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7.xml" ContentType="application/vnd.openxmlformats-officedocument.drawingml.chartshapes+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charts/chart26.xml" ContentType="application/vnd.openxmlformats-officedocument.drawingml.chart+xml"/>
  <Override PartName="/ppt/theme/themeOverride9.xml" ContentType="application/vnd.openxmlformats-officedocument.themeOverrid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3"/>
  </p:notesMasterIdLst>
  <p:sldIdLst>
    <p:sldId id="591" r:id="rId2"/>
    <p:sldId id="474" r:id="rId3"/>
    <p:sldId id="295" r:id="rId4"/>
    <p:sldId id="401" r:id="rId5"/>
    <p:sldId id="256" r:id="rId6"/>
    <p:sldId id="308" r:id="rId7"/>
    <p:sldId id="309" r:id="rId8"/>
    <p:sldId id="550" r:id="rId9"/>
    <p:sldId id="324" r:id="rId10"/>
    <p:sldId id="334" r:id="rId11"/>
    <p:sldId id="551" r:id="rId12"/>
    <p:sldId id="280" r:id="rId13"/>
    <p:sldId id="375" r:id="rId14"/>
    <p:sldId id="347" r:id="rId15"/>
    <p:sldId id="402" r:id="rId16"/>
    <p:sldId id="335" r:id="rId17"/>
    <p:sldId id="336" r:id="rId18"/>
    <p:sldId id="362" r:id="rId19"/>
    <p:sldId id="364" r:id="rId20"/>
    <p:sldId id="363" r:id="rId21"/>
    <p:sldId id="552" r:id="rId22"/>
    <p:sldId id="305" r:id="rId23"/>
    <p:sldId id="553" r:id="rId24"/>
    <p:sldId id="338" r:id="rId25"/>
    <p:sldId id="345" r:id="rId26"/>
    <p:sldId id="306" r:id="rId27"/>
    <p:sldId id="311" r:id="rId28"/>
    <p:sldId id="312" r:id="rId29"/>
    <p:sldId id="554" r:id="rId30"/>
    <p:sldId id="339" r:id="rId31"/>
    <p:sldId id="396" r:id="rId32"/>
    <p:sldId id="340" r:id="rId33"/>
    <p:sldId id="341" r:id="rId34"/>
    <p:sldId id="342" r:id="rId35"/>
    <p:sldId id="286" r:id="rId36"/>
    <p:sldId id="287" r:id="rId37"/>
    <p:sldId id="296" r:id="rId38"/>
    <p:sldId id="323" r:id="rId39"/>
    <p:sldId id="288" r:id="rId40"/>
    <p:sldId id="417" r:id="rId41"/>
    <p:sldId id="421" r:id="rId42"/>
    <p:sldId id="422" r:id="rId43"/>
    <p:sldId id="405" r:id="rId44"/>
    <p:sldId id="406" r:id="rId45"/>
    <p:sldId id="407" r:id="rId46"/>
    <p:sldId id="408" r:id="rId47"/>
    <p:sldId id="409" r:id="rId48"/>
    <p:sldId id="410" r:id="rId49"/>
    <p:sldId id="411" r:id="rId50"/>
    <p:sldId id="412" r:id="rId51"/>
    <p:sldId id="413" r:id="rId52"/>
    <p:sldId id="414" r:id="rId53"/>
    <p:sldId id="415" r:id="rId54"/>
    <p:sldId id="454" r:id="rId55"/>
    <p:sldId id="476" r:id="rId56"/>
    <p:sldId id="477" r:id="rId57"/>
    <p:sldId id="478" r:id="rId58"/>
    <p:sldId id="479" r:id="rId59"/>
    <p:sldId id="460" r:id="rId60"/>
    <p:sldId id="329" r:id="rId61"/>
    <p:sldId id="348" r:id="rId62"/>
    <p:sldId id="349" r:id="rId63"/>
    <p:sldId id="350" r:id="rId64"/>
    <p:sldId id="351" r:id="rId65"/>
    <p:sldId id="352" r:id="rId66"/>
    <p:sldId id="424" r:id="rId67"/>
    <p:sldId id="481" r:id="rId68"/>
    <p:sldId id="427" r:id="rId69"/>
    <p:sldId id="428" r:id="rId70"/>
    <p:sldId id="429" r:id="rId71"/>
    <p:sldId id="431" r:id="rId72"/>
    <p:sldId id="430" r:id="rId73"/>
    <p:sldId id="434" r:id="rId74"/>
    <p:sldId id="418" r:id="rId75"/>
    <p:sldId id="404" r:id="rId76"/>
    <p:sldId id="403" r:id="rId77"/>
    <p:sldId id="419" r:id="rId78"/>
    <p:sldId id="307" r:id="rId79"/>
    <p:sldId id="376" r:id="rId80"/>
    <p:sldId id="377" r:id="rId81"/>
    <p:sldId id="423" r:id="rId82"/>
    <p:sldId id="332" r:id="rId83"/>
    <p:sldId id="353" r:id="rId84"/>
    <p:sldId id="354" r:id="rId85"/>
    <p:sldId id="355" r:id="rId86"/>
    <p:sldId id="356" r:id="rId87"/>
    <p:sldId id="425" r:id="rId88"/>
    <p:sldId id="357" r:id="rId89"/>
    <p:sldId id="359" r:id="rId90"/>
    <p:sldId id="361" r:id="rId91"/>
    <p:sldId id="426" r:id="rId92"/>
    <p:sldId id="435" r:id="rId93"/>
    <p:sldId id="489" r:id="rId94"/>
    <p:sldId id="490" r:id="rId95"/>
    <p:sldId id="585" r:id="rId96"/>
    <p:sldId id="436" r:id="rId97"/>
    <p:sldId id="442" r:id="rId98"/>
    <p:sldId id="482" r:id="rId99"/>
    <p:sldId id="492" r:id="rId100"/>
    <p:sldId id="440" r:id="rId101"/>
    <p:sldId id="483" r:id="rId102"/>
    <p:sldId id="484" r:id="rId103"/>
    <p:sldId id="589" r:id="rId104"/>
    <p:sldId id="588" r:id="rId105"/>
    <p:sldId id="437" r:id="rId106"/>
    <p:sldId id="439" r:id="rId107"/>
    <p:sldId id="486" r:id="rId108"/>
    <p:sldId id="433" r:id="rId109"/>
    <p:sldId id="432" r:id="rId110"/>
    <p:sldId id="499" r:id="rId111"/>
    <p:sldId id="581" r:id="rId112"/>
    <p:sldId id="582" r:id="rId113"/>
    <p:sldId id="583" r:id="rId114"/>
    <p:sldId id="584" r:id="rId115"/>
    <p:sldId id="420" r:id="rId116"/>
    <p:sldId id="343" r:id="rId117"/>
    <p:sldId id="491" r:id="rId118"/>
    <p:sldId id="555" r:id="rId119"/>
    <p:sldId id="556" r:id="rId120"/>
    <p:sldId id="557" r:id="rId121"/>
    <p:sldId id="558" r:id="rId122"/>
    <p:sldId id="559" r:id="rId123"/>
    <p:sldId id="560" r:id="rId124"/>
    <p:sldId id="561" r:id="rId125"/>
    <p:sldId id="562" r:id="rId126"/>
    <p:sldId id="563" r:id="rId127"/>
    <p:sldId id="564" r:id="rId128"/>
    <p:sldId id="565" r:id="rId129"/>
    <p:sldId id="566" r:id="rId130"/>
    <p:sldId id="567" r:id="rId131"/>
    <p:sldId id="568" r:id="rId132"/>
    <p:sldId id="569" r:id="rId133"/>
    <p:sldId id="570" r:id="rId134"/>
    <p:sldId id="571" r:id="rId135"/>
    <p:sldId id="577" r:id="rId136"/>
    <p:sldId id="572" r:id="rId137"/>
    <p:sldId id="573" r:id="rId138"/>
    <p:sldId id="574" r:id="rId139"/>
    <p:sldId id="575" r:id="rId140"/>
    <p:sldId id="576" r:id="rId141"/>
    <p:sldId id="399" r:id="rId142"/>
    <p:sldId id="400" r:id="rId143"/>
    <p:sldId id="319" r:id="rId144"/>
    <p:sldId id="278" r:id="rId145"/>
    <p:sldId id="330" r:id="rId146"/>
    <p:sldId id="337" r:id="rId147"/>
    <p:sldId id="378" r:id="rId148"/>
    <p:sldId id="494" r:id="rId149"/>
    <p:sldId id="397" r:id="rId150"/>
    <p:sldId id="398" r:id="rId151"/>
    <p:sldId id="284" r:id="rId152"/>
    <p:sldId id="365" r:id="rId153"/>
    <p:sldId id="590" r:id="rId154"/>
    <p:sldId id="578" r:id="rId155"/>
    <p:sldId id="579" r:id="rId156"/>
    <p:sldId id="586" r:id="rId157"/>
    <p:sldId id="587" r:id="rId158"/>
    <p:sldId id="500" r:id="rId159"/>
    <p:sldId id="504" r:id="rId160"/>
    <p:sldId id="532" r:id="rId161"/>
    <p:sldId id="531" r:id="rId162"/>
    <p:sldId id="533" r:id="rId163"/>
    <p:sldId id="534" r:id="rId164"/>
    <p:sldId id="535" r:id="rId165"/>
    <p:sldId id="508" r:id="rId166"/>
    <p:sldId id="536" r:id="rId167"/>
    <p:sldId id="538" r:id="rId168"/>
    <p:sldId id="537" r:id="rId169"/>
    <p:sldId id="512" r:id="rId170"/>
    <p:sldId id="513" r:id="rId171"/>
    <p:sldId id="514" r:id="rId172"/>
    <p:sldId id="510" r:id="rId173"/>
    <p:sldId id="511" r:id="rId174"/>
    <p:sldId id="539" r:id="rId175"/>
    <p:sldId id="505" r:id="rId176"/>
    <p:sldId id="507" r:id="rId177"/>
    <p:sldId id="506" r:id="rId178"/>
    <p:sldId id="540" r:id="rId179"/>
    <p:sldId id="516" r:id="rId180"/>
    <p:sldId id="517" r:id="rId181"/>
    <p:sldId id="518" r:id="rId182"/>
    <p:sldId id="519" r:id="rId183"/>
    <p:sldId id="520" r:id="rId184"/>
    <p:sldId id="522" r:id="rId185"/>
    <p:sldId id="523" r:id="rId186"/>
    <p:sldId id="542" r:id="rId187"/>
    <p:sldId id="543" r:id="rId188"/>
    <p:sldId id="544" r:id="rId189"/>
    <p:sldId id="541" r:id="rId190"/>
    <p:sldId id="530" r:id="rId191"/>
    <p:sldId id="547" r:id="rId192"/>
    <p:sldId id="548" r:id="rId193"/>
    <p:sldId id="493" r:id="rId194"/>
    <p:sldId id="394" r:id="rId195"/>
    <p:sldId id="391" r:id="rId196"/>
    <p:sldId id="392" r:id="rId197"/>
    <p:sldId id="393" r:id="rId198"/>
    <p:sldId id="472" r:id="rId199"/>
    <p:sldId id="580" r:id="rId200"/>
    <p:sldId id="465" r:id="rId201"/>
    <p:sldId id="466" r:id="rId20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4660"/>
  </p:normalViewPr>
  <p:slideViewPr>
    <p:cSldViewPr snapToGrid="0">
      <p:cViewPr varScale="1">
        <p:scale>
          <a:sx n="74" d="100"/>
          <a:sy n="74" d="100"/>
        </p:scale>
        <p:origin x="9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30\00&#65294;&#12487;&#12540;&#12479;&#12391;&#35211;&#12427;&#22823;&#38442;&#12398;&#25104;&#38263;&#25126;&#30053;2018&#29256;&#12398;&#20316;&#25104;\&#9632;&#9632;&#12487;&#12540;&#12479;&#12398;&#28145;&#22528;\02_GDP\&#20998;&#26512;&#12487;&#12540;&#12479;\&#20027;&#35201;&#37117;&#24066;&#21029;&#12289;&#21517;&#30446;&#23455;&#36074;GDP&#27604;&#36611;.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6.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7.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______8.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0&#65294;&#12487;&#12540;&#12479;&#12391;&#35211;&#12427;&#22823;&#38442;&#12398;&#25104;&#38263;&#25126;&#30053;2018&#29256;&#12398;&#20316;&#25104;\&#9632;&#9632;&#12487;&#12540;&#12479;&#12398;&#28145;&#22528;\07_&#36035;&#37329;&#12539;&#21487;&#20966;&#20998;&#25152;&#24471;\&#21487;&#20966;&#20998;&#25152;&#24471;\&#12487;&#12540;&#12479;\&#23601;&#26989;&#29575;.xlsx" TargetMode="External"/><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5.xml"/><Relationship Id="rId1" Type="http://schemas.microsoft.com/office/2011/relationships/chartStyle" Target="style5.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0&#65294;&#12487;&#12540;&#12479;&#12391;&#35211;&#12427;&#22823;&#38442;&#12398;&#25104;&#38263;&#25126;&#30053;2018&#29256;&#12398;&#20316;&#25104;\&#9632;&#9632;&#12487;&#12540;&#12479;&#12398;&#28145;&#22528;\07_&#36035;&#37329;&#12539;&#21487;&#20966;&#20998;&#25152;&#24471;\&#21487;&#20966;&#20998;&#25152;&#24471;\&#12487;&#12540;&#12479;\&#21487;&#20966;&#20998;&#25152;&#24471;.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30\00&#65294;&#12487;&#12540;&#12479;&#12391;&#35211;&#12427;&#22823;&#38442;&#12398;&#25104;&#38263;&#25126;&#30053;2018&#29256;&#12398;&#20316;&#25104;\&#9632;&#9632;&#12487;&#12540;&#12479;&#12398;&#28145;&#22528;\02_GDP\&#20998;&#26512;&#12487;&#12540;&#12479;\&#20027;&#35201;&#37117;&#24066;&#21029;&#12289;&#21517;&#30446;&#23455;&#36074;GDP&#27604;&#36611;.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0&#65294;&#12487;&#12540;&#12479;&#12391;&#35211;&#12427;&#22823;&#38442;&#12398;&#25104;&#38263;&#25126;&#30053;2018&#29256;&#12398;&#20316;&#25104;\&#9632;&#9632;&#12487;&#12540;&#12479;&#12398;&#28145;&#22528;\07_&#36035;&#37329;&#12539;&#21487;&#20966;&#20998;&#25152;&#24471;\&#21487;&#20966;&#20998;&#25152;&#24471;\&#12487;&#12540;&#12479;\&#21487;&#20966;&#20998;&#25152;&#24471;.xlsx" TargetMode="External"/><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9.xml"/><Relationship Id="rId1" Type="http://schemas.microsoft.com/office/2011/relationships/chartStyle" Target="style9.xml"/></Relationships>
</file>

<file path=ppt/charts/_rels/chart22.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9675;&#22806;&#22269;&#20154;&#26448;\&#22522;&#30990;&#12487;&#12540;&#12479;\&#65288;&#26494;&#65289;&#22312;&#30041;&#22806;&#22269;&#20154;&#12539;&#21172;&#20685;&#32773;&#20154;&#21475;.xlsx" TargetMode="External"/><Relationship Id="rId2" Type="http://schemas.microsoft.com/office/2011/relationships/chartColorStyle" Target="colors10.xml"/><Relationship Id="rId1" Type="http://schemas.microsoft.com/office/2011/relationships/chartStyle" Target="style10.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6.xml"/><Relationship Id="rId4" Type="http://schemas.openxmlformats.org/officeDocument/2006/relationships/package" Target="../embeddings/Microsoft_Excel_______13.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______1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______16.xlsx"/><Relationship Id="rId1" Type="http://schemas.openxmlformats.org/officeDocument/2006/relationships/themeOverride" Target="../theme/themeOverride9.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______17.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30\00&#65294;&#12487;&#12540;&#12479;&#12391;&#35211;&#12427;&#22823;&#38442;&#12398;&#25104;&#38263;&#25126;&#30053;2018&#29256;&#12398;&#20316;&#25104;\&#9632;&#9632;&#12487;&#12540;&#12479;&#12398;&#28145;&#22528;\01_&#38283;&#26989;\01_&#21402;&#29983;&#21172;&#20685;&#30465;&#12487;&#12540;&#12479;\&#12304;&#26647;&#12305;&#21152;&#24037;\&#12304;&#26647;&#21152;&#24037;&#12305;27&#22823;&#38442;.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4.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KyusaiT\AppData\Local\Microsoft\Windows\INetCache\Content.Outlook\BJENSN1T\&#26085;&#26412;&#12398;&#20154;&#21475;&#22793;&#21205;&#38306;&#20418;&#35576;&#25351;&#2716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'3都市'!$A$3</c:f>
              <c:strCache>
                <c:ptCount val="1"/>
                <c:pt idx="0">
                  <c:v>大阪府</c:v>
                </c:pt>
              </c:strCache>
            </c:strRef>
          </c:tx>
          <c:spPr>
            <a:ln w="44450">
              <a:solidFill>
                <a:srgbClr val="002060"/>
              </a:solidFill>
            </a:ln>
          </c:spPr>
          <c:marker>
            <c:symbol val="diamond"/>
            <c:size val="8"/>
            <c:spPr>
              <a:solidFill>
                <a:srgbClr val="002060"/>
              </a:solidFill>
              <a:ln>
                <a:solidFill>
                  <a:srgbClr val="002060"/>
                </a:solidFill>
              </a:ln>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18-4F5C-8359-BD9E4F98739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18-4F5C-8359-BD9E4F98739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18-4F5C-8359-BD9E4F987396}"/>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18-4F5C-8359-BD9E4F987396}"/>
                </c:ext>
              </c:extLst>
            </c:dLbl>
            <c:dLbl>
              <c:idx val="10"/>
              <c:layout>
                <c:manualLayout>
                  <c:x val="-2.5105711043383577E-2"/>
                  <c:y val="4.0320862456821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18-4F5C-8359-BD9E4F987396}"/>
                </c:ext>
              </c:extLst>
            </c:dLbl>
            <c:spPr>
              <a:noFill/>
              <a:ln>
                <a:noFill/>
              </a:ln>
              <a:effectLst/>
            </c:spPr>
            <c:txPr>
              <a:bodyPr wrap="square" lIns="38100" tIns="19050" rIns="38100" bIns="19050" anchor="ctr">
                <a:spAutoFit/>
              </a:bodyPr>
              <a:lstStyle/>
              <a:p>
                <a:pPr>
                  <a:defRPr sz="1100" b="1" u="sng">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'3都市'!$B$2:$L$2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'3都市'!$B$3:$L$3</c:f>
              <c:numCache>
                <c:formatCode>#,##0_);[Red]\(#,##0\)</c:formatCode>
                <c:ptCount val="11"/>
                <c:pt idx="0">
                  <c:v>39899</c:v>
                </c:pt>
                <c:pt idx="1">
                  <c:v>39966</c:v>
                </c:pt>
                <c:pt idx="2">
                  <c:v>38581</c:v>
                </c:pt>
                <c:pt idx="3">
                  <c:v>36726</c:v>
                </c:pt>
                <c:pt idx="4">
                  <c:v>37016</c:v>
                </c:pt>
                <c:pt idx="5">
                  <c:v>37615</c:v>
                </c:pt>
                <c:pt idx="6">
                  <c:v>37156</c:v>
                </c:pt>
                <c:pt idx="7">
                  <c:v>37356</c:v>
                </c:pt>
                <c:pt idx="8">
                  <c:v>38163</c:v>
                </c:pt>
                <c:pt idx="9">
                  <c:v>39018</c:v>
                </c:pt>
                <c:pt idx="10">
                  <c:v>38995</c:v>
                </c:pt>
              </c:numCache>
            </c:numRef>
          </c:val>
          <c:smooth val="0"/>
          <c:extLst>
            <c:ext xmlns:c16="http://schemas.microsoft.com/office/drawing/2014/chart" uri="{C3380CC4-5D6E-409C-BE32-E72D297353CC}">
              <c16:uniqueId val="{00000005-E618-4F5C-8359-BD9E4F987396}"/>
            </c:ext>
          </c:extLst>
        </c:ser>
        <c:ser>
          <c:idx val="1"/>
          <c:order val="1"/>
          <c:tx>
            <c:strRef>
              <c:f>'3都市'!$A$4</c:f>
              <c:strCache>
                <c:ptCount val="1"/>
                <c:pt idx="0">
                  <c:v>東京都</c:v>
                </c:pt>
              </c:strCache>
            </c:strRef>
          </c:tx>
          <c:spPr>
            <a:ln w="28575" cmpd="dbl">
              <a:solidFill>
                <a:srgbClr val="00B050"/>
              </a:solidFill>
            </a:ln>
          </c:spPr>
          <c:marker>
            <c:symbol val="circle"/>
            <c:size val="5"/>
            <c:spPr>
              <a:solidFill>
                <a:srgbClr val="00B050"/>
              </a:solidFill>
              <a:ln>
                <a:solidFill>
                  <a:srgbClr val="00B050"/>
                </a:solidFill>
              </a:ln>
            </c:spPr>
          </c:marker>
          <c:dLbls>
            <c:spPr>
              <a:noFill/>
              <a:ln>
                <a:noFill/>
              </a:ln>
              <a:effectLst/>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'3都市'!$B$2:$L$2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'3都市'!$B$4:$L$4</c:f>
              <c:numCache>
                <c:formatCode>#,##0_);[Red]\(#,##0\)</c:formatCode>
                <c:ptCount val="11"/>
                <c:pt idx="0">
                  <c:v>104775</c:v>
                </c:pt>
                <c:pt idx="1">
                  <c:v>105595</c:v>
                </c:pt>
                <c:pt idx="2">
                  <c:v>103166</c:v>
                </c:pt>
                <c:pt idx="3">
                  <c:v>96828</c:v>
                </c:pt>
                <c:pt idx="4">
                  <c:v>97932</c:v>
                </c:pt>
                <c:pt idx="5">
                  <c:v>100152</c:v>
                </c:pt>
                <c:pt idx="6">
                  <c:v>99798</c:v>
                </c:pt>
                <c:pt idx="7">
                  <c:v>101270</c:v>
                </c:pt>
                <c:pt idx="8">
                  <c:v>101827</c:v>
                </c:pt>
                <c:pt idx="9">
                  <c:v>103805</c:v>
                </c:pt>
                <c:pt idx="10">
                  <c:v>104470</c:v>
                </c:pt>
              </c:numCache>
            </c:numRef>
          </c:val>
          <c:smooth val="0"/>
          <c:extLst>
            <c:ext xmlns:c16="http://schemas.microsoft.com/office/drawing/2014/chart" uri="{C3380CC4-5D6E-409C-BE32-E72D297353CC}">
              <c16:uniqueId val="{00000006-E618-4F5C-8359-BD9E4F987396}"/>
            </c:ext>
          </c:extLst>
        </c:ser>
        <c:ser>
          <c:idx val="2"/>
          <c:order val="2"/>
          <c:tx>
            <c:strRef>
              <c:f>'3都市'!$A$5</c:f>
              <c:strCache>
                <c:ptCount val="1"/>
                <c:pt idx="0">
                  <c:v>愛知県</c:v>
                </c:pt>
              </c:strCache>
            </c:strRef>
          </c:tx>
          <c:spPr>
            <a:ln w="28575">
              <a:solidFill>
                <a:srgbClr val="FF0000"/>
              </a:solidFill>
              <a:prstDash val="sysDash"/>
            </a:ln>
          </c:spPr>
          <c:marker>
            <c:symbol val="triangle"/>
            <c:size val="5"/>
            <c:spPr>
              <a:solidFill>
                <a:srgbClr val="FF0000"/>
              </a:solidFill>
              <a:ln>
                <a:solidFill>
                  <a:srgbClr val="FF0000"/>
                </a:solidFill>
              </a:ln>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18-4F5C-8359-BD9E4F987396}"/>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18-4F5C-8359-BD9E4F987396}"/>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18-4F5C-8359-BD9E4F987396}"/>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18-4F5C-8359-BD9E4F987396}"/>
                </c:ext>
              </c:extLst>
            </c:dLbl>
            <c:dLbl>
              <c:idx val="10"/>
              <c:layout>
                <c:manualLayout>
                  <c:x val="-3.444752965215072E-2"/>
                  <c:y val="-3.41291348731518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18-4F5C-8359-BD9E4F987396}"/>
                </c:ext>
              </c:extLst>
            </c:dLbl>
            <c:spPr>
              <a:noFill/>
              <a:ln>
                <a:noFill/>
              </a:ln>
              <a:effectLst/>
            </c:spPr>
            <c:txPr>
              <a:bodyPr wrap="square" lIns="38100" tIns="19050" rIns="38100" bIns="19050" anchor="ctr">
                <a:spAutoFit/>
              </a:bodyPr>
              <a:lstStyle/>
              <a:p>
                <a:pPr>
                  <a:defRPr>
                    <a:solidFill>
                      <a:schemeClr val="tx1"/>
                    </a:solidFill>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'3都市'!$B$2:$L$2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'3都市'!$B$5:$L$5</c:f>
              <c:numCache>
                <c:formatCode>#,##0_);[Red]\(#,##0\)</c:formatCode>
                <c:ptCount val="11"/>
                <c:pt idx="0">
                  <c:v>39449</c:v>
                </c:pt>
                <c:pt idx="1">
                  <c:v>40463</c:v>
                </c:pt>
                <c:pt idx="2">
                  <c:v>35962</c:v>
                </c:pt>
                <c:pt idx="3">
                  <c:v>34301</c:v>
                </c:pt>
                <c:pt idx="4">
                  <c:v>33855</c:v>
                </c:pt>
                <c:pt idx="5">
                  <c:v>34968</c:v>
                </c:pt>
                <c:pt idx="6">
                  <c:v>36618</c:v>
                </c:pt>
                <c:pt idx="7">
                  <c:v>37779</c:v>
                </c:pt>
                <c:pt idx="8">
                  <c:v>38469</c:v>
                </c:pt>
                <c:pt idx="9">
                  <c:v>39530</c:v>
                </c:pt>
                <c:pt idx="10">
                  <c:v>39409</c:v>
                </c:pt>
              </c:numCache>
            </c:numRef>
          </c:val>
          <c:smooth val="0"/>
          <c:extLst>
            <c:ext xmlns:c16="http://schemas.microsoft.com/office/drawing/2014/chart" uri="{C3380CC4-5D6E-409C-BE32-E72D297353CC}">
              <c16:uniqueId val="{0000000C-E618-4F5C-8359-BD9E4F987396}"/>
            </c:ext>
          </c:extLst>
        </c:ser>
        <c:dLbls>
          <c:showLegendKey val="0"/>
          <c:showVal val="0"/>
          <c:showCatName val="0"/>
          <c:showSerName val="0"/>
          <c:showPercent val="0"/>
          <c:showBubbleSize val="0"/>
        </c:dLbls>
        <c:marker val="1"/>
        <c:smooth val="0"/>
        <c:axId val="124665856"/>
        <c:axId val="124667392"/>
      </c:lineChart>
      <c:catAx>
        <c:axId val="124665856"/>
        <c:scaling>
          <c:orientation val="minMax"/>
        </c:scaling>
        <c:delete val="0"/>
        <c:axPos val="b"/>
        <c:numFmt formatCode="General&quot;年度&quot;" sourceLinked="0"/>
        <c:majorTickMark val="out"/>
        <c:minorTickMark val="none"/>
        <c:tickLblPos val="nextTo"/>
        <c:crossAx val="124667392"/>
        <c:crosses val="autoZero"/>
        <c:auto val="1"/>
        <c:lblAlgn val="ctr"/>
        <c:lblOffset val="100"/>
        <c:noMultiLvlLbl val="0"/>
      </c:catAx>
      <c:valAx>
        <c:axId val="124667392"/>
        <c:scaling>
          <c:orientation val="minMax"/>
        </c:scaling>
        <c:delete val="0"/>
        <c:axPos val="l"/>
        <c:majorGridlines>
          <c:spPr>
            <a:ln w="3175">
              <a:solidFill>
                <a:schemeClr val="bg1">
                  <a:lumMod val="75000"/>
                  <a:alpha val="70000"/>
                </a:schemeClr>
              </a:solidFill>
            </a:ln>
          </c:spPr>
        </c:majorGridlines>
        <c:numFmt formatCode="#,##0_);[Red]\(#,##0\)" sourceLinked="1"/>
        <c:majorTickMark val="out"/>
        <c:minorTickMark val="none"/>
        <c:tickLblPos val="nextTo"/>
        <c:crossAx val="124665856"/>
        <c:crosses val="autoZero"/>
        <c:crossBetween val="between"/>
      </c:valAx>
    </c:plotArea>
    <c:plotVisOnly val="1"/>
    <c:dispBlanksAs val="gap"/>
    <c:showDLblsOverMax val="0"/>
  </c:chart>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a:latin typeface="Meiryo UI" panose="020B0604030504040204" pitchFamily="50" charset="-128"/>
                <a:ea typeface="Meiryo UI" panose="020B0604030504040204" pitchFamily="50" charset="-128"/>
              </a:rPr>
              <a:t>４都市の人口推移</a:t>
            </a:r>
            <a:r>
              <a:rPr lang="en-US" altLang="ja-JP" sz="1400" b="1">
                <a:latin typeface="Meiryo UI" panose="020B0604030504040204" pitchFamily="50" charset="-128"/>
                <a:ea typeface="Meiryo UI" panose="020B0604030504040204" pitchFamily="50" charset="-128"/>
              </a:rPr>
              <a:t>(1920</a:t>
            </a:r>
            <a:r>
              <a:rPr lang="ja-JP" altLang="en-US" sz="1400" b="1">
                <a:latin typeface="Meiryo UI" panose="020B0604030504040204" pitchFamily="50" charset="-128"/>
                <a:ea typeface="Meiryo UI" panose="020B0604030504040204" pitchFamily="50" charset="-128"/>
              </a:rPr>
              <a:t>年～</a:t>
            </a:r>
            <a:r>
              <a:rPr lang="en-US" altLang="ja-JP" sz="1400" b="1">
                <a:latin typeface="Meiryo UI" panose="020B0604030504040204" pitchFamily="50" charset="-128"/>
                <a:ea typeface="Meiryo UI" panose="020B0604030504040204" pitchFamily="50" charset="-128"/>
              </a:rPr>
              <a:t>)</a:t>
            </a:r>
            <a:endParaRPr lang="ja-JP" altLang="en-US" sz="1400" b="1">
              <a:latin typeface="Meiryo UI" panose="020B0604030504040204" pitchFamily="50" charset="-128"/>
              <a:ea typeface="Meiryo UI" panose="020B0604030504040204" pitchFamily="50" charset="-128"/>
            </a:endParaRPr>
          </a:p>
        </c:rich>
      </c:tx>
      <c:overlay val="0"/>
      <c:spPr>
        <a:noFill/>
        <a:ln w="25400">
          <a:noFill/>
        </a:ln>
      </c:spPr>
    </c:title>
    <c:autoTitleDeleted val="0"/>
    <c:plotArea>
      <c:layout>
        <c:manualLayout>
          <c:layoutTarget val="inner"/>
          <c:xMode val="edge"/>
          <c:yMode val="edge"/>
          <c:x val="9.6889677685920841E-2"/>
          <c:y val="0.12726913940826012"/>
          <c:w val="0.87533319627034933"/>
          <c:h val="0.70851532190029987"/>
        </c:manualLayout>
      </c:layout>
      <c:lineChart>
        <c:grouping val="standard"/>
        <c:varyColors val="0"/>
        <c:ser>
          <c:idx val="0"/>
          <c:order val="0"/>
          <c:tx>
            <c:strRef>
              <c:f>'その1　人口 (2)'!$A$5</c:f>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(2)'!$B$5:$U$5</c:f>
            </c:numRef>
          </c:val>
          <c:smooth val="0"/>
          <c:extLst>
            <c:ext xmlns:c16="http://schemas.microsoft.com/office/drawing/2014/chart" uri="{C3380CC4-5D6E-409C-BE32-E72D297353CC}">
              <c16:uniqueId val="{00000000-20F4-415C-8178-4732EC496AAB}"/>
            </c:ext>
          </c:extLst>
        </c:ser>
        <c:ser>
          <c:idx val="1"/>
          <c:order val="1"/>
          <c:tx>
            <c:strRef>
              <c:f>'その1　人口 (2)'!$A$6</c:f>
              <c:strCache>
                <c:ptCount val="1"/>
                <c:pt idx="0">
                  <c:v>全　　　　　　　　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(2)'!$B$6:$U$6</c:f>
            </c:numRef>
          </c:val>
          <c:smooth val="0"/>
          <c:extLst>
            <c:ext xmlns:c16="http://schemas.microsoft.com/office/drawing/2014/chart" uri="{C3380CC4-5D6E-409C-BE32-E72D297353CC}">
              <c16:uniqueId val="{00000001-20F4-415C-8178-4732EC496AAB}"/>
            </c:ext>
          </c:extLst>
        </c:ser>
        <c:ser>
          <c:idx val="2"/>
          <c:order val="2"/>
          <c:tx>
            <c:strRef>
              <c:f>'その1　人口 (2)'!$A$7</c:f>
              <c:strCache>
                <c:ptCount val="1"/>
                <c:pt idx="0">
                  <c:v>  人 口 集 中 地 区</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(2)'!$B$7:$U$7</c:f>
            </c:numRef>
          </c:val>
          <c:smooth val="0"/>
          <c:extLst>
            <c:ext xmlns:c16="http://schemas.microsoft.com/office/drawing/2014/chart" uri="{C3380CC4-5D6E-409C-BE32-E72D297353CC}">
              <c16:uniqueId val="{00000002-20F4-415C-8178-4732EC496AAB}"/>
            </c:ext>
          </c:extLst>
        </c:ser>
        <c:ser>
          <c:idx val="3"/>
          <c:order val="3"/>
          <c:tx>
            <c:strRef>
              <c:f>'その1　人口 (2)'!$A$8</c:f>
              <c:strCache>
                <c:ptCount val="1"/>
                <c:pt idx="0">
                  <c:v>  人口集中地区以外の地区</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(2)'!$B$8:$U$8</c:f>
            </c:numRef>
          </c:val>
          <c:smooth val="0"/>
          <c:extLst>
            <c:ext xmlns:c16="http://schemas.microsoft.com/office/drawing/2014/chart" uri="{C3380CC4-5D6E-409C-BE32-E72D297353CC}">
              <c16:uniqueId val="{00000003-20F4-415C-8178-4732EC496AAB}"/>
            </c:ext>
          </c:extLst>
        </c:ser>
        <c:ser>
          <c:idx val="4"/>
          <c:order val="4"/>
          <c:tx>
            <c:strRef>
              <c:f>'その1　人口 (2)'!$A$9</c:f>
              <c:strCache>
                <c:ptCount val="1"/>
                <c:pt idx="0">
                  <c:v>東京都</c:v>
                </c:pt>
              </c:strCache>
            </c:strRef>
          </c:tx>
          <c:spPr>
            <a:ln w="28575" cap="rnd">
              <a:solidFill>
                <a:schemeClr val="accent5"/>
              </a:solidFill>
              <a:round/>
            </a:ln>
            <a:effectLst/>
          </c:spPr>
          <c:marker>
            <c:symbol val="none"/>
          </c:marker>
          <c:dLbls>
            <c:dLbl>
              <c:idx val="19"/>
              <c:layout>
                <c:manualLayout>
                  <c:x val="-1.7874875868917721E-2"/>
                  <c:y val="-3.2025620496397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F4-415C-8178-4732EC496AAB}"/>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(2)'!$B$9:$U$9</c:f>
              <c:numCache>
                <c:formatCode>#,##0_);[Red]\(#,##0\)</c:formatCode>
                <c:ptCount val="20"/>
                <c:pt idx="0">
                  <c:v>3699428</c:v>
                </c:pt>
                <c:pt idx="1">
                  <c:v>4485144</c:v>
                </c:pt>
                <c:pt idx="2">
                  <c:v>5408678</c:v>
                </c:pt>
                <c:pt idx="3">
                  <c:v>6369919</c:v>
                </c:pt>
                <c:pt idx="4">
                  <c:v>7354971</c:v>
                </c:pt>
                <c:pt idx="5">
                  <c:v>3488284</c:v>
                </c:pt>
                <c:pt idx="6">
                  <c:v>6277500</c:v>
                </c:pt>
                <c:pt idx="7">
                  <c:v>8037084</c:v>
                </c:pt>
                <c:pt idx="8">
                  <c:v>9683802</c:v>
                </c:pt>
                <c:pt idx="9">
                  <c:v>10869244</c:v>
                </c:pt>
                <c:pt idx="10">
                  <c:v>11408071</c:v>
                </c:pt>
                <c:pt idx="11">
                  <c:v>11673554</c:v>
                </c:pt>
                <c:pt idx="12">
                  <c:v>11618281</c:v>
                </c:pt>
                <c:pt idx="13">
                  <c:v>11829363</c:v>
                </c:pt>
                <c:pt idx="14">
                  <c:v>11855563</c:v>
                </c:pt>
                <c:pt idx="15">
                  <c:v>11773605</c:v>
                </c:pt>
                <c:pt idx="16">
                  <c:v>12064101</c:v>
                </c:pt>
                <c:pt idx="17">
                  <c:v>12576601</c:v>
                </c:pt>
                <c:pt idx="18">
                  <c:v>13159388</c:v>
                </c:pt>
                <c:pt idx="19">
                  <c:v>13515271</c:v>
                </c:pt>
              </c:numCache>
            </c:numRef>
          </c:val>
          <c:smooth val="0"/>
          <c:extLst>
            <c:ext xmlns:c16="http://schemas.microsoft.com/office/drawing/2014/chart" uri="{C3380CC4-5D6E-409C-BE32-E72D297353CC}">
              <c16:uniqueId val="{00000005-20F4-415C-8178-4732EC496AAB}"/>
            </c:ext>
          </c:extLst>
        </c:ser>
        <c:ser>
          <c:idx val="5"/>
          <c:order val="5"/>
          <c:tx>
            <c:strRef>
              <c:f>'その1　人口 (2)'!$A$10</c:f>
              <c:strCache>
                <c:ptCount val="1"/>
                <c:pt idx="0">
                  <c:v>神奈川県</c:v>
                </c:pt>
              </c:strCache>
            </c:strRef>
          </c:tx>
          <c:spPr>
            <a:ln w="28575" cap="rnd">
              <a:solidFill>
                <a:schemeClr val="accent6"/>
              </a:solidFill>
              <a:round/>
            </a:ln>
            <a:effectLst/>
          </c:spPr>
          <c:marker>
            <c:symbol val="none"/>
          </c:marker>
          <c:dLbls>
            <c:dLbl>
              <c:idx val="19"/>
              <c:layout>
                <c:manualLayout>
                  <c:x val="-1.9860973187686343E-2"/>
                  <c:y val="-3.8430744595676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F4-415C-8178-4732EC496AAB}"/>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(2)'!$B$10:$U$10</c:f>
              <c:numCache>
                <c:formatCode>#,##0_);[Red]\(#,##0\)</c:formatCode>
                <c:ptCount val="20"/>
                <c:pt idx="0">
                  <c:v>1323390</c:v>
                </c:pt>
                <c:pt idx="1">
                  <c:v>1416792</c:v>
                </c:pt>
                <c:pt idx="2">
                  <c:v>1619606</c:v>
                </c:pt>
                <c:pt idx="3">
                  <c:v>1840005</c:v>
                </c:pt>
                <c:pt idx="4">
                  <c:v>2188974</c:v>
                </c:pt>
                <c:pt idx="5">
                  <c:v>1865667</c:v>
                </c:pt>
                <c:pt idx="6">
                  <c:v>2487665</c:v>
                </c:pt>
                <c:pt idx="7">
                  <c:v>2919497</c:v>
                </c:pt>
                <c:pt idx="8">
                  <c:v>3443176</c:v>
                </c:pt>
                <c:pt idx="9">
                  <c:v>4430743</c:v>
                </c:pt>
                <c:pt idx="10">
                  <c:v>5472247</c:v>
                </c:pt>
                <c:pt idx="11">
                  <c:v>6397748</c:v>
                </c:pt>
                <c:pt idx="12">
                  <c:v>6924348</c:v>
                </c:pt>
                <c:pt idx="13">
                  <c:v>7431974</c:v>
                </c:pt>
                <c:pt idx="14">
                  <c:v>7980391</c:v>
                </c:pt>
                <c:pt idx="15">
                  <c:v>8245900</c:v>
                </c:pt>
                <c:pt idx="16">
                  <c:v>8489974</c:v>
                </c:pt>
                <c:pt idx="17">
                  <c:v>8791597</c:v>
                </c:pt>
                <c:pt idx="18">
                  <c:v>9048331</c:v>
                </c:pt>
                <c:pt idx="19">
                  <c:v>9126214</c:v>
                </c:pt>
              </c:numCache>
            </c:numRef>
          </c:val>
          <c:smooth val="0"/>
          <c:extLst>
            <c:ext xmlns:c16="http://schemas.microsoft.com/office/drawing/2014/chart" uri="{C3380CC4-5D6E-409C-BE32-E72D297353CC}">
              <c16:uniqueId val="{00000007-20F4-415C-8178-4732EC496AAB}"/>
            </c:ext>
          </c:extLst>
        </c:ser>
        <c:ser>
          <c:idx val="6"/>
          <c:order val="6"/>
          <c:tx>
            <c:strRef>
              <c:f>'その1　人口 (2)'!$A$11</c:f>
              <c:strCache>
                <c:ptCount val="1"/>
                <c:pt idx="0">
                  <c:v>愛知県</c:v>
                </c:pt>
              </c:strCache>
            </c:strRef>
          </c:tx>
          <c:spPr>
            <a:ln w="28575" cap="rnd">
              <a:solidFill>
                <a:schemeClr val="accent1">
                  <a:lumMod val="60000"/>
                </a:schemeClr>
              </a:solidFill>
              <a:round/>
            </a:ln>
            <a:effectLst/>
          </c:spPr>
          <c:marker>
            <c:symbol val="none"/>
          </c:marker>
          <c:dLbls>
            <c:dLbl>
              <c:idx val="19"/>
              <c:layout>
                <c:manualLayout>
                  <c:x val="-1.9860973187686343E-2"/>
                  <c:y val="3.5228182546036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F4-415C-8178-4732EC496AAB}"/>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(2)'!$B$11:$U$11</c:f>
              <c:numCache>
                <c:formatCode>#,##0_);[Red]\(#,##0\)</c:formatCode>
                <c:ptCount val="20"/>
                <c:pt idx="0">
                  <c:v>2089762</c:v>
                </c:pt>
                <c:pt idx="1">
                  <c:v>2319494</c:v>
                </c:pt>
                <c:pt idx="2">
                  <c:v>2567413</c:v>
                </c:pt>
                <c:pt idx="3">
                  <c:v>2862701</c:v>
                </c:pt>
                <c:pt idx="4">
                  <c:v>3166592</c:v>
                </c:pt>
                <c:pt idx="5">
                  <c:v>2857851</c:v>
                </c:pt>
                <c:pt idx="6">
                  <c:v>3390585</c:v>
                </c:pt>
                <c:pt idx="7">
                  <c:v>3769209</c:v>
                </c:pt>
                <c:pt idx="8">
                  <c:v>4206313</c:v>
                </c:pt>
                <c:pt idx="9">
                  <c:v>4798653</c:v>
                </c:pt>
                <c:pt idx="10">
                  <c:v>5386163</c:v>
                </c:pt>
                <c:pt idx="11">
                  <c:v>5923569</c:v>
                </c:pt>
                <c:pt idx="12">
                  <c:v>6221638</c:v>
                </c:pt>
                <c:pt idx="13">
                  <c:v>6455172</c:v>
                </c:pt>
                <c:pt idx="14">
                  <c:v>6690603</c:v>
                </c:pt>
                <c:pt idx="15">
                  <c:v>6868336</c:v>
                </c:pt>
                <c:pt idx="16">
                  <c:v>7043300</c:v>
                </c:pt>
                <c:pt idx="17">
                  <c:v>7254704</c:v>
                </c:pt>
                <c:pt idx="18">
                  <c:v>7410719</c:v>
                </c:pt>
                <c:pt idx="19">
                  <c:v>7483128</c:v>
                </c:pt>
              </c:numCache>
            </c:numRef>
          </c:val>
          <c:smooth val="0"/>
          <c:extLst>
            <c:ext xmlns:c16="http://schemas.microsoft.com/office/drawing/2014/chart" uri="{C3380CC4-5D6E-409C-BE32-E72D297353CC}">
              <c16:uniqueId val="{00000009-20F4-415C-8178-4732EC496AAB}"/>
            </c:ext>
          </c:extLst>
        </c:ser>
        <c:ser>
          <c:idx val="7"/>
          <c:order val="7"/>
          <c:tx>
            <c:strRef>
              <c:f>'その1　人口 (2)'!$A$12</c:f>
              <c:strCache>
                <c:ptCount val="1"/>
                <c:pt idx="0">
                  <c:v>26　京　　都　　府</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(2)'!$B$12:$U$12</c:f>
            </c:numRef>
          </c:val>
          <c:smooth val="0"/>
          <c:extLst>
            <c:ext xmlns:c16="http://schemas.microsoft.com/office/drawing/2014/chart" uri="{C3380CC4-5D6E-409C-BE32-E72D297353CC}">
              <c16:uniqueId val="{0000000A-20F4-415C-8178-4732EC496AAB}"/>
            </c:ext>
          </c:extLst>
        </c:ser>
        <c:ser>
          <c:idx val="8"/>
          <c:order val="8"/>
          <c:tx>
            <c:strRef>
              <c:f>'その1　人口 (2)'!$A$13</c:f>
              <c:strCache>
                <c:ptCount val="1"/>
                <c:pt idx="0">
                  <c:v>大阪府</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18"/>
              <c:layout>
                <c:manualLayout>
                  <c:x val="-3.1986175511576447E-2"/>
                  <c:y val="2.5292170744469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F4-415C-8178-4732EC496AAB}"/>
                </c:ext>
              </c:extLst>
            </c:dLbl>
            <c:dLbl>
              <c:idx val="19"/>
              <c:layout>
                <c:manualLayout>
                  <c:x val="-1.3505998201631423E-2"/>
                  <c:y val="3.7709523047671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0F4-415C-8178-4732EC496AAB}"/>
                </c:ext>
              </c:extLst>
            </c:dLbl>
            <c:spPr>
              <a:noFill/>
              <a:ln w="25400">
                <a:noFill/>
              </a:ln>
            </c:spPr>
            <c:txPr>
              <a:bodyPr wrap="square" lIns="38100" tIns="19050" rIns="38100" bIns="19050" anchor="ctr">
                <a:spAutoFit/>
              </a:bodyPr>
              <a:lstStyle/>
              <a:p>
                <a:pPr>
                  <a:defRPr sz="9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'その1　人口 (2)'!$B$3:$U$4</c:f>
              <c:numCache>
                <c:formatCode>General</c:formatCode>
                <c:ptCount val="20"/>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numCache>
            </c:numRef>
          </c:cat>
          <c:val>
            <c:numRef>
              <c:f>'その1　人口 (2)'!$B$13:$U$13</c:f>
              <c:numCache>
                <c:formatCode>#,##0_);[Red]\(#,##0\)</c:formatCode>
                <c:ptCount val="20"/>
                <c:pt idx="0">
                  <c:v>2587847</c:v>
                </c:pt>
                <c:pt idx="1">
                  <c:v>3059502</c:v>
                </c:pt>
                <c:pt idx="2">
                  <c:v>3540017</c:v>
                </c:pt>
                <c:pt idx="3">
                  <c:v>4297174</c:v>
                </c:pt>
                <c:pt idx="4">
                  <c:v>4792966</c:v>
                </c:pt>
                <c:pt idx="5">
                  <c:v>2800958</c:v>
                </c:pt>
                <c:pt idx="6">
                  <c:v>3857047</c:v>
                </c:pt>
                <c:pt idx="7">
                  <c:v>4618308</c:v>
                </c:pt>
                <c:pt idx="8">
                  <c:v>5504746</c:v>
                </c:pt>
                <c:pt idx="9">
                  <c:v>6657189</c:v>
                </c:pt>
                <c:pt idx="10">
                  <c:v>7620480</c:v>
                </c:pt>
                <c:pt idx="11">
                  <c:v>8278925</c:v>
                </c:pt>
                <c:pt idx="12">
                  <c:v>8473446</c:v>
                </c:pt>
                <c:pt idx="13">
                  <c:v>8668095</c:v>
                </c:pt>
                <c:pt idx="14">
                  <c:v>8734516</c:v>
                </c:pt>
                <c:pt idx="15">
                  <c:v>8797268</c:v>
                </c:pt>
                <c:pt idx="16">
                  <c:v>8805081</c:v>
                </c:pt>
                <c:pt idx="17">
                  <c:v>8817166</c:v>
                </c:pt>
                <c:pt idx="18">
                  <c:v>8865245</c:v>
                </c:pt>
                <c:pt idx="19">
                  <c:v>8839469</c:v>
                </c:pt>
              </c:numCache>
            </c:numRef>
          </c:val>
          <c:smooth val="0"/>
          <c:extLst>
            <c:ext xmlns:c16="http://schemas.microsoft.com/office/drawing/2014/chart" uri="{C3380CC4-5D6E-409C-BE32-E72D297353CC}">
              <c16:uniqueId val="{0000000D-20F4-415C-8178-4732EC496AAB}"/>
            </c:ext>
          </c:extLst>
        </c:ser>
        <c:dLbls>
          <c:showLegendKey val="0"/>
          <c:showVal val="0"/>
          <c:showCatName val="0"/>
          <c:showSerName val="0"/>
          <c:showPercent val="0"/>
          <c:showBubbleSize val="0"/>
        </c:dLbls>
        <c:smooth val="0"/>
        <c:axId val="2055349392"/>
        <c:axId val="1"/>
      </c:lineChart>
      <c:catAx>
        <c:axId val="205534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ax val="140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55349392"/>
        <c:crosses val="autoZero"/>
        <c:crossBetween val="between"/>
        <c:dispUnits>
          <c:builtInUnit val="tenThousands"/>
          <c:dispUnitsLbl>
            <c:layout>
              <c:manualLayout>
                <c:xMode val="edge"/>
                <c:yMode val="edge"/>
                <c:x val="5.0503865534054521E-3"/>
                <c:y val="4.7541664132047107E-2"/>
              </c:manualLayout>
            </c:layout>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万人</a:t>
                  </a:r>
                  <a:endParaRPr lang="ja-JP" altLang="en-US" dirty="0"/>
                </a:p>
              </c:rich>
            </c:tx>
            <c:spPr>
              <a:noFill/>
              <a:ln w="25400">
                <a:noFill/>
              </a:ln>
            </c:spPr>
          </c:dispUnitsLbl>
        </c:dispUnits>
      </c:valAx>
      <c:spPr>
        <a:noFill/>
        <a:ln w="25400">
          <a:noFill/>
        </a:ln>
      </c:spPr>
    </c:plotArea>
    <c:legend>
      <c:legendPos val="b"/>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0">
                <a:latin typeface="Meiryo UI" panose="020B0604030504040204" pitchFamily="50" charset="-128"/>
                <a:ea typeface="Meiryo UI" panose="020B0604030504040204" pitchFamily="50" charset="-128"/>
              </a:defRPr>
            </a:pPr>
            <a:r>
              <a:rPr lang="ja-JP" altLang="en-US" sz="800" b="0" dirty="0">
                <a:latin typeface="Meiryo UI" panose="020B0604030504040204" pitchFamily="50" charset="-128"/>
                <a:ea typeface="Meiryo UI" panose="020B0604030504040204" pitchFamily="50" charset="-128"/>
              </a:rPr>
              <a:t>出典：</a:t>
            </a:r>
            <a:r>
              <a:rPr lang="ja-JP" altLang="en-US" sz="800" b="0" dirty="0" smtClean="0">
                <a:latin typeface="Meiryo UI" panose="020B0604030504040204" pitchFamily="50" charset="-128"/>
                <a:ea typeface="Meiryo UI" panose="020B0604030504040204" pitchFamily="50" charset="-128"/>
              </a:rPr>
              <a:t>総務省「</a:t>
            </a:r>
            <a:r>
              <a:rPr lang="ja-JP" altLang="en-US" sz="800" b="0" dirty="0">
                <a:latin typeface="Meiryo UI" panose="020B0604030504040204" pitchFamily="50" charset="-128"/>
                <a:ea typeface="Meiryo UI" panose="020B0604030504040204" pitchFamily="50" charset="-128"/>
              </a:rPr>
              <a:t>住民基本台帳人口移動報告</a:t>
            </a:r>
            <a:r>
              <a:rPr lang="ja-JP" altLang="en-US" sz="800" b="0" dirty="0" smtClean="0">
                <a:latin typeface="Meiryo UI" panose="020B0604030504040204" pitchFamily="50" charset="-128"/>
                <a:ea typeface="Meiryo UI" panose="020B0604030504040204" pitchFamily="50" charset="-128"/>
              </a:rPr>
              <a:t>」（日本人のみ）</a:t>
            </a:r>
            <a:endParaRPr lang="ja-JP" altLang="en-US" sz="800" b="0" dirty="0">
              <a:latin typeface="Meiryo UI" panose="020B0604030504040204" pitchFamily="50" charset="-128"/>
              <a:ea typeface="Meiryo UI" panose="020B0604030504040204" pitchFamily="50" charset="-128"/>
            </a:endParaRPr>
          </a:p>
        </c:rich>
      </c:tx>
      <c:layout>
        <c:manualLayout>
          <c:xMode val="edge"/>
          <c:yMode val="edge"/>
          <c:x val="3.8670155730865005E-2"/>
          <c:y val="0.95414921965017829"/>
        </c:manualLayout>
      </c:layout>
      <c:overlay val="1"/>
    </c:title>
    <c:autoTitleDeleted val="0"/>
    <c:plotArea>
      <c:layout>
        <c:manualLayout>
          <c:layoutTarget val="inner"/>
          <c:xMode val="edge"/>
          <c:yMode val="edge"/>
          <c:x val="7.2871168007656403E-2"/>
          <c:y val="7.6564471068244239E-2"/>
          <c:w val="0.87155257838734779"/>
          <c:h val="0.78356185955928015"/>
        </c:manualLayout>
      </c:layout>
      <c:barChart>
        <c:barDir val="col"/>
        <c:grouping val="stacked"/>
        <c:varyColors val="0"/>
        <c:ser>
          <c:idx val="0"/>
          <c:order val="0"/>
          <c:tx>
            <c:strRef>
              <c:f>人口_対全国!$C$3</c:f>
              <c:strCache>
                <c:ptCount val="1"/>
                <c:pt idx="0">
                  <c:v>転入者</c:v>
                </c:pt>
              </c:strCache>
            </c:strRef>
          </c:tx>
          <c:spPr>
            <a:solidFill>
              <a:srgbClr val="FF66FF"/>
            </a:solidFill>
            <a:ln>
              <a:solidFill>
                <a:schemeClr val="tx1">
                  <a:lumMod val="50000"/>
                  <a:lumOff val="50000"/>
                </a:schemeClr>
              </a:solidFill>
            </a:ln>
          </c:spPr>
          <c:invertIfNegative val="0"/>
          <c:dLbls>
            <c:dLbl>
              <c:idx val="0"/>
              <c:layout>
                <c:manualLayout>
                  <c:x val="-5.6893320097050276E-3"/>
                  <c:y val="-0.17090036003935774"/>
                </c:manualLayout>
              </c:layout>
              <c:spPr/>
              <c:txPr>
                <a:bodyPr/>
                <a:lstStyle/>
                <a:p>
                  <a:pPr>
                    <a:defRPr sz="105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E2-45BA-970A-EE1159E7C157}"/>
                </c:ext>
              </c:extLst>
            </c:dLbl>
            <c:dLbl>
              <c:idx val="1"/>
              <c:layout>
                <c:manualLayout>
                  <c:x val="-2.8446660048525073E-3"/>
                  <c:y val="-0.196769120500201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E2-45BA-970A-EE1159E7C157}"/>
                </c:ext>
              </c:extLst>
            </c:dLbl>
            <c:dLbl>
              <c:idx val="2"/>
              <c:layout>
                <c:manualLayout>
                  <c:x val="8.5339980145575228E-3"/>
                  <c:y val="-0.18209975651159047"/>
                </c:manualLayout>
              </c:layout>
              <c:spPr/>
              <c:txPr>
                <a:bodyPr/>
                <a:lstStyle/>
                <a:p>
                  <a:pPr>
                    <a:defRPr sz="105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E2-45BA-970A-EE1159E7C157}"/>
                </c:ext>
              </c:extLst>
            </c:dLbl>
            <c:dLbl>
              <c:idx val="3"/>
              <c:layout>
                <c:manualLayout>
                  <c:x val="3.6658806672133738E-3"/>
                  <c:y val="-0.166197801566012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E2-45BA-970A-EE1159E7C157}"/>
                </c:ext>
              </c:extLst>
            </c:dLbl>
            <c:dLbl>
              <c:idx val="4"/>
              <c:layout>
                <c:manualLayout>
                  <c:x val="8.5339980145575228E-3"/>
                  <c:y val="-0.143786605521026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E2-45BA-970A-EE1159E7C157}"/>
                </c:ext>
              </c:extLst>
            </c:dLbl>
            <c:dLbl>
              <c:idx val="5"/>
              <c:layout>
                <c:manualLayout>
                  <c:x val="-5.6893320097051196E-3"/>
                  <c:y val="-0.206660292043375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E2-45BA-970A-EE1159E7C157}"/>
                </c:ext>
              </c:extLst>
            </c:dLbl>
            <c:dLbl>
              <c:idx val="6"/>
              <c:layout>
                <c:manualLayout>
                  <c:x val="0"/>
                  <c:y val="-0.16473326879423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E2-45BA-970A-EE1159E7C157}"/>
                </c:ext>
              </c:extLst>
            </c:dLbl>
            <c:dLbl>
              <c:idx val="7"/>
              <c:layout>
                <c:manualLayout>
                  <c:x val="7.3317613344267476E-3"/>
                  <c:y val="-0.168465435250892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E2-45BA-970A-EE1159E7C157}"/>
                </c:ext>
              </c:extLst>
            </c:dLbl>
            <c:dLbl>
              <c:idx val="8"/>
              <c:layout>
                <c:manualLayout>
                  <c:x val="-2.8446660048525073E-3"/>
                  <c:y val="-0.198455541363297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E2-45BA-970A-EE1159E7C157}"/>
                </c:ext>
              </c:extLst>
            </c:dLbl>
            <c:dLbl>
              <c:idx val="23"/>
              <c:spPr/>
              <c:txPr>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9-B7E2-45BA-970A-EE1159E7C157}"/>
                </c:ext>
              </c:extLst>
            </c:dLbl>
            <c:dLbl>
              <c:idx val="28"/>
              <c:spPr/>
              <c:txPr>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A-B7E2-45BA-970A-EE1159E7C157}"/>
                </c:ext>
              </c:extLst>
            </c:dLbl>
            <c:dLbl>
              <c:idx val="44"/>
              <c:spPr/>
              <c:txPr>
                <a:bodyPr/>
                <a:lstStyle/>
                <a:p>
                  <a:pPr algn="ctr" rtl="0">
                    <a:defRPr lang="en-US"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B-B7E2-45BA-970A-EE1159E7C157}"/>
                </c:ext>
              </c:extLst>
            </c:dLbl>
            <c:dLbl>
              <c:idx val="51"/>
              <c:spPr>
                <a:solidFill>
                  <a:schemeClr val="bg1"/>
                </a:solidFill>
                <a:ln w="28575">
                  <a:solidFill>
                    <a:srgbClr val="FF3399"/>
                  </a:solidFill>
                </a:ln>
                <a:effectLst/>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C-B7E2-45BA-970A-EE1159E7C157}"/>
                </c:ext>
              </c:extLst>
            </c:dLbl>
            <c:spPr>
              <a:noFill/>
              <a:ln w="25400">
                <a:noFill/>
              </a:ln>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人口_対全国!$B$4:$B$12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人口_対全国!$C$4:$C$12</c:f>
              <c:numCache>
                <c:formatCode>#,##0_ </c:formatCode>
                <c:ptCount val="9"/>
                <c:pt idx="0">
                  <c:v>151123</c:v>
                </c:pt>
                <c:pt idx="1">
                  <c:v>156059</c:v>
                </c:pt>
                <c:pt idx="2">
                  <c:v>154847</c:v>
                </c:pt>
                <c:pt idx="3">
                  <c:v>153281</c:v>
                </c:pt>
                <c:pt idx="4">
                  <c:v>149142</c:v>
                </c:pt>
                <c:pt idx="5">
                  <c:v>156413</c:v>
                </c:pt>
                <c:pt idx="6">
                  <c:v>152537</c:v>
                </c:pt>
                <c:pt idx="7">
                  <c:v>152881</c:v>
                </c:pt>
                <c:pt idx="8">
                  <c:v>156125</c:v>
                </c:pt>
              </c:numCache>
            </c:numRef>
          </c:val>
          <c:extLst>
            <c:ext xmlns:c16="http://schemas.microsoft.com/office/drawing/2014/chart" uri="{C3380CC4-5D6E-409C-BE32-E72D297353CC}">
              <c16:uniqueId val="{0000000D-B7E2-45BA-970A-EE1159E7C157}"/>
            </c:ext>
          </c:extLst>
        </c:ser>
        <c:ser>
          <c:idx val="1"/>
          <c:order val="1"/>
          <c:tx>
            <c:strRef>
              <c:f>人口_対全国!$D$3</c:f>
              <c:strCache>
                <c:ptCount val="1"/>
                <c:pt idx="0">
                  <c:v>転出者</c:v>
                </c:pt>
              </c:strCache>
            </c:strRef>
          </c:tx>
          <c:spPr>
            <a:solidFill>
              <a:srgbClr val="99CCFF"/>
            </a:solidFill>
            <a:ln>
              <a:solidFill>
                <a:srgbClr val="333333"/>
              </a:solidFill>
            </a:ln>
          </c:spPr>
          <c:invertIfNegative val="0"/>
          <c:dLbls>
            <c:dLbl>
              <c:idx val="0"/>
              <c:layout>
                <c:manualLayout>
                  <c:x val="0"/>
                  <c:y val="-0.1015131560417996"/>
                </c:manualLayout>
              </c:layout>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E2-45BA-970A-EE1159E7C157}"/>
                </c:ext>
              </c:extLst>
            </c:dLbl>
            <c:dLbl>
              <c:idx val="1"/>
              <c:layout>
                <c:manualLayout>
                  <c:x val="-3.2039903096710016E-17"/>
                  <c:y val="-0.159208850928739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E2-45BA-970A-EE1159E7C157}"/>
                </c:ext>
              </c:extLst>
            </c:dLbl>
            <c:dLbl>
              <c:idx val="2"/>
              <c:layout>
                <c:manualLayout>
                  <c:x val="0"/>
                  <c:y val="-0.104464558578046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7E2-45BA-970A-EE1159E7C157}"/>
                </c:ext>
              </c:extLst>
            </c:dLbl>
            <c:dLbl>
              <c:idx val="3"/>
              <c:layout>
                <c:manualLayout>
                  <c:x val="0"/>
                  <c:y val="-0.160063698661091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7E2-45BA-970A-EE1159E7C157}"/>
                </c:ext>
              </c:extLst>
            </c:dLbl>
            <c:dLbl>
              <c:idx val="4"/>
              <c:layout>
                <c:manualLayout>
                  <c:x val="-6.4079806193420032E-17"/>
                  <c:y val="-0.104527613752585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7E2-45BA-970A-EE1159E7C157}"/>
                </c:ext>
              </c:extLst>
            </c:dLbl>
            <c:dLbl>
              <c:idx val="5"/>
              <c:layout>
                <c:manualLayout>
                  <c:x val="-3.4953025335714176E-3"/>
                  <c:y val="-0.162029729253691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7E2-45BA-970A-EE1159E7C157}"/>
                </c:ext>
              </c:extLst>
            </c:dLbl>
            <c:dLbl>
              <c:idx val="6"/>
              <c:layout>
                <c:manualLayout>
                  <c:x val="-3.6659393501709669E-3"/>
                  <c:y val="-0.10302521912724062"/>
                </c:manualLayout>
              </c:layout>
              <c:spPr/>
              <c:txPr>
                <a:bodyPr/>
                <a:lstStyle/>
                <a:p>
                  <a:pPr>
                    <a:defRPr sz="105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7E2-45BA-970A-EE1159E7C157}"/>
                </c:ext>
              </c:extLst>
            </c:dLbl>
            <c:dLbl>
              <c:idx val="7"/>
              <c:layout>
                <c:manualLayout>
                  <c:x val="0"/>
                  <c:y val="-0.16066311343751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7E2-45BA-970A-EE1159E7C157}"/>
                </c:ext>
              </c:extLst>
            </c:dLbl>
            <c:dLbl>
              <c:idx val="8"/>
              <c:layout>
                <c:manualLayout>
                  <c:x val="-1.2815961238684006E-16"/>
                  <c:y val="-0.103176341362218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7E2-45BA-970A-EE1159E7C157}"/>
                </c:ext>
              </c:extLst>
            </c:dLbl>
            <c:dLbl>
              <c:idx val="23"/>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7-B7E2-45BA-970A-EE1159E7C157}"/>
                </c:ext>
              </c:extLst>
            </c:dLbl>
            <c:dLbl>
              <c:idx val="28"/>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8-B7E2-45BA-970A-EE1159E7C157}"/>
                </c:ext>
              </c:extLst>
            </c:dLbl>
            <c:dLbl>
              <c:idx val="44"/>
              <c:spPr>
                <a:ln>
                  <a:noFill/>
                </a:ln>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9-B7E2-45BA-970A-EE1159E7C157}"/>
                </c:ext>
              </c:extLst>
            </c:dLbl>
            <c:dLbl>
              <c:idx val="51"/>
              <c:spPr>
                <a:solidFill>
                  <a:schemeClr val="bg1"/>
                </a:solidFill>
                <a:ln w="28575">
                  <a:solidFill>
                    <a:schemeClr val="accent5">
                      <a:lumMod val="60000"/>
                      <a:lumOff val="40000"/>
                    </a:schemeClr>
                  </a:solidFill>
                </a:ln>
                <a:effectLst/>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A-B7E2-45BA-970A-EE1159E7C157}"/>
                </c:ext>
              </c:extLst>
            </c:dLbl>
            <c:spPr>
              <a:noFill/>
              <a:ln w="25400">
                <a:noFill/>
              </a:ln>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人口_対全国!$B$4:$B$12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人口_対全国!$D$4:$D$12</c:f>
              <c:numCache>
                <c:formatCode>#,##0_ </c:formatCode>
                <c:ptCount val="9"/>
                <c:pt idx="0">
                  <c:v>-154693</c:v>
                </c:pt>
                <c:pt idx="1">
                  <c:v>-151156</c:v>
                </c:pt>
                <c:pt idx="2">
                  <c:v>-149466</c:v>
                </c:pt>
                <c:pt idx="3">
                  <c:v>-149904</c:v>
                </c:pt>
                <c:pt idx="4">
                  <c:v>-149533</c:v>
                </c:pt>
                <c:pt idx="5">
                  <c:v>-154117</c:v>
                </c:pt>
                <c:pt idx="6">
                  <c:v>-150743</c:v>
                </c:pt>
                <c:pt idx="7">
                  <c:v>-149920</c:v>
                </c:pt>
                <c:pt idx="8">
                  <c:v>-150928</c:v>
                </c:pt>
              </c:numCache>
            </c:numRef>
          </c:val>
          <c:extLst>
            <c:ext xmlns:c16="http://schemas.microsoft.com/office/drawing/2014/chart" uri="{C3380CC4-5D6E-409C-BE32-E72D297353CC}">
              <c16:uniqueId val="{0000001B-B7E2-45BA-970A-EE1159E7C157}"/>
            </c:ext>
          </c:extLst>
        </c:ser>
        <c:dLbls>
          <c:showLegendKey val="0"/>
          <c:showVal val="0"/>
          <c:showCatName val="0"/>
          <c:showSerName val="0"/>
          <c:showPercent val="0"/>
          <c:showBubbleSize val="0"/>
        </c:dLbls>
        <c:gapWidth val="80"/>
        <c:overlap val="100"/>
        <c:axId val="476822543"/>
        <c:axId val="1"/>
      </c:barChart>
      <c:lineChart>
        <c:grouping val="standard"/>
        <c:varyColors val="0"/>
        <c:ser>
          <c:idx val="2"/>
          <c:order val="2"/>
          <c:tx>
            <c:strRef>
              <c:f>人口_対全国!$E$3</c:f>
              <c:strCache>
                <c:ptCount val="1"/>
                <c:pt idx="0">
                  <c:v>転入超過</c:v>
                </c:pt>
              </c:strCache>
            </c:strRef>
          </c:tx>
          <c:spPr>
            <a:ln w="50800">
              <a:solidFill>
                <a:srgbClr val="003300"/>
              </a:solidFill>
            </a:ln>
          </c:spPr>
          <c:marker>
            <c:symbol val="circle"/>
            <c:size val="5"/>
            <c:spPr>
              <a:solidFill>
                <a:srgbClr val="003300"/>
              </a:solidFill>
              <a:ln>
                <a:solidFill>
                  <a:srgbClr val="003300"/>
                </a:solidFill>
              </a:ln>
            </c:spPr>
          </c:marker>
          <c:dLbls>
            <c:dLbl>
              <c:idx val="0"/>
              <c:layout>
                <c:manualLayout>
                  <c:x val="-7.703937913708514E-2"/>
                  <c:y val="3.8303041979748681E-2"/>
                </c:manualLayout>
              </c:layout>
              <c:numFmt formatCode="#,##0;&quot;▲ &quot;#,##0" sourceLinked="0"/>
              <c:spPr>
                <a:noFill/>
                <a:ln w="12700">
                  <a:no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7E2-45BA-970A-EE1159E7C157}"/>
                </c:ext>
              </c:extLst>
            </c:dLbl>
            <c:dLbl>
              <c:idx val="1"/>
              <c:layout>
                <c:manualLayout>
                  <c:x val="-7.5123131735875315E-2"/>
                  <c:y val="-3.81217010627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7E2-45BA-970A-EE1159E7C157}"/>
                </c:ext>
              </c:extLst>
            </c:dLbl>
            <c:dLbl>
              <c:idx val="2"/>
              <c:layout>
                <c:manualLayout>
                  <c:x val="-7.5123131735875315E-2"/>
                  <c:y val="-8.4418007002876147E-2"/>
                </c:manualLayout>
              </c:layout>
              <c:numFmt formatCode="#,##0;&quot;▲ &quot;#,##0" sourceLinked="0"/>
              <c:spPr>
                <a:noFill/>
                <a:ln w="12700">
                  <a:solidFill>
                    <a:srgbClr val="FF0000"/>
                  </a:solidFill>
                </a:ln>
                <a:effectLst/>
              </c:spPr>
              <c:txPr>
                <a:bodyPr wrap="square" lIns="38100" tIns="19050" rIns="38100" bIns="19050" anchor="ctr">
                  <a:no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0992128748038249"/>
                      <c:h val="4.4497363766479975E-2"/>
                    </c:manualLayout>
                  </c15:layout>
                </c:ext>
                <c:ext xmlns:c16="http://schemas.microsoft.com/office/drawing/2014/chart" uri="{C3380CC4-5D6E-409C-BE32-E72D297353CC}">
                  <c16:uniqueId val="{0000001E-B7E2-45BA-970A-EE1159E7C157}"/>
                </c:ext>
              </c:extLst>
            </c:dLbl>
            <c:dLbl>
              <c:idx val="4"/>
              <c:layout>
                <c:manualLayout>
                  <c:x val="-7.3519958411016814E-2"/>
                  <c:y val="4.4110953653908609E-2"/>
                </c:manualLayout>
              </c:layout>
              <c:numFmt formatCode="#,##0;&quot;▲ &quot;#,##0" sourceLinked="0"/>
              <c:spPr>
                <a:noFill/>
                <a:ln w="12700">
                  <a:no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7E2-45BA-970A-EE1159E7C157}"/>
                </c:ext>
              </c:extLst>
            </c:dLbl>
            <c:dLbl>
              <c:idx val="6"/>
              <c:layout>
                <c:manualLayout>
                  <c:x val="-6.3744485379760671E-2"/>
                  <c:y val="-3.5650318612235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7E2-45BA-970A-EE1159E7C157}"/>
                </c:ext>
              </c:extLst>
            </c:dLbl>
            <c:dLbl>
              <c:idx val="8"/>
              <c:layout>
                <c:manualLayout>
                  <c:x val="-2.6455393845128527E-2"/>
                  <c:y val="-3.0501660652796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7E2-45BA-970A-EE1159E7C157}"/>
                </c:ext>
              </c:extLst>
            </c:dLbl>
            <c:numFmt formatCode="#,##0;&quot;▲ &quot;#,##0" sourceLinked="0"/>
            <c:spPr>
              <a:noFill/>
              <a:ln w="12700">
                <a:solidFill>
                  <a:srgbClr val="FF0000"/>
                </a:solidFill>
              </a:ln>
              <a:effectLst/>
            </c:spPr>
            <c:txPr>
              <a:bodyPr wrap="square" lIns="38100" tIns="19050" rIns="38100" bIns="19050" anchor="ctr">
                <a:spAutoFit/>
              </a:bodyPr>
              <a:lstStyle/>
              <a:p>
                <a:pPr>
                  <a:defRPr sz="1050" b="1"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人口_対全国!$B$4:$B$12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人口_対全国!$E$4:$E$12</c:f>
              <c:numCache>
                <c:formatCode>#,##0</c:formatCode>
                <c:ptCount val="9"/>
                <c:pt idx="0">
                  <c:v>-3570</c:v>
                </c:pt>
                <c:pt idx="1">
                  <c:v>4903</c:v>
                </c:pt>
                <c:pt idx="2">
                  <c:v>5381</c:v>
                </c:pt>
                <c:pt idx="3">
                  <c:v>3377</c:v>
                </c:pt>
                <c:pt idx="4">
                  <c:v>-391</c:v>
                </c:pt>
                <c:pt idx="5">
                  <c:v>2296</c:v>
                </c:pt>
                <c:pt idx="6">
                  <c:v>1794</c:v>
                </c:pt>
                <c:pt idx="7">
                  <c:v>2961</c:v>
                </c:pt>
                <c:pt idx="8">
                  <c:v>5197</c:v>
                </c:pt>
              </c:numCache>
            </c:numRef>
          </c:val>
          <c:smooth val="0"/>
          <c:extLst>
            <c:ext xmlns:c16="http://schemas.microsoft.com/office/drawing/2014/chart" uri="{C3380CC4-5D6E-409C-BE32-E72D297353CC}">
              <c16:uniqueId val="{00000022-B7E2-45BA-970A-EE1159E7C157}"/>
            </c:ext>
          </c:extLst>
        </c:ser>
        <c:dLbls>
          <c:showLegendKey val="0"/>
          <c:showVal val="0"/>
          <c:showCatName val="0"/>
          <c:showSerName val="0"/>
          <c:showPercent val="0"/>
          <c:showBubbleSize val="0"/>
        </c:dLbls>
        <c:marker val="1"/>
        <c:smooth val="0"/>
        <c:axId val="476822543"/>
        <c:axId val="1"/>
      </c:lineChart>
      <c:catAx>
        <c:axId val="476822543"/>
        <c:scaling>
          <c:orientation val="minMax"/>
        </c:scaling>
        <c:delete val="0"/>
        <c:axPos val="b"/>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altLang="en-US" sz="800">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90083023929240835"/>
              <c:y val="0.89997312192418477"/>
            </c:manualLayout>
          </c:layout>
          <c:overlay val="0"/>
        </c:title>
        <c:numFmt formatCode="General" sourceLinked="1"/>
        <c:majorTickMark val="cross"/>
        <c:minorTickMark val="none"/>
        <c:tickLblPos val="low"/>
        <c:txPr>
          <a:bodyPr rot="0" vert="horz" anchor="ctr" anchorCtr="1"/>
          <a:lstStyle/>
          <a:p>
            <a:pPr>
              <a:defRPr sz="1050"/>
            </a:pPr>
            <a:endParaRPr lang="ja-JP"/>
          </a:p>
        </c:txPr>
        <c:crossAx val="1"/>
        <c:crosses val="autoZero"/>
        <c:auto val="1"/>
        <c:lblAlgn val="ctr"/>
        <c:lblOffset val="5"/>
        <c:noMultiLvlLbl val="0"/>
      </c:catAx>
      <c:valAx>
        <c:axId val="1"/>
        <c:scaling>
          <c:orientation val="minMax"/>
        </c:scaling>
        <c:delete val="0"/>
        <c:axPos val="l"/>
        <c:numFmt formatCode="#,##0_ " sourceLinked="1"/>
        <c:majorTickMark val="out"/>
        <c:minorTickMark val="none"/>
        <c:tickLblPos val="nextTo"/>
        <c:txPr>
          <a:bodyPr/>
          <a:lstStyle/>
          <a:p>
            <a:pPr>
              <a:defRPr sz="800"/>
            </a:pPr>
            <a:endParaRPr lang="ja-JP"/>
          </a:p>
        </c:txPr>
        <c:crossAx val="476822543"/>
        <c:crosses val="autoZero"/>
        <c:crossBetween val="between"/>
      </c:valAx>
      <c:spPr>
        <a:ln>
          <a:solidFill>
            <a:schemeClr val="tx1"/>
          </a:solidFill>
        </a:ln>
      </c:spPr>
    </c:plotArea>
    <c:legend>
      <c:legendPos val="b"/>
      <c:layout>
        <c:manualLayout>
          <c:xMode val="edge"/>
          <c:yMode val="edge"/>
          <c:x val="0.22285911343715392"/>
          <c:y val="0.90460655883110841"/>
          <c:w val="0.6350367555050993"/>
          <c:h val="4.8482805033986165E-2"/>
        </c:manualLayout>
      </c:layout>
      <c:overlay val="0"/>
      <c:spPr>
        <a:ln>
          <a:solidFill>
            <a:schemeClr val="bg1">
              <a:lumMod val="75000"/>
            </a:schemeClr>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txPr>
    <a:bodyPr/>
    <a:lstStyle/>
    <a:p>
      <a:pPr>
        <a:defRPr sz="1100"/>
      </a:pPr>
      <a:endParaRPr lang="ja-JP"/>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0">
                <a:latin typeface="Meiryo UI" panose="020B0604030504040204" pitchFamily="50" charset="-128"/>
                <a:ea typeface="Meiryo UI" panose="020B0604030504040204" pitchFamily="50" charset="-128"/>
              </a:defRPr>
            </a:pPr>
            <a:r>
              <a:rPr lang="ja-JP" altLang="en-US" sz="800" b="0" dirty="0">
                <a:latin typeface="Meiryo UI" panose="020B0604030504040204" pitchFamily="50" charset="-128"/>
                <a:ea typeface="Meiryo UI" panose="020B0604030504040204" pitchFamily="50" charset="-128"/>
              </a:rPr>
              <a:t>出典：</a:t>
            </a:r>
            <a:r>
              <a:rPr lang="ja-JP" altLang="en-US" sz="800" b="0" dirty="0" smtClean="0">
                <a:latin typeface="Meiryo UI" panose="020B0604030504040204" pitchFamily="50" charset="-128"/>
                <a:ea typeface="Meiryo UI" panose="020B0604030504040204" pitchFamily="50" charset="-128"/>
              </a:rPr>
              <a:t>総務省「</a:t>
            </a:r>
            <a:r>
              <a:rPr lang="ja-JP" altLang="en-US" sz="800" b="0" dirty="0">
                <a:latin typeface="Meiryo UI" panose="020B0604030504040204" pitchFamily="50" charset="-128"/>
                <a:ea typeface="Meiryo UI" panose="020B0604030504040204" pitchFamily="50" charset="-128"/>
              </a:rPr>
              <a:t>住民基本台帳人口移動報告</a:t>
            </a:r>
            <a:r>
              <a:rPr lang="ja-JP" altLang="en-US" sz="800" b="0" dirty="0" smtClean="0">
                <a:latin typeface="Meiryo UI" panose="020B0604030504040204" pitchFamily="50" charset="-128"/>
                <a:ea typeface="Meiryo UI" panose="020B0604030504040204" pitchFamily="50" charset="-128"/>
              </a:rPr>
              <a:t>」（日本人のみ）</a:t>
            </a:r>
            <a:endParaRPr lang="ja-JP" altLang="en-US" sz="800" b="0" dirty="0">
              <a:latin typeface="Meiryo UI" panose="020B0604030504040204" pitchFamily="50" charset="-128"/>
              <a:ea typeface="Meiryo UI" panose="020B0604030504040204" pitchFamily="50" charset="-128"/>
            </a:endParaRPr>
          </a:p>
        </c:rich>
      </c:tx>
      <c:layout>
        <c:manualLayout>
          <c:xMode val="edge"/>
          <c:yMode val="edge"/>
          <c:x val="3.8670109167825199E-2"/>
          <c:y val="0.95392381914586977"/>
        </c:manualLayout>
      </c:layout>
      <c:overlay val="1"/>
    </c:title>
    <c:autoTitleDeleted val="0"/>
    <c:plotArea>
      <c:layout>
        <c:manualLayout>
          <c:layoutTarget val="inner"/>
          <c:xMode val="edge"/>
          <c:yMode val="edge"/>
          <c:x val="7.2871168007656403E-2"/>
          <c:y val="7.6564471068244239E-2"/>
          <c:w val="0.87932614766941608"/>
          <c:h val="0.77851445049461598"/>
        </c:manualLayout>
      </c:layout>
      <c:barChart>
        <c:barDir val="col"/>
        <c:grouping val="stacked"/>
        <c:varyColors val="0"/>
        <c:ser>
          <c:idx val="0"/>
          <c:order val="0"/>
          <c:tx>
            <c:strRef>
              <c:f>人口_対東京圏!$C$3</c:f>
              <c:strCache>
                <c:ptCount val="1"/>
                <c:pt idx="0">
                  <c:v>転入者</c:v>
                </c:pt>
              </c:strCache>
            </c:strRef>
          </c:tx>
          <c:spPr>
            <a:solidFill>
              <a:srgbClr val="FF66FF"/>
            </a:solidFill>
            <a:ln>
              <a:solidFill>
                <a:schemeClr val="tx1">
                  <a:lumMod val="50000"/>
                  <a:lumOff val="50000"/>
                </a:schemeClr>
              </a:solidFill>
            </a:ln>
          </c:spPr>
          <c:invertIfNegative val="0"/>
          <c:dLbls>
            <c:dLbl>
              <c:idx val="0"/>
              <c:spPr/>
              <c:txPr>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0-60EF-487A-811F-B98C54601FEC}"/>
                </c:ext>
              </c:extLst>
            </c:dLbl>
            <c:dLbl>
              <c:idx val="1"/>
              <c:layout>
                <c:manualLayout>
                  <c:x val="-3.4598263070109853E-3"/>
                  <c:y val="-0.178647520608695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EF-487A-811F-B98C54601FEC}"/>
                </c:ext>
              </c:extLst>
            </c:dLbl>
            <c:dLbl>
              <c:idx val="2"/>
              <c:layout>
                <c:manualLayout>
                  <c:x val="-5.305343072410422E-3"/>
                  <c:y val="-0.16653690857898382"/>
                </c:manualLayout>
              </c:layout>
              <c:spPr/>
              <c:txPr>
                <a:bodyPr/>
                <a:lstStyle/>
                <a:p>
                  <a:pPr>
                    <a:defRPr sz="1050" b="1"/>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315131995168805"/>
                      <c:h val="3.7219642441157982E-2"/>
                    </c:manualLayout>
                  </c15:layout>
                </c:ext>
                <c:ext xmlns:c16="http://schemas.microsoft.com/office/drawing/2014/chart" uri="{C3380CC4-5D6E-409C-BE32-E72D297353CC}">
                  <c16:uniqueId val="{00000002-60EF-487A-811F-B98C54601FEC}"/>
                </c:ext>
              </c:extLst>
            </c:dLbl>
            <c:dLbl>
              <c:idx val="3"/>
              <c:layout>
                <c:manualLayout>
                  <c:x val="0"/>
                  <c:y val="-0.148817464482802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EF-487A-811F-B98C54601FEC}"/>
                </c:ext>
              </c:extLst>
            </c:dLbl>
            <c:dLbl>
              <c:idx val="4"/>
              <c:layout>
                <c:manualLayout>
                  <c:x val="0"/>
                  <c:y val="-0.140582094056255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EF-487A-811F-B98C54601FEC}"/>
                </c:ext>
              </c:extLst>
            </c:dLbl>
            <c:dLbl>
              <c:idx val="5"/>
              <c:layout>
                <c:manualLayout>
                  <c:x val="-1.0072352907344567E-2"/>
                  <c:y val="-0.156136057930180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EF-487A-811F-B98C54601FEC}"/>
                </c:ext>
              </c:extLst>
            </c:dLbl>
            <c:dLbl>
              <c:idx val="6"/>
              <c:layout>
                <c:manualLayout>
                  <c:x val="2.921723126473695E-3"/>
                  <c:y val="-0.15141789961568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EF-487A-811F-B98C54601FEC}"/>
                </c:ext>
              </c:extLst>
            </c:dLbl>
            <c:dLbl>
              <c:idx val="7"/>
              <c:layout>
                <c:manualLayout>
                  <c:x val="5.3810318053718292E-4"/>
                  <c:y val="-0.164232211145049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EF-487A-811F-B98C54601FEC}"/>
                </c:ext>
              </c:extLst>
            </c:dLbl>
            <c:dLbl>
              <c:idx val="8"/>
              <c:layout>
                <c:manualLayout>
                  <c:x val="-2.9217231264740164E-3"/>
                  <c:y val="-0.165303036714980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EF-487A-811F-B98C54601FEC}"/>
                </c:ext>
              </c:extLst>
            </c:dLbl>
            <c:dLbl>
              <c:idx val="23"/>
              <c:spPr/>
              <c:txPr>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9-60EF-487A-811F-B98C54601FEC}"/>
                </c:ext>
              </c:extLst>
            </c:dLbl>
            <c:dLbl>
              <c:idx val="28"/>
              <c:spPr/>
              <c:txPr>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A-60EF-487A-811F-B98C54601FEC}"/>
                </c:ext>
              </c:extLst>
            </c:dLbl>
            <c:dLbl>
              <c:idx val="44"/>
              <c:spPr/>
              <c:txPr>
                <a:bodyPr/>
                <a:lstStyle/>
                <a:p>
                  <a:pPr algn="ctr" rtl="0">
                    <a:defRPr lang="en-US"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B-60EF-487A-811F-B98C54601FEC}"/>
                </c:ext>
              </c:extLst>
            </c:dLbl>
            <c:dLbl>
              <c:idx val="51"/>
              <c:spPr>
                <a:solidFill>
                  <a:schemeClr val="bg1"/>
                </a:solidFill>
                <a:ln w="28575">
                  <a:solidFill>
                    <a:srgbClr val="FF3399"/>
                  </a:solidFill>
                </a:ln>
                <a:effectLst/>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C-60EF-487A-811F-B98C54601FEC}"/>
                </c:ext>
              </c:extLst>
            </c:dLbl>
            <c:spPr>
              <a:noFill/>
              <a:ln w="25400">
                <a:noFill/>
              </a:ln>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人口_対東京圏!$B$4:$B$12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人口_対東京圏!$C$4:$C$12</c:f>
              <c:numCache>
                <c:formatCode>#,##0_ </c:formatCode>
                <c:ptCount val="9"/>
                <c:pt idx="0">
                  <c:v>30428</c:v>
                </c:pt>
                <c:pt idx="1">
                  <c:v>34468</c:v>
                </c:pt>
                <c:pt idx="2">
                  <c:v>33308</c:v>
                </c:pt>
                <c:pt idx="3">
                  <c:v>31312</c:v>
                </c:pt>
                <c:pt idx="4">
                  <c:v>30129</c:v>
                </c:pt>
                <c:pt idx="5">
                  <c:v>31597</c:v>
                </c:pt>
                <c:pt idx="6">
                  <c:v>31473</c:v>
                </c:pt>
                <c:pt idx="7">
                  <c:v>31829</c:v>
                </c:pt>
                <c:pt idx="8">
                  <c:v>32075</c:v>
                </c:pt>
              </c:numCache>
            </c:numRef>
          </c:val>
          <c:extLst>
            <c:ext xmlns:c16="http://schemas.microsoft.com/office/drawing/2014/chart" uri="{C3380CC4-5D6E-409C-BE32-E72D297353CC}">
              <c16:uniqueId val="{0000000D-60EF-487A-811F-B98C54601FEC}"/>
            </c:ext>
          </c:extLst>
        </c:ser>
        <c:ser>
          <c:idx val="1"/>
          <c:order val="1"/>
          <c:tx>
            <c:strRef>
              <c:f>人口_対東京圏!$D$3</c:f>
              <c:strCache>
                <c:ptCount val="1"/>
                <c:pt idx="0">
                  <c:v>転出者</c:v>
                </c:pt>
              </c:strCache>
            </c:strRef>
          </c:tx>
          <c:spPr>
            <a:solidFill>
              <a:srgbClr val="99CCFF"/>
            </a:solidFill>
            <a:ln>
              <a:solidFill>
                <a:srgbClr val="333333"/>
              </a:solidFill>
            </a:ln>
          </c:spPr>
          <c:invertIfNegative val="0"/>
          <c:dLbls>
            <c:dLbl>
              <c:idx val="0"/>
              <c:layout>
                <c:manualLayout>
                  <c:x val="-1.339107630148212E-17"/>
                  <c:y val="-0.18201661668162328"/>
                </c:manualLayout>
              </c:layout>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0EF-487A-811F-B98C54601FEC}"/>
                </c:ext>
              </c:extLst>
            </c:dLbl>
            <c:dLbl>
              <c:idx val="1"/>
              <c:layout>
                <c:manualLayout>
                  <c:x val="0"/>
                  <c:y val="-0.129328241358348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0EF-487A-811F-B98C54601FEC}"/>
                </c:ext>
              </c:extLst>
            </c:dLbl>
            <c:dLbl>
              <c:idx val="2"/>
              <c:layout>
                <c:manualLayout>
                  <c:x val="2.3836199459366194E-3"/>
                  <c:y val="-0.175025302332718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0EF-487A-811F-B98C54601FEC}"/>
                </c:ext>
              </c:extLst>
            </c:dLbl>
            <c:dLbl>
              <c:idx val="3"/>
              <c:layout>
                <c:manualLayout>
                  <c:x val="5.3810318053712936E-4"/>
                  <c:y val="-0.137588528501757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0EF-487A-811F-B98C54601FEC}"/>
                </c:ext>
              </c:extLst>
            </c:dLbl>
            <c:dLbl>
              <c:idx val="4"/>
              <c:layout>
                <c:manualLayout>
                  <c:x val="5.8434462529476042E-3"/>
                  <c:y val="-0.190258710666688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0EF-487A-811F-B98C54601FEC}"/>
                </c:ext>
              </c:extLst>
            </c:dLbl>
            <c:dLbl>
              <c:idx val="5"/>
              <c:layout>
                <c:manualLayout>
                  <c:x val="-1.268628934030822E-16"/>
                  <c:y val="-0.164543695346663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0EF-487A-811F-B98C54601FEC}"/>
                </c:ext>
              </c:extLst>
            </c:dLbl>
            <c:dLbl>
              <c:idx val="6"/>
              <c:layout>
                <c:manualLayout>
                  <c:x val="-5.8434462529476042E-3"/>
                  <c:y val="-0.19717428610639903"/>
                </c:manualLayout>
              </c:layout>
              <c:spPr/>
              <c:txPr>
                <a:bodyPr/>
                <a:lstStyle/>
                <a:p>
                  <a:pPr>
                    <a:defRPr sz="105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0EF-487A-811F-B98C54601FEC}"/>
                </c:ext>
              </c:extLst>
            </c:dLbl>
            <c:dLbl>
              <c:idx val="7"/>
              <c:layout>
                <c:manualLayout>
                  <c:x val="-2.9217231264738021E-3"/>
                  <c:y val="-0.158058204659584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0EF-487A-811F-B98C54601FEC}"/>
                </c:ext>
              </c:extLst>
            </c:dLbl>
            <c:dLbl>
              <c:idx val="8"/>
              <c:layout>
                <c:manualLayout>
                  <c:x val="-5.8434462529478185E-3"/>
                  <c:y val="-0.201031037923638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0EF-487A-811F-B98C54601FEC}"/>
                </c:ext>
              </c:extLst>
            </c:dLbl>
            <c:dLbl>
              <c:idx val="23"/>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7-60EF-487A-811F-B98C54601FEC}"/>
                </c:ext>
              </c:extLst>
            </c:dLbl>
            <c:dLbl>
              <c:idx val="28"/>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8-60EF-487A-811F-B98C54601FEC}"/>
                </c:ext>
              </c:extLst>
            </c:dLbl>
            <c:dLbl>
              <c:idx val="44"/>
              <c:spPr>
                <a:ln>
                  <a:noFill/>
                </a:ln>
              </c:spPr>
              <c:txPr>
                <a:bodyPr/>
                <a:lstStyle/>
                <a:p>
                  <a:pPr algn="ctr" rtl="0">
                    <a:defRPr lang="ja-JP" altLang="en-US" sz="1050" b="1" i="0" u="none" strike="noStrike" kern="1200" baseline="0">
                      <a:solidFill>
                        <a:sysClr val="windowText" lastClr="000000"/>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9-60EF-487A-811F-B98C54601FEC}"/>
                </c:ext>
              </c:extLst>
            </c:dLbl>
            <c:dLbl>
              <c:idx val="51"/>
              <c:spPr>
                <a:solidFill>
                  <a:schemeClr val="bg1"/>
                </a:solidFill>
                <a:ln w="28575">
                  <a:solidFill>
                    <a:schemeClr val="accent5">
                      <a:lumMod val="60000"/>
                      <a:lumOff val="40000"/>
                    </a:schemeClr>
                  </a:solidFill>
                </a:ln>
                <a:effectLst/>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A-60EF-487A-811F-B98C54601FEC}"/>
                </c:ext>
              </c:extLst>
            </c:dLbl>
            <c:spPr>
              <a:noFill/>
              <a:ln w="25400">
                <a:noFill/>
              </a:ln>
            </c:spPr>
            <c:txPr>
              <a:bodyPr wrap="square" lIns="38100" tIns="19050" rIns="38100" bIns="19050" anchor="ctr">
                <a:spAutoFit/>
              </a:bodyPr>
              <a:lstStyle/>
              <a:p>
                <a:pPr>
                  <a:defRPr sz="1050"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人口_対東京圏!$B$4:$B$12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人口_対東京圏!$D$4:$D$12</c:f>
              <c:numCache>
                <c:formatCode>#,##0_ </c:formatCode>
                <c:ptCount val="9"/>
                <c:pt idx="0">
                  <c:v>-39709</c:v>
                </c:pt>
                <c:pt idx="1">
                  <c:v>-38592</c:v>
                </c:pt>
                <c:pt idx="2">
                  <c:v>-38218</c:v>
                </c:pt>
                <c:pt idx="3">
                  <c:v>-39994</c:v>
                </c:pt>
                <c:pt idx="4">
                  <c:v>-41034</c:v>
                </c:pt>
                <c:pt idx="5">
                  <c:v>-42867</c:v>
                </c:pt>
                <c:pt idx="6">
                  <c:v>-42559</c:v>
                </c:pt>
                <c:pt idx="7">
                  <c:v>-42486</c:v>
                </c:pt>
                <c:pt idx="8">
                  <c:v>-43674</c:v>
                </c:pt>
              </c:numCache>
            </c:numRef>
          </c:val>
          <c:extLst>
            <c:ext xmlns:c16="http://schemas.microsoft.com/office/drawing/2014/chart" uri="{C3380CC4-5D6E-409C-BE32-E72D297353CC}">
              <c16:uniqueId val="{0000001B-60EF-487A-811F-B98C54601FEC}"/>
            </c:ext>
          </c:extLst>
        </c:ser>
        <c:dLbls>
          <c:showLegendKey val="0"/>
          <c:showVal val="0"/>
          <c:showCatName val="0"/>
          <c:showSerName val="0"/>
          <c:showPercent val="0"/>
          <c:showBubbleSize val="0"/>
        </c:dLbls>
        <c:gapWidth val="80"/>
        <c:overlap val="100"/>
        <c:axId val="476825327"/>
        <c:axId val="1"/>
      </c:barChart>
      <c:lineChart>
        <c:grouping val="standard"/>
        <c:varyColors val="0"/>
        <c:ser>
          <c:idx val="2"/>
          <c:order val="2"/>
          <c:tx>
            <c:strRef>
              <c:f>人口_対東京圏!$E$3</c:f>
              <c:strCache>
                <c:ptCount val="1"/>
                <c:pt idx="0">
                  <c:v>転出超過</c:v>
                </c:pt>
              </c:strCache>
            </c:strRef>
          </c:tx>
          <c:spPr>
            <a:ln w="50800">
              <a:solidFill>
                <a:srgbClr val="003300"/>
              </a:solidFill>
            </a:ln>
          </c:spPr>
          <c:marker>
            <c:symbol val="circle"/>
            <c:size val="5"/>
            <c:spPr>
              <a:solidFill>
                <a:srgbClr val="003300"/>
              </a:solidFill>
              <a:ln>
                <a:solidFill>
                  <a:srgbClr val="003300"/>
                </a:solidFill>
              </a:ln>
            </c:spPr>
          </c:marker>
          <c:dLbls>
            <c:dLbl>
              <c:idx val="0"/>
              <c:layout>
                <c:manualLayout>
                  <c:x val="-0.10290906999482372"/>
                  <c:y val="-3.6034714128134415E-2"/>
                </c:manualLayout>
              </c:layout>
              <c:numFmt formatCode="#,##0;&quot;▲ &quot;#,##0" sourceLinked="0"/>
              <c:spPr>
                <a:noFill/>
                <a:ln w="19050">
                  <a:no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0EF-487A-811F-B98C54601FEC}"/>
                </c:ext>
              </c:extLst>
            </c:dLbl>
            <c:dLbl>
              <c:idx val="1"/>
              <c:layout>
                <c:manualLayout>
                  <c:x val="-8.3533444527520567E-2"/>
                  <c:y val="-2.2065137043920262E-2"/>
                </c:manualLayout>
              </c:layout>
              <c:numFmt formatCode="#,##0;&quot;▲ &quot;#,##0" sourceLinked="0"/>
              <c:spPr>
                <a:noFill/>
                <a:ln w="19050">
                  <a:no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0EF-487A-811F-B98C54601FEC}"/>
                </c:ext>
              </c:extLst>
            </c:dLbl>
            <c:dLbl>
              <c:idx val="2"/>
              <c:layout>
                <c:manualLayout>
                  <c:x val="-7.1538965894058781E-2"/>
                  <c:y val="-2.5187043465432803E-2"/>
                </c:manualLayout>
              </c:layout>
              <c:numFmt formatCode="#,##0;&quot;▲ &quot;#,##0" sourceLinked="0"/>
              <c:spPr>
                <a:noFill/>
                <a:ln w="19050">
                  <a:no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0EF-487A-811F-B98C54601FEC}"/>
                </c:ext>
              </c:extLst>
            </c:dLbl>
            <c:dLbl>
              <c:idx val="3"/>
              <c:layout>
                <c:manualLayout>
                  <c:x val="-7.3691838730085696E-2"/>
                  <c:y val="-2.8599447165288405E-2"/>
                </c:manualLayout>
              </c:layout>
              <c:numFmt formatCode="#,##0;&quot;▲ &quot;#,##0" sourceLinked="0"/>
              <c:spPr>
                <a:noFill/>
                <a:ln w="19050">
                  <a:no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0EF-487A-811F-B98C54601FEC}"/>
                </c:ext>
              </c:extLst>
            </c:dLbl>
            <c:dLbl>
              <c:idx val="4"/>
              <c:layout>
                <c:manualLayout>
                  <c:x val="-8.4210041985391379E-2"/>
                  <c:y val="3.734699454956706E-2"/>
                </c:manualLayout>
              </c:layout>
              <c:numFmt formatCode="#,##0;&quot;▲ &quot;#,##0" sourceLinked="0"/>
              <c:spPr>
                <a:noFill/>
                <a:ln w="12700">
                  <a:solidFill>
                    <a:srgbClr val="FF0000"/>
                  </a:solid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0EF-487A-811F-B98C54601FEC}"/>
                </c:ext>
              </c:extLst>
            </c:dLbl>
            <c:dLbl>
              <c:idx val="5"/>
              <c:layout>
                <c:manualLayout>
                  <c:x val="-8.0980732731351007E-2"/>
                  <c:y val="0.10343067595888812"/>
                </c:manualLayout>
              </c:layout>
              <c:numFmt formatCode="#,##0;&quot;▲ &quot;#,##0" sourceLinked="0"/>
              <c:spPr>
                <a:noFill/>
                <a:ln w="12700">
                  <a:solidFill>
                    <a:srgbClr val="FF0000"/>
                  </a:solid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0EF-487A-811F-B98C54601FEC}"/>
                </c:ext>
              </c:extLst>
            </c:dLbl>
            <c:dLbl>
              <c:idx val="6"/>
              <c:layout>
                <c:manualLayout>
                  <c:x val="-7.8597112785414494E-2"/>
                  <c:y val="5.9812677704640313E-2"/>
                </c:manualLayout>
              </c:layout>
              <c:numFmt formatCode="#,##0;&quot;▲ &quot;#,##0" sourceLinked="0"/>
              <c:spPr>
                <a:noFill/>
                <a:ln w="12700">
                  <a:solidFill>
                    <a:srgbClr val="FF0000"/>
                  </a:solid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4088548915856675"/>
                      <c:h val="4.181559019198923E-2"/>
                    </c:manualLayout>
                  </c15:layout>
                </c:ext>
                <c:ext xmlns:c16="http://schemas.microsoft.com/office/drawing/2014/chart" uri="{C3380CC4-5D6E-409C-BE32-E72D297353CC}">
                  <c16:uniqueId val="{00000022-60EF-487A-811F-B98C54601FEC}"/>
                </c:ext>
              </c:extLst>
            </c:dLbl>
            <c:dLbl>
              <c:idx val="7"/>
              <c:layout>
                <c:manualLayout>
                  <c:x val="-7.4995571403922476E-2"/>
                  <c:y val="1.9652170542666225E-2"/>
                </c:manualLayout>
              </c:layout>
              <c:numFmt formatCode="#,##0;&quot;▲ &quot;#,##0" sourceLinked="0"/>
              <c:spPr>
                <a:noFill/>
                <a:ln w="12700">
                  <a:solidFill>
                    <a:srgbClr val="FF0000"/>
                  </a:solid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0EF-487A-811F-B98C54601FEC}"/>
                </c:ext>
              </c:extLst>
            </c:dLbl>
            <c:dLbl>
              <c:idx val="8"/>
              <c:layout>
                <c:manualLayout>
                  <c:x val="-8.7651693794214072E-3"/>
                  <c:y val="0.11474504068346159"/>
                </c:manualLayout>
              </c:layout>
              <c:numFmt formatCode="#,##0;&quot;▲ &quot;#,##0" sourceLinked="0"/>
              <c:spPr>
                <a:noFill/>
                <a:ln w="12700">
                  <a:solidFill>
                    <a:srgbClr val="FF0000"/>
                  </a:solidFill>
                </a:ln>
                <a:effectLst/>
              </c:spPr>
              <c:txPr>
                <a:bodyPr wrap="square" lIns="38100" tIns="19050" rIns="38100" bIns="19050" anchor="ctr">
                  <a:spAutoFit/>
                </a:bodyPr>
                <a:lstStyle/>
                <a:p>
                  <a:pPr>
                    <a:defRPr sz="1050" b="1" baseline="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0EF-487A-811F-B98C54601FEC}"/>
                </c:ext>
              </c:extLst>
            </c:dLbl>
            <c:numFmt formatCode="#,##0;&quot;▲ &quot;#,##0" sourceLinked="0"/>
            <c:spPr>
              <a:noFill/>
              <a:ln w="19050">
                <a:solidFill>
                  <a:srgbClr val="FF0000"/>
                </a:solidFill>
              </a:ln>
              <a:effectLst/>
            </c:spPr>
            <c:txPr>
              <a:bodyPr wrap="square" lIns="38100" tIns="19050" rIns="38100" bIns="19050" anchor="ctr">
                <a:spAutoFit/>
              </a:bodyPr>
              <a:lstStyle/>
              <a:p>
                <a:pPr>
                  <a:defRPr sz="1050" b="1" baseline="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人口_対東京圏!$B$4:$B$12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人口_対東京圏!$E$4:$E$12</c:f>
              <c:numCache>
                <c:formatCode>#,##0</c:formatCode>
                <c:ptCount val="9"/>
                <c:pt idx="0">
                  <c:v>-9281</c:v>
                </c:pt>
                <c:pt idx="1">
                  <c:v>-4124</c:v>
                </c:pt>
                <c:pt idx="2">
                  <c:v>-4910</c:v>
                </c:pt>
                <c:pt idx="3">
                  <c:v>-8682</c:v>
                </c:pt>
                <c:pt idx="4">
                  <c:v>-10905</c:v>
                </c:pt>
                <c:pt idx="5">
                  <c:v>-11270</c:v>
                </c:pt>
                <c:pt idx="6">
                  <c:v>-11086</c:v>
                </c:pt>
                <c:pt idx="7">
                  <c:v>-10657</c:v>
                </c:pt>
                <c:pt idx="8">
                  <c:v>-11599</c:v>
                </c:pt>
              </c:numCache>
            </c:numRef>
          </c:val>
          <c:smooth val="0"/>
          <c:extLst>
            <c:ext xmlns:c16="http://schemas.microsoft.com/office/drawing/2014/chart" uri="{C3380CC4-5D6E-409C-BE32-E72D297353CC}">
              <c16:uniqueId val="{00000025-60EF-487A-811F-B98C54601FEC}"/>
            </c:ext>
          </c:extLst>
        </c:ser>
        <c:dLbls>
          <c:showLegendKey val="0"/>
          <c:showVal val="0"/>
          <c:showCatName val="0"/>
          <c:showSerName val="0"/>
          <c:showPercent val="0"/>
          <c:showBubbleSize val="0"/>
        </c:dLbls>
        <c:marker val="1"/>
        <c:smooth val="0"/>
        <c:axId val="476825327"/>
        <c:axId val="1"/>
      </c:lineChart>
      <c:catAx>
        <c:axId val="476825327"/>
        <c:scaling>
          <c:orientation val="minMax"/>
        </c:scaling>
        <c:delete val="0"/>
        <c:axPos val="b"/>
        <c:title>
          <c:tx>
            <c:rich>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p>
            </c:rich>
          </c:tx>
          <c:layout>
            <c:manualLayout>
              <c:xMode val="edge"/>
              <c:yMode val="edge"/>
              <c:x val="0.8929726807384829"/>
              <c:y val="0.88460831118843641"/>
            </c:manualLayout>
          </c:layout>
          <c:overlay val="0"/>
        </c:title>
        <c:numFmt formatCode="General" sourceLinked="1"/>
        <c:majorTickMark val="cross"/>
        <c:minorTickMark val="none"/>
        <c:tickLblPos val="low"/>
        <c:txPr>
          <a:bodyPr rot="0" vert="horz" anchor="ctr" anchorCtr="1"/>
          <a:lstStyle/>
          <a:p>
            <a:pPr>
              <a:defRPr sz="1050"/>
            </a:pPr>
            <a:endParaRPr lang="ja-JP"/>
          </a:p>
        </c:txPr>
        <c:crossAx val="1"/>
        <c:crosses val="autoZero"/>
        <c:auto val="1"/>
        <c:lblAlgn val="ctr"/>
        <c:lblOffset val="5"/>
        <c:noMultiLvlLbl val="0"/>
      </c:catAx>
      <c:valAx>
        <c:axId val="1"/>
        <c:scaling>
          <c:orientation val="minMax"/>
        </c:scaling>
        <c:delete val="0"/>
        <c:axPos val="l"/>
        <c:numFmt formatCode="#,##0_ " sourceLinked="1"/>
        <c:majorTickMark val="out"/>
        <c:minorTickMark val="none"/>
        <c:tickLblPos val="nextTo"/>
        <c:txPr>
          <a:bodyPr/>
          <a:lstStyle/>
          <a:p>
            <a:pPr>
              <a:defRPr sz="900"/>
            </a:pPr>
            <a:endParaRPr lang="ja-JP"/>
          </a:p>
        </c:txPr>
        <c:crossAx val="476825327"/>
        <c:crosses val="autoZero"/>
        <c:crossBetween val="between"/>
      </c:valAx>
      <c:spPr>
        <a:ln>
          <a:solidFill>
            <a:schemeClr val="tx1"/>
          </a:solidFill>
        </a:ln>
      </c:spPr>
    </c:plotArea>
    <c:legend>
      <c:legendPos val="b"/>
      <c:layout>
        <c:manualLayout>
          <c:xMode val="edge"/>
          <c:yMode val="edge"/>
          <c:x val="0.21360372692241331"/>
          <c:y val="0.89430882411685075"/>
          <c:w val="0.65884475698301115"/>
          <c:h val="4.8482805033986165E-2"/>
        </c:manualLayout>
      </c:layout>
      <c:overlay val="0"/>
      <c:spPr>
        <a:ln>
          <a:solidFill>
            <a:schemeClr val="bg1">
              <a:lumMod val="75000"/>
            </a:schemeClr>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txPr>
    <a:bodyPr/>
    <a:lstStyle/>
    <a:p>
      <a:pPr>
        <a:defRPr sz="1100"/>
      </a:pPr>
      <a:endParaRPr lang="ja-JP"/>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200" b="1" i="0" baseline="0">
                <a:effectLst/>
                <a:latin typeface="Meiryo UI" panose="020B0604030504040204" pitchFamily="50" charset="-128"/>
                <a:ea typeface="Meiryo UI" panose="020B0604030504040204" pitchFamily="50" charset="-128"/>
              </a:rPr>
              <a:t>大阪府</a:t>
            </a:r>
            <a:r>
              <a:rPr lang="ja-JP" altLang="en-US" sz="1200" b="1" i="0" baseline="0">
                <a:effectLst/>
                <a:latin typeface="Meiryo UI" panose="020B0604030504040204" pitchFamily="50" charset="-128"/>
                <a:ea typeface="Meiryo UI" panose="020B0604030504040204" pitchFamily="50" charset="-128"/>
              </a:rPr>
              <a:t>へ</a:t>
            </a:r>
            <a:r>
              <a:rPr lang="ja-JP" altLang="ja-JP" sz="1200" b="1" i="0" baseline="0">
                <a:effectLst/>
                <a:latin typeface="Meiryo UI" panose="020B0604030504040204" pitchFamily="50" charset="-128"/>
                <a:ea typeface="Meiryo UI" panose="020B0604030504040204" pitchFamily="50" charset="-128"/>
              </a:rPr>
              <a:t>の転入超過数</a:t>
            </a:r>
            <a:r>
              <a:rPr lang="en-US" altLang="ja-JP" sz="1200" b="1" i="0" baseline="0">
                <a:effectLst/>
                <a:latin typeface="Meiryo UI" panose="020B0604030504040204" pitchFamily="50" charset="-128"/>
                <a:ea typeface="Meiryo UI" panose="020B0604030504040204" pitchFamily="50" charset="-128"/>
              </a:rPr>
              <a:t>(</a:t>
            </a:r>
            <a:r>
              <a:rPr lang="ja-JP" altLang="en-US" sz="1200" b="1" i="0" baseline="0">
                <a:effectLst/>
                <a:latin typeface="Meiryo UI" panose="020B0604030504040204" pitchFamily="50" charset="-128"/>
                <a:ea typeface="Meiryo UI" panose="020B0604030504040204" pitchFamily="50" charset="-128"/>
              </a:rPr>
              <a:t>平成</a:t>
            </a:r>
            <a:r>
              <a:rPr lang="en-US" altLang="ja-JP" sz="1200" b="1" i="0" baseline="0">
                <a:effectLst/>
                <a:latin typeface="Meiryo UI" panose="020B0604030504040204" pitchFamily="50" charset="-128"/>
                <a:ea typeface="Meiryo UI" panose="020B0604030504040204" pitchFamily="50" charset="-128"/>
              </a:rPr>
              <a:t>31</a:t>
            </a:r>
            <a:r>
              <a:rPr lang="ja-JP" altLang="en-US" sz="1200" b="1" i="0" baseline="0">
                <a:effectLst/>
                <a:latin typeface="Meiryo UI" panose="020B0604030504040204" pitchFamily="50" charset="-128"/>
                <a:ea typeface="Meiryo UI" panose="020B0604030504040204" pitchFamily="50" charset="-128"/>
              </a:rPr>
              <a:t>年</a:t>
            </a:r>
            <a:r>
              <a:rPr lang="en-US" altLang="ja-JP" sz="1200" b="1" i="0" baseline="0">
                <a:effectLst/>
                <a:latin typeface="Meiryo UI" panose="020B0604030504040204" pitchFamily="50" charset="-128"/>
                <a:ea typeface="Meiryo UI" panose="020B0604030504040204" pitchFamily="50" charset="-128"/>
              </a:rPr>
              <a:t>1</a:t>
            </a:r>
            <a:r>
              <a:rPr lang="ja-JP" altLang="en-US" sz="1200" b="1" i="0" baseline="0">
                <a:effectLst/>
                <a:latin typeface="Meiryo UI" panose="020B0604030504040204" pitchFamily="50" charset="-128"/>
                <a:ea typeface="Meiryo UI" panose="020B0604030504040204" pitchFamily="50" charset="-128"/>
              </a:rPr>
              <a:t>～</a:t>
            </a:r>
            <a:r>
              <a:rPr lang="en-US" altLang="ja-JP" sz="1200" b="1" i="0" baseline="0">
                <a:effectLst/>
                <a:latin typeface="Meiryo UI" panose="020B0604030504040204" pitchFamily="50" charset="-128"/>
                <a:ea typeface="Meiryo UI" panose="020B0604030504040204" pitchFamily="50" charset="-128"/>
              </a:rPr>
              <a:t>6</a:t>
            </a:r>
            <a:r>
              <a:rPr lang="ja-JP" altLang="en-US" sz="1200" b="1" i="0" baseline="0">
                <a:effectLst/>
                <a:latin typeface="Meiryo UI" panose="020B0604030504040204" pitchFamily="50" charset="-128"/>
                <a:ea typeface="Meiryo UI" panose="020B0604030504040204" pitchFamily="50" charset="-128"/>
              </a:rPr>
              <a:t>月</a:t>
            </a:r>
            <a:r>
              <a:rPr lang="en-US" altLang="ja-JP" sz="1200" b="1" i="0" baseline="0">
                <a:effectLst/>
                <a:latin typeface="Meiryo UI" panose="020B0604030504040204" pitchFamily="50" charset="-128"/>
                <a:ea typeface="Meiryo UI" panose="020B0604030504040204" pitchFamily="50" charset="-128"/>
              </a:rPr>
              <a:t>)</a:t>
            </a:r>
            <a:endParaRPr lang="ja-JP" altLang="ja-JP" sz="1200" b="1">
              <a:effectLst/>
              <a:latin typeface="Meiryo UI" panose="020B0604030504040204" pitchFamily="50" charset="-128"/>
              <a:ea typeface="Meiryo UI" panose="020B0604030504040204" pitchFamily="50" charset="-128"/>
            </a:endParaRPr>
          </a:p>
        </c:rich>
      </c:tx>
      <c:overlay val="0"/>
      <c:spPr>
        <a:noFill/>
        <a:ln w="25400">
          <a:noFill/>
        </a:ln>
      </c:spPr>
    </c:title>
    <c:autoTitleDeleted val="0"/>
    <c:plotArea>
      <c:layout/>
      <c:lineChart>
        <c:grouping val="standard"/>
        <c:varyColors val="0"/>
        <c:ser>
          <c:idx val="0"/>
          <c:order val="0"/>
          <c:tx>
            <c:strRef>
              <c:f>'グラフ (10歳毎) (折れ線)'!$B$6</c:f>
              <c:strCache>
                <c:ptCount val="1"/>
                <c:pt idx="0">
                  <c:v>男</c:v>
                </c:pt>
              </c:strCache>
            </c:strRef>
          </c:tx>
          <c:spPr>
            <a:ln w="28575" cap="rnd">
              <a:solidFill>
                <a:srgbClr val="00B0F0"/>
              </a:solidFill>
              <a:round/>
            </a:ln>
            <a:effectLst/>
          </c:spPr>
          <c:marker>
            <c:symbol val="square"/>
            <c:size val="5"/>
            <c:spPr>
              <a:solidFill>
                <a:srgbClr val="00B0F0"/>
              </a:solidFill>
              <a:ln w="6350">
                <a:noFill/>
              </a:ln>
            </c:spPr>
          </c:marker>
          <c:cat>
            <c:strRef>
              <c:f>'グラフ (10歳毎) (折れ線)'!$A$7:$A$29</c:f>
              <c:strCache>
                <c:ptCount val="7"/>
                <c:pt idx="0">
                  <c:v>20歳未満</c:v>
                </c:pt>
                <c:pt idx="1">
                  <c:v>20歳代</c:v>
                </c:pt>
                <c:pt idx="2">
                  <c:v>30歳代</c:v>
                </c:pt>
                <c:pt idx="3">
                  <c:v>40歳代</c:v>
                </c:pt>
                <c:pt idx="4">
                  <c:v>50歳代</c:v>
                </c:pt>
                <c:pt idx="5">
                  <c:v>60歳代</c:v>
                </c:pt>
                <c:pt idx="6">
                  <c:v>70歳以上</c:v>
                </c:pt>
              </c:strCache>
            </c:strRef>
          </c:cat>
          <c:val>
            <c:numRef>
              <c:f>'グラフ (10歳毎) (折れ線)'!$B$7:$B$29</c:f>
              <c:numCache>
                <c:formatCode>#,##0_ ;[Red]\-#,##0\ </c:formatCode>
                <c:ptCount val="7"/>
                <c:pt idx="0">
                  <c:v>225</c:v>
                </c:pt>
                <c:pt idx="1">
                  <c:v>855</c:v>
                </c:pt>
                <c:pt idx="2">
                  <c:v>-389</c:v>
                </c:pt>
                <c:pt idx="3">
                  <c:v>-105</c:v>
                </c:pt>
                <c:pt idx="4">
                  <c:v>195</c:v>
                </c:pt>
                <c:pt idx="5">
                  <c:v>-204</c:v>
                </c:pt>
                <c:pt idx="6">
                  <c:v>-23</c:v>
                </c:pt>
              </c:numCache>
            </c:numRef>
          </c:val>
          <c:smooth val="0"/>
          <c:extLst>
            <c:ext xmlns:c16="http://schemas.microsoft.com/office/drawing/2014/chart" uri="{C3380CC4-5D6E-409C-BE32-E72D297353CC}">
              <c16:uniqueId val="{00000000-A3AF-4DBA-B7FE-14402FB251CD}"/>
            </c:ext>
          </c:extLst>
        </c:ser>
        <c:ser>
          <c:idx val="1"/>
          <c:order val="1"/>
          <c:tx>
            <c:strRef>
              <c:f>'グラフ (10歳毎) (折れ線)'!$C$6</c:f>
              <c:strCache>
                <c:ptCount val="1"/>
                <c:pt idx="0">
                  <c:v>女</c:v>
                </c:pt>
              </c:strCache>
            </c:strRef>
          </c:tx>
          <c:spPr>
            <a:ln w="28575" cap="rnd">
              <a:solidFill>
                <a:srgbClr val="7030A0"/>
              </a:solidFill>
              <a:round/>
            </a:ln>
            <a:effectLst/>
          </c:spPr>
          <c:marker>
            <c:symbol val="circle"/>
            <c:size val="5"/>
            <c:spPr>
              <a:solidFill>
                <a:srgbClr val="7030A0"/>
              </a:solidFill>
              <a:ln w="6350">
                <a:noFill/>
              </a:ln>
            </c:spPr>
          </c:marker>
          <c:cat>
            <c:strRef>
              <c:f>'グラフ (10歳毎) (折れ線)'!$A$7:$A$29</c:f>
              <c:strCache>
                <c:ptCount val="7"/>
                <c:pt idx="0">
                  <c:v>20歳未満</c:v>
                </c:pt>
                <c:pt idx="1">
                  <c:v>20歳代</c:v>
                </c:pt>
                <c:pt idx="2">
                  <c:v>30歳代</c:v>
                </c:pt>
                <c:pt idx="3">
                  <c:v>40歳代</c:v>
                </c:pt>
                <c:pt idx="4">
                  <c:v>50歳代</c:v>
                </c:pt>
                <c:pt idx="5">
                  <c:v>60歳代</c:v>
                </c:pt>
                <c:pt idx="6">
                  <c:v>70歳以上</c:v>
                </c:pt>
              </c:strCache>
            </c:strRef>
          </c:cat>
          <c:val>
            <c:numRef>
              <c:f>'グラフ (10歳毎) (折れ線)'!$C$7:$C$29</c:f>
              <c:numCache>
                <c:formatCode>#,##0_ ;[Red]\-#,##0\ </c:formatCode>
                <c:ptCount val="7"/>
                <c:pt idx="0">
                  <c:v>825</c:v>
                </c:pt>
                <c:pt idx="1">
                  <c:v>5219</c:v>
                </c:pt>
                <c:pt idx="2">
                  <c:v>-448</c:v>
                </c:pt>
                <c:pt idx="3">
                  <c:v>141</c:v>
                </c:pt>
                <c:pt idx="4">
                  <c:v>2</c:v>
                </c:pt>
                <c:pt idx="5">
                  <c:v>-178</c:v>
                </c:pt>
                <c:pt idx="6">
                  <c:v>-112</c:v>
                </c:pt>
              </c:numCache>
            </c:numRef>
          </c:val>
          <c:smooth val="0"/>
          <c:extLst>
            <c:ext xmlns:c16="http://schemas.microsoft.com/office/drawing/2014/chart" uri="{C3380CC4-5D6E-409C-BE32-E72D297353CC}">
              <c16:uniqueId val="{00000001-A3AF-4DBA-B7FE-14402FB251CD}"/>
            </c:ext>
          </c:extLst>
        </c:ser>
        <c:dLbls>
          <c:showLegendKey val="0"/>
          <c:showVal val="0"/>
          <c:showCatName val="0"/>
          <c:showSerName val="0"/>
          <c:showPercent val="0"/>
          <c:showBubbleSize val="0"/>
        </c:dLbls>
        <c:marker val="1"/>
        <c:smooth val="0"/>
        <c:axId val="2057931424"/>
        <c:axId val="1"/>
      </c:lineChart>
      <c:catAx>
        <c:axId val="20579314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57931424"/>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451399789089586E-2"/>
          <c:y val="0.12315657503714708"/>
          <c:w val="0.9011044444079146"/>
          <c:h val="0.6689420372532372"/>
        </c:manualLayout>
      </c:layout>
      <c:lineChart>
        <c:grouping val="standard"/>
        <c:varyColors val="0"/>
        <c:ser>
          <c:idx val="0"/>
          <c:order val="0"/>
          <c:tx>
            <c:strRef>
              <c:f>NEW求人倍率!$B$4</c:f>
              <c:strCache>
                <c:ptCount val="1"/>
                <c:pt idx="0">
                  <c:v>新規求人倍率（大阪府）</c:v>
                </c:pt>
              </c:strCache>
            </c:strRef>
          </c:tx>
          <c:marker>
            <c:symbol val="none"/>
          </c:marker>
          <c:dLbls>
            <c:dLbl>
              <c:idx val="216"/>
              <c:layout>
                <c:manualLayout>
                  <c:x val="-1.2846484674492269E-2"/>
                  <c:y val="-3.4976123762506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6C-41D7-B57F-89FA521187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NEW求人倍率!$C$3:$HK$3</c:f>
              <c:numCache>
                <c:formatCode>yyyy"年"m"月"</c:formatCode>
                <c:ptCount val="21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numCache>
            </c:numRef>
          </c:cat>
          <c:val>
            <c:numRef>
              <c:f>NEW求人倍率!$C$4:$HK$4</c:f>
              <c:numCache>
                <c:formatCode>General</c:formatCode>
                <c:ptCount val="217"/>
                <c:pt idx="0" formatCode="0.0">
                  <c:v>0.91</c:v>
                </c:pt>
                <c:pt idx="1">
                  <c:v>0.94</c:v>
                </c:pt>
                <c:pt idx="2">
                  <c:v>0.91</c:v>
                </c:pt>
                <c:pt idx="3">
                  <c:v>0.9</c:v>
                </c:pt>
                <c:pt idx="4">
                  <c:v>0.94</c:v>
                </c:pt>
                <c:pt idx="5">
                  <c:v>0.93</c:v>
                </c:pt>
                <c:pt idx="6">
                  <c:v>0.89</c:v>
                </c:pt>
                <c:pt idx="7">
                  <c:v>0.87</c:v>
                </c:pt>
                <c:pt idx="8">
                  <c:v>0.86</c:v>
                </c:pt>
                <c:pt idx="9">
                  <c:v>0.8</c:v>
                </c:pt>
                <c:pt idx="10">
                  <c:v>0.79</c:v>
                </c:pt>
                <c:pt idx="11">
                  <c:v>0.79</c:v>
                </c:pt>
                <c:pt idx="12" formatCode="0.0">
                  <c:v>0.72</c:v>
                </c:pt>
                <c:pt idx="13">
                  <c:v>0.74</c:v>
                </c:pt>
                <c:pt idx="14">
                  <c:v>0.77</c:v>
                </c:pt>
                <c:pt idx="15">
                  <c:v>0.78</c:v>
                </c:pt>
                <c:pt idx="16">
                  <c:v>0.79</c:v>
                </c:pt>
                <c:pt idx="17">
                  <c:v>0.81</c:v>
                </c:pt>
                <c:pt idx="18">
                  <c:v>0.83</c:v>
                </c:pt>
                <c:pt idx="19">
                  <c:v>0.86</c:v>
                </c:pt>
                <c:pt idx="20">
                  <c:v>0.83</c:v>
                </c:pt>
                <c:pt idx="21">
                  <c:v>0.79</c:v>
                </c:pt>
                <c:pt idx="22">
                  <c:v>0.85</c:v>
                </c:pt>
                <c:pt idx="23">
                  <c:v>0.84</c:v>
                </c:pt>
                <c:pt idx="24">
                  <c:v>0.92</c:v>
                </c:pt>
                <c:pt idx="25">
                  <c:v>0.92</c:v>
                </c:pt>
                <c:pt idx="26">
                  <c:v>0.95</c:v>
                </c:pt>
                <c:pt idx="27">
                  <c:v>1</c:v>
                </c:pt>
                <c:pt idx="28">
                  <c:v>0.96</c:v>
                </c:pt>
                <c:pt idx="29">
                  <c:v>0.98</c:v>
                </c:pt>
                <c:pt idx="30">
                  <c:v>1.05</c:v>
                </c:pt>
                <c:pt idx="31">
                  <c:v>1</c:v>
                </c:pt>
                <c:pt idx="32">
                  <c:v>1.0900000000000001</c:v>
                </c:pt>
                <c:pt idx="33">
                  <c:v>1.18</c:v>
                </c:pt>
                <c:pt idx="34">
                  <c:v>1.18</c:v>
                </c:pt>
                <c:pt idx="35">
                  <c:v>1.17</c:v>
                </c:pt>
                <c:pt idx="36">
                  <c:v>1.18</c:v>
                </c:pt>
                <c:pt idx="37">
                  <c:v>1.25</c:v>
                </c:pt>
                <c:pt idx="38">
                  <c:v>1.24</c:v>
                </c:pt>
                <c:pt idx="39">
                  <c:v>1.27</c:v>
                </c:pt>
                <c:pt idx="40">
                  <c:v>1.28</c:v>
                </c:pt>
                <c:pt idx="41">
                  <c:v>1.32</c:v>
                </c:pt>
                <c:pt idx="42">
                  <c:v>1.28</c:v>
                </c:pt>
                <c:pt idx="43">
                  <c:v>1.23</c:v>
                </c:pt>
                <c:pt idx="44">
                  <c:v>1.35</c:v>
                </c:pt>
                <c:pt idx="45">
                  <c:v>1.49</c:v>
                </c:pt>
                <c:pt idx="46">
                  <c:v>1.49</c:v>
                </c:pt>
                <c:pt idx="47">
                  <c:v>1.51</c:v>
                </c:pt>
                <c:pt idx="48">
                  <c:v>1.54</c:v>
                </c:pt>
                <c:pt idx="49">
                  <c:v>1.56</c:v>
                </c:pt>
                <c:pt idx="50">
                  <c:v>1.57</c:v>
                </c:pt>
                <c:pt idx="51">
                  <c:v>1.55</c:v>
                </c:pt>
                <c:pt idx="52">
                  <c:v>1.61</c:v>
                </c:pt>
                <c:pt idx="53">
                  <c:v>1.66</c:v>
                </c:pt>
                <c:pt idx="54">
                  <c:v>1.64</c:v>
                </c:pt>
                <c:pt idx="55">
                  <c:v>1.58</c:v>
                </c:pt>
                <c:pt idx="56">
                  <c:v>1.6</c:v>
                </c:pt>
                <c:pt idx="57">
                  <c:v>1.63</c:v>
                </c:pt>
                <c:pt idx="58">
                  <c:v>1.63</c:v>
                </c:pt>
                <c:pt idx="59">
                  <c:v>1.73</c:v>
                </c:pt>
                <c:pt idx="60">
                  <c:v>1.79</c:v>
                </c:pt>
                <c:pt idx="61">
                  <c:v>1.74</c:v>
                </c:pt>
                <c:pt idx="62">
                  <c:v>1.76</c:v>
                </c:pt>
                <c:pt idx="63">
                  <c:v>1.77</c:v>
                </c:pt>
                <c:pt idx="64">
                  <c:v>1.91</c:v>
                </c:pt>
                <c:pt idx="65">
                  <c:v>1.81</c:v>
                </c:pt>
                <c:pt idx="66">
                  <c:v>1.8</c:v>
                </c:pt>
                <c:pt idx="67">
                  <c:v>1.85</c:v>
                </c:pt>
                <c:pt idx="68">
                  <c:v>1.84</c:v>
                </c:pt>
                <c:pt idx="69">
                  <c:v>1.83</c:v>
                </c:pt>
                <c:pt idx="70">
                  <c:v>1.89</c:v>
                </c:pt>
                <c:pt idx="71">
                  <c:v>1.98</c:v>
                </c:pt>
                <c:pt idx="72">
                  <c:v>1.82</c:v>
                </c:pt>
                <c:pt idx="73">
                  <c:v>1.89</c:v>
                </c:pt>
                <c:pt idx="74">
                  <c:v>1.98</c:v>
                </c:pt>
                <c:pt idx="75">
                  <c:v>1.9</c:v>
                </c:pt>
                <c:pt idx="76">
                  <c:v>1.9</c:v>
                </c:pt>
                <c:pt idx="77">
                  <c:v>1.94</c:v>
                </c:pt>
                <c:pt idx="78">
                  <c:v>1.88</c:v>
                </c:pt>
                <c:pt idx="79">
                  <c:v>1.88</c:v>
                </c:pt>
                <c:pt idx="80">
                  <c:v>1.74</c:v>
                </c:pt>
                <c:pt idx="81">
                  <c:v>1.65</c:v>
                </c:pt>
                <c:pt idx="82">
                  <c:v>1.58</c:v>
                </c:pt>
                <c:pt idx="83">
                  <c:v>1.47</c:v>
                </c:pt>
                <c:pt idx="84">
                  <c:v>1.54</c:v>
                </c:pt>
                <c:pt idx="85">
                  <c:v>1.58</c:v>
                </c:pt>
                <c:pt idx="86">
                  <c:v>1.46</c:v>
                </c:pt>
                <c:pt idx="87">
                  <c:v>1.44</c:v>
                </c:pt>
                <c:pt idx="88">
                  <c:v>1.4</c:v>
                </c:pt>
                <c:pt idx="89">
                  <c:v>1.32</c:v>
                </c:pt>
                <c:pt idx="90">
                  <c:v>1.33</c:v>
                </c:pt>
                <c:pt idx="91">
                  <c:v>1.33</c:v>
                </c:pt>
                <c:pt idx="92">
                  <c:v>1.21</c:v>
                </c:pt>
                <c:pt idx="93">
                  <c:v>1.1499999999999999</c:v>
                </c:pt>
                <c:pt idx="94">
                  <c:v>1.1100000000000001</c:v>
                </c:pt>
                <c:pt idx="95">
                  <c:v>1.08</c:v>
                </c:pt>
                <c:pt idx="96">
                  <c:v>1</c:v>
                </c:pt>
                <c:pt idx="97">
                  <c:v>0.91</c:v>
                </c:pt>
                <c:pt idx="98">
                  <c:v>0.86</c:v>
                </c:pt>
                <c:pt idx="99">
                  <c:v>0.82</c:v>
                </c:pt>
                <c:pt idx="100">
                  <c:v>0.78</c:v>
                </c:pt>
                <c:pt idx="101">
                  <c:v>0.79</c:v>
                </c:pt>
                <c:pt idx="102">
                  <c:v>0.77</c:v>
                </c:pt>
                <c:pt idx="103">
                  <c:v>0.77</c:v>
                </c:pt>
                <c:pt idx="104">
                  <c:v>0.82</c:v>
                </c:pt>
                <c:pt idx="105">
                  <c:v>0.77</c:v>
                </c:pt>
                <c:pt idx="106">
                  <c:v>0.78</c:v>
                </c:pt>
                <c:pt idx="107">
                  <c:v>0.75</c:v>
                </c:pt>
                <c:pt idx="108" formatCode="0.00_);[Red]\(0.00\)">
                  <c:v>0.79</c:v>
                </c:pt>
                <c:pt idx="109" formatCode="0.00_);[Red]\(0.00\)">
                  <c:v>0.8</c:v>
                </c:pt>
                <c:pt idx="110" formatCode="0.00_);[Red]\(0.00\)">
                  <c:v>0.84</c:v>
                </c:pt>
                <c:pt idx="111" formatCode="0.00_);[Red]\(0.00\)">
                  <c:v>0.85</c:v>
                </c:pt>
                <c:pt idx="112" formatCode="0.00_);[Red]\(0.00\)">
                  <c:v>0.83</c:v>
                </c:pt>
                <c:pt idx="113" formatCode="0.00_);[Red]\(0.00\)">
                  <c:v>0.85</c:v>
                </c:pt>
                <c:pt idx="114" formatCode="0.00_);[Red]\(0.00\)">
                  <c:v>0.86</c:v>
                </c:pt>
                <c:pt idx="115" formatCode="0.00_);[Red]\(0.00\)">
                  <c:v>0.89</c:v>
                </c:pt>
                <c:pt idx="116" formatCode="0.00_);[Red]\(0.00\)">
                  <c:v>0.9</c:v>
                </c:pt>
                <c:pt idx="117" formatCode="0.00_);[Red]\(0.00\)">
                  <c:v>0.95</c:v>
                </c:pt>
                <c:pt idx="118" formatCode="0.00_);[Red]\(0.00\)">
                  <c:v>0.95</c:v>
                </c:pt>
                <c:pt idx="119" formatCode="0.00_);[Red]\(0.00\)">
                  <c:v>0.95</c:v>
                </c:pt>
                <c:pt idx="120" formatCode="0.00_);[Red]\(0.00\)">
                  <c:v>0.99</c:v>
                </c:pt>
                <c:pt idx="121" formatCode="0.00_);[Red]\(0.00\)">
                  <c:v>1.03</c:v>
                </c:pt>
                <c:pt idx="122" formatCode="0.00_);[Red]\(0.00\)">
                  <c:v>0.98</c:v>
                </c:pt>
                <c:pt idx="123" formatCode="0.00_);[Red]\(0.00\)">
                  <c:v>1.02</c:v>
                </c:pt>
                <c:pt idx="124" formatCode="0.00_);[Red]\(0.00\)">
                  <c:v>1.03</c:v>
                </c:pt>
                <c:pt idx="125" formatCode="0.00_);[Red]\(0.00\)">
                  <c:v>0.98</c:v>
                </c:pt>
                <c:pt idx="126" formatCode="0.00_);[Red]\(0.00\)">
                  <c:v>1.04</c:v>
                </c:pt>
                <c:pt idx="127" formatCode="0.00_);[Red]\(0.00\)">
                  <c:v>1.05</c:v>
                </c:pt>
                <c:pt idx="128" formatCode="0.00_);[Red]\(0.00\)">
                  <c:v>1.1299999999999999</c:v>
                </c:pt>
                <c:pt idx="129" formatCode="0.00_);[Red]\(0.00\)">
                  <c:v>1.1000000000000001</c:v>
                </c:pt>
                <c:pt idx="130" formatCode="0.00_);[Red]\(0.00\)">
                  <c:v>1.1299999999999999</c:v>
                </c:pt>
                <c:pt idx="131" formatCode="0.00_);[Red]\(0.00\)">
                  <c:v>1.1399999999999999</c:v>
                </c:pt>
                <c:pt idx="132" formatCode="0.00_);[Red]\(0.00\)">
                  <c:v>1.1499999999999999</c:v>
                </c:pt>
                <c:pt idx="133" formatCode="0.00_);[Red]\(0.00\)">
                  <c:v>1.1599999999999999</c:v>
                </c:pt>
                <c:pt idx="134" formatCode="0.00_);[Red]\(0.00\)">
                  <c:v>1.19</c:v>
                </c:pt>
                <c:pt idx="135" formatCode="0.00_);[Red]\(0.00\)">
                  <c:v>1.21</c:v>
                </c:pt>
                <c:pt idx="136" formatCode="0.00_);[Red]\(0.00\)">
                  <c:v>1.3</c:v>
                </c:pt>
                <c:pt idx="137" formatCode="0.00_);[Red]\(0.00\)">
                  <c:v>1.28</c:v>
                </c:pt>
                <c:pt idx="138" formatCode="0.00_);[Red]\(0.00\)">
                  <c:v>1.32</c:v>
                </c:pt>
                <c:pt idx="139" formatCode="0.00_);[Red]\(0.00\)">
                  <c:v>1.34</c:v>
                </c:pt>
                <c:pt idx="140" formatCode="0.00_);[Red]\(0.00\)">
                  <c:v>1.3</c:v>
                </c:pt>
                <c:pt idx="141" formatCode="0.00_);[Red]\(0.00\)">
                  <c:v>1.34</c:v>
                </c:pt>
                <c:pt idx="142" formatCode="0.00_);[Red]\(0.00\)">
                  <c:v>1.37</c:v>
                </c:pt>
                <c:pt idx="143" formatCode="0.00_);[Red]\(0.00\)">
                  <c:v>1.35</c:v>
                </c:pt>
                <c:pt idx="144" formatCode="0.00_);[Red]\(0.00\)">
                  <c:v>1.38</c:v>
                </c:pt>
                <c:pt idx="145" formatCode="0.00_);[Red]\(0.00\)">
                  <c:v>1.48</c:v>
                </c:pt>
                <c:pt idx="146" formatCode="0.00_);[Red]\(0.00\)">
                  <c:v>1.51</c:v>
                </c:pt>
                <c:pt idx="147" formatCode="0.00_);[Red]\(0.00\)">
                  <c:v>1.46</c:v>
                </c:pt>
                <c:pt idx="148" formatCode="0.00_);[Red]\(0.00\)">
                  <c:v>1.51</c:v>
                </c:pt>
                <c:pt idx="149" formatCode="0.00_);[Red]\(0.00\)">
                  <c:v>1.63</c:v>
                </c:pt>
                <c:pt idx="150" formatCode="0.00_);[Red]\(0.00\)">
                  <c:v>1.57</c:v>
                </c:pt>
                <c:pt idx="151" formatCode="0.00_);[Red]\(0.00\)">
                  <c:v>1.56</c:v>
                </c:pt>
                <c:pt idx="152" formatCode="0.00_);[Red]\(0.00\)">
                  <c:v>1.63</c:v>
                </c:pt>
                <c:pt idx="153" formatCode="0.00_);[Red]\(0.00\)">
                  <c:v>1.68</c:v>
                </c:pt>
                <c:pt idx="154" formatCode="0.00_);[Red]\(0.00\)">
                  <c:v>1.68</c:v>
                </c:pt>
                <c:pt idx="155" formatCode="0.00_);[Red]\(0.00\)">
                  <c:v>1.75</c:v>
                </c:pt>
                <c:pt idx="156" formatCode="0.00_);[Red]\(0.00\)">
                  <c:v>1.74</c:v>
                </c:pt>
                <c:pt idx="157" formatCode="0.00_);[Red]\(0.00\)">
                  <c:v>1.78</c:v>
                </c:pt>
                <c:pt idx="158" formatCode="0.00_);[Red]\(0.00\)">
                  <c:v>1.81</c:v>
                </c:pt>
                <c:pt idx="159" formatCode="0.00_);[Red]\(0.00\)">
                  <c:v>1.66</c:v>
                </c:pt>
                <c:pt idx="160" formatCode="0.00_);[Red]\(0.00\)">
                  <c:v>1.72</c:v>
                </c:pt>
                <c:pt idx="161" formatCode="0.00_);[Red]\(0.00\)">
                  <c:v>1.79</c:v>
                </c:pt>
                <c:pt idx="162" formatCode="0.00_);[Red]\(0.00\)">
                  <c:v>1.75</c:v>
                </c:pt>
                <c:pt idx="163" formatCode="0.00_);[Red]\(0.00\)">
                  <c:v>1.75</c:v>
                </c:pt>
                <c:pt idx="164" formatCode="0.00_);[Red]\(0.00\)">
                  <c:v>1.72</c:v>
                </c:pt>
                <c:pt idx="165" formatCode="0.00_);[Red]\(0.00\)">
                  <c:v>1.77</c:v>
                </c:pt>
                <c:pt idx="166" formatCode="0.00_);[Red]\(0.00\)">
                  <c:v>1.75</c:v>
                </c:pt>
                <c:pt idx="167" formatCode="0.00_);[Red]\(0.00\)">
                  <c:v>1.8</c:v>
                </c:pt>
                <c:pt idx="168" formatCode="0.00_);[Red]\(0.00\)">
                  <c:v>1.88</c:v>
                </c:pt>
                <c:pt idx="169" formatCode="0.00_);[Red]\(0.00\)">
                  <c:v>1.77</c:v>
                </c:pt>
                <c:pt idx="170" formatCode="0.00_);[Red]\(0.00\)">
                  <c:v>1.87</c:v>
                </c:pt>
                <c:pt idx="171" formatCode="0.00_);[Red]\(0.00\)">
                  <c:v>1.85</c:v>
                </c:pt>
                <c:pt idx="172" formatCode="0.00_);[Red]\(0.00\)">
                  <c:v>1.86</c:v>
                </c:pt>
                <c:pt idx="173" formatCode="0.00_);[Red]\(0.00\)">
                  <c:v>1.84</c:v>
                </c:pt>
                <c:pt idx="174" formatCode="0.00_);[Red]\(0.00\)">
                  <c:v>1.89</c:v>
                </c:pt>
                <c:pt idx="175" formatCode="0.00_);[Red]\(0.00\)">
                  <c:v>1.88</c:v>
                </c:pt>
                <c:pt idx="176" formatCode="0.00_);[Red]\(0.00\)">
                  <c:v>1.89</c:v>
                </c:pt>
                <c:pt idx="177" formatCode="0.00_);[Red]\(0.00\)">
                  <c:v>1.94</c:v>
                </c:pt>
                <c:pt idx="178" formatCode="0.00_);[Red]\(0.00\)">
                  <c:v>1.99</c:v>
                </c:pt>
                <c:pt idx="179" formatCode="0.00_);[Red]\(0.00\)">
                  <c:v>1.99</c:v>
                </c:pt>
                <c:pt idx="180" formatCode="0.00_);[Red]\(0.00\)">
                  <c:v>2.12</c:v>
                </c:pt>
                <c:pt idx="181" formatCode="0.00_);[Red]\(0.00\)">
                  <c:v>2.1</c:v>
                </c:pt>
                <c:pt idx="182" formatCode="0.00_);[Red]\(0.00\)">
                  <c:v>2.0699999999999998</c:v>
                </c:pt>
                <c:pt idx="183" formatCode="0.00_);[Red]\(0.00\)">
                  <c:v>2.17</c:v>
                </c:pt>
                <c:pt idx="184" formatCode="0.00_);[Red]\(0.00\)">
                  <c:v>2.12</c:v>
                </c:pt>
                <c:pt idx="185" formatCode="0.00_);[Red]\(0.00\)">
                  <c:v>2.16</c:v>
                </c:pt>
                <c:pt idx="186" formatCode="0.00_);[Red]\(0.00\)">
                  <c:v>2.11</c:v>
                </c:pt>
                <c:pt idx="187" formatCode="0.00_);[Red]\(0.00\)">
                  <c:v>2.15</c:v>
                </c:pt>
                <c:pt idx="188" formatCode="0.00_);[Red]\(0.00\)">
                  <c:v>2.25</c:v>
                </c:pt>
                <c:pt idx="189" formatCode="0.00_);[Red]\(0.00\)">
                  <c:v>2.12</c:v>
                </c:pt>
                <c:pt idx="190" formatCode="0.00_);[Red]\(0.00\)">
                  <c:v>2.27</c:v>
                </c:pt>
                <c:pt idx="191" formatCode="0.00_);[Red]\(0.00\)">
                  <c:v>2.3199999999999998</c:v>
                </c:pt>
                <c:pt idx="192" formatCode="0.00_);[Red]\(0.00\)">
                  <c:v>2.2599999999999998</c:v>
                </c:pt>
                <c:pt idx="193" formatCode="0.00_);[Red]\(0.00\)">
                  <c:v>2.33</c:v>
                </c:pt>
                <c:pt idx="194" formatCode="0.00_);[Red]\(0.00\)">
                  <c:v>2.35</c:v>
                </c:pt>
                <c:pt idx="195" formatCode="0.00_);[Red]\(0.00\)">
                  <c:v>2.36</c:v>
                </c:pt>
                <c:pt idx="196" formatCode="0.00_);[Red]\(0.00\)">
                  <c:v>2.57</c:v>
                </c:pt>
                <c:pt idx="197" formatCode="0.00_);[Red]\(0.00\)">
                  <c:v>2.4500000000000002</c:v>
                </c:pt>
                <c:pt idx="198" formatCode="0.00_);[Red]\(0.00\)">
                  <c:v>2.41</c:v>
                </c:pt>
                <c:pt idx="199" formatCode="0.00_);[Red]\(0.00\)">
                  <c:v>2.5099999999999998</c:v>
                </c:pt>
                <c:pt idx="200" formatCode="0.00_);[Red]\(0.00\)">
                  <c:v>2.5</c:v>
                </c:pt>
                <c:pt idx="201" formatCode="0.00_);[Red]\(0.00\)">
                  <c:v>2.68</c:v>
                </c:pt>
                <c:pt idx="202" formatCode="0.00_);[Red]\(0.00\)">
                  <c:v>2.64</c:v>
                </c:pt>
                <c:pt idx="203" formatCode="0.00_);[Red]\(0.00\)">
                  <c:v>2.71</c:v>
                </c:pt>
                <c:pt idx="204" formatCode="0.00_);[Red]\(0.00\)">
                  <c:v>2.71</c:v>
                </c:pt>
                <c:pt idx="205" formatCode="0.00_);[Red]\(0.00\)">
                  <c:v>2.7</c:v>
                </c:pt>
                <c:pt idx="206" formatCode="0.00_);[Red]\(0.00\)">
                  <c:v>2.76</c:v>
                </c:pt>
                <c:pt idx="207" formatCode="0.00_);[Red]\(0.00\)">
                  <c:v>2.73</c:v>
                </c:pt>
                <c:pt idx="208">
                  <c:v>2.76</c:v>
                </c:pt>
                <c:pt idx="209">
                  <c:v>2.84</c:v>
                </c:pt>
                <c:pt idx="210">
                  <c:v>2.87</c:v>
                </c:pt>
                <c:pt idx="211">
                  <c:v>2.85</c:v>
                </c:pt>
                <c:pt idx="212">
                  <c:v>2.91</c:v>
                </c:pt>
                <c:pt idx="213">
                  <c:v>2.89</c:v>
                </c:pt>
                <c:pt idx="214">
                  <c:v>2.82</c:v>
                </c:pt>
                <c:pt idx="215">
                  <c:v>2.77</c:v>
                </c:pt>
                <c:pt idx="216">
                  <c:v>3.01</c:v>
                </c:pt>
              </c:numCache>
            </c:numRef>
          </c:val>
          <c:smooth val="0"/>
          <c:extLst>
            <c:ext xmlns:c16="http://schemas.microsoft.com/office/drawing/2014/chart" uri="{C3380CC4-5D6E-409C-BE32-E72D297353CC}">
              <c16:uniqueId val="{00000001-846C-41D7-B57F-89FA521187F5}"/>
            </c:ext>
          </c:extLst>
        </c:ser>
        <c:ser>
          <c:idx val="1"/>
          <c:order val="1"/>
          <c:tx>
            <c:strRef>
              <c:f>NEW求人倍率!$B$5</c:f>
              <c:strCache>
                <c:ptCount val="1"/>
                <c:pt idx="0">
                  <c:v>新規求人倍率（全国）</c:v>
                </c:pt>
              </c:strCache>
            </c:strRef>
          </c:tx>
          <c:spPr>
            <a:ln cmpd="dbl">
              <a:prstDash val="solid"/>
            </a:ln>
          </c:spPr>
          <c:marker>
            <c:symbol val="none"/>
          </c:marker>
          <c:dLbls>
            <c:dLbl>
              <c:idx val="215"/>
              <c:layout>
                <c:manualLayout>
                  <c:x val="-1.9421723969581386E-2"/>
                  <c:y val="-3.8818589911741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6C-41D7-B57F-89FA521187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NEW求人倍率!$C$3:$HK$3</c:f>
              <c:numCache>
                <c:formatCode>yyyy"年"m"月"</c:formatCode>
                <c:ptCount val="21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numCache>
            </c:numRef>
          </c:cat>
          <c:val>
            <c:numRef>
              <c:f>NEW求人倍率!$C$5:$HK$5</c:f>
              <c:numCache>
                <c:formatCode>General</c:formatCode>
                <c:ptCount val="217"/>
                <c:pt idx="0">
                  <c:v>1.1499999999999999</c:v>
                </c:pt>
                <c:pt idx="1">
                  <c:v>1.1000000000000001</c:v>
                </c:pt>
                <c:pt idx="2">
                  <c:v>1.04</c:v>
                </c:pt>
                <c:pt idx="3">
                  <c:v>1.07</c:v>
                </c:pt>
                <c:pt idx="4">
                  <c:v>1.07</c:v>
                </c:pt>
                <c:pt idx="5">
                  <c:v>1.04</c:v>
                </c:pt>
                <c:pt idx="6">
                  <c:v>1.04</c:v>
                </c:pt>
                <c:pt idx="7">
                  <c:v>0.99</c:v>
                </c:pt>
                <c:pt idx="8">
                  <c:v>0.96</c:v>
                </c:pt>
                <c:pt idx="9">
                  <c:v>0.91</c:v>
                </c:pt>
                <c:pt idx="10">
                  <c:v>0.91</c:v>
                </c:pt>
                <c:pt idx="11">
                  <c:v>0.87</c:v>
                </c:pt>
                <c:pt idx="12">
                  <c:v>0.88</c:v>
                </c:pt>
                <c:pt idx="13">
                  <c:v>0.88</c:v>
                </c:pt>
                <c:pt idx="14">
                  <c:v>0.91</c:v>
                </c:pt>
                <c:pt idx="15">
                  <c:v>0.9</c:v>
                </c:pt>
                <c:pt idx="16">
                  <c:v>0.93</c:v>
                </c:pt>
                <c:pt idx="17">
                  <c:v>0.94</c:v>
                </c:pt>
                <c:pt idx="18">
                  <c:v>0.94</c:v>
                </c:pt>
                <c:pt idx="19">
                  <c:v>0.97</c:v>
                </c:pt>
                <c:pt idx="20">
                  <c:v>0.95</c:v>
                </c:pt>
                <c:pt idx="21">
                  <c:v>0.95</c:v>
                </c:pt>
                <c:pt idx="22">
                  <c:v>0.96</c:v>
                </c:pt>
                <c:pt idx="23">
                  <c:v>1</c:v>
                </c:pt>
                <c:pt idx="24">
                  <c:v>1</c:v>
                </c:pt>
                <c:pt idx="25">
                  <c:v>1</c:v>
                </c:pt>
                <c:pt idx="26">
                  <c:v>1.01</c:v>
                </c:pt>
                <c:pt idx="27">
                  <c:v>1.03</c:v>
                </c:pt>
                <c:pt idx="28">
                  <c:v>1.03</c:v>
                </c:pt>
                <c:pt idx="29">
                  <c:v>1.03</c:v>
                </c:pt>
                <c:pt idx="30">
                  <c:v>1.06</c:v>
                </c:pt>
                <c:pt idx="31">
                  <c:v>1.1000000000000001</c:v>
                </c:pt>
                <c:pt idx="32">
                  <c:v>1.1100000000000001</c:v>
                </c:pt>
                <c:pt idx="33">
                  <c:v>1.1599999999999999</c:v>
                </c:pt>
                <c:pt idx="34">
                  <c:v>1.17</c:v>
                </c:pt>
                <c:pt idx="35">
                  <c:v>1.2</c:v>
                </c:pt>
                <c:pt idx="36">
                  <c:v>1.19</c:v>
                </c:pt>
                <c:pt idx="37">
                  <c:v>1.18</c:v>
                </c:pt>
                <c:pt idx="38">
                  <c:v>1.22</c:v>
                </c:pt>
                <c:pt idx="39">
                  <c:v>1.25</c:v>
                </c:pt>
                <c:pt idx="40">
                  <c:v>1.25</c:v>
                </c:pt>
                <c:pt idx="41">
                  <c:v>1.27</c:v>
                </c:pt>
                <c:pt idx="42">
                  <c:v>1.28</c:v>
                </c:pt>
                <c:pt idx="43">
                  <c:v>1.3</c:v>
                </c:pt>
                <c:pt idx="44">
                  <c:v>1.35</c:v>
                </c:pt>
                <c:pt idx="45">
                  <c:v>1.4</c:v>
                </c:pt>
                <c:pt idx="46">
                  <c:v>1.41</c:v>
                </c:pt>
                <c:pt idx="47">
                  <c:v>1.41</c:v>
                </c:pt>
                <c:pt idx="48">
                  <c:v>1.42</c:v>
                </c:pt>
                <c:pt idx="49">
                  <c:v>1.46</c:v>
                </c:pt>
                <c:pt idx="50">
                  <c:v>1.43</c:v>
                </c:pt>
                <c:pt idx="51">
                  <c:v>1.43</c:v>
                </c:pt>
                <c:pt idx="52">
                  <c:v>1.44</c:v>
                </c:pt>
                <c:pt idx="53">
                  <c:v>1.47</c:v>
                </c:pt>
                <c:pt idx="54">
                  <c:v>1.48</c:v>
                </c:pt>
                <c:pt idx="55">
                  <c:v>1.47</c:v>
                </c:pt>
                <c:pt idx="56">
                  <c:v>1.48</c:v>
                </c:pt>
                <c:pt idx="57">
                  <c:v>1.43</c:v>
                </c:pt>
                <c:pt idx="58">
                  <c:v>1.52</c:v>
                </c:pt>
                <c:pt idx="59">
                  <c:v>1.54</c:v>
                </c:pt>
                <c:pt idx="60">
                  <c:v>1.56</c:v>
                </c:pt>
                <c:pt idx="61">
                  <c:v>1.59</c:v>
                </c:pt>
                <c:pt idx="62">
                  <c:v>1.53</c:v>
                </c:pt>
                <c:pt idx="63">
                  <c:v>1.55</c:v>
                </c:pt>
                <c:pt idx="64">
                  <c:v>1.63</c:v>
                </c:pt>
                <c:pt idx="65">
                  <c:v>1.58</c:v>
                </c:pt>
                <c:pt idx="66">
                  <c:v>1.56</c:v>
                </c:pt>
                <c:pt idx="67">
                  <c:v>1.56</c:v>
                </c:pt>
                <c:pt idx="68">
                  <c:v>1.55</c:v>
                </c:pt>
                <c:pt idx="69">
                  <c:v>1.53</c:v>
                </c:pt>
                <c:pt idx="70">
                  <c:v>1.58</c:v>
                </c:pt>
                <c:pt idx="71">
                  <c:v>1.6</c:v>
                </c:pt>
                <c:pt idx="72">
                  <c:v>1.52</c:v>
                </c:pt>
                <c:pt idx="73">
                  <c:v>1.56</c:v>
                </c:pt>
                <c:pt idx="74">
                  <c:v>1.6</c:v>
                </c:pt>
                <c:pt idx="75">
                  <c:v>1.58</c:v>
                </c:pt>
                <c:pt idx="76">
                  <c:v>1.56</c:v>
                </c:pt>
                <c:pt idx="77">
                  <c:v>1.54</c:v>
                </c:pt>
                <c:pt idx="78">
                  <c:v>1.53</c:v>
                </c:pt>
                <c:pt idx="79">
                  <c:v>1.51</c:v>
                </c:pt>
                <c:pt idx="80">
                  <c:v>1.42</c:v>
                </c:pt>
                <c:pt idx="81">
                  <c:v>1.46</c:v>
                </c:pt>
                <c:pt idx="82">
                  <c:v>1.46</c:v>
                </c:pt>
                <c:pt idx="83">
                  <c:v>1.42</c:v>
                </c:pt>
                <c:pt idx="84">
                  <c:v>1.43</c:v>
                </c:pt>
                <c:pt idx="85">
                  <c:v>1.41</c:v>
                </c:pt>
                <c:pt idx="86">
                  <c:v>1.32</c:v>
                </c:pt>
                <c:pt idx="87">
                  <c:v>1.36</c:v>
                </c:pt>
                <c:pt idx="88">
                  <c:v>1.32</c:v>
                </c:pt>
                <c:pt idx="89">
                  <c:v>1.29</c:v>
                </c:pt>
                <c:pt idx="90">
                  <c:v>1.26</c:v>
                </c:pt>
                <c:pt idx="91">
                  <c:v>1.25</c:v>
                </c:pt>
                <c:pt idx="92">
                  <c:v>1.2</c:v>
                </c:pt>
                <c:pt idx="93">
                  <c:v>1.1299999999999999</c:v>
                </c:pt>
                <c:pt idx="94">
                  <c:v>1.04</c:v>
                </c:pt>
                <c:pt idx="95">
                  <c:v>0.98</c:v>
                </c:pt>
                <c:pt idx="96">
                  <c:v>0.87</c:v>
                </c:pt>
                <c:pt idx="97">
                  <c:v>0.77</c:v>
                </c:pt>
                <c:pt idx="98">
                  <c:v>0.78</c:v>
                </c:pt>
                <c:pt idx="99">
                  <c:v>0.77</c:v>
                </c:pt>
                <c:pt idx="100">
                  <c:v>0.76</c:v>
                </c:pt>
                <c:pt idx="101">
                  <c:v>0.78</c:v>
                </c:pt>
                <c:pt idx="102">
                  <c:v>0.78</c:v>
                </c:pt>
                <c:pt idx="103">
                  <c:v>0.79</c:v>
                </c:pt>
                <c:pt idx="104">
                  <c:v>0.81</c:v>
                </c:pt>
                <c:pt idx="105">
                  <c:v>0.8</c:v>
                </c:pt>
                <c:pt idx="106">
                  <c:v>0.79</c:v>
                </c:pt>
                <c:pt idx="107">
                  <c:v>0.8</c:v>
                </c:pt>
                <c:pt idx="108" formatCode="0.00_);[Red]\(0.00\)">
                  <c:v>0.82</c:v>
                </c:pt>
                <c:pt idx="109" formatCode="0.00_);[Red]\(0.00\)">
                  <c:v>0.82</c:v>
                </c:pt>
                <c:pt idx="110" formatCode="0.00_);[Red]\(0.00\)">
                  <c:v>0.82</c:v>
                </c:pt>
                <c:pt idx="111" formatCode="0.00_);[Red]\(0.00\)">
                  <c:v>0.85</c:v>
                </c:pt>
                <c:pt idx="112" formatCode="0.00_);[Red]\(0.00\)">
                  <c:v>0.86</c:v>
                </c:pt>
                <c:pt idx="113" formatCode="0.00_);[Red]\(0.00\)">
                  <c:v>0.88</c:v>
                </c:pt>
                <c:pt idx="114" formatCode="0.00_);[Red]\(0.00\)">
                  <c:v>0.89</c:v>
                </c:pt>
                <c:pt idx="115" formatCode="0.00_);[Red]\(0.00\)">
                  <c:v>0.91</c:v>
                </c:pt>
                <c:pt idx="116" formatCode="0.00_);[Red]\(0.00\)">
                  <c:v>0.94</c:v>
                </c:pt>
                <c:pt idx="117" formatCode="0.00_);[Red]\(0.00\)">
                  <c:v>0.96</c:v>
                </c:pt>
                <c:pt idx="118" formatCode="0.00_);[Red]\(0.00\)">
                  <c:v>0.96</c:v>
                </c:pt>
                <c:pt idx="119" formatCode="0.00_);[Red]\(0.00\)">
                  <c:v>0.98</c:v>
                </c:pt>
                <c:pt idx="120" formatCode="0.00_);[Red]\(0.00\)">
                  <c:v>1.01</c:v>
                </c:pt>
                <c:pt idx="121" formatCode="0.00_);[Red]\(0.00\)">
                  <c:v>0.99</c:v>
                </c:pt>
                <c:pt idx="122" formatCode="0.00_);[Red]\(0.00\)">
                  <c:v>0.98</c:v>
                </c:pt>
                <c:pt idx="123" formatCode="0.00_);[Red]\(0.00\)">
                  <c:v>0.95</c:v>
                </c:pt>
                <c:pt idx="124" formatCode="0.00_);[Red]\(0.00\)">
                  <c:v>0.98</c:v>
                </c:pt>
                <c:pt idx="125" formatCode="0.00_);[Red]\(0.00\)">
                  <c:v>1</c:v>
                </c:pt>
                <c:pt idx="126" formatCode="0.00_);[Red]\(0.00\)">
                  <c:v>1.07</c:v>
                </c:pt>
                <c:pt idx="127" formatCode="0.00_);[Red]\(0.00\)">
                  <c:v>1.05</c:v>
                </c:pt>
                <c:pt idx="128" formatCode="0.00_);[Red]\(0.00\)">
                  <c:v>1.1399999999999999</c:v>
                </c:pt>
                <c:pt idx="129" formatCode="0.00_);[Red]\(0.00\)">
                  <c:v>1.1499999999999999</c:v>
                </c:pt>
                <c:pt idx="130" formatCode="0.00_);[Red]\(0.00\)">
                  <c:v>1.17</c:v>
                </c:pt>
                <c:pt idx="131" formatCode="0.00_);[Red]\(0.00\)">
                  <c:v>1.19</c:v>
                </c:pt>
                <c:pt idx="132" formatCode="0.00_);[Red]\(0.00\)">
                  <c:v>1.21</c:v>
                </c:pt>
                <c:pt idx="133" formatCode="0.00_);[Red]\(0.00\)">
                  <c:v>1.23</c:v>
                </c:pt>
                <c:pt idx="134" formatCode="0.00_);[Red]\(0.00\)">
                  <c:v>1.23</c:v>
                </c:pt>
                <c:pt idx="135" formatCode="0.00_);[Red]\(0.00\)">
                  <c:v>1.25</c:v>
                </c:pt>
                <c:pt idx="136" formatCode="0.00_);[Red]\(0.00\)">
                  <c:v>1.29</c:v>
                </c:pt>
                <c:pt idx="137" formatCode="0.00_);[Red]\(0.00\)">
                  <c:v>1.29</c:v>
                </c:pt>
                <c:pt idx="138" formatCode="0.00_);[Red]\(0.00\)">
                  <c:v>1.3</c:v>
                </c:pt>
                <c:pt idx="139" formatCode="0.00_);[Red]\(0.00\)">
                  <c:v>1.32</c:v>
                </c:pt>
                <c:pt idx="140" formatCode="0.00_);[Red]\(0.00\)">
                  <c:v>1.27</c:v>
                </c:pt>
                <c:pt idx="141" formatCode="0.00_);[Red]\(0.00\)">
                  <c:v>1.3</c:v>
                </c:pt>
                <c:pt idx="142" formatCode="0.00_);[Red]\(0.00\)">
                  <c:v>1.32</c:v>
                </c:pt>
                <c:pt idx="143" formatCode="0.00_);[Red]\(0.00\)">
                  <c:v>1.32</c:v>
                </c:pt>
                <c:pt idx="144" formatCode="0.00_);[Red]\(0.00\)">
                  <c:v>1.34</c:v>
                </c:pt>
                <c:pt idx="145" formatCode="0.00_);[Red]\(0.00\)">
                  <c:v>1.38</c:v>
                </c:pt>
                <c:pt idx="146" formatCode="0.00_);[Red]\(0.00\)">
                  <c:v>1.38</c:v>
                </c:pt>
                <c:pt idx="147" formatCode="0.00_);[Red]\(0.00\)">
                  <c:v>1.41</c:v>
                </c:pt>
                <c:pt idx="148" formatCode="0.00_);[Red]\(0.00\)">
                  <c:v>1.43</c:v>
                </c:pt>
                <c:pt idx="149" formatCode="0.00_);[Red]\(0.00\)">
                  <c:v>1.47</c:v>
                </c:pt>
                <c:pt idx="150" formatCode="0.00_);[Red]\(0.00\)">
                  <c:v>1.47</c:v>
                </c:pt>
                <c:pt idx="151" formatCode="0.00_);[Red]\(0.00\)">
                  <c:v>1.5</c:v>
                </c:pt>
                <c:pt idx="152" formatCode="0.00_);[Red]\(0.00\)">
                  <c:v>1.5</c:v>
                </c:pt>
                <c:pt idx="153" formatCode="0.00_);[Red]\(0.00\)">
                  <c:v>1.57</c:v>
                </c:pt>
                <c:pt idx="154" formatCode="0.00_);[Red]\(0.00\)">
                  <c:v>1.57</c:v>
                </c:pt>
                <c:pt idx="155" formatCode="0.00_);[Red]\(0.00\)">
                  <c:v>1.59</c:v>
                </c:pt>
                <c:pt idx="156" formatCode="0.00_);[Red]\(0.00\)">
                  <c:v>1.64</c:v>
                </c:pt>
                <c:pt idx="157" formatCode="0.00_);[Red]\(0.00\)">
                  <c:v>1.69</c:v>
                </c:pt>
                <c:pt idx="158" formatCode="0.00_);[Red]\(0.00\)">
                  <c:v>1.63</c:v>
                </c:pt>
                <c:pt idx="159" formatCode="0.00_);[Red]\(0.00\)">
                  <c:v>1.63</c:v>
                </c:pt>
                <c:pt idx="160" formatCode="0.00_);[Red]\(0.00\)">
                  <c:v>1.63</c:v>
                </c:pt>
                <c:pt idx="161" formatCode="0.00_);[Red]\(0.00\)">
                  <c:v>1.65</c:v>
                </c:pt>
                <c:pt idx="162" formatCode="0.00_);[Red]\(0.00\)">
                  <c:v>1.67</c:v>
                </c:pt>
                <c:pt idx="163" formatCode="0.00_);[Red]\(0.00\)">
                  <c:v>1.65</c:v>
                </c:pt>
                <c:pt idx="164" formatCode="0.00_);[Red]\(0.00\)">
                  <c:v>1.66</c:v>
                </c:pt>
                <c:pt idx="165" formatCode="0.00_);[Red]\(0.00\)">
                  <c:v>1.69</c:v>
                </c:pt>
                <c:pt idx="166" formatCode="0.00_);[Red]\(0.00\)">
                  <c:v>1.69</c:v>
                </c:pt>
                <c:pt idx="167" formatCode="0.00_);[Red]\(0.00\)">
                  <c:v>1.75</c:v>
                </c:pt>
                <c:pt idx="168" formatCode="0.00_);[Red]\(0.00\)">
                  <c:v>1.77</c:v>
                </c:pt>
                <c:pt idx="169" formatCode="0.00_);[Red]\(0.00\)">
                  <c:v>1.72</c:v>
                </c:pt>
                <c:pt idx="170" formatCode="0.00_);[Red]\(0.00\)">
                  <c:v>1.74</c:v>
                </c:pt>
                <c:pt idx="171" formatCode="0.00_);[Red]\(0.00\)">
                  <c:v>1.76</c:v>
                </c:pt>
                <c:pt idx="172" formatCode="0.00_);[Red]\(0.00\)">
                  <c:v>1.77</c:v>
                </c:pt>
                <c:pt idx="173" formatCode="0.00_);[Red]\(0.00\)">
                  <c:v>1.79</c:v>
                </c:pt>
                <c:pt idx="174" formatCode="0.00_);[Red]\(0.00\)">
                  <c:v>1.84</c:v>
                </c:pt>
                <c:pt idx="175" formatCode="0.00_);[Red]\(0.00\)">
                  <c:v>1.84</c:v>
                </c:pt>
                <c:pt idx="176" formatCode="0.00_);[Red]\(0.00\)">
                  <c:v>1.87</c:v>
                </c:pt>
                <c:pt idx="177" formatCode="0.00_);[Red]\(0.00\)">
                  <c:v>1.85</c:v>
                </c:pt>
                <c:pt idx="178" formatCode="0.00_);[Red]\(0.00\)">
                  <c:v>1.89</c:v>
                </c:pt>
                <c:pt idx="179" formatCode="0.00_);[Red]\(0.00\)">
                  <c:v>1.89</c:v>
                </c:pt>
                <c:pt idx="180" formatCode="0.00_);[Red]\(0.00\)">
                  <c:v>2.0299999999999998</c:v>
                </c:pt>
                <c:pt idx="181" formatCode="0.00_);[Red]\(0.00\)">
                  <c:v>1.95</c:v>
                </c:pt>
                <c:pt idx="182" formatCode="0.00_);[Red]\(0.00\)">
                  <c:v>1.94</c:v>
                </c:pt>
                <c:pt idx="183" formatCode="0.00_);[Red]\(0.00\)">
                  <c:v>2.0499999999999998</c:v>
                </c:pt>
                <c:pt idx="184" formatCode="0.00_);[Red]\(0.00\)">
                  <c:v>2.04</c:v>
                </c:pt>
                <c:pt idx="185" formatCode="0.00_);[Red]\(0.00\)">
                  <c:v>2.0099999999999998</c:v>
                </c:pt>
                <c:pt idx="186" formatCode="0.00_);[Red]\(0.00\)">
                  <c:v>2.02</c:v>
                </c:pt>
                <c:pt idx="187" formatCode="0.00_);[Red]\(0.00\)">
                  <c:v>2.08</c:v>
                </c:pt>
                <c:pt idx="188" formatCode="0.00_);[Red]\(0.00\)">
                  <c:v>2.09</c:v>
                </c:pt>
                <c:pt idx="189" formatCode="0.00_);[Red]\(0.00\)">
                  <c:v>2.09</c:v>
                </c:pt>
                <c:pt idx="190" formatCode="0.00_);[Red]\(0.00\)">
                  <c:v>2.12</c:v>
                </c:pt>
                <c:pt idx="191" formatCode="0.00_);[Red]\(0.00\)">
                  <c:v>2.15</c:v>
                </c:pt>
                <c:pt idx="192" formatCode="0.00_);[Red]\(0.00\)">
                  <c:v>2.15</c:v>
                </c:pt>
                <c:pt idx="193" formatCode="0.00_);[Red]\(0.00\)">
                  <c:v>2.17</c:v>
                </c:pt>
                <c:pt idx="194" formatCode="0.00_);[Red]\(0.00\)">
                  <c:v>2.14</c:v>
                </c:pt>
                <c:pt idx="195" formatCode="0.00_);[Red]\(0.00\)">
                  <c:v>2.1800000000000002</c:v>
                </c:pt>
                <c:pt idx="196" formatCode="0.00_);[Red]\(0.00\)">
                  <c:v>2.2799999999999998</c:v>
                </c:pt>
                <c:pt idx="197" formatCode="0.00_);[Red]\(0.00\)">
                  <c:v>2.2200000000000002</c:v>
                </c:pt>
                <c:pt idx="198" formatCode="0.00_);[Red]\(0.00\)">
                  <c:v>2.2400000000000002</c:v>
                </c:pt>
                <c:pt idx="199" formatCode="0.00_);[Red]\(0.00\)">
                  <c:v>2.2400000000000002</c:v>
                </c:pt>
                <c:pt idx="200" formatCode="0.00_);[Red]\(0.00\)">
                  <c:v>2.2400000000000002</c:v>
                </c:pt>
                <c:pt idx="201" formatCode="0.00_);[Red]\(0.00\)">
                  <c:v>2.35</c:v>
                </c:pt>
                <c:pt idx="202" formatCode="0.00_);[Red]\(0.00\)">
                  <c:v>2.3199999999999998</c:v>
                </c:pt>
                <c:pt idx="203" formatCode="0.00_);[Red]\(0.00\)">
                  <c:v>2.38</c:v>
                </c:pt>
                <c:pt idx="204" formatCode="0.00_);[Red]\(0.00\)">
                  <c:v>2.37</c:v>
                </c:pt>
                <c:pt idx="205" formatCode="0.00_);[Red]\(0.00\)">
                  <c:v>2.35</c:v>
                </c:pt>
                <c:pt idx="206" formatCode="0.00_);[Red]\(0.00\)">
                  <c:v>2.38</c:v>
                </c:pt>
                <c:pt idx="207" formatCode="0.00_);[Red]\(0.00\)">
                  <c:v>2.37</c:v>
                </c:pt>
                <c:pt idx="208">
                  <c:v>2.38</c:v>
                </c:pt>
                <c:pt idx="209">
                  <c:v>2.42</c:v>
                </c:pt>
                <c:pt idx="210">
                  <c:v>2.41</c:v>
                </c:pt>
                <c:pt idx="211">
                  <c:v>2.39</c:v>
                </c:pt>
                <c:pt idx="212">
                  <c:v>2.44</c:v>
                </c:pt>
                <c:pt idx="213">
                  <c:v>2.4</c:v>
                </c:pt>
                <c:pt idx="214">
                  <c:v>2.4</c:v>
                </c:pt>
                <c:pt idx="215">
                  <c:v>2.4</c:v>
                </c:pt>
                <c:pt idx="216">
                  <c:v>2.48</c:v>
                </c:pt>
              </c:numCache>
            </c:numRef>
          </c:val>
          <c:smooth val="0"/>
          <c:extLst>
            <c:ext xmlns:c16="http://schemas.microsoft.com/office/drawing/2014/chart" uri="{C3380CC4-5D6E-409C-BE32-E72D297353CC}">
              <c16:uniqueId val="{00000003-846C-41D7-B57F-89FA521187F5}"/>
            </c:ext>
          </c:extLst>
        </c:ser>
        <c:ser>
          <c:idx val="2"/>
          <c:order val="2"/>
          <c:tx>
            <c:strRef>
              <c:f>NEW求人倍率!$B$6</c:f>
              <c:strCache>
                <c:ptCount val="1"/>
                <c:pt idx="0">
                  <c:v>有効求人倍率（大阪府）</c:v>
                </c:pt>
              </c:strCache>
            </c:strRef>
          </c:tx>
          <c:marker>
            <c:symbol val="none"/>
          </c:marker>
          <c:dLbls>
            <c:dLbl>
              <c:idx val="215"/>
              <c:layout>
                <c:manualLayout>
                  <c:x val="-1.7019469658154096E-2"/>
                  <c:y val="-3.11336576132718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6C-41D7-B57F-89FA521187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NEW求人倍率!$C$3:$HK$3</c:f>
              <c:numCache>
                <c:formatCode>yyyy"年"m"月"</c:formatCode>
                <c:ptCount val="21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numCache>
            </c:numRef>
          </c:cat>
          <c:val>
            <c:numRef>
              <c:f>NEW求人倍率!$C$6:$HK$6</c:f>
              <c:numCache>
                <c:formatCode>0.00_);[Red]\(0.00\)</c:formatCode>
                <c:ptCount val="217"/>
                <c:pt idx="0">
                  <c:v>0.53</c:v>
                </c:pt>
                <c:pt idx="1">
                  <c:v>0.53</c:v>
                </c:pt>
                <c:pt idx="2">
                  <c:v>0.53</c:v>
                </c:pt>
                <c:pt idx="3">
                  <c:v>0.52</c:v>
                </c:pt>
                <c:pt idx="4">
                  <c:v>0.52</c:v>
                </c:pt>
                <c:pt idx="5">
                  <c:v>0.52</c:v>
                </c:pt>
                <c:pt idx="6">
                  <c:v>0.51</c:v>
                </c:pt>
                <c:pt idx="7">
                  <c:v>0.5</c:v>
                </c:pt>
                <c:pt idx="8">
                  <c:v>0.5</c:v>
                </c:pt>
                <c:pt idx="9">
                  <c:v>0.47</c:v>
                </c:pt>
                <c:pt idx="10">
                  <c:v>0.45</c:v>
                </c:pt>
                <c:pt idx="11">
                  <c:v>0.44</c:v>
                </c:pt>
                <c:pt idx="12" formatCode="General">
                  <c:v>0.43</c:v>
                </c:pt>
                <c:pt idx="13" formatCode="General">
                  <c:v>0.43</c:v>
                </c:pt>
                <c:pt idx="14" formatCode="General">
                  <c:v>0.43</c:v>
                </c:pt>
                <c:pt idx="15" formatCode="General">
                  <c:v>0.44</c:v>
                </c:pt>
                <c:pt idx="16" formatCode="General">
                  <c:v>0.44</c:v>
                </c:pt>
                <c:pt idx="17" formatCode="General">
                  <c:v>0.45</c:v>
                </c:pt>
                <c:pt idx="18" formatCode="General">
                  <c:v>0.46</c:v>
                </c:pt>
                <c:pt idx="19" formatCode="General">
                  <c:v>0.47</c:v>
                </c:pt>
                <c:pt idx="20" formatCode="General">
                  <c:v>0.49</c:v>
                </c:pt>
                <c:pt idx="21" formatCode="General">
                  <c:v>0.47</c:v>
                </c:pt>
                <c:pt idx="22" formatCode="General">
                  <c:v>0.48</c:v>
                </c:pt>
                <c:pt idx="23" formatCode="General">
                  <c:v>0.49</c:v>
                </c:pt>
                <c:pt idx="24" formatCode="General">
                  <c:v>0.51</c:v>
                </c:pt>
                <c:pt idx="25" formatCode="General">
                  <c:v>0.53</c:v>
                </c:pt>
                <c:pt idx="26" formatCode="General">
                  <c:v>0.54</c:v>
                </c:pt>
                <c:pt idx="27" formatCode="General">
                  <c:v>0.56000000000000005</c:v>
                </c:pt>
                <c:pt idx="28" formatCode="General">
                  <c:v>0.56999999999999995</c:v>
                </c:pt>
                <c:pt idx="29" formatCode="General">
                  <c:v>0.57999999999999996</c:v>
                </c:pt>
                <c:pt idx="30" formatCode="General">
                  <c:v>0.6</c:v>
                </c:pt>
                <c:pt idx="31" formatCode="General">
                  <c:v>0.6</c:v>
                </c:pt>
                <c:pt idx="32" formatCode="General">
                  <c:v>0.63</c:v>
                </c:pt>
                <c:pt idx="33" formatCode="General">
                  <c:v>0.68</c:v>
                </c:pt>
                <c:pt idx="34" formatCode="General">
                  <c:v>0.72</c:v>
                </c:pt>
                <c:pt idx="35" formatCode="General">
                  <c:v>0.76</c:v>
                </c:pt>
                <c:pt idx="36" formatCode="General">
                  <c:v>0.76</c:v>
                </c:pt>
                <c:pt idx="37" formatCode="General">
                  <c:v>0.78</c:v>
                </c:pt>
                <c:pt idx="38" formatCode="General">
                  <c:v>0.79</c:v>
                </c:pt>
                <c:pt idx="39" formatCode="General">
                  <c:v>0.8</c:v>
                </c:pt>
                <c:pt idx="40" formatCode="General">
                  <c:v>0.82</c:v>
                </c:pt>
                <c:pt idx="41" formatCode="General">
                  <c:v>0.84</c:v>
                </c:pt>
                <c:pt idx="42" formatCode="General">
                  <c:v>0.85</c:v>
                </c:pt>
                <c:pt idx="43" formatCode="General">
                  <c:v>0.84</c:v>
                </c:pt>
                <c:pt idx="44" formatCode="General">
                  <c:v>0.83</c:v>
                </c:pt>
                <c:pt idx="45" formatCode="General">
                  <c:v>0.88</c:v>
                </c:pt>
                <c:pt idx="46" formatCode="General">
                  <c:v>0.92</c:v>
                </c:pt>
                <c:pt idx="47" formatCode="General">
                  <c:v>0.95</c:v>
                </c:pt>
                <c:pt idx="48" formatCode="General">
                  <c:v>0.95</c:v>
                </c:pt>
                <c:pt idx="49" formatCode="General">
                  <c:v>0.95</c:v>
                </c:pt>
                <c:pt idx="50" formatCode="General">
                  <c:v>0.97</c:v>
                </c:pt>
                <c:pt idx="51" formatCode="General">
                  <c:v>0.99</c:v>
                </c:pt>
                <c:pt idx="52" formatCode="General">
                  <c:v>0.99</c:v>
                </c:pt>
                <c:pt idx="53" formatCode="General">
                  <c:v>1.01</c:v>
                </c:pt>
                <c:pt idx="54" formatCode="General">
                  <c:v>1.02</c:v>
                </c:pt>
                <c:pt idx="55" formatCode="General">
                  <c:v>1.02</c:v>
                </c:pt>
                <c:pt idx="56" formatCode="General">
                  <c:v>1.02</c:v>
                </c:pt>
                <c:pt idx="57" formatCode="General">
                  <c:v>1.04</c:v>
                </c:pt>
                <c:pt idx="58" formatCode="General">
                  <c:v>1.06</c:v>
                </c:pt>
                <c:pt idx="59" formatCode="General">
                  <c:v>1.0900000000000001</c:v>
                </c:pt>
                <c:pt idx="60" formatCode="General">
                  <c:v>1.1200000000000001</c:v>
                </c:pt>
                <c:pt idx="61" formatCode="General">
                  <c:v>1.1399999999999999</c:v>
                </c:pt>
                <c:pt idx="62" formatCode="General">
                  <c:v>1.17</c:v>
                </c:pt>
                <c:pt idx="63" formatCode="General">
                  <c:v>1.2</c:v>
                </c:pt>
                <c:pt idx="64" formatCode="General">
                  <c:v>1.23</c:v>
                </c:pt>
                <c:pt idx="65" formatCode="General">
                  <c:v>1.22</c:v>
                </c:pt>
                <c:pt idx="66" formatCode="General">
                  <c:v>1.23</c:v>
                </c:pt>
                <c:pt idx="67" formatCode="General">
                  <c:v>1.24</c:v>
                </c:pt>
                <c:pt idx="68" formatCode="General">
                  <c:v>1.25</c:v>
                </c:pt>
                <c:pt idx="69" formatCode="General">
                  <c:v>1.27</c:v>
                </c:pt>
                <c:pt idx="70" formatCode="General">
                  <c:v>1.27</c:v>
                </c:pt>
                <c:pt idx="71" formatCode="General">
                  <c:v>1.3</c:v>
                </c:pt>
                <c:pt idx="72" formatCode="General">
                  <c:v>1.28</c:v>
                </c:pt>
                <c:pt idx="73" formatCode="General">
                  <c:v>1.28</c:v>
                </c:pt>
                <c:pt idx="74" formatCode="General">
                  <c:v>1.29</c:v>
                </c:pt>
                <c:pt idx="75" formatCode="General">
                  <c:v>1.3</c:v>
                </c:pt>
                <c:pt idx="76" formatCode="General">
                  <c:v>1.31</c:v>
                </c:pt>
                <c:pt idx="77" formatCode="General">
                  <c:v>1.33</c:v>
                </c:pt>
                <c:pt idx="78" formatCode="General">
                  <c:v>1.31</c:v>
                </c:pt>
                <c:pt idx="79" formatCode="General">
                  <c:v>1.3</c:v>
                </c:pt>
                <c:pt idx="80" formatCode="General">
                  <c:v>1.27</c:v>
                </c:pt>
                <c:pt idx="81" formatCode="General">
                  <c:v>1.21</c:v>
                </c:pt>
                <c:pt idx="82" formatCode="General">
                  <c:v>1.1299999999999999</c:v>
                </c:pt>
                <c:pt idx="83" formatCode="General">
                  <c:v>1.08</c:v>
                </c:pt>
                <c:pt idx="84" formatCode="General">
                  <c:v>1.02</c:v>
                </c:pt>
                <c:pt idx="85" formatCode="General">
                  <c:v>1.04</c:v>
                </c:pt>
                <c:pt idx="86" formatCode="General">
                  <c:v>1.03</c:v>
                </c:pt>
                <c:pt idx="87" formatCode="General">
                  <c:v>1.01</c:v>
                </c:pt>
                <c:pt idx="88" formatCode="General">
                  <c:v>1</c:v>
                </c:pt>
                <c:pt idx="89" formatCode="General">
                  <c:v>0.97</c:v>
                </c:pt>
                <c:pt idx="90" formatCode="General">
                  <c:v>0.95</c:v>
                </c:pt>
                <c:pt idx="91" formatCode="General">
                  <c:v>0.92</c:v>
                </c:pt>
                <c:pt idx="92" formatCode="General">
                  <c:v>0.89</c:v>
                </c:pt>
                <c:pt idx="93" formatCode="General">
                  <c:v>0.85</c:v>
                </c:pt>
                <c:pt idx="94" formatCode="General">
                  <c:v>0.81</c:v>
                </c:pt>
                <c:pt idx="95" formatCode="General">
                  <c:v>0.78</c:v>
                </c:pt>
                <c:pt idx="96" formatCode="General">
                  <c:v>0.72</c:v>
                </c:pt>
                <c:pt idx="97" formatCode="General">
                  <c:v>0.66</c:v>
                </c:pt>
                <c:pt idx="98" formatCode="General">
                  <c:v>0.59</c:v>
                </c:pt>
                <c:pt idx="99" formatCode="General">
                  <c:v>0.54</c:v>
                </c:pt>
                <c:pt idx="100" formatCode="General">
                  <c:v>0.5</c:v>
                </c:pt>
                <c:pt idx="101" formatCode="General">
                  <c:v>0.48</c:v>
                </c:pt>
                <c:pt idx="102" formatCode="General">
                  <c:v>0.46</c:v>
                </c:pt>
                <c:pt idx="103" formatCode="General">
                  <c:v>0.45</c:v>
                </c:pt>
                <c:pt idx="104" formatCode="General">
                  <c:v>0.46</c:v>
                </c:pt>
                <c:pt idx="105" formatCode="General">
                  <c:v>0.45</c:v>
                </c:pt>
                <c:pt idx="106" formatCode="General">
                  <c:v>0.45</c:v>
                </c:pt>
                <c:pt idx="107" formatCode="General">
                  <c:v>0.45</c:v>
                </c:pt>
                <c:pt idx="108">
                  <c:v>0.45</c:v>
                </c:pt>
                <c:pt idx="109">
                  <c:v>0.46</c:v>
                </c:pt>
                <c:pt idx="110">
                  <c:v>0.47</c:v>
                </c:pt>
                <c:pt idx="111">
                  <c:v>0.49</c:v>
                </c:pt>
                <c:pt idx="112">
                  <c:v>0.5</c:v>
                </c:pt>
                <c:pt idx="113">
                  <c:v>0.51</c:v>
                </c:pt>
                <c:pt idx="114">
                  <c:v>0.52</c:v>
                </c:pt>
                <c:pt idx="115">
                  <c:v>0.54</c:v>
                </c:pt>
                <c:pt idx="116">
                  <c:v>0.54</c:v>
                </c:pt>
                <c:pt idx="117">
                  <c:v>0.56000000000000005</c:v>
                </c:pt>
                <c:pt idx="118">
                  <c:v>0.57999999999999996</c:v>
                </c:pt>
                <c:pt idx="119">
                  <c:v>0.59</c:v>
                </c:pt>
                <c:pt idx="120">
                  <c:v>0.6</c:v>
                </c:pt>
                <c:pt idx="121">
                  <c:v>0.63</c:v>
                </c:pt>
                <c:pt idx="122">
                  <c:v>0.63</c:v>
                </c:pt>
                <c:pt idx="123">
                  <c:v>0.64</c:v>
                </c:pt>
                <c:pt idx="124">
                  <c:v>0.63</c:v>
                </c:pt>
                <c:pt idx="125">
                  <c:v>0.64</c:v>
                </c:pt>
                <c:pt idx="126">
                  <c:v>0.64</c:v>
                </c:pt>
                <c:pt idx="127">
                  <c:v>0.65</c:v>
                </c:pt>
                <c:pt idx="128">
                  <c:v>0.67</c:v>
                </c:pt>
                <c:pt idx="129">
                  <c:v>0.69</c:v>
                </c:pt>
                <c:pt idx="130">
                  <c:v>0.7</c:v>
                </c:pt>
                <c:pt idx="131">
                  <c:v>0.7</c:v>
                </c:pt>
                <c:pt idx="132">
                  <c:v>0.71</c:v>
                </c:pt>
                <c:pt idx="133">
                  <c:v>0.71</c:v>
                </c:pt>
                <c:pt idx="134">
                  <c:v>0.72</c:v>
                </c:pt>
                <c:pt idx="135">
                  <c:v>0.74</c:v>
                </c:pt>
                <c:pt idx="136">
                  <c:v>0.75</c:v>
                </c:pt>
                <c:pt idx="137">
                  <c:v>0.77</c:v>
                </c:pt>
                <c:pt idx="138">
                  <c:v>0.79</c:v>
                </c:pt>
                <c:pt idx="139">
                  <c:v>0.8</c:v>
                </c:pt>
                <c:pt idx="140">
                  <c:v>0.81</c:v>
                </c:pt>
                <c:pt idx="141">
                  <c:v>0.82</c:v>
                </c:pt>
                <c:pt idx="142">
                  <c:v>0.82</c:v>
                </c:pt>
                <c:pt idx="143">
                  <c:v>0.83</c:v>
                </c:pt>
                <c:pt idx="144">
                  <c:v>0.85</c:v>
                </c:pt>
                <c:pt idx="145">
                  <c:v>0.88</c:v>
                </c:pt>
                <c:pt idx="146">
                  <c:v>0.91</c:v>
                </c:pt>
                <c:pt idx="147">
                  <c:v>0.92</c:v>
                </c:pt>
                <c:pt idx="148">
                  <c:v>0.93</c:v>
                </c:pt>
                <c:pt idx="149">
                  <c:v>0.94</c:v>
                </c:pt>
                <c:pt idx="150">
                  <c:v>0.96</c:v>
                </c:pt>
                <c:pt idx="151">
                  <c:v>0.97</c:v>
                </c:pt>
                <c:pt idx="152">
                  <c:v>1</c:v>
                </c:pt>
                <c:pt idx="153">
                  <c:v>1.02</c:v>
                </c:pt>
                <c:pt idx="154">
                  <c:v>1.05</c:v>
                </c:pt>
                <c:pt idx="155">
                  <c:v>1.06</c:v>
                </c:pt>
                <c:pt idx="156">
                  <c:v>1.08</c:v>
                </c:pt>
                <c:pt idx="157">
                  <c:v>1.1000000000000001</c:v>
                </c:pt>
                <c:pt idx="158">
                  <c:v>1.1100000000000001</c:v>
                </c:pt>
                <c:pt idx="159">
                  <c:v>1.1000000000000001</c:v>
                </c:pt>
                <c:pt idx="160">
                  <c:v>1.1000000000000001</c:v>
                </c:pt>
                <c:pt idx="161">
                  <c:v>1.1100000000000001</c:v>
                </c:pt>
                <c:pt idx="162">
                  <c:v>1.1200000000000001</c:v>
                </c:pt>
                <c:pt idx="163">
                  <c:v>1.1200000000000001</c:v>
                </c:pt>
                <c:pt idx="164">
                  <c:v>1.1000000000000001</c:v>
                </c:pt>
                <c:pt idx="165">
                  <c:v>1.1100000000000001</c:v>
                </c:pt>
                <c:pt idx="166">
                  <c:v>1.1200000000000001</c:v>
                </c:pt>
                <c:pt idx="167">
                  <c:v>1.1200000000000001</c:v>
                </c:pt>
                <c:pt idx="168">
                  <c:v>1.1499999999999999</c:v>
                </c:pt>
                <c:pt idx="169">
                  <c:v>1.1599999999999999</c:v>
                </c:pt>
                <c:pt idx="170">
                  <c:v>1.1599999999999999</c:v>
                </c:pt>
                <c:pt idx="171">
                  <c:v>1.17</c:v>
                </c:pt>
                <c:pt idx="172">
                  <c:v>1.19</c:v>
                </c:pt>
                <c:pt idx="173">
                  <c:v>1.19</c:v>
                </c:pt>
                <c:pt idx="174">
                  <c:v>1.2</c:v>
                </c:pt>
                <c:pt idx="175">
                  <c:v>1.21</c:v>
                </c:pt>
                <c:pt idx="176">
                  <c:v>1.21</c:v>
                </c:pt>
                <c:pt idx="177">
                  <c:v>1.23</c:v>
                </c:pt>
                <c:pt idx="178">
                  <c:v>1.25</c:v>
                </c:pt>
                <c:pt idx="179">
                  <c:v>1.27</c:v>
                </c:pt>
                <c:pt idx="180">
                  <c:v>1.29</c:v>
                </c:pt>
                <c:pt idx="181">
                  <c:v>1.32</c:v>
                </c:pt>
                <c:pt idx="182">
                  <c:v>1.33</c:v>
                </c:pt>
                <c:pt idx="183">
                  <c:v>1.35</c:v>
                </c:pt>
                <c:pt idx="184">
                  <c:v>1.36</c:v>
                </c:pt>
                <c:pt idx="185">
                  <c:v>1.38</c:v>
                </c:pt>
                <c:pt idx="186">
                  <c:v>1.39</c:v>
                </c:pt>
                <c:pt idx="187">
                  <c:v>1.39</c:v>
                </c:pt>
                <c:pt idx="188">
                  <c:v>1.4</c:v>
                </c:pt>
                <c:pt idx="189">
                  <c:v>1.41</c:v>
                </c:pt>
                <c:pt idx="190">
                  <c:v>1.43</c:v>
                </c:pt>
                <c:pt idx="191">
                  <c:v>1.45</c:v>
                </c:pt>
                <c:pt idx="192">
                  <c:v>1.46</c:v>
                </c:pt>
                <c:pt idx="193">
                  <c:v>1.49</c:v>
                </c:pt>
                <c:pt idx="194">
                  <c:v>1.49</c:v>
                </c:pt>
                <c:pt idx="195">
                  <c:v>1.52</c:v>
                </c:pt>
                <c:pt idx="196">
                  <c:v>1.56</c:v>
                </c:pt>
                <c:pt idx="197">
                  <c:v>1.58</c:v>
                </c:pt>
                <c:pt idx="198">
                  <c:v>1.59</c:v>
                </c:pt>
                <c:pt idx="199">
                  <c:v>1.58</c:v>
                </c:pt>
                <c:pt idx="200">
                  <c:v>1.59</c:v>
                </c:pt>
                <c:pt idx="201">
                  <c:v>1.63</c:v>
                </c:pt>
                <c:pt idx="202">
                  <c:v>1.66</c:v>
                </c:pt>
                <c:pt idx="203">
                  <c:v>1.68</c:v>
                </c:pt>
                <c:pt idx="204">
                  <c:v>1.7</c:v>
                </c:pt>
                <c:pt idx="205">
                  <c:v>1.71</c:v>
                </c:pt>
                <c:pt idx="206">
                  <c:v>1.72</c:v>
                </c:pt>
                <c:pt idx="207">
                  <c:v>1.73</c:v>
                </c:pt>
                <c:pt idx="208" formatCode="General">
                  <c:v>1.75</c:v>
                </c:pt>
                <c:pt idx="209" formatCode="General">
                  <c:v>1.75</c:v>
                </c:pt>
                <c:pt idx="210" formatCode="General">
                  <c:v>1.76</c:v>
                </c:pt>
                <c:pt idx="211" formatCode="General">
                  <c:v>1.79</c:v>
                </c:pt>
                <c:pt idx="212" formatCode="General">
                  <c:v>1.8</c:v>
                </c:pt>
                <c:pt idx="213" formatCode="General">
                  <c:v>1.8</c:v>
                </c:pt>
                <c:pt idx="214" formatCode="General">
                  <c:v>1.78</c:v>
                </c:pt>
                <c:pt idx="215" formatCode="General">
                  <c:v>1.78</c:v>
                </c:pt>
                <c:pt idx="216" formatCode="General">
                  <c:v>1.78</c:v>
                </c:pt>
              </c:numCache>
            </c:numRef>
          </c:val>
          <c:smooth val="0"/>
          <c:extLst>
            <c:ext xmlns:c16="http://schemas.microsoft.com/office/drawing/2014/chart" uri="{C3380CC4-5D6E-409C-BE32-E72D297353CC}">
              <c16:uniqueId val="{00000005-846C-41D7-B57F-89FA521187F5}"/>
            </c:ext>
          </c:extLst>
        </c:ser>
        <c:ser>
          <c:idx val="3"/>
          <c:order val="3"/>
          <c:tx>
            <c:strRef>
              <c:f>NEW求人倍率!$B$7</c:f>
              <c:strCache>
                <c:ptCount val="1"/>
                <c:pt idx="0">
                  <c:v>有効求人倍率（全国）</c:v>
                </c:pt>
              </c:strCache>
            </c:strRef>
          </c:tx>
          <c:spPr>
            <a:ln cmpd="dbl">
              <a:prstDash val="sysDash"/>
            </a:ln>
          </c:spPr>
          <c:marker>
            <c:symbol val="none"/>
          </c:marker>
          <c:dLbls>
            <c:dLbl>
              <c:idx val="215"/>
              <c:layout>
                <c:manualLayout>
                  <c:x val="-1.7019469658154096E-2"/>
                  <c:y val="4.1873199222187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6C-41D7-B57F-89FA521187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NEW求人倍率!$C$3:$HK$3</c:f>
              <c:numCache>
                <c:formatCode>yyyy"年"m"月"</c:formatCode>
                <c:ptCount val="21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numCache>
            </c:numRef>
          </c:cat>
          <c:val>
            <c:numRef>
              <c:f>NEW求人倍率!$C$7:$HK$7</c:f>
              <c:numCache>
                <c:formatCode>0.00_);[Red]\(0.00\)</c:formatCode>
                <c:ptCount val="217"/>
                <c:pt idx="0">
                  <c:v>0.65</c:v>
                </c:pt>
                <c:pt idx="1">
                  <c:v>0.64</c:v>
                </c:pt>
                <c:pt idx="2">
                  <c:v>0.63</c:v>
                </c:pt>
                <c:pt idx="3">
                  <c:v>0.62</c:v>
                </c:pt>
                <c:pt idx="4">
                  <c:v>0.61</c:v>
                </c:pt>
                <c:pt idx="5">
                  <c:v>0.61</c:v>
                </c:pt>
                <c:pt idx="6">
                  <c:v>0.6</c:v>
                </c:pt>
                <c:pt idx="7">
                  <c:v>0.57999999999999996</c:v>
                </c:pt>
                <c:pt idx="8">
                  <c:v>0.56999999999999995</c:v>
                </c:pt>
                <c:pt idx="9">
                  <c:v>0.54</c:v>
                </c:pt>
                <c:pt idx="10">
                  <c:v>0.52</c:v>
                </c:pt>
                <c:pt idx="11">
                  <c:v>0.51</c:v>
                </c:pt>
                <c:pt idx="12" formatCode="0.00">
                  <c:v>0.5</c:v>
                </c:pt>
                <c:pt idx="13" formatCode="General">
                  <c:v>0.51</c:v>
                </c:pt>
                <c:pt idx="14" formatCode="General">
                  <c:v>0.52</c:v>
                </c:pt>
                <c:pt idx="15" formatCode="General">
                  <c:v>0.52</c:v>
                </c:pt>
                <c:pt idx="16" formatCode="General">
                  <c:v>0.53</c:v>
                </c:pt>
                <c:pt idx="17" formatCode="General">
                  <c:v>0.53</c:v>
                </c:pt>
                <c:pt idx="18" formatCode="General">
                  <c:v>0.54</c:v>
                </c:pt>
                <c:pt idx="19" formatCode="General">
                  <c:v>0.55000000000000004</c:v>
                </c:pt>
                <c:pt idx="20" formatCode="General">
                  <c:v>0.55000000000000004</c:v>
                </c:pt>
                <c:pt idx="21" formatCode="General">
                  <c:v>0.56000000000000005</c:v>
                </c:pt>
                <c:pt idx="22" formatCode="General">
                  <c:v>0.56000000000000005</c:v>
                </c:pt>
                <c:pt idx="23" formatCode="General">
                  <c:v>0.56999999999999995</c:v>
                </c:pt>
                <c:pt idx="24" formatCode="General">
                  <c:v>0.57999999999999996</c:v>
                </c:pt>
                <c:pt idx="25" formatCode="General">
                  <c:v>0.59</c:v>
                </c:pt>
                <c:pt idx="26" formatCode="General">
                  <c:v>0.6</c:v>
                </c:pt>
                <c:pt idx="27" formatCode="General">
                  <c:v>0.61</c:v>
                </c:pt>
                <c:pt idx="28" formatCode="General">
                  <c:v>0.61</c:v>
                </c:pt>
                <c:pt idx="29" formatCode="General">
                  <c:v>0.62</c:v>
                </c:pt>
                <c:pt idx="30" formatCode="General">
                  <c:v>0.63</c:v>
                </c:pt>
                <c:pt idx="31" formatCode="General">
                  <c:v>0.65</c:v>
                </c:pt>
                <c:pt idx="32" formatCode="General">
                  <c:v>0.67</c:v>
                </c:pt>
                <c:pt idx="33" formatCode="General">
                  <c:v>0.7</c:v>
                </c:pt>
                <c:pt idx="34" formatCode="General">
                  <c:v>0.72</c:v>
                </c:pt>
                <c:pt idx="35" formatCode="General">
                  <c:v>0.75</c:v>
                </c:pt>
                <c:pt idx="36" formatCode="General">
                  <c:v>0.76</c:v>
                </c:pt>
                <c:pt idx="37" formatCode="General">
                  <c:v>0.76</c:v>
                </c:pt>
                <c:pt idx="38" formatCode="General">
                  <c:v>0.77</c:v>
                </c:pt>
                <c:pt idx="39" formatCode="General">
                  <c:v>0.78</c:v>
                </c:pt>
                <c:pt idx="40" formatCode="General">
                  <c:v>0.8</c:v>
                </c:pt>
                <c:pt idx="41" formatCode="General">
                  <c:v>0.82</c:v>
                </c:pt>
                <c:pt idx="42" formatCode="General">
                  <c:v>0.83</c:v>
                </c:pt>
                <c:pt idx="43" formatCode="General">
                  <c:v>0.84</c:v>
                </c:pt>
                <c:pt idx="44" formatCode="General">
                  <c:v>0.86</c:v>
                </c:pt>
                <c:pt idx="45" formatCode="General">
                  <c:v>0.88</c:v>
                </c:pt>
                <c:pt idx="46" formatCode="General">
                  <c:v>0.91</c:v>
                </c:pt>
                <c:pt idx="47" formatCode="General">
                  <c:v>0.92</c:v>
                </c:pt>
                <c:pt idx="48" formatCode="General">
                  <c:v>0.91</c:v>
                </c:pt>
                <c:pt idx="49" formatCode="General">
                  <c:v>0.91</c:v>
                </c:pt>
                <c:pt idx="50" formatCode="General">
                  <c:v>0.93</c:v>
                </c:pt>
                <c:pt idx="51" formatCode="General">
                  <c:v>0.94</c:v>
                </c:pt>
                <c:pt idx="52" formatCode="General">
                  <c:v>0.94</c:v>
                </c:pt>
                <c:pt idx="53" formatCode="General">
                  <c:v>0.95</c:v>
                </c:pt>
                <c:pt idx="54" formatCode="General">
                  <c:v>0.96</c:v>
                </c:pt>
                <c:pt idx="55" formatCode="General">
                  <c:v>0.96</c:v>
                </c:pt>
                <c:pt idx="56" formatCode="General">
                  <c:v>0.96</c:v>
                </c:pt>
                <c:pt idx="57" formatCode="General">
                  <c:v>0.98</c:v>
                </c:pt>
                <c:pt idx="58" formatCode="General">
                  <c:v>0.99</c:v>
                </c:pt>
                <c:pt idx="59" formatCode="General">
                  <c:v>1.01</c:v>
                </c:pt>
                <c:pt idx="60" formatCode="General">
                  <c:v>1.03</c:v>
                </c:pt>
                <c:pt idx="61" formatCode="General">
                  <c:v>1.04</c:v>
                </c:pt>
                <c:pt idx="62" formatCode="General">
                  <c:v>1.05</c:v>
                </c:pt>
                <c:pt idx="63" formatCode="General">
                  <c:v>1.05</c:v>
                </c:pt>
                <c:pt idx="64" formatCode="General">
                  <c:v>1.07</c:v>
                </c:pt>
                <c:pt idx="65" formatCode="General">
                  <c:v>1.07</c:v>
                </c:pt>
                <c:pt idx="66" formatCode="General">
                  <c:v>1.08</c:v>
                </c:pt>
                <c:pt idx="67" formatCode="General">
                  <c:v>1.07</c:v>
                </c:pt>
                <c:pt idx="68" formatCode="General">
                  <c:v>1.07</c:v>
                </c:pt>
                <c:pt idx="69" formatCode="General">
                  <c:v>1.06</c:v>
                </c:pt>
                <c:pt idx="70" formatCode="General">
                  <c:v>1.06</c:v>
                </c:pt>
                <c:pt idx="71" formatCode="General">
                  <c:v>1.06</c:v>
                </c:pt>
                <c:pt idx="72" formatCode="General">
                  <c:v>1.06</c:v>
                </c:pt>
                <c:pt idx="73" formatCode="General">
                  <c:v>1.05</c:v>
                </c:pt>
                <c:pt idx="74" formatCode="General">
                  <c:v>1.05</c:v>
                </c:pt>
                <c:pt idx="75" formatCode="General">
                  <c:v>1.07</c:v>
                </c:pt>
                <c:pt idx="76" formatCode="General">
                  <c:v>1.07</c:v>
                </c:pt>
                <c:pt idx="77" formatCode="General">
                  <c:v>1.07</c:v>
                </c:pt>
                <c:pt idx="78" formatCode="General">
                  <c:v>1.06</c:v>
                </c:pt>
                <c:pt idx="79" formatCode="General">
                  <c:v>1.05</c:v>
                </c:pt>
                <c:pt idx="80" formatCode="General">
                  <c:v>1.03</c:v>
                </c:pt>
                <c:pt idx="81" formatCode="General">
                  <c:v>1.01</c:v>
                </c:pt>
                <c:pt idx="82" formatCode="General">
                  <c:v>0.98</c:v>
                </c:pt>
                <c:pt idx="83" formatCode="General">
                  <c:v>0.98</c:v>
                </c:pt>
                <c:pt idx="84" formatCode="General">
                  <c:v>0.97</c:v>
                </c:pt>
                <c:pt idx="85" formatCode="General">
                  <c:v>0.96</c:v>
                </c:pt>
                <c:pt idx="86" formatCode="General">
                  <c:v>0.96</c:v>
                </c:pt>
                <c:pt idx="87" formatCode="General">
                  <c:v>0.96</c:v>
                </c:pt>
                <c:pt idx="88" formatCode="General">
                  <c:v>0.95</c:v>
                </c:pt>
                <c:pt idx="89" formatCode="General">
                  <c:v>0.92</c:v>
                </c:pt>
                <c:pt idx="90" formatCode="General">
                  <c:v>0.89</c:v>
                </c:pt>
                <c:pt idx="91" formatCode="General">
                  <c:v>0.86</c:v>
                </c:pt>
                <c:pt idx="92" formatCode="General">
                  <c:v>0.83</c:v>
                </c:pt>
                <c:pt idx="93" formatCode="General">
                  <c:v>0.79</c:v>
                </c:pt>
                <c:pt idx="94" formatCode="General">
                  <c:v>0.75</c:v>
                </c:pt>
                <c:pt idx="95" formatCode="General">
                  <c:v>0.71</c:v>
                </c:pt>
                <c:pt idx="96" formatCode="General">
                  <c:v>0.64</c:v>
                </c:pt>
                <c:pt idx="97" formatCode="General">
                  <c:v>0.56999999999999995</c:v>
                </c:pt>
                <c:pt idx="98" formatCode="General">
                  <c:v>0.52</c:v>
                </c:pt>
                <c:pt idx="99" formatCode="General">
                  <c:v>0.49</c:v>
                </c:pt>
                <c:pt idx="100" formatCode="General">
                  <c:v>0.46</c:v>
                </c:pt>
                <c:pt idx="101" formatCode="General">
                  <c:v>0.44</c:v>
                </c:pt>
                <c:pt idx="102" formatCode="General">
                  <c:v>0.43</c:v>
                </c:pt>
                <c:pt idx="103" formatCode="General">
                  <c:v>0.42</c:v>
                </c:pt>
                <c:pt idx="104" formatCode="General">
                  <c:v>0.43</c:v>
                </c:pt>
                <c:pt idx="105" formatCode="General">
                  <c:v>0.44</c:v>
                </c:pt>
                <c:pt idx="106" formatCode="General">
                  <c:v>0.44</c:v>
                </c:pt>
                <c:pt idx="107" formatCode="General">
                  <c:v>0.44</c:v>
                </c:pt>
                <c:pt idx="108">
                  <c:v>0.45</c:v>
                </c:pt>
                <c:pt idx="109">
                  <c:v>0.46</c:v>
                </c:pt>
                <c:pt idx="110">
                  <c:v>0.48</c:v>
                </c:pt>
                <c:pt idx="111">
                  <c:v>0.49</c:v>
                </c:pt>
                <c:pt idx="112">
                  <c:v>0.5</c:v>
                </c:pt>
                <c:pt idx="113">
                  <c:v>0.51</c:v>
                </c:pt>
                <c:pt idx="114">
                  <c:v>0.53</c:v>
                </c:pt>
                <c:pt idx="115">
                  <c:v>0.54</c:v>
                </c:pt>
                <c:pt idx="116">
                  <c:v>0.55000000000000004</c:v>
                </c:pt>
                <c:pt idx="117">
                  <c:v>0.56000000000000005</c:v>
                </c:pt>
                <c:pt idx="118">
                  <c:v>0.57999999999999996</c:v>
                </c:pt>
                <c:pt idx="119">
                  <c:v>0.59</c:v>
                </c:pt>
                <c:pt idx="120">
                  <c:v>0.6</c:v>
                </c:pt>
                <c:pt idx="121">
                  <c:v>0.62</c:v>
                </c:pt>
                <c:pt idx="122">
                  <c:v>0.62</c:v>
                </c:pt>
                <c:pt idx="123">
                  <c:v>0.62</c:v>
                </c:pt>
                <c:pt idx="124">
                  <c:v>0.61</c:v>
                </c:pt>
                <c:pt idx="125">
                  <c:v>0.62</c:v>
                </c:pt>
                <c:pt idx="126">
                  <c:v>0.64</c:v>
                </c:pt>
                <c:pt idx="127">
                  <c:v>0.65</c:v>
                </c:pt>
                <c:pt idx="128">
                  <c:v>0.67</c:v>
                </c:pt>
                <c:pt idx="129">
                  <c:v>0.69</c:v>
                </c:pt>
                <c:pt idx="130">
                  <c:v>0.71</c:v>
                </c:pt>
                <c:pt idx="131">
                  <c:v>0.72</c:v>
                </c:pt>
                <c:pt idx="132">
                  <c:v>0.74</c:v>
                </c:pt>
                <c:pt idx="133">
                  <c:v>0.75</c:v>
                </c:pt>
                <c:pt idx="134">
                  <c:v>0.77</c:v>
                </c:pt>
                <c:pt idx="135">
                  <c:v>0.78</c:v>
                </c:pt>
                <c:pt idx="136">
                  <c:v>0.79</c:v>
                </c:pt>
                <c:pt idx="137">
                  <c:v>0.8</c:v>
                </c:pt>
                <c:pt idx="138">
                  <c:v>0.81</c:v>
                </c:pt>
                <c:pt idx="139">
                  <c:v>0.82</c:v>
                </c:pt>
                <c:pt idx="140">
                  <c:v>0.81</c:v>
                </c:pt>
                <c:pt idx="141">
                  <c:v>0.82</c:v>
                </c:pt>
                <c:pt idx="142">
                  <c:v>0.82</c:v>
                </c:pt>
                <c:pt idx="143">
                  <c:v>0.83</c:v>
                </c:pt>
                <c:pt idx="144">
                  <c:v>0.84</c:v>
                </c:pt>
                <c:pt idx="145">
                  <c:v>0.85</c:v>
                </c:pt>
                <c:pt idx="146">
                  <c:v>0.87</c:v>
                </c:pt>
                <c:pt idx="147">
                  <c:v>0.88</c:v>
                </c:pt>
                <c:pt idx="148">
                  <c:v>0.9</c:v>
                </c:pt>
                <c:pt idx="149">
                  <c:v>0.92</c:v>
                </c:pt>
                <c:pt idx="150">
                  <c:v>0.93</c:v>
                </c:pt>
                <c:pt idx="151">
                  <c:v>0.95</c:v>
                </c:pt>
                <c:pt idx="152">
                  <c:v>0.96</c:v>
                </c:pt>
                <c:pt idx="153">
                  <c:v>0.99</c:v>
                </c:pt>
                <c:pt idx="154">
                  <c:v>1.01</c:v>
                </c:pt>
                <c:pt idx="155">
                  <c:v>1.03</c:v>
                </c:pt>
                <c:pt idx="156">
                  <c:v>1.04</c:v>
                </c:pt>
                <c:pt idx="157">
                  <c:v>1.06</c:v>
                </c:pt>
                <c:pt idx="158">
                  <c:v>1.07</c:v>
                </c:pt>
                <c:pt idx="159">
                  <c:v>1.08</c:v>
                </c:pt>
                <c:pt idx="160">
                  <c:v>1.0900000000000001</c:v>
                </c:pt>
                <c:pt idx="161">
                  <c:v>1.0900000000000001</c:v>
                </c:pt>
                <c:pt idx="162">
                  <c:v>1.1000000000000001</c:v>
                </c:pt>
                <c:pt idx="163">
                  <c:v>1.1000000000000001</c:v>
                </c:pt>
                <c:pt idx="164">
                  <c:v>1.1000000000000001</c:v>
                </c:pt>
                <c:pt idx="165">
                  <c:v>1.1100000000000001</c:v>
                </c:pt>
                <c:pt idx="166">
                  <c:v>1.1200000000000001</c:v>
                </c:pt>
                <c:pt idx="167">
                  <c:v>1.1399999999999999</c:v>
                </c:pt>
                <c:pt idx="168">
                  <c:v>1.1499999999999999</c:v>
                </c:pt>
                <c:pt idx="169">
                  <c:v>1.1599999999999999</c:v>
                </c:pt>
                <c:pt idx="170">
                  <c:v>1.1599999999999999</c:v>
                </c:pt>
                <c:pt idx="171">
                  <c:v>1.1599999999999999</c:v>
                </c:pt>
                <c:pt idx="172">
                  <c:v>1.18</c:v>
                </c:pt>
                <c:pt idx="173">
                  <c:v>1.19</c:v>
                </c:pt>
                <c:pt idx="174">
                  <c:v>1.2</c:v>
                </c:pt>
                <c:pt idx="175">
                  <c:v>1.22</c:v>
                </c:pt>
                <c:pt idx="176">
                  <c:v>1.23</c:v>
                </c:pt>
                <c:pt idx="177">
                  <c:v>1.24</c:v>
                </c:pt>
                <c:pt idx="178">
                  <c:v>1.26</c:v>
                </c:pt>
                <c:pt idx="179">
                  <c:v>1.27</c:v>
                </c:pt>
                <c:pt idx="180">
                  <c:v>1.29</c:v>
                </c:pt>
                <c:pt idx="181">
                  <c:v>1.3</c:v>
                </c:pt>
                <c:pt idx="182">
                  <c:v>1.31</c:v>
                </c:pt>
                <c:pt idx="183">
                  <c:v>1.33</c:v>
                </c:pt>
                <c:pt idx="184">
                  <c:v>1.35</c:v>
                </c:pt>
                <c:pt idx="185">
                  <c:v>1.36</c:v>
                </c:pt>
                <c:pt idx="186">
                  <c:v>1.36</c:v>
                </c:pt>
                <c:pt idx="187">
                  <c:v>1.37</c:v>
                </c:pt>
                <c:pt idx="188">
                  <c:v>1.38</c:v>
                </c:pt>
                <c:pt idx="189">
                  <c:v>1.4</c:v>
                </c:pt>
                <c:pt idx="190">
                  <c:v>1.41</c:v>
                </c:pt>
                <c:pt idx="191">
                  <c:v>1.42</c:v>
                </c:pt>
                <c:pt idx="192">
                  <c:v>1.43</c:v>
                </c:pt>
                <c:pt idx="193">
                  <c:v>1.45</c:v>
                </c:pt>
                <c:pt idx="194">
                  <c:v>1.46</c:v>
                </c:pt>
                <c:pt idx="195">
                  <c:v>1.48</c:v>
                </c:pt>
                <c:pt idx="196">
                  <c:v>1.49</c:v>
                </c:pt>
                <c:pt idx="197">
                  <c:v>1.5</c:v>
                </c:pt>
                <c:pt idx="198">
                  <c:v>1.51</c:v>
                </c:pt>
                <c:pt idx="199">
                  <c:v>1.52</c:v>
                </c:pt>
                <c:pt idx="200">
                  <c:v>1.52</c:v>
                </c:pt>
                <c:pt idx="201">
                  <c:v>1.55</c:v>
                </c:pt>
                <c:pt idx="202">
                  <c:v>1.56</c:v>
                </c:pt>
                <c:pt idx="203">
                  <c:v>1.58</c:v>
                </c:pt>
                <c:pt idx="204">
                  <c:v>1.59</c:v>
                </c:pt>
                <c:pt idx="205">
                  <c:v>1.59</c:v>
                </c:pt>
                <c:pt idx="206">
                  <c:v>1.59</c:v>
                </c:pt>
                <c:pt idx="207">
                  <c:v>1.6</c:v>
                </c:pt>
                <c:pt idx="208" formatCode="General">
                  <c:v>1.61</c:v>
                </c:pt>
                <c:pt idx="209" formatCode="General">
                  <c:v>1.61</c:v>
                </c:pt>
                <c:pt idx="210" formatCode="General">
                  <c:v>1.62</c:v>
                </c:pt>
                <c:pt idx="211" formatCode="General">
                  <c:v>1.63</c:v>
                </c:pt>
                <c:pt idx="212" formatCode="General">
                  <c:v>1.63</c:v>
                </c:pt>
                <c:pt idx="213" formatCode="General">
                  <c:v>1.62</c:v>
                </c:pt>
                <c:pt idx="214" formatCode="General">
                  <c:v>1.63</c:v>
                </c:pt>
                <c:pt idx="215" formatCode="General">
                  <c:v>1.63</c:v>
                </c:pt>
                <c:pt idx="216" formatCode="General">
                  <c:v>1.63</c:v>
                </c:pt>
              </c:numCache>
            </c:numRef>
          </c:val>
          <c:smooth val="0"/>
          <c:extLst>
            <c:ext xmlns:c16="http://schemas.microsoft.com/office/drawing/2014/chart" uri="{C3380CC4-5D6E-409C-BE32-E72D297353CC}">
              <c16:uniqueId val="{00000007-846C-41D7-B57F-89FA521187F5}"/>
            </c:ext>
          </c:extLst>
        </c:ser>
        <c:dLbls>
          <c:showLegendKey val="0"/>
          <c:showVal val="0"/>
          <c:showCatName val="0"/>
          <c:showSerName val="0"/>
          <c:showPercent val="0"/>
          <c:showBubbleSize val="0"/>
        </c:dLbls>
        <c:smooth val="0"/>
        <c:axId val="114500352"/>
        <c:axId val="114501888"/>
      </c:lineChart>
      <c:dateAx>
        <c:axId val="114500352"/>
        <c:scaling>
          <c:orientation val="minMax"/>
          <c:max val="43466"/>
        </c:scaling>
        <c:delete val="0"/>
        <c:axPos val="b"/>
        <c:numFmt formatCode="yyyy&quot;年&quot;m&quot;月&quot;" sourceLinked="1"/>
        <c:majorTickMark val="out"/>
        <c:minorTickMark val="none"/>
        <c:tickLblPos val="nextTo"/>
        <c:crossAx val="114501888"/>
        <c:crosses val="autoZero"/>
        <c:auto val="1"/>
        <c:lblOffset val="100"/>
        <c:baseTimeUnit val="months"/>
        <c:majorUnit val="12"/>
        <c:majorTimeUnit val="months"/>
      </c:dateAx>
      <c:valAx>
        <c:axId val="114501888"/>
        <c:scaling>
          <c:orientation val="minMax"/>
        </c:scaling>
        <c:delete val="0"/>
        <c:axPos val="l"/>
        <c:majorGridlines>
          <c:spPr>
            <a:ln w="3175">
              <a:solidFill>
                <a:schemeClr val="tx1">
                  <a:tint val="75000"/>
                  <a:shade val="95000"/>
                  <a:satMod val="105000"/>
                  <a:alpha val="70000"/>
                </a:schemeClr>
              </a:solidFill>
            </a:ln>
          </c:spPr>
        </c:majorGridlines>
        <c:title>
          <c:tx>
            <c:rich>
              <a:bodyPr rot="0" vert="horz"/>
              <a:lstStyle/>
              <a:p>
                <a:pPr>
                  <a:defRPr/>
                </a:pPr>
                <a:r>
                  <a:rPr lang="ja-JP" altLang="en-US" b="0" dirty="0" smtClean="0"/>
                  <a:t>（倍）</a:t>
                </a:r>
                <a:endParaRPr lang="ja-JP" altLang="en-US" b="0" dirty="0"/>
              </a:p>
            </c:rich>
          </c:tx>
          <c:layout>
            <c:manualLayout>
              <c:xMode val="edge"/>
              <c:yMode val="edge"/>
              <c:x val="1.925950279179612E-2"/>
              <c:y val="3.2193602738272126E-2"/>
            </c:manualLayout>
          </c:layout>
          <c:overlay val="0"/>
        </c:title>
        <c:numFmt formatCode="0.0" sourceLinked="1"/>
        <c:majorTickMark val="out"/>
        <c:minorTickMark val="none"/>
        <c:tickLblPos val="nextTo"/>
        <c:crossAx val="114500352"/>
        <c:crosses val="autoZero"/>
        <c:crossBetween val="between"/>
      </c:valAx>
    </c:plotArea>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94938676727857E-2"/>
          <c:y val="9.1949976841130154E-2"/>
          <c:w val="0.92634635902312712"/>
          <c:h val="0.76229770298320532"/>
        </c:manualLayout>
      </c:layout>
      <c:lineChart>
        <c:grouping val="standard"/>
        <c:varyColors val="0"/>
        <c:ser>
          <c:idx val="0"/>
          <c:order val="0"/>
          <c:tx>
            <c:strRef>
              <c:f>完全失業率グラフ!$B$4</c:f>
              <c:strCache>
                <c:ptCount val="1"/>
                <c:pt idx="0">
                  <c:v>大阪</c:v>
                </c:pt>
              </c:strCache>
            </c:strRef>
          </c:tx>
          <c:spPr>
            <a:ln>
              <a:solidFill>
                <a:srgbClr val="002060"/>
              </a:solidFill>
            </a:ln>
          </c:spPr>
          <c:marker>
            <c:symbol val="none"/>
          </c:marker>
          <c:dLbls>
            <c:dLbl>
              <c:idx val="17"/>
              <c:layout>
                <c:manualLayout>
                  <c:x val="-3.0174829841185271E-2"/>
                  <c:y val="-3.9662395141783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D7-44F0-927B-3ED927978F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完全失業率グラフ!$A$5:$A$22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完全失業率グラフ!$B$5:$B$22</c:f>
              <c:numCache>
                <c:formatCode>0.0</c:formatCode>
                <c:ptCount val="18"/>
                <c:pt idx="0">
                  <c:v>7.2</c:v>
                </c:pt>
                <c:pt idx="1">
                  <c:v>7.7</c:v>
                </c:pt>
                <c:pt idx="2">
                  <c:v>7.6</c:v>
                </c:pt>
                <c:pt idx="3">
                  <c:v>6.4</c:v>
                </c:pt>
                <c:pt idx="4">
                  <c:v>6</c:v>
                </c:pt>
                <c:pt idx="5">
                  <c:v>5.7</c:v>
                </c:pt>
                <c:pt idx="6">
                  <c:v>5.3</c:v>
                </c:pt>
                <c:pt idx="7">
                  <c:v>5.3</c:v>
                </c:pt>
                <c:pt idx="8">
                  <c:v>6.6</c:v>
                </c:pt>
                <c:pt idx="9">
                  <c:v>6.9</c:v>
                </c:pt>
                <c:pt idx="10">
                  <c:v>5.0999999999999996</c:v>
                </c:pt>
                <c:pt idx="11">
                  <c:v>5.4</c:v>
                </c:pt>
                <c:pt idx="12">
                  <c:v>4.8</c:v>
                </c:pt>
                <c:pt idx="13">
                  <c:v>4.5999999999999996</c:v>
                </c:pt>
                <c:pt idx="14">
                  <c:v>4.2</c:v>
                </c:pt>
                <c:pt idx="15">
                  <c:v>4</c:v>
                </c:pt>
                <c:pt idx="16">
                  <c:v>3.4</c:v>
                </c:pt>
                <c:pt idx="17">
                  <c:v>3.2</c:v>
                </c:pt>
              </c:numCache>
            </c:numRef>
          </c:val>
          <c:smooth val="0"/>
          <c:extLst>
            <c:ext xmlns:c16="http://schemas.microsoft.com/office/drawing/2014/chart" uri="{C3380CC4-5D6E-409C-BE32-E72D297353CC}">
              <c16:uniqueId val="{00000001-A4D7-44F0-927B-3ED927978FD4}"/>
            </c:ext>
          </c:extLst>
        </c:ser>
        <c:ser>
          <c:idx val="1"/>
          <c:order val="1"/>
          <c:tx>
            <c:strRef>
              <c:f>完全失業率グラフ!$C$4</c:f>
              <c:strCache>
                <c:ptCount val="1"/>
                <c:pt idx="0">
                  <c:v>全国</c:v>
                </c:pt>
              </c:strCache>
            </c:strRef>
          </c:tx>
          <c:spPr>
            <a:ln>
              <a:solidFill>
                <a:srgbClr val="FF0000"/>
              </a:solidFill>
              <a:prstDash val="sysDash"/>
            </a:ln>
          </c:spPr>
          <c:marker>
            <c:symbol val="none"/>
          </c:marker>
          <c:dLbls>
            <c:dLbl>
              <c:idx val="17"/>
              <c:layout>
                <c:manualLayout>
                  <c:x val="-3.0174829841185271E-2"/>
                  <c:y val="1.6982485032508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D7-44F0-927B-3ED927978F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完全失業率グラフ!$A$5:$A$22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完全失業率グラフ!$C$5:$C$22</c:f>
              <c:numCache>
                <c:formatCode>0.0</c:formatCode>
                <c:ptCount val="18"/>
                <c:pt idx="0">
                  <c:v>5</c:v>
                </c:pt>
                <c:pt idx="1">
                  <c:v>5.4</c:v>
                </c:pt>
                <c:pt idx="2">
                  <c:v>5.3</c:v>
                </c:pt>
                <c:pt idx="3">
                  <c:v>4.7</c:v>
                </c:pt>
                <c:pt idx="4">
                  <c:v>4.4000000000000004</c:v>
                </c:pt>
                <c:pt idx="5">
                  <c:v>4.0999999999999996</c:v>
                </c:pt>
                <c:pt idx="6">
                  <c:v>3.9</c:v>
                </c:pt>
                <c:pt idx="7">
                  <c:v>4</c:v>
                </c:pt>
                <c:pt idx="8">
                  <c:v>5.0999999999999996</c:v>
                </c:pt>
                <c:pt idx="9">
                  <c:v>5.0999999999999996</c:v>
                </c:pt>
                <c:pt idx="10">
                  <c:v>4.5999999999999996</c:v>
                </c:pt>
                <c:pt idx="11">
                  <c:v>4.3</c:v>
                </c:pt>
                <c:pt idx="12">
                  <c:v>4</c:v>
                </c:pt>
                <c:pt idx="13">
                  <c:v>3.6</c:v>
                </c:pt>
                <c:pt idx="14">
                  <c:v>3.4</c:v>
                </c:pt>
                <c:pt idx="15">
                  <c:v>3.1</c:v>
                </c:pt>
                <c:pt idx="16">
                  <c:v>2.8</c:v>
                </c:pt>
                <c:pt idx="17" formatCode="General">
                  <c:v>2.4</c:v>
                </c:pt>
              </c:numCache>
            </c:numRef>
          </c:val>
          <c:smooth val="0"/>
          <c:extLst>
            <c:ext xmlns:c16="http://schemas.microsoft.com/office/drawing/2014/chart" uri="{C3380CC4-5D6E-409C-BE32-E72D297353CC}">
              <c16:uniqueId val="{00000003-A4D7-44F0-927B-3ED927978FD4}"/>
            </c:ext>
          </c:extLst>
        </c:ser>
        <c:dLbls>
          <c:showLegendKey val="0"/>
          <c:showVal val="0"/>
          <c:showCatName val="0"/>
          <c:showSerName val="0"/>
          <c:showPercent val="0"/>
          <c:showBubbleSize val="0"/>
        </c:dLbls>
        <c:smooth val="0"/>
        <c:axId val="118868608"/>
        <c:axId val="118870400"/>
      </c:lineChart>
      <c:catAx>
        <c:axId val="118868608"/>
        <c:scaling>
          <c:orientation val="minMax"/>
        </c:scaling>
        <c:delete val="0"/>
        <c:axPos val="b"/>
        <c:numFmt formatCode="General" sourceLinked="1"/>
        <c:majorTickMark val="out"/>
        <c:minorTickMark val="none"/>
        <c:tickLblPos val="nextTo"/>
        <c:crossAx val="118870400"/>
        <c:crosses val="autoZero"/>
        <c:auto val="1"/>
        <c:lblAlgn val="ctr"/>
        <c:lblOffset val="100"/>
        <c:noMultiLvlLbl val="0"/>
      </c:catAx>
      <c:valAx>
        <c:axId val="118870400"/>
        <c:scaling>
          <c:orientation val="minMax"/>
        </c:scaling>
        <c:delete val="0"/>
        <c:axPos val="l"/>
        <c:majorGridlines>
          <c:spPr>
            <a:ln w="3175">
              <a:solidFill>
                <a:schemeClr val="tx1">
                  <a:tint val="75000"/>
                  <a:shade val="95000"/>
                  <a:satMod val="105000"/>
                  <a:alpha val="70000"/>
                </a:schemeClr>
              </a:solidFill>
            </a:ln>
          </c:spPr>
        </c:majorGridlines>
        <c:title>
          <c:tx>
            <c:rich>
              <a:bodyPr rot="0" vert="horz"/>
              <a:lstStyle/>
              <a:p>
                <a:pPr>
                  <a:defRPr sz="1000" b="0"/>
                </a:pPr>
                <a:r>
                  <a:rPr lang="ja-JP" altLang="en-US" sz="1000" b="0" dirty="0" smtClean="0"/>
                  <a:t>（％、年</a:t>
                </a:r>
                <a:r>
                  <a:rPr lang="ja-JP" altLang="en-US" sz="1000" b="0" dirty="0"/>
                  <a:t>平均）</a:t>
                </a:r>
              </a:p>
            </c:rich>
          </c:tx>
          <c:layout>
            <c:manualLayout>
              <c:xMode val="edge"/>
              <c:yMode val="edge"/>
              <c:x val="1.6856917684731402E-3"/>
              <c:y val="8.5838360284550778E-3"/>
            </c:manualLayout>
          </c:layout>
          <c:overlay val="0"/>
        </c:title>
        <c:numFmt formatCode="0.0" sourceLinked="1"/>
        <c:majorTickMark val="out"/>
        <c:minorTickMark val="none"/>
        <c:tickLblPos val="nextTo"/>
        <c:spPr>
          <a:ln w="9525"/>
        </c:spPr>
        <c:crossAx val="118868608"/>
        <c:crosses val="autoZero"/>
        <c:crossBetween val="between"/>
      </c:valAx>
    </c:plotArea>
    <c:legend>
      <c:legendPos val="t"/>
      <c:layout>
        <c:manualLayout>
          <c:xMode val="edge"/>
          <c:yMode val="edge"/>
          <c:x val="0.71503242771063691"/>
          <c:y val="0"/>
          <c:w val="0.27932203389830507"/>
          <c:h val="6.1363457018853033E-2"/>
        </c:manualLayout>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女性の就業率!$A$3</c:f>
              <c:strCache>
                <c:ptCount val="1"/>
                <c:pt idx="0">
                  <c:v>大阪府</c:v>
                </c:pt>
              </c:strCache>
            </c:strRef>
          </c:tx>
          <c:spPr>
            <a:ln w="50800" cap="rnd">
              <a:solidFill>
                <a:srgbClr val="002060"/>
              </a:solidFill>
              <a:round/>
            </a:ln>
            <a:effectLst/>
          </c:spPr>
          <c:marker>
            <c:symbol val="diamond"/>
            <c:size val="8"/>
            <c:spPr>
              <a:solidFill>
                <a:srgbClr val="002060"/>
              </a:solidFill>
              <a:ln w="9525">
                <a:solidFill>
                  <a:srgbClr val="002060"/>
                </a:solidFill>
              </a:ln>
              <a:effectLst/>
            </c:spPr>
          </c:marker>
          <c:dLbls>
            <c:dLbl>
              <c:idx val="8"/>
              <c:layout>
                <c:manualLayout>
                  <c:x val="-1.5522222222222222E-2"/>
                  <c:y val="4.9388888888888892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C3700772-E210-4863-A070-FC999E209DA4}" type="SERIESNAME">
                      <a:rPr lang="ja-JP" altLang="en-US"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46-401B-B1DE-923BF78EDEC1}"/>
                </c:ext>
              </c:extLst>
            </c:dLbl>
            <c:dLbl>
              <c:idx val="17"/>
              <c:layout>
                <c:manualLayout>
                  <c:x val="-1.2699999999999999E-2"/>
                  <c:y val="5.174074074074074E-2"/>
                </c:manualLayout>
              </c:layout>
              <c:spPr>
                <a:noFill/>
                <a:ln>
                  <a:noFill/>
                </a:ln>
                <a:effectLst/>
              </c:spPr>
              <c:txPr>
                <a:bodyPr rot="0" spcFirstLastPara="1" vertOverflow="ellipsis" vert="horz" wrap="square" lIns="38100" tIns="19050" rIns="38100" bIns="19050" anchor="ctr" anchorCtr="1">
                  <a:spAutoFit/>
                </a:bodyPr>
                <a:lstStyle/>
                <a:p>
                  <a:pPr>
                    <a:defRPr sz="11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46-401B-B1DE-923BF78EDEC1}"/>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女性の就業率!$E$2:$V$2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女性の就業率!$E$3:$V$3</c:f>
              <c:numCache>
                <c:formatCode>0.0</c:formatCode>
                <c:ptCount val="18"/>
                <c:pt idx="0">
                  <c:v>42.864502833590933</c:v>
                </c:pt>
                <c:pt idx="1">
                  <c:v>42.824074074074076</c:v>
                </c:pt>
                <c:pt idx="2">
                  <c:v>42.6819923371648</c:v>
                </c:pt>
                <c:pt idx="3">
                  <c:v>42.587875700458483</c:v>
                </c:pt>
                <c:pt idx="4">
                  <c:v>43.067921648435515</c:v>
                </c:pt>
                <c:pt idx="5">
                  <c:v>43.009659379766141</c:v>
                </c:pt>
                <c:pt idx="6">
                  <c:v>43.034134007585337</c:v>
                </c:pt>
                <c:pt idx="7">
                  <c:v>42.330048016173869</c:v>
                </c:pt>
                <c:pt idx="8">
                  <c:v>42.36988377968671</c:v>
                </c:pt>
                <c:pt idx="9">
                  <c:v>42.792224185811662</c:v>
                </c:pt>
                <c:pt idx="10" formatCode="General">
                  <c:v>43.5</c:v>
                </c:pt>
                <c:pt idx="11" formatCode="General">
                  <c:v>43.9</c:v>
                </c:pt>
                <c:pt idx="12" formatCode="General">
                  <c:v>44.6</c:v>
                </c:pt>
                <c:pt idx="13" formatCode="General">
                  <c:v>44.8</c:v>
                </c:pt>
                <c:pt idx="14" formatCode="General">
                  <c:v>45.3</c:v>
                </c:pt>
                <c:pt idx="15" formatCode="General">
                  <c:v>46.8</c:v>
                </c:pt>
                <c:pt idx="16" formatCode="General">
                  <c:v>47.7</c:v>
                </c:pt>
                <c:pt idx="17" formatCode="General">
                  <c:v>48.6</c:v>
                </c:pt>
              </c:numCache>
            </c:numRef>
          </c:val>
          <c:smooth val="0"/>
          <c:extLst>
            <c:ext xmlns:c16="http://schemas.microsoft.com/office/drawing/2014/chart" uri="{C3380CC4-5D6E-409C-BE32-E72D297353CC}">
              <c16:uniqueId val="{00000002-EC46-401B-B1DE-923BF78EDEC1}"/>
            </c:ext>
          </c:extLst>
        </c:ser>
        <c:ser>
          <c:idx val="1"/>
          <c:order val="1"/>
          <c:tx>
            <c:strRef>
              <c:f>女性の就業率!$A$4</c:f>
              <c:strCache>
                <c:ptCount val="1"/>
                <c:pt idx="0">
                  <c:v>東京都</c:v>
                </c:pt>
              </c:strCache>
            </c:strRef>
          </c:tx>
          <c:spPr>
            <a:ln w="28575" cap="rnd" cmpd="dbl">
              <a:solidFill>
                <a:srgbClr val="00B050"/>
              </a:solidFill>
              <a:round/>
            </a:ln>
            <a:effectLst/>
          </c:spPr>
          <c:marker>
            <c:symbol val="circle"/>
            <c:size val="6"/>
            <c:spPr>
              <a:solidFill>
                <a:srgbClr val="00B050"/>
              </a:solidFill>
              <a:ln w="9525">
                <a:solidFill>
                  <a:srgbClr val="00B050"/>
                </a:solidFill>
              </a:ln>
              <a:effectLst/>
            </c:spPr>
          </c:marker>
          <c:dLbls>
            <c:dLbl>
              <c:idx val="14"/>
              <c:layout>
                <c:manualLayout>
                  <c:x val="-7.1966666666666665E-2"/>
                  <c:y val="-4.2333333333333334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B19E5BE0-D3C8-41CA-84F5-DA31E537D169}"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46-401B-B1DE-923BF78EDEC1}"/>
                </c:ext>
              </c:extLst>
            </c:dLbl>
            <c:dLbl>
              <c:idx val="17"/>
              <c:layout>
                <c:manualLayout>
                  <c:x val="-1.2699999999999999E-2"/>
                  <c:y val="-2.8222222222222228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46-401B-B1DE-923BF78EDE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女性の就業率!$E$4:$V$4</c:f>
              <c:numCache>
                <c:formatCode>#,##0.0;[Red]\-#,##0.0</c:formatCode>
                <c:ptCount val="18"/>
                <c:pt idx="0">
                  <c:v>46.324915190350545</c:v>
                </c:pt>
                <c:pt idx="1">
                  <c:v>46.283284023668642</c:v>
                </c:pt>
                <c:pt idx="2">
                  <c:v>46.27084478651274</c:v>
                </c:pt>
                <c:pt idx="3">
                  <c:v>46.58656471873293</c:v>
                </c:pt>
                <c:pt idx="4">
                  <c:v>47.21720274665703</c:v>
                </c:pt>
                <c:pt idx="5">
                  <c:v>48.018648018648022</c:v>
                </c:pt>
                <c:pt idx="6">
                  <c:v>48.2054890921886</c:v>
                </c:pt>
                <c:pt idx="7" formatCode="General">
                  <c:v>48.4</c:v>
                </c:pt>
                <c:pt idx="8" formatCode="General">
                  <c:v>48.3</c:v>
                </c:pt>
                <c:pt idx="9" formatCode="General">
                  <c:v>48.4</c:v>
                </c:pt>
                <c:pt idx="10" formatCode="General">
                  <c:v>49.5</c:v>
                </c:pt>
                <c:pt idx="11" formatCode="General">
                  <c:v>49.3</c:v>
                </c:pt>
                <c:pt idx="12" formatCode="General">
                  <c:v>50.6</c:v>
                </c:pt>
                <c:pt idx="13" formatCode="General">
                  <c:v>51.9</c:v>
                </c:pt>
                <c:pt idx="14" formatCode="General">
                  <c:v>52.2</c:v>
                </c:pt>
                <c:pt idx="15" formatCode="General">
                  <c:v>52.6</c:v>
                </c:pt>
                <c:pt idx="16" formatCode="0.0">
                  <c:v>54</c:v>
                </c:pt>
                <c:pt idx="17" formatCode="General">
                  <c:v>56.1</c:v>
                </c:pt>
              </c:numCache>
            </c:numRef>
          </c:val>
          <c:smooth val="0"/>
          <c:extLst>
            <c:ext xmlns:c16="http://schemas.microsoft.com/office/drawing/2014/chart" uri="{C3380CC4-5D6E-409C-BE32-E72D297353CC}">
              <c16:uniqueId val="{00000005-EC46-401B-B1DE-923BF78EDEC1}"/>
            </c:ext>
          </c:extLst>
        </c:ser>
        <c:ser>
          <c:idx val="2"/>
          <c:order val="2"/>
          <c:tx>
            <c:strRef>
              <c:f>女性の就業率!$A$5</c:f>
              <c:strCache>
                <c:ptCount val="1"/>
                <c:pt idx="0">
                  <c:v>愛知県</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1"/>
              <c:layout>
                <c:manualLayout>
                  <c:x val="-3.1044444444444472E-2"/>
                  <c:y val="-9.032277777777778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0EF4C142-AC36-4DD7-AA99-8A3D6CF84C50}"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C46-401B-B1DE-923BF78EDEC1}"/>
                </c:ext>
              </c:extLst>
            </c:dLbl>
            <c:dLbl>
              <c:idx val="1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46-401B-B1DE-923BF78EDE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女性の就業率!$E$5:$V$5</c:f>
              <c:numCache>
                <c:formatCode>#,##0.0;[Red]\-#,##0.0</c:formatCode>
                <c:ptCount val="18"/>
                <c:pt idx="0">
                  <c:v>50.049950049950056</c:v>
                </c:pt>
                <c:pt idx="1">
                  <c:v>48.861010234400794</c:v>
                </c:pt>
                <c:pt idx="2">
                  <c:v>49.228749589760419</c:v>
                </c:pt>
                <c:pt idx="3">
                  <c:v>49.29807378387202</c:v>
                </c:pt>
                <c:pt idx="4">
                  <c:v>49.642857142857146</c:v>
                </c:pt>
                <c:pt idx="5">
                  <c:v>48.789150791088147</c:v>
                </c:pt>
                <c:pt idx="6">
                  <c:v>49.312440038375435</c:v>
                </c:pt>
                <c:pt idx="7">
                  <c:v>49.539243724181759</c:v>
                </c:pt>
                <c:pt idx="8">
                  <c:v>48.861480075901326</c:v>
                </c:pt>
                <c:pt idx="9">
                  <c:v>48.454258675078862</c:v>
                </c:pt>
                <c:pt idx="10">
                  <c:v>48.606326338866268</c:v>
                </c:pt>
                <c:pt idx="11">
                  <c:v>47.891283973758206</c:v>
                </c:pt>
                <c:pt idx="12">
                  <c:v>49.626168224299064</c:v>
                </c:pt>
                <c:pt idx="13">
                  <c:v>50.155279503105589</c:v>
                </c:pt>
                <c:pt idx="14">
                  <c:v>50.20117610646858</c:v>
                </c:pt>
                <c:pt idx="15">
                  <c:v>50.462677359654542</c:v>
                </c:pt>
                <c:pt idx="16">
                  <c:v>50.796568627450981</c:v>
                </c:pt>
                <c:pt idx="17">
                  <c:v>52.8</c:v>
                </c:pt>
              </c:numCache>
            </c:numRef>
          </c:val>
          <c:smooth val="0"/>
          <c:extLst>
            <c:ext xmlns:c16="http://schemas.microsoft.com/office/drawing/2014/chart" uri="{C3380CC4-5D6E-409C-BE32-E72D297353CC}">
              <c16:uniqueId val="{00000008-EC46-401B-B1DE-923BF78EDEC1}"/>
            </c:ext>
          </c:extLst>
        </c:ser>
        <c:ser>
          <c:idx val="3"/>
          <c:order val="3"/>
          <c:tx>
            <c:strRef>
              <c:f>女性の就業率!$A$6</c:f>
              <c:strCache>
                <c:ptCount val="1"/>
                <c:pt idx="0">
                  <c:v>全国平均</c:v>
                </c:pt>
              </c:strCache>
            </c:strRef>
          </c:tx>
          <c:spPr>
            <a:ln w="28575" cap="rnd">
              <a:solidFill>
                <a:srgbClr val="7030A0"/>
              </a:solidFill>
              <a:prstDash val="sysDot"/>
              <a:round/>
            </a:ln>
            <a:effectLst/>
          </c:spPr>
          <c:marker>
            <c:symbol val="square"/>
            <c:size val="6"/>
            <c:spPr>
              <a:solidFill>
                <a:srgbClr val="7030A0"/>
              </a:solidFill>
              <a:ln w="9525">
                <a:solidFill>
                  <a:srgbClr val="7030A0"/>
                </a:solidFill>
              </a:ln>
              <a:effectLst/>
            </c:spPr>
          </c:marker>
          <c:dLbls>
            <c:dLbl>
              <c:idx val="8"/>
              <c:layout>
                <c:manualLayout>
                  <c:x val="-5.3622222222222224E-2"/>
                  <c:y val="5.9748888888888803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32BC87F1-259E-43C5-914A-0A32053145B0}"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C46-401B-B1DE-923BF78EDEC1}"/>
                </c:ext>
              </c:extLst>
            </c:dLbl>
            <c:dLbl>
              <c:idx val="1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46-401B-B1DE-923BF78EDE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女性の就業率!$E$6:$V$6</c:f>
              <c:numCache>
                <c:formatCode>General</c:formatCode>
                <c:ptCount val="18"/>
                <c:pt idx="0">
                  <c:v>46.8</c:v>
                </c:pt>
                <c:pt idx="1">
                  <c:v>46.1</c:v>
                </c:pt>
                <c:pt idx="2">
                  <c:v>45.9</c:v>
                </c:pt>
                <c:pt idx="3">
                  <c:v>46.1</c:v>
                </c:pt>
                <c:pt idx="4">
                  <c:v>46.3</c:v>
                </c:pt>
                <c:pt idx="5">
                  <c:v>46.6</c:v>
                </c:pt>
                <c:pt idx="6">
                  <c:v>46.6</c:v>
                </c:pt>
                <c:pt idx="7">
                  <c:v>46.5</c:v>
                </c:pt>
                <c:pt idx="8">
                  <c:v>46.2</c:v>
                </c:pt>
                <c:pt idx="9">
                  <c:v>46.3</c:v>
                </c:pt>
                <c:pt idx="10">
                  <c:v>46.2</c:v>
                </c:pt>
                <c:pt idx="11">
                  <c:v>46.2</c:v>
                </c:pt>
                <c:pt idx="12">
                  <c:v>47.1</c:v>
                </c:pt>
                <c:pt idx="13">
                  <c:v>47.6</c:v>
                </c:pt>
                <c:pt idx="14">
                  <c:v>48</c:v>
                </c:pt>
                <c:pt idx="15">
                  <c:v>48.9</c:v>
                </c:pt>
                <c:pt idx="16">
                  <c:v>49.8</c:v>
                </c:pt>
                <c:pt idx="17">
                  <c:v>51.3</c:v>
                </c:pt>
              </c:numCache>
            </c:numRef>
          </c:val>
          <c:smooth val="0"/>
          <c:extLst>
            <c:ext xmlns:c16="http://schemas.microsoft.com/office/drawing/2014/chart" uri="{C3380CC4-5D6E-409C-BE32-E72D297353CC}">
              <c16:uniqueId val="{0000000B-EC46-401B-B1DE-923BF78EDEC1}"/>
            </c:ext>
          </c:extLst>
        </c:ser>
        <c:dLbls>
          <c:showLegendKey val="0"/>
          <c:showVal val="0"/>
          <c:showCatName val="0"/>
          <c:showSerName val="0"/>
          <c:showPercent val="0"/>
          <c:showBubbleSize val="0"/>
        </c:dLbls>
        <c:marker val="1"/>
        <c:smooth val="0"/>
        <c:axId val="43867119"/>
        <c:axId val="43872527"/>
      </c:lineChart>
      <c:catAx>
        <c:axId val="438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72527"/>
        <c:crosses val="autoZero"/>
        <c:auto val="1"/>
        <c:lblAlgn val="ctr"/>
        <c:lblOffset val="100"/>
        <c:noMultiLvlLbl val="0"/>
      </c:catAx>
      <c:valAx>
        <c:axId val="43872527"/>
        <c:scaling>
          <c:orientation val="minMax"/>
          <c:max val="57"/>
          <c:min val="41"/>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67119"/>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26949264072546E-2"/>
          <c:y val="5.5541567942305081E-2"/>
          <c:w val="0.90684204593636619"/>
          <c:h val="0.80586787434754614"/>
        </c:manualLayout>
      </c:layout>
      <c:lineChart>
        <c:grouping val="standard"/>
        <c:varyColors val="0"/>
        <c:ser>
          <c:idx val="0"/>
          <c:order val="0"/>
          <c:tx>
            <c:strRef>
              <c:f>高齢者の就業率!$A$3</c:f>
              <c:strCache>
                <c:ptCount val="1"/>
                <c:pt idx="0">
                  <c:v>大阪府</c:v>
                </c:pt>
              </c:strCache>
            </c:strRef>
          </c:tx>
          <c:spPr>
            <a:ln w="28575" cap="rnd">
              <a:solidFill>
                <a:srgbClr val="002060"/>
              </a:solidFill>
              <a:round/>
            </a:ln>
            <a:effectLst/>
          </c:spPr>
          <c:marker>
            <c:symbol val="diamond"/>
            <c:size val="5"/>
            <c:spPr>
              <a:solidFill>
                <a:srgbClr val="002060"/>
              </a:solidFill>
              <a:ln w="9525">
                <a:solidFill>
                  <a:srgbClr val="002060"/>
                </a:solidFill>
              </a:ln>
              <a:effectLst/>
            </c:spPr>
          </c:marker>
          <c:dLbls>
            <c:dLbl>
              <c:idx val="1"/>
              <c:layout>
                <c:manualLayout>
                  <c:x val="-2.6918437914011821E-2"/>
                  <c:y val="-4.4716520110908521E-2"/>
                </c:manualLayout>
              </c:layout>
              <c:tx>
                <c:rich>
                  <a:bodyPr/>
                  <a:lstStyle/>
                  <a:p>
                    <a:r>
                      <a:rPr lang="ja-JP" altLang="en-US" dirty="0" smtClean="0"/>
                      <a:t>大阪府</a:t>
                    </a:r>
                    <a:endParaRPr lang="ja-JP"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9-48C7-B887-C73504AF2A3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69-48C7-B887-C73504AF2A38}"/>
                </c:ext>
              </c:extLst>
            </c:dLbl>
            <c:dLbl>
              <c:idx val="20"/>
              <c:layout>
                <c:manualLayout>
                  <c:x val="-2.678167038445296E-2"/>
                  <c:y val="-2.0355351062552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9-48C7-B887-C73504AF2A38}"/>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高齢者の就業率!$E$3:$V$3</c:f>
              <c:numCache>
                <c:formatCode>0.0</c:formatCode>
                <c:ptCount val="18"/>
                <c:pt idx="0">
                  <c:v>17.096536477523948</c:v>
                </c:pt>
                <c:pt idx="1">
                  <c:v>17.073170731707318</c:v>
                </c:pt>
                <c:pt idx="2">
                  <c:v>15.683646112600535</c:v>
                </c:pt>
                <c:pt idx="3">
                  <c:v>16.439246263807668</c:v>
                </c:pt>
                <c:pt idx="4">
                  <c:v>17.720726361928616</c:v>
                </c:pt>
                <c:pt idx="5">
                  <c:v>17.625899280575538</c:v>
                </c:pt>
                <c:pt idx="6">
                  <c:v>16.871508379888269</c:v>
                </c:pt>
                <c:pt idx="7">
                  <c:v>15.616585891222401</c:v>
                </c:pt>
                <c:pt idx="8">
                  <c:v>15.896103896103897</c:v>
                </c:pt>
                <c:pt idx="9">
                  <c:v>17.038539553752535</c:v>
                </c:pt>
                <c:pt idx="10" formatCode="General">
                  <c:v>17.600000000000001</c:v>
                </c:pt>
                <c:pt idx="11" formatCode="General">
                  <c:v>17.5</c:v>
                </c:pt>
                <c:pt idx="12" formatCode="General">
                  <c:v>17.8</c:v>
                </c:pt>
                <c:pt idx="13">
                  <c:v>18</c:v>
                </c:pt>
                <c:pt idx="14" formatCode="General">
                  <c:v>18.899999999999999</c:v>
                </c:pt>
                <c:pt idx="15" formatCode="General">
                  <c:v>18.899999999999999</c:v>
                </c:pt>
                <c:pt idx="16" formatCode="General">
                  <c:v>18.3</c:v>
                </c:pt>
                <c:pt idx="17" formatCode="General">
                  <c:v>20.399999999999999</c:v>
                </c:pt>
              </c:numCache>
            </c:numRef>
          </c:val>
          <c:smooth val="0"/>
          <c:extLst>
            <c:ext xmlns:c16="http://schemas.microsoft.com/office/drawing/2014/chart" uri="{C3380CC4-5D6E-409C-BE32-E72D297353CC}">
              <c16:uniqueId val="{00000003-CF69-48C7-B887-C73504AF2A38}"/>
            </c:ext>
          </c:extLst>
        </c:ser>
        <c:ser>
          <c:idx val="1"/>
          <c:order val="1"/>
          <c:tx>
            <c:strRef>
              <c:f>高齢者の就業率!$A$4</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1.8417878572744944E-2"/>
                  <c:y val="-5.1150551781542881E-2"/>
                </c:manualLayout>
              </c:layout>
              <c:tx>
                <c:rich>
                  <a:bodyPr/>
                  <a:lstStyle/>
                  <a:p>
                    <a:r>
                      <a:rPr lang="ja-JP" altLang="en-US" dirty="0" smtClean="0"/>
                      <a:t>東京都</a:t>
                    </a:r>
                    <a:endParaRPr lang="ja-JP"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69-48C7-B887-C73504AF2A38}"/>
                </c:ext>
              </c:extLst>
            </c:dLbl>
            <c:dLbl>
              <c:idx val="17"/>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9-48C7-B887-C73504AF2A38}"/>
                </c:ext>
              </c:extLst>
            </c:dLbl>
            <c:dLbl>
              <c:idx val="20"/>
              <c:layout>
                <c:manualLayout>
                  <c:x val="-2.2531390713819412E-2"/>
                  <c:y val="-2.0695628590540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9-48C7-B887-C73504AF2A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高齢者の就業率!$E$4:$V$4</c:f>
              <c:numCache>
                <c:formatCode>#,##0.0;[Red]\-#,##0.0</c:formatCode>
                <c:ptCount val="18"/>
                <c:pt idx="0">
                  <c:v>21.961184882533196</c:v>
                </c:pt>
                <c:pt idx="1">
                  <c:v>22.835026608611514</c:v>
                </c:pt>
                <c:pt idx="2">
                  <c:v>22.72938984629716</c:v>
                </c:pt>
                <c:pt idx="3">
                  <c:v>22.45820153637596</c:v>
                </c:pt>
                <c:pt idx="4">
                  <c:v>22.149410222804718</c:v>
                </c:pt>
                <c:pt idx="5">
                  <c:v>23.725242309313106</c:v>
                </c:pt>
                <c:pt idx="6">
                  <c:v>24.146243471273603</c:v>
                </c:pt>
                <c:pt idx="7" formatCode="General">
                  <c:v>23.4</c:v>
                </c:pt>
                <c:pt idx="8" formatCode="General">
                  <c:v>22.6</c:v>
                </c:pt>
                <c:pt idx="9" formatCode="General">
                  <c:v>23.1</c:v>
                </c:pt>
                <c:pt idx="10" formatCode="0.0">
                  <c:v>24</c:v>
                </c:pt>
                <c:pt idx="11" formatCode="General">
                  <c:v>23.9</c:v>
                </c:pt>
                <c:pt idx="12" formatCode="General">
                  <c:v>24.3</c:v>
                </c:pt>
                <c:pt idx="13" formatCode="General">
                  <c:v>25.4</c:v>
                </c:pt>
                <c:pt idx="14" formatCode="General">
                  <c:v>25</c:v>
                </c:pt>
                <c:pt idx="15" formatCode="General">
                  <c:v>23.5</c:v>
                </c:pt>
                <c:pt idx="16" formatCode="General">
                  <c:v>24.8</c:v>
                </c:pt>
                <c:pt idx="17" formatCode="General">
                  <c:v>26.4</c:v>
                </c:pt>
              </c:numCache>
            </c:numRef>
          </c:val>
          <c:smooth val="0"/>
          <c:extLst>
            <c:ext xmlns:c16="http://schemas.microsoft.com/office/drawing/2014/chart" uri="{C3380CC4-5D6E-409C-BE32-E72D297353CC}">
              <c16:uniqueId val="{00000007-CF69-48C7-B887-C73504AF2A38}"/>
            </c:ext>
          </c:extLst>
        </c:ser>
        <c:ser>
          <c:idx val="2"/>
          <c:order val="2"/>
          <c:tx>
            <c:strRef>
              <c:f>高齢者の就業率!$A$5</c:f>
              <c:strCache>
                <c:ptCount val="1"/>
                <c:pt idx="0">
                  <c:v>愛知県</c:v>
                </c:pt>
              </c:strCache>
            </c:strRef>
          </c:tx>
          <c:spPr>
            <a:ln w="28575" cap="rnd">
              <a:solidFill>
                <a:srgbClr val="FF0000"/>
              </a:solidFill>
              <a:round/>
            </a:ln>
            <a:effectLst/>
          </c:spPr>
          <c:marker>
            <c:symbol val="triangle"/>
            <c:size val="5"/>
            <c:spPr>
              <a:solidFill>
                <a:srgbClr val="FF0000"/>
              </a:solidFill>
              <a:ln w="9525">
                <a:solidFill>
                  <a:srgbClr val="FF0000"/>
                </a:solidFill>
              </a:ln>
              <a:effectLst/>
            </c:spPr>
          </c:marker>
          <c:dLbls>
            <c:dLbl>
              <c:idx val="1"/>
              <c:layout>
                <c:manualLayout>
                  <c:x val="-1.7674135408332525E-2"/>
                  <c:y val="-3.5371131327367751E-2"/>
                </c:manualLayout>
              </c:layout>
              <c:tx>
                <c:rich>
                  <a:bodyPr/>
                  <a:lstStyle/>
                  <a:p>
                    <a:r>
                      <a:rPr lang="ja-JP" altLang="en-US" dirty="0" smtClean="0"/>
                      <a:t>愛知県</a:t>
                    </a:r>
                    <a:endParaRPr lang="ja-JP"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69-48C7-B887-C73504AF2A3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69-48C7-B887-C73504AF2A38}"/>
                </c:ext>
              </c:extLst>
            </c:dLbl>
            <c:dLbl>
              <c:idx val="20"/>
              <c:layout>
                <c:manualLayout>
                  <c:x val="-1.5559035603734029E-2"/>
                  <c:y val="2.7539175400315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9-48C7-B887-C73504AF2A3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高齢者の就業率!$E$5:$V$5</c:f>
              <c:numCache>
                <c:formatCode>#,##0.0;[Red]\-#,##0.0</c:formatCode>
                <c:ptCount val="18"/>
                <c:pt idx="0">
                  <c:v>24.6</c:v>
                </c:pt>
                <c:pt idx="1">
                  <c:v>22.1</c:v>
                </c:pt>
                <c:pt idx="2">
                  <c:v>21.09375</c:v>
                </c:pt>
                <c:pt idx="3">
                  <c:v>21.8</c:v>
                </c:pt>
                <c:pt idx="4">
                  <c:v>22.1</c:v>
                </c:pt>
                <c:pt idx="5">
                  <c:v>20.7</c:v>
                </c:pt>
                <c:pt idx="6">
                  <c:v>22.164948453608247</c:v>
                </c:pt>
                <c:pt idx="7">
                  <c:v>23.9</c:v>
                </c:pt>
                <c:pt idx="8">
                  <c:v>24.060150375939848</c:v>
                </c:pt>
                <c:pt idx="9">
                  <c:v>23.5</c:v>
                </c:pt>
                <c:pt idx="10">
                  <c:v>21.784776902887142</c:v>
                </c:pt>
                <c:pt idx="11">
                  <c:v>21.1</c:v>
                </c:pt>
                <c:pt idx="12">
                  <c:v>23.2</c:v>
                </c:pt>
                <c:pt idx="13">
                  <c:v>23.391666666666662</c:v>
                </c:pt>
                <c:pt idx="14">
                  <c:v>23.5</c:v>
                </c:pt>
                <c:pt idx="15">
                  <c:v>22.7</c:v>
                </c:pt>
                <c:pt idx="16">
                  <c:v>22.7</c:v>
                </c:pt>
                <c:pt idx="17">
                  <c:v>23.6</c:v>
                </c:pt>
              </c:numCache>
            </c:numRef>
          </c:val>
          <c:smooth val="0"/>
          <c:extLst>
            <c:ext xmlns:c16="http://schemas.microsoft.com/office/drawing/2014/chart" uri="{C3380CC4-5D6E-409C-BE32-E72D297353CC}">
              <c16:uniqueId val="{0000000B-CF69-48C7-B887-C73504AF2A38}"/>
            </c:ext>
          </c:extLst>
        </c:ser>
        <c:ser>
          <c:idx val="3"/>
          <c:order val="3"/>
          <c:tx>
            <c:strRef>
              <c:f>高齢者の就業率!$A$6</c:f>
              <c:strCache>
                <c:ptCount val="1"/>
                <c:pt idx="0">
                  <c:v>全国平均</c:v>
                </c:pt>
              </c:strCache>
            </c:strRef>
          </c:tx>
          <c:spPr>
            <a:ln w="28575" cap="rnd">
              <a:solidFill>
                <a:srgbClr val="7030A0"/>
              </a:solidFill>
              <a:prstDash val="sysDot"/>
              <a:round/>
            </a:ln>
            <a:effectLst/>
          </c:spPr>
          <c:marker>
            <c:symbol val="x"/>
            <c:size val="5"/>
            <c:spPr>
              <a:solidFill>
                <a:srgbClr val="7030A0"/>
              </a:solidFill>
              <a:ln w="9525">
                <a:solidFill>
                  <a:srgbClr val="7030A0"/>
                </a:solidFill>
              </a:ln>
              <a:effectLst/>
            </c:spPr>
          </c:marker>
          <c:dLbls>
            <c:dLbl>
              <c:idx val="1"/>
              <c:layout>
                <c:manualLayout>
                  <c:x val="-4.8842852992977789E-2"/>
                  <c:y val="3.969257149669931E-2"/>
                </c:manualLayout>
              </c:layout>
              <c:tx>
                <c:rich>
                  <a:bodyPr/>
                  <a:lstStyle/>
                  <a:p>
                    <a:r>
                      <a:rPr lang="ja-JP" altLang="en-US" dirty="0" smtClean="0"/>
                      <a:t>全国平均</a:t>
                    </a:r>
                    <a:endParaRPr lang="ja-JP"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9-48C7-B887-C73504AF2A38}"/>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69-48C7-B887-C73504AF2A38}"/>
                </c:ext>
              </c:extLst>
            </c:dLbl>
            <c:dLbl>
              <c:idx val="20"/>
              <c:layout>
                <c:manualLayout>
                  <c:x val="-1.6864351152974816E-2"/>
                  <c:y val="-2.1819473230122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69-48C7-B887-C73504AF2A3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高齢者の就業率!$E$2:$V$2</c:f>
              <c:strCache>
                <c:ptCount val="18"/>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strCache>
            </c:strRef>
          </c:cat>
          <c:val>
            <c:numRef>
              <c:f>高齢者の就業率!$E$6:$V$6</c:f>
              <c:numCache>
                <c:formatCode>General</c:formatCode>
                <c:ptCount val="18"/>
                <c:pt idx="0">
                  <c:v>21.2</c:v>
                </c:pt>
                <c:pt idx="1">
                  <c:v>20.3</c:v>
                </c:pt>
                <c:pt idx="2">
                  <c:v>19.7</c:v>
                </c:pt>
                <c:pt idx="3">
                  <c:v>19.399999999999999</c:v>
                </c:pt>
                <c:pt idx="4">
                  <c:v>19.399999999999999</c:v>
                </c:pt>
                <c:pt idx="5">
                  <c:v>19.399999999999999</c:v>
                </c:pt>
                <c:pt idx="6">
                  <c:v>19.7</c:v>
                </c:pt>
                <c:pt idx="7">
                  <c:v>19.7</c:v>
                </c:pt>
                <c:pt idx="8">
                  <c:v>19.600000000000001</c:v>
                </c:pt>
                <c:pt idx="9">
                  <c:v>19.399999999999999</c:v>
                </c:pt>
                <c:pt idx="10">
                  <c:v>19.2</c:v>
                </c:pt>
                <c:pt idx="11">
                  <c:v>19.5</c:v>
                </c:pt>
                <c:pt idx="12">
                  <c:v>20.100000000000001</c:v>
                </c:pt>
                <c:pt idx="13">
                  <c:v>20.8</c:v>
                </c:pt>
                <c:pt idx="14">
                  <c:v>21.7</c:v>
                </c:pt>
                <c:pt idx="15">
                  <c:v>22.3</c:v>
                </c:pt>
                <c:pt idx="16">
                  <c:v>23</c:v>
                </c:pt>
                <c:pt idx="17">
                  <c:v>24.3</c:v>
                </c:pt>
              </c:numCache>
            </c:numRef>
          </c:val>
          <c:smooth val="0"/>
          <c:extLst>
            <c:ext xmlns:c16="http://schemas.microsoft.com/office/drawing/2014/chart" uri="{C3380CC4-5D6E-409C-BE32-E72D297353CC}">
              <c16:uniqueId val="{0000000F-CF69-48C7-B887-C73504AF2A38}"/>
            </c:ext>
          </c:extLst>
        </c:ser>
        <c:dLbls>
          <c:showLegendKey val="0"/>
          <c:showVal val="0"/>
          <c:showCatName val="0"/>
          <c:showSerName val="0"/>
          <c:showPercent val="0"/>
          <c:showBubbleSize val="0"/>
        </c:dLbls>
        <c:marker val="1"/>
        <c:smooth val="0"/>
        <c:axId val="252495343"/>
        <c:axId val="252499919"/>
      </c:lineChart>
      <c:catAx>
        <c:axId val="25249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2499919"/>
        <c:crosses val="autoZero"/>
        <c:auto val="1"/>
        <c:lblAlgn val="ctr"/>
        <c:lblOffset val="100"/>
        <c:noMultiLvlLbl val="0"/>
      </c:catAx>
      <c:valAx>
        <c:axId val="252499919"/>
        <c:scaling>
          <c:orientation val="minMax"/>
          <c:min val="15"/>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249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94011348600964E-2"/>
          <c:y val="2.5391145415107969E-2"/>
          <c:w val="0.8878799516929663"/>
          <c:h val="0.79192837843093988"/>
        </c:manualLayout>
      </c:layout>
      <c:lineChart>
        <c:grouping val="standard"/>
        <c:varyColors val="0"/>
        <c:ser>
          <c:idx val="0"/>
          <c:order val="0"/>
          <c:tx>
            <c:strRef>
              <c:f>'[Microsoft PowerPoint 内のグラフ]Sheet1'!$B$3</c:f>
              <c:strCache>
                <c:ptCount val="1"/>
                <c:pt idx="0">
                  <c:v>大阪</c:v>
                </c:pt>
              </c:strCache>
            </c:strRef>
          </c:tx>
          <c:spPr>
            <a:ln w="34925" cap="rnd">
              <a:solidFill>
                <a:srgbClr val="002060"/>
              </a:solidFill>
              <a:round/>
            </a:ln>
            <a:effectLst/>
          </c:spPr>
          <c:marker>
            <c:symbol val="diamond"/>
            <c:size val="9"/>
            <c:spPr>
              <a:solidFill>
                <a:srgbClr val="002060"/>
              </a:solidFill>
              <a:ln w="9525">
                <a:solidFill>
                  <a:schemeClr val="accent5">
                    <a:lumMod val="50000"/>
                  </a:schemeClr>
                </a:solidFill>
              </a:ln>
              <a:effectLst/>
            </c:spPr>
          </c:marker>
          <c:cat>
            <c:numRef>
              <c:f>'[Microsoft PowerPoint 内のグラフ]Sheet1'!$C$2:$T$2</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'[Microsoft PowerPoint 内のグラフ]Sheet1'!$C$3:$T$3</c:f>
              <c:numCache>
                <c:formatCode>0.0%</c:formatCode>
                <c:ptCount val="18"/>
                <c:pt idx="0">
                  <c:v>9.9093655589123864E-2</c:v>
                </c:pt>
                <c:pt idx="1">
                  <c:v>0.10384153661464586</c:v>
                </c:pt>
                <c:pt idx="2">
                  <c:v>0.10416666666666667</c:v>
                </c:pt>
                <c:pt idx="3">
                  <c:v>9.148665819567979E-2</c:v>
                </c:pt>
                <c:pt idx="4">
                  <c:v>7.9033311561071198E-2</c:v>
                </c:pt>
                <c:pt idx="5">
                  <c:v>7.6254180602006685E-2</c:v>
                </c:pt>
                <c:pt idx="6">
                  <c:v>7.2727272727272724E-2</c:v>
                </c:pt>
                <c:pt idx="7">
                  <c:v>7.230657989877079E-2</c:v>
                </c:pt>
                <c:pt idx="8">
                  <c:v>9.3819806403574083E-2</c:v>
                </c:pt>
                <c:pt idx="9">
                  <c:v>8.9299461123941493E-2</c:v>
                </c:pt>
                <c:pt idx="10">
                  <c:v>6.8908941755537328E-2</c:v>
                </c:pt>
                <c:pt idx="11">
                  <c:v>7.2534637326813367E-2</c:v>
                </c:pt>
                <c:pt idx="12">
                  <c:v>5.7831325301204821E-2</c:v>
                </c:pt>
                <c:pt idx="13">
                  <c:v>5.9157212317666123E-2</c:v>
                </c:pt>
                <c:pt idx="14">
                  <c:v>5.9950041631973358E-2</c:v>
                </c:pt>
                <c:pt idx="15">
                  <c:v>5.5464926590538338E-2</c:v>
                </c:pt>
                <c:pt idx="16">
                  <c:v>4.3760129659643439E-2</c:v>
                </c:pt>
                <c:pt idx="17">
                  <c:v>4.7393364928909949E-2</c:v>
                </c:pt>
              </c:numCache>
            </c:numRef>
          </c:val>
          <c:smooth val="0"/>
          <c:extLst>
            <c:ext xmlns:c16="http://schemas.microsoft.com/office/drawing/2014/chart" uri="{C3380CC4-5D6E-409C-BE32-E72D297353CC}">
              <c16:uniqueId val="{00000000-F7BD-4E85-8ED3-63160F22E681}"/>
            </c:ext>
          </c:extLst>
        </c:ser>
        <c:ser>
          <c:idx val="1"/>
          <c:order val="1"/>
          <c:tx>
            <c:strRef>
              <c:f>'[Microsoft PowerPoint 内のグラフ]Sheet1'!$B$4</c:f>
              <c:strCache>
                <c:ptCount val="1"/>
                <c:pt idx="0">
                  <c:v>東京</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cat>
            <c:numRef>
              <c:f>'[Microsoft PowerPoint 内のグラフ]Sheet1'!$C$2:$T$2</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'[Microsoft PowerPoint 内のグラフ]Sheet1'!$C$4:$T$4</c:f>
              <c:numCache>
                <c:formatCode>0.0%</c:formatCode>
                <c:ptCount val="18"/>
                <c:pt idx="0">
                  <c:v>6.7458633856597366E-2</c:v>
                </c:pt>
                <c:pt idx="1">
                  <c:v>7.9638398622470949E-2</c:v>
                </c:pt>
                <c:pt idx="2">
                  <c:v>6.5468549422336333E-2</c:v>
                </c:pt>
                <c:pt idx="3">
                  <c:v>6.9727154612386308E-2</c:v>
                </c:pt>
                <c:pt idx="4">
                  <c:v>6.6335740072202165E-2</c:v>
                </c:pt>
                <c:pt idx="5">
                  <c:v>6.1043802423112768E-2</c:v>
                </c:pt>
                <c:pt idx="6">
                  <c:v>5.1347881899871634E-2</c:v>
                </c:pt>
                <c:pt idx="7">
                  <c:v>5.3269813772195758E-2</c:v>
                </c:pt>
                <c:pt idx="8">
                  <c:v>6.4079422382671475E-2</c:v>
                </c:pt>
                <c:pt idx="9">
                  <c:v>7.4557315936626276E-2</c:v>
                </c:pt>
                <c:pt idx="10">
                  <c:v>6.1170212765957445E-2</c:v>
                </c:pt>
                <c:pt idx="11">
                  <c:v>5.3393665158371038E-2</c:v>
                </c:pt>
                <c:pt idx="12">
                  <c:v>5.1223934723481412E-2</c:v>
                </c:pt>
                <c:pt idx="13">
                  <c:v>4.8003589053387169E-2</c:v>
                </c:pt>
                <c:pt idx="14">
                  <c:v>4.555705908885882E-2</c:v>
                </c:pt>
                <c:pt idx="15">
                  <c:v>3.9861351819757362E-2</c:v>
                </c:pt>
                <c:pt idx="16">
                  <c:v>3.3161068044788973E-2</c:v>
                </c:pt>
                <c:pt idx="17">
                  <c:v>3.4195162635529609E-2</c:v>
                </c:pt>
              </c:numCache>
            </c:numRef>
          </c:val>
          <c:smooth val="0"/>
          <c:extLst>
            <c:ext xmlns:c16="http://schemas.microsoft.com/office/drawing/2014/chart" uri="{C3380CC4-5D6E-409C-BE32-E72D297353CC}">
              <c16:uniqueId val="{00000001-F7BD-4E85-8ED3-63160F22E681}"/>
            </c:ext>
          </c:extLst>
        </c:ser>
        <c:ser>
          <c:idx val="2"/>
          <c:order val="2"/>
          <c:tx>
            <c:strRef>
              <c:f>'[Microsoft PowerPoint 内のグラフ]Sheet1'!$B$5</c:f>
              <c:strCache>
                <c:ptCount val="1"/>
                <c:pt idx="0">
                  <c:v>愛知</c:v>
                </c:pt>
              </c:strCache>
            </c:strRef>
          </c:tx>
          <c:spPr>
            <a:ln w="28575" cap="rnd">
              <a:solidFill>
                <a:srgbClr val="FF0000"/>
              </a:solidFill>
              <a:prstDash val="dash"/>
              <a:round/>
            </a:ln>
            <a:effectLst/>
          </c:spPr>
          <c:marker>
            <c:symbol val="triangle"/>
            <c:size val="7"/>
            <c:spPr>
              <a:solidFill>
                <a:srgbClr val="FF0000"/>
              </a:solidFill>
              <a:ln w="9525">
                <a:solidFill>
                  <a:srgbClr val="FF0000"/>
                </a:solidFill>
              </a:ln>
              <a:effectLst/>
            </c:spPr>
          </c:marker>
          <c:cat>
            <c:numRef>
              <c:f>'[Microsoft PowerPoint 内のグラフ]Sheet1'!$C$2:$T$2</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'[Microsoft PowerPoint 内のグラフ]Sheet1'!$C$5:$T$5</c:f>
              <c:numCache>
                <c:formatCode>0.0%</c:formatCode>
                <c:ptCount val="18"/>
                <c:pt idx="0">
                  <c:v>6.1340941512125532E-2</c:v>
                </c:pt>
                <c:pt idx="1">
                  <c:v>5.9253840526700803E-2</c:v>
                </c:pt>
                <c:pt idx="2">
                  <c:v>5.7268722466960353E-2</c:v>
                </c:pt>
                <c:pt idx="3">
                  <c:v>5.003734129947722E-2</c:v>
                </c:pt>
                <c:pt idx="4">
                  <c:v>4.7511312217194568E-2</c:v>
                </c:pt>
                <c:pt idx="5">
                  <c:v>4.1856925418569252E-2</c:v>
                </c:pt>
                <c:pt idx="6">
                  <c:v>4.3846153846153847E-2</c:v>
                </c:pt>
                <c:pt idx="7">
                  <c:v>4.4776119402985072E-2</c:v>
                </c:pt>
                <c:pt idx="8">
                  <c:v>6.5322580645161291E-2</c:v>
                </c:pt>
                <c:pt idx="9">
                  <c:v>5.8823529411764705E-2</c:v>
                </c:pt>
                <c:pt idx="10">
                  <c:v>5.0043140638481448E-2</c:v>
                </c:pt>
                <c:pt idx="11">
                  <c:v>5.0655021834061134E-2</c:v>
                </c:pt>
                <c:pt idx="12">
                  <c:v>4.2571676802780192E-2</c:v>
                </c:pt>
                <c:pt idx="13">
                  <c:v>3.4031413612565446E-2</c:v>
                </c:pt>
                <c:pt idx="14">
                  <c:v>3.4605146406388641E-2</c:v>
                </c:pt>
                <c:pt idx="15">
                  <c:v>2.9255319148936171E-2</c:v>
                </c:pt>
                <c:pt idx="16">
                  <c:v>3.1858407079646017E-2</c:v>
                </c:pt>
                <c:pt idx="17">
                  <c:v>1.9878997407087293E-2</c:v>
                </c:pt>
              </c:numCache>
            </c:numRef>
          </c:val>
          <c:smooth val="0"/>
          <c:extLst>
            <c:ext xmlns:c16="http://schemas.microsoft.com/office/drawing/2014/chart" uri="{C3380CC4-5D6E-409C-BE32-E72D297353CC}">
              <c16:uniqueId val="{00000002-F7BD-4E85-8ED3-63160F22E681}"/>
            </c:ext>
          </c:extLst>
        </c:ser>
        <c:ser>
          <c:idx val="3"/>
          <c:order val="3"/>
          <c:tx>
            <c:strRef>
              <c:f>'[Microsoft PowerPoint 内のグラフ]Sheet1'!$B$6</c:f>
              <c:strCache>
                <c:ptCount val="1"/>
                <c:pt idx="0">
                  <c:v>全国
</c:v>
                </c:pt>
              </c:strCache>
            </c:strRef>
          </c:tx>
          <c:spPr>
            <a:ln w="28575" cap="rnd">
              <a:solidFill>
                <a:srgbClr val="7030A0"/>
              </a:solidFill>
              <a:prstDash val="sysDot"/>
              <a:round/>
            </a:ln>
            <a:effectLst/>
          </c:spPr>
          <c:marker>
            <c:symbol val="square"/>
            <c:size val="7"/>
            <c:spPr>
              <a:solidFill>
                <a:srgbClr val="7030A0"/>
              </a:solidFill>
              <a:ln w="9525">
                <a:solidFill>
                  <a:srgbClr val="7030A0"/>
                </a:solidFill>
              </a:ln>
              <a:effectLst/>
            </c:spPr>
          </c:marker>
          <c:cat>
            <c:numRef>
              <c:f>'[Microsoft PowerPoint 内のグラフ]Sheet1'!$C$2:$T$2</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'[Microsoft PowerPoint 内のグラフ]Sheet1'!$C$6:$T$6</c:f>
              <c:numCache>
                <c:formatCode>0.0%</c:formatCode>
                <c:ptCount val="18"/>
                <c:pt idx="0">
                  <c:v>7.1616871704745164E-2</c:v>
                </c:pt>
                <c:pt idx="1">
                  <c:v>7.5201432408236346E-2</c:v>
                </c:pt>
                <c:pt idx="2">
                  <c:v>7.4511585642889594E-2</c:v>
                </c:pt>
                <c:pt idx="3">
                  <c:v>6.8360277136258654E-2</c:v>
                </c:pt>
                <c:pt idx="4">
                  <c:v>6.5044454843238189E-2</c:v>
                </c:pt>
                <c:pt idx="5">
                  <c:v>6.0389919163100332E-2</c:v>
                </c:pt>
                <c:pt idx="6">
                  <c:v>5.7465618860510805E-2</c:v>
                </c:pt>
                <c:pt idx="7">
                  <c:v>5.7992939989914269E-2</c:v>
                </c:pt>
                <c:pt idx="8">
                  <c:v>7.2058061171591498E-2</c:v>
                </c:pt>
                <c:pt idx="9">
                  <c:v>7.1009076348104647E-2</c:v>
                </c:pt>
                <c:pt idx="10">
                  <c:v>6.4977973568281944E-2</c:v>
                </c:pt>
                <c:pt idx="11">
                  <c:v>6.2535211267605639E-2</c:v>
                </c:pt>
                <c:pt idx="12">
                  <c:v>5.8053500284575982E-2</c:v>
                </c:pt>
                <c:pt idx="13">
                  <c:v>5.1385681293302538E-2</c:v>
                </c:pt>
                <c:pt idx="14">
                  <c:v>4.9209138840070298E-2</c:v>
                </c:pt>
                <c:pt idx="15">
                  <c:v>4.5375218150087257E-2</c:v>
                </c:pt>
                <c:pt idx="16">
                  <c:v>3.9719626168224297E-2</c:v>
                </c:pt>
                <c:pt idx="17">
                  <c:v>3.4423407917383818E-2</c:v>
                </c:pt>
              </c:numCache>
            </c:numRef>
          </c:val>
          <c:smooth val="0"/>
          <c:extLst>
            <c:ext xmlns:c16="http://schemas.microsoft.com/office/drawing/2014/chart" uri="{C3380CC4-5D6E-409C-BE32-E72D297353CC}">
              <c16:uniqueId val="{00000003-F7BD-4E85-8ED3-63160F22E681}"/>
            </c:ext>
          </c:extLst>
        </c:ser>
        <c:dLbls>
          <c:showLegendKey val="0"/>
          <c:showVal val="0"/>
          <c:showCatName val="0"/>
          <c:showSerName val="0"/>
          <c:showPercent val="0"/>
          <c:showBubbleSize val="0"/>
        </c:dLbls>
        <c:marker val="1"/>
        <c:smooth val="0"/>
        <c:axId val="1079683119"/>
        <c:axId val="1079687279"/>
      </c:lineChart>
      <c:catAx>
        <c:axId val="107968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9687279"/>
        <c:crosses val="autoZero"/>
        <c:auto val="1"/>
        <c:lblAlgn val="ctr"/>
        <c:lblOffset val="100"/>
        <c:noMultiLvlLbl val="0"/>
      </c:catAx>
      <c:valAx>
        <c:axId val="1079687279"/>
        <c:scaling>
          <c:orientation val="minMax"/>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96831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4210223618639"/>
          <c:y val="2.8447712005708278E-2"/>
          <c:w val="0.89205789776381361"/>
          <c:h val="0.72333429177211528"/>
        </c:manualLayout>
      </c:layout>
      <c:lineChart>
        <c:grouping val="standard"/>
        <c:varyColors val="0"/>
        <c:ser>
          <c:idx val="0"/>
          <c:order val="0"/>
          <c:tx>
            <c:strRef>
              <c:f>都市間比較!$A$23</c:f>
              <c:strCache>
                <c:ptCount val="1"/>
                <c:pt idx="0">
                  <c:v>大阪府</c:v>
                </c:pt>
              </c:strCache>
            </c:strRef>
          </c:tx>
          <c:spPr>
            <a:ln w="44450" cap="rnd">
              <a:solidFill>
                <a:srgbClr val="002060"/>
              </a:solidFill>
              <a:round/>
            </a:ln>
            <a:effectLst/>
          </c:spPr>
          <c:marker>
            <c:symbol val="diamond"/>
            <c:size val="8"/>
            <c:spPr>
              <a:solidFill>
                <a:srgbClr val="002060"/>
              </a:solidFill>
              <a:ln w="9525">
                <a:solidFill>
                  <a:srgbClr val="002060"/>
                </a:solidFill>
              </a:ln>
              <a:effectLst/>
            </c:spPr>
          </c:marker>
          <c:dLbls>
            <c:dLbl>
              <c:idx val="0"/>
              <c:layout>
                <c:manualLayout>
                  <c:x val="4.3176840894474551E-3"/>
                  <c:y val="-0.126721626207246"/>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7DAE0A62-6700-41B0-A883-B0E8A5C0ABBB}" type="SERIESNAME">
                      <a:rPr lang="ja-JP" altLang="en-US"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D0-4D9B-8B4F-2A5754344B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dk1"/>
                      </a:solidFill>
                      <a:prstDash val="solid"/>
                      <a:miter lim="800000"/>
                    </a:ln>
                    <a:effectLst/>
                  </c:spPr>
                </c15:leaderLines>
              </c:ext>
            </c:extLst>
          </c:dLbls>
          <c:cat>
            <c:strRef>
              <c:f>都市間比較!$B$22:$L$22</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都市間比較!$B$23:$L$23</c:f>
              <c:numCache>
                <c:formatCode>0.0_);[Red]\(0.0\)</c:formatCode>
                <c:ptCount val="11"/>
                <c:pt idx="0">
                  <c:v>324</c:v>
                </c:pt>
                <c:pt idx="1">
                  <c:v>324</c:v>
                </c:pt>
                <c:pt idx="2">
                  <c:v>303</c:v>
                </c:pt>
                <c:pt idx="3">
                  <c:v>284</c:v>
                </c:pt>
                <c:pt idx="4">
                  <c:v>288.89999999999998</c:v>
                </c:pt>
                <c:pt idx="5">
                  <c:v>295.2</c:v>
                </c:pt>
                <c:pt idx="6">
                  <c:v>291.60000000000002</c:v>
                </c:pt>
                <c:pt idx="7">
                  <c:v>297.3</c:v>
                </c:pt>
                <c:pt idx="8">
                  <c:v>299.3</c:v>
                </c:pt>
                <c:pt idx="9">
                  <c:v>308.60000000000002</c:v>
                </c:pt>
                <c:pt idx="10">
                  <c:v>305.60000000000002</c:v>
                </c:pt>
              </c:numCache>
            </c:numRef>
          </c:val>
          <c:smooth val="0"/>
          <c:extLst>
            <c:ext xmlns:c16="http://schemas.microsoft.com/office/drawing/2014/chart" uri="{C3380CC4-5D6E-409C-BE32-E72D297353CC}">
              <c16:uniqueId val="{00000001-88D0-4D9B-8B4F-2A5754344B99}"/>
            </c:ext>
          </c:extLst>
        </c:ser>
        <c:ser>
          <c:idx val="1"/>
          <c:order val="1"/>
          <c:tx>
            <c:strRef>
              <c:f>都市間比較!$A$24</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8"/>
              <c:layout>
                <c:manualLayout>
                  <c:x val="-5.7569121192632841E-2"/>
                  <c:y val="-6.206773528518171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4EF9BE5A-7E93-484D-BA83-CBB707360E25}"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6428277997659836E-2"/>
                      <c:h val="5.6533362222252991E-2"/>
                    </c:manualLayout>
                  </c15:layout>
                  <c15:dlblFieldTable/>
                  <c15:showDataLabelsRange val="0"/>
                </c:ext>
                <c:ext xmlns:c16="http://schemas.microsoft.com/office/drawing/2014/chart" uri="{C3380CC4-5D6E-409C-BE32-E72D297353CC}">
                  <c16:uniqueId val="{00000002-88D0-4D9B-8B4F-2A5754344B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dk1"/>
                      </a:solidFill>
                      <a:prstDash val="solid"/>
                      <a:miter lim="800000"/>
                    </a:ln>
                    <a:effectLst/>
                  </c:spPr>
                </c15:leaderLines>
              </c:ext>
            </c:extLst>
          </c:dLbls>
          <c:cat>
            <c:strRef>
              <c:f>都市間比較!$B$22:$L$22</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都市間比較!$B$24:$L$24</c:f>
              <c:numCache>
                <c:formatCode>0.0_);[Red]\(0.0\)</c:formatCode>
                <c:ptCount val="11"/>
                <c:pt idx="0">
                  <c:v>597.79999999999995</c:v>
                </c:pt>
                <c:pt idx="1">
                  <c:v>590.29999999999995</c:v>
                </c:pt>
                <c:pt idx="2">
                  <c:v>543.70000000000005</c:v>
                </c:pt>
                <c:pt idx="3">
                  <c:v>496.3</c:v>
                </c:pt>
                <c:pt idx="4">
                  <c:v>512.70000000000005</c:v>
                </c:pt>
                <c:pt idx="5">
                  <c:v>525.6</c:v>
                </c:pt>
                <c:pt idx="6">
                  <c:v>522.79999999999995</c:v>
                </c:pt>
                <c:pt idx="7">
                  <c:v>541.20000000000005</c:v>
                </c:pt>
                <c:pt idx="8">
                  <c:v>541</c:v>
                </c:pt>
                <c:pt idx="9">
                  <c:v>548.5</c:v>
                </c:pt>
                <c:pt idx="10">
                  <c:v>534.6</c:v>
                </c:pt>
              </c:numCache>
            </c:numRef>
          </c:val>
          <c:smooth val="0"/>
          <c:extLst>
            <c:ext xmlns:c16="http://schemas.microsoft.com/office/drawing/2014/chart" uri="{C3380CC4-5D6E-409C-BE32-E72D297353CC}">
              <c16:uniqueId val="{00000003-88D0-4D9B-8B4F-2A5754344B99}"/>
            </c:ext>
          </c:extLst>
        </c:ser>
        <c:ser>
          <c:idx val="2"/>
          <c:order val="2"/>
          <c:tx>
            <c:strRef>
              <c:f>都市間比較!$A$25</c:f>
              <c:strCache>
                <c:ptCount val="1"/>
                <c:pt idx="0">
                  <c:v>愛知県</c:v>
                </c:pt>
              </c:strCache>
            </c:strRef>
          </c:tx>
          <c:spPr>
            <a:ln w="28575" cap="rnd">
              <a:solidFill>
                <a:srgbClr val="FF0000"/>
              </a:solidFill>
              <a:prstDash val="sysDash"/>
              <a:round/>
            </a:ln>
            <a:effectLst/>
          </c:spPr>
          <c:marker>
            <c:symbol val="triangle"/>
            <c:size val="5"/>
            <c:spPr>
              <a:solidFill>
                <a:srgbClr val="FF0000"/>
              </a:solidFill>
              <a:ln w="9525">
                <a:solidFill>
                  <a:srgbClr val="FF0000"/>
                </a:solidFill>
              </a:ln>
              <a:effectLst/>
            </c:spPr>
          </c:marker>
          <c:dLbls>
            <c:dLbl>
              <c:idx val="7"/>
              <c:layout>
                <c:manualLayout>
                  <c:x val="-4.3176840894474662E-2"/>
                  <c:y val="-5.9481579648299171E-2"/>
                </c:manualLayout>
              </c:layout>
              <c:tx>
                <c:rich>
                  <a:bodyPr/>
                  <a:lstStyle/>
                  <a:p>
                    <a:fld id="{ED493A31-9AB2-499E-B140-965146F08203}" type="SERIESNAME">
                      <a:rPr lang="ja-JP" altLang="en-US" smtClean="0"/>
                      <a:pPr/>
                      <a:t>[系列名]</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8D0-4D9B-8B4F-2A5754344B9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dk1"/>
                      </a:solidFill>
                      <a:prstDash val="solid"/>
                      <a:miter lim="800000"/>
                    </a:ln>
                    <a:effectLst/>
                  </c:spPr>
                </c15:leaderLines>
              </c:ext>
            </c:extLst>
          </c:dLbls>
          <c:cat>
            <c:strRef>
              <c:f>都市間比較!$B$22:$L$22</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都市間比較!$B$25:$L$25</c:f>
              <c:numCache>
                <c:formatCode>0.0_);[Red]\(0.0\)</c:formatCode>
                <c:ptCount val="11"/>
                <c:pt idx="0">
                  <c:v>373.8</c:v>
                </c:pt>
                <c:pt idx="1">
                  <c:v>387.1</c:v>
                </c:pt>
                <c:pt idx="2">
                  <c:v>332.5</c:v>
                </c:pt>
                <c:pt idx="3">
                  <c:v>306.3</c:v>
                </c:pt>
                <c:pt idx="4">
                  <c:v>312</c:v>
                </c:pt>
                <c:pt idx="5">
                  <c:v>324.2</c:v>
                </c:pt>
                <c:pt idx="6">
                  <c:v>346</c:v>
                </c:pt>
                <c:pt idx="7">
                  <c:v>358.2</c:v>
                </c:pt>
                <c:pt idx="8">
                  <c:v>360.1</c:v>
                </c:pt>
                <c:pt idx="9">
                  <c:v>370</c:v>
                </c:pt>
                <c:pt idx="10">
                  <c:v>363.2</c:v>
                </c:pt>
              </c:numCache>
            </c:numRef>
          </c:val>
          <c:smooth val="0"/>
          <c:extLst>
            <c:ext xmlns:c16="http://schemas.microsoft.com/office/drawing/2014/chart" uri="{C3380CC4-5D6E-409C-BE32-E72D297353CC}">
              <c16:uniqueId val="{00000005-88D0-4D9B-8B4F-2A5754344B99}"/>
            </c:ext>
          </c:extLst>
        </c:ser>
        <c:ser>
          <c:idx val="3"/>
          <c:order val="3"/>
          <c:tx>
            <c:strRef>
              <c:f>都市間比較!$A$26</c:f>
              <c:strCache>
                <c:ptCount val="1"/>
                <c:pt idx="0">
                  <c:v>全国平均</c:v>
                </c:pt>
              </c:strCache>
            </c:strRef>
          </c:tx>
          <c:spPr>
            <a:ln w="28575" cap="rnd">
              <a:solidFill>
                <a:srgbClr val="7030A0"/>
              </a:solidFill>
              <a:prstDash val="sysDot"/>
              <a:round/>
            </a:ln>
            <a:effectLst/>
          </c:spPr>
          <c:marker>
            <c:symbol val="square"/>
            <c:size val="5"/>
            <c:spPr>
              <a:solidFill>
                <a:srgbClr val="7030A0"/>
              </a:solidFill>
              <a:ln w="9525">
                <a:solidFill>
                  <a:srgbClr val="7030A0"/>
                </a:solidFill>
              </a:ln>
              <a:effectLst/>
            </c:spPr>
          </c:marker>
          <c:dLbls>
            <c:dLbl>
              <c:idx val="1"/>
              <c:layout>
                <c:manualLayout>
                  <c:x val="-6.0447577252264399E-2"/>
                  <c:y val="6.724004655894683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1E3012F3-0405-43F4-A213-590B4A2835F4}"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8D0-4D9B-8B4F-2A5754344B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dk1"/>
                      </a:solidFill>
                      <a:prstDash val="solid"/>
                      <a:miter lim="800000"/>
                    </a:ln>
                    <a:effectLst/>
                  </c:spPr>
                </c15:leaderLines>
              </c:ext>
            </c:extLst>
          </c:dLbls>
          <c:cat>
            <c:strRef>
              <c:f>都市間比較!$B$22:$L$22</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都市間比較!$B$26:$L$26</c:f>
              <c:numCache>
                <c:formatCode>0.0_);[Red]\(0.0\)</c:formatCode>
                <c:ptCount val="11"/>
                <c:pt idx="0">
                  <c:v>306.8</c:v>
                </c:pt>
                <c:pt idx="1">
                  <c:v>306.39999999999998</c:v>
                </c:pt>
                <c:pt idx="2">
                  <c:v>284.2</c:v>
                </c:pt>
                <c:pt idx="3">
                  <c:v>276</c:v>
                </c:pt>
                <c:pt idx="4">
                  <c:v>282.60000000000002</c:v>
                </c:pt>
                <c:pt idx="5">
                  <c:v>280.39999999999998</c:v>
                </c:pt>
                <c:pt idx="6">
                  <c:v>282</c:v>
                </c:pt>
                <c:pt idx="7">
                  <c:v>293.7</c:v>
                </c:pt>
                <c:pt idx="8">
                  <c:v>298.2</c:v>
                </c:pt>
                <c:pt idx="9">
                  <c:v>306.89999999999998</c:v>
                </c:pt>
                <c:pt idx="10">
                  <c:v>308.2</c:v>
                </c:pt>
              </c:numCache>
            </c:numRef>
          </c:val>
          <c:smooth val="0"/>
          <c:extLst>
            <c:ext xmlns:c16="http://schemas.microsoft.com/office/drawing/2014/chart" uri="{C3380CC4-5D6E-409C-BE32-E72D297353CC}">
              <c16:uniqueId val="{00000007-88D0-4D9B-8B4F-2A5754344B99}"/>
            </c:ext>
          </c:extLst>
        </c:ser>
        <c:dLbls>
          <c:showLegendKey val="0"/>
          <c:showVal val="0"/>
          <c:showCatName val="0"/>
          <c:showSerName val="0"/>
          <c:showPercent val="0"/>
          <c:showBubbleSize val="0"/>
        </c:dLbls>
        <c:marker val="1"/>
        <c:smooth val="0"/>
        <c:axId val="893601216"/>
        <c:axId val="893600384"/>
      </c:lineChart>
      <c:catAx>
        <c:axId val="89360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93600384"/>
        <c:crosses val="autoZero"/>
        <c:auto val="1"/>
        <c:lblAlgn val="ctr"/>
        <c:lblOffset val="100"/>
        <c:noMultiLvlLbl val="0"/>
      </c:catAx>
      <c:valAx>
        <c:axId val="893600384"/>
        <c:scaling>
          <c:orientation val="minMax"/>
          <c:min val="200"/>
        </c:scaling>
        <c:delete val="0"/>
        <c:axPos val="l"/>
        <c:majorGridlines>
          <c:spPr>
            <a:ln w="3175" cap="flat" cmpd="sng" algn="ctr">
              <a:solidFill>
                <a:schemeClr val="tx1">
                  <a:lumMod val="15000"/>
                  <a:lumOff val="85000"/>
                  <a:alpha val="70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93601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'3都市'!$A$12</c:f>
              <c:strCache>
                <c:ptCount val="1"/>
                <c:pt idx="0">
                  <c:v>大阪府</c:v>
                </c:pt>
              </c:strCache>
            </c:strRef>
          </c:tx>
          <c:spPr>
            <a:ln w="44450">
              <a:solidFill>
                <a:srgbClr val="002060"/>
              </a:solidFill>
            </a:ln>
          </c:spPr>
          <c:marker>
            <c:symbol val="diamond"/>
            <c:size val="8"/>
            <c:spPr>
              <a:solidFill>
                <a:srgbClr val="002060"/>
              </a:solidFill>
              <a:ln>
                <a:solidFill>
                  <a:srgbClr val="002060"/>
                </a:solidFill>
              </a:ln>
            </c:spPr>
          </c:marker>
          <c:dLbls>
            <c:spPr>
              <a:noFill/>
              <a:ln>
                <a:noFill/>
              </a:ln>
              <a:effectLst/>
            </c:spPr>
            <c:txPr>
              <a:bodyPr wrap="square" lIns="38100" tIns="19050" rIns="38100" bIns="19050" anchor="ctr">
                <a:spAutoFit/>
              </a:bodyPr>
              <a:lstStyle/>
              <a:p>
                <a:pPr>
                  <a:defRPr sz="1100" b="1" u="sng">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'3都市'!$B$11:$L$11</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'3都市'!$B$12:$L$12</c:f>
              <c:numCache>
                <c:formatCode>#,##0_);[Red]\(#,##0\)</c:formatCode>
                <c:ptCount val="11"/>
                <c:pt idx="0">
                  <c:v>38453</c:v>
                </c:pt>
                <c:pt idx="1">
                  <c:v>38541</c:v>
                </c:pt>
                <c:pt idx="2">
                  <c:v>37238</c:v>
                </c:pt>
                <c:pt idx="3">
                  <c:v>35985</c:v>
                </c:pt>
                <c:pt idx="4">
                  <c:v>36704</c:v>
                </c:pt>
                <c:pt idx="5">
                  <c:v>37599</c:v>
                </c:pt>
                <c:pt idx="6">
                  <c:v>37338</c:v>
                </c:pt>
                <c:pt idx="7">
                  <c:v>37588</c:v>
                </c:pt>
                <c:pt idx="8">
                  <c:v>37444</c:v>
                </c:pt>
                <c:pt idx="9">
                  <c:v>38007</c:v>
                </c:pt>
                <c:pt idx="10">
                  <c:v>38021</c:v>
                </c:pt>
              </c:numCache>
            </c:numRef>
          </c:val>
          <c:smooth val="0"/>
          <c:extLst>
            <c:ext xmlns:c16="http://schemas.microsoft.com/office/drawing/2014/chart" uri="{C3380CC4-5D6E-409C-BE32-E72D297353CC}">
              <c16:uniqueId val="{00000000-EC8E-4F93-A0D1-ED9AB20EDC18}"/>
            </c:ext>
          </c:extLst>
        </c:ser>
        <c:ser>
          <c:idx val="1"/>
          <c:order val="1"/>
          <c:tx>
            <c:strRef>
              <c:f>'3都市'!$A$13</c:f>
              <c:strCache>
                <c:ptCount val="1"/>
                <c:pt idx="0">
                  <c:v>東京都</c:v>
                </c:pt>
              </c:strCache>
            </c:strRef>
          </c:tx>
          <c:spPr>
            <a:ln w="28575" cmpd="dbl">
              <a:solidFill>
                <a:srgbClr val="00B050"/>
              </a:solidFill>
            </a:ln>
          </c:spPr>
          <c:marker>
            <c:symbol val="circle"/>
            <c:size val="5"/>
            <c:spPr>
              <a:solidFill>
                <a:srgbClr val="00B050"/>
              </a:solidFill>
              <a:ln>
                <a:solidFill>
                  <a:srgbClr val="00B050"/>
                </a:solidFill>
              </a:ln>
            </c:spPr>
          </c:marker>
          <c:dLbls>
            <c:dLbl>
              <c:idx val="10"/>
              <c:layout>
                <c:manualLayout>
                  <c:x val="-1.9452868915234397E-2"/>
                  <c:y val="-3.524039685311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8E-4F93-A0D1-ED9AB20EDC18}"/>
                </c:ext>
              </c:extLst>
            </c:dLbl>
            <c:spPr>
              <a:noFill/>
              <a:ln>
                <a:noFill/>
              </a:ln>
              <a:effectLst/>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'3都市'!$B$11:$L$11</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'3都市'!$B$13:$L$13</c:f>
              <c:numCache>
                <c:formatCode>#,##0</c:formatCode>
                <c:ptCount val="11"/>
                <c:pt idx="0">
                  <c:v>100695</c:v>
                </c:pt>
                <c:pt idx="1">
                  <c:v>101598</c:v>
                </c:pt>
                <c:pt idx="2">
                  <c:v>99503</c:v>
                </c:pt>
                <c:pt idx="3">
                  <c:v>95198</c:v>
                </c:pt>
                <c:pt idx="4">
                  <c:v>97151</c:v>
                </c:pt>
                <c:pt idx="5">
                  <c:v>100155</c:v>
                </c:pt>
                <c:pt idx="6">
                  <c:v>100817</c:v>
                </c:pt>
                <c:pt idx="7">
                  <c:v>102794</c:v>
                </c:pt>
                <c:pt idx="8">
                  <c:v>101257</c:v>
                </c:pt>
                <c:pt idx="9">
                  <c:v>103123</c:v>
                </c:pt>
                <c:pt idx="10">
                  <c:v>103752</c:v>
                </c:pt>
              </c:numCache>
            </c:numRef>
          </c:val>
          <c:smooth val="0"/>
          <c:extLst>
            <c:ext xmlns:c16="http://schemas.microsoft.com/office/drawing/2014/chart" uri="{C3380CC4-5D6E-409C-BE32-E72D297353CC}">
              <c16:uniqueId val="{00000002-EC8E-4F93-A0D1-ED9AB20EDC18}"/>
            </c:ext>
          </c:extLst>
        </c:ser>
        <c:ser>
          <c:idx val="2"/>
          <c:order val="2"/>
          <c:tx>
            <c:strRef>
              <c:f>'3都市'!$A$14</c:f>
              <c:strCache>
                <c:ptCount val="1"/>
                <c:pt idx="0">
                  <c:v>愛知県</c:v>
                </c:pt>
              </c:strCache>
            </c:strRef>
          </c:tx>
          <c:spPr>
            <a:ln w="28575">
              <a:solidFill>
                <a:srgbClr val="FF0000"/>
              </a:solidFill>
              <a:prstDash val="sysDash"/>
            </a:ln>
          </c:spPr>
          <c:marker>
            <c:symbol val="triangle"/>
            <c:size val="5"/>
            <c:spPr>
              <a:solidFill>
                <a:srgbClr val="FF0000"/>
              </a:solidFill>
              <a:ln>
                <a:solidFill>
                  <a:srgbClr val="FF0000"/>
                </a:solidFill>
              </a:ln>
            </c:spPr>
          </c:marker>
          <c:dLbls>
            <c:spPr>
              <a:noFill/>
              <a:ln>
                <a:noFill/>
              </a:ln>
              <a:effectLst/>
            </c:spPr>
            <c:txPr>
              <a:bodyPr wrap="square" lIns="38100" tIns="19050" rIns="38100" bIns="19050" anchor="ctr">
                <a:spAutoFit/>
              </a:bodyPr>
              <a:lstStyle/>
              <a:p>
                <a:pPr>
                  <a:defRPr>
                    <a:solidFill>
                      <a:schemeClr val="tx1"/>
                    </a:solidFill>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'3都市'!$B$11:$L$11</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'3都市'!$B$14:$L$14</c:f>
              <c:numCache>
                <c:formatCode>#,##0_);[Red]\(#,##0\)</c:formatCode>
                <c:ptCount val="11"/>
                <c:pt idx="0">
                  <c:v>37325</c:v>
                </c:pt>
                <c:pt idx="1">
                  <c:v>38591</c:v>
                </c:pt>
                <c:pt idx="2">
                  <c:v>34785</c:v>
                </c:pt>
                <c:pt idx="3">
                  <c:v>33130</c:v>
                </c:pt>
                <c:pt idx="4">
                  <c:v>33339</c:v>
                </c:pt>
                <c:pt idx="5">
                  <c:v>34958</c:v>
                </c:pt>
                <c:pt idx="6">
                  <c:v>36438</c:v>
                </c:pt>
                <c:pt idx="7">
                  <c:v>37313</c:v>
                </c:pt>
                <c:pt idx="8">
                  <c:v>37132</c:v>
                </c:pt>
                <c:pt idx="9">
                  <c:v>37421</c:v>
                </c:pt>
                <c:pt idx="10">
                  <c:v>37484</c:v>
                </c:pt>
              </c:numCache>
            </c:numRef>
          </c:val>
          <c:smooth val="0"/>
          <c:extLst>
            <c:ext xmlns:c16="http://schemas.microsoft.com/office/drawing/2014/chart" uri="{C3380CC4-5D6E-409C-BE32-E72D297353CC}">
              <c16:uniqueId val="{00000003-EC8E-4F93-A0D1-ED9AB20EDC18}"/>
            </c:ext>
          </c:extLst>
        </c:ser>
        <c:dLbls>
          <c:showLegendKey val="0"/>
          <c:showVal val="0"/>
          <c:showCatName val="0"/>
          <c:showSerName val="0"/>
          <c:showPercent val="0"/>
          <c:showBubbleSize val="0"/>
        </c:dLbls>
        <c:marker val="1"/>
        <c:smooth val="0"/>
        <c:axId val="124459648"/>
        <c:axId val="124469632"/>
      </c:lineChart>
      <c:catAx>
        <c:axId val="124459648"/>
        <c:scaling>
          <c:orientation val="minMax"/>
        </c:scaling>
        <c:delete val="0"/>
        <c:axPos val="b"/>
        <c:numFmt formatCode="General" sourceLinked="1"/>
        <c:majorTickMark val="out"/>
        <c:minorTickMark val="none"/>
        <c:tickLblPos val="nextTo"/>
        <c:crossAx val="124469632"/>
        <c:crosses val="autoZero"/>
        <c:auto val="1"/>
        <c:lblAlgn val="ctr"/>
        <c:lblOffset val="100"/>
        <c:noMultiLvlLbl val="0"/>
      </c:catAx>
      <c:valAx>
        <c:axId val="124469632"/>
        <c:scaling>
          <c:orientation val="minMax"/>
        </c:scaling>
        <c:delete val="0"/>
        <c:axPos val="l"/>
        <c:majorGridlines>
          <c:spPr>
            <a:ln w="3175">
              <a:solidFill>
                <a:schemeClr val="bg1">
                  <a:lumMod val="75000"/>
                  <a:alpha val="70000"/>
                </a:schemeClr>
              </a:solidFill>
            </a:ln>
          </c:spPr>
        </c:majorGridlines>
        <c:numFmt formatCode="#,##0_);[Red]\(#,##0\)" sourceLinked="1"/>
        <c:majorTickMark val="out"/>
        <c:minorTickMark val="none"/>
        <c:tickLblPos val="nextTo"/>
        <c:crossAx val="124459648"/>
        <c:crosses val="autoZero"/>
        <c:crossBetween val="between"/>
      </c:valAx>
    </c:plotArea>
    <c:plotVisOnly val="1"/>
    <c:dispBlanksAs val="gap"/>
    <c:showDLblsOverMax val="0"/>
  </c:chart>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2245898769239"/>
          <c:y val="2.6477368956924333E-2"/>
          <c:w val="0.89107754101230763"/>
          <c:h val="0.74249668890740383"/>
        </c:manualLayout>
      </c:layout>
      <c:lineChart>
        <c:grouping val="standard"/>
        <c:varyColors val="0"/>
        <c:ser>
          <c:idx val="0"/>
          <c:order val="0"/>
          <c:tx>
            <c:strRef>
              <c:f>都市間比較!$A$30</c:f>
              <c:strCache>
                <c:ptCount val="1"/>
                <c:pt idx="0">
                  <c:v>大阪府</c:v>
                </c:pt>
              </c:strCache>
            </c:strRef>
          </c:tx>
          <c:spPr>
            <a:ln w="44450" cap="rnd">
              <a:solidFill>
                <a:srgbClr val="002060"/>
              </a:solidFill>
              <a:round/>
            </a:ln>
            <a:effectLst/>
          </c:spPr>
          <c:marker>
            <c:symbol val="diamond"/>
            <c:size val="8"/>
            <c:spPr>
              <a:solidFill>
                <a:srgbClr val="002060"/>
              </a:solidFill>
              <a:ln w="9525">
                <a:solidFill>
                  <a:srgbClr val="002060"/>
                </a:solidFill>
              </a:ln>
              <a:effectLst/>
            </c:spPr>
          </c:marker>
          <c:dLbls>
            <c:dLbl>
              <c:idx val="2"/>
              <c:layout>
                <c:manualLayout>
                  <c:x val="-2.7593689610215407E-2"/>
                  <c:y val="-5.5361771455387246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A5019AD6-158D-4F6F-893B-470DA392EF4B}" type="SERIESNAME">
                      <a:rPr lang="ja-JP" altLang="en-US"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24-49C8-9EC1-17477F7D7C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都市間比較!$B$29:$L$29</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都市間比較!$B$30:$L$30</c:f>
              <c:numCache>
                <c:formatCode>0.0_);[Red]\(0.0\)</c:formatCode>
                <c:ptCount val="11"/>
                <c:pt idx="0">
                  <c:v>517.20000000000005</c:v>
                </c:pt>
                <c:pt idx="1">
                  <c:v>509</c:v>
                </c:pt>
                <c:pt idx="2">
                  <c:v>500</c:v>
                </c:pt>
                <c:pt idx="3">
                  <c:v>477.5</c:v>
                </c:pt>
                <c:pt idx="4">
                  <c:v>480.4</c:v>
                </c:pt>
                <c:pt idx="5">
                  <c:v>486.7</c:v>
                </c:pt>
                <c:pt idx="6">
                  <c:v>486.2</c:v>
                </c:pt>
                <c:pt idx="7">
                  <c:v>479.6</c:v>
                </c:pt>
                <c:pt idx="8">
                  <c:v>484.4</c:v>
                </c:pt>
                <c:pt idx="9">
                  <c:v>485.7</c:v>
                </c:pt>
                <c:pt idx="10">
                  <c:v>486.1</c:v>
                </c:pt>
              </c:numCache>
            </c:numRef>
          </c:val>
          <c:smooth val="0"/>
          <c:extLst>
            <c:ext xmlns:c16="http://schemas.microsoft.com/office/drawing/2014/chart" uri="{C3380CC4-5D6E-409C-BE32-E72D297353CC}">
              <c16:uniqueId val="{00000001-8524-49C8-9EC1-17477F7D7C28}"/>
            </c:ext>
          </c:extLst>
        </c:ser>
        <c:ser>
          <c:idx val="1"/>
          <c:order val="1"/>
          <c:tx>
            <c:strRef>
              <c:f>都市間比較!$A$31</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2"/>
              <c:layout>
                <c:manualLayout>
                  <c:x val="-5.2476935636685394E-2"/>
                  <c:y val="9.6281341661543035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C36344B7-2856-498C-B35F-7B2031FFCE3D}"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524-49C8-9EC1-17477F7D7C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都市間比較!$B$29:$L$29</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都市間比較!$B$31:$L$31</c:f>
              <c:numCache>
                <c:formatCode>0.0_);[Red]\(0.0\)</c:formatCode>
                <c:ptCount val="11"/>
                <c:pt idx="0">
                  <c:v>592.1</c:v>
                </c:pt>
                <c:pt idx="1">
                  <c:v>599.20000000000005</c:v>
                </c:pt>
                <c:pt idx="2">
                  <c:v>598.9</c:v>
                </c:pt>
                <c:pt idx="3">
                  <c:v>557.5</c:v>
                </c:pt>
                <c:pt idx="4">
                  <c:v>545.9</c:v>
                </c:pt>
                <c:pt idx="5">
                  <c:v>549.9</c:v>
                </c:pt>
                <c:pt idx="6">
                  <c:v>550</c:v>
                </c:pt>
                <c:pt idx="7">
                  <c:v>552</c:v>
                </c:pt>
                <c:pt idx="8">
                  <c:v>553.4</c:v>
                </c:pt>
                <c:pt idx="9">
                  <c:v>554.6</c:v>
                </c:pt>
                <c:pt idx="10">
                  <c:v>565.70000000000005</c:v>
                </c:pt>
              </c:numCache>
            </c:numRef>
          </c:val>
          <c:smooth val="0"/>
          <c:extLst>
            <c:ext xmlns:c16="http://schemas.microsoft.com/office/drawing/2014/chart" uri="{C3380CC4-5D6E-409C-BE32-E72D297353CC}">
              <c16:uniqueId val="{00000003-8524-49C8-9EC1-17477F7D7C28}"/>
            </c:ext>
          </c:extLst>
        </c:ser>
        <c:ser>
          <c:idx val="2"/>
          <c:order val="2"/>
          <c:tx>
            <c:strRef>
              <c:f>都市間比較!$A$32</c:f>
              <c:strCache>
                <c:ptCount val="1"/>
                <c:pt idx="0">
                  <c:v>愛知県</c:v>
                </c:pt>
              </c:strCache>
            </c:strRef>
          </c:tx>
          <c:spPr>
            <a:ln w="28575" cap="rnd">
              <a:solidFill>
                <a:srgbClr val="FF0000"/>
              </a:solidFill>
              <a:prstDash val="sysDash"/>
              <a:round/>
            </a:ln>
            <a:effectLst/>
          </c:spPr>
          <c:marker>
            <c:symbol val="triangle"/>
            <c:size val="5"/>
            <c:spPr>
              <a:solidFill>
                <a:srgbClr val="FF0000"/>
              </a:solidFill>
              <a:ln w="9525">
                <a:solidFill>
                  <a:srgbClr val="FF0000"/>
                </a:solidFill>
              </a:ln>
              <a:effectLst/>
            </c:spPr>
          </c:marker>
          <c:dLbls>
            <c:dLbl>
              <c:idx val="0"/>
              <c:layout>
                <c:manualLayout>
                  <c:x val="-7.4067272111630833E-2"/>
                  <c:y val="-8.9060241036927348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2F5CAF24-0C70-45EE-B86F-929A3774A5EE}"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524-49C8-9EC1-17477F7D7C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都市間比較!$B$29:$L$29</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都市間比較!$B$32:$L$32</c:f>
              <c:numCache>
                <c:formatCode>0.0_);[Red]\(0.0\)</c:formatCode>
                <c:ptCount val="11"/>
                <c:pt idx="0">
                  <c:v>491.9</c:v>
                </c:pt>
                <c:pt idx="1">
                  <c:v>492.8</c:v>
                </c:pt>
                <c:pt idx="2">
                  <c:v>483.8</c:v>
                </c:pt>
                <c:pt idx="3">
                  <c:v>452.4</c:v>
                </c:pt>
                <c:pt idx="4">
                  <c:v>453.6</c:v>
                </c:pt>
                <c:pt idx="5">
                  <c:v>454.4</c:v>
                </c:pt>
                <c:pt idx="6">
                  <c:v>457</c:v>
                </c:pt>
                <c:pt idx="7">
                  <c:v>466.4</c:v>
                </c:pt>
                <c:pt idx="8">
                  <c:v>472</c:v>
                </c:pt>
                <c:pt idx="9">
                  <c:v>480.5</c:v>
                </c:pt>
                <c:pt idx="10">
                  <c:v>487.8</c:v>
                </c:pt>
              </c:numCache>
            </c:numRef>
          </c:val>
          <c:smooth val="0"/>
          <c:extLst>
            <c:ext xmlns:c16="http://schemas.microsoft.com/office/drawing/2014/chart" uri="{C3380CC4-5D6E-409C-BE32-E72D297353CC}">
              <c16:uniqueId val="{00000005-8524-49C8-9EC1-17477F7D7C28}"/>
            </c:ext>
          </c:extLst>
        </c:ser>
        <c:ser>
          <c:idx val="3"/>
          <c:order val="3"/>
          <c:tx>
            <c:strRef>
              <c:f>都市間比較!$A$33</c:f>
              <c:strCache>
                <c:ptCount val="1"/>
                <c:pt idx="0">
                  <c:v>全国平均</c:v>
                </c:pt>
              </c:strCache>
            </c:strRef>
          </c:tx>
          <c:spPr>
            <a:ln w="28575" cap="rnd">
              <a:solidFill>
                <a:srgbClr val="7030A0"/>
              </a:solidFill>
              <a:prstDash val="sysDot"/>
              <a:round/>
            </a:ln>
            <a:effectLst/>
          </c:spPr>
          <c:marker>
            <c:symbol val="square"/>
            <c:size val="5"/>
            <c:spPr>
              <a:solidFill>
                <a:srgbClr val="7030A0"/>
              </a:solidFill>
              <a:ln w="9525">
                <a:solidFill>
                  <a:srgbClr val="7030A0"/>
                </a:solidFill>
              </a:ln>
              <a:effectLst/>
            </c:spPr>
          </c:marker>
          <c:dLbls>
            <c:dLbl>
              <c:idx val="1"/>
              <c:layout>
                <c:manualLayout>
                  <c:x val="-8.7137967190154438E-3"/>
                  <c:y val="5.776880499692582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51AA3BE4-8B50-4538-88E8-9BA9FB0AEEB8}"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524-49C8-9EC1-17477F7D7C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都市間比較!$B$29:$L$29</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都市間比較!$B$33:$L$33</c:f>
              <c:numCache>
                <c:formatCode>0.0_);[Red]\(0.0\)</c:formatCode>
                <c:ptCount val="11"/>
                <c:pt idx="0">
                  <c:v>470.2</c:v>
                </c:pt>
                <c:pt idx="1">
                  <c:v>466.9</c:v>
                </c:pt>
                <c:pt idx="2">
                  <c:v>464.9</c:v>
                </c:pt>
                <c:pt idx="3">
                  <c:v>447.6</c:v>
                </c:pt>
                <c:pt idx="4">
                  <c:v>447.7</c:v>
                </c:pt>
                <c:pt idx="5">
                  <c:v>451.1</c:v>
                </c:pt>
                <c:pt idx="6">
                  <c:v>448.8</c:v>
                </c:pt>
                <c:pt idx="7">
                  <c:v>448.5</c:v>
                </c:pt>
                <c:pt idx="8">
                  <c:v>453.4</c:v>
                </c:pt>
                <c:pt idx="9">
                  <c:v>455.8</c:v>
                </c:pt>
                <c:pt idx="10">
                  <c:v>460.5</c:v>
                </c:pt>
              </c:numCache>
            </c:numRef>
          </c:val>
          <c:smooth val="0"/>
          <c:extLst>
            <c:ext xmlns:c16="http://schemas.microsoft.com/office/drawing/2014/chart" uri="{C3380CC4-5D6E-409C-BE32-E72D297353CC}">
              <c16:uniqueId val="{00000007-8524-49C8-9EC1-17477F7D7C28}"/>
            </c:ext>
          </c:extLst>
        </c:ser>
        <c:dLbls>
          <c:showLegendKey val="0"/>
          <c:showVal val="0"/>
          <c:showCatName val="0"/>
          <c:showSerName val="0"/>
          <c:showPercent val="0"/>
          <c:showBubbleSize val="0"/>
        </c:dLbls>
        <c:marker val="1"/>
        <c:smooth val="0"/>
        <c:axId val="901274160"/>
        <c:axId val="901272080"/>
      </c:lineChart>
      <c:catAx>
        <c:axId val="90127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901272080"/>
        <c:crosses val="autoZero"/>
        <c:auto val="1"/>
        <c:lblAlgn val="ctr"/>
        <c:lblOffset val="100"/>
        <c:noMultiLvlLbl val="0"/>
      </c:catAx>
      <c:valAx>
        <c:axId val="901272080"/>
        <c:scaling>
          <c:orientation val="minMax"/>
          <c:min val="400"/>
        </c:scaling>
        <c:delete val="0"/>
        <c:axPos val="l"/>
        <c:majorGridlines>
          <c:spPr>
            <a:ln w="3175" cap="flat" cmpd="sng" algn="ctr">
              <a:solidFill>
                <a:schemeClr val="tx1">
                  <a:lumMod val="15000"/>
                  <a:lumOff val="85000"/>
                  <a:alpha val="70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901274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5930806965341"/>
          <c:y val="5.4368245008924496E-2"/>
          <c:w val="0.89294069193034664"/>
          <c:h val="0.74210451386523013"/>
        </c:manualLayout>
      </c:layout>
      <c:lineChart>
        <c:grouping val="standard"/>
        <c:varyColors val="0"/>
        <c:ser>
          <c:idx val="0"/>
          <c:order val="0"/>
          <c:tx>
            <c:strRef>
              <c:f>Sheet1!$B$24</c:f>
              <c:strCache>
                <c:ptCount val="1"/>
                <c:pt idx="0">
                  <c:v>大阪府</c:v>
                </c:pt>
              </c:strCache>
            </c:strRef>
          </c:tx>
          <c:spPr>
            <a:ln w="44450" cap="rnd">
              <a:solidFill>
                <a:srgbClr val="002060"/>
              </a:solidFill>
              <a:round/>
            </a:ln>
            <a:effectLst/>
          </c:spPr>
          <c:marker>
            <c:symbol val="diamond"/>
            <c:size val="7"/>
            <c:spPr>
              <a:solidFill>
                <a:srgbClr val="002060"/>
              </a:solidFill>
              <a:ln w="9525">
                <a:solidFill>
                  <a:srgbClr val="002060"/>
                </a:solidFill>
              </a:ln>
              <a:effectLst/>
            </c:spPr>
          </c:marker>
          <c:dLbls>
            <c:dLbl>
              <c:idx val="7"/>
              <c:layout>
                <c:manualLayout>
                  <c:x val="8.6131966062381743E-3"/>
                  <c:y val="6.8553351652157923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200" b="1">
                        <a:latin typeface="Meiryo UI" panose="020B0604030504040204" pitchFamily="50" charset="-128"/>
                        <a:ea typeface="Meiryo UI" panose="020B0604030504040204" pitchFamily="50" charset="-128"/>
                      </a:rPr>
                      <a:t>大阪府</a:t>
                    </a:r>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2F-4076-9C31-092B9EA0709D}"/>
                </c:ext>
              </c:extLst>
            </c:dLbl>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Sheet1!$C$23:$M$23</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Sheet1!$C$24:$M$24</c:f>
              <c:numCache>
                <c:formatCode>0.0%</c:formatCode>
                <c:ptCount val="11"/>
                <c:pt idx="0">
                  <c:v>0.40928956697832231</c:v>
                </c:pt>
                <c:pt idx="1">
                  <c:v>0.420237081705789</c:v>
                </c:pt>
                <c:pt idx="2">
                  <c:v>0.4352541239449299</c:v>
                </c:pt>
                <c:pt idx="3">
                  <c:v>0.43884787603032971</c:v>
                </c:pt>
                <c:pt idx="4">
                  <c:v>0.42821219266923816</c:v>
                </c:pt>
                <c:pt idx="5">
                  <c:v>0.4235932482731613</c:v>
                </c:pt>
                <c:pt idx="6">
                  <c:v>0.42245994977851764</c:v>
                </c:pt>
                <c:pt idx="7">
                  <c:v>0.42444459399704881</c:v>
                </c:pt>
                <c:pt idx="8">
                  <c:v>0.42952450454738422</c:v>
                </c:pt>
                <c:pt idx="9">
                  <c:v>0.43625561671181834</c:v>
                </c:pt>
                <c:pt idx="10">
                  <c:v>0.4459987147484204</c:v>
                </c:pt>
              </c:numCache>
            </c:numRef>
          </c:val>
          <c:smooth val="0"/>
          <c:extLst>
            <c:ext xmlns:c16="http://schemas.microsoft.com/office/drawing/2014/chart" uri="{C3380CC4-5D6E-409C-BE32-E72D297353CC}">
              <c16:uniqueId val="{00000001-652F-4076-9C31-092B9EA0709D}"/>
            </c:ext>
          </c:extLst>
        </c:ser>
        <c:ser>
          <c:idx val="1"/>
          <c:order val="1"/>
          <c:tx>
            <c:strRef>
              <c:f>Sheet1!$B$25</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6"/>
              <c:layout>
                <c:manualLayout>
                  <c:x val="-3.7898431300738569E-2"/>
                  <c:y val="8.0283556930750219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a:latin typeface="Meiryo UI" panose="020B0604030504040204" pitchFamily="50" charset="-128"/>
                        <a:ea typeface="Meiryo UI" panose="020B0604030504040204" pitchFamily="50" charset="-128"/>
                      </a:rPr>
                      <a:t>東京都</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2F-4076-9C31-092B9EA070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Sheet1!$C$23:$M$23</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Sheet1!$C$25:$M$25</c:f>
              <c:numCache>
                <c:formatCode>0.0%</c:formatCode>
                <c:ptCount val="11"/>
                <c:pt idx="0">
                  <c:v>0.46552516738873573</c:v>
                </c:pt>
                <c:pt idx="1">
                  <c:v>0.47250455998129237</c:v>
                </c:pt>
                <c:pt idx="2">
                  <c:v>0.48524818644852602</c:v>
                </c:pt>
                <c:pt idx="3">
                  <c:v>0.49479166029074217</c:v>
                </c:pt>
                <c:pt idx="4">
                  <c:v>0.49148829075425793</c:v>
                </c:pt>
                <c:pt idx="5">
                  <c:v>0.48992417924027598</c:v>
                </c:pt>
                <c:pt idx="6">
                  <c:v>0.49090656890165546</c:v>
                </c:pt>
                <c:pt idx="7">
                  <c:v>0.49059554786794013</c:v>
                </c:pt>
                <c:pt idx="8">
                  <c:v>0.49612126642771803</c:v>
                </c:pt>
                <c:pt idx="9">
                  <c:v>0.4943221317542561</c:v>
                </c:pt>
                <c:pt idx="10">
                  <c:v>0.49668156137647662</c:v>
                </c:pt>
              </c:numCache>
            </c:numRef>
          </c:val>
          <c:smooth val="0"/>
          <c:extLst>
            <c:ext xmlns:c16="http://schemas.microsoft.com/office/drawing/2014/chart" uri="{C3380CC4-5D6E-409C-BE32-E72D297353CC}">
              <c16:uniqueId val="{00000003-652F-4076-9C31-092B9EA0709D}"/>
            </c:ext>
          </c:extLst>
        </c:ser>
        <c:ser>
          <c:idx val="2"/>
          <c:order val="2"/>
          <c:tx>
            <c:strRef>
              <c:f>Sheet1!$B$26</c:f>
              <c:strCache>
                <c:ptCount val="1"/>
                <c:pt idx="0">
                  <c:v>愛知県</c:v>
                </c:pt>
              </c:strCache>
            </c:strRef>
          </c:tx>
          <c:spPr>
            <a:ln w="28575" cap="rnd">
              <a:solidFill>
                <a:srgbClr val="FF0000"/>
              </a:solidFill>
              <a:prstDash val="sysDash"/>
              <a:round/>
            </a:ln>
            <a:effectLst/>
          </c:spPr>
          <c:marker>
            <c:symbol val="triangle"/>
            <c:size val="5"/>
            <c:spPr>
              <a:solidFill>
                <a:srgbClr val="FF0000"/>
              </a:solidFill>
              <a:ln w="9525">
                <a:solidFill>
                  <a:srgbClr val="FF0000"/>
                </a:solidFill>
              </a:ln>
              <a:effectLst/>
            </c:spPr>
          </c:marker>
          <c:dLbls>
            <c:dLbl>
              <c:idx val="10"/>
              <c:layout>
                <c:manualLayout>
                  <c:x val="-1.0653401841197596E-2"/>
                  <c:y val="-9.1397875328288136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200">
                        <a:latin typeface="Meiryo UI" panose="020B0604030504040204" pitchFamily="50" charset="-128"/>
                        <a:ea typeface="Meiryo UI" panose="020B0604030504040204" pitchFamily="50" charset="-128"/>
                      </a:rPr>
                      <a:t>愛知県</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2F-4076-9C31-092B9EA070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Sheet1!$C$23:$M$23</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Sheet1!$C$26:$M$26</c:f>
              <c:numCache>
                <c:formatCode>0.0%</c:formatCode>
                <c:ptCount val="11"/>
                <c:pt idx="0">
                  <c:v>0.4838326712002326</c:v>
                </c:pt>
                <c:pt idx="1">
                  <c:v>0.49073542914274859</c:v>
                </c:pt>
                <c:pt idx="2">
                  <c:v>0.49188294784829489</c:v>
                </c:pt>
                <c:pt idx="3">
                  <c:v>0.49716216219864001</c:v>
                </c:pt>
                <c:pt idx="4">
                  <c:v>0.49967621225416858</c:v>
                </c:pt>
                <c:pt idx="5">
                  <c:v>0.49596661060190972</c:v>
                </c:pt>
                <c:pt idx="6">
                  <c:v>0.49282531130169976</c:v>
                </c:pt>
                <c:pt idx="7">
                  <c:v>0.49418931887071638</c:v>
                </c:pt>
                <c:pt idx="8">
                  <c:v>0.4955613283842501</c:v>
                </c:pt>
                <c:pt idx="9">
                  <c:v>0.49543920670607267</c:v>
                </c:pt>
                <c:pt idx="10">
                  <c:v>0.49603333435006847</c:v>
                </c:pt>
              </c:numCache>
            </c:numRef>
          </c:val>
          <c:smooth val="0"/>
          <c:extLst>
            <c:ext xmlns:c16="http://schemas.microsoft.com/office/drawing/2014/chart" uri="{C3380CC4-5D6E-409C-BE32-E72D297353CC}">
              <c16:uniqueId val="{00000005-652F-4076-9C31-092B9EA0709D}"/>
            </c:ext>
          </c:extLst>
        </c:ser>
        <c:ser>
          <c:idx val="3"/>
          <c:order val="3"/>
          <c:tx>
            <c:strRef>
              <c:f>Sheet1!$B$27</c:f>
              <c:strCache>
                <c:ptCount val="1"/>
                <c:pt idx="0">
                  <c:v>全国</c:v>
                </c:pt>
              </c:strCache>
            </c:strRef>
          </c:tx>
          <c:spPr>
            <a:ln w="28575" cap="rnd">
              <a:solidFill>
                <a:srgbClr val="7030A0"/>
              </a:solidFill>
              <a:prstDash val="sysDot"/>
              <a:round/>
            </a:ln>
            <a:effectLst/>
          </c:spPr>
          <c:marker>
            <c:symbol val="square"/>
            <c:size val="5"/>
            <c:spPr>
              <a:solidFill>
                <a:srgbClr val="7030A0"/>
              </a:solidFill>
              <a:ln w="9525">
                <a:solidFill>
                  <a:srgbClr val="7030A0"/>
                </a:solidFill>
              </a:ln>
              <a:effectLst/>
            </c:spPr>
          </c:marker>
          <c:dLbls>
            <c:dLbl>
              <c:idx val="7"/>
              <c:layout>
                <c:manualLayout>
                  <c:x val="2.5839793281653748E-3"/>
                  <c:y val="-6.0733214799762972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200">
                        <a:latin typeface="Meiryo UI" panose="020B0604030504040204" pitchFamily="50" charset="-128"/>
                        <a:ea typeface="Meiryo UI" panose="020B0604030504040204" pitchFamily="50" charset="-128"/>
                      </a:rPr>
                      <a:t>全国</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2F-4076-9C31-092B9EA070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Sheet1!$C$23:$M$23</c:f>
              <c:strCache>
                <c:ptCount val="11"/>
                <c:pt idx="0">
                  <c:v>2006年度</c:v>
                </c:pt>
                <c:pt idx="1">
                  <c:v>2007年度</c:v>
                </c:pt>
                <c:pt idx="2">
                  <c:v>2008年度</c:v>
                </c:pt>
                <c:pt idx="3">
                  <c:v>2009年度</c:v>
                </c:pt>
                <c:pt idx="4">
                  <c:v>2010年度</c:v>
                </c:pt>
                <c:pt idx="5">
                  <c:v>2011年度</c:v>
                </c:pt>
                <c:pt idx="6">
                  <c:v>2012年度</c:v>
                </c:pt>
                <c:pt idx="7">
                  <c:v>2013年度</c:v>
                </c:pt>
                <c:pt idx="8">
                  <c:v>2014年度</c:v>
                </c:pt>
                <c:pt idx="9">
                  <c:v>2015年度</c:v>
                </c:pt>
                <c:pt idx="10">
                  <c:v>2016年度</c:v>
                </c:pt>
              </c:strCache>
            </c:strRef>
          </c:cat>
          <c:val>
            <c:numRef>
              <c:f>Sheet1!$C$27:$M$27</c:f>
              <c:numCache>
                <c:formatCode>0.0%</c:formatCode>
                <c:ptCount val="11"/>
                <c:pt idx="0">
                  <c:v>0.43496923401693499</c:v>
                </c:pt>
                <c:pt idx="1">
                  <c:v>0.4411909429600181</c:v>
                </c:pt>
                <c:pt idx="2">
                  <c:v>0.44241279160550889</c:v>
                </c:pt>
                <c:pt idx="3">
                  <c:v>0.43939796300924766</c:v>
                </c:pt>
                <c:pt idx="4">
                  <c:v>0.44124100986279546</c:v>
                </c:pt>
                <c:pt idx="5">
                  <c:v>0.4417916986091337</c:v>
                </c:pt>
                <c:pt idx="6">
                  <c:v>0.44334720556770357</c:v>
                </c:pt>
                <c:pt idx="7">
                  <c:v>0.44812971886919806</c:v>
                </c:pt>
                <c:pt idx="8">
                  <c:v>0.45218764981884202</c:v>
                </c:pt>
                <c:pt idx="9">
                  <c:v>0.45717770171918642</c:v>
                </c:pt>
                <c:pt idx="10">
                  <c:v>0.46401644962302946</c:v>
                </c:pt>
              </c:numCache>
            </c:numRef>
          </c:val>
          <c:smooth val="0"/>
          <c:extLst>
            <c:ext xmlns:c16="http://schemas.microsoft.com/office/drawing/2014/chart" uri="{C3380CC4-5D6E-409C-BE32-E72D297353CC}">
              <c16:uniqueId val="{00000007-652F-4076-9C31-092B9EA0709D}"/>
            </c:ext>
          </c:extLst>
        </c:ser>
        <c:dLbls>
          <c:showLegendKey val="0"/>
          <c:showVal val="0"/>
          <c:showCatName val="0"/>
          <c:showSerName val="0"/>
          <c:showPercent val="0"/>
          <c:showBubbleSize val="0"/>
        </c:dLbls>
        <c:marker val="1"/>
        <c:smooth val="0"/>
        <c:axId val="484661199"/>
        <c:axId val="484663695"/>
      </c:lineChart>
      <c:catAx>
        <c:axId val="484661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4663695"/>
        <c:crosses val="autoZero"/>
        <c:auto val="1"/>
        <c:lblAlgn val="ctr"/>
        <c:lblOffset val="100"/>
        <c:noMultiLvlLbl val="0"/>
      </c:catAx>
      <c:valAx>
        <c:axId val="484663695"/>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4661199"/>
        <c:crosses val="autoZero"/>
        <c:crossBetween val="between"/>
        <c:minorUnit val="1.0000000000000002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i="0" cap="all" baseline="0" dirty="0" smtClean="0">
                <a:effectLst/>
              </a:rPr>
              <a:t>外国人</a:t>
            </a:r>
            <a:r>
              <a:rPr lang="ja-JP" altLang="ja-JP" sz="1400" b="1" i="0" cap="all" baseline="0" dirty="0" smtClean="0">
                <a:effectLst/>
              </a:rPr>
              <a:t>労働</a:t>
            </a:r>
            <a:r>
              <a:rPr lang="ja-JP" altLang="en-US" sz="1400" b="1" i="0" cap="all" baseline="0" dirty="0" smtClean="0">
                <a:effectLst/>
              </a:rPr>
              <a:t>者数の推移</a:t>
            </a:r>
            <a:r>
              <a:rPr lang="en-US" altLang="ja-JP" sz="1400" b="1" i="0" cap="all" baseline="0" dirty="0" smtClean="0">
                <a:effectLst/>
              </a:rPr>
              <a:t>【</a:t>
            </a:r>
            <a:r>
              <a:rPr lang="ja-JP" altLang="en-US" sz="1400" b="1" i="0" cap="all" baseline="0" dirty="0" smtClean="0">
                <a:effectLst/>
              </a:rPr>
              <a:t>大阪府</a:t>
            </a:r>
            <a:r>
              <a:rPr lang="en-US" altLang="ja-JP" sz="1400" b="1" i="0" cap="all" baseline="0" dirty="0" smtClean="0">
                <a:effectLst/>
              </a:rPr>
              <a:t>】</a:t>
            </a:r>
            <a:endParaRPr lang="ja-JP" altLang="ja-JP" sz="1400" dirty="0">
              <a:effectLst/>
            </a:endParaRPr>
          </a:p>
        </c:rich>
      </c:tx>
      <c:layout>
        <c:manualLayout>
          <c:xMode val="edge"/>
          <c:yMode val="edge"/>
          <c:x val="0.36999835779795187"/>
          <c:y val="0.11624824620756116"/>
        </c:manualLayout>
      </c:layout>
      <c:overlay val="0"/>
      <c:spPr>
        <a:solidFill>
          <a:schemeClr val="accent3">
            <a:lumMod val="20000"/>
            <a:lumOff val="80000"/>
          </a:schemeClr>
        </a:solid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0126542838509849"/>
          <c:y val="9.8086750804199666E-2"/>
          <c:w val="0.93959498807033448"/>
          <c:h val="0.82996442225924461"/>
        </c:manualLayout>
      </c:layout>
      <c:barChart>
        <c:barDir val="col"/>
        <c:grouping val="stacked"/>
        <c:varyColors val="0"/>
        <c:ser>
          <c:idx val="0"/>
          <c:order val="0"/>
          <c:tx>
            <c:strRef>
              <c:f>Sheet2!$A$14</c:f>
              <c:strCache>
                <c:ptCount val="1"/>
                <c:pt idx="0">
                  <c:v>①身分に基づく在留資格　</c:v>
                </c:pt>
              </c:strCache>
            </c:strRef>
          </c:tx>
          <c:spPr>
            <a:solidFill>
              <a:schemeClr val="accent1"/>
            </a:solidFill>
            <a:ln>
              <a:noFill/>
            </a:ln>
            <a:effectLst/>
          </c:spPr>
          <c:invertIfNegative val="0"/>
          <c:dLbls>
            <c:dLbl>
              <c:idx val="5"/>
              <c:layout>
                <c:manualLayout>
                  <c:x val="-1.8235079756218522E-3"/>
                  <c:y val="0"/>
                </c:manualLayout>
              </c:layout>
              <c:tx>
                <c:rich>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fld id="{2389B3A5-0C3B-4C57-A590-34A782C1E44D}" type="VALUE">
                      <a:rPr lang="en-US" altLang="ja-JP" smtClean="0">
                        <a:solidFill>
                          <a:schemeClr val="tx2">
                            <a:lumMod val="75000"/>
                          </a:schemeClr>
                        </a:solidFill>
                      </a:rPr>
                      <a:pPr>
                        <a:defRPr>
                          <a:solidFill>
                            <a:schemeClr val="tx2">
                              <a:lumMod val="75000"/>
                            </a:schemeClr>
                          </a:solidFill>
                        </a:defRPr>
                      </a:pPr>
                      <a:t>[値]</a:t>
                    </a:fld>
                    <a:endParaRPr lang="ja-JP" altLang="en-US"/>
                  </a:p>
                </c:rich>
              </c:tx>
              <c:spPr>
                <a:noFill/>
                <a:ln>
                  <a:noFill/>
                </a:ln>
                <a:effectLst/>
              </c:spPr>
              <c:txPr>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80-423D-AAC1-8B90DE114F8A}"/>
                </c:ext>
              </c:extLst>
            </c:dLbl>
            <c:dLbl>
              <c:idx val="6"/>
              <c:tx>
                <c:rich>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r>
                      <a:rPr lang="en-US" altLang="ja-JP" dirty="0" smtClean="0">
                        <a:solidFill>
                          <a:schemeClr val="tx2">
                            <a:lumMod val="75000"/>
                          </a:schemeClr>
                        </a:solidFill>
                      </a:rPr>
                      <a:t>①</a:t>
                    </a:r>
                    <a:fld id="{96977708-E54C-4734-A05A-79D069161F37}" type="VALUE">
                      <a:rPr lang="en-US" altLang="ja-JP" smtClean="0">
                        <a:solidFill>
                          <a:schemeClr val="tx2">
                            <a:lumMod val="75000"/>
                          </a:schemeClr>
                        </a:solidFill>
                      </a:rPr>
                      <a:pPr>
                        <a:defRPr>
                          <a:solidFill>
                            <a:schemeClr val="tx2">
                              <a:lumMod val="75000"/>
                            </a:schemeClr>
                          </a:solidFill>
                        </a:defRPr>
                      </a:pPr>
                      <a:t>[値]</a:t>
                    </a:fld>
                    <a:endParaRPr lang="en-US" altLang="ja-JP" dirty="0" smtClean="0">
                      <a:solidFill>
                        <a:schemeClr val="tx2">
                          <a:lumMod val="75000"/>
                        </a:schemeClr>
                      </a:solidFill>
                    </a:endParaRPr>
                  </a:p>
                </c:rich>
              </c:tx>
              <c:spPr>
                <a:noFill/>
                <a:ln>
                  <a:noFill/>
                </a:ln>
                <a:effectLst/>
              </c:spPr>
              <c:txPr>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80-423D-AAC1-8B90DE114F8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Sheet2!$B$14:$H$14</c:f>
              <c:numCache>
                <c:formatCode>#,##0_ </c:formatCode>
                <c:ptCount val="7"/>
                <c:pt idx="0">
                  <c:v>13336</c:v>
                </c:pt>
                <c:pt idx="1">
                  <c:v>14308</c:v>
                </c:pt>
                <c:pt idx="2">
                  <c:v>14478</c:v>
                </c:pt>
                <c:pt idx="3">
                  <c:v>14584</c:v>
                </c:pt>
                <c:pt idx="4">
                  <c:v>17237</c:v>
                </c:pt>
                <c:pt idx="5">
                  <c:v>19686</c:v>
                </c:pt>
                <c:pt idx="6">
                  <c:v>22495</c:v>
                </c:pt>
              </c:numCache>
            </c:numRef>
          </c:val>
          <c:extLst>
            <c:ext xmlns:c16="http://schemas.microsoft.com/office/drawing/2014/chart" uri="{C3380CC4-5D6E-409C-BE32-E72D297353CC}">
              <c16:uniqueId val="{00000002-8180-423D-AAC1-8B90DE114F8A}"/>
            </c:ext>
          </c:extLst>
        </c:ser>
        <c:ser>
          <c:idx val="1"/>
          <c:order val="1"/>
          <c:tx>
            <c:strRef>
              <c:f>Sheet2!$A$15</c:f>
              <c:strCache>
                <c:ptCount val="1"/>
                <c:pt idx="0">
                  <c:v>②就労目的で在留が認められる者</c:v>
                </c:pt>
              </c:strCache>
            </c:strRef>
          </c:tx>
          <c:spPr>
            <a:solidFill>
              <a:schemeClr val="accent2"/>
            </a:solidFill>
            <a:ln>
              <a:noFill/>
            </a:ln>
            <a:effectLst/>
          </c:spPr>
          <c:invertIfNegative val="0"/>
          <c:dLbls>
            <c:dLbl>
              <c:idx val="6"/>
              <c:tx>
                <c:rich>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r>
                      <a:rPr lang="en-US" altLang="ja-JP" dirty="0" smtClean="0">
                        <a:solidFill>
                          <a:schemeClr val="tx2">
                            <a:lumMod val="75000"/>
                          </a:schemeClr>
                        </a:solidFill>
                      </a:rPr>
                      <a:t>②</a:t>
                    </a:r>
                    <a:fld id="{170DA689-16F3-478A-ADE4-B508F058E497}" type="VALUE">
                      <a:rPr lang="en-US" altLang="ja-JP" smtClean="0">
                        <a:solidFill>
                          <a:schemeClr val="tx2">
                            <a:lumMod val="75000"/>
                          </a:schemeClr>
                        </a:solidFill>
                      </a:rPr>
                      <a:pPr>
                        <a:defRPr>
                          <a:solidFill>
                            <a:schemeClr val="tx2">
                              <a:lumMod val="75000"/>
                            </a:schemeClr>
                          </a:solidFill>
                        </a:defRPr>
                      </a:pPr>
                      <a:t>[値]</a:t>
                    </a:fld>
                    <a:endParaRPr lang="en-US" altLang="ja-JP" dirty="0" smtClean="0">
                      <a:solidFill>
                        <a:schemeClr val="tx2">
                          <a:lumMod val="75000"/>
                        </a:schemeClr>
                      </a:solidFill>
                    </a:endParaRPr>
                  </a:p>
                </c:rich>
              </c:tx>
              <c:spPr>
                <a:noFill/>
                <a:ln>
                  <a:noFill/>
                </a:ln>
                <a:effectLst/>
              </c:spPr>
              <c:txPr>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180-423D-AAC1-8B90DE114F8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Sheet2!$B$15:$H$15</c:f>
              <c:numCache>
                <c:formatCode>#,##0_ </c:formatCode>
                <c:ptCount val="7"/>
                <c:pt idx="0">
                  <c:v>9044</c:v>
                </c:pt>
                <c:pt idx="1">
                  <c:v>9339</c:v>
                </c:pt>
                <c:pt idx="2">
                  <c:v>9759</c:v>
                </c:pt>
                <c:pt idx="3">
                  <c:v>10052</c:v>
                </c:pt>
                <c:pt idx="4">
                  <c:v>12356</c:v>
                </c:pt>
                <c:pt idx="5">
                  <c:v>15258</c:v>
                </c:pt>
                <c:pt idx="6">
                  <c:v>20173</c:v>
                </c:pt>
              </c:numCache>
            </c:numRef>
          </c:val>
          <c:extLst>
            <c:ext xmlns:c16="http://schemas.microsoft.com/office/drawing/2014/chart" uri="{C3380CC4-5D6E-409C-BE32-E72D297353CC}">
              <c16:uniqueId val="{00000004-8180-423D-AAC1-8B90DE114F8A}"/>
            </c:ext>
          </c:extLst>
        </c:ser>
        <c:ser>
          <c:idx val="2"/>
          <c:order val="2"/>
          <c:tx>
            <c:strRef>
              <c:f>Sheet2!$A$16</c:f>
              <c:strCache>
                <c:ptCount val="1"/>
                <c:pt idx="0">
                  <c:v>③特定活動</c:v>
                </c:pt>
              </c:strCache>
            </c:strRef>
          </c:tx>
          <c:spPr>
            <a:solidFill>
              <a:schemeClr val="accent3"/>
            </a:solidFill>
            <a:ln>
              <a:noFill/>
            </a:ln>
            <a:effectLst/>
          </c:spPr>
          <c:invertIfNegative val="0"/>
          <c:dLbls>
            <c:dLbl>
              <c:idx val="6"/>
              <c:tx>
                <c:rich>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r>
                      <a:rPr lang="en-US" altLang="ja-JP" dirty="0" smtClean="0">
                        <a:solidFill>
                          <a:schemeClr val="tx2">
                            <a:lumMod val="75000"/>
                          </a:schemeClr>
                        </a:solidFill>
                      </a:rPr>
                      <a:t>③</a:t>
                    </a:r>
                    <a:fld id="{019D573C-396A-4C89-9750-34D0F9516797}" type="VALUE">
                      <a:rPr lang="en-US" altLang="ja-JP" smtClean="0">
                        <a:solidFill>
                          <a:schemeClr val="tx2">
                            <a:lumMod val="75000"/>
                          </a:schemeClr>
                        </a:solidFill>
                      </a:rPr>
                      <a:pPr>
                        <a:defRPr>
                          <a:solidFill>
                            <a:schemeClr val="tx2">
                              <a:lumMod val="75000"/>
                            </a:schemeClr>
                          </a:solidFill>
                        </a:defRPr>
                      </a:pPr>
                      <a:t>[値]</a:t>
                    </a:fld>
                    <a:endParaRPr lang="en-US" altLang="ja-JP" dirty="0" smtClean="0">
                      <a:solidFill>
                        <a:schemeClr val="tx2">
                          <a:lumMod val="75000"/>
                        </a:schemeClr>
                      </a:solidFill>
                    </a:endParaRPr>
                  </a:p>
                </c:rich>
              </c:tx>
              <c:spPr>
                <a:noFill/>
                <a:ln>
                  <a:noFill/>
                </a:ln>
                <a:effectLst/>
              </c:spPr>
              <c:txPr>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180-423D-AAC1-8B90DE114F8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Sheet2!$B$16:$H$16</c:f>
              <c:numCache>
                <c:formatCode>#,##0_ </c:formatCode>
                <c:ptCount val="7"/>
                <c:pt idx="0">
                  <c:v>497</c:v>
                </c:pt>
                <c:pt idx="1">
                  <c:v>617</c:v>
                </c:pt>
                <c:pt idx="2">
                  <c:v>756</c:v>
                </c:pt>
                <c:pt idx="3">
                  <c:v>1005</c:v>
                </c:pt>
                <c:pt idx="4">
                  <c:v>1398</c:v>
                </c:pt>
                <c:pt idx="5">
                  <c:v>1812</c:v>
                </c:pt>
                <c:pt idx="6">
                  <c:v>2405</c:v>
                </c:pt>
              </c:numCache>
            </c:numRef>
          </c:val>
          <c:extLst>
            <c:ext xmlns:c16="http://schemas.microsoft.com/office/drawing/2014/chart" uri="{C3380CC4-5D6E-409C-BE32-E72D297353CC}">
              <c16:uniqueId val="{00000006-8180-423D-AAC1-8B90DE114F8A}"/>
            </c:ext>
          </c:extLst>
        </c:ser>
        <c:ser>
          <c:idx val="3"/>
          <c:order val="3"/>
          <c:tx>
            <c:strRef>
              <c:f>Sheet2!$A$17</c:f>
              <c:strCache>
                <c:ptCount val="1"/>
                <c:pt idx="0">
                  <c:v>④技能実習</c:v>
                </c:pt>
              </c:strCache>
            </c:strRef>
          </c:tx>
          <c:spPr>
            <a:solidFill>
              <a:schemeClr val="accent4"/>
            </a:solidFill>
            <a:ln>
              <a:noFill/>
            </a:ln>
            <a:effectLst/>
          </c:spPr>
          <c:invertIfNegative val="0"/>
          <c:dLbls>
            <c:dLbl>
              <c:idx val="6"/>
              <c:tx>
                <c:rich>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r>
                      <a:rPr lang="en-US" altLang="ja-JP" dirty="0" smtClean="0">
                        <a:solidFill>
                          <a:schemeClr val="tx2">
                            <a:lumMod val="75000"/>
                          </a:schemeClr>
                        </a:solidFill>
                      </a:rPr>
                      <a:t>④</a:t>
                    </a:r>
                    <a:fld id="{9DBF669E-A1AA-41F7-8211-E060B6C1FF92}" type="VALUE">
                      <a:rPr lang="en-US" altLang="ja-JP" smtClean="0">
                        <a:solidFill>
                          <a:schemeClr val="tx2">
                            <a:lumMod val="75000"/>
                          </a:schemeClr>
                        </a:solidFill>
                      </a:rPr>
                      <a:pPr>
                        <a:defRPr>
                          <a:solidFill>
                            <a:schemeClr val="tx2">
                              <a:lumMod val="75000"/>
                            </a:schemeClr>
                          </a:solidFill>
                        </a:defRPr>
                      </a:pPr>
                      <a:t>[値]</a:t>
                    </a:fld>
                    <a:endParaRPr lang="en-US" altLang="ja-JP" dirty="0" smtClean="0">
                      <a:solidFill>
                        <a:schemeClr val="tx2">
                          <a:lumMod val="75000"/>
                        </a:schemeClr>
                      </a:solidFill>
                    </a:endParaRPr>
                  </a:p>
                </c:rich>
              </c:tx>
              <c:spPr>
                <a:noFill/>
                <a:ln>
                  <a:noFill/>
                </a:ln>
                <a:effectLst/>
              </c:spPr>
              <c:txPr>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180-423D-AAC1-8B90DE114F8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Sheet2!$B$17:$H$17</c:f>
              <c:numCache>
                <c:formatCode>#,##0_ </c:formatCode>
                <c:ptCount val="7"/>
                <c:pt idx="0">
                  <c:v>5262</c:v>
                </c:pt>
                <c:pt idx="1">
                  <c:v>5933</c:v>
                </c:pt>
                <c:pt idx="2">
                  <c:v>6150</c:v>
                </c:pt>
                <c:pt idx="3">
                  <c:v>7486</c:v>
                </c:pt>
                <c:pt idx="4">
                  <c:v>9972</c:v>
                </c:pt>
                <c:pt idx="5">
                  <c:v>13028</c:v>
                </c:pt>
                <c:pt idx="6">
                  <c:v>16403</c:v>
                </c:pt>
              </c:numCache>
            </c:numRef>
          </c:val>
          <c:extLst>
            <c:ext xmlns:c16="http://schemas.microsoft.com/office/drawing/2014/chart" uri="{C3380CC4-5D6E-409C-BE32-E72D297353CC}">
              <c16:uniqueId val="{00000008-8180-423D-AAC1-8B90DE114F8A}"/>
            </c:ext>
          </c:extLst>
        </c:ser>
        <c:ser>
          <c:idx val="4"/>
          <c:order val="4"/>
          <c:tx>
            <c:strRef>
              <c:f>Sheet2!$A$18</c:f>
              <c:strCache>
                <c:ptCount val="1"/>
                <c:pt idx="0">
                  <c:v>⑤資格外活動</c:v>
                </c:pt>
              </c:strCache>
            </c:strRef>
          </c:tx>
          <c:spPr>
            <a:solidFill>
              <a:schemeClr val="accent5"/>
            </a:solidFill>
            <a:ln>
              <a:noFill/>
            </a:ln>
            <a:effectLst/>
          </c:spPr>
          <c:invertIfNegative val="0"/>
          <c:dLbls>
            <c:dLbl>
              <c:idx val="6"/>
              <c:tx>
                <c:rich>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r>
                      <a:rPr lang="en-US" altLang="ja-JP" dirty="0" smtClean="0">
                        <a:solidFill>
                          <a:schemeClr val="tx2">
                            <a:lumMod val="75000"/>
                          </a:schemeClr>
                        </a:solidFill>
                      </a:rPr>
                      <a:t>⑤</a:t>
                    </a:r>
                    <a:fld id="{9E6F16E7-247C-4E5B-8A8C-E979241113F2}" type="VALUE">
                      <a:rPr lang="en-US" altLang="ja-JP" smtClean="0">
                        <a:solidFill>
                          <a:schemeClr val="tx2">
                            <a:lumMod val="75000"/>
                          </a:schemeClr>
                        </a:solidFill>
                      </a:rPr>
                      <a:pPr>
                        <a:defRPr>
                          <a:solidFill>
                            <a:schemeClr val="tx2">
                              <a:lumMod val="75000"/>
                            </a:schemeClr>
                          </a:solidFill>
                        </a:defRPr>
                      </a:pPr>
                      <a:t>[値]</a:t>
                    </a:fld>
                    <a:endParaRPr lang="en-US" altLang="ja-JP" dirty="0" smtClean="0">
                      <a:solidFill>
                        <a:schemeClr val="tx2">
                          <a:lumMod val="75000"/>
                        </a:schemeClr>
                      </a:solidFill>
                    </a:endParaRPr>
                  </a:p>
                </c:rich>
              </c:tx>
              <c:spPr>
                <a:noFill/>
                <a:ln>
                  <a:noFill/>
                </a:ln>
                <a:effectLst/>
              </c:spPr>
              <c:txPr>
                <a:bodyPr rot="0" spcFirstLastPara="1" vertOverflow="ellipsis" vert="horz" wrap="square" anchor="ctr" anchorCtr="1"/>
                <a:lstStyle/>
                <a:p>
                  <a:pPr>
                    <a:defRPr sz="1000" b="0" i="0" u="none" strike="noStrike" kern="1200" baseline="0">
                      <a:solidFill>
                        <a:schemeClr val="tx2">
                          <a:lumMod val="7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180-423D-AAC1-8B90DE114F8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Sheet2!$B$18:$H$18</c:f>
              <c:numCache>
                <c:formatCode>#,##0_ </c:formatCode>
                <c:ptCount val="7"/>
                <c:pt idx="0">
                  <c:v>7460</c:v>
                </c:pt>
                <c:pt idx="1">
                  <c:v>7929</c:v>
                </c:pt>
                <c:pt idx="2">
                  <c:v>9199</c:v>
                </c:pt>
                <c:pt idx="3">
                  <c:v>12710</c:v>
                </c:pt>
                <c:pt idx="4">
                  <c:v>18044</c:v>
                </c:pt>
                <c:pt idx="5">
                  <c:v>22440</c:v>
                </c:pt>
                <c:pt idx="6">
                  <c:v>28596</c:v>
                </c:pt>
              </c:numCache>
            </c:numRef>
          </c:val>
          <c:extLst>
            <c:ext xmlns:c16="http://schemas.microsoft.com/office/drawing/2014/chart" uri="{C3380CC4-5D6E-409C-BE32-E72D297353CC}">
              <c16:uniqueId val="{0000000A-8180-423D-AAC1-8B90DE114F8A}"/>
            </c:ext>
          </c:extLst>
        </c:ser>
        <c:ser>
          <c:idx val="5"/>
          <c:order val="5"/>
          <c:tx>
            <c:strRef>
              <c:f>Sheet2!$A$19</c:f>
              <c:strCache>
                <c:ptCount val="1"/>
                <c:pt idx="0">
                  <c:v>■不明</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Sheet2!$B$19:$H$19</c:f>
              <c:numCache>
                <c:formatCode>#,##0_ </c:formatCode>
                <c:ptCount val="7"/>
                <c:pt idx="1">
                  <c:v>1</c:v>
                </c:pt>
                <c:pt idx="2">
                  <c:v>1</c:v>
                </c:pt>
                <c:pt idx="3">
                  <c:v>1</c:v>
                </c:pt>
                <c:pt idx="4">
                  <c:v>1</c:v>
                </c:pt>
                <c:pt idx="5">
                  <c:v>2</c:v>
                </c:pt>
              </c:numCache>
            </c:numRef>
          </c:val>
          <c:extLst>
            <c:ext xmlns:c16="http://schemas.microsoft.com/office/drawing/2014/chart" uri="{C3380CC4-5D6E-409C-BE32-E72D297353CC}">
              <c16:uniqueId val="{0000000B-8180-423D-AAC1-8B90DE114F8A}"/>
            </c:ext>
          </c:extLst>
        </c:ser>
        <c:ser>
          <c:idx val="6"/>
          <c:order val="6"/>
          <c:tx>
            <c:strRef>
              <c:f>Sheet2!$A$20</c:f>
              <c:strCache>
                <c:ptCount val="1"/>
                <c:pt idx="0">
                  <c:v>⑥特定技能（新）</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Sheet2!$B$20:$H$20</c:f>
              <c:numCache>
                <c:formatCode>General</c:formatCode>
                <c:ptCount val="7"/>
              </c:numCache>
            </c:numRef>
          </c:val>
          <c:extLst>
            <c:ext xmlns:c16="http://schemas.microsoft.com/office/drawing/2014/chart" uri="{C3380CC4-5D6E-409C-BE32-E72D297353CC}">
              <c16:uniqueId val="{0000000C-8180-423D-AAC1-8B90DE114F8A}"/>
            </c:ext>
          </c:extLst>
        </c:ser>
        <c:ser>
          <c:idx val="7"/>
          <c:order val="7"/>
          <c:tx>
            <c:strRef>
              <c:f>Sheet2!$A$21</c:f>
              <c:strCache>
                <c:ptCount val="1"/>
                <c:pt idx="0">
                  <c:v>合計</c:v>
                </c:pt>
              </c:strCache>
            </c:strRef>
          </c:tx>
          <c:spPr>
            <a:noFill/>
            <a:ln>
              <a:noFill/>
            </a:ln>
            <a:effectLst/>
          </c:spPr>
          <c:invertIfNegative val="0"/>
          <c:dLbls>
            <c:dLbl>
              <c:idx val="6"/>
              <c:spPr>
                <a:solidFill>
                  <a:schemeClr val="accent1">
                    <a:lumMod val="50000"/>
                  </a:schemeClr>
                </a:solidFill>
                <a:ln>
                  <a:noFill/>
                </a:ln>
                <a:effectLst/>
              </c:spPr>
              <c:txPr>
                <a:bodyPr rot="0" spcFirstLastPara="1" vertOverflow="ellipsis" vert="horz" wrap="square" anchor="ctr" anchorCtr="1"/>
                <a:lstStyle/>
                <a:p>
                  <a:pPr>
                    <a:defRPr sz="105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D-8180-423D-AAC1-8B90DE114F8A}"/>
                </c:ext>
              </c:extLst>
            </c:dLbl>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Sheet2!$B$3:$H$3</c:f>
              <c:numCache>
                <c:formatCode>General</c:formatCode>
                <c:ptCount val="7"/>
                <c:pt idx="0">
                  <c:v>2012</c:v>
                </c:pt>
                <c:pt idx="1">
                  <c:v>2013</c:v>
                </c:pt>
                <c:pt idx="2">
                  <c:v>2014</c:v>
                </c:pt>
                <c:pt idx="3">
                  <c:v>2015</c:v>
                </c:pt>
                <c:pt idx="4">
                  <c:v>2016</c:v>
                </c:pt>
                <c:pt idx="5">
                  <c:v>2017</c:v>
                </c:pt>
                <c:pt idx="6">
                  <c:v>2018</c:v>
                </c:pt>
              </c:numCache>
            </c:numRef>
          </c:cat>
          <c:val>
            <c:numRef>
              <c:f>Sheet2!$B$21:$H$21</c:f>
              <c:numCache>
                <c:formatCode>#,##0_ </c:formatCode>
                <c:ptCount val="7"/>
                <c:pt idx="0">
                  <c:v>35599</c:v>
                </c:pt>
                <c:pt idx="1">
                  <c:v>38127</c:v>
                </c:pt>
                <c:pt idx="2">
                  <c:v>40343</c:v>
                </c:pt>
                <c:pt idx="3">
                  <c:v>45838</c:v>
                </c:pt>
                <c:pt idx="4">
                  <c:v>59008</c:v>
                </c:pt>
                <c:pt idx="5">
                  <c:v>72226</c:v>
                </c:pt>
                <c:pt idx="6">
                  <c:v>90072</c:v>
                </c:pt>
              </c:numCache>
            </c:numRef>
          </c:val>
          <c:extLst>
            <c:ext xmlns:c16="http://schemas.microsoft.com/office/drawing/2014/chart" uri="{C3380CC4-5D6E-409C-BE32-E72D297353CC}">
              <c16:uniqueId val="{0000000E-8180-423D-AAC1-8B90DE114F8A}"/>
            </c:ext>
          </c:extLst>
        </c:ser>
        <c:dLbls>
          <c:showLegendKey val="0"/>
          <c:showVal val="1"/>
          <c:showCatName val="0"/>
          <c:showSerName val="0"/>
          <c:showPercent val="0"/>
          <c:showBubbleSize val="0"/>
        </c:dLbls>
        <c:gapWidth val="79"/>
        <c:overlap val="100"/>
        <c:axId val="112201728"/>
        <c:axId val="112203264"/>
        <c:extLst/>
      </c:barChart>
      <c:catAx>
        <c:axId val="112201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2203264"/>
        <c:crosses val="autoZero"/>
        <c:auto val="1"/>
        <c:lblAlgn val="ctr"/>
        <c:lblOffset val="100"/>
        <c:noMultiLvlLbl val="0"/>
      </c:catAx>
      <c:valAx>
        <c:axId val="112203264"/>
        <c:scaling>
          <c:orientation val="minMax"/>
          <c:max val="100000"/>
        </c:scaling>
        <c:delete val="0"/>
        <c:axPos val="l"/>
        <c:numFmt formatCode="#,##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220172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'Sheet2 (2)'!$B$3</c:f>
              <c:strCache>
                <c:ptCount val="1"/>
                <c:pt idx="0">
                  <c:v>14歳以下</c:v>
                </c:pt>
              </c:strCache>
            </c:strRef>
          </c:tx>
          <c:spPr>
            <a:solidFill>
              <a:schemeClr val="accent1"/>
            </a:solidFill>
            <a:ln>
              <a:noFill/>
            </a:ln>
            <a:effectLst/>
          </c:spPr>
          <c:invertIfNegative val="0"/>
          <c:cat>
            <c:numRef>
              <c:f>'Sheet2 (2)'!$A$4:$A$34</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'Sheet2 (2)'!$B$4:$B$34</c:f>
              <c:numCache>
                <c:formatCode>#,##0_ </c:formatCode>
                <c:ptCount val="31"/>
                <c:pt idx="0">
                  <c:v>869608.66200000001</c:v>
                </c:pt>
                <c:pt idx="1">
                  <c:v>986623.07499999995</c:v>
                </c:pt>
                <c:pt idx="2">
                  <c:v>1127639.1719999998</c:v>
                </c:pt>
                <c:pt idx="3">
                  <c:v>1266378.3119999999</c:v>
                </c:pt>
                <c:pt idx="4">
                  <c:v>1389142.5659999999</c:v>
                </c:pt>
                <c:pt idx="5">
                  <c:v>1503115.5759999999</c:v>
                </c:pt>
                <c:pt idx="6">
                  <c:v>1574981.429</c:v>
                </c:pt>
                <c:pt idx="7">
                  <c:v>1645354.6359999999</c:v>
                </c:pt>
                <c:pt idx="8">
                  <c:v>1748100.5819999999</c:v>
                </c:pt>
                <c:pt idx="9">
                  <c:v>1822873.9879999999</c:v>
                </c:pt>
                <c:pt idx="10">
                  <c:v>1851318.4789999998</c:v>
                </c:pt>
                <c:pt idx="11">
                  <c:v>1841053.3760000002</c:v>
                </c:pt>
                <c:pt idx="12">
                  <c:v>1876541.3000000007</c:v>
                </c:pt>
                <c:pt idx="13">
                  <c:v>1931325.791</c:v>
                </c:pt>
                <c:pt idx="14">
                  <c:v>1983648.5720000002</c:v>
                </c:pt>
                <c:pt idx="15">
                  <c:v>2011052.176</c:v>
                </c:pt>
                <c:pt idx="16">
                  <c:v>2019462.3460000013</c:v>
                </c:pt>
                <c:pt idx="17">
                  <c:v>2023398.4699999997</c:v>
                </c:pt>
                <c:pt idx="18">
                  <c:v>2032980.8549999979</c:v>
                </c:pt>
                <c:pt idx="19">
                  <c:v>2045919.281</c:v>
                </c:pt>
                <c:pt idx="20">
                  <c:v>2055658.8119999999</c:v>
                </c:pt>
                <c:pt idx="21">
                  <c:v>2058776.4650000001</c:v>
                </c:pt>
                <c:pt idx="22">
                  <c:v>2053487.9070000001</c:v>
                </c:pt>
                <c:pt idx="23">
                  <c:v>2042864.6749999989</c:v>
                </c:pt>
                <c:pt idx="24">
                  <c:v>2029044.858</c:v>
                </c:pt>
                <c:pt idx="25">
                  <c:v>2014187.7910000011</c:v>
                </c:pt>
                <c:pt idx="26">
                  <c:v>1997698.3949999989</c:v>
                </c:pt>
                <c:pt idx="27">
                  <c:v>1978286.8339999991</c:v>
                </c:pt>
                <c:pt idx="28">
                  <c:v>1954892.7000000011</c:v>
                </c:pt>
                <c:pt idx="29">
                  <c:v>1927404.4909999999</c:v>
                </c:pt>
                <c:pt idx="30">
                  <c:v>1897616.7199999997</c:v>
                </c:pt>
              </c:numCache>
            </c:numRef>
          </c:val>
          <c:extLst>
            <c:ext xmlns:c16="http://schemas.microsoft.com/office/drawing/2014/chart" uri="{C3380CC4-5D6E-409C-BE32-E72D297353CC}">
              <c16:uniqueId val="{00000000-1875-410C-8121-5265F2D4811F}"/>
            </c:ext>
          </c:extLst>
        </c:ser>
        <c:ser>
          <c:idx val="1"/>
          <c:order val="1"/>
          <c:tx>
            <c:strRef>
              <c:f>'Sheet2 (2)'!$C$3</c:f>
              <c:strCache>
                <c:ptCount val="1"/>
                <c:pt idx="0">
                  <c:v>15～74歳</c:v>
                </c:pt>
              </c:strCache>
            </c:strRef>
          </c:tx>
          <c:spPr>
            <a:solidFill>
              <a:srgbClr val="7030A0"/>
            </a:solidFill>
            <a:ln>
              <a:noFill/>
            </a:ln>
            <a:effectLst/>
          </c:spPr>
          <c:invertIfNegative val="0"/>
          <c:cat>
            <c:numRef>
              <c:f>'Sheet2 (2)'!$A$4:$A$34</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'Sheet2 (2)'!$C$4:$C$34</c:f>
              <c:numCache>
                <c:formatCode>#,##0_ </c:formatCode>
                <c:ptCount val="31"/>
                <c:pt idx="0">
                  <c:v>1630640.0360000001</c:v>
                </c:pt>
                <c:pt idx="1">
                  <c:v>1746599.9779999997</c:v>
                </c:pt>
                <c:pt idx="2">
                  <c:v>1863397.6260000004</c:v>
                </c:pt>
                <c:pt idx="3">
                  <c:v>2022721.2749999999</c:v>
                </c:pt>
                <c:pt idx="4">
                  <c:v>2252904.8489999999</c:v>
                </c:pt>
                <c:pt idx="5">
                  <c:v>2507405.8930000002</c:v>
                </c:pt>
                <c:pt idx="6">
                  <c:v>2799727.6889999993</c:v>
                </c:pt>
                <c:pt idx="7">
                  <c:v>3126101.236</c:v>
                </c:pt>
                <c:pt idx="8">
                  <c:v>3461888.2819999997</c:v>
                </c:pt>
                <c:pt idx="9">
                  <c:v>3791632.1259999992</c:v>
                </c:pt>
                <c:pt idx="10">
                  <c:v>4141671.0920000002</c:v>
                </c:pt>
                <c:pt idx="11">
                  <c:v>4524411.4710000008</c:v>
                </c:pt>
                <c:pt idx="12">
                  <c:v>4875376.1220000014</c:v>
                </c:pt>
                <c:pt idx="13">
                  <c:v>5210518.5789999999</c:v>
                </c:pt>
                <c:pt idx="14">
                  <c:v>5541864.9039999992</c:v>
                </c:pt>
                <c:pt idx="15">
                  <c:v>5853720.3419999992</c:v>
                </c:pt>
                <c:pt idx="16">
                  <c:v>6133455.2399999993</c:v>
                </c:pt>
                <c:pt idx="17">
                  <c:v>6392556.5279999999</c:v>
                </c:pt>
                <c:pt idx="18">
                  <c:v>6607740.6209999984</c:v>
                </c:pt>
                <c:pt idx="19">
                  <c:v>6785290.8460000018</c:v>
                </c:pt>
                <c:pt idx="20">
                  <c:v>6946297.3080000002</c:v>
                </c:pt>
                <c:pt idx="21">
                  <c:v>7103852.8109999998</c:v>
                </c:pt>
                <c:pt idx="22">
                  <c:v>7229133.4519999987</c:v>
                </c:pt>
                <c:pt idx="23">
                  <c:v>7311354.2910000002</c:v>
                </c:pt>
                <c:pt idx="24">
                  <c:v>7402809.6780000012</c:v>
                </c:pt>
                <c:pt idx="25">
                  <c:v>7488812.3799999971</c:v>
                </c:pt>
                <c:pt idx="26">
                  <c:v>7559935.5890000034</c:v>
                </c:pt>
                <c:pt idx="27">
                  <c:v>7603345.5100000007</c:v>
                </c:pt>
                <c:pt idx="28">
                  <c:v>7623668.0650000004</c:v>
                </c:pt>
                <c:pt idx="29">
                  <c:v>7630377.4960000021</c:v>
                </c:pt>
                <c:pt idx="30">
                  <c:v>7629812.5180000011</c:v>
                </c:pt>
              </c:numCache>
            </c:numRef>
          </c:val>
          <c:extLst>
            <c:ext xmlns:c16="http://schemas.microsoft.com/office/drawing/2014/chart" uri="{C3380CC4-5D6E-409C-BE32-E72D297353CC}">
              <c16:uniqueId val="{00000001-1875-410C-8121-5265F2D4811F}"/>
            </c:ext>
          </c:extLst>
        </c:ser>
        <c:ser>
          <c:idx val="2"/>
          <c:order val="2"/>
          <c:tx>
            <c:strRef>
              <c:f>'Sheet2 (2)'!$D$3</c:f>
              <c:strCache>
                <c:ptCount val="1"/>
                <c:pt idx="0">
                  <c:v>75歳以上</c:v>
                </c:pt>
              </c:strCache>
            </c:strRef>
          </c:tx>
          <c:spPr>
            <a:pattFill prst="pct80">
              <a:fgClr>
                <a:srgbClr val="92D050"/>
              </a:fgClr>
              <a:bgClr>
                <a:schemeClr val="bg1"/>
              </a:bgClr>
            </a:pattFill>
            <a:ln>
              <a:noFill/>
            </a:ln>
            <a:effectLst/>
          </c:spPr>
          <c:invertIfNegative val="0"/>
          <c:cat>
            <c:numRef>
              <c:f>'Sheet2 (2)'!$A$4:$A$34</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'Sheet2 (2)'!$D$4:$D$34</c:f>
              <c:numCache>
                <c:formatCode>#,##0_ </c:formatCode>
                <c:ptCount val="31"/>
                <c:pt idx="0">
                  <c:v>36182.450999999994</c:v>
                </c:pt>
                <c:pt idx="1">
                  <c:v>39796.883000000002</c:v>
                </c:pt>
                <c:pt idx="2">
                  <c:v>43912.95</c:v>
                </c:pt>
                <c:pt idx="3">
                  <c:v>50484.01</c:v>
                </c:pt>
                <c:pt idx="4">
                  <c:v>58389.631000000001</c:v>
                </c:pt>
                <c:pt idx="5">
                  <c:v>68959.137000000002</c:v>
                </c:pt>
                <c:pt idx="6">
                  <c:v>83294.396000000008</c:v>
                </c:pt>
                <c:pt idx="7">
                  <c:v>99465.867999999988</c:v>
                </c:pt>
                <c:pt idx="8">
                  <c:v>117242.19699999997</c:v>
                </c:pt>
                <c:pt idx="9">
                  <c:v>129706.86500000001</c:v>
                </c:pt>
                <c:pt idx="10">
                  <c:v>150504.25199999998</c:v>
                </c:pt>
                <c:pt idx="11">
                  <c:v>176442.17999999991</c:v>
                </c:pt>
                <c:pt idx="12">
                  <c:v>204906.18100000004</c:v>
                </c:pt>
                <c:pt idx="13">
                  <c:v>237952.769</c:v>
                </c:pt>
                <c:pt idx="14">
                  <c:v>269285.26300000004</c:v>
                </c:pt>
                <c:pt idx="15">
                  <c:v>319664.94199999992</c:v>
                </c:pt>
                <c:pt idx="16">
                  <c:v>395569.81400000001</c:v>
                </c:pt>
                <c:pt idx="17">
                  <c:v>471569.21499999985</c:v>
                </c:pt>
                <c:pt idx="18">
                  <c:v>558125.76399999997</c:v>
                </c:pt>
                <c:pt idx="19">
                  <c:v>650593.14700000011</c:v>
                </c:pt>
                <c:pt idx="20">
                  <c:v>733077.87</c:v>
                </c:pt>
                <c:pt idx="21">
                  <c:v>795464.79800000007</c:v>
                </c:pt>
                <c:pt idx="22">
                  <c:v>868827.402</c:v>
                </c:pt>
                <c:pt idx="23">
                  <c:v>963611.23899999994</c:v>
                </c:pt>
                <c:pt idx="24">
                  <c:v>1027297.971</c:v>
                </c:pt>
                <c:pt idx="25">
                  <c:v>1074155.7179999999</c:v>
                </c:pt>
                <c:pt idx="26">
                  <c:v>1116085.4900000002</c:v>
                </c:pt>
                <c:pt idx="27">
                  <c:v>1168784.395</c:v>
                </c:pt>
                <c:pt idx="28">
                  <c:v>1231015.037</c:v>
                </c:pt>
                <c:pt idx="29">
                  <c:v>1293678.6100000001</c:v>
                </c:pt>
                <c:pt idx="30">
                  <c:v>1347473.0799999998</c:v>
                </c:pt>
              </c:numCache>
            </c:numRef>
          </c:val>
          <c:extLst>
            <c:ext xmlns:c16="http://schemas.microsoft.com/office/drawing/2014/chart" uri="{C3380CC4-5D6E-409C-BE32-E72D297353CC}">
              <c16:uniqueId val="{00000002-1875-410C-8121-5265F2D4811F}"/>
            </c:ext>
          </c:extLst>
        </c:ser>
        <c:dLbls>
          <c:showLegendKey val="0"/>
          <c:showVal val="0"/>
          <c:showCatName val="0"/>
          <c:showSerName val="0"/>
          <c:showPercent val="0"/>
          <c:showBubbleSize val="0"/>
        </c:dLbls>
        <c:gapWidth val="150"/>
        <c:overlap val="100"/>
        <c:axId val="383058784"/>
        <c:axId val="383059616"/>
      </c:barChart>
      <c:catAx>
        <c:axId val="38305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383059616"/>
        <c:crosses val="autoZero"/>
        <c:auto val="1"/>
        <c:lblAlgn val="ctr"/>
        <c:lblOffset val="100"/>
        <c:noMultiLvlLbl val="0"/>
      </c:catAx>
      <c:valAx>
        <c:axId val="383059616"/>
        <c:scaling>
          <c:orientation val="minMax"/>
          <c:max val="1200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383058784"/>
        <c:crosses val="autoZero"/>
        <c:crossBetween val="between"/>
        <c:dispUnits>
          <c:builtInUnit val="hundredThousands"/>
          <c:dispUnitsLbl>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b="1"/>
                    <a:t>億人</a:t>
                  </a:r>
                </a:p>
              </c:rich>
            </c:tx>
            <c:spPr>
              <a:noFill/>
              <a:ln>
                <a:noFill/>
              </a:ln>
              <a:effectLst/>
            </c:spPr>
            <c:txPr>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世界のがん</a:t>
            </a:r>
            <a:r>
              <a:rPr lang="ja-JP" altLang="en-US" dirty="0"/>
              <a:t>患者数</a:t>
            </a:r>
            <a:r>
              <a:rPr lang="ja-JP" altLang="en-US" dirty="0" smtClean="0"/>
              <a:t>の予測推移</a:t>
            </a: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Sheet2!$C$2</c:f>
              <c:strCache>
                <c:ptCount val="1"/>
                <c:pt idx="0">
                  <c:v>患者数</c:v>
                </c:pt>
              </c:strCache>
            </c:strRef>
          </c:tx>
          <c:spPr>
            <a:solidFill>
              <a:schemeClr val="accent1"/>
            </a:solidFill>
            <a:ln>
              <a:noFill/>
            </a:ln>
            <a:effectLst/>
          </c:spPr>
          <c:invertIfNegative val="0"/>
          <c:cat>
            <c:strRef>
              <c:f>Sheet2!$B$3:$B$4</c:f>
              <c:strCache>
                <c:ptCount val="2"/>
                <c:pt idx="0">
                  <c:v>2012年</c:v>
                </c:pt>
                <c:pt idx="1">
                  <c:v>2030年</c:v>
                </c:pt>
              </c:strCache>
            </c:strRef>
          </c:cat>
          <c:val>
            <c:numRef>
              <c:f>Sheet2!$C$3:$C$4</c:f>
              <c:numCache>
                <c:formatCode>General</c:formatCode>
                <c:ptCount val="2"/>
                <c:pt idx="0">
                  <c:v>1400</c:v>
                </c:pt>
                <c:pt idx="1">
                  <c:v>2160</c:v>
                </c:pt>
              </c:numCache>
            </c:numRef>
          </c:val>
          <c:extLst>
            <c:ext xmlns:c16="http://schemas.microsoft.com/office/drawing/2014/chart" uri="{C3380CC4-5D6E-409C-BE32-E72D297353CC}">
              <c16:uniqueId val="{00000000-385A-443A-9EC1-49B0587E40C6}"/>
            </c:ext>
          </c:extLst>
        </c:ser>
        <c:dLbls>
          <c:showLegendKey val="0"/>
          <c:showVal val="0"/>
          <c:showCatName val="0"/>
          <c:showSerName val="0"/>
          <c:showPercent val="0"/>
          <c:showBubbleSize val="0"/>
        </c:dLbls>
        <c:gapWidth val="219"/>
        <c:overlap val="-27"/>
        <c:axId val="1790103823"/>
        <c:axId val="1790110063"/>
      </c:barChart>
      <c:catAx>
        <c:axId val="179010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90110063"/>
        <c:crosses val="autoZero"/>
        <c:auto val="1"/>
        <c:lblAlgn val="ctr"/>
        <c:lblOffset val="100"/>
        <c:noMultiLvlLbl val="0"/>
      </c:catAx>
      <c:valAx>
        <c:axId val="1790110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90103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'人口推計（全国）'!$B$3</c:f>
              <c:strCache>
                <c:ptCount val="1"/>
                <c:pt idx="0">
                  <c:v>実数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2345013477088957E-2"/>
                  <c:y val="5.4226475279106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9C-4F5D-BEED-EC70980D1A18}"/>
                </c:ext>
              </c:extLst>
            </c:dLbl>
            <c:dLbl>
              <c:idx val="9"/>
              <c:layout>
                <c:manualLayout>
                  <c:x val="-4.3126684636118663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9C-4F5D-BEED-EC70980D1A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'人口推計（全国）'!$C$2:$W$2</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'人口推計（全国）'!$C$3:$W$3</c:f>
              <c:numCache>
                <c:formatCode>#,##0_);[Red]\(#,##0\)</c:formatCode>
                <c:ptCount val="21"/>
                <c:pt idx="0">
                  <c:v>9827.5</c:v>
                </c:pt>
                <c:pt idx="1">
                  <c:v>10372</c:v>
                </c:pt>
                <c:pt idx="2">
                  <c:v>11194</c:v>
                </c:pt>
                <c:pt idx="3">
                  <c:v>11706.1</c:v>
                </c:pt>
                <c:pt idx="4">
                  <c:v>12104.9</c:v>
                </c:pt>
                <c:pt idx="5">
                  <c:v>12361.2</c:v>
                </c:pt>
                <c:pt idx="6">
                  <c:v>12557</c:v>
                </c:pt>
                <c:pt idx="7">
                  <c:v>12692.6</c:v>
                </c:pt>
                <c:pt idx="8">
                  <c:v>12776.8</c:v>
                </c:pt>
                <c:pt idx="9">
                  <c:v>12805.8</c:v>
                </c:pt>
                <c:pt idx="10">
                  <c:v>12709.5</c:v>
                </c:pt>
              </c:numCache>
            </c:numRef>
          </c:val>
          <c:smooth val="0"/>
          <c:extLst>
            <c:ext xmlns:c16="http://schemas.microsoft.com/office/drawing/2014/chart" uri="{C3380CC4-5D6E-409C-BE32-E72D297353CC}">
              <c16:uniqueId val="{00000002-B69C-4F5D-BEED-EC70980D1A18}"/>
            </c:ext>
          </c:extLst>
        </c:ser>
        <c:ser>
          <c:idx val="1"/>
          <c:order val="1"/>
          <c:tx>
            <c:strRef>
              <c:f>'人口推計（全国）'!$B$4</c:f>
              <c:strCache>
                <c:ptCount val="1"/>
                <c:pt idx="0">
                  <c:v>予測値</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prstDash val="sysDot"/>
              </a:ln>
              <a:effectLst/>
            </c:spPr>
          </c:marker>
          <c:dLbls>
            <c:dLbl>
              <c:idx val="17"/>
              <c:layout>
                <c:manualLayout>
                  <c:x val="-6.1994538418546741E-2"/>
                  <c:y val="-4.784688995215311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1571435646015944"/>
                      <c:h val="6.2679425837320571E-2"/>
                    </c:manualLayout>
                  </c15:layout>
                </c:ext>
                <c:ext xmlns:c16="http://schemas.microsoft.com/office/drawing/2014/chart" uri="{C3380CC4-5D6E-409C-BE32-E72D297353CC}">
                  <c16:uniqueId val="{00000003-B69C-4F5D-BEED-EC70980D1A18}"/>
                </c:ext>
              </c:extLst>
            </c:dLbl>
            <c:dLbl>
              <c:idx val="20"/>
              <c:layout>
                <c:manualLayout>
                  <c:x val="-4.3126684636118601E-2"/>
                  <c:y val="-6.6985645933014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9C-4F5D-BEED-EC70980D1A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'人口推計（全国）'!$C$2:$W$2</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'人口推計（全国）'!$C$4:$W$4</c:f>
              <c:numCache>
                <c:formatCode>General</c:formatCode>
                <c:ptCount val="21"/>
                <c:pt idx="10" formatCode="#,##0_);[Red]\(#,##0\)">
                  <c:v>12709.5</c:v>
                </c:pt>
                <c:pt idx="11" formatCode="#,##0_);[Red]\(#,##0\)">
                  <c:v>12532.5</c:v>
                </c:pt>
                <c:pt idx="12" formatCode="#,##0_);[Red]\(#,##0\)">
                  <c:v>12254.5</c:v>
                </c:pt>
                <c:pt idx="13" formatCode="#,##0_);[Red]\(#,##0\)">
                  <c:v>11912.6</c:v>
                </c:pt>
                <c:pt idx="14" formatCode="#,##0_);[Red]\(#,##0\)">
                  <c:v>11521.6</c:v>
                </c:pt>
                <c:pt idx="15" formatCode="#,##0_);[Red]\(#,##0\)">
                  <c:v>11091.9</c:v>
                </c:pt>
                <c:pt idx="16" formatCode="#,##0_);[Red]\(#,##0\)">
                  <c:v>10642.1</c:v>
                </c:pt>
                <c:pt idx="17" formatCode="#,##0_);[Red]\(#,##0\)">
                  <c:v>10192.299999999999</c:v>
                </c:pt>
                <c:pt idx="18" formatCode="#,##0_);[Red]\(#,##0\)">
                  <c:v>9744.1</c:v>
                </c:pt>
                <c:pt idx="19" formatCode="#,##0_);[Red]\(#,##0\)">
                  <c:v>9283.9</c:v>
                </c:pt>
                <c:pt idx="20" formatCode="#,##0_);[Red]\(#,##0\)">
                  <c:v>8807.6</c:v>
                </c:pt>
              </c:numCache>
            </c:numRef>
          </c:val>
          <c:smooth val="0"/>
          <c:extLst>
            <c:ext xmlns:c16="http://schemas.microsoft.com/office/drawing/2014/chart" uri="{C3380CC4-5D6E-409C-BE32-E72D297353CC}">
              <c16:uniqueId val="{00000005-B69C-4F5D-BEED-EC70980D1A18}"/>
            </c:ext>
          </c:extLst>
        </c:ser>
        <c:dLbls>
          <c:showLegendKey val="0"/>
          <c:showVal val="0"/>
          <c:showCatName val="0"/>
          <c:showSerName val="0"/>
          <c:showPercent val="0"/>
          <c:showBubbleSize val="0"/>
        </c:dLbls>
        <c:marker val="1"/>
        <c:smooth val="0"/>
        <c:axId val="365443183"/>
        <c:axId val="365430287"/>
      </c:lineChart>
      <c:lineChart>
        <c:grouping val="standard"/>
        <c:varyColors val="0"/>
        <c:ser>
          <c:idx val="2"/>
          <c:order val="2"/>
          <c:tx>
            <c:strRef>
              <c:f>'人口推計（全国）'!$B$5</c:f>
              <c:strCache>
                <c:ptCount val="1"/>
              </c:strCache>
            </c:strRef>
          </c:tx>
          <c:spPr>
            <a:ln w="28575" cap="rnd">
              <a:solidFill>
                <a:srgbClr val="002060"/>
              </a:solidFill>
              <a:round/>
            </a:ln>
            <a:effectLst/>
          </c:spPr>
          <c:marker>
            <c:symbol val="circle"/>
            <c:size val="5"/>
            <c:spPr>
              <a:solidFill>
                <a:schemeClr val="accent1"/>
              </a:solidFill>
              <a:ln w="9525">
                <a:solidFill>
                  <a:srgbClr val="002060"/>
                </a:solidFill>
              </a:ln>
              <a:effectLst/>
            </c:spPr>
          </c:marker>
          <c:dLbls>
            <c:dLbl>
              <c:idx val="0"/>
              <c:layout>
                <c:manualLayout>
                  <c:x val="-2.8751123090745741E-2"/>
                  <c:y val="5.1036682615629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9C-4F5D-BEED-EC70980D1A18}"/>
                </c:ext>
              </c:extLst>
            </c:dLbl>
            <c:dLbl>
              <c:idx val="9"/>
              <c:layout>
                <c:manualLayout>
                  <c:x val="-2.6954177897574191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9C-4F5D-BEED-EC70980D1A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'人口推計（全国）'!$C$2:$W$2</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'人口推計（全国）'!$C$5:$W$5</c:f>
              <c:numCache>
                <c:formatCode>#,##0_);[Red]\(#,##0\)</c:formatCode>
                <c:ptCount val="21"/>
                <c:pt idx="0">
                  <c:v>665.71889999999996</c:v>
                </c:pt>
                <c:pt idx="1">
                  <c:v>762.048</c:v>
                </c:pt>
                <c:pt idx="2">
                  <c:v>827.89250000000004</c:v>
                </c:pt>
                <c:pt idx="3">
                  <c:v>847.34460000000001</c:v>
                </c:pt>
                <c:pt idx="4">
                  <c:v>866.80949999999996</c:v>
                </c:pt>
                <c:pt idx="5">
                  <c:v>873.45159999999998</c:v>
                </c:pt>
                <c:pt idx="6">
                  <c:v>879.72680000000003</c:v>
                </c:pt>
                <c:pt idx="7">
                  <c:v>880.50810000000001</c:v>
                </c:pt>
                <c:pt idx="8">
                  <c:v>881.71659999999997</c:v>
                </c:pt>
                <c:pt idx="9">
                  <c:v>886.52449999999999</c:v>
                </c:pt>
                <c:pt idx="10">
                  <c:v>883.94690000000003</c:v>
                </c:pt>
              </c:numCache>
            </c:numRef>
          </c:val>
          <c:smooth val="0"/>
          <c:extLst>
            <c:ext xmlns:c16="http://schemas.microsoft.com/office/drawing/2014/chart" uri="{C3380CC4-5D6E-409C-BE32-E72D297353CC}">
              <c16:uniqueId val="{00000008-B69C-4F5D-BEED-EC70980D1A18}"/>
            </c:ext>
          </c:extLst>
        </c:ser>
        <c:ser>
          <c:idx val="3"/>
          <c:order val="3"/>
          <c:tx>
            <c:strRef>
              <c:f>'人口推計（全国）'!$B$6</c:f>
              <c:strCache>
                <c:ptCount val="1"/>
              </c:strCache>
            </c:strRef>
          </c:tx>
          <c:spPr>
            <a:ln w="28575" cap="sq">
              <a:solidFill>
                <a:srgbClr val="00B050"/>
              </a:solidFill>
              <a:prstDash val="sysDot"/>
              <a:miter lim="800000"/>
            </a:ln>
            <a:effectLst/>
          </c:spPr>
          <c:marker>
            <c:symbol val="circle"/>
            <c:size val="5"/>
            <c:spPr>
              <a:solidFill>
                <a:srgbClr val="00B050"/>
              </a:solidFill>
              <a:ln w="9525">
                <a:solidFill>
                  <a:srgbClr val="00B050"/>
                </a:solidFill>
                <a:prstDash val="sysDot"/>
              </a:ln>
              <a:effectLst/>
            </c:spPr>
          </c:marker>
          <c:dLbls>
            <c:dLbl>
              <c:idx val="17"/>
              <c:layout>
                <c:manualLayout>
                  <c:x val="-3.2345013477088951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9C-4F5D-BEED-EC70980D1A18}"/>
                </c:ext>
              </c:extLst>
            </c:dLbl>
            <c:dLbl>
              <c:idx val="20"/>
              <c:layout>
                <c:manualLayout>
                  <c:x val="-3.4141958670260687E-2"/>
                  <c:y val="-3.8277511961722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69C-4F5D-BEED-EC70980D1A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'人口推計（全国）'!$C$2:$W$2</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'人口推計（全国）'!$C$6:$W$6</c:f>
              <c:numCache>
                <c:formatCode>General</c:formatCode>
                <c:ptCount val="21"/>
                <c:pt idx="10" formatCode="#,##0_);[Red]\(#,##0\)">
                  <c:v>883.94690000000003</c:v>
                </c:pt>
                <c:pt idx="11" formatCode="#,##0_);[Red]\(#,##0\)">
                  <c:v>874.28356021677848</c:v>
                </c:pt>
                <c:pt idx="12" formatCode="#,##0_);[Red]\(#,##0\)">
                  <c:v>856.19393226808995</c:v>
                </c:pt>
                <c:pt idx="13" formatCode="#,##0_);[Red]\(#,##0\)">
                  <c:v>832.8289351216979</c:v>
                </c:pt>
                <c:pt idx="14" formatCode="#,##0_);[Red]\(#,##0\)">
                  <c:v>805.65047350409964</c:v>
                </c:pt>
                <c:pt idx="15" formatCode="#,##0_);[Red]\(#,##0\)">
                  <c:v>776.14465712587912</c:v>
                </c:pt>
                <c:pt idx="16" formatCode="#,##0_);[Red]\(#,##0\)">
                  <c:v>747.82054534903932</c:v>
                </c:pt>
                <c:pt idx="17" formatCode="#,##0_);[Red]\(#,##0\)">
                  <c:v>718.22681528815065</c:v>
                </c:pt>
                <c:pt idx="18" formatCode="#,##0_);[Red]\(#,##0\)">
                  <c:v>685.23082554175755</c:v>
                </c:pt>
                <c:pt idx="19" formatCode="#,##0_);[Red]\(#,##0\)">
                  <c:v>648.68791916639748</c:v>
                </c:pt>
                <c:pt idx="20" formatCode="#,##0_);[Red]\(#,##0\)">
                  <c:v>610.30157085654594</c:v>
                </c:pt>
              </c:numCache>
            </c:numRef>
          </c:val>
          <c:smooth val="0"/>
          <c:extLst>
            <c:ext xmlns:c16="http://schemas.microsoft.com/office/drawing/2014/chart" uri="{C3380CC4-5D6E-409C-BE32-E72D297353CC}">
              <c16:uniqueId val="{0000000B-B69C-4F5D-BEED-EC70980D1A18}"/>
            </c:ext>
          </c:extLst>
        </c:ser>
        <c:dLbls>
          <c:showLegendKey val="0"/>
          <c:showVal val="0"/>
          <c:showCatName val="0"/>
          <c:showSerName val="0"/>
          <c:showPercent val="0"/>
          <c:showBubbleSize val="0"/>
        </c:dLbls>
        <c:marker val="1"/>
        <c:smooth val="0"/>
        <c:axId val="327381823"/>
        <c:axId val="327378911"/>
      </c:lineChart>
      <c:catAx>
        <c:axId val="36544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5430287"/>
        <c:crosses val="autoZero"/>
        <c:auto val="1"/>
        <c:lblAlgn val="ctr"/>
        <c:lblOffset val="100"/>
        <c:noMultiLvlLbl val="0"/>
      </c:catAx>
      <c:valAx>
        <c:axId val="365430287"/>
        <c:scaling>
          <c:orientation val="minMax"/>
          <c:max val="15000"/>
          <c:min val="5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5443183"/>
        <c:crosses val="autoZero"/>
        <c:crossBetween val="between"/>
      </c:valAx>
      <c:valAx>
        <c:axId val="327378911"/>
        <c:scaling>
          <c:orientation val="minMax"/>
          <c:max val="1500"/>
          <c:min val="50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327381823"/>
        <c:crosses val="max"/>
        <c:crossBetween val="between"/>
      </c:valAx>
      <c:catAx>
        <c:axId val="327381823"/>
        <c:scaling>
          <c:orientation val="minMax"/>
        </c:scaling>
        <c:delete val="1"/>
        <c:axPos val="b"/>
        <c:numFmt formatCode="General" sourceLinked="1"/>
        <c:majorTickMark val="out"/>
        <c:minorTickMark val="none"/>
        <c:tickLblPos val="nextTo"/>
        <c:crossAx val="327378911"/>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82499920161817E-2"/>
          <c:y val="8.7336522472604691E-2"/>
          <c:w val="0.9027988021671256"/>
          <c:h val="0.74869880608099315"/>
        </c:manualLayout>
      </c:layout>
      <c:barChart>
        <c:barDir val="col"/>
        <c:grouping val="percentStacked"/>
        <c:varyColors val="0"/>
        <c:ser>
          <c:idx val="0"/>
          <c:order val="0"/>
          <c:tx>
            <c:strRef>
              <c:f>'人口構成（３区分）'!$C$3</c:f>
              <c:strCache>
                <c:ptCount val="1"/>
                <c:pt idx="0">
                  <c:v>0～14歳</c:v>
                </c:pt>
              </c:strCache>
            </c:strRef>
          </c:tx>
          <c:spPr>
            <a:solidFill>
              <a:schemeClr val="accent5">
                <a:lumMod val="60000"/>
                <a:lumOff val="40000"/>
              </a:schemeClr>
            </a:solidFill>
            <a:ln>
              <a:noFill/>
            </a:ln>
          </c:spPr>
          <c:invertIfNegative val="0"/>
          <c:dPt>
            <c:idx val="10"/>
            <c:invertIfNegative val="0"/>
            <c:bubble3D val="0"/>
            <c:spPr>
              <a:solidFill>
                <a:schemeClr val="accent5">
                  <a:lumMod val="60000"/>
                  <a:lumOff val="40000"/>
                </a:schemeClr>
              </a:solidFill>
              <a:ln w="9525">
                <a:noFill/>
                <a:prstDash val="solid"/>
              </a:ln>
            </c:spPr>
            <c:extLst>
              <c:ext xmlns:c16="http://schemas.microsoft.com/office/drawing/2014/chart" uri="{C3380CC4-5D6E-409C-BE32-E72D297353CC}">
                <c16:uniqueId val="{00000001-3DD5-4B74-B081-85F952A6E788}"/>
              </c:ext>
            </c:extLst>
          </c:dPt>
          <c:dPt>
            <c:idx val="11"/>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3-3DD5-4B74-B081-85F952A6E788}"/>
              </c:ext>
            </c:extLst>
          </c:dPt>
          <c:dPt>
            <c:idx val="12"/>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5-3DD5-4B74-B081-85F952A6E788}"/>
              </c:ext>
            </c:extLst>
          </c:dPt>
          <c:dPt>
            <c:idx val="13"/>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7-3DD5-4B74-B081-85F952A6E788}"/>
              </c:ext>
            </c:extLst>
          </c:dPt>
          <c:dPt>
            <c:idx val="14"/>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9-3DD5-4B74-B081-85F952A6E788}"/>
              </c:ext>
            </c:extLst>
          </c:dPt>
          <c:dPt>
            <c:idx val="15"/>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B-3DD5-4B74-B081-85F952A6E788}"/>
              </c:ext>
            </c:extLst>
          </c:dPt>
          <c:dPt>
            <c:idx val="16"/>
            <c:invertIfNegative val="0"/>
            <c:bubble3D val="0"/>
            <c:spPr>
              <a:solidFill>
                <a:schemeClr val="accent5">
                  <a:lumMod val="60000"/>
                  <a:lumOff val="40000"/>
                </a:schemeClr>
              </a:solidFill>
              <a:ln>
                <a:noFill/>
                <a:prstDash val="sysDash"/>
              </a:ln>
            </c:spPr>
            <c:extLst>
              <c:ext xmlns:c16="http://schemas.microsoft.com/office/drawing/2014/chart" uri="{C3380CC4-5D6E-409C-BE32-E72D297353CC}">
                <c16:uniqueId val="{0000000D-3DD5-4B74-B081-85F952A6E788}"/>
              </c:ext>
            </c:extLst>
          </c:dPt>
          <c:dPt>
            <c:idx val="17"/>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F-3DD5-4B74-B081-85F952A6E788}"/>
              </c:ext>
            </c:extLst>
          </c:dPt>
          <c:dPt>
            <c:idx val="18"/>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11-3DD5-4B74-B081-85F952A6E788}"/>
              </c:ext>
            </c:extLst>
          </c:dPt>
          <c:dPt>
            <c:idx val="19"/>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13-3DD5-4B74-B081-85F952A6E788}"/>
              </c:ext>
            </c:extLst>
          </c:dPt>
          <c:dPt>
            <c:idx val="20"/>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15-3DD5-4B74-B081-85F952A6E788}"/>
              </c:ext>
            </c:extLst>
          </c:dPt>
          <c:dLbls>
            <c:dLbl>
              <c:idx val="1"/>
              <c:delete val="1"/>
              <c:extLst>
                <c:ext xmlns:c15="http://schemas.microsoft.com/office/drawing/2012/chart" uri="{CE6537A1-D6FC-4f65-9D91-7224C49458BB}"/>
                <c:ext xmlns:c16="http://schemas.microsoft.com/office/drawing/2014/chart" uri="{C3380CC4-5D6E-409C-BE32-E72D297353CC}">
                  <c16:uniqueId val="{00000016-3DD5-4B74-B081-85F952A6E788}"/>
                </c:ext>
              </c:extLst>
            </c:dLbl>
            <c:dLbl>
              <c:idx val="2"/>
              <c:delete val="1"/>
              <c:extLst>
                <c:ext xmlns:c15="http://schemas.microsoft.com/office/drawing/2012/chart" uri="{CE6537A1-D6FC-4f65-9D91-7224C49458BB}"/>
                <c:ext xmlns:c16="http://schemas.microsoft.com/office/drawing/2014/chart" uri="{C3380CC4-5D6E-409C-BE32-E72D297353CC}">
                  <c16:uniqueId val="{00000017-3DD5-4B74-B081-85F952A6E788}"/>
                </c:ext>
              </c:extLst>
            </c:dLbl>
            <c:dLbl>
              <c:idx val="3"/>
              <c:delete val="1"/>
              <c:extLst>
                <c:ext xmlns:c15="http://schemas.microsoft.com/office/drawing/2012/chart" uri="{CE6537A1-D6FC-4f65-9D91-7224C49458BB}"/>
                <c:ext xmlns:c16="http://schemas.microsoft.com/office/drawing/2014/chart" uri="{C3380CC4-5D6E-409C-BE32-E72D297353CC}">
                  <c16:uniqueId val="{00000018-3DD5-4B74-B081-85F952A6E788}"/>
                </c:ext>
              </c:extLst>
            </c:dLbl>
            <c:dLbl>
              <c:idx val="4"/>
              <c:delete val="1"/>
              <c:extLst>
                <c:ext xmlns:c15="http://schemas.microsoft.com/office/drawing/2012/chart" uri="{CE6537A1-D6FC-4f65-9D91-7224C49458BB}"/>
                <c:ext xmlns:c16="http://schemas.microsoft.com/office/drawing/2014/chart" uri="{C3380CC4-5D6E-409C-BE32-E72D297353CC}">
                  <c16:uniqueId val="{00000019-3DD5-4B74-B081-85F952A6E788}"/>
                </c:ext>
              </c:extLst>
            </c:dLbl>
            <c:dLbl>
              <c:idx val="5"/>
              <c:delete val="1"/>
              <c:extLst>
                <c:ext xmlns:c15="http://schemas.microsoft.com/office/drawing/2012/chart" uri="{CE6537A1-D6FC-4f65-9D91-7224C49458BB}"/>
                <c:ext xmlns:c16="http://schemas.microsoft.com/office/drawing/2014/chart" uri="{C3380CC4-5D6E-409C-BE32-E72D297353CC}">
                  <c16:uniqueId val="{0000001A-3DD5-4B74-B081-85F952A6E788}"/>
                </c:ext>
              </c:extLst>
            </c:dLbl>
            <c:dLbl>
              <c:idx val="7"/>
              <c:delete val="1"/>
              <c:extLst>
                <c:ext xmlns:c15="http://schemas.microsoft.com/office/drawing/2012/chart" uri="{CE6537A1-D6FC-4f65-9D91-7224C49458BB}"/>
                <c:ext xmlns:c16="http://schemas.microsoft.com/office/drawing/2014/chart" uri="{C3380CC4-5D6E-409C-BE32-E72D297353CC}">
                  <c16:uniqueId val="{0000001B-3DD5-4B74-B081-85F952A6E788}"/>
                </c:ext>
              </c:extLst>
            </c:dLbl>
            <c:dLbl>
              <c:idx val="8"/>
              <c:delete val="1"/>
              <c:extLst>
                <c:ext xmlns:c15="http://schemas.microsoft.com/office/drawing/2012/chart" uri="{CE6537A1-D6FC-4f65-9D91-7224C49458BB}"/>
                <c:ext xmlns:c16="http://schemas.microsoft.com/office/drawing/2014/chart" uri="{C3380CC4-5D6E-409C-BE32-E72D297353CC}">
                  <c16:uniqueId val="{0000001C-3DD5-4B74-B081-85F952A6E788}"/>
                </c:ext>
              </c:extLst>
            </c:dLbl>
            <c:dLbl>
              <c:idx val="9"/>
              <c:delete val="1"/>
              <c:extLst>
                <c:ext xmlns:c15="http://schemas.microsoft.com/office/drawing/2012/chart" uri="{CE6537A1-D6FC-4f65-9D91-7224C49458BB}"/>
                <c:ext xmlns:c16="http://schemas.microsoft.com/office/drawing/2014/chart" uri="{C3380CC4-5D6E-409C-BE32-E72D297353CC}">
                  <c16:uniqueId val="{0000001D-3DD5-4B74-B081-85F952A6E788}"/>
                </c:ext>
              </c:extLst>
            </c:dLbl>
            <c:dLbl>
              <c:idx val="11"/>
              <c:delete val="1"/>
              <c:extLst>
                <c:ext xmlns:c15="http://schemas.microsoft.com/office/drawing/2012/chart" uri="{CE6537A1-D6FC-4f65-9D91-7224C49458BB}"/>
                <c:ext xmlns:c16="http://schemas.microsoft.com/office/drawing/2014/chart" uri="{C3380CC4-5D6E-409C-BE32-E72D297353CC}">
                  <c16:uniqueId val="{00000003-3DD5-4B74-B081-85F952A6E788}"/>
                </c:ext>
              </c:extLst>
            </c:dLbl>
            <c:dLbl>
              <c:idx val="12"/>
              <c:delete val="1"/>
              <c:extLst>
                <c:ext xmlns:c15="http://schemas.microsoft.com/office/drawing/2012/chart" uri="{CE6537A1-D6FC-4f65-9D91-7224C49458BB}"/>
                <c:ext xmlns:c16="http://schemas.microsoft.com/office/drawing/2014/chart" uri="{C3380CC4-5D6E-409C-BE32-E72D297353CC}">
                  <c16:uniqueId val="{00000005-3DD5-4B74-B081-85F952A6E788}"/>
                </c:ext>
              </c:extLst>
            </c:dLbl>
            <c:dLbl>
              <c:idx val="13"/>
              <c:delete val="1"/>
              <c:extLst>
                <c:ext xmlns:c15="http://schemas.microsoft.com/office/drawing/2012/chart" uri="{CE6537A1-D6FC-4f65-9D91-7224C49458BB}"/>
                <c:ext xmlns:c16="http://schemas.microsoft.com/office/drawing/2014/chart" uri="{C3380CC4-5D6E-409C-BE32-E72D297353CC}">
                  <c16:uniqueId val="{00000007-3DD5-4B74-B081-85F952A6E788}"/>
                </c:ext>
              </c:extLst>
            </c:dLbl>
            <c:dLbl>
              <c:idx val="14"/>
              <c:delete val="1"/>
              <c:extLst>
                <c:ext xmlns:c15="http://schemas.microsoft.com/office/drawing/2012/chart" uri="{CE6537A1-D6FC-4f65-9D91-7224C49458BB}"/>
                <c:ext xmlns:c16="http://schemas.microsoft.com/office/drawing/2014/chart" uri="{C3380CC4-5D6E-409C-BE32-E72D297353CC}">
                  <c16:uniqueId val="{00000009-3DD5-4B74-B081-85F952A6E788}"/>
                </c:ext>
              </c:extLst>
            </c:dLbl>
            <c:dLbl>
              <c:idx val="16"/>
              <c:delete val="1"/>
              <c:extLst>
                <c:ext xmlns:c15="http://schemas.microsoft.com/office/drawing/2012/chart" uri="{CE6537A1-D6FC-4f65-9D91-7224C49458BB}"/>
                <c:ext xmlns:c16="http://schemas.microsoft.com/office/drawing/2014/chart" uri="{C3380CC4-5D6E-409C-BE32-E72D297353CC}">
                  <c16:uniqueId val="{0000000D-3DD5-4B74-B081-85F952A6E788}"/>
                </c:ext>
              </c:extLst>
            </c:dLbl>
            <c:dLbl>
              <c:idx val="18"/>
              <c:delete val="1"/>
              <c:extLst>
                <c:ext xmlns:c15="http://schemas.microsoft.com/office/drawing/2012/chart" uri="{CE6537A1-D6FC-4f65-9D91-7224C49458BB}"/>
                <c:ext xmlns:c16="http://schemas.microsoft.com/office/drawing/2014/chart" uri="{C3380CC4-5D6E-409C-BE32-E72D297353CC}">
                  <c16:uniqueId val="{00000011-3DD5-4B74-B081-85F952A6E788}"/>
                </c:ext>
              </c:extLst>
            </c:dLbl>
            <c:dLbl>
              <c:idx val="19"/>
              <c:delete val="1"/>
              <c:extLst>
                <c:ext xmlns:c15="http://schemas.microsoft.com/office/drawing/2012/chart" uri="{CE6537A1-D6FC-4f65-9D91-7224C49458BB}"/>
                <c:ext xmlns:c16="http://schemas.microsoft.com/office/drawing/2014/chart" uri="{C3380CC4-5D6E-409C-BE32-E72D297353CC}">
                  <c16:uniqueId val="{00000013-3DD5-4B74-B081-85F952A6E788}"/>
                </c:ext>
              </c:extLst>
            </c:dLbl>
            <c:spPr>
              <a:noFill/>
              <a:ln>
                <a:noFill/>
              </a:ln>
              <a:effectLst/>
            </c:spPr>
            <c:txPr>
              <a:bodyPr/>
              <a:lstStyle/>
              <a:p>
                <a:pPr>
                  <a:defRPr sz="1100" b="1">
                    <a:latin typeface="游ゴシック" panose="020B0400000000000000" pitchFamily="50" charset="-128"/>
                    <a:ea typeface="游ゴシック" panose="020B04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'人口構成（３区分）'!$A$4:$A$24</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'人口構成（３区分）'!$C$4:$C$24</c:f>
              <c:numCache>
                <c:formatCode>0.0_);[Red]\(0.0\)</c:formatCode>
                <c:ptCount val="21"/>
                <c:pt idx="0">
                  <c:v>22.934950472339001</c:v>
                </c:pt>
                <c:pt idx="1">
                  <c:v>23.890660430839002</c:v>
                </c:pt>
                <c:pt idx="2">
                  <c:v>25.633872710240546</c:v>
                </c:pt>
                <c:pt idx="3">
                  <c:v>24.427261312410181</c:v>
                </c:pt>
                <c:pt idx="4">
                  <c:v>21.363432459691971</c:v>
                </c:pt>
                <c:pt idx="5">
                  <c:v>17.297100650830174</c:v>
                </c:pt>
                <c:pt idx="6">
                  <c:v>15.048748504633997</c:v>
                </c:pt>
                <c:pt idx="7">
                  <c:v>14.22123855746395</c:v>
                </c:pt>
                <c:pt idx="8">
                  <c:v>13.828661223219502</c:v>
                </c:pt>
                <c:pt idx="9">
                  <c:v>13.223447293334811</c:v>
                </c:pt>
                <c:pt idx="10">
                  <c:v>12.419999436617744</c:v>
                </c:pt>
                <c:pt idx="11">
                  <c:v>11.773504960381107</c:v>
                </c:pt>
                <c:pt idx="12">
                  <c:v>11.160518017106634</c:v>
                </c:pt>
                <c:pt idx="13">
                  <c:v>10.746519578606149</c:v>
                </c:pt>
                <c:pt idx="14">
                  <c:v>10.472394075944894</c:v>
                </c:pt>
                <c:pt idx="15">
                  <c:v>10.4309471764563</c:v>
                </c:pt>
                <c:pt idx="16">
                  <c:v>10.31396884785442</c:v>
                </c:pt>
                <c:pt idx="17">
                  <c:v>10.114181116296354</c:v>
                </c:pt>
                <c:pt idx="18">
                  <c:v>9.9517484059483401</c:v>
                </c:pt>
                <c:pt idx="19">
                  <c:v>9.867847242804622</c:v>
                </c:pt>
                <c:pt idx="20">
                  <c:v>9.875157613632588</c:v>
                </c:pt>
              </c:numCache>
            </c:numRef>
          </c:val>
          <c:extLst>
            <c:ext xmlns:c16="http://schemas.microsoft.com/office/drawing/2014/chart" uri="{C3380CC4-5D6E-409C-BE32-E72D297353CC}">
              <c16:uniqueId val="{0000001E-3DD5-4B74-B081-85F952A6E788}"/>
            </c:ext>
          </c:extLst>
        </c:ser>
        <c:ser>
          <c:idx val="1"/>
          <c:order val="1"/>
          <c:tx>
            <c:strRef>
              <c:f>'人口構成（３区分）'!$E$3</c:f>
              <c:strCache>
                <c:ptCount val="1"/>
                <c:pt idx="0">
                  <c:v>15～64歳</c:v>
                </c:pt>
              </c:strCache>
            </c:strRef>
          </c:tx>
          <c:spPr>
            <a:pattFill prst="ltDnDiag">
              <a:fgClr>
                <a:srgbClr val="92D050"/>
              </a:fgClr>
              <a:bgClr>
                <a:schemeClr val="bg1"/>
              </a:bgClr>
            </a:pattFill>
            <a:ln cmpd="sng">
              <a:noFill/>
            </a:ln>
          </c:spPr>
          <c:invertIfNegative val="0"/>
          <c:dPt>
            <c:idx val="10"/>
            <c:invertIfNegative val="0"/>
            <c:bubble3D val="0"/>
            <c:spPr>
              <a:pattFill prst="ltDnDiag">
                <a:fgClr>
                  <a:srgbClr val="92D050"/>
                </a:fgClr>
                <a:bgClr>
                  <a:schemeClr val="bg1"/>
                </a:bgClr>
              </a:pattFill>
              <a:ln w="9525" cmpd="sng">
                <a:noFill/>
                <a:prstDash val="solid"/>
              </a:ln>
            </c:spPr>
            <c:extLst>
              <c:ext xmlns:c16="http://schemas.microsoft.com/office/drawing/2014/chart" uri="{C3380CC4-5D6E-409C-BE32-E72D297353CC}">
                <c16:uniqueId val="{00000020-3DD5-4B74-B081-85F952A6E788}"/>
              </c:ext>
            </c:extLst>
          </c:dPt>
          <c:dPt>
            <c:idx val="11"/>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2-3DD5-4B74-B081-85F952A6E788}"/>
              </c:ext>
            </c:extLst>
          </c:dPt>
          <c:dPt>
            <c:idx val="12"/>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4-3DD5-4B74-B081-85F952A6E788}"/>
              </c:ext>
            </c:extLst>
          </c:dPt>
          <c:dPt>
            <c:idx val="13"/>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6-3DD5-4B74-B081-85F952A6E788}"/>
              </c:ext>
            </c:extLst>
          </c:dPt>
          <c:dPt>
            <c:idx val="14"/>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8-3DD5-4B74-B081-85F952A6E788}"/>
              </c:ext>
            </c:extLst>
          </c:dPt>
          <c:dPt>
            <c:idx val="15"/>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A-3DD5-4B74-B081-85F952A6E788}"/>
              </c:ext>
            </c:extLst>
          </c:dPt>
          <c:dPt>
            <c:idx val="16"/>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C-3DD5-4B74-B081-85F952A6E788}"/>
              </c:ext>
            </c:extLst>
          </c:dPt>
          <c:dPt>
            <c:idx val="17"/>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E-3DD5-4B74-B081-85F952A6E788}"/>
              </c:ext>
            </c:extLst>
          </c:dPt>
          <c:dPt>
            <c:idx val="18"/>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30-3DD5-4B74-B081-85F952A6E788}"/>
              </c:ext>
            </c:extLst>
          </c:dPt>
          <c:dPt>
            <c:idx val="19"/>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32-3DD5-4B74-B081-85F952A6E788}"/>
              </c:ext>
            </c:extLst>
          </c:dPt>
          <c:dPt>
            <c:idx val="20"/>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34-3DD5-4B74-B081-85F952A6E788}"/>
              </c:ext>
            </c:extLst>
          </c:dPt>
          <c:dLbls>
            <c:dLbl>
              <c:idx val="1"/>
              <c:delete val="1"/>
              <c:extLst>
                <c:ext xmlns:c15="http://schemas.microsoft.com/office/drawing/2012/chart" uri="{CE6537A1-D6FC-4f65-9D91-7224C49458BB}"/>
                <c:ext xmlns:c16="http://schemas.microsoft.com/office/drawing/2014/chart" uri="{C3380CC4-5D6E-409C-BE32-E72D297353CC}">
                  <c16:uniqueId val="{00000035-3DD5-4B74-B081-85F952A6E788}"/>
                </c:ext>
              </c:extLst>
            </c:dLbl>
            <c:dLbl>
              <c:idx val="2"/>
              <c:delete val="1"/>
              <c:extLst>
                <c:ext xmlns:c15="http://schemas.microsoft.com/office/drawing/2012/chart" uri="{CE6537A1-D6FC-4f65-9D91-7224C49458BB}"/>
                <c:ext xmlns:c16="http://schemas.microsoft.com/office/drawing/2014/chart" uri="{C3380CC4-5D6E-409C-BE32-E72D297353CC}">
                  <c16:uniqueId val="{00000036-3DD5-4B74-B081-85F952A6E788}"/>
                </c:ext>
              </c:extLst>
            </c:dLbl>
            <c:dLbl>
              <c:idx val="3"/>
              <c:delete val="1"/>
              <c:extLst>
                <c:ext xmlns:c15="http://schemas.microsoft.com/office/drawing/2012/chart" uri="{CE6537A1-D6FC-4f65-9D91-7224C49458BB}"/>
                <c:ext xmlns:c16="http://schemas.microsoft.com/office/drawing/2014/chart" uri="{C3380CC4-5D6E-409C-BE32-E72D297353CC}">
                  <c16:uniqueId val="{00000037-3DD5-4B74-B081-85F952A6E788}"/>
                </c:ext>
              </c:extLst>
            </c:dLbl>
            <c:dLbl>
              <c:idx val="4"/>
              <c:delete val="1"/>
              <c:extLst>
                <c:ext xmlns:c15="http://schemas.microsoft.com/office/drawing/2012/chart" uri="{CE6537A1-D6FC-4f65-9D91-7224C49458BB}"/>
                <c:ext xmlns:c16="http://schemas.microsoft.com/office/drawing/2014/chart" uri="{C3380CC4-5D6E-409C-BE32-E72D297353CC}">
                  <c16:uniqueId val="{00000038-3DD5-4B74-B081-85F952A6E788}"/>
                </c:ext>
              </c:extLst>
            </c:dLbl>
            <c:dLbl>
              <c:idx val="5"/>
              <c:delete val="1"/>
              <c:extLst>
                <c:ext xmlns:c15="http://schemas.microsoft.com/office/drawing/2012/chart" uri="{CE6537A1-D6FC-4f65-9D91-7224C49458BB}"/>
                <c:ext xmlns:c16="http://schemas.microsoft.com/office/drawing/2014/chart" uri="{C3380CC4-5D6E-409C-BE32-E72D297353CC}">
                  <c16:uniqueId val="{00000039-3DD5-4B74-B081-85F952A6E788}"/>
                </c:ext>
              </c:extLst>
            </c:dLbl>
            <c:dLbl>
              <c:idx val="7"/>
              <c:delete val="1"/>
              <c:extLst>
                <c:ext xmlns:c15="http://schemas.microsoft.com/office/drawing/2012/chart" uri="{CE6537A1-D6FC-4f65-9D91-7224C49458BB}"/>
                <c:ext xmlns:c16="http://schemas.microsoft.com/office/drawing/2014/chart" uri="{C3380CC4-5D6E-409C-BE32-E72D297353CC}">
                  <c16:uniqueId val="{0000003A-3DD5-4B74-B081-85F952A6E788}"/>
                </c:ext>
              </c:extLst>
            </c:dLbl>
            <c:dLbl>
              <c:idx val="8"/>
              <c:delete val="1"/>
              <c:extLst>
                <c:ext xmlns:c15="http://schemas.microsoft.com/office/drawing/2012/chart" uri="{CE6537A1-D6FC-4f65-9D91-7224C49458BB}"/>
                <c:ext xmlns:c16="http://schemas.microsoft.com/office/drawing/2014/chart" uri="{C3380CC4-5D6E-409C-BE32-E72D297353CC}">
                  <c16:uniqueId val="{0000003B-3DD5-4B74-B081-85F952A6E788}"/>
                </c:ext>
              </c:extLst>
            </c:dLbl>
            <c:dLbl>
              <c:idx val="9"/>
              <c:delete val="1"/>
              <c:extLst>
                <c:ext xmlns:c15="http://schemas.microsoft.com/office/drawing/2012/chart" uri="{CE6537A1-D6FC-4f65-9D91-7224C49458BB}"/>
                <c:ext xmlns:c16="http://schemas.microsoft.com/office/drawing/2014/chart" uri="{C3380CC4-5D6E-409C-BE32-E72D297353CC}">
                  <c16:uniqueId val="{0000003C-3DD5-4B74-B081-85F952A6E788}"/>
                </c:ext>
              </c:extLst>
            </c:dLbl>
            <c:dLbl>
              <c:idx val="11"/>
              <c:delete val="1"/>
              <c:extLst>
                <c:ext xmlns:c15="http://schemas.microsoft.com/office/drawing/2012/chart" uri="{CE6537A1-D6FC-4f65-9D91-7224C49458BB}"/>
                <c:ext xmlns:c16="http://schemas.microsoft.com/office/drawing/2014/chart" uri="{C3380CC4-5D6E-409C-BE32-E72D297353CC}">
                  <c16:uniqueId val="{00000022-3DD5-4B74-B081-85F952A6E788}"/>
                </c:ext>
              </c:extLst>
            </c:dLbl>
            <c:dLbl>
              <c:idx val="12"/>
              <c:delete val="1"/>
              <c:extLst>
                <c:ext xmlns:c15="http://schemas.microsoft.com/office/drawing/2012/chart" uri="{CE6537A1-D6FC-4f65-9D91-7224C49458BB}"/>
                <c:ext xmlns:c16="http://schemas.microsoft.com/office/drawing/2014/chart" uri="{C3380CC4-5D6E-409C-BE32-E72D297353CC}">
                  <c16:uniqueId val="{00000024-3DD5-4B74-B081-85F952A6E788}"/>
                </c:ext>
              </c:extLst>
            </c:dLbl>
            <c:dLbl>
              <c:idx val="13"/>
              <c:delete val="1"/>
              <c:extLst>
                <c:ext xmlns:c15="http://schemas.microsoft.com/office/drawing/2012/chart" uri="{CE6537A1-D6FC-4f65-9D91-7224C49458BB}"/>
                <c:ext xmlns:c16="http://schemas.microsoft.com/office/drawing/2014/chart" uri="{C3380CC4-5D6E-409C-BE32-E72D297353CC}">
                  <c16:uniqueId val="{00000026-3DD5-4B74-B081-85F952A6E788}"/>
                </c:ext>
              </c:extLst>
            </c:dLbl>
            <c:dLbl>
              <c:idx val="14"/>
              <c:delete val="1"/>
              <c:extLst>
                <c:ext xmlns:c15="http://schemas.microsoft.com/office/drawing/2012/chart" uri="{CE6537A1-D6FC-4f65-9D91-7224C49458BB}"/>
                <c:ext xmlns:c16="http://schemas.microsoft.com/office/drawing/2014/chart" uri="{C3380CC4-5D6E-409C-BE32-E72D297353CC}">
                  <c16:uniqueId val="{00000028-3DD5-4B74-B081-85F952A6E788}"/>
                </c:ext>
              </c:extLst>
            </c:dLbl>
            <c:dLbl>
              <c:idx val="16"/>
              <c:delete val="1"/>
              <c:extLst>
                <c:ext xmlns:c15="http://schemas.microsoft.com/office/drawing/2012/chart" uri="{CE6537A1-D6FC-4f65-9D91-7224C49458BB}"/>
                <c:ext xmlns:c16="http://schemas.microsoft.com/office/drawing/2014/chart" uri="{C3380CC4-5D6E-409C-BE32-E72D297353CC}">
                  <c16:uniqueId val="{0000002C-3DD5-4B74-B081-85F952A6E788}"/>
                </c:ext>
              </c:extLst>
            </c:dLbl>
            <c:dLbl>
              <c:idx val="18"/>
              <c:delete val="1"/>
              <c:extLst>
                <c:ext xmlns:c15="http://schemas.microsoft.com/office/drawing/2012/chart" uri="{CE6537A1-D6FC-4f65-9D91-7224C49458BB}"/>
                <c:ext xmlns:c16="http://schemas.microsoft.com/office/drawing/2014/chart" uri="{C3380CC4-5D6E-409C-BE32-E72D297353CC}">
                  <c16:uniqueId val="{00000030-3DD5-4B74-B081-85F952A6E788}"/>
                </c:ext>
              </c:extLst>
            </c:dLbl>
            <c:dLbl>
              <c:idx val="19"/>
              <c:delete val="1"/>
              <c:extLst>
                <c:ext xmlns:c15="http://schemas.microsoft.com/office/drawing/2012/chart" uri="{CE6537A1-D6FC-4f65-9D91-7224C49458BB}"/>
                <c:ext xmlns:c16="http://schemas.microsoft.com/office/drawing/2014/chart" uri="{C3380CC4-5D6E-409C-BE32-E72D297353CC}">
                  <c16:uniqueId val="{00000032-3DD5-4B74-B081-85F952A6E788}"/>
                </c:ext>
              </c:extLst>
            </c:dLbl>
            <c:spPr>
              <a:noFill/>
              <a:ln>
                <a:noFill/>
              </a:ln>
              <a:effectLst/>
            </c:spPr>
            <c:txPr>
              <a:bodyPr/>
              <a:lstStyle/>
              <a:p>
                <a:pPr>
                  <a:defRPr sz="1100" b="1">
                    <a:latin typeface="游ゴシック" panose="020B0400000000000000" pitchFamily="50" charset="-128"/>
                    <a:ea typeface="游ゴシック" panose="020B0400000000000000"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'人口構成（３区分）'!$A$4:$A$24</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'人口構成（３区分）'!$E$4:$E$24</c:f>
              <c:numCache>
                <c:formatCode>#,##0.0_ </c:formatCode>
                <c:ptCount val="21"/>
                <c:pt idx="0">
                  <c:v>72.505767824828169</c:v>
                </c:pt>
                <c:pt idx="1">
                  <c:v>70.941620475350632</c:v>
                </c:pt>
                <c:pt idx="2">
                  <c:v>68.315084388453371</c:v>
                </c:pt>
                <c:pt idx="3">
                  <c:v>68.326243903176703</c:v>
                </c:pt>
                <c:pt idx="4">
                  <c:v>70.362456187550464</c:v>
                </c:pt>
                <c:pt idx="5">
                  <c:v>73.006765017711331</c:v>
                </c:pt>
                <c:pt idx="6">
                  <c:v>73.018216561452505</c:v>
                </c:pt>
                <c:pt idx="7">
                  <c:v>70.815056487655397</c:v>
                </c:pt>
                <c:pt idx="8">
                  <c:v>67.513822587493394</c:v>
                </c:pt>
                <c:pt idx="9">
                  <c:v>64.387391437010493</c:v>
                </c:pt>
                <c:pt idx="10">
                  <c:v>61.346727953907646</c:v>
                </c:pt>
                <c:pt idx="11">
                  <c:v>60.372746405001763</c:v>
                </c:pt>
                <c:pt idx="12">
                  <c:v>60.507876255176328</c:v>
                </c:pt>
                <c:pt idx="13">
                  <c:v>59.819508633392481</c:v>
                </c:pt>
                <c:pt idx="14">
                  <c:v>58.071609442601499</c:v>
                </c:pt>
                <c:pt idx="15">
                  <c:v>55.095153404857747</c:v>
                </c:pt>
                <c:pt idx="16">
                  <c:v>53.481110467674633</c:v>
                </c:pt>
                <c:pt idx="17">
                  <c:v>52.658092850806284</c:v>
                </c:pt>
                <c:pt idx="18">
                  <c:v>52.495201777301816</c:v>
                </c:pt>
                <c:pt idx="19">
                  <c:v>52.694761154380728</c:v>
                </c:pt>
                <c:pt idx="20">
                  <c:v>52.463327570731131</c:v>
                </c:pt>
              </c:numCache>
            </c:numRef>
          </c:val>
          <c:extLst>
            <c:ext xmlns:c16="http://schemas.microsoft.com/office/drawing/2014/chart" uri="{C3380CC4-5D6E-409C-BE32-E72D297353CC}">
              <c16:uniqueId val="{0000003D-3DD5-4B74-B081-85F952A6E788}"/>
            </c:ext>
          </c:extLst>
        </c:ser>
        <c:ser>
          <c:idx val="2"/>
          <c:order val="2"/>
          <c:tx>
            <c:strRef>
              <c:f>'人口構成（３区分）'!$G$3</c:f>
              <c:strCache>
                <c:ptCount val="1"/>
                <c:pt idx="0">
                  <c:v>65歳以上</c:v>
                </c:pt>
              </c:strCache>
            </c:strRef>
          </c:tx>
          <c:spPr>
            <a:pattFill prst="pct90">
              <a:fgClr>
                <a:srgbClr val="FFC000"/>
              </a:fgClr>
              <a:bgClr>
                <a:schemeClr val="bg1"/>
              </a:bgClr>
            </a:pattFill>
            <a:ln>
              <a:noFill/>
            </a:ln>
          </c:spPr>
          <c:invertIfNegative val="0"/>
          <c:dPt>
            <c:idx val="10"/>
            <c:invertIfNegative val="0"/>
            <c:bubble3D val="0"/>
            <c:spPr>
              <a:pattFill prst="pct90">
                <a:fgClr>
                  <a:srgbClr val="FFC000"/>
                </a:fgClr>
                <a:bgClr>
                  <a:schemeClr val="bg1"/>
                </a:bgClr>
              </a:pattFill>
              <a:ln w="9525">
                <a:noFill/>
                <a:prstDash val="solid"/>
              </a:ln>
            </c:spPr>
            <c:extLst>
              <c:ext xmlns:c16="http://schemas.microsoft.com/office/drawing/2014/chart" uri="{C3380CC4-5D6E-409C-BE32-E72D297353CC}">
                <c16:uniqueId val="{0000003F-3DD5-4B74-B081-85F952A6E788}"/>
              </c:ext>
            </c:extLst>
          </c:dPt>
          <c:dPt>
            <c:idx val="11"/>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1-3DD5-4B74-B081-85F952A6E788}"/>
              </c:ext>
            </c:extLst>
          </c:dPt>
          <c:dPt>
            <c:idx val="12"/>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3-3DD5-4B74-B081-85F952A6E788}"/>
              </c:ext>
            </c:extLst>
          </c:dPt>
          <c:dPt>
            <c:idx val="13"/>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5-3DD5-4B74-B081-85F952A6E788}"/>
              </c:ext>
            </c:extLst>
          </c:dPt>
          <c:dPt>
            <c:idx val="14"/>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7-3DD5-4B74-B081-85F952A6E788}"/>
              </c:ext>
            </c:extLst>
          </c:dPt>
          <c:dPt>
            <c:idx val="15"/>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9-3DD5-4B74-B081-85F952A6E788}"/>
              </c:ext>
            </c:extLst>
          </c:dPt>
          <c:dPt>
            <c:idx val="16"/>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B-3DD5-4B74-B081-85F952A6E788}"/>
              </c:ext>
            </c:extLst>
          </c:dPt>
          <c:dPt>
            <c:idx val="17"/>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D-3DD5-4B74-B081-85F952A6E788}"/>
              </c:ext>
            </c:extLst>
          </c:dPt>
          <c:dPt>
            <c:idx val="18"/>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F-3DD5-4B74-B081-85F952A6E788}"/>
              </c:ext>
            </c:extLst>
          </c:dPt>
          <c:dPt>
            <c:idx val="19"/>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51-3DD5-4B74-B081-85F952A6E788}"/>
              </c:ext>
            </c:extLst>
          </c:dPt>
          <c:dPt>
            <c:idx val="20"/>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53-3DD5-4B74-B081-85F952A6E788}"/>
              </c:ext>
            </c:extLst>
          </c:dPt>
          <c:dLbls>
            <c:dLbl>
              <c:idx val="0"/>
              <c:layout>
                <c:manualLayout>
                  <c:x val="0"/>
                  <c:y val="-4.1666666666666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3DD5-4B74-B081-85F952A6E788}"/>
                </c:ext>
              </c:extLst>
            </c:dLbl>
            <c:dLbl>
              <c:idx val="1"/>
              <c:delete val="1"/>
              <c:extLst>
                <c:ext xmlns:c15="http://schemas.microsoft.com/office/drawing/2012/chart" uri="{CE6537A1-D6FC-4f65-9D91-7224C49458BB}"/>
                <c:ext xmlns:c16="http://schemas.microsoft.com/office/drawing/2014/chart" uri="{C3380CC4-5D6E-409C-BE32-E72D297353CC}">
                  <c16:uniqueId val="{00000055-3DD5-4B74-B081-85F952A6E788}"/>
                </c:ext>
              </c:extLst>
            </c:dLbl>
            <c:dLbl>
              <c:idx val="2"/>
              <c:delete val="1"/>
              <c:extLst>
                <c:ext xmlns:c15="http://schemas.microsoft.com/office/drawing/2012/chart" uri="{CE6537A1-D6FC-4f65-9D91-7224C49458BB}"/>
                <c:ext xmlns:c16="http://schemas.microsoft.com/office/drawing/2014/chart" uri="{C3380CC4-5D6E-409C-BE32-E72D297353CC}">
                  <c16:uniqueId val="{00000056-3DD5-4B74-B081-85F952A6E788}"/>
                </c:ext>
              </c:extLst>
            </c:dLbl>
            <c:dLbl>
              <c:idx val="3"/>
              <c:delete val="1"/>
              <c:extLst>
                <c:ext xmlns:c15="http://schemas.microsoft.com/office/drawing/2012/chart" uri="{CE6537A1-D6FC-4f65-9D91-7224C49458BB}"/>
                <c:ext xmlns:c16="http://schemas.microsoft.com/office/drawing/2014/chart" uri="{C3380CC4-5D6E-409C-BE32-E72D297353CC}">
                  <c16:uniqueId val="{00000057-3DD5-4B74-B081-85F952A6E788}"/>
                </c:ext>
              </c:extLst>
            </c:dLbl>
            <c:dLbl>
              <c:idx val="4"/>
              <c:delete val="1"/>
              <c:extLst>
                <c:ext xmlns:c15="http://schemas.microsoft.com/office/drawing/2012/chart" uri="{CE6537A1-D6FC-4f65-9D91-7224C49458BB}"/>
                <c:ext xmlns:c16="http://schemas.microsoft.com/office/drawing/2014/chart" uri="{C3380CC4-5D6E-409C-BE32-E72D297353CC}">
                  <c16:uniqueId val="{00000058-3DD5-4B74-B081-85F952A6E788}"/>
                </c:ext>
              </c:extLst>
            </c:dLbl>
            <c:dLbl>
              <c:idx val="5"/>
              <c:delete val="1"/>
              <c:extLst>
                <c:ext xmlns:c15="http://schemas.microsoft.com/office/drawing/2012/chart" uri="{CE6537A1-D6FC-4f65-9D91-7224C49458BB}"/>
                <c:ext xmlns:c16="http://schemas.microsoft.com/office/drawing/2014/chart" uri="{C3380CC4-5D6E-409C-BE32-E72D297353CC}">
                  <c16:uniqueId val="{00000059-3DD5-4B74-B081-85F952A6E788}"/>
                </c:ext>
              </c:extLst>
            </c:dLbl>
            <c:dLbl>
              <c:idx val="7"/>
              <c:delete val="1"/>
              <c:extLst>
                <c:ext xmlns:c15="http://schemas.microsoft.com/office/drawing/2012/chart" uri="{CE6537A1-D6FC-4f65-9D91-7224C49458BB}"/>
                <c:ext xmlns:c16="http://schemas.microsoft.com/office/drawing/2014/chart" uri="{C3380CC4-5D6E-409C-BE32-E72D297353CC}">
                  <c16:uniqueId val="{0000005A-3DD5-4B74-B081-85F952A6E788}"/>
                </c:ext>
              </c:extLst>
            </c:dLbl>
            <c:dLbl>
              <c:idx val="8"/>
              <c:delete val="1"/>
              <c:extLst>
                <c:ext xmlns:c15="http://schemas.microsoft.com/office/drawing/2012/chart" uri="{CE6537A1-D6FC-4f65-9D91-7224C49458BB}"/>
                <c:ext xmlns:c16="http://schemas.microsoft.com/office/drawing/2014/chart" uri="{C3380CC4-5D6E-409C-BE32-E72D297353CC}">
                  <c16:uniqueId val="{0000005B-3DD5-4B74-B081-85F952A6E788}"/>
                </c:ext>
              </c:extLst>
            </c:dLbl>
            <c:dLbl>
              <c:idx val="9"/>
              <c:delete val="1"/>
              <c:extLst>
                <c:ext xmlns:c15="http://schemas.microsoft.com/office/drawing/2012/chart" uri="{CE6537A1-D6FC-4f65-9D91-7224C49458BB}"/>
                <c:ext xmlns:c16="http://schemas.microsoft.com/office/drawing/2014/chart" uri="{C3380CC4-5D6E-409C-BE32-E72D297353CC}">
                  <c16:uniqueId val="{0000005C-3DD5-4B74-B081-85F952A6E788}"/>
                </c:ext>
              </c:extLst>
            </c:dLbl>
            <c:dLbl>
              <c:idx val="10"/>
              <c:spPr>
                <a:ln>
                  <a:prstDash val="solid"/>
                </a:ln>
              </c:spPr>
              <c:txPr>
                <a:bodyPr/>
                <a:lstStyle/>
                <a:p>
                  <a:pPr>
                    <a:defRPr sz="1100" b="1">
                      <a:latin typeface="游ゴシック" panose="020B0400000000000000" pitchFamily="50" charset="-128"/>
                      <a:ea typeface="游ゴシック" panose="020B0400000000000000" pitchFamily="50" charset="-128"/>
                    </a:defRPr>
                  </a:pPr>
                  <a:endParaRPr lang="ja-JP"/>
                </a:p>
              </c:txPr>
              <c:showLegendKey val="0"/>
              <c:showVal val="1"/>
              <c:showCatName val="0"/>
              <c:showSerName val="0"/>
              <c:showPercent val="0"/>
              <c:showBubbleSize val="0"/>
              <c:extLst>
                <c:ext xmlns:c16="http://schemas.microsoft.com/office/drawing/2014/chart" uri="{C3380CC4-5D6E-409C-BE32-E72D297353CC}">
                  <c16:uniqueId val="{0000003F-3DD5-4B74-B081-85F952A6E788}"/>
                </c:ext>
              </c:extLst>
            </c:dLbl>
            <c:dLbl>
              <c:idx val="11"/>
              <c:delete val="1"/>
              <c:extLst>
                <c:ext xmlns:c15="http://schemas.microsoft.com/office/drawing/2012/chart" uri="{CE6537A1-D6FC-4f65-9D91-7224C49458BB}"/>
                <c:ext xmlns:c16="http://schemas.microsoft.com/office/drawing/2014/chart" uri="{C3380CC4-5D6E-409C-BE32-E72D297353CC}">
                  <c16:uniqueId val="{00000041-3DD5-4B74-B081-85F952A6E788}"/>
                </c:ext>
              </c:extLst>
            </c:dLbl>
            <c:dLbl>
              <c:idx val="12"/>
              <c:delete val="1"/>
              <c:extLst>
                <c:ext xmlns:c15="http://schemas.microsoft.com/office/drawing/2012/chart" uri="{CE6537A1-D6FC-4f65-9D91-7224C49458BB}"/>
                <c:ext xmlns:c16="http://schemas.microsoft.com/office/drawing/2014/chart" uri="{C3380CC4-5D6E-409C-BE32-E72D297353CC}">
                  <c16:uniqueId val="{00000043-3DD5-4B74-B081-85F952A6E788}"/>
                </c:ext>
              </c:extLst>
            </c:dLbl>
            <c:dLbl>
              <c:idx val="13"/>
              <c:delete val="1"/>
              <c:extLst>
                <c:ext xmlns:c15="http://schemas.microsoft.com/office/drawing/2012/chart" uri="{CE6537A1-D6FC-4f65-9D91-7224C49458BB}"/>
                <c:ext xmlns:c16="http://schemas.microsoft.com/office/drawing/2014/chart" uri="{C3380CC4-5D6E-409C-BE32-E72D297353CC}">
                  <c16:uniqueId val="{00000045-3DD5-4B74-B081-85F952A6E788}"/>
                </c:ext>
              </c:extLst>
            </c:dLbl>
            <c:dLbl>
              <c:idx val="14"/>
              <c:delete val="1"/>
              <c:extLst>
                <c:ext xmlns:c15="http://schemas.microsoft.com/office/drawing/2012/chart" uri="{CE6537A1-D6FC-4f65-9D91-7224C49458BB}"/>
                <c:ext xmlns:c16="http://schemas.microsoft.com/office/drawing/2014/chart" uri="{C3380CC4-5D6E-409C-BE32-E72D297353CC}">
                  <c16:uniqueId val="{00000047-3DD5-4B74-B081-85F952A6E788}"/>
                </c:ext>
              </c:extLst>
            </c:dLbl>
            <c:dLbl>
              <c:idx val="16"/>
              <c:delete val="1"/>
              <c:extLst>
                <c:ext xmlns:c15="http://schemas.microsoft.com/office/drawing/2012/chart" uri="{CE6537A1-D6FC-4f65-9D91-7224C49458BB}"/>
                <c:ext xmlns:c16="http://schemas.microsoft.com/office/drawing/2014/chart" uri="{C3380CC4-5D6E-409C-BE32-E72D297353CC}">
                  <c16:uniqueId val="{0000004B-3DD5-4B74-B081-85F952A6E788}"/>
                </c:ext>
              </c:extLst>
            </c:dLbl>
            <c:dLbl>
              <c:idx val="18"/>
              <c:delete val="1"/>
              <c:extLst>
                <c:ext xmlns:c15="http://schemas.microsoft.com/office/drawing/2012/chart" uri="{CE6537A1-D6FC-4f65-9D91-7224C49458BB}"/>
                <c:ext xmlns:c16="http://schemas.microsoft.com/office/drawing/2014/chart" uri="{C3380CC4-5D6E-409C-BE32-E72D297353CC}">
                  <c16:uniqueId val="{0000004F-3DD5-4B74-B081-85F952A6E788}"/>
                </c:ext>
              </c:extLst>
            </c:dLbl>
            <c:dLbl>
              <c:idx val="19"/>
              <c:delete val="1"/>
              <c:extLst>
                <c:ext xmlns:c15="http://schemas.microsoft.com/office/drawing/2012/chart" uri="{CE6537A1-D6FC-4f65-9D91-7224C49458BB}"/>
                <c:ext xmlns:c16="http://schemas.microsoft.com/office/drawing/2014/chart" uri="{C3380CC4-5D6E-409C-BE32-E72D297353CC}">
                  <c16:uniqueId val="{00000051-3DD5-4B74-B081-85F952A6E788}"/>
                </c:ext>
              </c:extLst>
            </c:dLbl>
            <c:spPr>
              <a:noFill/>
              <a:ln>
                <a:noFill/>
              </a:ln>
              <a:effectLst/>
            </c:spPr>
            <c:txPr>
              <a:bodyPr/>
              <a:lstStyle/>
              <a:p>
                <a:pPr>
                  <a:defRPr sz="1100" b="1">
                    <a:latin typeface="游ゴシック" panose="020B0400000000000000" pitchFamily="50" charset="-128"/>
                    <a:ea typeface="游ゴシック" panose="020B0400000000000000"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'人口構成（３区分）'!$A$4:$A$24</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'人口構成（３区分）'!$G$4:$G$24</c:f>
              <c:numCache>
                <c:formatCode>#,##0.0_ </c:formatCode>
                <c:ptCount val="21"/>
                <c:pt idx="0">
                  <c:v>4.5592817028328323</c:v>
                </c:pt>
                <c:pt idx="1">
                  <c:v>5.1677190938103639</c:v>
                </c:pt>
                <c:pt idx="2">
                  <c:v>6.0510429013060749</c:v>
                </c:pt>
                <c:pt idx="3">
                  <c:v>7.2464947844131142</c:v>
                </c:pt>
                <c:pt idx="4">
                  <c:v>8.2741113527575507</c:v>
                </c:pt>
                <c:pt idx="5">
                  <c:v>9.6961343314584951</c:v>
                </c:pt>
                <c:pt idx="6">
                  <c:v>11.933034933913506</c:v>
                </c:pt>
                <c:pt idx="7">
                  <c:v>14.96370495488064</c:v>
                </c:pt>
                <c:pt idx="8">
                  <c:v>18.657516189287104</c:v>
                </c:pt>
                <c:pt idx="9">
                  <c:v>22.389161269654707</c:v>
                </c:pt>
                <c:pt idx="10">
                  <c:v>26.233272609474618</c:v>
                </c:pt>
                <c:pt idx="11">
                  <c:v>27.853748634617119</c:v>
                </c:pt>
                <c:pt idx="12">
                  <c:v>28.331605727717037</c:v>
                </c:pt>
                <c:pt idx="13">
                  <c:v>29.433971788001369</c:v>
                </c:pt>
                <c:pt idx="14">
                  <c:v>31.455996481453603</c:v>
                </c:pt>
                <c:pt idx="15">
                  <c:v>34.473899418685946</c:v>
                </c:pt>
                <c:pt idx="16">
                  <c:v>36.204920684470949</c:v>
                </c:pt>
                <c:pt idx="17">
                  <c:v>37.227726032897358</c:v>
                </c:pt>
                <c:pt idx="18">
                  <c:v>37.553049816749855</c:v>
                </c:pt>
                <c:pt idx="19">
                  <c:v>37.43739160281465</c:v>
                </c:pt>
                <c:pt idx="20">
                  <c:v>37.661514815636266</c:v>
                </c:pt>
              </c:numCache>
            </c:numRef>
          </c:val>
          <c:extLst>
            <c:ext xmlns:c16="http://schemas.microsoft.com/office/drawing/2014/chart" uri="{C3380CC4-5D6E-409C-BE32-E72D297353CC}">
              <c16:uniqueId val="{0000005D-3DD5-4B74-B081-85F952A6E788}"/>
            </c:ext>
          </c:extLst>
        </c:ser>
        <c:dLbls>
          <c:showLegendKey val="0"/>
          <c:showVal val="0"/>
          <c:showCatName val="0"/>
          <c:showSerName val="0"/>
          <c:showPercent val="0"/>
          <c:showBubbleSize val="0"/>
        </c:dLbls>
        <c:gapWidth val="50"/>
        <c:overlap val="100"/>
        <c:serLines/>
        <c:axId val="87055744"/>
        <c:axId val="87057920"/>
      </c:barChart>
      <c:catAx>
        <c:axId val="87055744"/>
        <c:scaling>
          <c:orientation val="minMax"/>
        </c:scaling>
        <c:delete val="0"/>
        <c:axPos val="b"/>
        <c:numFmt formatCode="General" sourceLinked="1"/>
        <c:majorTickMark val="in"/>
        <c:minorTickMark val="none"/>
        <c:tickLblPos val="nextTo"/>
        <c:txPr>
          <a:bodyPr/>
          <a:lstStyle/>
          <a:p>
            <a:pPr>
              <a:defRPr sz="900" b="0">
                <a:latin typeface="游ゴシック" panose="020B0400000000000000" pitchFamily="50" charset="-128"/>
                <a:ea typeface="游ゴシック" panose="020B0400000000000000" pitchFamily="50" charset="-128"/>
              </a:defRPr>
            </a:pPr>
            <a:endParaRPr lang="ja-JP"/>
          </a:p>
        </c:txPr>
        <c:crossAx val="87057920"/>
        <c:crosses val="autoZero"/>
        <c:auto val="1"/>
        <c:lblAlgn val="ctr"/>
        <c:lblOffset val="5"/>
        <c:noMultiLvlLbl val="0"/>
      </c:catAx>
      <c:valAx>
        <c:axId val="87057920"/>
        <c:scaling>
          <c:orientation val="minMax"/>
        </c:scaling>
        <c:delete val="0"/>
        <c:axPos val="l"/>
        <c:majorGridlines/>
        <c:numFmt formatCode="0%" sourceLinked="0"/>
        <c:majorTickMark val="in"/>
        <c:minorTickMark val="none"/>
        <c:tickLblPos val="nextTo"/>
        <c:txPr>
          <a:bodyPr/>
          <a:lstStyle/>
          <a:p>
            <a:pPr>
              <a:defRPr sz="900" b="0">
                <a:latin typeface="游ゴシック" panose="020B0400000000000000" pitchFamily="50" charset="-128"/>
                <a:ea typeface="游ゴシック" panose="020B0400000000000000" pitchFamily="50" charset="-128"/>
              </a:defRPr>
            </a:pPr>
            <a:endParaRPr lang="ja-JP"/>
          </a:p>
        </c:txPr>
        <c:crossAx val="87055744"/>
        <c:crosses val="autoZero"/>
        <c:crossBetween val="between"/>
        <c:majorUnit val="0.1"/>
      </c:valAx>
    </c:plotArea>
    <c:legend>
      <c:legendPos val="b"/>
      <c:layout>
        <c:manualLayout>
          <c:xMode val="edge"/>
          <c:yMode val="edge"/>
          <c:x val="0.34365760979324383"/>
          <c:y val="0.91305535295246554"/>
          <c:w val="0.44669488359826021"/>
          <c:h val="6.0491285488247289E-2"/>
        </c:manualLayout>
      </c:layout>
      <c:overlay val="0"/>
      <c:spPr>
        <a:ln>
          <a:solidFill>
            <a:schemeClr val="bg1">
              <a:lumMod val="75000"/>
            </a:schemeClr>
          </a:solidFill>
        </a:ln>
      </c:spPr>
      <c:txPr>
        <a:bodyPr/>
        <a:lstStyle/>
        <a:p>
          <a:pPr>
            <a:defRPr sz="900">
              <a:latin typeface="游ゴシック" panose="020B0400000000000000" pitchFamily="50" charset="-128"/>
              <a:ea typeface="游ゴシック" panose="020B0400000000000000" pitchFamily="50" charset="-128"/>
              <a:cs typeface="Meiryo UI" panose="020B0604030504040204" pitchFamily="50" charset="-128"/>
            </a:defRPr>
          </a:pPr>
          <a:endParaRPr lang="ja-JP"/>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'人口構成（３区分）'!$A$4</c:f>
              <c:strCache>
                <c:ptCount val="1"/>
                <c:pt idx="0">
                  <c:v>   0  ～  14  歳</c:v>
                </c:pt>
              </c:strCache>
            </c:strRef>
          </c:tx>
          <c:spPr>
            <a:solidFill>
              <a:schemeClr val="accent1">
                <a:lumMod val="40000"/>
                <a:lumOff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9B2-4C17-8977-1BDAB72E38A5}"/>
                </c:ext>
              </c:extLst>
            </c:dLbl>
            <c:dLbl>
              <c:idx val="2"/>
              <c:delete val="1"/>
              <c:extLst>
                <c:ext xmlns:c15="http://schemas.microsoft.com/office/drawing/2012/chart" uri="{CE6537A1-D6FC-4f65-9D91-7224C49458BB}"/>
                <c:ext xmlns:c16="http://schemas.microsoft.com/office/drawing/2014/chart" uri="{C3380CC4-5D6E-409C-BE32-E72D297353CC}">
                  <c16:uniqueId val="{00000001-89B2-4C17-8977-1BDAB72E38A5}"/>
                </c:ext>
              </c:extLst>
            </c:dLbl>
            <c:dLbl>
              <c:idx val="3"/>
              <c:delete val="1"/>
              <c:extLst>
                <c:ext xmlns:c15="http://schemas.microsoft.com/office/drawing/2012/chart" uri="{CE6537A1-D6FC-4f65-9D91-7224C49458BB}"/>
                <c:ext xmlns:c16="http://schemas.microsoft.com/office/drawing/2014/chart" uri="{C3380CC4-5D6E-409C-BE32-E72D297353CC}">
                  <c16:uniqueId val="{00000002-89B2-4C17-8977-1BDAB72E38A5}"/>
                </c:ext>
              </c:extLst>
            </c:dLbl>
            <c:dLbl>
              <c:idx val="4"/>
              <c:delete val="1"/>
              <c:extLst>
                <c:ext xmlns:c15="http://schemas.microsoft.com/office/drawing/2012/chart" uri="{CE6537A1-D6FC-4f65-9D91-7224C49458BB}"/>
                <c:ext xmlns:c16="http://schemas.microsoft.com/office/drawing/2014/chart" uri="{C3380CC4-5D6E-409C-BE32-E72D297353CC}">
                  <c16:uniqueId val="{00000003-89B2-4C17-8977-1BDAB72E38A5}"/>
                </c:ext>
              </c:extLst>
            </c:dLbl>
            <c:dLbl>
              <c:idx val="5"/>
              <c:delete val="1"/>
              <c:extLst>
                <c:ext xmlns:c15="http://schemas.microsoft.com/office/drawing/2012/chart" uri="{CE6537A1-D6FC-4f65-9D91-7224C49458BB}"/>
                <c:ext xmlns:c16="http://schemas.microsoft.com/office/drawing/2014/chart" uri="{C3380CC4-5D6E-409C-BE32-E72D297353CC}">
                  <c16:uniqueId val="{00000004-89B2-4C17-8977-1BDAB72E38A5}"/>
                </c:ext>
              </c:extLst>
            </c:dLbl>
            <c:dLbl>
              <c:idx val="7"/>
              <c:delete val="1"/>
              <c:extLst>
                <c:ext xmlns:c15="http://schemas.microsoft.com/office/drawing/2012/chart" uri="{CE6537A1-D6FC-4f65-9D91-7224C49458BB}"/>
                <c:ext xmlns:c16="http://schemas.microsoft.com/office/drawing/2014/chart" uri="{C3380CC4-5D6E-409C-BE32-E72D297353CC}">
                  <c16:uniqueId val="{00000005-89B2-4C17-8977-1BDAB72E38A5}"/>
                </c:ext>
              </c:extLst>
            </c:dLbl>
            <c:dLbl>
              <c:idx val="8"/>
              <c:delete val="1"/>
              <c:extLst>
                <c:ext xmlns:c15="http://schemas.microsoft.com/office/drawing/2012/chart" uri="{CE6537A1-D6FC-4f65-9D91-7224C49458BB}"/>
                <c:ext xmlns:c16="http://schemas.microsoft.com/office/drawing/2014/chart" uri="{C3380CC4-5D6E-409C-BE32-E72D297353CC}">
                  <c16:uniqueId val="{00000006-89B2-4C17-8977-1BDAB72E38A5}"/>
                </c:ext>
              </c:extLst>
            </c:dLbl>
            <c:dLbl>
              <c:idx val="9"/>
              <c:delete val="1"/>
              <c:extLst>
                <c:ext xmlns:c15="http://schemas.microsoft.com/office/drawing/2012/chart" uri="{CE6537A1-D6FC-4f65-9D91-7224C49458BB}"/>
                <c:ext xmlns:c16="http://schemas.microsoft.com/office/drawing/2014/chart" uri="{C3380CC4-5D6E-409C-BE32-E72D297353CC}">
                  <c16:uniqueId val="{00000007-89B2-4C17-8977-1BDAB72E38A5}"/>
                </c:ext>
              </c:extLst>
            </c:dLbl>
            <c:dLbl>
              <c:idx val="11"/>
              <c:delete val="1"/>
              <c:extLst>
                <c:ext xmlns:c15="http://schemas.microsoft.com/office/drawing/2012/chart" uri="{CE6537A1-D6FC-4f65-9D91-7224C49458BB}"/>
                <c:ext xmlns:c16="http://schemas.microsoft.com/office/drawing/2014/chart" uri="{C3380CC4-5D6E-409C-BE32-E72D297353CC}">
                  <c16:uniqueId val="{00000008-89B2-4C17-8977-1BDAB72E38A5}"/>
                </c:ext>
              </c:extLst>
            </c:dLbl>
            <c:dLbl>
              <c:idx val="12"/>
              <c:delete val="1"/>
              <c:extLst>
                <c:ext xmlns:c15="http://schemas.microsoft.com/office/drawing/2012/chart" uri="{CE6537A1-D6FC-4f65-9D91-7224C49458BB}"/>
                <c:ext xmlns:c16="http://schemas.microsoft.com/office/drawing/2014/chart" uri="{C3380CC4-5D6E-409C-BE32-E72D297353CC}">
                  <c16:uniqueId val="{00000009-89B2-4C17-8977-1BDAB72E38A5}"/>
                </c:ext>
              </c:extLst>
            </c:dLbl>
            <c:dLbl>
              <c:idx val="13"/>
              <c:delete val="1"/>
              <c:extLst>
                <c:ext xmlns:c15="http://schemas.microsoft.com/office/drawing/2012/chart" uri="{CE6537A1-D6FC-4f65-9D91-7224C49458BB}"/>
                <c:ext xmlns:c16="http://schemas.microsoft.com/office/drawing/2014/chart" uri="{C3380CC4-5D6E-409C-BE32-E72D297353CC}">
                  <c16:uniqueId val="{0000000A-89B2-4C17-8977-1BDAB72E38A5}"/>
                </c:ext>
              </c:extLst>
            </c:dLbl>
            <c:dLbl>
              <c:idx val="14"/>
              <c:delete val="1"/>
              <c:extLst>
                <c:ext xmlns:c15="http://schemas.microsoft.com/office/drawing/2012/chart" uri="{CE6537A1-D6FC-4f65-9D91-7224C49458BB}"/>
                <c:ext xmlns:c16="http://schemas.microsoft.com/office/drawing/2014/chart" uri="{C3380CC4-5D6E-409C-BE32-E72D297353CC}">
                  <c16:uniqueId val="{0000000B-89B2-4C17-8977-1BDAB72E38A5}"/>
                </c:ext>
              </c:extLst>
            </c:dLbl>
            <c:dLbl>
              <c:idx val="16"/>
              <c:delete val="1"/>
              <c:extLst>
                <c:ext xmlns:c15="http://schemas.microsoft.com/office/drawing/2012/chart" uri="{CE6537A1-D6FC-4f65-9D91-7224C49458BB}"/>
                <c:ext xmlns:c16="http://schemas.microsoft.com/office/drawing/2014/chart" uri="{C3380CC4-5D6E-409C-BE32-E72D297353CC}">
                  <c16:uniqueId val="{0000000C-89B2-4C17-8977-1BDAB72E38A5}"/>
                </c:ext>
              </c:extLst>
            </c:dLbl>
            <c:dLbl>
              <c:idx val="18"/>
              <c:delete val="1"/>
              <c:extLst>
                <c:ext xmlns:c15="http://schemas.microsoft.com/office/drawing/2012/chart" uri="{CE6537A1-D6FC-4f65-9D91-7224C49458BB}"/>
                <c:ext xmlns:c16="http://schemas.microsoft.com/office/drawing/2014/chart" uri="{C3380CC4-5D6E-409C-BE32-E72D297353CC}">
                  <c16:uniqueId val="{0000000D-89B2-4C17-8977-1BDAB72E38A5}"/>
                </c:ext>
              </c:extLst>
            </c:dLbl>
            <c:dLbl>
              <c:idx val="19"/>
              <c:delete val="1"/>
              <c:extLst>
                <c:ext xmlns:c15="http://schemas.microsoft.com/office/drawing/2012/chart" uri="{CE6537A1-D6FC-4f65-9D91-7224C49458BB}"/>
                <c:ext xmlns:c16="http://schemas.microsoft.com/office/drawing/2014/chart" uri="{C3380CC4-5D6E-409C-BE32-E72D297353CC}">
                  <c16:uniqueId val="{0000000E-89B2-4C17-8977-1BDAB72E38A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'人口構成（３区分）'!$B$3:$V$3</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'人口構成（３区分）'!$B$4:$V$4</c:f>
              <c:numCache>
                <c:formatCode>#,##0.0_ </c:formatCode>
                <c:ptCount val="21"/>
                <c:pt idx="0">
                  <c:v>25.6</c:v>
                </c:pt>
                <c:pt idx="1">
                  <c:v>23.93</c:v>
                </c:pt>
                <c:pt idx="2">
                  <c:v>24.33</c:v>
                </c:pt>
                <c:pt idx="3">
                  <c:v>23.51</c:v>
                </c:pt>
                <c:pt idx="4">
                  <c:v>21.51</c:v>
                </c:pt>
                <c:pt idx="5">
                  <c:v>18.239999999999998</c:v>
                </c:pt>
                <c:pt idx="6">
                  <c:v>15.95</c:v>
                </c:pt>
                <c:pt idx="7">
                  <c:v>14.58</c:v>
                </c:pt>
                <c:pt idx="8">
                  <c:v>13.76</c:v>
                </c:pt>
                <c:pt idx="9">
                  <c:v>13.15</c:v>
                </c:pt>
                <c:pt idx="10" formatCode="General">
                  <c:v>12.5</c:v>
                </c:pt>
                <c:pt idx="11" formatCode="0.0">
                  <c:v>12</c:v>
                </c:pt>
                <c:pt idx="12" formatCode="General">
                  <c:v>11.5</c:v>
                </c:pt>
                <c:pt idx="13" formatCode="General">
                  <c:v>11.1</c:v>
                </c:pt>
                <c:pt idx="14" formatCode="General">
                  <c:v>10.8</c:v>
                </c:pt>
                <c:pt idx="15" formatCode="General">
                  <c:v>10.8</c:v>
                </c:pt>
                <c:pt idx="16" formatCode="General">
                  <c:v>10.7</c:v>
                </c:pt>
                <c:pt idx="17" formatCode="General">
                  <c:v>10.6</c:v>
                </c:pt>
                <c:pt idx="18" formatCode="General">
                  <c:v>10.4</c:v>
                </c:pt>
                <c:pt idx="19" formatCode="General">
                  <c:v>10.199999999999999</c:v>
                </c:pt>
                <c:pt idx="20" formatCode="General">
                  <c:v>10.199999999999999</c:v>
                </c:pt>
              </c:numCache>
            </c:numRef>
          </c:val>
          <c:extLst>
            <c:ext xmlns:c16="http://schemas.microsoft.com/office/drawing/2014/chart" uri="{C3380CC4-5D6E-409C-BE32-E72D297353CC}">
              <c16:uniqueId val="{0000000F-89B2-4C17-8977-1BDAB72E38A5}"/>
            </c:ext>
          </c:extLst>
        </c:ser>
        <c:ser>
          <c:idx val="1"/>
          <c:order val="1"/>
          <c:tx>
            <c:strRef>
              <c:f>'人口構成（３区分）'!$A$5</c:f>
              <c:strCache>
                <c:ptCount val="1"/>
                <c:pt idx="0">
                  <c:v>  15  ～  64  歳</c:v>
                </c:pt>
              </c:strCache>
            </c:strRef>
          </c:tx>
          <c:spPr>
            <a:pattFill prst="ltDnDiag">
              <a:fgClr>
                <a:srgbClr val="92D050"/>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0-89B2-4C17-8977-1BDAB72E38A5}"/>
                </c:ext>
              </c:extLst>
            </c:dLbl>
            <c:dLbl>
              <c:idx val="2"/>
              <c:delete val="1"/>
              <c:extLst>
                <c:ext xmlns:c15="http://schemas.microsoft.com/office/drawing/2012/chart" uri="{CE6537A1-D6FC-4f65-9D91-7224C49458BB}"/>
                <c:ext xmlns:c16="http://schemas.microsoft.com/office/drawing/2014/chart" uri="{C3380CC4-5D6E-409C-BE32-E72D297353CC}">
                  <c16:uniqueId val="{00000011-89B2-4C17-8977-1BDAB72E38A5}"/>
                </c:ext>
              </c:extLst>
            </c:dLbl>
            <c:dLbl>
              <c:idx val="3"/>
              <c:delete val="1"/>
              <c:extLst>
                <c:ext xmlns:c15="http://schemas.microsoft.com/office/drawing/2012/chart" uri="{CE6537A1-D6FC-4f65-9D91-7224C49458BB}"/>
                <c:ext xmlns:c16="http://schemas.microsoft.com/office/drawing/2014/chart" uri="{C3380CC4-5D6E-409C-BE32-E72D297353CC}">
                  <c16:uniqueId val="{00000012-89B2-4C17-8977-1BDAB72E38A5}"/>
                </c:ext>
              </c:extLst>
            </c:dLbl>
            <c:dLbl>
              <c:idx val="4"/>
              <c:delete val="1"/>
              <c:extLst>
                <c:ext xmlns:c15="http://schemas.microsoft.com/office/drawing/2012/chart" uri="{CE6537A1-D6FC-4f65-9D91-7224C49458BB}"/>
                <c:ext xmlns:c16="http://schemas.microsoft.com/office/drawing/2014/chart" uri="{C3380CC4-5D6E-409C-BE32-E72D297353CC}">
                  <c16:uniqueId val="{00000013-89B2-4C17-8977-1BDAB72E38A5}"/>
                </c:ext>
              </c:extLst>
            </c:dLbl>
            <c:dLbl>
              <c:idx val="5"/>
              <c:delete val="1"/>
              <c:extLst>
                <c:ext xmlns:c15="http://schemas.microsoft.com/office/drawing/2012/chart" uri="{CE6537A1-D6FC-4f65-9D91-7224C49458BB}"/>
                <c:ext xmlns:c16="http://schemas.microsoft.com/office/drawing/2014/chart" uri="{C3380CC4-5D6E-409C-BE32-E72D297353CC}">
                  <c16:uniqueId val="{00000014-89B2-4C17-8977-1BDAB72E38A5}"/>
                </c:ext>
              </c:extLst>
            </c:dLbl>
            <c:dLbl>
              <c:idx val="7"/>
              <c:delete val="1"/>
              <c:extLst>
                <c:ext xmlns:c15="http://schemas.microsoft.com/office/drawing/2012/chart" uri="{CE6537A1-D6FC-4f65-9D91-7224C49458BB}"/>
                <c:ext xmlns:c16="http://schemas.microsoft.com/office/drawing/2014/chart" uri="{C3380CC4-5D6E-409C-BE32-E72D297353CC}">
                  <c16:uniqueId val="{00000015-89B2-4C17-8977-1BDAB72E38A5}"/>
                </c:ext>
              </c:extLst>
            </c:dLbl>
            <c:dLbl>
              <c:idx val="8"/>
              <c:delete val="1"/>
              <c:extLst>
                <c:ext xmlns:c15="http://schemas.microsoft.com/office/drawing/2012/chart" uri="{CE6537A1-D6FC-4f65-9D91-7224C49458BB}"/>
                <c:ext xmlns:c16="http://schemas.microsoft.com/office/drawing/2014/chart" uri="{C3380CC4-5D6E-409C-BE32-E72D297353CC}">
                  <c16:uniqueId val="{00000016-89B2-4C17-8977-1BDAB72E38A5}"/>
                </c:ext>
              </c:extLst>
            </c:dLbl>
            <c:dLbl>
              <c:idx val="9"/>
              <c:delete val="1"/>
              <c:extLst>
                <c:ext xmlns:c15="http://schemas.microsoft.com/office/drawing/2012/chart" uri="{CE6537A1-D6FC-4f65-9D91-7224C49458BB}"/>
                <c:ext xmlns:c16="http://schemas.microsoft.com/office/drawing/2014/chart" uri="{C3380CC4-5D6E-409C-BE32-E72D297353CC}">
                  <c16:uniqueId val="{00000017-89B2-4C17-8977-1BDAB72E38A5}"/>
                </c:ext>
              </c:extLst>
            </c:dLbl>
            <c:dLbl>
              <c:idx val="11"/>
              <c:delete val="1"/>
              <c:extLst>
                <c:ext xmlns:c15="http://schemas.microsoft.com/office/drawing/2012/chart" uri="{CE6537A1-D6FC-4f65-9D91-7224C49458BB}"/>
                <c:ext xmlns:c16="http://schemas.microsoft.com/office/drawing/2014/chart" uri="{C3380CC4-5D6E-409C-BE32-E72D297353CC}">
                  <c16:uniqueId val="{00000018-89B2-4C17-8977-1BDAB72E38A5}"/>
                </c:ext>
              </c:extLst>
            </c:dLbl>
            <c:dLbl>
              <c:idx val="12"/>
              <c:delete val="1"/>
              <c:extLst>
                <c:ext xmlns:c15="http://schemas.microsoft.com/office/drawing/2012/chart" uri="{CE6537A1-D6FC-4f65-9D91-7224C49458BB}"/>
                <c:ext xmlns:c16="http://schemas.microsoft.com/office/drawing/2014/chart" uri="{C3380CC4-5D6E-409C-BE32-E72D297353CC}">
                  <c16:uniqueId val="{00000019-89B2-4C17-8977-1BDAB72E38A5}"/>
                </c:ext>
              </c:extLst>
            </c:dLbl>
            <c:dLbl>
              <c:idx val="13"/>
              <c:delete val="1"/>
              <c:extLst>
                <c:ext xmlns:c15="http://schemas.microsoft.com/office/drawing/2012/chart" uri="{CE6537A1-D6FC-4f65-9D91-7224C49458BB}"/>
                <c:ext xmlns:c16="http://schemas.microsoft.com/office/drawing/2014/chart" uri="{C3380CC4-5D6E-409C-BE32-E72D297353CC}">
                  <c16:uniqueId val="{0000001A-89B2-4C17-8977-1BDAB72E38A5}"/>
                </c:ext>
              </c:extLst>
            </c:dLbl>
            <c:dLbl>
              <c:idx val="14"/>
              <c:delete val="1"/>
              <c:extLst>
                <c:ext xmlns:c15="http://schemas.microsoft.com/office/drawing/2012/chart" uri="{CE6537A1-D6FC-4f65-9D91-7224C49458BB}"/>
                <c:ext xmlns:c16="http://schemas.microsoft.com/office/drawing/2014/chart" uri="{C3380CC4-5D6E-409C-BE32-E72D297353CC}">
                  <c16:uniqueId val="{0000001B-89B2-4C17-8977-1BDAB72E38A5}"/>
                </c:ext>
              </c:extLst>
            </c:dLbl>
            <c:dLbl>
              <c:idx val="16"/>
              <c:delete val="1"/>
              <c:extLst>
                <c:ext xmlns:c15="http://schemas.microsoft.com/office/drawing/2012/chart" uri="{CE6537A1-D6FC-4f65-9D91-7224C49458BB}"/>
                <c:ext xmlns:c16="http://schemas.microsoft.com/office/drawing/2014/chart" uri="{C3380CC4-5D6E-409C-BE32-E72D297353CC}">
                  <c16:uniqueId val="{0000001C-89B2-4C17-8977-1BDAB72E38A5}"/>
                </c:ext>
              </c:extLst>
            </c:dLbl>
            <c:dLbl>
              <c:idx val="18"/>
              <c:delete val="1"/>
              <c:extLst>
                <c:ext xmlns:c15="http://schemas.microsoft.com/office/drawing/2012/chart" uri="{CE6537A1-D6FC-4f65-9D91-7224C49458BB}"/>
                <c:ext xmlns:c16="http://schemas.microsoft.com/office/drawing/2014/chart" uri="{C3380CC4-5D6E-409C-BE32-E72D297353CC}">
                  <c16:uniqueId val="{0000001D-89B2-4C17-8977-1BDAB72E38A5}"/>
                </c:ext>
              </c:extLst>
            </c:dLbl>
            <c:dLbl>
              <c:idx val="19"/>
              <c:delete val="1"/>
              <c:extLst>
                <c:ext xmlns:c15="http://schemas.microsoft.com/office/drawing/2012/chart" uri="{CE6537A1-D6FC-4f65-9D91-7224C49458BB}"/>
                <c:ext xmlns:c16="http://schemas.microsoft.com/office/drawing/2014/chart" uri="{C3380CC4-5D6E-409C-BE32-E72D297353CC}">
                  <c16:uniqueId val="{0000001E-89B2-4C17-8977-1BDAB72E38A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'人口構成（３区分）'!$B$3:$V$3</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'人口構成（３区分）'!$B$5:$V$5</c:f>
              <c:numCache>
                <c:formatCode>#,##0.0_ </c:formatCode>
                <c:ptCount val="21"/>
                <c:pt idx="0">
                  <c:v>68.099999999999994</c:v>
                </c:pt>
                <c:pt idx="1">
                  <c:v>69</c:v>
                </c:pt>
                <c:pt idx="2">
                  <c:v>67.75</c:v>
                </c:pt>
                <c:pt idx="3">
                  <c:v>67.39</c:v>
                </c:pt>
                <c:pt idx="4">
                  <c:v>68.180000000000007</c:v>
                </c:pt>
                <c:pt idx="5">
                  <c:v>69.69</c:v>
                </c:pt>
                <c:pt idx="6">
                  <c:v>69.489999999999995</c:v>
                </c:pt>
                <c:pt idx="7">
                  <c:v>68.06</c:v>
                </c:pt>
                <c:pt idx="8">
                  <c:v>66.069999999999993</c:v>
                </c:pt>
                <c:pt idx="9">
                  <c:v>63.83</c:v>
                </c:pt>
                <c:pt idx="10" formatCode="General">
                  <c:v>60.8</c:v>
                </c:pt>
                <c:pt idx="11" formatCode="General">
                  <c:v>59.1</c:v>
                </c:pt>
                <c:pt idx="12" formatCode="General">
                  <c:v>58.5</c:v>
                </c:pt>
                <c:pt idx="13" formatCode="General">
                  <c:v>57.7</c:v>
                </c:pt>
                <c:pt idx="14" formatCode="General">
                  <c:v>56.4</c:v>
                </c:pt>
                <c:pt idx="15" formatCode="General">
                  <c:v>53.9</c:v>
                </c:pt>
                <c:pt idx="16" formatCode="General">
                  <c:v>52.5</c:v>
                </c:pt>
                <c:pt idx="17" formatCode="General">
                  <c:v>51.8</c:v>
                </c:pt>
                <c:pt idx="18" formatCode="General">
                  <c:v>51.6</c:v>
                </c:pt>
                <c:pt idx="19" formatCode="General">
                  <c:v>51.6</c:v>
                </c:pt>
                <c:pt idx="20" formatCode="General">
                  <c:v>51.4</c:v>
                </c:pt>
              </c:numCache>
            </c:numRef>
          </c:val>
          <c:extLst>
            <c:ext xmlns:c16="http://schemas.microsoft.com/office/drawing/2014/chart" uri="{C3380CC4-5D6E-409C-BE32-E72D297353CC}">
              <c16:uniqueId val="{0000001F-89B2-4C17-8977-1BDAB72E38A5}"/>
            </c:ext>
          </c:extLst>
        </c:ser>
        <c:ser>
          <c:idx val="2"/>
          <c:order val="2"/>
          <c:tx>
            <c:strRef>
              <c:f>'人口構成（３区分）'!$A$6</c:f>
              <c:strCache>
                <c:ptCount val="1"/>
                <c:pt idx="0">
                  <c:v>  65  歳  以  上</c:v>
                </c:pt>
              </c:strCache>
            </c:strRef>
          </c:tx>
          <c:spPr>
            <a:pattFill prst="pct90">
              <a:fgClr>
                <a:schemeClr val="accent4"/>
              </a:fgClr>
              <a:bgClr>
                <a:schemeClr val="bg1"/>
              </a:bgClr>
            </a:patt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0-89B2-4C17-8977-1BDAB72E38A5}"/>
                </c:ext>
              </c:extLst>
            </c:dLbl>
            <c:dLbl>
              <c:idx val="2"/>
              <c:delete val="1"/>
              <c:extLst>
                <c:ext xmlns:c15="http://schemas.microsoft.com/office/drawing/2012/chart" uri="{CE6537A1-D6FC-4f65-9D91-7224C49458BB}"/>
                <c:ext xmlns:c16="http://schemas.microsoft.com/office/drawing/2014/chart" uri="{C3380CC4-5D6E-409C-BE32-E72D297353CC}">
                  <c16:uniqueId val="{00000021-89B2-4C17-8977-1BDAB72E38A5}"/>
                </c:ext>
              </c:extLst>
            </c:dLbl>
            <c:dLbl>
              <c:idx val="3"/>
              <c:delete val="1"/>
              <c:extLst>
                <c:ext xmlns:c15="http://schemas.microsoft.com/office/drawing/2012/chart" uri="{CE6537A1-D6FC-4f65-9D91-7224C49458BB}"/>
                <c:ext xmlns:c16="http://schemas.microsoft.com/office/drawing/2014/chart" uri="{C3380CC4-5D6E-409C-BE32-E72D297353CC}">
                  <c16:uniqueId val="{00000022-89B2-4C17-8977-1BDAB72E38A5}"/>
                </c:ext>
              </c:extLst>
            </c:dLbl>
            <c:dLbl>
              <c:idx val="4"/>
              <c:delete val="1"/>
              <c:extLst>
                <c:ext xmlns:c15="http://schemas.microsoft.com/office/drawing/2012/chart" uri="{CE6537A1-D6FC-4f65-9D91-7224C49458BB}"/>
                <c:ext xmlns:c16="http://schemas.microsoft.com/office/drawing/2014/chart" uri="{C3380CC4-5D6E-409C-BE32-E72D297353CC}">
                  <c16:uniqueId val="{00000023-89B2-4C17-8977-1BDAB72E38A5}"/>
                </c:ext>
              </c:extLst>
            </c:dLbl>
            <c:dLbl>
              <c:idx val="5"/>
              <c:delete val="1"/>
              <c:extLst>
                <c:ext xmlns:c15="http://schemas.microsoft.com/office/drawing/2012/chart" uri="{CE6537A1-D6FC-4f65-9D91-7224C49458BB}"/>
                <c:ext xmlns:c16="http://schemas.microsoft.com/office/drawing/2014/chart" uri="{C3380CC4-5D6E-409C-BE32-E72D297353CC}">
                  <c16:uniqueId val="{00000024-89B2-4C17-8977-1BDAB72E38A5}"/>
                </c:ext>
              </c:extLst>
            </c:dLbl>
            <c:dLbl>
              <c:idx val="7"/>
              <c:delete val="1"/>
              <c:extLst>
                <c:ext xmlns:c15="http://schemas.microsoft.com/office/drawing/2012/chart" uri="{CE6537A1-D6FC-4f65-9D91-7224C49458BB}"/>
                <c:ext xmlns:c16="http://schemas.microsoft.com/office/drawing/2014/chart" uri="{C3380CC4-5D6E-409C-BE32-E72D297353CC}">
                  <c16:uniqueId val="{00000025-89B2-4C17-8977-1BDAB72E38A5}"/>
                </c:ext>
              </c:extLst>
            </c:dLbl>
            <c:dLbl>
              <c:idx val="8"/>
              <c:delete val="1"/>
              <c:extLst>
                <c:ext xmlns:c15="http://schemas.microsoft.com/office/drawing/2012/chart" uri="{CE6537A1-D6FC-4f65-9D91-7224C49458BB}"/>
                <c:ext xmlns:c16="http://schemas.microsoft.com/office/drawing/2014/chart" uri="{C3380CC4-5D6E-409C-BE32-E72D297353CC}">
                  <c16:uniqueId val="{00000026-89B2-4C17-8977-1BDAB72E38A5}"/>
                </c:ext>
              </c:extLst>
            </c:dLbl>
            <c:dLbl>
              <c:idx val="9"/>
              <c:delete val="1"/>
              <c:extLst>
                <c:ext xmlns:c15="http://schemas.microsoft.com/office/drawing/2012/chart" uri="{CE6537A1-D6FC-4f65-9D91-7224C49458BB}"/>
                <c:ext xmlns:c16="http://schemas.microsoft.com/office/drawing/2014/chart" uri="{C3380CC4-5D6E-409C-BE32-E72D297353CC}">
                  <c16:uniqueId val="{00000027-89B2-4C17-8977-1BDAB72E38A5}"/>
                </c:ext>
              </c:extLst>
            </c:dLbl>
            <c:dLbl>
              <c:idx val="11"/>
              <c:delete val="1"/>
              <c:extLst>
                <c:ext xmlns:c15="http://schemas.microsoft.com/office/drawing/2012/chart" uri="{CE6537A1-D6FC-4f65-9D91-7224C49458BB}"/>
                <c:ext xmlns:c16="http://schemas.microsoft.com/office/drawing/2014/chart" uri="{C3380CC4-5D6E-409C-BE32-E72D297353CC}">
                  <c16:uniqueId val="{00000028-89B2-4C17-8977-1BDAB72E38A5}"/>
                </c:ext>
              </c:extLst>
            </c:dLbl>
            <c:dLbl>
              <c:idx val="12"/>
              <c:delete val="1"/>
              <c:extLst>
                <c:ext xmlns:c15="http://schemas.microsoft.com/office/drawing/2012/chart" uri="{CE6537A1-D6FC-4f65-9D91-7224C49458BB}"/>
                <c:ext xmlns:c16="http://schemas.microsoft.com/office/drawing/2014/chart" uri="{C3380CC4-5D6E-409C-BE32-E72D297353CC}">
                  <c16:uniqueId val="{00000029-89B2-4C17-8977-1BDAB72E38A5}"/>
                </c:ext>
              </c:extLst>
            </c:dLbl>
            <c:dLbl>
              <c:idx val="13"/>
              <c:delete val="1"/>
              <c:extLst>
                <c:ext xmlns:c15="http://schemas.microsoft.com/office/drawing/2012/chart" uri="{CE6537A1-D6FC-4f65-9D91-7224C49458BB}"/>
                <c:ext xmlns:c16="http://schemas.microsoft.com/office/drawing/2014/chart" uri="{C3380CC4-5D6E-409C-BE32-E72D297353CC}">
                  <c16:uniqueId val="{0000002A-89B2-4C17-8977-1BDAB72E38A5}"/>
                </c:ext>
              </c:extLst>
            </c:dLbl>
            <c:dLbl>
              <c:idx val="14"/>
              <c:delete val="1"/>
              <c:extLst>
                <c:ext xmlns:c15="http://schemas.microsoft.com/office/drawing/2012/chart" uri="{CE6537A1-D6FC-4f65-9D91-7224C49458BB}"/>
                <c:ext xmlns:c16="http://schemas.microsoft.com/office/drawing/2014/chart" uri="{C3380CC4-5D6E-409C-BE32-E72D297353CC}">
                  <c16:uniqueId val="{0000002B-89B2-4C17-8977-1BDAB72E38A5}"/>
                </c:ext>
              </c:extLst>
            </c:dLbl>
            <c:dLbl>
              <c:idx val="16"/>
              <c:delete val="1"/>
              <c:extLst>
                <c:ext xmlns:c15="http://schemas.microsoft.com/office/drawing/2012/chart" uri="{CE6537A1-D6FC-4f65-9D91-7224C49458BB}"/>
                <c:ext xmlns:c16="http://schemas.microsoft.com/office/drawing/2014/chart" uri="{C3380CC4-5D6E-409C-BE32-E72D297353CC}">
                  <c16:uniqueId val="{0000002C-89B2-4C17-8977-1BDAB72E38A5}"/>
                </c:ext>
              </c:extLst>
            </c:dLbl>
            <c:dLbl>
              <c:idx val="18"/>
              <c:delete val="1"/>
              <c:extLst>
                <c:ext xmlns:c15="http://schemas.microsoft.com/office/drawing/2012/chart" uri="{CE6537A1-D6FC-4f65-9D91-7224C49458BB}"/>
                <c:ext xmlns:c16="http://schemas.microsoft.com/office/drawing/2014/chart" uri="{C3380CC4-5D6E-409C-BE32-E72D297353CC}">
                  <c16:uniqueId val="{0000002D-89B2-4C17-8977-1BDAB72E38A5}"/>
                </c:ext>
              </c:extLst>
            </c:dLbl>
            <c:dLbl>
              <c:idx val="19"/>
              <c:delete val="1"/>
              <c:extLst>
                <c:ext xmlns:c15="http://schemas.microsoft.com/office/drawing/2012/chart" uri="{CE6537A1-D6FC-4f65-9D91-7224C49458BB}"/>
                <c:ext xmlns:c16="http://schemas.microsoft.com/office/drawing/2014/chart" uri="{C3380CC4-5D6E-409C-BE32-E72D297353CC}">
                  <c16:uniqueId val="{0000002E-89B2-4C17-8977-1BDAB72E38A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'人口構成（３区分）'!$B$3:$V$3</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'人口構成（３区分）'!$B$6:$V$6</c:f>
              <c:numCache>
                <c:formatCode>#,##0.0_ </c:formatCode>
                <c:ptCount val="21"/>
                <c:pt idx="0">
                  <c:v>6.3</c:v>
                </c:pt>
                <c:pt idx="1">
                  <c:v>7.07</c:v>
                </c:pt>
                <c:pt idx="2">
                  <c:v>7.92</c:v>
                </c:pt>
                <c:pt idx="3">
                  <c:v>9.1</c:v>
                </c:pt>
                <c:pt idx="4">
                  <c:v>10.3</c:v>
                </c:pt>
                <c:pt idx="5">
                  <c:v>12.08</c:v>
                </c:pt>
                <c:pt idx="6">
                  <c:v>14.56</c:v>
                </c:pt>
                <c:pt idx="7">
                  <c:v>17.36</c:v>
                </c:pt>
                <c:pt idx="8">
                  <c:v>20.16</c:v>
                </c:pt>
                <c:pt idx="9">
                  <c:v>23.02</c:v>
                </c:pt>
                <c:pt idx="10" formatCode="General">
                  <c:v>26.6</c:v>
                </c:pt>
                <c:pt idx="11" formatCode="General">
                  <c:v>28.9</c:v>
                </c:pt>
                <c:pt idx="12" formatCode="0.0">
                  <c:v>30</c:v>
                </c:pt>
                <c:pt idx="13" formatCode="General">
                  <c:v>31.2</c:v>
                </c:pt>
                <c:pt idx="14" formatCode="General">
                  <c:v>32.799999999999997</c:v>
                </c:pt>
                <c:pt idx="15" formatCode="General">
                  <c:v>35.299999999999997</c:v>
                </c:pt>
                <c:pt idx="16" formatCode="General">
                  <c:v>36.799999999999997</c:v>
                </c:pt>
                <c:pt idx="17" formatCode="General">
                  <c:v>37.700000000000003</c:v>
                </c:pt>
                <c:pt idx="18" formatCode="0.0">
                  <c:v>38</c:v>
                </c:pt>
                <c:pt idx="19" formatCode="General">
                  <c:v>38.1</c:v>
                </c:pt>
                <c:pt idx="20" formatCode="General">
                  <c:v>38.4</c:v>
                </c:pt>
              </c:numCache>
            </c:numRef>
          </c:val>
          <c:extLst>
            <c:ext xmlns:c16="http://schemas.microsoft.com/office/drawing/2014/chart" uri="{C3380CC4-5D6E-409C-BE32-E72D297353CC}">
              <c16:uniqueId val="{0000002F-89B2-4C17-8977-1BDAB72E38A5}"/>
            </c:ext>
          </c:extLst>
        </c:ser>
        <c:dLbls>
          <c:showLegendKey val="0"/>
          <c:showVal val="0"/>
          <c:showCatName val="0"/>
          <c:showSerName val="0"/>
          <c:showPercent val="0"/>
          <c:showBubbleSize val="0"/>
        </c:dLbls>
        <c:gapWidth val="79"/>
        <c:overlap val="100"/>
        <c:serLines>
          <c:spPr>
            <a:ln w="9525" cap="flat" cmpd="sng" algn="ctr">
              <a:solidFill>
                <a:schemeClr val="tx1">
                  <a:lumMod val="35000"/>
                  <a:lumOff val="65000"/>
                </a:schemeClr>
              </a:solidFill>
              <a:round/>
            </a:ln>
            <a:effectLst/>
          </c:spPr>
        </c:serLines>
        <c:axId val="442442463"/>
        <c:axId val="442450783"/>
      </c:barChart>
      <c:catAx>
        <c:axId val="44244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2450783"/>
        <c:crosses val="autoZero"/>
        <c:auto val="1"/>
        <c:lblAlgn val="ctr"/>
        <c:lblOffset val="100"/>
        <c:noMultiLvlLbl val="0"/>
      </c:catAx>
      <c:valAx>
        <c:axId val="442450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2442463"/>
        <c:crosses val="autoZero"/>
        <c:crossBetween val="between"/>
      </c:valAx>
      <c:spPr>
        <a:noFill/>
        <a:ln>
          <a:noFill/>
        </a:ln>
        <a:effectLst/>
      </c:spPr>
    </c:plotArea>
    <c:legend>
      <c:legendPos val="b"/>
      <c:overlay val="0"/>
      <c:spPr>
        <a:noFill/>
        <a:ln>
          <a:solidFill>
            <a:schemeClr val="bg1">
              <a:lumMod val="7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71282941460069E-2"/>
          <c:y val="2.7361929977746152E-2"/>
          <c:w val="0.92007640234420607"/>
          <c:h val="0.8617454756843127"/>
        </c:manualLayout>
      </c:layout>
      <c:lineChart>
        <c:grouping val="standard"/>
        <c:varyColors val="0"/>
        <c:ser>
          <c:idx val="0"/>
          <c:order val="0"/>
          <c:spPr>
            <a:ln w="50800" cap="rnd">
              <a:solidFill>
                <a:schemeClr val="tx2">
                  <a:lumMod val="50000"/>
                </a:schemeClr>
              </a:solidFill>
              <a:round/>
            </a:ln>
            <a:effectLst/>
          </c:spPr>
          <c:marker>
            <c:symbol val="none"/>
          </c:marker>
          <c:cat>
            <c:numRef>
              <c:f>'H27=100'!$A$123:$A$341</c:f>
              <c:numCache>
                <c:formatCode>yyyy"年"m"月"</c:formatCode>
                <c:ptCount val="219"/>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numCache>
            </c:numRef>
          </c:cat>
          <c:val>
            <c:numRef>
              <c:f>'H27=100'!$B$123:$B$341</c:f>
              <c:numCache>
                <c:formatCode>0.0_ </c:formatCode>
                <c:ptCount val="219"/>
                <c:pt idx="0">
                  <c:v>82.2</c:v>
                </c:pt>
                <c:pt idx="1">
                  <c:v>82.1</c:v>
                </c:pt>
                <c:pt idx="2">
                  <c:v>81.8</c:v>
                </c:pt>
                <c:pt idx="3">
                  <c:v>81.2</c:v>
                </c:pt>
                <c:pt idx="4">
                  <c:v>80.5</c:v>
                </c:pt>
                <c:pt idx="5">
                  <c:v>80</c:v>
                </c:pt>
                <c:pt idx="6">
                  <c:v>79.2</c:v>
                </c:pt>
                <c:pt idx="7">
                  <c:v>78</c:v>
                </c:pt>
                <c:pt idx="8">
                  <c:v>78.2</c:v>
                </c:pt>
                <c:pt idx="9">
                  <c:v>76.7</c:v>
                </c:pt>
                <c:pt idx="10">
                  <c:v>76.599999999999994</c:v>
                </c:pt>
                <c:pt idx="11">
                  <c:v>75.8</c:v>
                </c:pt>
                <c:pt idx="12">
                  <c:v>76.2</c:v>
                </c:pt>
                <c:pt idx="13">
                  <c:v>76</c:v>
                </c:pt>
                <c:pt idx="14">
                  <c:v>75.900000000000006</c:v>
                </c:pt>
                <c:pt idx="15">
                  <c:v>76.400000000000006</c:v>
                </c:pt>
                <c:pt idx="16">
                  <c:v>78.5</c:v>
                </c:pt>
                <c:pt idx="17">
                  <c:v>77.400000000000006</c:v>
                </c:pt>
                <c:pt idx="18">
                  <c:v>77.7</c:v>
                </c:pt>
                <c:pt idx="19">
                  <c:v>79.400000000000006</c:v>
                </c:pt>
                <c:pt idx="20">
                  <c:v>78.900000000000006</c:v>
                </c:pt>
                <c:pt idx="21">
                  <c:v>78.900000000000006</c:v>
                </c:pt>
                <c:pt idx="22">
                  <c:v>79.5</c:v>
                </c:pt>
                <c:pt idx="23">
                  <c:v>79.099999999999994</c:v>
                </c:pt>
                <c:pt idx="24">
                  <c:v>79.900000000000006</c:v>
                </c:pt>
                <c:pt idx="25">
                  <c:v>80.5</c:v>
                </c:pt>
                <c:pt idx="26">
                  <c:v>80.099999999999994</c:v>
                </c:pt>
                <c:pt idx="27">
                  <c:v>80.599999999999994</c:v>
                </c:pt>
                <c:pt idx="28">
                  <c:v>80.599999999999994</c:v>
                </c:pt>
                <c:pt idx="29">
                  <c:v>80.3</c:v>
                </c:pt>
                <c:pt idx="30">
                  <c:v>80.599999999999994</c:v>
                </c:pt>
                <c:pt idx="31">
                  <c:v>79</c:v>
                </c:pt>
                <c:pt idx="32">
                  <c:v>80.900000000000006</c:v>
                </c:pt>
                <c:pt idx="33">
                  <c:v>83.3</c:v>
                </c:pt>
                <c:pt idx="34">
                  <c:v>84.8</c:v>
                </c:pt>
                <c:pt idx="35">
                  <c:v>85.4</c:v>
                </c:pt>
                <c:pt idx="36">
                  <c:v>86.3</c:v>
                </c:pt>
                <c:pt idx="37">
                  <c:v>87.1</c:v>
                </c:pt>
                <c:pt idx="38">
                  <c:v>88</c:v>
                </c:pt>
                <c:pt idx="39">
                  <c:v>87.9</c:v>
                </c:pt>
                <c:pt idx="40">
                  <c:v>88.3</c:v>
                </c:pt>
                <c:pt idx="41">
                  <c:v>89.6</c:v>
                </c:pt>
                <c:pt idx="42">
                  <c:v>89.6</c:v>
                </c:pt>
                <c:pt idx="43">
                  <c:v>89</c:v>
                </c:pt>
                <c:pt idx="44">
                  <c:v>89.6</c:v>
                </c:pt>
                <c:pt idx="45">
                  <c:v>89.6</c:v>
                </c:pt>
                <c:pt idx="46">
                  <c:v>90.6</c:v>
                </c:pt>
                <c:pt idx="47">
                  <c:v>89.6</c:v>
                </c:pt>
                <c:pt idx="48">
                  <c:v>92.4</c:v>
                </c:pt>
                <c:pt idx="49">
                  <c:v>90.9</c:v>
                </c:pt>
                <c:pt idx="50">
                  <c:v>92.3</c:v>
                </c:pt>
                <c:pt idx="51">
                  <c:v>93.2</c:v>
                </c:pt>
                <c:pt idx="52">
                  <c:v>91.8</c:v>
                </c:pt>
                <c:pt idx="53">
                  <c:v>93.2</c:v>
                </c:pt>
                <c:pt idx="54">
                  <c:v>93.4</c:v>
                </c:pt>
                <c:pt idx="55">
                  <c:v>94.1</c:v>
                </c:pt>
                <c:pt idx="56">
                  <c:v>93.9</c:v>
                </c:pt>
                <c:pt idx="57">
                  <c:v>94.9</c:v>
                </c:pt>
                <c:pt idx="58">
                  <c:v>95.6</c:v>
                </c:pt>
                <c:pt idx="59">
                  <c:v>95.3</c:v>
                </c:pt>
                <c:pt idx="60">
                  <c:v>95.8</c:v>
                </c:pt>
                <c:pt idx="61">
                  <c:v>95.2</c:v>
                </c:pt>
                <c:pt idx="62">
                  <c:v>95.6</c:v>
                </c:pt>
                <c:pt idx="63">
                  <c:v>97.6</c:v>
                </c:pt>
                <c:pt idx="64">
                  <c:v>96.8</c:v>
                </c:pt>
                <c:pt idx="65">
                  <c:v>96.9</c:v>
                </c:pt>
                <c:pt idx="66">
                  <c:v>97.4</c:v>
                </c:pt>
                <c:pt idx="67">
                  <c:v>98.8</c:v>
                </c:pt>
                <c:pt idx="68">
                  <c:v>99.3</c:v>
                </c:pt>
                <c:pt idx="69">
                  <c:v>98.9</c:v>
                </c:pt>
                <c:pt idx="70">
                  <c:v>99.5</c:v>
                </c:pt>
                <c:pt idx="71">
                  <c:v>100.8</c:v>
                </c:pt>
                <c:pt idx="72">
                  <c:v>99.8</c:v>
                </c:pt>
                <c:pt idx="73">
                  <c:v>100.6</c:v>
                </c:pt>
                <c:pt idx="74">
                  <c:v>98.3</c:v>
                </c:pt>
                <c:pt idx="75">
                  <c:v>99.2</c:v>
                </c:pt>
                <c:pt idx="76">
                  <c:v>100.2</c:v>
                </c:pt>
                <c:pt idx="77">
                  <c:v>100.2</c:v>
                </c:pt>
                <c:pt idx="78">
                  <c:v>98.8</c:v>
                </c:pt>
                <c:pt idx="79">
                  <c:v>99.1</c:v>
                </c:pt>
                <c:pt idx="80">
                  <c:v>96.6</c:v>
                </c:pt>
                <c:pt idx="81">
                  <c:v>97.5</c:v>
                </c:pt>
                <c:pt idx="82">
                  <c:v>95.4</c:v>
                </c:pt>
                <c:pt idx="83">
                  <c:v>96.6</c:v>
                </c:pt>
                <c:pt idx="84">
                  <c:v>92.1</c:v>
                </c:pt>
                <c:pt idx="85">
                  <c:v>94.6</c:v>
                </c:pt>
                <c:pt idx="86">
                  <c:v>92.6</c:v>
                </c:pt>
                <c:pt idx="87">
                  <c:v>92.8</c:v>
                </c:pt>
                <c:pt idx="88">
                  <c:v>93.1</c:v>
                </c:pt>
                <c:pt idx="89">
                  <c:v>91.5</c:v>
                </c:pt>
                <c:pt idx="90">
                  <c:v>90.7</c:v>
                </c:pt>
                <c:pt idx="91">
                  <c:v>89.5</c:v>
                </c:pt>
                <c:pt idx="92">
                  <c:v>89</c:v>
                </c:pt>
                <c:pt idx="93">
                  <c:v>87</c:v>
                </c:pt>
                <c:pt idx="94">
                  <c:v>82.7</c:v>
                </c:pt>
                <c:pt idx="95">
                  <c:v>78.900000000000006</c:v>
                </c:pt>
                <c:pt idx="96" formatCode="0.0">
                  <c:v>73.099999999999994</c:v>
                </c:pt>
                <c:pt idx="97" formatCode="0.0">
                  <c:v>69.099999999999994</c:v>
                </c:pt>
                <c:pt idx="98" formatCode="0.0">
                  <c:v>67.599999999999994</c:v>
                </c:pt>
                <c:pt idx="99" formatCode="0.0">
                  <c:v>68.5</c:v>
                </c:pt>
                <c:pt idx="100" formatCode="0.0">
                  <c:v>68.3</c:v>
                </c:pt>
                <c:pt idx="101" formatCode="0.0">
                  <c:v>67.599999999999994</c:v>
                </c:pt>
                <c:pt idx="102" formatCode="0.0">
                  <c:v>69.3</c:v>
                </c:pt>
                <c:pt idx="103" formatCode="0.0">
                  <c:v>69.900000000000006</c:v>
                </c:pt>
                <c:pt idx="104" formatCode="0.0">
                  <c:v>72.2</c:v>
                </c:pt>
                <c:pt idx="105" formatCode="0.0">
                  <c:v>72.400000000000006</c:v>
                </c:pt>
                <c:pt idx="106" formatCode="0.0">
                  <c:v>73.599999999999994</c:v>
                </c:pt>
                <c:pt idx="107" formatCode="0.0">
                  <c:v>74.2</c:v>
                </c:pt>
                <c:pt idx="108" formatCode="0.0">
                  <c:v>75.400000000000006</c:v>
                </c:pt>
                <c:pt idx="109" formatCode="0.0">
                  <c:v>76.3</c:v>
                </c:pt>
                <c:pt idx="110" formatCode="0.0">
                  <c:v>76.900000000000006</c:v>
                </c:pt>
                <c:pt idx="111" formatCode="0.0">
                  <c:v>77.3</c:v>
                </c:pt>
                <c:pt idx="112" formatCode="0.0">
                  <c:v>79.099999999999994</c:v>
                </c:pt>
                <c:pt idx="113" formatCode="0.0">
                  <c:v>78.900000000000006</c:v>
                </c:pt>
                <c:pt idx="114" formatCode="0.0">
                  <c:v>80</c:v>
                </c:pt>
                <c:pt idx="115" formatCode="0.0">
                  <c:v>80.8</c:v>
                </c:pt>
                <c:pt idx="116" formatCode="0.0">
                  <c:v>79.900000000000006</c:v>
                </c:pt>
                <c:pt idx="117" formatCode="0.0">
                  <c:v>80.2</c:v>
                </c:pt>
                <c:pt idx="118" formatCode="0.0">
                  <c:v>82</c:v>
                </c:pt>
                <c:pt idx="119" formatCode="0.0">
                  <c:v>81.900000000000006</c:v>
                </c:pt>
                <c:pt idx="120" formatCode="0.0">
                  <c:v>83.7</c:v>
                </c:pt>
                <c:pt idx="121" formatCode="0.0">
                  <c:v>85.4</c:v>
                </c:pt>
                <c:pt idx="122" formatCode="0.0">
                  <c:v>85.9</c:v>
                </c:pt>
                <c:pt idx="123" formatCode="0.0">
                  <c:v>86</c:v>
                </c:pt>
                <c:pt idx="124" formatCode="0.0">
                  <c:v>84.2</c:v>
                </c:pt>
                <c:pt idx="125" formatCode="0.0">
                  <c:v>86.3</c:v>
                </c:pt>
                <c:pt idx="126" formatCode="0.0">
                  <c:v>87.4</c:v>
                </c:pt>
                <c:pt idx="127" formatCode="0.0">
                  <c:v>88.3</c:v>
                </c:pt>
                <c:pt idx="128" formatCode="0.0">
                  <c:v>86.1</c:v>
                </c:pt>
                <c:pt idx="129" formatCode="0.0">
                  <c:v>88.3</c:v>
                </c:pt>
                <c:pt idx="130" formatCode="0.0">
                  <c:v>87.9</c:v>
                </c:pt>
                <c:pt idx="131" formatCode="0.0">
                  <c:v>89</c:v>
                </c:pt>
                <c:pt idx="132" formatCode="0.0">
                  <c:v>87.7</c:v>
                </c:pt>
                <c:pt idx="133" formatCode="0.0">
                  <c:v>87.4</c:v>
                </c:pt>
                <c:pt idx="134" formatCode="0.0">
                  <c:v>88.3</c:v>
                </c:pt>
                <c:pt idx="135" formatCode="0.0">
                  <c:v>88.3</c:v>
                </c:pt>
                <c:pt idx="136" formatCode="0.0">
                  <c:v>88.7</c:v>
                </c:pt>
                <c:pt idx="137" formatCode="0.0">
                  <c:v>88.5</c:v>
                </c:pt>
                <c:pt idx="138" formatCode="0.0">
                  <c:v>87.1</c:v>
                </c:pt>
                <c:pt idx="139" formatCode="0.0">
                  <c:v>87.9</c:v>
                </c:pt>
                <c:pt idx="140" formatCode="0.0">
                  <c:v>89.3</c:v>
                </c:pt>
                <c:pt idx="141" formatCode="0.0">
                  <c:v>90.8</c:v>
                </c:pt>
                <c:pt idx="142" formatCode="0.0">
                  <c:v>90.8</c:v>
                </c:pt>
                <c:pt idx="143" formatCode="0.0">
                  <c:v>90.5</c:v>
                </c:pt>
                <c:pt idx="144" formatCode="0.0">
                  <c:v>90.6</c:v>
                </c:pt>
                <c:pt idx="145" formatCode="0.0">
                  <c:v>92.7</c:v>
                </c:pt>
                <c:pt idx="146" formatCode="0.0">
                  <c:v>93.7</c:v>
                </c:pt>
                <c:pt idx="147" formatCode="0.0">
                  <c:v>95.7</c:v>
                </c:pt>
                <c:pt idx="148" formatCode="0.0">
                  <c:v>96</c:v>
                </c:pt>
                <c:pt idx="149" formatCode="0.0">
                  <c:v>96</c:v>
                </c:pt>
                <c:pt idx="150" formatCode="0.0">
                  <c:v>97.7</c:v>
                </c:pt>
                <c:pt idx="151" formatCode="0.0">
                  <c:v>97.7</c:v>
                </c:pt>
                <c:pt idx="152" formatCode="0.0">
                  <c:v>97.7</c:v>
                </c:pt>
                <c:pt idx="153" formatCode="0.0">
                  <c:v>98.7</c:v>
                </c:pt>
                <c:pt idx="154" formatCode="0.0">
                  <c:v>99.2</c:v>
                </c:pt>
                <c:pt idx="155" formatCode="0.0">
                  <c:v>100.5</c:v>
                </c:pt>
                <c:pt idx="156" formatCode="0.0">
                  <c:v>104.1</c:v>
                </c:pt>
                <c:pt idx="157" formatCode="0.0">
                  <c:v>102.2</c:v>
                </c:pt>
                <c:pt idx="158" formatCode="0.0">
                  <c:v>104.2</c:v>
                </c:pt>
                <c:pt idx="159" formatCode="0.0">
                  <c:v>101.4</c:v>
                </c:pt>
                <c:pt idx="160" formatCode="0.0">
                  <c:v>103.3</c:v>
                </c:pt>
                <c:pt idx="161" formatCode="0.0">
                  <c:v>102.7</c:v>
                </c:pt>
                <c:pt idx="162" formatCode="0.0">
                  <c:v>101.7</c:v>
                </c:pt>
                <c:pt idx="163" formatCode="0.0">
                  <c:v>100.9</c:v>
                </c:pt>
                <c:pt idx="164" formatCode="0.0">
                  <c:v>104.4</c:v>
                </c:pt>
                <c:pt idx="165" formatCode="0.0">
                  <c:v>102.6</c:v>
                </c:pt>
                <c:pt idx="166" formatCode="0.0">
                  <c:v>102.3</c:v>
                </c:pt>
                <c:pt idx="167" formatCode="0.0">
                  <c:v>100.9</c:v>
                </c:pt>
                <c:pt idx="168" formatCode="0.0">
                  <c:v>103.1</c:v>
                </c:pt>
                <c:pt idx="169" formatCode="0.0">
                  <c:v>103.4</c:v>
                </c:pt>
                <c:pt idx="170" formatCode="0.0">
                  <c:v>98.9</c:v>
                </c:pt>
                <c:pt idx="171" formatCode="0.0">
                  <c:v>100</c:v>
                </c:pt>
                <c:pt idx="172" formatCode="0.0">
                  <c:v>99.8</c:v>
                </c:pt>
                <c:pt idx="173" formatCode="0.0">
                  <c:v>99.2</c:v>
                </c:pt>
                <c:pt idx="174" formatCode="0.0">
                  <c:v>100.9</c:v>
                </c:pt>
                <c:pt idx="175" formatCode="0.0">
                  <c:v>99.7</c:v>
                </c:pt>
                <c:pt idx="176" formatCode="0.0">
                  <c:v>99.3</c:v>
                </c:pt>
                <c:pt idx="177" formatCode="0.0">
                  <c:v>100.2</c:v>
                </c:pt>
                <c:pt idx="178" formatCode="0.0">
                  <c:v>98.9</c:v>
                </c:pt>
                <c:pt idx="179" formatCode="0.0">
                  <c:v>96.6</c:v>
                </c:pt>
                <c:pt idx="180" formatCode="0.0">
                  <c:v>98.2</c:v>
                </c:pt>
                <c:pt idx="181" formatCode="0.0">
                  <c:v>99.1</c:v>
                </c:pt>
                <c:pt idx="182" formatCode="0.0">
                  <c:v>98.7</c:v>
                </c:pt>
                <c:pt idx="183" formatCode="0.0">
                  <c:v>100</c:v>
                </c:pt>
                <c:pt idx="184" formatCode="0.0">
                  <c:v>98.1</c:v>
                </c:pt>
                <c:pt idx="185" formatCode="0.0">
                  <c:v>98</c:v>
                </c:pt>
                <c:pt idx="186" formatCode="0.0">
                  <c:v>98.4</c:v>
                </c:pt>
                <c:pt idx="187" formatCode="0.0">
                  <c:v>98.7</c:v>
                </c:pt>
                <c:pt idx="188" formatCode="0.0">
                  <c:v>98.2</c:v>
                </c:pt>
                <c:pt idx="189" formatCode="0.0">
                  <c:v>98.3</c:v>
                </c:pt>
                <c:pt idx="190" formatCode="0.0">
                  <c:v>100.2</c:v>
                </c:pt>
                <c:pt idx="191" formatCode="0.0">
                  <c:v>101.4</c:v>
                </c:pt>
                <c:pt idx="192" formatCode="0.0">
                  <c:v>101</c:v>
                </c:pt>
                <c:pt idx="193" formatCode="0.0">
                  <c:v>101</c:v>
                </c:pt>
                <c:pt idx="194" formatCode="0.0">
                  <c:v>101.9</c:v>
                </c:pt>
                <c:pt idx="195" formatCode="0.0">
                  <c:v>103.4</c:v>
                </c:pt>
                <c:pt idx="196" formatCode="0.0">
                  <c:v>102.8</c:v>
                </c:pt>
                <c:pt idx="197" formatCode="0.0">
                  <c:v>104.7</c:v>
                </c:pt>
                <c:pt idx="198" formatCode="0.0">
                  <c:v>104.2</c:v>
                </c:pt>
                <c:pt idx="199" formatCode="0.0">
                  <c:v>103.7</c:v>
                </c:pt>
                <c:pt idx="200" formatCode="0.0">
                  <c:v>104.4</c:v>
                </c:pt>
                <c:pt idx="201" formatCode="0.0">
                  <c:v>103.8</c:v>
                </c:pt>
                <c:pt idx="202" formatCode="0.0">
                  <c:v>103.6</c:v>
                </c:pt>
                <c:pt idx="203" formatCode="0.0">
                  <c:v>105.6</c:v>
                </c:pt>
                <c:pt idx="204" formatCode="0.0">
                  <c:v>101.8</c:v>
                </c:pt>
                <c:pt idx="205" formatCode="0.0">
                  <c:v>105.5</c:v>
                </c:pt>
                <c:pt idx="206" formatCode="0.0">
                  <c:v>104.3</c:v>
                </c:pt>
                <c:pt idx="207" formatCode="0.0">
                  <c:v>105.1</c:v>
                </c:pt>
                <c:pt idx="208" formatCode="0.0">
                  <c:v>105.6</c:v>
                </c:pt>
                <c:pt idx="209" formatCode="0.0">
                  <c:v>102.9</c:v>
                </c:pt>
                <c:pt idx="210" formatCode="0.0">
                  <c:v>101.7</c:v>
                </c:pt>
                <c:pt idx="211" formatCode="0.0">
                  <c:v>104.6</c:v>
                </c:pt>
                <c:pt idx="212" formatCode="0.0">
                  <c:v>100.5</c:v>
                </c:pt>
                <c:pt idx="213" formatCode="0.0">
                  <c:v>107.9</c:v>
                </c:pt>
                <c:pt idx="214" formatCode="0.0">
                  <c:v>106.6</c:v>
                </c:pt>
                <c:pt idx="215" formatCode="0.0">
                  <c:v>103.2</c:v>
                </c:pt>
                <c:pt idx="216" formatCode="0.0">
                  <c:v>102.1</c:v>
                </c:pt>
                <c:pt idx="217" formatCode="0.0">
                  <c:v>102.5</c:v>
                </c:pt>
                <c:pt idx="218" formatCode="General">
                  <c:v>102.2</c:v>
                </c:pt>
              </c:numCache>
            </c:numRef>
          </c:val>
          <c:smooth val="0"/>
          <c:extLst>
            <c:ext xmlns:c16="http://schemas.microsoft.com/office/drawing/2014/chart" uri="{C3380CC4-5D6E-409C-BE32-E72D297353CC}">
              <c16:uniqueId val="{00000000-0FC2-4049-87C4-9379BA9B393C}"/>
            </c:ext>
          </c:extLst>
        </c:ser>
        <c:ser>
          <c:idx val="1"/>
          <c:order val="1"/>
          <c:spPr>
            <a:ln w="50800" cap="rnd" cmpd="dbl">
              <a:solidFill>
                <a:srgbClr val="FF0000"/>
              </a:solidFill>
              <a:round/>
            </a:ln>
            <a:effectLst/>
          </c:spPr>
          <c:marker>
            <c:symbol val="none"/>
          </c:marker>
          <c:cat>
            <c:numRef>
              <c:f>'H27=100'!$A$123:$A$341</c:f>
              <c:numCache>
                <c:formatCode>yyyy"年"m"月"</c:formatCode>
                <c:ptCount val="219"/>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numCache>
            </c:numRef>
          </c:cat>
          <c:val>
            <c:numRef>
              <c:f>'H27=100'!$C$123:$C$341</c:f>
              <c:numCache>
                <c:formatCode>0.0_ ;[Red]\-0.0\ </c:formatCode>
                <c:ptCount val="219"/>
                <c:pt idx="0">
                  <c:v>94.3</c:v>
                </c:pt>
                <c:pt idx="1">
                  <c:v>93.8</c:v>
                </c:pt>
                <c:pt idx="2">
                  <c:v>92.5</c:v>
                </c:pt>
                <c:pt idx="3">
                  <c:v>91.4</c:v>
                </c:pt>
                <c:pt idx="4">
                  <c:v>90.3</c:v>
                </c:pt>
                <c:pt idx="5">
                  <c:v>89.8</c:v>
                </c:pt>
                <c:pt idx="6">
                  <c:v>88.3</c:v>
                </c:pt>
                <c:pt idx="7">
                  <c:v>86.8</c:v>
                </c:pt>
                <c:pt idx="8">
                  <c:v>85.3</c:v>
                </c:pt>
                <c:pt idx="9">
                  <c:v>84.6</c:v>
                </c:pt>
                <c:pt idx="10">
                  <c:v>83.6</c:v>
                </c:pt>
                <c:pt idx="11">
                  <c:v>83.4</c:v>
                </c:pt>
                <c:pt idx="12">
                  <c:v>83.6</c:v>
                </c:pt>
                <c:pt idx="13">
                  <c:v>84.3</c:v>
                </c:pt>
                <c:pt idx="14">
                  <c:v>85</c:v>
                </c:pt>
                <c:pt idx="15">
                  <c:v>85.8</c:v>
                </c:pt>
                <c:pt idx="16">
                  <c:v>88.4</c:v>
                </c:pt>
                <c:pt idx="17">
                  <c:v>87.4</c:v>
                </c:pt>
                <c:pt idx="18">
                  <c:v>87.7</c:v>
                </c:pt>
                <c:pt idx="19">
                  <c:v>89</c:v>
                </c:pt>
                <c:pt idx="20">
                  <c:v>89.5</c:v>
                </c:pt>
                <c:pt idx="21">
                  <c:v>89.8</c:v>
                </c:pt>
                <c:pt idx="22">
                  <c:v>90.2</c:v>
                </c:pt>
                <c:pt idx="23">
                  <c:v>89.6</c:v>
                </c:pt>
                <c:pt idx="24">
                  <c:v>90.5</c:v>
                </c:pt>
                <c:pt idx="25">
                  <c:v>91.2</c:v>
                </c:pt>
                <c:pt idx="26">
                  <c:v>91.2</c:v>
                </c:pt>
                <c:pt idx="27">
                  <c:v>90.5</c:v>
                </c:pt>
                <c:pt idx="28">
                  <c:v>91.4</c:v>
                </c:pt>
                <c:pt idx="29">
                  <c:v>91.3</c:v>
                </c:pt>
                <c:pt idx="30">
                  <c:v>91.7</c:v>
                </c:pt>
                <c:pt idx="31">
                  <c:v>92.2</c:v>
                </c:pt>
                <c:pt idx="32">
                  <c:v>93.9</c:v>
                </c:pt>
                <c:pt idx="33">
                  <c:v>95.8</c:v>
                </c:pt>
                <c:pt idx="34">
                  <c:v>95.2</c:v>
                </c:pt>
                <c:pt idx="35">
                  <c:v>96.9</c:v>
                </c:pt>
                <c:pt idx="36">
                  <c:v>98.2</c:v>
                </c:pt>
                <c:pt idx="37">
                  <c:v>97.9</c:v>
                </c:pt>
                <c:pt idx="38">
                  <c:v>97.7</c:v>
                </c:pt>
                <c:pt idx="39">
                  <c:v>98.6</c:v>
                </c:pt>
                <c:pt idx="40">
                  <c:v>98.9</c:v>
                </c:pt>
                <c:pt idx="41">
                  <c:v>99.7</c:v>
                </c:pt>
                <c:pt idx="42">
                  <c:v>100.9</c:v>
                </c:pt>
                <c:pt idx="43">
                  <c:v>99.8</c:v>
                </c:pt>
                <c:pt idx="44">
                  <c:v>100</c:v>
                </c:pt>
                <c:pt idx="45">
                  <c:v>99.4</c:v>
                </c:pt>
                <c:pt idx="46">
                  <c:v>100.9</c:v>
                </c:pt>
                <c:pt idx="47">
                  <c:v>99.9</c:v>
                </c:pt>
                <c:pt idx="48">
                  <c:v>100.7</c:v>
                </c:pt>
                <c:pt idx="49">
                  <c:v>100</c:v>
                </c:pt>
                <c:pt idx="50">
                  <c:v>100.4</c:v>
                </c:pt>
                <c:pt idx="51">
                  <c:v>102.1</c:v>
                </c:pt>
                <c:pt idx="52">
                  <c:v>101</c:v>
                </c:pt>
                <c:pt idx="53">
                  <c:v>101.5</c:v>
                </c:pt>
                <c:pt idx="54">
                  <c:v>100.8</c:v>
                </c:pt>
                <c:pt idx="55">
                  <c:v>101.4</c:v>
                </c:pt>
                <c:pt idx="56">
                  <c:v>101.2</c:v>
                </c:pt>
                <c:pt idx="57">
                  <c:v>101.6</c:v>
                </c:pt>
                <c:pt idx="58">
                  <c:v>102.4</c:v>
                </c:pt>
                <c:pt idx="59">
                  <c:v>103.6</c:v>
                </c:pt>
                <c:pt idx="60">
                  <c:v>103.9</c:v>
                </c:pt>
                <c:pt idx="61">
                  <c:v>104</c:v>
                </c:pt>
                <c:pt idx="62">
                  <c:v>104.3</c:v>
                </c:pt>
                <c:pt idx="63">
                  <c:v>105.2</c:v>
                </c:pt>
                <c:pt idx="64">
                  <c:v>105</c:v>
                </c:pt>
                <c:pt idx="65">
                  <c:v>105.4</c:v>
                </c:pt>
                <c:pt idx="66">
                  <c:v>105.6</c:v>
                </c:pt>
                <c:pt idx="67">
                  <c:v>105.9</c:v>
                </c:pt>
                <c:pt idx="68">
                  <c:v>105.4</c:v>
                </c:pt>
                <c:pt idx="69">
                  <c:v>105.8</c:v>
                </c:pt>
                <c:pt idx="70">
                  <c:v>106</c:v>
                </c:pt>
                <c:pt idx="71">
                  <c:v>105.8</c:v>
                </c:pt>
                <c:pt idx="72">
                  <c:v>105.8</c:v>
                </c:pt>
                <c:pt idx="73">
                  <c:v>106.2</c:v>
                </c:pt>
                <c:pt idx="74">
                  <c:v>105.6</c:v>
                </c:pt>
                <c:pt idx="75">
                  <c:v>106.4</c:v>
                </c:pt>
                <c:pt idx="76">
                  <c:v>106.7</c:v>
                </c:pt>
                <c:pt idx="77">
                  <c:v>106.4</c:v>
                </c:pt>
                <c:pt idx="78">
                  <c:v>105.5</c:v>
                </c:pt>
                <c:pt idx="79">
                  <c:v>106.2</c:v>
                </c:pt>
                <c:pt idx="80">
                  <c:v>105</c:v>
                </c:pt>
                <c:pt idx="81">
                  <c:v>105.6</c:v>
                </c:pt>
                <c:pt idx="82">
                  <c:v>104.5</c:v>
                </c:pt>
                <c:pt idx="83">
                  <c:v>104.5</c:v>
                </c:pt>
                <c:pt idx="84">
                  <c:v>104.2</c:v>
                </c:pt>
                <c:pt idx="85">
                  <c:v>104.6</c:v>
                </c:pt>
                <c:pt idx="86">
                  <c:v>103.6</c:v>
                </c:pt>
                <c:pt idx="87">
                  <c:v>102.7</c:v>
                </c:pt>
                <c:pt idx="88">
                  <c:v>102.7</c:v>
                </c:pt>
                <c:pt idx="89">
                  <c:v>100.2</c:v>
                </c:pt>
                <c:pt idx="90">
                  <c:v>99.5</c:v>
                </c:pt>
                <c:pt idx="91">
                  <c:v>96.1</c:v>
                </c:pt>
                <c:pt idx="92">
                  <c:v>95.3</c:v>
                </c:pt>
                <c:pt idx="93">
                  <c:v>92.3</c:v>
                </c:pt>
                <c:pt idx="94">
                  <c:v>86.9</c:v>
                </c:pt>
                <c:pt idx="95">
                  <c:v>81.7</c:v>
                </c:pt>
                <c:pt idx="96">
                  <c:v>75.400000000000006</c:v>
                </c:pt>
                <c:pt idx="97">
                  <c:v>70</c:v>
                </c:pt>
                <c:pt idx="98">
                  <c:v>69.3</c:v>
                </c:pt>
                <c:pt idx="99">
                  <c:v>70.400000000000006</c:v>
                </c:pt>
                <c:pt idx="100">
                  <c:v>72.3</c:v>
                </c:pt>
                <c:pt idx="101">
                  <c:v>73.400000000000006</c:v>
                </c:pt>
                <c:pt idx="102">
                  <c:v>74.099999999999994</c:v>
                </c:pt>
                <c:pt idx="103">
                  <c:v>75.8</c:v>
                </c:pt>
                <c:pt idx="104">
                  <c:v>78</c:v>
                </c:pt>
                <c:pt idx="105">
                  <c:v>80</c:v>
                </c:pt>
                <c:pt idx="106">
                  <c:v>81.599999999999994</c:v>
                </c:pt>
                <c:pt idx="107">
                  <c:v>83.2</c:v>
                </c:pt>
                <c:pt idx="108">
                  <c:v>85.7</c:v>
                </c:pt>
                <c:pt idx="109">
                  <c:v>86.8</c:v>
                </c:pt>
                <c:pt idx="110">
                  <c:v>87.8</c:v>
                </c:pt>
                <c:pt idx="111">
                  <c:v>88.9</c:v>
                </c:pt>
                <c:pt idx="112">
                  <c:v>88.3</c:v>
                </c:pt>
                <c:pt idx="113">
                  <c:v>88.7</c:v>
                </c:pt>
                <c:pt idx="114">
                  <c:v>89.3</c:v>
                </c:pt>
                <c:pt idx="115">
                  <c:v>90</c:v>
                </c:pt>
                <c:pt idx="116">
                  <c:v>90.2</c:v>
                </c:pt>
                <c:pt idx="117">
                  <c:v>89.8</c:v>
                </c:pt>
                <c:pt idx="118">
                  <c:v>91.8</c:v>
                </c:pt>
                <c:pt idx="119">
                  <c:v>91.7</c:v>
                </c:pt>
                <c:pt idx="120">
                  <c:v>91.9</c:v>
                </c:pt>
                <c:pt idx="121">
                  <c:v>93.1</c:v>
                </c:pt>
                <c:pt idx="122">
                  <c:v>86.8</c:v>
                </c:pt>
                <c:pt idx="123">
                  <c:v>85.3</c:v>
                </c:pt>
                <c:pt idx="124">
                  <c:v>87.2</c:v>
                </c:pt>
                <c:pt idx="125">
                  <c:v>89.4</c:v>
                </c:pt>
                <c:pt idx="126">
                  <c:v>90.9</c:v>
                </c:pt>
                <c:pt idx="127">
                  <c:v>91.9</c:v>
                </c:pt>
                <c:pt idx="128">
                  <c:v>92.6</c:v>
                </c:pt>
                <c:pt idx="129">
                  <c:v>94.4</c:v>
                </c:pt>
                <c:pt idx="130">
                  <c:v>92.9</c:v>
                </c:pt>
                <c:pt idx="131">
                  <c:v>95</c:v>
                </c:pt>
                <c:pt idx="132">
                  <c:v>95.3</c:v>
                </c:pt>
                <c:pt idx="133">
                  <c:v>96.1</c:v>
                </c:pt>
                <c:pt idx="134">
                  <c:v>97.2</c:v>
                </c:pt>
                <c:pt idx="135">
                  <c:v>95.9</c:v>
                </c:pt>
                <c:pt idx="136">
                  <c:v>95.3</c:v>
                </c:pt>
                <c:pt idx="137">
                  <c:v>93.5</c:v>
                </c:pt>
                <c:pt idx="138">
                  <c:v>93</c:v>
                </c:pt>
                <c:pt idx="139">
                  <c:v>93.1</c:v>
                </c:pt>
                <c:pt idx="140">
                  <c:v>91.7</c:v>
                </c:pt>
                <c:pt idx="141">
                  <c:v>91.5</c:v>
                </c:pt>
                <c:pt idx="142">
                  <c:v>91.2</c:v>
                </c:pt>
                <c:pt idx="143">
                  <c:v>92.5</c:v>
                </c:pt>
                <c:pt idx="144">
                  <c:v>92.8</c:v>
                </c:pt>
                <c:pt idx="145">
                  <c:v>93.8</c:v>
                </c:pt>
                <c:pt idx="146">
                  <c:v>95.3</c:v>
                </c:pt>
                <c:pt idx="147">
                  <c:v>95.7</c:v>
                </c:pt>
                <c:pt idx="148">
                  <c:v>96.8</c:v>
                </c:pt>
                <c:pt idx="149">
                  <c:v>97</c:v>
                </c:pt>
                <c:pt idx="150">
                  <c:v>98.2</c:v>
                </c:pt>
                <c:pt idx="151">
                  <c:v>99.1</c:v>
                </c:pt>
                <c:pt idx="152">
                  <c:v>100</c:v>
                </c:pt>
                <c:pt idx="153">
                  <c:v>100.7</c:v>
                </c:pt>
                <c:pt idx="154">
                  <c:v>101.8</c:v>
                </c:pt>
                <c:pt idx="155">
                  <c:v>101.7</c:v>
                </c:pt>
                <c:pt idx="156">
                  <c:v>103.8</c:v>
                </c:pt>
                <c:pt idx="157">
                  <c:v>103.2</c:v>
                </c:pt>
                <c:pt idx="158">
                  <c:v>105.6</c:v>
                </c:pt>
                <c:pt idx="159">
                  <c:v>100.8</c:v>
                </c:pt>
                <c:pt idx="160">
                  <c:v>101.1</c:v>
                </c:pt>
                <c:pt idx="161">
                  <c:v>99.8</c:v>
                </c:pt>
                <c:pt idx="162">
                  <c:v>100.1</c:v>
                </c:pt>
                <c:pt idx="163">
                  <c:v>99.4</c:v>
                </c:pt>
                <c:pt idx="164">
                  <c:v>100.7</c:v>
                </c:pt>
                <c:pt idx="165">
                  <c:v>100.3</c:v>
                </c:pt>
                <c:pt idx="166">
                  <c:v>99.9</c:v>
                </c:pt>
                <c:pt idx="167">
                  <c:v>100.3</c:v>
                </c:pt>
                <c:pt idx="168">
                  <c:v>101.5</c:v>
                </c:pt>
                <c:pt idx="169">
                  <c:v>100.3</c:v>
                </c:pt>
                <c:pt idx="170">
                  <c:v>99.4</c:v>
                </c:pt>
                <c:pt idx="171">
                  <c:v>100.2</c:v>
                </c:pt>
                <c:pt idx="172">
                  <c:v>99.8</c:v>
                </c:pt>
                <c:pt idx="173">
                  <c:v>100.6</c:v>
                </c:pt>
                <c:pt idx="174">
                  <c:v>100.3</c:v>
                </c:pt>
                <c:pt idx="175">
                  <c:v>99.5</c:v>
                </c:pt>
                <c:pt idx="176">
                  <c:v>100.2</c:v>
                </c:pt>
                <c:pt idx="177">
                  <c:v>100.3</c:v>
                </c:pt>
                <c:pt idx="178">
                  <c:v>99.4</c:v>
                </c:pt>
                <c:pt idx="179">
                  <c:v>98.5</c:v>
                </c:pt>
                <c:pt idx="180">
                  <c:v>99.1</c:v>
                </c:pt>
                <c:pt idx="181">
                  <c:v>98.7</c:v>
                </c:pt>
                <c:pt idx="182">
                  <c:v>98.4</c:v>
                </c:pt>
                <c:pt idx="183">
                  <c:v>98.6</c:v>
                </c:pt>
                <c:pt idx="184">
                  <c:v>98.1</c:v>
                </c:pt>
                <c:pt idx="185">
                  <c:v>98.4</c:v>
                </c:pt>
                <c:pt idx="186">
                  <c:v>98.9</c:v>
                </c:pt>
                <c:pt idx="187">
                  <c:v>99.1</c:v>
                </c:pt>
                <c:pt idx="188">
                  <c:v>99.3</c:v>
                </c:pt>
                <c:pt idx="189">
                  <c:v>100.1</c:v>
                </c:pt>
                <c:pt idx="190">
                  <c:v>101.4</c:v>
                </c:pt>
                <c:pt idx="191">
                  <c:v>101.2</c:v>
                </c:pt>
                <c:pt idx="192">
                  <c:v>101</c:v>
                </c:pt>
                <c:pt idx="193">
                  <c:v>101.5</c:v>
                </c:pt>
                <c:pt idx="194">
                  <c:v>101.6</c:v>
                </c:pt>
                <c:pt idx="195">
                  <c:v>103</c:v>
                </c:pt>
                <c:pt idx="196">
                  <c:v>102.3</c:v>
                </c:pt>
                <c:pt idx="197">
                  <c:v>102.7</c:v>
                </c:pt>
                <c:pt idx="198">
                  <c:v>102.1</c:v>
                </c:pt>
                <c:pt idx="199">
                  <c:v>103.5</c:v>
                </c:pt>
                <c:pt idx="200">
                  <c:v>102.6</c:v>
                </c:pt>
                <c:pt idx="201">
                  <c:v>102.8</c:v>
                </c:pt>
                <c:pt idx="202">
                  <c:v>104.1</c:v>
                </c:pt>
                <c:pt idx="203">
                  <c:v>105.3</c:v>
                </c:pt>
                <c:pt idx="204">
                  <c:v>102.6</c:v>
                </c:pt>
                <c:pt idx="205">
                  <c:v>103.3</c:v>
                </c:pt>
                <c:pt idx="206">
                  <c:v>103.2</c:v>
                </c:pt>
                <c:pt idx="207">
                  <c:v>104.1</c:v>
                </c:pt>
                <c:pt idx="208">
                  <c:v>103.9</c:v>
                </c:pt>
                <c:pt idx="209">
                  <c:v>103.5</c:v>
                </c:pt>
                <c:pt idx="210">
                  <c:v>102.9</c:v>
                </c:pt>
                <c:pt idx="211">
                  <c:v>102.9</c:v>
                </c:pt>
                <c:pt idx="212">
                  <c:v>101.8</c:v>
                </c:pt>
                <c:pt idx="213">
                  <c:v>103.9</c:v>
                </c:pt>
                <c:pt idx="214">
                  <c:v>102.3</c:v>
                </c:pt>
                <c:pt idx="215">
                  <c:v>101.3</c:v>
                </c:pt>
                <c:pt idx="216">
                  <c:v>100.4</c:v>
                </c:pt>
                <c:pt idx="217">
                  <c:v>101.5</c:v>
                </c:pt>
                <c:pt idx="218">
                  <c:v>101.1</c:v>
                </c:pt>
              </c:numCache>
            </c:numRef>
          </c:val>
          <c:smooth val="0"/>
          <c:extLst>
            <c:ext xmlns:c16="http://schemas.microsoft.com/office/drawing/2014/chart" uri="{C3380CC4-5D6E-409C-BE32-E72D297353CC}">
              <c16:uniqueId val="{00000001-0FC2-4049-87C4-9379BA9B393C}"/>
            </c:ext>
          </c:extLst>
        </c:ser>
        <c:dLbls>
          <c:showLegendKey val="0"/>
          <c:showVal val="0"/>
          <c:showCatName val="0"/>
          <c:showSerName val="0"/>
          <c:showPercent val="0"/>
          <c:showBubbleSize val="0"/>
        </c:dLbls>
        <c:smooth val="0"/>
        <c:axId val="1943374847"/>
        <c:axId val="1943375679"/>
      </c:lineChart>
      <c:dateAx>
        <c:axId val="1943374847"/>
        <c:scaling>
          <c:orientation val="minMax"/>
        </c:scaling>
        <c:delete val="0"/>
        <c:axPos val="b"/>
        <c:numFmt formatCode="yyyy&quot;年&quot;m&quot;月&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375679"/>
        <c:crosses val="autoZero"/>
        <c:auto val="1"/>
        <c:lblOffset val="100"/>
        <c:baseTimeUnit val="months"/>
        <c:majorUnit val="12"/>
        <c:majorTimeUnit val="months"/>
      </c:dateAx>
      <c:valAx>
        <c:axId val="1943375679"/>
        <c:scaling>
          <c:orientation val="minMax"/>
          <c:max val="110"/>
          <c:min val="60"/>
        </c:scaling>
        <c:delete val="0"/>
        <c:axPos val="l"/>
        <c:majorGridlines>
          <c:spPr>
            <a:ln w="317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374847"/>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6752798717107E-2"/>
          <c:y val="5.2069798624815457E-2"/>
          <c:w val="0.92363115133531681"/>
          <c:h val="0.88513142352691465"/>
        </c:manualLayout>
      </c:layout>
      <c:barChart>
        <c:barDir val="col"/>
        <c:grouping val="clustered"/>
        <c:varyColors val="0"/>
        <c:ser>
          <c:idx val="1"/>
          <c:order val="1"/>
          <c:tx>
            <c:strRef>
              <c:f>訪日外客!$C$3</c:f>
              <c:strCache>
                <c:ptCount val="1"/>
                <c:pt idx="0">
                  <c:v>全国</c:v>
                </c:pt>
              </c:strCache>
            </c:strRef>
          </c:tx>
          <c:spPr>
            <a:solidFill>
              <a:srgbClr val="FFC000">
                <a:alpha val="85000"/>
              </a:srgbClr>
            </a:solidFill>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7B-404F-B0B7-91B645BAFA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訪日外客!$C$4:$C$20</c:f>
              <c:numCache>
                <c:formatCode>#,##0_);[Red]\(#,##0\)</c:formatCode>
                <c:ptCount val="17"/>
                <c:pt idx="0">
                  <c:v>523.8963</c:v>
                </c:pt>
                <c:pt idx="1">
                  <c:v>521.17250000000001</c:v>
                </c:pt>
                <c:pt idx="2">
                  <c:v>613.79049999999995</c:v>
                </c:pt>
                <c:pt idx="3">
                  <c:v>672.79259999999999</c:v>
                </c:pt>
                <c:pt idx="4">
                  <c:v>733.40769999999998</c:v>
                </c:pt>
                <c:pt idx="5">
                  <c:v>834.69690000000003</c:v>
                </c:pt>
                <c:pt idx="6">
                  <c:v>835.08349999999996</c:v>
                </c:pt>
                <c:pt idx="7">
                  <c:v>678.96579999999994</c:v>
                </c:pt>
                <c:pt idx="8">
                  <c:v>861.11749999999995</c:v>
                </c:pt>
                <c:pt idx="9">
                  <c:v>621.87519999999995</c:v>
                </c:pt>
                <c:pt idx="10">
                  <c:v>835.81050000000005</c:v>
                </c:pt>
                <c:pt idx="11">
                  <c:v>1036.3904</c:v>
                </c:pt>
                <c:pt idx="12">
                  <c:v>1341.3467000000001</c:v>
                </c:pt>
                <c:pt idx="13">
                  <c:v>1973.7409</c:v>
                </c:pt>
                <c:pt idx="14">
                  <c:v>2403.9699999999998</c:v>
                </c:pt>
                <c:pt idx="15">
                  <c:v>2869.1073000000001</c:v>
                </c:pt>
                <c:pt idx="16">
                  <c:v>3119.2</c:v>
                </c:pt>
              </c:numCache>
            </c:numRef>
          </c:val>
          <c:extLst>
            <c:ext xmlns:c16="http://schemas.microsoft.com/office/drawing/2014/chart" uri="{C3380CC4-5D6E-409C-BE32-E72D297353CC}">
              <c16:uniqueId val="{00000001-2A7B-404F-B0B7-91B645BAFAEC}"/>
            </c:ext>
          </c:extLst>
        </c:ser>
        <c:dLbls>
          <c:showLegendKey val="0"/>
          <c:showVal val="0"/>
          <c:showCatName val="0"/>
          <c:showSerName val="0"/>
          <c:showPercent val="0"/>
          <c:showBubbleSize val="0"/>
        </c:dLbls>
        <c:gapWidth val="150"/>
        <c:axId val="1886388799"/>
        <c:axId val="1886386303"/>
      </c:barChart>
      <c:lineChart>
        <c:grouping val="standard"/>
        <c:varyColors val="0"/>
        <c:ser>
          <c:idx val="0"/>
          <c:order val="0"/>
          <c:tx>
            <c:strRef>
              <c:f>訪日外客!$B$3</c:f>
              <c:strCache>
                <c:ptCount val="1"/>
                <c:pt idx="0">
                  <c:v>大阪府</c:v>
                </c:pt>
              </c:strCache>
            </c:strRef>
          </c:tx>
          <c:dLbls>
            <c:dLbl>
              <c:idx val="7"/>
              <c:layout>
                <c:manualLayout>
                  <c:x val="1.4214071527894052E-3"/>
                  <c:y val="4.3237302829813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7B-404F-B0B7-91B645BAFAEC}"/>
                </c:ext>
              </c:extLst>
            </c:dLbl>
            <c:dLbl>
              <c:idx val="16"/>
              <c:layout>
                <c:manualLayout>
                  <c:x val="-2.6353560143653899E-2"/>
                  <c:y val="2.5615888993842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7B-404F-B0B7-91B645BAFA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訪日外客!$B$4:$B$20</c:f>
              <c:numCache>
                <c:formatCode>#,##0_);[Red]\(#,##0\)</c:formatCode>
                <c:ptCount val="17"/>
                <c:pt idx="0">
                  <c:v>145.6431714</c:v>
                </c:pt>
                <c:pt idx="1">
                  <c:v>145</c:v>
                </c:pt>
                <c:pt idx="2">
                  <c:v>157</c:v>
                </c:pt>
                <c:pt idx="3">
                  <c:v>167</c:v>
                </c:pt>
                <c:pt idx="4">
                  <c:v>187</c:v>
                </c:pt>
                <c:pt idx="5">
                  <c:v>235</c:v>
                </c:pt>
                <c:pt idx="6">
                  <c:v>222</c:v>
                </c:pt>
                <c:pt idx="7">
                  <c:v>170</c:v>
                </c:pt>
                <c:pt idx="8">
                  <c:v>235</c:v>
                </c:pt>
                <c:pt idx="9">
                  <c:v>158</c:v>
                </c:pt>
                <c:pt idx="10">
                  <c:v>203</c:v>
                </c:pt>
                <c:pt idx="11">
                  <c:v>263</c:v>
                </c:pt>
                <c:pt idx="12">
                  <c:v>376</c:v>
                </c:pt>
                <c:pt idx="13">
                  <c:v>716</c:v>
                </c:pt>
                <c:pt idx="14">
                  <c:v>940</c:v>
                </c:pt>
                <c:pt idx="15">
                  <c:v>1110</c:v>
                </c:pt>
                <c:pt idx="16">
                  <c:v>1142</c:v>
                </c:pt>
              </c:numCache>
            </c:numRef>
          </c:val>
          <c:smooth val="0"/>
          <c:extLst>
            <c:ext xmlns:c16="http://schemas.microsoft.com/office/drawing/2014/chart" uri="{C3380CC4-5D6E-409C-BE32-E72D297353CC}">
              <c16:uniqueId val="{00000003-2A7B-404F-B0B7-91B645BAFAEC}"/>
            </c:ext>
          </c:extLst>
        </c:ser>
        <c:ser>
          <c:idx val="2"/>
          <c:order val="2"/>
          <c:tx>
            <c:strRef>
              <c:f>訪日外客!$D$3</c:f>
              <c:strCache>
                <c:ptCount val="1"/>
                <c:pt idx="0">
                  <c:v>東京都</c:v>
                </c:pt>
              </c:strCache>
            </c:strRef>
          </c:tx>
          <c:dLbls>
            <c:dLbl>
              <c:idx val="16"/>
              <c:layout>
                <c:manualLayout>
                  <c:x val="-2.8543310611711066E-2"/>
                  <c:y val="-3.210148441831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7B-404F-B0B7-91B645BAFA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訪日外客!$D$4:$D$20</c:f>
              <c:numCache>
                <c:formatCode>#,##0_);[Red]\(#,##0\)</c:formatCode>
                <c:ptCount val="17"/>
                <c:pt idx="0">
                  <c:v>276.09335010000001</c:v>
                </c:pt>
                <c:pt idx="1">
                  <c:v>284.03901250000001</c:v>
                </c:pt>
                <c:pt idx="2">
                  <c:v>357.22607099999993</c:v>
                </c:pt>
                <c:pt idx="3">
                  <c:v>393.58367099999998</c:v>
                </c:pt>
                <c:pt idx="4">
                  <c:v>420.97601979999996</c:v>
                </c:pt>
                <c:pt idx="5">
                  <c:v>485.79359579999999</c:v>
                </c:pt>
                <c:pt idx="6">
                  <c:v>491.86418149999997</c:v>
                </c:pt>
                <c:pt idx="7">
                  <c:v>399.23189039999994</c:v>
                </c:pt>
                <c:pt idx="8">
                  <c:v>519.25385249999999</c:v>
                </c:pt>
                <c:pt idx="9">
                  <c:v>314.66885120000001</c:v>
                </c:pt>
                <c:pt idx="10">
                  <c:v>428.77078650000004</c:v>
                </c:pt>
                <c:pt idx="11">
                  <c:v>490.21265919999996</c:v>
                </c:pt>
                <c:pt idx="12">
                  <c:v>689.45220380000001</c:v>
                </c:pt>
                <c:pt idx="13">
                  <c:v>1028.3190089</c:v>
                </c:pt>
                <c:pt idx="14">
                  <c:v>1158.71354</c:v>
                </c:pt>
                <c:pt idx="15">
                  <c:v>1325.5275726000002</c:v>
                </c:pt>
                <c:pt idx="16">
                  <c:v>1422.3552</c:v>
                </c:pt>
              </c:numCache>
            </c:numRef>
          </c:val>
          <c:smooth val="0"/>
          <c:extLst>
            <c:ext xmlns:c16="http://schemas.microsoft.com/office/drawing/2014/chart" uri="{C3380CC4-5D6E-409C-BE32-E72D297353CC}">
              <c16:uniqueId val="{00000005-2A7B-404F-B0B7-91B645BAFAEC}"/>
            </c:ext>
          </c:extLst>
        </c:ser>
        <c:ser>
          <c:idx val="3"/>
          <c:order val="3"/>
          <c:tx>
            <c:strRef>
              <c:f>訪日外客!$E$3</c:f>
              <c:strCache>
                <c:ptCount val="1"/>
                <c:pt idx="0">
                  <c:v>愛知県</c:v>
                </c:pt>
              </c:strCache>
            </c:strRef>
          </c:tx>
          <c:dLbls>
            <c:dLbl>
              <c:idx val="16"/>
              <c:layout>
                <c:manualLayout>
                  <c:x val="-2.2204506241208646E-2"/>
                  <c:y val="-2.190394952334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7B-404F-B0B7-91B645BAFA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訪日外客!$E$4:$E$20</c:f>
              <c:numCache>
                <c:formatCode>#,##0_);[Red]\(#,##0\)</c:formatCode>
                <c:ptCount val="17"/>
                <c:pt idx="0">
                  <c:v>58.676385600000003</c:v>
                </c:pt>
                <c:pt idx="1">
                  <c:v>50.553732500000002</c:v>
                </c:pt>
                <c:pt idx="2">
                  <c:v>58.923887999999998</c:v>
                </c:pt>
                <c:pt idx="3">
                  <c:v>80.062319399999993</c:v>
                </c:pt>
                <c:pt idx="4">
                  <c:v>70.407139200000003</c:v>
                </c:pt>
                <c:pt idx="5">
                  <c:v>78.461508600000002</c:v>
                </c:pt>
                <c:pt idx="6">
                  <c:v>84.343433500000003</c:v>
                </c:pt>
                <c:pt idx="7">
                  <c:v>65.180716799999999</c:v>
                </c:pt>
                <c:pt idx="8">
                  <c:v>93.861807499999998</c:v>
                </c:pt>
                <c:pt idx="9">
                  <c:v>54.725017599999994</c:v>
                </c:pt>
                <c:pt idx="10">
                  <c:v>78.566186999999999</c:v>
                </c:pt>
                <c:pt idx="11">
                  <c:v>88.093184000000008</c:v>
                </c:pt>
                <c:pt idx="12">
                  <c:v>123.40389640000001</c:v>
                </c:pt>
                <c:pt idx="13">
                  <c:v>193.4266082</c:v>
                </c:pt>
                <c:pt idx="14">
                  <c:v>228.37714999999997</c:v>
                </c:pt>
                <c:pt idx="15">
                  <c:v>255.35054969999999</c:v>
                </c:pt>
                <c:pt idx="16">
                  <c:v>243.29759999999999</c:v>
                </c:pt>
              </c:numCache>
            </c:numRef>
          </c:val>
          <c:smooth val="0"/>
          <c:extLst>
            <c:ext xmlns:c16="http://schemas.microsoft.com/office/drawing/2014/chart" uri="{C3380CC4-5D6E-409C-BE32-E72D297353CC}">
              <c16:uniqueId val="{00000007-2A7B-404F-B0B7-91B645BAFAEC}"/>
            </c:ext>
          </c:extLst>
        </c:ser>
        <c:dLbls>
          <c:showLegendKey val="0"/>
          <c:showVal val="0"/>
          <c:showCatName val="0"/>
          <c:showSerName val="0"/>
          <c:showPercent val="0"/>
          <c:showBubbleSize val="0"/>
        </c:dLbls>
        <c:marker val="1"/>
        <c:smooth val="0"/>
        <c:axId val="130049536"/>
        <c:axId val="130051072"/>
      </c:lineChart>
      <c:catAx>
        <c:axId val="130049536"/>
        <c:scaling>
          <c:orientation val="minMax"/>
        </c:scaling>
        <c:delete val="0"/>
        <c:axPos val="b"/>
        <c:numFmt formatCode="General" sourceLinked="1"/>
        <c:majorTickMark val="out"/>
        <c:minorTickMark val="none"/>
        <c:tickLblPos val="nextTo"/>
        <c:crossAx val="130051072"/>
        <c:crosses val="autoZero"/>
        <c:auto val="1"/>
        <c:lblAlgn val="ctr"/>
        <c:lblOffset val="100"/>
        <c:noMultiLvlLbl val="0"/>
      </c:catAx>
      <c:valAx>
        <c:axId val="130051072"/>
        <c:scaling>
          <c:orientation val="minMax"/>
        </c:scaling>
        <c:delete val="0"/>
        <c:axPos val="l"/>
        <c:majorGridlines>
          <c:spPr>
            <a:ln w="3175"/>
          </c:spPr>
        </c:majorGridlines>
        <c:numFmt formatCode="#,##0_);[Red]\(#,##0\)" sourceLinked="1"/>
        <c:majorTickMark val="out"/>
        <c:minorTickMark val="none"/>
        <c:tickLblPos val="nextTo"/>
        <c:crossAx val="130049536"/>
        <c:crosses val="autoZero"/>
        <c:crossBetween val="between"/>
      </c:valAx>
      <c:valAx>
        <c:axId val="1886386303"/>
        <c:scaling>
          <c:orientation val="minMax"/>
        </c:scaling>
        <c:delete val="1"/>
        <c:axPos val="r"/>
        <c:numFmt formatCode="#,##0_);[Red]\(#,##0\)" sourceLinked="1"/>
        <c:majorTickMark val="out"/>
        <c:minorTickMark val="none"/>
        <c:tickLblPos val="nextTo"/>
        <c:crossAx val="1886388799"/>
        <c:crosses val="max"/>
        <c:crossBetween val="between"/>
      </c:valAx>
      <c:catAx>
        <c:axId val="1886388799"/>
        <c:scaling>
          <c:orientation val="minMax"/>
        </c:scaling>
        <c:delete val="1"/>
        <c:axPos val="b"/>
        <c:numFmt formatCode="General" sourceLinked="1"/>
        <c:majorTickMark val="out"/>
        <c:minorTickMark val="none"/>
        <c:tickLblPos val="nextTo"/>
        <c:crossAx val="1886386303"/>
        <c:crosses val="autoZero"/>
        <c:auto val="1"/>
        <c:lblAlgn val="ctr"/>
        <c:lblOffset val="100"/>
        <c:noMultiLvlLbl val="0"/>
      </c:catAx>
    </c:plotArea>
    <c:legend>
      <c:legendPos val="t"/>
      <c:layout>
        <c:manualLayout>
          <c:xMode val="edge"/>
          <c:yMode val="edge"/>
          <c:x val="0.19951307291662004"/>
          <c:y val="9.176862187225349E-4"/>
          <c:w val="0.61945214715302221"/>
          <c:h val="4.5435936701269559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全体!$B$63</c:f>
              <c:strCache>
                <c:ptCount val="1"/>
                <c:pt idx="0">
                  <c:v>大阪</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全体!$C$62:$L$62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全体!$C$63:$L$63</c:f>
              <c:numCache>
                <c:formatCode>#,##0</c:formatCode>
                <c:ptCount val="10"/>
                <c:pt idx="0">
                  <c:v>163777</c:v>
                </c:pt>
                <c:pt idx="1">
                  <c:v>164373</c:v>
                </c:pt>
                <c:pt idx="2">
                  <c:v>165197</c:v>
                </c:pt>
                <c:pt idx="3">
                  <c:v>166417</c:v>
                </c:pt>
                <c:pt idx="4">
                  <c:v>169046</c:v>
                </c:pt>
                <c:pt idx="5">
                  <c:v>171200</c:v>
                </c:pt>
                <c:pt idx="6">
                  <c:v>175305</c:v>
                </c:pt>
                <c:pt idx="7">
                  <c:v>180920</c:v>
                </c:pt>
                <c:pt idx="8">
                  <c:v>185142</c:v>
                </c:pt>
                <c:pt idx="9">
                  <c:v>186810</c:v>
                </c:pt>
              </c:numCache>
            </c:numRef>
          </c:val>
          <c:smooth val="0"/>
          <c:extLst>
            <c:ext xmlns:c16="http://schemas.microsoft.com/office/drawing/2014/chart" uri="{C3380CC4-5D6E-409C-BE32-E72D297353CC}">
              <c16:uniqueId val="{00000000-66F1-4B0E-87BD-2107443255A2}"/>
            </c:ext>
          </c:extLst>
        </c:ser>
        <c:ser>
          <c:idx val="1"/>
          <c:order val="1"/>
          <c:tx>
            <c:strRef>
              <c:f>全体!$B$64</c:f>
              <c:strCache>
                <c:ptCount val="1"/>
                <c:pt idx="0">
                  <c:v>東京</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全体!$C$62:$L$62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全体!$C$64:$L$64</c:f>
              <c:numCache>
                <c:formatCode>#,##0</c:formatCode>
                <c:ptCount val="10"/>
                <c:pt idx="0">
                  <c:v>320358</c:v>
                </c:pt>
                <c:pt idx="1">
                  <c:v>323112</c:v>
                </c:pt>
                <c:pt idx="2">
                  <c:v>326061</c:v>
                </c:pt>
                <c:pt idx="3">
                  <c:v>328370</c:v>
                </c:pt>
                <c:pt idx="4">
                  <c:v>331384</c:v>
                </c:pt>
                <c:pt idx="5">
                  <c:v>335949</c:v>
                </c:pt>
                <c:pt idx="6">
                  <c:v>343020</c:v>
                </c:pt>
                <c:pt idx="7">
                  <c:v>351850</c:v>
                </c:pt>
                <c:pt idx="8">
                  <c:v>360871</c:v>
                </c:pt>
                <c:pt idx="9">
                  <c:v>367534</c:v>
                </c:pt>
              </c:numCache>
            </c:numRef>
          </c:val>
          <c:smooth val="0"/>
          <c:extLst>
            <c:ext xmlns:c16="http://schemas.microsoft.com/office/drawing/2014/chart" uri="{C3380CC4-5D6E-409C-BE32-E72D297353CC}">
              <c16:uniqueId val="{00000001-66F1-4B0E-87BD-2107443255A2}"/>
            </c:ext>
          </c:extLst>
        </c:ser>
        <c:ser>
          <c:idx val="2"/>
          <c:order val="2"/>
          <c:tx>
            <c:strRef>
              <c:f>全体!$B$65</c:f>
              <c:strCache>
                <c:ptCount val="1"/>
                <c:pt idx="0">
                  <c:v>愛知</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全体!$C$62:$L$62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全体!$C$65:$L$65</c:f>
              <c:numCache>
                <c:formatCode>#,##0</c:formatCode>
                <c:ptCount val="10"/>
                <c:pt idx="0">
                  <c:v>104877</c:v>
                </c:pt>
                <c:pt idx="1">
                  <c:v>105481</c:v>
                </c:pt>
                <c:pt idx="2">
                  <c:v>106519</c:v>
                </c:pt>
                <c:pt idx="3">
                  <c:v>107574</c:v>
                </c:pt>
                <c:pt idx="4">
                  <c:v>108093</c:v>
                </c:pt>
                <c:pt idx="5">
                  <c:v>109246</c:v>
                </c:pt>
                <c:pt idx="6">
                  <c:v>111560</c:v>
                </c:pt>
                <c:pt idx="7">
                  <c:v>113925</c:v>
                </c:pt>
                <c:pt idx="8">
                  <c:v>116512</c:v>
                </c:pt>
                <c:pt idx="9">
                  <c:v>118080</c:v>
                </c:pt>
              </c:numCache>
            </c:numRef>
          </c:val>
          <c:smooth val="0"/>
          <c:extLst>
            <c:ext xmlns:c16="http://schemas.microsoft.com/office/drawing/2014/chart" uri="{C3380CC4-5D6E-409C-BE32-E72D297353CC}">
              <c16:uniqueId val="{00000002-66F1-4B0E-87BD-2107443255A2}"/>
            </c:ext>
          </c:extLst>
        </c:ser>
        <c:dLbls>
          <c:dLblPos val="t"/>
          <c:showLegendKey val="0"/>
          <c:showVal val="1"/>
          <c:showCatName val="0"/>
          <c:showSerName val="0"/>
          <c:showPercent val="0"/>
          <c:showBubbleSize val="0"/>
        </c:dLbls>
        <c:marker val="1"/>
        <c:smooth val="0"/>
        <c:axId val="244147712"/>
        <c:axId val="244149248"/>
      </c:lineChart>
      <c:catAx>
        <c:axId val="244147712"/>
        <c:scaling>
          <c:orientation val="minMax"/>
        </c:scaling>
        <c:delete val="0"/>
        <c:axPos val="b"/>
        <c:numFmt formatCode="General" sourceLinked="1"/>
        <c:majorTickMark val="out"/>
        <c:minorTickMark val="none"/>
        <c:tickLblPos val="nextTo"/>
        <c:crossAx val="244149248"/>
        <c:crosses val="autoZero"/>
        <c:auto val="1"/>
        <c:lblAlgn val="ctr"/>
        <c:lblOffset val="100"/>
        <c:noMultiLvlLbl val="0"/>
      </c:catAx>
      <c:valAx>
        <c:axId val="244149248"/>
        <c:scaling>
          <c:orientation val="minMax"/>
          <c:min val="100000"/>
        </c:scaling>
        <c:delete val="0"/>
        <c:axPos val="l"/>
        <c:majorGridlines>
          <c:spPr>
            <a:ln w="3175">
              <a:solidFill>
                <a:schemeClr val="tx1">
                  <a:tint val="75000"/>
                  <a:shade val="95000"/>
                  <a:satMod val="105000"/>
                  <a:alpha val="70000"/>
                </a:schemeClr>
              </a:solidFill>
            </a:ln>
          </c:spPr>
        </c:majorGridlines>
        <c:numFmt formatCode="#,##0" sourceLinked="1"/>
        <c:majorTickMark val="out"/>
        <c:minorTickMark val="none"/>
        <c:tickLblPos val="nextTo"/>
        <c:crossAx val="244147712"/>
        <c:crosses val="autoZero"/>
        <c:crossBetween val="between"/>
        <c:majorUnit val="100000"/>
      </c:valAx>
    </c:plotArea>
    <c:legend>
      <c:legendPos val="r"/>
      <c:overlay val="0"/>
    </c:legend>
    <c:plotVisOnly val="1"/>
    <c:dispBlanksAs val="gap"/>
    <c:showDLblsOverMax val="0"/>
  </c:chart>
  <c:txPr>
    <a:bodyPr/>
    <a:lstStyle/>
    <a:p>
      <a:pPr>
        <a:defRPr sz="1100">
          <a:latin typeface="+mj-ea"/>
          <a:ea typeface="+mj-ea"/>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66048418381785E-2"/>
          <c:y val="4.3539279438233922E-2"/>
          <c:w val="0.78075247366980405"/>
          <c:h val="0.85821897229613331"/>
        </c:manualLayout>
      </c:layout>
      <c:lineChart>
        <c:grouping val="standard"/>
        <c:varyColors val="0"/>
        <c:ser>
          <c:idx val="4"/>
          <c:order val="0"/>
          <c:tx>
            <c:strRef>
              <c:f>開業数比較!$B$3</c:f>
              <c:strCache>
                <c:ptCount val="1"/>
                <c:pt idx="0">
                  <c:v>大阪</c:v>
                </c:pt>
              </c:strCache>
            </c:strRef>
          </c:tx>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開業数比較!$C$3:$M$3</c:f>
              <c:numCache>
                <c:formatCode>General</c:formatCode>
                <c:ptCount val="8"/>
                <c:pt idx="0">
                  <c:v>7477</c:v>
                </c:pt>
                <c:pt idx="1">
                  <c:v>7564</c:v>
                </c:pt>
                <c:pt idx="2">
                  <c:v>7854</c:v>
                </c:pt>
                <c:pt idx="3">
                  <c:v>8276</c:v>
                </c:pt>
                <c:pt idx="4">
                  <c:v>8383</c:v>
                </c:pt>
                <c:pt idx="5">
                  <c:v>10119</c:v>
                </c:pt>
                <c:pt idx="6">
                  <c:v>11700</c:v>
                </c:pt>
                <c:pt idx="7">
                  <c:v>11629</c:v>
                </c:pt>
              </c:numCache>
            </c:numRef>
          </c:val>
          <c:smooth val="0"/>
          <c:extLst>
            <c:ext xmlns:c16="http://schemas.microsoft.com/office/drawing/2014/chart" uri="{C3380CC4-5D6E-409C-BE32-E72D297353CC}">
              <c16:uniqueId val="{00000000-E936-492F-B66E-772C78DC8740}"/>
            </c:ext>
          </c:extLst>
        </c:ser>
        <c:ser>
          <c:idx val="5"/>
          <c:order val="1"/>
          <c:tx>
            <c:strRef>
              <c:f>開業数比較!$B$4</c:f>
              <c:strCache>
                <c:ptCount val="1"/>
                <c:pt idx="0">
                  <c:v>東京</c:v>
                </c:pt>
              </c:strCache>
            </c:strRef>
          </c:tx>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開業数比較!$C$4:$M$4</c:f>
              <c:numCache>
                <c:formatCode>General</c:formatCode>
                <c:ptCount val="8"/>
                <c:pt idx="0">
                  <c:v>15065</c:v>
                </c:pt>
                <c:pt idx="1">
                  <c:v>14727</c:v>
                </c:pt>
                <c:pt idx="2">
                  <c:v>14931</c:v>
                </c:pt>
                <c:pt idx="3">
                  <c:v>15757</c:v>
                </c:pt>
                <c:pt idx="4">
                  <c:v>16995</c:v>
                </c:pt>
                <c:pt idx="5">
                  <c:v>18930</c:v>
                </c:pt>
                <c:pt idx="6">
                  <c:v>20557</c:v>
                </c:pt>
                <c:pt idx="7">
                  <c:v>20811</c:v>
                </c:pt>
              </c:numCache>
            </c:numRef>
          </c:val>
          <c:smooth val="0"/>
          <c:extLst>
            <c:ext xmlns:c16="http://schemas.microsoft.com/office/drawing/2014/chart" uri="{C3380CC4-5D6E-409C-BE32-E72D297353CC}">
              <c16:uniqueId val="{00000001-E936-492F-B66E-772C78DC8740}"/>
            </c:ext>
          </c:extLst>
        </c:ser>
        <c:ser>
          <c:idx val="6"/>
          <c:order val="2"/>
          <c:tx>
            <c:strRef>
              <c:f>開業数比較!$B$5</c:f>
              <c:strCache>
                <c:ptCount val="1"/>
                <c:pt idx="0">
                  <c:v>愛知</c:v>
                </c:pt>
              </c:strCache>
            </c:strRef>
          </c:tx>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開業数比較!$C$5:$M$5</c:f>
              <c:numCache>
                <c:formatCode>General</c:formatCode>
                <c:ptCount val="8"/>
                <c:pt idx="0">
                  <c:v>5424</c:v>
                </c:pt>
                <c:pt idx="1">
                  <c:v>5233</c:v>
                </c:pt>
                <c:pt idx="2">
                  <c:v>5480</c:v>
                </c:pt>
                <c:pt idx="3">
                  <c:v>5660</c:v>
                </c:pt>
                <c:pt idx="4">
                  <c:v>6196</c:v>
                </c:pt>
                <c:pt idx="5">
                  <c:v>6613</c:v>
                </c:pt>
                <c:pt idx="6">
                  <c:v>7149</c:v>
                </c:pt>
                <c:pt idx="7">
                  <c:v>7040</c:v>
                </c:pt>
              </c:numCache>
            </c:numRef>
          </c:val>
          <c:smooth val="0"/>
          <c:extLst>
            <c:ext xmlns:c16="http://schemas.microsoft.com/office/drawing/2014/chart" uri="{C3380CC4-5D6E-409C-BE32-E72D297353CC}">
              <c16:uniqueId val="{00000002-E936-492F-B66E-772C78DC8740}"/>
            </c:ext>
          </c:extLst>
        </c:ser>
        <c:ser>
          <c:idx val="7"/>
          <c:order val="3"/>
          <c:tx>
            <c:strRef>
              <c:f>開業数比較!$B$6</c:f>
              <c:strCache>
                <c:ptCount val="1"/>
                <c:pt idx="0">
                  <c:v>全国平均</c:v>
                </c:pt>
              </c:strCache>
            </c:strRef>
          </c:tx>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開業数比較!$C$6:$M$6</c:f>
              <c:numCache>
                <c:formatCode>0_ </c:formatCode>
                <c:ptCount val="8"/>
                <c:pt idx="0">
                  <c:v>1942.5531914893618</c:v>
                </c:pt>
                <c:pt idx="1">
                  <c:v>1941.1702127659576</c:v>
                </c:pt>
                <c:pt idx="2">
                  <c:v>1993.6382978723404</c:v>
                </c:pt>
                <c:pt idx="3">
                  <c:v>2106.744680851064</c:v>
                </c:pt>
                <c:pt idx="4">
                  <c:v>2152.1489361702129</c:v>
                </c:pt>
                <c:pt idx="5">
                  <c:v>2323.4468085106382</c:v>
                </c:pt>
                <c:pt idx="6">
                  <c:v>2548.5106382978724</c:v>
                </c:pt>
                <c:pt idx="7">
                  <c:v>2582.1914893617022</c:v>
                </c:pt>
              </c:numCache>
            </c:numRef>
          </c:val>
          <c:smooth val="0"/>
          <c:extLst>
            <c:ext xmlns:c16="http://schemas.microsoft.com/office/drawing/2014/chart" uri="{C3380CC4-5D6E-409C-BE32-E72D297353CC}">
              <c16:uniqueId val="{00000003-E936-492F-B66E-772C78DC8740}"/>
            </c:ext>
          </c:extLst>
        </c:ser>
        <c:ser>
          <c:idx val="0"/>
          <c:order val="4"/>
          <c:tx>
            <c:strRef>
              <c:f>開業数比較!$B$3</c:f>
              <c:strCache>
                <c:ptCount val="1"/>
                <c:pt idx="0">
                  <c:v>大阪</c:v>
                </c:pt>
              </c:strCache>
            </c:strRef>
          </c:tx>
          <c:spPr>
            <a:ln w="44450"/>
          </c:spPr>
          <c:marker>
            <c:symbol val="diamond"/>
            <c:size val="11"/>
          </c:marker>
          <c:dLbls>
            <c:dLbl>
              <c:idx val="5"/>
              <c:layout>
                <c:manualLayout>
                  <c:x val="5.469038808097882E-2"/>
                  <c:y val="-0.20768118072046846"/>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sz="800">
                        <a:latin typeface="Meiryo UI" panose="020B0604030504040204" pitchFamily="50" charset="-128"/>
                        <a:ea typeface="Meiryo UI" panose="020B0604030504040204" pitchFamily="50" charset="-128"/>
                      </a:rPr>
                      <a:t>11,629</a:t>
                    </a:r>
                  </a:p>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（伸率</a:t>
                    </a:r>
                    <a:r>
                      <a:rPr lang="en-US" altLang="ja-JP" sz="800" b="0" i="0" u="none" strike="noStrike" kern="1200" baseline="0">
                        <a:solidFill>
                          <a:srgbClr val="FF0000"/>
                        </a:solidFill>
                        <a:latin typeface="Meiryo UI" panose="020B0604030504040204" pitchFamily="50" charset="-128"/>
                        <a:ea typeface="Meiryo UI" panose="020B0604030504040204" pitchFamily="50" charset="-128"/>
                      </a:rPr>
                      <a:t>-0.6</a:t>
                    </a:r>
                    <a:r>
                      <a:rPr lang="ja-JP" altLang="en-US" sz="800" b="0" i="0" u="none" strike="noStrike" kern="1200" baseline="0">
                        <a:solidFill>
                          <a:srgbClr val="FF0000"/>
                        </a:solidFill>
                        <a:latin typeface="Meiryo UI" panose="020B0604030504040204" pitchFamily="50" charset="-128"/>
                        <a:ea typeface="Meiryo UI" panose="020B0604030504040204" pitchFamily="50" charset="-128"/>
                      </a:rPr>
                      <a:t>％</a:t>
                    </a:r>
                    <a:r>
                      <a:rPr lang="ja-JP"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a:t>
                    </a: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936-492F-B66E-772C78DC8740}"/>
                </c:ext>
              </c:extLst>
            </c:dLbl>
            <c:dLbl>
              <c:idx val="8"/>
              <c:layout>
                <c:manualLayout>
                  <c:x val="-1.1220452287804559E-2"/>
                  <c:y val="-0.12756387447109693"/>
                </c:manualLayout>
              </c:layout>
              <c:tx>
                <c:rich>
                  <a:bodyPr/>
                  <a:lstStyle/>
                  <a:p>
                    <a:r>
                      <a:rPr lang="en-US" altLang="ja-JP" dirty="0"/>
                      <a:t>8,463</a:t>
                    </a:r>
                    <a:r>
                      <a:rPr lang="ja-JP" altLang="en-US" dirty="0"/>
                      <a:t>　大阪</a:t>
                    </a:r>
                  </a:p>
                  <a:p>
                    <a:r>
                      <a:rPr lang="ja-JP" altLang="en-US" sz="800" dirty="0"/>
                      <a:t>（伸率</a:t>
                    </a:r>
                    <a:r>
                      <a:rPr lang="en-US" altLang="ja-JP" sz="800" b="0" i="0" u="none" strike="noStrike" kern="1200" baseline="0" dirty="0">
                        <a:solidFill>
                          <a:srgbClr val="FF0000"/>
                        </a:solidFill>
                      </a:rPr>
                      <a:t>-27.2</a:t>
                    </a:r>
                    <a:r>
                      <a:rPr lang="ja-JP" altLang="en-US" sz="800" b="0" i="0" u="none" strike="noStrike" kern="1200" baseline="0" dirty="0">
                        <a:solidFill>
                          <a:srgbClr val="FF0000"/>
                        </a:solidFill>
                      </a:rPr>
                      <a:t>％</a:t>
                    </a:r>
                    <a:r>
                      <a:rPr lang="ja-JP" altLang="en-US" sz="800" b="0" i="0" u="none" strike="noStrike" kern="1200" baseline="0" dirty="0">
                        <a:solidFill>
                          <a:schemeClr val="tx1">
                            <a:lumMod val="95000"/>
                            <a:lumOff val="5000"/>
                          </a:schemeClr>
                        </a:solidFill>
                      </a:rPr>
                      <a:t>）</a:t>
                    </a:r>
                    <a:endParaRPr lang="ja-JP" altLang="en-US" sz="800" dirty="0">
                      <a:solidFill>
                        <a:schemeClr val="tx1">
                          <a:lumMod val="95000"/>
                          <a:lumOff val="5000"/>
                        </a:schemeClr>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24269914546536347"/>
                      <c:h val="0.1915653983307162"/>
                    </c:manualLayout>
                  </c15:layout>
                </c:ext>
                <c:ext xmlns:c16="http://schemas.microsoft.com/office/drawing/2014/chart" uri="{C3380CC4-5D6E-409C-BE32-E72D297353CC}">
                  <c16:uniqueId val="{00000005-E936-492F-B66E-772C78DC8740}"/>
                </c:ext>
              </c:extLst>
            </c:dLbl>
            <c:spPr>
              <a:noFill/>
              <a:ln>
                <a:noFill/>
              </a:ln>
              <a:effectLst/>
            </c:spPr>
            <c:txPr>
              <a:bodyPr wrap="square" lIns="38100" tIns="19050" rIns="38100" bIns="19050" anchor="ctr">
                <a:spAutoFit/>
              </a:bodyPr>
              <a:lstStyle/>
              <a:p>
                <a:pPr>
                  <a:lnSpc>
                    <a:spcPts val="1200"/>
                  </a:lnSpc>
                  <a:defRPr sz="800">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開業数比較!$C$3:$N$3</c:f>
              <c:numCache>
                <c:formatCode>General</c:formatCode>
                <c:ptCount val="9"/>
                <c:pt idx="0">
                  <c:v>7477</c:v>
                </c:pt>
                <c:pt idx="1">
                  <c:v>7564</c:v>
                </c:pt>
                <c:pt idx="2">
                  <c:v>7854</c:v>
                </c:pt>
                <c:pt idx="3">
                  <c:v>8276</c:v>
                </c:pt>
                <c:pt idx="4">
                  <c:v>8383</c:v>
                </c:pt>
                <c:pt idx="5">
                  <c:v>10119</c:v>
                </c:pt>
                <c:pt idx="6">
                  <c:v>11700</c:v>
                </c:pt>
                <c:pt idx="7">
                  <c:v>11629</c:v>
                </c:pt>
                <c:pt idx="8">
                  <c:v>8463</c:v>
                </c:pt>
              </c:numCache>
            </c:numRef>
          </c:val>
          <c:smooth val="0"/>
          <c:extLst>
            <c:ext xmlns:c16="http://schemas.microsoft.com/office/drawing/2014/chart" uri="{C3380CC4-5D6E-409C-BE32-E72D297353CC}">
              <c16:uniqueId val="{00000006-E936-492F-B66E-772C78DC8740}"/>
            </c:ext>
          </c:extLst>
        </c:ser>
        <c:ser>
          <c:idx val="1"/>
          <c:order val="5"/>
          <c:tx>
            <c:strRef>
              <c:f>開業数比較!$B$4</c:f>
              <c:strCache>
                <c:ptCount val="1"/>
                <c:pt idx="0">
                  <c:v>東京</c:v>
                </c:pt>
              </c:strCache>
            </c:strRef>
          </c:tx>
          <c:spPr>
            <a:ln w="28575" cmpd="dbl"/>
          </c:spPr>
          <c:dLbls>
            <c:dLbl>
              <c:idx val="5"/>
              <c:layout>
                <c:manualLayout>
                  <c:x val="5.8973127714996812E-2"/>
                  <c:y val="-0.15111001957037989"/>
                </c:manualLayout>
              </c:layout>
              <c:tx>
                <c:rich>
                  <a:bodyPr wrap="square" lIns="38100" tIns="19050" rIns="38100" bIns="19050" anchor="ctr">
                    <a:spAutoFit/>
                  </a:bodyPr>
                  <a:lstStyle/>
                  <a:p>
                    <a:pPr>
                      <a:lnSpc>
                        <a:spcPts val="1200"/>
                      </a:lnSpc>
                      <a:defRPr sz="800">
                        <a:latin typeface="Meiryo UI" panose="020B0604030504040204" pitchFamily="50" charset="-128"/>
                        <a:ea typeface="Meiryo UI" panose="020B0604030504040204" pitchFamily="50" charset="-128"/>
                      </a:defRPr>
                    </a:pPr>
                    <a:r>
                      <a:rPr lang="en-US" altLang="ja-JP" sz="800"/>
                      <a:t>20,811</a:t>
                    </a:r>
                  </a:p>
                  <a:p>
                    <a:pPr>
                      <a:lnSpc>
                        <a:spcPts val="1200"/>
                      </a:lnSpc>
                      <a:defRPr sz="800">
                        <a:latin typeface="Meiryo UI" panose="020B0604030504040204" pitchFamily="50" charset="-128"/>
                        <a:ea typeface="Meiryo UI" panose="020B0604030504040204" pitchFamily="50" charset="-128"/>
                      </a:defRPr>
                    </a:pPr>
                    <a:r>
                      <a:rPr lang="ja-JP" altLang="en-US" sz="800"/>
                      <a:t>（伸率</a:t>
                    </a:r>
                    <a:r>
                      <a:rPr lang="en-US" altLang="ja-JP" sz="800"/>
                      <a:t>+1.2</a:t>
                    </a:r>
                    <a:r>
                      <a:rPr lang="ja-JP" altLang="en-US" sz="800"/>
                      <a:t>％）</a:t>
                    </a: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E936-492F-B66E-772C78DC8740}"/>
                </c:ext>
              </c:extLst>
            </c:dLbl>
            <c:dLbl>
              <c:idx val="8"/>
              <c:layout>
                <c:manualLayout>
                  <c:x val="-1.0880334737353552E-2"/>
                  <c:y val="-9.0383053443381281E-2"/>
                </c:manualLayout>
              </c:layout>
              <c:tx>
                <c:rich>
                  <a:bodyPr wrap="square" lIns="38100" tIns="19050" rIns="38100" bIns="19050" anchor="ctr" anchorCtr="0">
                    <a:noAutofit/>
                  </a:bodyPr>
                  <a:lstStyle/>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zh-TW" sz="800">
                        <a:latin typeface="Meiryo UI" panose="020B0604030504040204" pitchFamily="50" charset="-128"/>
                        <a:ea typeface="Meiryo UI" panose="020B0604030504040204" pitchFamily="50" charset="-128"/>
                      </a:rPr>
                      <a:t>18,179</a:t>
                    </a:r>
                    <a:r>
                      <a:rPr lang="zh-TW" altLang="en-US" sz="800" baseline="0">
                        <a:latin typeface="Meiryo UI" panose="020B0604030504040204" pitchFamily="50" charset="-128"/>
                        <a:ea typeface="Meiryo UI" panose="020B0604030504040204" pitchFamily="50" charset="-128"/>
                      </a:rPr>
                      <a:t> 東京</a:t>
                    </a:r>
                  </a:p>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zh-TW"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（伸率</a:t>
                    </a:r>
                    <a:r>
                      <a:rPr lang="en-US" altLang="zh-TW" sz="800" b="0" i="0" u="none" strike="noStrike" kern="1200" baseline="0">
                        <a:solidFill>
                          <a:srgbClr val="FF0000"/>
                        </a:solidFill>
                        <a:latin typeface="Meiryo UI" panose="020B0604030504040204" pitchFamily="50" charset="-128"/>
                        <a:ea typeface="Meiryo UI" panose="020B0604030504040204" pitchFamily="50" charset="-128"/>
                      </a:rPr>
                      <a:t>-12.6</a:t>
                    </a:r>
                    <a:r>
                      <a:rPr lang="zh-TW" altLang="en-US" sz="800" b="0" i="0" u="none" strike="noStrike" kern="1200" baseline="0">
                        <a:solidFill>
                          <a:srgbClr val="FF0000"/>
                        </a:solidFill>
                        <a:latin typeface="Meiryo UI" panose="020B0604030504040204" pitchFamily="50" charset="-128"/>
                        <a:ea typeface="Meiryo UI" panose="020B0604030504040204" pitchFamily="50" charset="-128"/>
                      </a:rPr>
                      <a:t>％</a:t>
                    </a:r>
                    <a:r>
                      <a:rPr lang="zh-TW"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0713437256236591"/>
                      <c:h val="0.18665346504018504"/>
                    </c:manualLayout>
                  </c15:layout>
                </c:ext>
                <c:ext xmlns:c16="http://schemas.microsoft.com/office/drawing/2014/chart" uri="{C3380CC4-5D6E-409C-BE32-E72D297353CC}">
                  <c16:uniqueId val="{00000008-E936-492F-B66E-772C78DC8740}"/>
                </c:ext>
              </c:extLst>
            </c:dLbl>
            <c:spPr>
              <a:noFill/>
              <a:ln>
                <a:noFill/>
              </a:ln>
              <a:effectLst/>
            </c:spPr>
            <c:txPr>
              <a:bodyPr wrap="square" lIns="38100" tIns="19050" rIns="38100" bIns="19050" anchor="ctr">
                <a:spAutoFit/>
              </a:bodyPr>
              <a:lstStyle/>
              <a:p>
                <a:pPr>
                  <a:defRPr sz="800">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開業数比較!$C$4:$N$4</c:f>
              <c:numCache>
                <c:formatCode>General</c:formatCode>
                <c:ptCount val="9"/>
                <c:pt idx="0">
                  <c:v>15065</c:v>
                </c:pt>
                <c:pt idx="1">
                  <c:v>14727</c:v>
                </c:pt>
                <c:pt idx="2">
                  <c:v>14931</c:v>
                </c:pt>
                <c:pt idx="3">
                  <c:v>15757</c:v>
                </c:pt>
                <c:pt idx="4">
                  <c:v>16995</c:v>
                </c:pt>
                <c:pt idx="5">
                  <c:v>18930</c:v>
                </c:pt>
                <c:pt idx="6">
                  <c:v>20557</c:v>
                </c:pt>
                <c:pt idx="7">
                  <c:v>20811</c:v>
                </c:pt>
                <c:pt idx="8">
                  <c:v>18179</c:v>
                </c:pt>
              </c:numCache>
            </c:numRef>
          </c:val>
          <c:smooth val="0"/>
          <c:extLst>
            <c:ext xmlns:c16="http://schemas.microsoft.com/office/drawing/2014/chart" uri="{C3380CC4-5D6E-409C-BE32-E72D297353CC}">
              <c16:uniqueId val="{00000009-E936-492F-B66E-772C78DC8740}"/>
            </c:ext>
          </c:extLst>
        </c:ser>
        <c:ser>
          <c:idx val="2"/>
          <c:order val="6"/>
          <c:tx>
            <c:strRef>
              <c:f>開業数比較!$B$5</c:f>
              <c:strCache>
                <c:ptCount val="1"/>
                <c:pt idx="0">
                  <c:v>愛知</c:v>
                </c:pt>
              </c:strCache>
            </c:strRef>
          </c:tx>
          <c:spPr>
            <a:ln>
              <a:prstDash val="sysDash"/>
            </a:ln>
          </c:spPr>
          <c:dLbls>
            <c:dLbl>
              <c:idx val="5"/>
              <c:layout>
                <c:manualLayout>
                  <c:x val="5.2731099161385311E-2"/>
                  <c:y val="-7.8431188537829752E-2"/>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sz="800">
                        <a:latin typeface="Meiryo UI" panose="020B0604030504040204" pitchFamily="50" charset="-128"/>
                        <a:ea typeface="Meiryo UI" panose="020B0604030504040204" pitchFamily="50" charset="-128"/>
                      </a:rPr>
                      <a:t>7,040</a:t>
                    </a:r>
                  </a:p>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（伸率</a:t>
                    </a:r>
                    <a:r>
                      <a:rPr lang="en-US" altLang="ja-JP" sz="800" b="0" i="0" u="none" strike="noStrike" kern="1200" baseline="0">
                        <a:solidFill>
                          <a:srgbClr val="FF0000"/>
                        </a:solidFill>
                        <a:latin typeface="Meiryo UI" panose="020B0604030504040204" pitchFamily="50" charset="-128"/>
                        <a:ea typeface="Meiryo UI" panose="020B0604030504040204" pitchFamily="50" charset="-128"/>
                      </a:rPr>
                      <a:t>-1.5</a:t>
                    </a:r>
                    <a:r>
                      <a:rPr lang="ja-JP" altLang="en-US" sz="800" b="0" i="0" u="none" strike="noStrike" kern="1200" baseline="0">
                        <a:solidFill>
                          <a:srgbClr val="FF0000"/>
                        </a:solidFill>
                        <a:latin typeface="Meiryo UI" panose="020B0604030504040204" pitchFamily="50" charset="-128"/>
                        <a:ea typeface="Meiryo UI" panose="020B0604030504040204" pitchFamily="50" charset="-128"/>
                      </a:rPr>
                      <a:t>％</a:t>
                    </a:r>
                    <a:r>
                      <a:rPr lang="ja-JP"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a:t>
                    </a: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936-492F-B66E-772C78DC8740}"/>
                </c:ext>
              </c:extLst>
            </c:dLbl>
            <c:dLbl>
              <c:idx val="8"/>
              <c:layout>
                <c:manualLayout>
                  <c:x val="0"/>
                  <c:y val="-3.2416052352700106E-2"/>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zh-TW" sz="800">
                        <a:latin typeface="Meiryo UI" panose="020B0604030504040204" pitchFamily="50" charset="-128"/>
                        <a:ea typeface="Meiryo UI" panose="020B0604030504040204" pitchFamily="50" charset="-128"/>
                      </a:rPr>
                      <a:t>5,987</a:t>
                    </a:r>
                    <a:r>
                      <a:rPr lang="zh-TW" altLang="en-US" sz="800" baseline="0">
                        <a:latin typeface="Meiryo UI" panose="020B0604030504040204" pitchFamily="50" charset="-128"/>
                        <a:ea typeface="Meiryo UI" panose="020B0604030504040204" pitchFamily="50" charset="-128"/>
                      </a:rPr>
                      <a:t> 愛知</a:t>
                    </a:r>
                  </a:p>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zh-TW"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（伸率</a:t>
                    </a:r>
                    <a:r>
                      <a:rPr lang="en-US" altLang="zh-TW" sz="800" b="0" i="0" u="none" strike="noStrike" kern="1200" baseline="0">
                        <a:solidFill>
                          <a:srgbClr val="FF0000"/>
                        </a:solidFill>
                        <a:latin typeface="Meiryo UI" panose="020B0604030504040204" pitchFamily="50" charset="-128"/>
                        <a:ea typeface="Meiryo UI" panose="020B0604030504040204" pitchFamily="50" charset="-128"/>
                      </a:rPr>
                      <a:t>-15.0</a:t>
                    </a:r>
                    <a:r>
                      <a:rPr lang="zh-TW" altLang="en-US" sz="800" b="0" i="0" u="none" strike="noStrike" kern="1200" baseline="0">
                        <a:solidFill>
                          <a:srgbClr val="FF0000"/>
                        </a:solidFill>
                        <a:latin typeface="Meiryo UI" panose="020B0604030504040204" pitchFamily="50" charset="-128"/>
                        <a:ea typeface="Meiryo UI" panose="020B0604030504040204" pitchFamily="50" charset="-128"/>
                      </a:rPr>
                      <a:t>％</a:t>
                    </a:r>
                    <a:r>
                      <a:rPr lang="zh-TW"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36-492F-B66E-772C78DC8740}"/>
                </c:ext>
              </c:extLst>
            </c:dLbl>
            <c:spPr>
              <a:noFill/>
              <a:ln>
                <a:noFill/>
              </a:ln>
              <a:effectLst/>
            </c:spPr>
            <c:txPr>
              <a:bodyPr wrap="square" lIns="38100" tIns="19050" rIns="38100" bIns="19050" anchor="ctr">
                <a:spAutoFit/>
              </a:bodyPr>
              <a:lstStyle/>
              <a:p>
                <a:pPr>
                  <a:lnSpc>
                    <a:spcPts val="1200"/>
                  </a:lnSpc>
                  <a:defRPr sz="800">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開業数比較!$C$5:$N$5</c:f>
              <c:numCache>
                <c:formatCode>General</c:formatCode>
                <c:ptCount val="9"/>
                <c:pt idx="0">
                  <c:v>5424</c:v>
                </c:pt>
                <c:pt idx="1">
                  <c:v>5233</c:v>
                </c:pt>
                <c:pt idx="2">
                  <c:v>5480</c:v>
                </c:pt>
                <c:pt idx="3">
                  <c:v>5660</c:v>
                </c:pt>
                <c:pt idx="4">
                  <c:v>6196</c:v>
                </c:pt>
                <c:pt idx="5">
                  <c:v>6613</c:v>
                </c:pt>
                <c:pt idx="6">
                  <c:v>7149</c:v>
                </c:pt>
                <c:pt idx="7">
                  <c:v>7040</c:v>
                </c:pt>
                <c:pt idx="8">
                  <c:v>5987</c:v>
                </c:pt>
              </c:numCache>
            </c:numRef>
          </c:val>
          <c:smooth val="0"/>
          <c:extLst>
            <c:ext xmlns:c16="http://schemas.microsoft.com/office/drawing/2014/chart" uri="{C3380CC4-5D6E-409C-BE32-E72D297353CC}">
              <c16:uniqueId val="{0000000C-E936-492F-B66E-772C78DC8740}"/>
            </c:ext>
          </c:extLst>
        </c:ser>
        <c:ser>
          <c:idx val="3"/>
          <c:order val="7"/>
          <c:tx>
            <c:strRef>
              <c:f>開業数比較!$B$6</c:f>
              <c:strCache>
                <c:ptCount val="1"/>
                <c:pt idx="0">
                  <c:v>全国平均</c:v>
                </c:pt>
              </c:strCache>
            </c:strRef>
          </c:tx>
          <c:dLbls>
            <c:dLbl>
              <c:idx val="5"/>
              <c:layout>
                <c:manualLayout>
                  <c:x val="7.0963770627122794E-2"/>
                  <c:y val="-8.8590004409137058E-2"/>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sz="800">
                        <a:latin typeface="Meiryo UI" panose="020B0604030504040204" pitchFamily="50" charset="-128"/>
                        <a:ea typeface="Meiryo UI" panose="020B0604030504040204" pitchFamily="50" charset="-128"/>
                      </a:rPr>
                      <a:t>2,582</a:t>
                    </a:r>
                  </a:p>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（伸率</a:t>
                    </a:r>
                    <a:r>
                      <a:rPr lang="en-US" altLang="ja-JP" sz="800" b="0" i="0" u="none" strike="noStrike" kern="1200" baseline="0">
                        <a:solidFill>
                          <a:sysClr val="windowText" lastClr="000000"/>
                        </a:solidFill>
                        <a:latin typeface="Meiryo UI" panose="020B0604030504040204" pitchFamily="50" charset="-128"/>
                        <a:ea typeface="Meiryo UI" panose="020B0604030504040204" pitchFamily="50" charset="-128"/>
                      </a:rPr>
                      <a:t>+1.3</a:t>
                    </a:r>
                    <a:r>
                      <a:rPr lang="ja-JP"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 </a:t>
                    </a: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E936-492F-B66E-772C78DC8740}"/>
                </c:ext>
              </c:extLst>
            </c:dLbl>
            <c:dLbl>
              <c:idx val="8"/>
              <c:layout>
                <c:manualLayout>
                  <c:x val="-5.4401673686768157E-3"/>
                  <c:y val="-2.6164747016097219E-3"/>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zh-CN" sz="800">
                        <a:latin typeface="Meiryo UI" panose="020B0604030504040204" pitchFamily="50" charset="-128"/>
                        <a:ea typeface="Meiryo UI" panose="020B0604030504040204" pitchFamily="50" charset="-128"/>
                      </a:rPr>
                      <a:t>2,096</a:t>
                    </a:r>
                    <a:r>
                      <a:rPr lang="zh-CN" altLang="en-US" sz="800">
                        <a:latin typeface="Meiryo UI" panose="020B0604030504040204" pitchFamily="50" charset="-128"/>
                        <a:ea typeface="Meiryo UI" panose="020B0604030504040204" pitchFamily="50" charset="-128"/>
                      </a:rPr>
                      <a:t>　全国平均</a:t>
                    </a:r>
                  </a:p>
                  <a:p>
                    <a:pPr marL="0" marR="0" lvl="0" indent="0" algn="ctr" defTabSz="914400" rtl="0" eaLnBrk="1" fontAlgn="auto" latinLnBrk="0" hangingPunct="1">
                      <a:lnSpc>
                        <a:spcPts val="1200"/>
                      </a:lnSpc>
                      <a:spcBef>
                        <a:spcPts val="0"/>
                      </a:spcBef>
                      <a:spcAft>
                        <a:spcPts val="0"/>
                      </a:spcAft>
                      <a:buClrTx/>
                      <a:buSzTx/>
                      <a:buFontTx/>
                      <a:buNone/>
                      <a:tabLst/>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zh-CN"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（伸率</a:t>
                    </a:r>
                    <a:r>
                      <a:rPr lang="en-US" altLang="zh-CN" sz="800" b="0" i="0" u="none" strike="noStrike" kern="1200" baseline="0">
                        <a:solidFill>
                          <a:srgbClr val="FF0000"/>
                        </a:solidFill>
                        <a:latin typeface="Meiryo UI" panose="020B0604030504040204" pitchFamily="50" charset="-128"/>
                        <a:ea typeface="Meiryo UI" panose="020B0604030504040204" pitchFamily="50" charset="-128"/>
                      </a:rPr>
                      <a:t>-18.8</a:t>
                    </a:r>
                    <a:r>
                      <a:rPr lang="zh-CN" altLang="en-US" sz="800" b="0" i="0" u="none" strike="noStrike" kern="1200" baseline="0">
                        <a:solidFill>
                          <a:srgbClr val="FF0000"/>
                        </a:solidFill>
                        <a:latin typeface="Meiryo UI" panose="020B0604030504040204" pitchFamily="50" charset="-128"/>
                        <a:ea typeface="Meiryo UI" panose="020B0604030504040204" pitchFamily="50" charset="-128"/>
                      </a:rPr>
                      <a:t>％</a:t>
                    </a:r>
                    <a:r>
                      <a:rPr lang="zh-CN" altLang="en-US" sz="800" b="0" i="0" u="none" strike="noStrike" kern="1200" baseline="0">
                        <a:solidFill>
                          <a:sysClr val="windowText" lastClr="000000"/>
                        </a:solidFill>
                        <a:latin typeface="Meiryo UI" panose="020B0604030504040204" pitchFamily="50" charset="-128"/>
                        <a:ea typeface="Meiryo UI" panose="020B0604030504040204" pitchFamily="50" charset="-128"/>
                      </a:rPr>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36-492F-B66E-772C78DC8740}"/>
                </c:ext>
              </c:extLst>
            </c:dLbl>
            <c:spPr>
              <a:noFill/>
              <a:ln>
                <a:noFill/>
              </a:ln>
              <a:effectLst/>
            </c:spPr>
            <c:txPr>
              <a:bodyPr wrap="square" lIns="38100" tIns="19050" rIns="38100" bIns="19050" anchor="ctr">
                <a:spAutoFit/>
              </a:bodyPr>
              <a:lstStyle/>
              <a:p>
                <a:pPr>
                  <a:lnSpc>
                    <a:spcPts val="1200"/>
                  </a:lnSpc>
                  <a:defRPr sz="800">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開業数比較!$C$2:$N$2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開業数比較!$C$6:$N$6</c:f>
              <c:numCache>
                <c:formatCode>0_ </c:formatCode>
                <c:ptCount val="9"/>
                <c:pt idx="0">
                  <c:v>1942.5531914893618</c:v>
                </c:pt>
                <c:pt idx="1">
                  <c:v>1941.1702127659576</c:v>
                </c:pt>
                <c:pt idx="2">
                  <c:v>1993.6382978723404</c:v>
                </c:pt>
                <c:pt idx="3">
                  <c:v>2106.744680851064</c:v>
                </c:pt>
                <c:pt idx="4">
                  <c:v>2152.1489361702129</c:v>
                </c:pt>
                <c:pt idx="5">
                  <c:v>2323.4468085106382</c:v>
                </c:pt>
                <c:pt idx="6">
                  <c:v>2548.5106382978724</c:v>
                </c:pt>
                <c:pt idx="7">
                  <c:v>2582.1914893617022</c:v>
                </c:pt>
                <c:pt idx="8" formatCode="General">
                  <c:v>2096</c:v>
                </c:pt>
              </c:numCache>
            </c:numRef>
          </c:val>
          <c:smooth val="0"/>
          <c:extLst>
            <c:ext xmlns:c16="http://schemas.microsoft.com/office/drawing/2014/chart" uri="{C3380CC4-5D6E-409C-BE32-E72D297353CC}">
              <c16:uniqueId val="{0000000F-E936-492F-B66E-772C78DC8740}"/>
            </c:ext>
          </c:extLst>
        </c:ser>
        <c:dLbls>
          <c:showLegendKey val="0"/>
          <c:showVal val="0"/>
          <c:showCatName val="0"/>
          <c:showSerName val="0"/>
          <c:showPercent val="0"/>
          <c:showBubbleSize val="0"/>
        </c:dLbls>
        <c:marker val="1"/>
        <c:smooth val="0"/>
        <c:axId val="88202240"/>
        <c:axId val="86532864"/>
      </c:lineChart>
      <c:catAx>
        <c:axId val="88202240"/>
        <c:scaling>
          <c:orientation val="minMax"/>
        </c:scaling>
        <c:delete val="0"/>
        <c:axPos val="b"/>
        <c:numFmt formatCode="General" sourceLinked="1"/>
        <c:majorTickMark val="none"/>
        <c:minorTickMark val="none"/>
        <c:tickLblPos val="nextTo"/>
        <c:crossAx val="86532864"/>
        <c:crosses val="autoZero"/>
        <c:auto val="1"/>
        <c:lblAlgn val="ctr"/>
        <c:lblOffset val="100"/>
        <c:noMultiLvlLbl val="0"/>
      </c:catAx>
      <c:valAx>
        <c:axId val="86532864"/>
        <c:scaling>
          <c:orientation val="minMax"/>
        </c:scaling>
        <c:delete val="0"/>
        <c:axPos val="l"/>
        <c:majorGridlines>
          <c:spPr>
            <a:ln w="3175">
              <a:solidFill>
                <a:sysClr val="windowText" lastClr="000000">
                  <a:tint val="75000"/>
                  <a:shade val="95000"/>
                  <a:satMod val="105000"/>
                  <a:alpha val="70000"/>
                </a:sysClr>
              </a:solidFill>
            </a:ln>
          </c:spPr>
        </c:majorGridlines>
        <c:numFmt formatCode="General" sourceLinked="1"/>
        <c:majorTickMark val="none"/>
        <c:minorTickMark val="none"/>
        <c:tickLblPos val="nextTo"/>
        <c:crossAx val="88202240"/>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74371348742696E-2"/>
          <c:y val="5.1400554097404488E-2"/>
          <c:w val="0.75985227332186778"/>
          <c:h val="0.86286307192476253"/>
        </c:manualLayout>
      </c:layout>
      <c:lineChart>
        <c:grouping val="standard"/>
        <c:varyColors val="0"/>
        <c:ser>
          <c:idx val="0"/>
          <c:order val="0"/>
          <c:tx>
            <c:strRef>
              <c:f>開業率!$B$9</c:f>
              <c:strCache>
                <c:ptCount val="1"/>
                <c:pt idx="0">
                  <c:v>大阪</c:v>
                </c:pt>
              </c:strCache>
            </c:strRef>
          </c:tx>
          <c:spPr>
            <a:ln w="38100">
              <a:solidFill>
                <a:schemeClr val="accent1"/>
              </a:solidFill>
            </a:ln>
          </c:spPr>
          <c:marker>
            <c:symbol val="diamond"/>
            <c:size val="11"/>
            <c:spPr>
              <a:solidFill>
                <a:schemeClr val="accent5">
                  <a:lumMod val="75000"/>
                </a:schemeClr>
              </a:solidFill>
              <a:ln>
                <a:solidFill>
                  <a:schemeClr val="accent5">
                    <a:lumMod val="75000"/>
                  </a:schemeClr>
                </a:solidFill>
              </a:ln>
            </c:spPr>
          </c:marker>
          <c:dPt>
            <c:idx val="7"/>
            <c:marker>
              <c:spPr>
                <a:solidFill>
                  <a:schemeClr val="accent1"/>
                </a:solidFill>
                <a:ln>
                  <a:solidFill>
                    <a:schemeClr val="accent1"/>
                  </a:solidFill>
                </a:ln>
              </c:spPr>
            </c:marker>
            <c:bubble3D val="0"/>
            <c:extLst>
              <c:ext xmlns:c16="http://schemas.microsoft.com/office/drawing/2014/chart" uri="{C3380CC4-5D6E-409C-BE32-E72D297353CC}">
                <c16:uniqueId val="{00000000-BFDD-4838-B071-6663421A182D}"/>
              </c:ext>
            </c:extLst>
          </c:dPt>
          <c:dLbls>
            <c:dLbl>
              <c:idx val="6"/>
              <c:layout>
                <c:manualLayout>
                  <c:x val="-4.9107493850264236E-2"/>
                  <c:y val="-5.1946192676328683E-2"/>
                </c:manualLayout>
              </c:layout>
              <c:tx>
                <c:rich>
                  <a:bodyPr/>
                  <a:lstStyle/>
                  <a:p>
                    <a:fld id="{4F5BC7EC-E0EC-4768-BC61-19CF5ABC7D3E}" type="VALUE">
                      <a:rPr lang="en-US" altLang="ja-JP"/>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DD-4838-B071-6663421A182D}"/>
                </c:ext>
              </c:extLst>
            </c:dLbl>
            <c:dLbl>
              <c:idx val="7"/>
              <c:layout>
                <c:manualLayout>
                  <c:x val="-3.3298416173314659E-2"/>
                  <c:y val="-6.7319766847325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DD-4838-B071-6663421A182D}"/>
                </c:ext>
              </c:extLst>
            </c:dLbl>
            <c:dLbl>
              <c:idx val="8"/>
              <c:layout>
                <c:manualLayout>
                  <c:x val="-1.5361196442372955E-2"/>
                  <c:y val="-3.8984465784752197E-2"/>
                </c:manualLayout>
              </c:layout>
              <c:tx>
                <c:rich>
                  <a:bodyPr/>
                  <a:lstStyle/>
                  <a:p>
                    <a:fld id="{B64D861E-306B-442B-9005-C0B5C3197420}" type="VALUE">
                      <a:rPr lang="en-US" altLang="ja-JP"/>
                      <a:pPr/>
                      <a:t>[値]</a:t>
                    </a:fld>
                    <a:r>
                      <a:rPr lang="ja-JP" altLang="en-US"/>
                      <a:t>　大阪</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DD-4838-B071-6663421A182D}"/>
                </c:ext>
              </c:extLst>
            </c:dLbl>
            <c:spPr>
              <a:noFill/>
              <a:ln>
                <a:noFill/>
              </a:ln>
              <a:effectLs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開業率!$C$8:$N$8</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開業率!$C$9:$N$9</c:f>
              <c:numCache>
                <c:formatCode>0.0%</c:formatCode>
                <c:ptCount val="9"/>
                <c:pt idx="0">
                  <c:v>4.5653541095514019E-2</c:v>
                </c:pt>
                <c:pt idx="1">
                  <c:v>4.6017289944212246E-2</c:v>
                </c:pt>
                <c:pt idx="2">
                  <c:v>4.7543236257317024E-2</c:v>
                </c:pt>
                <c:pt idx="3">
                  <c:v>4.9730496283432582E-2</c:v>
                </c:pt>
                <c:pt idx="4">
                  <c:v>4.9590052411769579E-2</c:v>
                </c:pt>
                <c:pt idx="5">
                  <c:v>5.9106308411214954E-2</c:v>
                </c:pt>
                <c:pt idx="6">
                  <c:v>6.6740823136818686E-2</c:v>
                </c:pt>
                <c:pt idx="7">
                  <c:v>6.4277028520893217E-2</c:v>
                </c:pt>
                <c:pt idx="8">
                  <c:v>4.5710859772498946E-2</c:v>
                </c:pt>
              </c:numCache>
            </c:numRef>
          </c:val>
          <c:smooth val="0"/>
          <c:extLst>
            <c:ext xmlns:c16="http://schemas.microsoft.com/office/drawing/2014/chart" uri="{C3380CC4-5D6E-409C-BE32-E72D297353CC}">
              <c16:uniqueId val="{00000003-BFDD-4838-B071-6663421A182D}"/>
            </c:ext>
          </c:extLst>
        </c:ser>
        <c:ser>
          <c:idx val="1"/>
          <c:order val="1"/>
          <c:tx>
            <c:strRef>
              <c:f>開業率!$B$10</c:f>
              <c:strCache>
                <c:ptCount val="1"/>
                <c:pt idx="0">
                  <c:v>東京</c:v>
                </c:pt>
              </c:strCache>
            </c:strRef>
          </c:tx>
          <c:spPr>
            <a:ln cmpd="dbl">
              <a:solidFill>
                <a:schemeClr val="accent2"/>
              </a:solidFill>
            </a:ln>
          </c:spPr>
          <c:marker>
            <c:spPr>
              <a:solidFill>
                <a:schemeClr val="accent2"/>
              </a:solidFill>
              <a:ln>
                <a:solidFill>
                  <a:schemeClr val="accent2"/>
                </a:solidFill>
              </a:ln>
            </c:spPr>
          </c:marker>
          <c:dLbls>
            <c:dLbl>
              <c:idx val="6"/>
              <c:layout>
                <c:manualLayout>
                  <c:x val="-3.9860488290981565E-2"/>
                  <c:y val="4.2502951593860687E-2"/>
                </c:manualLayout>
              </c:layout>
              <c:tx>
                <c:rich>
                  <a:bodyPr/>
                  <a:lstStyle/>
                  <a:p>
                    <a:fld id="{ED53B8D7-1CA1-4360-B85C-8B9B68F3F8B8}" type="VALUE">
                      <a:rPr lang="en-US" altLang="ja-JP"/>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FDD-4838-B071-6663421A182D}"/>
                </c:ext>
              </c:extLst>
            </c:dLbl>
            <c:dLbl>
              <c:idx val="7"/>
              <c:layout>
                <c:manualLayout>
                  <c:x val="-2.9657599647829977E-2"/>
                  <c:y val="2.244259143710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DD-4838-B071-6663421A182D}"/>
                </c:ext>
              </c:extLst>
            </c:dLbl>
            <c:dLbl>
              <c:idx val="8"/>
              <c:layout>
                <c:manualLayout>
                  <c:x val="-9.3821231987257191E-3"/>
                  <c:y val="3.5184858091085723E-3"/>
                </c:manualLayout>
              </c:layout>
              <c:tx>
                <c:rich>
                  <a:bodyPr/>
                  <a:lstStyle/>
                  <a:p>
                    <a:fld id="{7606ABC4-4E0A-4252-A7FA-33A6CCBB2709}" type="VALUE">
                      <a:rPr lang="en-US" altLang="ja-JP"/>
                      <a:pPr/>
                      <a:t>[値]</a:t>
                    </a:fld>
                    <a:r>
                      <a:rPr lang="ja-JP" altLang="en-US"/>
                      <a:t>　東京</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FDD-4838-B071-6663421A182D}"/>
                </c:ext>
              </c:extLst>
            </c:dLbl>
            <c:spPr>
              <a:noFill/>
              <a:ln>
                <a:noFill/>
              </a:ln>
              <a:effectLs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開業率!$C$8:$N$8</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開業率!$C$10:$N$10</c:f>
              <c:numCache>
                <c:formatCode>0.0%</c:formatCode>
                <c:ptCount val="9"/>
                <c:pt idx="0">
                  <c:v>4.702551520486456E-2</c:v>
                </c:pt>
                <c:pt idx="1">
                  <c:v>4.5578622892371683E-2</c:v>
                </c:pt>
                <c:pt idx="2">
                  <c:v>4.5792045046785725E-2</c:v>
                </c:pt>
                <c:pt idx="3">
                  <c:v>4.7985504156896182E-2</c:v>
                </c:pt>
                <c:pt idx="4">
                  <c:v>5.1284914178113608E-2</c:v>
                </c:pt>
                <c:pt idx="5">
                  <c:v>5.6347838511202591E-2</c:v>
                </c:pt>
                <c:pt idx="6">
                  <c:v>5.9929450177832196E-2</c:v>
                </c:pt>
                <c:pt idx="7">
                  <c:v>5.9147363933494387E-2</c:v>
                </c:pt>
                <c:pt idx="8">
                  <c:v>5.0375341881170835E-2</c:v>
                </c:pt>
              </c:numCache>
            </c:numRef>
          </c:val>
          <c:smooth val="0"/>
          <c:extLst>
            <c:ext xmlns:c16="http://schemas.microsoft.com/office/drawing/2014/chart" uri="{C3380CC4-5D6E-409C-BE32-E72D297353CC}">
              <c16:uniqueId val="{00000007-BFDD-4838-B071-6663421A182D}"/>
            </c:ext>
          </c:extLst>
        </c:ser>
        <c:ser>
          <c:idx val="2"/>
          <c:order val="2"/>
          <c:tx>
            <c:strRef>
              <c:f>開業率!$B$11</c:f>
              <c:strCache>
                <c:ptCount val="1"/>
                <c:pt idx="0">
                  <c:v>愛知</c:v>
                </c:pt>
              </c:strCache>
            </c:strRef>
          </c:tx>
          <c:spPr>
            <a:ln>
              <a:solidFill>
                <a:schemeClr val="accent3"/>
              </a:solidFill>
              <a:prstDash val="sysDash"/>
            </a:ln>
          </c:spPr>
          <c:marker>
            <c:symbol val="triangle"/>
            <c:size val="6"/>
            <c:spPr>
              <a:solidFill>
                <a:schemeClr val="accent3"/>
              </a:solidFill>
            </c:spPr>
          </c:marker>
          <c:dLbls>
            <c:dLbl>
              <c:idx val="6"/>
              <c:layout>
                <c:manualLayout>
                  <c:x val="-4.1853512705530643E-2"/>
                  <c:y val="2.3614982011546035E-2"/>
                </c:manualLayout>
              </c:layout>
              <c:tx>
                <c:rich>
                  <a:bodyPr/>
                  <a:lstStyle/>
                  <a:p>
                    <a:fld id="{5AED1955-B610-410A-ACB2-12DB621185EE}" type="VALUE">
                      <a:rPr lang="en-US" altLang="ja-JP"/>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FDD-4838-B071-6663421A182D}"/>
                </c:ext>
              </c:extLst>
            </c:dLbl>
            <c:dLbl>
              <c:idx val="7"/>
              <c:layout>
                <c:manualLayout>
                  <c:x val="-1.9347245271471112E-2"/>
                  <c:y val="1.2963586163299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DD-4838-B071-6663421A182D}"/>
                </c:ext>
              </c:extLst>
            </c:dLbl>
            <c:dLbl>
              <c:idx val="8"/>
              <c:layout>
                <c:manualLayout>
                  <c:x val="-1.1375147613274943E-2"/>
                  <c:y val="-2.9539365430560849E-2"/>
                </c:manualLayout>
              </c:layout>
              <c:tx>
                <c:rich>
                  <a:bodyPr/>
                  <a:lstStyle/>
                  <a:p>
                    <a:fld id="{0A3EFAB2-B11B-4791-9C87-B7537077F039}" type="VALUE">
                      <a:rPr lang="en-US" altLang="ja-JP"/>
                      <a:pPr/>
                      <a:t>[値]</a:t>
                    </a:fld>
                    <a:r>
                      <a:rPr lang="ja-JP" altLang="en-US"/>
                      <a:t>　愛知</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FDD-4838-B071-6663421A182D}"/>
                </c:ext>
              </c:extLst>
            </c:dLbl>
            <c:spPr>
              <a:noFill/>
              <a:ln>
                <a:noFill/>
              </a:ln>
              <a:effectLs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開業率!$C$8:$N$8</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開業率!$C$11:$N$11</c:f>
              <c:numCache>
                <c:formatCode>0.0%</c:formatCode>
                <c:ptCount val="9"/>
                <c:pt idx="0">
                  <c:v>5.171772647959038E-2</c:v>
                </c:pt>
                <c:pt idx="1">
                  <c:v>4.9610830386515106E-2</c:v>
                </c:pt>
                <c:pt idx="2">
                  <c:v>5.1446220862005843E-2</c:v>
                </c:pt>
                <c:pt idx="3">
                  <c:v>5.2614944131481586E-2</c:v>
                </c:pt>
                <c:pt idx="4">
                  <c:v>5.7321010611232917E-2</c:v>
                </c:pt>
                <c:pt idx="5">
                  <c:v>6.0533108763707592E-2</c:v>
                </c:pt>
                <c:pt idx="6">
                  <c:v>6.4082108282538547E-2</c:v>
                </c:pt>
                <c:pt idx="7">
                  <c:v>6.1795040596883913E-2</c:v>
                </c:pt>
                <c:pt idx="8">
                  <c:v>5.1385265037077729E-2</c:v>
                </c:pt>
              </c:numCache>
            </c:numRef>
          </c:val>
          <c:smooth val="0"/>
          <c:extLst>
            <c:ext xmlns:c16="http://schemas.microsoft.com/office/drawing/2014/chart" uri="{C3380CC4-5D6E-409C-BE32-E72D297353CC}">
              <c16:uniqueId val="{0000000B-BFDD-4838-B071-6663421A182D}"/>
            </c:ext>
          </c:extLst>
        </c:ser>
        <c:ser>
          <c:idx val="3"/>
          <c:order val="3"/>
          <c:tx>
            <c:strRef>
              <c:f>開業率!$B$12</c:f>
              <c:strCache>
                <c:ptCount val="1"/>
                <c:pt idx="0">
                  <c:v>全国平均</c:v>
                </c:pt>
              </c:strCache>
            </c:strRef>
          </c:tx>
          <c:spPr>
            <a:ln>
              <a:solidFill>
                <a:schemeClr val="accent4"/>
              </a:solidFill>
            </a:ln>
          </c:spPr>
          <c:dLbls>
            <c:dLbl>
              <c:idx val="6"/>
              <c:layout>
                <c:manualLayout>
                  <c:x val="-5.5459654840949883E-2"/>
                  <c:y val="7.0804450679940262E-2"/>
                </c:manualLayout>
              </c:layout>
              <c:tx>
                <c:rich>
                  <a:bodyPr/>
                  <a:lstStyle/>
                  <a:p>
                    <a:fld id="{921B7249-7CF7-4E1E-A24B-DE64EC0C3C03}" type="VALUE">
                      <a:rPr lang="en-US" altLang="ja-JP"/>
                      <a:pPr/>
                      <a:t>[値]</a:t>
                    </a:fld>
                    <a:r>
                      <a:rPr lang="en-US" altLang="ja-JP" dirty="0"/>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FDD-4838-B071-6663421A182D}"/>
                </c:ext>
              </c:extLst>
            </c:dLbl>
            <c:dLbl>
              <c:idx val="7"/>
              <c:layout>
                <c:manualLayout>
                  <c:x val="-4.7249587075158209E-2"/>
                  <c:y val="4.6021437402969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FDD-4838-B071-6663421A182D}"/>
                </c:ext>
              </c:extLst>
            </c:dLbl>
            <c:dLbl>
              <c:idx val="8"/>
              <c:layout>
                <c:manualLayout>
                  <c:x val="-2.7940230340223856E-2"/>
                  <c:y val="6.0087480774780877E-2"/>
                </c:manualLayout>
              </c:layout>
              <c:tx>
                <c:rich>
                  <a:bodyPr/>
                  <a:lstStyle/>
                  <a:p>
                    <a:fld id="{B9E3FE75-AFFE-4B57-9A1C-FC738E9F9D9F}" type="VALUE">
                      <a:rPr lang="en-US" altLang="ja-JP"/>
                      <a:pPr/>
                      <a:t>[値]</a:t>
                    </a:fld>
                    <a:r>
                      <a:rPr lang="ja-JP" altLang="en-US"/>
                      <a:t>　全国平均</a:t>
                    </a:r>
                  </a:p>
                </c:rich>
              </c:tx>
              <c:dLblPos val="r"/>
              <c:showLegendKey val="0"/>
              <c:showVal val="1"/>
              <c:showCatName val="0"/>
              <c:showSerName val="0"/>
              <c:showPercent val="0"/>
              <c:showBubbleSize val="0"/>
              <c:extLst>
                <c:ext xmlns:c15="http://schemas.microsoft.com/office/drawing/2012/chart" uri="{CE6537A1-D6FC-4f65-9D91-7224C49458BB}">
                  <c15:layout>
                    <c:manualLayout>
                      <c:w val="0.26342322725406869"/>
                      <c:h val="0.16969905159295728"/>
                    </c:manualLayout>
                  </c15:layout>
                  <c15:dlblFieldTable/>
                  <c15:showDataLabelsRange val="0"/>
                </c:ext>
                <c:ext xmlns:c16="http://schemas.microsoft.com/office/drawing/2014/chart" uri="{C3380CC4-5D6E-409C-BE32-E72D297353CC}">
                  <c16:uniqueId val="{0000000E-BFDD-4838-B071-6663421A182D}"/>
                </c:ext>
              </c:extLst>
            </c:dLbl>
            <c:spPr>
              <a:noFill/>
              <a:ln>
                <a:noFill/>
              </a:ln>
              <a:effectLs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開業率!$C$8:$N$8</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開業率!$C$12:$N$12</c:f>
              <c:numCache>
                <c:formatCode>0.0%</c:formatCode>
                <c:ptCount val="9"/>
                <c:pt idx="0">
                  <c:v>4.5122138660875742E-2</c:v>
                </c:pt>
                <c:pt idx="1">
                  <c:v>4.4861758811068735E-2</c:v>
                </c:pt>
                <c:pt idx="2">
                  <c:v>4.5764664683389557E-2</c:v>
                </c:pt>
                <c:pt idx="3">
                  <c:v>4.7956275260505589E-2</c:v>
                </c:pt>
                <c:pt idx="4">
                  <c:v>4.8573681440475136E-2</c:v>
                </c:pt>
                <c:pt idx="5">
                  <c:v>5.1802401177581739E-2</c:v>
                </c:pt>
                <c:pt idx="6">
                  <c:v>5.598818349241369E-2</c:v>
                </c:pt>
                <c:pt idx="7">
                  <c:v>5.5514057251801897E-2</c:v>
                </c:pt>
                <c:pt idx="8">
                  <c:v>4.4107829287458947E-2</c:v>
                </c:pt>
              </c:numCache>
            </c:numRef>
          </c:val>
          <c:smooth val="0"/>
          <c:extLst>
            <c:ext xmlns:c16="http://schemas.microsoft.com/office/drawing/2014/chart" uri="{C3380CC4-5D6E-409C-BE32-E72D297353CC}">
              <c16:uniqueId val="{0000000F-BFDD-4838-B071-6663421A182D}"/>
            </c:ext>
          </c:extLst>
        </c:ser>
        <c:dLbls>
          <c:showLegendKey val="0"/>
          <c:showVal val="0"/>
          <c:showCatName val="0"/>
          <c:showSerName val="0"/>
          <c:showPercent val="0"/>
          <c:showBubbleSize val="0"/>
        </c:dLbls>
        <c:marker val="1"/>
        <c:smooth val="0"/>
        <c:axId val="104164352"/>
        <c:axId val="104174336"/>
      </c:lineChart>
      <c:catAx>
        <c:axId val="104164352"/>
        <c:scaling>
          <c:orientation val="minMax"/>
        </c:scaling>
        <c:delete val="0"/>
        <c:axPos val="b"/>
        <c:numFmt formatCode="General" sourceLinked="1"/>
        <c:majorTickMark val="out"/>
        <c:minorTickMark val="none"/>
        <c:tickLblPos val="nextTo"/>
        <c:txPr>
          <a:bodyPr/>
          <a:lstStyle/>
          <a:p>
            <a:pPr>
              <a:defRPr sz="900"/>
            </a:pPr>
            <a:endParaRPr lang="ja-JP"/>
          </a:p>
        </c:txPr>
        <c:crossAx val="104174336"/>
        <c:crosses val="autoZero"/>
        <c:auto val="1"/>
        <c:lblAlgn val="ctr"/>
        <c:lblOffset val="100"/>
        <c:noMultiLvlLbl val="0"/>
      </c:catAx>
      <c:valAx>
        <c:axId val="104174336"/>
        <c:scaling>
          <c:orientation val="minMax"/>
          <c:max val="7.0000000000000007E-2"/>
          <c:min val="4.0000000000000008E-2"/>
        </c:scaling>
        <c:delete val="0"/>
        <c:axPos val="l"/>
        <c:majorGridlines>
          <c:spPr>
            <a:ln w="3175">
              <a:solidFill>
                <a:schemeClr val="tx1">
                  <a:tint val="75000"/>
                  <a:shade val="95000"/>
                  <a:satMod val="105000"/>
                  <a:alpha val="70000"/>
                </a:schemeClr>
              </a:solidFill>
            </a:ln>
          </c:spPr>
        </c:majorGridlines>
        <c:numFmt formatCode="0.0%" sourceLinked="1"/>
        <c:majorTickMark val="out"/>
        <c:minorTickMark val="none"/>
        <c:tickLblPos val="nextTo"/>
        <c:crossAx val="104164352"/>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465274286001611E-2"/>
          <c:y val="8.7431693989071038E-2"/>
          <c:w val="0.9518010681243535"/>
          <c:h val="0.82324726049576347"/>
        </c:manualLayout>
      </c:layout>
      <c:barChart>
        <c:barDir val="col"/>
        <c:grouping val="clustered"/>
        <c:varyColors val="0"/>
        <c:ser>
          <c:idx val="0"/>
          <c:order val="0"/>
          <c:tx>
            <c:strRef>
              <c:f>Sheet1!$C$3</c:f>
              <c:strCache>
                <c:ptCount val="1"/>
                <c:pt idx="0">
                  <c:v>転入</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CD-4187-B046-55DD5A6EB90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CD-4187-B046-55DD5A6EB90D}"/>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CD-4187-B046-55DD5A6EB90D}"/>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D-4187-B046-55DD5A6EB90D}"/>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CD-4187-B046-55DD5A6EB90D}"/>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CD-4187-B046-55DD5A6EB90D}"/>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CD-4187-B046-55DD5A6EB90D}"/>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CD-4187-B046-55DD5A6EB90D}"/>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CD-4187-B046-55DD5A6EB90D}"/>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CD-4187-B046-55DD5A6EB90D}"/>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CD-4187-B046-55DD5A6EB90D}"/>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CD-4187-B046-55DD5A6EB90D}"/>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8CD-4187-B046-55DD5A6EB90D}"/>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8CD-4187-B046-55DD5A6EB90D}"/>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8CD-4187-B046-55DD5A6EB90D}"/>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8CD-4187-B046-55DD5A6EB90D}"/>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8CD-4187-B046-55DD5A6EB90D}"/>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8CD-4187-B046-55DD5A6EB90D}"/>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8CD-4187-B046-55DD5A6EB90D}"/>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8CD-4187-B046-55DD5A6EB90D}"/>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8CD-4187-B046-55DD5A6EB90D}"/>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8CD-4187-B046-55DD5A6EB90D}"/>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8CD-4187-B046-55DD5A6EB90D}"/>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8CD-4187-B046-55DD5A6EB90D}"/>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8CD-4187-B046-55DD5A6EB90D}"/>
                </c:ext>
              </c:extLst>
            </c:dLbl>
            <c:dLbl>
              <c:idx val="2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8CD-4187-B046-55DD5A6EB90D}"/>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8CD-4187-B046-55DD5A6EB90D}"/>
                </c:ext>
              </c:extLst>
            </c:dLbl>
            <c:dLbl>
              <c:idx val="2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8CD-4187-B046-55DD5A6EB9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Sheet1!$B$4:$B$31</c:f>
              <c:strCache>
                <c:ptCount val="28"/>
                <c:pt idx="0">
                  <c:v>1991年</c:v>
                </c:pt>
                <c:pt idx="1">
                  <c:v>1992年</c:v>
                </c:pt>
                <c:pt idx="2">
                  <c:v>1993年</c:v>
                </c:pt>
                <c:pt idx="3">
                  <c:v>1994年</c:v>
                </c:pt>
                <c:pt idx="4">
                  <c:v>1995年</c:v>
                </c:pt>
                <c:pt idx="5">
                  <c:v>1996年</c:v>
                </c:pt>
                <c:pt idx="6">
                  <c:v>1997年</c:v>
                </c:pt>
                <c:pt idx="7">
                  <c:v>1998年</c:v>
                </c:pt>
                <c:pt idx="8">
                  <c:v>1999年</c:v>
                </c:pt>
                <c:pt idx="9">
                  <c:v>2000年</c:v>
                </c:pt>
                <c:pt idx="10">
                  <c:v>2001年</c:v>
                </c:pt>
                <c:pt idx="11">
                  <c:v>2002年</c:v>
                </c:pt>
                <c:pt idx="12">
                  <c:v>2003年</c:v>
                </c:pt>
                <c:pt idx="13">
                  <c:v>2004年</c:v>
                </c:pt>
                <c:pt idx="14">
                  <c:v>2005年</c:v>
                </c:pt>
                <c:pt idx="15">
                  <c:v>2006年</c:v>
                </c:pt>
                <c:pt idx="16">
                  <c:v>2007年</c:v>
                </c:pt>
                <c:pt idx="17">
                  <c:v>2008年</c:v>
                </c:pt>
                <c:pt idx="18">
                  <c:v>2009年</c:v>
                </c:pt>
                <c:pt idx="19">
                  <c:v>2010年</c:v>
                </c:pt>
                <c:pt idx="20">
                  <c:v>2011年</c:v>
                </c:pt>
                <c:pt idx="21">
                  <c:v>2012年</c:v>
                </c:pt>
                <c:pt idx="22">
                  <c:v>2013年</c:v>
                </c:pt>
                <c:pt idx="23">
                  <c:v>2014年</c:v>
                </c:pt>
                <c:pt idx="24">
                  <c:v>2015年</c:v>
                </c:pt>
                <c:pt idx="25">
                  <c:v>2016年</c:v>
                </c:pt>
                <c:pt idx="26">
                  <c:v>2017年</c:v>
                </c:pt>
                <c:pt idx="27">
                  <c:v>2018年</c:v>
                </c:pt>
              </c:strCache>
            </c:strRef>
          </c:cat>
          <c:val>
            <c:numRef>
              <c:f>Sheet1!$C$4:$C$31</c:f>
              <c:numCache>
                <c:formatCode>General</c:formatCode>
                <c:ptCount val="28"/>
                <c:pt idx="0">
                  <c:v>93</c:v>
                </c:pt>
                <c:pt idx="1">
                  <c:v>116</c:v>
                </c:pt>
                <c:pt idx="2">
                  <c:v>71</c:v>
                </c:pt>
                <c:pt idx="3">
                  <c:v>106</c:v>
                </c:pt>
                <c:pt idx="4">
                  <c:v>183</c:v>
                </c:pt>
                <c:pt idx="5">
                  <c:v>128</c:v>
                </c:pt>
                <c:pt idx="6">
                  <c:v>120</c:v>
                </c:pt>
                <c:pt idx="7">
                  <c:v>130</c:v>
                </c:pt>
                <c:pt idx="8">
                  <c:v>121</c:v>
                </c:pt>
                <c:pt idx="9">
                  <c:v>143</c:v>
                </c:pt>
                <c:pt idx="10">
                  <c:v>135</c:v>
                </c:pt>
                <c:pt idx="11">
                  <c:v>135</c:v>
                </c:pt>
                <c:pt idx="12">
                  <c:v>144</c:v>
                </c:pt>
                <c:pt idx="13">
                  <c:v>150</c:v>
                </c:pt>
                <c:pt idx="14">
                  <c:v>164</c:v>
                </c:pt>
                <c:pt idx="15">
                  <c:v>160</c:v>
                </c:pt>
                <c:pt idx="16">
                  <c:v>132</c:v>
                </c:pt>
                <c:pt idx="17">
                  <c:v>149</c:v>
                </c:pt>
                <c:pt idx="18">
                  <c:v>146</c:v>
                </c:pt>
                <c:pt idx="19">
                  <c:v>156</c:v>
                </c:pt>
                <c:pt idx="20">
                  <c:v>155</c:v>
                </c:pt>
                <c:pt idx="21">
                  <c:v>164</c:v>
                </c:pt>
                <c:pt idx="22">
                  <c:v>156</c:v>
                </c:pt>
                <c:pt idx="23">
                  <c:v>141</c:v>
                </c:pt>
                <c:pt idx="24">
                  <c:v>146</c:v>
                </c:pt>
                <c:pt idx="25">
                  <c:v>157</c:v>
                </c:pt>
                <c:pt idx="26">
                  <c:v>145</c:v>
                </c:pt>
                <c:pt idx="27">
                  <c:v>174</c:v>
                </c:pt>
              </c:numCache>
            </c:numRef>
          </c:val>
          <c:extLst>
            <c:ext xmlns:c16="http://schemas.microsoft.com/office/drawing/2014/chart" uri="{C3380CC4-5D6E-409C-BE32-E72D297353CC}">
              <c16:uniqueId val="{0000001C-B8CD-4187-B046-55DD5A6EB90D}"/>
            </c:ext>
          </c:extLst>
        </c:ser>
        <c:ser>
          <c:idx val="1"/>
          <c:order val="1"/>
          <c:tx>
            <c:strRef>
              <c:f>Sheet1!$D$3</c:f>
              <c:strCache>
                <c:ptCount val="1"/>
                <c:pt idx="0">
                  <c:v>転出</c:v>
                </c:pt>
              </c:strCache>
            </c:strRef>
          </c:tx>
          <c:spPr>
            <a:pattFill prst="pct60">
              <a:fgClr>
                <a:sysClr val="window" lastClr="FFFFFF"/>
              </a:fgClr>
              <a:bgClr>
                <a:srgbClr val="FF0000"/>
              </a:bgClr>
            </a:patt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8CD-4187-B046-55DD5A6EB90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8CD-4187-B046-55DD5A6EB90D}"/>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8CD-4187-B046-55DD5A6EB90D}"/>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8CD-4187-B046-55DD5A6EB90D}"/>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8CD-4187-B046-55DD5A6EB90D}"/>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8CD-4187-B046-55DD5A6EB90D}"/>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8CD-4187-B046-55DD5A6EB90D}"/>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8CD-4187-B046-55DD5A6EB90D}"/>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8CD-4187-B046-55DD5A6EB90D}"/>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8CD-4187-B046-55DD5A6EB90D}"/>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8CD-4187-B046-55DD5A6EB90D}"/>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8CD-4187-B046-55DD5A6EB90D}"/>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8CD-4187-B046-55DD5A6EB90D}"/>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8CD-4187-B046-55DD5A6EB90D}"/>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8CD-4187-B046-55DD5A6EB90D}"/>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8CD-4187-B046-55DD5A6EB90D}"/>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8CD-4187-B046-55DD5A6EB90D}"/>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8CD-4187-B046-55DD5A6EB90D}"/>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8CD-4187-B046-55DD5A6EB90D}"/>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B8CD-4187-B046-55DD5A6EB90D}"/>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8CD-4187-B046-55DD5A6EB90D}"/>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B8CD-4187-B046-55DD5A6EB90D}"/>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8CD-4187-B046-55DD5A6EB90D}"/>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8CD-4187-B046-55DD5A6EB90D}"/>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8CD-4187-B046-55DD5A6EB90D}"/>
                </c:ext>
              </c:extLst>
            </c:dLbl>
            <c:dLbl>
              <c:idx val="2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8CD-4187-B046-55DD5A6EB90D}"/>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8CD-4187-B046-55DD5A6EB90D}"/>
                </c:ext>
              </c:extLst>
            </c:dLbl>
            <c:dLbl>
              <c:idx val="27"/>
              <c:layout>
                <c:manualLayout>
                  <c:x val="1.0831299692851633E-2"/>
                  <c:y val="8.014479365048651E-17"/>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r>
                      <a:rPr lang="en-US" altLang="ja-JP" sz="1200">
                        <a:solidFill>
                          <a:srgbClr val="FF0000"/>
                        </a:solidFill>
                      </a:rPr>
                      <a:t>-191</a:t>
                    </a:r>
                  </a:p>
                </c:rich>
              </c:tx>
              <c:numFmt formatCode="#,##0;&quot;▲ &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8CD-4187-B046-55DD5A6EB9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ja-JP"/>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Sheet1!$B$4:$B$31</c:f>
              <c:strCache>
                <c:ptCount val="28"/>
                <c:pt idx="0">
                  <c:v>1991年</c:v>
                </c:pt>
                <c:pt idx="1">
                  <c:v>1992年</c:v>
                </c:pt>
                <c:pt idx="2">
                  <c:v>1993年</c:v>
                </c:pt>
                <c:pt idx="3">
                  <c:v>1994年</c:v>
                </c:pt>
                <c:pt idx="4">
                  <c:v>1995年</c:v>
                </c:pt>
                <c:pt idx="5">
                  <c:v>1996年</c:v>
                </c:pt>
                <c:pt idx="6">
                  <c:v>1997年</c:v>
                </c:pt>
                <c:pt idx="7">
                  <c:v>1998年</c:v>
                </c:pt>
                <c:pt idx="8">
                  <c:v>1999年</c:v>
                </c:pt>
                <c:pt idx="9">
                  <c:v>2000年</c:v>
                </c:pt>
                <c:pt idx="10">
                  <c:v>2001年</c:v>
                </c:pt>
                <c:pt idx="11">
                  <c:v>2002年</c:v>
                </c:pt>
                <c:pt idx="12">
                  <c:v>2003年</c:v>
                </c:pt>
                <c:pt idx="13">
                  <c:v>2004年</c:v>
                </c:pt>
                <c:pt idx="14">
                  <c:v>2005年</c:v>
                </c:pt>
                <c:pt idx="15">
                  <c:v>2006年</c:v>
                </c:pt>
                <c:pt idx="16">
                  <c:v>2007年</c:v>
                </c:pt>
                <c:pt idx="17">
                  <c:v>2008年</c:v>
                </c:pt>
                <c:pt idx="18">
                  <c:v>2009年</c:v>
                </c:pt>
                <c:pt idx="19">
                  <c:v>2010年</c:v>
                </c:pt>
                <c:pt idx="20">
                  <c:v>2011年</c:v>
                </c:pt>
                <c:pt idx="21">
                  <c:v>2012年</c:v>
                </c:pt>
                <c:pt idx="22">
                  <c:v>2013年</c:v>
                </c:pt>
                <c:pt idx="23">
                  <c:v>2014年</c:v>
                </c:pt>
                <c:pt idx="24">
                  <c:v>2015年</c:v>
                </c:pt>
                <c:pt idx="25">
                  <c:v>2016年</c:v>
                </c:pt>
                <c:pt idx="26">
                  <c:v>2017年</c:v>
                </c:pt>
                <c:pt idx="27">
                  <c:v>2018年</c:v>
                </c:pt>
              </c:strCache>
            </c:strRef>
          </c:cat>
          <c:val>
            <c:numRef>
              <c:f>Sheet1!$D$4:$D$31</c:f>
              <c:numCache>
                <c:formatCode>General</c:formatCode>
                <c:ptCount val="28"/>
                <c:pt idx="0">
                  <c:v>-139</c:v>
                </c:pt>
                <c:pt idx="1">
                  <c:v>-190</c:v>
                </c:pt>
                <c:pt idx="2">
                  <c:v>-204</c:v>
                </c:pt>
                <c:pt idx="3">
                  <c:v>-264</c:v>
                </c:pt>
                <c:pt idx="4">
                  <c:v>-215</c:v>
                </c:pt>
                <c:pt idx="5">
                  <c:v>-214</c:v>
                </c:pt>
                <c:pt idx="6">
                  <c:v>-252</c:v>
                </c:pt>
                <c:pt idx="7">
                  <c:v>-242</c:v>
                </c:pt>
                <c:pt idx="8">
                  <c:v>-307</c:v>
                </c:pt>
                <c:pt idx="9">
                  <c:v>-253</c:v>
                </c:pt>
                <c:pt idx="10">
                  <c:v>-269</c:v>
                </c:pt>
                <c:pt idx="11">
                  <c:v>-312</c:v>
                </c:pt>
                <c:pt idx="12">
                  <c:v>-292</c:v>
                </c:pt>
                <c:pt idx="13">
                  <c:v>-239</c:v>
                </c:pt>
                <c:pt idx="14">
                  <c:v>-252</c:v>
                </c:pt>
                <c:pt idx="15">
                  <c:v>-284</c:v>
                </c:pt>
                <c:pt idx="16">
                  <c:v>-251</c:v>
                </c:pt>
                <c:pt idx="17">
                  <c:v>-238</c:v>
                </c:pt>
                <c:pt idx="18">
                  <c:v>-256</c:v>
                </c:pt>
                <c:pt idx="19">
                  <c:v>-244</c:v>
                </c:pt>
                <c:pt idx="20">
                  <c:v>-251</c:v>
                </c:pt>
                <c:pt idx="21">
                  <c:v>-218</c:v>
                </c:pt>
                <c:pt idx="22">
                  <c:v>-232</c:v>
                </c:pt>
                <c:pt idx="23">
                  <c:v>-198</c:v>
                </c:pt>
                <c:pt idx="24">
                  <c:v>-210</c:v>
                </c:pt>
                <c:pt idx="25">
                  <c:v>-210</c:v>
                </c:pt>
                <c:pt idx="26">
                  <c:v>-206</c:v>
                </c:pt>
                <c:pt idx="27">
                  <c:v>-191</c:v>
                </c:pt>
              </c:numCache>
            </c:numRef>
          </c:val>
          <c:extLst>
            <c:ext xmlns:c16="http://schemas.microsoft.com/office/drawing/2014/chart" uri="{C3380CC4-5D6E-409C-BE32-E72D297353CC}">
              <c16:uniqueId val="{00000039-B8CD-4187-B046-55DD5A6EB90D}"/>
            </c:ext>
          </c:extLst>
        </c:ser>
        <c:dLbls>
          <c:showLegendKey val="0"/>
          <c:showVal val="0"/>
          <c:showCatName val="0"/>
          <c:showSerName val="0"/>
          <c:showPercent val="0"/>
          <c:showBubbleSize val="0"/>
        </c:dLbls>
        <c:gapWidth val="219"/>
        <c:overlap val="100"/>
        <c:axId val="1215536415"/>
        <c:axId val="1215534751"/>
      </c:barChart>
      <c:lineChart>
        <c:grouping val="standard"/>
        <c:varyColors val="0"/>
        <c:ser>
          <c:idx val="2"/>
          <c:order val="2"/>
          <c:tx>
            <c:strRef>
              <c:f>Sheet1!$E$3</c:f>
              <c:strCache>
                <c:ptCount val="1"/>
                <c:pt idx="0">
                  <c:v>転出超過</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27"/>
              <c:layout>
                <c:manualLayout>
                  <c:x val="-8.359087676704036E-3"/>
                  <c:y val="5.3372966602940594E-2"/>
                </c:manualLayout>
              </c:layout>
              <c:numFmt formatCode="#,##0;&quot;▲ &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B8CD-4187-B046-55DD5A6EB90D}"/>
                </c:ext>
              </c:extLst>
            </c:dLbl>
            <c:numFmt formatCode="#,##0;&quot;▲ &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Sheet1!$B$4:$B$31</c:f>
              <c:strCache>
                <c:ptCount val="28"/>
                <c:pt idx="0">
                  <c:v>1991年</c:v>
                </c:pt>
                <c:pt idx="1">
                  <c:v>1992年</c:v>
                </c:pt>
                <c:pt idx="2">
                  <c:v>1993年</c:v>
                </c:pt>
                <c:pt idx="3">
                  <c:v>1994年</c:v>
                </c:pt>
                <c:pt idx="4">
                  <c:v>1995年</c:v>
                </c:pt>
                <c:pt idx="5">
                  <c:v>1996年</c:v>
                </c:pt>
                <c:pt idx="6">
                  <c:v>1997年</c:v>
                </c:pt>
                <c:pt idx="7">
                  <c:v>1998年</c:v>
                </c:pt>
                <c:pt idx="8">
                  <c:v>1999年</c:v>
                </c:pt>
                <c:pt idx="9">
                  <c:v>2000年</c:v>
                </c:pt>
                <c:pt idx="10">
                  <c:v>2001年</c:v>
                </c:pt>
                <c:pt idx="11">
                  <c:v>2002年</c:v>
                </c:pt>
                <c:pt idx="12">
                  <c:v>2003年</c:v>
                </c:pt>
                <c:pt idx="13">
                  <c:v>2004年</c:v>
                </c:pt>
                <c:pt idx="14">
                  <c:v>2005年</c:v>
                </c:pt>
                <c:pt idx="15">
                  <c:v>2006年</c:v>
                </c:pt>
                <c:pt idx="16">
                  <c:v>2007年</c:v>
                </c:pt>
                <c:pt idx="17">
                  <c:v>2008年</c:v>
                </c:pt>
                <c:pt idx="18">
                  <c:v>2009年</c:v>
                </c:pt>
                <c:pt idx="19">
                  <c:v>2010年</c:v>
                </c:pt>
                <c:pt idx="20">
                  <c:v>2011年</c:v>
                </c:pt>
                <c:pt idx="21">
                  <c:v>2012年</c:v>
                </c:pt>
                <c:pt idx="22">
                  <c:v>2013年</c:v>
                </c:pt>
                <c:pt idx="23">
                  <c:v>2014年</c:v>
                </c:pt>
                <c:pt idx="24">
                  <c:v>2015年</c:v>
                </c:pt>
                <c:pt idx="25">
                  <c:v>2016年</c:v>
                </c:pt>
                <c:pt idx="26">
                  <c:v>2017年</c:v>
                </c:pt>
                <c:pt idx="27">
                  <c:v>2018年</c:v>
                </c:pt>
              </c:strCache>
            </c:strRef>
          </c:cat>
          <c:val>
            <c:numRef>
              <c:f>Sheet1!$E$4:$E$31</c:f>
              <c:numCache>
                <c:formatCode>General</c:formatCode>
                <c:ptCount val="28"/>
                <c:pt idx="0">
                  <c:v>-46</c:v>
                </c:pt>
                <c:pt idx="1">
                  <c:v>-74</c:v>
                </c:pt>
                <c:pt idx="2">
                  <c:v>-133</c:v>
                </c:pt>
                <c:pt idx="3">
                  <c:v>-158</c:v>
                </c:pt>
                <c:pt idx="4">
                  <c:v>-32</c:v>
                </c:pt>
                <c:pt idx="5">
                  <c:v>-86</c:v>
                </c:pt>
                <c:pt idx="6">
                  <c:v>-132</c:v>
                </c:pt>
                <c:pt idx="7">
                  <c:v>-112</c:v>
                </c:pt>
                <c:pt idx="8">
                  <c:v>-186</c:v>
                </c:pt>
                <c:pt idx="9">
                  <c:v>-110</c:v>
                </c:pt>
                <c:pt idx="10">
                  <c:v>-134</c:v>
                </c:pt>
                <c:pt idx="11">
                  <c:v>-177</c:v>
                </c:pt>
                <c:pt idx="12">
                  <c:v>-148</c:v>
                </c:pt>
                <c:pt idx="13">
                  <c:v>-89</c:v>
                </c:pt>
                <c:pt idx="14">
                  <c:v>-88</c:v>
                </c:pt>
                <c:pt idx="15">
                  <c:v>-124</c:v>
                </c:pt>
                <c:pt idx="16">
                  <c:v>-119</c:v>
                </c:pt>
                <c:pt idx="17">
                  <c:v>-89</c:v>
                </c:pt>
                <c:pt idx="18">
                  <c:v>-110</c:v>
                </c:pt>
                <c:pt idx="19">
                  <c:v>-88</c:v>
                </c:pt>
                <c:pt idx="20">
                  <c:v>-96</c:v>
                </c:pt>
                <c:pt idx="21">
                  <c:v>-54</c:v>
                </c:pt>
                <c:pt idx="22">
                  <c:v>-76</c:v>
                </c:pt>
                <c:pt idx="23">
                  <c:v>-57</c:v>
                </c:pt>
                <c:pt idx="24">
                  <c:v>-64</c:v>
                </c:pt>
                <c:pt idx="25">
                  <c:v>-53</c:v>
                </c:pt>
                <c:pt idx="26">
                  <c:v>-61</c:v>
                </c:pt>
                <c:pt idx="27">
                  <c:v>-17</c:v>
                </c:pt>
              </c:numCache>
            </c:numRef>
          </c:val>
          <c:smooth val="0"/>
          <c:extLst>
            <c:ext xmlns:c16="http://schemas.microsoft.com/office/drawing/2014/chart" uri="{C3380CC4-5D6E-409C-BE32-E72D297353CC}">
              <c16:uniqueId val="{0000003B-B8CD-4187-B046-55DD5A6EB90D}"/>
            </c:ext>
          </c:extLst>
        </c:ser>
        <c:dLbls>
          <c:showLegendKey val="0"/>
          <c:showVal val="0"/>
          <c:showCatName val="0"/>
          <c:showSerName val="0"/>
          <c:showPercent val="0"/>
          <c:showBubbleSize val="0"/>
        </c:dLbls>
        <c:marker val="1"/>
        <c:smooth val="0"/>
        <c:axId val="1215536415"/>
        <c:axId val="1215534751"/>
      </c:lineChart>
      <c:catAx>
        <c:axId val="12155364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5534751"/>
        <c:crosses val="autoZero"/>
        <c:auto val="1"/>
        <c:lblAlgn val="ctr"/>
        <c:lblOffset val="100"/>
        <c:noMultiLvlLbl val="0"/>
      </c:catAx>
      <c:valAx>
        <c:axId val="1215534751"/>
        <c:scaling>
          <c:orientation val="minMax"/>
          <c:max val="200"/>
        </c:scaling>
        <c:delete val="0"/>
        <c:axPos val="l"/>
        <c:majorGridlines>
          <c:spPr>
            <a:ln w="6350" cap="flat" cmpd="sng" algn="ctr">
              <a:solidFill>
                <a:sysClr val="windowText" lastClr="000000">
                  <a:lumMod val="15000"/>
                  <a:lumOff val="85000"/>
                  <a:alpha val="70000"/>
                </a:sys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（社）</a:t>
                </a:r>
                <a:endParaRPr lang="ja-JP" altLang="en-US" dirty="0"/>
              </a:p>
            </c:rich>
          </c:tx>
          <c:layout>
            <c:manualLayout>
              <c:xMode val="edge"/>
              <c:yMode val="edge"/>
              <c:x val="0"/>
              <c:y val="1.73309211706267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5536415"/>
        <c:crosses val="autoZero"/>
        <c:crossBetween val="between"/>
      </c:valAx>
      <c:spPr>
        <a:noFill/>
        <a:ln>
          <a:noFill/>
        </a:ln>
        <a:effectLst/>
      </c:spPr>
    </c:plotArea>
    <c:legend>
      <c:legendPos val="t"/>
      <c:layout>
        <c:manualLayout>
          <c:xMode val="edge"/>
          <c:yMode val="edge"/>
          <c:x val="0.31283502345276404"/>
          <c:y val="3.9905858163523975E-2"/>
          <c:w val="0.37432971738495241"/>
          <c:h val="4.754149993545888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latin typeface="Meiryo UI" panose="020B0604030504040204" pitchFamily="50" charset="-128"/>
                <a:ea typeface="Meiryo UI" panose="020B0604030504040204" pitchFamily="50" charset="-128"/>
              </a:rPr>
              <a:t>古代からの日本</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人口推移</a:t>
            </a:r>
            <a:endParaRPr lang="ja-JP" altLang="en-US" sz="1600" dirty="0">
              <a:latin typeface="Meiryo UI" panose="020B0604030504040204" pitchFamily="50" charset="-128"/>
              <a:ea typeface="Meiryo UI" panose="020B0604030504040204" pitchFamily="50" charset="-128"/>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グラフ!$B$3:$B$17</c:f>
              <c:strCache>
                <c:ptCount val="15"/>
                <c:pt idx="0">
                  <c:v>6100B.C.</c:v>
                </c:pt>
                <c:pt idx="1">
                  <c:v>2300B.C.</c:v>
                </c:pt>
                <c:pt idx="2">
                  <c:v>900B.C.</c:v>
                </c:pt>
                <c:pt idx="3">
                  <c:v>200</c:v>
                </c:pt>
                <c:pt idx="4">
                  <c:v>725</c:v>
                </c:pt>
                <c:pt idx="5">
                  <c:v>1150</c:v>
                </c:pt>
                <c:pt idx="6">
                  <c:v>1600</c:v>
                </c:pt>
                <c:pt idx="7">
                  <c:v>1721</c:v>
                </c:pt>
                <c:pt idx="8">
                  <c:v>1792</c:v>
                </c:pt>
                <c:pt idx="9">
                  <c:v>1873</c:v>
                </c:pt>
                <c:pt idx="10">
                  <c:v>1900</c:v>
                </c:pt>
                <c:pt idx="11">
                  <c:v>1920</c:v>
                </c:pt>
                <c:pt idx="12">
                  <c:v>1950</c:v>
                </c:pt>
                <c:pt idx="13">
                  <c:v>1975</c:v>
                </c:pt>
                <c:pt idx="14">
                  <c:v>2000</c:v>
                </c:pt>
              </c:strCache>
            </c:strRef>
          </c:cat>
          <c:val>
            <c:numRef>
              <c:f>グラフ!$C$3:$C$17</c:f>
              <c:numCache>
                <c:formatCode>#,##0_ </c:formatCode>
                <c:ptCount val="15"/>
                <c:pt idx="0">
                  <c:v>20</c:v>
                </c:pt>
                <c:pt idx="1">
                  <c:v>261</c:v>
                </c:pt>
                <c:pt idx="2">
                  <c:v>76</c:v>
                </c:pt>
                <c:pt idx="3">
                  <c:v>595</c:v>
                </c:pt>
                <c:pt idx="4">
                  <c:v>4512</c:v>
                </c:pt>
                <c:pt idx="5">
                  <c:v>6837</c:v>
                </c:pt>
                <c:pt idx="6">
                  <c:v>12273</c:v>
                </c:pt>
                <c:pt idx="7">
                  <c:v>31279</c:v>
                </c:pt>
                <c:pt idx="8">
                  <c:v>29870</c:v>
                </c:pt>
                <c:pt idx="9">
                  <c:v>33301</c:v>
                </c:pt>
                <c:pt idx="10">
                  <c:v>46541</c:v>
                </c:pt>
                <c:pt idx="11">
                  <c:v>55963</c:v>
                </c:pt>
                <c:pt idx="12">
                  <c:v>83898</c:v>
                </c:pt>
                <c:pt idx="13">
                  <c:v>111940</c:v>
                </c:pt>
                <c:pt idx="14">
                  <c:v>126926</c:v>
                </c:pt>
              </c:numCache>
            </c:numRef>
          </c:val>
          <c:extLst>
            <c:ext xmlns:c16="http://schemas.microsoft.com/office/drawing/2014/chart" uri="{C3380CC4-5D6E-409C-BE32-E72D297353CC}">
              <c16:uniqueId val="{00000000-6204-4212-94AA-C7E98E8CA21F}"/>
            </c:ext>
          </c:extLst>
        </c:ser>
        <c:dLbls>
          <c:dLblPos val="outEnd"/>
          <c:showLegendKey val="0"/>
          <c:showVal val="1"/>
          <c:showCatName val="0"/>
          <c:showSerName val="0"/>
          <c:showPercent val="0"/>
          <c:showBubbleSize val="0"/>
        </c:dLbls>
        <c:gapWidth val="219"/>
        <c:overlap val="-27"/>
        <c:axId val="1198341872"/>
        <c:axId val="1198347280"/>
      </c:barChart>
      <c:catAx>
        <c:axId val="119834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8347280"/>
        <c:crosses val="autoZero"/>
        <c:auto val="1"/>
        <c:lblAlgn val="ctr"/>
        <c:lblOffset val="100"/>
        <c:noMultiLvlLbl val="0"/>
      </c:catAx>
      <c:valAx>
        <c:axId val="11983472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83418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0.10793</cdr:x>
      <cdr:y>0.04158</cdr:y>
    </cdr:from>
    <cdr:to>
      <cdr:x>0.43147</cdr:x>
      <cdr:y>0.48004</cdr:y>
    </cdr:to>
    <cdr:sp macro="" textlink="">
      <cdr:nvSpPr>
        <cdr:cNvPr id="3" name="テキスト ボックス 1"/>
        <cdr:cNvSpPr txBox="1"/>
      </cdr:nvSpPr>
      <cdr:spPr>
        <a:xfrm xmlns:a="http://schemas.openxmlformats.org/drawingml/2006/main">
          <a:off x="439337" y="112088"/>
          <a:ext cx="1317081" cy="1181951"/>
        </a:xfrm>
        <a:prstGeom xmlns:a="http://schemas.openxmlformats.org/drawingml/2006/main" prst="rect">
          <a:avLst/>
        </a:prstGeom>
        <a:solidFill xmlns:a="http://schemas.openxmlformats.org/drawingml/2006/main">
          <a:schemeClr val="bg1">
            <a:lumMod val="85000"/>
          </a:schemeClr>
        </a:solidFill>
        <a:ln xmlns:a="http://schemas.openxmlformats.org/drawingml/2006/main">
          <a:solidFill>
            <a:prstClr val="black"/>
          </a:solidFill>
        </a:ln>
      </cdr:spPr>
      <cdr:txBody>
        <a:bodyPr xmlns:a="http://schemas.openxmlformats.org/drawingml/2006/main" wrap="square" lIns="36000" tIns="36000" rIns="36000" bIns="3600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b="1" dirty="0"/>
            <a:t>【</a:t>
          </a:r>
          <a:r>
            <a:rPr lang="ja-JP" altLang="en-US" sz="800" b="1" dirty="0"/>
            <a:t>参考</a:t>
          </a:r>
          <a:r>
            <a:rPr lang="en-US" altLang="ja-JP" sz="800" b="1" dirty="0"/>
            <a:t>_</a:t>
          </a:r>
          <a:r>
            <a:rPr lang="en-US" altLang="ja-JP" sz="800" b="1" dirty="0">
              <a:latin typeface="+mj-ea"/>
            </a:rPr>
            <a:t>2018</a:t>
          </a:r>
          <a:r>
            <a:rPr lang="ja-JP" altLang="en-US" sz="800" b="1" dirty="0"/>
            <a:t>全国上位</a:t>
          </a:r>
          <a:r>
            <a:rPr lang="en-US" altLang="ja-JP" sz="800" b="1" dirty="0"/>
            <a:t>】</a:t>
          </a:r>
        </a:p>
        <a:p xmlns:a="http://schemas.openxmlformats.org/drawingml/2006/main">
          <a:pPr>
            <a:lnSpc>
              <a:spcPts val="1200"/>
            </a:lnSpc>
            <a:spcBef>
              <a:spcPts val="600"/>
            </a:spcBef>
          </a:pPr>
          <a:r>
            <a:rPr lang="ja-JP" altLang="en-US" sz="800" dirty="0"/>
            <a:t>   １位 ：  沖縄    </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6.5%</a:t>
          </a:r>
          <a:r>
            <a:rPr lang="ja-JP" altLang="en-US" sz="800" dirty="0">
              <a:latin typeface="ＭＳ ゴシック" panose="020B0609070205080204" pitchFamily="49" charset="-128"/>
              <a:ea typeface="ＭＳ ゴシック" panose="020B0609070205080204" pitchFamily="49" charset="-128"/>
            </a:rPr>
            <a:t>）</a:t>
          </a:r>
          <a:endParaRPr lang="en-US" altLang="ja-JP" sz="800" dirty="0">
            <a:latin typeface="ＭＳ ゴシック" panose="020B0609070205080204" pitchFamily="49" charset="-128"/>
            <a:ea typeface="ＭＳ ゴシック" panose="020B0609070205080204" pitchFamily="49" charset="-128"/>
          </a:endParaRPr>
        </a:p>
        <a:p xmlns:a="http://schemas.openxmlformats.org/drawingml/2006/main">
          <a:pPr>
            <a:lnSpc>
              <a:spcPts val="1000"/>
            </a:lnSpc>
            <a:spcBef>
              <a:spcPts val="0"/>
            </a:spcBef>
          </a:pPr>
          <a:r>
            <a:rPr lang="ja-JP" altLang="en-US" sz="800" baseline="0" dirty="0">
              <a:latin typeface="+mj-ea"/>
            </a:rPr>
            <a:t>  </a:t>
          </a:r>
          <a:r>
            <a:rPr lang="ja-JP" altLang="en-US" sz="800" b="0" baseline="0" dirty="0">
              <a:latin typeface="+mj-ea"/>
            </a:rPr>
            <a:t>　～</a:t>
          </a:r>
          <a:endParaRPr lang="en-US" altLang="ja-JP" sz="800" b="0" baseline="0" dirty="0">
            <a:latin typeface="+mj-ea"/>
          </a:endParaRPr>
        </a:p>
        <a:p xmlns:a="http://schemas.openxmlformats.org/drawingml/2006/main">
          <a:pPr>
            <a:lnSpc>
              <a:spcPts val="1200"/>
            </a:lnSpc>
            <a:spcBef>
              <a:spcPts val="0"/>
            </a:spcBef>
          </a:pPr>
          <a:r>
            <a:rPr lang="ja-JP" altLang="en-US" sz="800" b="0" baseline="0" dirty="0">
              <a:latin typeface="+mj-ea"/>
            </a:rPr>
            <a:t>  ４位 ： 愛知　 </a:t>
          </a:r>
          <a:r>
            <a:rPr lang="ja-JP" altLang="en-US" sz="800" b="0" baseline="0" dirty="0">
              <a:latin typeface="ＭＳ ゴシック" panose="020B0609070205080204" pitchFamily="49" charset="-128"/>
              <a:ea typeface="ＭＳ ゴシック" panose="020B0609070205080204" pitchFamily="49" charset="-128"/>
            </a:rPr>
            <a:t>（</a:t>
          </a:r>
          <a:r>
            <a:rPr lang="en-US" altLang="ja-JP" sz="800" b="0" baseline="0" dirty="0">
              <a:latin typeface="ＭＳ ゴシック" panose="020B0609070205080204" pitchFamily="49" charset="-128"/>
              <a:ea typeface="ＭＳ ゴシック" panose="020B0609070205080204" pitchFamily="49" charset="-128"/>
            </a:rPr>
            <a:t>5.1%</a:t>
          </a:r>
          <a:r>
            <a:rPr lang="ja-JP" altLang="en-US" sz="800" b="0" baseline="0" dirty="0">
              <a:latin typeface="ＭＳ ゴシック" panose="020B0609070205080204" pitchFamily="49" charset="-128"/>
              <a:ea typeface="ＭＳ ゴシック" panose="020B0609070205080204" pitchFamily="49" charset="-128"/>
            </a:rPr>
            <a:t>）</a:t>
          </a:r>
          <a:endParaRPr lang="en-US" altLang="ja-JP" sz="800" b="0" baseline="0" dirty="0">
            <a:latin typeface="ＭＳ ゴシック" panose="020B0609070205080204" pitchFamily="49" charset="-128"/>
            <a:ea typeface="ＭＳ ゴシック" panose="020B0609070205080204" pitchFamily="49" charset="-128"/>
          </a:endParaRPr>
        </a:p>
        <a:p xmlns:a="http://schemas.openxmlformats.org/drawingml/2006/main">
          <a:pPr>
            <a:lnSpc>
              <a:spcPts val="1000"/>
            </a:lnSpc>
            <a:spcBef>
              <a:spcPts val="0"/>
            </a:spcBef>
          </a:pPr>
          <a:r>
            <a:rPr lang="ja-JP" altLang="en-US" sz="800" b="0" baseline="0" dirty="0">
              <a:latin typeface="+mj-ea"/>
            </a:rPr>
            <a:t>　　～</a:t>
          </a:r>
          <a:endParaRPr lang="en-US" altLang="ja-JP" sz="800" b="0" baseline="0" dirty="0">
            <a:latin typeface="+mj-ea"/>
          </a:endParaRPr>
        </a:p>
        <a:p xmlns:a="http://schemas.openxmlformats.org/drawingml/2006/main">
          <a:pPr>
            <a:lnSpc>
              <a:spcPts val="1200"/>
            </a:lnSpc>
            <a:spcBef>
              <a:spcPts val="0"/>
            </a:spcBef>
          </a:pPr>
          <a:r>
            <a:rPr lang="ja-JP" altLang="en-US" sz="800" b="0" baseline="0" dirty="0">
              <a:latin typeface="+mj-ea"/>
            </a:rPr>
            <a:t>  ６</a:t>
          </a:r>
          <a:r>
            <a:rPr lang="ja-JP" altLang="en-US" sz="800" baseline="0" dirty="0">
              <a:latin typeface="+mj-ea"/>
            </a:rPr>
            <a:t>位 ： 東京    </a:t>
          </a:r>
          <a:r>
            <a:rPr lang="ja-JP" altLang="en-US" sz="800" baseline="0" dirty="0">
              <a:latin typeface="ＭＳ ゴシック" panose="020B0609070205080204" pitchFamily="49" charset="-128"/>
              <a:ea typeface="ＭＳ ゴシック" panose="020B0609070205080204" pitchFamily="49" charset="-128"/>
            </a:rPr>
            <a:t>（</a:t>
          </a:r>
          <a:r>
            <a:rPr lang="en-US" altLang="ja-JP" sz="800" baseline="0" dirty="0">
              <a:latin typeface="ＭＳ ゴシック" panose="020B0609070205080204" pitchFamily="49" charset="-128"/>
              <a:ea typeface="ＭＳ ゴシック" panose="020B0609070205080204" pitchFamily="49" charset="-128"/>
            </a:rPr>
            <a:t>5.0%</a:t>
          </a:r>
          <a:r>
            <a:rPr lang="ja-JP" altLang="en-US" sz="800" baseline="0" dirty="0">
              <a:latin typeface="ＭＳ ゴシック" panose="020B0609070205080204" pitchFamily="49" charset="-128"/>
              <a:ea typeface="ＭＳ ゴシック" panose="020B0609070205080204" pitchFamily="49" charset="-128"/>
            </a:rPr>
            <a:t>）</a:t>
          </a:r>
          <a:endParaRPr lang="en-US" altLang="ja-JP" sz="800" baseline="0" dirty="0">
            <a:latin typeface="ＭＳ ゴシック" panose="020B0609070205080204" pitchFamily="49" charset="-128"/>
            <a:ea typeface="ＭＳ ゴシック" panose="020B0609070205080204" pitchFamily="49" charset="-128"/>
          </a:endParaRPr>
        </a:p>
        <a:p xmlns:a="http://schemas.openxmlformats.org/drawingml/2006/main">
          <a:pPr>
            <a:lnSpc>
              <a:spcPts val="1000"/>
            </a:lnSpc>
            <a:spcBef>
              <a:spcPts val="0"/>
            </a:spcBef>
          </a:pPr>
          <a:r>
            <a:rPr lang="ja-JP" altLang="en-US" sz="800" baseline="0" dirty="0">
              <a:latin typeface="+mj-ea"/>
            </a:rPr>
            <a:t>　　～</a:t>
          </a:r>
          <a:endParaRPr lang="en-US" altLang="ja-JP" sz="800" baseline="0" dirty="0">
            <a:latin typeface="+mj-ea"/>
          </a:endParaRPr>
        </a:p>
        <a:p xmlns:a="http://schemas.openxmlformats.org/drawingml/2006/main">
          <a:pPr>
            <a:lnSpc>
              <a:spcPts val="1200"/>
            </a:lnSpc>
            <a:spcBef>
              <a:spcPts val="0"/>
            </a:spcBef>
          </a:pPr>
          <a:r>
            <a:rPr lang="ja-JP" altLang="en-US" sz="800" baseline="0" dirty="0">
              <a:latin typeface="+mj-ea"/>
            </a:rPr>
            <a:t>  </a:t>
          </a:r>
          <a:r>
            <a:rPr lang="en-US" altLang="ja-JP" sz="800" b="1" baseline="0" dirty="0">
              <a:latin typeface="+mj-ea"/>
            </a:rPr>
            <a:t>11</a:t>
          </a:r>
          <a:r>
            <a:rPr lang="ja-JP" altLang="en-US" sz="800" b="1" baseline="0" dirty="0">
              <a:latin typeface="+mj-ea"/>
            </a:rPr>
            <a:t>位 ： 大阪    </a:t>
          </a:r>
          <a:r>
            <a:rPr lang="ja-JP" altLang="en-US" sz="800" b="1" baseline="0" dirty="0">
              <a:latin typeface="ＭＳ ゴシック" panose="020B0609070205080204" pitchFamily="49" charset="-128"/>
              <a:ea typeface="ＭＳ ゴシック" panose="020B0609070205080204" pitchFamily="49" charset="-128"/>
            </a:rPr>
            <a:t>（</a:t>
          </a:r>
          <a:r>
            <a:rPr lang="en-US" altLang="ja-JP" sz="800" b="1" baseline="0" dirty="0">
              <a:latin typeface="ＭＳ ゴシック" panose="020B0609070205080204" pitchFamily="49" charset="-128"/>
              <a:ea typeface="ＭＳ ゴシック" panose="020B0609070205080204" pitchFamily="49" charset="-128"/>
            </a:rPr>
            <a:t>4.6%</a:t>
          </a:r>
          <a:r>
            <a:rPr lang="ja-JP" altLang="en-US" sz="800" b="1" baseline="0" dirty="0">
              <a:latin typeface="ＭＳ ゴシック" panose="020B0609070205080204" pitchFamily="49" charset="-128"/>
              <a:ea typeface="ＭＳ ゴシック" panose="020B0609070205080204" pitchFamily="49" charset="-128"/>
            </a:rPr>
            <a:t>）</a:t>
          </a:r>
          <a:endParaRPr lang="ja-JP" altLang="en-US" sz="800" b="1" dirty="0">
            <a:latin typeface="ＭＳ ゴシック" panose="020B0609070205080204" pitchFamily="49" charset="-128"/>
            <a:ea typeface="ＭＳ ゴシック" panose="020B0609070205080204"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0.25352</cdr:x>
      <cdr:y>0.10046</cdr:y>
    </cdr:from>
    <cdr:to>
      <cdr:x>0.25704</cdr:x>
      <cdr:y>0.93917</cdr:y>
    </cdr:to>
    <cdr:cxnSp macro="">
      <cdr:nvCxnSpPr>
        <cdr:cNvPr id="7" name="直線コネクタ 6"/>
        <cdr:cNvCxnSpPr/>
      </cdr:nvCxnSpPr>
      <cdr:spPr>
        <a:xfrm xmlns:a="http://schemas.openxmlformats.org/drawingml/2006/main">
          <a:off x="2057400" y="519114"/>
          <a:ext cx="28575" cy="433387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0.43427</cdr:x>
      <cdr:y>0.10599</cdr:y>
    </cdr:from>
    <cdr:to>
      <cdr:x>0.43545</cdr:x>
      <cdr:y>0.9447</cdr:y>
    </cdr:to>
    <cdr:cxnSp macro="">
      <cdr:nvCxnSpPr>
        <cdr:cNvPr id="11" name="直線コネクタ 10"/>
        <cdr:cNvCxnSpPr/>
      </cdr:nvCxnSpPr>
      <cdr:spPr>
        <a:xfrm xmlns:a="http://schemas.openxmlformats.org/drawingml/2006/main" flipH="1">
          <a:off x="3524250" y="547689"/>
          <a:ext cx="9526" cy="433387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0.67723</cdr:x>
      <cdr:y>0.10415</cdr:y>
    </cdr:from>
    <cdr:to>
      <cdr:x>0.68075</cdr:x>
      <cdr:y>0.94286</cdr:y>
    </cdr:to>
    <cdr:cxnSp macro="">
      <cdr:nvCxnSpPr>
        <cdr:cNvPr id="12" name="直線コネクタ 11"/>
        <cdr:cNvCxnSpPr/>
      </cdr:nvCxnSpPr>
      <cdr:spPr>
        <a:xfrm xmlns:a="http://schemas.openxmlformats.org/drawingml/2006/main" flipH="1">
          <a:off x="5495925" y="538164"/>
          <a:ext cx="28575" cy="433387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0.10484</cdr:x>
      <cdr:y>0.11393</cdr:y>
    </cdr:from>
    <cdr:to>
      <cdr:x>0.19639</cdr:x>
      <cdr:y>0.16185</cdr:y>
    </cdr:to>
    <cdr:sp macro="" textlink="">
      <cdr:nvSpPr>
        <cdr:cNvPr id="17" name="正方形/長方形 16"/>
        <cdr:cNvSpPr/>
      </cdr:nvSpPr>
      <cdr:spPr>
        <a:xfrm xmlns:a="http://schemas.openxmlformats.org/drawingml/2006/main">
          <a:off x="850805" y="588736"/>
          <a:ext cx="742956" cy="247617"/>
        </a:xfrm>
        <a:prstGeom xmlns:a="http://schemas.openxmlformats.org/drawingml/2006/main" prst="rect">
          <a:avLst/>
        </a:prstGeom>
        <a:noFill xmlns:a="http://schemas.openxmlformats.org/drawingml/2006/main"/>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dirty="0">
              <a:solidFill>
                <a:sysClr val="windowText" lastClr="000000"/>
              </a:solidFill>
              <a:latin typeface="Meiryo UI" panose="020B0604030504040204" pitchFamily="50" charset="-128"/>
              <a:ea typeface="Meiryo UI" panose="020B0604030504040204" pitchFamily="50" charset="-128"/>
            </a:rPr>
            <a:t>第一の</a:t>
          </a:r>
          <a:r>
            <a:rPr lang="ja-JP" altLang="en-US" dirty="0" smtClean="0">
              <a:solidFill>
                <a:sysClr val="windowText" lastClr="000000"/>
              </a:solidFill>
              <a:latin typeface="Meiryo UI" panose="020B0604030504040204" pitchFamily="50" charset="-128"/>
              <a:ea typeface="Meiryo UI" panose="020B0604030504040204" pitchFamily="50" charset="-128"/>
            </a:rPr>
            <a:t>波</a:t>
          </a:r>
          <a:endParaRPr lang="ja-JP" dirty="0">
            <a:solidFill>
              <a:sysClr val="windowText" lastClr="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0.30282</cdr:x>
      <cdr:y>0.12258</cdr:y>
    </cdr:from>
    <cdr:to>
      <cdr:x>0.39554</cdr:x>
      <cdr:y>0.16682</cdr:y>
    </cdr:to>
    <cdr:sp macro="" textlink="">
      <cdr:nvSpPr>
        <cdr:cNvPr id="20" name="正方形/長方形 19"/>
        <cdr:cNvSpPr/>
      </cdr:nvSpPr>
      <cdr:spPr>
        <a:xfrm xmlns:a="http://schemas.openxmlformats.org/drawingml/2006/main">
          <a:off x="2457450" y="633414"/>
          <a:ext cx="752475" cy="228600"/>
        </a:xfrm>
        <a:prstGeom xmlns:a="http://schemas.openxmlformats.org/drawingml/2006/main" prst="rect">
          <a:avLst/>
        </a:prstGeom>
        <a:noFill xmlns:a="http://schemas.openxmlformats.org/drawingml/2006/main"/>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1100">
              <a:solidFill>
                <a:sysClr val="windowText" lastClr="000000"/>
              </a:solidFill>
              <a:latin typeface="Meiryo UI" panose="020B0604030504040204" pitchFamily="50" charset="-128"/>
              <a:ea typeface="Meiryo UI" panose="020B0604030504040204" pitchFamily="50" charset="-128"/>
            </a:rPr>
            <a:t>第二の波</a:t>
          </a:r>
          <a:endParaRPr lang="ja-JP" sz="1100">
            <a:solidFill>
              <a:sysClr val="windowText" lastClr="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0.50352</cdr:x>
      <cdr:y>0.11889</cdr:y>
    </cdr:from>
    <cdr:to>
      <cdr:x>0.59507</cdr:x>
      <cdr:y>0.16866</cdr:y>
    </cdr:to>
    <cdr:sp macro="" textlink="">
      <cdr:nvSpPr>
        <cdr:cNvPr id="21" name="正方形/長方形 20"/>
        <cdr:cNvSpPr/>
      </cdr:nvSpPr>
      <cdr:spPr>
        <a:xfrm xmlns:a="http://schemas.openxmlformats.org/drawingml/2006/main">
          <a:off x="4086226" y="614364"/>
          <a:ext cx="742950" cy="257175"/>
        </a:xfrm>
        <a:prstGeom xmlns:a="http://schemas.openxmlformats.org/drawingml/2006/main" prst="rect">
          <a:avLst/>
        </a:prstGeom>
        <a:noFill xmlns:a="http://schemas.openxmlformats.org/drawingml/2006/main"/>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a:solidFill>
                <a:sysClr val="windowText" lastClr="000000"/>
              </a:solidFill>
              <a:latin typeface="Meiryo UI" panose="020B0604030504040204" pitchFamily="50" charset="-128"/>
              <a:ea typeface="Meiryo UI" panose="020B0604030504040204" pitchFamily="50" charset="-128"/>
            </a:rPr>
            <a:t>第三の波</a:t>
          </a:r>
          <a:endParaRPr lang="ja-JP">
            <a:solidFill>
              <a:sysClr val="windowText" lastClr="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0.75704</cdr:x>
      <cdr:y>0.11889</cdr:y>
    </cdr:from>
    <cdr:to>
      <cdr:x>0.85915</cdr:x>
      <cdr:y>0.17051</cdr:y>
    </cdr:to>
    <cdr:sp macro="" textlink="">
      <cdr:nvSpPr>
        <cdr:cNvPr id="22" name="正方形/長方形 21"/>
        <cdr:cNvSpPr/>
      </cdr:nvSpPr>
      <cdr:spPr>
        <a:xfrm xmlns:a="http://schemas.openxmlformats.org/drawingml/2006/main">
          <a:off x="6143625" y="614364"/>
          <a:ext cx="828675" cy="266700"/>
        </a:xfrm>
        <a:prstGeom xmlns:a="http://schemas.openxmlformats.org/drawingml/2006/main" prst="rect">
          <a:avLst/>
        </a:prstGeom>
        <a:noFill xmlns:a="http://schemas.openxmlformats.org/drawingml/2006/main"/>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a:solidFill>
                <a:sysClr val="windowText" lastClr="000000"/>
              </a:solidFill>
              <a:latin typeface="Meiryo UI" panose="020B0604030504040204" pitchFamily="50" charset="-128"/>
              <a:ea typeface="Meiryo UI" panose="020B0604030504040204" pitchFamily="50" charset="-128"/>
            </a:rPr>
            <a:t>第四の波</a:t>
          </a:r>
          <a:endParaRPr lang="ja-JP">
            <a:solidFill>
              <a:sysClr val="windowText" lastClr="000000"/>
            </a:solidFill>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0.02658</cdr:x>
      <cdr:y>0.01024</cdr:y>
    </cdr:from>
    <cdr:to>
      <cdr:x>0.05474</cdr:x>
      <cdr:y>0.04283</cdr:y>
    </cdr:to>
    <cdr:sp macro="" textlink="">
      <cdr:nvSpPr>
        <cdr:cNvPr id="2" name="テキスト ボックス 1"/>
        <cdr:cNvSpPr txBox="1"/>
      </cdr:nvSpPr>
      <cdr:spPr>
        <a:xfrm xmlns:a="http://schemas.openxmlformats.org/drawingml/2006/main">
          <a:off x="359140" y="76060"/>
          <a:ext cx="380480" cy="242108"/>
        </a:xfrm>
        <a:prstGeom xmlns:a="http://schemas.openxmlformats.org/drawingml/2006/main" prst="rect">
          <a:avLst/>
        </a:prstGeom>
      </cdr:spPr>
      <cdr:txBody>
        <a:bodyPr xmlns:a="http://schemas.openxmlformats.org/drawingml/2006/main" wrap="non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b="1">
              <a:latin typeface="Meiryo UI" panose="020B0604030504040204" pitchFamily="50" charset="-128"/>
              <a:ea typeface="Meiryo UI" panose="020B0604030504040204" pitchFamily="50" charset="-128"/>
              <a:cs typeface="Meiryo UI" panose="020B0604030504040204" pitchFamily="50" charset="-128"/>
            </a:rPr>
            <a:t>（人）</a:t>
          </a:r>
        </a:p>
      </cdr:txBody>
    </cdr:sp>
  </cdr:relSizeAnchor>
  <cdr:relSizeAnchor xmlns:cdr="http://schemas.openxmlformats.org/drawingml/2006/chartDrawing">
    <cdr:from>
      <cdr:x>0.16129</cdr:x>
      <cdr:y>0.00441</cdr:y>
    </cdr:from>
    <cdr:to>
      <cdr:x>0.93113</cdr:x>
      <cdr:y>0.06576</cdr:y>
    </cdr:to>
    <cdr:sp macro="" textlink="">
      <cdr:nvSpPr>
        <cdr:cNvPr id="6" name="テキスト ボックス 7"/>
        <cdr:cNvSpPr txBox="1"/>
      </cdr:nvSpPr>
      <cdr:spPr>
        <a:xfrm xmlns:a="http://schemas.openxmlformats.org/drawingml/2006/main">
          <a:off x="720080" y="22133"/>
          <a:ext cx="3436947" cy="3077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400" b="1" dirty="0">
              <a:latin typeface="Meiryo UI" panose="020B0604030504040204" pitchFamily="50" charset="-128"/>
              <a:ea typeface="Meiryo UI" panose="020B0604030504040204" pitchFamily="50" charset="-128"/>
            </a:rPr>
            <a:t>大阪の人口の転出入の推移（対全国</a:t>
          </a:r>
          <a:r>
            <a:rPr kumimoji="1" lang="ja-JP" altLang="en-US" sz="1100" b="1" dirty="0">
              <a:latin typeface="Meiryo UI" panose="020B0604030504040204" pitchFamily="50" charset="-128"/>
              <a:ea typeface="Meiryo UI" panose="020B0604030504040204" pitchFamily="50" charset="-128"/>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0.01024</cdr:y>
    </cdr:from>
    <cdr:to>
      <cdr:x>0.19439</cdr:x>
      <cdr:y>0.0493</cdr:y>
    </cdr:to>
    <cdr:sp macro="" textlink="">
      <cdr:nvSpPr>
        <cdr:cNvPr id="2" name="テキスト ボックス 1"/>
        <cdr:cNvSpPr txBox="1"/>
      </cdr:nvSpPr>
      <cdr:spPr>
        <a:xfrm xmlns:a="http://schemas.openxmlformats.org/drawingml/2006/main">
          <a:off x="0" y="51334"/>
          <a:ext cx="811863" cy="195814"/>
        </a:xfrm>
        <a:prstGeom xmlns:a="http://schemas.openxmlformats.org/drawingml/2006/main" prst="rect">
          <a:avLst/>
        </a:prstGeom>
      </cdr:spPr>
      <cdr:txBody>
        <a:bodyPr xmlns:a="http://schemas.openxmlformats.org/drawingml/2006/main" wrap="square" lIns="36000" tIns="36000" rIns="36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b="1" dirty="0">
              <a:latin typeface="Meiryo UI" panose="020B0604030504040204" pitchFamily="50" charset="-128"/>
              <a:ea typeface="Meiryo UI" panose="020B0604030504040204" pitchFamily="50" charset="-128"/>
              <a:cs typeface="Meiryo UI" panose="020B0604030504040204" pitchFamily="50" charset="-128"/>
            </a:rPr>
            <a:t>（人）</a:t>
          </a:r>
        </a:p>
      </cdr:txBody>
    </cdr:sp>
  </cdr:relSizeAnchor>
  <cdr:relSizeAnchor xmlns:cdr="http://schemas.openxmlformats.org/drawingml/2006/chartDrawing">
    <cdr:from>
      <cdr:x>0.16153</cdr:x>
      <cdr:y>0.00366</cdr:y>
    </cdr:from>
    <cdr:to>
      <cdr:x>0.97788</cdr:x>
      <cdr:y>0.06506</cdr:y>
    </cdr:to>
    <cdr:sp macro="" textlink="">
      <cdr:nvSpPr>
        <cdr:cNvPr id="6" name="テキスト ボックス 7"/>
        <cdr:cNvSpPr txBox="1"/>
      </cdr:nvSpPr>
      <cdr:spPr>
        <a:xfrm xmlns:a="http://schemas.openxmlformats.org/drawingml/2006/main">
          <a:off x="702116" y="18364"/>
          <a:ext cx="3548480" cy="3077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400" b="1" dirty="0">
              <a:latin typeface="Meiryo UI" panose="020B0604030504040204" pitchFamily="50" charset="-128"/>
              <a:ea typeface="Meiryo UI" panose="020B0604030504040204" pitchFamily="50" charset="-128"/>
            </a:rPr>
            <a:t>大阪の人口の転出入の推移（対東京圏）</a:t>
          </a:r>
        </a:p>
      </cdr:txBody>
    </cdr:sp>
  </cdr:relSizeAnchor>
</c:userShapes>
</file>

<file path=ppt/drawings/drawing5.xml><?xml version="1.0" encoding="utf-8"?>
<c:userShapes xmlns:c="http://schemas.openxmlformats.org/drawingml/2006/chart">
  <cdr:relSizeAnchor xmlns:cdr="http://schemas.openxmlformats.org/drawingml/2006/chartDrawing">
    <cdr:from>
      <cdr:x>0.68582</cdr:x>
      <cdr:y>0.25735</cdr:y>
    </cdr:from>
    <cdr:to>
      <cdr:x>0.84028</cdr:x>
      <cdr:y>0.33549</cdr:y>
    </cdr:to>
    <cdr:sp macro="" textlink="">
      <cdr:nvSpPr>
        <cdr:cNvPr id="2" name="四角形吹き出し 1"/>
        <cdr:cNvSpPr/>
      </cdr:nvSpPr>
      <cdr:spPr>
        <a:xfrm xmlns:a="http://schemas.openxmlformats.org/drawingml/2006/main">
          <a:off x="6258110" y="775921"/>
          <a:ext cx="1409404" cy="235587"/>
        </a:xfrm>
        <a:prstGeom xmlns:a="http://schemas.openxmlformats.org/drawingml/2006/main" prst="wedgeRectCallout">
          <a:avLst>
            <a:gd name="adj1" fmla="val 72918"/>
            <a:gd name="adj2" fmla="val 91338"/>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900" dirty="0" smtClean="0">
              <a:solidFill>
                <a:schemeClr val="tx1"/>
              </a:solidFill>
            </a:rPr>
            <a:t>新規求人倍率（</a:t>
          </a:r>
          <a:r>
            <a:rPr kumimoji="1" lang="ja-JP" altLang="en-US" sz="900" dirty="0">
              <a:solidFill>
                <a:schemeClr val="tx1"/>
              </a:solidFill>
            </a:rPr>
            <a:t>全国</a:t>
          </a:r>
          <a:r>
            <a:rPr kumimoji="1" lang="ja-JP" altLang="en-US" sz="900" dirty="0" smtClean="0">
              <a:solidFill>
                <a:schemeClr val="tx1"/>
              </a:solidFill>
            </a:rPr>
            <a:t>）</a:t>
          </a:r>
          <a:endParaRPr kumimoji="1" lang="ja-JP" altLang="en-US" sz="900" dirty="0">
            <a:solidFill>
              <a:schemeClr val="tx1"/>
            </a:solidFill>
          </a:endParaRPr>
        </a:p>
      </cdr:txBody>
    </cdr:sp>
  </cdr:relSizeAnchor>
  <cdr:relSizeAnchor xmlns:cdr="http://schemas.openxmlformats.org/drawingml/2006/chartDrawing">
    <cdr:from>
      <cdr:x>0.70674</cdr:x>
      <cdr:y>0.46219</cdr:y>
    </cdr:from>
    <cdr:to>
      <cdr:x>0.85339</cdr:x>
      <cdr:y>0.5135</cdr:y>
    </cdr:to>
    <cdr:sp macro="" textlink="">
      <cdr:nvSpPr>
        <cdr:cNvPr id="3" name="四角形吹き出し 2"/>
        <cdr:cNvSpPr/>
      </cdr:nvSpPr>
      <cdr:spPr>
        <a:xfrm xmlns:a="http://schemas.openxmlformats.org/drawingml/2006/main">
          <a:off x="6448926" y="1393534"/>
          <a:ext cx="1338215" cy="154687"/>
        </a:xfrm>
        <a:prstGeom xmlns:a="http://schemas.openxmlformats.org/drawingml/2006/main" prst="wedgeRectCallout">
          <a:avLst>
            <a:gd name="adj1" fmla="val 77085"/>
            <a:gd name="adj2" fmla="val -16106"/>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900" dirty="0">
              <a:solidFill>
                <a:schemeClr val="tx1"/>
              </a:solidFill>
            </a:rPr>
            <a:t>有効</a:t>
          </a:r>
          <a:r>
            <a:rPr kumimoji="1" lang="ja-JP" altLang="en-US" sz="900" dirty="0" smtClean="0">
              <a:solidFill>
                <a:schemeClr val="tx1"/>
              </a:solidFill>
            </a:rPr>
            <a:t>求人倍率（大阪）</a:t>
          </a:r>
          <a:endParaRPr kumimoji="1" lang="ja-JP" altLang="en-US" sz="900" dirty="0">
            <a:solidFill>
              <a:schemeClr val="tx1"/>
            </a:solidFill>
          </a:endParaRPr>
        </a:p>
      </cdr:txBody>
    </cdr:sp>
  </cdr:relSizeAnchor>
  <cdr:relSizeAnchor xmlns:cdr="http://schemas.openxmlformats.org/drawingml/2006/chartDrawing">
    <cdr:from>
      <cdr:x>0.79914</cdr:x>
      <cdr:y>0.59753</cdr:y>
    </cdr:from>
    <cdr:to>
      <cdr:x>0.94539</cdr:x>
      <cdr:y>0.64704</cdr:y>
    </cdr:to>
    <cdr:sp macro="" textlink="">
      <cdr:nvSpPr>
        <cdr:cNvPr id="4" name="四角形吹き出し 3"/>
        <cdr:cNvSpPr/>
      </cdr:nvSpPr>
      <cdr:spPr>
        <a:xfrm xmlns:a="http://schemas.openxmlformats.org/drawingml/2006/main">
          <a:off x="7292113" y="1801577"/>
          <a:ext cx="1334529" cy="149267"/>
        </a:xfrm>
        <a:prstGeom xmlns:a="http://schemas.openxmlformats.org/drawingml/2006/main" prst="wedgeRectCallout">
          <a:avLst>
            <a:gd name="adj1" fmla="val 45835"/>
            <a:gd name="adj2" fmla="val -220231"/>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900" dirty="0">
              <a:solidFill>
                <a:schemeClr val="tx1"/>
              </a:solidFill>
            </a:rPr>
            <a:t>有効</a:t>
          </a:r>
          <a:r>
            <a:rPr kumimoji="1" lang="ja-JP" altLang="en-US" sz="900" dirty="0" smtClean="0">
              <a:solidFill>
                <a:schemeClr val="tx1"/>
              </a:solidFill>
            </a:rPr>
            <a:t>求人倍率（</a:t>
          </a:r>
          <a:r>
            <a:rPr kumimoji="1" lang="ja-JP" altLang="en-US" sz="900" dirty="0">
              <a:solidFill>
                <a:schemeClr val="tx1"/>
              </a:solidFill>
            </a:rPr>
            <a:t>全国</a:t>
          </a:r>
          <a:r>
            <a:rPr kumimoji="1" lang="ja-JP" altLang="en-US" sz="900" dirty="0" smtClean="0">
              <a:solidFill>
                <a:schemeClr val="tx1"/>
              </a:solidFill>
            </a:rPr>
            <a:t>）</a:t>
          </a:r>
          <a:endParaRPr kumimoji="1" lang="ja-JP" altLang="en-US" sz="900" dirty="0">
            <a:solidFill>
              <a:schemeClr val="tx1"/>
            </a:solidFill>
          </a:endParaRPr>
        </a:p>
      </cdr:txBody>
    </cdr:sp>
  </cdr:relSizeAnchor>
  <cdr:relSizeAnchor xmlns:cdr="http://schemas.openxmlformats.org/drawingml/2006/chartDrawing">
    <cdr:from>
      <cdr:x>0.76251</cdr:x>
      <cdr:y>0.60798</cdr:y>
    </cdr:from>
    <cdr:to>
      <cdr:x>0.79624</cdr:x>
      <cdr:y>0.8789</cdr:y>
    </cdr:to>
    <cdr:sp macro="" textlink="">
      <cdr:nvSpPr>
        <cdr:cNvPr id="5" name="テキスト ボックス 32"/>
        <cdr:cNvSpPr txBox="1"/>
      </cdr:nvSpPr>
      <cdr:spPr>
        <a:xfrm xmlns:a="http://schemas.openxmlformats.org/drawingml/2006/main">
          <a:off x="6957839" y="1833079"/>
          <a:ext cx="307777" cy="816836"/>
        </a:xfrm>
        <a:prstGeom xmlns:a="http://schemas.openxmlformats.org/drawingml/2006/main" prst="rect">
          <a:avLst/>
        </a:prstGeom>
        <a:noFill xmlns:a="http://schemas.openxmlformats.org/drawingml/2006/main"/>
      </cdr:spPr>
      <cdr:txBody>
        <a:bodyPr xmlns:a="http://schemas.openxmlformats.org/drawingml/2006/main" vert="eaVert"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吉村市長 就任</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0.74275</cdr:x>
      <cdr:y>0.51491</cdr:y>
    </cdr:from>
    <cdr:to>
      <cdr:x>0.81508</cdr:x>
      <cdr:y>0.6272</cdr:y>
    </cdr:to>
    <cdr:sp macro="" textlink="">
      <cdr:nvSpPr>
        <cdr:cNvPr id="6" name="テキスト ボックス 35"/>
        <cdr:cNvSpPr txBox="1"/>
      </cdr:nvSpPr>
      <cdr:spPr>
        <a:xfrm xmlns:a="http://schemas.openxmlformats.org/drawingml/2006/main">
          <a:off x="6777583" y="1552467"/>
          <a:ext cx="659954"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0.08835</cdr:x>
      <cdr:y>0.58161</cdr:y>
    </cdr:from>
    <cdr:to>
      <cdr:x>0.20214</cdr:x>
      <cdr:y>0.65747</cdr:y>
    </cdr:to>
    <cdr:sp macro="" textlink="">
      <cdr:nvSpPr>
        <cdr:cNvPr id="2" name="正方形/長方形 1"/>
        <cdr:cNvSpPr/>
      </cdr:nvSpPr>
      <cdr:spPr>
        <a:xfrm xmlns:a="http://schemas.openxmlformats.org/drawingml/2006/main">
          <a:off x="628650" y="2409826"/>
          <a:ext cx="809626" cy="3143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a:solidFill>
                <a:sysClr val="windowText" lastClr="000000"/>
              </a:solidFill>
            </a:rPr>
            <a:t>約</a:t>
          </a:r>
          <a:r>
            <a:rPr lang="en-US" altLang="ja-JP">
              <a:solidFill>
                <a:sysClr val="windowText" lastClr="000000"/>
              </a:solidFill>
            </a:rPr>
            <a:t>25</a:t>
          </a:r>
          <a:r>
            <a:rPr lang="ja-JP" altLang="en-US">
              <a:solidFill>
                <a:sysClr val="windowText" lastClr="000000"/>
              </a:solidFill>
            </a:rPr>
            <a:t>億</a:t>
          </a:r>
          <a:endParaRPr lang="ja-JP">
            <a:solidFill>
              <a:sysClr val="windowText" lastClr="000000"/>
            </a:solidFill>
          </a:endParaRPr>
        </a:p>
      </cdr:txBody>
    </cdr:sp>
  </cdr:relSizeAnchor>
  <cdr:relSizeAnchor xmlns:cdr="http://schemas.openxmlformats.org/drawingml/2006/chartDrawing">
    <cdr:from>
      <cdr:x>0.27889</cdr:x>
      <cdr:y>0.41916</cdr:y>
    </cdr:from>
    <cdr:to>
      <cdr:x>0.39268</cdr:x>
      <cdr:y>0.49502</cdr:y>
    </cdr:to>
    <cdr:sp macro="" textlink="">
      <cdr:nvSpPr>
        <cdr:cNvPr id="3" name="正方形/長方形 2"/>
        <cdr:cNvSpPr/>
      </cdr:nvSpPr>
      <cdr:spPr>
        <a:xfrm xmlns:a="http://schemas.openxmlformats.org/drawingml/2006/main">
          <a:off x="1984375" y="1736725"/>
          <a:ext cx="809626" cy="3143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a:solidFill>
                <a:sysClr val="windowText" lastClr="000000"/>
              </a:solidFill>
            </a:rPr>
            <a:t>約</a:t>
          </a:r>
          <a:r>
            <a:rPr lang="en-US" altLang="ja-JP">
              <a:solidFill>
                <a:sysClr val="windowText" lastClr="000000"/>
              </a:solidFill>
            </a:rPr>
            <a:t>49</a:t>
          </a:r>
          <a:r>
            <a:rPr lang="ja-JP" altLang="en-US">
              <a:solidFill>
                <a:sysClr val="windowText" lastClr="000000"/>
              </a:solidFill>
            </a:rPr>
            <a:t>億</a:t>
          </a:r>
          <a:endParaRPr lang="ja-JP">
            <a:solidFill>
              <a:sysClr val="windowText" lastClr="000000"/>
            </a:solidFill>
          </a:endParaRPr>
        </a:p>
      </cdr:txBody>
    </cdr:sp>
  </cdr:relSizeAnchor>
  <cdr:relSizeAnchor xmlns:cdr="http://schemas.openxmlformats.org/drawingml/2006/chartDrawing">
    <cdr:from>
      <cdr:x>0.44757</cdr:x>
      <cdr:y>0.26054</cdr:y>
    </cdr:from>
    <cdr:to>
      <cdr:x>0.56136</cdr:x>
      <cdr:y>0.3364</cdr:y>
    </cdr:to>
    <cdr:sp macro="" textlink="">
      <cdr:nvSpPr>
        <cdr:cNvPr id="4" name="正方形/長方形 3"/>
        <cdr:cNvSpPr/>
      </cdr:nvSpPr>
      <cdr:spPr>
        <a:xfrm xmlns:a="http://schemas.openxmlformats.org/drawingml/2006/main">
          <a:off x="3184525" y="1079500"/>
          <a:ext cx="809626" cy="3143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約</a:t>
          </a:r>
          <a:r>
            <a:rPr lang="en-US" altLang="ja-JP" dirty="0">
              <a:solidFill>
                <a:sysClr val="windowText" lastClr="000000"/>
              </a:solidFill>
            </a:rPr>
            <a:t>74</a:t>
          </a:r>
          <a:r>
            <a:rPr lang="ja-JP" altLang="en-US" dirty="0">
              <a:solidFill>
                <a:sysClr val="windowText" lastClr="000000"/>
              </a:solidFill>
            </a:rPr>
            <a:t>億</a:t>
          </a:r>
          <a:endParaRPr lang="ja-JP" dirty="0">
            <a:solidFill>
              <a:sysClr val="windowText" lastClr="000000"/>
            </a:solidFill>
          </a:endParaRPr>
        </a:p>
      </cdr:txBody>
    </cdr:sp>
  </cdr:relSizeAnchor>
  <cdr:relSizeAnchor xmlns:cdr="http://schemas.openxmlformats.org/drawingml/2006/chartDrawing">
    <cdr:from>
      <cdr:x>0.65348</cdr:x>
      <cdr:y>0.10739</cdr:y>
    </cdr:from>
    <cdr:to>
      <cdr:x>0.76727</cdr:x>
      <cdr:y>0.18325</cdr:y>
    </cdr:to>
    <cdr:sp macro="" textlink="">
      <cdr:nvSpPr>
        <cdr:cNvPr id="5" name="正方形/長方形 4"/>
        <cdr:cNvSpPr/>
      </cdr:nvSpPr>
      <cdr:spPr>
        <a:xfrm xmlns:a="http://schemas.openxmlformats.org/drawingml/2006/main">
          <a:off x="6871705" y="439120"/>
          <a:ext cx="1196570" cy="3101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約</a:t>
          </a:r>
          <a:r>
            <a:rPr lang="en-US" altLang="ja-JP" dirty="0">
              <a:solidFill>
                <a:sysClr val="windowText" lastClr="000000"/>
              </a:solidFill>
            </a:rPr>
            <a:t>97</a:t>
          </a:r>
          <a:r>
            <a:rPr lang="ja-JP" altLang="en-US" dirty="0">
              <a:solidFill>
                <a:sysClr val="windowText" lastClr="000000"/>
              </a:solidFill>
            </a:rPr>
            <a:t>億</a:t>
          </a:r>
          <a:endParaRPr lang="ja-JP" dirty="0">
            <a:solidFill>
              <a:sysClr val="windowText" lastClr="000000"/>
            </a:solidFill>
          </a:endParaRPr>
        </a:p>
      </cdr:txBody>
    </cdr:sp>
  </cdr:relSizeAnchor>
  <cdr:relSizeAnchor xmlns:cdr="http://schemas.openxmlformats.org/drawingml/2006/chartDrawing">
    <cdr:from>
      <cdr:x>0.89932</cdr:x>
      <cdr:y>0.03998</cdr:y>
    </cdr:from>
    <cdr:to>
      <cdr:x>1</cdr:x>
      <cdr:y>0.12861</cdr:y>
    </cdr:to>
    <cdr:sp macro="" textlink="">
      <cdr:nvSpPr>
        <cdr:cNvPr id="6" name="正方形/長方形 5"/>
        <cdr:cNvSpPr/>
      </cdr:nvSpPr>
      <cdr:spPr>
        <a:xfrm xmlns:a="http://schemas.openxmlformats.org/drawingml/2006/main">
          <a:off x="8270841" y="223505"/>
          <a:ext cx="925931" cy="4954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約</a:t>
          </a:r>
          <a:r>
            <a:rPr lang="en-US" altLang="ja-JP" dirty="0" smtClean="0">
              <a:solidFill>
                <a:sysClr val="windowText" lastClr="000000"/>
              </a:solidFill>
            </a:rPr>
            <a:t>109</a:t>
          </a:r>
          <a:r>
            <a:rPr lang="ja-JP" altLang="en-US" dirty="0" smtClean="0">
              <a:solidFill>
                <a:sysClr val="windowText" lastClr="000000"/>
              </a:solidFill>
            </a:rPr>
            <a:t>億</a:t>
          </a:r>
          <a:endParaRPr lang="ja-JP" dirty="0">
            <a:solidFill>
              <a:sysClr val="windowText" lastClr="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0.23951</cdr:x>
      <cdr:y>0.39959</cdr:y>
    </cdr:from>
    <cdr:to>
      <cdr:x>0.41737</cdr:x>
      <cdr:y>0.4602</cdr:y>
    </cdr:to>
    <cdr:sp macro="" textlink="">
      <cdr:nvSpPr>
        <cdr:cNvPr id="2" name="テキスト ボックス 1"/>
        <cdr:cNvSpPr txBox="1"/>
      </cdr:nvSpPr>
      <cdr:spPr>
        <a:xfrm xmlns:a="http://schemas.openxmlformats.org/drawingml/2006/main">
          <a:off x="1057920" y="1358631"/>
          <a:ext cx="785611" cy="2060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800" dirty="0" smtClean="0">
              <a:latin typeface="Meiryo UI" panose="020B0604030504040204" pitchFamily="50" charset="-128"/>
              <a:ea typeface="Meiryo UI" panose="020B0604030504040204" pitchFamily="50" charset="-128"/>
            </a:rPr>
            <a:t>1,400</a:t>
          </a:r>
          <a:r>
            <a:rPr lang="ja-JP" altLang="en-US" sz="800" dirty="0" smtClean="0">
              <a:latin typeface="Meiryo UI" panose="020B0604030504040204" pitchFamily="50" charset="-128"/>
              <a:ea typeface="Meiryo UI" panose="020B0604030504040204" pitchFamily="50" charset="-128"/>
            </a:rPr>
            <a:t>万人</a:t>
          </a:r>
          <a:endParaRPr lang="ja-JP" altLang="en-US" sz="8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0.3124</cdr:x>
      <cdr:y>0.44884</cdr:y>
    </cdr:from>
    <cdr:to>
      <cdr:x>0.51942</cdr:x>
      <cdr:y>0.71778</cdr:y>
    </cdr:to>
    <cdr:sp macro="" textlink="">
      <cdr:nvSpPr>
        <cdr:cNvPr id="3" name="テキスト ボックス 2"/>
        <cdr:cNvSpPr txBox="1"/>
      </cdr:nvSpPr>
      <cdr:spPr>
        <a:xfrm xmlns:a="http://schemas.openxmlformats.org/drawingml/2006/main">
          <a:off x="1379892" y="15260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AAC128B-3104-49D5-9B30-F978D7A65876}" type="datetimeFigureOut">
              <a:rPr kumimoji="1" lang="ja-JP" altLang="en-US" smtClean="0"/>
              <a:t>2019/10/30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D78C88F-0C88-4F4D-B1F1-B483906F69E5}" type="slidenum">
              <a:rPr kumimoji="1" lang="ja-JP" altLang="en-US" smtClean="0"/>
              <a:t>‹#›</a:t>
            </a:fld>
            <a:endParaRPr kumimoji="1" lang="ja-JP" altLang="en-US"/>
          </a:p>
        </p:txBody>
      </p:sp>
    </p:spTree>
    <p:extLst>
      <p:ext uri="{BB962C8B-B14F-4D97-AF65-F5344CB8AC3E}">
        <p14:creationId xmlns:p14="http://schemas.microsoft.com/office/powerpoint/2010/main" val="35035216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318972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120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398783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418601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89722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363656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341497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354552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225888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36090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4FCEC0-817F-4144-A949-B9F8C7A3B541}" type="datetimeFigureOut">
              <a:rPr kumimoji="1" lang="ja-JP" altLang="en-US" smtClean="0"/>
              <a:t>2019/10/30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227803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FCEC0-817F-4144-A949-B9F8C7A3B541}" type="datetimeFigureOut">
              <a:rPr kumimoji="1" lang="ja-JP" altLang="en-US" smtClean="0"/>
              <a:t>2019/10/30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5C7CD-BEA5-4E5A-BC14-207F1ECF031F}" type="slidenum">
              <a:rPr kumimoji="1" lang="ja-JP" altLang="en-US" smtClean="0"/>
              <a:t>‹#›</a:t>
            </a:fld>
            <a:endParaRPr kumimoji="1" lang="ja-JP" altLang="en-US"/>
          </a:p>
        </p:txBody>
      </p:sp>
    </p:spTree>
    <p:extLst>
      <p:ext uri="{BB962C8B-B14F-4D97-AF65-F5344CB8AC3E}">
        <p14:creationId xmlns:p14="http://schemas.microsoft.com/office/powerpoint/2010/main" val="1590199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10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8" Type="http://schemas.openxmlformats.org/officeDocument/2006/relationships/image" Target="../media/image128.jpeg"/><Relationship Id="rId3" Type="http://schemas.openxmlformats.org/officeDocument/2006/relationships/image" Target="../media/image123.jpeg"/><Relationship Id="rId7" Type="http://schemas.openxmlformats.org/officeDocument/2006/relationships/image" Target="../media/image127.jpeg"/><Relationship Id="rId2" Type="http://schemas.openxmlformats.org/officeDocument/2006/relationships/image" Target="../media/image122.jpeg"/><Relationship Id="rId1" Type="http://schemas.openxmlformats.org/officeDocument/2006/relationships/slideLayout" Target="../slideLayouts/slideLayout1.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70.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emf"/><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6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259306" y="2442949"/>
            <a:ext cx="9543600" cy="1900451"/>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smtClean="0">
                <a:latin typeface="Meiryo UI" panose="020B0604030504040204" pitchFamily="50" charset="-128"/>
                <a:ea typeface="Meiryo UI" panose="020B0604030504040204" pitchFamily="50" charset="-128"/>
              </a:rPr>
              <a:t>「万博のインパクトを活かした大阪の将来に向けたビジョン」の策定に向けて</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rPr>
              <a:t>第４回有識者ＷＧ資料</a:t>
            </a:r>
            <a:endParaRPr lang="en-US" altLang="ja-JP" sz="2000" b="1" dirty="0" smtClean="0">
              <a:latin typeface="Meiryo UI" panose="020B0604030504040204" pitchFamily="50" charset="-128"/>
              <a:ea typeface="Meiryo UI" panose="020B0604030504040204" pitchFamily="50" charset="-128"/>
            </a:endParaRPr>
          </a:p>
          <a:p>
            <a:endParaRPr lang="en-US" altLang="ja-JP" sz="2000" b="1" dirty="0" smtClean="0">
              <a:latin typeface="Meiryo UI" panose="020B0604030504040204" pitchFamily="50" charset="-128"/>
              <a:ea typeface="Meiryo UI" panose="020B0604030504040204" pitchFamily="50" charset="-128"/>
            </a:endParaRPr>
          </a:p>
          <a:p>
            <a:endParaRPr lang="en-US" altLang="ja-JP" sz="2000" b="1" dirty="0" smtClean="0">
              <a:latin typeface="Meiryo UI" panose="020B0604030504040204" pitchFamily="50" charset="-128"/>
              <a:ea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rPr>
              <a:t>令和元年</a:t>
            </a:r>
            <a:r>
              <a:rPr lang="en-US" altLang="ja-JP" sz="2000" b="1" dirty="0" smtClean="0">
                <a:latin typeface="Meiryo UI" panose="020B0604030504040204" pitchFamily="50" charset="-128"/>
                <a:ea typeface="Meiryo UI" panose="020B0604030504040204" pitchFamily="50" charset="-128"/>
              </a:rPr>
              <a:t>10</a:t>
            </a:r>
            <a:r>
              <a:rPr lang="ja-JP" altLang="en-US" sz="2000" b="1" dirty="0" smtClean="0">
                <a:latin typeface="Meiryo UI" panose="020B0604030504040204" pitchFamily="50" charset="-128"/>
                <a:ea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rPr>
              <a:t>29</a:t>
            </a:r>
            <a:r>
              <a:rPr lang="ja-JP" altLang="en-US" sz="2000" b="1" dirty="0" smtClean="0">
                <a:latin typeface="Meiryo UI" panose="020B0604030504040204" pitchFamily="50" charset="-128"/>
                <a:ea typeface="Meiryo UI" panose="020B0604030504040204" pitchFamily="50" charset="-128"/>
              </a:rPr>
              <a:t>日</a:t>
            </a:r>
            <a:endParaRPr lang="ja-JP" altLang="en-US" sz="20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7725714" y="312521"/>
            <a:ext cx="125730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資料５</a:t>
            </a:r>
            <a:endParaRPr kumimoji="1" lang="ja-JP" altLang="en-US" sz="2400" dirty="0"/>
          </a:p>
        </p:txBody>
      </p:sp>
    </p:spTree>
    <p:extLst>
      <p:ext uri="{BB962C8B-B14F-4D97-AF65-F5344CB8AC3E}">
        <p14:creationId xmlns:p14="http://schemas.microsoft.com/office/powerpoint/2010/main" val="392965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（２</a:t>
            </a:r>
            <a:r>
              <a:rPr lang="ja-JP" altLang="en-US" sz="1800" b="1" dirty="0">
                <a:solidFill>
                  <a:schemeClr val="bg1"/>
                </a:solidFill>
                <a:latin typeface="Meiryo UI" panose="020B0604030504040204" pitchFamily="50" charset="-128"/>
                <a:ea typeface="Meiryo UI" panose="020B0604030504040204" pitchFamily="50" charset="-128"/>
              </a:rPr>
              <a:t>）戦後から昭和の大阪</a:t>
            </a:r>
          </a:p>
        </p:txBody>
      </p:sp>
      <p:sp>
        <p:nvSpPr>
          <p:cNvPr id="2" name="テキスト ボックス 1"/>
          <p:cNvSpPr txBox="1"/>
          <p:nvPr/>
        </p:nvSpPr>
        <p:spPr>
          <a:xfrm>
            <a:off x="132229" y="654705"/>
            <a:ext cx="9641542" cy="6070893"/>
          </a:xfrm>
          <a:prstGeom prst="rect">
            <a:avLst/>
          </a:prstGeom>
          <a:noFill/>
          <a:ln>
            <a:solidFill>
              <a:schemeClr val="tx1"/>
            </a:solidFill>
            <a:prstDash val="dash"/>
          </a:ln>
        </p:spPr>
        <p:txBody>
          <a:bodyPr wrap="square" rtlCol="0">
            <a:spAutoFit/>
          </a:bodyPr>
          <a:lstStyle/>
          <a:p>
            <a:r>
              <a:rPr kumimoji="1" lang="ja-JP" altLang="en-US" sz="1050" b="1" u="sng" dirty="0" smtClean="0">
                <a:latin typeface="Meiryo UI" panose="020B0604030504040204" pitchFamily="50" charset="-128"/>
                <a:ea typeface="Meiryo UI" panose="020B0604030504040204" pitchFamily="50" charset="-128"/>
              </a:rPr>
              <a:t>◆長期的な地位の低下</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1970</a:t>
            </a:r>
            <a:r>
              <a:rPr kumimoji="1" lang="ja-JP" altLang="en-US" sz="1050" b="1" dirty="0" smtClean="0">
                <a:latin typeface="Meiryo UI" panose="020B0604030504040204" pitchFamily="50" charset="-128"/>
                <a:ea typeface="Meiryo UI" panose="020B0604030504040204" pitchFamily="50" charset="-128"/>
              </a:rPr>
              <a:t>年の大阪万博の時期をピークに、</a:t>
            </a:r>
            <a:r>
              <a:rPr kumimoji="1" lang="ja-JP" altLang="en-US" sz="1050" b="1" dirty="0">
                <a:latin typeface="Meiryo UI" panose="020B0604030504040204" pitchFamily="50" charset="-128"/>
                <a:ea typeface="Meiryo UI" panose="020B0604030504040204" pitchFamily="50" charset="-128"/>
              </a:rPr>
              <a:t>大阪は長期的な地位低下傾向</a:t>
            </a:r>
            <a:r>
              <a:rPr kumimoji="1" lang="ja-JP" altLang="en-US" sz="1050" dirty="0">
                <a:latin typeface="Meiryo UI" panose="020B0604030504040204" pitchFamily="50" charset="-128"/>
                <a:ea typeface="Meiryo UI" panose="020B0604030504040204" pitchFamily="50" charset="-128"/>
              </a:rPr>
              <a:t>を辿ることになった。</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大阪の地盤沈下の要因としては</a:t>
            </a:r>
            <a:r>
              <a:rPr kumimoji="1" lang="ja-JP" altLang="en-US" sz="1050" dirty="0" smtClean="0">
                <a:latin typeface="Meiryo UI" panose="020B0604030504040204" pitchFamily="50" charset="-128"/>
                <a:ea typeface="Meiryo UI" panose="020B0604030504040204" pitchFamily="50" charset="-128"/>
              </a:rPr>
              <a:t>、以下のとおり考察されている。</a:t>
            </a:r>
            <a:endParaRPr kumimoji="1" lang="ja-JP" altLang="en-US"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①</a:t>
            </a:r>
            <a:r>
              <a:rPr kumimoji="1" lang="ja-JP" altLang="en-US" sz="1050" b="1" dirty="0">
                <a:latin typeface="Meiryo UI" panose="020B0604030504040204" pitchFamily="50" charset="-128"/>
                <a:ea typeface="Meiryo UI" panose="020B0604030504040204" pitchFamily="50" charset="-128"/>
              </a:rPr>
              <a:t>素材型産業構造の転換の遅れ</a:t>
            </a: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→繊維</a:t>
            </a:r>
            <a:r>
              <a:rPr kumimoji="1" lang="ja-JP" altLang="en-US" sz="1050" dirty="0">
                <a:latin typeface="Meiryo UI" panose="020B0604030504040204" pitchFamily="50" charset="-128"/>
                <a:ea typeface="Meiryo UI" panose="020B0604030504040204" pitchFamily="50" charset="-128"/>
              </a:rPr>
              <a:t>工業などの製造業がマイナスに</a:t>
            </a:r>
            <a:r>
              <a:rPr kumimoji="1" lang="ja-JP" altLang="en-US" sz="1050" dirty="0" smtClean="0">
                <a:latin typeface="Meiryo UI" panose="020B0604030504040204" pitchFamily="50" charset="-128"/>
                <a:ea typeface="Meiryo UI" panose="020B0604030504040204" pitchFamily="50" charset="-128"/>
              </a:rPr>
              <a:t>寄与したが、情報</a:t>
            </a:r>
            <a:r>
              <a:rPr kumimoji="1" lang="ja-JP" altLang="en-US" sz="1050" dirty="0">
                <a:latin typeface="Meiryo UI" panose="020B0604030504040204" pitchFamily="50" charset="-128"/>
                <a:ea typeface="Meiryo UI" panose="020B0604030504040204" pitchFamily="50" charset="-128"/>
              </a:rPr>
              <a:t>サービス、対事業所サービス、医療・福祉などのサービス業がプラスに寄与し、それらが相殺し、影響は小さかった。</a:t>
            </a:r>
          </a:p>
          <a:p>
            <a:pPr marL="361950" indent="-361950"/>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東京</a:t>
            </a:r>
            <a:r>
              <a:rPr kumimoji="1" lang="ja-JP" altLang="en-US" sz="1050" b="1" dirty="0">
                <a:latin typeface="Meiryo UI" panose="020B0604030504040204" pitchFamily="50" charset="-128"/>
                <a:ea typeface="Meiryo UI" panose="020B0604030504040204" pitchFamily="50" charset="-128"/>
              </a:rPr>
              <a:t>は</a:t>
            </a:r>
            <a:r>
              <a:rPr kumimoji="1" lang="en-US" altLang="ja-JP" sz="1050" b="1" dirty="0">
                <a:latin typeface="Meiryo UI" panose="020B0604030504040204" pitchFamily="50" charset="-128"/>
                <a:ea typeface="Meiryo UI" panose="020B0604030504040204" pitchFamily="50" charset="-128"/>
              </a:rPr>
              <a:t>1990</a:t>
            </a:r>
            <a:r>
              <a:rPr kumimoji="1" lang="ja-JP" altLang="en-US" sz="1050" b="1" dirty="0">
                <a:latin typeface="Meiryo UI" panose="020B0604030504040204" pitchFamily="50" charset="-128"/>
                <a:ea typeface="Meiryo UI" panose="020B0604030504040204" pitchFamily="50" charset="-128"/>
              </a:rPr>
              <a:t>年代後半以降、製造業の構成比が小さくなる一方で、サービス業における成長産業の構成比が大きくなり</a:t>
            </a:r>
            <a:r>
              <a:rPr kumimoji="1" lang="ja-JP" altLang="en-US" sz="1050" dirty="0">
                <a:latin typeface="Meiryo UI" panose="020B0604030504040204" pitchFamily="50" charset="-128"/>
                <a:ea typeface="Meiryo UI" panose="020B0604030504040204" pitchFamily="50" charset="-128"/>
              </a:rPr>
              <a:t>、その寄与が大きかったことにより、</a:t>
            </a:r>
            <a:r>
              <a:rPr kumimoji="1" lang="ja-JP" altLang="en-US" sz="1050" b="1" dirty="0">
                <a:latin typeface="Meiryo UI" panose="020B0604030504040204" pitchFamily="50" charset="-128"/>
                <a:ea typeface="Meiryo UI" panose="020B0604030504040204" pitchFamily="50" charset="-128"/>
              </a:rPr>
              <a:t>産業構造要因が大きくプラスになった。</a:t>
            </a: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②</a:t>
            </a:r>
            <a:r>
              <a:rPr kumimoji="1" lang="ja-JP" altLang="en-US" sz="1050" b="1" dirty="0">
                <a:latin typeface="Meiryo UI" panose="020B0604030504040204" pitchFamily="50" charset="-128"/>
                <a:ea typeface="Meiryo UI" panose="020B0604030504040204" pitchFamily="50" charset="-128"/>
              </a:rPr>
              <a:t>製造機能の府外流出</a:t>
            </a:r>
          </a:p>
          <a:p>
            <a:pPr marL="361950" indent="-361950"/>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→高度</a:t>
            </a:r>
            <a:r>
              <a:rPr kumimoji="1" lang="ja-JP" altLang="en-US" sz="1050" dirty="0">
                <a:latin typeface="Meiryo UI" panose="020B0604030504040204" pitchFamily="50" charset="-128"/>
                <a:ea typeface="Meiryo UI" panose="020B0604030504040204" pitchFamily="50" charset="-128"/>
              </a:rPr>
              <a:t>経済成長期の後半から府内では、新規</a:t>
            </a:r>
            <a:r>
              <a:rPr kumimoji="1" lang="ja-JP" altLang="en-US" sz="1050" dirty="0" smtClean="0">
                <a:latin typeface="Meiryo UI" panose="020B0604030504040204" pitchFamily="50" charset="-128"/>
                <a:ea typeface="Meiryo UI" panose="020B0604030504040204" pitchFamily="50" charset="-128"/>
              </a:rPr>
              <a:t>の</a:t>
            </a:r>
            <a:r>
              <a:rPr kumimoji="1" lang="ja-JP" altLang="en-US" sz="1050" dirty="0">
                <a:latin typeface="Meiryo UI" panose="020B0604030504040204" pitchFamily="50" charset="-128"/>
                <a:ea typeface="Meiryo UI" panose="020B0604030504040204" pitchFamily="50" charset="-128"/>
              </a:rPr>
              <a:t>工場</a:t>
            </a:r>
            <a:r>
              <a:rPr kumimoji="1" lang="ja-JP" altLang="en-US" sz="1050" dirty="0" smtClean="0">
                <a:latin typeface="Meiryo UI" panose="020B0604030504040204" pitchFamily="50" charset="-128"/>
                <a:ea typeface="Meiryo UI" panose="020B0604030504040204" pitchFamily="50" charset="-128"/>
              </a:rPr>
              <a:t>立地</a:t>
            </a:r>
            <a:r>
              <a:rPr kumimoji="1" lang="ja-JP" altLang="en-US" sz="1050" dirty="0">
                <a:latin typeface="Meiryo UI" panose="020B0604030504040204" pitchFamily="50" charset="-128"/>
                <a:ea typeface="Meiryo UI" panose="020B0604030504040204" pitchFamily="50" charset="-128"/>
              </a:rPr>
              <a:t>のために必要な安価な土地と労働力不足が顕著</a:t>
            </a:r>
            <a:r>
              <a:rPr kumimoji="1" lang="ja-JP" altLang="en-US" sz="1050" dirty="0" smtClean="0">
                <a:latin typeface="Meiryo UI" panose="020B0604030504040204" pitchFamily="50" charset="-128"/>
                <a:ea typeface="Meiryo UI" panose="020B0604030504040204" pitchFamily="50" charset="-128"/>
              </a:rPr>
              <a:t>。バブル</a:t>
            </a:r>
            <a:r>
              <a:rPr kumimoji="1" lang="ja-JP" altLang="en-US" sz="1050" dirty="0">
                <a:latin typeface="Meiryo UI" panose="020B0604030504040204" pitchFamily="50" charset="-128"/>
                <a:ea typeface="Meiryo UI" panose="020B0604030504040204" pitchFamily="50" charset="-128"/>
              </a:rPr>
              <a:t>経済崩壊以降は、円高や東アジアの工業化といった要因も加わり、国内のみならず海外への工場移転が</a:t>
            </a:r>
            <a:r>
              <a:rPr kumimoji="1" lang="ja-JP" altLang="en-US" sz="1050" dirty="0" smtClean="0">
                <a:latin typeface="Meiryo UI" panose="020B0604030504040204" pitchFamily="50" charset="-128"/>
                <a:ea typeface="Meiryo UI" panose="020B0604030504040204" pitchFamily="50" charset="-128"/>
              </a:rPr>
              <a:t>進むなど、</a:t>
            </a:r>
            <a:r>
              <a:rPr kumimoji="1" lang="ja-JP" altLang="en-US" sz="1050" b="1" dirty="0">
                <a:latin typeface="Meiryo UI" panose="020B0604030504040204" pitchFamily="50" charset="-128"/>
                <a:ea typeface="Meiryo UI" panose="020B0604030504040204" pitchFamily="50" charset="-128"/>
              </a:rPr>
              <a:t>製造機能の府外流出</a:t>
            </a:r>
            <a:r>
              <a:rPr kumimoji="1" lang="ja-JP" altLang="en-US" sz="1050" b="1" dirty="0" smtClean="0">
                <a:latin typeface="Meiryo UI" panose="020B0604030504040204" pitchFamily="50" charset="-128"/>
                <a:ea typeface="Meiryo UI" panose="020B0604030504040204" pitchFamily="50" charset="-128"/>
              </a:rPr>
              <a:t>が大きく影響。</a:t>
            </a:r>
            <a:endParaRPr kumimoji="1" lang="ja-JP" altLang="en-US"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このような</a:t>
            </a:r>
            <a:r>
              <a:rPr kumimoji="1" lang="ja-JP" altLang="en-US" sz="1050" b="1" dirty="0">
                <a:latin typeface="Meiryo UI" panose="020B0604030504040204" pitchFamily="50" charset="-128"/>
                <a:ea typeface="Meiryo UI" panose="020B0604030504040204" pitchFamily="50" charset="-128"/>
              </a:rPr>
              <a:t>経済環境変化を大阪は他府県よりも激しく受け、製造業の競争力の低下を招いた</a:t>
            </a:r>
            <a:r>
              <a:rPr kumimoji="1" lang="ja-JP" altLang="en-US" sz="1050" dirty="0">
                <a:latin typeface="Meiryo UI" panose="020B0604030504040204" pitchFamily="50" charset="-128"/>
                <a:ea typeface="Meiryo UI" panose="020B0604030504040204" pitchFamily="50" charset="-128"/>
              </a:rPr>
              <a:t>。</a:t>
            </a: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③</a:t>
            </a:r>
            <a:r>
              <a:rPr kumimoji="1" lang="ja-JP" altLang="en-US" sz="1050" b="1" dirty="0">
                <a:latin typeface="Meiryo UI" panose="020B0604030504040204" pitchFamily="50" charset="-128"/>
                <a:ea typeface="Meiryo UI" panose="020B0604030504040204" pitchFamily="50" charset="-128"/>
              </a:rPr>
              <a:t>本社機能の府外流出</a:t>
            </a:r>
          </a:p>
          <a:p>
            <a:pPr marL="361950" indent="-361950"/>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本社機能流出については、高度経済成長期の後半から問題視されていたが、</a:t>
            </a:r>
            <a:r>
              <a:rPr kumimoji="1" lang="en-US" altLang="ja-JP" sz="1050" dirty="0">
                <a:latin typeface="Meiryo UI" panose="020B0604030504040204" pitchFamily="50" charset="-128"/>
                <a:ea typeface="Meiryo UI" panose="020B0604030504040204" pitchFamily="50" charset="-128"/>
              </a:rPr>
              <a:t>1985</a:t>
            </a:r>
            <a:r>
              <a:rPr kumimoji="1" lang="ja-JP" altLang="en-US" sz="1050" dirty="0">
                <a:latin typeface="Meiryo UI" panose="020B0604030504040204" pitchFamily="50" charset="-128"/>
                <a:ea typeface="Meiryo UI" panose="020B0604030504040204" pitchFamily="50" charset="-128"/>
              </a:rPr>
              <a:t>年のプラザ合意以降の円高のもとで、</a:t>
            </a:r>
            <a:r>
              <a:rPr kumimoji="1" lang="ja-JP" altLang="en-US" sz="1050" b="1" dirty="0">
                <a:latin typeface="Meiryo UI" panose="020B0604030504040204" pitchFamily="50" charset="-128"/>
                <a:ea typeface="Meiryo UI" panose="020B0604030504040204" pitchFamily="50" charset="-128"/>
              </a:rPr>
              <a:t>世界都市東京がグローバル金融センターとなり、大手金融機関の度重なる合併等を契機にとして、本社機能の東京への集約</a:t>
            </a:r>
            <a:r>
              <a:rPr kumimoji="1" lang="ja-JP" altLang="en-US" sz="1050" dirty="0">
                <a:latin typeface="Meiryo UI" panose="020B0604030504040204" pitchFamily="50" charset="-128"/>
                <a:ea typeface="Meiryo UI" panose="020B0604030504040204" pitchFamily="50" charset="-128"/>
              </a:rPr>
              <a:t>が進んだ。金融業以外でもグローバルな競争に勝ち抜くために合併が頻発し、東京への本社</a:t>
            </a:r>
            <a:r>
              <a:rPr kumimoji="1" lang="ja-JP" altLang="en-US" sz="1050" dirty="0" smtClean="0">
                <a:latin typeface="Meiryo UI" panose="020B0604030504040204" pitchFamily="50" charset="-128"/>
                <a:ea typeface="Meiryo UI" panose="020B0604030504040204" pitchFamily="50" charset="-128"/>
              </a:rPr>
              <a:t>機能が集中。</a:t>
            </a:r>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a:p>
            <a:pPr marL="361950" indent="-361950"/>
            <a:endParaRPr kumimoji="1" lang="en-US" altLang="ja-JP" sz="1050" dirty="0" smtClean="0">
              <a:latin typeface="Meiryo UI" panose="020B0604030504040204" pitchFamily="50" charset="-128"/>
              <a:ea typeface="Meiryo UI" panose="020B0604030504040204" pitchFamily="50" charset="-128"/>
            </a:endParaRPr>
          </a:p>
          <a:p>
            <a:pPr marL="361950" indent="-361950"/>
            <a:endParaRPr kumimoji="1" lang="en-US" altLang="ja-JP" sz="105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583271" y="6596390"/>
            <a:ext cx="441511" cy="261610"/>
          </a:xfrm>
          <a:prstGeom prst="rect">
            <a:avLst/>
          </a:prstGeom>
          <a:noFill/>
        </p:spPr>
        <p:txBody>
          <a:bodyPr wrap="square" rtlCol="0">
            <a:spAutoFit/>
          </a:bodyPr>
          <a:lstStyle/>
          <a:p>
            <a:r>
              <a:rPr kumimoji="1" lang="ja-JP" altLang="en-US" sz="1100" b="1" dirty="0" smtClean="0">
                <a:latin typeface="Arial Black" panose="020B0A04020102020204" pitchFamily="34" charset="0"/>
              </a:rPr>
              <a:t>１</a:t>
            </a:r>
            <a:endParaRPr kumimoji="1" lang="ja-JP" altLang="en-US" sz="1100" b="1" dirty="0">
              <a:latin typeface="Arial Black" panose="020B0A04020102020204" pitchFamily="34" charset="0"/>
            </a:endParaRPr>
          </a:p>
        </p:txBody>
      </p:sp>
      <p:sp>
        <p:nvSpPr>
          <p:cNvPr id="6" name="テキスト ボックス 5"/>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a:latin typeface="Arial Black" panose="020B0A04020102020204" pitchFamily="34" charset="0"/>
              </a:rPr>
              <a:t>7</a:t>
            </a:r>
            <a:endParaRPr kumimoji="1" lang="ja-JP" altLang="en-US" sz="1100" b="1" dirty="0">
              <a:latin typeface="Arial Black" panose="020B0A04020102020204" pitchFamily="34" charset="0"/>
            </a:endParaRPr>
          </a:p>
        </p:txBody>
      </p:sp>
      <p:pic>
        <p:nvPicPr>
          <p:cNvPr id="7" name="図 6"/>
          <p:cNvPicPr>
            <a:picLocks noChangeAspect="1"/>
          </p:cNvPicPr>
          <p:nvPr/>
        </p:nvPicPr>
        <p:blipFill>
          <a:blip r:embed="rId2"/>
          <a:stretch>
            <a:fillRect/>
          </a:stretch>
        </p:blipFill>
        <p:spPr>
          <a:xfrm>
            <a:off x="880782" y="3901422"/>
            <a:ext cx="4191000" cy="2638425"/>
          </a:xfrm>
          <a:prstGeom prst="rect">
            <a:avLst/>
          </a:prstGeom>
        </p:spPr>
      </p:pic>
      <p:pic>
        <p:nvPicPr>
          <p:cNvPr id="8" name="図 7"/>
          <p:cNvPicPr>
            <a:picLocks noChangeAspect="1"/>
          </p:cNvPicPr>
          <p:nvPr/>
        </p:nvPicPr>
        <p:blipFill>
          <a:blip r:embed="rId3"/>
          <a:stretch>
            <a:fillRect/>
          </a:stretch>
        </p:blipFill>
        <p:spPr>
          <a:xfrm>
            <a:off x="5071782" y="3923860"/>
            <a:ext cx="4210050" cy="962025"/>
          </a:xfrm>
          <a:prstGeom prst="rect">
            <a:avLst/>
          </a:prstGeom>
        </p:spPr>
      </p:pic>
      <p:sp>
        <p:nvSpPr>
          <p:cNvPr id="10" name="正方形/長方形 9"/>
          <p:cNvSpPr/>
          <p:nvPr/>
        </p:nvSpPr>
        <p:spPr>
          <a:xfrm>
            <a:off x="5071782" y="4994420"/>
            <a:ext cx="4086225" cy="33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大阪府における資本金</a:t>
            </a:r>
            <a:r>
              <a:rPr kumimoji="1" lang="en-US" altLang="ja-JP" sz="1050" dirty="0" smtClean="0">
                <a:solidFill>
                  <a:schemeClr val="tx1"/>
                </a:solidFill>
                <a:latin typeface="Meiryo UI" panose="020B0604030504040204" pitchFamily="50" charset="-128"/>
                <a:ea typeface="Meiryo UI" panose="020B0604030504040204" pitchFamily="50" charset="-128"/>
              </a:rPr>
              <a:t>100</a:t>
            </a:r>
            <a:r>
              <a:rPr kumimoji="1" lang="ja-JP" altLang="en-US" sz="1050" dirty="0">
                <a:solidFill>
                  <a:schemeClr val="tx1"/>
                </a:solidFill>
                <a:latin typeface="Meiryo UI" panose="020B0604030504040204" pitchFamily="50" charset="-128"/>
                <a:ea typeface="Meiryo UI" panose="020B0604030504040204" pitchFamily="50" charset="-128"/>
              </a:rPr>
              <a:t>億円</a:t>
            </a:r>
            <a:r>
              <a:rPr kumimoji="1" lang="ja-JP" altLang="en-US" sz="1050" dirty="0" smtClean="0">
                <a:solidFill>
                  <a:schemeClr val="tx1"/>
                </a:solidFill>
                <a:latin typeface="Meiryo UI" panose="020B0604030504040204" pitchFamily="50" charset="-128"/>
                <a:ea typeface="Meiryo UI" panose="020B0604030504040204" pitchFamily="50" charset="-128"/>
              </a:rPr>
              <a:t>以上の企業の本社数は、</a:t>
            </a:r>
            <a:r>
              <a:rPr kumimoji="1" lang="en-US" altLang="ja-JP" sz="1050" dirty="0" smtClean="0">
                <a:solidFill>
                  <a:schemeClr val="tx1"/>
                </a:solidFill>
                <a:latin typeface="Meiryo UI" panose="020B0604030504040204" pitchFamily="50" charset="-128"/>
                <a:ea typeface="Meiryo UI" panose="020B0604030504040204" pitchFamily="50" charset="-128"/>
              </a:rPr>
              <a:t>1999</a:t>
            </a:r>
            <a:r>
              <a:rPr kumimoji="1" lang="ja-JP" altLang="en-US" sz="1050" dirty="0" smtClean="0">
                <a:solidFill>
                  <a:schemeClr val="tx1"/>
                </a:solidFill>
                <a:latin typeface="Meiryo UI" panose="020B0604030504040204" pitchFamily="50" charset="-128"/>
                <a:ea typeface="Meiryo UI" panose="020B0604030504040204" pitchFamily="50" charset="-128"/>
              </a:rPr>
              <a:t>年まで増加したものの、それ以降移転等によって減少する動きが続いている。</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49109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（５）都市インフラ（交通ネットワーク）</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97</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472927"/>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・就航ネットワークの強化や</a:t>
            </a:r>
            <a:r>
              <a:rPr kumimoji="1" lang="en-US" altLang="ja-JP" sz="1400" dirty="0">
                <a:latin typeface="Meiryo UI" panose="020B0604030504040204" pitchFamily="50" charset="-128"/>
                <a:ea typeface="Meiryo UI" panose="020B0604030504040204" pitchFamily="50" charset="-128"/>
              </a:rPr>
              <a:t>LCC</a:t>
            </a:r>
            <a:r>
              <a:rPr kumimoji="1" lang="ja-JP" altLang="en-US" sz="1400" dirty="0">
                <a:latin typeface="Meiryo UI" panose="020B0604030504040204" pitchFamily="50" charset="-128"/>
                <a:ea typeface="Meiryo UI" panose="020B0604030504040204" pitchFamily="50" charset="-128"/>
              </a:rPr>
              <a:t>拠点化など、関西国際空港</a:t>
            </a:r>
            <a:r>
              <a:rPr kumimoji="1" lang="ja-JP" altLang="en-US" sz="1400" dirty="0" smtClean="0">
                <a:latin typeface="Meiryo UI" panose="020B0604030504040204" pitchFamily="50" charset="-128"/>
                <a:ea typeface="Meiryo UI" panose="020B0604030504040204" pitchFamily="50" charset="-128"/>
              </a:rPr>
              <a:t>の国際</a:t>
            </a:r>
            <a:r>
              <a:rPr kumimoji="1" lang="ja-JP" altLang="en-US" sz="1400" dirty="0">
                <a:latin typeface="Meiryo UI" panose="020B0604030504040204" pitchFamily="50" charset="-128"/>
                <a:ea typeface="Meiryo UI" panose="020B0604030504040204" pitchFamily="50" charset="-128"/>
              </a:rPr>
              <a:t>拠点空港としての機能強化及び利用</a:t>
            </a:r>
            <a:r>
              <a:rPr kumimoji="1" lang="ja-JP" altLang="en-US" sz="1400" dirty="0" smtClean="0">
                <a:latin typeface="Meiryo UI" panose="020B0604030504040204" pitchFamily="50" charset="-128"/>
                <a:ea typeface="Meiryo UI" panose="020B0604030504040204" pitchFamily="50" charset="-128"/>
              </a:rPr>
              <a:t>促進が図られ、近年、旅客数や就航便数が増加。また</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大阪港における外貿</a:t>
            </a:r>
            <a:r>
              <a:rPr kumimoji="1" lang="ja-JP" altLang="en-US" sz="1400" dirty="0">
                <a:latin typeface="Meiryo UI" panose="020B0604030504040204" pitchFamily="50" charset="-128"/>
                <a:ea typeface="Meiryo UI" panose="020B0604030504040204" pitchFamily="50" charset="-128"/>
              </a:rPr>
              <a:t>コンテナ取扱</a:t>
            </a:r>
            <a:r>
              <a:rPr kumimoji="1" lang="ja-JP" altLang="en-US" sz="1400" dirty="0" smtClean="0">
                <a:latin typeface="Meiryo UI" panose="020B0604030504040204" pitchFamily="50" charset="-128"/>
                <a:ea typeface="Meiryo UI" panose="020B0604030504040204" pitchFamily="50" charset="-128"/>
              </a:rPr>
              <a:t>個数や</a:t>
            </a:r>
            <a:r>
              <a:rPr kumimoji="1" lang="zh-TW" altLang="en-US" sz="1400" dirty="0">
                <a:latin typeface="Meiryo UI" panose="020B0604030504040204" pitchFamily="50" charset="-128"/>
                <a:ea typeface="Meiryo UI" panose="020B0604030504040204" pitchFamily="50" charset="-128"/>
              </a:rPr>
              <a:t>輸出入貿易</a:t>
            </a:r>
            <a:r>
              <a:rPr kumimoji="1" lang="zh-TW" altLang="en-US" sz="1400" dirty="0" smtClean="0">
                <a:latin typeface="Meiryo UI" panose="020B0604030504040204" pitchFamily="50" charset="-128"/>
                <a:ea typeface="Meiryo UI" panose="020B0604030504040204" pitchFamily="50" charset="-128"/>
              </a:rPr>
              <a:t>額</a:t>
            </a:r>
            <a:r>
              <a:rPr kumimoji="1" lang="ja-JP" altLang="en-US" sz="1400" dirty="0" smtClean="0">
                <a:latin typeface="Meiryo UI" panose="020B0604030504040204" pitchFamily="50" charset="-128"/>
                <a:ea typeface="Meiryo UI" panose="020B0604030504040204" pitchFamily="50" charset="-128"/>
              </a:rPr>
              <a:t>については前年よりも増加。</a:t>
            </a:r>
            <a:endParaRPr kumimoji="1" lang="ja-JP" altLang="en-US" sz="14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2"/>
          <a:stretch>
            <a:fillRect/>
          </a:stretch>
        </p:blipFill>
        <p:spPr>
          <a:xfrm>
            <a:off x="5065589" y="1362325"/>
            <a:ext cx="4646903" cy="2521807"/>
          </a:xfrm>
          <a:prstGeom prst="rect">
            <a:avLst/>
          </a:prstGeom>
        </p:spPr>
      </p:pic>
      <p:pic>
        <p:nvPicPr>
          <p:cNvPr id="17" name="図 16"/>
          <p:cNvPicPr>
            <a:picLocks noChangeAspect="1"/>
          </p:cNvPicPr>
          <p:nvPr/>
        </p:nvPicPr>
        <p:blipFill>
          <a:blip r:embed="rId3"/>
          <a:stretch>
            <a:fillRect/>
          </a:stretch>
        </p:blipFill>
        <p:spPr>
          <a:xfrm>
            <a:off x="140575" y="1419462"/>
            <a:ext cx="4753866" cy="2318381"/>
          </a:xfrm>
          <a:prstGeom prst="rect">
            <a:avLst/>
          </a:prstGeom>
        </p:spPr>
      </p:pic>
      <p:sp>
        <p:nvSpPr>
          <p:cNvPr id="20" name="円形吹き出し 19"/>
          <p:cNvSpPr/>
          <p:nvPr/>
        </p:nvSpPr>
        <p:spPr>
          <a:xfrm>
            <a:off x="2517508" y="1826126"/>
            <a:ext cx="1107831" cy="430823"/>
          </a:xfrm>
          <a:prstGeom prst="wedgeEllipseCallout">
            <a:avLst>
              <a:gd name="adj1" fmla="val 23985"/>
              <a:gd name="adj2" fmla="val 9077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21" name="テキスト ボックス 20"/>
          <p:cNvSpPr txBox="1"/>
          <p:nvPr/>
        </p:nvSpPr>
        <p:spPr>
          <a:xfrm>
            <a:off x="2517508" y="1170998"/>
            <a:ext cx="1512168"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出典：関西エアポート</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225760" y="1419462"/>
            <a:ext cx="633212" cy="230832"/>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便</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週</a:t>
            </a:r>
            <a:endParaRPr kumimoji="1"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13986" y="1455038"/>
            <a:ext cx="633212" cy="230832"/>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万回</a:t>
            </a:r>
            <a:r>
              <a:rPr lang="ja-JP" altLang="en-US"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5" name="正方形/長方形 24"/>
          <p:cNvSpPr/>
          <p:nvPr/>
        </p:nvSpPr>
        <p:spPr>
          <a:xfrm>
            <a:off x="0" y="1097818"/>
            <a:ext cx="2704730"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○関西空港における発着回数等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781627" y="3763813"/>
            <a:ext cx="4734270" cy="307777"/>
          </a:xfrm>
          <a:prstGeom prst="rect">
            <a:avLst/>
          </a:prstGeom>
        </p:spPr>
        <p:txBody>
          <a:bodyPr wrap="square" anchor="t">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主要港における外貿コンテナ取扱個数</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出典：港湾統計</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784715" y="3794762"/>
            <a:ext cx="4734270" cy="307777"/>
          </a:xfrm>
          <a:prstGeom prst="rect">
            <a:avLst/>
          </a:prstGeom>
        </p:spPr>
        <p:txBody>
          <a:bodyPr wrap="square" anchor="t">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主要港における外貿コンテナ取扱個数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出典：港湾統計</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4"/>
          <a:stretch>
            <a:fillRect/>
          </a:stretch>
        </p:blipFill>
        <p:spPr>
          <a:xfrm>
            <a:off x="1213679" y="4097560"/>
            <a:ext cx="7703820" cy="2773680"/>
          </a:xfrm>
          <a:prstGeom prst="rect">
            <a:avLst/>
          </a:prstGeom>
        </p:spPr>
      </p:pic>
    </p:spTree>
    <p:extLst>
      <p:ext uri="{BB962C8B-B14F-4D97-AF65-F5344CB8AC3E}">
        <p14:creationId xmlns:p14="http://schemas.microsoft.com/office/powerpoint/2010/main" val="4103798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6585" y="1295347"/>
            <a:ext cx="3962400" cy="5265420"/>
          </a:xfrm>
          <a:prstGeom prst="rect">
            <a:avLst/>
          </a:prstGeom>
        </p:spPr>
      </p:pic>
      <p:pic>
        <p:nvPicPr>
          <p:cNvPr id="2" name="図 1"/>
          <p:cNvPicPr>
            <a:picLocks noChangeAspect="1"/>
          </p:cNvPicPr>
          <p:nvPr/>
        </p:nvPicPr>
        <p:blipFill>
          <a:blip r:embed="rId3"/>
          <a:stretch>
            <a:fillRect/>
          </a:stretch>
        </p:blipFill>
        <p:spPr>
          <a:xfrm>
            <a:off x="224945" y="1490217"/>
            <a:ext cx="4914900" cy="482346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（５）都市インフラ（交通ネットワーク）</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98</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580179"/>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・高速道路や鉄道網など高密度な交通ネットワークを</a:t>
            </a:r>
            <a:r>
              <a:rPr kumimoji="1" lang="ja-JP" altLang="en-US" sz="1400" dirty="0">
                <a:latin typeface="Meiryo UI" panose="020B0604030504040204" pitchFamily="50" charset="-128"/>
                <a:ea typeface="Meiryo UI" panose="020B0604030504040204" pitchFamily="50" charset="-128"/>
              </a:rPr>
              <a:t>有している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4" name="正方形/長方形 13"/>
          <p:cNvSpPr/>
          <p:nvPr/>
        </p:nvSpPr>
        <p:spPr>
          <a:xfrm>
            <a:off x="6282279" y="1047856"/>
            <a:ext cx="2241833"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○大阪府周辺の鉄道網図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663765" y="993263"/>
            <a:ext cx="2704730"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○高速道路のネットワーク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 43"/>
          <p:cNvSpPr/>
          <p:nvPr/>
        </p:nvSpPr>
        <p:spPr>
          <a:xfrm>
            <a:off x="-47683" y="6164219"/>
            <a:ext cx="3422896" cy="29891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fontAlgn="t"/>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出典：関西</a:t>
            </a:r>
            <a:r>
              <a:rPr lang="ja-JP" altLang="en-US" sz="900" dirty="0">
                <a:solidFill>
                  <a:schemeClr val="tx1"/>
                </a:solidFill>
                <a:latin typeface="Meiryo UI" panose="020B0604030504040204" pitchFamily="50" charset="-128"/>
                <a:ea typeface="Meiryo UI" panose="020B0604030504040204" pitchFamily="50" charset="-128"/>
              </a:rPr>
              <a:t>高速道路ネットワーク推進協議会</a:t>
            </a:r>
            <a:r>
              <a:rPr lang="ja-JP" altLang="en-US" sz="900" dirty="0" smtClean="0">
                <a:solidFill>
                  <a:schemeClr val="tx1"/>
                </a:solidFill>
                <a:latin typeface="Meiryo UI" panose="020B0604030504040204" pitchFamily="50" charset="-128"/>
                <a:ea typeface="Meiryo UI" panose="020B0604030504040204" pitchFamily="50" charset="-128"/>
              </a:rPr>
              <a:t>資料をもとに作成</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106"/>
          <p:cNvSpPr txBox="1">
            <a:spLocks noChangeArrowheads="1"/>
          </p:cNvSpPr>
          <p:nvPr/>
        </p:nvSpPr>
        <p:spPr bwMode="auto">
          <a:xfrm>
            <a:off x="4953000" y="6463136"/>
            <a:ext cx="1819275" cy="195263"/>
          </a:xfrm>
          <a:prstGeom prst="rect">
            <a:avLst/>
          </a:prstGeom>
          <a:solidFill>
            <a:schemeClr val="bg1"/>
          </a:solidFill>
          <a:ln>
            <a:noFill/>
          </a:ln>
        </p:spPr>
        <p:txBody>
          <a:bodyPr wrap="none" lIns="36000" tIns="36000" rIns="36000" bIns="36000" anchor="b">
            <a:spAutoFit/>
          </a:bodyPr>
          <a:lstStyle/>
          <a:p>
            <a:pPr eaLnBrk="1" hangingPunct="1"/>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北大阪急行延伸以外の新駅名は仮称</a:t>
            </a:r>
          </a:p>
        </p:txBody>
      </p:sp>
    </p:spTree>
    <p:extLst>
      <p:ext uri="{BB962C8B-B14F-4D97-AF65-F5344CB8AC3E}">
        <p14:creationId xmlns:p14="http://schemas.microsoft.com/office/powerpoint/2010/main" val="21334837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（５）都市インフラ（インフラの老朽化）</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99</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532882"/>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・橋梁や水門等の河川設備は、国内でも特に高齢化が進行。</a:t>
            </a:r>
          </a:p>
          <a:p>
            <a:r>
              <a:rPr kumimoji="1" lang="ja-JP" altLang="en-US" sz="1400" dirty="0" smtClean="0">
                <a:latin typeface="Meiryo UI" panose="020B0604030504040204" pitchFamily="50" charset="-128"/>
                <a:ea typeface="Meiryo UI" panose="020B0604030504040204" pitchFamily="50" charset="-128"/>
              </a:rPr>
              <a:t>・また</a:t>
            </a:r>
            <a:r>
              <a:rPr kumimoji="1" lang="ja-JP" altLang="en-US" sz="1400" dirty="0">
                <a:latin typeface="Meiryo UI" panose="020B0604030504040204" pitchFamily="50" charset="-128"/>
                <a:ea typeface="Meiryo UI" panose="020B0604030504040204" pitchFamily="50" charset="-128"/>
              </a:rPr>
              <a:t>、そのまま放置すれば、今後、都市基盤施設が一斉に更新時期を迎え、歳出が集中する恐れ。</a:t>
            </a:r>
          </a:p>
          <a:p>
            <a:r>
              <a:rPr kumimoji="1" lang="ja-JP" altLang="en-US" sz="1400" dirty="0" smtClean="0">
                <a:latin typeface="Meiryo UI" panose="020B0604030504040204" pitchFamily="50" charset="-128"/>
                <a:ea typeface="Meiryo UI" panose="020B0604030504040204" pitchFamily="50" charset="-128"/>
              </a:rPr>
              <a:t>・治水</a:t>
            </a:r>
            <a:r>
              <a:rPr kumimoji="1" lang="ja-JP" altLang="en-US" sz="1400" dirty="0">
                <a:latin typeface="Meiryo UI" panose="020B0604030504040204" pitchFamily="50" charset="-128"/>
                <a:ea typeface="Meiryo UI" panose="020B0604030504040204" pitchFamily="50" charset="-128"/>
              </a:rPr>
              <a:t>対策として、早い時期から整備してきた河川護岸が</a:t>
            </a:r>
            <a:r>
              <a:rPr kumimoji="1" lang="ja-JP" altLang="en-US" sz="1400" dirty="0" smtClean="0">
                <a:latin typeface="Meiryo UI" panose="020B0604030504040204" pitchFamily="50" charset="-128"/>
                <a:ea typeface="Meiryo UI" panose="020B0604030504040204" pitchFamily="50" charset="-128"/>
              </a:rPr>
              <a:t>高齢化。</a:t>
            </a:r>
            <a:endParaRPr kumimoji="1"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128446" y="6574943"/>
            <a:ext cx="5758361" cy="271869"/>
          </a:xfrm>
          <a:prstGeom prst="rect">
            <a:avLst/>
          </a:prstGeom>
        </p:spPr>
        <p:txBody>
          <a:bodyPr wrap="square">
            <a:spAutoFit/>
          </a:bodyPr>
          <a:lstStyle/>
          <a:p>
            <a:pPr marL="177800" lvl="0" indent="-177800">
              <a:lnSpc>
                <a:spcPts val="1400"/>
              </a:lnSpc>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大阪府都市基盤施設長寿命化計画」（平成</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a:stretch>
            <a:fillRect/>
          </a:stretch>
        </p:blipFill>
        <p:spPr>
          <a:xfrm>
            <a:off x="2128446" y="1366663"/>
            <a:ext cx="5875509" cy="5208280"/>
          </a:xfrm>
          <a:prstGeom prst="rect">
            <a:avLst/>
          </a:prstGeom>
        </p:spPr>
      </p:pic>
    </p:spTree>
    <p:extLst>
      <p:ext uri="{BB962C8B-B14F-4D97-AF65-F5344CB8AC3E}">
        <p14:creationId xmlns:p14="http://schemas.microsoft.com/office/powerpoint/2010/main" val="12516378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（５）都市インフラ（空家の増加）</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44251" y="6585202"/>
            <a:ext cx="491319"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100</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532882"/>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・空家数は平成</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年で約</a:t>
            </a:r>
            <a:r>
              <a:rPr kumimoji="1" lang="en-US" altLang="ja-JP" sz="1400" dirty="0">
                <a:latin typeface="Meiryo UI" panose="020B0604030504040204" pitchFamily="50" charset="-128"/>
                <a:ea typeface="Meiryo UI" panose="020B0604030504040204" pitchFamily="50" charset="-128"/>
              </a:rPr>
              <a:t>68</a:t>
            </a:r>
            <a:r>
              <a:rPr kumimoji="1" lang="ja-JP" altLang="en-US" sz="1400" dirty="0">
                <a:latin typeface="Meiryo UI" panose="020B0604030504040204" pitchFamily="50" charset="-128"/>
                <a:ea typeface="Meiryo UI" panose="020B0604030504040204" pitchFamily="50" charset="-128"/>
              </a:rPr>
              <a:t>万戸となっており、年々増加</a:t>
            </a:r>
            <a:r>
              <a:rPr kumimoji="1" lang="ja-JP" altLang="en-US" sz="1400" dirty="0" smtClean="0">
                <a:latin typeface="Meiryo UI" panose="020B0604030504040204" pitchFamily="50" charset="-128"/>
                <a:ea typeface="Meiryo UI" panose="020B0604030504040204" pitchFamily="50" charset="-128"/>
              </a:rPr>
              <a:t>傾向。今後も増加が見込まれる。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・大阪府では「空家総合戦略・大阪」を策定し、「</a:t>
            </a:r>
            <a:r>
              <a:rPr kumimoji="1" lang="ja-JP" altLang="en-US" sz="1400" dirty="0">
                <a:latin typeface="Meiryo UI" panose="020B0604030504040204" pitchFamily="50" charset="-128"/>
                <a:ea typeface="Meiryo UI" panose="020B0604030504040204" pitchFamily="50" charset="-128"/>
              </a:rPr>
              <a:t>地域の居住魅力の向上」を図る取組と「地域の安全・安心の確保」を図る取組が相互に好循環を生み出すように、総合的かつ戦略的に実施。</a:t>
            </a:r>
          </a:p>
        </p:txBody>
      </p:sp>
      <p:sp>
        <p:nvSpPr>
          <p:cNvPr id="11" name="正方形/長方形 10"/>
          <p:cNvSpPr/>
          <p:nvPr/>
        </p:nvSpPr>
        <p:spPr>
          <a:xfrm>
            <a:off x="220757" y="5281809"/>
            <a:ext cx="2591472" cy="271869"/>
          </a:xfrm>
          <a:prstGeom prst="rect">
            <a:avLst/>
          </a:prstGeom>
        </p:spPr>
        <p:txBody>
          <a:bodyPr wrap="square">
            <a:spAutoFit/>
          </a:bodyPr>
          <a:lstStyle/>
          <a:p>
            <a:pPr marL="177800" lvl="0" indent="-177800">
              <a:lnSpc>
                <a:spcPts val="1400"/>
              </a:lnSpc>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：「住宅・土地統計</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3611" y="1529103"/>
            <a:ext cx="3198601"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住宅数、世帯数、空家数、空家率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542969" y="4938973"/>
            <a:ext cx="1363032" cy="861774"/>
          </a:xfrm>
          <a:prstGeom prst="rect">
            <a:avLst/>
          </a:prstGeom>
        </p:spPr>
        <p:txBody>
          <a:bodyPr wrap="square">
            <a:spAutoFit/>
          </a:bodyPr>
          <a:lstStyle/>
          <a:p>
            <a:r>
              <a:rPr lang="ja-JP"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※「腐朽・破損あり」</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壁等の一部にひびが入っていたり</a:t>
            </a:r>
            <a:r>
              <a:rPr lang="ja-JP" altLang="ja-JP" sz="10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、雨</a:t>
            </a:r>
            <a:r>
              <a:rPr lang="ja-JP"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どいが破損してひさしの一部</a:t>
            </a:r>
            <a:r>
              <a:rPr lang="ja-JP" altLang="ja-JP" sz="10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が取れて</a:t>
            </a:r>
            <a:r>
              <a:rPr lang="ja-JP" altLang="ja-JP" sz="1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いる場合等</a:t>
            </a:r>
            <a:endParaRPr lang="ja-JP"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4950632" y="1526879"/>
            <a:ext cx="3198601"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○種類別の推移と腐朽・破損の状況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1"/>
          <p:cNvPicPr>
            <a:picLocks noChangeAspect="1"/>
          </p:cNvPicPr>
          <p:nvPr/>
        </p:nvPicPr>
        <p:blipFill rotWithShape="1">
          <a:blip r:embed="rId2">
            <a:extLst>
              <a:ext uri="{28A0092B-C50C-407E-A947-70E740481C1C}">
                <a14:useLocalDpi xmlns:a14="http://schemas.microsoft.com/office/drawing/2010/main" val="0"/>
              </a:ext>
            </a:extLst>
          </a:blip>
          <a:srcRect t="2479"/>
          <a:stretch/>
        </p:blipFill>
        <p:spPr bwMode="auto">
          <a:xfrm>
            <a:off x="61722" y="1791727"/>
            <a:ext cx="4860000" cy="3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 3"/>
          <p:cNvGraphicFramePr>
            <a:graphicFrameLocks noGrp="1"/>
          </p:cNvGraphicFramePr>
          <p:nvPr>
            <p:extLst/>
          </p:nvPr>
        </p:nvGraphicFramePr>
        <p:xfrm>
          <a:off x="5230969" y="4938973"/>
          <a:ext cx="3311999" cy="1635161"/>
        </p:xfrm>
        <a:graphic>
          <a:graphicData uri="http://schemas.openxmlformats.org/drawingml/2006/table">
            <a:tbl>
              <a:tblPr/>
              <a:tblGrid>
                <a:gridCol w="1381988">
                  <a:extLst>
                    <a:ext uri="{9D8B030D-6E8A-4147-A177-3AD203B41FA5}">
                      <a16:colId xmlns:a16="http://schemas.microsoft.com/office/drawing/2014/main" val="701147299"/>
                    </a:ext>
                  </a:extLst>
                </a:gridCol>
                <a:gridCol w="643337">
                  <a:extLst>
                    <a:ext uri="{9D8B030D-6E8A-4147-A177-3AD203B41FA5}">
                      <a16:colId xmlns:a16="http://schemas.microsoft.com/office/drawing/2014/main" val="1466240152"/>
                    </a:ext>
                  </a:extLst>
                </a:gridCol>
                <a:gridCol w="643337">
                  <a:extLst>
                    <a:ext uri="{9D8B030D-6E8A-4147-A177-3AD203B41FA5}">
                      <a16:colId xmlns:a16="http://schemas.microsoft.com/office/drawing/2014/main" val="3350735004"/>
                    </a:ext>
                  </a:extLst>
                </a:gridCol>
                <a:gridCol w="643337">
                  <a:extLst>
                    <a:ext uri="{9D8B030D-6E8A-4147-A177-3AD203B41FA5}">
                      <a16:colId xmlns:a16="http://schemas.microsoft.com/office/drawing/2014/main" val="1916085845"/>
                    </a:ext>
                  </a:extLst>
                </a:gridCol>
              </a:tblGrid>
              <a:tr h="428891">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空き家の種類</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総数</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腐朽・破損あり</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割合</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76798601"/>
                  </a:ext>
                </a:extLst>
              </a:tr>
              <a:tr h="241254">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別荘等の二次的住宅</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10,600</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1,800</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17.0%</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078066"/>
                  </a:ext>
                </a:extLst>
              </a:tr>
              <a:tr h="241254">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賃貸用の住宅</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453,900</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102,000</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22.5%</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387376"/>
                  </a:ext>
                </a:extLst>
              </a:tr>
              <a:tr h="241254">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売却用の住宅</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35,800</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7,000</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19.6%</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43336"/>
                  </a:ext>
                </a:extLst>
              </a:tr>
              <a:tr h="241254">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その他の住宅</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209,200</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56,500</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27.0%</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06560353"/>
                  </a:ext>
                </a:extLst>
              </a:tr>
              <a:tr h="241254">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空き家総数</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709,400</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167,300</a:t>
                      </a:r>
                    </a:p>
                  </a:txBody>
                  <a:tcPr marL="8936" marR="8936" marT="89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23.6%</a:t>
                      </a:r>
                    </a:p>
                  </a:txBody>
                  <a:tcPr marL="8936" marR="8936" marT="89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329810977"/>
                  </a:ext>
                </a:extLst>
              </a:tr>
            </a:tbl>
          </a:graphicData>
        </a:graphic>
      </p:graphicFrame>
      <p:pic>
        <p:nvPicPr>
          <p:cNvPr id="3" name="図 2"/>
          <p:cNvPicPr>
            <a:picLocks noChangeAspect="1"/>
          </p:cNvPicPr>
          <p:nvPr/>
        </p:nvPicPr>
        <p:blipFill>
          <a:blip r:embed="rId3"/>
          <a:stretch>
            <a:fillRect/>
          </a:stretch>
        </p:blipFill>
        <p:spPr>
          <a:xfrm>
            <a:off x="5118623" y="1822126"/>
            <a:ext cx="4213860" cy="2964180"/>
          </a:xfrm>
          <a:prstGeom prst="rect">
            <a:avLst/>
          </a:prstGeom>
        </p:spPr>
      </p:pic>
    </p:spTree>
    <p:extLst>
      <p:ext uri="{BB962C8B-B14F-4D97-AF65-F5344CB8AC3E}">
        <p14:creationId xmlns:p14="http://schemas.microsoft.com/office/powerpoint/2010/main" val="2998494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0040" y="1827295"/>
            <a:ext cx="9265920" cy="503682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（５）都市インフラ（密集市街地）</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16955" y="6585201"/>
            <a:ext cx="489046" cy="261610"/>
          </a:xfrm>
          <a:prstGeom prst="rect">
            <a:avLst/>
          </a:prstGeom>
          <a:solidFill>
            <a:schemeClr val="accent2"/>
          </a:solidFill>
        </p:spPr>
        <p:txBody>
          <a:bodyPr wrap="square" rtlCol="0">
            <a:spAutoFit/>
          </a:bodyPr>
          <a:lstStyle/>
          <a:p>
            <a:pPr algn="ctr"/>
            <a:r>
              <a:rPr kumimoji="1" lang="en-US" altLang="ja-JP" sz="1100" b="1" dirty="0" smtClean="0">
                <a:latin typeface="Arial Black" panose="020B0A04020102020204" pitchFamily="34" charset="0"/>
              </a:rPr>
              <a:t>101</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551155"/>
            <a:ext cx="9624850"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・大阪府内の「地震時等に著しく危険な密集市街地」は、全国で最大</a:t>
            </a:r>
            <a:r>
              <a:rPr kumimoji="1" lang="ja-JP" altLang="en-US" sz="1400" dirty="0" smtClean="0">
                <a:latin typeface="Meiryo UI" panose="020B0604030504040204" pitchFamily="50" charset="-128"/>
                <a:ea typeface="Meiryo UI" panose="020B0604030504040204" pitchFamily="50" charset="-128"/>
              </a:rPr>
              <a:t>規模（全国：</a:t>
            </a:r>
            <a:r>
              <a:rPr kumimoji="1" lang="en-US" altLang="ja-JP" sz="1400" dirty="0" smtClean="0">
                <a:latin typeface="Meiryo UI" panose="020B0604030504040204" pitchFamily="50" charset="-128"/>
                <a:ea typeface="Meiryo UI" panose="020B0604030504040204" pitchFamily="50" charset="-128"/>
              </a:rPr>
              <a:t>3,149ha</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うち大阪府</a:t>
            </a:r>
            <a:r>
              <a:rPr kumimoji="1" lang="en-US" altLang="ja-JP" sz="1400" dirty="0" smtClean="0">
                <a:latin typeface="Meiryo UI" panose="020B0604030504040204" pitchFamily="50" charset="-128"/>
                <a:ea typeface="Meiryo UI" panose="020B0604030504040204" pitchFamily="50" charset="-128"/>
              </a:rPr>
              <a:t>1,885ha </a:t>
            </a:r>
            <a:r>
              <a:rPr kumimoji="1" lang="en-US" altLang="ja-JP" sz="1050" dirty="0" smtClean="0">
                <a:latin typeface="Meiryo UI" panose="020B0604030504040204" pitchFamily="50" charset="-128"/>
                <a:ea typeface="Meiryo UI" panose="020B0604030504040204" pitchFamily="50" charset="-128"/>
              </a:rPr>
              <a:t>※H30</a:t>
            </a:r>
            <a:r>
              <a:rPr kumimoji="1" lang="ja-JP" altLang="en-US" sz="1050" dirty="0" smtClean="0">
                <a:latin typeface="Meiryo UI" panose="020B0604030504040204" pitchFamily="50" charset="-128"/>
                <a:ea typeface="Meiryo UI" panose="020B0604030504040204" pitchFamily="50" charset="-128"/>
              </a:rPr>
              <a:t>年度末</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では、</a:t>
            </a:r>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年</a:t>
            </a:r>
            <a:r>
              <a:rPr kumimoji="1" lang="ja-JP" altLang="en-US" sz="1400" dirty="0">
                <a:latin typeface="Meiryo UI" panose="020B0604030504040204" pitchFamily="50" charset="-128"/>
                <a:ea typeface="Meiryo UI" panose="020B0604030504040204" pitchFamily="50" charset="-128"/>
              </a:rPr>
              <a:t>３⽉に「⼤阪府密集市街地整備⽅</a:t>
            </a:r>
            <a:r>
              <a:rPr kumimoji="1" lang="ja-JP" altLang="en-US" sz="1400" dirty="0" smtClean="0">
                <a:latin typeface="Meiryo UI" panose="020B0604030504040204" pitchFamily="50" charset="-128"/>
                <a:ea typeface="Meiryo UI" panose="020B0604030504040204" pitchFamily="50" charset="-128"/>
              </a:rPr>
              <a:t>針</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H26.3</a:t>
            </a:r>
            <a:r>
              <a:rPr kumimoji="1" lang="ja-JP" altLang="en-US" sz="1050" dirty="0" smtClean="0">
                <a:latin typeface="Meiryo UI" panose="020B0604030504040204" pitchFamily="50" charset="-128"/>
                <a:ea typeface="Meiryo UI" panose="020B0604030504040204" pitchFamily="50" charset="-128"/>
              </a:rPr>
              <a:t>策定）</a:t>
            </a:r>
            <a:r>
              <a:rPr kumimoji="1" lang="ja-JP" altLang="en-US" sz="1400" dirty="0" smtClean="0">
                <a:latin typeface="Meiryo UI" panose="020B0604030504040204" pitchFamily="50" charset="-128"/>
                <a:ea typeface="Meiryo UI" panose="020B0604030504040204" pitchFamily="50" charset="-128"/>
              </a:rPr>
              <a:t>」を</a:t>
            </a:r>
            <a:r>
              <a:rPr kumimoji="1" lang="ja-JP" altLang="en-US" sz="1400" dirty="0">
                <a:latin typeface="Meiryo UI" panose="020B0604030504040204" pitchFamily="50" charset="-128"/>
                <a:ea typeface="Meiryo UI" panose="020B0604030504040204" pitchFamily="50" charset="-128"/>
              </a:rPr>
              <a:t>改定</a:t>
            </a:r>
            <a:r>
              <a:rPr kumimoji="1" lang="ja-JP" altLang="en-US" sz="1400" dirty="0" smtClean="0">
                <a:latin typeface="Meiryo UI" panose="020B0604030504040204" pitchFamily="50" charset="-128"/>
                <a:ea typeface="Meiryo UI" panose="020B0604030504040204" pitchFamily="50" charset="-128"/>
              </a:rPr>
              <a:t>し</a:t>
            </a:r>
            <a:r>
              <a:rPr kumimoji="1" lang="ja-JP" altLang="en-US" sz="1400" dirty="0">
                <a:latin typeface="Meiryo UI" panose="020B0604030504040204" pitchFamily="50" charset="-128"/>
                <a:ea typeface="Meiryo UI" panose="020B0604030504040204" pitchFamily="50" charset="-128"/>
              </a:rPr>
              <a:t>、「地震時等に著しく危険な密集市街地</a:t>
            </a:r>
            <a:r>
              <a:rPr kumimoji="1" lang="ja-JP" altLang="en-US" sz="1400" dirty="0" smtClean="0">
                <a:latin typeface="Meiryo UI" panose="020B0604030504040204" pitchFamily="50" charset="-128"/>
                <a:ea typeface="Meiryo UI" panose="020B0604030504040204" pitchFamily="50" charset="-128"/>
              </a:rPr>
              <a:t>」の</a:t>
            </a:r>
            <a:r>
              <a:rPr kumimoji="1" lang="ja-JP" altLang="en-US" sz="1400" dirty="0">
                <a:latin typeface="Meiryo UI" panose="020B0604030504040204" pitchFamily="50" charset="-128"/>
                <a:ea typeface="Meiryo UI" panose="020B0604030504040204" pitchFamily="50" charset="-128"/>
              </a:rPr>
              <a:t>解消に向け、「まちの不燃化」「延焼遮断帯の整備</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地域防災⼒の向上</a:t>
            </a:r>
            <a:r>
              <a:rPr kumimoji="1" lang="ja-JP" altLang="en-US" sz="1400" dirty="0" smtClean="0">
                <a:latin typeface="Meiryo UI" panose="020B0604030504040204" pitchFamily="50" charset="-128"/>
                <a:ea typeface="Meiryo UI" panose="020B0604030504040204" pitchFamily="50" charset="-128"/>
              </a:rPr>
              <a:t>」「暮らしやすいまちづくり」の４本柱の取組みにより、事業のスピードアップを図っている。</a:t>
            </a:r>
            <a:endParaRPr kumimoji="1" lang="ja-JP" altLang="en-US" sz="1400" dirty="0">
              <a:latin typeface="Meiryo UI" panose="020B0604030504040204" pitchFamily="50" charset="-128"/>
              <a:ea typeface="Meiryo UI" panose="020B0604030504040204" pitchFamily="50" charset="-128"/>
            </a:endParaRPr>
          </a:p>
        </p:txBody>
      </p:sp>
      <p:sp>
        <p:nvSpPr>
          <p:cNvPr id="103" name="正方形/長方形 102"/>
          <p:cNvSpPr/>
          <p:nvPr/>
        </p:nvSpPr>
        <p:spPr>
          <a:xfrm>
            <a:off x="186002" y="1512390"/>
            <a:ext cx="5179374" cy="307777"/>
          </a:xfrm>
          <a:prstGeom prst="rect">
            <a:avLst/>
          </a:prstGeom>
        </p:spPr>
        <p:txBody>
          <a:bodyPr wrap="square">
            <a:spAutoFit/>
          </a:bodyPr>
          <a:lstStyle/>
          <a:p>
            <a:pPr marL="177800" indent="-1778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大阪府密集市街地整備方針（</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改定）の概要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49302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（５）都市インフラ（災害対応力の強化）</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03307" y="6596390"/>
            <a:ext cx="47366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102</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473659"/>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・これまで、災害</a:t>
            </a:r>
            <a:r>
              <a:rPr kumimoji="1" lang="ja-JP" altLang="en-US" sz="1400" dirty="0">
                <a:latin typeface="Meiryo UI" panose="020B0604030504040204" pitchFamily="50" charset="-128"/>
                <a:ea typeface="Meiryo UI" panose="020B0604030504040204" pitchFamily="50" charset="-128"/>
              </a:rPr>
              <a:t>対策における各段階ごとに、自然災害リスクに対応した取組みを充実、強化。</a:t>
            </a:r>
          </a:p>
          <a:p>
            <a:r>
              <a:rPr kumimoji="1" lang="ja-JP" altLang="en-US" sz="1400" dirty="0" smtClean="0">
                <a:latin typeface="Meiryo UI" panose="020B0604030504040204" pitchFamily="50" charset="-128"/>
                <a:ea typeface="Meiryo UI" panose="020B0604030504040204" pitchFamily="50" charset="-128"/>
              </a:rPr>
              <a:t>・引き続き、大阪</a:t>
            </a:r>
            <a:r>
              <a:rPr kumimoji="1" lang="ja-JP" altLang="en-US" sz="1400" dirty="0">
                <a:latin typeface="Meiryo UI" panose="020B0604030504040204" pitchFamily="50" charset="-128"/>
                <a:ea typeface="Meiryo UI" panose="020B0604030504040204" pitchFamily="50" charset="-128"/>
              </a:rPr>
              <a:t>での災害被害を最小化するため、これまでの災害を教訓にして、さらに対策を</a:t>
            </a:r>
            <a:r>
              <a:rPr kumimoji="1" lang="ja-JP" altLang="en-US" sz="1400" dirty="0" smtClean="0">
                <a:latin typeface="Meiryo UI" panose="020B0604030504040204" pitchFamily="50" charset="-128"/>
                <a:ea typeface="Meiryo UI" panose="020B0604030504040204" pitchFamily="50" charset="-128"/>
              </a:rPr>
              <a:t>強化。</a:t>
            </a:r>
            <a:endParaRPr kumimoji="1" lang="ja-JP" altLang="en-US" sz="1400" dirty="0">
              <a:latin typeface="Meiryo UI" panose="020B0604030504040204" pitchFamily="50" charset="-128"/>
              <a:ea typeface="Meiryo UI" panose="020B0604030504040204" pitchFamily="50" charset="-128"/>
            </a:endParaRPr>
          </a:p>
        </p:txBody>
      </p:sp>
      <p:sp>
        <p:nvSpPr>
          <p:cNvPr id="14" name="正方形/長方形 13"/>
          <p:cNvSpPr/>
          <p:nvPr/>
        </p:nvSpPr>
        <p:spPr>
          <a:xfrm>
            <a:off x="848544" y="6336636"/>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出典：大阪府犯罪統計</a:t>
            </a:r>
          </a:p>
        </p:txBody>
      </p:sp>
      <p:graphicFrame>
        <p:nvGraphicFramePr>
          <p:cNvPr id="8" name="表 7"/>
          <p:cNvGraphicFramePr>
            <a:graphicFrameLocks noGrp="1"/>
          </p:cNvGraphicFramePr>
          <p:nvPr>
            <p:extLst>
              <p:ext uri="{D42A27DB-BD31-4B8C-83A1-F6EECF244321}">
                <p14:modId xmlns:p14="http://schemas.microsoft.com/office/powerpoint/2010/main" val="3973939910"/>
              </p:ext>
            </p:extLst>
          </p:nvPr>
        </p:nvGraphicFramePr>
        <p:xfrm>
          <a:off x="172088" y="4422490"/>
          <a:ext cx="9615004" cy="2148840"/>
        </p:xfrm>
        <a:graphic>
          <a:graphicData uri="http://schemas.openxmlformats.org/drawingml/2006/table">
            <a:tbl>
              <a:tblPr firstRow="1" bandRow="1">
                <a:tableStyleId>{5C22544A-7EE6-4342-B048-85BDC9FD1C3A}</a:tableStyleId>
              </a:tblPr>
              <a:tblGrid>
                <a:gridCol w="3060351">
                  <a:extLst>
                    <a:ext uri="{9D8B030D-6E8A-4147-A177-3AD203B41FA5}">
                      <a16:colId xmlns:a16="http://schemas.microsoft.com/office/drawing/2014/main" val="1078532077"/>
                    </a:ext>
                  </a:extLst>
                </a:gridCol>
                <a:gridCol w="6554653">
                  <a:extLst>
                    <a:ext uri="{9D8B030D-6E8A-4147-A177-3AD203B41FA5}">
                      <a16:colId xmlns:a16="http://schemas.microsoft.com/office/drawing/2014/main" val="36015365"/>
                    </a:ext>
                  </a:extLst>
                </a:gridCol>
              </a:tblGrid>
              <a:tr h="261106">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主な課題</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主な取り組み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9964621"/>
                  </a:ext>
                </a:extLst>
              </a:tr>
              <a:tr h="391659">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dk1"/>
                          </a:solidFill>
                          <a:latin typeface="Meiryo UI" panose="020B0604030504040204" pitchFamily="50" charset="-128"/>
                          <a:ea typeface="Meiryo UI" panose="020B0604030504040204" pitchFamily="50" charset="-128"/>
                        </a:rPr>
                        <a:t>■</a:t>
                      </a:r>
                      <a:r>
                        <a:rPr lang="ja-JP" altLang="en-US" sz="1200" b="1" dirty="0" smtClean="0">
                          <a:solidFill>
                            <a:prstClr val="black"/>
                          </a:solidFill>
                          <a:latin typeface="Meiryo UI"/>
                          <a:ea typeface="Meiryo UI"/>
                        </a:rPr>
                        <a:t>大阪府の初動体制　　　</a:t>
                      </a:r>
                      <a:endParaRPr lang="en-US" altLang="ja-JP" sz="1200" b="1" dirty="0" smtClean="0">
                        <a:solidFill>
                          <a:prstClr val="black"/>
                        </a:solidFill>
                        <a:latin typeface="Meiryo UI"/>
                        <a:ea typeface="Meiryo UI"/>
                      </a:endParaRPr>
                    </a:p>
                  </a:txBody>
                  <a:tcPr anchor="ctr"/>
                </a:tc>
                <a:tc>
                  <a:txBody>
                    <a:bodyPr/>
                    <a:lstStyle/>
                    <a:p>
                      <a:r>
                        <a:rPr kumimoji="1" lang="ja-JP" altLang="en-US" sz="1100" dirty="0" smtClean="0">
                          <a:latin typeface="Meiryo UI" panose="020B0604030504040204" pitchFamily="50" charset="-128"/>
                          <a:ea typeface="Meiryo UI" panose="020B0604030504040204" pitchFamily="50" charset="-128"/>
                        </a:rPr>
                        <a:t>・全庁職員の参集可能時間や安否確認を一括管理するｼｽﾃﾑを導入</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・活動に必要な装備や物資搬入の作業能力向上となる資機材の強化　等</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113789"/>
                  </a:ext>
                </a:extLst>
              </a:tr>
              <a:tr h="391659">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a:ea typeface="Meiryo UI"/>
                        </a:rPr>
                        <a:t>■市町村支援のあり方　　　</a:t>
                      </a:r>
                      <a:endParaRPr lang="en-US" altLang="ja-JP" sz="1200" b="1" dirty="0" smtClean="0">
                        <a:solidFill>
                          <a:prstClr val="black"/>
                        </a:solidFill>
                        <a:latin typeface="Meiryo UI"/>
                        <a:ea typeface="Meiryo UI"/>
                      </a:endParaRPr>
                    </a:p>
                  </a:txBody>
                  <a:tcPr anchor="ctr"/>
                </a:tc>
                <a:tc>
                  <a:txBody>
                    <a:bodyPr/>
                    <a:lstStyle/>
                    <a:p>
                      <a:r>
                        <a:rPr kumimoji="1" lang="ja-JP" altLang="en-US" sz="1100" dirty="0" smtClean="0">
                          <a:latin typeface="Meiryo UI" panose="020B0604030504040204" pitchFamily="50" charset="-128"/>
                          <a:ea typeface="Meiryo UI" panose="020B0604030504040204" pitchFamily="50" charset="-128"/>
                        </a:rPr>
                        <a:t>・緊急防災推進員と市町村の連携強化、ﾌﾟｯｼｭ型・ﾌﾟﾙ型人材派遣の強化</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・研修や先進事例の紹介など、市町村受援計画策定を支援　　等</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66952136"/>
                  </a:ext>
                </a:extLst>
              </a:tr>
              <a:tr h="391659">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a:ea typeface="Meiryo UI"/>
                        </a:rPr>
                        <a:t>■出勤及び帰宅困難者への対応</a:t>
                      </a:r>
                      <a:endParaRPr lang="en-US" altLang="ja-JP" sz="1200" b="1" dirty="0" smtClean="0">
                        <a:solidFill>
                          <a:prstClr val="black"/>
                        </a:solidFill>
                        <a:latin typeface="Meiryo UI"/>
                        <a:ea typeface="Meiryo UI"/>
                      </a:endParaRPr>
                    </a:p>
                  </a:txBody>
                  <a:tcPr anchor="ctr"/>
                </a:tc>
                <a:tc>
                  <a:txBody>
                    <a:bodyPr/>
                    <a:lstStyle/>
                    <a:p>
                      <a:r>
                        <a:rPr kumimoji="1" lang="ja-JP" altLang="en-US" sz="1100" dirty="0" smtClean="0">
                          <a:latin typeface="Meiryo UI" panose="020B0604030504040204" pitchFamily="50" charset="-128"/>
                          <a:ea typeface="Meiryo UI" panose="020B0604030504040204" pitchFamily="50" charset="-128"/>
                        </a:rPr>
                        <a:t>・「事業所における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一斉帰宅</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の抑制対策ｶﾞｲﾄﾞﾗｲﾝ」を改正</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・鉄道運行・再開情報を集約、一元化し発信する手法の検討　等</a:t>
                      </a:r>
                      <a:endParaRPr kumimoji="1" lang="en-US" altLang="ja-JP" sz="11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96139197"/>
                  </a:ext>
                </a:extLst>
              </a:tr>
              <a:tr h="391659">
                <a:tc>
                  <a: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eiryo UI"/>
                          <a:ea typeface="Meiryo UI"/>
                        </a:rPr>
                        <a:t>■訪日外国人等への対応</a:t>
                      </a:r>
                      <a:endParaRPr lang="en-US" altLang="ja-JP" sz="1200" b="1" dirty="0" smtClean="0">
                        <a:solidFill>
                          <a:prstClr val="black"/>
                        </a:solidFill>
                        <a:latin typeface="Meiryo UI"/>
                        <a:ea typeface="Meiryo UI"/>
                      </a:endParaRPr>
                    </a:p>
                  </a:txBody>
                  <a:tcPr anchor="ct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・府ホームページにおける多言語対応強化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・多様な機関と連携した官民協働体制を構築</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SNS</a:t>
                      </a:r>
                      <a:r>
                        <a:rPr kumimoji="1" lang="ja-JP" altLang="en-US" sz="1100" dirty="0" smtClean="0">
                          <a:solidFill>
                            <a:schemeClr val="tx1"/>
                          </a:solidFill>
                          <a:latin typeface="Meiryo UI" panose="020B0604030504040204" pitchFamily="50" charset="-128"/>
                          <a:ea typeface="Meiryo UI" panose="020B0604030504040204" pitchFamily="50" charset="-128"/>
                        </a:rPr>
                        <a:t>や多言語で提供するウェブサイト及びアプリ等様々なﾂｰﾙを活用した多言語による情報発信　等</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046222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646122137"/>
              </p:ext>
            </p:extLst>
          </p:nvPr>
        </p:nvGraphicFramePr>
        <p:xfrm>
          <a:off x="151054" y="1170730"/>
          <a:ext cx="9615004" cy="2215403"/>
        </p:xfrm>
        <a:graphic>
          <a:graphicData uri="http://schemas.openxmlformats.org/drawingml/2006/table">
            <a:tbl>
              <a:tblPr firstRow="1" bandRow="1"/>
              <a:tblGrid>
                <a:gridCol w="380973">
                  <a:extLst>
                    <a:ext uri="{9D8B030D-6E8A-4147-A177-3AD203B41FA5}">
                      <a16:colId xmlns:a16="http://schemas.microsoft.com/office/drawing/2014/main" val="4133663948"/>
                    </a:ext>
                  </a:extLst>
                </a:gridCol>
                <a:gridCol w="392776">
                  <a:extLst>
                    <a:ext uri="{9D8B030D-6E8A-4147-A177-3AD203B41FA5}">
                      <a16:colId xmlns:a16="http://schemas.microsoft.com/office/drawing/2014/main" val="20000"/>
                    </a:ext>
                  </a:extLst>
                </a:gridCol>
                <a:gridCol w="1309508">
                  <a:extLst>
                    <a:ext uri="{9D8B030D-6E8A-4147-A177-3AD203B41FA5}">
                      <a16:colId xmlns:a16="http://schemas.microsoft.com/office/drawing/2014/main" val="20001"/>
                    </a:ext>
                  </a:extLst>
                </a:gridCol>
                <a:gridCol w="1927098">
                  <a:extLst>
                    <a:ext uri="{9D8B030D-6E8A-4147-A177-3AD203B41FA5}">
                      <a16:colId xmlns:a16="http://schemas.microsoft.com/office/drawing/2014/main" val="20002"/>
                    </a:ext>
                  </a:extLst>
                </a:gridCol>
                <a:gridCol w="1999820">
                  <a:extLst>
                    <a:ext uri="{9D8B030D-6E8A-4147-A177-3AD203B41FA5}">
                      <a16:colId xmlns:a16="http://schemas.microsoft.com/office/drawing/2014/main" val="20003"/>
                    </a:ext>
                  </a:extLst>
                </a:gridCol>
                <a:gridCol w="1959485">
                  <a:extLst>
                    <a:ext uri="{9D8B030D-6E8A-4147-A177-3AD203B41FA5}">
                      <a16:colId xmlns:a16="http://schemas.microsoft.com/office/drawing/2014/main" val="20004"/>
                    </a:ext>
                  </a:extLst>
                </a:gridCol>
                <a:gridCol w="1645344">
                  <a:extLst>
                    <a:ext uri="{9D8B030D-6E8A-4147-A177-3AD203B41FA5}">
                      <a16:colId xmlns:a16="http://schemas.microsoft.com/office/drawing/2014/main" val="20005"/>
                    </a:ext>
                  </a:extLst>
                </a:gridCol>
              </a:tblGrid>
              <a:tr h="287953">
                <a:tc gridSpan="2">
                  <a:txBody>
                    <a:bodyPr/>
                    <a:lstStyle>
                      <a:lvl1pPr marL="0" algn="l" defTabSz="913765" rtl="0" eaLnBrk="1" latinLnBrk="0" hangingPunct="1">
                        <a:defRPr kumimoji="1" sz="1800" b="1" kern="1200">
                          <a:solidFill>
                            <a:schemeClr val="lt1"/>
                          </a:solidFill>
                          <a:latin typeface="Calibri" panose="020F0502020204030204"/>
                        </a:defRPr>
                      </a:lvl1pPr>
                      <a:lvl2pPr marL="457200" algn="l" defTabSz="913765" rtl="0" eaLnBrk="1" latinLnBrk="0" hangingPunct="1">
                        <a:defRPr kumimoji="1" sz="1800" b="1" kern="1200">
                          <a:solidFill>
                            <a:schemeClr val="lt1"/>
                          </a:solidFill>
                          <a:latin typeface="Calibri" panose="020F0502020204030204"/>
                        </a:defRPr>
                      </a:lvl2pPr>
                      <a:lvl3pPr marL="914400" algn="l" defTabSz="913765" rtl="0" eaLnBrk="1" latinLnBrk="0" hangingPunct="1">
                        <a:defRPr kumimoji="1" sz="1800" b="1" kern="1200">
                          <a:solidFill>
                            <a:schemeClr val="lt1"/>
                          </a:solidFill>
                          <a:latin typeface="Calibri" panose="020F0502020204030204"/>
                        </a:defRPr>
                      </a:lvl3pPr>
                      <a:lvl4pPr marL="1371600" algn="l" defTabSz="913765" rtl="0" eaLnBrk="1" latinLnBrk="0" hangingPunct="1">
                        <a:defRPr kumimoji="1" sz="1800" b="1" kern="1200">
                          <a:solidFill>
                            <a:schemeClr val="lt1"/>
                          </a:solidFill>
                          <a:latin typeface="Calibri" panose="020F0502020204030204"/>
                        </a:defRPr>
                      </a:lvl4pPr>
                      <a:lvl5pPr marL="1828165" algn="l" defTabSz="913765" rtl="0" eaLnBrk="1" latinLnBrk="0" hangingPunct="1">
                        <a:defRPr kumimoji="1" sz="1800" b="1" kern="1200">
                          <a:solidFill>
                            <a:schemeClr val="lt1"/>
                          </a:solidFill>
                          <a:latin typeface="Calibri" panose="020F0502020204030204"/>
                        </a:defRPr>
                      </a:lvl5pPr>
                      <a:lvl6pPr marL="2285365" algn="l" defTabSz="913765" rtl="0" eaLnBrk="1" latinLnBrk="0" hangingPunct="1">
                        <a:defRPr kumimoji="1" sz="1800" b="1" kern="1200">
                          <a:solidFill>
                            <a:schemeClr val="lt1"/>
                          </a:solidFill>
                          <a:latin typeface="Calibri" panose="020F0502020204030204"/>
                        </a:defRPr>
                      </a:lvl6pPr>
                      <a:lvl7pPr marL="2742565" algn="l" defTabSz="913765" rtl="0" eaLnBrk="1" latinLnBrk="0" hangingPunct="1">
                        <a:defRPr kumimoji="1" sz="1800" b="1" kern="1200">
                          <a:solidFill>
                            <a:schemeClr val="lt1"/>
                          </a:solidFill>
                          <a:latin typeface="Calibri" panose="020F0502020204030204"/>
                        </a:defRPr>
                      </a:lvl7pPr>
                      <a:lvl8pPr marL="3199765" algn="l" defTabSz="913765" rtl="0" eaLnBrk="1" latinLnBrk="0" hangingPunct="1">
                        <a:defRPr kumimoji="1" sz="1800" b="1" kern="1200">
                          <a:solidFill>
                            <a:schemeClr val="lt1"/>
                          </a:solidFill>
                          <a:latin typeface="Calibri" panose="020F0502020204030204"/>
                        </a:defRPr>
                      </a:lvl8pPr>
                      <a:lvl9pPr marL="3656965" algn="l" defTabSz="913765" rtl="0" eaLnBrk="1" latinLnBrk="0" hangingPunct="1">
                        <a:defRPr kumimoji="1" sz="1800" b="1" kern="1200">
                          <a:solidFill>
                            <a:schemeClr val="lt1"/>
                          </a:solidFill>
                          <a:latin typeface="Calibri" panose="020F0502020204030204"/>
                        </a:defRPr>
                      </a:lvl9pPr>
                    </a:lstStyle>
                    <a:p>
                      <a:endParaRPr kumimoji="1" lang="ja-JP" altLang="en-US" sz="1500" dirty="0">
                        <a:latin typeface="Meiryo UI" panose="020B0604030504040204" pitchFamily="50" charset="-128"/>
                        <a:ea typeface="Meiryo UI" panose="020B0604030504040204" pitchFamily="50" charset="-128"/>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kumimoji="1" lang="ja-JP" altLang="en-US" sz="1600" dirty="0"/>
                    </a:p>
                  </a:txBody>
                  <a:tcPr anchor="ctr"/>
                </a:tc>
                <a:tc>
                  <a:txBody>
                    <a:bodyPr/>
                    <a:lstStyle>
                      <a:lvl1pPr marL="0" algn="l" defTabSz="913765" rtl="0" eaLnBrk="1" latinLnBrk="0" hangingPunct="1">
                        <a:defRPr kumimoji="1" sz="1800" b="1" kern="1200">
                          <a:solidFill>
                            <a:schemeClr val="lt1"/>
                          </a:solidFill>
                          <a:latin typeface="Calibri" panose="020F0502020204030204"/>
                        </a:defRPr>
                      </a:lvl1pPr>
                      <a:lvl2pPr marL="457200" algn="l" defTabSz="913765" rtl="0" eaLnBrk="1" latinLnBrk="0" hangingPunct="1">
                        <a:defRPr kumimoji="1" sz="1800" b="1" kern="1200">
                          <a:solidFill>
                            <a:schemeClr val="lt1"/>
                          </a:solidFill>
                          <a:latin typeface="Calibri" panose="020F0502020204030204"/>
                        </a:defRPr>
                      </a:lvl2pPr>
                      <a:lvl3pPr marL="914400" algn="l" defTabSz="913765" rtl="0" eaLnBrk="1" latinLnBrk="0" hangingPunct="1">
                        <a:defRPr kumimoji="1" sz="1800" b="1" kern="1200">
                          <a:solidFill>
                            <a:schemeClr val="lt1"/>
                          </a:solidFill>
                          <a:latin typeface="Calibri" panose="020F0502020204030204"/>
                        </a:defRPr>
                      </a:lvl3pPr>
                      <a:lvl4pPr marL="1371600" algn="l" defTabSz="913765" rtl="0" eaLnBrk="1" latinLnBrk="0" hangingPunct="1">
                        <a:defRPr kumimoji="1" sz="1800" b="1" kern="1200">
                          <a:solidFill>
                            <a:schemeClr val="lt1"/>
                          </a:solidFill>
                          <a:latin typeface="Calibri" panose="020F0502020204030204"/>
                        </a:defRPr>
                      </a:lvl4pPr>
                      <a:lvl5pPr marL="1828165" algn="l" defTabSz="913765" rtl="0" eaLnBrk="1" latinLnBrk="0" hangingPunct="1">
                        <a:defRPr kumimoji="1" sz="1800" b="1" kern="1200">
                          <a:solidFill>
                            <a:schemeClr val="lt1"/>
                          </a:solidFill>
                          <a:latin typeface="Calibri" panose="020F0502020204030204"/>
                        </a:defRPr>
                      </a:lvl5pPr>
                      <a:lvl6pPr marL="2285365" algn="l" defTabSz="913765" rtl="0" eaLnBrk="1" latinLnBrk="0" hangingPunct="1">
                        <a:defRPr kumimoji="1" sz="1800" b="1" kern="1200">
                          <a:solidFill>
                            <a:schemeClr val="lt1"/>
                          </a:solidFill>
                          <a:latin typeface="Calibri" panose="020F0502020204030204"/>
                        </a:defRPr>
                      </a:lvl6pPr>
                      <a:lvl7pPr marL="2742565" algn="l" defTabSz="913765" rtl="0" eaLnBrk="1" latinLnBrk="0" hangingPunct="1">
                        <a:defRPr kumimoji="1" sz="1800" b="1" kern="1200">
                          <a:solidFill>
                            <a:schemeClr val="lt1"/>
                          </a:solidFill>
                          <a:latin typeface="Calibri" panose="020F0502020204030204"/>
                        </a:defRPr>
                      </a:lvl7pPr>
                      <a:lvl8pPr marL="3199765" algn="l" defTabSz="913765" rtl="0" eaLnBrk="1" latinLnBrk="0" hangingPunct="1">
                        <a:defRPr kumimoji="1" sz="1800" b="1" kern="1200">
                          <a:solidFill>
                            <a:schemeClr val="lt1"/>
                          </a:solidFill>
                          <a:latin typeface="Calibri" panose="020F0502020204030204"/>
                        </a:defRPr>
                      </a:lvl8pPr>
                      <a:lvl9pPr marL="3656965" algn="l" defTabSz="913765" rtl="0" eaLnBrk="1" latinLnBrk="0" hangingPunct="1">
                        <a:defRPr kumimoji="1" sz="1800" b="1" kern="1200">
                          <a:solidFill>
                            <a:schemeClr val="lt1"/>
                          </a:solidFill>
                          <a:latin typeface="Calibri" panose="020F0502020204030204"/>
                        </a:defRPr>
                      </a:lvl9pPr>
                    </a:lstStyle>
                    <a:p>
                      <a:pPr algn="ctr"/>
                      <a:r>
                        <a:rPr kumimoji="1" lang="en-US" altLang="ja-JP" sz="1300" dirty="0" smtClean="0">
                          <a:latin typeface="Meiryo UI" panose="020B0604030504040204" pitchFamily="50" charset="-128"/>
                          <a:ea typeface="Meiryo UI" panose="020B0604030504040204" pitchFamily="50" charset="-128"/>
                        </a:rPr>
                        <a:t>(1)</a:t>
                      </a:r>
                      <a:r>
                        <a:rPr kumimoji="1" lang="ja-JP" altLang="en-US" sz="1300" dirty="0" smtClean="0">
                          <a:latin typeface="Meiryo UI" panose="020B0604030504040204" pitchFamily="50" charset="-128"/>
                          <a:ea typeface="Meiryo UI" panose="020B0604030504040204" pitchFamily="50" charset="-128"/>
                        </a:rPr>
                        <a:t>リスク把握</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3765" rtl="0" eaLnBrk="1" latinLnBrk="0" hangingPunct="1">
                        <a:defRPr kumimoji="1" sz="1800" b="1" kern="1200">
                          <a:solidFill>
                            <a:schemeClr val="lt1"/>
                          </a:solidFill>
                          <a:latin typeface="Calibri" panose="020F0502020204030204"/>
                        </a:defRPr>
                      </a:lvl1pPr>
                      <a:lvl2pPr marL="457200" algn="l" defTabSz="913765" rtl="0" eaLnBrk="1" latinLnBrk="0" hangingPunct="1">
                        <a:defRPr kumimoji="1" sz="1800" b="1" kern="1200">
                          <a:solidFill>
                            <a:schemeClr val="lt1"/>
                          </a:solidFill>
                          <a:latin typeface="Calibri" panose="020F0502020204030204"/>
                        </a:defRPr>
                      </a:lvl2pPr>
                      <a:lvl3pPr marL="914400" algn="l" defTabSz="913765" rtl="0" eaLnBrk="1" latinLnBrk="0" hangingPunct="1">
                        <a:defRPr kumimoji="1" sz="1800" b="1" kern="1200">
                          <a:solidFill>
                            <a:schemeClr val="lt1"/>
                          </a:solidFill>
                          <a:latin typeface="Calibri" panose="020F0502020204030204"/>
                        </a:defRPr>
                      </a:lvl3pPr>
                      <a:lvl4pPr marL="1371600" algn="l" defTabSz="913765" rtl="0" eaLnBrk="1" latinLnBrk="0" hangingPunct="1">
                        <a:defRPr kumimoji="1" sz="1800" b="1" kern="1200">
                          <a:solidFill>
                            <a:schemeClr val="lt1"/>
                          </a:solidFill>
                          <a:latin typeface="Calibri" panose="020F0502020204030204"/>
                        </a:defRPr>
                      </a:lvl4pPr>
                      <a:lvl5pPr marL="1828165" algn="l" defTabSz="913765" rtl="0" eaLnBrk="1" latinLnBrk="0" hangingPunct="1">
                        <a:defRPr kumimoji="1" sz="1800" b="1" kern="1200">
                          <a:solidFill>
                            <a:schemeClr val="lt1"/>
                          </a:solidFill>
                          <a:latin typeface="Calibri" panose="020F0502020204030204"/>
                        </a:defRPr>
                      </a:lvl5pPr>
                      <a:lvl6pPr marL="2285365" algn="l" defTabSz="913765" rtl="0" eaLnBrk="1" latinLnBrk="0" hangingPunct="1">
                        <a:defRPr kumimoji="1" sz="1800" b="1" kern="1200">
                          <a:solidFill>
                            <a:schemeClr val="lt1"/>
                          </a:solidFill>
                          <a:latin typeface="Calibri" panose="020F0502020204030204"/>
                        </a:defRPr>
                      </a:lvl6pPr>
                      <a:lvl7pPr marL="2742565" algn="l" defTabSz="913765" rtl="0" eaLnBrk="1" latinLnBrk="0" hangingPunct="1">
                        <a:defRPr kumimoji="1" sz="1800" b="1" kern="1200">
                          <a:solidFill>
                            <a:schemeClr val="lt1"/>
                          </a:solidFill>
                          <a:latin typeface="Calibri" panose="020F0502020204030204"/>
                        </a:defRPr>
                      </a:lvl7pPr>
                      <a:lvl8pPr marL="3199765" algn="l" defTabSz="913765" rtl="0" eaLnBrk="1" latinLnBrk="0" hangingPunct="1">
                        <a:defRPr kumimoji="1" sz="1800" b="1" kern="1200">
                          <a:solidFill>
                            <a:schemeClr val="lt1"/>
                          </a:solidFill>
                          <a:latin typeface="Calibri" panose="020F0502020204030204"/>
                        </a:defRPr>
                      </a:lvl8pPr>
                      <a:lvl9pPr marL="3656965" algn="l" defTabSz="913765" rtl="0" eaLnBrk="1" latinLnBrk="0" hangingPunct="1">
                        <a:defRPr kumimoji="1" sz="1800" b="1" kern="1200">
                          <a:solidFill>
                            <a:schemeClr val="lt1"/>
                          </a:solidFill>
                          <a:latin typeface="Calibri" panose="020F0502020204030204"/>
                        </a:defRPr>
                      </a:lvl9pPr>
                    </a:lstStyle>
                    <a:p>
                      <a:pPr algn="ctr"/>
                      <a:r>
                        <a:rPr kumimoji="1" lang="en-US" altLang="ja-JP" sz="1300" dirty="0" smtClean="0">
                          <a:latin typeface="Meiryo UI" panose="020B0604030504040204" pitchFamily="50" charset="-128"/>
                          <a:ea typeface="Meiryo UI" panose="020B0604030504040204" pitchFamily="50" charset="-128"/>
                        </a:rPr>
                        <a:t>(2)</a:t>
                      </a:r>
                      <a:r>
                        <a:rPr kumimoji="1" lang="ja-JP" altLang="en-US" sz="1300" dirty="0" smtClean="0">
                          <a:latin typeface="Meiryo UI" panose="020B0604030504040204" pitchFamily="50" charset="-128"/>
                          <a:ea typeface="Meiryo UI" panose="020B0604030504040204" pitchFamily="50" charset="-128"/>
                        </a:rPr>
                        <a:t>事前予防対策</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kumimoji="1" lang="ja-JP" altLang="en-US"/>
                    </a:p>
                  </a:txBody>
                  <a:tcPr/>
                </a:tc>
                <a:tc>
                  <a:txBody>
                    <a:bodyPr/>
                    <a:lstStyle>
                      <a:lvl1pPr marL="0" algn="l" defTabSz="913765" rtl="0" eaLnBrk="1" latinLnBrk="0" hangingPunct="1">
                        <a:defRPr kumimoji="1" sz="1800" b="1" kern="1200">
                          <a:solidFill>
                            <a:schemeClr val="lt1"/>
                          </a:solidFill>
                          <a:latin typeface="Calibri" panose="020F0502020204030204"/>
                        </a:defRPr>
                      </a:lvl1pPr>
                      <a:lvl2pPr marL="457200" algn="l" defTabSz="913765" rtl="0" eaLnBrk="1" latinLnBrk="0" hangingPunct="1">
                        <a:defRPr kumimoji="1" sz="1800" b="1" kern="1200">
                          <a:solidFill>
                            <a:schemeClr val="lt1"/>
                          </a:solidFill>
                          <a:latin typeface="Calibri" panose="020F0502020204030204"/>
                        </a:defRPr>
                      </a:lvl2pPr>
                      <a:lvl3pPr marL="914400" algn="l" defTabSz="913765" rtl="0" eaLnBrk="1" latinLnBrk="0" hangingPunct="1">
                        <a:defRPr kumimoji="1" sz="1800" b="1" kern="1200">
                          <a:solidFill>
                            <a:schemeClr val="lt1"/>
                          </a:solidFill>
                          <a:latin typeface="Calibri" panose="020F0502020204030204"/>
                        </a:defRPr>
                      </a:lvl3pPr>
                      <a:lvl4pPr marL="1371600" algn="l" defTabSz="913765" rtl="0" eaLnBrk="1" latinLnBrk="0" hangingPunct="1">
                        <a:defRPr kumimoji="1" sz="1800" b="1" kern="1200">
                          <a:solidFill>
                            <a:schemeClr val="lt1"/>
                          </a:solidFill>
                          <a:latin typeface="Calibri" panose="020F0502020204030204"/>
                        </a:defRPr>
                      </a:lvl4pPr>
                      <a:lvl5pPr marL="1828165" algn="l" defTabSz="913765" rtl="0" eaLnBrk="1" latinLnBrk="0" hangingPunct="1">
                        <a:defRPr kumimoji="1" sz="1800" b="1" kern="1200">
                          <a:solidFill>
                            <a:schemeClr val="lt1"/>
                          </a:solidFill>
                          <a:latin typeface="Calibri" panose="020F0502020204030204"/>
                        </a:defRPr>
                      </a:lvl5pPr>
                      <a:lvl6pPr marL="2285365" algn="l" defTabSz="913765" rtl="0" eaLnBrk="1" latinLnBrk="0" hangingPunct="1">
                        <a:defRPr kumimoji="1" sz="1800" b="1" kern="1200">
                          <a:solidFill>
                            <a:schemeClr val="lt1"/>
                          </a:solidFill>
                          <a:latin typeface="Calibri" panose="020F0502020204030204"/>
                        </a:defRPr>
                      </a:lvl6pPr>
                      <a:lvl7pPr marL="2742565" algn="l" defTabSz="913765" rtl="0" eaLnBrk="1" latinLnBrk="0" hangingPunct="1">
                        <a:defRPr kumimoji="1" sz="1800" b="1" kern="1200">
                          <a:solidFill>
                            <a:schemeClr val="lt1"/>
                          </a:solidFill>
                          <a:latin typeface="Calibri" panose="020F0502020204030204"/>
                        </a:defRPr>
                      </a:lvl7pPr>
                      <a:lvl8pPr marL="3199765" algn="l" defTabSz="913765" rtl="0" eaLnBrk="1" latinLnBrk="0" hangingPunct="1">
                        <a:defRPr kumimoji="1" sz="1800" b="1" kern="1200">
                          <a:solidFill>
                            <a:schemeClr val="lt1"/>
                          </a:solidFill>
                          <a:latin typeface="Calibri" panose="020F0502020204030204"/>
                        </a:defRPr>
                      </a:lvl8pPr>
                      <a:lvl9pPr marL="3656965" algn="l" defTabSz="913765" rtl="0" eaLnBrk="1" latinLnBrk="0" hangingPunct="1">
                        <a:defRPr kumimoji="1" sz="1800" b="1" kern="1200">
                          <a:solidFill>
                            <a:schemeClr val="lt1"/>
                          </a:solidFill>
                          <a:latin typeface="Calibri" panose="020F0502020204030204"/>
                        </a:defRPr>
                      </a:lvl9pPr>
                    </a:lstStyle>
                    <a:p>
                      <a:pPr algn="ctr"/>
                      <a:r>
                        <a:rPr kumimoji="1" lang="en-US" altLang="ja-JP" sz="1300" dirty="0" smtClean="0">
                          <a:latin typeface="Meiryo UI" panose="020B0604030504040204" pitchFamily="50" charset="-128"/>
                          <a:ea typeface="Meiryo UI" panose="020B0604030504040204" pitchFamily="50" charset="-128"/>
                        </a:rPr>
                        <a:t>(3)</a:t>
                      </a:r>
                      <a:r>
                        <a:rPr kumimoji="1" lang="ja-JP" altLang="en-US" sz="1300" dirty="0" smtClean="0">
                          <a:latin typeface="Meiryo UI" panose="020B0604030504040204" pitchFamily="50" charset="-128"/>
                          <a:ea typeface="Meiryo UI" panose="020B0604030504040204" pitchFamily="50" charset="-128"/>
                        </a:rPr>
                        <a:t>発災後の</a:t>
                      </a:r>
                      <a:r>
                        <a:rPr kumimoji="1" lang="ja-JP" altLang="en-US" sz="1300" dirty="0" smtClean="0">
                          <a:solidFill>
                            <a:schemeClr val="bg1"/>
                          </a:solidFill>
                          <a:latin typeface="Meiryo UI" panose="020B0604030504040204" pitchFamily="50" charset="-128"/>
                          <a:ea typeface="Meiryo UI" panose="020B0604030504040204" pitchFamily="50" charset="-128"/>
                        </a:rPr>
                        <a:t>応急対策</a:t>
                      </a:r>
                      <a:endParaRPr kumimoji="1" lang="ja-JP" altLang="en-US" sz="130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3765" rtl="0" eaLnBrk="1" latinLnBrk="0" hangingPunct="1">
                        <a:defRPr kumimoji="1" sz="1800" b="1" kern="1200">
                          <a:solidFill>
                            <a:schemeClr val="lt1"/>
                          </a:solidFill>
                          <a:latin typeface="Calibri" panose="020F0502020204030204"/>
                        </a:defRPr>
                      </a:lvl1pPr>
                      <a:lvl2pPr marL="457200" algn="l" defTabSz="913765" rtl="0" eaLnBrk="1" latinLnBrk="0" hangingPunct="1">
                        <a:defRPr kumimoji="1" sz="1800" b="1" kern="1200">
                          <a:solidFill>
                            <a:schemeClr val="lt1"/>
                          </a:solidFill>
                          <a:latin typeface="Calibri" panose="020F0502020204030204"/>
                        </a:defRPr>
                      </a:lvl2pPr>
                      <a:lvl3pPr marL="914400" algn="l" defTabSz="913765" rtl="0" eaLnBrk="1" latinLnBrk="0" hangingPunct="1">
                        <a:defRPr kumimoji="1" sz="1800" b="1" kern="1200">
                          <a:solidFill>
                            <a:schemeClr val="lt1"/>
                          </a:solidFill>
                          <a:latin typeface="Calibri" panose="020F0502020204030204"/>
                        </a:defRPr>
                      </a:lvl3pPr>
                      <a:lvl4pPr marL="1371600" algn="l" defTabSz="913765" rtl="0" eaLnBrk="1" latinLnBrk="0" hangingPunct="1">
                        <a:defRPr kumimoji="1" sz="1800" b="1" kern="1200">
                          <a:solidFill>
                            <a:schemeClr val="lt1"/>
                          </a:solidFill>
                          <a:latin typeface="Calibri" panose="020F0502020204030204"/>
                        </a:defRPr>
                      </a:lvl4pPr>
                      <a:lvl5pPr marL="1828165" algn="l" defTabSz="913765" rtl="0" eaLnBrk="1" latinLnBrk="0" hangingPunct="1">
                        <a:defRPr kumimoji="1" sz="1800" b="1" kern="1200">
                          <a:solidFill>
                            <a:schemeClr val="lt1"/>
                          </a:solidFill>
                          <a:latin typeface="Calibri" panose="020F0502020204030204"/>
                        </a:defRPr>
                      </a:lvl5pPr>
                      <a:lvl6pPr marL="2285365" algn="l" defTabSz="913765" rtl="0" eaLnBrk="1" latinLnBrk="0" hangingPunct="1">
                        <a:defRPr kumimoji="1" sz="1800" b="1" kern="1200">
                          <a:solidFill>
                            <a:schemeClr val="lt1"/>
                          </a:solidFill>
                          <a:latin typeface="Calibri" panose="020F0502020204030204"/>
                        </a:defRPr>
                      </a:lvl6pPr>
                      <a:lvl7pPr marL="2742565" algn="l" defTabSz="913765" rtl="0" eaLnBrk="1" latinLnBrk="0" hangingPunct="1">
                        <a:defRPr kumimoji="1" sz="1800" b="1" kern="1200">
                          <a:solidFill>
                            <a:schemeClr val="lt1"/>
                          </a:solidFill>
                          <a:latin typeface="Calibri" panose="020F0502020204030204"/>
                        </a:defRPr>
                      </a:lvl7pPr>
                      <a:lvl8pPr marL="3199765" algn="l" defTabSz="913765" rtl="0" eaLnBrk="1" latinLnBrk="0" hangingPunct="1">
                        <a:defRPr kumimoji="1" sz="1800" b="1" kern="1200">
                          <a:solidFill>
                            <a:schemeClr val="lt1"/>
                          </a:solidFill>
                          <a:latin typeface="Calibri" panose="020F0502020204030204"/>
                        </a:defRPr>
                      </a:lvl8pPr>
                      <a:lvl9pPr marL="3656965" algn="l" defTabSz="913765" rtl="0" eaLnBrk="1" latinLnBrk="0" hangingPunct="1">
                        <a:defRPr kumimoji="1" sz="1800" b="1" kern="1200">
                          <a:solidFill>
                            <a:schemeClr val="lt1"/>
                          </a:solidFill>
                          <a:latin typeface="Calibri" panose="020F0502020204030204"/>
                        </a:defRPr>
                      </a:lvl9pPr>
                    </a:lstStyle>
                    <a:p>
                      <a:pPr algn="ctr"/>
                      <a:r>
                        <a:rPr kumimoji="1" lang="en-US" altLang="ja-JP" sz="1300" dirty="0" smtClean="0">
                          <a:latin typeface="Meiryo UI" panose="020B0604030504040204" pitchFamily="50" charset="-128"/>
                          <a:ea typeface="Meiryo UI" panose="020B0604030504040204" pitchFamily="50" charset="-128"/>
                        </a:rPr>
                        <a:t>(4)</a:t>
                      </a:r>
                      <a:r>
                        <a:rPr kumimoji="1" lang="ja-JP" altLang="en-US" sz="1300" dirty="0" smtClean="0">
                          <a:latin typeface="Meiryo UI" panose="020B0604030504040204" pitchFamily="50" charset="-128"/>
                          <a:ea typeface="Meiryo UI" panose="020B0604030504040204" pitchFamily="50" charset="-128"/>
                        </a:rPr>
                        <a:t>復旧・復興</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59913">
                <a:tc gridSpan="2">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kumimoji="1" lang="ja-JP" altLang="en-US" sz="1400" dirty="0">
                        <a:solidFill>
                          <a:schemeClr val="bg1"/>
                        </a:solidFill>
                      </a:endParaRPr>
                    </a:p>
                  </a:txBody>
                  <a:tcPr anchor="ctr">
                    <a:solidFill>
                      <a:schemeClr val="accent1"/>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eiryo UI" panose="020B0604030504040204" pitchFamily="50" charset="-128"/>
                          <a:ea typeface="Meiryo UI" panose="020B0604030504040204" pitchFamily="50" charset="-128"/>
                        </a:rPr>
                        <a:t>ハード対策</a:t>
                      </a:r>
                      <a:endParaRPr kumimoji="1" lang="en-US" altLang="ja-JP" sz="1300" b="1" dirty="0" smtClean="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eiryo UI" panose="020B0604030504040204" pitchFamily="50" charset="-128"/>
                          <a:ea typeface="Meiryo UI" panose="020B0604030504040204" pitchFamily="50" charset="-128"/>
                        </a:rPr>
                        <a:t>ソフト対策</a:t>
                      </a:r>
                      <a:endParaRPr kumimoji="1" lang="en-US" altLang="ja-JP" sz="1300" b="1" dirty="0" smtClean="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37332208"/>
                  </a:ext>
                </a:extLst>
              </a:tr>
              <a:tr h="1619871">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pPr algn="dist"/>
                      <a:r>
                        <a:rPr kumimoji="1" lang="ja-JP" altLang="en-US" sz="1000" b="0" dirty="0" smtClean="0">
                          <a:solidFill>
                            <a:schemeClr val="bg1"/>
                          </a:solidFill>
                          <a:latin typeface="Meiryo UI" panose="020B0604030504040204" pitchFamily="50" charset="-128"/>
                          <a:ea typeface="Meiryo UI" panose="020B0604030504040204" pitchFamily="50" charset="-128"/>
                        </a:rPr>
                        <a:t>具体的な取組み</a:t>
                      </a: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L="84406" marR="84406" marT="42203" marB="42203" vert="eaVert"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pPr algn="dist"/>
                      <a:r>
                        <a:rPr kumimoji="1" lang="ja-JP" altLang="en-US" sz="1000" b="0" dirty="0" smtClean="0">
                          <a:solidFill>
                            <a:schemeClr val="bg1"/>
                          </a:solidFill>
                          <a:latin typeface="Meiryo UI" panose="020B0604030504040204" pitchFamily="50" charset="-128"/>
                          <a:ea typeface="Meiryo UI" panose="020B0604030504040204" pitchFamily="50" charset="-128"/>
                        </a:rPr>
                        <a:t>地震・津波・風水害</a:t>
                      </a:r>
                      <a:endParaRPr kumimoji="1" lang="ja-JP" altLang="en-US" sz="1000" b="0" dirty="0">
                        <a:solidFill>
                          <a:schemeClr val="bg1"/>
                        </a:solidFill>
                        <a:latin typeface="Meiryo UI" panose="020B0604030504040204" pitchFamily="50" charset="-128"/>
                        <a:ea typeface="Meiryo UI" panose="020B0604030504040204" pitchFamily="50" charset="-128"/>
                      </a:endParaRPr>
                    </a:p>
                  </a:txBody>
                  <a:tcPr marL="84406" marR="84406" marT="42203" marB="42203" vert="eaVert"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pPr algn="l"/>
                      <a:r>
                        <a:rPr kumimoji="1" lang="ja-JP" altLang="en-US" sz="1000"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専門家の視点から被害想定</a:t>
                      </a:r>
                      <a:endParaRPr kumimoji="1" lang="en-US" altLang="ja-JP" sz="1000" dirty="0" smtClean="0">
                        <a:latin typeface="Meiryo UI" panose="020B0604030504040204" pitchFamily="50" charset="-128"/>
                        <a:ea typeface="Meiryo UI" panose="020B0604030504040204" pitchFamily="50" charset="-128"/>
                      </a:endParaRPr>
                    </a:p>
                    <a:p>
                      <a:pPr algn="l"/>
                      <a:r>
                        <a:rPr kumimoji="1" lang="ja-JP" altLang="en-US" sz="1000" b="1" dirty="0" smtClean="0">
                          <a:latin typeface="Meiryo UI" panose="020B0604030504040204" pitchFamily="50" charset="-128"/>
                          <a:ea typeface="Meiryo UI" panose="020B0604030504040204" pitchFamily="50" charset="-128"/>
                        </a:rPr>
                        <a:t>■全河川のリスク検証</a:t>
                      </a:r>
                      <a:endParaRPr kumimoji="1" lang="en-US" altLang="ja-JP" sz="1000" b="1" dirty="0" smtClean="0">
                        <a:latin typeface="Meiryo UI" panose="020B0604030504040204" pitchFamily="50" charset="-128"/>
                        <a:ea typeface="Meiryo UI" panose="020B0604030504040204" pitchFamily="50" charset="-128"/>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防潮堤の液状化対策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密集市街地対策</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建築物の耐震化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治水対策</a:t>
                      </a:r>
                      <a:r>
                        <a:rPr kumimoji="1" lang="ja-JP" altLang="en-US" sz="700" b="1" dirty="0" smtClean="0">
                          <a:solidFill>
                            <a:schemeClr val="tx1"/>
                          </a:solidFill>
                          <a:latin typeface="Meiryo UI" panose="020B0604030504040204" pitchFamily="50" charset="-128"/>
                          <a:ea typeface="Meiryo UI" panose="020B0604030504040204" pitchFamily="50" charset="-128"/>
                        </a:rPr>
                        <a:t>（河川・下水道・ため池）</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0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府民への啓発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行政による土地利用規制</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■災害体制の確立</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■応急対策業務</a:t>
                      </a:r>
                    </a:p>
                    <a:p>
                      <a:r>
                        <a:rPr kumimoji="1" lang="ja-JP" altLang="en-US" sz="1000" b="1" dirty="0" smtClean="0">
                          <a:solidFill>
                            <a:schemeClr val="tx1"/>
                          </a:solidFill>
                          <a:latin typeface="Meiryo UI" panose="020B0604030504040204" pitchFamily="50" charset="-128"/>
                          <a:ea typeface="Meiryo UI" panose="020B0604030504040204" pitchFamily="50" charset="-128"/>
                        </a:rPr>
                        <a:t>■帰宅困難者対策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3765" rtl="0" eaLnBrk="1" latinLnBrk="0" hangingPunct="1">
                        <a:defRPr kumimoji="1" sz="1800" kern="1200">
                          <a:solidFill>
                            <a:schemeClr val="dk1"/>
                          </a:solidFill>
                          <a:latin typeface="Calibri" panose="020F0502020204030204"/>
                        </a:defRPr>
                      </a:lvl1pPr>
                      <a:lvl2pPr marL="457200" algn="l" defTabSz="913765" rtl="0" eaLnBrk="1" latinLnBrk="0" hangingPunct="1">
                        <a:defRPr kumimoji="1" sz="1800" kern="1200">
                          <a:solidFill>
                            <a:schemeClr val="dk1"/>
                          </a:solidFill>
                          <a:latin typeface="Calibri" panose="020F0502020204030204"/>
                        </a:defRPr>
                      </a:lvl2pPr>
                      <a:lvl3pPr marL="914400" algn="l" defTabSz="913765" rtl="0" eaLnBrk="1" latinLnBrk="0" hangingPunct="1">
                        <a:defRPr kumimoji="1" sz="1800" kern="1200">
                          <a:solidFill>
                            <a:schemeClr val="dk1"/>
                          </a:solidFill>
                          <a:latin typeface="Calibri" panose="020F0502020204030204"/>
                        </a:defRPr>
                      </a:lvl3pPr>
                      <a:lvl4pPr marL="1371600" algn="l" defTabSz="913765" rtl="0" eaLnBrk="1" latinLnBrk="0" hangingPunct="1">
                        <a:defRPr kumimoji="1" sz="1800" kern="1200">
                          <a:solidFill>
                            <a:schemeClr val="dk1"/>
                          </a:solidFill>
                          <a:latin typeface="Calibri" panose="020F0502020204030204"/>
                        </a:defRPr>
                      </a:lvl4pPr>
                      <a:lvl5pPr marL="1828165" algn="l" defTabSz="913765" rtl="0" eaLnBrk="1" latinLnBrk="0" hangingPunct="1">
                        <a:defRPr kumimoji="1" sz="1800" kern="1200">
                          <a:solidFill>
                            <a:schemeClr val="dk1"/>
                          </a:solidFill>
                          <a:latin typeface="Calibri" panose="020F0502020204030204"/>
                        </a:defRPr>
                      </a:lvl5pPr>
                      <a:lvl6pPr marL="2285365" algn="l" defTabSz="913765" rtl="0" eaLnBrk="1" latinLnBrk="0" hangingPunct="1">
                        <a:defRPr kumimoji="1" sz="1800" kern="1200">
                          <a:solidFill>
                            <a:schemeClr val="dk1"/>
                          </a:solidFill>
                          <a:latin typeface="Calibri" panose="020F0502020204030204"/>
                        </a:defRPr>
                      </a:lvl6pPr>
                      <a:lvl7pPr marL="2742565" algn="l" defTabSz="913765" rtl="0" eaLnBrk="1" latinLnBrk="0" hangingPunct="1">
                        <a:defRPr kumimoji="1" sz="1800" kern="1200">
                          <a:solidFill>
                            <a:schemeClr val="dk1"/>
                          </a:solidFill>
                          <a:latin typeface="Calibri" panose="020F0502020204030204"/>
                        </a:defRPr>
                      </a:lvl7pPr>
                      <a:lvl8pPr marL="3199765" algn="l" defTabSz="913765" rtl="0" eaLnBrk="1" latinLnBrk="0" hangingPunct="1">
                        <a:defRPr kumimoji="1" sz="1800" kern="1200">
                          <a:solidFill>
                            <a:schemeClr val="dk1"/>
                          </a:solidFill>
                          <a:latin typeface="Calibri" panose="020F0502020204030204"/>
                        </a:defRPr>
                      </a:lvl8pPr>
                      <a:lvl9pPr marL="3656965" algn="l" defTabSz="913765" rtl="0" eaLnBrk="1" latinLnBrk="0" hangingPunct="1">
                        <a:defRPr kumimoji="1" sz="1800" kern="1200">
                          <a:solidFill>
                            <a:schemeClr val="dk1"/>
                          </a:solidFill>
                          <a:latin typeface="Calibri" panose="020F0502020204030204"/>
                        </a:defRPr>
                      </a:lvl9p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■インフラ、ライフラインの</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　　復旧</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■生活再建支援</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97040" y="3378696"/>
            <a:ext cx="3396126" cy="802656"/>
          </a:xfrm>
          <a:prstGeom prst="rect">
            <a:avLst/>
          </a:prstGeom>
          <a:noFill/>
        </p:spPr>
        <p:txBody>
          <a:bodyPr wrap="square" rtlCol="0">
            <a:spAutoFit/>
          </a:bodyPr>
          <a:lstStyle/>
          <a:p>
            <a:pPr defTabSz="957700">
              <a:defRPr/>
            </a:pPr>
            <a:r>
              <a:rPr lang="ja-JP" altLang="en-US" sz="1200" b="1" dirty="0" smtClean="0">
                <a:solidFill>
                  <a:prstClr val="black"/>
                </a:solidFill>
                <a:latin typeface="Meiryo UI"/>
                <a:ea typeface="Meiryo UI"/>
              </a:rPr>
              <a:t>■大阪府</a:t>
            </a:r>
            <a:r>
              <a:rPr lang="ja-JP" altLang="en-US" sz="1200" b="1" dirty="0">
                <a:solidFill>
                  <a:prstClr val="black"/>
                </a:solidFill>
                <a:latin typeface="Meiryo UI"/>
                <a:ea typeface="Meiryo UI"/>
              </a:rPr>
              <a:t>北部地震</a:t>
            </a:r>
            <a:r>
              <a:rPr lang="en-US" altLang="ja-JP" sz="1200" b="1" dirty="0">
                <a:solidFill>
                  <a:prstClr val="black"/>
                </a:solidFill>
                <a:latin typeface="Meiryo UI"/>
                <a:ea typeface="Meiryo UI"/>
              </a:rPr>
              <a:t>(2018</a:t>
            </a:r>
            <a:r>
              <a:rPr lang="ja-JP" altLang="en-US" sz="1200" b="1" dirty="0">
                <a:solidFill>
                  <a:prstClr val="black"/>
                </a:solidFill>
                <a:latin typeface="Meiryo UI"/>
                <a:ea typeface="Meiryo UI"/>
              </a:rPr>
              <a:t>年</a:t>
            </a:r>
            <a:r>
              <a:rPr lang="en-US" altLang="ja-JP" sz="1200" b="1" dirty="0">
                <a:solidFill>
                  <a:prstClr val="black"/>
                </a:solidFill>
                <a:latin typeface="Meiryo UI"/>
                <a:ea typeface="Meiryo UI"/>
              </a:rPr>
              <a:t>6</a:t>
            </a:r>
            <a:r>
              <a:rPr lang="ja-JP" altLang="en-US" sz="1200" b="1" dirty="0">
                <a:solidFill>
                  <a:prstClr val="black"/>
                </a:solidFill>
                <a:latin typeface="Meiryo UI"/>
                <a:ea typeface="Meiryo UI"/>
              </a:rPr>
              <a:t>月</a:t>
            </a:r>
            <a:r>
              <a:rPr lang="en-US" altLang="ja-JP" sz="1200" b="1" dirty="0">
                <a:solidFill>
                  <a:prstClr val="black"/>
                </a:solidFill>
                <a:latin typeface="Meiryo UI"/>
                <a:ea typeface="Meiryo UI"/>
              </a:rPr>
              <a:t>)</a:t>
            </a:r>
          </a:p>
          <a:p>
            <a:pPr defTabSz="957700">
              <a:defRPr/>
            </a:pPr>
            <a:r>
              <a:rPr lang="ja-JP" altLang="en-US" sz="10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北部地震では、</a:t>
            </a:r>
            <a:r>
              <a:rPr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大規模な公共土木施設被害は</a:t>
            </a:r>
            <a:endParaRPr lang="en-US" altLang="ja-JP"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57700">
              <a:defRPr/>
            </a:pPr>
            <a:r>
              <a:rPr lang="ja-JP" altLang="en-US" sz="110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発生しなかった。</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これまで着実に取り組んできた、</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57700">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橋梁等の耐震化が一定の効果を発揮。</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421184" y="3357431"/>
            <a:ext cx="3376818" cy="617990"/>
          </a:xfrm>
          <a:prstGeom prst="rect">
            <a:avLst/>
          </a:prstGeom>
          <a:noFill/>
        </p:spPr>
        <p:txBody>
          <a:bodyPr wrap="square" rtlCol="0">
            <a:spAutoFit/>
          </a:bodyPr>
          <a:lstStyle/>
          <a:p>
            <a:pPr defTabSz="957700">
              <a:defRPr/>
            </a:pPr>
            <a:r>
              <a:rPr lang="ja-JP" altLang="en-US" sz="1200" b="1" dirty="0" smtClean="0">
                <a:solidFill>
                  <a:prstClr val="black"/>
                </a:solidFill>
                <a:latin typeface="Meiryo UI"/>
                <a:ea typeface="Meiryo UI"/>
              </a:rPr>
              <a:t>■</a:t>
            </a:r>
            <a:r>
              <a:rPr lang="en-US" altLang="ja-JP" sz="1200" b="1" dirty="0" smtClean="0">
                <a:solidFill>
                  <a:prstClr val="black"/>
                </a:solidFill>
                <a:latin typeface="Meiryo UI"/>
                <a:ea typeface="Meiryo UI"/>
              </a:rPr>
              <a:t>2018</a:t>
            </a:r>
            <a:r>
              <a:rPr lang="ja-JP" altLang="en-US" sz="1200" b="1" dirty="0">
                <a:solidFill>
                  <a:prstClr val="black"/>
                </a:solidFill>
                <a:latin typeface="Meiryo UI"/>
                <a:ea typeface="Meiryo UI"/>
              </a:rPr>
              <a:t>年</a:t>
            </a:r>
            <a:r>
              <a:rPr lang="en-US" altLang="ja-JP" sz="1200" b="1" dirty="0">
                <a:solidFill>
                  <a:prstClr val="black"/>
                </a:solidFill>
                <a:latin typeface="Meiryo UI"/>
                <a:ea typeface="Meiryo UI"/>
              </a:rPr>
              <a:t>7</a:t>
            </a:r>
            <a:r>
              <a:rPr lang="ja-JP" altLang="en-US" sz="1200" b="1" dirty="0">
                <a:solidFill>
                  <a:prstClr val="black"/>
                </a:solidFill>
                <a:latin typeface="Meiryo UI"/>
                <a:ea typeface="Meiryo UI"/>
              </a:rPr>
              <a:t>月豪雨</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57700">
              <a:defRPr/>
            </a:pPr>
            <a:r>
              <a:rPr lang="ja-JP" altLang="en-US" sz="1108" dirty="0">
                <a:solidFill>
                  <a:prstClr val="black"/>
                </a:solidFill>
                <a:latin typeface="Meiryo UI"/>
                <a:ea typeface="Meiryo UI"/>
              </a:rPr>
              <a:t>　　</a:t>
            </a:r>
            <a:r>
              <a:rPr lang="ja-JP" altLang="en-US" sz="1108" kern="0" dirty="0" smtClean="0">
                <a:solidFill>
                  <a:prstClr val="black"/>
                </a:solidFill>
                <a:latin typeface="Meiryo UI"/>
                <a:ea typeface="Meiryo UI"/>
                <a:cs typeface="メイリオ" panose="020B0604030504040204" pitchFamily="50" charset="-128"/>
              </a:rPr>
              <a:t>地下</a:t>
            </a:r>
            <a:r>
              <a:rPr lang="ja-JP" altLang="en-US" sz="1108" kern="0" dirty="0">
                <a:solidFill>
                  <a:prstClr val="black"/>
                </a:solidFill>
                <a:latin typeface="Meiryo UI"/>
                <a:ea typeface="Meiryo UI"/>
                <a:cs typeface="メイリオ" panose="020B0604030504040204" pitchFamily="50" charset="-128"/>
              </a:rPr>
              <a:t>河川・治水緑地</a:t>
            </a:r>
            <a:r>
              <a:rPr lang="ja-JP" altLang="en-US" sz="1108" kern="0" dirty="0" smtClean="0">
                <a:solidFill>
                  <a:prstClr val="black"/>
                </a:solidFill>
                <a:latin typeface="Meiryo UI"/>
                <a:ea typeface="Meiryo UI"/>
                <a:cs typeface="メイリオ" panose="020B0604030504040204" pitchFamily="50" charset="-128"/>
              </a:rPr>
              <a:t>・下水道</a:t>
            </a:r>
            <a:r>
              <a:rPr lang="ja-JP" altLang="en-US" sz="1108" kern="0" dirty="0">
                <a:solidFill>
                  <a:prstClr val="black"/>
                </a:solidFill>
                <a:latin typeface="Meiryo UI"/>
                <a:ea typeface="Meiryo UI"/>
                <a:cs typeface="メイリオ" panose="020B0604030504040204" pitchFamily="50" charset="-128"/>
              </a:rPr>
              <a:t>増補幹線等</a:t>
            </a:r>
            <a:r>
              <a:rPr lang="ja-JP" altLang="en-US" sz="1108" kern="0" dirty="0" smtClean="0">
                <a:solidFill>
                  <a:prstClr val="black"/>
                </a:solidFill>
                <a:latin typeface="Meiryo UI"/>
                <a:ea typeface="Meiryo UI"/>
                <a:cs typeface="メイリオ" panose="020B0604030504040204" pitchFamily="50" charset="-128"/>
              </a:rPr>
              <a:t>に</a:t>
            </a:r>
            <a:endParaRPr lang="en-US" altLang="ja-JP" sz="1108" kern="0" dirty="0" smtClean="0">
              <a:solidFill>
                <a:prstClr val="black"/>
              </a:solidFill>
              <a:latin typeface="Meiryo UI"/>
              <a:ea typeface="Meiryo UI"/>
              <a:cs typeface="メイリオ" panose="020B0604030504040204" pitchFamily="50" charset="-128"/>
            </a:endParaRPr>
          </a:p>
          <a:p>
            <a:pPr defTabSz="957700">
              <a:defRPr/>
            </a:pPr>
            <a:r>
              <a:rPr lang="ja-JP" altLang="en-US" sz="1108" b="1" kern="0" dirty="0">
                <a:solidFill>
                  <a:prstClr val="black"/>
                </a:solidFill>
                <a:latin typeface="Meiryo UI"/>
                <a:ea typeface="Meiryo UI"/>
                <a:cs typeface="メイリオ" panose="020B0604030504040204" pitchFamily="50" charset="-128"/>
              </a:rPr>
              <a:t>　</a:t>
            </a:r>
            <a:r>
              <a:rPr lang="ja-JP" altLang="en-US" sz="1108" b="1" kern="0" dirty="0" smtClean="0">
                <a:solidFill>
                  <a:prstClr val="black"/>
                </a:solidFill>
                <a:latin typeface="Meiryo UI"/>
                <a:ea typeface="Meiryo UI"/>
                <a:cs typeface="メイリオ" panose="020B0604030504040204" pitchFamily="50" charset="-128"/>
              </a:rPr>
              <a:t>　</a:t>
            </a:r>
            <a:r>
              <a:rPr lang="ja-JP" altLang="en-US" sz="1108" b="1" u="sng" kern="0" dirty="0" smtClean="0">
                <a:solidFill>
                  <a:prstClr val="black"/>
                </a:solidFill>
                <a:latin typeface="Meiryo UI"/>
                <a:ea typeface="Meiryo UI"/>
                <a:cs typeface="メイリオ" panose="020B0604030504040204" pitchFamily="50" charset="-128"/>
              </a:rPr>
              <a:t>約</a:t>
            </a:r>
            <a:r>
              <a:rPr lang="en-US" altLang="ja-JP" sz="1108" b="1" u="sng" kern="0" dirty="0">
                <a:solidFill>
                  <a:prstClr val="black"/>
                </a:solidFill>
                <a:latin typeface="Meiryo UI"/>
                <a:ea typeface="Meiryo UI"/>
                <a:cs typeface="メイリオ" panose="020B0604030504040204" pitchFamily="50" charset="-128"/>
              </a:rPr>
              <a:t>208.9</a:t>
            </a:r>
            <a:r>
              <a:rPr lang="ja-JP" altLang="en-US" sz="1108" b="1" u="sng" kern="0" dirty="0">
                <a:solidFill>
                  <a:prstClr val="black"/>
                </a:solidFill>
                <a:latin typeface="Meiryo UI"/>
                <a:ea typeface="Meiryo UI"/>
                <a:cs typeface="メイリオ" panose="020B0604030504040204" pitchFamily="50" charset="-128"/>
              </a:rPr>
              <a:t>万㎥</a:t>
            </a:r>
            <a:r>
              <a:rPr lang="ja-JP" altLang="en-US" sz="1108" b="1" kern="0" dirty="0">
                <a:solidFill>
                  <a:prstClr val="black"/>
                </a:solidFill>
                <a:latin typeface="Meiryo UI"/>
                <a:ea typeface="Meiryo UI"/>
                <a:cs typeface="メイリオ" panose="020B0604030504040204" pitchFamily="50" charset="-128"/>
              </a:rPr>
              <a:t>の水を貯留し</a:t>
            </a:r>
            <a:r>
              <a:rPr lang="ja-JP" altLang="en-US" sz="1108" b="1" kern="0" dirty="0" smtClean="0">
                <a:solidFill>
                  <a:prstClr val="black"/>
                </a:solidFill>
                <a:latin typeface="Meiryo UI"/>
                <a:ea typeface="Meiryo UI"/>
                <a:cs typeface="メイリオ" panose="020B0604030504040204" pitchFamily="50" charset="-128"/>
              </a:rPr>
              <a:t>、浸水</a:t>
            </a:r>
            <a:r>
              <a:rPr lang="ja-JP" altLang="en-US" sz="1108" b="1" kern="0" dirty="0">
                <a:solidFill>
                  <a:prstClr val="black"/>
                </a:solidFill>
                <a:latin typeface="Meiryo UI"/>
                <a:ea typeface="Meiryo UI"/>
                <a:cs typeface="メイリオ" panose="020B0604030504040204" pitchFamily="50" charset="-128"/>
              </a:rPr>
              <a:t>被害の</a:t>
            </a:r>
            <a:r>
              <a:rPr lang="ja-JP" altLang="en-US" sz="1108" b="1" kern="0" dirty="0" smtClean="0">
                <a:solidFill>
                  <a:prstClr val="black"/>
                </a:solidFill>
                <a:latin typeface="Meiryo UI"/>
                <a:ea typeface="Meiryo UI"/>
                <a:cs typeface="メイリオ" panose="020B0604030504040204" pitchFamily="50" charset="-128"/>
              </a:rPr>
              <a:t>防止</a:t>
            </a:r>
            <a:r>
              <a:rPr lang="ja-JP" altLang="en-US" sz="1108" kern="0" dirty="0">
                <a:solidFill>
                  <a:prstClr val="black"/>
                </a:solidFill>
                <a:latin typeface="Meiryo UI"/>
                <a:ea typeface="Meiryo UI"/>
                <a:cs typeface="メイリオ" panose="020B0604030504040204" pitchFamily="50" charset="-128"/>
              </a:rPr>
              <a:t>。</a:t>
            </a:r>
            <a:endParaRPr lang="en-US" altLang="ja-JP" sz="1108" kern="0" dirty="0">
              <a:solidFill>
                <a:prstClr val="black"/>
              </a:solidFill>
              <a:latin typeface="Meiryo UI"/>
              <a:ea typeface="Meiryo UI"/>
              <a:cs typeface="メイリオ" panose="020B0604030504040204" pitchFamily="50" charset="-128"/>
            </a:endParaRPr>
          </a:p>
        </p:txBody>
      </p:sp>
      <p:sp>
        <p:nvSpPr>
          <p:cNvPr id="12" name="テキスト ボックス 11"/>
          <p:cNvSpPr txBox="1"/>
          <p:nvPr/>
        </p:nvSpPr>
        <p:spPr>
          <a:xfrm>
            <a:off x="3529887" y="3411689"/>
            <a:ext cx="2952327" cy="617990"/>
          </a:xfrm>
          <a:prstGeom prst="rect">
            <a:avLst/>
          </a:prstGeom>
          <a:noFill/>
        </p:spPr>
        <p:txBody>
          <a:bodyPr wrap="square" rtlCol="0">
            <a:spAutoFit/>
          </a:bodyPr>
          <a:lstStyle/>
          <a:p>
            <a:pPr defTabSz="957700">
              <a:defRPr/>
            </a:pPr>
            <a:r>
              <a:rPr lang="ja-JP" altLang="en-US" sz="1200" b="1" dirty="0" smtClean="0">
                <a:solidFill>
                  <a:prstClr val="black"/>
                </a:solidFill>
                <a:latin typeface="Meiryo UI"/>
                <a:ea typeface="Meiryo UI"/>
              </a:rPr>
              <a:t>■台風</a:t>
            </a:r>
            <a:r>
              <a:rPr lang="en-US" altLang="ja-JP" sz="1200" b="1" dirty="0">
                <a:solidFill>
                  <a:prstClr val="black"/>
                </a:solidFill>
                <a:latin typeface="Meiryo UI"/>
                <a:ea typeface="Meiryo UI"/>
              </a:rPr>
              <a:t>21</a:t>
            </a:r>
            <a:r>
              <a:rPr lang="ja-JP" altLang="en-US" sz="1200" b="1" dirty="0">
                <a:solidFill>
                  <a:prstClr val="black"/>
                </a:solidFill>
                <a:latin typeface="Meiryo UI"/>
                <a:ea typeface="Meiryo UI"/>
              </a:rPr>
              <a:t>号</a:t>
            </a:r>
            <a:r>
              <a:rPr lang="en-US" altLang="ja-JP" sz="1200" b="1" dirty="0">
                <a:solidFill>
                  <a:prstClr val="black"/>
                </a:solidFill>
                <a:latin typeface="Meiryo UI"/>
                <a:ea typeface="Meiryo UI"/>
              </a:rPr>
              <a:t>(2018</a:t>
            </a:r>
            <a:r>
              <a:rPr lang="ja-JP" altLang="en-US" sz="1200" b="1" dirty="0" smtClean="0">
                <a:solidFill>
                  <a:prstClr val="black"/>
                </a:solidFill>
                <a:latin typeface="Meiryo UI"/>
                <a:ea typeface="Meiryo UI"/>
              </a:rPr>
              <a:t>年９月</a:t>
            </a:r>
            <a:r>
              <a:rPr lang="en-US" altLang="ja-JP" sz="1200" b="1" dirty="0" smtClean="0">
                <a:solidFill>
                  <a:prstClr val="black"/>
                </a:solidFill>
                <a:latin typeface="Meiryo UI"/>
                <a:ea typeface="Meiryo UI"/>
              </a:rPr>
              <a:t>)</a:t>
            </a:r>
            <a:endParaRPr lang="en-US" altLang="ja-JP" sz="1200" b="1" dirty="0">
              <a:solidFill>
                <a:prstClr val="black"/>
              </a:solidFill>
              <a:latin typeface="Meiryo UI"/>
              <a:ea typeface="Meiryo UI"/>
            </a:endParaRPr>
          </a:p>
          <a:p>
            <a:pPr defTabSz="957700">
              <a:defRPr/>
            </a:pPr>
            <a:r>
              <a:rPr lang="ja-JP" altLang="en-US" sz="1108" b="1" dirty="0" smtClean="0">
                <a:solidFill>
                  <a:prstClr val="black"/>
                </a:solidFill>
                <a:latin typeface="Meiryo UI"/>
                <a:ea typeface="Meiryo UI"/>
              </a:rPr>
              <a:t>　</a:t>
            </a:r>
            <a:r>
              <a:rPr lang="ja-JP" altLang="en-US" sz="1108" dirty="0" smtClean="0">
                <a:solidFill>
                  <a:prstClr val="black"/>
                </a:solidFill>
                <a:latin typeface="Meiryo UI"/>
                <a:ea typeface="Meiryo UI"/>
              </a:rPr>
              <a:t>第二室</a:t>
            </a:r>
            <a:r>
              <a:rPr lang="ja-JP" altLang="en-US" sz="1108" dirty="0">
                <a:solidFill>
                  <a:prstClr val="black"/>
                </a:solidFill>
                <a:latin typeface="Meiryo UI"/>
                <a:ea typeface="Meiryo UI"/>
              </a:rPr>
              <a:t>戸台風を上回る最高潮位を記録したが、</a:t>
            </a:r>
            <a:endParaRPr lang="en-US" altLang="ja-JP" sz="1108" dirty="0">
              <a:solidFill>
                <a:prstClr val="black"/>
              </a:solidFill>
              <a:latin typeface="Meiryo UI"/>
              <a:ea typeface="Meiryo UI"/>
            </a:endParaRPr>
          </a:p>
          <a:p>
            <a:pPr defTabSz="957700">
              <a:defRPr/>
            </a:pPr>
            <a:r>
              <a:rPr lang="ja-JP" altLang="en-US" sz="1108" dirty="0">
                <a:solidFill>
                  <a:prstClr val="black"/>
                </a:solidFill>
                <a:latin typeface="Meiryo UI"/>
                <a:ea typeface="Meiryo UI"/>
              </a:rPr>
              <a:t>　</a:t>
            </a:r>
            <a:r>
              <a:rPr lang="ja-JP" altLang="en-US" sz="1108" dirty="0" smtClean="0">
                <a:solidFill>
                  <a:prstClr val="black"/>
                </a:solidFill>
                <a:latin typeface="Meiryo UI"/>
                <a:ea typeface="Meiryo UI"/>
              </a:rPr>
              <a:t>大阪の市街地では</a:t>
            </a:r>
            <a:r>
              <a:rPr lang="ja-JP" altLang="en-US" sz="1108" b="1" dirty="0" smtClean="0">
                <a:solidFill>
                  <a:prstClr val="black"/>
                </a:solidFill>
                <a:latin typeface="Meiryo UI"/>
                <a:ea typeface="Meiryo UI"/>
              </a:rPr>
              <a:t>浸水被害なし</a:t>
            </a:r>
            <a:r>
              <a:rPr lang="ja-JP" altLang="en-US" sz="1108" dirty="0" smtClean="0">
                <a:solidFill>
                  <a:prstClr val="black"/>
                </a:solidFill>
                <a:latin typeface="Meiryo UI"/>
                <a:ea typeface="Meiryo UI"/>
              </a:rPr>
              <a:t>。</a:t>
            </a:r>
            <a:endParaRPr lang="ja-JP" altLang="en-US" sz="1108" dirty="0">
              <a:solidFill>
                <a:prstClr val="black"/>
              </a:solidFill>
              <a:latin typeface="Meiryo UI"/>
              <a:ea typeface="Meiryo UI"/>
            </a:endParaRPr>
          </a:p>
        </p:txBody>
      </p:sp>
      <p:sp>
        <p:nvSpPr>
          <p:cNvPr id="13" name="テキスト ボックス 12"/>
          <p:cNvSpPr txBox="1"/>
          <p:nvPr/>
        </p:nvSpPr>
        <p:spPr>
          <a:xfrm>
            <a:off x="4844870" y="2957894"/>
            <a:ext cx="1476282"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タイムライン</a:t>
            </a:r>
            <a:r>
              <a:rPr kumimoji="1" lang="ja-JP" altLang="en-US"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の作成</a:t>
            </a:r>
            <a:endPar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772862" y="2289823"/>
            <a:ext cx="1476282" cy="234360"/>
          </a:xfrm>
          <a:prstGeom prst="rect">
            <a:avLst/>
          </a:prstGeom>
          <a:noFill/>
        </p:spPr>
        <p:txBody>
          <a:bodyPr wrap="square" rtlCol="0">
            <a:spAutoFit/>
          </a:bodyPr>
          <a:lstStyle/>
          <a:p>
            <a:pPr lvl="0" algn="ctr" defTabSz="957700">
              <a:defRPr/>
            </a:pPr>
            <a:r>
              <a:rPr lang="en-US" altLang="ja-JP"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880</a:t>
            </a:r>
            <a:r>
              <a:rPr lang="ja-JP" altLang="en-US"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訓練</a:t>
            </a:r>
          </a:p>
        </p:txBody>
      </p:sp>
      <p:sp>
        <p:nvSpPr>
          <p:cNvPr id="16" name="正方形/長方形 15"/>
          <p:cNvSpPr/>
          <p:nvPr/>
        </p:nvSpPr>
        <p:spPr>
          <a:xfrm>
            <a:off x="142303" y="3330970"/>
            <a:ext cx="9615004" cy="862519"/>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10800000">
            <a:off x="1604627" y="4191679"/>
            <a:ext cx="6984778" cy="224590"/>
          </a:xfrm>
          <a:prstGeom prst="triangle">
            <a:avLst>
              <a:gd name="adj" fmla="val 51405"/>
            </a:avLst>
          </a:prstGeom>
          <a:solidFill>
            <a:schemeClr val="accent6"/>
          </a:solidFill>
          <a:ln w="12700" cap="flat" cmpd="sng" algn="ctr">
            <a:noFill/>
            <a:prstDash val="solid"/>
            <a:miter lim="800000"/>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endParaRPr kumimoji="0" lang="ja-JP" altLang="en-US" sz="1015"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2" name="角丸四角形 21"/>
          <p:cNvSpPr/>
          <p:nvPr/>
        </p:nvSpPr>
        <p:spPr>
          <a:xfrm>
            <a:off x="3008784" y="4177375"/>
            <a:ext cx="3787194" cy="238895"/>
          </a:xfrm>
          <a:prstGeom prst="roundRect">
            <a:avLst/>
          </a:prstGeom>
          <a:noFill/>
          <a:ln w="12700" cap="flat" cmpd="sng" algn="ctr">
            <a:noFill/>
            <a:prstDash val="solid"/>
            <a:miter lim="800000"/>
          </a:ln>
          <a:effectLst/>
        </p:spPr>
        <p:txBody>
          <a:bodyPr lIns="0" tIns="0" rIns="0" bIns="0" rtlCol="0" anchor="ctr"/>
          <a:lstStyle/>
          <a:p>
            <a:pPr marL="0" marR="0" lvl="0" indent="0" algn="ctr" defTabSz="9577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effectLst/>
                <a:uLnTx/>
                <a:uFillTx/>
                <a:latin typeface="Meiryo UI"/>
                <a:ea typeface="Meiryo UI"/>
              </a:rPr>
              <a:t>昨年度の度重なる</a:t>
            </a:r>
            <a:r>
              <a:rPr kumimoji="0" lang="ja-JP" altLang="en-US" sz="1200" b="1" kern="0" dirty="0" smtClean="0">
                <a:latin typeface="Meiryo UI"/>
                <a:ea typeface="Meiryo UI"/>
              </a:rPr>
              <a:t>災害</a:t>
            </a:r>
            <a:r>
              <a:rPr kumimoji="0" lang="ja-JP" altLang="en-US" sz="1200" b="1" i="0" u="none" strike="noStrike" kern="0" cap="none" spc="0" normalizeH="0" baseline="0" noProof="0" dirty="0" smtClean="0">
                <a:ln>
                  <a:noFill/>
                </a:ln>
                <a:effectLst/>
                <a:uLnTx/>
                <a:uFillTx/>
                <a:latin typeface="Meiryo UI"/>
                <a:ea typeface="Meiryo UI"/>
              </a:rPr>
              <a:t>を</a:t>
            </a:r>
            <a:r>
              <a:rPr kumimoji="0" lang="ja-JP" altLang="en-US" sz="1200" b="1" i="0" u="none" strike="noStrike" kern="0" cap="none" spc="0" normalizeH="0" baseline="0" noProof="0" dirty="0">
                <a:ln>
                  <a:noFill/>
                </a:ln>
                <a:effectLst/>
                <a:uLnTx/>
                <a:uFillTx/>
                <a:latin typeface="Meiryo UI"/>
                <a:ea typeface="Meiryo UI"/>
              </a:rPr>
              <a:t>教訓</a:t>
            </a:r>
            <a:r>
              <a:rPr kumimoji="0" lang="ja-JP" altLang="en-US" sz="1200" b="1" i="0" u="none" strike="noStrike" kern="0" cap="none" spc="0" normalizeH="0" baseline="0" noProof="0" dirty="0" smtClean="0">
                <a:ln>
                  <a:noFill/>
                </a:ln>
                <a:effectLst/>
                <a:uLnTx/>
                <a:uFillTx/>
                <a:latin typeface="Meiryo UI"/>
                <a:ea typeface="Meiryo UI"/>
              </a:rPr>
              <a:t>に、</a:t>
            </a:r>
            <a:r>
              <a:rPr kumimoji="0" lang="ja-JP" altLang="en-US" sz="1200" b="1" i="0" u="none" strike="noStrike" kern="0" cap="none" spc="0" normalizeH="0" baseline="0" noProof="0" dirty="0">
                <a:ln>
                  <a:noFill/>
                </a:ln>
                <a:effectLst/>
                <a:uLnTx/>
                <a:uFillTx/>
                <a:latin typeface="Meiryo UI"/>
                <a:ea typeface="Meiryo UI"/>
              </a:rPr>
              <a:t>さらに</a:t>
            </a:r>
            <a:r>
              <a:rPr kumimoji="0" lang="ja-JP" altLang="en-US" sz="1200" b="1" i="0" u="none" strike="noStrike" kern="0" cap="none" spc="0" normalizeH="0" baseline="0" noProof="0" dirty="0" smtClean="0">
                <a:ln>
                  <a:noFill/>
                </a:ln>
                <a:effectLst/>
                <a:uLnTx/>
                <a:uFillTx/>
                <a:latin typeface="Meiryo UI"/>
                <a:ea typeface="Meiryo UI"/>
              </a:rPr>
              <a:t>対策強化</a:t>
            </a:r>
            <a:endParaRPr kumimoji="0" lang="ja-JP" altLang="en-US" sz="1200" b="0" i="0" u="none" strike="noStrike" kern="0" cap="none" spc="0" normalizeH="0" baseline="0" noProof="0" dirty="0">
              <a:ln>
                <a:noFill/>
              </a:ln>
              <a:effectLst/>
              <a:uLnTx/>
              <a:uFillTx/>
              <a:latin typeface="Meiryo UI"/>
              <a:ea typeface="Meiryo UI"/>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018" y="2457727"/>
            <a:ext cx="685800" cy="67818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6395" y="2011524"/>
            <a:ext cx="1226820" cy="304800"/>
          </a:xfrm>
          <a:prstGeom prst="rect">
            <a:avLst/>
          </a:prstGeom>
        </p:spPr>
      </p:pic>
    </p:spTree>
    <p:extLst>
      <p:ext uri="{BB962C8B-B14F-4D97-AF65-F5344CB8AC3E}">
        <p14:creationId xmlns:p14="http://schemas.microsoft.com/office/powerpoint/2010/main" val="4866850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（５）都市インフラ（都市緑化）</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103</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580179"/>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・大阪府は一人あたり公園面積が他の都道府県と比べて低い水準。また、大阪府（都心部）の緑被状況も世界主要都市と比較して低水準に留まっている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716520" y="1872243"/>
            <a:ext cx="5124327" cy="492443"/>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当たり公園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出典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：国土交通省「都市公園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データベース」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375028" y="1841466"/>
            <a:ext cx="4414499"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都市ランキング（都心部の緑被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49928094"/>
              </p:ext>
            </p:extLst>
          </p:nvPr>
        </p:nvGraphicFramePr>
        <p:xfrm>
          <a:off x="5553034" y="2425661"/>
          <a:ext cx="3444406" cy="3486393"/>
        </p:xfrm>
        <a:graphic>
          <a:graphicData uri="http://schemas.openxmlformats.org/drawingml/2006/table">
            <a:tbl>
              <a:tblPr firstRow="1" bandRow="1">
                <a:tableStyleId>{5C22544A-7EE6-4342-B048-85BDC9FD1C3A}</a:tableStyleId>
              </a:tblPr>
              <a:tblGrid>
                <a:gridCol w="128416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87377">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ランク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387377">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チューリッヒ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387377">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387377">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ジュネーブ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387377">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ストックホルム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387377">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387377">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シカゴ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r h="387377">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7"/>
                  </a:ext>
                </a:extLst>
              </a:tr>
              <a:tr h="387377">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788528" y="2308067"/>
            <a:ext cx="970794"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397040" y="2065621"/>
            <a:ext cx="5052319" cy="276999"/>
          </a:xfrm>
          <a:prstGeom prst="rect">
            <a:avLst/>
          </a:prstGeom>
          <a:noFill/>
        </p:spPr>
        <p:txBody>
          <a:bodyPr wrap="square" rtlCol="0">
            <a:spAutoFit/>
          </a:bodyPr>
          <a:lstStyle/>
          <a:p>
            <a:r>
              <a:rPr lang="zh-TW" altLang="en-US" sz="12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：（一財）</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森</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記念</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財団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「世界の都市総合力ランキング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505560" y="5954053"/>
            <a:ext cx="2843808"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（）内の数字は昨年のランキング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310" y="2763729"/>
            <a:ext cx="4183380" cy="3444240"/>
          </a:xfrm>
          <a:prstGeom prst="rect">
            <a:avLst/>
          </a:prstGeom>
        </p:spPr>
      </p:pic>
    </p:spTree>
    <p:extLst>
      <p:ext uri="{BB962C8B-B14F-4D97-AF65-F5344CB8AC3E}">
        <p14:creationId xmlns:p14="http://schemas.microsoft.com/office/powerpoint/2010/main" val="27636751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現在の大阪の位置・ポテンシャル（６）国際化への対応</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104</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0153604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３</a:t>
            </a:r>
            <a:r>
              <a:rPr lang="ja-JP" altLang="en-US" sz="1800" b="1" dirty="0">
                <a:solidFill>
                  <a:schemeClr val="bg1"/>
                </a:solidFill>
                <a:latin typeface="Meiryo UI" panose="020B0604030504040204" pitchFamily="50" charset="-128"/>
                <a:ea typeface="Meiryo UI" panose="020B0604030504040204" pitchFamily="50" charset="-128"/>
              </a:rPr>
              <a:t>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（６）国際化への対応（留学生の推移）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648555"/>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2017</a:t>
            </a:r>
            <a:r>
              <a:rPr kumimoji="1" lang="ja-JP" altLang="en-US" sz="1400" dirty="0">
                <a:latin typeface="Meiryo UI" panose="020B0604030504040204" pitchFamily="50" charset="-128"/>
                <a:ea typeface="Meiryo UI" panose="020B0604030504040204" pitchFamily="50" charset="-128"/>
              </a:rPr>
              <a:t>年の大阪府内の高等教育機関受入留学生数は</a:t>
            </a:r>
            <a:r>
              <a:rPr kumimoji="1" lang="en-US" altLang="ja-JP" sz="1400" dirty="0">
                <a:latin typeface="Meiryo UI" panose="020B0604030504040204" pitchFamily="50" charset="-128"/>
                <a:ea typeface="Meiryo UI" panose="020B0604030504040204" pitchFamily="50" charset="-128"/>
              </a:rPr>
              <a:t>15,600</a:t>
            </a:r>
            <a:r>
              <a:rPr kumimoji="1" lang="ja-JP" altLang="en-US" sz="1400" dirty="0">
                <a:latin typeface="Meiryo UI" panose="020B0604030504040204" pitchFamily="50" charset="-128"/>
                <a:ea typeface="Meiryo UI" panose="020B0604030504040204" pitchFamily="50" charset="-128"/>
              </a:rPr>
              <a:t>人と全国</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位</a:t>
            </a:r>
            <a:r>
              <a:rPr kumimoji="1" lang="ja-JP" altLang="en-US" sz="1400" dirty="0" smtClean="0">
                <a:latin typeface="Meiryo UI" panose="020B0604030504040204" pitchFamily="50" charset="-128"/>
                <a:ea typeface="Meiryo UI" panose="020B0604030504040204" pitchFamily="50" charset="-128"/>
              </a:rPr>
              <a:t>。ベトナム</a:t>
            </a:r>
            <a:r>
              <a:rPr kumimoji="1" lang="ja-JP" altLang="en-US" sz="1400" dirty="0">
                <a:latin typeface="Meiryo UI" panose="020B0604030504040204" pitchFamily="50" charset="-128"/>
                <a:ea typeface="Meiryo UI" panose="020B0604030504040204" pitchFamily="50" charset="-128"/>
              </a:rPr>
              <a:t>からの留学生を中心に増加傾向にあるが、東京との開きは大きい</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376012" y="6596390"/>
            <a:ext cx="49188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105</a:t>
            </a:r>
            <a:endParaRPr kumimoji="1" lang="ja-JP" altLang="en-US" sz="1100" b="1" dirty="0">
              <a:latin typeface="Arial Black" panose="020B0A04020102020204" pitchFamily="34" charset="0"/>
            </a:endParaRPr>
          </a:p>
        </p:txBody>
      </p:sp>
      <p:sp>
        <p:nvSpPr>
          <p:cNvPr id="17" name="正方形/長方形 16"/>
          <p:cNvSpPr/>
          <p:nvPr/>
        </p:nvSpPr>
        <p:spPr>
          <a:xfrm>
            <a:off x="4880091" y="1638850"/>
            <a:ext cx="4716270" cy="492443"/>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の大阪府内高等教育機関受入留学生数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724674404"/>
              </p:ext>
            </p:extLst>
          </p:nvPr>
        </p:nvGraphicFramePr>
        <p:xfrm>
          <a:off x="4609561" y="1807264"/>
          <a:ext cx="4986800" cy="4032442"/>
        </p:xfrm>
        <a:graphic>
          <a:graphicData uri="http://schemas.openxmlformats.org/drawingml/2006/table">
            <a:tbl>
              <a:tblPr firstRow="1" firstCol="1" bandRow="1"/>
              <a:tblGrid>
                <a:gridCol w="167394">
                  <a:extLst>
                    <a:ext uri="{9D8B030D-6E8A-4147-A177-3AD203B41FA5}">
                      <a16:colId xmlns:a16="http://schemas.microsoft.com/office/drawing/2014/main" val="20000"/>
                    </a:ext>
                  </a:extLst>
                </a:gridCol>
                <a:gridCol w="568856">
                  <a:extLst>
                    <a:ext uri="{9D8B030D-6E8A-4147-A177-3AD203B41FA5}">
                      <a16:colId xmlns:a16="http://schemas.microsoft.com/office/drawing/2014/main" val="20001"/>
                    </a:ext>
                  </a:extLst>
                </a:gridCol>
                <a:gridCol w="603800">
                  <a:extLst>
                    <a:ext uri="{9D8B030D-6E8A-4147-A177-3AD203B41FA5}">
                      <a16:colId xmlns:a16="http://schemas.microsoft.com/office/drawing/2014/main" val="20002"/>
                    </a:ext>
                  </a:extLst>
                </a:gridCol>
                <a:gridCol w="603800">
                  <a:extLst>
                    <a:ext uri="{9D8B030D-6E8A-4147-A177-3AD203B41FA5}">
                      <a16:colId xmlns:a16="http://schemas.microsoft.com/office/drawing/2014/main" val="20003"/>
                    </a:ext>
                  </a:extLst>
                </a:gridCol>
                <a:gridCol w="603800">
                  <a:extLst>
                    <a:ext uri="{9D8B030D-6E8A-4147-A177-3AD203B41FA5}">
                      <a16:colId xmlns:a16="http://schemas.microsoft.com/office/drawing/2014/main" val="20004"/>
                    </a:ext>
                  </a:extLst>
                </a:gridCol>
                <a:gridCol w="603800">
                  <a:extLst>
                    <a:ext uri="{9D8B030D-6E8A-4147-A177-3AD203B41FA5}">
                      <a16:colId xmlns:a16="http://schemas.microsoft.com/office/drawing/2014/main" val="20005"/>
                    </a:ext>
                  </a:extLst>
                </a:gridCol>
                <a:gridCol w="603467">
                  <a:extLst>
                    <a:ext uri="{9D8B030D-6E8A-4147-A177-3AD203B41FA5}">
                      <a16:colId xmlns:a16="http://schemas.microsoft.com/office/drawing/2014/main" val="20006"/>
                    </a:ext>
                  </a:extLst>
                </a:gridCol>
                <a:gridCol w="603467">
                  <a:extLst>
                    <a:ext uri="{9D8B030D-6E8A-4147-A177-3AD203B41FA5}">
                      <a16:colId xmlns:a16="http://schemas.microsoft.com/office/drawing/2014/main" val="20007"/>
                    </a:ext>
                  </a:extLst>
                </a:gridCol>
                <a:gridCol w="628416">
                  <a:extLst>
                    <a:ext uri="{9D8B030D-6E8A-4147-A177-3AD203B41FA5}">
                      <a16:colId xmlns:a16="http://schemas.microsoft.com/office/drawing/2014/main" val="20008"/>
                    </a:ext>
                  </a:extLst>
                </a:gridCol>
              </a:tblGrid>
              <a:tr h="247641">
                <a:tc gridSpan="8">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528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7641">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12,135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7,000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1,185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7641">
                <a:tc>
                  <a:txBody>
                    <a:bodyPr/>
                    <a:lstStyle/>
                    <a:p>
                      <a:pPr algn="just">
                        <a:lnSpc>
                          <a:spcPct val="100000"/>
                        </a:lnSpc>
                        <a:spcAft>
                          <a:spcPts val="0"/>
                        </a:spcAft>
                      </a:pP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2,108</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6414">
                <a:tc gridSpan="2">
                  <a:txBody>
                    <a:bodyPr/>
                    <a:lstStyle/>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p>
                      <a:pPr algn="r">
                        <a:lnSpc>
                          <a:spcPct val="100000"/>
                        </a:lnSpc>
                        <a:spcAft>
                          <a:spcPts val="0"/>
                        </a:spcAft>
                      </a:pPr>
                      <a:r>
                        <a:rPr lang="en-US" altLang="ja-JP" sz="9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9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9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9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9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9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9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9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9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9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endParaRPr lang="en-US" altLang="ja-JP" sz="9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4"/>
                  </a:ext>
                </a:extLst>
              </a:tr>
            </a:tbl>
          </a:graphicData>
        </a:graphic>
      </p:graphicFrame>
      <p:sp>
        <p:nvSpPr>
          <p:cNvPr id="23" name="正方形/長方形 22"/>
          <p:cNvSpPr/>
          <p:nvPr/>
        </p:nvSpPr>
        <p:spPr>
          <a:xfrm>
            <a:off x="200472" y="1639492"/>
            <a:ext cx="4752528"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○都道府県別の高等教育機関受入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留学生数</a:t>
            </a:r>
            <a:endParaRPr lang="en-US" altLang="zh-CN"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00795" y="2011094"/>
            <a:ext cx="1224136"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2"/>
          <a:stretch>
            <a:fillRect/>
          </a:stretch>
        </p:blipFill>
        <p:spPr>
          <a:xfrm>
            <a:off x="386910" y="1971858"/>
            <a:ext cx="3950550" cy="4230991"/>
          </a:xfrm>
          <a:prstGeom prst="rect">
            <a:avLst/>
          </a:prstGeom>
        </p:spPr>
      </p:pic>
      <p:sp>
        <p:nvSpPr>
          <p:cNvPr id="27" name="正方形/長方形 26"/>
          <p:cNvSpPr/>
          <p:nvPr/>
        </p:nvSpPr>
        <p:spPr>
          <a:xfrm>
            <a:off x="4764614" y="5864295"/>
            <a:ext cx="4716270" cy="369332"/>
          </a:xfrm>
          <a:prstGeom prst="rect">
            <a:avLst/>
          </a:prstGeom>
        </p:spPr>
        <p:txBody>
          <a:bodyPr wrap="square">
            <a:spAutoFit/>
          </a:bodyPr>
          <a:lstStyle/>
          <a:p>
            <a:pPr marL="177800" indent="-17780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出典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：大阪府府民文化部（資料提供：日本学生支援機構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日現在、高等教育機関に在籍する留学生数）</a:t>
            </a:r>
          </a:p>
        </p:txBody>
      </p:sp>
      <p:sp>
        <p:nvSpPr>
          <p:cNvPr id="28" name="正方形/長方形 27"/>
          <p:cNvSpPr/>
          <p:nvPr/>
        </p:nvSpPr>
        <p:spPr>
          <a:xfrm>
            <a:off x="336291" y="6207742"/>
            <a:ext cx="4752528" cy="369332"/>
          </a:xfrm>
          <a:prstGeom prst="rect">
            <a:avLst/>
          </a:prstGeom>
        </p:spPr>
        <p:txBody>
          <a:bodyPr wrap="square">
            <a:spAutoFit/>
          </a:bodyPr>
          <a:lstStyle/>
          <a:p>
            <a:pPr marL="177800" indent="-17780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en-US" altLang="zh-CN" sz="9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日現在、高等教育機関に在籍する留学生数</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CN"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4031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（６）国際化への対応（外国人労働者の推移）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508800"/>
            <a:ext cx="964154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・外国人労働者数は</a:t>
            </a:r>
            <a:r>
              <a:rPr kumimoji="1" lang="en-US" altLang="ja-JP" sz="1400" dirty="0">
                <a:latin typeface="Meiryo UI" panose="020B0604030504040204" pitchFamily="50" charset="-128"/>
                <a:ea typeface="Meiryo UI" panose="020B0604030504040204" pitchFamily="50" charset="-128"/>
              </a:rPr>
              <a:t>90,072</a:t>
            </a:r>
            <a:r>
              <a:rPr kumimoji="1" lang="ja-JP" altLang="en-US" sz="1400" dirty="0">
                <a:latin typeface="Meiryo UI" panose="020B0604030504040204" pitchFamily="50" charset="-128"/>
                <a:ea typeface="Meiryo UI" panose="020B0604030504040204" pitchFamily="50" charset="-128"/>
              </a:rPr>
              <a:t>人で、前年同期比</a:t>
            </a:r>
            <a:r>
              <a:rPr kumimoji="1" lang="en-US" altLang="ja-JP" sz="1400" dirty="0">
                <a:latin typeface="Meiryo UI" panose="020B0604030504040204" pitchFamily="50" charset="-128"/>
                <a:ea typeface="Meiryo UI" panose="020B0604030504040204" pitchFamily="50" charset="-128"/>
              </a:rPr>
              <a:t>17,846</a:t>
            </a:r>
            <a:r>
              <a:rPr kumimoji="1" lang="ja-JP" altLang="en-US" sz="1400" dirty="0">
                <a:latin typeface="Meiryo UI" panose="020B0604030504040204" pitchFamily="50" charset="-128"/>
                <a:ea typeface="Meiryo UI" panose="020B0604030504040204" pitchFamily="50" charset="-128"/>
              </a:rPr>
              <a:t>人、</a:t>
            </a:r>
            <a:r>
              <a:rPr kumimoji="1" lang="en-US" altLang="ja-JP" sz="1400" dirty="0">
                <a:latin typeface="Meiryo UI" panose="020B0604030504040204" pitchFamily="50" charset="-128"/>
                <a:ea typeface="Meiryo UI" panose="020B0604030504040204" pitchFamily="50" charset="-128"/>
              </a:rPr>
              <a:t>24.7</a:t>
            </a:r>
            <a:r>
              <a:rPr kumimoji="1" lang="ja-JP" altLang="en-US" sz="1400" dirty="0">
                <a:latin typeface="Meiryo UI" panose="020B0604030504040204" pitchFamily="50" charset="-128"/>
                <a:ea typeface="Meiryo UI" panose="020B0604030504040204" pitchFamily="50" charset="-128"/>
              </a:rPr>
              <a:t>％の増加（平成</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年以降、毎年過去最高を更新）</a:t>
            </a:r>
          </a:p>
          <a:p>
            <a:r>
              <a:rPr kumimoji="1" lang="ja-JP" altLang="en-US" sz="1400" dirty="0" smtClean="0">
                <a:latin typeface="Meiryo UI" panose="020B0604030504040204" pitchFamily="50" charset="-128"/>
                <a:ea typeface="Meiryo UI" panose="020B0604030504040204" pitchFamily="50" charset="-128"/>
              </a:rPr>
              <a:t>・労働者数</a:t>
            </a:r>
            <a:r>
              <a:rPr kumimoji="1" lang="ja-JP" altLang="en-US" sz="1400" dirty="0">
                <a:latin typeface="Meiryo UI" panose="020B0604030504040204" pitchFamily="50" charset="-128"/>
                <a:ea typeface="Meiryo UI" panose="020B0604030504040204" pitchFamily="50" charset="-128"/>
              </a:rPr>
              <a:t>上位</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資格：⑤資格外活動（全体の</a:t>
            </a:r>
            <a:r>
              <a:rPr kumimoji="1" lang="en-US" altLang="ja-JP" sz="1400" dirty="0">
                <a:latin typeface="Meiryo UI" panose="020B0604030504040204" pitchFamily="50" charset="-128"/>
                <a:ea typeface="Meiryo UI" panose="020B0604030504040204" pitchFamily="50" charset="-128"/>
              </a:rPr>
              <a:t>31.7</a:t>
            </a:r>
            <a:r>
              <a:rPr kumimoji="1" lang="ja-JP" altLang="en-US" sz="1400" dirty="0">
                <a:latin typeface="Meiryo UI" panose="020B0604030504040204" pitchFamily="50" charset="-128"/>
                <a:ea typeface="Meiryo UI" panose="020B0604030504040204" pitchFamily="50" charset="-128"/>
              </a:rPr>
              <a:t>％）、①身分に基づく在留（同</a:t>
            </a:r>
            <a:r>
              <a:rPr kumimoji="1" lang="en-US" altLang="ja-JP" sz="1400" dirty="0">
                <a:latin typeface="Meiryo UI" panose="020B0604030504040204" pitchFamily="50" charset="-128"/>
                <a:ea typeface="Meiryo UI" panose="020B0604030504040204" pitchFamily="50" charset="-128"/>
              </a:rPr>
              <a:t>25.0</a:t>
            </a:r>
            <a:r>
              <a:rPr kumimoji="1" lang="ja-JP" altLang="en-US" sz="1400" dirty="0">
                <a:latin typeface="Meiryo UI" panose="020B0604030504040204" pitchFamily="50" charset="-128"/>
                <a:ea typeface="Meiryo UI" panose="020B0604030504040204" pitchFamily="50" charset="-128"/>
              </a:rPr>
              <a:t>％）、④就労目的（同</a:t>
            </a:r>
            <a:r>
              <a:rPr kumimoji="1" lang="en-US" altLang="ja-JP" sz="1400" dirty="0">
                <a:latin typeface="Meiryo UI" panose="020B0604030504040204" pitchFamily="50" charset="-128"/>
                <a:ea typeface="Meiryo UI" panose="020B0604030504040204" pitchFamily="50" charset="-128"/>
              </a:rPr>
              <a:t>22.4</a:t>
            </a:r>
            <a:r>
              <a:rPr kumimoji="1" lang="ja-JP" altLang="en-US" sz="1400" dirty="0">
                <a:latin typeface="Meiryo UI" panose="020B0604030504040204" pitchFamily="50" charset="-128"/>
                <a:ea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rPr>
              <a:t>・対前年</a:t>
            </a:r>
            <a:r>
              <a:rPr kumimoji="1" lang="ja-JP" altLang="en-US" sz="1400" dirty="0">
                <a:latin typeface="Meiryo UI" panose="020B0604030504040204" pitchFamily="50" charset="-128"/>
                <a:ea typeface="Meiryo UI" panose="020B0604030504040204" pitchFamily="50" charset="-128"/>
              </a:rPr>
              <a:t>増加率上位</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資格：③特定活動</a:t>
            </a:r>
            <a:r>
              <a:rPr kumimoji="1" lang="en-US" altLang="ja-JP" sz="1400" dirty="0">
                <a:latin typeface="Meiryo UI" panose="020B0604030504040204" pitchFamily="50" charset="-128"/>
                <a:ea typeface="Meiryo UI" panose="020B0604030504040204" pitchFamily="50" charset="-128"/>
              </a:rPr>
              <a:t>32.7</a:t>
            </a:r>
            <a:r>
              <a:rPr kumimoji="1" lang="ja-JP" altLang="en-US" sz="1400" dirty="0">
                <a:latin typeface="Meiryo UI" panose="020B0604030504040204" pitchFamily="50" charset="-128"/>
                <a:ea typeface="Meiryo UI" panose="020B0604030504040204" pitchFamily="50" charset="-128"/>
              </a:rPr>
              <a:t>％↑、②就労目的</a:t>
            </a:r>
            <a:r>
              <a:rPr kumimoji="1" lang="en-US" altLang="ja-JP" sz="1400" dirty="0">
                <a:latin typeface="Meiryo UI" panose="020B0604030504040204" pitchFamily="50" charset="-128"/>
                <a:ea typeface="Meiryo UI" panose="020B0604030504040204" pitchFamily="50" charset="-128"/>
              </a:rPr>
              <a:t>32.2</a:t>
            </a:r>
            <a:r>
              <a:rPr kumimoji="1" lang="ja-JP" altLang="en-US" sz="1400" dirty="0">
                <a:latin typeface="Meiryo UI" panose="020B0604030504040204" pitchFamily="50" charset="-128"/>
                <a:ea typeface="Meiryo UI" panose="020B0604030504040204" pitchFamily="50" charset="-128"/>
              </a:rPr>
              <a:t>％↑、⑤資格外活動</a:t>
            </a:r>
            <a:r>
              <a:rPr kumimoji="1" lang="en-US" altLang="ja-JP" sz="1400" dirty="0">
                <a:latin typeface="Meiryo UI" panose="020B0604030504040204" pitchFamily="50" charset="-128"/>
                <a:ea typeface="Meiryo UI" panose="020B0604030504040204" pitchFamily="50" charset="-128"/>
              </a:rPr>
              <a:t>27.4</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・留学生を含めた外国人の住みやすい地域と共生したまちづくりが求められる。</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389660" y="6596390"/>
            <a:ext cx="478239"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106</a:t>
            </a:r>
            <a:endParaRPr kumimoji="1" lang="ja-JP" altLang="en-US" sz="1100" b="1" dirty="0">
              <a:latin typeface="Arial Black" panose="020B0A04020102020204" pitchFamily="34" charset="0"/>
            </a:endParaRPr>
          </a:p>
        </p:txBody>
      </p:sp>
      <p:sp>
        <p:nvSpPr>
          <p:cNvPr id="9" name="テキスト ボックス 8"/>
          <p:cNvSpPr txBox="1"/>
          <p:nvPr/>
        </p:nvSpPr>
        <p:spPr>
          <a:xfrm>
            <a:off x="5733405" y="6662478"/>
            <a:ext cx="3454422"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：厚生労働省　</a:t>
            </a:r>
            <a:r>
              <a:rPr kumimoji="1" lang="zh-CN" altLang="en-US" sz="1000" dirty="0">
                <a:latin typeface="Meiryo UI" panose="020B0604030504040204" pitchFamily="50" charset="-128"/>
                <a:ea typeface="Meiryo UI" panose="020B0604030504040204" pitchFamily="50" charset="-128"/>
              </a:rPr>
              <a:t>外国人雇用状況</a:t>
            </a:r>
            <a:endParaRPr kumimoji="1" lang="en-US" altLang="ja-JP" sz="10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7077486" y="1974878"/>
            <a:ext cx="2756971" cy="4482090"/>
            <a:chOff x="8401791" y="2301421"/>
            <a:chExt cx="2756971" cy="4310640"/>
          </a:xfrm>
        </p:grpSpPr>
        <p:sp>
          <p:nvSpPr>
            <p:cNvPr id="11" name="角丸四角形 10"/>
            <p:cNvSpPr/>
            <p:nvPr/>
          </p:nvSpPr>
          <p:spPr>
            <a:xfrm>
              <a:off x="8401791" y="5873193"/>
              <a:ext cx="2756970" cy="738868"/>
            </a:xfrm>
            <a:prstGeom prst="roundRect">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2"/>
                  </a:solidFill>
                  <a:latin typeface="Meiryo UI" panose="020B0604030504040204" pitchFamily="50" charset="-128"/>
                  <a:ea typeface="Meiryo UI" panose="020B0604030504040204" pitchFamily="50" charset="-128"/>
                </a:rPr>
                <a:t>①身分に基づく在留資格　</a:t>
              </a:r>
              <a:r>
                <a:rPr kumimoji="1" lang="en-US" altLang="ja-JP" sz="1050" b="1" dirty="0" smtClean="0">
                  <a:solidFill>
                    <a:schemeClr val="tx2"/>
                  </a:solidFill>
                  <a:latin typeface="Meiryo UI" panose="020B0604030504040204" pitchFamily="50" charset="-128"/>
                  <a:ea typeface="Meiryo UI" panose="020B0604030504040204" pitchFamily="50" charset="-128"/>
                </a:rPr>
                <a:t>22,495</a:t>
              </a:r>
              <a:r>
                <a:rPr kumimoji="1" lang="ja-JP" altLang="en-US" sz="1050" b="1" dirty="0">
                  <a:solidFill>
                    <a:schemeClr val="tx2"/>
                  </a:solidFill>
                  <a:latin typeface="Meiryo UI" panose="020B0604030504040204" pitchFamily="50" charset="-128"/>
                  <a:ea typeface="Meiryo UI" panose="020B0604030504040204" pitchFamily="50" charset="-128"/>
                </a:rPr>
                <a:t>人</a:t>
              </a:r>
              <a:endParaRPr kumimoji="1" lang="en-US" altLang="ja-JP" sz="1050" b="1"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・「定住者」（主に日系人）、「永住者」、「日本人の配偶者等）</a:t>
              </a:r>
              <a:endParaRPr kumimoji="1" lang="en-US" altLang="ja-JP" sz="800"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・在留中の活動に制限がないため、様々な分野で活動可能</a:t>
              </a:r>
              <a:endParaRPr kumimoji="1" lang="en-US" altLang="ja-JP" sz="800" dirty="0" smtClean="0">
                <a:solidFill>
                  <a:schemeClr val="tx2"/>
                </a:solidFill>
                <a:latin typeface="Meiryo UI" panose="020B0604030504040204" pitchFamily="50" charset="-128"/>
                <a:ea typeface="Meiryo UI" panose="020B0604030504040204" pitchFamily="50" charset="-128"/>
              </a:endParaRPr>
            </a:p>
          </p:txBody>
        </p:sp>
        <p:sp>
          <p:nvSpPr>
            <p:cNvPr id="13" name="角丸四角形 12"/>
            <p:cNvSpPr/>
            <p:nvPr/>
          </p:nvSpPr>
          <p:spPr>
            <a:xfrm>
              <a:off x="8401792" y="4100853"/>
              <a:ext cx="2756970" cy="738868"/>
            </a:xfrm>
            <a:prstGeom prst="round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2"/>
                  </a:solidFill>
                  <a:latin typeface="Meiryo UI" panose="020B0604030504040204" pitchFamily="50" charset="-128"/>
                  <a:ea typeface="Meiryo UI" panose="020B0604030504040204" pitchFamily="50" charset="-128"/>
                </a:rPr>
                <a:t>③特定活動　</a:t>
              </a:r>
              <a:r>
                <a:rPr kumimoji="1" lang="en-US" altLang="ja-JP" sz="1050" b="1" dirty="0" smtClean="0">
                  <a:solidFill>
                    <a:schemeClr val="tx2"/>
                  </a:solidFill>
                  <a:latin typeface="Meiryo UI" panose="020B0604030504040204" pitchFamily="50" charset="-128"/>
                  <a:ea typeface="Meiryo UI" panose="020B0604030504040204" pitchFamily="50" charset="-128"/>
                </a:rPr>
                <a:t>2,405</a:t>
              </a:r>
              <a:r>
                <a:rPr kumimoji="1" lang="ja-JP" altLang="en-US" sz="1050" b="1" dirty="0" smtClean="0">
                  <a:solidFill>
                    <a:schemeClr val="tx2"/>
                  </a:solidFill>
                  <a:latin typeface="Meiryo UI" panose="020B0604030504040204" pitchFamily="50" charset="-128"/>
                  <a:ea typeface="Meiryo UI" panose="020B0604030504040204" pitchFamily="50" charset="-128"/>
                </a:rPr>
                <a:t>人</a:t>
              </a:r>
              <a:endParaRPr kumimoji="1" lang="en-US" altLang="ja-JP" sz="1050" b="1"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a:t>
              </a:r>
              <a:r>
                <a:rPr kumimoji="1" lang="en-US" altLang="ja-JP" sz="800" dirty="0" smtClean="0">
                  <a:solidFill>
                    <a:schemeClr val="tx2"/>
                  </a:solidFill>
                  <a:latin typeface="Meiryo UI" panose="020B0604030504040204" pitchFamily="50" charset="-128"/>
                  <a:ea typeface="Meiryo UI" panose="020B0604030504040204" pitchFamily="50" charset="-128"/>
                </a:rPr>
                <a:t>EPA</a:t>
              </a:r>
              <a:r>
                <a:rPr kumimoji="1" lang="ja-JP" altLang="en-US" sz="800" dirty="0" smtClean="0">
                  <a:solidFill>
                    <a:schemeClr val="tx2"/>
                  </a:solidFill>
                  <a:latin typeface="Meiryo UI" panose="020B0604030504040204" pitchFamily="50" charset="-128"/>
                  <a:ea typeface="Meiryo UI" panose="020B0604030504040204" pitchFamily="50" charset="-128"/>
                </a:rPr>
                <a:t>に基づく看護師・介護福祉士候補者、ワーキングホリデー、外</a:t>
              </a:r>
              <a:endParaRPr kumimoji="1" lang="en-US" altLang="ja-JP" sz="800" dirty="0" smtClean="0">
                <a:solidFill>
                  <a:schemeClr val="tx2"/>
                </a:solidFill>
                <a:latin typeface="Meiryo UI" panose="020B0604030504040204" pitchFamily="50" charset="-128"/>
                <a:ea typeface="Meiryo UI" panose="020B0604030504040204" pitchFamily="50" charset="-128"/>
              </a:endParaRPr>
            </a:p>
            <a:p>
              <a:r>
                <a:rPr kumimoji="1" lang="en-US" altLang="ja-JP" sz="800" dirty="0">
                  <a:solidFill>
                    <a:schemeClr val="tx2"/>
                  </a:solidFill>
                  <a:latin typeface="Meiryo UI" panose="020B0604030504040204" pitchFamily="50" charset="-128"/>
                  <a:ea typeface="Meiryo UI" panose="020B0604030504040204" pitchFamily="50" charset="-128"/>
                </a:rPr>
                <a:t> </a:t>
              </a:r>
              <a:r>
                <a:rPr kumimoji="1" lang="ja-JP" altLang="en-US" sz="800" dirty="0" smtClean="0">
                  <a:solidFill>
                    <a:schemeClr val="tx2"/>
                  </a:solidFill>
                  <a:latin typeface="Meiryo UI" panose="020B0604030504040204" pitchFamily="50" charset="-128"/>
                  <a:ea typeface="Meiryo UI" panose="020B0604030504040204" pitchFamily="50" charset="-128"/>
                </a:rPr>
                <a:t>国人建設就労者など</a:t>
              </a:r>
              <a:endParaRPr kumimoji="1" lang="en-US" altLang="ja-JP" sz="800"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・個々の許可の内容により活動可能</a:t>
              </a:r>
              <a:endParaRPr kumimoji="1" lang="en-US" altLang="ja-JP" sz="800" dirty="0" smtClean="0">
                <a:solidFill>
                  <a:schemeClr val="tx2"/>
                </a:solidFill>
                <a:latin typeface="Meiryo UI" panose="020B0604030504040204" pitchFamily="50" charset="-128"/>
                <a:ea typeface="Meiryo UI" panose="020B0604030504040204" pitchFamily="50" charset="-128"/>
              </a:endParaRPr>
            </a:p>
          </p:txBody>
        </p:sp>
        <p:sp>
          <p:nvSpPr>
            <p:cNvPr id="14" name="角丸四角形 13"/>
            <p:cNvSpPr/>
            <p:nvPr/>
          </p:nvSpPr>
          <p:spPr>
            <a:xfrm>
              <a:off x="8401792" y="3209962"/>
              <a:ext cx="2756970" cy="738868"/>
            </a:xfrm>
            <a:prstGeom prst="round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2"/>
                  </a:solidFill>
                  <a:latin typeface="Meiryo UI" panose="020B0604030504040204" pitchFamily="50" charset="-128"/>
                  <a:ea typeface="Meiryo UI" panose="020B0604030504040204" pitchFamily="50" charset="-128"/>
                </a:rPr>
                <a:t>④技能実習　</a:t>
              </a:r>
              <a:r>
                <a:rPr kumimoji="1" lang="en-US" altLang="ja-JP" sz="1050" b="1" dirty="0" smtClean="0">
                  <a:solidFill>
                    <a:schemeClr val="tx2"/>
                  </a:solidFill>
                  <a:latin typeface="Meiryo UI" panose="020B0604030504040204" pitchFamily="50" charset="-128"/>
                  <a:ea typeface="Meiryo UI" panose="020B0604030504040204" pitchFamily="50" charset="-128"/>
                </a:rPr>
                <a:t>16,403</a:t>
              </a:r>
              <a:r>
                <a:rPr kumimoji="1" lang="ja-JP" altLang="en-US" sz="1050" b="1" dirty="0" smtClean="0">
                  <a:solidFill>
                    <a:schemeClr val="tx2"/>
                  </a:solidFill>
                  <a:latin typeface="Meiryo UI" panose="020B0604030504040204" pitchFamily="50" charset="-128"/>
                  <a:ea typeface="Meiryo UI" panose="020B0604030504040204" pitchFamily="50" charset="-128"/>
                </a:rPr>
                <a:t>人</a:t>
              </a:r>
              <a:endParaRPr kumimoji="1" lang="en-US" altLang="ja-JP" sz="1050" b="1"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・技能移転を通じた国際協力が目的</a:t>
              </a:r>
              <a:endParaRPr kumimoji="1" lang="en-US" altLang="ja-JP" sz="800"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・平成</a:t>
              </a:r>
              <a:r>
                <a:rPr kumimoji="1" lang="en-US" altLang="ja-JP" sz="800" dirty="0" smtClean="0">
                  <a:solidFill>
                    <a:schemeClr val="tx2"/>
                  </a:solidFill>
                  <a:latin typeface="Meiryo UI" panose="020B0604030504040204" pitchFamily="50" charset="-128"/>
                  <a:ea typeface="Meiryo UI" panose="020B0604030504040204" pitchFamily="50" charset="-128"/>
                </a:rPr>
                <a:t>29</a:t>
              </a:r>
              <a:r>
                <a:rPr kumimoji="1" lang="ja-JP" altLang="en-US" sz="800" dirty="0" smtClean="0">
                  <a:solidFill>
                    <a:schemeClr val="tx2"/>
                  </a:solidFill>
                  <a:latin typeface="Meiryo UI" panose="020B0604030504040204" pitchFamily="50" charset="-128"/>
                  <a:ea typeface="Meiryo UI" panose="020B0604030504040204" pitchFamily="50" charset="-128"/>
                </a:rPr>
                <a:t>年法改正により技能実習</a:t>
              </a:r>
              <a:r>
                <a:rPr kumimoji="1" lang="en-US" altLang="ja-JP" sz="800" dirty="0" smtClean="0">
                  <a:solidFill>
                    <a:schemeClr val="tx2"/>
                  </a:solidFill>
                  <a:latin typeface="Meiryo UI" panose="020B0604030504040204" pitchFamily="50" charset="-128"/>
                  <a:ea typeface="Meiryo UI" panose="020B0604030504040204" pitchFamily="50" charset="-128"/>
                </a:rPr>
                <a:t>3</a:t>
              </a:r>
              <a:r>
                <a:rPr kumimoji="1" lang="ja-JP" altLang="en-US" sz="800" dirty="0" smtClean="0">
                  <a:solidFill>
                    <a:schemeClr val="tx2"/>
                  </a:solidFill>
                  <a:latin typeface="Meiryo UI" panose="020B0604030504040204" pitchFamily="50" charset="-128"/>
                  <a:ea typeface="Meiryo UI" panose="020B0604030504040204" pitchFamily="50" charset="-128"/>
                </a:rPr>
                <a:t>号が創設</a:t>
              </a:r>
              <a:endParaRPr kumimoji="1" lang="en-US" altLang="ja-JP" sz="800" dirty="0" smtClean="0">
                <a:solidFill>
                  <a:schemeClr val="tx2"/>
                </a:solidFill>
                <a:latin typeface="Meiryo UI" panose="020B0604030504040204" pitchFamily="50" charset="-128"/>
                <a:ea typeface="Meiryo UI" panose="020B0604030504040204" pitchFamily="50" charset="-128"/>
              </a:endParaRPr>
            </a:p>
          </p:txBody>
        </p:sp>
        <p:sp>
          <p:nvSpPr>
            <p:cNvPr id="15" name="角丸四角形 14"/>
            <p:cNvSpPr/>
            <p:nvPr/>
          </p:nvSpPr>
          <p:spPr>
            <a:xfrm>
              <a:off x="8401792" y="2301421"/>
              <a:ext cx="2756970" cy="738868"/>
            </a:xfrm>
            <a:prstGeom prst="round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2"/>
                  </a:solidFill>
                  <a:latin typeface="Meiryo UI" panose="020B0604030504040204" pitchFamily="50" charset="-128"/>
                  <a:ea typeface="Meiryo UI" panose="020B0604030504040204" pitchFamily="50" charset="-128"/>
                </a:rPr>
                <a:t>⑤資格外活動</a:t>
              </a:r>
              <a:r>
                <a:rPr kumimoji="1" lang="ja-JP" altLang="en-US" sz="800" dirty="0" smtClean="0">
                  <a:solidFill>
                    <a:schemeClr val="tx2"/>
                  </a:solidFill>
                  <a:latin typeface="Meiryo UI" panose="020B0604030504040204" pitchFamily="50" charset="-128"/>
                  <a:ea typeface="Meiryo UI" panose="020B0604030504040204" pitchFamily="50" charset="-128"/>
                </a:rPr>
                <a:t>（留学生アルバイト等）</a:t>
              </a:r>
              <a:r>
                <a:rPr kumimoji="1" lang="ja-JP" altLang="en-US" sz="1050" b="1" dirty="0" smtClean="0">
                  <a:solidFill>
                    <a:schemeClr val="tx2"/>
                  </a:solidFill>
                  <a:latin typeface="Meiryo UI" panose="020B0604030504040204" pitchFamily="50" charset="-128"/>
                  <a:ea typeface="Meiryo UI" panose="020B0604030504040204" pitchFamily="50" charset="-128"/>
                </a:rPr>
                <a:t>　</a:t>
              </a:r>
              <a:r>
                <a:rPr kumimoji="1" lang="en-US" altLang="ja-JP" sz="1050" b="1" dirty="0" smtClean="0">
                  <a:solidFill>
                    <a:schemeClr val="tx2"/>
                  </a:solidFill>
                  <a:latin typeface="Meiryo UI" panose="020B0604030504040204" pitchFamily="50" charset="-128"/>
                  <a:ea typeface="Meiryo UI" panose="020B0604030504040204" pitchFamily="50" charset="-128"/>
                </a:rPr>
                <a:t>28,596</a:t>
              </a:r>
              <a:r>
                <a:rPr kumimoji="1" lang="ja-JP" altLang="en-US" sz="1050" b="1" dirty="0" smtClean="0">
                  <a:solidFill>
                    <a:schemeClr val="tx2"/>
                  </a:solidFill>
                  <a:latin typeface="Meiryo UI" panose="020B0604030504040204" pitchFamily="50" charset="-128"/>
                  <a:ea typeface="Meiryo UI" panose="020B0604030504040204" pitchFamily="50" charset="-128"/>
                </a:rPr>
                <a:t>人</a:t>
              </a:r>
              <a:endParaRPr kumimoji="1" lang="en-US" altLang="ja-JP" sz="1050" b="1"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・本来の在留資格の活動を阻害しない範囲（週</a:t>
              </a:r>
              <a:r>
                <a:rPr kumimoji="1" lang="en-US" altLang="ja-JP" sz="800" dirty="0" smtClean="0">
                  <a:solidFill>
                    <a:schemeClr val="tx2"/>
                  </a:solidFill>
                  <a:latin typeface="Meiryo UI" panose="020B0604030504040204" pitchFamily="50" charset="-128"/>
                  <a:ea typeface="Meiryo UI" panose="020B0604030504040204" pitchFamily="50" charset="-128"/>
                </a:rPr>
                <a:t>28</a:t>
              </a:r>
              <a:r>
                <a:rPr kumimoji="1" lang="ja-JP" altLang="en-US" sz="800" dirty="0" smtClean="0">
                  <a:solidFill>
                    <a:schemeClr val="tx2"/>
                  </a:solidFill>
                  <a:latin typeface="Meiryo UI" panose="020B0604030504040204" pitchFamily="50" charset="-128"/>
                  <a:ea typeface="Meiryo UI" panose="020B0604030504040204" pitchFamily="50" charset="-128"/>
                </a:rPr>
                <a:t>時間以内</a:t>
              </a:r>
              <a:endParaRPr kumimoji="1" lang="en-US" altLang="ja-JP" sz="800" dirty="0" smtClean="0">
                <a:solidFill>
                  <a:schemeClr val="tx2"/>
                </a:solidFill>
                <a:latin typeface="Meiryo UI" panose="020B0604030504040204" pitchFamily="50" charset="-128"/>
                <a:ea typeface="Meiryo UI" panose="020B0604030504040204" pitchFamily="50" charset="-128"/>
              </a:endParaRPr>
            </a:p>
            <a:p>
              <a:r>
                <a:rPr kumimoji="1" lang="en-US" altLang="ja-JP" sz="800" dirty="0">
                  <a:solidFill>
                    <a:schemeClr val="tx2"/>
                  </a:solidFill>
                  <a:latin typeface="Meiryo UI" panose="020B0604030504040204" pitchFamily="50" charset="-128"/>
                  <a:ea typeface="Meiryo UI" panose="020B0604030504040204" pitchFamily="50" charset="-128"/>
                </a:rPr>
                <a:t> </a:t>
              </a:r>
              <a:r>
                <a:rPr kumimoji="1" lang="ja-JP" altLang="en-US" sz="800" dirty="0" smtClean="0">
                  <a:solidFill>
                    <a:schemeClr val="tx2"/>
                  </a:solidFill>
                  <a:latin typeface="Meiryo UI" panose="020B0604030504040204" pitchFamily="50" charset="-128"/>
                  <a:ea typeface="Meiryo UI" panose="020B0604030504040204" pitchFamily="50" charset="-128"/>
                </a:rPr>
                <a:t>等）で相当と認められる場合に活動可能</a:t>
              </a:r>
              <a:endParaRPr kumimoji="1" lang="en-US" altLang="ja-JP" sz="800" dirty="0" smtClean="0">
                <a:solidFill>
                  <a:schemeClr val="tx2"/>
                </a:solidFill>
                <a:latin typeface="Meiryo UI" panose="020B0604030504040204" pitchFamily="50" charset="-128"/>
                <a:ea typeface="Meiryo UI" panose="020B0604030504040204" pitchFamily="50" charset="-128"/>
              </a:endParaRPr>
            </a:p>
          </p:txBody>
        </p:sp>
      </p:grpSp>
      <p:sp>
        <p:nvSpPr>
          <p:cNvPr id="16" name="テキスト ボックス 15"/>
          <p:cNvSpPr txBox="1"/>
          <p:nvPr/>
        </p:nvSpPr>
        <p:spPr>
          <a:xfrm>
            <a:off x="132229" y="1556460"/>
            <a:ext cx="600075" cy="215444"/>
          </a:xfrm>
          <a:prstGeom prst="rect">
            <a:avLst/>
          </a:prstGeom>
          <a:noFill/>
        </p:spPr>
        <p:txBody>
          <a:bodyPr wrap="square" rtlCol="0">
            <a:spAutoFit/>
          </a:bodyPr>
          <a:lstStyle/>
          <a:p>
            <a:pPr algn="r"/>
            <a:r>
              <a:rPr kumimoji="1" lang="ja-JP" altLang="en-US" sz="800" dirty="0" smtClean="0">
                <a:latin typeface="Meiryo UI" panose="020B0604030504040204" pitchFamily="50" charset="-128"/>
                <a:ea typeface="Meiryo UI" panose="020B0604030504040204" pitchFamily="50" charset="-128"/>
              </a:rPr>
              <a:t>（人）</a:t>
            </a: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737226" y="1581654"/>
            <a:ext cx="1525549" cy="253916"/>
          </a:xfrm>
          <a:prstGeom prst="rect">
            <a:avLst/>
          </a:prstGeom>
          <a:noFill/>
        </p:spPr>
        <p:txBody>
          <a:bodyPr wrap="square" rtlCol="0">
            <a:spAutoFit/>
          </a:bodyPr>
          <a:lstStyle/>
          <a:p>
            <a:pPr algn="ct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在留資格別内訳</a:t>
            </a:r>
            <a:r>
              <a:rPr kumimoji="1" lang="en-US" altLang="ja-JP" sz="1050" b="1" dirty="0" smtClean="0">
                <a:latin typeface="Meiryo UI" panose="020B0604030504040204" pitchFamily="50" charset="-128"/>
                <a:ea typeface="Meiryo UI" panose="020B0604030504040204" pitchFamily="50" charset="-128"/>
              </a:rPr>
              <a:t>】</a:t>
            </a:r>
            <a:endParaRPr kumimoji="1" lang="en-US" altLang="ja-JP" sz="1050" b="1" dirty="0">
              <a:latin typeface="Meiryo UI" panose="020B0604030504040204" pitchFamily="50" charset="-128"/>
              <a:ea typeface="Meiryo UI" panose="020B0604030504040204" pitchFamily="50" charset="-128"/>
            </a:endParaRPr>
          </a:p>
        </p:txBody>
      </p:sp>
      <p:sp>
        <p:nvSpPr>
          <p:cNvPr id="21" name="角丸四角形 20"/>
          <p:cNvSpPr/>
          <p:nvPr/>
        </p:nvSpPr>
        <p:spPr>
          <a:xfrm>
            <a:off x="7082827" y="4783279"/>
            <a:ext cx="2756970" cy="738868"/>
          </a:xfrm>
          <a:prstGeom prst="roundRect">
            <a:avLst/>
          </a:prstGeom>
          <a:solidFill>
            <a:schemeClr val="accent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spc="-10" dirty="0" smtClean="0">
                <a:solidFill>
                  <a:schemeClr val="tx2"/>
                </a:solidFill>
                <a:latin typeface="Meiryo UI" panose="020B0604030504040204" pitchFamily="50" charset="-128"/>
                <a:ea typeface="Meiryo UI" panose="020B0604030504040204" pitchFamily="50" charset="-128"/>
              </a:rPr>
              <a:t>②専門的・技術的分野の在留資格</a:t>
            </a:r>
            <a:r>
              <a:rPr kumimoji="1" lang="ja-JP" altLang="en-US" sz="1050" b="1" spc="-10" dirty="0">
                <a:solidFill>
                  <a:schemeClr val="tx2"/>
                </a:solidFill>
                <a:latin typeface="Meiryo UI" panose="020B0604030504040204" pitchFamily="50" charset="-128"/>
                <a:ea typeface="Meiryo UI" panose="020B0604030504040204" pitchFamily="50" charset="-128"/>
              </a:rPr>
              <a:t> </a:t>
            </a:r>
            <a:r>
              <a:rPr kumimoji="1" lang="en-US" altLang="ja-JP" sz="1050" b="1" spc="-10" dirty="0" smtClean="0">
                <a:solidFill>
                  <a:schemeClr val="tx2"/>
                </a:solidFill>
                <a:latin typeface="Meiryo UI" panose="020B0604030504040204" pitchFamily="50" charset="-128"/>
                <a:ea typeface="Meiryo UI" panose="020B0604030504040204" pitchFamily="50" charset="-128"/>
              </a:rPr>
              <a:t>20,173</a:t>
            </a:r>
            <a:r>
              <a:rPr kumimoji="1" lang="ja-JP" altLang="en-US" sz="1050" b="1" spc="-10" dirty="0" smtClean="0">
                <a:solidFill>
                  <a:schemeClr val="tx2"/>
                </a:solidFill>
                <a:latin typeface="Meiryo UI" panose="020B0604030504040204" pitchFamily="50" charset="-128"/>
                <a:ea typeface="Meiryo UI" panose="020B0604030504040204" pitchFamily="50" charset="-128"/>
              </a:rPr>
              <a:t>人</a:t>
            </a:r>
            <a:endParaRPr kumimoji="1" lang="en-US" altLang="ja-JP" sz="1050" b="1" spc="-10" dirty="0" smtClean="0">
              <a:solidFill>
                <a:schemeClr val="tx2"/>
              </a:solidFill>
              <a:latin typeface="Meiryo UI" panose="020B0604030504040204" pitchFamily="50" charset="-128"/>
              <a:ea typeface="Meiryo UI" panose="020B0604030504040204" pitchFamily="50" charset="-128"/>
            </a:endParaRPr>
          </a:p>
          <a:p>
            <a:r>
              <a:rPr kumimoji="1" lang="ja-JP" altLang="en-US" sz="800" dirty="0" smtClean="0">
                <a:solidFill>
                  <a:schemeClr val="tx2"/>
                </a:solidFill>
                <a:latin typeface="Meiryo UI" panose="020B0604030504040204" pitchFamily="50" charset="-128"/>
                <a:ea typeface="Meiryo UI" panose="020B0604030504040204" pitchFamily="50" charset="-128"/>
              </a:rPr>
              <a:t>・「教授」「芸術」「宗教」「報道」「高度専門職」「経営・監理」「法</a:t>
            </a:r>
            <a:endParaRPr kumimoji="1" lang="en-US" altLang="ja-JP" sz="800" dirty="0" smtClean="0">
              <a:solidFill>
                <a:schemeClr val="tx2"/>
              </a:solidFill>
              <a:latin typeface="Meiryo UI" panose="020B0604030504040204" pitchFamily="50" charset="-128"/>
              <a:ea typeface="Meiryo UI" panose="020B0604030504040204" pitchFamily="50" charset="-128"/>
            </a:endParaRPr>
          </a:p>
          <a:p>
            <a:r>
              <a:rPr kumimoji="1" lang="en-US" altLang="ja-JP" sz="800" dirty="0">
                <a:solidFill>
                  <a:schemeClr val="tx2"/>
                </a:solidFill>
                <a:latin typeface="Meiryo UI" panose="020B0604030504040204" pitchFamily="50" charset="-128"/>
                <a:ea typeface="Meiryo UI" panose="020B0604030504040204" pitchFamily="50" charset="-128"/>
              </a:rPr>
              <a:t> </a:t>
            </a:r>
            <a:r>
              <a:rPr kumimoji="1" lang="ja-JP" altLang="en-US" sz="800" dirty="0" smtClean="0">
                <a:solidFill>
                  <a:schemeClr val="tx2"/>
                </a:solidFill>
                <a:latin typeface="Meiryo UI" panose="020B0604030504040204" pitchFamily="50" charset="-128"/>
                <a:ea typeface="Meiryo UI" panose="020B0604030504040204" pitchFamily="50" charset="-128"/>
              </a:rPr>
              <a:t>律・会計業務」「医療」「介護」「研究」「「教育」「技術・人文知識・</a:t>
            </a:r>
            <a:endParaRPr kumimoji="1" lang="en-US" altLang="ja-JP" sz="800" dirty="0" smtClean="0">
              <a:solidFill>
                <a:schemeClr val="tx2"/>
              </a:solidFill>
              <a:latin typeface="Meiryo UI" panose="020B0604030504040204" pitchFamily="50" charset="-128"/>
              <a:ea typeface="Meiryo UI" panose="020B0604030504040204" pitchFamily="50" charset="-128"/>
            </a:endParaRPr>
          </a:p>
          <a:p>
            <a:r>
              <a:rPr kumimoji="1" lang="en-US" altLang="ja-JP" sz="800" dirty="0">
                <a:solidFill>
                  <a:schemeClr val="tx2"/>
                </a:solidFill>
                <a:latin typeface="Meiryo UI" panose="020B0604030504040204" pitchFamily="50" charset="-128"/>
                <a:ea typeface="Meiryo UI" panose="020B0604030504040204" pitchFamily="50" charset="-128"/>
              </a:rPr>
              <a:t> </a:t>
            </a:r>
            <a:r>
              <a:rPr kumimoji="1" lang="ja-JP" altLang="en-US" sz="800" dirty="0" smtClean="0">
                <a:solidFill>
                  <a:schemeClr val="tx2"/>
                </a:solidFill>
                <a:latin typeface="Meiryo UI" panose="020B0604030504040204" pitchFamily="50" charset="-128"/>
                <a:ea typeface="Meiryo UI" panose="020B0604030504040204" pitchFamily="50" charset="-128"/>
              </a:rPr>
              <a:t>国際業務」「企業内転勤」「興行」「技能」が該当</a:t>
            </a:r>
            <a:endParaRPr kumimoji="1" lang="en-US" altLang="ja-JP" sz="800" dirty="0" smtClean="0">
              <a:solidFill>
                <a:schemeClr val="tx2"/>
              </a:solidFill>
              <a:latin typeface="Meiryo UI" panose="020B0604030504040204" pitchFamily="50" charset="-128"/>
              <a:ea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4038616740"/>
              </p:ext>
            </p:extLst>
          </p:nvPr>
        </p:nvGraphicFramePr>
        <p:xfrm>
          <a:off x="0" y="1247464"/>
          <a:ext cx="7184006" cy="57417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9466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１</a:t>
            </a:r>
            <a:r>
              <a:rPr lang="ja-JP" altLang="en-US" sz="2400" b="1" u="sng" dirty="0" smtClean="0">
                <a:latin typeface="Meiryo UI" panose="020B0604030504040204" pitchFamily="50" charset="-128"/>
                <a:ea typeface="Meiryo UI" panose="020B0604030504040204" pitchFamily="50" charset="-128"/>
              </a:rPr>
              <a:t>　大阪の</a:t>
            </a:r>
            <a:r>
              <a:rPr lang="ja-JP" altLang="en-US" sz="2400" b="1" u="sng" dirty="0">
                <a:latin typeface="Meiryo UI" panose="020B0604030504040204" pitchFamily="50" charset="-128"/>
                <a:ea typeface="Meiryo UI" panose="020B0604030504040204" pitchFamily="50" charset="-128"/>
              </a:rPr>
              <a:t>歴史（３）平成の</a:t>
            </a:r>
            <a:r>
              <a:rPr lang="ja-JP" altLang="en-US" sz="2400" b="1" u="sng" dirty="0" smtClean="0">
                <a:latin typeface="Meiryo UI" panose="020B0604030504040204" pitchFamily="50" charset="-128"/>
                <a:ea typeface="Meiryo UI" panose="020B0604030504040204" pitchFamily="50" charset="-128"/>
              </a:rPr>
              <a:t>大阪</a:t>
            </a:r>
            <a:endParaRPr lang="ja-JP" altLang="en-US" sz="2400" b="1" u="sng" dirty="0">
              <a:latin typeface="Meiryo UI" panose="020B0604030504040204" pitchFamily="50" charset="-128"/>
              <a:ea typeface="Meiryo UI" panose="020B0604030504040204" pitchFamily="50" charset="-128"/>
            </a:endParaRPr>
          </a:p>
          <a:p>
            <a:pPr algn="l"/>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a:latin typeface="Arial Black" panose="020B0A04020102020204" pitchFamily="34" charset="0"/>
              </a:rPr>
              <a:t>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3554717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55320" y="1962150"/>
            <a:ext cx="8595360" cy="293370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３</a:t>
            </a:r>
            <a:r>
              <a:rPr lang="ja-JP" altLang="en-US" sz="1800" b="1" dirty="0">
                <a:solidFill>
                  <a:schemeClr val="bg1"/>
                </a:solidFill>
                <a:latin typeface="Meiryo UI" panose="020B0604030504040204" pitchFamily="50" charset="-128"/>
                <a:ea typeface="Meiryo UI" panose="020B0604030504040204" pitchFamily="50" charset="-128"/>
              </a:rPr>
              <a:t>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（６）国際化への対応（国際会議の開催状況）</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517608"/>
            <a:ext cx="964154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・国際</a:t>
            </a:r>
            <a:r>
              <a:rPr kumimoji="1" lang="ja-JP" altLang="en-US" sz="1400" dirty="0">
                <a:latin typeface="Meiryo UI" panose="020B0604030504040204" pitchFamily="50" charset="-128"/>
                <a:ea typeface="Meiryo UI" panose="020B0604030504040204" pitchFamily="50" charset="-128"/>
              </a:rPr>
              <a:t>会議開催件数</a:t>
            </a:r>
            <a:r>
              <a:rPr kumimoji="1" lang="ja-JP" altLang="en-US" sz="1400" dirty="0" smtClean="0">
                <a:latin typeface="Meiryo UI" panose="020B0604030504040204" pitchFamily="50" charset="-128"/>
                <a:ea typeface="Meiryo UI" panose="020B0604030504040204" pitchFamily="50" charset="-128"/>
              </a:rPr>
              <a:t>は、東京や福岡、京都を下回っている状況。</a:t>
            </a:r>
            <a:endParaRPr kumimoji="1" lang="ja-JP" altLang="en-US"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年Ｇ</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大阪サミットの開催を契機に、今後の国際会議の増加が期待される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現在</a:t>
            </a:r>
            <a:r>
              <a:rPr kumimoji="1" lang="ja-JP" altLang="en-US" sz="1400" dirty="0" smtClean="0">
                <a:latin typeface="Meiryo UI" panose="020B0604030504040204" pitchFamily="50" charset="-128"/>
                <a:ea typeface="Meiryo UI" panose="020B0604030504040204" pitchFamily="50" charset="-128"/>
              </a:rPr>
              <a:t>、ＩＲの誘致の動きが進んでいる</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107</a:t>
            </a:r>
          </a:p>
        </p:txBody>
      </p:sp>
      <p:sp>
        <p:nvSpPr>
          <p:cNvPr id="13" name="正方形/長方形 12"/>
          <p:cNvSpPr/>
          <p:nvPr/>
        </p:nvSpPr>
        <p:spPr>
          <a:xfrm>
            <a:off x="6710197" y="4817234"/>
            <a:ext cx="3805518" cy="230832"/>
          </a:xfrm>
          <a:prstGeom prst="rect">
            <a:avLst/>
          </a:prstGeom>
        </p:spPr>
        <p:txBody>
          <a:bodyPr wrap="square">
            <a:spAutoFit/>
          </a:bodyPr>
          <a:lstStyle/>
          <a:p>
            <a:pPr marL="177800" indent="-17780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「国際会議統計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198656821"/>
              </p:ext>
            </p:extLst>
          </p:nvPr>
        </p:nvGraphicFramePr>
        <p:xfrm>
          <a:off x="327326" y="5542666"/>
          <a:ext cx="4824536" cy="1184529"/>
        </p:xfrm>
        <a:graphic>
          <a:graphicData uri="http://schemas.openxmlformats.org/drawingml/2006/table">
            <a:tbl>
              <a:tblPr firstRow="1" bandRow="1">
                <a:tableStyleId>{5C22544A-7EE6-4342-B048-85BDC9FD1C3A}</a:tableStyleId>
              </a:tblPr>
              <a:tblGrid>
                <a:gridCol w="1356538">
                  <a:extLst>
                    <a:ext uri="{9D8B030D-6E8A-4147-A177-3AD203B41FA5}">
                      <a16:colId xmlns:a16="http://schemas.microsoft.com/office/drawing/2014/main" val="20000"/>
                    </a:ext>
                  </a:extLst>
                </a:gridCol>
                <a:gridCol w="3467998">
                  <a:extLst>
                    <a:ext uri="{9D8B030D-6E8A-4147-A177-3AD203B41FA5}">
                      <a16:colId xmlns:a16="http://schemas.microsoft.com/office/drawing/2014/main" val="20001"/>
                    </a:ext>
                  </a:extLst>
                </a:gridCol>
              </a:tblGrid>
              <a:tr h="394843">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開催時期</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日の</a:t>
                      </a: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日間</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4843">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4843">
                <a:tc>
                  <a:txBody>
                    <a:bodyPr/>
                    <a:lstStyle/>
                    <a:p>
                      <a:pPr algn="l"/>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参加国数</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ヵ国・機関</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正方形/長方形 14"/>
          <p:cNvSpPr/>
          <p:nvPr/>
        </p:nvSpPr>
        <p:spPr>
          <a:xfrm>
            <a:off x="150316" y="5121762"/>
            <a:ext cx="5178556"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サミット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開催概要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32229" y="1517215"/>
            <a:ext cx="9084709"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○国際会議開催件数の推移</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9944" y="5445766"/>
            <a:ext cx="1402080" cy="1188720"/>
          </a:xfrm>
          <a:prstGeom prst="rect">
            <a:avLst/>
          </a:prstGeom>
        </p:spPr>
      </p:pic>
    </p:spTree>
    <p:extLst>
      <p:ext uri="{BB962C8B-B14F-4D97-AF65-F5344CB8AC3E}">
        <p14:creationId xmlns:p14="http://schemas.microsoft.com/office/powerpoint/2010/main" val="26382813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現在の大阪の位置・ポテンシャル（７）ＳＤＧｓからみた大阪</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67573600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7617" y="3441303"/>
            <a:ext cx="6896100" cy="3459480"/>
          </a:xfrm>
          <a:prstGeom prst="rect">
            <a:avLst/>
          </a:prstGeom>
        </p:spPr>
      </p:pic>
      <p:sp>
        <p:nvSpPr>
          <p:cNvPr id="14" name="角丸四角形 13"/>
          <p:cNvSpPr/>
          <p:nvPr/>
        </p:nvSpPr>
        <p:spPr>
          <a:xfrm>
            <a:off x="1308848" y="3117303"/>
            <a:ext cx="2187387" cy="324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SDGs</a:t>
            </a:r>
            <a:r>
              <a:rPr kumimoji="1" lang="ja-JP" altLang="en-US" sz="1400" b="1" dirty="0" smtClean="0">
                <a:solidFill>
                  <a:schemeClr val="bg1"/>
                </a:solidFill>
                <a:latin typeface="Meiryo UI" panose="020B0604030504040204" pitchFamily="50" charset="-128"/>
                <a:ea typeface="Meiryo UI" panose="020B0604030504040204" pitchFamily="50" charset="-128"/>
              </a:rPr>
              <a:t>の</a:t>
            </a:r>
            <a:r>
              <a:rPr kumimoji="1" lang="en-US" altLang="ja-JP" sz="1400" b="1" dirty="0" smtClean="0">
                <a:solidFill>
                  <a:schemeClr val="bg1"/>
                </a:solidFill>
                <a:latin typeface="Meiryo UI" panose="020B0604030504040204" pitchFamily="50" charset="-128"/>
                <a:ea typeface="Meiryo UI" panose="020B0604030504040204" pitchFamily="50" charset="-128"/>
              </a:rPr>
              <a:t>17</a:t>
            </a:r>
            <a:r>
              <a:rPr kumimoji="1" lang="ja-JP" altLang="en-US" sz="1400" b="1" dirty="0" smtClean="0">
                <a:solidFill>
                  <a:schemeClr val="bg1"/>
                </a:solidFill>
                <a:latin typeface="Meiryo UI" panose="020B0604030504040204" pitchFamily="50" charset="-128"/>
                <a:ea typeface="Meiryo UI" panose="020B0604030504040204" pitchFamily="50" charset="-128"/>
              </a:rPr>
              <a:t>ゴール</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現在の大阪の位置・</a:t>
            </a:r>
            <a:r>
              <a:rPr lang="ja-JP" altLang="en-US" sz="1800" b="1" dirty="0" smtClean="0">
                <a:solidFill>
                  <a:schemeClr val="bg1"/>
                </a:solidFill>
                <a:latin typeface="Meiryo UI" panose="020B0604030504040204" pitchFamily="50" charset="-128"/>
                <a:ea typeface="Meiryo UI" panose="020B0604030504040204" pitchFamily="50" charset="-128"/>
              </a:rPr>
              <a:t>ポテンシャル（７）ＳＤＧｓからみた大阪</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18781" y="508071"/>
            <a:ext cx="9773772" cy="2462213"/>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月の第</a:t>
            </a:r>
            <a:r>
              <a:rPr kumimoji="1" lang="en-US" altLang="ja-JP" sz="1400" dirty="0">
                <a:latin typeface="Meiryo UI" panose="020B0604030504040204" pitchFamily="50" charset="-128"/>
                <a:ea typeface="Meiryo UI" panose="020B0604030504040204" pitchFamily="50" charset="-128"/>
              </a:rPr>
              <a:t>70</a:t>
            </a:r>
            <a:r>
              <a:rPr kumimoji="1" lang="ja-JP" altLang="en-US" sz="1400" dirty="0">
                <a:latin typeface="Meiryo UI" panose="020B0604030504040204" pitchFamily="50" charset="-128"/>
                <a:ea typeface="Meiryo UI" panose="020B0604030504040204" pitchFamily="50" charset="-128"/>
              </a:rPr>
              <a:t>回国連総会において、</a:t>
            </a:r>
            <a:r>
              <a:rPr kumimoji="1" lang="en-US" altLang="ja-JP" sz="1400" dirty="0">
                <a:latin typeface="Meiryo UI" panose="020B0604030504040204" pitchFamily="50" charset="-128"/>
                <a:ea typeface="Meiryo UI" panose="020B0604030504040204" pitchFamily="50" charset="-128"/>
              </a:rPr>
              <a:t>193</a:t>
            </a:r>
            <a:r>
              <a:rPr kumimoji="1" lang="ja-JP" altLang="en-US" sz="1400" dirty="0">
                <a:latin typeface="Meiryo UI" panose="020B0604030504040204" pitchFamily="50" charset="-128"/>
                <a:ea typeface="Meiryo UI" panose="020B0604030504040204" pitchFamily="50" charset="-128"/>
              </a:rPr>
              <a:t>の国連加盟国全ての賛成に</a:t>
            </a:r>
            <a:r>
              <a:rPr kumimoji="1" lang="ja-JP" altLang="en-US" sz="1400" dirty="0" smtClean="0">
                <a:latin typeface="Meiryo UI" panose="020B0604030504040204" pitchFamily="50" charset="-128"/>
                <a:ea typeface="Meiryo UI" panose="020B0604030504040204" pitchFamily="50" charset="-128"/>
              </a:rPr>
              <a:t>より </a:t>
            </a:r>
            <a:r>
              <a:rPr kumimoji="1" lang="ja-JP" altLang="en-US" sz="1400" dirty="0">
                <a:latin typeface="Meiryo UI" panose="020B0604030504040204" pitchFamily="50" charset="-128"/>
                <a:ea typeface="Meiryo UI" panose="020B0604030504040204" pitchFamily="50" charset="-128"/>
              </a:rPr>
              <a:t>「我々の世界を変革する</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持続可能な開発のための</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アジェンダ</a:t>
            </a:r>
            <a:r>
              <a:rPr kumimoji="1" lang="en-US" altLang="ja-JP"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」が採択され、その中核をなす「持続可能な開発目標（</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）」が取りまとめられた。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は、世界</a:t>
            </a:r>
            <a:r>
              <a:rPr kumimoji="1" lang="ja-JP" altLang="en-US" sz="1400" dirty="0">
                <a:latin typeface="Meiryo UI" panose="020B0604030504040204" pitchFamily="50" charset="-128"/>
                <a:ea typeface="Meiryo UI" panose="020B0604030504040204" pitchFamily="50" charset="-128"/>
              </a:rPr>
              <a:t>の全ての国々がその力を結集して取組む国際</a:t>
            </a:r>
            <a:r>
              <a:rPr kumimoji="1" lang="ja-JP" altLang="en-US" sz="1400" dirty="0" smtClean="0">
                <a:latin typeface="Meiryo UI" panose="020B0604030504040204" pitchFamily="50" charset="-128"/>
                <a:ea typeface="Meiryo UI" panose="020B0604030504040204" pitchFamily="50" charset="-128"/>
              </a:rPr>
              <a:t>目標であり、</a:t>
            </a:r>
            <a:r>
              <a:rPr kumimoji="1" lang="ja-JP" altLang="en-US" sz="1400" dirty="0">
                <a:latin typeface="Meiryo UI" panose="020B0604030504040204" pitchFamily="50" charset="-128"/>
                <a:ea typeface="Meiryo UI" panose="020B0604030504040204" pitchFamily="50" charset="-128"/>
              </a:rPr>
              <a:t>　「誰一人取り残さない持続可能な世界の実現に向け大胆に変革していく」ことを基本理念に、あらゆる形態の貧困に終止符を打ち、不平等と戦い、気候変動に対処するため、「経済」成長、「社会」的包摂性、「環境」保護という３つの側面から総合的に取組んでいくこととしている。</a:t>
            </a:r>
          </a:p>
          <a:p>
            <a:r>
              <a:rPr kumimoji="1" lang="ja-JP" altLang="en-US" sz="1400" dirty="0" smtClean="0">
                <a:latin typeface="Meiryo UI" panose="020B0604030504040204" pitchFamily="50" charset="-128"/>
                <a:ea typeface="Meiryo UI" panose="020B0604030504040204" pitchFamily="50" charset="-128"/>
              </a:rPr>
              <a:t>・大阪府では、平成</a:t>
            </a: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年４月に、知事を本部長とする「大阪府ＳＤＧｓ推進本部」を設置し、これまで、ＳＤＧｓの理解促進や府自らもステークホルダーの一員として、子どもの貧困対策や健康寿命の延伸など関連施策に取り組んでき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・現在、万博開催都市として、先頭に立って</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の達成に貢献する「</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先進都市」をめざし、</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ビジョンの策定を進めているところであり、府として重点的に取組むゴールや優先課題を絞り込むための議論の出発点として、</a:t>
            </a:r>
            <a:r>
              <a:rPr kumimoji="1" lang="en-US" altLang="ja-JP" sz="1400" dirty="0" smtClean="0">
                <a:latin typeface="Meiryo UI" panose="020B0604030504040204" pitchFamily="50" charset="-128"/>
                <a:ea typeface="Meiryo UI" panose="020B0604030504040204" pitchFamily="50" charset="-128"/>
              </a:rPr>
              <a:t>SDGs17</a:t>
            </a:r>
            <a:r>
              <a:rPr kumimoji="1" lang="ja-JP" altLang="en-US" sz="1400" dirty="0" smtClean="0">
                <a:latin typeface="Meiryo UI" panose="020B0604030504040204" pitchFamily="50" charset="-128"/>
                <a:ea typeface="Meiryo UI" panose="020B0604030504040204" pitchFamily="50" charset="-128"/>
              </a:rPr>
              <a:t>ゴールそれぞれの現在の大阪の到達点を整理。</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・今後、府民や企業、市町村など様々なステークホルダーと対話を重ね、大阪がめざす</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先進都市の姿の明確化を図ることとしている。</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109</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8944476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49905" y="511357"/>
            <a:ext cx="3769180" cy="324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SDGs</a:t>
            </a:r>
            <a:r>
              <a:rPr kumimoji="1" lang="ja-JP" altLang="en-US" sz="1400" b="1" dirty="0" smtClean="0">
                <a:solidFill>
                  <a:schemeClr val="bg1"/>
                </a:solidFill>
                <a:latin typeface="Meiryo UI" panose="020B0604030504040204" pitchFamily="50" charset="-128"/>
                <a:ea typeface="Meiryo UI" panose="020B0604030504040204" pitchFamily="50" charset="-128"/>
              </a:rPr>
              <a:t>の</a:t>
            </a:r>
            <a:r>
              <a:rPr kumimoji="1" lang="en-US" altLang="ja-JP" sz="1400" b="1" dirty="0" smtClean="0">
                <a:solidFill>
                  <a:schemeClr val="bg1"/>
                </a:solidFill>
                <a:latin typeface="Meiryo UI" panose="020B0604030504040204" pitchFamily="50" charset="-128"/>
                <a:ea typeface="Meiryo UI" panose="020B0604030504040204" pitchFamily="50" charset="-128"/>
              </a:rPr>
              <a:t>17</a:t>
            </a:r>
            <a:r>
              <a:rPr kumimoji="1" lang="ja-JP" altLang="en-US" sz="1400" b="1" dirty="0" smtClean="0">
                <a:solidFill>
                  <a:schemeClr val="bg1"/>
                </a:solidFill>
                <a:latin typeface="Meiryo UI" panose="020B0604030504040204" pitchFamily="50" charset="-128"/>
                <a:ea typeface="Meiryo UI" panose="020B0604030504040204" pitchFamily="50" charset="-128"/>
              </a:rPr>
              <a:t>ゴールの現在の大阪の到達点</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現在の大阪の位置・</a:t>
            </a:r>
            <a:r>
              <a:rPr lang="ja-JP" altLang="en-US" sz="1800" b="1" dirty="0" smtClean="0">
                <a:solidFill>
                  <a:schemeClr val="bg1"/>
                </a:solidFill>
                <a:latin typeface="Meiryo UI" panose="020B0604030504040204" pitchFamily="50" charset="-128"/>
                <a:ea typeface="Meiryo UI" panose="020B0604030504040204" pitchFamily="50" charset="-128"/>
              </a:rPr>
              <a:t>ポテンシャル（７）ＳＤＧｓからみた大阪</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2659" y="872319"/>
            <a:ext cx="9523929" cy="1029513"/>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を一つの拠り所として、</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現時点における大阪の</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ゴールの個別評価を次のとおり整理</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今後、府として、健康や福祉、農業、環境、エネルギー、人権、ジェンダーなど、</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ゴールに関わる取組みを進めていく中で、特に注力して取組む「重点ゴール」や「優先課題」の検討につなげていく。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11929" y="6219846"/>
            <a:ext cx="3159919" cy="577081"/>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SDGsの指標が世界、国家レベルでしか存在しないこと等を背景とし、自治体の現状を把握することを目的に、「建築環境・省エネルギー機構」が公表している指標。</a:t>
            </a:r>
            <a:endParaRPr lang="en-US" altLang="ja-JP" sz="1050" dirty="0" smtClean="0">
              <a:latin typeface="Meiryo UI" panose="020B0604030504040204" pitchFamily="50" charset="-128"/>
              <a:ea typeface="Meiryo UI" panose="020B0604030504040204" pitchFamily="50" charset="-128"/>
            </a:endParaRPr>
          </a:p>
        </p:txBody>
      </p:sp>
      <p:sp>
        <p:nvSpPr>
          <p:cNvPr id="28" name="正方形/長方形 27"/>
          <p:cNvSpPr/>
          <p:nvPr/>
        </p:nvSpPr>
        <p:spPr>
          <a:xfrm>
            <a:off x="6169136" y="5997345"/>
            <a:ext cx="2114681" cy="307777"/>
          </a:xfrm>
          <a:prstGeom prst="rect">
            <a:avLst/>
          </a:prstGeom>
        </p:spPr>
        <p:txBody>
          <a:bodyPr wrap="none">
            <a:spAutoFit/>
          </a:bodyPr>
          <a:lstStyle/>
          <a:p>
            <a:pPr marL="174625" indent="-92075"/>
            <a:r>
              <a:rPr lang="en-US"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国際</a:t>
            </a:r>
            <a:r>
              <a:rPr lang="ja-JP" altLang="en-US" sz="1400" b="1" dirty="0">
                <a:latin typeface="Meiryo UI" panose="020B0604030504040204" pitchFamily="50" charset="-128"/>
                <a:ea typeface="Meiryo UI" panose="020B0604030504040204" pitchFamily="50" charset="-128"/>
              </a:rPr>
              <a:t>評価（</a:t>
            </a:r>
            <a:r>
              <a:rPr lang="en-US" altLang="ja-JP" sz="1400" b="1" dirty="0">
                <a:latin typeface="Meiryo UI" panose="020B0604030504040204" pitchFamily="50" charset="-128"/>
                <a:ea typeface="Meiryo UI" panose="020B0604030504040204" pitchFamily="50" charset="-128"/>
              </a:rPr>
              <a:t>SDSN</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33217" y="5994596"/>
            <a:ext cx="2983509" cy="307777"/>
          </a:xfrm>
          <a:prstGeom prst="rect">
            <a:avLst/>
          </a:prstGeom>
        </p:spPr>
        <p:txBody>
          <a:bodyPr wrap="none">
            <a:spAutoFit/>
          </a:bodyPr>
          <a:lstStyle/>
          <a:p>
            <a:pPr marL="174625" indent="-92075"/>
            <a:r>
              <a:rPr lang="en-US" altLang="ja-JP"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国内</a:t>
            </a:r>
            <a:r>
              <a:rPr lang="ja-JP" altLang="en-US" sz="1400" b="1" dirty="0">
                <a:latin typeface="Meiryo UI" panose="020B0604030504040204" pitchFamily="50" charset="-128"/>
                <a:ea typeface="Meiryo UI" panose="020B0604030504040204" pitchFamily="50" charset="-128"/>
              </a:rPr>
              <a:t>評価（自治体</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指標）</a:t>
            </a:r>
            <a:endParaRPr lang="en-US" altLang="ja-JP" sz="14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6290611" y="6221700"/>
            <a:ext cx="3337537" cy="577081"/>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世界各国のSDGs達成度、ゴール毎の取組を調査した、「国連持続可能な開発ソリューション・ネットワーク(SDSN)」と「ベルテルスマン財団」（ドイツ）が公表している指標</a:t>
            </a:r>
            <a:endParaRPr lang="ja-JP" altLang="en-US" sz="1050" dirty="0">
              <a:latin typeface="Meiryo UI" panose="020B0604030504040204" pitchFamily="50" charset="-128"/>
              <a:ea typeface="Meiryo UI" panose="020B0604030504040204" pitchFamily="50" charset="-128"/>
            </a:endParaRPr>
          </a:p>
        </p:txBody>
      </p:sp>
      <p:sp>
        <p:nvSpPr>
          <p:cNvPr id="31" name="正方形/長方形 30"/>
          <p:cNvSpPr/>
          <p:nvPr/>
        </p:nvSpPr>
        <p:spPr>
          <a:xfrm>
            <a:off x="3214736" y="6211585"/>
            <a:ext cx="2868873" cy="577081"/>
          </a:xfrm>
          <a:prstGeom prst="rect">
            <a:avLst/>
          </a:prstGeom>
        </p:spPr>
        <p:txBody>
          <a:bodyPr wrap="square">
            <a:spAutoFit/>
          </a:bodyPr>
          <a:lstStyle/>
          <a:p>
            <a:pPr indent="3175"/>
            <a:r>
              <a:rPr lang="ja-JP" altLang="en-US" sz="1050" dirty="0" smtClean="0">
                <a:latin typeface="Meiryo UI" panose="020B0604030504040204" pitchFamily="50" charset="-128"/>
                <a:ea typeface="Meiryo UI" panose="020B0604030504040204" pitchFamily="50" charset="-128"/>
              </a:rPr>
              <a:t>外的要因で大きく経年変動する指標や、予算の規模など課題の重要性と値の関係性について判断が困難な指標などは、独自に評価から除外して整理。</a:t>
            </a:r>
            <a:endParaRPr lang="en-US" altLang="ja-JP" sz="1050" dirty="0" smtClean="0">
              <a:latin typeface="Meiryo UI" panose="020B0604030504040204" pitchFamily="50" charset="-128"/>
              <a:ea typeface="Meiryo UI" panose="020B0604030504040204" pitchFamily="50" charset="-128"/>
            </a:endParaRPr>
          </a:p>
        </p:txBody>
      </p:sp>
      <p:sp>
        <p:nvSpPr>
          <p:cNvPr id="32" name="大かっこ 31"/>
          <p:cNvSpPr/>
          <p:nvPr/>
        </p:nvSpPr>
        <p:spPr>
          <a:xfrm>
            <a:off x="3214736" y="6225873"/>
            <a:ext cx="2911536" cy="54247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33" name="表 32"/>
          <p:cNvGraphicFramePr>
            <a:graphicFrameLocks noGrp="1"/>
          </p:cNvGraphicFramePr>
          <p:nvPr>
            <p:extLst/>
          </p:nvPr>
        </p:nvGraphicFramePr>
        <p:xfrm>
          <a:off x="1098934" y="2021421"/>
          <a:ext cx="7769036" cy="3942152"/>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409869">
                <a:tc rowSpan="4">
                  <a:txBody>
                    <a:bodyPr/>
                    <a:lstStyle/>
                    <a:p>
                      <a:pPr algn="ctr" fontAlgn="ct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4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078278">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017074">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73416">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29691">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308884">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4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4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4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4" name="直線矢印コネクタ 33"/>
          <p:cNvCxnSpPr/>
          <p:nvPr/>
        </p:nvCxnSpPr>
        <p:spPr>
          <a:xfrm>
            <a:off x="1607913" y="2373830"/>
            <a:ext cx="0" cy="2664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434916" y="2068546"/>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1429669" y="5067008"/>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37" name="直線矢印コネクタ 36"/>
          <p:cNvCxnSpPr/>
          <p:nvPr/>
        </p:nvCxnSpPr>
        <p:spPr>
          <a:xfrm flipH="1">
            <a:off x="2724400" y="5539540"/>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900158" y="5395925"/>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8252505" y="5382478"/>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テキスト ボックス 39"/>
          <p:cNvSpPr txBox="1"/>
          <p:nvPr/>
        </p:nvSpPr>
        <p:spPr>
          <a:xfrm>
            <a:off x="1984524" y="2024699"/>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1" name="テキスト ボックス 40"/>
          <p:cNvSpPr txBox="1"/>
          <p:nvPr/>
        </p:nvSpPr>
        <p:spPr>
          <a:xfrm>
            <a:off x="5562925" y="2021422"/>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2" name="テキスト ボックス 41"/>
          <p:cNvSpPr txBox="1"/>
          <p:nvPr/>
        </p:nvSpPr>
        <p:spPr>
          <a:xfrm>
            <a:off x="2003089" y="4109544"/>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3" name="テキスト ボックス 42"/>
          <p:cNvSpPr txBox="1"/>
          <p:nvPr/>
        </p:nvSpPr>
        <p:spPr>
          <a:xfrm>
            <a:off x="5562925" y="4117121"/>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4" name="テキスト ボックス 43"/>
          <p:cNvSpPr txBox="1"/>
          <p:nvPr/>
        </p:nvSpPr>
        <p:spPr>
          <a:xfrm>
            <a:off x="2100519" y="2345389"/>
            <a:ext cx="2988000" cy="182377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638691" y="2336754"/>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6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706925" y="4498608"/>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6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120783" y="4504722"/>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7096476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64755" y="500406"/>
            <a:ext cx="6573670" cy="3755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a:t>
            </a:r>
            <a:r>
              <a:rPr kumimoji="1" lang="en-US" altLang="ja-JP" sz="1600" b="1" dirty="0" smtClean="0">
                <a:solidFill>
                  <a:schemeClr val="bg1"/>
                </a:solidFill>
                <a:latin typeface="Meiryo UI" panose="020B0604030504040204" pitchFamily="50" charset="-128"/>
                <a:ea typeface="Meiryo UI" panose="020B0604030504040204" pitchFamily="50" charset="-128"/>
              </a:rPr>
              <a:t>SDGs17</a:t>
            </a:r>
            <a:r>
              <a:rPr kumimoji="1" lang="ja-JP" altLang="en-US" sz="1600" b="1" dirty="0" smtClean="0">
                <a:solidFill>
                  <a:schemeClr val="bg1"/>
                </a:solidFill>
                <a:latin typeface="Meiryo UI" panose="020B0604030504040204" pitchFamily="50" charset="-128"/>
                <a:ea typeface="Meiryo UI" panose="020B0604030504040204" pitchFamily="50" charset="-128"/>
              </a:rPr>
              <a:t>ゴールの大阪の現時点の到達点」を踏まえた個別ゴールの分析</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152912" y="943091"/>
          <a:ext cx="9609653" cy="4010660"/>
        </p:xfrm>
        <a:graphic>
          <a:graphicData uri="http://schemas.openxmlformats.org/drawingml/2006/table">
            <a:tbl>
              <a:tblPr firstRow="1" bandRow="1">
                <a:tableStyleId>{5940675A-B579-460E-94D1-54222C63F5DA}</a:tableStyleId>
              </a:tblPr>
              <a:tblGrid>
                <a:gridCol w="3611425">
                  <a:extLst>
                    <a:ext uri="{9D8B030D-6E8A-4147-A177-3AD203B41FA5}">
                      <a16:colId xmlns:a16="http://schemas.microsoft.com/office/drawing/2014/main" val="2582535686"/>
                    </a:ext>
                  </a:extLst>
                </a:gridCol>
                <a:gridCol w="5998228">
                  <a:extLst>
                    <a:ext uri="{9D8B030D-6E8A-4147-A177-3AD203B41FA5}">
                      <a16:colId xmlns:a16="http://schemas.microsoft.com/office/drawing/2014/main" val="966511431"/>
                    </a:ext>
                  </a:extLst>
                </a:gridCol>
              </a:tblGrid>
              <a:tr h="53823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６</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９</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200"/>
                        </a:lnSpc>
                        <a:spcBef>
                          <a:spcPts val="1000"/>
                        </a:spcBef>
                        <a:spcAft>
                          <a:spcPts val="0"/>
                        </a:spcAft>
                        <a:buClrTx/>
                        <a:buSzTx/>
                        <a:buFont typeface="Arial" panose="020B0604020202020204" pitchFamily="34" charset="0"/>
                        <a:buChar char="•"/>
                        <a:tabLst/>
                        <a:defRPr/>
                      </a:pPr>
                      <a:r>
                        <a:rPr kumimoji="1" lang="ja-JP" altLang="en-US" sz="11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53823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200"/>
                        </a:lnSpc>
                        <a:spcBef>
                          <a:spcPts val="1000"/>
                        </a:spcBef>
                        <a:spcAft>
                          <a:spcPts val="0"/>
                        </a:spcAft>
                        <a:buClrTx/>
                        <a:buSzTx/>
                        <a:buFont typeface="Arial" panose="020B0604020202020204" pitchFamily="34" charset="0"/>
                        <a:buChar char="•"/>
                        <a:tabLst/>
                        <a:defRPr/>
                      </a:pPr>
                      <a:r>
                        <a:rPr kumimoji="1" lang="ja-JP" altLang="en-US" sz="1100" b="0" dirty="0" smtClean="0">
                          <a:latin typeface="Meiryo UI" panose="020B0604030504040204" pitchFamily="50" charset="-128"/>
                          <a:ea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rPr>
                        <a:t>1 </a:t>
                      </a:r>
                      <a:r>
                        <a:rPr kumimoji="1" lang="ja-JP" altLang="en-US" sz="11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100" b="0" dirty="0" smtClean="0">
                          <a:latin typeface="Meiryo UI" panose="020B0604030504040204" pitchFamily="50" charset="-128"/>
                          <a:ea typeface="Meiryo UI" panose="020B0604030504040204" pitchFamily="50" charset="-128"/>
                        </a:rPr>
                        <a:t>3 </a:t>
                      </a:r>
                      <a:r>
                        <a:rPr kumimoji="1" lang="ja-JP" altLang="en-US" sz="11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100" b="0" dirty="0" smtClean="0">
                          <a:latin typeface="Meiryo UI" panose="020B0604030504040204" pitchFamily="50" charset="-128"/>
                          <a:ea typeface="Meiryo UI" panose="020B0604030504040204" pitchFamily="50" charset="-128"/>
                        </a:rPr>
                        <a:t>HIV</a:t>
                      </a:r>
                      <a:r>
                        <a:rPr kumimoji="1" lang="ja-JP" altLang="en-US" sz="1100" b="0" dirty="0" smtClean="0">
                          <a:latin typeface="Meiryo UI" panose="020B0604030504040204" pitchFamily="50" charset="-128"/>
                          <a:ea typeface="Meiryo UI" panose="020B0604030504040204" pitchFamily="50" charset="-128"/>
                        </a:rPr>
                        <a:t>などの感染者数、「</a:t>
                      </a:r>
                      <a:r>
                        <a:rPr kumimoji="1" lang="en-US" altLang="ja-JP" sz="1100" b="0" dirty="0" smtClean="0">
                          <a:latin typeface="Meiryo UI" panose="020B0604030504040204" pitchFamily="50" charset="-128"/>
                          <a:ea typeface="Meiryo UI" panose="020B0604030504040204" pitchFamily="50" charset="-128"/>
                        </a:rPr>
                        <a:t>4 </a:t>
                      </a:r>
                      <a:r>
                        <a:rPr kumimoji="1" lang="ja-JP" altLang="en-US" sz="1100" b="0" dirty="0" smtClean="0">
                          <a:latin typeface="Meiryo UI" panose="020B0604030504040204" pitchFamily="50" charset="-128"/>
                          <a:ea typeface="Meiryo UI" panose="020B0604030504040204" pitchFamily="50" charset="-128"/>
                        </a:rPr>
                        <a:t>教育」では小中学生の平均正答率、「</a:t>
                      </a:r>
                      <a:r>
                        <a:rPr kumimoji="1" lang="en-US" altLang="ja-JP" sz="1100" b="0" dirty="0" smtClean="0">
                          <a:latin typeface="Meiryo UI" panose="020B0604030504040204" pitchFamily="50" charset="-128"/>
                          <a:ea typeface="Meiryo UI" panose="020B0604030504040204" pitchFamily="50" charset="-128"/>
                        </a:rPr>
                        <a:t>16</a:t>
                      </a:r>
                      <a:r>
                        <a:rPr kumimoji="1" lang="en-US" altLang="ja-JP" sz="1100" b="0" baseline="0" dirty="0" smtClean="0">
                          <a:latin typeface="Meiryo UI" panose="020B0604030504040204" pitchFamily="50" charset="-128"/>
                          <a:ea typeface="Meiryo UI" panose="020B0604030504040204" pitchFamily="50" charset="-128"/>
                        </a:rPr>
                        <a:t> </a:t>
                      </a:r>
                      <a:r>
                        <a:rPr kumimoji="1" lang="ja-JP" altLang="en-US" sz="1100" b="0" baseline="0" dirty="0" smtClean="0">
                          <a:latin typeface="Meiryo UI" panose="020B0604030504040204" pitchFamily="50" charset="-128"/>
                          <a:ea typeface="Meiryo UI" panose="020B0604030504040204" pitchFamily="50" charset="-128"/>
                        </a:rPr>
                        <a:t>平和」では刑法犯認知件数や児童虐待相談対応件数など、</a:t>
                      </a:r>
                      <a:r>
                        <a:rPr kumimoji="1" lang="ja-JP" altLang="en-US" sz="11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1624875">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1" lang="ja-JP" altLang="en-US" sz="1100" b="0" dirty="0" smtClean="0">
                          <a:latin typeface="Meiryo UI" panose="020B0604030504040204" pitchFamily="50" charset="-128"/>
                          <a:ea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rPr>
                        <a:t>11</a:t>
                      </a:r>
                      <a:r>
                        <a:rPr kumimoji="1" lang="en-US" altLang="ja-JP" sz="1100" b="0" baseline="0" dirty="0" smtClean="0">
                          <a:latin typeface="Meiryo UI" panose="020B0604030504040204" pitchFamily="50" charset="-128"/>
                          <a:ea typeface="Meiryo UI" panose="020B0604030504040204" pitchFamily="50" charset="-128"/>
                        </a:rPr>
                        <a:t> </a:t>
                      </a:r>
                      <a:r>
                        <a:rPr kumimoji="1" lang="ja-JP" altLang="en-US" sz="1100" b="0" baseline="0" dirty="0" smtClean="0">
                          <a:latin typeface="Meiryo UI" panose="020B0604030504040204" pitchFamily="50" charset="-128"/>
                          <a:ea typeface="Meiryo UI" panose="020B0604030504040204" pitchFamily="50" charset="-128"/>
                        </a:rPr>
                        <a:t>持続可能都市</a:t>
                      </a:r>
                      <a:r>
                        <a:rPr kumimoji="1" lang="ja-JP" altLang="en-US" sz="11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1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1" lang="ja-JP" altLang="en-US" sz="1100" b="0" dirty="0" smtClean="0">
                          <a:latin typeface="Meiryo UI" panose="020B0604030504040204" pitchFamily="50" charset="-128"/>
                          <a:ea typeface="Meiryo UI" panose="020B0604030504040204" pitchFamily="50" charset="-128"/>
                        </a:rPr>
                        <a:t>天然資源の保護に関わる「</a:t>
                      </a:r>
                      <a:r>
                        <a:rPr kumimoji="1" lang="en-US" altLang="ja-JP" sz="1100" b="0" dirty="0" smtClean="0">
                          <a:latin typeface="Meiryo UI" panose="020B0604030504040204" pitchFamily="50" charset="-128"/>
                          <a:ea typeface="Meiryo UI" panose="020B0604030504040204" pitchFamily="50" charset="-128"/>
                        </a:rPr>
                        <a:t>14 </a:t>
                      </a:r>
                      <a:r>
                        <a:rPr kumimoji="1" lang="ja-JP" altLang="en-US" sz="1100" b="0" dirty="0" smtClean="0">
                          <a:latin typeface="Meiryo UI" panose="020B0604030504040204" pitchFamily="50" charset="-128"/>
                          <a:ea typeface="Meiryo UI" panose="020B0604030504040204" pitchFamily="50" charset="-128"/>
                        </a:rPr>
                        <a:t>海洋資源」、「</a:t>
                      </a:r>
                      <a:r>
                        <a:rPr kumimoji="1" lang="en-US" altLang="ja-JP" sz="1100" b="0" dirty="0" smtClean="0">
                          <a:latin typeface="Meiryo UI" panose="020B0604030504040204" pitchFamily="50" charset="-128"/>
                          <a:ea typeface="Meiryo UI" panose="020B0604030504040204" pitchFamily="50" charset="-128"/>
                        </a:rPr>
                        <a:t>15 </a:t>
                      </a:r>
                      <a:r>
                        <a:rPr kumimoji="1" lang="ja-JP" altLang="en-US" sz="11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100" b="0" dirty="0" smtClean="0">
                          <a:latin typeface="Meiryo UI" panose="020B0604030504040204" pitchFamily="50" charset="-128"/>
                          <a:ea typeface="Meiryo UI" panose="020B0604030504040204" pitchFamily="50" charset="-128"/>
                        </a:rPr>
                        <a:t>12 </a:t>
                      </a:r>
                      <a:r>
                        <a:rPr kumimoji="1" lang="ja-JP" altLang="en-US" sz="11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1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1" lang="ja-JP" altLang="en-US" sz="1100" b="0" dirty="0" smtClean="0">
                          <a:latin typeface="Meiryo UI" panose="020B0604030504040204" pitchFamily="50" charset="-128"/>
                          <a:ea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rPr>
                        <a:t>2</a:t>
                      </a:r>
                      <a:r>
                        <a:rPr kumimoji="1" lang="en-US" altLang="ja-JP" sz="1100" b="0" baseline="0" dirty="0" smtClean="0">
                          <a:latin typeface="Meiryo UI" panose="020B0604030504040204" pitchFamily="50" charset="-128"/>
                          <a:ea typeface="Meiryo UI" panose="020B0604030504040204" pitchFamily="50" charset="-128"/>
                        </a:rPr>
                        <a:t> </a:t>
                      </a:r>
                      <a:r>
                        <a:rPr kumimoji="1" lang="ja-JP" altLang="en-US" sz="1100" b="0" baseline="0" dirty="0" smtClean="0">
                          <a:latin typeface="Meiryo UI" panose="020B0604030504040204" pitchFamily="50" charset="-128"/>
                          <a:ea typeface="Meiryo UI" panose="020B0604030504040204" pitchFamily="50" charset="-128"/>
                        </a:rPr>
                        <a:t>飢餓」、「</a:t>
                      </a:r>
                      <a:r>
                        <a:rPr kumimoji="1" lang="en-US" altLang="ja-JP" sz="1100" b="0" baseline="0" dirty="0" smtClean="0">
                          <a:latin typeface="Meiryo UI" panose="020B0604030504040204" pitchFamily="50" charset="-128"/>
                          <a:ea typeface="Meiryo UI" panose="020B0604030504040204" pitchFamily="50" charset="-128"/>
                        </a:rPr>
                        <a:t>7 </a:t>
                      </a:r>
                      <a:r>
                        <a:rPr kumimoji="1" lang="ja-JP" altLang="en-US" sz="1100" b="0" baseline="0" dirty="0" smtClean="0">
                          <a:latin typeface="Meiryo UI" panose="020B0604030504040204" pitchFamily="50" charset="-128"/>
                          <a:ea typeface="Meiryo UI" panose="020B0604030504040204" pitchFamily="50" charset="-128"/>
                        </a:rPr>
                        <a:t>エネルギー」、「</a:t>
                      </a:r>
                      <a:r>
                        <a:rPr kumimoji="1" lang="en-US" altLang="ja-JP" sz="1100" b="0" baseline="0" dirty="0" smtClean="0">
                          <a:latin typeface="Meiryo UI" panose="020B0604030504040204" pitchFamily="50" charset="-128"/>
                          <a:ea typeface="Meiryo UI" panose="020B0604030504040204" pitchFamily="50" charset="-128"/>
                        </a:rPr>
                        <a:t>10 </a:t>
                      </a:r>
                      <a:r>
                        <a:rPr kumimoji="1" lang="ja-JP" altLang="en-US" sz="1100" b="0" baseline="0" dirty="0" smtClean="0">
                          <a:latin typeface="Meiryo UI" panose="020B0604030504040204" pitchFamily="50" charset="-128"/>
                          <a:ea typeface="Meiryo UI" panose="020B0604030504040204" pitchFamily="50" charset="-128"/>
                        </a:rPr>
                        <a:t>不平等」、「</a:t>
                      </a:r>
                      <a:r>
                        <a:rPr kumimoji="1" lang="en-US" altLang="ja-JP" sz="1100" b="0" baseline="0" dirty="0" smtClean="0">
                          <a:latin typeface="Meiryo UI" panose="020B0604030504040204" pitchFamily="50" charset="-128"/>
                          <a:ea typeface="Meiryo UI" panose="020B0604030504040204" pitchFamily="50" charset="-128"/>
                        </a:rPr>
                        <a:t>13 </a:t>
                      </a:r>
                      <a:r>
                        <a:rPr kumimoji="1" lang="ja-JP" altLang="en-US" sz="1100" b="0" baseline="0" dirty="0" smtClean="0">
                          <a:latin typeface="Meiryo UI" panose="020B0604030504040204" pitchFamily="50" charset="-128"/>
                          <a:ea typeface="Meiryo UI" panose="020B0604030504040204" pitchFamily="50" charset="-128"/>
                        </a:rPr>
                        <a:t>気候変動」、「</a:t>
                      </a:r>
                      <a:r>
                        <a:rPr kumimoji="1" lang="en-US" altLang="ja-JP" sz="1100" b="0" baseline="0" dirty="0" smtClean="0">
                          <a:latin typeface="Meiryo UI" panose="020B0604030504040204" pitchFamily="50" charset="-128"/>
                          <a:ea typeface="Meiryo UI" panose="020B0604030504040204" pitchFamily="50" charset="-128"/>
                        </a:rPr>
                        <a:t>17 </a:t>
                      </a:r>
                      <a:r>
                        <a:rPr kumimoji="1" lang="ja-JP" altLang="en-US" sz="11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100" b="0" baseline="0" dirty="0" smtClean="0">
                          <a:latin typeface="Meiryo UI" panose="020B0604030504040204" pitchFamily="50" charset="-128"/>
                          <a:ea typeface="Meiryo UI" panose="020B0604030504040204" pitchFamily="50" charset="-128"/>
                        </a:rPr>
                        <a:t>CO2</a:t>
                      </a:r>
                      <a:r>
                        <a:rPr kumimoji="1" lang="ja-JP" altLang="en-US" sz="11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1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725866">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1" lang="ja-JP" altLang="en-US" sz="1100" b="0" dirty="0" smtClean="0">
                          <a:latin typeface="Meiryo UI" panose="020B0604030504040204" pitchFamily="50" charset="-128"/>
                          <a:ea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rPr>
                        <a:t>5</a:t>
                      </a:r>
                      <a:r>
                        <a:rPr kumimoji="1" lang="ja-JP" altLang="en-US" sz="1100" b="0" baseline="0" dirty="0" smtClean="0">
                          <a:latin typeface="Meiryo UI" panose="020B0604030504040204" pitchFamily="50" charset="-128"/>
                          <a:ea typeface="Meiryo UI" panose="020B0604030504040204" pitchFamily="50" charset="-128"/>
                        </a:rPr>
                        <a:t> ジェンダー</a:t>
                      </a:r>
                      <a:r>
                        <a:rPr kumimoji="1" lang="ja-JP" altLang="en-US" sz="11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en-US" altLang="ja-JP" sz="1100" b="0" dirty="0" smtClean="0">
                          <a:latin typeface="Meiryo UI" panose="020B0604030504040204" pitchFamily="50" charset="-128"/>
                          <a:ea typeface="Meiryo UI" panose="020B0604030504040204" pitchFamily="50" charset="-128"/>
                        </a:rPr>
                        <a:t>16 </a:t>
                      </a:r>
                      <a:r>
                        <a:rPr kumimoji="1" lang="ja-JP" altLang="en-US" sz="1100" b="0" dirty="0" smtClean="0">
                          <a:latin typeface="Meiryo UI" panose="020B0604030504040204" pitchFamily="50" charset="-128"/>
                          <a:ea typeface="Meiryo UI" panose="020B0604030504040204" pitchFamily="50" charset="-128"/>
                        </a:rPr>
                        <a:t>平和」に集約して取組む必要がある。</a:t>
                      </a:r>
                      <a:endParaRPr kumimoji="1" lang="en-US" altLang="ja-JP" sz="11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1" lang="ja-JP" altLang="en-US" sz="1100" b="0" dirty="0" smtClean="0">
                          <a:latin typeface="Meiryo UI" panose="020B0604030504040204" pitchFamily="50" charset="-128"/>
                          <a:ea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rPr>
                        <a:t>12 </a:t>
                      </a:r>
                      <a:r>
                        <a:rPr kumimoji="1" lang="ja-JP" altLang="en-US" sz="11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29" name="大かっこ 28"/>
          <p:cNvSpPr/>
          <p:nvPr/>
        </p:nvSpPr>
        <p:spPr>
          <a:xfrm>
            <a:off x="517320" y="1273547"/>
            <a:ext cx="2739145" cy="307624"/>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大かっこ 29"/>
          <p:cNvSpPr/>
          <p:nvPr/>
        </p:nvSpPr>
        <p:spPr>
          <a:xfrm>
            <a:off x="503873" y="2005954"/>
            <a:ext cx="2739145" cy="307624"/>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大かっこ 30"/>
          <p:cNvSpPr/>
          <p:nvPr/>
        </p:nvSpPr>
        <p:spPr>
          <a:xfrm>
            <a:off x="517319" y="2978271"/>
            <a:ext cx="2739145" cy="749605"/>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大かっこ 31"/>
          <p:cNvSpPr/>
          <p:nvPr/>
        </p:nvSpPr>
        <p:spPr>
          <a:xfrm>
            <a:off x="533042" y="4460283"/>
            <a:ext cx="2739145" cy="386543"/>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現在の大阪の位置・</a:t>
            </a:r>
            <a:r>
              <a:rPr lang="ja-JP" altLang="en-US" sz="1800" b="1" dirty="0" smtClean="0">
                <a:solidFill>
                  <a:schemeClr val="bg1"/>
                </a:solidFill>
                <a:latin typeface="Meiryo UI" panose="020B0604030504040204" pitchFamily="50" charset="-128"/>
                <a:ea typeface="Meiryo UI" panose="020B0604030504040204" pitchFamily="50" charset="-128"/>
              </a:rPr>
              <a:t>ポテンシャル（</a:t>
            </a:r>
            <a:r>
              <a:rPr lang="ja-JP" altLang="en-US" sz="1800" b="1" dirty="0">
                <a:solidFill>
                  <a:schemeClr val="bg1"/>
                </a:solidFill>
                <a:latin typeface="Meiryo UI" panose="020B0604030504040204" pitchFamily="50" charset="-128"/>
                <a:ea typeface="Meiryo UI" panose="020B0604030504040204" pitchFamily="50" charset="-128"/>
              </a:rPr>
              <a:t>７</a:t>
            </a:r>
            <a:r>
              <a:rPr lang="ja-JP" altLang="en-US" sz="1800" b="1" dirty="0" smtClean="0">
                <a:solidFill>
                  <a:schemeClr val="bg1"/>
                </a:solidFill>
                <a:latin typeface="Meiryo UI" panose="020B0604030504040204" pitchFamily="50" charset="-128"/>
                <a:ea typeface="Meiryo UI" panose="020B0604030504040204" pitchFamily="50" charset="-128"/>
              </a:rPr>
              <a:t>）ＳＤＧｓからみた大阪</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387316" y="6596390"/>
            <a:ext cx="48058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111</a:t>
            </a:r>
            <a:endParaRPr kumimoji="1" lang="ja-JP" altLang="en-US" sz="1100" b="1" dirty="0">
              <a:latin typeface="Arial Black" panose="020B0A04020102020204" pitchFamily="34" charset="0"/>
            </a:endParaRPr>
          </a:p>
        </p:txBody>
      </p:sp>
      <p:sp>
        <p:nvSpPr>
          <p:cNvPr id="13" name="テキスト ボックス 12"/>
          <p:cNvSpPr txBox="1"/>
          <p:nvPr/>
        </p:nvSpPr>
        <p:spPr>
          <a:xfrm>
            <a:off x="164755" y="5020927"/>
            <a:ext cx="9222560" cy="1744067"/>
          </a:xfrm>
          <a:prstGeom prst="rect">
            <a:avLst/>
          </a:prstGeom>
          <a:noFill/>
          <a:ln w="28575" cmpd="dbl">
            <a:noFill/>
          </a:ln>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一定のまとめ</a:t>
            </a:r>
            <a:endParaRPr kumimoji="1" lang="ja-JP" altLang="en-US" sz="1200" dirty="0">
              <a:latin typeface="Meiryo UI" panose="020B0604030504040204" pitchFamily="50" charset="-128"/>
              <a:ea typeface="Meiryo UI" panose="020B0604030504040204" pitchFamily="50" charset="-128"/>
            </a:endParaRPr>
          </a:p>
          <a:p>
            <a:pPr marL="444500" indent="-444500">
              <a:lnSpc>
                <a:spcPts val="1400"/>
              </a:lnSpc>
              <a:spcBef>
                <a:spcPts val="300"/>
              </a:spcBef>
            </a:pPr>
            <a:r>
              <a:rPr kumimoji="1" lang="ja-JP" altLang="en-US" sz="14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1  </a:t>
            </a:r>
            <a:r>
              <a:rPr kumimoji="1" lang="ja-JP" altLang="en-US" sz="1200" dirty="0">
                <a:latin typeface="Meiryo UI" panose="020B0604030504040204" pitchFamily="50" charset="-128"/>
                <a:ea typeface="Meiryo UI" panose="020B0604030504040204" pitchFamily="50" charset="-128"/>
              </a:rPr>
              <a:t>貧困」や「</a:t>
            </a:r>
            <a:r>
              <a:rPr kumimoji="1" lang="en-US" altLang="ja-JP" sz="1200" dirty="0">
                <a:latin typeface="Meiryo UI" panose="020B0604030504040204" pitchFamily="50" charset="-128"/>
                <a:ea typeface="Meiryo UI" panose="020B0604030504040204" pitchFamily="50" charset="-128"/>
              </a:rPr>
              <a:t>3 </a:t>
            </a:r>
            <a:r>
              <a:rPr kumimoji="1" lang="ja-JP" altLang="en-US" sz="1200" dirty="0">
                <a:latin typeface="Meiryo UI" panose="020B0604030504040204" pitchFamily="50" charset="-128"/>
                <a:ea typeface="Meiryo UI" panose="020B0604030504040204" pitchFamily="50" charset="-128"/>
              </a:rPr>
              <a:t>健康と福祉」、「</a:t>
            </a:r>
            <a:r>
              <a:rPr kumimoji="1" lang="en-US" altLang="ja-JP" sz="1200" dirty="0">
                <a:latin typeface="Meiryo UI" panose="020B0604030504040204" pitchFamily="50" charset="-128"/>
                <a:ea typeface="Meiryo UI" panose="020B0604030504040204" pitchFamily="50" charset="-128"/>
              </a:rPr>
              <a:t>4 </a:t>
            </a:r>
            <a:r>
              <a:rPr kumimoji="1" lang="ja-JP" altLang="en-US" sz="1200" dirty="0">
                <a:latin typeface="Meiryo UI" panose="020B0604030504040204" pitchFamily="50" charset="-128"/>
                <a:ea typeface="Meiryo UI" panose="020B0604030504040204" pitchFamily="50" charset="-128"/>
              </a:rPr>
              <a:t>教育」、「</a:t>
            </a:r>
            <a:r>
              <a:rPr kumimoji="1" lang="en-US" altLang="ja-JP" sz="1200" dirty="0">
                <a:latin typeface="Meiryo UI" panose="020B0604030504040204" pitchFamily="50" charset="-128"/>
                <a:ea typeface="Meiryo UI" panose="020B0604030504040204" pitchFamily="50" charset="-128"/>
              </a:rPr>
              <a:t>16 </a:t>
            </a:r>
            <a:r>
              <a:rPr kumimoji="1" lang="ja-JP" altLang="en-US" sz="1200" dirty="0">
                <a:latin typeface="Meiryo UI" panose="020B0604030504040204" pitchFamily="50" charset="-128"/>
                <a:ea typeface="Meiryo UI" panose="020B0604030504040204" pitchFamily="50" charset="-128"/>
              </a:rPr>
              <a:t>平和」については、誰一人取り残さないという</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の理念や</a:t>
            </a:r>
            <a:r>
              <a:rPr kumimoji="1" lang="ja-JP" altLang="en-US" sz="1200" dirty="0" smtClean="0">
                <a:latin typeface="Meiryo UI" panose="020B0604030504040204" pitchFamily="50" charset="-128"/>
                <a:ea typeface="Meiryo UI" panose="020B0604030504040204" pitchFamily="50" charset="-128"/>
              </a:rPr>
              <a:t>、大阪</a:t>
            </a:r>
            <a:r>
              <a:rPr kumimoji="1" lang="ja-JP" altLang="en-US" sz="1200" dirty="0">
                <a:latin typeface="Meiryo UI" panose="020B0604030504040204" pitchFamily="50" charset="-128"/>
                <a:ea typeface="Meiryo UI" panose="020B0604030504040204" pitchFamily="50" charset="-128"/>
              </a:rPr>
              <a:t>・関西万博のテーマである「いのち輝く未来社会のデザイン」の実現に不可欠となる府民の“いのち”や暮らし</a:t>
            </a:r>
            <a:r>
              <a:rPr kumimoji="1" lang="ja-JP" altLang="en-US" sz="1200" dirty="0" smtClean="0">
                <a:latin typeface="Meiryo UI" panose="020B0604030504040204" pitchFamily="50" charset="-128"/>
                <a:ea typeface="Meiryo UI" panose="020B0604030504040204" pitchFamily="50" charset="-128"/>
              </a:rPr>
              <a:t>、また</a:t>
            </a:r>
            <a:r>
              <a:rPr kumimoji="1" lang="ja-JP" altLang="en-US" sz="1200" dirty="0">
                <a:latin typeface="Meiryo UI" panose="020B0604030504040204" pitchFamily="50" charset="-128"/>
                <a:ea typeface="Meiryo UI" panose="020B0604030504040204" pitchFamily="50" charset="-128"/>
              </a:rPr>
              <a:t>、子どもや孫など、将来の世代に関わるゴールとして、優先的に取組むべき課題が多いと言えるのではないか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444500" indent="-444500">
              <a:lnSpc>
                <a:spcPts val="1400"/>
              </a:lnSpc>
            </a:pPr>
            <a:r>
              <a:rPr kumimoji="1" lang="ja-JP" altLang="en-US" sz="1200" dirty="0">
                <a:latin typeface="Meiryo UI" panose="020B0604030504040204" pitchFamily="50" charset="-128"/>
                <a:ea typeface="Meiryo UI" panose="020B0604030504040204" pitchFamily="50" charset="-128"/>
              </a:rPr>
              <a:t>　　⇒　持続可能な社会を未来に受け継ぐ基盤となる環境関連のゴールを集約できる「</a:t>
            </a:r>
            <a:r>
              <a:rPr kumimoji="1" lang="en-US" altLang="ja-JP" sz="1200" dirty="0">
                <a:latin typeface="Meiryo UI" panose="020B0604030504040204" pitchFamily="50" charset="-128"/>
                <a:ea typeface="Meiryo UI" panose="020B0604030504040204" pitchFamily="50" charset="-128"/>
              </a:rPr>
              <a:t>12 </a:t>
            </a:r>
            <a:r>
              <a:rPr kumimoji="1" lang="ja-JP" altLang="en-US" sz="1200" dirty="0">
                <a:latin typeface="Meiryo UI" panose="020B0604030504040204" pitchFamily="50" charset="-128"/>
                <a:ea typeface="Meiryo UI" panose="020B0604030504040204" pitchFamily="50" charset="-128"/>
              </a:rPr>
              <a:t>持続可能な生産と消費</a:t>
            </a:r>
            <a:r>
              <a:rPr kumimoji="1" lang="ja-JP" altLang="en-US" sz="1200" dirty="0" smtClean="0">
                <a:latin typeface="Meiryo UI" panose="020B0604030504040204" pitchFamily="50" charset="-128"/>
                <a:ea typeface="Meiryo UI" panose="020B0604030504040204" pitchFamily="50" charset="-128"/>
              </a:rPr>
              <a:t>」が</a:t>
            </a:r>
            <a:r>
              <a:rPr kumimoji="1" lang="ja-JP" altLang="en-US" sz="1200" dirty="0">
                <a:latin typeface="Meiryo UI" panose="020B0604030504040204" pitchFamily="50" charset="-128"/>
                <a:ea typeface="Meiryo UI" panose="020B0604030504040204" pitchFamily="50" charset="-128"/>
              </a:rPr>
              <a:t>国際的にも国内的にも評価が低いことに関しては、「大阪ブルー・オーシャン・ビジョン」などの</a:t>
            </a:r>
            <a:r>
              <a:rPr kumimoji="1" lang="en-US" altLang="ja-JP" sz="1200" dirty="0">
                <a:latin typeface="Meiryo UI" panose="020B0604030504040204" pitchFamily="50" charset="-128"/>
                <a:ea typeface="Meiryo UI" panose="020B0604030504040204" pitchFamily="50" charset="-128"/>
              </a:rPr>
              <a:t>G20</a:t>
            </a:r>
            <a:r>
              <a:rPr kumimoji="1" lang="ja-JP" altLang="en-US" sz="1200" dirty="0">
                <a:latin typeface="Meiryo UI" panose="020B0604030504040204" pitchFamily="50" charset="-128"/>
                <a:ea typeface="Meiryo UI" panose="020B0604030504040204" pitchFamily="50" charset="-128"/>
              </a:rPr>
              <a:t>大阪サミット</a:t>
            </a:r>
            <a:r>
              <a:rPr kumimoji="1" lang="ja-JP" altLang="en-US" sz="1200" dirty="0" smtClean="0">
                <a:latin typeface="Meiryo UI" panose="020B0604030504040204" pitchFamily="50" charset="-128"/>
                <a:ea typeface="Meiryo UI" panose="020B0604030504040204" pitchFamily="50" charset="-128"/>
              </a:rPr>
              <a:t>のレガシー</a:t>
            </a:r>
            <a:r>
              <a:rPr kumimoji="1" lang="ja-JP" altLang="en-US" sz="1200" dirty="0">
                <a:latin typeface="Meiryo UI" panose="020B0604030504040204" pitchFamily="50" charset="-128"/>
                <a:ea typeface="Meiryo UI" panose="020B0604030504040204" pitchFamily="50" charset="-128"/>
              </a:rPr>
              <a:t>を未来に生かすという観点から、取組むべき課題があると考えられるのではないか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444500" indent="-444500">
              <a:lnSpc>
                <a:spcPts val="1400"/>
              </a:lnSpc>
            </a:pPr>
            <a:r>
              <a:rPr kumimoji="1" lang="ja-JP" altLang="en-US" sz="1200" dirty="0">
                <a:latin typeface="Meiryo UI" panose="020B0604030504040204" pitchFamily="50" charset="-128"/>
                <a:ea typeface="Meiryo UI" panose="020B0604030504040204" pitchFamily="50" charset="-128"/>
              </a:rPr>
              <a:t>　　⇒　これらの課題には、他の全てのゴールや自治体の様々な役割を包摂する「</a:t>
            </a:r>
            <a:r>
              <a:rPr kumimoji="1" lang="en-US" altLang="ja-JP" sz="1200" dirty="0">
                <a:latin typeface="Meiryo UI" panose="020B0604030504040204" pitchFamily="50" charset="-128"/>
                <a:ea typeface="Meiryo UI" panose="020B0604030504040204" pitchFamily="50" charset="-128"/>
              </a:rPr>
              <a:t>11 </a:t>
            </a:r>
            <a:r>
              <a:rPr kumimoji="1" lang="ja-JP" altLang="en-US" sz="1200" dirty="0">
                <a:latin typeface="Meiryo UI" panose="020B0604030504040204" pitchFamily="50" charset="-128"/>
                <a:ea typeface="Meiryo UI" panose="020B0604030504040204" pitchFamily="50" charset="-128"/>
              </a:rPr>
              <a:t>持続可能な都市」に関する</a:t>
            </a:r>
            <a:r>
              <a:rPr kumimoji="1" lang="ja-JP" altLang="en-US" sz="1200" dirty="0" smtClean="0">
                <a:latin typeface="Meiryo UI" panose="020B0604030504040204" pitchFamily="50" charset="-128"/>
                <a:ea typeface="Meiryo UI" panose="020B0604030504040204" pitchFamily="50" charset="-128"/>
              </a:rPr>
              <a:t>取り組み</a:t>
            </a:r>
            <a:r>
              <a:rPr kumimoji="1" lang="ja-JP" altLang="en-US" sz="1200" dirty="0">
                <a:latin typeface="Meiryo UI" panose="020B0604030504040204" pitchFamily="50" charset="-128"/>
                <a:ea typeface="Meiryo UI" panose="020B0604030504040204" pitchFamily="50" charset="-128"/>
              </a:rPr>
              <a:t>や、 「</a:t>
            </a:r>
            <a:r>
              <a:rPr kumimoji="1" lang="en-US" altLang="ja-JP" sz="1200" dirty="0">
                <a:latin typeface="Meiryo UI" panose="020B0604030504040204" pitchFamily="50" charset="-128"/>
                <a:ea typeface="Meiryo UI" panose="020B0604030504040204" pitchFamily="50" charset="-128"/>
              </a:rPr>
              <a:t>8 </a:t>
            </a:r>
            <a:r>
              <a:rPr kumimoji="1" lang="ja-JP" altLang="en-US" sz="1200" dirty="0">
                <a:latin typeface="Meiryo UI" panose="020B0604030504040204" pitchFamily="50" charset="-128"/>
                <a:ea typeface="Meiryo UI" panose="020B0604030504040204" pitchFamily="50" charset="-128"/>
              </a:rPr>
              <a:t>経済成長と雇用」、「</a:t>
            </a:r>
            <a:r>
              <a:rPr kumimoji="1" lang="en-US" altLang="ja-JP" sz="1200" dirty="0">
                <a:latin typeface="Meiryo UI" panose="020B0604030504040204" pitchFamily="50" charset="-128"/>
                <a:ea typeface="Meiryo UI" panose="020B0604030504040204" pitchFamily="50" charset="-128"/>
              </a:rPr>
              <a:t>9 </a:t>
            </a:r>
            <a:r>
              <a:rPr kumimoji="1" lang="ja-JP" altLang="en-US" sz="1200" dirty="0">
                <a:latin typeface="Meiryo UI" panose="020B0604030504040204" pitchFamily="50" charset="-128"/>
                <a:ea typeface="Meiryo UI" panose="020B0604030504040204" pitchFamily="50" charset="-128"/>
              </a:rPr>
              <a:t>インフラ・産業化・イノベーション」など国際的にも国内的にも評価が</a:t>
            </a:r>
            <a:r>
              <a:rPr kumimoji="1" lang="ja-JP" altLang="en-US" sz="1200" dirty="0" smtClean="0">
                <a:latin typeface="Meiryo UI" panose="020B0604030504040204" pitchFamily="50" charset="-128"/>
                <a:ea typeface="Meiryo UI" panose="020B0604030504040204" pitchFamily="50" charset="-128"/>
              </a:rPr>
              <a:t>高いゴール</a:t>
            </a:r>
            <a:r>
              <a:rPr kumimoji="1" lang="ja-JP" altLang="en-US" sz="1200" dirty="0">
                <a:latin typeface="Meiryo UI" panose="020B0604030504040204" pitchFamily="50" charset="-128"/>
                <a:ea typeface="Meiryo UI" panose="020B0604030504040204" pitchFamily="50" charset="-128"/>
              </a:rPr>
              <a:t>の強みを活かすことが重要ではないか</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54856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現在の大阪の位置・ポテンシャル（８）大阪の強みと弱み</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112</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961047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現在の大阪の位置・</a:t>
            </a:r>
            <a:r>
              <a:rPr lang="ja-JP" altLang="en-US" sz="1800" b="1" dirty="0" smtClean="0">
                <a:solidFill>
                  <a:schemeClr val="bg1"/>
                </a:solidFill>
                <a:latin typeface="Meiryo UI" panose="020B0604030504040204" pitchFamily="50" charset="-128"/>
                <a:ea typeface="Meiryo UI" panose="020B0604030504040204" pitchFamily="50" charset="-128"/>
              </a:rPr>
              <a:t>ポテンシャル（８）大阪の強みと弱み</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7829956"/>
              </p:ext>
            </p:extLst>
          </p:nvPr>
        </p:nvGraphicFramePr>
        <p:xfrm>
          <a:off x="158563" y="811839"/>
          <a:ext cx="9588874" cy="5974080"/>
        </p:xfrm>
        <a:graphic>
          <a:graphicData uri="http://schemas.openxmlformats.org/drawingml/2006/table">
            <a:tbl>
              <a:tblPr firstRow="1" bandRow="1">
                <a:tableStyleId>{5C22544A-7EE6-4342-B048-85BDC9FD1C3A}</a:tableStyleId>
              </a:tblPr>
              <a:tblGrid>
                <a:gridCol w="9588874">
                  <a:extLst>
                    <a:ext uri="{9D8B030D-6E8A-4147-A177-3AD203B41FA5}">
                      <a16:colId xmlns:a16="http://schemas.microsoft.com/office/drawing/2014/main" val="3005456189"/>
                    </a:ext>
                  </a:extLst>
                </a:gridCol>
              </a:tblGrid>
              <a:tr h="201808">
                <a:tc>
                  <a:txBody>
                    <a:bodyPr/>
                    <a:lstStyle/>
                    <a:p>
                      <a:pPr algn="ctr">
                        <a:lnSpc>
                          <a:spcPts val="1200"/>
                        </a:lnSpc>
                      </a:pPr>
                      <a:r>
                        <a:rPr kumimoji="1" lang="ja-JP" altLang="en-US" sz="1400" dirty="0" smtClean="0">
                          <a:latin typeface="Meiryo UI" panose="020B0604030504040204" pitchFamily="50" charset="-128"/>
                          <a:ea typeface="Meiryo UI" panose="020B0604030504040204" pitchFamily="50" charset="-128"/>
                        </a:rPr>
                        <a:t>強　　み</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032947"/>
                  </a:ext>
                </a:extLst>
              </a:tr>
              <a:tr h="4945221">
                <a:tc>
                  <a:txBody>
                    <a:bodyPr/>
                    <a:lstStyle/>
                    <a:p>
                      <a:pPr>
                        <a:lnSpc>
                          <a:spcPts val="1200"/>
                        </a:lnSpc>
                      </a:pPr>
                      <a:r>
                        <a:rPr kumimoji="1" lang="ja-JP" altLang="en-US" sz="1050" b="1" dirty="0" smtClean="0">
                          <a:latin typeface="Meiryo UI" panose="020B0604030504040204" pitchFamily="50" charset="-128"/>
                          <a:ea typeface="Meiryo UI" panose="020B0604030504040204" pitchFamily="50" charset="-128"/>
                        </a:rPr>
                        <a:t>■バランスのとれた産業構造</a:t>
                      </a:r>
                      <a:endParaRPr kumimoji="1" lang="en-US" altLang="ja-JP" sz="1050" b="1" dirty="0" smtClean="0">
                        <a:latin typeface="Meiryo UI" panose="020B0604030504040204" pitchFamily="50" charset="-128"/>
                        <a:ea typeface="Meiryo UI" panose="020B0604030504040204" pitchFamily="50" charset="-128"/>
                      </a:endParaRPr>
                    </a:p>
                    <a:p>
                      <a:pPr>
                        <a:lnSpc>
                          <a:spcPts val="1200"/>
                        </a:lnSpc>
                      </a:pPr>
                      <a:r>
                        <a:rPr kumimoji="1" lang="ja-JP" altLang="en-US" sz="1050" b="1" dirty="0" smtClean="0">
                          <a:latin typeface="Meiryo UI" panose="020B0604030504040204" pitchFamily="50" charset="-128"/>
                          <a:ea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rPr>
                        <a:t>・製造業からサービス業に経済の比重が移る中で、バランスの取れた産業構造は、今後の発展の強みとなるもの。</a:t>
                      </a:r>
                      <a:endParaRPr kumimoji="1" lang="en-US" altLang="ja-JP" sz="1050" b="0" dirty="0" smtClean="0">
                        <a:latin typeface="Meiryo UI" panose="020B0604030504040204" pitchFamily="50" charset="-128"/>
                        <a:ea typeface="Meiryo UI" panose="020B0604030504040204" pitchFamily="50" charset="-128"/>
                      </a:endParaRPr>
                    </a:p>
                    <a:p>
                      <a:pPr>
                        <a:lnSpc>
                          <a:spcPts val="1200"/>
                        </a:lnSpc>
                      </a:pPr>
                      <a:endParaRPr kumimoji="1" lang="en-US" altLang="ja-JP" sz="1050" b="1" dirty="0" smtClean="0">
                        <a:latin typeface="Meiryo UI" panose="020B0604030504040204" pitchFamily="50" charset="-128"/>
                        <a:ea typeface="Meiryo UI" panose="020B0604030504040204" pitchFamily="50" charset="-128"/>
                      </a:endParaRPr>
                    </a:p>
                    <a:p>
                      <a:pPr>
                        <a:lnSpc>
                          <a:spcPts val="1200"/>
                        </a:lnSpc>
                      </a:pPr>
                      <a:r>
                        <a:rPr kumimoji="1" lang="ja-JP" altLang="en-US" sz="1050" b="1" dirty="0" smtClean="0">
                          <a:latin typeface="Meiryo UI" panose="020B0604030504040204" pitchFamily="50" charset="-128"/>
                          <a:ea typeface="Meiryo UI" panose="020B0604030504040204" pitchFamily="50" charset="-128"/>
                        </a:rPr>
                        <a:t>■ライフサイエンス産業の集積</a:t>
                      </a:r>
                      <a:endParaRPr kumimoji="1" lang="en-US" altLang="ja-JP" sz="1050" b="1" dirty="0" smtClean="0">
                        <a:latin typeface="Meiryo UI" panose="020B0604030504040204" pitchFamily="50" charset="-128"/>
                        <a:ea typeface="Meiryo UI" panose="020B0604030504040204" pitchFamily="50" charset="-128"/>
                      </a:endParaRPr>
                    </a:p>
                    <a:p>
                      <a:pPr>
                        <a:lnSpc>
                          <a:spcPts val="1200"/>
                        </a:lnSpc>
                      </a:pPr>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研究機関、大学等の集積</a:t>
                      </a:r>
                      <a:r>
                        <a:rPr kumimoji="1" lang="ja-JP" altLang="en-US" sz="1050" dirty="0" smtClean="0">
                          <a:latin typeface="Meiryo UI" panose="020B0604030504040204" pitchFamily="50" charset="-128"/>
                          <a:ea typeface="Meiryo UI" panose="020B0604030504040204" pitchFamily="50" charset="-128"/>
                        </a:rPr>
                        <a:t>（彩都、健都、中之島、うめきた、阪大など）</a:t>
                      </a:r>
                      <a:endParaRPr kumimoji="1" lang="en-US" altLang="ja-JP" sz="1050" dirty="0" smtClean="0">
                        <a:latin typeface="Meiryo UI" panose="020B0604030504040204" pitchFamily="50" charset="-128"/>
                        <a:ea typeface="Meiryo UI" panose="020B0604030504040204" pitchFamily="50" charset="-128"/>
                      </a:endParaRPr>
                    </a:p>
                    <a:p>
                      <a:pPr>
                        <a:lnSpc>
                          <a:spcPts val="1200"/>
                        </a:lnSpc>
                      </a:pPr>
                      <a:r>
                        <a:rPr kumimoji="1" lang="ja-JP" altLang="en-US" sz="1050" b="1" dirty="0" smtClean="0">
                          <a:latin typeface="Meiryo UI" panose="020B0604030504040204" pitchFamily="50" charset="-128"/>
                          <a:ea typeface="Meiryo UI" panose="020B0604030504040204" pitchFamily="50" charset="-128"/>
                        </a:rPr>
                        <a:t>　・</a:t>
                      </a:r>
                      <a:r>
                        <a:rPr kumimoji="1" lang="zh-CN" altLang="en-US" sz="1050" dirty="0" smtClean="0">
                          <a:latin typeface="Meiryo UI" panose="020B0604030504040204" pitchFamily="50" charset="-128"/>
                          <a:ea typeface="Meiryo UI" panose="020B0604030504040204" pitchFamily="50" charset="-128"/>
                        </a:rPr>
                        <a:t>医薬品事業所数（全国２位）、医療機器事業所数（全国３位）</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200"/>
                        </a:lnSpc>
                      </a:pPr>
                      <a:r>
                        <a:rPr kumimoji="1" lang="ja-JP" altLang="en-US" sz="1050" dirty="0" smtClean="0">
                          <a:latin typeface="Meiryo UI" panose="020B0604030504040204" pitchFamily="50" charset="-128"/>
                          <a:ea typeface="Meiryo UI" panose="020B0604030504040204" pitchFamily="50" charset="-128"/>
                        </a:rPr>
                        <a:t>　・特区制度を活用した医薬品・医療機器等の開発に向けた支援等の環境整備</a:t>
                      </a:r>
                      <a:endParaRPr kumimoji="1" lang="en-US" altLang="ja-JP" sz="1050" dirty="0" smtClean="0">
                        <a:latin typeface="Meiryo UI" panose="020B0604030504040204" pitchFamily="50" charset="-128"/>
                        <a:ea typeface="Meiryo UI" panose="020B0604030504040204" pitchFamily="50" charset="-128"/>
                      </a:endParaRPr>
                    </a:p>
                    <a:p>
                      <a:pPr>
                        <a:lnSpc>
                          <a:spcPts val="1200"/>
                        </a:lnSpc>
                      </a:pPr>
                      <a:endParaRPr kumimoji="1" lang="en-US" altLang="ja-JP" sz="1050" dirty="0" smtClean="0">
                        <a:latin typeface="Meiryo UI" panose="020B0604030504040204" pitchFamily="50" charset="-128"/>
                        <a:ea typeface="Meiryo UI" panose="020B0604030504040204" pitchFamily="50" charset="-128"/>
                      </a:endParaRPr>
                    </a:p>
                    <a:p>
                      <a:pPr>
                        <a:lnSpc>
                          <a:spcPts val="1200"/>
                        </a:lnSpc>
                      </a:pPr>
                      <a:r>
                        <a:rPr kumimoji="1" lang="ja-JP" altLang="en-US" sz="1050" b="1" dirty="0" smtClean="0">
                          <a:latin typeface="Meiryo UI" panose="020B0604030504040204" pitchFamily="50" charset="-128"/>
                          <a:ea typeface="Meiryo UI" panose="020B0604030504040204" pitchFamily="50" charset="-128"/>
                        </a:rPr>
                        <a:t>■新エネルギー産業の集積</a:t>
                      </a:r>
                      <a:endParaRPr kumimoji="1" lang="en-US" altLang="ja-JP" sz="1050" b="1" dirty="0" smtClean="0">
                        <a:latin typeface="Meiryo UI" panose="020B0604030504040204" pitchFamily="50" charset="-128"/>
                        <a:ea typeface="Meiryo UI" panose="020B0604030504040204" pitchFamily="50" charset="-128"/>
                      </a:endParaRPr>
                    </a:p>
                    <a:p>
                      <a:pPr>
                        <a:lnSpc>
                          <a:spcPts val="1200"/>
                        </a:lnSpc>
                      </a:pPr>
                      <a:r>
                        <a:rPr kumimoji="1" lang="ja-JP" altLang="en-US" sz="1050" b="0" dirty="0" smtClean="0">
                          <a:latin typeface="Meiryo UI" panose="020B0604030504040204" pitchFamily="50" charset="-128"/>
                          <a:ea typeface="Meiryo UI" panose="020B0604030504040204" pitchFamily="50" charset="-128"/>
                        </a:rPr>
                        <a:t>　・大阪・関西には、</a:t>
                      </a:r>
                      <a:r>
                        <a:rPr kumimoji="1" lang="ja-JP" altLang="en-US" sz="1050" b="1" dirty="0" smtClean="0">
                          <a:latin typeface="Meiryo UI" panose="020B0604030504040204" pitchFamily="50" charset="-128"/>
                          <a:ea typeface="Meiryo UI" panose="020B0604030504040204" pitchFamily="50" charset="-128"/>
                        </a:rPr>
                        <a:t>リチウムイオン電池や太陽電池の生産拠点が多数立地</a:t>
                      </a:r>
                      <a:r>
                        <a:rPr kumimoji="1" lang="ja-JP" altLang="en-US" sz="1050" b="0" dirty="0" smtClean="0">
                          <a:latin typeface="Meiryo UI" panose="020B0604030504040204" pitchFamily="50" charset="-128"/>
                          <a:ea typeface="Meiryo UI" panose="020B0604030504040204" pitchFamily="50" charset="-128"/>
                        </a:rPr>
                        <a:t>。世界最大級の大型蓄電池システムの試験・評価施設が咲洲に開所。</a:t>
                      </a:r>
                      <a:endParaRPr kumimoji="1" lang="en-US" altLang="ja-JP" sz="1050" b="0" dirty="0" smtClean="0">
                        <a:latin typeface="Meiryo UI" panose="020B0604030504040204" pitchFamily="50" charset="-128"/>
                        <a:ea typeface="Meiryo UI" panose="020B0604030504040204" pitchFamily="50" charset="-128"/>
                      </a:endParaRPr>
                    </a:p>
                    <a:p>
                      <a:pPr>
                        <a:lnSpc>
                          <a:spcPts val="1200"/>
                        </a:lnSpc>
                      </a:pPr>
                      <a:r>
                        <a:rPr kumimoji="1" lang="ja-JP" altLang="en-US" sz="1050" b="0" dirty="0" smtClean="0">
                          <a:latin typeface="Meiryo UI" panose="020B0604030504040204" pitchFamily="50" charset="-128"/>
                          <a:ea typeface="Meiryo UI" panose="020B0604030504040204" pitchFamily="50" charset="-128"/>
                        </a:rPr>
                        <a:t>　・国内生産における関西のシェアは、リチウムイオン電池</a:t>
                      </a:r>
                      <a:r>
                        <a:rPr kumimoji="1" lang="en-US" altLang="ja-JP" sz="1050" b="0" dirty="0" smtClean="0">
                          <a:latin typeface="Meiryo UI" panose="020B0604030504040204" pitchFamily="50" charset="-128"/>
                          <a:ea typeface="Meiryo UI" panose="020B0604030504040204" pitchFamily="50" charset="-128"/>
                        </a:rPr>
                        <a:t>61.3%</a:t>
                      </a:r>
                      <a:r>
                        <a:rPr kumimoji="1" lang="ja-JP" altLang="en-US" sz="1050" b="0" dirty="0" err="1"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太陽電池</a:t>
                      </a:r>
                      <a:r>
                        <a:rPr kumimoji="1" lang="en-US" altLang="ja-JP" sz="1050" b="0" dirty="0" smtClean="0">
                          <a:latin typeface="Meiryo UI" panose="020B0604030504040204" pitchFamily="50" charset="-128"/>
                          <a:ea typeface="Meiryo UI" panose="020B0604030504040204" pitchFamily="50" charset="-128"/>
                        </a:rPr>
                        <a:t>59.6%</a:t>
                      </a:r>
                      <a:r>
                        <a:rPr kumimoji="1" lang="ja-JP" altLang="en-US" sz="1050" b="0" dirty="0" smtClean="0">
                          <a:latin typeface="Meiryo UI" panose="020B0604030504040204" pitchFamily="50" charset="-128"/>
                          <a:ea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rPr>
                        <a:t>2012</a:t>
                      </a:r>
                      <a:r>
                        <a:rPr kumimoji="1" lang="ja-JP" altLang="en-US" sz="1050" b="0" dirty="0" smtClean="0">
                          <a:latin typeface="Meiryo UI" panose="020B0604030504040204" pitchFamily="50" charset="-128"/>
                          <a:ea typeface="Meiryo UI" panose="020B0604030504040204" pitchFamily="50" charset="-128"/>
                        </a:rPr>
                        <a:t>年）</a:t>
                      </a:r>
                      <a:endParaRPr kumimoji="1" lang="en-US" altLang="ja-JP" sz="1050" b="0" dirty="0" smtClean="0">
                        <a:latin typeface="Meiryo UI" panose="020B0604030504040204" pitchFamily="50" charset="-128"/>
                        <a:ea typeface="Meiryo UI" panose="020B0604030504040204" pitchFamily="50" charset="-128"/>
                      </a:endParaRPr>
                    </a:p>
                    <a:p>
                      <a:pPr>
                        <a:lnSpc>
                          <a:spcPts val="1200"/>
                        </a:lnSpc>
                      </a:pPr>
                      <a:endParaRPr kumimoji="1" lang="en-US" altLang="ja-JP" sz="1050" b="0" dirty="0" smtClean="0">
                        <a:latin typeface="Meiryo UI" panose="020B0604030504040204" pitchFamily="50" charset="-128"/>
                        <a:ea typeface="Meiryo UI" panose="020B0604030504040204" pitchFamily="50" charset="-128"/>
                      </a:endParaRPr>
                    </a:p>
                    <a:p>
                      <a:pPr>
                        <a:lnSpc>
                          <a:spcPts val="1200"/>
                        </a:lnSpc>
                      </a:pPr>
                      <a:r>
                        <a:rPr kumimoji="1" lang="ja-JP" altLang="en-US" sz="1050" b="1" dirty="0" smtClean="0">
                          <a:latin typeface="Meiryo UI" panose="020B0604030504040204" pitchFamily="50" charset="-128"/>
                          <a:ea typeface="Meiryo UI" panose="020B0604030504040204" pitchFamily="50" charset="-128"/>
                        </a:rPr>
                        <a:t>■交通インフラの充実</a:t>
                      </a:r>
                      <a:endParaRPr kumimoji="1" lang="en-US" altLang="ja-JP" sz="1050" b="1" dirty="0" smtClean="0">
                        <a:latin typeface="Meiryo UI" panose="020B0604030504040204" pitchFamily="50" charset="-128"/>
                        <a:ea typeface="Meiryo UI" panose="020B0604030504040204" pitchFamily="50" charset="-128"/>
                      </a:endParaRP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・我が国初の完全</a:t>
                      </a:r>
                      <a:r>
                        <a:rPr kumimoji="1" lang="ja-JP" altLang="en-US" sz="1050" b="1" dirty="0" smtClean="0">
                          <a:latin typeface="Meiryo UI" panose="020B0604030504040204" pitchFamily="50" charset="-128"/>
                          <a:ea typeface="Meiryo UI" panose="020B0604030504040204" pitchFamily="50" charset="-128"/>
                        </a:rPr>
                        <a:t>２４時間空港である関西国際空港や国際コンテナ戦略港湾に指定されている阪神港</a:t>
                      </a:r>
                      <a:r>
                        <a:rPr kumimoji="1" lang="ja-JP" altLang="en-US" sz="1050" dirty="0" smtClean="0">
                          <a:latin typeface="Meiryo UI" panose="020B0604030504040204" pitchFamily="50" charset="-128"/>
                          <a:ea typeface="Meiryo UI" panose="020B0604030504040204" pitchFamily="50" charset="-128"/>
                        </a:rPr>
                        <a:t>などの国際インフラを備えている。</a:t>
                      </a:r>
                      <a:endParaRPr kumimoji="1" lang="en-US" altLang="ja-JP" sz="1050" dirty="0" smtClean="0">
                        <a:latin typeface="Meiryo UI" panose="020B0604030504040204" pitchFamily="50" charset="-128"/>
                        <a:ea typeface="Meiryo UI" panose="020B0604030504040204" pitchFamily="50" charset="-128"/>
                      </a:endParaRP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・都心を中心に放射状に延びる鉄道網が整備されており、大阪市の駅密度は日本一高く、</a:t>
                      </a:r>
                      <a:r>
                        <a:rPr kumimoji="1" lang="ja-JP" altLang="en-US" sz="1050" b="1" dirty="0" smtClean="0">
                          <a:latin typeface="Meiryo UI" panose="020B0604030504040204" pitchFamily="50" charset="-128"/>
                          <a:ea typeface="Meiryo UI" panose="020B0604030504040204" pitchFamily="50" charset="-128"/>
                        </a:rPr>
                        <a:t>高密度な鉄道網</a:t>
                      </a:r>
                      <a:r>
                        <a:rPr kumimoji="1" lang="ja-JP" altLang="en-US" sz="1050" dirty="0" smtClean="0">
                          <a:latin typeface="Meiryo UI" panose="020B0604030504040204" pitchFamily="50" charset="-128"/>
                          <a:ea typeface="Meiryo UI" panose="020B0604030504040204" pitchFamily="50" charset="-128"/>
                        </a:rPr>
                        <a:t>を有している。</a:t>
                      </a:r>
                      <a:endParaRPr kumimoji="1" lang="en-US" altLang="ja-JP" sz="1050" dirty="0" smtClean="0">
                        <a:latin typeface="Meiryo UI" panose="020B0604030504040204" pitchFamily="50" charset="-128"/>
                        <a:ea typeface="Meiryo UI" panose="020B0604030504040204" pitchFamily="50" charset="-128"/>
                      </a:endParaRPr>
                    </a:p>
                    <a:p>
                      <a:pPr marL="85725" indent="-85725">
                        <a:lnSpc>
                          <a:spcPts val="1200"/>
                        </a:lnSpc>
                      </a:pPr>
                      <a:endParaRPr kumimoji="1" lang="en-US" altLang="ja-JP" sz="1050" dirty="0" smtClean="0">
                        <a:latin typeface="Meiryo UI" panose="020B0604030504040204" pitchFamily="50" charset="-128"/>
                        <a:ea typeface="Meiryo UI" panose="020B0604030504040204" pitchFamily="50" charset="-128"/>
                      </a:endParaRPr>
                    </a:p>
                    <a:p>
                      <a:pPr>
                        <a:lnSpc>
                          <a:spcPts val="1200"/>
                        </a:lnSpc>
                      </a:pPr>
                      <a:r>
                        <a:rPr kumimoji="1" lang="ja-JP" altLang="en-US" sz="1050" b="1" dirty="0" smtClean="0">
                          <a:latin typeface="Meiryo UI" panose="020B0604030504040204" pitchFamily="50" charset="-128"/>
                          <a:ea typeface="Meiryo UI" panose="020B0604030504040204" pitchFamily="50" charset="-128"/>
                        </a:rPr>
                        <a:t>■災害対応力</a:t>
                      </a:r>
                      <a:endParaRPr kumimoji="1" lang="en-US" altLang="ja-JP" sz="1050" b="1" dirty="0" smtClean="0">
                        <a:latin typeface="Meiryo UI" panose="020B0604030504040204" pitchFamily="50" charset="-128"/>
                        <a:ea typeface="Meiryo UI" panose="020B0604030504040204" pitchFamily="50" charset="-128"/>
                      </a:endParaRPr>
                    </a:p>
                    <a:p>
                      <a:pPr>
                        <a:lnSpc>
                          <a:spcPts val="1200"/>
                        </a:lnSpc>
                      </a:pPr>
                      <a:r>
                        <a:rPr kumimoji="1" lang="ja-JP" altLang="en-US" sz="1050" dirty="0" smtClean="0">
                          <a:latin typeface="Meiryo UI" panose="020B0604030504040204" pitchFamily="50" charset="-128"/>
                          <a:ea typeface="Meiryo UI" panose="020B0604030504040204" pitchFamily="50" charset="-128"/>
                        </a:rPr>
                        <a:t>　・阪神・淡路大震災や大阪北部地震、台風等の</a:t>
                      </a:r>
                      <a:r>
                        <a:rPr kumimoji="1" lang="ja-JP" altLang="en-US" sz="1050" b="1" dirty="0" smtClean="0">
                          <a:latin typeface="Meiryo UI" panose="020B0604030504040204" pitchFamily="50" charset="-128"/>
                          <a:ea typeface="Meiryo UI" panose="020B0604030504040204" pitchFamily="50" charset="-128"/>
                        </a:rPr>
                        <a:t>災害の教訓</a:t>
                      </a:r>
                      <a:r>
                        <a:rPr kumimoji="1" lang="ja-JP" altLang="en-US" sz="1050" dirty="0" smtClean="0">
                          <a:latin typeface="Meiryo UI" panose="020B0604030504040204" pitchFamily="50" charset="-128"/>
                          <a:ea typeface="Meiryo UI" panose="020B0604030504040204" pitchFamily="50" charset="-128"/>
                        </a:rPr>
                        <a:t>。防潮堤の液状化や水門耐震など対策を</a:t>
                      </a:r>
                      <a:r>
                        <a:rPr kumimoji="1" lang="en-US" altLang="ja-JP" sz="1050" dirty="0" smtClean="0">
                          <a:latin typeface="Meiryo UI" panose="020B0604030504040204" pitchFamily="50" charset="-128"/>
                          <a:ea typeface="Meiryo UI" panose="020B0604030504040204" pitchFamily="50" charset="-128"/>
                        </a:rPr>
                        <a:t>2023</a:t>
                      </a:r>
                      <a:r>
                        <a:rPr kumimoji="1" lang="ja-JP" altLang="en-US" sz="1050" dirty="0" smtClean="0">
                          <a:latin typeface="Meiryo UI" panose="020B0604030504040204" pitchFamily="50" charset="-128"/>
                          <a:ea typeface="Meiryo UI" panose="020B0604030504040204" pitchFamily="50" charset="-128"/>
                        </a:rPr>
                        <a:t>年度までに実施。</a:t>
                      </a:r>
                      <a:endParaRPr kumimoji="1" lang="en-US" altLang="ja-JP" sz="1050" dirty="0" smtClean="0">
                        <a:latin typeface="Meiryo UI" panose="020B0604030504040204" pitchFamily="50" charset="-128"/>
                        <a:ea typeface="Meiryo UI" panose="020B0604030504040204" pitchFamily="50" charset="-128"/>
                      </a:endParaRPr>
                    </a:p>
                    <a:p>
                      <a:pPr marL="85725" indent="-85725">
                        <a:lnSpc>
                          <a:spcPts val="1200"/>
                        </a:lnSpc>
                      </a:pPr>
                      <a:endParaRPr kumimoji="1" lang="en-US" altLang="ja-JP" sz="1050"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アジアを中心とする世界とのつながり</a:t>
                      </a:r>
                      <a:endParaRPr kumimoji="1" lang="en-US" altLang="ja-JP" sz="1050" b="1"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dirty="0" smtClean="0">
                          <a:latin typeface="Meiryo UI" panose="020B0604030504040204" pitchFamily="50" charset="-128"/>
                          <a:ea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rPr>
                        <a:t>・主な輸出入先はアジア（全体の約７割程度のシェア）。特にインバウンド消費や越境ＥＣなどにより、食料品や生活用品等の輸出が増加。</a:t>
                      </a:r>
                      <a:endParaRPr kumimoji="1" lang="en-US" altLang="ja-JP" sz="1050" b="0"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0" dirty="0" smtClean="0">
                          <a:latin typeface="Meiryo UI" panose="020B0604030504040204" pitchFamily="50" charset="-128"/>
                          <a:ea typeface="Meiryo UI" panose="020B0604030504040204" pitchFamily="50" charset="-128"/>
                        </a:rPr>
                        <a:t>　・中国人を中心として大阪での起業が増加（</a:t>
                      </a:r>
                      <a:r>
                        <a:rPr kumimoji="1" lang="en-US" altLang="ja-JP" sz="1050" b="0" dirty="0" smtClean="0">
                          <a:latin typeface="Meiryo UI" panose="020B0604030504040204" pitchFamily="50" charset="-128"/>
                          <a:ea typeface="Meiryo UI" panose="020B0604030504040204" pitchFamily="50" charset="-128"/>
                        </a:rPr>
                        <a:t>2015</a:t>
                      </a:r>
                      <a:r>
                        <a:rPr kumimoji="1" lang="ja-JP" altLang="en-US" sz="1050" b="0" dirty="0" smtClean="0">
                          <a:latin typeface="Meiryo UI" panose="020B0604030504040204" pitchFamily="50" charset="-128"/>
                          <a:ea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rPr>
                        <a:t>2017</a:t>
                      </a:r>
                      <a:r>
                        <a:rPr kumimoji="1" lang="ja-JP" altLang="en-US" sz="1050" b="0" dirty="0" smtClean="0">
                          <a:latin typeface="Meiryo UI" panose="020B0604030504040204" pitchFamily="50" charset="-128"/>
                          <a:ea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rPr>
                        <a:t>1.6</a:t>
                      </a:r>
                      <a:r>
                        <a:rPr kumimoji="1" lang="ja-JP" altLang="en-US" sz="1050" b="0" dirty="0" smtClean="0">
                          <a:latin typeface="Meiryo UI" panose="020B0604030504040204" pitchFamily="50" charset="-128"/>
                          <a:ea typeface="Meiryo UI" panose="020B0604030504040204" pitchFamily="50" charset="-128"/>
                        </a:rPr>
                        <a:t>倍）</a:t>
                      </a:r>
                      <a:endParaRPr kumimoji="1" lang="en-US" altLang="ja-JP" sz="1050" b="0"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0" dirty="0" smtClean="0">
                          <a:latin typeface="Meiryo UI" panose="020B0604030504040204" pitchFamily="50" charset="-128"/>
                          <a:ea typeface="Meiryo UI" panose="020B0604030504040204" pitchFamily="50" charset="-128"/>
                        </a:rPr>
                        <a:t>　・今後成長が期待されるインド、インドネシア等に大阪ビジネスサポートデスクを設置。</a:t>
                      </a:r>
                      <a:endParaRPr kumimoji="1" lang="en-US" altLang="ja-JP" sz="1050" b="0" dirty="0" smtClean="0">
                        <a:latin typeface="Meiryo UI" panose="020B0604030504040204" pitchFamily="50" charset="-128"/>
                        <a:ea typeface="Meiryo UI" panose="020B0604030504040204" pitchFamily="50" charset="-128"/>
                      </a:endParaRPr>
                    </a:p>
                    <a:p>
                      <a:pPr marL="127005" indent="-127005">
                        <a:lnSpc>
                          <a:spcPts val="1200"/>
                        </a:lnSpc>
                      </a:pPr>
                      <a:endParaRPr kumimoji="1" lang="en-US" altLang="ja-JP" sz="1050" b="0"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1" dirty="0" smtClean="0">
                          <a:latin typeface="Meiryo UI" panose="020B0604030504040204" pitchFamily="50" charset="-128"/>
                          <a:ea typeface="Meiryo UI" panose="020B0604030504040204" pitchFamily="50" charset="-128"/>
                        </a:rPr>
                        <a:t>■大学等の集積</a:t>
                      </a:r>
                      <a:endParaRPr kumimoji="1" lang="en-US" altLang="ja-JP" sz="1050" b="1" dirty="0" smtClean="0">
                        <a:latin typeface="Meiryo UI" panose="020B0604030504040204" pitchFamily="50" charset="-128"/>
                        <a:ea typeface="Meiryo UI" panose="020B0604030504040204" pitchFamily="50" charset="-128"/>
                      </a:endParaRPr>
                    </a:p>
                    <a:p>
                      <a:pPr marL="127005" marR="0" lvl="0" indent="-127005" algn="l" defTabSz="914400" rtl="0" eaLnBrk="1" fontAlgn="auto" latinLnBrk="0" hangingPunct="1">
                        <a:lnSpc>
                          <a:spcPts val="12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・東京に次ぐ大学の集積（</a:t>
                      </a:r>
                      <a:r>
                        <a:rPr kumimoji="1" lang="en-US" altLang="ja-JP" sz="1050" b="0" dirty="0" smtClean="0">
                          <a:latin typeface="Meiryo UI" panose="020B0604030504040204" pitchFamily="50" charset="-128"/>
                          <a:ea typeface="Meiryo UI" panose="020B0604030504040204" pitchFamily="50" charset="-128"/>
                        </a:rPr>
                        <a:t>55</a:t>
                      </a:r>
                      <a:r>
                        <a:rPr kumimoji="1" lang="ja-JP" altLang="en-US" sz="1050" b="0" dirty="0" smtClean="0">
                          <a:latin typeface="Meiryo UI" panose="020B0604030504040204" pitchFamily="50" charset="-128"/>
                          <a:ea typeface="Meiryo UI" panose="020B0604030504040204" pitchFamily="50" charset="-128"/>
                        </a:rPr>
                        <a:t>校（</a:t>
                      </a:r>
                      <a:r>
                        <a:rPr kumimoji="1" lang="en-US" altLang="ja-JP" sz="1050" b="0" dirty="0" smtClean="0">
                          <a:latin typeface="Meiryo UI" panose="020B0604030504040204" pitchFamily="50" charset="-128"/>
                          <a:ea typeface="Meiryo UI" panose="020B0604030504040204" pitchFamily="50" charset="-128"/>
                        </a:rPr>
                        <a:t>H28</a:t>
                      </a:r>
                      <a:r>
                        <a:rPr kumimoji="1" lang="ja-JP" altLang="en-US" sz="1050" b="0" dirty="0" smtClean="0">
                          <a:latin typeface="Meiryo UI" panose="020B0604030504040204" pitchFamily="50" charset="-128"/>
                          <a:ea typeface="Meiryo UI" panose="020B0604030504040204" pitchFamily="50" charset="-128"/>
                        </a:rPr>
                        <a:t>））</a:t>
                      </a:r>
                      <a:endParaRPr kumimoji="1" lang="en-US" altLang="ja-JP" sz="1050" b="0"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0" dirty="0" smtClean="0">
                          <a:latin typeface="Meiryo UI" panose="020B0604030504040204" pitchFamily="50" charset="-128"/>
                          <a:ea typeface="Meiryo UI" panose="020B0604030504040204" pitchFamily="50" charset="-128"/>
                        </a:rPr>
                        <a:t>　・大阪府立大学と大阪市立大学の統合の取組。</a:t>
                      </a:r>
                      <a:endParaRPr kumimoji="1" lang="en-US" altLang="ja-JP" sz="1050" b="0"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1" dirty="0" smtClean="0">
                          <a:latin typeface="Meiryo UI" panose="020B0604030504040204" pitchFamily="50" charset="-128"/>
                          <a:ea typeface="Meiryo UI" panose="020B0604030504040204" pitchFamily="50" charset="-128"/>
                        </a:rPr>
                        <a:t>■海外からの留学生</a:t>
                      </a:r>
                      <a:endParaRPr kumimoji="1" lang="en-US" altLang="ja-JP" sz="1050" b="1"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0" dirty="0" smtClean="0">
                          <a:latin typeface="Meiryo UI" panose="020B0604030504040204" pitchFamily="50" charset="-128"/>
                          <a:ea typeface="Meiryo UI" panose="020B0604030504040204" pitchFamily="50" charset="-128"/>
                        </a:rPr>
                        <a:t>　・高等教育機関受入の留学生数は全国２位。近年、ベトナムからの留学生を中心に増加。</a:t>
                      </a:r>
                      <a:endParaRPr kumimoji="1" lang="en-US" altLang="ja-JP" sz="1050" b="0" dirty="0" smtClean="0">
                        <a:latin typeface="Meiryo UI" panose="020B0604030504040204" pitchFamily="50" charset="-128"/>
                        <a:ea typeface="Meiryo UI" panose="020B0604030504040204" pitchFamily="50" charset="-128"/>
                      </a:endParaRPr>
                    </a:p>
                    <a:p>
                      <a:pPr marL="127005" indent="-127005">
                        <a:lnSpc>
                          <a:spcPts val="1200"/>
                        </a:lnSpc>
                      </a:pPr>
                      <a:endParaRPr kumimoji="1" lang="en-US" altLang="ja-JP" sz="1050" dirty="0" smtClean="0">
                        <a:latin typeface="Meiryo UI" panose="020B0604030504040204" pitchFamily="50" charset="-128"/>
                        <a:ea typeface="Meiryo UI" panose="020B0604030504040204" pitchFamily="50" charset="-128"/>
                      </a:endParaRPr>
                    </a:p>
                    <a:p>
                      <a:pPr marL="127005" indent="-127005">
                        <a:lnSpc>
                          <a:spcPts val="1200"/>
                        </a:lnSpc>
                      </a:pPr>
                      <a:r>
                        <a:rPr kumimoji="1" lang="ja-JP" altLang="en-US" sz="1050" b="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豊かな食文化、歴史的・文化的蓄積</a:t>
                      </a:r>
                      <a:endParaRPr kumimoji="1" lang="en-US" altLang="ja-JP" sz="1050" b="1" dirty="0" smtClean="0">
                        <a:latin typeface="Meiryo UI" panose="020B0604030504040204" pitchFamily="50" charset="-128"/>
                        <a:ea typeface="Meiryo UI" panose="020B0604030504040204" pitchFamily="50" charset="-128"/>
                      </a:endParaRPr>
                    </a:p>
                    <a:p>
                      <a:pPr marL="180975" indent="-180975">
                        <a:lnSpc>
                          <a:spcPts val="1200"/>
                        </a:lnSpc>
                      </a:pPr>
                      <a:r>
                        <a:rPr kumimoji="1" lang="ja-JP" altLang="en-US" sz="1050" dirty="0" smtClean="0">
                          <a:latin typeface="Meiryo UI" panose="020B0604030504040204" pitchFamily="50" charset="-128"/>
                          <a:ea typeface="Meiryo UI" panose="020B0604030504040204" pitchFamily="50" charset="-128"/>
                        </a:rPr>
                        <a:t>　・大阪の寺院数は、全国２位。また、大阪には国宝が</a:t>
                      </a:r>
                      <a:r>
                        <a:rPr kumimoji="1" lang="en-US" altLang="ja-JP" sz="1050" dirty="0" smtClean="0">
                          <a:latin typeface="Meiryo UI" panose="020B0604030504040204" pitchFamily="50" charset="-128"/>
                          <a:ea typeface="Meiryo UI" panose="020B0604030504040204" pitchFamily="50" charset="-128"/>
                        </a:rPr>
                        <a:t>62</a:t>
                      </a:r>
                      <a:r>
                        <a:rPr kumimoji="1" lang="ja-JP" altLang="en-US" sz="1050" dirty="0" smtClean="0">
                          <a:latin typeface="Meiryo UI" panose="020B0604030504040204" pitchFamily="50" charset="-128"/>
                          <a:ea typeface="Meiryo UI" panose="020B0604030504040204" pitchFamily="50" charset="-128"/>
                        </a:rPr>
                        <a:t>件（全国の約</a:t>
                      </a:r>
                      <a:r>
                        <a:rPr kumimoji="1" lang="en-US" altLang="ja-JP" sz="1050" dirty="0" smtClean="0">
                          <a:latin typeface="Meiryo UI" panose="020B0604030504040204" pitchFamily="50" charset="-128"/>
                          <a:ea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rPr>
                        <a:t>％）、重要文化財が</a:t>
                      </a:r>
                      <a:r>
                        <a:rPr kumimoji="1" lang="en-US" altLang="ja-JP" sz="1050" dirty="0" smtClean="0">
                          <a:latin typeface="Meiryo UI" panose="020B0604030504040204" pitchFamily="50" charset="-128"/>
                          <a:ea typeface="Meiryo UI" panose="020B0604030504040204" pitchFamily="50" charset="-128"/>
                        </a:rPr>
                        <a:t>615</a:t>
                      </a:r>
                      <a:r>
                        <a:rPr kumimoji="1" lang="ja-JP" altLang="en-US" sz="1050" dirty="0" smtClean="0">
                          <a:latin typeface="Meiryo UI" panose="020B0604030504040204" pitchFamily="50" charset="-128"/>
                          <a:ea typeface="Meiryo UI" panose="020B0604030504040204" pitchFamily="50" charset="-128"/>
                        </a:rPr>
                        <a:t>件（全国の約</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％）が存在。さらに</a:t>
                      </a:r>
                      <a:r>
                        <a:rPr kumimoji="1" lang="ja-JP" altLang="en-US" sz="1050" b="1" dirty="0" smtClean="0">
                          <a:latin typeface="Meiryo UI" panose="020B0604030504040204" pitchFamily="50" charset="-128"/>
                          <a:ea typeface="Meiryo UI" panose="020B0604030504040204" pitchFamily="50" charset="-128"/>
                        </a:rPr>
                        <a:t>百舌鳥・古市古墳群が世界遺産登録</a:t>
                      </a:r>
                      <a:r>
                        <a:rPr kumimoji="1" lang="ja-JP" altLang="en-US" sz="1050" dirty="0" smtClean="0">
                          <a:latin typeface="Meiryo UI" panose="020B0604030504040204" pitchFamily="50" charset="-128"/>
                          <a:ea typeface="Meiryo UI" panose="020B0604030504040204" pitchFamily="50" charset="-128"/>
                        </a:rPr>
                        <a:t>など、歴史的・文化的遺産が豊富。</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200"/>
                        </a:lnSpc>
                      </a:pPr>
                      <a:r>
                        <a:rPr kumimoji="1" lang="ja-JP" altLang="en-US" sz="1050" b="1"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・歴史的な資産にくわえ、</a:t>
                      </a:r>
                      <a:r>
                        <a:rPr kumimoji="1" lang="ja-JP" altLang="en-US" sz="1050" b="1" dirty="0" smtClean="0">
                          <a:latin typeface="Meiryo UI" panose="020B0604030504040204" pitchFamily="50" charset="-128"/>
                          <a:ea typeface="Meiryo UI" panose="020B0604030504040204" pitchFamily="50" charset="-128"/>
                        </a:rPr>
                        <a:t>伝統芸能、最新のエンターテインメント、豊かな食文化など多彩な都市魅力</a:t>
                      </a:r>
                      <a:r>
                        <a:rPr kumimoji="1" lang="ja-JP" altLang="en-US" sz="1050" dirty="0" smtClean="0">
                          <a:latin typeface="Meiryo UI" panose="020B0604030504040204" pitchFamily="50" charset="-128"/>
                          <a:ea typeface="Meiryo UI" panose="020B0604030504040204" pitchFamily="50" charset="-128"/>
                        </a:rPr>
                        <a:t>を有している。</a:t>
                      </a:r>
                      <a:r>
                        <a:rPr kumimoji="1" lang="ja-JP" altLang="en-US" sz="1050" b="1" dirty="0" smtClean="0">
                          <a:latin typeface="Meiryo UI" panose="020B0604030504040204" pitchFamily="50" charset="-128"/>
                          <a:ea typeface="Meiryo UI" panose="020B0604030504040204" pitchFamily="50" charset="-128"/>
                        </a:rPr>
                        <a:t>ＩＲの立地も推進。</a:t>
                      </a: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200"/>
                        </a:lnSpc>
                      </a:pP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200"/>
                        </a:lnSpc>
                      </a:pPr>
                      <a:r>
                        <a:rPr kumimoji="1" lang="ja-JP" altLang="en-US" sz="1050" b="1" dirty="0" smtClean="0">
                          <a:latin typeface="Meiryo UI" panose="020B0604030504040204" pitchFamily="50" charset="-128"/>
                          <a:ea typeface="Meiryo UI" panose="020B0604030504040204" pitchFamily="50" charset="-128"/>
                        </a:rPr>
                        <a:t>■気質・府民意識</a:t>
                      </a: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200"/>
                        </a:lnSpc>
                      </a:pPr>
                      <a:r>
                        <a:rPr kumimoji="1" lang="ja-JP" altLang="en-US" sz="1050" b="0" dirty="0" smtClean="0">
                          <a:latin typeface="Meiryo UI" panose="020B0604030504040204" pitchFamily="50" charset="-128"/>
                          <a:ea typeface="Meiryo UI" panose="020B0604030504040204" pitchFamily="50" charset="-128"/>
                        </a:rPr>
                        <a:t>　・進取の気質、開放的、実力主義、歴史的に社会貢献の精神も。</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533143"/>
                  </a:ext>
                </a:extLst>
              </a:tr>
            </a:tbl>
          </a:graphicData>
        </a:graphic>
      </p:graphicFrame>
      <p:sp>
        <p:nvSpPr>
          <p:cNvPr id="5" name="テキスト ボックス 4"/>
          <p:cNvSpPr txBox="1"/>
          <p:nvPr/>
        </p:nvSpPr>
        <p:spPr>
          <a:xfrm>
            <a:off x="9423958" y="6596390"/>
            <a:ext cx="47123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113</a:t>
            </a:r>
            <a:endParaRPr kumimoji="1" lang="ja-JP" altLang="en-US" sz="1100" b="1" dirty="0">
              <a:latin typeface="Arial Black" panose="020B0A04020102020204" pitchFamily="34" charset="0"/>
            </a:endParaRPr>
          </a:p>
        </p:txBody>
      </p:sp>
      <p:sp>
        <p:nvSpPr>
          <p:cNvPr id="6" name="角丸四角形 5"/>
          <p:cNvSpPr/>
          <p:nvPr/>
        </p:nvSpPr>
        <p:spPr>
          <a:xfrm>
            <a:off x="7435516" y="16650"/>
            <a:ext cx="2628546" cy="3755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b="1" dirty="0" smtClean="0">
                <a:solidFill>
                  <a:schemeClr val="bg1"/>
                </a:solidFill>
                <a:latin typeface="Meiryo UI" panose="020B0604030504040204" pitchFamily="50" charset="-128"/>
                <a:ea typeface="Meiryo UI" panose="020B0604030504040204" pitchFamily="50" charset="-128"/>
              </a:rPr>
              <a:t>※</a:t>
            </a:r>
            <a:r>
              <a:rPr kumimoji="1" lang="ja-JP" altLang="en-US" sz="1050" b="1" dirty="0" smtClean="0">
                <a:solidFill>
                  <a:schemeClr val="bg1"/>
                </a:solidFill>
                <a:latin typeface="Meiryo UI" panose="020B0604030504040204" pitchFamily="50" charset="-128"/>
                <a:ea typeface="Meiryo UI" panose="020B0604030504040204" pitchFamily="50" charset="-128"/>
              </a:rPr>
              <a:t>主に国内的な分析であり、</a:t>
            </a:r>
            <a:endParaRPr kumimoji="1" lang="en-US" altLang="ja-JP" sz="1050" b="1" dirty="0" smtClean="0">
              <a:solidFill>
                <a:schemeClr val="bg1"/>
              </a:solidFill>
              <a:latin typeface="Meiryo UI" panose="020B0604030504040204" pitchFamily="50" charset="-128"/>
              <a:ea typeface="Meiryo UI" panose="020B0604030504040204" pitchFamily="50" charset="-128"/>
            </a:endParaRPr>
          </a:p>
          <a:p>
            <a:r>
              <a:rPr kumimoji="1" lang="ja-JP" altLang="en-US" sz="1050" b="1" dirty="0">
                <a:solidFill>
                  <a:schemeClr val="bg1"/>
                </a:solidFill>
                <a:latin typeface="Meiryo UI" panose="020B0604030504040204" pitchFamily="50" charset="-128"/>
                <a:ea typeface="Meiryo UI" panose="020B0604030504040204" pitchFamily="50" charset="-128"/>
              </a:rPr>
              <a:t>　</a:t>
            </a:r>
            <a:r>
              <a:rPr kumimoji="1" lang="ja-JP" altLang="en-US" sz="1050" b="1" dirty="0" smtClean="0">
                <a:solidFill>
                  <a:schemeClr val="bg1"/>
                </a:solidFill>
                <a:latin typeface="Meiryo UI" panose="020B0604030504040204" pitchFamily="50" charset="-128"/>
                <a:ea typeface="Meiryo UI" panose="020B0604030504040204" pitchFamily="50" charset="-128"/>
              </a:rPr>
              <a:t>　今後、国際的な観点での分析も検討</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58563" y="467966"/>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・これまでの「大阪の位置・ポテンシャル」で述べてきた内容を「強み・弱み」として整理。</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99666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現在の大阪の位置・</a:t>
            </a:r>
            <a:r>
              <a:rPr lang="ja-JP" altLang="en-US" sz="1800" b="1" dirty="0" smtClean="0">
                <a:solidFill>
                  <a:schemeClr val="bg1"/>
                </a:solidFill>
                <a:latin typeface="Meiryo UI" panose="020B0604030504040204" pitchFamily="50" charset="-128"/>
                <a:ea typeface="Meiryo UI" panose="020B0604030504040204" pitchFamily="50" charset="-128"/>
              </a:rPr>
              <a:t>ポテンシャル（８）大阪の強みと弱み</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517115620"/>
              </p:ext>
            </p:extLst>
          </p:nvPr>
        </p:nvGraphicFramePr>
        <p:xfrm>
          <a:off x="79561" y="396374"/>
          <a:ext cx="9642662" cy="6431280"/>
        </p:xfrm>
        <a:graphic>
          <a:graphicData uri="http://schemas.openxmlformats.org/drawingml/2006/table">
            <a:tbl>
              <a:tblPr firstRow="1" bandRow="1">
                <a:tableStyleId>{5C22544A-7EE6-4342-B048-85BDC9FD1C3A}</a:tableStyleId>
              </a:tblPr>
              <a:tblGrid>
                <a:gridCol w="9642662">
                  <a:extLst>
                    <a:ext uri="{9D8B030D-6E8A-4147-A177-3AD203B41FA5}">
                      <a16:colId xmlns:a16="http://schemas.microsoft.com/office/drawing/2014/main" val="3654486749"/>
                    </a:ext>
                  </a:extLst>
                </a:gridCol>
              </a:tblGrid>
              <a:tr h="201808">
                <a:tc>
                  <a:txBody>
                    <a:bodyPr/>
                    <a:lstStyle/>
                    <a:p>
                      <a:pPr algn="ctr">
                        <a:lnSpc>
                          <a:spcPts val="1150"/>
                        </a:lnSpc>
                      </a:pPr>
                      <a:r>
                        <a:rPr kumimoji="1" lang="ja-JP" altLang="en-US" sz="1400" dirty="0" smtClean="0">
                          <a:latin typeface="Meiryo UI" panose="020B0604030504040204" pitchFamily="50" charset="-128"/>
                          <a:ea typeface="Meiryo UI" panose="020B0604030504040204" pitchFamily="50" charset="-128"/>
                        </a:rPr>
                        <a:t>弱　　み</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032947"/>
                  </a:ext>
                </a:extLst>
              </a:tr>
              <a:tr h="0">
                <a:tc>
                  <a:txBody>
                    <a:bodyPr/>
                    <a:lstStyle/>
                    <a:p>
                      <a:pPr>
                        <a:lnSpc>
                          <a:spcPts val="1150"/>
                        </a:lnSpc>
                      </a:pPr>
                      <a:r>
                        <a:rPr kumimoji="1" lang="ja-JP" altLang="en-US" sz="1050" b="1" dirty="0" smtClean="0">
                          <a:latin typeface="Meiryo UI" panose="020B0604030504040204" pitchFamily="50" charset="-128"/>
                          <a:ea typeface="Meiryo UI" panose="020B0604030504040204" pitchFamily="50" charset="-128"/>
                        </a:rPr>
                        <a:t>□東京圏への人口流出</a:t>
                      </a:r>
                      <a:endParaRPr kumimoji="1" lang="en-US" altLang="ja-JP" sz="1050" b="1"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rPr>
                        <a:t>・全国から府への人口の転出入は</a:t>
                      </a:r>
                      <a:r>
                        <a:rPr kumimoji="1" lang="en-US" altLang="ja-JP" sz="1050" b="0" dirty="0" smtClean="0">
                          <a:latin typeface="Meiryo UI" panose="020B0604030504040204" pitchFamily="50" charset="-128"/>
                          <a:ea typeface="Meiryo UI" panose="020B0604030504040204" pitchFamily="50" charset="-128"/>
                        </a:rPr>
                        <a:t>2011</a:t>
                      </a:r>
                      <a:r>
                        <a:rPr kumimoji="1" lang="ja-JP" altLang="en-US" sz="1050" b="0" dirty="0" smtClean="0">
                          <a:latin typeface="Meiryo UI" panose="020B0604030504040204" pitchFamily="50" charset="-128"/>
                          <a:ea typeface="Meiryo UI" panose="020B0604030504040204" pitchFamily="50" charset="-128"/>
                        </a:rPr>
                        <a:t>年に転入超過に転じて以降、</a:t>
                      </a:r>
                      <a:r>
                        <a:rPr kumimoji="1" lang="en-US" altLang="ja-JP" sz="1050" b="0" dirty="0" smtClean="0">
                          <a:latin typeface="Meiryo UI" panose="020B0604030504040204" pitchFamily="50" charset="-128"/>
                          <a:ea typeface="Meiryo UI" panose="020B0604030504040204" pitchFamily="50" charset="-128"/>
                        </a:rPr>
                        <a:t>2014</a:t>
                      </a:r>
                      <a:r>
                        <a:rPr kumimoji="1" lang="ja-JP" altLang="en-US" sz="1050" b="0" dirty="0" smtClean="0">
                          <a:latin typeface="Meiryo UI" panose="020B0604030504040204" pitchFamily="50" charset="-128"/>
                          <a:ea typeface="Meiryo UI" panose="020B0604030504040204" pitchFamily="50" charset="-128"/>
                        </a:rPr>
                        <a:t>年を除き、社会増の傾向にあるが、大阪から東京圏へは、約１万人の転出超過。</a:t>
                      </a:r>
                    </a:p>
                    <a:p>
                      <a:pPr>
                        <a:lnSpc>
                          <a:spcPts val="1150"/>
                        </a:lnSpc>
                      </a:pPr>
                      <a:endParaRPr kumimoji="1" lang="en-US" altLang="ja-JP" sz="1050" b="1"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□情報発信力の低下</a:t>
                      </a:r>
                      <a:endParaRPr kumimoji="1" lang="en-US" altLang="ja-JP" sz="1050" b="1"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rPr>
                        <a:t>・テレビ、新聞、雑誌などのメディアが東京に一極集中。</a:t>
                      </a:r>
                      <a:endParaRPr kumimoji="1" lang="en-US" altLang="ja-JP" sz="1050" b="0" dirty="0" smtClean="0">
                        <a:latin typeface="Meiryo UI" panose="020B0604030504040204" pitchFamily="50" charset="-128"/>
                        <a:ea typeface="Meiryo UI" panose="020B0604030504040204" pitchFamily="50" charset="-128"/>
                      </a:endParaRPr>
                    </a:p>
                    <a:p>
                      <a:pPr>
                        <a:lnSpc>
                          <a:spcPts val="1150"/>
                        </a:lnSpc>
                      </a:pP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□さらなるイノベーションの促進</a:t>
                      </a: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・国際特許出願件数が、東京に次いで全国２番目であるが、</a:t>
                      </a:r>
                      <a:r>
                        <a:rPr kumimoji="1" lang="ja-JP" altLang="en-US" sz="1050" b="0" dirty="0" smtClean="0">
                          <a:latin typeface="Meiryo UI" panose="020B0604030504040204" pitchFamily="50" charset="-128"/>
                          <a:ea typeface="Meiryo UI" panose="020B0604030504040204" pitchFamily="50" charset="-128"/>
                        </a:rPr>
                        <a:t>東京とは出願件数に大きな開き。経年で見ても伸び悩んでいる状況。</a:t>
                      </a:r>
                      <a:endParaRPr kumimoji="1" lang="en-US" altLang="ja-JP" sz="1050" b="0"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b="0" dirty="0" smtClean="0">
                          <a:latin typeface="Meiryo UI" panose="020B0604030504040204" pitchFamily="50" charset="-128"/>
                          <a:ea typeface="Meiryo UI" panose="020B0604030504040204" pitchFamily="50" charset="-128"/>
                        </a:rPr>
                        <a:t>　・府内企業の研究開発に係る投資は弱含み。</a:t>
                      </a:r>
                      <a:endParaRPr kumimoji="1" lang="en-US" altLang="ja-JP" sz="1050" b="0" dirty="0" smtClean="0">
                        <a:latin typeface="Meiryo UI" panose="020B0604030504040204" pitchFamily="50" charset="-128"/>
                        <a:ea typeface="Meiryo UI" panose="020B0604030504040204" pitchFamily="50" charset="-128"/>
                      </a:endParaRPr>
                    </a:p>
                    <a:p>
                      <a:pPr>
                        <a:lnSpc>
                          <a:spcPts val="1150"/>
                        </a:lnSpc>
                      </a:pP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□女性、高齢者、</a:t>
                      </a:r>
                      <a:r>
                        <a:rPr kumimoji="1" lang="ja-JP" altLang="en-US" sz="1050" b="1" dirty="0" err="1" smtClean="0">
                          <a:latin typeface="Meiryo UI" panose="020B0604030504040204" pitchFamily="50" charset="-128"/>
                          <a:ea typeface="Meiryo UI" panose="020B0604030504040204" pitchFamily="50" charset="-128"/>
                        </a:rPr>
                        <a:t>障がい</a:t>
                      </a:r>
                      <a:r>
                        <a:rPr kumimoji="1" lang="ja-JP" altLang="en-US" sz="1050" b="1" dirty="0" smtClean="0">
                          <a:latin typeface="Meiryo UI" panose="020B0604030504040204" pitchFamily="50" charset="-128"/>
                          <a:ea typeface="Meiryo UI" panose="020B0604030504040204" pitchFamily="50" charset="-128"/>
                        </a:rPr>
                        <a:t>者の低い就業率</a:t>
                      </a: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・女性の就業率は、近年上昇しているものの、依然として、全国との差。高齢者の就業率は、全国平均を下回っている状況。</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err="1" smtClean="0">
                          <a:latin typeface="Meiryo UI" panose="020B0604030504040204" pitchFamily="50" charset="-128"/>
                          <a:ea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rPr>
                        <a:t>者雇用については、法定雇用率達成企業の割合は増加しているものの、全国平均を下回る状況。障がい者実雇用率も同様の状況。</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（大阪府庁の障がい者雇用率は全国１位）</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b="1" dirty="0" smtClean="0">
                          <a:latin typeface="Meiryo UI" panose="020B0604030504040204" pitchFamily="50" charset="-128"/>
                          <a:ea typeface="Meiryo UI" panose="020B0604030504040204" pitchFamily="50" charset="-128"/>
                        </a:rPr>
                        <a:t>□平均寿命と健康寿命の差</a:t>
                      </a: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・平均寿命、健康寿命ともに、男女ともに全国平均を下回る状況。</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b="1" dirty="0" smtClean="0">
                          <a:latin typeface="Meiryo UI" panose="020B0604030504040204" pitchFamily="50" charset="-128"/>
                          <a:ea typeface="Meiryo UI" panose="020B0604030504040204" pitchFamily="50" charset="-128"/>
                        </a:rPr>
                        <a:t>□非正規労働者の割合や低所得層の増加</a:t>
                      </a: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・非正規の全体の割合は、全国に比べ低いが３割を超えている状況。</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・府民一人あたりの雇用者報酬は、全国的に高い位置にあるが、一人あたりの府民所得をみると、全国７</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９位で推移。</a:t>
                      </a: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endParaRPr kumimoji="1" lang="en-US" altLang="ja-JP" sz="1050"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b="1" dirty="0" smtClean="0">
                          <a:latin typeface="Meiryo UI" panose="020B0604030504040204" pitchFamily="50" charset="-128"/>
                          <a:ea typeface="Meiryo UI" panose="020B0604030504040204" pitchFamily="50" charset="-128"/>
                        </a:rPr>
                        <a:t>□インフラの老朽化、空家の増加、密集市街地</a:t>
                      </a:r>
                      <a:endParaRPr kumimoji="1" lang="en-US" altLang="ja-JP" sz="1050" b="1" dirty="0" smtClean="0">
                        <a:latin typeface="Meiryo UI" panose="020B0604030504040204" pitchFamily="50" charset="-128"/>
                        <a:ea typeface="Meiryo UI" panose="020B0604030504040204" pitchFamily="50" charset="-128"/>
                      </a:endParaRPr>
                    </a:p>
                    <a:p>
                      <a:pPr marL="174625" indent="-174625">
                        <a:lnSpc>
                          <a:spcPts val="1150"/>
                        </a:lnSpc>
                      </a:pPr>
                      <a:r>
                        <a:rPr kumimoji="1" lang="ja-JP" altLang="en-US" sz="1050" dirty="0" smtClean="0">
                          <a:latin typeface="Meiryo UI" panose="020B0604030504040204" pitchFamily="50" charset="-128"/>
                          <a:ea typeface="Meiryo UI" panose="020B0604030504040204" pitchFamily="50" charset="-128"/>
                        </a:rPr>
                        <a:t>　・高度経済成長期以降に整備されたインフラの老朽化が加速。</a:t>
                      </a: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・過去</a:t>
                      </a:r>
                      <a:r>
                        <a:rPr kumimoji="1" lang="en-US" altLang="ja-JP" sz="1050" dirty="0" smtClean="0">
                          <a:latin typeface="Meiryo UI" panose="020B0604030504040204" pitchFamily="50" charset="-128"/>
                          <a:ea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rPr>
                        <a:t>年間で、空家率が約</a:t>
                      </a:r>
                      <a:r>
                        <a:rPr kumimoji="1" lang="en-US" altLang="ja-JP" sz="1050" dirty="0" smtClean="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倍に増加（</a:t>
                      </a:r>
                      <a:r>
                        <a:rPr kumimoji="1" lang="en-US" altLang="ja-JP" sz="1050" dirty="0" smtClean="0">
                          <a:latin typeface="Meiryo UI" panose="020B0604030504040204" pitchFamily="50" charset="-128"/>
                          <a:ea typeface="Meiryo UI" panose="020B0604030504040204" pitchFamily="50" charset="-128"/>
                        </a:rPr>
                        <a:t>2015</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14.8%</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・「地震時等に著しく危険な密集市街地」が全国最大規模</a:t>
                      </a:r>
                      <a:endParaRPr kumimoji="1" lang="en-US" altLang="ja-JP" sz="1050" dirty="0" smtClean="0">
                        <a:latin typeface="Meiryo UI" panose="020B0604030504040204" pitchFamily="50" charset="-128"/>
                        <a:ea typeface="Meiryo UI" panose="020B0604030504040204" pitchFamily="50" charset="-128"/>
                      </a:endParaRPr>
                    </a:p>
                    <a:p>
                      <a:pPr>
                        <a:lnSpc>
                          <a:spcPts val="1150"/>
                        </a:lnSpc>
                      </a:pP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□都市におけるみどり不足</a:t>
                      </a:r>
                      <a:endParaRPr kumimoji="1" lang="en-US" altLang="ja-JP" sz="1050" b="1"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・大阪府の人口</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人あたりの都市公園面積（</a:t>
                      </a:r>
                      <a:r>
                        <a:rPr kumimoji="1" lang="en-US" altLang="ja-JP" sz="1050" dirty="0" smtClean="0">
                          <a:latin typeface="Meiryo UI" panose="020B0604030504040204" pitchFamily="50" charset="-128"/>
                          <a:ea typeface="Meiryo UI" panose="020B0604030504040204" pitchFamily="50" charset="-128"/>
                        </a:rPr>
                        <a:t>5.3</a:t>
                      </a:r>
                      <a:r>
                        <a:rPr kumimoji="1" lang="ja-JP" altLang="en-US" sz="1050" dirty="0" smtClean="0">
                          <a:latin typeface="Meiryo UI" panose="020B0604030504040204" pitchFamily="50" charset="-128"/>
                          <a:ea typeface="Meiryo UI" panose="020B0604030504040204" pitchFamily="50" charset="-128"/>
                        </a:rPr>
                        <a:t>㎡／人）は全国最下位。これは世界の大都市（ロンドン、パリ、ニューヨーク）の半分以下。</a:t>
                      </a:r>
                      <a:endParaRPr kumimoji="1" lang="en-US" altLang="ja-JP" sz="1050" dirty="0" smtClean="0">
                        <a:latin typeface="Meiryo UI" panose="020B0604030504040204" pitchFamily="50" charset="-128"/>
                        <a:ea typeface="Meiryo UI" panose="020B0604030504040204" pitchFamily="50" charset="-128"/>
                      </a:endParaRPr>
                    </a:p>
                    <a:p>
                      <a:pPr>
                        <a:lnSpc>
                          <a:spcPts val="1150"/>
                        </a:lnSpc>
                      </a:pP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□教育の充実</a:t>
                      </a:r>
                      <a:endParaRPr kumimoji="1" lang="en-US" altLang="ja-JP" sz="1050" b="1"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・「全国学力・学習状況調査」における平均正答率については、依然として全国平均を下回っている状況。</a:t>
                      </a:r>
                      <a:endParaRPr kumimoji="1" lang="en-US" altLang="ja-JP" sz="1050" dirty="0" smtClean="0">
                        <a:latin typeface="Meiryo UI" panose="020B0604030504040204" pitchFamily="50" charset="-128"/>
                        <a:ea typeface="Meiryo UI" panose="020B0604030504040204" pitchFamily="50" charset="-128"/>
                      </a:endParaRPr>
                    </a:p>
                    <a:p>
                      <a:pPr>
                        <a:lnSpc>
                          <a:spcPts val="1150"/>
                        </a:lnSpc>
                      </a:pP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□治安</a:t>
                      </a:r>
                      <a:endParaRPr kumimoji="1" lang="en-US" altLang="ja-JP" sz="1050" b="1"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・犯罪認知件数が大幅に減少するなど、治安の改善がみられるが、一方で全国ワースト１に留まっており、さらなる改善が必要</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150"/>
                        </a:lnSpc>
                      </a:pP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b="1" dirty="0" smtClean="0">
                          <a:latin typeface="Meiryo UI" panose="020B0604030504040204" pitchFamily="50" charset="-128"/>
                          <a:ea typeface="Meiryo UI" panose="020B0604030504040204" pitchFamily="50" charset="-128"/>
                        </a:rPr>
                        <a:t>□国際化への対応（国際会議、外国人の受入環境）</a:t>
                      </a:r>
                      <a:endParaRPr kumimoji="1" lang="en-US" altLang="ja-JP" sz="1050" b="1"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・外国人の住みやすい地域との共生のまちづくりが求められている。</a:t>
                      </a: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・新たな在留資格「特定技能制度」では、今後</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年間で、全国で最大</a:t>
                      </a:r>
                      <a:r>
                        <a:rPr kumimoji="1" lang="en-US" altLang="ja-JP" sz="1050" dirty="0" smtClean="0">
                          <a:latin typeface="Meiryo UI" panose="020B0604030504040204" pitchFamily="50" charset="-128"/>
                          <a:ea typeface="Meiryo UI" panose="020B0604030504040204" pitchFamily="50" charset="-128"/>
                        </a:rPr>
                        <a:t>345,150</a:t>
                      </a:r>
                      <a:r>
                        <a:rPr kumimoji="1" lang="ja-JP" altLang="en-US" sz="1050" dirty="0" smtClean="0">
                          <a:latin typeface="Meiryo UI" panose="020B0604030504040204" pitchFamily="50" charset="-128"/>
                          <a:ea typeface="Meiryo UI" panose="020B0604030504040204" pitchFamily="50" charset="-128"/>
                        </a:rPr>
                        <a:t>人（府は</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万人程度</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試算</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）の受入れ見込み。円滑な受入に向けた取組が必要</a:t>
                      </a:r>
                      <a:endParaRPr kumimoji="1" lang="en-US" altLang="ja-JP" sz="1050" dirty="0" smtClean="0">
                        <a:latin typeface="Meiryo UI" panose="020B0604030504040204" pitchFamily="50" charset="-128"/>
                        <a:ea typeface="Meiryo UI" panose="020B0604030504040204" pitchFamily="50" charset="-128"/>
                      </a:endParaRPr>
                    </a:p>
                    <a:p>
                      <a:pPr>
                        <a:lnSpc>
                          <a:spcPts val="1150"/>
                        </a:lnSpc>
                      </a:pPr>
                      <a:r>
                        <a:rPr kumimoji="1" lang="ja-JP" altLang="en-US" sz="1050" dirty="0" smtClean="0">
                          <a:latin typeface="Meiryo UI" panose="020B0604030504040204" pitchFamily="50" charset="-128"/>
                          <a:ea typeface="Meiryo UI" panose="020B0604030504040204" pitchFamily="50" charset="-128"/>
                        </a:rPr>
                        <a:t>　・国際会議については、東京や福岡、京都を下回っている状況、</a:t>
                      </a:r>
                      <a:r>
                        <a:rPr kumimoji="1" lang="en-US" altLang="ja-JP" sz="1050" dirty="0" smtClean="0">
                          <a:latin typeface="Meiryo UI" panose="020B0604030504040204" pitchFamily="50" charset="-128"/>
                          <a:ea typeface="Meiryo UI" panose="020B0604030504040204" pitchFamily="50" charset="-128"/>
                        </a:rPr>
                        <a:t>G20</a:t>
                      </a:r>
                      <a:r>
                        <a:rPr kumimoji="1" lang="ja-JP" altLang="en-US" sz="1050" dirty="0" smtClean="0">
                          <a:latin typeface="Meiryo UI" panose="020B0604030504040204" pitchFamily="50" charset="-128"/>
                          <a:ea typeface="Meiryo UI" panose="020B0604030504040204" pitchFamily="50" charset="-128"/>
                        </a:rPr>
                        <a:t>サミット開催による国際会議の誘致効果が今後期待。</a:t>
                      </a:r>
                      <a:endParaRPr kumimoji="1" lang="en-US" altLang="ja-JP" sz="105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533143"/>
                  </a:ext>
                </a:extLst>
              </a:tr>
            </a:tbl>
          </a:graphicData>
        </a:graphic>
      </p:graphicFrame>
      <p:sp>
        <p:nvSpPr>
          <p:cNvPr id="5" name="テキスト ボックス 4"/>
          <p:cNvSpPr txBox="1"/>
          <p:nvPr/>
        </p:nvSpPr>
        <p:spPr>
          <a:xfrm>
            <a:off x="9428874" y="6596390"/>
            <a:ext cx="46632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114</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4635859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４</a:t>
            </a:r>
            <a:r>
              <a:rPr lang="ja-JP" altLang="en-US" sz="2400" b="1" u="sng" dirty="0" smtClean="0">
                <a:latin typeface="Meiryo UI" panose="020B0604030504040204" pitchFamily="50" charset="-128"/>
                <a:ea typeface="Meiryo UI" panose="020B0604030504040204" pitchFamily="50" charset="-128"/>
              </a:rPr>
              <a:t>　世界の都市（</a:t>
            </a:r>
            <a:r>
              <a:rPr lang="ja-JP" altLang="en-US" sz="2400" b="1" u="sng" dirty="0">
                <a:latin typeface="Meiryo UI" panose="020B0604030504040204" pitchFamily="50" charset="-128"/>
                <a:ea typeface="Meiryo UI" panose="020B0604030504040204" pitchFamily="50" charset="-128"/>
              </a:rPr>
              <a:t>１</a:t>
            </a:r>
            <a:r>
              <a:rPr lang="ja-JP" altLang="en-US" sz="2400" b="1" u="sng" dirty="0" smtClean="0">
                <a:latin typeface="Meiryo UI" panose="020B0604030504040204" pitchFamily="50" charset="-128"/>
                <a:ea typeface="Meiryo UI" panose="020B0604030504040204" pitchFamily="50" charset="-128"/>
              </a:rPr>
              <a:t>）世界の都市論</a:t>
            </a:r>
            <a:r>
              <a:rPr lang="ja-JP" altLang="en-US" sz="2400" b="1" u="sng" dirty="0">
                <a:latin typeface="Meiryo UI" panose="020B0604030504040204" pitchFamily="50" charset="-128"/>
                <a:ea typeface="Meiryo UI" panose="020B0604030504040204" pitchFamily="50" charset="-128"/>
              </a:rPr>
              <a:t>の系譜</a:t>
            </a:r>
          </a:p>
        </p:txBody>
      </p:sp>
      <p:sp>
        <p:nvSpPr>
          <p:cNvPr id="3" name="テキスト ボックス 2"/>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115</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9118286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（１）世界の都市論の系譜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376230" y="6596390"/>
            <a:ext cx="49167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116</a:t>
            </a:r>
            <a:endParaRPr kumimoji="1" lang="ja-JP" altLang="en-US" sz="1100" b="1" dirty="0">
              <a:latin typeface="Arial Black" panose="020B0A04020102020204" pitchFamily="34" charset="0"/>
            </a:endParaRPr>
          </a:p>
        </p:txBody>
      </p:sp>
      <p:sp>
        <p:nvSpPr>
          <p:cNvPr id="2" name="正方形/長方形 1"/>
          <p:cNvSpPr/>
          <p:nvPr/>
        </p:nvSpPr>
        <p:spPr>
          <a:xfrm>
            <a:off x="0" y="408809"/>
            <a:ext cx="9839885" cy="6555641"/>
          </a:xfrm>
          <a:prstGeom prst="rect">
            <a:avLst/>
          </a:prstGeom>
        </p:spPr>
        <p:txBody>
          <a:bodyPr wrap="square">
            <a:spAutoFit/>
          </a:bodyPr>
          <a:lstStyle/>
          <a:p>
            <a:r>
              <a:rPr lang="ja-JP" altLang="en-US" sz="1200" b="1" u="sng" dirty="0">
                <a:latin typeface="Meiryo UI" panose="020B0604030504040204" pitchFamily="50" charset="-128"/>
                <a:ea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rPr>
              <a:t>エベネザー</a:t>
            </a:r>
            <a:r>
              <a:rPr lang="ja-JP" altLang="en-US" sz="1200" b="1" u="sng" dirty="0">
                <a:latin typeface="Meiryo UI" panose="020B0604030504040204" pitchFamily="50" charset="-128"/>
                <a:ea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rPr>
              <a:t>ハワード（</a:t>
            </a:r>
            <a:r>
              <a:rPr lang="en-US" altLang="ja-JP" sz="1200" dirty="0" smtClean="0">
                <a:latin typeface="Meiryo UI" panose="020B0604030504040204" pitchFamily="50" charset="-128"/>
                <a:ea typeface="Meiryo UI" panose="020B0604030504040204" pitchFamily="50" charset="-128"/>
              </a:rPr>
              <a:t>1850.1.29</a:t>
            </a:r>
            <a:r>
              <a:rPr lang="en-US" altLang="ja-JP"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1928.5.1</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近代</a:t>
            </a:r>
            <a:r>
              <a:rPr lang="ja-JP" altLang="en-US" sz="1200" b="1" dirty="0">
                <a:latin typeface="Meiryo UI" panose="020B0604030504040204" pitchFamily="50" charset="-128"/>
                <a:ea typeface="Meiryo UI" panose="020B0604030504040204" pitchFamily="50" charset="-128"/>
              </a:rPr>
              <a:t>都市計画の祖。田園都市論</a:t>
            </a: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田園都市論の</a:t>
            </a:r>
            <a:r>
              <a:rPr lang="ja-JP" altLang="en-US" sz="1200" dirty="0" smtClean="0">
                <a:latin typeface="Meiryo UI" panose="020B0604030504040204" pitchFamily="50" charset="-128"/>
                <a:ea typeface="Meiryo UI" panose="020B0604030504040204" pitchFamily="50" charset="-128"/>
              </a:rPr>
              <a:t>考え方</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→人口</a:t>
            </a:r>
            <a:r>
              <a:rPr lang="ja-JP" altLang="en-US" sz="1200" dirty="0">
                <a:latin typeface="Meiryo UI" panose="020B0604030504040204" pitchFamily="50" charset="-128"/>
                <a:ea typeface="Meiryo UI" panose="020B0604030504040204" pitchFamily="50" charset="-128"/>
              </a:rPr>
              <a:t>数万程度の限定された規模</a:t>
            </a:r>
            <a:r>
              <a:rPr lang="ja-JP" altLang="en-US" sz="1200" dirty="0" smtClean="0">
                <a:latin typeface="Meiryo UI" panose="020B0604030504040204" pitchFamily="50" charset="-128"/>
                <a:ea typeface="Meiryo UI" panose="020B0604030504040204" pitchFamily="50" charset="-128"/>
              </a:rPr>
              <a:t>の自律</a:t>
            </a:r>
            <a:r>
              <a:rPr lang="ja-JP" altLang="en-US" sz="1200" dirty="0">
                <a:latin typeface="Meiryo UI" panose="020B0604030504040204" pitchFamily="50" charset="-128"/>
                <a:ea typeface="Meiryo UI" panose="020B0604030504040204" pitchFamily="50" charset="-128"/>
              </a:rPr>
              <a:t>した職住近接型の都市を郊外に建設するものである。住宅は公園や森に囲まれ、農作業などをするスペースもある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豊か</a:t>
            </a:r>
            <a:r>
              <a:rPr lang="ja-JP" altLang="en-US" sz="1200" dirty="0">
                <a:latin typeface="Meiryo UI" panose="020B0604030504040204" pitchFamily="50" charset="-128"/>
                <a:ea typeface="Meiryo UI" panose="020B0604030504040204" pitchFamily="50" charset="-128"/>
              </a:rPr>
              <a:t>な者や貧しい者など、多様な家庭のための賃貸住宅があり、その賃貸は田園都市を運営する土地会社によって行われる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この</a:t>
            </a:r>
            <a:r>
              <a:rPr lang="ja-JP" altLang="en-US" sz="1200" dirty="0">
                <a:latin typeface="Meiryo UI" panose="020B0604030504040204" pitchFamily="50" charset="-128"/>
                <a:ea typeface="Meiryo UI" panose="020B0604030504040204" pitchFamily="50" charset="-128"/>
              </a:rPr>
              <a:t>資金を元手に、住民たち自身が公共施設の整備などをすすめるなど、住民によるコミュニティ形成もめざす。</a:t>
            </a:r>
          </a:p>
          <a:p>
            <a:endParaRPr lang="ja-JP" altLang="en-US" sz="1200" dirty="0">
              <a:latin typeface="Meiryo UI" panose="020B0604030504040204" pitchFamily="50" charset="-128"/>
              <a:ea typeface="Meiryo UI" panose="020B0604030504040204" pitchFamily="50" charset="-128"/>
            </a:endParaRPr>
          </a:p>
          <a:p>
            <a:r>
              <a:rPr lang="ja-JP" altLang="en-US" sz="1200" b="1" u="sng" dirty="0" smtClean="0">
                <a:latin typeface="Meiryo UI" panose="020B0604030504040204" pitchFamily="50" charset="-128"/>
                <a:ea typeface="Meiryo UI" panose="020B0604030504040204" pitchFamily="50" charset="-128"/>
              </a:rPr>
              <a:t>◆ル</a:t>
            </a:r>
            <a:r>
              <a:rPr lang="ja-JP" altLang="en-US" sz="1200" b="1" u="sng" dirty="0">
                <a:latin typeface="Meiryo UI" panose="020B0604030504040204" pitchFamily="50" charset="-128"/>
                <a:ea typeface="Meiryo UI" panose="020B0604030504040204" pitchFamily="50" charset="-128"/>
              </a:rPr>
              <a:t>・コルビジェ（</a:t>
            </a:r>
            <a:r>
              <a:rPr lang="en-US" altLang="ja-JP" sz="1200" dirty="0" smtClean="0">
                <a:latin typeface="Meiryo UI" panose="020B0604030504040204" pitchFamily="50" charset="-128"/>
                <a:ea typeface="Meiryo UI" panose="020B0604030504040204" pitchFamily="50" charset="-128"/>
              </a:rPr>
              <a:t>1887.10.6〜1965.8.27</a:t>
            </a:r>
            <a:r>
              <a:rPr lang="ja-JP" altLang="en-US" sz="1200" dirty="0" smtClean="0">
                <a:latin typeface="Meiryo UI" panose="020B0604030504040204" pitchFamily="50" charset="-128"/>
                <a:ea typeface="Meiryo UI" panose="020B0604030504040204" pitchFamily="50" charset="-128"/>
              </a:rPr>
              <a:t>）</a:t>
            </a:r>
            <a:endParaRPr lang="ja-JP" altLang="en-US" sz="1200" b="1" u="sng"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○建築家</a:t>
            </a:r>
            <a:r>
              <a:rPr lang="ja-JP" altLang="en-US" sz="1200" dirty="0">
                <a:latin typeface="Meiryo UI" panose="020B0604030504040204" pitchFamily="50" charset="-128"/>
                <a:ea typeface="Meiryo UI" panose="020B0604030504040204" pitchFamily="50" charset="-128"/>
              </a:rPr>
              <a:t>。「輝ける都市」</a:t>
            </a:r>
          </a:p>
          <a:p>
            <a:pPr marL="268288" indent="-268288"/>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「輝ける都市」は、建築素材として、コンクリート、鉄鋼、ガラス、大理石を使って、伝統的な建築様式にとらわれない自由な建築群と、近代的なデザインと機能性をと</a:t>
            </a:r>
            <a:r>
              <a:rPr lang="ja-JP" altLang="en-US" sz="1200" dirty="0" err="1">
                <a:latin typeface="Meiryo UI" panose="020B0604030504040204" pitchFamily="50" charset="-128"/>
                <a:ea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rPr>
              <a:t>あわせもつ自動車の群れとが巧みに調和した、いわば、芸術作品としての都市を</a:t>
            </a:r>
            <a:r>
              <a:rPr lang="ja-JP" altLang="en-US" sz="1200" dirty="0" smtClean="0">
                <a:latin typeface="Meiryo UI" panose="020B0604030504040204" pitchFamily="50" charset="-128"/>
                <a:ea typeface="Meiryo UI" panose="020B0604030504040204" pitchFamily="50" charset="-128"/>
              </a:rPr>
              <a:t>計画。</a:t>
            </a:r>
            <a:endParaRPr lang="ja-JP" altLang="en-US"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a:p>
            <a:r>
              <a:rPr lang="ja-JP" altLang="en-US" sz="1200" b="1" u="sng" dirty="0" smtClean="0">
                <a:latin typeface="Meiryo UI" panose="020B0604030504040204" pitchFamily="50" charset="-128"/>
                <a:ea typeface="Meiryo UI" panose="020B0604030504040204" pitchFamily="50" charset="-128"/>
              </a:rPr>
              <a:t>◆ジェーン</a:t>
            </a:r>
            <a:r>
              <a:rPr lang="ja-JP" altLang="en-US" sz="1200" b="1" u="sng" dirty="0">
                <a:latin typeface="Meiryo UI" panose="020B0604030504040204" pitchFamily="50" charset="-128"/>
                <a:ea typeface="Meiryo UI" panose="020B0604030504040204" pitchFamily="50" charset="-128"/>
              </a:rPr>
              <a:t>・ジェイコブス（</a:t>
            </a:r>
            <a:r>
              <a:rPr lang="en-US" altLang="ja-JP" sz="1200" dirty="0" smtClean="0">
                <a:latin typeface="Meiryo UI" panose="020B0604030504040204" pitchFamily="50" charset="-128"/>
                <a:ea typeface="Meiryo UI" panose="020B0604030504040204" pitchFamily="50" charset="-128"/>
              </a:rPr>
              <a:t>1916.5.4〜2006.4.25</a:t>
            </a:r>
            <a:r>
              <a:rPr lang="ja-JP" altLang="en-US" sz="1200" dirty="0" smtClean="0">
                <a:latin typeface="Meiryo UI" panose="020B0604030504040204" pitchFamily="50" charset="-128"/>
                <a:ea typeface="Meiryo UI" panose="020B0604030504040204" pitchFamily="50" charset="-128"/>
              </a:rPr>
              <a:t>）</a:t>
            </a:r>
            <a:endParaRPr lang="ja-JP" altLang="en-US" sz="1200" b="1" u="sng"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ル・コルビュジェの「輝ける都市」に代表される近代的都市の考え方に対して、その問題点をするどく指摘して、新しい人間的な都市のあり方</a:t>
            </a:r>
            <a:r>
              <a:rPr lang="ja-JP" altLang="en-US" sz="1200" dirty="0" smtClean="0">
                <a:latin typeface="Meiryo UI" panose="020B0604030504040204" pitchFamily="50" charset="-128"/>
                <a:ea typeface="Meiryo UI" panose="020B0604030504040204" pitchFamily="50" charset="-128"/>
              </a:rPr>
              <a:t>を示した。</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アメリカ大都市の死と生」</a:t>
            </a:r>
            <a:r>
              <a:rPr lang="ja-JP" altLang="en-US" sz="1200" dirty="0" smtClean="0">
                <a:latin typeface="Meiryo UI" panose="020B0604030504040204" pitchFamily="50" charset="-128"/>
                <a:ea typeface="Meiryo UI" panose="020B0604030504040204" pitchFamily="50" charset="-128"/>
              </a:rPr>
              <a:t>など、</a:t>
            </a:r>
            <a:r>
              <a:rPr lang="ja-JP" altLang="en-US" sz="1200" b="1" dirty="0" smtClean="0">
                <a:latin typeface="Meiryo UI" panose="020B0604030504040204" pitchFamily="50" charset="-128"/>
                <a:ea typeface="Meiryo UI" panose="020B0604030504040204" pitchFamily="50" charset="-128"/>
              </a:rPr>
              <a:t>基本的</a:t>
            </a:r>
            <a:r>
              <a:rPr lang="ja-JP" altLang="en-US" sz="1200" b="1" dirty="0">
                <a:latin typeface="Meiryo UI" panose="020B0604030504040204" pitchFamily="50" charset="-128"/>
                <a:ea typeface="Meiryo UI" panose="020B0604030504040204" pitchFamily="50" charset="-128"/>
              </a:rPr>
              <a:t>には近代的な都市計画に反対</a:t>
            </a:r>
            <a:r>
              <a:rPr lang="ja-JP" altLang="en-US" sz="1200" dirty="0">
                <a:latin typeface="Meiryo UI" panose="020B0604030504040204" pitchFamily="50" charset="-128"/>
                <a:ea typeface="Meiryo UI" panose="020B0604030504040204" pitchFamily="50" charset="-128"/>
              </a:rPr>
              <a:t>し、</a:t>
            </a:r>
            <a:r>
              <a:rPr lang="ja-JP" altLang="en-US" sz="1200" b="1" dirty="0">
                <a:latin typeface="Meiryo UI" panose="020B0604030504040204" pitchFamily="50" charset="-128"/>
                <a:ea typeface="Meiryo UI" panose="020B0604030504040204" pitchFamily="50" charset="-128"/>
              </a:rPr>
              <a:t>多様性を重視した人間的な都市づくりを主張</a:t>
            </a:r>
            <a:r>
              <a:rPr lang="ja-JP" altLang="en-US" sz="1200" dirty="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ジェイコブス</a:t>
            </a:r>
            <a:r>
              <a:rPr lang="ja-JP" altLang="en-US" sz="1200" b="1" dirty="0">
                <a:latin typeface="Meiryo UI" panose="020B0604030504040204" pitchFamily="50" charset="-128"/>
                <a:ea typeface="Meiryo UI" panose="020B0604030504040204" pitchFamily="50" charset="-128"/>
              </a:rPr>
              <a:t>の示す都市の</a:t>
            </a:r>
            <a:r>
              <a:rPr lang="en-US" altLang="ja-JP" sz="1200" b="1" dirty="0">
                <a:latin typeface="Meiryo UI" panose="020B0604030504040204" pitchFamily="50" charset="-128"/>
                <a:ea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rPr>
              <a:t>要件</a:t>
            </a:r>
            <a:r>
              <a:rPr lang="en-US" altLang="ja-JP"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・都市</a:t>
            </a:r>
            <a:r>
              <a:rPr lang="ja-JP" altLang="en-US" sz="1200" dirty="0">
                <a:latin typeface="Meiryo UI" panose="020B0604030504040204" pitchFamily="50" charset="-128"/>
                <a:ea typeface="Meiryo UI" panose="020B0604030504040204" pitchFamily="50" charset="-128"/>
              </a:rPr>
              <a:t>の街路や地区で，溢れんばかりの多様性を生成するために</a:t>
            </a:r>
            <a:r>
              <a:rPr lang="ja-JP" altLang="en-US" sz="1200" dirty="0" smtClean="0">
                <a:latin typeface="Meiryo UI" panose="020B0604030504040204" pitchFamily="50" charset="-128"/>
                <a:ea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rPr>
              <a:t>4</a:t>
            </a:r>
            <a:r>
              <a:rPr lang="ja-JP" altLang="en-US" sz="1200" dirty="0" err="1">
                <a:latin typeface="Meiryo UI" panose="020B0604030504040204" pitchFamily="50" charset="-128"/>
                <a:ea typeface="Meiryo UI" panose="020B0604030504040204" pitchFamily="50" charset="-128"/>
              </a:rPr>
              <a:t>つの</a:t>
            </a:r>
            <a:r>
              <a:rPr lang="ja-JP" altLang="en-US" sz="1200" dirty="0">
                <a:latin typeface="Meiryo UI" panose="020B0604030504040204" pitchFamily="50" charset="-128"/>
                <a:ea typeface="Meiryo UI" panose="020B0604030504040204" pitchFamily="50" charset="-128"/>
              </a:rPr>
              <a:t>条件が必要不可欠である。 </a:t>
            </a:r>
          </a:p>
          <a:p>
            <a:pPr marL="444500" indent="-444500"/>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1</a:t>
            </a:r>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地区、そして</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地区</a:t>
            </a:r>
            <a:r>
              <a:rPr lang="ja-JP" altLang="en-US" sz="1200" dirty="0">
                <a:latin typeface="Meiryo UI" panose="020B0604030504040204" pitchFamily="50" charset="-128"/>
                <a:ea typeface="Meiryo UI" panose="020B0604030504040204" pitchFamily="50" charset="-128"/>
              </a:rPr>
              <a:t>内部の可能な限り多くの場所に</a:t>
            </a:r>
            <a:r>
              <a:rPr lang="ja-JP" altLang="en-US" sz="1200" dirty="0" smtClean="0">
                <a:latin typeface="Meiryo UI" panose="020B0604030504040204" pitchFamily="50" charset="-128"/>
                <a:ea typeface="Meiryo UI" panose="020B0604030504040204" pitchFamily="50" charset="-128"/>
              </a:rPr>
              <a:t>おいて、</a:t>
            </a:r>
            <a:r>
              <a:rPr lang="ja-JP" altLang="en-US" sz="1200" b="1" dirty="0" smtClean="0">
                <a:latin typeface="Meiryo UI" panose="020B0604030504040204" pitchFamily="50" charset="-128"/>
                <a:ea typeface="Meiryo UI" panose="020B0604030504040204" pitchFamily="50" charset="-128"/>
              </a:rPr>
              <a:t>主要</a:t>
            </a:r>
            <a:r>
              <a:rPr lang="ja-JP" altLang="en-US" sz="1200" b="1" dirty="0">
                <a:latin typeface="Meiryo UI" panose="020B0604030504040204" pitchFamily="50" charset="-128"/>
                <a:ea typeface="Meiryo UI" panose="020B0604030504040204" pitchFamily="50" charset="-128"/>
              </a:rPr>
              <a:t>な用途が</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つ</a:t>
            </a:r>
            <a:r>
              <a:rPr lang="ja-JP" altLang="en-US" sz="1200" b="1" dirty="0" smtClean="0">
                <a:latin typeface="Meiryo UI" panose="020B0604030504040204" pitchFamily="50" charset="-128"/>
                <a:ea typeface="Meiryo UI" panose="020B0604030504040204" pitchFamily="50" charset="-128"/>
              </a:rPr>
              <a:t>以上、望ましく</a:t>
            </a:r>
            <a:r>
              <a:rPr lang="ja-JP" altLang="en-US" sz="1200" b="1" dirty="0">
                <a:latin typeface="Meiryo UI" panose="020B0604030504040204" pitchFamily="50" charset="-128"/>
                <a:ea typeface="Meiryo UI" panose="020B0604030504040204" pitchFamily="50" charset="-128"/>
              </a:rPr>
              <a:t>は</a:t>
            </a:r>
            <a:r>
              <a:rPr lang="en-US" altLang="ja-JP" sz="1200" b="1" dirty="0">
                <a:latin typeface="Meiryo UI" panose="020B0604030504040204" pitchFamily="50" charset="-128"/>
                <a:ea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rPr>
              <a:t>つ以上存在</a:t>
            </a:r>
            <a:r>
              <a:rPr lang="ja-JP" altLang="en-US" sz="1200" dirty="0">
                <a:latin typeface="Meiryo UI" panose="020B0604030504040204" pitchFamily="50" charset="-128"/>
                <a:ea typeface="Meiryo UI" panose="020B0604030504040204" pitchFamily="50" charset="-128"/>
              </a:rPr>
              <a:t>しなければならない。</a:t>
            </a:r>
            <a:r>
              <a:rPr lang="ja-JP" altLang="en-US" sz="1200" dirty="0" smtClean="0">
                <a:latin typeface="Meiryo UI" panose="020B0604030504040204" pitchFamily="50" charset="-128"/>
                <a:ea typeface="Meiryo UI" panose="020B0604030504040204" pitchFamily="50" charset="-128"/>
              </a:rPr>
              <a:t>そして、人々</a:t>
            </a:r>
            <a:r>
              <a:rPr lang="ja-JP" altLang="en-US" sz="1200" dirty="0">
                <a:latin typeface="Meiryo UI" panose="020B0604030504040204" pitchFamily="50" charset="-128"/>
                <a:ea typeface="Meiryo UI" panose="020B0604030504040204" pitchFamily="50" charset="-128"/>
              </a:rPr>
              <a:t>が異なる時間帯に外に出たり，異なる目的である場所にとどまったりすると同時</a:t>
            </a:r>
            <a:r>
              <a:rPr lang="ja-JP" altLang="en-US" sz="1200" dirty="0" smtClean="0">
                <a:latin typeface="Meiryo UI" panose="020B0604030504040204" pitchFamily="50" charset="-128"/>
                <a:ea typeface="Meiryo UI" panose="020B0604030504040204" pitchFamily="50" charset="-128"/>
              </a:rPr>
              <a:t>に、</a:t>
            </a:r>
            <a:r>
              <a:rPr lang="ja-JP" altLang="en-US" sz="1200" b="1" dirty="0" smtClean="0">
                <a:latin typeface="Meiryo UI" panose="020B0604030504040204" pitchFamily="50" charset="-128"/>
                <a:ea typeface="Meiryo UI" panose="020B0604030504040204" pitchFamily="50" charset="-128"/>
              </a:rPr>
              <a:t>人々</a:t>
            </a:r>
            <a:r>
              <a:rPr lang="ja-JP" altLang="en-US" sz="1200" b="1" dirty="0">
                <a:latin typeface="Meiryo UI" panose="020B0604030504040204" pitchFamily="50" charset="-128"/>
                <a:ea typeface="Meiryo UI" panose="020B0604030504040204" pitchFamily="50" charset="-128"/>
              </a:rPr>
              <a:t>が多くの施設を共通に利用できることを保証</a:t>
            </a:r>
            <a:r>
              <a:rPr lang="ja-JP" altLang="en-US" sz="1200" dirty="0">
                <a:latin typeface="Meiryo UI" panose="020B0604030504040204" pitchFamily="50" charset="-128"/>
                <a:ea typeface="Meiryo UI" panose="020B0604030504040204" pitchFamily="50" charset="-128"/>
              </a:rPr>
              <a:t>していなければならない。 </a:t>
            </a:r>
          </a:p>
          <a:p>
            <a:pPr marL="444500" indent="-444500"/>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a:t>
            </a:r>
            <a:r>
              <a:rPr lang="en-US" altLang="ja-JP"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街区のほとんど</a:t>
            </a:r>
            <a:r>
              <a:rPr lang="ja-JP" altLang="en-US" sz="1200" b="1" dirty="0" smtClean="0">
                <a:latin typeface="Meiryo UI" panose="020B0604030504040204" pitchFamily="50" charset="-128"/>
                <a:ea typeface="Meiryo UI" panose="020B0604030504040204" pitchFamily="50" charset="-128"/>
              </a:rPr>
              <a:t>が短く</a:t>
            </a:r>
            <a:r>
              <a:rPr lang="ja-JP" altLang="en-US" sz="1200" b="1" dirty="0">
                <a:latin typeface="Meiryo UI" panose="020B0604030504040204" pitchFamily="50" charset="-128"/>
                <a:ea typeface="Meiryo UI" panose="020B0604030504040204" pitchFamily="50" charset="-128"/>
              </a:rPr>
              <a:t>なければならない</a:t>
            </a:r>
            <a:r>
              <a:rPr lang="ja-JP" altLang="en-US" sz="1200" dirty="0">
                <a:latin typeface="Meiryo UI" panose="020B0604030504040204" pitchFamily="50" charset="-128"/>
                <a:ea typeface="Meiryo UI" panose="020B0604030504040204" pitchFamily="50" charset="-128"/>
              </a:rPr>
              <a:t>。つまり，街路が頻繁に利用され，角を曲がる機会が頻繁に生じていなければならない。 </a:t>
            </a:r>
          </a:p>
          <a:p>
            <a:pPr marL="444500" indent="-444500"/>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3</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地区</a:t>
            </a:r>
            <a:r>
              <a:rPr lang="ja-JP" altLang="en-US" sz="1200" dirty="0" smtClean="0">
                <a:latin typeface="Meiryo UI" panose="020B0604030504040204" pitchFamily="50" charset="-128"/>
                <a:ea typeface="Meiryo UI" panose="020B0604030504040204" pitchFamily="50" charset="-128"/>
              </a:rPr>
              <a:t>は、</a:t>
            </a:r>
            <a:r>
              <a:rPr lang="ja-JP" altLang="en-US" sz="1200" b="1" dirty="0" smtClean="0">
                <a:latin typeface="Meiryo UI" panose="020B0604030504040204" pitchFamily="50" charset="-128"/>
                <a:ea typeface="Meiryo UI" panose="020B0604030504040204" pitchFamily="50" charset="-128"/>
              </a:rPr>
              <a:t>年代</a:t>
            </a:r>
            <a:r>
              <a:rPr lang="ja-JP" altLang="en-US" sz="1200" b="1" dirty="0">
                <a:latin typeface="Meiryo UI" panose="020B0604030504040204" pitchFamily="50" charset="-128"/>
                <a:ea typeface="Meiryo UI" panose="020B0604030504040204" pitchFamily="50" charset="-128"/>
              </a:rPr>
              <a:t>や状態の異なる様々な建物が混ざり合っていなければならない</a:t>
            </a:r>
            <a:r>
              <a:rPr lang="ja-JP" altLang="en-US" sz="1200" dirty="0">
                <a:latin typeface="Meiryo UI" panose="020B0604030504040204" pitchFamily="50" charset="-128"/>
                <a:ea typeface="Meiryo UI" panose="020B0604030504040204" pitchFamily="50" charset="-128"/>
              </a:rPr>
              <a:t>。古い建物が適切な割合で存在することで，</a:t>
            </a:r>
            <a:r>
              <a:rPr lang="ja-JP" altLang="en-US" sz="1200" b="1" dirty="0">
                <a:latin typeface="Meiryo UI" panose="020B0604030504040204" pitchFamily="50" charset="-128"/>
                <a:ea typeface="Meiryo UI" panose="020B0604030504040204" pitchFamily="50" charset="-128"/>
              </a:rPr>
              <a:t>建物がもたらす経済的な収益が多様</a:t>
            </a:r>
            <a:r>
              <a:rPr lang="ja-JP" altLang="en-US" sz="1200" dirty="0">
                <a:latin typeface="Meiryo UI" panose="020B0604030504040204" pitchFamily="50" charset="-128"/>
                <a:ea typeface="Meiryo UI" panose="020B0604030504040204" pitchFamily="50" charset="-128"/>
              </a:rPr>
              <a:t>でなければならない。この混ざり合い</a:t>
            </a:r>
            <a:r>
              <a:rPr lang="ja-JP" altLang="en-US" sz="1200" dirty="0" smtClean="0">
                <a:latin typeface="Meiryo UI" panose="020B0604030504040204" pitchFamily="50" charset="-128"/>
                <a:ea typeface="Meiryo UI" panose="020B0604030504040204" pitchFamily="50" charset="-128"/>
              </a:rPr>
              <a:t>は、非常</a:t>
            </a:r>
            <a:r>
              <a:rPr lang="ja-JP" altLang="en-US" sz="1200" dirty="0">
                <a:latin typeface="Meiryo UI" panose="020B0604030504040204" pitchFamily="50" charset="-128"/>
                <a:ea typeface="Meiryo UI" panose="020B0604030504040204" pitchFamily="50" charset="-128"/>
              </a:rPr>
              <a:t>にきめ細かくなされていなければならない。 </a:t>
            </a: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4</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目的がなんであるに</a:t>
            </a:r>
            <a:r>
              <a:rPr lang="ja-JP" altLang="en-US" sz="1200" dirty="0" smtClean="0">
                <a:latin typeface="Meiryo UI" panose="020B0604030504040204" pitchFamily="50" charset="-128"/>
                <a:ea typeface="Meiryo UI" panose="020B0604030504040204" pitchFamily="50" charset="-128"/>
              </a:rPr>
              <a:t>せよ、</a:t>
            </a:r>
            <a:r>
              <a:rPr lang="ja-JP" altLang="en-US" sz="1200" b="1" dirty="0" smtClean="0">
                <a:latin typeface="Meiryo UI" panose="020B0604030504040204" pitchFamily="50" charset="-128"/>
                <a:ea typeface="Meiryo UI" panose="020B0604030504040204" pitchFamily="50" charset="-128"/>
              </a:rPr>
              <a:t>人々</a:t>
            </a:r>
            <a:r>
              <a:rPr lang="ja-JP" altLang="en-US" sz="1200" b="1" dirty="0">
                <a:latin typeface="Meiryo UI" panose="020B0604030504040204" pitchFamily="50" charset="-128"/>
                <a:ea typeface="Meiryo UI" panose="020B0604030504040204" pitchFamily="50" charset="-128"/>
              </a:rPr>
              <a:t>が十分に高密度に集積</a:t>
            </a:r>
            <a:r>
              <a:rPr lang="ja-JP" altLang="en-US" sz="1200" dirty="0">
                <a:latin typeface="Meiryo UI" panose="020B0604030504040204" pitchFamily="50" charset="-128"/>
                <a:ea typeface="Meiryo UI" panose="020B0604030504040204" pitchFamily="50" charset="-128"/>
              </a:rPr>
              <a:t>していなければならない。これに</a:t>
            </a:r>
            <a:r>
              <a:rPr lang="ja-JP" altLang="en-US" sz="1200" dirty="0" smtClean="0">
                <a:latin typeface="Meiryo UI" panose="020B0604030504040204" pitchFamily="50" charset="-128"/>
                <a:ea typeface="Meiryo UI" panose="020B0604030504040204" pitchFamily="50" charset="-128"/>
              </a:rPr>
              <a:t>は、居住</a:t>
            </a:r>
            <a:r>
              <a:rPr lang="ja-JP" altLang="en-US" sz="1200" dirty="0">
                <a:latin typeface="Meiryo UI" panose="020B0604030504040204" pitchFamily="50" charset="-128"/>
                <a:ea typeface="Meiryo UI" panose="020B0604030504040204" pitchFamily="50" charset="-128"/>
              </a:rPr>
              <a:t>のために人々が高密度に集積していることも</a:t>
            </a:r>
            <a:r>
              <a:rPr lang="ja-JP" altLang="en-US" sz="1200" dirty="0" smtClean="0">
                <a:latin typeface="Meiryo UI" panose="020B0604030504040204" pitchFamily="50" charset="-128"/>
                <a:ea typeface="Meiryo UI" panose="020B0604030504040204" pitchFamily="50" charset="-128"/>
              </a:rPr>
              <a:t>含まれる。</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u="sng" dirty="0">
                <a:latin typeface="Meiryo UI" panose="020B0604030504040204" pitchFamily="50" charset="-128"/>
                <a:ea typeface="Meiryo UI" panose="020B0604030504040204" pitchFamily="50" charset="-128"/>
              </a:rPr>
              <a:t>◆ジョン・フリードマン</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(1926.4.16</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2017.6.11)</a:t>
            </a:r>
          </a:p>
          <a:p>
            <a:r>
              <a:rPr lang="ja-JP" altLang="en-US" sz="1200"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○世界</a:t>
            </a:r>
            <a:r>
              <a:rPr lang="ja-JP" altLang="en-US" sz="1200" b="1" dirty="0">
                <a:latin typeface="Meiryo UI" panose="020B0604030504040204" pitchFamily="50" charset="-128"/>
                <a:ea typeface="Meiryo UI" panose="020B0604030504040204" pitchFamily="50" charset="-128"/>
              </a:rPr>
              <a:t>都市仮説</a:t>
            </a:r>
          </a:p>
          <a:p>
            <a:pPr marL="174625" indent="-17462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多国籍企業・グローバルマネーの形成によりグローバル化が進展する中で、</a:t>
            </a:r>
            <a:r>
              <a:rPr lang="ja-JP" altLang="en-US" sz="1200" b="1" dirty="0">
                <a:latin typeface="Meiryo UI" panose="020B0604030504040204" pitchFamily="50" charset="-128"/>
                <a:ea typeface="Meiryo UI" panose="020B0604030504040204" pitchFamily="50" charset="-128"/>
              </a:rPr>
              <a:t>本社機能や金融の中心の役割を果たす都市を世界都市として定義</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268288" indent="-268288"/>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ニューヨークやロンドンが代表的である。このような世界都市では、本社機能、金融、国際的な交通と通信、ビジネス向けサービス（広告、会計、保険、法務）が発展し、第二次産業の規模は縮小する。これに伴って職業は二極化した分布を持ち、上層では専門職や管理職が、下層では非熟練のマニュアル、ノンマニュアル職の比率が高くなるという。</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フリードマンの主要な世界都市の定義</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p>
          <a:p>
            <a:r>
              <a:rPr lang="ja-JP" altLang="en-US" sz="1200" dirty="0">
                <a:latin typeface="Meiryo UI" panose="020B0604030504040204" pitchFamily="50" charset="-128"/>
                <a:ea typeface="Meiryo UI" panose="020B0604030504040204" pitchFamily="50" charset="-128"/>
              </a:rPr>
              <a:t>　　➢資本主義の世界システムの中で、法人の拠点、金融センター、グローバル・システムや地域・国民経済の結節点としてその機能を果たす都市</a:t>
            </a:r>
          </a:p>
          <a:p>
            <a:r>
              <a:rPr lang="ja-JP" altLang="en-US" sz="1200" dirty="0">
                <a:latin typeface="Meiryo UI" panose="020B0604030504040204" pitchFamily="50" charset="-128"/>
                <a:ea typeface="Meiryo UI" panose="020B0604030504040204" pitchFamily="50" charset="-128"/>
              </a:rPr>
              <a:t>　　➢多国籍企業がその基地として立地し利用するため、複雑な国際的・空間的階層の中に位置付けられる都市</a:t>
            </a:r>
          </a:p>
          <a:p>
            <a:r>
              <a:rPr lang="ja-JP" altLang="en-US" sz="1200" dirty="0">
                <a:latin typeface="Meiryo UI" panose="020B0604030504040204" pitchFamily="50" charset="-128"/>
                <a:ea typeface="Meiryo UI" panose="020B0604030504040204" pitchFamily="50" charset="-128"/>
              </a:rPr>
              <a:t>　　➢グローバルな管理機能の集積を反映して法人の中枢部門、国際的な金融・輸送・通信・広告・保険・法務などの高次ビジネス・サービスなどが成長する</a:t>
            </a:r>
            <a:r>
              <a:rPr lang="ja-JP" altLang="en-US" sz="1200" dirty="0" smtClean="0">
                <a:latin typeface="Meiryo UI" panose="020B0604030504040204" pitchFamily="50" charset="-128"/>
                <a:ea typeface="Meiryo UI" panose="020B0604030504040204" pitchFamily="50" charset="-128"/>
              </a:rPr>
              <a:t>都市</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982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（３）平成の大阪</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451783"/>
            <a:ext cx="964154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・長期的な地位の低迷が続く中、バブル崩壊により、さらに大阪経済は悪化し、停滞期が続くことになる。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・近年は、円安による輸出額の増加やインバウンドによる消費の増加等により、緩やかではあるが、大阪経済は回復基調にある。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・大阪府の人口は、平成</a:t>
            </a:r>
            <a:r>
              <a:rPr kumimoji="1" lang="en-US" altLang="ja-JP" sz="1400" dirty="0" smtClean="0">
                <a:latin typeface="Meiryo UI" panose="020B0604030504040204" pitchFamily="50" charset="-128"/>
                <a:ea typeface="Meiryo UI" panose="020B0604030504040204" pitchFamily="50" charset="-128"/>
              </a:rPr>
              <a:t>22</a:t>
            </a:r>
            <a:r>
              <a:rPr kumimoji="1" lang="ja-JP" altLang="en-US" sz="1400" dirty="0" smtClean="0">
                <a:latin typeface="Meiryo UI" panose="020B0604030504040204" pitchFamily="50" charset="-128"/>
                <a:ea typeface="Meiryo UI" panose="020B0604030504040204" pitchFamily="50" charset="-128"/>
              </a:rPr>
              <a:t>年の</a:t>
            </a:r>
            <a:r>
              <a:rPr kumimoji="1" lang="en-US" altLang="ja-JP" sz="1400" dirty="0" smtClean="0">
                <a:latin typeface="Meiryo UI" panose="020B0604030504040204" pitchFamily="50" charset="-128"/>
                <a:ea typeface="Meiryo UI" panose="020B0604030504040204" pitchFamily="50" charset="-128"/>
              </a:rPr>
              <a:t>887</a:t>
            </a:r>
            <a:r>
              <a:rPr kumimoji="1" lang="ja-JP" altLang="en-US" sz="1400" dirty="0" smtClean="0">
                <a:latin typeface="Meiryo UI" panose="020B0604030504040204" pitchFamily="50" charset="-128"/>
                <a:ea typeface="Meiryo UI" panose="020B0604030504040204" pitchFamily="50" charset="-128"/>
              </a:rPr>
              <a:t>万人をピークに減少に転じた。</a:t>
            </a:r>
            <a:endParaRPr kumimoji="1" lang="en-US" altLang="ja-JP" sz="140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5165" y="1233421"/>
            <a:ext cx="9735670" cy="5262979"/>
          </a:xfrm>
          <a:prstGeom prst="rect">
            <a:avLst/>
          </a:prstGeom>
          <a:noFill/>
          <a:ln>
            <a:solidFill>
              <a:schemeClr val="tx1"/>
            </a:solidFill>
            <a:prstDash val="dash"/>
          </a:ln>
        </p:spPr>
        <p:txBody>
          <a:bodyPr wrap="square" rtlCol="0">
            <a:spAutoFit/>
          </a:bodyPr>
          <a:lstStyle/>
          <a:p>
            <a:r>
              <a:rPr kumimoji="1" lang="ja-JP" altLang="en-US" sz="1050" b="1" u="sng" dirty="0" smtClean="0">
                <a:latin typeface="Meiryo UI" panose="020B0604030504040204" pitchFamily="50" charset="-128"/>
                <a:ea typeface="Meiryo UI" panose="020B0604030504040204" pitchFamily="50" charset="-128"/>
              </a:rPr>
              <a:t>◆バブル景気</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1985</a:t>
            </a:r>
            <a:r>
              <a:rPr kumimoji="1" lang="ja-JP" altLang="en-US" sz="1050" dirty="0">
                <a:latin typeface="Meiryo UI" panose="020B0604030504040204" pitchFamily="50" charset="-128"/>
                <a:ea typeface="Meiryo UI" panose="020B0604030504040204" pitchFamily="50" charset="-128"/>
              </a:rPr>
              <a:t>年のプラザ合意により急速な円高が進行したが、円高不況対策の一環として、超金融緩和が「カネ余り」、「低金利」をもたらし、バブル景気</a:t>
            </a:r>
            <a:r>
              <a:rPr kumimoji="1" lang="ja-JP" altLang="en-US" sz="1050" dirty="0" smtClean="0">
                <a:latin typeface="Meiryo UI" panose="020B0604030504040204" pitchFamily="50" charset="-128"/>
                <a:ea typeface="Meiryo UI" panose="020B0604030504040204" pitchFamily="50" charset="-128"/>
              </a:rPr>
              <a:t>が始まった。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・全国各地で大型プロジェクトが計画・実施された。大阪</a:t>
            </a:r>
            <a:r>
              <a:rPr kumimoji="1" lang="ja-JP" altLang="en-US" sz="1050" dirty="0">
                <a:latin typeface="Meiryo UI" panose="020B0604030504040204" pitchFamily="50" charset="-128"/>
                <a:ea typeface="Meiryo UI" panose="020B0604030504040204" pitchFamily="50" charset="-128"/>
              </a:rPr>
              <a:t>府内では、花と</a:t>
            </a:r>
            <a:r>
              <a:rPr kumimoji="1" lang="ja-JP" altLang="en-US" sz="1050" dirty="0" smtClean="0">
                <a:latin typeface="Meiryo UI" panose="020B0604030504040204" pitchFamily="50" charset="-128"/>
                <a:ea typeface="Meiryo UI" panose="020B0604030504040204" pitchFamily="50" charset="-128"/>
              </a:rPr>
              <a:t>緑の</a:t>
            </a:r>
            <a:r>
              <a:rPr kumimoji="1" lang="ja-JP" altLang="en-US" sz="1050" dirty="0">
                <a:latin typeface="Meiryo UI" panose="020B0604030504040204" pitchFamily="50" charset="-128"/>
                <a:ea typeface="Meiryo UI" panose="020B0604030504040204" pitchFamily="50" charset="-128"/>
              </a:rPr>
              <a:t>博覧会開幕</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1990.4</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、大型水族館「海遊館</a:t>
            </a:r>
            <a:r>
              <a:rPr kumimoji="1" lang="ja-JP" altLang="en-US" sz="1050" dirty="0" smtClean="0">
                <a:latin typeface="Meiryo UI" panose="020B0604030504040204" pitchFamily="50" charset="-128"/>
                <a:ea typeface="Meiryo UI" panose="020B0604030504040204" pitchFamily="50" charset="-128"/>
              </a:rPr>
              <a:t>」オープン（</a:t>
            </a:r>
            <a:r>
              <a:rPr kumimoji="1" lang="en-US" altLang="ja-JP" sz="1050" dirty="0" smtClean="0">
                <a:latin typeface="Meiryo UI" panose="020B0604030504040204" pitchFamily="50" charset="-128"/>
                <a:ea typeface="Meiryo UI" panose="020B0604030504040204" pitchFamily="50" charset="-128"/>
              </a:rPr>
              <a:t>1990.7</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、アジア太平洋</a:t>
            </a:r>
            <a:r>
              <a:rPr kumimoji="1" lang="ja-JP" altLang="en-US" sz="1050" dirty="0" smtClean="0">
                <a:latin typeface="Meiryo UI" panose="020B0604030504040204" pitchFamily="50" charset="-128"/>
                <a:ea typeface="Meiryo UI" panose="020B0604030504040204" pitchFamily="50" charset="-128"/>
              </a:rPr>
              <a:t>トレードセンターオープン（</a:t>
            </a:r>
            <a:r>
              <a:rPr kumimoji="1" lang="en-US" altLang="ja-JP" sz="1050" dirty="0">
                <a:latin typeface="Meiryo UI" panose="020B0604030504040204" pitchFamily="50" charset="-128"/>
                <a:ea typeface="Meiryo UI" panose="020B0604030504040204" pitchFamily="50" charset="-128"/>
              </a:rPr>
              <a:t>1994.4</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、関西国際空港開港、</a:t>
            </a:r>
            <a:r>
              <a:rPr kumimoji="1" lang="ja-JP" altLang="en-US" sz="1050" dirty="0" smtClean="0">
                <a:latin typeface="Meiryo UI" panose="020B0604030504040204" pitchFamily="50" charset="-128"/>
                <a:ea typeface="Meiryo UI" panose="020B0604030504040204" pitchFamily="50" charset="-128"/>
              </a:rPr>
              <a:t>関西文化</a:t>
            </a:r>
            <a:r>
              <a:rPr kumimoji="1" lang="ja-JP" altLang="en-US" sz="1050" dirty="0">
                <a:latin typeface="Meiryo UI" panose="020B0604030504040204" pitchFamily="50" charset="-128"/>
                <a:ea typeface="Meiryo UI" panose="020B0604030504040204" pitchFamily="50" charset="-128"/>
              </a:rPr>
              <a:t>学術研究都市のまち開き</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1994.9</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等が</a:t>
            </a:r>
            <a:r>
              <a:rPr kumimoji="1" lang="ja-JP" altLang="en-US" sz="1050" dirty="0" smtClean="0">
                <a:latin typeface="Meiryo UI" panose="020B0604030504040204" pitchFamily="50" charset="-128"/>
                <a:ea typeface="Meiryo UI" panose="020B0604030504040204" pitchFamily="50" charset="-128"/>
              </a:rPr>
              <a:t>あげられる。</a:t>
            </a:r>
            <a:endParaRPr kumimoji="1" lang="en-US" altLang="ja-JP" sz="1050" dirty="0" smtClean="0">
              <a:latin typeface="Meiryo UI" panose="020B0604030504040204" pitchFamily="50" charset="-128"/>
              <a:ea typeface="Meiryo UI" panose="020B0604030504040204" pitchFamily="50" charset="-128"/>
            </a:endParaRPr>
          </a:p>
          <a:p>
            <a:pPr marL="85725" indent="-85725"/>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a:t>
            </a:r>
            <a:r>
              <a:rPr kumimoji="1" lang="ja-JP" altLang="en-US" sz="1050" b="1" u="sng" dirty="0" smtClean="0">
                <a:latin typeface="Meiryo UI" panose="020B0604030504040204" pitchFamily="50" charset="-128"/>
                <a:ea typeface="Meiryo UI" panose="020B0604030504040204" pitchFamily="50" charset="-128"/>
              </a:rPr>
              <a:t>バブル崩壊</a:t>
            </a:r>
            <a:endParaRPr kumimoji="1" lang="ja-JP" altLang="en-US" sz="1050" u="sng" dirty="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・投機の過熱や資産価格の高騰等が広がる中</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1990</a:t>
            </a:r>
            <a:r>
              <a:rPr kumimoji="1" lang="ja-JP" altLang="en-US" sz="1050" dirty="0" smtClean="0">
                <a:latin typeface="Meiryo UI" panose="020B0604030504040204" pitchFamily="50" charset="-128"/>
                <a:ea typeface="Meiryo UI" panose="020B0604030504040204" pitchFamily="50" charset="-128"/>
              </a:rPr>
              <a:t>年３月</a:t>
            </a:r>
            <a:r>
              <a:rPr kumimoji="1" lang="ja-JP" altLang="en-US" sz="1050" dirty="0">
                <a:latin typeface="Meiryo UI" panose="020B0604030504040204" pitchFamily="50" charset="-128"/>
                <a:ea typeface="Meiryo UI" panose="020B0604030504040204" pitchFamily="50" charset="-128"/>
              </a:rPr>
              <a:t>に大蔵省（現財務省・金融庁）は金融機関に</a:t>
            </a:r>
            <a:r>
              <a:rPr kumimoji="1" lang="ja-JP" altLang="en-US" sz="1050" dirty="0" smtClean="0">
                <a:latin typeface="Meiryo UI" panose="020B0604030504040204" pitchFamily="50" charset="-128"/>
                <a:ea typeface="Meiryo UI" panose="020B0604030504040204" pitchFamily="50" charset="-128"/>
              </a:rPr>
              <a:t>対して融資</a:t>
            </a:r>
            <a:r>
              <a:rPr kumimoji="1" lang="ja-JP" altLang="en-US" sz="1050" dirty="0">
                <a:latin typeface="Meiryo UI" panose="020B0604030504040204" pitchFamily="50" charset="-128"/>
                <a:ea typeface="Meiryo UI" panose="020B0604030504040204" pitchFamily="50" charset="-128"/>
              </a:rPr>
              <a:t>の総量を規制する行政指導を実施した。この</a:t>
            </a:r>
            <a:r>
              <a:rPr kumimoji="1" lang="ja-JP" altLang="en-US" sz="1050" dirty="0" smtClean="0">
                <a:latin typeface="Meiryo UI" panose="020B0604030504040204" pitchFamily="50" charset="-128"/>
                <a:ea typeface="Meiryo UI" panose="020B0604030504040204" pitchFamily="50" charset="-128"/>
              </a:rPr>
              <a:t>引締め</a:t>
            </a:r>
            <a:r>
              <a:rPr kumimoji="1" lang="ja-JP" altLang="en-US" sz="1050" dirty="0">
                <a:latin typeface="Meiryo UI" panose="020B0604030504040204" pitchFamily="50" charset="-128"/>
                <a:ea typeface="Meiryo UI" panose="020B0604030504040204" pitchFamily="50" charset="-128"/>
              </a:rPr>
              <a:t>を契機に、バブル景気</a:t>
            </a:r>
            <a:r>
              <a:rPr kumimoji="1" lang="ja-JP" altLang="en-US" sz="1050" dirty="0" smtClean="0">
                <a:latin typeface="Meiryo UI" panose="020B0604030504040204" pitchFamily="50" charset="-128"/>
                <a:ea typeface="Meiryo UI" panose="020B0604030504040204" pitchFamily="50" charset="-128"/>
              </a:rPr>
              <a:t>は</a:t>
            </a:r>
            <a:r>
              <a:rPr kumimoji="1" lang="en-US" altLang="ja-JP" sz="1050" dirty="0" smtClean="0">
                <a:latin typeface="Meiryo UI" panose="020B0604030504040204" pitchFamily="50" charset="-128"/>
                <a:ea typeface="Meiryo UI" panose="020B0604030504040204" pitchFamily="50" charset="-128"/>
              </a:rPr>
              <a:t>1991</a:t>
            </a:r>
            <a:r>
              <a:rPr kumimoji="1" lang="ja-JP" altLang="en-US" sz="1050" dirty="0" smtClean="0">
                <a:latin typeface="Meiryo UI" panose="020B0604030504040204" pitchFamily="50" charset="-128"/>
                <a:ea typeface="Meiryo UI" panose="020B0604030504040204" pitchFamily="50" charset="-128"/>
              </a:rPr>
              <a:t>年</a:t>
            </a:r>
            <a:r>
              <a:rPr kumimoji="1" lang="ja-JP" altLang="en-US" sz="1050" dirty="0">
                <a:latin typeface="Meiryo UI" panose="020B0604030504040204" pitchFamily="50" charset="-128"/>
                <a:ea typeface="Meiryo UI" panose="020B0604030504040204" pitchFamily="50" charset="-128"/>
              </a:rPr>
              <a:t>初めに終息した。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大阪府で</a:t>
            </a:r>
            <a:r>
              <a:rPr kumimoji="1" lang="ja-JP" altLang="en-US" sz="1050" b="1" dirty="0">
                <a:latin typeface="Meiryo UI" panose="020B0604030504040204" pitchFamily="50" charset="-128"/>
                <a:ea typeface="Meiryo UI" panose="020B0604030504040204" pitchFamily="50" charset="-128"/>
              </a:rPr>
              <a:t>は</a:t>
            </a:r>
            <a:r>
              <a:rPr kumimoji="1" lang="ja-JP" altLang="en-US" sz="1050" b="1" dirty="0" smtClean="0">
                <a:latin typeface="Meiryo UI" panose="020B0604030504040204" pitchFamily="50" charset="-128"/>
                <a:ea typeface="Meiryo UI" panose="020B0604030504040204" pitchFamily="50" charset="-128"/>
              </a:rPr>
              <a:t>、実質</a:t>
            </a:r>
            <a:r>
              <a:rPr kumimoji="1" lang="ja-JP" altLang="en-US" sz="1050" b="1" dirty="0">
                <a:latin typeface="Meiryo UI" panose="020B0604030504040204" pitchFamily="50" charset="-128"/>
                <a:ea typeface="Meiryo UI" panose="020B0604030504040204" pitchFamily="50" charset="-128"/>
              </a:rPr>
              <a:t>経済成長率がマイナスとなった年度は全国より</a:t>
            </a:r>
            <a:r>
              <a:rPr kumimoji="1" lang="ja-JP" altLang="en-US" sz="1050" b="1" dirty="0" smtClean="0">
                <a:latin typeface="Meiryo UI" panose="020B0604030504040204" pitchFamily="50" charset="-128"/>
                <a:ea typeface="Meiryo UI" panose="020B0604030504040204" pitchFamily="50" charset="-128"/>
              </a:rPr>
              <a:t>多く、県内</a:t>
            </a:r>
            <a:r>
              <a:rPr kumimoji="1" lang="ja-JP" altLang="en-US" sz="1050" b="1" dirty="0">
                <a:latin typeface="Meiryo UI" panose="020B0604030504040204" pitchFamily="50" charset="-128"/>
                <a:ea typeface="Meiryo UI" panose="020B0604030504040204" pitchFamily="50" charset="-128"/>
              </a:rPr>
              <a:t>総生産の上位４都府県の成長率を比較すると、大阪府の成長率は概して他の都県より</a:t>
            </a:r>
            <a:r>
              <a:rPr kumimoji="1" lang="ja-JP" altLang="en-US" sz="1050" b="1" dirty="0" smtClean="0">
                <a:latin typeface="Meiryo UI" panose="020B0604030504040204" pitchFamily="50" charset="-128"/>
                <a:ea typeface="Meiryo UI" panose="020B0604030504040204" pitchFamily="50" charset="-128"/>
              </a:rPr>
              <a:t>低い</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・さらに</a:t>
            </a:r>
            <a:r>
              <a:rPr kumimoji="1" lang="ja-JP" altLang="en-US" sz="1050"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マイナス成長となった年度も他の都県より多い等、厳しい経済状況</a:t>
            </a:r>
            <a:r>
              <a:rPr kumimoji="1" lang="ja-JP" altLang="en-US" sz="1050" dirty="0">
                <a:latin typeface="Meiryo UI" panose="020B0604030504040204" pitchFamily="50" charset="-128"/>
                <a:ea typeface="Meiryo UI" panose="020B0604030504040204" pitchFamily="50" charset="-128"/>
              </a:rPr>
              <a:t>にあった。</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安定成長期には輸移出の主役に留まっていた「電気機械</a:t>
            </a:r>
            <a:r>
              <a:rPr kumimoji="1" lang="ja-JP" altLang="en-US" sz="1050" dirty="0" smtClean="0">
                <a:latin typeface="Meiryo UI" panose="020B0604030504040204" pitchFamily="50" charset="-128"/>
                <a:ea typeface="Meiryo UI" panose="020B0604030504040204" pitchFamily="50" charset="-128"/>
              </a:rPr>
              <a:t>」が輸</a:t>
            </a:r>
            <a:r>
              <a:rPr kumimoji="1" lang="ja-JP" altLang="en-US" sz="1050" dirty="0">
                <a:latin typeface="Meiryo UI" panose="020B0604030504040204" pitchFamily="50" charset="-128"/>
                <a:ea typeface="Meiryo UI" panose="020B0604030504040204" pitchFamily="50" charset="-128"/>
              </a:rPr>
              <a:t>移出の</a:t>
            </a:r>
            <a:r>
              <a:rPr kumimoji="1" lang="ja-JP" altLang="en-US" sz="1050" dirty="0" smtClean="0">
                <a:latin typeface="Meiryo UI" panose="020B0604030504040204" pitchFamily="50" charset="-128"/>
                <a:ea typeface="Meiryo UI" panose="020B0604030504040204" pitchFamily="50" charset="-128"/>
              </a:rPr>
              <a:t>減少に寄与することになってことが一因。</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経済成長率をみると、</a:t>
            </a:r>
            <a:r>
              <a:rPr kumimoji="1" lang="ja-JP" altLang="en-US" sz="1050" b="1" dirty="0">
                <a:latin typeface="Meiryo UI" panose="020B0604030504040204" pitchFamily="50" charset="-128"/>
                <a:ea typeface="Meiryo UI" panose="020B0604030504040204" pitchFamily="50" charset="-128"/>
              </a:rPr>
              <a:t>バブル崩壊後、全国、大阪府ともに</a:t>
            </a:r>
            <a:r>
              <a:rPr kumimoji="1" lang="en-US" altLang="ja-JP" sz="1050" b="1" dirty="0">
                <a:latin typeface="Meiryo UI" panose="020B0604030504040204" pitchFamily="50" charset="-128"/>
                <a:ea typeface="Meiryo UI" panose="020B0604030504040204" pitchFamily="50" charset="-128"/>
              </a:rPr>
              <a:t>2001</a:t>
            </a:r>
            <a:r>
              <a:rPr kumimoji="1" lang="ja-JP" altLang="en-US" sz="1050" b="1" dirty="0">
                <a:latin typeface="Meiryo UI" panose="020B0604030504040204" pitchFamily="50" charset="-128"/>
                <a:ea typeface="Meiryo UI" panose="020B0604030504040204" pitchFamily="50" charset="-128"/>
              </a:rPr>
              <a:t>年を底に持ち直しの動き</a:t>
            </a:r>
            <a:r>
              <a:rPr kumimoji="1" lang="ja-JP" altLang="en-US" sz="1050" dirty="0">
                <a:latin typeface="Meiryo UI" panose="020B0604030504040204" pitchFamily="50" charset="-128"/>
                <a:ea typeface="Meiryo UI" panose="020B0604030504040204" pitchFamily="50" charset="-128"/>
              </a:rPr>
              <a:t>となった。</a:t>
            </a:r>
            <a:endParaRPr kumimoji="1" lang="en-US" altLang="ja-JP" sz="1050" dirty="0">
              <a:latin typeface="Meiryo UI" panose="020B0604030504040204" pitchFamily="50" charset="-128"/>
              <a:ea typeface="Meiryo UI" panose="020B0604030504040204" pitchFamily="50" charset="-128"/>
            </a:endParaRPr>
          </a:p>
          <a:p>
            <a:pPr marL="85725" indent="-85725"/>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・この時期に、金融業界全体としての再編も進んだ</a:t>
            </a:r>
            <a:r>
              <a:rPr kumimoji="1" lang="ja-JP" altLang="en-US" sz="1050" dirty="0" smtClean="0">
                <a:latin typeface="Meiryo UI" panose="020B0604030504040204" pitchFamily="50" charset="-128"/>
                <a:ea typeface="Meiryo UI" panose="020B0604030504040204" pitchFamily="50" charset="-128"/>
              </a:rPr>
              <a:t>。当時</a:t>
            </a:r>
            <a:r>
              <a:rPr kumimoji="1" lang="ja-JP" altLang="en-US" sz="1050" dirty="0">
                <a:latin typeface="Meiryo UI" panose="020B0604030504040204" pitchFamily="50" charset="-128"/>
                <a:ea typeface="Meiryo UI" panose="020B0604030504040204" pitchFamily="50" charset="-128"/>
              </a:rPr>
              <a:t>の在阪の三大都市銀行、住友、三和、大和は、その後の合併・再編の中で、三井住友銀行</a:t>
            </a:r>
            <a:r>
              <a:rPr kumimoji="1" lang="en-US" altLang="ja-JP" sz="1050" dirty="0" smtClean="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2001</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a:t>
            </a:r>
            <a:r>
              <a:rPr kumimoji="1" lang="ja-JP" altLang="en-US" sz="1050" dirty="0" err="1">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三菱東京</a:t>
            </a:r>
            <a:r>
              <a:rPr kumimoji="1" lang="ja-JP" altLang="en-US" sz="1050" dirty="0">
                <a:latin typeface="Meiryo UI" panose="020B0604030504040204" pitchFamily="50" charset="-128"/>
                <a:ea typeface="Meiryo UI" panose="020B0604030504040204" pitchFamily="50" charset="-128"/>
              </a:rPr>
              <a:t>ＵＦＪ銀行</a:t>
            </a:r>
            <a:r>
              <a:rPr kumimoji="1" lang="en-US" altLang="ja-JP" sz="1050" dirty="0" smtClean="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2006</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a:t>
            </a:r>
            <a:r>
              <a:rPr kumimoji="1" lang="ja-JP" altLang="en-US" sz="1050" dirty="0" err="1">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りそな銀行</a:t>
            </a:r>
            <a:r>
              <a:rPr kumimoji="1" lang="en-US" altLang="ja-JP" sz="1050" dirty="0" smtClean="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2003</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となった</a:t>
            </a:r>
            <a:r>
              <a:rPr kumimoji="1" lang="ja-JP" altLang="en-US" sz="1050" dirty="0" smtClean="0">
                <a:latin typeface="Meiryo UI" panose="020B0604030504040204" pitchFamily="50" charset="-128"/>
                <a:ea typeface="Meiryo UI" panose="020B0604030504040204" pitchFamily="50" charset="-128"/>
              </a:rPr>
              <a:t>。三行</a:t>
            </a:r>
            <a:r>
              <a:rPr kumimoji="1" lang="ja-JP" altLang="en-US" sz="1050" dirty="0">
                <a:latin typeface="Meiryo UI" panose="020B0604030504040204" pitchFamily="50" charset="-128"/>
                <a:ea typeface="Meiryo UI" panose="020B0604030504040204" pitchFamily="50" charset="-128"/>
              </a:rPr>
              <a:t>のうち二行は合併後、本拠地が東京に移ったこと</a:t>
            </a:r>
            <a:r>
              <a:rPr kumimoji="1" lang="ja-JP" altLang="en-US" sz="1050" dirty="0" smtClean="0">
                <a:latin typeface="Meiryo UI" panose="020B0604030504040204" pitchFamily="50" charset="-128"/>
                <a:ea typeface="Meiryo UI" panose="020B0604030504040204" pitchFamily="50" charset="-128"/>
              </a:rPr>
              <a:t>、また</a:t>
            </a:r>
            <a:r>
              <a:rPr kumimoji="1" lang="ja-JP" altLang="en-US" sz="1050" dirty="0">
                <a:latin typeface="Meiryo UI" panose="020B0604030504040204" pitchFamily="50" charset="-128"/>
                <a:ea typeface="Meiryo UI" panose="020B0604030504040204" pitchFamily="50" charset="-128"/>
              </a:rPr>
              <a:t>、りそな銀行は公的資金注入（一時的国有化）</a:t>
            </a:r>
            <a:r>
              <a:rPr kumimoji="1" lang="ja-JP" altLang="en-US" sz="1050" dirty="0" smtClean="0">
                <a:latin typeface="Meiryo UI" panose="020B0604030504040204" pitchFamily="50" charset="-128"/>
                <a:ea typeface="Meiryo UI" panose="020B0604030504040204" pitchFamily="50" charset="-128"/>
              </a:rPr>
              <a:t>が行われる</a:t>
            </a:r>
            <a:r>
              <a:rPr kumimoji="1" lang="ja-JP" altLang="en-US" sz="1050" dirty="0">
                <a:latin typeface="Meiryo UI" panose="020B0604030504040204" pitchFamily="50" charset="-128"/>
                <a:ea typeface="Meiryo UI" panose="020B0604030504040204" pitchFamily="50" charset="-128"/>
              </a:rPr>
              <a:t>等、厳しい状況におかれたことで、</a:t>
            </a:r>
            <a:r>
              <a:rPr kumimoji="1" lang="ja-JP" altLang="en-US" sz="1050" b="1" dirty="0">
                <a:latin typeface="Meiryo UI" panose="020B0604030504040204" pitchFamily="50" charset="-128"/>
                <a:ea typeface="Meiryo UI" panose="020B0604030504040204" pitchFamily="50" charset="-128"/>
              </a:rPr>
              <a:t>大阪の</a:t>
            </a:r>
            <a:r>
              <a:rPr kumimoji="1" lang="ja-JP" altLang="en-US" sz="1050" b="1" dirty="0" smtClean="0">
                <a:latin typeface="Meiryo UI" panose="020B0604030504040204" pitchFamily="50" charset="-128"/>
                <a:ea typeface="Meiryo UI" panose="020B0604030504040204" pitchFamily="50" charset="-128"/>
              </a:rPr>
              <a:t>金融</a:t>
            </a:r>
            <a:r>
              <a:rPr kumimoji="1" lang="ja-JP" altLang="en-US" sz="1050" b="1" dirty="0">
                <a:latin typeface="Meiryo UI" panose="020B0604030504040204" pitchFamily="50" charset="-128"/>
                <a:ea typeface="Meiryo UI" panose="020B0604030504040204" pitchFamily="50" charset="-128"/>
              </a:rPr>
              <a:t>業界の全国的地位が低下</a:t>
            </a:r>
            <a:r>
              <a:rPr kumimoji="1" lang="ja-JP" altLang="en-US" sz="1050" dirty="0">
                <a:latin typeface="Meiryo UI" panose="020B0604030504040204" pitchFamily="50" charset="-128"/>
                <a:ea typeface="Meiryo UI" panose="020B0604030504040204" pitchFamily="50" charset="-128"/>
              </a:rPr>
              <a:t>することになる</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大阪府内での都市再開発・まちづくりとして、</a:t>
            </a:r>
            <a:r>
              <a:rPr kumimoji="1" lang="ja-JP" altLang="en-US" sz="1050" b="1" dirty="0" smtClean="0">
                <a:latin typeface="Meiryo UI" panose="020B0604030504040204" pitchFamily="50" charset="-128"/>
                <a:ea typeface="Meiryo UI" panose="020B0604030504040204" pitchFamily="50" charset="-128"/>
              </a:rPr>
              <a:t>ＵＳＪ開業（</a:t>
            </a:r>
            <a:r>
              <a:rPr kumimoji="1" lang="en-US" altLang="ja-JP" sz="1050" b="1" dirty="0">
                <a:latin typeface="Meiryo UI" panose="020B0604030504040204" pitchFamily="50" charset="-128"/>
                <a:ea typeface="Meiryo UI" panose="020B0604030504040204" pitchFamily="50" charset="-128"/>
              </a:rPr>
              <a:t>2001</a:t>
            </a:r>
            <a:r>
              <a:rPr kumimoji="1" lang="ja-JP" altLang="en-US" sz="1050" b="1" dirty="0" smtClean="0">
                <a:latin typeface="Meiryo UI" panose="020B0604030504040204" pitchFamily="50" charset="-128"/>
                <a:ea typeface="Meiryo UI" panose="020B0604030504040204" pitchFamily="50" charset="-128"/>
              </a:rPr>
              <a:t>年</a:t>
            </a:r>
            <a:r>
              <a:rPr kumimoji="1" lang="ja-JP" altLang="en-US" sz="1050" b="1" dirty="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、国際</a:t>
            </a:r>
            <a:r>
              <a:rPr kumimoji="1" lang="ja-JP" altLang="en-US" sz="1050" b="1" dirty="0">
                <a:latin typeface="Meiryo UI" panose="020B0604030504040204" pitchFamily="50" charset="-128"/>
                <a:ea typeface="Meiryo UI" panose="020B0604030504040204" pitchFamily="50" charset="-128"/>
              </a:rPr>
              <a:t>文化公園都市・彩都のまち開き</a:t>
            </a:r>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2004</a:t>
            </a:r>
            <a:r>
              <a:rPr kumimoji="1" lang="ja-JP" altLang="en-US" sz="1050" b="1" dirty="0" smtClean="0">
                <a:latin typeface="Meiryo UI" panose="020B0604030504040204" pitchFamily="50" charset="-128"/>
                <a:ea typeface="Meiryo UI" panose="020B0604030504040204" pitchFamily="50" charset="-128"/>
              </a:rPr>
              <a:t>年</a:t>
            </a:r>
            <a:r>
              <a:rPr kumimoji="1" lang="ja-JP" altLang="en-US" sz="1050" b="1"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があり</a:t>
            </a:r>
            <a:r>
              <a:rPr kumimoji="1" lang="ja-JP" altLang="en-US" sz="1050" dirty="0" smtClean="0">
                <a:latin typeface="Meiryo UI" panose="020B0604030504040204" pitchFamily="50" charset="-128"/>
                <a:ea typeface="Meiryo UI" panose="020B0604030504040204" pitchFamily="50" charset="-128"/>
              </a:rPr>
              <a:t>、さらに</a:t>
            </a:r>
            <a:r>
              <a:rPr kumimoji="1" lang="ja-JP" altLang="en-US" sz="1050"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なんば駅やＪＲ大阪駅の周辺地区の再開発</a:t>
            </a:r>
            <a:r>
              <a:rPr kumimoji="1" lang="ja-JP" altLang="en-US" sz="1050" dirty="0" smtClean="0">
                <a:latin typeface="Meiryo UI" panose="020B0604030504040204" pitchFamily="50" charset="-128"/>
                <a:ea typeface="Meiryo UI" panose="020B0604030504040204" pitchFamily="50" charset="-128"/>
              </a:rPr>
              <a:t>では</a:t>
            </a:r>
            <a:r>
              <a:rPr kumimoji="1" lang="ja-JP" altLang="en-US" sz="1050" dirty="0">
                <a:latin typeface="Meiryo UI" panose="020B0604030504040204" pitchFamily="50" charset="-128"/>
                <a:ea typeface="Meiryo UI" panose="020B0604030504040204" pitchFamily="50" charset="-128"/>
              </a:rPr>
              <a:t>大型商業施設が開業する等、まちづくりが</a:t>
            </a:r>
            <a:r>
              <a:rPr kumimoji="1" lang="ja-JP" altLang="en-US" sz="1050" dirty="0" smtClean="0">
                <a:latin typeface="Meiryo UI" panose="020B0604030504040204" pitchFamily="50" charset="-128"/>
                <a:ea typeface="Meiryo UI" panose="020B0604030504040204" pitchFamily="50" charset="-128"/>
              </a:rPr>
              <a:t>進められた。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また、</a:t>
            </a:r>
            <a:r>
              <a:rPr kumimoji="1" lang="ja-JP" altLang="en-US" sz="1050" b="1" dirty="0">
                <a:latin typeface="Meiryo UI" panose="020B0604030504040204" pitchFamily="50" charset="-128"/>
                <a:ea typeface="Meiryo UI" panose="020B0604030504040204" pitchFamily="50" charset="-128"/>
              </a:rPr>
              <a:t>製造業の国内回帰</a:t>
            </a:r>
            <a:r>
              <a:rPr kumimoji="1" lang="ja-JP" altLang="en-US" sz="1050" dirty="0">
                <a:latin typeface="Meiryo UI" panose="020B0604030504040204" pitchFamily="50" charset="-128"/>
                <a:ea typeface="Meiryo UI" panose="020B0604030504040204" pitchFamily="50" charset="-128"/>
              </a:rPr>
              <a:t>といわれる中で、松下電器産業（現パナソニック）の尼崎市への進出（</a:t>
            </a:r>
            <a:r>
              <a:rPr kumimoji="1" lang="en-US" altLang="ja-JP" sz="1050" dirty="0">
                <a:latin typeface="Meiryo UI" panose="020B0604030504040204" pitchFamily="50" charset="-128"/>
                <a:ea typeface="Meiryo UI" panose="020B0604030504040204" pitchFamily="50" charset="-128"/>
              </a:rPr>
              <a:t>2006</a:t>
            </a:r>
            <a:r>
              <a:rPr kumimoji="1" lang="ja-JP" altLang="en-US" sz="1050" dirty="0">
                <a:latin typeface="Meiryo UI" panose="020B0604030504040204" pitchFamily="50" charset="-128"/>
                <a:ea typeface="Meiryo UI" panose="020B0604030504040204" pitchFamily="50" charset="-128"/>
              </a:rPr>
              <a:t>年）、シャープの堺市への進出（</a:t>
            </a:r>
            <a:r>
              <a:rPr kumimoji="1" lang="en-US" altLang="ja-JP" sz="1050" dirty="0">
                <a:latin typeface="Meiryo UI" panose="020B0604030504040204" pitchFamily="50" charset="-128"/>
                <a:ea typeface="Meiryo UI" panose="020B0604030504040204" pitchFamily="50" charset="-128"/>
              </a:rPr>
              <a:t>2007</a:t>
            </a:r>
            <a:r>
              <a:rPr kumimoji="1" lang="ja-JP" altLang="en-US" sz="1050" dirty="0">
                <a:latin typeface="Meiryo UI" panose="020B0604030504040204" pitchFamily="50" charset="-128"/>
                <a:ea typeface="Meiryo UI" panose="020B0604030504040204" pitchFamily="50" charset="-128"/>
              </a:rPr>
              <a:t>年）の発表といった動きがみられた。</a:t>
            </a:r>
            <a:endParaRPr kumimoji="1" lang="en-US" altLang="ja-JP" sz="1050" dirty="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・一方で、</a:t>
            </a:r>
            <a:r>
              <a:rPr kumimoji="1" lang="ja-JP" altLang="en-US" sz="1050" b="1" dirty="0" smtClean="0">
                <a:latin typeface="Meiryo UI" panose="020B0604030504040204" pitchFamily="50" charset="-128"/>
                <a:ea typeface="Meiryo UI" panose="020B0604030504040204" pitchFamily="50" charset="-128"/>
              </a:rPr>
              <a:t>バブル期</a:t>
            </a:r>
            <a:r>
              <a:rPr kumimoji="1" lang="ja-JP" altLang="en-US" sz="1050" b="1" dirty="0">
                <a:latin typeface="Meiryo UI" panose="020B0604030504040204" pitchFamily="50" charset="-128"/>
                <a:ea typeface="Meiryo UI" panose="020B0604030504040204" pitchFamily="50" charset="-128"/>
              </a:rPr>
              <a:t>に大阪府・市が都市開発等に取組み、後に事業破綻等となった事例として、泉佐野コスモポリスや、オーク</a:t>
            </a:r>
            <a:r>
              <a:rPr kumimoji="1" lang="en-US" altLang="ja-JP" sz="1050" b="1" dirty="0">
                <a:latin typeface="Meiryo UI" panose="020B0604030504040204" pitchFamily="50" charset="-128"/>
                <a:ea typeface="Meiryo UI" panose="020B0604030504040204" pitchFamily="50" charset="-128"/>
              </a:rPr>
              <a:t>200</a:t>
            </a:r>
            <a:r>
              <a:rPr kumimoji="1" lang="ja-JP" altLang="en-US" sz="1050" b="1" dirty="0">
                <a:latin typeface="Meiryo UI" panose="020B0604030504040204" pitchFamily="50" charset="-128"/>
                <a:ea typeface="Meiryo UI" panose="020B0604030504040204" pitchFamily="50" charset="-128"/>
              </a:rPr>
              <a:t>とオスカードリームの各土地信託事業</a:t>
            </a:r>
            <a:r>
              <a:rPr kumimoji="1" lang="ja-JP" altLang="en-US" sz="1050" dirty="0">
                <a:latin typeface="Meiryo UI" panose="020B0604030504040204" pitchFamily="50" charset="-128"/>
                <a:ea typeface="Meiryo UI" panose="020B0604030504040204" pitchFamily="50" charset="-128"/>
              </a:rPr>
              <a:t>などがある</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・今後、夢洲や咲洲周辺のベイエリアの有効活用が課題として残っている。</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◆リーマンショック後</a:t>
            </a:r>
            <a:endParaRPr kumimoji="1" lang="en-US" altLang="ja-JP" sz="1050" b="1" u="sng"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a:latin typeface="Meiryo UI" panose="020B0604030504040204" pitchFamily="50" charset="-128"/>
                <a:ea typeface="Meiryo UI" panose="020B0604030504040204" pitchFamily="50" charset="-128"/>
              </a:rPr>
              <a:t>年に米国で</a:t>
            </a:r>
            <a:r>
              <a:rPr kumimoji="1" lang="ja-JP" altLang="en-US" sz="1050" dirty="0" smtClean="0">
                <a:latin typeface="Meiryo UI" panose="020B0604030504040204" pitchFamily="50" charset="-128"/>
                <a:ea typeface="Meiryo UI" panose="020B0604030504040204" pitchFamily="50" charset="-128"/>
              </a:rPr>
              <a:t>は</a:t>
            </a:r>
            <a:r>
              <a:rPr kumimoji="1" lang="en-US" altLang="ja-JP" sz="1050" dirty="0" smtClean="0">
                <a:latin typeface="Meiryo UI" panose="020B0604030504040204" pitchFamily="50" charset="-128"/>
                <a:ea typeface="Meiryo UI" panose="020B0604030504040204" pitchFamily="50" charset="-128"/>
              </a:rPr>
              <a:t>2007</a:t>
            </a:r>
            <a:r>
              <a:rPr kumimoji="1" lang="ja-JP" altLang="en-US" sz="1050" dirty="0" smtClean="0">
                <a:latin typeface="Meiryo UI" panose="020B0604030504040204" pitchFamily="50" charset="-128"/>
                <a:ea typeface="Meiryo UI" panose="020B0604030504040204" pitchFamily="50" charset="-128"/>
              </a:rPr>
              <a:t>年</a:t>
            </a:r>
            <a:r>
              <a:rPr kumimoji="1" lang="ja-JP" altLang="en-US" sz="1050" dirty="0">
                <a:latin typeface="Meiryo UI" panose="020B0604030504040204" pitchFamily="50" charset="-128"/>
                <a:ea typeface="Meiryo UI" panose="020B0604030504040204" pitchFamily="50" charset="-128"/>
              </a:rPr>
              <a:t>半ばより「サブプライムローン問題</a:t>
            </a:r>
            <a:r>
              <a:rPr kumimoji="1" lang="ja-JP" altLang="en-US" sz="1050" dirty="0" smtClean="0">
                <a:latin typeface="Meiryo UI" panose="020B0604030504040204" pitchFamily="50" charset="-128"/>
                <a:ea typeface="Meiryo UI" panose="020B0604030504040204" pitchFamily="50" charset="-128"/>
              </a:rPr>
              <a:t>」が</a:t>
            </a:r>
            <a:r>
              <a:rPr kumimoji="1" lang="ja-JP" altLang="en-US" sz="1050" dirty="0">
                <a:latin typeface="Meiryo UI" panose="020B0604030504040204" pitchFamily="50" charset="-128"/>
                <a:ea typeface="Meiryo UI" panose="020B0604030504040204" pitchFamily="50" charset="-128"/>
              </a:rPr>
              <a:t>表面化した。これに端を発した金融資本市場の</a:t>
            </a:r>
            <a:r>
              <a:rPr kumimoji="1" lang="ja-JP" altLang="en-US" sz="1050" dirty="0" smtClean="0">
                <a:latin typeface="Meiryo UI" panose="020B0604030504040204" pitchFamily="50" charset="-128"/>
                <a:ea typeface="Meiryo UI" panose="020B0604030504040204" pitchFamily="50" charset="-128"/>
              </a:rPr>
              <a:t>変動は、</a:t>
            </a: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smtClean="0">
                <a:latin typeface="Meiryo UI" panose="020B0604030504040204" pitchFamily="50" charset="-128"/>
                <a:ea typeface="Meiryo UI" panose="020B0604030504040204" pitchFamily="50" charset="-128"/>
              </a:rPr>
              <a:t>年</a:t>
            </a:r>
            <a:r>
              <a:rPr kumimoji="1" lang="ja-JP" altLang="en-US" sz="1050" dirty="0">
                <a:latin typeface="Meiryo UI" panose="020B0604030504040204" pitchFamily="50" charset="-128"/>
                <a:ea typeface="Meiryo UI" panose="020B0604030504040204" pitchFamily="50" charset="-128"/>
              </a:rPr>
              <a:t>秋のリーマン・ショックにつながり、世界</a:t>
            </a:r>
            <a:r>
              <a:rPr kumimoji="1" lang="ja-JP" altLang="en-US" sz="1050" dirty="0" smtClean="0">
                <a:latin typeface="Meiryo UI" panose="020B0604030504040204" pitchFamily="50" charset="-128"/>
                <a:ea typeface="Meiryo UI" panose="020B0604030504040204" pitchFamily="50" charset="-128"/>
              </a:rPr>
              <a:t>同時</a:t>
            </a:r>
            <a:r>
              <a:rPr kumimoji="1" lang="ja-JP" altLang="en-US" sz="1050" dirty="0">
                <a:latin typeface="Meiryo UI" panose="020B0604030504040204" pitchFamily="50" charset="-128"/>
                <a:ea typeface="Meiryo UI" panose="020B0604030504040204" pitchFamily="50" charset="-128"/>
              </a:rPr>
              <a:t>不況へと発展し、日本にも深刻な影響を</a:t>
            </a:r>
            <a:r>
              <a:rPr kumimoji="1" lang="ja-JP" altLang="en-US" sz="1050" dirty="0" smtClean="0">
                <a:latin typeface="Meiryo UI" panose="020B0604030504040204" pitchFamily="50" charset="-128"/>
                <a:ea typeface="Meiryo UI" panose="020B0604030504040204" pitchFamily="50" charset="-128"/>
              </a:rPr>
              <a:t>与えたが、その後、翌年春以降、緩やかに持ち直し。</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・その後、</a:t>
            </a:r>
            <a:r>
              <a:rPr kumimoji="1" lang="ja-JP" altLang="en-US" sz="1050" b="1" dirty="0" smtClean="0">
                <a:latin typeface="Meiryo UI" panose="020B0604030504040204" pitchFamily="50" charset="-128"/>
                <a:ea typeface="Meiryo UI" panose="020B0604030504040204" pitchFamily="50" charset="-128"/>
              </a:rPr>
              <a:t>大阪</a:t>
            </a:r>
            <a:r>
              <a:rPr kumimoji="1" lang="ja-JP" altLang="en-US" sz="1050" b="1" dirty="0">
                <a:latin typeface="Meiryo UI" panose="020B0604030504040204" pitchFamily="50" charset="-128"/>
                <a:ea typeface="Meiryo UI" panose="020B0604030504040204" pitchFamily="50" charset="-128"/>
              </a:rPr>
              <a:t>経済は、</a:t>
            </a:r>
            <a:r>
              <a:rPr kumimoji="1" lang="en-US" altLang="ja-JP" sz="1050" b="1" dirty="0">
                <a:latin typeface="Meiryo UI" panose="020B0604030504040204" pitchFamily="50" charset="-128"/>
                <a:ea typeface="Meiryo UI" panose="020B0604030504040204" pitchFamily="50" charset="-128"/>
              </a:rPr>
              <a:t>2016</a:t>
            </a:r>
            <a:r>
              <a:rPr kumimoji="1" lang="ja-JP" altLang="en-US" sz="1050" b="1" dirty="0">
                <a:latin typeface="Meiryo UI" panose="020B0604030504040204" pitchFamily="50" charset="-128"/>
                <a:ea typeface="Meiryo UI" panose="020B0604030504040204" pitchFamily="50" charset="-128"/>
              </a:rPr>
              <a:t>年秋頃に足踏みを脱し緩やかに</a:t>
            </a:r>
            <a:r>
              <a:rPr kumimoji="1" lang="ja-JP" altLang="en-US" sz="1050" b="1" dirty="0" smtClean="0">
                <a:latin typeface="Meiryo UI" panose="020B0604030504040204" pitchFamily="50" charset="-128"/>
                <a:ea typeface="Meiryo UI" panose="020B0604030504040204" pitchFamily="50" charset="-128"/>
              </a:rPr>
              <a:t>回復。</a:t>
            </a:r>
            <a:endParaRPr kumimoji="1" lang="en-US" altLang="ja-JP" sz="1050" b="1"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・その</a:t>
            </a:r>
            <a:r>
              <a:rPr kumimoji="1" lang="ja-JP" altLang="en-US" sz="1050" dirty="0">
                <a:latin typeface="Meiryo UI" panose="020B0604030504040204" pitchFamily="50" charset="-128"/>
                <a:ea typeface="Meiryo UI" panose="020B0604030504040204" pitchFamily="50" charset="-128"/>
              </a:rPr>
              <a:t>要因は、電子部品・デバイス等を中心に製造業の生産が増加していることである。これは、輸出の増加にけん引されたものであり、中国や米国景気が堅調であったことと、一時期円高になっていた為替レートが</a:t>
            </a:r>
            <a:r>
              <a:rPr kumimoji="1" lang="en-US" altLang="ja-JP" sz="1050" dirty="0">
                <a:latin typeface="Meiryo UI" panose="020B0604030504040204" pitchFamily="50" charset="-128"/>
                <a:ea typeface="Meiryo UI" panose="020B0604030504040204" pitchFamily="50" charset="-128"/>
              </a:rPr>
              <a:t>2016</a:t>
            </a:r>
            <a:r>
              <a:rPr kumimoji="1" lang="ja-JP" altLang="en-US" sz="1050" dirty="0">
                <a:latin typeface="Meiryo UI" panose="020B0604030504040204" pitchFamily="50" charset="-128"/>
                <a:ea typeface="Meiryo UI" panose="020B0604030504040204" pitchFamily="50" charset="-128"/>
              </a:rPr>
              <a:t>年秋以降円安の方向に振れたことが背景に</a:t>
            </a:r>
            <a:r>
              <a:rPr kumimoji="1" lang="ja-JP" altLang="en-US" sz="1050" dirty="0" smtClean="0">
                <a:latin typeface="Meiryo UI" panose="020B0604030504040204" pitchFamily="50" charset="-128"/>
                <a:ea typeface="Meiryo UI" panose="020B0604030504040204" pitchFamily="50" charset="-128"/>
              </a:rPr>
              <a:t>ある。</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・外需</a:t>
            </a:r>
            <a:r>
              <a:rPr kumimoji="1" lang="ja-JP" altLang="en-US" sz="1050" dirty="0">
                <a:latin typeface="Meiryo UI" panose="020B0604030504040204" pitchFamily="50" charset="-128"/>
                <a:ea typeface="Meiryo UI" panose="020B0604030504040204" pitchFamily="50" charset="-128"/>
              </a:rPr>
              <a:t>の増加は、輸出のみならず、インバウンド需要を通じて景気回復に</a:t>
            </a:r>
            <a:r>
              <a:rPr kumimoji="1" lang="ja-JP" altLang="en-US" sz="1050" dirty="0" smtClean="0">
                <a:latin typeface="Meiryo UI" panose="020B0604030504040204" pitchFamily="50" charset="-128"/>
                <a:ea typeface="Meiryo UI" panose="020B0604030504040204" pitchFamily="50" charset="-128"/>
              </a:rPr>
              <a:t>寄与。</a:t>
            </a:r>
            <a:endParaRPr kumimoji="1" lang="en-US" altLang="ja-JP" sz="1050" dirty="0" smtClean="0">
              <a:latin typeface="Meiryo UI" panose="020B0604030504040204" pitchFamily="50" charset="-128"/>
              <a:ea typeface="Meiryo UI" panose="020B0604030504040204" pitchFamily="50" charset="-128"/>
            </a:endParaRPr>
          </a:p>
          <a:p>
            <a:pPr marL="85725" indent="-85725"/>
            <a:endParaRPr kumimoji="1" lang="en-US" altLang="ja-JP" sz="1050" dirty="0">
              <a:latin typeface="Meiryo UI" panose="020B0604030504040204" pitchFamily="50" charset="-128"/>
              <a:ea typeface="Meiryo UI" panose="020B0604030504040204" pitchFamily="50" charset="-128"/>
            </a:endParaRPr>
          </a:p>
          <a:p>
            <a:pPr marL="85725" indent="-85725"/>
            <a:r>
              <a:rPr kumimoji="1" lang="ja-JP" altLang="en-US" sz="1050" b="1" u="sng" dirty="0" smtClean="0">
                <a:latin typeface="Meiryo UI" panose="020B0604030504040204" pitchFamily="50" charset="-128"/>
                <a:ea typeface="Meiryo UI" panose="020B0604030504040204" pitchFamily="50" charset="-128"/>
              </a:rPr>
              <a:t>◆人口推移と府民生活</a:t>
            </a:r>
            <a:endParaRPr kumimoji="1" lang="en-US" altLang="ja-JP" sz="1050" b="1" u="sng"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・大阪府の人口は、平成</a:t>
            </a: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年の</a:t>
            </a:r>
            <a:r>
              <a:rPr kumimoji="1" lang="en-US" altLang="ja-JP" sz="1050" dirty="0" smtClean="0">
                <a:latin typeface="Meiryo UI" panose="020B0604030504040204" pitchFamily="50" charset="-128"/>
                <a:ea typeface="Meiryo UI" panose="020B0604030504040204" pitchFamily="50" charset="-128"/>
              </a:rPr>
              <a:t>887</a:t>
            </a:r>
            <a:r>
              <a:rPr kumimoji="1" lang="ja-JP" altLang="en-US" sz="1050" dirty="0" smtClean="0">
                <a:latin typeface="Meiryo UI" panose="020B0604030504040204" pitchFamily="50" charset="-128"/>
                <a:ea typeface="Meiryo UI" panose="020B0604030504040204" pitchFamily="50" charset="-128"/>
              </a:rPr>
              <a:t>万人をピークに減少に転じた。また、バブル崩壊等で雇用状況も悪化したが、近年は回復傾向にある。</a:t>
            </a:r>
            <a:endParaRPr kumimoji="1" lang="en-US" altLang="ja-JP" sz="105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a:t>
            </a:r>
            <a:endParaRPr kumimoji="1" lang="ja-JP" altLang="en-US" sz="1100" b="1" dirty="0">
              <a:latin typeface="Arial Black" panose="020B0A04020102020204" pitchFamily="34" charset="0"/>
            </a:endParaRPr>
          </a:p>
        </p:txBody>
      </p:sp>
      <p:sp>
        <p:nvSpPr>
          <p:cNvPr id="6" name="正方形/長方形 5"/>
          <p:cNvSpPr/>
          <p:nvPr/>
        </p:nvSpPr>
        <p:spPr>
          <a:xfrm>
            <a:off x="132229" y="6503731"/>
            <a:ext cx="9412941" cy="400110"/>
          </a:xfrm>
          <a:prstGeom prst="rect">
            <a:avLst/>
          </a:prstGeom>
        </p:spPr>
        <p:txBody>
          <a:bodyPr wrap="square">
            <a:spAutoFit/>
          </a:bodyPr>
          <a:lstStyle/>
          <a:p>
            <a:pPr lvl="0">
              <a:lnSpc>
                <a:spcPts val="800"/>
              </a:lnSpc>
            </a:pPr>
            <a:r>
              <a:rPr kumimoji="1" lang="ja-JP" altLang="en-US" sz="900" dirty="0" smtClean="0">
                <a:solidFill>
                  <a:prstClr val="black"/>
                </a:solidFill>
                <a:latin typeface="Meiryo UI" panose="020B0604030504040204" pitchFamily="50" charset="-128"/>
                <a:ea typeface="Meiryo UI" panose="020B0604030504040204" pitchFamily="50" charset="-128"/>
              </a:rPr>
              <a:t>「１　大阪の歴史」に関する出典</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lvl="0">
              <a:lnSpc>
                <a:spcPts val="800"/>
              </a:lnSpc>
            </a:pPr>
            <a:r>
              <a:rPr kumimoji="1" lang="ja-JP" altLang="en-US" sz="900" dirty="0">
                <a:solidFill>
                  <a:prstClr val="black"/>
                </a:solidFill>
                <a:latin typeface="Meiryo UI" panose="020B0604030504040204" pitchFamily="50" charset="-128"/>
                <a:ea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rPr>
              <a:t>・「大阪の教科書（創元社編集部編）」、「大阪の百年（小山仁示、芝村篤樹）」、「大阪府の歴史（藤本敦、前田豊邦、馬田綾子、堀田暁生）」、「含羞都市へ（木津川計）」</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lvl="0">
              <a:lnSpc>
                <a:spcPts val="800"/>
              </a:lnSpc>
            </a:pPr>
            <a:r>
              <a:rPr kumimoji="1" lang="ja-JP" altLang="en-US" sz="900" dirty="0">
                <a:solidFill>
                  <a:prstClr val="black"/>
                </a:solidFill>
                <a:latin typeface="Meiryo UI" panose="020B0604030504040204" pitchFamily="50" charset="-128"/>
                <a:ea typeface="Meiryo UI" panose="020B0604030504040204" pitchFamily="50" charset="-128"/>
              </a:rPr>
              <a:t>　・大阪産業経済</a:t>
            </a:r>
            <a:r>
              <a:rPr kumimoji="1" lang="ja-JP" altLang="en-US" sz="900" dirty="0" smtClean="0">
                <a:solidFill>
                  <a:prstClr val="black"/>
                </a:solidFill>
                <a:latin typeface="Meiryo UI" panose="020B0604030504040204" pitchFamily="50" charset="-128"/>
                <a:ea typeface="Meiryo UI" panose="020B0604030504040204" pitchFamily="50" charset="-128"/>
              </a:rPr>
              <a:t>リサーチセンター作成の「多様性を発揮する大阪産業」、「大阪の経済成長と産業構造」、「大阪経済の平成の軌跡」、「戦後大阪経済をけん引した輸移出型産業の変遷」</a:t>
            </a:r>
            <a:endParaRPr kumimoji="1" lang="en-US" altLang="ja-JP" sz="9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5426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6114" y="540886"/>
            <a:ext cx="9773771" cy="6370975"/>
          </a:xfrm>
          <a:prstGeom prst="rect">
            <a:avLst/>
          </a:prstGeom>
        </p:spPr>
        <p:txBody>
          <a:bodyPr wrap="square">
            <a:spAutoFit/>
          </a:bodyPr>
          <a:lstStyle/>
          <a:p>
            <a:r>
              <a:rPr lang="ja-JP" altLang="en-US" sz="1200" b="1" u="sng" dirty="0" smtClean="0">
                <a:latin typeface="Meiryo UI" panose="020B0604030504040204" pitchFamily="50" charset="-128"/>
                <a:ea typeface="Meiryo UI" panose="020B0604030504040204" pitchFamily="50" charset="-128"/>
              </a:rPr>
              <a:t>◆サスキア</a:t>
            </a:r>
            <a:r>
              <a:rPr lang="ja-JP" altLang="en-US" sz="1200" b="1" u="sng" dirty="0">
                <a:latin typeface="Meiryo UI" panose="020B0604030504040204" pitchFamily="50" charset="-128"/>
                <a:ea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rPr>
              <a:t>サッセン</a:t>
            </a:r>
            <a:r>
              <a:rPr lang="en-US" altLang="ja-JP" sz="1200" dirty="0" smtClean="0">
                <a:latin typeface="Meiryo UI" panose="020B0604030504040204" pitchFamily="50" charset="-128"/>
                <a:ea typeface="Meiryo UI" panose="020B0604030504040204" pitchFamily="50" charset="-128"/>
              </a:rPr>
              <a:t>(1949.</a:t>
            </a:r>
            <a:r>
              <a:rPr lang="ja-JP" altLang="en-US" sz="1200" dirty="0" smtClean="0">
                <a:latin typeface="Meiryo UI" panose="020B0604030504040204" pitchFamily="50" charset="-128"/>
                <a:ea typeface="Meiryo UI" panose="020B0604030504040204" pitchFamily="50" charset="-128"/>
              </a:rPr>
              <a:t>１</a:t>
            </a:r>
            <a:r>
              <a:rPr lang="en-US" altLang="ja-JP" sz="1200" dirty="0" smtClean="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○グローバル</a:t>
            </a:r>
            <a:r>
              <a:rPr lang="ja-JP" altLang="en-US" sz="1200" dirty="0">
                <a:latin typeface="Meiryo UI" panose="020B0604030504040204" pitchFamily="50" charset="-128"/>
                <a:ea typeface="Meiryo UI" panose="020B0604030504040204" pitchFamily="50" charset="-128"/>
              </a:rPr>
              <a:t>都市</a:t>
            </a:r>
          </a:p>
          <a:p>
            <a:pPr marL="174625" indent="-174625"/>
            <a:r>
              <a:rPr lang="ja-JP" altLang="en-US" sz="1200" dirty="0" smtClean="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金融、高次法人サービスなどの活動こそが国際都市ヒエラルキーを左右し、世界都市を形成する要因として重要性をもつ</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68288" indent="-268288"/>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・経済</a:t>
            </a:r>
            <a:r>
              <a:rPr lang="ja-JP" altLang="en-US" sz="1200" dirty="0">
                <a:latin typeface="Meiryo UI" panose="020B0604030504040204" pitchFamily="50" charset="-128"/>
                <a:ea typeface="Meiryo UI" panose="020B0604030504040204" pitchFamily="50" charset="-128"/>
              </a:rPr>
              <a:t>活動の地球的な規模での分散が同時に地球規模の統合、コントロール機能の形成を促しており、こうしたセンター機能が集積する少数の都市、ロンドン、ニューヨーク、東京をグローバル都市としてあげている。</a:t>
            </a:r>
          </a:p>
          <a:p>
            <a:endParaRPr lang="en-US" altLang="ja-JP" sz="1200" dirty="0">
              <a:latin typeface="Meiryo UI" panose="020B0604030504040204" pitchFamily="50" charset="-128"/>
              <a:ea typeface="Meiryo UI" panose="020B0604030504040204" pitchFamily="50" charset="-128"/>
            </a:endParaRPr>
          </a:p>
          <a:p>
            <a:r>
              <a:rPr lang="ja-JP" altLang="en-US" sz="1200" b="1" u="sng" dirty="0" smtClean="0">
                <a:latin typeface="Meiryo UI" panose="020B0604030504040204" pitchFamily="50" charset="-128"/>
                <a:ea typeface="Meiryo UI" panose="020B0604030504040204" pitchFamily="50" charset="-128"/>
              </a:rPr>
              <a:t>◆リチャード</a:t>
            </a:r>
            <a:r>
              <a:rPr lang="ja-JP" altLang="en-US" sz="1200" b="1" u="sng" dirty="0">
                <a:latin typeface="Meiryo UI" panose="020B0604030504040204" pitchFamily="50" charset="-128"/>
                <a:ea typeface="Meiryo UI" panose="020B0604030504040204" pitchFamily="50" charset="-128"/>
              </a:rPr>
              <a:t>・フロリダ、チャールズ・</a:t>
            </a:r>
            <a:r>
              <a:rPr lang="ja-JP" altLang="en-US" sz="1200" b="1" u="sng" dirty="0" smtClean="0">
                <a:latin typeface="Meiryo UI" panose="020B0604030504040204" pitchFamily="50" charset="-128"/>
                <a:ea typeface="Meiryo UI" panose="020B0604030504040204" pitchFamily="50" charset="-128"/>
              </a:rPr>
              <a:t>ランドリーなど</a:t>
            </a:r>
            <a:endParaRPr lang="ja-JP" altLang="en-US" sz="1200" b="1" u="sng"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創造都市論</a:t>
            </a:r>
            <a:endParaRPr lang="en-US" altLang="ja-JP" sz="12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クリエイティブクラスへの注目。創造的な人材の有用性を注視</a:t>
            </a:r>
          </a:p>
          <a:p>
            <a:pPr marL="268288" indent="-268288"/>
            <a:r>
              <a:rPr lang="ja-JP" altLang="en-US" sz="1200" dirty="0" smtClean="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寛容度の高い都市ほど、クリエイティブクラスの集積度、ハイテク産業の集積度、イノベーションが生まれる確率が高い</a:t>
            </a:r>
            <a:r>
              <a:rPr lang="ja-JP" altLang="en-US" sz="1200" dirty="0">
                <a:latin typeface="Meiryo UI" panose="020B0604030504040204" pitchFamily="50" charset="-128"/>
                <a:ea typeface="Meiryo UI" panose="020B0604030504040204" pitchFamily="50" charset="-128"/>
              </a:rPr>
              <a:t>こと、すなわち、</a:t>
            </a:r>
            <a:r>
              <a:rPr lang="ja-JP" altLang="en-US" sz="1200" b="1" dirty="0">
                <a:latin typeface="Meiryo UI" panose="020B0604030504040204" pitchFamily="50" charset="-128"/>
                <a:ea typeface="Meiryo UI" panose="020B0604030504040204" pitchFamily="50" charset="-128"/>
              </a:rPr>
              <a:t>マイノリティに対する寛容性と経済成長との間に強い相関がある</a:t>
            </a:r>
            <a:r>
              <a:rPr lang="ja-JP" altLang="en-US" sz="1200" dirty="0">
                <a:latin typeface="Meiryo UI" panose="020B0604030504040204" pitchFamily="50" charset="-128"/>
                <a:ea typeface="Meiryo UI" panose="020B0604030504040204" pitchFamily="50" charset="-128"/>
              </a:rPr>
              <a:t>ことを</a:t>
            </a:r>
            <a:r>
              <a:rPr lang="ja-JP" altLang="en-US" sz="1200" dirty="0" smtClean="0">
                <a:latin typeface="Meiryo UI" panose="020B0604030504040204" pitchFamily="50" charset="-128"/>
                <a:ea typeface="Meiryo UI" panose="020B0604030504040204" pitchFamily="50" charset="-128"/>
              </a:rPr>
              <a:t>実証。</a:t>
            </a:r>
            <a:endParaRPr lang="en-US" altLang="ja-JP" sz="1200" dirty="0" smtClean="0">
              <a:latin typeface="Meiryo UI" panose="020B0604030504040204" pitchFamily="50" charset="-128"/>
              <a:ea typeface="Meiryo UI" panose="020B0604030504040204" pitchFamily="50" charset="-128"/>
            </a:endParaRPr>
          </a:p>
          <a:p>
            <a:pPr marL="180975" indent="-180975"/>
            <a:endParaRPr lang="en-US" altLang="ja-JP" sz="1200" dirty="0">
              <a:latin typeface="Meiryo UI" panose="020B0604030504040204" pitchFamily="50" charset="-128"/>
              <a:ea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グレートリセット</a:t>
            </a:r>
            <a:r>
              <a:rPr lang="ja-JP" altLang="en-US" sz="1200" dirty="0" smtClean="0">
                <a:latin typeface="Meiryo UI" panose="020B0604030504040204" pitchFamily="50" charset="-128"/>
                <a:ea typeface="Meiryo UI" panose="020B0604030504040204" pitchFamily="50" charset="-128"/>
              </a:rPr>
              <a:t>（リチャード・フロリダ）</a:t>
            </a:r>
            <a:endParaRPr lang="en-US" altLang="ja-JP" sz="1200" dirty="0" smtClean="0">
              <a:latin typeface="Meiryo UI" panose="020B0604030504040204" pitchFamily="50" charset="-128"/>
              <a:ea typeface="Meiryo UI" panose="020B0604030504040204" pitchFamily="50" charset="-128"/>
            </a:endParaRPr>
          </a:p>
          <a:p>
            <a:pPr marL="268288" indent="-268288"/>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クリエイティブ</a:t>
            </a:r>
            <a:r>
              <a:rPr lang="ja-JP" altLang="en-US" sz="1200" b="1" dirty="0">
                <a:latin typeface="Meiryo UI" panose="020B0604030504040204" pitchFamily="50" charset="-128"/>
                <a:ea typeface="Meiryo UI" panose="020B0604030504040204" pitchFamily="50" charset="-128"/>
              </a:rPr>
              <a:t>な</a:t>
            </a:r>
            <a:r>
              <a:rPr lang="ja-JP" altLang="en-US" sz="1200" b="1" dirty="0" smtClean="0">
                <a:latin typeface="Meiryo UI" panose="020B0604030504040204" pitchFamily="50" charset="-128"/>
                <a:ea typeface="Meiryo UI" panose="020B0604030504040204" pitchFamily="50" charset="-128"/>
              </a:rPr>
              <a:t>経済やクリエイティブ・クラスの範囲を</a:t>
            </a:r>
            <a:r>
              <a:rPr lang="ja-JP" altLang="en-US" sz="1200" dirty="0" smtClean="0">
                <a:latin typeface="Meiryo UI" panose="020B0604030504040204" pitchFamily="50" charset="-128"/>
                <a:ea typeface="Meiryo UI" panose="020B0604030504040204" pitchFamily="50" charset="-128"/>
              </a:rPr>
              <a:t>、工場や農場、研究所や芸術スタジオ、事務所や商店、レストラン、美容院、スポーツジムで働く人々</a:t>
            </a:r>
            <a:r>
              <a:rPr lang="ja-JP" altLang="en-US" sz="1200" b="1" dirty="0" smtClean="0">
                <a:latin typeface="Meiryo UI" panose="020B0604030504040204" pitchFamily="50" charset="-128"/>
                <a:ea typeface="Meiryo UI" panose="020B0604030504040204" pitchFamily="50" charset="-128"/>
              </a:rPr>
              <a:t>全員に広げなければならない</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68288" indent="-268288"/>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・ヘルスケア、教育、レストラン、ホスピタリティ・</a:t>
            </a:r>
            <a:r>
              <a:rPr lang="ja-JP" altLang="en-US" sz="1200" b="1" dirty="0" smtClean="0">
                <a:latin typeface="Meiryo UI" panose="020B0604030504040204" pitchFamily="50" charset="-128"/>
                <a:ea typeface="Meiryo UI" panose="020B0604030504040204" pitchFamily="50" charset="-128"/>
              </a:rPr>
              <a:t>サービス産業では</a:t>
            </a:r>
            <a:r>
              <a:rPr lang="ja-JP" altLang="en-US" sz="1200" dirty="0" smtClean="0">
                <a:latin typeface="Meiryo UI" panose="020B0604030504040204" pitchFamily="50" charset="-128"/>
                <a:ea typeface="Meiryo UI" panose="020B0604030504040204" pitchFamily="50" charset="-128"/>
              </a:rPr>
              <a:t>、第一線で活躍している人材のクリエイティブな働きを活用したり、もっと</a:t>
            </a:r>
            <a:r>
              <a:rPr lang="ja-JP" altLang="en-US" sz="1200" b="1" dirty="0" smtClean="0">
                <a:latin typeface="Meiryo UI" panose="020B0604030504040204" pitchFamily="50" charset="-128"/>
                <a:ea typeface="Meiryo UI" panose="020B0604030504040204" pitchFamily="50" charset="-128"/>
              </a:rPr>
              <a:t>生産性を高めたりする余地が大いにある</a:t>
            </a:r>
            <a:r>
              <a:rPr lang="ja-JP" altLang="en-US" sz="1200" dirty="0" smtClean="0">
                <a:latin typeface="Meiryo UI" panose="020B0604030504040204" pitchFamily="50" charset="-128"/>
                <a:ea typeface="Meiryo UI" panose="020B0604030504040204" pitchFamily="50" charset="-128"/>
              </a:rPr>
              <a:t>。サービス業の関係者が多く集まっている地域は、クリエイティブな人達が多い場所と同じく、経済生産高も収入も高く、イノベーションも多い。</a:t>
            </a:r>
            <a:endParaRPr lang="en-US" altLang="ja-JP" sz="1200" dirty="0" smtClean="0">
              <a:latin typeface="Meiryo UI" panose="020B0604030504040204" pitchFamily="50" charset="-128"/>
              <a:ea typeface="Meiryo UI" panose="020B0604030504040204" pitchFamily="50" charset="-128"/>
            </a:endParaRPr>
          </a:p>
          <a:p>
            <a:pPr marL="268288" indent="-268288"/>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・「メガ地域（メガリージョン）」と呼ばれるクリエイティブ的な広域圏が注目</a:t>
            </a:r>
            <a:r>
              <a:rPr lang="ja-JP" altLang="en-US" sz="1200" dirty="0" smtClean="0">
                <a:latin typeface="Meiryo UI" panose="020B0604030504040204" pitchFamily="50" charset="-128"/>
                <a:ea typeface="Meiryo UI" panose="020B0604030504040204" pitchFamily="50" charset="-128"/>
              </a:rPr>
              <a:t>されている。人々は、これから有望だと思える巨大都市圏になだれ込んでくる。いくつかの都市と郊外を包含する</a:t>
            </a:r>
            <a:r>
              <a:rPr lang="ja-JP" altLang="en-US" sz="1200" b="1" dirty="0" smtClean="0">
                <a:latin typeface="Meiryo UI" panose="020B0604030504040204" pitchFamily="50" charset="-128"/>
                <a:ea typeface="Meiryo UI" panose="020B0604030504040204" pitchFamily="50" charset="-128"/>
              </a:rPr>
              <a:t>広域都市が、最近は急速に成長</a:t>
            </a:r>
            <a:r>
              <a:rPr lang="ja-JP" altLang="en-US" sz="1200" dirty="0" smtClean="0">
                <a:latin typeface="Meiryo UI" panose="020B0604030504040204" pitchFamily="50" charset="-128"/>
                <a:ea typeface="Meiryo UI" panose="020B0604030504040204" pitchFamily="50" charset="-128"/>
              </a:rPr>
              <a:t>している。</a:t>
            </a:r>
            <a:endParaRPr lang="en-US" altLang="ja-JP" sz="1200"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a:p>
            <a:r>
              <a:rPr lang="ja-JP" altLang="en-US" sz="1200" b="1" u="sng" dirty="0" smtClean="0">
                <a:latin typeface="Meiryo UI" panose="020B0604030504040204" pitchFamily="50" charset="-128"/>
                <a:ea typeface="Meiryo UI" panose="020B0604030504040204" pitchFamily="50" charset="-128"/>
              </a:rPr>
              <a:t>◆デヴィッド</a:t>
            </a:r>
            <a:r>
              <a:rPr lang="ja-JP" altLang="en-US" sz="1200" b="1" u="sng" dirty="0">
                <a:latin typeface="Meiryo UI" panose="020B0604030504040204" pitchFamily="50" charset="-128"/>
                <a:ea typeface="Meiryo UI" panose="020B0604030504040204" pitchFamily="50" charset="-128"/>
              </a:rPr>
              <a:t>・ハーヴェイ、ジェイミー・ペック</a:t>
            </a:r>
            <a:r>
              <a:rPr lang="ja-JP" altLang="en-US" sz="1200" b="1" u="sng" dirty="0" smtClean="0">
                <a:latin typeface="Meiryo UI" panose="020B0604030504040204" pitchFamily="50" charset="-128"/>
                <a:ea typeface="Meiryo UI" panose="020B0604030504040204" pitchFamily="50" charset="-128"/>
              </a:rPr>
              <a:t>など</a:t>
            </a:r>
            <a:endParaRPr lang="ja-JP" altLang="en-US" sz="1200" b="1" u="sng"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創造</a:t>
            </a:r>
            <a:r>
              <a:rPr lang="ja-JP" altLang="en-US" sz="1200" b="1" dirty="0">
                <a:latin typeface="Meiryo UI" panose="020B0604030504040204" pitchFamily="50" charset="-128"/>
                <a:ea typeface="Meiryo UI" panose="020B0604030504040204" pitchFamily="50" charset="-128"/>
              </a:rPr>
              <a:t>都市論へ批判的な立場</a:t>
            </a:r>
          </a:p>
          <a:p>
            <a:pPr marL="268288" indent="-268288"/>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クリエイティブクラス</a:t>
            </a:r>
            <a:r>
              <a:rPr lang="ja-JP" altLang="en-US" sz="1200" b="1" dirty="0">
                <a:latin typeface="Meiryo UI" panose="020B0604030504040204" pitchFamily="50" charset="-128"/>
                <a:ea typeface="Meiryo UI" panose="020B0604030504040204" pitchFamily="50" charset="-128"/>
              </a:rPr>
              <a:t>の集積は必ずしも経済成長につながらない</a:t>
            </a:r>
            <a:r>
              <a:rPr lang="ja-JP" altLang="en-US" sz="1200" dirty="0">
                <a:latin typeface="Meiryo UI" panose="020B0604030504040204" pitchFamily="50" charset="-128"/>
                <a:ea typeface="Meiryo UI" panose="020B0604030504040204" pitchFamily="50" charset="-128"/>
              </a:rPr>
              <a:t>、既存の住民排除の問題、創造都市は競争や市場のイデオロギーを伏在化させた概念にすぎないなど</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80975" indent="-180975"/>
            <a:endParaRPr lang="en-US" altLang="ja-JP" sz="1200" dirty="0">
              <a:latin typeface="Meiryo UI" panose="020B0604030504040204" pitchFamily="50" charset="-128"/>
              <a:ea typeface="Meiryo UI" panose="020B0604030504040204" pitchFamily="50" charset="-128"/>
            </a:endParaRPr>
          </a:p>
          <a:p>
            <a:pPr marL="180975" indent="-180975"/>
            <a:r>
              <a:rPr lang="ja-JP" altLang="en-US" sz="1200" b="1" u="sng" dirty="0" smtClean="0">
                <a:latin typeface="Meiryo UI" panose="020B0604030504040204" pitchFamily="50" charset="-128"/>
                <a:ea typeface="Meiryo UI" panose="020B0604030504040204" pitchFamily="50" charset="-128"/>
              </a:rPr>
              <a:t>◆ヤン・ゲール</a:t>
            </a:r>
            <a:endParaRPr lang="en-US" altLang="ja-JP" sz="1200" b="1" u="sng" dirty="0" smtClean="0">
              <a:latin typeface="Meiryo UI" panose="020B0604030504040204" pitchFamily="50" charset="-128"/>
              <a:ea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人間中心</a:t>
            </a:r>
            <a:r>
              <a:rPr lang="ja-JP" altLang="en-US" sz="1200" b="1" dirty="0">
                <a:latin typeface="Meiryo UI" panose="020B0604030504040204" pitchFamily="50" charset="-128"/>
                <a:ea typeface="Meiryo UI" panose="020B0604030504040204" pitchFamily="50" charset="-128"/>
              </a:rPr>
              <a:t>の街づくり</a:t>
            </a:r>
            <a:r>
              <a:rPr lang="ja-JP" altLang="en-US" sz="1200" dirty="0">
                <a:latin typeface="Meiryo UI" panose="020B0604030504040204" pitchFamily="50" charset="-128"/>
                <a:ea typeface="Meiryo UI" panose="020B0604030504040204" pitchFamily="50" charset="-128"/>
              </a:rPr>
              <a:t>（人間にとってより良い環境を作ること）</a:t>
            </a:r>
            <a:endParaRPr lang="en-US" altLang="ja-JP" sz="1200" dirty="0" smtClean="0">
              <a:latin typeface="Meiryo UI" panose="020B0604030504040204" pitchFamily="50" charset="-128"/>
              <a:ea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まちづくりの質的基準</a:t>
            </a:r>
            <a:r>
              <a:rPr lang="en-US" altLang="ja-JP" sz="1200" dirty="0" smtClean="0">
                <a:latin typeface="Meiryo UI" panose="020B0604030504040204" pitchFamily="50" charset="-128"/>
                <a:ea typeface="Meiryo UI" panose="020B0604030504040204" pitchFamily="50" charset="-128"/>
              </a:rPr>
              <a:t>】</a:t>
            </a:r>
          </a:p>
          <a:p>
            <a:pPr marL="180975" indent="-18097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①保護（交通と事故からの保護、犯罪と暴力からの保護、</a:t>
            </a:r>
            <a:r>
              <a:rPr lang="ja-JP" altLang="en-US" sz="1200" dirty="0">
                <a:latin typeface="Meiryo UI" panose="020B0604030504040204" pitchFamily="50" charset="-128"/>
                <a:ea typeface="Meiryo UI" panose="020B0604030504040204" pitchFamily="50" charset="-128"/>
              </a:rPr>
              <a:t>不快</a:t>
            </a:r>
            <a:r>
              <a:rPr lang="ja-JP" altLang="en-US" sz="1200" dirty="0" smtClean="0">
                <a:latin typeface="Meiryo UI" panose="020B0604030504040204" pitchFamily="50" charset="-128"/>
                <a:ea typeface="Meiryo UI" panose="020B0604030504040204" pitchFamily="50" charset="-128"/>
              </a:rPr>
              <a:t>な感覚体験からの保護）</a:t>
            </a:r>
            <a:endParaRPr lang="en-US" altLang="ja-JP" sz="1200" dirty="0" smtClean="0">
              <a:latin typeface="Meiryo UI" panose="020B0604030504040204" pitchFamily="50" charset="-128"/>
              <a:ea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②快適性（歩く機会、たたずみ／滞留する機会、座る機会、眺める機会、会話の機会、遊びと運動の機会）</a:t>
            </a:r>
            <a:endParaRPr lang="en-US" altLang="ja-JP" sz="1200" dirty="0" smtClean="0">
              <a:latin typeface="Meiryo UI" panose="020B0604030504040204" pitchFamily="50" charset="-128"/>
              <a:ea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③喜び（スケール、良好な気候を楽しむ機会、良好な感覚体験）</a:t>
            </a:r>
            <a:endParaRPr lang="en-US" altLang="ja-JP" sz="1200" dirty="0" smtClean="0">
              <a:latin typeface="Meiryo UI" panose="020B0604030504040204" pitchFamily="50" charset="-128"/>
              <a:ea typeface="Meiryo UI" panose="020B0604030504040204" pitchFamily="50" charset="-128"/>
            </a:endParaRPr>
          </a:p>
          <a:p>
            <a:pPr marL="180975" indent="-180975"/>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コペンハーゲンの人に優しく、生活の質が高く、魅力的なまちづくりをリード。</a:t>
            </a:r>
            <a:r>
              <a:rPr lang="en-US" altLang="ja-JP" sz="1200" b="1" u="sng" dirty="0" smtClean="0">
                <a:latin typeface="Meiryo UI" panose="020B0604030504040204" pitchFamily="50" charset="-128"/>
                <a:ea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rPr>
              <a:t>後頁の「（４）各都市の発展モデル」に記載。</a:t>
            </a:r>
            <a:endParaRPr lang="en-US" altLang="ja-JP" sz="1200" b="1" u="sng" dirty="0" smtClean="0">
              <a:latin typeface="Meiryo UI" panose="020B0604030504040204" pitchFamily="50" charset="-128"/>
              <a:ea typeface="Meiryo UI" panose="020B0604030504040204" pitchFamily="50" charset="-128"/>
            </a:endParaRPr>
          </a:p>
          <a:p>
            <a:pPr marL="180975" indent="-18097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p>
          <a:p>
            <a:pPr marL="180975" indent="-180975"/>
            <a:endParaRPr lang="ja-JP" altLang="en-US" sz="1200" i="1" dirty="0">
              <a:latin typeface="Meiryo UI" panose="020B0604030504040204" pitchFamily="50" charset="-128"/>
              <a:ea typeface="Meiryo UI" panose="020B0604030504040204" pitchFamily="50" charset="-128"/>
            </a:endParaRPr>
          </a:p>
        </p:txBody>
      </p:sp>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（１）世界の都市論の系譜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390744" y="6596390"/>
            <a:ext cx="47715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117</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3569148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４</a:t>
            </a:r>
            <a:r>
              <a:rPr lang="ja-JP" altLang="en-US" sz="2400" b="1" u="sng" dirty="0" smtClean="0">
                <a:latin typeface="Meiryo UI" panose="020B0604030504040204" pitchFamily="50" charset="-128"/>
                <a:ea typeface="Meiryo UI" panose="020B0604030504040204" pitchFamily="50" charset="-128"/>
              </a:rPr>
              <a:t>　世界の都市（</a:t>
            </a:r>
            <a:r>
              <a:rPr lang="ja-JP" altLang="en-US" sz="2400" b="1" u="sng" dirty="0">
                <a:latin typeface="Meiryo UI" panose="020B0604030504040204" pitchFamily="50" charset="-128"/>
                <a:ea typeface="Meiryo UI" panose="020B0604030504040204" pitchFamily="50" charset="-128"/>
              </a:rPr>
              <a:t>２</a:t>
            </a:r>
            <a:r>
              <a:rPr lang="ja-JP" altLang="en-US" sz="2400" b="1" u="sng" dirty="0" smtClean="0">
                <a:latin typeface="Meiryo UI" panose="020B0604030504040204" pitchFamily="50" charset="-128"/>
                <a:ea typeface="Meiryo UI" panose="020B0604030504040204" pitchFamily="50" charset="-128"/>
              </a:rPr>
              <a:t>）世界の都市論</a:t>
            </a:r>
            <a:r>
              <a:rPr lang="ja-JP" altLang="en-US" sz="2400" b="1" u="sng" dirty="0">
                <a:latin typeface="Meiryo UI" panose="020B0604030504040204" pitchFamily="50" charset="-128"/>
                <a:ea typeface="Meiryo UI" panose="020B0604030504040204" pitchFamily="50" charset="-128"/>
              </a:rPr>
              <a:t>における大阪の記述</a:t>
            </a:r>
          </a:p>
        </p:txBody>
      </p:sp>
      <p:sp>
        <p:nvSpPr>
          <p:cNvPr id="3" name="テキスト ボックス 2"/>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9748707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４　世界の都市　（２）世界</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都市論における大阪の記述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377358" y="6596390"/>
            <a:ext cx="517838"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119</a:t>
            </a:r>
            <a:endParaRPr kumimoji="1" lang="ja-JP" altLang="en-US" sz="1100" b="1" dirty="0">
              <a:latin typeface="Arial Black" panose="020B0A04020102020204" pitchFamily="34" charset="0"/>
            </a:endParaRPr>
          </a:p>
        </p:txBody>
      </p:sp>
      <p:sp>
        <p:nvSpPr>
          <p:cNvPr id="5" name="テキスト ボックス 4"/>
          <p:cNvSpPr txBox="1"/>
          <p:nvPr/>
        </p:nvSpPr>
        <p:spPr>
          <a:xfrm>
            <a:off x="132229" y="508800"/>
            <a:ext cx="964154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・都市論（世界都市、創造都市等）における大阪の記述を整理。</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阪の全体的なポジションとしては、一定の都市としてのポテンシャルはあるものの、ニューヨーク、ロンドン、東京などの金融機能等を有する世界都市との差は否めないところ。創造都市としても単独では弱い。</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997534882"/>
              </p:ext>
            </p:extLst>
          </p:nvPr>
        </p:nvGraphicFramePr>
        <p:xfrm>
          <a:off x="132229" y="1559499"/>
          <a:ext cx="9641543" cy="4160520"/>
        </p:xfrm>
        <a:graphic>
          <a:graphicData uri="http://schemas.openxmlformats.org/drawingml/2006/table">
            <a:tbl>
              <a:tblPr firstRow="1" bandRow="1">
                <a:tableStyleId>{5C22544A-7EE6-4342-B048-85BDC9FD1C3A}</a:tableStyleId>
              </a:tblPr>
              <a:tblGrid>
                <a:gridCol w="3012839">
                  <a:extLst>
                    <a:ext uri="{9D8B030D-6E8A-4147-A177-3AD203B41FA5}">
                      <a16:colId xmlns:a16="http://schemas.microsoft.com/office/drawing/2014/main" val="418107908"/>
                    </a:ext>
                  </a:extLst>
                </a:gridCol>
                <a:gridCol w="3324837">
                  <a:extLst>
                    <a:ext uri="{9D8B030D-6E8A-4147-A177-3AD203B41FA5}">
                      <a16:colId xmlns:a16="http://schemas.microsoft.com/office/drawing/2014/main" val="3448055516"/>
                    </a:ext>
                  </a:extLst>
                </a:gridCol>
                <a:gridCol w="3303867">
                  <a:extLst>
                    <a:ext uri="{9D8B030D-6E8A-4147-A177-3AD203B41FA5}">
                      <a16:colId xmlns:a16="http://schemas.microsoft.com/office/drawing/2014/main" val="1338812908"/>
                    </a:ext>
                  </a:extLst>
                </a:gridCol>
              </a:tblGrid>
              <a:tr h="370840">
                <a:tc>
                  <a:txBody>
                    <a:bodyPr/>
                    <a:lstStyle/>
                    <a:p>
                      <a:pPr algn="ctr"/>
                      <a:r>
                        <a:rPr lang="ja-JP" altLang="en-US" sz="1400" b="1" spc="-100" dirty="0" smtClean="0">
                          <a:latin typeface="Meiryo UI" panose="020B0604030504040204" pitchFamily="50" charset="-128"/>
                          <a:ea typeface="Meiryo UI" panose="020B0604030504040204" pitchFamily="50" charset="-128"/>
                        </a:rPr>
                        <a:t>「世界都市仮説」</a:t>
                      </a:r>
                      <a:endParaRPr lang="en-US" altLang="ja-JP" sz="1400" b="1" spc="-100" dirty="0" smtClean="0">
                        <a:latin typeface="Meiryo UI" panose="020B0604030504040204" pitchFamily="50" charset="-128"/>
                        <a:ea typeface="Meiryo UI" panose="020B0604030504040204" pitchFamily="50" charset="-128"/>
                      </a:endParaRPr>
                    </a:p>
                    <a:p>
                      <a:pPr algn="ctr"/>
                      <a:r>
                        <a:rPr kumimoji="1" lang="ja-JP" altLang="en-US" sz="1400" spc="-100" dirty="0" smtClean="0">
                          <a:latin typeface="Meiryo UI" panose="020B0604030504040204" pitchFamily="50" charset="-128"/>
                          <a:ea typeface="Meiryo UI" panose="020B0604030504040204" pitchFamily="50" charset="-128"/>
                        </a:rPr>
                        <a:t>（ジョン・フリードマン）</a:t>
                      </a:r>
                      <a:endParaRPr kumimoji="1" lang="ja-JP" altLang="en-US" sz="1400" spc="-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spc="-100" dirty="0" smtClean="0">
                          <a:latin typeface="Meiryo UI" panose="020B0604030504040204" pitchFamily="50" charset="-128"/>
                          <a:ea typeface="Meiryo UI" panose="020B0604030504040204" pitchFamily="50" charset="-128"/>
                        </a:rPr>
                        <a:t>「グローバルシティ」</a:t>
                      </a:r>
                      <a:endParaRPr lang="en-US" altLang="ja-JP" sz="1400" b="1" spc="-100" dirty="0" smtClean="0">
                        <a:latin typeface="Meiryo UI" panose="020B0604030504040204" pitchFamily="50" charset="-128"/>
                        <a:ea typeface="Meiryo UI" panose="020B0604030504040204" pitchFamily="50" charset="-128"/>
                      </a:endParaRPr>
                    </a:p>
                    <a:p>
                      <a:pPr algn="ctr"/>
                      <a:r>
                        <a:rPr kumimoji="1" lang="ja-JP" altLang="en-US" sz="1400" spc="-100" dirty="0" smtClean="0">
                          <a:latin typeface="Meiryo UI" panose="020B0604030504040204" pitchFamily="50" charset="-128"/>
                          <a:ea typeface="Meiryo UI" panose="020B0604030504040204" pitchFamily="50" charset="-128"/>
                        </a:rPr>
                        <a:t>（サスキア・サッセン）</a:t>
                      </a:r>
                      <a:endParaRPr kumimoji="1" lang="ja-JP" altLang="en-US" sz="1400" spc="-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spc="-100" dirty="0" smtClean="0">
                          <a:latin typeface="Meiryo UI" panose="020B0604030504040204" pitchFamily="50" charset="-128"/>
                          <a:ea typeface="Meiryo UI" panose="020B0604030504040204" pitchFamily="50" charset="-128"/>
                        </a:rPr>
                        <a:t>「クリエイティブ・都市論」</a:t>
                      </a:r>
                      <a:endParaRPr kumimoji="1" lang="en-US" altLang="ja-JP" sz="1400" spc="-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spc="-100" dirty="0" smtClean="0">
                          <a:latin typeface="Meiryo UI" panose="020B0604030504040204" pitchFamily="50" charset="-128"/>
                          <a:ea typeface="Meiryo UI" panose="020B0604030504040204" pitchFamily="50" charset="-128"/>
                        </a:rPr>
                        <a:t>「グレート・リセット」</a:t>
                      </a:r>
                      <a:endParaRPr kumimoji="1" lang="en-US" altLang="ja-JP" sz="1400" spc="-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spc="-100" dirty="0" smtClean="0">
                          <a:latin typeface="Meiryo UI" panose="020B0604030504040204" pitchFamily="50" charset="-128"/>
                          <a:ea typeface="Meiryo UI" panose="020B0604030504040204" pitchFamily="50" charset="-128"/>
                        </a:rPr>
                        <a:t>　（リチャード・フロリダ）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874683"/>
                  </a:ext>
                </a:extLst>
              </a:tr>
              <a:tr h="3429000">
                <a:tc>
                  <a:txBody>
                    <a:bodyPr/>
                    <a:lstStyle/>
                    <a:p>
                      <a:endParaRPr kumimoji="1" lang="en-US" altLang="ja-JP" sz="1400" dirty="0" smtClean="0">
                        <a:latin typeface="Meiryo UI" panose="020B0604030504040204" pitchFamily="50" charset="-128"/>
                        <a:ea typeface="Meiryo UI" panose="020B0604030504040204" pitchFamily="50" charset="-128"/>
                      </a:endParaRPr>
                    </a:p>
                    <a:p>
                      <a:pPr marL="93663" indent="-93663"/>
                      <a:r>
                        <a:rPr kumimoji="1" lang="ja-JP" altLang="en-US" sz="1400" dirty="0" smtClean="0">
                          <a:latin typeface="Meiryo UI" panose="020B0604030504040204" pitchFamily="50" charset="-128"/>
                          <a:ea typeface="Meiryo UI" panose="020B0604030504040204" pitchFamily="50" charset="-128"/>
                        </a:rPr>
                        <a:t>○東アジアは、東京、ソウル、台北、重慶等の記載はあるが、</a:t>
                      </a:r>
                      <a:r>
                        <a:rPr kumimoji="1" lang="ja-JP" altLang="en-US" sz="1400" b="1" dirty="0" smtClean="0">
                          <a:latin typeface="Meiryo UI" panose="020B0604030504040204" pitchFamily="50" charset="-128"/>
                          <a:ea typeface="Meiryo UI" panose="020B0604030504040204" pitchFamily="50" charset="-128"/>
                        </a:rPr>
                        <a:t>大阪の記載はない。</a:t>
                      </a:r>
                      <a:endParaRPr kumimoji="1" lang="en-US" altLang="ja-JP" sz="1400" b="1" dirty="0" smtClean="0">
                        <a:latin typeface="Meiryo UI" panose="020B0604030504040204" pitchFamily="50" charset="-128"/>
                        <a:ea typeface="Meiryo UI" panose="020B0604030504040204" pitchFamily="50" charset="-128"/>
                      </a:endParaRPr>
                    </a:p>
                    <a:p>
                      <a:pPr marL="93663" indent="-93663"/>
                      <a:endParaRPr kumimoji="1" lang="en-US" altLang="ja-JP" sz="1400" dirty="0" smtClean="0">
                        <a:latin typeface="Meiryo UI" panose="020B0604030504040204" pitchFamily="50" charset="-128"/>
                        <a:ea typeface="Meiryo UI" panose="020B0604030504040204" pitchFamily="50" charset="-128"/>
                      </a:endParaRPr>
                    </a:p>
                    <a:p>
                      <a:pPr marL="93663" indent="-93663"/>
                      <a:r>
                        <a:rPr kumimoji="1" lang="ja-JP" altLang="en-US" sz="1400" dirty="0" smtClean="0">
                          <a:latin typeface="Meiryo UI" panose="020B0604030504040204" pitchFamily="50" charset="-128"/>
                          <a:ea typeface="Meiryo UI" panose="020B0604030504040204" pitchFamily="50" charset="-128"/>
                        </a:rPr>
                        <a:t>○その理由としては、後日、「大阪が先の世界都市のリストにあがっていなかったのは、</a:t>
                      </a:r>
                      <a:r>
                        <a:rPr kumimoji="1" lang="ja-JP" altLang="en-US" sz="1400" b="1" dirty="0" smtClean="0">
                          <a:latin typeface="Meiryo UI" panose="020B0604030504040204" pitchFamily="50" charset="-128"/>
                          <a:ea typeface="Meiryo UI" panose="020B0604030504040204" pitchFamily="50" charset="-128"/>
                        </a:rPr>
                        <a:t>日本経済の主要な管理機能のほとんどが、当時、東京に集中する傾向</a:t>
                      </a:r>
                      <a:r>
                        <a:rPr kumimoji="1" lang="ja-JP" altLang="en-US" sz="1400" dirty="0" smtClean="0">
                          <a:latin typeface="Meiryo UI" panose="020B0604030504040204" pitchFamily="50" charset="-128"/>
                          <a:ea typeface="Meiryo UI" panose="020B0604030504040204" pitchFamily="50" charset="-128"/>
                        </a:rPr>
                        <a:t>を強くみせていたから」とのこと。</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400" dirty="0" smtClean="0">
                        <a:latin typeface="Meiryo UI" panose="020B0604030504040204" pitchFamily="50" charset="-128"/>
                        <a:ea typeface="Meiryo UI" panose="020B0604030504040204" pitchFamily="50" charset="-128"/>
                      </a:endParaRPr>
                    </a:p>
                    <a:p>
                      <a:pPr marL="93663" indent="-93663"/>
                      <a:r>
                        <a:rPr kumimoji="1" lang="ja-JP" altLang="en-US" sz="1400" dirty="0" smtClean="0">
                          <a:latin typeface="Meiryo UI" panose="020B0604030504040204" pitchFamily="50" charset="-128"/>
                          <a:ea typeface="Meiryo UI" panose="020B0604030504040204" pitchFamily="50" charset="-128"/>
                        </a:rPr>
                        <a:t>○ニューヨーク、ロンドン、東京を中心に論を展開。</a:t>
                      </a:r>
                      <a:endParaRPr kumimoji="1" lang="en-US" altLang="ja-JP" sz="1400" dirty="0" smtClean="0">
                        <a:latin typeface="Meiryo UI" panose="020B0604030504040204" pitchFamily="50" charset="-128"/>
                        <a:ea typeface="Meiryo UI" panose="020B0604030504040204" pitchFamily="50" charset="-128"/>
                      </a:endParaRPr>
                    </a:p>
                    <a:p>
                      <a:pPr marL="93663" indent="-93663"/>
                      <a:endParaRPr kumimoji="1" lang="en-US" altLang="ja-JP" sz="1400" dirty="0" smtClean="0">
                        <a:latin typeface="Meiryo UI" panose="020B0604030504040204" pitchFamily="50" charset="-128"/>
                        <a:ea typeface="Meiryo UI" panose="020B0604030504040204" pitchFamily="50" charset="-128"/>
                      </a:endParaRPr>
                    </a:p>
                    <a:p>
                      <a:pPr marL="93663" indent="-93663"/>
                      <a:r>
                        <a:rPr kumimoji="1" lang="ja-JP" altLang="en-US" sz="1400" dirty="0" smtClean="0">
                          <a:latin typeface="Meiryo UI" panose="020B0604030504040204" pitchFamily="50" charset="-128"/>
                          <a:ea typeface="Meiryo UI" panose="020B0604030504040204" pitchFamily="50" charset="-128"/>
                        </a:rPr>
                        <a:t>○主導セクターや企業本社、商社や銀行、最先端の製造部門がますます東京に集積することで、</a:t>
                      </a:r>
                      <a:r>
                        <a:rPr kumimoji="1" lang="ja-JP" altLang="en-US" sz="1400" b="1" dirty="0" smtClean="0">
                          <a:latin typeface="Meiryo UI" panose="020B0604030504040204" pitchFamily="50" charset="-128"/>
                          <a:ea typeface="Meiryo UI" panose="020B0604030504040204" pitchFamily="50" charset="-128"/>
                        </a:rPr>
                        <a:t>東京に次ぐ主要都市・大阪（かつては日本でもっとも産業が盛んな地域だった）との差が開いている。</a:t>
                      </a:r>
                      <a:endParaRPr kumimoji="1" lang="ja-JP" altLang="en-US" sz="14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○東京に次ぐ、第二のメガ地域（メガリージョン）として、「大阪＝名古屋」の記載がある。</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○また、日本が一つの「スーパーメガ地域」になる可能性にも言及。</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大阪単独の記載は見当たらない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○個別の都市としては、居心地のよい都市である</a:t>
                      </a:r>
                      <a:r>
                        <a:rPr kumimoji="1" lang="ja-JP" altLang="en-US" sz="1400" b="1" u="sng" dirty="0" smtClean="0">
                          <a:latin typeface="Meiryo UI" panose="020B0604030504040204" pitchFamily="50" charset="-128"/>
                          <a:ea typeface="Meiryo UI" panose="020B0604030504040204" pitchFamily="50" charset="-128"/>
                        </a:rPr>
                        <a:t>ポートランド</a:t>
                      </a:r>
                      <a:r>
                        <a:rPr kumimoji="1" lang="ja-JP" altLang="en-US" sz="1400" dirty="0" smtClean="0">
                          <a:latin typeface="Meiryo UI" panose="020B0604030504040204" pitchFamily="50" charset="-128"/>
                          <a:ea typeface="Meiryo UI" panose="020B0604030504040204" pitchFamily="50" charset="-128"/>
                        </a:rPr>
                        <a:t>や、工業都市から再生した</a:t>
                      </a:r>
                      <a:r>
                        <a:rPr kumimoji="1" lang="ja-JP" altLang="en-US" sz="1400" b="1" u="sng" dirty="0" smtClean="0">
                          <a:latin typeface="Meiryo UI" panose="020B0604030504040204" pitchFamily="50" charset="-128"/>
                          <a:ea typeface="Meiryo UI" panose="020B0604030504040204" pitchFamily="50" charset="-128"/>
                        </a:rPr>
                        <a:t>ピッツバーグ</a:t>
                      </a:r>
                      <a:r>
                        <a:rPr kumimoji="1" lang="ja-JP" altLang="en-US" sz="1400" dirty="0" smtClean="0">
                          <a:latin typeface="Meiryo UI" panose="020B0604030504040204" pitchFamily="50" charset="-128"/>
                          <a:ea typeface="Meiryo UI" panose="020B0604030504040204" pitchFamily="50" charset="-128"/>
                        </a:rPr>
                        <a:t>などの記述。</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185015"/>
                  </a:ext>
                </a:extLst>
              </a:tr>
            </a:tbl>
          </a:graphicData>
        </a:graphic>
      </p:graphicFrame>
    </p:spTree>
    <p:extLst>
      <p:ext uri="{BB962C8B-B14F-4D97-AF65-F5344CB8AC3E}">
        <p14:creationId xmlns:p14="http://schemas.microsoft.com/office/powerpoint/2010/main" val="35760465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76" y="2442949"/>
            <a:ext cx="9681883"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４</a:t>
            </a:r>
            <a:r>
              <a:rPr lang="ja-JP" altLang="en-US" sz="2400" b="1" u="sng" dirty="0" smtClean="0">
                <a:latin typeface="Meiryo UI" panose="020B0604030504040204" pitchFamily="50" charset="-128"/>
                <a:ea typeface="Meiryo UI" panose="020B0604030504040204" pitchFamily="50" charset="-128"/>
              </a:rPr>
              <a:t>　世界の都市（</a:t>
            </a:r>
            <a:r>
              <a:rPr lang="ja-JP" altLang="en-US" sz="2400" b="1" u="sng" dirty="0">
                <a:latin typeface="Meiryo UI" panose="020B0604030504040204" pitchFamily="50" charset="-128"/>
                <a:ea typeface="Meiryo UI" panose="020B0604030504040204" pitchFamily="50" charset="-128"/>
              </a:rPr>
              <a:t>３）シンクタンク等による大阪のポジション分析</a:t>
            </a:r>
          </a:p>
        </p:txBody>
      </p:sp>
      <p:sp>
        <p:nvSpPr>
          <p:cNvPr id="3" name="テキスト ボックス 2"/>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7903180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2229" y="508800"/>
            <a:ext cx="964154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・シンクタンク等による大阪のポジション、強い分野、今後の方向性等の分析を整理。</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・総合的な評価では、ロンドン、ニューヨーク、東京と大きな差。比較的優位なものは、「居住」、「交通・アクセス」、「研究・開発」の指標</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・現時点では、国内成長エンジンの色合いが強いが、イノベーション、次世代産業の育成、生活の質や都市の魅力をあげていくことで、飛躍の可能性のあるポジション</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nvPr>
        </p:nvGraphicFramePr>
        <p:xfrm>
          <a:off x="132228" y="1562898"/>
          <a:ext cx="9641543" cy="5232896"/>
        </p:xfrm>
        <a:graphic>
          <a:graphicData uri="http://schemas.openxmlformats.org/drawingml/2006/table">
            <a:tbl>
              <a:tblPr firstRow="1" bandRow="1">
                <a:tableStyleId>{5C22544A-7EE6-4342-B048-85BDC9FD1C3A}</a:tableStyleId>
              </a:tblPr>
              <a:tblGrid>
                <a:gridCol w="4462178">
                  <a:extLst>
                    <a:ext uri="{9D8B030D-6E8A-4147-A177-3AD203B41FA5}">
                      <a16:colId xmlns:a16="http://schemas.microsoft.com/office/drawing/2014/main" val="2057904153"/>
                    </a:ext>
                  </a:extLst>
                </a:gridCol>
                <a:gridCol w="5179365">
                  <a:extLst>
                    <a:ext uri="{9D8B030D-6E8A-4147-A177-3AD203B41FA5}">
                      <a16:colId xmlns:a16="http://schemas.microsoft.com/office/drawing/2014/main" val="3460267639"/>
                    </a:ext>
                  </a:extLst>
                </a:gridCol>
              </a:tblGrid>
              <a:tr h="306243">
                <a:tc gridSpan="2">
                  <a:txBody>
                    <a:bodyPr/>
                    <a:lstStyle/>
                    <a:p>
                      <a:pPr algn="ctr"/>
                      <a:r>
                        <a:rPr lang="ja-JP" altLang="en-US" sz="1200" b="1" spc="-100" dirty="0" smtClean="0">
                          <a:latin typeface="Meiryo UI" panose="020B0604030504040204" pitchFamily="50" charset="-128"/>
                          <a:ea typeface="Meiryo UI" panose="020B0604030504040204" pitchFamily="50" charset="-128"/>
                        </a:rPr>
                        <a:t>「世界の都市総合力ランキング </a:t>
                      </a:r>
                      <a:r>
                        <a:rPr lang="en-US" altLang="ja-JP" sz="1200" b="1" spc="-100" dirty="0" smtClean="0">
                          <a:latin typeface="Meiryo UI" panose="020B0604030504040204" pitchFamily="50" charset="-128"/>
                          <a:ea typeface="Meiryo UI" panose="020B0604030504040204" pitchFamily="50" charset="-128"/>
                        </a:rPr>
                        <a:t>2018</a:t>
                      </a:r>
                      <a:r>
                        <a:rPr lang="ja-JP" altLang="en-US" sz="1200" b="1" spc="-100" dirty="0" smtClean="0">
                          <a:latin typeface="Meiryo UI" panose="020B0604030504040204" pitchFamily="50" charset="-128"/>
                          <a:ea typeface="Meiryo UI" panose="020B0604030504040204" pitchFamily="50" charset="-128"/>
                        </a:rPr>
                        <a:t>」　</a:t>
                      </a:r>
                      <a:r>
                        <a:rPr lang="ja-JP" altLang="en-US" sz="1200" spc="-100" dirty="0" smtClean="0">
                          <a:latin typeface="Meiryo UI" panose="020B0604030504040204" pitchFamily="50" charset="-128"/>
                          <a:ea typeface="Meiryo UI" panose="020B0604030504040204" pitchFamily="50" charset="-128"/>
                        </a:rPr>
                        <a:t>森記念財団都市戦略研究所</a:t>
                      </a:r>
                      <a:endParaRPr kumimoji="1" lang="ja-JP" altLang="en-US" sz="1200" spc="-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437015611"/>
                  </a:ext>
                </a:extLst>
              </a:tr>
              <a:tr h="302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rPr>
                        <a:t>・大阪は</a:t>
                      </a:r>
                      <a:r>
                        <a:rPr lang="en-US" altLang="ja-JP" sz="1200" dirty="0" smtClean="0">
                          <a:latin typeface="Meiryo UI" panose="020B0604030504040204" pitchFamily="50" charset="-128"/>
                          <a:ea typeface="Meiryo UI" panose="020B0604030504040204" pitchFamily="50" charset="-128"/>
                        </a:rPr>
                        <a:t>44</a:t>
                      </a:r>
                      <a:r>
                        <a:rPr lang="ja-JP" altLang="en-US" sz="1200" dirty="0" smtClean="0">
                          <a:latin typeface="Meiryo UI" panose="020B0604030504040204" pitchFamily="50" charset="-128"/>
                          <a:ea typeface="Meiryo UI" panose="020B0604030504040204" pitchFamily="50" charset="-128"/>
                        </a:rPr>
                        <a:t>都市中</a:t>
                      </a:r>
                      <a:r>
                        <a:rPr lang="en-US" altLang="ja-JP" sz="1200" dirty="0" smtClean="0">
                          <a:latin typeface="Meiryo UI" panose="020B0604030504040204" pitchFamily="50" charset="-128"/>
                          <a:ea typeface="Meiryo UI" panose="020B0604030504040204" pitchFamily="50" charset="-128"/>
                        </a:rPr>
                        <a:t>28</a:t>
                      </a:r>
                      <a:r>
                        <a:rPr lang="ja-JP" altLang="en-US" sz="1200" dirty="0" smtClean="0">
                          <a:latin typeface="Meiryo UI" panose="020B0604030504040204" pitchFamily="50" charset="-128"/>
                          <a:ea typeface="Meiryo UI" panose="020B0604030504040204" pitchFamily="50" charset="-128"/>
                        </a:rPr>
                        <a:t>位。</a:t>
                      </a:r>
                      <a:r>
                        <a:rPr kumimoji="1" lang="ja-JP" altLang="en-US" sz="1200" dirty="0" smtClean="0">
                          <a:latin typeface="Meiryo UI" panose="020B0604030504040204" pitchFamily="50" charset="-128"/>
                          <a:ea typeface="Meiryo UI" panose="020B0604030504040204" pitchFamily="50" charset="-128"/>
                        </a:rPr>
                        <a:t>前年より順位低下。</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ランキングの</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評価指標</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941510"/>
                  </a:ext>
                </a:extLst>
              </a:tr>
              <a:tr h="4623996">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graphicFrame>
        <p:nvGraphicFramePr>
          <p:cNvPr id="6" name="表 5"/>
          <p:cNvGraphicFramePr>
            <a:graphicFrameLocks noGrp="1"/>
          </p:cNvGraphicFramePr>
          <p:nvPr>
            <p:extLst/>
          </p:nvPr>
        </p:nvGraphicFramePr>
        <p:xfrm>
          <a:off x="573442" y="2460005"/>
          <a:ext cx="3137946" cy="2085188"/>
        </p:xfrm>
        <a:graphic>
          <a:graphicData uri="http://schemas.openxmlformats.org/drawingml/2006/table">
            <a:tbl>
              <a:tblPr firstRow="1" firstCol="1" lastRow="1" lastCol="1" bandRow="1" bandCol="1"/>
              <a:tblGrid>
                <a:gridCol w="454604">
                  <a:extLst>
                    <a:ext uri="{9D8B030D-6E8A-4147-A177-3AD203B41FA5}">
                      <a16:colId xmlns:a16="http://schemas.microsoft.com/office/drawing/2014/main" val="2110268876"/>
                    </a:ext>
                  </a:extLst>
                </a:gridCol>
                <a:gridCol w="1568432">
                  <a:extLst>
                    <a:ext uri="{9D8B030D-6E8A-4147-A177-3AD203B41FA5}">
                      <a16:colId xmlns:a16="http://schemas.microsoft.com/office/drawing/2014/main" val="2787040948"/>
                    </a:ext>
                  </a:extLst>
                </a:gridCol>
                <a:gridCol w="1114910">
                  <a:extLst>
                    <a:ext uri="{9D8B030D-6E8A-4147-A177-3AD203B41FA5}">
                      <a16:colId xmlns:a16="http://schemas.microsoft.com/office/drawing/2014/main" val="2720820617"/>
                    </a:ext>
                  </a:extLst>
                </a:gridCol>
              </a:tblGrid>
              <a:tr h="297884">
                <a:tc gridSpan="2">
                  <a:txBody>
                    <a:bodyPr/>
                    <a:lstStyle/>
                    <a:p>
                      <a:pPr algn="ctr">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総合ランキング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nchor="ctr">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indent="152400" algn="r">
                        <a:lnSpc>
                          <a:spcPts val="1800"/>
                        </a:lnSpc>
                        <a:spcAft>
                          <a:spcPts val="0"/>
                        </a:spcAft>
                      </a:pPr>
                      <a:r>
                        <a:rPr lang="ja-JP" sz="1050" b="1" dirty="0" smtClean="0">
                          <a:latin typeface="Meiryo UI" panose="020B0604030504040204" pitchFamily="50" charset="-128"/>
                          <a:ea typeface="Meiryo UI" panose="020B0604030504040204" pitchFamily="50" charset="-128"/>
                        </a:rPr>
                        <a:t>２８位</a:t>
                      </a:r>
                      <a:endParaRPr lang="ja-JP" sz="1050" b="1"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997575"/>
                  </a:ext>
                </a:extLst>
              </a:tr>
              <a:tr h="297884">
                <a:tc rowSpan="6">
                  <a:txBody>
                    <a:bodyPr/>
                    <a:lstStyle/>
                    <a:p>
                      <a:pPr marR="71755" indent="76200" algn="ctr">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分野別</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76200" algn="l">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800"/>
                        </a:lnSpc>
                        <a:spcAft>
                          <a:spcPts val="0"/>
                        </a:spcAft>
                      </a:pPr>
                      <a:r>
                        <a:rPr lang="ja-JP" sz="1050" dirty="0" smtClean="0">
                          <a:latin typeface="Meiryo UI" panose="020B0604030504040204" pitchFamily="50" charset="-128"/>
                          <a:ea typeface="Meiryo UI" panose="020B0604030504040204" pitchFamily="50" charset="-128"/>
                        </a:rPr>
                        <a:t>２８位</a:t>
                      </a:r>
                      <a:endParaRPr lang="ja-JP" sz="1050"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88285"/>
                  </a:ext>
                </a:extLst>
              </a:tr>
              <a:tr h="297884">
                <a:tc vMerge="1">
                  <a:txBody>
                    <a:bodyPr/>
                    <a:lstStyle/>
                    <a:p>
                      <a:endParaRPr kumimoji="1" lang="ja-JP" altLang="en-US"/>
                    </a:p>
                  </a:txBody>
                  <a:tcPr/>
                </a:tc>
                <a:tc>
                  <a:txBody>
                    <a:bodyPr/>
                    <a:lstStyle/>
                    <a:p>
                      <a:pPr indent="76200" algn="just">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800"/>
                        </a:lnSpc>
                        <a:spcAft>
                          <a:spcPts val="0"/>
                        </a:spcAft>
                      </a:pPr>
                      <a:r>
                        <a:rPr lang="ja-JP" sz="1050" dirty="0" smtClean="0">
                          <a:latin typeface="Meiryo UI" panose="020B0604030504040204" pitchFamily="50" charset="-128"/>
                          <a:ea typeface="Meiryo UI" panose="020B0604030504040204" pitchFamily="50" charset="-128"/>
                        </a:rPr>
                        <a:t>２２位</a:t>
                      </a:r>
                      <a:endParaRPr lang="ja-JP" sz="1050"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230494"/>
                  </a:ext>
                </a:extLst>
              </a:tr>
              <a:tr h="297884">
                <a:tc vMerge="1">
                  <a:txBody>
                    <a:bodyPr/>
                    <a:lstStyle/>
                    <a:p>
                      <a:endParaRPr kumimoji="1" lang="ja-JP" altLang="en-US"/>
                    </a:p>
                  </a:txBody>
                  <a:tcPr/>
                </a:tc>
                <a:tc>
                  <a:txBody>
                    <a:bodyPr/>
                    <a:lstStyle/>
                    <a:p>
                      <a:pPr indent="76200" algn="just">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居住</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ts val="1800"/>
                        </a:lnSpc>
                        <a:spcAft>
                          <a:spcPts val="0"/>
                        </a:spcAft>
                      </a:pPr>
                      <a:r>
                        <a:rPr lang="ja-JP" sz="1050" dirty="0" smtClean="0">
                          <a:latin typeface="Meiryo UI" panose="020B0604030504040204" pitchFamily="50" charset="-128"/>
                          <a:ea typeface="Meiryo UI" panose="020B0604030504040204" pitchFamily="50" charset="-128"/>
                        </a:rPr>
                        <a:t>１７位</a:t>
                      </a:r>
                      <a:endParaRPr lang="ja-JP" sz="1050"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831873"/>
                  </a:ext>
                </a:extLst>
              </a:tr>
              <a:tr h="297884">
                <a:tc vMerge="1">
                  <a:txBody>
                    <a:bodyPr/>
                    <a:lstStyle/>
                    <a:p>
                      <a:endParaRPr kumimoji="1" lang="ja-JP" altLang="en-US"/>
                    </a:p>
                  </a:txBody>
                  <a:tcPr/>
                </a:tc>
                <a:tc>
                  <a:txBody>
                    <a:bodyPr/>
                    <a:lstStyle/>
                    <a:p>
                      <a:pPr indent="76200" algn="just">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800"/>
                        </a:lnSpc>
                        <a:spcAft>
                          <a:spcPts val="0"/>
                        </a:spcAft>
                      </a:pPr>
                      <a:r>
                        <a:rPr lang="ja-JP" sz="1050" dirty="0" smtClean="0">
                          <a:latin typeface="Meiryo UI" panose="020B0604030504040204" pitchFamily="50" charset="-128"/>
                          <a:ea typeface="Meiryo UI" panose="020B0604030504040204" pitchFamily="50" charset="-128"/>
                        </a:rPr>
                        <a:t>１８位</a:t>
                      </a:r>
                      <a:endParaRPr lang="ja-JP" sz="1050"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102173"/>
                  </a:ext>
                </a:extLst>
              </a:tr>
              <a:tr h="297884">
                <a:tc vMerge="1">
                  <a:txBody>
                    <a:bodyPr/>
                    <a:lstStyle/>
                    <a:p>
                      <a:endParaRPr kumimoji="1" lang="ja-JP" altLang="en-US"/>
                    </a:p>
                  </a:txBody>
                  <a:tcPr/>
                </a:tc>
                <a:tc>
                  <a:txBody>
                    <a:bodyPr/>
                    <a:lstStyle/>
                    <a:p>
                      <a:pPr indent="76200" algn="just">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800"/>
                        </a:lnSpc>
                        <a:spcAft>
                          <a:spcPts val="0"/>
                        </a:spcAft>
                      </a:pPr>
                      <a:r>
                        <a:rPr lang="ja-JP" sz="1050" dirty="0" smtClean="0">
                          <a:latin typeface="Meiryo UI" panose="020B0604030504040204" pitchFamily="50" charset="-128"/>
                          <a:ea typeface="Meiryo UI" panose="020B0604030504040204" pitchFamily="50" charset="-128"/>
                        </a:rPr>
                        <a:t>１５</a:t>
                      </a:r>
                      <a:r>
                        <a:rPr lang="ja-JP" altLang="en-US" sz="1050" dirty="0" smtClean="0">
                          <a:latin typeface="Meiryo UI" panose="020B0604030504040204" pitchFamily="50" charset="-128"/>
                          <a:ea typeface="Meiryo UI" panose="020B0604030504040204" pitchFamily="50" charset="-128"/>
                        </a:rPr>
                        <a:t>位</a:t>
                      </a:r>
                      <a:endParaRPr lang="ja-JP" sz="1050"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874380"/>
                  </a:ext>
                </a:extLst>
              </a:tr>
              <a:tr h="297884">
                <a:tc vMerge="1">
                  <a:txBody>
                    <a:bodyPr/>
                    <a:lstStyle/>
                    <a:p>
                      <a:endParaRPr kumimoji="1" lang="ja-JP" altLang="en-US"/>
                    </a:p>
                  </a:txBody>
                  <a:tcPr/>
                </a:tc>
                <a:tc>
                  <a:txBody>
                    <a:bodyPr/>
                    <a:lstStyle/>
                    <a:p>
                      <a:pPr indent="76200" algn="just">
                        <a:lnSpc>
                          <a:spcPts val="1800"/>
                        </a:lnSpc>
                        <a:spcAft>
                          <a:spcPts val="0"/>
                        </a:spcAft>
                      </a:pPr>
                      <a:r>
                        <a:rPr lang="ja-JP" sz="105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ts val="1800"/>
                        </a:lnSpc>
                        <a:spcAft>
                          <a:spcPts val="0"/>
                        </a:spcAft>
                      </a:pPr>
                      <a:r>
                        <a:rPr lang="ja-JP" sz="1050" dirty="0" smtClean="0">
                          <a:latin typeface="Meiryo UI" panose="020B0604030504040204" pitchFamily="50" charset="-128"/>
                          <a:ea typeface="Meiryo UI" panose="020B0604030504040204" pitchFamily="50" charset="-128"/>
                        </a:rPr>
                        <a:t>３５位 </a:t>
                      </a:r>
                      <a:endParaRPr lang="ja-JP" sz="1050"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54588"/>
                  </a:ext>
                </a:extLst>
              </a:tr>
            </a:tbl>
          </a:graphicData>
        </a:graphic>
      </p:graphicFrame>
      <p:sp>
        <p:nvSpPr>
          <p:cNvPr id="8" name="正方形/長方形 7"/>
          <p:cNvSpPr/>
          <p:nvPr/>
        </p:nvSpPr>
        <p:spPr>
          <a:xfrm>
            <a:off x="311301" y="4795010"/>
            <a:ext cx="4112781" cy="1528624"/>
          </a:xfrm>
          <a:prstGeom prst="rect">
            <a:avLst/>
          </a:prstGeom>
        </p:spPr>
        <p:txBody>
          <a:bodyPr wrap="square">
            <a:spAutoFit/>
          </a:bodyPr>
          <a:lstStyle/>
          <a:p>
            <a:pPr algn="just">
              <a:lnSpc>
                <a:spcPts val="1400"/>
              </a:lnSpc>
            </a:pPr>
            <a:r>
              <a:rPr lang="ja-JP" altLang="ja-JP" sz="1000" b="1" kern="100" spc="-100" dirty="0">
                <a:latin typeface="Meiryo UI" panose="020B0604030504040204" pitchFamily="50" charset="-128"/>
                <a:ea typeface="Meiryo UI" panose="020B0604030504040204" pitchFamily="50" charset="-128"/>
                <a:cs typeface="Times New Roman" panose="02020603050405020304" pitchFamily="18" charset="0"/>
              </a:rPr>
              <a:t>【総合ランキングのトップ１０】　</a:t>
            </a:r>
            <a:endParaRPr lang="en-US" altLang="ja-JP" sz="1000" kern="100" spc="-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１</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ロンドン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２</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ニューヨーク　</a:t>
            </a:r>
            <a:r>
              <a:rPr lang="ja-JP" altLang="ja-JP" sz="1000" b="1" kern="100" spc="-100" dirty="0" smtClean="0">
                <a:latin typeface="Meiryo UI" panose="020B0604030504040204" pitchFamily="50" charset="-128"/>
                <a:ea typeface="Meiryo UI" panose="020B0604030504040204" pitchFamily="50" charset="-128"/>
                <a:cs typeface="Times New Roman" panose="02020603050405020304" pitchFamily="18" charset="0"/>
              </a:rPr>
              <a:t>３</a:t>
            </a:r>
            <a:r>
              <a:rPr lang="ja-JP" altLang="en-US" sz="1000" b="1"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b="1"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b="1" kern="100" spc="-100" dirty="0" smtClean="0">
                <a:latin typeface="Meiryo UI" panose="020B0604030504040204" pitchFamily="50" charset="-128"/>
                <a:ea typeface="Meiryo UI" panose="020B0604030504040204" pitchFamily="50" charset="-128"/>
                <a:cs typeface="Times New Roman" panose="02020603050405020304" pitchFamily="18" charset="0"/>
              </a:rPr>
              <a:t>東京</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４</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パリ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５</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シンガポール</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６</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アムステルダム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７</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ソウル</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８</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ベルリン</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９</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香港</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10</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a:t>
            </a:r>
            <a:r>
              <a:rPr lang="ja-JP" altLang="ja-JP" sz="1000" kern="100" spc="-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シドニー</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11</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ストック</a:t>
            </a:r>
            <a:r>
              <a:rPr lang="ja-JP" altLang="en-US" sz="1000" kern="100" spc="-100" dirty="0">
                <a:latin typeface="Meiryo UI" panose="020B0604030504040204" pitchFamily="50" charset="-128"/>
                <a:ea typeface="Meiryo UI" panose="020B0604030504040204" pitchFamily="50" charset="-128"/>
                <a:cs typeface="Times New Roman" panose="02020603050405020304" pitchFamily="18" charset="0"/>
              </a:rPr>
              <a:t>ホルム</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ロスアンゼルス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13</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サンフランシスコ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14</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トロント</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15</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フランクフルト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16</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チューリッヒ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17</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ウィーン　</a:t>
            </a:r>
            <a:r>
              <a:rPr lang="en-US" altLang="ja-JP" sz="1000" b="1" u="sng" kern="100" spc="-100" dirty="0" smtClean="0">
                <a:latin typeface="Meiryo UI" panose="020B0604030504040204" pitchFamily="50" charset="-128"/>
                <a:ea typeface="Meiryo UI" panose="020B0604030504040204" pitchFamily="50" charset="-128"/>
                <a:cs typeface="Times New Roman" panose="02020603050405020304" pitchFamily="18" charset="0"/>
              </a:rPr>
              <a:t>18</a:t>
            </a:r>
            <a:r>
              <a:rPr lang="ja-JP" altLang="en-US" sz="1000" b="1" u="sng" kern="100" spc="-100" dirty="0" smtClean="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000" b="1" u="sng"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endParaRPr lang="en-US" altLang="ja-JP" sz="1000" b="1" u="sng"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19</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シカゴ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20</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ボストン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21</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バンクーバー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22</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マドリード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23</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1000" b="1" u="sng" kern="100" spc="-100" dirty="0" smtClean="0">
                <a:latin typeface="Meiryo UI" panose="020B0604030504040204" pitchFamily="50" charset="-128"/>
                <a:ea typeface="Meiryo UI" panose="020B0604030504040204" pitchFamily="50" charset="-128"/>
                <a:cs typeface="Times New Roman" panose="02020603050405020304" pitchFamily="18" charset="0"/>
              </a:rPr>
              <a:t>24</a:t>
            </a:r>
            <a:r>
              <a:rPr lang="ja-JP" altLang="en-US" sz="1000" b="1" u="sng" kern="100" spc="-100" dirty="0" smtClean="0">
                <a:latin typeface="Meiryo UI" panose="020B0604030504040204" pitchFamily="50" charset="-128"/>
                <a:ea typeface="Meiryo UI" panose="020B0604030504040204" pitchFamily="50" charset="-128"/>
                <a:cs typeface="Times New Roman" panose="02020603050405020304" pitchFamily="18" charset="0"/>
              </a:rPr>
              <a:t>位　バルセロナ</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25</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位　ブリュッセル</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p:cNvSpPr txBox="1"/>
          <p:nvPr/>
        </p:nvSpPr>
        <p:spPr>
          <a:xfrm>
            <a:off x="9398788" y="6596390"/>
            <a:ext cx="46911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121</a:t>
            </a:r>
            <a:endParaRPr kumimoji="1" lang="ja-JP" altLang="en-US" sz="1100" b="1" dirty="0">
              <a:latin typeface="Arial Black" panose="020B0A040201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403240569"/>
              </p:ext>
            </p:extLst>
          </p:nvPr>
        </p:nvGraphicFramePr>
        <p:xfrm>
          <a:off x="5541185" y="1972858"/>
          <a:ext cx="3857603" cy="4699983"/>
        </p:xfrm>
        <a:graphic>
          <a:graphicData uri="http://schemas.openxmlformats.org/drawingml/2006/table">
            <a:tbl>
              <a:tblPr firstRow="1" bandRow="1">
                <a:tableStyleId>{5C22544A-7EE6-4342-B048-85BDC9FD1C3A}</a:tableStyleId>
              </a:tblPr>
              <a:tblGrid>
                <a:gridCol w="515379">
                  <a:extLst>
                    <a:ext uri="{9D8B030D-6E8A-4147-A177-3AD203B41FA5}">
                      <a16:colId xmlns:a16="http://schemas.microsoft.com/office/drawing/2014/main" val="20000"/>
                    </a:ext>
                  </a:extLst>
                </a:gridCol>
                <a:gridCol w="768805">
                  <a:extLst>
                    <a:ext uri="{9D8B030D-6E8A-4147-A177-3AD203B41FA5}">
                      <a16:colId xmlns:a16="http://schemas.microsoft.com/office/drawing/2014/main" val="20001"/>
                    </a:ext>
                  </a:extLst>
                </a:gridCol>
                <a:gridCol w="2573419">
                  <a:extLst>
                    <a:ext uri="{9D8B030D-6E8A-4147-A177-3AD203B41FA5}">
                      <a16:colId xmlns:a16="http://schemas.microsoft.com/office/drawing/2014/main" val="214952393"/>
                    </a:ext>
                  </a:extLst>
                </a:gridCol>
              </a:tblGrid>
              <a:tr h="168223">
                <a:tc>
                  <a:txBody>
                    <a:bodyPr/>
                    <a:lstStyle/>
                    <a:p>
                      <a:pPr algn="ctr">
                        <a:lnSpc>
                          <a:spcPts val="600"/>
                        </a:lnSpc>
                      </a:pPr>
                      <a:r>
                        <a:rPr kumimoji="1" lang="ja-JP" altLang="en-US" sz="600"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600"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600"/>
                        </a:lnSpc>
                      </a:pPr>
                      <a:r>
                        <a:rPr kumimoji="1" lang="ja-JP" altLang="en-US" sz="600"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指標グループ</a:t>
                      </a:r>
                      <a:endParaRPr kumimoji="1" lang="ja-JP" altLang="en-US" sz="600"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600"/>
                        </a:lnSpc>
                      </a:pPr>
                      <a:r>
                        <a:rPr kumimoji="1" lang="ja-JP" altLang="en-US" sz="600"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endParaRPr kumimoji="1" lang="ja-JP" altLang="en-US" sz="600"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8223">
                <a:tc rowSpan="6">
                  <a:txBody>
                    <a:bodyPr/>
                    <a:lstStyle/>
                    <a:p>
                      <a:pPr algn="ctr">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市場の規模</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600" b="0" u="none" spc="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一人当たり</a:t>
                      </a: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8223">
                <a:tc vMerge="1">
                  <a:txBody>
                    <a:bodyPr/>
                    <a:lstStyle/>
                    <a:p>
                      <a:pPr algn="ctr">
                        <a:lnSpc>
                          <a:spcPts val="900"/>
                        </a:lnSpc>
                      </a:pP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市場の魅力</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成長率、経済自由度</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8223">
                <a:tc vMerge="1">
                  <a:txBody>
                    <a:bodyPr/>
                    <a:lstStyle/>
                    <a:p>
                      <a:pPr algn="ctr">
                        <a:lnSpc>
                          <a:spcPts val="900"/>
                        </a:lnSpc>
                      </a:pP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経済集積</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証券取引所の株式時価総額、世界トップ</a:t>
                      </a: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68223">
                <a:tc vMerge="1">
                  <a:txBody>
                    <a:bodyPr/>
                    <a:lstStyle/>
                    <a:p>
                      <a:pPr algn="ctr">
                        <a:lnSpc>
                          <a:spcPts val="900"/>
                        </a:lnSpc>
                      </a:pP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人的集積</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従業者数、ビジネスサポート人材の多さ</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賃金水準の高さ、優秀な人材確保の容易性、ワークプレイス充実度</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ビジネスの容易性</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法人税率の低さ、政治・経済・商機のリスク</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68223">
                <a:tc rowSpan="3">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研究集積</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研究者数、世界トップ大学</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68223">
                <a:tc vMerge="1">
                  <a:txBody>
                    <a:bodyPr/>
                    <a:lstStyle/>
                    <a:p>
                      <a:pPr marL="0" marR="0" indent="0" algn="l" defTabSz="914400" rtl="0" eaLnBrk="1" fontAlgn="auto" latinLnBrk="0" hangingPunct="1">
                        <a:lnSpc>
                          <a:spcPts val="900"/>
                        </a:lnSpc>
                        <a:spcBef>
                          <a:spcPts val="0"/>
                        </a:spcBef>
                        <a:spcAft>
                          <a:spcPts val="0"/>
                        </a:spcAft>
                        <a:buClrTx/>
                        <a:buSzTx/>
                        <a:buFontTx/>
                        <a:buNone/>
                        <a:tabLst/>
                        <a:defRPr/>
                      </a:pP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数学・科学に関する学力、研究者の受入態勢、研究開発費</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68223">
                <a:tc vMerge="1">
                  <a:txBody>
                    <a:bodyPr/>
                    <a:lstStyle/>
                    <a:p>
                      <a:pPr marL="0" marR="0" indent="0" algn="l" defTabSz="914400" rtl="0" eaLnBrk="1" fontAlgn="auto" latinLnBrk="0" hangingPunct="1">
                        <a:lnSpc>
                          <a:spcPts val="900"/>
                        </a:lnSpc>
                        <a:spcBef>
                          <a:spcPts val="0"/>
                        </a:spcBef>
                        <a:spcAft>
                          <a:spcPts val="0"/>
                        </a:spcAft>
                        <a:buClrTx/>
                        <a:buSzTx/>
                        <a:buFontTx/>
                        <a:buNone/>
                        <a:tabLst/>
                        <a:defRPr/>
                      </a:pP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特許登録件数、主要科学技術受賞者数、スタートアップ環境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68223">
                <a:tc rowSpan="5">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交流</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交流・文化発信力</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国際コンベンション件数、世界的な文化イベント件数、コンテンツ輸出額</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文化資源</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アーティストの創作環境、ユネスコ世界遺産への近接性、歴史・伝統への近接性</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9580543"/>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集客施設</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劇場・コンサートホール数、美術館・博物館数、スタジアム数</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514586"/>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受入環境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ハイクラスホテル客室数、ホテル総数、買物の魅力、食事の魅力</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2409761"/>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外国人受入環境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外国人居住者数、外国人訪問者数、留学生数</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845123"/>
                  </a:ext>
                </a:extLst>
              </a:tr>
              <a:tr h="168223">
                <a:tc rowSpan="5">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完全失業率の低さ、総労働時間の短さ、従業員の生活満足度</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5381437"/>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居住コスト</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受託賃料水準の低さ、物価水準の低さ</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85034"/>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殺人件数の少なさ、自然災害の経済的リスクの少なさ</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0484218"/>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生活良好性</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平均寿命、社会の自由度・平等さ、メンタルヘルス水準</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170686"/>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生活利便性</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医師数、</a:t>
                      </a: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環境の充実度、小売店舗の充実度、飲食店の充実度</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3842622"/>
                  </a:ext>
                </a:extLst>
              </a:tr>
              <a:tr h="168223">
                <a:tc rowSpan="3">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エコロジー</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環境への取組、再生可能エネルギーの比率、リサイクル率</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787513"/>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大気質</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排出量の少なさ、</a:t>
                      </a: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SPM</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濃度の低さ、</a:t>
                      </a: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SO</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２濃度の低さ</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154866"/>
                  </a:ext>
                </a:extLst>
              </a:tr>
              <a:tr h="0">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自然環境</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水質の良好性、都心部の緑被状況、気温の快適性</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343820"/>
                  </a:ext>
                </a:extLst>
              </a:tr>
              <a:tr h="251151">
                <a:tc rowSpan="4">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国際交通</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国際線直行便就航都市数、国際貨物柳津規模</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511014"/>
                  </a:ext>
                </a:extLst>
              </a:tr>
              <a:tr h="0">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交通インフラ</a:t>
                      </a:r>
                      <a:endParaRPr kumimoji="1" lang="en-US" altLang="ja-JP"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キャパシティ</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国内・国際線旅客数、滑走路本数</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9546607"/>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都市交通サービス</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鉄道駅密度、公共交通の充実・正確さ、国際空港へのアクセス時間の短さ</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9650614"/>
                  </a:ext>
                </a:extLst>
              </a:tr>
              <a:tr h="168223">
                <a:tc vMerge="1">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kumimoji="1" lang="ja-JP" altLang="en-US" sz="800" b="0" u="none"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交通利便性</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pPr>
                      <a:r>
                        <a:rPr kumimoji="1" lang="ja-JP" altLang="en-US" sz="600" b="0" u="none" spc="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通勤・通学の利便性、渋滞の少なさ、タクシー運賃の安さ</a:t>
                      </a:r>
                      <a:endParaRPr kumimoji="1" lang="ja-JP" altLang="en-US" sz="600" b="0" u="none"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8546939"/>
                  </a:ext>
                </a:extLst>
              </a:tr>
            </a:tbl>
          </a:graphicData>
        </a:graphic>
      </p:graphicFrame>
      <p:sp>
        <p:nvSpPr>
          <p:cNvPr id="14"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（３）シンクタンク等による大阪のポジション分析</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30561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376012" y="6596390"/>
            <a:ext cx="49188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122</a:t>
            </a:r>
            <a:endParaRPr kumimoji="1" lang="ja-JP" altLang="en-US" sz="1100" b="1" dirty="0">
              <a:latin typeface="Arial Black" panose="020B0A04020102020204" pitchFamily="34" charset="0"/>
            </a:endParaRPr>
          </a:p>
        </p:txBody>
      </p:sp>
      <p:graphicFrame>
        <p:nvGraphicFramePr>
          <p:cNvPr id="2" name="表 1"/>
          <p:cNvGraphicFramePr>
            <a:graphicFrameLocks noGrp="1"/>
          </p:cNvGraphicFramePr>
          <p:nvPr>
            <p:extLst/>
          </p:nvPr>
        </p:nvGraphicFramePr>
        <p:xfrm>
          <a:off x="121024" y="451532"/>
          <a:ext cx="9693087" cy="6115643"/>
        </p:xfrm>
        <a:graphic>
          <a:graphicData uri="http://schemas.openxmlformats.org/drawingml/2006/table">
            <a:tbl>
              <a:tblPr firstRow="1" bandRow="1">
                <a:tableStyleId>{5C22544A-7EE6-4342-B048-85BDC9FD1C3A}</a:tableStyleId>
              </a:tblPr>
              <a:tblGrid>
                <a:gridCol w="4103526">
                  <a:extLst>
                    <a:ext uri="{9D8B030D-6E8A-4147-A177-3AD203B41FA5}">
                      <a16:colId xmlns:a16="http://schemas.microsoft.com/office/drawing/2014/main" val="3630444797"/>
                    </a:ext>
                  </a:extLst>
                </a:gridCol>
                <a:gridCol w="5589561">
                  <a:extLst>
                    <a:ext uri="{9D8B030D-6E8A-4147-A177-3AD203B41FA5}">
                      <a16:colId xmlns:a16="http://schemas.microsoft.com/office/drawing/2014/main" val="1514739629"/>
                    </a:ext>
                  </a:extLst>
                </a:gridCol>
              </a:tblGrid>
              <a:tr h="301583">
                <a:tc gridSpan="2">
                  <a:txBody>
                    <a:bodyPr/>
                    <a:lstStyle/>
                    <a:p>
                      <a:pPr algn="ctr"/>
                      <a:r>
                        <a:rPr lang="ja-JP" altLang="en-US" sz="1200" b="1" spc="-100" dirty="0" smtClean="0">
                          <a:latin typeface="Meiryo UI" panose="020B0604030504040204" pitchFamily="50" charset="-128"/>
                          <a:ea typeface="Meiryo UI" panose="020B0604030504040204" pitchFamily="50" charset="-128"/>
                        </a:rPr>
                        <a:t>「都市比較インデックスレポート </a:t>
                      </a:r>
                      <a:r>
                        <a:rPr lang="en-US" altLang="ja-JP" sz="1200" b="1" spc="-100" dirty="0" smtClean="0">
                          <a:latin typeface="Meiryo UI" panose="020B0604030504040204" pitchFamily="50" charset="-128"/>
                          <a:ea typeface="Meiryo UI" panose="020B0604030504040204" pitchFamily="50" charset="-128"/>
                        </a:rPr>
                        <a:t>2018</a:t>
                      </a:r>
                      <a:r>
                        <a:rPr lang="ja-JP" altLang="en-US" sz="1200" b="1" spc="-100" dirty="0" smtClean="0">
                          <a:latin typeface="Meiryo UI" panose="020B0604030504040204" pitchFamily="50" charset="-128"/>
                          <a:ea typeface="Meiryo UI" panose="020B0604030504040204" pitchFamily="50" charset="-128"/>
                        </a:rPr>
                        <a:t>」　総合不動産サービス大手　</a:t>
                      </a:r>
                      <a:r>
                        <a:rPr lang="en-US" altLang="ja-JP" sz="1200" b="1" spc="-100" dirty="0" smtClean="0">
                          <a:latin typeface="Meiryo UI" panose="020B0604030504040204" pitchFamily="50" charset="-128"/>
                          <a:ea typeface="Meiryo UI" panose="020B0604030504040204" pitchFamily="50" charset="-128"/>
                        </a:rPr>
                        <a:t>JIL</a:t>
                      </a:r>
                      <a:r>
                        <a:rPr lang="ja-JP" altLang="en-US" sz="1200" b="1" spc="-100" dirty="0" smtClean="0">
                          <a:latin typeface="Meiryo UI" panose="020B0604030504040204" pitchFamily="50" charset="-128"/>
                          <a:ea typeface="Meiryo UI" panose="020B0604030504040204" pitchFamily="50" charset="-128"/>
                        </a:rPr>
                        <a:t>社</a:t>
                      </a:r>
                      <a:endParaRPr kumimoji="1" lang="ja-JP" altLang="en-US" sz="1200" spc="-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spc="-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608123"/>
                  </a:ext>
                </a:extLst>
              </a:tr>
              <a:tr h="322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・世界主要</a:t>
                      </a:r>
                      <a:r>
                        <a:rPr lang="en-US" altLang="ja-JP" sz="1050" b="1" dirty="0" smtClean="0">
                          <a:latin typeface="Meiryo UI" panose="020B0604030504040204" pitchFamily="50" charset="-128"/>
                          <a:ea typeface="Meiryo UI" panose="020B0604030504040204" pitchFamily="50" charset="-128"/>
                        </a:rPr>
                        <a:t>83</a:t>
                      </a:r>
                      <a:r>
                        <a:rPr lang="ja-JP" altLang="en-US" sz="1050" b="1" dirty="0" smtClean="0">
                          <a:latin typeface="Meiryo UI" panose="020B0604030504040204" pitchFamily="50" charset="-128"/>
                          <a:ea typeface="Meiryo UI" panose="020B0604030504040204" pitchFamily="50" charset="-128"/>
                        </a:rPr>
                        <a:t>都市を</a:t>
                      </a:r>
                      <a:r>
                        <a:rPr lang="en-US" altLang="ja-JP" sz="1050" b="1" dirty="0" smtClean="0">
                          <a:latin typeface="Meiryo UI" panose="020B0604030504040204" pitchFamily="50" charset="-128"/>
                          <a:ea typeface="Meiryo UI" panose="020B0604030504040204" pitchFamily="50" charset="-128"/>
                        </a:rPr>
                        <a:t>10</a:t>
                      </a:r>
                      <a:r>
                        <a:rPr lang="ja-JP" altLang="en-US" sz="1050" b="1" dirty="0" smtClean="0">
                          <a:latin typeface="Meiryo UI" panose="020B0604030504040204" pitchFamily="50" charset="-128"/>
                          <a:ea typeface="Meiryo UI" panose="020B0604030504040204" pitchFamily="50" charset="-128"/>
                        </a:rPr>
                        <a:t>の都市グループにカテゴライズ</a:t>
                      </a:r>
                      <a:endParaRPr lang="en-US" altLang="ja-JP" sz="1050" b="1"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・大阪は「国内成長エンジン都市」として位置づけ</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7701424"/>
                  </a:ext>
                </a:extLst>
              </a:tr>
              <a:tr h="3429000">
                <a:tc>
                  <a:txBody>
                    <a:bodyPr/>
                    <a:lstStyle/>
                    <a:p>
                      <a:r>
                        <a:rPr kumimoji="1" lang="ja-JP" altLang="en-US" sz="1100" b="1" u="none" dirty="0" smtClean="0">
                          <a:latin typeface="Meiryo UI" panose="020B0604030504040204" pitchFamily="50" charset="-128"/>
                          <a:ea typeface="Meiryo UI" panose="020B0604030504040204" pitchFamily="50" charset="-128"/>
                        </a:rPr>
                        <a:t>＜確立された世界都市＞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　○ビッグ７</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ロンドン、ニューヨーク、パリ、</a:t>
                      </a:r>
                      <a:r>
                        <a:rPr kumimoji="1" lang="ja-JP" altLang="en-US" sz="1100" b="1" u="none" dirty="0" smtClean="0">
                          <a:latin typeface="Meiryo UI" panose="020B0604030504040204" pitchFamily="50" charset="-128"/>
                          <a:ea typeface="Meiryo UI" panose="020B0604030504040204" pitchFamily="50" charset="-128"/>
                        </a:rPr>
                        <a:t>東京</a:t>
                      </a:r>
                      <a:r>
                        <a:rPr kumimoji="1" lang="ja-JP" altLang="en-US" sz="1100" b="0" u="none" dirty="0" smtClean="0">
                          <a:latin typeface="Meiryo UI" panose="020B0604030504040204" pitchFamily="50" charset="-128"/>
                          <a:ea typeface="Meiryo UI" panose="020B0604030504040204" pitchFamily="50" charset="-128"/>
                        </a:rPr>
                        <a:t>、</a:t>
                      </a:r>
                      <a:r>
                        <a:rPr kumimoji="1" lang="ja-JP" altLang="en-US" sz="1100" u="none" dirty="0" smtClean="0">
                          <a:latin typeface="Meiryo UI" panose="020B0604030504040204" pitchFamily="50" charset="-128"/>
                          <a:ea typeface="Meiryo UI" panose="020B0604030504040204" pitchFamily="50" charset="-128"/>
                        </a:rPr>
                        <a:t>香港、シンガポール、ソウル</a:t>
                      </a:r>
                      <a:endParaRPr kumimoji="1" lang="en-US" altLang="ja-JP" sz="1100"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　○挑戦者たち（</a:t>
                      </a:r>
                      <a:r>
                        <a:rPr kumimoji="1" lang="en-US" altLang="ja-JP" sz="1100" b="1" u="none" dirty="0" smtClean="0">
                          <a:latin typeface="Meiryo UI" panose="020B0604030504040204" pitchFamily="50" charset="-128"/>
                          <a:ea typeface="Meiryo UI" panose="020B0604030504040204" pitchFamily="50" charset="-128"/>
                        </a:rPr>
                        <a:t>9</a:t>
                      </a:r>
                      <a:r>
                        <a:rPr kumimoji="1" lang="ja-JP" altLang="en-US" sz="1100" b="1" u="none" dirty="0" smtClean="0">
                          <a:latin typeface="Meiryo UI" panose="020B0604030504040204" pitchFamily="50" charset="-128"/>
                          <a:ea typeface="Meiryo UI" panose="020B0604030504040204" pitchFamily="50" charset="-128"/>
                        </a:rPr>
                        <a:t>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ロサンゼルス、上海、北京、シカゴ、アムステルダム、</a:t>
                      </a:r>
                      <a:endParaRPr kumimoji="1" lang="en-US" altLang="ja-JP" sz="1100"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トロント、シドニー、サンフランシスコ、ワシントン</a:t>
                      </a:r>
                      <a:r>
                        <a:rPr kumimoji="1" lang="en-US" altLang="ja-JP" sz="1100" u="none" dirty="0" smtClean="0">
                          <a:latin typeface="Meiryo UI" panose="020B0604030504040204" pitchFamily="50" charset="-128"/>
                          <a:ea typeface="Meiryo UI" panose="020B0604030504040204" pitchFamily="50" charset="-128"/>
                        </a:rPr>
                        <a:t>DC</a:t>
                      </a:r>
                    </a:p>
                    <a:p>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＜新たな世界都市＞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　○イノベーター（</a:t>
                      </a:r>
                      <a:r>
                        <a:rPr kumimoji="1" lang="en-US" altLang="ja-JP" sz="1100" b="1" u="none" dirty="0" smtClean="0">
                          <a:latin typeface="Meiryo UI" panose="020B0604030504040204" pitchFamily="50" charset="-128"/>
                          <a:ea typeface="Meiryo UI" panose="020B0604030504040204" pitchFamily="50" charset="-128"/>
                        </a:rPr>
                        <a:t>12</a:t>
                      </a:r>
                      <a:r>
                        <a:rPr kumimoji="1" lang="ja-JP" altLang="en-US" sz="1100" b="1" u="none" dirty="0" smtClean="0">
                          <a:latin typeface="Meiryo UI" panose="020B0604030504040204" pitchFamily="50" charset="-128"/>
                          <a:ea typeface="Meiryo UI" panose="020B0604030504040204" pitchFamily="50" charset="-128"/>
                        </a:rPr>
                        <a:t>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オースティン、</a:t>
                      </a:r>
                      <a:r>
                        <a:rPr kumimoji="1" lang="ja-JP" altLang="en-US" sz="1100" u="sng" dirty="0" smtClean="0">
                          <a:latin typeface="Meiryo UI" panose="020B0604030504040204" pitchFamily="50" charset="-128"/>
                          <a:ea typeface="Meiryo UI" panose="020B0604030504040204" pitchFamily="50" charset="-128"/>
                        </a:rPr>
                        <a:t>シアトル</a:t>
                      </a:r>
                      <a:r>
                        <a:rPr kumimoji="1" lang="ja-JP" altLang="en-US" sz="1100" u="none" dirty="0" smtClean="0">
                          <a:latin typeface="Meiryo UI" panose="020B0604030504040204" pitchFamily="50" charset="-128"/>
                          <a:ea typeface="Meiryo UI" panose="020B0604030504040204" pitchFamily="50" charset="-128"/>
                        </a:rPr>
                        <a:t>、シリコンバレーなど</a:t>
                      </a:r>
                      <a:endParaRPr kumimoji="1" lang="en-US" altLang="ja-JP" sz="1100"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　○ライフスタイル（</a:t>
                      </a:r>
                      <a:r>
                        <a:rPr kumimoji="1" lang="en-US" altLang="ja-JP" sz="1100" b="1" u="none" dirty="0" smtClean="0">
                          <a:latin typeface="Meiryo UI" panose="020B0604030504040204" pitchFamily="50" charset="-128"/>
                          <a:ea typeface="Meiryo UI" panose="020B0604030504040204" pitchFamily="50" charset="-128"/>
                        </a:rPr>
                        <a:t>9</a:t>
                      </a:r>
                      <a:r>
                        <a:rPr kumimoji="1" lang="ja-JP" altLang="en-US" sz="1100" b="1" u="none" dirty="0" smtClean="0">
                          <a:latin typeface="Meiryo UI" panose="020B0604030504040204" pitchFamily="50" charset="-128"/>
                          <a:ea typeface="Meiryo UI" panose="020B0604030504040204" pitchFamily="50" charset="-128"/>
                        </a:rPr>
                        <a:t>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a:t>
                      </a:r>
                      <a:r>
                        <a:rPr kumimoji="1" lang="ja-JP" altLang="en-US" sz="1100" u="sng" dirty="0" smtClean="0">
                          <a:latin typeface="Meiryo UI" panose="020B0604030504040204" pitchFamily="50" charset="-128"/>
                          <a:ea typeface="Meiryo UI" panose="020B0604030504040204" pitchFamily="50" charset="-128"/>
                        </a:rPr>
                        <a:t>コペンハーゲン</a:t>
                      </a:r>
                      <a:r>
                        <a:rPr kumimoji="1" lang="ja-JP" altLang="en-US" sz="1100" u="none" dirty="0" smtClean="0">
                          <a:latin typeface="Meiryo UI" panose="020B0604030504040204" pitchFamily="50" charset="-128"/>
                          <a:ea typeface="Meiryo UI" panose="020B0604030504040204" pitchFamily="50" charset="-128"/>
                        </a:rPr>
                        <a:t>、ヘルシンキ、メルボルンなど</a:t>
                      </a:r>
                      <a:endParaRPr kumimoji="1" lang="en-US" altLang="ja-JP" sz="1100"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　○インフルエンサー（</a:t>
                      </a:r>
                      <a:r>
                        <a:rPr kumimoji="1" lang="en-US" altLang="ja-JP" sz="1100" b="1" u="none" dirty="0" smtClean="0">
                          <a:latin typeface="Meiryo UI" panose="020B0604030504040204" pitchFamily="50" charset="-128"/>
                          <a:ea typeface="Meiryo UI" panose="020B0604030504040204" pitchFamily="50" charset="-128"/>
                        </a:rPr>
                        <a:t>7</a:t>
                      </a:r>
                      <a:r>
                        <a:rPr kumimoji="1" lang="ja-JP" altLang="en-US" sz="1100" b="1" u="none" dirty="0" smtClean="0">
                          <a:latin typeface="Meiryo UI" panose="020B0604030504040204" pitchFamily="50" charset="-128"/>
                          <a:ea typeface="Meiryo UI" panose="020B0604030504040204" pitchFamily="50" charset="-128"/>
                        </a:rPr>
                        <a:t>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a:t>
                      </a:r>
                      <a:r>
                        <a:rPr kumimoji="1" lang="ja-JP" altLang="en-US" sz="1100" u="sng" dirty="0" smtClean="0">
                          <a:latin typeface="Meiryo UI" panose="020B0604030504040204" pitchFamily="50" charset="-128"/>
                          <a:ea typeface="Meiryo UI" panose="020B0604030504040204" pitchFamily="50" charset="-128"/>
                        </a:rPr>
                        <a:t>バルセロナ</a:t>
                      </a:r>
                      <a:r>
                        <a:rPr kumimoji="1" lang="ja-JP" altLang="en-US" sz="1100" u="none" dirty="0" smtClean="0">
                          <a:latin typeface="Meiryo UI" panose="020B0604030504040204" pitchFamily="50" charset="-128"/>
                          <a:ea typeface="Meiryo UI" panose="020B0604030504040204" pitchFamily="50" charset="-128"/>
                        </a:rPr>
                        <a:t>、</a:t>
                      </a:r>
                      <a:r>
                        <a:rPr kumimoji="1" lang="ja-JP" altLang="en-US" sz="1100" b="0" u="none" dirty="0" smtClean="0">
                          <a:latin typeface="Meiryo UI" panose="020B0604030504040204" pitchFamily="50" charset="-128"/>
                          <a:ea typeface="Meiryo UI" panose="020B0604030504040204" pitchFamily="50" charset="-128"/>
                        </a:rPr>
                        <a:t>京都</a:t>
                      </a:r>
                      <a:r>
                        <a:rPr kumimoji="1" lang="ja-JP" altLang="en-US" sz="1100" u="none" dirty="0" smtClean="0">
                          <a:latin typeface="Meiryo UI" panose="020B0604030504040204" pitchFamily="50" charset="-128"/>
                          <a:ea typeface="Meiryo UI" panose="020B0604030504040204" pitchFamily="50" charset="-128"/>
                        </a:rPr>
                        <a:t>、ウィーンなど</a:t>
                      </a:r>
                      <a:endParaRPr kumimoji="1" lang="en-US" altLang="ja-JP" sz="1100" u="none" dirty="0" smtClean="0">
                        <a:latin typeface="Meiryo UI" panose="020B0604030504040204" pitchFamily="50" charset="-128"/>
                        <a:ea typeface="Meiryo UI" panose="020B0604030504040204" pitchFamily="50" charset="-128"/>
                      </a:endParaRPr>
                    </a:p>
                    <a:p>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＜新興世界都市＞（</a:t>
                      </a:r>
                      <a:r>
                        <a:rPr kumimoji="1" lang="en-US" altLang="ja-JP" sz="1100" b="1" u="none" dirty="0" smtClean="0">
                          <a:latin typeface="Meiryo UI" panose="020B0604030504040204" pitchFamily="50" charset="-128"/>
                          <a:ea typeface="Meiryo UI" panose="020B0604030504040204" pitchFamily="50" charset="-128"/>
                        </a:rPr>
                        <a:t>24</a:t>
                      </a:r>
                      <a:r>
                        <a:rPr kumimoji="1" lang="ja-JP" altLang="en-US" sz="1100" b="1" u="none" dirty="0" smtClean="0">
                          <a:latin typeface="Meiryo UI" panose="020B0604030504040204" pitchFamily="50" charset="-128"/>
                          <a:ea typeface="Meiryo UI" panose="020B0604030504040204" pitchFamily="50" charset="-128"/>
                        </a:rPr>
                        <a:t>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　○メガハブ：</a:t>
                      </a:r>
                      <a:r>
                        <a:rPr kumimoji="1" lang="ja-JP" altLang="en-US" sz="1100" u="none" dirty="0" smtClean="0">
                          <a:latin typeface="Meiryo UI" panose="020B0604030504040204" pitchFamily="50" charset="-128"/>
                          <a:ea typeface="Meiryo UI" panose="020B0604030504040204" pitchFamily="50" charset="-128"/>
                        </a:rPr>
                        <a:t>バンコク、モスクワなど</a:t>
                      </a:r>
                      <a:endParaRPr kumimoji="1" lang="en-US" altLang="ja-JP" sz="1100"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　○エンタープライザー：</a:t>
                      </a:r>
                      <a:r>
                        <a:rPr kumimoji="1" lang="ja-JP" altLang="en-US" sz="1100" u="none" dirty="0" smtClean="0">
                          <a:latin typeface="Meiryo UI" panose="020B0604030504040204" pitchFamily="50" charset="-128"/>
                          <a:ea typeface="Meiryo UI" panose="020B0604030504040204" pitchFamily="50" charset="-128"/>
                        </a:rPr>
                        <a:t>広州、深センなど</a:t>
                      </a:r>
                      <a:endParaRPr kumimoji="1" lang="en-US" altLang="ja-JP" sz="1100" u="none" dirty="0" smtClean="0">
                        <a:latin typeface="Meiryo UI" panose="020B0604030504040204" pitchFamily="50" charset="-128"/>
                        <a:ea typeface="Meiryo UI" panose="020B0604030504040204" pitchFamily="50" charset="-128"/>
                      </a:endParaRPr>
                    </a:p>
                    <a:p>
                      <a:r>
                        <a:rPr kumimoji="1" lang="ja-JP" altLang="en-US" sz="1100" b="1" i="0" u="none" dirty="0" smtClean="0">
                          <a:latin typeface="Meiryo UI" panose="020B0604030504040204" pitchFamily="50" charset="-128"/>
                          <a:ea typeface="Meiryo UI" panose="020B0604030504040204" pitchFamily="50" charset="-128"/>
                        </a:rPr>
                        <a:t>　○パワーハウス：</a:t>
                      </a:r>
                      <a:r>
                        <a:rPr kumimoji="1" lang="ja-JP" altLang="en-US" sz="1100" u="none" dirty="0" smtClean="0">
                          <a:latin typeface="Meiryo UI" panose="020B0604030504040204" pitchFamily="50" charset="-128"/>
                          <a:ea typeface="Meiryo UI" panose="020B0604030504040204" pitchFamily="50" charset="-128"/>
                        </a:rPr>
                        <a:t>成都、重慶など</a:t>
                      </a:r>
                      <a:endParaRPr kumimoji="1" lang="en-US" altLang="ja-JP" sz="1100" u="none" dirty="0" smtClean="0">
                        <a:latin typeface="Meiryo UI" panose="020B0604030504040204" pitchFamily="50" charset="-128"/>
                        <a:ea typeface="Meiryo UI" panose="020B0604030504040204" pitchFamily="50" charset="-128"/>
                      </a:endParaRPr>
                    </a:p>
                    <a:p>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＜ハイブリッド＞（９都市）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アブダビ、ドバイなど</a:t>
                      </a:r>
                      <a:endParaRPr kumimoji="1" lang="en-US" altLang="ja-JP" sz="1100" u="none" dirty="0" smtClean="0">
                        <a:latin typeface="Meiryo UI" panose="020B0604030504040204" pitchFamily="50" charset="-128"/>
                        <a:ea typeface="Meiryo UI" panose="020B0604030504040204" pitchFamily="50" charset="-128"/>
                      </a:endParaRPr>
                    </a:p>
                    <a:p>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rPr>
                        <a:t>＜国内成長エンジン</a:t>
                      </a:r>
                      <a:r>
                        <a:rPr kumimoji="1" lang="en-US" altLang="ja-JP" sz="1100" b="1" u="none" dirty="0" smtClean="0">
                          <a:latin typeface="Meiryo UI" panose="020B0604030504040204" pitchFamily="50" charset="-128"/>
                          <a:ea typeface="Meiryo UI" panose="020B0604030504040204" pitchFamily="50" charset="-128"/>
                        </a:rPr>
                        <a:t>※</a:t>
                      </a:r>
                      <a:r>
                        <a:rPr kumimoji="1" lang="ja-JP" altLang="en-US" sz="1100" b="1" u="none" dirty="0" smtClean="0">
                          <a:latin typeface="Meiryo UI" panose="020B0604030504040204" pitchFamily="50" charset="-128"/>
                          <a:ea typeface="Meiryo UI" panose="020B0604030504040204" pitchFamily="50" charset="-128"/>
                        </a:rPr>
                        <a:t>＞（５都市）</a:t>
                      </a:r>
                      <a:endParaRPr kumimoji="1" lang="en-US" altLang="ja-JP" sz="1100" b="1" u="none" dirty="0" smtClean="0">
                        <a:latin typeface="Meiryo UI" panose="020B0604030504040204" pitchFamily="50" charset="-128"/>
                        <a:ea typeface="Meiryo UI" panose="020B0604030504040204" pitchFamily="50" charset="-128"/>
                      </a:endParaRPr>
                    </a:p>
                    <a:p>
                      <a:r>
                        <a:rPr kumimoji="1" lang="ja-JP" altLang="en-US" sz="1100" u="none" dirty="0" smtClean="0">
                          <a:latin typeface="Meiryo UI" panose="020B0604030504040204" pitchFamily="50" charset="-128"/>
                          <a:ea typeface="Meiryo UI" panose="020B0604030504040204" pitchFamily="50" charset="-128"/>
                        </a:rPr>
                        <a:t>　アトランタ、ダラス、ヒューストン、名古屋</a:t>
                      </a:r>
                      <a:r>
                        <a:rPr kumimoji="1" lang="en-US" altLang="ja-JP" sz="1100" u="none" dirty="0" smtClean="0">
                          <a:latin typeface="Meiryo UI" panose="020B0604030504040204" pitchFamily="50" charset="-128"/>
                          <a:ea typeface="Meiryo UI" panose="020B0604030504040204" pitchFamily="50" charset="-128"/>
                        </a:rPr>
                        <a:t>､</a:t>
                      </a:r>
                      <a:r>
                        <a:rPr kumimoji="1" lang="ja-JP" altLang="en-US" sz="1100" b="1" u="sng" dirty="0" smtClean="0">
                          <a:latin typeface="Meiryo UI" panose="020B0604030504040204" pitchFamily="50" charset="-128"/>
                          <a:ea typeface="Meiryo UI" panose="020B0604030504040204" pitchFamily="50" charset="-128"/>
                        </a:rPr>
                        <a:t>大阪</a:t>
                      </a:r>
                      <a:endParaRPr kumimoji="1" lang="en-US" altLang="ja-JP" sz="1100" b="1" u="sng" dirty="0" smtClean="0">
                        <a:latin typeface="Meiryo UI" panose="020B0604030504040204" pitchFamily="50" charset="-128"/>
                        <a:ea typeface="Meiryo UI" panose="020B0604030504040204" pitchFamily="50" charset="-128"/>
                      </a:endParaRPr>
                    </a:p>
                    <a:p>
                      <a:pPr marL="180975" indent="-180975"/>
                      <a:endParaRPr kumimoji="1" lang="en-US" altLang="ja-JP" sz="1050" b="0" dirty="0" smtClean="0">
                        <a:latin typeface="Meiryo UI" panose="020B0604030504040204" pitchFamily="50" charset="-128"/>
                        <a:ea typeface="Meiryo UI" panose="020B0604030504040204" pitchFamily="50" charset="-128"/>
                      </a:endParaRPr>
                    </a:p>
                    <a:p>
                      <a:pPr marL="180975" indent="-180975"/>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国内成長エンジン</a:t>
                      </a:r>
                      <a:endParaRPr kumimoji="1" lang="en-US" altLang="ja-JP" sz="1050" b="1" dirty="0" smtClean="0">
                        <a:latin typeface="Meiryo UI" panose="020B0604030504040204" pitchFamily="50" charset="-128"/>
                        <a:ea typeface="Meiryo UI" panose="020B0604030504040204" pitchFamily="50" charset="-128"/>
                      </a:endParaRPr>
                    </a:p>
                    <a:p>
                      <a:pPr marL="85725" indent="-85725"/>
                      <a:r>
                        <a:rPr kumimoji="1" lang="ja-JP" altLang="en-US" sz="1050" b="0" dirty="0" smtClean="0">
                          <a:latin typeface="Meiryo UI" panose="020B0604030504040204" pitchFamily="50" charset="-128"/>
                          <a:ea typeface="Meiryo UI" panose="020B0604030504040204" pitchFamily="50" charset="-128"/>
                        </a:rPr>
                        <a:t>・先進国に所在し、安定した需要があり、競合相手が比較的少ない都市。</a:t>
                      </a:r>
                      <a:endParaRPr kumimoji="1" lang="en-US" altLang="ja-JP" sz="1050" b="0" dirty="0" smtClean="0">
                        <a:latin typeface="Meiryo UI" panose="020B0604030504040204" pitchFamily="50" charset="-128"/>
                        <a:ea typeface="Meiryo UI" panose="020B0604030504040204" pitchFamily="50" charset="-128"/>
                      </a:endParaRPr>
                    </a:p>
                    <a:p>
                      <a:pPr marL="85725" indent="-85725"/>
                      <a:r>
                        <a:rPr kumimoji="1" lang="ja-JP" altLang="en-US" sz="1050" b="0" dirty="0" smtClean="0">
                          <a:latin typeface="Meiryo UI" panose="020B0604030504040204" pitchFamily="50" charset="-128"/>
                          <a:ea typeface="Meiryo UI" panose="020B0604030504040204" pitchFamily="50" charset="-128"/>
                        </a:rPr>
                        <a:t>・これらの競争力は総じて、サービスや供給機能が中心。</a:t>
                      </a:r>
                      <a:endParaRPr kumimoji="1" lang="en-US" altLang="ja-JP" sz="1050" b="0" dirty="0" smtClean="0">
                        <a:latin typeface="Meiryo UI" panose="020B0604030504040204" pitchFamily="50" charset="-128"/>
                        <a:ea typeface="Meiryo UI" panose="020B0604030504040204" pitchFamily="50" charset="-128"/>
                      </a:endParaRPr>
                    </a:p>
                    <a:p>
                      <a:pPr marL="180975" indent="-180975"/>
                      <a:r>
                        <a:rPr kumimoji="1" lang="ja-JP" altLang="en-US" sz="1050" b="0" dirty="0" smtClean="0">
                          <a:latin typeface="Meiryo UI" panose="020B0604030504040204" pitchFamily="50" charset="-128"/>
                          <a:ea typeface="Meiryo UI" panose="020B0604030504040204" pitchFamily="50" charset="-128"/>
                        </a:rPr>
                        <a:t>・就業率が比較的高く、人材確保の国際化は重要な命題</a:t>
                      </a:r>
                      <a:endParaRPr kumimoji="1" lang="en-US" altLang="ja-JP" sz="1050" b="0" dirty="0" smtClean="0">
                        <a:latin typeface="Meiryo UI" panose="020B0604030504040204" pitchFamily="50" charset="-128"/>
                        <a:ea typeface="Meiryo UI" panose="020B0604030504040204" pitchFamily="50" charset="-128"/>
                      </a:endParaRPr>
                    </a:p>
                    <a:p>
                      <a:pPr marL="85725" indent="-85725"/>
                      <a:r>
                        <a:rPr kumimoji="1" lang="ja-JP" altLang="en-US" sz="1050" b="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都市クオリティ、企業や交易センターをさらに強化して、新しいモデルへのシフトに成功すれば、「新たな世界都市」の類型へ移行</a:t>
                      </a:r>
                      <a:r>
                        <a:rPr kumimoji="1" lang="ja-JP" altLang="en-US" sz="1050" b="0" dirty="0" smtClean="0">
                          <a:latin typeface="Meiryo UI" panose="020B0604030504040204" pitchFamily="50" charset="-128"/>
                          <a:ea typeface="Meiryo UI" panose="020B0604030504040204" pitchFamily="50" charset="-128"/>
                        </a:rPr>
                        <a:t>。</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85725" indent="-85725"/>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2731019"/>
                  </a:ext>
                </a:extLst>
              </a:tr>
            </a:tbl>
          </a:graphicData>
        </a:graphic>
      </p:graphicFrame>
      <p:pic>
        <p:nvPicPr>
          <p:cNvPr id="3" name="図 2"/>
          <p:cNvPicPr>
            <a:picLocks noChangeAspect="1"/>
          </p:cNvPicPr>
          <p:nvPr/>
        </p:nvPicPr>
        <p:blipFill>
          <a:blip r:embed="rId2"/>
          <a:stretch>
            <a:fillRect/>
          </a:stretch>
        </p:blipFill>
        <p:spPr>
          <a:xfrm>
            <a:off x="4489282" y="973712"/>
            <a:ext cx="5191125" cy="5057775"/>
          </a:xfrm>
          <a:prstGeom prst="rect">
            <a:avLst/>
          </a:prstGeom>
        </p:spPr>
      </p:pic>
      <p:sp>
        <p:nvSpPr>
          <p:cNvPr id="12" name="楕円 11"/>
          <p:cNvSpPr/>
          <p:nvPr/>
        </p:nvSpPr>
        <p:spPr>
          <a:xfrm rot="5400000">
            <a:off x="6797488" y="4968691"/>
            <a:ext cx="242048" cy="470647"/>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４　世界の都市　（３）シンクタンク等による大阪のポジション分析</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07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357972797"/>
              </p:ext>
            </p:extLst>
          </p:nvPr>
        </p:nvGraphicFramePr>
        <p:xfrm>
          <a:off x="3294529" y="5610469"/>
          <a:ext cx="6547242" cy="1143000"/>
        </p:xfrm>
        <a:graphic>
          <a:graphicData uri="http://schemas.openxmlformats.org/drawingml/2006/table">
            <a:tbl>
              <a:tblPr firstRow="1" bandRow="1">
                <a:tableStyleId>{5C22544A-7EE6-4342-B048-85BDC9FD1C3A}</a:tableStyleId>
              </a:tblPr>
              <a:tblGrid>
                <a:gridCol w="1250428">
                  <a:extLst>
                    <a:ext uri="{9D8B030D-6E8A-4147-A177-3AD203B41FA5}">
                      <a16:colId xmlns:a16="http://schemas.microsoft.com/office/drawing/2014/main" val="2673049443"/>
                    </a:ext>
                  </a:extLst>
                </a:gridCol>
                <a:gridCol w="2097890">
                  <a:extLst>
                    <a:ext uri="{9D8B030D-6E8A-4147-A177-3AD203B41FA5}">
                      <a16:colId xmlns:a16="http://schemas.microsoft.com/office/drawing/2014/main" val="839290201"/>
                    </a:ext>
                  </a:extLst>
                </a:gridCol>
                <a:gridCol w="1424664">
                  <a:extLst>
                    <a:ext uri="{9D8B030D-6E8A-4147-A177-3AD203B41FA5}">
                      <a16:colId xmlns:a16="http://schemas.microsoft.com/office/drawing/2014/main" val="3403250953"/>
                    </a:ext>
                  </a:extLst>
                </a:gridCol>
                <a:gridCol w="1774260">
                  <a:extLst>
                    <a:ext uri="{9D8B030D-6E8A-4147-A177-3AD203B41FA5}">
                      <a16:colId xmlns:a16="http://schemas.microsoft.com/office/drawing/2014/main" val="2140017459"/>
                    </a:ext>
                  </a:extLst>
                </a:gridCol>
              </a:tblGrid>
              <a:tr h="188258">
                <a:tc gridSpan="4">
                  <a:txBody>
                    <a:bodyPr/>
                    <a:lstStyle/>
                    <a:p>
                      <a:r>
                        <a:rPr kumimoji="1" lang="ja-JP" altLang="en-US" sz="1050" b="1" dirty="0" smtClean="0">
                          <a:solidFill>
                            <a:schemeClr val="bg1"/>
                          </a:solidFill>
                          <a:latin typeface="Meiryo UI" panose="020B0604030504040204" pitchFamily="50" charset="-128"/>
                          <a:ea typeface="Meiryo UI" panose="020B0604030504040204" pitchFamily="50" charset="-128"/>
                        </a:rPr>
                        <a:t>外国人起業家が関西で起業した理由等</a:t>
                      </a:r>
                      <a:r>
                        <a:rPr kumimoji="1" lang="ja-JP" altLang="en-US" sz="900" b="1" dirty="0" smtClean="0">
                          <a:solidFill>
                            <a:schemeClr val="bg1"/>
                          </a:solidFill>
                          <a:latin typeface="Meiryo UI" panose="020B0604030504040204" pitchFamily="50" charset="-128"/>
                          <a:ea typeface="Meiryo UI" panose="020B0604030504040204" pitchFamily="50" charset="-128"/>
                        </a:rPr>
                        <a:t>（</a:t>
                      </a:r>
                      <a:r>
                        <a:rPr kumimoji="1" lang="en-US" altLang="ja-JP" sz="900" b="1" dirty="0" smtClean="0">
                          <a:solidFill>
                            <a:schemeClr val="bg1"/>
                          </a:solidFill>
                          <a:latin typeface="Meiryo UI" panose="020B0604030504040204" pitchFamily="50" charset="-128"/>
                          <a:ea typeface="Meiryo UI" panose="020B0604030504040204" pitchFamily="50" charset="-128"/>
                        </a:rPr>
                        <a:t>※</a:t>
                      </a:r>
                      <a:r>
                        <a:rPr kumimoji="1" lang="ja-JP" altLang="en-US" sz="900" b="1" dirty="0" smtClean="0">
                          <a:solidFill>
                            <a:schemeClr val="bg1"/>
                          </a:solidFill>
                          <a:latin typeface="Meiryo UI" panose="020B0604030504040204" pitchFamily="50" charset="-128"/>
                          <a:ea typeface="Meiryo UI" panose="020B0604030504040204" pitchFamily="50" charset="-128"/>
                        </a:rPr>
                        <a:t>関西における外国人起業家の動向（近畿経済産業局））</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517464"/>
                  </a:ext>
                </a:extLst>
              </a:tr>
              <a:tr h="437029">
                <a:tc gridSpan="2">
                  <a:txBody>
                    <a:bodyPr/>
                    <a:lstStyle/>
                    <a:p>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在留外国人資格（経理・管理）保有者数</a:t>
                      </a:r>
                      <a:r>
                        <a:rPr kumimoji="1" lang="en-US" altLang="ja-JP" sz="1050" b="1" dirty="0" smtClean="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1,292</a:t>
                      </a:r>
                      <a:r>
                        <a:rPr kumimoji="1" lang="ja-JP" altLang="en-US" sz="1000" dirty="0" smtClean="0">
                          <a:latin typeface="Meiryo UI" panose="020B0604030504040204" pitchFamily="50" charset="-128"/>
                          <a:ea typeface="Meiryo UI" panose="020B0604030504040204" pitchFamily="50" charset="-128"/>
                        </a:rPr>
                        <a:t>人→　</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2,031</a:t>
                      </a:r>
                      <a:r>
                        <a:rPr kumimoji="1" lang="ja-JP" altLang="en-US" sz="1000" dirty="0" smtClean="0">
                          <a:latin typeface="Meiryo UI" panose="020B0604030504040204" pitchFamily="50" charset="-128"/>
                          <a:ea typeface="Meiryo UI" panose="020B0604030504040204" pitchFamily="50" charset="-128"/>
                        </a:rPr>
                        <a:t>人（約</a:t>
                      </a:r>
                      <a:r>
                        <a:rPr kumimoji="1" lang="en-US" altLang="ja-JP" sz="1000" dirty="0" smtClean="0">
                          <a:latin typeface="Meiryo UI" panose="020B0604030504040204" pitchFamily="50" charset="-128"/>
                          <a:ea typeface="Meiryo UI" panose="020B0604030504040204" pitchFamily="50" charset="-128"/>
                        </a:rPr>
                        <a:t>1.6</a:t>
                      </a:r>
                      <a:r>
                        <a:rPr kumimoji="1" lang="ja-JP" altLang="en-US" sz="1000" dirty="0" smtClean="0">
                          <a:latin typeface="Meiryo UI" panose="020B0604030504040204" pitchFamily="50" charset="-128"/>
                          <a:ea typeface="Meiryo UI" panose="020B0604030504040204" pitchFamily="50" charset="-128"/>
                        </a:rPr>
                        <a:t>倍）</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（うち中国人　</a:t>
                      </a:r>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694</a:t>
                      </a:r>
                      <a:r>
                        <a:rPr kumimoji="1" lang="ja-JP" altLang="en-US" sz="1000" dirty="0" smtClean="0">
                          <a:latin typeface="Meiryo UI" panose="020B0604030504040204" pitchFamily="50" charset="-128"/>
                          <a:ea typeface="Meiryo UI" panose="020B0604030504040204" pitchFamily="50" charset="-128"/>
                        </a:rPr>
                        <a:t>人　→　</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1,265</a:t>
                      </a:r>
                      <a:r>
                        <a:rPr kumimoji="1" lang="ja-JP" altLang="en-US" sz="1000" dirty="0" smtClean="0">
                          <a:latin typeface="Meiryo UI" panose="020B0604030504040204" pitchFamily="50" charset="-128"/>
                          <a:ea typeface="Meiryo UI" panose="020B0604030504040204" pitchFamily="50" charset="-128"/>
                        </a:rPr>
                        <a:t>人（約</a:t>
                      </a:r>
                      <a:r>
                        <a:rPr kumimoji="1" lang="en-US" altLang="ja-JP" sz="1000" dirty="0" smtClean="0">
                          <a:latin typeface="Meiryo UI" panose="020B0604030504040204" pitchFamily="50" charset="-128"/>
                          <a:ea typeface="Meiryo UI" panose="020B0604030504040204" pitchFamily="50" charset="-128"/>
                        </a:rPr>
                        <a:t>1.8</a:t>
                      </a:r>
                      <a:r>
                        <a:rPr kumimoji="1" lang="ja-JP" altLang="en-US" sz="1000" dirty="0" smtClean="0">
                          <a:latin typeface="Meiryo UI" panose="020B0604030504040204" pitchFamily="50" charset="-128"/>
                          <a:ea typeface="Meiryo UI" panose="020B0604030504040204" pitchFamily="50" charset="-128"/>
                        </a:rPr>
                        <a:t>倍））</a:t>
                      </a:r>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起業した理由</a:t>
                      </a:r>
                      <a:r>
                        <a:rPr kumimoji="1" lang="en-US" altLang="ja-JP" sz="1050" b="1" dirty="0" smtClean="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伝統文化や豊かな自然</a:t>
                      </a:r>
                      <a:r>
                        <a:rPr kumimoji="1" lang="ja-JP" altLang="en-US" sz="1050" dirty="0" smtClean="0">
                          <a:latin typeface="Meiryo UI" panose="020B0604030504040204" pitchFamily="50" charset="-128"/>
                          <a:ea typeface="Meiryo UI" panose="020B0604030504040204" pitchFamily="50" charset="-128"/>
                        </a:rPr>
                        <a:t>など、関西の魅力に惹かれた。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人件費や土地代、オフィス賃料が東京より安い</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・人材確保に際して、</a:t>
                      </a:r>
                      <a:r>
                        <a:rPr kumimoji="1" lang="ja-JP" altLang="en-US" sz="1050" b="1" dirty="0" smtClean="0">
                          <a:latin typeface="Meiryo UI" panose="020B0604030504040204" pitchFamily="50" charset="-128"/>
                          <a:ea typeface="Meiryo UI" panose="020B0604030504040204" pitchFamily="50" charset="-128"/>
                        </a:rPr>
                        <a:t>留学生の多さ</a:t>
                      </a:r>
                      <a:r>
                        <a:rPr kumimoji="1" lang="ja-JP" altLang="en-US" sz="1050" dirty="0" smtClean="0">
                          <a:latin typeface="Meiryo UI" panose="020B0604030504040204" pitchFamily="50" charset="-128"/>
                          <a:ea typeface="Meiryo UI" panose="020B0604030504040204" pitchFamily="50" charset="-128"/>
                        </a:rPr>
                        <a:t>がメリット。街がコンパクト。</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extLst>
                  <a:ext uri="{0D108BD9-81ED-4DB2-BD59-A6C34878D82A}">
                    <a16:rowId xmlns:a16="http://schemas.microsoft.com/office/drawing/2014/main" val="1221722147"/>
                  </a:ext>
                </a:extLst>
              </a:tr>
            </a:tbl>
          </a:graphicData>
        </a:graphic>
      </p:graphicFrame>
      <p:sp>
        <p:nvSpPr>
          <p:cNvPr id="11" name="テキスト ボックス 10"/>
          <p:cNvSpPr txBox="1"/>
          <p:nvPr/>
        </p:nvSpPr>
        <p:spPr>
          <a:xfrm>
            <a:off x="9390744" y="6596390"/>
            <a:ext cx="47715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123</a:t>
            </a:r>
            <a:endParaRPr kumimoji="1" lang="ja-JP" altLang="en-US" sz="1100" b="1" dirty="0">
              <a:latin typeface="Arial Black" panose="020B0A04020102020204" pitchFamily="34" charset="0"/>
            </a:endParaRPr>
          </a:p>
        </p:txBody>
      </p:sp>
      <p:sp>
        <p:nvSpPr>
          <p:cNvPr id="10"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（３）シンクタンク等による大阪のポジション分析</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307977" y="803649"/>
          <a:ext cx="6533795" cy="4709160"/>
        </p:xfrm>
        <a:graphic>
          <a:graphicData uri="http://schemas.openxmlformats.org/drawingml/2006/table">
            <a:tbl>
              <a:tblPr firstRow="1" bandRow="1">
                <a:tableStyleId>{5C22544A-7EE6-4342-B048-85BDC9FD1C3A}</a:tableStyleId>
              </a:tblPr>
              <a:tblGrid>
                <a:gridCol w="2178424">
                  <a:extLst>
                    <a:ext uri="{9D8B030D-6E8A-4147-A177-3AD203B41FA5}">
                      <a16:colId xmlns:a16="http://schemas.microsoft.com/office/drawing/2014/main" val="232806481"/>
                    </a:ext>
                  </a:extLst>
                </a:gridCol>
                <a:gridCol w="2191871">
                  <a:extLst>
                    <a:ext uri="{9D8B030D-6E8A-4147-A177-3AD203B41FA5}">
                      <a16:colId xmlns:a16="http://schemas.microsoft.com/office/drawing/2014/main" val="1166849202"/>
                    </a:ext>
                  </a:extLst>
                </a:gridCol>
                <a:gridCol w="2163500">
                  <a:extLst>
                    <a:ext uri="{9D8B030D-6E8A-4147-A177-3AD203B41FA5}">
                      <a16:colId xmlns:a16="http://schemas.microsoft.com/office/drawing/2014/main" val="1048619640"/>
                    </a:ext>
                  </a:extLst>
                </a:gridCol>
              </a:tblGrid>
              <a:tr h="370840">
                <a:tc>
                  <a:txBody>
                    <a:bodyPr/>
                    <a:lstStyle/>
                    <a:p>
                      <a:pPr algn="ctr"/>
                      <a:r>
                        <a:rPr lang="ja-JP" altLang="en-US" sz="1000" b="1" spc="-100" dirty="0" smtClean="0">
                          <a:latin typeface="Meiryo UI" panose="020B0604030504040204" pitchFamily="50" charset="-128"/>
                          <a:ea typeface="Meiryo UI" panose="020B0604030504040204" pitchFamily="50" charset="-128"/>
                        </a:rPr>
                        <a:t>世界で最も住みやすい都市ランキング</a:t>
                      </a:r>
                      <a:r>
                        <a:rPr lang="ja-JP" altLang="en-US" sz="1000" b="1" spc="-100" baseline="0" dirty="0" smtClean="0">
                          <a:latin typeface="Meiryo UI" panose="020B0604030504040204" pitchFamily="50" charset="-128"/>
                          <a:ea typeface="Meiryo UI" panose="020B0604030504040204" pitchFamily="50" charset="-128"/>
                        </a:rPr>
                        <a:t> </a:t>
                      </a:r>
                      <a:r>
                        <a:rPr lang="en-US" altLang="ja-JP" sz="1000" b="1" spc="-100" dirty="0" smtClean="0">
                          <a:latin typeface="Meiryo UI" panose="020B0604030504040204" pitchFamily="50" charset="-128"/>
                          <a:ea typeface="Meiryo UI" panose="020B0604030504040204" pitchFamily="50" charset="-128"/>
                        </a:rPr>
                        <a:t>2019</a:t>
                      </a:r>
                    </a:p>
                    <a:p>
                      <a:pPr algn="ctr"/>
                      <a:r>
                        <a:rPr lang="en-US" altLang="ja-JP" sz="1000" b="1" spc="-100" dirty="0" smtClean="0">
                          <a:latin typeface="Meiryo UI" panose="020B0604030504040204" pitchFamily="50" charset="-128"/>
                          <a:ea typeface="Meiryo UI" panose="020B0604030504040204" pitchFamily="50" charset="-128"/>
                        </a:rPr>
                        <a:t>※</a:t>
                      </a:r>
                      <a:r>
                        <a:rPr lang="ja-JP" altLang="en-US" sz="1000" spc="-100" dirty="0" smtClean="0">
                          <a:latin typeface="Meiryo UI" panose="020B0604030504040204" pitchFamily="50" charset="-128"/>
                          <a:ea typeface="Meiryo UI" panose="020B0604030504040204" pitchFamily="50" charset="-128"/>
                        </a:rPr>
                        <a:t>英雑誌「エコノミスト」</a:t>
                      </a:r>
                      <a:endParaRPr kumimoji="1" lang="ja-JP" altLang="en-US" sz="1000" spc="-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spc="-100" dirty="0" smtClean="0">
                          <a:latin typeface="Meiryo UI" panose="020B0604030504040204" pitchFamily="50" charset="-128"/>
                          <a:ea typeface="Meiryo UI" panose="020B0604030504040204" pitchFamily="50" charset="-128"/>
                        </a:rPr>
                        <a:t>世界の都市の安全性ランキング</a:t>
                      </a:r>
                      <a:r>
                        <a:rPr kumimoji="1" lang="en-US" altLang="ja-JP" sz="1050" spc="-100" dirty="0" smtClean="0">
                          <a:latin typeface="Meiryo UI" panose="020B0604030504040204" pitchFamily="50" charset="-128"/>
                          <a:ea typeface="Meiryo UI" panose="020B0604030504040204" pitchFamily="50" charset="-128"/>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spc="-100" dirty="0" smtClean="0">
                          <a:latin typeface="Meiryo UI" panose="020B0604030504040204" pitchFamily="50" charset="-128"/>
                          <a:ea typeface="Meiryo UI" panose="020B0604030504040204" pitchFamily="50" charset="-128"/>
                        </a:rPr>
                        <a:t>　</a:t>
                      </a:r>
                      <a:r>
                        <a:rPr lang="en-US" altLang="ja-JP" sz="1050" b="1" spc="-100" dirty="0" smtClean="0">
                          <a:latin typeface="Meiryo UI" panose="020B0604030504040204" pitchFamily="50" charset="-128"/>
                          <a:ea typeface="Meiryo UI" panose="020B0604030504040204" pitchFamily="50" charset="-128"/>
                        </a:rPr>
                        <a:t>※</a:t>
                      </a:r>
                      <a:r>
                        <a:rPr lang="ja-JP" altLang="en-US" sz="1050" spc="-100" dirty="0" smtClean="0">
                          <a:latin typeface="Meiryo UI" panose="020B0604030504040204" pitchFamily="50" charset="-128"/>
                          <a:ea typeface="Meiryo UI" panose="020B0604030504040204" pitchFamily="50" charset="-128"/>
                        </a:rPr>
                        <a:t>英雑誌「エコノミスト」</a:t>
                      </a:r>
                      <a:endParaRPr kumimoji="1" lang="ja-JP" altLang="en-US" sz="1050" spc="-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00" b="1" spc="-100" dirty="0" smtClean="0">
                          <a:latin typeface="Meiryo UI" panose="020B0604030504040204" pitchFamily="50" charset="-128"/>
                          <a:ea typeface="Meiryo UI" panose="020B0604030504040204" pitchFamily="50" charset="-128"/>
                        </a:rPr>
                        <a:t>世界で最も魅力的な都市ランキング </a:t>
                      </a:r>
                      <a:r>
                        <a:rPr kumimoji="1" lang="en-US" altLang="ja-JP" sz="1000" b="1" spc="-100" dirty="0" smtClean="0">
                          <a:latin typeface="Meiryo UI" panose="020B0604030504040204" pitchFamily="50" charset="-128"/>
                          <a:ea typeface="Meiryo UI" panose="020B0604030504040204" pitchFamily="50" charset="-128"/>
                        </a:rPr>
                        <a:t>2018</a:t>
                      </a:r>
                    </a:p>
                    <a:p>
                      <a:pPr algn="ctr"/>
                      <a:r>
                        <a:rPr kumimoji="1" lang="ja-JP" altLang="en-US" sz="1000" b="1" spc="-100" dirty="0" smtClean="0">
                          <a:latin typeface="Meiryo UI" panose="020B0604030504040204" pitchFamily="50" charset="-128"/>
                          <a:ea typeface="Meiryo UI" panose="020B0604030504040204" pitchFamily="50" charset="-128"/>
                        </a:rPr>
                        <a:t>　</a:t>
                      </a:r>
                      <a:r>
                        <a:rPr kumimoji="1" lang="en-US" altLang="ja-JP" sz="1000" b="1" spc="-100" dirty="0" smtClean="0">
                          <a:latin typeface="Meiryo UI" panose="020B0604030504040204" pitchFamily="50" charset="-128"/>
                          <a:ea typeface="Meiryo UI" panose="020B0604030504040204" pitchFamily="50" charset="-128"/>
                        </a:rPr>
                        <a:t>※</a:t>
                      </a:r>
                      <a:r>
                        <a:rPr kumimoji="1" lang="ja-JP" altLang="en-US" sz="1000" b="1" spc="-100" dirty="0" smtClean="0">
                          <a:latin typeface="Meiryo UI" panose="020B0604030504040204" pitchFamily="50" charset="-128"/>
                          <a:ea typeface="Meiryo UI" panose="020B0604030504040204" pitchFamily="50" charset="-128"/>
                        </a:rPr>
                        <a:t>米誌「コンデナンス・トラベラー」</a:t>
                      </a:r>
                      <a:endParaRPr kumimoji="1" lang="ja-JP" altLang="en-US" sz="1000" spc="-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480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spc="-100" baseline="0" dirty="0" smtClean="0">
                          <a:latin typeface="Meiryo UI" panose="020B0604030504040204" pitchFamily="50" charset="-128"/>
                          <a:ea typeface="Meiryo UI" panose="020B0604030504040204" pitchFamily="50" charset="-128"/>
                        </a:rPr>
                        <a:t>・大阪は</a:t>
                      </a:r>
                      <a:r>
                        <a:rPr lang="en-US" altLang="ja-JP" sz="1050" spc="-100" baseline="0" dirty="0" smtClean="0">
                          <a:latin typeface="Meiryo UI" panose="020B0604030504040204" pitchFamily="50" charset="-128"/>
                          <a:ea typeface="Meiryo UI" panose="020B0604030504040204" pitchFamily="50" charset="-128"/>
                        </a:rPr>
                        <a:t>4</a:t>
                      </a:r>
                      <a:r>
                        <a:rPr lang="ja-JP" altLang="en-US" sz="1050" spc="-100" baseline="0" dirty="0" smtClean="0">
                          <a:latin typeface="Meiryo UI" panose="020B0604030504040204" pitchFamily="50" charset="-128"/>
                          <a:ea typeface="Meiryo UI" panose="020B0604030504040204" pitchFamily="50" charset="-128"/>
                        </a:rPr>
                        <a:t>位（前年</a:t>
                      </a:r>
                      <a:r>
                        <a:rPr lang="en-US" altLang="ja-JP" sz="1050" spc="-100" baseline="0" dirty="0" smtClean="0">
                          <a:latin typeface="Meiryo UI" panose="020B0604030504040204" pitchFamily="50" charset="-128"/>
                          <a:ea typeface="Meiryo UI" panose="020B0604030504040204" pitchFamily="50" charset="-128"/>
                        </a:rPr>
                        <a:t>3</a:t>
                      </a:r>
                      <a:r>
                        <a:rPr lang="ja-JP" altLang="en-US" sz="1050" spc="-100" baseline="0" dirty="0" smtClean="0">
                          <a:latin typeface="Meiryo UI" panose="020B0604030504040204" pitchFamily="50" charset="-128"/>
                          <a:ea typeface="Meiryo UI" panose="020B0604030504040204" pitchFamily="50" charset="-128"/>
                        </a:rPr>
                        <a:t>位）</a:t>
                      </a:r>
                      <a:r>
                        <a:rPr lang="en-US" altLang="ja-JP" sz="1050" spc="-100" baseline="0" dirty="0" smtClean="0">
                          <a:latin typeface="Meiryo UI" panose="020B0604030504040204" pitchFamily="50" charset="-128"/>
                          <a:ea typeface="Meiryo UI" panose="020B0604030504040204" pitchFamily="50" charset="-128"/>
                        </a:rPr>
                        <a:t>2</a:t>
                      </a:r>
                      <a:r>
                        <a:rPr lang="ja-JP" altLang="en-US" sz="1050" spc="-100" baseline="0" dirty="0" smtClean="0">
                          <a:latin typeface="Meiryo UI" panose="020B0604030504040204" pitchFamily="50" charset="-128"/>
                          <a:ea typeface="Meiryo UI" panose="020B0604030504040204" pitchFamily="50" charset="-128"/>
                        </a:rPr>
                        <a:t>年連続国内１位</a:t>
                      </a:r>
                      <a:endParaRPr lang="en-US" altLang="ja-JP" sz="1050" spc="-100" baseline="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spc="-100" baseline="0" dirty="0" smtClean="0">
                          <a:latin typeface="Meiryo UI" panose="020B0604030504040204" pitchFamily="50" charset="-128"/>
                          <a:ea typeface="Meiryo UI" panose="020B0604030504040204" pitchFamily="50" charset="-128"/>
                        </a:rPr>
                        <a:t>・犯罪率の低下や公共交通の質や利便性で高評価</a:t>
                      </a:r>
                      <a:endParaRPr kumimoji="1" lang="ja-JP" altLang="en-US" sz="1050" spc="-100" baseline="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「サイバーセキュリティ」、「医療健康環境」、「インフラの安全性」、「個人の安全性」の４つカテゴリーで評価</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050" dirty="0" smtClean="0">
                          <a:latin typeface="Meiryo UI" panose="020B0604030504040204" pitchFamily="50" charset="-128"/>
                          <a:ea typeface="Meiryo UI" panose="020B0604030504040204" pitchFamily="50" charset="-128"/>
                        </a:rPr>
                        <a:t>・大阪がはじめてランクイン。</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・「美食の都市」、「大阪城」などが評価</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3429000">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3" name="表 12"/>
          <p:cNvGraphicFramePr>
            <a:graphicFrameLocks noGrp="1"/>
          </p:cNvGraphicFramePr>
          <p:nvPr>
            <p:extLst/>
          </p:nvPr>
        </p:nvGraphicFramePr>
        <p:xfrm>
          <a:off x="3512943" y="2253904"/>
          <a:ext cx="1871585" cy="2936240"/>
        </p:xfrm>
        <a:graphic>
          <a:graphicData uri="http://schemas.openxmlformats.org/drawingml/2006/table">
            <a:tbl>
              <a:tblPr firstRow="1" bandRow="1">
                <a:tableStyleId>{5C22544A-7EE6-4342-B048-85BDC9FD1C3A}</a:tableStyleId>
              </a:tblPr>
              <a:tblGrid>
                <a:gridCol w="416858">
                  <a:extLst>
                    <a:ext uri="{9D8B030D-6E8A-4147-A177-3AD203B41FA5}">
                      <a16:colId xmlns:a16="http://schemas.microsoft.com/office/drawing/2014/main" val="20000"/>
                    </a:ext>
                  </a:extLst>
                </a:gridCol>
                <a:gridCol w="1454727">
                  <a:extLst>
                    <a:ext uri="{9D8B030D-6E8A-4147-A177-3AD203B41FA5}">
                      <a16:colId xmlns:a16="http://schemas.microsoft.com/office/drawing/2014/main" val="20001"/>
                    </a:ext>
                  </a:extLst>
                </a:gridCol>
              </a:tblGrid>
              <a:tr h="237525">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93881">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ウィーン（ｵｰｽﾄﾘｱ）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7029">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メルボルン（ｵｰｽﾄﾗﾘｱ）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0518">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シドニー（ｵｰｽﾄﾗﾘｱ）</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102">
                <a:tc>
                  <a:txBody>
                    <a:bodyPr/>
                    <a:lstStyle/>
                    <a:p>
                      <a:pPr algn="ctr">
                        <a:lnSpc>
                          <a:spcPts val="1400"/>
                        </a:lnSpc>
                      </a:pP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400"/>
                        </a:lnSpc>
                      </a:pP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大阪（日本）</a:t>
                      </a:r>
                      <a:endParaRPr kumimoji="1"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22935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カルガリー（カナダ）</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9057">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バンクーバー（ｶﾅﾀﾞ）</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1957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東京（日本）</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823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トロント（ｶﾅﾀﾞ）</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1104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コペンハーゲン（ﾃﾞﾝﾏｰｸ）</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3373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000" b="0" u="none"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アデレード（ｵｰｽﾄﾗﾘｱ）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graphicFrame>
        <p:nvGraphicFramePr>
          <p:cNvPr id="14" name="表 13"/>
          <p:cNvGraphicFramePr>
            <a:graphicFrameLocks noGrp="1"/>
          </p:cNvGraphicFramePr>
          <p:nvPr>
            <p:extLst/>
          </p:nvPr>
        </p:nvGraphicFramePr>
        <p:xfrm>
          <a:off x="5662841" y="2253904"/>
          <a:ext cx="1871587" cy="2936240"/>
        </p:xfrm>
        <a:graphic>
          <a:graphicData uri="http://schemas.openxmlformats.org/drawingml/2006/table">
            <a:tbl>
              <a:tblPr firstRow="1" bandRow="1">
                <a:tableStyleId>{5C22544A-7EE6-4342-B048-85BDC9FD1C3A}</a:tableStyleId>
              </a:tblPr>
              <a:tblGrid>
                <a:gridCol w="416859">
                  <a:extLst>
                    <a:ext uri="{9D8B030D-6E8A-4147-A177-3AD203B41FA5}">
                      <a16:colId xmlns:a16="http://schemas.microsoft.com/office/drawing/2014/main" val="20000"/>
                    </a:ext>
                  </a:extLst>
                </a:gridCol>
                <a:gridCol w="1454728">
                  <a:extLst>
                    <a:ext uri="{9D8B030D-6E8A-4147-A177-3AD203B41FA5}">
                      <a16:colId xmlns:a16="http://schemas.microsoft.com/office/drawing/2014/main" val="20001"/>
                    </a:ext>
                  </a:extLst>
                </a:gridCol>
              </a:tblGrid>
              <a:tr h="237525">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93881">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東京（日本）</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7029">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シンガポール（ｼﾝｶﾞﾎﾟｰﾙ）</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0518">
                <a:tc>
                  <a:txBody>
                    <a:bodyPr/>
                    <a:lstStyle/>
                    <a:p>
                      <a:pPr algn="ctr">
                        <a:lnSpc>
                          <a:spcPts val="1400"/>
                        </a:lnSpc>
                      </a:pP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大阪（日本）</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243102">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アムステルダム（ｵﾗﾝﾀﾞ）</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935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シドニー（ｵｰｽﾄﾗﾘｱ）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9057">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トロント（ｶﾅﾀﾞ）</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1957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ワシントン（ｱﾒﾘｶ）</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823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コペンハーゲン（ﾃﾞﾝﾏｰｸ）</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1104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ソウル（韓国）</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3373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000" b="0" u="none"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メルボルン（ｵｰｽﾄﾗﾘｱ）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graphicFrame>
        <p:nvGraphicFramePr>
          <p:cNvPr id="15" name="表 14"/>
          <p:cNvGraphicFramePr>
            <a:graphicFrameLocks noGrp="1"/>
          </p:cNvGraphicFramePr>
          <p:nvPr>
            <p:extLst/>
          </p:nvPr>
        </p:nvGraphicFramePr>
        <p:xfrm>
          <a:off x="7793214" y="2253904"/>
          <a:ext cx="1887193" cy="3205480"/>
        </p:xfrm>
        <a:graphic>
          <a:graphicData uri="http://schemas.openxmlformats.org/drawingml/2006/table">
            <a:tbl>
              <a:tblPr firstRow="1" bandRow="1">
                <a:tableStyleId>{5C22544A-7EE6-4342-B048-85BDC9FD1C3A}</a:tableStyleId>
              </a:tblPr>
              <a:tblGrid>
                <a:gridCol w="416859">
                  <a:extLst>
                    <a:ext uri="{9D8B030D-6E8A-4147-A177-3AD203B41FA5}">
                      <a16:colId xmlns:a16="http://schemas.microsoft.com/office/drawing/2014/main" val="20000"/>
                    </a:ext>
                  </a:extLst>
                </a:gridCol>
                <a:gridCol w="1470334">
                  <a:extLst>
                    <a:ext uri="{9D8B030D-6E8A-4147-A177-3AD203B41FA5}">
                      <a16:colId xmlns:a16="http://schemas.microsoft.com/office/drawing/2014/main" val="20001"/>
                    </a:ext>
                  </a:extLst>
                </a:gridCol>
              </a:tblGrid>
              <a:tr h="239630">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64592">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東京（日本）</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4592">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京都（日本）</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4592">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メルボルン（ｵｰｽﾄﾗﾘｱ）</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4592">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ウィーン（ｵｰｽﾄﾘｱ）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459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ハンブルク（ドイツ）</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59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シドニー（ｵｰｽﾄﾗﾘｱ）</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459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シンガポール（ｼﾝｶﾞﾎﾟｰﾙ）</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459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パリ（ﾌﾗﾝｽ）</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459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バルセロナ（ｽﾍﾟｲﾝ）</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459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000" b="0" u="none"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000" b="0" u="none" dirty="0" smtClean="0">
                          <a:latin typeface="Meiryo UI" panose="020B0604030504040204" pitchFamily="50" charset="-128"/>
                          <a:ea typeface="Meiryo UI" panose="020B0604030504040204" pitchFamily="50" charset="-128"/>
                          <a:cs typeface="Meiryo UI" panose="020B0604030504040204" pitchFamily="50" charset="-128"/>
                        </a:rPr>
                        <a:t>バンクーバー（ｶﾅﾀﾞ）</a:t>
                      </a:r>
                      <a:endParaRPr kumimoji="1" lang="ja-JP" altLang="en-US" sz="10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6459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000" b="1" u="none"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400"/>
                        </a:lnSpc>
                      </a:pPr>
                      <a:r>
                        <a:rPr kumimoji="1"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大阪（日本）</a:t>
                      </a:r>
                      <a:endParaRPr kumimoji="1"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05647126"/>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724849949"/>
              </p:ext>
            </p:extLst>
          </p:nvPr>
        </p:nvGraphicFramePr>
        <p:xfrm>
          <a:off x="114880" y="534238"/>
          <a:ext cx="3119750" cy="6202680"/>
        </p:xfrm>
        <a:graphic>
          <a:graphicData uri="http://schemas.openxmlformats.org/drawingml/2006/table">
            <a:tbl>
              <a:tblPr firstRow="1" bandRow="1">
                <a:tableStyleId>{5C22544A-7EE6-4342-B048-85BDC9FD1C3A}</a:tableStyleId>
              </a:tblPr>
              <a:tblGrid>
                <a:gridCol w="3119750">
                  <a:extLst>
                    <a:ext uri="{9D8B030D-6E8A-4147-A177-3AD203B41FA5}">
                      <a16:colId xmlns:a16="http://schemas.microsoft.com/office/drawing/2014/main" val="4183934692"/>
                    </a:ext>
                  </a:extLst>
                </a:gridCol>
              </a:tblGrid>
              <a:tr h="370840">
                <a:tc>
                  <a:txBody>
                    <a:bodyPr/>
                    <a:lstStyle/>
                    <a:p>
                      <a:pPr algn="ctr"/>
                      <a:r>
                        <a:rPr lang="ja-JP" altLang="en-US" sz="1200" b="1" spc="-100" dirty="0" smtClean="0">
                          <a:latin typeface="Meiryo UI" panose="020B0604030504040204" pitchFamily="50" charset="-128"/>
                          <a:ea typeface="Meiryo UI" panose="020B0604030504040204" pitchFamily="50" charset="-128"/>
                        </a:rPr>
                        <a:t>都市間競争の実相</a:t>
                      </a:r>
                      <a:endParaRPr lang="en-US" altLang="ja-JP" sz="1200" b="1" spc="-100" dirty="0" smtClean="0">
                        <a:latin typeface="Meiryo UI" panose="020B0604030504040204" pitchFamily="50" charset="-128"/>
                        <a:ea typeface="Meiryo UI" panose="020B0604030504040204" pitchFamily="50" charset="-128"/>
                      </a:endParaRPr>
                    </a:p>
                    <a:p>
                      <a:pPr algn="ctr"/>
                      <a:r>
                        <a:rPr lang="en-US" altLang="ja-JP" sz="1200" b="1" spc="-100" dirty="0" smtClean="0">
                          <a:latin typeface="Meiryo UI" panose="020B0604030504040204" pitchFamily="50" charset="-128"/>
                          <a:ea typeface="Meiryo UI" panose="020B0604030504040204" pitchFamily="50" charset="-128"/>
                        </a:rPr>
                        <a:t>〜</a:t>
                      </a:r>
                      <a:r>
                        <a:rPr lang="ja-JP" altLang="en-US" sz="1200" b="1" spc="-100" dirty="0" smtClean="0">
                          <a:latin typeface="Meiryo UI" panose="020B0604030504040204" pitchFamily="50" charset="-128"/>
                          <a:ea typeface="Meiryo UI" panose="020B0604030504040204" pitchFamily="50" charset="-128"/>
                        </a:rPr>
                        <a:t>地域ごとに目標を定めた戦略を描け</a:t>
                      </a:r>
                      <a:r>
                        <a:rPr lang="en-US" altLang="ja-JP" sz="1200" b="1" spc="-100" dirty="0" smtClean="0">
                          <a:latin typeface="Meiryo UI" panose="020B0604030504040204" pitchFamily="50" charset="-128"/>
                          <a:ea typeface="Meiryo UI" panose="020B0604030504040204" pitchFamily="50" charset="-128"/>
                        </a:rPr>
                        <a:t>〜</a:t>
                      </a:r>
                    </a:p>
                    <a:p>
                      <a:pPr algn="ctr"/>
                      <a:r>
                        <a:rPr lang="ja-JP" altLang="en-US" sz="1100" b="1" spc="-100" dirty="0" smtClean="0">
                          <a:latin typeface="Meiryo UI" panose="020B0604030504040204" pitchFamily="50" charset="-128"/>
                          <a:ea typeface="Meiryo UI" panose="020B0604030504040204" pitchFamily="50" charset="-128"/>
                        </a:rPr>
                        <a:t>（関西経済研究センター所長　廣瀬茂夫）</a:t>
                      </a:r>
                      <a:endParaRPr lang="en-US" altLang="ja-JP" sz="1100" b="1" spc="-1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6923035"/>
                  </a:ext>
                </a:extLst>
              </a:tr>
              <a:tr h="425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0" baseline="0" dirty="0" smtClean="0">
                          <a:latin typeface="Meiryo UI" panose="020B0604030504040204" pitchFamily="50" charset="-128"/>
                          <a:ea typeface="Meiryo UI" panose="020B0604030504040204" pitchFamily="50" charset="-128"/>
                        </a:rPr>
                        <a:t>・関西圏のプライオリティ</a:t>
                      </a:r>
                      <a:endParaRPr lang="en-US" altLang="ja-JP" sz="1200" spc="0" baseline="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0" baseline="0" dirty="0" smtClean="0">
                          <a:latin typeface="Meiryo UI" panose="020B0604030504040204" pitchFamily="50" charset="-128"/>
                          <a:ea typeface="Meiryo UI" panose="020B0604030504040204" pitchFamily="50" charset="-128"/>
                        </a:rPr>
                        <a:t>　①次世代産業育成、②観光、③企業立地</a:t>
                      </a:r>
                      <a:endParaRPr kumimoji="1" lang="ja-JP" altLang="en-US" sz="1200" spc="0" baseline="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741946"/>
                  </a:ext>
                </a:extLst>
              </a:tr>
              <a:tr h="3429000">
                <a:tc>
                  <a:txBody>
                    <a:bodyPr/>
                    <a:lstStyle/>
                    <a:p>
                      <a:pPr marL="93663" indent="-93663"/>
                      <a:r>
                        <a:rPr kumimoji="1" lang="ja-JP" altLang="en-US" sz="1100" dirty="0" smtClean="0">
                          <a:latin typeface="Meiryo UI" panose="020B0604030504040204" pitchFamily="50" charset="-128"/>
                          <a:ea typeface="Meiryo UI" panose="020B0604030504040204" pitchFamily="50" charset="-128"/>
                        </a:rPr>
                        <a:t>○世界における都市・地域の競争を類型化すると、次の４つ。</a:t>
                      </a:r>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ja-JP" altLang="en-US" sz="1100" dirty="0" smtClean="0">
                          <a:latin typeface="Meiryo UI" panose="020B0604030504040204" pitchFamily="50" charset="-128"/>
                          <a:ea typeface="Meiryo UI" panose="020B0604030504040204" pitchFamily="50" charset="-128"/>
                        </a:rPr>
                        <a:t>①立地獲得：外資を中心に工場、事業所を誘致する。</a:t>
                      </a:r>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ja-JP" altLang="en-US" sz="1100" dirty="0" smtClean="0">
                          <a:latin typeface="Meiryo UI" panose="020B0604030504040204" pitchFamily="50" charset="-128"/>
                          <a:ea typeface="Meiryo UI" panose="020B0604030504040204" pitchFamily="50" charset="-128"/>
                        </a:rPr>
                        <a:t>②次世代産業育成：集積を生かし開発型産業を生み出す。</a:t>
                      </a:r>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ja-JP" altLang="en-US" sz="1100" dirty="0" smtClean="0">
                          <a:latin typeface="Meiryo UI" panose="020B0604030504040204" pitchFamily="50" charset="-128"/>
                          <a:ea typeface="Meiryo UI" panose="020B0604030504040204" pitchFamily="50" charset="-128"/>
                        </a:rPr>
                        <a:t>③観光：外国人旅行客に目的地として選ばれる。</a:t>
                      </a:r>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ja-JP" altLang="en-US" sz="1100" dirty="0" smtClean="0">
                          <a:latin typeface="Meiryo UI" panose="020B0604030504040204" pitchFamily="50" charset="-128"/>
                          <a:ea typeface="Meiryo UI" panose="020B0604030504040204" pitchFamily="50" charset="-128"/>
                        </a:rPr>
                        <a:t>④ハブ獲得：グローバルな観点での地域拠点、金融、物流などの中心地となる。</a:t>
                      </a:r>
                      <a:endParaRPr kumimoji="1" lang="en-US" altLang="ja-JP" sz="1100" dirty="0" smtClean="0">
                        <a:latin typeface="Meiryo UI" panose="020B0604030504040204" pitchFamily="50" charset="-128"/>
                        <a:ea typeface="Meiryo UI" panose="020B0604030504040204" pitchFamily="50" charset="-128"/>
                      </a:endParaRPr>
                    </a:p>
                    <a:p>
                      <a:pPr marL="93663" indent="-93663"/>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ja-JP" altLang="en-US" sz="1100" dirty="0" smtClean="0">
                          <a:latin typeface="Meiryo UI" panose="020B0604030504040204" pitchFamily="50" charset="-128"/>
                          <a:ea typeface="Meiryo UI" panose="020B0604030504040204" pitchFamily="50" charset="-128"/>
                        </a:rPr>
                        <a:t>○東京圏のプライオリティは、①ハブ獲得、②観光、③次世代産業育成の順。アジア地域でのハブ機能維持に向けたシンガポールや香港、上海との競争を強く意識すべき。</a:t>
                      </a:r>
                      <a:endParaRPr kumimoji="1" lang="en-US" altLang="ja-JP" sz="1100" dirty="0" smtClean="0">
                        <a:latin typeface="Meiryo UI" panose="020B0604030504040204" pitchFamily="50" charset="-128"/>
                        <a:ea typeface="Meiryo UI" panose="020B0604030504040204" pitchFamily="50" charset="-128"/>
                      </a:endParaRPr>
                    </a:p>
                    <a:p>
                      <a:pPr marL="93663" indent="-93663"/>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ja-JP" altLang="en-US" sz="1100"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関西がアジアのハブをめざすには無理</a:t>
                      </a:r>
                      <a:r>
                        <a:rPr kumimoji="1" lang="ja-JP" altLang="en-US" sz="1100" dirty="0" smtClean="0">
                          <a:latin typeface="Meiryo UI" panose="020B0604030504040204" pitchFamily="50" charset="-128"/>
                          <a:ea typeface="Meiryo UI" panose="020B0604030504040204" pitchFamily="50" charset="-128"/>
                        </a:rPr>
                        <a:t>がある。</a:t>
                      </a:r>
                      <a:r>
                        <a:rPr kumimoji="1" lang="ja-JP" altLang="en-US" sz="1100" b="1" dirty="0" smtClean="0">
                          <a:latin typeface="Meiryo UI" panose="020B0604030504040204" pitchFamily="50" charset="-128"/>
                          <a:ea typeface="Meiryo UI" panose="020B0604030504040204" pitchFamily="50" charset="-128"/>
                        </a:rPr>
                        <a:t>プライオリティは、①次世代産業育成、②観光、③企業立地の順</a:t>
                      </a:r>
                      <a:r>
                        <a:rPr kumimoji="1" lang="ja-JP" altLang="en-US" sz="1100" dirty="0" smtClean="0">
                          <a:latin typeface="Meiryo UI" panose="020B0604030504040204" pitchFamily="50" charset="-128"/>
                          <a:ea typeface="Meiryo UI" panose="020B0604030504040204" pitchFamily="50" charset="-128"/>
                        </a:rPr>
                        <a:t>。企業立地競争は、絶えざる人件費引き下げ競争につながる可能性があり、これに重点を置くことは実り多いとは言い難い。</a:t>
                      </a:r>
                      <a:endParaRPr kumimoji="1" lang="en-US" altLang="ja-JP" sz="1100" dirty="0" smtClean="0">
                        <a:latin typeface="Meiryo UI" panose="020B0604030504040204" pitchFamily="50" charset="-128"/>
                        <a:ea typeface="Meiryo UI" panose="020B0604030504040204" pitchFamily="50" charset="-128"/>
                      </a:endParaRPr>
                    </a:p>
                    <a:p>
                      <a:pPr marL="93663" indent="-93663"/>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ja-JP" altLang="en-US" sz="1100"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観光は今後の成長産業</a:t>
                      </a:r>
                      <a:r>
                        <a:rPr kumimoji="1" lang="ja-JP" altLang="en-US" sz="1100" dirty="0" smtClean="0">
                          <a:latin typeface="Meiryo UI" panose="020B0604030504040204" pitchFamily="50" charset="-128"/>
                          <a:ea typeface="Meiryo UI" panose="020B0604030504040204" pitchFamily="50" charset="-128"/>
                        </a:rPr>
                        <a:t>であり、重点的に資源投入を図るべきではあるが、</a:t>
                      </a:r>
                      <a:r>
                        <a:rPr kumimoji="1" lang="ja-JP" altLang="en-US" sz="1100" b="1" dirty="0" smtClean="0">
                          <a:latin typeface="Meiryo UI" panose="020B0604030504040204" pitchFamily="50" charset="-128"/>
                          <a:ea typeface="Meiryo UI" panose="020B0604030504040204" pitchFamily="50" charset="-128"/>
                        </a:rPr>
                        <a:t>トップ・プライオリティを置くほどのポテンシャルには乏しい</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93663" indent="-93663"/>
                      <a:endParaRPr kumimoji="1" lang="en-US" altLang="ja-JP" sz="1100" dirty="0" smtClean="0">
                        <a:latin typeface="Meiryo UI" panose="020B0604030504040204" pitchFamily="50" charset="-128"/>
                        <a:ea typeface="Meiryo UI" panose="020B0604030504040204" pitchFamily="50" charset="-128"/>
                      </a:endParaRPr>
                    </a:p>
                    <a:p>
                      <a:pPr marL="93663" indent="-93663"/>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次世代産業育成の都市として、シリコンバレー等に加えて、ワシントン州立大学を擁する</a:t>
                      </a:r>
                      <a:r>
                        <a:rPr kumimoji="1" lang="ja-JP" altLang="en-US" sz="1100" u="sng" dirty="0" smtClean="0">
                          <a:latin typeface="Meiryo UI" panose="020B0604030504040204" pitchFamily="50" charset="-128"/>
                          <a:ea typeface="Meiryo UI" panose="020B0604030504040204" pitchFamily="50" charset="-128"/>
                        </a:rPr>
                        <a:t>「シアトル周辺」</a:t>
                      </a:r>
                      <a:r>
                        <a:rPr kumimoji="1" lang="ja-JP" altLang="en-US" sz="1100" dirty="0" smtClean="0">
                          <a:latin typeface="Meiryo UI" panose="020B0604030504040204" pitchFamily="50" charset="-128"/>
                          <a:ea typeface="Meiryo UI" panose="020B0604030504040204" pitchFamily="50" charset="-128"/>
                        </a:rPr>
                        <a:t>等をあげている。</a:t>
                      </a:r>
                      <a:endParaRPr kumimoji="1" lang="en-US" altLang="ja-JP" sz="1100" dirty="0" smtClean="0">
                        <a:latin typeface="Meiryo UI" panose="020B0604030504040204" pitchFamily="50" charset="-128"/>
                        <a:ea typeface="Meiryo UI" panose="020B0604030504040204" pitchFamily="50" charset="-128"/>
                      </a:endParaRPr>
                    </a:p>
                    <a:p>
                      <a:pPr marL="93663" indent="-93663"/>
                      <a:endParaRPr kumimoji="1" lang="en-US" altLang="ja-JP" sz="1100" dirty="0" smtClean="0">
                        <a:latin typeface="Meiryo UI" panose="020B0604030504040204" pitchFamily="50" charset="-128"/>
                        <a:ea typeface="Meiryo UI" panose="020B0604030504040204" pitchFamily="50" charset="-128"/>
                      </a:endParaRPr>
                    </a:p>
                    <a:p>
                      <a:pPr marL="93663" indent="-93663"/>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484377"/>
                  </a:ext>
                </a:extLst>
              </a:tr>
            </a:tbl>
          </a:graphicData>
        </a:graphic>
      </p:graphicFrame>
      <p:sp>
        <p:nvSpPr>
          <p:cNvPr id="16" name="正方形/長方形 15"/>
          <p:cNvSpPr/>
          <p:nvPr/>
        </p:nvSpPr>
        <p:spPr>
          <a:xfrm>
            <a:off x="3294529" y="480370"/>
            <a:ext cx="3577917" cy="338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（参考）個別分野の視点からの分析</a:t>
            </a:r>
            <a:endParaRPr lang="ja-JP" altLang="en-US" sz="1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89193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４</a:t>
            </a:r>
            <a:r>
              <a:rPr lang="ja-JP" altLang="en-US" sz="2400" b="1" u="sng" dirty="0" smtClean="0">
                <a:latin typeface="Meiryo UI" panose="020B0604030504040204" pitchFamily="50" charset="-128"/>
                <a:ea typeface="Meiryo UI" panose="020B0604030504040204" pitchFamily="50" charset="-128"/>
              </a:rPr>
              <a:t>　世界の都市（</a:t>
            </a:r>
            <a:r>
              <a:rPr lang="ja-JP" altLang="en-US" sz="2400" b="1" u="sng" dirty="0">
                <a:latin typeface="Meiryo UI" panose="020B0604030504040204" pitchFamily="50" charset="-128"/>
                <a:ea typeface="Meiryo UI" panose="020B0604030504040204" pitchFamily="50" charset="-128"/>
              </a:rPr>
              <a:t>４）各都市の発展モデル</a:t>
            </a:r>
          </a:p>
        </p:txBody>
      </p:sp>
      <p:sp>
        <p:nvSpPr>
          <p:cNvPr id="3" name="テキスト ボックス 2"/>
          <p:cNvSpPr txBox="1"/>
          <p:nvPr/>
        </p:nvSpPr>
        <p:spPr>
          <a:xfrm>
            <a:off x="9430603" y="6585202"/>
            <a:ext cx="47539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124</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80631748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361714" y="6596390"/>
            <a:ext cx="50618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125</a:t>
            </a:r>
            <a:endParaRPr kumimoji="1" lang="ja-JP" altLang="en-US" sz="1100" b="1" dirty="0">
              <a:latin typeface="Arial Black" panose="020B0A04020102020204" pitchFamily="34" charset="0"/>
            </a:endParaRPr>
          </a:p>
        </p:txBody>
      </p:sp>
      <p:sp>
        <p:nvSpPr>
          <p:cNvPr id="12" name="テキスト ボックス 11"/>
          <p:cNvSpPr txBox="1"/>
          <p:nvPr/>
        </p:nvSpPr>
        <p:spPr>
          <a:xfrm>
            <a:off x="173691" y="529832"/>
            <a:ext cx="9466729" cy="3416320"/>
          </a:xfrm>
          <a:prstGeom prst="rect">
            <a:avLst/>
          </a:prstGeom>
          <a:solidFill>
            <a:schemeClr val="bg1"/>
          </a:solidFill>
          <a:ln w="28575" cmpd="dbl">
            <a:solidFill>
              <a:schemeClr val="tx1"/>
            </a:solidFill>
          </a:ln>
        </p:spPr>
        <p:txBody>
          <a:bodyPr wrap="square" rtlCol="0">
            <a:spAutoFit/>
          </a:bodyPr>
          <a:lstStyle/>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これまで述べてきた都市論やシンクタンク等の分析で論じられていた都市を中心に、以下の観点から、ベンチマークとなる都市をセレクトし、各都市における</a:t>
            </a:r>
            <a:r>
              <a:rPr kumimoji="1" lang="ja-JP" altLang="en-US" dirty="0">
                <a:latin typeface="Meiryo UI" panose="020B0604030504040204" pitchFamily="50" charset="-128"/>
                <a:ea typeface="Meiryo UI" panose="020B0604030504040204" pitchFamily="50" charset="-128"/>
              </a:rPr>
              <a:t>発展</a:t>
            </a:r>
            <a:r>
              <a:rPr kumimoji="1" lang="ja-JP" altLang="en-US" dirty="0" smtClean="0">
                <a:latin typeface="Meiryo UI" panose="020B0604030504040204" pitchFamily="50" charset="-128"/>
                <a:ea typeface="Meiryo UI" panose="020B0604030504040204" pitchFamily="50" charset="-128"/>
              </a:rPr>
              <a:t>モデルを検証。</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①重工業等からの産業構造の転換などにより、都市再生に成功した都市。</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②都市における成長産業等が大阪と類似（健康医療産業など）している都市</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③寛容性・多様性に富み、生活の質が高く世界から多くの人が集まる都市</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2" name="二等辺三角形 1"/>
          <p:cNvSpPr/>
          <p:nvPr/>
        </p:nvSpPr>
        <p:spPr>
          <a:xfrm flipV="1">
            <a:off x="2974041" y="4145960"/>
            <a:ext cx="3957917" cy="2872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45506" y="4791541"/>
            <a:ext cx="2219885" cy="735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コペンハーゲン</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（②、</a:t>
            </a:r>
            <a:r>
              <a:rPr kumimoji="1" lang="ja-JP" altLang="en-US" sz="1600" b="1" dirty="0">
                <a:solidFill>
                  <a:schemeClr val="bg1"/>
                </a:solidFill>
                <a:latin typeface="Meiryo UI" panose="020B0604030504040204" pitchFamily="50" charset="-128"/>
                <a:ea typeface="Meiryo UI" panose="020B0604030504040204" pitchFamily="50" charset="-128"/>
              </a:rPr>
              <a:t>③</a:t>
            </a:r>
            <a:r>
              <a:rPr kumimoji="1" lang="ja-JP" altLang="en-US"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0" name="角丸四角形 9"/>
          <p:cNvSpPr/>
          <p:nvPr/>
        </p:nvSpPr>
        <p:spPr>
          <a:xfrm>
            <a:off x="3808878" y="4767076"/>
            <a:ext cx="2219885" cy="74400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シアトル</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（①、③）</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6572250" y="4785053"/>
            <a:ext cx="2219885" cy="73705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バルセロナ</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（①、③）</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4" name="角丸四角形 13"/>
          <p:cNvSpPr/>
          <p:nvPr/>
        </p:nvSpPr>
        <p:spPr>
          <a:xfrm>
            <a:off x="6572250" y="5721919"/>
            <a:ext cx="2219885" cy="7248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ポートランド</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（①、③）</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6" name="角丸四角形 15"/>
          <p:cNvSpPr/>
          <p:nvPr/>
        </p:nvSpPr>
        <p:spPr>
          <a:xfrm>
            <a:off x="3808879" y="5721919"/>
            <a:ext cx="2219885" cy="69343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マンチャスタ</a:t>
            </a:r>
            <a:r>
              <a:rPr kumimoji="1" lang="ja-JP" altLang="en-US" sz="2000" b="1" dirty="0" smtClean="0">
                <a:solidFill>
                  <a:schemeClr val="bg1"/>
                </a:solidFill>
                <a:latin typeface="Meiryo UI" panose="020B0604030504040204" pitchFamily="50" charset="-128"/>
                <a:ea typeface="Meiryo UI" panose="020B0604030504040204" pitchFamily="50" charset="-128"/>
              </a:rPr>
              <a:t>ー</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（①、②）</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角丸四角形 16"/>
          <p:cNvSpPr/>
          <p:nvPr/>
        </p:nvSpPr>
        <p:spPr>
          <a:xfrm>
            <a:off x="1045508" y="5746656"/>
            <a:ext cx="2219885" cy="69343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ピッツバーグ</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（①、②）</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98339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5349" y="543696"/>
            <a:ext cx="2479332" cy="5684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コペンハーゲン</a:t>
            </a:r>
          </a:p>
        </p:txBody>
      </p:sp>
      <p:graphicFrame>
        <p:nvGraphicFramePr>
          <p:cNvPr id="8" name="表 7"/>
          <p:cNvGraphicFramePr>
            <a:graphicFrameLocks noGrp="1"/>
          </p:cNvGraphicFramePr>
          <p:nvPr>
            <p:extLst/>
          </p:nvPr>
        </p:nvGraphicFramePr>
        <p:xfrm>
          <a:off x="160635" y="1339571"/>
          <a:ext cx="3049083" cy="926964"/>
        </p:xfrm>
        <a:graphic>
          <a:graphicData uri="http://schemas.openxmlformats.org/drawingml/2006/table">
            <a:tbl>
              <a:tblPr firstRow="1" bandRow="1">
                <a:tableStyleId>{BDBED569-4797-4DF1-A0F4-6AAB3CD982D8}</a:tableStyleId>
              </a:tblPr>
              <a:tblGrid>
                <a:gridCol w="1016361">
                  <a:extLst>
                    <a:ext uri="{9D8B030D-6E8A-4147-A177-3AD203B41FA5}">
                      <a16:colId xmlns:a16="http://schemas.microsoft.com/office/drawing/2014/main" val="334839310"/>
                    </a:ext>
                  </a:extLst>
                </a:gridCol>
                <a:gridCol w="1016361">
                  <a:extLst>
                    <a:ext uri="{9D8B030D-6E8A-4147-A177-3AD203B41FA5}">
                      <a16:colId xmlns:a16="http://schemas.microsoft.com/office/drawing/2014/main" val="713728825"/>
                    </a:ext>
                  </a:extLst>
                </a:gridCol>
                <a:gridCol w="1016361">
                  <a:extLst>
                    <a:ext uri="{9D8B030D-6E8A-4147-A177-3AD203B41FA5}">
                      <a16:colId xmlns:a16="http://schemas.microsoft.com/office/drawing/2014/main" val="977820794"/>
                    </a:ext>
                  </a:extLst>
                </a:gridCol>
              </a:tblGrid>
              <a:tr h="308988">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面積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62331811"/>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市域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56</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88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3604235"/>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都市圏域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195</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3,000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37214063"/>
                  </a:ext>
                </a:extLst>
              </a:tr>
            </a:tbl>
          </a:graphicData>
        </a:graphic>
      </p:graphicFrame>
      <p:sp>
        <p:nvSpPr>
          <p:cNvPr id="10" name="正方形/長方形 9"/>
          <p:cNvSpPr/>
          <p:nvPr/>
        </p:nvSpPr>
        <p:spPr>
          <a:xfrm>
            <a:off x="172992" y="2584409"/>
            <a:ext cx="9576489" cy="1318141"/>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「人にとって世界で一番すばらしい都市」をめざした歩行者中心の公共空間づくり。</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2025</a:t>
            </a:r>
            <a:r>
              <a:rPr kumimoji="1" lang="ja-JP" altLang="en-US" sz="1600" dirty="0" smtClean="0">
                <a:solidFill>
                  <a:schemeClr val="tx1"/>
                </a:solidFill>
                <a:latin typeface="Meiryo UI" panose="020B0604030504040204" pitchFamily="50" charset="-128"/>
                <a:ea typeface="Meiryo UI" panose="020B0604030504040204" pitchFamily="50" charset="-128"/>
              </a:rPr>
              <a:t>年に世界初となる「カーボンニュートラル都市」をめざす環境先進都市。</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市民の環境への意識も高く、職住近接のまちづくりにより、自転車が都市交通の要。「世界一の自転車都市」</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環境に重点をおいた先進的なスマートシティの取組。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バイオテクノロジーの強みを活かし、近接する都市とメディコンバレーを形成</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11207" y="4111398"/>
            <a:ext cx="9733008" cy="26477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○コペンハーゲン都市圏の成長は、</a:t>
            </a:r>
            <a:r>
              <a:rPr kumimoji="1" lang="en-US" altLang="ja-JP" sz="1200" dirty="0" smtClean="0">
                <a:solidFill>
                  <a:schemeClr val="tx1"/>
                </a:solidFill>
                <a:latin typeface="Meiryo UI" panose="020B0604030504040204" pitchFamily="50" charset="-128"/>
                <a:ea typeface="Meiryo UI" panose="020B0604030504040204" pitchFamily="50" charset="-128"/>
              </a:rPr>
              <a:t>1947</a:t>
            </a:r>
            <a:r>
              <a:rPr kumimoji="1" lang="ja-JP" altLang="en-US" sz="1200" dirty="0" smtClean="0">
                <a:solidFill>
                  <a:schemeClr val="tx1"/>
                </a:solidFill>
                <a:latin typeface="Meiryo UI" panose="020B0604030504040204" pitchFamily="50" charset="-128"/>
                <a:ea typeface="Meiryo UI" panose="020B0604030504040204" pitchFamily="50" charset="-128"/>
              </a:rPr>
              <a:t>年に策定された「フィンガープラン」をもとに、単に住宅建設などによって分散させるのではなく、職住近接等の観点から、産業、住宅建設、都市開発、環境、交通計画などの包括的な視点をもって、戦略的に実施したことが大き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○人々にオープンなウエルカムシティをめざして、</a:t>
            </a:r>
            <a:r>
              <a:rPr kumimoji="1" lang="ja-JP" altLang="en-US" sz="1200" u="sng" dirty="0" smtClean="0">
                <a:solidFill>
                  <a:schemeClr val="tx1"/>
                </a:solidFill>
                <a:latin typeface="Meiryo UI" panose="020B0604030504040204" pitchFamily="50" charset="-128"/>
                <a:ea typeface="Meiryo UI" panose="020B0604030504040204" pitchFamily="50" charset="-128"/>
              </a:rPr>
              <a:t>歩行者にやさしく</a:t>
            </a:r>
            <a:r>
              <a:rPr kumimoji="1" lang="ja-JP" altLang="en-US" sz="1200" dirty="0" smtClean="0">
                <a:solidFill>
                  <a:schemeClr val="tx1"/>
                </a:solidFill>
                <a:latin typeface="Meiryo UI" panose="020B0604030504040204" pitchFamily="50" charset="-128"/>
                <a:ea typeface="Meiryo UI" panose="020B0604030504040204" pitchFamily="50" charset="-128"/>
              </a:rPr>
              <a:t>、自転車にやさしく、公共交通にやさしいまちづくりを進めている。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○環境への意識の高まりなどから、</a:t>
            </a:r>
            <a:r>
              <a:rPr kumimoji="1" lang="en-US" altLang="ja-JP" sz="1200" dirty="0" smtClean="0">
                <a:solidFill>
                  <a:schemeClr val="tx1"/>
                </a:solidFill>
                <a:latin typeface="Meiryo UI" panose="020B0604030504040204" pitchFamily="50" charset="-128"/>
                <a:ea typeface="Meiryo UI" panose="020B0604030504040204" pitchFamily="50" charset="-128"/>
              </a:rPr>
              <a:t>2011</a:t>
            </a:r>
            <a:r>
              <a:rPr kumimoji="1" lang="ja-JP" altLang="en-US" sz="1200" dirty="0" smtClean="0">
                <a:solidFill>
                  <a:schemeClr val="tx1"/>
                </a:solidFill>
                <a:latin typeface="Meiryo UI" panose="020B0604030504040204" pitchFamily="50" charset="-128"/>
                <a:ea typeface="Meiryo UI" panose="020B0604030504040204" pitchFamily="50" charset="-128"/>
              </a:rPr>
              <a:t>年には「自転車にとって世界一すばらしい都市」をめざして、自転車レーンが整備され、</a:t>
            </a:r>
            <a:r>
              <a:rPr kumimoji="1" lang="ja-JP" altLang="en-US" sz="1200" u="sng" dirty="0" smtClean="0">
                <a:solidFill>
                  <a:schemeClr val="tx1"/>
                </a:solidFill>
                <a:latin typeface="Meiryo UI" panose="020B0604030504040204" pitchFamily="50" charset="-128"/>
                <a:ea typeface="Meiryo UI" panose="020B0604030504040204" pitchFamily="50" charset="-128"/>
              </a:rPr>
              <a:t>自転車の都市交通の要</a:t>
            </a:r>
            <a:r>
              <a:rPr kumimoji="1" lang="ja-JP" altLang="en-US" sz="1200" dirty="0" smtClean="0">
                <a:solidFill>
                  <a:schemeClr val="tx1"/>
                </a:solidFill>
                <a:latin typeface="Meiryo UI" panose="020B0604030504040204" pitchFamily="50" charset="-128"/>
                <a:ea typeface="Meiryo UI" panose="020B0604030504040204" pitchFamily="50" charset="-128"/>
              </a:rPr>
              <a:t>とする取組みが進められており、また、</a:t>
            </a:r>
            <a:r>
              <a:rPr kumimoji="1" lang="en-US" altLang="ja-JP" sz="1200" u="sng" dirty="0" smtClean="0">
                <a:solidFill>
                  <a:schemeClr val="tx1"/>
                </a:solidFill>
                <a:latin typeface="Meiryo UI" panose="020B0604030504040204" pitchFamily="50" charset="-128"/>
                <a:ea typeface="Meiryo UI" panose="020B0604030504040204" pitchFamily="50" charset="-128"/>
              </a:rPr>
              <a:t>2025</a:t>
            </a:r>
            <a:r>
              <a:rPr kumimoji="1" lang="ja-JP" altLang="en-US" sz="1200" u="sng" dirty="0" smtClean="0">
                <a:solidFill>
                  <a:schemeClr val="tx1"/>
                </a:solidFill>
                <a:latin typeface="Meiryo UI" panose="020B0604030504040204" pitchFamily="50" charset="-128"/>
                <a:ea typeface="Meiryo UI" panose="020B0604030504040204" pitchFamily="50" charset="-128"/>
              </a:rPr>
              <a:t>年までに「世界初となるカーボンニュートラル都市」</a:t>
            </a:r>
            <a:r>
              <a:rPr kumimoji="1" lang="ja-JP" altLang="en-US" sz="1200" dirty="0" smtClean="0">
                <a:solidFill>
                  <a:schemeClr val="tx1"/>
                </a:solidFill>
                <a:latin typeface="Meiryo UI" panose="020B0604030504040204" pitchFamily="50" charset="-128"/>
                <a:ea typeface="Meiryo UI" panose="020B0604030504040204" pitchFamily="50" charset="-128"/>
              </a:rPr>
              <a:t>をめざしている。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○「カーボンニュートラル都市」をめざし、</a:t>
            </a:r>
            <a:r>
              <a:rPr kumimoji="1" lang="ja-JP" altLang="en-US" sz="1200" u="sng" dirty="0" smtClean="0">
                <a:solidFill>
                  <a:schemeClr val="tx1"/>
                </a:solidFill>
                <a:latin typeface="Meiryo UI" panose="020B0604030504040204" pitchFamily="50" charset="-128"/>
                <a:ea typeface="Meiryo UI" panose="020B0604030504040204" pitchFamily="50" charset="-128"/>
              </a:rPr>
              <a:t>先進的なスマートシティの取組み</a:t>
            </a:r>
            <a:r>
              <a:rPr kumimoji="1" lang="ja-JP" altLang="en-US" sz="1200" dirty="0" smtClean="0">
                <a:solidFill>
                  <a:schemeClr val="tx1"/>
                </a:solidFill>
                <a:latin typeface="Meiryo UI" panose="020B0604030504040204" pitchFamily="50" charset="-128"/>
                <a:ea typeface="Meiryo UI" panose="020B0604030504040204" pitchFamily="50" charset="-128"/>
              </a:rPr>
              <a:t>を進めており、「エネルギー消費」、「エネルギー生産」、「モビリティ」、「市当局の効率化」の４つの重点分野に注力。</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○また、デンマーク</a:t>
            </a:r>
            <a:r>
              <a:rPr kumimoji="1" lang="ja-JP" altLang="en-US" sz="1200" dirty="0">
                <a:solidFill>
                  <a:schemeClr val="tx1"/>
                </a:solidFill>
                <a:latin typeface="Meiryo UI" panose="020B0604030504040204" pitchFamily="50" charset="-128"/>
                <a:ea typeface="Meiryo UI" panose="020B0604030504040204" pitchFamily="50" charset="-128"/>
              </a:rPr>
              <a:t>では、工業用酵素、乳製品・発酵工業への応用技術が伝統的に強く、バイオテクノロジーの研究に力を入れて</a:t>
            </a:r>
            <a:r>
              <a:rPr kumimoji="1" lang="ja-JP" altLang="en-US" sz="1200" dirty="0" smtClean="0">
                <a:solidFill>
                  <a:schemeClr val="tx1"/>
                </a:solidFill>
                <a:latin typeface="Meiryo UI" panose="020B0604030504040204" pitchFamily="50" charset="-128"/>
                <a:ea typeface="Meiryo UI" panose="020B0604030504040204" pitchFamily="50" charset="-128"/>
              </a:rPr>
              <a:t>きた結果、</a:t>
            </a:r>
            <a:r>
              <a:rPr kumimoji="1" lang="ja-JP" altLang="en-US" sz="1200" u="sng" dirty="0">
                <a:solidFill>
                  <a:schemeClr val="tx1"/>
                </a:solidFill>
                <a:latin typeface="Meiryo UI" panose="020B0604030504040204" pitchFamily="50" charset="-128"/>
                <a:ea typeface="Meiryo UI" panose="020B0604030504040204" pitchFamily="50" charset="-128"/>
              </a:rPr>
              <a:t>バイオテクノロジー・医療技術・ヘルステック分野の産官学の</a:t>
            </a:r>
            <a:r>
              <a:rPr kumimoji="1" lang="ja-JP" altLang="en-US" sz="1200" u="sng" dirty="0" smtClean="0">
                <a:solidFill>
                  <a:schemeClr val="tx1"/>
                </a:solidFill>
                <a:latin typeface="Meiryo UI" panose="020B0604030504040204" pitchFamily="50" charset="-128"/>
                <a:ea typeface="Meiryo UI" panose="020B0604030504040204" pitchFamily="50" charset="-128"/>
              </a:rPr>
              <a:t>連携</a:t>
            </a:r>
            <a:r>
              <a:rPr kumimoji="1" lang="ja-JP" altLang="en-US" sz="1200" dirty="0" smtClean="0">
                <a:solidFill>
                  <a:schemeClr val="tx1"/>
                </a:solidFill>
                <a:latin typeface="Meiryo UI" panose="020B0604030504040204" pitchFamily="50" charset="-128"/>
                <a:ea typeface="Meiryo UI" panose="020B0604030504040204" pitchFamily="50" charset="-128"/>
              </a:rPr>
              <a:t>が進んでいる（近隣するスウェーデン南部のスコーネ地域との間で「メディコンバレー」を形成）。</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376229" y="6596390"/>
            <a:ext cx="49167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126</a:t>
            </a:r>
            <a:endParaRPr kumimoji="1" lang="ja-JP" altLang="en-US" sz="1100" b="1" dirty="0">
              <a:latin typeface="Arial Black" panose="020B0A04020102020204" pitchFamily="34" charset="0"/>
            </a:endParaRPr>
          </a:p>
        </p:txBody>
      </p:sp>
      <p:sp>
        <p:nvSpPr>
          <p:cNvPr id="9" name="正方形/長方形 8"/>
          <p:cNvSpPr/>
          <p:nvPr/>
        </p:nvSpPr>
        <p:spPr>
          <a:xfrm>
            <a:off x="7447528" y="6628573"/>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出典：各種資料から企画室作成</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8531" y="496735"/>
            <a:ext cx="2118360" cy="1988820"/>
          </a:xfrm>
          <a:prstGeom prst="rect">
            <a:avLst/>
          </a:prstGeom>
        </p:spPr>
      </p:pic>
    </p:spTree>
    <p:extLst>
      <p:ext uri="{BB962C8B-B14F-4D97-AF65-F5344CB8AC3E}">
        <p14:creationId xmlns:p14="http://schemas.microsoft.com/office/powerpoint/2010/main" val="146791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（参考：府内各地域の形成過程）</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6114" y="547944"/>
            <a:ext cx="9773771" cy="6232475"/>
          </a:xfrm>
          <a:prstGeom prst="rect">
            <a:avLst/>
          </a:prstGeom>
          <a:noFill/>
          <a:ln>
            <a:solidFill>
              <a:schemeClr val="tx1"/>
            </a:solidFill>
            <a:prstDash val="dash"/>
          </a:ln>
        </p:spPr>
        <p:txBody>
          <a:bodyPr wrap="square" rtlCol="0">
            <a:spAutoFit/>
          </a:bodyPr>
          <a:lstStyle/>
          <a:p>
            <a:r>
              <a:rPr kumimoji="1" lang="ja-JP" altLang="en-US" sz="1050" b="1" u="sng" dirty="0">
                <a:latin typeface="Meiryo UI" panose="020B0604030504040204" pitchFamily="50" charset="-128"/>
                <a:ea typeface="Meiryo UI" panose="020B0604030504040204" pitchFamily="50" charset="-128"/>
              </a:rPr>
              <a:t>◆泉州地域</a:t>
            </a:r>
          </a:p>
          <a:p>
            <a:pPr marL="85725" indent="-85725"/>
            <a:r>
              <a:rPr kumimoji="1" lang="ja-JP" altLang="en-US" sz="1050" dirty="0" smtClean="0">
                <a:latin typeface="Meiryo UI" panose="020B0604030504040204" pitchFamily="50" charset="-128"/>
                <a:ea typeface="Meiryo UI" panose="020B0604030504040204" pitchFamily="50" charset="-128"/>
              </a:rPr>
              <a:t>　・泉州</a:t>
            </a:r>
            <a:r>
              <a:rPr kumimoji="1" lang="ja-JP" altLang="en-US" sz="1050" dirty="0">
                <a:latin typeface="Meiryo UI" panose="020B0604030504040204" pitchFamily="50" charset="-128"/>
                <a:ea typeface="Meiryo UI" panose="020B0604030504040204" pitchFamily="50" charset="-128"/>
              </a:rPr>
              <a:t>地域は、</a:t>
            </a:r>
            <a:r>
              <a:rPr kumimoji="1" lang="ja-JP" altLang="en-US" sz="1050" dirty="0" smtClean="0">
                <a:latin typeface="Meiryo UI" panose="020B0604030504040204" pitchFamily="50" charset="-128"/>
                <a:ea typeface="Meiryo UI" panose="020B0604030504040204" pitchFamily="50" charset="-128"/>
              </a:rPr>
              <a:t>京都・</a:t>
            </a:r>
            <a:r>
              <a:rPr kumimoji="1" lang="ja-JP" altLang="en-US" sz="1050" dirty="0">
                <a:latin typeface="Meiryo UI" panose="020B0604030504040204" pitchFamily="50" charset="-128"/>
                <a:ea typeface="Meiryo UI" panose="020B0604030504040204" pitchFamily="50" charset="-128"/>
              </a:rPr>
              <a:t>大坂に近く位置しているため、明治になって鉄道交通が発達するまでは、久しく</a:t>
            </a:r>
            <a:r>
              <a:rPr kumimoji="1" lang="ja-JP" altLang="en-US" sz="1050" b="1" dirty="0">
                <a:latin typeface="Meiryo UI" panose="020B0604030504040204" pitchFamily="50" charset="-128"/>
                <a:ea typeface="Meiryo UI" panose="020B0604030504040204" pitchFamily="50" charset="-128"/>
              </a:rPr>
              <a:t>幹線路の一端</a:t>
            </a:r>
            <a:r>
              <a:rPr kumimoji="1" lang="ja-JP" altLang="en-US" sz="1050" dirty="0">
                <a:latin typeface="Meiryo UI" panose="020B0604030504040204" pitchFamily="50" charset="-128"/>
                <a:ea typeface="Meiryo UI" panose="020B0604030504040204" pitchFamily="50" charset="-128"/>
              </a:rPr>
              <a:t>を担ってきた。「蟻の熊野詣」で有名な</a:t>
            </a:r>
            <a:r>
              <a:rPr kumimoji="1" lang="ja-JP" altLang="en-US" sz="1050" b="1" dirty="0">
                <a:latin typeface="Meiryo UI" panose="020B0604030504040204" pitchFamily="50" charset="-128"/>
                <a:ea typeface="Meiryo UI" panose="020B0604030504040204" pitchFamily="50" charset="-128"/>
              </a:rPr>
              <a:t>熊野街道、紀州街道</a:t>
            </a:r>
            <a:r>
              <a:rPr kumimoji="1" lang="ja-JP" altLang="en-US" sz="1050" dirty="0">
                <a:latin typeface="Meiryo UI" panose="020B0604030504040204" pitchFamily="50" charset="-128"/>
                <a:ea typeface="Meiryo UI" panose="020B0604030504040204" pitchFamily="50" charset="-128"/>
              </a:rPr>
              <a:t>などの陸上交通路のほか、海上交通の比重が大きかった徳川時代における殷賑もめざましく、</a:t>
            </a:r>
            <a:r>
              <a:rPr kumimoji="1" lang="ja-JP" altLang="en-US" sz="1050" b="1" dirty="0">
                <a:latin typeface="Meiryo UI" panose="020B0604030504040204" pitchFamily="50" charset="-128"/>
                <a:ea typeface="Meiryo UI" panose="020B0604030504040204" pitchFamily="50" charset="-128"/>
              </a:rPr>
              <a:t>廻船業や漁業の先進地域</a:t>
            </a:r>
            <a:r>
              <a:rPr kumimoji="1" lang="ja-JP" altLang="en-US" sz="1050" dirty="0">
                <a:latin typeface="Meiryo UI" panose="020B0604030504040204" pitchFamily="50" charset="-128"/>
                <a:ea typeface="Meiryo UI" panose="020B0604030504040204" pitchFamily="50" charset="-128"/>
              </a:rPr>
              <a:t>でもあった。</a:t>
            </a:r>
          </a:p>
          <a:p>
            <a:pPr marL="85725" indent="-85725"/>
            <a:r>
              <a:rPr kumimoji="1" lang="ja-JP" altLang="en-US" sz="1050" dirty="0" smtClean="0">
                <a:latin typeface="Meiryo UI" panose="020B0604030504040204" pitchFamily="50" charset="-128"/>
                <a:ea typeface="Meiryo UI" panose="020B0604030504040204" pitchFamily="50" charset="-128"/>
              </a:rPr>
              <a:t>　・古代</a:t>
            </a:r>
            <a:r>
              <a:rPr kumimoji="1" lang="ja-JP" altLang="en-US" sz="1050" dirty="0">
                <a:latin typeface="Meiryo UI" panose="020B0604030504040204" pitchFamily="50" charset="-128"/>
                <a:ea typeface="Meiryo UI" panose="020B0604030504040204" pitchFamily="50" charset="-128"/>
              </a:rPr>
              <a:t>以来蓄積されてきた漁業技術の先進性が、戦国末から徳川時代初期に急速に起こった</a:t>
            </a:r>
            <a:r>
              <a:rPr kumimoji="1" lang="ja-JP" altLang="en-US" sz="1050" b="1" dirty="0">
                <a:latin typeface="Meiryo UI" panose="020B0604030504040204" pitchFamily="50" charset="-128"/>
                <a:ea typeface="Meiryo UI" panose="020B0604030504040204" pitchFamily="50" charset="-128"/>
              </a:rPr>
              <a:t>城下町の形成発展と綿作の成立発達</a:t>
            </a:r>
            <a:r>
              <a:rPr kumimoji="1" lang="ja-JP" altLang="en-US" sz="1050" dirty="0">
                <a:latin typeface="Meiryo UI" panose="020B0604030504040204" pitchFamily="50" charset="-128"/>
                <a:ea typeface="Meiryo UI" panose="020B0604030504040204" pitchFamily="50" charset="-128"/>
              </a:rPr>
              <a:t>という要因と結びついて、魚の需要増加による他国出漁を促すこととなった。</a:t>
            </a:r>
          </a:p>
          <a:p>
            <a:pPr marL="85725" indent="-85725"/>
            <a:r>
              <a:rPr kumimoji="1" lang="ja-JP" altLang="en-US" sz="1050" dirty="0" smtClean="0">
                <a:latin typeface="Meiryo UI" panose="020B0604030504040204" pitchFamily="50" charset="-128"/>
                <a:ea typeface="Meiryo UI" panose="020B0604030504040204" pitchFamily="50" charset="-128"/>
              </a:rPr>
              <a:t>　・綿作</a:t>
            </a:r>
            <a:r>
              <a:rPr kumimoji="1" lang="ja-JP" altLang="en-US" sz="1050" dirty="0">
                <a:latin typeface="Meiryo UI" panose="020B0604030504040204" pitchFamily="50" charset="-128"/>
                <a:ea typeface="Meiryo UI" panose="020B0604030504040204" pitchFamily="50" charset="-128"/>
              </a:rPr>
              <a:t>については、五畿内全域で盛んであったが、明治期になって多く流入した外国産の綿花に完全に圧倒されてしまったことで、</a:t>
            </a:r>
            <a:r>
              <a:rPr kumimoji="1" lang="ja-JP" altLang="en-US" sz="1050" b="1" dirty="0">
                <a:latin typeface="Meiryo UI" panose="020B0604030504040204" pitchFamily="50" charset="-128"/>
                <a:ea typeface="Meiryo UI" panose="020B0604030504040204" pitchFamily="50" charset="-128"/>
              </a:rPr>
              <a:t>綿作にかわる玉ねぎなどの商業的作物の導入</a:t>
            </a:r>
            <a:r>
              <a:rPr kumimoji="1" lang="ja-JP" altLang="en-US" sz="1050" dirty="0">
                <a:latin typeface="Meiryo UI" panose="020B0604030504040204" pitchFamily="50" charset="-128"/>
                <a:ea typeface="Meiryo UI" panose="020B0604030504040204" pitchFamily="50" charset="-128"/>
              </a:rPr>
              <a:t>や、外国産の綿花を使用した</a:t>
            </a:r>
            <a:r>
              <a:rPr kumimoji="1" lang="ja-JP" altLang="en-US" sz="1050" b="1" dirty="0">
                <a:latin typeface="Meiryo UI" panose="020B0604030504040204" pitchFamily="50" charset="-128"/>
                <a:ea typeface="Meiryo UI" panose="020B0604030504040204" pitchFamily="50" charset="-128"/>
              </a:rPr>
              <a:t>繊維工業、タオル工業の発達</a:t>
            </a:r>
            <a:r>
              <a:rPr kumimoji="1" lang="ja-JP" altLang="en-US" sz="1050" dirty="0">
                <a:latin typeface="Meiryo UI" panose="020B0604030504040204" pitchFamily="50" charset="-128"/>
                <a:ea typeface="Meiryo UI" panose="020B0604030504040204" pitchFamily="50" charset="-128"/>
              </a:rPr>
              <a:t>につながった。特にタオル工業は、明治期の当初から、中国市場などの国外市場向けの輸出産業として設立された。</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堺</a:t>
            </a:r>
            <a:r>
              <a:rPr kumimoji="1" lang="ja-JP" altLang="en-US" sz="1050" dirty="0">
                <a:latin typeface="Meiryo UI" panose="020B0604030504040204" pitchFamily="50" charset="-128"/>
                <a:ea typeface="Meiryo UI" panose="020B0604030504040204" pitchFamily="50" charset="-128"/>
              </a:rPr>
              <a:t>は、室町時代頃から国内の商業だけでなく、</a:t>
            </a:r>
            <a:r>
              <a:rPr kumimoji="1" lang="ja-JP" altLang="en-US" sz="1050" b="1" dirty="0">
                <a:latin typeface="Meiryo UI" panose="020B0604030504040204" pitchFamily="50" charset="-128"/>
                <a:ea typeface="Meiryo UI" panose="020B0604030504040204" pitchFamily="50" charset="-128"/>
              </a:rPr>
              <a:t>明（中国）との貿易を行って栄えた</a:t>
            </a:r>
            <a:r>
              <a:rPr kumimoji="1" lang="ja-JP" altLang="en-US" sz="1050" dirty="0">
                <a:latin typeface="Meiryo UI" panose="020B0604030504040204" pitchFamily="50" charset="-128"/>
                <a:ea typeface="Meiryo UI" panose="020B0604030504040204" pitchFamily="50" charset="-128"/>
              </a:rPr>
              <a:t>。</a:t>
            </a:r>
          </a:p>
          <a:p>
            <a:pPr marL="85725" indent="-85725"/>
            <a:r>
              <a:rPr kumimoji="1" lang="ja-JP" altLang="en-US" sz="1050" dirty="0" smtClean="0">
                <a:latin typeface="Meiryo UI" panose="020B0604030504040204" pitchFamily="50" charset="-128"/>
                <a:ea typeface="Meiryo UI" panose="020B0604030504040204" pitchFamily="50" charset="-128"/>
              </a:rPr>
              <a:t>　・市街地</a:t>
            </a:r>
            <a:r>
              <a:rPr kumimoji="1" lang="ja-JP" altLang="en-US" sz="1050" dirty="0">
                <a:latin typeface="Meiryo UI" panose="020B0604030504040204" pitchFamily="50" charset="-128"/>
                <a:ea typeface="Meiryo UI" panose="020B0604030504040204" pitchFamily="50" charset="-128"/>
              </a:rPr>
              <a:t>の南・北・東の三方を掘割で囲み、重要な個所には楼門を設置したほか、市内の政治・裁判なども、</a:t>
            </a:r>
            <a:r>
              <a:rPr kumimoji="1" lang="ja-JP" altLang="en-US" sz="1050" b="1" dirty="0">
                <a:latin typeface="Meiryo UI" panose="020B0604030504040204" pitchFamily="50" charset="-128"/>
                <a:ea typeface="Meiryo UI" panose="020B0604030504040204" pitchFamily="50" charset="-128"/>
              </a:rPr>
              <a:t>会合衆とよばれる富商ら</a:t>
            </a:r>
            <a:r>
              <a:rPr kumimoji="1" lang="en-US" altLang="ja-JP" sz="1050" b="1" dirty="0">
                <a:latin typeface="Meiryo UI" panose="020B0604030504040204" pitchFamily="50" charset="-128"/>
                <a:ea typeface="Meiryo UI" panose="020B0604030504040204" pitchFamily="50" charset="-128"/>
              </a:rPr>
              <a:t>36</a:t>
            </a:r>
            <a:r>
              <a:rPr kumimoji="1" lang="ja-JP" altLang="en-US" sz="1050" b="1" dirty="0">
                <a:latin typeface="Meiryo UI" panose="020B0604030504040204" pitchFamily="50" charset="-128"/>
                <a:ea typeface="Meiryo UI" panose="020B0604030504040204" pitchFamily="50" charset="-128"/>
              </a:rPr>
              <a:t>人の手によって自治的</a:t>
            </a:r>
            <a:r>
              <a:rPr kumimoji="1" lang="ja-JP" altLang="en-US" sz="1050" dirty="0">
                <a:latin typeface="Meiryo UI" panose="020B0604030504040204" pitchFamily="50" charset="-128"/>
                <a:ea typeface="Meiryo UI" panose="020B0604030504040204" pitchFamily="50" charset="-128"/>
              </a:rPr>
              <a:t>に行われた。そのため、堺は、</a:t>
            </a:r>
            <a:r>
              <a:rPr kumimoji="1" lang="ja-JP" altLang="en-US" sz="1050" b="1" dirty="0">
                <a:latin typeface="Meiryo UI" panose="020B0604030504040204" pitchFamily="50" charset="-128"/>
                <a:ea typeface="Meiryo UI" panose="020B0604030504040204" pitchFamily="50" charset="-128"/>
              </a:rPr>
              <a:t>自由都市とよばれ、「東洋のベニス」</a:t>
            </a:r>
            <a:r>
              <a:rPr kumimoji="1" lang="ja-JP" altLang="en-US" sz="1050" dirty="0">
                <a:latin typeface="Meiryo UI" panose="020B0604030504040204" pitchFamily="50" charset="-128"/>
                <a:ea typeface="Meiryo UI" panose="020B0604030504040204" pitchFamily="50" charset="-128"/>
              </a:rPr>
              <a:t>ともうたわれた。</a:t>
            </a:r>
          </a:p>
          <a:p>
            <a:r>
              <a:rPr kumimoji="1" lang="ja-JP" altLang="en-US" sz="1050" dirty="0" smtClean="0">
                <a:latin typeface="Meiryo UI" panose="020B0604030504040204" pitchFamily="50" charset="-128"/>
                <a:ea typeface="Meiryo UI" panose="020B0604030504040204" pitchFamily="50" charset="-128"/>
              </a:rPr>
              <a:t>　・その後</a:t>
            </a:r>
            <a:r>
              <a:rPr kumimoji="1" lang="ja-JP" altLang="en-US" sz="1050" dirty="0">
                <a:latin typeface="Meiryo UI" panose="020B0604030504040204" pitchFamily="50" charset="-128"/>
                <a:ea typeface="Meiryo UI" panose="020B0604030504040204" pitchFamily="50" charset="-128"/>
              </a:rPr>
              <a:t>、信長、秀吉による厳しい弾圧と統制（大阪城の城下町建設の際に多くの商人が移住させられる、など）をうけた結果、富と自由を奪われ全盛時代に終わりを告げた。</a:t>
            </a:r>
          </a:p>
          <a:p>
            <a:pPr marL="85725" indent="-85725"/>
            <a:r>
              <a:rPr kumimoji="1" lang="ja-JP" altLang="en-US" sz="1050" dirty="0" smtClean="0">
                <a:latin typeface="Meiryo UI" panose="020B0604030504040204" pitchFamily="50" charset="-128"/>
                <a:ea typeface="Meiryo UI" panose="020B0604030504040204" pitchFamily="50" charset="-128"/>
              </a:rPr>
              <a:t>　・大阪</a:t>
            </a:r>
            <a:r>
              <a:rPr kumimoji="1" lang="ja-JP" altLang="en-US" sz="1050" dirty="0">
                <a:latin typeface="Meiryo UI" panose="020B0604030504040204" pitchFamily="50" charset="-128"/>
                <a:ea typeface="Meiryo UI" panose="020B0604030504040204" pitchFamily="50" charset="-128"/>
              </a:rPr>
              <a:t>夏の陣の戦火で全焼したのち復興事業がすすめられ、直角に交差する大道筋（南北）と大小路（東西）を中軸とする町割がつくられた。江戸幕府は堺を天領として、江戸時代初期には</a:t>
            </a:r>
            <a:r>
              <a:rPr kumimoji="1" lang="ja-JP" altLang="en-US" sz="1050" b="1" dirty="0">
                <a:latin typeface="Meiryo UI" panose="020B0604030504040204" pitchFamily="50" charset="-128"/>
                <a:ea typeface="Meiryo UI" panose="020B0604030504040204" pitchFamily="50" charset="-128"/>
              </a:rPr>
              <a:t>朱印状を与えて貿易を奨励した結果、堺商人は南方に進出し、オランダ、イギリス、メキシコの商船が港に出入り</a:t>
            </a:r>
            <a:r>
              <a:rPr kumimoji="1" lang="ja-JP" altLang="en-US" sz="1050" dirty="0">
                <a:latin typeface="Meiryo UI" panose="020B0604030504040204" pitchFamily="50" charset="-128"/>
                <a:ea typeface="Meiryo UI" panose="020B0604030504040204" pitchFamily="50" charset="-128"/>
              </a:rPr>
              <a:t>した</a:t>
            </a:r>
            <a:r>
              <a:rPr kumimoji="1" lang="ja-JP" altLang="en-US" sz="1050" dirty="0" smtClean="0">
                <a:latin typeface="Meiryo UI" panose="020B0604030504040204" pitchFamily="50" charset="-128"/>
                <a:ea typeface="Meiryo UI" panose="020B0604030504040204" pitchFamily="50" charset="-128"/>
              </a:rPr>
              <a:t>。しかし</a:t>
            </a:r>
            <a:r>
              <a:rPr kumimoji="1" lang="ja-JP" altLang="en-US" sz="1050" dirty="0">
                <a:latin typeface="Meiryo UI" panose="020B0604030504040204" pitchFamily="50" charset="-128"/>
                <a:ea typeface="Meiryo UI" panose="020B0604030504040204" pitchFamily="50" charset="-128"/>
              </a:rPr>
              <a:t>、その後の鎖国政策、大和川の付け替え（</a:t>
            </a:r>
            <a:r>
              <a:rPr kumimoji="1" lang="en-US" altLang="ja-JP" sz="1050" dirty="0">
                <a:latin typeface="Meiryo UI" panose="020B0604030504040204" pitchFamily="50" charset="-128"/>
                <a:ea typeface="Meiryo UI" panose="020B0604030504040204" pitchFamily="50" charset="-128"/>
              </a:rPr>
              <a:t>1704</a:t>
            </a:r>
            <a:r>
              <a:rPr kumimoji="1" lang="ja-JP" altLang="en-US" sz="1050" dirty="0">
                <a:latin typeface="Meiryo UI" panose="020B0604030504040204" pitchFamily="50" charset="-128"/>
                <a:ea typeface="Meiryo UI" panose="020B0604030504040204" pitchFamily="50" charset="-128"/>
              </a:rPr>
              <a:t>）を契機に急速に衰えていった。</a:t>
            </a:r>
          </a:p>
          <a:p>
            <a:pPr marL="85725" indent="-85725"/>
            <a:r>
              <a:rPr kumimoji="1" lang="ja-JP" altLang="en-US" sz="1050" dirty="0" smtClean="0">
                <a:latin typeface="Meiryo UI" panose="020B0604030504040204" pitchFamily="50" charset="-128"/>
                <a:ea typeface="Meiryo UI" panose="020B0604030504040204" pitchFamily="50" charset="-128"/>
              </a:rPr>
              <a:t>　・堺</a:t>
            </a:r>
            <a:r>
              <a:rPr kumimoji="1" lang="ja-JP" altLang="en-US" sz="1050" dirty="0">
                <a:latin typeface="Meiryo UI" panose="020B0604030504040204" pitchFamily="50" charset="-128"/>
                <a:ea typeface="Meiryo UI" panose="020B0604030504040204" pitchFamily="50" charset="-128"/>
              </a:rPr>
              <a:t>には、元々大勢の刀鍛冶がおり刀剣類の製造が盛んであったが、戦国時代にはその多くが鉄砲鍛冶に転身し、</a:t>
            </a:r>
            <a:r>
              <a:rPr kumimoji="1" lang="ja-JP" altLang="en-US" sz="1050" b="1" dirty="0">
                <a:latin typeface="Meiryo UI" panose="020B0604030504040204" pitchFamily="50" charset="-128"/>
                <a:ea typeface="Meiryo UI" panose="020B0604030504040204" pitchFamily="50" charset="-128"/>
              </a:rPr>
              <a:t>鉄砲の大生産地</a:t>
            </a:r>
            <a:r>
              <a:rPr kumimoji="1" lang="ja-JP" altLang="en-US" sz="1050" dirty="0">
                <a:latin typeface="Meiryo UI" panose="020B0604030504040204" pitchFamily="50" charset="-128"/>
                <a:ea typeface="Meiryo UI" panose="020B0604030504040204" pitchFamily="50" charset="-128"/>
              </a:rPr>
              <a:t>になった。また、その後タバコが伝来した際には、堺の鍛冶職人がいち早く「タバコ包丁」を考案して、良質のキザミタバコの製造に寄与するなど、移り変る時代にいち早く順応する機敏さと、</a:t>
            </a:r>
            <a:r>
              <a:rPr kumimoji="1" lang="ja-JP" altLang="en-US" sz="1050" b="1" dirty="0">
                <a:latin typeface="Meiryo UI" panose="020B0604030504040204" pitchFamily="50" charset="-128"/>
                <a:ea typeface="Meiryo UI" panose="020B0604030504040204" pitchFamily="50" charset="-128"/>
              </a:rPr>
              <a:t>新しい仕事に対する創意工夫など、商いに必要な才覚を適所に発揮する妙を心得ていた</a:t>
            </a:r>
            <a:r>
              <a:rPr kumimoji="1" lang="ja-JP" altLang="en-US" sz="1050" dirty="0">
                <a:latin typeface="Meiryo UI" panose="020B0604030504040204" pitchFamily="50" charset="-128"/>
                <a:ea typeface="Meiryo UI" panose="020B0604030504040204" pitchFamily="50" charset="-128"/>
              </a:rPr>
              <a:t>。</a:t>
            </a:r>
          </a:p>
          <a:p>
            <a:endParaRPr kumimoji="1" lang="ja-JP" altLang="en-US" sz="1050" dirty="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◆河内</a:t>
            </a:r>
            <a:r>
              <a:rPr kumimoji="1" lang="ja-JP" altLang="en-US" sz="1050" b="1" u="sng" dirty="0">
                <a:latin typeface="Meiryo UI" panose="020B0604030504040204" pitchFamily="50" charset="-128"/>
                <a:ea typeface="Meiryo UI" panose="020B0604030504040204" pitchFamily="50" charset="-128"/>
              </a:rPr>
              <a:t>地域</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南河内</a:t>
            </a:r>
            <a:r>
              <a:rPr kumimoji="1" lang="ja-JP" altLang="en-US" sz="1050" b="1" dirty="0">
                <a:latin typeface="Meiryo UI" panose="020B0604030504040204" pitchFamily="50" charset="-128"/>
                <a:ea typeface="Meiryo UI" panose="020B0604030504040204" pitchFamily="50" charset="-128"/>
              </a:rPr>
              <a:t>地域</a:t>
            </a:r>
            <a:r>
              <a:rPr kumimoji="1" lang="ja-JP" altLang="en-US" sz="1050" dirty="0">
                <a:latin typeface="Meiryo UI" panose="020B0604030504040204" pitchFamily="50" charset="-128"/>
                <a:ea typeface="Meiryo UI" panose="020B0604030504040204" pitchFamily="50" charset="-128"/>
              </a:rPr>
              <a:t>は、</a:t>
            </a:r>
            <a:r>
              <a:rPr kumimoji="1" lang="ja-JP" altLang="en-US" sz="1050" b="1" dirty="0">
                <a:latin typeface="Meiryo UI" panose="020B0604030504040204" pitchFamily="50" charset="-128"/>
                <a:ea typeface="Meiryo UI" panose="020B0604030504040204" pitchFamily="50" charset="-128"/>
              </a:rPr>
              <a:t>大和川や竹内街道、高野街道など交通上の要衝</a:t>
            </a:r>
            <a:r>
              <a:rPr kumimoji="1" lang="ja-JP" altLang="en-US" sz="1050" dirty="0">
                <a:latin typeface="Meiryo UI" panose="020B0604030504040204" pitchFamily="50" charset="-128"/>
                <a:ea typeface="Meiryo UI" panose="020B0604030504040204" pitchFamily="50" charset="-128"/>
              </a:rPr>
              <a:t>であり古くから栄えた。</a:t>
            </a:r>
            <a:r>
              <a:rPr kumimoji="1" lang="ja-JP" altLang="en-US" sz="1050" b="1" dirty="0">
                <a:latin typeface="Meiryo UI" panose="020B0604030504040204" pitchFamily="50" charset="-128"/>
                <a:ea typeface="Meiryo UI" panose="020B0604030504040204" pitchFamily="50" charset="-128"/>
              </a:rPr>
              <a:t>竹ノ内街道は、難波津から堺、河内を経て大和に至る日本最古の官道</a:t>
            </a:r>
            <a:r>
              <a:rPr kumimoji="1" lang="ja-JP" altLang="en-US" sz="1050" dirty="0">
                <a:latin typeface="Meiryo UI" panose="020B0604030504040204" pitchFamily="50" charset="-128"/>
                <a:ea typeface="Meiryo UI" panose="020B0604030504040204" pitchFamily="50" charset="-128"/>
              </a:rPr>
              <a:t>であり、仏教と大陸文化が日本に根をおろすための大きな役割を果たした。また、大和の飛鳥が「遠</a:t>
            </a:r>
            <a:r>
              <a:rPr kumimoji="1" lang="ja-JP" altLang="en-US" sz="1050" dirty="0" err="1">
                <a:latin typeface="Meiryo UI" panose="020B0604030504040204" pitchFamily="50" charset="-128"/>
                <a:ea typeface="Meiryo UI" panose="020B0604030504040204" pitchFamily="50" charset="-128"/>
              </a:rPr>
              <a:t>つ</a:t>
            </a:r>
            <a:r>
              <a:rPr kumimoji="1" lang="ja-JP" altLang="en-US" sz="1050" dirty="0">
                <a:latin typeface="Meiryo UI" panose="020B0604030504040204" pitchFamily="50" charset="-128"/>
                <a:ea typeface="Meiryo UI" panose="020B0604030504040204" pitchFamily="50" charset="-128"/>
              </a:rPr>
              <a:t>飛鳥」といわれるのに対し、</a:t>
            </a:r>
            <a:r>
              <a:rPr kumimoji="1" lang="ja-JP" altLang="en-US" sz="1050" b="1" dirty="0">
                <a:latin typeface="Meiryo UI" panose="020B0604030504040204" pitchFamily="50" charset="-128"/>
                <a:ea typeface="Meiryo UI" panose="020B0604030504040204" pitchFamily="50" charset="-128"/>
              </a:rPr>
              <a:t>「近つ飛鳥」として上代の重要な遺跡所在地</a:t>
            </a:r>
            <a:r>
              <a:rPr kumimoji="1" lang="ja-JP" altLang="en-US" sz="1050" dirty="0">
                <a:latin typeface="Meiryo UI" panose="020B0604030504040204" pitchFamily="50" charset="-128"/>
                <a:ea typeface="Meiryo UI" panose="020B0604030504040204" pitchFamily="50" charset="-128"/>
              </a:rPr>
              <a:t>でもある。</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中河内</a:t>
            </a:r>
            <a:r>
              <a:rPr kumimoji="1" lang="ja-JP" altLang="en-US" sz="1050" b="1" dirty="0">
                <a:latin typeface="Meiryo UI" panose="020B0604030504040204" pitchFamily="50" charset="-128"/>
                <a:ea typeface="Meiryo UI" panose="020B0604030504040204" pitchFamily="50" charset="-128"/>
              </a:rPr>
              <a:t>地域</a:t>
            </a:r>
            <a:r>
              <a:rPr kumimoji="1" lang="ja-JP" altLang="en-US" sz="1050" dirty="0">
                <a:latin typeface="Meiryo UI" panose="020B0604030504040204" pitchFamily="50" charset="-128"/>
                <a:ea typeface="Meiryo UI" panose="020B0604030504040204" pitchFamily="50" charset="-128"/>
              </a:rPr>
              <a:t>は全国随一の綿どころであり、</a:t>
            </a:r>
            <a:r>
              <a:rPr kumimoji="1" lang="ja-JP" altLang="en-US" sz="1050" b="1" dirty="0">
                <a:latin typeface="Meiryo UI" panose="020B0604030504040204" pitchFamily="50" charset="-128"/>
                <a:ea typeface="Meiryo UI" panose="020B0604030504040204" pitchFamily="50" charset="-128"/>
              </a:rPr>
              <a:t>河内木綿</a:t>
            </a:r>
            <a:r>
              <a:rPr kumimoji="1" lang="ja-JP" altLang="en-US" sz="1050" dirty="0">
                <a:latin typeface="Meiryo UI" panose="020B0604030504040204" pitchFamily="50" charset="-128"/>
                <a:ea typeface="Meiryo UI" panose="020B0604030504040204" pitchFamily="50" charset="-128"/>
              </a:rPr>
              <a:t>などを世に出した。この地域の綿作を盛大にしたのは、地域特有の「半田」と大和川付替え後に造成された</a:t>
            </a:r>
            <a:r>
              <a:rPr kumimoji="1" lang="ja-JP" altLang="en-US" sz="1050" b="1" dirty="0">
                <a:latin typeface="Meiryo UI" panose="020B0604030504040204" pitchFamily="50" charset="-128"/>
                <a:ea typeface="Meiryo UI" panose="020B0604030504040204" pitchFamily="50" charset="-128"/>
              </a:rPr>
              <a:t>「新田」</a:t>
            </a:r>
            <a:r>
              <a:rPr kumimoji="1" lang="ja-JP" altLang="en-US" sz="1050" dirty="0">
                <a:latin typeface="Meiryo UI" panose="020B0604030504040204" pitchFamily="50" charset="-128"/>
                <a:ea typeface="Meiryo UI" panose="020B0604030504040204" pitchFamily="50" charset="-128"/>
              </a:rPr>
              <a:t>である。</a:t>
            </a:r>
          </a:p>
          <a:p>
            <a:r>
              <a:rPr kumimoji="1" lang="ja-JP" altLang="en-US" sz="1050" dirty="0" smtClean="0">
                <a:latin typeface="Meiryo UI" panose="020B0604030504040204" pitchFamily="50" charset="-128"/>
                <a:ea typeface="Meiryo UI" panose="020B0604030504040204" pitchFamily="50" charset="-128"/>
              </a:rPr>
              <a:t>　・大和</a:t>
            </a:r>
            <a:r>
              <a:rPr kumimoji="1" lang="ja-JP" altLang="en-US" sz="1050" dirty="0">
                <a:latin typeface="Meiryo UI" panose="020B0604030504040204" pitchFamily="50" charset="-128"/>
                <a:ea typeface="Meiryo UI" panose="020B0604030504040204" pitchFamily="50" charset="-128"/>
              </a:rPr>
              <a:t>川付替え前は、水の流れとともに夥しい量の土砂が流出堆積し水害が頻繁に発生していた。（江戸期の元和から元禄までの</a:t>
            </a:r>
            <a:r>
              <a:rPr kumimoji="1" lang="en-US" altLang="ja-JP" sz="1050" dirty="0">
                <a:latin typeface="Meiryo UI" panose="020B0604030504040204" pitchFamily="50" charset="-128"/>
                <a:ea typeface="Meiryo UI" panose="020B0604030504040204" pitchFamily="50" charset="-128"/>
              </a:rPr>
              <a:t>60</a:t>
            </a:r>
            <a:r>
              <a:rPr kumimoji="1" lang="ja-JP" altLang="en-US" sz="1050" dirty="0">
                <a:latin typeface="Meiryo UI" panose="020B0604030504040204" pitchFamily="50" charset="-128"/>
                <a:ea typeface="Meiryo UI" panose="020B0604030504040204" pitchFamily="50" charset="-128"/>
              </a:rPr>
              <a:t>余年間に十数回）</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北河内</a:t>
            </a:r>
            <a:r>
              <a:rPr kumimoji="1" lang="ja-JP" altLang="en-US" sz="1050" b="1" dirty="0">
                <a:latin typeface="Meiryo UI" panose="020B0604030504040204" pitchFamily="50" charset="-128"/>
                <a:ea typeface="Meiryo UI" panose="020B0604030504040204" pitchFamily="50" charset="-128"/>
              </a:rPr>
              <a:t>地域</a:t>
            </a:r>
            <a:r>
              <a:rPr kumimoji="1" lang="ja-JP" altLang="en-US" sz="1050" dirty="0">
                <a:latin typeface="Meiryo UI" panose="020B0604030504040204" pitchFamily="50" charset="-128"/>
                <a:ea typeface="Meiryo UI" panose="020B0604030504040204" pitchFamily="50" charset="-128"/>
              </a:rPr>
              <a:t>は、深野池・新開池をはじめとする大小の化石</a:t>
            </a:r>
            <a:r>
              <a:rPr kumimoji="1" lang="ja-JP" altLang="en-US" sz="1050" dirty="0" smtClean="0">
                <a:latin typeface="Meiryo UI" panose="020B0604030504040204" pitchFamily="50" charset="-128"/>
                <a:ea typeface="Meiryo UI" panose="020B0604030504040204" pitchFamily="50" charset="-128"/>
              </a:rPr>
              <a:t>湖がある</a:t>
            </a:r>
            <a:r>
              <a:rPr kumimoji="1" lang="ja-JP" altLang="en-US" sz="1050" dirty="0">
                <a:latin typeface="Meiryo UI" panose="020B0604030504040204" pitchFamily="50" charset="-128"/>
                <a:ea typeface="Meiryo UI" panose="020B0604030504040204" pitchFamily="50" charset="-128"/>
              </a:rPr>
              <a:t>低湿地で、大和川付替えにより</a:t>
            </a:r>
            <a:r>
              <a:rPr kumimoji="1" lang="ja-JP" altLang="en-US" sz="1050" b="1" dirty="0">
                <a:latin typeface="Meiryo UI" panose="020B0604030504040204" pitchFamily="50" charset="-128"/>
                <a:ea typeface="Meiryo UI" panose="020B0604030504040204" pitchFamily="50" charset="-128"/>
              </a:rPr>
              <a:t>新田が開発</a:t>
            </a:r>
            <a:r>
              <a:rPr kumimoji="1" lang="ja-JP" altLang="en-US" sz="1050" dirty="0">
                <a:latin typeface="Meiryo UI" panose="020B0604030504040204" pitchFamily="50" charset="-128"/>
                <a:ea typeface="Meiryo UI" panose="020B0604030504040204" pitchFamily="50" charset="-128"/>
              </a:rPr>
              <a:t>されてからも、寝屋川沿岸など内陸部でありながら低湿地で</a:t>
            </a:r>
            <a:r>
              <a:rPr kumimoji="1" lang="ja-JP" altLang="en-US" sz="1050" dirty="0" smtClean="0">
                <a:latin typeface="Meiryo UI" panose="020B0604030504040204" pitchFamily="50" charset="-128"/>
                <a:ea typeface="Meiryo UI" panose="020B0604030504040204" pitchFamily="50" charset="-128"/>
              </a:rPr>
              <a:t>あり続け　　</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た</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・豊臣</a:t>
            </a:r>
            <a:r>
              <a:rPr kumimoji="1" lang="ja-JP" altLang="en-US" sz="1050" dirty="0">
                <a:latin typeface="Meiryo UI" panose="020B0604030504040204" pitchFamily="50" charset="-128"/>
                <a:ea typeface="Meiryo UI" panose="020B0604030504040204" pitchFamily="50" charset="-128"/>
              </a:rPr>
              <a:t>秀吉が文禄堤（京街道）を整備してからは、枚方が</a:t>
            </a:r>
            <a:r>
              <a:rPr kumimoji="1" lang="ja-JP" altLang="en-US" sz="1050" b="1" dirty="0">
                <a:latin typeface="Meiryo UI" panose="020B0604030504040204" pitchFamily="50" charset="-128"/>
                <a:ea typeface="Meiryo UI" panose="020B0604030504040204" pitchFamily="50" charset="-128"/>
              </a:rPr>
              <a:t>宿場町</a:t>
            </a:r>
            <a:r>
              <a:rPr kumimoji="1" lang="ja-JP" altLang="en-US" sz="1050" dirty="0">
                <a:latin typeface="Meiryo UI" panose="020B0604030504040204" pitchFamily="50" charset="-128"/>
                <a:ea typeface="Meiryo UI" panose="020B0604030504040204" pitchFamily="50" charset="-128"/>
              </a:rPr>
              <a:t>として繁栄した。</a:t>
            </a:r>
          </a:p>
          <a:p>
            <a:endParaRPr kumimoji="1" lang="ja-JP" altLang="en-US" sz="1050" dirty="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◆北部</a:t>
            </a:r>
            <a:r>
              <a:rPr kumimoji="1" lang="ja-JP" altLang="en-US" sz="1050" b="1" u="sng" dirty="0">
                <a:latin typeface="Meiryo UI" panose="020B0604030504040204" pitchFamily="50" charset="-128"/>
                <a:ea typeface="Meiryo UI" panose="020B0604030504040204" pitchFamily="50" charset="-128"/>
              </a:rPr>
              <a:t>地域</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高槻</a:t>
            </a:r>
            <a:r>
              <a:rPr kumimoji="1" lang="ja-JP" altLang="en-US" sz="1050" b="1" dirty="0">
                <a:latin typeface="Meiryo UI" panose="020B0604030504040204" pitchFamily="50" charset="-128"/>
                <a:ea typeface="Meiryo UI" panose="020B0604030504040204" pitchFamily="50" charset="-128"/>
              </a:rPr>
              <a:t>・茨木地域</a:t>
            </a:r>
            <a:r>
              <a:rPr kumimoji="1" lang="ja-JP" altLang="en-US" sz="1050" dirty="0">
                <a:latin typeface="Meiryo UI" panose="020B0604030504040204" pitchFamily="50" charset="-128"/>
                <a:ea typeface="Meiryo UI" panose="020B0604030504040204" pitchFamily="50" charset="-128"/>
              </a:rPr>
              <a:t>は、京と瀬戸内海を結ぶ重要な交通路であった淀川に加え</a:t>
            </a:r>
            <a:r>
              <a:rPr kumimoji="1" lang="ja-JP" altLang="en-US" sz="105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京と西国を結ぶ西国街道など重要な陸上交通路</a:t>
            </a:r>
            <a:r>
              <a:rPr kumimoji="1" lang="ja-JP" altLang="en-US" sz="1050" dirty="0" smtClean="0">
                <a:latin typeface="Meiryo UI" panose="020B0604030504040204" pitchFamily="50" charset="-128"/>
                <a:ea typeface="Meiryo UI" panose="020B0604030504040204" pitchFamily="50" charset="-128"/>
              </a:rPr>
              <a:t>に</a:t>
            </a:r>
            <a:r>
              <a:rPr kumimoji="1" lang="ja-JP" altLang="en-US" sz="1050" dirty="0">
                <a:latin typeface="Meiryo UI" panose="020B0604030504040204" pitchFamily="50" charset="-128"/>
                <a:ea typeface="Meiryo UI" panose="020B0604030504040204" pitchFamily="50" charset="-128"/>
              </a:rPr>
              <a:t>より栄えた。この地域は、古くから京都の文化圏に属していたが、近世、大阪の発展とともにその経済圏に組み入れられていった</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吹田</a:t>
            </a:r>
            <a:r>
              <a:rPr kumimoji="1" lang="ja-JP" altLang="en-US" sz="1050" dirty="0">
                <a:latin typeface="Meiryo UI" panose="020B0604030504040204" pitchFamily="50" charset="-128"/>
                <a:ea typeface="Meiryo UI" panose="020B0604030504040204" pitchFamily="50" charset="-128"/>
              </a:rPr>
              <a:t>は、淀川、神崎川の水運により</a:t>
            </a:r>
            <a:r>
              <a:rPr kumimoji="1" lang="ja-JP" altLang="en-US" sz="1050" b="1" dirty="0">
                <a:latin typeface="Meiryo UI" panose="020B0604030504040204" pitchFamily="50" charset="-128"/>
                <a:ea typeface="Meiryo UI" panose="020B0604030504040204" pitchFamily="50" charset="-128"/>
              </a:rPr>
              <a:t>水陸交通の要所として栄えた</a:t>
            </a:r>
            <a:r>
              <a:rPr kumimoji="1" lang="ja-JP" altLang="en-US" sz="1050" dirty="0">
                <a:latin typeface="Meiryo UI" panose="020B0604030504040204" pitchFamily="50" charset="-128"/>
                <a:ea typeface="Meiryo UI" panose="020B0604030504040204" pitchFamily="50" charset="-128"/>
              </a:rPr>
              <a:t>。早くから綿作のほか、慈姑（くわい）の産地として知られ皇室へも献上していた。また、吹田の浜は、</a:t>
            </a:r>
            <a:r>
              <a:rPr kumimoji="1" lang="ja-JP" altLang="en-US" sz="1050" b="1" dirty="0">
                <a:latin typeface="Meiryo UI" panose="020B0604030504040204" pitchFamily="50" charset="-128"/>
                <a:ea typeface="Meiryo UI" panose="020B0604030504040204" pitchFamily="50" charset="-128"/>
              </a:rPr>
              <a:t>大阪と伏見の間を運航する特権をもつ「過書船」</a:t>
            </a:r>
            <a:r>
              <a:rPr kumimoji="1" lang="ja-JP" altLang="en-US" sz="1050" dirty="0">
                <a:latin typeface="Meiryo UI" panose="020B0604030504040204" pitchFamily="50" charset="-128"/>
                <a:ea typeface="Meiryo UI" panose="020B0604030504040204" pitchFamily="50" charset="-128"/>
              </a:rPr>
              <a:t>を持っていた</a:t>
            </a:r>
            <a:r>
              <a:rPr kumimoji="1" lang="ja-JP" altLang="en-US" sz="1050" dirty="0" smtClean="0">
                <a:latin typeface="Meiryo UI" panose="020B0604030504040204" pitchFamily="50" charset="-128"/>
                <a:ea typeface="Meiryo UI" panose="020B0604030504040204" pitchFamily="50" charset="-128"/>
              </a:rPr>
              <a:t>。大正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年から開発が始められた</a:t>
            </a:r>
            <a:r>
              <a:rPr kumimoji="1" lang="ja-JP" altLang="en-US" sz="1050" b="1" dirty="0">
                <a:latin typeface="Meiryo UI" panose="020B0604030504040204" pitchFamily="50" charset="-128"/>
                <a:ea typeface="Meiryo UI" panose="020B0604030504040204" pitchFamily="50" charset="-128"/>
              </a:rPr>
              <a:t>千里丘陵は、戦後、千里ニュータウンの建設へとつながっている</a:t>
            </a:r>
            <a:r>
              <a:rPr kumimoji="1" lang="ja-JP" altLang="en-US" sz="1050" dirty="0">
                <a:latin typeface="Meiryo UI" panose="020B0604030504040204" pitchFamily="50" charset="-128"/>
                <a:ea typeface="Meiryo UI" panose="020B0604030504040204" pitchFamily="50" charset="-128"/>
              </a:rPr>
              <a:t>。</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豊中</a:t>
            </a:r>
            <a:r>
              <a:rPr kumimoji="1" lang="ja-JP" altLang="en-US" sz="1050" b="1" dirty="0">
                <a:latin typeface="Meiryo UI" panose="020B0604030504040204" pitchFamily="50" charset="-128"/>
                <a:ea typeface="Meiryo UI" panose="020B0604030504040204" pitchFamily="50" charset="-128"/>
              </a:rPr>
              <a:t>市域</a:t>
            </a:r>
            <a:r>
              <a:rPr kumimoji="1" lang="ja-JP" altLang="en-US" sz="1050" dirty="0">
                <a:latin typeface="Meiryo UI" panose="020B0604030504040204" pitchFamily="50" charset="-128"/>
                <a:ea typeface="Meiryo UI" panose="020B0604030504040204" pitchFamily="50" charset="-128"/>
              </a:rPr>
              <a:t>は、江戸時代に入って、徳川幕府が諸大名の巧みな所領配置を行った結果、市域に本拠地を持つ</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万石の青木氏（麻田藩）のほかは、数多くの大名領、代官領、旗本領などが配置されており、しばしば支配関係が変化している。</a:t>
            </a:r>
          </a:p>
          <a:p>
            <a:r>
              <a:rPr kumimoji="1" lang="ja-JP" altLang="en-US" sz="1050" dirty="0" smtClean="0">
                <a:latin typeface="Meiryo UI" panose="020B0604030504040204" pitchFamily="50" charset="-128"/>
                <a:ea typeface="Meiryo UI" panose="020B0604030504040204" pitchFamily="50" charset="-128"/>
              </a:rPr>
              <a:t>　・第一次</a:t>
            </a:r>
            <a:r>
              <a:rPr kumimoji="1" lang="ja-JP" altLang="en-US" sz="1050" dirty="0">
                <a:latin typeface="Meiryo UI" panose="020B0604030504040204" pitchFamily="50" charset="-128"/>
                <a:ea typeface="Meiryo UI" panose="020B0604030504040204" pitchFamily="50" charset="-128"/>
              </a:rPr>
              <a:t>大戦後の大正</a:t>
            </a:r>
            <a:r>
              <a:rPr kumimoji="1" lang="en-US" altLang="ja-JP" sz="1050" dirty="0">
                <a:latin typeface="Meiryo UI" panose="020B0604030504040204" pitchFamily="50" charset="-128"/>
                <a:ea typeface="Meiryo UI" panose="020B0604030504040204" pitchFamily="50" charset="-128"/>
              </a:rPr>
              <a:t>8</a:t>
            </a:r>
            <a:r>
              <a:rPr kumimoji="1" lang="ja-JP" altLang="en-US" sz="1050" dirty="0">
                <a:latin typeface="Meiryo UI" panose="020B0604030504040204" pitchFamily="50" charset="-128"/>
                <a:ea typeface="Meiryo UI" panose="020B0604030504040204" pitchFamily="50" charset="-128"/>
              </a:rPr>
              <a:t>年には、</a:t>
            </a:r>
            <a:r>
              <a:rPr kumimoji="1" lang="ja-JP" altLang="en-US" sz="1050" b="1" dirty="0">
                <a:latin typeface="Meiryo UI" panose="020B0604030504040204" pitchFamily="50" charset="-128"/>
                <a:ea typeface="Meiryo UI" panose="020B0604030504040204" pitchFamily="50" charset="-128"/>
              </a:rPr>
              <a:t>府立大阪医科大学（のちの大阪大学）の予科の校舎が待兼山山麓に建設</a:t>
            </a:r>
            <a:r>
              <a:rPr kumimoji="1" lang="ja-JP" altLang="en-US" sz="1050" dirty="0">
                <a:latin typeface="Meiryo UI" panose="020B0604030504040204" pitchFamily="50" charset="-128"/>
                <a:ea typeface="Meiryo UI" panose="020B0604030504040204" pitchFamily="50" charset="-128"/>
              </a:rPr>
              <a:t>された。これは</a:t>
            </a:r>
            <a:r>
              <a:rPr kumimoji="1" lang="ja-JP" altLang="en-US" sz="1050" b="1" dirty="0">
                <a:latin typeface="Meiryo UI" panose="020B0604030504040204" pitchFamily="50" charset="-128"/>
                <a:ea typeface="Meiryo UI" panose="020B0604030504040204" pitchFamily="50" charset="-128"/>
              </a:rPr>
              <a:t>学園の郊外進出のはしり</a:t>
            </a:r>
            <a:r>
              <a:rPr kumimoji="1" lang="ja-JP" altLang="en-US" sz="1050" dirty="0">
                <a:latin typeface="Meiryo UI" panose="020B0604030504040204" pitchFamily="50" charset="-128"/>
                <a:ea typeface="Meiryo UI" panose="020B0604030504040204" pitchFamily="50" charset="-128"/>
              </a:rPr>
              <a:t>であった。</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池田市域</a:t>
            </a:r>
            <a:r>
              <a:rPr kumimoji="1" lang="ja-JP" altLang="en-US" sz="1050" dirty="0" smtClean="0">
                <a:latin typeface="Meiryo UI" panose="020B0604030504040204" pitchFamily="50" charset="-128"/>
                <a:ea typeface="Meiryo UI" panose="020B0604030504040204" pitchFamily="50" charset="-128"/>
              </a:rPr>
              <a:t>は</a:t>
            </a:r>
            <a:r>
              <a:rPr kumimoji="1" lang="ja-JP" altLang="en-US" sz="1050" dirty="0">
                <a:latin typeface="Meiryo UI" panose="020B0604030504040204" pitchFamily="50" charset="-128"/>
                <a:ea typeface="Meiryo UI" panose="020B0604030504040204" pitchFamily="50" charset="-128"/>
              </a:rPr>
              <a:t>、西国街道の脇道、能勢街道に沿い、有馬街道との分岐点にあり、</a:t>
            </a:r>
            <a:r>
              <a:rPr kumimoji="1" lang="ja-JP" altLang="en-US" sz="1050" b="1" dirty="0">
                <a:latin typeface="Meiryo UI" panose="020B0604030504040204" pitchFamily="50" charset="-128"/>
                <a:ea typeface="Meiryo UI" panose="020B0604030504040204" pitchFamily="50" charset="-128"/>
              </a:rPr>
              <a:t>北摂山間部とする猪名川の渓口集落都市</a:t>
            </a:r>
            <a:r>
              <a:rPr kumimoji="1" lang="ja-JP" altLang="en-US" sz="1050" dirty="0">
                <a:latin typeface="Meiryo UI" panose="020B0604030504040204" pitchFamily="50" charset="-128"/>
                <a:ea typeface="Meiryo UI" panose="020B0604030504040204" pitchFamily="50" charset="-128"/>
              </a:rPr>
              <a:t>として栄えた。また、元禄年間には、酒屋、米屋、小間物屋などの商家のほか、大工、紺屋、髪結などの職人、労働者、医師、絵師など、</a:t>
            </a:r>
            <a:r>
              <a:rPr kumimoji="1" lang="ja-JP" altLang="en-US" sz="1050" b="1" dirty="0">
                <a:latin typeface="Meiryo UI" panose="020B0604030504040204" pitchFamily="50" charset="-128"/>
                <a:ea typeface="Meiryo UI" panose="020B0604030504040204" pitchFamily="50" charset="-128"/>
              </a:rPr>
              <a:t>あらゆる業種がそろっていた</a:t>
            </a:r>
            <a:r>
              <a:rPr kumimoji="1" lang="ja-JP" altLang="en-US" sz="1050" dirty="0">
                <a:latin typeface="Meiryo UI" panose="020B0604030504040204" pitchFamily="50" charset="-128"/>
                <a:ea typeface="Meiryo UI" panose="020B0604030504040204" pitchFamily="50" charset="-128"/>
              </a:rPr>
              <a:t>。特に</a:t>
            </a:r>
            <a:r>
              <a:rPr kumimoji="1" lang="ja-JP" altLang="en-US" sz="1050" b="1" dirty="0">
                <a:latin typeface="Meiryo UI" panose="020B0604030504040204" pitchFamily="50" charset="-128"/>
                <a:ea typeface="Meiryo UI" panose="020B0604030504040204" pitchFamily="50" charset="-128"/>
              </a:rPr>
              <a:t>池田酒は江戸下り酒の最上の産地として早くから有名</a:t>
            </a:r>
            <a:r>
              <a:rPr kumimoji="1" lang="ja-JP" altLang="en-US" sz="1050" dirty="0">
                <a:latin typeface="Meiryo UI" panose="020B0604030504040204" pitchFamily="50" charset="-128"/>
                <a:ea typeface="Meiryo UI" panose="020B0604030504040204" pitchFamily="50" charset="-128"/>
              </a:rPr>
              <a:t>であった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5194" y="6596390"/>
            <a:ext cx="38270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4585262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5349" y="543696"/>
            <a:ext cx="2479332" cy="5684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シアトル</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60635" y="1339571"/>
          <a:ext cx="3049083" cy="926964"/>
        </p:xfrm>
        <a:graphic>
          <a:graphicData uri="http://schemas.openxmlformats.org/drawingml/2006/table">
            <a:tbl>
              <a:tblPr firstRow="1" bandRow="1">
                <a:tableStyleId>{BDBED569-4797-4DF1-A0F4-6AAB3CD982D8}</a:tableStyleId>
              </a:tblPr>
              <a:tblGrid>
                <a:gridCol w="1016361">
                  <a:extLst>
                    <a:ext uri="{9D8B030D-6E8A-4147-A177-3AD203B41FA5}">
                      <a16:colId xmlns:a16="http://schemas.microsoft.com/office/drawing/2014/main" val="334839310"/>
                    </a:ext>
                  </a:extLst>
                </a:gridCol>
                <a:gridCol w="1016361">
                  <a:extLst>
                    <a:ext uri="{9D8B030D-6E8A-4147-A177-3AD203B41FA5}">
                      <a16:colId xmlns:a16="http://schemas.microsoft.com/office/drawing/2014/main" val="713728825"/>
                    </a:ext>
                  </a:extLst>
                </a:gridCol>
                <a:gridCol w="1016361">
                  <a:extLst>
                    <a:ext uri="{9D8B030D-6E8A-4147-A177-3AD203B41FA5}">
                      <a16:colId xmlns:a16="http://schemas.microsoft.com/office/drawing/2014/main" val="977820794"/>
                    </a:ext>
                  </a:extLst>
                </a:gridCol>
              </a:tblGrid>
              <a:tr h="308988">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面積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62331811"/>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市域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63</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369</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3604235"/>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都市圏域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390</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21,202</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37214063"/>
                  </a:ext>
                </a:extLst>
              </a:tr>
            </a:tbl>
          </a:graphicData>
        </a:graphic>
      </p:graphicFrame>
      <p:sp>
        <p:nvSpPr>
          <p:cNvPr id="10" name="正方形/長方形 9"/>
          <p:cNvSpPr/>
          <p:nvPr/>
        </p:nvSpPr>
        <p:spPr>
          <a:xfrm>
            <a:off x="172992" y="2471351"/>
            <a:ext cx="9576489" cy="1322173"/>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eiryo UI" panose="020B0604030504040204" pitchFamily="50" charset="-128"/>
                <a:ea typeface="Meiryo UI" panose="020B0604030504040204" pitchFamily="50" charset="-128"/>
              </a:rPr>
              <a:t>☑ 産業構造の転換に成功し続けてきた都市（港町 ➡ 造船 ➡ 航空宇宙 ➡ ソフトウェア）</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アメリカを代表する主要テクノロジー・イノベーションハブ都市</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テクノロジー関係の企業、人材が集積（ボーイング、</a:t>
            </a:r>
            <a:r>
              <a:rPr kumimoji="1" lang="en-US" altLang="ja-JP" sz="1600" dirty="0" smtClean="0">
                <a:solidFill>
                  <a:schemeClr val="tx1"/>
                </a:solidFill>
                <a:latin typeface="Meiryo UI" panose="020B0604030504040204" pitchFamily="50" charset="-128"/>
                <a:ea typeface="Meiryo UI" panose="020B0604030504040204" pitchFamily="50" charset="-128"/>
              </a:rPr>
              <a:t>Microsoft</a:t>
            </a:r>
            <a:r>
              <a:rPr kumimoji="1" lang="ja-JP" altLang="en-US" sz="1600" dirty="0" err="1"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Amazon</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ほか）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革新的なテクノロジー企業によ</a:t>
            </a:r>
            <a:r>
              <a:rPr kumimoji="1" lang="ja-JP" altLang="en-US" sz="1600" dirty="0">
                <a:solidFill>
                  <a:schemeClr val="tx1"/>
                </a:solidFill>
                <a:latin typeface="Meiryo UI" panose="020B0604030504040204" pitchFamily="50" charset="-128"/>
                <a:ea typeface="Meiryo UI" panose="020B0604030504040204" pitchFamily="50" charset="-128"/>
              </a:rPr>
              <a:t>り</a:t>
            </a:r>
            <a:r>
              <a:rPr kumimoji="1" lang="ja-JP" altLang="en-US" sz="1600" dirty="0" smtClean="0">
                <a:solidFill>
                  <a:schemeClr val="tx1"/>
                </a:solidFill>
                <a:latin typeface="Meiryo UI" panose="020B0604030504040204" pitchFamily="50" charset="-128"/>
                <a:ea typeface="Meiryo UI" panose="020B0604030504040204" pitchFamily="50" charset="-128"/>
              </a:rPr>
              <a:t>多数の雇用を確保</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スタートアップを支えるエコシステムを確立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11207" y="3941806"/>
            <a:ext cx="9733008" cy="28173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Microsoft</a:t>
            </a:r>
            <a:r>
              <a:rPr kumimoji="1" lang="ja-JP" altLang="en-US" sz="1200" dirty="0" smtClean="0">
                <a:solidFill>
                  <a:schemeClr val="tx1"/>
                </a:solidFill>
                <a:latin typeface="Meiryo UI" panose="020B0604030504040204" pitchFamily="50" charset="-128"/>
                <a:ea typeface="Meiryo UI" panose="020B0604030504040204" pitchFamily="50" charset="-128"/>
              </a:rPr>
              <a:t>社や</a:t>
            </a:r>
            <a:r>
              <a:rPr kumimoji="1" lang="en-US" altLang="ja-JP" sz="1200" dirty="0" smtClean="0">
                <a:solidFill>
                  <a:schemeClr val="tx1"/>
                </a:solidFill>
                <a:latin typeface="Meiryo UI" panose="020B0604030504040204" pitchFamily="50" charset="-128"/>
                <a:ea typeface="Meiryo UI" panose="020B0604030504040204" pitchFamily="50" charset="-128"/>
              </a:rPr>
              <a:t>Amazon</a:t>
            </a:r>
            <a:r>
              <a:rPr kumimoji="1" lang="ja-JP" altLang="en-US" sz="1200" dirty="0" smtClean="0">
                <a:solidFill>
                  <a:schemeClr val="tx1"/>
                </a:solidFill>
                <a:latin typeface="Meiryo UI" panose="020B0604030504040204" pitchFamily="50" charset="-128"/>
                <a:ea typeface="Meiryo UI" panose="020B0604030504040204" pitchFamily="50" charset="-128"/>
              </a:rPr>
              <a:t>社など大手テクノロジー企業が本社を置くシアトルは、かねてからアメリカ国内でソフトウェアエンジニアに対する需要の高い都市の１つ</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だったが、</a:t>
            </a:r>
            <a:r>
              <a:rPr kumimoji="1" lang="en-US" altLang="ja-JP" sz="1200" dirty="0" smtClean="0">
                <a:solidFill>
                  <a:schemeClr val="tx1"/>
                </a:solidFill>
                <a:latin typeface="Meiryo UI" panose="020B0604030504040204" pitchFamily="50" charset="-128"/>
                <a:ea typeface="Meiryo UI" panose="020B0604030504040204" pitchFamily="50" charset="-128"/>
              </a:rPr>
              <a:t>Google</a:t>
            </a:r>
            <a:r>
              <a:rPr kumimoji="1" lang="ja-JP" altLang="en-US" sz="1200" dirty="0" smtClean="0">
                <a:solidFill>
                  <a:schemeClr val="tx1"/>
                </a:solidFill>
                <a:latin typeface="Meiryo UI" panose="020B0604030504040204" pitchFamily="50" charset="-128"/>
                <a:ea typeface="Meiryo UI" panose="020B0604030504040204" pitchFamily="50" charset="-128"/>
              </a:rPr>
              <a:t>社や</a:t>
            </a:r>
            <a:r>
              <a:rPr kumimoji="1" lang="en-US" altLang="ja-JP" sz="1200" dirty="0" smtClean="0">
                <a:solidFill>
                  <a:schemeClr val="tx1"/>
                </a:solidFill>
                <a:latin typeface="Meiryo UI" panose="020B0604030504040204" pitchFamily="50" charset="-128"/>
                <a:ea typeface="Meiryo UI" panose="020B0604030504040204" pitchFamily="50" charset="-128"/>
              </a:rPr>
              <a:t>Facebook</a:t>
            </a:r>
            <a:r>
              <a:rPr kumimoji="1" lang="ja-JP" altLang="en-US" sz="1200" dirty="0" smtClean="0">
                <a:solidFill>
                  <a:schemeClr val="tx1"/>
                </a:solidFill>
                <a:latin typeface="Meiryo UI" panose="020B0604030504040204" pitchFamily="50" charset="-128"/>
                <a:ea typeface="Meiryo UI" panose="020B0604030504040204" pitchFamily="50" charset="-128"/>
              </a:rPr>
              <a:t>社などシリコンバレーに本社を置く企業も</a:t>
            </a:r>
            <a:r>
              <a:rPr kumimoji="1" lang="ja-JP" altLang="en-US" sz="1200" u="sng" dirty="0" smtClean="0">
                <a:solidFill>
                  <a:schemeClr val="tx1"/>
                </a:solidFill>
                <a:latin typeface="Meiryo UI" panose="020B0604030504040204" pitchFamily="50" charset="-128"/>
                <a:ea typeface="Meiryo UI" panose="020B0604030504040204" pitchFamily="50" charset="-128"/>
              </a:rPr>
              <a:t>優秀なソフトウェア人材の確保を狙いシアトルにサテライトオフィスを設置</a:t>
            </a:r>
            <a:r>
              <a:rPr kumimoji="1" lang="ja-JP" altLang="en-US" sz="1200" dirty="0" smtClean="0">
                <a:solidFill>
                  <a:schemeClr val="tx1"/>
                </a:solidFill>
                <a:latin typeface="Meiryo UI" panose="020B0604030504040204" pitchFamily="50" charset="-128"/>
                <a:ea typeface="Meiryo UI" panose="020B0604030504040204" pitchFamily="50" charset="-128"/>
              </a:rPr>
              <a:t>・拡大</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○サテライトオフィスの設置拠点としてシアトルが企業を惹きつける背景は</a:t>
            </a:r>
            <a:r>
              <a:rPr kumimoji="1" lang="ja-JP" altLang="en-US" sz="1200" u="sng" dirty="0" smtClean="0">
                <a:solidFill>
                  <a:schemeClr val="tx1"/>
                </a:solidFill>
                <a:latin typeface="Meiryo UI" panose="020B0604030504040204" pitchFamily="50" charset="-128"/>
                <a:ea typeface="Meiryo UI" panose="020B0604030504040204" pitchFamily="50" charset="-128"/>
              </a:rPr>
              <a:t>、シリコンバレーと比較して住居・生活費が割安</a:t>
            </a:r>
            <a:r>
              <a:rPr kumimoji="1" lang="ja-JP" altLang="en-US" sz="1200" dirty="0" smtClean="0">
                <a:solidFill>
                  <a:schemeClr val="tx1"/>
                </a:solidFill>
                <a:latin typeface="Meiryo UI" panose="020B0604030504040204" pitchFamily="50" charset="-128"/>
                <a:ea typeface="Meiryo UI" panose="020B0604030504040204" pitchFamily="50" charset="-128"/>
              </a:rPr>
              <a:t>であることのほか、特に</a:t>
            </a:r>
            <a:r>
              <a:rPr kumimoji="1" lang="ja-JP" altLang="en-US" sz="1200" u="sng" dirty="0" smtClean="0">
                <a:solidFill>
                  <a:schemeClr val="tx1"/>
                </a:solidFill>
                <a:latin typeface="Meiryo UI" panose="020B0604030504040204" pitchFamily="50" charset="-128"/>
                <a:ea typeface="Meiryo UI" panose="020B0604030504040204" pitchFamily="50" charset="-128"/>
              </a:rPr>
              <a:t>豊富なソフトウェア</a:t>
            </a: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の人材プールを有している</a:t>
            </a:r>
            <a:r>
              <a:rPr kumimoji="1" lang="ja-JP" altLang="en-US" sz="1200" dirty="0" smtClean="0">
                <a:solidFill>
                  <a:schemeClr val="tx1"/>
                </a:solidFill>
                <a:latin typeface="Meiryo UI" panose="020B0604030504040204" pitchFamily="50" charset="-128"/>
                <a:ea typeface="Meiryo UI" panose="020B0604030504040204" pitchFamily="50" charset="-128"/>
              </a:rPr>
              <a:t>ことが大きい（ソフトウェアエンジニア数９万人以上）</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ワシントン州テクノロジー産業協会調査（</a:t>
            </a:r>
            <a:r>
              <a:rPr kumimoji="1" lang="en-US" altLang="ja-JP" sz="1050" dirty="0" smtClean="0">
                <a:solidFill>
                  <a:schemeClr val="tx1"/>
                </a:solidFill>
                <a:latin typeface="Meiryo UI" panose="020B0604030504040204" pitchFamily="50" charset="-128"/>
                <a:ea typeface="Meiryo UI" panose="020B0604030504040204" pitchFamily="50" charset="-128"/>
              </a:rPr>
              <a:t>2015</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シアトルにおけるソフトウェアエンジニアの年間平均所得額は</a:t>
            </a:r>
            <a:r>
              <a:rPr kumimoji="1" lang="en-US" altLang="ja-JP" sz="1050" dirty="0" smtClean="0">
                <a:solidFill>
                  <a:schemeClr val="tx1"/>
                </a:solidFill>
                <a:latin typeface="Meiryo UI" panose="020B0604030504040204" pitchFamily="50" charset="-128"/>
                <a:ea typeface="Meiryo UI" panose="020B0604030504040204" pitchFamily="50" charset="-128"/>
              </a:rPr>
              <a:t>12</a:t>
            </a:r>
            <a:r>
              <a:rPr kumimoji="1" lang="ja-JP" altLang="en-US" sz="1050" dirty="0" smtClean="0">
                <a:solidFill>
                  <a:schemeClr val="tx1"/>
                </a:solidFill>
                <a:latin typeface="Meiryo UI" panose="020B0604030504040204" pitchFamily="50" charset="-128"/>
                <a:ea typeface="Meiryo UI" panose="020B0604030504040204" pitchFamily="50" charset="-128"/>
              </a:rPr>
              <a:t>万５千ドル。カリフォルニア州ベイエリアのソフトウェアエンジニアの平均所得より</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低いが、シアトル市での生活にかかる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費用はサンフランシスコ市より</a:t>
            </a:r>
            <a:r>
              <a:rPr kumimoji="1" lang="en-US" altLang="ja-JP" sz="1050" dirty="0" smtClean="0">
                <a:solidFill>
                  <a:schemeClr val="tx1"/>
                </a:solidFill>
                <a:latin typeface="Meiryo UI" panose="020B0604030504040204" pitchFamily="50" charset="-128"/>
                <a:ea typeface="Meiryo UI" panose="020B0604030504040204" pitchFamily="50" charset="-128"/>
              </a:rPr>
              <a:t>25%</a:t>
            </a:r>
            <a:r>
              <a:rPr kumimoji="1" lang="ja-JP" altLang="en-US" sz="1050" dirty="0" smtClean="0">
                <a:solidFill>
                  <a:schemeClr val="tx1"/>
                </a:solidFill>
                <a:latin typeface="Meiryo UI" panose="020B0604030504040204" pitchFamily="50" charset="-128"/>
                <a:ea typeface="Meiryo UI" panose="020B0604030504040204" pitchFamily="50" charset="-128"/>
              </a:rPr>
              <a:t>低いことが明らかになってい</a:t>
            </a:r>
            <a:r>
              <a:rPr kumimoji="1" lang="ja-JP" altLang="en-US" sz="1050" dirty="0">
                <a:solidFill>
                  <a:schemeClr val="tx1"/>
                </a:solidFill>
                <a:latin typeface="Meiryo UI" panose="020B0604030504040204" pitchFamily="50" charset="-128"/>
                <a:ea typeface="Meiryo UI" panose="020B0604030504040204" pitchFamily="50" charset="-128"/>
              </a:rPr>
              <a:t>る</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○ソフトウェアエンジニア</a:t>
            </a:r>
            <a:r>
              <a:rPr kumimoji="1" lang="ja-JP" altLang="en-US" sz="1200" u="sng" dirty="0" smtClean="0">
                <a:solidFill>
                  <a:schemeClr val="tx1"/>
                </a:solidFill>
                <a:latin typeface="Meiryo UI" panose="020B0604030504040204" pitchFamily="50" charset="-128"/>
                <a:ea typeface="Meiryo UI" panose="020B0604030504040204" pitchFamily="50" charset="-128"/>
              </a:rPr>
              <a:t>人材の主要な育成・供給元はワシントン大学</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u="sng" dirty="0" smtClean="0">
                <a:solidFill>
                  <a:schemeClr val="tx1"/>
                </a:solidFill>
                <a:latin typeface="Meiryo UI" panose="020B0604030504040204" pitchFamily="50" charset="-128"/>
                <a:ea typeface="Meiryo UI" panose="020B0604030504040204" pitchFamily="50" charset="-128"/>
              </a:rPr>
              <a:t>同大学のコンピュータサイエンス及び工学プログラムは公立大学でありながら</a:t>
            </a:r>
            <a:r>
              <a:rPr kumimoji="1" lang="ja-JP" altLang="en-US" sz="1200" dirty="0" smtClean="0">
                <a:solidFill>
                  <a:schemeClr val="tx1"/>
                </a:solidFill>
                <a:latin typeface="Meiryo UI" panose="020B0604030504040204" pitchFamily="50" charset="-128"/>
                <a:ea typeface="Meiryo UI" panose="020B0604030504040204" pitchFamily="50" charset="-128"/>
              </a:rPr>
              <a:t>、スタンフォード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大学にも引けをとらない</a:t>
            </a:r>
            <a:r>
              <a:rPr kumimoji="1" lang="ja-JP" altLang="en-US" sz="1200" u="sng" dirty="0" smtClean="0">
                <a:solidFill>
                  <a:schemeClr val="tx1"/>
                </a:solidFill>
                <a:latin typeface="Meiryo UI" panose="020B0604030504040204" pitchFamily="50" charset="-128"/>
                <a:ea typeface="Meiryo UI" panose="020B0604030504040204" pitchFamily="50" charset="-128"/>
              </a:rPr>
              <a:t>アメリカ国内でトップ</a:t>
            </a:r>
            <a:r>
              <a:rPr kumimoji="1" lang="en-US" altLang="ja-JP" sz="1200" u="sng" dirty="0" smtClean="0">
                <a:solidFill>
                  <a:schemeClr val="tx1"/>
                </a:solidFill>
                <a:latin typeface="Meiryo UI" panose="020B0604030504040204" pitchFamily="50" charset="-128"/>
                <a:ea typeface="Meiryo UI" panose="020B0604030504040204" pitchFamily="50" charset="-128"/>
              </a:rPr>
              <a:t>10</a:t>
            </a:r>
            <a:r>
              <a:rPr kumimoji="1" lang="ja-JP" altLang="en-US" sz="1200" u="sng" dirty="0" smtClean="0">
                <a:solidFill>
                  <a:schemeClr val="tx1"/>
                </a:solidFill>
                <a:latin typeface="Meiryo UI" panose="020B0604030504040204" pitchFamily="50" charset="-128"/>
                <a:ea typeface="Meiryo UI" panose="020B0604030504040204" pitchFamily="50" charset="-128"/>
              </a:rPr>
              <a:t>に入る教育水準</a:t>
            </a:r>
            <a:r>
              <a:rPr kumimoji="1" lang="ja-JP" altLang="en-US" sz="1200" dirty="0" smtClean="0">
                <a:solidFill>
                  <a:schemeClr val="tx1"/>
                </a:solidFill>
                <a:latin typeface="Meiryo UI" panose="020B0604030504040204" pitchFamily="50" charset="-128"/>
                <a:ea typeface="Meiryo UI" panose="020B0604030504040204" pitchFamily="50" charset="-128"/>
              </a:rPr>
              <a:t>。ただし、近年、ソフトウェア人材の需要が急激に高まっており、その対応が課題。</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○第</a:t>
            </a:r>
            <a:r>
              <a:rPr kumimoji="1" lang="en-US" altLang="ja-JP" sz="1200" dirty="0" smtClean="0">
                <a:solidFill>
                  <a:schemeClr val="tx1"/>
                </a:solidFill>
                <a:latin typeface="Meiryo UI" panose="020B0604030504040204" pitchFamily="50" charset="-128"/>
                <a:ea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rPr>
              <a:t>次大戦までは中継貿易の港湾都市、第</a:t>
            </a:r>
            <a:r>
              <a:rPr kumimoji="1" lang="en-US" altLang="ja-JP" sz="1200" dirty="0" smtClean="0">
                <a:solidFill>
                  <a:schemeClr val="tx1"/>
                </a:solidFill>
                <a:latin typeface="Meiryo UI" panose="020B0604030504040204" pitchFamily="50" charset="-128"/>
                <a:ea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rPr>
              <a:t>次大戦を契機に造船業都市へ。第</a:t>
            </a:r>
            <a:r>
              <a:rPr kumimoji="1" lang="en-US" altLang="ja-JP" sz="1200" dirty="0" smtClean="0">
                <a:solidFill>
                  <a:schemeClr val="tx1"/>
                </a:solidFill>
                <a:latin typeface="Meiryo UI" panose="020B0604030504040204" pitchFamily="50" charset="-128"/>
                <a:ea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rPr>
              <a:t>次大戦時にボーイング社・航空機産業が登場し航空宇宙産業都市に。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1979</a:t>
            </a:r>
            <a:r>
              <a:rPr kumimoji="1" lang="ja-JP" altLang="en-US" sz="1200" dirty="0" smtClean="0">
                <a:solidFill>
                  <a:schemeClr val="tx1"/>
                </a:solidFill>
                <a:latin typeface="Meiryo UI" panose="020B0604030504040204" pitchFamily="50" charset="-128"/>
                <a:ea typeface="Meiryo UI" panose="020B0604030504040204" pitchFamily="50" charset="-128"/>
              </a:rPr>
              <a:t>年に</a:t>
            </a:r>
            <a:r>
              <a:rPr kumimoji="1" lang="en-US" altLang="ja-JP" sz="1200" dirty="0" smtClean="0">
                <a:solidFill>
                  <a:schemeClr val="tx1"/>
                </a:solidFill>
                <a:latin typeface="Meiryo UI" panose="020B0604030504040204" pitchFamily="50" charset="-128"/>
                <a:ea typeface="Meiryo UI" panose="020B0604030504040204" pitchFamily="50" charset="-128"/>
              </a:rPr>
              <a:t>Microsoft</a:t>
            </a:r>
            <a:r>
              <a:rPr kumimoji="1" lang="ja-JP" altLang="en-US" sz="1200" dirty="0" smtClean="0">
                <a:solidFill>
                  <a:schemeClr val="tx1"/>
                </a:solidFill>
                <a:latin typeface="Meiryo UI" panose="020B0604030504040204" pitchFamily="50" charset="-128"/>
                <a:ea typeface="Meiryo UI" panose="020B0604030504040204" pitchFamily="50" charset="-128"/>
              </a:rPr>
              <a:t>社によるシアトルへの本社移転後、ソフトウェア業が急激に伸び、近年は関連する</a:t>
            </a:r>
            <a:r>
              <a:rPr kumimoji="1" lang="en-US" altLang="ja-JP" sz="1200" dirty="0" smtClean="0">
                <a:solidFill>
                  <a:schemeClr val="tx1"/>
                </a:solidFill>
                <a:latin typeface="Meiryo UI" panose="020B0604030504040204" pitchFamily="50" charset="-128"/>
                <a:ea typeface="Meiryo UI" panose="020B0604030504040204" pitchFamily="50" charset="-128"/>
              </a:rPr>
              <a:t>e</a:t>
            </a:r>
            <a:r>
              <a:rPr kumimoji="1" lang="ja-JP" altLang="en-US" sz="1200" dirty="0" smtClean="0">
                <a:solidFill>
                  <a:schemeClr val="tx1"/>
                </a:solidFill>
                <a:latin typeface="Meiryo UI" panose="020B0604030504040204" pitchFamily="50" charset="-128"/>
                <a:ea typeface="Meiryo UI" panose="020B0604030504040204" pitchFamily="50" charset="-128"/>
              </a:rPr>
              <a:t>コマース事業者やスマートフォン事業者なども拠点を</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設置している。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角丸四角形 12"/>
          <p:cNvSpPr/>
          <p:nvPr/>
        </p:nvSpPr>
        <p:spPr>
          <a:xfrm>
            <a:off x="7735336" y="2681416"/>
            <a:ext cx="1915292" cy="9514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Meiryo UI" panose="020B0604030504040204" pitchFamily="50" charset="-128"/>
                <a:ea typeface="Meiryo UI" panose="020B0604030504040204" pitchFamily="50" charset="-128"/>
              </a:rPr>
              <a:t>高付加価値経済に重要な</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・ハイテク</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・研究開発力　を保有</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127</a:t>
            </a:r>
            <a:endParaRPr kumimoji="1" lang="ja-JP" altLang="en-US" sz="1100" b="1" dirty="0">
              <a:latin typeface="Arial Black" panose="020B0A04020102020204" pitchFamily="34" charset="0"/>
            </a:endParaRPr>
          </a:p>
        </p:txBody>
      </p:sp>
      <p:sp>
        <p:nvSpPr>
          <p:cNvPr id="15" name="正方形/長方形 14"/>
          <p:cNvSpPr/>
          <p:nvPr/>
        </p:nvSpPr>
        <p:spPr>
          <a:xfrm>
            <a:off x="7474607" y="6628207"/>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出典：各種資料から企画室作成</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8435" y="540920"/>
            <a:ext cx="3451860" cy="1798320"/>
          </a:xfrm>
          <a:prstGeom prst="rect">
            <a:avLst/>
          </a:prstGeom>
        </p:spPr>
      </p:pic>
    </p:spTree>
    <p:extLst>
      <p:ext uri="{BB962C8B-B14F-4D97-AF65-F5344CB8AC3E}">
        <p14:creationId xmlns:p14="http://schemas.microsoft.com/office/powerpoint/2010/main" val="11679057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5349" y="543696"/>
            <a:ext cx="2479332" cy="5684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バルセロナ</a:t>
            </a:r>
          </a:p>
        </p:txBody>
      </p:sp>
      <p:graphicFrame>
        <p:nvGraphicFramePr>
          <p:cNvPr id="8" name="表 7"/>
          <p:cNvGraphicFramePr>
            <a:graphicFrameLocks noGrp="1"/>
          </p:cNvGraphicFramePr>
          <p:nvPr>
            <p:extLst/>
          </p:nvPr>
        </p:nvGraphicFramePr>
        <p:xfrm>
          <a:off x="160635" y="1339571"/>
          <a:ext cx="3049083" cy="926964"/>
        </p:xfrm>
        <a:graphic>
          <a:graphicData uri="http://schemas.openxmlformats.org/drawingml/2006/table">
            <a:tbl>
              <a:tblPr firstRow="1" bandRow="1">
                <a:tableStyleId>{BDBED569-4797-4DF1-A0F4-6AAB3CD982D8}</a:tableStyleId>
              </a:tblPr>
              <a:tblGrid>
                <a:gridCol w="1016361">
                  <a:extLst>
                    <a:ext uri="{9D8B030D-6E8A-4147-A177-3AD203B41FA5}">
                      <a16:colId xmlns:a16="http://schemas.microsoft.com/office/drawing/2014/main" val="334839310"/>
                    </a:ext>
                  </a:extLst>
                </a:gridCol>
                <a:gridCol w="1016361">
                  <a:extLst>
                    <a:ext uri="{9D8B030D-6E8A-4147-A177-3AD203B41FA5}">
                      <a16:colId xmlns:a16="http://schemas.microsoft.com/office/drawing/2014/main" val="713728825"/>
                    </a:ext>
                  </a:extLst>
                </a:gridCol>
                <a:gridCol w="1016361">
                  <a:extLst>
                    <a:ext uri="{9D8B030D-6E8A-4147-A177-3AD203B41FA5}">
                      <a16:colId xmlns:a16="http://schemas.microsoft.com/office/drawing/2014/main" val="977820794"/>
                    </a:ext>
                  </a:extLst>
                </a:gridCol>
              </a:tblGrid>
              <a:tr h="308988">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面積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62331811"/>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市域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160</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101</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3604235"/>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都市圏域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302</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495</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37214063"/>
                  </a:ext>
                </a:extLst>
              </a:tr>
            </a:tbl>
          </a:graphicData>
        </a:graphic>
      </p:graphicFrame>
      <p:sp>
        <p:nvSpPr>
          <p:cNvPr id="10" name="正方形/長方形 9"/>
          <p:cNvSpPr/>
          <p:nvPr/>
        </p:nvSpPr>
        <p:spPr>
          <a:xfrm>
            <a:off x="201340" y="2414840"/>
            <a:ext cx="9576489" cy="1544596"/>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r>
              <a:rPr kumimoji="1" lang="ja-JP" altLang="en-US" sz="1600" dirty="0" smtClean="0">
                <a:solidFill>
                  <a:schemeClr val="tx1"/>
                </a:solidFill>
                <a:latin typeface="Meiryo UI" panose="020B0604030504040204" pitchFamily="50" charset="-128"/>
                <a:ea typeface="Meiryo UI" panose="020B0604030504040204" pitchFamily="50" charset="-128"/>
              </a:rPr>
              <a:t>☑ オリンピックのインパクトを活用し、文化と経済が共に発展するための戦略を打ち出し、都市インフラの整備と、産業構造の転換を図り、都市を再生。（「バルセロナ・モデル」として世界から脚光）</a:t>
            </a:r>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産業構造の転換（繊維産業　➡　メディア、ＩＴ、バイオメディカル、エ</a:t>
            </a:r>
            <a:r>
              <a:rPr kumimoji="1" lang="ja-JP" altLang="en-US" sz="1600" dirty="0">
                <a:solidFill>
                  <a:schemeClr val="tx1"/>
                </a:solidFill>
                <a:latin typeface="Meiryo UI" panose="020B0604030504040204" pitchFamily="50" charset="-128"/>
                <a:ea typeface="Meiryo UI" panose="020B0604030504040204" pitchFamily="50" charset="-128"/>
              </a:rPr>
              <a:t>ネ</a:t>
            </a:r>
            <a:r>
              <a:rPr kumimoji="1" lang="ja-JP" altLang="en-US" sz="1600" dirty="0" smtClean="0">
                <a:solidFill>
                  <a:schemeClr val="tx1"/>
                </a:solidFill>
                <a:latin typeface="Meiryo UI" panose="020B0604030504040204" pitchFamily="50" charset="-128"/>
                <a:ea typeface="Meiryo UI" panose="020B0604030504040204" pitchFamily="50" charset="-128"/>
              </a:rPr>
              <a:t>ルギー、文化）</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文化やアートに関連する産業セクターを第５次産業として位置づけ、創造的な産業として振興。</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歩行空間の創出、職住近接のまちづくりなどを進め、生活面での高いクオリティ　</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Wi-Fi</a:t>
            </a:r>
            <a:r>
              <a:rPr kumimoji="1" lang="ja-JP" altLang="en-US" sz="1600" dirty="0">
                <a:solidFill>
                  <a:schemeClr val="tx1"/>
                </a:solidFill>
                <a:latin typeface="Meiryo UI" panose="020B0604030504040204" pitchFamily="50" charset="-128"/>
                <a:ea typeface="Meiryo UI" panose="020B0604030504040204" pitchFamily="50" charset="-128"/>
              </a:rPr>
              <a:t>を活用したスマートサービスを</a:t>
            </a:r>
            <a:r>
              <a:rPr kumimoji="1" lang="ja-JP" altLang="en-US" sz="1600" dirty="0" smtClean="0">
                <a:solidFill>
                  <a:schemeClr val="tx1"/>
                </a:solidFill>
                <a:latin typeface="Meiryo UI" panose="020B0604030504040204" pitchFamily="50" charset="-128"/>
                <a:ea typeface="Meiryo UI" panose="020B0604030504040204" pitchFamily="50" charset="-128"/>
              </a:rPr>
              <a:t>展開するなど、スマートシティとしても世界的に注目</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11207" y="4073918"/>
            <a:ext cx="9733008" cy="27075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u="sng" dirty="0" smtClean="0">
                <a:solidFill>
                  <a:schemeClr val="tx1"/>
                </a:solidFill>
                <a:latin typeface="Meiryo UI" panose="020B0604030504040204" pitchFamily="50" charset="-128"/>
                <a:ea typeface="Meiryo UI" panose="020B0604030504040204" pitchFamily="50" charset="-128"/>
              </a:rPr>
              <a:t>1970</a:t>
            </a:r>
            <a:r>
              <a:rPr kumimoji="1" lang="ja-JP" altLang="en-US" sz="1200" u="sng" dirty="0" smtClean="0">
                <a:solidFill>
                  <a:schemeClr val="tx1"/>
                </a:solidFill>
                <a:latin typeface="Meiryo UI" panose="020B0604030504040204" pitchFamily="50" charset="-128"/>
                <a:ea typeface="Meiryo UI" panose="020B0604030504040204" pitchFamily="50" charset="-128"/>
              </a:rPr>
              <a:t>年代の民主化後、著しく老朽化が進んだ市街地を再生</a:t>
            </a:r>
            <a:r>
              <a:rPr kumimoji="1" lang="ja-JP" altLang="en-US" sz="1200" dirty="0" smtClean="0">
                <a:solidFill>
                  <a:schemeClr val="tx1"/>
                </a:solidFill>
                <a:latin typeface="Meiryo UI" panose="020B0604030504040204" pitchFamily="50" charset="-128"/>
                <a:ea typeface="Meiryo UI" panose="020B0604030504040204" pitchFamily="50" charset="-128"/>
              </a:rPr>
              <a:t>。具体的には、</a:t>
            </a:r>
            <a:r>
              <a:rPr kumimoji="1" lang="ja-JP" altLang="en-US" sz="1200" u="sng" dirty="0" smtClean="0">
                <a:solidFill>
                  <a:schemeClr val="tx1"/>
                </a:solidFill>
                <a:latin typeface="Meiryo UI" panose="020B0604030504040204" pitchFamily="50" charset="-128"/>
                <a:ea typeface="Meiryo UI" panose="020B0604030504040204" pitchFamily="50" charset="-128"/>
              </a:rPr>
              <a:t>旧市街地</a:t>
            </a:r>
            <a:r>
              <a:rPr kumimoji="1" lang="ja-JP" altLang="en-US" sz="1200" u="sng" dirty="0">
                <a:solidFill>
                  <a:schemeClr val="tx1"/>
                </a:solidFill>
                <a:latin typeface="Meiryo UI" panose="020B0604030504040204" pitchFamily="50" charset="-128"/>
                <a:ea typeface="Meiryo UI" panose="020B0604030504040204" pitchFamily="50" charset="-128"/>
              </a:rPr>
              <a:t>における多孔質化戦略</a:t>
            </a:r>
            <a:r>
              <a:rPr kumimoji="1" lang="ja-JP" altLang="en-US" sz="1200" dirty="0">
                <a:solidFill>
                  <a:schemeClr val="tx1"/>
                </a:solidFill>
                <a:latin typeface="Meiryo UI" panose="020B0604030504040204" pitchFamily="50" charset="-128"/>
                <a:ea typeface="Meiryo UI" panose="020B0604030504040204" pitchFamily="50" charset="-128"/>
              </a:rPr>
              <a:t>（老朽化した建造物群を取り壊し、新たに公共空間として整備し、地区全体に歩行者動線を生み出していくこと。）</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u="sng" dirty="0" smtClean="0">
                <a:solidFill>
                  <a:schemeClr val="tx1"/>
                </a:solidFill>
                <a:latin typeface="Meiryo UI" panose="020B0604030504040204" pitchFamily="50" charset="-128"/>
                <a:ea typeface="Meiryo UI" panose="020B0604030504040204" pitchFamily="50" charset="-128"/>
              </a:rPr>
              <a:t>歴史的</a:t>
            </a:r>
            <a:r>
              <a:rPr kumimoji="1" lang="ja-JP" altLang="en-US" sz="1200" u="sng" dirty="0">
                <a:solidFill>
                  <a:schemeClr val="tx1"/>
                </a:solidFill>
                <a:latin typeface="Meiryo UI" panose="020B0604030504040204" pitchFamily="50" charset="-128"/>
                <a:ea typeface="Meiryo UI" panose="020B0604030504040204" pitchFamily="50" charset="-128"/>
              </a:rPr>
              <a:t>市街地</a:t>
            </a:r>
            <a:r>
              <a:rPr kumimoji="1" lang="ja-JP" altLang="en-US" sz="1200" u="sng" dirty="0" smtClean="0">
                <a:solidFill>
                  <a:schemeClr val="tx1"/>
                </a:solidFill>
                <a:latin typeface="Meiryo UI" panose="020B0604030504040204" pitchFamily="50" charset="-128"/>
                <a:ea typeface="Meiryo UI" panose="020B0604030504040204" pitchFamily="50" charset="-128"/>
              </a:rPr>
              <a:t>における歩</a:t>
            </a:r>
            <a:r>
              <a:rPr kumimoji="1" lang="ja-JP" altLang="en-US" sz="1200" u="sng" dirty="0">
                <a:solidFill>
                  <a:schemeClr val="tx1"/>
                </a:solidFill>
                <a:latin typeface="Meiryo UI" panose="020B0604030504040204" pitchFamily="50" charset="-128"/>
                <a:ea typeface="Meiryo UI" panose="020B0604030504040204" pitchFamily="50" charset="-128"/>
              </a:rPr>
              <a:t>行者の空間化といった地区</a:t>
            </a:r>
            <a:r>
              <a:rPr kumimoji="1" lang="ja-JP" altLang="en-US" sz="1200" u="sng" dirty="0" smtClean="0">
                <a:solidFill>
                  <a:schemeClr val="tx1"/>
                </a:solidFill>
                <a:latin typeface="Meiryo UI" panose="020B0604030504040204" pitchFamily="50" charset="-128"/>
                <a:ea typeface="Meiryo UI" panose="020B0604030504040204" pitchFamily="50" charset="-128"/>
              </a:rPr>
              <a:t>再生を実施</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1996</a:t>
            </a:r>
            <a:r>
              <a:rPr kumimoji="1" lang="ja-JP" altLang="en-US" sz="1200" dirty="0" smtClean="0">
                <a:solidFill>
                  <a:schemeClr val="tx1"/>
                </a:solidFill>
                <a:latin typeface="Meiryo UI" panose="020B0604030504040204" pitchFamily="50" charset="-128"/>
                <a:ea typeface="Meiryo UI" panose="020B0604030504040204" pitchFamily="50" charset="-128"/>
              </a:rPr>
              <a:t>年に開催された</a:t>
            </a:r>
            <a:r>
              <a:rPr kumimoji="1" lang="ja-JP" altLang="en-US" sz="1200" u="sng" dirty="0" smtClean="0">
                <a:solidFill>
                  <a:schemeClr val="tx1"/>
                </a:solidFill>
                <a:latin typeface="Meiryo UI" panose="020B0604030504040204" pitchFamily="50" charset="-128"/>
                <a:ea typeface="Meiryo UI" panose="020B0604030504040204" pitchFamily="50" charset="-128"/>
              </a:rPr>
              <a:t>オリンピックを契機として、文化を視点を取り入れて都市インフラを整備</a:t>
            </a:r>
            <a:r>
              <a:rPr kumimoji="1" lang="ja-JP" altLang="en-US" sz="1200" dirty="0" smtClean="0">
                <a:solidFill>
                  <a:schemeClr val="tx1"/>
                </a:solidFill>
                <a:latin typeface="Meiryo UI" panose="020B0604030504040204" pitchFamily="50" charset="-128"/>
                <a:ea typeface="Meiryo UI" panose="020B0604030504040204" pitchFamily="50" charset="-128"/>
              </a:rPr>
              <a:t>。バルセロナ現代文化センターやバルセロナ現代美術館がこの時期に建設。また、バルセロナ大学の歴史学科と哲学科を都心部に移転し、地域の活性化につなげている。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rPr>
              <a:t>○バルセロナは、スペインで最も工業（繊維が中心）が盛んな都市として発展。その後、</a:t>
            </a:r>
            <a:r>
              <a:rPr kumimoji="1" lang="ja-JP" altLang="en-US" sz="1200" u="sng" dirty="0" smtClean="0">
                <a:solidFill>
                  <a:schemeClr val="tx1"/>
                </a:solidFill>
                <a:latin typeface="Meiryo UI" panose="020B0604030504040204" pitchFamily="50" charset="-128"/>
                <a:ea typeface="Meiryo UI" panose="020B0604030504040204" pitchFamily="50" charset="-128"/>
              </a:rPr>
              <a:t>工業地帯の衰退する中で、オリンピックを契機にサービス業へ転換</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沿岸部の工場地帯を再開発し、</a:t>
            </a:r>
            <a:r>
              <a:rPr kumimoji="1" lang="ja-JP" altLang="en-US" sz="1200" u="sng" dirty="0" smtClean="0">
                <a:solidFill>
                  <a:schemeClr val="tx1"/>
                </a:solidFill>
                <a:latin typeface="Meiryo UI" panose="020B0604030504040204" pitchFamily="50" charset="-128"/>
                <a:ea typeface="Meiryo UI" panose="020B0604030504040204" pitchFamily="50" charset="-128"/>
              </a:rPr>
              <a:t>①メディア、②ＩＴ、③バイオメディカル・テクノロジー、④エネルギー、⑤文化の５分野をテーマと</a:t>
            </a:r>
            <a:r>
              <a:rPr kumimoji="1" lang="ja-JP" altLang="en-US" sz="1200" dirty="0" smtClean="0">
                <a:solidFill>
                  <a:schemeClr val="tx1"/>
                </a:solidFill>
                <a:latin typeface="Meiryo UI" panose="020B0604030504040204" pitchFamily="50" charset="-128"/>
                <a:ea typeface="Meiryo UI" panose="020B0604030504040204" pitchFamily="50" charset="-128"/>
              </a:rPr>
              <a:t>して設定。</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このうち特に「文化」については、他の分野すべてに関連する分野として位置づけ。また、開発のキーワードとして「コンパクトシティ」を設定し、職住近接を実現。</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174625" indent="-174625">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rPr>
              <a:t>○バルセロナの戦略計画（</a:t>
            </a:r>
            <a:r>
              <a:rPr kumimoji="1" lang="en-US" altLang="ja-JP" sz="1200" dirty="0" smtClean="0">
                <a:solidFill>
                  <a:schemeClr val="tx1"/>
                </a:solidFill>
                <a:latin typeface="Meiryo UI" panose="020B0604030504040204" pitchFamily="50" charset="-128"/>
                <a:ea typeface="Meiryo UI" panose="020B0604030504040204" pitchFamily="50" charset="-128"/>
              </a:rPr>
              <a:t>New accents 2006</a:t>
            </a:r>
            <a:r>
              <a:rPr kumimoji="1" lang="ja-JP" altLang="en-US" sz="1200" dirty="0" smtClean="0">
                <a:solidFill>
                  <a:schemeClr val="tx1"/>
                </a:solidFill>
                <a:latin typeface="Meiryo UI" panose="020B0604030504040204" pitchFamily="50" charset="-128"/>
                <a:ea typeface="Meiryo UI" panose="020B0604030504040204" pitchFamily="50" charset="-128"/>
              </a:rPr>
              <a:t>）では、</a:t>
            </a:r>
            <a:r>
              <a:rPr kumimoji="1" lang="ja-JP" altLang="en-US" sz="1200" u="sng" dirty="0" smtClean="0">
                <a:solidFill>
                  <a:schemeClr val="tx1"/>
                </a:solidFill>
                <a:latin typeface="Meiryo UI" panose="020B0604030504040204" pitchFamily="50" charset="-128"/>
                <a:ea typeface="Meiryo UI" panose="020B0604030504040204" pitchFamily="50" charset="-128"/>
              </a:rPr>
              <a:t>文化やアートに関連する産業セクター（文化、アート、デザイン、オーディオビジュアル、メディア等）を第５次産業として位置付け、創造的な産業として振興</a:t>
            </a:r>
            <a:r>
              <a:rPr kumimoji="1" lang="ja-JP" altLang="en-US" sz="1200" dirty="0" smtClean="0">
                <a:solidFill>
                  <a:schemeClr val="tx1"/>
                </a:solidFill>
                <a:latin typeface="Meiryo UI" panose="020B0604030504040204" pitchFamily="50" charset="-128"/>
                <a:ea typeface="Meiryo UI" panose="020B0604030504040204" pitchFamily="50" charset="-128"/>
              </a:rPr>
              <a:t>。ハード・ソフト両面からの文化政策の効果もあり、クリエイティビティと文化多様性を担う主体としての才能ある個人や起業家が</a:t>
            </a:r>
            <a:r>
              <a:rPr kumimoji="1" lang="ja-JP" altLang="en-US" sz="1200" u="sng" dirty="0" smtClean="0">
                <a:solidFill>
                  <a:schemeClr val="tx1"/>
                </a:solidFill>
                <a:latin typeface="Meiryo UI" panose="020B0604030504040204" pitchFamily="50" charset="-128"/>
                <a:ea typeface="Meiryo UI" panose="020B0604030504040204" pitchFamily="50" charset="-128"/>
              </a:rPr>
              <a:t>生活しやすく、ビジネスしやすい土壌が培われている。</a:t>
            </a: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174625" indent="-174625">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rPr>
              <a:t>○世界からの観光地として、さらには、大規模なコンベンションセンターなどを有し、国際会議や見本市などの面でも高いポテンシャル。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174625" indent="-174625">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rPr>
              <a:t>○近年、</a:t>
            </a:r>
            <a:r>
              <a:rPr kumimoji="1" lang="ja-JP" altLang="en-US" sz="1200" u="sng" dirty="0" smtClean="0">
                <a:solidFill>
                  <a:schemeClr val="tx1"/>
                </a:solidFill>
                <a:latin typeface="Meiryo UI" panose="020B0604030504040204" pitchFamily="50" charset="-128"/>
                <a:ea typeface="Meiryo UI" panose="020B0604030504040204" pitchFamily="50" charset="-128"/>
              </a:rPr>
              <a:t>スマートシティの世界都市ランキングでも上位に入るなど、</a:t>
            </a:r>
            <a:r>
              <a:rPr kumimoji="1" lang="en-US" altLang="ja-JP" sz="1200" u="sng" dirty="0" smtClean="0">
                <a:solidFill>
                  <a:schemeClr val="tx1"/>
                </a:solidFill>
                <a:latin typeface="Meiryo UI" panose="020B0604030504040204" pitchFamily="50" charset="-128"/>
                <a:ea typeface="Meiryo UI" panose="020B0604030504040204" pitchFamily="50" charset="-128"/>
              </a:rPr>
              <a:t>Wi-Fi</a:t>
            </a:r>
            <a:r>
              <a:rPr kumimoji="1" lang="ja-JP" altLang="en-US" sz="1200" u="sng" dirty="0" smtClean="0">
                <a:solidFill>
                  <a:schemeClr val="tx1"/>
                </a:solidFill>
                <a:latin typeface="Meiryo UI" panose="020B0604030504040204" pitchFamily="50" charset="-128"/>
                <a:ea typeface="Meiryo UI" panose="020B0604030504040204" pitchFamily="50" charset="-128"/>
              </a:rPr>
              <a:t>を活用したスマートサービスを展開</a:t>
            </a:r>
            <a:r>
              <a:rPr kumimoji="1" lang="ja-JP" altLang="en-US" sz="1200" dirty="0" smtClean="0">
                <a:solidFill>
                  <a:schemeClr val="tx1"/>
                </a:solidFill>
                <a:latin typeface="Meiryo UI" panose="020B0604030504040204" pitchFamily="50" charset="-128"/>
                <a:ea typeface="Meiryo UI" panose="020B0604030504040204" pitchFamily="50" charset="-128"/>
              </a:rPr>
              <a:t>（省エネ、渋滞緩和、バスの運行情報など）</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4625" indent="-174625">
              <a:lnSpc>
                <a:spcPts val="12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174625" indent="-174625">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128</a:t>
            </a:r>
            <a:endParaRPr kumimoji="1" lang="ja-JP" altLang="en-US" sz="1100" b="1" dirty="0">
              <a:latin typeface="Arial Black" panose="020B0A04020102020204" pitchFamily="34" charset="0"/>
            </a:endParaRPr>
          </a:p>
        </p:txBody>
      </p:sp>
      <p:sp>
        <p:nvSpPr>
          <p:cNvPr id="11" name="正方形/長方形 10"/>
          <p:cNvSpPr/>
          <p:nvPr/>
        </p:nvSpPr>
        <p:spPr>
          <a:xfrm>
            <a:off x="7529199" y="6678000"/>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出典：各種資料から企画室作成</a:t>
            </a:r>
          </a:p>
        </p:txBody>
      </p:sp>
      <p:pic>
        <p:nvPicPr>
          <p:cNvPr id="3" name="図 2"/>
          <p:cNvPicPr>
            <a:picLocks noChangeAspect="1"/>
          </p:cNvPicPr>
          <p:nvPr/>
        </p:nvPicPr>
        <p:blipFill>
          <a:blip r:embed="rId2"/>
          <a:stretch>
            <a:fillRect/>
          </a:stretch>
        </p:blipFill>
        <p:spPr>
          <a:xfrm>
            <a:off x="3591314" y="470754"/>
            <a:ext cx="2796540" cy="1882140"/>
          </a:xfrm>
          <a:prstGeom prst="rect">
            <a:avLst/>
          </a:prstGeom>
        </p:spPr>
      </p:pic>
    </p:spTree>
    <p:extLst>
      <p:ext uri="{BB962C8B-B14F-4D97-AF65-F5344CB8AC3E}">
        <p14:creationId xmlns:p14="http://schemas.microsoft.com/office/powerpoint/2010/main" val="4260910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（３）各都市の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20294" y="3997556"/>
            <a:ext cx="9733008" cy="271252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Meiryo UI" panose="020B0604030504040204" pitchFamily="50" charset="-128"/>
                <a:ea typeface="Meiryo UI" panose="020B0604030504040204" pitchFamily="50" charset="-128"/>
              </a:rPr>
              <a:t>○ピッツバーグ</a:t>
            </a:r>
            <a:r>
              <a:rPr kumimoji="1" lang="ja-JP" altLang="en-US" sz="1200" dirty="0">
                <a:solidFill>
                  <a:schemeClr val="tx1"/>
                </a:solidFill>
                <a:latin typeface="Meiryo UI" panose="020B0604030504040204" pitchFamily="50" charset="-128"/>
                <a:ea typeface="Meiryo UI" panose="020B0604030504040204" pitchFamily="50" charset="-128"/>
              </a:rPr>
              <a:t>はかつては製鉄産業を中心とする</a:t>
            </a:r>
            <a:r>
              <a:rPr kumimoji="1" lang="ja-JP" altLang="en-US" sz="1200" u="sng" dirty="0">
                <a:solidFill>
                  <a:schemeClr val="tx1"/>
                </a:solidFill>
                <a:latin typeface="Meiryo UI" panose="020B0604030504040204" pitchFamily="50" charset="-128"/>
                <a:ea typeface="Meiryo UI" panose="020B0604030504040204" pitchFamily="50" charset="-128"/>
              </a:rPr>
              <a:t>世界的な工業都市であったが、日本の鉄鋼産業等との競争に敗れて衰退</a:t>
            </a:r>
            <a:r>
              <a:rPr kumimoji="1" lang="ja-JP" altLang="en-US" sz="1200" dirty="0">
                <a:solidFill>
                  <a:schemeClr val="tx1"/>
                </a:solidFill>
                <a:latin typeface="Meiryo UI" panose="020B0604030504040204" pitchFamily="50" charset="-128"/>
                <a:ea typeface="Meiryo UI" panose="020B0604030504040204" pitchFamily="50" charset="-128"/>
              </a:rPr>
              <a:t>。工業地帯は廃墟となった。</a:t>
            </a:r>
          </a:p>
          <a:p>
            <a:r>
              <a:rPr kumimoji="1" lang="ja-JP" altLang="en-US" sz="1200" dirty="0" smtClean="0">
                <a:solidFill>
                  <a:schemeClr val="tx1"/>
                </a:solidFill>
                <a:latin typeface="Meiryo UI" panose="020B0604030504040204" pitchFamily="50" charset="-128"/>
                <a:ea typeface="Meiryo UI" panose="020B0604030504040204" pitchFamily="50" charset="-128"/>
              </a:rPr>
              <a:t>　その後</a:t>
            </a:r>
            <a:r>
              <a:rPr kumimoji="1" lang="ja-JP" altLang="en-US" sz="1200" dirty="0">
                <a:solidFill>
                  <a:schemeClr val="tx1"/>
                </a:solidFill>
                <a:latin typeface="Meiryo UI" panose="020B0604030504040204" pitchFamily="50" charset="-128"/>
                <a:ea typeface="Meiryo UI" panose="020B0604030504040204" pitchFamily="50" charset="-128"/>
              </a:rPr>
              <a:t>、政財トップリーダーが主導して都市再開発を通じた大企業本社誘致や市内大学などの集積を生かした</a:t>
            </a:r>
            <a:r>
              <a:rPr kumimoji="1" lang="ja-JP" altLang="en-US" sz="1200" u="sng" dirty="0">
                <a:solidFill>
                  <a:schemeClr val="tx1"/>
                </a:solidFill>
                <a:latin typeface="Meiryo UI" panose="020B0604030504040204" pitchFamily="50" charset="-128"/>
                <a:ea typeface="Meiryo UI" panose="020B0604030504040204" pitchFamily="50" charset="-128"/>
              </a:rPr>
              <a:t>医療産業・ハイテク産業の振興</a:t>
            </a:r>
            <a:r>
              <a:rPr kumimoji="1" lang="ja-JP" altLang="en-US" sz="1200" dirty="0">
                <a:solidFill>
                  <a:schemeClr val="tx1"/>
                </a:solidFill>
                <a:latin typeface="Meiryo UI" panose="020B0604030504040204" pitchFamily="50" charset="-128"/>
                <a:ea typeface="Meiryo UI" panose="020B0604030504040204" pitchFamily="50" charset="-128"/>
              </a:rPr>
              <a:t>に取組んできた。</a:t>
            </a:r>
          </a:p>
          <a:p>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ピッツバーグのイノベーション・エコシステムを支える主な要素としては、</a:t>
            </a:r>
            <a:r>
              <a:rPr kumimoji="1" lang="ja-JP" altLang="en-US" sz="1200" u="sng" dirty="0">
                <a:solidFill>
                  <a:schemeClr val="tx1"/>
                </a:solidFill>
                <a:latin typeface="Meiryo UI" panose="020B0604030504040204" pitchFamily="50" charset="-128"/>
                <a:ea typeface="Meiryo UI" panose="020B0604030504040204" pitchFamily="50" charset="-128"/>
              </a:rPr>
              <a:t>①優秀なテック人材及びスタートアップの排出をリードする大学（カーネギーメロン大学やピッツバーグ大学など）、②地域のスタートアップの成長を支援する大手テクノロジー企業、③地域政府の積極的支援</a:t>
            </a:r>
            <a:r>
              <a:rPr kumimoji="1" lang="ja-JP" altLang="en-US" sz="1200" dirty="0">
                <a:solidFill>
                  <a:schemeClr val="tx1"/>
                </a:solidFill>
                <a:latin typeface="Meiryo UI" panose="020B0604030504040204" pitchFamily="50" charset="-128"/>
                <a:ea typeface="Meiryo UI" panose="020B0604030504040204" pitchFamily="50" charset="-128"/>
              </a:rPr>
              <a:t>があげられる。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○テクノロジーハブ</a:t>
            </a:r>
            <a:r>
              <a:rPr kumimoji="1" lang="ja-JP" altLang="en-US" sz="1200" dirty="0">
                <a:solidFill>
                  <a:schemeClr val="tx1"/>
                </a:solidFill>
                <a:latin typeface="Meiryo UI" panose="020B0604030504040204" pitchFamily="50" charset="-128"/>
                <a:ea typeface="Meiryo UI" panose="020B0604030504040204" pitchFamily="50" charset="-128"/>
              </a:rPr>
              <a:t>としての規模は、シリコンバレーやボストンなどと比べると小規模ではあるが、</a:t>
            </a:r>
            <a:r>
              <a:rPr kumimoji="1" lang="ja-JP" altLang="en-US" sz="1200" u="sng" dirty="0">
                <a:solidFill>
                  <a:schemeClr val="tx1"/>
                </a:solidFill>
                <a:latin typeface="Meiryo UI" panose="020B0604030504040204" pitchFamily="50" charset="-128"/>
                <a:ea typeface="Meiryo UI" panose="020B0604030504040204" pitchFamily="50" charset="-128"/>
              </a:rPr>
              <a:t>ＶＣによるスタートアップ投資額は近年増加傾向</a:t>
            </a:r>
            <a:r>
              <a:rPr kumimoji="1" lang="ja-JP" altLang="en-US" sz="1200" dirty="0">
                <a:solidFill>
                  <a:schemeClr val="tx1"/>
                </a:solidFill>
                <a:latin typeface="Meiryo UI" panose="020B0604030504040204" pitchFamily="50" charset="-128"/>
                <a:ea typeface="Meiryo UI" panose="020B0604030504040204" pitchFamily="50" charset="-128"/>
              </a:rPr>
              <a:t>にあり、</a:t>
            </a:r>
            <a:r>
              <a:rPr kumimoji="1" lang="en-US" altLang="ja-JP" sz="1200" dirty="0">
                <a:solidFill>
                  <a:schemeClr val="tx1"/>
                </a:solidFill>
                <a:latin typeface="Meiryo UI" panose="020B0604030504040204" pitchFamily="50" charset="-128"/>
                <a:ea typeface="Meiryo UI" panose="020B0604030504040204" pitchFamily="50" charset="-128"/>
              </a:rPr>
              <a:t>2008</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rPr>
              <a:t>年の</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年間において、</a:t>
            </a:r>
            <a:r>
              <a:rPr kumimoji="1" lang="ja-JP" altLang="en-US" sz="1200" u="sng" dirty="0">
                <a:solidFill>
                  <a:schemeClr val="tx1"/>
                </a:solidFill>
                <a:latin typeface="Meiryo UI" panose="020B0604030504040204" pitchFamily="50" charset="-128"/>
                <a:ea typeface="Meiryo UI" panose="020B0604030504040204" pitchFamily="50" charset="-128"/>
              </a:rPr>
              <a:t>投資額が</a:t>
            </a:r>
            <a:r>
              <a:rPr kumimoji="1" lang="en-US" altLang="ja-JP" sz="1200" u="sng" dirty="0">
                <a:solidFill>
                  <a:schemeClr val="tx1"/>
                </a:solidFill>
                <a:latin typeface="Meiryo UI" panose="020B0604030504040204" pitchFamily="50" charset="-128"/>
                <a:ea typeface="Meiryo UI" panose="020B0604030504040204" pitchFamily="50" charset="-128"/>
              </a:rPr>
              <a:t>198%</a:t>
            </a:r>
            <a:r>
              <a:rPr kumimoji="1" lang="ja-JP" altLang="en-US" sz="1200" u="sng" dirty="0">
                <a:solidFill>
                  <a:schemeClr val="tx1"/>
                </a:solidFill>
                <a:latin typeface="Meiryo UI" panose="020B0604030504040204" pitchFamily="50" charset="-128"/>
                <a:ea typeface="Meiryo UI" panose="020B0604030504040204" pitchFamily="50" charset="-128"/>
              </a:rPr>
              <a:t>増加</a:t>
            </a:r>
            <a:r>
              <a:rPr kumimoji="1" lang="ja-JP" altLang="en-US" sz="1200" dirty="0">
                <a:solidFill>
                  <a:schemeClr val="tx1"/>
                </a:solidFill>
                <a:latin typeface="Meiryo UI" panose="020B0604030504040204" pitchFamily="50" charset="-128"/>
                <a:ea typeface="Meiryo UI" panose="020B0604030504040204" pitchFamily="50" charset="-128"/>
              </a:rPr>
              <a:t>している。大部分の資金がソフトウエア及びライフサイエンス関連企業に集中している。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○医療</a:t>
            </a:r>
            <a:r>
              <a:rPr kumimoji="1" lang="ja-JP" altLang="en-US" sz="1200" dirty="0">
                <a:solidFill>
                  <a:schemeClr val="tx1"/>
                </a:solidFill>
                <a:latin typeface="Meiryo UI" panose="020B0604030504040204" pitchFamily="50" charset="-128"/>
                <a:ea typeface="Meiryo UI" panose="020B0604030504040204" pitchFamily="50" charset="-128"/>
              </a:rPr>
              <a:t>産業振興としてはピッツバーグ大学医療センター（</a:t>
            </a:r>
            <a:r>
              <a:rPr kumimoji="1" lang="en-US" altLang="ja-JP" sz="1200" dirty="0">
                <a:solidFill>
                  <a:schemeClr val="tx1"/>
                </a:solidFill>
                <a:latin typeface="Meiryo UI" panose="020B0604030504040204" pitchFamily="50" charset="-128"/>
                <a:ea typeface="Meiryo UI" panose="020B0604030504040204" pitchFamily="50" charset="-128"/>
              </a:rPr>
              <a:t>UPMC)</a:t>
            </a:r>
            <a:r>
              <a:rPr kumimoji="1" lang="ja-JP" altLang="en-US" sz="1200" dirty="0">
                <a:solidFill>
                  <a:schemeClr val="tx1"/>
                </a:solidFill>
                <a:latin typeface="Meiryo UI" panose="020B0604030504040204" pitchFamily="50" charset="-128"/>
                <a:ea typeface="Meiryo UI" panose="020B0604030504040204" pitchFamily="50" charset="-128"/>
              </a:rPr>
              <a:t>を核に進められている。</a:t>
            </a:r>
            <a:r>
              <a:rPr kumimoji="1" lang="en-US" altLang="ja-JP" sz="1200" dirty="0">
                <a:solidFill>
                  <a:schemeClr val="tx1"/>
                </a:solidFill>
                <a:latin typeface="Meiryo UI" panose="020B0604030504040204" pitchFamily="50" charset="-128"/>
                <a:ea typeface="Meiryo UI" panose="020B0604030504040204" pitchFamily="50" charset="-128"/>
              </a:rPr>
              <a:t>UPMC</a:t>
            </a:r>
            <a:r>
              <a:rPr kumimoji="1" lang="ja-JP" altLang="en-US" sz="1200" dirty="0">
                <a:solidFill>
                  <a:schemeClr val="tx1"/>
                </a:solidFill>
                <a:latin typeface="Meiryo UI" panose="020B0604030504040204" pitchFamily="50" charset="-128"/>
                <a:ea typeface="Meiryo UI" panose="020B0604030504040204" pitchFamily="50" charset="-128"/>
              </a:rPr>
              <a:t>は大学から完全に独立した非営利法人で州政府の補助を受けずに運営されている。初期には臓器移植を中心にした産業集積をめざして移植パイオニアを招いて</a:t>
            </a:r>
            <a:r>
              <a:rPr kumimoji="1" lang="ja-JP" altLang="en-US" sz="1200" u="sng" dirty="0">
                <a:solidFill>
                  <a:schemeClr val="tx1"/>
                </a:solidFill>
                <a:latin typeface="Meiryo UI" panose="020B0604030504040204" pitchFamily="50" charset="-128"/>
                <a:ea typeface="Meiryo UI" panose="020B0604030504040204" pitchFamily="50" charset="-128"/>
              </a:rPr>
              <a:t>全米初の</a:t>
            </a:r>
            <a:r>
              <a:rPr kumimoji="1" lang="ja-JP" altLang="en-US" sz="1200" u="sng" dirty="0" smtClean="0">
                <a:solidFill>
                  <a:schemeClr val="tx1"/>
                </a:solidFill>
                <a:latin typeface="Meiryo UI" panose="020B0604030504040204" pitchFamily="50" charset="-128"/>
                <a:ea typeface="Meiryo UI" panose="020B0604030504040204" pitchFamily="50" charset="-128"/>
              </a:rPr>
              <a:t>臓器移植</a:t>
            </a:r>
            <a:r>
              <a:rPr kumimoji="1" lang="ja-JP" altLang="en-US" sz="1200" u="sng" dirty="0">
                <a:solidFill>
                  <a:schemeClr val="tx1"/>
                </a:solidFill>
                <a:latin typeface="Meiryo UI" panose="020B0604030504040204" pitchFamily="50" charset="-128"/>
                <a:ea typeface="Meiryo UI" panose="020B0604030504040204" pitchFamily="50" charset="-128"/>
              </a:rPr>
              <a:t>拠点を設立し成功</a:t>
            </a:r>
            <a:r>
              <a:rPr kumimoji="1" lang="ja-JP" altLang="en-US" sz="1200" dirty="0">
                <a:solidFill>
                  <a:schemeClr val="tx1"/>
                </a:solidFill>
                <a:latin typeface="Meiryo UI" panose="020B0604030504040204" pitchFamily="50" charset="-128"/>
                <a:ea typeface="Meiryo UI" panose="020B0604030504040204" pitchFamily="50" charset="-128"/>
              </a:rPr>
              <a:t>を収めた。</a:t>
            </a:r>
            <a:r>
              <a:rPr kumimoji="1" lang="en-US" altLang="ja-JP" sz="1200" dirty="0">
                <a:solidFill>
                  <a:schemeClr val="tx1"/>
                </a:solidFill>
                <a:latin typeface="Meiryo UI" panose="020B0604030504040204" pitchFamily="50" charset="-128"/>
                <a:ea typeface="Meiryo UI" panose="020B0604030504040204" pitchFamily="50" charset="-128"/>
              </a:rPr>
              <a:t>UPMC</a:t>
            </a:r>
            <a:r>
              <a:rPr kumimoji="1" lang="ja-JP" altLang="en-US" sz="1200" dirty="0">
                <a:solidFill>
                  <a:schemeClr val="tx1"/>
                </a:solidFill>
                <a:latin typeface="Meiryo UI" panose="020B0604030504040204" pitchFamily="50" charset="-128"/>
                <a:ea typeface="Meiryo UI" panose="020B0604030504040204" pitchFamily="50" charset="-128"/>
              </a:rPr>
              <a:t>は病院や医療保険の買収統合を進め、大きく成長し、海外展開まで行うようになっている</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5" name="角丸四角形 24"/>
          <p:cNvSpPr/>
          <p:nvPr/>
        </p:nvSpPr>
        <p:spPr>
          <a:xfrm>
            <a:off x="185349" y="543696"/>
            <a:ext cx="2479332" cy="5684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ピッツバーグ</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6" name="表 25"/>
          <p:cNvGraphicFramePr>
            <a:graphicFrameLocks noGrp="1"/>
          </p:cNvGraphicFramePr>
          <p:nvPr>
            <p:extLst/>
          </p:nvPr>
        </p:nvGraphicFramePr>
        <p:xfrm>
          <a:off x="160635" y="1290143"/>
          <a:ext cx="3049083" cy="926964"/>
        </p:xfrm>
        <a:graphic>
          <a:graphicData uri="http://schemas.openxmlformats.org/drawingml/2006/table">
            <a:tbl>
              <a:tblPr firstRow="1" bandRow="1">
                <a:tableStyleId>{BDBED569-4797-4DF1-A0F4-6AAB3CD982D8}</a:tableStyleId>
              </a:tblPr>
              <a:tblGrid>
                <a:gridCol w="1016361">
                  <a:extLst>
                    <a:ext uri="{9D8B030D-6E8A-4147-A177-3AD203B41FA5}">
                      <a16:colId xmlns:a16="http://schemas.microsoft.com/office/drawing/2014/main" val="334839310"/>
                    </a:ext>
                  </a:extLst>
                </a:gridCol>
                <a:gridCol w="1016361">
                  <a:extLst>
                    <a:ext uri="{9D8B030D-6E8A-4147-A177-3AD203B41FA5}">
                      <a16:colId xmlns:a16="http://schemas.microsoft.com/office/drawing/2014/main" val="713728825"/>
                    </a:ext>
                  </a:extLst>
                </a:gridCol>
                <a:gridCol w="1016361">
                  <a:extLst>
                    <a:ext uri="{9D8B030D-6E8A-4147-A177-3AD203B41FA5}">
                      <a16:colId xmlns:a16="http://schemas.microsoft.com/office/drawing/2014/main" val="977820794"/>
                    </a:ext>
                  </a:extLst>
                </a:gridCol>
              </a:tblGrid>
              <a:tr h="308988">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面積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62331811"/>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市域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151</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3604235"/>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都市圏域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235</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138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37214063"/>
                  </a:ext>
                </a:extLst>
              </a:tr>
            </a:tbl>
          </a:graphicData>
        </a:graphic>
      </p:graphicFrame>
      <p:sp>
        <p:nvSpPr>
          <p:cNvPr id="27" name="正方形/長方形 26"/>
          <p:cNvSpPr/>
          <p:nvPr/>
        </p:nvSpPr>
        <p:spPr>
          <a:xfrm>
            <a:off x="172992" y="2627470"/>
            <a:ext cx="9576489" cy="1166054"/>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smtClean="0">
                <a:solidFill>
                  <a:schemeClr val="tx1"/>
                </a:solidFill>
                <a:latin typeface="Meiryo UI" panose="020B0604030504040204" pitchFamily="50" charset="-128"/>
                <a:ea typeface="Meiryo UI" panose="020B0604030504040204" pitchFamily="50" charset="-128"/>
              </a:rPr>
              <a:t>☑ 製鉄産業を中心とする世界的な工業都市から、国際的な競争に敗れて衰退。</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産業構造を転換し再生（製鉄産業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医療</a:t>
            </a:r>
            <a:r>
              <a:rPr kumimoji="1" lang="ja-JP" altLang="en-US" sz="1600" dirty="0">
                <a:solidFill>
                  <a:schemeClr val="tx1"/>
                </a:solidFill>
                <a:latin typeface="Meiryo UI" panose="020B0604030504040204" pitchFamily="50" charset="-128"/>
                <a:ea typeface="Meiryo UI" panose="020B0604030504040204" pitchFamily="50" charset="-128"/>
              </a:rPr>
              <a:t>産業</a:t>
            </a:r>
            <a:r>
              <a:rPr kumimoji="1" lang="ja-JP" altLang="en-US" sz="1600" dirty="0" smtClean="0">
                <a:solidFill>
                  <a:schemeClr val="tx1"/>
                </a:solidFill>
                <a:latin typeface="Meiryo UI" panose="020B0604030504040204" pitchFamily="50" charset="-128"/>
                <a:ea typeface="Meiryo UI" panose="020B0604030504040204" pitchFamily="50" charset="-128"/>
              </a:rPr>
              <a:t>、ハイテク産業、教育、スポーツなど）</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大学の集積等を活かし、イノベーション・エコシステムを形成。</a:t>
            </a:r>
            <a:r>
              <a:rPr kumimoji="1" lang="ja-JP" altLang="en-US" sz="1600" dirty="0">
                <a:solidFill>
                  <a:schemeClr val="tx1"/>
                </a:solidFill>
                <a:latin typeface="Meiryo UI" panose="020B0604030504040204" pitchFamily="50" charset="-128"/>
                <a:ea typeface="Meiryo UI" panose="020B0604030504040204" pitchFamily="50" charset="-128"/>
              </a:rPr>
              <a:t>近年、スタートアップ投資額も</a:t>
            </a:r>
            <a:r>
              <a:rPr kumimoji="1" lang="ja-JP" altLang="en-US" sz="1600" dirty="0" smtClean="0">
                <a:solidFill>
                  <a:schemeClr val="tx1"/>
                </a:solidFill>
                <a:latin typeface="Meiryo UI" panose="020B0604030504040204" pitchFamily="50" charset="-128"/>
                <a:ea typeface="Meiryo UI" panose="020B0604030504040204" pitchFamily="50" charset="-128"/>
              </a:rPr>
              <a:t>増加。</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医療産業分野では</a:t>
            </a:r>
            <a:r>
              <a:rPr kumimoji="1" lang="ja-JP" altLang="en-US" sz="1600" dirty="0">
                <a:solidFill>
                  <a:schemeClr val="tx1"/>
                </a:solidFill>
                <a:latin typeface="Meiryo UI" panose="020B0604030504040204" pitchFamily="50" charset="-128"/>
                <a:ea typeface="Meiryo UI" panose="020B0604030504040204" pitchFamily="50" charset="-128"/>
              </a:rPr>
              <a:t>、全米初の臓器移植</a:t>
            </a:r>
            <a:r>
              <a:rPr kumimoji="1" lang="ja-JP" altLang="en-US" sz="1600" dirty="0" smtClean="0">
                <a:solidFill>
                  <a:schemeClr val="tx1"/>
                </a:solidFill>
                <a:latin typeface="Meiryo UI" panose="020B0604030504040204" pitchFamily="50" charset="-128"/>
                <a:ea typeface="Meiryo UI" panose="020B0604030504040204" pitchFamily="50" charset="-128"/>
              </a:rPr>
              <a:t>拠点の設立に成功。</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18735" y="2207994"/>
            <a:ext cx="1729944"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都市圏：グレーター・マンチェスター</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129</a:t>
            </a:r>
          </a:p>
        </p:txBody>
      </p:sp>
      <p:sp>
        <p:nvSpPr>
          <p:cNvPr id="10" name="正方形/長方形 9"/>
          <p:cNvSpPr/>
          <p:nvPr/>
        </p:nvSpPr>
        <p:spPr>
          <a:xfrm>
            <a:off x="7474607" y="6641855"/>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出典：各種資料から企画室作成</a:t>
            </a:r>
          </a:p>
        </p:txBody>
      </p:sp>
      <p:pic>
        <p:nvPicPr>
          <p:cNvPr id="3" name="図 2"/>
          <p:cNvPicPr>
            <a:picLocks noChangeAspect="1"/>
          </p:cNvPicPr>
          <p:nvPr/>
        </p:nvPicPr>
        <p:blipFill>
          <a:blip r:embed="rId2"/>
          <a:stretch>
            <a:fillRect/>
          </a:stretch>
        </p:blipFill>
        <p:spPr>
          <a:xfrm>
            <a:off x="3568401" y="603739"/>
            <a:ext cx="3307080" cy="1828800"/>
          </a:xfrm>
          <a:prstGeom prst="rect">
            <a:avLst/>
          </a:prstGeom>
        </p:spPr>
      </p:pic>
    </p:spTree>
    <p:extLst>
      <p:ext uri="{BB962C8B-B14F-4D97-AF65-F5344CB8AC3E}">
        <p14:creationId xmlns:p14="http://schemas.microsoft.com/office/powerpoint/2010/main" val="375364412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5349" y="543696"/>
            <a:ext cx="2479332" cy="5684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マンチェスター</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60635" y="1290143"/>
          <a:ext cx="3049083" cy="926964"/>
        </p:xfrm>
        <a:graphic>
          <a:graphicData uri="http://schemas.openxmlformats.org/drawingml/2006/table">
            <a:tbl>
              <a:tblPr firstRow="1" bandRow="1">
                <a:tableStyleId>{BDBED569-4797-4DF1-A0F4-6AAB3CD982D8}</a:tableStyleId>
              </a:tblPr>
              <a:tblGrid>
                <a:gridCol w="1016361">
                  <a:extLst>
                    <a:ext uri="{9D8B030D-6E8A-4147-A177-3AD203B41FA5}">
                      <a16:colId xmlns:a16="http://schemas.microsoft.com/office/drawing/2014/main" val="334839310"/>
                    </a:ext>
                  </a:extLst>
                </a:gridCol>
                <a:gridCol w="1016361">
                  <a:extLst>
                    <a:ext uri="{9D8B030D-6E8A-4147-A177-3AD203B41FA5}">
                      <a16:colId xmlns:a16="http://schemas.microsoft.com/office/drawing/2014/main" val="713728825"/>
                    </a:ext>
                  </a:extLst>
                </a:gridCol>
                <a:gridCol w="1016361">
                  <a:extLst>
                    <a:ext uri="{9D8B030D-6E8A-4147-A177-3AD203B41FA5}">
                      <a16:colId xmlns:a16="http://schemas.microsoft.com/office/drawing/2014/main" val="977820794"/>
                    </a:ext>
                  </a:extLst>
                </a:gridCol>
              </a:tblGrid>
              <a:tr h="308988">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面積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62331811"/>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市域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46</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115</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3604235"/>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都市圏域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255</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1,276</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37214063"/>
                  </a:ext>
                </a:extLst>
              </a:tr>
            </a:tbl>
          </a:graphicData>
        </a:graphic>
      </p:graphicFrame>
      <p:sp>
        <p:nvSpPr>
          <p:cNvPr id="10" name="正方形/長方形 9"/>
          <p:cNvSpPr/>
          <p:nvPr/>
        </p:nvSpPr>
        <p:spPr>
          <a:xfrm>
            <a:off x="172992" y="2471351"/>
            <a:ext cx="9576489" cy="1322173"/>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smtClean="0">
                <a:solidFill>
                  <a:schemeClr val="tx1"/>
                </a:solidFill>
                <a:latin typeface="Meiryo UI" panose="020B0604030504040204" pitchFamily="50" charset="-128"/>
                <a:ea typeface="Meiryo UI" panose="020B0604030504040204" pitchFamily="50" charset="-128"/>
              </a:rPr>
              <a:t>☑ イングランド北西部に位置する、北部イングランドを代表する都市（都市圏人口はイングランドで第</a:t>
            </a:r>
            <a:r>
              <a:rPr kumimoji="1" lang="en-US" altLang="ja-JP" sz="1600" dirty="0" smtClean="0">
                <a:solidFill>
                  <a:schemeClr val="tx1"/>
                </a:solidFill>
                <a:latin typeface="Meiryo UI" panose="020B0604030504040204" pitchFamily="50" charset="-128"/>
                <a:ea typeface="Meiryo UI" panose="020B0604030504040204" pitchFamily="50" charset="-128"/>
              </a:rPr>
              <a:t>3</a:t>
            </a:r>
            <a:r>
              <a:rPr kumimoji="1" lang="ja-JP" altLang="en-US" sz="1600" dirty="0" smtClean="0">
                <a:solidFill>
                  <a:schemeClr val="tx1"/>
                </a:solidFill>
                <a:latin typeface="Meiryo UI" panose="020B0604030504040204" pitchFamily="50" charset="-128"/>
                <a:ea typeface="Meiryo UI" panose="020B0604030504040204" pitchFamily="50" charset="-128"/>
              </a:rPr>
              <a:t>位）</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産業構造を転換（繊維産業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rPr>
              <a:t>ライフサイエンス・ヘルスケア、高度製造業、クリエイティブ・デジタル産業など）</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人口（国内第３位、国内総人口の約</a:t>
            </a:r>
            <a:r>
              <a:rPr kumimoji="1" lang="en-US" altLang="ja-JP" sz="1600" dirty="0" smtClean="0">
                <a:solidFill>
                  <a:schemeClr val="tx1"/>
                </a:solidFill>
                <a:latin typeface="Meiryo UI" panose="020B0604030504040204" pitchFamily="50" charset="-128"/>
                <a:ea typeface="Meiryo UI" panose="020B0604030504040204" pitchFamily="50" charset="-128"/>
              </a:rPr>
              <a:t>1/25</a:t>
            </a:r>
            <a:r>
              <a:rPr kumimoji="1" lang="ja-JP" altLang="en-US" sz="1600" dirty="0" smtClean="0">
                <a:solidFill>
                  <a:schemeClr val="tx1"/>
                </a:solidFill>
                <a:latin typeface="Meiryo UI" panose="020B0604030504040204" pitchFamily="50" charset="-128"/>
                <a:ea typeface="Meiryo UI" panose="020B0604030504040204" pitchFamily="50" charset="-128"/>
              </a:rPr>
              <a:t>）や製造業が強い特徴などは、大阪府との類似点</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ロンドン以外では英国内で最も経済成長率が高い</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ロンドン</a:t>
            </a:r>
            <a:r>
              <a:rPr kumimoji="1" lang="ja-JP" altLang="en-US" sz="1600" dirty="0">
                <a:solidFill>
                  <a:schemeClr val="tx1"/>
                </a:solidFill>
                <a:latin typeface="Meiryo UI" panose="020B0604030504040204" pitchFamily="50" charset="-128"/>
                <a:ea typeface="Meiryo UI" panose="020B0604030504040204" pitchFamily="50" charset="-128"/>
              </a:rPr>
              <a:t>以外では最も就航路線の</a:t>
            </a:r>
            <a:r>
              <a:rPr kumimoji="1" lang="ja-JP" altLang="en-US" sz="1600" dirty="0" smtClean="0">
                <a:solidFill>
                  <a:schemeClr val="tx1"/>
                </a:solidFill>
                <a:latin typeface="Meiryo UI" panose="020B0604030504040204" pitchFamily="50" charset="-128"/>
                <a:ea typeface="Meiryo UI" panose="020B0604030504040204" pitchFamily="50" charset="-128"/>
              </a:rPr>
              <a:t>多いマンチェスター</a:t>
            </a:r>
            <a:r>
              <a:rPr kumimoji="1" lang="ja-JP" altLang="en-US" sz="1600" dirty="0">
                <a:solidFill>
                  <a:schemeClr val="tx1"/>
                </a:solidFill>
                <a:latin typeface="Meiryo UI" panose="020B0604030504040204" pitchFamily="50" charset="-128"/>
                <a:ea typeface="Meiryo UI" panose="020B0604030504040204" pitchFamily="50" charset="-128"/>
              </a:rPr>
              <a:t>国際</a:t>
            </a:r>
            <a:r>
              <a:rPr kumimoji="1" lang="ja-JP" altLang="en-US" sz="1600" dirty="0" smtClean="0">
                <a:solidFill>
                  <a:schemeClr val="tx1"/>
                </a:solidFill>
                <a:latin typeface="Meiryo UI" panose="020B0604030504040204" pitchFamily="50" charset="-128"/>
                <a:ea typeface="Meiryo UI" panose="020B0604030504040204" pitchFamily="50" charset="-128"/>
              </a:rPr>
              <a:t>空港を</a:t>
            </a:r>
            <a:r>
              <a:rPr kumimoji="1" lang="ja-JP" altLang="en-US" sz="1600" dirty="0">
                <a:solidFill>
                  <a:schemeClr val="tx1"/>
                </a:solidFill>
                <a:latin typeface="Meiryo UI" panose="020B0604030504040204" pitchFamily="50" charset="-128"/>
                <a:ea typeface="Meiryo UI" panose="020B0604030504040204" pitchFamily="50" charset="-128"/>
              </a:rPr>
              <a:t>有し、交通アクセスの利便性が</a:t>
            </a:r>
            <a:r>
              <a:rPr kumimoji="1" lang="ja-JP" altLang="en-US" sz="1600" dirty="0" smtClean="0">
                <a:solidFill>
                  <a:schemeClr val="tx1"/>
                </a:solidFill>
                <a:latin typeface="Meiryo UI" panose="020B0604030504040204" pitchFamily="50" charset="-128"/>
                <a:ea typeface="Meiryo UI" panose="020B0604030504040204" pitchFamily="50" charset="-128"/>
              </a:rPr>
              <a:t>高い</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11207" y="3941806"/>
            <a:ext cx="9733008" cy="28495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rPr>
              <a:t>○マンチェスターでは、</a:t>
            </a:r>
            <a:r>
              <a:rPr kumimoji="1" lang="en-US" altLang="ja-JP" sz="1200" u="sng" dirty="0" smtClean="0">
                <a:solidFill>
                  <a:schemeClr val="tx1"/>
                </a:solidFill>
                <a:latin typeface="Meiryo UI" panose="020B0604030504040204" pitchFamily="50" charset="-128"/>
                <a:ea typeface="Meiryo UI" panose="020B0604030504040204" pitchFamily="50" charset="-128"/>
              </a:rPr>
              <a:t>ICT</a:t>
            </a:r>
            <a:r>
              <a:rPr kumimoji="1" lang="ja-JP" altLang="en-US" sz="1200" u="sng" dirty="0" smtClean="0">
                <a:solidFill>
                  <a:schemeClr val="tx1"/>
                </a:solidFill>
                <a:latin typeface="Meiryo UI" panose="020B0604030504040204" pitchFamily="50" charset="-128"/>
                <a:ea typeface="Meiryo UI" panose="020B0604030504040204" pitchFamily="50" charset="-128"/>
              </a:rPr>
              <a:t>により街の活性化をめざすプロジェクト「</a:t>
            </a:r>
            <a:r>
              <a:rPr kumimoji="1" lang="en-US" altLang="ja-JP" sz="1200" u="sng" dirty="0" err="1" smtClean="0">
                <a:solidFill>
                  <a:schemeClr val="tx1"/>
                </a:solidFill>
                <a:latin typeface="Meiryo UI" panose="020B0604030504040204" pitchFamily="50" charset="-128"/>
                <a:ea typeface="Meiryo UI" panose="020B0604030504040204" pitchFamily="50" charset="-128"/>
              </a:rPr>
              <a:t>CityVerve</a:t>
            </a:r>
            <a:r>
              <a:rPr kumimoji="1" lang="ja-JP" altLang="en-US" sz="1200" u="sng" dirty="0" smtClean="0">
                <a:solidFill>
                  <a:schemeClr val="tx1"/>
                </a:solidFill>
                <a:latin typeface="Meiryo UI" panose="020B0604030504040204" pitchFamily="50" charset="-128"/>
                <a:ea typeface="Meiryo UI" panose="020B0604030504040204" pitchFamily="50" charset="-128"/>
              </a:rPr>
              <a:t>」を推進</a:t>
            </a:r>
            <a:r>
              <a:rPr kumimoji="1" lang="ja-JP" altLang="en-US" sz="1200" dirty="0" smtClean="0">
                <a:solidFill>
                  <a:schemeClr val="tx1"/>
                </a:solidFill>
                <a:latin typeface="Meiryo UI" panose="020B0604030504040204" pitchFamily="50" charset="-128"/>
                <a:ea typeface="Meiryo UI" panose="020B0604030504040204" pitchFamily="50" charset="-128"/>
              </a:rPr>
              <a:t>。「医療・健康」、「輸送・交通」、「エネルギー・環境」、「文化・コミュニティ」</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の４主要領域で</a:t>
            </a:r>
            <a:r>
              <a:rPr kumimoji="1" lang="en-US" altLang="ja-JP" sz="1200" dirty="0" err="1" smtClean="0">
                <a:solidFill>
                  <a:schemeClr val="tx1"/>
                </a:solidFill>
                <a:latin typeface="Meiryo UI" panose="020B0604030504040204" pitchFamily="50" charset="-128"/>
                <a:ea typeface="Meiryo UI" panose="020B0604030504040204" pitchFamily="50" charset="-128"/>
              </a:rPr>
              <a:t>IoT</a:t>
            </a:r>
            <a:r>
              <a:rPr kumimoji="1" lang="ja-JP" altLang="en-US" sz="1200" dirty="0" smtClean="0">
                <a:solidFill>
                  <a:schemeClr val="tx1"/>
                </a:solidFill>
                <a:latin typeface="Meiryo UI" panose="020B0604030504040204" pitchFamily="50" charset="-128"/>
                <a:ea typeface="Meiryo UI" panose="020B0604030504040204" pitchFamily="50" charset="-128"/>
              </a:rPr>
              <a:t>技術のアプリケーションおよびサービスの実証実験を</a:t>
            </a:r>
            <a:r>
              <a:rPr kumimoji="1" lang="en-US" altLang="ja-JP" sz="1200" dirty="0" smtClean="0">
                <a:solidFill>
                  <a:schemeClr val="tx1"/>
                </a:solidFill>
                <a:latin typeface="Meiryo UI" panose="020B0604030504040204" pitchFamily="50" charset="-128"/>
                <a:ea typeface="Meiryo UI" panose="020B0604030504040204" pitchFamily="50" charset="-128"/>
              </a:rPr>
              <a:t>2025</a:t>
            </a:r>
            <a:r>
              <a:rPr kumimoji="1" lang="ja-JP" altLang="en-US" sz="1200" dirty="0" smtClean="0">
                <a:solidFill>
                  <a:schemeClr val="tx1"/>
                </a:solidFill>
                <a:latin typeface="Meiryo UI" panose="020B0604030504040204" pitchFamily="50" charset="-128"/>
                <a:ea typeface="Meiryo UI" panose="020B0604030504040204" pitchFamily="50" charset="-128"/>
              </a:rPr>
              <a:t>年から開始。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世界規模の研究所、大学、医療機関等が集中するエリアで実施（</a:t>
            </a:r>
            <a:r>
              <a:rPr kumimoji="1" lang="en-US" altLang="ja-JP" sz="1200" dirty="0" smtClean="0">
                <a:solidFill>
                  <a:schemeClr val="tx1"/>
                </a:solidFill>
                <a:latin typeface="Meiryo UI" panose="020B0604030504040204" pitchFamily="50" charset="-128"/>
                <a:ea typeface="Meiryo UI" panose="020B0604030504040204" pitchFamily="50" charset="-128"/>
              </a:rPr>
              <a:t>Manchester Corridor,243</a:t>
            </a:r>
            <a:r>
              <a:rPr kumimoji="1" lang="ja-JP" altLang="en-US" sz="1200" dirty="0" smtClean="0">
                <a:solidFill>
                  <a:schemeClr val="tx1"/>
                </a:solidFill>
                <a:latin typeface="Meiryo UI" panose="020B0604030504040204" pitchFamily="50" charset="-128"/>
                <a:ea typeface="Meiryo UI" panose="020B0604030504040204" pitchFamily="50" charset="-128"/>
              </a:rPr>
              <a:t>ヘクタール</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pPr marL="93663" indent="-93663">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○グレーターマンチェスター合同行政</a:t>
            </a:r>
            <a:r>
              <a:rPr kumimoji="1" lang="ja-JP" altLang="en-US" sz="1200" dirty="0" smtClean="0">
                <a:solidFill>
                  <a:schemeClr val="tx1"/>
                </a:solidFill>
                <a:latin typeface="Meiryo UI" panose="020B0604030504040204" pitchFamily="50" charset="-128"/>
                <a:ea typeface="Meiryo UI" panose="020B0604030504040204" pitchFamily="50" charset="-128"/>
              </a:rPr>
              <a:t>機構と中央</a:t>
            </a:r>
            <a:r>
              <a:rPr kumimoji="1" lang="ja-JP" altLang="en-US" sz="1200" dirty="0">
                <a:solidFill>
                  <a:schemeClr val="tx1"/>
                </a:solidFill>
                <a:latin typeface="Meiryo UI" panose="020B0604030504040204" pitchFamily="50" charset="-128"/>
                <a:ea typeface="Meiryo UI" panose="020B0604030504040204" pitchFamily="50" charset="-128"/>
              </a:rPr>
              <a:t>政府との協定（シティディール）に基づき</a:t>
            </a:r>
            <a:r>
              <a:rPr kumimoji="1" lang="ja-JP" altLang="en-US" sz="1200" dirty="0" smtClean="0">
                <a:solidFill>
                  <a:schemeClr val="tx1"/>
                </a:solidFill>
                <a:latin typeface="Meiryo UI" panose="020B0604030504040204" pitchFamily="50" charset="-128"/>
                <a:ea typeface="Meiryo UI" panose="020B0604030504040204" pitchFamily="50" charset="-128"/>
              </a:rPr>
              <a:t>、中央</a:t>
            </a:r>
            <a:r>
              <a:rPr kumimoji="1" lang="ja-JP" altLang="en-US" sz="1200" dirty="0">
                <a:solidFill>
                  <a:schemeClr val="tx1"/>
                </a:solidFill>
                <a:latin typeface="Meiryo UI" panose="020B0604030504040204" pitchFamily="50" charset="-128"/>
                <a:ea typeface="Meiryo UI" panose="020B0604030504040204" pitchFamily="50" charset="-128"/>
              </a:rPr>
              <a:t>政府</a:t>
            </a:r>
            <a:r>
              <a:rPr kumimoji="1" lang="ja-JP" altLang="en-US" sz="1200" dirty="0" smtClean="0">
                <a:solidFill>
                  <a:schemeClr val="tx1"/>
                </a:solidFill>
                <a:latin typeface="Meiryo UI" panose="020B0604030504040204" pitchFamily="50" charset="-128"/>
                <a:ea typeface="Meiryo UI" panose="020B0604030504040204" pitchFamily="50" charset="-128"/>
              </a:rPr>
              <a:t>から権限</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財源</a:t>
            </a:r>
            <a:r>
              <a:rPr kumimoji="1" lang="ja-JP" altLang="en-US" sz="1200" dirty="0">
                <a:solidFill>
                  <a:schemeClr val="tx1"/>
                </a:solidFill>
                <a:latin typeface="Meiryo UI" panose="020B0604030504040204" pitchFamily="50" charset="-128"/>
                <a:ea typeface="Meiryo UI" panose="020B0604030504040204" pitchFamily="50" charset="-128"/>
              </a:rPr>
              <a:t>や、プロジェクトの主導権を</a:t>
            </a:r>
            <a:r>
              <a:rPr kumimoji="1" lang="ja-JP" altLang="en-US" sz="1200" dirty="0" smtClean="0">
                <a:solidFill>
                  <a:schemeClr val="tx1"/>
                </a:solidFill>
                <a:latin typeface="Meiryo UI" panose="020B0604030504040204" pitchFamily="50" charset="-128"/>
                <a:ea typeface="Meiryo UI" panose="020B0604030504040204" pitchFamily="50" charset="-128"/>
              </a:rPr>
              <a:t>移譲。</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300"/>
              </a:lnSpc>
            </a:pP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rPr>
              <a:t>○交通アクセスの良いマンチェスター空港周辺の開発特区の例（</a:t>
            </a:r>
            <a:r>
              <a:rPr kumimoji="1" lang="en-US" altLang="ja-JP" sz="1200" dirty="0" smtClean="0">
                <a:solidFill>
                  <a:schemeClr val="tx1"/>
                </a:solidFill>
                <a:latin typeface="Meiryo UI" panose="020B0604030504040204" pitchFamily="50" charset="-128"/>
                <a:ea typeface="Meiryo UI" panose="020B0604030504040204" pitchFamily="50" charset="-128"/>
              </a:rPr>
              <a:t>Manchester Airport City </a:t>
            </a:r>
            <a:r>
              <a:rPr kumimoji="1" lang="en-US" altLang="ja-JP" sz="1200" dirty="0" err="1" smtClean="0">
                <a:solidFill>
                  <a:schemeClr val="tx1"/>
                </a:solidFill>
                <a:latin typeface="Meiryo UI" panose="020B0604030504040204" pitchFamily="50" charset="-128"/>
                <a:ea typeface="Meiryo UI" panose="020B0604030504040204" pitchFamily="50" charset="-128"/>
              </a:rPr>
              <a:t>Enterprize</a:t>
            </a:r>
            <a:r>
              <a:rPr kumimoji="1" lang="en-US" altLang="ja-JP" sz="1200" dirty="0" smtClean="0">
                <a:solidFill>
                  <a:schemeClr val="tx1"/>
                </a:solidFill>
                <a:latin typeface="Meiryo UI" panose="020B0604030504040204" pitchFamily="50" charset="-128"/>
                <a:ea typeface="Meiryo UI" panose="020B0604030504040204" pitchFamily="50" charset="-128"/>
              </a:rPr>
              <a:t> Zone</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①</a:t>
            </a:r>
            <a:r>
              <a:rPr kumimoji="1" lang="en-US" altLang="ja-JP" sz="1200" dirty="0" smtClean="0">
                <a:solidFill>
                  <a:schemeClr val="tx1"/>
                </a:solidFill>
                <a:latin typeface="Meiryo UI" panose="020B0604030504040204" pitchFamily="50" charset="-128"/>
                <a:ea typeface="Meiryo UI" panose="020B0604030504040204" pitchFamily="50" charset="-128"/>
              </a:rPr>
              <a:t>Airport City</a:t>
            </a:r>
            <a:r>
              <a:rPr kumimoji="1" lang="ja-JP" altLang="en-US" sz="1200" dirty="0" smtClean="0">
                <a:solidFill>
                  <a:schemeClr val="tx1"/>
                </a:solidFill>
                <a:latin typeface="Meiryo UI" panose="020B0604030504040204" pitchFamily="50" charset="-128"/>
                <a:ea typeface="Meiryo UI" panose="020B0604030504040204" pitchFamily="50" charset="-128"/>
              </a:rPr>
              <a:t>：高度製造業が立地する地区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②</a:t>
            </a:r>
            <a:r>
              <a:rPr kumimoji="1" lang="en-US" altLang="ja-JP" sz="1200" dirty="0" smtClean="0">
                <a:solidFill>
                  <a:schemeClr val="tx1"/>
                </a:solidFill>
                <a:latin typeface="Meiryo UI" panose="020B0604030504040204" pitchFamily="50" charset="-128"/>
                <a:ea typeface="Meiryo UI" panose="020B0604030504040204" pitchFamily="50" charset="-128"/>
              </a:rPr>
              <a:t>World Logistics Hub</a:t>
            </a:r>
            <a:r>
              <a:rPr kumimoji="1" lang="ja-JP" altLang="en-US" sz="1200" dirty="0" smtClean="0">
                <a:solidFill>
                  <a:schemeClr val="tx1"/>
                </a:solidFill>
                <a:latin typeface="Meiryo UI" panose="020B0604030504040204" pitchFamily="50" charset="-128"/>
                <a:ea typeface="Meiryo UI" panose="020B0604030504040204" pitchFamily="50" charset="-128"/>
              </a:rPr>
              <a:t>：物流拠点</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③</a:t>
            </a:r>
            <a:r>
              <a:rPr kumimoji="1" lang="en-US" altLang="ja-JP" sz="1200" dirty="0" err="1" smtClean="0">
                <a:solidFill>
                  <a:schemeClr val="tx1"/>
                </a:solidFill>
                <a:latin typeface="Meiryo UI" panose="020B0604030504040204" pitchFamily="50" charset="-128"/>
                <a:ea typeface="Meiryo UI" panose="020B0604030504040204" pitchFamily="50" charset="-128"/>
              </a:rPr>
              <a:t>MediPark</a:t>
            </a:r>
            <a:r>
              <a:rPr kumimoji="1" lang="ja-JP" altLang="en-US" sz="1200" dirty="0" smtClean="0">
                <a:solidFill>
                  <a:schemeClr val="tx1"/>
                </a:solidFill>
                <a:latin typeface="Meiryo UI" panose="020B0604030504040204" pitchFamily="50" charset="-128"/>
                <a:ea typeface="Meiryo UI" panose="020B0604030504040204" pitchFamily="50" charset="-128"/>
              </a:rPr>
              <a:t>：ライフサイエンス・製薬企業向けの工業団地。医療研修施設や国際医療研究センターに隣接</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特区内では、建築に関する規制緩和、次世代インターネットの整備、税制インセンティブの提供などを行っている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rPr>
              <a:t>○マンチェスターには国際ハブ空港があるほか、鉄道の結節点であることやイングランド有数の海港であるリバプール港と鉄道・運河で結ばれていることから、</a:t>
            </a:r>
            <a:r>
              <a:rPr kumimoji="1" lang="ja-JP" altLang="en-US" sz="1200" u="sng" dirty="0" smtClean="0">
                <a:solidFill>
                  <a:schemeClr val="tx1"/>
                </a:solidFill>
                <a:latin typeface="Meiryo UI" panose="020B0604030504040204" pitchFamily="50" charset="-128"/>
                <a:ea typeface="Meiryo UI" panose="020B0604030504040204" pitchFamily="50" charset="-128"/>
              </a:rPr>
              <a:t>物流</a:t>
            </a: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拠点として適した地域</a:t>
            </a:r>
            <a:r>
              <a:rPr kumimoji="1" lang="ja-JP" altLang="en-US" sz="1200" dirty="0" smtClean="0">
                <a:solidFill>
                  <a:schemeClr val="tx1"/>
                </a:solidFill>
                <a:latin typeface="Meiryo UI" panose="020B0604030504040204" pitchFamily="50" charset="-128"/>
                <a:ea typeface="Meiryo UI" panose="020B0604030504040204" pitchFamily="50" charset="-128"/>
              </a:rPr>
              <a:t>。また、こうした交通アクセスの良さに加え、</a:t>
            </a:r>
            <a:r>
              <a:rPr kumimoji="1" lang="ja-JP" altLang="en-US" sz="1200" u="sng" dirty="0" smtClean="0">
                <a:solidFill>
                  <a:schemeClr val="tx1"/>
                </a:solidFill>
                <a:latin typeface="Meiryo UI" panose="020B0604030504040204" pitchFamily="50" charset="-128"/>
                <a:ea typeface="Meiryo UI" panose="020B0604030504040204" pitchFamily="50" charset="-128"/>
              </a:rPr>
              <a:t>ケンブリッジ大学・オックスフォード大学に続く英国第</a:t>
            </a:r>
            <a:r>
              <a:rPr kumimoji="1" lang="en-US" altLang="ja-JP" sz="1200" u="sng" dirty="0" smtClean="0">
                <a:solidFill>
                  <a:schemeClr val="tx1"/>
                </a:solidFill>
                <a:latin typeface="Meiryo UI" panose="020B0604030504040204" pitchFamily="50" charset="-128"/>
                <a:ea typeface="Meiryo UI" panose="020B0604030504040204" pitchFamily="50" charset="-128"/>
              </a:rPr>
              <a:t>3</a:t>
            </a:r>
            <a:r>
              <a:rPr kumimoji="1" lang="ja-JP" altLang="en-US" sz="1200" u="sng" dirty="0" smtClean="0">
                <a:solidFill>
                  <a:schemeClr val="tx1"/>
                </a:solidFill>
                <a:latin typeface="Meiryo UI" panose="020B0604030504040204" pitchFamily="50" charset="-128"/>
                <a:ea typeface="Meiryo UI" panose="020B0604030504040204" pitchFamily="50" charset="-128"/>
              </a:rPr>
              <a:t>位のマンチェスター大学を有し、優れた</a:t>
            </a: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大学卒業生を輩出</a:t>
            </a:r>
            <a:r>
              <a:rPr kumimoji="1" lang="ja-JP" altLang="en-US" sz="1200" dirty="0" smtClean="0">
                <a:solidFill>
                  <a:schemeClr val="tx1"/>
                </a:solidFill>
                <a:latin typeface="Meiryo UI" panose="020B0604030504040204" pitchFamily="50" charset="-128"/>
                <a:ea typeface="Meiryo UI" panose="020B0604030504040204" pitchFamily="50" charset="-128"/>
              </a:rPr>
              <a:t>できることから、</a:t>
            </a:r>
            <a:r>
              <a:rPr kumimoji="1" lang="ja-JP" altLang="en-US" sz="1200" u="sng" dirty="0" smtClean="0">
                <a:solidFill>
                  <a:schemeClr val="tx1"/>
                </a:solidFill>
                <a:latin typeface="Meiryo UI" panose="020B0604030504040204" pitchFamily="50" charset="-128"/>
                <a:ea typeface="Meiryo UI" panose="020B0604030504040204" pitchFamily="50" charset="-128"/>
              </a:rPr>
              <a:t>金融・ビジネス産業の集積</a:t>
            </a:r>
            <a:r>
              <a:rPr kumimoji="1" lang="ja-JP" altLang="en-US" sz="1200" dirty="0" smtClean="0">
                <a:solidFill>
                  <a:schemeClr val="tx1"/>
                </a:solidFill>
                <a:latin typeface="Meiryo UI" panose="020B0604030504040204" pitchFamily="50" charset="-128"/>
                <a:ea typeface="Meiryo UI" panose="020B0604030504040204" pitchFamily="50" charset="-128"/>
              </a:rPr>
              <a:t>もねらっている。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→「物流企業・物流拠点」、「銀行、保険会社等のバックオフィス」をターゲットとして積極的な誘致活動を展開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18735" y="2207994"/>
            <a:ext cx="1729944"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都市圏：グレーター・マンチェスター</a:t>
            </a:r>
            <a:endParaRPr kumimoji="1" lang="ja-JP" altLang="en-US" sz="8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130</a:t>
            </a:r>
            <a:endParaRPr kumimoji="1" lang="ja-JP" altLang="en-US" sz="1100" b="1" dirty="0">
              <a:latin typeface="Arial Black" panose="020B0A04020102020204" pitchFamily="34" charset="0"/>
            </a:endParaRPr>
          </a:p>
        </p:txBody>
      </p:sp>
      <p:sp>
        <p:nvSpPr>
          <p:cNvPr id="13" name="正方形/長方形 12"/>
          <p:cNvSpPr/>
          <p:nvPr/>
        </p:nvSpPr>
        <p:spPr>
          <a:xfrm>
            <a:off x="7474607" y="6644663"/>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出典：各種資料から企画室作成</a:t>
            </a:r>
          </a:p>
        </p:txBody>
      </p:sp>
      <p:pic>
        <p:nvPicPr>
          <p:cNvPr id="3" name="図 2"/>
          <p:cNvPicPr>
            <a:picLocks noChangeAspect="1"/>
          </p:cNvPicPr>
          <p:nvPr/>
        </p:nvPicPr>
        <p:blipFill>
          <a:blip r:embed="rId2"/>
          <a:stretch>
            <a:fillRect/>
          </a:stretch>
        </p:blipFill>
        <p:spPr>
          <a:xfrm>
            <a:off x="3816179" y="446849"/>
            <a:ext cx="1981200" cy="1897380"/>
          </a:xfrm>
          <a:prstGeom prst="rect">
            <a:avLst/>
          </a:prstGeom>
        </p:spPr>
      </p:pic>
    </p:spTree>
    <p:extLst>
      <p:ext uri="{BB962C8B-B14F-4D97-AF65-F5344CB8AC3E}">
        <p14:creationId xmlns:p14="http://schemas.microsoft.com/office/powerpoint/2010/main" val="33962391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5349" y="543696"/>
            <a:ext cx="2479332" cy="5684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ポート</a:t>
            </a:r>
            <a:r>
              <a:rPr kumimoji="1" lang="ja-JP" altLang="en-US" sz="2000" b="1" dirty="0">
                <a:solidFill>
                  <a:schemeClr val="bg1"/>
                </a:solidFill>
                <a:latin typeface="Meiryo UI" panose="020B0604030504040204" pitchFamily="50" charset="-128"/>
                <a:ea typeface="Meiryo UI" panose="020B0604030504040204" pitchFamily="50" charset="-128"/>
              </a:rPr>
              <a:t>ランド</a:t>
            </a:r>
          </a:p>
        </p:txBody>
      </p:sp>
      <p:graphicFrame>
        <p:nvGraphicFramePr>
          <p:cNvPr id="8" name="表 7"/>
          <p:cNvGraphicFramePr>
            <a:graphicFrameLocks noGrp="1"/>
          </p:cNvGraphicFramePr>
          <p:nvPr>
            <p:extLst/>
          </p:nvPr>
        </p:nvGraphicFramePr>
        <p:xfrm>
          <a:off x="160635" y="1339571"/>
          <a:ext cx="3049083" cy="926964"/>
        </p:xfrm>
        <a:graphic>
          <a:graphicData uri="http://schemas.openxmlformats.org/drawingml/2006/table">
            <a:tbl>
              <a:tblPr firstRow="1" bandRow="1">
                <a:tableStyleId>{BDBED569-4797-4DF1-A0F4-6AAB3CD982D8}</a:tableStyleId>
              </a:tblPr>
              <a:tblGrid>
                <a:gridCol w="1016361">
                  <a:extLst>
                    <a:ext uri="{9D8B030D-6E8A-4147-A177-3AD203B41FA5}">
                      <a16:colId xmlns:a16="http://schemas.microsoft.com/office/drawing/2014/main" val="334839310"/>
                    </a:ext>
                  </a:extLst>
                </a:gridCol>
                <a:gridCol w="1016361">
                  <a:extLst>
                    <a:ext uri="{9D8B030D-6E8A-4147-A177-3AD203B41FA5}">
                      <a16:colId xmlns:a16="http://schemas.microsoft.com/office/drawing/2014/main" val="713728825"/>
                    </a:ext>
                  </a:extLst>
                </a:gridCol>
                <a:gridCol w="1016361">
                  <a:extLst>
                    <a:ext uri="{9D8B030D-6E8A-4147-A177-3AD203B41FA5}">
                      <a16:colId xmlns:a16="http://schemas.microsoft.com/office/drawing/2014/main" val="977820794"/>
                    </a:ext>
                  </a:extLst>
                </a:gridCol>
              </a:tblGrid>
              <a:tr h="308988">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面積</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62331811"/>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市域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58</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376</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3604235"/>
                  </a:ext>
                </a:extLst>
              </a:tr>
              <a:tr h="308988">
                <a:tc>
                  <a:txBody>
                    <a:bodyPr/>
                    <a:lstStyle/>
                    <a:p>
                      <a:pPr algn="ctr"/>
                      <a:r>
                        <a:rPr kumimoji="1" lang="ja-JP" altLang="en-US" sz="1400" b="1" dirty="0" smtClean="0">
                          <a:latin typeface="Meiryo UI" panose="020B0604030504040204" pitchFamily="50" charset="-128"/>
                          <a:ea typeface="Meiryo UI" panose="020B0604030504040204" pitchFamily="50" charset="-128"/>
                        </a:rPr>
                        <a:t>都市圏域</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229</a:t>
                      </a:r>
                      <a:r>
                        <a:rPr kumimoji="1" lang="ja-JP" altLang="en-US" sz="1400" dirty="0" smtClean="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12,911</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37214063"/>
                  </a:ext>
                </a:extLst>
              </a:tr>
            </a:tbl>
          </a:graphicData>
        </a:graphic>
      </p:graphicFrame>
      <p:sp>
        <p:nvSpPr>
          <p:cNvPr id="10" name="正方形/長方形 9"/>
          <p:cNvSpPr/>
          <p:nvPr/>
        </p:nvSpPr>
        <p:spPr>
          <a:xfrm>
            <a:off x="172992" y="2471351"/>
            <a:ext cx="9576489" cy="1078673"/>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1851</a:t>
            </a:r>
            <a:r>
              <a:rPr kumimoji="1" lang="ja-JP" altLang="en-US" sz="1600" dirty="0" smtClean="0">
                <a:solidFill>
                  <a:schemeClr val="tx1"/>
                </a:solidFill>
                <a:latin typeface="Meiryo UI" panose="020B0604030504040204" pitchFamily="50" charset="-128"/>
                <a:ea typeface="Meiryo UI" panose="020B0604030504040204" pitchFamily="50" charset="-128"/>
              </a:rPr>
              <a:t>年の市成立以来、人口が減った時期があまりなく、近年も人口は増加（</a:t>
            </a:r>
            <a:r>
              <a:rPr kumimoji="1" lang="en-US" altLang="ja-JP" sz="1600" dirty="0" smtClean="0">
                <a:solidFill>
                  <a:schemeClr val="tx1"/>
                </a:solidFill>
                <a:latin typeface="Meiryo UI" panose="020B0604030504040204" pitchFamily="50" charset="-128"/>
                <a:ea typeface="Meiryo UI" panose="020B0604030504040204" pitchFamily="50" charset="-128"/>
              </a:rPr>
              <a:t>20</a:t>
            </a:r>
            <a:r>
              <a:rPr kumimoji="1" lang="ja-JP" altLang="en-US" sz="1600" dirty="0" smtClean="0">
                <a:solidFill>
                  <a:schemeClr val="tx1"/>
                </a:solidFill>
                <a:latin typeface="Meiryo UI" panose="020B0604030504040204" pitchFamily="50" charset="-128"/>
                <a:ea typeface="Meiryo UI" panose="020B0604030504040204" pitchFamily="50" charset="-128"/>
              </a:rPr>
              <a:t>代</a:t>
            </a:r>
            <a:r>
              <a:rPr kumimoji="1" lang="en-US" altLang="ja-JP" sz="1600" dirty="0" smtClean="0">
                <a:solidFill>
                  <a:schemeClr val="tx1"/>
                </a:solidFill>
                <a:latin typeface="Meiryo UI" panose="020B0604030504040204" pitchFamily="50" charset="-128"/>
                <a:ea typeface="Meiryo UI" panose="020B0604030504040204" pitchFamily="50" charset="-128"/>
              </a:rPr>
              <a:t>〜30</a:t>
            </a:r>
            <a:r>
              <a:rPr kumimoji="1" lang="ja-JP" altLang="en-US" sz="1600" dirty="0" smtClean="0">
                <a:solidFill>
                  <a:schemeClr val="tx1"/>
                </a:solidFill>
                <a:latin typeface="Meiryo UI" panose="020B0604030504040204" pitchFamily="50" charset="-128"/>
                <a:ea typeface="Meiryo UI" panose="020B0604030504040204" pitchFamily="50" charset="-128"/>
              </a:rPr>
              <a:t>代の若者が多く移住）</a:t>
            </a:r>
            <a:endParaRPr kumimoji="1" lang="ja-JP" altLang="en-US" sz="1600" dirty="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産業構造の転換（農業・林業　➡　製鉄・造船　➡　クリーンビジネス、スポーツ、ソフトウエア・デジタルなど）</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人口と経済を伸ばしつつ、都市圏の二酸化炭素の排出量を削減し続けている。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職住近接による「</a:t>
            </a:r>
            <a:r>
              <a:rPr kumimoji="1" lang="en-US" altLang="ja-JP" sz="1600" dirty="0">
                <a:solidFill>
                  <a:schemeClr val="tx1"/>
                </a:solidFill>
                <a:latin typeface="Meiryo UI" panose="020B0604030504040204" pitchFamily="50" charset="-128"/>
                <a:ea typeface="Meiryo UI" panose="020B0604030504040204" pitchFamily="50" charset="-128"/>
              </a:rPr>
              <a:t>20</a:t>
            </a:r>
            <a:r>
              <a:rPr kumimoji="1" lang="ja-JP" altLang="en-US" sz="1600" dirty="0">
                <a:solidFill>
                  <a:schemeClr val="tx1"/>
                </a:solidFill>
                <a:latin typeface="Meiryo UI" panose="020B0604030504040204" pitchFamily="50" charset="-128"/>
                <a:ea typeface="Meiryo UI" panose="020B0604030504040204" pitchFamily="50" charset="-128"/>
              </a:rPr>
              <a:t>分圏コミュニティ」を</a:t>
            </a:r>
            <a:r>
              <a:rPr kumimoji="1" lang="ja-JP" altLang="en-US" sz="1600" dirty="0" smtClean="0">
                <a:solidFill>
                  <a:schemeClr val="tx1"/>
                </a:solidFill>
                <a:latin typeface="Meiryo UI" panose="020B0604030504040204" pitchFamily="50" charset="-128"/>
                <a:ea typeface="Meiryo UI" panose="020B0604030504040204" pitchFamily="50" charset="-128"/>
              </a:rPr>
              <a:t>形成。全米</a:t>
            </a:r>
            <a:r>
              <a:rPr kumimoji="1" lang="ja-JP" altLang="en-US" sz="1600" dirty="0">
                <a:solidFill>
                  <a:schemeClr val="tx1"/>
                </a:solidFill>
                <a:latin typeface="Meiryo UI" panose="020B0604030504040204" pitchFamily="50" charset="-128"/>
                <a:ea typeface="Meiryo UI" panose="020B0604030504040204" pitchFamily="50" charset="-128"/>
              </a:rPr>
              <a:t>で住みたい</a:t>
            </a:r>
            <a:r>
              <a:rPr kumimoji="1" lang="ja-JP" altLang="en-US" sz="1600" dirty="0" smtClean="0">
                <a:solidFill>
                  <a:schemeClr val="tx1"/>
                </a:solidFill>
                <a:latin typeface="Meiryo UI" panose="020B0604030504040204" pitchFamily="50" charset="-128"/>
                <a:ea typeface="Meiryo UI" panose="020B0604030504040204" pitchFamily="50" charset="-128"/>
              </a:rPr>
              <a:t>街、</a:t>
            </a:r>
            <a:r>
              <a:rPr kumimoji="1" lang="en-US" altLang="ja-JP" sz="1600" dirty="0" smtClean="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年</a:t>
            </a:r>
            <a:r>
              <a:rPr kumimoji="1" lang="ja-JP" altLang="en-US" sz="1600" dirty="0" smtClean="0">
                <a:solidFill>
                  <a:schemeClr val="tx1"/>
                </a:solidFill>
                <a:latin typeface="Meiryo UI" panose="020B0604030504040204" pitchFamily="50" charset="-128"/>
                <a:ea typeface="Meiryo UI" panose="020B0604030504040204" pitchFamily="50" charset="-128"/>
              </a:rPr>
              <a:t>連続１位（ゲイ、ボヘミアンが多い街）</a:t>
            </a:r>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06847" y="3677453"/>
            <a:ext cx="9733008" cy="3046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1851</a:t>
            </a:r>
            <a:r>
              <a:rPr kumimoji="1" lang="ja-JP" altLang="en-US" sz="1200" dirty="0" smtClean="0">
                <a:solidFill>
                  <a:schemeClr val="tx1"/>
                </a:solidFill>
                <a:latin typeface="Meiryo UI" panose="020B0604030504040204" pitchFamily="50" charset="-128"/>
                <a:ea typeface="Meiryo UI" panose="020B0604030504040204" pitchFamily="50" charset="-128"/>
              </a:rPr>
              <a:t>年の市設立当初は、オレゴン州の地域の</a:t>
            </a:r>
            <a:r>
              <a:rPr kumimoji="1" lang="ja-JP" altLang="en-US" sz="1200" u="sng" dirty="0" smtClean="0">
                <a:solidFill>
                  <a:schemeClr val="tx1"/>
                </a:solidFill>
                <a:latin typeface="Meiryo UI" panose="020B0604030504040204" pitchFamily="50" charset="-128"/>
                <a:ea typeface="Meiryo UI" panose="020B0604030504040204" pitchFamily="50" charset="-128"/>
              </a:rPr>
              <a:t>自然を頼って経済を賄ってきた（農業・林業）</a:t>
            </a:r>
            <a:r>
              <a:rPr kumimoji="1" lang="ja-JP" altLang="en-US" sz="1200" dirty="0" smtClean="0">
                <a:solidFill>
                  <a:schemeClr val="tx1"/>
                </a:solidFill>
                <a:latin typeface="Meiryo UI" panose="020B0604030504040204" pitchFamily="50" charset="-128"/>
                <a:ea typeface="Meiryo UI" panose="020B0604030504040204" pitchFamily="50" charset="-128"/>
              </a:rPr>
              <a:t>。その後、工業化の進展に伴い、</a:t>
            </a:r>
            <a:r>
              <a:rPr kumimoji="1" lang="en-US" altLang="ja-JP" sz="1200" dirty="0">
                <a:solidFill>
                  <a:schemeClr val="tx1"/>
                </a:solidFill>
                <a:latin typeface="Meiryo UI" panose="020B0604030504040204" pitchFamily="50" charset="-128"/>
                <a:ea typeface="Meiryo UI" panose="020B0604030504040204" pitchFamily="50" charset="-128"/>
              </a:rPr>
              <a:t>1930</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〜1940</a:t>
            </a:r>
            <a:r>
              <a:rPr kumimoji="1" lang="ja-JP" altLang="en-US" sz="1200" dirty="0">
                <a:solidFill>
                  <a:schemeClr val="tx1"/>
                </a:solidFill>
                <a:latin typeface="Meiryo UI" panose="020B0604030504040204" pitchFamily="50" charset="-128"/>
                <a:ea typeface="Meiryo UI" panose="020B0604030504040204" pitchFamily="50" charset="-128"/>
              </a:rPr>
              <a:t>年代には、川沿いに多くの</a:t>
            </a:r>
            <a:r>
              <a:rPr kumimoji="1" lang="ja-JP" altLang="en-US" sz="1200" u="sng" dirty="0" smtClean="0">
                <a:solidFill>
                  <a:schemeClr val="tx1"/>
                </a:solidFill>
                <a:latin typeface="Meiryo UI" panose="020B0604030504040204" pitchFamily="50" charset="-128"/>
                <a:ea typeface="Meiryo UI" panose="020B0604030504040204" pitchFamily="50" charset="-128"/>
              </a:rPr>
              <a:t>製鉄工業や</a:t>
            </a:r>
            <a:r>
              <a:rPr kumimoji="1" lang="ja-JP" altLang="en-US" sz="1200" u="sng" dirty="0">
                <a:solidFill>
                  <a:schemeClr val="tx1"/>
                </a:solidFill>
                <a:latin typeface="Meiryo UI" panose="020B0604030504040204" pitchFamily="50" charset="-128"/>
                <a:ea typeface="Meiryo UI" panose="020B0604030504040204" pitchFamily="50" charset="-128"/>
              </a:rPr>
              <a:t>造船所が建設され、工業地帯へと</a:t>
            </a:r>
            <a:r>
              <a:rPr kumimoji="1" lang="ja-JP" altLang="en-US" sz="1200" u="sng" dirty="0" smtClean="0">
                <a:solidFill>
                  <a:schemeClr val="tx1"/>
                </a:solidFill>
                <a:latin typeface="Meiryo UI" panose="020B0604030504040204" pitchFamily="50" charset="-128"/>
                <a:ea typeface="Meiryo UI" panose="020B0604030504040204" pitchFamily="50" charset="-128"/>
              </a:rPr>
              <a:t>発展。北西部の貿易拠点として成長</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工業化の進展に伴う環境汚染の悪化を受け、</a:t>
            </a:r>
            <a:r>
              <a:rPr kumimoji="1" lang="en-US" altLang="ja-JP" sz="1200" dirty="0" smtClean="0">
                <a:solidFill>
                  <a:schemeClr val="tx1"/>
                </a:solidFill>
                <a:latin typeface="Meiryo UI" panose="020B0604030504040204" pitchFamily="50" charset="-128"/>
                <a:ea typeface="Meiryo UI" panose="020B0604030504040204" pitchFamily="50" charset="-128"/>
              </a:rPr>
              <a:t>1960</a:t>
            </a:r>
            <a:r>
              <a:rPr kumimoji="1" lang="ja-JP" altLang="en-US" sz="1200" dirty="0" smtClean="0">
                <a:solidFill>
                  <a:schemeClr val="tx1"/>
                </a:solidFill>
                <a:latin typeface="Meiryo UI" panose="020B0604030504040204" pitchFamily="50" charset="-128"/>
                <a:ea typeface="Meiryo UI" panose="020B0604030504040204" pitchFamily="50" charset="-128"/>
              </a:rPr>
              <a:t>年代から環境対策に注力。（</a:t>
            </a:r>
            <a:r>
              <a:rPr kumimoji="1" lang="en-US" altLang="ja-JP" sz="1200" dirty="0" smtClean="0">
                <a:solidFill>
                  <a:schemeClr val="tx1"/>
                </a:solidFill>
                <a:latin typeface="Meiryo UI" panose="020B0604030504040204" pitchFamily="50" charset="-128"/>
                <a:ea typeface="Meiryo UI" panose="020B0604030504040204" pitchFamily="50" charset="-128"/>
              </a:rPr>
              <a:t>1971</a:t>
            </a:r>
            <a:r>
              <a:rPr kumimoji="1" lang="ja-JP" altLang="en-US" sz="1200" dirty="0" smtClean="0">
                <a:solidFill>
                  <a:schemeClr val="tx1"/>
                </a:solidFill>
                <a:latin typeface="Meiryo UI" panose="020B0604030504040204" pitchFamily="50" charset="-128"/>
                <a:ea typeface="Meiryo UI" panose="020B0604030504040204" pitchFamily="50" charset="-128"/>
              </a:rPr>
              <a:t>年にガラス</a:t>
            </a:r>
            <a:r>
              <a:rPr kumimoji="1" lang="ja-JP" altLang="en-US" sz="1200" dirty="0">
                <a:solidFill>
                  <a:schemeClr val="tx1"/>
                </a:solidFill>
                <a:latin typeface="Meiryo UI" panose="020B0604030504040204" pitchFamily="50" charset="-128"/>
                <a:ea typeface="Meiryo UI" panose="020B0604030504040204" pitchFamily="50" charset="-128"/>
              </a:rPr>
              <a:t>瓶のリサイクルと換金を全米で初めて</a:t>
            </a:r>
            <a:r>
              <a:rPr kumimoji="1" lang="ja-JP" altLang="en-US" sz="1200" dirty="0" smtClean="0">
                <a:solidFill>
                  <a:schemeClr val="tx1"/>
                </a:solidFill>
                <a:latin typeface="Meiryo UI" panose="020B0604030504040204" pitchFamily="50" charset="-128"/>
                <a:ea typeface="Meiryo UI" panose="020B0604030504040204" pitchFamily="50" charset="-128"/>
              </a:rPr>
              <a:t>義務付け）</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また、この頃</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農業や林業などの地場産業の基盤拡大を通じて、環境保全を進めるために、土地のゾーニング等を定める「都市成長境界線」を導入。</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a:solidFill>
                  <a:schemeClr val="tx1"/>
                </a:solidFill>
                <a:latin typeface="Meiryo UI" panose="020B0604030504040204" pitchFamily="50" charset="-128"/>
                <a:ea typeface="Meiryo UI" panose="020B0604030504040204" pitchFamily="50" charset="-128"/>
              </a:rPr>
              <a:t>○現在、市開発局</a:t>
            </a:r>
            <a:r>
              <a:rPr kumimoji="1" lang="ja-JP" altLang="en-US" sz="1200" dirty="0" smtClean="0">
                <a:solidFill>
                  <a:schemeClr val="tx1"/>
                </a:solidFill>
                <a:latin typeface="Meiryo UI" panose="020B0604030504040204" pitchFamily="50" charset="-128"/>
                <a:ea typeface="Meiryo UI" panose="020B0604030504040204" pitchFamily="50" charset="-128"/>
              </a:rPr>
              <a:t>が、雇用数や産業内</a:t>
            </a:r>
            <a:r>
              <a:rPr kumimoji="1" lang="ja-JP" altLang="en-US" sz="1200" dirty="0">
                <a:solidFill>
                  <a:schemeClr val="tx1"/>
                </a:solidFill>
                <a:latin typeface="Meiryo UI" panose="020B0604030504040204" pitchFamily="50" charset="-128"/>
                <a:ea typeface="Meiryo UI" panose="020B0604030504040204" pitchFamily="50" charset="-128"/>
              </a:rPr>
              <a:t>の立地計数</a:t>
            </a:r>
            <a:r>
              <a:rPr kumimoji="1" lang="ja-JP" altLang="en-US" sz="1200" dirty="0" smtClean="0">
                <a:solidFill>
                  <a:schemeClr val="tx1"/>
                </a:solidFill>
                <a:latin typeface="Meiryo UI" panose="020B0604030504040204" pitchFamily="50" charset="-128"/>
                <a:ea typeface="Meiryo UI" panose="020B0604030504040204" pitchFamily="50" charset="-128"/>
              </a:rPr>
              <a:t>、今後</a:t>
            </a:r>
            <a:r>
              <a:rPr kumimoji="1" lang="ja-JP" altLang="en-US" sz="1200" dirty="0">
                <a:solidFill>
                  <a:schemeClr val="tx1"/>
                </a:solidFill>
                <a:latin typeface="Meiryo UI" panose="020B0604030504040204" pitchFamily="50" charset="-128"/>
                <a:ea typeface="Meiryo UI" panose="020B0604030504040204" pitchFamily="50" charset="-128"/>
              </a:rPr>
              <a:t>期待される成長の度合い</a:t>
            </a:r>
            <a:r>
              <a:rPr kumimoji="1" lang="ja-JP" altLang="en-US" sz="1200" dirty="0" smtClean="0">
                <a:solidFill>
                  <a:schemeClr val="tx1"/>
                </a:solidFill>
                <a:latin typeface="Meiryo UI" panose="020B0604030504040204" pitchFamily="50" charset="-128"/>
                <a:ea typeface="Meiryo UI" panose="020B0604030504040204" pitchFamily="50" charset="-128"/>
              </a:rPr>
              <a:t>など踏まえ、</a:t>
            </a:r>
            <a:r>
              <a:rPr kumimoji="1" lang="ja-JP" altLang="en-US" sz="1200" u="sng" dirty="0" smtClean="0">
                <a:solidFill>
                  <a:schemeClr val="tx1"/>
                </a:solidFill>
                <a:latin typeface="Meiryo UI" panose="020B0604030504040204" pitchFamily="50" charset="-128"/>
                <a:ea typeface="Meiryo UI" panose="020B0604030504040204" pitchFamily="50" charset="-128"/>
              </a:rPr>
              <a:t>４つのターゲット産業を設定</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①</a:t>
            </a:r>
            <a:r>
              <a:rPr kumimoji="1" lang="ja-JP" altLang="en-US" sz="1200" u="sng" dirty="0">
                <a:solidFill>
                  <a:schemeClr val="tx1"/>
                </a:solidFill>
                <a:latin typeface="Meiryo UI" panose="020B0604030504040204" pitchFamily="50" charset="-128"/>
                <a:ea typeface="Meiryo UI" panose="020B0604030504040204" pitchFamily="50" charset="-128"/>
              </a:rPr>
              <a:t>グリーンビジネス</a:t>
            </a:r>
            <a:r>
              <a:rPr kumimoji="1" lang="ja-JP" altLang="en-US" sz="1200" u="sng" dirty="0" smtClean="0">
                <a:solidFill>
                  <a:schemeClr val="tx1"/>
                </a:solidFill>
                <a:latin typeface="Meiryo UI" panose="020B0604030504040204" pitchFamily="50" charset="-128"/>
                <a:ea typeface="Meiryo UI" panose="020B0604030504040204" pitchFamily="50" charset="-128"/>
              </a:rPr>
              <a:t>産業</a:t>
            </a:r>
            <a:r>
              <a:rPr kumimoji="1" lang="ja-JP" altLang="en-US" sz="1200" dirty="0" smtClean="0">
                <a:solidFill>
                  <a:schemeClr val="tx1"/>
                </a:solidFill>
                <a:latin typeface="Meiryo UI" panose="020B0604030504040204" pitchFamily="50" charset="-128"/>
                <a:ea typeface="Meiryo UI" panose="020B0604030504040204" pitchFamily="50" charset="-128"/>
              </a:rPr>
              <a:t>：世界的</a:t>
            </a:r>
            <a:r>
              <a:rPr kumimoji="1" lang="ja-JP" altLang="en-US" sz="1200" dirty="0">
                <a:solidFill>
                  <a:schemeClr val="tx1"/>
                </a:solidFill>
                <a:latin typeface="Meiryo UI" panose="020B0604030504040204" pitchFamily="50" charset="-128"/>
                <a:ea typeface="Meiryo UI" panose="020B0604030504040204" pitchFamily="50" charset="-128"/>
              </a:rPr>
              <a:t>なデンマークの風力発電機</a:t>
            </a:r>
            <a:r>
              <a:rPr kumimoji="1" lang="ja-JP" altLang="en-US" sz="1200" dirty="0" smtClean="0">
                <a:solidFill>
                  <a:schemeClr val="tx1"/>
                </a:solidFill>
                <a:latin typeface="Meiryo UI" panose="020B0604030504040204" pitchFamily="50" charset="-128"/>
                <a:ea typeface="Meiryo UI" panose="020B0604030504040204" pitchFamily="50" charset="-128"/>
              </a:rPr>
              <a:t>メーカーなどを誘致。風力発電パーツなど地場産業である鉄工業会社とのサプライチェーンを形成。</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②</a:t>
            </a:r>
            <a:r>
              <a:rPr kumimoji="1" lang="ja-JP" altLang="en-US" sz="1200" u="sng" dirty="0">
                <a:solidFill>
                  <a:schemeClr val="tx1"/>
                </a:solidFill>
                <a:latin typeface="Meiryo UI" panose="020B0604030504040204" pitchFamily="50" charset="-128"/>
                <a:ea typeface="Meiryo UI" panose="020B0604030504040204" pitchFamily="50" charset="-128"/>
              </a:rPr>
              <a:t>スポーツ・アウトドア</a:t>
            </a:r>
            <a:r>
              <a:rPr kumimoji="1" lang="ja-JP" altLang="en-US" sz="1200" dirty="0">
                <a:solidFill>
                  <a:schemeClr val="tx1"/>
                </a:solidFill>
                <a:latin typeface="Meiryo UI" panose="020B0604030504040204" pitchFamily="50" charset="-128"/>
                <a:ea typeface="Meiryo UI" panose="020B0604030504040204" pitchFamily="50" charset="-128"/>
              </a:rPr>
              <a:t>：ナイキを筆頭にアディダス北米本社。コロンビア、</a:t>
            </a:r>
            <a:r>
              <a:rPr kumimoji="1" lang="ja-JP" altLang="en-US" sz="1200" dirty="0" smtClean="0">
                <a:solidFill>
                  <a:schemeClr val="tx1"/>
                </a:solidFill>
                <a:latin typeface="Meiryo UI" panose="020B0604030504040204" pitchFamily="50" charset="-128"/>
                <a:ea typeface="Meiryo UI" panose="020B0604030504040204" pitchFamily="50" charset="-128"/>
              </a:rPr>
              <a:t>ミズノを集積。</a:t>
            </a:r>
            <a:r>
              <a:rPr kumimoji="1" lang="ja-JP" altLang="en-US" sz="1200" dirty="0">
                <a:solidFill>
                  <a:schemeClr val="tx1"/>
                </a:solidFill>
                <a:latin typeface="Meiryo UI" panose="020B0604030504040204" pitchFamily="50" charset="-128"/>
                <a:ea typeface="Meiryo UI" panose="020B0604030504040204" pitchFamily="50" charset="-128"/>
              </a:rPr>
              <a:t>市は業界の横のつながりを強化し、ベンチャーエコシステムの確立を支援</a:t>
            </a:r>
          </a:p>
          <a:p>
            <a:pPr marL="1612900" indent="-1612900"/>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③</a:t>
            </a:r>
            <a:r>
              <a:rPr kumimoji="1" lang="ja-JP" altLang="en-US" sz="1200" u="sng" dirty="0">
                <a:solidFill>
                  <a:schemeClr val="tx1"/>
                </a:solidFill>
                <a:latin typeface="Meiryo UI" panose="020B0604030504040204" pitchFamily="50" charset="-128"/>
                <a:ea typeface="Meiryo UI" panose="020B0604030504040204" pitchFamily="50" charset="-128"/>
              </a:rPr>
              <a:t>ソフトウェア・デジタル</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ハイテク産業の歴史も古く、インテルをはじめとするエレクトロニクス有力企業が同地に</a:t>
            </a:r>
            <a:r>
              <a:rPr kumimoji="1" lang="ja-JP" altLang="en-US" sz="1200" dirty="0" smtClean="0">
                <a:solidFill>
                  <a:schemeClr val="tx1"/>
                </a:solidFill>
                <a:latin typeface="Meiryo UI" panose="020B0604030504040204" pitchFamily="50" charset="-128"/>
                <a:ea typeface="Meiryo UI" panose="020B0604030504040204" pitchFamily="50" charset="-128"/>
              </a:rPr>
              <a:t>集積。現在、安価</a:t>
            </a:r>
            <a:r>
              <a:rPr kumimoji="1" lang="ja-JP" altLang="en-US" sz="1200" dirty="0">
                <a:solidFill>
                  <a:schemeClr val="tx1"/>
                </a:solidFill>
                <a:latin typeface="Meiryo UI" panose="020B0604030504040204" pitchFamily="50" charset="-128"/>
                <a:ea typeface="Meiryo UI" panose="020B0604030504040204" pitchFamily="50" charset="-128"/>
              </a:rPr>
              <a:t>で優秀な人材と不動産を求めて、シリコンバレーからポートランドへの移転が拡張</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u="sng" dirty="0" smtClean="0">
                <a:solidFill>
                  <a:schemeClr val="tx1"/>
                </a:solidFill>
                <a:latin typeface="Meiryo UI" panose="020B0604030504040204" pitchFamily="50" charset="-128"/>
                <a:ea typeface="Meiryo UI" panose="020B0604030504040204" pitchFamily="50" charset="-128"/>
              </a:rPr>
              <a:t>④</a:t>
            </a:r>
            <a:r>
              <a:rPr kumimoji="1" lang="ja-JP" altLang="en-US" sz="1200" u="sng" dirty="0">
                <a:solidFill>
                  <a:schemeClr val="tx1"/>
                </a:solidFill>
                <a:latin typeface="Meiryo UI" panose="020B0604030504040204" pitchFamily="50" charset="-128"/>
                <a:ea typeface="Meiryo UI" panose="020B0604030504040204" pitchFamily="50" charset="-128"/>
              </a:rPr>
              <a:t>鉄工業</a:t>
            </a:r>
            <a:r>
              <a:rPr kumimoji="1" lang="ja-JP" altLang="en-US" sz="1200" dirty="0" smtClean="0">
                <a:solidFill>
                  <a:schemeClr val="tx1"/>
                </a:solidFill>
                <a:latin typeface="Meiryo UI" panose="020B0604030504040204" pitchFamily="50" charset="-128"/>
                <a:ea typeface="Meiryo UI" panose="020B0604030504040204" pitchFamily="50" charset="-128"/>
              </a:rPr>
              <a:t>：産業</a:t>
            </a:r>
            <a:r>
              <a:rPr kumimoji="1" lang="ja-JP" altLang="en-US" sz="1200" dirty="0">
                <a:solidFill>
                  <a:schemeClr val="tx1"/>
                </a:solidFill>
                <a:latin typeface="Meiryo UI" panose="020B0604030504040204" pitchFamily="50" charset="-128"/>
                <a:ea typeface="Meiryo UI" panose="020B0604030504040204" pitchFamily="50" charset="-128"/>
              </a:rPr>
              <a:t>自体の成長は横ばいであるが、次世代の人材とスキル育成、生産プロセスの効率化、省エネ化、新産業へ参入</a:t>
            </a:r>
            <a:r>
              <a:rPr kumimoji="1" lang="ja-JP" altLang="en-US" sz="1200" dirty="0" smtClean="0">
                <a:solidFill>
                  <a:schemeClr val="tx1"/>
                </a:solidFill>
                <a:latin typeface="Meiryo UI" panose="020B0604030504040204" pitchFamily="50" charset="-128"/>
                <a:ea typeface="Meiryo UI" panose="020B0604030504040204" pitchFamily="50" charset="-128"/>
              </a:rPr>
              <a:t>支援を実施。</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あわせて、起業支援にも力を入れており</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u="sng" dirty="0" smtClean="0">
                <a:solidFill>
                  <a:schemeClr val="tx1"/>
                </a:solidFill>
                <a:latin typeface="Meiryo UI" panose="020B0604030504040204" pitchFamily="50" charset="-128"/>
                <a:ea typeface="Meiryo UI" panose="020B0604030504040204" pitchFamily="50" charset="-128"/>
              </a:rPr>
              <a:t>多くの若者がポートランドに移住。ポートランド</a:t>
            </a:r>
            <a:r>
              <a:rPr kumimoji="1" lang="ja-JP" altLang="en-US" sz="1200" u="sng" dirty="0">
                <a:solidFill>
                  <a:schemeClr val="tx1"/>
                </a:solidFill>
                <a:latin typeface="Meiryo UI" panose="020B0604030504040204" pitchFamily="50" charset="-128"/>
                <a:ea typeface="Meiryo UI" panose="020B0604030504040204" pitchFamily="50" charset="-128"/>
              </a:rPr>
              <a:t>都市圏の</a:t>
            </a:r>
            <a:r>
              <a:rPr kumimoji="1" lang="en-US" altLang="ja-JP" sz="1200" u="sng" dirty="0">
                <a:solidFill>
                  <a:schemeClr val="tx1"/>
                </a:solidFill>
                <a:latin typeface="Meiryo UI" panose="020B0604030504040204" pitchFamily="50" charset="-128"/>
                <a:ea typeface="Meiryo UI" panose="020B0604030504040204" pitchFamily="50" charset="-128"/>
              </a:rPr>
              <a:t>80%</a:t>
            </a:r>
            <a:r>
              <a:rPr kumimoji="1" lang="ja-JP" altLang="en-US" sz="1200" u="sng" dirty="0">
                <a:solidFill>
                  <a:schemeClr val="tx1"/>
                </a:solidFill>
                <a:latin typeface="Meiryo UI" panose="020B0604030504040204" pitchFamily="50" charset="-128"/>
                <a:ea typeface="Meiryo UI" panose="020B0604030504040204" pitchFamily="50" charset="-128"/>
              </a:rPr>
              <a:t>以上の企業が、社員</a:t>
            </a:r>
            <a:r>
              <a:rPr kumimoji="1" lang="en-US" altLang="ja-JP" sz="1200" u="sng" dirty="0">
                <a:solidFill>
                  <a:schemeClr val="tx1"/>
                </a:solidFill>
                <a:latin typeface="Meiryo UI" panose="020B0604030504040204" pitchFamily="50" charset="-128"/>
                <a:ea typeface="Meiryo UI" panose="020B0604030504040204" pitchFamily="50" charset="-128"/>
              </a:rPr>
              <a:t>20</a:t>
            </a:r>
            <a:r>
              <a:rPr kumimoji="1" lang="ja-JP" altLang="en-US" sz="1200" u="sng" dirty="0">
                <a:solidFill>
                  <a:schemeClr val="tx1"/>
                </a:solidFill>
                <a:latin typeface="Meiryo UI" panose="020B0604030504040204" pitchFamily="50" charset="-128"/>
                <a:ea typeface="Meiryo UI" panose="020B0604030504040204" pitchFamily="50" charset="-128"/>
              </a:rPr>
              <a:t>名以下の</a:t>
            </a:r>
            <a:r>
              <a:rPr kumimoji="1" lang="ja-JP" altLang="en-US" sz="1200" u="sng" dirty="0" smtClean="0">
                <a:solidFill>
                  <a:schemeClr val="tx1"/>
                </a:solidFill>
                <a:latin typeface="Meiryo UI" panose="020B0604030504040204" pitchFamily="50" charset="-128"/>
                <a:ea typeface="Meiryo UI" panose="020B0604030504040204" pitchFamily="50" charset="-128"/>
              </a:rPr>
              <a:t>小企業</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200" dirty="0">
                <a:solidFill>
                  <a:schemeClr val="tx1"/>
                </a:solidFill>
                <a:latin typeface="Meiryo UI" panose="020B0604030504040204" pitchFamily="50" charset="-128"/>
                <a:ea typeface="Meiryo UI" panose="020B0604030504040204" pitchFamily="50" charset="-128"/>
              </a:rPr>
              <a:t>○まちづくりに関しては、ドーナツ化現象を防止し、常に多様な人々が行き交う</a:t>
            </a:r>
            <a:r>
              <a:rPr kumimoji="1" lang="ja-JP" altLang="en-US" sz="1200" dirty="0" smtClean="0">
                <a:solidFill>
                  <a:schemeClr val="tx1"/>
                </a:solidFill>
                <a:latin typeface="Meiryo UI" panose="020B0604030504040204" pitchFamily="50" charset="-128"/>
                <a:ea typeface="Meiryo UI" panose="020B0604030504040204" pitchFamily="50" charset="-128"/>
              </a:rPr>
              <a:t>街とするため、</a:t>
            </a:r>
            <a:r>
              <a:rPr kumimoji="1" lang="ja-JP" altLang="en-US" sz="1200" u="sng" dirty="0" smtClean="0">
                <a:solidFill>
                  <a:schemeClr val="tx1"/>
                </a:solidFill>
                <a:latin typeface="Meiryo UI" panose="020B0604030504040204" pitchFamily="50" charset="-128"/>
                <a:ea typeface="Meiryo UI" panose="020B0604030504040204" pitchFamily="50" charset="-128"/>
              </a:rPr>
              <a:t>建物</a:t>
            </a:r>
            <a:r>
              <a:rPr kumimoji="1" lang="ja-JP" altLang="en-US" sz="1200" u="sng" dirty="0">
                <a:solidFill>
                  <a:schemeClr val="tx1"/>
                </a:solidFill>
                <a:latin typeface="Meiryo UI" panose="020B0604030504040204" pitchFamily="50" charset="-128"/>
                <a:ea typeface="Meiryo UI" panose="020B0604030504040204" pitchFamily="50" charset="-128"/>
              </a:rPr>
              <a:t>の</a:t>
            </a:r>
            <a:r>
              <a:rPr kumimoji="1" lang="ja-JP" altLang="en-US" sz="1200" u="sng" dirty="0" smtClean="0">
                <a:solidFill>
                  <a:schemeClr val="tx1"/>
                </a:solidFill>
                <a:latin typeface="Meiryo UI" panose="020B0604030504040204" pitchFamily="50" charset="-128"/>
                <a:ea typeface="Meiryo UI" panose="020B0604030504040204" pitchFamily="50" charset="-128"/>
              </a:rPr>
              <a:t>ミクストユース化</a:t>
            </a:r>
            <a:r>
              <a:rPr kumimoji="1" lang="ja-JP" altLang="en-US" sz="1200" dirty="0" smtClean="0">
                <a:solidFill>
                  <a:schemeClr val="tx1"/>
                </a:solidFill>
                <a:latin typeface="Meiryo UI" panose="020B0604030504040204" pitchFamily="50" charset="-128"/>
                <a:ea typeface="Meiryo UI" panose="020B0604030504040204" pitchFamily="50" charset="-128"/>
              </a:rPr>
              <a:t>（１階</a:t>
            </a:r>
            <a:r>
              <a:rPr kumimoji="1" lang="ja-JP" altLang="en-US" sz="1200" dirty="0">
                <a:solidFill>
                  <a:schemeClr val="tx1"/>
                </a:solidFill>
                <a:latin typeface="Meiryo UI" panose="020B0604030504040204" pitchFamily="50" charset="-128"/>
                <a:ea typeface="Meiryo UI" panose="020B0604030504040204" pitchFamily="50" charset="-128"/>
              </a:rPr>
              <a:t>を商業、２</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５階をオフィス、</a:t>
            </a:r>
            <a:r>
              <a:rPr kumimoji="1" lang="ja-JP" altLang="en-US" sz="1200" dirty="0" smtClean="0">
                <a:solidFill>
                  <a:schemeClr val="tx1"/>
                </a:solidFill>
                <a:latin typeface="Meiryo UI" panose="020B0604030504040204" pitchFamily="50" charset="-128"/>
                <a:ea typeface="Meiryo UI" panose="020B0604030504040204" pitchFamily="50" charset="-128"/>
              </a:rPr>
              <a:t>その上を</a:t>
            </a:r>
            <a:r>
              <a:rPr kumimoji="1" lang="ja-JP" altLang="en-US" sz="1200" dirty="0">
                <a:solidFill>
                  <a:schemeClr val="tx1"/>
                </a:solidFill>
                <a:latin typeface="Meiryo UI" panose="020B0604030504040204" pitchFamily="50" charset="-128"/>
                <a:ea typeface="Meiryo UI" panose="020B0604030504040204" pitchFamily="50" charset="-128"/>
              </a:rPr>
              <a:t>住居やホテル</a:t>
            </a:r>
            <a:r>
              <a:rPr kumimoji="1" lang="ja-JP" altLang="en-US" sz="1200" dirty="0" smtClean="0">
                <a:solidFill>
                  <a:schemeClr val="tx1"/>
                </a:solidFill>
                <a:latin typeface="Meiryo UI" panose="020B0604030504040204" pitchFamily="50" charset="-128"/>
                <a:ea typeface="Meiryo UI" panose="020B0604030504040204" pitchFamily="50" charset="-128"/>
              </a:rPr>
              <a:t>など）を</a:t>
            </a:r>
            <a:r>
              <a:rPr kumimoji="1" lang="en-US" altLang="ja-JP" sz="1200" dirty="0" smtClean="0">
                <a:solidFill>
                  <a:schemeClr val="tx1"/>
                </a:solidFill>
                <a:latin typeface="Meiryo UI" panose="020B0604030504040204" pitchFamily="50" charset="-128"/>
                <a:ea typeface="Meiryo UI" panose="020B0604030504040204" pitchFamily="50" charset="-128"/>
              </a:rPr>
              <a:t>1960</a:t>
            </a:r>
            <a:r>
              <a:rPr kumimoji="1" lang="ja-JP" altLang="en-US" sz="1200" dirty="0" smtClean="0">
                <a:solidFill>
                  <a:schemeClr val="tx1"/>
                </a:solidFill>
                <a:latin typeface="Meiryo UI" panose="020B0604030504040204" pitchFamily="50" charset="-128"/>
                <a:ea typeface="Meiryo UI" panose="020B0604030504040204" pitchFamily="50" charset="-128"/>
              </a:rPr>
              <a:t>年代から実施。歩きたくなる街、住みたい街を実現するため、</a:t>
            </a:r>
            <a:r>
              <a:rPr kumimoji="1" lang="ja-JP" altLang="en-US" sz="1200" u="sng" dirty="0" smtClean="0">
                <a:solidFill>
                  <a:schemeClr val="tx1"/>
                </a:solidFill>
                <a:latin typeface="Meiryo UI" panose="020B0604030504040204" pitchFamily="50" charset="-128"/>
                <a:ea typeface="Meiryo UI" panose="020B0604030504040204" pitchFamily="50" charset="-128"/>
              </a:rPr>
              <a:t>職住近接による「</a:t>
            </a:r>
            <a:r>
              <a:rPr kumimoji="1" lang="en-US" altLang="ja-JP" sz="1200" u="sng" dirty="0" smtClean="0">
                <a:solidFill>
                  <a:schemeClr val="tx1"/>
                </a:solidFill>
                <a:latin typeface="Meiryo UI" panose="020B0604030504040204" pitchFamily="50" charset="-128"/>
                <a:ea typeface="Meiryo UI" panose="020B0604030504040204" pitchFamily="50" charset="-128"/>
              </a:rPr>
              <a:t>20</a:t>
            </a:r>
            <a:r>
              <a:rPr kumimoji="1" lang="ja-JP" altLang="en-US" sz="1200" u="sng" dirty="0" smtClean="0">
                <a:solidFill>
                  <a:schemeClr val="tx1"/>
                </a:solidFill>
                <a:latin typeface="Meiryo UI" panose="020B0604030504040204" pitchFamily="50" charset="-128"/>
                <a:ea typeface="Meiryo UI" panose="020B0604030504040204" pitchFamily="50" charset="-128"/>
              </a:rPr>
              <a:t>分圏コミュニティ」を形成。</a:t>
            </a:r>
            <a:endParaRPr kumimoji="1" lang="en-US" altLang="ja-JP" sz="1200" u="sng" dirty="0" smtClean="0">
              <a:solidFill>
                <a:schemeClr val="tx1"/>
              </a:solidFill>
              <a:latin typeface="Meiryo UI" panose="020B0604030504040204" pitchFamily="50" charset="-128"/>
              <a:ea typeface="Meiryo UI" panose="020B0604030504040204" pitchFamily="50" charset="-128"/>
            </a:endParaRPr>
          </a:p>
          <a:p>
            <a:pPr marL="93663" indent="-93663"/>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131</a:t>
            </a:r>
            <a:endParaRPr kumimoji="1" lang="ja-JP" altLang="en-US" sz="1100" b="1" dirty="0">
              <a:latin typeface="Arial Black" panose="020B0A04020102020204" pitchFamily="34" charset="0"/>
            </a:endParaRPr>
          </a:p>
        </p:txBody>
      </p:sp>
      <p:sp>
        <p:nvSpPr>
          <p:cNvPr id="11" name="正方形/長方形 10"/>
          <p:cNvSpPr/>
          <p:nvPr/>
        </p:nvSpPr>
        <p:spPr>
          <a:xfrm>
            <a:off x="7571913" y="6655502"/>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出典：各種資料から企画室作成</a:t>
            </a:r>
          </a:p>
        </p:txBody>
      </p:sp>
      <p:pic>
        <p:nvPicPr>
          <p:cNvPr id="3" name="図 2"/>
          <p:cNvPicPr>
            <a:picLocks noChangeAspect="1"/>
          </p:cNvPicPr>
          <p:nvPr/>
        </p:nvPicPr>
        <p:blipFill>
          <a:blip r:embed="rId2"/>
          <a:stretch>
            <a:fillRect/>
          </a:stretch>
        </p:blipFill>
        <p:spPr>
          <a:xfrm>
            <a:off x="3729094" y="585863"/>
            <a:ext cx="2689860" cy="1783080"/>
          </a:xfrm>
          <a:prstGeom prst="rect">
            <a:avLst/>
          </a:prstGeom>
        </p:spPr>
      </p:pic>
    </p:spTree>
    <p:extLst>
      <p:ext uri="{BB962C8B-B14F-4D97-AF65-F5344CB8AC3E}">
        <p14:creationId xmlns:p14="http://schemas.microsoft.com/office/powerpoint/2010/main" val="3149195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 y="1922666"/>
            <a:ext cx="9708777" cy="461665"/>
          </a:xfrm>
          <a:prstGeom prst="rect">
            <a:avLst/>
          </a:prstGeom>
          <a:noFill/>
        </p:spPr>
        <p:txBody>
          <a:bodyPr wrap="square" rtlCol="0">
            <a:spAutoFit/>
          </a:bodyPr>
          <a:lstStyle/>
          <a:p>
            <a:pPr marL="174625" indent="-174625"/>
            <a:r>
              <a:rPr kumimoji="1" lang="ja-JP" altLang="en-US"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marL="174625" indent="-174625"/>
            <a:r>
              <a:rPr kumimoji="1" lang="ja-JP" altLang="en-US"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8611" y="917276"/>
            <a:ext cx="9708777" cy="2862322"/>
          </a:xfrm>
          <a:prstGeom prst="rect">
            <a:avLst/>
          </a:prstGeom>
          <a:noFill/>
          <a:ln w="28575">
            <a:solidFill>
              <a:schemeClr val="tx1"/>
            </a:solidFill>
          </a:ln>
        </p:spPr>
        <p:txBody>
          <a:bodyPr wrap="square" rtlCol="0">
            <a:spAutoFit/>
          </a:bodyPr>
          <a:lstStyle/>
          <a:p>
            <a:pPr marL="363538" indent="-363538"/>
            <a:r>
              <a:rPr kumimoji="1" lang="ja-JP" altLang="en-US" b="1" dirty="0" smtClean="0">
                <a:latin typeface="Meiryo UI" panose="020B0604030504040204" pitchFamily="50" charset="-128"/>
                <a:ea typeface="Meiryo UI" panose="020B0604030504040204" pitchFamily="50" charset="-128"/>
              </a:rPr>
              <a:t>○世界の各都市の</a:t>
            </a:r>
            <a:r>
              <a:rPr kumimoji="1" lang="ja-JP" altLang="en-US" b="1" dirty="0">
                <a:latin typeface="Meiryo UI" panose="020B0604030504040204" pitchFamily="50" charset="-128"/>
                <a:ea typeface="Meiryo UI" panose="020B0604030504040204" pitchFamily="50" charset="-128"/>
              </a:rPr>
              <a:t>発展</a:t>
            </a:r>
            <a:r>
              <a:rPr kumimoji="1" lang="ja-JP" altLang="en-US" b="1" dirty="0" smtClean="0">
                <a:latin typeface="Meiryo UI" panose="020B0604030504040204" pitchFamily="50" charset="-128"/>
                <a:ea typeface="Meiryo UI" panose="020B0604030504040204" pitchFamily="50" charset="-128"/>
              </a:rPr>
              <a:t>モデルをみると、概ね次のような特徴がみられる。</a:t>
            </a:r>
            <a:endParaRPr kumimoji="1" lang="en-US" altLang="ja-JP" b="1" dirty="0" smtClean="0">
              <a:latin typeface="Meiryo UI" panose="020B0604030504040204" pitchFamily="50" charset="-128"/>
              <a:ea typeface="Meiryo UI" panose="020B0604030504040204" pitchFamily="50" charset="-128"/>
            </a:endParaRPr>
          </a:p>
          <a:p>
            <a:pPr marL="363538" indent="-363538"/>
            <a:endParaRPr kumimoji="1" lang="en-US" altLang="ja-JP" dirty="0">
              <a:latin typeface="Meiryo UI" panose="020B0604030504040204" pitchFamily="50" charset="-128"/>
              <a:ea typeface="Meiryo UI" panose="020B0604030504040204" pitchFamily="50" charset="-128"/>
            </a:endParaRPr>
          </a:p>
          <a:p>
            <a:pPr marL="363538" indent="-363538"/>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➢大学や研究機関が都心（都市の近郊地域）に存在。</a:t>
            </a:r>
            <a:endParaRPr kumimoji="1" lang="en-US" altLang="ja-JP" dirty="0" smtClean="0">
              <a:latin typeface="Meiryo UI" panose="020B0604030504040204" pitchFamily="50" charset="-128"/>
              <a:ea typeface="Meiryo UI" panose="020B0604030504040204" pitchFamily="50" charset="-128"/>
            </a:endParaRPr>
          </a:p>
          <a:p>
            <a:pPr marL="363538" indent="-363538"/>
            <a:endParaRPr kumimoji="1" lang="en-US" altLang="ja-JP" dirty="0">
              <a:latin typeface="Meiryo UI" panose="020B0604030504040204" pitchFamily="50" charset="-128"/>
              <a:ea typeface="Meiryo UI" panose="020B0604030504040204" pitchFamily="50" charset="-128"/>
            </a:endParaRPr>
          </a:p>
          <a:p>
            <a:pPr marL="363538" indent="-363538"/>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➢ベンチャーキャピタル（</a:t>
            </a:r>
            <a:r>
              <a:rPr kumimoji="1" lang="en-US" altLang="ja-JP" dirty="0">
                <a:latin typeface="Meiryo UI" panose="020B0604030504040204" pitchFamily="50" charset="-128"/>
                <a:ea typeface="Meiryo UI" panose="020B0604030504040204" pitchFamily="50" charset="-128"/>
              </a:rPr>
              <a:t>VC</a:t>
            </a:r>
            <a:r>
              <a:rPr kumimoji="1" lang="ja-JP" altLang="en-US" dirty="0">
                <a:latin typeface="Meiryo UI" panose="020B0604030504040204" pitchFamily="50" charset="-128"/>
                <a:ea typeface="Meiryo UI" panose="020B0604030504040204" pitchFamily="50" charset="-128"/>
              </a:rPr>
              <a:t>）／投資家による支援。スタートアップを包括的にサポートする体制が充実。</a:t>
            </a:r>
            <a:endParaRPr kumimoji="1" lang="en-US" altLang="ja-JP" dirty="0">
              <a:latin typeface="Meiryo UI" panose="020B0604030504040204" pitchFamily="50" charset="-128"/>
              <a:ea typeface="Meiryo UI" panose="020B0604030504040204" pitchFamily="50" charset="-128"/>
            </a:endParaRPr>
          </a:p>
          <a:p>
            <a:pPr marL="363538" indent="-363538"/>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marL="363538" indent="-363538"/>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革新的な</a:t>
            </a:r>
            <a:r>
              <a:rPr kumimoji="1" lang="ja-JP" altLang="en-US" dirty="0" smtClean="0">
                <a:latin typeface="Meiryo UI" panose="020B0604030504040204" pitchFamily="50" charset="-128"/>
                <a:ea typeface="Meiryo UI" panose="020B0604030504040204" pitchFamily="50" charset="-128"/>
              </a:rPr>
              <a:t>企業の集積による雇用創出と、大学やベンチャー企業との連携によるイノベーションの促進。</a:t>
            </a:r>
            <a:endParaRPr kumimoji="1" lang="en-US" altLang="ja-JP" dirty="0" smtClean="0">
              <a:latin typeface="Meiryo UI" panose="020B0604030504040204" pitchFamily="50" charset="-128"/>
              <a:ea typeface="Meiryo UI" panose="020B0604030504040204" pitchFamily="50" charset="-128"/>
            </a:endParaRPr>
          </a:p>
          <a:p>
            <a:pPr marL="363538" indent="-363538"/>
            <a:endParaRPr kumimoji="1" lang="en-US" altLang="ja-JP" dirty="0" smtClean="0">
              <a:latin typeface="Meiryo UI" panose="020B0604030504040204" pitchFamily="50" charset="-128"/>
              <a:ea typeface="Meiryo UI" panose="020B0604030504040204" pitchFamily="50" charset="-128"/>
            </a:endParaRPr>
          </a:p>
          <a:p>
            <a:pPr marL="363538" indent="-363538"/>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地域外からの優秀な人材をも惹きつける良質な生活環境及び移住し易い環境。</a:t>
            </a:r>
          </a:p>
          <a:p>
            <a:pPr marL="363538" indent="-363538"/>
            <a:endParaRPr kumimoji="1" lang="en-US" altLang="ja-JP"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132</a:t>
            </a:r>
            <a:endParaRPr kumimoji="1" lang="ja-JP" altLang="en-US" sz="1100" b="1" dirty="0">
              <a:latin typeface="Arial Black" panose="020B0A04020102020204" pitchFamily="34" charset="0"/>
            </a:endParaRPr>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3229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世界における都市の発展モデル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モデル（参考：</a:t>
            </a:r>
            <a:r>
              <a:rPr lang="en-US" altLang="ja-JP" sz="1800" b="1" dirty="0" smtClean="0">
                <a:solidFill>
                  <a:schemeClr val="bg1"/>
                </a:solidFill>
                <a:latin typeface="Meiryo UI" panose="020B0604030504040204" pitchFamily="50" charset="-128"/>
                <a:ea typeface="Meiryo UI" panose="020B0604030504040204" pitchFamily="50" charset="-128"/>
              </a:rPr>
              <a:t>JETRO</a:t>
            </a:r>
            <a:r>
              <a:rPr lang="ja-JP" altLang="en-US" sz="1800" b="1" dirty="0" smtClean="0">
                <a:solidFill>
                  <a:schemeClr val="bg1"/>
                </a:solidFill>
                <a:latin typeface="Meiryo UI" panose="020B0604030504040204" pitchFamily="50" charset="-128"/>
                <a:ea typeface="Meiryo UI" panose="020B0604030504040204" pitchFamily="50" charset="-128"/>
              </a:rPr>
              <a:t>報告書）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 y="1422529"/>
            <a:ext cx="9708777" cy="307777"/>
          </a:xfrm>
          <a:prstGeom prst="rect">
            <a:avLst/>
          </a:prstGeom>
          <a:noFill/>
        </p:spPr>
        <p:txBody>
          <a:bodyPr wrap="square" rtlCol="0">
            <a:spAutoFit/>
          </a:bodyPr>
          <a:lstStyle/>
          <a:p>
            <a:pPr marL="363538" indent="-363538"/>
            <a:r>
              <a:rPr kumimoji="1" lang="ja-JP" altLang="en-US" sz="1400" b="1" dirty="0" smtClean="0">
                <a:latin typeface="Meiryo UI" panose="020B0604030504040204" pitchFamily="50" charset="-128"/>
                <a:ea typeface="Meiryo UI" panose="020B0604030504040204" pitchFamily="50" charset="-128"/>
              </a:rPr>
              <a:t>■米国・カナダにおけるテクノロジー・イノベーションハブ</a:t>
            </a:r>
            <a:r>
              <a:rPr kumimoji="1" lang="ja-JP" altLang="en-US" sz="1400" b="1" dirty="0">
                <a:latin typeface="Meiryo UI" panose="020B0604030504040204" pitchFamily="50" charset="-128"/>
                <a:ea typeface="Meiryo UI" panose="020B0604030504040204" pitchFamily="50" charset="-128"/>
              </a:rPr>
              <a:t>の現状</a:t>
            </a:r>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2017</a:t>
            </a:r>
            <a:r>
              <a:rPr kumimoji="1" lang="ja-JP" altLang="en-US" sz="1100" b="1" dirty="0">
                <a:latin typeface="Meiryo UI" panose="020B0604030504040204" pitchFamily="50" charset="-128"/>
                <a:ea typeface="Meiryo UI" panose="020B0604030504040204" pitchFamily="50" charset="-128"/>
              </a:rPr>
              <a:t>年</a:t>
            </a:r>
            <a:r>
              <a:rPr kumimoji="1" lang="en-US" altLang="ja-JP" sz="1100" b="1" dirty="0">
                <a:latin typeface="Meiryo UI" panose="020B0604030504040204" pitchFamily="50" charset="-128"/>
                <a:ea typeface="Meiryo UI" panose="020B0604030504040204" pitchFamily="50" charset="-128"/>
              </a:rPr>
              <a:t>10</a:t>
            </a:r>
            <a:r>
              <a:rPr kumimoji="1" lang="ja-JP" altLang="en-US" sz="1100" b="1" dirty="0">
                <a:latin typeface="Meiryo UI" panose="020B0604030504040204" pitchFamily="50" charset="-128"/>
                <a:ea typeface="Meiryo UI" panose="020B0604030504040204" pitchFamily="50" charset="-128"/>
              </a:rPr>
              <a:t>月</a:t>
            </a:r>
            <a:r>
              <a:rPr kumimoji="1" lang="en-US" altLang="ja-JP" sz="1100" b="1" dirty="0">
                <a:latin typeface="Meiryo UI" panose="020B0604030504040204" pitchFamily="50" charset="-128"/>
                <a:ea typeface="Meiryo UI" panose="020B0604030504040204" pitchFamily="50" charset="-128"/>
              </a:rPr>
              <a:t>JETRO</a:t>
            </a:r>
            <a:r>
              <a:rPr kumimoji="1" lang="ja-JP" altLang="en-US" sz="1100" b="1" dirty="0">
                <a:latin typeface="Meiryo UI" panose="020B0604030504040204" pitchFamily="50" charset="-128"/>
                <a:ea typeface="Meiryo UI" panose="020B0604030504040204" pitchFamily="50" charset="-128"/>
              </a:rPr>
              <a:t>報告書</a:t>
            </a:r>
            <a:r>
              <a:rPr kumimoji="1" lang="ja-JP" altLang="en-US" sz="1100" b="1" dirty="0" smtClean="0">
                <a:latin typeface="Meiryo UI" panose="020B0604030504040204" pitchFamily="50" charset="-128"/>
                <a:ea typeface="Meiryo UI" panose="020B0604030504040204" pitchFamily="50" charset="-128"/>
              </a:rPr>
              <a:t>）</a:t>
            </a:r>
            <a:endParaRPr kumimoji="1" lang="en-US" altLang="ja-JP" sz="1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 y="1922666"/>
            <a:ext cx="9708777" cy="461665"/>
          </a:xfrm>
          <a:prstGeom prst="rect">
            <a:avLst/>
          </a:prstGeom>
          <a:noFill/>
        </p:spPr>
        <p:txBody>
          <a:bodyPr wrap="square" rtlCol="0">
            <a:spAutoFit/>
          </a:bodyPr>
          <a:lstStyle/>
          <a:p>
            <a:pPr marL="174625" indent="-174625"/>
            <a:r>
              <a:rPr kumimoji="1" lang="ja-JP" altLang="en-US"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marL="174625" indent="-174625"/>
            <a:r>
              <a:rPr kumimoji="1" lang="ja-JP" altLang="en-US"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0" y="1730306"/>
            <a:ext cx="9708777" cy="3416320"/>
          </a:xfrm>
          <a:prstGeom prst="rect">
            <a:avLst/>
          </a:prstGeom>
          <a:noFill/>
        </p:spPr>
        <p:txBody>
          <a:bodyPr wrap="square" rtlCol="0">
            <a:spAutoFit/>
          </a:bodyPr>
          <a:lstStyle/>
          <a:p>
            <a:pPr marL="363538" indent="-363538"/>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テクノロジー・イノベーションハブとして躍進する都市の特徴</a:t>
            </a:r>
            <a:r>
              <a:rPr kumimoji="1" lang="en-US" altLang="ja-JP" sz="1200" b="1" dirty="0" smtClean="0">
                <a:latin typeface="Meiryo UI" panose="020B0604030504040204" pitchFamily="50" charset="-128"/>
                <a:ea typeface="Meiryo UI" panose="020B0604030504040204" pitchFamily="50" charset="-128"/>
              </a:rPr>
              <a:t>】</a:t>
            </a:r>
          </a:p>
          <a:p>
            <a:pPr marL="180975" indent="-180975"/>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シリコンバレーは、依然として米国及び世界最大のイノベーションハブであるが、</a:t>
            </a:r>
            <a:r>
              <a:rPr kumimoji="1" lang="ja-JP" altLang="en-US" sz="1200" b="1" dirty="0">
                <a:latin typeface="Meiryo UI" panose="020B0604030504040204" pitchFamily="50" charset="-128"/>
                <a:ea typeface="Meiryo UI" panose="020B0604030504040204" pitchFamily="50" charset="-128"/>
              </a:rPr>
              <a:t>住居不足・住宅価格の高騰といった構造的な問題が深刻化</a:t>
            </a:r>
            <a:r>
              <a:rPr kumimoji="1" lang="ja-JP" altLang="en-US" sz="1200" dirty="0">
                <a:latin typeface="Meiryo UI" panose="020B0604030504040204" pitchFamily="50" charset="-128"/>
                <a:ea typeface="Meiryo UI" panose="020B0604030504040204" pitchFamily="50" charset="-128"/>
              </a:rPr>
              <a:t>する中、米国では、過去</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年間において様々な地域における都市（ボストン、シアトル、トロントなど）が新たなテクノロジーハブとして発展し注目を集めている。</a:t>
            </a:r>
            <a:r>
              <a:rPr kumimoji="1" lang="ja-JP" altLang="en-US" sz="1200" b="1" dirty="0">
                <a:latin typeface="Meiryo UI" panose="020B0604030504040204" pitchFamily="50" charset="-128"/>
                <a:ea typeface="Meiryo UI" panose="020B0604030504040204" pitchFamily="50" charset="-128"/>
              </a:rPr>
              <a:t>テクノロジーハブとして躍進するこれらの都市には、共通して主に以下のような特徴がみられる</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marL="363538" indent="-363538"/>
            <a:endParaRPr kumimoji="1" lang="en-US" altLang="ja-JP" sz="1200" b="1" dirty="0" smtClean="0">
              <a:latin typeface="Meiryo UI" panose="020B0604030504040204" pitchFamily="50" charset="-128"/>
              <a:ea typeface="Meiryo UI" panose="020B0604030504040204" pitchFamily="50" charset="-128"/>
            </a:endParaRPr>
          </a:p>
          <a:p>
            <a:pPr marL="363538" indent="-363538"/>
            <a:r>
              <a:rPr kumimoji="1" lang="ja-JP" altLang="en-US" sz="1200" b="1" dirty="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①豊富</a:t>
            </a:r>
            <a:r>
              <a:rPr kumimoji="1" lang="ja-JP" altLang="en-US" sz="1200" b="1" u="sng" dirty="0">
                <a:latin typeface="Meiryo UI" panose="020B0604030504040204" pitchFamily="50" charset="-128"/>
                <a:ea typeface="Meiryo UI" panose="020B0604030504040204" pitchFamily="50" charset="-128"/>
              </a:rPr>
              <a:t>なテクノロジー人材</a:t>
            </a:r>
            <a:r>
              <a:rPr kumimoji="1" lang="ja-JP" altLang="en-US" sz="1200" b="1" u="sng" dirty="0" smtClean="0">
                <a:latin typeface="Meiryo UI" panose="020B0604030504040204" pitchFamily="50" charset="-128"/>
                <a:ea typeface="Meiryo UI" panose="020B0604030504040204" pitchFamily="50" charset="-128"/>
              </a:rPr>
              <a:t>プール</a:t>
            </a:r>
            <a:endParaRPr kumimoji="1" lang="en-US" altLang="ja-JP" sz="1200" b="1" u="sng" dirty="0" smtClean="0">
              <a:latin typeface="Meiryo UI" panose="020B0604030504040204" pitchFamily="50" charset="-128"/>
              <a:ea typeface="Meiryo UI" panose="020B0604030504040204" pitchFamily="50" charset="-128"/>
            </a:endParaRPr>
          </a:p>
          <a:p>
            <a:pPr marL="363538" indent="-363538"/>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革新的なテクノロジー企業の発展を支える高度なコンピューティング／工学分野の知識を備えた</a:t>
            </a:r>
            <a:r>
              <a:rPr kumimoji="1" lang="ja-JP" altLang="en-US" sz="1200" b="1" dirty="0">
                <a:latin typeface="Meiryo UI" panose="020B0604030504040204" pitchFamily="50" charset="-128"/>
                <a:ea typeface="Meiryo UI" panose="020B0604030504040204" pitchFamily="50" charset="-128"/>
              </a:rPr>
              <a:t>将来のテクノロジー人材を育成する専門プログラムを持つ大規模な大学等の教育機関を近郊地域に有していることは、テクノロジーハブとして発展する都市を支える重要な基本条件の一つ</a:t>
            </a:r>
            <a:r>
              <a:rPr kumimoji="1" lang="ja-JP" altLang="en-US" sz="1200" dirty="0">
                <a:latin typeface="Meiryo UI" panose="020B0604030504040204" pitchFamily="50" charset="-128"/>
                <a:ea typeface="Meiryo UI" panose="020B0604030504040204" pitchFamily="50" charset="-128"/>
              </a:rPr>
              <a:t>である。また、</a:t>
            </a:r>
            <a:r>
              <a:rPr kumimoji="1" lang="ja-JP" altLang="en-US" sz="1200" b="1" dirty="0">
                <a:latin typeface="Meiryo UI" panose="020B0604030504040204" pitchFamily="50" charset="-128"/>
                <a:ea typeface="Meiryo UI" panose="020B0604030504040204" pitchFamily="50" charset="-128"/>
              </a:rPr>
              <a:t>テクノロジーハブとなる都市は</a:t>
            </a:r>
            <a:r>
              <a:rPr kumimoji="1" lang="ja-JP" altLang="en-US" sz="1200" dirty="0">
                <a:latin typeface="Meiryo UI" panose="020B0604030504040204" pitchFamily="50" charset="-128"/>
                <a:ea typeface="Meiryo UI" panose="020B0604030504040204" pitchFamily="50" charset="-128"/>
              </a:rPr>
              <a:t>、イノベーション思考を持つ</a:t>
            </a:r>
            <a:r>
              <a:rPr kumimoji="1" lang="en-US" altLang="ja-JP" sz="1200" dirty="0">
                <a:latin typeface="Meiryo UI" panose="020B0604030504040204" pitchFamily="50" charset="-128"/>
                <a:ea typeface="Meiryo UI" panose="020B0604030504040204" pitchFamily="50" charset="-128"/>
              </a:rPr>
              <a:t>1980</a:t>
            </a:r>
            <a:r>
              <a:rPr kumimoji="1" lang="ja-JP" altLang="en-US" sz="1200" dirty="0">
                <a:latin typeface="Meiryo UI" panose="020B0604030504040204" pitchFamily="50" charset="-128"/>
                <a:ea typeface="Meiryo UI" panose="020B0604030504040204" pitchFamily="50" charset="-128"/>
              </a:rPr>
              <a:t>年代～</a:t>
            </a:r>
            <a:r>
              <a:rPr kumimoji="1" lang="en-US" altLang="ja-JP" sz="1200" dirty="0">
                <a:latin typeface="Meiryo UI" panose="020B0604030504040204" pitchFamily="50" charset="-128"/>
                <a:ea typeface="Meiryo UI" panose="020B0604030504040204" pitchFamily="50" charset="-128"/>
              </a:rPr>
              <a:t>2000</a:t>
            </a:r>
            <a:r>
              <a:rPr kumimoji="1" lang="ja-JP" altLang="en-US" sz="1200" dirty="0">
                <a:latin typeface="Meiryo UI" panose="020B0604030504040204" pitchFamily="50" charset="-128"/>
                <a:ea typeface="Meiryo UI" panose="020B0604030504040204" pitchFamily="50" charset="-128"/>
              </a:rPr>
              <a:t>年代初頭に誕生したミレニアル世代を中心</a:t>
            </a:r>
            <a:r>
              <a:rPr kumimoji="1" lang="ja-JP" altLang="en-US" sz="1200" dirty="0" smtClean="0">
                <a:latin typeface="Meiryo UI" panose="020B0604030504040204" pitchFamily="50" charset="-128"/>
                <a:ea typeface="Meiryo UI" panose="020B0604030504040204" pitchFamily="50" charset="-128"/>
              </a:rPr>
              <a:t>に、</a:t>
            </a:r>
            <a:r>
              <a:rPr kumimoji="1" lang="ja-JP" altLang="en-US" sz="1200" b="1" dirty="0" smtClean="0">
                <a:latin typeface="Meiryo UI" panose="020B0604030504040204" pitchFamily="50" charset="-128"/>
                <a:ea typeface="Meiryo UI" panose="020B0604030504040204" pitchFamily="50" charset="-128"/>
              </a:rPr>
              <a:t>地域外から</a:t>
            </a:r>
            <a:r>
              <a:rPr kumimoji="1" lang="ja-JP" altLang="en-US" sz="1200" b="1" dirty="0">
                <a:latin typeface="Meiryo UI" panose="020B0604030504040204" pitchFamily="50" charset="-128"/>
                <a:ea typeface="Meiryo UI" panose="020B0604030504040204" pitchFamily="50" charset="-128"/>
              </a:rPr>
              <a:t>の優秀な人材をも惹きつける良質な生活環境及び移住し易い環境を提供</a:t>
            </a:r>
            <a:r>
              <a:rPr kumimoji="1" lang="ja-JP" altLang="en-US" sz="1200" dirty="0">
                <a:latin typeface="Meiryo UI" panose="020B0604030504040204" pitchFamily="50" charset="-128"/>
                <a:ea typeface="Meiryo UI" panose="020B0604030504040204" pitchFamily="50" charset="-128"/>
              </a:rPr>
              <a:t>して</a:t>
            </a:r>
            <a:r>
              <a:rPr kumimoji="1" lang="ja-JP" altLang="en-US" sz="1200" dirty="0" smtClean="0">
                <a:latin typeface="Meiryo UI" panose="020B0604030504040204" pitchFamily="50" charset="-128"/>
                <a:ea typeface="Meiryo UI" panose="020B0604030504040204" pitchFamily="50" charset="-128"/>
              </a:rPr>
              <a:t>いる。</a:t>
            </a:r>
            <a:endParaRPr kumimoji="1" lang="en-US" altLang="ja-JP" sz="1200" dirty="0" smtClean="0">
              <a:latin typeface="Meiryo UI" panose="020B0604030504040204" pitchFamily="50" charset="-128"/>
              <a:ea typeface="Meiryo UI" panose="020B0604030504040204" pitchFamily="50" charset="-128"/>
            </a:endParaRPr>
          </a:p>
          <a:p>
            <a:pPr marL="363538" indent="-363538"/>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②スタートアップエコシステム</a:t>
            </a:r>
            <a:r>
              <a:rPr kumimoji="1" lang="ja-JP" altLang="en-US" sz="1200" b="1" u="sng" dirty="0">
                <a:latin typeface="Meiryo UI" panose="020B0604030504040204" pitchFamily="50" charset="-128"/>
                <a:ea typeface="Meiryo UI" panose="020B0604030504040204" pitchFamily="50" charset="-128"/>
              </a:rPr>
              <a:t>を支える</a:t>
            </a:r>
            <a:r>
              <a:rPr kumimoji="1" lang="ja-JP" altLang="en-US" sz="1200" b="1" u="sng" dirty="0" smtClean="0">
                <a:latin typeface="Meiryo UI" panose="020B0604030504040204" pitchFamily="50" charset="-128"/>
                <a:ea typeface="Meiryo UI" panose="020B0604030504040204" pitchFamily="50" charset="-128"/>
              </a:rPr>
              <a:t>仕組み</a:t>
            </a:r>
            <a:endParaRPr kumimoji="1" lang="en-US" altLang="ja-JP" sz="1200" b="1" u="sng" dirty="0">
              <a:latin typeface="Meiryo UI" panose="020B0604030504040204" pitchFamily="50" charset="-128"/>
              <a:ea typeface="Meiryo UI" panose="020B0604030504040204" pitchFamily="50" charset="-128"/>
            </a:endParaRPr>
          </a:p>
          <a:p>
            <a:pPr marL="363538" indent="-363538"/>
            <a:r>
              <a:rPr kumimoji="1" lang="ja-JP" altLang="en-US" sz="1200" dirty="0" smtClean="0">
                <a:latin typeface="Meiryo UI" panose="020B0604030504040204" pitchFamily="50" charset="-128"/>
                <a:ea typeface="Meiryo UI" panose="020B0604030504040204" pitchFamily="50" charset="-128"/>
              </a:rPr>
              <a:t>　　　　各地域</a:t>
            </a:r>
            <a:r>
              <a:rPr kumimoji="1" lang="ja-JP" altLang="en-US" sz="1200" dirty="0">
                <a:latin typeface="Meiryo UI" panose="020B0604030504040204" pitchFamily="50" charset="-128"/>
                <a:ea typeface="Meiryo UI" panose="020B0604030504040204" pitchFamily="50" charset="-128"/>
              </a:rPr>
              <a:t>においてイノベーションや画期的な新技術の商用化を実現しスタートアップが成長するためには、</a:t>
            </a:r>
            <a:r>
              <a:rPr kumimoji="1" lang="ja-JP" altLang="en-US" sz="1200" b="1" dirty="0">
                <a:latin typeface="Meiryo UI" panose="020B0604030504040204" pitchFamily="50" charset="-128"/>
                <a:ea typeface="Meiryo UI" panose="020B0604030504040204" pitchFamily="50" charset="-128"/>
              </a:rPr>
              <a:t>ベンチャーキャピタル（</a:t>
            </a:r>
            <a:r>
              <a:rPr kumimoji="1" lang="en-US" altLang="ja-JP" sz="1200" b="1" dirty="0">
                <a:latin typeface="Meiryo UI" panose="020B0604030504040204" pitchFamily="50" charset="-128"/>
                <a:ea typeface="Meiryo UI" panose="020B0604030504040204" pitchFamily="50" charset="-128"/>
              </a:rPr>
              <a:t>VC</a:t>
            </a:r>
            <a:r>
              <a:rPr kumimoji="1" lang="ja-JP" altLang="en-US" sz="1200" b="1" dirty="0">
                <a:latin typeface="Meiryo UI" panose="020B0604030504040204" pitchFamily="50" charset="-128"/>
                <a:ea typeface="Meiryo UI" panose="020B0604030504040204" pitchFamily="50" charset="-128"/>
              </a:rPr>
              <a:t>）／投資家による支援が不可欠</a:t>
            </a:r>
            <a:r>
              <a:rPr kumimoji="1" lang="ja-JP" altLang="en-US" sz="1200" dirty="0">
                <a:latin typeface="Meiryo UI" panose="020B0604030504040204" pitchFamily="50" charset="-128"/>
                <a:ea typeface="Meiryo UI" panose="020B0604030504040204" pitchFamily="50" charset="-128"/>
              </a:rPr>
              <a:t>であり、様々なインキュベーターやアクセラレータがこうした投資家及び業界における他の企業とのネットワーク作りを推進し、業界が直面する課題等について議論するミートアップ等の機会を積極的に提供し、</a:t>
            </a:r>
            <a:r>
              <a:rPr kumimoji="1" lang="ja-JP" altLang="en-US" sz="1200" b="1" dirty="0">
                <a:latin typeface="Meiryo UI" panose="020B0604030504040204" pitchFamily="50" charset="-128"/>
                <a:ea typeface="Meiryo UI" panose="020B0604030504040204" pitchFamily="50" charset="-128"/>
              </a:rPr>
              <a:t>スタートアップを包括的にサポートする体制が充実</a:t>
            </a:r>
            <a:r>
              <a:rPr kumimoji="1" lang="ja-JP" altLang="en-US" sz="1200" dirty="0">
                <a:latin typeface="Meiryo UI" panose="020B0604030504040204" pitchFamily="50" charset="-128"/>
                <a:ea typeface="Meiryo UI" panose="020B0604030504040204" pitchFamily="50" charset="-128"/>
              </a:rPr>
              <a:t>している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363538" indent="-363538"/>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③革新的</a:t>
            </a:r>
            <a:r>
              <a:rPr kumimoji="1" lang="ja-JP" altLang="en-US" sz="1200" b="1" u="sng" dirty="0">
                <a:latin typeface="Meiryo UI" panose="020B0604030504040204" pitchFamily="50" charset="-128"/>
                <a:ea typeface="Meiryo UI" panose="020B0604030504040204" pitchFamily="50" charset="-128"/>
              </a:rPr>
              <a:t>なテクノロジー企業による多数の</a:t>
            </a:r>
            <a:r>
              <a:rPr kumimoji="1" lang="ja-JP" altLang="en-US" sz="1200" b="1" u="sng" dirty="0" smtClean="0">
                <a:latin typeface="Meiryo UI" panose="020B0604030504040204" pitchFamily="50" charset="-128"/>
                <a:ea typeface="Meiryo UI" panose="020B0604030504040204" pitchFamily="50" charset="-128"/>
              </a:rPr>
              <a:t>雇用</a:t>
            </a:r>
            <a:endParaRPr kumimoji="1" lang="en-US" altLang="ja-JP" sz="1200" b="1" u="sng" dirty="0" smtClean="0">
              <a:latin typeface="Meiryo UI" panose="020B0604030504040204" pitchFamily="50" charset="-128"/>
              <a:ea typeface="Meiryo UI" panose="020B0604030504040204" pitchFamily="50" charset="-128"/>
            </a:endParaRPr>
          </a:p>
          <a:p>
            <a:pPr marL="363538" indent="-363538"/>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テクノロジーハブ</a:t>
            </a:r>
            <a:r>
              <a:rPr kumimoji="1" lang="ja-JP" altLang="en-US" sz="1200" dirty="0">
                <a:latin typeface="Meiryo UI" panose="020B0604030504040204" pitchFamily="50" charset="-128"/>
                <a:ea typeface="Meiryo UI" panose="020B0604030504040204" pitchFamily="50" charset="-128"/>
              </a:rPr>
              <a:t>では、急成長しているテクノロジースタートアップをはじめ、（税優遇措置や行政命令などを通じて、積極的に関連テクノロジー企業を誘致するなど、一部の州では州政府が都市のテクノロジーハブ化を積極的に推進することで）</a:t>
            </a:r>
            <a:r>
              <a:rPr kumimoji="1" lang="ja-JP" altLang="en-US" sz="1200" b="1" dirty="0">
                <a:latin typeface="Meiryo UI" panose="020B0604030504040204" pitchFamily="50" charset="-128"/>
                <a:ea typeface="Meiryo UI" panose="020B0604030504040204" pitchFamily="50" charset="-128"/>
              </a:rPr>
              <a:t>革新的なテクノロジー企業が多数集まり高い雇用機会を創出しており、地域内外から優秀な人材を惹きつけている</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4650" y="5191229"/>
            <a:ext cx="9881350" cy="1200329"/>
          </a:xfrm>
          <a:prstGeom prst="rect">
            <a:avLst/>
          </a:prstGeom>
          <a:noFill/>
        </p:spPr>
        <p:txBody>
          <a:bodyPr wrap="square" rtlCol="0">
            <a:spAutoFit/>
          </a:bodyPr>
          <a:lstStyle/>
          <a:p>
            <a:pPr marL="363538" indent="-363538"/>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イノベーションハブ創出のための日本の課題</a:t>
            </a:r>
            <a:r>
              <a:rPr kumimoji="1" lang="en-US" altLang="ja-JP" sz="1200" b="1" dirty="0" smtClean="0">
                <a:latin typeface="Meiryo UI" panose="020B0604030504040204" pitchFamily="50" charset="-128"/>
                <a:ea typeface="Meiryo UI" panose="020B0604030504040204" pitchFamily="50" charset="-128"/>
              </a:rPr>
              <a:t>】</a:t>
            </a:r>
          </a:p>
          <a:p>
            <a:pPr marL="363538" indent="-363538"/>
            <a:r>
              <a:rPr kumimoji="1" lang="ja-JP" altLang="en-US" sz="1200" b="1"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・日本は人材や資金は有しているが、独自のシリコンバレーを構築するための</a:t>
            </a:r>
            <a:r>
              <a:rPr kumimoji="1" lang="ja-JP" altLang="en-US" sz="1200" b="1" dirty="0" smtClean="0">
                <a:latin typeface="Meiryo UI" panose="020B0604030504040204" pitchFamily="50" charset="-128"/>
                <a:ea typeface="Meiryo UI" panose="020B0604030504040204" pitchFamily="50" charset="-128"/>
              </a:rPr>
              <a:t>必要なエコシステムを欠いている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174625" indent="-174625"/>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・日本には、次世代の世界を変える企業の育成方法について、起業家に最適なアドバイスを行える、</a:t>
            </a:r>
            <a:r>
              <a:rPr kumimoji="1" lang="ja-JP" altLang="en-US" sz="1200" b="1" dirty="0" smtClean="0">
                <a:latin typeface="Meiryo UI" panose="020B0604030504040204" pitchFamily="50" charset="-128"/>
                <a:ea typeface="Meiryo UI" panose="020B0604030504040204" pitchFamily="50" charset="-128"/>
              </a:rPr>
              <a:t>起業家の模範となる起業家から投資家への転身者が不足</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174625" indent="-174625"/>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日本では起業で失敗すると、そのマイナスイメージ</a:t>
            </a:r>
            <a:r>
              <a:rPr kumimoji="1" lang="ja-JP" altLang="en-US" sz="1200" dirty="0" smtClean="0">
                <a:latin typeface="Meiryo UI" panose="020B0604030504040204" pitchFamily="50" charset="-128"/>
                <a:ea typeface="Meiryo UI" panose="020B0604030504040204" pitchFamily="50" charset="-128"/>
              </a:rPr>
              <a:t>がつきまとってしまう。シリコンバレーのように様々なスタートアップが集積している地域では、</a:t>
            </a:r>
            <a:r>
              <a:rPr kumimoji="1" lang="ja-JP" altLang="en-US" sz="1200" b="1" dirty="0" smtClean="0">
                <a:latin typeface="Meiryo UI" panose="020B0604030504040204" pitchFamily="50" charset="-128"/>
                <a:ea typeface="Meiryo UI" panose="020B0604030504040204" pitchFamily="50" charset="-128"/>
              </a:rPr>
              <a:t>一度や二度の失敗は当然として起業の失敗経験を汚点ではなく挑戦の証として評価</a:t>
            </a:r>
            <a:r>
              <a:rPr kumimoji="1" lang="ja-JP" altLang="en-US" sz="1200" dirty="0" smtClean="0">
                <a:latin typeface="Meiryo UI" panose="020B0604030504040204" pitchFamily="50" charset="-128"/>
                <a:ea typeface="Meiryo UI" panose="020B0604030504040204" pitchFamily="50" charset="-128"/>
              </a:rPr>
              <a:t>される。</a:t>
            </a:r>
            <a:endParaRPr kumimoji="1" lang="en-US" altLang="ja-JP" sz="1200" dirty="0" smtClean="0">
              <a:latin typeface="Meiryo UI" panose="020B0604030504040204" pitchFamily="50" charset="-128"/>
              <a:ea typeface="Meiryo UI" panose="020B0604030504040204" pitchFamily="50" charset="-128"/>
            </a:endParaRPr>
          </a:p>
          <a:p>
            <a:pPr marL="174625" indent="-174625"/>
            <a:r>
              <a:rPr kumimoji="1" lang="ja-JP" altLang="en-US" sz="1200" dirty="0">
                <a:latin typeface="Meiryo UI" panose="020B0604030504040204" pitchFamily="50" charset="-128"/>
                <a:ea typeface="Meiryo UI" panose="020B0604030504040204" pitchFamily="50" charset="-128"/>
              </a:rPr>
              <a:t>　・シリコンバレーでは、</a:t>
            </a:r>
            <a:r>
              <a:rPr kumimoji="1" lang="ja-JP" altLang="en-US" sz="1200" b="1" dirty="0">
                <a:latin typeface="Meiryo UI" panose="020B0604030504040204" pitchFamily="50" charset="-128"/>
                <a:ea typeface="Meiryo UI" panose="020B0604030504040204" pitchFamily="50" charset="-128"/>
              </a:rPr>
              <a:t>ベンチャー企業の起業から自立までのプロセスを支える人材・組織、経営資源、ネットワークなどのインフラが非常に整って</a:t>
            </a:r>
            <a:r>
              <a:rPr kumimoji="1" lang="ja-JP" altLang="en-US" sz="1200" b="1" dirty="0" smtClean="0">
                <a:latin typeface="Meiryo UI" panose="020B0604030504040204" pitchFamily="50" charset="-128"/>
                <a:ea typeface="Meiryo UI" panose="020B0604030504040204" pitchFamily="50" charset="-128"/>
              </a:rPr>
              <a:t>いる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0511" y="562318"/>
            <a:ext cx="977377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・最近公表された</a:t>
            </a:r>
            <a:r>
              <a:rPr kumimoji="1" lang="en-US" altLang="ja-JP" sz="1400" dirty="0" smtClean="0">
                <a:latin typeface="Meiryo UI" panose="020B0604030504040204" pitchFamily="50" charset="-128"/>
                <a:ea typeface="Meiryo UI" panose="020B0604030504040204" pitchFamily="50" charset="-128"/>
              </a:rPr>
              <a:t>JETRO</a:t>
            </a:r>
            <a:r>
              <a:rPr kumimoji="1" lang="ja-JP" altLang="en-US" sz="1400" dirty="0" smtClean="0">
                <a:latin typeface="Meiryo UI" panose="020B0604030504040204" pitchFamily="50" charset="-128"/>
                <a:ea typeface="Meiryo UI" panose="020B0604030504040204" pitchFamily="50" charset="-128"/>
              </a:rPr>
              <a:t>の報告書（</a:t>
            </a:r>
            <a:r>
              <a:rPr kumimoji="1" lang="ja-JP" altLang="en-US" sz="1400" dirty="0">
                <a:latin typeface="Meiryo UI" panose="020B0604030504040204" pitchFamily="50" charset="-128"/>
                <a:ea typeface="Meiryo UI" panose="020B0604030504040204" pitchFamily="50" charset="-128"/>
              </a:rPr>
              <a:t>米国・カナダにおけるテクノロジー・イノベーションハブの現状</a:t>
            </a:r>
            <a:r>
              <a:rPr kumimoji="1" lang="ja-JP" altLang="en-US" sz="1400" dirty="0" smtClean="0">
                <a:latin typeface="Meiryo UI" panose="020B0604030504040204" pitchFamily="50" charset="-128"/>
                <a:ea typeface="Meiryo UI" panose="020B0604030504040204" pitchFamily="50" charset="-128"/>
              </a:rPr>
              <a:t>）では、テクノロジー・イノベーションハブとして躍進する都市の条件として、「①</a:t>
            </a:r>
            <a:r>
              <a:rPr kumimoji="1" lang="ja-JP" altLang="en-US" sz="1400" dirty="0">
                <a:latin typeface="Meiryo UI" panose="020B0604030504040204" pitchFamily="50" charset="-128"/>
                <a:ea typeface="Meiryo UI" panose="020B0604030504040204" pitchFamily="50" charset="-128"/>
              </a:rPr>
              <a:t>豊富なテクノロジー人材</a:t>
            </a:r>
            <a:r>
              <a:rPr kumimoji="1" lang="ja-JP" altLang="en-US" sz="1400" dirty="0" smtClean="0">
                <a:latin typeface="Meiryo UI" panose="020B0604030504040204" pitchFamily="50" charset="-128"/>
                <a:ea typeface="Meiryo UI" panose="020B0604030504040204" pitchFamily="50" charset="-128"/>
              </a:rPr>
              <a:t>プール」、「②</a:t>
            </a:r>
            <a:r>
              <a:rPr kumimoji="1" lang="ja-JP" altLang="en-US" sz="1400" dirty="0">
                <a:latin typeface="Meiryo UI" panose="020B0604030504040204" pitchFamily="50" charset="-128"/>
                <a:ea typeface="Meiryo UI" panose="020B0604030504040204" pitchFamily="50" charset="-128"/>
              </a:rPr>
              <a:t>スタートアップエコシステムを支える</a:t>
            </a:r>
            <a:r>
              <a:rPr kumimoji="1" lang="ja-JP" altLang="en-US" sz="1400" dirty="0" smtClean="0">
                <a:latin typeface="Meiryo UI" panose="020B0604030504040204" pitchFamily="50" charset="-128"/>
                <a:ea typeface="Meiryo UI" panose="020B0604030504040204" pitchFamily="50" charset="-128"/>
              </a:rPr>
              <a:t>仕組み」、「③革新的</a:t>
            </a:r>
            <a:r>
              <a:rPr kumimoji="1" lang="ja-JP" altLang="en-US" sz="1400" dirty="0">
                <a:latin typeface="Meiryo UI" panose="020B0604030504040204" pitchFamily="50" charset="-128"/>
                <a:ea typeface="Meiryo UI" panose="020B0604030504040204" pitchFamily="50" charset="-128"/>
              </a:rPr>
              <a:t>なテクノロジー企業による多数の</a:t>
            </a:r>
            <a:r>
              <a:rPr kumimoji="1" lang="ja-JP" altLang="en-US" sz="1400" dirty="0" smtClean="0">
                <a:latin typeface="Meiryo UI" panose="020B0604030504040204" pitchFamily="50" charset="-128"/>
                <a:ea typeface="Meiryo UI" panose="020B0604030504040204" pitchFamily="50" charset="-128"/>
              </a:rPr>
              <a:t>雇用」の３点をあげている。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133</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511620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0511" y="562318"/>
            <a:ext cx="977377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・国際間でのヒト、モノ、カネ、情報の流れがますます活発化していく中</a:t>
            </a:r>
            <a:r>
              <a:rPr kumimoji="1" lang="ja-JP" altLang="en-US" sz="1400" dirty="0" smtClean="0">
                <a:latin typeface="Meiryo UI" panose="020B0604030504040204" pitchFamily="50" charset="-128"/>
                <a:ea typeface="Meiryo UI" panose="020B0604030504040204" pitchFamily="50" charset="-128"/>
              </a:rPr>
              <a:t>、国際的な都市間（メガリージョン）競争</a:t>
            </a:r>
            <a:r>
              <a:rPr kumimoji="1" lang="ja-JP" altLang="en-US" sz="1400" dirty="0">
                <a:latin typeface="Meiryo UI" panose="020B0604030504040204" pitchFamily="50" charset="-128"/>
                <a:ea typeface="Meiryo UI" panose="020B0604030504040204" pitchFamily="50" charset="-128"/>
              </a:rPr>
              <a:t>が激化している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「経済規模で上位</a:t>
            </a:r>
            <a:r>
              <a:rPr kumimoji="1" lang="en-US" altLang="ja-JP" sz="1400" dirty="0">
                <a:latin typeface="Meiryo UI" panose="020B0604030504040204" pitchFamily="50" charset="-128"/>
                <a:ea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rPr>
              <a:t>地域の</a:t>
            </a:r>
            <a:r>
              <a:rPr kumimoji="1" lang="ja-JP" altLang="en-US" sz="1400" dirty="0">
                <a:latin typeface="Meiryo UI" panose="020B0604030504040204" pitchFamily="50" charset="-128"/>
                <a:ea typeface="Meiryo UI" panose="020B0604030504040204" pitchFamily="50" charset="-128"/>
              </a:rPr>
              <a:t>合計人口は、世界の全人口の</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％に相当する。それで</a:t>
            </a:r>
            <a:r>
              <a:rPr kumimoji="1" lang="ja-JP" altLang="en-US" sz="1400" dirty="0" smtClean="0">
                <a:latin typeface="Meiryo UI" panose="020B0604030504040204" pitchFamily="50" charset="-128"/>
                <a:ea typeface="Meiryo UI" panose="020B0604030504040204" pitchFamily="50" charset="-128"/>
              </a:rPr>
              <a:t>世界、全体</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％の経済活動を担い、イノベーションの</a:t>
            </a:r>
            <a:r>
              <a:rPr kumimoji="1" lang="en-US" altLang="ja-JP" sz="1400" dirty="0">
                <a:latin typeface="Meiryo UI" panose="020B0604030504040204" pitchFamily="50" charset="-128"/>
                <a:ea typeface="Meiryo UI" panose="020B0604030504040204" pitchFamily="50" charset="-128"/>
              </a:rPr>
              <a:t>86</a:t>
            </a:r>
            <a:r>
              <a:rPr kumimoji="1" lang="ja-JP" altLang="en-US" sz="1400" dirty="0">
                <a:latin typeface="Meiryo UI" panose="020B0604030504040204" pitchFamily="50" charset="-128"/>
                <a:ea typeface="Meiryo UI" panose="020B0604030504040204" pitchFamily="50" charset="-128"/>
              </a:rPr>
              <a:t>％を支えている。トップ科学者の数</a:t>
            </a:r>
            <a:r>
              <a:rPr kumimoji="1" lang="ja-JP" altLang="en-US" sz="1400" dirty="0" smtClean="0">
                <a:latin typeface="Meiryo UI" panose="020B0604030504040204" pitchFamily="50" charset="-128"/>
                <a:ea typeface="Meiryo UI" panose="020B0604030504040204" pitchFamily="50" charset="-128"/>
              </a:rPr>
              <a:t>は世界</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rPr>
              <a:t>83</a:t>
            </a:r>
            <a:r>
              <a:rPr kumimoji="1" lang="ja-JP" altLang="en-US" sz="1400" dirty="0">
                <a:latin typeface="Meiryo UI" panose="020B0604030504040204" pitchFamily="50" charset="-128"/>
                <a:ea typeface="Meiryo UI" panose="020B0604030504040204" pitchFamily="50" charset="-128"/>
              </a:rPr>
              <a:t>％を占める。</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「クリエイティブ都市論」リチャード・フロリダより）</a:t>
            </a:r>
            <a:endParaRPr kumimoji="1" lang="en-US" altLang="ja-JP" sz="14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0511" y="6465981"/>
            <a:ext cx="4094910" cy="369332"/>
          </a:xfrm>
          <a:prstGeom prst="rect">
            <a:avLst/>
          </a:prstGeom>
          <a:noFill/>
        </p:spPr>
        <p:txBody>
          <a:bodyPr wrap="square" rtlCol="0">
            <a:spAutoFit/>
          </a:bodyPr>
          <a:lstStyle/>
          <a:p>
            <a:pPr marL="174625" indent="-174625"/>
            <a:r>
              <a:rPr kumimoji="1" lang="en-US" altLang="ja-JP" sz="900" dirty="0">
                <a:latin typeface="Meiryo UI" panose="020B0604030504040204" pitchFamily="50" charset="-128"/>
                <a:ea typeface="Meiryo UI" panose="020B0604030504040204" pitchFamily="50" charset="-128"/>
              </a:rPr>
              <a:t>※LRP</a:t>
            </a:r>
            <a:r>
              <a:rPr kumimoji="1" lang="ja-JP" altLang="en-US" sz="900" dirty="0">
                <a:latin typeface="Meiryo UI" panose="020B0604030504040204" pitchFamily="50" charset="-128"/>
                <a:ea typeface="Meiryo UI" panose="020B0604030504040204" pitchFamily="50" charset="-128"/>
              </a:rPr>
              <a:t>（夜間光量に基づく地域生産高）</a:t>
            </a:r>
            <a:r>
              <a:rPr kumimoji="1" lang="ja-JP" altLang="en-US" sz="900" dirty="0" smtClean="0">
                <a:latin typeface="Meiryo UI" panose="020B0604030504040204" pitchFamily="50" charset="-128"/>
                <a:ea typeface="Meiryo UI" panose="020B0604030504040204" pitchFamily="50" charset="-128"/>
              </a:rPr>
              <a:t>：衛星</a:t>
            </a:r>
            <a:r>
              <a:rPr kumimoji="1" lang="ja-JP" altLang="en-US" sz="900" dirty="0">
                <a:latin typeface="Meiryo UI" panose="020B0604030504040204" pitchFamily="50" charset="-128"/>
                <a:ea typeface="Meiryo UI" panose="020B0604030504040204" pitchFamily="50" charset="-128"/>
              </a:rPr>
              <a:t>からの観測データに基づき当該地域から発せられる光量</a:t>
            </a:r>
            <a:r>
              <a:rPr kumimoji="1" lang="ja-JP" altLang="en-US" sz="900" dirty="0" smtClean="0">
                <a:latin typeface="Meiryo UI" panose="020B0604030504040204" pitchFamily="50" charset="-128"/>
                <a:ea typeface="Meiryo UI" panose="020B0604030504040204" pitchFamily="50" charset="-128"/>
              </a:rPr>
              <a:t>を空間的</a:t>
            </a:r>
            <a:r>
              <a:rPr kumimoji="1" lang="ja-JP" altLang="en-US" sz="900" dirty="0">
                <a:latin typeface="Meiryo UI" panose="020B0604030504040204" pitchFamily="50" charset="-128"/>
                <a:ea typeface="Meiryo UI" panose="020B0604030504040204" pitchFamily="50" charset="-128"/>
              </a:rPr>
              <a:t>、統計的に分析し、経済規模を推定したもの</a:t>
            </a:r>
            <a:endParaRPr kumimoji="1" lang="en-US" altLang="ja-JP" sz="9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739373" y="6604481"/>
            <a:ext cx="4094910" cy="230832"/>
          </a:xfrm>
          <a:prstGeom prst="rect">
            <a:avLst/>
          </a:prstGeom>
          <a:noFill/>
        </p:spPr>
        <p:txBody>
          <a:bodyPr wrap="square" rtlCol="0">
            <a:spAutoFit/>
          </a:bodyPr>
          <a:lstStyle/>
          <a:p>
            <a:pPr marL="174625" indent="-174625"/>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出典：「クリエイティブ都市論」（リチャード・フロリダ）</a:t>
            </a:r>
            <a:endParaRPr kumimoji="1" lang="en-US" altLang="ja-JP" sz="9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134</a:t>
            </a:r>
            <a:endParaRPr kumimoji="1" lang="ja-JP" altLang="en-US" sz="1100" b="1" dirty="0">
              <a:latin typeface="Arial Black" panose="020B0A04020102020204" pitchFamily="34" charset="0"/>
            </a:endParaRPr>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モデル（参考：世界の都市経済圏）　　</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417" y="1499762"/>
            <a:ext cx="8061960" cy="5044440"/>
          </a:xfrm>
          <a:prstGeom prst="rect">
            <a:avLst/>
          </a:prstGeom>
        </p:spPr>
      </p:pic>
    </p:spTree>
    <p:extLst>
      <p:ext uri="{BB962C8B-B14F-4D97-AF65-F5344CB8AC3E}">
        <p14:creationId xmlns:p14="http://schemas.microsoft.com/office/powerpoint/2010/main" val="57773011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511" y="6465981"/>
            <a:ext cx="4094910" cy="369332"/>
          </a:xfrm>
          <a:prstGeom prst="rect">
            <a:avLst/>
          </a:prstGeom>
          <a:noFill/>
        </p:spPr>
        <p:txBody>
          <a:bodyPr wrap="square" rtlCol="0">
            <a:spAutoFit/>
          </a:bodyPr>
          <a:lstStyle/>
          <a:p>
            <a:pPr marL="174625" indent="-174625"/>
            <a:r>
              <a:rPr kumimoji="1" lang="en-US" altLang="ja-JP" sz="900" dirty="0">
                <a:latin typeface="Meiryo UI" panose="020B0604030504040204" pitchFamily="50" charset="-128"/>
                <a:ea typeface="Meiryo UI" panose="020B0604030504040204" pitchFamily="50" charset="-128"/>
              </a:rPr>
              <a:t>※LRP</a:t>
            </a:r>
            <a:r>
              <a:rPr kumimoji="1" lang="ja-JP" altLang="en-US" sz="900" dirty="0">
                <a:latin typeface="Meiryo UI" panose="020B0604030504040204" pitchFamily="50" charset="-128"/>
                <a:ea typeface="Meiryo UI" panose="020B0604030504040204" pitchFamily="50" charset="-128"/>
              </a:rPr>
              <a:t>（夜間光量に基づく地域生産高）</a:t>
            </a:r>
            <a:r>
              <a:rPr kumimoji="1" lang="ja-JP" altLang="en-US" sz="900" dirty="0" smtClean="0">
                <a:latin typeface="Meiryo UI" panose="020B0604030504040204" pitchFamily="50" charset="-128"/>
                <a:ea typeface="Meiryo UI" panose="020B0604030504040204" pitchFamily="50" charset="-128"/>
              </a:rPr>
              <a:t>：衛星</a:t>
            </a:r>
            <a:r>
              <a:rPr kumimoji="1" lang="ja-JP" altLang="en-US" sz="900" dirty="0">
                <a:latin typeface="Meiryo UI" panose="020B0604030504040204" pitchFamily="50" charset="-128"/>
                <a:ea typeface="Meiryo UI" panose="020B0604030504040204" pitchFamily="50" charset="-128"/>
              </a:rPr>
              <a:t>からの観測データに基づき当該地域から発せられる光量</a:t>
            </a:r>
            <a:r>
              <a:rPr kumimoji="1" lang="ja-JP" altLang="en-US" sz="900" dirty="0" smtClean="0">
                <a:latin typeface="Meiryo UI" panose="020B0604030504040204" pitchFamily="50" charset="-128"/>
                <a:ea typeface="Meiryo UI" panose="020B0604030504040204" pitchFamily="50" charset="-128"/>
              </a:rPr>
              <a:t>を空間的</a:t>
            </a:r>
            <a:r>
              <a:rPr kumimoji="1" lang="ja-JP" altLang="en-US" sz="900" dirty="0">
                <a:latin typeface="Meiryo UI" panose="020B0604030504040204" pitchFamily="50" charset="-128"/>
                <a:ea typeface="Meiryo UI" panose="020B0604030504040204" pitchFamily="50" charset="-128"/>
              </a:rPr>
              <a:t>、統計的に分析し、経済規模を推定したもの</a:t>
            </a:r>
            <a:endParaRPr kumimoji="1" lang="en-US" altLang="ja-JP" sz="9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739373" y="6604481"/>
            <a:ext cx="4094910" cy="230832"/>
          </a:xfrm>
          <a:prstGeom prst="rect">
            <a:avLst/>
          </a:prstGeom>
          <a:noFill/>
        </p:spPr>
        <p:txBody>
          <a:bodyPr wrap="square" rtlCol="0">
            <a:spAutoFit/>
          </a:bodyPr>
          <a:lstStyle/>
          <a:p>
            <a:pPr marL="174625" indent="-174625"/>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出典：「クリエイティブ都市論」（リチャード・フロリダ）</a:t>
            </a:r>
            <a:endParaRPr kumimoji="1" lang="en-US" altLang="ja-JP" sz="9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135</a:t>
            </a:r>
            <a:endParaRPr kumimoji="1" lang="ja-JP" altLang="en-US" sz="1100" b="1" dirty="0">
              <a:latin typeface="Arial Black" panose="020B0A04020102020204" pitchFamily="34" charset="0"/>
            </a:endParaRPr>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モデル（参考：世界の都市経済圏）　　</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18160" y="937260"/>
            <a:ext cx="8869680" cy="4983480"/>
          </a:xfrm>
          <a:prstGeom prst="rect">
            <a:avLst/>
          </a:prstGeom>
        </p:spPr>
      </p:pic>
    </p:spTree>
    <p:extLst>
      <p:ext uri="{BB962C8B-B14F-4D97-AF65-F5344CB8AC3E}">
        <p14:creationId xmlns:p14="http://schemas.microsoft.com/office/powerpoint/2010/main" val="34818556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66114" y="1294703"/>
          <a:ext cx="9773772" cy="5534722"/>
        </p:xfrm>
        <a:graphic>
          <a:graphicData uri="http://schemas.openxmlformats.org/drawingml/2006/table">
            <a:tbl>
              <a:tblPr firstRow="1" bandRow="1">
                <a:tableStyleId>{5C22544A-7EE6-4342-B048-85BDC9FD1C3A}</a:tableStyleId>
              </a:tblPr>
              <a:tblGrid>
                <a:gridCol w="2443443">
                  <a:extLst>
                    <a:ext uri="{9D8B030D-6E8A-4147-A177-3AD203B41FA5}">
                      <a16:colId xmlns:a16="http://schemas.microsoft.com/office/drawing/2014/main" val="3005456189"/>
                    </a:ext>
                  </a:extLst>
                </a:gridCol>
                <a:gridCol w="2443443">
                  <a:extLst>
                    <a:ext uri="{9D8B030D-6E8A-4147-A177-3AD203B41FA5}">
                      <a16:colId xmlns:a16="http://schemas.microsoft.com/office/drawing/2014/main" val="1228536520"/>
                    </a:ext>
                  </a:extLst>
                </a:gridCol>
                <a:gridCol w="2443443">
                  <a:extLst>
                    <a:ext uri="{9D8B030D-6E8A-4147-A177-3AD203B41FA5}">
                      <a16:colId xmlns:a16="http://schemas.microsoft.com/office/drawing/2014/main" val="1207641065"/>
                    </a:ext>
                  </a:extLst>
                </a:gridCol>
                <a:gridCol w="2443443">
                  <a:extLst>
                    <a:ext uri="{9D8B030D-6E8A-4147-A177-3AD203B41FA5}">
                      <a16:colId xmlns:a16="http://schemas.microsoft.com/office/drawing/2014/main" val="3654486749"/>
                    </a:ext>
                  </a:extLst>
                </a:gridCol>
              </a:tblGrid>
              <a:tr h="251960">
                <a:tc>
                  <a:txBody>
                    <a:bodyPr/>
                    <a:lstStyle/>
                    <a:p>
                      <a:pPr algn="ctr"/>
                      <a:r>
                        <a:rPr kumimoji="1" lang="ja-JP" altLang="en-US" sz="1100" dirty="0" smtClean="0">
                          <a:latin typeface="Meiryo UI" panose="020B0604030504040204" pitchFamily="50" charset="-128"/>
                          <a:ea typeface="Meiryo UI" panose="020B0604030504040204" pitchFamily="50" charset="-128"/>
                        </a:rPr>
                        <a:t>米国</a:t>
                      </a:r>
                      <a:endParaRPr kumimoji="1" lang="en-US" altLang="ja-JP" sz="11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rPr>
                        <a:t>英国</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rPr>
                        <a:t>ドイツ</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rPr>
                        <a:t>スウェーデン</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032947"/>
                  </a:ext>
                </a:extLst>
              </a:tr>
              <a:tr h="5275642">
                <a:tc>
                  <a:txBody>
                    <a:bodyPr/>
                    <a:lstStyle/>
                    <a:p>
                      <a:r>
                        <a:rPr kumimoji="1" lang="ja-JP" altLang="en-US" sz="1000" b="1" u="sng" dirty="0" smtClean="0">
                          <a:latin typeface="Meiryo UI" panose="020B0604030504040204" pitchFamily="50" charset="-128"/>
                          <a:ea typeface="Meiryo UI" panose="020B0604030504040204" pitchFamily="50" charset="-128"/>
                        </a:rPr>
                        <a:t>■成長モデルを取り巻く背景</a:t>
                      </a:r>
                      <a:endParaRPr kumimoji="1" lang="en-US" altLang="ja-JP" sz="1000" b="1" u="sng"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①人口・人材</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米国の持続的成長は、</a:t>
                      </a:r>
                      <a:r>
                        <a:rPr kumimoji="1" lang="ja-JP" altLang="en-US" sz="1000" b="1" dirty="0" smtClean="0">
                          <a:latin typeface="Meiryo UI" panose="020B0604030504040204" pitchFamily="50" charset="-128"/>
                          <a:ea typeface="Meiryo UI" panose="020B0604030504040204" pitchFamily="50" charset="-128"/>
                        </a:rPr>
                        <a:t>移民流入による人口増、高度人材の集中によって支えられている</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②イノベーション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ja-JP" altLang="en-US" sz="1000" b="1" dirty="0" smtClean="0">
                          <a:latin typeface="Meiryo UI" panose="020B0604030504040204" pitchFamily="50" charset="-128"/>
                          <a:ea typeface="Meiryo UI" panose="020B0604030504040204" pitchFamily="50" charset="-128"/>
                        </a:rPr>
                        <a:t>盛んなベンチャーキャピタル</a:t>
                      </a:r>
                      <a:r>
                        <a:rPr kumimoji="1" lang="ja-JP" altLang="en-US" sz="1000" dirty="0" smtClean="0">
                          <a:latin typeface="Meiryo UI" panose="020B0604030504040204" pitchFamily="50" charset="-128"/>
                          <a:ea typeface="Meiryo UI" panose="020B0604030504040204" pitchFamily="50" charset="-128"/>
                        </a:rPr>
                        <a:t>が中小企業のチャレンジを促進しており、</a:t>
                      </a:r>
                      <a:r>
                        <a:rPr kumimoji="1" lang="ja-JP" altLang="en-US" sz="1000" b="1" dirty="0" smtClean="0">
                          <a:latin typeface="Meiryo UI" panose="020B0604030504040204" pitchFamily="50" charset="-128"/>
                          <a:ea typeface="Meiryo UI" panose="020B0604030504040204" pitchFamily="50" charset="-128"/>
                        </a:rPr>
                        <a:t>技術蓄積が進んでいる結果として、イノベーションが起きやすい経済構造</a:t>
                      </a:r>
                      <a:endParaRPr kumimoji="1" lang="en-US" altLang="ja-JP" sz="1000" b="1"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③経常収支・資本流入</a:t>
                      </a:r>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b="1" u="sng" dirty="0" smtClean="0">
                        <a:latin typeface="Meiryo UI" panose="020B0604030504040204" pitchFamily="50" charset="-128"/>
                        <a:ea typeface="Meiryo UI" panose="020B0604030504040204" pitchFamily="50" charset="-128"/>
                      </a:endParaRPr>
                    </a:p>
                    <a:p>
                      <a:r>
                        <a:rPr kumimoji="1" lang="ja-JP" altLang="en-US" sz="1000" b="1" u="sng" dirty="0" smtClean="0">
                          <a:latin typeface="Meiryo UI" panose="020B0604030504040204" pitchFamily="50" charset="-128"/>
                          <a:ea typeface="Meiryo UI" panose="020B0604030504040204" pitchFamily="50" charset="-128"/>
                        </a:rPr>
                        <a:t>■モデル実現のための成長戦略</a:t>
                      </a:r>
                      <a:endParaRPr kumimoji="1" lang="en-US" altLang="ja-JP" sz="1000" b="1" u="sng"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①プロパテントによる産業競争力強化</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米国は、</a:t>
                      </a:r>
                      <a:r>
                        <a:rPr kumimoji="1" lang="en-US" altLang="ja-JP" sz="1000" dirty="0" smtClean="0">
                          <a:latin typeface="Meiryo UI" panose="020B0604030504040204" pitchFamily="50" charset="-128"/>
                          <a:ea typeface="Meiryo UI" panose="020B0604030504040204" pitchFamily="50" charset="-128"/>
                        </a:rPr>
                        <a:t>1980 </a:t>
                      </a:r>
                      <a:r>
                        <a:rPr kumimoji="1" lang="ja-JP" altLang="en-US" sz="1000" dirty="0" smtClean="0">
                          <a:latin typeface="Meiryo UI" panose="020B0604030504040204" pitchFamily="50" charset="-128"/>
                          <a:ea typeface="Meiryo UI" panose="020B0604030504040204" pitchFamily="50" charset="-128"/>
                        </a:rPr>
                        <a:t>年にバイドール法により、</a:t>
                      </a:r>
                      <a:r>
                        <a:rPr kumimoji="1" lang="ja-JP" altLang="en-US" sz="1000" b="1" dirty="0" smtClean="0">
                          <a:latin typeface="Meiryo UI" panose="020B0604030504040204" pitchFamily="50" charset="-128"/>
                          <a:ea typeface="Meiryo UI" panose="020B0604030504040204" pitchFamily="50" charset="-128"/>
                        </a:rPr>
                        <a:t>政府の資金援助を受けて得た研究成果を知的財産として大学にも帰属</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②ルールメイキング・プロイノベーション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ja-JP" altLang="en-US" sz="1000" b="1" dirty="0" smtClean="0">
                          <a:latin typeface="Meiryo UI" panose="020B0604030504040204" pitchFamily="50" charset="-128"/>
                          <a:ea typeface="Meiryo UI" panose="020B0604030504040204" pitchFamily="50" charset="-128"/>
                        </a:rPr>
                        <a:t>競争力の源泉をイノベーション</a:t>
                      </a:r>
                      <a:r>
                        <a:rPr kumimoji="1" lang="ja-JP" altLang="en-US" sz="1000" dirty="0" smtClean="0">
                          <a:latin typeface="Meiryo UI" panose="020B0604030504040204" pitchFamily="50" charset="-128"/>
                          <a:ea typeface="Meiryo UI" panose="020B0604030504040204" pitchFamily="50" charset="-128"/>
                        </a:rPr>
                        <a:t>と捉え、必要な要素を以下のように分けた。</a:t>
                      </a:r>
                    </a:p>
                    <a:p>
                      <a:pPr marL="444500" indent="-444500"/>
                      <a:r>
                        <a:rPr kumimoji="1" lang="ja-JP" altLang="en-US" sz="1000" dirty="0" smtClean="0">
                          <a:latin typeface="Meiryo UI" panose="020B0604030504040204" pitchFamily="50" charset="-128"/>
                          <a:ea typeface="Meiryo UI" panose="020B0604030504040204" pitchFamily="50" charset="-128"/>
                        </a:rPr>
                        <a:t>・ 人材：</a:t>
                      </a:r>
                      <a:r>
                        <a:rPr kumimoji="1" lang="ja-JP" altLang="en-US" sz="1000" b="1" dirty="0" smtClean="0">
                          <a:latin typeface="Meiryo UI" panose="020B0604030504040204" pitchFamily="50" charset="-128"/>
                          <a:ea typeface="Meiryo UI" panose="020B0604030504040204" pitchFamily="50" charset="-128"/>
                        </a:rPr>
                        <a:t>多様性と革新性のある労働力を戦略的に創出</a:t>
                      </a:r>
                      <a:r>
                        <a:rPr kumimoji="1" lang="ja-JP" altLang="en-US" sz="1000" dirty="0" smtClean="0">
                          <a:latin typeface="Meiryo UI" panose="020B0604030504040204" pitchFamily="50" charset="-128"/>
                          <a:ea typeface="Meiryo UI" panose="020B0604030504040204" pitchFamily="50" charset="-128"/>
                        </a:rPr>
                        <a:t>　等</a:t>
                      </a:r>
                    </a:p>
                    <a:p>
                      <a:pPr marL="444500" indent="-444500"/>
                      <a:r>
                        <a:rPr kumimoji="1" lang="ja-JP" altLang="en-US" sz="1000" dirty="0" smtClean="0">
                          <a:latin typeface="Meiryo UI" panose="020B0604030504040204" pitchFamily="50" charset="-128"/>
                          <a:ea typeface="Meiryo UI" panose="020B0604030504040204" pitchFamily="50" charset="-128"/>
                        </a:rPr>
                        <a:t>・ 投資：</a:t>
                      </a:r>
                      <a:r>
                        <a:rPr kumimoji="1" lang="ja-JP" altLang="en-US" sz="1000" b="1" dirty="0" smtClean="0">
                          <a:latin typeface="Meiryo UI" panose="020B0604030504040204" pitchFamily="50" charset="-128"/>
                          <a:ea typeface="Meiryo UI" panose="020B0604030504040204" pitchFamily="50" charset="-128"/>
                        </a:rPr>
                        <a:t>リスクをとる長期的投資を増やし、起業を推進</a:t>
                      </a:r>
                      <a:r>
                        <a:rPr kumimoji="1" lang="ja-JP" altLang="en-US" sz="1000" dirty="0" smtClean="0">
                          <a:latin typeface="Meiryo UI" panose="020B0604030504040204" pitchFamily="50" charset="-128"/>
                          <a:ea typeface="Meiryo UI" panose="020B0604030504040204" pitchFamily="50" charset="-128"/>
                        </a:rPr>
                        <a:t>　等</a:t>
                      </a:r>
                    </a:p>
                    <a:p>
                      <a:pPr marL="444500" indent="-444500"/>
                      <a:r>
                        <a:rPr kumimoji="1" lang="ja-JP" altLang="en-US" sz="1000" dirty="0" smtClean="0">
                          <a:latin typeface="Meiryo UI" panose="020B0604030504040204" pitchFamily="50" charset="-128"/>
                          <a:ea typeface="Meiryo UI" panose="020B0604030504040204" pitchFamily="50" charset="-128"/>
                        </a:rPr>
                        <a:t>・ インフラ：知的財産権、規格の制度を積極的に整備　等</a:t>
                      </a:r>
                      <a:endParaRPr kumimoji="1" lang="en-US" altLang="ja-JP" sz="1000" dirty="0" smtClean="0">
                        <a:latin typeface="Meiryo UI" panose="020B0604030504040204" pitchFamily="50" charset="-128"/>
                        <a:ea typeface="Meiryo UI" panose="020B0604030504040204" pitchFamily="50" charset="-128"/>
                      </a:endParaRPr>
                    </a:p>
                    <a:p>
                      <a:pPr marL="93663" indent="-93663"/>
                      <a:r>
                        <a:rPr kumimoji="1" lang="ja-JP" altLang="en-US" sz="1000" dirty="0" smtClean="0">
                          <a:latin typeface="Meiryo UI" panose="020B0604030504040204" pitchFamily="50" charset="-128"/>
                          <a:ea typeface="Meiryo UI" panose="020B0604030504040204" pitchFamily="50" charset="-128"/>
                        </a:rPr>
                        <a:t>③イノベーションの深化、クリーンを中心に集中投資</a:t>
                      </a:r>
                      <a:endParaRPr kumimoji="1" lang="en-US" altLang="ja-JP" sz="1000" dirty="0" smtClean="0">
                        <a:latin typeface="Meiryo UI" panose="020B0604030504040204" pitchFamily="50" charset="-128"/>
                        <a:ea typeface="Meiryo UI" panose="020B0604030504040204" pitchFamily="50" charset="-128"/>
                      </a:endParaRPr>
                    </a:p>
                    <a:p>
                      <a:pPr marL="93663" indent="-93663"/>
                      <a:r>
                        <a:rPr kumimoji="1" lang="ja-JP" altLang="en-US" sz="1000" dirty="0" smtClean="0">
                          <a:latin typeface="Meiryo UI" panose="020B0604030504040204" pitchFamily="50" charset="-128"/>
                          <a:ea typeface="Meiryo UI" panose="020B0604030504040204" pitchFamily="50" charset="-128"/>
                        </a:rPr>
                        <a:t>　・環境分野に重点を置いた成長戦略を提示しており、クリーンとイノベーションをキーワード</a:t>
                      </a: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b="1" u="sng" dirty="0" smtClean="0">
                          <a:latin typeface="Meiryo UI" panose="020B0604030504040204" pitchFamily="50" charset="-128"/>
                          <a:ea typeface="Meiryo UI" panose="020B0604030504040204" pitchFamily="50" charset="-128"/>
                        </a:rPr>
                        <a:t>■成長モデルを取り巻く環境</a:t>
                      </a:r>
                      <a:endParaRPr kumimoji="1" lang="en-US" altLang="ja-JP" sz="1000" b="1" u="sng"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①人口・人材</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英国では、移民流入による人口増が個人消費を支える一因。</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②グローバル金融センター</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英国は外資誘致や金融規制緩和を積極的に進め、グローバル金融センターを実現</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③研究開発投資</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外資参入による研究開発投資も盛んであり、生産性向上に寄与。</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b="1" u="sng" dirty="0" smtClean="0">
                          <a:latin typeface="Meiryo UI" panose="020B0604030504040204" pitchFamily="50" charset="-128"/>
                          <a:ea typeface="Meiryo UI" panose="020B0604030504040204" pitchFamily="50" charset="-128"/>
                        </a:rPr>
                        <a:t>■モデル実現のための成長戦略</a:t>
                      </a:r>
                      <a:endParaRPr kumimoji="1" lang="en-US" altLang="ja-JP" sz="1000" b="1" u="sng" dirty="0" smtClean="0">
                        <a:latin typeface="Meiryo UI" panose="020B0604030504040204" pitchFamily="50" charset="-128"/>
                        <a:ea typeface="Meiryo UI" panose="020B0604030504040204" pitchFamily="50" charset="-128"/>
                      </a:endParaRPr>
                    </a:p>
                    <a:p>
                      <a:pPr marL="93663" indent="-93663">
                        <a:lnSpc>
                          <a:spcPts val="1200"/>
                        </a:lnSpc>
                      </a:pPr>
                      <a:r>
                        <a:rPr kumimoji="1" lang="ja-JP" altLang="en-US" sz="1000" dirty="0" smtClean="0">
                          <a:latin typeface="Meiryo UI" panose="020B0604030504040204" pitchFamily="50" charset="-128"/>
                          <a:ea typeface="Meiryo UI" panose="020B0604030504040204" pitchFamily="50" charset="-128"/>
                        </a:rPr>
                        <a:t>①金融に依存しない経済の実現に向けた明示的な成長産業ターゲティング</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ライフサイエンス及び製薬、先端製造業、低炭素型産業、原子力、デジタル、エンジニアリング、建設等が重点分野</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b="1" u="sng" dirty="0" smtClean="0">
                          <a:latin typeface="Meiryo UI" panose="020B0604030504040204" pitchFamily="50" charset="-128"/>
                          <a:ea typeface="Meiryo UI" panose="020B0604030504040204" pitchFamily="50" charset="-128"/>
                        </a:rPr>
                        <a:t>■成長モデルを取り巻く環境</a:t>
                      </a:r>
                      <a:endParaRPr kumimoji="1" lang="en-US" altLang="ja-JP" sz="1000" b="1" u="sng"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①外需</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ドイツの人口は</a:t>
                      </a:r>
                      <a:r>
                        <a:rPr kumimoji="1" lang="en-US" altLang="ja-JP" sz="1000" dirty="0" smtClean="0">
                          <a:latin typeface="Meiryo UI" panose="020B0604030504040204" pitchFamily="50" charset="-128"/>
                          <a:ea typeface="Meiryo UI" panose="020B0604030504040204" pitchFamily="50" charset="-128"/>
                        </a:rPr>
                        <a:t>2003</a:t>
                      </a:r>
                      <a:r>
                        <a:rPr kumimoji="1" lang="ja-JP" altLang="en-US" sz="1000" dirty="0" smtClean="0">
                          <a:latin typeface="Meiryo UI" panose="020B0604030504040204" pitchFamily="50" charset="-128"/>
                          <a:ea typeface="Meiryo UI" panose="020B0604030504040204" pitchFamily="50" charset="-128"/>
                        </a:rPr>
                        <a:t>年をピークに減少傾向にあり、内需の拡大には限界がある。</a:t>
                      </a:r>
                      <a:r>
                        <a:rPr kumimoji="1" lang="ja-JP" altLang="en-US" sz="1000" b="1" dirty="0" smtClean="0">
                          <a:latin typeface="Meiryo UI" panose="020B0604030504040204" pitchFamily="50" charset="-128"/>
                          <a:ea typeface="Meiryo UI" panose="020B0604030504040204" pitchFamily="50" charset="-128"/>
                        </a:rPr>
                        <a:t>外需獲得による成長が重要</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②産業構造</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ドイツでは、輸出の中心である製造業が国内産業の中心として、継続的に経済を支えている。　</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③中東欧諸国</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a:t>
                      </a:r>
                      <a:r>
                        <a:rPr kumimoji="1" lang="ja-JP" altLang="en-US" sz="1000" b="1" dirty="0" smtClean="0">
                          <a:latin typeface="Meiryo UI" panose="020B0604030504040204" pitchFamily="50" charset="-128"/>
                          <a:ea typeface="Meiryo UI" panose="020B0604030504040204" pitchFamily="50" charset="-128"/>
                        </a:rPr>
                        <a:t>ドイツは移民が多く、人口減を抑制する効果を発揮</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b="1" u="sng" dirty="0" smtClean="0">
                          <a:latin typeface="Meiryo UI" panose="020B0604030504040204" pitchFamily="50" charset="-128"/>
                          <a:ea typeface="Meiryo UI" panose="020B0604030504040204" pitchFamily="50" charset="-128"/>
                        </a:rPr>
                        <a:t>■モデル実現のための成長戦略</a:t>
                      </a:r>
                      <a:endParaRPr kumimoji="1" lang="en-US" altLang="ja-JP" sz="1000" b="1" u="sng" dirty="0" smtClean="0">
                        <a:latin typeface="Meiryo UI" panose="020B0604030504040204" pitchFamily="50" charset="-128"/>
                        <a:ea typeface="Meiryo UI" panose="020B0604030504040204" pitchFamily="50" charset="-128"/>
                      </a:endParaRPr>
                    </a:p>
                    <a:p>
                      <a:pPr marL="93663" indent="-93663">
                        <a:lnSpc>
                          <a:spcPts val="1200"/>
                        </a:lnSpc>
                      </a:pPr>
                      <a:r>
                        <a:rPr kumimoji="1" lang="ja-JP" altLang="en-US" sz="1000" dirty="0" smtClean="0">
                          <a:latin typeface="Meiryo UI" panose="020B0604030504040204" pitchFamily="50" charset="-128"/>
                          <a:ea typeface="Meiryo UI" panose="020B0604030504040204" pitchFamily="50" charset="-128"/>
                        </a:rPr>
                        <a:t>①戦略イノベーションによる国際競争力蓄積、経済成長、雇用創出の好循環</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a:t>
                      </a:r>
                      <a:r>
                        <a:rPr kumimoji="1" lang="ja-JP" altLang="en-US" sz="1000" b="1" dirty="0" smtClean="0">
                          <a:latin typeface="Meiryo UI" panose="020B0604030504040204" pitchFamily="50" charset="-128"/>
                          <a:ea typeface="Meiryo UI" panose="020B0604030504040204" pitchFamily="50" charset="-128"/>
                        </a:rPr>
                        <a:t>イノベーションによって新産業、新サービスを生み出すことで、国際競争力を向上</a:t>
                      </a:r>
                      <a:r>
                        <a:rPr kumimoji="1" lang="ja-JP" altLang="en-US" sz="1000" dirty="0" smtClean="0">
                          <a:latin typeface="Meiryo UI" panose="020B0604030504040204" pitchFamily="50" charset="-128"/>
                          <a:ea typeface="Meiryo UI" panose="020B0604030504040204" pitchFamily="50" charset="-128"/>
                        </a:rPr>
                        <a:t>させることを提唱した。バイオ、医薬品、航空宇宙産業等を中心に、研究開発予算増強による技術革新を促進。</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EKP</a:t>
                      </a:r>
                      <a:r>
                        <a:rPr kumimoji="1" lang="ja-JP" altLang="en-US" sz="1000" dirty="0" smtClean="0">
                          <a:latin typeface="Meiryo UI" panose="020B0604030504040204" pitchFamily="50" charset="-128"/>
                          <a:ea typeface="Meiryo UI" panose="020B0604030504040204" pitchFamily="50" charset="-128"/>
                        </a:rPr>
                        <a:t>では、</a:t>
                      </a:r>
                      <a:r>
                        <a:rPr kumimoji="1" lang="ja-JP" altLang="en-US" sz="1000" b="1" dirty="0" smtClean="0">
                          <a:latin typeface="Meiryo UI" panose="020B0604030504040204" pitchFamily="50" charset="-128"/>
                          <a:ea typeface="Meiryo UI" panose="020B0604030504040204" pitchFamily="50" charset="-128"/>
                        </a:rPr>
                        <a:t>エネルギー効率と再生可能エネルギー</a:t>
                      </a:r>
                      <a:r>
                        <a:rPr kumimoji="1" lang="ja-JP" altLang="en-US" sz="1000" dirty="0" smtClean="0">
                          <a:latin typeface="Meiryo UI" panose="020B0604030504040204" pitchFamily="50" charset="-128"/>
                          <a:ea typeface="Meiryo UI" panose="020B0604030504040204" pitchFamily="50" charset="-128"/>
                        </a:rPr>
                        <a:t>が、環境先進国として特に推進すべき分野であるとした。</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b="1" u="sng" dirty="0" smtClean="0">
                          <a:latin typeface="Meiryo UI" panose="020B0604030504040204" pitchFamily="50" charset="-128"/>
                          <a:ea typeface="Meiryo UI" panose="020B0604030504040204" pitchFamily="50" charset="-128"/>
                        </a:rPr>
                        <a:t>■成長モデルを取り巻く環境</a:t>
                      </a:r>
                      <a:endParaRPr kumimoji="1" lang="en-US" altLang="ja-JP" sz="1000" b="1" u="sng"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①</a:t>
                      </a:r>
                      <a:r>
                        <a:rPr kumimoji="1" lang="zh-TW" altLang="en-US" sz="1000" dirty="0" smtClean="0">
                          <a:latin typeface="Meiryo UI" panose="020B0604030504040204" pitchFamily="50" charset="-128"/>
                          <a:ea typeface="Meiryo UI" panose="020B0604030504040204" pitchFamily="50" charset="-128"/>
                        </a:rPr>
                        <a:t>研究開発投資</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内需規模が小さく、外需主導による成長が重要であるスウェーデンは、国際競争力のある製品輸出を主導するため、研究開発投資を推進</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②教育</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スウェーデンをはじめ北欧では、国が教育にかける予算が他の主要各国と比較して多い。スウェーデンは小学校から大学までの</a:t>
                      </a:r>
                      <a:r>
                        <a:rPr kumimoji="1" lang="ja-JP" altLang="en-US" sz="1000" b="1" dirty="0" smtClean="0">
                          <a:latin typeface="Meiryo UI" panose="020B0604030504040204" pitchFamily="50" charset="-128"/>
                          <a:ea typeface="Meiryo UI" panose="020B0604030504040204" pitchFamily="50" charset="-128"/>
                        </a:rPr>
                        <a:t>教育費を税金で賄っており、高い教育水準を維持し、質の高い労働力を確保</a:t>
                      </a:r>
                      <a:r>
                        <a:rPr kumimoji="1" lang="ja-JP" altLang="en-US" sz="1000" dirty="0" smtClean="0">
                          <a:latin typeface="Meiryo UI" panose="020B0604030504040204" pitchFamily="50" charset="-128"/>
                          <a:ea typeface="Meiryo UI" panose="020B0604030504040204" pitchFamily="50" charset="-128"/>
                        </a:rPr>
                        <a:t>。　</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③労働市場</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失業者に対する、競争力のある産業への転職支援等の積極的労働政策が採られていることから、解雇等をしやすい柔軟な労働市場が実現している。</a:t>
                      </a:r>
                      <a:r>
                        <a:rPr kumimoji="1" lang="ja-JP" altLang="en-US" sz="1000" b="1" dirty="0" smtClean="0">
                          <a:latin typeface="Meiryo UI" panose="020B0604030504040204" pitchFamily="50" charset="-128"/>
                          <a:ea typeface="Meiryo UI" panose="020B0604030504040204" pitchFamily="50" charset="-128"/>
                        </a:rPr>
                        <a:t>労働力の流動性を確保することは、産業再編を容易にし、国際競争力向上に貢献</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b="1" u="sng" dirty="0" smtClean="0">
                          <a:latin typeface="Meiryo UI" panose="020B0604030504040204" pitchFamily="50" charset="-128"/>
                          <a:ea typeface="Meiryo UI" panose="020B0604030504040204" pitchFamily="50" charset="-128"/>
                        </a:rPr>
                        <a:t>■モデル実現のための成長戦略</a:t>
                      </a:r>
                      <a:endParaRPr kumimoji="1" lang="en-US" altLang="ja-JP" sz="1000" b="1" u="sng" dirty="0" smtClean="0">
                        <a:latin typeface="Meiryo UI" panose="020B0604030504040204" pitchFamily="50" charset="-128"/>
                        <a:ea typeface="Meiryo UI" panose="020B0604030504040204" pitchFamily="50" charset="-128"/>
                      </a:endParaRPr>
                    </a:p>
                    <a:p>
                      <a:pPr marL="93663" indent="-93663">
                        <a:lnSpc>
                          <a:spcPts val="1200"/>
                        </a:lnSpc>
                      </a:pPr>
                      <a:r>
                        <a:rPr kumimoji="1" lang="ja-JP" altLang="en-US" sz="1000" dirty="0" smtClean="0">
                          <a:latin typeface="Meiryo UI" panose="020B0604030504040204" pitchFamily="50" charset="-128"/>
                          <a:ea typeface="Meiryo UI" panose="020B0604030504040204" pitchFamily="50" charset="-128"/>
                        </a:rPr>
                        <a:t>①小規模人口による労働力不足を解消するための労働政策</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女性に対しては</a:t>
                      </a:r>
                      <a:r>
                        <a:rPr kumimoji="1" lang="ja-JP" altLang="en-US" sz="1000" b="1" dirty="0" smtClean="0">
                          <a:latin typeface="Meiryo UI" panose="020B0604030504040204" pitchFamily="50" charset="-128"/>
                          <a:ea typeface="Meiryo UI" panose="020B0604030504040204" pitchFamily="50" charset="-128"/>
                        </a:rPr>
                        <a:t>育児休暇制度の充実、移民に対しては無料語学研修制度</a:t>
                      </a:r>
                      <a:r>
                        <a:rPr kumimoji="1" lang="ja-JP" altLang="en-US" sz="1000"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失業者に対しては有給の職業訓練制度</a:t>
                      </a:r>
                      <a:r>
                        <a:rPr kumimoji="1" lang="ja-JP" altLang="en-US" sz="1000" dirty="0" smtClean="0">
                          <a:latin typeface="Meiryo UI" panose="020B0604030504040204" pitchFamily="50" charset="-128"/>
                          <a:ea typeface="Meiryo UI" panose="020B0604030504040204" pitchFamily="50" charset="-128"/>
                        </a:rPr>
                        <a:t>等の設立を実施。</a:t>
                      </a:r>
                      <a:endParaRPr kumimoji="1" lang="en-US" altLang="ja-JP" sz="1000" dirty="0" smtClean="0">
                        <a:latin typeface="Meiryo UI" panose="020B0604030504040204" pitchFamily="50" charset="-128"/>
                        <a:ea typeface="Meiryo UI" panose="020B0604030504040204" pitchFamily="50" charset="-128"/>
                      </a:endParaRPr>
                    </a:p>
                    <a:p>
                      <a:pPr marL="93663" indent="-93663">
                        <a:lnSpc>
                          <a:spcPts val="1200"/>
                        </a:lnSpc>
                      </a:pPr>
                      <a:r>
                        <a:rPr kumimoji="1" lang="ja-JP" altLang="en-US" sz="1000" dirty="0" smtClean="0">
                          <a:latin typeface="Meiryo UI" panose="020B0604030504040204" pitchFamily="50" charset="-128"/>
                          <a:ea typeface="Meiryo UI" panose="020B0604030504040204" pitchFamily="50" charset="-128"/>
                        </a:rPr>
                        <a:t>②イノベーションによる国際競争力向上で、外需による経済体制の維持</a:t>
                      </a:r>
                      <a:endParaRPr kumimoji="1" lang="en-US" altLang="ja-JP" sz="1000" dirty="0" smtClean="0">
                        <a:latin typeface="Meiryo UI" panose="020B0604030504040204" pitchFamily="50" charset="-128"/>
                        <a:ea typeface="Meiryo UI" panose="020B0604030504040204" pitchFamily="50" charset="-128"/>
                      </a:endParaRPr>
                    </a:p>
                    <a:p>
                      <a:pPr marL="0" indent="0">
                        <a:lnSpc>
                          <a:spcPts val="1200"/>
                        </a:lnSpc>
                      </a:pPr>
                      <a:r>
                        <a:rPr kumimoji="1" lang="ja-JP" altLang="en-US" sz="1000" b="1" dirty="0" smtClean="0">
                          <a:latin typeface="Meiryo UI" panose="020B0604030504040204" pitchFamily="50" charset="-128"/>
                          <a:ea typeface="Meiryo UI" panose="020B0604030504040204" pitchFamily="50" charset="-128"/>
                        </a:rPr>
                        <a:t>　国立大学で行われている研究成果を商品に応用する枠組み</a:t>
                      </a:r>
                      <a:r>
                        <a:rPr kumimoji="1" lang="ja-JP" altLang="en-US" sz="1000" dirty="0" smtClean="0">
                          <a:latin typeface="Meiryo UI" panose="020B0604030504040204" pitchFamily="50" charset="-128"/>
                          <a:ea typeface="Meiryo UI" panose="020B0604030504040204" pitchFamily="50" charset="-128"/>
                        </a:rPr>
                        <a:t>をつくり、周辺企業と大学のクラスター形成を目指している。</a:t>
                      </a:r>
                      <a:endParaRPr kumimoji="1" lang="en-US" altLang="ja-JP" sz="1000" dirty="0" smtClean="0">
                        <a:latin typeface="Meiryo UI" panose="020B0604030504040204" pitchFamily="50" charset="-128"/>
                        <a:ea typeface="Meiryo UI" panose="020B0604030504040204" pitchFamily="50" charset="-128"/>
                      </a:endParaRPr>
                    </a:p>
                    <a:p>
                      <a:pPr marL="0" indent="0">
                        <a:lnSpc>
                          <a:spcPts val="1200"/>
                        </a:lnSpc>
                      </a:pPr>
                      <a:r>
                        <a:rPr kumimoji="1" lang="ja-JP" altLang="en-US" sz="1000" dirty="0" smtClean="0">
                          <a:latin typeface="Meiryo UI" panose="020B0604030504040204" pitchFamily="50" charset="-128"/>
                          <a:ea typeface="Meiryo UI" panose="020B0604030504040204" pitchFamily="50" charset="-128"/>
                        </a:rPr>
                        <a:t>　国内の環境技術企業の国際展開を支援し、環境技術分野の輸出と投資を促進</a:t>
                      </a: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533143"/>
                  </a:ext>
                </a:extLst>
              </a:tr>
            </a:tbl>
          </a:graphicData>
        </a:graphic>
      </p:graphicFrame>
      <p:sp>
        <p:nvSpPr>
          <p:cNvPr id="12" name="テキスト ボックス 11"/>
          <p:cNvSpPr txBox="1"/>
          <p:nvPr/>
        </p:nvSpPr>
        <p:spPr>
          <a:xfrm>
            <a:off x="66114" y="460023"/>
            <a:ext cx="977377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世界経済におけるアジアを始めとする新興国の存在が大きくなり、世界経済危機からの回復をけん引していることや、米国消費一極への依存から新興国の内需拡大による多極化の方向に進んでいる状況を踏まえ、国において世界各国の成長モデルを検証。</a:t>
            </a:r>
            <a:r>
              <a:rPr lang="ja-JP" altLang="en-US" sz="900" b="1" dirty="0">
                <a:latin typeface="Meiryo UI" panose="020B0604030504040204" pitchFamily="50" charset="-128"/>
                <a:ea typeface="Meiryo UI" panose="020B0604030504040204" pitchFamily="50" charset="-128"/>
              </a:rPr>
              <a:t>（</a:t>
            </a:r>
            <a:r>
              <a:rPr lang="en-US" altLang="ja-JP" sz="900" b="1" dirty="0">
                <a:latin typeface="Meiryo UI" panose="020B0604030504040204" pitchFamily="50" charset="-128"/>
                <a:ea typeface="Meiryo UI" panose="020B0604030504040204" pitchFamily="50" charset="-128"/>
              </a:rPr>
              <a:t>2010</a:t>
            </a:r>
            <a:r>
              <a:rPr lang="ja-JP" altLang="en-US" sz="900" b="1" dirty="0">
                <a:latin typeface="Meiryo UI" panose="020B0604030504040204" pitchFamily="50" charset="-128"/>
                <a:ea typeface="Meiryo UI" panose="020B0604030504040204" pitchFamily="50" charset="-128"/>
              </a:rPr>
              <a:t>年通商</a:t>
            </a:r>
            <a:r>
              <a:rPr lang="ja-JP" altLang="en-US" sz="900" b="1" dirty="0" smtClean="0">
                <a:latin typeface="Meiryo UI" panose="020B0604030504040204" pitchFamily="50" charset="-128"/>
                <a:ea typeface="Meiryo UI" panose="020B0604030504040204" pitchFamily="50" charset="-128"/>
              </a:rPr>
              <a:t>白書）</a:t>
            </a:r>
            <a:endParaRPr kumimoji="1" lang="en-US" altLang="ja-JP" sz="9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・共通点としては、「多様な人材を受け入れ」と、「イノベーションの促進のための環境整備」を図ること。</a:t>
            </a:r>
            <a:endParaRPr kumimoji="1" lang="en-US" altLang="ja-JP" sz="140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136</a:t>
            </a:r>
            <a:endParaRPr kumimoji="1" lang="ja-JP" altLang="en-US" sz="1100" b="1" dirty="0">
              <a:latin typeface="Arial Black" panose="020B0A04020102020204" pitchFamily="34" charset="0"/>
            </a:endParaRPr>
          </a:p>
        </p:txBody>
      </p:sp>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モデル（参考：各国の成長モデル）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9866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（参考：大阪の地場産業の分布）</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0176" y="6596390"/>
            <a:ext cx="387723" cy="261610"/>
          </a:xfrm>
          <a:prstGeom prst="rect">
            <a:avLst/>
          </a:prstGeom>
          <a:solidFill>
            <a:schemeClr val="accent2"/>
          </a:solidFill>
        </p:spPr>
        <p:txBody>
          <a:bodyPr wrap="square" rtlCol="0">
            <a:spAutoFit/>
          </a:bodyPr>
          <a:lstStyle/>
          <a:p>
            <a:r>
              <a:rPr kumimoji="1" lang="en-US" altLang="ja-JP" sz="1100" b="1" dirty="0">
                <a:latin typeface="Arial Black" panose="020B0A04020102020204" pitchFamily="34" charset="0"/>
              </a:rPr>
              <a:t>11</a:t>
            </a:r>
            <a:endParaRPr kumimoji="1" lang="ja-JP" altLang="en-US" sz="1100" b="1" dirty="0">
              <a:latin typeface="Arial Black" panose="020B0A04020102020204" pitchFamily="34" charset="0"/>
            </a:endParaRPr>
          </a:p>
        </p:txBody>
      </p:sp>
      <p:sp>
        <p:nvSpPr>
          <p:cNvPr id="4" name="正方形/長方形 3"/>
          <p:cNvSpPr/>
          <p:nvPr/>
        </p:nvSpPr>
        <p:spPr>
          <a:xfrm>
            <a:off x="166435" y="1300826"/>
            <a:ext cx="2997870" cy="830997"/>
          </a:xfrm>
          <a:prstGeom prst="rect">
            <a:avLst/>
          </a:prstGeom>
        </p:spPr>
        <p:txBody>
          <a:bodyPr wrap="square">
            <a:spAutoFit/>
          </a:bodyPr>
          <a:lstStyle/>
          <a:p>
            <a:pPr marL="180975" indent="-180975"/>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には、繊維・化学関係の業種が１８業種、機械金属関係の業種が１７業種、生活用品関係の業種が２８業種の全６３業種の地場産業が</a:t>
            </a:r>
            <a:r>
              <a:rPr lang="ja-JP" altLang="en-US" sz="1200" dirty="0" smtClean="0">
                <a:latin typeface="Meiryo UI" panose="020B0604030504040204" pitchFamily="50" charset="-128"/>
                <a:ea typeface="Meiryo UI" panose="020B0604030504040204" pitchFamily="50" charset="-128"/>
              </a:rPr>
              <a:t>ある。</a:t>
            </a:r>
            <a:endParaRPr lang="ja-JP" altLang="en-US" sz="1200" dirty="0">
              <a:latin typeface="Meiryo UI" panose="020B0604030504040204" pitchFamily="50" charset="-128"/>
              <a:ea typeface="Meiryo UI" panose="020B0604030504040204" pitchFamily="50" charset="-128"/>
            </a:endParaRPr>
          </a:p>
        </p:txBody>
      </p:sp>
      <p:sp>
        <p:nvSpPr>
          <p:cNvPr id="7" name="Text Box 58"/>
          <p:cNvSpPr txBox="1">
            <a:spLocks noChangeArrowheads="1"/>
          </p:cNvSpPr>
          <p:nvPr/>
        </p:nvSpPr>
        <p:spPr bwMode="auto">
          <a:xfrm>
            <a:off x="4237062" y="6469431"/>
            <a:ext cx="393238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ＭＳ Ｐ明朝" panose="02020600040205080304" pitchFamily="18" charset="-128"/>
              </a:defRPr>
            </a:lvl1pPr>
            <a:lvl2pPr marL="639763" indent="-273050" eaLnBrk="0" hangingPunct="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ＭＳ Ｐ明朝" panose="02020600040205080304" pitchFamily="18" charset="-128"/>
              </a:defRPr>
            </a:lvl2pPr>
            <a:lvl3pPr indent="-182563" eaLnBrk="0" hangingPunct="0">
              <a:spcBef>
                <a:spcPct val="20000"/>
              </a:spcBef>
              <a:buClr>
                <a:srgbClr val="E0752F"/>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3pPr>
            <a:lvl4pPr marL="1187450" indent="-182563" eaLnBrk="0" hangingPunct="0">
              <a:spcBef>
                <a:spcPct val="20000"/>
              </a:spcBef>
              <a:buClr>
                <a:srgbClr val="FEC3AE"/>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4pPr>
            <a:lvl5pPr marL="1462088" indent="-182563" eaLnBrk="0" hangingPunct="0">
              <a:spcBef>
                <a:spcPct val="20000"/>
              </a:spcBef>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9pPr>
          </a:lstStyle>
          <a:p>
            <a:pPr eaLnBrk="1" hangingPunct="1">
              <a:spcBef>
                <a:spcPct val="0"/>
              </a:spcBef>
              <a:buClrTx/>
              <a:buSzTx/>
              <a:buFontTx/>
              <a:buNone/>
            </a:pP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大阪府ＨＰより</a:t>
            </a:r>
            <a:endParaRPr lang="ja-JP" altLang="en-US" sz="105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3569970" y="640131"/>
            <a:ext cx="5052060" cy="5829300"/>
          </a:xfrm>
          <a:prstGeom prst="rect">
            <a:avLst/>
          </a:prstGeom>
        </p:spPr>
      </p:pic>
    </p:spTree>
    <p:extLst>
      <p:ext uri="{BB962C8B-B14F-4D97-AF65-F5344CB8AC3E}">
        <p14:creationId xmlns:p14="http://schemas.microsoft.com/office/powerpoint/2010/main" val="42847994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66114" y="548640"/>
          <a:ext cx="9609516" cy="6141720"/>
        </p:xfrm>
        <a:graphic>
          <a:graphicData uri="http://schemas.openxmlformats.org/drawingml/2006/table">
            <a:tbl>
              <a:tblPr firstRow="1" bandRow="1">
                <a:tableStyleId>{5C22544A-7EE6-4342-B048-85BDC9FD1C3A}</a:tableStyleId>
              </a:tblPr>
              <a:tblGrid>
                <a:gridCol w="2402379">
                  <a:extLst>
                    <a:ext uri="{9D8B030D-6E8A-4147-A177-3AD203B41FA5}">
                      <a16:colId xmlns:a16="http://schemas.microsoft.com/office/drawing/2014/main" val="3005456189"/>
                    </a:ext>
                  </a:extLst>
                </a:gridCol>
                <a:gridCol w="2402379">
                  <a:extLst>
                    <a:ext uri="{9D8B030D-6E8A-4147-A177-3AD203B41FA5}">
                      <a16:colId xmlns:a16="http://schemas.microsoft.com/office/drawing/2014/main" val="1228536520"/>
                    </a:ext>
                  </a:extLst>
                </a:gridCol>
                <a:gridCol w="2402379">
                  <a:extLst>
                    <a:ext uri="{9D8B030D-6E8A-4147-A177-3AD203B41FA5}">
                      <a16:colId xmlns:a16="http://schemas.microsoft.com/office/drawing/2014/main" val="1207641065"/>
                    </a:ext>
                  </a:extLst>
                </a:gridCol>
                <a:gridCol w="2402379">
                  <a:extLst>
                    <a:ext uri="{9D8B030D-6E8A-4147-A177-3AD203B41FA5}">
                      <a16:colId xmlns:a16="http://schemas.microsoft.com/office/drawing/2014/main" val="367538757"/>
                    </a:ext>
                  </a:extLst>
                </a:gridCol>
              </a:tblGrid>
              <a:tr h="201808">
                <a:tc>
                  <a:txBody>
                    <a:bodyPr/>
                    <a:lstStyle/>
                    <a:p>
                      <a:pPr algn="ctr"/>
                      <a:r>
                        <a:rPr kumimoji="1" lang="ja-JP" altLang="en-US" sz="1100" dirty="0" smtClean="0">
                          <a:latin typeface="Meiryo UI" panose="020B0604030504040204" pitchFamily="50" charset="-128"/>
                          <a:ea typeface="Meiryo UI" panose="020B0604030504040204" pitchFamily="50" charset="-128"/>
                        </a:rPr>
                        <a:t>中国</a:t>
                      </a:r>
                      <a:endParaRPr kumimoji="1" lang="en-US" altLang="ja-JP" sz="11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rPr>
                        <a:t>シンガポール</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rPr>
                        <a:t>インド</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Meiryo UI" panose="020B0604030504040204" pitchFamily="50" charset="-128"/>
                          <a:ea typeface="Meiryo UI" panose="020B0604030504040204" pitchFamily="50" charset="-128"/>
                        </a:rPr>
                        <a:t>日本（成長戦略（</a:t>
                      </a:r>
                      <a:r>
                        <a:rPr kumimoji="1" lang="en-US" altLang="ja-JP" sz="1100" dirty="0" smtClean="0">
                          <a:latin typeface="Meiryo UI" panose="020B0604030504040204" pitchFamily="50" charset="-128"/>
                          <a:ea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032947"/>
                  </a:ext>
                </a:extLst>
              </a:tr>
              <a:tr h="0">
                <a:tc>
                  <a:txBody>
                    <a:bodyPr/>
                    <a:lstStyle/>
                    <a:p>
                      <a:r>
                        <a:rPr kumimoji="1" lang="ja-JP" altLang="en-US" sz="1000" b="1" u="sng" dirty="0" smtClean="0">
                          <a:latin typeface="Meiryo UI" panose="020B0604030504040204" pitchFamily="50" charset="-128"/>
                          <a:ea typeface="Meiryo UI" panose="020B0604030504040204" pitchFamily="50" charset="-128"/>
                        </a:rPr>
                        <a:t>■成長モデルを取り巻く背景</a:t>
                      </a:r>
                      <a:endParaRPr kumimoji="1" lang="en-US" altLang="ja-JP" sz="1000" b="1" u="sng"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①外資</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中国は、国内の安価な労働力や税制優遇、拡大する消費市場の提供により、外資を積極的に誘致。</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②加工貿易</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外資による</a:t>
                      </a:r>
                    </a:p>
                    <a:p>
                      <a:r>
                        <a:rPr kumimoji="1" lang="ja-JP" altLang="en-US" sz="1000" dirty="0" smtClean="0">
                          <a:latin typeface="Meiryo UI" panose="020B0604030504040204" pitchFamily="50" charset="-128"/>
                          <a:ea typeface="Meiryo UI" panose="020B0604030504040204" pitchFamily="50" charset="-128"/>
                        </a:rPr>
                        <a:t>　加工貿易が、貿易拡大とそれによる経済成長に大きく貢献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③輸出・投資・消費</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高成長による生産の拡大や、内陸部への</a:t>
                      </a:r>
                    </a:p>
                    <a:p>
                      <a:r>
                        <a:rPr kumimoji="1" lang="ja-JP" altLang="en-US" sz="1000" dirty="0" smtClean="0">
                          <a:latin typeface="Meiryo UI" panose="020B0604030504040204" pitchFamily="50" charset="-128"/>
                          <a:ea typeface="Meiryo UI" panose="020B0604030504040204" pitchFamily="50" charset="-128"/>
                        </a:rPr>
                        <a:t>投資ニーズにより、固定資産投資が増大してきている。一方で、所得格差の拡大も背景にあり、消費の成長は、輸出や投資に比べて伸び悩んでいる。</a:t>
                      </a:r>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b="1" u="sng" dirty="0" smtClean="0">
                          <a:latin typeface="Meiryo UI" panose="020B0604030504040204" pitchFamily="50" charset="-128"/>
                          <a:ea typeface="Meiryo UI" panose="020B0604030504040204" pitchFamily="50" charset="-128"/>
                        </a:rPr>
                        <a:t>■モデル実現のための成長戦略</a:t>
                      </a:r>
                      <a:endParaRPr kumimoji="1" lang="en-US" altLang="ja-JP" sz="1000" b="1" u="sng" dirty="0" smtClean="0">
                        <a:latin typeface="Meiryo UI" panose="020B0604030504040204" pitchFamily="50" charset="-128"/>
                        <a:ea typeface="Meiryo UI" panose="020B0604030504040204" pitchFamily="50" charset="-128"/>
                      </a:endParaRPr>
                    </a:p>
                    <a:p>
                      <a:pPr marL="174625" indent="-174625"/>
                      <a:r>
                        <a:rPr kumimoji="1" lang="ja-JP" altLang="en-US" sz="1000" dirty="0" smtClean="0">
                          <a:latin typeface="Meiryo UI" panose="020B0604030504040204" pitchFamily="50" charset="-128"/>
                          <a:ea typeface="Meiryo UI" panose="020B0604030504040204" pitchFamily="50" charset="-128"/>
                        </a:rPr>
                        <a:t>①「世界の工場」から「量から質」重視の外資導入政策へ、格差問題へも本格的アプローチ</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外資導入方針をハイテク産業、高度な製造業、インフラ、環境、現代サービス、を対象に挙げて、「量から質」へ重視基準を転換することを表明しており、</a:t>
                      </a:r>
                      <a:r>
                        <a:rPr kumimoji="1" lang="ja-JP" altLang="en-US" sz="1000" b="1" dirty="0" smtClean="0">
                          <a:latin typeface="Meiryo UI" panose="020B0604030504040204" pitchFamily="50" charset="-128"/>
                          <a:ea typeface="Meiryo UI" panose="020B0604030504040204" pitchFamily="50" charset="-128"/>
                        </a:rPr>
                        <a:t>外資導入による産業高度化</a:t>
                      </a:r>
                      <a:r>
                        <a:rPr kumimoji="1" lang="ja-JP" altLang="en-US" sz="1000" dirty="0" smtClean="0">
                          <a:latin typeface="Meiryo UI" panose="020B0604030504040204" pitchFamily="50" charset="-128"/>
                          <a:ea typeface="Meiryo UI" panose="020B0604030504040204" pitchFamily="50" charset="-128"/>
                        </a:rPr>
                        <a:t>をより一層強化</a:t>
                      </a:r>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b="1" u="sng" dirty="0" smtClean="0">
                          <a:latin typeface="Meiryo UI" panose="020B0604030504040204" pitchFamily="50" charset="-128"/>
                          <a:ea typeface="Meiryo UI" panose="020B0604030504040204" pitchFamily="50" charset="-128"/>
                        </a:rPr>
                        <a:t>■成長モデルを取り巻く環境</a:t>
                      </a:r>
                      <a:endParaRPr kumimoji="1" lang="en-US" altLang="ja-JP" sz="1000" b="1" u="sng"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①</a:t>
                      </a:r>
                      <a:r>
                        <a:rPr kumimoji="1" lang="zh-TW" altLang="en-US" sz="1000" dirty="0" smtClean="0">
                          <a:latin typeface="Meiryo UI" panose="020B0604030504040204" pitchFamily="50" charset="-128"/>
                          <a:ea typeface="Meiryo UI" panose="020B0604030504040204" pitchFamily="50" charset="-128"/>
                        </a:rPr>
                        <a:t>外資主導型経済</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シンガポールは、人口が</a:t>
                      </a:r>
                      <a:r>
                        <a:rPr kumimoji="1" lang="en-US" altLang="ja-JP" sz="1000" dirty="0" smtClean="0">
                          <a:latin typeface="Meiryo UI" panose="020B0604030504040204" pitchFamily="50" charset="-128"/>
                          <a:ea typeface="Meiryo UI" panose="020B0604030504040204" pitchFamily="50" charset="-128"/>
                        </a:rPr>
                        <a:t>500 </a:t>
                      </a:r>
                      <a:r>
                        <a:rPr kumimoji="1" lang="ja-JP" altLang="en-US" sz="1000" dirty="0" smtClean="0">
                          <a:latin typeface="Meiryo UI" panose="020B0604030504040204" pitchFamily="50" charset="-128"/>
                          <a:ea typeface="Meiryo UI" panose="020B0604030504040204" pitchFamily="50" charset="-128"/>
                        </a:rPr>
                        <a:t>万人にも満たず、国土も狭小で資源に乏しく、内需による経済成長が困難といえる。そのため国家主導で積極的に外資誘致を進めており、外資を中心とした輸出志向型の産業政策が行われている。</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②</a:t>
                      </a:r>
                      <a:r>
                        <a:rPr kumimoji="1" lang="zh-TW" altLang="en-US" sz="1000" dirty="0" smtClean="0">
                          <a:latin typeface="Meiryo UI" panose="020B0604030504040204" pitchFamily="50" charset="-128"/>
                          <a:ea typeface="Meiryo UI" panose="020B0604030504040204" pitchFamily="50" charset="-128"/>
                        </a:rPr>
                        <a:t>高付加価値産業強化</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高い付加価値を生み出す産業を育成するため、</a:t>
                      </a:r>
                      <a:r>
                        <a:rPr kumimoji="1" lang="ja-JP" altLang="en-US" sz="1000" b="1" dirty="0" smtClean="0">
                          <a:latin typeface="Meiryo UI" panose="020B0604030504040204" pitchFamily="50" charset="-128"/>
                          <a:ea typeface="Meiryo UI" panose="020B0604030504040204" pitchFamily="50" charset="-128"/>
                        </a:rPr>
                        <a:t>研究開発の充実や高度人材の供給を推進</a:t>
                      </a:r>
                      <a:endParaRPr kumimoji="1" lang="en-US" altLang="ja-JP" sz="1000" b="1"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③国際ハブ化</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金融等のサービス業を中心に、対外経済関係が活発で、国際ハブ化を推進。</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b="1" u="sng" dirty="0" smtClean="0">
                          <a:latin typeface="Meiryo UI" panose="020B0604030504040204" pitchFamily="50" charset="-128"/>
                          <a:ea typeface="Meiryo UI" panose="020B0604030504040204" pitchFamily="50" charset="-128"/>
                        </a:rPr>
                        <a:t>■モデル実現のための成長戦略</a:t>
                      </a:r>
                      <a:endParaRPr kumimoji="1" lang="en-US" altLang="ja-JP" sz="1000" b="1" u="sng" dirty="0" smtClean="0">
                        <a:latin typeface="Meiryo UI" panose="020B0604030504040204" pitchFamily="50" charset="-128"/>
                        <a:ea typeface="Meiryo UI" panose="020B0604030504040204" pitchFamily="50" charset="-128"/>
                      </a:endParaRPr>
                    </a:p>
                    <a:p>
                      <a:pPr marL="93663" indent="-93663">
                        <a:lnSpc>
                          <a:spcPts val="1200"/>
                        </a:lnSpc>
                      </a:pPr>
                      <a:r>
                        <a:rPr kumimoji="1" lang="ja-JP" altLang="en-US" sz="1000" dirty="0" smtClean="0">
                          <a:latin typeface="Meiryo UI" panose="020B0604030504040204" pitchFamily="50" charset="-128"/>
                          <a:ea typeface="Meiryo UI" panose="020B0604030504040204" pitchFamily="50" charset="-128"/>
                        </a:rPr>
                        <a:t>①近隣地域との差別化のため、高度人材と技術による高付加価値産業構造の強化</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持続可能な経済成長を達成するために</a:t>
                      </a:r>
                      <a:r>
                        <a:rPr kumimoji="1" lang="ja-JP" altLang="en-US" sz="1000" b="1" dirty="0" smtClean="0">
                          <a:latin typeface="Meiryo UI" panose="020B0604030504040204" pitchFamily="50" charset="-128"/>
                          <a:ea typeface="Meiryo UI" panose="020B0604030504040204" pitchFamily="50" charset="-128"/>
                        </a:rPr>
                        <a:t>環境関連の取組が重要と位置づけ</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外資の多国籍大企業の誘致に加え、シンガポールを拠点に</a:t>
                      </a:r>
                      <a:r>
                        <a:rPr kumimoji="1" lang="ja-JP" altLang="en-US" sz="1000" b="1" dirty="0" smtClean="0">
                          <a:latin typeface="Meiryo UI" panose="020B0604030504040204" pitchFamily="50" charset="-128"/>
                          <a:ea typeface="Meiryo UI" panose="020B0604030504040204" pitchFamily="50" charset="-128"/>
                        </a:rPr>
                        <a:t>アジアや世界の市場へ進出を図る海外の中堅企業の誘致</a:t>
                      </a:r>
                      <a:r>
                        <a:rPr kumimoji="1" lang="ja-JP" altLang="en-US" sz="1000" dirty="0" smtClean="0">
                          <a:latin typeface="Meiryo UI" panose="020B0604030504040204" pitchFamily="50" charset="-128"/>
                          <a:ea typeface="Meiryo UI" panose="020B0604030504040204" pitchFamily="50" charset="-128"/>
                        </a:rPr>
                        <a:t>も積</a:t>
                      </a:r>
                    </a:p>
                    <a:p>
                      <a:pPr>
                        <a:lnSpc>
                          <a:spcPts val="1200"/>
                        </a:lnSpc>
                      </a:pPr>
                      <a:r>
                        <a:rPr kumimoji="1" lang="ja-JP" altLang="en-US" sz="1000" dirty="0" smtClean="0">
                          <a:latin typeface="Meiryo UI" panose="020B0604030504040204" pitchFamily="50" charset="-128"/>
                          <a:ea typeface="Meiryo UI" panose="020B0604030504040204" pitchFamily="50" charset="-128"/>
                        </a:rPr>
                        <a:t>極的に推進</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b="1" u="sng" dirty="0" smtClean="0">
                          <a:latin typeface="Meiryo UI" panose="020B0604030504040204" pitchFamily="50" charset="-128"/>
                          <a:ea typeface="Meiryo UI" panose="020B0604030504040204" pitchFamily="50" charset="-128"/>
                        </a:rPr>
                        <a:t>■成長モデルを取り巻く環境</a:t>
                      </a:r>
                      <a:endParaRPr kumimoji="1" lang="en-US" altLang="ja-JP" sz="1000" b="1" u="sng"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①外需</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巨大な人口規模に加えて若年層の多い人口構成であり、安定的な内需や労働力が実現。</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②</a:t>
                      </a:r>
                      <a:r>
                        <a:rPr kumimoji="1" lang="en-US" altLang="ja-JP" sz="1000" dirty="0" smtClean="0">
                          <a:latin typeface="Meiryo UI" panose="020B0604030504040204" pitchFamily="50" charset="-128"/>
                          <a:ea typeface="Meiryo UI" panose="020B0604030504040204" pitchFamily="50" charset="-128"/>
                        </a:rPr>
                        <a:t>IT</a:t>
                      </a:r>
                    </a:p>
                    <a:p>
                      <a:pPr>
                        <a:lnSpc>
                          <a:spcPts val="1200"/>
                        </a:lnSpc>
                      </a:pPr>
                      <a:r>
                        <a:rPr kumimoji="1" lang="ja-JP" altLang="en-US" sz="1000" dirty="0" smtClean="0">
                          <a:latin typeface="Meiryo UI" panose="020B0604030504040204" pitchFamily="50" charset="-128"/>
                          <a:ea typeface="Meiryo UI" panose="020B0604030504040204" pitchFamily="50" charset="-128"/>
                        </a:rPr>
                        <a:t>　インドは</a:t>
                      </a:r>
                      <a:r>
                        <a:rPr kumimoji="1" lang="en-US" altLang="ja-JP" sz="1000" dirty="0" smtClean="0">
                          <a:latin typeface="Meiryo UI" panose="020B0604030504040204" pitchFamily="50" charset="-128"/>
                          <a:ea typeface="Meiryo UI" panose="020B0604030504040204" pitchFamily="50" charset="-128"/>
                        </a:rPr>
                        <a:t>IT</a:t>
                      </a:r>
                      <a:r>
                        <a:rPr kumimoji="1" lang="ja-JP" altLang="en-US" sz="1000" dirty="0" smtClean="0">
                          <a:latin typeface="Meiryo UI" panose="020B0604030504040204" pitchFamily="50" charset="-128"/>
                          <a:ea typeface="Meiryo UI" panose="020B0604030504040204" pitchFamily="50" charset="-128"/>
                        </a:rPr>
                        <a:t>を中心としたサービス輸出を盛んに行って経済を活性化させてきた。コンピュータ情報サービス輸出額は世界</a:t>
                      </a:r>
                      <a:r>
                        <a:rPr kumimoji="1" lang="en-US" altLang="ja-JP" sz="1000" dirty="0" smtClean="0">
                          <a:latin typeface="Meiryo UI" panose="020B0604030504040204" pitchFamily="50" charset="-128"/>
                          <a:ea typeface="Meiryo UI" panose="020B0604030504040204" pitchFamily="50" charset="-128"/>
                        </a:rPr>
                        <a:t>1 </a:t>
                      </a:r>
                      <a:r>
                        <a:rPr kumimoji="1" lang="ja-JP" altLang="en-US" sz="1000" dirty="0" smtClean="0">
                          <a:latin typeface="Meiryo UI" panose="020B0604030504040204" pitchFamily="50" charset="-128"/>
                          <a:ea typeface="Meiryo UI" panose="020B0604030504040204" pitchFamily="50" charset="-128"/>
                        </a:rPr>
                        <a:t>位となっている。</a:t>
                      </a:r>
                    </a:p>
                    <a:p>
                      <a:pPr>
                        <a:lnSpc>
                          <a:spcPts val="1200"/>
                        </a:lnSpc>
                      </a:pPr>
                      <a:r>
                        <a:rPr kumimoji="1" lang="ja-JP" altLang="en-US" sz="1000" dirty="0" smtClean="0">
                          <a:latin typeface="Meiryo UI" panose="020B0604030504040204" pitchFamily="50" charset="-128"/>
                          <a:ea typeface="Meiryo UI" panose="020B0604030504040204" pitchFamily="50" charset="-128"/>
                        </a:rPr>
                        <a:t>インド工科大学（</a:t>
                      </a:r>
                      <a:r>
                        <a:rPr kumimoji="1" lang="en-US" altLang="ja-JP" sz="1000" dirty="0" smtClean="0">
                          <a:latin typeface="Meiryo UI" panose="020B0604030504040204" pitchFamily="50" charset="-128"/>
                          <a:ea typeface="Meiryo UI" panose="020B0604030504040204" pitchFamily="50" charset="-128"/>
                        </a:rPr>
                        <a:t>IIT</a:t>
                      </a:r>
                      <a:r>
                        <a:rPr kumimoji="1" lang="ja-JP" altLang="en-US" sz="1000" dirty="0" smtClean="0">
                          <a:latin typeface="Meiryo UI" panose="020B0604030504040204" pitchFamily="50" charset="-128"/>
                          <a:ea typeface="Meiryo UI" panose="020B0604030504040204" pitchFamily="50" charset="-128"/>
                        </a:rPr>
                        <a:t>）やインド情報技術大学（</a:t>
                      </a:r>
                      <a:r>
                        <a:rPr kumimoji="1" lang="en-US" altLang="ja-JP" sz="1000" dirty="0" smtClean="0">
                          <a:latin typeface="Meiryo UI" panose="020B0604030504040204" pitchFamily="50" charset="-128"/>
                          <a:ea typeface="Meiryo UI" panose="020B0604030504040204" pitchFamily="50" charset="-128"/>
                        </a:rPr>
                        <a:t>IIIT</a:t>
                      </a:r>
                      <a:r>
                        <a:rPr kumimoji="1" lang="ja-JP" altLang="en-US" sz="1000" dirty="0" smtClean="0">
                          <a:latin typeface="Meiryo UI" panose="020B0604030504040204" pitchFamily="50" charset="-128"/>
                          <a:ea typeface="Meiryo UI" panose="020B0604030504040204" pitchFamily="50" charset="-128"/>
                        </a:rPr>
                        <a:t>）等の高度な高等教育により多数輩出される優秀な</a:t>
                      </a:r>
                      <a:r>
                        <a:rPr kumimoji="1" lang="en-US" altLang="ja-JP" sz="1000" dirty="0" smtClean="0">
                          <a:latin typeface="Meiryo UI" panose="020B0604030504040204" pitchFamily="50" charset="-128"/>
                          <a:ea typeface="Meiryo UI" panose="020B0604030504040204" pitchFamily="50" charset="-128"/>
                        </a:rPr>
                        <a:t>IT</a:t>
                      </a:r>
                      <a:r>
                        <a:rPr kumimoji="1" lang="ja-JP" altLang="en-US" sz="1000" dirty="0" smtClean="0">
                          <a:latin typeface="Meiryo UI" panose="020B0604030504040204" pitchFamily="50" charset="-128"/>
                          <a:ea typeface="Meiryo UI" panose="020B0604030504040204" pitchFamily="50" charset="-128"/>
                        </a:rPr>
                        <a:t>技術者が、インドの成長を支えている。　</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b="1" u="sng" dirty="0" smtClean="0">
                          <a:latin typeface="Meiryo UI" panose="020B0604030504040204" pitchFamily="50" charset="-128"/>
                          <a:ea typeface="Meiryo UI" panose="020B0604030504040204" pitchFamily="50" charset="-128"/>
                        </a:rPr>
                        <a:t>■モデル実現のための成長戦略</a:t>
                      </a:r>
                      <a:endParaRPr kumimoji="1" lang="en-US" altLang="ja-JP" sz="1000" b="1" u="sng" dirty="0" smtClean="0">
                        <a:latin typeface="Meiryo UI" panose="020B0604030504040204" pitchFamily="50" charset="-128"/>
                        <a:ea typeface="Meiryo UI" panose="020B0604030504040204" pitchFamily="50" charset="-128"/>
                      </a:endParaRPr>
                    </a:p>
                    <a:p>
                      <a:pPr marL="93663" indent="-93663">
                        <a:lnSpc>
                          <a:spcPts val="1200"/>
                        </a:lnSpc>
                      </a:pPr>
                      <a:r>
                        <a:rPr kumimoji="1" lang="ja-JP" altLang="en-US" sz="1000" dirty="0" smtClean="0">
                          <a:latin typeface="Meiryo UI" panose="020B0604030504040204" pitchFamily="50" charset="-128"/>
                          <a:ea typeface="Meiryo UI" panose="020B0604030504040204" pitchFamily="50" charset="-128"/>
                        </a:rPr>
                        <a:t>①自由化路線転換期と</a:t>
                      </a:r>
                      <a:r>
                        <a:rPr kumimoji="1" lang="en-US" altLang="ja-JP" sz="1000" dirty="0" smtClean="0">
                          <a:latin typeface="Meiryo UI" panose="020B0604030504040204" pitchFamily="50" charset="-128"/>
                          <a:ea typeface="Meiryo UI" panose="020B0604030504040204" pitchFamily="50" charset="-128"/>
                        </a:rPr>
                        <a:t>IT </a:t>
                      </a:r>
                      <a:r>
                        <a:rPr kumimoji="1" lang="ja-JP" altLang="en-US" sz="1000" dirty="0" smtClean="0">
                          <a:latin typeface="Meiryo UI" panose="020B0604030504040204" pitchFamily="50" charset="-128"/>
                          <a:ea typeface="Meiryo UI" panose="020B0604030504040204" pitchFamily="50" charset="-128"/>
                        </a:rPr>
                        <a:t>発展時期が重なり、</a:t>
                      </a:r>
                      <a:r>
                        <a:rPr kumimoji="1" lang="en-US" altLang="ja-JP" sz="1000" dirty="0" smtClean="0">
                          <a:latin typeface="Meiryo UI" panose="020B0604030504040204" pitchFamily="50" charset="-128"/>
                          <a:ea typeface="Meiryo UI" panose="020B0604030504040204" pitchFamily="50" charset="-128"/>
                        </a:rPr>
                        <a:t>IT </a:t>
                      </a:r>
                      <a:r>
                        <a:rPr kumimoji="1" lang="ja-JP" altLang="en-US" sz="1000" dirty="0" smtClean="0">
                          <a:latin typeface="Meiryo UI" panose="020B0604030504040204" pitchFamily="50" charset="-128"/>
                          <a:ea typeface="Meiryo UI" panose="020B0604030504040204" pitchFamily="50" charset="-128"/>
                        </a:rPr>
                        <a:t>が新たな成長戦略の核に</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ハイテク設備を備えたソフトウェアテクノロ</a:t>
                      </a:r>
                    </a:p>
                    <a:p>
                      <a:pPr>
                        <a:lnSpc>
                          <a:spcPts val="1200"/>
                        </a:lnSpc>
                      </a:pPr>
                      <a:r>
                        <a:rPr kumimoji="1" lang="ja-JP" altLang="en-US" sz="1000" dirty="0" smtClean="0">
                          <a:latin typeface="Meiryo UI" panose="020B0604030504040204" pitchFamily="50" charset="-128"/>
                          <a:ea typeface="Meiryo UI" panose="020B0604030504040204" pitchFamily="50" charset="-128"/>
                        </a:rPr>
                        <a:t>ジーパークを各地に設置し、入居企業には輸入の非課税措置や法人税免除等の優遇措置を供与した。また、工科大学への補助金も充実。</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②貧困削減につながる包括的成長を目指す</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包括的成長を掲げ、貧困削減と格差解消により国全体での高度経済成長の実現を打ち出している。重点分野として所得、貧困、教育、医療、女性、子供、インフラ、環境を挙げた。</a:t>
                      </a:r>
                    </a:p>
                    <a:p>
                      <a:pPr>
                        <a:lnSpc>
                          <a:spcPts val="1200"/>
                        </a:lnSpc>
                      </a:pPr>
                      <a:r>
                        <a:rPr kumimoji="1" lang="ja-JP" altLang="en-US" sz="1000" dirty="0" smtClean="0">
                          <a:latin typeface="Meiryo UI" panose="020B0604030504040204" pitchFamily="50" charset="-128"/>
                          <a:ea typeface="Meiryo UI" panose="020B0604030504040204" pitchFamily="50" charset="-128"/>
                        </a:rPr>
                        <a:t>　また、輸出拡大と雇用創出のため、製造業発展基盤を強化する意味で、輸送とエネルギーのインフラ整備を推進するデリー・ムンバイ産業大動脈構想等も推進</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b="1" dirty="0" smtClean="0">
                          <a:latin typeface="Meiryo UI" panose="020B0604030504040204" pitchFamily="50" charset="-128"/>
                          <a:ea typeface="Meiryo UI" panose="020B0604030504040204" pitchFamily="50" charset="-128"/>
                        </a:rPr>
                        <a:t>〇政府・政策の変革</a:t>
                      </a:r>
                    </a:p>
                    <a:p>
                      <a:pPr>
                        <a:lnSpc>
                          <a:spcPts val="1200"/>
                        </a:lnSpc>
                      </a:pPr>
                      <a:r>
                        <a:rPr kumimoji="1" lang="ja-JP" altLang="en-US" sz="1000" dirty="0" smtClean="0">
                          <a:latin typeface="Meiryo UI" panose="020B0604030504040204" pitchFamily="50" charset="-128"/>
                          <a:ea typeface="Meiryo UI" panose="020B0604030504040204" pitchFamily="50" charset="-128"/>
                        </a:rPr>
                        <a:t>　第４次産業革命の変化のスピードは早く、かつ急激であり、世界は大きく変化。</a:t>
                      </a:r>
                    </a:p>
                    <a:p>
                      <a:pPr>
                        <a:lnSpc>
                          <a:spcPts val="1200"/>
                        </a:lnSpc>
                      </a:pPr>
                      <a:r>
                        <a:rPr kumimoji="1" lang="ja-JP" altLang="en-US" sz="1000" dirty="0" smtClean="0">
                          <a:latin typeface="Meiryo UI" panose="020B0604030504040204" pitchFamily="50" charset="-128"/>
                          <a:ea typeface="Meiryo UI" panose="020B0604030504040204" pitchFamily="50" charset="-128"/>
                        </a:rPr>
                        <a:t>　そのため、</a:t>
                      </a:r>
                      <a:r>
                        <a:rPr kumimoji="1" lang="ja-JP" altLang="en-US" sz="1000" b="1" dirty="0" smtClean="0">
                          <a:latin typeface="Meiryo UI" panose="020B0604030504040204" pitchFamily="50" charset="-128"/>
                          <a:ea typeface="Meiryo UI" panose="020B0604030504040204" pitchFamily="50" charset="-128"/>
                        </a:rPr>
                        <a:t>必要な法制面を含む環境整備</a:t>
                      </a:r>
                      <a:r>
                        <a:rPr kumimoji="1" lang="ja-JP" altLang="en-US" sz="1000" dirty="0" smtClean="0">
                          <a:latin typeface="Meiryo UI" panose="020B0604030504040204" pitchFamily="50" charset="-128"/>
                          <a:ea typeface="Meiryo UI" panose="020B0604030504040204" pitchFamily="50" charset="-128"/>
                        </a:rPr>
                        <a:t>を全政府的に早急に進める。</a:t>
                      </a:r>
                    </a:p>
                    <a:p>
                      <a:pPr>
                        <a:lnSpc>
                          <a:spcPts val="1200"/>
                        </a:lnSpc>
                      </a:pPr>
                      <a:endParaRPr kumimoji="1" lang="en-US" altLang="ja-JP" sz="1000" b="1" dirty="0" smtClean="0">
                        <a:latin typeface="Meiryo UI" panose="020B0604030504040204" pitchFamily="50" charset="-128"/>
                        <a:ea typeface="Meiryo UI" panose="020B0604030504040204" pitchFamily="50" charset="-128"/>
                      </a:endParaRPr>
                    </a:p>
                    <a:p>
                      <a:pPr>
                        <a:lnSpc>
                          <a:spcPts val="1200"/>
                        </a:lnSpc>
                      </a:pPr>
                      <a:r>
                        <a:rPr kumimoji="1" lang="ja-JP" altLang="en-US" sz="1000" b="1" dirty="0" smtClean="0">
                          <a:latin typeface="Meiryo UI" panose="020B0604030504040204" pitchFamily="50" charset="-128"/>
                          <a:ea typeface="Meiryo UI" panose="020B0604030504040204" pitchFamily="50" charset="-128"/>
                        </a:rPr>
                        <a:t>〇組織の変革</a:t>
                      </a:r>
                    </a:p>
                    <a:p>
                      <a:pPr>
                        <a:lnSpc>
                          <a:spcPts val="1200"/>
                        </a:lnSpc>
                      </a:pPr>
                      <a:r>
                        <a:rPr kumimoji="1" lang="ja-JP" altLang="en-US" sz="1000" dirty="0" smtClean="0">
                          <a:latin typeface="Meiryo UI" panose="020B0604030504040204" pitchFamily="50" charset="-128"/>
                          <a:ea typeface="Meiryo UI" panose="020B0604030504040204" pitchFamily="50" charset="-128"/>
                        </a:rPr>
                        <a:t>　日本の労働生産性は低く、上昇に向けた課題は顧客視点でみた付加価値の創出。　</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そのため、</a:t>
                      </a:r>
                      <a:r>
                        <a:rPr kumimoji="1" lang="ja-JP" altLang="en-US" sz="1000" b="1" dirty="0" smtClean="0">
                          <a:latin typeface="Meiryo UI" panose="020B0604030504040204" pitchFamily="50" charset="-128"/>
                          <a:ea typeface="Meiryo UI" panose="020B0604030504040204" pitchFamily="50" charset="-128"/>
                        </a:rPr>
                        <a:t>「データ」を利活用できる環境整備、プライバシー保護と自由なデータ流通の両立</a:t>
                      </a:r>
                      <a:r>
                        <a:rPr kumimoji="1" lang="ja-JP" altLang="en-US" sz="1000" dirty="0" smtClean="0">
                          <a:latin typeface="Meiryo UI" panose="020B0604030504040204" pitchFamily="50" charset="-128"/>
                          <a:ea typeface="Meiryo UI" panose="020B0604030504040204" pitchFamily="50" charset="-128"/>
                        </a:rPr>
                        <a:t>に取り組む。</a:t>
                      </a: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b="1" dirty="0" smtClean="0">
                          <a:latin typeface="Meiryo UI" panose="020B0604030504040204" pitchFamily="50" charset="-128"/>
                          <a:ea typeface="Meiryo UI" panose="020B0604030504040204" pitchFamily="50" charset="-128"/>
                        </a:rPr>
                        <a:t>〇人の変革</a:t>
                      </a:r>
                    </a:p>
                    <a:p>
                      <a:pPr>
                        <a:lnSpc>
                          <a:spcPts val="1200"/>
                        </a:lnSpc>
                      </a:pPr>
                      <a:r>
                        <a:rPr kumimoji="1" lang="ja-JP" altLang="en-US" sz="1000" dirty="0" smtClean="0">
                          <a:latin typeface="Meiryo UI" panose="020B0604030504040204" pitchFamily="50" charset="-128"/>
                          <a:ea typeface="Meiryo UI" panose="020B0604030504040204" pitchFamily="50" charset="-128"/>
                        </a:rPr>
                        <a:t>　</a:t>
                      </a:r>
                      <a:r>
                        <a:rPr kumimoji="1" lang="ja-JP" altLang="en-US" sz="1000" b="1" dirty="0" smtClean="0">
                          <a:latin typeface="Meiryo UI" panose="020B0604030504040204" pitchFamily="50" charset="-128"/>
                          <a:ea typeface="Meiryo UI" panose="020B0604030504040204" pitchFamily="50" charset="-128"/>
                        </a:rPr>
                        <a:t>経済成長を支える原動力は「人」</a:t>
                      </a:r>
                      <a:r>
                        <a:rPr kumimoji="1" lang="ja-JP" altLang="en-US" sz="1000" dirty="0" smtClean="0">
                          <a:latin typeface="Meiryo UI" panose="020B0604030504040204" pitchFamily="50" charset="-128"/>
                          <a:ea typeface="Meiryo UI" panose="020B0604030504040204" pitchFamily="50" charset="-128"/>
                        </a:rPr>
                        <a:t>。社会全体で人的資本への投資を加速し、高スキルの職に就ける構造を作り上げることが必要。</a:t>
                      </a:r>
                    </a:p>
                    <a:p>
                      <a:pPr>
                        <a:lnSpc>
                          <a:spcPts val="1200"/>
                        </a:lnSpc>
                      </a:pPr>
                      <a:r>
                        <a:rPr kumimoji="1" lang="ja-JP" altLang="en-US" sz="1000" dirty="0" smtClean="0">
                          <a:latin typeface="Meiryo UI" panose="020B0604030504040204" pitchFamily="50" charset="-128"/>
                          <a:ea typeface="Meiryo UI" panose="020B0604030504040204" pitchFamily="50" charset="-128"/>
                        </a:rPr>
                        <a:t>　第４次産業革命が進むと機械や</a:t>
                      </a:r>
                      <a:r>
                        <a:rPr kumimoji="1" lang="en-US" altLang="ja-JP" sz="1000" dirty="0" smtClean="0">
                          <a:latin typeface="Meiryo UI" panose="020B0604030504040204" pitchFamily="50" charset="-128"/>
                          <a:ea typeface="Meiryo UI" panose="020B0604030504040204" pitchFamily="50" charset="-128"/>
                        </a:rPr>
                        <a:t>AI</a:t>
                      </a:r>
                      <a:r>
                        <a:rPr kumimoji="1" lang="ja-JP" altLang="en-US" sz="1000" dirty="0" smtClean="0">
                          <a:latin typeface="Meiryo UI" panose="020B0604030504040204" pitchFamily="50" charset="-128"/>
                          <a:ea typeface="Meiryo UI" panose="020B0604030504040204" pitchFamily="50" charset="-128"/>
                        </a:rPr>
                        <a:t>で代替できない</a:t>
                      </a:r>
                      <a:r>
                        <a:rPr kumimoji="1" lang="ja-JP" altLang="en-US" sz="1000" b="1" dirty="0" smtClean="0">
                          <a:latin typeface="Meiryo UI" panose="020B0604030504040204" pitchFamily="50" charset="-128"/>
                          <a:ea typeface="Meiryo UI" panose="020B0604030504040204" pitchFamily="50" charset="-128"/>
                        </a:rPr>
                        <a:t>人間の能力が付加価値を生み出す</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rPr>
                        <a:t>　リベラルアーツ教育の強化が必要。</a:t>
                      </a:r>
                    </a:p>
                    <a:p>
                      <a:pPr>
                        <a:lnSpc>
                          <a:spcPts val="1200"/>
                        </a:lnSpc>
                      </a:pPr>
                      <a:r>
                        <a:rPr kumimoji="1" lang="ja-JP" altLang="en-US" sz="1000" dirty="0" smtClean="0">
                          <a:latin typeface="Meiryo UI" panose="020B0604030504040204" pitchFamily="50" charset="-128"/>
                          <a:ea typeface="Meiryo UI" panose="020B0604030504040204" pitchFamily="50" charset="-128"/>
                        </a:rPr>
                        <a:t>　中途採用や経験者採用の採用形態を拡大、兼業・副業の拡大、</a:t>
                      </a:r>
                      <a:r>
                        <a:rPr kumimoji="1" lang="ja-JP" altLang="en-US" sz="1000" b="1" dirty="0" smtClean="0">
                          <a:latin typeface="Meiryo UI" panose="020B0604030504040204" pitchFamily="50" charset="-128"/>
                          <a:ea typeface="Meiryo UI" panose="020B0604030504040204" pitchFamily="50" charset="-128"/>
                        </a:rPr>
                        <a:t>多様な働き方の拡大のインフラ整備も行っていく</a:t>
                      </a:r>
                      <a:r>
                        <a:rPr kumimoji="1" lang="ja-JP" altLang="en-US" sz="1000" dirty="0" smtClean="0">
                          <a:latin typeface="Meiryo UI" panose="020B0604030504040204" pitchFamily="50" charset="-128"/>
                          <a:ea typeface="Meiryo UI" panose="020B0604030504040204" pitchFamily="50" charset="-128"/>
                        </a:rPr>
                        <a:t>ことが必要。</a:t>
                      </a:r>
                    </a:p>
                    <a:p>
                      <a:pPr>
                        <a:lnSpc>
                          <a:spcPts val="1200"/>
                        </a:lnSpc>
                      </a:pPr>
                      <a:endParaRPr kumimoji="1" lang="en-US" altLang="ja-JP" sz="1000" dirty="0" smtClean="0">
                        <a:latin typeface="Meiryo UI" panose="020B0604030504040204" pitchFamily="50" charset="-128"/>
                        <a:ea typeface="Meiryo UI" panose="020B0604030504040204" pitchFamily="50" charset="-128"/>
                      </a:endParaRPr>
                    </a:p>
                    <a:p>
                      <a:pPr>
                        <a:lnSpc>
                          <a:spcPts val="1200"/>
                        </a:lnSpc>
                      </a:pPr>
                      <a:r>
                        <a:rPr kumimoji="1" lang="ja-JP" altLang="en-US" sz="1000" b="1" dirty="0" smtClean="0">
                          <a:latin typeface="Meiryo UI" panose="020B0604030504040204" pitchFamily="50" charset="-128"/>
                          <a:ea typeface="Meiryo UI" panose="020B0604030504040204" pitchFamily="50" charset="-128"/>
                        </a:rPr>
                        <a:t>〇オープンイノベーションの推進</a:t>
                      </a:r>
                    </a:p>
                    <a:p>
                      <a:pPr>
                        <a:lnSpc>
                          <a:spcPts val="1200"/>
                        </a:lnSpc>
                      </a:pPr>
                      <a:r>
                        <a:rPr kumimoji="1" lang="ja-JP" altLang="en-US" sz="1000" dirty="0" smtClean="0">
                          <a:latin typeface="Meiryo UI" panose="020B0604030504040204" pitchFamily="50" charset="-128"/>
                          <a:ea typeface="Meiryo UI" panose="020B0604030504040204" pitchFamily="50" charset="-128"/>
                        </a:rPr>
                        <a:t>　第４次産業革命の可能性を最大限引き出すためには、</a:t>
                      </a:r>
                      <a:r>
                        <a:rPr kumimoji="1" lang="ja-JP" altLang="en-US" sz="1000" b="1" dirty="0" smtClean="0">
                          <a:latin typeface="Meiryo UI" panose="020B0604030504040204" pitchFamily="50" charset="-128"/>
                          <a:ea typeface="Meiryo UI" panose="020B0604030504040204" pitchFamily="50" charset="-128"/>
                        </a:rPr>
                        <a:t>ベンチャー企業の創業支援</a:t>
                      </a:r>
                      <a:r>
                        <a:rPr kumimoji="1" lang="ja-JP" altLang="en-US" sz="1000" dirty="0" smtClean="0">
                          <a:latin typeface="Meiryo UI" panose="020B0604030504040204" pitchFamily="50" charset="-128"/>
                          <a:ea typeface="Meiryo UI" panose="020B0604030504040204" pitchFamily="50" charset="-128"/>
                        </a:rPr>
                        <a:t>とともに、既存企業が開放型、連携型の組織運営に移行することが必要。</a:t>
                      </a:r>
                    </a:p>
                    <a:p>
                      <a:pPr>
                        <a:lnSpc>
                          <a:spcPts val="1200"/>
                        </a:lnSpc>
                      </a:pPr>
                      <a:r>
                        <a:rPr kumimoji="1" lang="ja-JP" altLang="en-US" sz="1000" dirty="0" smtClean="0">
                          <a:latin typeface="Meiryo UI" panose="020B0604030504040204" pitchFamily="50" charset="-128"/>
                          <a:ea typeface="Meiryo UI" panose="020B0604030504040204" pitchFamily="50" charset="-128"/>
                        </a:rPr>
                        <a:t>　今後は、大企業とベンチャー企業の連携や既存企業による</a:t>
                      </a:r>
                      <a:r>
                        <a:rPr kumimoji="1" lang="ja-JP" altLang="en-US" sz="1000" b="1" dirty="0" smtClean="0">
                          <a:latin typeface="Meiryo UI" panose="020B0604030504040204" pitchFamily="50" charset="-128"/>
                          <a:ea typeface="Meiryo UI" panose="020B0604030504040204" pitchFamily="50" charset="-128"/>
                        </a:rPr>
                        <a:t>ベンチャー企業の買収、競合既存企業同士の協調</a:t>
                      </a:r>
                      <a:r>
                        <a:rPr kumimoji="1" lang="ja-JP" altLang="en-US" sz="1000" dirty="0" smtClean="0">
                          <a:latin typeface="Meiryo UI" panose="020B0604030504040204" pitchFamily="50" charset="-128"/>
                          <a:ea typeface="Meiryo UI" panose="020B0604030504040204" pitchFamily="50" charset="-128"/>
                        </a:rPr>
                        <a:t>を進めていかればならない。</a:t>
                      </a:r>
                    </a:p>
                    <a:p>
                      <a:pPr>
                        <a:lnSpc>
                          <a:spcPts val="1200"/>
                        </a:lnSpc>
                      </a:pPr>
                      <a:r>
                        <a:rPr kumimoji="1" lang="ja-JP" altLang="en-US" sz="1000" dirty="0" smtClean="0">
                          <a:latin typeface="Meiryo UI" panose="020B0604030504040204" pitchFamily="50" charset="-128"/>
                          <a:ea typeface="Meiryo UI" panose="020B0604030504040204" pitchFamily="50" charset="-128"/>
                        </a:rPr>
                        <a:t>　そのために、</a:t>
                      </a:r>
                      <a:r>
                        <a:rPr kumimoji="1" lang="ja-JP" altLang="en-US" sz="1000" b="1" dirty="0" smtClean="0">
                          <a:latin typeface="Meiryo UI" panose="020B0604030504040204" pitchFamily="50" charset="-128"/>
                          <a:ea typeface="Meiryo UI" panose="020B0604030504040204" pitchFamily="50" charset="-128"/>
                        </a:rPr>
                        <a:t>事業再編の円滑化やコーポレート・ベンチャー・キャピタルの拡大、企業間の研究開発の推進などの環境整備</a:t>
                      </a:r>
                      <a:r>
                        <a:rPr kumimoji="1" lang="ja-JP" altLang="en-US" sz="1000" dirty="0" smtClean="0">
                          <a:latin typeface="Meiryo UI" panose="020B0604030504040204" pitchFamily="50" charset="-128"/>
                          <a:ea typeface="Meiryo UI" panose="020B0604030504040204" pitchFamily="50" charset="-128"/>
                        </a:rPr>
                        <a:t>が必要。</a:t>
                      </a:r>
                      <a:endParaRPr kumimoji="1" lang="en-US" altLang="ja-JP" sz="10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533143"/>
                  </a:ext>
                </a:extLst>
              </a:tr>
            </a:tbl>
          </a:graphicData>
        </a:graphic>
      </p:graphicFrame>
      <p:sp>
        <p:nvSpPr>
          <p:cNvPr id="5" name="テキスト ボックス 4"/>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137</a:t>
            </a:r>
            <a:endParaRPr kumimoji="1" lang="ja-JP" altLang="en-US" sz="1100" b="1" dirty="0">
              <a:latin typeface="Arial Black" panose="020B0A04020102020204" pitchFamily="34" charset="0"/>
            </a:endParaRPr>
          </a:p>
        </p:txBody>
      </p:sp>
      <p:sp>
        <p:nvSpPr>
          <p:cNvPr id="6"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　世界の都市　（４）各都市の</a:t>
            </a:r>
            <a:r>
              <a:rPr lang="ja-JP" altLang="en-US" sz="1800" b="1" dirty="0">
                <a:solidFill>
                  <a:schemeClr val="bg1"/>
                </a:solidFill>
                <a:latin typeface="Meiryo UI" panose="020B0604030504040204" pitchFamily="50" charset="-128"/>
                <a:ea typeface="Meiryo UI" panose="020B0604030504040204" pitchFamily="50" charset="-128"/>
              </a:rPr>
              <a:t>発展</a:t>
            </a:r>
            <a:r>
              <a:rPr lang="ja-JP" altLang="en-US" sz="1800" b="1" dirty="0" smtClean="0">
                <a:solidFill>
                  <a:schemeClr val="bg1"/>
                </a:solidFill>
                <a:latin typeface="Meiryo UI" panose="020B0604030504040204" pitchFamily="50" charset="-128"/>
                <a:ea typeface="Meiryo UI" panose="020B0604030504040204" pitchFamily="50" charset="-128"/>
              </a:rPr>
              <a:t>モデル（参考：各国の成長モデル）　　</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51939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５　</a:t>
            </a:r>
            <a:r>
              <a:rPr lang="ja-JP" altLang="en-US" sz="2400" b="1" u="sng" dirty="0" smtClean="0">
                <a:latin typeface="Meiryo UI" panose="020B0604030504040204" pitchFamily="50" charset="-128"/>
                <a:ea typeface="Meiryo UI" panose="020B0604030504040204" pitchFamily="50" charset="-128"/>
              </a:rPr>
              <a:t>過去の国際博覧会等　（１）国際博覧会の歴史</a:t>
            </a:r>
            <a:endParaRPr lang="ja-JP" altLang="en-US" sz="2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7135887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国際博覧会等（１）国際博覧会の歴史</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403306" y="6590274"/>
            <a:ext cx="464593" cy="267726"/>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139</a:t>
            </a:r>
            <a:endParaRPr kumimoji="1" lang="ja-JP" altLang="en-US" sz="1100" b="1" dirty="0">
              <a:latin typeface="Arial Black" panose="020B0A04020102020204" pitchFamily="34" charset="0"/>
            </a:endParaRPr>
          </a:p>
        </p:txBody>
      </p:sp>
      <p:pic>
        <p:nvPicPr>
          <p:cNvPr id="3" name="図 2"/>
          <p:cNvPicPr>
            <a:picLocks noChangeAspect="1"/>
          </p:cNvPicPr>
          <p:nvPr/>
        </p:nvPicPr>
        <p:blipFill>
          <a:blip r:embed="rId2"/>
          <a:stretch>
            <a:fillRect/>
          </a:stretch>
        </p:blipFill>
        <p:spPr>
          <a:xfrm>
            <a:off x="691116" y="797578"/>
            <a:ext cx="8484782" cy="5105681"/>
          </a:xfrm>
          <a:prstGeom prst="rect">
            <a:avLst/>
          </a:prstGeom>
        </p:spPr>
      </p:pic>
      <p:sp>
        <p:nvSpPr>
          <p:cNvPr id="4" name="正方形/長方形 3"/>
          <p:cNvSpPr/>
          <p:nvPr/>
        </p:nvSpPr>
        <p:spPr>
          <a:xfrm>
            <a:off x="860612" y="6590274"/>
            <a:ext cx="4953000" cy="246221"/>
          </a:xfrm>
          <a:prstGeom prst="rect">
            <a:avLst/>
          </a:prstGeom>
        </p:spPr>
        <p:txBody>
          <a:bodyPr>
            <a:spAutoFit/>
          </a:bodyPr>
          <a:lstStyle/>
          <a:p>
            <a:r>
              <a:rPr lang="en-US" altLang="ja-JP" sz="1000" dirty="0" smtClean="0">
                <a:solidFill>
                  <a:srgbClr val="000000"/>
                </a:solidFill>
                <a:latin typeface="ＭＳ"/>
              </a:rPr>
              <a:t>※</a:t>
            </a:r>
            <a:r>
              <a:rPr lang="ja-JP" altLang="en-US" sz="1000" dirty="0" smtClean="0">
                <a:solidFill>
                  <a:srgbClr val="000000"/>
                </a:solidFill>
                <a:latin typeface="ＭＳ"/>
              </a:rPr>
              <a:t>出典：</a:t>
            </a:r>
            <a:r>
              <a:rPr lang="zh-CN" altLang="en-US" sz="1000" dirty="0" smtClean="0">
                <a:solidFill>
                  <a:srgbClr val="000000"/>
                </a:solidFill>
                <a:latin typeface="ＭＳ"/>
              </a:rPr>
              <a:t>第１回 </a:t>
            </a:r>
            <a:r>
              <a:rPr lang="en-US" altLang="zh-CN" sz="1000" dirty="0">
                <a:solidFill>
                  <a:srgbClr val="000000"/>
                </a:solidFill>
                <a:latin typeface="ＭＳ"/>
              </a:rPr>
              <a:t>2025</a:t>
            </a:r>
            <a:r>
              <a:rPr lang="zh-CN" altLang="en-US" sz="1000" dirty="0">
                <a:solidFill>
                  <a:srgbClr val="000000"/>
                </a:solidFill>
                <a:latin typeface="ＭＳ"/>
              </a:rPr>
              <a:t>年国際博覧会</a:t>
            </a:r>
            <a:r>
              <a:rPr lang="zh-CN" altLang="en-US" sz="1000" dirty="0" smtClean="0">
                <a:solidFill>
                  <a:srgbClr val="000000"/>
                </a:solidFill>
                <a:latin typeface="ＭＳ"/>
              </a:rPr>
              <a:t>検討会</a:t>
            </a:r>
            <a:r>
              <a:rPr lang="ja-JP" altLang="en-US" sz="1000" dirty="0" smtClean="0">
                <a:solidFill>
                  <a:srgbClr val="000000"/>
                </a:solidFill>
                <a:latin typeface="ＭＳ"/>
              </a:rPr>
              <a:t>（経済産業省（Ｈ</a:t>
            </a:r>
            <a:r>
              <a:rPr lang="en-US" altLang="ja-JP" sz="1000" dirty="0" smtClean="0">
                <a:solidFill>
                  <a:srgbClr val="000000"/>
                </a:solidFill>
                <a:latin typeface="ＭＳ"/>
              </a:rPr>
              <a:t>28.12.16</a:t>
            </a:r>
            <a:r>
              <a:rPr lang="ja-JP" altLang="en-US" sz="1000" dirty="0" smtClean="0">
                <a:solidFill>
                  <a:srgbClr val="000000"/>
                </a:solidFill>
                <a:latin typeface="ＭＳ"/>
              </a:rPr>
              <a:t>））を基に作成</a:t>
            </a:r>
            <a:r>
              <a:rPr lang="zh-CN" altLang="en-US" sz="1000" dirty="0" smtClean="0">
                <a:solidFill>
                  <a:srgbClr val="000000"/>
                </a:solidFill>
                <a:latin typeface="ＭＳ"/>
              </a:rPr>
              <a:t> </a:t>
            </a:r>
            <a:endParaRPr lang="ja-JP" altLang="en-US" sz="1000" dirty="0"/>
          </a:p>
        </p:txBody>
      </p:sp>
      <p:sp>
        <p:nvSpPr>
          <p:cNvPr id="6" name="テキスト ボックス 5"/>
          <p:cNvSpPr txBox="1"/>
          <p:nvPr/>
        </p:nvSpPr>
        <p:spPr>
          <a:xfrm>
            <a:off x="8431618" y="893135"/>
            <a:ext cx="648587" cy="461665"/>
          </a:xfrm>
          <a:prstGeom prst="rect">
            <a:avLst/>
          </a:prstGeom>
          <a:solidFill>
            <a:schemeClr val="bg1"/>
          </a:solidFill>
          <a:ln w="38100">
            <a:solidFill>
              <a:schemeClr val="tx1"/>
            </a:solidFill>
          </a:ln>
        </p:spPr>
        <p:txBody>
          <a:bodyPr wrap="square" rtlCol="0">
            <a:spAutoFit/>
          </a:bodyPr>
          <a:lstStyle/>
          <a:p>
            <a:pPr algn="ctr"/>
            <a:r>
              <a:rPr kumimoji="1" lang="en-US" altLang="ja-JP" sz="800" b="1" spc="-100" dirty="0" smtClean="0"/>
              <a:t>2025</a:t>
            </a:r>
            <a:r>
              <a:rPr kumimoji="1" lang="ja-JP" altLang="en-US" sz="800" b="1" spc="-100" dirty="0" smtClean="0"/>
              <a:t>年</a:t>
            </a:r>
            <a:endParaRPr kumimoji="1" lang="en-US" altLang="ja-JP" sz="800" b="1" spc="-100" dirty="0" smtClean="0"/>
          </a:p>
          <a:p>
            <a:pPr algn="ctr"/>
            <a:r>
              <a:rPr kumimoji="1" lang="ja-JP" altLang="en-US" sz="800" b="1" spc="-100" dirty="0" smtClean="0"/>
              <a:t>大阪・関西</a:t>
            </a:r>
            <a:endParaRPr kumimoji="1" lang="en-US" altLang="ja-JP" sz="800" b="1" spc="-100" dirty="0" smtClean="0"/>
          </a:p>
          <a:p>
            <a:pPr algn="ctr"/>
            <a:r>
              <a:rPr kumimoji="1" lang="ja-JP" altLang="en-US" sz="800" b="1" spc="-100" dirty="0" smtClean="0"/>
              <a:t>万博</a:t>
            </a:r>
            <a:endParaRPr kumimoji="1" lang="ja-JP" altLang="en-US" sz="800" b="1" spc="-100" dirty="0"/>
          </a:p>
        </p:txBody>
      </p:sp>
      <p:sp>
        <p:nvSpPr>
          <p:cNvPr id="7" name="正方形/長方形 6"/>
          <p:cNvSpPr/>
          <p:nvPr/>
        </p:nvSpPr>
        <p:spPr>
          <a:xfrm>
            <a:off x="8569842" y="1839433"/>
            <a:ext cx="414670" cy="712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3352056924"/>
              </p:ext>
            </p:extLst>
          </p:nvPr>
        </p:nvGraphicFramePr>
        <p:xfrm>
          <a:off x="779130" y="5903259"/>
          <a:ext cx="7641856" cy="640080"/>
        </p:xfrm>
        <a:graphic>
          <a:graphicData uri="http://schemas.openxmlformats.org/drawingml/2006/table">
            <a:tbl>
              <a:tblPr firstRow="1" bandRow="1">
                <a:tableStyleId>{5940675A-B579-460E-94D1-54222C63F5DA}</a:tableStyleId>
              </a:tblPr>
              <a:tblGrid>
                <a:gridCol w="1762051">
                  <a:extLst>
                    <a:ext uri="{9D8B030D-6E8A-4147-A177-3AD203B41FA5}">
                      <a16:colId xmlns:a16="http://schemas.microsoft.com/office/drawing/2014/main" val="3769922053"/>
                    </a:ext>
                  </a:extLst>
                </a:gridCol>
                <a:gridCol w="1499191">
                  <a:extLst>
                    <a:ext uri="{9D8B030D-6E8A-4147-A177-3AD203B41FA5}">
                      <a16:colId xmlns:a16="http://schemas.microsoft.com/office/drawing/2014/main" val="3631374740"/>
                    </a:ext>
                  </a:extLst>
                </a:gridCol>
                <a:gridCol w="1371600">
                  <a:extLst>
                    <a:ext uri="{9D8B030D-6E8A-4147-A177-3AD203B41FA5}">
                      <a16:colId xmlns:a16="http://schemas.microsoft.com/office/drawing/2014/main" val="3326043136"/>
                    </a:ext>
                  </a:extLst>
                </a:gridCol>
                <a:gridCol w="1499191">
                  <a:extLst>
                    <a:ext uri="{9D8B030D-6E8A-4147-A177-3AD203B41FA5}">
                      <a16:colId xmlns:a16="http://schemas.microsoft.com/office/drawing/2014/main" val="2792138034"/>
                    </a:ext>
                  </a:extLst>
                </a:gridCol>
                <a:gridCol w="1509823">
                  <a:extLst>
                    <a:ext uri="{9D8B030D-6E8A-4147-A177-3AD203B41FA5}">
                      <a16:colId xmlns:a16="http://schemas.microsoft.com/office/drawing/2014/main" val="3943871937"/>
                    </a:ext>
                  </a:extLst>
                </a:gridCol>
              </a:tblGrid>
              <a:tr h="370840">
                <a:tc>
                  <a:txBody>
                    <a:bodyPr/>
                    <a:lstStyle/>
                    <a:p>
                      <a:r>
                        <a:rPr kumimoji="1" lang="ja-JP" altLang="en-US" sz="1100" b="1" dirty="0" smtClean="0">
                          <a:latin typeface="ＭＳ ゴシック" panose="020B0609070205080204" pitchFamily="49" charset="-128"/>
                          <a:ea typeface="ＭＳ ゴシック" panose="020B0609070205080204" pitchFamily="49" charset="-128"/>
                        </a:rPr>
                        <a:t>過去の開催都市</a:t>
                      </a:r>
                      <a:endParaRPr kumimoji="1" lang="ja-JP" altLang="en-US" sz="1100" b="1"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900" b="1" dirty="0" smtClean="0">
                          <a:latin typeface="ＭＳ ゴシック" panose="020B0609070205080204" pitchFamily="49" charset="-128"/>
                          <a:ea typeface="ＭＳ ゴシック" panose="020B0609070205080204" pitchFamily="49" charset="-128"/>
                        </a:rPr>
                        <a:t>ロンドン（</a:t>
                      </a:r>
                      <a:r>
                        <a:rPr kumimoji="1" lang="en-US" altLang="ja-JP" sz="900" b="1" dirty="0" smtClean="0">
                          <a:latin typeface="ＭＳ ゴシック" panose="020B0609070205080204" pitchFamily="49" charset="-128"/>
                          <a:ea typeface="ＭＳ ゴシック" panose="020B0609070205080204" pitchFamily="49" charset="-128"/>
                        </a:rPr>
                        <a:t>1851</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en-US" altLang="ja-JP" sz="900" b="1" dirty="0" smtClean="0">
                        <a:latin typeface="ＭＳ ゴシック" panose="020B0609070205080204" pitchFamily="49" charset="-128"/>
                        <a:ea typeface="ＭＳ ゴシック" panose="020B0609070205080204" pitchFamily="49" charset="-128"/>
                      </a:endParaRPr>
                    </a:p>
                    <a:p>
                      <a:r>
                        <a:rPr kumimoji="1" lang="ja-JP" altLang="en-US" sz="900" b="1" dirty="0" smtClean="0">
                          <a:latin typeface="ＭＳ ゴシック" panose="020B0609070205080204" pitchFamily="49" charset="-128"/>
                          <a:ea typeface="ＭＳ ゴシック" panose="020B0609070205080204" pitchFamily="49" charset="-128"/>
                        </a:rPr>
                        <a:t>パリ（</a:t>
                      </a:r>
                      <a:r>
                        <a:rPr kumimoji="1" lang="en-US" altLang="ja-JP" sz="900" b="1" dirty="0" smtClean="0">
                          <a:latin typeface="ＭＳ ゴシック" panose="020B0609070205080204" pitchFamily="49" charset="-128"/>
                          <a:ea typeface="ＭＳ ゴシック" panose="020B0609070205080204" pitchFamily="49" charset="-128"/>
                        </a:rPr>
                        <a:t>1855</a:t>
                      </a:r>
                      <a:r>
                        <a:rPr kumimoji="1" lang="ja-JP" altLang="en-US" sz="900" b="1" dirty="0" smtClean="0">
                          <a:latin typeface="ＭＳ ゴシック" panose="020B0609070205080204" pitchFamily="49" charset="-128"/>
                          <a:ea typeface="ＭＳ ゴシック" panose="020B0609070205080204" pitchFamily="49" charset="-128"/>
                        </a:rPr>
                        <a:t>年）等</a:t>
                      </a:r>
                      <a:endParaRPr kumimoji="1" lang="ja-JP" altLang="en-US" sz="900" b="1"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900" b="1" dirty="0" smtClean="0">
                          <a:latin typeface="ＭＳ ゴシック" panose="020B0609070205080204" pitchFamily="49" charset="-128"/>
                          <a:ea typeface="ＭＳ ゴシック" panose="020B0609070205080204" pitchFamily="49" charset="-128"/>
                        </a:rPr>
                        <a:t>シカゴ（</a:t>
                      </a:r>
                      <a:r>
                        <a:rPr kumimoji="1" lang="en-US" altLang="ja-JP" sz="900" b="1" dirty="0" smtClean="0">
                          <a:latin typeface="ＭＳ ゴシック" panose="020B0609070205080204" pitchFamily="49" charset="-128"/>
                          <a:ea typeface="ＭＳ ゴシック" panose="020B0609070205080204" pitchFamily="49" charset="-128"/>
                        </a:rPr>
                        <a:t>1933</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en-US" altLang="ja-JP" sz="900" b="1" dirty="0" smtClean="0">
                        <a:latin typeface="ＭＳ ゴシック" panose="020B0609070205080204" pitchFamily="49" charset="-128"/>
                        <a:ea typeface="ＭＳ ゴシック" panose="020B0609070205080204" pitchFamily="49" charset="-128"/>
                      </a:endParaRPr>
                    </a:p>
                    <a:p>
                      <a:r>
                        <a:rPr kumimoji="1" lang="ja-JP" altLang="en-US" sz="900" b="1" dirty="0" smtClean="0">
                          <a:latin typeface="ＭＳ ゴシック" panose="020B0609070205080204" pitchFamily="49" charset="-128"/>
                          <a:ea typeface="ＭＳ ゴシック" panose="020B0609070205080204" pitchFamily="49" charset="-128"/>
                        </a:rPr>
                        <a:t>等</a:t>
                      </a:r>
                      <a:endParaRPr kumimoji="1" lang="ja-JP" altLang="en-US" sz="900" b="1"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900" b="1" dirty="0" smtClean="0">
                          <a:latin typeface="ＭＳ ゴシック" panose="020B0609070205080204" pitchFamily="49" charset="-128"/>
                          <a:ea typeface="ＭＳ ゴシック" panose="020B0609070205080204" pitchFamily="49" charset="-128"/>
                        </a:rPr>
                        <a:t>ブリュッセル（</a:t>
                      </a:r>
                      <a:r>
                        <a:rPr kumimoji="1" lang="en-US" altLang="ja-JP" sz="900" b="1" dirty="0" smtClean="0">
                          <a:latin typeface="ＭＳ ゴシック" panose="020B0609070205080204" pitchFamily="49" charset="-128"/>
                          <a:ea typeface="ＭＳ ゴシック" panose="020B0609070205080204" pitchFamily="49" charset="-128"/>
                        </a:rPr>
                        <a:t>1958</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en-US" altLang="ja-JP" sz="900" b="1" dirty="0" smtClean="0">
                        <a:latin typeface="ＭＳ ゴシック" panose="020B0609070205080204" pitchFamily="49" charset="-128"/>
                        <a:ea typeface="ＭＳ ゴシック" panose="020B0609070205080204" pitchFamily="49" charset="-128"/>
                      </a:endParaRPr>
                    </a:p>
                    <a:p>
                      <a:r>
                        <a:rPr kumimoji="1" lang="ja-JP" altLang="en-US" sz="900" b="1" dirty="0" smtClean="0">
                          <a:latin typeface="ＭＳ ゴシック" panose="020B0609070205080204" pitchFamily="49" charset="-128"/>
                          <a:ea typeface="ＭＳ ゴシック" panose="020B0609070205080204" pitchFamily="49" charset="-128"/>
                        </a:rPr>
                        <a:t>大阪（</a:t>
                      </a:r>
                      <a:r>
                        <a:rPr kumimoji="1" lang="en-US" altLang="ja-JP" sz="900" b="1" dirty="0" smtClean="0">
                          <a:latin typeface="ＭＳ ゴシック" panose="020B0609070205080204" pitchFamily="49" charset="-128"/>
                          <a:ea typeface="ＭＳ ゴシック" panose="020B0609070205080204" pitchFamily="49" charset="-128"/>
                        </a:rPr>
                        <a:t>1970</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en-US" altLang="ja-JP" sz="900" b="1" dirty="0" smtClean="0">
                        <a:latin typeface="ＭＳ ゴシック" panose="020B0609070205080204" pitchFamily="49" charset="-128"/>
                        <a:ea typeface="ＭＳ ゴシック" panose="020B0609070205080204" pitchFamily="49" charset="-128"/>
                      </a:endParaRPr>
                    </a:p>
                    <a:p>
                      <a:r>
                        <a:rPr kumimoji="1" lang="ja-JP" altLang="en-US" sz="900" b="1" dirty="0" smtClean="0">
                          <a:latin typeface="ＭＳ ゴシック" panose="020B0609070205080204" pitchFamily="49" charset="-128"/>
                          <a:ea typeface="ＭＳ ゴシック" panose="020B0609070205080204" pitchFamily="49" charset="-128"/>
                        </a:rPr>
                        <a:t>セビリア（</a:t>
                      </a:r>
                      <a:r>
                        <a:rPr kumimoji="1" lang="en-US" altLang="ja-JP" sz="900" b="1" dirty="0" smtClean="0">
                          <a:latin typeface="ＭＳ ゴシック" panose="020B0609070205080204" pitchFamily="49" charset="-128"/>
                          <a:ea typeface="ＭＳ ゴシック" panose="020B0609070205080204" pitchFamily="49" charset="-128"/>
                        </a:rPr>
                        <a:t>1992</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ja-JP" altLang="en-US" sz="900" b="1"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900" b="1" dirty="0" smtClean="0">
                          <a:latin typeface="ＭＳ ゴシック" panose="020B0609070205080204" pitchFamily="49" charset="-128"/>
                          <a:ea typeface="ＭＳ ゴシック" panose="020B0609070205080204" pitchFamily="49" charset="-128"/>
                        </a:rPr>
                        <a:t>ハノーバー（</a:t>
                      </a:r>
                      <a:r>
                        <a:rPr kumimoji="1" lang="en-US" altLang="ja-JP" sz="900" b="1" dirty="0" smtClean="0">
                          <a:latin typeface="ＭＳ ゴシック" panose="020B0609070205080204" pitchFamily="49" charset="-128"/>
                          <a:ea typeface="ＭＳ ゴシック" panose="020B0609070205080204" pitchFamily="49" charset="-128"/>
                        </a:rPr>
                        <a:t>2000</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en-US" altLang="ja-JP" sz="900" b="1" dirty="0" smtClean="0">
                        <a:latin typeface="ＭＳ ゴシック" panose="020B0609070205080204" pitchFamily="49" charset="-128"/>
                        <a:ea typeface="ＭＳ ゴシック" panose="020B0609070205080204" pitchFamily="49" charset="-128"/>
                      </a:endParaRPr>
                    </a:p>
                    <a:p>
                      <a:r>
                        <a:rPr kumimoji="1" lang="ja-JP" altLang="en-US" sz="900" b="1" dirty="0" smtClean="0">
                          <a:latin typeface="ＭＳ ゴシック" panose="020B0609070205080204" pitchFamily="49" charset="-128"/>
                          <a:ea typeface="ＭＳ ゴシック" panose="020B0609070205080204" pitchFamily="49" charset="-128"/>
                        </a:rPr>
                        <a:t>愛知（</a:t>
                      </a:r>
                      <a:r>
                        <a:rPr kumimoji="1" lang="en-US" altLang="ja-JP" sz="900" b="1" dirty="0" smtClean="0">
                          <a:latin typeface="ＭＳ ゴシック" panose="020B0609070205080204" pitchFamily="49" charset="-128"/>
                          <a:ea typeface="ＭＳ ゴシック" panose="020B0609070205080204" pitchFamily="49" charset="-128"/>
                        </a:rPr>
                        <a:t>2005</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en-US" altLang="ja-JP" sz="900" b="1" dirty="0" smtClean="0">
                        <a:latin typeface="ＭＳ ゴシック" panose="020B0609070205080204" pitchFamily="49" charset="-128"/>
                        <a:ea typeface="ＭＳ ゴシック" panose="020B0609070205080204" pitchFamily="49" charset="-128"/>
                      </a:endParaRPr>
                    </a:p>
                    <a:p>
                      <a:r>
                        <a:rPr kumimoji="1" lang="ja-JP" altLang="en-US" sz="900" b="1" dirty="0" smtClean="0">
                          <a:latin typeface="ＭＳ ゴシック" panose="020B0609070205080204" pitchFamily="49" charset="-128"/>
                          <a:ea typeface="ＭＳ ゴシック" panose="020B0609070205080204" pitchFamily="49" charset="-128"/>
                        </a:rPr>
                        <a:t>上海（</a:t>
                      </a:r>
                      <a:r>
                        <a:rPr kumimoji="1" lang="en-US" altLang="ja-JP" sz="900" b="1" dirty="0" smtClean="0">
                          <a:latin typeface="ＭＳ ゴシック" panose="020B0609070205080204" pitchFamily="49" charset="-128"/>
                          <a:ea typeface="ＭＳ ゴシック" panose="020B0609070205080204" pitchFamily="49" charset="-128"/>
                        </a:rPr>
                        <a:t>2010</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en-US" altLang="ja-JP" sz="900" b="1" dirty="0" smtClean="0">
                        <a:latin typeface="ＭＳ ゴシック" panose="020B0609070205080204" pitchFamily="49" charset="-128"/>
                        <a:ea typeface="ＭＳ ゴシック" panose="020B0609070205080204" pitchFamily="49" charset="-128"/>
                      </a:endParaRPr>
                    </a:p>
                    <a:p>
                      <a:r>
                        <a:rPr kumimoji="1" lang="ja-JP" altLang="en-US" sz="900" b="1" dirty="0" smtClean="0">
                          <a:latin typeface="ＭＳ ゴシック" panose="020B0609070205080204" pitchFamily="49" charset="-128"/>
                          <a:ea typeface="ＭＳ ゴシック" panose="020B0609070205080204" pitchFamily="49" charset="-128"/>
                        </a:rPr>
                        <a:t>ミラノ（</a:t>
                      </a:r>
                      <a:r>
                        <a:rPr kumimoji="1" lang="en-US" altLang="ja-JP" sz="900" b="1" dirty="0" smtClean="0">
                          <a:latin typeface="ＭＳ ゴシック" panose="020B0609070205080204" pitchFamily="49" charset="-128"/>
                          <a:ea typeface="ＭＳ ゴシック" panose="020B0609070205080204" pitchFamily="49" charset="-128"/>
                        </a:rPr>
                        <a:t>2015</a:t>
                      </a:r>
                      <a:r>
                        <a:rPr kumimoji="1" lang="ja-JP" altLang="en-US" sz="900" b="1" dirty="0" smtClean="0">
                          <a:latin typeface="ＭＳ ゴシック" panose="020B0609070205080204" pitchFamily="49" charset="-128"/>
                          <a:ea typeface="ＭＳ ゴシック" panose="020B0609070205080204" pitchFamily="49" charset="-128"/>
                        </a:rPr>
                        <a:t>年）</a:t>
                      </a:r>
                      <a:endParaRPr kumimoji="1" lang="ja-JP" altLang="en-US" sz="900" b="1"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85485754"/>
                  </a:ext>
                </a:extLst>
              </a:tr>
            </a:tbl>
          </a:graphicData>
        </a:graphic>
      </p:graphicFrame>
    </p:spTree>
    <p:extLst>
      <p:ext uri="{BB962C8B-B14F-4D97-AF65-F5344CB8AC3E}">
        <p14:creationId xmlns:p14="http://schemas.microsoft.com/office/powerpoint/2010/main" val="122739143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smtClean="0">
                <a:latin typeface="Meiryo UI" panose="020B0604030504040204" pitchFamily="50" charset="-128"/>
                <a:ea typeface="Meiryo UI" panose="020B0604030504040204" pitchFamily="50" charset="-128"/>
              </a:rPr>
              <a:t>５</a:t>
            </a:r>
            <a:r>
              <a:rPr lang="ja-JP" altLang="en-US" sz="2400" b="1" u="sng" dirty="0">
                <a:latin typeface="Meiryo UI" panose="020B0604030504040204" pitchFamily="50" charset="-128"/>
                <a:ea typeface="Meiryo UI" panose="020B0604030504040204" pitchFamily="50" charset="-128"/>
              </a:rPr>
              <a:t>　</a:t>
            </a:r>
            <a:r>
              <a:rPr lang="ja-JP" altLang="en-US" sz="2400" b="1" u="sng" dirty="0" smtClean="0">
                <a:latin typeface="Meiryo UI" panose="020B0604030504040204" pitchFamily="50" charset="-128"/>
                <a:ea typeface="Meiryo UI" panose="020B0604030504040204" pitchFamily="50" charset="-128"/>
              </a:rPr>
              <a:t>過去の国際博覧会等　（２）</a:t>
            </a:r>
            <a:r>
              <a:rPr lang="en-US" altLang="ja-JP" sz="2400" b="1" u="sng" dirty="0" smtClean="0">
                <a:latin typeface="Meiryo UI" panose="020B0604030504040204" pitchFamily="50" charset="-128"/>
                <a:ea typeface="Meiryo UI" panose="020B0604030504040204" pitchFamily="50" charset="-128"/>
              </a:rPr>
              <a:t>1970</a:t>
            </a:r>
            <a:r>
              <a:rPr lang="ja-JP" altLang="en-US" sz="2400" b="1" u="sng" dirty="0" smtClean="0">
                <a:latin typeface="Meiryo UI" panose="020B0604030504040204" pitchFamily="50" charset="-128"/>
                <a:ea typeface="Meiryo UI" panose="020B0604030504040204" pitchFamily="50" charset="-128"/>
              </a:rPr>
              <a:t>年大阪万博の評価</a:t>
            </a:r>
            <a:endParaRPr lang="ja-JP" altLang="en-US" sz="2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94414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21412116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2229" y="487534"/>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70</a:t>
            </a:r>
            <a:r>
              <a:rPr kumimoji="1" lang="ja-JP" altLang="en-US" sz="1400" dirty="0" smtClean="0">
                <a:latin typeface="Meiryo UI" panose="020B0604030504040204" pitchFamily="50" charset="-128"/>
                <a:ea typeface="Meiryo UI" panose="020B0604030504040204" pitchFamily="50" charset="-128"/>
              </a:rPr>
              <a:t>年万博は、大阪は大きな経済効果を生むとともに、近畿圏における交通網の整備をはじめ経済基盤の強化につながった。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・また、世界中の英知が結集されることで、かつてない規模の教育実験の場になるとともに、「世界の中の日本」という認識を呼び覚ますこととなった。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・加えて、電気自動車や動く歩道などの新技術や、</a:t>
            </a:r>
            <a:r>
              <a:rPr kumimoji="1" lang="en-US" altLang="ja-JP" sz="1400" dirty="0" smtClean="0">
                <a:latin typeface="Meiryo UI" panose="020B0604030504040204" pitchFamily="50" charset="-128"/>
                <a:ea typeface="Meiryo UI" panose="020B0604030504040204" pitchFamily="50" charset="-128"/>
              </a:rPr>
              <a:t>JV</a:t>
            </a:r>
            <a:r>
              <a:rPr kumimoji="1" lang="ja-JP" altLang="en-US" sz="1400" dirty="0" smtClean="0">
                <a:latin typeface="Meiryo UI" panose="020B0604030504040204" pitchFamily="50" charset="-128"/>
                <a:ea typeface="Meiryo UI" panose="020B0604030504040204" pitchFamily="50" charset="-128"/>
              </a:rPr>
              <a:t>方式や海外企業との連携など、新たなビジネス手法を生み出す契機となった。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・一方で、万博をピークに経済はじめ大阪のポテンシャルは低下。</a:t>
            </a:r>
            <a:endParaRPr kumimoji="1" lang="ja-JP" altLang="en-US" sz="14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08165" y="1752832"/>
            <a:ext cx="9735671" cy="4939814"/>
          </a:xfrm>
          <a:prstGeom prst="rect">
            <a:avLst/>
          </a:prstGeom>
          <a:noFill/>
          <a:ln>
            <a:solidFill>
              <a:schemeClr val="tx1"/>
            </a:solidFill>
            <a:prstDash val="dash"/>
          </a:ln>
        </p:spPr>
        <p:txBody>
          <a:bodyPr wrap="square" rtlCol="0">
            <a:spAutoFit/>
          </a:bodyPr>
          <a:lstStyle/>
          <a:p>
            <a:r>
              <a:rPr kumimoji="1" lang="ja-JP" altLang="en-US" sz="1050" b="1" dirty="0" smtClean="0">
                <a:latin typeface="Meiryo UI" panose="020B0604030504040204" pitchFamily="50" charset="-128"/>
                <a:ea typeface="Meiryo UI" panose="020B0604030504040204" pitchFamily="50" charset="-128"/>
              </a:rPr>
              <a:t>◆開催</a:t>
            </a:r>
            <a:r>
              <a:rPr kumimoji="1" lang="ja-JP" altLang="en-US" sz="1050" b="1" dirty="0">
                <a:latin typeface="Meiryo UI" panose="020B0604030504040204" pitchFamily="50" charset="-128"/>
                <a:ea typeface="Meiryo UI" panose="020B0604030504040204" pitchFamily="50" charset="-128"/>
              </a:rPr>
              <a:t>経緯</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古くは明治</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年、参議西郷従道により、日本において万国博覧会を開催すべしとの建議がなされているが、当時の国力などから到底不可能であった。</a:t>
            </a:r>
          </a:p>
          <a:p>
            <a:pPr marL="93663" indent="-93663"/>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その後、明治</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年代から</a:t>
            </a:r>
            <a:r>
              <a:rPr kumimoji="1" lang="en-US" altLang="ja-JP" sz="1050" dirty="0">
                <a:latin typeface="Meiryo UI" panose="020B0604030504040204" pitchFamily="50" charset="-128"/>
                <a:ea typeface="Meiryo UI" panose="020B0604030504040204" pitchFamily="50" charset="-128"/>
              </a:rPr>
              <a:t>30</a:t>
            </a:r>
            <a:r>
              <a:rPr kumimoji="1" lang="ja-JP" altLang="en-US" sz="1050" dirty="0">
                <a:latin typeface="Meiryo UI" panose="020B0604030504040204" pitchFamily="50" charset="-128"/>
                <a:ea typeface="Meiryo UI" panose="020B0604030504040204" pitchFamily="50" charset="-128"/>
              </a:rPr>
              <a:t>年代にかけて、内国勧業博覧会が５回にわたり</a:t>
            </a:r>
            <a:r>
              <a:rPr kumimoji="1" lang="ja-JP" altLang="en-US" sz="1050" dirty="0" smtClean="0">
                <a:latin typeface="Meiryo UI" panose="020B0604030504040204" pitchFamily="50" charset="-128"/>
                <a:ea typeface="Meiryo UI" panose="020B0604030504040204" pitchFamily="50" charset="-128"/>
              </a:rPr>
              <a:t>行われ、</a:t>
            </a:r>
            <a:r>
              <a:rPr kumimoji="1" lang="ja-JP" altLang="en-US" sz="1050" dirty="0">
                <a:latin typeface="Meiryo UI" panose="020B0604030504040204" pitchFamily="50" charset="-128"/>
                <a:ea typeface="Meiryo UI" panose="020B0604030504040204" pitchFamily="50" charset="-128"/>
              </a:rPr>
              <a:t>明治</a:t>
            </a:r>
            <a:r>
              <a:rPr kumimoji="1" lang="en-US" altLang="ja-JP" sz="1050" dirty="0">
                <a:latin typeface="Meiryo UI" panose="020B0604030504040204" pitchFamily="50" charset="-128"/>
                <a:ea typeface="Meiryo UI" panose="020B0604030504040204" pitchFamily="50" charset="-128"/>
              </a:rPr>
              <a:t>40</a:t>
            </a:r>
            <a:r>
              <a:rPr kumimoji="1" lang="ja-JP" altLang="en-US" sz="1050" dirty="0">
                <a:latin typeface="Meiryo UI" panose="020B0604030504040204" pitchFamily="50" charset="-128"/>
                <a:ea typeface="Meiryo UI" panose="020B0604030504040204" pitchFamily="50" charset="-128"/>
              </a:rPr>
              <a:t>年には５年後の明治</a:t>
            </a:r>
            <a:r>
              <a:rPr kumimoji="1" lang="en-US" altLang="ja-JP" sz="1050" dirty="0">
                <a:latin typeface="Meiryo UI" panose="020B0604030504040204" pitchFamily="50" charset="-128"/>
                <a:ea typeface="Meiryo UI" panose="020B0604030504040204" pitchFamily="50" charset="-128"/>
              </a:rPr>
              <a:t>45</a:t>
            </a:r>
            <a:r>
              <a:rPr kumimoji="1" lang="ja-JP" altLang="en-US" sz="1050" dirty="0">
                <a:latin typeface="Meiryo UI" panose="020B0604030504040204" pitchFamily="50" charset="-128"/>
                <a:ea typeface="Meiryo UI" panose="020B0604030504040204" pitchFamily="50" charset="-128"/>
              </a:rPr>
              <a:t>年を目途として、万国博覧会開催が企画されたが、立ち消えとなった。</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次に昭和</a:t>
            </a:r>
            <a:r>
              <a:rPr kumimoji="1"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年を目標に、紀元</a:t>
            </a:r>
            <a:r>
              <a:rPr kumimoji="1" lang="en-US" altLang="ja-JP" sz="1050" dirty="0">
                <a:latin typeface="Meiryo UI" panose="020B0604030504040204" pitchFamily="50" charset="-128"/>
                <a:ea typeface="Meiryo UI" panose="020B0604030504040204" pitchFamily="50" charset="-128"/>
              </a:rPr>
              <a:t>2600</a:t>
            </a:r>
            <a:r>
              <a:rPr kumimoji="1" lang="ja-JP" altLang="en-US" sz="1050" dirty="0">
                <a:latin typeface="Meiryo UI" panose="020B0604030504040204" pitchFamily="50" charset="-128"/>
                <a:ea typeface="Meiryo UI" panose="020B0604030504040204" pitchFamily="50" charset="-128"/>
              </a:rPr>
              <a:t>年記念祝典行事として、日本万国博覧会の開催準備が進められたが、戦争のため中止となった。</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第２次世界大戦後、我が国の経済力が回復し、貿易の自由化が進むにつれて、万国博覧会がわが国で開催しようという動きが盛り上がってきた。これに注目したのは大阪府、市や大阪商工会議所などの経済界であった。東京オリンピック大会の準備活動に刺激されたこともあって、昭和</a:t>
            </a:r>
            <a:r>
              <a:rPr kumimoji="1" lang="en-US" altLang="ja-JP" sz="1050" dirty="0">
                <a:latin typeface="Meiryo UI" panose="020B0604030504040204" pitchFamily="50" charset="-128"/>
                <a:ea typeface="Meiryo UI" panose="020B0604030504040204" pitchFamily="50" charset="-128"/>
              </a:rPr>
              <a:t>38</a:t>
            </a:r>
            <a:r>
              <a:rPr kumimoji="1" lang="ja-JP" altLang="en-US" sz="1050" dirty="0">
                <a:latin typeface="Meiryo UI" panose="020B0604030504040204" pitchFamily="50" charset="-128"/>
                <a:ea typeface="Meiryo UI" panose="020B0604030504040204" pitchFamily="50" charset="-128"/>
              </a:rPr>
              <a:t>年には早くも各種調査検討に入り、その後、万博の開催につながった。</a:t>
            </a:r>
          </a:p>
          <a:p>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◆開催</a:t>
            </a:r>
            <a:r>
              <a:rPr kumimoji="1" lang="ja-JP" altLang="en-US" sz="1050" b="1" dirty="0">
                <a:latin typeface="Meiryo UI" panose="020B0604030504040204" pitchFamily="50" charset="-128"/>
                <a:ea typeface="Meiryo UI" panose="020B0604030504040204" pitchFamily="50" charset="-128"/>
              </a:rPr>
              <a:t>意義</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目的</a:t>
            </a:r>
            <a:r>
              <a:rPr kumimoji="1" lang="en-US" altLang="ja-JP" sz="1050" b="1" dirty="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広く世界各国の参加を求め、人類の英知を結集し、諸国民間の相互理解を深めることにより、世界の平和と人類の福祉の増進に寄与。</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東西文化の融合、世界諸民族の相互理解に極めて大きな効果。</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国民各層が内外の産業・文化の粋をまのあたりに見、知識を広め、理解を深める貴重な機会。特に日本の未来をになう青少年に対する教育上の効果は、測りしれない。</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日本に対する世界の正しい認識と理解を深める絶好の場となり、貿易の振興および文化の交流の増進に大きく貢献。</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道路、鉄道、港湾、講演、宿泊施設などの建設、整備は近畿全体の開発整備をいちじるしく促進。</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万博の理念</a:t>
            </a:r>
            <a:r>
              <a:rPr kumimoji="1" lang="en-US" altLang="ja-JP" sz="1050" b="1" dirty="0">
                <a:latin typeface="Meiryo UI" panose="020B0604030504040204" pitchFamily="50" charset="-128"/>
                <a:ea typeface="Meiryo UI" panose="020B0604030504040204" pitchFamily="50" charset="-128"/>
              </a:rPr>
              <a:t>】</a:t>
            </a:r>
          </a:p>
          <a:p>
            <a:pPr marL="174625" indent="-174625"/>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人類の栄光ある歴史にもかかわらず、多くの不調和があることを認めながら</a:t>
            </a:r>
            <a:r>
              <a:rPr kumimoji="1" lang="ja-JP" altLang="en-US" sz="1050" dirty="0" smtClean="0">
                <a:latin typeface="Meiryo UI" panose="020B0604030504040204" pitchFamily="50" charset="-128"/>
                <a:ea typeface="Meiryo UI" panose="020B0604030504040204" pitchFamily="50" charset="-128"/>
              </a:rPr>
              <a:t>も多様</a:t>
            </a:r>
            <a:r>
              <a:rPr kumimoji="1" lang="ja-JP" altLang="en-US" sz="1050" dirty="0">
                <a:latin typeface="Meiryo UI" panose="020B0604030504040204" pitchFamily="50" charset="-128"/>
                <a:ea typeface="Meiryo UI" panose="020B0604030504040204" pitchFamily="50" charset="-128"/>
              </a:rPr>
              <a:t>な人類の知恵の交流によって、よりよい生活に向かっての調和ある発展をもたらすことの可能性をうたっている。</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「現代文明の到達点の指標であると同時に、未来の人類のよりよき生活をひらくための転回点としたい」という意思の表明</a:t>
            </a:r>
          </a:p>
          <a:p>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◆開催</a:t>
            </a:r>
            <a:r>
              <a:rPr kumimoji="1" lang="ja-JP" altLang="en-US" sz="1050" b="1" dirty="0">
                <a:latin typeface="Meiryo UI" panose="020B0604030504040204" pitchFamily="50" charset="-128"/>
                <a:ea typeface="Meiryo UI" panose="020B0604030504040204" pitchFamily="50" charset="-128"/>
              </a:rPr>
              <a:t>効果</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万博は、来場者に対するアミューズメントの提供といった直接的効果のほかに、次のような効果があった。</a:t>
            </a:r>
          </a:p>
          <a:p>
            <a:pPr marL="265113" indent="-265113"/>
            <a:r>
              <a:rPr kumimoji="1" lang="ja-JP" altLang="en-US" sz="1050" dirty="0" smtClean="0">
                <a:latin typeface="Meiryo UI" panose="020B0604030504040204" pitchFamily="50" charset="-128"/>
                <a:ea typeface="Meiryo UI" panose="020B0604030504040204" pitchFamily="50" charset="-128"/>
              </a:rPr>
              <a:t>　　➀</a:t>
            </a:r>
            <a:r>
              <a:rPr kumimoji="1" lang="ja-JP" altLang="en-US" sz="1050" b="1" dirty="0">
                <a:latin typeface="Meiryo UI" panose="020B0604030504040204" pitchFamily="50" charset="-128"/>
                <a:ea typeface="Meiryo UI" panose="020B0604030504040204" pitchFamily="50" charset="-128"/>
              </a:rPr>
              <a:t>第一は経済</a:t>
            </a:r>
            <a:r>
              <a:rPr kumimoji="1" lang="ja-JP" altLang="en-US" sz="1050" b="1" dirty="0" smtClean="0">
                <a:latin typeface="Meiryo UI" panose="020B0604030504040204" pitchFamily="50" charset="-128"/>
                <a:ea typeface="Meiryo UI" panose="020B0604030504040204" pitchFamily="50" charset="-128"/>
              </a:rPr>
              <a:t>効果</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万国博覧会の総需要は、会場建設、関連投資、消費支出を含めて</a:t>
            </a:r>
            <a:r>
              <a:rPr kumimoji="1" lang="ja-JP" altLang="en-US" sz="1050" b="1" dirty="0">
                <a:latin typeface="Meiryo UI" panose="020B0604030504040204" pitchFamily="50" charset="-128"/>
                <a:ea typeface="Meiryo UI" panose="020B0604030504040204" pitchFamily="50" charset="-128"/>
              </a:rPr>
              <a:t>３兆３千億円</a:t>
            </a:r>
            <a:r>
              <a:rPr kumimoji="1" lang="ja-JP" altLang="en-US" sz="1050" dirty="0">
                <a:latin typeface="Meiryo UI" panose="020B0604030504040204" pitchFamily="50" charset="-128"/>
                <a:ea typeface="Meiryo UI" panose="020B0604030504040204" pitchFamily="50" charset="-128"/>
              </a:rPr>
              <a:t>といわれる。</a:t>
            </a:r>
            <a:r>
              <a:rPr kumimoji="1" lang="ja-JP" altLang="en-US" sz="1050" b="1" dirty="0">
                <a:latin typeface="Meiryo UI" panose="020B0604030504040204" pitchFamily="50" charset="-128"/>
                <a:ea typeface="Meiryo UI" panose="020B0604030504040204" pitchFamily="50" charset="-128"/>
              </a:rPr>
              <a:t>近畿圏における経済基盤の強化、とくに交通網の整備</a:t>
            </a:r>
            <a:r>
              <a:rPr kumimoji="1" lang="ja-JP" altLang="en-US" sz="1050" dirty="0">
                <a:latin typeface="Meiryo UI" panose="020B0604030504040204" pitchFamily="50" charset="-128"/>
                <a:ea typeface="Meiryo UI" panose="020B0604030504040204" pitchFamily="50" charset="-128"/>
              </a:rPr>
              <a:t>に果たした役割は、まさに太閤さん依頼の世直し的効果をもったといわれる。</a:t>
            </a:r>
          </a:p>
          <a:p>
            <a:pPr marL="265113" indent="-265113"/>
            <a:r>
              <a:rPr kumimoji="1" lang="ja-JP" altLang="en-US" sz="1050" dirty="0" smtClean="0">
                <a:latin typeface="Meiryo UI" panose="020B0604030504040204" pitchFamily="50" charset="-128"/>
                <a:ea typeface="Meiryo UI" panose="020B0604030504040204" pitchFamily="50" charset="-128"/>
              </a:rPr>
              <a:t>　　②</a:t>
            </a:r>
            <a:r>
              <a:rPr kumimoji="1" lang="ja-JP" altLang="en-US" sz="1050" b="1" dirty="0">
                <a:latin typeface="Meiryo UI" panose="020B0604030504040204" pitchFamily="50" charset="-128"/>
                <a:ea typeface="Meiryo UI" panose="020B0604030504040204" pitchFamily="50" charset="-128"/>
              </a:rPr>
              <a:t>第二に、日本全体に引き起こされた巨大な知的エネルギーの動員</a:t>
            </a:r>
            <a:r>
              <a:rPr kumimoji="1" lang="ja-JP" altLang="en-US" sz="1050" dirty="0">
                <a:latin typeface="Meiryo UI" panose="020B0604030504040204" pitchFamily="50" charset="-128"/>
                <a:ea typeface="Meiryo UI" panose="020B0604030504040204" pitchFamily="50" charset="-128"/>
              </a:rPr>
              <a:t>をあげることができる。万国博覧会は日常では想像もできぬ新奇な情報の大集積場でもあり大多数の入場者に与えた知的起爆力の総量はかなりのものであったといえる。巨大な情報の広場としての</a:t>
            </a:r>
            <a:r>
              <a:rPr kumimoji="1" lang="ja-JP" altLang="en-US" sz="1050" b="1" dirty="0">
                <a:latin typeface="Meiryo UI" panose="020B0604030504040204" pitchFamily="50" charset="-128"/>
                <a:ea typeface="Meiryo UI" panose="020B0604030504040204" pitchFamily="50" charset="-128"/>
              </a:rPr>
              <a:t>日本万国博覧会はかつてない規模の教育実験の場</a:t>
            </a:r>
            <a:r>
              <a:rPr kumimoji="1" lang="ja-JP" altLang="en-US" sz="1050" dirty="0">
                <a:latin typeface="Meiryo UI" panose="020B0604030504040204" pitchFamily="50" charset="-128"/>
                <a:ea typeface="Meiryo UI" panose="020B0604030504040204" pitchFamily="50" charset="-128"/>
              </a:rPr>
              <a:t>でもあった。</a:t>
            </a:r>
          </a:p>
          <a:p>
            <a:pPr marL="265113" indent="-265113"/>
            <a:r>
              <a:rPr kumimoji="1" lang="ja-JP" altLang="en-US" sz="1050" dirty="0" smtClean="0">
                <a:latin typeface="Meiryo UI" panose="020B0604030504040204" pitchFamily="50" charset="-128"/>
                <a:ea typeface="Meiryo UI" panose="020B0604030504040204" pitchFamily="50" charset="-128"/>
              </a:rPr>
              <a:t>　　③</a:t>
            </a:r>
            <a:r>
              <a:rPr kumimoji="1" lang="ja-JP" altLang="en-US" sz="1050" b="1" dirty="0">
                <a:latin typeface="Meiryo UI" panose="020B0604030504040204" pitchFamily="50" charset="-128"/>
                <a:ea typeface="Meiryo UI" panose="020B0604030504040204" pitchFamily="50" charset="-128"/>
              </a:rPr>
              <a:t>第三に、日本全土の交流、流動性の高まり</a:t>
            </a:r>
            <a:r>
              <a:rPr kumimoji="1" lang="ja-JP" altLang="en-US" sz="1050" dirty="0">
                <a:latin typeface="Meiryo UI" panose="020B0604030504040204" pitchFamily="50" charset="-128"/>
                <a:ea typeface="Meiryo UI" panose="020B0604030504040204" pitchFamily="50" charset="-128"/>
              </a:rPr>
              <a:t>も無視できない。平均入場回数３回として、実数で２千万人、北海道から鹿児島まで、全国５人のうち１人は万国博の民族大移動を経験した。日本列島の距離感がこれほど短縮されたのもはじめてのことである。</a:t>
            </a:r>
          </a:p>
          <a:p>
            <a:pPr marL="265113" indent="-265113"/>
            <a:r>
              <a:rPr kumimoji="1" lang="ja-JP" altLang="en-US" sz="1050" dirty="0" smtClean="0">
                <a:latin typeface="Meiryo UI" panose="020B0604030504040204" pitchFamily="50" charset="-128"/>
                <a:ea typeface="Meiryo UI" panose="020B0604030504040204" pitchFamily="50" charset="-128"/>
              </a:rPr>
              <a:t>　　④</a:t>
            </a:r>
            <a:r>
              <a:rPr kumimoji="1" lang="ja-JP" altLang="en-US" sz="1050" b="1" dirty="0">
                <a:latin typeface="Meiryo UI" panose="020B0604030504040204" pitchFamily="50" charset="-128"/>
                <a:ea typeface="Meiryo UI" panose="020B0604030504040204" pitchFamily="50" charset="-128"/>
              </a:rPr>
              <a:t>第四は、国際交流</a:t>
            </a:r>
            <a:r>
              <a:rPr kumimoji="1" lang="ja-JP" altLang="en-US" sz="1050" dirty="0">
                <a:latin typeface="Meiryo UI" panose="020B0604030504040204" pitchFamily="50" charset="-128"/>
                <a:ea typeface="Meiryo UI" panose="020B0604030504040204" pitchFamily="50" charset="-128"/>
              </a:rPr>
              <a:t>である。これだけ多くの日本人が「外国」に直接触れたという点では、第二の開国という言葉もオーバーではないであろう。また、この期間中には各種国際会議が</a:t>
            </a:r>
            <a:r>
              <a:rPr kumimoji="1" lang="ja-JP" altLang="en-US" sz="1050" dirty="0" smtClean="0">
                <a:latin typeface="Meiryo UI" panose="020B0604030504040204" pitchFamily="50" charset="-128"/>
                <a:ea typeface="Meiryo UI" panose="020B0604030504040204" pitchFamily="50" charset="-128"/>
              </a:rPr>
              <a:t>日本で開催された。</a:t>
            </a:r>
            <a:endParaRPr kumimoji="1" lang="en-US" altLang="ja-JP" sz="1050" b="1" dirty="0" smtClean="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国際博覧会等（２）</a:t>
            </a:r>
            <a:r>
              <a:rPr lang="en-US" altLang="ja-JP" sz="1800" b="1" dirty="0" smtClean="0">
                <a:solidFill>
                  <a:schemeClr val="bg1"/>
                </a:solidFill>
                <a:latin typeface="Meiryo UI" panose="020B0604030504040204" pitchFamily="50" charset="-128"/>
                <a:ea typeface="Meiryo UI" panose="020B0604030504040204" pitchFamily="50" charset="-128"/>
              </a:rPr>
              <a:t>1970</a:t>
            </a:r>
            <a:r>
              <a:rPr lang="ja-JP" altLang="en-US" sz="1800" b="1" dirty="0" smtClean="0">
                <a:solidFill>
                  <a:schemeClr val="bg1"/>
                </a:solidFill>
                <a:latin typeface="Meiryo UI" panose="020B0604030504040204" pitchFamily="50" charset="-128"/>
                <a:ea typeface="Meiryo UI" panose="020B0604030504040204" pitchFamily="50" charset="-128"/>
              </a:rPr>
              <a:t>年大阪万博の評価</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141</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26356100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164" y="525768"/>
            <a:ext cx="9735671" cy="4778231"/>
          </a:xfrm>
          <a:prstGeom prst="rect">
            <a:avLst/>
          </a:prstGeom>
          <a:noFill/>
          <a:ln>
            <a:solidFill>
              <a:schemeClr val="tx1"/>
            </a:solidFill>
            <a:prstDash val="dash"/>
          </a:ln>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　</a:t>
            </a: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新たな技術開発</a:t>
            </a:r>
            <a:r>
              <a:rPr kumimoji="1" lang="en-US" altLang="ja-JP" sz="1050" b="1" dirty="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モノレールと動く歩道を輸送手段として、道路は人間に開放</a:t>
            </a:r>
            <a:r>
              <a:rPr kumimoji="1" lang="ja-JP" altLang="en-US" sz="1050" dirty="0" smtClean="0">
                <a:latin typeface="Meiryo UI" panose="020B0604030504040204" pitchFamily="50" charset="-128"/>
                <a:ea typeface="Meiryo UI" panose="020B0604030504040204" pitchFamily="50" charset="-128"/>
              </a:rPr>
              <a:t>。電気</a:t>
            </a:r>
            <a:r>
              <a:rPr kumimoji="1" lang="ja-JP" altLang="en-US" sz="1050" dirty="0">
                <a:latin typeface="Meiryo UI" panose="020B0604030504040204" pitchFamily="50" charset="-128"/>
                <a:ea typeface="Meiryo UI" panose="020B0604030504040204" pitchFamily="50" charset="-128"/>
              </a:rPr>
              <a:t>自動車の利用は、排気ガスと騒音に無縁な世界をつくりだした。</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動力線は全部地下に埋没されて、会場の美観が</a:t>
            </a:r>
            <a:r>
              <a:rPr kumimoji="1" lang="ja-JP" altLang="en-US" sz="1050" dirty="0" smtClean="0">
                <a:latin typeface="Meiryo UI" panose="020B0604030504040204" pitchFamily="50" charset="-128"/>
                <a:ea typeface="Meiryo UI" panose="020B0604030504040204" pitchFamily="50" charset="-128"/>
              </a:rPr>
              <a:t>そこなわれるのを防いだ。人工</a:t>
            </a:r>
            <a:r>
              <a:rPr kumimoji="1" lang="ja-JP" altLang="en-US" sz="1050" dirty="0">
                <a:latin typeface="Meiryo UI" panose="020B0604030504040204" pitchFamily="50" charset="-128"/>
                <a:ea typeface="Meiryo UI" panose="020B0604030504040204" pitchFamily="50" charset="-128"/>
              </a:rPr>
              <a:t>池は濾過装置で澄んだ水を連続的に供給して来場者にさわやかな印象を与えた。</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地域冷房方式による冷水管網は、快適な環境を</a:t>
            </a:r>
            <a:r>
              <a:rPr kumimoji="1" lang="ja-JP" altLang="en-US" sz="1050" dirty="0" smtClean="0">
                <a:latin typeface="Meiryo UI" panose="020B0604030504040204" pitchFamily="50" charset="-128"/>
                <a:ea typeface="Meiryo UI" panose="020B0604030504040204" pitchFamily="50" charset="-128"/>
              </a:rPr>
              <a:t>つくりだす一助</a:t>
            </a:r>
            <a:r>
              <a:rPr kumimoji="1" lang="ja-JP" altLang="en-US" sz="1050" dirty="0">
                <a:latin typeface="Meiryo UI" panose="020B0604030504040204" pitchFamily="50" charset="-128"/>
                <a:ea typeface="Meiryo UI" panose="020B0604030504040204" pitchFamily="50" charset="-128"/>
              </a:rPr>
              <a:t>となった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・また、</a:t>
            </a:r>
            <a:r>
              <a:rPr kumimoji="1" lang="en-US" altLang="ja-JP" sz="1050" dirty="0" smtClean="0">
                <a:latin typeface="Meiryo UI" panose="020B0604030504040204" pitchFamily="50" charset="-128"/>
                <a:ea typeface="Meiryo UI" panose="020B0604030504040204" pitchFamily="50" charset="-128"/>
              </a:rPr>
              <a:t>1970</a:t>
            </a:r>
            <a:r>
              <a:rPr kumimoji="1" lang="ja-JP" altLang="en-US" sz="1050" dirty="0" smtClean="0">
                <a:latin typeface="Meiryo UI" panose="020B0604030504040204" pitchFamily="50" charset="-128"/>
                <a:ea typeface="Meiryo UI" panose="020B0604030504040204" pitchFamily="50" charset="-128"/>
              </a:rPr>
              <a:t>年、駅プラットホームの点字ブロックの第１号として、旧国鉄「我孫子駅」に敷設された。　（出典：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一財</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安全交通試験研究</a:t>
            </a:r>
            <a:r>
              <a:rPr kumimoji="1" lang="ja-JP" altLang="en-US" sz="1050" dirty="0" smtClean="0">
                <a:latin typeface="Meiryo UI" panose="020B0604030504040204" pitchFamily="50" charset="-128"/>
                <a:ea typeface="Meiryo UI" panose="020B0604030504040204" pitchFamily="50" charset="-128"/>
              </a:rPr>
              <a:t>センター</a:t>
            </a:r>
            <a:r>
              <a:rPr kumimoji="1" lang="en-US" altLang="ja-JP" sz="1050" dirty="0" smtClean="0">
                <a:latin typeface="Meiryo UI" panose="020B0604030504040204" pitchFamily="50" charset="-128"/>
                <a:ea typeface="Meiryo UI" panose="020B0604030504040204" pitchFamily="50" charset="-128"/>
              </a:rPr>
              <a:t>HP</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新たなビジネス手法</a:t>
            </a:r>
            <a:r>
              <a:rPr kumimoji="1" lang="en-US" altLang="ja-JP" sz="1050" b="1" dirty="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万博を契機に産業界の近代化が行われた。</a:t>
            </a:r>
          </a:p>
          <a:p>
            <a:r>
              <a:rPr kumimoji="1" lang="ja-JP" altLang="en-US" sz="1050" dirty="0" smtClean="0">
                <a:latin typeface="Meiryo UI" panose="020B0604030504040204" pitchFamily="50" charset="-128"/>
                <a:ea typeface="Meiryo UI" panose="020B0604030504040204" pitchFamily="50" charset="-128"/>
              </a:rPr>
              <a:t>　　　➀</a:t>
            </a:r>
            <a:r>
              <a:rPr kumimoji="1" lang="ja-JP" altLang="en-US" sz="1050" dirty="0">
                <a:latin typeface="Meiryo UI" panose="020B0604030504040204" pitchFamily="50" charset="-128"/>
                <a:ea typeface="Meiryo UI" panose="020B0604030504040204" pitchFamily="50" charset="-128"/>
              </a:rPr>
              <a:t>全国レベルの業界団体の設立、②業種ごとの分散発注による入札方式、③プロデューサーシステムの</a:t>
            </a:r>
            <a:r>
              <a:rPr kumimoji="1" lang="ja-JP" altLang="en-US" sz="1050" dirty="0" smtClean="0">
                <a:latin typeface="Meiryo UI" panose="020B0604030504040204" pitchFamily="50" charset="-128"/>
                <a:ea typeface="Meiryo UI" panose="020B0604030504040204" pitchFamily="50" charset="-128"/>
              </a:rPr>
              <a:t>導入、④</a:t>
            </a:r>
            <a:r>
              <a:rPr kumimoji="1" lang="ja-JP" altLang="en-US" sz="1050" dirty="0">
                <a:latin typeface="Meiryo UI" panose="020B0604030504040204" pitchFamily="50" charset="-128"/>
                <a:ea typeface="Meiryo UI" panose="020B0604030504040204" pitchFamily="50" charset="-128"/>
              </a:rPr>
              <a:t>ジョイントベンチャー方式の導入、⑤海外事業者との提携など</a:t>
            </a: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モニュメント等</a:t>
            </a:r>
            <a:r>
              <a:rPr kumimoji="1" lang="en-US" altLang="ja-JP" sz="1050" b="1" dirty="0" smtClean="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・太陽の塔、国立民族博物館、万博記念公園など</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・建築・芸術・ファッション等のクリエイティブ人材の活躍など</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関連公共事業</a:t>
            </a:r>
            <a:r>
              <a:rPr kumimoji="1" lang="en-US" altLang="ja-JP" sz="1050" b="1" dirty="0" smtClean="0">
                <a:latin typeface="Meiryo UI" panose="020B0604030504040204" pitchFamily="50" charset="-128"/>
                <a:ea typeface="Meiryo UI" panose="020B0604030504040204" pitchFamily="50" charset="-128"/>
              </a:rPr>
              <a:t>】</a:t>
            </a:r>
          </a:p>
          <a:p>
            <a:r>
              <a:rPr kumimoji="1" lang="ja-JP" altLang="en-US" sz="1050" b="1" dirty="0">
                <a:latin typeface="Meiryo UI" panose="020B0604030504040204" pitchFamily="50" charset="-128"/>
                <a:ea typeface="Meiryo UI" panose="020B0604030504040204" pitchFamily="50" charset="-128"/>
              </a:rPr>
              <a:t>○万博関連公共事業費（政府決定総事業費　</a:t>
            </a:r>
            <a:r>
              <a:rPr kumimoji="1" lang="en-US" altLang="ja-JP" sz="1050" b="1" dirty="0">
                <a:latin typeface="Meiryo UI" panose="020B0604030504040204" pitchFamily="50" charset="-128"/>
                <a:ea typeface="Meiryo UI" panose="020B0604030504040204" pitchFamily="50" charset="-128"/>
              </a:rPr>
              <a:t>650,247</a:t>
            </a:r>
            <a:r>
              <a:rPr kumimoji="1" lang="ja-JP" altLang="en-US" sz="1050" b="1" dirty="0">
                <a:latin typeface="Meiryo UI" panose="020B0604030504040204" pitchFamily="50" charset="-128"/>
                <a:ea typeface="Meiryo UI" panose="020B0604030504040204" pitchFamily="50" charset="-128"/>
              </a:rPr>
              <a:t>百万円）</a:t>
            </a:r>
          </a:p>
          <a:p>
            <a:r>
              <a:rPr kumimoji="1" lang="ja-JP" altLang="en-US" sz="1050" b="1" dirty="0">
                <a:latin typeface="Meiryo UI" panose="020B0604030504040204" pitchFamily="50" charset="-128"/>
                <a:ea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・道路（寝屋川バイパス、第二阪神国道、一般国道</a:t>
            </a:r>
            <a:r>
              <a:rPr kumimoji="1" lang="en-US" altLang="ja-JP" sz="1050" dirty="0">
                <a:latin typeface="Meiryo UI" panose="020B0604030504040204" pitchFamily="50" charset="-128"/>
                <a:ea typeface="Meiryo UI" panose="020B0604030504040204" pitchFamily="50" charset="-128"/>
              </a:rPr>
              <a:t>163</a:t>
            </a:r>
            <a:r>
              <a:rPr kumimoji="1" lang="ja-JP" altLang="en-US" sz="1050" dirty="0">
                <a:latin typeface="Meiryo UI" panose="020B0604030504040204" pitchFamily="50" charset="-128"/>
                <a:ea typeface="Meiryo UI" panose="020B0604030504040204" pitchFamily="50" charset="-128"/>
              </a:rPr>
              <a:t>号、</a:t>
            </a:r>
            <a:r>
              <a:rPr kumimoji="1" lang="en-US" altLang="ja-JP" sz="1050" dirty="0">
                <a:latin typeface="Meiryo UI" panose="020B0604030504040204" pitchFamily="50" charset="-128"/>
                <a:ea typeface="Meiryo UI" panose="020B0604030504040204" pitchFamily="50" charset="-128"/>
              </a:rPr>
              <a:t>171</a:t>
            </a:r>
            <a:r>
              <a:rPr kumimoji="1" lang="ja-JP" altLang="en-US" sz="1050" dirty="0">
                <a:latin typeface="Meiryo UI" panose="020B0604030504040204" pitchFamily="50" charset="-128"/>
                <a:ea typeface="Meiryo UI" panose="020B0604030504040204" pitchFamily="50" charset="-128"/>
              </a:rPr>
              <a:t>号、</a:t>
            </a:r>
            <a:r>
              <a:rPr kumimoji="1" lang="en-US" altLang="ja-JP" sz="1050" dirty="0">
                <a:latin typeface="Meiryo UI" panose="020B0604030504040204" pitchFamily="50" charset="-128"/>
                <a:ea typeface="Meiryo UI" panose="020B0604030504040204" pitchFamily="50" charset="-128"/>
              </a:rPr>
              <a:t>176</a:t>
            </a:r>
            <a:r>
              <a:rPr kumimoji="1" lang="ja-JP" altLang="en-US" sz="1050" dirty="0">
                <a:latin typeface="Meiryo UI" panose="020B0604030504040204" pitchFamily="50" charset="-128"/>
                <a:ea typeface="Meiryo UI" panose="020B0604030504040204" pitchFamily="50" charset="-128"/>
              </a:rPr>
              <a:t>号、</a:t>
            </a:r>
            <a:r>
              <a:rPr kumimoji="1" lang="en-US" altLang="ja-JP" sz="1050" dirty="0">
                <a:latin typeface="Meiryo UI" panose="020B0604030504040204" pitchFamily="50" charset="-128"/>
                <a:ea typeface="Meiryo UI" panose="020B0604030504040204" pitchFamily="50" charset="-128"/>
              </a:rPr>
              <a:t>170</a:t>
            </a:r>
            <a:r>
              <a:rPr kumimoji="1" lang="ja-JP" altLang="en-US" sz="1050" dirty="0">
                <a:latin typeface="Meiryo UI" panose="020B0604030504040204" pitchFamily="50" charset="-128"/>
                <a:ea typeface="Meiryo UI" panose="020B0604030504040204" pitchFamily="50" charset="-128"/>
              </a:rPr>
              <a:t>号等）</a:t>
            </a:r>
          </a:p>
          <a:p>
            <a:r>
              <a:rPr kumimoji="1" lang="ja-JP" altLang="en-US" sz="1050" dirty="0">
                <a:latin typeface="Meiryo UI" panose="020B0604030504040204" pitchFamily="50" charset="-128"/>
                <a:ea typeface="Meiryo UI" panose="020B0604030504040204" pitchFamily="50" charset="-128"/>
              </a:rPr>
              <a:t>　・街路（大阪中央環状線、御堂筋線</a:t>
            </a:r>
            <a:r>
              <a:rPr kumimoji="1" lang="ja-JP" altLang="en-US" sz="1050" dirty="0" smtClean="0">
                <a:latin typeface="Meiryo UI" panose="020B0604030504040204" pitchFamily="50" charset="-128"/>
                <a:ea typeface="Meiryo UI" panose="020B0604030504040204" pitchFamily="50" charset="-128"/>
              </a:rPr>
              <a:t>、茨木駅</a:t>
            </a:r>
            <a:r>
              <a:rPr kumimoji="1" lang="ja-JP" altLang="en-US" sz="1050" dirty="0">
                <a:latin typeface="Meiryo UI" panose="020B0604030504040204" pitchFamily="50" charset="-128"/>
                <a:ea typeface="Meiryo UI" panose="020B0604030504040204" pitchFamily="50" charset="-128"/>
              </a:rPr>
              <a:t>前線、築港深江線等）</a:t>
            </a:r>
          </a:p>
          <a:p>
            <a:r>
              <a:rPr kumimoji="1" lang="ja-JP" altLang="en-US" sz="1050" dirty="0">
                <a:latin typeface="Meiryo UI" panose="020B0604030504040204" pitchFamily="50" charset="-128"/>
                <a:ea typeface="Meiryo UI" panose="020B0604030504040204" pitchFamily="50" charset="-128"/>
              </a:rPr>
              <a:t>　・都市改造（新大阪駅周辺土地区画整理事業、神戸三宮土地区画整理事業）</a:t>
            </a:r>
          </a:p>
          <a:p>
            <a:r>
              <a:rPr kumimoji="1" lang="ja-JP" altLang="en-US" sz="1050" dirty="0">
                <a:latin typeface="Meiryo UI" panose="020B0604030504040204" pitchFamily="50" charset="-128"/>
                <a:ea typeface="Meiryo UI" panose="020B0604030504040204" pitchFamily="50" charset="-128"/>
              </a:rPr>
              <a:t>　・有料道路（神戸明石道路、阪奈道路、阪神高速（大阪池田線、大阪東大阪線等））</a:t>
            </a:r>
          </a:p>
          <a:p>
            <a:r>
              <a:rPr kumimoji="1" lang="ja-JP" altLang="en-US" sz="1050" dirty="0">
                <a:latin typeface="Meiryo UI" panose="020B0604030504040204" pitchFamily="50" charset="-128"/>
                <a:ea typeface="Meiryo UI" panose="020B0604030504040204" pitchFamily="50" charset="-128"/>
              </a:rPr>
              <a:t>　・高速道路（中国自動車道（吹田</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宝塚）、近畿自動車道（門真</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吹田））</a:t>
            </a:r>
          </a:p>
          <a:p>
            <a:r>
              <a:rPr kumimoji="1" lang="ja-JP" altLang="en-US" sz="1050" dirty="0">
                <a:latin typeface="Meiryo UI" panose="020B0604030504040204" pitchFamily="50" charset="-128"/>
                <a:ea typeface="Meiryo UI" panose="020B0604030504040204" pitchFamily="50" charset="-128"/>
              </a:rPr>
              <a:t>　・河川（</a:t>
            </a:r>
            <a:r>
              <a:rPr kumimoji="1" lang="ja-JP" altLang="en-US" sz="1050" dirty="0" smtClean="0">
                <a:latin typeface="Meiryo UI" panose="020B0604030504040204" pitchFamily="50" charset="-128"/>
                <a:ea typeface="Meiryo UI" panose="020B0604030504040204" pitchFamily="50" charset="-128"/>
              </a:rPr>
              <a:t>猪名川改修、</a:t>
            </a:r>
            <a:r>
              <a:rPr kumimoji="1" lang="ja-JP" altLang="en-US" sz="1050" dirty="0">
                <a:latin typeface="Meiryo UI" panose="020B0604030504040204" pitchFamily="50" charset="-128"/>
                <a:ea typeface="Meiryo UI" panose="020B0604030504040204" pitchFamily="50" charset="-128"/>
              </a:rPr>
              <a:t>寝屋川汚濁対策、安威川改修等）</a:t>
            </a:r>
          </a:p>
          <a:p>
            <a:r>
              <a:rPr kumimoji="1" lang="ja-JP" altLang="en-US" sz="1050" dirty="0">
                <a:latin typeface="Meiryo UI" panose="020B0604030504040204" pitchFamily="50" charset="-128"/>
                <a:ea typeface="Meiryo UI" panose="020B0604030504040204" pitchFamily="50" charset="-128"/>
              </a:rPr>
              <a:t>　・下水道（安威川流域下水道、猪名川流域下水道）</a:t>
            </a:r>
          </a:p>
          <a:p>
            <a:r>
              <a:rPr kumimoji="1" lang="ja-JP" altLang="en-US" sz="1050" dirty="0">
                <a:latin typeface="Meiryo UI" panose="020B0604030504040204" pitchFamily="50" charset="-128"/>
                <a:ea typeface="Meiryo UI" panose="020B0604030504040204" pitchFamily="50" charset="-128"/>
              </a:rPr>
              <a:t>　・公園（大阪城公園、宝ヶ池公園）</a:t>
            </a:r>
          </a:p>
          <a:p>
            <a:r>
              <a:rPr kumimoji="1" lang="ja-JP" altLang="en-US" sz="1050" dirty="0">
                <a:latin typeface="Meiryo UI" panose="020B0604030504040204" pitchFamily="50" charset="-128"/>
                <a:ea typeface="Meiryo UI" panose="020B0604030504040204" pitchFamily="50" charset="-128"/>
              </a:rPr>
              <a:t>　・鉄道（新幹線の輸送力増強、北大阪急行電鉄の万博会場線、近畿日本鉄道（上本町</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なんば）等</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出典：日本万国博覧会政府公式記録）</a:t>
            </a:r>
            <a:endParaRPr kumimoji="1" lang="ja-JP" altLang="en-US" sz="105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国際博覧会等（２）</a:t>
            </a:r>
            <a:r>
              <a:rPr lang="en-US" altLang="ja-JP" sz="1800" b="1" dirty="0" smtClean="0">
                <a:solidFill>
                  <a:schemeClr val="bg1"/>
                </a:solidFill>
                <a:latin typeface="Meiryo UI" panose="020B0604030504040204" pitchFamily="50" charset="-128"/>
                <a:ea typeface="Meiryo UI" panose="020B0604030504040204" pitchFamily="50" charset="-128"/>
              </a:rPr>
              <a:t>1970</a:t>
            </a:r>
            <a:r>
              <a:rPr lang="ja-JP" altLang="en-US" sz="1800" b="1" dirty="0" smtClean="0">
                <a:solidFill>
                  <a:schemeClr val="bg1"/>
                </a:solidFill>
                <a:latin typeface="Meiryo UI" panose="020B0604030504040204" pitchFamily="50" charset="-128"/>
                <a:ea typeface="Meiryo UI" panose="020B0604030504040204" pitchFamily="50" charset="-128"/>
              </a:rPr>
              <a:t>年大阪万博の評価</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142</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40105965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2229" y="631125"/>
            <a:ext cx="9641542" cy="4447371"/>
          </a:xfrm>
          <a:prstGeom prst="rect">
            <a:avLst/>
          </a:prstGeom>
          <a:noFill/>
          <a:ln w="28575" cmpd="dbl">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（堺屋太一氏</a:t>
            </a:r>
            <a:r>
              <a:rPr kumimoji="1" lang="ja-JP" altLang="en-US" sz="1100" b="1" dirty="0" smtClean="0">
                <a:latin typeface="Meiryo UI" panose="020B0604030504040204" pitchFamily="50" charset="-128"/>
                <a:ea typeface="Meiryo UI" panose="020B0604030504040204" pitchFamily="50" charset="-128"/>
              </a:rPr>
              <a:t>（大阪府主催「おおさか未来塾（平成</a:t>
            </a:r>
            <a:r>
              <a:rPr kumimoji="1" lang="en-US" altLang="ja-JP" sz="1100" b="1" dirty="0" smtClean="0">
                <a:latin typeface="Meiryo UI" panose="020B0604030504040204" pitchFamily="50" charset="-128"/>
                <a:ea typeface="Meiryo UI" panose="020B0604030504040204" pitchFamily="50" charset="-128"/>
              </a:rPr>
              <a:t>29</a:t>
            </a:r>
            <a:r>
              <a:rPr kumimoji="1" lang="ja-JP" altLang="en-US" sz="1100" b="1" dirty="0" smtClean="0">
                <a:latin typeface="Meiryo UI" panose="020B0604030504040204" pitchFamily="50" charset="-128"/>
                <a:ea typeface="Meiryo UI" panose="020B0604030504040204" pitchFamily="50" charset="-128"/>
              </a:rPr>
              <a:t>年５月）」での講演内容より）</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marL="180975" indent="-180975"/>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○万国博覧会というのは、極めて特殊な環境、時空間をつくることによって、</a:t>
            </a:r>
            <a:r>
              <a:rPr kumimoji="1" lang="ja-JP" altLang="en-US" sz="1200" b="1" dirty="0" smtClean="0">
                <a:latin typeface="Meiryo UI" panose="020B0604030504040204" pitchFamily="50" charset="-128"/>
                <a:ea typeface="Meiryo UI" panose="020B0604030504040204" pitchFamily="50" charset="-128"/>
              </a:rPr>
              <a:t>来館者の判断を変える、意欲を掻き立てる、これが一番のポイント</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smtClean="0">
                <a:latin typeface="Meiryo UI" panose="020B0604030504040204" pitchFamily="50" charset="-128"/>
                <a:ea typeface="Meiryo UI" panose="020B0604030504040204" pitchFamily="50" charset="-128"/>
              </a:rPr>
              <a:t>　○万国博覧会のあった</a:t>
            </a:r>
            <a:r>
              <a:rPr kumimoji="1" lang="en-US" altLang="ja-JP" sz="1200" dirty="0" smtClean="0">
                <a:latin typeface="Meiryo UI" panose="020B0604030504040204" pitchFamily="50" charset="-128"/>
                <a:ea typeface="Meiryo UI" panose="020B0604030504040204" pitchFamily="50" charset="-128"/>
              </a:rPr>
              <a:t>1970</a:t>
            </a:r>
            <a:r>
              <a:rPr kumimoji="1" lang="ja-JP" altLang="en-US" sz="1200" dirty="0" smtClean="0">
                <a:latin typeface="Meiryo UI" panose="020B0604030504040204" pitchFamily="50" charset="-128"/>
                <a:ea typeface="Meiryo UI" panose="020B0604030504040204" pitchFamily="50" charset="-128"/>
              </a:rPr>
              <a:t>年の後は、日本の出生率がずっと上がった（いわゆる団塊ジュニア世代）。</a:t>
            </a:r>
            <a:r>
              <a:rPr kumimoji="1" lang="en-US" altLang="ja-JP" sz="1200" dirty="0" smtClean="0">
                <a:latin typeface="Meiryo UI" panose="020B0604030504040204" pitchFamily="50" charset="-128"/>
                <a:ea typeface="Meiryo UI" panose="020B0604030504040204" pitchFamily="50" charset="-128"/>
              </a:rPr>
              <a:t>2025</a:t>
            </a:r>
            <a:r>
              <a:rPr kumimoji="1" lang="ja-JP" altLang="en-US" sz="1200" dirty="0" smtClean="0">
                <a:latin typeface="Meiryo UI" panose="020B0604030504040204" pitchFamily="50" charset="-128"/>
                <a:ea typeface="Meiryo UI" panose="020B0604030504040204" pitchFamily="50" charset="-128"/>
              </a:rPr>
              <a:t>年の万博でも、これを機会に人口が増えだしたというような行事にしないといけない。</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smtClean="0">
                <a:latin typeface="Meiryo UI" panose="020B0604030504040204" pitchFamily="50" charset="-128"/>
                <a:ea typeface="Meiryo UI" panose="020B0604030504040204" pitchFamily="50" charset="-128"/>
              </a:rPr>
              <a:t>　○万博の歴史を振り返ると、</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19</a:t>
            </a:r>
            <a:r>
              <a:rPr kumimoji="1" lang="ja-JP" altLang="en-US" sz="1200" dirty="0" smtClean="0">
                <a:latin typeface="Meiryo UI" panose="020B0604030504040204" pitchFamily="50" charset="-128"/>
                <a:ea typeface="Meiryo UI" panose="020B0604030504040204" pitchFamily="50" charset="-128"/>
              </a:rPr>
              <a:t>世紀、</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世紀の初め、第一次世界大戦までの博覧会は、</a:t>
            </a:r>
            <a:r>
              <a:rPr kumimoji="1" lang="ja-JP" altLang="en-US" sz="1200" b="1" dirty="0" smtClean="0">
                <a:latin typeface="Meiryo UI" panose="020B0604030504040204" pitchFamily="50" charset="-128"/>
                <a:ea typeface="Meiryo UI" panose="020B0604030504040204" pitchFamily="50" charset="-128"/>
              </a:rPr>
              <a:t>「技術と珍品の博覧会」（第一の博覧会）</a:t>
            </a:r>
            <a:endParaRPr kumimoji="1" lang="en-US" altLang="ja-JP" sz="1200" b="1"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1928</a:t>
            </a:r>
            <a:r>
              <a:rPr kumimoji="1" lang="ja-JP" altLang="en-US" sz="1200" dirty="0" smtClean="0">
                <a:latin typeface="Meiryo UI" panose="020B0604030504040204" pitchFamily="50" charset="-128"/>
                <a:ea typeface="Meiryo UI" panose="020B0604030504040204" pitchFamily="50" charset="-128"/>
              </a:rPr>
              <a:t>年ぐらいからは、「芸術の博覧会」（第二</a:t>
            </a:r>
            <a:r>
              <a:rPr kumimoji="1"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博覧会）</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・その後、</a:t>
            </a:r>
            <a:r>
              <a:rPr kumimoji="1" lang="en-US" altLang="ja-JP" sz="1200" b="1" dirty="0" smtClean="0">
                <a:latin typeface="Meiryo UI" panose="020B0604030504040204" pitchFamily="50" charset="-128"/>
                <a:ea typeface="Meiryo UI" panose="020B0604030504040204" pitchFamily="50" charset="-128"/>
              </a:rPr>
              <a:t>1970</a:t>
            </a:r>
            <a:r>
              <a:rPr kumimoji="1" lang="ja-JP" altLang="en-US" sz="1200" b="1" dirty="0" smtClean="0">
                <a:latin typeface="Meiryo UI" panose="020B0604030504040204" pitchFamily="50" charset="-128"/>
                <a:ea typeface="Meiryo UI" panose="020B0604030504040204" pitchFamily="50" charset="-128"/>
              </a:rPr>
              <a:t>年万博からが「人間の博覧会」（第三の博覧会）</a:t>
            </a:r>
            <a:r>
              <a:rPr kumimoji="1" lang="ja-JP" altLang="en-US" sz="1200" dirty="0" smtClean="0">
                <a:latin typeface="Meiryo UI" panose="020B0604030504040204" pitchFamily="50" charset="-128"/>
                <a:ea typeface="Meiryo UI" panose="020B0604030504040204" pitchFamily="50" charset="-128"/>
              </a:rPr>
              <a:t>。人間を見ることが一番楽しみであるという博覧会が生まれた。</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1970</a:t>
            </a:r>
            <a:r>
              <a:rPr kumimoji="1" lang="ja-JP" altLang="en-US" sz="1200" dirty="0" smtClean="0">
                <a:latin typeface="Meiryo UI" panose="020B0604030504040204" pitchFamily="50" charset="-128"/>
                <a:ea typeface="Meiryo UI" panose="020B0604030504040204" pitchFamily="50" charset="-128"/>
              </a:rPr>
              <a:t>年万博は、</a:t>
            </a:r>
            <a:r>
              <a:rPr kumimoji="1" lang="ja-JP" altLang="en-US" sz="1200" b="1" dirty="0" smtClean="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規格</a:t>
            </a:r>
            <a:r>
              <a:rPr kumimoji="1" lang="ja-JP" altLang="en-US" sz="1200" b="1" dirty="0" smtClean="0">
                <a:latin typeface="Meiryo UI" panose="020B0604030504040204" pitchFamily="50" charset="-128"/>
                <a:ea typeface="Meiryo UI" panose="020B0604030504040204" pitchFamily="50" charset="-128"/>
              </a:rPr>
              <a:t>大量生産の工業社会である日本」というものをコンセプト</a:t>
            </a:r>
            <a:r>
              <a:rPr kumimoji="1" lang="ja-JP" altLang="en-US" sz="1200" dirty="0" smtClean="0">
                <a:latin typeface="Meiryo UI" panose="020B0604030504040204" pitchFamily="50" charset="-128"/>
                <a:ea typeface="Meiryo UI" panose="020B0604030504040204" pitchFamily="50" charset="-128"/>
              </a:rPr>
              <a:t>にしようと考えた。</a:t>
            </a:r>
            <a:r>
              <a:rPr kumimoji="1" lang="ja-JP" altLang="en-US" sz="1200" b="1" dirty="0" smtClean="0">
                <a:latin typeface="Meiryo UI" panose="020B0604030504040204" pitchFamily="50" charset="-128"/>
                <a:ea typeface="Meiryo UI" panose="020B0604030504040204" pitchFamily="50" charset="-128"/>
              </a:rPr>
              <a:t>第３次産業革命による規格大量生産のマーケーットを日本中に広げようというもの</a:t>
            </a:r>
            <a:r>
              <a:rPr kumimoji="1" lang="ja-JP" altLang="en-US" sz="1200" dirty="0" smtClean="0">
                <a:latin typeface="Meiryo UI" panose="020B0604030504040204" pitchFamily="50" charset="-128"/>
                <a:ea typeface="Meiryo UI" panose="020B0604030504040204" pitchFamily="50" charset="-128"/>
              </a:rPr>
              <a:t>。万博では、カラーテレビや、クーラー、自動車などがものすごくうけた。コンセプトが実現した。</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○一方で、</a:t>
            </a:r>
            <a:r>
              <a:rPr kumimoji="1" lang="ja-JP" altLang="en-US" sz="1200" b="1" dirty="0" smtClean="0">
                <a:latin typeface="Meiryo UI" panose="020B0604030504040204" pitchFamily="50" charset="-128"/>
                <a:ea typeface="Meiryo UI" panose="020B0604030504040204" pitchFamily="50" charset="-128"/>
              </a:rPr>
              <a:t>レガシーを残せなかったのが、</a:t>
            </a:r>
            <a:r>
              <a:rPr kumimoji="1" lang="en-US" altLang="ja-JP" sz="1200" b="1" dirty="0" smtClean="0">
                <a:latin typeface="Meiryo UI" panose="020B0604030504040204" pitchFamily="50" charset="-128"/>
                <a:ea typeface="Meiryo UI" panose="020B0604030504040204" pitchFamily="50" charset="-128"/>
              </a:rPr>
              <a:t>70</a:t>
            </a:r>
            <a:r>
              <a:rPr kumimoji="1" lang="ja-JP" altLang="en-US" sz="1200" b="1" dirty="0" smtClean="0">
                <a:latin typeface="Meiryo UI" panose="020B0604030504040204" pitchFamily="50" charset="-128"/>
                <a:ea typeface="Meiryo UI" panose="020B0604030504040204" pitchFamily="50" charset="-128"/>
              </a:rPr>
              <a:t>年万博の唯一残念</a:t>
            </a:r>
            <a:r>
              <a:rPr kumimoji="1" lang="ja-JP" altLang="en-US" sz="1200" dirty="0" smtClean="0">
                <a:latin typeface="Meiryo UI" panose="020B0604030504040204" pitchFamily="50" charset="-128"/>
                <a:ea typeface="Meiryo UI" panose="020B0604030504040204" pitchFamily="50" charset="-128"/>
              </a:rPr>
              <a:t>なところ。今や</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世紀の思い出としてあるだけ。</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○万博が開催された当時は、</a:t>
            </a:r>
            <a:r>
              <a:rPr kumimoji="1" lang="ja-JP" altLang="en-US" sz="1200" b="1" dirty="0" smtClean="0">
                <a:latin typeface="Meiryo UI" panose="020B0604030504040204" pitchFamily="50" charset="-128"/>
                <a:ea typeface="Meiryo UI" panose="020B0604030504040204" pitchFamily="50" charset="-128"/>
              </a:rPr>
              <a:t>デザイナーや漫画家</a:t>
            </a:r>
            <a:r>
              <a:rPr kumimoji="1" lang="ja-JP" altLang="en-US" sz="1200" dirty="0" smtClean="0">
                <a:latin typeface="Meiryo UI" panose="020B0604030504040204" pitchFamily="50" charset="-128"/>
                <a:ea typeface="Meiryo UI" panose="020B0604030504040204" pitchFamily="50" charset="-128"/>
              </a:rPr>
              <a:t>など非正規集団がものすごくいた。そういう人たちは</a:t>
            </a:r>
            <a:r>
              <a:rPr kumimoji="1" lang="ja-JP" altLang="en-US" sz="1200" b="1" dirty="0" smtClean="0">
                <a:latin typeface="Meiryo UI" panose="020B0604030504040204" pitchFamily="50" charset="-128"/>
                <a:ea typeface="Meiryo UI" panose="020B0604030504040204" pitchFamily="50" charset="-128"/>
              </a:rPr>
              <a:t>みんな東京に行ってしまった</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smtClean="0">
                <a:latin typeface="Meiryo UI" panose="020B0604030504040204" pitchFamily="50" charset="-128"/>
                <a:ea typeface="Meiryo UI" panose="020B0604030504040204" pitchFamily="50" charset="-128"/>
              </a:rPr>
              <a:t>　　また、そのタイミングで</a:t>
            </a:r>
            <a:r>
              <a:rPr kumimoji="1" lang="ja-JP" altLang="en-US" sz="1200" b="1" dirty="0" smtClean="0">
                <a:latin typeface="Meiryo UI" panose="020B0604030504040204" pitchFamily="50" charset="-128"/>
                <a:ea typeface="Meiryo UI" panose="020B0604030504040204" pitchFamily="50" charset="-128"/>
              </a:rPr>
              <a:t>情報発信機能が東京一極に集中</a:t>
            </a:r>
            <a:r>
              <a:rPr kumimoji="1" lang="ja-JP" altLang="en-US" sz="1200" dirty="0" smtClean="0">
                <a:latin typeface="Meiryo UI" panose="020B0604030504040204" pitchFamily="50" charset="-128"/>
                <a:ea typeface="Meiryo UI" panose="020B0604030504040204" pitchFamily="50" charset="-128"/>
              </a:rPr>
              <a:t>した。（大阪の停滞の原因として）これも非常に大きかった。</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smtClean="0">
                <a:latin typeface="Meiryo UI" panose="020B0604030504040204" pitchFamily="50" charset="-128"/>
                <a:ea typeface="Meiryo UI" panose="020B0604030504040204" pitchFamily="50" charset="-128"/>
              </a:rPr>
              <a:t>　○現在、</a:t>
            </a:r>
            <a:r>
              <a:rPr kumimoji="1" lang="ja-JP" altLang="en-US" sz="1200" b="1" dirty="0" smtClean="0">
                <a:latin typeface="Meiryo UI" panose="020B0604030504040204" pitchFamily="50" charset="-128"/>
                <a:ea typeface="Meiryo UI" panose="020B0604030504040204" pitchFamily="50" charset="-128"/>
              </a:rPr>
              <a:t>第４次産業革命の議論</a:t>
            </a:r>
            <a:r>
              <a:rPr kumimoji="1" lang="ja-JP" altLang="en-US" sz="1200" dirty="0" smtClean="0">
                <a:latin typeface="Meiryo UI" panose="020B0604030504040204" pitchFamily="50" charset="-128"/>
                <a:ea typeface="Meiryo UI" panose="020B0604030504040204" pitchFamily="50" charset="-128"/>
              </a:rPr>
              <a:t>が行われているが、はっきりとした答えが出ていない。</a:t>
            </a:r>
            <a:r>
              <a:rPr kumimoji="1" lang="ja-JP" altLang="en-US" sz="1200" b="1" dirty="0" smtClean="0">
                <a:latin typeface="Meiryo UI" panose="020B0604030504040204" pitchFamily="50" charset="-128"/>
                <a:ea typeface="Meiryo UI" panose="020B0604030504040204" pitchFamily="50" charset="-128"/>
              </a:rPr>
              <a:t>その答えを出すのが、</a:t>
            </a:r>
            <a:r>
              <a:rPr kumimoji="1" lang="en-US" altLang="ja-JP" sz="1200" b="1" dirty="0" smtClean="0">
                <a:latin typeface="Meiryo UI" panose="020B0604030504040204" pitchFamily="50" charset="-128"/>
                <a:ea typeface="Meiryo UI" panose="020B0604030504040204" pitchFamily="50" charset="-128"/>
              </a:rPr>
              <a:t>2025</a:t>
            </a:r>
            <a:r>
              <a:rPr kumimoji="1" lang="ja-JP" altLang="en-US" sz="1200" b="1" dirty="0" smtClean="0">
                <a:latin typeface="Meiryo UI" panose="020B0604030504040204" pitchFamily="50" charset="-128"/>
                <a:ea typeface="Meiryo UI" panose="020B0604030504040204" pitchFamily="50" charset="-128"/>
              </a:rPr>
              <a:t>年の万博の使命</a:t>
            </a:r>
            <a:r>
              <a:rPr kumimoji="1" lang="ja-JP" altLang="en-US" sz="1200" dirty="0" smtClean="0">
                <a:latin typeface="Meiryo UI" panose="020B0604030504040204" pitchFamily="50" charset="-128"/>
                <a:ea typeface="Meiryo UI" panose="020B0604030504040204" pitchFamily="50" charset="-128"/>
              </a:rPr>
              <a:t>ではないかと考える。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ct val="1500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○やっぱり面白いことをつくらないといけない。</a:t>
            </a:r>
            <a:r>
              <a:rPr kumimoji="1" lang="ja-JP" altLang="en-US" sz="1200" b="1" dirty="0" smtClean="0">
                <a:latin typeface="Meiryo UI" panose="020B0604030504040204" pitchFamily="50" charset="-128"/>
                <a:ea typeface="Meiryo UI" panose="020B0604030504040204" pitchFamily="50" charset="-128"/>
              </a:rPr>
              <a:t>本当に人々が面白いなと思うこと、これがなんであるか、それを見出すのが</a:t>
            </a:r>
            <a:r>
              <a:rPr kumimoji="1" lang="en-US" altLang="ja-JP" sz="1200" b="1" dirty="0" smtClean="0">
                <a:latin typeface="Meiryo UI" panose="020B0604030504040204" pitchFamily="50" charset="-128"/>
                <a:ea typeface="Meiryo UI" panose="020B0604030504040204" pitchFamily="50" charset="-128"/>
              </a:rPr>
              <a:t>2025</a:t>
            </a:r>
            <a:r>
              <a:rPr kumimoji="1" lang="ja-JP" altLang="en-US" sz="1200" b="1" dirty="0" smtClean="0">
                <a:latin typeface="Meiryo UI" panose="020B0604030504040204" pitchFamily="50" charset="-128"/>
                <a:ea typeface="Meiryo UI" panose="020B0604030504040204" pitchFamily="50" charset="-128"/>
              </a:rPr>
              <a:t>年の我々の大使命</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143</a:t>
            </a:r>
            <a:endParaRPr kumimoji="1" lang="ja-JP" altLang="en-US" sz="1100" b="1" dirty="0">
              <a:latin typeface="Arial Black" panose="020B0A04020102020204" pitchFamily="34" charset="0"/>
            </a:endParaRPr>
          </a:p>
        </p:txBody>
      </p:sp>
      <p:sp>
        <p:nvSpPr>
          <p:cNvPr id="6"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国際博覧会等（２）</a:t>
            </a:r>
            <a:r>
              <a:rPr lang="en-US" altLang="ja-JP" sz="1800" b="1" dirty="0" smtClean="0">
                <a:solidFill>
                  <a:schemeClr val="bg1"/>
                </a:solidFill>
                <a:latin typeface="Meiryo UI" panose="020B0604030504040204" pitchFamily="50" charset="-128"/>
                <a:ea typeface="Meiryo UI" panose="020B0604030504040204" pitchFamily="50" charset="-128"/>
              </a:rPr>
              <a:t>1970</a:t>
            </a:r>
            <a:r>
              <a:rPr lang="ja-JP" altLang="en-US" sz="1800" b="1" dirty="0" smtClean="0">
                <a:solidFill>
                  <a:schemeClr val="bg1"/>
                </a:solidFill>
                <a:latin typeface="Meiryo UI" panose="020B0604030504040204" pitchFamily="50" charset="-128"/>
                <a:ea typeface="Meiryo UI" panose="020B0604030504040204" pitchFamily="50" charset="-128"/>
              </a:rPr>
              <a:t>年大阪万博の評価</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25457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61714" y="6596390"/>
            <a:ext cx="50618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144</a:t>
            </a:r>
            <a:endParaRPr kumimoji="1" lang="ja-JP" altLang="en-US" sz="1100" b="1" dirty="0">
              <a:latin typeface="Arial Black" panose="020B0A04020102020204" pitchFamily="34" charset="0"/>
            </a:endParaRPr>
          </a:p>
        </p:txBody>
      </p:sp>
      <p:sp>
        <p:nvSpPr>
          <p:cNvPr id="6" name="テキスト ボックス 5"/>
          <p:cNvSpPr txBox="1"/>
          <p:nvPr/>
        </p:nvSpPr>
        <p:spPr>
          <a:xfrm>
            <a:off x="132229" y="463799"/>
            <a:ext cx="9641542" cy="2893100"/>
          </a:xfrm>
          <a:prstGeom prst="rect">
            <a:avLst/>
          </a:prstGeom>
          <a:noFill/>
          <a:ln w="28575" cmpd="dbl">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（橋爪紳也氏</a:t>
            </a:r>
            <a:r>
              <a:rPr kumimoji="1" lang="ja-JP" altLang="en-US" sz="1200" b="1" dirty="0" smtClean="0">
                <a:latin typeface="Meiryo UI" panose="020B0604030504040204" pitchFamily="50" charset="-128"/>
                <a:ea typeface="Meiryo UI" panose="020B0604030504040204" pitchFamily="50" charset="-128"/>
              </a:rPr>
              <a:t>（大阪府立大学研究機構特別教授　大阪府立大学観光産業戦略研究所長）</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marL="180975" indent="-180975"/>
            <a:r>
              <a:rPr kumimoji="1" lang="ja-JP" altLang="en-US"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marL="180975" indent="-180975"/>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○万博開催により直接の経済効果や新技術の開発などが進んだが、これ以外の成果としては、</a:t>
            </a:r>
            <a:endParaRPr kumimoji="1" lang="ja-JP" altLang="en-US" sz="1200" dirty="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大規模な国際的なイベントを成功させた</a:t>
            </a:r>
            <a:r>
              <a:rPr kumimoji="1" lang="ja-JP" altLang="en-US" sz="1200" b="1" dirty="0">
                <a:latin typeface="Meiryo UI" panose="020B0604030504040204" pitchFamily="50" charset="-128"/>
                <a:ea typeface="Meiryo UI" panose="020B0604030504040204" pitchFamily="50" charset="-128"/>
              </a:rPr>
              <a:t>自信、プライド、成功</a:t>
            </a:r>
            <a:r>
              <a:rPr kumimoji="1" lang="ja-JP" altLang="en-US" sz="1200" b="1" dirty="0" smtClean="0">
                <a:latin typeface="Meiryo UI" panose="020B0604030504040204" pitchFamily="50" charset="-128"/>
                <a:ea typeface="Meiryo UI" panose="020B0604030504040204" pitchFamily="50" charset="-128"/>
              </a:rPr>
              <a:t>体験を府民と共有</a:t>
            </a:r>
            <a:r>
              <a:rPr kumimoji="1" lang="ja-JP" altLang="en-US" sz="1200" dirty="0" smtClean="0">
                <a:latin typeface="Meiryo UI" panose="020B0604030504040204" pitchFamily="50" charset="-128"/>
                <a:ea typeface="Meiryo UI" panose="020B0604030504040204" pitchFamily="50" charset="-128"/>
              </a:rPr>
              <a:t>できたこと。</a:t>
            </a:r>
            <a:endParaRPr kumimoji="1" lang="ja-JP" altLang="en-US" sz="1200" dirty="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・工場等規制法</a:t>
            </a:r>
            <a:r>
              <a:rPr kumimoji="1" lang="ja-JP" altLang="en-US" sz="1200" dirty="0">
                <a:latin typeface="Meiryo UI" panose="020B0604030504040204" pitchFamily="50" charset="-128"/>
                <a:ea typeface="Meiryo UI" panose="020B0604030504040204" pitchFamily="50" charset="-128"/>
              </a:rPr>
              <a:t>が成立し、</a:t>
            </a:r>
            <a:r>
              <a:rPr kumimoji="1" lang="ja-JP" altLang="en-US" sz="1200" b="1" dirty="0">
                <a:latin typeface="Meiryo UI" panose="020B0604030504040204" pitchFamily="50" charset="-128"/>
                <a:ea typeface="Meiryo UI" panose="020B0604030504040204" pitchFamily="50" charset="-128"/>
              </a:rPr>
              <a:t>公害等の対策が</a:t>
            </a:r>
            <a:r>
              <a:rPr kumimoji="1" lang="ja-JP" altLang="en-US" sz="1200" b="1" dirty="0" smtClean="0">
                <a:latin typeface="Meiryo UI" panose="020B0604030504040204" pitchFamily="50" charset="-128"/>
                <a:ea typeface="Meiryo UI" panose="020B0604030504040204" pitchFamily="50" charset="-128"/>
              </a:rPr>
              <a:t>進んだ</a:t>
            </a:r>
            <a:r>
              <a:rPr kumimoji="1" lang="ja-JP" altLang="en-US" sz="1200" dirty="0" smtClean="0">
                <a:latin typeface="Meiryo UI" panose="020B0604030504040204" pitchFamily="50" charset="-128"/>
                <a:ea typeface="Meiryo UI" panose="020B0604030504040204" pitchFamily="50" charset="-128"/>
              </a:rPr>
              <a:t>こと。</a:t>
            </a:r>
            <a:endParaRPr kumimoji="1" lang="ja-JP" altLang="en-US" sz="1200" dirty="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モータリゼーションの中で万博を契機に</a:t>
            </a:r>
            <a:r>
              <a:rPr kumimoji="1" lang="ja-JP" altLang="en-US" sz="1200" b="1" dirty="0">
                <a:latin typeface="Meiryo UI" panose="020B0604030504040204" pitchFamily="50" charset="-128"/>
                <a:ea typeface="Meiryo UI" panose="020B0604030504040204" pitchFamily="50" charset="-128"/>
              </a:rPr>
              <a:t>道路整備</a:t>
            </a:r>
            <a:r>
              <a:rPr kumimoji="1" lang="ja-JP" altLang="en-US" sz="1200" dirty="0">
                <a:latin typeface="Meiryo UI" panose="020B0604030504040204" pitchFamily="50" charset="-128"/>
                <a:ea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rPr>
              <a:t>進んだこと。</a:t>
            </a:r>
            <a:endParaRPr kumimoji="1" lang="ja-JP" altLang="en-US" sz="1200" dirty="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個人消費が伸びるなど</a:t>
            </a:r>
            <a:r>
              <a:rPr kumimoji="1" lang="ja-JP" altLang="en-US" sz="1200" b="1" dirty="0">
                <a:latin typeface="Meiryo UI" panose="020B0604030504040204" pitchFamily="50" charset="-128"/>
                <a:ea typeface="Meiryo UI" panose="020B0604030504040204" pitchFamily="50" charset="-128"/>
              </a:rPr>
              <a:t>内需が拡大</a:t>
            </a:r>
            <a:r>
              <a:rPr kumimoji="1" lang="ja-JP" altLang="en-US" sz="1200" dirty="0" smtClean="0">
                <a:latin typeface="Meiryo UI" panose="020B0604030504040204" pitchFamily="50" charset="-128"/>
                <a:ea typeface="Meiryo UI" panose="020B0604030504040204" pitchFamily="50" charset="-128"/>
              </a:rPr>
              <a:t>したこと。　などが考えられる</a:t>
            </a:r>
            <a:endParaRPr kumimoji="1" lang="ja-JP" altLang="en-US" sz="1200" dirty="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○一方で、急速</a:t>
            </a:r>
            <a:r>
              <a:rPr kumimoji="1" lang="ja-JP" altLang="en-US" sz="1200" dirty="0">
                <a:latin typeface="Meiryo UI" panose="020B0604030504040204" pitchFamily="50" charset="-128"/>
                <a:ea typeface="Meiryo UI" panose="020B0604030504040204" pitchFamily="50" charset="-128"/>
              </a:rPr>
              <a:t>な都市化が進んだこともあり、</a:t>
            </a:r>
            <a:r>
              <a:rPr kumimoji="1" lang="ja-JP" altLang="en-US" sz="1200" b="1" dirty="0">
                <a:latin typeface="Meiryo UI" panose="020B0604030504040204" pitchFamily="50" charset="-128"/>
                <a:ea typeface="Meiryo UI" panose="020B0604030504040204" pitchFamily="50" charset="-128"/>
              </a:rPr>
              <a:t>木造の密集住宅等が増加</a:t>
            </a:r>
            <a:r>
              <a:rPr kumimoji="1" lang="ja-JP" altLang="en-US" sz="1200" dirty="0" smtClean="0">
                <a:latin typeface="Meiryo UI" panose="020B0604030504040204" pitchFamily="50" charset="-128"/>
                <a:ea typeface="Meiryo UI" panose="020B0604030504040204" pitchFamily="50" charset="-128"/>
              </a:rPr>
              <a:t>。さらには、工場</a:t>
            </a:r>
            <a:r>
              <a:rPr kumimoji="1" lang="ja-JP" altLang="en-US" sz="1200" dirty="0">
                <a:latin typeface="Meiryo UI" panose="020B0604030504040204" pitchFamily="50" charset="-128"/>
                <a:ea typeface="Meiryo UI" panose="020B0604030504040204" pitchFamily="50" charset="-128"/>
              </a:rPr>
              <a:t>等規制法の影響で</a:t>
            </a:r>
            <a:r>
              <a:rPr kumimoji="1" lang="ja-JP" altLang="en-US" sz="1200" b="1" dirty="0">
                <a:latin typeface="Meiryo UI" panose="020B0604030504040204" pitchFamily="50" charset="-128"/>
                <a:ea typeface="Meiryo UI" panose="020B0604030504040204" pitchFamily="50" charset="-128"/>
              </a:rPr>
              <a:t>郊外に工場が移転</a:t>
            </a:r>
            <a:r>
              <a:rPr kumimoji="1" lang="ja-JP" altLang="en-US" sz="1200"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大学も郊外</a:t>
            </a:r>
            <a:r>
              <a:rPr kumimoji="1" lang="ja-JP" altLang="en-US" sz="1200" dirty="0">
                <a:latin typeface="Meiryo UI" panose="020B0604030504040204" pitchFamily="50" charset="-128"/>
                <a:ea typeface="Meiryo UI" panose="020B0604030504040204" pitchFamily="50" charset="-128"/>
              </a:rPr>
              <a:t>に出した。</a:t>
            </a:r>
          </a:p>
          <a:p>
            <a:pPr marL="180975" indent="-180975"/>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○万博</a:t>
            </a:r>
            <a:r>
              <a:rPr kumimoji="1" lang="ja-JP" altLang="en-US" sz="1200" dirty="0">
                <a:latin typeface="Meiryo UI" panose="020B0604030504040204" pitchFamily="50" charset="-128"/>
                <a:ea typeface="Meiryo UI" panose="020B0604030504040204" pitchFamily="50" charset="-128"/>
              </a:rPr>
              <a:t>を契機に</a:t>
            </a:r>
            <a:r>
              <a:rPr kumimoji="1" lang="ja-JP" altLang="en-US" sz="1200" b="1" dirty="0">
                <a:latin typeface="Meiryo UI" panose="020B0604030504040204" pitchFamily="50" charset="-128"/>
                <a:ea typeface="Meiryo UI" panose="020B0604030504040204" pitchFamily="50" charset="-128"/>
              </a:rPr>
              <a:t>公共工事も進んだが、もともと予定したものを前倒し</a:t>
            </a:r>
            <a:r>
              <a:rPr kumimoji="1" lang="ja-JP" altLang="en-US" sz="1200" dirty="0" smtClean="0">
                <a:latin typeface="Meiryo UI" panose="020B0604030504040204" pitchFamily="50" charset="-128"/>
                <a:ea typeface="Meiryo UI" panose="020B0604030504040204" pitchFamily="50" charset="-128"/>
              </a:rPr>
              <a:t>したもの。</a:t>
            </a:r>
            <a:r>
              <a:rPr kumimoji="1" lang="ja-JP" altLang="en-US" sz="1200" dirty="0">
                <a:latin typeface="Meiryo UI" panose="020B0604030504040204" pitchFamily="50" charset="-128"/>
                <a:ea typeface="Meiryo UI" panose="020B0604030504040204" pitchFamily="50" charset="-128"/>
              </a:rPr>
              <a:t>万博後にインフラ整備されていないことでも見て取れる</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○万博</a:t>
            </a:r>
            <a:r>
              <a:rPr kumimoji="1" lang="ja-JP" altLang="en-US" sz="1200" dirty="0">
                <a:latin typeface="Meiryo UI" panose="020B0604030504040204" pitchFamily="50" charset="-128"/>
                <a:ea typeface="Meiryo UI" panose="020B0604030504040204" pitchFamily="50" charset="-128"/>
              </a:rPr>
              <a:t>の評価は難しい。インパクトから検証する方法と、事後的に万博開催後に検証する方法があるが、実際には開催後に検証</a:t>
            </a:r>
            <a:r>
              <a:rPr kumimoji="1" lang="ja-JP" altLang="en-US" sz="1200" dirty="0" smtClean="0">
                <a:latin typeface="Meiryo UI" panose="020B0604030504040204" pitchFamily="50" charset="-128"/>
                <a:ea typeface="Meiryo UI" panose="020B0604030504040204" pitchFamily="50" charset="-128"/>
              </a:rPr>
              <a:t>する方法</a:t>
            </a:r>
            <a:r>
              <a:rPr kumimoji="1" lang="ja-JP" altLang="en-US" sz="1200" dirty="0">
                <a:latin typeface="Meiryo UI" panose="020B0604030504040204" pitchFamily="50" charset="-128"/>
                <a:ea typeface="Meiryo UI" panose="020B0604030504040204" pitchFamily="50" charset="-128"/>
              </a:rPr>
              <a:t>が取られている。</a:t>
            </a:r>
          </a:p>
          <a:p>
            <a:pPr marL="180975" indent="-180975"/>
            <a:r>
              <a:rPr kumimoji="1" lang="ja-JP" altLang="en-US" sz="1200" dirty="0" smtClean="0">
                <a:latin typeface="Meiryo UI" panose="020B0604030504040204" pitchFamily="50" charset="-128"/>
                <a:ea typeface="Meiryo UI" panose="020B0604030504040204" pitchFamily="50" charset="-128"/>
              </a:rPr>
              <a:t>　○現在</a:t>
            </a:r>
            <a:r>
              <a:rPr kumimoji="1" lang="ja-JP" altLang="en-US" sz="1200" dirty="0">
                <a:latin typeface="Meiryo UI" panose="020B0604030504040204" pitchFamily="50" charset="-128"/>
                <a:ea typeface="Meiryo UI" panose="020B0604030504040204" pitchFamily="50" charset="-128"/>
              </a:rPr>
              <a:t>、我々が使っているインフラは高度成長期に整備されたもの。これを今後維持</a:t>
            </a:r>
            <a:r>
              <a:rPr kumimoji="1" lang="ja-JP" altLang="en-US" sz="1200" dirty="0" smtClean="0">
                <a:latin typeface="Meiryo UI" panose="020B0604030504040204" pitchFamily="50" charset="-128"/>
                <a:ea typeface="Meiryo UI" panose="020B0604030504040204" pitchFamily="50" charset="-128"/>
              </a:rPr>
              <a:t>し、次</a:t>
            </a:r>
            <a:r>
              <a:rPr kumimoji="1" lang="ja-JP" altLang="en-US" sz="1200" dirty="0">
                <a:latin typeface="Meiryo UI" panose="020B0604030504040204" pitchFamily="50" charset="-128"/>
                <a:ea typeface="Meiryo UI" panose="020B0604030504040204" pitchFamily="50" charset="-128"/>
              </a:rPr>
              <a:t>世代に引き継ぎながら、新しいものをつくっていくということが必要。まさに、</a:t>
            </a:r>
            <a:r>
              <a:rPr kumimoji="1" lang="ja-JP" altLang="en-US" sz="1200" b="1" dirty="0">
                <a:latin typeface="Meiryo UI" panose="020B0604030504040204" pitchFamily="50" charset="-128"/>
                <a:ea typeface="Meiryo UI" panose="020B0604030504040204" pitchFamily="50" charset="-128"/>
              </a:rPr>
              <a:t>高度経済成長モデルの転換期にきている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2025</a:t>
            </a:r>
            <a:r>
              <a:rPr kumimoji="1" lang="ja-JP" altLang="en-US" sz="1200" dirty="0" smtClean="0">
                <a:latin typeface="Meiryo UI" panose="020B0604030504040204" pitchFamily="50" charset="-128"/>
                <a:ea typeface="Meiryo UI" panose="020B0604030504040204" pitchFamily="50" charset="-128"/>
              </a:rPr>
              <a:t>年万博では、</a:t>
            </a:r>
            <a:r>
              <a:rPr kumimoji="1" lang="en-US" altLang="ja-JP" sz="1200" b="1" dirty="0" smtClean="0">
                <a:latin typeface="Meiryo UI" panose="020B0604030504040204" pitchFamily="50" charset="-128"/>
                <a:ea typeface="Meiryo UI" panose="020B0604030504040204" pitchFamily="50" charset="-128"/>
              </a:rPr>
              <a:t>Society5.0</a:t>
            </a:r>
            <a:r>
              <a:rPr kumimoji="1" lang="ja-JP" altLang="en-US" sz="1200" b="1" dirty="0">
                <a:latin typeface="Meiryo UI" panose="020B0604030504040204" pitchFamily="50" charset="-128"/>
                <a:ea typeface="Meiryo UI" panose="020B0604030504040204" pitchFamily="50" charset="-128"/>
              </a:rPr>
              <a:t>が実現された社会を大阪で実現</a:t>
            </a:r>
            <a:r>
              <a:rPr kumimoji="1" lang="ja-JP" altLang="en-US" sz="1200" dirty="0">
                <a:latin typeface="Meiryo UI" panose="020B0604030504040204" pitchFamily="50" charset="-128"/>
                <a:ea typeface="Meiryo UI" panose="020B0604030504040204" pitchFamily="50" charset="-128"/>
              </a:rPr>
              <a:t>。例えば、</a:t>
            </a:r>
            <a:r>
              <a:rPr kumimoji="1" lang="ja-JP" altLang="en-US" sz="1200" b="1" dirty="0">
                <a:latin typeface="Meiryo UI" panose="020B0604030504040204" pitchFamily="50" charset="-128"/>
                <a:ea typeface="Meiryo UI" panose="020B0604030504040204" pitchFamily="50" charset="-128"/>
              </a:rPr>
              <a:t>ロボットが大阪の街中にいる等</a:t>
            </a:r>
            <a:r>
              <a:rPr kumimoji="1" lang="ja-JP" altLang="en-US" sz="1200" dirty="0" smtClean="0">
                <a:latin typeface="Meiryo UI" panose="020B0604030504040204" pitchFamily="50" charset="-128"/>
                <a:ea typeface="Meiryo UI" panose="020B0604030504040204" pitchFamily="50" charset="-128"/>
              </a:rPr>
              <a:t>。新た</a:t>
            </a:r>
            <a:r>
              <a:rPr kumimoji="1" lang="ja-JP" altLang="en-US" sz="1200" dirty="0">
                <a:latin typeface="Meiryo UI" panose="020B0604030504040204" pitchFamily="50" charset="-128"/>
                <a:ea typeface="Meiryo UI" panose="020B0604030504040204" pitchFamily="50" charset="-128"/>
              </a:rPr>
              <a:t>な技術を取り入れていくことで、</a:t>
            </a:r>
            <a:r>
              <a:rPr kumimoji="1" lang="ja-JP" altLang="en-US" sz="1200" b="1" dirty="0">
                <a:latin typeface="Meiryo UI" panose="020B0604030504040204" pitchFamily="50" charset="-128"/>
                <a:ea typeface="Meiryo UI" panose="020B0604030504040204" pitchFamily="50" charset="-128"/>
              </a:rPr>
              <a:t>住みやすい・便利なまち</a:t>
            </a:r>
            <a:r>
              <a:rPr kumimoji="1" lang="ja-JP" altLang="en-US" sz="1200" dirty="0">
                <a:latin typeface="Meiryo UI" panose="020B0604030504040204" pitchFamily="50" charset="-128"/>
                <a:ea typeface="Meiryo UI" panose="020B0604030504040204" pitchFamily="50" charset="-128"/>
              </a:rPr>
              <a:t>にしていく</a:t>
            </a:r>
            <a:r>
              <a:rPr kumimoji="1" lang="ja-JP" altLang="en-US" sz="1200"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世界中</a:t>
            </a:r>
            <a:r>
              <a:rPr kumimoji="1" lang="ja-JP" altLang="en-US" sz="1200" b="1" dirty="0">
                <a:latin typeface="Meiryo UI" panose="020B0604030504040204" pitchFamily="50" charset="-128"/>
                <a:ea typeface="Meiryo UI" panose="020B0604030504040204" pitchFamily="50" charset="-128"/>
              </a:rPr>
              <a:t>から人が集まり、新しいことにチャレンジし、新しいモデルが生まれる</a:t>
            </a:r>
            <a:r>
              <a:rPr kumimoji="1" lang="ja-JP" altLang="en-US" sz="1200" dirty="0">
                <a:latin typeface="Meiryo UI" panose="020B0604030504040204" pitchFamily="50" charset="-128"/>
                <a:ea typeface="Meiryo UI" panose="020B0604030504040204" pitchFamily="50" charset="-128"/>
              </a:rPr>
              <a:t>ようなまち。少子化の中でも、国内外から若者が集まる。若者からムーブメントが起こるようなまちに。そのためには大学も必要</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32229" y="3751134"/>
            <a:ext cx="9641542" cy="2893100"/>
          </a:xfrm>
          <a:prstGeom prst="rect">
            <a:avLst/>
          </a:prstGeom>
          <a:noFill/>
          <a:ln w="28575" cmpd="dbl">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（石川智久氏</a:t>
            </a:r>
            <a:r>
              <a:rPr kumimoji="1" lang="ja-JP" altLang="en-US" sz="1200" b="1" dirty="0" smtClean="0">
                <a:latin typeface="Meiryo UI" panose="020B0604030504040204" pitchFamily="50" charset="-128"/>
                <a:ea typeface="Meiryo UI" panose="020B0604030504040204" pitchFamily="50" charset="-128"/>
              </a:rPr>
              <a:t>（日本総合研究所　調査部マクロ経済研究センター所長）</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1970</a:t>
            </a:r>
            <a:r>
              <a:rPr kumimoji="1" lang="ja-JP" altLang="en-US" sz="1200" dirty="0">
                <a:latin typeface="Meiryo UI" panose="020B0604030504040204" pitchFamily="50" charset="-128"/>
                <a:ea typeface="Meiryo UI" panose="020B0604030504040204" pitchFamily="50" charset="-128"/>
              </a:rPr>
              <a:t>年の万博の特徴として次の</a:t>
            </a:r>
            <a:r>
              <a:rPr kumimoji="1" lang="ja-JP" altLang="en-US" sz="1200" dirty="0" smtClean="0">
                <a:latin typeface="Meiryo UI" panose="020B0604030504040204" pitchFamily="50" charset="-128"/>
                <a:ea typeface="Meiryo UI" panose="020B0604030504040204" pitchFamily="50" charset="-128"/>
              </a:rPr>
              <a:t>４点が指摘</a:t>
            </a:r>
            <a:r>
              <a:rPr kumimoji="1" lang="ja-JP" altLang="en-US" sz="1200" dirty="0">
                <a:latin typeface="Meiryo UI" panose="020B0604030504040204" pitchFamily="50" charset="-128"/>
                <a:ea typeface="Meiryo UI" panose="020B0604030504040204" pitchFamily="50" charset="-128"/>
              </a:rPr>
              <a:t>可能　</a:t>
            </a:r>
            <a:endParaRPr kumimoji="1" lang="en-US" altLang="ja-JP" sz="1200" dirty="0" smtClean="0">
              <a:latin typeface="Meiryo UI" panose="020B0604030504040204" pitchFamily="50" charset="-128"/>
              <a:ea typeface="Meiryo UI" panose="020B0604030504040204" pitchFamily="50" charset="-128"/>
            </a:endParaRPr>
          </a:p>
          <a:p>
            <a:pPr marL="268288" indent="-268288"/>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第１</a:t>
            </a:r>
            <a:r>
              <a:rPr kumimoji="1" lang="ja-JP" altLang="en-US" sz="1200" dirty="0">
                <a:latin typeface="Meiryo UI" panose="020B0604030504040204" pitchFamily="50" charset="-128"/>
                <a:ea typeface="Meiryo UI" panose="020B0604030504040204" pitchFamily="50" charset="-128"/>
              </a:rPr>
              <a:t>に、</a:t>
            </a:r>
            <a:r>
              <a:rPr kumimoji="1" lang="ja-JP" altLang="en-US" sz="1200" b="1" dirty="0">
                <a:latin typeface="Meiryo UI" panose="020B0604030504040204" pitchFamily="50" charset="-128"/>
                <a:ea typeface="Meiryo UI" panose="020B0604030504040204" pitchFamily="50" charset="-128"/>
              </a:rPr>
              <a:t>理念・エンターティメント性・希望を重視した全体設計</a:t>
            </a:r>
            <a:r>
              <a:rPr kumimoji="1" lang="ja-JP" altLang="en-US" sz="1200" dirty="0">
                <a:latin typeface="Meiryo UI" panose="020B0604030504040204" pitchFamily="50" charset="-128"/>
                <a:ea typeface="Meiryo UI" panose="020B0604030504040204" pitchFamily="50" charset="-128"/>
              </a:rPr>
              <a:t>がなされたことである。第二次世界大戦後初の万博であるブリュッセル万博では科学文明</a:t>
            </a:r>
            <a:r>
              <a:rPr kumimoji="1" lang="ja-JP" altLang="en-US" sz="1200" dirty="0" smtClean="0">
                <a:latin typeface="Meiryo UI" panose="020B0604030504040204" pitchFamily="50" charset="-128"/>
                <a:ea typeface="Meiryo UI" panose="020B0604030504040204" pitchFamily="50" charset="-128"/>
              </a:rPr>
              <a:t>とヒューマニズム</a:t>
            </a:r>
            <a:r>
              <a:rPr kumimoji="1" lang="ja-JP" altLang="en-US" sz="1200" dirty="0">
                <a:latin typeface="Meiryo UI" panose="020B0604030504040204" pitchFamily="50" charset="-128"/>
                <a:ea typeface="Meiryo UI" panose="020B0604030504040204" pitchFamily="50" charset="-128"/>
              </a:rPr>
              <a:t>の追求というテーマが高く</a:t>
            </a:r>
            <a:r>
              <a:rPr kumimoji="1" lang="ja-JP" altLang="en-US" sz="1200" dirty="0" smtClean="0">
                <a:latin typeface="Meiryo UI" panose="020B0604030504040204" pitchFamily="50" charset="-128"/>
                <a:ea typeface="Meiryo UI" panose="020B0604030504040204" pitchFamily="50" charset="-128"/>
              </a:rPr>
              <a:t>評価された</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1964</a:t>
            </a:r>
            <a:r>
              <a:rPr kumimoji="1" lang="ja-JP" altLang="en-US" sz="1200" dirty="0">
                <a:latin typeface="Meiryo UI" panose="020B0604030504040204" pitchFamily="50" charset="-128"/>
                <a:ea typeface="Meiryo UI" panose="020B0604030504040204" pitchFamily="50" charset="-128"/>
              </a:rPr>
              <a:t>年のニューヨーク万博はディスプレイ技術等を積極的に活用するなど</a:t>
            </a:r>
            <a:r>
              <a:rPr kumimoji="1" lang="ja-JP" altLang="en-US" sz="1200" dirty="0" smtClean="0">
                <a:latin typeface="Meiryo UI" panose="020B0604030504040204" pitchFamily="50" charset="-128"/>
                <a:ea typeface="Meiryo UI" panose="020B0604030504040204" pitchFamily="50" charset="-128"/>
              </a:rPr>
              <a:t>エンターテインメント性</a:t>
            </a:r>
            <a:r>
              <a:rPr kumimoji="1" lang="ja-JP" altLang="en-US" sz="1200" dirty="0">
                <a:latin typeface="Meiryo UI" panose="020B0604030504040204" pitchFamily="50" charset="-128"/>
                <a:ea typeface="Meiryo UI" panose="020B0604030504040204" pitchFamily="50" charset="-128"/>
              </a:rPr>
              <a:t>が高く、</a:t>
            </a:r>
            <a:r>
              <a:rPr kumimoji="1" lang="en-US" altLang="ja-JP" sz="1200" dirty="0">
                <a:latin typeface="Meiryo UI" panose="020B0604030504040204" pitchFamily="50" charset="-128"/>
                <a:ea typeface="Meiryo UI" panose="020B0604030504040204" pitchFamily="50" charset="-128"/>
              </a:rPr>
              <a:t>1967</a:t>
            </a:r>
            <a:r>
              <a:rPr kumimoji="1" lang="ja-JP" altLang="en-US" sz="1200" dirty="0">
                <a:latin typeface="Meiryo UI" panose="020B0604030504040204" pitchFamily="50" charset="-128"/>
                <a:ea typeface="Meiryo UI" panose="020B0604030504040204" pitchFamily="50" charset="-128"/>
              </a:rPr>
              <a:t>年のモントリオール万博は未来都市のイメージを発信した。</a:t>
            </a:r>
            <a:r>
              <a:rPr kumimoji="1" lang="en-US" altLang="ja-JP" sz="1200" b="1" dirty="0">
                <a:latin typeface="Meiryo UI" panose="020B0604030504040204" pitchFamily="50" charset="-128"/>
                <a:ea typeface="Meiryo UI" panose="020B0604030504040204" pitchFamily="50" charset="-128"/>
              </a:rPr>
              <a:t>1970</a:t>
            </a:r>
            <a:r>
              <a:rPr kumimoji="1" lang="ja-JP" altLang="en-US" sz="1200" b="1" dirty="0">
                <a:latin typeface="Meiryo UI" panose="020B0604030504040204" pitchFamily="50" charset="-128"/>
                <a:ea typeface="Meiryo UI" panose="020B0604030504040204" pitchFamily="50" charset="-128"/>
              </a:rPr>
              <a:t>年万博はこれらの</a:t>
            </a:r>
            <a:r>
              <a:rPr kumimoji="1" lang="ja-JP" altLang="en-US" sz="1200" b="1" dirty="0" smtClean="0">
                <a:latin typeface="Meiryo UI" panose="020B0604030504040204" pitchFamily="50" charset="-128"/>
                <a:ea typeface="Meiryo UI" panose="020B0604030504040204" pitchFamily="50" charset="-128"/>
              </a:rPr>
              <a:t>良い</a:t>
            </a:r>
            <a:r>
              <a:rPr kumimoji="1" lang="ja-JP" altLang="en-US" sz="1200" b="1" dirty="0">
                <a:latin typeface="Meiryo UI" panose="020B0604030504040204" pitchFamily="50" charset="-128"/>
                <a:ea typeface="Meiryo UI" panose="020B0604030504040204" pitchFamily="50" charset="-128"/>
              </a:rPr>
              <a:t>点をうまく融合</a:t>
            </a:r>
            <a:r>
              <a:rPr kumimoji="1" lang="ja-JP" altLang="en-US" sz="1200" dirty="0">
                <a:latin typeface="Meiryo UI" panose="020B0604030504040204" pitchFamily="50" charset="-128"/>
                <a:ea typeface="Meiryo UI" panose="020B0604030504040204" pitchFamily="50" charset="-128"/>
              </a:rPr>
              <a:t>したもので</a:t>
            </a:r>
            <a:r>
              <a:rPr kumimoji="1" lang="ja-JP" altLang="en-US" sz="1200" dirty="0" smtClean="0">
                <a:latin typeface="Meiryo UI" panose="020B0604030504040204" pitchFamily="50" charset="-128"/>
                <a:ea typeface="Meiryo UI" panose="020B0604030504040204" pitchFamily="50" charset="-128"/>
              </a:rPr>
              <a:t>あった。</a:t>
            </a:r>
            <a:endParaRPr kumimoji="1" lang="ja-JP" altLang="en-US" sz="1200" dirty="0">
              <a:latin typeface="Meiryo UI" panose="020B0604030504040204" pitchFamily="50" charset="-128"/>
              <a:ea typeface="Meiryo UI" panose="020B0604030504040204" pitchFamily="50" charset="-128"/>
            </a:endParaRPr>
          </a:p>
          <a:p>
            <a:pPr marL="268288" indent="-268288"/>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第２</a:t>
            </a:r>
            <a:r>
              <a:rPr kumimoji="1" lang="ja-JP" altLang="en-US" sz="1200" dirty="0">
                <a:latin typeface="Meiryo UI" panose="020B0604030504040204" pitchFamily="50" charset="-128"/>
                <a:ea typeface="Meiryo UI" panose="020B0604030504040204" pitchFamily="50" charset="-128"/>
              </a:rPr>
              <a:t>に、</a:t>
            </a:r>
            <a:r>
              <a:rPr kumimoji="1" lang="ja-JP" altLang="en-US" sz="1200" b="1" dirty="0">
                <a:latin typeface="Meiryo UI" panose="020B0604030504040204" pitchFamily="50" charset="-128"/>
                <a:ea typeface="Meiryo UI" panose="020B0604030504040204" pitchFamily="50" charset="-128"/>
              </a:rPr>
              <a:t>オールジャパン体制で人材を投入</a:t>
            </a:r>
            <a:r>
              <a:rPr kumimoji="1" lang="ja-JP" altLang="en-US" sz="1200" dirty="0">
                <a:latin typeface="Meiryo UI" panose="020B0604030504040204" pitchFamily="50" charset="-128"/>
                <a:ea typeface="Meiryo UI" panose="020B0604030504040204" pitchFamily="50" charset="-128"/>
              </a:rPr>
              <a:t>したことである。構想立案には湯川秀樹、井深大、</a:t>
            </a:r>
            <a:r>
              <a:rPr kumimoji="1" lang="ja-JP" altLang="en-US" sz="1200" dirty="0" smtClean="0">
                <a:latin typeface="Meiryo UI" panose="020B0604030504040204" pitchFamily="50" charset="-128"/>
                <a:ea typeface="Meiryo UI" panose="020B0604030504040204" pitchFamily="50" charset="-128"/>
              </a:rPr>
              <a:t>武者小路</a:t>
            </a:r>
            <a:r>
              <a:rPr kumimoji="1" lang="ja-JP" altLang="en-US" sz="1200" dirty="0">
                <a:latin typeface="Meiryo UI" panose="020B0604030504040204" pitchFamily="50" charset="-128"/>
                <a:ea typeface="Meiryo UI" panose="020B0604030504040204" pitchFamily="50" charset="-128"/>
              </a:rPr>
              <a:t>実篤、大佛次郎、大来佐武郎、丹下健三等の日本を代表する研究者、実業家、知識人が結集した。</a:t>
            </a:r>
            <a:r>
              <a:rPr kumimoji="1" lang="ja-JP" altLang="en-US" sz="1200" dirty="0" smtClean="0">
                <a:latin typeface="Meiryo UI" panose="020B0604030504040204" pitchFamily="50" charset="-128"/>
                <a:ea typeface="Meiryo UI" panose="020B0604030504040204" pitchFamily="50" charset="-128"/>
              </a:rPr>
              <a:t>小松</a:t>
            </a:r>
            <a:r>
              <a:rPr kumimoji="1" lang="ja-JP" altLang="en-US" sz="1200" dirty="0">
                <a:latin typeface="Meiryo UI" panose="020B0604030504040204" pitchFamily="50" charset="-128"/>
                <a:ea typeface="Meiryo UI" panose="020B0604030504040204" pitchFamily="50" charset="-128"/>
              </a:rPr>
              <a:t>左京等が主催する私的勉強会の成果も活用された。また、調整等の裏方についても日本中の人材を</a:t>
            </a:r>
            <a:r>
              <a:rPr kumimoji="1" lang="ja-JP" altLang="en-US" sz="1200" dirty="0" smtClean="0">
                <a:latin typeface="Meiryo UI" panose="020B0604030504040204" pitchFamily="50" charset="-128"/>
                <a:ea typeface="Meiryo UI" panose="020B0604030504040204" pitchFamily="50" charset="-128"/>
              </a:rPr>
              <a:t>活用</a:t>
            </a:r>
            <a:r>
              <a:rPr kumimoji="1" lang="ja-JP" altLang="en-US" sz="1200" dirty="0">
                <a:latin typeface="Meiryo UI" panose="020B0604030504040204" pitchFamily="50" charset="-128"/>
                <a:ea typeface="Meiryo UI" panose="020B0604030504040204" pitchFamily="50" charset="-128"/>
              </a:rPr>
              <a:t>した。</a:t>
            </a:r>
          </a:p>
          <a:p>
            <a:pPr marL="268288" indent="-268288"/>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第３</a:t>
            </a:r>
            <a:r>
              <a:rPr kumimoji="1" lang="ja-JP" altLang="en-US" sz="1200" dirty="0">
                <a:latin typeface="Meiryo UI" panose="020B0604030504040204" pitchFamily="50" charset="-128"/>
                <a:ea typeface="Meiryo UI" panose="020B0604030504040204" pitchFamily="50" charset="-128"/>
              </a:rPr>
              <a:t>に、半年間の「祭」と割り切り、</a:t>
            </a:r>
            <a:r>
              <a:rPr kumimoji="1" lang="ja-JP" altLang="en-US" sz="1200" b="1" dirty="0">
                <a:latin typeface="Meiryo UI" panose="020B0604030504040204" pitchFamily="50" charset="-128"/>
                <a:ea typeface="Meiryo UI" panose="020B0604030504040204" pitchFamily="50" charset="-128"/>
              </a:rPr>
              <a:t>若手や前衛芸術家等に活躍の場を与えた</a:t>
            </a:r>
            <a:r>
              <a:rPr kumimoji="1" lang="ja-JP" altLang="en-US" sz="1200" dirty="0">
                <a:latin typeface="Meiryo UI" panose="020B0604030504040204" pitchFamily="50" charset="-128"/>
                <a:ea typeface="Meiryo UI" panose="020B0604030504040204" pitchFamily="50" charset="-128"/>
              </a:rPr>
              <a:t>ことである。国家の</a:t>
            </a:r>
            <a:r>
              <a:rPr kumimoji="1" lang="ja-JP" altLang="en-US" sz="1200" dirty="0" smtClean="0">
                <a:latin typeface="Meiryo UI" panose="020B0604030504040204" pitchFamily="50" charset="-128"/>
                <a:ea typeface="Meiryo UI" panose="020B0604030504040204" pitchFamily="50" charset="-128"/>
              </a:rPr>
              <a:t>威信</a:t>
            </a:r>
            <a:r>
              <a:rPr kumimoji="1" lang="ja-JP" altLang="en-US" sz="1200" dirty="0">
                <a:latin typeface="Meiryo UI" panose="020B0604030504040204" pitchFamily="50" charset="-128"/>
                <a:ea typeface="Meiryo UI" panose="020B0604030504040204" pitchFamily="50" charset="-128"/>
              </a:rPr>
              <a:t>をかけたプロジェクトにもかかわらず、若手のいわゆる「前衛」、「アングラ」芸術家を数多く投入</a:t>
            </a:r>
            <a:r>
              <a:rPr kumimoji="1" lang="ja-JP" altLang="en-US" sz="1200" dirty="0" smtClean="0">
                <a:latin typeface="Meiryo UI" panose="020B0604030504040204" pitchFamily="50" charset="-128"/>
                <a:ea typeface="Meiryo UI" panose="020B0604030504040204" pitchFamily="50" charset="-128"/>
              </a:rPr>
              <a:t>した。</a:t>
            </a:r>
            <a:endParaRPr kumimoji="1" lang="en-US" altLang="ja-JP" sz="1200" dirty="0" smtClean="0">
              <a:latin typeface="Meiryo UI" panose="020B0604030504040204" pitchFamily="50" charset="-128"/>
              <a:ea typeface="Meiryo UI" panose="020B0604030504040204" pitchFamily="50" charset="-128"/>
            </a:endParaRPr>
          </a:p>
          <a:p>
            <a:pPr marL="268288" indent="-268288"/>
            <a:r>
              <a:rPr kumimoji="1" lang="ja-JP" altLang="en-US" sz="1200"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第４</a:t>
            </a:r>
            <a:r>
              <a:rPr kumimoji="1" lang="ja-JP" altLang="en-US" sz="1200" dirty="0">
                <a:latin typeface="Meiryo UI" panose="020B0604030504040204" pitchFamily="50" charset="-128"/>
                <a:ea typeface="Meiryo UI" panose="020B0604030504040204" pitchFamily="50" charset="-128"/>
              </a:rPr>
              <a:t>に、</a:t>
            </a:r>
            <a:r>
              <a:rPr kumimoji="1" lang="ja-JP" altLang="en-US" sz="1200" b="1" dirty="0">
                <a:latin typeface="Meiryo UI" panose="020B0604030504040204" pitchFamily="50" charset="-128"/>
                <a:ea typeface="Meiryo UI" panose="020B0604030504040204" pitchFamily="50" charset="-128"/>
              </a:rPr>
              <a:t>新技術・新ビジネス手法等のレガシーを創出</a:t>
            </a:r>
            <a:r>
              <a:rPr kumimoji="1" lang="ja-JP" altLang="en-US" sz="1200" dirty="0">
                <a:latin typeface="Meiryo UI" panose="020B0604030504040204" pitchFamily="50" charset="-128"/>
                <a:ea typeface="Meiryo UI" panose="020B0604030504040204" pitchFamily="50" charset="-128"/>
              </a:rPr>
              <a:t>したことである。ジョイントベンチャーや</a:t>
            </a:r>
            <a:r>
              <a:rPr kumimoji="1" lang="ja-JP" altLang="en-US" sz="1200" dirty="0" smtClean="0">
                <a:latin typeface="Meiryo UI" panose="020B0604030504040204" pitchFamily="50" charset="-128"/>
                <a:ea typeface="Meiryo UI" panose="020B0604030504040204" pitchFamily="50" charset="-128"/>
              </a:rPr>
              <a:t>海外事</a:t>
            </a:r>
            <a:r>
              <a:rPr kumimoji="1" lang="ja-JP" altLang="en-US" sz="1200" dirty="0">
                <a:latin typeface="Meiryo UI" panose="020B0604030504040204" pitchFamily="50" charset="-128"/>
                <a:ea typeface="Meiryo UI" panose="020B0604030504040204" pitchFamily="50" charset="-128"/>
              </a:rPr>
              <a:t>業者との提携など、現在において当然とされる手法は万博をきっかけに導入された</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268288" indent="-268288"/>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○また、今回の</a:t>
            </a:r>
            <a:r>
              <a:rPr kumimoji="1" lang="en-US" altLang="ja-JP" sz="1200" dirty="0" smtClean="0">
                <a:latin typeface="Meiryo UI" panose="020B0604030504040204" pitchFamily="50" charset="-128"/>
                <a:ea typeface="Meiryo UI" panose="020B0604030504040204" pitchFamily="50" charset="-128"/>
              </a:rPr>
              <a:t>2025</a:t>
            </a:r>
            <a:r>
              <a:rPr kumimoji="1" lang="ja-JP" altLang="en-US" sz="1200" dirty="0" smtClean="0">
                <a:latin typeface="Meiryo UI" panose="020B0604030504040204" pitchFamily="50" charset="-128"/>
                <a:ea typeface="Meiryo UI" panose="020B0604030504040204" pitchFamily="50" charset="-128"/>
              </a:rPr>
              <a:t>年大阪・関西万博の開催</a:t>
            </a:r>
            <a:r>
              <a:rPr kumimoji="1" lang="ja-JP" altLang="en-US" sz="1200" dirty="0">
                <a:latin typeface="Meiryo UI" panose="020B0604030504040204" pitchFamily="50" charset="-128"/>
                <a:ea typeface="Meiryo UI" panose="020B0604030504040204" pitchFamily="50" charset="-128"/>
              </a:rPr>
              <a:t>決定を受けて、</a:t>
            </a:r>
            <a:r>
              <a:rPr kumimoji="1" lang="ja-JP" altLang="en-US" sz="1200" dirty="0" smtClean="0">
                <a:latin typeface="Meiryo UI" panose="020B0604030504040204" pitchFamily="50" charset="-128"/>
                <a:ea typeface="Meiryo UI" panose="020B0604030504040204" pitchFamily="50" charset="-128"/>
              </a:rPr>
              <a:t>府民が明るい</a:t>
            </a:r>
            <a:r>
              <a:rPr kumimoji="1" lang="ja-JP" altLang="en-US" sz="1200" dirty="0">
                <a:latin typeface="Meiryo UI" panose="020B0604030504040204" pitchFamily="50" charset="-128"/>
                <a:ea typeface="Meiryo UI" panose="020B0604030504040204" pitchFamily="50" charset="-128"/>
              </a:rPr>
              <a:t>気持ちに</a:t>
            </a:r>
            <a:r>
              <a:rPr kumimoji="1" lang="ja-JP" altLang="en-US" sz="1200" dirty="0" smtClean="0">
                <a:latin typeface="Meiryo UI" panose="020B0604030504040204" pitchFamily="50" charset="-128"/>
                <a:ea typeface="Meiryo UI" panose="020B0604030504040204" pitchFamily="50" charset="-128"/>
              </a:rPr>
              <a:t>なり、</a:t>
            </a:r>
            <a:r>
              <a:rPr kumimoji="1" lang="en-US" altLang="ja-JP" sz="1200" dirty="0">
                <a:latin typeface="Meiryo UI" panose="020B0604030504040204" pitchFamily="50" charset="-128"/>
                <a:ea typeface="Meiryo UI" panose="020B0604030504040204" pitchFamily="50" charset="-128"/>
              </a:rPr>
              <a:t>70</a:t>
            </a:r>
            <a:r>
              <a:rPr kumimoji="1" lang="ja-JP" altLang="en-US" sz="1200" dirty="0">
                <a:latin typeface="Meiryo UI" panose="020B0604030504040204" pitchFamily="50" charset="-128"/>
                <a:ea typeface="Meiryo UI" panose="020B0604030504040204" pitchFamily="50" charset="-128"/>
              </a:rPr>
              <a:t>年万博を振り返り、次の万博に活かそうという議論がなされて</a:t>
            </a:r>
            <a:r>
              <a:rPr kumimoji="1" lang="ja-JP" altLang="en-US" sz="1200" dirty="0" smtClean="0">
                <a:latin typeface="Meiryo UI" panose="020B0604030504040204" pitchFamily="50" charset="-128"/>
                <a:ea typeface="Meiryo UI" panose="020B0604030504040204" pitchFamily="50" charset="-128"/>
              </a:rPr>
              <a:t>いることはレガシーだと考える。</a:t>
            </a:r>
            <a:endParaRPr kumimoji="1" lang="ja-JP" altLang="en-US" sz="1200" dirty="0">
              <a:latin typeface="Meiryo UI" panose="020B0604030504040204" pitchFamily="50" charset="-128"/>
              <a:ea typeface="Meiryo UI" panose="020B0604030504040204" pitchFamily="50" charset="-128"/>
            </a:endParaRPr>
          </a:p>
        </p:txBody>
      </p:sp>
      <p:sp>
        <p:nvSpPr>
          <p:cNvPr id="3" name="正方形/長方形 2"/>
          <p:cNvSpPr/>
          <p:nvPr/>
        </p:nvSpPr>
        <p:spPr>
          <a:xfrm>
            <a:off x="6550547" y="3856069"/>
            <a:ext cx="3121367" cy="215444"/>
          </a:xfrm>
          <a:prstGeom prst="rect">
            <a:avLst/>
          </a:prstGeom>
        </p:spPr>
        <p:txBody>
          <a:bodyPr wrap="none">
            <a:spAutoFit/>
          </a:bodyPr>
          <a:lstStyle/>
          <a:p>
            <a:r>
              <a:rPr lang="en-US" altLang="ja-JP" sz="800" dirty="0" smtClean="0">
                <a:latin typeface="Ryumin-regular"/>
              </a:rPr>
              <a:t>※</a:t>
            </a:r>
            <a:r>
              <a:rPr lang="ja-JP" altLang="en-US" sz="800" dirty="0" smtClean="0">
                <a:latin typeface="Ryumin-regular"/>
              </a:rPr>
              <a:t>出典：</a:t>
            </a:r>
            <a:r>
              <a:rPr lang="en-US" altLang="ja-JP" sz="800" dirty="0" smtClean="0">
                <a:latin typeface="Ryumin-regular"/>
              </a:rPr>
              <a:t>J </a:t>
            </a:r>
            <a:r>
              <a:rPr lang="en-US" altLang="ja-JP" sz="800" dirty="0">
                <a:latin typeface="Ryumin-regular"/>
              </a:rPr>
              <a:t>R I</a:t>
            </a:r>
            <a:r>
              <a:rPr lang="ja-JP" altLang="en-US" sz="800" dirty="0">
                <a:latin typeface="Ryumin-regular"/>
              </a:rPr>
              <a:t>レビュー </a:t>
            </a:r>
            <a:r>
              <a:rPr lang="en-US" altLang="ja-JP" sz="800" dirty="0">
                <a:latin typeface="Ryumin-regular"/>
              </a:rPr>
              <a:t>2018 Vol.7, </a:t>
            </a:r>
            <a:r>
              <a:rPr lang="en-US" altLang="ja-JP" sz="800" dirty="0" smtClean="0">
                <a:latin typeface="Ryumin-regular"/>
              </a:rPr>
              <a:t>No.58</a:t>
            </a:r>
            <a:r>
              <a:rPr lang="ja-JP" altLang="en-US" sz="800" dirty="0" smtClean="0">
                <a:latin typeface="Ryumin-regular"/>
              </a:rPr>
              <a:t>「関西経済見通し」など</a:t>
            </a:r>
            <a:endParaRPr lang="ja-JP" altLang="en-US" dirty="0"/>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国際博覧会等（２）</a:t>
            </a:r>
            <a:r>
              <a:rPr lang="en-US" altLang="ja-JP" sz="1800" b="1" dirty="0" smtClean="0">
                <a:solidFill>
                  <a:schemeClr val="bg1"/>
                </a:solidFill>
                <a:latin typeface="Meiryo UI" panose="020B0604030504040204" pitchFamily="50" charset="-128"/>
                <a:ea typeface="Meiryo UI" panose="020B0604030504040204" pitchFamily="50" charset="-128"/>
              </a:rPr>
              <a:t>1970</a:t>
            </a:r>
            <a:r>
              <a:rPr lang="ja-JP" altLang="en-US" sz="1800" b="1" dirty="0" smtClean="0">
                <a:solidFill>
                  <a:schemeClr val="bg1"/>
                </a:solidFill>
                <a:latin typeface="Meiryo UI" panose="020B0604030504040204" pitchFamily="50" charset="-128"/>
                <a:ea typeface="Meiryo UI" panose="020B0604030504040204" pitchFamily="50" charset="-128"/>
              </a:rPr>
              <a:t>年大阪万博の評価</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015470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61714" y="6596390"/>
            <a:ext cx="50618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145</a:t>
            </a:r>
            <a:endParaRPr kumimoji="1" lang="ja-JP" altLang="en-US" sz="1100" b="1" dirty="0">
              <a:latin typeface="Arial Black" panose="020B0A04020102020204" pitchFamily="34" charset="0"/>
            </a:endParaRPr>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５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国際博覧会等（２）</a:t>
            </a:r>
            <a:r>
              <a:rPr lang="en-US" altLang="ja-JP" sz="1800" b="1" dirty="0" smtClean="0">
                <a:solidFill>
                  <a:schemeClr val="bg1"/>
                </a:solidFill>
                <a:latin typeface="Meiryo UI" panose="020B0604030504040204" pitchFamily="50" charset="-128"/>
                <a:ea typeface="Meiryo UI" panose="020B0604030504040204" pitchFamily="50" charset="-128"/>
              </a:rPr>
              <a:t>1970</a:t>
            </a:r>
            <a:r>
              <a:rPr lang="ja-JP" altLang="en-US" sz="1800" b="1" dirty="0" smtClean="0">
                <a:solidFill>
                  <a:schemeClr val="bg1"/>
                </a:solidFill>
                <a:latin typeface="Meiryo UI" panose="020B0604030504040204" pitchFamily="50" charset="-128"/>
                <a:ea typeface="Meiryo UI" panose="020B0604030504040204" pitchFamily="50" charset="-128"/>
              </a:rPr>
              <a:t>年大阪万博の評価</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762" y="642302"/>
            <a:ext cx="9745842" cy="2677656"/>
          </a:xfrm>
          <a:prstGeom prst="rect">
            <a:avLst/>
          </a:prstGeom>
          <a:noFill/>
          <a:ln w="28575" cmpd="dbl">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（高橋　朋幸氏（</a:t>
            </a:r>
            <a:r>
              <a:rPr kumimoji="1" lang="zh-TW" altLang="en-US" sz="1200" b="1" dirty="0">
                <a:latin typeface="Meiryo UI" panose="020B0604030504040204" pitchFamily="50" charset="-128"/>
                <a:ea typeface="Meiryo UI" panose="020B0604030504040204" pitchFamily="50" charset="-128"/>
              </a:rPr>
              <a:t>三菱総合研究所  西日本営業本部長兼万博推進室長</a:t>
            </a: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pPr marL="167058" indent="-167058"/>
            <a:endParaRPr kumimoji="1" lang="en-US" altLang="ja-JP" sz="1200" dirty="0">
              <a:latin typeface="Meiryo UI" panose="020B0604030504040204" pitchFamily="50" charset="-128"/>
              <a:ea typeface="Meiryo UI" panose="020B0604030504040204" pitchFamily="50" charset="-128"/>
            </a:endParaRPr>
          </a:p>
          <a:p>
            <a:pPr marL="167058" indent="-167058"/>
            <a:r>
              <a:rPr kumimoji="1" lang="ja-JP" altLang="en-US" sz="1200"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70</a:t>
            </a:r>
            <a:r>
              <a:rPr kumimoji="1" lang="ja-JP" altLang="en-US" sz="1200" b="1" dirty="0">
                <a:latin typeface="Meiryo UI" panose="020B0604030504040204" pitchFamily="50" charset="-128"/>
                <a:ea typeface="Meiryo UI" panose="020B0604030504040204" pitchFamily="50" charset="-128"/>
              </a:rPr>
              <a:t>年万博の最大のレガシーは、個人的には「太陽の塔」</a:t>
            </a:r>
            <a:r>
              <a:rPr kumimoji="1" lang="ja-JP" altLang="en-US" sz="1200" dirty="0">
                <a:latin typeface="Meiryo UI" panose="020B0604030504040204" pitchFamily="50" charset="-128"/>
                <a:ea typeface="Meiryo UI" panose="020B0604030504040204" pitchFamily="50" charset="-128"/>
              </a:rPr>
              <a:t>だと考えている。</a:t>
            </a:r>
            <a:endParaRPr kumimoji="1" lang="en-US" altLang="ja-JP" sz="1200" dirty="0">
              <a:latin typeface="Meiryo UI" panose="020B0604030504040204" pitchFamily="50" charset="-128"/>
              <a:ea typeface="Meiryo UI" panose="020B0604030504040204" pitchFamily="50" charset="-128"/>
            </a:endParaRPr>
          </a:p>
          <a:p>
            <a:pPr marL="167058" indent="-167058"/>
            <a:r>
              <a:rPr kumimoji="1" lang="ja-JP" altLang="en-US" sz="1200" dirty="0">
                <a:latin typeface="Meiryo UI" panose="020B0604030504040204" pitchFamily="50" charset="-128"/>
                <a:ea typeface="Meiryo UI" panose="020B0604030504040204" pitchFamily="50" charset="-128"/>
              </a:rPr>
              <a:t>　　・「太陽の塔」がようやく理解され始めてきたと感じる。</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err="1">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ダイバーシティ、世界は一つだというインクルーシブの考えなどがそこには内在し、それが最近になって理解され始めてきたように思う。</a:t>
            </a:r>
          </a:p>
          <a:p>
            <a:pPr marL="167058" indent="-167058"/>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年万博も、課題解決型であり、</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につながる、加えて、さらに先の新しい未来社会像にチャレンジするものにもなるのではないか。</a:t>
            </a:r>
            <a:endParaRPr kumimoji="1" lang="en-US" altLang="ja-JP" sz="1200" dirty="0">
              <a:latin typeface="Meiryo UI" panose="020B0604030504040204" pitchFamily="50" charset="-128"/>
              <a:ea typeface="Meiryo UI" panose="020B0604030504040204" pitchFamily="50" charset="-128"/>
            </a:endParaRPr>
          </a:p>
          <a:p>
            <a:pPr marL="167058" indent="-167058"/>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○万博を契機に都市構造も変わる。</a:t>
            </a:r>
            <a:endParaRPr kumimoji="1" lang="en-US" altLang="ja-JP" sz="1200" b="1" dirty="0">
              <a:latin typeface="Meiryo UI" panose="020B0604030504040204" pitchFamily="50" charset="-128"/>
              <a:ea typeface="Meiryo UI" panose="020B0604030504040204" pitchFamily="50" charset="-128"/>
            </a:endParaRPr>
          </a:p>
          <a:p>
            <a:pPr marL="167058" indent="-167058"/>
            <a:r>
              <a:rPr kumimoji="1" lang="ja-JP" altLang="en-US" sz="1200"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70</a:t>
            </a:r>
            <a:r>
              <a:rPr kumimoji="1" lang="ja-JP" altLang="en-US" sz="1200" b="1" dirty="0">
                <a:latin typeface="Meiryo UI" panose="020B0604030504040204" pitchFamily="50" charset="-128"/>
                <a:ea typeface="Meiryo UI" panose="020B0604030504040204" pitchFamily="50" charset="-128"/>
              </a:rPr>
              <a:t>年万博の契機に国土軸ができた</a:t>
            </a:r>
            <a:r>
              <a:rPr kumimoji="1" lang="ja-JP" altLang="en-US" sz="1200" dirty="0">
                <a:latin typeface="Meiryo UI" panose="020B0604030504040204" pitchFamily="50" charset="-128"/>
                <a:ea typeface="Meiryo UI" panose="020B0604030504040204" pitchFamily="50" charset="-128"/>
              </a:rPr>
              <a:t>と考える。今回は間に合わないが、</a:t>
            </a:r>
            <a:r>
              <a:rPr kumimoji="1" lang="ja-JP" altLang="en-US" sz="1200" b="1" dirty="0">
                <a:latin typeface="Meiryo UI" panose="020B0604030504040204" pitchFamily="50" charset="-128"/>
                <a:ea typeface="Meiryo UI" panose="020B0604030504040204" pitchFamily="50" charset="-128"/>
              </a:rPr>
              <a:t>いずれリニアを見越した新たな国土軸</a:t>
            </a:r>
            <a:r>
              <a:rPr kumimoji="1" lang="ja-JP" altLang="en-US" sz="1200" dirty="0">
                <a:latin typeface="Meiryo UI" panose="020B0604030504040204" pitchFamily="50" charset="-128"/>
                <a:ea typeface="Meiryo UI" panose="020B0604030504040204" pitchFamily="50" charset="-128"/>
              </a:rPr>
              <a:t>もできる。</a:t>
            </a:r>
          </a:p>
          <a:p>
            <a:pPr marL="167058" indent="-167058"/>
            <a:r>
              <a:rPr kumimoji="1" lang="ja-JP" altLang="en-US" sz="1200" dirty="0">
                <a:latin typeface="Meiryo UI" panose="020B0604030504040204" pitchFamily="50" charset="-128"/>
                <a:ea typeface="Meiryo UI" panose="020B0604030504040204" pitchFamily="50" charset="-128"/>
              </a:rPr>
              <a:t>　　・大阪市内をみると、これまで</a:t>
            </a:r>
            <a:r>
              <a:rPr kumimoji="1" lang="ja-JP" altLang="en-US" sz="1200" b="1" dirty="0">
                <a:latin typeface="Meiryo UI" panose="020B0604030504040204" pitchFamily="50" charset="-128"/>
                <a:ea typeface="Meiryo UI" panose="020B0604030504040204" pitchFamily="50" charset="-128"/>
              </a:rPr>
              <a:t>南北を軸に発展してきたが、</a:t>
            </a:r>
            <a:r>
              <a:rPr kumimoji="1" lang="en-US" altLang="ja-JP" sz="1200" b="1" dirty="0">
                <a:latin typeface="Meiryo UI" panose="020B0604030504040204" pitchFamily="50" charset="-128"/>
                <a:ea typeface="Meiryo UI" panose="020B0604030504040204" pitchFamily="50" charset="-128"/>
              </a:rPr>
              <a:t>2025</a:t>
            </a:r>
            <a:r>
              <a:rPr kumimoji="1" lang="ja-JP" altLang="en-US" sz="1200" b="1" dirty="0">
                <a:latin typeface="Meiryo UI" panose="020B0604030504040204" pitchFamily="50" charset="-128"/>
                <a:ea typeface="Meiryo UI" panose="020B0604030504040204" pitchFamily="50" charset="-128"/>
              </a:rPr>
              <a:t>年万博を契機に東西の軸も発展</a:t>
            </a:r>
            <a:r>
              <a:rPr kumimoji="1" lang="ja-JP" altLang="en-US" sz="1200" dirty="0">
                <a:latin typeface="Meiryo UI" panose="020B0604030504040204" pitchFamily="50" charset="-128"/>
                <a:ea typeface="Meiryo UI" panose="020B0604030504040204" pitchFamily="50" charset="-128"/>
              </a:rPr>
              <a:t>していくと考えられる。</a:t>
            </a:r>
          </a:p>
          <a:p>
            <a:pPr marL="167058" indent="-167058"/>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70</a:t>
            </a:r>
            <a:r>
              <a:rPr kumimoji="1" lang="ja-JP" altLang="en-US" sz="1200" dirty="0">
                <a:latin typeface="Meiryo UI" panose="020B0604030504040204" pitchFamily="50" charset="-128"/>
                <a:ea typeface="Meiryo UI" panose="020B0604030504040204" pitchFamily="50" charset="-128"/>
              </a:rPr>
              <a:t>年万博から</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年万博参加について考えてみる。</a:t>
            </a:r>
            <a:endParaRPr kumimoji="1" lang="en-US" altLang="ja-JP" sz="1200" dirty="0">
              <a:latin typeface="Meiryo UI" panose="020B0604030504040204" pitchFamily="50" charset="-128"/>
              <a:ea typeface="Meiryo UI" panose="020B0604030504040204" pitchFamily="50" charset="-128"/>
            </a:endParaRPr>
          </a:p>
          <a:p>
            <a:pPr marL="167058" indent="-167058"/>
            <a:r>
              <a:rPr kumimoji="1" lang="ja-JP" altLang="en-US" sz="1200"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70</a:t>
            </a:r>
            <a:r>
              <a:rPr kumimoji="1" lang="ja-JP" altLang="en-US" sz="1200" b="1" dirty="0">
                <a:latin typeface="Meiryo UI" panose="020B0604030504040204" pitchFamily="50" charset="-128"/>
                <a:ea typeface="Meiryo UI" panose="020B0604030504040204" pitchFamily="50" charset="-128"/>
              </a:rPr>
              <a:t>年万博では内外の国々や企業からの発信が中心で、国際交流が活発化、新しいライフスタイルが提案</a:t>
            </a:r>
            <a:r>
              <a:rPr kumimoji="1" lang="ja-JP" altLang="en-US" sz="1200" dirty="0">
                <a:latin typeface="Meiryo UI" panose="020B0604030504040204" pitchFamily="50" charset="-128"/>
                <a:ea typeface="Meiryo UI" panose="020B0604030504040204" pitchFamily="50" charset="-128"/>
              </a:rPr>
              <a:t>された。</a:t>
            </a:r>
            <a:endParaRPr kumimoji="1" lang="en-US" altLang="ja-JP" sz="1200" dirty="0">
              <a:latin typeface="Meiryo UI" panose="020B0604030504040204" pitchFamily="50" charset="-128"/>
              <a:ea typeface="Meiryo UI" panose="020B0604030504040204" pitchFamily="50" charset="-128"/>
            </a:endParaRPr>
          </a:p>
          <a:p>
            <a:pPr marL="167058" indent="-167058"/>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2005</a:t>
            </a:r>
            <a:r>
              <a:rPr kumimoji="1" lang="ja-JP" altLang="en-US" sz="1200" dirty="0">
                <a:latin typeface="Meiryo UI" panose="020B0604030504040204" pitchFamily="50" charset="-128"/>
                <a:ea typeface="Meiryo UI" panose="020B0604030504040204" pitchFamily="50" charset="-128"/>
              </a:rPr>
              <a:t>年愛知万博では市民レベルでの取り組みが着目された。</a:t>
            </a:r>
            <a:endParaRPr kumimoji="1" lang="en-US" altLang="ja-JP" sz="1200" dirty="0">
              <a:latin typeface="Meiryo UI" panose="020B0604030504040204" pitchFamily="50" charset="-128"/>
              <a:ea typeface="Meiryo UI" panose="020B0604030504040204" pitchFamily="50" charset="-128"/>
            </a:endParaRPr>
          </a:p>
          <a:p>
            <a:pPr marL="167058" indent="-167058"/>
            <a:r>
              <a:rPr kumimoji="1" lang="ja-JP" altLang="en-US" sz="1200" dirty="0">
                <a:latin typeface="Meiryo UI" panose="020B0604030504040204" pitchFamily="50" charset="-128"/>
                <a:ea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rPr>
              <a:t>2025</a:t>
            </a:r>
            <a:r>
              <a:rPr kumimoji="1" lang="ja-JP" altLang="en-US" sz="1200" b="1" dirty="0">
                <a:latin typeface="Meiryo UI" panose="020B0604030504040204" pitchFamily="50" charset="-128"/>
                <a:ea typeface="Meiryo UI" panose="020B0604030504040204" pitchFamily="50" charset="-128"/>
              </a:rPr>
              <a:t>年万博では、ひとりひとりの生き方・幸せのあり方、</a:t>
            </a:r>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さらに</a:t>
            </a:r>
            <a:r>
              <a:rPr kumimoji="1" lang="en-US" altLang="ja-JP" sz="1200" b="1" dirty="0">
                <a:latin typeface="Meiryo UI" panose="020B0604030504040204" pitchFamily="50" charset="-128"/>
                <a:ea typeface="Meiryo UI" panose="020B0604030504040204" pitchFamily="50" charset="-128"/>
              </a:rPr>
              <a:t>100</a:t>
            </a:r>
            <a:r>
              <a:rPr kumimoji="1" lang="ja-JP" altLang="en-US" sz="1200" b="1" dirty="0">
                <a:latin typeface="Meiryo UI" panose="020B0604030504040204" pitchFamily="50" charset="-128"/>
                <a:ea typeface="Meiryo UI" panose="020B0604030504040204" pitchFamily="50" charset="-128"/>
              </a:rPr>
              <a:t>年寿命時代のライフスタイルを個人レベルで考えさせるものに昇華されていくものになるのではないか。その手段として</a:t>
            </a:r>
            <a:r>
              <a:rPr kumimoji="1" lang="en-US" altLang="ja-JP" sz="1200" b="1" dirty="0">
                <a:latin typeface="Meiryo UI" panose="020B0604030504040204" pitchFamily="50" charset="-128"/>
                <a:ea typeface="Meiryo UI" panose="020B0604030504040204" pitchFamily="50" charset="-128"/>
              </a:rPr>
              <a:t>ICT</a:t>
            </a:r>
            <a:r>
              <a:rPr kumimoji="1" lang="ja-JP" altLang="en-US" sz="1200" b="1" dirty="0">
                <a:latin typeface="Meiryo UI" panose="020B0604030504040204" pitchFamily="50" charset="-128"/>
                <a:ea typeface="Meiryo UI" panose="020B0604030504040204" pitchFamily="50" charset="-128"/>
              </a:rPr>
              <a:t>の技術革新が使える。</a:t>
            </a:r>
            <a:endParaRPr kumimoji="1"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45680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2469" y="294267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５　</a:t>
            </a:r>
            <a:r>
              <a:rPr lang="ja-JP" altLang="en-US" sz="2400" b="1" u="sng" dirty="0" smtClean="0">
                <a:latin typeface="Meiryo UI" panose="020B0604030504040204" pitchFamily="50" charset="-128"/>
                <a:ea typeface="Meiryo UI" panose="020B0604030504040204" pitchFamily="50" charset="-128"/>
              </a:rPr>
              <a:t>過去の国際博覧会等　（３）その他万博開催都市における効果</a:t>
            </a:r>
            <a:endParaRPr lang="en-US" altLang="ja-JP" sz="2400" b="1" u="sng" dirty="0" smtClean="0">
              <a:latin typeface="Meiryo UI" panose="020B0604030504040204" pitchFamily="50" charset="-128"/>
              <a:ea typeface="Meiryo UI" panose="020B0604030504040204" pitchFamily="50" charset="-128"/>
            </a:endParaRPr>
          </a:p>
          <a:p>
            <a:pPr algn="l"/>
            <a:r>
              <a:rPr lang="ja-JP" altLang="en-US" sz="2400" b="1" dirty="0" smtClean="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21</a:t>
            </a:r>
            <a:r>
              <a:rPr lang="ja-JP" altLang="en-US" sz="2000" b="1" dirty="0" smtClean="0">
                <a:latin typeface="Meiryo UI" panose="020B0604030504040204" pitchFamily="50" charset="-128"/>
                <a:ea typeface="Meiryo UI" panose="020B0604030504040204" pitchFamily="50" charset="-128"/>
              </a:rPr>
              <a:t>世紀</a:t>
            </a:r>
            <a:r>
              <a:rPr lang="en-US" altLang="ja-JP" sz="2000" b="1" dirty="0" smtClean="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a:p>
            <a:pPr algn="l"/>
            <a:endParaRPr lang="ja-JP" altLang="en-US" sz="2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146</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729243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２</a:t>
            </a:r>
            <a:r>
              <a:rPr lang="ja-JP" altLang="en-US" sz="2400" b="1" u="sng" dirty="0" smtClean="0">
                <a:latin typeface="Meiryo UI" panose="020B0604030504040204" pitchFamily="50" charset="-128"/>
                <a:ea typeface="Meiryo UI" panose="020B0604030504040204" pitchFamily="50" charset="-128"/>
              </a:rPr>
              <a:t>　歴史から導かれる大阪の</a:t>
            </a:r>
            <a:r>
              <a:rPr lang="ja-JP" altLang="en-US" sz="2400" b="1" u="sng" dirty="0">
                <a:latin typeface="Meiryo UI" panose="020B0604030504040204" pitchFamily="50" charset="-128"/>
                <a:ea typeface="Meiryo UI" panose="020B0604030504040204" pitchFamily="50" charset="-128"/>
              </a:rPr>
              <a:t>特色（１）都市圏の形成過程</a:t>
            </a:r>
          </a:p>
        </p:txBody>
      </p:sp>
      <p:sp>
        <p:nvSpPr>
          <p:cNvPr id="3" name="テキスト ボックス 2"/>
          <p:cNvSpPr txBox="1"/>
          <p:nvPr/>
        </p:nvSpPr>
        <p:spPr>
          <a:xfrm>
            <a:off x="9471546" y="6596390"/>
            <a:ext cx="39635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12</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59918241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48731708"/>
              </p:ext>
            </p:extLst>
          </p:nvPr>
        </p:nvGraphicFramePr>
        <p:xfrm>
          <a:off x="106455" y="1741889"/>
          <a:ext cx="9667316" cy="5025610"/>
        </p:xfrm>
        <a:graphic>
          <a:graphicData uri="http://schemas.openxmlformats.org/drawingml/2006/table">
            <a:tbl>
              <a:tblPr firstRow="1" bandRow="1">
                <a:tableStyleId>{5C22544A-7EE6-4342-B048-85BDC9FD1C3A}</a:tableStyleId>
              </a:tblPr>
              <a:tblGrid>
                <a:gridCol w="9667316">
                  <a:extLst>
                    <a:ext uri="{9D8B030D-6E8A-4147-A177-3AD203B41FA5}">
                      <a16:colId xmlns:a16="http://schemas.microsoft.com/office/drawing/2014/main" val="3654486749"/>
                    </a:ext>
                  </a:extLst>
                </a:gridCol>
              </a:tblGrid>
              <a:tr h="259590">
                <a:tc>
                  <a:txBody>
                    <a:bodyPr/>
                    <a:lstStyle/>
                    <a:p>
                      <a:pPr algn="ctr"/>
                      <a:r>
                        <a:rPr kumimoji="1" lang="en-US" altLang="ja-JP" sz="1200" dirty="0" smtClean="0">
                          <a:latin typeface="Meiryo UI" panose="020B0604030504040204" pitchFamily="50" charset="-128"/>
                          <a:ea typeface="Meiryo UI" panose="020B0604030504040204" pitchFamily="50" charset="-128"/>
                        </a:rPr>
                        <a:t>2000</a:t>
                      </a:r>
                      <a:r>
                        <a:rPr kumimoji="1" lang="ja-JP" altLang="en-US" sz="1200" dirty="0" smtClean="0">
                          <a:latin typeface="Meiryo UI" panose="020B0604030504040204" pitchFamily="50" charset="-128"/>
                          <a:ea typeface="Meiryo UI" panose="020B0604030504040204" pitchFamily="50" charset="-128"/>
                        </a:rPr>
                        <a:t>年ハノバー国際博覧会（</a:t>
                      </a:r>
                      <a:r>
                        <a:rPr kumimoji="1" lang="en-US" altLang="ja-JP" sz="1200" dirty="0" smtClean="0">
                          <a:latin typeface="Meiryo UI" panose="020B0604030504040204" pitchFamily="50" charset="-128"/>
                          <a:ea typeface="Meiryo UI" panose="020B0604030504040204" pitchFamily="50" charset="-128"/>
                        </a:rPr>
                        <a:t>2000.6.1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10.31</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032947"/>
                  </a:ext>
                </a:extLst>
              </a:tr>
              <a:tr h="4751290">
                <a:tc>
                  <a:txBody>
                    <a:bodyPr/>
                    <a:lstStyle/>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ja-JP" altLang="en-US" sz="105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533143"/>
                  </a:ext>
                </a:extLst>
              </a:tr>
            </a:tbl>
          </a:graphicData>
        </a:graphic>
      </p:graphicFrame>
      <p:sp>
        <p:nvSpPr>
          <p:cNvPr id="5" name="テキスト ボックス 4"/>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147</a:t>
            </a:r>
            <a:endParaRPr kumimoji="1" lang="ja-JP" altLang="en-US" sz="1100" b="1" dirty="0">
              <a:latin typeface="Arial Black" panose="020B0A04020102020204" pitchFamily="34" charset="0"/>
            </a:endParaRPr>
          </a:p>
        </p:txBody>
      </p:sp>
      <p:sp>
        <p:nvSpPr>
          <p:cNvPr id="8" name="正方形/長方形 7"/>
          <p:cNvSpPr/>
          <p:nvPr/>
        </p:nvSpPr>
        <p:spPr>
          <a:xfrm>
            <a:off x="298593" y="2551808"/>
            <a:ext cx="4636478" cy="1579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Meiryo UI" panose="020B0604030504040204" pitchFamily="50" charset="-128"/>
                <a:ea typeface="Meiryo UI" panose="020B0604030504040204" pitchFamily="50" charset="-128"/>
              </a:rPr>
              <a:t>○テーマ</a:t>
            </a:r>
            <a:r>
              <a:rPr lang="ja-JP" altLang="en-US" sz="1200" dirty="0" smtClean="0">
                <a:solidFill>
                  <a:schemeClr val="tx1"/>
                </a:solidFill>
                <a:latin typeface="Meiryo UI" panose="020B0604030504040204" pitchFamily="50" charset="-128"/>
                <a:ea typeface="Meiryo UI" panose="020B0604030504040204" pitchFamily="50" charset="-128"/>
              </a:rPr>
              <a:t>：人間、自然、技術</a:t>
            </a:r>
            <a:r>
              <a:rPr lang="ja-JP" altLang="en-US" sz="1200" dirty="0" err="1" smtClean="0">
                <a:solidFill>
                  <a:schemeClr val="tx1"/>
                </a:solidFill>
                <a:latin typeface="Meiryo UI" panose="020B0604030504040204" pitchFamily="50" charset="-128"/>
                <a:ea typeface="Meiryo UI" panose="020B0604030504040204" pitchFamily="50" charset="-128"/>
              </a:rPr>
              <a:t>ー</a:t>
            </a:r>
            <a:r>
              <a:rPr lang="ja-JP" altLang="en-US" sz="1200" dirty="0" smtClean="0">
                <a:solidFill>
                  <a:schemeClr val="tx1"/>
                </a:solidFill>
                <a:latin typeface="Meiryo UI" panose="020B0604030504040204" pitchFamily="50" charset="-128"/>
                <a:ea typeface="Meiryo UI" panose="020B0604030504040204" pitchFamily="50" charset="-128"/>
              </a:rPr>
              <a:t>新たな世界の幕開け</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Mensch, </a:t>
            </a:r>
            <a:r>
              <a:rPr lang="en-US" altLang="ja-JP" sz="1200" dirty="0" err="1">
                <a:solidFill>
                  <a:schemeClr val="tx1"/>
                </a:solidFill>
                <a:latin typeface="Meiryo UI" panose="020B0604030504040204" pitchFamily="50" charset="-128"/>
                <a:ea typeface="Meiryo UI" panose="020B0604030504040204" pitchFamily="50" charset="-128"/>
              </a:rPr>
              <a:t>Natur</a:t>
            </a:r>
            <a:r>
              <a:rPr lang="en-US" altLang="ja-JP" sz="1200" dirty="0">
                <a:solidFill>
                  <a:schemeClr val="tx1"/>
                </a:solidFill>
                <a:latin typeface="Meiryo UI" panose="020B0604030504040204" pitchFamily="50" charset="-128"/>
                <a:ea typeface="Meiryo UI" panose="020B0604030504040204" pitchFamily="50" charset="-128"/>
              </a:rPr>
              <a:t> und </a:t>
            </a:r>
            <a:r>
              <a:rPr lang="en-US" altLang="ja-JP" sz="1200" dirty="0" err="1">
                <a:solidFill>
                  <a:schemeClr val="tx1"/>
                </a:solidFill>
                <a:latin typeface="Meiryo UI" panose="020B0604030504040204" pitchFamily="50" charset="-128"/>
                <a:ea typeface="Meiryo UI" panose="020B0604030504040204" pitchFamily="50" charset="-128"/>
              </a:rPr>
              <a:t>Technik</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○来場者数</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1810</a:t>
            </a:r>
            <a:r>
              <a:rPr lang="ja-JP" altLang="en-US" sz="1200" dirty="0" smtClean="0">
                <a:solidFill>
                  <a:schemeClr val="tx1"/>
                </a:solidFill>
                <a:latin typeface="Meiryo UI" panose="020B0604030504040204" pitchFamily="50" charset="-128"/>
                <a:ea typeface="Meiryo UI" panose="020B0604030504040204" pitchFamily="50" charset="-128"/>
              </a:rPr>
              <a:t>万人（目標</a:t>
            </a:r>
            <a:r>
              <a:rPr lang="en-US" altLang="ja-JP" sz="1200" dirty="0" smtClean="0">
                <a:solidFill>
                  <a:schemeClr val="tx1"/>
                </a:solidFill>
                <a:latin typeface="Meiryo UI" panose="020B0604030504040204" pitchFamily="50" charset="-128"/>
                <a:ea typeface="Meiryo UI" panose="020B0604030504040204" pitchFamily="50" charset="-128"/>
              </a:rPr>
              <a:t>4000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※1200</a:t>
            </a:r>
            <a:r>
              <a:rPr lang="ja-JP" altLang="en-US" sz="1200" dirty="0">
                <a:solidFill>
                  <a:schemeClr val="tx1"/>
                </a:solidFill>
                <a:latin typeface="Meiryo UI" panose="020B0604030504040204" pitchFamily="50" charset="-128"/>
                <a:ea typeface="Meiryo UI" panose="020B0604030504040204" pitchFamily="50" charset="-128"/>
              </a:rPr>
              <a:t>億</a:t>
            </a:r>
            <a:r>
              <a:rPr lang="ja-JP" altLang="en-US" sz="1200" dirty="0" smtClean="0">
                <a:solidFill>
                  <a:schemeClr val="tx1"/>
                </a:solidFill>
                <a:latin typeface="Meiryo UI" panose="020B0604030504040204" pitchFamily="50" charset="-128"/>
                <a:ea typeface="Meiryo UI" panose="020B0604030504040204" pitchFamily="50" charset="-128"/>
              </a:rPr>
              <a:t>円の赤字</a:t>
            </a:r>
            <a:r>
              <a:rPr lang="ja-JP" altLang="en-US" sz="1200" dirty="0">
                <a:solidFill>
                  <a:schemeClr val="tx1"/>
                </a:solidFill>
                <a:latin typeface="Meiryo UI" panose="020B0604030504040204" pitchFamily="50" charset="-128"/>
                <a:ea typeface="Meiryo UI" panose="020B0604030504040204" pitchFamily="50" charset="-128"/>
              </a:rPr>
              <a:t>　　</a:t>
            </a:r>
          </a:p>
          <a:p>
            <a:r>
              <a:rPr lang="ja-JP" altLang="en-US" sz="1200" b="1" dirty="0">
                <a:solidFill>
                  <a:schemeClr val="tx1"/>
                </a:solidFill>
                <a:latin typeface="Meiryo UI" panose="020B0604030504040204" pitchFamily="50" charset="-128"/>
                <a:ea typeface="Meiryo UI" panose="020B0604030504040204" pitchFamily="50" charset="-128"/>
              </a:rPr>
              <a:t>○経済</a:t>
            </a:r>
            <a:r>
              <a:rPr lang="ja-JP" altLang="en-US" sz="1200" b="1" dirty="0" smtClean="0">
                <a:solidFill>
                  <a:schemeClr val="tx1"/>
                </a:solidFill>
                <a:latin typeface="Meiryo UI" panose="020B0604030504040204" pitchFamily="50" charset="-128"/>
                <a:ea typeface="Meiryo UI" panose="020B0604030504040204" pitchFamily="50" charset="-128"/>
              </a:rPr>
              <a:t>効果</a:t>
            </a:r>
            <a:r>
              <a:rPr lang="ja-JP" altLang="en-US" sz="1200" dirty="0" smtClean="0">
                <a:solidFill>
                  <a:schemeClr val="tx1"/>
                </a:solidFill>
                <a:latin typeface="Meiryo UI" panose="020B0604030504040204" pitchFamily="50" charset="-128"/>
                <a:ea typeface="Meiryo UI" panose="020B0604030504040204" pitchFamily="50" charset="-128"/>
              </a:rPr>
              <a:t>：第１次インパクト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75</a:t>
            </a:r>
            <a:r>
              <a:rPr lang="ja-JP" altLang="en-US" sz="1200" dirty="0" smtClean="0">
                <a:solidFill>
                  <a:schemeClr val="tx1"/>
                </a:solidFill>
                <a:latin typeface="Meiryo UI" panose="020B0604030504040204" pitchFamily="50" charset="-128"/>
                <a:ea typeface="Meiryo UI" panose="020B0604030504040204" pitchFamily="50" charset="-128"/>
              </a:rPr>
              <a:t>億</a:t>
            </a:r>
            <a:r>
              <a:rPr lang="en-US" altLang="ja-JP" sz="1200" dirty="0" smtClean="0">
                <a:solidFill>
                  <a:schemeClr val="tx1"/>
                </a:solidFill>
                <a:latin typeface="Meiryo UI" panose="020B0604030504040204" pitchFamily="50" charset="-128"/>
                <a:ea typeface="Meiryo UI" panose="020B0604030504040204" pitchFamily="50" charset="-128"/>
              </a:rPr>
              <a:t>5000</a:t>
            </a:r>
            <a:r>
              <a:rPr lang="ja-JP" altLang="en-US" sz="1200" dirty="0" smtClean="0">
                <a:solidFill>
                  <a:schemeClr val="tx1"/>
                </a:solidFill>
                <a:latin typeface="Meiryo UI" panose="020B0604030504040204" pitchFamily="50" charset="-128"/>
                <a:ea typeface="Meiryo UI" panose="020B0604030504040204" pitchFamily="50" charset="-128"/>
              </a:rPr>
              <a:t>万マルク</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価値創造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83</a:t>
            </a:r>
            <a:r>
              <a:rPr lang="ja-JP" altLang="en-US" sz="1200" dirty="0" smtClean="0">
                <a:solidFill>
                  <a:schemeClr val="tx1"/>
                </a:solidFill>
                <a:latin typeface="Meiryo UI" panose="020B0604030504040204" pitchFamily="50" charset="-128"/>
                <a:ea typeface="Meiryo UI" panose="020B0604030504040204" pitchFamily="50" charset="-128"/>
              </a:rPr>
              <a:t>億</a:t>
            </a:r>
            <a:r>
              <a:rPr lang="en-US" altLang="ja-JP" sz="1200" dirty="0" smtClean="0">
                <a:solidFill>
                  <a:schemeClr val="tx1"/>
                </a:solidFill>
                <a:latin typeface="Meiryo UI" panose="020B0604030504040204" pitchFamily="50" charset="-128"/>
                <a:ea typeface="Meiryo UI" panose="020B0604030504040204" pitchFamily="50" charset="-128"/>
              </a:rPr>
              <a:t>8000</a:t>
            </a:r>
            <a:r>
              <a:rPr lang="ja-JP" altLang="en-US" sz="1200" dirty="0" smtClean="0">
                <a:solidFill>
                  <a:schemeClr val="tx1"/>
                </a:solidFill>
                <a:latin typeface="Meiryo UI" panose="020B0604030504040204" pitchFamily="50" charset="-128"/>
                <a:ea typeface="Meiryo UI" panose="020B0604030504040204" pitchFamily="50" charset="-128"/>
              </a:rPr>
              <a:t>万マルク</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雇用創出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　６万</a:t>
            </a:r>
            <a:r>
              <a:rPr lang="en-US" altLang="ja-JP" sz="1200" dirty="0" smtClean="0">
                <a:solidFill>
                  <a:schemeClr val="tx1"/>
                </a:solidFill>
                <a:latin typeface="Meiryo UI" panose="020B0604030504040204" pitchFamily="50" charset="-128"/>
                <a:ea typeface="Meiryo UI" panose="020B0604030504040204" pitchFamily="50" charset="-128"/>
              </a:rPr>
              <a:t>5667</a:t>
            </a:r>
            <a:r>
              <a:rPr lang="ja-JP" altLang="en-US" sz="1200" dirty="0" smtClean="0">
                <a:solidFill>
                  <a:schemeClr val="tx1"/>
                </a:solidFill>
                <a:latin typeface="Meiryo UI" panose="020B0604030504040204" pitchFamily="50" charset="-128"/>
                <a:ea typeface="Meiryo UI" panose="020B0604030504040204" pitchFamily="50" charset="-128"/>
              </a:rPr>
              <a:t>人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ニーダーザクセン州に対する経済効果</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98593" y="2145165"/>
            <a:ext cx="1707208" cy="266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■テーマ、経済効果等</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953000" y="2150340"/>
            <a:ext cx="2014301" cy="2566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■万博と連動した都市開発</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935071" y="2534302"/>
            <a:ext cx="4486836" cy="2380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schemeClr val="tx1"/>
                </a:solidFill>
                <a:latin typeface="Meiryo UI" panose="020B0604030504040204" pitchFamily="50" charset="-128"/>
                <a:ea typeface="Meiryo UI" panose="020B0604030504040204" pitchFamily="50" charset="-128"/>
              </a:rPr>
              <a:t>　ハノーバー万博では、</a:t>
            </a:r>
            <a:r>
              <a:rPr lang="ja-JP" altLang="en-US" sz="1200" b="1" dirty="0" smtClean="0">
                <a:solidFill>
                  <a:schemeClr val="tx1"/>
                </a:solidFill>
                <a:latin typeface="Meiryo UI" panose="020B0604030504040204" pitchFamily="50" charset="-128"/>
                <a:ea typeface="Meiryo UI" panose="020B0604030504040204" pitchFamily="50" charset="-128"/>
              </a:rPr>
              <a:t>会場建設に関連した地域開発と都市の再開発</a:t>
            </a:r>
            <a:r>
              <a:rPr lang="ja-JP" altLang="en-US" sz="1200" dirty="0" smtClean="0">
                <a:solidFill>
                  <a:schemeClr val="tx1"/>
                </a:solidFill>
                <a:latin typeface="Meiryo UI" panose="020B0604030504040204" pitchFamily="50" charset="-128"/>
                <a:ea typeface="Meiryo UI" panose="020B0604030504040204" pitchFamily="50" charset="-128"/>
              </a:rPr>
              <a:t>が行われた。</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①万博会場の建設とクロンスベルク地域の開発</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marL="268288" indent="-268288"/>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・新しい住宅地の開発、市内中心部への市電、道路等のインフラ整備など</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②交通インフラの整備：空港・鉄道網と中央駅アウトバーン</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・ハノーバー空港のリニューアル、都市近郊電車の乗り入れなど</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③市内全域の都市基盤整備と再開発</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　（ハノーバー・プログラム</a:t>
            </a:r>
            <a:r>
              <a:rPr lang="en-US" altLang="ja-JP" sz="1200" b="1" dirty="0" smtClean="0">
                <a:solidFill>
                  <a:schemeClr val="tx1"/>
                </a:solidFill>
                <a:latin typeface="Meiryo UI" panose="020B0604030504040204" pitchFamily="50" charset="-128"/>
                <a:ea typeface="Meiryo UI" panose="020B0604030504040204" pitchFamily="50" charset="-128"/>
              </a:rPr>
              <a:t>2001</a:t>
            </a:r>
            <a:r>
              <a:rPr lang="ja-JP" altLang="en-US" sz="1200" b="1" dirty="0" smtClean="0">
                <a:solidFill>
                  <a:schemeClr val="tx1"/>
                </a:solidFill>
                <a:latin typeface="Meiryo UI" panose="020B0604030504040204" pitchFamily="50" charset="-128"/>
                <a:ea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marL="268288" indent="-268288"/>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・中心市街地の小工業地の活性化、都市景観の近代化、観光地の整備など。</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98593" y="4752406"/>
            <a:ext cx="4273407" cy="201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eiryo UI" panose="020B0604030504040204" pitchFamily="50" charset="-128"/>
                <a:ea typeface="Meiryo UI" panose="020B0604030504040204" pitchFamily="50" charset="-128"/>
              </a:rPr>
              <a:t>○万博の印象（マイナス面）</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・環境問題の教育テーマが中心でエンターテインメント性が低い</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・非日常的な感動や心躍る楽しさがあまり感じられなかった。</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・万博の展示としては難解すぎた。</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○全体的効果</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・メッセ会場の拡充・リニューアル、会場アクセス、利便性向上</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・メッセ開催のノウハウの向上、メッセ都市としてのイメージ向上</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→ＭＩＣＥ都市としての地位を確立との評価。</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98593" y="4435899"/>
            <a:ext cx="1707208" cy="266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■全体的な評価</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国際博覧会等（３）その他万博開催都市における効果</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2229" y="487534"/>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・ハノーバー万博は、万博自体としては、決して成功と言えるものではないが、ハノーバーの都市としてのビジョンの実現、ＭＩＣＥ都市としての地位の確立に大きな効果。</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・愛地球博は、環境面での社会変化を促すなどの効果</a:t>
            </a:r>
            <a:r>
              <a:rPr kumimoji="1" lang="ja-JP" altLang="en-US" sz="1400" dirty="0" smtClean="0">
                <a:latin typeface="Meiryo UI" panose="020B0604030504040204" pitchFamily="50" charset="-128"/>
                <a:ea typeface="Meiryo UI" panose="020B0604030504040204" pitchFamily="50" charset="-128"/>
              </a:rPr>
              <a:t>。一方で、万博</a:t>
            </a:r>
            <a:r>
              <a:rPr kumimoji="1" lang="ja-JP" altLang="en-US" sz="1400" dirty="0">
                <a:latin typeface="Meiryo UI" panose="020B0604030504040204" pitchFamily="50" charset="-128"/>
                <a:ea typeface="Meiryo UI" panose="020B0604030504040204" pitchFamily="50" charset="-128"/>
              </a:rPr>
              <a:t>自体で地域開発の整合が問われ、会場変更などの</a:t>
            </a:r>
            <a:r>
              <a:rPr kumimoji="1" lang="ja-JP" altLang="en-US" sz="1400" dirty="0" smtClean="0">
                <a:latin typeface="Meiryo UI" panose="020B0604030504040204" pitchFamily="50" charset="-128"/>
                <a:ea typeface="Meiryo UI" panose="020B0604030504040204" pitchFamily="50" charset="-128"/>
              </a:rPr>
              <a:t>紆余曲折を経ることとなった。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万博を都市としてのビジョンの中で、どう捉え、整合を取って都市の発展につなげていくかが問われているのではないか。</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50025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448269045"/>
              </p:ext>
            </p:extLst>
          </p:nvPr>
        </p:nvGraphicFramePr>
        <p:xfrm>
          <a:off x="79062" y="502116"/>
          <a:ext cx="9681625" cy="6164498"/>
        </p:xfrm>
        <a:graphic>
          <a:graphicData uri="http://schemas.openxmlformats.org/drawingml/2006/table">
            <a:tbl>
              <a:tblPr firstRow="1" bandRow="1">
                <a:tableStyleId>{5C22544A-7EE6-4342-B048-85BDC9FD1C3A}</a:tableStyleId>
              </a:tblPr>
              <a:tblGrid>
                <a:gridCol w="9681625">
                  <a:extLst>
                    <a:ext uri="{9D8B030D-6E8A-4147-A177-3AD203B41FA5}">
                      <a16:colId xmlns:a16="http://schemas.microsoft.com/office/drawing/2014/main" val="3654486749"/>
                    </a:ext>
                  </a:extLst>
                </a:gridCol>
              </a:tblGrid>
              <a:tr h="305958">
                <a:tc>
                  <a:txBody>
                    <a:bodyPr/>
                    <a:lstStyle/>
                    <a:p>
                      <a:pPr algn="ctr"/>
                      <a:r>
                        <a:rPr kumimoji="1" lang="en-US" altLang="ja-JP" sz="1200" dirty="0" smtClean="0">
                          <a:latin typeface="Meiryo UI" panose="020B0604030504040204" pitchFamily="50" charset="-128"/>
                          <a:ea typeface="Meiryo UI" panose="020B0604030504040204" pitchFamily="50" charset="-128"/>
                        </a:rPr>
                        <a:t>2005</a:t>
                      </a:r>
                      <a:r>
                        <a:rPr kumimoji="1" lang="ja-JP" altLang="en-US" sz="1200" dirty="0" smtClean="0">
                          <a:latin typeface="Meiryo UI" panose="020B0604030504040204" pitchFamily="50" charset="-128"/>
                          <a:ea typeface="Meiryo UI" panose="020B0604030504040204" pitchFamily="50" charset="-128"/>
                        </a:rPr>
                        <a:t>年日本国際博覧会（愛・地球博）（</a:t>
                      </a:r>
                      <a:r>
                        <a:rPr kumimoji="1" lang="en-US" altLang="ja-JP" sz="1200" dirty="0" smtClean="0">
                          <a:latin typeface="Meiryo UI" panose="020B0604030504040204" pitchFamily="50" charset="-128"/>
                          <a:ea typeface="Meiryo UI" panose="020B0604030504040204" pitchFamily="50" charset="-128"/>
                        </a:rPr>
                        <a:t>2005.3.25</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9.25</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032947"/>
                  </a:ext>
                </a:extLst>
              </a:tr>
              <a:tr h="5858540">
                <a:tc>
                  <a:txBody>
                    <a:bodyPr/>
                    <a:lstStyle/>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en-US" altLang="ja-JP" sz="1050" b="0" dirty="0" smtClean="0">
                        <a:latin typeface="Meiryo UI" panose="020B0604030504040204" pitchFamily="50" charset="-128"/>
                        <a:ea typeface="Meiryo UI" panose="020B0604030504040204" pitchFamily="50" charset="-128"/>
                      </a:endParaRPr>
                    </a:p>
                    <a:p>
                      <a:endParaRPr kumimoji="1" lang="ja-JP" altLang="en-US" sz="1050" b="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533143"/>
                  </a:ext>
                </a:extLst>
              </a:tr>
            </a:tbl>
          </a:graphicData>
        </a:graphic>
      </p:graphicFrame>
      <p:sp>
        <p:nvSpPr>
          <p:cNvPr id="5" name="テキスト ボックス 4"/>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148</a:t>
            </a:r>
            <a:endParaRPr kumimoji="1" lang="ja-JP" altLang="en-US" sz="1100" b="1" dirty="0">
              <a:latin typeface="Arial Black" panose="020B0A04020102020204" pitchFamily="34" charset="0"/>
            </a:endParaRPr>
          </a:p>
        </p:txBody>
      </p:sp>
      <p:sp>
        <p:nvSpPr>
          <p:cNvPr id="7" name="正方形/長方形 6"/>
          <p:cNvSpPr/>
          <p:nvPr/>
        </p:nvSpPr>
        <p:spPr>
          <a:xfrm>
            <a:off x="164122" y="935701"/>
            <a:ext cx="1707208" cy="266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■テーマ、経済効果等</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82387" y="1268452"/>
            <a:ext cx="4641794" cy="150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a:solidFill>
                  <a:schemeClr val="tx1"/>
                </a:solidFill>
                <a:latin typeface="Meiryo UI" panose="020B0604030504040204" pitchFamily="50" charset="-128"/>
                <a:ea typeface="Meiryo UI" panose="020B0604030504040204" pitchFamily="50" charset="-128"/>
              </a:rPr>
              <a:t>○テーマ</a:t>
            </a:r>
            <a:r>
              <a:rPr lang="ja-JP" altLang="en-US" sz="1100" dirty="0">
                <a:solidFill>
                  <a:schemeClr val="tx1"/>
                </a:solidFill>
                <a:latin typeface="Meiryo UI" panose="020B0604030504040204" pitchFamily="50" charset="-128"/>
                <a:ea typeface="Meiryo UI" panose="020B0604030504040204" pitchFamily="50" charset="-128"/>
              </a:rPr>
              <a:t>：自然の叡智（</a:t>
            </a:r>
            <a:r>
              <a:rPr lang="en-US" altLang="ja-JP" sz="1100" dirty="0">
                <a:solidFill>
                  <a:schemeClr val="tx1"/>
                </a:solidFill>
                <a:latin typeface="Meiryo UI" panose="020B0604030504040204" pitchFamily="50" charset="-128"/>
                <a:ea typeface="Meiryo UI" panose="020B0604030504040204" pitchFamily="50" charset="-128"/>
              </a:rPr>
              <a:t>Nature’s Wisdom</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rPr>
              <a:t>○来場者数</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2204</a:t>
            </a:r>
            <a:r>
              <a:rPr lang="ja-JP" altLang="en-US" sz="1100" dirty="0">
                <a:solidFill>
                  <a:schemeClr val="tx1"/>
                </a:solidFill>
                <a:latin typeface="Meiryo UI" panose="020B0604030504040204" pitchFamily="50" charset="-128"/>
                <a:ea typeface="Meiryo UI" panose="020B0604030504040204" pitchFamily="50" charset="-128"/>
              </a:rPr>
              <a:t>万人　　　</a:t>
            </a:r>
          </a:p>
          <a:p>
            <a:r>
              <a:rPr lang="ja-JP" altLang="en-US" sz="1100" b="1" dirty="0">
                <a:solidFill>
                  <a:schemeClr val="tx1"/>
                </a:solidFill>
                <a:latin typeface="Meiryo UI" panose="020B0604030504040204" pitchFamily="50" charset="-128"/>
                <a:ea typeface="Meiryo UI" panose="020B0604030504040204" pitchFamily="50" charset="-128"/>
              </a:rPr>
              <a:t>○経済効果</a:t>
            </a:r>
            <a:r>
              <a:rPr lang="en-US" altLang="ja-JP" sz="1100" dirty="0">
                <a:solidFill>
                  <a:schemeClr val="tx1"/>
                </a:solidFill>
                <a:latin typeface="Meiryo UI" panose="020B0604030504040204" pitchFamily="50" charset="-128"/>
                <a:ea typeface="Meiryo UI" panose="020B0604030504040204" pitchFamily="50" charset="-128"/>
              </a:rPr>
              <a:t>1.6</a:t>
            </a:r>
            <a:r>
              <a:rPr lang="ja-JP" altLang="en-US" sz="1100" dirty="0">
                <a:solidFill>
                  <a:schemeClr val="tx1"/>
                </a:solidFill>
                <a:latin typeface="Meiryo UI" panose="020B0604030504040204" pitchFamily="50" charset="-128"/>
                <a:ea typeface="Meiryo UI" panose="020B0604030504040204" pitchFamily="50" charset="-128"/>
              </a:rPr>
              <a:t>兆円（うち中部</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兆円、関東</a:t>
            </a:r>
            <a:r>
              <a:rPr lang="en-US" altLang="ja-JP" sz="1100" dirty="0">
                <a:solidFill>
                  <a:schemeClr val="tx1"/>
                </a:solidFill>
                <a:latin typeface="Meiryo UI" panose="020B0604030504040204" pitchFamily="50" charset="-128"/>
                <a:ea typeface="Meiryo UI" panose="020B0604030504040204" pitchFamily="50" charset="-128"/>
              </a:rPr>
              <a:t>0.3</a:t>
            </a:r>
            <a:r>
              <a:rPr lang="ja-JP" altLang="en-US" sz="1100" dirty="0">
                <a:solidFill>
                  <a:schemeClr val="tx1"/>
                </a:solidFill>
                <a:latin typeface="Meiryo UI" panose="020B0604030504040204" pitchFamily="50" charset="-128"/>
                <a:ea typeface="Meiryo UI" panose="020B0604030504040204" pitchFamily="50" charset="-128"/>
              </a:rPr>
              <a:t>兆円、近畿</a:t>
            </a:r>
            <a:r>
              <a:rPr lang="en-US" altLang="ja-JP" sz="1100" dirty="0">
                <a:solidFill>
                  <a:schemeClr val="tx1"/>
                </a:solidFill>
                <a:latin typeface="Meiryo UI" panose="020B0604030504040204" pitchFamily="50" charset="-128"/>
                <a:ea typeface="Meiryo UI" panose="020B0604030504040204" pitchFamily="50" charset="-128"/>
              </a:rPr>
              <a:t>0.1</a:t>
            </a:r>
            <a:r>
              <a:rPr lang="ja-JP" altLang="en-US" sz="1100" dirty="0">
                <a:solidFill>
                  <a:schemeClr val="tx1"/>
                </a:solidFill>
                <a:latin typeface="Meiryo UI" panose="020B0604030504040204" pitchFamily="50" charset="-128"/>
                <a:ea typeface="Meiryo UI" panose="020B0604030504040204" pitchFamily="50" charset="-128"/>
              </a:rPr>
              <a:t>兆円）</a:t>
            </a:r>
          </a:p>
          <a:p>
            <a:pPr marL="1435100" indent="-1435100"/>
            <a:r>
              <a:rPr lang="ja-JP" altLang="en-US" sz="1100" dirty="0">
                <a:solidFill>
                  <a:schemeClr val="tx1"/>
                </a:solidFill>
                <a:latin typeface="Meiryo UI" panose="020B0604030504040204" pitchFamily="50" charset="-128"/>
                <a:ea typeface="Meiryo UI" panose="020B0604030504040204" pitchFamily="50" charset="-128"/>
              </a:rPr>
              <a:t>　・建設投資 </a:t>
            </a:r>
            <a:r>
              <a:rPr lang="en-US" altLang="ja-JP" sz="1100" dirty="0">
                <a:solidFill>
                  <a:schemeClr val="tx1"/>
                </a:solidFill>
                <a:latin typeface="Meiryo UI" panose="020B0604030504040204" pitchFamily="50" charset="-128"/>
                <a:ea typeface="Meiryo UI" panose="020B0604030504040204" pitchFamily="50" charset="-128"/>
              </a:rPr>
              <a:t>4800</a:t>
            </a:r>
            <a:r>
              <a:rPr lang="ja-JP" altLang="en-US" sz="1100" dirty="0">
                <a:solidFill>
                  <a:schemeClr val="tx1"/>
                </a:solidFill>
                <a:latin typeface="Meiryo UI" panose="020B0604030504040204" pitchFamily="50" charset="-128"/>
                <a:ea typeface="Meiryo UI" panose="020B0604030504040204" pitchFamily="50" charset="-128"/>
              </a:rPr>
              <a:t>億円（東部丘陵線（リニモ</a:t>
            </a:r>
            <a:r>
              <a:rPr lang="ja-JP" altLang="en-US" sz="1100" dirty="0" smtClean="0">
                <a:solidFill>
                  <a:schemeClr val="tx1"/>
                </a:solidFill>
                <a:latin typeface="Meiryo UI" panose="020B0604030504040204" pitchFamily="50" charset="-128"/>
                <a:ea typeface="Meiryo UI" panose="020B0604030504040204" pitchFamily="50" charset="-128"/>
              </a:rPr>
              <a:t>）、愛知</a:t>
            </a:r>
            <a:r>
              <a:rPr lang="ja-JP" altLang="en-US" sz="1100" dirty="0">
                <a:solidFill>
                  <a:schemeClr val="tx1"/>
                </a:solidFill>
                <a:latin typeface="Meiryo UI" panose="020B0604030504040204" pitchFamily="50" charset="-128"/>
                <a:ea typeface="Meiryo UI" panose="020B0604030504040204" pitchFamily="50" charset="-128"/>
              </a:rPr>
              <a:t>環状鉄道、名古屋瀬戸道路など）</a:t>
            </a:r>
          </a:p>
          <a:p>
            <a:r>
              <a:rPr lang="ja-JP" altLang="en-US" sz="1100" dirty="0">
                <a:solidFill>
                  <a:schemeClr val="tx1"/>
                </a:solidFill>
                <a:latin typeface="Meiryo UI" panose="020B0604030504040204" pitchFamily="50" charset="-128"/>
                <a:ea typeface="Meiryo UI" panose="020B0604030504040204" pitchFamily="50" charset="-128"/>
              </a:rPr>
              <a:t>　・名古屋地区の百貨店売上高 前年比</a:t>
            </a:r>
            <a:r>
              <a:rPr lang="en-US" altLang="ja-JP" sz="1100" dirty="0">
                <a:solidFill>
                  <a:schemeClr val="tx1"/>
                </a:solidFill>
                <a:latin typeface="Meiryo UI" panose="020B0604030504040204" pitchFamily="50" charset="-128"/>
                <a:ea typeface="Meiryo UI" panose="020B0604030504040204" pitchFamily="50" charset="-128"/>
              </a:rPr>
              <a:t>6</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増</a:t>
            </a:r>
          </a:p>
          <a:p>
            <a:r>
              <a:rPr lang="ja-JP" altLang="en-US" sz="1100" dirty="0">
                <a:solidFill>
                  <a:schemeClr val="tx1"/>
                </a:solidFill>
                <a:latin typeface="Meiryo UI" panose="020B0604030504040204" pitchFamily="50" charset="-128"/>
                <a:ea typeface="Meiryo UI" panose="020B0604030504040204" pitchFamily="50" charset="-128"/>
              </a:rPr>
              <a:t>　・名古屋市内主要</a:t>
            </a:r>
            <a:r>
              <a:rPr lang="en-US" altLang="ja-JP" sz="1100" dirty="0">
                <a:solidFill>
                  <a:schemeClr val="tx1"/>
                </a:solidFill>
                <a:latin typeface="Meiryo UI" panose="020B0604030504040204" pitchFamily="50" charset="-128"/>
                <a:ea typeface="Meiryo UI" panose="020B0604030504040204" pitchFamily="50" charset="-128"/>
              </a:rPr>
              <a:t>16</a:t>
            </a:r>
            <a:r>
              <a:rPr lang="ja-JP" altLang="en-US" sz="1100" dirty="0">
                <a:solidFill>
                  <a:schemeClr val="tx1"/>
                </a:solidFill>
                <a:latin typeface="Meiryo UI" panose="020B0604030504040204" pitchFamily="50" charset="-128"/>
                <a:ea typeface="Meiryo UI" panose="020B0604030504040204" pitchFamily="50" charset="-128"/>
              </a:rPr>
              <a:t>ホテル 稼働率</a:t>
            </a:r>
            <a:r>
              <a:rPr lang="en-US" altLang="ja-JP" sz="1100" dirty="0">
                <a:solidFill>
                  <a:schemeClr val="tx1"/>
                </a:solidFill>
                <a:latin typeface="Meiryo UI" panose="020B0604030504040204" pitchFamily="50" charset="-128"/>
                <a:ea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rPr>
              <a:t>　</a:t>
            </a:r>
          </a:p>
          <a:p>
            <a:r>
              <a:rPr lang="ja-JP" altLang="en-US" sz="1100" dirty="0">
                <a:solidFill>
                  <a:schemeClr val="tx1"/>
                </a:solidFill>
                <a:latin typeface="Meiryo UI" panose="020B0604030504040204" pitchFamily="50" charset="-128"/>
                <a:ea typeface="Meiryo UI" panose="020B0604030504040204" pitchFamily="50" charset="-128"/>
              </a:rPr>
              <a:t>　・新幹線旅客数 </a:t>
            </a:r>
            <a:r>
              <a:rPr lang="en-US" altLang="ja-JP" sz="1100" dirty="0">
                <a:solidFill>
                  <a:schemeClr val="tx1"/>
                </a:solidFill>
                <a:latin typeface="Meiryo UI" panose="020B0604030504040204" pitchFamily="50" charset="-128"/>
                <a:ea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rPr>
              <a:t>増</a:t>
            </a:r>
          </a:p>
          <a:p>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805917" y="1268452"/>
            <a:ext cx="4847952" cy="2413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smtClean="0">
                <a:solidFill>
                  <a:schemeClr val="tx1"/>
                </a:solidFill>
                <a:latin typeface="Meiryo UI" panose="020B0604030504040204" pitchFamily="50" charset="-128"/>
                <a:ea typeface="Meiryo UI" panose="020B0604030504040204" pitchFamily="50" charset="-128"/>
              </a:rPr>
              <a:t>○青少年</a:t>
            </a:r>
            <a:r>
              <a:rPr lang="ja-JP" altLang="en-US" sz="1100" b="1" dirty="0">
                <a:solidFill>
                  <a:schemeClr val="tx1"/>
                </a:solidFill>
                <a:latin typeface="Meiryo UI" panose="020B0604030504040204" pitchFamily="50" charset="-128"/>
                <a:ea typeface="Meiryo UI" panose="020B0604030504040204" pitchFamily="50" charset="-128"/>
              </a:rPr>
              <a:t>公園地区（長久手会場</a:t>
            </a:r>
            <a:r>
              <a:rPr lang="ja-JP" altLang="en-US" sz="1100" b="1" dirty="0" smtClean="0">
                <a:solidFill>
                  <a:schemeClr val="tx1"/>
                </a:solidFill>
                <a:latin typeface="Meiryo UI" panose="020B0604030504040204" pitchFamily="50" charset="-128"/>
                <a:ea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全体</a:t>
            </a:r>
            <a:r>
              <a:rPr lang="ja-JP" altLang="en-US" sz="1100" dirty="0">
                <a:solidFill>
                  <a:schemeClr val="tx1"/>
                </a:solidFill>
                <a:latin typeface="Meiryo UI" panose="020B0604030504040204" pitchFamily="50" charset="-128"/>
                <a:ea typeface="Meiryo UI" panose="020B0604030504040204" pitchFamily="50" charset="-128"/>
              </a:rPr>
              <a:t>を愛・地球博記念公園（モリコロパーク</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と</a:t>
            </a:r>
            <a:r>
              <a:rPr lang="ja-JP" altLang="en-US" sz="1100" dirty="0">
                <a:solidFill>
                  <a:schemeClr val="tx1"/>
                </a:solidFill>
                <a:latin typeface="Meiryo UI" panose="020B0604030504040204" pitchFamily="50" charset="-128"/>
                <a:ea typeface="Meiryo UI" panose="020B0604030504040204" pitchFamily="50" charset="-128"/>
              </a:rPr>
              <a:t>して跡地利用。</a:t>
            </a:r>
          </a:p>
          <a:p>
            <a:r>
              <a:rPr lang="ja-JP" altLang="en-US" sz="1100" dirty="0">
                <a:solidFill>
                  <a:schemeClr val="tx1"/>
                </a:solidFill>
                <a:latin typeface="Meiryo UI" panose="020B0604030504040204" pitchFamily="50" charset="-128"/>
                <a:ea typeface="Meiryo UI" panose="020B0604030504040204" pitchFamily="50" charset="-128"/>
              </a:rPr>
              <a:t>　→野球場、愛・地球博記念館、プール、</a:t>
            </a:r>
            <a:r>
              <a:rPr lang="ja-JP" altLang="en-US" sz="1100" dirty="0" smtClean="0">
                <a:solidFill>
                  <a:schemeClr val="tx1"/>
                </a:solidFill>
                <a:latin typeface="Meiryo UI" panose="020B0604030504040204" pitchFamily="50" charset="-128"/>
                <a:ea typeface="Meiryo UI" panose="020B0604030504040204" pitchFamily="50" charset="-128"/>
              </a:rPr>
              <a:t>アイススケート場</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体験</a:t>
            </a:r>
            <a:r>
              <a:rPr lang="ja-JP" altLang="en-US" sz="1100" dirty="0">
                <a:solidFill>
                  <a:schemeClr val="tx1"/>
                </a:solidFill>
                <a:latin typeface="Meiryo UI" panose="020B0604030504040204" pitchFamily="50" charset="-128"/>
                <a:ea typeface="Meiryo UI" panose="020B0604030504040204" pitchFamily="50" charset="-128"/>
              </a:rPr>
              <a:t>学習施設等</a:t>
            </a:r>
          </a:p>
          <a:p>
            <a:r>
              <a:rPr lang="ja-JP" altLang="en-US" sz="1100" dirty="0">
                <a:solidFill>
                  <a:schemeClr val="tx1"/>
                </a:solidFill>
                <a:latin typeface="Meiryo UI" panose="020B0604030504040204" pitchFamily="50" charset="-128"/>
                <a:ea typeface="Meiryo UI" panose="020B0604030504040204" pitchFamily="50" charset="-128"/>
              </a:rPr>
              <a:t>　→これら万博パビリオンや跡地活用施設を活かして「ジブリパーク」とする構想を発表。</a:t>
            </a:r>
          </a:p>
          <a:p>
            <a:r>
              <a:rPr lang="ja-JP" altLang="en-US" sz="1100" b="1" dirty="0" smtClean="0">
                <a:solidFill>
                  <a:schemeClr val="tx1"/>
                </a:solidFill>
                <a:latin typeface="Meiryo UI" panose="020B0604030504040204" pitchFamily="50" charset="-128"/>
                <a:ea typeface="Meiryo UI" panose="020B0604030504040204" pitchFamily="50" charset="-128"/>
              </a:rPr>
              <a:t>○海上</a:t>
            </a:r>
            <a:r>
              <a:rPr lang="ja-JP" altLang="en-US" sz="1100" b="1" dirty="0">
                <a:solidFill>
                  <a:schemeClr val="tx1"/>
                </a:solidFill>
                <a:latin typeface="Meiryo UI" panose="020B0604030504040204" pitchFamily="50" charset="-128"/>
                <a:ea typeface="Meiryo UI" panose="020B0604030504040204" pitchFamily="50" charset="-128"/>
              </a:rPr>
              <a:t>地区（瀬戸会場</a:t>
            </a:r>
            <a:r>
              <a:rPr lang="ja-JP" altLang="en-US" sz="1100" b="1" dirty="0" smtClean="0">
                <a:solidFill>
                  <a:schemeClr val="tx1"/>
                </a:solidFill>
                <a:latin typeface="Meiryo UI" panose="020B0604030504040204" pitchFamily="50" charset="-128"/>
                <a:ea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marL="180975" indent="-180975"/>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瀬戸</a:t>
            </a:r>
            <a:r>
              <a:rPr lang="ja-JP" altLang="en-US" sz="1100" dirty="0">
                <a:solidFill>
                  <a:schemeClr val="tx1"/>
                </a:solidFill>
                <a:latin typeface="Meiryo UI" panose="020B0604030504040204" pitchFamily="50" charset="-128"/>
                <a:ea typeface="Meiryo UI" panose="020B0604030504040204" pitchFamily="50" charset="-128"/>
              </a:rPr>
              <a:t>愛知県館とその隣接地をあいち海上の森センター（ムーンアカデミー）として整備。</a:t>
            </a:r>
          </a:p>
          <a:p>
            <a:pPr marL="180975" indent="-180975"/>
            <a:r>
              <a:rPr lang="ja-JP" altLang="en-US" sz="1100" dirty="0">
                <a:solidFill>
                  <a:schemeClr val="tx1"/>
                </a:solidFill>
                <a:latin typeface="Meiryo UI" panose="020B0604030504040204" pitchFamily="50" charset="-128"/>
                <a:ea typeface="Meiryo UI" panose="020B0604030504040204" pitchFamily="50" charset="-128"/>
              </a:rPr>
              <a:t>　→愛知万博記念の森を保全、森林や里山の学習と交流の拠点作り、協働・連携の推進を目的とした</a:t>
            </a:r>
            <a:r>
              <a:rPr lang="ja-JP" altLang="en-US" sz="1100" dirty="0" smtClean="0">
                <a:solidFill>
                  <a:schemeClr val="tx1"/>
                </a:solidFill>
                <a:latin typeface="Meiryo UI" panose="020B0604030504040204" pitchFamily="50" charset="-128"/>
                <a:ea typeface="Meiryo UI" panose="020B0604030504040204" pitchFamily="50" charset="-128"/>
              </a:rPr>
              <a:t>施設、あいち</a:t>
            </a:r>
            <a:r>
              <a:rPr lang="ja-JP" altLang="en-US" sz="1100" dirty="0">
                <a:solidFill>
                  <a:schemeClr val="tx1"/>
                </a:solidFill>
                <a:latin typeface="Meiryo UI" panose="020B0604030504040204" pitchFamily="50" charset="-128"/>
                <a:ea typeface="Meiryo UI" panose="020B0604030504040204" pitchFamily="50" charset="-128"/>
              </a:rPr>
              <a:t>の森センター西側に瀬戸万博記念公園（愛・パーク）を整備。</a:t>
            </a:r>
          </a:p>
          <a:p>
            <a:pPr marL="180975" indent="-180975"/>
            <a:r>
              <a:rPr lang="ja-JP" altLang="en-US" sz="1100" dirty="0">
                <a:solidFill>
                  <a:schemeClr val="tx1"/>
                </a:solidFill>
                <a:latin typeface="Meiryo UI" panose="020B0604030504040204" pitchFamily="50" charset="-128"/>
                <a:ea typeface="Meiryo UI" panose="020B0604030504040204" pitchFamily="50" charset="-128"/>
              </a:rPr>
              <a:t>　→万博開催成果である「市民参加」、「交流」、そして「自然との共生」への想いを、未来へつなげていくための新たな交流</a:t>
            </a:r>
            <a:r>
              <a:rPr lang="ja-JP" altLang="en-US" sz="1100" dirty="0" smtClean="0">
                <a:solidFill>
                  <a:schemeClr val="tx1"/>
                </a:solidFill>
                <a:latin typeface="Meiryo UI" panose="020B0604030504040204" pitchFamily="50" charset="-128"/>
                <a:ea typeface="Meiryo UI" panose="020B0604030504040204" pitchFamily="50" charset="-128"/>
              </a:rPr>
              <a:t>拠点</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895607" y="935700"/>
            <a:ext cx="1054395" cy="2669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■跡地利用</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64122" y="3188739"/>
            <a:ext cx="4556734" cy="3477875"/>
          </a:xfrm>
          <a:prstGeom prst="rect">
            <a:avLst/>
          </a:prstGeom>
        </p:spPr>
        <p:txBody>
          <a:bodyPr wrap="square">
            <a:spAutoFit/>
          </a:bodyPr>
          <a:lstStyle/>
          <a:p>
            <a:pPr algn="just">
              <a:spcAft>
                <a:spcPts val="0"/>
              </a:spcAft>
            </a:pPr>
            <a:r>
              <a:rPr lang="ja-JP" altLang="en-US" sz="11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新エネルギー</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の普及</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愛知</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中部での新エネルギープラント</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中部臨空都市に移設し実証実験を継続</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2009</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年「あいち臨空新エネルギー実証研究エリア」として再オープン</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集光型</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太陽光発電プラント など</a:t>
            </a:r>
          </a:p>
          <a:p>
            <a:pPr algn="just">
              <a:spcAft>
                <a:spcPts val="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ドライミスト</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のその後</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環境</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万博の象徴</a:t>
            </a:r>
          </a:p>
          <a:p>
            <a:pPr marL="265113" indent="-265113"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閉幕後、全国各地のイベント会場や公共施設、一般のビルなどで取り入れられている。</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バイオラグ</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による緑化</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150</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ｍ×</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15</a:t>
            </a:r>
            <a:r>
              <a:rPr lang="ja-JP" altLang="ja-JP" sz="1100" kern="100" dirty="0" err="1">
                <a:latin typeface="Meiryo UI" panose="020B0604030504040204" pitchFamily="50" charset="-128"/>
                <a:ea typeface="Meiryo UI" panose="020B0604030504040204" pitchFamily="50" charset="-128"/>
                <a:cs typeface="Times New Roman" panose="02020603050405020304" pitchFamily="18" charset="0"/>
              </a:rPr>
              <a:t>ｍ</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の壁面に約</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200</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種</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20</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万株以上の草花や樹木を管理</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商業施設に全面採用、企業広告と一体化する傾向</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ミニチュア版</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の開発、販売</a:t>
            </a:r>
          </a:p>
          <a:p>
            <a:pPr algn="just">
              <a:spcAft>
                <a:spcPts val="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ＩＴＳ</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（高度道路交通システム）の進歩</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博覧</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会場で無人バスの隊列運行等</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→運転支援システムの開発、</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ETC</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の普及、自動運転システムの開発</a:t>
            </a:r>
          </a:p>
          <a:p>
            <a:pPr algn="just">
              <a:spcAft>
                <a:spcPts val="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バイオプラスチック</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の利用</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使い捨て</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の食器類等へのバイオプラスチックの利用</a:t>
            </a:r>
          </a:p>
          <a:p>
            <a:pPr marL="266700" indent="-266700"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改良の進展、用途の拡大（家電製品のボディ、自動車の内装材、スーパーのレジ袋への利用等）</a:t>
            </a:r>
          </a:p>
        </p:txBody>
      </p:sp>
      <p:sp>
        <p:nvSpPr>
          <p:cNvPr id="11" name="正方形/長方形 10"/>
          <p:cNvSpPr/>
          <p:nvPr/>
        </p:nvSpPr>
        <p:spPr>
          <a:xfrm>
            <a:off x="117909" y="2875128"/>
            <a:ext cx="1707208" cy="266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lang="ja-JP" altLang="en-US" sz="1200" b="1"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8172638" y="858164"/>
            <a:ext cx="1468088" cy="1119631"/>
          </a:xfrm>
          <a:prstGeom prst="rect">
            <a:avLst/>
          </a:prstGeom>
        </p:spPr>
      </p:pic>
      <p:sp>
        <p:nvSpPr>
          <p:cNvPr id="12" name="正方形/長方形 11"/>
          <p:cNvSpPr/>
          <p:nvPr/>
        </p:nvSpPr>
        <p:spPr>
          <a:xfrm>
            <a:off x="4895607" y="4254059"/>
            <a:ext cx="4745119" cy="1277273"/>
          </a:xfrm>
          <a:prstGeom prst="rect">
            <a:avLst/>
          </a:prstGeom>
        </p:spPr>
        <p:txBody>
          <a:bodyPr wrap="square">
            <a:spAutoFit/>
          </a:bodyPr>
          <a:lstStyle/>
          <a:p>
            <a:pPr algn="just">
              <a:spcAft>
                <a:spcPts val="0"/>
              </a:spcAft>
            </a:pPr>
            <a:r>
              <a:rPr lang="ja-JP" altLang="en-US" sz="11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ごみ</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削減の取組み</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ごみ</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の分別・削減を本格的に会場で実施</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名古屋市：レジ袋有料化、マイバックにあわせてマイボトル・マイカップが普及</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エコマネー</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の普及</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EXPO</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エコマネーの利用拡大</a:t>
            </a:r>
          </a:p>
          <a:p>
            <a:r>
              <a:rPr lang="ja-JP" altLang="en-US" sz="1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　→豊田市におけるエコポイント実施など</a:t>
            </a:r>
            <a:endParaRPr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919874" y="3929194"/>
            <a:ext cx="1193847" cy="2669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■社会の変化</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５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国際博覧会等（３）その他万博開催都市における効果</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919873" y="5624639"/>
            <a:ext cx="1193847" cy="2669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b="1" dirty="0" smtClean="0">
                <a:solidFill>
                  <a:schemeClr val="tx1"/>
                </a:solidFill>
                <a:latin typeface="Meiryo UI" panose="020B0604030504040204" pitchFamily="50" charset="-128"/>
                <a:ea typeface="Meiryo UI" panose="020B0604030504040204" pitchFamily="50" charset="-128"/>
              </a:rPr>
              <a:t>■社会の変化</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857333" y="5956982"/>
            <a:ext cx="4745119" cy="600164"/>
          </a:xfrm>
          <a:prstGeom prst="rect">
            <a:avLst/>
          </a:prstGeom>
        </p:spPr>
        <p:txBody>
          <a:bodyPr wrap="square">
            <a:spAutoFit/>
          </a:bodyPr>
          <a:lstStyle/>
          <a:p>
            <a:pPr algn="just">
              <a:spcAft>
                <a:spcPts val="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○当初「海上の森」を切り開いて会場とし、跡地を開発する予定。</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オオタカの営巣がされたこと等から開発への批判が高まり、メイン会場を長久手（愛知青少年公園）に変更。</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720768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55041576"/>
              </p:ext>
            </p:extLst>
          </p:nvPr>
        </p:nvGraphicFramePr>
        <p:xfrm>
          <a:off x="78568" y="789879"/>
          <a:ext cx="9575300" cy="5425440"/>
        </p:xfrm>
        <a:graphic>
          <a:graphicData uri="http://schemas.openxmlformats.org/drawingml/2006/table">
            <a:tbl>
              <a:tblPr firstRow="1" bandRow="1">
                <a:tableStyleId>{5C22544A-7EE6-4342-B048-85BDC9FD1C3A}</a:tableStyleId>
              </a:tblPr>
              <a:tblGrid>
                <a:gridCol w="4787650">
                  <a:extLst>
                    <a:ext uri="{9D8B030D-6E8A-4147-A177-3AD203B41FA5}">
                      <a16:colId xmlns:a16="http://schemas.microsoft.com/office/drawing/2014/main" val="3005456189"/>
                    </a:ext>
                  </a:extLst>
                </a:gridCol>
                <a:gridCol w="4787650">
                  <a:extLst>
                    <a:ext uri="{9D8B030D-6E8A-4147-A177-3AD203B41FA5}">
                      <a16:colId xmlns:a16="http://schemas.microsoft.com/office/drawing/2014/main" val="1207641065"/>
                    </a:ext>
                  </a:extLst>
                </a:gridCol>
              </a:tblGrid>
              <a:tr h="201808">
                <a:tc>
                  <a:txBody>
                    <a:bodyPr/>
                    <a:lstStyle/>
                    <a:p>
                      <a:pPr algn="ctr"/>
                      <a:r>
                        <a:rPr kumimoji="1" lang="en-US" altLang="ja-JP" sz="1200" dirty="0" smtClean="0">
                          <a:latin typeface="Meiryo UI" panose="020B0604030504040204" pitchFamily="50" charset="-128"/>
                          <a:ea typeface="Meiryo UI" panose="020B0604030504040204" pitchFamily="50" charset="-128"/>
                        </a:rPr>
                        <a:t>2015</a:t>
                      </a:r>
                      <a:r>
                        <a:rPr kumimoji="1" lang="ja-JP" altLang="en-US" sz="1200" dirty="0" smtClean="0">
                          <a:latin typeface="Meiryo UI" panose="020B0604030504040204" pitchFamily="50" charset="-128"/>
                          <a:ea typeface="Meiryo UI" panose="020B0604030504040204" pitchFamily="50" charset="-128"/>
                        </a:rPr>
                        <a:t>年ミラノ国際博覧会</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2015.5.1</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10.31</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CN" sz="1200" dirty="0" smtClean="0">
                          <a:latin typeface="Meiryo UI" panose="020B0604030504040204" pitchFamily="50" charset="-128"/>
                          <a:ea typeface="Meiryo UI" panose="020B0604030504040204" pitchFamily="50" charset="-128"/>
                        </a:rPr>
                        <a:t>2010</a:t>
                      </a:r>
                      <a:r>
                        <a:rPr kumimoji="1" lang="zh-CN" altLang="en-US" sz="1200" dirty="0" smtClean="0">
                          <a:latin typeface="Meiryo UI" panose="020B0604030504040204" pitchFamily="50" charset="-128"/>
                          <a:ea typeface="Meiryo UI" panose="020B0604030504040204" pitchFamily="50" charset="-128"/>
                        </a:rPr>
                        <a:t>年上海国際博覧会</a:t>
                      </a:r>
                      <a:endParaRPr kumimoji="1" lang="en-US" altLang="zh-CN" sz="1200" dirty="0" smtClean="0">
                        <a:latin typeface="Meiryo UI" panose="020B0604030504040204" pitchFamily="50" charset="-128"/>
                        <a:ea typeface="Meiryo UI" panose="020B0604030504040204" pitchFamily="50" charset="-128"/>
                      </a:endParaRPr>
                    </a:p>
                    <a:p>
                      <a:pPr algn="ct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2010.5.1</a:t>
                      </a: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10.31</a:t>
                      </a:r>
                      <a:r>
                        <a:rPr kumimoji="1" lang="zh-CN"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032947"/>
                  </a:ext>
                </a:extLst>
              </a:tr>
              <a:tr h="0">
                <a:tc>
                  <a:txBody>
                    <a:bodyPr/>
                    <a:lstStyle/>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○テーマ：地球の食料を、生命にエネルギーを</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Feeding the </a:t>
                      </a:r>
                      <a:r>
                        <a:rPr kumimoji="1" lang="en-US" altLang="ja-JP" sz="1050" dirty="0" err="1" smtClean="0">
                          <a:latin typeface="Meiryo UI" panose="020B0604030504040204" pitchFamily="50" charset="-128"/>
                          <a:ea typeface="Meiryo UI" panose="020B0604030504040204" pitchFamily="50" charset="-128"/>
                        </a:rPr>
                        <a:t>Planet,Energy</a:t>
                      </a:r>
                      <a:r>
                        <a:rPr kumimoji="1" lang="en-US" altLang="ja-JP" sz="1050" dirty="0" smtClean="0">
                          <a:latin typeface="Meiryo UI" panose="020B0604030504040204" pitchFamily="50" charset="-128"/>
                          <a:ea typeface="Meiryo UI" panose="020B0604030504040204" pitchFamily="50" charset="-128"/>
                        </a:rPr>
                        <a:t> </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for Life</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○来場者数</a:t>
                      </a:r>
                      <a:r>
                        <a:rPr kumimoji="1" lang="en-US" altLang="ja-JP" sz="1050" dirty="0" smtClean="0">
                          <a:latin typeface="Meiryo UI" panose="020B0604030504040204" pitchFamily="50" charset="-128"/>
                          <a:ea typeface="Meiryo UI" panose="020B0604030504040204" pitchFamily="50" charset="-128"/>
                        </a:rPr>
                        <a:t>2150</a:t>
                      </a:r>
                      <a:r>
                        <a:rPr kumimoji="1" lang="ja-JP" altLang="en-US" sz="1050" dirty="0" smtClean="0">
                          <a:latin typeface="Meiryo UI" panose="020B0604030504040204" pitchFamily="50" charset="-128"/>
                          <a:ea typeface="Meiryo UI" panose="020B0604030504040204" pitchFamily="50" charset="-128"/>
                        </a:rPr>
                        <a:t>万人　　　○経済効果</a:t>
                      </a:r>
                      <a:r>
                        <a:rPr kumimoji="1" lang="en-US" altLang="ja-JP" sz="1050" dirty="0" smtClean="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兆円</a:t>
                      </a:r>
                    </a:p>
                    <a:p>
                      <a:endParaRPr kumimoji="1" lang="ja-JP" altLang="en-US"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イタリア経済を牽引する都市であるミラノの近郊に広大な土地の有効活用について、ようやく具体的な形が見え始めてきた。（ミラノ万博では、跡地利用の構想を策定するのが遅く、万博が始まる前までに跡地利用の計画ができていなかった。）</a:t>
                      </a:r>
                      <a:r>
                        <a:rPr kumimoji="1" lang="ja-JP" altLang="en-US" sz="1050" b="1" dirty="0" smtClean="0">
                          <a:latin typeface="Meiryo UI" panose="020B0604030504040204" pitchFamily="50" charset="-128"/>
                          <a:ea typeface="Meiryo UI" panose="020B0604030504040204" pitchFamily="50" charset="-128"/>
                        </a:rPr>
                        <a:t>イタリアは北部から中部にかけて医薬品・化学品製造業の集積がみられ国際競争力を有している。こうした強みを下支えに加速させることが期待</a:t>
                      </a:r>
                      <a:r>
                        <a:rPr kumimoji="1" lang="ja-JP" altLang="en-US" sz="1050" dirty="0" smtClean="0">
                          <a:latin typeface="Meiryo UI" panose="020B0604030504040204" pitchFamily="50" charset="-128"/>
                          <a:ea typeface="Meiryo UI" panose="020B0604030504040204" pitchFamily="50" charset="-128"/>
                        </a:rPr>
                        <a:t>されている。</a:t>
                      </a:r>
                    </a:p>
                    <a:p>
                      <a:endParaRPr kumimoji="1" lang="ja-JP" altLang="en-US" sz="1050" dirty="0" smtClean="0">
                        <a:latin typeface="Meiryo UI" panose="020B0604030504040204" pitchFamily="50" charset="-128"/>
                        <a:ea typeface="Meiryo UI" panose="020B0604030504040204" pitchFamily="50" charset="-128"/>
                      </a:endParaRPr>
                    </a:p>
                    <a:p>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跡地利用</a:t>
                      </a:r>
                      <a:r>
                        <a:rPr kumimoji="1" lang="en-US" altLang="ja-JP" sz="1050" b="1" dirty="0" smtClean="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Science &amp; Technology Park</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STP</a:t>
                      </a:r>
                      <a:r>
                        <a:rPr kumimoji="1" lang="ja-JP" altLang="en-US" sz="1050" dirty="0" smtClean="0">
                          <a:latin typeface="Meiryo UI" panose="020B0604030504040204" pitchFamily="50" charset="-128"/>
                          <a:ea typeface="Meiryo UI" panose="020B0604030504040204" pitchFamily="50" charset="-128"/>
                        </a:rPr>
                        <a:t>）を整備する計画が進行中。</a:t>
                      </a:r>
                    </a:p>
                    <a:p>
                      <a:pPr marL="265113" indent="-265113"/>
                      <a:r>
                        <a:rPr kumimoji="1" lang="ja-JP" altLang="en-US" sz="1050" dirty="0" smtClean="0">
                          <a:latin typeface="Meiryo UI" panose="020B0604030504040204" pitchFamily="50" charset="-128"/>
                          <a:ea typeface="Meiryo UI" panose="020B0604030504040204" pitchFamily="50" charset="-128"/>
                        </a:rPr>
                        <a:t>　１ ライフサイエンス分野の研究拠点「ヒューマン・テクノポール」を開設</a:t>
                      </a:r>
                    </a:p>
                    <a:p>
                      <a:pPr marL="265113" indent="-265113"/>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2024</a:t>
                      </a:r>
                      <a:r>
                        <a:rPr kumimoji="1" lang="ja-JP" altLang="en-US" sz="1050" dirty="0" smtClean="0">
                          <a:latin typeface="Meiryo UI" panose="020B0604030504040204" pitchFamily="50" charset="-128"/>
                          <a:ea typeface="Meiryo UI" panose="020B0604030504040204" pitchFamily="50" charset="-128"/>
                        </a:rPr>
                        <a:t>年には科学者・研究者・スタッフあわせて</a:t>
                      </a:r>
                      <a:r>
                        <a:rPr kumimoji="1" lang="en-US" altLang="ja-JP" sz="1050" dirty="0" smtClean="0">
                          <a:latin typeface="Meiryo UI" panose="020B0604030504040204" pitchFamily="50" charset="-128"/>
                          <a:ea typeface="Meiryo UI" panose="020B0604030504040204" pitchFamily="50" charset="-128"/>
                        </a:rPr>
                        <a:t>1500</a:t>
                      </a:r>
                      <a:r>
                        <a:rPr kumimoji="1" lang="ja-JP" altLang="en-US" sz="1050" dirty="0" smtClean="0">
                          <a:latin typeface="Meiryo UI" panose="020B0604030504040204" pitchFamily="50" charset="-128"/>
                          <a:ea typeface="Meiryo UI" panose="020B0604030504040204" pitchFamily="50" charset="-128"/>
                        </a:rPr>
                        <a:t>名規模となる予定</a:t>
                      </a:r>
                    </a:p>
                    <a:p>
                      <a:r>
                        <a:rPr kumimoji="1" lang="ja-JP" altLang="en-US" sz="1050" dirty="0" smtClean="0">
                          <a:latin typeface="Meiryo UI" panose="020B0604030504040204" pitchFamily="50" charset="-128"/>
                          <a:ea typeface="Meiryo UI" panose="020B0604030504040204" pitchFamily="50" charset="-128"/>
                        </a:rPr>
                        <a:t>　２ 国立ミラノ大学の科学分野の学部移転</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日あたり約</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万人の流入を見込む</a:t>
                      </a:r>
                    </a:p>
                    <a:p>
                      <a:r>
                        <a:rPr kumimoji="1" lang="ja-JP" altLang="en-US" sz="1050" dirty="0" smtClean="0">
                          <a:latin typeface="Meiryo UI" panose="020B0604030504040204" pitchFamily="50" charset="-128"/>
                          <a:ea typeface="Meiryo UI" panose="020B0604030504040204" pitchFamily="50" charset="-128"/>
                        </a:rPr>
                        <a:t>　３ 市内の整形外科専門病院の新病院を建設</a:t>
                      </a:r>
                    </a:p>
                    <a:p>
                      <a:r>
                        <a:rPr kumimoji="1" lang="ja-JP" altLang="en-US" sz="1050" dirty="0" smtClean="0">
                          <a:latin typeface="Meiryo UI" panose="020B0604030504040204" pitchFamily="50" charset="-128"/>
                          <a:ea typeface="Meiryo UI" panose="020B0604030504040204" pitchFamily="50" charset="-128"/>
                        </a:rPr>
                        <a:t>　　→総床面積</a:t>
                      </a:r>
                      <a:r>
                        <a:rPr kumimoji="1" lang="en-US" altLang="ja-JP" sz="1050" dirty="0" smtClean="0">
                          <a:latin typeface="Meiryo UI" panose="020B0604030504040204" pitchFamily="50" charset="-128"/>
                          <a:ea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rPr>
                        <a:t>万㎡、</a:t>
                      </a:r>
                      <a:r>
                        <a:rPr kumimoji="1" lang="en-US" altLang="ja-JP" sz="1050" dirty="0" smtClean="0">
                          <a:latin typeface="Meiryo UI" panose="020B0604030504040204" pitchFamily="50" charset="-128"/>
                          <a:ea typeface="Meiryo UI" panose="020B0604030504040204" pitchFamily="50" charset="-128"/>
                        </a:rPr>
                        <a:t>589</a:t>
                      </a:r>
                      <a:r>
                        <a:rPr kumimoji="1" lang="ja-JP" altLang="en-US" sz="1050" dirty="0" smtClean="0">
                          <a:latin typeface="Meiryo UI" panose="020B0604030504040204" pitchFamily="50" charset="-128"/>
                          <a:ea typeface="Meiryo UI" panose="020B0604030504040204" pitchFamily="50" charset="-128"/>
                        </a:rPr>
                        <a:t>床</a:t>
                      </a:r>
                    </a:p>
                    <a:p>
                      <a:endParaRPr kumimoji="1" lang="en-US" altLang="ja-JP" sz="105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endParaRPr kumimoji="1" lang="en-US" altLang="ja-JP" sz="1050" dirty="0" smtClean="0">
                        <a:latin typeface="Meiryo UI" panose="020B0604030504040204" pitchFamily="50" charset="-128"/>
                        <a:ea typeface="Meiryo UI" panose="020B0604030504040204" pitchFamily="50" charset="-128"/>
                      </a:endParaRPr>
                    </a:p>
                    <a:p>
                      <a:pPr>
                        <a:lnSpc>
                          <a:spcPts val="1200"/>
                        </a:lnSpc>
                      </a:pPr>
                      <a:r>
                        <a:rPr kumimoji="1" lang="ja-JP" altLang="en-US" sz="1050" dirty="0" smtClean="0">
                          <a:latin typeface="Meiryo UI" panose="020B0604030504040204" pitchFamily="50" charset="-128"/>
                          <a:ea typeface="Meiryo UI" panose="020B0604030504040204" pitchFamily="50" charset="-128"/>
                        </a:rPr>
                        <a:t>○テーマ：よき都市、より良き都市</a:t>
                      </a:r>
                      <a:endParaRPr kumimoji="1" lang="en-US" altLang="ja-JP" sz="1050" dirty="0" smtClean="0">
                        <a:latin typeface="Meiryo UI" panose="020B0604030504040204" pitchFamily="50" charset="-128"/>
                        <a:ea typeface="Meiryo UI" panose="020B0604030504040204" pitchFamily="50" charset="-128"/>
                      </a:endParaRPr>
                    </a:p>
                    <a:p>
                      <a:pPr>
                        <a:lnSpc>
                          <a:spcPts val="1200"/>
                        </a:lnSpc>
                      </a:pP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Better City, Better Life</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nSpc>
                          <a:spcPts val="1200"/>
                        </a:lnSpc>
                      </a:pPr>
                      <a:endParaRPr kumimoji="1" lang="en-US" altLang="ja-JP" sz="1050" dirty="0" smtClean="0">
                        <a:latin typeface="Meiryo UI" panose="020B0604030504040204" pitchFamily="50" charset="-128"/>
                        <a:ea typeface="Meiryo UI" panose="020B0604030504040204" pitchFamily="50" charset="-128"/>
                      </a:endParaRPr>
                    </a:p>
                    <a:p>
                      <a:pPr>
                        <a:lnSpc>
                          <a:spcPts val="1200"/>
                        </a:lnSpc>
                      </a:pPr>
                      <a:r>
                        <a:rPr kumimoji="1" lang="ja-JP" altLang="en-US" sz="1050" dirty="0" smtClean="0">
                          <a:latin typeface="Meiryo UI" panose="020B0604030504040204" pitchFamily="50" charset="-128"/>
                          <a:ea typeface="Meiryo UI" panose="020B0604030504040204" pitchFamily="50" charset="-128"/>
                        </a:rPr>
                        <a:t>○来場者数</a:t>
                      </a:r>
                      <a:r>
                        <a:rPr kumimoji="1" lang="en-US" altLang="ja-JP" sz="1050" dirty="0" smtClean="0">
                          <a:latin typeface="Meiryo UI" panose="020B0604030504040204" pitchFamily="50" charset="-128"/>
                          <a:ea typeface="Meiryo UI" panose="020B0604030504040204" pitchFamily="50" charset="-128"/>
                        </a:rPr>
                        <a:t>7309</a:t>
                      </a:r>
                      <a:r>
                        <a:rPr kumimoji="1" lang="ja-JP" altLang="en-US" sz="1050" dirty="0" smtClean="0">
                          <a:latin typeface="Meiryo UI" panose="020B0604030504040204" pitchFamily="50" charset="-128"/>
                          <a:ea typeface="Meiryo UI" panose="020B0604030504040204" pitchFamily="50" charset="-128"/>
                        </a:rPr>
                        <a:t>万人　○経済効果</a:t>
                      </a:r>
                      <a:r>
                        <a:rPr kumimoji="1" lang="en-US" altLang="ja-JP" sz="1050" dirty="0" smtClean="0">
                          <a:latin typeface="Meiryo UI" panose="020B0604030504040204" pitchFamily="50" charset="-128"/>
                          <a:ea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rPr>
                        <a:t>兆円</a:t>
                      </a:r>
                    </a:p>
                    <a:p>
                      <a:pPr>
                        <a:lnSpc>
                          <a:spcPts val="1200"/>
                        </a:lnSpc>
                      </a:pPr>
                      <a:endParaRPr kumimoji="1" lang="en-US" altLang="ja-JP" sz="1050" dirty="0" smtClean="0">
                        <a:latin typeface="Meiryo UI" panose="020B0604030504040204" pitchFamily="50" charset="-128"/>
                        <a:ea typeface="Meiryo UI" panose="020B0604030504040204" pitchFamily="50" charset="-128"/>
                      </a:endParaRPr>
                    </a:p>
                    <a:p>
                      <a:pPr>
                        <a:lnSpc>
                          <a:spcPts val="1200"/>
                        </a:lnSpc>
                      </a:pPr>
                      <a:endParaRPr kumimoji="1" lang="ja-JP" altLang="en-US" sz="1050" dirty="0" smtClean="0">
                        <a:latin typeface="Meiryo UI" panose="020B0604030504040204" pitchFamily="50" charset="-128"/>
                        <a:ea typeface="Meiryo UI" panose="020B0604030504040204" pitchFamily="50" charset="-128"/>
                      </a:endParaRPr>
                    </a:p>
                    <a:p>
                      <a:pPr>
                        <a:lnSpc>
                          <a:spcPts val="1200"/>
                        </a:lnSpc>
                      </a:pPr>
                      <a:r>
                        <a:rPr kumimoji="1" lang="ja-JP" altLang="en-US" sz="1050" b="1" dirty="0" smtClean="0">
                          <a:latin typeface="Meiryo UI" panose="020B0604030504040204" pitchFamily="50" charset="-128"/>
                          <a:ea typeface="Meiryo UI" panose="020B0604030504040204" pitchFamily="50" charset="-128"/>
                        </a:rPr>
                        <a:t>１ 都市インフラ整備と生活環境の改善</a:t>
                      </a: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Better City, Better Life</a:t>
                      </a: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（より良い都市、より良い生活）」というテーマで</a:t>
                      </a:r>
                      <a:endParaRPr kumimoji="1" lang="en-US" altLang="ja-JP" sz="1050" dirty="0" smtClean="0">
                        <a:latin typeface="Meiryo UI" panose="020B0604030504040204" pitchFamily="50" charset="-128"/>
                        <a:ea typeface="Meiryo UI" panose="020B0604030504040204" pitchFamily="50" charset="-128"/>
                      </a:endParaRP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万博を開催し、上海市の交通インフラの整備を促進するとともに生活環境を改善。</a:t>
                      </a:r>
                    </a:p>
                    <a:p>
                      <a:pPr marL="265113" indent="-265113">
                        <a:lnSpc>
                          <a:spcPts val="1200"/>
                        </a:lnSpc>
                      </a:pPr>
                      <a:r>
                        <a:rPr kumimoji="1" lang="ja-JP" altLang="en-US" sz="1050" dirty="0" smtClean="0">
                          <a:latin typeface="Meiryo UI" panose="020B0604030504040204" pitchFamily="50" charset="-128"/>
                          <a:ea typeface="Meiryo UI" panose="020B0604030504040204" pitchFamily="50" charset="-128"/>
                        </a:rPr>
                        <a:t>　　→地下鉄が世界一の長さになったことで通勤圏が拡大、上海</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南京の高速鉄道が開通し、約</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時間で結ばれたことで、上海市、江蘇省、浙江省で構成される「長江デルタ経済圏」の活性化が期待される。</a:t>
                      </a:r>
                    </a:p>
                    <a:p>
                      <a:pPr>
                        <a:lnSpc>
                          <a:spcPts val="1200"/>
                        </a:lnSpc>
                      </a:pPr>
                      <a:r>
                        <a:rPr kumimoji="1" lang="ja-JP" altLang="en-US" sz="1050" b="1" dirty="0" smtClean="0">
                          <a:latin typeface="Meiryo UI" panose="020B0604030504040204" pitchFamily="50" charset="-128"/>
                          <a:ea typeface="Meiryo UI" panose="020B0604030504040204" pitchFamily="50" charset="-128"/>
                        </a:rPr>
                        <a:t>２ ハイテク産業の発展と人材集積</a:t>
                      </a: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節水技術、環境保護技術、デジタル通信技術等が万博建設プロジェクトを通じて発展。科学技術の交流を通じた中国ハイテク産業の発展や人材集積の促進が期待されている。</a:t>
                      </a:r>
                    </a:p>
                    <a:p>
                      <a:pPr>
                        <a:lnSpc>
                          <a:spcPts val="1200"/>
                        </a:lnSpc>
                      </a:pPr>
                      <a:r>
                        <a:rPr kumimoji="1" lang="ja-JP" altLang="en-US" sz="1050" b="1" dirty="0" smtClean="0">
                          <a:latin typeface="Meiryo UI" panose="020B0604030504040204" pitchFamily="50" charset="-128"/>
                          <a:ea typeface="Meiryo UI" panose="020B0604030504040204" pitchFamily="50" charset="-128"/>
                        </a:rPr>
                        <a:t>３ 旅行業の発展</a:t>
                      </a: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浦東空港、虹橋空港の二大空港の拡張整備により、併せて年間</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億人を超える乗客の受入れが可能になった。</a:t>
                      </a:r>
                    </a:p>
                    <a:p>
                      <a:pPr>
                        <a:lnSpc>
                          <a:spcPts val="1200"/>
                        </a:lnSpc>
                      </a:pPr>
                      <a:r>
                        <a:rPr kumimoji="1" lang="ja-JP" altLang="en-US" sz="1050" b="1" dirty="0" smtClean="0">
                          <a:latin typeface="Meiryo UI" panose="020B0604030504040204" pitchFamily="50" charset="-128"/>
                          <a:ea typeface="Meiryo UI" panose="020B0604030504040204" pitchFamily="50" charset="-128"/>
                        </a:rPr>
                        <a:t>４ 長江デルタ地域間の経済融合</a:t>
                      </a:r>
                    </a:p>
                    <a:p>
                      <a:pPr marL="85725" indent="-85725">
                        <a:lnSpc>
                          <a:spcPts val="1200"/>
                        </a:lnSpc>
                      </a:pPr>
                      <a:r>
                        <a:rPr kumimoji="1" lang="ja-JP" altLang="en-US" sz="1050" dirty="0" smtClean="0">
                          <a:latin typeface="Meiryo UI" panose="020B0604030504040204" pitchFamily="50" charset="-128"/>
                          <a:ea typeface="Meiryo UI" panose="020B0604030504040204" pitchFamily="50" charset="-128"/>
                        </a:rPr>
                        <a:t>　　長江デルタ地域間の経済の一体化が促進。中国経済の面的発展を促進。</a:t>
                      </a:r>
                    </a:p>
                    <a:p>
                      <a:pPr>
                        <a:lnSpc>
                          <a:spcPts val="1200"/>
                        </a:lnSpc>
                      </a:pPr>
                      <a:endParaRPr kumimoji="1" lang="ja-JP" altLang="en-US" sz="1050" dirty="0" smtClean="0">
                        <a:latin typeface="Meiryo UI" panose="020B0604030504040204" pitchFamily="50" charset="-128"/>
                        <a:ea typeface="Meiryo UI" panose="020B0604030504040204" pitchFamily="50" charset="-128"/>
                      </a:endParaRPr>
                    </a:p>
                    <a:p>
                      <a:pPr>
                        <a:lnSpc>
                          <a:spcPts val="1200"/>
                        </a:lnSpc>
                      </a:pPr>
                      <a:r>
                        <a:rPr kumimoji="1" lang="en-US" altLang="ja-JP" sz="1050" b="1"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跡地利用</a:t>
                      </a:r>
                      <a:r>
                        <a:rPr kumimoji="1" lang="en-US" altLang="ja-JP" sz="1050" b="1" dirty="0" smtClean="0">
                          <a:latin typeface="Meiryo UI" panose="020B0604030504040204" pitchFamily="50" charset="-128"/>
                          <a:ea typeface="Meiryo UI" panose="020B0604030504040204" pitchFamily="50" charset="-128"/>
                        </a:rPr>
                        <a:t>】</a:t>
                      </a:r>
                    </a:p>
                    <a:p>
                      <a:pPr>
                        <a:lnSpc>
                          <a:spcPts val="1200"/>
                        </a:lnSpc>
                      </a:pPr>
                      <a:r>
                        <a:rPr kumimoji="1" lang="ja-JP" altLang="en-US" sz="1050" dirty="0" smtClean="0">
                          <a:latin typeface="Meiryo UI" panose="020B0604030504040204" pitchFamily="50" charset="-128"/>
                          <a:ea typeface="Meiryo UI" panose="020B0604030504040204" pitchFamily="50" charset="-128"/>
                        </a:rPr>
                        <a:t>　万博跡地</a:t>
                      </a:r>
                      <a:r>
                        <a:rPr kumimoji="1" lang="en-US" altLang="ja-JP" sz="1050" dirty="0" smtClean="0">
                          <a:latin typeface="Meiryo UI" panose="020B0604030504040204" pitchFamily="50" charset="-128"/>
                          <a:ea typeface="Meiryo UI" panose="020B0604030504040204" pitchFamily="50" charset="-128"/>
                        </a:rPr>
                        <a:t>528ha</a:t>
                      </a:r>
                      <a:r>
                        <a:rPr kumimoji="1" lang="ja-JP" altLang="en-US" sz="1050" dirty="0" smtClean="0">
                          <a:latin typeface="Meiryo UI" panose="020B0604030504040204" pitchFamily="50" charset="-128"/>
                          <a:ea typeface="Meiryo UI" panose="020B0604030504040204" pitchFamily="50" charset="-128"/>
                        </a:rPr>
                        <a:t>は、閉幕後「国際貿易機能」と「国際交流機能」をもつ、上海市の新しいシンボル的な拠点地区として再開発。</a:t>
                      </a:r>
                    </a:p>
                    <a:p>
                      <a:pPr>
                        <a:lnSpc>
                          <a:spcPts val="1200"/>
                        </a:lnSpc>
                      </a:pPr>
                      <a:r>
                        <a:rPr kumimoji="1" lang="ja-JP" altLang="en-US" sz="1050" dirty="0" smtClean="0">
                          <a:latin typeface="Meiryo UI" panose="020B0604030504040204" pitchFamily="50" charset="-128"/>
                          <a:ea typeface="Meiryo UI" panose="020B0604030504040204" pitchFamily="50" charset="-128"/>
                        </a:rPr>
                        <a:t>　特徴ある建築物及び大型パビリオン施設の一部は、恒久施設として建設され、上海万博終了後も再開発エリアの拠点施設として活用。　</a:t>
                      </a:r>
                      <a:endParaRPr kumimoji="1" lang="en-US" altLang="ja-JP" sz="1050" dirty="0" smtClean="0">
                        <a:latin typeface="Meiryo UI" panose="020B0604030504040204" pitchFamily="50" charset="-128"/>
                        <a:ea typeface="Meiryo UI" panose="020B0604030504040204" pitchFamily="50" charset="-128"/>
                      </a:endParaRPr>
                    </a:p>
                    <a:p>
                      <a:pPr>
                        <a:lnSpc>
                          <a:spcPts val="1200"/>
                        </a:lnSpc>
                      </a:pPr>
                      <a:endParaRPr kumimoji="1" lang="en-US" altLang="ja-JP" sz="1050" dirty="0" smtClean="0">
                        <a:latin typeface="Meiryo UI" panose="020B0604030504040204" pitchFamily="50" charset="-128"/>
                        <a:ea typeface="Meiryo UI" panose="020B0604030504040204" pitchFamily="50" charset="-128"/>
                      </a:endParaRPr>
                    </a:p>
                    <a:p>
                      <a:pPr>
                        <a:lnSpc>
                          <a:spcPts val="1200"/>
                        </a:lnSpc>
                      </a:pPr>
                      <a:endParaRPr kumimoji="1" lang="en-US" altLang="ja-JP" sz="1050" dirty="0" smtClean="0">
                        <a:latin typeface="Meiryo UI" panose="020B0604030504040204" pitchFamily="50" charset="-128"/>
                        <a:ea typeface="Meiryo UI" panose="020B0604030504040204" pitchFamily="50" charset="-128"/>
                      </a:endParaRPr>
                    </a:p>
                    <a:p>
                      <a:pPr>
                        <a:lnSpc>
                          <a:spcPts val="1200"/>
                        </a:lnSpc>
                      </a:pPr>
                      <a:endParaRPr kumimoji="1" lang="en-US" altLang="ja-JP" sz="105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1533143"/>
                  </a:ext>
                </a:extLst>
              </a:tr>
            </a:tbl>
          </a:graphicData>
        </a:graphic>
      </p:graphicFrame>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国際博覧会等（３）その他万博開催都市における効果（参考：ミラノ万博、上海万博）</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149</a:t>
            </a:r>
            <a:endParaRPr kumimoji="1" lang="ja-JP" altLang="en-US" sz="1100" b="1" dirty="0">
              <a:latin typeface="Arial Black" panose="020B0A04020102020204" pitchFamily="34" charset="0"/>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6918" y="1369748"/>
            <a:ext cx="2019300" cy="647700"/>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026" y="1342329"/>
            <a:ext cx="1478280" cy="1440180"/>
          </a:xfrm>
          <a:prstGeom prst="rect">
            <a:avLst/>
          </a:prstGeom>
        </p:spPr>
      </p:pic>
    </p:spTree>
    <p:extLst>
      <p:ext uri="{BB962C8B-B14F-4D97-AF65-F5344CB8AC3E}">
        <p14:creationId xmlns:p14="http://schemas.microsoft.com/office/powerpoint/2010/main" val="117084203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12469" y="294267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５　</a:t>
            </a:r>
            <a:r>
              <a:rPr lang="ja-JP" altLang="en-US" sz="2400" b="1" u="sng" dirty="0" smtClean="0">
                <a:latin typeface="Meiryo UI" panose="020B0604030504040204" pitchFamily="50" charset="-128"/>
                <a:ea typeface="Meiryo UI" panose="020B0604030504040204" pitchFamily="50" charset="-128"/>
              </a:rPr>
              <a:t>過去の国際博覧会等　（</a:t>
            </a:r>
            <a:r>
              <a:rPr lang="en-US" altLang="ja-JP" sz="2400" b="1" u="sng" dirty="0" smtClean="0">
                <a:latin typeface="Meiryo UI" panose="020B0604030504040204" pitchFamily="50" charset="-128"/>
                <a:ea typeface="Meiryo UI" panose="020B0604030504040204" pitchFamily="50" charset="-128"/>
              </a:rPr>
              <a:t>4</a:t>
            </a:r>
            <a:r>
              <a:rPr lang="ja-JP" altLang="en-US" sz="2400" b="1" u="sng" dirty="0" smtClean="0">
                <a:latin typeface="Meiryo UI" panose="020B0604030504040204" pitchFamily="50" charset="-128"/>
                <a:ea typeface="Meiryo UI" panose="020B0604030504040204" pitchFamily="50" charset="-128"/>
              </a:rPr>
              <a:t>）</a:t>
            </a:r>
            <a:r>
              <a:rPr lang="en-US" altLang="ja-JP" sz="2400" b="1" u="sng" dirty="0" smtClean="0">
                <a:latin typeface="Meiryo UI" panose="020B0604030504040204" pitchFamily="50" charset="-128"/>
                <a:ea typeface="Meiryo UI" panose="020B0604030504040204" pitchFamily="50" charset="-128"/>
              </a:rPr>
              <a:t>2025</a:t>
            </a:r>
            <a:r>
              <a:rPr lang="ja-JP" altLang="en-US" sz="2400" b="1" u="sng" dirty="0" smtClean="0">
                <a:latin typeface="Meiryo UI" panose="020B0604030504040204" pitchFamily="50" charset="-128"/>
                <a:ea typeface="Meiryo UI" panose="020B0604030504040204" pitchFamily="50" charset="-128"/>
              </a:rPr>
              <a:t>年大阪・関西万博</a:t>
            </a:r>
            <a:endParaRPr lang="en-US" altLang="ja-JP" sz="2400" b="1" u="sng" dirty="0" smtClean="0">
              <a:latin typeface="Meiryo UI" panose="020B0604030504040204" pitchFamily="50" charset="-128"/>
              <a:ea typeface="Meiryo UI" panose="020B0604030504040204" pitchFamily="50" charset="-128"/>
            </a:endParaRPr>
          </a:p>
          <a:p>
            <a:pPr algn="l"/>
            <a:r>
              <a:rPr lang="ja-JP" altLang="en-US" sz="2400" b="1" dirty="0" smtClean="0">
                <a:latin typeface="Meiryo UI" panose="020B0604030504040204" pitchFamily="50" charset="-128"/>
                <a:ea typeface="Meiryo UI" panose="020B0604030504040204" pitchFamily="50" charset="-128"/>
              </a:rPr>
              <a:t>　　　　　　　　　　　　　　　　　　　　</a:t>
            </a:r>
            <a:endParaRPr lang="ja-JP" altLang="en-US" sz="2000" b="1" dirty="0">
              <a:latin typeface="Meiryo UI" panose="020B0604030504040204" pitchFamily="50" charset="-128"/>
              <a:ea typeface="Meiryo UI" panose="020B0604030504040204" pitchFamily="50" charset="-128"/>
            </a:endParaRPr>
          </a:p>
          <a:p>
            <a:pPr algn="l"/>
            <a:endParaRPr lang="ja-JP" altLang="en-US" sz="2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14891709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国際博覧会等（４）</a:t>
            </a:r>
            <a:r>
              <a:rPr lang="en-US" altLang="ja-JP" sz="1800" b="1" dirty="0" smtClean="0">
                <a:solidFill>
                  <a:schemeClr val="bg1"/>
                </a:solidFill>
                <a:latin typeface="Meiryo UI" panose="020B0604030504040204" pitchFamily="50" charset="-128"/>
                <a:ea typeface="Meiryo UI" panose="020B0604030504040204" pitchFamily="50" charset="-128"/>
              </a:rPr>
              <a:t>2025</a:t>
            </a:r>
            <a:r>
              <a:rPr lang="ja-JP" altLang="en-US" sz="1800" b="1" dirty="0" smtClean="0">
                <a:solidFill>
                  <a:schemeClr val="bg1"/>
                </a:solidFill>
                <a:latin typeface="Meiryo UI" panose="020B0604030504040204" pitchFamily="50" charset="-128"/>
                <a:ea typeface="Meiryo UI" panose="020B0604030504040204" pitchFamily="50" charset="-128"/>
              </a:rPr>
              <a:t>年大阪・関西万博</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32229" y="487534"/>
            <a:ext cx="964154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・昨年</a:t>
            </a:r>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smtClean="0">
                <a:latin typeface="Meiryo UI" panose="020B0604030504040204" pitchFamily="50" charset="-128"/>
                <a:ea typeface="Meiryo UI" panose="020B0604030504040204" pitchFamily="50" charset="-128"/>
              </a:rPr>
              <a:t>年の大阪・関西万博の開催が決定。</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・大阪の成長・発展のためには、万博開催・成功を一過性のものとせず</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そのインパクトを最大限に</a:t>
            </a:r>
            <a:r>
              <a:rPr kumimoji="1" lang="ja-JP" altLang="en-US" sz="1400" dirty="0" smtClean="0">
                <a:latin typeface="Meiryo UI" panose="020B0604030504040204" pitchFamily="50" charset="-128"/>
                <a:ea typeface="Meiryo UI" panose="020B0604030504040204" pitchFamily="50" charset="-128"/>
              </a:rPr>
              <a:t>活かし、</a:t>
            </a: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smtClean="0">
                <a:latin typeface="Meiryo UI" panose="020B0604030504040204" pitchFamily="50" charset="-128"/>
                <a:ea typeface="Meiryo UI" panose="020B0604030504040204" pitchFamily="50" charset="-128"/>
              </a:rPr>
              <a:t>年のその先の将来像を見据え、「</a:t>
            </a:r>
            <a:r>
              <a:rPr kumimoji="1" lang="ja-JP" altLang="en-US" sz="1400" dirty="0">
                <a:latin typeface="Meiryo UI" panose="020B0604030504040204" pitchFamily="50" charset="-128"/>
                <a:ea typeface="Meiryo UI" panose="020B0604030504040204" pitchFamily="50" charset="-128"/>
              </a:rPr>
              <a:t>持続的</a:t>
            </a:r>
            <a:r>
              <a:rPr kumimoji="1" lang="ja-JP" altLang="en-US" sz="1400" dirty="0" smtClean="0">
                <a:latin typeface="Meiryo UI" panose="020B0604030504040204" pitchFamily="50" charset="-128"/>
                <a:ea typeface="Meiryo UI" panose="020B0604030504040204" pitchFamily="50" charset="-128"/>
              </a:rPr>
              <a:t>の</a:t>
            </a:r>
            <a:r>
              <a:rPr kumimoji="1" lang="ja-JP" altLang="en-US" sz="1400" dirty="0">
                <a:latin typeface="Meiryo UI" panose="020B0604030504040204" pitchFamily="50" charset="-128"/>
                <a:ea typeface="Meiryo UI" panose="020B0604030504040204" pitchFamily="50" charset="-128"/>
              </a:rPr>
              <a:t>成長</a:t>
            </a:r>
            <a:r>
              <a:rPr kumimoji="1" lang="ja-JP" altLang="en-US" sz="1400" dirty="0" smtClean="0">
                <a:latin typeface="Meiryo UI" panose="020B0604030504040204" pitchFamily="50" charset="-128"/>
                <a:ea typeface="Meiryo UI" panose="020B0604030504040204" pitchFamily="50" charset="-128"/>
              </a:rPr>
              <a:t>」「豊かな暮らし」を確実にし、さらにはＳＤＧｓや「世界に貢献」する都市としていく必要があるのではないか。</a:t>
            </a:r>
            <a:endParaRPr kumimoji="1" lang="ja-JP" altLang="en-US" sz="1400"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2"/>
          <a:stretch>
            <a:fillRect/>
          </a:stretch>
        </p:blipFill>
        <p:spPr>
          <a:xfrm>
            <a:off x="950494" y="2022099"/>
            <a:ext cx="7603959" cy="3400619"/>
          </a:xfrm>
          <a:prstGeom prst="rect">
            <a:avLst/>
          </a:prstGeom>
        </p:spPr>
      </p:pic>
      <p:sp>
        <p:nvSpPr>
          <p:cNvPr id="19" name="正方形/長方形 18"/>
          <p:cNvSpPr/>
          <p:nvPr/>
        </p:nvSpPr>
        <p:spPr>
          <a:xfrm>
            <a:off x="2766618" y="5422718"/>
            <a:ext cx="6545179" cy="1477328"/>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本万博は、</a:t>
            </a:r>
            <a:r>
              <a:rPr lang="ja-JP" altLang="en-US" b="1" dirty="0">
                <a:latin typeface="Meiryo UI" panose="020B0604030504040204" pitchFamily="50" charset="-128"/>
                <a:ea typeface="Meiryo UI" panose="020B0604030504040204" pitchFamily="50" charset="-128"/>
              </a:rPr>
              <a:t>地球規模のさまざまな課題に取り組む</a:t>
            </a:r>
            <a:r>
              <a:rPr lang="ja-JP" altLang="en-US" dirty="0">
                <a:latin typeface="Meiryo UI" panose="020B0604030504040204" pitchFamily="50" charset="-128"/>
                <a:ea typeface="Meiryo UI" panose="020B0604030504040204" pitchFamily="50" charset="-128"/>
              </a:rPr>
              <a:t>ために、世界各地から英知を集める場となる。</a:t>
            </a:r>
          </a:p>
          <a:p>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達成目標年である</a:t>
            </a:r>
            <a:r>
              <a:rPr lang="en-US" altLang="ja-JP" b="1" dirty="0">
                <a:latin typeface="Meiryo UI" panose="020B0604030504040204" pitchFamily="50" charset="-128"/>
                <a:ea typeface="Meiryo UI" panose="020B0604030504040204" pitchFamily="50" charset="-128"/>
              </a:rPr>
              <a:t>2030</a:t>
            </a:r>
            <a:r>
              <a:rPr lang="ja-JP" altLang="en-US" b="1" dirty="0">
                <a:latin typeface="Meiryo UI" panose="020B0604030504040204" pitchFamily="50" charset="-128"/>
                <a:ea typeface="Meiryo UI" panose="020B0604030504040204" pitchFamily="50" charset="-128"/>
              </a:rPr>
              <a:t>年まで残り</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年となる</a:t>
            </a:r>
            <a:r>
              <a:rPr lang="en-US" altLang="ja-JP" b="1" dirty="0">
                <a:latin typeface="Meiryo UI" panose="020B0604030504040204" pitchFamily="50" charset="-128"/>
                <a:ea typeface="Meiryo UI" panose="020B0604030504040204" pitchFamily="50" charset="-128"/>
              </a:rPr>
              <a:t>2025</a:t>
            </a:r>
            <a:r>
              <a:rPr lang="ja-JP" altLang="en-US" b="1" dirty="0">
                <a:latin typeface="Meiryo UI" panose="020B0604030504040204" pitchFamily="50" charset="-128"/>
                <a:ea typeface="Meiryo UI" panose="020B0604030504040204" pitchFamily="50" charset="-128"/>
              </a:rPr>
              <a:t>年は</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その</a:t>
            </a:r>
            <a:r>
              <a:rPr lang="ja-JP" altLang="en-US" b="1" dirty="0">
                <a:latin typeface="Meiryo UI" panose="020B0604030504040204" pitchFamily="50" charset="-128"/>
                <a:ea typeface="Meiryo UI" panose="020B0604030504040204" pitchFamily="50" charset="-128"/>
              </a:rPr>
              <a:t>時点までの成果を振り返り、</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実現に向けた取り組みを加速する極めて重要な年</a:t>
            </a:r>
            <a:r>
              <a:rPr lang="ja-JP" altLang="en-US" dirty="0">
                <a:latin typeface="Meiryo UI" panose="020B0604030504040204" pitchFamily="50" charset="-128"/>
                <a:ea typeface="Meiryo UI" panose="020B0604030504040204" pitchFamily="50" charset="-128"/>
              </a:rPr>
              <a:t>。</a:t>
            </a:r>
          </a:p>
        </p:txBody>
      </p:sp>
      <p:pic>
        <p:nvPicPr>
          <p:cNvPr id="20" name="図 19"/>
          <p:cNvPicPr>
            <a:picLocks noChangeAspect="1"/>
          </p:cNvPicPr>
          <p:nvPr/>
        </p:nvPicPr>
        <p:blipFill>
          <a:blip r:embed="rId3"/>
          <a:stretch>
            <a:fillRect/>
          </a:stretch>
        </p:blipFill>
        <p:spPr>
          <a:xfrm>
            <a:off x="811917" y="1379461"/>
            <a:ext cx="8282166" cy="631993"/>
          </a:xfrm>
          <a:prstGeom prst="rect">
            <a:avLst/>
          </a:prstGeom>
        </p:spPr>
      </p:pic>
      <p:sp>
        <p:nvSpPr>
          <p:cNvPr id="21" name="正方形/長方形 20"/>
          <p:cNvSpPr/>
          <p:nvPr/>
        </p:nvSpPr>
        <p:spPr>
          <a:xfrm>
            <a:off x="950494" y="5505397"/>
            <a:ext cx="1768643" cy="349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altLang="ja-JP" dirty="0" smtClean="0">
                <a:solidFill>
                  <a:schemeClr val="tx1"/>
                </a:solidFill>
                <a:latin typeface="Meiryo UI" panose="020B0604030504040204" pitchFamily="50" charset="-128"/>
                <a:ea typeface="Meiryo UI" panose="020B0604030504040204" pitchFamily="50" charset="-128"/>
              </a:rPr>
              <a:t>2025</a:t>
            </a:r>
            <a:r>
              <a:rPr lang="ja-JP" altLang="en-US" dirty="0">
                <a:solidFill>
                  <a:schemeClr val="tx1"/>
                </a:solidFill>
                <a:latin typeface="Meiryo UI" panose="020B0604030504040204" pitchFamily="50" charset="-128"/>
                <a:ea typeface="Meiryo UI" panose="020B0604030504040204" pitchFamily="50" charset="-128"/>
              </a:rPr>
              <a:t>年</a:t>
            </a:r>
            <a:r>
              <a:rPr lang="ja-JP" altLang="en-US" dirty="0" smtClean="0">
                <a:solidFill>
                  <a:schemeClr val="tx1"/>
                </a:solidFill>
                <a:latin typeface="Meiryo UI" panose="020B0604030504040204" pitchFamily="50" charset="-128"/>
                <a:ea typeface="Meiryo UI" panose="020B0604030504040204" pitchFamily="50" charset="-128"/>
              </a:rPr>
              <a:t>の意義</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151</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25799573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61714" y="6596390"/>
            <a:ext cx="50618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152</a:t>
            </a:r>
            <a:endParaRPr kumimoji="1" lang="ja-JP" altLang="en-US" sz="1100" b="1" dirty="0">
              <a:latin typeface="Arial Black" panose="020B0A04020102020204" pitchFamily="34" charset="0"/>
            </a:endParaRPr>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５</a:t>
            </a:r>
            <a:r>
              <a:rPr lang="ja-JP" altLang="en-US" sz="1800" b="1" dirty="0" smtClean="0">
                <a:solidFill>
                  <a:schemeClr val="bg1"/>
                </a:solidFill>
                <a:latin typeface="Meiryo UI" panose="020B0604030504040204" pitchFamily="50" charset="-128"/>
                <a:ea typeface="Meiryo UI" panose="020B0604030504040204" pitchFamily="50" charset="-128"/>
              </a:rPr>
              <a:t>　過去</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国際博覧会等（４）</a:t>
            </a:r>
            <a:r>
              <a:rPr lang="en-US" altLang="ja-JP" sz="1800" b="1" dirty="0" smtClean="0">
                <a:solidFill>
                  <a:schemeClr val="bg1"/>
                </a:solidFill>
                <a:latin typeface="Meiryo UI" panose="020B0604030504040204" pitchFamily="50" charset="-128"/>
                <a:ea typeface="Meiryo UI" panose="020B0604030504040204" pitchFamily="50" charset="-128"/>
              </a:rPr>
              <a:t>2025</a:t>
            </a:r>
            <a:r>
              <a:rPr lang="ja-JP" altLang="en-US" sz="1800" b="1" dirty="0" smtClean="0">
                <a:solidFill>
                  <a:schemeClr val="bg1"/>
                </a:solidFill>
                <a:latin typeface="Meiryo UI" panose="020B0604030504040204" pitchFamily="50" charset="-128"/>
                <a:ea typeface="Meiryo UI" panose="020B0604030504040204" pitchFamily="50" charset="-128"/>
              </a:rPr>
              <a:t>年大阪・関西万博</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 y="811306"/>
            <a:ext cx="8930640" cy="5638800"/>
          </a:xfrm>
          <a:prstGeom prst="rect">
            <a:avLst/>
          </a:prstGeom>
        </p:spPr>
      </p:pic>
    </p:spTree>
    <p:extLst>
      <p:ext uri="{BB962C8B-B14F-4D97-AF65-F5344CB8AC3E}">
        <p14:creationId xmlns:p14="http://schemas.microsoft.com/office/powerpoint/2010/main" val="390049568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今後の将来予測（１）ＳＤＧｓと今後の将来予測</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153</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8062910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（１）ＳＤＧｓと今後の将来予測</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154</a:t>
            </a:r>
            <a:endParaRPr kumimoji="1" lang="ja-JP" altLang="en-US" sz="1100" b="1" dirty="0">
              <a:latin typeface="Arial Black" panose="020B0A04020102020204" pitchFamily="34" charset="0"/>
            </a:endParaRPr>
          </a:p>
        </p:txBody>
      </p:sp>
      <p:sp>
        <p:nvSpPr>
          <p:cNvPr id="9" name="テキスト ボックス 8"/>
          <p:cNvSpPr txBox="1"/>
          <p:nvPr/>
        </p:nvSpPr>
        <p:spPr>
          <a:xfrm>
            <a:off x="132229" y="673777"/>
            <a:ext cx="9641542" cy="2462213"/>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smtClean="0">
                <a:latin typeface="Meiryo UI" panose="020B0604030504040204" pitchFamily="50" charset="-128"/>
                <a:ea typeface="Meiryo UI" panose="020B0604030504040204" pitchFamily="50" charset="-128"/>
              </a:rPr>
              <a:t>年大阪・関西万博のテーマである「いのち輝く未来社会のデザイン」は、まさにＳＤＧｓが達成された社会。</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ＳＤＧｓと万博は密接不可分。</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→本章では、こうした万博とＳＤＧｓの関係を踏まえ、今後の将来予測について整理。</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67553" y="1478534"/>
            <a:ext cx="9170893" cy="1384995"/>
          </a:xfrm>
          <a:prstGeom prst="rect">
            <a:avLst/>
          </a:prstGeom>
          <a:solidFill>
            <a:schemeClr val="bg1"/>
          </a:solidFill>
          <a:ln>
            <a:solidFill>
              <a:schemeClr val="tx1"/>
            </a:solidFill>
            <a:prstDash val="sysDash"/>
          </a:ln>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○「ＳＤＧｓ（ゴール１）貧困をなくそう」、「ＳＤＧｓ（ゴール２）飢餓をゼロに」、「ＳＤＧｓ（ゴール３）すべての人に健康と福祉を」などに大きな影響を与える</a:t>
            </a:r>
            <a:r>
              <a:rPr kumimoji="1" lang="ja-JP" altLang="en-US" sz="1400" u="sng" dirty="0" smtClean="0">
                <a:latin typeface="Meiryo UI" panose="020B0604030504040204" pitchFamily="50" charset="-128"/>
                <a:ea typeface="Meiryo UI" panose="020B0604030504040204" pitchFamily="50" charset="-128"/>
              </a:rPr>
              <a:t>途上国を中心とした人口増加</a:t>
            </a:r>
            <a:r>
              <a:rPr kumimoji="1" lang="ja-JP" altLang="en-US" sz="1400" dirty="0" smtClean="0">
                <a:latin typeface="Meiryo UI" panose="020B0604030504040204" pitchFamily="50" charset="-128"/>
                <a:ea typeface="Meiryo UI" panose="020B0604030504040204" pitchFamily="50" charset="-128"/>
              </a:rPr>
              <a:t>や、</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「ＳＤＧｓ（ゴール３）すべての人に健康と福祉を」などに影響を与える</a:t>
            </a:r>
            <a:r>
              <a:rPr kumimoji="1" lang="ja-JP" altLang="en-US" sz="1400" u="sng" dirty="0" smtClean="0">
                <a:latin typeface="Meiryo UI" panose="020B0604030504040204" pitchFamily="50" charset="-128"/>
                <a:ea typeface="Meiryo UI" panose="020B0604030504040204" pitchFamily="50" charset="-128"/>
              </a:rPr>
              <a:t>先進国から新興国に広がる高齢化</a:t>
            </a:r>
            <a:r>
              <a:rPr kumimoji="1" lang="ja-JP" altLang="en-US" sz="1400" dirty="0" smtClean="0">
                <a:latin typeface="Meiryo UI" panose="020B0604030504040204" pitchFamily="50" charset="-128"/>
                <a:ea typeface="Meiryo UI" panose="020B0604030504040204" pitchFamily="50" charset="-128"/>
              </a:rPr>
              <a:t>などの今後の将来予測から見える世界の課題等について記述。</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○あわせて、これらの課題の解決に役立ち、さらには、「ＳＤＧｓ（ゴール</a:t>
            </a:r>
            <a:r>
              <a:rPr kumimoji="1" lang="ja-JP" altLang="en-US" sz="1400" dirty="0">
                <a:latin typeface="Meiryo UI" panose="020B0604030504040204" pitchFamily="50" charset="-128"/>
                <a:ea typeface="Meiryo UI" panose="020B0604030504040204" pitchFamily="50" charset="-128"/>
              </a:rPr>
              <a:t>８</a:t>
            </a:r>
            <a:r>
              <a:rPr kumimoji="1" lang="ja-JP" altLang="en-US" sz="1400" dirty="0" smtClean="0">
                <a:latin typeface="Meiryo UI" panose="020B0604030504040204" pitchFamily="50" charset="-128"/>
                <a:ea typeface="Meiryo UI" panose="020B0604030504040204" pitchFamily="50" charset="-128"/>
              </a:rPr>
              <a:t>）働きがいも 経済成長も」、「ＳＤＧｓ（ゴール９）産業と技術革新の基盤をつくろう」を支えることが期待される</a:t>
            </a:r>
            <a:r>
              <a:rPr kumimoji="1" lang="ja-JP" altLang="en-US" sz="1400" u="sng" dirty="0" smtClean="0">
                <a:latin typeface="Meiryo UI" panose="020B0604030504040204" pitchFamily="50" charset="-128"/>
                <a:ea typeface="Meiryo UI" panose="020B0604030504040204" pitchFamily="50" charset="-128"/>
              </a:rPr>
              <a:t>科学技術の進展</a:t>
            </a:r>
            <a:r>
              <a:rPr kumimoji="1" lang="ja-JP" altLang="en-US" sz="1400" dirty="0" smtClean="0">
                <a:latin typeface="Meiryo UI" panose="020B0604030504040204" pitchFamily="50" charset="-128"/>
                <a:ea typeface="Meiryo UI" panose="020B0604030504040204" pitchFamily="50" charset="-128"/>
              </a:rPr>
              <a:t>について、負の側面等も含め記述。</a:t>
            </a:r>
            <a:endParaRPr kumimoji="1" lang="ja-JP" altLang="en-US" sz="1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9296" y="3466289"/>
            <a:ext cx="3128681" cy="2169825"/>
          </a:xfrm>
          <a:prstGeom prst="rect">
            <a:avLst/>
          </a:prstGeom>
          <a:solidFill>
            <a:schemeClr val="bg1"/>
          </a:solidFill>
          <a:ln w="28575">
            <a:solidFill>
              <a:schemeClr val="tx1"/>
            </a:solidFill>
            <a:prstDash val="solid"/>
          </a:ln>
        </p:spPr>
        <p:txBody>
          <a:bodyPr wrap="square" rtlCol="0">
            <a:spAutoFit/>
          </a:bodyPr>
          <a:lstStyle/>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〇貧困</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○飢餓</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○健康福祉</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○水資源　　　○教育</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○環境　　　　　　など</a:t>
            </a:r>
            <a:endParaRPr kumimoji="1" lang="ja-JP" altLang="en-US" dirty="0">
              <a:latin typeface="Meiryo UI" panose="020B0604030504040204" pitchFamily="50" charset="-128"/>
              <a:ea typeface="Meiryo UI" panose="020B0604030504040204" pitchFamily="50" charset="-128"/>
            </a:endParaRPr>
          </a:p>
        </p:txBody>
      </p:sp>
      <p:sp>
        <p:nvSpPr>
          <p:cNvPr id="17" name="正方形/長方形 16"/>
          <p:cNvSpPr/>
          <p:nvPr/>
        </p:nvSpPr>
        <p:spPr>
          <a:xfrm>
            <a:off x="805331" y="3551414"/>
            <a:ext cx="1768643" cy="3496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ja-JP" altLang="en-US" b="1" dirty="0" smtClean="0">
                <a:solidFill>
                  <a:schemeClr val="bg1"/>
                </a:solidFill>
                <a:latin typeface="Meiryo UI" panose="020B0604030504040204" pitchFamily="50" charset="-128"/>
                <a:ea typeface="Meiryo UI" panose="020B0604030504040204" pitchFamily="50" charset="-128"/>
              </a:rPr>
              <a:t>人口の増加</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498620" y="3466289"/>
            <a:ext cx="3128681" cy="2169825"/>
          </a:xfrm>
          <a:prstGeom prst="rect">
            <a:avLst/>
          </a:prstGeom>
          <a:solidFill>
            <a:schemeClr val="bg1"/>
          </a:solidFill>
          <a:ln w="28575">
            <a:solidFill>
              <a:schemeClr val="tx1"/>
            </a:solidFill>
            <a:prstDash val="solid"/>
          </a:ln>
        </p:spPr>
        <p:txBody>
          <a:bodyPr wrap="square" rtlCol="0">
            <a:spAutoFit/>
          </a:bodyPr>
          <a:lstStyle/>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○健康福祉　　　　など</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pPr marL="174625" indent="-174625">
              <a:lnSpc>
                <a:spcPct val="150000"/>
              </a:lnSpc>
            </a:pPr>
            <a:endParaRPr kumimoji="1" lang="ja-JP" altLang="en-US" dirty="0">
              <a:latin typeface="Meiryo UI" panose="020B0604030504040204" pitchFamily="50" charset="-128"/>
              <a:ea typeface="Meiryo UI" panose="020B0604030504040204" pitchFamily="50" charset="-128"/>
            </a:endParaRPr>
          </a:p>
        </p:txBody>
      </p:sp>
      <p:sp>
        <p:nvSpPr>
          <p:cNvPr id="37" name="正方形/長方形 36"/>
          <p:cNvSpPr/>
          <p:nvPr/>
        </p:nvSpPr>
        <p:spPr>
          <a:xfrm>
            <a:off x="4124655" y="3551414"/>
            <a:ext cx="1768643" cy="3496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ja-JP" altLang="en-US" b="1" dirty="0" smtClean="0">
                <a:solidFill>
                  <a:schemeClr val="bg1"/>
                </a:solidFill>
                <a:latin typeface="Meiryo UI" panose="020B0604030504040204" pitchFamily="50" charset="-128"/>
                <a:ea typeface="Meiryo UI" panose="020B0604030504040204" pitchFamily="50" charset="-128"/>
              </a:rPr>
              <a:t>高齢化の進展</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554937" y="4795724"/>
            <a:ext cx="3020675" cy="738664"/>
          </a:xfrm>
          <a:prstGeom prst="rect">
            <a:avLst/>
          </a:prstGeom>
          <a:solidFill>
            <a:schemeClr val="bg1"/>
          </a:solidFill>
          <a:ln>
            <a:solidFill>
              <a:schemeClr val="tx1"/>
            </a:solidFill>
            <a:prstDash val="sysDash"/>
          </a:ln>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（日本）人口減少・高齢化</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→健康寿命、高齢者の就業</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医療・介護需要など</a:t>
            </a:r>
            <a:endParaRPr kumimoji="1" lang="ja-JP" altLang="en-US" sz="1400" dirty="0">
              <a:latin typeface="Meiryo UI" panose="020B0604030504040204" pitchFamily="50" charset="-128"/>
              <a:ea typeface="Meiryo UI" panose="020B0604030504040204" pitchFamily="50" charset="-128"/>
            </a:endParaRPr>
          </a:p>
        </p:txBody>
      </p:sp>
      <p:sp>
        <p:nvSpPr>
          <p:cNvPr id="16" name="台形 15"/>
          <p:cNvSpPr/>
          <p:nvPr/>
        </p:nvSpPr>
        <p:spPr>
          <a:xfrm>
            <a:off x="132230" y="5814509"/>
            <a:ext cx="6645234" cy="537882"/>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509820" y="5922373"/>
            <a:ext cx="1867655" cy="34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ja-JP" altLang="en-US" b="1" dirty="0" smtClean="0">
                <a:solidFill>
                  <a:schemeClr val="tx1"/>
                </a:solidFill>
                <a:latin typeface="Meiryo UI" panose="020B0604030504040204" pitchFamily="50" charset="-128"/>
                <a:ea typeface="Meiryo UI" panose="020B0604030504040204" pitchFamily="50" charset="-128"/>
              </a:rPr>
              <a:t>世界の人口予測</a:t>
            </a:r>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40" name="二等辺三角形 39"/>
          <p:cNvSpPr/>
          <p:nvPr/>
        </p:nvSpPr>
        <p:spPr>
          <a:xfrm rot="16200000">
            <a:off x="6028732" y="4421962"/>
            <a:ext cx="1573306" cy="2498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7077422" y="3461982"/>
            <a:ext cx="2770302" cy="2308324"/>
          </a:xfrm>
          <a:prstGeom prst="rect">
            <a:avLst/>
          </a:prstGeom>
          <a:solidFill>
            <a:schemeClr val="bg1"/>
          </a:solidFill>
          <a:ln w="28575">
            <a:solidFill>
              <a:schemeClr val="tx1"/>
            </a:solidFill>
            <a:prstDash val="solid"/>
          </a:ln>
        </p:spPr>
        <p:txBody>
          <a:bodyPr wrap="square" rtlCol="0">
            <a:spAutoFit/>
          </a:bodyPr>
          <a:lstStyle/>
          <a:p>
            <a:pPr marL="174625" indent="-174625"/>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pPr marL="174625" indent="-174625"/>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pPr marL="174625" indent="-174625"/>
            <a:r>
              <a:rPr kumimoji="1" lang="ja-JP" altLang="en-US" dirty="0" smtClean="0">
                <a:latin typeface="Meiryo UI" panose="020B0604030504040204" pitchFamily="50" charset="-128"/>
                <a:ea typeface="Meiryo UI" panose="020B0604030504040204" pitchFamily="50" charset="-128"/>
              </a:rPr>
              <a:t>○</a:t>
            </a:r>
            <a:r>
              <a:rPr kumimoji="1" lang="en-US" altLang="ja-JP" dirty="0" err="1" smtClean="0">
                <a:latin typeface="Meiryo UI" panose="020B0604030504040204" pitchFamily="50" charset="-128"/>
                <a:ea typeface="Meiryo UI" panose="020B0604030504040204" pitchFamily="50" charset="-128"/>
              </a:rPr>
              <a:t>IoT</a:t>
            </a:r>
            <a:endParaRPr kumimoji="1" lang="en-US" altLang="ja-JP" dirty="0" smtClean="0">
              <a:latin typeface="Meiryo UI" panose="020B0604030504040204" pitchFamily="50" charset="-128"/>
              <a:ea typeface="Meiryo UI" panose="020B0604030504040204" pitchFamily="50" charset="-128"/>
            </a:endParaRPr>
          </a:p>
          <a:p>
            <a:pPr marL="174625" indent="-174625"/>
            <a:r>
              <a:rPr kumimoji="1" lang="ja-JP" altLang="en-US" dirty="0" smtClean="0">
                <a:latin typeface="Meiryo UI" panose="020B0604030504040204" pitchFamily="50" charset="-128"/>
                <a:ea typeface="Meiryo UI" panose="020B0604030504040204" pitchFamily="50" charset="-128"/>
              </a:rPr>
              <a:t>○ＡＩ</a:t>
            </a:r>
            <a:endParaRPr kumimoji="1" lang="en-US" altLang="ja-JP" dirty="0" smtClean="0">
              <a:latin typeface="Meiryo UI" panose="020B0604030504040204" pitchFamily="50" charset="-128"/>
              <a:ea typeface="Meiryo UI" panose="020B0604030504040204" pitchFamily="50" charset="-128"/>
            </a:endParaRPr>
          </a:p>
          <a:p>
            <a:pPr marL="174625" indent="-174625"/>
            <a:r>
              <a:rPr kumimoji="1" lang="ja-JP" altLang="en-US" dirty="0" smtClean="0">
                <a:latin typeface="Meiryo UI" panose="020B0604030504040204" pitchFamily="50" charset="-128"/>
                <a:ea typeface="Meiryo UI" panose="020B0604030504040204" pitchFamily="50" charset="-128"/>
              </a:rPr>
              <a:t>○ビッグデータ</a:t>
            </a:r>
            <a:endParaRPr kumimoji="1" lang="en-US" altLang="ja-JP" dirty="0" smtClean="0">
              <a:latin typeface="Meiryo UI" panose="020B0604030504040204" pitchFamily="50" charset="-128"/>
              <a:ea typeface="Meiryo UI" panose="020B0604030504040204" pitchFamily="50" charset="-128"/>
            </a:endParaRPr>
          </a:p>
          <a:p>
            <a:pPr marL="174625" indent="-174625"/>
            <a:r>
              <a:rPr kumimoji="1" lang="ja-JP" altLang="en-US" dirty="0" smtClean="0">
                <a:latin typeface="Meiryo UI" panose="020B0604030504040204" pitchFamily="50" charset="-128"/>
                <a:ea typeface="Meiryo UI" panose="020B0604030504040204" pitchFamily="50" charset="-128"/>
              </a:rPr>
              <a:t>○ロボットなど</a:t>
            </a:r>
            <a:endParaRPr kumimoji="1" lang="en-US" altLang="ja-JP" dirty="0" smtClean="0">
              <a:latin typeface="Meiryo UI" panose="020B0604030504040204" pitchFamily="50" charset="-128"/>
              <a:ea typeface="Meiryo UI" panose="020B0604030504040204" pitchFamily="50" charset="-128"/>
            </a:endParaRPr>
          </a:p>
          <a:p>
            <a:pPr marL="174625" indent="-174625"/>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pPr marL="174625" indent="-174625"/>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負の側面への対応の必要</a:t>
            </a:r>
            <a:endParaRPr kumimoji="1" lang="en-US" altLang="ja-JP" dirty="0">
              <a:latin typeface="Meiryo UI" panose="020B0604030504040204" pitchFamily="50" charset="-128"/>
              <a:ea typeface="Meiryo UI" panose="020B0604030504040204" pitchFamily="50" charset="-128"/>
            </a:endParaRPr>
          </a:p>
        </p:txBody>
      </p:sp>
      <p:sp>
        <p:nvSpPr>
          <p:cNvPr id="42" name="正方形/長方形 41"/>
          <p:cNvSpPr/>
          <p:nvPr/>
        </p:nvSpPr>
        <p:spPr>
          <a:xfrm>
            <a:off x="7564043" y="3551414"/>
            <a:ext cx="1768643" cy="3496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ja-JP" altLang="en-US" b="1" dirty="0" smtClean="0">
                <a:solidFill>
                  <a:schemeClr val="bg1"/>
                </a:solidFill>
                <a:latin typeface="Meiryo UI" panose="020B0604030504040204" pitchFamily="50" charset="-128"/>
                <a:ea typeface="Meiryo UI" panose="020B0604030504040204" pitchFamily="50" charset="-128"/>
              </a:rPr>
              <a:t>科学技術の進展</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8487806" y="4390845"/>
            <a:ext cx="1470207" cy="34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ja-JP" altLang="en-US" dirty="0" smtClean="0">
                <a:solidFill>
                  <a:schemeClr val="tx1"/>
                </a:solidFill>
                <a:latin typeface="Meiryo UI" panose="020B0604030504040204" pitchFamily="50" charset="-128"/>
                <a:ea typeface="Meiryo UI" panose="020B0604030504040204" pitchFamily="50" charset="-128"/>
              </a:rPr>
              <a:t>イノベーション</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44" name="右中かっこ 43"/>
          <p:cNvSpPr/>
          <p:nvPr/>
        </p:nvSpPr>
        <p:spPr>
          <a:xfrm>
            <a:off x="8413158" y="4227043"/>
            <a:ext cx="179513" cy="839468"/>
          </a:xfrm>
          <a:prstGeom prst="rightBrace">
            <a:avLst>
              <a:gd name="adj1" fmla="val 8333"/>
              <a:gd name="adj2" fmla="val 458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6466" y="4006058"/>
            <a:ext cx="320040" cy="320040"/>
          </a:xfrm>
          <a:prstGeom prst="rect">
            <a:avLst/>
          </a:prstGeom>
        </p:spPr>
      </p:pic>
      <p:pic>
        <p:nvPicPr>
          <p:cNvPr id="5" name="図 4"/>
          <p:cNvPicPr>
            <a:picLocks noChangeAspect="1"/>
          </p:cNvPicPr>
          <p:nvPr/>
        </p:nvPicPr>
        <p:blipFill>
          <a:blip r:embed="rId3"/>
          <a:stretch>
            <a:fillRect/>
          </a:stretch>
        </p:blipFill>
        <p:spPr>
          <a:xfrm>
            <a:off x="2323130" y="3977931"/>
            <a:ext cx="373380" cy="373380"/>
          </a:xfrm>
          <a:prstGeom prst="rect">
            <a:avLst/>
          </a:prstGeom>
        </p:spPr>
      </p:pic>
      <p:pic>
        <p:nvPicPr>
          <p:cNvPr id="8" name="図 7"/>
          <p:cNvPicPr>
            <a:picLocks noChangeAspect="1"/>
          </p:cNvPicPr>
          <p:nvPr/>
        </p:nvPicPr>
        <p:blipFill>
          <a:blip r:embed="rId4"/>
          <a:stretch>
            <a:fillRect/>
          </a:stretch>
        </p:blipFill>
        <p:spPr>
          <a:xfrm>
            <a:off x="1673583" y="4385964"/>
            <a:ext cx="350520" cy="342900"/>
          </a:xfrm>
          <a:prstGeom prst="rect">
            <a:avLst/>
          </a:prstGeom>
        </p:spPr>
      </p:pic>
      <p:pic>
        <p:nvPicPr>
          <p:cNvPr id="15" name="図 14"/>
          <p:cNvPicPr>
            <a:picLocks noChangeAspect="1"/>
          </p:cNvPicPr>
          <p:nvPr/>
        </p:nvPicPr>
        <p:blipFill>
          <a:blip r:embed="rId4"/>
          <a:stretch>
            <a:fillRect/>
          </a:stretch>
        </p:blipFill>
        <p:spPr>
          <a:xfrm>
            <a:off x="4930586" y="4385964"/>
            <a:ext cx="350520" cy="342900"/>
          </a:xfrm>
          <a:prstGeom prst="rect">
            <a:avLst/>
          </a:prstGeom>
        </p:spPr>
      </p:pic>
      <p:pic>
        <p:nvPicPr>
          <p:cNvPr id="19" name="図 18"/>
          <p:cNvPicPr>
            <a:picLocks noChangeAspect="1"/>
          </p:cNvPicPr>
          <p:nvPr/>
        </p:nvPicPr>
        <p:blipFill>
          <a:blip r:embed="rId5"/>
          <a:stretch>
            <a:fillRect/>
          </a:stretch>
        </p:blipFill>
        <p:spPr>
          <a:xfrm>
            <a:off x="1349014" y="4807058"/>
            <a:ext cx="358140" cy="358140"/>
          </a:xfrm>
          <a:prstGeom prst="rect">
            <a:avLst/>
          </a:prstGeom>
        </p:spPr>
      </p:pic>
      <p:pic>
        <p:nvPicPr>
          <p:cNvPr id="20" name="図 19"/>
          <p:cNvPicPr>
            <a:picLocks noChangeAspect="1"/>
          </p:cNvPicPr>
          <p:nvPr/>
        </p:nvPicPr>
        <p:blipFill>
          <a:blip r:embed="rId6"/>
          <a:stretch>
            <a:fillRect/>
          </a:stretch>
        </p:blipFill>
        <p:spPr>
          <a:xfrm>
            <a:off x="2573974" y="4795724"/>
            <a:ext cx="358140" cy="358140"/>
          </a:xfrm>
          <a:prstGeom prst="rect">
            <a:avLst/>
          </a:prstGeom>
        </p:spPr>
      </p:pic>
      <p:pic>
        <p:nvPicPr>
          <p:cNvPr id="22" name="図 21"/>
          <p:cNvPicPr>
            <a:picLocks noChangeAspect="1"/>
          </p:cNvPicPr>
          <p:nvPr/>
        </p:nvPicPr>
        <p:blipFill>
          <a:blip r:embed="rId7"/>
          <a:stretch>
            <a:fillRect/>
          </a:stretch>
        </p:blipFill>
        <p:spPr>
          <a:xfrm>
            <a:off x="1169944" y="5221586"/>
            <a:ext cx="358140" cy="358140"/>
          </a:xfrm>
          <a:prstGeom prst="rect">
            <a:avLst/>
          </a:prstGeom>
        </p:spPr>
      </p:pic>
      <p:pic>
        <p:nvPicPr>
          <p:cNvPr id="23" name="図 22"/>
          <p:cNvPicPr>
            <a:picLocks noChangeAspect="1"/>
          </p:cNvPicPr>
          <p:nvPr/>
        </p:nvPicPr>
        <p:blipFill>
          <a:blip r:embed="rId8"/>
          <a:stretch>
            <a:fillRect/>
          </a:stretch>
        </p:blipFill>
        <p:spPr>
          <a:xfrm>
            <a:off x="1600196" y="5208676"/>
            <a:ext cx="358140" cy="358140"/>
          </a:xfrm>
          <a:prstGeom prst="rect">
            <a:avLst/>
          </a:prstGeom>
        </p:spPr>
      </p:pic>
    </p:spTree>
    <p:extLst>
      <p:ext uri="{BB962C8B-B14F-4D97-AF65-F5344CB8AC3E}">
        <p14:creationId xmlns:p14="http://schemas.microsoft.com/office/powerpoint/2010/main" val="31229126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今後の将来予測（２）世界の人口予測から見えること</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155</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3878491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６　今後の将来予測（２）</a:t>
            </a:r>
            <a:r>
              <a:rPr lang="ja-JP" altLang="en-US" sz="1800" b="1" dirty="0">
                <a:solidFill>
                  <a:schemeClr val="bg1"/>
                </a:solidFill>
                <a:latin typeface="Meiryo UI" panose="020B0604030504040204" pitchFamily="50" charset="-128"/>
                <a:ea typeface="Meiryo UI" panose="020B0604030504040204" pitchFamily="50" charset="-128"/>
              </a:rPr>
              <a:t>世界の人口予測から見えること</a:t>
            </a:r>
          </a:p>
        </p:txBody>
      </p:sp>
      <p:sp>
        <p:nvSpPr>
          <p:cNvPr id="21" name="テキスト ボックス 20"/>
          <p:cNvSpPr txBox="1"/>
          <p:nvPr/>
        </p:nvSpPr>
        <p:spPr>
          <a:xfrm>
            <a:off x="9376012" y="6596390"/>
            <a:ext cx="491888"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156</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08800"/>
            <a:ext cx="9641542" cy="6124754"/>
          </a:xfrm>
          <a:prstGeom prst="rect">
            <a:avLst/>
          </a:prstGeom>
          <a:solidFill>
            <a:schemeClr val="bg1"/>
          </a:solidFill>
          <a:ln w="28575" cmpd="dbl">
            <a:solidFill>
              <a:schemeClr val="tx1"/>
            </a:solidFill>
          </a:ln>
        </p:spPr>
        <p:txBody>
          <a:bodyPr wrap="squar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世界</a:t>
            </a:r>
            <a:r>
              <a:rPr kumimoji="1" lang="ja-JP" altLang="en-US" sz="1400" b="1" dirty="0">
                <a:latin typeface="Meiryo UI" panose="020B0604030504040204" pitchFamily="50" charset="-128"/>
                <a:ea typeface="Meiryo UI" panose="020B0604030504040204" pitchFamily="50" charset="-128"/>
              </a:rPr>
              <a:t>人口推計</a:t>
            </a:r>
            <a:r>
              <a:rPr kumimoji="1" lang="en-US" altLang="ja-JP" sz="1400" b="1" dirty="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年版：要旨　</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の主要な調査</a:t>
            </a:r>
            <a:r>
              <a:rPr kumimoji="1" lang="ja-JP" altLang="en-US" sz="1400" b="1" dirty="0" smtClean="0">
                <a:latin typeface="Meiryo UI" panose="020B0604030504040204" pitchFamily="50" charset="-128"/>
                <a:ea typeface="Meiryo UI" panose="020B0604030504040204" pitchFamily="50" charset="-128"/>
              </a:rPr>
              <a:t>結果</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出典：国連広報センター</a:t>
            </a:r>
            <a:endParaRPr kumimoji="1" lang="en-US" altLang="ja-JP" sz="1400" b="1"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b="1" u="sng" dirty="0" smtClean="0">
                <a:latin typeface="Meiryo UI" panose="020B0604030504040204" pitchFamily="50" charset="-128"/>
                <a:ea typeface="Meiryo UI" panose="020B0604030504040204" pitchFamily="50" charset="-128"/>
              </a:rPr>
              <a:t>1</a:t>
            </a:r>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　世界人口は増大を続けるものの、地域によって増加率に大きな差</a:t>
            </a:r>
          </a:p>
          <a:p>
            <a:pPr marL="174625" indent="-174625"/>
            <a:r>
              <a:rPr kumimoji="1" lang="ja-JP" altLang="en-US" sz="1400" dirty="0" smtClean="0">
                <a:latin typeface="Meiryo UI" panose="020B0604030504040204" pitchFamily="50" charset="-128"/>
                <a:ea typeface="Meiryo UI" panose="020B0604030504040204" pitchFamily="50" charset="-128"/>
              </a:rPr>
              <a:t>　・世界</a:t>
            </a:r>
            <a:r>
              <a:rPr kumimoji="1" lang="ja-JP" altLang="en-US" sz="1400" dirty="0">
                <a:latin typeface="Meiryo UI" panose="020B0604030504040204" pitchFamily="50" charset="-128"/>
                <a:ea typeface="Meiryo UI" panose="020B0604030504040204" pitchFamily="50" charset="-128"/>
              </a:rPr>
              <a:t>の人口は</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年の</a:t>
            </a:r>
            <a:r>
              <a:rPr kumimoji="1" lang="en-US" altLang="ja-JP" sz="1400" dirty="0">
                <a:latin typeface="Meiryo UI" panose="020B0604030504040204" pitchFamily="50" charset="-128"/>
                <a:ea typeface="Meiryo UI" panose="020B0604030504040204" pitchFamily="50" charset="-128"/>
              </a:rPr>
              <a:t>77</a:t>
            </a:r>
            <a:r>
              <a:rPr kumimoji="1" lang="ja-JP" altLang="en-US" sz="1400" dirty="0">
                <a:latin typeface="Meiryo UI" panose="020B0604030504040204" pitchFamily="50" charset="-128"/>
                <a:ea typeface="Meiryo UI" panose="020B0604030504040204" pitchFamily="50" charset="-128"/>
              </a:rPr>
              <a:t>億人から</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年の</a:t>
            </a:r>
            <a:r>
              <a:rPr kumimoji="1" lang="en-US" altLang="ja-JP" sz="1400" dirty="0">
                <a:latin typeface="Meiryo UI" panose="020B0604030504040204" pitchFamily="50" charset="-128"/>
                <a:ea typeface="Meiryo UI" panose="020B0604030504040204" pitchFamily="50" charset="-128"/>
              </a:rPr>
              <a:t>85</a:t>
            </a:r>
            <a:r>
              <a:rPr kumimoji="1" lang="ja-JP" altLang="en-US" sz="1400" dirty="0">
                <a:latin typeface="Meiryo UI" panose="020B0604030504040204" pitchFamily="50" charset="-128"/>
                <a:ea typeface="Meiryo UI" panose="020B0604030504040204" pitchFamily="50" charset="-128"/>
              </a:rPr>
              <a:t>億人（</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増）へ、さらに</a:t>
            </a:r>
            <a:r>
              <a:rPr kumimoji="1" lang="en-US" altLang="ja-JP" sz="1400" b="1" dirty="0">
                <a:latin typeface="Meiryo UI" panose="020B0604030504040204" pitchFamily="50" charset="-128"/>
                <a:ea typeface="Meiryo UI" panose="020B0604030504040204" pitchFamily="50" charset="-128"/>
              </a:rPr>
              <a:t>2050</a:t>
            </a:r>
            <a:r>
              <a:rPr kumimoji="1" lang="ja-JP" altLang="en-US" sz="1400" b="1" dirty="0">
                <a:latin typeface="Meiryo UI" panose="020B0604030504040204" pitchFamily="50" charset="-128"/>
                <a:ea typeface="Meiryo UI" panose="020B0604030504040204" pitchFamily="50" charset="-128"/>
              </a:rPr>
              <a:t>年には</a:t>
            </a:r>
            <a:r>
              <a:rPr kumimoji="1" lang="en-US" altLang="ja-JP" sz="1400" b="1" dirty="0">
                <a:latin typeface="Meiryo UI" panose="020B0604030504040204" pitchFamily="50" charset="-128"/>
                <a:ea typeface="Meiryo UI" panose="020B0604030504040204" pitchFamily="50" charset="-128"/>
              </a:rPr>
              <a:t>97</a:t>
            </a:r>
            <a:r>
              <a:rPr kumimoji="1" lang="ja-JP" altLang="en-US" sz="1400" b="1" dirty="0">
                <a:latin typeface="Meiryo UI" panose="020B0604030504040204" pitchFamily="50" charset="-128"/>
                <a:ea typeface="Meiryo UI" panose="020B0604030504040204" pitchFamily="50" charset="-128"/>
              </a:rPr>
              <a:t>億人（同</a:t>
            </a:r>
            <a:r>
              <a:rPr kumimoji="1" lang="en-US" altLang="ja-JP" sz="1400" b="1" dirty="0">
                <a:latin typeface="Meiryo UI" panose="020B0604030504040204" pitchFamily="50" charset="-128"/>
                <a:ea typeface="Meiryo UI" panose="020B0604030504040204" pitchFamily="50" charset="-128"/>
              </a:rPr>
              <a:t>26%</a:t>
            </a:r>
            <a:r>
              <a:rPr kumimoji="1" lang="ja-JP" altLang="en-US" sz="1400" b="1"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2100</a:t>
            </a:r>
            <a:r>
              <a:rPr kumimoji="1" lang="ja-JP" altLang="en-US" sz="1400" dirty="0">
                <a:latin typeface="Meiryo UI" panose="020B0604030504040204" pitchFamily="50" charset="-128"/>
                <a:ea typeface="Meiryo UI" panose="020B0604030504040204" pitchFamily="50" charset="-128"/>
              </a:rPr>
              <a:t>年には</a:t>
            </a:r>
            <a:r>
              <a:rPr kumimoji="1" lang="en-US" altLang="ja-JP" sz="1400" dirty="0">
                <a:latin typeface="Meiryo UI" panose="020B0604030504040204" pitchFamily="50" charset="-128"/>
                <a:ea typeface="Meiryo UI" panose="020B0604030504040204" pitchFamily="50" charset="-128"/>
              </a:rPr>
              <a:t>109</a:t>
            </a:r>
            <a:r>
              <a:rPr kumimoji="1" lang="ja-JP" altLang="en-US" sz="1400" dirty="0">
                <a:latin typeface="Meiryo UI" panose="020B0604030504040204" pitchFamily="50" charset="-128"/>
                <a:ea typeface="Meiryo UI" panose="020B0604030504040204" pitchFamily="50" charset="-128"/>
              </a:rPr>
              <a:t>億人（</a:t>
            </a:r>
            <a:r>
              <a:rPr kumimoji="1" lang="en-US" altLang="ja-JP" sz="1400" dirty="0">
                <a:latin typeface="Meiryo UI" panose="020B0604030504040204" pitchFamily="50" charset="-128"/>
                <a:ea typeface="Meiryo UI" panose="020B0604030504040204" pitchFamily="50" charset="-128"/>
              </a:rPr>
              <a:t>42%</a:t>
            </a:r>
            <a:r>
              <a:rPr kumimoji="1" lang="ja-JP" altLang="en-US" sz="1400" dirty="0">
                <a:latin typeface="Meiryo UI" panose="020B0604030504040204" pitchFamily="50" charset="-128"/>
                <a:ea typeface="Meiryo UI" panose="020B0604030504040204" pitchFamily="50" charset="-128"/>
              </a:rPr>
              <a:t>）へと増えることが</a:t>
            </a:r>
            <a:r>
              <a:rPr kumimoji="1" lang="ja-JP" altLang="en-US" sz="1400" dirty="0" smtClean="0">
                <a:latin typeface="Meiryo UI" panose="020B0604030504040204" pitchFamily="50" charset="-128"/>
                <a:ea typeface="Meiryo UI" panose="020B0604030504040204" pitchFamily="50" charset="-128"/>
              </a:rPr>
              <a:t>予測</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サハラ</a:t>
            </a:r>
            <a:r>
              <a:rPr kumimoji="1" lang="ja-JP" altLang="en-US" sz="1400" b="1" dirty="0">
                <a:latin typeface="Meiryo UI" panose="020B0604030504040204" pitchFamily="50" charset="-128"/>
                <a:ea typeface="Meiryo UI" panose="020B0604030504040204" pitchFamily="50" charset="-128"/>
              </a:rPr>
              <a:t>以南アフリカの人口は、</a:t>
            </a:r>
            <a:r>
              <a:rPr kumimoji="1" lang="en-US" altLang="ja-JP" sz="1400" b="1" dirty="0">
                <a:latin typeface="Meiryo UI" panose="020B0604030504040204" pitchFamily="50" charset="-128"/>
                <a:ea typeface="Meiryo UI" panose="020B0604030504040204" pitchFamily="50" charset="-128"/>
              </a:rPr>
              <a:t>2050</a:t>
            </a:r>
            <a:r>
              <a:rPr kumimoji="1" lang="ja-JP" altLang="en-US" sz="1400" b="1" dirty="0">
                <a:latin typeface="Meiryo UI" panose="020B0604030504040204" pitchFamily="50" charset="-128"/>
                <a:ea typeface="Meiryo UI" panose="020B0604030504040204" pitchFamily="50" charset="-128"/>
              </a:rPr>
              <a:t>年までに倍増（</a:t>
            </a:r>
            <a:r>
              <a:rPr kumimoji="1" lang="en-US" altLang="ja-JP" sz="1400" b="1" dirty="0">
                <a:latin typeface="Meiryo UI" panose="020B0604030504040204" pitchFamily="50" charset="-128"/>
                <a:ea typeface="Meiryo UI" panose="020B0604030504040204" pitchFamily="50" charset="-128"/>
              </a:rPr>
              <a:t>99%</a:t>
            </a:r>
            <a:r>
              <a:rPr kumimoji="1" lang="ja-JP" altLang="en-US" sz="1400" b="1"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するとみられて</a:t>
            </a:r>
            <a:r>
              <a:rPr kumimoji="1" lang="ja-JP" altLang="en-US" sz="1400" dirty="0" smtClean="0">
                <a:latin typeface="Meiryo UI" panose="020B0604030504040204" pitchFamily="50" charset="-128"/>
                <a:ea typeface="Meiryo UI" panose="020B0604030504040204" pitchFamily="50" charset="-128"/>
              </a:rPr>
              <a:t>いる。</a:t>
            </a:r>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2.</a:t>
            </a:r>
            <a:r>
              <a:rPr kumimoji="1" lang="ja-JP" altLang="en-US" sz="1400" b="1" u="sng" dirty="0">
                <a:latin typeface="Meiryo UI" panose="020B0604030504040204" pitchFamily="50" charset="-128"/>
                <a:ea typeface="Meiryo UI" panose="020B0604030504040204" pitchFamily="50" charset="-128"/>
              </a:rPr>
              <a:t>　今後</a:t>
            </a:r>
            <a:r>
              <a:rPr kumimoji="1" lang="en-US" altLang="ja-JP" sz="1400" b="1" u="sng" dirty="0">
                <a:latin typeface="Meiryo UI" panose="020B0604030504040204" pitchFamily="50" charset="-128"/>
                <a:ea typeface="Meiryo UI" panose="020B0604030504040204" pitchFamily="50" charset="-128"/>
              </a:rPr>
              <a:t>2050</a:t>
            </a:r>
            <a:r>
              <a:rPr kumimoji="1" lang="ja-JP" altLang="en-US" sz="1400" b="1" u="sng" dirty="0">
                <a:latin typeface="Meiryo UI" panose="020B0604030504040204" pitchFamily="50" charset="-128"/>
                <a:ea typeface="Meiryo UI" panose="020B0604030504040204" pitchFamily="50" charset="-128"/>
              </a:rPr>
              <a:t>年までに予測される人口増加の半分以上は</a:t>
            </a:r>
            <a:r>
              <a:rPr kumimoji="1" lang="en-US" altLang="ja-JP" sz="1400" b="1" u="sng" dirty="0">
                <a:latin typeface="Meiryo UI" panose="020B0604030504040204" pitchFamily="50" charset="-128"/>
                <a:ea typeface="Meiryo UI" panose="020B0604030504040204" pitchFamily="50" charset="-128"/>
              </a:rPr>
              <a:t>9</a:t>
            </a:r>
            <a:r>
              <a:rPr kumimoji="1" lang="ja-JP" altLang="en-US" sz="1400" b="1" u="sng" dirty="0">
                <a:latin typeface="Meiryo UI" panose="020B0604030504040204" pitchFamily="50" charset="-128"/>
                <a:ea typeface="Meiryo UI" panose="020B0604030504040204" pitchFamily="50" charset="-128"/>
              </a:rPr>
              <a:t>カ国で発生</a:t>
            </a: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年から</a:t>
            </a:r>
            <a:r>
              <a:rPr kumimoji="1" lang="en-US" altLang="ja-JP" sz="1400" dirty="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年にかけ、</a:t>
            </a:r>
            <a:r>
              <a:rPr kumimoji="1" lang="ja-JP" altLang="en-US" sz="1400" b="1" dirty="0">
                <a:latin typeface="Meiryo UI" panose="020B0604030504040204" pitchFamily="50" charset="-128"/>
                <a:ea typeface="Meiryo UI" panose="020B0604030504040204" pitchFamily="50" charset="-128"/>
              </a:rPr>
              <a:t>最も大幅な人口増加が起きると見られるのはインド、ナイジェリア、パキスタン、コンゴ民主共和国、エチオピア、タンザニア連合共和国、インドネシア、エジプト、米国（予測される人口増が多い順）の</a:t>
            </a:r>
            <a:r>
              <a:rPr kumimoji="1" lang="en-US" altLang="ja-JP" sz="1400" b="1" dirty="0">
                <a:latin typeface="Meiryo UI" panose="020B0604030504040204" pitchFamily="50" charset="-128"/>
                <a:ea typeface="Meiryo UI" panose="020B0604030504040204" pitchFamily="50" charset="-128"/>
              </a:rPr>
              <a:t>9</a:t>
            </a:r>
            <a:r>
              <a:rPr kumimoji="1" lang="ja-JP" altLang="en-US" sz="1400" b="1" dirty="0">
                <a:latin typeface="Meiryo UI" panose="020B0604030504040204" pitchFamily="50" charset="-128"/>
                <a:ea typeface="Meiryo UI" panose="020B0604030504040204" pitchFamily="50" charset="-128"/>
              </a:rPr>
              <a:t>カ国</a:t>
            </a:r>
            <a:r>
              <a:rPr kumimoji="1" lang="ja-JP" altLang="en-US" sz="1400" dirty="0">
                <a:latin typeface="Meiryo UI" panose="020B0604030504040204" pitchFamily="50" charset="-128"/>
                <a:ea typeface="Meiryo UI" panose="020B0604030504040204" pitchFamily="50" charset="-128"/>
              </a:rPr>
              <a:t>です。</a:t>
            </a:r>
            <a:r>
              <a:rPr kumimoji="1" lang="ja-JP" altLang="en-US" sz="1400" b="1" dirty="0">
                <a:latin typeface="Meiryo UI" panose="020B0604030504040204" pitchFamily="50" charset="-128"/>
                <a:ea typeface="Meiryo UI" panose="020B0604030504040204" pitchFamily="50" charset="-128"/>
              </a:rPr>
              <a:t>インドは</a:t>
            </a:r>
            <a:r>
              <a:rPr kumimoji="1" lang="en-US" altLang="ja-JP" sz="1400" b="1" dirty="0">
                <a:latin typeface="Meiryo UI" panose="020B0604030504040204" pitchFamily="50" charset="-128"/>
                <a:ea typeface="Meiryo UI" panose="020B0604030504040204" pitchFamily="50" charset="-128"/>
              </a:rPr>
              <a:t>2027</a:t>
            </a:r>
            <a:r>
              <a:rPr kumimoji="1" lang="ja-JP" altLang="en-US" sz="1400" b="1" dirty="0">
                <a:latin typeface="Meiryo UI" panose="020B0604030504040204" pitchFamily="50" charset="-128"/>
                <a:ea typeface="Meiryo UI" panose="020B0604030504040204" pitchFamily="50" charset="-128"/>
              </a:rPr>
              <a:t>年頃、中国を抜いて世界で最も人口が多い国</a:t>
            </a:r>
            <a:r>
              <a:rPr kumimoji="1" lang="ja-JP" altLang="en-US" sz="1400" dirty="0">
                <a:latin typeface="Meiryo UI" panose="020B0604030504040204" pitchFamily="50" charset="-128"/>
                <a:ea typeface="Meiryo UI" panose="020B0604030504040204" pitchFamily="50" charset="-128"/>
              </a:rPr>
              <a:t>になると</a:t>
            </a:r>
            <a:r>
              <a:rPr kumimoji="1" lang="ja-JP" altLang="en-US" sz="1400" dirty="0" smtClean="0">
                <a:latin typeface="Meiryo UI" panose="020B0604030504040204" pitchFamily="50" charset="-128"/>
                <a:ea typeface="Meiryo UI" panose="020B0604030504040204" pitchFamily="50" charset="-128"/>
              </a:rPr>
              <a:t>みられる。</a:t>
            </a:r>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3.</a:t>
            </a:r>
            <a:r>
              <a:rPr kumimoji="1" lang="ja-JP" altLang="en-US" sz="1400" b="1" u="sng" dirty="0">
                <a:latin typeface="Meiryo UI" panose="020B0604030504040204" pitchFamily="50" charset="-128"/>
                <a:ea typeface="Meiryo UI" panose="020B0604030504040204" pitchFamily="50" charset="-128"/>
              </a:rPr>
              <a:t>　急激な人口増加で、持続可能な開発に課題</a:t>
            </a: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最速</a:t>
            </a:r>
            <a:r>
              <a:rPr kumimoji="1" lang="ja-JP" altLang="en-US" sz="1400" b="1" dirty="0">
                <a:latin typeface="Meiryo UI" panose="020B0604030504040204" pitchFamily="50" charset="-128"/>
                <a:ea typeface="Meiryo UI" panose="020B0604030504040204" pitchFamily="50" charset="-128"/>
              </a:rPr>
              <a:t>の人口増加が見込まれるのは最貧国</a:t>
            </a:r>
            <a:r>
              <a:rPr kumimoji="1" lang="ja-JP" altLang="en-US" sz="1400" dirty="0">
                <a:latin typeface="Meiryo UI" panose="020B0604030504040204" pitchFamily="50" charset="-128"/>
                <a:ea typeface="Meiryo UI" panose="020B0604030504040204" pitchFamily="50" charset="-128"/>
              </a:rPr>
              <a:t>であり、それらの国では人口増加により</a:t>
            </a:r>
            <a:r>
              <a:rPr kumimoji="1" lang="ja-JP" altLang="en-US" sz="1400" b="1" dirty="0">
                <a:latin typeface="Meiryo UI" panose="020B0604030504040204" pitchFamily="50" charset="-128"/>
                <a:ea typeface="Meiryo UI" panose="020B0604030504040204" pitchFamily="50" charset="-128"/>
              </a:rPr>
              <a:t>貧困の根絶（</a:t>
            </a:r>
            <a:r>
              <a:rPr kumimoji="1" lang="en-US" altLang="ja-JP" sz="1400" b="1" dirty="0">
                <a:latin typeface="Meiryo UI" panose="020B0604030504040204" pitchFamily="50" charset="-128"/>
                <a:ea typeface="Meiryo UI" panose="020B0604030504040204" pitchFamily="50" charset="-128"/>
              </a:rPr>
              <a:t>SDGs</a:t>
            </a:r>
            <a:r>
              <a:rPr kumimoji="1" lang="ja-JP" altLang="en-US" sz="1400" b="1" dirty="0">
                <a:latin typeface="Meiryo UI" panose="020B0604030504040204" pitchFamily="50" charset="-128"/>
                <a:ea typeface="Meiryo UI" panose="020B0604030504040204" pitchFamily="50" charset="-128"/>
              </a:rPr>
              <a:t>ゴール </a:t>
            </a: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）、不平等の</a:t>
            </a:r>
            <a:r>
              <a:rPr kumimoji="1" lang="ja-JP" altLang="en-US" sz="1400" b="1" dirty="0" smtClean="0">
                <a:latin typeface="Meiryo UI" panose="020B0604030504040204" pitchFamily="50" charset="-128"/>
                <a:ea typeface="Meiryo UI" panose="020B0604030504040204" pitchFamily="50" charset="-128"/>
              </a:rPr>
              <a:t>是正（</a:t>
            </a:r>
            <a:r>
              <a:rPr kumimoji="1" lang="ja-JP" altLang="en-US" sz="1400" b="1" dirty="0">
                <a:latin typeface="Meiryo UI" panose="020B0604030504040204" pitchFamily="50" charset="-128"/>
                <a:ea typeface="Meiryo UI" panose="020B0604030504040204" pitchFamily="50" charset="-128"/>
              </a:rPr>
              <a:t>ゴール</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および</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）、飢餓と栄養不良への対策（ゴール</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）、保健・教育のカバレッジと質の向上（ゴール</a:t>
            </a:r>
            <a:r>
              <a:rPr kumimoji="1" lang="en-US" altLang="ja-JP" sz="1400" b="1" dirty="0">
                <a:latin typeface="Meiryo UI" panose="020B0604030504040204" pitchFamily="50" charset="-128"/>
                <a:ea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rPr>
              <a:t>および</a:t>
            </a:r>
            <a:r>
              <a:rPr kumimoji="1" lang="en-US" altLang="ja-JP" sz="1400" b="1" dirty="0">
                <a:latin typeface="Meiryo UI" panose="020B0604030504040204" pitchFamily="50" charset="-128"/>
                <a:ea typeface="Meiryo UI" panose="020B0604030504040204" pitchFamily="50" charset="-128"/>
              </a:rPr>
              <a:t>4</a:t>
            </a:r>
            <a:r>
              <a:rPr kumimoji="1" lang="ja-JP" altLang="en-US" sz="1400" b="1" dirty="0">
                <a:latin typeface="Meiryo UI" panose="020B0604030504040204" pitchFamily="50" charset="-128"/>
                <a:ea typeface="Meiryo UI" panose="020B0604030504040204" pitchFamily="50" charset="-128"/>
              </a:rPr>
              <a:t>）に対して、追加的な課題</a:t>
            </a:r>
            <a:r>
              <a:rPr kumimoji="1" lang="ja-JP" altLang="en-US" sz="1400" dirty="0">
                <a:latin typeface="Meiryo UI" panose="020B0604030504040204" pitchFamily="50" charset="-128"/>
                <a:ea typeface="Meiryo UI" panose="020B0604030504040204" pitchFamily="50" charset="-128"/>
              </a:rPr>
              <a:t>が</a:t>
            </a:r>
            <a:r>
              <a:rPr kumimoji="1" lang="ja-JP" altLang="en-US" sz="1400" dirty="0" smtClean="0">
                <a:latin typeface="Meiryo UI" panose="020B0604030504040204" pitchFamily="50" charset="-128"/>
                <a:ea typeface="Meiryo UI" panose="020B0604030504040204" pitchFamily="50" charset="-128"/>
              </a:rPr>
              <a:t>生じる。</a:t>
            </a:r>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4.</a:t>
            </a:r>
            <a:r>
              <a:rPr kumimoji="1" lang="ja-JP" altLang="en-US" sz="1400" b="1" u="sng" dirty="0">
                <a:latin typeface="Meiryo UI" panose="020B0604030504040204" pitchFamily="50" charset="-128"/>
                <a:ea typeface="Meiryo UI" panose="020B0604030504040204" pitchFamily="50" charset="-128"/>
              </a:rPr>
              <a:t>　生産年齢人口の増大が、経済成長のチャンスになる国も</a:t>
            </a:r>
          </a:p>
          <a:p>
            <a:pPr marL="174625" indent="-174625"/>
            <a:r>
              <a:rPr kumimoji="1" lang="ja-JP" altLang="en-US" sz="1400" dirty="0" smtClean="0">
                <a:latin typeface="Meiryo UI" panose="020B0604030504040204" pitchFamily="50" charset="-128"/>
                <a:ea typeface="Meiryo UI" panose="020B0604030504040204" pitchFamily="50" charset="-128"/>
              </a:rPr>
              <a:t>　・サハラ</a:t>
            </a:r>
            <a:r>
              <a:rPr kumimoji="1" lang="ja-JP" altLang="en-US" sz="1400" dirty="0">
                <a:latin typeface="Meiryo UI" panose="020B0604030504040204" pitchFamily="50" charset="-128"/>
                <a:ea typeface="Meiryo UI" panose="020B0604030504040204" pitchFamily="50" charset="-128"/>
              </a:rPr>
              <a:t>以南アフリカのほとんどの国と、アジアやラテンアメリカ・カリブ地域の一部の国では、最近になって出生率が低下したことで、生産年齢人口（</a:t>
            </a:r>
            <a:r>
              <a:rPr kumimoji="1" lang="en-US" altLang="ja-JP" sz="1400" dirty="0">
                <a:latin typeface="Meiryo UI" panose="020B0604030504040204" pitchFamily="50" charset="-128"/>
                <a:ea typeface="Meiryo UI" panose="020B0604030504040204" pitchFamily="50" charset="-128"/>
              </a:rPr>
              <a:t>25~64</a:t>
            </a:r>
            <a:r>
              <a:rPr kumimoji="1" lang="ja-JP" altLang="en-US" sz="1400" dirty="0">
                <a:latin typeface="Meiryo UI" panose="020B0604030504040204" pitchFamily="50" charset="-128"/>
                <a:ea typeface="Meiryo UI" panose="020B0604030504040204" pitchFamily="50" charset="-128"/>
              </a:rPr>
              <a:t>歳）が他の年齢層よりも早いスピードで</a:t>
            </a:r>
            <a:r>
              <a:rPr kumimoji="1" lang="ja-JP" altLang="en-US" sz="1400" dirty="0" smtClean="0">
                <a:latin typeface="Meiryo UI" panose="020B0604030504040204" pitchFamily="50" charset="-128"/>
                <a:ea typeface="Meiryo UI" panose="020B0604030504040204" pitchFamily="50" charset="-128"/>
              </a:rPr>
              <a:t>増加。</a:t>
            </a:r>
            <a:r>
              <a:rPr kumimoji="1" lang="ja-JP" altLang="en-US" sz="1400" dirty="0">
                <a:latin typeface="Meiryo UI" panose="020B0604030504040204" pitchFamily="50" charset="-128"/>
                <a:ea typeface="Meiryo UI" panose="020B0604030504040204" pitchFamily="50" charset="-128"/>
              </a:rPr>
              <a:t>これは、「人口ボーナス」と呼ばれる著しい経済成長が期待できる機会が訪れていることを示唆しています。この「人口ボーナス」から利益を得るためには、政府が</a:t>
            </a:r>
            <a:r>
              <a:rPr kumimoji="1" lang="ja-JP" altLang="en-US" sz="1400" b="1" dirty="0">
                <a:latin typeface="Meiryo UI" panose="020B0604030504040204" pitchFamily="50" charset="-128"/>
                <a:ea typeface="Meiryo UI" panose="020B0604030504040204" pitchFamily="50" charset="-128"/>
              </a:rPr>
              <a:t>特に若者向けの教育と保健に投資し、持続可能な経済成長を促進する条件を整備す</a:t>
            </a:r>
            <a:r>
              <a:rPr kumimoji="1" lang="ja-JP" altLang="en-US" sz="1400" b="1" dirty="0" smtClean="0">
                <a:latin typeface="Meiryo UI" panose="020B0604030504040204" pitchFamily="50" charset="-128"/>
                <a:ea typeface="Meiryo UI" panose="020B0604030504040204" pitchFamily="50" charset="-128"/>
              </a:rPr>
              <a:t>べき</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5.</a:t>
            </a:r>
            <a:r>
              <a:rPr kumimoji="1" lang="ja-JP" altLang="en-US" sz="1400" b="1" u="sng" dirty="0">
                <a:latin typeface="Meiryo UI" panose="020B0604030504040204" pitchFamily="50" charset="-128"/>
                <a:ea typeface="Meiryo UI" panose="020B0604030504040204" pitchFamily="50" charset="-128"/>
              </a:rPr>
              <a:t>　出生率は全世界的に減少しているものの、一部では高止まり</a:t>
            </a:r>
          </a:p>
          <a:p>
            <a:pPr marL="174625" indent="-174625"/>
            <a:r>
              <a:rPr kumimoji="1" lang="ja-JP" altLang="en-US" sz="1400" dirty="0" smtClean="0">
                <a:latin typeface="Meiryo UI" panose="020B0604030504040204" pitchFamily="50" charset="-128"/>
                <a:ea typeface="Meiryo UI" panose="020B0604030504040204" pitchFamily="50" charset="-128"/>
              </a:rPr>
              <a:t>　・現時点</a:t>
            </a:r>
            <a:r>
              <a:rPr kumimoji="1" lang="ja-JP" altLang="en-US" sz="1400" dirty="0">
                <a:latin typeface="Meiryo UI" panose="020B0604030504040204" pitchFamily="50" charset="-128"/>
                <a:ea typeface="Meiryo UI" panose="020B0604030504040204" pitchFamily="50" charset="-128"/>
              </a:rPr>
              <a:t>で、</a:t>
            </a:r>
            <a:r>
              <a:rPr kumimoji="1" lang="ja-JP" altLang="en-US" sz="1400" b="1" dirty="0">
                <a:latin typeface="Meiryo UI" panose="020B0604030504040204" pitchFamily="50" charset="-128"/>
                <a:ea typeface="Meiryo UI" panose="020B0604030504040204" pitchFamily="50" charset="-128"/>
              </a:rPr>
              <a:t>世界人口の半数近くは、出生率が女性</a:t>
            </a: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人当たり</a:t>
            </a:r>
            <a:r>
              <a:rPr kumimoji="1" lang="en-US" altLang="ja-JP" sz="1400" b="1" dirty="0">
                <a:latin typeface="Meiryo UI" panose="020B0604030504040204" pitchFamily="50" charset="-128"/>
                <a:ea typeface="Meiryo UI" panose="020B0604030504040204" pitchFamily="50" charset="-128"/>
              </a:rPr>
              <a:t>2.1</a:t>
            </a:r>
            <a:r>
              <a:rPr kumimoji="1" lang="ja-JP" altLang="en-US" sz="1400" b="1" dirty="0">
                <a:latin typeface="Meiryo UI" panose="020B0604030504040204" pitchFamily="50" charset="-128"/>
                <a:ea typeface="Meiryo UI" panose="020B0604030504040204" pitchFamily="50" charset="-128"/>
              </a:rPr>
              <a:t>人未満</a:t>
            </a:r>
            <a:r>
              <a:rPr kumimoji="1" lang="ja-JP" altLang="en-US" sz="1400" dirty="0">
                <a:latin typeface="Meiryo UI" panose="020B0604030504040204" pitchFamily="50" charset="-128"/>
                <a:ea typeface="Meiryo UI" panose="020B0604030504040204" pitchFamily="50" charset="-128"/>
              </a:rPr>
              <a:t>の国または地域で暮らして</a:t>
            </a:r>
            <a:r>
              <a:rPr kumimoji="1" lang="ja-JP" altLang="en-US" sz="1400" dirty="0" smtClean="0">
                <a:latin typeface="Meiryo UI" panose="020B0604030504040204" pitchFamily="50" charset="-128"/>
                <a:ea typeface="Meiryo UI" panose="020B0604030504040204" pitchFamily="50" charset="-128"/>
              </a:rPr>
              <a:t>いる。</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年の出生率が平均でこれを上回っている地域は、サハラ以南アフリカ（</a:t>
            </a:r>
            <a:r>
              <a:rPr kumimoji="1" lang="en-US" altLang="ja-JP" sz="1400" dirty="0">
                <a:latin typeface="Meiryo UI" panose="020B0604030504040204" pitchFamily="50" charset="-128"/>
                <a:ea typeface="Meiryo UI" panose="020B0604030504040204" pitchFamily="50" charset="-128"/>
              </a:rPr>
              <a:t>4.6</a:t>
            </a:r>
            <a:r>
              <a:rPr kumimoji="1" lang="ja-JP" altLang="en-US" sz="1400" dirty="0">
                <a:latin typeface="Meiryo UI" panose="020B0604030504040204" pitchFamily="50" charset="-128"/>
                <a:ea typeface="Meiryo UI" panose="020B0604030504040204" pitchFamily="50" charset="-128"/>
              </a:rPr>
              <a:t>人）、オーストラリアとニュージーランドを除くオセアニア（</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人）、北アフリカ・西アジア（</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人）および中央・南アジア（</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人）です。</a:t>
            </a:r>
            <a:r>
              <a:rPr kumimoji="1" lang="ja-JP" altLang="en-US" sz="1400" b="1" dirty="0">
                <a:latin typeface="Meiryo UI" panose="020B0604030504040204" pitchFamily="50" charset="-128"/>
                <a:ea typeface="Meiryo UI" panose="020B0604030504040204" pitchFamily="50" charset="-128"/>
              </a:rPr>
              <a:t>全世界の出生率は、</a:t>
            </a:r>
            <a:r>
              <a:rPr kumimoji="1" lang="en-US" altLang="ja-JP" sz="1400" b="1" dirty="0">
                <a:latin typeface="Meiryo UI" panose="020B0604030504040204" pitchFamily="50" charset="-128"/>
                <a:ea typeface="Meiryo UI" panose="020B0604030504040204" pitchFamily="50" charset="-128"/>
              </a:rPr>
              <a:t>1990</a:t>
            </a:r>
            <a:r>
              <a:rPr kumimoji="1" lang="ja-JP" altLang="en-US" sz="1400" b="1" dirty="0">
                <a:latin typeface="Meiryo UI" panose="020B0604030504040204" pitchFamily="50" charset="-128"/>
                <a:ea typeface="Meiryo UI" panose="020B0604030504040204" pitchFamily="50" charset="-128"/>
              </a:rPr>
              <a:t>年の女性</a:t>
            </a: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人当たり</a:t>
            </a:r>
            <a:r>
              <a:rPr kumimoji="1" lang="en-US" altLang="ja-JP" sz="1400" b="1" dirty="0">
                <a:latin typeface="Meiryo UI" panose="020B0604030504040204" pitchFamily="50" charset="-128"/>
                <a:ea typeface="Meiryo UI" panose="020B0604030504040204" pitchFamily="50" charset="-128"/>
              </a:rPr>
              <a:t>3.2</a:t>
            </a:r>
            <a:r>
              <a:rPr kumimoji="1" lang="ja-JP" altLang="en-US" sz="1400" b="1" dirty="0">
                <a:latin typeface="Meiryo UI" panose="020B0604030504040204" pitchFamily="50" charset="-128"/>
                <a:ea typeface="Meiryo UI" panose="020B0604030504040204" pitchFamily="50" charset="-128"/>
              </a:rPr>
              <a:t>人から</a:t>
            </a:r>
            <a:r>
              <a:rPr kumimoji="1" lang="en-US" altLang="ja-JP" sz="1400" b="1" dirty="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年には</a:t>
            </a:r>
            <a:r>
              <a:rPr kumimoji="1" lang="en-US" altLang="ja-JP" sz="1400" b="1" dirty="0">
                <a:latin typeface="Meiryo UI" panose="020B0604030504040204" pitchFamily="50" charset="-128"/>
                <a:ea typeface="Meiryo UI" panose="020B0604030504040204" pitchFamily="50" charset="-128"/>
              </a:rPr>
              <a:t>2.5</a:t>
            </a:r>
            <a:r>
              <a:rPr kumimoji="1" lang="ja-JP" altLang="en-US" sz="1400" b="1" dirty="0">
                <a:latin typeface="Meiryo UI" panose="020B0604030504040204" pitchFamily="50" charset="-128"/>
                <a:ea typeface="Meiryo UI" panose="020B0604030504040204" pitchFamily="50" charset="-128"/>
              </a:rPr>
              <a:t>人へと低下し、 </a:t>
            </a:r>
            <a:r>
              <a:rPr kumimoji="1" lang="en-US" altLang="ja-JP" sz="1400" b="1" dirty="0">
                <a:latin typeface="Meiryo UI" panose="020B0604030504040204" pitchFamily="50" charset="-128"/>
                <a:ea typeface="Meiryo UI" panose="020B0604030504040204" pitchFamily="50" charset="-128"/>
              </a:rPr>
              <a:t>2050</a:t>
            </a:r>
            <a:r>
              <a:rPr kumimoji="1" lang="ja-JP" altLang="en-US" sz="1400" b="1" dirty="0">
                <a:latin typeface="Meiryo UI" panose="020B0604030504040204" pitchFamily="50" charset="-128"/>
                <a:ea typeface="Meiryo UI" panose="020B0604030504040204" pitchFamily="50" charset="-128"/>
              </a:rPr>
              <a:t>年にはさらに</a:t>
            </a:r>
            <a:r>
              <a:rPr kumimoji="1" lang="en-US" altLang="ja-JP" sz="1400" b="1" dirty="0">
                <a:latin typeface="Meiryo UI" panose="020B0604030504040204" pitchFamily="50" charset="-128"/>
                <a:ea typeface="Meiryo UI" panose="020B0604030504040204" pitchFamily="50" charset="-128"/>
              </a:rPr>
              <a:t>2.2</a:t>
            </a:r>
            <a:r>
              <a:rPr kumimoji="1" lang="ja-JP" altLang="en-US" sz="1400" b="1" dirty="0">
                <a:latin typeface="Meiryo UI" panose="020B0604030504040204" pitchFamily="50" charset="-128"/>
                <a:ea typeface="Meiryo UI" panose="020B0604030504040204" pitchFamily="50" charset="-128"/>
              </a:rPr>
              <a:t>人へと低下する</a:t>
            </a:r>
            <a:r>
              <a:rPr kumimoji="1" lang="ja-JP" altLang="en-US" sz="1400" b="1" dirty="0" smtClean="0">
                <a:latin typeface="Meiryo UI" panose="020B0604030504040204" pitchFamily="50" charset="-128"/>
                <a:ea typeface="Meiryo UI" panose="020B0604030504040204" pitchFamily="50" charset="-128"/>
              </a:rPr>
              <a:t>見込み</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340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歴史から導かれる大阪の特色　（１）都市圏の形成過程（先史時代</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現代）</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3518" y="6596390"/>
            <a:ext cx="38438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13</a:t>
            </a:r>
            <a:endParaRPr kumimoji="1" lang="ja-JP" altLang="en-US" sz="1100" b="1" dirty="0">
              <a:latin typeface="Arial Black" panose="020B0A04020102020204" pitchFamily="34" charset="0"/>
            </a:endParaRPr>
          </a:p>
        </p:txBody>
      </p:sp>
      <p:pic>
        <p:nvPicPr>
          <p:cNvPr id="3" name="図 2"/>
          <p:cNvPicPr>
            <a:picLocks noChangeAspect="1"/>
          </p:cNvPicPr>
          <p:nvPr/>
        </p:nvPicPr>
        <p:blipFill>
          <a:blip r:embed="rId2"/>
          <a:stretch>
            <a:fillRect/>
          </a:stretch>
        </p:blipFill>
        <p:spPr>
          <a:xfrm>
            <a:off x="390969" y="2489784"/>
            <a:ext cx="2438400" cy="2571404"/>
          </a:xfrm>
          <a:prstGeom prst="rect">
            <a:avLst/>
          </a:prstGeom>
        </p:spPr>
      </p:pic>
      <p:pic>
        <p:nvPicPr>
          <p:cNvPr id="7" name="図 6"/>
          <p:cNvPicPr>
            <a:picLocks noChangeAspect="1"/>
          </p:cNvPicPr>
          <p:nvPr/>
        </p:nvPicPr>
        <p:blipFill>
          <a:blip r:embed="rId3"/>
          <a:stretch>
            <a:fillRect/>
          </a:stretch>
        </p:blipFill>
        <p:spPr>
          <a:xfrm>
            <a:off x="3439283" y="2478448"/>
            <a:ext cx="2449150" cy="2582740"/>
          </a:xfrm>
          <a:prstGeom prst="rect">
            <a:avLst/>
          </a:prstGeom>
        </p:spPr>
      </p:pic>
      <p:sp>
        <p:nvSpPr>
          <p:cNvPr id="8" name="正方形/長方形 7"/>
          <p:cNvSpPr/>
          <p:nvPr/>
        </p:nvSpPr>
        <p:spPr>
          <a:xfrm>
            <a:off x="340063" y="2257099"/>
            <a:ext cx="2371723" cy="30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u="sng" dirty="0">
                <a:solidFill>
                  <a:schemeClr val="tx1"/>
                </a:solidFill>
                <a:latin typeface="Meiryo UI" panose="020B0604030504040204" pitchFamily="50" charset="-128"/>
                <a:ea typeface="Meiryo UI" panose="020B0604030504040204" pitchFamily="50" charset="-128"/>
              </a:rPr>
              <a:t>約</a:t>
            </a:r>
            <a:r>
              <a:rPr lang="en-US" altLang="ja-JP" sz="900" b="1" u="sng" dirty="0">
                <a:solidFill>
                  <a:schemeClr val="tx1"/>
                </a:solidFill>
                <a:latin typeface="Meiryo UI" panose="020B0604030504040204" pitchFamily="50" charset="-128"/>
                <a:ea typeface="Meiryo UI" panose="020B0604030504040204" pitchFamily="50" charset="-128"/>
              </a:rPr>
              <a:t>7000</a:t>
            </a:r>
            <a:r>
              <a:rPr lang="ja-JP" altLang="en-US" sz="900" b="1" u="sng" dirty="0">
                <a:solidFill>
                  <a:schemeClr val="tx1"/>
                </a:solidFill>
                <a:latin typeface="Meiryo UI" panose="020B0604030504040204" pitchFamily="50" charset="-128"/>
                <a:ea typeface="Meiryo UI" panose="020B0604030504040204" pitchFamily="50" charset="-128"/>
              </a:rPr>
              <a:t>～</a:t>
            </a:r>
            <a:r>
              <a:rPr lang="en-US" altLang="ja-JP" sz="900" b="1" u="sng" dirty="0">
                <a:solidFill>
                  <a:schemeClr val="tx1"/>
                </a:solidFill>
                <a:latin typeface="Meiryo UI" panose="020B0604030504040204" pitchFamily="50" charset="-128"/>
                <a:ea typeface="Meiryo UI" panose="020B0604030504040204" pitchFamily="50" charset="-128"/>
              </a:rPr>
              <a:t>6000</a:t>
            </a:r>
            <a:r>
              <a:rPr lang="ja-JP" altLang="en-US" sz="900" b="1" u="sng" dirty="0" smtClean="0">
                <a:solidFill>
                  <a:schemeClr val="tx1"/>
                </a:solidFill>
                <a:latin typeface="Meiryo UI" panose="020B0604030504040204" pitchFamily="50" charset="-128"/>
                <a:ea typeface="Meiryo UI" panose="020B0604030504040204" pitchFamily="50" charset="-128"/>
              </a:rPr>
              <a:t>年前</a:t>
            </a:r>
            <a:endParaRPr kumimoji="1" lang="ja-JP" altLang="en-US" sz="900"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398464" y="2324025"/>
            <a:ext cx="2371723" cy="16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u="sng" dirty="0">
                <a:solidFill>
                  <a:schemeClr val="tx1"/>
                </a:solidFill>
                <a:latin typeface="Meiryo UI" panose="020B0604030504040204" pitchFamily="50" charset="-128"/>
                <a:ea typeface="Meiryo UI" panose="020B0604030504040204" pitchFamily="50" charset="-128"/>
              </a:rPr>
              <a:t>5</a:t>
            </a:r>
            <a:r>
              <a:rPr lang="ja-JP" altLang="en-US" sz="900" b="1" u="sng" dirty="0">
                <a:solidFill>
                  <a:schemeClr val="tx1"/>
                </a:solidFill>
                <a:latin typeface="Meiryo UI" panose="020B0604030504040204" pitchFamily="50" charset="-128"/>
                <a:ea typeface="Meiryo UI" panose="020B0604030504040204" pitchFamily="50" charset="-128"/>
              </a:rPr>
              <a:t>世紀</a:t>
            </a:r>
            <a:r>
              <a:rPr lang="ja-JP" altLang="en-US" sz="900" b="1" u="sng" dirty="0" smtClean="0">
                <a:solidFill>
                  <a:schemeClr val="tx1"/>
                </a:solidFill>
                <a:latin typeface="Meiryo UI" panose="020B0604030504040204" pitchFamily="50" charset="-128"/>
                <a:ea typeface="Meiryo UI" panose="020B0604030504040204" pitchFamily="50" charset="-128"/>
              </a:rPr>
              <a:t>以降</a:t>
            </a:r>
            <a:endParaRPr lang="ja-JP" altLang="en-US" sz="900" b="1" u="sng"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7886700" y="6619860"/>
            <a:ext cx="1981199" cy="23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smtClean="0">
                <a:solidFill>
                  <a:schemeClr val="tx1"/>
                </a:solidFill>
                <a:latin typeface="Meiryo UI" panose="020B0604030504040204" pitchFamily="50" charset="-128"/>
                <a:ea typeface="Meiryo UI" panose="020B0604030504040204" pitchFamily="50" charset="-128"/>
              </a:rPr>
              <a:t>※</a:t>
            </a:r>
            <a:r>
              <a:rPr kumimoji="1" lang="ja-JP" altLang="en-US" sz="800" b="1" dirty="0" smtClean="0">
                <a:solidFill>
                  <a:schemeClr val="tx1"/>
                </a:solidFill>
                <a:latin typeface="Meiryo UI" panose="020B0604030504040204" pitchFamily="50" charset="-128"/>
                <a:ea typeface="Meiryo UI" panose="020B0604030504040204" pitchFamily="50" charset="-128"/>
              </a:rPr>
              <a:t>地図は、「水都・大阪</a:t>
            </a:r>
            <a:r>
              <a:rPr kumimoji="1" lang="en-US" altLang="ja-JP" sz="800" b="1" dirty="0" smtClean="0">
                <a:solidFill>
                  <a:schemeClr val="tx1"/>
                </a:solidFill>
                <a:latin typeface="Meiryo UI" panose="020B0604030504040204" pitchFamily="50" charset="-128"/>
                <a:ea typeface="Meiryo UI" panose="020B0604030504040204" pitchFamily="50" charset="-128"/>
              </a:rPr>
              <a:t>HP</a:t>
            </a:r>
            <a:r>
              <a:rPr kumimoji="1" lang="ja-JP" altLang="en-US" sz="800" b="1" dirty="0" smtClean="0">
                <a:solidFill>
                  <a:schemeClr val="tx1"/>
                </a:solidFill>
                <a:latin typeface="Meiryo UI" panose="020B0604030504040204" pitchFamily="50" charset="-128"/>
                <a:ea typeface="Meiryo UI" panose="020B0604030504040204" pitchFamily="50" charset="-128"/>
              </a:rPr>
              <a:t>」より</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4"/>
          <a:stretch>
            <a:fillRect/>
          </a:stretch>
        </p:blipFill>
        <p:spPr>
          <a:xfrm>
            <a:off x="6617260" y="2489784"/>
            <a:ext cx="2866257" cy="2933699"/>
          </a:xfrm>
          <a:prstGeom prst="rect">
            <a:avLst/>
          </a:prstGeom>
        </p:spPr>
      </p:pic>
      <p:sp>
        <p:nvSpPr>
          <p:cNvPr id="15" name="正方形/長方形 14"/>
          <p:cNvSpPr/>
          <p:nvPr/>
        </p:nvSpPr>
        <p:spPr>
          <a:xfrm>
            <a:off x="6252847" y="5361299"/>
            <a:ext cx="3615052" cy="106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rPr>
              <a:t>戦国期</a:t>
            </a:r>
            <a:r>
              <a:rPr lang="ja-JP" altLang="en-US" sz="900" dirty="0">
                <a:solidFill>
                  <a:schemeClr val="tx1"/>
                </a:solidFill>
                <a:latin typeface="Meiryo UI" panose="020B0604030504040204" pitchFamily="50" charset="-128"/>
                <a:ea typeface="Meiryo UI" panose="020B0604030504040204" pitchFamily="50" charset="-128"/>
              </a:rPr>
              <a:t>の</a:t>
            </a:r>
            <a:r>
              <a:rPr lang="ja-JP" altLang="en-US" sz="900" dirty="0" smtClean="0">
                <a:solidFill>
                  <a:schemeClr val="tx1"/>
                </a:solidFill>
                <a:latin typeface="Meiryo UI" panose="020B0604030504040204" pitchFamily="50" charset="-128"/>
                <a:ea typeface="Meiryo UI" panose="020B0604030504040204" pitchFamily="50" charset="-128"/>
              </a:rPr>
              <a:t>大阪</a:t>
            </a:r>
            <a:r>
              <a:rPr lang="ja-JP" altLang="en-US" sz="900" dirty="0">
                <a:solidFill>
                  <a:schemeClr val="tx1"/>
                </a:solidFill>
                <a:latin typeface="Meiryo UI" panose="020B0604030504040204" pitchFamily="50" charset="-128"/>
                <a:ea typeface="Meiryo UI" panose="020B0604030504040204" pitchFamily="50" charset="-128"/>
              </a:rPr>
              <a:t>は、現在の御堂筋付近に海岸線があり、上町台地から西にはまだ都市としての構えがなかったが</a:t>
            </a:r>
            <a:r>
              <a:rPr lang="ja-JP" altLang="en-US" sz="900" dirty="0" smtClean="0">
                <a:solidFill>
                  <a:schemeClr val="tx1"/>
                </a:solidFill>
                <a:latin typeface="Meiryo UI" panose="020B0604030504040204" pitchFamily="50" charset="-128"/>
                <a:ea typeface="Meiryo UI" panose="020B0604030504040204" pitchFamily="50" charset="-128"/>
              </a:rPr>
              <a:t>、豊臣秀吉は東横堀川・西横堀川・天満堀川などの水路を掘らせ、水はけをよくするとともに、掘り上げた土で周囲を土盛りさせた。こうして低湿地が、人の住める町にかえられた。平野や久宝寺などから商人らが呼びよせられ、</a:t>
            </a:r>
            <a:r>
              <a:rPr lang="ja-JP" altLang="en-US" sz="900" b="1" dirty="0" smtClean="0">
                <a:solidFill>
                  <a:schemeClr val="tx1"/>
                </a:solidFill>
                <a:latin typeface="Meiryo UI" panose="020B0604030504040204" pitchFamily="50" charset="-128"/>
                <a:ea typeface="Meiryo UI" panose="020B0604030504040204" pitchFamily="50" charset="-128"/>
              </a:rPr>
              <a:t>現在の大阪の町の原型</a:t>
            </a:r>
            <a:r>
              <a:rPr lang="ja-JP" altLang="en-US" sz="900" dirty="0" smtClean="0">
                <a:solidFill>
                  <a:schemeClr val="tx1"/>
                </a:solidFill>
                <a:latin typeface="Meiryo UI" panose="020B0604030504040204" pitchFamily="50" charset="-128"/>
                <a:ea typeface="Meiryo UI" panose="020B0604030504040204" pitchFamily="50" charset="-128"/>
              </a:rPr>
              <a:t>ができあがっていった。 </a:t>
            </a:r>
          </a:p>
          <a:p>
            <a:r>
              <a:rPr lang="ja-JP" altLang="en-US" sz="900" dirty="0" smtClean="0">
                <a:solidFill>
                  <a:schemeClr val="tx1"/>
                </a:solidFill>
                <a:latin typeface="Meiryo UI" panose="020B0604030504040204" pitchFamily="50" charset="-128"/>
                <a:ea typeface="Meiryo UI" panose="020B0604030504040204" pitchFamily="50" charset="-128"/>
              </a:rPr>
              <a:t>江戸</a:t>
            </a:r>
            <a:r>
              <a:rPr lang="ja-JP" altLang="en-US" sz="900" dirty="0">
                <a:solidFill>
                  <a:schemeClr val="tx1"/>
                </a:solidFill>
                <a:latin typeface="Meiryo UI" panose="020B0604030504040204" pitchFamily="50" charset="-128"/>
                <a:ea typeface="Meiryo UI" panose="020B0604030504040204" pitchFamily="50" charset="-128"/>
              </a:rPr>
              <a:t>時代に入ると商人たちが競って堀川開削の許可を取り付け、数多くの開削が盛んに行われた</a:t>
            </a:r>
            <a:r>
              <a:rPr lang="ja-JP" altLang="en-US" sz="900" dirty="0" smtClean="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340063" y="5227737"/>
            <a:ext cx="5548370" cy="92333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現在の市内都心部の大半は大阪湾の</a:t>
            </a:r>
            <a:r>
              <a:rPr lang="ja-JP" altLang="en-US" sz="900" dirty="0" smtClean="0">
                <a:latin typeface="Meiryo UI" panose="020B0604030504040204" pitchFamily="50" charset="-128"/>
                <a:ea typeface="Meiryo UI" panose="020B0604030504040204" pitchFamily="50" charset="-128"/>
              </a:rPr>
              <a:t>底で</a:t>
            </a:r>
            <a:r>
              <a:rPr lang="ja-JP" altLang="en-US" sz="900" dirty="0">
                <a:latin typeface="Meiryo UI" panose="020B0604030504040204" pitchFamily="50" charset="-128"/>
                <a:ea typeface="Meiryo UI" panose="020B0604030504040204" pitchFamily="50" charset="-128"/>
              </a:rPr>
              <a:t>あり、わずかに上町台地の丘陵が</a:t>
            </a:r>
            <a:r>
              <a:rPr lang="ja-JP" altLang="en-US" sz="900" dirty="0" smtClean="0">
                <a:latin typeface="Meiryo UI" panose="020B0604030504040204" pitchFamily="50" charset="-128"/>
                <a:ea typeface="Meiryo UI" panose="020B0604030504040204" pitchFamily="50" charset="-128"/>
              </a:rPr>
              <a:t>半島の</a:t>
            </a:r>
            <a:r>
              <a:rPr lang="ja-JP" altLang="en-US" sz="900" dirty="0">
                <a:latin typeface="Meiryo UI" panose="020B0604030504040204" pitchFamily="50" charset="-128"/>
                <a:ea typeface="Meiryo UI" panose="020B0604030504040204" pitchFamily="50" charset="-128"/>
              </a:rPr>
              <a:t>ように陸上に顔を出すのみであった。</a:t>
            </a:r>
          </a:p>
          <a:p>
            <a:r>
              <a:rPr lang="ja-JP" altLang="en-US" sz="900" dirty="0">
                <a:latin typeface="Meiryo UI" panose="020B0604030504040204" pitchFamily="50" charset="-128"/>
                <a:ea typeface="Meiryo UI" panose="020B0604030504040204" pitchFamily="50" charset="-128"/>
              </a:rPr>
              <a:t>やがて、淀川が運ぶ土砂が河口に</a:t>
            </a:r>
            <a:r>
              <a:rPr lang="ja-JP" altLang="en-US" sz="900" dirty="0" smtClean="0">
                <a:latin typeface="Meiryo UI" panose="020B0604030504040204" pitchFamily="50" charset="-128"/>
                <a:ea typeface="Meiryo UI" panose="020B0604030504040204" pitchFamily="50" charset="-128"/>
              </a:rPr>
              <a:t>堆積</a:t>
            </a:r>
            <a:r>
              <a:rPr lang="ja-JP" altLang="en-US" sz="900" dirty="0">
                <a:latin typeface="Meiryo UI" panose="020B0604030504040204" pitchFamily="50" charset="-128"/>
                <a:ea typeface="Meiryo UI" panose="020B0604030504040204" pitchFamily="50" charset="-128"/>
              </a:rPr>
              <a:t>し、上町台地の東に河内湖と</a:t>
            </a:r>
            <a:r>
              <a:rPr lang="ja-JP" altLang="en-US" sz="900" dirty="0" smtClean="0">
                <a:latin typeface="Meiryo UI" panose="020B0604030504040204" pitchFamily="50" charset="-128"/>
                <a:ea typeface="Meiryo UI" panose="020B0604030504040204" pitchFamily="50" charset="-128"/>
              </a:rPr>
              <a:t>呼ばれる巨大</a:t>
            </a:r>
            <a:r>
              <a:rPr lang="ja-JP" altLang="en-US" sz="900" dirty="0">
                <a:latin typeface="Meiryo UI" panose="020B0604030504040204" pitchFamily="50" charset="-128"/>
                <a:ea typeface="Meiryo UI" panose="020B0604030504040204" pitchFamily="50" charset="-128"/>
              </a:rPr>
              <a:t>な湖をつくり、さらに</a:t>
            </a:r>
            <a:r>
              <a:rPr lang="ja-JP" altLang="en-US" sz="900" b="1" dirty="0">
                <a:latin typeface="Meiryo UI" panose="020B0604030504040204" pitchFamily="50" charset="-128"/>
                <a:ea typeface="Meiryo UI" panose="020B0604030504040204" pitchFamily="50" charset="-128"/>
              </a:rPr>
              <a:t>５世紀以降の</a:t>
            </a:r>
            <a:r>
              <a:rPr lang="ja-JP" altLang="en-US" sz="900" b="1" dirty="0" smtClean="0">
                <a:latin typeface="Meiryo UI" panose="020B0604030504040204" pitchFamily="50" charset="-128"/>
                <a:ea typeface="Meiryo UI" panose="020B0604030504040204" pitchFamily="50" charset="-128"/>
              </a:rPr>
              <a:t>治水</a:t>
            </a:r>
            <a:r>
              <a:rPr lang="ja-JP" altLang="en-US" sz="900" b="1" dirty="0">
                <a:latin typeface="Meiryo UI" panose="020B0604030504040204" pitchFamily="50" charset="-128"/>
                <a:ea typeface="Meiryo UI" panose="020B0604030504040204" pitchFamily="50" charset="-128"/>
              </a:rPr>
              <a:t>事業を経て新たな陸地が生まれた。</a:t>
            </a:r>
          </a:p>
          <a:p>
            <a:r>
              <a:rPr lang="ja-JP" altLang="en-US" sz="900" b="1" dirty="0">
                <a:latin typeface="Meiryo UI" panose="020B0604030504040204" pitchFamily="50" charset="-128"/>
                <a:ea typeface="Meiryo UI" panose="020B0604030504040204" pitchFamily="50" charset="-128"/>
              </a:rPr>
              <a:t>ここに都市大阪の起源となる難波津</a:t>
            </a:r>
            <a:r>
              <a:rPr lang="ja-JP" altLang="en-US" sz="900" b="1" dirty="0" smtClean="0">
                <a:latin typeface="Meiryo UI" panose="020B0604030504040204" pitchFamily="50" charset="-128"/>
                <a:ea typeface="Meiryo UI" panose="020B0604030504040204" pitchFamily="50" charset="-128"/>
              </a:rPr>
              <a:t>の都</a:t>
            </a:r>
            <a:r>
              <a:rPr lang="ja-JP" altLang="en-US" sz="900" b="1" dirty="0">
                <a:latin typeface="Meiryo UI" panose="020B0604030504040204" pitchFamily="50" charset="-128"/>
                <a:ea typeface="Meiryo UI" panose="020B0604030504040204" pitchFamily="50" charset="-128"/>
              </a:rPr>
              <a:t>が置かれた</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645 </a:t>
            </a:r>
            <a:r>
              <a:rPr lang="ja-JP" altLang="en-US" sz="900" dirty="0">
                <a:latin typeface="Meiryo UI" panose="020B0604030504040204" pitchFamily="50" charset="-128"/>
                <a:ea typeface="Meiryo UI" panose="020B0604030504040204" pitchFamily="50" charset="-128"/>
              </a:rPr>
              <a:t>年のことである</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rPr>
              <a:t>：現在の大阪の中心部</a:t>
            </a:r>
            <a:endParaRPr lang="ja-JP" altLang="en-US" sz="9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6505576" y="2287813"/>
            <a:ext cx="2371723" cy="16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u="sng" dirty="0" smtClean="0">
                <a:solidFill>
                  <a:schemeClr val="tx1"/>
                </a:solidFill>
                <a:latin typeface="Meiryo UI" panose="020B0604030504040204" pitchFamily="50" charset="-128"/>
                <a:ea typeface="Meiryo UI" panose="020B0604030504040204" pitchFamily="50" charset="-128"/>
              </a:rPr>
              <a:t>近世（町の発展とともに開削された堀川）</a:t>
            </a:r>
            <a:endParaRPr lang="ja-JP" altLang="en-US" sz="900" b="1" u="sng" dirty="0">
              <a:solidFill>
                <a:schemeClr val="tx1"/>
              </a:solidFill>
              <a:latin typeface="Meiryo UI" panose="020B0604030504040204" pitchFamily="50" charset="-128"/>
              <a:ea typeface="Meiryo UI" panose="020B0604030504040204" pitchFamily="50" charset="-128"/>
            </a:endParaRPr>
          </a:p>
        </p:txBody>
      </p:sp>
      <p:sp>
        <p:nvSpPr>
          <p:cNvPr id="16" name="二等辺三角形 15"/>
          <p:cNvSpPr/>
          <p:nvPr/>
        </p:nvSpPr>
        <p:spPr>
          <a:xfrm rot="5400000">
            <a:off x="2668036" y="3663492"/>
            <a:ext cx="1087009" cy="2126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5400000">
            <a:off x="5709342" y="3616288"/>
            <a:ext cx="1087009" cy="2126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2229" y="508800"/>
            <a:ext cx="9641542" cy="1384995"/>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・大阪の中心部が、古から現代まで変わらない大阪の中核。</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・時代を経るにしたがって、大阪と位置付けられるエリアが中心部から拡大してきた歴史。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・戦前まで、産業発展やまちづくりなど、都心集中の時代が続く。</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・その一方で、住宅地や、工場用地、娯楽の提供地として市域を超えて徐々に広がりもでてくる。（鉄道開通、沿線の住宅開発等）</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・戦後の高度成長の中では、堺泉北臨海部の開発やニュータウン開発など、府域全体への拡張が進むことになる。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・近年は、通勤圏や事業所の集積など、府域を超えて京阪神へ都市圏が広がってきている。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21" name="フローチャート: 結合子 20"/>
          <p:cNvSpPr/>
          <p:nvPr/>
        </p:nvSpPr>
        <p:spPr>
          <a:xfrm>
            <a:off x="1452256" y="3929312"/>
            <a:ext cx="406525" cy="372140"/>
          </a:xfrm>
          <a:prstGeom prst="flowChartConnector">
            <a:avLst/>
          </a:prstGeom>
          <a:solidFill>
            <a:srgbClr val="FFCCFF"/>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結合子 21"/>
          <p:cNvSpPr/>
          <p:nvPr/>
        </p:nvSpPr>
        <p:spPr>
          <a:xfrm>
            <a:off x="4381064" y="3908046"/>
            <a:ext cx="406525" cy="372140"/>
          </a:xfrm>
          <a:prstGeom prst="flowChartConnector">
            <a:avLst/>
          </a:prstGeom>
          <a:solidFill>
            <a:srgbClr val="FFCCFF"/>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結合子 22"/>
          <p:cNvSpPr/>
          <p:nvPr/>
        </p:nvSpPr>
        <p:spPr>
          <a:xfrm>
            <a:off x="480781" y="6074867"/>
            <a:ext cx="152400" cy="152400"/>
          </a:xfrm>
          <a:prstGeom prst="flowChartConnector">
            <a:avLst/>
          </a:prstGeom>
          <a:solidFill>
            <a:srgbClr val="FFCCFF"/>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1266" y="2005789"/>
            <a:ext cx="2062716" cy="241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■先史時代</a:t>
            </a: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近世まで</a:t>
            </a:r>
            <a:endParaRPr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621951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６　今後の将来予測（２）</a:t>
            </a:r>
            <a:r>
              <a:rPr lang="ja-JP" altLang="en-US" sz="1800" b="1" dirty="0">
                <a:solidFill>
                  <a:schemeClr val="bg1"/>
                </a:solidFill>
                <a:latin typeface="Meiryo UI" panose="020B0604030504040204" pitchFamily="50" charset="-128"/>
                <a:ea typeface="Meiryo UI" panose="020B0604030504040204" pitchFamily="50" charset="-128"/>
              </a:rPr>
              <a:t>世界の人口予測から見えること</a:t>
            </a:r>
          </a:p>
        </p:txBody>
      </p:sp>
      <p:sp>
        <p:nvSpPr>
          <p:cNvPr id="21" name="テキスト ボックス 20"/>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157</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08800"/>
            <a:ext cx="9641542" cy="6124754"/>
          </a:xfrm>
          <a:prstGeom prst="rect">
            <a:avLst/>
          </a:prstGeom>
          <a:noFill/>
          <a:ln w="28575" cmpd="dbl">
            <a:solidFill>
              <a:schemeClr val="tx1"/>
            </a:solidFill>
          </a:ln>
        </p:spPr>
        <p:txBody>
          <a:bodyPr wrap="square" rtlCol="0">
            <a:spAutoFit/>
          </a:bodyPr>
          <a:lstStyle/>
          <a:p>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b="1" u="sng" dirty="0" smtClean="0">
                <a:latin typeface="Meiryo UI" panose="020B0604030504040204" pitchFamily="50" charset="-128"/>
                <a:ea typeface="Meiryo UI" panose="020B0604030504040204" pitchFamily="50" charset="-128"/>
              </a:rPr>
              <a:t>6</a:t>
            </a:r>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　平均寿命は延びているものの、最貧国は世界平均に</a:t>
            </a:r>
            <a:r>
              <a:rPr kumimoji="1" lang="en-US" altLang="ja-JP" sz="1400" b="1" u="sng" dirty="0">
                <a:latin typeface="Meiryo UI" panose="020B0604030504040204" pitchFamily="50" charset="-128"/>
                <a:ea typeface="Meiryo UI" panose="020B0604030504040204" pitchFamily="50" charset="-128"/>
              </a:rPr>
              <a:t>7</a:t>
            </a:r>
            <a:r>
              <a:rPr kumimoji="1" lang="ja-JP" altLang="en-US" sz="1400" b="1" u="sng" dirty="0">
                <a:latin typeface="Meiryo UI" panose="020B0604030504040204" pitchFamily="50" charset="-128"/>
                <a:ea typeface="Meiryo UI" panose="020B0604030504040204" pitchFamily="50" charset="-128"/>
              </a:rPr>
              <a:t>年及ばず</a:t>
            </a: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1990</a:t>
            </a:r>
            <a:r>
              <a:rPr kumimoji="1" lang="ja-JP" altLang="en-US" sz="1400" dirty="0">
                <a:latin typeface="Meiryo UI" panose="020B0604030504040204" pitchFamily="50" charset="-128"/>
                <a:ea typeface="Meiryo UI" panose="020B0604030504040204" pitchFamily="50" charset="-128"/>
              </a:rPr>
              <a:t>年の</a:t>
            </a:r>
            <a:r>
              <a:rPr kumimoji="1" lang="en-US" altLang="ja-JP" sz="1400" dirty="0">
                <a:latin typeface="Meiryo UI" panose="020B0604030504040204" pitchFamily="50" charset="-128"/>
                <a:ea typeface="Meiryo UI" panose="020B0604030504040204" pitchFamily="50" charset="-128"/>
              </a:rPr>
              <a:t>64.2</a:t>
            </a:r>
            <a:r>
              <a:rPr kumimoji="1" lang="ja-JP" altLang="en-US" sz="1400" dirty="0">
                <a:latin typeface="Meiryo UI" panose="020B0604030504040204" pitchFamily="50" charset="-128"/>
                <a:ea typeface="Meiryo UI" panose="020B0604030504040204" pitchFamily="50" charset="-128"/>
              </a:rPr>
              <a:t>歳から</a:t>
            </a:r>
            <a:r>
              <a:rPr kumimoji="1" lang="en-US" altLang="ja-JP" sz="1400" b="1" dirty="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年には</a:t>
            </a:r>
            <a:r>
              <a:rPr kumimoji="1" lang="en-US" altLang="ja-JP" sz="1400" b="1" dirty="0">
                <a:latin typeface="Meiryo UI" panose="020B0604030504040204" pitchFamily="50" charset="-128"/>
                <a:ea typeface="Meiryo UI" panose="020B0604030504040204" pitchFamily="50" charset="-128"/>
              </a:rPr>
              <a:t>72.6</a:t>
            </a:r>
            <a:r>
              <a:rPr kumimoji="1" lang="ja-JP" altLang="en-US" sz="1400" b="1" dirty="0">
                <a:latin typeface="Meiryo UI" panose="020B0604030504040204" pitchFamily="50" charset="-128"/>
                <a:ea typeface="Meiryo UI" panose="020B0604030504040204" pitchFamily="50" charset="-128"/>
              </a:rPr>
              <a:t>歳へと延びた世界の平均寿命は、さらに</a:t>
            </a:r>
            <a:r>
              <a:rPr kumimoji="1" lang="en-US" altLang="ja-JP" sz="1400" b="1" dirty="0">
                <a:latin typeface="Meiryo UI" panose="020B0604030504040204" pitchFamily="50" charset="-128"/>
                <a:ea typeface="Meiryo UI" panose="020B0604030504040204" pitchFamily="50" charset="-128"/>
              </a:rPr>
              <a:t>2050</a:t>
            </a:r>
            <a:r>
              <a:rPr kumimoji="1" lang="ja-JP" altLang="en-US" sz="1400" b="1" dirty="0">
                <a:latin typeface="Meiryo UI" panose="020B0604030504040204" pitchFamily="50" charset="-128"/>
                <a:ea typeface="Meiryo UI" panose="020B0604030504040204" pitchFamily="50" charset="-128"/>
              </a:rPr>
              <a:t>年までに</a:t>
            </a:r>
            <a:r>
              <a:rPr kumimoji="1" lang="en-US" altLang="ja-JP" sz="1400" b="1" dirty="0">
                <a:latin typeface="Meiryo UI" panose="020B0604030504040204" pitchFamily="50" charset="-128"/>
                <a:ea typeface="Meiryo UI" panose="020B0604030504040204" pitchFamily="50" charset="-128"/>
              </a:rPr>
              <a:t>77.1</a:t>
            </a:r>
            <a:r>
              <a:rPr kumimoji="1" lang="ja-JP" altLang="en-US" sz="1400" b="1" dirty="0">
                <a:latin typeface="Meiryo UI" panose="020B0604030504040204" pitchFamily="50" charset="-128"/>
                <a:ea typeface="Meiryo UI" panose="020B0604030504040204" pitchFamily="50" charset="-128"/>
              </a:rPr>
              <a:t>歳</a:t>
            </a:r>
            <a:r>
              <a:rPr kumimoji="1" lang="ja-JP" altLang="en-US" sz="1400" dirty="0">
                <a:latin typeface="Meiryo UI" panose="020B0604030504040204" pitchFamily="50" charset="-128"/>
                <a:ea typeface="Meiryo UI" panose="020B0604030504040204" pitchFamily="50" charset="-128"/>
              </a:rPr>
              <a:t>へと延びる</a:t>
            </a:r>
            <a:r>
              <a:rPr kumimoji="1" lang="ja-JP" altLang="en-US" sz="1400" dirty="0" smtClean="0">
                <a:latin typeface="Meiryo UI" panose="020B0604030504040204" pitchFamily="50" charset="-128"/>
                <a:ea typeface="Meiryo UI" panose="020B0604030504040204" pitchFamily="50" charset="-128"/>
              </a:rPr>
              <a:t>見込み。</a:t>
            </a:r>
            <a:r>
              <a:rPr kumimoji="1" lang="ja-JP" altLang="en-US" sz="1400" dirty="0">
                <a:latin typeface="Meiryo UI" panose="020B0604030504040204" pitchFamily="50" charset="-128"/>
                <a:ea typeface="Meiryo UI" panose="020B0604030504040204" pitchFamily="50" charset="-128"/>
              </a:rPr>
              <a:t>国際的な平均寿命の差の縮小という点では、かなりの進展が見られるものの、依然として大きな格差が残って</a:t>
            </a:r>
            <a:r>
              <a:rPr kumimoji="1" lang="ja-JP" altLang="en-US" sz="1400" dirty="0" smtClean="0">
                <a:latin typeface="Meiryo UI" panose="020B0604030504040204" pitchFamily="50" charset="-128"/>
                <a:ea typeface="Meiryo UI" panose="020B0604030504040204" pitchFamily="50" charset="-128"/>
              </a:rPr>
              <a:t>いる。</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年現在、</a:t>
            </a:r>
            <a:r>
              <a:rPr kumimoji="1" lang="ja-JP" altLang="en-US" sz="1400" b="1" dirty="0">
                <a:latin typeface="Meiryo UI" panose="020B0604030504040204" pitchFamily="50" charset="-128"/>
                <a:ea typeface="Meiryo UI" panose="020B0604030504040204" pitchFamily="50" charset="-128"/>
              </a:rPr>
              <a:t>後発開発途上国の平均寿命は</a:t>
            </a:r>
            <a:r>
              <a:rPr kumimoji="1" lang="ja-JP" altLang="en-US" sz="1400" dirty="0">
                <a:latin typeface="Meiryo UI" panose="020B0604030504040204" pitchFamily="50" charset="-128"/>
                <a:ea typeface="Meiryo UI" panose="020B0604030504040204" pitchFamily="50" charset="-128"/>
              </a:rPr>
              <a:t>、主として子どもと妊産婦の死亡率が高止まりしている</a:t>
            </a:r>
            <a:r>
              <a:rPr kumimoji="1" lang="ja-JP" altLang="en-US" sz="1400" dirty="0" smtClean="0">
                <a:latin typeface="Meiryo UI" panose="020B0604030504040204" pitchFamily="50" charset="-128"/>
                <a:ea typeface="Meiryo UI" panose="020B0604030504040204" pitchFamily="50" charset="-128"/>
              </a:rPr>
              <a:t>ことなどから、</a:t>
            </a:r>
            <a:r>
              <a:rPr kumimoji="1" lang="ja-JP" altLang="en-US" sz="1400" b="1" dirty="0">
                <a:latin typeface="Meiryo UI" panose="020B0604030504040204" pitchFamily="50" charset="-128"/>
                <a:ea typeface="Meiryo UI" panose="020B0604030504040204" pitchFamily="50" charset="-128"/>
              </a:rPr>
              <a:t>世界平均を</a:t>
            </a:r>
            <a:r>
              <a:rPr kumimoji="1" lang="en-US" altLang="ja-JP" sz="1400" b="1" dirty="0">
                <a:latin typeface="Meiryo UI" panose="020B0604030504040204" pitchFamily="50" charset="-128"/>
                <a:ea typeface="Meiryo UI" panose="020B0604030504040204" pitchFamily="50" charset="-128"/>
              </a:rPr>
              <a:t>7.4</a:t>
            </a:r>
            <a:r>
              <a:rPr kumimoji="1" lang="ja-JP" altLang="en-US" sz="1400" b="1" dirty="0">
                <a:latin typeface="Meiryo UI" panose="020B0604030504040204" pitchFamily="50" charset="-128"/>
                <a:ea typeface="Meiryo UI" panose="020B0604030504040204" pitchFamily="50" charset="-128"/>
              </a:rPr>
              <a:t>歳下回って</a:t>
            </a:r>
            <a:r>
              <a:rPr kumimoji="1" lang="ja-JP" altLang="en-US" sz="1400" b="1" dirty="0" smtClean="0">
                <a:latin typeface="Meiryo UI" panose="020B0604030504040204" pitchFamily="50" charset="-128"/>
                <a:ea typeface="Meiryo UI" panose="020B0604030504040204" pitchFamily="50" charset="-128"/>
              </a:rPr>
              <a:t>いる。</a:t>
            </a:r>
            <a:endParaRPr kumimoji="1" lang="ja-JP" altLang="en-US" sz="1400" b="1"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7.</a:t>
            </a:r>
            <a:r>
              <a:rPr kumimoji="1" lang="ja-JP" altLang="en-US" sz="1400" b="1" u="sng" dirty="0">
                <a:latin typeface="Meiryo UI" panose="020B0604030504040204" pitchFamily="50" charset="-128"/>
                <a:ea typeface="Meiryo UI" panose="020B0604030504040204" pitchFamily="50" charset="-128"/>
              </a:rPr>
              <a:t>　世界人口は高齢化、</a:t>
            </a:r>
            <a:r>
              <a:rPr kumimoji="1" lang="en-US" altLang="ja-JP" sz="1400" b="1" u="sng" dirty="0">
                <a:latin typeface="Meiryo UI" panose="020B0604030504040204" pitchFamily="50" charset="-128"/>
                <a:ea typeface="Meiryo UI" panose="020B0604030504040204" pitchFamily="50" charset="-128"/>
              </a:rPr>
              <a:t>65</a:t>
            </a:r>
            <a:r>
              <a:rPr kumimoji="1" lang="ja-JP" altLang="en-US" sz="1400" b="1" u="sng" dirty="0">
                <a:latin typeface="Meiryo UI" panose="020B0604030504040204" pitchFamily="50" charset="-128"/>
                <a:ea typeface="Meiryo UI" panose="020B0604030504040204" pitchFamily="50" charset="-128"/>
              </a:rPr>
              <a:t>歳以上の年齢層が最速の拡大</a:t>
            </a: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年現在、世界人口の</a:t>
            </a:r>
            <a:r>
              <a:rPr kumimoji="1" lang="en-US" altLang="ja-JP" sz="1400" b="1" dirty="0">
                <a:latin typeface="Meiryo UI" panose="020B0604030504040204" pitchFamily="50" charset="-128"/>
                <a:ea typeface="Meiryo UI" panose="020B0604030504040204" pitchFamily="50" charset="-128"/>
              </a:rPr>
              <a:t>11</a:t>
            </a:r>
            <a:r>
              <a:rPr kumimoji="1" lang="ja-JP" altLang="en-US" sz="1400" b="1" dirty="0">
                <a:latin typeface="Meiryo UI" panose="020B0604030504040204" pitchFamily="50" charset="-128"/>
                <a:ea typeface="Meiryo UI" panose="020B0604030504040204" pitchFamily="50" charset="-128"/>
              </a:rPr>
              <a:t>人に</a:t>
            </a: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人（</a:t>
            </a:r>
            <a:r>
              <a:rPr kumimoji="1" lang="en-US" altLang="ja-JP" sz="1400" b="1" dirty="0">
                <a:latin typeface="Meiryo UI" panose="020B0604030504040204" pitchFamily="50" charset="-128"/>
                <a:ea typeface="Meiryo UI" panose="020B0604030504040204" pitchFamily="50" charset="-128"/>
              </a:rPr>
              <a:t>9%</a:t>
            </a:r>
            <a:r>
              <a:rPr kumimoji="1" lang="ja-JP" altLang="en-US" sz="1400" b="1" dirty="0">
                <a:latin typeface="Meiryo UI" panose="020B0604030504040204" pitchFamily="50" charset="-128"/>
                <a:ea typeface="Meiryo UI" panose="020B0604030504040204" pitchFamily="50" charset="-128"/>
              </a:rPr>
              <a:t>）が</a:t>
            </a:r>
            <a:r>
              <a:rPr kumimoji="1" lang="en-US" altLang="ja-JP" sz="1400" b="1" dirty="0">
                <a:latin typeface="Meiryo UI" panose="020B0604030504040204" pitchFamily="50" charset="-128"/>
                <a:ea typeface="Meiryo UI" panose="020B0604030504040204" pitchFamily="50" charset="-128"/>
              </a:rPr>
              <a:t>65</a:t>
            </a:r>
            <a:r>
              <a:rPr kumimoji="1" lang="ja-JP" altLang="en-US" sz="1400" b="1" dirty="0">
                <a:latin typeface="Meiryo UI" panose="020B0604030504040204" pitchFamily="50" charset="-128"/>
                <a:ea typeface="Meiryo UI" panose="020B0604030504040204" pitchFamily="50" charset="-128"/>
              </a:rPr>
              <a:t>歳以上</a:t>
            </a:r>
            <a:r>
              <a:rPr kumimoji="1" lang="ja-JP" altLang="en-US" sz="1400" dirty="0">
                <a:latin typeface="Meiryo UI" panose="020B0604030504040204" pitchFamily="50" charset="-128"/>
                <a:ea typeface="Meiryo UI" panose="020B0604030504040204" pitchFamily="50" charset="-128"/>
              </a:rPr>
              <a:t>となって</a:t>
            </a:r>
            <a:r>
              <a:rPr kumimoji="1" lang="ja-JP" altLang="en-US" sz="1400" dirty="0" smtClean="0">
                <a:latin typeface="Meiryo UI" panose="020B0604030504040204" pitchFamily="50" charset="-128"/>
                <a:ea typeface="Meiryo UI" panose="020B0604030504040204" pitchFamily="50" charset="-128"/>
              </a:rPr>
              <a:t>いる、</a:t>
            </a:r>
            <a:r>
              <a:rPr kumimoji="1" lang="ja-JP" altLang="en-US" sz="1400" dirty="0">
                <a:latin typeface="Meiryo UI" panose="020B0604030504040204" pitchFamily="50" charset="-128"/>
                <a:ea typeface="Meiryo UI" panose="020B0604030504040204" pitchFamily="50" charset="-128"/>
              </a:rPr>
              <a:t>この割合は</a:t>
            </a:r>
            <a:r>
              <a:rPr kumimoji="1" lang="en-US" altLang="ja-JP" sz="1400" b="1" dirty="0">
                <a:latin typeface="Meiryo UI" panose="020B0604030504040204" pitchFamily="50" charset="-128"/>
                <a:ea typeface="Meiryo UI" panose="020B0604030504040204" pitchFamily="50" charset="-128"/>
              </a:rPr>
              <a:t>2050</a:t>
            </a:r>
            <a:r>
              <a:rPr kumimoji="1" lang="ja-JP" altLang="en-US" sz="1400" b="1" dirty="0">
                <a:latin typeface="Meiryo UI" panose="020B0604030504040204" pitchFamily="50" charset="-128"/>
                <a:ea typeface="Meiryo UI" panose="020B0604030504040204" pitchFamily="50" charset="-128"/>
              </a:rPr>
              <a:t>年までに</a:t>
            </a:r>
            <a:r>
              <a:rPr kumimoji="1" lang="en-US" altLang="ja-JP" sz="1400" b="1" dirty="0">
                <a:latin typeface="Meiryo UI" panose="020B0604030504040204" pitchFamily="50" charset="-128"/>
                <a:ea typeface="Meiryo UI" panose="020B0604030504040204" pitchFamily="50" charset="-128"/>
              </a:rPr>
              <a:t>6</a:t>
            </a:r>
            <a:r>
              <a:rPr kumimoji="1" lang="ja-JP" altLang="en-US" sz="1400" b="1" dirty="0">
                <a:latin typeface="Meiryo UI" panose="020B0604030504040204" pitchFamily="50" charset="-128"/>
                <a:ea typeface="Meiryo UI" panose="020B0604030504040204" pitchFamily="50" charset="-128"/>
              </a:rPr>
              <a:t>人に</a:t>
            </a: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人（</a:t>
            </a:r>
            <a:r>
              <a:rPr kumimoji="1" lang="en-US" altLang="ja-JP" sz="1400" b="1" dirty="0">
                <a:latin typeface="Meiryo UI" panose="020B0604030504040204" pitchFamily="50" charset="-128"/>
                <a:ea typeface="Meiryo UI" panose="020B0604030504040204" pitchFamily="50" charset="-128"/>
              </a:rPr>
              <a:t>16%</a:t>
            </a:r>
            <a:r>
              <a:rPr kumimoji="1" lang="ja-JP" altLang="en-US" sz="1400" b="1"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へと増える</a:t>
            </a:r>
            <a:r>
              <a:rPr kumimoji="1" lang="ja-JP" altLang="en-US" sz="1400" dirty="0" smtClean="0">
                <a:latin typeface="Meiryo UI" panose="020B0604030504040204" pitchFamily="50" charset="-128"/>
                <a:ea typeface="Meiryo UI" panose="020B0604030504040204" pitchFamily="50" charset="-128"/>
              </a:rPr>
              <a:t>見込み。</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年から</a:t>
            </a:r>
            <a:r>
              <a:rPr kumimoji="1" lang="en-US" altLang="ja-JP" sz="1400" dirty="0" smtClean="0">
                <a:latin typeface="Meiryo UI" panose="020B0604030504040204" pitchFamily="50" charset="-128"/>
                <a:ea typeface="Meiryo UI" panose="020B0604030504040204" pitchFamily="50" charset="-128"/>
              </a:rPr>
              <a:t>2050</a:t>
            </a:r>
            <a:r>
              <a:rPr kumimoji="1" lang="ja-JP" altLang="en-US" sz="1400" dirty="0" smtClean="0">
                <a:latin typeface="Meiryo UI" panose="020B0604030504040204" pitchFamily="50" charset="-128"/>
                <a:ea typeface="Meiryo UI" panose="020B0604030504040204" pitchFamily="50" charset="-128"/>
              </a:rPr>
              <a:t>年にかけ、北アフリカ・西アジア、中央・南アジア、東・東南アジア、ラテンアメリカ・カリブの各地域では、</a:t>
            </a:r>
            <a:r>
              <a:rPr kumimoji="1" lang="en-US" altLang="ja-JP" sz="1400" dirty="0" smtClean="0">
                <a:latin typeface="Meiryo UI" panose="020B0604030504040204" pitchFamily="50" charset="-128"/>
                <a:ea typeface="Meiryo UI" panose="020B0604030504040204" pitchFamily="50" charset="-128"/>
              </a:rPr>
              <a:t>65</a:t>
            </a:r>
            <a:r>
              <a:rPr kumimoji="1" lang="ja-JP" altLang="en-US" sz="1400" dirty="0" smtClean="0">
                <a:latin typeface="Meiryo UI" panose="020B0604030504040204" pitchFamily="50" charset="-128"/>
                <a:ea typeface="Meiryo UI" panose="020B0604030504040204" pitchFamily="50" charset="-128"/>
              </a:rPr>
              <a:t>歳以上人口の割合が倍増するとみられている。</a:t>
            </a:r>
            <a:r>
              <a:rPr kumimoji="1" lang="en-US" altLang="ja-JP" sz="1400" b="1" dirty="0" smtClean="0">
                <a:latin typeface="Meiryo UI" panose="020B0604030504040204" pitchFamily="50" charset="-128"/>
                <a:ea typeface="Meiryo UI" panose="020B0604030504040204" pitchFamily="50" charset="-128"/>
              </a:rPr>
              <a:t>80</a:t>
            </a:r>
            <a:r>
              <a:rPr kumimoji="1" lang="ja-JP" altLang="en-US" sz="1400" b="1" dirty="0">
                <a:latin typeface="Meiryo UI" panose="020B0604030504040204" pitchFamily="50" charset="-128"/>
                <a:ea typeface="Meiryo UI" panose="020B0604030504040204" pitchFamily="50" charset="-128"/>
              </a:rPr>
              <a:t>歳以上の人口</a:t>
            </a:r>
            <a:r>
              <a:rPr kumimoji="1" lang="ja-JP" altLang="en-US" sz="1400" dirty="0">
                <a:latin typeface="Meiryo UI" panose="020B0604030504040204" pitchFamily="50" charset="-128"/>
                <a:ea typeface="Meiryo UI" panose="020B0604030504040204" pitchFamily="50" charset="-128"/>
              </a:rPr>
              <a:t>も、</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年の</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億</a:t>
            </a:r>
            <a:r>
              <a:rPr kumimoji="1" lang="en-US" altLang="ja-JP" sz="1400" dirty="0">
                <a:latin typeface="Meiryo UI" panose="020B0604030504040204" pitchFamily="50" charset="-128"/>
                <a:ea typeface="Meiryo UI" panose="020B0604030504040204" pitchFamily="50" charset="-128"/>
              </a:rPr>
              <a:t>4,300</a:t>
            </a:r>
            <a:r>
              <a:rPr kumimoji="1" lang="ja-JP" altLang="en-US" sz="1400" dirty="0">
                <a:latin typeface="Meiryo UI" panose="020B0604030504040204" pitchFamily="50" charset="-128"/>
                <a:ea typeface="Meiryo UI" panose="020B0604030504040204" pitchFamily="50" charset="-128"/>
              </a:rPr>
              <a:t>万人から</a:t>
            </a:r>
            <a:r>
              <a:rPr kumimoji="1" lang="en-US" altLang="ja-JP" sz="1400" b="1" dirty="0">
                <a:latin typeface="Meiryo UI" panose="020B0604030504040204" pitchFamily="50" charset="-128"/>
                <a:ea typeface="Meiryo UI" panose="020B0604030504040204" pitchFamily="50" charset="-128"/>
              </a:rPr>
              <a:t>2050</a:t>
            </a:r>
            <a:r>
              <a:rPr kumimoji="1" lang="ja-JP" altLang="en-US" sz="1400" b="1" dirty="0">
                <a:latin typeface="Meiryo UI" panose="020B0604030504040204" pitchFamily="50" charset="-128"/>
                <a:ea typeface="Meiryo UI" panose="020B0604030504040204" pitchFamily="50" charset="-128"/>
              </a:rPr>
              <a:t>年には</a:t>
            </a:r>
            <a:r>
              <a:rPr kumimoji="1" lang="en-US" altLang="ja-JP" sz="1400" b="1" dirty="0">
                <a:latin typeface="Meiryo UI" panose="020B0604030504040204" pitchFamily="50" charset="-128"/>
                <a:ea typeface="Meiryo UI" panose="020B0604030504040204" pitchFamily="50" charset="-128"/>
              </a:rPr>
              <a:t>4</a:t>
            </a:r>
            <a:r>
              <a:rPr kumimoji="1" lang="ja-JP" altLang="en-US" sz="1400" b="1" dirty="0">
                <a:latin typeface="Meiryo UI" panose="020B0604030504040204" pitchFamily="50" charset="-128"/>
                <a:ea typeface="Meiryo UI" panose="020B0604030504040204" pitchFamily="50" charset="-128"/>
              </a:rPr>
              <a:t>億</a:t>
            </a:r>
            <a:r>
              <a:rPr kumimoji="1" lang="en-US" altLang="ja-JP" sz="1400" b="1" dirty="0">
                <a:latin typeface="Meiryo UI" panose="020B0604030504040204" pitchFamily="50" charset="-128"/>
                <a:ea typeface="Meiryo UI" panose="020B0604030504040204" pitchFamily="50" charset="-128"/>
              </a:rPr>
              <a:t>2,600</a:t>
            </a:r>
            <a:r>
              <a:rPr kumimoji="1" lang="ja-JP" altLang="en-US" sz="1400" b="1" dirty="0">
                <a:latin typeface="Meiryo UI" panose="020B0604030504040204" pitchFamily="50" charset="-128"/>
                <a:ea typeface="Meiryo UI" panose="020B0604030504040204" pitchFamily="50" charset="-128"/>
              </a:rPr>
              <a:t>万人へと、</a:t>
            </a:r>
            <a:r>
              <a:rPr kumimoji="1" lang="en-US" altLang="ja-JP" sz="1400" b="1" dirty="0">
                <a:latin typeface="Meiryo UI" panose="020B0604030504040204" pitchFamily="50" charset="-128"/>
                <a:ea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rPr>
              <a:t>倍に増える</a:t>
            </a:r>
            <a:r>
              <a:rPr kumimoji="1" lang="ja-JP" altLang="en-US" sz="1400" dirty="0">
                <a:latin typeface="Meiryo UI" panose="020B0604030504040204" pitchFamily="50" charset="-128"/>
                <a:ea typeface="Meiryo UI" panose="020B0604030504040204" pitchFamily="50" charset="-128"/>
              </a:rPr>
              <a:t>ことが</a:t>
            </a:r>
            <a:r>
              <a:rPr kumimoji="1" lang="ja-JP" altLang="en-US" sz="1400" dirty="0" smtClean="0">
                <a:latin typeface="Meiryo UI" panose="020B0604030504040204" pitchFamily="50" charset="-128"/>
                <a:ea typeface="Meiryo UI" panose="020B0604030504040204" pitchFamily="50" charset="-128"/>
              </a:rPr>
              <a:t>予測。</a:t>
            </a:r>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8.</a:t>
            </a:r>
            <a:r>
              <a:rPr kumimoji="1" lang="ja-JP" altLang="en-US" sz="1400" b="1" u="sng" dirty="0">
                <a:latin typeface="Meiryo UI" panose="020B0604030504040204" pitchFamily="50" charset="-128"/>
                <a:ea typeface="Meiryo UI" panose="020B0604030504040204" pitchFamily="50" charset="-128"/>
              </a:rPr>
              <a:t>　生産年齢人口の割合低下が社会保障制度に圧力</a:t>
            </a: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25~64</a:t>
            </a:r>
            <a:r>
              <a:rPr kumimoji="1" lang="ja-JP" altLang="en-US" sz="1400" b="1" dirty="0">
                <a:latin typeface="Meiryo UI" panose="020B0604030504040204" pitchFamily="50" charset="-128"/>
                <a:ea typeface="Meiryo UI" panose="020B0604030504040204" pitchFamily="50" charset="-128"/>
              </a:rPr>
              <a:t>歳の生産年齢人口の</a:t>
            </a:r>
            <a:r>
              <a:rPr kumimoji="1" lang="en-US" altLang="ja-JP" sz="1400" b="1" dirty="0">
                <a:latin typeface="Meiryo UI" panose="020B0604030504040204" pitchFamily="50" charset="-128"/>
                <a:ea typeface="Meiryo UI" panose="020B0604030504040204" pitchFamily="50" charset="-128"/>
              </a:rPr>
              <a:t>65</a:t>
            </a:r>
            <a:r>
              <a:rPr kumimoji="1" lang="ja-JP" altLang="en-US" sz="1400" b="1" dirty="0">
                <a:latin typeface="Meiryo UI" panose="020B0604030504040204" pitchFamily="50" charset="-128"/>
                <a:ea typeface="Meiryo UI" panose="020B0604030504040204" pitchFamily="50" charset="-128"/>
              </a:rPr>
              <a:t>歳以上人口に対する割合</a:t>
            </a:r>
            <a:r>
              <a:rPr kumimoji="1" lang="ja-JP" altLang="en-US" sz="1400" dirty="0">
                <a:latin typeface="Meiryo UI" panose="020B0604030504040204" pitchFamily="50" charset="-128"/>
                <a:ea typeface="Meiryo UI" panose="020B0604030504040204" pitchFamily="50" charset="-128"/>
              </a:rPr>
              <a:t>を示す潜在扶養指数は、全世界で低下を続けて</a:t>
            </a:r>
            <a:r>
              <a:rPr kumimoji="1" lang="ja-JP" altLang="en-US" sz="1400" dirty="0" smtClean="0">
                <a:latin typeface="Meiryo UI" panose="020B0604030504040204" pitchFamily="50" charset="-128"/>
                <a:ea typeface="Meiryo UI" panose="020B0604030504040204" pitchFamily="50" charset="-128"/>
              </a:rPr>
              <a:t>いる。</a:t>
            </a:r>
            <a:r>
              <a:rPr kumimoji="1" lang="ja-JP" altLang="en-US" sz="1400" b="1" dirty="0">
                <a:latin typeface="Meiryo UI" panose="020B0604030504040204" pitchFamily="50" charset="-128"/>
                <a:ea typeface="Meiryo UI" panose="020B0604030504040204" pitchFamily="50" charset="-128"/>
              </a:rPr>
              <a:t>日本はこの率が</a:t>
            </a:r>
            <a:r>
              <a:rPr kumimoji="1" lang="en-US" altLang="ja-JP" sz="1400" b="1" dirty="0">
                <a:latin typeface="Meiryo UI" panose="020B0604030504040204" pitchFamily="50" charset="-128"/>
                <a:ea typeface="Meiryo UI" panose="020B0604030504040204" pitchFamily="50" charset="-128"/>
              </a:rPr>
              <a:t>1.8</a:t>
            </a:r>
            <a:r>
              <a:rPr kumimoji="1" lang="ja-JP" altLang="en-US" sz="1400" b="1" dirty="0">
                <a:latin typeface="Meiryo UI" panose="020B0604030504040204" pitchFamily="50" charset="-128"/>
                <a:ea typeface="Meiryo UI" panose="020B0604030504040204" pitchFamily="50" charset="-128"/>
              </a:rPr>
              <a:t>と、世界で最も低く</a:t>
            </a:r>
            <a:r>
              <a:rPr kumimoji="1" lang="ja-JP" altLang="en-US" sz="1400" b="1" dirty="0" smtClean="0">
                <a:latin typeface="Meiryo UI" panose="020B0604030504040204" pitchFamily="50" charset="-128"/>
                <a:ea typeface="Meiryo UI" panose="020B0604030504040204" pitchFamily="50" charset="-128"/>
              </a:rPr>
              <a:t>なってる</a:t>
            </a:r>
            <a:r>
              <a:rPr kumimoji="1" lang="ja-JP" altLang="en-US" sz="1400" dirty="0" smtClean="0">
                <a:latin typeface="Meiryo UI" panose="020B0604030504040204" pitchFamily="50" charset="-128"/>
                <a:ea typeface="Meiryo UI" panose="020B0604030504040204" pitchFamily="50" charset="-128"/>
              </a:rPr>
              <a:t>。こう</a:t>
            </a:r>
            <a:r>
              <a:rPr kumimoji="1" lang="ja-JP" altLang="en-US" sz="1400" dirty="0">
                <a:latin typeface="Meiryo UI" panose="020B0604030504040204" pitchFamily="50" charset="-128"/>
                <a:ea typeface="Meiryo UI" panose="020B0604030504040204" pitchFamily="50" charset="-128"/>
              </a:rPr>
              <a:t>した低い数値は、高齢化が労働市場と経済実績に及ぼす潜在的な影響のほか、</a:t>
            </a:r>
            <a:r>
              <a:rPr kumimoji="1" lang="ja-JP" altLang="en-US" sz="1400" b="1" dirty="0">
                <a:latin typeface="Meiryo UI" panose="020B0604030504040204" pitchFamily="50" charset="-128"/>
                <a:ea typeface="Meiryo UI" panose="020B0604030504040204" pitchFamily="50" charset="-128"/>
              </a:rPr>
              <a:t>多くの国が高齢者向けの公的医療、年金および社会保障制度を構築、維持しようとする中で、今後数十年で直面することになる財政圧力を如実に示して</a:t>
            </a:r>
            <a:r>
              <a:rPr kumimoji="1" lang="ja-JP" altLang="en-US" sz="1400" b="1" dirty="0" smtClean="0">
                <a:latin typeface="Meiryo UI" panose="020B0604030504040204" pitchFamily="50" charset="-128"/>
                <a:ea typeface="Meiryo UI" panose="020B0604030504040204" pitchFamily="50" charset="-128"/>
              </a:rPr>
              <a:t>いる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9.</a:t>
            </a:r>
            <a:r>
              <a:rPr kumimoji="1" lang="ja-JP" altLang="en-US" sz="1400" b="1" u="sng" dirty="0">
                <a:latin typeface="Meiryo UI" panose="020B0604030504040204" pitchFamily="50" charset="-128"/>
                <a:ea typeface="Meiryo UI" panose="020B0604030504040204" pitchFamily="50" charset="-128"/>
              </a:rPr>
              <a:t>　人口の減少を経験する国が増加</a:t>
            </a: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2010</a:t>
            </a:r>
            <a:r>
              <a:rPr kumimoji="1" lang="ja-JP" altLang="en-US" sz="1400" dirty="0">
                <a:latin typeface="Meiryo UI" panose="020B0604030504040204" pitchFamily="50" charset="-128"/>
                <a:ea typeface="Meiryo UI" panose="020B0604030504040204" pitchFamily="50" charset="-128"/>
              </a:rPr>
              <a:t>年以来、</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の国と地域で人口が</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以上の減少を示しています。この人口減の原因として、低い出生率と、場所によっては高い移民流出率が挙げられます。</a:t>
            </a:r>
            <a:r>
              <a:rPr kumimoji="1" lang="en-US" altLang="ja-JP" sz="1400" b="1" dirty="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年から</a:t>
            </a:r>
            <a:r>
              <a:rPr kumimoji="1" lang="en-US" altLang="ja-JP" sz="1400" b="1" dirty="0">
                <a:latin typeface="Meiryo UI" panose="020B0604030504040204" pitchFamily="50" charset="-128"/>
                <a:ea typeface="Meiryo UI" panose="020B0604030504040204" pitchFamily="50" charset="-128"/>
              </a:rPr>
              <a:t>2050</a:t>
            </a:r>
            <a:r>
              <a:rPr kumimoji="1" lang="ja-JP" altLang="en-US" sz="1400" b="1" dirty="0">
                <a:latin typeface="Meiryo UI" panose="020B0604030504040204" pitchFamily="50" charset="-128"/>
                <a:ea typeface="Meiryo UI" panose="020B0604030504040204" pitchFamily="50" charset="-128"/>
              </a:rPr>
              <a:t>年にかけ、</a:t>
            </a:r>
            <a:r>
              <a:rPr kumimoji="1" lang="en-US" altLang="ja-JP" sz="1400" b="1" dirty="0">
                <a:latin typeface="Meiryo UI" panose="020B0604030504040204" pitchFamily="50" charset="-128"/>
                <a:ea typeface="Meiryo UI" panose="020B0604030504040204" pitchFamily="50" charset="-128"/>
              </a:rPr>
              <a:t>55</a:t>
            </a:r>
            <a:r>
              <a:rPr kumimoji="1" lang="ja-JP" altLang="en-US" sz="1400" b="1" dirty="0">
                <a:latin typeface="Meiryo UI" panose="020B0604030504040204" pitchFamily="50" charset="-128"/>
                <a:ea typeface="Meiryo UI" panose="020B0604030504040204" pitchFamily="50" charset="-128"/>
              </a:rPr>
              <a:t>の国と地域で人口が</a:t>
            </a: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以上減少すると</a:t>
            </a:r>
            <a:r>
              <a:rPr kumimoji="1" lang="ja-JP" altLang="en-US" sz="1400" b="1" dirty="0" smtClean="0">
                <a:latin typeface="Meiryo UI" panose="020B0604030504040204" pitchFamily="50" charset="-128"/>
                <a:ea typeface="Meiryo UI" panose="020B0604030504040204" pitchFamily="50" charset="-128"/>
              </a:rPr>
              <a:t>予測。</a:t>
            </a:r>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p>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　一部の国では、国際移動が人口変動の大きな要因に</a:t>
            </a: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2010</a:t>
            </a:r>
            <a:r>
              <a:rPr kumimoji="1" lang="ja-JP" altLang="en-US" sz="1400" dirty="0">
                <a:latin typeface="Meiryo UI" panose="020B0604030504040204" pitchFamily="50" charset="-128"/>
                <a:ea typeface="Meiryo UI" panose="020B0604030504040204" pitchFamily="50" charset="-128"/>
              </a:rPr>
              <a:t>年から</a:t>
            </a:r>
            <a:r>
              <a:rPr kumimoji="1" lang="en-US" altLang="ja-JP" sz="1400" dirty="0">
                <a:latin typeface="Meiryo UI" panose="020B0604030504040204" pitchFamily="50" charset="-128"/>
                <a:ea typeface="Meiryo UI" panose="020B0604030504040204" pitchFamily="50" charset="-128"/>
              </a:rPr>
              <a:t>2020</a:t>
            </a:r>
            <a:r>
              <a:rPr kumimoji="1" lang="ja-JP" altLang="en-US" sz="1400" dirty="0">
                <a:latin typeface="Meiryo UI" panose="020B0604030504040204" pitchFamily="50" charset="-128"/>
                <a:ea typeface="Meiryo UI" panose="020B0604030504040204" pitchFamily="50" charset="-128"/>
              </a:rPr>
              <a:t>年にかけ、欧州・北米、北アフリカ・西アジア、オーストラリアとニュージーランドは移民が入国超過となり、他の地域は出国超過となる</a:t>
            </a:r>
            <a:r>
              <a:rPr kumimoji="1" lang="ja-JP" altLang="en-US" sz="1400" dirty="0" smtClean="0">
                <a:latin typeface="Meiryo UI" panose="020B0604030504040204" pitchFamily="50" charset="-128"/>
                <a:ea typeface="Meiryo UI" panose="020B0604030504040204" pitchFamily="50" charset="-128"/>
              </a:rPr>
              <a:t>見込み。</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の国と地域で移民が</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万人を超える純増となる一方、</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カ国では、逆に</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万人を超える移民流出が起きるとみられます</a:t>
            </a:r>
            <a:r>
              <a:rPr kumimoji="1" lang="ja-JP" altLang="en-US" sz="1400" dirty="0" smtClean="0">
                <a:latin typeface="Meiryo UI" panose="020B0604030504040204" pitchFamily="50" charset="-128"/>
                <a:ea typeface="Meiryo UI" panose="020B0604030504040204" pitchFamily="50" charset="-128"/>
              </a:rPr>
              <a:t>。ベラルーシ</a:t>
            </a:r>
            <a:r>
              <a:rPr kumimoji="1" lang="ja-JP" altLang="en-US" sz="1400" dirty="0">
                <a:latin typeface="Meiryo UI" panose="020B0604030504040204" pitchFamily="50" charset="-128"/>
                <a:ea typeface="Meiryo UI" panose="020B0604030504040204" pitchFamily="50" charset="-128"/>
              </a:rPr>
              <a:t>、エストニア、ドイツ、ハンガリー、イタリア、</a:t>
            </a:r>
            <a:r>
              <a:rPr kumimoji="1" lang="ja-JP" altLang="en-US" sz="1400" b="1" dirty="0">
                <a:latin typeface="Meiryo UI" panose="020B0604030504040204" pitchFamily="50" charset="-128"/>
                <a:ea typeface="Meiryo UI" panose="020B0604030504040204" pitchFamily="50" charset="-128"/>
              </a:rPr>
              <a:t>日本、</a:t>
            </a:r>
            <a:r>
              <a:rPr kumimoji="1" lang="ja-JP" altLang="en-US" sz="1400" dirty="0">
                <a:latin typeface="Meiryo UI" panose="020B0604030504040204" pitchFamily="50" charset="-128"/>
                <a:ea typeface="Meiryo UI" panose="020B0604030504040204" pitchFamily="50" charset="-128"/>
              </a:rPr>
              <a:t>ロシア連邦、セルビアおよびウクライナでは、</a:t>
            </a:r>
            <a:r>
              <a:rPr kumimoji="1" lang="ja-JP" altLang="en-US" sz="1400" b="1" dirty="0">
                <a:latin typeface="Meiryo UI" panose="020B0604030504040204" pitchFamily="50" charset="-128"/>
                <a:ea typeface="Meiryo UI" panose="020B0604030504040204" pitchFamily="50" charset="-128"/>
              </a:rPr>
              <a:t>この</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年間で移民が純増となり、死亡率と出生率の差によってもたらされる人口減少が部分的に相殺される見込み</a:t>
            </a:r>
            <a:r>
              <a:rPr kumimoji="1" lang="ja-JP" altLang="en-US" sz="1400" dirty="0">
                <a:latin typeface="Meiryo UI" panose="020B0604030504040204" pitchFamily="50" charset="-128"/>
                <a:ea typeface="Meiryo UI" panose="020B0604030504040204" pitchFamily="50" charset="-128"/>
              </a:rPr>
              <a:t>です</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43943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６　今後の将来予測（２）世界</a:t>
            </a:r>
            <a:r>
              <a:rPr lang="ja-JP" altLang="en-US" sz="1800" b="1" dirty="0">
                <a:solidFill>
                  <a:schemeClr val="bg1"/>
                </a:solidFill>
                <a:latin typeface="Meiryo UI" panose="020B0604030504040204" pitchFamily="50" charset="-128"/>
                <a:ea typeface="Meiryo UI" panose="020B0604030504040204" pitchFamily="50" charset="-128"/>
              </a:rPr>
              <a:t>の人口予測から見える</a:t>
            </a:r>
            <a:r>
              <a:rPr lang="ja-JP" altLang="en-US" sz="1800" b="1" dirty="0" smtClean="0">
                <a:solidFill>
                  <a:schemeClr val="bg1"/>
                </a:solidFill>
                <a:latin typeface="Meiryo UI" panose="020B0604030504040204" pitchFamily="50" charset="-128"/>
                <a:ea typeface="Meiryo UI" panose="020B0604030504040204" pitchFamily="50" charset="-128"/>
              </a:rPr>
              <a:t>こと（参考：人口推移）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graphicFrame>
        <p:nvGraphicFramePr>
          <p:cNvPr id="7" name="コンテンツ プレースホルダー 7"/>
          <p:cNvGraphicFramePr>
            <a:graphicFrameLocks/>
          </p:cNvGraphicFramePr>
          <p:nvPr>
            <p:extLst>
              <p:ext uri="{D42A27DB-BD31-4B8C-83A1-F6EECF244321}">
                <p14:modId xmlns:p14="http://schemas.microsoft.com/office/powerpoint/2010/main" val="384332140"/>
              </p:ext>
            </p:extLst>
          </p:nvPr>
        </p:nvGraphicFramePr>
        <p:xfrm>
          <a:off x="256510" y="818806"/>
          <a:ext cx="9196772" cy="558981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732760" y="6408616"/>
            <a:ext cx="4953000" cy="246221"/>
          </a:xfrm>
          <a:prstGeom prst="rect">
            <a:avLst/>
          </a:prstGeom>
        </p:spPr>
        <p:txBody>
          <a:bodyPr>
            <a:spAutoFit/>
          </a:bodyPr>
          <a:lstStyle/>
          <a:p>
            <a:r>
              <a:rPr kumimoji="1" lang="ja-JP" altLang="en-US" sz="1000" dirty="0">
                <a:latin typeface="Meiryo UI" panose="020B0604030504040204" pitchFamily="50" charset="-128"/>
                <a:ea typeface="Meiryo UI" panose="020B0604030504040204" pitchFamily="50" charset="-128"/>
              </a:rPr>
              <a:t>出典：国際連合「世界人口予測・</a:t>
            </a:r>
            <a:r>
              <a:rPr kumimoji="1" lang="en-US" altLang="ja-JP" sz="1000" dirty="0">
                <a:latin typeface="Meiryo UI" panose="020B0604030504040204" pitchFamily="50" charset="-128"/>
                <a:ea typeface="Meiryo UI" panose="020B0604030504040204" pitchFamily="50" charset="-128"/>
              </a:rPr>
              <a:t>2019</a:t>
            </a:r>
            <a:r>
              <a:rPr kumimoji="1" lang="ja-JP" altLang="en-US" sz="1000" dirty="0">
                <a:latin typeface="Meiryo UI" panose="020B0604030504040204" pitchFamily="50" charset="-128"/>
                <a:ea typeface="Meiryo UI" panose="020B0604030504040204" pitchFamily="50" charset="-128"/>
              </a:rPr>
              <a:t>年版」（関連ＨＰを含む）</a:t>
            </a:r>
          </a:p>
        </p:txBody>
      </p:sp>
      <p:sp>
        <p:nvSpPr>
          <p:cNvPr id="8" name="テキスト ボックス 7"/>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4591717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今後の将来予測（３）人口増加等に伴う世界の課題</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159</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9756005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（３）人口増加等に伴う世界の課題（貧困）</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399494" y="6615952"/>
            <a:ext cx="46840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160</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08800"/>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・世界銀行が公表して</a:t>
            </a:r>
            <a:r>
              <a:rPr kumimoji="1" lang="ja-JP" altLang="en-US" sz="1400" dirty="0" smtClean="0">
                <a:latin typeface="Meiryo UI" panose="020B0604030504040204" pitchFamily="50" charset="-128"/>
                <a:ea typeface="Meiryo UI" panose="020B0604030504040204" pitchFamily="50" charset="-128"/>
              </a:rPr>
              <a:t>いるデータでは、</a:t>
            </a:r>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rPr>
              <a:t>年の世界全体の貧困率は約</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貧困層の数は約７億</a:t>
            </a:r>
            <a:r>
              <a:rPr kumimoji="1" lang="en-US" altLang="ja-JP" sz="1400" dirty="0" smtClean="0">
                <a:latin typeface="Meiryo UI" panose="020B0604030504040204" pitchFamily="50" charset="-128"/>
                <a:ea typeface="Meiryo UI" panose="020B0604030504040204" pitchFamily="50" charset="-128"/>
              </a:rPr>
              <a:t>3600</a:t>
            </a:r>
            <a:r>
              <a:rPr kumimoji="1" lang="ja-JP" altLang="en-US" sz="1400" dirty="0" smtClean="0">
                <a:latin typeface="Meiryo UI" panose="020B0604030504040204" pitchFamily="50" charset="-128"/>
                <a:ea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・「国際貧困ラインに基づく地域別貧困率」をみると、アフリカ地域において、特に貧困率が高い傾向。</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・ＳＤＧｓ（ゴール１）のターゲットの一つとして、「</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年までに、現在１日</a:t>
            </a:r>
            <a:r>
              <a:rPr kumimoji="1" lang="en-US" altLang="ja-JP" sz="1400" dirty="0">
                <a:latin typeface="Meiryo UI" panose="020B0604030504040204" pitchFamily="50" charset="-128"/>
                <a:ea typeface="Meiryo UI" panose="020B0604030504040204" pitchFamily="50" charset="-128"/>
              </a:rPr>
              <a:t>1.25</a:t>
            </a:r>
            <a:r>
              <a:rPr kumimoji="1" lang="ja-JP" altLang="en-US" sz="1400" dirty="0">
                <a:latin typeface="Meiryo UI" panose="020B0604030504040204" pitchFamily="50" charset="-128"/>
                <a:ea typeface="Meiryo UI" panose="020B0604030504040204" pitchFamily="50" charset="-128"/>
              </a:rPr>
              <a:t>ドル未満で生活する人々と定義されている極度の貧困をあらゆる場所で</a:t>
            </a:r>
            <a:r>
              <a:rPr kumimoji="1" lang="ja-JP" altLang="en-US" sz="1400" dirty="0" smtClean="0">
                <a:latin typeface="Meiryo UI" panose="020B0604030504040204" pitchFamily="50" charset="-128"/>
                <a:ea typeface="Meiryo UI" panose="020B0604030504040204" pitchFamily="50" charset="-128"/>
              </a:rPr>
              <a:t>終わらせる」こととされている。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・ＳＤＧｓ（ゴール１０）「人や国の不平等をなくそう」にもつながる。</a:t>
            </a:r>
            <a:endParaRPr kumimoji="1" lang="ja-JP" altLang="en-US"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675616" y="5611825"/>
            <a:ext cx="4953000" cy="246221"/>
          </a:xfrm>
          <a:prstGeom prst="rect">
            <a:avLst/>
          </a:prstGeom>
        </p:spPr>
        <p:txBody>
          <a:bodyPr>
            <a:spAutoFit/>
          </a:bodyPr>
          <a:lstStyle/>
          <a:p>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：世界銀行ＨＰ</a:t>
            </a:r>
            <a:endParaRPr kumimoji="1" lang="ja-JP" altLang="en-US" sz="10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675616" y="1828800"/>
            <a:ext cx="8554950" cy="3684166"/>
          </a:xfrm>
          <a:prstGeom prst="rect">
            <a:avLst/>
          </a:prstGeom>
        </p:spPr>
      </p:pic>
    </p:spTree>
    <p:extLst>
      <p:ext uri="{BB962C8B-B14F-4D97-AF65-F5344CB8AC3E}">
        <p14:creationId xmlns:p14="http://schemas.microsoft.com/office/powerpoint/2010/main" val="22828968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（３）人口増加等に伴う世界の課題（飢餓）</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161</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08800"/>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2018</a:t>
            </a:r>
            <a:r>
              <a:rPr kumimoji="1" lang="ja-JP" altLang="en-US" sz="1400" dirty="0">
                <a:latin typeface="Meiryo UI" panose="020B0604030504040204" pitchFamily="50" charset="-128"/>
                <a:ea typeface="Meiryo UI" panose="020B0604030504040204" pitchFamily="50" charset="-128"/>
              </a:rPr>
              <a:t>年版「世界の食料安全保障と栄養の現状」</a:t>
            </a:r>
            <a:r>
              <a:rPr kumimoji="1" lang="ja-JP" altLang="en-US" sz="1400" dirty="0" smtClean="0">
                <a:latin typeface="Meiryo UI" panose="020B0604030504040204" pitchFamily="50" charset="-128"/>
                <a:ea typeface="Meiryo UI" panose="020B0604030504040204" pitchFamily="50" charset="-128"/>
              </a:rPr>
              <a:t>報告書によると、世界の飢餓人口の増加は続いており、</a:t>
            </a:r>
            <a:r>
              <a:rPr kumimoji="1" lang="en-US" altLang="ja-JP" sz="1400" dirty="0" smtClean="0">
                <a:latin typeface="Meiryo UI" panose="020B0604030504040204" pitchFamily="50" charset="-128"/>
                <a:ea typeface="Meiryo UI" panose="020B0604030504040204" pitchFamily="50" charset="-128"/>
              </a:rPr>
              <a:t>2017</a:t>
            </a:r>
            <a:r>
              <a:rPr kumimoji="1" lang="ja-JP" altLang="en-US" sz="1400" dirty="0" smtClean="0">
                <a:latin typeface="Meiryo UI" panose="020B0604030504040204" pitchFamily="50" charset="-128"/>
                <a:ea typeface="Meiryo UI" panose="020B0604030504040204" pitchFamily="50" charset="-128"/>
              </a:rPr>
              <a:t>年には、８億</a:t>
            </a:r>
            <a:r>
              <a:rPr kumimoji="1" lang="en-US" altLang="ja-JP" sz="1400" dirty="0" smtClean="0">
                <a:latin typeface="Meiryo UI" panose="020B0604030504040204" pitchFamily="50" charset="-128"/>
                <a:ea typeface="Meiryo UI" panose="020B0604030504040204" pitchFamily="50" charset="-128"/>
              </a:rPr>
              <a:t>2,100</a:t>
            </a:r>
            <a:r>
              <a:rPr kumimoji="1" lang="ja-JP" altLang="en-US" sz="1400" dirty="0" smtClean="0">
                <a:latin typeface="Meiryo UI" panose="020B0604030504040204" pitchFamily="50" charset="-128"/>
                <a:ea typeface="Meiryo UI" panose="020B0604030504040204" pitchFamily="50" charset="-128"/>
              </a:rPr>
              <a:t>万人、９人に１人が飢えに</a:t>
            </a:r>
            <a:r>
              <a:rPr kumimoji="1" lang="ja-JP" altLang="en-US" sz="1400" dirty="0">
                <a:latin typeface="Meiryo UI" panose="020B0604030504040204" pitchFamily="50" charset="-128"/>
                <a:ea typeface="Meiryo UI" panose="020B0604030504040204" pitchFamily="50" charset="-128"/>
              </a:rPr>
              <a:t>苦</a:t>
            </a:r>
            <a:r>
              <a:rPr kumimoji="1" lang="ja-JP" altLang="en-US" sz="1400" dirty="0" smtClean="0">
                <a:latin typeface="Meiryo UI" panose="020B0604030504040204" pitchFamily="50" charset="-128"/>
                <a:ea typeface="Meiryo UI" panose="020B0604030504040204" pitchFamily="50" charset="-128"/>
              </a:rPr>
              <a:t>しんでいるとされている。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・過去３年間、飢餓は増加を続け、</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年前の状況に逆戻りしている。南米やアフリカのほとんどの地域で状況が悪化している。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・ＳＤＧｓ（ゴール２）のターゲットの一つとして、「</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年までに、飢餓を撲滅し、全ての人々、特に貧困層及び幼児を含む脆弱な立場にある人々が一年中安全かつ栄養のある食料を十分得られるように</a:t>
            </a:r>
            <a:r>
              <a:rPr kumimoji="1" lang="ja-JP" altLang="en-US" sz="1400" dirty="0" smtClean="0">
                <a:latin typeface="Meiryo UI" panose="020B0604030504040204" pitchFamily="50" charset="-128"/>
                <a:ea typeface="Meiryo UI" panose="020B0604030504040204" pitchFamily="50" charset="-128"/>
              </a:rPr>
              <a:t>する」こととされている。</a:t>
            </a:r>
            <a:endParaRPr kumimoji="1" lang="ja-JP" altLang="en-US"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1092475" y="6473279"/>
            <a:ext cx="6070885" cy="246221"/>
          </a:xfrm>
          <a:prstGeom prst="rect">
            <a:avLst/>
          </a:prstGeom>
        </p:spPr>
        <p:txBody>
          <a:bodyPr wrap="square">
            <a:spAutoFit/>
          </a:bodyPr>
          <a:lstStyle/>
          <a:p>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年版「世界の食料安全保障と栄養の現状」報告書　ユニセフＨＰ</a:t>
            </a:r>
            <a:endParaRPr kumimoji="1" lang="ja-JP" altLang="en-US" sz="10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a:stretch>
            <a:fillRect/>
          </a:stretch>
        </p:blipFill>
        <p:spPr>
          <a:xfrm>
            <a:off x="1864659" y="1880916"/>
            <a:ext cx="5692588" cy="4585406"/>
          </a:xfrm>
          <a:prstGeom prst="rect">
            <a:avLst/>
          </a:prstGeom>
        </p:spPr>
      </p:pic>
      <p:sp>
        <p:nvSpPr>
          <p:cNvPr id="11" name="楕円 10"/>
          <p:cNvSpPr/>
          <p:nvPr/>
        </p:nvSpPr>
        <p:spPr>
          <a:xfrm rot="5400000">
            <a:off x="6092926" y="3476334"/>
            <a:ext cx="746294" cy="1394572"/>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674604" y="4457687"/>
            <a:ext cx="1896036" cy="415498"/>
          </a:xfrm>
          <a:prstGeom prst="rect">
            <a:avLst/>
          </a:prstGeom>
          <a:ln w="6350">
            <a:solidFill>
              <a:schemeClr val="tx1"/>
            </a:solidFill>
            <a:prstDash val="dash"/>
          </a:ln>
        </p:spPr>
        <p:txBody>
          <a:bodyPr wrap="square">
            <a:spAutoFit/>
          </a:bodyPr>
          <a:lstStyle/>
          <a:p>
            <a:pPr marL="174625" indent="-174625"/>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３年間で、</a:t>
            </a:r>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年前の状況に逆戻り</a:t>
            </a:r>
            <a:endParaRPr lang="en-US" altLang="ja-JP" sz="1050" dirty="0" smtClean="0">
              <a:latin typeface="Meiryo UI" panose="020B0604030504040204" pitchFamily="50" charset="-128"/>
              <a:ea typeface="Meiryo UI" panose="020B0604030504040204" pitchFamily="50" charset="-128"/>
            </a:endParaRPr>
          </a:p>
        </p:txBody>
      </p:sp>
      <p:cxnSp>
        <p:nvCxnSpPr>
          <p:cNvPr id="13" name="直線矢印コネクタ 12"/>
          <p:cNvCxnSpPr/>
          <p:nvPr/>
        </p:nvCxnSpPr>
        <p:spPr>
          <a:xfrm>
            <a:off x="6921568" y="4457687"/>
            <a:ext cx="783596" cy="215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5569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386046" y="6596390"/>
            <a:ext cx="49371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162</a:t>
            </a:r>
            <a:endParaRPr kumimoji="1" lang="ja-JP" altLang="en-US" sz="1100" b="1" dirty="0">
              <a:latin typeface="Arial Black" panose="020B0A04020102020204" pitchFamily="34" charset="0"/>
            </a:endParaRPr>
          </a:p>
        </p:txBody>
      </p:sp>
      <p:sp>
        <p:nvSpPr>
          <p:cNvPr id="5" name="テキスト ボックス 4"/>
          <p:cNvSpPr txBox="1"/>
          <p:nvPr/>
        </p:nvSpPr>
        <p:spPr>
          <a:xfrm>
            <a:off x="165993" y="508222"/>
            <a:ext cx="964154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・世界人口の増加や、</a:t>
            </a:r>
            <a:r>
              <a:rPr kumimoji="1" lang="ja-JP" altLang="en-US" sz="1400" dirty="0">
                <a:latin typeface="Meiryo UI" panose="020B0604030504040204" pitchFamily="50" charset="-128"/>
                <a:ea typeface="Meiryo UI" panose="020B0604030504040204" pitchFamily="50" charset="-128"/>
              </a:rPr>
              <a:t>新興国の所得向上もあり、食料需要は大幅に</a:t>
            </a:r>
            <a:r>
              <a:rPr kumimoji="1" lang="ja-JP" altLang="en-US" sz="1400" dirty="0" smtClean="0">
                <a:latin typeface="Meiryo UI" panose="020B0604030504040204" pitchFamily="50" charset="-128"/>
                <a:ea typeface="Meiryo UI" panose="020B0604030504040204" pitchFamily="50" charset="-128"/>
              </a:rPr>
              <a:t>拡大が見込まれる。</a:t>
            </a:r>
            <a:endParaRPr kumimoji="1" lang="ja-JP" altLang="en-US"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・テクノロジー</a:t>
            </a:r>
            <a:r>
              <a:rPr kumimoji="1" lang="ja-JP" altLang="en-US" sz="1400" dirty="0">
                <a:latin typeface="Meiryo UI" panose="020B0604030504040204" pitchFamily="50" charset="-128"/>
                <a:ea typeface="Meiryo UI" panose="020B0604030504040204" pitchFamily="50" charset="-128"/>
              </a:rPr>
              <a:t>の進歩が食料生産を向上させる一方、バイオ燃料需要増加のほか、温暖化や異常気象によって供給</a:t>
            </a:r>
            <a:r>
              <a:rPr kumimoji="1" lang="ja-JP" altLang="en-US" sz="1400" dirty="0" smtClean="0">
                <a:latin typeface="Meiryo UI" panose="020B0604030504040204" pitchFamily="50" charset="-128"/>
                <a:ea typeface="Meiryo UI" panose="020B0604030504040204" pitchFamily="50" charset="-128"/>
              </a:rPr>
              <a:t>への</a:t>
            </a:r>
            <a:r>
              <a:rPr kumimoji="1" lang="ja-JP" altLang="en-US" sz="1400" dirty="0">
                <a:latin typeface="Meiryo UI" panose="020B0604030504040204" pitchFamily="50" charset="-128"/>
                <a:ea typeface="Meiryo UI" panose="020B0604030504040204" pitchFamily="50" charset="-128"/>
              </a:rPr>
              <a:t>悪影響が広がり、国や地域によっては食料需給が逼迫</a:t>
            </a:r>
            <a:r>
              <a:rPr kumimoji="1" lang="ja-JP" altLang="en-US" sz="1400" dirty="0" smtClean="0">
                <a:latin typeface="Meiryo UI" panose="020B0604030504040204" pitchFamily="50" charset="-128"/>
                <a:ea typeface="Meiryo UI" panose="020B0604030504040204" pitchFamily="50" charset="-128"/>
              </a:rPr>
              <a:t>する恐れもある。</a:t>
            </a:r>
            <a:endParaRPr kumimoji="1" lang="ja-JP" altLang="en-US"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226864" y="1699556"/>
            <a:ext cx="9265172" cy="4444164"/>
          </a:xfrm>
          <a:prstGeom prst="rect">
            <a:avLst/>
          </a:prstGeom>
        </p:spPr>
      </p:pic>
      <p:sp>
        <p:nvSpPr>
          <p:cNvPr id="6"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（３）人口増加等に伴う世界の課題（食料）</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969313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（３）人口増加等に伴う世界の課題（水資源）</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361714" y="6596390"/>
            <a:ext cx="50618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163</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5163" y="522212"/>
            <a:ext cx="9735671"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rPr>
              <a:t>年時点で、約</a:t>
            </a:r>
            <a:r>
              <a:rPr kumimoji="1" lang="en-US" altLang="ja-JP" sz="1400" dirty="0" smtClean="0">
                <a:latin typeface="Meiryo UI" panose="020B0604030504040204" pitchFamily="50" charset="-128"/>
                <a:ea typeface="Meiryo UI" panose="020B0604030504040204" pitchFamily="50" charset="-128"/>
              </a:rPr>
              <a:t>8.4</a:t>
            </a:r>
            <a:r>
              <a:rPr kumimoji="1" lang="ja-JP" altLang="en-US" sz="1400" dirty="0" smtClean="0">
                <a:latin typeface="Meiryo UI" panose="020B0604030504040204" pitchFamily="50" charset="-128"/>
                <a:ea typeface="Meiryo UI" panose="020B0604030504040204" pitchFamily="50" charset="-128"/>
              </a:rPr>
              <a:t>億人が基本的な給水サービスを利用できず、</a:t>
            </a:r>
            <a:r>
              <a:rPr kumimoji="1" lang="en-US" altLang="ja-JP" sz="1400" dirty="0" smtClean="0">
                <a:latin typeface="Meiryo UI" panose="020B0604030504040204" pitchFamily="50" charset="-128"/>
                <a:ea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rPr>
              <a:t>億人が基本的な衛生施設（トイレ）を使えないといわれている。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・人口増加や経済発展、生活水準の向上等に伴って水需要は増え続け、水資源分野の課題は今後ますます深刻化が懸念。</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smtClean="0">
                <a:latin typeface="Meiryo UI" panose="020B0604030504040204" pitchFamily="50" charset="-128"/>
                <a:ea typeface="Meiryo UI" panose="020B0604030504040204" pitchFamily="50" charset="-128"/>
              </a:rPr>
              <a:t>年には、水需要に対して水資源が</a:t>
            </a:r>
            <a:r>
              <a:rPr kumimoji="1" lang="en-US" altLang="ja-JP" sz="1400" dirty="0" smtClean="0">
                <a:latin typeface="Meiryo UI" panose="020B0604030504040204" pitchFamily="50" charset="-128"/>
                <a:ea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rPr>
              <a:t>不足すると見込まれている。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・ＳＤＧｓ（ゴール６）のターゲットの一つとして、「</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年までに、全ての人々の、安全で安価な飲料水の普遍的かつ衡平なアクセスを達成</a:t>
            </a:r>
            <a:r>
              <a:rPr kumimoji="1" lang="ja-JP" altLang="en-US" sz="1400" dirty="0" smtClean="0">
                <a:latin typeface="Meiryo UI" panose="020B0604030504040204" pitchFamily="50" charset="-128"/>
                <a:ea typeface="Meiryo UI" panose="020B0604030504040204" pitchFamily="50" charset="-128"/>
              </a:rPr>
              <a:t>する」こととされている。</a:t>
            </a:r>
            <a:endParaRPr kumimoji="1" lang="ja-JP" altLang="en-US"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1079028" y="6350169"/>
            <a:ext cx="6070885" cy="246221"/>
          </a:xfrm>
          <a:prstGeom prst="rect">
            <a:avLst/>
          </a:prstGeom>
        </p:spPr>
        <p:txBody>
          <a:bodyPr wrap="square">
            <a:spAutoFit/>
          </a:bodyPr>
          <a:lstStyle/>
          <a:p>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：「ＪＩＣＡ」ＨＰ</a:t>
            </a:r>
            <a:endParaRPr kumimoji="1" lang="ja-JP" altLang="en-US" sz="10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831102" y="2209229"/>
            <a:ext cx="8243795" cy="4100373"/>
          </a:xfrm>
          <a:prstGeom prst="rect">
            <a:avLst/>
          </a:prstGeom>
        </p:spPr>
      </p:pic>
    </p:spTree>
    <p:extLst>
      <p:ext uri="{BB962C8B-B14F-4D97-AF65-F5344CB8AC3E}">
        <p14:creationId xmlns:p14="http://schemas.microsoft.com/office/powerpoint/2010/main" val="10720735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9376229" y="6574971"/>
            <a:ext cx="49167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164</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50969"/>
            <a:ext cx="9641542" cy="1600438"/>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・世界医療人材連携の推計によると、特に状況が深刻な</a:t>
            </a:r>
            <a:r>
              <a:rPr kumimoji="1" lang="en-US" altLang="ja-JP" sz="1400" dirty="0">
                <a:latin typeface="Meiryo UI" panose="020B0604030504040204" pitchFamily="50" charset="-128"/>
                <a:ea typeface="Meiryo UI" panose="020B0604030504040204" pitchFamily="50" charset="-128"/>
              </a:rPr>
              <a:t>57</a:t>
            </a:r>
            <a:r>
              <a:rPr kumimoji="1" lang="ja-JP" altLang="en-US" sz="1400" dirty="0">
                <a:latin typeface="Meiryo UI" panose="020B0604030504040204" pitchFamily="50" charset="-128"/>
                <a:ea typeface="Meiryo UI" panose="020B0604030504040204" pitchFamily="50" charset="-128"/>
              </a:rPr>
              <a:t>カ国では、医師、助産師、看護師などの保健医療従事者不足数の合計は</a:t>
            </a:r>
            <a:r>
              <a:rPr kumimoji="1" lang="en-US" altLang="ja-JP" sz="1400" dirty="0">
                <a:latin typeface="Meiryo UI" panose="020B0604030504040204" pitchFamily="50" charset="-128"/>
                <a:ea typeface="Meiryo UI" panose="020B0604030504040204" pitchFamily="50" charset="-128"/>
              </a:rPr>
              <a:t>425</a:t>
            </a:r>
            <a:r>
              <a:rPr kumimoji="1" lang="ja-JP" altLang="en-US" sz="1400" dirty="0">
                <a:latin typeface="Meiryo UI" panose="020B0604030504040204" pitchFamily="50" charset="-128"/>
                <a:ea typeface="Meiryo UI" panose="020B0604030504040204" pitchFamily="50" charset="-128"/>
              </a:rPr>
              <a:t>万人にのぼる。例えば、世界の全人口の</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％が住み、世界疾病負担の</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％を抱えるサハラ以南のアフリカでは、保健医療従事者の数は全世界のたった</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にすぎない。</a:t>
            </a:r>
          </a:p>
          <a:p>
            <a:r>
              <a:rPr kumimoji="1" lang="ja-JP" altLang="en-US" sz="1400" dirty="0" smtClean="0">
                <a:latin typeface="Meiryo UI" panose="020B0604030504040204" pitchFamily="50" charset="-128"/>
                <a:ea typeface="Meiryo UI" panose="020B0604030504040204" pitchFamily="50" charset="-128"/>
              </a:rPr>
              <a:t>・多く</a:t>
            </a:r>
            <a:r>
              <a:rPr kumimoji="1" lang="ja-JP" altLang="en-US" sz="1400" dirty="0">
                <a:latin typeface="Meiryo UI" panose="020B0604030504040204" pitchFamily="50" charset="-128"/>
                <a:ea typeface="Meiryo UI" panose="020B0604030504040204" pitchFamily="50" charset="-128"/>
              </a:rPr>
              <a:t>の保健医療従事者が、よい高い賃金やより良い労働条件を求めて海外に流出している。これに加え、国内の都市部と農村部での格差が生じている国も多い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・ＳＤＧｓ</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ゴール３）</a:t>
            </a:r>
            <a:r>
              <a:rPr kumimoji="1" lang="ja-JP" altLang="en-US" sz="1400" dirty="0">
                <a:latin typeface="Meiryo UI" panose="020B0604030504040204" pitchFamily="50" charset="-128"/>
                <a:ea typeface="Meiryo UI" panose="020B0604030504040204" pitchFamily="50" charset="-128"/>
              </a:rPr>
              <a:t>のターゲットの一つとして、開発途上国、特に後発開発途上国及び小島嶼開発途上国において保健財政及び保健人材の採用、能力開発・訓練及び定着を大幅に拡大</a:t>
            </a:r>
            <a:r>
              <a:rPr kumimoji="1" lang="ja-JP" altLang="en-US" sz="1400" dirty="0" smtClean="0">
                <a:latin typeface="Meiryo UI" panose="020B0604030504040204" pitchFamily="50" charset="-128"/>
                <a:ea typeface="Meiryo UI" panose="020B0604030504040204" pitchFamily="50" charset="-128"/>
              </a:rPr>
              <a:t>させることとされている。</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132229" y="2293567"/>
            <a:ext cx="6550542"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：「保健分野における世界的人材不足への対策を求める」（プレスリリース資料）国連人口基金ＨＰ</a:t>
            </a:r>
            <a:endParaRPr lang="ja-JP" altLang="en-US" sz="900" dirty="0"/>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（３）人口増加等に伴う世界の課題（健康と福祉）</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54004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9376229" y="6596390"/>
            <a:ext cx="49167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165</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50969"/>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・中等教育就学年齢に相当する世界人口の</a:t>
            </a:r>
            <a:r>
              <a:rPr kumimoji="1" lang="en-US" altLang="ja-JP" sz="1400" dirty="0" smtClean="0">
                <a:latin typeface="Meiryo UI" panose="020B0604030504040204" pitchFamily="50" charset="-128"/>
                <a:ea typeface="Meiryo UI" panose="020B0604030504040204" pitchFamily="50" charset="-128"/>
              </a:rPr>
              <a:t>90%</a:t>
            </a:r>
            <a:r>
              <a:rPr kumimoji="1" lang="ja-JP" altLang="en-US" sz="1400" dirty="0" smtClean="0">
                <a:latin typeface="Meiryo UI" panose="020B0604030504040204" pitchFamily="50" charset="-128"/>
                <a:ea typeface="Meiryo UI" panose="020B0604030504040204" pitchFamily="50" charset="-128"/>
              </a:rPr>
              <a:t>を占める</a:t>
            </a:r>
            <a:r>
              <a:rPr kumimoji="1" lang="en-US" altLang="ja-JP" sz="1400" dirty="0" smtClean="0">
                <a:latin typeface="Meiryo UI" panose="020B0604030504040204" pitchFamily="50" charset="-128"/>
                <a:ea typeface="Meiryo UI" panose="020B0604030504040204" pitchFamily="50" charset="-128"/>
              </a:rPr>
              <a:t>128</a:t>
            </a:r>
            <a:r>
              <a:rPr kumimoji="1" lang="ja-JP" altLang="en-US" sz="1400" dirty="0" smtClean="0">
                <a:latin typeface="Meiryo UI" panose="020B0604030504040204" pitchFamily="50" charset="-128"/>
                <a:ea typeface="Meiryo UI" panose="020B0604030504040204" pitchFamily="50" charset="-128"/>
              </a:rPr>
              <a:t>ヵ国の</a:t>
            </a:r>
            <a:r>
              <a:rPr kumimoji="1" lang="en-US" altLang="ja-JP" sz="1400" dirty="0" smtClean="0">
                <a:latin typeface="Meiryo UI" panose="020B0604030504040204" pitchFamily="50" charset="-128"/>
                <a:ea typeface="Meiryo UI" panose="020B0604030504040204" pitchFamily="50" charset="-128"/>
              </a:rPr>
              <a:t>2010</a:t>
            </a:r>
            <a:r>
              <a:rPr kumimoji="1" lang="ja-JP" altLang="en-US" sz="1400" dirty="0" smtClean="0">
                <a:latin typeface="Meiryo UI" panose="020B0604030504040204" pitchFamily="50" charset="-128"/>
                <a:ea typeface="Meiryo UI" panose="020B0604030504040204" pitchFamily="50" charset="-128"/>
              </a:rPr>
              <a:t>年から</a:t>
            </a:r>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rPr>
              <a:t>年のデータに基づくと、中等教育を修了した若者は</a:t>
            </a:r>
            <a:r>
              <a:rPr kumimoji="1" lang="en-US" altLang="ja-JP" sz="1400" dirty="0" smtClean="0">
                <a:latin typeface="Meiryo UI" panose="020B0604030504040204" pitchFamily="50" charset="-128"/>
                <a:ea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rPr>
              <a:t>ヵ国において４人に１人未満であり、</a:t>
            </a:r>
            <a:r>
              <a:rPr kumimoji="1" lang="en-US" altLang="ja-JP" sz="1400" dirty="0" smtClean="0">
                <a:latin typeface="Meiryo UI" panose="020B0604030504040204" pitchFamily="50" charset="-128"/>
                <a:ea typeface="Meiryo UI" panose="020B0604030504040204" pitchFamily="50" charset="-128"/>
              </a:rPr>
              <a:t>60</a:t>
            </a:r>
            <a:r>
              <a:rPr kumimoji="1" lang="ja-JP" altLang="en-US" sz="1400" dirty="0" smtClean="0">
                <a:latin typeface="Meiryo UI" panose="020B0604030504040204" pitchFamily="50" charset="-128"/>
                <a:ea typeface="Meiryo UI" panose="020B0604030504040204" pitchFamily="50" charset="-128"/>
              </a:rPr>
              <a:t>ヵ国においては２人に１人未満である。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・修了率が少なくとも</a:t>
            </a:r>
            <a:r>
              <a:rPr kumimoji="1" lang="en-US" altLang="ja-JP" sz="1400" dirty="0" smtClean="0">
                <a:latin typeface="Meiryo UI" panose="020B0604030504040204" pitchFamily="50" charset="-128"/>
                <a:ea typeface="Meiryo UI" panose="020B0604030504040204" pitchFamily="50" charset="-128"/>
              </a:rPr>
              <a:t>90%</a:t>
            </a:r>
            <a:r>
              <a:rPr kumimoji="1" lang="ja-JP" altLang="en-US" sz="1400" dirty="0" smtClean="0">
                <a:latin typeface="Meiryo UI" panose="020B0604030504040204" pitchFamily="50" charset="-128"/>
                <a:ea typeface="Meiryo UI" panose="020B0604030504040204" pitchFamily="50" charset="-128"/>
              </a:rPr>
              <a:t>に達している国はたった</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ヵ国であった。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ＳＤＧｓ（</a:t>
            </a:r>
            <a:r>
              <a:rPr kumimoji="1" lang="ja-JP" altLang="en-US" sz="1400" dirty="0" smtClean="0">
                <a:latin typeface="Meiryo UI" panose="020B0604030504040204" pitchFamily="50" charset="-128"/>
                <a:ea typeface="Meiryo UI" panose="020B0604030504040204" pitchFamily="50" charset="-128"/>
              </a:rPr>
              <a:t>ゴール４）</a:t>
            </a:r>
            <a:r>
              <a:rPr kumimoji="1" lang="ja-JP" altLang="en-US" sz="1400" dirty="0">
                <a:latin typeface="Meiryo UI" panose="020B0604030504040204" pitchFamily="50" charset="-128"/>
                <a:ea typeface="Meiryo UI" panose="020B0604030504040204" pitchFamily="50" charset="-128"/>
              </a:rPr>
              <a:t>のターゲットの一つとして</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年までに、全ての子供が男女の区別なく、適切かつ効果的な学習成果をもたらす、無償かつ公正で質の高い初等教育及び中等教育を修了できるように</a:t>
            </a:r>
            <a:r>
              <a:rPr kumimoji="1" lang="ja-JP" altLang="en-US" sz="1400" dirty="0" smtClean="0">
                <a:latin typeface="Meiryo UI" panose="020B0604030504040204" pitchFamily="50" charset="-128"/>
                <a:ea typeface="Meiryo UI" panose="020B0604030504040204" pitchFamily="50" charset="-128"/>
              </a:rPr>
              <a:t>する」こと</a:t>
            </a:r>
            <a:r>
              <a:rPr kumimoji="1" lang="ja-JP" altLang="en-US" sz="1400" dirty="0">
                <a:latin typeface="Meiryo UI" panose="020B0604030504040204" pitchFamily="50" charset="-128"/>
                <a:ea typeface="Meiryo UI" panose="020B0604030504040204" pitchFamily="50" charset="-128"/>
              </a:rPr>
              <a:t>とされている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132229" y="6243948"/>
            <a:ext cx="6550542"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：「グローバル　エドュケーション　モニタリング　リポート</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８」　ユネスコＨＰ</a:t>
            </a:r>
            <a:endParaRPr lang="ja-JP" altLang="en-US" sz="900" dirty="0"/>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（３）人口増加等に伴う世界の課題（教育の機会）</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32229" y="2095264"/>
            <a:ext cx="5009310" cy="4087565"/>
          </a:xfrm>
          <a:prstGeom prst="rect">
            <a:avLst/>
          </a:prstGeom>
        </p:spPr>
      </p:pic>
      <p:pic>
        <p:nvPicPr>
          <p:cNvPr id="7" name="図 6"/>
          <p:cNvPicPr>
            <a:picLocks noChangeAspect="1"/>
          </p:cNvPicPr>
          <p:nvPr/>
        </p:nvPicPr>
        <p:blipFill>
          <a:blip r:embed="rId3"/>
          <a:stretch>
            <a:fillRect/>
          </a:stretch>
        </p:blipFill>
        <p:spPr>
          <a:xfrm>
            <a:off x="5141540" y="2095264"/>
            <a:ext cx="4632232" cy="3942325"/>
          </a:xfrm>
          <a:prstGeom prst="rect">
            <a:avLst/>
          </a:prstGeom>
        </p:spPr>
      </p:pic>
      <p:sp>
        <p:nvSpPr>
          <p:cNvPr id="13" name="正方形/長方形 12"/>
          <p:cNvSpPr/>
          <p:nvPr/>
        </p:nvSpPr>
        <p:spPr>
          <a:xfrm>
            <a:off x="132229" y="1892544"/>
            <a:ext cx="6550542" cy="261610"/>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約半数の国で、若者の</a:t>
            </a:r>
            <a:r>
              <a:rPr lang="en-US" altLang="ja-JP" sz="1100" b="1" dirty="0">
                <a:latin typeface="Meiryo UI" panose="020B0604030504040204" pitchFamily="50" charset="-128"/>
                <a:ea typeface="Meiryo UI" panose="020B0604030504040204" pitchFamily="50" charset="-128"/>
              </a:rPr>
              <a:t>2</a:t>
            </a:r>
            <a:r>
              <a:rPr lang="ja-JP" altLang="en-US" sz="1100" b="1" dirty="0">
                <a:latin typeface="Meiryo UI" panose="020B0604030504040204" pitchFamily="50" charset="-128"/>
                <a:ea typeface="Meiryo UI" panose="020B0604030504040204" pitchFamily="50" charset="-128"/>
              </a:rPr>
              <a:t>人に</a:t>
            </a:r>
            <a:r>
              <a:rPr lang="en-US" altLang="ja-JP" sz="1100" b="1" dirty="0">
                <a:latin typeface="Meiryo UI" panose="020B0604030504040204" pitchFamily="50" charset="-128"/>
                <a:ea typeface="Meiryo UI" panose="020B0604030504040204" pitchFamily="50" charset="-128"/>
              </a:rPr>
              <a:t>1</a:t>
            </a:r>
            <a:r>
              <a:rPr lang="ja-JP" altLang="en-US" sz="1100" b="1" dirty="0">
                <a:latin typeface="Meiryo UI" panose="020B0604030504040204" pitchFamily="50" charset="-128"/>
                <a:ea typeface="Meiryo UI" panose="020B0604030504040204" pitchFamily="50" charset="-128"/>
              </a:rPr>
              <a:t>人未満しか中等教育を修了して</a:t>
            </a:r>
            <a:r>
              <a:rPr lang="ja-JP" altLang="en-US" sz="1100" b="1" dirty="0" smtClean="0">
                <a:latin typeface="Meiryo UI" panose="020B0604030504040204" pitchFamily="50" charset="-128"/>
                <a:ea typeface="Meiryo UI" panose="020B0604030504040204" pitchFamily="50" charset="-128"/>
              </a:rPr>
              <a:t>いない。教育</a:t>
            </a:r>
            <a:r>
              <a:rPr lang="ja-JP" altLang="en-US" sz="1100" b="1" dirty="0">
                <a:latin typeface="Meiryo UI" panose="020B0604030504040204" pitchFamily="50" charset="-128"/>
                <a:ea typeface="Meiryo UI" panose="020B0604030504040204" pitchFamily="50" charset="-128"/>
              </a:rPr>
              <a:t>段階別修了率</a:t>
            </a:r>
            <a:r>
              <a:rPr lang="en-US" altLang="ja-JP" sz="1100" b="1" dirty="0">
                <a:latin typeface="Meiryo UI" panose="020B0604030504040204" pitchFamily="50" charset="-128"/>
                <a:ea typeface="Meiryo UI" panose="020B0604030504040204" pitchFamily="50" charset="-128"/>
              </a:rPr>
              <a:t>, 2010‒2015</a:t>
            </a:r>
            <a:r>
              <a:rPr lang="ja-JP" altLang="en-US" sz="1100" b="1" dirty="0">
                <a:latin typeface="Meiryo UI" panose="020B0604030504040204" pitchFamily="50" charset="-128"/>
                <a:ea typeface="Meiryo UI" panose="020B0604030504040204" pitchFamily="50" charset="-128"/>
              </a:rPr>
              <a:t>年</a:t>
            </a:r>
          </a:p>
        </p:txBody>
      </p:sp>
    </p:spTree>
    <p:extLst>
      <p:ext uri="{BB962C8B-B14F-4D97-AF65-F5344CB8AC3E}">
        <p14:creationId xmlns:p14="http://schemas.microsoft.com/office/powerpoint/2010/main" val="27056007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259" y="1557388"/>
            <a:ext cx="6911340" cy="3436620"/>
          </a:xfrm>
          <a:prstGeom prst="rect">
            <a:avLst/>
          </a:prstGeom>
        </p:spPr>
      </p:pic>
      <p:sp>
        <p:nvSpPr>
          <p:cNvPr id="2" name="正方形/長方形 1"/>
          <p:cNvSpPr/>
          <p:nvPr/>
        </p:nvSpPr>
        <p:spPr>
          <a:xfrm>
            <a:off x="7366715" y="6175686"/>
            <a:ext cx="2371049" cy="254502"/>
          </a:xfrm>
          <a:prstGeom prst="rect">
            <a:avLst/>
          </a:prstGeom>
        </p:spPr>
        <p:txBody>
          <a:bodyPr wrap="square">
            <a:spAutoFit/>
          </a:bodyPr>
          <a:lstStyle/>
          <a:p>
            <a:r>
              <a:rPr kumimoji="1" lang="ja-JP" altLang="en-US" sz="1000" dirty="0">
                <a:latin typeface="Meiryo UI" panose="020B0604030504040204" pitchFamily="50" charset="-128"/>
                <a:ea typeface="Meiryo UI" panose="020B0604030504040204" pitchFamily="50" charset="-128"/>
              </a:rPr>
              <a:t>出典：</a:t>
            </a:r>
            <a:r>
              <a:rPr kumimoji="1" lang="en-US" altLang="ja-JP" sz="1000" dirty="0">
                <a:latin typeface="Meiryo UI" panose="020B0604030504040204" pitchFamily="50" charset="-128"/>
                <a:ea typeface="Meiryo UI" panose="020B0604030504040204" pitchFamily="50" charset="-128"/>
              </a:rPr>
              <a:t>IPCC</a:t>
            </a:r>
            <a:r>
              <a:rPr kumimoji="1" lang="ja-JP" altLang="en-US" sz="1000" dirty="0">
                <a:latin typeface="Meiryo UI" panose="020B0604030504040204" pitchFamily="50" charset="-128"/>
                <a:ea typeface="Meiryo UI" panose="020B0604030504040204" pitchFamily="50" charset="-128"/>
              </a:rPr>
              <a:t>「第５次評価報告書」</a:t>
            </a:r>
          </a:p>
        </p:txBody>
      </p:sp>
      <p:graphicFrame>
        <p:nvGraphicFramePr>
          <p:cNvPr id="7" name="表 6"/>
          <p:cNvGraphicFramePr>
            <a:graphicFrameLocks noGrp="1"/>
          </p:cNvGraphicFramePr>
          <p:nvPr>
            <p:extLst/>
          </p:nvPr>
        </p:nvGraphicFramePr>
        <p:xfrm>
          <a:off x="1751526" y="5082711"/>
          <a:ext cx="5174981" cy="1386275"/>
        </p:xfrm>
        <a:graphic>
          <a:graphicData uri="http://schemas.openxmlformats.org/drawingml/2006/table">
            <a:tbl>
              <a:tblPr/>
              <a:tblGrid>
                <a:gridCol w="1079274">
                  <a:extLst>
                    <a:ext uri="{9D8B030D-6E8A-4147-A177-3AD203B41FA5}">
                      <a16:colId xmlns:a16="http://schemas.microsoft.com/office/drawing/2014/main" val="3411728073"/>
                    </a:ext>
                  </a:extLst>
                </a:gridCol>
                <a:gridCol w="913232">
                  <a:extLst>
                    <a:ext uri="{9D8B030D-6E8A-4147-A177-3AD203B41FA5}">
                      <a16:colId xmlns:a16="http://schemas.microsoft.com/office/drawing/2014/main" val="3756101895"/>
                    </a:ext>
                  </a:extLst>
                </a:gridCol>
                <a:gridCol w="913232">
                  <a:extLst>
                    <a:ext uri="{9D8B030D-6E8A-4147-A177-3AD203B41FA5}">
                      <a16:colId xmlns:a16="http://schemas.microsoft.com/office/drawing/2014/main" val="325331834"/>
                    </a:ext>
                  </a:extLst>
                </a:gridCol>
                <a:gridCol w="2269243">
                  <a:extLst>
                    <a:ext uri="{9D8B030D-6E8A-4147-A177-3AD203B41FA5}">
                      <a16:colId xmlns:a16="http://schemas.microsoft.com/office/drawing/2014/main" val="781713354"/>
                    </a:ext>
                  </a:extLst>
                </a:gridCol>
              </a:tblGrid>
              <a:tr h="27725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シナリオ名称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温暖化対策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平均</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「可能性が高い」予測幅</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612747"/>
                  </a:ext>
                </a:extLst>
              </a:tr>
              <a:tr h="277255">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RCP8.5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対策なし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86946855"/>
                  </a:ext>
                </a:extLst>
              </a:tr>
              <a:tr h="277255">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RCP6.0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71914415"/>
                  </a:ext>
                </a:extLst>
              </a:tr>
              <a:tr h="277255">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RCP4.5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88727356"/>
                  </a:ext>
                </a:extLst>
              </a:tr>
              <a:tr h="277255">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RCP2.6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最大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784298972"/>
                  </a:ext>
                </a:extLst>
              </a:tr>
            </a:tbl>
          </a:graphicData>
        </a:graphic>
      </p:graphicFrame>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（３）人口増加等に伴う世界の課題（環境）</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603281"/>
            <a:ext cx="964154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2016</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2035</a:t>
            </a:r>
            <a:r>
              <a:rPr kumimoji="1" lang="ja-JP" altLang="en-US" sz="1400" dirty="0">
                <a:latin typeface="Meiryo UI" panose="020B0604030504040204" pitchFamily="50" charset="-128"/>
                <a:ea typeface="Meiryo UI" panose="020B0604030504040204" pitchFamily="50" charset="-128"/>
              </a:rPr>
              <a:t>年における世界平均地上気温は、</a:t>
            </a:r>
            <a:r>
              <a:rPr kumimoji="1" lang="en-US" altLang="ja-JP" sz="1400" dirty="0">
                <a:latin typeface="Meiryo UI" panose="020B0604030504040204" pitchFamily="50" charset="-128"/>
                <a:ea typeface="Meiryo UI" panose="020B0604030504040204" pitchFamily="50" charset="-128"/>
              </a:rPr>
              <a:t>1986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2005</a:t>
            </a:r>
            <a:r>
              <a:rPr kumimoji="1" lang="ja-JP" altLang="en-US" sz="1400" dirty="0">
                <a:latin typeface="Meiryo UI" panose="020B0604030504040204" pitchFamily="50" charset="-128"/>
                <a:ea typeface="Meiryo UI" panose="020B0604030504040204" pitchFamily="50" charset="-128"/>
              </a:rPr>
              <a:t>年平均に対して</a:t>
            </a:r>
            <a:r>
              <a:rPr kumimoji="1" lang="en-US" altLang="ja-JP" sz="1400" dirty="0">
                <a:latin typeface="Meiryo UI" panose="020B0604030504040204" pitchFamily="50" charset="-128"/>
                <a:ea typeface="Meiryo UI" panose="020B0604030504040204" pitchFamily="50" charset="-128"/>
              </a:rPr>
              <a:t>0.3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0.7℃</a:t>
            </a:r>
            <a:r>
              <a:rPr kumimoji="1" lang="ja-JP" altLang="en-US" sz="1400" dirty="0">
                <a:latin typeface="Meiryo UI" panose="020B0604030504040204" pitchFamily="50" charset="-128"/>
                <a:ea typeface="Meiryo UI" panose="020B0604030504040204" pitchFamily="50" charset="-128"/>
              </a:rPr>
              <a:t>上昇。</a:t>
            </a:r>
          </a:p>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世紀末における平均気温は</a:t>
            </a:r>
            <a:r>
              <a:rPr kumimoji="1" lang="en-US" altLang="ja-JP" sz="1400" dirty="0">
                <a:latin typeface="Meiryo UI" panose="020B0604030504040204" pitchFamily="50" charset="-128"/>
                <a:ea typeface="Meiryo UI" panose="020B0604030504040204" pitchFamily="50" charset="-128"/>
              </a:rPr>
              <a:t>RCP</a:t>
            </a:r>
            <a:r>
              <a:rPr kumimoji="1" lang="ja-JP" altLang="en-US" sz="1400" dirty="0">
                <a:latin typeface="Meiryo UI" panose="020B0604030504040204" pitchFamily="50" charset="-128"/>
                <a:ea typeface="Meiryo UI" panose="020B0604030504040204" pitchFamily="50" charset="-128"/>
              </a:rPr>
              <a:t>（代表的濃度経路）</a:t>
            </a:r>
            <a:r>
              <a:rPr kumimoji="1" lang="en-US" altLang="ja-JP" sz="1400" dirty="0">
                <a:latin typeface="Meiryo UI" panose="020B0604030504040204" pitchFamily="50" charset="-128"/>
                <a:ea typeface="Meiryo UI" panose="020B0604030504040204" pitchFamily="50" charset="-128"/>
              </a:rPr>
              <a:t>2.6</a:t>
            </a:r>
            <a:r>
              <a:rPr kumimoji="1" lang="ja-JP" altLang="en-US" sz="1400" dirty="0">
                <a:latin typeface="Meiryo UI" panose="020B0604030504040204" pitchFamily="50" charset="-128"/>
                <a:ea typeface="Meiryo UI" panose="020B0604030504040204" pitchFamily="50" charset="-128"/>
              </a:rPr>
              <a:t>シナリオで</a:t>
            </a:r>
            <a:r>
              <a:rPr kumimoji="1" lang="en-US" altLang="ja-JP" sz="1400" dirty="0">
                <a:latin typeface="Meiryo UI" panose="020B0604030504040204" pitchFamily="50" charset="-128"/>
                <a:ea typeface="Meiryo UI" panose="020B0604030504040204" pitchFamily="50" charset="-128"/>
              </a:rPr>
              <a:t>0.3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1.7℃</a:t>
            </a:r>
            <a:r>
              <a:rPr kumimoji="1" lang="ja-JP" altLang="en-US" sz="1400" dirty="0" err="1">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RCP8.5</a:t>
            </a:r>
            <a:r>
              <a:rPr kumimoji="1" lang="ja-JP" altLang="en-US" sz="1400" dirty="0">
                <a:latin typeface="Meiryo UI" panose="020B0604030504040204" pitchFamily="50" charset="-128"/>
                <a:ea typeface="Meiryo UI" panose="020B0604030504040204" pitchFamily="50" charset="-128"/>
              </a:rPr>
              <a:t>シナリオでは</a:t>
            </a:r>
            <a:r>
              <a:rPr kumimoji="1" lang="en-US" altLang="ja-JP" sz="1400" dirty="0">
                <a:latin typeface="Meiryo UI" panose="020B0604030504040204" pitchFamily="50" charset="-128"/>
                <a:ea typeface="Meiryo UI" panose="020B0604030504040204" pitchFamily="50" charset="-128"/>
              </a:rPr>
              <a:t>2.6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4.8℃</a:t>
            </a:r>
            <a:r>
              <a:rPr kumimoji="1" lang="ja-JP" altLang="en-US" sz="1400" dirty="0">
                <a:latin typeface="Meiryo UI" panose="020B0604030504040204" pitchFamily="50" charset="-128"/>
                <a:ea typeface="Meiryo UI" panose="020B0604030504040204" pitchFamily="50" charset="-128"/>
              </a:rPr>
              <a:t>上昇する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・ＳＤＧｓ（</a:t>
            </a:r>
            <a:r>
              <a:rPr kumimoji="1" lang="ja-JP" altLang="en-US" sz="1400" dirty="0" smtClean="0">
                <a:latin typeface="Meiryo UI" panose="020B0604030504040204" pitchFamily="50" charset="-128"/>
                <a:ea typeface="Meiryo UI" panose="020B0604030504040204" pitchFamily="50" charset="-128"/>
              </a:rPr>
              <a:t>ゴール７）</a:t>
            </a:r>
            <a:r>
              <a:rPr kumimoji="1" lang="ja-JP" altLang="en-US" sz="1400" dirty="0">
                <a:latin typeface="Meiryo UI" panose="020B0604030504040204" pitchFamily="50" charset="-128"/>
                <a:ea typeface="Meiryo UI" panose="020B0604030504040204" pitchFamily="50" charset="-128"/>
              </a:rPr>
              <a:t>のターゲットの一つとして、 </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年までに、世界のエネルギーミックスにおける再生可能エネルギーの割合を大幅に拡大</a:t>
            </a:r>
            <a:r>
              <a:rPr kumimoji="1" lang="ja-JP" altLang="en-US" sz="1400" dirty="0" smtClean="0">
                <a:latin typeface="Meiryo UI" panose="020B0604030504040204" pitchFamily="50" charset="-128"/>
                <a:ea typeface="Meiryo UI" panose="020B0604030504040204" pitchFamily="50" charset="-128"/>
              </a:rPr>
              <a:t>させることとされている。</a:t>
            </a:r>
            <a:endParaRPr kumimoji="1" lang="ja-JP" altLang="en-US" sz="1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376229" y="6574971"/>
            <a:ext cx="49167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166</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86203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288805" y="1060414"/>
            <a:ext cx="3634740" cy="242316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（１）都市圏の</a:t>
            </a:r>
            <a:r>
              <a:rPr lang="ja-JP" altLang="en-US" sz="1800" b="1" dirty="0">
                <a:solidFill>
                  <a:schemeClr val="bg1"/>
                </a:solidFill>
                <a:latin typeface="Meiryo UI" panose="020B0604030504040204" pitchFamily="50" charset="-128"/>
                <a:ea typeface="Meiryo UI" panose="020B0604030504040204" pitchFamily="50" charset="-128"/>
              </a:rPr>
              <a:t>形成過程（先史時代</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現代</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0652" y="6596390"/>
            <a:ext cx="387248"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14</a:t>
            </a:r>
            <a:endParaRPr kumimoji="1" lang="ja-JP" altLang="en-US" sz="1100" b="1" dirty="0">
              <a:latin typeface="Arial Black" panose="020B0A04020102020204" pitchFamily="34" charset="0"/>
            </a:endParaRPr>
          </a:p>
        </p:txBody>
      </p:sp>
      <p:sp>
        <p:nvSpPr>
          <p:cNvPr id="24" name="正方形/長方形 23"/>
          <p:cNvSpPr/>
          <p:nvPr/>
        </p:nvSpPr>
        <p:spPr>
          <a:xfrm>
            <a:off x="85060" y="529770"/>
            <a:ext cx="3409099" cy="300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■近代（戦前・戦中）</a:t>
            </a: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　戦後　</a:t>
            </a: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　現在</a:t>
            </a:r>
            <a:endParaRPr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C56DD4F9-F41D-4A53-996E-CBABECBB8D36}"/>
              </a:ext>
            </a:extLst>
          </p:cNvPr>
          <p:cNvPicPr>
            <a:picLocks noChangeAspect="1"/>
          </p:cNvPicPr>
          <p:nvPr/>
        </p:nvPicPr>
        <p:blipFill>
          <a:blip r:embed="rId3"/>
          <a:stretch>
            <a:fillRect/>
          </a:stretch>
        </p:blipFill>
        <p:spPr>
          <a:xfrm>
            <a:off x="222815" y="1460745"/>
            <a:ext cx="2044831" cy="2971822"/>
          </a:xfrm>
          <a:prstGeom prst="rect">
            <a:avLst/>
          </a:prstGeom>
        </p:spPr>
      </p:pic>
      <p:pic>
        <p:nvPicPr>
          <p:cNvPr id="26" name="図 25">
            <a:extLst>
              <a:ext uri="{FF2B5EF4-FFF2-40B4-BE49-F238E27FC236}">
                <a16:creationId xmlns:a16="http://schemas.microsoft.com/office/drawing/2014/main" id="{C56DD4F9-F41D-4A53-996E-CBABECBB8D36}"/>
              </a:ext>
            </a:extLst>
          </p:cNvPr>
          <p:cNvPicPr>
            <a:picLocks noChangeAspect="1"/>
          </p:cNvPicPr>
          <p:nvPr/>
        </p:nvPicPr>
        <p:blipFill>
          <a:blip r:embed="rId3"/>
          <a:stretch>
            <a:fillRect/>
          </a:stretch>
        </p:blipFill>
        <p:spPr>
          <a:xfrm>
            <a:off x="3145258" y="1405384"/>
            <a:ext cx="2121016" cy="3082544"/>
          </a:xfrm>
          <a:prstGeom prst="rect">
            <a:avLst/>
          </a:prstGeom>
        </p:spPr>
      </p:pic>
      <p:sp>
        <p:nvSpPr>
          <p:cNvPr id="22" name="フローチャート: 結合子 21"/>
          <p:cNvSpPr/>
          <p:nvPr/>
        </p:nvSpPr>
        <p:spPr>
          <a:xfrm>
            <a:off x="1326359" y="2633347"/>
            <a:ext cx="491808" cy="626618"/>
          </a:xfrm>
          <a:prstGeom prst="flowChartConnector">
            <a:avLst/>
          </a:prstGeom>
          <a:no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結合子 26"/>
          <p:cNvSpPr/>
          <p:nvPr/>
        </p:nvSpPr>
        <p:spPr>
          <a:xfrm>
            <a:off x="1041991" y="2948401"/>
            <a:ext cx="322464" cy="367896"/>
          </a:xfrm>
          <a:prstGeom prst="flowChartConnector">
            <a:avLst/>
          </a:prstGeom>
          <a:no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線吹き出し 1 (枠付き) 3"/>
          <p:cNvSpPr/>
          <p:nvPr/>
        </p:nvSpPr>
        <p:spPr>
          <a:xfrm>
            <a:off x="1284868" y="1635065"/>
            <a:ext cx="1367647" cy="465564"/>
          </a:xfrm>
          <a:prstGeom prst="borderCallout1">
            <a:avLst>
              <a:gd name="adj1" fmla="val 103251"/>
              <a:gd name="adj2" fmla="val 26652"/>
              <a:gd name="adj3" fmla="val 276934"/>
              <a:gd name="adj4" fmla="val 129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smtClean="0">
                <a:solidFill>
                  <a:schemeClr val="tx1"/>
                </a:solidFill>
              </a:rPr>
              <a:t>都心中心の都市づくり</a:t>
            </a:r>
            <a:endParaRPr kumimoji="1" lang="en-US" altLang="ja-JP" sz="900" b="1" dirty="0" smtClean="0">
              <a:solidFill>
                <a:schemeClr val="tx1"/>
              </a:solidFill>
            </a:endParaRPr>
          </a:p>
          <a:p>
            <a:r>
              <a:rPr kumimoji="1" lang="ja-JP" altLang="en-US" sz="900" b="1" dirty="0" smtClean="0">
                <a:solidFill>
                  <a:schemeClr val="tx1"/>
                </a:solidFill>
              </a:rPr>
              <a:t>・御堂筋</a:t>
            </a:r>
            <a:endParaRPr kumimoji="1" lang="en-US" altLang="ja-JP" sz="900" b="1" dirty="0" smtClean="0">
              <a:solidFill>
                <a:schemeClr val="tx1"/>
              </a:solidFill>
            </a:endParaRPr>
          </a:p>
          <a:p>
            <a:r>
              <a:rPr kumimoji="1" lang="ja-JP" altLang="en-US" sz="900" b="1" dirty="0" smtClean="0">
                <a:solidFill>
                  <a:schemeClr val="tx1"/>
                </a:solidFill>
              </a:rPr>
              <a:t>・地下鉄　など</a:t>
            </a:r>
            <a:endParaRPr kumimoji="1" lang="ja-JP" altLang="en-US" sz="900" b="1" dirty="0">
              <a:solidFill>
                <a:schemeClr val="tx1"/>
              </a:solidFill>
            </a:endParaRPr>
          </a:p>
        </p:txBody>
      </p:sp>
      <p:sp>
        <p:nvSpPr>
          <p:cNvPr id="28" name="線吹き出し 1 (枠付き) 27"/>
          <p:cNvSpPr/>
          <p:nvPr/>
        </p:nvSpPr>
        <p:spPr>
          <a:xfrm>
            <a:off x="95693" y="2172917"/>
            <a:ext cx="1272393" cy="528893"/>
          </a:xfrm>
          <a:prstGeom prst="borderCallout1">
            <a:avLst>
              <a:gd name="adj1" fmla="val 103251"/>
              <a:gd name="adj2" fmla="val 26652"/>
              <a:gd name="adj3" fmla="val 161105"/>
              <a:gd name="adj4" fmla="val 8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smtClean="0">
                <a:solidFill>
                  <a:schemeClr val="tx1"/>
                </a:solidFill>
              </a:rPr>
              <a:t>・大阪港開港</a:t>
            </a:r>
            <a:endParaRPr kumimoji="1" lang="en-US" altLang="ja-JP" sz="900" b="1" dirty="0" smtClean="0">
              <a:solidFill>
                <a:schemeClr val="tx1"/>
              </a:solidFill>
            </a:endParaRPr>
          </a:p>
          <a:p>
            <a:pPr marL="85725" indent="-85725"/>
            <a:r>
              <a:rPr kumimoji="1" lang="ja-JP" altLang="en-US" sz="900" b="1" dirty="0" smtClean="0">
                <a:solidFill>
                  <a:schemeClr val="tx1"/>
                </a:solidFill>
              </a:rPr>
              <a:t>・繊維産業等の軽工業の集積　など</a:t>
            </a:r>
            <a:endParaRPr kumimoji="1" lang="ja-JP" altLang="en-US" sz="900" b="1" dirty="0">
              <a:solidFill>
                <a:schemeClr val="tx1"/>
              </a:solidFill>
            </a:endParaRPr>
          </a:p>
        </p:txBody>
      </p:sp>
      <p:sp>
        <p:nvSpPr>
          <p:cNvPr id="30" name="フローチャート: 結合子 29"/>
          <p:cNvSpPr/>
          <p:nvPr/>
        </p:nvSpPr>
        <p:spPr>
          <a:xfrm>
            <a:off x="4343457" y="3472275"/>
            <a:ext cx="388032" cy="366985"/>
          </a:xfrm>
          <a:prstGeom prst="flowChartConnector">
            <a:avLst/>
          </a:prstGeom>
          <a:no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結合子 30"/>
          <p:cNvSpPr/>
          <p:nvPr/>
        </p:nvSpPr>
        <p:spPr>
          <a:xfrm>
            <a:off x="4459540" y="2172918"/>
            <a:ext cx="388032" cy="366985"/>
          </a:xfrm>
          <a:prstGeom prst="flowChartConnector">
            <a:avLst/>
          </a:prstGeom>
          <a:no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結合子 31"/>
          <p:cNvSpPr/>
          <p:nvPr/>
        </p:nvSpPr>
        <p:spPr>
          <a:xfrm rot="1490461">
            <a:off x="3920238" y="3241089"/>
            <a:ext cx="309083" cy="727042"/>
          </a:xfrm>
          <a:prstGeom prst="flowChartConnector">
            <a:avLst/>
          </a:prstGeom>
          <a:noFill/>
          <a:ln w="95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5693" y="1097194"/>
            <a:ext cx="1892595" cy="30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latin typeface="Meiryo UI" panose="020B0604030504040204" pitchFamily="50" charset="-128"/>
                <a:ea typeface="Meiryo UI" panose="020B0604030504040204" pitchFamily="50" charset="-128"/>
              </a:rPr>
              <a:t>○戦前・戦中</a:t>
            </a:r>
            <a:endParaRPr kumimoji="1" lang="ja-JP" altLang="en-US" sz="1100" b="1" u="sng"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3259468" y="1104027"/>
            <a:ext cx="1892595" cy="30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latin typeface="Meiryo UI" panose="020B0604030504040204" pitchFamily="50" charset="-128"/>
                <a:ea typeface="Meiryo UI" panose="020B0604030504040204" pitchFamily="50" charset="-128"/>
              </a:rPr>
              <a:t>○戦後（高度成長期）</a:t>
            </a:r>
            <a:endParaRPr kumimoji="1" lang="ja-JP" altLang="en-US" sz="1100" b="1" u="sng"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254126788"/>
              </p:ext>
            </p:extLst>
          </p:nvPr>
        </p:nvGraphicFramePr>
        <p:xfrm>
          <a:off x="287073" y="4679158"/>
          <a:ext cx="2215881" cy="2057400"/>
        </p:xfrm>
        <a:graphic>
          <a:graphicData uri="http://schemas.openxmlformats.org/drawingml/2006/table">
            <a:tbl>
              <a:tblPr firstRow="1" bandRow="1">
                <a:tableStyleId>{5940675A-B579-460E-94D1-54222C63F5DA}</a:tableStyleId>
              </a:tblPr>
              <a:tblGrid>
                <a:gridCol w="652895">
                  <a:extLst>
                    <a:ext uri="{9D8B030D-6E8A-4147-A177-3AD203B41FA5}">
                      <a16:colId xmlns:a16="http://schemas.microsoft.com/office/drawing/2014/main" val="3911215039"/>
                    </a:ext>
                  </a:extLst>
                </a:gridCol>
                <a:gridCol w="781493">
                  <a:extLst>
                    <a:ext uri="{9D8B030D-6E8A-4147-A177-3AD203B41FA5}">
                      <a16:colId xmlns:a16="http://schemas.microsoft.com/office/drawing/2014/main" val="2852286798"/>
                    </a:ext>
                  </a:extLst>
                </a:gridCol>
                <a:gridCol w="781493">
                  <a:extLst>
                    <a:ext uri="{9D8B030D-6E8A-4147-A177-3AD203B41FA5}">
                      <a16:colId xmlns:a16="http://schemas.microsoft.com/office/drawing/2014/main" val="2678711337"/>
                    </a:ext>
                  </a:extLst>
                </a:gridCol>
              </a:tblGrid>
              <a:tr h="0">
                <a:tc gridSpan="3">
                  <a:txBody>
                    <a:bodyPr/>
                    <a:lstStyle/>
                    <a:p>
                      <a:r>
                        <a:rPr kumimoji="1" lang="en-US" altLang="ja-JP" sz="900" b="1" dirty="0" smtClean="0">
                          <a:solidFill>
                            <a:schemeClr val="tx1"/>
                          </a:solidFill>
                          <a:latin typeface="Meiryo UI" panose="020B0604030504040204" pitchFamily="50" charset="-128"/>
                          <a:ea typeface="Meiryo UI" panose="020B0604030504040204" pitchFamily="50" charset="-128"/>
                        </a:rPr>
                        <a:t>【</a:t>
                      </a:r>
                      <a:r>
                        <a:rPr kumimoji="1" lang="ja-JP" altLang="en-US" sz="900" b="1" dirty="0" smtClean="0">
                          <a:solidFill>
                            <a:schemeClr val="tx1"/>
                          </a:solidFill>
                          <a:latin typeface="Meiryo UI" panose="020B0604030504040204" pitchFamily="50" charset="-128"/>
                          <a:ea typeface="Meiryo UI" panose="020B0604030504040204" pitchFamily="50" charset="-128"/>
                        </a:rPr>
                        <a:t>戦前・戦中</a:t>
                      </a:r>
                      <a:r>
                        <a:rPr kumimoji="1" lang="en-US" altLang="ja-JP" sz="900" b="1" dirty="0" smtClean="0">
                          <a:solidFill>
                            <a:schemeClr val="tx1"/>
                          </a:solidFill>
                          <a:latin typeface="Meiryo UI" panose="020B0604030504040204" pitchFamily="50" charset="-128"/>
                          <a:ea typeface="Meiryo UI" panose="020B0604030504040204" pitchFamily="50" charset="-128"/>
                        </a:rPr>
                        <a:t>】</a:t>
                      </a:r>
                    </a:p>
                    <a:p>
                      <a:r>
                        <a:rPr kumimoji="1" lang="ja-JP" altLang="en-US" sz="900" b="1" dirty="0" smtClean="0">
                          <a:solidFill>
                            <a:schemeClr val="tx1"/>
                          </a:solidFill>
                          <a:latin typeface="Meiryo UI" panose="020B0604030504040204" pitchFamily="50" charset="-128"/>
                          <a:ea typeface="Meiryo UI" panose="020B0604030504040204" pitchFamily="50" charset="-128"/>
                        </a:rPr>
                        <a:t>〇都心集中の時代→戦時統制の時代</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・商工業の発展（商業、軽工業）</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・経済統制の強化、軍需の拡大</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・大阪市への産業、人口の集中</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55802314"/>
                  </a:ext>
                </a:extLst>
              </a:tr>
              <a:tr h="0">
                <a:tc gridSpan="3">
                  <a:txBody>
                    <a:bodyPr/>
                    <a:lstStyle/>
                    <a:p>
                      <a:r>
                        <a:rPr kumimoji="1" lang="ja-JP" altLang="en-US" sz="900" b="1" dirty="0" smtClean="0">
                          <a:solidFill>
                            <a:schemeClr val="tx1"/>
                          </a:solidFill>
                          <a:latin typeface="Meiryo UI" panose="020B0604030504040204" pitchFamily="50" charset="-128"/>
                          <a:ea typeface="Meiryo UI" panose="020B0604030504040204" pitchFamily="50" charset="-128"/>
                        </a:rPr>
                        <a:t>（人口）</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1738994"/>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年代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1940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28644894"/>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大阪市</a:t>
                      </a:r>
                      <a:r>
                        <a:rPr kumimoji="1" lang="en-US" altLang="ja-JP" sz="900" dirty="0" smtClean="0">
                          <a:solidFill>
                            <a:schemeClr val="tx1"/>
                          </a:solidFill>
                          <a:latin typeface="Meiryo UI" panose="020B0604030504040204" pitchFamily="50" charset="-128"/>
                          <a:ea typeface="Meiryo UI" panose="020B0604030504040204" pitchFamily="50" charset="-128"/>
                        </a:rPr>
                        <a:t>A</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125</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325</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69189036"/>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大阪府</a:t>
                      </a:r>
                      <a:r>
                        <a:rPr kumimoji="1" lang="en-US" altLang="ja-JP" sz="900" dirty="0" smtClean="0">
                          <a:solidFill>
                            <a:schemeClr val="tx1"/>
                          </a:solidFill>
                          <a:latin typeface="Meiryo UI" panose="020B0604030504040204" pitchFamily="50" charset="-128"/>
                          <a:ea typeface="Meiryo UI" panose="020B0604030504040204" pitchFamily="50" charset="-128"/>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259</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479</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77809664"/>
                  </a:ext>
                </a:extLst>
              </a:tr>
              <a:tr h="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A/B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48.3%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67.8%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9933605"/>
                  </a:ext>
                </a:extLst>
              </a:tr>
            </a:tbl>
          </a:graphicData>
        </a:graphic>
      </p:graphicFrame>
      <p:sp>
        <p:nvSpPr>
          <p:cNvPr id="36" name="線吹き出し 1 (枠付き) 35"/>
          <p:cNvSpPr/>
          <p:nvPr/>
        </p:nvSpPr>
        <p:spPr>
          <a:xfrm>
            <a:off x="4668366" y="1341180"/>
            <a:ext cx="1367647" cy="409341"/>
          </a:xfrm>
          <a:prstGeom prst="borderCallout1">
            <a:avLst>
              <a:gd name="adj1" fmla="val 103251"/>
              <a:gd name="adj2" fmla="val 26652"/>
              <a:gd name="adj3" fmla="val 242677"/>
              <a:gd name="adj4" fmla="val -10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smtClean="0">
                <a:solidFill>
                  <a:schemeClr val="tx1"/>
                </a:solidFill>
              </a:rPr>
              <a:t>人口増加に伴う</a:t>
            </a:r>
            <a:r>
              <a:rPr kumimoji="1" lang="en-US" altLang="ja-JP" sz="900" b="1" dirty="0" smtClean="0">
                <a:solidFill>
                  <a:schemeClr val="tx1"/>
                </a:solidFill>
              </a:rPr>
              <a:t>NT</a:t>
            </a:r>
            <a:r>
              <a:rPr kumimoji="1" lang="ja-JP" altLang="en-US" sz="900" b="1" dirty="0" smtClean="0">
                <a:solidFill>
                  <a:schemeClr val="tx1"/>
                </a:solidFill>
              </a:rPr>
              <a:t>開発</a:t>
            </a:r>
            <a:endParaRPr kumimoji="1" lang="en-US" altLang="ja-JP" sz="900" b="1" dirty="0" smtClean="0">
              <a:solidFill>
                <a:schemeClr val="tx1"/>
              </a:solidFill>
            </a:endParaRPr>
          </a:p>
          <a:p>
            <a:r>
              <a:rPr kumimoji="1" lang="ja-JP" altLang="en-US" sz="900" b="1" dirty="0" smtClean="0">
                <a:solidFill>
                  <a:schemeClr val="tx1"/>
                </a:solidFill>
              </a:rPr>
              <a:t>・千里</a:t>
            </a:r>
            <a:r>
              <a:rPr kumimoji="1" lang="en-US" altLang="ja-JP" sz="900" b="1" dirty="0" smtClean="0">
                <a:solidFill>
                  <a:schemeClr val="tx1"/>
                </a:solidFill>
              </a:rPr>
              <a:t>NT</a:t>
            </a:r>
            <a:r>
              <a:rPr kumimoji="1" lang="ja-JP" altLang="en-US" sz="900" b="1" dirty="0" err="1" smtClean="0">
                <a:solidFill>
                  <a:schemeClr val="tx1"/>
                </a:solidFill>
              </a:rPr>
              <a:t>、</a:t>
            </a:r>
            <a:r>
              <a:rPr kumimoji="1" lang="ja-JP" altLang="en-US" sz="900" b="1" dirty="0" smtClean="0">
                <a:solidFill>
                  <a:schemeClr val="tx1"/>
                </a:solidFill>
              </a:rPr>
              <a:t>泉北</a:t>
            </a:r>
            <a:r>
              <a:rPr kumimoji="1" lang="en-US" altLang="ja-JP" sz="900" b="1" dirty="0" smtClean="0">
                <a:solidFill>
                  <a:schemeClr val="tx1"/>
                </a:solidFill>
              </a:rPr>
              <a:t>NT</a:t>
            </a:r>
            <a:endParaRPr kumimoji="1" lang="ja-JP" altLang="en-US" sz="900" b="1" dirty="0">
              <a:solidFill>
                <a:schemeClr val="tx1"/>
              </a:solidFill>
            </a:endParaRPr>
          </a:p>
        </p:txBody>
      </p:sp>
      <p:cxnSp>
        <p:nvCxnSpPr>
          <p:cNvPr id="10" name="直線コネクタ 9"/>
          <p:cNvCxnSpPr/>
          <p:nvPr/>
        </p:nvCxnSpPr>
        <p:spPr>
          <a:xfrm flipH="1">
            <a:off x="4539338" y="1750522"/>
            <a:ext cx="501570" cy="1838053"/>
          </a:xfrm>
          <a:prstGeom prst="line">
            <a:avLst/>
          </a:prstGeom>
        </p:spPr>
        <p:style>
          <a:lnRef idx="1">
            <a:schemeClr val="accent1"/>
          </a:lnRef>
          <a:fillRef idx="0">
            <a:schemeClr val="accent1"/>
          </a:fillRef>
          <a:effectRef idx="0">
            <a:schemeClr val="accent1"/>
          </a:effectRef>
          <a:fontRef idx="minor">
            <a:schemeClr val="tx1"/>
          </a:fontRef>
        </p:style>
      </p:cxnSp>
      <p:sp>
        <p:nvSpPr>
          <p:cNvPr id="38" name="線吹き出し 1 (枠付き) 37"/>
          <p:cNvSpPr/>
          <p:nvPr/>
        </p:nvSpPr>
        <p:spPr>
          <a:xfrm>
            <a:off x="3071428" y="2319310"/>
            <a:ext cx="1272393" cy="735766"/>
          </a:xfrm>
          <a:prstGeom prst="borderCallout1">
            <a:avLst>
              <a:gd name="adj1" fmla="val 91690"/>
              <a:gd name="adj2" fmla="val 64255"/>
              <a:gd name="adj3" fmla="val 127867"/>
              <a:gd name="adj4" fmla="val 7629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smtClean="0">
                <a:solidFill>
                  <a:schemeClr val="tx1"/>
                </a:solidFill>
              </a:rPr>
              <a:t>素材型重化学工業への構造転換</a:t>
            </a:r>
            <a:endParaRPr kumimoji="1" lang="en-US" altLang="ja-JP" sz="900" b="1" dirty="0" smtClean="0">
              <a:solidFill>
                <a:schemeClr val="tx1"/>
              </a:solidFill>
            </a:endParaRPr>
          </a:p>
          <a:p>
            <a:pPr marL="85725" indent="-85725"/>
            <a:r>
              <a:rPr kumimoji="1" lang="ja-JP" altLang="en-US" sz="900" b="1" dirty="0" smtClean="0">
                <a:solidFill>
                  <a:schemeClr val="tx1"/>
                </a:solidFill>
              </a:rPr>
              <a:t>・堺泉北臨海工業地域の開発</a:t>
            </a:r>
            <a:endParaRPr kumimoji="1" lang="ja-JP" altLang="en-US" sz="900" b="1" dirty="0">
              <a:solidFill>
                <a:schemeClr val="tx1"/>
              </a:solidFill>
            </a:endParaRPr>
          </a:p>
        </p:txBody>
      </p:sp>
      <p:sp>
        <p:nvSpPr>
          <p:cNvPr id="39" name="正方形/長方形 38"/>
          <p:cNvSpPr/>
          <p:nvPr/>
        </p:nvSpPr>
        <p:spPr>
          <a:xfrm>
            <a:off x="6229349" y="1049556"/>
            <a:ext cx="1892595" cy="30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solidFill>
                  <a:schemeClr val="tx1"/>
                </a:solidFill>
                <a:latin typeface="Meiryo UI" panose="020B0604030504040204" pitchFamily="50" charset="-128"/>
                <a:ea typeface="Meiryo UI" panose="020B0604030504040204" pitchFamily="50" charset="-128"/>
              </a:rPr>
              <a:t>○現代</a:t>
            </a:r>
            <a:endParaRPr kumimoji="1" lang="ja-JP" altLang="en-US" sz="1100" b="1" u="sng" dirty="0">
              <a:solidFill>
                <a:schemeClr val="tx1"/>
              </a:solidFill>
              <a:latin typeface="Meiryo UI" panose="020B0604030504040204" pitchFamily="50" charset="-128"/>
              <a:ea typeface="Meiryo UI" panose="020B0604030504040204"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1833912317"/>
              </p:ext>
            </p:extLst>
          </p:nvPr>
        </p:nvGraphicFramePr>
        <p:xfrm>
          <a:off x="3351599" y="4667084"/>
          <a:ext cx="2215881" cy="2057400"/>
        </p:xfrm>
        <a:graphic>
          <a:graphicData uri="http://schemas.openxmlformats.org/drawingml/2006/table">
            <a:tbl>
              <a:tblPr firstRow="1" bandRow="1">
                <a:tableStyleId>{5940675A-B579-460E-94D1-54222C63F5DA}</a:tableStyleId>
              </a:tblPr>
              <a:tblGrid>
                <a:gridCol w="652895">
                  <a:extLst>
                    <a:ext uri="{9D8B030D-6E8A-4147-A177-3AD203B41FA5}">
                      <a16:colId xmlns:a16="http://schemas.microsoft.com/office/drawing/2014/main" val="3911215039"/>
                    </a:ext>
                  </a:extLst>
                </a:gridCol>
                <a:gridCol w="781493">
                  <a:extLst>
                    <a:ext uri="{9D8B030D-6E8A-4147-A177-3AD203B41FA5}">
                      <a16:colId xmlns:a16="http://schemas.microsoft.com/office/drawing/2014/main" val="2852286798"/>
                    </a:ext>
                  </a:extLst>
                </a:gridCol>
                <a:gridCol w="781493">
                  <a:extLst>
                    <a:ext uri="{9D8B030D-6E8A-4147-A177-3AD203B41FA5}">
                      <a16:colId xmlns:a16="http://schemas.microsoft.com/office/drawing/2014/main" val="2678711337"/>
                    </a:ext>
                  </a:extLst>
                </a:gridCol>
              </a:tblGrid>
              <a:tr h="0">
                <a:tc gridSpan="3">
                  <a:txBody>
                    <a:bodyPr/>
                    <a:lstStyle/>
                    <a:p>
                      <a:r>
                        <a:rPr kumimoji="1" lang="en-US" altLang="ja-JP" sz="900" b="1" dirty="0" smtClean="0">
                          <a:solidFill>
                            <a:schemeClr val="tx1"/>
                          </a:solidFill>
                          <a:latin typeface="Meiryo UI" panose="020B0604030504040204" pitchFamily="50" charset="-128"/>
                          <a:ea typeface="Meiryo UI" panose="020B0604030504040204" pitchFamily="50" charset="-128"/>
                        </a:rPr>
                        <a:t>【</a:t>
                      </a:r>
                      <a:r>
                        <a:rPr kumimoji="1" lang="ja-JP" altLang="en-US" sz="900" b="1" dirty="0" smtClean="0">
                          <a:solidFill>
                            <a:schemeClr val="tx1"/>
                          </a:solidFill>
                          <a:latin typeface="Meiryo UI" panose="020B0604030504040204" pitchFamily="50" charset="-128"/>
                          <a:ea typeface="Meiryo UI" panose="020B0604030504040204" pitchFamily="50" charset="-128"/>
                        </a:rPr>
                        <a:t>戦前・戦中</a:t>
                      </a:r>
                      <a:r>
                        <a:rPr kumimoji="1" lang="en-US" altLang="ja-JP" sz="900" b="1" dirty="0" smtClean="0">
                          <a:solidFill>
                            <a:schemeClr val="tx1"/>
                          </a:solidFill>
                          <a:latin typeface="Meiryo UI" panose="020B0604030504040204" pitchFamily="50" charset="-128"/>
                          <a:ea typeface="Meiryo UI" panose="020B0604030504040204" pitchFamily="50" charset="-128"/>
                        </a:rPr>
                        <a:t>】</a:t>
                      </a:r>
                    </a:p>
                    <a:p>
                      <a:r>
                        <a:rPr kumimoji="1" lang="ja-JP" altLang="en-US" sz="900" b="1" dirty="0" smtClean="0">
                          <a:solidFill>
                            <a:schemeClr val="tx1"/>
                          </a:solidFill>
                          <a:latin typeface="Meiryo UI" panose="020B0604030504040204" pitchFamily="50" charset="-128"/>
                          <a:ea typeface="Meiryo UI" panose="020B0604030504040204" pitchFamily="50" charset="-128"/>
                        </a:rPr>
                        <a:t>〇分散・拡大の時代</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・重工業の発展</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（堺泉北臨海工業地域）</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・府域の大幅な人口増</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（千里、泉北ニュータウン）</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55802314"/>
                  </a:ext>
                </a:extLst>
              </a:tr>
              <a:tr h="0">
                <a:tc gridSpan="3">
                  <a:txBody>
                    <a:bodyPr/>
                    <a:lstStyle/>
                    <a:p>
                      <a:r>
                        <a:rPr kumimoji="1" lang="ja-JP" altLang="en-US" sz="900" b="1" dirty="0" smtClean="0">
                          <a:solidFill>
                            <a:schemeClr val="tx1"/>
                          </a:solidFill>
                          <a:latin typeface="Meiryo UI" panose="020B0604030504040204" pitchFamily="50" charset="-128"/>
                          <a:ea typeface="Meiryo UI" panose="020B0604030504040204" pitchFamily="50" charset="-128"/>
                        </a:rPr>
                        <a:t>（人口）</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1738994"/>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年代</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1955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1975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28644894"/>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大阪市</a:t>
                      </a:r>
                      <a:r>
                        <a:rPr kumimoji="1" lang="en-US" altLang="ja-JP" sz="900" dirty="0" smtClean="0">
                          <a:solidFill>
                            <a:schemeClr val="tx1"/>
                          </a:solidFill>
                          <a:latin typeface="Meiryo UI" panose="020B0604030504040204" pitchFamily="50" charset="-128"/>
                          <a:ea typeface="Meiryo UI" panose="020B0604030504040204" pitchFamily="50" charset="-128"/>
                        </a:rPr>
                        <a:t>A</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255</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278</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69189036"/>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大阪府</a:t>
                      </a:r>
                      <a:r>
                        <a:rPr kumimoji="1" lang="en-US" altLang="ja-JP" sz="900" dirty="0" smtClean="0">
                          <a:solidFill>
                            <a:schemeClr val="tx1"/>
                          </a:solidFill>
                          <a:latin typeface="Meiryo UI" panose="020B0604030504040204" pitchFamily="50" charset="-128"/>
                          <a:ea typeface="Meiryo UI" panose="020B0604030504040204" pitchFamily="50" charset="-128"/>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462</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828</a:t>
                      </a:r>
                      <a:r>
                        <a:rPr kumimoji="1" lang="ja-JP" altLang="en-US" sz="900" dirty="0" smtClean="0">
                          <a:solidFill>
                            <a:schemeClr val="tx1"/>
                          </a:solidFill>
                          <a:latin typeface="Meiryo UI" panose="020B0604030504040204" pitchFamily="50" charset="-128"/>
                          <a:ea typeface="Meiryo UI" panose="020B0604030504040204" pitchFamily="50" charset="-128"/>
                        </a:rPr>
                        <a:t>万人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77809664"/>
                  </a:ext>
                </a:extLst>
              </a:tr>
              <a:tr h="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A/B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55.2%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33.5%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9933605"/>
                  </a:ext>
                </a:extLst>
              </a:tr>
            </a:tbl>
          </a:graphicData>
        </a:graphic>
      </p:graphicFrame>
      <p:sp>
        <p:nvSpPr>
          <p:cNvPr id="44" name="正方形/長方形 43"/>
          <p:cNvSpPr/>
          <p:nvPr/>
        </p:nvSpPr>
        <p:spPr>
          <a:xfrm>
            <a:off x="8086725" y="5414830"/>
            <a:ext cx="1690576" cy="784830"/>
          </a:xfrm>
          <a:prstGeom prst="rect">
            <a:avLst/>
          </a:prstGeom>
        </p:spPr>
        <p:txBody>
          <a:bodyPr wrap="square">
            <a:spAutoFit/>
          </a:bodyPr>
          <a:lstStyle/>
          <a:p>
            <a:r>
              <a:rPr lang="en-US" altLang="ja-JP" sz="900" b="1" dirty="0" smtClean="0">
                <a:latin typeface="Meiryo UI" panose="020B0604030504040204" pitchFamily="50" charset="-128"/>
                <a:ea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rPr>
              <a:t>通勤圏域</a:t>
            </a:r>
            <a:endParaRPr lang="en-US" altLang="ja-JP" sz="900" b="1" dirty="0" smtClean="0">
              <a:latin typeface="Meiryo UI" panose="020B0604030504040204" pitchFamily="50" charset="-128"/>
              <a:ea typeface="Meiryo UI" panose="020B0604030504040204" pitchFamily="50" charset="-128"/>
            </a:endParaRPr>
          </a:p>
          <a:p>
            <a:r>
              <a:rPr lang="ja-JP" altLang="ja-JP" sz="900" dirty="0" smtClean="0">
                <a:latin typeface="Meiryo UI" panose="020B0604030504040204" pitchFamily="50" charset="-128"/>
                <a:ea typeface="Meiryo UI" panose="020B0604030504040204" pitchFamily="50" charset="-128"/>
              </a:rPr>
              <a:t>大阪市</a:t>
            </a:r>
            <a:r>
              <a:rPr lang="ja-JP" altLang="ja-JP" sz="900" dirty="0">
                <a:latin typeface="Meiryo UI" panose="020B0604030504040204" pitchFamily="50" charset="-128"/>
                <a:ea typeface="Meiryo UI" panose="020B0604030504040204" pitchFamily="50" charset="-128"/>
              </a:rPr>
              <a:t>へ</a:t>
            </a:r>
            <a:r>
              <a:rPr lang="ja-JP" altLang="ja-JP" sz="900" dirty="0" smtClean="0">
                <a:latin typeface="Meiryo UI" panose="020B0604030504040204" pitchFamily="50" charset="-128"/>
                <a:ea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rPr>
              <a:t>通勤</a:t>
            </a:r>
            <a:r>
              <a:rPr lang="ja-JP" altLang="ja-JP" sz="900" dirty="0" smtClean="0">
                <a:latin typeface="Meiryo UI" panose="020B0604030504040204" pitchFamily="50" charset="-128"/>
                <a:ea typeface="Meiryo UI" panose="020B0604030504040204" pitchFamily="50" charset="-128"/>
              </a:rPr>
              <a:t>圏</a:t>
            </a:r>
            <a:r>
              <a:rPr lang="ja-JP" altLang="ja-JP" sz="900" dirty="0">
                <a:latin typeface="Meiryo UI" panose="020B0604030504040204" pitchFamily="50" charset="-128"/>
                <a:ea typeface="Meiryo UI" panose="020B0604030504040204" pitchFamily="50" charset="-128"/>
              </a:rPr>
              <a:t>は府域を超えて、兵庫県、京都府、奈良県、三重県、和歌山県まで及んでいる。</a:t>
            </a:r>
            <a:endParaRPr lang="ja-JP" altLang="en-US" sz="900" dirty="0">
              <a:latin typeface="Meiryo UI" panose="020B0604030504040204" pitchFamily="50" charset="-128"/>
              <a:ea typeface="Meiryo UI" panose="020B0604030504040204" pitchFamily="50" charset="-128"/>
            </a:endParaRPr>
          </a:p>
        </p:txBody>
      </p:sp>
      <p:sp>
        <p:nvSpPr>
          <p:cNvPr id="45" name="正方形/長方形 44"/>
          <p:cNvSpPr/>
          <p:nvPr/>
        </p:nvSpPr>
        <p:spPr>
          <a:xfrm>
            <a:off x="8173838" y="3882254"/>
            <a:ext cx="1603463" cy="784830"/>
          </a:xfrm>
          <a:prstGeom prst="rect">
            <a:avLst/>
          </a:prstGeom>
        </p:spPr>
        <p:txBody>
          <a:bodyPr wrap="square">
            <a:spAutoFit/>
          </a:bodyPr>
          <a:lstStyle/>
          <a:p>
            <a:r>
              <a:rPr lang="en-US" altLang="ja-JP" sz="900" b="1" dirty="0" smtClean="0">
                <a:latin typeface="Meiryo UI" panose="020B0604030504040204" pitchFamily="50" charset="-128"/>
                <a:ea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rPr>
              <a:t>事業所密度</a:t>
            </a:r>
            <a:endParaRPr lang="en-US" altLang="ja-JP" sz="9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３００事業所</a:t>
            </a:r>
            <a:r>
              <a:rPr lang="en-US" altLang="ja-JP" sz="900" dirty="0">
                <a:latin typeface="Meiryo UI" panose="020B0604030504040204" pitchFamily="50" charset="-128"/>
                <a:ea typeface="Meiryo UI" panose="020B0604030504040204" pitchFamily="50" charset="-128"/>
              </a:rPr>
              <a:t>/km2</a:t>
            </a:r>
            <a:r>
              <a:rPr lang="ja-JP" altLang="en-US" sz="900" dirty="0">
                <a:latin typeface="Meiryo UI" panose="020B0604030504040204" pitchFamily="50" charset="-128"/>
                <a:ea typeface="Meiryo UI" panose="020B0604030504040204" pitchFamily="50" charset="-128"/>
              </a:rPr>
              <a:t>以上の地域」のエリアは大阪市域を超え、大阪市を中心とする２０</a:t>
            </a:r>
            <a:r>
              <a:rPr lang="en-US" altLang="ja-JP" sz="900" dirty="0">
                <a:latin typeface="Meiryo UI" panose="020B0604030504040204" pitchFamily="50" charset="-128"/>
                <a:ea typeface="Meiryo UI" panose="020B0604030504040204" pitchFamily="50" charset="-128"/>
              </a:rPr>
              <a:t>km</a:t>
            </a:r>
            <a:r>
              <a:rPr lang="ja-JP" altLang="en-US" sz="900" dirty="0">
                <a:latin typeface="Meiryo UI" panose="020B0604030504040204" pitchFamily="50" charset="-128"/>
                <a:ea typeface="Meiryo UI" panose="020B0604030504040204" pitchFamily="50" charset="-128"/>
              </a:rPr>
              <a:t>圏内に及んでいる。</a:t>
            </a:r>
          </a:p>
        </p:txBody>
      </p:sp>
      <p:sp>
        <p:nvSpPr>
          <p:cNvPr id="47" name="二等辺三角形 46"/>
          <p:cNvSpPr/>
          <p:nvPr/>
        </p:nvSpPr>
        <p:spPr>
          <a:xfrm rot="5400000">
            <a:off x="1089601" y="4075022"/>
            <a:ext cx="3494693" cy="2005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rot="5400000">
            <a:off x="4180796" y="4084417"/>
            <a:ext cx="3494693" cy="2005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303491" y="3455885"/>
            <a:ext cx="2564408" cy="219537"/>
          </a:xfrm>
          <a:prstGeom prst="rect">
            <a:avLst/>
          </a:prstGeom>
        </p:spPr>
        <p:txBody>
          <a:bodyPr wrap="square">
            <a:spAutoFit/>
          </a:bodyPr>
          <a:lstStyle/>
          <a:p>
            <a:r>
              <a:rPr lang="zh-TW" altLang="en-US" sz="800" dirty="0">
                <a:latin typeface="MS-PGothic"/>
              </a:rPr>
              <a:t>第</a:t>
            </a:r>
            <a:r>
              <a:rPr lang="en-US" altLang="zh-TW" sz="800" dirty="0">
                <a:latin typeface="MS-PGothic"/>
              </a:rPr>
              <a:t>30</a:t>
            </a:r>
            <a:r>
              <a:rPr lang="zh-TW" altLang="en-US" sz="800" dirty="0">
                <a:latin typeface="MS-PGothic"/>
              </a:rPr>
              <a:t>次地方制度調査会第</a:t>
            </a:r>
            <a:r>
              <a:rPr lang="en-US" altLang="zh-TW" sz="800" dirty="0">
                <a:latin typeface="MS-PGothic"/>
              </a:rPr>
              <a:t>7</a:t>
            </a:r>
            <a:r>
              <a:rPr lang="zh-TW" altLang="en-US" sz="800" dirty="0">
                <a:latin typeface="MS-PGothic"/>
              </a:rPr>
              <a:t>回専門小委員会提出資料</a:t>
            </a:r>
            <a:endParaRPr lang="ja-JP" altLang="en-US" sz="800" dirty="0"/>
          </a:p>
        </p:txBody>
      </p:sp>
      <p:pic>
        <p:nvPicPr>
          <p:cNvPr id="9" name="図 8"/>
          <p:cNvPicPr>
            <a:picLocks noChangeAspect="1"/>
          </p:cNvPicPr>
          <p:nvPr/>
        </p:nvPicPr>
        <p:blipFill>
          <a:blip r:embed="rId4"/>
          <a:stretch>
            <a:fillRect/>
          </a:stretch>
        </p:blipFill>
        <p:spPr>
          <a:xfrm>
            <a:off x="6236643" y="3722348"/>
            <a:ext cx="1920240" cy="1257300"/>
          </a:xfrm>
          <a:prstGeom prst="rect">
            <a:avLst/>
          </a:prstGeom>
        </p:spPr>
      </p:pic>
      <p:pic>
        <p:nvPicPr>
          <p:cNvPr id="11" name="図 10"/>
          <p:cNvPicPr>
            <a:picLocks noChangeAspect="1"/>
          </p:cNvPicPr>
          <p:nvPr/>
        </p:nvPicPr>
        <p:blipFill>
          <a:blip r:embed="rId5"/>
          <a:stretch>
            <a:fillRect/>
          </a:stretch>
        </p:blipFill>
        <p:spPr>
          <a:xfrm>
            <a:off x="6399295" y="5112906"/>
            <a:ext cx="1706880" cy="1638300"/>
          </a:xfrm>
          <a:prstGeom prst="rect">
            <a:avLst/>
          </a:prstGeom>
        </p:spPr>
      </p:pic>
    </p:spTree>
    <p:extLst>
      <p:ext uri="{BB962C8B-B14F-4D97-AF65-F5344CB8AC3E}">
        <p14:creationId xmlns:p14="http://schemas.microsoft.com/office/powerpoint/2010/main" val="254098675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764405" y="1612207"/>
            <a:ext cx="553791" cy="358261"/>
          </a:xfrm>
          <a:prstGeom prst="rect">
            <a:avLst/>
          </a:prstGeom>
          <a:solidFill>
            <a:schemeClr val="bg1"/>
          </a:solidFill>
        </p:spPr>
        <p:txBody>
          <a:bodyPr wrap="square" rtlCol="0">
            <a:spAutoFit/>
          </a:bodyPr>
          <a:lstStyle/>
          <a:p>
            <a:endParaRPr kumimoji="1" lang="ja-JP" altLang="en-US" dirty="0"/>
          </a:p>
        </p:txBody>
      </p:sp>
      <p:sp>
        <p:nvSpPr>
          <p:cNvPr id="8" name="テキスト ボックス 7"/>
          <p:cNvSpPr txBox="1"/>
          <p:nvPr/>
        </p:nvSpPr>
        <p:spPr>
          <a:xfrm>
            <a:off x="132229" y="603281"/>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・意欲的な政策を講じない場合、エネルギー</a:t>
            </a:r>
            <a:r>
              <a:rPr kumimoji="1" lang="ja-JP" altLang="en-US" sz="1400" dirty="0">
                <a:latin typeface="Meiryo UI" panose="020B0604030504040204" pitchFamily="50" charset="-128"/>
                <a:ea typeface="Meiryo UI" panose="020B0604030504040204" pitchFamily="50" charset="-128"/>
              </a:rPr>
              <a:t>関連の</a:t>
            </a:r>
            <a:r>
              <a:rPr kumimoji="1" lang="en-US" altLang="ja-JP" sz="1400" dirty="0">
                <a:latin typeface="Meiryo UI" panose="020B0604030504040204" pitchFamily="50" charset="-128"/>
                <a:ea typeface="Meiryo UI" panose="020B0604030504040204" pitchFamily="50" charset="-128"/>
              </a:rPr>
              <a:t>CO2</a:t>
            </a:r>
            <a:r>
              <a:rPr kumimoji="1" lang="ja-JP" altLang="en-US" sz="1400" dirty="0">
                <a:latin typeface="Meiryo UI" panose="020B0604030504040204" pitchFamily="50" charset="-128"/>
                <a:ea typeface="Meiryo UI" panose="020B0604030504040204" pitchFamily="50" charset="-128"/>
              </a:rPr>
              <a:t>排出量が</a:t>
            </a:r>
            <a:r>
              <a:rPr kumimoji="1" lang="en-US" altLang="ja-JP" sz="1400" dirty="0">
                <a:latin typeface="Meiryo UI" panose="020B0604030504040204" pitchFamily="50" charset="-128"/>
                <a:ea typeface="Meiryo UI" panose="020B0604030504040204" pitchFamily="50" charset="-128"/>
              </a:rPr>
              <a:t>70%</a:t>
            </a:r>
            <a:r>
              <a:rPr kumimoji="1" lang="ja-JP" altLang="en-US" sz="1400" dirty="0">
                <a:latin typeface="Meiryo UI" panose="020B0604030504040204" pitchFamily="50" charset="-128"/>
                <a:ea typeface="Meiryo UI" panose="020B0604030504040204" pitchFamily="50" charset="-128"/>
              </a:rPr>
              <a:t>増加することが主な原因となり、世界の温室効果ガス（</a:t>
            </a:r>
            <a:r>
              <a:rPr kumimoji="1" lang="en-US" altLang="ja-JP" sz="1400" dirty="0">
                <a:latin typeface="Meiryo UI" panose="020B0604030504040204" pitchFamily="50" charset="-128"/>
                <a:ea typeface="Meiryo UI" panose="020B0604030504040204" pitchFamily="50" charset="-128"/>
              </a:rPr>
              <a:t>GHG</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排出量は</a:t>
            </a:r>
            <a:r>
              <a:rPr kumimoji="1" lang="en-US" altLang="ja-JP" sz="1400" dirty="0" smtClean="0">
                <a:latin typeface="Meiryo UI" panose="020B0604030504040204" pitchFamily="50" charset="-128"/>
                <a:ea typeface="Meiryo UI" panose="020B0604030504040204" pitchFamily="50" charset="-128"/>
              </a:rPr>
              <a:t>2010</a:t>
            </a:r>
            <a:r>
              <a:rPr kumimoji="1" lang="ja-JP" altLang="en-US" sz="1400" dirty="0" smtClean="0">
                <a:latin typeface="Meiryo UI" panose="020B0604030504040204" pitchFamily="50" charset="-128"/>
                <a:ea typeface="Meiryo UI" panose="020B0604030504040204" pitchFamily="50" charset="-128"/>
              </a:rPr>
              <a:t>年から</a:t>
            </a:r>
            <a:r>
              <a:rPr kumimoji="1" lang="en-US" altLang="ja-JP" sz="1400" dirty="0" smtClean="0">
                <a:latin typeface="Meiryo UI" panose="020B0604030504040204" pitchFamily="50" charset="-128"/>
                <a:ea typeface="Meiryo UI" panose="020B0604030504040204" pitchFamily="50" charset="-128"/>
              </a:rPr>
              <a:t>2050</a:t>
            </a:r>
            <a:r>
              <a:rPr kumimoji="1" lang="ja-JP" altLang="en-US" sz="1400" dirty="0" smtClean="0">
                <a:latin typeface="Meiryo UI" panose="020B0604030504040204" pitchFamily="50" charset="-128"/>
                <a:ea typeface="Meiryo UI" panose="020B0604030504040204" pitchFamily="50" charset="-128"/>
              </a:rPr>
              <a:t>年にかけて</a:t>
            </a:r>
            <a:r>
              <a:rPr kumimoji="1" lang="en-US" altLang="ja-JP" sz="1400" dirty="0" smtClean="0">
                <a:latin typeface="Meiryo UI" panose="020B0604030504040204" pitchFamily="50" charset="-128"/>
                <a:ea typeface="Meiryo UI" panose="020B0604030504040204" pitchFamily="50" charset="-128"/>
              </a:rPr>
              <a:t>50</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増加し</a:t>
            </a:r>
            <a:r>
              <a:rPr kumimoji="1" lang="ja-JP" altLang="en-US" sz="1400" dirty="0" smtClean="0">
                <a:latin typeface="Meiryo UI" panose="020B0604030504040204" pitchFamily="50" charset="-128"/>
                <a:ea typeface="Meiryo UI" panose="020B0604030504040204" pitchFamily="50" charset="-128"/>
              </a:rPr>
              <a:t>、より</a:t>
            </a:r>
            <a:r>
              <a:rPr kumimoji="1" lang="ja-JP" altLang="en-US" sz="1400" dirty="0">
                <a:latin typeface="Meiryo UI" panose="020B0604030504040204" pitchFamily="50" charset="-128"/>
                <a:ea typeface="Meiryo UI" panose="020B0604030504040204" pitchFamily="50" charset="-128"/>
              </a:rPr>
              <a:t>破壊的な気候変動が起こる可能性が</a:t>
            </a:r>
            <a:r>
              <a:rPr kumimoji="1" lang="ja-JP" altLang="en-US" sz="1400" dirty="0" smtClean="0">
                <a:latin typeface="Meiryo UI" panose="020B0604030504040204" pitchFamily="50" charset="-128"/>
                <a:ea typeface="Meiryo UI" panose="020B0604030504040204" pitchFamily="50" charset="-128"/>
              </a:rPr>
              <a:t>ある。</a:t>
            </a:r>
            <a:endParaRPr kumimoji="1" lang="en-US" altLang="ja-JP" sz="1400" dirty="0">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（３）人口増加等に伴う世界の課題（環境）</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376229" y="6574971"/>
            <a:ext cx="49167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167</a:t>
            </a:r>
            <a:endParaRPr kumimoji="1" lang="ja-JP" altLang="en-US" sz="1100" b="1" dirty="0">
              <a:latin typeface="Arial Black" panose="020B0A04020102020204" pitchFamily="34" charset="0"/>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7310" y="1500051"/>
            <a:ext cx="7231380" cy="5074920"/>
          </a:xfrm>
          <a:prstGeom prst="rect">
            <a:avLst/>
          </a:prstGeom>
        </p:spPr>
      </p:pic>
    </p:spTree>
    <p:extLst>
      <p:ext uri="{BB962C8B-B14F-4D97-AF65-F5344CB8AC3E}">
        <p14:creationId xmlns:p14="http://schemas.microsoft.com/office/powerpoint/2010/main" val="1070099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725769" y="2027906"/>
            <a:ext cx="772732" cy="369332"/>
          </a:xfrm>
          <a:prstGeom prst="rect">
            <a:avLst/>
          </a:prstGeom>
          <a:solidFill>
            <a:schemeClr val="bg1"/>
          </a:solidFill>
        </p:spPr>
        <p:txBody>
          <a:bodyPr wrap="square" rtlCol="0">
            <a:spAutoFit/>
          </a:bodyPr>
          <a:lstStyle/>
          <a:p>
            <a:endParaRPr kumimoji="1" lang="ja-JP" altLang="en-US" dirty="0"/>
          </a:p>
        </p:txBody>
      </p:sp>
      <p:sp>
        <p:nvSpPr>
          <p:cNvPr id="13" name="正方形/長方形 12"/>
          <p:cNvSpPr/>
          <p:nvPr/>
        </p:nvSpPr>
        <p:spPr>
          <a:xfrm>
            <a:off x="7262348" y="6095467"/>
            <a:ext cx="2371049" cy="400110"/>
          </a:xfrm>
          <a:prstGeom prst="rect">
            <a:avLst/>
          </a:prstGeom>
        </p:spPr>
        <p:txBody>
          <a:bodyPr wrap="square">
            <a:spAutoFit/>
          </a:bodyPr>
          <a:lstStyle/>
          <a:p>
            <a:r>
              <a:rPr kumimoji="1" lang="ja-JP" altLang="en-US" sz="1000" dirty="0">
                <a:latin typeface="Meiryo UI" panose="020B0604030504040204" pitchFamily="50" charset="-128"/>
                <a:ea typeface="Meiryo UI" panose="020B0604030504040204" pitchFamily="50" charset="-128"/>
              </a:rPr>
              <a:t>資料</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WORLD ECONOMIC FORUM</a:t>
            </a:r>
          </a:p>
          <a:p>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CNN Money</a:t>
            </a:r>
            <a:endParaRPr kumimoji="1" lang="ja-JP" altLang="en-US" sz="10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34593"/>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・プラスチック</a:t>
            </a:r>
            <a:r>
              <a:rPr kumimoji="1" lang="ja-JP" altLang="en-US" sz="1400" dirty="0">
                <a:latin typeface="Meiryo UI" panose="020B0604030504040204" pitchFamily="50" charset="-128"/>
                <a:ea typeface="Meiryo UI" panose="020B0604030504040204" pitchFamily="50" charset="-128"/>
              </a:rPr>
              <a:t>製品は</a:t>
            </a: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億</a:t>
            </a:r>
            <a:r>
              <a:rPr kumimoji="1" lang="en-US" altLang="ja-JP" sz="1400" dirty="0">
                <a:latin typeface="Meiryo UI" panose="020B0604030504040204" pitchFamily="50" charset="-128"/>
                <a:ea typeface="Meiryo UI" panose="020B0604030504040204" pitchFamily="50" charset="-128"/>
              </a:rPr>
              <a:t>1,100</a:t>
            </a:r>
            <a:r>
              <a:rPr kumimoji="1" lang="ja-JP" altLang="en-US" sz="1400" dirty="0">
                <a:latin typeface="Meiryo UI" panose="020B0604030504040204" pitchFamily="50" charset="-128"/>
                <a:ea typeface="Meiryo UI" panose="020B0604030504040204" pitchFamily="50" charset="-128"/>
              </a:rPr>
              <a:t>万トンの生産量が、</a:t>
            </a:r>
            <a:r>
              <a:rPr kumimoji="1" lang="en-US" altLang="ja-JP" sz="1400" dirty="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年には</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億</a:t>
            </a:r>
            <a:r>
              <a:rPr kumimoji="1" lang="en-US" altLang="ja-JP" sz="1400" dirty="0">
                <a:latin typeface="Meiryo UI" panose="020B0604030504040204" pitchFamily="50" charset="-128"/>
                <a:ea typeface="Meiryo UI" panose="020B0604030504040204" pitchFamily="50" charset="-128"/>
              </a:rPr>
              <a:t>2,400</a:t>
            </a:r>
            <a:r>
              <a:rPr kumimoji="1" lang="ja-JP" altLang="en-US" sz="1400" dirty="0">
                <a:latin typeface="Meiryo UI" panose="020B0604030504040204" pitchFamily="50" charset="-128"/>
                <a:ea typeface="Meiryo UI" panose="020B0604030504040204" pitchFamily="50" charset="-128"/>
              </a:rPr>
              <a:t>万トンに増え、そのうち約３分の１のプラス</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チックが未回収となる。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年に海洋に廃棄されるプラスチックごみは、海にいる魚と同じ量となることが予想されている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・ＳＤＧｓ</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ゴール</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のターゲットの一つとして、 </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年までに、海洋ごみや富栄養化を含む、特に陸上活動による汚染など、あらゆる種類の海洋汚染を防止し、大幅に削減</a:t>
            </a:r>
            <a:r>
              <a:rPr kumimoji="1" lang="ja-JP" altLang="en-US" sz="1400" dirty="0" smtClean="0">
                <a:latin typeface="Meiryo UI" panose="020B0604030504040204" pitchFamily="50" charset="-128"/>
                <a:ea typeface="Meiryo UI" panose="020B0604030504040204" pitchFamily="50" charset="-128"/>
              </a:rPr>
              <a:t>すること</a:t>
            </a:r>
            <a:r>
              <a:rPr kumimoji="1" lang="ja-JP" altLang="en-US" sz="1400" dirty="0">
                <a:latin typeface="Meiryo UI" panose="020B0604030504040204" pitchFamily="50" charset="-128"/>
                <a:ea typeface="Meiryo UI" panose="020B0604030504040204" pitchFamily="50" charset="-128"/>
              </a:rPr>
              <a:t>とされている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（３）人口増加等に伴う世界の課題（環境）</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376229" y="6574971"/>
            <a:ext cx="49167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168</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1849" y="1952161"/>
            <a:ext cx="4884420" cy="4884420"/>
          </a:xfrm>
          <a:prstGeom prst="rect">
            <a:avLst/>
          </a:prstGeom>
        </p:spPr>
      </p:pic>
    </p:spTree>
    <p:extLst>
      <p:ext uri="{BB962C8B-B14F-4D97-AF65-F5344CB8AC3E}">
        <p14:creationId xmlns:p14="http://schemas.microsoft.com/office/powerpoint/2010/main" val="34283255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40578" y="1830797"/>
            <a:ext cx="7475220" cy="4442460"/>
          </a:xfrm>
          <a:prstGeom prst="rect">
            <a:avLst/>
          </a:prstGeom>
        </p:spPr>
      </p:pic>
      <p:sp>
        <p:nvSpPr>
          <p:cNvPr id="21" name="テキスト ボックス 20"/>
          <p:cNvSpPr txBox="1"/>
          <p:nvPr/>
        </p:nvSpPr>
        <p:spPr>
          <a:xfrm>
            <a:off x="9372600" y="6575612"/>
            <a:ext cx="49530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169</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550969"/>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・都市部</a:t>
            </a:r>
            <a:r>
              <a:rPr kumimoji="1" lang="ja-JP" altLang="en-US" sz="1400" dirty="0">
                <a:latin typeface="Meiryo UI" panose="020B0604030504040204" pitchFamily="50" charset="-128"/>
                <a:ea typeface="Meiryo UI" panose="020B0604030504040204" pitchFamily="50" charset="-128"/>
              </a:rPr>
              <a:t>に住む人口は毎年</a:t>
            </a:r>
            <a:r>
              <a:rPr kumimoji="1" lang="en-US" altLang="ja-JP" sz="1400" dirty="0">
                <a:latin typeface="Meiryo UI" panose="020B0604030504040204" pitchFamily="50" charset="-128"/>
                <a:ea typeface="Meiryo UI" panose="020B0604030504040204" pitchFamily="50" charset="-128"/>
              </a:rPr>
              <a:t>6,500</a:t>
            </a:r>
            <a:r>
              <a:rPr kumimoji="1" lang="ja-JP" altLang="en-US" sz="1400" dirty="0">
                <a:latin typeface="Meiryo UI" panose="020B0604030504040204" pitchFamily="50" charset="-128"/>
                <a:ea typeface="Meiryo UI" panose="020B0604030504040204" pitchFamily="50" charset="-128"/>
              </a:rPr>
              <a:t>万人ずつ増加し続けおり、</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年には世界人口</a:t>
            </a:r>
            <a:r>
              <a:rPr kumimoji="1" lang="en-US" altLang="ja-JP" sz="1400" dirty="0">
                <a:latin typeface="Meiryo UI" panose="020B0604030504040204" pitchFamily="50" charset="-128"/>
                <a:ea typeface="Meiryo UI" panose="020B0604030504040204" pitchFamily="50" charset="-128"/>
              </a:rPr>
              <a:t>83</a:t>
            </a:r>
            <a:r>
              <a:rPr kumimoji="1" lang="ja-JP" altLang="en-US" sz="1400" dirty="0">
                <a:latin typeface="Meiryo UI" panose="020B0604030504040204" pitchFamily="50" charset="-128"/>
                <a:ea typeface="Meiryo UI" panose="020B0604030504040204" pitchFamily="50" charset="-128"/>
              </a:rPr>
              <a:t>億人のうち、都市人口は約６割の</a:t>
            </a:r>
            <a:r>
              <a:rPr kumimoji="1" lang="en-US" altLang="ja-JP" sz="1400" dirty="0" smtClean="0">
                <a:latin typeface="Meiryo UI" panose="020B0604030504040204" pitchFamily="50" charset="-128"/>
                <a:ea typeface="Meiryo UI" panose="020B0604030504040204" pitchFamily="50" charset="-128"/>
              </a:rPr>
              <a:t>49</a:t>
            </a:r>
            <a:r>
              <a:rPr kumimoji="1" lang="ja-JP" altLang="en-US" sz="1400" dirty="0" smtClean="0">
                <a:latin typeface="Meiryo UI" panose="020B0604030504040204" pitchFamily="50" charset="-128"/>
                <a:ea typeface="Meiryo UI" panose="020B0604030504040204" pitchFamily="50" charset="-128"/>
              </a:rPr>
              <a:t>億人</a:t>
            </a:r>
            <a:r>
              <a:rPr kumimoji="1" lang="ja-JP" altLang="en-US" sz="1400" dirty="0">
                <a:latin typeface="Meiryo UI" panose="020B0604030504040204" pitchFamily="50" charset="-128"/>
                <a:ea typeface="Meiryo UI" panose="020B0604030504040204" pitchFamily="50" charset="-128"/>
              </a:rPr>
              <a:t>になるとみられている。（</a:t>
            </a:r>
            <a:r>
              <a:rPr kumimoji="1" lang="en-US" altLang="ja-JP" sz="1400" dirty="0">
                <a:latin typeface="Meiryo UI" panose="020B0604030504040204" pitchFamily="50" charset="-128"/>
                <a:ea typeface="Meiryo UI" panose="020B0604030504040204" pitchFamily="50" charset="-128"/>
              </a:rPr>
              <a:t>1950</a:t>
            </a:r>
            <a:r>
              <a:rPr kumimoji="1" lang="ja-JP" altLang="en-US" sz="1400" dirty="0">
                <a:latin typeface="Meiryo UI" panose="020B0604030504040204" pitchFamily="50" charset="-128"/>
                <a:ea typeface="Meiryo UI" panose="020B0604030504040204" pitchFamily="50" charset="-128"/>
              </a:rPr>
              <a:t>年の都市部人口は約３割。</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・特</a:t>
            </a:r>
            <a:r>
              <a:rPr kumimoji="1" lang="ja-JP" altLang="en-US" sz="1400" dirty="0">
                <a:latin typeface="Meiryo UI" panose="020B0604030504040204" pitchFamily="50" charset="-128"/>
                <a:ea typeface="Meiryo UI" panose="020B0604030504040204" pitchFamily="50" charset="-128"/>
              </a:rPr>
              <a:t>に、アジアでの都市化率は</a:t>
            </a:r>
            <a:r>
              <a:rPr kumimoji="1" lang="en-US" altLang="ja-JP" sz="1400" dirty="0">
                <a:latin typeface="Meiryo UI" panose="020B0604030504040204" pitchFamily="50" charset="-128"/>
                <a:ea typeface="Meiryo UI" panose="020B0604030504040204" pitchFamily="50" charset="-128"/>
              </a:rPr>
              <a:t>47.0%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2015</a:t>
            </a:r>
            <a:r>
              <a:rPr kumimoji="1" lang="ja-JP" altLang="en-US" sz="1400" dirty="0">
                <a:latin typeface="Meiryo UI" panose="020B0604030504040204" pitchFamily="50" charset="-128"/>
                <a:ea typeface="Meiryo UI" panose="020B0604030504040204" pitchFamily="50" charset="-128"/>
              </a:rPr>
              <a:t>年）から</a:t>
            </a:r>
            <a:r>
              <a:rPr kumimoji="1" lang="en-US" altLang="ja-JP" sz="1400" dirty="0">
                <a:latin typeface="Meiryo UI" panose="020B0604030504040204" pitchFamily="50" charset="-128"/>
                <a:ea typeface="Meiryo UI" panose="020B0604030504040204" pitchFamily="50" charset="-128"/>
              </a:rPr>
              <a:t>63.2%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年）へ上昇。都市への人口流入が</a:t>
            </a:r>
            <a:r>
              <a:rPr kumimoji="1" lang="ja-JP" altLang="en-US" sz="1400" dirty="0" smtClean="0">
                <a:latin typeface="Meiryo UI" panose="020B0604030504040204" pitchFamily="50" charset="-128"/>
                <a:ea typeface="Meiryo UI" panose="020B0604030504040204" pitchFamily="50" charset="-128"/>
              </a:rPr>
              <a:t>続く見込みであり、急速</a:t>
            </a:r>
            <a:r>
              <a:rPr kumimoji="1" lang="ja-JP" altLang="en-US" sz="1400" dirty="0">
                <a:latin typeface="Meiryo UI" panose="020B0604030504040204" pitchFamily="50" charset="-128"/>
                <a:ea typeface="Meiryo UI" panose="020B0604030504040204" pitchFamily="50" charset="-128"/>
              </a:rPr>
              <a:t>な都市化に伴い発生する課題への対応が</a:t>
            </a:r>
            <a:r>
              <a:rPr kumimoji="1" lang="ja-JP" altLang="en-US" sz="1400" dirty="0" smtClean="0">
                <a:latin typeface="Meiryo UI" panose="020B0604030504040204" pitchFamily="50" charset="-128"/>
                <a:ea typeface="Meiryo UI" panose="020B0604030504040204" pitchFamily="50" charset="-128"/>
              </a:rPr>
              <a:t>必要となる。</a:t>
            </a:r>
            <a:endParaRPr kumimoji="1" lang="ja-JP" altLang="en-US"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「都市開発」、「都市交通」、「廃棄物問題」、「水問題」、「災害」などが主要課題に</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1347333" y="6301624"/>
            <a:ext cx="655054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a:t>
            </a:r>
            <a:r>
              <a:rPr lang="en-US" altLang="ja-JP" sz="900" dirty="0">
                <a:latin typeface="Meiryo UI" panose="020B0604030504040204" pitchFamily="50" charset="-128"/>
                <a:ea typeface="Meiryo UI" panose="020B0604030504040204" pitchFamily="50" charset="-128"/>
              </a:rPr>
              <a:t>Office of the Director of National Intelligence</a:t>
            </a: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National Intelligence Council Global Trends 2030: Alternative Worlds</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(December 12, 2012</a:t>
            </a:r>
            <a:r>
              <a:rPr lang="ja-JP" altLang="en-US" sz="900" dirty="0">
                <a:latin typeface="Meiryo UI" panose="020B0604030504040204" pitchFamily="50" charset="-128"/>
                <a:ea typeface="Meiryo UI" panose="020B0604030504040204" pitchFamily="50" charset="-128"/>
              </a:rPr>
              <a:t>）</a:t>
            </a:r>
            <a:endParaRPr lang="ja-JP" altLang="en-US" sz="900" dirty="0"/>
          </a:p>
        </p:txBody>
      </p:sp>
      <p:sp>
        <p:nvSpPr>
          <p:cNvPr id="10" name="線吹き出し 1 (枠付き) 9"/>
          <p:cNvSpPr/>
          <p:nvPr/>
        </p:nvSpPr>
        <p:spPr>
          <a:xfrm>
            <a:off x="6900909" y="3041594"/>
            <a:ext cx="974554" cy="307337"/>
          </a:xfrm>
          <a:prstGeom prst="borderCallout1">
            <a:avLst>
              <a:gd name="adj1" fmla="val 47954"/>
              <a:gd name="adj2" fmla="val -72"/>
              <a:gd name="adj3" fmla="val 161990"/>
              <a:gd name="adj4" fmla="val -380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約</a:t>
            </a:r>
            <a:r>
              <a:rPr kumimoji="1" lang="en-US" altLang="ja-JP" sz="1200" b="1" dirty="0" smtClean="0">
                <a:solidFill>
                  <a:schemeClr val="tx1"/>
                </a:solidFill>
              </a:rPr>
              <a:t>49</a:t>
            </a:r>
            <a:r>
              <a:rPr kumimoji="1" lang="ja-JP" altLang="en-US" sz="1200" b="1" dirty="0" smtClean="0">
                <a:solidFill>
                  <a:schemeClr val="tx1"/>
                </a:solidFill>
              </a:rPr>
              <a:t>億人</a:t>
            </a:r>
            <a:endParaRPr kumimoji="1" lang="ja-JP" altLang="en-US" sz="1200" b="1" dirty="0">
              <a:solidFill>
                <a:schemeClr val="tx1"/>
              </a:solidFill>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（３）人口増加等に伴う世界の課題（都市化の進展）</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07004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390744" y="6596390"/>
            <a:ext cx="48901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170</a:t>
            </a:r>
            <a:endParaRPr kumimoji="1" lang="ja-JP" altLang="en-US" sz="1100" b="1" dirty="0">
              <a:latin typeface="Arial Black" panose="020B0A04020102020204" pitchFamily="34" charset="0"/>
            </a:endParaRPr>
          </a:p>
        </p:txBody>
      </p:sp>
      <p:pic>
        <p:nvPicPr>
          <p:cNvPr id="3" name="図 2"/>
          <p:cNvPicPr>
            <a:picLocks noChangeAspect="1"/>
          </p:cNvPicPr>
          <p:nvPr/>
        </p:nvPicPr>
        <p:blipFill>
          <a:blip r:embed="rId2"/>
          <a:stretch>
            <a:fillRect/>
          </a:stretch>
        </p:blipFill>
        <p:spPr>
          <a:xfrm>
            <a:off x="126809" y="1130969"/>
            <a:ext cx="9652381" cy="4403558"/>
          </a:xfrm>
          <a:prstGeom prst="rect">
            <a:avLst/>
          </a:prstGeom>
        </p:spPr>
      </p:pic>
      <p:sp>
        <p:nvSpPr>
          <p:cNvPr id="6"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（３）人口増加等に伴う世界の課題（都市化の進展）</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23238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今後の将来予測（４）高齢化の進展に伴う世界の課題</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171</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36903499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（４）高齢化の進展に伴う世界の課題（アジアの高齢化）</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172</a:t>
            </a:r>
            <a:endParaRPr kumimoji="1" lang="ja-JP" altLang="en-US" sz="1100" b="1" dirty="0">
              <a:latin typeface="Arial Black" panose="020B0A04020102020204" pitchFamily="34" charset="0"/>
            </a:endParaRPr>
          </a:p>
        </p:txBody>
      </p:sp>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32229" y="441565"/>
            <a:ext cx="964154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・世界各国で高齢化が進展し、</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年現在、世界人口の</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人に</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人（</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65</a:t>
            </a:r>
            <a:r>
              <a:rPr kumimoji="1" lang="ja-JP" altLang="en-US" sz="1400" dirty="0">
                <a:latin typeface="Meiryo UI" panose="020B0604030504040204" pitchFamily="50" charset="-128"/>
                <a:ea typeface="Meiryo UI" panose="020B0604030504040204" pitchFamily="50" charset="-128"/>
              </a:rPr>
              <a:t>歳以上となっている、この割合は</a:t>
            </a:r>
            <a:r>
              <a:rPr kumimoji="1" lang="en-US" altLang="ja-JP" sz="1400" dirty="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年までに</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人に</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人（</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）へと増える見込み</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なかでもアジアが特に高い高齢化率に達し、中国、韓国、シンガポール、タイでは３人に１人が高齢者となる見込み。</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・ＳＤＧｓ（ゴール１３）「すべての人に健康と福祉を」にも大きな影響。</a:t>
            </a:r>
            <a:endParaRPr kumimoji="1" lang="ja-JP" altLang="en-US"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836927" y="6617168"/>
            <a:ext cx="4953000" cy="246221"/>
          </a:xfrm>
          <a:prstGeom prst="rect">
            <a:avLst/>
          </a:prstGeom>
        </p:spPr>
        <p:txBody>
          <a:bodyPr>
            <a:spAutoFit/>
          </a:bodyPr>
          <a:lstStyle/>
          <a:p>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：内閣府「平成</a:t>
            </a:r>
            <a:r>
              <a:rPr kumimoji="1" lang="en-US" altLang="ja-JP" sz="1000" dirty="0" smtClean="0">
                <a:latin typeface="Meiryo UI" panose="020B0604030504040204" pitchFamily="50" charset="-128"/>
                <a:ea typeface="Meiryo UI" panose="020B0604030504040204" pitchFamily="50" charset="-128"/>
              </a:rPr>
              <a:t>30</a:t>
            </a:r>
            <a:r>
              <a:rPr kumimoji="1" lang="ja-JP" altLang="en-US" sz="1000" dirty="0" smtClean="0">
                <a:latin typeface="Meiryo UI" panose="020B0604030504040204" pitchFamily="50" charset="-128"/>
                <a:ea typeface="Meiryo UI" panose="020B0604030504040204" pitchFamily="50" charset="-128"/>
              </a:rPr>
              <a:t>年度高齢社会白書」</a:t>
            </a:r>
            <a:endParaRPr kumimoji="1" lang="ja-JP" altLang="en-US" sz="1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 y="1565108"/>
            <a:ext cx="7452360" cy="5052060"/>
          </a:xfrm>
          <a:prstGeom prst="rect">
            <a:avLst/>
          </a:prstGeom>
        </p:spPr>
      </p:pic>
    </p:spTree>
    <p:extLst>
      <p:ext uri="{BB962C8B-B14F-4D97-AF65-F5344CB8AC3E}">
        <p14:creationId xmlns:p14="http://schemas.microsoft.com/office/powerpoint/2010/main" val="16715544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475605" y="5732333"/>
            <a:ext cx="6582440"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出典：経済産業省「</a:t>
            </a:r>
            <a:r>
              <a:rPr lang="en-US" altLang="ja-JP" sz="1000" dirty="0">
                <a:latin typeface="Meiryo UI" panose="020B0604030504040204" pitchFamily="50" charset="-128"/>
                <a:ea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rPr>
              <a:t>年国際博覧会のテーマ・基本理念、日本で</a:t>
            </a:r>
            <a:r>
              <a:rPr lang="en-US" altLang="ja-JP" sz="1000" dirty="0">
                <a:latin typeface="Meiryo UI" panose="020B0604030504040204" pitchFamily="50" charset="-128"/>
                <a:ea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rPr>
              <a:t>年に開催する意義について」（平成</a:t>
            </a:r>
            <a:r>
              <a:rPr lang="en-US" altLang="ja-JP" sz="1000" dirty="0">
                <a:latin typeface="Meiryo UI" panose="020B0604030504040204" pitchFamily="50" charset="-128"/>
                <a:ea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14782" y="597997"/>
            <a:ext cx="9557251" cy="91824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13997" y="687787"/>
            <a:ext cx="9390611"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・世界の認知症患者の数は</a:t>
            </a:r>
            <a:r>
              <a:rPr kumimoji="1" lang="en-US" altLang="ja-JP" sz="1400" dirty="0" smtClean="0">
                <a:latin typeface="Meiryo UI" panose="020B0604030504040204" pitchFamily="50" charset="-128"/>
                <a:ea typeface="Meiryo UI" panose="020B0604030504040204" pitchFamily="50" charset="-128"/>
              </a:rPr>
              <a:t>2010</a:t>
            </a:r>
            <a:r>
              <a:rPr kumimoji="1" lang="ja-JP" altLang="en-US" sz="1400" dirty="0" smtClean="0">
                <a:latin typeface="Meiryo UI" panose="020B0604030504040204" pitchFamily="50" charset="-128"/>
                <a:ea typeface="Meiryo UI" panose="020B0604030504040204" pitchFamily="50" charset="-128"/>
              </a:rPr>
              <a:t>年の</a:t>
            </a:r>
            <a:r>
              <a:rPr kumimoji="1" lang="en-US" altLang="ja-JP" sz="1400" dirty="0" smtClean="0">
                <a:latin typeface="Meiryo UI" panose="020B0604030504040204" pitchFamily="50" charset="-128"/>
                <a:ea typeface="Meiryo UI" panose="020B0604030504040204" pitchFamily="50" charset="-128"/>
              </a:rPr>
              <a:t>3,560</a:t>
            </a:r>
            <a:r>
              <a:rPr kumimoji="1" lang="ja-JP" altLang="en-US" sz="1400" dirty="0" smtClean="0">
                <a:latin typeface="Meiryo UI" panose="020B0604030504040204" pitchFamily="50" charset="-128"/>
                <a:ea typeface="Meiryo UI" panose="020B0604030504040204" pitchFamily="50" charset="-128"/>
              </a:rPr>
              <a:t>万人</a:t>
            </a:r>
            <a:r>
              <a:rPr kumimoji="1" lang="ja-JP" altLang="en-US" sz="1400" dirty="0">
                <a:latin typeface="Meiryo UI" panose="020B0604030504040204" pitchFamily="50" charset="-128"/>
                <a:ea typeface="Meiryo UI" panose="020B0604030504040204" pitchFamily="50" charset="-128"/>
              </a:rPr>
              <a:t>から</a:t>
            </a:r>
            <a:r>
              <a:rPr kumimoji="1" lang="en-US" altLang="ja-JP" sz="1400" dirty="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年には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億</a:t>
            </a:r>
            <a:r>
              <a:rPr kumimoji="1" lang="en-US" altLang="ja-JP" sz="1400" dirty="0" smtClean="0">
                <a:latin typeface="Meiryo UI" panose="020B0604030504040204" pitchFamily="50" charset="-128"/>
                <a:ea typeface="Meiryo UI" panose="020B0604030504040204" pitchFamily="50" charset="-128"/>
              </a:rPr>
              <a:t>1,540</a:t>
            </a:r>
            <a:r>
              <a:rPr kumimoji="1" lang="ja-JP" altLang="en-US" sz="1400" dirty="0" smtClean="0">
                <a:latin typeface="Meiryo UI" panose="020B0604030504040204" pitchFamily="50" charset="-128"/>
                <a:ea typeface="Meiryo UI" panose="020B0604030504040204" pitchFamily="50" charset="-128"/>
              </a:rPr>
              <a:t>万人</a:t>
            </a:r>
            <a:r>
              <a:rPr kumimoji="1" lang="ja-JP" altLang="en-US" sz="1400" dirty="0">
                <a:latin typeface="Meiryo UI" panose="020B0604030504040204" pitchFamily="50" charset="-128"/>
                <a:ea typeface="Meiryo UI" panose="020B0604030504040204" pitchFamily="50" charset="-128"/>
              </a:rPr>
              <a:t>に達し、約</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倍となる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・主に、低・中所得国で大きな増加となり、高齢化で平均寿命が延伸することにより、認知症を含めた慢性疾患の発症率が高くなると</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考えられている。</a:t>
            </a:r>
            <a:endParaRPr kumimoji="1" lang="ja-JP" altLang="en-US" sz="1400" dirty="0">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（４）高齢化の進展に伴う世界の課題（認知症患者の増加）</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173</a:t>
            </a:r>
            <a:endParaRPr kumimoji="1" lang="ja-JP" altLang="en-US" sz="1100" b="1" dirty="0">
              <a:latin typeface="Arial Black" panose="020B0A04020102020204" pitchFamily="34" charset="0"/>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0087" y="1904224"/>
            <a:ext cx="7406640" cy="3528060"/>
          </a:xfrm>
          <a:prstGeom prst="rect">
            <a:avLst/>
          </a:prstGeom>
        </p:spPr>
      </p:pic>
    </p:spTree>
    <p:extLst>
      <p:ext uri="{BB962C8B-B14F-4D97-AF65-F5344CB8AC3E}">
        <p14:creationId xmlns:p14="http://schemas.microsoft.com/office/powerpoint/2010/main" val="5178614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14783" y="593395"/>
            <a:ext cx="9588364" cy="63809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14783" y="648832"/>
            <a:ext cx="9511454"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・がん患者は</a:t>
            </a:r>
            <a:r>
              <a:rPr kumimoji="1" lang="en-US" altLang="ja-JP" sz="1400" dirty="0" smtClean="0">
                <a:latin typeface="Meiryo UI" panose="020B0604030504040204" pitchFamily="50" charset="-128"/>
                <a:ea typeface="Meiryo UI" panose="020B0604030504040204" pitchFamily="50" charset="-128"/>
              </a:rPr>
              <a:t>2012</a:t>
            </a:r>
            <a:r>
              <a:rPr kumimoji="1" lang="ja-JP" altLang="en-US" sz="1400" dirty="0" smtClean="0">
                <a:latin typeface="Meiryo UI" panose="020B0604030504040204" pitchFamily="50" charset="-128"/>
                <a:ea typeface="Meiryo UI" panose="020B0604030504040204" pitchFamily="50" charset="-128"/>
              </a:rPr>
              <a:t>年の</a:t>
            </a:r>
            <a:r>
              <a:rPr kumimoji="1" lang="en-US" altLang="ja-JP" sz="1400" dirty="0" smtClean="0">
                <a:latin typeface="Meiryo UI" panose="020B0604030504040204" pitchFamily="50" charset="-128"/>
                <a:ea typeface="Meiryo UI" panose="020B0604030504040204" pitchFamily="50" charset="-128"/>
              </a:rPr>
              <a:t>1,400</a:t>
            </a:r>
            <a:r>
              <a:rPr kumimoji="1" lang="ja-JP" altLang="en-US" sz="1400" dirty="0" smtClean="0">
                <a:latin typeface="Meiryo UI" panose="020B0604030504040204" pitchFamily="50" charset="-128"/>
                <a:ea typeface="Meiryo UI" panose="020B0604030504040204" pitchFamily="50" charset="-128"/>
              </a:rPr>
              <a:t>万人から</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smtClean="0">
                <a:latin typeface="Meiryo UI" panose="020B0604030504040204" pitchFamily="50" charset="-128"/>
                <a:ea typeface="Meiryo UI" panose="020B0604030504040204" pitchFamily="50" charset="-128"/>
              </a:rPr>
              <a:t>年には</a:t>
            </a:r>
            <a:r>
              <a:rPr kumimoji="1" lang="en-US" altLang="ja-JP" sz="1400" dirty="0" smtClean="0">
                <a:latin typeface="Meiryo UI" panose="020B0604030504040204" pitchFamily="50" charset="-128"/>
                <a:ea typeface="Meiryo UI" panose="020B0604030504040204" pitchFamily="50" charset="-128"/>
              </a:rPr>
              <a:t>2,160</a:t>
            </a:r>
            <a:r>
              <a:rPr kumimoji="1" lang="ja-JP" altLang="en-US" sz="1400" dirty="0" smtClean="0">
                <a:latin typeface="Meiryo UI" panose="020B0604030504040204" pitchFamily="50" charset="-128"/>
                <a:ea typeface="Meiryo UI" panose="020B0604030504040204" pitchFamily="50" charset="-128"/>
              </a:rPr>
              <a:t>万人へ、糖尿病患者は</a:t>
            </a:r>
            <a:r>
              <a:rPr kumimoji="1" lang="en-US" altLang="ja-JP" sz="1400" dirty="0" smtClean="0">
                <a:latin typeface="Meiryo UI" panose="020B0604030504040204" pitchFamily="50" charset="-128"/>
                <a:ea typeface="Meiryo UI" panose="020B0604030504040204" pitchFamily="50" charset="-128"/>
              </a:rPr>
              <a:t>2010</a:t>
            </a:r>
            <a:r>
              <a:rPr kumimoji="1" lang="ja-JP" altLang="en-US" sz="1400" dirty="0" smtClean="0">
                <a:latin typeface="Meiryo UI" panose="020B0604030504040204" pitchFamily="50" charset="-128"/>
                <a:ea typeface="Meiryo UI" panose="020B0604030504040204" pitchFamily="50" charset="-128"/>
              </a:rPr>
              <a:t>年の</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億</a:t>
            </a:r>
            <a:r>
              <a:rPr kumimoji="1" lang="en-US" altLang="ja-JP" sz="1400" dirty="0" smtClean="0">
                <a:latin typeface="Meiryo UI" panose="020B0604030504040204" pitchFamily="50" charset="-128"/>
                <a:ea typeface="Meiryo UI" panose="020B0604030504040204" pitchFamily="50" charset="-128"/>
              </a:rPr>
              <a:t>8,500</a:t>
            </a:r>
            <a:r>
              <a:rPr kumimoji="1" lang="ja-JP" altLang="en-US" sz="1400" dirty="0" smtClean="0">
                <a:latin typeface="Meiryo UI" panose="020B0604030504040204" pitchFamily="50" charset="-128"/>
                <a:ea typeface="Meiryo UI" panose="020B0604030504040204" pitchFamily="50" charset="-128"/>
              </a:rPr>
              <a:t>万人から</a:t>
            </a:r>
            <a:r>
              <a:rPr kumimoji="1" lang="en-US" altLang="ja-JP" sz="1400" dirty="0" smtClean="0">
                <a:latin typeface="Meiryo UI" panose="020B0604030504040204" pitchFamily="50" charset="-128"/>
                <a:ea typeface="Meiryo UI" panose="020B0604030504040204" pitchFamily="50" charset="-128"/>
              </a:rPr>
              <a:t>2035</a:t>
            </a:r>
            <a:r>
              <a:rPr kumimoji="1" lang="ja-JP" altLang="en-US" sz="1400" dirty="0" smtClean="0">
                <a:latin typeface="Meiryo UI" panose="020B0604030504040204" pitchFamily="50" charset="-128"/>
                <a:ea typeface="Meiryo UI" panose="020B0604030504040204" pitchFamily="50" charset="-128"/>
              </a:rPr>
              <a:t>年の</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億</a:t>
            </a:r>
            <a:r>
              <a:rPr kumimoji="1" lang="en-US" altLang="ja-JP" sz="1400" dirty="0" smtClean="0">
                <a:latin typeface="Meiryo UI" panose="020B0604030504040204" pitchFamily="50" charset="-128"/>
                <a:ea typeface="Meiryo UI" panose="020B0604030504040204" pitchFamily="50" charset="-128"/>
              </a:rPr>
              <a:t>9,200</a:t>
            </a:r>
            <a:r>
              <a:rPr kumimoji="1" lang="ja-JP" altLang="en-US" sz="1400" dirty="0" smtClean="0">
                <a:latin typeface="Meiryo UI" panose="020B0604030504040204" pitchFamily="50" charset="-128"/>
                <a:ea typeface="Meiryo UI" panose="020B0604030504040204" pitchFamily="50" charset="-128"/>
              </a:rPr>
              <a:t>万人に増加し、それぞれ患者数が概ね現在の約</a:t>
            </a: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倍となることが予測されている。</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nvPr>
        </p:nvGraphicFramePr>
        <p:xfrm>
          <a:off x="268604" y="2221696"/>
          <a:ext cx="4417032" cy="340002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1"/>
          <p:cNvSpPr txBox="1"/>
          <p:nvPr/>
        </p:nvSpPr>
        <p:spPr>
          <a:xfrm>
            <a:off x="3227902" y="2862330"/>
            <a:ext cx="785611" cy="2060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smtClean="0">
                <a:latin typeface="Meiryo UI" panose="020B0604030504040204" pitchFamily="50" charset="-128"/>
                <a:ea typeface="Meiryo UI" panose="020B0604030504040204" pitchFamily="50" charset="-128"/>
              </a:rPr>
              <a:t>2,160</a:t>
            </a:r>
            <a:r>
              <a:rPr lang="ja-JP" altLang="en-US" sz="800" dirty="0" smtClean="0">
                <a:latin typeface="Meiryo UI" panose="020B0604030504040204" pitchFamily="50" charset="-128"/>
                <a:ea typeface="Meiryo UI" panose="020B0604030504040204" pitchFamily="50" charset="-128"/>
              </a:rPr>
              <a:t>万人</a:t>
            </a:r>
            <a:endParaRPr lang="ja-JP" altLang="en-US" sz="800" dirty="0">
              <a:latin typeface="Meiryo UI" panose="020B0604030504040204" pitchFamily="50" charset="-128"/>
              <a:ea typeface="Meiryo UI" panose="020B0604030504040204" pitchFamily="50" charset="-128"/>
            </a:endParaRPr>
          </a:p>
        </p:txBody>
      </p:sp>
      <p:sp>
        <p:nvSpPr>
          <p:cNvPr id="2" name="右矢印 1"/>
          <p:cNvSpPr/>
          <p:nvPr/>
        </p:nvSpPr>
        <p:spPr>
          <a:xfrm rot="20288015">
            <a:off x="2001988" y="3163278"/>
            <a:ext cx="1107583" cy="2318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テキスト ボックス 1"/>
          <p:cNvSpPr txBox="1"/>
          <p:nvPr/>
        </p:nvSpPr>
        <p:spPr>
          <a:xfrm>
            <a:off x="1651830" y="2862330"/>
            <a:ext cx="1049130" cy="2202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smtClean="0">
                <a:latin typeface="Meiryo UI" panose="020B0604030504040204" pitchFamily="50" charset="-128"/>
                <a:ea typeface="Meiryo UI" panose="020B0604030504040204" pitchFamily="50" charset="-128"/>
              </a:rPr>
              <a:t>1.5</a:t>
            </a:r>
            <a:r>
              <a:rPr lang="ja-JP" altLang="en-US" sz="1200" b="1" dirty="0" smtClean="0">
                <a:latin typeface="Meiryo UI" panose="020B0604030504040204" pitchFamily="50" charset="-128"/>
                <a:ea typeface="Meiryo UI" panose="020B0604030504040204" pitchFamily="50" charset="-128"/>
              </a:rPr>
              <a:t>倍に増加</a:t>
            </a:r>
            <a:endParaRPr lang="ja-JP" altLang="en-US" sz="12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998943" y="5674436"/>
            <a:ext cx="3014570"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IARC</a:t>
            </a:r>
            <a:r>
              <a:rPr lang="ja-JP" altLang="en-US" sz="1000" dirty="0" smtClean="0">
                <a:latin typeface="Meiryo UI" panose="020B0604030504040204" pitchFamily="50" charset="-128"/>
                <a:ea typeface="Meiryo UI" panose="020B0604030504040204" pitchFamily="50" charset="-128"/>
              </a:rPr>
              <a:t>「世界がん報告書」（</a:t>
            </a:r>
            <a:r>
              <a:rPr lang="en-US" altLang="ja-JP" sz="1000" dirty="0" smtClean="0">
                <a:latin typeface="Meiryo UI" panose="020B0604030504040204" pitchFamily="50" charset="-128"/>
                <a:ea typeface="Meiryo UI" panose="020B0604030504040204" pitchFamily="50" charset="-128"/>
              </a:rPr>
              <a:t>2014</a:t>
            </a:r>
            <a:r>
              <a:rPr lang="ja-JP" altLang="en-US" sz="1000" dirty="0" smtClean="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　今後の将来予測</a:t>
            </a:r>
            <a:r>
              <a:rPr lang="ja-JP" altLang="en-US" sz="1800" b="1" dirty="0" smtClean="0">
                <a:solidFill>
                  <a:schemeClr val="bg1"/>
                </a:solidFill>
                <a:latin typeface="Meiryo UI" panose="020B0604030504040204" pitchFamily="50" charset="-128"/>
                <a:ea typeface="Meiryo UI" panose="020B0604030504040204" pitchFamily="50" charset="-128"/>
              </a:rPr>
              <a:t>（４）高齢化の進展に伴う世界の課題（がん患者や糖尿病患者の増加）</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9390743" y="6596390"/>
            <a:ext cx="47715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174</a:t>
            </a:r>
            <a:endParaRPr kumimoji="1" lang="ja-JP" altLang="en-US" sz="1100" b="1" dirty="0">
              <a:latin typeface="Arial Black" panose="020B0A04020102020204" pitchFamily="34" charset="0"/>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8965" y="2027988"/>
            <a:ext cx="4770120" cy="3771900"/>
          </a:xfrm>
          <a:prstGeom prst="rect">
            <a:avLst/>
          </a:prstGeom>
        </p:spPr>
      </p:pic>
    </p:spTree>
    <p:extLst>
      <p:ext uri="{BB962C8B-B14F-4D97-AF65-F5344CB8AC3E}">
        <p14:creationId xmlns:p14="http://schemas.microsoft.com/office/powerpoint/2010/main" val="17586524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489812"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a:t>
            </a:r>
            <a:r>
              <a:rPr lang="ja-JP" altLang="en-US" sz="2000" b="1" u="sng" dirty="0" smtClean="0">
                <a:latin typeface="Meiryo UI" panose="020B0604030504040204" pitchFamily="50" charset="-128"/>
                <a:ea typeface="Meiryo UI" panose="020B0604030504040204" pitchFamily="50" charset="-128"/>
              </a:rPr>
              <a:t>（５）人口減少・少子高齢化に直面する日本・大阪の課題</a:t>
            </a:r>
            <a:endParaRPr lang="ja-JP" altLang="en-US" sz="20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175</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266047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a:t>
            </a:r>
            <a:r>
              <a:rPr lang="en-US" altLang="ja-JP" sz="1800" b="1" dirty="0" smtClean="0">
                <a:solidFill>
                  <a:schemeClr val="bg1"/>
                </a:solidFill>
                <a:latin typeface="Meiryo UI" panose="020B0604030504040204" pitchFamily="50" charset="-128"/>
                <a:ea typeface="Meiryo UI" panose="020B0604030504040204" pitchFamily="50" charset="-128"/>
              </a:rPr>
              <a:t>5</a:t>
            </a:r>
            <a:r>
              <a:rPr lang="ja-JP" altLang="en-US" sz="1800" b="1" dirty="0" smtClean="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800" b="1" dirty="0" smtClean="0">
                <a:solidFill>
                  <a:schemeClr val="bg1"/>
                </a:solidFill>
                <a:latin typeface="Meiryo UI" panose="020B0604030504040204" pitchFamily="50" charset="-128"/>
                <a:ea typeface="Meiryo UI" panose="020B0604030504040204" pitchFamily="50" charset="-128"/>
              </a:rPr>
              <a:t>日本・大阪の課題（人口推移）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391460" y="6596390"/>
            <a:ext cx="476439"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176</a:t>
            </a:r>
            <a:endParaRPr kumimoji="1" lang="ja-JP" altLang="en-US" sz="1100" b="1" dirty="0">
              <a:latin typeface="Arial Black" panose="020B0A04020102020204" pitchFamily="34" charset="0"/>
            </a:endParaRPr>
          </a:p>
        </p:txBody>
      </p:sp>
      <p:sp>
        <p:nvSpPr>
          <p:cNvPr id="6" name="正方形/長方形 5"/>
          <p:cNvSpPr/>
          <p:nvPr/>
        </p:nvSpPr>
        <p:spPr>
          <a:xfrm>
            <a:off x="516157" y="5909709"/>
            <a:ext cx="8875303" cy="990015"/>
          </a:xfrm>
          <a:prstGeom prst="rect">
            <a:avLst/>
          </a:prstGeom>
        </p:spPr>
        <p:txBody>
          <a:bodyPr wrap="square">
            <a:spAutoFit/>
          </a:bodyPr>
          <a:lstStyle/>
          <a:p>
            <a:pPr marL="177800" marR="0" lvl="0" indent="-177800" algn="l" defTabSz="913765" rtl="0" eaLnBrk="1" fontAlgn="auto" latinLnBrk="0" hangingPunct="1">
              <a:lnSpc>
                <a:spcPts val="14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年までには総務省「国勢調査」。</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3765" rtl="0" eaLnBrk="1" fontAlgn="auto" latinLnBrk="0" hangingPunct="1">
              <a:lnSpc>
                <a:spcPts val="14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年以降の全国の人口推計は、国立</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社会保障・人口問題研究所「日本の将来推計人口（平成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」におけ</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将来</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の出生推移・死亡推移ともに、中位の</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3765" rtl="0" eaLnBrk="1" fontAlgn="auto" latinLnBrk="0" hangingPunct="1">
              <a:lnSpc>
                <a:spcPts val="14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年以降の大阪府の人口推計は</a:t>
            </a:r>
            <a:r>
              <a:rPr kumimoji="1" lang="ja-JP" altLang="en-US" sz="11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大阪府の将来推計人口について（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大阪府の人口推計（ケース２）に基づく大阪府政策企画部推計。</a:t>
            </a:r>
          </a:p>
        </p:txBody>
      </p:sp>
      <p:sp>
        <p:nvSpPr>
          <p:cNvPr id="8" name="テキスト ボックス 7"/>
          <p:cNvSpPr txBox="1"/>
          <p:nvPr/>
        </p:nvSpPr>
        <p:spPr>
          <a:xfrm>
            <a:off x="9417496" y="2383739"/>
            <a:ext cx="461665" cy="2880320"/>
          </a:xfrm>
          <a:prstGeom prst="rect">
            <a:avLst/>
          </a:prstGeom>
          <a:noFill/>
        </p:spPr>
        <p:txBody>
          <a:bodyPr vert="eaVert"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大阪府人口（万人）</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85627" y="2549095"/>
            <a:ext cx="461665" cy="2549608"/>
          </a:xfrm>
          <a:prstGeom prst="rect">
            <a:avLst/>
          </a:prstGeom>
          <a:noFill/>
        </p:spPr>
        <p:txBody>
          <a:bodyPr vert="eaVert"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全国人口（万人）</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四角形吹き出し 9"/>
          <p:cNvSpPr/>
          <p:nvPr/>
        </p:nvSpPr>
        <p:spPr>
          <a:xfrm>
            <a:off x="2805796" y="1844824"/>
            <a:ext cx="1283108" cy="288032"/>
          </a:xfrm>
          <a:prstGeom prst="wedgeRectCallout">
            <a:avLst>
              <a:gd name="adj1" fmla="val 22843"/>
              <a:gd name="adj2" fmla="val 170742"/>
            </a:avLst>
          </a:prstGeom>
          <a:ln cmpd="dbl">
            <a:solidFill>
              <a:schemeClr val="tx1"/>
            </a:solidFill>
          </a:ln>
        </p:spPr>
        <p:style>
          <a:lnRef idx="2">
            <a:schemeClr val="accent6"/>
          </a:lnRef>
          <a:fillRef idx="1">
            <a:schemeClr val="lt1"/>
          </a:fillRef>
          <a:effectRef idx="0">
            <a:schemeClr val="accent6"/>
          </a:effectRef>
          <a:fontRef idx="minor">
            <a:schemeClr val="dk1"/>
          </a:fontRef>
        </p:style>
        <p:txBody>
          <a:bodyPr wrap="square" lIns="36000" tIns="36000" rIns="36000" bIns="36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3765"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eiryo UI" panose="020B0604030504040204" pitchFamily="50" charset="-128"/>
                <a:cs typeface="ＭＳ Ｐゴシック" panose="020B0600070205080204" pitchFamily="50" charset="-128"/>
              </a:rPr>
              <a:t>全国（左軸）</a:t>
            </a:r>
            <a:endParaRPr kumimoji="1" lang="en-US" altLang="ja-JP" sz="12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eiryo UI" panose="020B0604030504040204" pitchFamily="50" charset="-128"/>
              <a:cs typeface="ＭＳ Ｐゴシック" panose="020B0600070205080204" pitchFamily="50" charset="-128"/>
            </a:endParaRPr>
          </a:p>
        </p:txBody>
      </p:sp>
      <p:sp>
        <p:nvSpPr>
          <p:cNvPr id="11" name="四角形吹き出し 10"/>
          <p:cNvSpPr/>
          <p:nvPr/>
        </p:nvSpPr>
        <p:spPr>
          <a:xfrm>
            <a:off x="3165836" y="3501008"/>
            <a:ext cx="1283108" cy="288032"/>
          </a:xfrm>
          <a:prstGeom prst="wedgeRectCallout">
            <a:avLst>
              <a:gd name="adj1" fmla="val 22843"/>
              <a:gd name="adj2" fmla="val 170742"/>
            </a:avLst>
          </a:prstGeom>
          <a:ln cmpd="dbl">
            <a:solidFill>
              <a:schemeClr val="tx1"/>
            </a:solidFill>
          </a:ln>
        </p:spPr>
        <p:style>
          <a:lnRef idx="2">
            <a:schemeClr val="accent6"/>
          </a:lnRef>
          <a:fillRef idx="1">
            <a:schemeClr val="lt1"/>
          </a:fillRef>
          <a:effectRef idx="0">
            <a:schemeClr val="accent6"/>
          </a:effectRef>
          <a:fontRef idx="minor">
            <a:schemeClr val="dk1"/>
          </a:fontRef>
        </p:style>
        <p:txBody>
          <a:bodyPr wrap="square" lIns="36000" tIns="36000" rIns="36000" bIns="36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3765"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eiryo UI" panose="020B0604030504040204" pitchFamily="50" charset="-128"/>
                <a:cs typeface="ＭＳ Ｐゴシック" panose="020B0600070205080204" pitchFamily="50" charset="-128"/>
              </a:rPr>
              <a:t>大阪</a:t>
            </a:r>
            <a:r>
              <a:rPr kumimoji="1" lang="ja-JP" altLang="en-US" sz="12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ＭＳ Ｐゴシック" panose="020B0600070205080204" pitchFamily="50" charset="-128"/>
              </a:rPr>
              <a:t>府</a:t>
            </a:r>
            <a:r>
              <a:rPr kumimoji="1" lang="ja-JP" altLang="en-US" sz="12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eiryo UI" panose="020B0604030504040204" pitchFamily="50" charset="-128"/>
                <a:cs typeface="ＭＳ Ｐゴシック" panose="020B0600070205080204" pitchFamily="50" charset="-128"/>
              </a:rPr>
              <a:t>（右軸）</a:t>
            </a:r>
            <a:endParaRPr kumimoji="1" lang="en-US" altLang="ja-JP" sz="1200" b="1"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eiryo UI" panose="020B0604030504040204" pitchFamily="50" charset="-128"/>
              <a:cs typeface="ＭＳ Ｐゴシック" panose="020B0600070205080204" pitchFamily="50" charset="-128"/>
            </a:endParaRPr>
          </a:p>
        </p:txBody>
      </p:sp>
      <p:sp>
        <p:nvSpPr>
          <p:cNvPr id="12" name="楕円 11"/>
          <p:cNvSpPr/>
          <p:nvPr/>
        </p:nvSpPr>
        <p:spPr>
          <a:xfrm>
            <a:off x="7329264" y="2383739"/>
            <a:ext cx="504056" cy="340326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3" name="グループ化 12"/>
          <p:cNvGrpSpPr>
            <a:grpSpLocks/>
          </p:cNvGrpSpPr>
          <p:nvPr/>
        </p:nvGrpSpPr>
        <p:grpSpPr bwMode="auto">
          <a:xfrm>
            <a:off x="3577446" y="1371270"/>
            <a:ext cx="2752725" cy="390525"/>
            <a:chOff x="0" y="0"/>
            <a:chExt cx="2752725" cy="390525"/>
          </a:xfrm>
        </p:grpSpPr>
        <p:cxnSp>
          <p:nvCxnSpPr>
            <p:cNvPr id="14" name="直線コネクタ 13"/>
            <p:cNvCxnSpPr/>
            <p:nvPr/>
          </p:nvCxnSpPr>
          <p:spPr bwMode="auto">
            <a:xfrm>
              <a:off x="1314450" y="114300"/>
              <a:ext cx="0" cy="276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a:grpSpLocks/>
            </p:cNvGrpSpPr>
            <p:nvPr/>
          </p:nvGrpSpPr>
          <p:grpSpPr bwMode="auto">
            <a:xfrm>
              <a:off x="0" y="0"/>
              <a:ext cx="2752725" cy="238125"/>
              <a:chOff x="0" y="0"/>
              <a:chExt cx="2752725" cy="238125"/>
            </a:xfrm>
          </p:grpSpPr>
          <p:cxnSp>
            <p:nvCxnSpPr>
              <p:cNvPr id="16" name="直線コネクタ 15"/>
              <p:cNvCxnSpPr/>
              <p:nvPr/>
            </p:nvCxnSpPr>
            <p:spPr bwMode="auto">
              <a:xfrm>
                <a:off x="628650" y="114300"/>
                <a:ext cx="1362075"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6"/>
              <p:cNvSpPr txBox="1"/>
              <p:nvPr/>
            </p:nvSpPr>
            <p:spPr bwMode="auto">
              <a:xfrm>
                <a:off x="0" y="0"/>
                <a:ext cx="79057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これまで</a:t>
                </a:r>
              </a:p>
            </p:txBody>
          </p:sp>
          <p:sp>
            <p:nvSpPr>
              <p:cNvPr id="19" name="テキスト ボックス 7"/>
              <p:cNvSpPr txBox="1"/>
              <p:nvPr/>
            </p:nvSpPr>
            <p:spPr bwMode="auto">
              <a:xfrm>
                <a:off x="1962150" y="0"/>
                <a:ext cx="79057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これから</a:t>
                </a:r>
              </a:p>
            </p:txBody>
          </p:sp>
        </p:grpSp>
      </p:grpSp>
      <p:graphicFrame>
        <p:nvGraphicFramePr>
          <p:cNvPr id="20" name="グラフ 19"/>
          <p:cNvGraphicFramePr>
            <a:graphicFrameLocks/>
          </p:cNvGraphicFramePr>
          <p:nvPr>
            <p:extLst/>
          </p:nvPr>
        </p:nvGraphicFramePr>
        <p:xfrm>
          <a:off x="552162" y="1288240"/>
          <a:ext cx="8803295" cy="4726234"/>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p:cNvSpPr txBox="1"/>
          <p:nvPr/>
        </p:nvSpPr>
        <p:spPr>
          <a:xfrm>
            <a:off x="165993" y="5082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年に、日本の人口は約１億人まで減少する見込み。</a:t>
            </a:r>
          </a:p>
          <a:p>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の人口も、</a:t>
            </a:r>
            <a:r>
              <a:rPr kumimoji="1" lang="en-US" altLang="ja-JP" sz="1400" dirty="0">
                <a:latin typeface="Meiryo UI" panose="020B0604030504040204" pitchFamily="50" charset="-128"/>
                <a:ea typeface="Meiryo UI" panose="020B0604030504040204" pitchFamily="50" charset="-128"/>
              </a:rPr>
              <a:t>2010</a:t>
            </a:r>
            <a:r>
              <a:rPr kumimoji="1" lang="ja-JP" altLang="en-US" sz="1400" dirty="0">
                <a:latin typeface="Meiryo UI" panose="020B0604030504040204" pitchFamily="50" charset="-128"/>
                <a:ea typeface="Meiryo UI" panose="020B0604030504040204" pitchFamily="50" charset="-128"/>
              </a:rPr>
              <a:t>年をピークに減少期に突入し、</a:t>
            </a:r>
            <a:r>
              <a:rPr kumimoji="1" lang="en-US" altLang="ja-JP" sz="1400" dirty="0">
                <a:latin typeface="Meiryo UI" panose="020B0604030504040204" pitchFamily="50" charset="-128"/>
                <a:ea typeface="Meiryo UI" panose="020B0604030504040204" pitchFamily="50" charset="-128"/>
              </a:rPr>
              <a:t>2050</a:t>
            </a:r>
            <a:r>
              <a:rPr kumimoji="1" lang="ja-JP" altLang="en-US" sz="1400" dirty="0">
                <a:latin typeface="Meiryo UI" panose="020B0604030504040204" pitchFamily="50" charset="-128"/>
                <a:ea typeface="Meiryo UI" panose="020B0604030504040204" pitchFamily="50" charset="-128"/>
              </a:rPr>
              <a:t>年には約</a:t>
            </a:r>
            <a:r>
              <a:rPr kumimoji="1" lang="en-US" altLang="ja-JP" sz="1400" dirty="0">
                <a:latin typeface="Meiryo UI" panose="020B0604030504040204" pitchFamily="50" charset="-128"/>
                <a:ea typeface="Meiryo UI" panose="020B0604030504040204" pitchFamily="50" charset="-128"/>
              </a:rPr>
              <a:t>720</a:t>
            </a:r>
            <a:r>
              <a:rPr kumimoji="1" lang="ja-JP" altLang="en-US" sz="1400" dirty="0">
                <a:latin typeface="Meiryo UI" panose="020B0604030504040204" pitchFamily="50" charset="-128"/>
                <a:ea typeface="Meiryo UI" panose="020B0604030504040204" pitchFamily="50" charset="-128"/>
              </a:rPr>
              <a:t>万人まで減少する見込み</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101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406952" y="3215086"/>
            <a:ext cx="3185160" cy="3459480"/>
          </a:xfrm>
          <a:prstGeom prst="rect">
            <a:avLst/>
          </a:prstGeom>
        </p:spPr>
      </p:pic>
      <p:pic>
        <p:nvPicPr>
          <p:cNvPr id="2" name="図 1"/>
          <p:cNvPicPr>
            <a:picLocks noChangeAspect="1"/>
          </p:cNvPicPr>
          <p:nvPr/>
        </p:nvPicPr>
        <p:blipFill>
          <a:blip r:embed="rId3"/>
          <a:stretch>
            <a:fillRect/>
          </a:stretch>
        </p:blipFill>
        <p:spPr>
          <a:xfrm>
            <a:off x="765886" y="3247165"/>
            <a:ext cx="3390900" cy="362712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（１）都市圏の形成過程（参考：大阪がめざした都市構造）</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5194" y="6596390"/>
            <a:ext cx="38270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15</a:t>
            </a:r>
            <a:endParaRPr kumimoji="1" lang="ja-JP" altLang="en-US" sz="1100" b="1" dirty="0">
              <a:latin typeface="Arial Black" panose="020B0A04020102020204" pitchFamily="34" charset="0"/>
            </a:endParaRPr>
          </a:p>
        </p:txBody>
      </p:sp>
      <p:sp>
        <p:nvSpPr>
          <p:cNvPr id="24" name="正方形/長方形 23"/>
          <p:cNvSpPr/>
          <p:nvPr/>
        </p:nvSpPr>
        <p:spPr>
          <a:xfrm>
            <a:off x="85061" y="529770"/>
            <a:ext cx="1695613" cy="300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大阪府の総合計画</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5061" y="950820"/>
            <a:ext cx="9660518" cy="1938992"/>
          </a:xfrm>
          <a:prstGeom prst="rect">
            <a:avLst/>
          </a:prstGeom>
        </p:spPr>
        <p:txBody>
          <a:bodyPr wrap="square">
            <a:spAutoFit/>
          </a:bodyPr>
          <a:lstStyle/>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『大阪の再生・元気倍増プラン』</a:t>
            </a:r>
          </a:p>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　大阪</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世紀の総合計画（大阪府 平成</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2000</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月）</a:t>
            </a:r>
          </a:p>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連携型</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地域構造　～生活連携軸を活かす、広域的連携を活かす、蓄積を活かす～</a:t>
            </a:r>
          </a:p>
          <a:p>
            <a:pPr marL="266700" indent="-26670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臨海部</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、内陸部、周辺山系のそれぞれのエリアがもつ</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自然や産業、文化などの蓄積や特性を、</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世紀に対応した貴重な資源として活用</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し、中核となる拠点を活かし、それぞれの地域の個性を磨く。</a:t>
            </a:r>
          </a:p>
          <a:p>
            <a:pPr marL="266700" indent="-26670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交通網</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や情報網を中心とした身近なまちや拠点相互間の結びつきを生活連携軸として発展させ、より効率的、効果的に機能させることによって、人・モノ・情報の交流を促す。</a:t>
            </a:r>
          </a:p>
          <a:p>
            <a:pPr marL="265113" indent="-265113"/>
            <a:r>
              <a:rPr lang="ja-JP" altLang="ja-JP" sz="12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dirty="0" smtClean="0">
                <a:latin typeface="Meiryo UI" panose="020B0604030504040204" pitchFamily="50" charset="-128"/>
                <a:ea typeface="Meiryo UI" panose="020B0604030504040204" pitchFamily="50" charset="-128"/>
                <a:cs typeface="Times New Roman" panose="02020603050405020304" pitchFamily="18" charset="0"/>
              </a:rPr>
              <a:t>21</a:t>
            </a:r>
            <a:r>
              <a:rPr lang="ja-JP" altLang="ja-JP" sz="1200" dirty="0">
                <a:latin typeface="Meiryo UI" panose="020B0604030504040204" pitchFamily="50" charset="-128"/>
                <a:ea typeface="Meiryo UI" panose="020B0604030504040204" pitchFamily="50" charset="-128"/>
                <a:cs typeface="Times New Roman" panose="02020603050405020304" pitchFamily="18" charset="0"/>
              </a:rPr>
              <a:t>世紀の大阪は、このようなエリアと生活連携軸が格子状にまじりあい、</a:t>
            </a:r>
            <a:r>
              <a:rPr lang="ja-JP" altLang="ja-JP" sz="1200" b="1" dirty="0">
                <a:latin typeface="Meiryo UI" panose="020B0604030504040204" pitchFamily="50" charset="-128"/>
                <a:ea typeface="Meiryo UI" panose="020B0604030504040204" pitchFamily="50" charset="-128"/>
                <a:cs typeface="Times New Roman" panose="02020603050405020304" pitchFamily="18" charset="0"/>
              </a:rPr>
              <a:t>エリアや生活連携軸の中の拠点が多方面に交流しあう「連携型地域構造」</a:t>
            </a:r>
            <a:r>
              <a:rPr lang="ja-JP" altLang="ja-JP" sz="1200" dirty="0">
                <a:latin typeface="Meiryo UI" panose="020B0604030504040204" pitchFamily="50" charset="-128"/>
                <a:ea typeface="Meiryo UI" panose="020B0604030504040204" pitchFamily="50" charset="-128"/>
                <a:cs typeface="Times New Roman" panose="02020603050405020304" pitchFamily="18" charset="0"/>
              </a:rPr>
              <a:t>を基本とする。</a:t>
            </a:r>
            <a:endParaRPr lang="ja-JP" altLang="en-US"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565484" y="3116179"/>
            <a:ext cx="1744579" cy="733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rPr>
              <a:t>①生活連携軸を活かす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②広域的連携を活かす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3868153" y="2811259"/>
            <a:ext cx="1744579" cy="334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eiryo UI" panose="020B0604030504040204" pitchFamily="50" charset="-128"/>
                <a:ea typeface="Meiryo UI" panose="020B0604030504040204" pitchFamily="50" charset="-128"/>
              </a:rPr>
              <a:t>連携型地域構造（例）</a:t>
            </a:r>
            <a:endParaRPr kumimoji="1" lang="ja-JP" altLang="en-US" sz="1200" b="1" u="sng" dirty="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4953000" y="3092021"/>
            <a:ext cx="1744579" cy="733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rPr>
              <a:t>③蓄積を活かす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6986085" y="4458642"/>
            <a:ext cx="1744579" cy="1827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内陸エリア（特にインナーエリア）の再生</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6374731" y="4971721"/>
            <a:ext cx="1483643" cy="1780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大阪都心部の機能高度化</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6115735" y="5609115"/>
            <a:ext cx="1259623" cy="1780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臨海エリアの整備</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348064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91462" y="6596390"/>
            <a:ext cx="476438"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177</a:t>
            </a:r>
            <a:endParaRPr kumimoji="1" lang="ja-JP" altLang="en-US" sz="1100" b="1" dirty="0">
              <a:latin typeface="Arial Black" panose="020B0A04020102020204" pitchFamily="34" charset="0"/>
            </a:endParaRPr>
          </a:p>
        </p:txBody>
      </p:sp>
      <p:sp>
        <p:nvSpPr>
          <p:cNvPr id="21" name="テキスト ボックス 20"/>
          <p:cNvSpPr txBox="1"/>
          <p:nvPr/>
        </p:nvSpPr>
        <p:spPr>
          <a:xfrm>
            <a:off x="165993" y="5082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・将来</a:t>
            </a:r>
            <a:r>
              <a:rPr kumimoji="1" lang="ja-JP" altLang="en-US" sz="1400" dirty="0">
                <a:latin typeface="Meiryo UI" panose="020B0604030504040204" pitchFamily="50" charset="-128"/>
                <a:ea typeface="Meiryo UI" panose="020B0604030504040204" pitchFamily="50" charset="-128"/>
              </a:rPr>
              <a:t>の人口推計では、全国、大阪府ともに、年少人口（</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歳）と生産年齢人口（</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64</a:t>
            </a:r>
            <a:r>
              <a:rPr kumimoji="1" lang="ja-JP" altLang="en-US" sz="1400" dirty="0">
                <a:latin typeface="Meiryo UI" panose="020B0604030504040204" pitchFamily="50" charset="-128"/>
                <a:ea typeface="Meiryo UI" panose="020B0604030504040204" pitchFamily="50" charset="-128"/>
              </a:rPr>
              <a:t>歳人口）の割合は減少傾向。</a:t>
            </a:r>
          </a:p>
          <a:p>
            <a:r>
              <a:rPr kumimoji="1" lang="ja-JP" altLang="en-US" sz="1400" dirty="0" smtClean="0">
                <a:latin typeface="Meiryo UI" panose="020B0604030504040204" pitchFamily="50" charset="-128"/>
                <a:ea typeface="Meiryo UI" panose="020B0604030504040204" pitchFamily="50" charset="-128"/>
              </a:rPr>
              <a:t>・対して</a:t>
            </a:r>
            <a:r>
              <a:rPr kumimoji="1" lang="ja-JP" altLang="en-US" sz="1400" dirty="0">
                <a:latin typeface="Meiryo UI" panose="020B0604030504040204" pitchFamily="50" charset="-128"/>
                <a:ea typeface="Meiryo UI" panose="020B0604030504040204" pitchFamily="50" charset="-128"/>
              </a:rPr>
              <a:t>、高齢人口（</a:t>
            </a:r>
            <a:r>
              <a:rPr kumimoji="1" lang="en-US" altLang="ja-JP" sz="1400" dirty="0">
                <a:latin typeface="Meiryo UI" panose="020B0604030504040204" pitchFamily="50" charset="-128"/>
                <a:ea typeface="Meiryo UI" panose="020B0604030504040204" pitchFamily="50" charset="-128"/>
              </a:rPr>
              <a:t>65</a:t>
            </a:r>
            <a:r>
              <a:rPr kumimoji="1" lang="ja-JP" altLang="en-US" sz="1400" dirty="0">
                <a:latin typeface="Meiryo UI" panose="020B0604030504040204" pitchFamily="50" charset="-128"/>
                <a:ea typeface="Meiryo UI" panose="020B0604030504040204" pitchFamily="50" charset="-128"/>
              </a:rPr>
              <a:t>歳以上）の割合は、全国、大阪府ともに増加傾向になると見込み</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516158" y="5887951"/>
            <a:ext cx="8875303" cy="990015"/>
          </a:xfrm>
          <a:prstGeom prst="rect">
            <a:avLst/>
          </a:prstGeom>
        </p:spPr>
        <p:txBody>
          <a:bodyPr wrap="square">
            <a:spAutoFit/>
          </a:bodyPr>
          <a:lstStyle/>
          <a:p>
            <a:pPr marL="177800" lvl="0" indent="-177800">
              <a:lnSpc>
                <a:spcPts val="1400"/>
              </a:lnSpc>
              <a:defRPr/>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年までには総務省「国勢調査」。</a:t>
            </a:r>
          </a:p>
          <a:p>
            <a:pPr marL="177800" lvl="0" indent="-177800">
              <a:lnSpc>
                <a:spcPts val="1400"/>
              </a:lnSpc>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年以降の全国の人口推計は、国立社会保障・人口問題研究所「日本の将来推計人口（平成</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年推計）」における将来の出生推移・死亡推移ともに、中位のデータ。</a:t>
            </a:r>
          </a:p>
          <a:p>
            <a:pPr marL="177800" lvl="0" indent="-177800">
              <a:lnSpc>
                <a:spcPts val="1400"/>
              </a:lnSpc>
              <a:defRPr/>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年以降の大阪府の人口推計は、「大阪府の将来推計人口について（</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月）」における大阪府の人口推計（ケース２）に基づく大阪府政策企画部推計。</a:t>
            </a:r>
          </a:p>
        </p:txBody>
      </p:sp>
      <p:sp>
        <p:nvSpPr>
          <p:cNvPr id="24" name="テキスト ボックス 23"/>
          <p:cNvSpPr txBox="1"/>
          <p:nvPr/>
        </p:nvSpPr>
        <p:spPr>
          <a:xfrm>
            <a:off x="1820403" y="1484784"/>
            <a:ext cx="1224136" cy="369332"/>
          </a:xfrm>
          <a:prstGeom prst="rect">
            <a:avLst/>
          </a:prstGeom>
          <a:noFill/>
        </p:spPr>
        <p:txBody>
          <a:bodyPr vert="horz" wrap="square" rtlCol="0">
            <a:spAutoFit/>
          </a:bodyPr>
          <a:lstStyle/>
          <a:p>
            <a:pPr algn="ct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全　国</a:t>
            </a:r>
            <a:r>
              <a:rPr kumimoji="1"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814766" y="1507463"/>
            <a:ext cx="1224136" cy="369332"/>
          </a:xfrm>
          <a:prstGeom prst="rect">
            <a:avLst/>
          </a:prstGeom>
          <a:noFill/>
        </p:spPr>
        <p:txBody>
          <a:bodyPr vert="horz" wrap="square" rtlCol="0">
            <a:spAutoFit/>
          </a:bodyPr>
          <a:lstStyle/>
          <a:p>
            <a:pPr algn="ct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大阪府</a:t>
            </a:r>
            <a:r>
              <a:rPr kumimoji="1"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grpSp>
        <p:nvGrpSpPr>
          <p:cNvPr id="26" name="グループ化 25"/>
          <p:cNvGrpSpPr>
            <a:grpSpLocks/>
          </p:cNvGrpSpPr>
          <p:nvPr/>
        </p:nvGrpSpPr>
        <p:grpSpPr bwMode="auto">
          <a:xfrm>
            <a:off x="1537499" y="1750677"/>
            <a:ext cx="2357631" cy="390525"/>
            <a:chOff x="0" y="0"/>
            <a:chExt cx="2752725" cy="390525"/>
          </a:xfrm>
        </p:grpSpPr>
        <p:cxnSp>
          <p:nvCxnSpPr>
            <p:cNvPr id="27" name="直線コネクタ 26"/>
            <p:cNvCxnSpPr/>
            <p:nvPr/>
          </p:nvCxnSpPr>
          <p:spPr bwMode="auto">
            <a:xfrm>
              <a:off x="1314450" y="114300"/>
              <a:ext cx="0" cy="276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a:grpSpLocks/>
            </p:cNvGrpSpPr>
            <p:nvPr/>
          </p:nvGrpSpPr>
          <p:grpSpPr bwMode="auto">
            <a:xfrm>
              <a:off x="0" y="0"/>
              <a:ext cx="2752725" cy="238125"/>
              <a:chOff x="0" y="0"/>
              <a:chExt cx="2752725" cy="238125"/>
            </a:xfrm>
          </p:grpSpPr>
          <p:cxnSp>
            <p:nvCxnSpPr>
              <p:cNvPr id="29" name="直線コネクタ 28"/>
              <p:cNvCxnSpPr/>
              <p:nvPr/>
            </p:nvCxnSpPr>
            <p:spPr bwMode="auto">
              <a:xfrm>
                <a:off x="628650" y="114300"/>
                <a:ext cx="1362075"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6"/>
              <p:cNvSpPr txBox="1"/>
              <p:nvPr/>
            </p:nvSpPr>
            <p:spPr bwMode="auto">
              <a:xfrm>
                <a:off x="0" y="0"/>
                <a:ext cx="79057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1" baseline="0">
                    <a:solidFill>
                      <a:sysClr val="windowText" lastClr="000000"/>
                    </a:solidFill>
                    <a:latin typeface="Meiryo UI" panose="020B0604030504040204" pitchFamily="50" charset="-128"/>
                    <a:ea typeface="Meiryo UI" panose="020B0604030504040204" pitchFamily="50" charset="-128"/>
                  </a:rPr>
                  <a:t>これまで</a:t>
                </a:r>
              </a:p>
            </p:txBody>
          </p:sp>
          <p:sp>
            <p:nvSpPr>
              <p:cNvPr id="31" name="テキスト ボックス 7"/>
              <p:cNvSpPr txBox="1"/>
              <p:nvPr/>
            </p:nvSpPr>
            <p:spPr bwMode="auto">
              <a:xfrm>
                <a:off x="1962150" y="0"/>
                <a:ext cx="79057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1" baseline="0" dirty="0">
                    <a:solidFill>
                      <a:sysClr val="windowText" lastClr="000000"/>
                    </a:solidFill>
                    <a:latin typeface="Meiryo UI" panose="020B0604030504040204" pitchFamily="50" charset="-128"/>
                    <a:ea typeface="Meiryo UI" panose="020B0604030504040204" pitchFamily="50" charset="-128"/>
                  </a:rPr>
                  <a:t>これから</a:t>
                </a:r>
              </a:p>
            </p:txBody>
          </p:sp>
        </p:grpSp>
      </p:grpSp>
      <p:grpSp>
        <p:nvGrpSpPr>
          <p:cNvPr id="32" name="グループ化 31"/>
          <p:cNvGrpSpPr>
            <a:grpSpLocks/>
          </p:cNvGrpSpPr>
          <p:nvPr/>
        </p:nvGrpSpPr>
        <p:grpSpPr bwMode="auto">
          <a:xfrm>
            <a:off x="6436973" y="1780658"/>
            <a:ext cx="2357631" cy="390525"/>
            <a:chOff x="0" y="0"/>
            <a:chExt cx="2752725" cy="390525"/>
          </a:xfrm>
        </p:grpSpPr>
        <p:cxnSp>
          <p:nvCxnSpPr>
            <p:cNvPr id="33" name="直線コネクタ 32"/>
            <p:cNvCxnSpPr/>
            <p:nvPr/>
          </p:nvCxnSpPr>
          <p:spPr bwMode="auto">
            <a:xfrm>
              <a:off x="1314450" y="114300"/>
              <a:ext cx="0" cy="276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a:grpSpLocks/>
            </p:cNvGrpSpPr>
            <p:nvPr/>
          </p:nvGrpSpPr>
          <p:grpSpPr bwMode="auto">
            <a:xfrm>
              <a:off x="0" y="0"/>
              <a:ext cx="2752725" cy="238125"/>
              <a:chOff x="0" y="0"/>
              <a:chExt cx="2752725" cy="238125"/>
            </a:xfrm>
          </p:grpSpPr>
          <p:cxnSp>
            <p:nvCxnSpPr>
              <p:cNvPr id="35" name="直線コネクタ 34"/>
              <p:cNvCxnSpPr/>
              <p:nvPr/>
            </p:nvCxnSpPr>
            <p:spPr bwMode="auto">
              <a:xfrm>
                <a:off x="628650" y="114300"/>
                <a:ext cx="1362075"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6"/>
              <p:cNvSpPr txBox="1"/>
              <p:nvPr/>
            </p:nvSpPr>
            <p:spPr bwMode="auto">
              <a:xfrm>
                <a:off x="0" y="0"/>
                <a:ext cx="79057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1" baseline="0">
                    <a:solidFill>
                      <a:sysClr val="windowText" lastClr="000000"/>
                    </a:solidFill>
                    <a:latin typeface="Meiryo UI" panose="020B0604030504040204" pitchFamily="50" charset="-128"/>
                    <a:ea typeface="Meiryo UI" panose="020B0604030504040204" pitchFamily="50" charset="-128"/>
                  </a:rPr>
                  <a:t>これまで</a:t>
                </a:r>
              </a:p>
            </p:txBody>
          </p:sp>
          <p:sp>
            <p:nvSpPr>
              <p:cNvPr id="37" name="テキスト ボックス 7"/>
              <p:cNvSpPr txBox="1"/>
              <p:nvPr/>
            </p:nvSpPr>
            <p:spPr bwMode="auto">
              <a:xfrm>
                <a:off x="1962150" y="0"/>
                <a:ext cx="79057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1" baseline="0">
                    <a:solidFill>
                      <a:sysClr val="windowText" lastClr="000000"/>
                    </a:solidFill>
                    <a:latin typeface="Meiryo UI" panose="020B0604030504040204" pitchFamily="50" charset="-128"/>
                    <a:ea typeface="Meiryo UI" panose="020B0604030504040204" pitchFamily="50" charset="-128"/>
                  </a:rPr>
                  <a:t>これから</a:t>
                </a:r>
              </a:p>
            </p:txBody>
          </p:sp>
        </p:grpSp>
      </p:grpSp>
      <p:graphicFrame>
        <p:nvGraphicFramePr>
          <p:cNvPr id="38" name="グラフ 37"/>
          <p:cNvGraphicFramePr>
            <a:graphicFrameLocks/>
          </p:cNvGraphicFramePr>
          <p:nvPr>
            <p:extLst/>
          </p:nvPr>
        </p:nvGraphicFramePr>
        <p:xfrm>
          <a:off x="4880993" y="1799732"/>
          <a:ext cx="4887279" cy="42267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グラフ 38"/>
          <p:cNvGraphicFramePr>
            <a:graphicFrameLocks/>
          </p:cNvGraphicFramePr>
          <p:nvPr>
            <p:extLst/>
          </p:nvPr>
        </p:nvGraphicFramePr>
        <p:xfrm>
          <a:off x="-16432" y="1891556"/>
          <a:ext cx="4897424" cy="3971430"/>
        </p:xfrm>
        <a:graphic>
          <a:graphicData uri="http://schemas.openxmlformats.org/drawingml/2006/chart">
            <c:chart xmlns:c="http://schemas.openxmlformats.org/drawingml/2006/chart" xmlns:r="http://schemas.openxmlformats.org/officeDocument/2006/relationships" r:id="rId3"/>
          </a:graphicData>
        </a:graphic>
      </p:graphicFrame>
      <p:sp>
        <p:nvSpPr>
          <p:cNvPr id="23"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（５）</a:t>
            </a:r>
            <a:r>
              <a:rPr lang="ja-JP" altLang="en-US" sz="18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800" b="1" dirty="0" smtClean="0">
                <a:solidFill>
                  <a:schemeClr val="bg1"/>
                </a:solidFill>
                <a:latin typeface="Meiryo UI" panose="020B0604030504040204" pitchFamily="50" charset="-128"/>
                <a:ea typeface="Meiryo UI" panose="020B0604030504040204" pitchFamily="50" charset="-128"/>
              </a:rPr>
              <a:t>日本・大阪の課題（人口推移）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558979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405258" y="6596390"/>
            <a:ext cx="47450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178</a:t>
            </a:r>
            <a:endParaRPr kumimoji="1" lang="ja-JP" altLang="en-US" sz="1100" b="1" dirty="0">
              <a:latin typeface="Arial Black" panose="020B0A04020102020204" pitchFamily="34" charset="0"/>
            </a:endParaRPr>
          </a:p>
        </p:txBody>
      </p:sp>
      <p:pic>
        <p:nvPicPr>
          <p:cNvPr id="2" name="図 1"/>
          <p:cNvPicPr>
            <a:picLocks noChangeAspect="1"/>
          </p:cNvPicPr>
          <p:nvPr/>
        </p:nvPicPr>
        <p:blipFill>
          <a:blip r:embed="rId2"/>
          <a:stretch>
            <a:fillRect/>
          </a:stretch>
        </p:blipFill>
        <p:spPr>
          <a:xfrm>
            <a:off x="353191" y="1047671"/>
            <a:ext cx="9526568" cy="5548719"/>
          </a:xfrm>
          <a:prstGeom prst="rect">
            <a:avLst/>
          </a:prstGeom>
        </p:spPr>
      </p:pic>
      <p:sp>
        <p:nvSpPr>
          <p:cNvPr id="6" name="テキスト ボックス 5"/>
          <p:cNvSpPr txBox="1"/>
          <p:nvPr/>
        </p:nvSpPr>
        <p:spPr>
          <a:xfrm>
            <a:off x="165993" y="508222"/>
            <a:ext cx="9641542"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2050</a:t>
            </a:r>
            <a:r>
              <a:rPr kumimoji="1" lang="ja-JP" altLang="en-US" sz="1400" dirty="0" smtClean="0">
                <a:latin typeface="Meiryo UI" panose="020B0604030504040204" pitchFamily="50" charset="-128"/>
                <a:ea typeface="Meiryo UI" panose="020B0604030504040204" pitchFamily="50" charset="-128"/>
              </a:rPr>
              <a:t>年頃には、</a:t>
            </a:r>
            <a:r>
              <a:rPr kumimoji="1" lang="en-US" altLang="ja-JP" sz="1400" dirty="0" smtClean="0">
                <a:latin typeface="Meiryo UI" panose="020B0604030504040204" pitchFamily="50" charset="-128"/>
                <a:ea typeface="Meiryo UI" panose="020B0604030504040204" pitchFamily="50" charset="-128"/>
              </a:rPr>
              <a:t>100</a:t>
            </a:r>
            <a:r>
              <a:rPr kumimoji="1" lang="ja-JP" altLang="en-US" sz="1400" dirty="0" smtClean="0">
                <a:latin typeface="Meiryo UI" panose="020B0604030504040204" pitchFamily="50" charset="-128"/>
                <a:ea typeface="Meiryo UI" panose="020B0604030504040204" pitchFamily="50" charset="-128"/>
              </a:rPr>
              <a:t>歳以上の高齢者が</a:t>
            </a:r>
            <a:r>
              <a:rPr kumimoji="1" lang="en-US" altLang="ja-JP" sz="1400" dirty="0" smtClean="0">
                <a:latin typeface="Meiryo UI" panose="020B0604030504040204" pitchFamily="50" charset="-128"/>
                <a:ea typeface="Meiryo UI" panose="020B0604030504040204" pitchFamily="50" charset="-128"/>
              </a:rPr>
              <a:t>50</a:t>
            </a:r>
            <a:r>
              <a:rPr kumimoji="1" lang="ja-JP" altLang="en-US" sz="1400" dirty="0" smtClean="0">
                <a:latin typeface="Meiryo UI" panose="020B0604030504040204" pitchFamily="50" charset="-128"/>
                <a:ea typeface="Meiryo UI" panose="020B0604030504040204" pitchFamily="50" charset="-128"/>
              </a:rPr>
              <a:t>万人を超える見込み。</a:t>
            </a:r>
            <a:endParaRPr kumimoji="1" lang="ja-JP" altLang="en-US" sz="1400" dirty="0">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（５）</a:t>
            </a:r>
            <a:r>
              <a:rPr lang="ja-JP" altLang="en-US" sz="18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800" b="1" dirty="0" smtClean="0">
                <a:solidFill>
                  <a:schemeClr val="bg1"/>
                </a:solidFill>
                <a:latin typeface="Meiryo UI" panose="020B0604030504040204" pitchFamily="50" charset="-128"/>
                <a:ea typeface="Meiryo UI" panose="020B0604030504040204" pitchFamily="50" charset="-128"/>
              </a:rPr>
              <a:t>日本・大阪の課題（人口推移）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627502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419771" y="6604459"/>
            <a:ext cx="48623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179</a:t>
            </a:r>
            <a:endParaRPr kumimoji="1" lang="ja-JP" altLang="en-US" sz="1100" b="1" dirty="0">
              <a:latin typeface="Arial Black" panose="020B0A04020102020204" pitchFamily="34" charset="0"/>
            </a:endParaRPr>
          </a:p>
        </p:txBody>
      </p:sp>
      <p:sp>
        <p:nvSpPr>
          <p:cNvPr id="21" name="テキスト ボックス 20"/>
          <p:cNvSpPr txBox="1"/>
          <p:nvPr/>
        </p:nvSpPr>
        <p:spPr>
          <a:xfrm>
            <a:off x="165993" y="5082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・高齢化</a:t>
            </a:r>
            <a:r>
              <a:rPr kumimoji="1" lang="ja-JP" altLang="en-US" sz="1400" dirty="0">
                <a:latin typeface="Meiryo UI" panose="020B0604030504040204" pitchFamily="50" charset="-128"/>
                <a:ea typeface="Meiryo UI" panose="020B0604030504040204" pitchFamily="50" charset="-128"/>
              </a:rPr>
              <a:t>の進展に伴い、要介護（要支援）の認定者数は、制度開始（平成</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年度）以降、年々増加の傾向。我が国全体でみると、</a:t>
            </a:r>
            <a:r>
              <a:rPr kumimoji="1" lang="en-US" altLang="ja-JP" sz="1400" dirty="0">
                <a:latin typeface="Meiryo UI" panose="020B0604030504040204" pitchFamily="50" charset="-128"/>
                <a:ea typeface="Meiryo UI" panose="020B0604030504040204" pitchFamily="50" charset="-128"/>
              </a:rPr>
              <a:t>2035</a:t>
            </a:r>
            <a:r>
              <a:rPr kumimoji="1" lang="ja-JP" altLang="en-US" sz="1400" dirty="0">
                <a:latin typeface="Meiryo UI" panose="020B0604030504040204" pitchFamily="50" charset="-128"/>
                <a:ea typeface="Meiryo UI" panose="020B0604030504040204" pitchFamily="50" charset="-128"/>
              </a:rPr>
              <a:t>年頃まで、増加のペースは緩まない見込み</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892969" y="6507547"/>
            <a:ext cx="8404889" cy="271869"/>
          </a:xfrm>
          <a:prstGeom prst="rect">
            <a:avLst/>
          </a:prstGeom>
        </p:spPr>
        <p:txBody>
          <a:bodyPr wrap="square">
            <a:spAutoFit/>
          </a:bodyPr>
          <a:lstStyle/>
          <a:p>
            <a:pPr marL="177800" lvl="0" indent="-177800">
              <a:lnSpc>
                <a:spcPts val="1400"/>
              </a:lnSpc>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将来の介護需給に対する高齢者ケアシステムに関する</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研究会報告書より</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抜粋。</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（５）</a:t>
            </a:r>
            <a:r>
              <a:rPr lang="ja-JP" altLang="en-US" sz="18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800" b="1" dirty="0" smtClean="0">
                <a:solidFill>
                  <a:schemeClr val="bg1"/>
                </a:solidFill>
                <a:latin typeface="Meiryo UI" panose="020B0604030504040204" pitchFamily="50" charset="-128"/>
                <a:ea typeface="Meiryo UI" panose="020B0604030504040204" pitchFamily="50" charset="-128"/>
              </a:rPr>
              <a:t>日本・大阪の課題（介護需要）</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663" y="1196670"/>
            <a:ext cx="8351520" cy="5242560"/>
          </a:xfrm>
          <a:prstGeom prst="rect">
            <a:avLst/>
          </a:prstGeom>
        </p:spPr>
      </p:pic>
    </p:spTree>
    <p:extLst>
      <p:ext uri="{BB962C8B-B14F-4D97-AF65-F5344CB8AC3E}">
        <p14:creationId xmlns:p14="http://schemas.microsoft.com/office/powerpoint/2010/main" val="28097681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434285" y="6604458"/>
            <a:ext cx="471715" cy="265085"/>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180</a:t>
            </a:r>
            <a:endParaRPr kumimoji="1" lang="ja-JP" altLang="en-US" sz="1100" b="1" dirty="0">
              <a:latin typeface="Arial Black" panose="020B0A04020102020204" pitchFamily="34" charset="0"/>
            </a:endParaRPr>
          </a:p>
        </p:txBody>
      </p:sp>
      <p:sp>
        <p:nvSpPr>
          <p:cNvPr id="21" name="テキスト ボックス 20"/>
          <p:cNvSpPr txBox="1"/>
          <p:nvPr/>
        </p:nvSpPr>
        <p:spPr>
          <a:xfrm>
            <a:off x="160615" y="639401"/>
            <a:ext cx="9641542"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全国の状況と同じく、大阪府においても要介護（要支援者）の認定者数は増加の見込み</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248442" y="5686170"/>
            <a:ext cx="3432452" cy="271869"/>
          </a:xfrm>
          <a:prstGeom prst="rect">
            <a:avLst/>
          </a:prstGeom>
        </p:spPr>
        <p:txBody>
          <a:bodyPr wrap="square">
            <a:spAutoFit/>
          </a:bodyPr>
          <a:lstStyle/>
          <a:p>
            <a:pPr marL="177800" lvl="0" indent="-177800">
              <a:lnSpc>
                <a:spcPts val="1400"/>
              </a:lnSpc>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大阪府高齢者計画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抜粋。</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1386" y="2289003"/>
            <a:ext cx="4937390" cy="318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457056" y="5686170"/>
            <a:ext cx="2952328" cy="230832"/>
          </a:xfrm>
          <a:prstGeom prst="rect">
            <a:avLst/>
          </a:prstGeom>
          <a:noFill/>
        </p:spPr>
        <p:txBody>
          <a:bodyPr wrap="square" rtlCol="0">
            <a:spAutoFit/>
          </a:bodyPr>
          <a:lstStyle/>
          <a:p>
            <a:pPr algn="just"/>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介護保険事業状況報告</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009921" y="1988840"/>
            <a:ext cx="2880320" cy="215444"/>
          </a:xfrm>
          <a:prstGeom prst="rect">
            <a:avLst/>
          </a:prstGeom>
          <a:noFill/>
        </p:spPr>
        <p:txBody>
          <a:bodyPr wrap="square" lIns="0" tIns="0" rIns="0" bIns="0"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要介護認定率の</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推移</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テキスト ボックス 12"/>
          <p:cNvSpPr txBox="1"/>
          <p:nvPr/>
        </p:nvSpPr>
        <p:spPr>
          <a:xfrm>
            <a:off x="632520" y="1988840"/>
            <a:ext cx="3267599" cy="215444"/>
          </a:xfrm>
          <a:prstGeom prst="rect">
            <a:avLst/>
          </a:prstGeom>
          <a:noFill/>
        </p:spPr>
        <p:txBody>
          <a:bodyPr wrap="square" lIns="0" tIns="0" rIns="0" bIns="0"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要介護（要支援）認定者の将来推計</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14" name="図 13"/>
          <p:cNvPicPr>
            <a:picLocks noChangeAspect="1"/>
          </p:cNvPicPr>
          <p:nvPr/>
        </p:nvPicPr>
        <p:blipFill>
          <a:blip r:embed="rId3"/>
          <a:stretch>
            <a:fillRect/>
          </a:stretch>
        </p:blipFill>
        <p:spPr>
          <a:xfrm>
            <a:off x="75615" y="2289003"/>
            <a:ext cx="4805052" cy="3397167"/>
          </a:xfrm>
          <a:prstGeom prst="rect">
            <a:avLst/>
          </a:prstGeom>
        </p:spPr>
      </p:pic>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（５）</a:t>
            </a:r>
            <a:r>
              <a:rPr lang="ja-JP" altLang="en-US" sz="18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800" b="1" dirty="0" smtClean="0">
                <a:solidFill>
                  <a:schemeClr val="bg1"/>
                </a:solidFill>
                <a:latin typeface="Meiryo UI" panose="020B0604030504040204" pitchFamily="50" charset="-128"/>
                <a:ea typeface="Meiryo UI" panose="020B0604030504040204" pitchFamily="50" charset="-128"/>
              </a:rPr>
              <a:t>日本・大阪の課題（介護需要）</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78478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408695" y="6596390"/>
            <a:ext cx="47106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181</a:t>
            </a:r>
            <a:endParaRPr kumimoji="1" lang="ja-JP" altLang="en-US" sz="1100" b="1" dirty="0">
              <a:latin typeface="Arial Black" panose="020B0A04020102020204" pitchFamily="34" charset="0"/>
            </a:endParaRPr>
          </a:p>
        </p:txBody>
      </p:sp>
      <p:sp>
        <p:nvSpPr>
          <p:cNvPr id="5" name="テキスト ボックス 4"/>
          <p:cNvSpPr txBox="1"/>
          <p:nvPr/>
        </p:nvSpPr>
        <p:spPr>
          <a:xfrm>
            <a:off x="165993" y="5082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2060</a:t>
            </a:r>
            <a:r>
              <a:rPr kumimoji="1" lang="ja-JP" altLang="en-US" sz="1400" dirty="0" smtClean="0">
                <a:latin typeface="Meiryo UI" panose="020B0604030504040204" pitchFamily="50" charset="-128"/>
                <a:ea typeface="Meiryo UI" panose="020B0604030504040204" pitchFamily="50" charset="-128"/>
              </a:rPr>
              <a:t>年には、高齢者の約４人に１人が認知症となり、社会的コストは約</a:t>
            </a:r>
            <a:r>
              <a:rPr kumimoji="1" lang="en-US" altLang="ja-JP" sz="1400" dirty="0" smtClean="0">
                <a:latin typeface="Meiryo UI" panose="020B0604030504040204" pitchFamily="50" charset="-128"/>
                <a:ea typeface="Meiryo UI" panose="020B0604030504040204" pitchFamily="50" charset="-128"/>
              </a:rPr>
              <a:t>24</a:t>
            </a:r>
            <a:r>
              <a:rPr kumimoji="1" lang="ja-JP" altLang="en-US" sz="1400" dirty="0">
                <a:latin typeface="Meiryo UI" panose="020B0604030504040204" pitchFamily="50" charset="-128"/>
                <a:ea typeface="Meiryo UI" panose="020B0604030504040204" pitchFamily="50" charset="-128"/>
              </a:rPr>
              <a:t>兆</a:t>
            </a:r>
            <a:r>
              <a:rPr kumimoji="1" lang="ja-JP" altLang="en-US" sz="1400" dirty="0" smtClean="0">
                <a:latin typeface="Meiryo UI" panose="020B0604030504040204" pitchFamily="50" charset="-128"/>
                <a:ea typeface="Meiryo UI" panose="020B0604030504040204" pitchFamily="50" charset="-128"/>
              </a:rPr>
              <a:t>円にのぼるとの試算がある。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社会的コスト：医療費（入院</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外来）・介護費（在宅・移設）・インフォーマルコスト（家族が無償で実施する介護の費用）</a:t>
            </a:r>
            <a:endParaRPr kumimoji="1" lang="ja-JP" altLang="en-US" sz="14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273718" y="1499936"/>
            <a:ext cx="9413501" cy="4778427"/>
          </a:xfrm>
          <a:prstGeom prst="rect">
            <a:avLst/>
          </a:prstGeom>
        </p:spPr>
      </p:pic>
      <p:sp>
        <p:nvSpPr>
          <p:cNvPr id="8" name="正方形/長方形 7"/>
          <p:cNvSpPr/>
          <p:nvPr/>
        </p:nvSpPr>
        <p:spPr>
          <a:xfrm>
            <a:off x="9324474" y="5931568"/>
            <a:ext cx="483061" cy="43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（５）</a:t>
            </a:r>
            <a:r>
              <a:rPr lang="ja-JP" altLang="en-US" sz="18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800" b="1" dirty="0" smtClean="0">
                <a:solidFill>
                  <a:schemeClr val="bg1"/>
                </a:solidFill>
                <a:latin typeface="Meiryo UI" panose="020B0604030504040204" pitchFamily="50" charset="-128"/>
                <a:ea typeface="Meiryo UI" panose="020B0604030504040204" pitchFamily="50" charset="-128"/>
              </a:rPr>
              <a:t>日本・大阪の課題（介護需要）</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93504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65993" y="5082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・大阪府における病床</a:t>
            </a:r>
            <a:r>
              <a:rPr kumimoji="1" lang="ja-JP" altLang="en-US" sz="1400" dirty="0">
                <a:latin typeface="Meiryo UI" panose="020B0604030504040204" pitchFamily="50" charset="-128"/>
                <a:ea typeface="Meiryo UI" panose="020B0604030504040204" pitchFamily="50" charset="-128"/>
              </a:rPr>
              <a:t>機能ごとの医療需要は</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年頃まで増加。その後減少するが</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年と同程度の需要見込み。</a:t>
            </a:r>
          </a:p>
          <a:p>
            <a:r>
              <a:rPr kumimoji="1" lang="ja-JP" altLang="en-US" sz="1400" dirty="0" smtClean="0">
                <a:latin typeface="Meiryo UI" panose="020B0604030504040204" pitchFamily="50" charset="-128"/>
                <a:ea typeface="Meiryo UI" panose="020B0604030504040204" pitchFamily="50" charset="-128"/>
              </a:rPr>
              <a:t>・また、在宅</a:t>
            </a:r>
            <a:r>
              <a:rPr kumimoji="1" lang="ja-JP" altLang="en-US" sz="1400" dirty="0">
                <a:latin typeface="Meiryo UI" panose="020B0604030504040204" pitchFamily="50" charset="-128"/>
                <a:ea typeface="Meiryo UI" panose="020B0604030504040204" pitchFamily="50" charset="-128"/>
              </a:rPr>
              <a:t>医療についても、需要は</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年頃まで増加。特に</a:t>
            </a:r>
            <a:r>
              <a:rPr kumimoji="1" lang="en-US" altLang="ja-JP" sz="1400" dirty="0">
                <a:latin typeface="Meiryo UI" panose="020B0604030504040204" pitchFamily="50" charset="-128"/>
                <a:ea typeface="Meiryo UI" panose="020B0604030504040204" pitchFamily="50" charset="-128"/>
              </a:rPr>
              <a:t>65</a:t>
            </a:r>
            <a:r>
              <a:rPr kumimoji="1" lang="ja-JP" altLang="en-US" sz="1400" dirty="0">
                <a:latin typeface="Meiryo UI" panose="020B0604030504040204" pitchFamily="50" charset="-128"/>
                <a:ea typeface="Meiryo UI" panose="020B0604030504040204" pitchFamily="50" charset="-128"/>
              </a:rPr>
              <a:t>歳以上の需要が大幅に増加する見込み</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3" name="正方形/長方形 22"/>
          <p:cNvSpPr/>
          <p:nvPr/>
        </p:nvSpPr>
        <p:spPr>
          <a:xfrm>
            <a:off x="57722" y="1226606"/>
            <a:ext cx="3432452" cy="271869"/>
          </a:xfrm>
          <a:prstGeom prst="rect">
            <a:avLst/>
          </a:prstGeom>
        </p:spPr>
        <p:txBody>
          <a:bodyPr wrap="square">
            <a:spAutoFit/>
          </a:bodyPr>
          <a:lstStyle/>
          <a:p>
            <a:pPr marL="177800" lvl="0" indent="-177800">
              <a:lnSpc>
                <a:spcPts val="1400"/>
              </a:lnSpc>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病床機能ごとの医療需要の見込み</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2"/>
          <a:stretch>
            <a:fillRect/>
          </a:stretch>
        </p:blipFill>
        <p:spPr>
          <a:xfrm>
            <a:off x="848544" y="1520143"/>
            <a:ext cx="7115740" cy="2383181"/>
          </a:xfrm>
          <a:prstGeom prst="rect">
            <a:avLst/>
          </a:prstGeom>
        </p:spPr>
      </p:pic>
      <p:sp>
        <p:nvSpPr>
          <p:cNvPr id="25" name="正方形/長方形 24"/>
          <p:cNvSpPr/>
          <p:nvPr/>
        </p:nvSpPr>
        <p:spPr>
          <a:xfrm>
            <a:off x="128464" y="4136024"/>
            <a:ext cx="3432452" cy="271869"/>
          </a:xfrm>
          <a:prstGeom prst="rect">
            <a:avLst/>
          </a:prstGeom>
        </p:spPr>
        <p:txBody>
          <a:bodyPr wrap="square">
            <a:spAutoFit/>
          </a:bodyPr>
          <a:lstStyle/>
          <a:p>
            <a:pPr marL="177800" lvl="0" indent="-177800">
              <a:lnSpc>
                <a:spcPts val="1400"/>
              </a:lnSpc>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在宅医療等の需要見込み</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3"/>
          <a:stretch>
            <a:fillRect/>
          </a:stretch>
        </p:blipFill>
        <p:spPr>
          <a:xfrm>
            <a:off x="848544" y="4402367"/>
            <a:ext cx="6408712" cy="2397953"/>
          </a:xfrm>
          <a:prstGeom prst="rect">
            <a:avLst/>
          </a:prstGeom>
        </p:spPr>
      </p:pic>
      <p:sp>
        <p:nvSpPr>
          <p:cNvPr id="27" name="正方形/長方形 26"/>
          <p:cNvSpPr/>
          <p:nvPr/>
        </p:nvSpPr>
        <p:spPr>
          <a:xfrm>
            <a:off x="7401272" y="6269994"/>
            <a:ext cx="2592288" cy="279873"/>
          </a:xfrm>
          <a:prstGeom prst="rect">
            <a:avLst/>
          </a:prstGeom>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出典：第７次大阪府医療計画</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（５）</a:t>
            </a:r>
            <a:r>
              <a:rPr lang="ja-JP" altLang="en-US" sz="18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800" b="1" dirty="0" smtClean="0">
                <a:solidFill>
                  <a:schemeClr val="bg1"/>
                </a:solidFill>
                <a:latin typeface="Meiryo UI" panose="020B0604030504040204" pitchFamily="50" charset="-128"/>
                <a:ea typeface="Meiryo UI" panose="020B0604030504040204" pitchFamily="50" charset="-128"/>
              </a:rPr>
              <a:t>日本・大阪の課題（医療需要）</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182</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7279559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401710" y="6596390"/>
            <a:ext cx="47805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183</a:t>
            </a:r>
            <a:endParaRPr kumimoji="1" lang="ja-JP" altLang="en-US" sz="1100" b="1" dirty="0">
              <a:latin typeface="Arial Black" panose="020B0A04020102020204" pitchFamily="34" charset="0"/>
            </a:endParaRPr>
          </a:p>
        </p:txBody>
      </p:sp>
      <p:sp>
        <p:nvSpPr>
          <p:cNvPr id="5" name="テキスト ボックス 4"/>
          <p:cNvSpPr txBox="1"/>
          <p:nvPr/>
        </p:nvSpPr>
        <p:spPr>
          <a:xfrm>
            <a:off x="165993" y="508222"/>
            <a:ext cx="9641542"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・日本の高齢者の就業意欲は他国と比較して高い。</a:t>
            </a:r>
          </a:p>
          <a:p>
            <a:r>
              <a:rPr kumimoji="1" lang="ja-JP" altLang="en-US" sz="1400" dirty="0" smtClean="0">
                <a:latin typeface="Meiryo UI" panose="020B0604030504040204" pitchFamily="50" charset="-128"/>
                <a:ea typeface="Meiryo UI" panose="020B0604030504040204" pitchFamily="50" charset="-128"/>
              </a:rPr>
              <a:t>・仕事</a:t>
            </a:r>
            <a:r>
              <a:rPr kumimoji="1" lang="ja-JP" altLang="en-US" sz="1400" dirty="0">
                <a:latin typeface="Meiryo UI" panose="020B0604030504040204" pitchFamily="50" charset="-128"/>
                <a:ea typeface="Meiryo UI" panose="020B0604030504040204" pitchFamily="50" charset="-128"/>
              </a:rPr>
              <a:t>をしている高齢者は、生きがいを感じると回答した割合が高い。</a:t>
            </a: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2013</a:t>
            </a:r>
            <a:r>
              <a:rPr kumimoji="1" lang="ja-JP" altLang="en-US" sz="1400" dirty="0">
                <a:latin typeface="Meiryo UI" panose="020B0604030504040204" pitchFamily="50" charset="-128"/>
                <a:ea typeface="Meiryo UI" panose="020B0604030504040204" pitchFamily="50" charset="-128"/>
              </a:rPr>
              <a:t>年の健康寿命は、男性が</a:t>
            </a:r>
            <a:r>
              <a:rPr kumimoji="1" lang="en-US" altLang="ja-JP" sz="1400" dirty="0">
                <a:latin typeface="Meiryo UI" panose="020B0604030504040204" pitchFamily="50" charset="-128"/>
                <a:ea typeface="Meiryo UI" panose="020B0604030504040204" pitchFamily="50" charset="-128"/>
              </a:rPr>
              <a:t>71.19</a:t>
            </a:r>
            <a:r>
              <a:rPr kumimoji="1" lang="ja-JP" altLang="en-US" sz="1400" dirty="0">
                <a:latin typeface="Meiryo UI" panose="020B0604030504040204" pitchFamily="50" charset="-128"/>
                <a:ea typeface="Meiryo UI" panose="020B0604030504040204" pitchFamily="50" charset="-128"/>
              </a:rPr>
              <a:t>歳、女性が</a:t>
            </a:r>
            <a:r>
              <a:rPr kumimoji="1" lang="en-US" altLang="ja-JP" sz="1400" dirty="0">
                <a:latin typeface="Meiryo UI" panose="020B0604030504040204" pitchFamily="50" charset="-128"/>
                <a:ea typeface="Meiryo UI" panose="020B0604030504040204" pitchFamily="50" charset="-128"/>
              </a:rPr>
              <a:t>74.21</a:t>
            </a:r>
            <a:r>
              <a:rPr kumimoji="1" lang="ja-JP" altLang="en-US" sz="1400" dirty="0">
                <a:latin typeface="Meiryo UI" panose="020B0604030504040204" pitchFamily="50" charset="-128"/>
                <a:ea typeface="Meiryo UI" panose="020B0604030504040204" pitchFamily="50" charset="-128"/>
              </a:rPr>
              <a:t>歳。健康寿命が５歳程度延伸した場合、平均寿命との差である日常生活に制限のある期間が短縮される。</a:t>
            </a:r>
          </a:p>
          <a:p>
            <a:r>
              <a:rPr kumimoji="1" lang="ja-JP" altLang="en-US" sz="1400" dirty="0" smtClean="0">
                <a:latin typeface="Meiryo UI" panose="020B0604030504040204" pitchFamily="50" charset="-128"/>
                <a:ea typeface="Meiryo UI" panose="020B0604030504040204" pitchFamily="50" charset="-128"/>
              </a:rPr>
              <a:t>・高齢者</a:t>
            </a:r>
            <a:r>
              <a:rPr kumimoji="1" lang="ja-JP" altLang="en-US" sz="1400" dirty="0">
                <a:latin typeface="Meiryo UI" panose="020B0604030504040204" pitchFamily="50" charset="-128"/>
                <a:ea typeface="Meiryo UI" panose="020B0604030504040204" pitchFamily="50" charset="-128"/>
              </a:rPr>
              <a:t>の体力・運動能力は改善。</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年間で５歳下の年齢階級のスコア並に向上。</a:t>
            </a:r>
          </a:p>
        </p:txBody>
      </p:sp>
      <p:sp>
        <p:nvSpPr>
          <p:cNvPr id="8" name="正方形/長方形 7"/>
          <p:cNvSpPr/>
          <p:nvPr/>
        </p:nvSpPr>
        <p:spPr>
          <a:xfrm>
            <a:off x="9324474" y="5931568"/>
            <a:ext cx="483061" cy="43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a:t>
            </a:r>
            <a:r>
              <a:rPr lang="ja-JP" altLang="en-US" sz="1400" b="1" dirty="0" smtClean="0">
                <a:solidFill>
                  <a:schemeClr val="bg1"/>
                </a:solidFill>
                <a:latin typeface="Meiryo UI" panose="020B0604030504040204" pitchFamily="50" charset="-128"/>
                <a:ea typeface="Meiryo UI" panose="020B0604030504040204" pitchFamily="50" charset="-128"/>
              </a:rPr>
              <a:t>（５）</a:t>
            </a:r>
            <a:r>
              <a:rPr lang="ja-JP" altLang="en-US" sz="14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400" b="1" dirty="0" smtClean="0">
                <a:solidFill>
                  <a:schemeClr val="bg1"/>
                </a:solidFill>
                <a:latin typeface="Meiryo UI" panose="020B0604030504040204" pitchFamily="50" charset="-128"/>
                <a:ea typeface="Meiryo UI" panose="020B0604030504040204" pitchFamily="50" charset="-128"/>
              </a:rPr>
              <a:t>日本・大阪の課題（高齢者の就業意欲と健康寿命）</a:t>
            </a:r>
            <a:endParaRPr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725105" y="1860224"/>
            <a:ext cx="8455789" cy="4736166"/>
          </a:xfrm>
          <a:prstGeom prst="rect">
            <a:avLst/>
          </a:prstGeom>
        </p:spPr>
      </p:pic>
      <p:sp>
        <p:nvSpPr>
          <p:cNvPr id="10" name="正方形/長方形 9"/>
          <p:cNvSpPr/>
          <p:nvPr/>
        </p:nvSpPr>
        <p:spPr>
          <a:xfrm>
            <a:off x="6809421" y="6498968"/>
            <a:ext cx="2592288" cy="279873"/>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年展望と改革タスクフォース</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92724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5993" y="5082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年には多くのインフラが築</a:t>
            </a:r>
            <a:r>
              <a:rPr kumimoji="1" lang="en-US" altLang="ja-JP" sz="1400" dirty="0">
                <a:latin typeface="Meiryo UI" panose="020B0604030504040204" pitchFamily="50" charset="-128"/>
                <a:ea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rPr>
              <a:t>年超になるなど、社会インフラの老朽化が進む。その維持管理コストは増加する見込み。</a:t>
            </a:r>
          </a:p>
          <a:p>
            <a:r>
              <a:rPr kumimoji="1" lang="ja-JP" altLang="en-US" sz="1400" dirty="0" smtClean="0">
                <a:latin typeface="Meiryo UI" panose="020B0604030504040204" pitchFamily="50" charset="-128"/>
                <a:ea typeface="Meiryo UI" panose="020B0604030504040204" pitchFamily="50" charset="-128"/>
              </a:rPr>
              <a:t>・ＩＣＴ</a:t>
            </a:r>
            <a:r>
              <a:rPr kumimoji="1" lang="ja-JP" altLang="en-US" sz="1400" dirty="0">
                <a:latin typeface="Meiryo UI" panose="020B0604030504040204" pitchFamily="50" charset="-128"/>
                <a:ea typeface="Meiryo UI" panose="020B0604030504040204" pitchFamily="50" charset="-128"/>
              </a:rPr>
              <a:t>を活用したインフラのスマート化による節約が見込まれる。</a:t>
            </a:r>
          </a:p>
        </p:txBody>
      </p:sp>
      <p:sp>
        <p:nvSpPr>
          <p:cNvPr id="8" name="正方形/長方形 7"/>
          <p:cNvSpPr/>
          <p:nvPr/>
        </p:nvSpPr>
        <p:spPr>
          <a:xfrm>
            <a:off x="9324474" y="5931568"/>
            <a:ext cx="483061" cy="43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a:t>
            </a:r>
            <a:r>
              <a:rPr lang="ja-JP" altLang="en-US" sz="1600" b="1" dirty="0" smtClean="0">
                <a:solidFill>
                  <a:schemeClr val="bg1"/>
                </a:solidFill>
                <a:latin typeface="Meiryo UI" panose="020B0604030504040204" pitchFamily="50" charset="-128"/>
                <a:ea typeface="Meiryo UI" panose="020B0604030504040204" pitchFamily="50" charset="-128"/>
              </a:rPr>
              <a:t>（５）</a:t>
            </a:r>
            <a:r>
              <a:rPr lang="ja-JP" altLang="en-US" sz="16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600" b="1" dirty="0" smtClean="0">
                <a:solidFill>
                  <a:schemeClr val="bg1"/>
                </a:solidFill>
                <a:latin typeface="Meiryo UI" panose="020B0604030504040204" pitchFamily="50" charset="-128"/>
                <a:ea typeface="Meiryo UI" panose="020B0604030504040204" pitchFamily="50" charset="-128"/>
              </a:rPr>
              <a:t>日本・大阪の課題（インフラの老朽化）</a:t>
            </a:r>
            <a:endParaRPr lang="ja-JP" altLang="en-US" sz="16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620113" y="1289029"/>
            <a:ext cx="8228465" cy="5010119"/>
          </a:xfrm>
          <a:prstGeom prst="rect">
            <a:avLst/>
          </a:prstGeom>
        </p:spPr>
      </p:pic>
      <p:sp>
        <p:nvSpPr>
          <p:cNvPr id="10" name="正方形/長方形 9"/>
          <p:cNvSpPr/>
          <p:nvPr/>
        </p:nvSpPr>
        <p:spPr>
          <a:xfrm>
            <a:off x="6973716" y="6019275"/>
            <a:ext cx="2592288" cy="279873"/>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年展望と改革タスクフォース</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9401710" y="6596390"/>
            <a:ext cx="47805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184</a:t>
            </a:r>
          </a:p>
        </p:txBody>
      </p:sp>
    </p:spTree>
    <p:extLst>
      <p:ext uri="{BB962C8B-B14F-4D97-AF65-F5344CB8AC3E}">
        <p14:creationId xmlns:p14="http://schemas.microsoft.com/office/powerpoint/2010/main" val="26746607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427568" y="6590676"/>
            <a:ext cx="48306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185</a:t>
            </a:r>
            <a:endParaRPr kumimoji="1" lang="ja-JP" altLang="en-US" sz="1100" b="1" dirty="0">
              <a:latin typeface="Arial Black" panose="020B0A04020102020204" pitchFamily="34" charset="0"/>
            </a:endParaRPr>
          </a:p>
        </p:txBody>
      </p:sp>
      <p:sp>
        <p:nvSpPr>
          <p:cNvPr id="5" name="テキスト ボックス 4"/>
          <p:cNvSpPr txBox="1"/>
          <p:nvPr/>
        </p:nvSpPr>
        <p:spPr>
          <a:xfrm>
            <a:off x="165993" y="5082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・耕作放棄地、空き家等の遊休資産が増加傾向。</a:t>
            </a:r>
          </a:p>
          <a:p>
            <a:r>
              <a:rPr kumimoji="1" lang="ja-JP" altLang="en-US" sz="1400" dirty="0" smtClean="0">
                <a:latin typeface="Meiryo UI" panose="020B0604030504040204" pitchFamily="50" charset="-128"/>
                <a:ea typeface="Meiryo UI" panose="020B0604030504040204" pitchFamily="50" charset="-128"/>
              </a:rPr>
              <a:t>・将来</a:t>
            </a:r>
            <a:r>
              <a:rPr kumimoji="1" lang="ja-JP" altLang="en-US" sz="1400" dirty="0">
                <a:latin typeface="Meiryo UI" panose="020B0604030504040204" pitchFamily="50" charset="-128"/>
                <a:ea typeface="Meiryo UI" panose="020B0604030504040204" pitchFamily="50" charset="-128"/>
              </a:rPr>
              <a:t>の農業従事者や世帯数の減少が見込まれる。</a:t>
            </a:r>
          </a:p>
        </p:txBody>
      </p:sp>
      <p:sp>
        <p:nvSpPr>
          <p:cNvPr id="8" name="正方形/長方形 7"/>
          <p:cNvSpPr/>
          <p:nvPr/>
        </p:nvSpPr>
        <p:spPr>
          <a:xfrm>
            <a:off x="9324474" y="5931568"/>
            <a:ext cx="483061" cy="43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　</a:t>
            </a:r>
            <a:r>
              <a:rPr lang="ja-JP" altLang="en-US" sz="1600" b="1" dirty="0" smtClean="0">
                <a:solidFill>
                  <a:schemeClr val="bg1"/>
                </a:solidFill>
                <a:latin typeface="Meiryo UI" panose="020B0604030504040204" pitchFamily="50" charset="-128"/>
                <a:ea typeface="Meiryo UI" panose="020B0604030504040204" pitchFamily="50" charset="-128"/>
              </a:rPr>
              <a:t>（５）</a:t>
            </a:r>
            <a:r>
              <a:rPr lang="ja-JP" altLang="en-US" sz="1600" b="1" dirty="0">
                <a:solidFill>
                  <a:schemeClr val="bg1"/>
                </a:solidFill>
                <a:latin typeface="Meiryo UI" panose="020B0604030504040204" pitchFamily="50" charset="-128"/>
                <a:ea typeface="Meiryo UI" panose="020B0604030504040204" pitchFamily="50" charset="-128"/>
              </a:rPr>
              <a:t>人口減少・少子高齢化に直面する</a:t>
            </a:r>
            <a:r>
              <a:rPr lang="ja-JP" altLang="en-US" sz="1600" b="1" dirty="0" smtClean="0">
                <a:solidFill>
                  <a:schemeClr val="bg1"/>
                </a:solidFill>
                <a:latin typeface="Meiryo UI" panose="020B0604030504040204" pitchFamily="50" charset="-128"/>
                <a:ea typeface="Meiryo UI" panose="020B0604030504040204" pitchFamily="50" charset="-128"/>
              </a:rPr>
              <a:t>日本・大阪の課題（遊休資産の増大）</a:t>
            </a:r>
            <a:endParaRPr lang="ja-JP" altLang="en-US" sz="16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697285" y="1415503"/>
            <a:ext cx="8005462" cy="5043331"/>
          </a:xfrm>
          <a:prstGeom prst="rect">
            <a:avLst/>
          </a:prstGeom>
        </p:spPr>
      </p:pic>
      <p:sp>
        <p:nvSpPr>
          <p:cNvPr id="10" name="正方形/長方形 9"/>
          <p:cNvSpPr/>
          <p:nvPr/>
        </p:nvSpPr>
        <p:spPr>
          <a:xfrm>
            <a:off x="6421323" y="6447322"/>
            <a:ext cx="2592288" cy="279873"/>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年展望と改革タスクフォース</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581696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489812"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今後の将来予測（６）科学技術の進展</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186</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01270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（１）都市圏の形成過程（参考：大阪がめざした都市構造）</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46133" y="6596390"/>
            <a:ext cx="421767"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16</a:t>
            </a:r>
            <a:endParaRPr kumimoji="1" lang="ja-JP" altLang="en-US" sz="1100" b="1" dirty="0">
              <a:latin typeface="Arial Black" panose="020B0A04020102020204" pitchFamily="34" charset="0"/>
            </a:endParaRPr>
          </a:p>
        </p:txBody>
      </p:sp>
      <p:sp>
        <p:nvSpPr>
          <p:cNvPr id="24" name="正方形/長方形 23"/>
          <p:cNvSpPr/>
          <p:nvPr/>
        </p:nvSpPr>
        <p:spPr>
          <a:xfrm>
            <a:off x="85060" y="529770"/>
            <a:ext cx="3610639" cy="300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前頁以前の大阪府総合計画における都市の姿</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5061" y="1058735"/>
            <a:ext cx="3007055" cy="43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eiryo UI" panose="020B0604030504040204" pitchFamily="50" charset="-128"/>
                <a:ea typeface="Meiryo UI" panose="020B0604030504040204" pitchFamily="50" charset="-128"/>
              </a:rPr>
              <a:t>大阪地方計画（昭和</a:t>
            </a:r>
            <a:r>
              <a:rPr kumimoji="1" lang="en-US" altLang="ja-JP" sz="1200" b="1" u="sng" dirty="0" smtClean="0">
                <a:solidFill>
                  <a:schemeClr val="tx1"/>
                </a:solidFill>
                <a:latin typeface="Meiryo UI" panose="020B0604030504040204" pitchFamily="50" charset="-128"/>
                <a:ea typeface="Meiryo UI" panose="020B0604030504040204" pitchFamily="50" charset="-128"/>
              </a:rPr>
              <a:t>42</a:t>
            </a:r>
            <a:r>
              <a:rPr kumimoji="1" lang="ja-JP" altLang="en-US" sz="1200" b="1" u="sng" dirty="0" smtClean="0">
                <a:solidFill>
                  <a:schemeClr val="tx1"/>
                </a:solidFill>
                <a:latin typeface="Meiryo UI" panose="020B0604030504040204" pitchFamily="50" charset="-128"/>
                <a:ea typeface="Meiryo UI" panose="020B0604030504040204" pitchFamily="50" charset="-128"/>
              </a:rPr>
              <a:t>（</a:t>
            </a:r>
            <a:r>
              <a:rPr kumimoji="1" lang="en-US" altLang="ja-JP" sz="1200" b="1" u="sng" dirty="0" smtClean="0">
                <a:solidFill>
                  <a:schemeClr val="tx1"/>
                </a:solidFill>
                <a:latin typeface="Meiryo UI" panose="020B0604030504040204" pitchFamily="50" charset="-128"/>
                <a:ea typeface="Meiryo UI" panose="020B0604030504040204" pitchFamily="50" charset="-128"/>
              </a:rPr>
              <a:t>1967</a:t>
            </a:r>
            <a:r>
              <a:rPr kumimoji="1" lang="ja-JP" altLang="en-US" sz="1200" b="1" u="sng" dirty="0" smtClean="0">
                <a:solidFill>
                  <a:schemeClr val="tx1"/>
                </a:solidFill>
                <a:latin typeface="Meiryo UI" panose="020B0604030504040204" pitchFamily="50" charset="-128"/>
                <a:ea typeface="Meiryo UI" panose="020B0604030504040204" pitchFamily="50" charset="-128"/>
              </a:rPr>
              <a:t>）年度）</a:t>
            </a:r>
            <a:endParaRPr kumimoji="1" lang="ja-JP" altLang="en-US" sz="1200" b="1" u="sng"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12816" y="1541260"/>
            <a:ext cx="2971279" cy="2971279"/>
          </a:xfrm>
          <a:prstGeom prst="rect">
            <a:avLst/>
          </a:prstGeom>
        </p:spPr>
      </p:pic>
      <p:pic>
        <p:nvPicPr>
          <p:cNvPr id="3" name="図 2"/>
          <p:cNvPicPr>
            <a:picLocks noChangeAspect="1"/>
          </p:cNvPicPr>
          <p:nvPr/>
        </p:nvPicPr>
        <p:blipFill>
          <a:blip r:embed="rId3"/>
          <a:stretch>
            <a:fillRect/>
          </a:stretch>
        </p:blipFill>
        <p:spPr>
          <a:xfrm>
            <a:off x="3344779" y="1504734"/>
            <a:ext cx="3041984" cy="3007805"/>
          </a:xfrm>
          <a:prstGeom prst="rect">
            <a:avLst/>
          </a:prstGeom>
        </p:spPr>
      </p:pic>
      <p:pic>
        <p:nvPicPr>
          <p:cNvPr id="4" name="図 3"/>
          <p:cNvPicPr>
            <a:picLocks noChangeAspect="1"/>
          </p:cNvPicPr>
          <p:nvPr/>
        </p:nvPicPr>
        <p:blipFill>
          <a:blip r:embed="rId4"/>
          <a:stretch>
            <a:fillRect/>
          </a:stretch>
        </p:blipFill>
        <p:spPr>
          <a:xfrm>
            <a:off x="6386763" y="1504734"/>
            <a:ext cx="3320034" cy="3007805"/>
          </a:xfrm>
          <a:prstGeom prst="rect">
            <a:avLst/>
          </a:prstGeom>
        </p:spPr>
      </p:pic>
      <p:sp>
        <p:nvSpPr>
          <p:cNvPr id="17" name="正方形/長方形 16"/>
          <p:cNvSpPr/>
          <p:nvPr/>
        </p:nvSpPr>
        <p:spPr>
          <a:xfrm>
            <a:off x="3227952" y="1040356"/>
            <a:ext cx="3148264" cy="43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eiryo UI" panose="020B0604030504040204" pitchFamily="50" charset="-128"/>
                <a:ea typeface="Meiryo UI" panose="020B0604030504040204" pitchFamily="50" charset="-128"/>
              </a:rPr>
              <a:t>大阪府総合計画（昭和</a:t>
            </a:r>
            <a:r>
              <a:rPr kumimoji="1" lang="en-US" altLang="ja-JP" sz="1200" b="1" u="sng" dirty="0">
                <a:solidFill>
                  <a:schemeClr val="tx1"/>
                </a:solidFill>
                <a:latin typeface="Meiryo UI" panose="020B0604030504040204" pitchFamily="50" charset="-128"/>
                <a:ea typeface="Meiryo UI" panose="020B0604030504040204" pitchFamily="50" charset="-128"/>
              </a:rPr>
              <a:t>57</a:t>
            </a:r>
            <a:r>
              <a:rPr kumimoji="1" lang="ja-JP" altLang="en-US" sz="1200" b="1" u="sng" dirty="0" smtClean="0">
                <a:solidFill>
                  <a:schemeClr val="tx1"/>
                </a:solidFill>
                <a:latin typeface="Meiryo UI" panose="020B0604030504040204" pitchFamily="50" charset="-128"/>
                <a:ea typeface="Meiryo UI" panose="020B0604030504040204" pitchFamily="50" charset="-128"/>
              </a:rPr>
              <a:t>（</a:t>
            </a:r>
            <a:r>
              <a:rPr kumimoji="1" lang="en-US" altLang="ja-JP" sz="1200" b="1" u="sng" dirty="0" smtClean="0">
                <a:solidFill>
                  <a:schemeClr val="tx1"/>
                </a:solidFill>
                <a:latin typeface="Meiryo UI" panose="020B0604030504040204" pitchFamily="50" charset="-128"/>
                <a:ea typeface="Meiryo UI" panose="020B0604030504040204" pitchFamily="50" charset="-128"/>
              </a:rPr>
              <a:t>1982</a:t>
            </a:r>
            <a:r>
              <a:rPr kumimoji="1" lang="ja-JP" altLang="en-US" sz="1200" b="1" u="sng" dirty="0" smtClean="0">
                <a:solidFill>
                  <a:schemeClr val="tx1"/>
                </a:solidFill>
                <a:latin typeface="Meiryo UI" panose="020B0604030504040204" pitchFamily="50" charset="-128"/>
                <a:ea typeface="Meiryo UI" panose="020B0604030504040204" pitchFamily="50" charset="-128"/>
              </a:rPr>
              <a:t>）年度）</a:t>
            </a:r>
            <a:endParaRPr kumimoji="1" lang="ja-JP" altLang="en-US" sz="1200" b="1" u="sng"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6472648" y="1068234"/>
            <a:ext cx="3148264" cy="43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eiryo UI" panose="020B0604030504040204" pitchFamily="50" charset="-128"/>
                <a:ea typeface="Meiryo UI" panose="020B0604030504040204" pitchFamily="50" charset="-128"/>
              </a:rPr>
              <a:t>大阪府新総合計画（平成</a:t>
            </a:r>
            <a:r>
              <a:rPr kumimoji="1" lang="en-US" altLang="ja-JP" sz="1200" b="1" u="sng" dirty="0" smtClean="0">
                <a:solidFill>
                  <a:schemeClr val="tx1"/>
                </a:solidFill>
                <a:latin typeface="Meiryo UI" panose="020B0604030504040204" pitchFamily="50" charset="-128"/>
                <a:ea typeface="Meiryo UI" panose="020B0604030504040204" pitchFamily="50" charset="-128"/>
              </a:rPr>
              <a:t>3</a:t>
            </a:r>
            <a:r>
              <a:rPr kumimoji="1" lang="ja-JP" altLang="en-US" sz="1200" b="1" u="sng" dirty="0" smtClean="0">
                <a:solidFill>
                  <a:schemeClr val="tx1"/>
                </a:solidFill>
                <a:latin typeface="Meiryo UI" panose="020B0604030504040204" pitchFamily="50" charset="-128"/>
                <a:ea typeface="Meiryo UI" panose="020B0604030504040204" pitchFamily="50" charset="-128"/>
              </a:rPr>
              <a:t>（</a:t>
            </a:r>
            <a:r>
              <a:rPr kumimoji="1" lang="en-US" altLang="ja-JP" sz="1200" b="1" u="sng" dirty="0" smtClean="0">
                <a:solidFill>
                  <a:schemeClr val="tx1"/>
                </a:solidFill>
                <a:latin typeface="Meiryo UI" panose="020B0604030504040204" pitchFamily="50" charset="-128"/>
                <a:ea typeface="Meiryo UI" panose="020B0604030504040204" pitchFamily="50" charset="-128"/>
              </a:rPr>
              <a:t>1991</a:t>
            </a:r>
            <a:r>
              <a:rPr kumimoji="1" lang="ja-JP" altLang="en-US" sz="1200" b="1" u="sng" dirty="0" smtClean="0">
                <a:solidFill>
                  <a:schemeClr val="tx1"/>
                </a:solidFill>
                <a:latin typeface="Meiryo UI" panose="020B0604030504040204" pitchFamily="50" charset="-128"/>
                <a:ea typeface="Meiryo UI" panose="020B0604030504040204" pitchFamily="50" charset="-128"/>
              </a:rPr>
              <a:t>）年度）</a:t>
            </a:r>
            <a:endParaRPr kumimoji="1" lang="ja-JP" altLang="en-US" sz="1200" b="1" u="sng"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1106476" y="2570463"/>
            <a:ext cx="810556" cy="1951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既成都市地帯</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60750" y="3287641"/>
            <a:ext cx="810556" cy="1951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臨海開発地帯</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90579" y="2387624"/>
            <a:ext cx="810556" cy="1951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整備開発</a:t>
            </a:r>
            <a:r>
              <a:rPr kumimoji="1" lang="ja-JP" altLang="en-US" sz="700" b="1" dirty="0">
                <a:solidFill>
                  <a:schemeClr val="bg1"/>
                </a:solidFill>
                <a:latin typeface="Meiryo UI" panose="020B0604030504040204" pitchFamily="50" charset="-128"/>
                <a:ea typeface="Meiryo UI" panose="020B0604030504040204" pitchFamily="50" charset="-128"/>
              </a:rPr>
              <a:t>地帯</a:t>
            </a:r>
          </a:p>
        </p:txBody>
      </p:sp>
      <p:sp>
        <p:nvSpPr>
          <p:cNvPr id="50" name="正方形/長方形 49"/>
          <p:cNvSpPr/>
          <p:nvPr/>
        </p:nvSpPr>
        <p:spPr>
          <a:xfrm>
            <a:off x="4394945" y="2228415"/>
            <a:ext cx="698333" cy="1592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国土軸</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2078958" y="4009590"/>
            <a:ext cx="786314" cy="175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solidFill>
                  <a:schemeClr val="bg1"/>
                </a:solidFill>
                <a:latin typeface="Meiryo UI" panose="020B0604030504040204" pitchFamily="50" charset="-128"/>
                <a:ea typeface="Meiryo UI" panose="020B0604030504040204" pitchFamily="50" charset="-128"/>
              </a:rPr>
              <a:t>緑地保全地帯</a:t>
            </a:r>
            <a:endParaRPr kumimoji="1" lang="ja-JP" altLang="en-US" sz="700" b="1" dirty="0">
              <a:solidFill>
                <a:schemeClr val="bg1"/>
              </a:solidFill>
              <a:latin typeface="Meiryo UI" panose="020B0604030504040204" pitchFamily="50" charset="-128"/>
              <a:ea typeface="Meiryo UI" panose="020B0604030504040204" pitchFamily="50" charset="-128"/>
            </a:endParaRPr>
          </a:p>
        </p:txBody>
      </p:sp>
      <p:sp>
        <p:nvSpPr>
          <p:cNvPr id="5" name="楕円 4"/>
          <p:cNvSpPr/>
          <p:nvPr/>
        </p:nvSpPr>
        <p:spPr>
          <a:xfrm flipV="1">
            <a:off x="5127369" y="2127280"/>
            <a:ext cx="384009" cy="171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5108319" y="2136805"/>
            <a:ext cx="482768" cy="15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中央</a:t>
            </a:r>
            <a:r>
              <a:rPr kumimoji="1" lang="ja-JP" altLang="en-US" sz="700" dirty="0">
                <a:solidFill>
                  <a:schemeClr val="tx1"/>
                </a:solidFill>
                <a:latin typeface="Meiryo UI" panose="020B0604030504040204" pitchFamily="50" charset="-128"/>
                <a:ea typeface="Meiryo UI" panose="020B0604030504040204" pitchFamily="50" charset="-128"/>
              </a:rPr>
              <a:t>軸</a:t>
            </a:r>
          </a:p>
        </p:txBody>
      </p:sp>
      <p:sp>
        <p:nvSpPr>
          <p:cNvPr id="21" name="楕円 20"/>
          <p:cNvSpPr/>
          <p:nvPr/>
        </p:nvSpPr>
        <p:spPr>
          <a:xfrm flipV="1">
            <a:off x="5766591" y="4097738"/>
            <a:ext cx="384009" cy="171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5747541" y="4107263"/>
            <a:ext cx="482768" cy="15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内陸軸</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3" name="楕円 22"/>
          <p:cNvSpPr/>
          <p:nvPr/>
        </p:nvSpPr>
        <p:spPr>
          <a:xfrm flipV="1">
            <a:off x="5685916" y="2604580"/>
            <a:ext cx="384009" cy="171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5666866" y="2614105"/>
            <a:ext cx="482768" cy="15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新都心</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6" name="楕円 25"/>
          <p:cNvSpPr/>
          <p:nvPr/>
        </p:nvSpPr>
        <p:spPr>
          <a:xfrm flipV="1">
            <a:off x="4371466" y="2642680"/>
            <a:ext cx="384009" cy="171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352416" y="2652205"/>
            <a:ext cx="482768" cy="15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湾岸</a:t>
            </a:r>
            <a:r>
              <a:rPr kumimoji="1" lang="ja-JP" altLang="en-US" sz="700" dirty="0">
                <a:solidFill>
                  <a:schemeClr val="tx1"/>
                </a:solidFill>
                <a:latin typeface="Meiryo UI" panose="020B0604030504040204" pitchFamily="50" charset="-128"/>
                <a:ea typeface="Meiryo UI" panose="020B0604030504040204" pitchFamily="50" charset="-128"/>
              </a:rPr>
              <a:t>軸</a:t>
            </a:r>
          </a:p>
        </p:txBody>
      </p:sp>
      <p:sp>
        <p:nvSpPr>
          <p:cNvPr id="29" name="正方形/長方形 28"/>
          <p:cNvSpPr/>
          <p:nvPr/>
        </p:nvSpPr>
        <p:spPr>
          <a:xfrm>
            <a:off x="8790070" y="2232554"/>
            <a:ext cx="482768" cy="15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国土軸</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8551445" y="2367324"/>
            <a:ext cx="388947" cy="212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 dirty="0" smtClean="0">
                <a:solidFill>
                  <a:schemeClr val="tx1"/>
                </a:solidFill>
                <a:latin typeface="Meiryo UI" panose="020B0604030504040204" pitchFamily="50" charset="-128"/>
                <a:ea typeface="Meiryo UI" panose="020B0604030504040204" pitchFamily="50" charset="-128"/>
              </a:rPr>
              <a:t>関西文化</a:t>
            </a:r>
            <a:endParaRPr kumimoji="1" lang="en-US" altLang="ja-JP" sz="400" dirty="0" smtClean="0">
              <a:solidFill>
                <a:schemeClr val="tx1"/>
              </a:solidFill>
              <a:latin typeface="Meiryo UI" panose="020B0604030504040204" pitchFamily="50" charset="-128"/>
              <a:ea typeface="Meiryo UI" panose="020B0604030504040204" pitchFamily="50" charset="-128"/>
            </a:endParaRPr>
          </a:p>
          <a:p>
            <a:r>
              <a:rPr kumimoji="1" lang="ja-JP" altLang="en-US" sz="400" dirty="0" smtClean="0">
                <a:solidFill>
                  <a:schemeClr val="tx1"/>
                </a:solidFill>
                <a:latin typeface="Meiryo UI" panose="020B0604030504040204" pitchFamily="50" charset="-128"/>
                <a:ea typeface="Meiryo UI" panose="020B0604030504040204" pitchFamily="50" charset="-128"/>
              </a:rPr>
              <a:t>学術研究</a:t>
            </a:r>
            <a:endParaRPr kumimoji="1" lang="en-US" altLang="ja-JP" sz="400" dirty="0" smtClean="0">
              <a:solidFill>
                <a:schemeClr val="tx1"/>
              </a:solidFill>
              <a:latin typeface="Meiryo UI" panose="020B0604030504040204" pitchFamily="50" charset="-128"/>
              <a:ea typeface="Meiryo UI" panose="020B0604030504040204" pitchFamily="50" charset="-128"/>
            </a:endParaRPr>
          </a:p>
          <a:p>
            <a:r>
              <a:rPr kumimoji="1" lang="ja-JP" altLang="en-US" sz="400" dirty="0" smtClean="0">
                <a:solidFill>
                  <a:schemeClr val="tx1"/>
                </a:solidFill>
                <a:latin typeface="Meiryo UI" panose="020B0604030504040204" pitchFamily="50" charset="-128"/>
                <a:ea typeface="Meiryo UI" panose="020B0604030504040204" pitchFamily="50" charset="-128"/>
              </a:rPr>
              <a:t>都市</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sp>
        <p:nvSpPr>
          <p:cNvPr id="7" name="フローチャート: 結合子 6"/>
          <p:cNvSpPr/>
          <p:nvPr/>
        </p:nvSpPr>
        <p:spPr>
          <a:xfrm>
            <a:off x="8723598" y="2403638"/>
            <a:ext cx="217688" cy="214818"/>
          </a:xfrm>
          <a:prstGeom prst="flowChartConnector">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8070857" y="2365131"/>
            <a:ext cx="479694" cy="163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dirty="0" smtClean="0">
                <a:solidFill>
                  <a:schemeClr val="tx1"/>
                </a:solidFill>
                <a:latin typeface="Meiryo UI" panose="020B0604030504040204" pitchFamily="50" charset="-128"/>
                <a:ea typeface="Meiryo UI" panose="020B0604030504040204" pitchFamily="50" charset="-128"/>
              </a:rPr>
              <a:t>内陸環状都市構想</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8070857" y="3741551"/>
            <a:ext cx="554048" cy="114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dirty="0" smtClean="0">
                <a:solidFill>
                  <a:schemeClr val="tx1"/>
                </a:solidFill>
                <a:latin typeface="Meiryo UI" panose="020B0604030504040204" pitchFamily="50" charset="-128"/>
                <a:ea typeface="Meiryo UI" panose="020B0604030504040204" pitchFamily="50" charset="-128"/>
              </a:rPr>
              <a:t>第二国土軸</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7043698" y="3652626"/>
            <a:ext cx="486354" cy="111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latin typeface="Meiryo UI" panose="020B0604030504040204" pitchFamily="50" charset="-128"/>
                <a:ea typeface="Meiryo UI" panose="020B0604030504040204" pitchFamily="50" charset="-128"/>
              </a:rPr>
              <a:t>紀淡海峡</a:t>
            </a:r>
            <a:endParaRPr kumimoji="1" lang="en-US" altLang="ja-JP" sz="5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00" dirty="0" smtClean="0">
                <a:solidFill>
                  <a:schemeClr val="tx1"/>
                </a:solidFill>
                <a:latin typeface="Meiryo UI" panose="020B0604030504040204" pitchFamily="50" charset="-128"/>
                <a:ea typeface="Meiryo UI" panose="020B0604030504040204" pitchFamily="50" charset="-128"/>
              </a:rPr>
              <a:t>連絡</a:t>
            </a:r>
            <a:r>
              <a:rPr kumimoji="1" lang="ja-JP" altLang="en-US" sz="500" dirty="0">
                <a:solidFill>
                  <a:schemeClr val="tx1"/>
                </a:solidFill>
                <a:latin typeface="Meiryo UI" panose="020B0604030504040204" pitchFamily="50" charset="-128"/>
                <a:ea typeface="Meiryo UI" panose="020B0604030504040204" pitchFamily="50" charset="-128"/>
              </a:rPr>
              <a:t>ルート</a:t>
            </a:r>
          </a:p>
        </p:txBody>
      </p:sp>
      <p:sp>
        <p:nvSpPr>
          <p:cNvPr id="34" name="正方形/長方形 33"/>
          <p:cNvSpPr/>
          <p:nvPr/>
        </p:nvSpPr>
        <p:spPr>
          <a:xfrm>
            <a:off x="7106006" y="3503001"/>
            <a:ext cx="574242" cy="5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dirty="0" smtClean="0">
                <a:solidFill>
                  <a:schemeClr val="tx1"/>
                </a:solidFill>
                <a:latin typeface="Meiryo UI" panose="020B0604030504040204" pitchFamily="50" charset="-128"/>
                <a:ea typeface="Meiryo UI" panose="020B0604030504040204" pitchFamily="50" charset="-128"/>
              </a:rPr>
              <a:t>関西国際空港</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7515783" y="3102371"/>
            <a:ext cx="643381" cy="65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spc="-100" dirty="0" smtClean="0">
                <a:solidFill>
                  <a:schemeClr val="tx1"/>
                </a:solidFill>
                <a:latin typeface="Meiryo UI" panose="020B0604030504040204" pitchFamily="50" charset="-128"/>
                <a:ea typeface="Meiryo UI" panose="020B0604030504040204" pitchFamily="50" charset="-128"/>
              </a:rPr>
              <a:t>大阪環状都市構想</a:t>
            </a:r>
            <a:endParaRPr kumimoji="1" lang="ja-JP" altLang="en-US" sz="500" spc="-100"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7411377" y="2981344"/>
            <a:ext cx="52696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spc="-100" dirty="0" smtClean="0">
                <a:solidFill>
                  <a:schemeClr val="tx1"/>
                </a:solidFill>
                <a:latin typeface="Meiryo UI" panose="020B0604030504040204" pitchFamily="50" charset="-128"/>
                <a:ea typeface="Meiryo UI" panose="020B0604030504040204" pitchFamily="50" charset="-128"/>
              </a:rPr>
              <a:t>明石海峡</a:t>
            </a:r>
            <a:r>
              <a:rPr kumimoji="1" lang="ja-JP" altLang="en-US" sz="500" spc="-100" dirty="0">
                <a:solidFill>
                  <a:schemeClr val="tx1"/>
                </a:solidFill>
                <a:latin typeface="Meiryo UI" panose="020B0604030504040204" pitchFamily="50" charset="-128"/>
                <a:ea typeface="Meiryo UI" panose="020B0604030504040204" pitchFamily="50" charset="-128"/>
              </a:rPr>
              <a:t>大橋</a:t>
            </a:r>
          </a:p>
        </p:txBody>
      </p:sp>
      <p:sp>
        <p:nvSpPr>
          <p:cNvPr id="38" name="楕円 37"/>
          <p:cNvSpPr/>
          <p:nvPr/>
        </p:nvSpPr>
        <p:spPr>
          <a:xfrm flipV="1">
            <a:off x="8063176" y="2793137"/>
            <a:ext cx="384009" cy="171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7997013" y="2775788"/>
            <a:ext cx="553538" cy="188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spc="-100" dirty="0" smtClean="0">
                <a:solidFill>
                  <a:schemeClr val="tx1"/>
                </a:solidFill>
                <a:latin typeface="Meiryo UI" panose="020B0604030504040204" pitchFamily="50" charset="-128"/>
                <a:ea typeface="Meiryo UI" panose="020B0604030504040204" pitchFamily="50" charset="-128"/>
              </a:rPr>
              <a:t>大阪都心機能</a:t>
            </a:r>
            <a:endParaRPr kumimoji="1" lang="en-US" altLang="ja-JP" sz="500" spc="-100" dirty="0">
              <a:solidFill>
                <a:schemeClr val="tx1"/>
              </a:solidFill>
              <a:latin typeface="Meiryo UI" panose="020B0604030504040204" pitchFamily="50" charset="-128"/>
              <a:ea typeface="Meiryo UI" panose="020B0604030504040204" pitchFamily="50" charset="-128"/>
            </a:endParaRPr>
          </a:p>
          <a:p>
            <a:pPr algn="ctr"/>
            <a:r>
              <a:rPr kumimoji="1" lang="ja-JP" altLang="en-US" sz="500" spc="-100" dirty="0" smtClean="0">
                <a:solidFill>
                  <a:schemeClr val="tx1"/>
                </a:solidFill>
                <a:latin typeface="Meiryo UI" panose="020B0604030504040204" pitchFamily="50" charset="-128"/>
                <a:ea typeface="Meiryo UI" panose="020B0604030504040204" pitchFamily="50" charset="-128"/>
              </a:rPr>
              <a:t>高度化構想</a:t>
            </a:r>
            <a:endParaRPr kumimoji="1" lang="ja-JP" altLang="en-US" sz="500" spc="-1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809268" y="2652206"/>
            <a:ext cx="102365" cy="8507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00" b="1" spc="-100" dirty="0" smtClean="0">
                <a:solidFill>
                  <a:schemeClr val="bg1"/>
                </a:solidFill>
                <a:latin typeface="Meiryo UI" panose="020B0604030504040204" pitchFamily="50" charset="-128"/>
                <a:ea typeface="Meiryo UI" panose="020B0604030504040204" pitchFamily="50" charset="-128"/>
              </a:rPr>
              <a:t>水と緑、歴史・文化の都市構想</a:t>
            </a:r>
            <a:endParaRPr kumimoji="1" lang="ja-JP" altLang="en-US" sz="500" b="1" spc="-100" dirty="0">
              <a:solidFill>
                <a:schemeClr val="bg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8472890" y="2554485"/>
            <a:ext cx="77661" cy="6315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00" b="1" spc="-100" dirty="0" smtClean="0">
                <a:solidFill>
                  <a:schemeClr val="bg1"/>
                </a:solidFill>
                <a:latin typeface="Meiryo UI" panose="020B0604030504040204" pitchFamily="50" charset="-128"/>
                <a:ea typeface="Meiryo UI" panose="020B0604030504040204" pitchFamily="50" charset="-128"/>
              </a:rPr>
              <a:t>既成市街地の再生</a:t>
            </a:r>
            <a:endParaRPr kumimoji="1" lang="ja-JP" altLang="en-US" sz="500" b="1" spc="-100" dirty="0">
              <a:solidFill>
                <a:schemeClr val="bg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67779" y="4598106"/>
            <a:ext cx="2798706" cy="11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大阪地方計画では、府域を、大阪都心部である「既成都市地帯」、その外側内陸部を「整備開発地帯」、大阪南港から泉州海岸一帯をさす「臨海開発地帯」、近畿圏整備法による保全区域である「緑地保全地帯」の４つの地帯に分け、</a:t>
            </a:r>
            <a:r>
              <a:rPr kumimoji="1" lang="ja-JP" altLang="en-US" sz="1100" b="1" dirty="0" smtClean="0">
                <a:solidFill>
                  <a:schemeClr val="tx1"/>
                </a:solidFill>
                <a:latin typeface="Meiryo UI" panose="020B0604030504040204" pitchFamily="50" charset="-128"/>
                <a:ea typeface="Meiryo UI" panose="020B0604030504040204" pitchFamily="50" charset="-128"/>
              </a:rPr>
              <a:t>各地帯の整備及び開発構想や土地利用の基本的構想を明らか</a:t>
            </a:r>
            <a:r>
              <a:rPr kumimoji="1" lang="ja-JP" altLang="en-US" sz="1100" dirty="0" smtClean="0">
                <a:solidFill>
                  <a:schemeClr val="tx1"/>
                </a:solidFill>
                <a:latin typeface="Meiryo UI" panose="020B0604030504040204" pitchFamily="50" charset="-128"/>
                <a:ea typeface="Meiryo UI" panose="020B0604030504040204" pitchFamily="50" charset="-128"/>
              </a:rPr>
              <a:t>にした。</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3317072" y="4596281"/>
            <a:ext cx="2798706" cy="11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大阪府総合計画では、</a:t>
            </a:r>
            <a:r>
              <a:rPr kumimoji="1" lang="ja-JP" altLang="en-US" sz="1100" b="1" dirty="0" smtClean="0">
                <a:solidFill>
                  <a:schemeClr val="tx1"/>
                </a:solidFill>
                <a:latin typeface="Meiryo UI" panose="020B0604030504040204" pitchFamily="50" charset="-128"/>
                <a:ea typeface="Meiryo UI" panose="020B0604030504040204" pitchFamily="50" charset="-128"/>
              </a:rPr>
              <a:t>３本の南北軸を設定</a:t>
            </a:r>
            <a:r>
              <a:rPr kumimoji="1" lang="ja-JP" altLang="en-US" sz="1100" dirty="0" smtClean="0">
                <a:solidFill>
                  <a:schemeClr val="tx1"/>
                </a:solidFill>
                <a:latin typeface="Meiryo UI" panose="020B0604030504040204" pitchFamily="50" charset="-128"/>
                <a:ea typeface="Meiryo UI" panose="020B0604030504040204" pitchFamily="50" charset="-128"/>
              </a:rPr>
              <a:t>するとともに、新都心など各地域ごとに業務などの中心となる地区を育成するなど、</a:t>
            </a:r>
            <a:r>
              <a:rPr kumimoji="1" lang="ja-JP" altLang="en-US" sz="1100" b="1" dirty="0" smtClean="0">
                <a:solidFill>
                  <a:schemeClr val="tx1"/>
                </a:solidFill>
                <a:latin typeface="Meiryo UI" panose="020B0604030504040204" pitchFamily="50" charset="-128"/>
                <a:ea typeface="Meiryo UI" panose="020B0604030504040204" pitchFamily="50" charset="-128"/>
              </a:rPr>
              <a:t>多軸・多核心型都市構造を構想</a:t>
            </a:r>
            <a:r>
              <a:rPr kumimoji="1" lang="ja-JP" altLang="en-US" sz="1100" dirty="0" smtClean="0">
                <a:solidFill>
                  <a:schemeClr val="tx1"/>
                </a:solidFill>
                <a:latin typeface="Meiryo UI" panose="020B0604030504040204" pitchFamily="50" charset="-128"/>
                <a:ea typeface="Meiryo UI" panose="020B0604030504040204" pitchFamily="50" charset="-128"/>
              </a:rPr>
              <a:t>した。</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6647427" y="4603138"/>
            <a:ext cx="2798706" cy="1659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大阪府新総合計画では、</a:t>
            </a:r>
            <a:r>
              <a:rPr kumimoji="1" lang="ja-JP" altLang="en-US" sz="1100" b="1" dirty="0" smtClean="0">
                <a:solidFill>
                  <a:schemeClr val="tx1"/>
                </a:solidFill>
                <a:latin typeface="Meiryo UI" panose="020B0604030504040204" pitchFamily="50" charset="-128"/>
                <a:ea typeface="Meiryo UI" panose="020B0604030504040204" pitchFamily="50" charset="-128"/>
              </a:rPr>
              <a:t>一点集中型から多核環状型へと再編整備</a:t>
            </a:r>
            <a:r>
              <a:rPr kumimoji="1" lang="ja-JP" altLang="en-US" sz="1100" dirty="0" smtClean="0">
                <a:solidFill>
                  <a:schemeClr val="tx1"/>
                </a:solidFill>
                <a:latin typeface="Meiryo UI" panose="020B0604030504040204" pitchFamily="50" charset="-128"/>
                <a:ea typeface="Meiryo UI" panose="020B0604030504040204" pitchFamily="50" charset="-128"/>
              </a:rPr>
              <a:t>することをめざして、大阪湾ベイエリアの発展を図る「大阪湾都市構想」、既成市街地の再生、新都心の整備を図る「内陸環状都市構想」、周辺山系の緑や河川などを活用した「水と緑、歴史・文化の都市構想」、</a:t>
            </a:r>
            <a:r>
              <a:rPr kumimoji="1" lang="ja-JP" altLang="en-US" sz="1100" b="1" dirty="0" smtClean="0">
                <a:solidFill>
                  <a:schemeClr val="tx1"/>
                </a:solidFill>
                <a:latin typeface="Meiryo UI" panose="020B0604030504040204" pitchFamily="50" charset="-128"/>
                <a:ea typeface="Meiryo UI" panose="020B0604030504040204" pitchFamily="50" charset="-128"/>
              </a:rPr>
              <a:t>大阪都心部全体としての機能強化を図る「大阪都心機能高度化構想</a:t>
            </a:r>
            <a:r>
              <a:rPr kumimoji="1" lang="ja-JP" altLang="en-US" sz="1100" dirty="0" smtClean="0">
                <a:solidFill>
                  <a:schemeClr val="tx1"/>
                </a:solidFill>
                <a:latin typeface="Meiryo UI" panose="020B0604030504040204" pitchFamily="50" charset="-128"/>
                <a:ea typeface="Meiryo UI" panose="020B0604030504040204" pitchFamily="50" charset="-128"/>
              </a:rPr>
              <a:t>」を示した。</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251322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今後の将来予測（６）科学技術の進展（</a:t>
            </a:r>
            <a:r>
              <a:rPr lang="en-US" altLang="ja-JP" sz="1800" b="1" dirty="0">
                <a:solidFill>
                  <a:schemeClr val="bg1"/>
                </a:solidFill>
                <a:latin typeface="Meiryo UI" panose="020B0604030504040204" pitchFamily="50" charset="-128"/>
                <a:ea typeface="Meiryo UI" panose="020B0604030504040204" pitchFamily="50" charset="-128"/>
              </a:rPr>
              <a:t>Society </a:t>
            </a:r>
            <a:r>
              <a:rPr lang="en-US" altLang="ja-JP" sz="1800" b="1" dirty="0" smtClean="0">
                <a:solidFill>
                  <a:schemeClr val="bg1"/>
                </a:solidFill>
                <a:latin typeface="Meiryo UI" panose="020B0604030504040204" pitchFamily="50" charset="-128"/>
                <a:ea typeface="Meiryo UI" panose="020B0604030504040204" pitchFamily="50" charset="-128"/>
              </a:rPr>
              <a:t>5.0</a:t>
            </a:r>
            <a:r>
              <a:rPr lang="ja-JP" altLang="en-US" sz="1800" b="1" dirty="0" smtClean="0">
                <a:solidFill>
                  <a:schemeClr val="bg1"/>
                </a:solidFill>
                <a:latin typeface="Meiryo UI" panose="020B0604030504040204" pitchFamily="50" charset="-128"/>
                <a:ea typeface="Meiryo UI" panose="020B0604030504040204" pitchFamily="50" charset="-128"/>
              </a:rPr>
              <a:t>）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0" y="519075"/>
            <a:ext cx="1921488"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Society </a:t>
            </a:r>
            <a:r>
              <a:rPr lang="en-US" altLang="ja-JP" sz="1600" b="1" dirty="0">
                <a:latin typeface="Meiryo UI" panose="020B0604030504040204" pitchFamily="50" charset="-128"/>
                <a:ea typeface="Meiryo UI" panose="020B0604030504040204" pitchFamily="50" charset="-128"/>
              </a:rPr>
              <a:t>5.0</a:t>
            </a:r>
            <a:r>
              <a:rPr lang="ja-JP" altLang="en-US" sz="1600" b="1" dirty="0">
                <a:latin typeface="Meiryo UI" panose="020B0604030504040204" pitchFamily="50" charset="-128"/>
                <a:ea typeface="Meiryo UI" panose="020B0604030504040204" pitchFamily="50" charset="-128"/>
              </a:rPr>
              <a:t>とは</a:t>
            </a:r>
          </a:p>
        </p:txBody>
      </p:sp>
      <p:sp>
        <p:nvSpPr>
          <p:cNvPr id="3" name="正方形/長方形 2"/>
          <p:cNvSpPr/>
          <p:nvPr/>
        </p:nvSpPr>
        <p:spPr>
          <a:xfrm>
            <a:off x="217212" y="857629"/>
            <a:ext cx="9635653" cy="1169551"/>
          </a:xfrm>
          <a:prstGeom prst="rect">
            <a:avLst/>
          </a:prstGeom>
          <a:ln>
            <a:solidFill>
              <a:schemeClr val="tx1"/>
            </a:solidFill>
          </a:ln>
        </p:spPr>
        <p:txBody>
          <a:bodyPr wrap="square">
            <a:spAutoFit/>
          </a:bodyPr>
          <a:lstStyle/>
          <a:p>
            <a:pPr marL="93663" indent="-93663"/>
            <a:r>
              <a:rPr lang="ja-JP" altLang="en-US" sz="1400"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サイバー</a:t>
            </a:r>
            <a:r>
              <a:rPr lang="ja-JP" altLang="en-US" sz="1400" b="1" dirty="0">
                <a:latin typeface="Meiryo UI" panose="020B0604030504040204" pitchFamily="50" charset="-128"/>
                <a:ea typeface="Meiryo UI" panose="020B0604030504040204" pitchFamily="50" charset="-128"/>
              </a:rPr>
              <a:t>空間（仮想空間）とフィジカル空間（現実空間）を高度に融合</a:t>
            </a:r>
            <a:r>
              <a:rPr lang="ja-JP" altLang="en-US" sz="1400" dirty="0">
                <a:latin typeface="Meiryo UI" panose="020B0604030504040204" pitchFamily="50" charset="-128"/>
                <a:ea typeface="Meiryo UI" panose="020B0604030504040204" pitchFamily="50" charset="-128"/>
              </a:rPr>
              <a:t>させたシステムにより、経済発展と社会的課題の解決を両立する、</a:t>
            </a:r>
            <a:r>
              <a:rPr lang="ja-JP" altLang="en-US" sz="1400" b="1" dirty="0">
                <a:latin typeface="Meiryo UI" panose="020B0604030504040204" pitchFamily="50" charset="-128"/>
                <a:ea typeface="Meiryo UI" panose="020B0604030504040204" pitchFamily="50" charset="-128"/>
              </a:rPr>
              <a:t>人間中心の社会（</a:t>
            </a:r>
            <a:r>
              <a:rPr lang="en-US" altLang="ja-JP" sz="1400" b="1" dirty="0">
                <a:latin typeface="Meiryo UI" panose="020B0604030504040204" pitchFamily="50" charset="-128"/>
                <a:ea typeface="Meiryo UI" panose="020B0604030504040204" pitchFamily="50" charset="-128"/>
              </a:rPr>
              <a:t>Society</a:t>
            </a:r>
            <a:r>
              <a:rPr lang="ja-JP" altLang="en-US" sz="1400" b="1" dirty="0">
                <a:latin typeface="Meiryo UI" panose="020B0604030504040204" pitchFamily="50" charset="-128"/>
                <a:ea typeface="Meiryo UI" panose="020B0604030504040204" pitchFamily="50" charset="-128"/>
              </a:rPr>
              <a:t>）</a:t>
            </a:r>
          </a:p>
          <a:p>
            <a:endParaRPr lang="ja-JP" altLang="en-US" sz="1400" dirty="0">
              <a:latin typeface="Meiryo UI" panose="020B0604030504040204" pitchFamily="50" charset="-128"/>
              <a:ea typeface="Meiryo UI" panose="020B0604030504040204" pitchFamily="50" charset="-128"/>
            </a:endParaRPr>
          </a:p>
          <a:p>
            <a:pPr marL="93663" indent="-93663"/>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狩猟</a:t>
            </a:r>
            <a:r>
              <a:rPr lang="ja-JP" altLang="en-US" sz="1400" dirty="0">
                <a:latin typeface="Meiryo UI" panose="020B0604030504040204" pitchFamily="50" charset="-128"/>
                <a:ea typeface="Meiryo UI" panose="020B0604030504040204" pitchFamily="50" charset="-128"/>
              </a:rPr>
              <a:t>社会（</a:t>
            </a:r>
            <a:r>
              <a:rPr lang="en-US" altLang="ja-JP" sz="1400" dirty="0">
                <a:latin typeface="Meiryo UI" panose="020B0604030504040204" pitchFamily="50" charset="-128"/>
                <a:ea typeface="Meiryo UI" panose="020B0604030504040204" pitchFamily="50" charset="-128"/>
              </a:rPr>
              <a:t>Society 1.0</a:t>
            </a:r>
            <a:r>
              <a:rPr lang="ja-JP" altLang="en-US" sz="1400" dirty="0">
                <a:latin typeface="Meiryo UI" panose="020B0604030504040204" pitchFamily="50" charset="-128"/>
                <a:ea typeface="Meiryo UI" panose="020B0604030504040204" pitchFamily="50" charset="-128"/>
              </a:rPr>
              <a:t>）、農耕社会（</a:t>
            </a:r>
            <a:r>
              <a:rPr lang="en-US" altLang="ja-JP" sz="1400" dirty="0">
                <a:latin typeface="Meiryo UI" panose="020B0604030504040204" pitchFamily="50" charset="-128"/>
                <a:ea typeface="Meiryo UI" panose="020B0604030504040204" pitchFamily="50" charset="-128"/>
              </a:rPr>
              <a:t>Society 2.0</a:t>
            </a:r>
            <a:r>
              <a:rPr lang="ja-JP" altLang="en-US" sz="1400" dirty="0">
                <a:latin typeface="Meiryo UI" panose="020B0604030504040204" pitchFamily="50" charset="-128"/>
                <a:ea typeface="Meiryo UI" panose="020B0604030504040204" pitchFamily="50" charset="-128"/>
              </a:rPr>
              <a:t>）、工業社会（</a:t>
            </a:r>
            <a:r>
              <a:rPr lang="en-US" altLang="ja-JP" sz="1400" dirty="0">
                <a:latin typeface="Meiryo UI" panose="020B0604030504040204" pitchFamily="50" charset="-128"/>
                <a:ea typeface="Meiryo UI" panose="020B0604030504040204" pitchFamily="50" charset="-128"/>
              </a:rPr>
              <a:t>Society 3.0</a:t>
            </a:r>
            <a:r>
              <a:rPr lang="ja-JP" altLang="en-US" sz="1400" dirty="0">
                <a:latin typeface="Meiryo UI" panose="020B0604030504040204" pitchFamily="50" charset="-128"/>
                <a:ea typeface="Meiryo UI" panose="020B0604030504040204" pitchFamily="50" charset="-128"/>
              </a:rPr>
              <a:t>）、情報社会（</a:t>
            </a:r>
            <a:r>
              <a:rPr lang="en-US" altLang="ja-JP" sz="1400" dirty="0">
                <a:latin typeface="Meiryo UI" panose="020B0604030504040204" pitchFamily="50" charset="-128"/>
                <a:ea typeface="Meiryo UI" panose="020B0604030504040204" pitchFamily="50" charset="-128"/>
              </a:rPr>
              <a:t>Society 4.0</a:t>
            </a:r>
            <a:r>
              <a:rPr lang="ja-JP" altLang="en-US" sz="1400" dirty="0">
                <a:latin typeface="Meiryo UI" panose="020B0604030504040204" pitchFamily="50" charset="-128"/>
                <a:ea typeface="Meiryo UI" panose="020B0604030504040204" pitchFamily="50" charset="-128"/>
              </a:rPr>
              <a:t>）に続く、新たな社会を指すもので、</a:t>
            </a:r>
            <a:r>
              <a:rPr lang="ja-JP" altLang="en-US" sz="1400" b="1" dirty="0">
                <a:latin typeface="Meiryo UI" panose="020B0604030504040204" pitchFamily="50" charset="-128"/>
                <a:ea typeface="Meiryo UI" panose="020B0604030504040204" pitchFamily="50" charset="-128"/>
              </a:rPr>
              <a:t>第５期科学技術基本計画において我が国が目指すべき未来社会の姿として初めて</a:t>
            </a:r>
            <a:r>
              <a:rPr lang="ja-JP" altLang="en-US" sz="1400" b="1" dirty="0" smtClean="0">
                <a:latin typeface="Meiryo UI" panose="020B0604030504040204" pitchFamily="50" charset="-128"/>
                <a:ea typeface="Meiryo UI" panose="020B0604030504040204" pitchFamily="50" charset="-128"/>
              </a:rPr>
              <a:t>提唱。</a:t>
            </a:r>
            <a:endParaRPr lang="en-US" altLang="ja-JP" sz="14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0" y="2623917"/>
            <a:ext cx="2934586"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Society </a:t>
            </a:r>
            <a:r>
              <a:rPr lang="en-US" altLang="ja-JP" sz="1600" b="1" dirty="0">
                <a:latin typeface="Meiryo UI" panose="020B0604030504040204" pitchFamily="50" charset="-128"/>
                <a:ea typeface="Meiryo UI" panose="020B0604030504040204" pitchFamily="50" charset="-128"/>
              </a:rPr>
              <a:t>5.0</a:t>
            </a:r>
            <a:r>
              <a:rPr lang="ja-JP" altLang="en-US" sz="1600" b="1" dirty="0">
                <a:latin typeface="Meiryo UI" panose="020B0604030504040204" pitchFamily="50" charset="-128"/>
                <a:ea typeface="Meiryo UI" panose="020B0604030504040204" pitchFamily="50" charset="-128"/>
              </a:rPr>
              <a:t>で実現する社会</a:t>
            </a:r>
          </a:p>
        </p:txBody>
      </p:sp>
      <p:sp>
        <p:nvSpPr>
          <p:cNvPr id="5" name="正方形/長方形 4"/>
          <p:cNvSpPr/>
          <p:nvPr/>
        </p:nvSpPr>
        <p:spPr>
          <a:xfrm>
            <a:off x="217211" y="2962471"/>
            <a:ext cx="4301001" cy="3108543"/>
          </a:xfrm>
          <a:prstGeom prst="rect">
            <a:avLst/>
          </a:prstGeom>
          <a:ln>
            <a:solidFill>
              <a:schemeClr val="tx1"/>
            </a:solidFill>
          </a:ln>
        </p:spPr>
        <p:txBody>
          <a:bodyPr wrap="square">
            <a:spAutoFit/>
          </a:bodyPr>
          <a:lstStyle/>
          <a:p>
            <a:pPr marL="93663" indent="-93663"/>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Society </a:t>
            </a: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で実現する社会は、</a:t>
            </a:r>
            <a:r>
              <a:rPr lang="en-US" altLang="ja-JP" sz="1400" dirty="0" err="1">
                <a:latin typeface="Meiryo UI" panose="020B0604030504040204" pitchFamily="50" charset="-128"/>
                <a:ea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Internet of Things</a:t>
            </a:r>
            <a:r>
              <a:rPr lang="ja-JP" altLang="en-US" sz="1400" dirty="0">
                <a:latin typeface="Meiryo UI" panose="020B0604030504040204" pitchFamily="50" charset="-128"/>
                <a:ea typeface="Meiryo UI" panose="020B0604030504040204" pitchFamily="50" charset="-128"/>
              </a:rPr>
              <a:t>）で全ての人とモノがつながり、様々な知識や情報が共有され、今までにない</a:t>
            </a:r>
            <a:r>
              <a:rPr lang="ja-JP" altLang="en-US" sz="1400" b="1" dirty="0">
                <a:latin typeface="Meiryo UI" panose="020B0604030504040204" pitchFamily="50" charset="-128"/>
                <a:ea typeface="Meiryo UI" panose="020B0604030504040204" pitchFamily="50" charset="-128"/>
              </a:rPr>
              <a:t>新たな価値を生み出すことで、これらの課題や困難を</a:t>
            </a:r>
            <a:r>
              <a:rPr lang="ja-JP" altLang="en-US" sz="1400" b="1" dirty="0" smtClean="0">
                <a:latin typeface="Meiryo UI" panose="020B0604030504040204" pitchFamily="50" charset="-128"/>
                <a:ea typeface="Meiryo UI" panose="020B0604030504040204" pitchFamily="50" charset="-128"/>
              </a:rPr>
              <a:t>克服。</a:t>
            </a:r>
            <a:endParaRPr lang="en-US" altLang="ja-JP" sz="1400" b="1"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pPr marL="93663" indent="-93663"/>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また</a:t>
            </a:r>
            <a:r>
              <a:rPr lang="ja-JP" altLang="en-US" sz="1400" dirty="0">
                <a:latin typeface="Meiryo UI" panose="020B0604030504040204" pitchFamily="50" charset="-128"/>
                <a:ea typeface="Meiryo UI" panose="020B0604030504040204" pitchFamily="50" charset="-128"/>
              </a:rPr>
              <a:t>、人工知能（</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）により、必要な情報が必要な時に提供されるようになり、ロボットや自動走行車などの技術で、</a:t>
            </a:r>
            <a:r>
              <a:rPr lang="ja-JP" altLang="en-US" sz="1400" b="1" dirty="0">
                <a:latin typeface="Meiryo UI" panose="020B0604030504040204" pitchFamily="50" charset="-128"/>
                <a:ea typeface="Meiryo UI" panose="020B0604030504040204" pitchFamily="50" charset="-128"/>
              </a:rPr>
              <a:t>少子高齢化、地方の過疎化、貧富の格差などの課題が</a:t>
            </a:r>
            <a:r>
              <a:rPr lang="ja-JP" altLang="en-US" sz="1400" b="1" dirty="0" smtClean="0">
                <a:latin typeface="Meiryo UI" panose="020B0604030504040204" pitchFamily="50" charset="-128"/>
                <a:ea typeface="Meiryo UI" panose="020B0604030504040204" pitchFamily="50" charset="-128"/>
              </a:rPr>
              <a:t>克服</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pPr marL="93663" indent="-93663"/>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社会</a:t>
            </a:r>
            <a:r>
              <a:rPr lang="ja-JP" altLang="en-US" sz="1400" dirty="0">
                <a:latin typeface="Meiryo UI" panose="020B0604030504040204" pitchFamily="50" charset="-128"/>
                <a:ea typeface="Meiryo UI" panose="020B0604030504040204" pitchFamily="50" charset="-128"/>
              </a:rPr>
              <a:t>の変革（イノベーション）を通じて、これまでの閉塞感を打破し、希望の持てる社会、世代を超えて互いに尊重し合あえる社会、</a:t>
            </a:r>
            <a:r>
              <a:rPr lang="ja-JP" altLang="en-US" sz="1400" b="1" dirty="0">
                <a:latin typeface="Meiryo UI" panose="020B0604030504040204" pitchFamily="50" charset="-128"/>
                <a:ea typeface="Meiryo UI" panose="020B0604030504040204" pitchFamily="50" charset="-128"/>
              </a:rPr>
              <a:t>一人一人が快適で活躍できる</a:t>
            </a:r>
            <a:r>
              <a:rPr lang="ja-JP" altLang="en-US" sz="1400" b="1" dirty="0" smtClean="0">
                <a:latin typeface="Meiryo UI" panose="020B0604030504040204" pitchFamily="50" charset="-128"/>
                <a:ea typeface="Meiryo UI" panose="020B0604030504040204" pitchFamily="50" charset="-128"/>
              </a:rPr>
              <a:t>社会。</a:t>
            </a:r>
            <a:endParaRPr lang="en-US" altLang="ja-JP" sz="1400" b="1"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7093609" y="6311245"/>
            <a:ext cx="2592288" cy="271869"/>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出典：内閣府</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17212" y="2111323"/>
            <a:ext cx="9635653" cy="307777"/>
          </a:xfrm>
          <a:prstGeom prst="rect">
            <a:avLst/>
          </a:prstGeom>
          <a:ln>
            <a:solidFill>
              <a:schemeClr val="tx1"/>
            </a:solidFill>
            <a:prstDash val="sysDash"/>
          </a:ln>
        </p:spPr>
        <p:txBody>
          <a:bodyPr wrap="square">
            <a:spAutoFit/>
          </a:bodyPr>
          <a:lstStyle/>
          <a:p>
            <a:pPr marL="93663" indent="-93663"/>
            <a:r>
              <a:rPr lang="ja-JP" altLang="en-US" sz="1400" dirty="0" smtClean="0">
                <a:latin typeface="Meiryo UI" panose="020B0604030504040204" pitchFamily="50" charset="-128"/>
                <a:ea typeface="Meiryo UI" panose="020B0604030504040204" pitchFamily="50" charset="-128"/>
              </a:rPr>
              <a:t>→○ＳＤＧｓ（ゴール８）「働きがいも　経済成長も」、ＳＤＧｓ（ゴール９）「産業と技術革新の基盤をつくろう」にも大きな影響。</a:t>
            </a:r>
            <a:endParaRPr lang="ja-JP" altLang="en-US"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9427568" y="6604324"/>
            <a:ext cx="48306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187</a:t>
            </a:r>
            <a:endParaRPr kumimoji="1" lang="ja-JP" altLang="en-US" sz="1100" b="1" dirty="0">
              <a:latin typeface="Arial Black" panose="020B0A04020102020204" pitchFamily="34" charset="0"/>
            </a:endParaRPr>
          </a:p>
        </p:txBody>
      </p:sp>
      <p:pic>
        <p:nvPicPr>
          <p:cNvPr id="7" name="図 6"/>
          <p:cNvPicPr>
            <a:picLocks noChangeAspect="1"/>
          </p:cNvPicPr>
          <p:nvPr/>
        </p:nvPicPr>
        <p:blipFill>
          <a:blip r:embed="rId2"/>
          <a:stretch>
            <a:fillRect/>
          </a:stretch>
        </p:blipFill>
        <p:spPr>
          <a:xfrm>
            <a:off x="4735423" y="2604952"/>
            <a:ext cx="5090160" cy="3520440"/>
          </a:xfrm>
          <a:prstGeom prst="rect">
            <a:avLst/>
          </a:prstGeom>
        </p:spPr>
      </p:pic>
    </p:spTree>
    <p:extLst>
      <p:ext uri="{BB962C8B-B14F-4D97-AF65-F5344CB8AC3E}">
        <p14:creationId xmlns:p14="http://schemas.microsoft.com/office/powerpoint/2010/main" val="417524498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今後の将来予測（６）科学技術の進展（</a:t>
            </a:r>
            <a:r>
              <a:rPr lang="en-US" altLang="ja-JP" sz="1800" b="1" dirty="0">
                <a:solidFill>
                  <a:schemeClr val="bg1"/>
                </a:solidFill>
                <a:latin typeface="Meiryo UI" panose="020B0604030504040204" pitchFamily="50" charset="-128"/>
                <a:ea typeface="Meiryo UI" panose="020B0604030504040204" pitchFamily="50" charset="-128"/>
              </a:rPr>
              <a:t>Society </a:t>
            </a:r>
            <a:r>
              <a:rPr lang="en-US" altLang="ja-JP" sz="1800" b="1" dirty="0" smtClean="0">
                <a:solidFill>
                  <a:schemeClr val="bg1"/>
                </a:solidFill>
                <a:latin typeface="Meiryo UI" panose="020B0604030504040204" pitchFamily="50" charset="-128"/>
                <a:ea typeface="Meiryo UI" panose="020B0604030504040204" pitchFamily="50" charset="-128"/>
              </a:rPr>
              <a:t>5.0</a:t>
            </a:r>
            <a:r>
              <a:rPr lang="ja-JP" altLang="en-US" sz="1800" b="1" dirty="0" smtClean="0">
                <a:solidFill>
                  <a:schemeClr val="bg1"/>
                </a:solidFill>
                <a:latin typeface="Meiryo UI" panose="020B0604030504040204" pitchFamily="50" charset="-128"/>
                <a:ea typeface="Meiryo UI" panose="020B0604030504040204" pitchFamily="50" charset="-128"/>
              </a:rPr>
              <a:t>）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0" y="519075"/>
            <a:ext cx="2224455"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Society 5.0</a:t>
            </a:r>
            <a:r>
              <a:rPr lang="ja-JP" altLang="en-US" sz="1600" b="1" dirty="0" smtClean="0">
                <a:latin typeface="Meiryo UI" panose="020B0604030504040204" pitchFamily="50" charset="-128"/>
                <a:ea typeface="Meiryo UI" panose="020B0604030504040204" pitchFamily="50" charset="-128"/>
              </a:rPr>
              <a:t>のしくみ</a:t>
            </a:r>
            <a:endParaRPr lang="ja-JP" altLang="en-US" sz="16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217212" y="857629"/>
            <a:ext cx="9635653" cy="1384995"/>
          </a:xfrm>
          <a:prstGeom prst="rect">
            <a:avLst/>
          </a:prstGeom>
          <a:ln>
            <a:solidFill>
              <a:schemeClr val="tx1"/>
            </a:solidFill>
          </a:ln>
        </p:spPr>
        <p:txBody>
          <a:bodyPr wrap="square">
            <a:spAutoFit/>
          </a:bodyPr>
          <a:lstStyle/>
          <a:p>
            <a:pPr marL="93663" indent="-93663"/>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Society 5.0</a:t>
            </a:r>
            <a:r>
              <a:rPr lang="ja-JP" altLang="en-US" sz="1400" dirty="0">
                <a:latin typeface="Meiryo UI" panose="020B0604030504040204" pitchFamily="50" charset="-128"/>
                <a:ea typeface="Meiryo UI" panose="020B0604030504040204" pitchFamily="50" charset="-128"/>
              </a:rPr>
              <a:t>では、</a:t>
            </a:r>
            <a:r>
              <a:rPr lang="ja-JP" altLang="en-US" sz="1400" b="1" dirty="0">
                <a:latin typeface="Meiryo UI" panose="020B0604030504040204" pitchFamily="50" charset="-128"/>
                <a:ea typeface="Meiryo UI" panose="020B0604030504040204" pitchFamily="50" charset="-128"/>
              </a:rPr>
              <a:t>フィジカル空間のセンサーからの膨大な情報がサイバー空間に</a:t>
            </a:r>
            <a:r>
              <a:rPr lang="ja-JP" altLang="en-US" sz="1400" b="1" dirty="0" smtClean="0">
                <a:latin typeface="Meiryo UI" panose="020B0604030504040204" pitchFamily="50" charset="-128"/>
                <a:ea typeface="Meiryo UI" panose="020B0604030504040204" pitchFamily="50" charset="-128"/>
              </a:rPr>
              <a:t>集積</a:t>
            </a:r>
            <a:r>
              <a:rPr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サイバー</a:t>
            </a:r>
            <a:r>
              <a:rPr lang="ja-JP" altLang="en-US" sz="1400" b="1" dirty="0">
                <a:latin typeface="Meiryo UI" panose="020B0604030504040204" pitchFamily="50" charset="-128"/>
                <a:ea typeface="Meiryo UI" panose="020B0604030504040204" pitchFamily="50" charset="-128"/>
              </a:rPr>
              <a:t>空間では、このビッグデータを人工知能（</a:t>
            </a:r>
            <a:r>
              <a:rPr lang="en-US" altLang="ja-JP" sz="1400" b="1" dirty="0">
                <a:latin typeface="Meiryo UI" panose="020B0604030504040204" pitchFamily="50" charset="-128"/>
                <a:ea typeface="Meiryo UI" panose="020B0604030504040204" pitchFamily="50" charset="-128"/>
              </a:rPr>
              <a:t>AI</a:t>
            </a:r>
            <a:r>
              <a:rPr lang="ja-JP" altLang="en-US" sz="1400" b="1" dirty="0">
                <a:latin typeface="Meiryo UI" panose="020B0604030504040204" pitchFamily="50" charset="-128"/>
                <a:ea typeface="Meiryo UI" panose="020B0604030504040204" pitchFamily="50" charset="-128"/>
              </a:rPr>
              <a:t>）が解析し、その解析結果がフィジカル空間の人間に様々な形で</a:t>
            </a:r>
            <a:r>
              <a:rPr lang="ja-JP" altLang="en-US" sz="1400" b="1" dirty="0" smtClean="0">
                <a:latin typeface="Meiryo UI" panose="020B0604030504040204" pitchFamily="50" charset="-128"/>
                <a:ea typeface="Meiryo UI" panose="020B0604030504040204" pitchFamily="50" charset="-128"/>
              </a:rPr>
              <a:t>フィードバック</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93663" indent="-93663"/>
            <a:endParaRPr lang="en-US" altLang="ja-JP" sz="1400" dirty="0" smtClean="0">
              <a:latin typeface="Meiryo UI" panose="020B0604030504040204" pitchFamily="50" charset="-128"/>
              <a:ea typeface="Meiryo UI" panose="020B0604030504040204" pitchFamily="50" charset="-128"/>
            </a:endParaRPr>
          </a:p>
          <a:p>
            <a:pPr marL="93663" indent="-93663"/>
            <a:r>
              <a:rPr lang="ja-JP" altLang="en-US" sz="1400" dirty="0" smtClean="0">
                <a:latin typeface="Meiryo UI" panose="020B0604030504040204" pitchFamily="50" charset="-128"/>
                <a:ea typeface="Meiryo UI" panose="020B0604030504040204" pitchFamily="50" charset="-128"/>
              </a:rPr>
              <a:t>○今</a:t>
            </a:r>
            <a:r>
              <a:rPr lang="ja-JP" altLang="en-US" sz="1400" dirty="0">
                <a:latin typeface="Meiryo UI" panose="020B0604030504040204" pitchFamily="50" charset="-128"/>
                <a:ea typeface="Meiryo UI" panose="020B0604030504040204" pitchFamily="50" charset="-128"/>
              </a:rPr>
              <a:t>までの情報社会では、人間が情報を解析することで価値が生まれ</a:t>
            </a:r>
            <a:r>
              <a:rPr lang="ja-JP" altLang="en-US" sz="1400" dirty="0" smtClean="0">
                <a:latin typeface="Meiryo UI" panose="020B0604030504040204" pitchFamily="50" charset="-128"/>
                <a:ea typeface="Meiryo UI" panose="020B0604030504040204" pitchFamily="50" charset="-128"/>
              </a:rPr>
              <a:t>てきた</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Society 5.0</a:t>
            </a:r>
            <a:r>
              <a:rPr lang="ja-JP" altLang="en-US" sz="1400" dirty="0">
                <a:latin typeface="Meiryo UI" panose="020B0604030504040204" pitchFamily="50" charset="-128"/>
                <a:ea typeface="Meiryo UI" panose="020B0604030504040204" pitchFamily="50" charset="-128"/>
              </a:rPr>
              <a:t>では、膨大なビッグデータを人間の能力を超えた</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が解析し、その結果がロボットなどを通して人間にフィードバックされることで、これまでには出来なかった</a:t>
            </a:r>
            <a:r>
              <a:rPr lang="ja-JP" altLang="en-US" sz="1400" b="1" dirty="0">
                <a:latin typeface="Meiryo UI" panose="020B0604030504040204" pitchFamily="50" charset="-128"/>
                <a:ea typeface="Meiryo UI" panose="020B0604030504040204" pitchFamily="50" charset="-128"/>
              </a:rPr>
              <a:t>新たな価値が産業や社会にもたらされる</a:t>
            </a:r>
            <a:r>
              <a:rPr lang="ja-JP" altLang="en-US" sz="1400" dirty="0">
                <a:latin typeface="Meiryo UI" panose="020B0604030504040204" pitchFamily="50" charset="-128"/>
                <a:ea typeface="Meiryo UI" panose="020B0604030504040204" pitchFamily="50" charset="-128"/>
              </a:rPr>
              <a:t>ことに</a:t>
            </a:r>
            <a:r>
              <a:rPr lang="ja-JP" altLang="en-US" sz="1400" dirty="0" smtClean="0">
                <a:latin typeface="Meiryo UI" panose="020B0604030504040204" pitchFamily="50" charset="-128"/>
                <a:ea typeface="Meiryo UI" panose="020B0604030504040204" pitchFamily="50" charset="-128"/>
              </a:rPr>
              <a:t>なる。</a:t>
            </a:r>
            <a:endParaRPr lang="ja-JP" altLang="en-US" sz="14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6899748" y="6470711"/>
            <a:ext cx="2012432" cy="271869"/>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出典：内閣府</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HP</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427568" y="6604324"/>
            <a:ext cx="48306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188</a:t>
            </a:r>
            <a:endParaRPr kumimoji="1" lang="ja-JP" altLang="en-US" sz="1100" b="1" dirty="0">
              <a:latin typeface="Arial Black" panose="020B0A04020102020204" pitchFamily="34" charset="0"/>
            </a:endParaRPr>
          </a:p>
        </p:txBody>
      </p:sp>
      <p:pic>
        <p:nvPicPr>
          <p:cNvPr id="4" name="図 3"/>
          <p:cNvPicPr>
            <a:picLocks noChangeAspect="1"/>
          </p:cNvPicPr>
          <p:nvPr/>
        </p:nvPicPr>
        <p:blipFill>
          <a:blip r:embed="rId2"/>
          <a:stretch>
            <a:fillRect/>
          </a:stretch>
        </p:blipFill>
        <p:spPr>
          <a:xfrm>
            <a:off x="1455420" y="2316544"/>
            <a:ext cx="6995160" cy="4213860"/>
          </a:xfrm>
          <a:prstGeom prst="rect">
            <a:avLst/>
          </a:prstGeom>
        </p:spPr>
      </p:pic>
    </p:spTree>
    <p:extLst>
      <p:ext uri="{BB962C8B-B14F-4D97-AF65-F5344CB8AC3E}">
        <p14:creationId xmlns:p14="http://schemas.microsoft.com/office/powerpoint/2010/main" val="33284873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今後の将来予測（６）科学技術の進展（</a:t>
            </a:r>
            <a:r>
              <a:rPr lang="en-US" altLang="ja-JP" sz="1800" b="1" dirty="0" smtClean="0">
                <a:solidFill>
                  <a:schemeClr val="bg1"/>
                </a:solidFill>
                <a:latin typeface="Meiryo UI" panose="020B0604030504040204" pitchFamily="50" charset="-128"/>
                <a:ea typeface="Meiryo UI" panose="020B0604030504040204" pitchFamily="50" charset="-128"/>
              </a:rPr>
              <a:t>AI</a:t>
            </a:r>
            <a:r>
              <a:rPr lang="ja-JP" altLang="en-US" sz="1800" b="1" dirty="0" smtClean="0">
                <a:solidFill>
                  <a:schemeClr val="bg1"/>
                </a:solidFill>
                <a:latin typeface="Meiryo UI" panose="020B0604030504040204" pitchFamily="50" charset="-128"/>
                <a:ea typeface="Meiryo UI" panose="020B0604030504040204" pitchFamily="50" charset="-128"/>
              </a:rPr>
              <a:t>等の進展による負の側面等）　</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376230" y="6596390"/>
            <a:ext cx="50353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189</a:t>
            </a:r>
            <a:endParaRPr kumimoji="1" lang="ja-JP" altLang="en-US" sz="1100" b="1" dirty="0">
              <a:latin typeface="Arial Black" panose="020B0A04020102020204" pitchFamily="34" charset="0"/>
            </a:endParaRPr>
          </a:p>
        </p:txBody>
      </p:sp>
      <p:sp>
        <p:nvSpPr>
          <p:cNvPr id="2" name="正方形/長方形 1"/>
          <p:cNvSpPr/>
          <p:nvPr/>
        </p:nvSpPr>
        <p:spPr>
          <a:xfrm>
            <a:off x="281735" y="814305"/>
            <a:ext cx="9624265" cy="1169551"/>
          </a:xfrm>
          <a:prstGeom prst="rect">
            <a:avLst/>
          </a:prstGeom>
        </p:spPr>
        <p:txBody>
          <a:bodyPr wrap="square">
            <a:spAutoFit/>
          </a:bodyPr>
          <a:lstStyle/>
          <a:p>
            <a:pPr marL="93663" indent="-93663"/>
            <a:r>
              <a:rPr lang="ja-JP" altLang="en-US" sz="1400" dirty="0" smtClean="0">
                <a:latin typeface="Meiryo UI" panose="020B0604030504040204" pitchFamily="50" charset="-128"/>
                <a:ea typeface="Meiryo UI" panose="020B0604030504040204" pitchFamily="50" charset="-128"/>
              </a:rPr>
              <a:t>○多く</a:t>
            </a:r>
            <a:r>
              <a:rPr lang="ja-JP" altLang="en-US" sz="1400" dirty="0">
                <a:latin typeface="Meiryo UI" panose="020B0604030504040204" pitchFamily="50" charset="-128"/>
                <a:ea typeface="Meiryo UI" panose="020B0604030504040204" pitchFamily="50" charset="-128"/>
              </a:rPr>
              <a:t>の科学技術と同様、</a:t>
            </a:r>
            <a:r>
              <a:rPr lang="en-US" altLang="ja-JP" sz="1400" dirty="0">
                <a:latin typeface="Meiryo UI" panose="020B0604030504040204" pitchFamily="50" charset="-128"/>
                <a:ea typeface="Meiryo UI" panose="020B0604030504040204" pitchFamily="50" charset="-128"/>
              </a:rPr>
              <a:t>AI </a:t>
            </a:r>
            <a:r>
              <a:rPr lang="ja-JP" altLang="en-US" sz="1400" dirty="0">
                <a:latin typeface="Meiryo UI" panose="020B0604030504040204" pitchFamily="50" charset="-128"/>
                <a:ea typeface="Meiryo UI" panose="020B0604030504040204" pitchFamily="50" charset="-128"/>
              </a:rPr>
              <a:t>も社会に多大なる便益をもたらす一方で、</a:t>
            </a:r>
            <a:r>
              <a:rPr lang="ja-JP" altLang="en-US" sz="1400" b="1" dirty="0">
                <a:latin typeface="Meiryo UI" panose="020B0604030504040204" pitchFamily="50" charset="-128"/>
                <a:ea typeface="Meiryo UI" panose="020B0604030504040204" pitchFamily="50" charset="-128"/>
              </a:rPr>
              <a:t>その社会への</a:t>
            </a:r>
            <a:r>
              <a:rPr lang="ja-JP" altLang="en-US" sz="1400" b="1" dirty="0" smtClean="0">
                <a:latin typeface="Meiryo UI" panose="020B0604030504040204" pitchFamily="50" charset="-128"/>
                <a:ea typeface="Meiryo UI" panose="020B0604030504040204" pitchFamily="50" charset="-128"/>
              </a:rPr>
              <a:t>影響力</a:t>
            </a:r>
            <a:r>
              <a:rPr lang="ja-JP" altLang="en-US" sz="1400" b="1" dirty="0">
                <a:latin typeface="Meiryo UI" panose="020B0604030504040204" pitchFamily="50" charset="-128"/>
                <a:ea typeface="Meiryo UI" panose="020B0604030504040204" pitchFamily="50" charset="-128"/>
              </a:rPr>
              <a:t>が大きいがゆえに、適切な開発と社会実装が求められる</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pPr marL="93663" indent="-93663"/>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AI </a:t>
            </a:r>
            <a:r>
              <a:rPr lang="ja-JP" altLang="en-US" sz="1400" dirty="0">
                <a:latin typeface="Meiryo UI" panose="020B0604030504040204" pitchFamily="50" charset="-128"/>
                <a:ea typeface="Meiryo UI" panose="020B0604030504040204" pitchFamily="50" charset="-128"/>
              </a:rPr>
              <a:t>を有効に活用して</a:t>
            </a:r>
            <a:r>
              <a:rPr lang="ja-JP" altLang="en-US" sz="1400" dirty="0" smtClean="0">
                <a:latin typeface="Meiryo UI" panose="020B0604030504040204" pitchFamily="50" charset="-128"/>
                <a:ea typeface="Meiryo UI" panose="020B0604030504040204" pitchFamily="50" charset="-128"/>
              </a:rPr>
              <a:t>社会に</a:t>
            </a:r>
            <a:r>
              <a:rPr lang="ja-JP" altLang="en-US" sz="1400" dirty="0">
                <a:latin typeface="Meiryo UI" panose="020B0604030504040204" pitchFamily="50" charset="-128"/>
                <a:ea typeface="Meiryo UI" panose="020B0604030504040204" pitchFamily="50" charset="-128"/>
              </a:rPr>
              <a:t>便益もたらしつつ、</a:t>
            </a:r>
            <a:r>
              <a:rPr lang="ja-JP" altLang="en-US" sz="1400" b="1" dirty="0">
                <a:latin typeface="Meiryo UI" panose="020B0604030504040204" pitchFamily="50" charset="-128"/>
                <a:ea typeface="Meiryo UI" panose="020B0604030504040204" pitchFamily="50" charset="-128"/>
              </a:rPr>
              <a:t>ネガティブな側面を事前に回避又は低減するためには、我々は</a:t>
            </a:r>
            <a:r>
              <a:rPr lang="en-US" altLang="ja-JP" sz="1400" b="1" dirty="0" smtClean="0">
                <a:latin typeface="Meiryo UI" panose="020B0604030504040204" pitchFamily="50" charset="-128"/>
                <a:ea typeface="Meiryo UI" panose="020B0604030504040204" pitchFamily="50" charset="-128"/>
              </a:rPr>
              <a:t>AI</a:t>
            </a:r>
            <a:r>
              <a:rPr lang="ja-JP" altLang="en-US" sz="1400" b="1" dirty="0" smtClean="0">
                <a:latin typeface="Meiryo UI" panose="020B0604030504040204" pitchFamily="50" charset="-128"/>
                <a:ea typeface="Meiryo UI" panose="020B0604030504040204" pitchFamily="50" charset="-128"/>
              </a:rPr>
              <a:t>に</a:t>
            </a:r>
            <a:r>
              <a:rPr lang="ja-JP" altLang="en-US" sz="1400" b="1" dirty="0">
                <a:latin typeface="Meiryo UI" panose="020B0604030504040204" pitchFamily="50" charset="-128"/>
                <a:ea typeface="Meiryo UI" panose="020B0604030504040204" pitchFamily="50" charset="-128"/>
              </a:rPr>
              <a:t>関わる技術自体の研究開発を進めると共に、人、社会システム、産業構造、</a:t>
            </a:r>
            <a:r>
              <a:rPr lang="ja-JP" altLang="en-US" sz="1400" b="1" dirty="0" smtClean="0">
                <a:latin typeface="Meiryo UI" panose="020B0604030504040204" pitchFamily="50" charset="-128"/>
                <a:ea typeface="Meiryo UI" panose="020B0604030504040204" pitchFamily="50" charset="-128"/>
              </a:rPr>
              <a:t>イノベーションシステム</a:t>
            </a:r>
            <a:r>
              <a:rPr lang="ja-JP" altLang="en-US" sz="1400" b="1" dirty="0">
                <a:latin typeface="Meiryo UI" panose="020B0604030504040204" pitchFamily="50" charset="-128"/>
                <a:ea typeface="Meiryo UI" panose="020B0604030504040204" pitchFamily="50" charset="-128"/>
              </a:rPr>
              <a:t>、ガバナンス等、あらゆる面で社会をリデザインし、</a:t>
            </a:r>
            <a:r>
              <a:rPr lang="en-US" altLang="ja-JP" sz="1400" b="1" dirty="0">
                <a:latin typeface="Meiryo UI" panose="020B0604030504040204" pitchFamily="50" charset="-128"/>
                <a:ea typeface="Meiryo UI" panose="020B0604030504040204" pitchFamily="50" charset="-128"/>
              </a:rPr>
              <a:t>AI </a:t>
            </a:r>
            <a:r>
              <a:rPr lang="ja-JP" altLang="en-US" sz="1400" b="1" dirty="0">
                <a:latin typeface="Meiryo UI" panose="020B0604030504040204" pitchFamily="50" charset="-128"/>
                <a:ea typeface="Meiryo UI" panose="020B0604030504040204" pitchFamily="50" charset="-128"/>
              </a:rPr>
              <a:t>を有効かつ安全に</a:t>
            </a:r>
            <a:r>
              <a:rPr lang="ja-JP" altLang="en-US" sz="1400" b="1" dirty="0" smtClean="0">
                <a:latin typeface="Meiryo UI" panose="020B0604030504040204" pitchFamily="50" charset="-128"/>
                <a:ea typeface="Meiryo UI" panose="020B0604030504040204" pitchFamily="50" charset="-128"/>
              </a:rPr>
              <a:t>利用できる</a:t>
            </a:r>
            <a:r>
              <a:rPr lang="ja-JP" altLang="en-US" sz="1400" b="1" dirty="0">
                <a:latin typeface="Meiryo UI" panose="020B0604030504040204" pitchFamily="50" charset="-128"/>
                <a:ea typeface="Meiryo UI" panose="020B0604030504040204" pitchFamily="50" charset="-128"/>
              </a:rPr>
              <a:t>社会を構築すること、すなわち「</a:t>
            </a:r>
            <a:r>
              <a:rPr lang="en-US" altLang="ja-JP" sz="1400" b="1" dirty="0">
                <a:latin typeface="Meiryo UI" panose="020B0604030504040204" pitchFamily="50" charset="-128"/>
                <a:ea typeface="Meiryo UI" panose="020B0604030504040204" pitchFamily="50" charset="-128"/>
              </a:rPr>
              <a:t>AI-Ready </a:t>
            </a:r>
            <a:r>
              <a:rPr lang="ja-JP" altLang="en-US" sz="1400" b="1" dirty="0">
                <a:latin typeface="Meiryo UI" panose="020B0604030504040204" pitchFamily="50" charset="-128"/>
                <a:ea typeface="Meiryo UI" panose="020B0604030504040204" pitchFamily="50" charset="-128"/>
              </a:rPr>
              <a:t>な社会」への変革を推進する必要</a:t>
            </a:r>
            <a:r>
              <a:rPr lang="ja-JP" altLang="en-US" sz="1400" dirty="0">
                <a:latin typeface="Meiryo UI" panose="020B0604030504040204" pitchFamily="50" charset="-128"/>
                <a:ea typeface="Meiryo UI" panose="020B0604030504040204" pitchFamily="50" charset="-128"/>
              </a:rPr>
              <a:t>がある。</a:t>
            </a:r>
          </a:p>
        </p:txBody>
      </p:sp>
      <p:sp>
        <p:nvSpPr>
          <p:cNvPr id="3" name="正方形/長方形 2"/>
          <p:cNvSpPr/>
          <p:nvPr/>
        </p:nvSpPr>
        <p:spPr>
          <a:xfrm>
            <a:off x="281735" y="2202880"/>
            <a:ext cx="9480830" cy="4524315"/>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【Society </a:t>
            </a:r>
            <a:r>
              <a:rPr lang="en-US" altLang="ja-JP" sz="1200" b="1" dirty="0">
                <a:latin typeface="Meiryo UI" panose="020B0604030504040204" pitchFamily="50" charset="-128"/>
                <a:ea typeface="Meiryo UI" panose="020B0604030504040204" pitchFamily="50" charset="-128"/>
              </a:rPr>
              <a:t>5.0 </a:t>
            </a:r>
            <a:r>
              <a:rPr lang="ja-JP" altLang="en-US" sz="1200" b="1" dirty="0">
                <a:latin typeface="Meiryo UI" panose="020B0604030504040204" pitchFamily="50" charset="-128"/>
                <a:ea typeface="Meiryo UI" panose="020B0604030504040204" pitchFamily="50" charset="-128"/>
              </a:rPr>
              <a:t>実現に必要な社会変革「</a:t>
            </a:r>
            <a:r>
              <a:rPr lang="en-US" altLang="ja-JP" sz="1200" b="1" dirty="0">
                <a:latin typeface="Meiryo UI" panose="020B0604030504040204" pitchFamily="50" charset="-128"/>
                <a:ea typeface="Meiryo UI" panose="020B0604030504040204" pitchFamily="50" charset="-128"/>
              </a:rPr>
              <a:t>AI-Ready </a:t>
            </a:r>
            <a:r>
              <a:rPr lang="ja-JP" altLang="en-US" sz="1200" b="1" dirty="0">
                <a:latin typeface="Meiryo UI" panose="020B0604030504040204" pitchFamily="50" charset="-128"/>
                <a:ea typeface="Meiryo UI" panose="020B0604030504040204" pitchFamily="50" charset="-128"/>
              </a:rPr>
              <a:t>な社会</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p>
            <a:pPr marL="174625" indent="-174625"/>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Society </a:t>
            </a:r>
            <a:r>
              <a:rPr lang="en-US" altLang="ja-JP" sz="1200" dirty="0">
                <a:latin typeface="Meiryo UI" panose="020B0604030504040204" pitchFamily="50" charset="-128"/>
                <a:ea typeface="Meiryo UI" panose="020B0604030504040204" pitchFamily="50" charset="-128"/>
              </a:rPr>
              <a:t>5.0 </a:t>
            </a:r>
            <a:r>
              <a:rPr lang="ja-JP" altLang="en-US" sz="1200" dirty="0">
                <a:latin typeface="Meiryo UI" panose="020B0604030504040204" pitchFamily="50" charset="-128"/>
                <a:ea typeface="Meiryo UI" panose="020B0604030504040204" pitchFamily="50" charset="-128"/>
              </a:rPr>
              <a:t>の実現への貢献が期待される技術には、</a:t>
            </a:r>
            <a:r>
              <a:rPr lang="en-US" altLang="ja-JP" sz="1200" dirty="0" err="1">
                <a:latin typeface="Meiryo UI" panose="020B0604030504040204" pitchFamily="50" charset="-128"/>
                <a:ea typeface="Meiryo UI" panose="020B0604030504040204" pitchFamily="50" charset="-128"/>
              </a:rPr>
              <a:t>IoT</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ロボティックス、超高速広</a:t>
            </a:r>
            <a:r>
              <a:rPr lang="ja-JP" altLang="en-US" sz="1200" dirty="0" smtClean="0">
                <a:latin typeface="Meiryo UI" panose="020B0604030504040204" pitchFamily="50" charset="-128"/>
                <a:ea typeface="Meiryo UI" panose="020B0604030504040204" pitchFamily="50" charset="-128"/>
              </a:rPr>
              <a:t>帯域</a:t>
            </a:r>
            <a:r>
              <a:rPr lang="ja-JP" altLang="en-US" sz="1200" dirty="0">
                <a:latin typeface="Meiryo UI" panose="020B0604030504040204" pitchFamily="50" charset="-128"/>
                <a:ea typeface="Meiryo UI" panose="020B0604030504040204" pitchFamily="50" charset="-128"/>
              </a:rPr>
              <a:t>通信網等と並んで</a:t>
            </a:r>
            <a:r>
              <a:rPr lang="en-US" altLang="ja-JP" sz="1200" dirty="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がある。</a:t>
            </a:r>
            <a:r>
              <a:rPr lang="en-US" altLang="ja-JP" sz="1200" dirty="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を用いて複雑</a:t>
            </a:r>
            <a:r>
              <a:rPr lang="ja-JP" altLang="en-US" sz="1200" dirty="0" smtClean="0">
                <a:latin typeface="Meiryo UI" panose="020B0604030504040204" pitchFamily="50" charset="-128"/>
                <a:ea typeface="Meiryo UI" panose="020B0604030504040204" pitchFamily="50" charset="-128"/>
              </a:rPr>
              <a:t>な処理</a:t>
            </a:r>
            <a:r>
              <a:rPr lang="ja-JP" altLang="en-US" sz="1200" dirty="0">
                <a:latin typeface="Meiryo UI" panose="020B0604030504040204" pitchFamily="50" charset="-128"/>
                <a:ea typeface="Meiryo UI" panose="020B0604030504040204" pitchFamily="50" charset="-128"/>
              </a:rPr>
              <a:t>を機械にある程度任せられる</a:t>
            </a:r>
            <a:r>
              <a:rPr lang="ja-JP" altLang="en-US" sz="1200" dirty="0" smtClean="0">
                <a:latin typeface="Meiryo UI" panose="020B0604030504040204" pitchFamily="50" charset="-128"/>
                <a:ea typeface="Meiryo UI" panose="020B0604030504040204" pitchFamily="50" charset="-128"/>
              </a:rPr>
              <a:t>ことが</a:t>
            </a:r>
            <a:r>
              <a:rPr lang="ja-JP" altLang="en-US" sz="1200" dirty="0">
                <a:latin typeface="Meiryo UI" panose="020B0604030504040204" pitchFamily="50" charset="-128"/>
                <a:ea typeface="Meiryo UI" panose="020B0604030504040204" pitchFamily="50" charset="-128"/>
              </a:rPr>
              <a:t>可能になっても、「何のために</a:t>
            </a:r>
            <a:r>
              <a:rPr lang="en-US" altLang="ja-JP" sz="1200" dirty="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を用いるのか」という目的設定は、人間が行う必要</a:t>
            </a:r>
            <a:r>
              <a:rPr lang="ja-JP" altLang="en-US" sz="1200" dirty="0" smtClean="0">
                <a:latin typeface="Meiryo UI" panose="020B0604030504040204" pitchFamily="50" charset="-128"/>
                <a:ea typeface="Meiryo UI" panose="020B0604030504040204" pitchFamily="50" charset="-128"/>
              </a:rPr>
              <a:t>がある。</a:t>
            </a:r>
            <a:endParaRPr lang="en-US" altLang="ja-JP" sz="1200" dirty="0" smtClean="0">
              <a:latin typeface="Meiryo UI" panose="020B0604030504040204" pitchFamily="50" charset="-128"/>
              <a:ea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AI </a:t>
            </a:r>
            <a:r>
              <a:rPr lang="ja-JP" altLang="en-US" sz="1200" b="1" dirty="0">
                <a:latin typeface="Meiryo UI" panose="020B0604030504040204" pitchFamily="50" charset="-128"/>
                <a:ea typeface="Meiryo UI" panose="020B0604030504040204" pitchFamily="50" charset="-128"/>
              </a:rPr>
              <a:t>は、社会を良くするために使うことも可能であれば、望ましくない目的達成の</a:t>
            </a:r>
            <a:r>
              <a:rPr lang="ja-JP" altLang="en-US" sz="1200" b="1" dirty="0" smtClean="0">
                <a:latin typeface="Meiryo UI" panose="020B0604030504040204" pitchFamily="50" charset="-128"/>
                <a:ea typeface="Meiryo UI" panose="020B0604030504040204" pitchFamily="50" charset="-128"/>
              </a:rPr>
              <a:t>ために</a:t>
            </a:r>
            <a:r>
              <a:rPr lang="ja-JP" altLang="en-US" sz="1200" b="1" dirty="0">
                <a:latin typeface="Meiryo UI" panose="020B0604030504040204" pitchFamily="50" charset="-128"/>
                <a:ea typeface="Meiryo UI" panose="020B0604030504040204" pitchFamily="50" charset="-128"/>
              </a:rPr>
              <a:t>使われたり、無自覚に不適切に使われたりすることもありうる。</a:t>
            </a:r>
            <a:r>
              <a:rPr lang="ja-JP" altLang="en-US" sz="1200" dirty="0">
                <a:latin typeface="Meiryo UI" panose="020B0604030504040204" pitchFamily="50" charset="-128"/>
                <a:ea typeface="Meiryo UI" panose="020B0604030504040204" pitchFamily="50" charset="-128"/>
              </a:rPr>
              <a:t>そのため、我々は、「</a:t>
            </a:r>
            <a:r>
              <a:rPr lang="ja-JP" altLang="en-US" sz="1200" dirty="0" smtClean="0">
                <a:latin typeface="Meiryo UI" panose="020B0604030504040204" pitchFamily="50" charset="-128"/>
                <a:ea typeface="Meiryo UI" panose="020B0604030504040204" pitchFamily="50" charset="-128"/>
              </a:rPr>
              <a:t>何の</a:t>
            </a:r>
            <a:r>
              <a:rPr lang="ja-JP" altLang="en-US" sz="1200" dirty="0">
                <a:latin typeface="Meiryo UI" panose="020B0604030504040204" pitchFamily="50" charset="-128"/>
                <a:ea typeface="Meiryo UI" panose="020B0604030504040204" pitchFamily="50" charset="-128"/>
              </a:rPr>
              <a:t>ために</a:t>
            </a:r>
            <a:r>
              <a:rPr lang="en-US" altLang="ja-JP" sz="1200" dirty="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を用いるのか」に答えられるような「人」、「社会システム」、「産業構造」、「</a:t>
            </a:r>
            <a:r>
              <a:rPr lang="ja-JP" altLang="en-US" sz="1200" dirty="0" smtClean="0">
                <a:latin typeface="Meiryo UI" panose="020B0604030504040204" pitchFamily="50" charset="-128"/>
                <a:ea typeface="Meiryo UI" panose="020B0604030504040204" pitchFamily="50" charset="-128"/>
              </a:rPr>
              <a:t>イノベーションシステム</a:t>
            </a:r>
            <a:r>
              <a:rPr lang="ja-JP" altLang="en-US" sz="1200" dirty="0">
                <a:latin typeface="Meiryo UI" panose="020B0604030504040204" pitchFamily="50" charset="-128"/>
                <a:ea typeface="Meiryo UI" panose="020B0604030504040204" pitchFamily="50" charset="-128"/>
              </a:rPr>
              <a:t>」、「ガバナンス」の在り方について、技術の進展との相互作用に</a:t>
            </a:r>
            <a:r>
              <a:rPr lang="ja-JP" altLang="en-US" sz="1200" dirty="0" smtClean="0">
                <a:latin typeface="Meiryo UI" panose="020B0604030504040204" pitchFamily="50" charset="-128"/>
                <a:ea typeface="Meiryo UI" panose="020B0604030504040204" pitchFamily="50" charset="-128"/>
              </a:rPr>
              <a:t>留意しながら</a:t>
            </a:r>
            <a:r>
              <a:rPr lang="ja-JP" altLang="en-US" sz="1200" dirty="0">
                <a:latin typeface="Meiryo UI" panose="020B0604030504040204" pitchFamily="50" charset="-128"/>
                <a:ea typeface="Meiryo UI" panose="020B0604030504040204" pitchFamily="50" charset="-128"/>
              </a:rPr>
              <a:t>考える必要がある。これらの５つの観点は、</a:t>
            </a:r>
            <a:r>
              <a:rPr lang="en-US" altLang="ja-JP" sz="1200" dirty="0">
                <a:latin typeface="Meiryo UI" panose="020B0604030504040204" pitchFamily="50" charset="-128"/>
                <a:ea typeface="Meiryo UI" panose="020B0604030504040204" pitchFamily="50" charset="-128"/>
              </a:rPr>
              <a:t>Society5.0 </a:t>
            </a:r>
            <a:r>
              <a:rPr lang="ja-JP" altLang="en-US" sz="1200" dirty="0">
                <a:latin typeface="Meiryo UI" panose="020B0604030504040204" pitchFamily="50" charset="-128"/>
                <a:ea typeface="Meiryo UI" panose="020B0604030504040204" pitchFamily="50" charset="-128"/>
              </a:rPr>
              <a:t>実現する上で同等に</a:t>
            </a:r>
            <a:r>
              <a:rPr lang="ja-JP" altLang="en-US" sz="1200" dirty="0" smtClean="0">
                <a:latin typeface="Meiryo UI" panose="020B0604030504040204" pitchFamily="50" charset="-128"/>
                <a:ea typeface="Meiryo UI" panose="020B0604030504040204" pitchFamily="50" charset="-128"/>
              </a:rPr>
              <a:t>重要で</a:t>
            </a:r>
            <a:r>
              <a:rPr lang="ja-JP" altLang="en-US" sz="1200" dirty="0">
                <a:latin typeface="Meiryo UI" panose="020B0604030504040204" pitchFamily="50" charset="-128"/>
                <a:ea typeface="Meiryo UI" panose="020B0604030504040204" pitchFamily="50" charset="-128"/>
              </a:rPr>
              <a:t>ある。</a:t>
            </a: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 「人</a:t>
            </a:r>
            <a:r>
              <a:rPr lang="ja-JP" altLang="en-US" sz="1200" dirty="0" smtClean="0">
                <a:latin typeface="Meiryo UI" panose="020B0604030504040204" pitchFamily="50" charset="-128"/>
                <a:ea typeface="Meiryo UI" panose="020B0604030504040204" pitchFamily="50" charset="-128"/>
              </a:rPr>
              <a:t>」　＜略＞</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「社会システム」</a:t>
            </a:r>
          </a:p>
          <a:p>
            <a:pPr marL="363538" indent="-363538"/>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を利用することで、個々のサービス・ソリューションの進化を促進し、効率化・</a:t>
            </a:r>
            <a:r>
              <a:rPr lang="ja-JP" altLang="en-US" sz="1200" dirty="0" smtClean="0">
                <a:latin typeface="Meiryo UI" panose="020B0604030504040204" pitchFamily="50" charset="-128"/>
                <a:ea typeface="Meiryo UI" panose="020B0604030504040204" pitchFamily="50" charset="-128"/>
              </a:rPr>
              <a:t>個別化</a:t>
            </a:r>
            <a:r>
              <a:rPr lang="ja-JP" altLang="en-US" sz="1200" dirty="0">
                <a:latin typeface="Meiryo UI" panose="020B0604030504040204" pitchFamily="50" charset="-128"/>
                <a:ea typeface="Meiryo UI" panose="020B0604030504040204" pitchFamily="50" charset="-128"/>
              </a:rPr>
              <a:t>による多様なメリットを生み出すことが期待される。この変化から生じるメリット</a:t>
            </a:r>
            <a:r>
              <a:rPr lang="ja-JP" altLang="en-US" sz="1200" dirty="0" smtClean="0">
                <a:latin typeface="Meiryo UI" panose="020B0604030504040204" pitchFamily="50" charset="-128"/>
                <a:ea typeface="Meiryo UI" panose="020B0604030504040204" pitchFamily="50" charset="-128"/>
              </a:rPr>
              <a:t>を社会</a:t>
            </a:r>
            <a:r>
              <a:rPr lang="ja-JP" altLang="en-US" sz="1200" dirty="0">
                <a:latin typeface="Meiryo UI" panose="020B0604030504040204" pitchFamily="50" charset="-128"/>
                <a:ea typeface="Meiryo UI" panose="020B0604030504040204" pitchFamily="50" charset="-128"/>
              </a:rPr>
              <a:t>の側において十分に受け止めるため、医療、金融、保険、交通、エネルギー等</a:t>
            </a:r>
            <a:r>
              <a:rPr lang="ja-JP" altLang="en-US" sz="1200" dirty="0" smtClean="0">
                <a:latin typeface="Meiryo UI" panose="020B0604030504040204" pitchFamily="50" charset="-128"/>
                <a:ea typeface="Meiryo UI" panose="020B0604030504040204" pitchFamily="50" charset="-128"/>
              </a:rPr>
              <a:t>の社会</a:t>
            </a:r>
            <a:r>
              <a:rPr lang="ja-JP" altLang="en-US" sz="1200" dirty="0">
                <a:latin typeface="Meiryo UI" panose="020B0604030504040204" pitchFamily="50" charset="-128"/>
                <a:ea typeface="Meiryo UI" panose="020B0604030504040204" pitchFamily="50" charset="-128"/>
              </a:rPr>
              <a:t>システム全体が、</a:t>
            </a:r>
            <a:r>
              <a:rPr lang="en-US" altLang="ja-JP" sz="1200" dirty="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の進化に応じて柔軟に変化し、対応できるようなものに</a:t>
            </a:r>
            <a:r>
              <a:rPr lang="ja-JP" altLang="en-US" sz="1200" dirty="0" smtClean="0">
                <a:latin typeface="Meiryo UI" panose="020B0604030504040204" pitchFamily="50" charset="-128"/>
                <a:ea typeface="Meiryo UI" panose="020B0604030504040204" pitchFamily="50" charset="-128"/>
              </a:rPr>
              <a:t>なって</a:t>
            </a:r>
            <a:r>
              <a:rPr lang="ja-JP" altLang="en-US" sz="1200" dirty="0">
                <a:latin typeface="Meiryo UI" panose="020B0604030504040204" pitchFamily="50" charset="-128"/>
                <a:ea typeface="Meiryo UI" panose="020B0604030504040204" pitchFamily="50" charset="-128"/>
              </a:rPr>
              <a:t>いる必要がある。これには、社会的に受け入れられた既存の目的（利便性の</a:t>
            </a:r>
            <a:r>
              <a:rPr lang="ja-JP" altLang="en-US" sz="1200" dirty="0" smtClean="0">
                <a:latin typeface="Meiryo UI" panose="020B0604030504040204" pitchFamily="50" charset="-128"/>
                <a:ea typeface="Meiryo UI" panose="020B0604030504040204" pitchFamily="50" charset="-128"/>
              </a:rPr>
              <a:t>向上や</a:t>
            </a:r>
            <a:r>
              <a:rPr lang="ja-JP" altLang="en-US" sz="1200" dirty="0">
                <a:latin typeface="Meiryo UI" panose="020B0604030504040204" pitchFamily="50" charset="-128"/>
                <a:ea typeface="Meiryo UI" panose="020B0604030504040204" pitchFamily="50" charset="-128"/>
              </a:rPr>
              <a:t>単純労働からの解放など）に照らした単純な効率化だけではなく、目的自体の</a:t>
            </a:r>
            <a:r>
              <a:rPr lang="ja-JP" altLang="en-US" sz="1200" dirty="0" smtClean="0">
                <a:latin typeface="Meiryo UI" panose="020B0604030504040204" pitchFamily="50" charset="-128"/>
                <a:ea typeface="Meiryo UI" panose="020B0604030504040204" pitchFamily="50" charset="-128"/>
              </a:rPr>
              <a:t>多様化</a:t>
            </a:r>
            <a:r>
              <a:rPr lang="ja-JP" altLang="en-US" sz="1200" dirty="0">
                <a:latin typeface="Meiryo UI" panose="020B0604030504040204" pitchFamily="50" charset="-128"/>
                <a:ea typeface="Meiryo UI" panose="020B0604030504040204" pitchFamily="50" charset="-128"/>
              </a:rPr>
              <a:t>・流動化によって生まれる新たな価値の実現や、</a:t>
            </a:r>
            <a:r>
              <a:rPr lang="en-US" altLang="ja-JP" sz="1200" b="1" dirty="0">
                <a:latin typeface="Meiryo UI" panose="020B0604030504040204" pitchFamily="50" charset="-128"/>
                <a:ea typeface="Meiryo UI" panose="020B0604030504040204" pitchFamily="50" charset="-128"/>
              </a:rPr>
              <a:t>AI </a:t>
            </a:r>
            <a:r>
              <a:rPr lang="ja-JP" altLang="en-US" sz="1200" b="1" dirty="0">
                <a:latin typeface="Meiryo UI" panose="020B0604030504040204" pitchFamily="50" charset="-128"/>
                <a:ea typeface="Meiryo UI" panose="020B0604030504040204" pitchFamily="50" charset="-128"/>
              </a:rPr>
              <a:t>の進化によってもたらされる</a:t>
            </a:r>
            <a:r>
              <a:rPr lang="ja-JP" altLang="en-US" sz="1200" b="1" dirty="0" smtClean="0">
                <a:latin typeface="Meiryo UI" panose="020B0604030504040204" pitchFamily="50" charset="-128"/>
                <a:ea typeface="Meiryo UI" panose="020B0604030504040204" pitchFamily="50" charset="-128"/>
              </a:rPr>
              <a:t>可能性</a:t>
            </a:r>
            <a:r>
              <a:rPr lang="ja-JP" altLang="en-US" sz="1200" b="1" dirty="0">
                <a:latin typeface="Meiryo UI" panose="020B0604030504040204" pitchFamily="50" charset="-128"/>
                <a:ea typeface="Meiryo UI" panose="020B0604030504040204" pitchFamily="50" charset="-128"/>
              </a:rPr>
              <a:t>のある負の側面（不平等や格差の拡大、社会的排除等）への対応</a:t>
            </a:r>
            <a:r>
              <a:rPr lang="ja-JP" altLang="en-US" sz="1200" dirty="0">
                <a:latin typeface="Meiryo UI" panose="020B0604030504040204" pitchFamily="50" charset="-128"/>
                <a:ea typeface="Meiryo UI" panose="020B0604030504040204" pitchFamily="50" charset="-128"/>
              </a:rPr>
              <a:t>が含まれる。</a:t>
            </a:r>
          </a:p>
          <a:p>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 「産業構造</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＜略＞</a:t>
            </a:r>
          </a:p>
          <a:p>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 「イノベーションシステム</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イノベーションを支援する環境</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a:p>
            <a:pPr marL="363538" indent="-363538"/>
            <a:r>
              <a:rPr lang="ja-JP" altLang="en-US" sz="1200" dirty="0" smtClean="0">
                <a:latin typeface="Meiryo UI" panose="020B0604030504040204" pitchFamily="50" charset="-128"/>
                <a:ea typeface="Meiryo UI" panose="020B0604030504040204" pitchFamily="50" charset="-128"/>
              </a:rPr>
              <a:t>　　　・大学</a:t>
            </a:r>
            <a:r>
              <a:rPr lang="ja-JP" altLang="en-US" sz="1200" dirty="0">
                <a:latin typeface="Meiryo UI" panose="020B0604030504040204" pitchFamily="50" charset="-128"/>
                <a:ea typeface="Meiryo UI" panose="020B0604030504040204" pitchFamily="50" charset="-128"/>
              </a:rPr>
              <a:t>・研究機関・企業、さらに一般の人々に至るまで、分野や立場を超えて</a:t>
            </a:r>
            <a:r>
              <a:rPr lang="en-US" altLang="ja-JP" sz="1200" dirty="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研究</a:t>
            </a:r>
            <a:r>
              <a:rPr lang="ja-JP" altLang="en-US" sz="1200" dirty="0">
                <a:latin typeface="Meiryo UI" panose="020B0604030504040204" pitchFamily="50" charset="-128"/>
                <a:ea typeface="Meiryo UI" panose="020B0604030504040204" pitchFamily="50" charset="-128"/>
              </a:rPr>
              <a:t>開発、利活用及び評価に参加し、互いに刺激し合いながら、</a:t>
            </a:r>
            <a:r>
              <a:rPr lang="ja-JP" altLang="en-US" sz="1200" b="1" dirty="0">
                <a:latin typeface="Meiryo UI" panose="020B0604030504040204" pitchFamily="50" charset="-128"/>
                <a:ea typeface="Meiryo UI" panose="020B0604030504040204" pitchFamily="50" charset="-128"/>
              </a:rPr>
              <a:t>イノベーションが</a:t>
            </a:r>
            <a:r>
              <a:rPr lang="ja-JP" altLang="en-US" sz="1200" b="1" dirty="0" smtClean="0">
                <a:latin typeface="Meiryo UI" panose="020B0604030504040204" pitchFamily="50" charset="-128"/>
                <a:ea typeface="Meiryo UI" panose="020B0604030504040204" pitchFamily="50" charset="-128"/>
              </a:rPr>
              <a:t>次々に</a:t>
            </a:r>
            <a:r>
              <a:rPr lang="ja-JP" altLang="en-US" sz="1200" b="1" dirty="0">
                <a:latin typeface="Meiryo UI" panose="020B0604030504040204" pitchFamily="50" charset="-128"/>
                <a:ea typeface="Meiryo UI" panose="020B0604030504040204" pitchFamily="50" charset="-128"/>
              </a:rPr>
              <a:t>生まれる環境ができていることが必要</a:t>
            </a:r>
            <a:r>
              <a:rPr lang="ja-JP" altLang="en-US" sz="1200" dirty="0">
                <a:latin typeface="Meiryo UI" panose="020B0604030504040204" pitchFamily="50" charset="-128"/>
                <a:ea typeface="Meiryo UI" panose="020B0604030504040204" pitchFamily="50" charset="-128"/>
              </a:rPr>
              <a:t>である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363538" indent="-363538"/>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・その</a:t>
            </a:r>
            <a:r>
              <a:rPr lang="ja-JP" altLang="en-US" sz="1200" dirty="0">
                <a:latin typeface="Meiryo UI" panose="020B0604030504040204" pitchFamily="50" charset="-128"/>
                <a:ea typeface="Meiryo UI" panose="020B0604030504040204" pitchFamily="50" charset="-128"/>
              </a:rPr>
              <a:t>ためには、</a:t>
            </a:r>
            <a:r>
              <a:rPr lang="ja-JP" altLang="en-US" sz="1200" b="1" dirty="0">
                <a:latin typeface="Meiryo UI" panose="020B0604030504040204" pitchFamily="50" charset="-128"/>
                <a:ea typeface="Meiryo UI" panose="020B0604030504040204" pitchFamily="50" charset="-128"/>
              </a:rPr>
              <a:t>リアル空間も含めたあらゆるデータが新鮮かつ安全に</a:t>
            </a:r>
            <a:r>
              <a:rPr lang="en-US" altLang="ja-JP" sz="1200" b="1" dirty="0">
                <a:latin typeface="Meiryo UI" panose="020B0604030504040204" pitchFamily="50" charset="-128"/>
                <a:ea typeface="Meiryo UI" panose="020B0604030504040204" pitchFamily="50" charset="-128"/>
              </a:rPr>
              <a:t>AI </a:t>
            </a:r>
            <a:r>
              <a:rPr lang="ja-JP" altLang="en-US" sz="1200" b="1" dirty="0">
                <a:latin typeface="Meiryo UI" panose="020B0604030504040204" pitchFamily="50" charset="-128"/>
                <a:ea typeface="Meiryo UI" panose="020B0604030504040204" pitchFamily="50" charset="-128"/>
              </a:rPr>
              <a:t>解析</a:t>
            </a:r>
            <a:r>
              <a:rPr lang="ja-JP" altLang="en-US" sz="1200" b="1" dirty="0" smtClean="0">
                <a:latin typeface="Meiryo UI" panose="020B0604030504040204" pitchFamily="50" charset="-128"/>
                <a:ea typeface="Meiryo UI" panose="020B0604030504040204" pitchFamily="50" charset="-128"/>
              </a:rPr>
              <a:t>可能な</a:t>
            </a:r>
            <a:r>
              <a:rPr lang="ja-JP" altLang="en-US" sz="1200" b="1" dirty="0">
                <a:latin typeface="Meiryo UI" panose="020B0604030504040204" pitchFamily="50" charset="-128"/>
                <a:ea typeface="Meiryo UI" panose="020B0604030504040204" pitchFamily="50" charset="-128"/>
              </a:rPr>
              <a:t>レベルで利用可能</a:t>
            </a:r>
            <a:r>
              <a:rPr lang="ja-JP" altLang="en-US" sz="1200" dirty="0">
                <a:latin typeface="Meiryo UI" panose="020B0604030504040204" pitchFamily="50" charset="-128"/>
                <a:ea typeface="Meiryo UI" panose="020B0604030504040204" pitchFamily="50" charset="-128"/>
              </a:rPr>
              <a:t>であり、かつ、</a:t>
            </a:r>
            <a:r>
              <a:rPr lang="ja-JP" altLang="en-US" sz="1200" b="1" dirty="0">
                <a:latin typeface="Meiryo UI" panose="020B0604030504040204" pitchFamily="50" charset="-128"/>
                <a:ea typeface="Meiryo UI" panose="020B0604030504040204" pitchFamily="50" charset="-128"/>
              </a:rPr>
              <a:t>プライバシーやセキュリティが確保されることで</a:t>
            </a:r>
            <a:r>
              <a:rPr lang="ja-JP" altLang="en-US" sz="1200" b="1" dirty="0" smtClean="0">
                <a:latin typeface="Meiryo UI" panose="020B0604030504040204" pitchFamily="50" charset="-128"/>
                <a:ea typeface="Meiryo UI" panose="020B0604030504040204" pitchFamily="50" charset="-128"/>
              </a:rPr>
              <a:t>、誰</a:t>
            </a:r>
            <a:r>
              <a:rPr lang="ja-JP" altLang="en-US" sz="1200" b="1" dirty="0">
                <a:latin typeface="Meiryo UI" panose="020B0604030504040204" pitchFamily="50" charset="-128"/>
                <a:ea typeface="Meiryo UI" panose="020B0604030504040204" pitchFamily="50" charset="-128"/>
              </a:rPr>
              <a:t>もが安心してデータを提供し流通させることができ、提供したデータから便益を</a:t>
            </a:r>
            <a:r>
              <a:rPr lang="ja-JP" altLang="en-US" sz="1200" b="1" dirty="0" smtClean="0">
                <a:latin typeface="Meiryo UI" panose="020B0604030504040204" pitchFamily="50" charset="-128"/>
                <a:ea typeface="Meiryo UI" panose="020B0604030504040204" pitchFamily="50" charset="-128"/>
              </a:rPr>
              <a:t>得られる</a:t>
            </a:r>
            <a:r>
              <a:rPr lang="ja-JP" altLang="en-US" sz="1200" b="1" dirty="0">
                <a:latin typeface="Meiryo UI" panose="020B0604030504040204" pitchFamily="50" charset="-128"/>
                <a:ea typeface="Meiryo UI" panose="020B0604030504040204" pitchFamily="50" charset="-128"/>
              </a:rPr>
              <a:t>環境</a:t>
            </a:r>
            <a:r>
              <a:rPr lang="ja-JP" altLang="en-US" sz="1200" dirty="0">
                <a:latin typeface="Meiryo UI" panose="020B0604030504040204" pitchFamily="50" charset="-128"/>
                <a:ea typeface="Meiryo UI" panose="020B0604030504040204" pitchFamily="50" charset="-128"/>
              </a:rPr>
              <a:t>ができていることが求められる。</a:t>
            </a:r>
          </a:p>
          <a:p>
            <a:pPr marL="363538" indent="-363538"/>
            <a:r>
              <a:rPr lang="ja-JP" altLang="en-US" sz="1200" dirty="0" smtClean="0">
                <a:latin typeface="Meiryo UI" panose="020B0604030504040204" pitchFamily="50" charset="-128"/>
                <a:ea typeface="Meiryo UI" panose="020B0604030504040204" pitchFamily="50" charset="-128"/>
              </a:rPr>
              <a:t>　　　・研究</a:t>
            </a:r>
            <a:r>
              <a:rPr lang="ja-JP" altLang="en-US" sz="1200" dirty="0">
                <a:latin typeface="Meiryo UI" panose="020B0604030504040204" pitchFamily="50" charset="-128"/>
                <a:ea typeface="Meiryo UI" panose="020B0604030504040204" pitchFamily="50" charset="-128"/>
              </a:rPr>
              <a:t>開発者に加えユーザも含め、安心して</a:t>
            </a:r>
            <a:r>
              <a:rPr lang="en-US" altLang="ja-JP" sz="1200" dirty="0">
                <a:latin typeface="Meiryo UI" panose="020B0604030504040204" pitchFamily="50" charset="-128"/>
                <a:ea typeface="Meiryo UI" panose="020B0604030504040204" pitchFamily="50" charset="-128"/>
              </a:rPr>
              <a:t>AI </a:t>
            </a:r>
            <a:r>
              <a:rPr lang="ja-JP" altLang="en-US" sz="1200" dirty="0">
                <a:latin typeface="Meiryo UI" panose="020B0604030504040204" pitchFamily="50" charset="-128"/>
                <a:ea typeface="Meiryo UI" panose="020B0604030504040204" pitchFamily="50" charset="-128"/>
              </a:rPr>
              <a:t>を研究開発し利活用できる環境</a:t>
            </a:r>
            <a:r>
              <a:rPr lang="ja-JP" altLang="en-US" sz="1200" dirty="0" smtClean="0">
                <a:latin typeface="Meiryo UI" panose="020B0604030504040204" pitchFamily="50" charset="-128"/>
                <a:ea typeface="Meiryo UI" panose="020B0604030504040204" pitchFamily="50" charset="-128"/>
              </a:rPr>
              <a:t>が整い</a:t>
            </a:r>
            <a:r>
              <a:rPr lang="ja-JP" altLang="en-US" sz="1200" dirty="0">
                <a:latin typeface="Meiryo UI" panose="020B0604030504040204" pitchFamily="50" charset="-128"/>
                <a:ea typeface="Meiryo UI" panose="020B0604030504040204" pitchFamily="50" charset="-128"/>
              </a:rPr>
              <a:t>、研究開発と利活用のサイクルが迅速に回ることによって、望ましい発展が</a:t>
            </a:r>
            <a:r>
              <a:rPr lang="ja-JP" altLang="en-US" sz="1200" dirty="0" smtClean="0">
                <a:latin typeface="Meiryo UI" panose="020B0604030504040204" pitchFamily="50" charset="-128"/>
                <a:ea typeface="Meiryo UI" panose="020B0604030504040204" pitchFamily="50" charset="-128"/>
              </a:rPr>
              <a:t>加速して</a:t>
            </a:r>
            <a:r>
              <a:rPr lang="ja-JP" altLang="en-US" sz="1200" dirty="0">
                <a:latin typeface="Meiryo UI" panose="020B0604030504040204" pitchFamily="50" charset="-128"/>
                <a:ea typeface="Meiryo UI" panose="020B0604030504040204" pitchFamily="50" charset="-128"/>
              </a:rPr>
              <a:t>いることが望ましい。また、</a:t>
            </a:r>
            <a:r>
              <a:rPr lang="en-US" altLang="ja-JP" sz="1200" dirty="0">
                <a:latin typeface="Meiryo UI" panose="020B0604030504040204" pitchFamily="50" charset="-128"/>
                <a:ea typeface="Meiryo UI" panose="020B0604030504040204" pitchFamily="50" charset="-128"/>
              </a:rPr>
              <a:t>AI </a:t>
            </a:r>
            <a:r>
              <a:rPr lang="ja-JP" altLang="en-US" sz="1200" dirty="0" err="1">
                <a:latin typeface="Meiryo UI" panose="020B0604030504040204" pitchFamily="50" charset="-128"/>
                <a:ea typeface="Meiryo UI" panose="020B0604030504040204" pitchFamily="50" charset="-128"/>
              </a:rPr>
              <a:t>の利</a:t>
            </a:r>
            <a:r>
              <a:rPr lang="ja-JP" altLang="en-US" sz="1200" dirty="0">
                <a:latin typeface="Meiryo UI" panose="020B0604030504040204" pitchFamily="50" charset="-128"/>
                <a:ea typeface="Meiryo UI" panose="020B0604030504040204" pitchFamily="50" charset="-128"/>
              </a:rPr>
              <a:t>活用によって、新たな発想やさらなる可能性</a:t>
            </a:r>
            <a:r>
              <a:rPr lang="ja-JP" altLang="en-US" sz="1200" dirty="0" smtClean="0">
                <a:latin typeface="Meiryo UI" panose="020B0604030504040204" pitchFamily="50" charset="-128"/>
                <a:ea typeface="Meiryo UI" panose="020B0604030504040204" pitchFamily="50" charset="-128"/>
              </a:rPr>
              <a:t>が生まれ</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イノベーションの地平が格段に広がっていることが求められる。</a:t>
            </a: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 「ガバナンス</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＜略</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0" y="519075"/>
            <a:ext cx="5832046"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rPr>
              <a:t>■人間中心の</a:t>
            </a:r>
            <a:r>
              <a:rPr lang="en-US" altLang="ja-JP" sz="1600" b="1" dirty="0" smtClean="0">
                <a:latin typeface="Meiryo UI" panose="020B0604030504040204" pitchFamily="50" charset="-128"/>
                <a:ea typeface="Meiryo UI" panose="020B0604030504040204" pitchFamily="50" charset="-128"/>
              </a:rPr>
              <a:t>AI</a:t>
            </a:r>
            <a:r>
              <a:rPr lang="ja-JP" altLang="en-US" sz="1600" b="1" dirty="0">
                <a:latin typeface="Meiryo UI" panose="020B0604030504040204" pitchFamily="50" charset="-128"/>
                <a:ea typeface="Meiryo UI" panose="020B0604030504040204" pitchFamily="50" charset="-128"/>
              </a:rPr>
              <a:t>社会の原則（統合イノベーション戦略推進会議）</a:t>
            </a:r>
          </a:p>
        </p:txBody>
      </p:sp>
    </p:spTree>
    <p:extLst>
      <p:ext uri="{BB962C8B-B14F-4D97-AF65-F5344CB8AC3E}">
        <p14:creationId xmlns:p14="http://schemas.microsoft.com/office/powerpoint/2010/main" val="342764776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a:t>
            </a:r>
            <a:r>
              <a:rPr lang="ja-JP" altLang="en-US" sz="2400" b="1" u="sng" dirty="0">
                <a:latin typeface="Meiryo UI" panose="020B0604030504040204" pitchFamily="50" charset="-128"/>
                <a:ea typeface="Meiryo UI" panose="020B0604030504040204" pitchFamily="50" charset="-128"/>
              </a:rPr>
              <a:t>　（</a:t>
            </a:r>
            <a:r>
              <a:rPr lang="ja-JP" altLang="en-US" sz="2400" b="1" u="sng" dirty="0" smtClean="0">
                <a:latin typeface="Meiryo UI" panose="020B0604030504040204" pitchFamily="50" charset="-128"/>
                <a:ea typeface="Meiryo UI" panose="020B0604030504040204" pitchFamily="50" charset="-128"/>
              </a:rPr>
              <a:t>参考：未来社会のイメージ）</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0376171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６　今後の将来予測　（参考：未来社会のイメージ）</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65992" y="508222"/>
            <a:ext cx="4836314" cy="307777"/>
          </a:xfrm>
          <a:prstGeom prst="rect">
            <a:avLst/>
          </a:prstGeom>
          <a:noFill/>
          <a:ln w="28575" cmpd="dbl">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人とテクノロジーの共生、様々なつながりがもたらす新たな創造</a:t>
            </a:r>
            <a:endParaRPr kumimoji="1" lang="ja-JP" altLang="en-US" sz="1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191</a:t>
            </a:r>
            <a:endParaRPr kumimoji="1" lang="ja-JP" altLang="en-US" sz="1100" b="1" dirty="0">
              <a:latin typeface="Arial Black" panose="020B0A04020102020204" pitchFamily="34" charset="0"/>
            </a:endParaRPr>
          </a:p>
        </p:txBody>
      </p:sp>
      <p:sp>
        <p:nvSpPr>
          <p:cNvPr id="7" name="正方形/長方形 6"/>
          <p:cNvSpPr/>
          <p:nvPr/>
        </p:nvSpPr>
        <p:spPr>
          <a:xfrm>
            <a:off x="7093609" y="6163328"/>
            <a:ext cx="2592288" cy="271869"/>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年の日本」（みずほ総研）</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376966" y="1324628"/>
            <a:ext cx="9250680" cy="4838700"/>
          </a:xfrm>
          <a:prstGeom prst="rect">
            <a:avLst/>
          </a:prstGeom>
        </p:spPr>
      </p:pic>
    </p:spTree>
    <p:extLst>
      <p:ext uri="{BB962C8B-B14F-4D97-AF65-F5344CB8AC3E}">
        <p14:creationId xmlns:p14="http://schemas.microsoft.com/office/powerpoint/2010/main" val="11624037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64230" y="1267075"/>
            <a:ext cx="8974412" cy="5073567"/>
          </a:xfrm>
          <a:prstGeom prst="rect">
            <a:avLst/>
          </a:prstGeom>
        </p:spPr>
      </p:pic>
      <p:sp>
        <p:nvSpPr>
          <p:cNvPr id="8" name="テキスト ボックス 7"/>
          <p:cNvSpPr txBox="1"/>
          <p:nvPr/>
        </p:nvSpPr>
        <p:spPr>
          <a:xfrm>
            <a:off x="165993" y="508222"/>
            <a:ext cx="2846148" cy="307777"/>
          </a:xfrm>
          <a:prstGeom prst="rect">
            <a:avLst/>
          </a:prstGeom>
          <a:noFill/>
          <a:ln w="28575" cmpd="dbl">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モビリティ革命による都市・街の進化</a:t>
            </a:r>
            <a:endParaRPr kumimoji="1" lang="ja-JP" altLang="en-US"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192</a:t>
            </a:r>
            <a:endParaRPr kumimoji="1" lang="ja-JP" altLang="en-US" sz="1100" b="1" dirty="0">
              <a:latin typeface="Arial Black" panose="020B0A04020102020204" pitchFamily="34" charset="0"/>
            </a:endParaRPr>
          </a:p>
        </p:txBody>
      </p:sp>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６　今後の将来予測　（参考：未来社会のイメージ）</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093609" y="6163328"/>
            <a:ext cx="2592288" cy="271869"/>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年の日本」（みずほ総研）</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965855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8269" y="1079583"/>
            <a:ext cx="9103767" cy="5240032"/>
          </a:xfrm>
          <a:prstGeom prst="rect">
            <a:avLst/>
          </a:prstGeom>
        </p:spPr>
      </p:pic>
      <p:sp>
        <p:nvSpPr>
          <p:cNvPr id="6" name="テキスト ボックス 5"/>
          <p:cNvSpPr txBox="1"/>
          <p:nvPr/>
        </p:nvSpPr>
        <p:spPr>
          <a:xfrm>
            <a:off x="165992" y="508222"/>
            <a:ext cx="3840524" cy="307777"/>
          </a:xfrm>
          <a:prstGeom prst="rect">
            <a:avLst/>
          </a:prstGeom>
          <a:noFill/>
          <a:ln w="28575" cmpd="dbl">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テクノロジーの進展がもたらすビジネスモデルの変化</a:t>
            </a:r>
            <a:endParaRPr kumimoji="1" lang="ja-JP" altLang="en-US"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193</a:t>
            </a:r>
          </a:p>
        </p:txBody>
      </p:sp>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６　今後の将来予測　（参考：未来社会のイメージ）</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043316" y="6311330"/>
            <a:ext cx="2592288" cy="271869"/>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年の日本」（みずほ総研）</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7988781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13072" y="1040981"/>
            <a:ext cx="8818896" cy="5137100"/>
          </a:xfrm>
          <a:prstGeom prst="rect">
            <a:avLst/>
          </a:prstGeom>
        </p:spPr>
      </p:pic>
      <p:sp>
        <p:nvSpPr>
          <p:cNvPr id="6" name="テキスト ボックス 5"/>
          <p:cNvSpPr txBox="1"/>
          <p:nvPr/>
        </p:nvSpPr>
        <p:spPr>
          <a:xfrm>
            <a:off x="165992" y="508222"/>
            <a:ext cx="3419419" cy="307777"/>
          </a:xfrm>
          <a:prstGeom prst="rect">
            <a:avLst/>
          </a:prstGeom>
          <a:noFill/>
          <a:ln w="28575" cmpd="dbl">
            <a:solidFill>
              <a:schemeClr val="tx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テクノロジーの進展がもたらす雇用への影響</a:t>
            </a:r>
            <a:endParaRPr kumimoji="1" lang="ja-JP" altLang="en-US"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194</a:t>
            </a:r>
            <a:endParaRPr kumimoji="1" lang="ja-JP" altLang="en-US" sz="1100" b="1" dirty="0">
              <a:latin typeface="Arial Black" panose="020B0A04020102020204" pitchFamily="34" charset="0"/>
            </a:endParaRPr>
          </a:p>
        </p:txBody>
      </p:sp>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６　今後の将来予測　（参考：未来社会のイメージ）</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093609" y="6163328"/>
            <a:ext cx="2592288" cy="271869"/>
          </a:xfrm>
          <a:prstGeom prst="rect">
            <a:avLst/>
          </a:prstGeom>
          <a:solidFill>
            <a:schemeClr val="bg1"/>
          </a:solidFill>
        </p:spPr>
        <p:txBody>
          <a:bodyPr wrap="square">
            <a:spAutoFit/>
          </a:bodyPr>
          <a:lstStyle/>
          <a:p>
            <a:pPr marL="177800" lvl="0" indent="-177800">
              <a:lnSpc>
                <a:spcPts val="1400"/>
              </a:lnSpc>
              <a:defRPr/>
            </a:pP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年の日本」（みずほ総研）</a:t>
            </a:r>
            <a:endPar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398993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76" y="2442949"/>
            <a:ext cx="9798424"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６</a:t>
            </a:r>
            <a:r>
              <a:rPr lang="ja-JP" altLang="en-US" sz="2400" b="1" u="sng" dirty="0" smtClean="0">
                <a:latin typeface="Meiryo UI" panose="020B0604030504040204" pitchFamily="50" charset="-128"/>
                <a:ea typeface="Meiryo UI" panose="020B0604030504040204" pitchFamily="50" charset="-128"/>
              </a:rPr>
              <a:t>　今後の将来予測</a:t>
            </a:r>
            <a:r>
              <a:rPr lang="ja-JP" altLang="en-US" sz="1800" b="1" u="sng" dirty="0" smtClean="0">
                <a:latin typeface="Meiryo UI" panose="020B0604030504040204" pitchFamily="50" charset="-128"/>
                <a:ea typeface="Meiryo UI" panose="020B0604030504040204" pitchFamily="50" charset="-128"/>
              </a:rPr>
              <a:t>（参考）ＳＤＧｓの</a:t>
            </a:r>
            <a:r>
              <a:rPr lang="en-US" altLang="ja-JP" sz="1800" b="1" u="sng" dirty="0" smtClean="0">
                <a:latin typeface="Meiryo UI" panose="020B0604030504040204" pitchFamily="50" charset="-128"/>
                <a:ea typeface="Meiryo UI" panose="020B0604030504040204" pitchFamily="50" charset="-128"/>
              </a:rPr>
              <a:t>17</a:t>
            </a:r>
            <a:r>
              <a:rPr lang="ja-JP" altLang="en-US" sz="1800" b="1" u="sng" dirty="0" smtClean="0">
                <a:latin typeface="Meiryo UI" panose="020B0604030504040204" pitchFamily="50" charset="-128"/>
                <a:ea typeface="Meiryo UI" panose="020B0604030504040204" pitchFamily="50" charset="-128"/>
              </a:rPr>
              <a:t>ゴールから見た今後の世界の課題と大阪の現状</a:t>
            </a:r>
            <a:endParaRPr lang="ja-JP" altLang="en-US" sz="18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3306" y="6596390"/>
            <a:ext cx="464593"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195</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84472666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sp>
        <p:nvSpPr>
          <p:cNvPr id="6" name="正方形/長方形 5"/>
          <p:cNvSpPr/>
          <p:nvPr/>
        </p:nvSpPr>
        <p:spPr>
          <a:xfrm>
            <a:off x="164755" y="505423"/>
            <a:ext cx="9576489" cy="745154"/>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kumimoji="1" lang="ja-JP" altLang="en-US" sz="1400" dirty="0">
                <a:solidFill>
                  <a:schemeClr val="tx1"/>
                </a:solidFill>
                <a:latin typeface="Meiryo UI" panose="020B0604030504040204" pitchFamily="50" charset="-128"/>
                <a:ea typeface="Meiryo UI" panose="020B0604030504040204" pitchFamily="50" charset="-128"/>
              </a:rPr>
              <a:t>・世界各国の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smtClean="0">
                <a:solidFill>
                  <a:schemeClr val="tx1"/>
                </a:solidFill>
                <a:latin typeface="Meiryo UI" panose="020B0604030504040204" pitchFamily="50" charset="-128"/>
                <a:ea typeface="Meiryo UI" panose="020B0604030504040204" pitchFamily="50" charset="-128"/>
              </a:rPr>
              <a:t>達成度やゴール</a:t>
            </a:r>
            <a:r>
              <a:rPr kumimoji="1" lang="ja-JP" altLang="en-US" sz="1400" dirty="0">
                <a:solidFill>
                  <a:schemeClr val="tx1"/>
                </a:solidFill>
                <a:latin typeface="Meiryo UI" panose="020B0604030504040204" pitchFamily="50" charset="-128"/>
                <a:ea typeface="Meiryo UI" panose="020B0604030504040204" pitchFamily="50" charset="-128"/>
              </a:rPr>
              <a:t>毎の取組を調査</a:t>
            </a:r>
            <a:r>
              <a:rPr kumimoji="1" lang="ja-JP" altLang="en-US" sz="1400" dirty="0" smtClean="0">
                <a:solidFill>
                  <a:schemeClr val="tx1"/>
                </a:solidFill>
                <a:latin typeface="Meiryo UI" panose="020B0604030504040204" pitchFamily="50" charset="-128"/>
                <a:ea typeface="Meiryo UI" panose="020B0604030504040204" pitchFamily="50" charset="-128"/>
              </a:rPr>
              <a:t>した「</a:t>
            </a:r>
            <a:r>
              <a:rPr kumimoji="1" lang="ja-JP" altLang="en-US" sz="1400" dirty="0">
                <a:solidFill>
                  <a:schemeClr val="tx1"/>
                </a:solidFill>
                <a:latin typeface="Meiryo UI" panose="020B0604030504040204" pitchFamily="50" charset="-128"/>
                <a:ea typeface="Meiryo UI" panose="020B0604030504040204" pitchFamily="50" charset="-128"/>
              </a:rPr>
              <a:t>国連持続可能な開発ソリューション・ネットワーク</a:t>
            </a:r>
            <a:r>
              <a:rPr kumimoji="1" lang="en-US" altLang="ja-JP" sz="1400" dirty="0">
                <a:solidFill>
                  <a:schemeClr val="tx1"/>
                </a:solidFill>
                <a:latin typeface="Meiryo UI" panose="020B0604030504040204" pitchFamily="50" charset="-128"/>
                <a:ea typeface="Meiryo UI" panose="020B0604030504040204" pitchFamily="50" charset="-128"/>
              </a:rPr>
              <a:t>(SDSN)</a:t>
            </a:r>
            <a:r>
              <a:rPr kumimoji="1" lang="ja-JP" altLang="en-US" sz="1400" dirty="0">
                <a:solidFill>
                  <a:schemeClr val="tx1"/>
                </a:solidFill>
                <a:latin typeface="Meiryo UI" panose="020B0604030504040204" pitchFamily="50" charset="-128"/>
                <a:ea typeface="Meiryo UI" panose="020B0604030504040204" pitchFamily="50" charset="-128"/>
              </a:rPr>
              <a:t>」と「ベルテルスマン財団」（ドイツ）が公表して</a:t>
            </a:r>
            <a:r>
              <a:rPr kumimoji="1" lang="ja-JP" altLang="en-US" sz="1400" dirty="0" smtClean="0">
                <a:solidFill>
                  <a:schemeClr val="tx1"/>
                </a:solidFill>
                <a:latin typeface="Meiryo UI" panose="020B0604030504040204" pitchFamily="50" charset="-128"/>
                <a:ea typeface="Meiryo UI" panose="020B0604030504040204" pitchFamily="50" charset="-128"/>
              </a:rPr>
              <a:t>いる相対比較指標から「世界における将来的課題」を俯瞰すると、</a:t>
            </a:r>
            <a:r>
              <a:rPr kumimoji="1" lang="en-US" altLang="ja-JP" sz="1400" dirty="0" smtClean="0">
                <a:solidFill>
                  <a:schemeClr val="tx1"/>
                </a:solidFill>
                <a:latin typeface="Meiryo UI" panose="020B0604030504040204" pitchFamily="50" charset="-128"/>
                <a:ea typeface="Meiryo UI" panose="020B0604030504040204" pitchFamily="50" charset="-128"/>
              </a:rPr>
              <a:t>2030</a:t>
            </a:r>
            <a:r>
              <a:rPr kumimoji="1" lang="ja-JP" altLang="en-US" sz="1400" dirty="0" smtClean="0">
                <a:solidFill>
                  <a:schemeClr val="tx1"/>
                </a:solidFill>
                <a:latin typeface="Meiryo UI" panose="020B0604030504040204" pitchFamily="50" charset="-128"/>
                <a:ea typeface="Meiryo UI" panose="020B0604030504040204" pitchFamily="50" charset="-128"/>
              </a:rPr>
              <a:t>年の</a:t>
            </a:r>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smtClean="0">
                <a:solidFill>
                  <a:schemeClr val="tx1"/>
                </a:solidFill>
                <a:latin typeface="Meiryo UI" panose="020B0604030504040204" pitchFamily="50" charset="-128"/>
                <a:ea typeface="Meiryo UI" panose="020B0604030504040204" pitchFamily="50" charset="-128"/>
              </a:rPr>
              <a:t>の目標達成に向けては、極めて大胆な社会システムの変革、もしくは、指標改善を大きく加速させる次世代の技術革新が必要となることが示唆される。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152646" y="1348730"/>
            <a:ext cx="9588598" cy="5374800"/>
          </a:xfrm>
          <a:prstGeom prst="rect">
            <a:avLst/>
          </a:prstGeom>
        </p:spPr>
      </p:pic>
      <p:sp>
        <p:nvSpPr>
          <p:cNvPr id="8" name="タイトル 1"/>
          <p:cNvSpPr txBox="1">
            <a:spLocks/>
          </p:cNvSpPr>
          <p:nvPr/>
        </p:nvSpPr>
        <p:spPr>
          <a:xfrm>
            <a:off x="0" y="6925"/>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a:t>
            </a:r>
            <a:r>
              <a:rPr lang="ja-JP" altLang="en-US" sz="1800" b="1" dirty="0">
                <a:solidFill>
                  <a:schemeClr val="bg1"/>
                </a:solidFill>
                <a:latin typeface="Meiryo UI" panose="020B0604030504040204" pitchFamily="50" charset="-128"/>
                <a:ea typeface="Meiryo UI" panose="020B0604030504040204" pitchFamily="50" charset="-128"/>
              </a:rPr>
              <a:t>将来予測</a:t>
            </a:r>
            <a:r>
              <a:rPr lang="ja-JP" altLang="en-US" sz="1800" b="1" dirty="0" smtClean="0">
                <a:solidFill>
                  <a:schemeClr val="bg1"/>
                </a:solidFill>
                <a:latin typeface="Meiryo UI" panose="020B0604030504040204" pitchFamily="50" charset="-128"/>
                <a:ea typeface="Meiryo UI" panose="020B0604030504040204" pitchFamily="50" charset="-128"/>
              </a:rPr>
              <a:t>（参考：ＳＤＧｓ</a:t>
            </a:r>
            <a:r>
              <a:rPr lang="ja-JP" altLang="en-US" sz="1800" b="1" dirty="0">
                <a:solidFill>
                  <a:schemeClr val="bg1"/>
                </a:solidFill>
                <a:latin typeface="Meiryo UI" panose="020B0604030504040204" pitchFamily="50" charset="-128"/>
                <a:ea typeface="Meiryo UI" panose="020B0604030504040204" pitchFamily="50" charset="-128"/>
              </a:rPr>
              <a:t>の</a:t>
            </a:r>
            <a:r>
              <a:rPr lang="en-US" altLang="ja-JP" sz="1800" b="1" dirty="0">
                <a:solidFill>
                  <a:schemeClr val="bg1"/>
                </a:solidFill>
                <a:latin typeface="Meiryo UI" panose="020B0604030504040204" pitchFamily="50" charset="-128"/>
                <a:ea typeface="Meiryo UI" panose="020B0604030504040204" pitchFamily="50" charset="-128"/>
              </a:rPr>
              <a:t>17</a:t>
            </a:r>
            <a:r>
              <a:rPr lang="ja-JP" altLang="en-US" sz="1800" b="1" dirty="0">
                <a:solidFill>
                  <a:schemeClr val="bg1"/>
                </a:solidFill>
                <a:latin typeface="Meiryo UI" panose="020B0604030504040204" pitchFamily="50" charset="-128"/>
                <a:ea typeface="Meiryo UI" panose="020B0604030504040204" pitchFamily="50" charset="-128"/>
              </a:rPr>
              <a:t>ゴールから</a:t>
            </a:r>
            <a:r>
              <a:rPr lang="ja-JP" altLang="en-US" sz="1800" b="1" dirty="0" smtClean="0">
                <a:solidFill>
                  <a:schemeClr val="bg1"/>
                </a:solidFill>
                <a:latin typeface="Meiryo UI" panose="020B0604030504040204" pitchFamily="50" charset="-128"/>
                <a:ea typeface="Meiryo UI" panose="020B0604030504040204" pitchFamily="50" charset="-128"/>
              </a:rPr>
              <a:t>見た今後の世界</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課題と大阪の現状①）</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196</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60365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204827" y="336365"/>
            <a:ext cx="9411525" cy="614170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265113" indent="-265113" algn="l">
              <a:lnSpc>
                <a:spcPct val="150000"/>
              </a:lnSpc>
            </a:pPr>
            <a:r>
              <a:rPr lang="ja-JP" altLang="en-US" sz="2000" dirty="0" smtClean="0">
                <a:latin typeface="メイリオ" panose="020B0604030504040204" pitchFamily="50" charset="-128"/>
                <a:ea typeface="メイリオ" panose="020B0604030504040204" pitchFamily="50" charset="-128"/>
              </a:rPr>
              <a:t>○　本資料は、「万博のインパクトを活かした大阪の将来像」を描くにあたって、有識者ＷＧでの議論の素材として作成したもの。</a:t>
            </a:r>
            <a:endParaRPr lang="en-US" altLang="ja-JP" sz="2000" dirty="0" smtClean="0">
              <a:latin typeface="メイリオ" panose="020B0604030504040204" pitchFamily="50" charset="-128"/>
              <a:ea typeface="メイリオ" panose="020B0604030504040204" pitchFamily="50" charset="-128"/>
            </a:endParaRPr>
          </a:p>
          <a:p>
            <a:pPr algn="l">
              <a:lnSpc>
                <a:spcPct val="150000"/>
              </a:lnSpc>
            </a:pPr>
            <a:endParaRPr lang="en-US" altLang="ja-JP" sz="2000" dirty="0" smtClean="0">
              <a:latin typeface="メイリオ" panose="020B0604030504040204" pitchFamily="50" charset="-128"/>
              <a:ea typeface="メイリオ" panose="020B0604030504040204" pitchFamily="50" charset="-128"/>
            </a:endParaRPr>
          </a:p>
          <a:p>
            <a:pPr marL="265113" indent="-265113" algn="l">
              <a:lnSpc>
                <a:spcPct val="150000"/>
              </a:lnSpc>
            </a:pPr>
            <a:r>
              <a:rPr lang="ja-JP" altLang="en-US" sz="2000" dirty="0" smtClean="0">
                <a:latin typeface="メイリオ" panose="020B0604030504040204" pitchFamily="50" charset="-128"/>
                <a:ea typeface="メイリオ" panose="020B0604030504040204" pitchFamily="50" charset="-128"/>
              </a:rPr>
              <a:t>○　構成としては、「１、大阪の歴史」において、これまでの大阪の歩みを俯瞰したうえで、「２、歴史から導かれる大阪の特色」において、歴史から培われた特色を整理。</a:t>
            </a:r>
            <a:endParaRPr lang="en-US" altLang="ja-JP" sz="2000" dirty="0" smtClean="0">
              <a:latin typeface="メイリオ" panose="020B0604030504040204" pitchFamily="50" charset="-128"/>
              <a:ea typeface="メイリオ" panose="020B0604030504040204" pitchFamily="50" charset="-128"/>
            </a:endParaRPr>
          </a:p>
          <a:p>
            <a:pPr marL="265113" indent="-265113" algn="l">
              <a:lnSpc>
                <a:spcPct val="150000"/>
              </a:lnSpc>
            </a:pPr>
            <a:r>
              <a:rPr lang="ja-JP" altLang="en-US" sz="2000" dirty="0" smtClean="0">
                <a:latin typeface="メイリオ" panose="020B0604030504040204" pitchFamily="50" charset="-128"/>
                <a:ea typeface="メイリオ" panose="020B0604030504040204" pitchFamily="50" charset="-128"/>
              </a:rPr>
              <a:t>　　そのうえで「３、現在の大阪の位置・ポテンシャル」で大阪の経済等の現状を分析。</a:t>
            </a:r>
            <a:endParaRPr lang="en-US" altLang="ja-JP" sz="2000" dirty="0" smtClean="0">
              <a:latin typeface="メイリオ" panose="020B0604030504040204" pitchFamily="50" charset="-128"/>
              <a:ea typeface="メイリオ" panose="020B0604030504040204" pitchFamily="50" charset="-128"/>
            </a:endParaRPr>
          </a:p>
          <a:p>
            <a:pPr marL="265113" indent="-265113" algn="l">
              <a:lnSpc>
                <a:spcPct val="150000"/>
              </a:lnSpc>
            </a:pP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あわせて</a:t>
            </a: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「４、</a:t>
            </a:r>
            <a:r>
              <a:rPr lang="ja-JP" altLang="en-US" sz="2000" dirty="0">
                <a:latin typeface="メイリオ" panose="020B0604030504040204" pitchFamily="50" charset="-128"/>
                <a:ea typeface="メイリオ" panose="020B0604030504040204" pitchFamily="50" charset="-128"/>
              </a:rPr>
              <a:t>世界の都市」において</a:t>
            </a:r>
            <a:r>
              <a:rPr lang="ja-JP" altLang="en-US" sz="2000" dirty="0" smtClean="0">
                <a:latin typeface="メイリオ" panose="020B0604030504040204" pitchFamily="50" charset="-128"/>
                <a:ea typeface="メイリオ" panose="020B0604030504040204" pitchFamily="50" charset="-128"/>
              </a:rPr>
              <a:t>、世界の都市論や各都市の発展モデルを分析し、「</a:t>
            </a:r>
            <a:r>
              <a:rPr lang="ja-JP" altLang="en-US" sz="2000" dirty="0">
                <a:latin typeface="メイリオ" panose="020B0604030504040204" pitchFamily="50" charset="-128"/>
                <a:ea typeface="メイリオ" panose="020B0604030504040204" pitchFamily="50" charset="-128"/>
              </a:rPr>
              <a:t>５</a:t>
            </a:r>
            <a:r>
              <a:rPr lang="ja-JP" altLang="en-US" sz="2000" dirty="0" smtClean="0">
                <a:latin typeface="メイリオ" panose="020B0604030504040204" pitchFamily="50" charset="-128"/>
                <a:ea typeface="メイリオ" panose="020B0604030504040204" pitchFamily="50" charset="-128"/>
              </a:rPr>
              <a:t>、過去の国際博覧会等」において、これまでの万博から今後の万博、万博と地域・世界との関係の示唆を得るとともに、「６、今後の将来予測」を踏まえて、「</a:t>
            </a:r>
            <a:r>
              <a:rPr lang="ja-JP" altLang="en-US" sz="2000" dirty="0">
                <a:latin typeface="メイリオ" panose="020B0604030504040204" pitchFamily="50" charset="-128"/>
                <a:ea typeface="メイリオ" panose="020B0604030504040204" pitchFamily="50" charset="-128"/>
              </a:rPr>
              <a:t>万博のインパクトを活かした大阪の将来像</a:t>
            </a:r>
            <a:r>
              <a:rPr lang="ja-JP" altLang="en-US" sz="2000" dirty="0" smtClean="0">
                <a:latin typeface="メイリオ" panose="020B0604030504040204" pitchFamily="50" charset="-128"/>
                <a:ea typeface="メイリオ" panose="020B0604030504040204" pitchFamily="50" charset="-128"/>
              </a:rPr>
              <a:t>」を導くアプローチ。</a:t>
            </a:r>
            <a:endParaRPr lang="en-US" altLang="ja-JP"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0893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465320" y="972830"/>
            <a:ext cx="5440680" cy="562356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（１）都市圏の形成過程（参考：大阪がめざした都市構造）</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5194" y="6596390"/>
            <a:ext cx="38270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17</a:t>
            </a:r>
            <a:endParaRPr kumimoji="1" lang="ja-JP" altLang="en-US" sz="1100" b="1" dirty="0">
              <a:latin typeface="Arial Black" panose="020B0A04020102020204" pitchFamily="34" charset="0"/>
            </a:endParaRPr>
          </a:p>
        </p:txBody>
      </p:sp>
      <p:sp>
        <p:nvSpPr>
          <p:cNvPr id="24" name="正方形/長方形 23"/>
          <p:cNvSpPr/>
          <p:nvPr/>
        </p:nvSpPr>
        <p:spPr>
          <a:xfrm>
            <a:off x="85061" y="529770"/>
            <a:ext cx="3091276" cy="300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rPr>
              <a:t>大阪市総合計画（</a:t>
            </a:r>
            <a:r>
              <a:rPr lang="en-US" altLang="ja-JP" sz="1400" b="1" dirty="0" smtClean="0">
                <a:solidFill>
                  <a:schemeClr val="tx1"/>
                </a:solidFill>
                <a:latin typeface="Meiryo UI" panose="020B0604030504040204" pitchFamily="50" charset="-128"/>
                <a:ea typeface="Meiryo UI" panose="020B0604030504040204" pitchFamily="50" charset="-128"/>
              </a:rPr>
              <a:t>2006</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2015</a:t>
            </a:r>
            <a:r>
              <a:rPr lang="ja-JP" altLang="en-US" sz="1400" b="1" dirty="0" smtClean="0">
                <a:solidFill>
                  <a:schemeClr val="tx1"/>
                </a:solidFill>
                <a:latin typeface="Meiryo UI" panose="020B0604030504040204" pitchFamily="50" charset="-128"/>
                <a:ea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85061" y="1063600"/>
            <a:ext cx="4380613" cy="4493538"/>
          </a:xfrm>
          <a:prstGeom prst="rect">
            <a:avLst/>
          </a:prstGeom>
        </p:spPr>
        <p:txBody>
          <a:bodyPr wrap="square">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これ</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まで構築してきた、南北・東西都市軸を骨格とする都市構造を、新しいまちづくりの土台としながら、これからの大阪に不可欠な、経済・産業、文化などの都市機能を、より集中的・重点的に集積し、大阪の発展を先導する、活力と創造力に満ちた拠点を形成。</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今後の都市空間の形成にあたっては、</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新たな都市活力を創出する拠点の形成</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美しく快適な質の高い都市空間の</a:t>
            </a: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形成</a:t>
            </a:r>
            <a:endParaRPr lang="en-US" altLang="ja-JP" sz="11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を</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基本的な考え方として展開。</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（都心機能整備エリア）</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業務・商業機能の集積促進、都心居住の促進、文化集客魅力の</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向上</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都市再生緊急整備地域における都市開発の促進</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＜大阪駅周辺、中之島、御堂筋周辺、難波・湊町地区、阿倍野地区＞</a:t>
            </a: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臨海機能整備エリア）</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港湾・物流機能の強化</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生産の場、新たな産業創造の場としての機能の強化</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居住の場としての魅力の向上</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交流や集客・観光の場としての魅力の向上</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新臨海部における都市</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開発</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咲洲、舞洲、夢洲＞</a:t>
            </a: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住環境整備エリア）</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良好な住宅地の形成</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老朽住宅密集市街地の防災性・住環境の向上</a:t>
            </a: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生産機能と調和のとれた居住・生産複合地の形成</a:t>
            </a:r>
          </a:p>
        </p:txBody>
      </p:sp>
    </p:spTree>
    <p:extLst>
      <p:ext uri="{BB962C8B-B14F-4D97-AF65-F5344CB8AC3E}">
        <p14:creationId xmlns:p14="http://schemas.microsoft.com/office/powerpoint/2010/main" val="150589540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157800" y="803837"/>
            <a:ext cx="9590400" cy="5429538"/>
          </a:xfrm>
          <a:prstGeom prst="rect">
            <a:avLst/>
          </a:prstGeom>
        </p:spPr>
      </p:pic>
      <p:sp>
        <p:nvSpPr>
          <p:cNvPr id="8" name="テキスト ボックス 7"/>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197</a:t>
            </a:r>
            <a:endParaRPr kumimoji="1" lang="ja-JP" altLang="en-US" sz="1100" b="1" dirty="0">
              <a:latin typeface="Arial Black" panose="020B0A04020102020204" pitchFamily="34" charset="0"/>
            </a:endParaRPr>
          </a:p>
        </p:txBody>
      </p:sp>
      <p:sp>
        <p:nvSpPr>
          <p:cNvPr id="7" name="タイトル 1"/>
          <p:cNvSpPr txBox="1">
            <a:spLocks/>
          </p:cNvSpPr>
          <p:nvPr/>
        </p:nvSpPr>
        <p:spPr>
          <a:xfrm>
            <a:off x="0" y="6925"/>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a:t>
            </a:r>
            <a:r>
              <a:rPr lang="ja-JP" altLang="en-US" sz="1800" b="1" dirty="0">
                <a:solidFill>
                  <a:schemeClr val="bg1"/>
                </a:solidFill>
                <a:latin typeface="Meiryo UI" panose="020B0604030504040204" pitchFamily="50" charset="-128"/>
                <a:ea typeface="Meiryo UI" panose="020B0604030504040204" pitchFamily="50" charset="-128"/>
              </a:rPr>
              <a:t>将来予測</a:t>
            </a:r>
            <a:r>
              <a:rPr lang="ja-JP" altLang="en-US" sz="1800" b="1" dirty="0" smtClean="0">
                <a:solidFill>
                  <a:schemeClr val="bg1"/>
                </a:solidFill>
                <a:latin typeface="Meiryo UI" panose="020B0604030504040204" pitchFamily="50" charset="-128"/>
                <a:ea typeface="Meiryo UI" panose="020B0604030504040204" pitchFamily="50" charset="-128"/>
              </a:rPr>
              <a:t>（参考：ＳＤＧｓ</a:t>
            </a:r>
            <a:r>
              <a:rPr lang="ja-JP" altLang="en-US" sz="1800" b="1" dirty="0">
                <a:solidFill>
                  <a:schemeClr val="bg1"/>
                </a:solidFill>
                <a:latin typeface="Meiryo UI" panose="020B0604030504040204" pitchFamily="50" charset="-128"/>
                <a:ea typeface="Meiryo UI" panose="020B0604030504040204" pitchFamily="50" charset="-128"/>
              </a:rPr>
              <a:t>の</a:t>
            </a:r>
            <a:r>
              <a:rPr lang="en-US" altLang="ja-JP" sz="1800" b="1" dirty="0">
                <a:solidFill>
                  <a:schemeClr val="bg1"/>
                </a:solidFill>
                <a:latin typeface="Meiryo UI" panose="020B0604030504040204" pitchFamily="50" charset="-128"/>
                <a:ea typeface="Meiryo UI" panose="020B0604030504040204" pitchFamily="50" charset="-128"/>
              </a:rPr>
              <a:t>17</a:t>
            </a:r>
            <a:r>
              <a:rPr lang="ja-JP" altLang="en-US" sz="1800" b="1" dirty="0">
                <a:solidFill>
                  <a:schemeClr val="bg1"/>
                </a:solidFill>
                <a:latin typeface="Meiryo UI" panose="020B0604030504040204" pitchFamily="50" charset="-128"/>
                <a:ea typeface="Meiryo UI" panose="020B0604030504040204" pitchFamily="50" charset="-128"/>
              </a:rPr>
              <a:t>ゴールから</a:t>
            </a:r>
            <a:r>
              <a:rPr lang="ja-JP" altLang="en-US" sz="1800" b="1" dirty="0" smtClean="0">
                <a:solidFill>
                  <a:schemeClr val="bg1"/>
                </a:solidFill>
                <a:latin typeface="Meiryo UI" panose="020B0604030504040204" pitchFamily="50" charset="-128"/>
                <a:ea typeface="Meiryo UI" panose="020B0604030504040204" pitchFamily="50" charset="-128"/>
              </a:rPr>
              <a:t>見た今後の世界</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課題と大阪の現状②）</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922322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79376" y="5432284"/>
            <a:ext cx="4521675" cy="60530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57800" y="754799"/>
            <a:ext cx="9590400" cy="5628906"/>
          </a:xfrm>
          <a:prstGeom prst="rect">
            <a:avLst/>
          </a:prstGeom>
        </p:spPr>
      </p:pic>
      <p:sp>
        <p:nvSpPr>
          <p:cNvPr id="8" name="テキスト ボックス 7"/>
          <p:cNvSpPr txBox="1"/>
          <p:nvPr/>
        </p:nvSpPr>
        <p:spPr>
          <a:xfrm>
            <a:off x="9403308" y="6596390"/>
            <a:ext cx="464592"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198</a:t>
            </a:r>
            <a:endParaRPr kumimoji="1" lang="ja-JP" altLang="en-US" sz="1100" b="1" dirty="0">
              <a:latin typeface="Arial Black" panose="020B0A04020102020204" pitchFamily="34" charset="0"/>
            </a:endParaRPr>
          </a:p>
        </p:txBody>
      </p:sp>
      <p:sp>
        <p:nvSpPr>
          <p:cNvPr id="7" name="タイトル 1"/>
          <p:cNvSpPr txBox="1">
            <a:spLocks/>
          </p:cNvSpPr>
          <p:nvPr/>
        </p:nvSpPr>
        <p:spPr>
          <a:xfrm>
            <a:off x="0" y="6925"/>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６</a:t>
            </a:r>
            <a:r>
              <a:rPr lang="ja-JP" altLang="en-US" sz="1800" b="1" dirty="0" smtClean="0">
                <a:solidFill>
                  <a:schemeClr val="bg1"/>
                </a:solidFill>
                <a:latin typeface="Meiryo UI" panose="020B0604030504040204" pitchFamily="50" charset="-128"/>
                <a:ea typeface="Meiryo UI" panose="020B0604030504040204" pitchFamily="50" charset="-128"/>
              </a:rPr>
              <a:t>　今後の</a:t>
            </a:r>
            <a:r>
              <a:rPr lang="ja-JP" altLang="en-US" sz="1800" b="1" dirty="0">
                <a:solidFill>
                  <a:schemeClr val="bg1"/>
                </a:solidFill>
                <a:latin typeface="Meiryo UI" panose="020B0604030504040204" pitchFamily="50" charset="-128"/>
                <a:ea typeface="Meiryo UI" panose="020B0604030504040204" pitchFamily="50" charset="-128"/>
              </a:rPr>
              <a:t>将来予測</a:t>
            </a:r>
            <a:r>
              <a:rPr lang="ja-JP" altLang="en-US" sz="1800" b="1" dirty="0" smtClean="0">
                <a:solidFill>
                  <a:schemeClr val="bg1"/>
                </a:solidFill>
                <a:latin typeface="Meiryo UI" panose="020B0604030504040204" pitchFamily="50" charset="-128"/>
                <a:ea typeface="Meiryo UI" panose="020B0604030504040204" pitchFamily="50" charset="-128"/>
              </a:rPr>
              <a:t>（参考：ＳＤＧｓ</a:t>
            </a:r>
            <a:r>
              <a:rPr lang="ja-JP" altLang="en-US" sz="1800" b="1" dirty="0">
                <a:solidFill>
                  <a:schemeClr val="bg1"/>
                </a:solidFill>
                <a:latin typeface="Meiryo UI" panose="020B0604030504040204" pitchFamily="50" charset="-128"/>
                <a:ea typeface="Meiryo UI" panose="020B0604030504040204" pitchFamily="50" charset="-128"/>
              </a:rPr>
              <a:t>の</a:t>
            </a:r>
            <a:r>
              <a:rPr lang="en-US" altLang="ja-JP" sz="1800" b="1" dirty="0">
                <a:solidFill>
                  <a:schemeClr val="bg1"/>
                </a:solidFill>
                <a:latin typeface="Meiryo UI" panose="020B0604030504040204" pitchFamily="50" charset="-128"/>
                <a:ea typeface="Meiryo UI" panose="020B0604030504040204" pitchFamily="50" charset="-128"/>
              </a:rPr>
              <a:t>17</a:t>
            </a:r>
            <a:r>
              <a:rPr lang="ja-JP" altLang="en-US" sz="1800" b="1" dirty="0">
                <a:solidFill>
                  <a:schemeClr val="bg1"/>
                </a:solidFill>
                <a:latin typeface="Meiryo UI" panose="020B0604030504040204" pitchFamily="50" charset="-128"/>
                <a:ea typeface="Meiryo UI" panose="020B0604030504040204" pitchFamily="50" charset="-128"/>
              </a:rPr>
              <a:t>ゴールから</a:t>
            </a:r>
            <a:r>
              <a:rPr lang="ja-JP" altLang="en-US" sz="1800" b="1" dirty="0" smtClean="0">
                <a:solidFill>
                  <a:schemeClr val="bg1"/>
                </a:solidFill>
                <a:latin typeface="Meiryo UI" panose="020B0604030504040204" pitchFamily="50" charset="-128"/>
                <a:ea typeface="Meiryo UI" panose="020B0604030504040204" pitchFamily="50" charset="-128"/>
              </a:rPr>
              <a:t>見た今後の世界</a:t>
            </a:r>
            <a:r>
              <a:rPr lang="ja-JP" altLang="en-US" sz="1800" b="1" dirty="0">
                <a:solidFill>
                  <a:schemeClr val="bg1"/>
                </a:solidFill>
                <a:latin typeface="Meiryo UI" panose="020B0604030504040204" pitchFamily="50" charset="-128"/>
                <a:ea typeface="Meiryo UI" panose="020B0604030504040204" pitchFamily="50" charset="-128"/>
              </a:rPr>
              <a:t>の</a:t>
            </a:r>
            <a:r>
              <a:rPr lang="ja-JP" altLang="en-US" sz="1800" b="1" dirty="0" smtClean="0">
                <a:solidFill>
                  <a:schemeClr val="bg1"/>
                </a:solidFill>
                <a:latin typeface="Meiryo UI" panose="020B0604030504040204" pitchFamily="50" charset="-128"/>
                <a:ea typeface="Meiryo UI" panose="020B0604030504040204" pitchFamily="50" charset="-128"/>
              </a:rPr>
              <a:t>課題と大阪の現状</a:t>
            </a:r>
            <a:r>
              <a:rPr lang="ja-JP" altLang="en-US" sz="1800" b="1" dirty="0">
                <a:solidFill>
                  <a:schemeClr val="bg1"/>
                </a:solidFill>
                <a:latin typeface="Meiryo UI" panose="020B0604030504040204" pitchFamily="50" charset="-128"/>
                <a:ea typeface="Meiryo UI" panose="020B0604030504040204" pitchFamily="50" charset="-128"/>
              </a:rPr>
              <a:t>③</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7792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２</a:t>
            </a:r>
            <a:r>
              <a:rPr lang="ja-JP" altLang="en-US" sz="2400" b="1" u="sng" dirty="0" smtClean="0">
                <a:latin typeface="Meiryo UI" panose="020B0604030504040204" pitchFamily="50" charset="-128"/>
                <a:ea typeface="Meiryo UI" panose="020B0604030504040204" pitchFamily="50" charset="-128"/>
              </a:rPr>
              <a:t>　</a:t>
            </a:r>
            <a:r>
              <a:rPr lang="ja-JP" altLang="en-US" sz="2400" b="1" u="sng" dirty="0">
                <a:latin typeface="Meiryo UI" panose="020B0604030504040204" pitchFamily="50" charset="-128"/>
                <a:ea typeface="Meiryo UI" panose="020B0604030504040204" pitchFamily="50" charset="-128"/>
              </a:rPr>
              <a:t>歴史から導かれる</a:t>
            </a:r>
            <a:r>
              <a:rPr lang="ja-JP" altLang="en-US" sz="2400" b="1" u="sng" dirty="0" smtClean="0">
                <a:latin typeface="Meiryo UI" panose="020B0604030504040204" pitchFamily="50" charset="-128"/>
                <a:ea typeface="Meiryo UI" panose="020B0604030504040204" pitchFamily="50" charset="-128"/>
              </a:rPr>
              <a:t>大阪の</a:t>
            </a:r>
            <a:r>
              <a:rPr lang="ja-JP" altLang="en-US" sz="2400" b="1" u="sng" dirty="0">
                <a:latin typeface="Meiryo UI" panose="020B0604030504040204" pitchFamily="50" charset="-128"/>
                <a:ea typeface="Meiryo UI" panose="020B0604030504040204" pitchFamily="50" charset="-128"/>
              </a:rPr>
              <a:t>特色（２）海外とのつながり</a:t>
            </a:r>
          </a:p>
        </p:txBody>
      </p:sp>
      <p:sp>
        <p:nvSpPr>
          <p:cNvPr id="3" name="テキスト ボックス 2"/>
          <p:cNvSpPr txBox="1"/>
          <p:nvPr/>
        </p:nvSpPr>
        <p:spPr>
          <a:xfrm>
            <a:off x="9471546" y="6596390"/>
            <a:ext cx="39635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225904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a:t>
            </a:r>
            <a:r>
              <a:rPr lang="ja-JP" altLang="en-US" sz="1800" b="1" dirty="0">
                <a:solidFill>
                  <a:schemeClr val="bg1"/>
                </a:solidFill>
                <a:latin typeface="Meiryo UI" panose="020B0604030504040204" pitchFamily="50" charset="-128"/>
                <a:ea typeface="Meiryo UI" panose="020B0604030504040204" pitchFamily="50" charset="-128"/>
              </a:rPr>
              <a:t>特色</a:t>
            </a:r>
            <a:r>
              <a:rPr lang="ja-JP" altLang="en-US" sz="1800" b="1" dirty="0" smtClean="0">
                <a:solidFill>
                  <a:schemeClr val="bg1"/>
                </a:solidFill>
                <a:latin typeface="Meiryo UI" panose="020B0604030504040204" pitchFamily="50" charset="-128"/>
                <a:ea typeface="Meiryo UI" panose="020B0604030504040204" pitchFamily="50" charset="-128"/>
              </a:rPr>
              <a:t>　（２）海外とのつながり</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44261" y="469874"/>
            <a:ext cx="963909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・大阪のまちは、国内各都市や海外との交流、貿易等を通じて都市が形成されてきた。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・大阪は国内</a:t>
            </a:r>
            <a:r>
              <a:rPr kumimoji="1" lang="ja-JP" altLang="en-US" sz="1400" dirty="0">
                <a:latin typeface="Meiryo UI" panose="020B0604030504040204" pitchFamily="50" charset="-128"/>
                <a:ea typeface="Meiryo UI" panose="020B0604030504040204" pitchFamily="50" charset="-128"/>
              </a:rPr>
              <a:t>外</a:t>
            </a:r>
            <a:r>
              <a:rPr kumimoji="1" lang="ja-JP" altLang="en-US" sz="1400" dirty="0" smtClean="0">
                <a:latin typeface="Meiryo UI" panose="020B0604030504040204" pitchFamily="50" charset="-128"/>
                <a:ea typeface="Meiryo UI" panose="020B0604030504040204" pitchFamily="50" charset="-128"/>
              </a:rPr>
              <a:t>との玄関口として、日本の中で外交、内政、物流のネットワークの重要な拠点として発展するとともに、海外からの多様な文化や価値観を取り入れ、大阪独自の発展を遂げてきた。</a:t>
            </a:r>
            <a:endParaRPr kumimoji="1" lang="ja-JP" altLang="en-US" sz="14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94128" y="1249052"/>
            <a:ext cx="9773771" cy="5586145"/>
          </a:xfrm>
          <a:prstGeom prst="rect">
            <a:avLst/>
          </a:prstGeom>
          <a:noFill/>
          <a:ln>
            <a:solidFill>
              <a:schemeClr val="tx1"/>
            </a:solidFill>
            <a:prstDash val="dash"/>
          </a:ln>
        </p:spPr>
        <p:txBody>
          <a:bodyPr wrap="square" rtlCol="0">
            <a:spAutoFit/>
          </a:bodyPr>
          <a:lstStyle/>
          <a:p>
            <a:r>
              <a:rPr kumimoji="1" lang="ja-JP" altLang="en-US" sz="1050" b="1" u="sng" dirty="0" smtClean="0">
                <a:latin typeface="Meiryo UI" panose="020B0604030504040204" pitchFamily="50" charset="-128"/>
                <a:ea typeface="Meiryo UI" panose="020B0604030504040204" pitchFamily="50" charset="-128"/>
              </a:rPr>
              <a:t>◆難波津</a:t>
            </a:r>
            <a:endParaRPr kumimoji="1" lang="ja-JP" altLang="en-US" sz="1050" b="1" u="sng"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・５世紀、大阪湾は、瀬戸内海、西国諸国、さらには朝鮮半島、中国につながるパイプであり、玄関であった。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・そこに、</a:t>
            </a:r>
            <a:r>
              <a:rPr kumimoji="1" lang="ja-JP" altLang="en-US" sz="1050" b="1" dirty="0">
                <a:latin typeface="Meiryo UI" panose="020B0604030504040204" pitchFamily="50" charset="-128"/>
                <a:ea typeface="Meiryo UI" panose="020B0604030504040204" pitchFamily="50" charset="-128"/>
              </a:rPr>
              <a:t>「難波津」（なにわづ）と呼ばれる港ができ</a:t>
            </a:r>
            <a:r>
              <a:rPr kumimoji="1" lang="ja-JP" altLang="en-US" sz="1050" b="1" dirty="0" smtClean="0">
                <a:latin typeface="Meiryo UI" panose="020B0604030504040204" pitchFamily="50" charset="-128"/>
                <a:ea typeface="Meiryo UI" panose="020B0604030504040204" pitchFamily="50" charset="-128"/>
              </a:rPr>
              <a:t>、人が集まり、住むようになる。</a:t>
            </a:r>
            <a:endParaRPr kumimoji="1" lang="en-US" altLang="ja-JP" sz="1050" b="1" dirty="0" smtClean="0">
              <a:latin typeface="Meiryo UI" panose="020B0604030504040204" pitchFamily="50" charset="-128"/>
              <a:ea typeface="Meiryo UI" panose="020B0604030504040204" pitchFamily="50" charset="-128"/>
            </a:endParaRPr>
          </a:p>
          <a:p>
            <a:pPr marL="180975" indent="-180975"/>
            <a:r>
              <a:rPr kumimoji="1" lang="ja-JP" altLang="en-US" sz="1050" b="1"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難波津には、遣唐使や遣隋使の出発点であり、新羅や渤海からの国賓もやってきた。地方から都に送られる米や綿など貢納品を積んだ船、山陽道・南海道・西海道の諸国と往来する官人の船、九州の防衛にあたる防人を乗せた船の発着地となった。</a:t>
            </a:r>
            <a:endParaRPr kumimoji="1" lang="en-US" altLang="ja-JP" sz="1050" dirty="0" smtClean="0">
              <a:latin typeface="Meiryo UI" panose="020B0604030504040204" pitchFamily="50" charset="-128"/>
              <a:ea typeface="Meiryo UI" panose="020B0604030504040204" pitchFamily="50" charset="-128"/>
            </a:endParaRPr>
          </a:p>
          <a:p>
            <a:pPr marL="180975" indent="-18097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難波津は、外交・内政・物流・軍事のネットワークの重要な拠点</a:t>
            </a:r>
            <a:r>
              <a:rPr kumimoji="1" lang="ja-JP" altLang="en-US" sz="1050" dirty="0" smtClean="0">
                <a:latin typeface="Meiryo UI" panose="020B0604030504040204" pitchFamily="50" charset="-128"/>
                <a:ea typeface="Meiryo UI" panose="020B0604030504040204" pitchFamily="50" charset="-128"/>
              </a:rPr>
              <a:t>であった。</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◆貿易都市・堺</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・応仁・文明の乱（</a:t>
            </a:r>
            <a:r>
              <a:rPr kumimoji="1" lang="en-US" altLang="ja-JP" sz="1050" dirty="0" smtClean="0">
                <a:latin typeface="Meiryo UI" panose="020B0604030504040204" pitchFamily="50" charset="-128"/>
                <a:ea typeface="Meiryo UI" panose="020B0604030504040204" pitchFamily="50" charset="-128"/>
              </a:rPr>
              <a:t>1467</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〜1477</a:t>
            </a:r>
            <a:r>
              <a:rPr kumimoji="1" lang="ja-JP" altLang="en-US" sz="1050" dirty="0" smtClean="0">
                <a:latin typeface="Meiryo UI" panose="020B0604030504040204" pitchFamily="50" charset="-128"/>
                <a:ea typeface="Meiryo UI" panose="020B0604030504040204" pitchFamily="50" charset="-128"/>
              </a:rPr>
              <a:t>年）にあたり、</a:t>
            </a:r>
            <a:r>
              <a:rPr kumimoji="1" lang="ja-JP" altLang="en-US" sz="1050" b="1" dirty="0" smtClean="0">
                <a:latin typeface="Meiryo UI" panose="020B0604030504040204" pitchFamily="50" charset="-128"/>
                <a:ea typeface="Meiryo UI" panose="020B0604030504040204" pitchFamily="50" charset="-128"/>
              </a:rPr>
              <a:t>遺明船の発着地が兵庫の津から堺津に移された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・明へのルートは不安定な瀬戸内航路から土佐沖を行く南海航路が開かれ、</a:t>
            </a:r>
            <a:r>
              <a:rPr kumimoji="1" lang="ja-JP" altLang="en-US" sz="1050" b="1" dirty="0" smtClean="0">
                <a:latin typeface="Meiryo UI" panose="020B0604030504040204" pitchFamily="50" charset="-128"/>
                <a:ea typeface="Meiryo UI" panose="020B0604030504040204" pitchFamily="50" charset="-128"/>
              </a:rPr>
              <a:t>堺を発着地とする朝鮮琉球貿易も発展</a:t>
            </a:r>
            <a:r>
              <a:rPr kumimoji="1" lang="ja-JP" altLang="en-US" sz="1050" dirty="0" smtClean="0">
                <a:latin typeface="Meiryo UI" panose="020B0604030504040204" pitchFamily="50" charset="-128"/>
                <a:ea typeface="Meiryo UI" panose="020B0604030504040204" pitchFamily="50" charset="-128"/>
              </a:rPr>
              <a:t>した。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・江戸初期に</a:t>
            </a:r>
            <a:r>
              <a:rPr kumimoji="1" lang="ja-JP" altLang="en-US" sz="1050" dirty="0">
                <a:latin typeface="Meiryo UI" panose="020B0604030504040204" pitchFamily="50" charset="-128"/>
                <a:ea typeface="Meiryo UI" panose="020B0604030504040204" pitchFamily="50" charset="-128"/>
              </a:rPr>
              <a:t>は、朱印状を与えて貿易を奨励した</a:t>
            </a:r>
            <a:r>
              <a:rPr kumimoji="1" lang="ja-JP" altLang="en-US" sz="1050" dirty="0" smtClean="0">
                <a:latin typeface="Meiryo UI" panose="020B0604030504040204" pitchFamily="50" charset="-128"/>
                <a:ea typeface="Meiryo UI" panose="020B0604030504040204" pitchFamily="50" charset="-128"/>
              </a:rPr>
              <a:t>結果、堺</a:t>
            </a:r>
            <a:r>
              <a:rPr kumimoji="1" lang="ja-JP" altLang="en-US" sz="1050" dirty="0">
                <a:latin typeface="Meiryo UI" panose="020B0604030504040204" pitchFamily="50" charset="-128"/>
                <a:ea typeface="Meiryo UI" panose="020B0604030504040204" pitchFamily="50" charset="-128"/>
              </a:rPr>
              <a:t>商人は南方に進出し、</a:t>
            </a:r>
            <a:r>
              <a:rPr kumimoji="1" lang="ja-JP" altLang="en-US" sz="1050" b="1" dirty="0">
                <a:latin typeface="Meiryo UI" panose="020B0604030504040204" pitchFamily="50" charset="-128"/>
                <a:ea typeface="Meiryo UI" panose="020B0604030504040204" pitchFamily="50" charset="-128"/>
              </a:rPr>
              <a:t>オランダ、イギリス、メキシコの</a:t>
            </a:r>
            <a:r>
              <a:rPr kumimoji="1" lang="ja-JP" altLang="en-US" sz="1050" dirty="0">
                <a:latin typeface="Meiryo UI" panose="020B0604030504040204" pitchFamily="50" charset="-128"/>
                <a:ea typeface="Meiryo UI" panose="020B0604030504040204" pitchFamily="50" charset="-128"/>
              </a:rPr>
              <a:t>商船が港に出入り。</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◆大阪港開港</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・徳川</a:t>
            </a:r>
            <a:r>
              <a:rPr kumimoji="1" lang="ja-JP" altLang="en-US" sz="1050" dirty="0">
                <a:latin typeface="Meiryo UI" panose="020B0604030504040204" pitchFamily="50" charset="-128"/>
                <a:ea typeface="Meiryo UI" panose="020B0604030504040204" pitchFamily="50" charset="-128"/>
              </a:rPr>
              <a:t>時代の長い鎖国も終わりを</a:t>
            </a:r>
            <a:r>
              <a:rPr kumimoji="1" lang="ja-JP" altLang="en-US" sz="1050" dirty="0" smtClean="0">
                <a:latin typeface="Meiryo UI" panose="020B0604030504040204" pitchFamily="50" charset="-128"/>
                <a:ea typeface="Meiryo UI" panose="020B0604030504040204" pitchFamily="50" charset="-128"/>
              </a:rPr>
              <a:t>つげ、</a:t>
            </a:r>
            <a:r>
              <a:rPr kumimoji="1" lang="ja-JP" altLang="en-US" sz="1050" dirty="0">
                <a:latin typeface="Meiryo UI" panose="020B0604030504040204" pitchFamily="50" charset="-128"/>
                <a:ea typeface="Meiryo UI" panose="020B0604030504040204" pitchFamily="50" charset="-128"/>
              </a:rPr>
              <a:t>諸外国より大阪港の開港が盛んに主張され、</a:t>
            </a:r>
            <a:r>
              <a:rPr kumimoji="1" lang="en-US" altLang="ja-JP" sz="1050" b="1" dirty="0">
                <a:latin typeface="Meiryo UI" panose="020B0604030504040204" pitchFamily="50" charset="-128"/>
                <a:ea typeface="Meiryo UI" panose="020B0604030504040204" pitchFamily="50" charset="-128"/>
              </a:rPr>
              <a:t>1868</a:t>
            </a:r>
            <a:r>
              <a:rPr kumimoji="1" lang="ja-JP" altLang="en-US" sz="1050" b="1" dirty="0" smtClean="0">
                <a:latin typeface="Meiryo UI" panose="020B0604030504040204" pitchFamily="50" charset="-128"/>
                <a:ea typeface="Meiryo UI" panose="020B0604030504040204" pitchFamily="50" charset="-128"/>
              </a:rPr>
              <a:t>年、川口</a:t>
            </a:r>
            <a:r>
              <a:rPr kumimoji="1" lang="ja-JP" altLang="en-US" sz="1050" b="1" dirty="0">
                <a:latin typeface="Meiryo UI" panose="020B0604030504040204" pitchFamily="50" charset="-128"/>
                <a:ea typeface="Meiryo UI" panose="020B0604030504040204" pitchFamily="50" charset="-128"/>
              </a:rPr>
              <a:t>に</a:t>
            </a:r>
            <a:r>
              <a:rPr kumimoji="1" lang="ja-JP" altLang="en-US" sz="1050" b="1" dirty="0" smtClean="0">
                <a:latin typeface="Meiryo UI" panose="020B0604030504040204" pitchFamily="50" charset="-128"/>
                <a:ea typeface="Meiryo UI" panose="020B0604030504040204" pitchFamily="50" charset="-128"/>
              </a:rPr>
              <a:t>大阪港</a:t>
            </a:r>
            <a:r>
              <a:rPr kumimoji="1" lang="ja-JP" altLang="en-US" sz="1050" b="1" dirty="0">
                <a:latin typeface="Meiryo UI" panose="020B0604030504040204" pitchFamily="50" charset="-128"/>
                <a:ea typeface="Meiryo UI" panose="020B0604030504040204" pitchFamily="50" charset="-128"/>
              </a:rPr>
              <a:t>が開港</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・港</a:t>
            </a:r>
            <a:r>
              <a:rPr kumimoji="1" lang="ja-JP" altLang="en-US" sz="1050" dirty="0">
                <a:latin typeface="Meiryo UI" panose="020B0604030504040204" pitchFamily="50" charset="-128"/>
                <a:ea typeface="Meiryo UI" panose="020B0604030504040204" pitchFamily="50" charset="-128"/>
              </a:rPr>
              <a:t>に行くには安治川の河口からさかのぼる必要</a:t>
            </a:r>
            <a:r>
              <a:rPr kumimoji="1" lang="ja-JP" altLang="en-US" sz="1050" dirty="0" smtClean="0">
                <a:latin typeface="Meiryo UI" panose="020B0604030504040204" pitchFamily="50" charset="-128"/>
                <a:ea typeface="Meiryo UI" panose="020B0604030504040204" pitchFamily="50" charset="-128"/>
              </a:rPr>
              <a:t>があったが、当時</a:t>
            </a:r>
            <a:r>
              <a:rPr kumimoji="1" lang="ja-JP" altLang="en-US" sz="1050" dirty="0">
                <a:latin typeface="Meiryo UI" panose="020B0604030504040204" pitchFamily="50" charset="-128"/>
                <a:ea typeface="Meiryo UI" panose="020B0604030504040204" pitchFamily="50" charset="-128"/>
              </a:rPr>
              <a:t>の安治川は川底が浅く大型船が入港できなかったため</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外国</a:t>
            </a:r>
            <a:r>
              <a:rPr kumimoji="1" lang="ja-JP" altLang="en-US" sz="1050" dirty="0">
                <a:latin typeface="Meiryo UI" panose="020B0604030504040204" pitchFamily="50" charset="-128"/>
                <a:ea typeface="Meiryo UI" panose="020B0604030504040204" pitchFamily="50" charset="-128"/>
              </a:rPr>
              <a:t>からの大型船は近くの兵庫港へと移り、居留地の外国商人たちも次々と川口に見切りをつけ神戸の居留地</a:t>
            </a:r>
            <a:r>
              <a:rPr kumimoji="1" lang="ja-JP" altLang="en-US" sz="1050" dirty="0" smtClean="0">
                <a:latin typeface="Meiryo UI" panose="020B0604030504040204" pitchFamily="50" charset="-128"/>
                <a:ea typeface="Meiryo UI" panose="020B0604030504040204" pitchFamily="50" charset="-128"/>
              </a:rPr>
              <a:t>に</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転居するなど、大阪港</a:t>
            </a:r>
            <a:r>
              <a:rPr kumimoji="1" lang="ja-JP" altLang="en-US" sz="1050" dirty="0">
                <a:latin typeface="Meiryo UI" panose="020B0604030504040204" pitchFamily="50" charset="-128"/>
                <a:ea typeface="Meiryo UI" panose="020B0604030504040204" pitchFamily="50" charset="-128"/>
              </a:rPr>
              <a:t>は貿易港としての役割を果たして</a:t>
            </a:r>
            <a:r>
              <a:rPr kumimoji="1" lang="ja-JP" altLang="en-US" sz="1050" dirty="0" smtClean="0">
                <a:latin typeface="Meiryo UI" panose="020B0604030504040204" pitchFamily="50" charset="-128"/>
                <a:ea typeface="Meiryo UI" panose="020B0604030504040204" pitchFamily="50" charset="-128"/>
              </a:rPr>
              <a:t>いなかった。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・そこで、天保山に近代式の大きな港をつくることとなり、</a:t>
            </a:r>
            <a:r>
              <a:rPr kumimoji="1" lang="ja-JP" altLang="en-US" sz="1050" b="1" dirty="0" smtClean="0">
                <a:latin typeface="Meiryo UI" panose="020B0604030504040204" pitchFamily="50" charset="-128"/>
                <a:ea typeface="Meiryo UI" panose="020B0604030504040204" pitchFamily="50" charset="-128"/>
              </a:rPr>
              <a:t>天保山に築港大桟橋が完成</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1937</a:t>
            </a:r>
            <a:r>
              <a:rPr kumimoji="1" lang="ja-JP" altLang="en-US" sz="1050" dirty="0" smtClean="0">
                <a:latin typeface="Meiryo UI" panose="020B0604030504040204" pitchFamily="50" charset="-128"/>
                <a:ea typeface="Meiryo UI" panose="020B0604030504040204" pitchFamily="50" charset="-128"/>
              </a:rPr>
              <a:t>から</a:t>
            </a:r>
            <a:r>
              <a:rPr kumimoji="1" lang="en-US" altLang="ja-JP" sz="1050" dirty="0" smtClean="0">
                <a:latin typeface="Meiryo UI" panose="020B0604030504040204" pitchFamily="50" charset="-128"/>
                <a:ea typeface="Meiryo UI" panose="020B0604030504040204" pitchFamily="50" charset="-128"/>
              </a:rPr>
              <a:t>39</a:t>
            </a:r>
            <a:r>
              <a:rPr kumimoji="1" lang="ja-JP" altLang="en-US" sz="1050" dirty="0" smtClean="0">
                <a:latin typeface="Meiryo UI" panose="020B0604030504040204" pitchFamily="50" charset="-128"/>
                <a:ea typeface="Meiryo UI" panose="020B0604030504040204" pitchFamily="50" charset="-128"/>
              </a:rPr>
              <a:t>年に、戦前における最盛期を迎え、</a:t>
            </a:r>
            <a:r>
              <a:rPr kumimoji="1" lang="en-US" altLang="ja-JP" sz="1050" b="1" dirty="0" smtClean="0">
                <a:latin typeface="Meiryo UI" panose="020B0604030504040204" pitchFamily="50" charset="-128"/>
                <a:ea typeface="Meiryo UI" panose="020B0604030504040204" pitchFamily="50" charset="-128"/>
              </a:rPr>
              <a:t>1937</a:t>
            </a:r>
            <a:r>
              <a:rPr kumimoji="1" lang="ja-JP" altLang="en-US" sz="1050" b="1" dirty="0" smtClean="0">
                <a:latin typeface="Meiryo UI" panose="020B0604030504040204" pitchFamily="50" charset="-128"/>
                <a:ea typeface="Meiryo UI" panose="020B0604030504040204" pitchFamily="50" charset="-128"/>
              </a:rPr>
              <a:t>年には入港船舶数、</a:t>
            </a:r>
            <a:r>
              <a:rPr kumimoji="1" lang="en-US" altLang="ja-JP" sz="1050" b="1" dirty="0" smtClean="0">
                <a:latin typeface="Meiryo UI" panose="020B0604030504040204" pitchFamily="50" charset="-128"/>
                <a:ea typeface="Meiryo UI" panose="020B0604030504040204" pitchFamily="50" charset="-128"/>
              </a:rPr>
              <a:t>39</a:t>
            </a:r>
            <a:r>
              <a:rPr kumimoji="1" lang="ja-JP" altLang="en-US" sz="1050" b="1" dirty="0" smtClean="0">
                <a:latin typeface="Meiryo UI" panose="020B0604030504040204" pitchFamily="50" charset="-128"/>
                <a:ea typeface="Meiryo UI" panose="020B0604030504040204" pitchFamily="50" charset="-128"/>
              </a:rPr>
              <a:t>年には貨物取扱量が全国</a:t>
            </a:r>
            <a:r>
              <a:rPr kumimoji="1" lang="en-US" altLang="ja-JP" sz="1050" b="1" dirty="0" smtClean="0">
                <a:latin typeface="Meiryo UI" panose="020B0604030504040204" pitchFamily="50" charset="-128"/>
                <a:ea typeface="Meiryo UI" panose="020B0604030504040204" pitchFamily="50" charset="-128"/>
              </a:rPr>
              <a:t>1</a:t>
            </a:r>
            <a:r>
              <a:rPr kumimoji="1" lang="ja-JP" altLang="en-US" sz="1050" b="1" dirty="0" smtClean="0">
                <a:latin typeface="Meiryo UI" panose="020B0604030504040204" pitchFamily="50" charset="-128"/>
                <a:ea typeface="Meiryo UI" panose="020B0604030504040204" pitchFamily="50" charset="-128"/>
              </a:rPr>
              <a:t>位</a:t>
            </a:r>
            <a:r>
              <a:rPr kumimoji="1" lang="ja-JP" altLang="en-US" sz="1050" dirty="0" smtClean="0">
                <a:latin typeface="Meiryo UI" panose="020B0604030504040204" pitchFamily="50" charset="-128"/>
                <a:ea typeface="Meiryo UI" panose="020B0604030504040204" pitchFamily="50" charset="-128"/>
              </a:rPr>
              <a:t>となる。　</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・現在も大阪港は、北米、欧州への貨物運搬の窓口となっている。</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◆関西国際空港開港</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1994</a:t>
            </a:r>
            <a:r>
              <a:rPr kumimoji="1" lang="ja-JP" altLang="en-US" sz="1050" dirty="0">
                <a:latin typeface="Meiryo UI" panose="020B0604030504040204" pitchFamily="50" charset="-128"/>
                <a:ea typeface="Meiryo UI" panose="020B0604030504040204" pitchFamily="50" charset="-128"/>
              </a:rPr>
              <a:t>年、国内有数の国際線・国内線ネットワークを提供する完全</a:t>
            </a:r>
            <a:r>
              <a:rPr kumimoji="1" lang="en-US" altLang="ja-JP" sz="1050" dirty="0">
                <a:latin typeface="Meiryo UI" panose="020B0604030504040204" pitchFamily="50" charset="-128"/>
                <a:ea typeface="Meiryo UI" panose="020B0604030504040204" pitchFamily="50" charset="-128"/>
              </a:rPr>
              <a:t>24</a:t>
            </a:r>
            <a:r>
              <a:rPr kumimoji="1" lang="ja-JP" altLang="en-US" sz="1050" dirty="0">
                <a:latin typeface="Meiryo UI" panose="020B0604030504040204" pitchFamily="50" charset="-128"/>
                <a:ea typeface="Meiryo UI" panose="020B0604030504040204" pitchFamily="50" charset="-128"/>
              </a:rPr>
              <a:t>時間運用可能な国際拠点</a:t>
            </a:r>
            <a:r>
              <a:rPr kumimoji="1" lang="ja-JP" altLang="en-US" sz="1050" dirty="0" smtClean="0">
                <a:latin typeface="Meiryo UI" panose="020B0604030504040204" pitchFamily="50" charset="-128"/>
                <a:ea typeface="Meiryo UI" panose="020B0604030504040204" pitchFamily="50" charset="-128"/>
              </a:rPr>
              <a:t>空港として開港。</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2017</a:t>
            </a:r>
            <a:r>
              <a:rPr kumimoji="1" lang="ja-JP" altLang="en-US" sz="1050" dirty="0" smtClean="0">
                <a:latin typeface="Meiryo UI" panose="020B0604030504040204" pitchFamily="50" charset="-128"/>
                <a:ea typeface="Meiryo UI" panose="020B0604030504040204" pitchFamily="50" charset="-128"/>
              </a:rPr>
              <a:t>年の国際線旅客数は、成田国際空港に次いで２位（約</a:t>
            </a:r>
            <a:r>
              <a:rPr kumimoji="1" lang="en-US" altLang="ja-JP" sz="1050" dirty="0" smtClean="0">
                <a:latin typeface="Meiryo UI" panose="020B0604030504040204" pitchFamily="50" charset="-128"/>
                <a:ea typeface="Meiryo UI" panose="020B0604030504040204" pitchFamily="50" charset="-128"/>
              </a:rPr>
              <a:t>2100</a:t>
            </a:r>
            <a:r>
              <a:rPr kumimoji="1" lang="ja-JP" altLang="en-US" sz="1050" dirty="0" smtClean="0">
                <a:latin typeface="Meiryo UI" panose="020B0604030504040204" pitchFamily="50" charset="-128"/>
                <a:ea typeface="Meiryo UI" panose="020B0604030504040204" pitchFamily="50" charset="-128"/>
              </a:rPr>
              <a:t>万人）。特にアジアからの入国者数は、全国トップ。</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2017</a:t>
            </a:r>
            <a:r>
              <a:rPr kumimoji="1" lang="ja-JP" altLang="en-US" sz="1050" dirty="0" smtClean="0">
                <a:latin typeface="Meiryo UI" panose="020B0604030504040204" pitchFamily="50" charset="-128"/>
                <a:ea typeface="Meiryo UI" panose="020B0604030504040204" pitchFamily="50" charset="-128"/>
              </a:rPr>
              <a:t>年の貨物取扱量は、成田国際空港、東京国際空港に次いで３位（約</a:t>
            </a:r>
            <a:r>
              <a:rPr kumimoji="1" lang="en-US" altLang="ja-JP" sz="1050" dirty="0" smtClean="0">
                <a:latin typeface="Meiryo UI" panose="020B0604030504040204" pitchFamily="50" charset="-128"/>
                <a:ea typeface="Meiryo UI" panose="020B0604030504040204" pitchFamily="50" charset="-128"/>
              </a:rPr>
              <a:t>83</a:t>
            </a:r>
            <a:r>
              <a:rPr kumimoji="1" lang="ja-JP" altLang="en-US" sz="1050" dirty="0" smtClean="0">
                <a:latin typeface="Meiryo UI" panose="020B0604030504040204" pitchFamily="50" charset="-128"/>
                <a:ea typeface="Meiryo UI" panose="020B0604030504040204" pitchFamily="50" charset="-128"/>
              </a:rPr>
              <a:t>万トン）</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18352" y="6596390"/>
            <a:ext cx="449548"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19</a:t>
            </a:r>
            <a:endParaRPr kumimoji="1" lang="ja-JP" altLang="en-US" sz="1100" b="1" dirty="0">
              <a:latin typeface="Arial Black" panose="020B0A04020102020204" pitchFamily="34" charset="0"/>
            </a:endParaRPr>
          </a:p>
        </p:txBody>
      </p:sp>
      <p:pic>
        <p:nvPicPr>
          <p:cNvPr id="7" name="図 6"/>
          <p:cNvPicPr>
            <a:picLocks noChangeAspect="1"/>
          </p:cNvPicPr>
          <p:nvPr/>
        </p:nvPicPr>
        <p:blipFill>
          <a:blip r:embed="rId2"/>
          <a:stretch>
            <a:fillRect/>
          </a:stretch>
        </p:blipFill>
        <p:spPr>
          <a:xfrm>
            <a:off x="6787517" y="4699303"/>
            <a:ext cx="1511228" cy="296348"/>
          </a:xfrm>
          <a:prstGeom prst="rect">
            <a:avLst/>
          </a:prstGeom>
        </p:spPr>
      </p:pic>
      <p:sp>
        <p:nvSpPr>
          <p:cNvPr id="10" name="正方形/長方形 9"/>
          <p:cNvSpPr/>
          <p:nvPr/>
        </p:nvSpPr>
        <p:spPr>
          <a:xfrm>
            <a:off x="7156222" y="6358250"/>
            <a:ext cx="1981199" cy="23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出典：近畿地方整備局資料</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7563971" y="4250173"/>
            <a:ext cx="1981199" cy="23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出典：近畿地方整備局資料</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829050" y="6566588"/>
            <a:ext cx="1981199" cy="23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出典：近畿地方整備局資料</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7563970" y="2414623"/>
            <a:ext cx="1874520" cy="1920240"/>
          </a:xfrm>
          <a:prstGeom prst="rect">
            <a:avLst/>
          </a:prstGeom>
        </p:spPr>
      </p:pic>
      <p:pic>
        <p:nvPicPr>
          <p:cNvPr id="13" name="図 12"/>
          <p:cNvPicPr>
            <a:picLocks noChangeAspect="1"/>
          </p:cNvPicPr>
          <p:nvPr/>
        </p:nvPicPr>
        <p:blipFill>
          <a:blip r:embed="rId4"/>
          <a:stretch>
            <a:fillRect/>
          </a:stretch>
        </p:blipFill>
        <p:spPr>
          <a:xfrm>
            <a:off x="430529" y="5295968"/>
            <a:ext cx="3398520" cy="1508760"/>
          </a:xfrm>
          <a:prstGeom prst="rect">
            <a:avLst/>
          </a:prstGeom>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5883" y="5075015"/>
            <a:ext cx="3025140" cy="1173480"/>
          </a:xfrm>
          <a:prstGeom prst="rect">
            <a:avLst/>
          </a:prstGeom>
        </p:spPr>
      </p:pic>
    </p:spTree>
    <p:extLst>
      <p:ext uri="{BB962C8B-B14F-4D97-AF65-F5344CB8AC3E}">
        <p14:creationId xmlns:p14="http://schemas.microsoft.com/office/powerpoint/2010/main" val="10011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２</a:t>
            </a:r>
            <a:r>
              <a:rPr lang="ja-JP" altLang="en-US" sz="2400" b="1" u="sng" dirty="0" smtClean="0">
                <a:latin typeface="Meiryo UI" panose="020B0604030504040204" pitchFamily="50" charset="-128"/>
                <a:ea typeface="Meiryo UI" panose="020B0604030504040204" pitchFamily="50" charset="-128"/>
              </a:rPr>
              <a:t>　</a:t>
            </a:r>
            <a:r>
              <a:rPr lang="ja-JP" altLang="en-US" sz="2400" b="1" u="sng" dirty="0">
                <a:latin typeface="Meiryo UI" panose="020B0604030504040204" pitchFamily="50" charset="-128"/>
                <a:ea typeface="Meiryo UI" panose="020B0604030504040204" pitchFamily="50" charset="-128"/>
              </a:rPr>
              <a:t>歴史から導かれる</a:t>
            </a:r>
            <a:r>
              <a:rPr lang="ja-JP" altLang="en-US" sz="2400" b="1" u="sng" dirty="0" smtClean="0">
                <a:latin typeface="Meiryo UI" panose="020B0604030504040204" pitchFamily="50" charset="-128"/>
                <a:ea typeface="Meiryo UI" panose="020B0604030504040204" pitchFamily="50" charset="-128"/>
              </a:rPr>
              <a:t>大阪の</a:t>
            </a:r>
            <a:r>
              <a:rPr lang="ja-JP" altLang="en-US" sz="2400" b="1" u="sng" dirty="0">
                <a:latin typeface="Meiryo UI" panose="020B0604030504040204" pitchFamily="50" charset="-128"/>
                <a:ea typeface="Meiryo UI" panose="020B0604030504040204" pitchFamily="50" charset="-128"/>
              </a:rPr>
              <a:t>特色（３）大阪の先駆性</a:t>
            </a:r>
          </a:p>
        </p:txBody>
      </p:sp>
      <p:sp>
        <p:nvSpPr>
          <p:cNvPr id="3" name="テキスト ボックス 2"/>
          <p:cNvSpPr txBox="1"/>
          <p:nvPr/>
        </p:nvSpPr>
        <p:spPr>
          <a:xfrm>
            <a:off x="9471546" y="6596390"/>
            <a:ext cx="39635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659094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（３）大阪の先駆性</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2193" y="545701"/>
            <a:ext cx="963909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・大阪は、現在の日本社会の基礎となる、都市づくりや経済活動における新たなルールづくりを行うとともに、世界標準となる数多くの製品を生み出してきた。</a:t>
            </a:r>
            <a:endParaRPr kumimoji="1" lang="ja-JP" altLang="en-US" sz="14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507778"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21</a:t>
            </a:r>
            <a:endParaRPr kumimoji="1" lang="ja-JP" altLang="en-US" sz="1100" b="1" dirty="0">
              <a:latin typeface="Arial Black" panose="020B0A04020102020204" pitchFamily="34" charset="0"/>
            </a:endParaRPr>
          </a:p>
        </p:txBody>
      </p:sp>
      <p:sp>
        <p:nvSpPr>
          <p:cNvPr id="2" name="正方形/長方形 1"/>
          <p:cNvSpPr/>
          <p:nvPr/>
        </p:nvSpPr>
        <p:spPr>
          <a:xfrm>
            <a:off x="120502" y="1463928"/>
            <a:ext cx="7542834" cy="5047536"/>
          </a:xfrm>
          <a:prstGeom prst="rect">
            <a:avLst/>
          </a:prstGeom>
        </p:spPr>
        <p:txBody>
          <a:bodyPr wrap="square">
            <a:spAutoFit/>
          </a:bodyPr>
          <a:lstStyle/>
          <a:p>
            <a:pPr algn="just">
              <a:spcAft>
                <a:spcPts val="0"/>
              </a:spcAft>
            </a:pP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rPr>
              <a:t>世界</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に先駆けた先物取引市場の開設</a:t>
            </a:r>
            <a:endParaRPr lang="ja-JP" altLang="ja-JP" sz="1400" u="sng"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1730</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年に大阪堂島にて日本で最初の公許米相場会所が設置。</a:t>
            </a:r>
          </a:p>
          <a:p>
            <a:pPr marL="13335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・堂島米相場会所では、淀屋米市とは違い、「帳合取引」という現米の受け渡しのない帳簿上の差引き計算に</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よる</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33350" algn="just">
              <a:spcAft>
                <a:spcPts val="0"/>
              </a:spcAft>
            </a:pP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差金決済取引」だった。これは、現在の商品取引所法の｢現金決済取引」と同じである。</a:t>
            </a:r>
          </a:p>
          <a:p>
            <a:pPr indent="13335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・江戸、京都、大津、下関の米市は、堂島米市場での相場で取引がなされ、堂島の相場が全国の米相場の基準とされた。</a:t>
            </a:r>
          </a:p>
          <a:p>
            <a:pPr indent="13335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1876</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年には「堂島米穀取引所」と改称され、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1939</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年に廃止された。</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世界に先駆けた先物取引市場は大阪で発展</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a:t>
            </a:r>
          </a:p>
          <a:p>
            <a:pPr indent="133350" algn="just">
              <a:spcAft>
                <a:spcPts val="0"/>
              </a:spcAft>
            </a:pP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出典「</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大阪</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ブランド資源</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報告書</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○民が支えてきた大阪（自治都市）</a:t>
            </a:r>
            <a:endParaRPr lang="ja-JP" altLang="ja-JP" sz="1400" u="sng"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現代社会において、ＮＰＯや社会的企業など新たな公共の担い手が増加。</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・また、ＣＳＲ（企業の社会的責任）への関心が進む一方、世界では、寄附や投資等を通じて公益活動が、</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社会的課題解決の第三の道として新たな時代の潮流となっている。</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大阪は古くから民が支えてきたまち</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である。</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中世の堺</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では、環濠によって他からの侵害を防ぎ、町の自治が重んじられた</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そして</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町の運営</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は、会合</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衆</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や納屋衆など町衆が中心となって行われた。</a:t>
            </a:r>
          </a:p>
          <a:p>
            <a:pPr indent="1333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堺より規模は小さいものの、</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平野でも濠がめぐらされ、自治都市として繁栄</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をきわめた</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・江戸時代、大阪は</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浪華の八百八橋</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」と呼ばれていた（実際に</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200</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ほどの橋）</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・江戸の橋は、約</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350</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ある橋の半分が公儀橋と呼ばれる幕府が架けた橋であった一方、大阪では、</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公儀橋は「天神橋」「高麗橋」などのわずかに</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橋。残り</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の橋は、全て町人が生活や商売のために</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架けた</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町橋</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」。町</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橋に対する幕府からの援助はなく、町人たちは自腹を切って橋を</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架けた</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p>
          <a:p>
            <a:pPr indent="133350"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　自腹を切ってでも橋を架けた町人たちのこの勢いが、「浪華の八百八橋」と</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呼ばれる</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所以。</a:t>
            </a:r>
            <a:endParaRPr lang="ja-JP" altLang="en-US"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10"/>
          <p:cNvSpPr txBox="1">
            <a:spLocks noChangeArrowheads="1"/>
          </p:cNvSpPr>
          <p:nvPr/>
        </p:nvSpPr>
        <p:spPr bwMode="auto">
          <a:xfrm>
            <a:off x="7772631" y="3788401"/>
            <a:ext cx="2122162" cy="230832"/>
          </a:xfrm>
          <a:prstGeom prst="rect">
            <a:avLst/>
          </a:prstGeom>
          <a:noFill/>
          <a:ln w="9525">
            <a:noFill/>
            <a:miter lim="800000"/>
            <a:headEnd/>
            <a:tailEnd/>
          </a:ln>
        </p:spPr>
        <p:txBody>
          <a:bodyPr wrap="square">
            <a:spAutoFit/>
          </a:bodyPr>
          <a:lstStyle/>
          <a:p>
            <a:r>
              <a:rPr lang="en-US" altLang="ja-JP" sz="900" dirty="0" smtClean="0"/>
              <a:t>※</a:t>
            </a:r>
            <a:r>
              <a:rPr lang="ja-JP" altLang="en-US" sz="900" dirty="0" smtClean="0"/>
              <a:t>出典：大阪</a:t>
            </a:r>
            <a:r>
              <a:rPr lang="ja-JP" altLang="en-US" sz="900" dirty="0"/>
              <a:t>市立</a:t>
            </a:r>
            <a:r>
              <a:rPr lang="ja-JP" altLang="en-US" sz="900" dirty="0" smtClean="0"/>
              <a:t>図書館ＨＰ</a:t>
            </a:r>
            <a:endParaRPr lang="ja-JP" altLang="en-US" sz="900" dirty="0"/>
          </a:p>
        </p:txBody>
      </p:sp>
      <p:sp>
        <p:nvSpPr>
          <p:cNvPr id="10" name="テキスト ボックス 10"/>
          <p:cNvSpPr txBox="1">
            <a:spLocks noChangeArrowheads="1"/>
          </p:cNvSpPr>
          <p:nvPr/>
        </p:nvSpPr>
        <p:spPr bwMode="auto">
          <a:xfrm>
            <a:off x="7883158" y="6424021"/>
            <a:ext cx="1274290" cy="230832"/>
          </a:xfrm>
          <a:prstGeom prst="rect">
            <a:avLst/>
          </a:prstGeom>
          <a:noFill/>
          <a:ln w="9525">
            <a:noFill/>
            <a:miter lim="800000"/>
            <a:headEnd/>
            <a:tailEnd/>
          </a:ln>
        </p:spPr>
        <p:txBody>
          <a:bodyPr wrap="square">
            <a:spAutoFit/>
          </a:bodyPr>
          <a:lstStyle/>
          <a:p>
            <a:r>
              <a:rPr lang="en-US" altLang="ja-JP" sz="900" dirty="0" smtClean="0"/>
              <a:t>※</a:t>
            </a:r>
            <a:r>
              <a:rPr lang="ja-JP" altLang="en-US" sz="900" dirty="0" smtClean="0"/>
              <a:t>出典：堺市ＨＰ</a:t>
            </a:r>
            <a:endParaRPr lang="ja-JP" altLang="en-US" sz="900" dirty="0"/>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0445" y="4331006"/>
            <a:ext cx="2910840" cy="212598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631" y="1205813"/>
            <a:ext cx="1927860" cy="2491740"/>
          </a:xfrm>
          <a:prstGeom prst="rect">
            <a:avLst/>
          </a:prstGeom>
        </p:spPr>
      </p:pic>
    </p:spTree>
    <p:extLst>
      <p:ext uri="{BB962C8B-B14F-4D97-AF65-F5344CB8AC3E}">
        <p14:creationId xmlns:p14="http://schemas.microsoft.com/office/powerpoint/2010/main" val="3502154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a:t>
            </a:r>
            <a:r>
              <a:rPr lang="ja-JP" altLang="en-US" sz="1800" b="1" dirty="0" smtClean="0">
                <a:solidFill>
                  <a:schemeClr val="bg1"/>
                </a:solidFill>
                <a:latin typeface="Meiryo UI" panose="020B0604030504040204" pitchFamily="50" charset="-128"/>
                <a:ea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（３）大阪の先駆性</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507778"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22</a:t>
            </a:r>
            <a:endParaRPr kumimoji="1" lang="ja-JP" altLang="en-US" sz="1100" b="1" dirty="0">
              <a:latin typeface="Arial Black" panose="020B0A04020102020204" pitchFamily="34" charset="0"/>
            </a:endParaRPr>
          </a:p>
        </p:txBody>
      </p:sp>
      <p:sp>
        <p:nvSpPr>
          <p:cNvPr id="2" name="正方形/長方形 1"/>
          <p:cNvSpPr/>
          <p:nvPr/>
        </p:nvSpPr>
        <p:spPr>
          <a:xfrm>
            <a:off x="120502" y="778777"/>
            <a:ext cx="9664996" cy="5447645"/>
          </a:xfrm>
          <a:prstGeom prst="rect">
            <a:avLst/>
          </a:prstGeom>
        </p:spPr>
        <p:txBody>
          <a:bodyPr wrap="square">
            <a:spAutoFit/>
          </a:bodyPr>
          <a:lstStyle/>
          <a:p>
            <a:pPr algn="just">
              <a:spcAft>
                <a:spcPts val="0"/>
              </a:spcAft>
            </a:pPr>
            <a:r>
              <a:rPr lang="ja-JP" altLang="en-US" sz="1400" b="1" u="sng"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rPr>
              <a:t>世界</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の食文化を変えた、インスタントラーメンの開発</a:t>
            </a:r>
            <a:endParaRPr lang="ja-JP" altLang="ja-JP" sz="1400"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・安藤百福（日清食品の創業者）は</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、「発明はひらめきから。ひらめき</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は</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執念</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から</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。執念なきものに発明はない。」</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という精神のもと</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インスタントラーメン</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を開発。</a:t>
            </a:r>
          </a:p>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　　・今や</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世界で</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1000</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億食以上</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、インスタントラーメンは食されている</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出典</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ＷＩＮＡ</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（世界ラーメン協会</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ＨＰ</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・また、安藤百福は、晩年</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になっても製品開発への意欲を</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失わなかった。宇宙食</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の開発を宣言</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し、</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宇宙食</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ラーメン「スペース・ラム</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」の開発に成功。</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やってみなはれ」の精神</a:t>
            </a:r>
            <a:endParaRPr lang="ja-JP" altLang="ja-JP" sz="1400" u="sng" kern="100" dirty="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・鳥井信次郎（サントリー創業者）は、</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「やってみなはれ」の精神</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のもと、日本で初めてのウイスキー事業に着手</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鳥井信</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次郎</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から発せられた、</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挑戦の心を端的に表した</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この言葉は、どの時代でも常に新たな価値の提供に取り組んできたサントリーの原点であり、</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indent="133350"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次の時代を切り拓く原動力となっている。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1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利他の精神」、「水道哲学」</a:t>
            </a:r>
            <a:endParaRPr lang="ja-JP" altLang="ja-JP" sz="1400" u="sng" kern="100" dirty="0">
              <a:latin typeface="Meiryo UI" panose="020B0604030504040204" pitchFamily="50" charset="-128"/>
              <a:ea typeface="Meiryo UI" panose="020B0604030504040204" pitchFamily="50" charset="-128"/>
              <a:cs typeface="Times New Roman" panose="02020603050405020304" pitchFamily="18" charset="0"/>
            </a:endParaRPr>
          </a:p>
          <a:p>
            <a:pPr marL="13335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松下幸之助（パマソニック創業者）は、「企業は存在することが社会にとって有益なのかどうかを世間大衆から問われています」「無理に売るな。客の好むものも売るな。客のためになるものを売れ。」といった考えや、「水道哲学」といった経営哲学をもとに、企業経営を行い世界企業へと成長。</a:t>
            </a:r>
          </a:p>
          <a:p>
            <a:pPr indent="266700"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※「水道哲学」</a:t>
            </a:r>
          </a:p>
          <a:p>
            <a:pPr marL="361950" indent="-361950"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産業人の使命は貧乏の克服である。そのためには物資の生産に次ぐ生産をもって、富を増大しなければならない。水道の水は、通行人がこれを飲んでもとがめられない。それは量が多く、価格があまりにも安いからである。産業人の使命も、水道の水のごとく、物資を安価無尽蔵たらしめ、楽土を建設することである。</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361950" indent="-361950" algn="just">
              <a:spcAft>
                <a:spcPts val="0"/>
              </a:spcAft>
            </a:pP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361950" indent="-361950" algn="just">
              <a:spcAft>
                <a:spcPts val="0"/>
              </a:spcAft>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61950" indent="-361950" algn="just">
              <a:spcAft>
                <a:spcPts val="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出典：各企業家の言葉は、「企業家名言集」（大阪企業家ミュージアム）「大阪ブランド資源報告書」）</a:t>
            </a: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361950" indent="-361950" algn="just">
              <a:spcAft>
                <a:spcPts val="0"/>
              </a:spcAft>
            </a:pPr>
            <a:endParaRPr lang="en-US" altLang="ja-JP" sz="11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361950" indent="-361950" algn="just">
              <a:spcAft>
                <a:spcPts val="0"/>
              </a:spcAft>
            </a:pP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361950" indent="-361950" algn="just">
              <a:spcAft>
                <a:spcPts val="0"/>
              </a:spcAft>
            </a:pP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これら以外にも数多くの「大阪発」のものが存在する（詳細は次ページ以降）</a:t>
            </a:r>
            <a:endPar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10"/>
          <p:cNvSpPr txBox="1">
            <a:spLocks noChangeArrowheads="1"/>
          </p:cNvSpPr>
          <p:nvPr/>
        </p:nvSpPr>
        <p:spPr bwMode="auto">
          <a:xfrm>
            <a:off x="8028125" y="2539114"/>
            <a:ext cx="2122162" cy="230832"/>
          </a:xfrm>
          <a:prstGeom prst="rect">
            <a:avLst/>
          </a:prstGeom>
          <a:noFill/>
          <a:ln w="9525">
            <a:noFill/>
            <a:miter lim="800000"/>
            <a:headEnd/>
            <a:tailEnd/>
          </a:ln>
        </p:spPr>
        <p:txBody>
          <a:bodyPr wrap="square">
            <a:spAutoFit/>
          </a:bodyPr>
          <a:lstStyle/>
          <a:p>
            <a:r>
              <a:rPr lang="en-US" altLang="ja-JP" sz="900" dirty="0" smtClean="0"/>
              <a:t>※</a:t>
            </a:r>
            <a:r>
              <a:rPr lang="ja-JP" altLang="en-US" sz="900" dirty="0" smtClean="0"/>
              <a:t>出典：日清ＨＰ</a:t>
            </a:r>
            <a:endParaRPr lang="ja-JP" altLang="en-US" sz="900" dirty="0"/>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9938" y="1213234"/>
            <a:ext cx="1767840" cy="1325880"/>
          </a:xfrm>
          <a:prstGeom prst="rect">
            <a:avLst/>
          </a:prstGeom>
        </p:spPr>
      </p:pic>
    </p:spTree>
    <p:extLst>
      <p:ext uri="{BB962C8B-B14F-4D97-AF65-F5344CB8AC3E}">
        <p14:creationId xmlns:p14="http://schemas.microsoft.com/office/powerpoint/2010/main" val="2006531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a:t>
            </a:r>
            <a:r>
              <a:rPr lang="ja-JP" altLang="en-US" sz="1800" b="1" dirty="0" smtClean="0">
                <a:solidFill>
                  <a:schemeClr val="bg1"/>
                </a:solidFill>
                <a:latin typeface="Meiryo UI" panose="020B0604030504040204" pitchFamily="50" charset="-128"/>
                <a:ea typeface="Meiryo UI" panose="020B0604030504040204" pitchFamily="50" charset="-128"/>
              </a:rPr>
              <a:t>　（３）大阪の先駆性</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507778"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23</a:t>
            </a:r>
            <a:endParaRPr kumimoji="1" lang="ja-JP" altLang="en-US" sz="1100" b="1" dirty="0">
              <a:latin typeface="Arial Black" panose="020B0A040201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240965093"/>
              </p:ext>
            </p:extLst>
          </p:nvPr>
        </p:nvGraphicFramePr>
        <p:xfrm>
          <a:off x="146325" y="759804"/>
          <a:ext cx="9613349" cy="5019784"/>
        </p:xfrm>
        <a:graphic>
          <a:graphicData uri="http://schemas.openxmlformats.org/drawingml/2006/table">
            <a:tbl>
              <a:tblPr firstRow="1" firstCol="1" bandRow="1"/>
              <a:tblGrid>
                <a:gridCol w="1921833">
                  <a:extLst>
                    <a:ext uri="{9D8B030D-6E8A-4147-A177-3AD203B41FA5}">
                      <a16:colId xmlns:a16="http://schemas.microsoft.com/office/drawing/2014/main" val="3153579170"/>
                    </a:ext>
                  </a:extLst>
                </a:gridCol>
                <a:gridCol w="879963">
                  <a:extLst>
                    <a:ext uri="{9D8B030D-6E8A-4147-A177-3AD203B41FA5}">
                      <a16:colId xmlns:a16="http://schemas.microsoft.com/office/drawing/2014/main" val="365183979"/>
                    </a:ext>
                  </a:extLst>
                </a:gridCol>
                <a:gridCol w="6811553">
                  <a:extLst>
                    <a:ext uri="{9D8B030D-6E8A-4147-A177-3AD203B41FA5}">
                      <a16:colId xmlns:a16="http://schemas.microsoft.com/office/drawing/2014/main" val="596251023"/>
                    </a:ext>
                  </a:extLst>
                </a:gridCol>
              </a:tblGrid>
              <a:tr h="257284">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項　　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時　　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概　　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388379311"/>
                  </a:ext>
                </a:extLst>
              </a:tr>
              <a:tr h="0">
                <a:tc>
                  <a:txBody>
                    <a:bodyPr/>
                    <a:lstStyle/>
                    <a:p>
                      <a:pPr algn="just">
                        <a:lnSpc>
                          <a:spcPts val="1500"/>
                        </a:lnSpc>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遣唐使・遣隋使</a:t>
                      </a:r>
                      <a:r>
                        <a:rPr 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500"/>
                        </a:lnSpc>
                        <a:spcAft>
                          <a:spcPts val="0"/>
                        </a:spcAft>
                      </a:pPr>
                      <a:r>
                        <a:rPr 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rPr>
                        <a:t>日本</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の玄関口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７世紀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は上町台地の東方の港を拠点として、瀬戸内海各地や九州、さらには大陸から持ち込まれた文化や技術が日本各地へ広がっていった。中国大陸や朝鮮半島との関係が深まり、大陸からの渡来地、さらには</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遣隋使・遣唐使の出発点</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であった難波津は、</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古代日本の玄関口として発達し、国際交流の一大拠点</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となった。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626336"/>
                  </a:ext>
                </a:extLst>
              </a:tr>
              <a:tr h="0">
                <a:tc>
                  <a:txBody>
                    <a:bodyPr/>
                    <a:lstStyle/>
                    <a:p>
                      <a:pPr algn="just">
                        <a:lnSpc>
                          <a:spcPts val="1500"/>
                        </a:lnSpc>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堺・平野、自治都市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15</a:t>
                      </a: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16</a:t>
                      </a: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世紀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・堺では、環濠によって他からの侵害を防ぎ、町の自治が重んじられた。そして、町の運営は会合衆や納屋衆など町衆が中心となって行われた。</a:t>
                      </a:r>
                    </a:p>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・堺より規模は小さいものの、平野でも濠がめぐらされ、</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自治都市として繁栄</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をきわめた。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188239"/>
                  </a:ext>
                </a:extLst>
              </a:tr>
              <a:tr h="0">
                <a:tc>
                  <a:txBody>
                    <a:bodyPr/>
                    <a:lstStyle/>
                    <a:p>
                      <a:pPr algn="just">
                        <a:lnSpc>
                          <a:spcPts val="1500"/>
                        </a:lnSpc>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豊臣秀吉に</a:t>
                      </a:r>
                      <a:r>
                        <a:rPr 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rPr>
                        <a:t>よる</a:t>
                      </a:r>
                      <a:endParaRPr lang="en-US" alt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500"/>
                        </a:lnSpc>
                        <a:spcAft>
                          <a:spcPts val="0"/>
                        </a:spcAft>
                      </a:pPr>
                      <a:r>
                        <a:rPr 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rPr>
                        <a:t>大規模</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な都市計画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16</a:t>
                      </a: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世紀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・豊臣秀吉は、上町台地を中心として、四天王寺周辺から住吉、堺までを町続きとする</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巨大都市プランで大阪城の城下町建設</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を進めた。</a:t>
                      </a:r>
                    </a:p>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・平野郷から町民を城南の地に移住させ、後には本丸・二の丸の外側の町屋地域を三の丸として城郭の中に取り込み、新たな町屋を形成した。これが船場の始まりとなる。</a:t>
                      </a:r>
                    </a:p>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・また、東横堀川・西横堀川・天満堀川などの水路を掘らせ、水はけをよくするとともに、掘り上げた土で周囲を土盛りさせた。こうして低湿地が、人の住める町にかえられた。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375527"/>
                  </a:ext>
                </a:extLst>
              </a:tr>
              <a:tr h="0">
                <a:tc>
                  <a:txBody>
                    <a:bodyPr/>
                    <a:lstStyle/>
                    <a:p>
                      <a:pPr algn="just">
                        <a:lnSpc>
                          <a:spcPts val="1500"/>
                        </a:lnSpc>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菱垣廻船、樽廻船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17</a:t>
                      </a: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世紀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・大阪は</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瀬戸内を介して西国とつながり、淀川を通じて京都から東国へ通じるという交通の要衝</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にあり、かつ古代以来、先進手工業技術の集積が著しい後背地をもつという条件に支えられていた。</a:t>
                      </a:r>
                    </a:p>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・そうした中、</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江戸との間の菱垣廻船や樽廻船、日本海側地域と大阪とを直接結びつける西回り航路が整備され、大阪は全国物資流通の中心地</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として栄えた。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68013"/>
                  </a:ext>
                </a:extLst>
              </a:tr>
              <a:tr h="0">
                <a:tc>
                  <a:txBody>
                    <a:bodyPr/>
                    <a:lstStyle/>
                    <a:p>
                      <a:pPr algn="just">
                        <a:lnSpc>
                          <a:spcPts val="1500"/>
                        </a:lnSpc>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両替商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世紀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・事業の成功で資産家となった鴻池家は今橋で</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両替商を創始</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。鴻池家をはじめとする江戸時代の両替商が作った金融システムが、</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近代信用機関の発展と都市商業資本の集積の基礎</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となる。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415441"/>
                  </a:ext>
                </a:extLst>
              </a:tr>
              <a:tr h="0">
                <a:tc>
                  <a:txBody>
                    <a:bodyPr/>
                    <a:lstStyle/>
                    <a:p>
                      <a:pPr algn="just">
                        <a:lnSpc>
                          <a:spcPts val="1500"/>
                        </a:lnSpc>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大阪株式取引所、大阪商法会議所、大阪商業講習所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19</a:t>
                      </a: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世紀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大阪株式取引所、大阪商法会議所は、五代友厚を中心として設立</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。幕末・明治維新期に停滞していた大阪経済再生に向けた中心地となった。</a:t>
                      </a:r>
                    </a:p>
                    <a:p>
                      <a:pPr algn="just">
                        <a:lnSpc>
                          <a:spcPts val="1500"/>
                        </a:lnSpc>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・大阪商業講習所も、五代友厚をはじめとした当時の大阪財界有力者により、東京に次ぐ我が国二番目の商法学校として設立。五代は「欧米先進国と対等に渡り合うには、商人にも学問が必要」と説いた。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429757"/>
                  </a:ext>
                </a:extLst>
              </a:tr>
              <a:tr h="0">
                <a:tc>
                  <a:txBody>
                    <a:bodyPr/>
                    <a:lstStyle/>
                    <a:p>
                      <a:pPr algn="just">
                        <a:lnSpc>
                          <a:spcPts val="1500"/>
                        </a:lnSpc>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私鉄</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a:effectLst/>
                          <a:latin typeface="Meiryo UI" panose="020B0604030504040204" pitchFamily="50" charset="-128"/>
                          <a:ea typeface="游明朝" panose="02020400000000000000" pitchFamily="18" charset="-128"/>
                          <a:cs typeface="Times New Roman" panose="02020603050405020304" pitchFamily="18" charset="0"/>
                        </a:rPr>
                        <a:t>19</a:t>
                      </a:r>
                      <a:r>
                        <a:rPr lang="ja-JP" sz="1050" kern="100">
                          <a:effectLst/>
                          <a:latin typeface="游明朝" panose="02020400000000000000" pitchFamily="18" charset="-128"/>
                          <a:ea typeface="Meiryo UI" panose="020B0604030504040204" pitchFamily="50" charset="-128"/>
                          <a:cs typeface="Times New Roman" panose="02020603050405020304" pitchFamily="18" charset="0"/>
                        </a:rPr>
                        <a:t>世紀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現在の南海電鉄の前身となる阪堺鉄道は、民間資本による私鉄として日本で第一号</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として設立された。</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1888</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年に難波</a:t>
                      </a:r>
                      <a:r>
                        <a:rPr lang="ja-JP" sz="1050" kern="100" dirty="0" err="1">
                          <a:effectLst/>
                          <a:latin typeface="游明朝" panose="02020400000000000000" pitchFamily="18" charset="-128"/>
                          <a:ea typeface="Meiryo UI" panose="020B0604030504040204" pitchFamily="50" charset="-128"/>
                          <a:cs typeface="Times New Roman" panose="02020603050405020304" pitchFamily="18" charset="0"/>
                        </a:rPr>
                        <a:t>ー</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堺間が開通し、起点となった難波は大阪市内に敷設された最初の駅であり、阪堺鉄道の成功が鉄道ブームの引き金となった。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・阪神電車が、</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1905</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年に大型・高速を誇るわが国初の郊外電気鉄道として開通。</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201599"/>
                  </a:ext>
                </a:extLst>
              </a:tr>
            </a:tbl>
          </a:graphicData>
        </a:graphic>
      </p:graphicFrame>
    </p:spTree>
    <p:extLst>
      <p:ext uri="{BB962C8B-B14F-4D97-AF65-F5344CB8AC3E}">
        <p14:creationId xmlns:p14="http://schemas.microsoft.com/office/powerpoint/2010/main" val="151770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a:t>
            </a:r>
            <a:r>
              <a:rPr lang="ja-JP" altLang="en-US" sz="1800" b="1" dirty="0" smtClean="0">
                <a:solidFill>
                  <a:schemeClr val="bg1"/>
                </a:solidFill>
                <a:latin typeface="Meiryo UI" panose="020B0604030504040204" pitchFamily="50" charset="-128"/>
                <a:ea typeface="Meiryo UI" panose="020B0604030504040204" pitchFamily="50" charset="-128"/>
              </a:rPr>
              <a:t>　（３）大阪の先駆性</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44790" y="6596390"/>
            <a:ext cx="423110"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24</a:t>
            </a:r>
            <a:endParaRPr kumimoji="1" lang="ja-JP" altLang="en-US" sz="1100" b="1" dirty="0">
              <a:latin typeface="Arial Black" panose="020B0A040201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605921577"/>
              </p:ext>
            </p:extLst>
          </p:nvPr>
        </p:nvGraphicFramePr>
        <p:xfrm>
          <a:off x="161364" y="706957"/>
          <a:ext cx="9598309" cy="4863664"/>
        </p:xfrm>
        <a:graphic>
          <a:graphicData uri="http://schemas.openxmlformats.org/drawingml/2006/table">
            <a:tbl>
              <a:tblPr firstRow="1" firstCol="1" bandRow="1"/>
              <a:tblGrid>
                <a:gridCol w="1906793">
                  <a:extLst>
                    <a:ext uri="{9D8B030D-6E8A-4147-A177-3AD203B41FA5}">
                      <a16:colId xmlns:a16="http://schemas.microsoft.com/office/drawing/2014/main" val="3153579170"/>
                    </a:ext>
                  </a:extLst>
                </a:gridCol>
                <a:gridCol w="771295">
                  <a:extLst>
                    <a:ext uri="{9D8B030D-6E8A-4147-A177-3AD203B41FA5}">
                      <a16:colId xmlns:a16="http://schemas.microsoft.com/office/drawing/2014/main" val="365183979"/>
                    </a:ext>
                  </a:extLst>
                </a:gridCol>
                <a:gridCol w="6920221">
                  <a:extLst>
                    <a:ext uri="{9D8B030D-6E8A-4147-A177-3AD203B41FA5}">
                      <a16:colId xmlns:a16="http://schemas.microsoft.com/office/drawing/2014/main" val="596251023"/>
                    </a:ext>
                  </a:extLst>
                </a:gridCol>
              </a:tblGrid>
              <a:tr h="257284">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項　　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時　　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概　　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388379311"/>
                  </a:ext>
                </a:extLst>
              </a:tr>
              <a:tr h="0">
                <a:tc>
                  <a:txBody>
                    <a:bodyPr/>
                    <a:lstStyle/>
                    <a:p>
                      <a:pPr algn="just">
                        <a:lnSpc>
                          <a:spcPts val="1500"/>
                        </a:lnSpc>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川口居留地</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19</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世紀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・明治元年大阪開港と同時に、約</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26,000</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平方メートルに</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外国人居留地</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が設けられ、諸外国に競売された。そこには街路樹が植えられ、石油ランプの街灯、舗装道路に沿ってバンガロー風の洋館が並び、文明開化の象徴となる。　川口の港の機能低下により、居留民は神戸へと離れて行ったが、あとへはキリスト教関係者が定住、病院・学校（特に女子教育）の経営に力が注がれた。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626336"/>
                  </a:ext>
                </a:extLst>
              </a:tr>
              <a:tr h="1748880">
                <a:tc>
                  <a:txBody>
                    <a:bodyPr/>
                    <a:lstStyle/>
                    <a:p>
                      <a:pPr algn="just">
                        <a:lnSpc>
                          <a:spcPts val="1500"/>
                        </a:lnSpc>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関一大阪市長に</a:t>
                      </a:r>
                      <a:r>
                        <a:rPr lang="ja-JP" sz="1050" b="1" kern="100" dirty="0" smtClean="0">
                          <a:effectLst/>
                          <a:latin typeface="游明朝" panose="02020400000000000000" pitchFamily="18" charset="-128"/>
                          <a:ea typeface="Meiryo UI" panose="020B0604030504040204" pitchFamily="50" charset="-128"/>
                          <a:cs typeface="Times New Roman" panose="02020603050405020304" pitchFamily="18" charset="0"/>
                        </a:rPr>
                        <a:t>よる</a:t>
                      </a:r>
                      <a:endParaRPr lang="en-US" altLang="ja-JP" sz="1050" b="1"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just">
                        <a:lnSpc>
                          <a:spcPts val="1500"/>
                        </a:lnSpc>
                        <a:spcAft>
                          <a:spcPts val="0"/>
                        </a:spcAft>
                      </a:pPr>
                      <a:r>
                        <a:rPr lang="ja-JP" sz="1050" b="1" kern="100" dirty="0" smtClean="0">
                          <a:effectLst/>
                          <a:latin typeface="游明朝" panose="02020400000000000000" pitchFamily="18" charset="-128"/>
                          <a:ea typeface="Meiryo UI" panose="020B0604030504040204" pitchFamily="50" charset="-128"/>
                          <a:cs typeface="Times New Roman" panose="02020603050405020304" pitchFamily="18" charset="0"/>
                        </a:rPr>
                        <a:t>近代</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都市</a:t>
                      </a:r>
                      <a:r>
                        <a:rPr lang="ja-JP" sz="1050" b="1" kern="100" dirty="0" smtClean="0">
                          <a:effectLst/>
                          <a:latin typeface="游明朝" panose="02020400000000000000" pitchFamily="18" charset="-128"/>
                          <a:ea typeface="Meiryo UI" panose="020B0604030504040204" pitchFamily="50" charset="-128"/>
                          <a:cs typeface="Times New Roman" panose="02020603050405020304" pitchFamily="18" charset="0"/>
                        </a:rPr>
                        <a:t>計画</a:t>
                      </a:r>
                      <a:endParaRPr lang="en-US" altLang="ja-JP" sz="1050" b="1"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just">
                        <a:lnSpc>
                          <a:spcPts val="1500"/>
                        </a:lnSpc>
                        <a:spcAft>
                          <a:spcPts val="0"/>
                        </a:spcAft>
                      </a:pPr>
                      <a:endParaRPr lang="en-US" altLang="ja-JP" sz="1050" b="1"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just">
                        <a:lnSpc>
                          <a:spcPts val="1500"/>
                        </a:lnSpc>
                        <a:spcAft>
                          <a:spcPts val="0"/>
                        </a:spcAft>
                      </a:pP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20</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世紀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・関一は大阪市長に就任すると、</a:t>
                      </a:r>
                      <a:r>
                        <a:rPr lang="en-US" sz="1050" b="1" kern="100" dirty="0">
                          <a:effectLst/>
                          <a:latin typeface="游明朝" panose="02020400000000000000" pitchFamily="18" charset="-128"/>
                          <a:ea typeface="Meiryo UI" panose="020B0604030504040204" pitchFamily="50" charset="-128"/>
                          <a:cs typeface="Times New Roman" panose="02020603050405020304" pitchFamily="18" charset="0"/>
                        </a:rPr>
                        <a:t>100</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年先の大阪を見据え、「都市大改造計画」</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を打ち出し、メイン事業に「御堂筋新設拡幅工事」を掲げた。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・その内容は、やがて車社会が訪れることを予測し、道路幅</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43.6m</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に拡幅し、中央部の地下に高速鉄道を建設するというものだった。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・開通した御堂筋は、電線を全て地下に配し、全長約</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4</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キロメートルの直線道路と開放感のある道幅、そして自然溢れる並木道により、圧迫感のない街並みを形成している。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・地下鉄は東京に次いで二番目の開通となったが、</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市営としては初めて</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。駅の規模は東京よりも大きく、</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機能性だけでなく見た目の美しさも追求した豪華な施設</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となった</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just">
                        <a:lnSpc>
                          <a:spcPts val="1500"/>
                        </a:lnSpc>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altLang="en-US" sz="1050" b="1" kern="100" dirty="0" smtClean="0">
                          <a:effectLst/>
                          <a:latin typeface="游明朝" panose="02020400000000000000" pitchFamily="18" charset="-128"/>
                          <a:ea typeface="Meiryo UI" panose="020B0604030504040204" pitchFamily="50" charset="-128"/>
                          <a:cs typeface="Times New Roman" panose="02020603050405020304" pitchFamily="18" charset="0"/>
                        </a:rPr>
                        <a:t>特別市制の実現</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によって、大都市行政に関する権限を民選の市長に集中させ、一元的行政体制を整えて行政執行の合理化を図り、あわせて自主財源の拡大をめざした。</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188239"/>
                  </a:ext>
                </a:extLst>
              </a:tr>
              <a:tr h="0">
                <a:tc>
                  <a:txBody>
                    <a:bodyPr/>
                    <a:lstStyle/>
                    <a:p>
                      <a:pPr algn="just">
                        <a:lnSpc>
                          <a:spcPts val="1500"/>
                        </a:lnSpc>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民生委員</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a:effectLst/>
                          <a:latin typeface="Meiryo UI" panose="020B0604030504040204" pitchFamily="50" charset="-128"/>
                          <a:ea typeface="游明朝" panose="02020400000000000000" pitchFamily="18" charset="-128"/>
                          <a:cs typeface="Times New Roman" panose="02020603050405020304" pitchFamily="18" charset="0"/>
                        </a:rPr>
                        <a:t>20</a:t>
                      </a:r>
                      <a:r>
                        <a:rPr lang="ja-JP" sz="1050" kern="100">
                          <a:effectLst/>
                          <a:latin typeface="游明朝" panose="02020400000000000000" pitchFamily="18" charset="-128"/>
                          <a:ea typeface="Meiryo UI" panose="020B0604030504040204" pitchFamily="50" charset="-128"/>
                          <a:cs typeface="Times New Roman" panose="02020603050405020304" pitchFamily="18" charset="0"/>
                        </a:rPr>
                        <a:t>世紀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・大阪府で発祥した方面委員制度は、小学校通学区域を担当区域として、区域内の住民の生活状態を調査し、その情報を基に、要援護者に対する救済を行おうとする制度で、非常に画期的なものであった。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方面委員制度が全国各地に波及</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し、</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1936</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年に「方面委員令」が制定されたことにより全国的制度として確立。戦後、「民生委員法」として刷新され、</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現在の民生委員制度として現在に至っている</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375527"/>
                  </a:ext>
                </a:extLst>
              </a:tr>
              <a:tr h="0">
                <a:tc>
                  <a:txBody>
                    <a:bodyPr/>
                    <a:lstStyle/>
                    <a:p>
                      <a:pPr algn="just">
                        <a:lnSpc>
                          <a:spcPts val="1500"/>
                        </a:lnSpc>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大阪の公害対策</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050" kern="100" dirty="0">
                          <a:effectLst/>
                          <a:latin typeface="Meiryo UI" panose="020B0604030504040204" pitchFamily="50" charset="-128"/>
                          <a:ea typeface="游明朝" panose="02020400000000000000" pitchFamily="18" charset="-128"/>
                          <a:cs typeface="Times New Roman" panose="02020603050405020304" pitchFamily="18" charset="0"/>
                        </a:rPr>
                        <a:t>20</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世紀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・臨海地域における重化学工業の発達等により、大気汚染が深刻化していった。昭和</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46</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年に就任した黒田了一知事は、反公害に施策の重点をおき、硫黄酸化物と窒素酸化物について</a:t>
                      </a: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国の環境基準よりも厳しい総量規制を実施</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した。また、大阪市も自動車の排ガス対策や河川の浄化対策を進め、昭和</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50</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年代になると大気汚染の状況は改善されるようになった。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68013"/>
                  </a:ext>
                </a:extLst>
              </a:tr>
              <a:tr h="0">
                <a:tc>
                  <a:txBody>
                    <a:bodyPr/>
                    <a:lstStyle/>
                    <a:p>
                      <a:pPr algn="just">
                        <a:lnSpc>
                          <a:spcPts val="1500"/>
                        </a:lnSpc>
                        <a:spcAft>
                          <a:spcPts val="0"/>
                        </a:spcAft>
                      </a:pPr>
                      <a:r>
                        <a:rPr lang="ja-JP" altLang="en-US" sz="1050" b="1" kern="100" dirty="0" smtClean="0">
                          <a:effectLst/>
                          <a:latin typeface="Meiryo UI" panose="020B0604030504040204" pitchFamily="50" charset="-128"/>
                          <a:ea typeface="Meiryo UI" panose="020B0604030504040204" pitchFamily="50" charset="-128"/>
                          <a:cs typeface="Times New Roman" panose="02020603050405020304" pitchFamily="18" charset="0"/>
                        </a:rPr>
                        <a:t>地方分権の先導</a:t>
                      </a:r>
                      <a:endParaRPr lang="ja-JP" alt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現在</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・国直轄事業負担金の廃止、国と地方の協議の場の設置、全国初の複数府県による広域連合である関西広域連合の設置など、分権改革を先導してきた。</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839324"/>
                  </a:ext>
                </a:extLst>
              </a:tr>
              <a:tr h="0">
                <a:tc>
                  <a:txBody>
                    <a:bodyPr/>
                    <a:lstStyle/>
                    <a:p>
                      <a:pPr algn="just">
                        <a:lnSpc>
                          <a:spcPts val="1500"/>
                        </a:lnSpc>
                        <a:spcAft>
                          <a:spcPts val="0"/>
                        </a:spcAft>
                      </a:pPr>
                      <a:r>
                        <a:rPr lang="ja-JP" altLang="en-US" sz="1050" b="1" kern="100" dirty="0" smtClean="0">
                          <a:effectLst/>
                          <a:latin typeface="Meiryo UI" panose="020B0604030504040204" pitchFamily="50" charset="-128"/>
                          <a:ea typeface="Meiryo UI" panose="020B0604030504040204" pitchFamily="50" charset="-128"/>
                          <a:cs typeface="Times New Roman" panose="02020603050405020304" pitchFamily="18" charset="0"/>
                        </a:rPr>
                        <a:t>「大阪都構想」の検討</a:t>
                      </a:r>
                      <a:endParaRPr lang="ja-JP" altLang="ja-JP" sz="1050" b="1"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現在</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ja-JP" altLang="en-US" sz="1050" b="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en-US" altLang="ja-JP" sz="1050" b="0" kern="100" dirty="0" smtClean="0">
                          <a:effectLst/>
                          <a:latin typeface="游明朝" panose="02020400000000000000" pitchFamily="18" charset="-128"/>
                          <a:ea typeface="Meiryo UI" panose="020B0604030504040204" pitchFamily="50" charset="-128"/>
                          <a:cs typeface="Times New Roman" panose="02020603050405020304" pitchFamily="18" charset="0"/>
                        </a:rPr>
                        <a:t>2015</a:t>
                      </a:r>
                      <a:r>
                        <a:rPr lang="ja-JP" altLang="en-US" sz="1050" b="0" kern="100" dirty="0" smtClean="0">
                          <a:effectLst/>
                          <a:latin typeface="游明朝" panose="02020400000000000000" pitchFamily="18" charset="-128"/>
                          <a:ea typeface="Meiryo UI" panose="020B0604030504040204" pitchFamily="50" charset="-128"/>
                          <a:cs typeface="Times New Roman" panose="02020603050405020304" pitchFamily="18" charset="0"/>
                        </a:rPr>
                        <a:t>年</a:t>
                      </a:r>
                      <a:r>
                        <a:rPr lang="en-US" altLang="ja-JP" sz="1050" b="0" kern="100" dirty="0" smtClean="0">
                          <a:effectLst/>
                          <a:latin typeface="游明朝" panose="02020400000000000000" pitchFamily="18" charset="-128"/>
                          <a:ea typeface="Meiryo UI" panose="020B0604030504040204" pitchFamily="50" charset="-128"/>
                          <a:cs typeface="Times New Roman" panose="02020603050405020304" pitchFamily="18" charset="0"/>
                        </a:rPr>
                        <a:t>5</a:t>
                      </a:r>
                      <a:r>
                        <a:rPr lang="ja-JP" altLang="en-US" sz="1050" b="0" kern="100" dirty="0" smtClean="0">
                          <a:effectLst/>
                          <a:latin typeface="游明朝" panose="02020400000000000000" pitchFamily="18" charset="-128"/>
                          <a:ea typeface="Meiryo UI" panose="020B0604030504040204" pitchFamily="50" charset="-128"/>
                          <a:cs typeface="Times New Roman" panose="02020603050405020304" pitchFamily="18" charset="0"/>
                        </a:rPr>
                        <a:t>月大阪市特別区設置住民投票が行われ、反対票が賛成票を上回り否決。</a:t>
                      </a:r>
                      <a:endParaRPr lang="en-US" altLang="ja-JP" sz="1050" b="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ts val="1500"/>
                        </a:lnSpc>
                        <a:spcBef>
                          <a:spcPts val="0"/>
                        </a:spcBef>
                        <a:spcAft>
                          <a:spcPts val="0"/>
                        </a:spcAft>
                        <a:buClrTx/>
                        <a:buSzTx/>
                        <a:buFontTx/>
                        <a:buNone/>
                        <a:tabLst/>
                        <a:defRPr/>
                      </a:pPr>
                      <a:r>
                        <a:rPr lang="ja-JP" altLang="en-US" sz="1050" b="0" kern="100" dirty="0" smtClean="0">
                          <a:effectLst/>
                          <a:latin typeface="游明朝" panose="02020400000000000000" pitchFamily="18" charset="-128"/>
                          <a:ea typeface="Meiryo UI" panose="020B0604030504040204" pitchFamily="50" charset="-128"/>
                          <a:cs typeface="Times New Roman" panose="02020603050405020304" pitchFamily="18" charset="0"/>
                        </a:rPr>
                        <a:t>・現在、あらためて、副首都・大阪にふさわしい大都市制度の実現に向け、</a:t>
                      </a:r>
                      <a:r>
                        <a:rPr lang="ja-JP" altLang="en-US" sz="1050" b="1" kern="100" dirty="0" smtClean="0">
                          <a:effectLst/>
                          <a:latin typeface="游明朝" panose="02020400000000000000" pitchFamily="18" charset="-128"/>
                          <a:ea typeface="Meiryo UI" panose="020B0604030504040204" pitchFamily="50" charset="-128"/>
                          <a:cs typeface="Times New Roman" panose="02020603050405020304" pitchFamily="18" charset="0"/>
                        </a:rPr>
                        <a:t>大阪府・大阪市において、「大阪都構想」の議論</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が行われている。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15956"/>
                  </a:ext>
                </a:extLst>
              </a:tr>
            </a:tbl>
          </a:graphicData>
        </a:graphic>
      </p:graphicFrame>
      <p:sp>
        <p:nvSpPr>
          <p:cNvPr id="5" name="Text Box 58"/>
          <p:cNvSpPr txBox="1">
            <a:spLocks noChangeArrowheads="1"/>
          </p:cNvSpPr>
          <p:nvPr/>
        </p:nvSpPr>
        <p:spPr bwMode="auto">
          <a:xfrm>
            <a:off x="161364" y="5572563"/>
            <a:ext cx="91420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ＭＳ Ｐ明朝" panose="02020600040205080304" pitchFamily="18" charset="-128"/>
              </a:defRPr>
            </a:lvl1pPr>
            <a:lvl2pPr marL="639763" indent="-273050" eaLnBrk="0" hangingPunct="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ＭＳ Ｐ明朝" panose="02020600040205080304" pitchFamily="18" charset="-128"/>
              </a:defRPr>
            </a:lvl2pPr>
            <a:lvl3pPr indent="-182563" eaLnBrk="0" hangingPunct="0">
              <a:spcBef>
                <a:spcPct val="20000"/>
              </a:spcBef>
              <a:buClr>
                <a:srgbClr val="E0752F"/>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3pPr>
            <a:lvl4pPr marL="1187450" indent="-182563" eaLnBrk="0" hangingPunct="0">
              <a:spcBef>
                <a:spcPct val="20000"/>
              </a:spcBef>
              <a:buClr>
                <a:srgbClr val="FEC3AE"/>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4pPr>
            <a:lvl5pPr marL="1462088" indent="-182563" eaLnBrk="0" hangingPunct="0">
              <a:spcBef>
                <a:spcPct val="20000"/>
              </a:spcBef>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9pPr>
          </a:lstStyle>
          <a:p>
            <a:pPr eaLnBrk="1" hangingPunct="1">
              <a:spcBef>
                <a:spcPct val="0"/>
              </a:spcBef>
              <a:buClrTx/>
              <a:buSzTx/>
              <a:buFontTx/>
              <a:buNone/>
            </a:pP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出典：「大阪の教科書」、「大阪の歴史」、大阪市ＨＰ、水都・大阪ＨＰ、近畿地方整備局ＨＰ等</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4256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a:t>
            </a:r>
            <a:r>
              <a:rPr lang="ja-JP" altLang="en-US" sz="1800" b="1" dirty="0" smtClean="0">
                <a:solidFill>
                  <a:schemeClr val="bg1"/>
                </a:solidFill>
                <a:latin typeface="Meiryo UI" panose="020B0604030504040204" pitchFamily="50" charset="-128"/>
                <a:ea typeface="Meiryo UI" panose="020B0604030504040204" pitchFamily="50" charset="-128"/>
              </a:rPr>
              <a:t>　（３）大阪の先駆性</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8224" y="6596390"/>
            <a:ext cx="41777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25</a:t>
            </a:r>
            <a:endParaRPr kumimoji="1" lang="ja-JP" altLang="en-US" sz="1100" b="1" dirty="0">
              <a:latin typeface="Arial Black" panose="020B0A04020102020204" pitchFamily="34" charset="0"/>
            </a:endParaRPr>
          </a:p>
        </p:txBody>
      </p:sp>
      <p:sp>
        <p:nvSpPr>
          <p:cNvPr id="10" name="Rectangle 37"/>
          <p:cNvSpPr>
            <a:spLocks noChangeArrowheads="1"/>
          </p:cNvSpPr>
          <p:nvPr/>
        </p:nvSpPr>
        <p:spPr bwMode="auto">
          <a:xfrm>
            <a:off x="21266" y="64859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ts val="600"/>
              </a:spcBef>
              <a:buClr>
                <a:schemeClr val="accent1"/>
              </a:buClr>
              <a:buSzPct val="70000"/>
              <a:buFont typeface="Wingdings" panose="05000000000000000000" pitchFamily="2" charset="2"/>
              <a:buChar char=""/>
              <a:tabLst>
                <a:tab pos="3314700" algn="l"/>
              </a:tabLst>
              <a:defRPr kumimoji="1" sz="2400">
                <a:solidFill>
                  <a:schemeClr val="tx1"/>
                </a:solidFill>
                <a:latin typeface="Century Schoolbook" panose="02040604050505020304" pitchFamily="18" charset="0"/>
                <a:ea typeface="ＭＳ Ｐ明朝" panose="02020600040205080304" pitchFamily="18" charset="-128"/>
              </a:defRPr>
            </a:lvl1pPr>
            <a:lvl2pPr marL="742950" indent="-285750" eaLnBrk="0" hangingPunct="0">
              <a:spcBef>
                <a:spcPct val="20000"/>
              </a:spcBef>
              <a:buClr>
                <a:schemeClr val="accent1"/>
              </a:buClr>
              <a:buSzPct val="80000"/>
              <a:buFont typeface="Wingdings 2" panose="05020102010507070707" pitchFamily="18" charset="2"/>
              <a:buChar char=""/>
              <a:tabLst>
                <a:tab pos="3314700" algn="l"/>
              </a:tabLst>
              <a:defRPr kumimoji="1" sz="2100">
                <a:solidFill>
                  <a:schemeClr val="tx1"/>
                </a:solidFill>
                <a:latin typeface="Century Schoolbook" panose="02040604050505020304" pitchFamily="18" charset="0"/>
                <a:ea typeface="ＭＳ Ｐ明朝" panose="02020600040205080304" pitchFamily="18" charset="-128"/>
              </a:defRPr>
            </a:lvl2pPr>
            <a:lvl3pPr marL="1143000" indent="-228600" eaLnBrk="0" hangingPunct="0">
              <a:spcBef>
                <a:spcPct val="20000"/>
              </a:spcBef>
              <a:buClr>
                <a:srgbClr val="E0752F"/>
              </a:buClr>
              <a:buSzPct val="60000"/>
              <a:buFont typeface="Wingdings" panose="05000000000000000000" pitchFamily="2" charset="2"/>
              <a:buChar char=""/>
              <a:tabLst>
                <a:tab pos="3314700" algn="l"/>
              </a:tabLst>
              <a:defRPr kumimoji="1">
                <a:solidFill>
                  <a:schemeClr val="tx1"/>
                </a:solidFill>
                <a:latin typeface="Century Schoolbook" panose="02040604050505020304" pitchFamily="18" charset="0"/>
                <a:ea typeface="ＭＳ Ｐ明朝" panose="02020600040205080304" pitchFamily="18" charset="-128"/>
              </a:defRPr>
            </a:lvl3pPr>
            <a:lvl4pPr marL="1600200" indent="-228600" eaLnBrk="0" hangingPunct="0">
              <a:spcBef>
                <a:spcPct val="20000"/>
              </a:spcBef>
              <a:buClr>
                <a:srgbClr val="FEC3AE"/>
              </a:buClr>
              <a:buSzPct val="60000"/>
              <a:buFont typeface="Wingdings" panose="05000000000000000000" pitchFamily="2" charset="2"/>
              <a:buChar char=""/>
              <a:tabLst>
                <a:tab pos="3314700" algn="l"/>
              </a:tabLst>
              <a:defRPr kumimoji="1">
                <a:solidFill>
                  <a:schemeClr val="tx1"/>
                </a:solidFill>
                <a:latin typeface="Century Schoolbook" panose="02040604050505020304" pitchFamily="18" charset="0"/>
                <a:ea typeface="ＭＳ Ｐ明朝" panose="02020600040205080304" pitchFamily="18" charset="-128"/>
              </a:defRPr>
            </a:lvl4pPr>
            <a:lvl5pPr marL="2057400" indent="-228600" eaLnBrk="0" hangingPunct="0">
              <a:spcBef>
                <a:spcPct val="20000"/>
              </a:spcBef>
              <a:buClr>
                <a:srgbClr val="BDCAE9"/>
              </a:buClr>
              <a:buSzPct val="68000"/>
              <a:buFont typeface="Wingdings 2" panose="05020102010507070707" pitchFamily="18" charset="2"/>
              <a:buChar char=""/>
              <a:tabLst>
                <a:tab pos="3314700" algn="l"/>
              </a:tabLst>
              <a:defRPr kumimoji="1" sz="1600">
                <a:solidFill>
                  <a:schemeClr val="tx1"/>
                </a:solidFill>
                <a:latin typeface="Century Schoolbook" panose="02040604050505020304" pitchFamily="18" charset="0"/>
                <a:ea typeface="ＭＳ Ｐ明朝" panose="02020600040205080304" pitchFamily="18"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3314700" algn="l"/>
              </a:tabLst>
              <a:defRPr kumimoji="1" sz="1600">
                <a:solidFill>
                  <a:schemeClr val="tx1"/>
                </a:solidFill>
                <a:latin typeface="Century Schoolbook" panose="02040604050505020304" pitchFamily="18" charset="0"/>
                <a:ea typeface="ＭＳ Ｐ明朝" panose="02020600040205080304" pitchFamily="18"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3314700" algn="l"/>
              </a:tabLst>
              <a:defRPr kumimoji="1" sz="1600">
                <a:solidFill>
                  <a:schemeClr val="tx1"/>
                </a:solidFill>
                <a:latin typeface="Century Schoolbook" panose="02040604050505020304" pitchFamily="18" charset="0"/>
                <a:ea typeface="ＭＳ Ｐ明朝" panose="02020600040205080304" pitchFamily="18"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3314700" algn="l"/>
              </a:tabLst>
              <a:defRPr kumimoji="1" sz="1600">
                <a:solidFill>
                  <a:schemeClr val="tx1"/>
                </a:solidFill>
                <a:latin typeface="Century Schoolbook" panose="02040604050505020304" pitchFamily="18" charset="0"/>
                <a:ea typeface="ＭＳ Ｐ明朝" panose="02020600040205080304" pitchFamily="18"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3314700" algn="l"/>
              </a:tabLst>
              <a:defRPr kumimoji="1" sz="1600">
                <a:solidFill>
                  <a:schemeClr val="tx1"/>
                </a:solidFill>
                <a:latin typeface="Century Schoolbook" panose="02040604050505020304" pitchFamily="18" charset="0"/>
                <a:ea typeface="ＭＳ Ｐ明朝" panose="02020600040205080304" pitchFamily="18" charset="-128"/>
              </a:defRPr>
            </a:lvl9pPr>
          </a:lstStyle>
          <a:p>
            <a:pPr>
              <a:spcBef>
                <a:spcPct val="0"/>
              </a:spcBef>
              <a:buClrTx/>
              <a:buSzTx/>
              <a:buFontTx/>
              <a:buNone/>
            </a:pPr>
            <a:endParaRPr lang="ja-JP" altLang="ja-JP" sz="1800">
              <a:latin typeface="Calibri" panose="020F0502020204030204" pitchFamily="34" charset="0"/>
              <a:ea typeface="ＭＳ Ｐゴシック" panose="020B060007020508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878781216"/>
              </p:ext>
            </p:extLst>
          </p:nvPr>
        </p:nvGraphicFramePr>
        <p:xfrm>
          <a:off x="107433" y="710835"/>
          <a:ext cx="9430812" cy="5721383"/>
        </p:xfrm>
        <a:graphic>
          <a:graphicData uri="http://schemas.openxmlformats.org/drawingml/2006/table">
            <a:tbl>
              <a:tblPr firstRow="1" firstCol="1" bandRow="1"/>
              <a:tblGrid>
                <a:gridCol w="1538096">
                  <a:extLst>
                    <a:ext uri="{9D8B030D-6E8A-4147-A177-3AD203B41FA5}">
                      <a16:colId xmlns:a16="http://schemas.microsoft.com/office/drawing/2014/main" val="3153579170"/>
                    </a:ext>
                  </a:extLst>
                </a:gridCol>
                <a:gridCol w="7892716">
                  <a:extLst>
                    <a:ext uri="{9D8B030D-6E8A-4147-A177-3AD203B41FA5}">
                      <a16:colId xmlns:a16="http://schemas.microsoft.com/office/drawing/2014/main" val="596251023"/>
                    </a:ext>
                  </a:extLst>
                </a:gridCol>
              </a:tblGrid>
              <a:tr h="257284">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項　　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ts val="1500"/>
                        </a:lnSpc>
                        <a:spcAft>
                          <a:spcPts val="0"/>
                        </a:spcAft>
                      </a:pP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概　　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388379311"/>
                  </a:ext>
                </a:extLst>
              </a:tr>
              <a:tr h="330177">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スーパーマーケット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現在の「株式会社京阪ザ・ストア」が、</a:t>
                      </a:r>
                      <a:r>
                        <a:rPr lang="en-US" altLang="ja-JP" sz="1050" dirty="0" smtClean="0">
                          <a:latin typeface="Meiryo UI" panose="020B0604030504040204" pitchFamily="50" charset="-128"/>
                          <a:ea typeface="Meiryo UI" panose="020B0604030504040204" pitchFamily="50" charset="-128"/>
                        </a:rPr>
                        <a:t>1952</a:t>
                      </a:r>
                      <a:r>
                        <a:rPr lang="ja-JP" altLang="en-US" sz="1050" dirty="0" smtClean="0">
                          <a:latin typeface="Meiryo UI" panose="020B0604030504040204" pitchFamily="50" charset="-128"/>
                          <a:ea typeface="Meiryo UI" panose="020B0604030504040204" pitchFamily="50" charset="-128"/>
                        </a:rPr>
                        <a:t>年に旧京橋駅に開業した「京阪スーパーマーケット」が日本で最初のスーパーマーケットとされる。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626336"/>
                  </a:ext>
                </a:extLst>
              </a:tr>
              <a:tr h="458534">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宝くじ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1624</a:t>
                      </a:r>
                      <a:r>
                        <a:rPr lang="ja-JP" altLang="en-US" sz="1050" dirty="0" smtClean="0">
                          <a:latin typeface="Meiryo UI" panose="020B0604030504040204" pitchFamily="50" charset="-128"/>
                          <a:ea typeface="Meiryo UI" panose="020B0604030504040204" pitchFamily="50" charset="-128"/>
                        </a:rPr>
                        <a:t>年（もしくは</a:t>
                      </a:r>
                      <a:r>
                        <a:rPr lang="en-US" altLang="ja-JP" sz="1050" dirty="0" smtClean="0">
                          <a:latin typeface="Meiryo UI" panose="020B0604030504040204" pitchFamily="50" charset="-128"/>
                          <a:ea typeface="Meiryo UI" panose="020B0604030504040204" pitchFamily="50" charset="-128"/>
                        </a:rPr>
                        <a:t>1575</a:t>
                      </a:r>
                      <a:r>
                        <a:rPr lang="ja-JP" altLang="en-US" sz="1050" dirty="0" smtClean="0">
                          <a:latin typeface="Meiryo UI" panose="020B0604030504040204" pitchFamily="50" charset="-128"/>
                          <a:ea typeface="Meiryo UI" panose="020B0604030504040204" pitchFamily="50" charset="-128"/>
                        </a:rPr>
                        <a:t>年）に大阪府箕面市の「瀧安寺」で当選者にお守りが授けられるくじ引きが行われ、のちに景品が金に変わっていったのが日本における宝くじの起源とされる。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188239"/>
                  </a:ext>
                </a:extLst>
              </a:tr>
              <a:tr h="458534">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タオル</a:t>
                      </a:r>
                    </a:p>
                    <a:p>
                      <a:pPr algn="just">
                        <a:lnSpc>
                          <a:spcPts val="1900"/>
                        </a:lnSpc>
                        <a:spcAft>
                          <a:spcPts val="0"/>
                        </a:spcAft>
                      </a:pP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1872</a:t>
                      </a:r>
                      <a:r>
                        <a:rPr lang="ja-JP" altLang="en-US" sz="1050" dirty="0" smtClean="0">
                          <a:latin typeface="Meiryo UI" panose="020B0604030504040204" pitchFamily="50" charset="-128"/>
                          <a:ea typeface="Meiryo UI" panose="020B0604030504040204" pitchFamily="50" charset="-128"/>
                        </a:rPr>
                        <a:t>年の大阪税関の記録に残されている「浴用手拭い」が日本に輸入された最初のタオルとされ、</a:t>
                      </a:r>
                      <a:r>
                        <a:rPr lang="en-US" altLang="ja-JP" sz="1050" dirty="0" smtClean="0">
                          <a:latin typeface="Meiryo UI" panose="020B0604030504040204" pitchFamily="50" charset="-128"/>
                          <a:ea typeface="Meiryo UI" panose="020B0604030504040204" pitchFamily="50" charset="-128"/>
                        </a:rPr>
                        <a:t>1880</a:t>
                      </a:r>
                      <a:r>
                        <a:rPr lang="ja-JP" altLang="en-US" sz="1050" dirty="0" smtClean="0">
                          <a:latin typeface="Meiryo UI" panose="020B0604030504040204" pitchFamily="50" charset="-128"/>
                          <a:ea typeface="Meiryo UI" panose="020B0604030504040204" pitchFamily="50" charset="-128"/>
                        </a:rPr>
                        <a:t>年頃に大阪市で手織りによるタオル（パイル生地）の開発に成功し、</a:t>
                      </a:r>
                      <a:r>
                        <a:rPr lang="en-US" altLang="ja-JP" sz="1050" dirty="0" smtClean="0">
                          <a:latin typeface="Meiryo UI" panose="020B0604030504040204" pitchFamily="50" charset="-128"/>
                          <a:ea typeface="Meiryo UI" panose="020B0604030504040204" pitchFamily="50" charset="-128"/>
                        </a:rPr>
                        <a:t>1887</a:t>
                      </a:r>
                      <a:r>
                        <a:rPr lang="ja-JP" altLang="en-US" sz="1050" dirty="0" smtClean="0">
                          <a:latin typeface="Meiryo UI" panose="020B0604030504040204" pitchFamily="50" charset="-128"/>
                          <a:ea typeface="Meiryo UI" panose="020B0604030504040204" pitchFamily="50" charset="-128"/>
                        </a:rPr>
                        <a:t>年に大阪府泉佐野市で機械による大量生産が成功した。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375527"/>
                  </a:ext>
                </a:extLst>
              </a:tr>
              <a:tr h="458534">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自動改札機</a:t>
                      </a:r>
                    </a:p>
                    <a:p>
                      <a:pPr algn="just">
                        <a:lnSpc>
                          <a:spcPts val="1900"/>
                        </a:lnSpc>
                        <a:spcAft>
                          <a:spcPts val="0"/>
                        </a:spcAft>
                      </a:pP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1967</a:t>
                      </a:r>
                      <a:r>
                        <a:rPr lang="ja-JP" altLang="en-US" sz="1050" dirty="0" smtClean="0">
                          <a:latin typeface="Meiryo UI" panose="020B0604030504040204" pitchFamily="50" charset="-128"/>
                          <a:ea typeface="Meiryo UI" panose="020B0604030504040204" pitchFamily="50" charset="-128"/>
                        </a:rPr>
                        <a:t>年、阪急電鉄「北千里駅」に大阪発祥の企業「オムロン」によって開発された定期券専用の光学読み取り式自動改札機が導入され、これが世界初となる自動改札機の本格実用化となった。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68013"/>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動く歩道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「阪急梅田駅」において、鉄道の乗り換え移動を快適化する目的で</a:t>
                      </a:r>
                      <a:r>
                        <a:rPr lang="en-US" altLang="ja-JP" sz="1050" dirty="0" smtClean="0">
                          <a:latin typeface="Meiryo UI" panose="020B0604030504040204" pitchFamily="50" charset="-128"/>
                          <a:ea typeface="Meiryo UI" panose="020B0604030504040204" pitchFamily="50" charset="-128"/>
                        </a:rPr>
                        <a:t>1967</a:t>
                      </a:r>
                      <a:r>
                        <a:rPr lang="ja-JP" altLang="en-US" sz="1050" dirty="0" smtClean="0">
                          <a:latin typeface="Meiryo UI" panose="020B0604030504040204" pitchFamily="50" charset="-128"/>
                          <a:ea typeface="Meiryo UI" panose="020B0604030504040204" pitchFamily="50" charset="-128"/>
                        </a:rPr>
                        <a:t>年に日本で初めて設置された。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22185"/>
                  </a:ext>
                </a:extLst>
              </a:tr>
              <a:tr h="335102">
                <a:tc>
                  <a:txBody>
                    <a:bodyPr/>
                    <a:lstStyle/>
                    <a:p>
                      <a:pPr algn="just">
                        <a:lnSpc>
                          <a:spcPts val="1900"/>
                        </a:lnSpc>
                        <a:spcAft>
                          <a:spcPts val="0"/>
                        </a:spcAft>
                      </a:pPr>
                      <a:r>
                        <a:rPr lang="ja-JP" altLang="en-US" sz="1050" b="1" dirty="0" smtClean="0">
                          <a:latin typeface="Meiryo UI" panose="020B0604030504040204" pitchFamily="50" charset="-128"/>
                          <a:ea typeface="Meiryo UI" panose="020B0604030504040204" pitchFamily="50" charset="-128"/>
                        </a:rPr>
                        <a:t>食品サンプル</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1932</a:t>
                      </a:r>
                      <a:r>
                        <a:rPr lang="ja-JP" altLang="en-US" sz="1050" dirty="0" smtClean="0">
                          <a:latin typeface="Meiryo UI" panose="020B0604030504040204" pitchFamily="50" charset="-128"/>
                          <a:ea typeface="Meiryo UI" panose="020B0604030504040204" pitchFamily="50" charset="-128"/>
                        </a:rPr>
                        <a:t>年に「岩崎瀧三」が大阪市北区に設立した「食品模型岩崎製作所」によって、世界初となる食品サンプルの事業化が成功した。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287990"/>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b="1" dirty="0" smtClean="0">
                          <a:latin typeface="Meiryo UI" panose="020B0604030504040204" pitchFamily="50" charset="-128"/>
                          <a:ea typeface="Meiryo UI" panose="020B0604030504040204" pitchFamily="50" charset="-128"/>
                        </a:rPr>
                        <a:t>100</a:t>
                      </a:r>
                      <a:r>
                        <a:rPr lang="ja-JP" altLang="en-US" sz="1050" b="1" dirty="0" smtClean="0">
                          <a:latin typeface="Meiryo UI" panose="020B0604030504040204" pitchFamily="50" charset="-128"/>
                          <a:ea typeface="Meiryo UI" panose="020B0604030504040204" pitchFamily="50" charset="-128"/>
                        </a:rPr>
                        <a:t>円ショップ（百均）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1926</a:t>
                      </a:r>
                      <a:r>
                        <a:rPr lang="ja-JP" altLang="en-US" sz="1050" dirty="0" smtClean="0">
                          <a:latin typeface="Meiryo UI" panose="020B0604030504040204" pitchFamily="50" charset="-128"/>
                          <a:ea typeface="Meiryo UI" panose="020B0604030504040204" pitchFamily="50" charset="-128"/>
                        </a:rPr>
                        <a:t>年、大阪市の「高島屋長堀店」の中に設置された「なんでも十銭均一売場」が現在の</a:t>
                      </a:r>
                      <a:r>
                        <a:rPr lang="en-US" altLang="ja-JP" sz="1050" dirty="0" smtClean="0">
                          <a:latin typeface="Meiryo UI" panose="020B0604030504040204" pitchFamily="50" charset="-128"/>
                          <a:ea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rPr>
                        <a:t>円ショップの起源とされる。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03986"/>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カラオケ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発祥については諸説あるが、大阪市出身の「井上大佑」によって</a:t>
                      </a:r>
                      <a:r>
                        <a:rPr lang="en-US" altLang="ja-JP" sz="1050" dirty="0" smtClean="0">
                          <a:latin typeface="Meiryo UI" panose="020B0604030504040204" pitchFamily="50" charset="-128"/>
                          <a:ea typeface="Meiryo UI" panose="020B0604030504040204" pitchFamily="50" charset="-128"/>
                        </a:rPr>
                        <a:t>1971</a:t>
                      </a:r>
                      <a:r>
                        <a:rPr lang="ja-JP" altLang="en-US" sz="1050" dirty="0" smtClean="0">
                          <a:latin typeface="Meiryo UI" panose="020B0604030504040204" pitchFamily="50" charset="-128"/>
                          <a:ea typeface="Meiryo UI" panose="020B0604030504040204" pitchFamily="50" charset="-128"/>
                        </a:rPr>
                        <a:t>年に業務用カラオケの第</a:t>
                      </a:r>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号機が開発された。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657461"/>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映画の興行上映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1897</a:t>
                      </a:r>
                      <a:r>
                        <a:rPr lang="ja-JP" altLang="en-US" sz="1050" dirty="0" smtClean="0">
                          <a:latin typeface="Meiryo UI" panose="020B0604030504040204" pitchFamily="50" charset="-128"/>
                          <a:ea typeface="Meiryo UI" panose="020B0604030504040204" pitchFamily="50" charset="-128"/>
                        </a:rPr>
                        <a:t>年、日本初となる映画の興行上映が大阪市の難波にあった「南街会館」（現在の</a:t>
                      </a:r>
                      <a:r>
                        <a:rPr lang="en-US" altLang="ja-JP" sz="1050" dirty="0" smtClean="0">
                          <a:latin typeface="Meiryo UI" panose="020B0604030504040204" pitchFamily="50" charset="-128"/>
                          <a:ea typeface="Meiryo UI" panose="020B0604030504040204" pitchFamily="50" charset="-128"/>
                        </a:rPr>
                        <a:t>TOHO</a:t>
                      </a:r>
                      <a:r>
                        <a:rPr lang="ja-JP" altLang="en-US" sz="1050" dirty="0" smtClean="0">
                          <a:latin typeface="Meiryo UI" panose="020B0604030504040204" pitchFamily="50" charset="-128"/>
                          <a:ea typeface="Meiryo UI" panose="020B0604030504040204" pitchFamily="50" charset="-128"/>
                        </a:rPr>
                        <a:t>シネマズなんば）で行われた。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071926"/>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プラネタリウム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アジアで最初のプラネタリウムは</a:t>
                      </a:r>
                      <a:r>
                        <a:rPr lang="en-US" altLang="ja-JP" sz="1050" dirty="0" smtClean="0">
                          <a:latin typeface="Meiryo UI" panose="020B0604030504040204" pitchFamily="50" charset="-128"/>
                          <a:ea typeface="Meiryo UI" panose="020B0604030504040204" pitchFamily="50" charset="-128"/>
                        </a:rPr>
                        <a:t>1937</a:t>
                      </a:r>
                      <a:r>
                        <a:rPr lang="ja-JP" altLang="en-US" sz="1050" dirty="0" smtClean="0">
                          <a:latin typeface="Meiryo UI" panose="020B0604030504040204" pitchFamily="50" charset="-128"/>
                          <a:ea typeface="Meiryo UI" panose="020B0604030504040204" pitchFamily="50" charset="-128"/>
                        </a:rPr>
                        <a:t>年に大阪市の「大阪市立電気科学館」（現在の大阪市立科学館）に設置された。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915199"/>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カッターナイフ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大阪発祥の企業「オルファ株式会社」の創業者「岡田良男」によって</a:t>
                      </a:r>
                      <a:r>
                        <a:rPr lang="en-US" altLang="ja-JP" sz="1050" dirty="0" smtClean="0">
                          <a:latin typeface="Meiryo UI" panose="020B0604030504040204" pitchFamily="50" charset="-128"/>
                          <a:ea typeface="Meiryo UI" panose="020B0604030504040204" pitchFamily="50" charset="-128"/>
                        </a:rPr>
                        <a:t>1956</a:t>
                      </a:r>
                      <a:r>
                        <a:rPr lang="ja-JP" altLang="en-US" sz="1050" dirty="0" smtClean="0">
                          <a:latin typeface="Meiryo UI" panose="020B0604030504040204" pitchFamily="50" charset="-128"/>
                          <a:ea typeface="Meiryo UI" panose="020B0604030504040204" pitchFamily="50" charset="-128"/>
                        </a:rPr>
                        <a:t>年に発明された。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596495"/>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ビアガーデン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大阪市・梅田で</a:t>
                      </a:r>
                      <a:r>
                        <a:rPr lang="en-US" altLang="ja-JP" sz="1050" dirty="0" smtClean="0">
                          <a:latin typeface="Meiryo UI" panose="020B0604030504040204" pitchFamily="50" charset="-128"/>
                          <a:ea typeface="Meiryo UI" panose="020B0604030504040204" pitchFamily="50" charset="-128"/>
                        </a:rPr>
                        <a:t>1953</a:t>
                      </a:r>
                      <a:r>
                        <a:rPr lang="ja-JP" altLang="en-US" sz="1050" dirty="0" smtClean="0">
                          <a:latin typeface="Meiryo UI" panose="020B0604030504040204" pitchFamily="50" charset="-128"/>
                          <a:ea typeface="Meiryo UI" panose="020B0604030504040204" pitchFamily="50" charset="-128"/>
                        </a:rPr>
                        <a:t>年にオープンした「ニユートーキヨー大阪第一生命ビル店」が、日本における屋上ビアガーデンの発祥地とされる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013731"/>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カプセルホテル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大阪市・梅田で</a:t>
                      </a:r>
                      <a:r>
                        <a:rPr lang="en-US" altLang="ja-JP" sz="1050" dirty="0" smtClean="0">
                          <a:latin typeface="Meiryo UI" panose="020B0604030504040204" pitchFamily="50" charset="-128"/>
                          <a:ea typeface="Meiryo UI" panose="020B0604030504040204" pitchFamily="50" charset="-128"/>
                        </a:rPr>
                        <a:t>1979</a:t>
                      </a:r>
                      <a:r>
                        <a:rPr lang="ja-JP" altLang="en-US" sz="1050" dirty="0" smtClean="0">
                          <a:latin typeface="Meiryo UI" panose="020B0604030504040204" pitchFamily="50" charset="-128"/>
                          <a:ea typeface="Meiryo UI" panose="020B0604030504040204" pitchFamily="50" charset="-128"/>
                        </a:rPr>
                        <a:t>年に開業した「カプセルホテル・イン大阪」が、世界で最初のカプセルホテルとされる。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997569"/>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回転寿司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en-US" altLang="ja-JP" sz="1050" dirty="0" smtClean="0">
                          <a:latin typeface="Meiryo UI" panose="020B0604030504040204" pitchFamily="50" charset="-128"/>
                          <a:ea typeface="Meiryo UI" panose="020B0604030504040204" pitchFamily="50" charset="-128"/>
                        </a:rPr>
                        <a:t>1958</a:t>
                      </a:r>
                      <a:r>
                        <a:rPr lang="ja-JP" altLang="en-US" sz="1050" dirty="0" smtClean="0">
                          <a:latin typeface="Meiryo UI" panose="020B0604030504040204" pitchFamily="50" charset="-128"/>
                          <a:ea typeface="Meiryo UI" panose="020B0604030504040204" pitchFamily="50" charset="-128"/>
                        </a:rPr>
                        <a:t>年、世界初の回転寿司店となる「廻る元禄寿司 </a:t>
                      </a:r>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号店」が近鉄布施駅前にオープンした。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317344"/>
                  </a:ext>
                </a:extLst>
              </a:tr>
              <a:tr h="335102">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焼肉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焼き上がった⾁をタレにつけて⾷</a:t>
                      </a:r>
                      <a:r>
                        <a:rPr lang="ja-JP" altLang="en-US" sz="1050" dirty="0" err="1" smtClean="0">
                          <a:latin typeface="Meiryo UI" panose="020B0604030504040204" pitchFamily="50" charset="-128"/>
                          <a:ea typeface="Meiryo UI" panose="020B0604030504040204" pitchFamily="50" charset="-128"/>
                        </a:rPr>
                        <a:t>べる</a:t>
                      </a:r>
                      <a:r>
                        <a:rPr lang="ja-JP" altLang="en-US" sz="1050" dirty="0" smtClean="0">
                          <a:latin typeface="Meiryo UI" panose="020B0604030504040204" pitchFamily="50" charset="-128"/>
                          <a:ea typeface="Meiryo UI" panose="020B0604030504040204" pitchFamily="50" charset="-128"/>
                        </a:rPr>
                        <a:t>⽇本式の焼き⾁は、</a:t>
                      </a:r>
                      <a:r>
                        <a:rPr lang="en-US" altLang="ja-JP" sz="1050" dirty="0" smtClean="0">
                          <a:latin typeface="Meiryo UI" panose="020B0604030504040204" pitchFamily="50" charset="-128"/>
                          <a:ea typeface="Meiryo UI" panose="020B0604030504040204" pitchFamily="50" charset="-128"/>
                        </a:rPr>
                        <a:t>1946</a:t>
                      </a:r>
                      <a:r>
                        <a:rPr lang="ja-JP" altLang="en-US" sz="1050" dirty="0" smtClean="0">
                          <a:latin typeface="Meiryo UI" panose="020B0604030504040204" pitchFamily="50" charset="-128"/>
                          <a:ea typeface="Meiryo UI" panose="020B0604030504040204" pitchFamily="50" charset="-128"/>
                        </a:rPr>
                        <a:t>年に⼤阪市で開業した「⾷道園」で考案された。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804011"/>
                  </a:ext>
                </a:extLst>
              </a:tr>
            </a:tbl>
          </a:graphicData>
        </a:graphic>
      </p:graphicFrame>
      <p:sp>
        <p:nvSpPr>
          <p:cNvPr id="28" name="Text Box 58"/>
          <p:cNvSpPr txBox="1">
            <a:spLocks noChangeArrowheads="1"/>
          </p:cNvSpPr>
          <p:nvPr/>
        </p:nvSpPr>
        <p:spPr bwMode="auto">
          <a:xfrm>
            <a:off x="107433" y="6483041"/>
            <a:ext cx="335681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ＭＳ Ｐ明朝" panose="02020600040205080304" pitchFamily="18" charset="-128"/>
              </a:defRPr>
            </a:lvl1pPr>
            <a:lvl2pPr marL="639763" indent="-273050" eaLnBrk="0" hangingPunct="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ＭＳ Ｐ明朝" panose="02020600040205080304" pitchFamily="18" charset="-128"/>
              </a:defRPr>
            </a:lvl2pPr>
            <a:lvl3pPr indent="-182563" eaLnBrk="0" hangingPunct="0">
              <a:spcBef>
                <a:spcPct val="20000"/>
              </a:spcBef>
              <a:buClr>
                <a:srgbClr val="E0752F"/>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3pPr>
            <a:lvl4pPr marL="1187450" indent="-182563" eaLnBrk="0" hangingPunct="0">
              <a:spcBef>
                <a:spcPct val="20000"/>
              </a:spcBef>
              <a:buClr>
                <a:srgbClr val="FEC3AE"/>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4pPr>
            <a:lvl5pPr marL="1462088" indent="-182563" eaLnBrk="0" hangingPunct="0">
              <a:spcBef>
                <a:spcPct val="20000"/>
              </a:spcBef>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9pPr>
          </a:lstStyle>
          <a:p>
            <a:pPr eaLnBrk="1" hangingPunct="1">
              <a:spcBef>
                <a:spcPct val="0"/>
              </a:spcBef>
              <a:buClrTx/>
              <a:buSzTx/>
              <a:buFontTx/>
              <a:buNone/>
            </a:pP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「くにとりリサーチ　都道府県ランキング」より</a:t>
            </a:r>
            <a:endParaRPr lang="ja-JP" altLang="en-US" sz="105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3336" y="2477662"/>
            <a:ext cx="899160" cy="59436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3336" y="5382676"/>
            <a:ext cx="883920" cy="632460"/>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9828" y="4527330"/>
            <a:ext cx="899160" cy="449580"/>
          </a:xfrm>
          <a:prstGeom prst="rect">
            <a:avLst/>
          </a:prstGeom>
        </p:spPr>
      </p:pic>
    </p:spTree>
    <p:extLst>
      <p:ext uri="{BB962C8B-B14F-4D97-AF65-F5344CB8AC3E}">
        <p14:creationId xmlns:p14="http://schemas.microsoft.com/office/powerpoint/2010/main" val="467919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２</a:t>
            </a:r>
            <a:r>
              <a:rPr lang="ja-JP" altLang="en-US" sz="2400" b="1" u="sng" dirty="0" smtClean="0">
                <a:latin typeface="Meiryo UI" panose="020B0604030504040204" pitchFamily="50" charset="-128"/>
                <a:ea typeface="Meiryo UI" panose="020B0604030504040204" pitchFamily="50" charset="-128"/>
              </a:rPr>
              <a:t>　</a:t>
            </a:r>
            <a:r>
              <a:rPr lang="ja-JP" altLang="en-US" sz="2400" b="1" u="sng" dirty="0">
                <a:latin typeface="Meiryo UI" panose="020B0604030504040204" pitchFamily="50" charset="-128"/>
                <a:ea typeface="Meiryo UI" panose="020B0604030504040204" pitchFamily="50" charset="-128"/>
              </a:rPr>
              <a:t>歴史から導かれる</a:t>
            </a:r>
            <a:r>
              <a:rPr lang="ja-JP" altLang="en-US" sz="2400" b="1" u="sng" dirty="0" smtClean="0">
                <a:latin typeface="Meiryo UI" panose="020B0604030504040204" pitchFamily="50" charset="-128"/>
                <a:ea typeface="Meiryo UI" panose="020B0604030504040204" pitchFamily="50" charset="-128"/>
              </a:rPr>
              <a:t>大阪の</a:t>
            </a:r>
            <a:r>
              <a:rPr lang="ja-JP" altLang="en-US" sz="2400" b="1" u="sng" dirty="0">
                <a:latin typeface="Meiryo UI" panose="020B0604030504040204" pitchFamily="50" charset="-128"/>
                <a:ea typeface="Meiryo UI" panose="020B0604030504040204" pitchFamily="50" charset="-128"/>
              </a:rPr>
              <a:t>特色（４）気質・府民意識</a:t>
            </a:r>
          </a:p>
        </p:txBody>
      </p:sp>
      <p:sp>
        <p:nvSpPr>
          <p:cNvPr id="3" name="テキスト ボックス 2"/>
          <p:cNvSpPr txBox="1"/>
          <p:nvPr/>
        </p:nvSpPr>
        <p:spPr>
          <a:xfrm>
            <a:off x="9471546" y="6596390"/>
            <a:ext cx="39635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26</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49723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2257256" y="194193"/>
            <a:ext cx="4034361" cy="6488995"/>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latin typeface="Meiryo UI" panose="020B0604030504040204" pitchFamily="50" charset="-128"/>
                <a:ea typeface="Meiryo UI" panose="020B0604030504040204" pitchFamily="50" charset="-128"/>
              </a:rPr>
              <a:t>目次</a:t>
            </a:r>
            <a:endParaRPr lang="en-US" altLang="ja-JP" sz="1800" b="1" dirty="0" smtClean="0">
              <a:latin typeface="Meiryo UI" panose="020B0604030504040204" pitchFamily="50" charset="-128"/>
              <a:ea typeface="Meiryo UI" panose="020B0604030504040204" pitchFamily="50" charset="-128"/>
            </a:endParaRPr>
          </a:p>
          <a:p>
            <a:pPr algn="l"/>
            <a:endParaRPr lang="en-US" altLang="ja-JP" sz="2800" b="1" dirty="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１　大阪の歴史</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（１）都市の形成過程（古代</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戦前）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（２）戦後から昭和の大阪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（３）平成の大阪　・・・・・・・・・・・・・・・・・・・・・・・・・・・・・・・・・</a:t>
            </a:r>
            <a:endParaRPr lang="en-US" altLang="ja-JP" sz="1050" dirty="0" smtClean="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２　歴史から導かれる大阪の特色</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　（１）都市圏の形成過程</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（２）海外とのつながり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（３）大阪の先駆性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（４）気質・府民</a:t>
            </a:r>
            <a:r>
              <a:rPr lang="ja-JP" altLang="en-US" sz="1050" dirty="0">
                <a:latin typeface="Meiryo UI" panose="020B0604030504040204" pitchFamily="50" charset="-128"/>
                <a:ea typeface="Meiryo UI" panose="020B0604030504040204" pitchFamily="50" charset="-128"/>
              </a:rPr>
              <a:t>意識</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３　現在の大阪の位置・ポテンシャル</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（１）経済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（２）大阪産業の強み等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　（３）人口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（４）暮らし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（５）都市インフラ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（６）国際化への対応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７）ＳＤＧｓから見た</a:t>
            </a:r>
            <a:r>
              <a:rPr lang="ja-JP" altLang="en-US" sz="1050" dirty="0" smtClean="0">
                <a:latin typeface="Meiryo UI" panose="020B0604030504040204" pitchFamily="50" charset="-128"/>
                <a:ea typeface="Meiryo UI" panose="020B0604030504040204" pitchFamily="50" charset="-128"/>
              </a:rPr>
              <a:t>大阪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（８）大阪の強みと弱み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　世界</a:t>
            </a:r>
            <a:r>
              <a:rPr lang="ja-JP" altLang="en-US" sz="1050" dirty="0">
                <a:latin typeface="Meiryo UI" panose="020B0604030504040204" pitchFamily="50" charset="-128"/>
                <a:ea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rPr>
              <a:t>都市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（１</a:t>
            </a:r>
            <a:r>
              <a:rPr lang="ja-JP" altLang="en-US" sz="1050" dirty="0" smtClean="0">
                <a:latin typeface="Meiryo UI" panose="020B0604030504040204" pitchFamily="50" charset="-128"/>
                <a:ea typeface="Meiryo UI" panose="020B0604030504040204" pitchFamily="50" charset="-128"/>
              </a:rPr>
              <a:t>）世界の都市論</a:t>
            </a:r>
            <a:r>
              <a:rPr lang="ja-JP" altLang="en-US" sz="1050" dirty="0">
                <a:latin typeface="Meiryo UI" panose="020B0604030504040204" pitchFamily="50" charset="-128"/>
                <a:ea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rPr>
              <a:t>系譜　・・・・・・・・・・・・・・・・・・・・・・・・・</a:t>
            </a:r>
            <a:endParaRPr lang="en-US" altLang="ja-JP" sz="1050" dirty="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（２</a:t>
            </a:r>
            <a:r>
              <a:rPr lang="ja-JP" altLang="en-US" sz="1050" dirty="0" smtClean="0">
                <a:latin typeface="Meiryo UI" panose="020B0604030504040204" pitchFamily="50" charset="-128"/>
                <a:ea typeface="Meiryo UI" panose="020B0604030504040204" pitchFamily="50" charset="-128"/>
              </a:rPr>
              <a:t>）世界の都市論における大阪の記述　・・・・・・・・・・・・・・・</a:t>
            </a:r>
            <a:endParaRPr lang="en-US" altLang="ja-JP" sz="1050" dirty="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（３</a:t>
            </a:r>
            <a:r>
              <a:rPr lang="ja-JP" altLang="en-US" sz="1050" dirty="0" smtClean="0">
                <a:latin typeface="Meiryo UI" panose="020B0604030504040204" pitchFamily="50" charset="-128"/>
                <a:ea typeface="Meiryo UI" panose="020B0604030504040204" pitchFamily="50" charset="-128"/>
              </a:rPr>
              <a:t>）シンクタンク等による大阪のポジション分析　・・・・・・・・・・</a:t>
            </a:r>
            <a:endParaRPr lang="en-US" altLang="ja-JP" sz="1050" dirty="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（４</a:t>
            </a:r>
            <a:r>
              <a:rPr lang="ja-JP" altLang="en-US" sz="1050" dirty="0" smtClean="0">
                <a:latin typeface="Meiryo UI" panose="020B0604030504040204" pitchFamily="50" charset="-128"/>
                <a:ea typeface="Meiryo UI" panose="020B0604030504040204" pitchFamily="50" charset="-128"/>
              </a:rPr>
              <a:t>）各都市の発展モデル　・・・・・・・・・・・・・・・・・・・・・・・・・・</a:t>
            </a:r>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smtClean="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　過去の国際</a:t>
            </a:r>
            <a:r>
              <a:rPr lang="ja-JP" altLang="en-US" sz="1050" dirty="0" smtClean="0">
                <a:latin typeface="Meiryo UI" panose="020B0604030504040204" pitchFamily="50" charset="-128"/>
                <a:ea typeface="Meiryo UI" panose="020B0604030504040204" pitchFamily="50" charset="-128"/>
              </a:rPr>
              <a:t>博覧会等</a:t>
            </a:r>
            <a:endParaRPr lang="en-US" altLang="ja-JP" sz="1050" dirty="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（１）国際博覧会の歴史　</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（２）</a:t>
            </a:r>
            <a:r>
              <a:rPr lang="en-US" altLang="ja-JP" sz="1050" dirty="0">
                <a:latin typeface="Meiryo UI" panose="020B0604030504040204" pitchFamily="50" charset="-128"/>
                <a:ea typeface="Meiryo UI" panose="020B0604030504040204" pitchFamily="50" charset="-128"/>
              </a:rPr>
              <a:t>1970</a:t>
            </a:r>
            <a:r>
              <a:rPr lang="ja-JP" altLang="en-US" sz="1050" dirty="0">
                <a:latin typeface="Meiryo UI" panose="020B0604030504040204" pitchFamily="50" charset="-128"/>
                <a:ea typeface="Meiryo UI" panose="020B0604030504040204" pitchFamily="50" charset="-128"/>
              </a:rPr>
              <a:t>年大阪万博の評価　</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（３）その他万博開催都市における</a:t>
            </a:r>
            <a:r>
              <a:rPr lang="ja-JP" altLang="en-US" sz="1050" dirty="0" smtClean="0">
                <a:latin typeface="Meiryo UI" panose="020B0604030504040204" pitchFamily="50" charset="-128"/>
                <a:ea typeface="Meiryo UI" panose="020B0604030504040204" pitchFamily="50" charset="-128"/>
              </a:rPr>
              <a:t>効果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（４）</a:t>
            </a:r>
            <a:r>
              <a:rPr lang="en-US" altLang="ja-JP" sz="1050" dirty="0" smtClean="0">
                <a:latin typeface="Meiryo UI" panose="020B0604030504040204" pitchFamily="50" charset="-128"/>
                <a:ea typeface="Meiryo UI" panose="020B0604030504040204" pitchFamily="50" charset="-128"/>
              </a:rPr>
              <a:t>2025</a:t>
            </a:r>
            <a:r>
              <a:rPr lang="ja-JP" altLang="en-US" sz="1050" dirty="0" smtClean="0">
                <a:latin typeface="Meiryo UI" panose="020B0604030504040204" pitchFamily="50" charset="-128"/>
                <a:ea typeface="Meiryo UI" panose="020B0604030504040204" pitchFamily="50" charset="-128"/>
              </a:rPr>
              <a:t>年大阪・関西万博　・・・・・・・・・・・・・・・・・・・・・・・</a:t>
            </a:r>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６　今後の将来予測</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　（１）ＳＤＧｓと今後の将来予測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２</a:t>
            </a:r>
            <a:r>
              <a:rPr lang="ja-JP" altLang="en-US" sz="1050" dirty="0" smtClean="0">
                <a:latin typeface="Meiryo UI" panose="020B0604030504040204" pitchFamily="50" charset="-128"/>
                <a:ea typeface="Meiryo UI" panose="020B0604030504040204" pitchFamily="50" charset="-128"/>
              </a:rPr>
              <a:t>）世界の人口予測から見えること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（３）人口増加等に伴う世界の課題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（４）高齢化の進展に伴う世界の課題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（５）人口減少・少子高齢化に直面する日本・大阪の課題　</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（６）科学技術の進展　・・・・・・・・・・・・・・・・・・・・・・・・・・・・・</a:t>
            </a:r>
            <a:endParaRPr lang="en-US" altLang="ja-JP" sz="1050" dirty="0" smtClean="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5780656" y="968992"/>
            <a:ext cx="606499" cy="5741492"/>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050" dirty="0" smtClean="0">
                <a:latin typeface="Meiryo UI" panose="020B0604030504040204" pitchFamily="50" charset="-128"/>
                <a:ea typeface="Meiryo UI" panose="020B0604030504040204" pitchFamily="50" charset="-128"/>
              </a:rPr>
              <a:t>１</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５</a:t>
            </a:r>
            <a:endParaRPr lang="en-US" altLang="ja-JP" sz="1050" dirty="0" smtClean="0">
              <a:latin typeface="Meiryo UI" panose="020B0604030504040204" pitchFamily="50" charset="-128"/>
              <a:ea typeface="Meiryo UI" panose="020B0604030504040204" pitchFamily="50" charset="-128"/>
            </a:endParaRPr>
          </a:p>
          <a:p>
            <a:pPr algn="l"/>
            <a:r>
              <a:rPr lang="ja-JP" altLang="en-US" sz="1050" dirty="0" smtClean="0">
                <a:latin typeface="Meiryo UI" panose="020B0604030504040204" pitchFamily="50" charset="-128"/>
                <a:ea typeface="Meiryo UI" panose="020B0604030504040204" pitchFamily="50" charset="-128"/>
              </a:rPr>
              <a:t>８</a:t>
            </a:r>
            <a:endParaRPr lang="en-US" altLang="ja-JP" sz="1050" dirty="0" smtClean="0">
              <a:latin typeface="Meiryo UI" panose="020B0604030504040204" pitchFamily="50" charset="-128"/>
              <a:ea typeface="Meiryo UI" panose="020B0604030504040204" pitchFamily="50" charset="-128"/>
            </a:endParaRPr>
          </a:p>
          <a:p>
            <a:pPr algn="l"/>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smtClean="0">
                <a:latin typeface="Meiryo UI" panose="020B0604030504040204" pitchFamily="50" charset="-128"/>
                <a:ea typeface="Meiryo UI" panose="020B0604030504040204" pitchFamily="50" charset="-128"/>
              </a:rPr>
              <a:t>12</a:t>
            </a:r>
          </a:p>
          <a:p>
            <a:pPr algn="l"/>
            <a:r>
              <a:rPr lang="en-US" altLang="ja-JP" sz="1050" dirty="0" smtClean="0">
                <a:latin typeface="Meiryo UI" panose="020B0604030504040204" pitchFamily="50" charset="-128"/>
                <a:ea typeface="Meiryo UI" panose="020B0604030504040204" pitchFamily="50" charset="-128"/>
              </a:rPr>
              <a:t>18</a:t>
            </a:r>
          </a:p>
          <a:p>
            <a:pPr algn="l"/>
            <a:r>
              <a:rPr lang="en-US" altLang="ja-JP" sz="1050" dirty="0" smtClean="0">
                <a:latin typeface="Meiryo UI" panose="020B0604030504040204" pitchFamily="50" charset="-128"/>
                <a:ea typeface="Meiryo UI" panose="020B0604030504040204" pitchFamily="50" charset="-128"/>
              </a:rPr>
              <a:t>20</a:t>
            </a:r>
          </a:p>
          <a:p>
            <a:pPr algn="l"/>
            <a:r>
              <a:rPr lang="en-US" altLang="ja-JP" sz="1050" dirty="0" smtClean="0">
                <a:latin typeface="Meiryo UI" panose="020B0604030504040204" pitchFamily="50" charset="-128"/>
                <a:ea typeface="Meiryo UI" panose="020B0604030504040204" pitchFamily="50" charset="-128"/>
              </a:rPr>
              <a:t>26</a:t>
            </a:r>
          </a:p>
          <a:p>
            <a:pPr algn="l"/>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smtClean="0">
                <a:latin typeface="Meiryo UI" panose="020B0604030504040204" pitchFamily="50" charset="-128"/>
                <a:ea typeface="Meiryo UI" panose="020B0604030504040204" pitchFamily="50" charset="-128"/>
              </a:rPr>
              <a:t>37</a:t>
            </a:r>
          </a:p>
          <a:p>
            <a:pPr algn="l"/>
            <a:r>
              <a:rPr lang="en-US" altLang="ja-JP" sz="1050" dirty="0" smtClean="0">
                <a:latin typeface="Meiryo UI" panose="020B0604030504040204" pitchFamily="50" charset="-128"/>
                <a:ea typeface="Meiryo UI" panose="020B0604030504040204" pitchFamily="50" charset="-128"/>
              </a:rPr>
              <a:t>63</a:t>
            </a:r>
          </a:p>
          <a:p>
            <a:pPr algn="l"/>
            <a:r>
              <a:rPr lang="en-US" altLang="ja-JP" sz="1050" dirty="0" smtClean="0">
                <a:latin typeface="Meiryo UI" panose="020B0604030504040204" pitchFamily="50" charset="-128"/>
                <a:ea typeface="Meiryo UI" panose="020B0604030504040204" pitchFamily="50" charset="-128"/>
              </a:rPr>
              <a:t>71</a:t>
            </a:r>
          </a:p>
          <a:p>
            <a:pPr algn="l"/>
            <a:r>
              <a:rPr lang="en-US" altLang="ja-JP" sz="1050" dirty="0" smtClean="0">
                <a:latin typeface="Meiryo UI" panose="020B0604030504040204" pitchFamily="50" charset="-128"/>
                <a:ea typeface="Meiryo UI" panose="020B0604030504040204" pitchFamily="50" charset="-128"/>
              </a:rPr>
              <a:t>78</a:t>
            </a:r>
          </a:p>
          <a:p>
            <a:pPr algn="l"/>
            <a:r>
              <a:rPr lang="en-US" altLang="ja-JP" sz="1050" dirty="0" smtClean="0">
                <a:latin typeface="Meiryo UI" panose="020B0604030504040204" pitchFamily="50" charset="-128"/>
                <a:ea typeface="Meiryo UI" panose="020B0604030504040204" pitchFamily="50" charset="-128"/>
              </a:rPr>
              <a:t>95</a:t>
            </a:r>
          </a:p>
          <a:p>
            <a:pPr algn="l"/>
            <a:r>
              <a:rPr lang="en-US" altLang="ja-JP" sz="1050" dirty="0" smtClean="0">
                <a:latin typeface="Meiryo UI" panose="020B0604030504040204" pitchFamily="50" charset="-128"/>
                <a:ea typeface="Meiryo UI" panose="020B0604030504040204" pitchFamily="50" charset="-128"/>
              </a:rPr>
              <a:t>104</a:t>
            </a:r>
          </a:p>
          <a:p>
            <a:pPr algn="l"/>
            <a:r>
              <a:rPr lang="en-US" altLang="ja-JP" sz="1050" dirty="0">
                <a:latin typeface="Meiryo UI" panose="020B0604030504040204" pitchFamily="50" charset="-128"/>
                <a:ea typeface="Meiryo UI" panose="020B0604030504040204" pitchFamily="50" charset="-128"/>
              </a:rPr>
              <a:t>108</a:t>
            </a:r>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smtClean="0">
                <a:latin typeface="Meiryo UI" panose="020B0604030504040204" pitchFamily="50" charset="-128"/>
                <a:ea typeface="Meiryo UI" panose="020B0604030504040204" pitchFamily="50" charset="-128"/>
              </a:rPr>
              <a:t>112</a:t>
            </a:r>
          </a:p>
          <a:p>
            <a:pPr algn="l"/>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smtClean="0">
                <a:latin typeface="Meiryo UI" panose="020B0604030504040204" pitchFamily="50" charset="-128"/>
                <a:ea typeface="Meiryo UI" panose="020B0604030504040204" pitchFamily="50" charset="-128"/>
              </a:rPr>
              <a:t>115</a:t>
            </a:r>
          </a:p>
          <a:p>
            <a:pPr algn="l"/>
            <a:r>
              <a:rPr lang="en-US" altLang="ja-JP" sz="1050" dirty="0" smtClean="0">
                <a:latin typeface="Meiryo UI" panose="020B0604030504040204" pitchFamily="50" charset="-128"/>
                <a:ea typeface="Meiryo UI" panose="020B0604030504040204" pitchFamily="50" charset="-128"/>
              </a:rPr>
              <a:t>118</a:t>
            </a:r>
          </a:p>
          <a:p>
            <a:pPr algn="l"/>
            <a:r>
              <a:rPr lang="en-US" altLang="ja-JP" sz="1050" dirty="0" smtClean="0">
                <a:latin typeface="Meiryo UI" panose="020B0604030504040204" pitchFamily="50" charset="-128"/>
                <a:ea typeface="Meiryo UI" panose="020B0604030504040204" pitchFamily="50" charset="-128"/>
              </a:rPr>
              <a:t>120</a:t>
            </a:r>
          </a:p>
          <a:p>
            <a:pPr algn="l"/>
            <a:r>
              <a:rPr lang="en-US" altLang="ja-JP" sz="1050" dirty="0" smtClean="0">
                <a:latin typeface="Meiryo UI" panose="020B0604030504040204" pitchFamily="50" charset="-128"/>
                <a:ea typeface="Meiryo UI" panose="020B0604030504040204" pitchFamily="50" charset="-128"/>
              </a:rPr>
              <a:t>124</a:t>
            </a:r>
          </a:p>
          <a:p>
            <a:pPr algn="l"/>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smtClean="0">
                <a:latin typeface="Meiryo UI" panose="020B0604030504040204" pitchFamily="50" charset="-128"/>
                <a:ea typeface="Meiryo UI" panose="020B0604030504040204" pitchFamily="50" charset="-128"/>
              </a:rPr>
              <a:t>138</a:t>
            </a:r>
          </a:p>
          <a:p>
            <a:pPr algn="l"/>
            <a:r>
              <a:rPr lang="en-US" altLang="ja-JP" sz="1050" dirty="0" smtClean="0">
                <a:latin typeface="Meiryo UI" panose="020B0604030504040204" pitchFamily="50" charset="-128"/>
                <a:ea typeface="Meiryo UI" panose="020B0604030504040204" pitchFamily="50" charset="-128"/>
              </a:rPr>
              <a:t>140</a:t>
            </a:r>
          </a:p>
          <a:p>
            <a:pPr algn="l"/>
            <a:r>
              <a:rPr lang="en-US" altLang="ja-JP" sz="1050" dirty="0" smtClean="0">
                <a:latin typeface="Meiryo UI" panose="020B0604030504040204" pitchFamily="50" charset="-128"/>
                <a:ea typeface="Meiryo UI" panose="020B0604030504040204" pitchFamily="50" charset="-128"/>
              </a:rPr>
              <a:t>146</a:t>
            </a:r>
          </a:p>
          <a:p>
            <a:pPr algn="l"/>
            <a:r>
              <a:rPr lang="en-US" altLang="ja-JP" sz="1050" dirty="0" smtClean="0">
                <a:latin typeface="Meiryo UI" panose="020B0604030504040204" pitchFamily="50" charset="-128"/>
                <a:ea typeface="Meiryo UI" panose="020B0604030504040204" pitchFamily="50" charset="-128"/>
              </a:rPr>
              <a:t>150</a:t>
            </a:r>
          </a:p>
          <a:p>
            <a:pPr algn="l"/>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r>
              <a:rPr lang="en-US" altLang="ja-JP" sz="1050" dirty="0" smtClean="0">
                <a:latin typeface="Meiryo UI" panose="020B0604030504040204" pitchFamily="50" charset="-128"/>
                <a:ea typeface="Meiryo UI" panose="020B0604030504040204" pitchFamily="50" charset="-128"/>
              </a:rPr>
              <a:t>153</a:t>
            </a:r>
          </a:p>
          <a:p>
            <a:pPr algn="l"/>
            <a:r>
              <a:rPr lang="en-US" altLang="ja-JP" sz="1050" dirty="0" smtClean="0">
                <a:latin typeface="Meiryo UI" panose="020B0604030504040204" pitchFamily="50" charset="-128"/>
                <a:ea typeface="Meiryo UI" panose="020B0604030504040204" pitchFamily="50" charset="-128"/>
              </a:rPr>
              <a:t>155</a:t>
            </a:r>
          </a:p>
          <a:p>
            <a:pPr algn="l"/>
            <a:r>
              <a:rPr lang="en-US" altLang="ja-JP" sz="1050" dirty="0" smtClean="0">
                <a:latin typeface="Meiryo UI" panose="020B0604030504040204" pitchFamily="50" charset="-128"/>
                <a:ea typeface="Meiryo UI" panose="020B0604030504040204" pitchFamily="50" charset="-128"/>
              </a:rPr>
              <a:t>159</a:t>
            </a:r>
          </a:p>
          <a:p>
            <a:pPr algn="l"/>
            <a:r>
              <a:rPr lang="en-US" altLang="ja-JP" sz="1050" dirty="0" smtClean="0">
                <a:latin typeface="Meiryo UI" panose="020B0604030504040204" pitchFamily="50" charset="-128"/>
                <a:ea typeface="Meiryo UI" panose="020B0604030504040204" pitchFamily="50" charset="-128"/>
              </a:rPr>
              <a:t>171</a:t>
            </a:r>
          </a:p>
          <a:p>
            <a:pPr algn="l"/>
            <a:r>
              <a:rPr lang="en-US" altLang="ja-JP" sz="1050" dirty="0" smtClean="0">
                <a:latin typeface="Meiryo UI" panose="020B0604030504040204" pitchFamily="50" charset="-128"/>
                <a:ea typeface="Meiryo UI" panose="020B0604030504040204" pitchFamily="50" charset="-128"/>
              </a:rPr>
              <a:t>175</a:t>
            </a:r>
          </a:p>
          <a:p>
            <a:pPr algn="l"/>
            <a:r>
              <a:rPr lang="en-US" altLang="ja-JP" sz="1050" dirty="0" smtClean="0">
                <a:latin typeface="Meiryo UI" panose="020B0604030504040204" pitchFamily="50" charset="-128"/>
                <a:ea typeface="Meiryo UI" panose="020B0604030504040204" pitchFamily="50" charset="-128"/>
              </a:rPr>
              <a:t>186</a:t>
            </a:r>
          </a:p>
          <a:p>
            <a:pPr algn="l"/>
            <a:endParaRPr lang="en-US" altLang="ja-JP" sz="1050" dirty="0" smtClean="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a:p>
            <a:pPr algn="l"/>
            <a:endParaRPr lang="en-US" altLang="ja-JP" sz="1050" dirty="0">
              <a:latin typeface="Meiryo UI" panose="020B0604030504040204" pitchFamily="50" charset="-128"/>
              <a:ea typeface="Meiryo UI" panose="020B0604030504040204" pitchFamily="50" charset="-128"/>
            </a:endParaRPr>
          </a:p>
          <a:p>
            <a:pPr algn="l"/>
            <a:endParaRPr lang="en-US" altLang="ja-JP" sz="10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370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２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（４）気質・府民意識（江戸時代の三都気質）</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C518212-DF93-4059-843E-B7FF6D08CDC7}"/>
              </a:ext>
            </a:extLst>
          </p:cNvPr>
          <p:cNvSpPr txBox="1"/>
          <p:nvPr/>
        </p:nvSpPr>
        <p:spPr>
          <a:xfrm>
            <a:off x="6589058" y="6076406"/>
            <a:ext cx="4271945"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：「世界の大都市７　東京　大阪」　大阪市立大学経済研究所</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Ｘ　都市と文化</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ー</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三都比較論の形成を中心にー　守屋毅</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62387059"/>
              </p:ext>
            </p:extLst>
          </p:nvPr>
        </p:nvGraphicFramePr>
        <p:xfrm>
          <a:off x="243155" y="1146777"/>
          <a:ext cx="9467515" cy="4875232"/>
        </p:xfrm>
        <a:graphic>
          <a:graphicData uri="http://schemas.openxmlformats.org/drawingml/2006/table">
            <a:tbl>
              <a:tblPr/>
              <a:tblGrid>
                <a:gridCol w="2608867">
                  <a:extLst>
                    <a:ext uri="{9D8B030D-6E8A-4147-A177-3AD203B41FA5}">
                      <a16:colId xmlns:a16="http://schemas.microsoft.com/office/drawing/2014/main" val="3439813692"/>
                    </a:ext>
                  </a:extLst>
                </a:gridCol>
                <a:gridCol w="2286216">
                  <a:extLst>
                    <a:ext uri="{9D8B030D-6E8A-4147-A177-3AD203B41FA5}">
                      <a16:colId xmlns:a16="http://schemas.microsoft.com/office/drawing/2014/main" val="994615260"/>
                    </a:ext>
                  </a:extLst>
                </a:gridCol>
                <a:gridCol w="2286216">
                  <a:extLst>
                    <a:ext uri="{9D8B030D-6E8A-4147-A177-3AD203B41FA5}">
                      <a16:colId xmlns:a16="http://schemas.microsoft.com/office/drawing/2014/main" val="4082274343"/>
                    </a:ext>
                  </a:extLst>
                </a:gridCol>
                <a:gridCol w="2286216">
                  <a:extLst>
                    <a:ext uri="{9D8B030D-6E8A-4147-A177-3AD203B41FA5}">
                      <a16:colId xmlns:a16="http://schemas.microsoft.com/office/drawing/2014/main" val="3161798636"/>
                    </a:ext>
                  </a:extLst>
                </a:gridCol>
              </a:tblGrid>
              <a:tr h="371000">
                <a:tc>
                  <a:txBody>
                    <a:bodyPr/>
                    <a:lstStyle/>
                    <a:p>
                      <a:pPr algn="ctr" fontAlgn="ctr"/>
                      <a:r>
                        <a:rPr lang="ja-JP" altLang="en-US" sz="1100" b="0" i="0" u="none" strike="noStrike" dirty="0">
                          <a:solidFill>
                            <a:srgbClr val="FFFFFF"/>
                          </a:solidFill>
                          <a:effectLst/>
                          <a:latin typeface="Meiryo UI" panose="020B0604030504040204" pitchFamily="50" charset="-128"/>
                          <a:ea typeface="Meiryo UI" panose="020B0604030504040204" pitchFamily="50" charset="-128"/>
                        </a:rPr>
                        <a:t>　</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大　坂</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江　戸</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ja-JP" altLang="en-US" sz="1400" b="1" i="0" u="none" strike="noStrike" dirty="0">
                          <a:solidFill>
                            <a:srgbClr val="FFFFFF"/>
                          </a:solidFill>
                          <a:effectLst/>
                          <a:latin typeface="Meiryo UI" panose="020B0604030504040204" pitchFamily="50" charset="-128"/>
                          <a:ea typeface="Meiryo UI" panose="020B0604030504040204" pitchFamily="50" charset="-128"/>
                        </a:rPr>
                        <a:t>京　都</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911891452"/>
                  </a:ext>
                </a:extLst>
              </a:tr>
              <a:tr h="568297">
                <a:tc>
                  <a:txBody>
                    <a:bodyPr/>
                    <a:lstStyle/>
                    <a:p>
                      <a:pPr algn="l" rtl="0" fontAlgn="ctr"/>
                      <a:r>
                        <a:rPr lang="zh-CN" altLang="en-US" sz="1200" b="1" i="0" u="none" strike="noStrike">
                          <a:solidFill>
                            <a:srgbClr val="000000"/>
                          </a:solidFill>
                          <a:effectLst/>
                          <a:latin typeface="Meiryo UI" panose="020B0604030504040204" pitchFamily="50" charset="-128"/>
                          <a:ea typeface="Meiryo UI" panose="020B0604030504040204" pitchFamily="50" charset="-128"/>
                        </a:rPr>
                        <a:t>歌舞伎事始</a:t>
                      </a:r>
                      <a:br>
                        <a:rPr lang="zh-CN" altLang="en-US" sz="1200" b="1" i="0" u="none" strike="noStrike">
                          <a:solidFill>
                            <a:srgbClr val="000000"/>
                          </a:solidFill>
                          <a:effectLst/>
                          <a:latin typeface="Meiryo UI" panose="020B0604030504040204" pitchFamily="50" charset="-128"/>
                          <a:ea typeface="Meiryo UI" panose="020B0604030504040204" pitchFamily="50" charset="-128"/>
                        </a:rPr>
                      </a:br>
                      <a:r>
                        <a:rPr lang="en-US" altLang="zh-CN" sz="1200" b="1" i="0" u="none" strike="noStrike">
                          <a:solidFill>
                            <a:srgbClr val="000000"/>
                          </a:solidFill>
                          <a:effectLst/>
                          <a:latin typeface="Meiryo UI" panose="020B0604030504040204" pitchFamily="50" charset="-128"/>
                          <a:ea typeface="Meiryo UI" panose="020B0604030504040204" pitchFamily="50" charset="-128"/>
                        </a:rPr>
                        <a:t>【</a:t>
                      </a:r>
                      <a:r>
                        <a:rPr lang="zh-CN" altLang="en-US" sz="1200" b="1" i="0" u="none" strike="noStrike">
                          <a:solidFill>
                            <a:srgbClr val="000000"/>
                          </a:solidFill>
                          <a:effectLst/>
                          <a:latin typeface="Meiryo UI" panose="020B0604030504040204" pitchFamily="50" charset="-128"/>
                          <a:ea typeface="Meiryo UI" panose="020B0604030504040204" pitchFamily="50" charset="-128"/>
                        </a:rPr>
                        <a:t>宝暦</a:t>
                      </a:r>
                      <a:r>
                        <a:rPr lang="en-US" altLang="zh-CN" sz="1200" b="1" i="0" u="none" strike="noStrike">
                          <a:solidFill>
                            <a:srgbClr val="000000"/>
                          </a:solidFill>
                          <a:effectLst/>
                          <a:latin typeface="Meiryo UI" panose="020B0604030504040204" pitchFamily="50" charset="-128"/>
                          <a:ea typeface="Meiryo UI" panose="020B0604030504040204" pitchFamily="50" charset="-128"/>
                        </a:rPr>
                        <a:t>12</a:t>
                      </a:r>
                      <a:r>
                        <a:rPr lang="zh-CN" altLang="en-US" sz="1200" b="1" i="0" u="none" strike="noStrike">
                          <a:solidFill>
                            <a:srgbClr val="000000"/>
                          </a:solidFill>
                          <a:effectLst/>
                          <a:latin typeface="Meiryo UI" panose="020B0604030504040204" pitchFamily="50" charset="-128"/>
                          <a:ea typeface="Meiryo UI" panose="020B0604030504040204" pitchFamily="50" charset="-128"/>
                        </a:rPr>
                        <a:t>年</a:t>
                      </a:r>
                      <a:r>
                        <a:rPr lang="en-US" altLang="zh-CN" sz="1200" b="1" i="0" u="none" strike="noStrike">
                          <a:solidFill>
                            <a:srgbClr val="000000"/>
                          </a:solidFill>
                          <a:effectLst/>
                          <a:latin typeface="Meiryo UI" panose="020B0604030504040204" pitchFamily="50" charset="-128"/>
                          <a:ea typeface="Meiryo UI" panose="020B0604030504040204" pitchFamily="50" charset="-128"/>
                        </a:rPr>
                        <a:t>(1762</a:t>
                      </a:r>
                      <a:r>
                        <a:rPr lang="zh-CN" altLang="en-US" sz="1200" b="1" i="0" u="none" strike="noStrike">
                          <a:solidFill>
                            <a:srgbClr val="000000"/>
                          </a:solidFill>
                          <a:effectLst/>
                          <a:latin typeface="Meiryo UI" panose="020B0604030504040204" pitchFamily="50" charset="-128"/>
                          <a:ea typeface="Meiryo UI" panose="020B0604030504040204" pitchFamily="50" charset="-128"/>
                        </a:rPr>
                        <a:t>年</a:t>
                      </a:r>
                      <a:r>
                        <a:rPr lang="en-US" altLang="zh-CN" sz="1200" b="1" i="0" u="none" strike="noStrike">
                          <a:solidFill>
                            <a:srgbClr val="000000"/>
                          </a:solidFill>
                          <a:effectLst/>
                          <a:latin typeface="Meiryo UI" panose="020B0604030504040204" pitchFamily="50" charset="-128"/>
                          <a:ea typeface="Meiryo UI" panose="020B0604030504040204" pitchFamily="50" charset="-128"/>
                        </a:rPr>
                        <a:t>)】</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男をみがく気質</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人に遅れをとるのを嫌う気質</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姿を粧る</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100715"/>
                  </a:ext>
                </a:extLst>
              </a:tr>
              <a:tr h="564966">
                <a:tc>
                  <a:txBody>
                    <a:bodyPr/>
                    <a:lstStyle/>
                    <a:p>
                      <a:pPr algn="l" rtl="0" fontAlgn="ctr"/>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愚雑俎</a:t>
                      </a:r>
                      <a:br>
                        <a:rPr lang="zh-TW" altLang="en-US" sz="1200" b="1" i="0" u="none" strike="noStrike" dirty="0">
                          <a:solidFill>
                            <a:srgbClr val="000000"/>
                          </a:solidFill>
                          <a:effectLst/>
                          <a:latin typeface="Meiryo UI" panose="020B0604030504040204" pitchFamily="50" charset="-128"/>
                          <a:ea typeface="Meiryo UI" panose="020B0604030504040204" pitchFamily="50" charset="-128"/>
                        </a:rPr>
                      </a:br>
                      <a:r>
                        <a:rPr lang="en-US" altLang="zh-TW" sz="1200" b="1"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田宮仲宣</a:t>
                      </a:r>
                      <a:r>
                        <a:rPr lang="en-US" altLang="zh-TW" sz="1200" b="1" i="0" u="none" strike="noStrike" dirty="0">
                          <a:solidFill>
                            <a:srgbClr val="000000"/>
                          </a:solidFill>
                          <a:effectLst/>
                          <a:latin typeface="Meiryo UI" panose="020B0604030504040204" pitchFamily="50" charset="-128"/>
                          <a:ea typeface="Meiryo UI" panose="020B0604030504040204" pitchFamily="50" charset="-128"/>
                        </a:rPr>
                        <a:t>(1753</a:t>
                      </a:r>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200" b="1" i="0" u="none" strike="noStrike" dirty="0">
                          <a:solidFill>
                            <a:srgbClr val="000000"/>
                          </a:solidFill>
                          <a:effectLst/>
                          <a:latin typeface="Meiryo UI" panose="020B0604030504040204" pitchFamily="50" charset="-128"/>
                          <a:ea typeface="Meiryo UI" panose="020B0604030504040204" pitchFamily="50" charset="-128"/>
                        </a:rPr>
                        <a:t>1815</a:t>
                      </a:r>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zh-TW" sz="1200" b="1" i="0" u="none" strike="noStrike" dirty="0">
                          <a:solidFill>
                            <a:srgbClr val="000000"/>
                          </a:solidFill>
                          <a:effectLst/>
                          <a:latin typeface="Meiryo UI" panose="020B0604030504040204" pitchFamily="50" charset="-128"/>
                          <a:ea typeface="Meiryo UI" panose="020B0604030504040204" pitchFamily="50" charset="-128"/>
                        </a:rPr>
                        <a:t>)】</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雑貨衣食の集まる処、浪速に如なく</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凡万の道開けたる事、東都にしくはなし</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古に遡廻する事、京都に如なし</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258233"/>
                  </a:ext>
                </a:extLst>
              </a:tr>
              <a:tr h="564967">
                <a:tc>
                  <a:txBody>
                    <a:bodyPr/>
                    <a:lstStyle/>
                    <a:p>
                      <a:pPr algn="l"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九桂草堂随筆</a:t>
                      </a:r>
                      <a:br>
                        <a:rPr lang="ja-JP" altLang="en-US" sz="12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広瀬旭荘</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(1807</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大坂の人は貧なり、富みを尊ぶ</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江戸の人は誇なり、官爵を尊ぶ</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京の人は細なり、土地を尊ぶ</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691084"/>
                  </a:ext>
                </a:extLst>
              </a:tr>
              <a:tr h="564967">
                <a:tc>
                  <a:txBody>
                    <a:bodyPr/>
                    <a:lstStyle/>
                    <a:p>
                      <a:pPr algn="l" rtl="0" fontAlgn="ctr"/>
                      <a:r>
                        <a:rPr lang="zh-TW" altLang="en-US" sz="1200" b="1" i="0" u="none" strike="noStrike">
                          <a:solidFill>
                            <a:srgbClr val="000000"/>
                          </a:solidFill>
                          <a:effectLst/>
                          <a:latin typeface="Meiryo UI" panose="020B0604030504040204" pitchFamily="50" charset="-128"/>
                          <a:ea typeface="Meiryo UI" panose="020B0604030504040204" pitchFamily="50" charset="-128"/>
                        </a:rPr>
                        <a:t>戯財録</a:t>
                      </a:r>
                      <a:br>
                        <a:rPr lang="zh-TW" altLang="en-US" sz="1200" b="1" i="0" u="none" strike="noStrike">
                          <a:solidFill>
                            <a:srgbClr val="000000"/>
                          </a:solidFill>
                          <a:effectLst/>
                          <a:latin typeface="Meiryo UI" panose="020B0604030504040204" pitchFamily="50" charset="-128"/>
                          <a:ea typeface="Meiryo UI" panose="020B0604030504040204" pitchFamily="50" charset="-128"/>
                        </a:rPr>
                      </a:br>
                      <a:r>
                        <a:rPr lang="en-US" altLang="zh-TW" sz="1200" b="1" i="0" u="none" strike="noStrike">
                          <a:solidFill>
                            <a:srgbClr val="000000"/>
                          </a:solidFill>
                          <a:effectLst/>
                          <a:latin typeface="Meiryo UI" panose="020B0604030504040204" pitchFamily="50" charset="-128"/>
                          <a:ea typeface="Meiryo UI" panose="020B0604030504040204" pitchFamily="50" charset="-128"/>
                        </a:rPr>
                        <a:t>【</a:t>
                      </a:r>
                      <a:r>
                        <a:rPr lang="zh-TW" altLang="en-US" sz="1200" b="1" i="0" u="none" strike="noStrike">
                          <a:solidFill>
                            <a:srgbClr val="000000"/>
                          </a:solidFill>
                          <a:effectLst/>
                          <a:latin typeface="Meiryo UI" panose="020B0604030504040204" pitchFamily="50" charset="-128"/>
                          <a:ea typeface="Meiryo UI" panose="020B0604030504040204" pitchFamily="50" charset="-128"/>
                        </a:rPr>
                        <a:t>享和元年</a:t>
                      </a:r>
                      <a:r>
                        <a:rPr lang="en-US" altLang="zh-TW" sz="1200" b="1" i="0" u="none" strike="noStrike">
                          <a:solidFill>
                            <a:srgbClr val="000000"/>
                          </a:solidFill>
                          <a:effectLst/>
                          <a:latin typeface="Meiryo UI" panose="020B0604030504040204" pitchFamily="50" charset="-128"/>
                          <a:ea typeface="Meiryo UI" panose="020B0604030504040204" pitchFamily="50" charset="-128"/>
                        </a:rPr>
                        <a:t>(1801</a:t>
                      </a:r>
                      <a:r>
                        <a:rPr lang="zh-TW" altLang="en-US" sz="1200" b="1" i="0" u="none" strike="noStrike">
                          <a:solidFill>
                            <a:srgbClr val="000000"/>
                          </a:solidFill>
                          <a:effectLst/>
                          <a:latin typeface="Meiryo UI" panose="020B0604030504040204" pitchFamily="50" charset="-128"/>
                          <a:ea typeface="Meiryo UI" panose="020B0604030504040204" pitchFamily="50" charset="-128"/>
                        </a:rPr>
                        <a:t>年</a:t>
                      </a:r>
                      <a:r>
                        <a:rPr lang="en-US" altLang="zh-TW" sz="1200" b="1" i="0" u="none" strike="noStrike">
                          <a:solidFill>
                            <a:srgbClr val="000000"/>
                          </a:solidFill>
                          <a:effectLst/>
                          <a:latin typeface="Meiryo UI" panose="020B0604030504040204" pitchFamily="50" charset="-128"/>
                          <a:ea typeface="Meiryo UI" panose="020B0604030504040204" pitchFamily="50" charset="-128"/>
                        </a:rPr>
                        <a:t>)】</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人気利屈、男作の心持</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人気荒く、侍の心持</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人気和らかく</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、美女</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の心持</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579595"/>
                  </a:ext>
                </a:extLst>
              </a:tr>
              <a:tr h="659128">
                <a:tc>
                  <a:txBody>
                    <a:bodyPr/>
                    <a:lstStyle/>
                    <a:p>
                      <a:pPr algn="l"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老のたのしみ抄</a:t>
                      </a:r>
                      <a:br>
                        <a:rPr lang="ja-JP" altLang="en-US" sz="12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市川柏莚・寛保</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舟と橋、御城、草履に、酒、蕪菜、問屋、揚屋に、石や、植木屋</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鮭、鰹、大名屋鉾、鰯、比丘尼、紫、冬葱、大根</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水、水菜、女、染物、みや</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す</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針、御寺、豆腐、鰻鱧、松茸</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680692"/>
                  </a:ext>
                </a:extLst>
              </a:tr>
              <a:tr h="712322">
                <a:tc>
                  <a:txBody>
                    <a:bodyPr/>
                    <a:lstStyle/>
                    <a:p>
                      <a:pPr algn="l" rtl="0" fontAlgn="ctr"/>
                      <a:r>
                        <a:rPr lang="zh-TW" altLang="en-US" sz="1200" b="1" i="0" u="none" strike="noStrike">
                          <a:solidFill>
                            <a:srgbClr val="000000"/>
                          </a:solidFill>
                          <a:effectLst/>
                          <a:latin typeface="Meiryo UI" panose="020B0604030504040204" pitchFamily="50" charset="-128"/>
                          <a:ea typeface="Meiryo UI" panose="020B0604030504040204" pitchFamily="50" charset="-128"/>
                        </a:rPr>
                        <a:t>羇旅漫録</a:t>
                      </a:r>
                      <a:br>
                        <a:rPr lang="zh-TW" altLang="en-US" sz="1200" b="1" i="0" u="none" strike="noStrike">
                          <a:solidFill>
                            <a:srgbClr val="000000"/>
                          </a:solidFill>
                          <a:effectLst/>
                          <a:latin typeface="Meiryo UI" panose="020B0604030504040204" pitchFamily="50" charset="-128"/>
                          <a:ea typeface="Meiryo UI" panose="020B0604030504040204" pitchFamily="50" charset="-128"/>
                        </a:rPr>
                      </a:br>
                      <a:r>
                        <a:rPr lang="en-US" altLang="zh-TW" sz="1200" b="1" i="0" u="none" strike="noStrike">
                          <a:solidFill>
                            <a:srgbClr val="000000"/>
                          </a:solidFill>
                          <a:effectLst/>
                          <a:latin typeface="Meiryo UI" panose="020B0604030504040204" pitchFamily="50" charset="-128"/>
                          <a:ea typeface="Meiryo UI" panose="020B0604030504040204" pitchFamily="50" charset="-128"/>
                        </a:rPr>
                        <a:t>【</a:t>
                      </a:r>
                      <a:r>
                        <a:rPr lang="zh-TW" altLang="en-US" sz="1200" b="1" i="0" u="none" strike="noStrike">
                          <a:solidFill>
                            <a:srgbClr val="000000"/>
                          </a:solidFill>
                          <a:effectLst/>
                          <a:latin typeface="Meiryo UI" panose="020B0604030504040204" pitchFamily="50" charset="-128"/>
                          <a:ea typeface="Meiryo UI" panose="020B0604030504040204" pitchFamily="50" charset="-128"/>
                        </a:rPr>
                        <a:t>滝沢馬琴</a:t>
                      </a:r>
                      <a:r>
                        <a:rPr lang="en-US" altLang="zh-TW" sz="1200" b="1" i="0" u="none" strike="noStrike">
                          <a:solidFill>
                            <a:srgbClr val="000000"/>
                          </a:solidFill>
                          <a:effectLst/>
                          <a:latin typeface="Meiryo UI" panose="020B0604030504040204" pitchFamily="50" charset="-128"/>
                          <a:ea typeface="Meiryo UI" panose="020B0604030504040204" pitchFamily="50" charset="-128"/>
                        </a:rPr>
                        <a:t>(1767</a:t>
                      </a:r>
                      <a:r>
                        <a:rPr lang="zh-TW" altLang="en-US" sz="1200" b="1" i="0" u="none" strike="noStrike">
                          <a:solidFill>
                            <a:srgbClr val="000000"/>
                          </a:solidFill>
                          <a:effectLst/>
                          <a:latin typeface="Meiryo UI" panose="020B0604030504040204" pitchFamily="50" charset="-128"/>
                          <a:ea typeface="Meiryo UI" panose="020B0604030504040204" pitchFamily="50" charset="-128"/>
                        </a:rPr>
                        <a:t>～</a:t>
                      </a:r>
                      <a:r>
                        <a:rPr lang="en-US" altLang="zh-TW" sz="1200" b="1" i="0" u="none" strike="noStrike">
                          <a:solidFill>
                            <a:srgbClr val="000000"/>
                          </a:solidFill>
                          <a:effectLst/>
                          <a:latin typeface="Meiryo UI" panose="020B0604030504040204" pitchFamily="50" charset="-128"/>
                          <a:ea typeface="Meiryo UI" panose="020B0604030504040204" pitchFamily="50" charset="-128"/>
                        </a:rPr>
                        <a:t>1848</a:t>
                      </a:r>
                      <a:r>
                        <a:rPr lang="zh-TW" altLang="en-US" sz="1200" b="1" i="0" u="none" strike="noStrike">
                          <a:solidFill>
                            <a:srgbClr val="000000"/>
                          </a:solidFill>
                          <a:effectLst/>
                          <a:latin typeface="Meiryo UI" panose="020B0604030504040204" pitchFamily="50" charset="-128"/>
                          <a:ea typeface="Meiryo UI" panose="020B0604030504040204" pitchFamily="50" charset="-128"/>
                        </a:rPr>
                        <a:t>年</a:t>
                      </a:r>
                      <a:r>
                        <a:rPr lang="en-US" altLang="zh-TW" sz="1200" b="1" i="0" u="none" strike="noStrike">
                          <a:solidFill>
                            <a:srgbClr val="000000"/>
                          </a:solidFill>
                          <a:effectLst/>
                          <a:latin typeface="Meiryo UI" panose="020B0604030504040204" pitchFamily="50" charset="-128"/>
                          <a:ea typeface="Meiryo UI" panose="020B0604030504040204" pitchFamily="50" charset="-128"/>
                        </a:rPr>
                        <a:t>)】</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大坂の人気は、京四分、江戸六分</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なり。倹</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なることは京に学び、活なることは江戸になら</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ふ</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。しかれども実気あることは、京にまされ</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り</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。一体人気のよく一致するところなり。これは土地の</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せまきゆゑ</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なるべし。</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40463691"/>
                  </a:ext>
                </a:extLst>
              </a:tr>
              <a:tr h="869585">
                <a:tc>
                  <a:txBody>
                    <a:bodyPr/>
                    <a:lstStyle/>
                    <a:p>
                      <a:pPr algn="l"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浪速の風</a:t>
                      </a:r>
                      <a:br>
                        <a:rPr lang="ja-JP" altLang="en-US" sz="12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久須見祐雋・安政</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(1856</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商</a:t>
                      </a: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n-cs"/>
                        </a:rPr>
                        <a:t>估</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専ら</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にして、人気も</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おのづから其</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の風に移り、利を謀ること、他国に</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超て慧</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敏なり。ゆえに、淳朴質素の風は更に失ふて、只だ利益に走るの風俗のみ。士といへども、土着のものは、自然此の風に浸潤して廉恥の心薄く、質朴の風なし。これ浪速風俗の大概なり。</a:t>
                      </a:r>
                    </a:p>
                  </a:txBody>
                  <a:tcPr marL="8322" marR="8322" marT="8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16898467"/>
                  </a:ext>
                </a:extLst>
              </a:tr>
            </a:tbl>
          </a:graphicData>
        </a:graphic>
      </p:graphicFrame>
      <p:sp>
        <p:nvSpPr>
          <p:cNvPr id="9" name="テキスト ボックス 8"/>
          <p:cNvSpPr txBox="1"/>
          <p:nvPr/>
        </p:nvSpPr>
        <p:spPr>
          <a:xfrm>
            <a:off x="9488224" y="6596390"/>
            <a:ext cx="41777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27</a:t>
            </a:r>
            <a:endParaRPr kumimoji="1" lang="ja-JP" altLang="en-US" sz="1100" b="1" dirty="0">
              <a:latin typeface="Arial Black" panose="020B0A04020102020204" pitchFamily="34" charset="0"/>
            </a:endParaRPr>
          </a:p>
        </p:txBody>
      </p:sp>
      <p:sp>
        <p:nvSpPr>
          <p:cNvPr id="10" name="テキスト ボックス 9"/>
          <p:cNvSpPr txBox="1"/>
          <p:nvPr/>
        </p:nvSpPr>
        <p:spPr>
          <a:xfrm>
            <a:off x="243155" y="516183"/>
            <a:ext cx="9467516"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・大阪は、様々なものの集積地。富を重視、利益追求。</a:t>
            </a:r>
          </a:p>
          <a:p>
            <a:r>
              <a:rPr kumimoji="1" lang="ja-JP" altLang="en-US" sz="1400" dirty="0" smtClean="0">
                <a:latin typeface="Meiryo UI" panose="020B0604030504040204" pitchFamily="50" charset="-128"/>
                <a:ea typeface="Meiryo UI" panose="020B0604030504040204" pitchFamily="50" charset="-128"/>
              </a:rPr>
              <a:t>・一方</a:t>
            </a:r>
            <a:r>
              <a:rPr kumimoji="1" lang="ja-JP" altLang="en-US" sz="1400" dirty="0">
                <a:latin typeface="Meiryo UI" panose="020B0604030504040204" pitchFamily="50" charset="-128"/>
                <a:ea typeface="Meiryo UI" panose="020B0604030504040204" pitchFamily="50" charset="-128"/>
              </a:rPr>
              <a:t>で、名誉を重んじる気質、先義後利、社会貢献の考え</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368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２　</a:t>
            </a:r>
            <a:r>
              <a:rPr lang="ja-JP" altLang="en-US" sz="1800" b="1" dirty="0">
                <a:solidFill>
                  <a:schemeClr val="bg1"/>
                </a:solidFill>
                <a:latin typeface="Meiryo UI" panose="020B0604030504040204" pitchFamily="50" charset="-128"/>
                <a:ea typeface="Meiryo UI" panose="020B0604030504040204" pitchFamily="50" charset="-128"/>
              </a:rPr>
              <a:t>歴史から導かれる大阪</a:t>
            </a:r>
            <a:r>
              <a:rPr lang="ja-JP" altLang="en-US" sz="1800" b="1" dirty="0" smtClean="0">
                <a:solidFill>
                  <a:schemeClr val="bg1"/>
                </a:solidFill>
                <a:latin typeface="Meiryo UI" panose="020B0604030504040204" pitchFamily="50" charset="-128"/>
                <a:ea typeface="Meiryo UI" panose="020B0604030504040204" pitchFamily="50" charset="-128"/>
              </a:rPr>
              <a:t>の特色　（４）気質・府民意識（江戸時代の三都気質）</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97665" y="754013"/>
            <a:ext cx="9710670" cy="3785652"/>
          </a:xfrm>
          <a:prstGeom prst="rect">
            <a:avLst/>
          </a:prstGeom>
          <a:ln w="9525">
            <a:solidFill>
              <a:schemeClr val="tx1"/>
            </a:solidFill>
          </a:ln>
        </p:spPr>
        <p:txBody>
          <a:bodyPr wrap="square">
            <a:spAutoFit/>
          </a:bodyPr>
          <a:lstStyle/>
          <a:p>
            <a:pPr fontAlgn="ctr"/>
            <a:r>
              <a:rPr lang="ja-JP" altLang="en-US" sz="1200" b="1" spc="-100" dirty="0" smtClean="0">
                <a:solidFill>
                  <a:srgbClr val="000000"/>
                </a:solidFill>
                <a:latin typeface="Meiryo UI" panose="020B0604030504040204" pitchFamily="50" charset="-128"/>
                <a:ea typeface="Meiryo UI" panose="020B0604030504040204" pitchFamily="50" charset="-128"/>
              </a:rPr>
              <a:t>○懐</a:t>
            </a:r>
            <a:r>
              <a:rPr lang="ja-JP" altLang="en-US" sz="1200" b="1" spc="-100" dirty="0">
                <a:solidFill>
                  <a:srgbClr val="000000"/>
                </a:solidFill>
                <a:latin typeface="Meiryo UI" panose="020B0604030504040204" pitchFamily="50" charset="-128"/>
                <a:ea typeface="Meiryo UI" panose="020B0604030504040204" pitchFamily="50" charset="-128"/>
              </a:rPr>
              <a:t>徳堂（享保９年　</a:t>
            </a:r>
            <a:r>
              <a:rPr lang="en-US" altLang="ja-JP" sz="1200" b="1" spc="-100" dirty="0">
                <a:solidFill>
                  <a:srgbClr val="000000"/>
                </a:solidFill>
                <a:latin typeface="Meiryo UI" panose="020B0604030504040204" pitchFamily="50" charset="-128"/>
                <a:ea typeface="Meiryo UI" panose="020B0604030504040204" pitchFamily="50" charset="-128"/>
              </a:rPr>
              <a:t>1724</a:t>
            </a:r>
            <a:r>
              <a:rPr lang="ja-JP" altLang="en-US" sz="1200" b="1" spc="-100" dirty="0">
                <a:solidFill>
                  <a:srgbClr val="000000"/>
                </a:solidFill>
                <a:latin typeface="Meiryo UI" panose="020B0604030504040204" pitchFamily="50" charset="-128"/>
                <a:ea typeface="Meiryo UI" panose="020B0604030504040204" pitchFamily="50" charset="-128"/>
              </a:rPr>
              <a:t>年）</a:t>
            </a:r>
          </a:p>
          <a:p>
            <a:pPr fontAlgn="ctr"/>
            <a:r>
              <a:rPr lang="ja-JP" altLang="en-US" sz="1200" b="1" spc="-100" dirty="0">
                <a:solidFill>
                  <a:srgbClr val="000000"/>
                </a:solidFill>
                <a:latin typeface="Meiryo UI" panose="020B0604030504040204" pitchFamily="50" charset="-128"/>
                <a:ea typeface="Meiryo UI" panose="020B0604030504040204" pitchFamily="50" charset="-128"/>
              </a:rPr>
              <a:t>　</a:t>
            </a:r>
            <a:r>
              <a:rPr lang="ja-JP" altLang="en-US" sz="1200" spc="-100" dirty="0">
                <a:solidFill>
                  <a:srgbClr val="000000"/>
                </a:solidFill>
                <a:latin typeface="Meiryo UI" panose="020B0604030504040204" pitchFamily="50" charset="-128"/>
                <a:ea typeface="Meiryo UI" panose="020B0604030504040204" pitchFamily="50" charset="-128"/>
              </a:rPr>
              <a:t>　・商いの倫理を</a:t>
            </a:r>
            <a:r>
              <a:rPr lang="ja-JP" altLang="en-US" sz="1200" spc="-100" dirty="0" smtClean="0">
                <a:solidFill>
                  <a:srgbClr val="000000"/>
                </a:solidFill>
                <a:latin typeface="Meiryo UI" panose="020B0604030504040204" pitchFamily="50" charset="-128"/>
                <a:ea typeface="Meiryo UI" panose="020B0604030504040204" pitchFamily="50" charset="-128"/>
              </a:rPr>
              <a:t>重視。</a:t>
            </a:r>
            <a:r>
              <a:rPr lang="ja-JP" altLang="en-US" sz="1200" spc="-100" dirty="0">
                <a:solidFill>
                  <a:srgbClr val="000000"/>
                </a:solidFill>
                <a:latin typeface="Meiryo UI" panose="020B0604030504040204" pitchFamily="50" charset="-128"/>
                <a:ea typeface="Meiryo UI" panose="020B0604030504040204" pitchFamily="50" charset="-128"/>
              </a:rPr>
              <a:t>　</a:t>
            </a:r>
            <a:r>
              <a:rPr lang="ja-JP" altLang="en-US" sz="1200" spc="-100" dirty="0" smtClean="0">
                <a:solidFill>
                  <a:srgbClr val="000000"/>
                </a:solidFill>
                <a:latin typeface="Meiryo UI" panose="020B0604030504040204" pitchFamily="50" charset="-128"/>
                <a:ea typeface="Meiryo UI" panose="020B0604030504040204" pitchFamily="50" charset="-128"/>
              </a:rPr>
              <a:t>仁義</a:t>
            </a:r>
            <a:r>
              <a:rPr lang="ja-JP" altLang="en-US" sz="1200" spc="-100" dirty="0">
                <a:solidFill>
                  <a:srgbClr val="000000"/>
                </a:solidFill>
                <a:latin typeface="Meiryo UI" panose="020B0604030504040204" pitchFamily="50" charset="-128"/>
                <a:ea typeface="Meiryo UI" panose="020B0604030504040204" pitchFamily="50" charset="-128"/>
              </a:rPr>
              <a:t>の道徳を実践する。商いは後から必ず利がついてくる</a:t>
            </a:r>
            <a:r>
              <a:rPr lang="ja-JP" altLang="en-US" sz="1200" b="1" spc="-100" dirty="0" smtClean="0">
                <a:solidFill>
                  <a:srgbClr val="000000"/>
                </a:solidFill>
                <a:latin typeface="Meiryo UI" panose="020B0604030504040204" pitchFamily="50" charset="-128"/>
                <a:ea typeface="Meiryo UI" panose="020B0604030504040204" pitchFamily="50" charset="-128"/>
              </a:rPr>
              <a:t>。</a:t>
            </a:r>
            <a:r>
              <a:rPr lang="ja-JP" altLang="en-US" sz="1200" spc="-100" dirty="0">
                <a:solidFill>
                  <a:srgbClr val="000000"/>
                </a:solidFill>
                <a:latin typeface="Meiryo UI" panose="020B0604030504040204" pitchFamily="50" charset="-128"/>
                <a:ea typeface="Meiryo UI" panose="020B0604030504040204" pitchFamily="50" charset="-128"/>
              </a:rPr>
              <a:t>　</a:t>
            </a:r>
            <a:r>
              <a:rPr lang="ja-JP" altLang="en-US" sz="900" spc="-100" dirty="0" smtClean="0">
                <a:solidFill>
                  <a:srgbClr val="000000"/>
                </a:solidFill>
                <a:latin typeface="Meiryo UI" panose="020B0604030504040204" pitchFamily="50" charset="-128"/>
                <a:ea typeface="Meiryo UI" panose="020B0604030504040204" pitchFamily="50" charset="-128"/>
              </a:rPr>
              <a:t>（出典：「産経</a:t>
            </a:r>
            <a:r>
              <a:rPr lang="ja-JP" altLang="en-US" sz="900" spc="-100" dirty="0">
                <a:solidFill>
                  <a:srgbClr val="000000"/>
                </a:solidFill>
                <a:latin typeface="Meiryo UI" panose="020B0604030504040204" pitchFamily="50" charset="-128"/>
                <a:ea typeface="Meiryo UI" panose="020B0604030504040204" pitchFamily="50" charset="-128"/>
              </a:rPr>
              <a:t>新聞「関西の力　教育・源流（３）懐徳堂　大坂商人がつくった学校」）</a:t>
            </a:r>
            <a:endParaRPr lang="en-US" altLang="ja-JP" sz="900" spc="-100" dirty="0" smtClean="0">
              <a:solidFill>
                <a:srgbClr val="000000"/>
              </a:solidFill>
              <a:latin typeface="Meiryo UI" panose="020B0604030504040204" pitchFamily="50" charset="-128"/>
              <a:ea typeface="Meiryo UI" panose="020B0604030504040204" pitchFamily="50" charset="-128"/>
            </a:endParaRPr>
          </a:p>
          <a:p>
            <a:pPr fontAlgn="ctr"/>
            <a:endParaRPr lang="en-US" altLang="ja-JP" sz="1200" b="1" spc="-100" dirty="0" smtClean="0">
              <a:solidFill>
                <a:srgbClr val="000000"/>
              </a:solidFill>
              <a:latin typeface="Meiryo UI" panose="020B0604030504040204" pitchFamily="50" charset="-128"/>
              <a:ea typeface="Meiryo UI" panose="020B0604030504040204" pitchFamily="50" charset="-128"/>
            </a:endParaRPr>
          </a:p>
          <a:p>
            <a:pPr fontAlgn="ctr"/>
            <a:endParaRPr lang="en-US" altLang="ja-JP" sz="1200" b="1"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b="1" spc="-100" dirty="0" smtClean="0">
                <a:solidFill>
                  <a:srgbClr val="000000"/>
                </a:solidFill>
                <a:latin typeface="Meiryo UI" panose="020B0604030504040204" pitchFamily="50" charset="-128"/>
                <a:ea typeface="Meiryo UI" panose="020B0604030504040204" pitchFamily="50" charset="-128"/>
              </a:rPr>
              <a:t>○心学</a:t>
            </a:r>
            <a:r>
              <a:rPr lang="ja-JP" altLang="en-US" sz="1200" b="1" spc="-100" dirty="0">
                <a:solidFill>
                  <a:srgbClr val="000000"/>
                </a:solidFill>
                <a:latin typeface="Meiryo UI" panose="020B0604030504040204" pitchFamily="50" charset="-128"/>
                <a:ea typeface="Meiryo UI" panose="020B0604030504040204" pitchFamily="50" charset="-128"/>
              </a:rPr>
              <a:t>明誠舎（天明５年　</a:t>
            </a:r>
            <a:r>
              <a:rPr lang="en-US" altLang="ja-JP" sz="1200" b="1" spc="-100" dirty="0">
                <a:solidFill>
                  <a:srgbClr val="000000"/>
                </a:solidFill>
                <a:latin typeface="Meiryo UI" panose="020B0604030504040204" pitchFamily="50" charset="-128"/>
                <a:ea typeface="Meiryo UI" panose="020B0604030504040204" pitchFamily="50" charset="-128"/>
              </a:rPr>
              <a:t>1785</a:t>
            </a:r>
            <a:r>
              <a:rPr lang="ja-JP" altLang="en-US" sz="1200" b="1" spc="-100" dirty="0">
                <a:solidFill>
                  <a:srgbClr val="000000"/>
                </a:solidFill>
                <a:latin typeface="Meiryo UI" panose="020B0604030504040204" pitchFamily="50" charset="-128"/>
                <a:ea typeface="Meiryo UI" panose="020B0604030504040204" pitchFamily="50" charset="-128"/>
              </a:rPr>
              <a:t>年）</a:t>
            </a:r>
          </a:p>
          <a:p>
            <a:pPr fontAlgn="ctr"/>
            <a:r>
              <a:rPr lang="ja-JP" altLang="en-US" sz="1200" spc="-100" dirty="0" smtClean="0">
                <a:solidFill>
                  <a:srgbClr val="000000"/>
                </a:solidFill>
                <a:latin typeface="Meiryo UI" panose="020B0604030504040204" pitchFamily="50" charset="-128"/>
                <a:ea typeface="Meiryo UI" panose="020B0604030504040204" pitchFamily="50" charset="-128"/>
              </a:rPr>
              <a:t>　　・京都の石田梅岩</a:t>
            </a:r>
            <a:r>
              <a:rPr lang="ja-JP" altLang="en-US" sz="1200" spc="-100" dirty="0">
                <a:solidFill>
                  <a:srgbClr val="000000"/>
                </a:solidFill>
                <a:latin typeface="Meiryo UI" panose="020B0604030504040204" pitchFamily="50" charset="-128"/>
                <a:ea typeface="Meiryo UI" panose="020B0604030504040204" pitchFamily="50" charset="-128"/>
              </a:rPr>
              <a:t>による石門心学の講席。</a:t>
            </a:r>
          </a:p>
          <a:p>
            <a:pPr fontAlgn="ctr"/>
            <a:r>
              <a:rPr lang="ja-JP" altLang="en-US" sz="1200" spc="-100" dirty="0" smtClean="0">
                <a:solidFill>
                  <a:srgbClr val="000000"/>
                </a:solidFill>
                <a:latin typeface="Meiryo UI" panose="020B0604030504040204" pitchFamily="50" charset="-128"/>
                <a:ea typeface="Meiryo UI" panose="020B0604030504040204" pitchFamily="50" charset="-128"/>
              </a:rPr>
              <a:t>　　・「</a:t>
            </a:r>
            <a:r>
              <a:rPr lang="ja-JP" altLang="en-US" sz="1200" spc="-100" dirty="0">
                <a:solidFill>
                  <a:srgbClr val="000000"/>
                </a:solidFill>
                <a:latin typeface="Meiryo UI" panose="020B0604030504040204" pitchFamily="50" charset="-128"/>
                <a:ea typeface="Meiryo UI" panose="020B0604030504040204" pitchFamily="50" charset="-128"/>
              </a:rPr>
              <a:t>連中定書</a:t>
            </a:r>
            <a:r>
              <a:rPr lang="ja-JP" altLang="en-US" sz="1200" spc="-100" dirty="0" smtClean="0">
                <a:solidFill>
                  <a:srgbClr val="000000"/>
                </a:solidFill>
                <a:latin typeface="Meiryo UI" panose="020B0604030504040204" pitchFamily="50" charset="-128"/>
                <a:ea typeface="Meiryo UI" panose="020B0604030504040204" pitchFamily="50" charset="-128"/>
              </a:rPr>
              <a:t>」：①</a:t>
            </a:r>
            <a:r>
              <a:rPr lang="ja-JP" altLang="en-US" sz="1200" spc="-100" dirty="0">
                <a:solidFill>
                  <a:srgbClr val="000000"/>
                </a:solidFill>
                <a:latin typeface="Meiryo UI" panose="020B0604030504040204" pitchFamily="50" charset="-128"/>
                <a:ea typeface="Meiryo UI" panose="020B0604030504040204" pitchFamily="50" charset="-128"/>
              </a:rPr>
              <a:t>法令の遵守、②神仏の崇敬、③主人から奉公人への慈愛、④奉公人から主人への献身、⑤親類との交際、⑥倹約の励行、⑦親の子への慈愛</a:t>
            </a:r>
            <a:r>
              <a:rPr lang="ja-JP" altLang="en-US" sz="1200" spc="-100" dirty="0" smtClean="0">
                <a:solidFill>
                  <a:srgbClr val="000000"/>
                </a:solidFill>
                <a:latin typeface="Meiryo UI" panose="020B0604030504040204" pitchFamily="50" charset="-128"/>
                <a:ea typeface="Meiryo UI" panose="020B0604030504040204" pitchFamily="50" charset="-128"/>
              </a:rPr>
              <a:t>、</a:t>
            </a:r>
            <a:endParaRPr lang="en-US" altLang="ja-JP" sz="1200"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spc="-100" dirty="0">
                <a:solidFill>
                  <a:srgbClr val="000000"/>
                </a:solidFill>
                <a:latin typeface="Meiryo UI" panose="020B0604030504040204" pitchFamily="50" charset="-128"/>
                <a:ea typeface="Meiryo UI" panose="020B0604030504040204" pitchFamily="50" charset="-128"/>
              </a:rPr>
              <a:t>　</a:t>
            </a:r>
            <a:r>
              <a:rPr lang="ja-JP" altLang="en-US" sz="1200" spc="-100" dirty="0" smtClean="0">
                <a:solidFill>
                  <a:srgbClr val="000000"/>
                </a:solidFill>
                <a:latin typeface="Meiryo UI" panose="020B0604030504040204" pitchFamily="50" charset="-128"/>
                <a:ea typeface="Meiryo UI" panose="020B0604030504040204" pitchFamily="50" charset="-128"/>
              </a:rPr>
              <a:t>　　　　　　　　　　　⑧</a:t>
            </a:r>
            <a:r>
              <a:rPr lang="ja-JP" altLang="en-US" sz="1200" spc="-100" dirty="0">
                <a:solidFill>
                  <a:srgbClr val="000000"/>
                </a:solidFill>
                <a:latin typeface="Meiryo UI" panose="020B0604030504040204" pitchFamily="50" charset="-128"/>
                <a:ea typeface="Meiryo UI" panose="020B0604030504040204" pitchFamily="50" charset="-128"/>
              </a:rPr>
              <a:t>親孝行と家業への精励、⑨兄弟愛、⑩夫婦愛、⑪人間関係における信義、⑫言動に現れる恭敬の精神、⑬過失に対する諫言</a:t>
            </a:r>
            <a:r>
              <a:rPr lang="ja-JP" altLang="en-US" sz="1200" spc="-100" dirty="0" smtClean="0">
                <a:solidFill>
                  <a:srgbClr val="000000"/>
                </a:solidFill>
                <a:latin typeface="Meiryo UI" panose="020B0604030504040204" pitchFamily="50" charset="-128"/>
                <a:ea typeface="Meiryo UI" panose="020B0604030504040204" pitchFamily="50" charset="-128"/>
              </a:rPr>
              <a:t>、</a:t>
            </a:r>
            <a:endParaRPr lang="en-US" altLang="ja-JP" sz="1200"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spc="-100" dirty="0">
                <a:solidFill>
                  <a:srgbClr val="000000"/>
                </a:solidFill>
                <a:latin typeface="Meiryo UI" panose="020B0604030504040204" pitchFamily="50" charset="-128"/>
                <a:ea typeface="Meiryo UI" panose="020B0604030504040204" pitchFamily="50" charset="-128"/>
              </a:rPr>
              <a:t>　</a:t>
            </a:r>
            <a:r>
              <a:rPr lang="ja-JP" altLang="en-US" sz="1200" spc="-100" dirty="0" smtClean="0">
                <a:solidFill>
                  <a:srgbClr val="000000"/>
                </a:solidFill>
                <a:latin typeface="Meiryo UI" panose="020B0604030504040204" pitchFamily="50" charset="-128"/>
                <a:ea typeface="Meiryo UI" panose="020B0604030504040204" pitchFamily="50" charset="-128"/>
              </a:rPr>
              <a:t>　　　　　　　　　　　⑭</a:t>
            </a:r>
            <a:r>
              <a:rPr lang="ja-JP" altLang="en-US" sz="1200" spc="-100" dirty="0">
                <a:solidFill>
                  <a:srgbClr val="000000"/>
                </a:solidFill>
                <a:latin typeface="Meiryo UI" panose="020B0604030504040204" pitchFamily="50" charset="-128"/>
                <a:ea typeface="Meiryo UI" panose="020B0604030504040204" pitchFamily="50" charset="-128"/>
              </a:rPr>
              <a:t>過失への反省と諫言の受容、⑮食欲を慎む</a:t>
            </a:r>
            <a:r>
              <a:rPr lang="ja-JP" altLang="en-US" sz="1200" spc="-100" dirty="0" smtClean="0">
                <a:solidFill>
                  <a:srgbClr val="000000"/>
                </a:solidFill>
                <a:latin typeface="Meiryo UI" panose="020B0604030504040204" pitchFamily="50" charset="-128"/>
                <a:ea typeface="Meiryo UI" panose="020B0604030504040204" pitchFamily="50" charset="-128"/>
              </a:rPr>
              <a:t>。　</a:t>
            </a:r>
            <a:r>
              <a:rPr lang="ja-JP" altLang="en-US" sz="900" spc="-100" dirty="0">
                <a:solidFill>
                  <a:srgbClr val="000000"/>
                </a:solidFill>
                <a:latin typeface="Meiryo UI" panose="020B0604030504040204" pitchFamily="50" charset="-128"/>
                <a:ea typeface="Meiryo UI" panose="020B0604030504040204" pitchFamily="50" charset="-128"/>
              </a:rPr>
              <a:t>（出典：「大阪ブランドコミッティ　学問所・町人塾パネル」）</a:t>
            </a:r>
          </a:p>
          <a:p>
            <a:pPr fontAlgn="ctr"/>
            <a:endParaRPr lang="en-US" altLang="ja-JP" sz="1200" b="1" spc="-100" dirty="0" smtClean="0">
              <a:solidFill>
                <a:srgbClr val="000000"/>
              </a:solidFill>
              <a:latin typeface="Meiryo UI" panose="020B0604030504040204" pitchFamily="50" charset="-128"/>
              <a:ea typeface="Meiryo UI" panose="020B0604030504040204" pitchFamily="50" charset="-128"/>
            </a:endParaRPr>
          </a:p>
          <a:p>
            <a:pPr fontAlgn="ctr"/>
            <a:endParaRPr lang="en-US" altLang="ja-JP" sz="1200" b="1"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b="1" spc="-100" dirty="0" smtClean="0">
                <a:solidFill>
                  <a:srgbClr val="000000"/>
                </a:solidFill>
                <a:latin typeface="Meiryo UI" panose="020B0604030504040204" pitchFamily="50" charset="-128"/>
                <a:ea typeface="Meiryo UI" panose="020B0604030504040204" pitchFamily="50" charset="-128"/>
              </a:rPr>
              <a:t>○近江</a:t>
            </a:r>
            <a:r>
              <a:rPr lang="ja-JP" altLang="en-US" sz="1200" b="1" spc="-100" dirty="0">
                <a:solidFill>
                  <a:srgbClr val="000000"/>
                </a:solidFill>
                <a:latin typeface="Meiryo UI" panose="020B0604030504040204" pitchFamily="50" charset="-128"/>
                <a:ea typeface="Meiryo UI" panose="020B0604030504040204" pitchFamily="50" charset="-128"/>
              </a:rPr>
              <a:t>商人の経営</a:t>
            </a:r>
            <a:r>
              <a:rPr lang="ja-JP" altLang="en-US" sz="1200" b="1" spc="-100" dirty="0" smtClean="0">
                <a:solidFill>
                  <a:srgbClr val="000000"/>
                </a:solidFill>
                <a:latin typeface="Meiryo UI" panose="020B0604030504040204" pitchFamily="50" charset="-128"/>
                <a:ea typeface="Meiryo UI" panose="020B0604030504040204" pitchFamily="50" charset="-128"/>
              </a:rPr>
              <a:t>哲学</a:t>
            </a:r>
            <a:r>
              <a:rPr lang="ja-JP" altLang="en-US" sz="1200" spc="-100" dirty="0" smtClean="0">
                <a:solidFill>
                  <a:srgbClr val="000000"/>
                </a:solidFill>
                <a:latin typeface="Meiryo UI" panose="020B0604030504040204" pitchFamily="50" charset="-128"/>
                <a:ea typeface="Meiryo UI" panose="020B0604030504040204" pitchFamily="50" charset="-128"/>
              </a:rPr>
              <a:t>（伊藤忠兵衛）</a:t>
            </a:r>
            <a:endParaRPr lang="en-US" altLang="ja-JP" sz="1200"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spc="-100" dirty="0">
                <a:solidFill>
                  <a:srgbClr val="000000"/>
                </a:solidFill>
                <a:latin typeface="Meiryo UI" panose="020B0604030504040204" pitchFamily="50" charset="-128"/>
                <a:ea typeface="Meiryo UI" panose="020B0604030504040204" pitchFamily="50" charset="-128"/>
              </a:rPr>
              <a:t>　</a:t>
            </a:r>
            <a:r>
              <a:rPr lang="ja-JP" altLang="en-US" sz="1200" spc="-100" dirty="0" smtClean="0">
                <a:solidFill>
                  <a:srgbClr val="000000"/>
                </a:solidFill>
                <a:latin typeface="Meiryo UI" panose="020B0604030504040204" pitchFamily="50" charset="-128"/>
                <a:ea typeface="Meiryo UI" panose="020B0604030504040204" pitchFamily="50" charset="-128"/>
              </a:rPr>
              <a:t>　・幕末</a:t>
            </a:r>
            <a:r>
              <a:rPr lang="ja-JP" altLang="en-US" sz="1200" spc="-100" dirty="0">
                <a:solidFill>
                  <a:srgbClr val="000000"/>
                </a:solidFill>
                <a:latin typeface="Meiryo UI" panose="020B0604030504040204" pitchFamily="50" charset="-128"/>
                <a:ea typeface="Meiryo UI" panose="020B0604030504040204" pitchFamily="50" charset="-128"/>
              </a:rPr>
              <a:t>に麻布の持ち下り（関西から</a:t>
            </a:r>
            <a:r>
              <a:rPr lang="ja-JP" altLang="en-US" sz="1200" spc="-100" dirty="0" smtClean="0">
                <a:solidFill>
                  <a:srgbClr val="000000"/>
                </a:solidFill>
                <a:latin typeface="Meiryo UI" panose="020B0604030504040204" pitchFamily="50" charset="-128"/>
                <a:ea typeface="Meiryo UI" panose="020B0604030504040204" pitchFamily="50" charset="-128"/>
              </a:rPr>
              <a:t>関東な</a:t>
            </a:r>
            <a:r>
              <a:rPr lang="ja-JP" altLang="en-US" sz="1200" spc="-100" dirty="0">
                <a:solidFill>
                  <a:srgbClr val="000000"/>
                </a:solidFill>
                <a:latin typeface="Meiryo UI" panose="020B0604030504040204" pitchFamily="50" charset="-128"/>
                <a:ea typeface="Meiryo UI" panose="020B0604030504040204" pitchFamily="50" charset="-128"/>
              </a:rPr>
              <a:t>ど</a:t>
            </a:r>
            <a:r>
              <a:rPr lang="ja-JP" altLang="en-US" sz="1200" spc="-100" dirty="0" smtClean="0">
                <a:solidFill>
                  <a:srgbClr val="000000"/>
                </a:solidFill>
                <a:latin typeface="Meiryo UI" panose="020B0604030504040204" pitchFamily="50" charset="-128"/>
                <a:ea typeface="Meiryo UI" panose="020B0604030504040204" pitchFamily="50" charset="-128"/>
              </a:rPr>
              <a:t>全国</a:t>
            </a:r>
            <a:r>
              <a:rPr lang="ja-JP" altLang="en-US" sz="1200" spc="-100" dirty="0">
                <a:solidFill>
                  <a:srgbClr val="000000"/>
                </a:solidFill>
                <a:latin typeface="Meiryo UI" panose="020B0604030504040204" pitchFamily="50" charset="-128"/>
                <a:ea typeface="Meiryo UI" panose="020B0604030504040204" pitchFamily="50" charset="-128"/>
              </a:rPr>
              <a:t>各地へ行商すること</a:t>
            </a:r>
            <a:r>
              <a:rPr lang="ja-JP" altLang="en-US" sz="1200" spc="-100" dirty="0" smtClean="0">
                <a:solidFill>
                  <a:srgbClr val="000000"/>
                </a:solidFill>
                <a:latin typeface="Meiryo UI" panose="020B0604030504040204" pitchFamily="50" charset="-128"/>
                <a:ea typeface="Meiryo UI" panose="020B0604030504040204" pitchFamily="50" charset="-128"/>
              </a:rPr>
              <a:t>）から商いを開始。明治</a:t>
            </a:r>
            <a:r>
              <a:rPr lang="ja-JP" altLang="en-US" sz="1200" spc="-100" dirty="0">
                <a:solidFill>
                  <a:srgbClr val="000000"/>
                </a:solidFill>
                <a:latin typeface="Meiryo UI" panose="020B0604030504040204" pitchFamily="50" charset="-128"/>
                <a:ea typeface="Meiryo UI" panose="020B0604030504040204" pitchFamily="50" charset="-128"/>
              </a:rPr>
              <a:t>５年、大阪に呉服太物商「紅忠」を創立し、後の総合商社</a:t>
            </a:r>
            <a:r>
              <a:rPr lang="ja-JP" altLang="en-US" sz="1200" spc="-100" dirty="0" smtClean="0">
                <a:solidFill>
                  <a:srgbClr val="000000"/>
                </a:solidFill>
                <a:latin typeface="Meiryo UI" panose="020B0604030504040204" pitchFamily="50" charset="-128"/>
                <a:ea typeface="Meiryo UI" panose="020B0604030504040204" pitchFamily="50" charset="-128"/>
              </a:rPr>
              <a:t>の礎を</a:t>
            </a:r>
            <a:r>
              <a:rPr lang="ja-JP" altLang="en-US" sz="1200" spc="-100" dirty="0">
                <a:solidFill>
                  <a:srgbClr val="000000"/>
                </a:solidFill>
                <a:latin typeface="Meiryo UI" panose="020B0604030504040204" pitchFamily="50" charset="-128"/>
                <a:ea typeface="Meiryo UI" panose="020B0604030504040204" pitchFamily="50" charset="-128"/>
              </a:rPr>
              <a:t>つくる。</a:t>
            </a:r>
          </a:p>
          <a:p>
            <a:pPr fontAlgn="ctr"/>
            <a:r>
              <a:rPr lang="ja-JP" altLang="en-US" sz="1200" spc="-100" dirty="0" smtClean="0">
                <a:solidFill>
                  <a:srgbClr val="000000"/>
                </a:solidFill>
                <a:latin typeface="Meiryo UI" panose="020B0604030504040204" pitchFamily="50" charset="-128"/>
                <a:ea typeface="Meiryo UI" panose="020B0604030504040204" pitchFamily="50" charset="-128"/>
              </a:rPr>
              <a:t>　　・「</a:t>
            </a:r>
            <a:r>
              <a:rPr lang="ja-JP" altLang="en-US" sz="1200" spc="-100" dirty="0">
                <a:solidFill>
                  <a:srgbClr val="000000"/>
                </a:solidFill>
                <a:latin typeface="Meiryo UI" panose="020B0604030504040204" pitchFamily="50" charset="-128"/>
                <a:ea typeface="Meiryo UI" panose="020B0604030504040204" pitchFamily="50" charset="-128"/>
              </a:rPr>
              <a:t>三方よし」：</a:t>
            </a:r>
            <a:r>
              <a:rPr lang="en-US" altLang="ja-JP" sz="1200" spc="-100" dirty="0">
                <a:solidFill>
                  <a:srgbClr val="000000"/>
                </a:solidFill>
                <a:latin typeface="Meiryo UI" panose="020B0604030504040204" pitchFamily="50" charset="-128"/>
                <a:ea typeface="Meiryo UI" panose="020B0604030504040204" pitchFamily="50" charset="-128"/>
              </a:rPr>
              <a:t>『</a:t>
            </a:r>
            <a:r>
              <a:rPr lang="ja-JP" altLang="en-US" sz="1200" spc="-100" dirty="0">
                <a:solidFill>
                  <a:srgbClr val="000000"/>
                </a:solidFill>
                <a:latin typeface="Meiryo UI" panose="020B0604030504040204" pitchFamily="50" charset="-128"/>
                <a:ea typeface="Meiryo UI" panose="020B0604030504040204" pitchFamily="50" charset="-128"/>
              </a:rPr>
              <a:t>売り手によし、買い手によし、世間によし</a:t>
            </a:r>
            <a:r>
              <a:rPr lang="en-US" altLang="ja-JP" sz="1200" spc="-100" dirty="0" smtClean="0">
                <a:solidFill>
                  <a:srgbClr val="000000"/>
                </a:solidFill>
                <a:latin typeface="Meiryo UI" panose="020B0604030504040204" pitchFamily="50" charset="-128"/>
                <a:ea typeface="Meiryo UI" panose="020B0604030504040204" pitchFamily="50" charset="-128"/>
              </a:rPr>
              <a:t>』</a:t>
            </a:r>
            <a:r>
              <a:rPr lang="ja-JP" altLang="en-US" sz="1200" spc="-100" dirty="0" smtClean="0">
                <a:solidFill>
                  <a:srgbClr val="000000"/>
                </a:solidFill>
                <a:latin typeface="Meiryo UI" panose="020B0604030504040204" pitchFamily="50" charset="-128"/>
                <a:ea typeface="Meiryo UI" panose="020B0604030504040204" pitchFamily="50" charset="-128"/>
              </a:rPr>
              <a:t>（「</a:t>
            </a:r>
            <a:r>
              <a:rPr lang="ja-JP" altLang="en-US" sz="1200" spc="-100" dirty="0">
                <a:solidFill>
                  <a:srgbClr val="000000"/>
                </a:solidFill>
                <a:latin typeface="Meiryo UI" panose="020B0604030504040204" pitchFamily="50" charset="-128"/>
                <a:ea typeface="Meiryo UI" panose="020B0604030504040204" pitchFamily="50" charset="-128"/>
              </a:rPr>
              <a:t>商売において売り手と買い手が満足するのは当然のこと、社会に貢献できてこそよい商売といえる」という</a:t>
            </a:r>
            <a:r>
              <a:rPr lang="ja-JP" altLang="en-US" sz="1200" spc="-100" dirty="0" smtClean="0">
                <a:solidFill>
                  <a:srgbClr val="000000"/>
                </a:solidFill>
                <a:latin typeface="Meiryo UI" panose="020B0604030504040204" pitchFamily="50" charset="-128"/>
                <a:ea typeface="Meiryo UI" panose="020B0604030504040204" pitchFamily="50" charset="-128"/>
              </a:rPr>
              <a:t>考え方）</a:t>
            </a:r>
            <a:endParaRPr lang="en-US" altLang="ja-JP" sz="1200"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b="1" spc="-100" dirty="0">
                <a:solidFill>
                  <a:srgbClr val="000000"/>
                </a:solidFill>
                <a:latin typeface="Meiryo UI" panose="020B0604030504040204" pitchFamily="50" charset="-128"/>
                <a:ea typeface="Meiryo UI" panose="020B0604030504040204" pitchFamily="50" charset="-128"/>
              </a:rPr>
              <a:t>　</a:t>
            </a:r>
            <a:r>
              <a:rPr lang="ja-JP" altLang="en-US" sz="1200" b="1" spc="-100" dirty="0" smtClean="0">
                <a:solidFill>
                  <a:srgbClr val="000000"/>
                </a:solidFill>
                <a:latin typeface="Meiryo UI" panose="020B0604030504040204" pitchFamily="50" charset="-128"/>
                <a:ea typeface="Meiryo UI" panose="020B0604030504040204" pitchFamily="50" charset="-128"/>
              </a:rPr>
              <a:t>　　</a:t>
            </a:r>
            <a:r>
              <a:rPr lang="ja-JP" altLang="en-US" sz="900" spc="-100" dirty="0">
                <a:solidFill>
                  <a:srgbClr val="000000"/>
                </a:solidFill>
                <a:latin typeface="Meiryo UI" panose="020B0604030504040204" pitchFamily="50" charset="-128"/>
                <a:ea typeface="Meiryo UI" panose="020B0604030504040204" pitchFamily="50" charset="-128"/>
              </a:rPr>
              <a:t>（出典：</a:t>
            </a:r>
            <a:r>
              <a:rPr lang="ja-JP" altLang="en-US" sz="900" spc="-100" dirty="0" smtClean="0">
                <a:solidFill>
                  <a:srgbClr val="000000"/>
                </a:solidFill>
                <a:latin typeface="Meiryo UI" panose="020B0604030504040204" pitchFamily="50" charset="-128"/>
                <a:ea typeface="Meiryo UI" panose="020B0604030504040204" pitchFamily="50" charset="-128"/>
              </a:rPr>
              <a:t>「伊藤忠商事</a:t>
            </a:r>
            <a:r>
              <a:rPr lang="en-US" altLang="ja-JP" sz="900" spc="-100" dirty="0" smtClean="0">
                <a:solidFill>
                  <a:srgbClr val="000000"/>
                </a:solidFill>
                <a:latin typeface="Meiryo UI" panose="020B0604030504040204" pitchFamily="50" charset="-128"/>
                <a:ea typeface="Meiryo UI" panose="020B0604030504040204" pitchFamily="50" charset="-128"/>
              </a:rPr>
              <a:t>HP</a:t>
            </a:r>
            <a:r>
              <a:rPr lang="ja-JP" altLang="en-US" sz="900" spc="-100" dirty="0" smtClean="0">
                <a:solidFill>
                  <a:srgbClr val="000000"/>
                </a:solidFill>
                <a:latin typeface="Meiryo UI" panose="020B0604030504040204" pitchFamily="50" charset="-128"/>
                <a:ea typeface="Meiryo UI" panose="020B0604030504040204" pitchFamily="50" charset="-128"/>
              </a:rPr>
              <a:t>」）</a:t>
            </a:r>
            <a:endParaRPr lang="en-US" altLang="ja-JP" sz="900" spc="-100" dirty="0" smtClean="0">
              <a:solidFill>
                <a:srgbClr val="000000"/>
              </a:solidFill>
              <a:latin typeface="Meiryo UI" panose="020B0604030504040204" pitchFamily="50" charset="-128"/>
              <a:ea typeface="Meiryo UI" panose="020B0604030504040204" pitchFamily="50" charset="-128"/>
            </a:endParaRPr>
          </a:p>
          <a:p>
            <a:pPr fontAlgn="ctr"/>
            <a:endParaRPr lang="en-US" altLang="ja-JP" sz="1200" b="1" spc="-100" dirty="0">
              <a:solidFill>
                <a:srgbClr val="000000"/>
              </a:solidFill>
              <a:latin typeface="Meiryo UI" panose="020B0604030504040204" pitchFamily="50" charset="-128"/>
              <a:ea typeface="Meiryo UI" panose="020B0604030504040204" pitchFamily="50" charset="-128"/>
            </a:endParaRPr>
          </a:p>
          <a:p>
            <a:pPr fontAlgn="ctr"/>
            <a:r>
              <a:rPr lang="ja-JP" altLang="en-US" sz="1200" b="1" spc="-100" dirty="0" smtClean="0">
                <a:solidFill>
                  <a:srgbClr val="000000"/>
                </a:solidFill>
                <a:latin typeface="Meiryo UI" panose="020B0604030504040204" pitchFamily="50" charset="-128"/>
                <a:ea typeface="Meiryo UI" panose="020B0604030504040204" pitchFamily="50" charset="-128"/>
              </a:rPr>
              <a:t>○住友の事業精神</a:t>
            </a:r>
            <a:endParaRPr lang="en-US" altLang="ja-JP" sz="1200" b="1"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b="1" spc="-100" dirty="0">
                <a:solidFill>
                  <a:srgbClr val="000000"/>
                </a:solidFill>
                <a:latin typeface="Meiryo UI" panose="020B0604030504040204" pitchFamily="50" charset="-128"/>
                <a:ea typeface="Meiryo UI" panose="020B0604030504040204" pitchFamily="50" charset="-128"/>
              </a:rPr>
              <a:t>　</a:t>
            </a:r>
            <a:r>
              <a:rPr lang="ja-JP" altLang="en-US" sz="1200" spc="-100" dirty="0" smtClean="0">
                <a:solidFill>
                  <a:srgbClr val="000000"/>
                </a:solidFill>
                <a:latin typeface="Meiryo UI" panose="020B0604030504040204" pitchFamily="50" charset="-128"/>
                <a:ea typeface="Meiryo UI" panose="020B0604030504040204" pitchFamily="50" charset="-128"/>
              </a:rPr>
              <a:t>　・初代の住友正友（</a:t>
            </a:r>
            <a:r>
              <a:rPr lang="en-US" altLang="ja-JP" sz="1200" spc="-100" dirty="0" smtClean="0">
                <a:solidFill>
                  <a:srgbClr val="000000"/>
                </a:solidFill>
                <a:latin typeface="Meiryo UI" panose="020B0604030504040204" pitchFamily="50" charset="-128"/>
                <a:ea typeface="Meiryo UI" panose="020B0604030504040204" pitchFamily="50" charset="-128"/>
              </a:rPr>
              <a:t>1585</a:t>
            </a:r>
            <a:r>
              <a:rPr lang="ja-JP" altLang="en-US" sz="1200" spc="-100" dirty="0" smtClean="0">
                <a:solidFill>
                  <a:srgbClr val="000000"/>
                </a:solidFill>
                <a:latin typeface="Meiryo UI" panose="020B0604030504040204" pitchFamily="50" charset="-128"/>
                <a:ea typeface="Meiryo UI" panose="020B0604030504040204" pitchFamily="50" charset="-128"/>
              </a:rPr>
              <a:t>年</a:t>
            </a:r>
            <a:r>
              <a:rPr lang="en-US" altLang="ja-JP" sz="1200" spc="-100" dirty="0" smtClean="0">
                <a:solidFill>
                  <a:srgbClr val="000000"/>
                </a:solidFill>
                <a:latin typeface="Meiryo UI" panose="020B0604030504040204" pitchFamily="50" charset="-128"/>
                <a:ea typeface="Meiryo UI" panose="020B0604030504040204" pitchFamily="50" charset="-128"/>
              </a:rPr>
              <a:t>〜1652</a:t>
            </a:r>
            <a:r>
              <a:rPr lang="ja-JP" altLang="en-US" sz="1200" spc="-100" dirty="0">
                <a:solidFill>
                  <a:srgbClr val="000000"/>
                </a:solidFill>
                <a:latin typeface="Meiryo UI" panose="020B0604030504040204" pitchFamily="50" charset="-128"/>
                <a:ea typeface="Meiryo UI" panose="020B0604030504040204" pitchFamily="50" charset="-128"/>
              </a:rPr>
              <a:t>年）が商売上の心得を簡潔に説いた「文殊院旨意書（もんじゅいんしいがき）」を基に</a:t>
            </a:r>
            <a:r>
              <a:rPr lang="ja-JP" altLang="en-US" sz="1200" spc="-100" dirty="0" smtClean="0">
                <a:solidFill>
                  <a:srgbClr val="000000"/>
                </a:solidFill>
                <a:latin typeface="Meiryo UI" panose="020B0604030504040204" pitchFamily="50" charset="-128"/>
                <a:ea typeface="Meiryo UI" panose="020B0604030504040204" pitchFamily="50" charset="-128"/>
              </a:rPr>
              <a:t>、何代</a:t>
            </a:r>
            <a:r>
              <a:rPr lang="ja-JP" altLang="en-US" sz="1200" spc="-100" dirty="0">
                <a:solidFill>
                  <a:srgbClr val="000000"/>
                </a:solidFill>
                <a:latin typeface="Meiryo UI" panose="020B0604030504040204" pitchFamily="50" charset="-128"/>
                <a:ea typeface="Meiryo UI" panose="020B0604030504040204" pitchFamily="50" charset="-128"/>
              </a:rPr>
              <a:t>にもわたって磨き続けてきた</a:t>
            </a:r>
            <a:r>
              <a:rPr lang="ja-JP" altLang="en-US" sz="1200" spc="-100" dirty="0" smtClean="0">
                <a:solidFill>
                  <a:srgbClr val="000000"/>
                </a:solidFill>
                <a:latin typeface="Meiryo UI" panose="020B0604030504040204" pitchFamily="50" charset="-128"/>
                <a:ea typeface="Meiryo UI" panose="020B0604030504040204" pitchFamily="50" charset="-128"/>
              </a:rPr>
              <a:t>もの。</a:t>
            </a:r>
            <a:endParaRPr lang="en-US" altLang="ja-JP" sz="1200"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spc="-100" dirty="0">
                <a:solidFill>
                  <a:srgbClr val="000000"/>
                </a:solidFill>
                <a:latin typeface="Meiryo UI" panose="020B0604030504040204" pitchFamily="50" charset="-128"/>
                <a:ea typeface="Meiryo UI" panose="020B0604030504040204" pitchFamily="50" charset="-128"/>
              </a:rPr>
              <a:t>　　・目の前の変化に惑わされることなく、「信用・確実」「浮利を追わず」「公利公益」に重きを置きつつ、「進取の精神」をもって変化を先取りして</a:t>
            </a:r>
            <a:r>
              <a:rPr lang="ja-JP" altLang="en-US" sz="1200" spc="-100" dirty="0" smtClean="0">
                <a:solidFill>
                  <a:srgbClr val="000000"/>
                </a:solidFill>
                <a:latin typeface="Meiryo UI" panose="020B0604030504040204" pitchFamily="50" charset="-128"/>
                <a:ea typeface="Meiryo UI" panose="020B0604030504040204" pitchFamily="50" charset="-128"/>
              </a:rPr>
              <a:t>いくという理念。</a:t>
            </a:r>
            <a:endParaRPr lang="en-US" altLang="ja-JP" sz="1200" spc="-100" dirty="0" smtClean="0">
              <a:solidFill>
                <a:srgbClr val="000000"/>
              </a:solidFill>
              <a:latin typeface="Meiryo UI" panose="020B0604030504040204" pitchFamily="50" charset="-128"/>
              <a:ea typeface="Meiryo UI" panose="020B0604030504040204" pitchFamily="50" charset="-128"/>
            </a:endParaRPr>
          </a:p>
          <a:p>
            <a:pPr fontAlgn="ctr"/>
            <a:r>
              <a:rPr lang="ja-JP" altLang="en-US" sz="1200" spc="-100" dirty="0">
                <a:solidFill>
                  <a:srgbClr val="000000"/>
                </a:solidFill>
                <a:latin typeface="Meiryo UI" panose="020B0604030504040204" pitchFamily="50" charset="-128"/>
                <a:ea typeface="Meiryo UI" panose="020B0604030504040204" pitchFamily="50" charset="-128"/>
              </a:rPr>
              <a:t>　</a:t>
            </a:r>
            <a:r>
              <a:rPr lang="ja-JP" altLang="en-US" sz="1200" spc="-100" dirty="0" smtClean="0">
                <a:solidFill>
                  <a:srgbClr val="000000"/>
                </a:solidFill>
                <a:latin typeface="Meiryo UI" panose="020B0604030504040204" pitchFamily="50" charset="-128"/>
                <a:ea typeface="Meiryo UI" panose="020B0604030504040204" pitchFamily="50" charset="-128"/>
              </a:rPr>
              <a:t>　</a:t>
            </a:r>
            <a:r>
              <a:rPr lang="ja-JP" altLang="en-US" sz="900" spc="-100" dirty="0">
                <a:solidFill>
                  <a:srgbClr val="000000"/>
                </a:solidFill>
                <a:latin typeface="Meiryo UI" panose="020B0604030504040204" pitchFamily="50" charset="-128"/>
                <a:ea typeface="Meiryo UI" panose="020B0604030504040204" pitchFamily="50" charset="-128"/>
              </a:rPr>
              <a:t>　（出典：</a:t>
            </a:r>
            <a:r>
              <a:rPr lang="ja-JP" altLang="en-US" sz="900" spc="-100" dirty="0" smtClean="0">
                <a:solidFill>
                  <a:srgbClr val="000000"/>
                </a:solidFill>
                <a:latin typeface="Meiryo UI" panose="020B0604030504040204" pitchFamily="50" charset="-128"/>
                <a:ea typeface="Meiryo UI" panose="020B0604030504040204" pitchFamily="50" charset="-128"/>
              </a:rPr>
              <a:t>「住友商事</a:t>
            </a:r>
            <a:r>
              <a:rPr lang="en-US" altLang="ja-JP" sz="900" spc="-100" dirty="0">
                <a:solidFill>
                  <a:srgbClr val="000000"/>
                </a:solidFill>
                <a:latin typeface="Meiryo UI" panose="020B0604030504040204" pitchFamily="50" charset="-128"/>
                <a:ea typeface="Meiryo UI" panose="020B0604030504040204" pitchFamily="50" charset="-128"/>
              </a:rPr>
              <a:t>HP</a:t>
            </a:r>
            <a:r>
              <a:rPr lang="ja-JP" altLang="en-US" sz="900" spc="-100" dirty="0">
                <a:solidFill>
                  <a:srgbClr val="000000"/>
                </a:solidFill>
                <a:latin typeface="Meiryo UI" panose="020B0604030504040204" pitchFamily="50" charset="-128"/>
                <a:ea typeface="Meiryo UI" panose="020B0604030504040204" pitchFamily="50" charset="-128"/>
              </a:rPr>
              <a:t>」</a:t>
            </a:r>
            <a:r>
              <a:rPr lang="ja-JP" altLang="en-US" sz="900" spc="-100" dirty="0" smtClean="0">
                <a:solidFill>
                  <a:srgbClr val="000000"/>
                </a:solidFill>
                <a:latin typeface="Meiryo UI" panose="020B0604030504040204" pitchFamily="50" charset="-128"/>
                <a:ea typeface="Meiryo UI" panose="020B0604030504040204" pitchFamily="50" charset="-128"/>
              </a:rPr>
              <a:t>）</a:t>
            </a:r>
            <a:endParaRPr lang="en-US" altLang="ja-JP" sz="900" spc="-100"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488224" y="6596390"/>
            <a:ext cx="41777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01427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）気質・府民意識（昭和の三都論）</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02856656"/>
              </p:ext>
            </p:extLst>
          </p:nvPr>
        </p:nvGraphicFramePr>
        <p:xfrm>
          <a:off x="71080" y="1261863"/>
          <a:ext cx="9763839" cy="4743985"/>
        </p:xfrm>
        <a:graphic>
          <a:graphicData uri="http://schemas.openxmlformats.org/drawingml/2006/table">
            <a:tbl>
              <a:tblPr firstRow="1" bandRow="1">
                <a:tableStyleId>{5C22544A-7EE6-4342-B048-85BDC9FD1C3A}</a:tableStyleId>
              </a:tblPr>
              <a:tblGrid>
                <a:gridCol w="3284057">
                  <a:extLst>
                    <a:ext uri="{9D8B030D-6E8A-4147-A177-3AD203B41FA5}">
                      <a16:colId xmlns:a16="http://schemas.microsoft.com/office/drawing/2014/main" val="2230677599"/>
                    </a:ext>
                  </a:extLst>
                </a:gridCol>
                <a:gridCol w="3239891">
                  <a:extLst>
                    <a:ext uri="{9D8B030D-6E8A-4147-A177-3AD203B41FA5}">
                      <a16:colId xmlns:a16="http://schemas.microsoft.com/office/drawing/2014/main" val="4015745365"/>
                    </a:ext>
                  </a:extLst>
                </a:gridCol>
                <a:gridCol w="3239891">
                  <a:extLst>
                    <a:ext uri="{9D8B030D-6E8A-4147-A177-3AD203B41FA5}">
                      <a16:colId xmlns:a16="http://schemas.microsoft.com/office/drawing/2014/main" val="575010291"/>
                    </a:ext>
                  </a:extLst>
                </a:gridCol>
              </a:tblGrid>
              <a:tr h="373741">
                <a:tc>
                  <a:txBody>
                    <a:bodyPr/>
                    <a:lstStyle/>
                    <a:p>
                      <a:pPr algn="ctr"/>
                      <a:r>
                        <a:rPr kumimoji="1" lang="ja-JP" altLang="en-US" sz="1600" dirty="0" smtClean="0">
                          <a:latin typeface="Meiryo UI" panose="020B0604030504040204" pitchFamily="50" charset="-128"/>
                          <a:ea typeface="Meiryo UI" panose="020B0604030504040204" pitchFamily="50" charset="-128"/>
                        </a:rPr>
                        <a:t>大阪</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東京</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京都</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00185018"/>
                  </a:ext>
                </a:extLst>
              </a:tr>
              <a:tr h="1261284">
                <a:tc>
                  <a:txBody>
                    <a:bodyPr/>
                    <a:lstStyle/>
                    <a:p>
                      <a:r>
                        <a:rPr kumimoji="1" lang="ja-JP" altLang="en-US" sz="1200" b="1" dirty="0" smtClean="0">
                          <a:latin typeface="Meiryo UI" panose="020B0604030504040204" pitchFamily="50" charset="-128"/>
                          <a:ea typeface="Meiryo UI" panose="020B0604030504040204" pitchFamily="50" charset="-128"/>
                        </a:rPr>
                        <a:t>○実質主義</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・富それ自身の価値を評価。</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それによってもたらさせる官位等ではない。</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・権威主義ではなく実力主義。</a:t>
                      </a:r>
                    </a:p>
                    <a:p>
                      <a:r>
                        <a:rPr kumimoji="1" lang="ja-JP" altLang="en-US" sz="1200" dirty="0" smtClean="0">
                          <a:latin typeface="Meiryo UI" panose="020B0604030504040204" pitchFamily="50" charset="-128"/>
                          <a:ea typeface="Meiryo UI" panose="020B0604030504040204" pitchFamily="50" charset="-128"/>
                        </a:rPr>
                        <a:t>　・学者や文化人より、実業家の講演に人が集まる。</a:t>
                      </a:r>
                    </a:p>
                    <a:p>
                      <a:r>
                        <a:rPr kumimoji="1" lang="ja-JP" altLang="en-US" sz="1200" dirty="0" smtClean="0">
                          <a:latin typeface="Meiryo UI" panose="020B0604030504040204" pitchFamily="50" charset="-128"/>
                          <a:ea typeface="Meiryo UI" panose="020B0604030504040204" pitchFamily="50" charset="-128"/>
                        </a:rPr>
                        <a:t>　・名にこだわらず、すべての人が食べることを楽しむ。</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○権威主義</a:t>
                      </a:r>
                    </a:p>
                    <a:p>
                      <a:r>
                        <a:rPr kumimoji="1" lang="ja-JP" altLang="en-US" sz="1200" dirty="0" smtClean="0">
                          <a:latin typeface="Meiryo UI" panose="020B0604030504040204" pitchFamily="50" charset="-128"/>
                          <a:ea typeface="Meiryo UI" panose="020B0604030504040204" pitchFamily="50" charset="-128"/>
                        </a:rPr>
                        <a:t>　・有名な店での買物を好み、名声ある店での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食事に満足を覚える。</a:t>
                      </a:r>
                    </a:p>
                    <a:p>
                      <a:r>
                        <a:rPr kumimoji="1" lang="ja-JP" altLang="en-US" sz="1200" dirty="0" smtClean="0">
                          <a:latin typeface="Meiryo UI" panose="020B0604030504040204" pitchFamily="50" charset="-128"/>
                          <a:ea typeface="Meiryo UI" panose="020B0604030504040204" pitchFamily="50" charset="-128"/>
                        </a:rPr>
                        <a:t>　・学問、芸術への評価は高くなく、大学といえば</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東京大学法学部を連想する。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官僚になるためのものと考える。</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○マンネリズムと美学</a:t>
                      </a:r>
                    </a:p>
                    <a:p>
                      <a:r>
                        <a:rPr kumimoji="1" lang="ja-JP" altLang="en-US" sz="1200" dirty="0" smtClean="0">
                          <a:latin typeface="Meiryo UI" panose="020B0604030504040204" pitchFamily="50" charset="-128"/>
                          <a:ea typeface="Meiryo UI" panose="020B0604030504040204" pitchFamily="50" charset="-128"/>
                        </a:rPr>
                        <a:t>　・習慣を尊重する。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決まった日に、決まったことをする。</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・巨大な行儀作法の体系をもち、それに身を</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まかせることに安心する。</a:t>
                      </a:r>
                    </a:p>
                    <a:p>
                      <a:r>
                        <a:rPr kumimoji="1" lang="ja-JP" altLang="en-US" sz="1200" dirty="0" smtClean="0">
                          <a:latin typeface="Meiryo UI" panose="020B0604030504040204" pitchFamily="50" charset="-128"/>
                          <a:ea typeface="Meiryo UI" panose="020B0604030504040204" pitchFamily="50" charset="-128"/>
                        </a:rPr>
                        <a:t>　・美の</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芸術的</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立場から評価する傾向がある。</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59122730"/>
                  </a:ext>
                </a:extLst>
              </a:tr>
              <a:tr h="1033382">
                <a:tc>
                  <a:txBody>
                    <a:bodyPr/>
                    <a:lstStyle/>
                    <a:p>
                      <a:r>
                        <a:rPr kumimoji="1" lang="ja-JP" altLang="en-US" sz="1200"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商業的合理主義</a:t>
                      </a:r>
                    </a:p>
                    <a:p>
                      <a:r>
                        <a:rPr kumimoji="1" lang="ja-JP" altLang="en-US" sz="1200" dirty="0" smtClean="0">
                          <a:latin typeface="Meiryo UI" panose="020B0604030504040204" pitchFamily="50" charset="-128"/>
                          <a:ea typeface="Meiryo UI" panose="020B0604030504040204" pitchFamily="50" charset="-128"/>
                        </a:rPr>
                        <a:t>　・ものの価値をリーズナブルかどうかで評価する。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baseline="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・品物を十分吟味することが評価される。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一着のズボンを買うのに、十五着履くことを賞賛</a:t>
                      </a:r>
                      <a:r>
                        <a:rPr kumimoji="1" lang="en-US" altLang="ja-JP" sz="1200" dirty="0" smtClean="0">
                          <a:latin typeface="Meiryo UI" panose="020B0604030504040204" pitchFamily="50" charset="-128"/>
                          <a:ea typeface="Meiryo UI" panose="020B0604030504040204" pitchFamily="50" charset="-128"/>
                        </a:rPr>
                        <a:t>)</a:t>
                      </a: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○きれいな金づかい</a:t>
                      </a:r>
                    </a:p>
                    <a:p>
                      <a:r>
                        <a:rPr kumimoji="1" lang="ja-JP" altLang="en-US" sz="1200" dirty="0" smtClean="0">
                          <a:latin typeface="Meiryo UI" panose="020B0604030504040204" pitchFamily="50" charset="-128"/>
                          <a:ea typeface="Meiryo UI" panose="020B0604030504040204" pitchFamily="50" charset="-128"/>
                        </a:rPr>
                        <a:t>　・利害打算を度外視した、ためらいのない金の</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使い方を重んずる。</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・汚い金の使い方</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だししぶり</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を軽蔑する。</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・高級品に正札</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しょうふだ</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がなく、値が法外でも、</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きれいな買物だと満足をおぼえる。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・リーズナブルな値段という考えがあまり通用しない。</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○ひとなみ主義</a:t>
                      </a:r>
                    </a:p>
                    <a:p>
                      <a:r>
                        <a:rPr kumimoji="1" lang="ja-JP" altLang="en-US" sz="1200" dirty="0" smtClean="0">
                          <a:latin typeface="Meiryo UI" panose="020B0604030504040204" pitchFamily="50" charset="-128"/>
                          <a:ea typeface="Meiryo UI" panose="020B0604030504040204" pitchFamily="50" charset="-128"/>
                        </a:rPr>
                        <a:t>　・ひとなみ以下になりたくないという思いがある。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抜きんでようとはしない。</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・行儀作法主義。</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ことさら特別の知識を必要とし</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ない。「通」というものはない。</a:t>
                      </a:r>
                      <a:r>
                        <a:rPr kumimoji="1" lang="en-US" altLang="ja-JP" sz="1200"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・「着</a:t>
                      </a:r>
                      <a:r>
                        <a:rPr kumimoji="1" lang="ja-JP" altLang="en-US" sz="1200" dirty="0" err="1" smtClean="0">
                          <a:latin typeface="Meiryo UI" panose="020B0604030504040204" pitchFamily="50" charset="-128"/>
                          <a:ea typeface="Meiryo UI" panose="020B0604030504040204" pitchFamily="50" charset="-128"/>
                        </a:rPr>
                        <a:t>だ</a:t>
                      </a:r>
                      <a:r>
                        <a:rPr kumimoji="1" lang="ja-JP" altLang="en-US" sz="1200" dirty="0" smtClean="0">
                          <a:latin typeface="Meiryo UI" panose="020B0604030504040204" pitchFamily="50" charset="-128"/>
                          <a:ea typeface="Meiryo UI" panose="020B0604030504040204" pitchFamily="50" charset="-128"/>
                        </a:rPr>
                        <a:t>おれ」。享楽ではなく、細かな規定から</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外れないために、最小限でも相当な枚数を</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持つ。</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6138037"/>
                  </a:ext>
                </a:extLst>
              </a:tr>
              <a:tr h="1447156">
                <a:tc>
                  <a:txBody>
                    <a:bodyPr/>
                    <a:lstStyle/>
                    <a:p>
                      <a:r>
                        <a:rPr kumimoji="1" lang="ja-JP" altLang="en-US" sz="1200" b="1" dirty="0" smtClean="0">
                          <a:latin typeface="Meiryo UI" panose="020B0604030504040204" pitchFamily="50" charset="-128"/>
                          <a:ea typeface="Meiryo UI" panose="020B0604030504040204" pitchFamily="50" charset="-128"/>
                        </a:rPr>
                        <a:t>○未来への身がまえ</a:t>
                      </a:r>
                    </a:p>
                    <a:p>
                      <a:r>
                        <a:rPr kumimoji="1" lang="ja-JP" altLang="en-US" sz="1200" dirty="0" smtClean="0">
                          <a:latin typeface="Meiryo UI" panose="020B0604030504040204" pitchFamily="50" charset="-128"/>
                          <a:ea typeface="Meiryo UI" panose="020B0604030504040204" pitchFamily="50" charset="-128"/>
                        </a:rPr>
                        <a:t>　・着実な、直線的上昇の、たえざる連続を理想像</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とする。</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投機をきらう。</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・自己の実力、自己流のやり方で、あたらしい</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アイディアの実現をはかる。</a:t>
                      </a:r>
                    </a:p>
                    <a:p>
                      <a:r>
                        <a:rPr kumimoji="1" lang="ja-JP" altLang="en-US" sz="1200" dirty="0" smtClean="0">
                          <a:latin typeface="Meiryo UI" panose="020B0604030504040204" pitchFamily="50" charset="-128"/>
                          <a:ea typeface="Meiryo UI" panose="020B0604030504040204" pitchFamily="50" charset="-128"/>
                        </a:rPr>
                        <a:t>　・自由で、どこの土地のひとを相手にしても、気おく</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れしない。</a:t>
                      </a:r>
                    </a:p>
                    <a:p>
                      <a:r>
                        <a:rPr kumimoji="1" lang="ja-JP" altLang="en-US" sz="1200" dirty="0" smtClean="0">
                          <a:latin typeface="Meiryo UI" panose="020B0604030504040204" pitchFamily="50" charset="-128"/>
                          <a:ea typeface="Meiryo UI" panose="020B0604030504040204" pitchFamily="50" charset="-128"/>
                        </a:rPr>
                        <a:t>　・友人は友人、商売は商売。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臨機応変</a:t>
                      </a:r>
                    </a:p>
                    <a:p>
                      <a:r>
                        <a:rPr kumimoji="1" lang="ja-JP" altLang="en-US" sz="1200" dirty="0" smtClean="0">
                          <a:latin typeface="Meiryo UI" panose="020B0604030504040204" pitchFamily="50" charset="-128"/>
                          <a:ea typeface="Meiryo UI" panose="020B0604030504040204" pitchFamily="50" charset="-128"/>
                        </a:rPr>
                        <a:t>　・人生は、上昇と下降の繰り返しという観念をもつ。</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・求められる処世の能力は、「りこう」。刻一刻変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err="1" smtClean="0">
                          <a:latin typeface="Meiryo UI" panose="020B0604030504040204" pitchFamily="50" charset="-128"/>
                          <a:ea typeface="Meiryo UI" panose="020B0604030504040204" pitchFamily="50" charset="-128"/>
                        </a:rPr>
                        <a:t>化する</a:t>
                      </a:r>
                      <a:r>
                        <a:rPr kumimoji="1" lang="ja-JP" altLang="en-US" sz="1200" dirty="0" smtClean="0">
                          <a:latin typeface="Meiryo UI" panose="020B0604030504040204" pitchFamily="50" charset="-128"/>
                          <a:ea typeface="Meiryo UI" panose="020B0604030504040204" pitchFamily="50" charset="-128"/>
                        </a:rPr>
                        <a:t>状況に、適切に処置することを評価する。</a:t>
                      </a:r>
                    </a:p>
                    <a:p>
                      <a:r>
                        <a:rPr kumimoji="1" lang="ja-JP" altLang="en-US" sz="1200" dirty="0" smtClean="0">
                          <a:latin typeface="Meiryo UI" panose="020B0604030504040204" pitchFamily="50" charset="-128"/>
                          <a:ea typeface="Meiryo UI" panose="020B0604030504040204" pitchFamily="50" charset="-128"/>
                        </a:rPr>
                        <a:t>　・日常的合理主義。</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・決断にいたるまでに、ためらうことを嫌う。</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「火事と喧嘩は江戸の華」</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・分け隔てなく、裏表もない。</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○過去の延長</a:t>
                      </a:r>
                    </a:p>
                    <a:p>
                      <a:r>
                        <a:rPr kumimoji="1" lang="ja-JP" altLang="en-US" sz="1200" dirty="0" smtClean="0">
                          <a:latin typeface="Meiryo UI" panose="020B0604030504040204" pitchFamily="50" charset="-128"/>
                          <a:ea typeface="Meiryo UI" panose="020B0604030504040204" pitchFamily="50" charset="-128"/>
                        </a:rPr>
                        <a:t>　・京都人的人生とは、上がり下がりのない、水平</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直線。</a:t>
                      </a:r>
                    </a:p>
                    <a:p>
                      <a:r>
                        <a:rPr kumimoji="1" lang="ja-JP" altLang="en-US" sz="1200" dirty="0" smtClean="0">
                          <a:latin typeface="Meiryo UI" panose="020B0604030504040204" pitchFamily="50" charset="-128"/>
                          <a:ea typeface="Meiryo UI" panose="020B0604030504040204" pitchFamily="50" charset="-128"/>
                        </a:rPr>
                        <a:t>　・おっとりしており、祇園祭、葵祭いずれも緩やか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なスペクタクル。</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・人間関係構築にも時間がかかる。</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誰に対しても親切なのは、マナーが細かい</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ためで、本気で交際しているわけではない</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82835616"/>
                  </a:ext>
                </a:extLst>
              </a:tr>
            </a:tbl>
          </a:graphicData>
        </a:graphic>
      </p:graphicFrame>
      <p:sp>
        <p:nvSpPr>
          <p:cNvPr id="2" name="正方形/長方形 1"/>
          <p:cNvSpPr/>
          <p:nvPr/>
        </p:nvSpPr>
        <p:spPr>
          <a:xfrm>
            <a:off x="5822788" y="6106597"/>
            <a:ext cx="4314423" cy="261610"/>
          </a:xfrm>
          <a:prstGeom prst="rect">
            <a:avLst/>
          </a:prstGeom>
        </p:spPr>
        <p:txBody>
          <a:bodyPr wrap="square">
            <a:spAutoFit/>
          </a:bodyPr>
          <a:lstStyle/>
          <a:p>
            <a:pPr lvl="0"/>
            <a:r>
              <a:rPr kumimoji="1" lang="ja-JP" altLang="en-US" sz="1100" dirty="0">
                <a:solidFill>
                  <a:prstClr val="black"/>
                </a:solidFill>
                <a:latin typeface="Meiryo UI" panose="020B0604030504040204" pitchFamily="50" charset="-128"/>
                <a:ea typeface="Meiryo UI" panose="020B0604030504040204" pitchFamily="50" charset="-128"/>
              </a:rPr>
              <a:t>出典：「日本三都論　東京・大阪・京都」　梅棹　忠夫　　昭和</a:t>
            </a:r>
            <a:r>
              <a:rPr kumimoji="1" lang="en-US" altLang="ja-JP" sz="1100" dirty="0">
                <a:solidFill>
                  <a:prstClr val="black"/>
                </a:solidFill>
                <a:latin typeface="Meiryo UI" panose="020B0604030504040204" pitchFamily="50" charset="-128"/>
                <a:ea typeface="Meiryo UI" panose="020B0604030504040204" pitchFamily="50" charset="-128"/>
              </a:rPr>
              <a:t>62</a:t>
            </a:r>
            <a:r>
              <a:rPr kumimoji="1" lang="ja-JP" altLang="en-US" sz="1100" dirty="0">
                <a:solidFill>
                  <a:prstClr val="black"/>
                </a:solidFill>
                <a:latin typeface="Meiryo UI" panose="020B0604030504040204" pitchFamily="50" charset="-128"/>
                <a:ea typeface="Meiryo UI" panose="020B0604030504040204" pitchFamily="50" charset="-128"/>
              </a:rPr>
              <a:t>年</a:t>
            </a:r>
            <a:endParaRPr kumimoji="1" lang="en-US" altLang="ja-JP" sz="11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8224" y="6596390"/>
            <a:ext cx="41777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29</a:t>
            </a:r>
            <a:endParaRPr kumimoji="1" lang="ja-JP" altLang="en-US" sz="1100" b="1" dirty="0">
              <a:latin typeface="Arial Black" panose="020B0A04020102020204" pitchFamily="34" charset="0"/>
            </a:endParaRPr>
          </a:p>
        </p:txBody>
      </p:sp>
      <p:sp>
        <p:nvSpPr>
          <p:cNvPr id="7" name="テキスト ボックス 6"/>
          <p:cNvSpPr txBox="1"/>
          <p:nvPr/>
        </p:nvSpPr>
        <p:spPr>
          <a:xfrm>
            <a:off x="133203" y="601066"/>
            <a:ext cx="9639591"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・大阪は、①実質主義</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権威主義ではなく実力主義</a:t>
            </a:r>
            <a:r>
              <a:rPr kumimoji="1" lang="en-US" altLang="ja-JP" sz="1400" dirty="0">
                <a:latin typeface="Meiryo UI" panose="020B0604030504040204" pitchFamily="50" charset="-128"/>
                <a:ea typeface="Meiryo UI" panose="020B0604030504040204" pitchFamily="50" charset="-128"/>
              </a:rPr>
              <a:t>)</a:t>
            </a:r>
            <a:r>
              <a:rPr kumimoji="1" lang="ja-JP" altLang="en-US" sz="1400" dirty="0" err="1">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②商業的合理主義</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リーズナブルの追求</a:t>
            </a:r>
            <a:r>
              <a:rPr kumimoji="1" lang="en-US" altLang="ja-JP" sz="1400" dirty="0" smtClean="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③</a:t>
            </a:r>
            <a:r>
              <a:rPr kumimoji="1" lang="ja-JP" altLang="en-US" sz="1400" dirty="0">
                <a:latin typeface="Meiryo UI" panose="020B0604030504040204" pitchFamily="50" charset="-128"/>
                <a:ea typeface="Meiryo UI" panose="020B0604030504040204" pitchFamily="50" charset="-128"/>
              </a:rPr>
              <a:t>未来</a:t>
            </a:r>
            <a:r>
              <a:rPr kumimoji="1" lang="ja-JP" altLang="en-US" sz="1400" dirty="0" smtClean="0">
                <a:latin typeface="Meiryo UI" panose="020B0604030504040204" pitchFamily="50" charset="-128"/>
                <a:ea typeface="Meiryo UI" panose="020B0604030504040204" pitchFamily="50" charset="-128"/>
              </a:rPr>
              <a:t>志向</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自分の実力・やり方を重視、自由で開放的、新しいアイデアの実現をはかる</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の３つの特徴をもつ都市。</a:t>
            </a:r>
          </a:p>
        </p:txBody>
      </p:sp>
    </p:spTree>
    <p:extLst>
      <p:ext uri="{BB962C8B-B14F-4D97-AF65-F5344CB8AC3E}">
        <p14:creationId xmlns:p14="http://schemas.microsoft.com/office/powerpoint/2010/main" val="393727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　（全国県民意識調査</a:t>
            </a:r>
            <a:r>
              <a:rPr lang="en-US" altLang="ja-JP" sz="1800" b="1" dirty="0" smtClean="0">
                <a:solidFill>
                  <a:schemeClr val="bg1"/>
                </a:solidFill>
                <a:latin typeface="Meiryo UI" panose="020B0604030504040204" pitchFamily="50" charset="-128"/>
                <a:ea typeface="Meiryo UI" panose="020B0604030504040204" pitchFamily="50" charset="-128"/>
              </a:rPr>
              <a:t>1996</a:t>
            </a:r>
            <a:r>
              <a:rPr lang="ja-JP" altLang="en-US" sz="1800" b="1" dirty="0" smtClean="0">
                <a:solidFill>
                  <a:schemeClr val="bg1"/>
                </a:solidFill>
                <a:latin typeface="Meiryo UI" panose="020B0604030504040204" pitchFamily="50" charset="-128"/>
                <a:ea typeface="Meiryo UI" panose="020B0604030504040204" pitchFamily="50" charset="-128"/>
              </a:rPr>
              <a:t>（抜粋））</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150300857"/>
              </p:ext>
            </p:extLst>
          </p:nvPr>
        </p:nvGraphicFramePr>
        <p:xfrm>
          <a:off x="196359" y="2455876"/>
          <a:ext cx="9485869" cy="3676537"/>
        </p:xfrm>
        <a:graphic>
          <a:graphicData uri="http://schemas.openxmlformats.org/drawingml/2006/table">
            <a:tbl>
              <a:tblPr/>
              <a:tblGrid>
                <a:gridCol w="4876270">
                  <a:extLst>
                    <a:ext uri="{9D8B030D-6E8A-4147-A177-3AD203B41FA5}">
                      <a16:colId xmlns:a16="http://schemas.microsoft.com/office/drawing/2014/main" val="92010469"/>
                    </a:ext>
                  </a:extLst>
                </a:gridCol>
                <a:gridCol w="945470">
                  <a:extLst>
                    <a:ext uri="{9D8B030D-6E8A-4147-A177-3AD203B41FA5}">
                      <a16:colId xmlns:a16="http://schemas.microsoft.com/office/drawing/2014/main" val="3143525035"/>
                    </a:ext>
                  </a:extLst>
                </a:gridCol>
                <a:gridCol w="945470">
                  <a:extLst>
                    <a:ext uri="{9D8B030D-6E8A-4147-A177-3AD203B41FA5}">
                      <a16:colId xmlns:a16="http://schemas.microsoft.com/office/drawing/2014/main" val="2495994386"/>
                    </a:ext>
                  </a:extLst>
                </a:gridCol>
                <a:gridCol w="692651">
                  <a:extLst>
                    <a:ext uri="{9D8B030D-6E8A-4147-A177-3AD203B41FA5}">
                      <a16:colId xmlns:a16="http://schemas.microsoft.com/office/drawing/2014/main" val="1140774379"/>
                    </a:ext>
                  </a:extLst>
                </a:gridCol>
                <a:gridCol w="2026008">
                  <a:extLst>
                    <a:ext uri="{9D8B030D-6E8A-4147-A177-3AD203B41FA5}">
                      <a16:colId xmlns:a16="http://schemas.microsoft.com/office/drawing/2014/main" val="1592915192"/>
                    </a:ext>
                  </a:extLst>
                </a:gridCol>
              </a:tblGrid>
              <a:tr h="242324">
                <a:tc>
                  <a:txBody>
                    <a:bodyPr/>
                    <a:lstStyle/>
                    <a:p>
                      <a:pPr algn="ctr" fontAlgn="b"/>
                      <a:r>
                        <a:rPr lang="ja-JP" altLang="en-US" sz="1200" b="1" i="0" u="none" strike="noStrike" dirty="0">
                          <a:solidFill>
                            <a:srgbClr val="FFFFFF"/>
                          </a:solidFill>
                          <a:effectLst/>
                          <a:latin typeface="Meiryo UI" panose="020B0604030504040204" pitchFamily="50" charset="-128"/>
                          <a:ea typeface="Meiryo UI" panose="020B0604030504040204" pitchFamily="50" charset="-128"/>
                        </a:rPr>
                        <a:t>質問項目</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zh-TW" altLang="en-US" sz="1200" b="1" i="0" u="none" strike="noStrike">
                          <a:solidFill>
                            <a:srgbClr val="FFFFFF"/>
                          </a:solidFill>
                          <a:effectLst/>
                          <a:latin typeface="Meiryo UI" panose="020B0604030504040204" pitchFamily="50" charset="-128"/>
                          <a:ea typeface="Meiryo UI" panose="020B0604030504040204" pitchFamily="50" charset="-128"/>
                        </a:rPr>
                        <a:t>大阪（順位）</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zh-TW" altLang="en-US" sz="1200" b="1" i="0" u="none" strike="noStrike">
                          <a:solidFill>
                            <a:srgbClr val="FFFFFF"/>
                          </a:solidFill>
                          <a:effectLst/>
                          <a:latin typeface="Meiryo UI" panose="020B0604030504040204" pitchFamily="50" charset="-128"/>
                          <a:ea typeface="Meiryo UI" panose="020B0604030504040204" pitchFamily="50" charset="-128"/>
                        </a:rPr>
                        <a:t>東京（順位）</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ja-JP" altLang="en-US" sz="1200" b="1" i="0" u="none" strike="noStrike">
                          <a:solidFill>
                            <a:srgbClr val="FFFFFF"/>
                          </a:solidFill>
                          <a:effectLst/>
                          <a:latin typeface="Meiryo UI" panose="020B0604030504040204" pitchFamily="50" charset="-128"/>
                          <a:ea typeface="Meiryo UI" panose="020B0604030504040204" pitchFamily="50" charset="-128"/>
                        </a:rPr>
                        <a:t>全国</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ja-JP" altLang="en-US" sz="1200" b="1" i="0" u="none" strike="noStrike">
                          <a:solidFill>
                            <a:srgbClr val="FFFFFF"/>
                          </a:solidFill>
                          <a:effectLst/>
                          <a:latin typeface="Meiryo UI" panose="020B0604030504040204" pitchFamily="50" charset="-128"/>
                          <a:ea typeface="Meiryo UI" panose="020B0604030504040204" pitchFamily="50" charset="-128"/>
                        </a:rPr>
                        <a:t>備考</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943719805"/>
                  </a:ext>
                </a:extLst>
              </a:tr>
              <a:tr h="242324">
                <a:tc>
                  <a:txBody>
                    <a:bodyPr/>
                    <a:lstStyle/>
                    <a:p>
                      <a:pPr algn="l" fontAlgn="b"/>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①あなた</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は住んでいる府県が好きですか。</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84.2(16</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78.6(37)</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81.4</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1978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　大阪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74.0(44</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907876"/>
                  </a:ext>
                </a:extLst>
              </a:tr>
              <a:tr h="242324">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②ものの考え方は他の県の人と違って特徴がある。</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53.8(16)</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51.9(19)</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44.3</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924684"/>
                  </a:ext>
                </a:extLst>
              </a:tr>
              <a:tr h="242324">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③あなたは県民だという気持をおもちですか。</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72.9(22)</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72.9(22)</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68.7</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330131"/>
                  </a:ext>
                </a:extLst>
              </a:tr>
              <a:tr h="242324">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④あなたはこの土地の言葉が好きですか。</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69.9(11)</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63.4(26)</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61.2</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1978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　大阪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61.1(23)</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774247"/>
                  </a:ext>
                </a:extLst>
              </a:tr>
              <a:tr h="242324">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⑤</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住み</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よいところだと思っていますか。</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84.6(25)</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80.5(44)</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83.6</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1978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　大阪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78.1(46)</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713811"/>
                  </a:ext>
                </a:extLst>
              </a:tr>
              <a:tr h="242324">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⑥お互いのことに深入りしない付き合いが望ましい。</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36.2(3)</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36.9(1)</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31.0</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1978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　大阪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29.9(3)</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656059"/>
                  </a:ext>
                </a:extLst>
              </a:tr>
              <a:tr h="24232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⑦「よそ者」というような言葉が、地域でまだ生きていると思いますか。</a:t>
                      </a: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26.3(45)</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25.2(46)</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35.2</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925373"/>
                  </a:ext>
                </a:extLst>
              </a:tr>
              <a:tr h="24232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⑧しきたりは尊重すべき</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だ。</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59.1(15)</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60.9(10)</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57.2</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187985"/>
                  </a:ext>
                </a:extLst>
              </a:tr>
              <a:tr h="242324">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⑨仕事や生活の上で、新しいことを積極的に取り入れたいほうですか。</a:t>
                      </a: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68.8(4)</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60.3(43)</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64.7</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03320"/>
                  </a:ext>
                </a:extLst>
              </a:tr>
              <a:tr h="242324">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⑩今の世の中はすべて金次第で良くない。</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53.2(34)</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54.8(26)</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54.7</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45450"/>
                  </a:ext>
                </a:extLst>
              </a:tr>
              <a:tr h="242324">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⑪お金はしばしば人間を堕落させると思いますか。</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54.5(19)</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47.2(45)</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52.2</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175481"/>
                  </a:ext>
                </a:extLst>
              </a:tr>
              <a:tr h="284001">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⑫今の世の中は女の人が差別されて</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いるが、差別</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は間違ったことだ</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と思います</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か</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22.4(31)</a:t>
                      </a: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27.6(5)</a:t>
                      </a: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24.0</a:t>
                      </a: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55055"/>
                  </a:ext>
                </a:extLst>
              </a:tr>
              <a:tr h="242324">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⑬外国人と一緒に働いたり、勉強したりしたことが</a:t>
                      </a:r>
                      <a:r>
                        <a:rPr lang="ja-JP" altLang="en-US" sz="1200" b="0" i="0" u="none" strike="noStrike" dirty="0" err="1" smtClean="0">
                          <a:solidFill>
                            <a:srgbClr val="000000"/>
                          </a:solidFill>
                          <a:effectLst/>
                          <a:latin typeface="Meiryo UI" panose="020B0604030504040204" pitchFamily="50" charset="-128"/>
                          <a:ea typeface="Meiryo UI" panose="020B0604030504040204" pitchFamily="50" charset="-128"/>
                        </a:rPr>
                        <a:t>る</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40.7(5)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42.9(3)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33.4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607282"/>
                  </a:ext>
                </a:extLst>
              </a:tr>
              <a:tr h="242324">
                <a:tc>
                  <a:txBody>
                    <a:bodyPr/>
                    <a:lstStyle/>
                    <a:p>
                      <a:pPr algn="l"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⑭日本</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に住んでいる外国人にも、日本人と同じ権利が保障されるべきだ。</a:t>
                      </a:r>
                    </a:p>
                  </a:txBody>
                  <a:tcPr marL="9368" marR="9368" marT="93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57.0(29)</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51.0(41)</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56.5</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9368" marR="9368" marT="93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469758"/>
                  </a:ext>
                </a:extLst>
              </a:tr>
            </a:tbl>
          </a:graphicData>
        </a:graphic>
      </p:graphicFrame>
      <p:sp>
        <p:nvSpPr>
          <p:cNvPr id="17" name="正方形/長方形 16"/>
          <p:cNvSpPr/>
          <p:nvPr/>
        </p:nvSpPr>
        <p:spPr>
          <a:xfrm>
            <a:off x="5367805" y="6147128"/>
            <a:ext cx="4314423" cy="261610"/>
          </a:xfrm>
          <a:prstGeom prst="rect">
            <a:avLst/>
          </a:prstGeom>
        </p:spPr>
        <p:txBody>
          <a:bodyPr wrap="square">
            <a:spAutoFit/>
          </a:bodyPr>
          <a:lstStyle/>
          <a:p>
            <a:pPr lvl="0"/>
            <a:r>
              <a:rPr kumimoji="1" lang="ja-JP" altLang="en-US" sz="1100" dirty="0">
                <a:solidFill>
                  <a:prstClr val="black"/>
                </a:solidFill>
                <a:latin typeface="Meiryo UI" panose="020B0604030504040204" pitchFamily="50" charset="-128"/>
                <a:ea typeface="Meiryo UI" panose="020B0604030504040204" pitchFamily="50" charset="-128"/>
              </a:rPr>
              <a:t>出典：</a:t>
            </a:r>
            <a:r>
              <a:rPr kumimoji="1" lang="ja-JP" altLang="en-US" sz="1100" dirty="0" smtClean="0">
                <a:solidFill>
                  <a:prstClr val="black"/>
                </a:solidFill>
                <a:latin typeface="Meiryo UI" panose="020B0604030504040204" pitchFamily="50" charset="-128"/>
                <a:ea typeface="Meiryo UI" panose="020B0604030504040204" pitchFamily="50" charset="-128"/>
              </a:rPr>
              <a:t>「現代の県民気質・全国県民意識調査」</a:t>
            </a:r>
            <a:r>
              <a:rPr kumimoji="1" lang="ja-JP" altLang="en-US" sz="1100" dirty="0">
                <a:solidFill>
                  <a:prstClr val="black"/>
                </a:solidFill>
                <a:latin typeface="Meiryo UI" panose="020B0604030504040204" pitchFamily="50" charset="-128"/>
                <a:ea typeface="Meiryo UI" panose="020B0604030504040204" pitchFamily="50" charset="-128"/>
              </a:rPr>
              <a:t>　</a:t>
            </a:r>
            <a:r>
              <a:rPr kumimoji="1" lang="en-US" altLang="ja-JP" sz="1100" dirty="0" smtClean="0">
                <a:solidFill>
                  <a:prstClr val="black"/>
                </a:solidFill>
                <a:latin typeface="Meiryo UI" panose="020B0604030504040204" pitchFamily="50" charset="-128"/>
                <a:ea typeface="Meiryo UI" panose="020B0604030504040204" pitchFamily="50" charset="-128"/>
              </a:rPr>
              <a:t>NHK</a:t>
            </a:r>
            <a:r>
              <a:rPr kumimoji="1" lang="ja-JP" altLang="en-US" sz="1100" dirty="0" smtClean="0">
                <a:solidFill>
                  <a:prstClr val="black"/>
                </a:solidFill>
                <a:latin typeface="Meiryo UI" panose="020B0604030504040204" pitchFamily="50" charset="-128"/>
                <a:ea typeface="Meiryo UI" panose="020B0604030504040204" pitchFamily="50" charset="-128"/>
              </a:rPr>
              <a:t>放送文化研究所</a:t>
            </a:r>
            <a:endParaRPr kumimoji="1" lang="en-US" altLang="ja-JP" sz="11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88224" y="6596390"/>
            <a:ext cx="41777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30</a:t>
            </a:r>
            <a:endParaRPr kumimoji="1" lang="ja-JP" altLang="en-US" sz="1100" b="1" dirty="0">
              <a:latin typeface="Arial Black" panose="020B0A04020102020204" pitchFamily="34" charset="0"/>
            </a:endParaRPr>
          </a:p>
        </p:txBody>
      </p:sp>
      <p:sp>
        <p:nvSpPr>
          <p:cNvPr id="7" name="テキスト ボックス 6"/>
          <p:cNvSpPr txBox="1"/>
          <p:nvPr/>
        </p:nvSpPr>
        <p:spPr>
          <a:xfrm>
            <a:off x="211243" y="596461"/>
            <a:ext cx="9485869" cy="1600438"/>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a:t>
            </a:r>
            <a:r>
              <a:rPr kumimoji="1" lang="ja-JP" altLang="en-US" sz="1400" dirty="0">
                <a:latin typeface="Meiryo UI" panose="020B0604030504040204" pitchFamily="50" charset="-128"/>
                <a:ea typeface="Meiryo UI" panose="020B0604030504040204" pitchFamily="50" charset="-128"/>
              </a:rPr>
              <a:t>は、地元意識が強い、とりわけ大阪弁に強い愛着と誇り。</a:t>
            </a:r>
          </a:p>
          <a:p>
            <a:r>
              <a:rPr kumimoji="1" lang="ja-JP" altLang="en-US" sz="1400" dirty="0">
                <a:latin typeface="Meiryo UI" panose="020B0604030504040204" pitchFamily="50" charset="-128"/>
                <a:ea typeface="Meiryo UI" panose="020B0604030504040204" pitchFamily="50" charset="-128"/>
              </a:rPr>
              <a:t>・人間関係はさっぱりした傾向（東京同様）。排他性少なく、進取の気風を有する（東京より高い）。</a:t>
            </a:r>
          </a:p>
          <a:p>
            <a:r>
              <a:rPr kumimoji="1" lang="ja-JP" altLang="en-US" sz="1400" dirty="0">
                <a:latin typeface="Meiryo UI" panose="020B0604030504040204" pitchFamily="50" charset="-128"/>
                <a:ea typeface="Meiryo UI" panose="020B0604030504040204" pitchFamily="50" charset="-128"/>
              </a:rPr>
              <a:t>・金銭への執着も見られる（東京ほどあっさりした金銭感覚とは言えない）。</a:t>
            </a:r>
          </a:p>
          <a:p>
            <a:r>
              <a:rPr kumimoji="1" lang="ja-JP" altLang="en-US" sz="1400" dirty="0">
                <a:latin typeface="Meiryo UI" panose="020B0604030504040204" pitchFamily="50" charset="-128"/>
                <a:ea typeface="Meiryo UI" panose="020B0604030504040204" pitchFamily="50" charset="-128"/>
              </a:rPr>
              <a:t>・共生社会は全国並み（女性、外国人）。外国人との交流・接触は多い。</a:t>
            </a:r>
          </a:p>
          <a:p>
            <a:r>
              <a:rPr kumimoji="1" lang="ja-JP" altLang="en-US" sz="1400" dirty="0">
                <a:latin typeface="Meiryo UI" panose="020B0604030504040204" pitchFamily="50" charset="-128"/>
                <a:ea typeface="Meiryo UI" panose="020B0604030504040204" pitchFamily="50" charset="-128"/>
              </a:rPr>
              <a:t>・親しみを感じる県、住みたい県ともに上位（東京同様、都市的生活の利便性等が理由）。</a:t>
            </a:r>
          </a:p>
          <a:p>
            <a:r>
              <a:rPr kumimoji="1" lang="ja-JP" altLang="en-US" sz="1400" dirty="0">
                <a:latin typeface="Meiryo UI" panose="020B0604030504040204" pitchFamily="50" charset="-128"/>
                <a:ea typeface="Meiryo UI" panose="020B0604030504040204" pitchFamily="50" charset="-128"/>
              </a:rPr>
              <a:t> 広い範囲で人気も、東北、関東では少ない。</a:t>
            </a:r>
          </a:p>
          <a:p>
            <a:r>
              <a:rPr kumimoji="1" lang="ja-JP" altLang="en-US" sz="1400" dirty="0">
                <a:latin typeface="Meiryo UI" panose="020B0604030504040204" pitchFamily="50" charset="-128"/>
                <a:ea typeface="Meiryo UI" panose="020B0604030504040204" pitchFamily="50" charset="-128"/>
              </a:rPr>
              <a:t> また、大阪の人で隣接府県（京都、兵庫等）に親しみ、住みたいと感じている人の割合も多い</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0849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　（全国県民意識調査</a:t>
            </a:r>
            <a:r>
              <a:rPr lang="en-US" altLang="ja-JP" sz="1800" b="1" dirty="0" smtClean="0">
                <a:solidFill>
                  <a:schemeClr val="bg1"/>
                </a:solidFill>
                <a:latin typeface="Meiryo UI" panose="020B0604030504040204" pitchFamily="50" charset="-128"/>
                <a:ea typeface="Meiryo UI" panose="020B0604030504040204" pitchFamily="50" charset="-128"/>
              </a:rPr>
              <a:t>1996</a:t>
            </a:r>
            <a:r>
              <a:rPr lang="ja-JP" altLang="en-US" sz="1800" b="1" dirty="0" smtClean="0">
                <a:solidFill>
                  <a:schemeClr val="bg1"/>
                </a:solidFill>
                <a:latin typeface="Meiryo UI" panose="020B0604030504040204" pitchFamily="50" charset="-128"/>
                <a:ea typeface="Meiryo UI" panose="020B0604030504040204" pitchFamily="50" charset="-128"/>
              </a:rPr>
              <a:t>（抜粋））</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C518212-DF93-4059-843E-B7FF6D08CDC7}"/>
              </a:ext>
            </a:extLst>
          </p:cNvPr>
          <p:cNvSpPr txBox="1"/>
          <p:nvPr/>
        </p:nvSpPr>
        <p:spPr>
          <a:xfrm>
            <a:off x="132229" y="555324"/>
            <a:ext cx="5160556"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〇親しみを感じる県・住みたい県（上位の県）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nvPr>
        </p:nvGraphicFramePr>
        <p:xfrm>
          <a:off x="132229" y="906847"/>
          <a:ext cx="4555680" cy="2616065"/>
        </p:xfrm>
        <a:graphic>
          <a:graphicData uri="http://schemas.openxmlformats.org/drawingml/2006/table">
            <a:tbl>
              <a:tblPr/>
              <a:tblGrid>
                <a:gridCol w="569460">
                  <a:extLst>
                    <a:ext uri="{9D8B030D-6E8A-4147-A177-3AD203B41FA5}">
                      <a16:colId xmlns:a16="http://schemas.microsoft.com/office/drawing/2014/main" val="1800911245"/>
                    </a:ext>
                  </a:extLst>
                </a:gridCol>
                <a:gridCol w="569460">
                  <a:extLst>
                    <a:ext uri="{9D8B030D-6E8A-4147-A177-3AD203B41FA5}">
                      <a16:colId xmlns:a16="http://schemas.microsoft.com/office/drawing/2014/main" val="4151262778"/>
                    </a:ext>
                  </a:extLst>
                </a:gridCol>
                <a:gridCol w="569460">
                  <a:extLst>
                    <a:ext uri="{9D8B030D-6E8A-4147-A177-3AD203B41FA5}">
                      <a16:colId xmlns:a16="http://schemas.microsoft.com/office/drawing/2014/main" val="2785627052"/>
                    </a:ext>
                  </a:extLst>
                </a:gridCol>
                <a:gridCol w="569460">
                  <a:extLst>
                    <a:ext uri="{9D8B030D-6E8A-4147-A177-3AD203B41FA5}">
                      <a16:colId xmlns:a16="http://schemas.microsoft.com/office/drawing/2014/main" val="959845670"/>
                    </a:ext>
                  </a:extLst>
                </a:gridCol>
                <a:gridCol w="569460">
                  <a:extLst>
                    <a:ext uri="{9D8B030D-6E8A-4147-A177-3AD203B41FA5}">
                      <a16:colId xmlns:a16="http://schemas.microsoft.com/office/drawing/2014/main" val="765862492"/>
                    </a:ext>
                  </a:extLst>
                </a:gridCol>
                <a:gridCol w="569460">
                  <a:extLst>
                    <a:ext uri="{9D8B030D-6E8A-4147-A177-3AD203B41FA5}">
                      <a16:colId xmlns:a16="http://schemas.microsoft.com/office/drawing/2014/main" val="2785992900"/>
                    </a:ext>
                  </a:extLst>
                </a:gridCol>
                <a:gridCol w="569460">
                  <a:extLst>
                    <a:ext uri="{9D8B030D-6E8A-4147-A177-3AD203B41FA5}">
                      <a16:colId xmlns:a16="http://schemas.microsoft.com/office/drawing/2014/main" val="1303208660"/>
                    </a:ext>
                  </a:extLst>
                </a:gridCol>
                <a:gridCol w="569460">
                  <a:extLst>
                    <a:ext uri="{9D8B030D-6E8A-4147-A177-3AD203B41FA5}">
                      <a16:colId xmlns:a16="http://schemas.microsoft.com/office/drawing/2014/main" val="1635319752"/>
                    </a:ext>
                  </a:extLst>
                </a:gridCol>
              </a:tblGrid>
              <a:tr h="196715">
                <a:tc gridSpan="4">
                  <a:txBody>
                    <a:bodyPr/>
                    <a:lstStyle/>
                    <a:p>
                      <a:pPr algn="ctr" fontAlgn="b"/>
                      <a:r>
                        <a:rPr lang="ja-JP" altLang="en-US" sz="1100" b="1" i="0" u="none" strike="noStrike">
                          <a:solidFill>
                            <a:srgbClr val="FFFFFF"/>
                          </a:solidFill>
                          <a:effectLst/>
                          <a:latin typeface="Meiryo UI" panose="020B0604030504040204" pitchFamily="50" charset="-128"/>
                          <a:ea typeface="Meiryo UI" panose="020B0604030504040204" pitchFamily="50" charset="-128"/>
                        </a:rPr>
                        <a:t>親しみを感じる県</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ja-JP" altLang="en-US" sz="1100" b="1" i="0" u="none" strike="noStrike">
                          <a:solidFill>
                            <a:srgbClr val="FFFFFF"/>
                          </a:solidFill>
                          <a:effectLst/>
                          <a:latin typeface="Meiryo UI" panose="020B0604030504040204" pitchFamily="50" charset="-128"/>
                          <a:ea typeface="Meiryo UI" panose="020B0604030504040204" pitchFamily="50" charset="-128"/>
                        </a:rPr>
                        <a:t>住みたい県</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83136723"/>
                  </a:ext>
                </a:extLst>
              </a:tr>
              <a:tr h="209550">
                <a:tc gridSpan="2">
                  <a:txBody>
                    <a:bodyPr/>
                    <a:lstStyle/>
                    <a:p>
                      <a:pPr algn="ctr" fontAlgn="b"/>
                      <a:r>
                        <a:rPr lang="en-US" altLang="ja-JP" sz="1100" b="1" i="0" u="none" strike="noStrike">
                          <a:solidFill>
                            <a:srgbClr val="FFFFFF"/>
                          </a:solidFill>
                          <a:effectLst/>
                          <a:latin typeface="Meiryo UI" panose="020B0604030504040204" pitchFamily="50" charset="-128"/>
                          <a:ea typeface="Meiryo UI" panose="020B0604030504040204" pitchFamily="50" charset="-128"/>
                        </a:rPr>
                        <a:t>78</a:t>
                      </a:r>
                      <a:r>
                        <a:rPr lang="ja-JP" altLang="en-US" sz="1100" b="1" i="0" u="none" strike="noStrike">
                          <a:solidFill>
                            <a:srgbClr val="FFFFFF"/>
                          </a:solidFill>
                          <a:effectLst/>
                          <a:latin typeface="Meiryo UI" panose="020B0604030504040204" pitchFamily="50" charset="-128"/>
                          <a:ea typeface="Meiryo UI" panose="020B0604030504040204" pitchFamily="50" charset="-128"/>
                        </a:rPr>
                        <a:t>年（％）</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kumimoji="1" lang="ja-JP" altLang="en-US"/>
                    </a:p>
                  </a:txBody>
                  <a:tcPr/>
                </a:tc>
                <a:tc gridSpan="2">
                  <a:txBody>
                    <a:bodyPr/>
                    <a:lstStyle/>
                    <a:p>
                      <a:pPr algn="ctr" fontAlgn="b"/>
                      <a:r>
                        <a:rPr lang="en-US" altLang="ja-JP" sz="1100" b="1" i="0" u="none" strike="noStrike">
                          <a:solidFill>
                            <a:srgbClr val="FFFFFF"/>
                          </a:solidFill>
                          <a:effectLst/>
                          <a:latin typeface="Meiryo UI" panose="020B0604030504040204" pitchFamily="50" charset="-128"/>
                          <a:ea typeface="Meiryo UI" panose="020B0604030504040204" pitchFamily="50" charset="-128"/>
                        </a:rPr>
                        <a:t>96</a:t>
                      </a:r>
                      <a:r>
                        <a:rPr lang="ja-JP" altLang="en-US" sz="1100" b="1" i="0" u="none" strike="noStrike">
                          <a:solidFill>
                            <a:srgbClr val="FFFFFF"/>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kumimoji="1" lang="ja-JP" altLang="en-US"/>
                    </a:p>
                  </a:txBody>
                  <a:tcPr/>
                </a:tc>
                <a:tc gridSpan="2">
                  <a:txBody>
                    <a:bodyPr/>
                    <a:lstStyle/>
                    <a:p>
                      <a:pPr algn="ctr" fontAlgn="b"/>
                      <a:r>
                        <a:rPr lang="en-US" altLang="ja-JP" sz="1100" b="1" i="0" u="none" strike="noStrike" dirty="0">
                          <a:solidFill>
                            <a:srgbClr val="FFFFFF"/>
                          </a:solidFill>
                          <a:effectLst/>
                          <a:latin typeface="Meiryo UI" panose="020B0604030504040204" pitchFamily="50" charset="-128"/>
                          <a:ea typeface="Meiryo UI" panose="020B0604030504040204" pitchFamily="50" charset="-128"/>
                        </a:rPr>
                        <a:t>78</a:t>
                      </a: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年（％）</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kumimoji="1" lang="ja-JP" altLang="en-US"/>
                    </a:p>
                  </a:txBody>
                  <a:tcPr/>
                </a:tc>
                <a:tc gridSpan="2">
                  <a:txBody>
                    <a:bodyPr/>
                    <a:lstStyle/>
                    <a:p>
                      <a:pPr algn="ctr" fontAlgn="b"/>
                      <a:r>
                        <a:rPr lang="en-US" altLang="ja-JP" sz="1100" b="1" i="0" u="none" strike="noStrike">
                          <a:solidFill>
                            <a:srgbClr val="FFFFFF"/>
                          </a:solidFill>
                          <a:effectLst/>
                          <a:latin typeface="Meiryo UI" panose="020B0604030504040204" pitchFamily="50" charset="-128"/>
                          <a:ea typeface="Meiryo UI" panose="020B0604030504040204" pitchFamily="50" charset="-128"/>
                        </a:rPr>
                        <a:t>96</a:t>
                      </a:r>
                      <a:r>
                        <a:rPr lang="ja-JP" altLang="en-US" sz="1100" b="1" i="0" u="none" strike="noStrike">
                          <a:solidFill>
                            <a:srgbClr val="FFFFFF"/>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kumimoji="1" lang="ja-JP" altLang="en-US"/>
                    </a:p>
                  </a:txBody>
                  <a:tcPr/>
                </a:tc>
                <a:extLst>
                  <a:ext uri="{0D108BD9-81ED-4DB2-BD59-A6C34878D82A}">
                    <a16:rowId xmlns:a16="http://schemas.microsoft.com/office/drawing/2014/main" val="2285587862"/>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京　都</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京　都</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北海道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086192"/>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1" i="0" u="none" strike="noStrike">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altLang="ja-JP" sz="1100" b="1" i="0" u="none" strike="noStrike">
                          <a:solidFill>
                            <a:srgbClr val="000000"/>
                          </a:solidFill>
                          <a:effectLst/>
                          <a:latin typeface="Meiryo UI" panose="020B0604030504040204" pitchFamily="50" charset="-128"/>
                          <a:ea typeface="Meiryo UI" panose="020B0604030504040204" pitchFamily="50" charset="-128"/>
                        </a:rPr>
                        <a:t>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北海道</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静　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597572"/>
                  </a:ext>
                </a:extLst>
              </a:tr>
              <a:tr h="200025">
                <a:tc>
                  <a:txBody>
                    <a:bodyPr/>
                    <a:lstStyle/>
                    <a:p>
                      <a:pPr algn="ctr" fontAlgn="b"/>
                      <a:r>
                        <a:rPr lang="ja-JP" altLang="en-US" sz="1100" b="1" i="0" u="none" strike="noStrike">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altLang="ja-JP" sz="1100" b="1"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京　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5.1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静　岡</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699084"/>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北海道</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北海道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198577"/>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静　岡</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京　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988414"/>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長　野</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長　野</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1" i="0" u="none" strike="noStrike">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altLang="ja-JP" sz="1100" b="1"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沖　縄</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831629"/>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福　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宮　崎</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長　野</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934238"/>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福　岡</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静　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長　野</a:t>
                      </a:r>
                      <a:br>
                        <a:rPr lang="zh-TW" altLang="en-US" sz="11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兵　庫</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1" i="0" u="none" strike="noStrike">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altLang="ja-JP" sz="1100" b="1" i="0" u="none" strike="noStrike">
                          <a:solidFill>
                            <a:srgbClr val="000000"/>
                          </a:solidFill>
                          <a:effectLst/>
                          <a:latin typeface="Meiryo UI" panose="020B0604030504040204" pitchFamily="50" charset="-128"/>
                          <a:ea typeface="Meiryo UI" panose="020B0604030504040204" pitchFamily="50" charset="-128"/>
                        </a:rPr>
                        <a:t>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922535902"/>
                  </a:ext>
                </a:extLst>
              </a:tr>
              <a:tr h="20002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愛　知</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兵　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福　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92825"/>
                  </a:ext>
                </a:extLst>
              </a:tr>
              <a:tr h="409575">
                <a:tc>
                  <a:txBody>
                    <a:bodyPr/>
                    <a:lstStyle/>
                    <a:p>
                      <a:pPr algn="ctr" fontAlgn="b"/>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新　潟</a:t>
                      </a:r>
                      <a:br>
                        <a:rPr lang="zh-TW" altLang="en-US" sz="11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鹿児島</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a:solidFill>
                            <a:srgbClr val="000000"/>
                          </a:solidFill>
                          <a:effectLst/>
                          <a:latin typeface="Meiryo UI" panose="020B0604030504040204" pitchFamily="50" charset="-128"/>
                          <a:ea typeface="Meiryo UI" panose="020B0604030504040204" pitchFamily="50" charset="-128"/>
                        </a:rPr>
                        <a:t>愛　知</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福　岡</a:t>
                      </a:r>
                      <a:br>
                        <a:rPr lang="zh-TW" altLang="en-US" sz="11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鹿児島</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ja-JP" altLang="en-US" sz="1100" b="0" i="0" u="none" strike="noStrike">
                          <a:solidFill>
                            <a:srgbClr val="000000"/>
                          </a:solidFill>
                          <a:effectLst/>
                          <a:latin typeface="Meiryo UI" panose="020B0604030504040204" pitchFamily="50" charset="-128"/>
                          <a:ea typeface="Meiryo UI" panose="020B0604030504040204" pitchFamily="50" charset="-128"/>
                        </a:rPr>
                        <a:t>千　葉</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100090"/>
                  </a:ext>
                </a:extLst>
              </a:tr>
            </a:tbl>
          </a:graphicData>
        </a:graphic>
      </p:graphicFrame>
      <p:sp>
        <p:nvSpPr>
          <p:cNvPr id="13" name="テキスト ボックス 12">
            <a:extLst>
              <a:ext uri="{FF2B5EF4-FFF2-40B4-BE49-F238E27FC236}">
                <a16:creationId xmlns:a16="http://schemas.microsoft.com/office/drawing/2014/main" id="{7C518212-DF93-4059-843E-B7FF6D08CDC7}"/>
              </a:ext>
            </a:extLst>
          </p:cNvPr>
          <p:cNvSpPr txBox="1"/>
          <p:nvPr/>
        </p:nvSpPr>
        <p:spPr>
          <a:xfrm>
            <a:off x="132229" y="4121986"/>
            <a:ext cx="5160556"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〇生粋県人・県出身者の割合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nvPr>
        </p:nvGraphicFramePr>
        <p:xfrm>
          <a:off x="321138" y="4509616"/>
          <a:ext cx="9046064" cy="1664048"/>
        </p:xfrm>
        <a:graphic>
          <a:graphicData uri="http://schemas.openxmlformats.org/drawingml/2006/table">
            <a:tbl>
              <a:tblPr/>
              <a:tblGrid>
                <a:gridCol w="657656">
                  <a:extLst>
                    <a:ext uri="{9D8B030D-6E8A-4147-A177-3AD203B41FA5}">
                      <a16:colId xmlns:a16="http://schemas.microsoft.com/office/drawing/2014/main" val="2974058531"/>
                    </a:ext>
                  </a:extLst>
                </a:gridCol>
                <a:gridCol w="1412508">
                  <a:extLst>
                    <a:ext uri="{9D8B030D-6E8A-4147-A177-3AD203B41FA5}">
                      <a16:colId xmlns:a16="http://schemas.microsoft.com/office/drawing/2014/main" val="3641187527"/>
                    </a:ext>
                  </a:extLst>
                </a:gridCol>
                <a:gridCol w="697590">
                  <a:extLst>
                    <a:ext uri="{9D8B030D-6E8A-4147-A177-3AD203B41FA5}">
                      <a16:colId xmlns:a16="http://schemas.microsoft.com/office/drawing/2014/main" val="141346666"/>
                    </a:ext>
                  </a:extLst>
                </a:gridCol>
                <a:gridCol w="697590">
                  <a:extLst>
                    <a:ext uri="{9D8B030D-6E8A-4147-A177-3AD203B41FA5}">
                      <a16:colId xmlns:a16="http://schemas.microsoft.com/office/drawing/2014/main" val="2808536083"/>
                    </a:ext>
                  </a:extLst>
                </a:gridCol>
                <a:gridCol w="697590">
                  <a:extLst>
                    <a:ext uri="{9D8B030D-6E8A-4147-A177-3AD203B41FA5}">
                      <a16:colId xmlns:a16="http://schemas.microsoft.com/office/drawing/2014/main" val="2119794588"/>
                    </a:ext>
                  </a:extLst>
                </a:gridCol>
                <a:gridCol w="697590">
                  <a:extLst>
                    <a:ext uri="{9D8B030D-6E8A-4147-A177-3AD203B41FA5}">
                      <a16:colId xmlns:a16="http://schemas.microsoft.com/office/drawing/2014/main" val="3542335480"/>
                    </a:ext>
                  </a:extLst>
                </a:gridCol>
                <a:gridCol w="697590">
                  <a:extLst>
                    <a:ext uri="{9D8B030D-6E8A-4147-A177-3AD203B41FA5}">
                      <a16:colId xmlns:a16="http://schemas.microsoft.com/office/drawing/2014/main" val="1760139747"/>
                    </a:ext>
                  </a:extLst>
                </a:gridCol>
                <a:gridCol w="697590">
                  <a:extLst>
                    <a:ext uri="{9D8B030D-6E8A-4147-A177-3AD203B41FA5}">
                      <a16:colId xmlns:a16="http://schemas.microsoft.com/office/drawing/2014/main" val="2860346032"/>
                    </a:ext>
                  </a:extLst>
                </a:gridCol>
                <a:gridCol w="697590">
                  <a:extLst>
                    <a:ext uri="{9D8B030D-6E8A-4147-A177-3AD203B41FA5}">
                      <a16:colId xmlns:a16="http://schemas.microsoft.com/office/drawing/2014/main" val="1136936960"/>
                    </a:ext>
                  </a:extLst>
                </a:gridCol>
                <a:gridCol w="697590">
                  <a:extLst>
                    <a:ext uri="{9D8B030D-6E8A-4147-A177-3AD203B41FA5}">
                      <a16:colId xmlns:a16="http://schemas.microsoft.com/office/drawing/2014/main" val="3218085195"/>
                    </a:ext>
                  </a:extLst>
                </a:gridCol>
                <a:gridCol w="697590">
                  <a:extLst>
                    <a:ext uri="{9D8B030D-6E8A-4147-A177-3AD203B41FA5}">
                      <a16:colId xmlns:a16="http://schemas.microsoft.com/office/drawing/2014/main" val="1223410823"/>
                    </a:ext>
                  </a:extLst>
                </a:gridCol>
                <a:gridCol w="697590">
                  <a:extLst>
                    <a:ext uri="{9D8B030D-6E8A-4147-A177-3AD203B41FA5}">
                      <a16:colId xmlns:a16="http://schemas.microsoft.com/office/drawing/2014/main" val="475086311"/>
                    </a:ext>
                  </a:extLst>
                </a:gridCol>
              </a:tblGrid>
              <a:tr h="208006">
                <a:tc rowSpan="4">
                  <a:txBody>
                    <a:bodyPr/>
                    <a:lstStyle/>
                    <a:p>
                      <a:pPr algn="ctr"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生粋県人</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多　い　県</a:t>
                      </a:r>
                      <a:br>
                        <a:rPr lang="ja-JP" altLang="en-US" sz="1050" b="1" i="0" u="none" strike="noStrike" dirty="0">
                          <a:solidFill>
                            <a:srgbClr val="FFFFFF"/>
                          </a:solidFill>
                          <a:effectLst/>
                          <a:latin typeface="Meiryo UI" panose="020B0604030504040204" pitchFamily="50" charset="-128"/>
                          <a:ea typeface="Meiryo UI" panose="020B0604030504040204" pitchFamily="50" charset="-128"/>
                        </a:rPr>
                      </a:b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沖　縄</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秋　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新　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山　形</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富　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福　島</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石　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岩　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和歌山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愛　媛</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296285"/>
                  </a:ext>
                </a:extLst>
              </a:tr>
              <a:tr h="208006">
                <a:tc vMerge="1">
                  <a:txBody>
                    <a:bodyPr/>
                    <a:lstStyle/>
                    <a:p>
                      <a:endParaRPr kumimoji="1" lang="ja-JP" altLang="en-US"/>
                    </a:p>
                  </a:txBody>
                  <a:tcPr/>
                </a:tc>
                <a:tc vMerge="1">
                  <a:txBody>
                    <a:bodyPr/>
                    <a:lstStyle/>
                    <a:p>
                      <a:endParaRPr kumimoji="1" lang="ja-JP" altLang="en-US"/>
                    </a:p>
                  </a:txBody>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62.0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253779"/>
                  </a:ext>
                </a:extLst>
              </a:tr>
              <a:tr h="208006">
                <a:tc vMerge="1">
                  <a:txBody>
                    <a:bodyPr/>
                    <a:lstStyle/>
                    <a:p>
                      <a:endParaRPr kumimoji="1" lang="ja-JP" altLang="en-US"/>
                    </a:p>
                  </a:txBody>
                  <a:tcPr/>
                </a:tc>
                <a:tc rowSpan="2">
                  <a:txBody>
                    <a:bodyPr/>
                    <a:lstStyle/>
                    <a:p>
                      <a:pPr algn="ctr" fontAlgn="ctr"/>
                      <a:r>
                        <a:rPr lang="ja-JP" altLang="en-US" sz="1050" b="1" i="0" u="none" strike="noStrike">
                          <a:solidFill>
                            <a:srgbClr val="FFFFFF"/>
                          </a:solidFill>
                          <a:effectLst/>
                          <a:latin typeface="Meiryo UI" panose="020B0604030504040204" pitchFamily="50" charset="-128"/>
                          <a:ea typeface="Meiryo UI" panose="020B0604030504040204" pitchFamily="50" charset="-128"/>
                        </a:rPr>
                        <a:t>少 な い県</a:t>
                      </a:r>
                      <a:br>
                        <a:rPr lang="ja-JP" altLang="en-US" sz="1050" b="1" i="0" u="none" strike="noStrike">
                          <a:solidFill>
                            <a:srgbClr val="FFFFFF"/>
                          </a:solidFill>
                          <a:effectLst/>
                          <a:latin typeface="Meiryo UI" panose="020B0604030504040204" pitchFamily="50" charset="-128"/>
                          <a:ea typeface="Meiryo UI" panose="020B0604030504040204" pitchFamily="50" charset="-128"/>
                        </a:rPr>
                      </a:br>
                      <a:r>
                        <a:rPr lang="ja-JP" altLang="en-US" sz="1050" b="1" i="0" u="none" strike="noStrike">
                          <a:solidFill>
                            <a:srgbClr val="FFFFFF"/>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1" i="0" u="none" strike="noStrike">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埼　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千　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奈　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兵　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京　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福　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愛　知</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407846"/>
                  </a:ext>
                </a:extLst>
              </a:tr>
              <a:tr h="208006">
                <a:tc vMerge="1">
                  <a:txBody>
                    <a:bodyPr/>
                    <a:lstStyle/>
                    <a:p>
                      <a:endParaRPr kumimoji="1" lang="ja-JP" altLang="en-US"/>
                    </a:p>
                  </a:txBody>
                  <a:tcPr/>
                </a:tc>
                <a:tc vMerge="1">
                  <a:txBody>
                    <a:bodyPr/>
                    <a:lstStyle/>
                    <a:p>
                      <a:endParaRPr kumimoji="1" lang="ja-JP" altLang="en-US"/>
                    </a:p>
                  </a:txBody>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15.9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solidFill>
                            <a:srgbClr val="000000"/>
                          </a:solidFill>
                          <a:effectLst/>
                          <a:latin typeface="Meiryo UI" panose="020B0604030504040204" pitchFamily="50" charset="-128"/>
                          <a:ea typeface="Meiryo UI" panose="020B0604030504040204" pitchFamily="50" charset="-128"/>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37.6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368810"/>
                  </a:ext>
                </a:extLst>
              </a:tr>
              <a:tr h="208006">
                <a:tc rowSpan="4">
                  <a:txBody>
                    <a:bodyPr/>
                    <a:lstStyle/>
                    <a:p>
                      <a:pPr algn="ctr" fontAlgn="ctr"/>
                      <a:r>
                        <a:rPr lang="ja-JP" altLang="en-US" sz="1050" b="1" i="0" u="none" strike="noStrike" dirty="0">
                          <a:solidFill>
                            <a:srgbClr val="FFFFFF"/>
                          </a:solidFill>
                          <a:effectLst/>
                          <a:latin typeface="Meiryo UI" panose="020B0604030504040204" pitchFamily="50" charset="-128"/>
                          <a:ea typeface="Meiryo UI" panose="020B0604030504040204" pitchFamily="50" charset="-128"/>
                        </a:rPr>
                        <a:t>県出身者</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fontAlgn="ctr"/>
                      <a:r>
                        <a:rPr lang="ja-JP" altLang="en-US" sz="1050" b="1" i="0" u="none" strike="noStrike">
                          <a:solidFill>
                            <a:srgbClr val="FFFFFF"/>
                          </a:solidFill>
                          <a:effectLst/>
                          <a:latin typeface="Meiryo UI" panose="020B0604030504040204" pitchFamily="50" charset="-128"/>
                          <a:ea typeface="Meiryo UI" panose="020B0604030504040204" pitchFamily="50" charset="-128"/>
                        </a:rPr>
                        <a:t>多　い　県</a:t>
                      </a:r>
                      <a:br>
                        <a:rPr lang="ja-JP" altLang="en-US" sz="1050" b="1" i="0" u="none" strike="noStrike">
                          <a:solidFill>
                            <a:srgbClr val="FFFFFF"/>
                          </a:solidFill>
                          <a:effectLst/>
                          <a:latin typeface="Meiryo UI" panose="020B0604030504040204" pitchFamily="50" charset="-128"/>
                          <a:ea typeface="Meiryo UI" panose="020B0604030504040204" pitchFamily="50" charset="-128"/>
                        </a:rPr>
                      </a:br>
                      <a:r>
                        <a:rPr lang="ja-JP" altLang="en-US" sz="1050" b="1" i="0" u="none" strike="noStrike">
                          <a:solidFill>
                            <a:srgbClr val="FFFFFF"/>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沖　縄</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新　潟</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秋　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富　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山　形</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高　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福　井</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福　島</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徳　島</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青　森</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008233"/>
                  </a:ext>
                </a:extLst>
              </a:tr>
              <a:tr h="208006">
                <a:tc vMerge="1">
                  <a:txBody>
                    <a:bodyPr/>
                    <a:lstStyle/>
                    <a:p>
                      <a:endParaRPr kumimoji="1" lang="ja-JP" altLang="en-US"/>
                    </a:p>
                  </a:txBody>
                  <a:tcPr/>
                </a:tc>
                <a:tc vMerge="1">
                  <a:txBody>
                    <a:bodyPr/>
                    <a:lstStyle/>
                    <a:p>
                      <a:endParaRPr kumimoji="1" lang="ja-JP" altLang="en-US"/>
                    </a:p>
                  </a:txBody>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92.5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88.0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079743"/>
                  </a:ext>
                </a:extLst>
              </a:tr>
              <a:tr h="208006">
                <a:tc vMerge="1">
                  <a:txBody>
                    <a:bodyPr/>
                    <a:lstStyle/>
                    <a:p>
                      <a:endParaRPr kumimoji="1" lang="ja-JP" altLang="en-US"/>
                    </a:p>
                  </a:txBody>
                  <a:tcPr/>
                </a:tc>
                <a:tc rowSpan="2">
                  <a:txBody>
                    <a:bodyPr/>
                    <a:lstStyle/>
                    <a:p>
                      <a:pPr algn="ctr" fontAlgn="ctr"/>
                      <a:r>
                        <a:rPr lang="ja-JP" altLang="en-US" sz="1050" b="1" i="0" u="none" strike="noStrike">
                          <a:solidFill>
                            <a:srgbClr val="FFFFFF"/>
                          </a:solidFill>
                          <a:effectLst/>
                          <a:latin typeface="Meiryo UI" panose="020B0604030504040204" pitchFamily="50" charset="-128"/>
                          <a:ea typeface="Meiryo UI" panose="020B0604030504040204" pitchFamily="50" charset="-128"/>
                        </a:rPr>
                        <a:t>少 な い県</a:t>
                      </a:r>
                      <a:br>
                        <a:rPr lang="ja-JP" altLang="en-US" sz="1050" b="1" i="0" u="none" strike="noStrike">
                          <a:solidFill>
                            <a:srgbClr val="FFFFFF"/>
                          </a:solidFill>
                          <a:effectLst/>
                          <a:latin typeface="Meiryo UI" panose="020B0604030504040204" pitchFamily="50" charset="-128"/>
                          <a:ea typeface="Meiryo UI" panose="020B0604030504040204" pitchFamily="50" charset="-128"/>
                        </a:rPr>
                      </a:br>
                      <a:r>
                        <a:rPr lang="ja-JP" altLang="en-US" sz="1050" b="1" i="0" u="none" strike="noStrike">
                          <a:solidFill>
                            <a:srgbClr val="FFFFFF"/>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埼　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千　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奈　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1" i="0" u="none" strike="noStrike">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滋　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兵　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京　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050" b="0" i="0" u="none" strike="noStrike">
                          <a:solidFill>
                            <a:srgbClr val="000000"/>
                          </a:solidFill>
                          <a:effectLst/>
                          <a:latin typeface="Meiryo UI" panose="020B0604030504040204" pitchFamily="50" charset="-128"/>
                          <a:ea typeface="Meiryo UI" panose="020B0604030504040204" pitchFamily="50" charset="-128"/>
                        </a:rPr>
                        <a:t>愛　知</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947058"/>
                  </a:ext>
                </a:extLst>
              </a:tr>
              <a:tr h="208006">
                <a:tc vMerge="1">
                  <a:txBody>
                    <a:bodyPr/>
                    <a:lstStyle/>
                    <a:p>
                      <a:endParaRPr kumimoji="1" lang="ja-JP" altLang="en-US"/>
                    </a:p>
                  </a:txBody>
                  <a:tcPr/>
                </a:tc>
                <a:tc vMerge="1">
                  <a:txBody>
                    <a:bodyPr/>
                    <a:lstStyle/>
                    <a:p>
                      <a:endParaRPr kumimoji="1" lang="ja-JP" altLang="en-US"/>
                    </a:p>
                  </a:txBody>
                  <a:tcPr/>
                </a:tc>
                <a:tc>
                  <a:txBody>
                    <a:bodyPr/>
                    <a:lstStyle/>
                    <a:p>
                      <a:pPr algn="ctr" fontAlgn="b"/>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49.7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solidFill>
                            <a:srgbClr val="000000"/>
                          </a:solidFill>
                          <a:effectLst/>
                          <a:latin typeface="Meiryo UI" panose="020B0604030504040204" pitchFamily="50" charset="-128"/>
                          <a:ea typeface="Meiryo UI" panose="020B0604030504040204" pitchFamily="50" charset="-128"/>
                        </a:rPr>
                        <a:t>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a:solidFill>
                            <a:srgbClr val="000000"/>
                          </a:solidFill>
                          <a:effectLst/>
                          <a:latin typeface="Meiryo UI" panose="020B0604030504040204" pitchFamily="50" charset="-128"/>
                          <a:ea typeface="Meiryo UI" panose="020B0604030504040204" pitchFamily="50" charset="-128"/>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839526"/>
                  </a:ext>
                </a:extLst>
              </a:tr>
            </a:tbl>
          </a:graphicData>
        </a:graphic>
      </p:graphicFrame>
      <p:sp>
        <p:nvSpPr>
          <p:cNvPr id="14" name="テキスト ボックス 13">
            <a:extLst>
              <a:ext uri="{FF2B5EF4-FFF2-40B4-BE49-F238E27FC236}">
                <a16:creationId xmlns:a16="http://schemas.microsoft.com/office/drawing/2014/main" id="{7C518212-DF93-4059-843E-B7FF6D08CDC7}"/>
              </a:ext>
            </a:extLst>
          </p:cNvPr>
          <p:cNvSpPr txBox="1"/>
          <p:nvPr/>
        </p:nvSpPr>
        <p:spPr>
          <a:xfrm>
            <a:off x="4746684" y="555323"/>
            <a:ext cx="5160556"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〇転入者の出身県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nvPr>
        </p:nvGraphicFramePr>
        <p:xfrm>
          <a:off x="4946768" y="995752"/>
          <a:ext cx="4892259" cy="2490535"/>
        </p:xfrm>
        <a:graphic>
          <a:graphicData uri="http://schemas.openxmlformats.org/drawingml/2006/table">
            <a:tbl>
              <a:tblPr/>
              <a:tblGrid>
                <a:gridCol w="615809">
                  <a:extLst>
                    <a:ext uri="{9D8B030D-6E8A-4147-A177-3AD203B41FA5}">
                      <a16:colId xmlns:a16="http://schemas.microsoft.com/office/drawing/2014/main" val="3424005433"/>
                    </a:ext>
                  </a:extLst>
                </a:gridCol>
                <a:gridCol w="855290">
                  <a:extLst>
                    <a:ext uri="{9D8B030D-6E8A-4147-A177-3AD203B41FA5}">
                      <a16:colId xmlns:a16="http://schemas.microsoft.com/office/drawing/2014/main" val="463510568"/>
                    </a:ext>
                  </a:extLst>
                </a:gridCol>
                <a:gridCol w="855290">
                  <a:extLst>
                    <a:ext uri="{9D8B030D-6E8A-4147-A177-3AD203B41FA5}">
                      <a16:colId xmlns:a16="http://schemas.microsoft.com/office/drawing/2014/main" val="3737642888"/>
                    </a:ext>
                  </a:extLst>
                </a:gridCol>
                <a:gridCol w="855290">
                  <a:extLst>
                    <a:ext uri="{9D8B030D-6E8A-4147-A177-3AD203B41FA5}">
                      <a16:colId xmlns:a16="http://schemas.microsoft.com/office/drawing/2014/main" val="2624530342"/>
                    </a:ext>
                  </a:extLst>
                </a:gridCol>
                <a:gridCol w="855290">
                  <a:extLst>
                    <a:ext uri="{9D8B030D-6E8A-4147-A177-3AD203B41FA5}">
                      <a16:colId xmlns:a16="http://schemas.microsoft.com/office/drawing/2014/main" val="266640761"/>
                    </a:ext>
                  </a:extLst>
                </a:gridCol>
                <a:gridCol w="855290">
                  <a:extLst>
                    <a:ext uri="{9D8B030D-6E8A-4147-A177-3AD203B41FA5}">
                      <a16:colId xmlns:a16="http://schemas.microsoft.com/office/drawing/2014/main" val="178169829"/>
                    </a:ext>
                  </a:extLst>
                </a:gridCol>
              </a:tblGrid>
              <a:tr h="225215">
                <a:tc>
                  <a:txBody>
                    <a:bodyPr/>
                    <a:lstStyle/>
                    <a:p>
                      <a:pPr algn="l" fontAlgn="b"/>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出身県＝生育県＝</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歳ごろまで育った県</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63864020"/>
                  </a:ext>
                </a:extLst>
              </a:tr>
              <a:tr h="355147">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東　京</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新　潟</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北海道</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静　岡</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秋　田</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317678"/>
                  </a:ext>
                </a:extLst>
              </a:tr>
              <a:tr h="355147">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埼　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東　京</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群　馬</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北海道</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長　野</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岩手、新潟</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zh-TW" sz="105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321977"/>
                  </a:ext>
                </a:extLst>
              </a:tr>
              <a:tr h="355147">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千　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東　京</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神奈川</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茨　城</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福　島</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埼　玉</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880205"/>
                  </a:ext>
                </a:extLst>
              </a:tr>
              <a:tr h="355147">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奈　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大　阪</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兵　庫</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京　都</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山　口</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三重、和歌山</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921882"/>
                  </a:ext>
                </a:extLst>
              </a:tr>
              <a:tr h="355147">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福島、埼玉</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新　潟</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千　葉</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長　野</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栃　木</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530875"/>
                  </a:ext>
                </a:extLst>
              </a:tr>
              <a:tr h="445233">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兵　庫</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京　都</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福　岡</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滋賀、奈良、広島</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徳島、香川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kumimoji="1" lang="ja-JP" altLang="en-US"/>
                    </a:p>
                  </a:txBody>
                  <a:tcPr/>
                </a:tc>
                <a:extLst>
                  <a:ext uri="{0D108BD9-81ED-4DB2-BD59-A6C34878D82A}">
                    <a16:rowId xmlns:a16="http://schemas.microsoft.com/office/drawing/2014/main" val="1547036672"/>
                  </a:ext>
                </a:extLst>
              </a:tr>
            </a:tbl>
          </a:graphicData>
        </a:graphic>
      </p:graphicFrame>
      <p:sp>
        <p:nvSpPr>
          <p:cNvPr id="17" name="正方形/長方形 16"/>
          <p:cNvSpPr/>
          <p:nvPr/>
        </p:nvSpPr>
        <p:spPr>
          <a:xfrm>
            <a:off x="4721" y="3579070"/>
            <a:ext cx="4942047" cy="430887"/>
          </a:xfrm>
          <a:prstGeom prst="rect">
            <a:avLst/>
          </a:prstGeom>
        </p:spPr>
        <p:txBody>
          <a:bodyPr wrap="square">
            <a:spAutoFit/>
          </a:bodyPr>
          <a:lstStyle/>
          <a:p>
            <a:pPr lvl="0"/>
            <a:r>
              <a:rPr kumimoji="1" lang="ja-JP" altLang="en-US" sz="1100" dirty="0" smtClean="0">
                <a:solidFill>
                  <a:prstClr val="black"/>
                </a:solidFill>
                <a:latin typeface="Meiryo UI" panose="020B0604030504040204" pitchFamily="50" charset="-128"/>
                <a:ea typeface="Meiryo UI" panose="020B0604030504040204" pitchFamily="50" charset="-128"/>
              </a:rPr>
              <a:t>上位にあがっている理由</a:t>
            </a:r>
            <a:r>
              <a:rPr kumimoji="1" lang="en-US" altLang="ja-JP" sz="1100" dirty="0" smtClean="0">
                <a:solidFill>
                  <a:prstClr val="black"/>
                </a:solidFill>
                <a:latin typeface="Meiryo UI" panose="020B0604030504040204" pitchFamily="50" charset="-128"/>
                <a:ea typeface="Meiryo UI" panose="020B0604030504040204" pitchFamily="50" charset="-128"/>
              </a:rPr>
              <a:t>(</a:t>
            </a:r>
            <a:r>
              <a:rPr kumimoji="1" lang="ja-JP" altLang="en-US" sz="1100" dirty="0" smtClean="0">
                <a:solidFill>
                  <a:prstClr val="black"/>
                </a:solidFill>
                <a:latin typeface="Meiryo UI" panose="020B0604030504040204" pitchFamily="50" charset="-128"/>
                <a:ea typeface="Meiryo UI" panose="020B0604030504040204" pitchFamily="50" charset="-128"/>
              </a:rPr>
              <a:t>東京・大阪</a:t>
            </a:r>
            <a:r>
              <a:rPr kumimoji="1" lang="en-US" altLang="ja-JP" sz="1100" dirty="0" smtClean="0">
                <a:solidFill>
                  <a:prstClr val="black"/>
                </a:solidFill>
                <a:latin typeface="Meiryo UI" panose="020B0604030504040204" pitchFamily="50" charset="-128"/>
                <a:ea typeface="Meiryo UI" panose="020B0604030504040204" pitchFamily="50" charset="-128"/>
              </a:rPr>
              <a:t>)</a:t>
            </a:r>
            <a:r>
              <a:rPr kumimoji="1" lang="ja-JP" altLang="en-US" sz="1100" dirty="0" smtClean="0">
                <a:solidFill>
                  <a:prstClr val="black"/>
                </a:solidFill>
                <a:latin typeface="Meiryo UI" panose="020B0604030504040204" pitchFamily="50" charset="-128"/>
                <a:ea typeface="Meiryo UI" panose="020B0604030504040204" pitchFamily="50" charset="-128"/>
              </a:rPr>
              <a:t>：日本の中心的存在、都市的生活の利便性</a:t>
            </a:r>
            <a:endParaRPr kumimoji="1" lang="en-US" altLang="ja-JP" sz="1100" dirty="0" smtClean="0">
              <a:solidFill>
                <a:prstClr val="black"/>
              </a:solidFill>
              <a:latin typeface="Meiryo UI" panose="020B0604030504040204" pitchFamily="50" charset="-128"/>
              <a:ea typeface="Meiryo UI" panose="020B0604030504040204" pitchFamily="50" charset="-128"/>
            </a:endParaRPr>
          </a:p>
          <a:p>
            <a:pPr lvl="0"/>
            <a:r>
              <a:rPr kumimoji="1" lang="ja-JP" altLang="en-US" sz="1100" dirty="0" smtClean="0">
                <a:solidFill>
                  <a:prstClr val="black"/>
                </a:solidFill>
                <a:latin typeface="Meiryo UI" panose="020B0604030504040204" pitchFamily="50" charset="-128"/>
                <a:ea typeface="Meiryo UI" panose="020B0604030504040204" pitchFamily="50" charset="-128"/>
              </a:rPr>
              <a:t>一番親しみを感じる県：大阪は広い範囲から人気あるが、東北・関東では少ない。</a:t>
            </a:r>
            <a:endParaRPr kumimoji="1" lang="en-US" altLang="ja-JP" sz="11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591577" y="6370359"/>
            <a:ext cx="4314423" cy="261610"/>
          </a:xfrm>
          <a:prstGeom prst="rect">
            <a:avLst/>
          </a:prstGeom>
        </p:spPr>
        <p:txBody>
          <a:bodyPr wrap="square">
            <a:spAutoFit/>
          </a:bodyPr>
          <a:lstStyle/>
          <a:p>
            <a:pPr lvl="0"/>
            <a:r>
              <a:rPr kumimoji="1" lang="ja-JP" altLang="en-US" sz="1100" dirty="0">
                <a:solidFill>
                  <a:prstClr val="black"/>
                </a:solidFill>
                <a:latin typeface="Meiryo UI" panose="020B0604030504040204" pitchFamily="50" charset="-128"/>
                <a:ea typeface="Meiryo UI" panose="020B0604030504040204" pitchFamily="50" charset="-128"/>
              </a:rPr>
              <a:t>出典：</a:t>
            </a:r>
            <a:r>
              <a:rPr kumimoji="1" lang="ja-JP" altLang="en-US" sz="1100" dirty="0" smtClean="0">
                <a:solidFill>
                  <a:prstClr val="black"/>
                </a:solidFill>
                <a:latin typeface="Meiryo UI" panose="020B0604030504040204" pitchFamily="50" charset="-128"/>
                <a:ea typeface="Meiryo UI" panose="020B0604030504040204" pitchFamily="50" charset="-128"/>
              </a:rPr>
              <a:t>「現代の県民気質・全国県民意識調査」</a:t>
            </a:r>
            <a:r>
              <a:rPr kumimoji="1" lang="ja-JP" altLang="en-US" sz="1100" dirty="0">
                <a:solidFill>
                  <a:prstClr val="black"/>
                </a:solidFill>
                <a:latin typeface="Meiryo UI" panose="020B0604030504040204" pitchFamily="50" charset="-128"/>
                <a:ea typeface="Meiryo UI" panose="020B0604030504040204" pitchFamily="50" charset="-128"/>
              </a:rPr>
              <a:t>　</a:t>
            </a:r>
            <a:r>
              <a:rPr kumimoji="1" lang="en-US" altLang="ja-JP" sz="1100" dirty="0" smtClean="0">
                <a:solidFill>
                  <a:prstClr val="black"/>
                </a:solidFill>
                <a:latin typeface="Meiryo UI" panose="020B0604030504040204" pitchFamily="50" charset="-128"/>
                <a:ea typeface="Meiryo UI" panose="020B0604030504040204" pitchFamily="50" charset="-128"/>
              </a:rPr>
              <a:t>NHK</a:t>
            </a:r>
            <a:r>
              <a:rPr kumimoji="1" lang="ja-JP" altLang="en-US" sz="1100" dirty="0" smtClean="0">
                <a:solidFill>
                  <a:prstClr val="black"/>
                </a:solidFill>
                <a:latin typeface="Meiryo UI" panose="020B0604030504040204" pitchFamily="50" charset="-128"/>
                <a:ea typeface="Meiryo UI" panose="020B0604030504040204" pitchFamily="50" charset="-128"/>
              </a:rPr>
              <a:t>放送文化研究所</a:t>
            </a:r>
            <a:endParaRPr kumimoji="1" lang="en-US" altLang="ja-JP" sz="1100"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1138" y="6221456"/>
            <a:ext cx="4942047" cy="261610"/>
          </a:xfrm>
          <a:prstGeom prst="rect">
            <a:avLst/>
          </a:prstGeom>
        </p:spPr>
        <p:txBody>
          <a:bodyPr wrap="square">
            <a:spAutoFit/>
          </a:bodyPr>
          <a:lstStyle/>
          <a:p>
            <a:pPr lvl="0"/>
            <a:r>
              <a:rPr kumimoji="1" lang="en-US" altLang="ja-JP" sz="1100" dirty="0" smtClean="0">
                <a:solidFill>
                  <a:prstClr val="black"/>
                </a:solidFill>
                <a:latin typeface="Meiryo UI" panose="020B0604030504040204" pitchFamily="50" charset="-128"/>
                <a:ea typeface="Meiryo UI" panose="020B0604030504040204" pitchFamily="50" charset="-128"/>
              </a:rPr>
              <a:t>※</a:t>
            </a:r>
            <a:r>
              <a:rPr kumimoji="1" lang="ja-JP" altLang="en-US" sz="1100" dirty="0" smtClean="0">
                <a:solidFill>
                  <a:prstClr val="black"/>
                </a:solidFill>
                <a:latin typeface="Meiryo UI" panose="020B0604030504040204" pitchFamily="50" charset="-128"/>
                <a:ea typeface="Meiryo UI" panose="020B0604030504040204" pitchFamily="50" charset="-128"/>
              </a:rPr>
              <a:t>生粋県人：両親ともにその県の出身</a:t>
            </a:r>
            <a:endParaRPr kumimoji="1" lang="en-US" altLang="ja-JP" sz="11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488224" y="6596390"/>
            <a:ext cx="417776"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31</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726708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21195" y="1466390"/>
            <a:ext cx="3771900" cy="208026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a:t>
            </a:r>
            <a:r>
              <a:rPr lang="ja-JP" altLang="en-US" sz="1400" b="1" dirty="0" smtClean="0">
                <a:solidFill>
                  <a:schemeClr val="bg1"/>
                </a:solidFill>
                <a:latin typeface="Meiryo UI" panose="020B0604030504040204" pitchFamily="50" charset="-128"/>
                <a:ea typeface="Meiryo UI" panose="020B0604030504040204" pitchFamily="50" charset="-128"/>
              </a:rPr>
              <a:t>　</a:t>
            </a:r>
            <a:r>
              <a:rPr lang="ja-JP" altLang="en-US" sz="900" b="1" dirty="0" smtClean="0">
                <a:solidFill>
                  <a:schemeClr val="bg1"/>
                </a:solidFill>
                <a:latin typeface="Meiryo UI" panose="020B0604030504040204" pitchFamily="50" charset="-128"/>
                <a:ea typeface="Meiryo UI" panose="020B0604030504040204" pitchFamily="50" charset="-128"/>
              </a:rPr>
              <a:t>（参考：現在の全国から見た大阪のイメージ）</a:t>
            </a:r>
            <a:endParaRPr lang="ja-JP" altLang="en-US" sz="9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508800"/>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・国内における大阪のイメージは、「にぎわいのある楽しいまち」というイメージ。</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・一方で、「くらしてみたい」は約１割、</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「条件があえばくらしてみたい」は約</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割、　「くらしてみたくない」は約４割。</a:t>
            </a:r>
            <a:endParaRPr kumimoji="1" lang="ja-JP" altLang="en-US"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6611779"/>
            <a:ext cx="4933507" cy="246221"/>
          </a:xfrm>
          <a:prstGeom prst="rect">
            <a:avLst/>
          </a:prstGeom>
        </p:spPr>
        <p:txBody>
          <a:bodyPr wrap="square">
            <a:spAutoFit/>
          </a:bodyPr>
          <a:lstStyle/>
          <a:p>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出典：「将来ビジョン・大阪」に係る調査結果（</a:t>
            </a:r>
            <a:r>
              <a:rPr lang="en-US" altLang="ja-JP" sz="1000" dirty="0" smtClean="0">
                <a:solidFill>
                  <a:srgbClr val="000000"/>
                </a:solidFill>
                <a:latin typeface="Meiryo UI" panose="020B0604030504040204" pitchFamily="50" charset="-128"/>
                <a:ea typeface="Meiryo UI" panose="020B0604030504040204" pitchFamily="50" charset="-128"/>
              </a:rPr>
              <a:t>2018</a:t>
            </a:r>
            <a:r>
              <a:rPr lang="ja-JP" altLang="en-US" sz="1000" dirty="0" smtClean="0">
                <a:solidFill>
                  <a:srgbClr val="000000"/>
                </a:solidFill>
                <a:latin typeface="Meiryo UI" panose="020B0604030504040204" pitchFamily="50" charset="-128"/>
                <a:ea typeface="Meiryo UI" panose="020B0604030504040204" pitchFamily="50" charset="-128"/>
              </a:rPr>
              <a:t>年（全国</a:t>
            </a:r>
            <a:r>
              <a:rPr lang="en-US" altLang="ja-JP" sz="1000" dirty="0" smtClean="0">
                <a:solidFill>
                  <a:srgbClr val="000000"/>
                </a:solidFill>
                <a:latin typeface="Meiryo UI" panose="020B0604030504040204" pitchFamily="50" charset="-128"/>
                <a:ea typeface="Meiryo UI" panose="020B0604030504040204" pitchFamily="50" charset="-128"/>
              </a:rPr>
              <a:t>1000</a:t>
            </a:r>
            <a:r>
              <a:rPr lang="ja-JP" altLang="en-US" sz="1000" dirty="0" smtClean="0">
                <a:solidFill>
                  <a:srgbClr val="000000"/>
                </a:solidFill>
                <a:latin typeface="Meiryo UI" panose="020B0604030504040204" pitchFamily="50" charset="-128"/>
                <a:ea typeface="Meiryo UI" panose="020B0604030504040204" pitchFamily="50" charset="-128"/>
              </a:rPr>
              <a:t>人に調査））</a:t>
            </a:r>
            <a:endParaRPr lang="ja-JP" altLang="en-US" sz="1000" dirty="0">
              <a:latin typeface="Meiryo UI" panose="020B0604030504040204" pitchFamily="50" charset="-128"/>
              <a:ea typeface="Meiryo UI" panose="020B0604030504040204" pitchFamily="50" charset="-128"/>
            </a:endParaRPr>
          </a:p>
        </p:txBody>
      </p:sp>
      <p:sp>
        <p:nvSpPr>
          <p:cNvPr id="13" name="正方形/長方形 12"/>
          <p:cNvSpPr/>
          <p:nvPr/>
        </p:nvSpPr>
        <p:spPr>
          <a:xfrm>
            <a:off x="115716" y="1219378"/>
            <a:ext cx="3514990" cy="253916"/>
          </a:xfrm>
          <a:prstGeom prst="rect">
            <a:avLst/>
          </a:prstGeom>
        </p:spPr>
        <p:txBody>
          <a:bodyPr wrap="square">
            <a:spAutoFit/>
          </a:bodyPr>
          <a:lstStyle/>
          <a:p>
            <a:r>
              <a:rPr lang="en-US" altLang="ja-JP" sz="1050" b="1" dirty="0" smtClean="0">
                <a:solidFill>
                  <a:srgbClr val="000000"/>
                </a:solidFill>
                <a:latin typeface="Meiryo UI" panose="020B0604030504040204" pitchFamily="50" charset="-128"/>
                <a:ea typeface="Meiryo UI" panose="020B0604030504040204" pitchFamily="50" charset="-128"/>
              </a:rPr>
              <a:t>Q</a:t>
            </a:r>
            <a:r>
              <a:rPr lang="ja-JP" altLang="en-US" sz="1050" b="1" dirty="0" smtClean="0">
                <a:solidFill>
                  <a:srgbClr val="000000"/>
                </a:solidFill>
                <a:latin typeface="Meiryo UI" panose="020B0604030504040204" pitchFamily="50" charset="-128"/>
                <a:ea typeface="Meiryo UI" panose="020B0604030504040204" pitchFamily="50" charset="-128"/>
              </a:rPr>
              <a:t>　あなた</a:t>
            </a:r>
            <a:r>
              <a:rPr lang="ja-JP" altLang="en-US" sz="1050" b="1" dirty="0">
                <a:solidFill>
                  <a:srgbClr val="000000"/>
                </a:solidFill>
                <a:latin typeface="Meiryo UI" panose="020B0604030504040204" pitchFamily="50" charset="-128"/>
                <a:ea typeface="Meiryo UI" panose="020B0604030504040204" pitchFamily="50" charset="-128"/>
              </a:rPr>
              <a:t>は、大阪府でくらしてみたいと思いますか</a:t>
            </a:r>
            <a:r>
              <a:rPr lang="ja-JP" altLang="en-US" sz="1050" b="1" dirty="0" smtClean="0">
                <a:solidFill>
                  <a:srgbClr val="000000"/>
                </a:solidFill>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15716" y="3893614"/>
            <a:ext cx="2091429" cy="1061829"/>
          </a:xfrm>
          <a:prstGeom prst="rect">
            <a:avLst/>
          </a:prstGeom>
        </p:spPr>
        <p:txBody>
          <a:bodyPr wrap="square">
            <a:spAutoFit/>
          </a:bodyPr>
          <a:lstStyle/>
          <a:p>
            <a:pPr marL="174625" indent="-174625"/>
            <a:r>
              <a:rPr lang="en-US" altLang="ja-JP" sz="1050" b="1" dirty="0" smtClean="0">
                <a:latin typeface="Meiryo UI" panose="020B0604030504040204" pitchFamily="50" charset="-128"/>
                <a:ea typeface="Meiryo UI" panose="020B0604030504040204" pitchFamily="50" charset="-128"/>
              </a:rPr>
              <a:t>Q</a:t>
            </a:r>
            <a:r>
              <a:rPr lang="ja-JP" altLang="en-US" sz="1050" b="1" dirty="0" smtClean="0">
                <a:latin typeface="Meiryo UI" panose="020B0604030504040204" pitchFamily="50" charset="-128"/>
                <a:ea typeface="Meiryo UI" panose="020B0604030504040204" pitchFamily="50" charset="-128"/>
              </a:rPr>
              <a:t>　性別</a:t>
            </a:r>
            <a:r>
              <a:rPr lang="ja-JP" altLang="en-US" sz="1050" b="1" dirty="0">
                <a:latin typeface="Meiryo UI" panose="020B0604030504040204" pitchFamily="50" charset="-128"/>
                <a:ea typeface="Meiryo UI" panose="020B0604030504040204" pitchFamily="50" charset="-128"/>
              </a:rPr>
              <a:t>に関わりなく、だれもが身近な地域で、お互い支えあい、尊重しあいながら安全・安心にくらしていける都市のイメージに一番近い都市（くらしてみたい都市）はどこですか。</a:t>
            </a:r>
          </a:p>
        </p:txBody>
      </p:sp>
      <p:graphicFrame>
        <p:nvGraphicFramePr>
          <p:cNvPr id="15" name="表 14"/>
          <p:cNvGraphicFramePr>
            <a:graphicFrameLocks noGrp="1"/>
          </p:cNvGraphicFramePr>
          <p:nvPr>
            <p:extLst>
              <p:ext uri="{D42A27DB-BD31-4B8C-83A1-F6EECF244321}">
                <p14:modId xmlns:p14="http://schemas.microsoft.com/office/powerpoint/2010/main" val="3597765390"/>
              </p:ext>
            </p:extLst>
          </p:nvPr>
        </p:nvGraphicFramePr>
        <p:xfrm>
          <a:off x="7373471" y="3893614"/>
          <a:ext cx="2291127" cy="2667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1715063">
                  <a:extLst>
                    <a:ext uri="{9D8B030D-6E8A-4147-A177-3AD203B41FA5}">
                      <a16:colId xmlns:a16="http://schemas.microsoft.com/office/drawing/2014/main" val="20001"/>
                    </a:ext>
                  </a:extLst>
                </a:gridCol>
              </a:tblGrid>
              <a:tr h="237525">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93881">
                <a:tc>
                  <a:txBody>
                    <a:bodyPr/>
                    <a:lstStyle/>
                    <a:p>
                      <a:pPr algn="ctr">
                        <a:lnSpc>
                          <a:spcPts val="1400"/>
                        </a:lnSpc>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ts val="1400"/>
                        </a:lnSpc>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37.1%</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207029">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東京（</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32.1%</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518">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福岡（</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102">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神奈川（</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35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京都（</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057">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北海道（</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957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愛知（</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823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兵庫（</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104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4126889120"/>
              </p:ext>
            </p:extLst>
          </p:nvPr>
        </p:nvGraphicFramePr>
        <p:xfrm>
          <a:off x="2210069" y="3893614"/>
          <a:ext cx="2291127" cy="2667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1715063">
                  <a:extLst>
                    <a:ext uri="{9D8B030D-6E8A-4147-A177-3AD203B41FA5}">
                      <a16:colId xmlns:a16="http://schemas.microsoft.com/office/drawing/2014/main" val="20001"/>
                    </a:ext>
                  </a:extLst>
                </a:gridCol>
              </a:tblGrid>
              <a:tr h="237525">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93881">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北海道（</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22.4%</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029">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福岡（</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12.4%</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518">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神奈川（</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12.1%</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102">
                <a:tc>
                  <a:txBody>
                    <a:bodyPr/>
                    <a:lstStyle/>
                    <a:p>
                      <a:pPr algn="ctr">
                        <a:lnSpc>
                          <a:spcPts val="1400"/>
                        </a:lnSpc>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ts val="1400"/>
                        </a:lnSpc>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10.8%</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22935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東京（</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9.9%</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057">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京都（</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957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愛知（</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823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兵庫（</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104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11.2%</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7" name="正方形/長方形 16"/>
          <p:cNvSpPr/>
          <p:nvPr/>
        </p:nvSpPr>
        <p:spPr>
          <a:xfrm>
            <a:off x="4807324" y="3893613"/>
            <a:ext cx="2566147" cy="428419"/>
          </a:xfrm>
          <a:prstGeom prst="rect">
            <a:avLst/>
          </a:prstGeom>
        </p:spPr>
        <p:txBody>
          <a:bodyPr wrap="square">
            <a:spAutoFit/>
          </a:bodyPr>
          <a:lstStyle/>
          <a:p>
            <a:pPr marL="174625" indent="-174625"/>
            <a:r>
              <a:rPr lang="en-US" altLang="ja-JP" sz="1050" b="1" dirty="0" smtClean="0">
                <a:latin typeface="Meiryo UI" panose="020B0604030504040204" pitchFamily="50" charset="-128"/>
                <a:ea typeface="Meiryo UI" panose="020B0604030504040204" pitchFamily="50" charset="-128"/>
              </a:rPr>
              <a:t>Q</a:t>
            </a:r>
            <a:r>
              <a:rPr lang="ja-JP" altLang="en-US" sz="1050" b="1" dirty="0" smtClean="0">
                <a:latin typeface="Meiryo UI" panose="020B0604030504040204" pitchFamily="50" charset="-128"/>
                <a:ea typeface="Meiryo UI" panose="020B0604030504040204" pitchFamily="50" charset="-128"/>
              </a:rPr>
              <a:t>　にぎわい</a:t>
            </a:r>
            <a:r>
              <a:rPr lang="ja-JP" altLang="en-US" sz="1050" b="1" dirty="0">
                <a:latin typeface="Meiryo UI" panose="020B0604030504040204" pitchFamily="50" charset="-128"/>
                <a:ea typeface="Meiryo UI" panose="020B0604030504040204" pitchFamily="50" charset="-128"/>
              </a:rPr>
              <a:t>のある「楽しいまち」のイメージに一番近い都市はどこですか。</a:t>
            </a:r>
          </a:p>
        </p:txBody>
      </p:sp>
      <p:sp>
        <p:nvSpPr>
          <p:cNvPr id="20" name="テキスト ボックス 19"/>
          <p:cNvSpPr txBox="1"/>
          <p:nvPr/>
        </p:nvSpPr>
        <p:spPr>
          <a:xfrm>
            <a:off x="9494532"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32</a:t>
            </a:r>
            <a:endParaRPr kumimoji="1" lang="ja-JP" altLang="en-US" sz="1100" b="1" dirty="0">
              <a:latin typeface="Arial Black" panose="020B0A04020102020204" pitchFamily="34" charset="0"/>
            </a:endParaRPr>
          </a:p>
        </p:txBody>
      </p:sp>
      <p:sp>
        <p:nvSpPr>
          <p:cNvPr id="21" name="正方形/長方形 20"/>
          <p:cNvSpPr/>
          <p:nvPr/>
        </p:nvSpPr>
        <p:spPr>
          <a:xfrm>
            <a:off x="4657060" y="1487447"/>
            <a:ext cx="5148815" cy="738664"/>
          </a:xfrm>
          <a:prstGeom prst="rect">
            <a:avLst/>
          </a:prstGeom>
          <a:ln w="6350">
            <a:solidFill>
              <a:schemeClr val="tx1"/>
            </a:solidFill>
            <a:prstDash val="dash"/>
          </a:ln>
        </p:spPr>
        <p:txBody>
          <a:bodyPr wrap="square">
            <a:spAutoFit/>
          </a:bodyPr>
          <a:lstStyle/>
          <a:p>
            <a:pPr marL="174625" indent="-174625"/>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「くらしてみたい」理由（複数回答可）</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・食べ物がおいしいから（</a:t>
            </a:r>
            <a:r>
              <a:rPr lang="en-US" altLang="ja-JP" sz="1050" dirty="0" smtClean="0">
                <a:latin typeface="Meiryo UI" panose="020B0604030504040204" pitchFamily="50" charset="-128"/>
                <a:ea typeface="Meiryo UI" panose="020B0604030504040204" pitchFamily="50" charset="-128"/>
              </a:rPr>
              <a:t>73.5%</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USJ</a:t>
            </a:r>
            <a:r>
              <a:rPr lang="ja-JP" altLang="en-US" sz="1050" dirty="0">
                <a:latin typeface="Meiryo UI" panose="020B0604030504040204" pitchFamily="50" charset="-128"/>
                <a:ea typeface="Meiryo UI" panose="020B0604030504040204" pitchFamily="50" charset="-128"/>
              </a:rPr>
              <a:t>やお笑いなどのエンターテインメントを楽しみたいから（</a:t>
            </a:r>
            <a:r>
              <a:rPr lang="en-US" altLang="ja-JP" sz="1050" dirty="0">
                <a:latin typeface="Meiryo UI" panose="020B0604030504040204" pitchFamily="50" charset="-128"/>
                <a:ea typeface="Meiryo UI" panose="020B0604030504040204" pitchFamily="50" charset="-128"/>
              </a:rPr>
              <a:t>47.4%</a:t>
            </a:r>
            <a:r>
              <a:rPr lang="ja-JP" altLang="en-US" sz="1050" dirty="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・大阪城、川辺の景色、夜景などの観光スポットがみたいから（</a:t>
            </a:r>
            <a:r>
              <a:rPr lang="en-US" altLang="ja-JP" sz="1050" dirty="0" smtClean="0">
                <a:latin typeface="Meiryo UI" panose="020B0604030504040204" pitchFamily="50" charset="-128"/>
                <a:ea typeface="Meiryo UI" panose="020B0604030504040204" pitchFamily="50" charset="-128"/>
              </a:rPr>
              <a:t>45.2%</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など</a:t>
            </a:r>
            <a:endParaRPr lang="en-US" altLang="ja-JP" sz="1050" dirty="0" smtClean="0">
              <a:latin typeface="Meiryo UI" panose="020B0604030504040204" pitchFamily="50" charset="-128"/>
              <a:ea typeface="Meiryo UI" panose="020B0604030504040204" pitchFamily="50" charset="-128"/>
            </a:endParaRPr>
          </a:p>
        </p:txBody>
      </p:sp>
      <p:sp>
        <p:nvSpPr>
          <p:cNvPr id="2" name="楕円 1"/>
          <p:cNvSpPr/>
          <p:nvPr/>
        </p:nvSpPr>
        <p:spPr>
          <a:xfrm>
            <a:off x="2307265" y="1422130"/>
            <a:ext cx="925033" cy="36766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1282112" y="3007163"/>
            <a:ext cx="925033" cy="59147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a:endCxn id="21" idx="1"/>
          </p:cNvCxnSpPr>
          <p:nvPr/>
        </p:nvCxnSpPr>
        <p:spPr>
          <a:xfrm>
            <a:off x="3232298" y="1648048"/>
            <a:ext cx="1424762" cy="208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endCxn id="24" idx="1"/>
          </p:cNvCxnSpPr>
          <p:nvPr/>
        </p:nvCxnSpPr>
        <p:spPr>
          <a:xfrm flipV="1">
            <a:off x="2207145" y="2795221"/>
            <a:ext cx="2449915" cy="52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4657060" y="2425889"/>
            <a:ext cx="5148815" cy="738664"/>
          </a:xfrm>
          <a:prstGeom prst="rect">
            <a:avLst/>
          </a:prstGeom>
          <a:ln w="6350">
            <a:solidFill>
              <a:schemeClr val="tx1"/>
            </a:solidFill>
            <a:prstDash val="dash"/>
          </a:ln>
        </p:spPr>
        <p:txBody>
          <a:bodyPr wrap="square">
            <a:spAutoFit/>
          </a:bodyPr>
          <a:lstStyle/>
          <a:p>
            <a:pPr marL="174625" indent="-174625"/>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「くらしてみたくない」理由（複数回答可）</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・人が多く、ごみごみしているイメージがあるから（</a:t>
            </a:r>
            <a:r>
              <a:rPr lang="en-US" altLang="ja-JP" sz="1050" dirty="0" smtClean="0">
                <a:latin typeface="Meiryo UI" panose="020B0604030504040204" pitchFamily="50" charset="-128"/>
                <a:ea typeface="Meiryo UI" panose="020B0604030504040204" pitchFamily="50" charset="-128"/>
              </a:rPr>
              <a:t>47.0%</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・治安が悪いイメージがあるから（</a:t>
            </a:r>
            <a:r>
              <a:rPr lang="en-US" altLang="ja-JP" sz="1050" dirty="0" smtClean="0">
                <a:latin typeface="Meiryo UI" panose="020B0604030504040204" pitchFamily="50" charset="-128"/>
                <a:ea typeface="Meiryo UI" panose="020B0604030504040204" pitchFamily="50" charset="-128"/>
              </a:rPr>
              <a:t>33.1%</a:t>
            </a:r>
            <a:r>
              <a:rPr lang="ja-JP" altLang="en-US" sz="1050" dirty="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・興味を引く観光スポットがないから（</a:t>
            </a:r>
            <a:r>
              <a:rPr lang="en-US" altLang="ja-JP" sz="1050" dirty="0" smtClean="0">
                <a:latin typeface="Meiryo UI" panose="020B0604030504040204" pitchFamily="50" charset="-128"/>
                <a:ea typeface="Meiryo UI" panose="020B0604030504040204" pitchFamily="50" charset="-128"/>
              </a:rPr>
              <a:t>32.4%</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など</a:t>
            </a:r>
            <a:endParaRPr lang="en-US" altLang="ja-JP" sz="1050" dirty="0" smtClean="0">
              <a:latin typeface="Meiryo UI" panose="020B0604030504040204" pitchFamily="50" charset="-128"/>
              <a:ea typeface="Meiryo UI" panose="020B0604030504040204" pitchFamily="50" charset="-128"/>
            </a:endParaRPr>
          </a:p>
        </p:txBody>
      </p:sp>
      <p:sp>
        <p:nvSpPr>
          <p:cNvPr id="19" name="正方形/長方形 18"/>
          <p:cNvSpPr/>
          <p:nvPr/>
        </p:nvSpPr>
        <p:spPr>
          <a:xfrm>
            <a:off x="7856620" y="8446"/>
            <a:ext cx="2049379" cy="415498"/>
          </a:xfrm>
          <a:prstGeom prst="rect">
            <a:avLst/>
          </a:prstGeom>
        </p:spPr>
        <p:txBody>
          <a:bodyPr wrap="square">
            <a:spAutoFit/>
          </a:bodyPr>
          <a:lstStyle/>
          <a:p>
            <a:r>
              <a:rPr lang="en-US" altLang="ja-JP" sz="1050" b="1" dirty="0" smtClean="0">
                <a:solidFill>
                  <a:schemeClr val="bg1"/>
                </a:solidFill>
                <a:latin typeface="Meiryo UI" panose="020B0604030504040204" pitchFamily="50" charset="-128"/>
                <a:ea typeface="Meiryo UI" panose="020B0604030504040204" pitchFamily="50" charset="-128"/>
              </a:rPr>
              <a:t>※</a:t>
            </a:r>
            <a:r>
              <a:rPr lang="ja-JP" altLang="en-US" sz="1050" b="1" dirty="0" smtClean="0">
                <a:solidFill>
                  <a:schemeClr val="bg1"/>
                </a:solidFill>
                <a:latin typeface="Meiryo UI" panose="020B0604030504040204" pitchFamily="50" charset="-128"/>
                <a:ea typeface="Meiryo UI" panose="020B0604030504040204" pitchFamily="50" charset="-128"/>
              </a:rPr>
              <a:t>現在、アンケート調査を実施中、今後、テータ更新、構成等再整理</a:t>
            </a:r>
            <a:endParaRPr lang="ja-JP" altLang="en-US" sz="105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1286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a:t>
            </a:r>
            <a:r>
              <a:rPr lang="ja-JP" altLang="en-US" sz="1800" b="1" dirty="0" smtClean="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a:t>
            </a:r>
            <a:r>
              <a:rPr lang="ja-JP" altLang="en-US" sz="1800" b="1" dirty="0">
                <a:solidFill>
                  <a:schemeClr val="bg1"/>
                </a:solidFill>
                <a:latin typeface="Meiryo UI" panose="020B0604030504040204" pitchFamily="50" charset="-128"/>
                <a:ea typeface="Meiryo UI" panose="020B0604030504040204" pitchFamily="50" charset="-128"/>
              </a:rPr>
              <a:t>　</a:t>
            </a:r>
            <a:r>
              <a:rPr lang="ja-JP" altLang="en-US" sz="1100" b="1" dirty="0" smtClean="0">
                <a:solidFill>
                  <a:schemeClr val="bg1"/>
                </a:solidFill>
                <a:latin typeface="Meiryo UI" panose="020B0604030504040204" pitchFamily="50" charset="-128"/>
                <a:ea typeface="Meiryo UI" panose="020B0604030504040204" pitchFamily="50" charset="-128"/>
              </a:rPr>
              <a:t>（参考：地域別傾向</a:t>
            </a:r>
            <a:r>
              <a:rPr lang="ja-JP" altLang="en-US" sz="1800" b="1" dirty="0" smtClean="0">
                <a:solidFill>
                  <a:schemeClr val="bg1"/>
                </a:solidFill>
                <a:latin typeface="Meiryo UI" panose="020B0604030504040204" pitchFamily="50" charset="-128"/>
                <a:ea typeface="Meiryo UI" panose="020B0604030504040204" pitchFamily="50" charset="-128"/>
              </a:rPr>
              <a:t>　</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603812" y="4733647"/>
            <a:ext cx="6101913"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・北日本、東日本では、全国平均よりも大阪に住んでみたいと思う人の割合は低い。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・また、「くらしてみたくない」と思う人の割合は約半分。</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・西日本、九州の方が、大阪で暮らしてみたいと思う人の割合は高くなる。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・特に、関西圏において、その割合は高い（約</a:t>
            </a:r>
            <a:r>
              <a:rPr kumimoji="1" lang="en-US" altLang="ja-JP" sz="1400" dirty="0" smtClean="0">
                <a:latin typeface="Meiryo UI" panose="020B0604030504040204" pitchFamily="50" charset="-128"/>
                <a:ea typeface="Meiryo UI" panose="020B0604030504040204" pitchFamily="50" charset="-128"/>
              </a:rPr>
              <a:t>67%</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521358" y="6596390"/>
            <a:ext cx="384641"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33</a:t>
            </a:r>
            <a:endParaRPr kumimoji="1" lang="ja-JP" altLang="en-US" sz="1100" b="1" dirty="0">
              <a:latin typeface="Arial Black" panose="020B0A04020102020204" pitchFamily="34" charset="0"/>
            </a:endParaRPr>
          </a:p>
        </p:txBody>
      </p:sp>
      <p:sp>
        <p:nvSpPr>
          <p:cNvPr id="12" name="正方形/長方形 11"/>
          <p:cNvSpPr/>
          <p:nvPr/>
        </p:nvSpPr>
        <p:spPr>
          <a:xfrm>
            <a:off x="7856620" y="8446"/>
            <a:ext cx="2049379" cy="415498"/>
          </a:xfrm>
          <a:prstGeom prst="rect">
            <a:avLst/>
          </a:prstGeom>
        </p:spPr>
        <p:txBody>
          <a:bodyPr wrap="square">
            <a:spAutoFit/>
          </a:bodyPr>
          <a:lstStyle/>
          <a:p>
            <a:r>
              <a:rPr lang="en-US" altLang="ja-JP" sz="1050" b="1" dirty="0" smtClean="0">
                <a:solidFill>
                  <a:schemeClr val="bg1"/>
                </a:solidFill>
                <a:latin typeface="Meiryo UI" panose="020B0604030504040204" pitchFamily="50" charset="-128"/>
                <a:ea typeface="Meiryo UI" panose="020B0604030504040204" pitchFamily="50" charset="-128"/>
              </a:rPr>
              <a:t>※</a:t>
            </a:r>
            <a:r>
              <a:rPr lang="ja-JP" altLang="en-US" sz="1050" b="1" dirty="0" smtClean="0">
                <a:solidFill>
                  <a:schemeClr val="bg1"/>
                </a:solidFill>
                <a:latin typeface="Meiryo UI" panose="020B0604030504040204" pitchFamily="50" charset="-128"/>
                <a:ea typeface="Meiryo UI" panose="020B0604030504040204" pitchFamily="50" charset="-128"/>
              </a:rPr>
              <a:t>現在、アンケート調査を実施中、今後、テータ更新、構成等再整理</a:t>
            </a:r>
            <a:endParaRPr lang="ja-JP" altLang="en-US" sz="1050" b="1" dirty="0">
              <a:solidFill>
                <a:schemeClr val="bg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215217" y="671727"/>
            <a:ext cx="2880360" cy="1729740"/>
          </a:xfrm>
          <a:prstGeom prst="rect">
            <a:avLst/>
          </a:prstGeom>
        </p:spPr>
      </p:pic>
      <p:pic>
        <p:nvPicPr>
          <p:cNvPr id="10" name="図 9"/>
          <p:cNvPicPr>
            <a:picLocks noChangeAspect="1"/>
          </p:cNvPicPr>
          <p:nvPr/>
        </p:nvPicPr>
        <p:blipFill>
          <a:blip r:embed="rId3"/>
          <a:stretch>
            <a:fillRect/>
          </a:stretch>
        </p:blipFill>
        <p:spPr>
          <a:xfrm>
            <a:off x="3413846" y="671727"/>
            <a:ext cx="2910840" cy="1744980"/>
          </a:xfrm>
          <a:prstGeom prst="rect">
            <a:avLst/>
          </a:prstGeom>
        </p:spPr>
      </p:pic>
      <p:pic>
        <p:nvPicPr>
          <p:cNvPr id="13" name="図 12"/>
          <p:cNvPicPr>
            <a:picLocks noChangeAspect="1"/>
          </p:cNvPicPr>
          <p:nvPr/>
        </p:nvPicPr>
        <p:blipFill>
          <a:blip r:embed="rId4"/>
          <a:stretch>
            <a:fillRect/>
          </a:stretch>
        </p:blipFill>
        <p:spPr>
          <a:xfrm>
            <a:off x="6537797" y="660297"/>
            <a:ext cx="2964180" cy="1767840"/>
          </a:xfrm>
          <a:prstGeom prst="rect">
            <a:avLst/>
          </a:prstGeom>
        </p:spPr>
      </p:pic>
      <p:pic>
        <p:nvPicPr>
          <p:cNvPr id="14" name="図 13"/>
          <p:cNvPicPr>
            <a:picLocks noChangeAspect="1"/>
          </p:cNvPicPr>
          <p:nvPr/>
        </p:nvPicPr>
        <p:blipFill>
          <a:blip r:embed="rId5"/>
          <a:stretch>
            <a:fillRect/>
          </a:stretch>
        </p:blipFill>
        <p:spPr>
          <a:xfrm>
            <a:off x="207149" y="2592009"/>
            <a:ext cx="3032760" cy="1821180"/>
          </a:xfrm>
          <a:prstGeom prst="rect">
            <a:avLst/>
          </a:prstGeom>
        </p:spPr>
      </p:pic>
      <p:pic>
        <p:nvPicPr>
          <p:cNvPr id="15" name="図 14"/>
          <p:cNvPicPr>
            <a:picLocks noChangeAspect="1"/>
          </p:cNvPicPr>
          <p:nvPr/>
        </p:nvPicPr>
        <p:blipFill>
          <a:blip r:embed="rId6"/>
          <a:stretch>
            <a:fillRect/>
          </a:stretch>
        </p:blipFill>
        <p:spPr>
          <a:xfrm>
            <a:off x="3372473" y="2628362"/>
            <a:ext cx="3032760" cy="1821180"/>
          </a:xfrm>
          <a:prstGeom prst="rect">
            <a:avLst/>
          </a:prstGeom>
        </p:spPr>
      </p:pic>
      <p:pic>
        <p:nvPicPr>
          <p:cNvPr id="16" name="図 15"/>
          <p:cNvPicPr>
            <a:picLocks noChangeAspect="1"/>
          </p:cNvPicPr>
          <p:nvPr/>
        </p:nvPicPr>
        <p:blipFill>
          <a:blip r:embed="rId7"/>
          <a:stretch>
            <a:fillRect/>
          </a:stretch>
        </p:blipFill>
        <p:spPr>
          <a:xfrm>
            <a:off x="6434927" y="2586452"/>
            <a:ext cx="3169920" cy="1905000"/>
          </a:xfrm>
          <a:prstGeom prst="rect">
            <a:avLst/>
          </a:prstGeom>
        </p:spPr>
      </p:pic>
      <p:pic>
        <p:nvPicPr>
          <p:cNvPr id="17" name="図 16"/>
          <p:cNvPicPr>
            <a:picLocks noChangeAspect="1"/>
          </p:cNvPicPr>
          <p:nvPr/>
        </p:nvPicPr>
        <p:blipFill>
          <a:blip r:embed="rId8"/>
          <a:stretch>
            <a:fillRect/>
          </a:stretch>
        </p:blipFill>
        <p:spPr>
          <a:xfrm>
            <a:off x="116627" y="4661197"/>
            <a:ext cx="3261360" cy="1958340"/>
          </a:xfrm>
          <a:prstGeom prst="rect">
            <a:avLst/>
          </a:prstGeom>
        </p:spPr>
      </p:pic>
    </p:spTree>
    <p:extLst>
      <p:ext uri="{BB962C8B-B14F-4D97-AF65-F5344CB8AC3E}">
        <p14:creationId xmlns:p14="http://schemas.microsoft.com/office/powerpoint/2010/main" val="1715494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a:t>
            </a:r>
            <a:r>
              <a:rPr lang="ja-JP" altLang="en-US" sz="1800" b="1" dirty="0">
                <a:solidFill>
                  <a:schemeClr val="bg1"/>
                </a:solidFill>
                <a:latin typeface="Meiryo UI" panose="020B0604030504040204" pitchFamily="50" charset="-128"/>
                <a:ea typeface="Meiryo UI" panose="020B0604030504040204" pitchFamily="50" charset="-128"/>
              </a:rPr>
              <a:t>　</a:t>
            </a:r>
            <a:r>
              <a:rPr lang="ja-JP" altLang="en-US" sz="900" b="1" dirty="0" smtClean="0">
                <a:solidFill>
                  <a:schemeClr val="bg1"/>
                </a:solidFill>
                <a:latin typeface="Meiryo UI" panose="020B0604030504040204" pitchFamily="50" charset="-128"/>
                <a:ea typeface="Meiryo UI" panose="020B0604030504040204" pitchFamily="50" charset="-128"/>
              </a:rPr>
              <a:t>（参考：地域別転出入状況との比較）</a:t>
            </a:r>
            <a:endParaRPr lang="ja-JP" altLang="en-US" sz="9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32229" y="596681"/>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・地域別でみた大阪へのイメージの結果と同様、大阪への転入については、「関西圏」が最も多く、次いで「中国・四国」が多い状況。</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・東京圏については、転出超過の状況にあり、「北海道・東北」、「関東甲信越」からの転入者は少ない。</a:t>
            </a:r>
            <a:endParaRPr kumimoji="1" lang="ja-JP" altLang="en-US" sz="1400" dirty="0">
              <a:latin typeface="Meiryo UI" panose="020B0604030504040204" pitchFamily="50" charset="-128"/>
              <a:ea typeface="Meiryo UI" panose="020B0604030504040204" pitchFamily="50" charset="-128"/>
            </a:endParaRPr>
          </a:p>
        </p:txBody>
      </p:sp>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01" y="1694329"/>
            <a:ext cx="9365769" cy="445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7871011" y="6146908"/>
            <a:ext cx="1801906" cy="261610"/>
          </a:xfrm>
          <a:prstGeom prst="rect">
            <a:avLst/>
          </a:prstGeom>
        </p:spPr>
        <p:txBody>
          <a:bodyPr wrap="square">
            <a:spAutoFit/>
          </a:bodyPr>
          <a:lstStyle/>
          <a:p>
            <a:pPr lvl="0"/>
            <a:r>
              <a:rPr kumimoji="1" lang="ja-JP" altLang="en-US" sz="1100" dirty="0">
                <a:solidFill>
                  <a:prstClr val="black"/>
                </a:solidFill>
                <a:latin typeface="Meiryo UI" panose="020B0604030504040204" pitchFamily="50" charset="-128"/>
                <a:ea typeface="Meiryo UI" panose="020B0604030504040204" pitchFamily="50" charset="-128"/>
              </a:rPr>
              <a:t>出典：</a:t>
            </a:r>
            <a:r>
              <a:rPr kumimoji="1" lang="ja-JP" altLang="en-US" sz="1100" dirty="0" smtClean="0">
                <a:solidFill>
                  <a:prstClr val="black"/>
                </a:solidFill>
                <a:latin typeface="Meiryo UI" panose="020B0604030504040204" pitchFamily="50" charset="-128"/>
                <a:ea typeface="Meiryo UI" panose="020B0604030504040204" pitchFamily="50" charset="-128"/>
              </a:rPr>
              <a:t>「大阪の成長戦略」</a:t>
            </a:r>
            <a:endParaRPr kumimoji="1" lang="en-US" altLang="ja-JP" sz="1100" dirty="0">
              <a:solidFill>
                <a:prstClr val="black"/>
              </a:solidFill>
              <a:latin typeface="Meiryo UI" panose="020B0604030504040204" pitchFamily="50" charset="-128"/>
              <a:ea typeface="Meiryo UI" panose="020B0604030504040204" pitchFamily="50" charset="-128"/>
            </a:endParaRPr>
          </a:p>
        </p:txBody>
      </p:sp>
      <p:sp>
        <p:nvSpPr>
          <p:cNvPr id="7" name="正方形/長方形 6"/>
          <p:cNvSpPr/>
          <p:nvPr/>
        </p:nvSpPr>
        <p:spPr>
          <a:xfrm>
            <a:off x="7856620" y="8446"/>
            <a:ext cx="2049379" cy="415498"/>
          </a:xfrm>
          <a:prstGeom prst="rect">
            <a:avLst/>
          </a:prstGeom>
        </p:spPr>
        <p:txBody>
          <a:bodyPr wrap="square">
            <a:spAutoFit/>
          </a:bodyPr>
          <a:lstStyle/>
          <a:p>
            <a:r>
              <a:rPr lang="en-US" altLang="ja-JP" sz="1050" b="1" dirty="0" smtClean="0">
                <a:solidFill>
                  <a:schemeClr val="bg1"/>
                </a:solidFill>
                <a:latin typeface="Meiryo UI" panose="020B0604030504040204" pitchFamily="50" charset="-128"/>
                <a:ea typeface="Meiryo UI" panose="020B0604030504040204" pitchFamily="50" charset="-128"/>
              </a:rPr>
              <a:t>※</a:t>
            </a:r>
            <a:r>
              <a:rPr lang="ja-JP" altLang="en-US" sz="1050" b="1" dirty="0" smtClean="0">
                <a:solidFill>
                  <a:schemeClr val="bg1"/>
                </a:solidFill>
                <a:latin typeface="Meiryo UI" panose="020B0604030504040204" pitchFamily="50" charset="-128"/>
                <a:ea typeface="Meiryo UI" panose="020B0604030504040204" pitchFamily="50" charset="-128"/>
              </a:rPr>
              <a:t>現在、アンケート調査を実施中、今後、テータ更新、構成等再整理</a:t>
            </a:r>
            <a:endParaRPr lang="ja-JP" altLang="en-US" sz="105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71546" y="6596390"/>
            <a:ext cx="39635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34</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669749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229094" y="2160929"/>
            <a:ext cx="2225040" cy="3558540"/>
          </a:xfrm>
          <a:prstGeom prst="rect">
            <a:avLst/>
          </a:prstGeom>
        </p:spPr>
      </p:pic>
      <p:pic>
        <p:nvPicPr>
          <p:cNvPr id="2" name="図 1"/>
          <p:cNvPicPr>
            <a:picLocks noChangeAspect="1"/>
          </p:cNvPicPr>
          <p:nvPr/>
        </p:nvPicPr>
        <p:blipFill>
          <a:blip r:embed="rId3"/>
          <a:stretch>
            <a:fillRect/>
          </a:stretch>
        </p:blipFill>
        <p:spPr>
          <a:xfrm>
            <a:off x="30230" y="2112157"/>
            <a:ext cx="2209800" cy="359664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a:t>
            </a:r>
            <a:r>
              <a:rPr lang="ja-JP" altLang="en-US" sz="1050" b="1" dirty="0">
                <a:solidFill>
                  <a:schemeClr val="bg1"/>
                </a:solidFill>
                <a:latin typeface="Meiryo UI" panose="020B0604030504040204" pitchFamily="50" charset="-128"/>
                <a:ea typeface="Meiryo UI" panose="020B0604030504040204" pitchFamily="50" charset="-128"/>
              </a:rPr>
              <a:t>　</a:t>
            </a:r>
            <a:r>
              <a:rPr lang="ja-JP" altLang="en-US" sz="1050" b="1" dirty="0" smtClean="0">
                <a:solidFill>
                  <a:schemeClr val="bg1"/>
                </a:solidFill>
                <a:latin typeface="Meiryo UI" panose="020B0604030504040204" pitchFamily="50" charset="-128"/>
                <a:ea typeface="Meiryo UI" panose="020B0604030504040204" pitchFamily="50" charset="-128"/>
              </a:rPr>
              <a:t>（参考：その他関連データから見て）</a:t>
            </a:r>
            <a:endParaRPr lang="ja-JP" altLang="en-US" sz="105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35</a:t>
            </a:r>
            <a:endParaRPr kumimoji="1" lang="ja-JP" altLang="en-US" sz="1100" b="1" dirty="0">
              <a:latin typeface="Arial Black" panose="020B0A04020102020204" pitchFamily="34" charset="0"/>
            </a:endParaRPr>
          </a:p>
        </p:txBody>
      </p:sp>
      <p:graphicFrame>
        <p:nvGraphicFramePr>
          <p:cNvPr id="22" name="表 21"/>
          <p:cNvGraphicFramePr>
            <a:graphicFrameLocks noGrp="1"/>
          </p:cNvGraphicFramePr>
          <p:nvPr>
            <p:extLst>
              <p:ext uri="{D42A27DB-BD31-4B8C-83A1-F6EECF244321}">
                <p14:modId xmlns:p14="http://schemas.microsoft.com/office/powerpoint/2010/main" val="2153274721"/>
              </p:ext>
            </p:extLst>
          </p:nvPr>
        </p:nvGraphicFramePr>
        <p:xfrm>
          <a:off x="4918548" y="2100775"/>
          <a:ext cx="2291128" cy="3357880"/>
        </p:xfrm>
        <a:graphic>
          <a:graphicData uri="http://schemas.openxmlformats.org/drawingml/2006/table">
            <a:tbl>
              <a:tblPr firstRow="1" bandRow="1">
                <a:tableStyleId>{5C22544A-7EE6-4342-B048-85BDC9FD1C3A}</a:tableStyleId>
              </a:tblPr>
              <a:tblGrid>
                <a:gridCol w="460324">
                  <a:extLst>
                    <a:ext uri="{9D8B030D-6E8A-4147-A177-3AD203B41FA5}">
                      <a16:colId xmlns:a16="http://schemas.microsoft.com/office/drawing/2014/main" val="20000"/>
                    </a:ext>
                  </a:extLst>
                </a:gridCol>
                <a:gridCol w="460324">
                  <a:extLst>
                    <a:ext uri="{9D8B030D-6E8A-4147-A177-3AD203B41FA5}">
                      <a16:colId xmlns:a16="http://schemas.microsoft.com/office/drawing/2014/main" val="245193589"/>
                    </a:ext>
                  </a:extLst>
                </a:gridCol>
                <a:gridCol w="1370480">
                  <a:extLst>
                    <a:ext uri="{9D8B030D-6E8A-4147-A177-3AD203B41FA5}">
                      <a16:colId xmlns:a16="http://schemas.microsoft.com/office/drawing/2014/main" val="20001"/>
                    </a:ext>
                  </a:extLst>
                </a:gridCol>
              </a:tblGrid>
              <a:tr h="237525">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前年</a:t>
                      </a:r>
                      <a:endParaRPr kumimoji="1"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93881">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北海道（</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67.0</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029">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京都（</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518">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沖縄（</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66.0</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102">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長崎（</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64.3</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35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広島（</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64.1</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057">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熊本（</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9572">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福岡（</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823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長野（</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104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静岡（</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59.7</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104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島根（</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59.5</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1751230"/>
                  </a:ext>
                </a:extLst>
              </a:tr>
              <a:tr h="21104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ts val="1400"/>
                        </a:lnSpc>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57.3</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677076681"/>
                  </a:ext>
                </a:extLst>
              </a:tr>
            </a:tbl>
          </a:graphicData>
        </a:graphic>
      </p:graphicFrame>
      <p:sp>
        <p:nvSpPr>
          <p:cNvPr id="23" name="正方形/長方形 22"/>
          <p:cNvSpPr/>
          <p:nvPr/>
        </p:nvSpPr>
        <p:spPr>
          <a:xfrm>
            <a:off x="-6016" y="1588230"/>
            <a:ext cx="4483887" cy="430887"/>
          </a:xfrm>
          <a:prstGeom prst="rect">
            <a:avLst/>
          </a:prstGeom>
        </p:spPr>
        <p:txBody>
          <a:bodyPr wrap="square">
            <a:spAutoFit/>
          </a:bodyPr>
          <a:lstStyle/>
          <a:p>
            <a:r>
              <a:rPr lang="ja-JP" altLang="en-US" sz="1100" dirty="0" smtClean="0">
                <a:solidFill>
                  <a:srgbClr val="000000"/>
                </a:solidFill>
                <a:latin typeface="Meiryo UI" panose="020B0604030504040204" pitchFamily="50" charset="-128"/>
                <a:ea typeface="Meiryo UI" panose="020B0604030504040204" pitchFamily="50" charset="-128"/>
              </a:rPr>
              <a:t>◆「首都圏居住者における全国主要都市ブランド調査報告書（</a:t>
            </a:r>
            <a:r>
              <a:rPr lang="en-US" altLang="ja-JP" sz="1100" dirty="0" smtClean="0">
                <a:solidFill>
                  <a:srgbClr val="000000"/>
                </a:solidFill>
                <a:latin typeface="Meiryo UI" panose="020B0604030504040204" pitchFamily="50" charset="-128"/>
                <a:ea typeface="Meiryo UI" panose="020B0604030504040204" pitchFamily="50" charset="-128"/>
              </a:rPr>
              <a:t>2006</a:t>
            </a:r>
            <a:r>
              <a:rPr lang="ja-JP" altLang="en-US" sz="1100" dirty="0" smtClean="0">
                <a:solidFill>
                  <a:srgbClr val="000000"/>
                </a:solidFill>
                <a:latin typeface="Meiryo UI" panose="020B0604030504040204" pitchFamily="50" charset="-128"/>
                <a:ea typeface="Meiryo UI" panose="020B0604030504040204" pitchFamily="50" charset="-128"/>
              </a:rPr>
              <a:t>年）」</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㈱ゲイン</a:t>
            </a:r>
            <a:endParaRPr lang="en-US" altLang="ja-JP" sz="1100" dirty="0" smtClean="0">
              <a:solidFill>
                <a:srgbClr val="00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4667815" y="1588230"/>
            <a:ext cx="2792595" cy="430887"/>
          </a:xfrm>
          <a:prstGeom prst="rect">
            <a:avLst/>
          </a:prstGeom>
        </p:spPr>
        <p:txBody>
          <a:bodyPr wrap="square">
            <a:spAutoFit/>
          </a:bodyPr>
          <a:lstStyle/>
          <a:p>
            <a:r>
              <a:rPr lang="ja-JP" altLang="en-US" sz="1100" dirty="0" smtClean="0">
                <a:solidFill>
                  <a:srgbClr val="000000"/>
                </a:solidFill>
                <a:latin typeface="Meiryo UI" panose="020B0604030504040204" pitchFamily="50" charset="-128"/>
                <a:ea typeface="Meiryo UI" panose="020B0604030504040204" pitchFamily="50" charset="-128"/>
              </a:rPr>
              <a:t>◆「都道府県の愛着度ランキング</a:t>
            </a:r>
            <a:r>
              <a:rPr lang="en-US" altLang="ja-JP" sz="1100" dirty="0" smtClean="0">
                <a:solidFill>
                  <a:srgbClr val="000000"/>
                </a:solidFill>
                <a:latin typeface="Meiryo UI" panose="020B0604030504040204" pitchFamily="50" charset="-128"/>
                <a:ea typeface="Meiryo UI" panose="020B0604030504040204" pitchFamily="50" charset="-128"/>
              </a:rPr>
              <a:t>2018</a:t>
            </a:r>
            <a:r>
              <a:rPr lang="ja-JP" altLang="en-US" sz="1100" dirty="0" smtClean="0">
                <a:solidFill>
                  <a:srgbClr val="000000"/>
                </a:solidFill>
                <a:latin typeface="Meiryo UI" panose="020B0604030504040204" pitchFamily="50" charset="-128"/>
                <a:ea typeface="Meiryo UI" panose="020B0604030504040204" pitchFamily="50" charset="-128"/>
              </a:rPr>
              <a:t>」</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ブランド</a:t>
            </a:r>
            <a:r>
              <a:rPr lang="ja-JP" altLang="en-US" sz="1100" dirty="0">
                <a:solidFill>
                  <a:srgbClr val="000000"/>
                </a:solidFill>
                <a:latin typeface="Meiryo UI" panose="020B0604030504040204" pitchFamily="50" charset="-128"/>
                <a:ea typeface="Meiryo UI" panose="020B0604030504040204" pitchFamily="50" charset="-128"/>
              </a:rPr>
              <a:t>総合研究所</a:t>
            </a:r>
            <a:endParaRPr lang="ja-JP" altLang="en-US" sz="1100" dirty="0">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596813951"/>
              </p:ext>
            </p:extLst>
          </p:nvPr>
        </p:nvGraphicFramePr>
        <p:xfrm>
          <a:off x="7765870" y="2112157"/>
          <a:ext cx="1830804" cy="1859280"/>
        </p:xfrm>
        <a:graphic>
          <a:graphicData uri="http://schemas.openxmlformats.org/drawingml/2006/table">
            <a:tbl>
              <a:tblPr firstRow="1" bandRow="1">
                <a:tableStyleId>{5C22544A-7EE6-4342-B048-85BDC9FD1C3A}</a:tableStyleId>
              </a:tblPr>
              <a:tblGrid>
                <a:gridCol w="460324">
                  <a:extLst>
                    <a:ext uri="{9D8B030D-6E8A-4147-A177-3AD203B41FA5}">
                      <a16:colId xmlns:a16="http://schemas.microsoft.com/office/drawing/2014/main" val="20000"/>
                    </a:ext>
                  </a:extLst>
                </a:gridCol>
                <a:gridCol w="1370480">
                  <a:extLst>
                    <a:ext uri="{9D8B030D-6E8A-4147-A177-3AD203B41FA5}">
                      <a16:colId xmlns:a16="http://schemas.microsoft.com/office/drawing/2014/main" val="20001"/>
                    </a:ext>
                  </a:extLst>
                </a:gridCol>
              </a:tblGrid>
              <a:tr h="237525">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93881">
                <a:tc>
                  <a:txBody>
                    <a:bodyPr/>
                    <a:lstStyle/>
                    <a:p>
                      <a:pPr algn="ctr">
                        <a:lnSpc>
                          <a:spcPts val="1400"/>
                        </a:lnSpc>
                      </a:pP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2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ts val="1400"/>
                        </a:lnSpc>
                      </a:pP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a:t>
                      </a:r>
                      <a:r>
                        <a:rPr kumimoji="1" lang="ja-JP" altLang="en-US" sz="12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207029">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北海道（</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15.5%</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518">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沖縄（</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11.7%</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3102">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京都（</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35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福岡（</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356">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青森（</a:t>
                      </a:r>
                      <a:r>
                        <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4396156"/>
                  </a:ext>
                </a:extLst>
              </a:tr>
            </a:tbl>
          </a:graphicData>
        </a:graphic>
      </p:graphicFrame>
      <p:sp>
        <p:nvSpPr>
          <p:cNvPr id="26" name="正方形/長方形 25"/>
          <p:cNvSpPr/>
          <p:nvPr/>
        </p:nvSpPr>
        <p:spPr>
          <a:xfrm>
            <a:off x="7080704" y="1565467"/>
            <a:ext cx="3201136" cy="430887"/>
          </a:xfrm>
          <a:prstGeom prst="rect">
            <a:avLst/>
          </a:prstGeom>
        </p:spPr>
        <p:txBody>
          <a:bodyPr wrap="square">
            <a:spAutoFit/>
          </a:bodyPr>
          <a:lstStyle/>
          <a:p>
            <a:r>
              <a:rPr lang="ja-JP" altLang="en-US" sz="1100" dirty="0" smtClean="0">
                <a:solidFill>
                  <a:srgbClr val="000000"/>
                </a:solidFill>
                <a:latin typeface="Meiryo UI" panose="020B0604030504040204" pitchFamily="50" charset="-128"/>
                <a:ea typeface="Meiryo UI" panose="020B0604030504040204" pitchFamily="50" charset="-128"/>
              </a:rPr>
              <a:t>◆「地元愛が強そうな都道府県ランキング</a:t>
            </a:r>
            <a:r>
              <a:rPr lang="en-US" altLang="ja-JP" sz="1100" dirty="0" smtClean="0">
                <a:solidFill>
                  <a:srgbClr val="000000"/>
                </a:solidFill>
                <a:latin typeface="Meiryo UI" panose="020B0604030504040204" pitchFamily="50" charset="-128"/>
                <a:ea typeface="Meiryo UI" panose="020B0604030504040204" pitchFamily="50" charset="-128"/>
              </a:rPr>
              <a:t>2016</a:t>
            </a:r>
            <a:r>
              <a:rPr lang="ja-JP" altLang="en-US" sz="1100" dirty="0" smtClean="0">
                <a:solidFill>
                  <a:srgbClr val="000000"/>
                </a:solidFill>
                <a:latin typeface="Meiryo UI" panose="020B0604030504040204" pitchFamily="50" charset="-128"/>
                <a:ea typeface="Meiryo UI" panose="020B0604030504040204" pitchFamily="50" charset="-128"/>
              </a:rPr>
              <a:t>」</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マイナビ</a:t>
            </a:r>
            <a:endParaRPr lang="ja-JP" altLang="en-US"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32229" y="508800"/>
            <a:ext cx="964154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・首都圏在住の方を対象に行った民間調査（</a:t>
            </a:r>
            <a:r>
              <a:rPr kumimoji="1" lang="en-US" altLang="ja-JP" sz="1400" dirty="0" smtClean="0">
                <a:latin typeface="Meiryo UI" panose="020B0604030504040204" pitchFamily="50" charset="-128"/>
                <a:ea typeface="Meiryo UI" panose="020B0604030504040204" pitchFamily="50" charset="-128"/>
              </a:rPr>
              <a:t>2006</a:t>
            </a:r>
            <a:r>
              <a:rPr kumimoji="1" lang="ja-JP" altLang="en-US" sz="1400" dirty="0" smtClean="0">
                <a:latin typeface="Meiryo UI" panose="020B0604030504040204" pitchFamily="50" charset="-128"/>
                <a:ea typeface="Meiryo UI" panose="020B0604030504040204" pitchFamily="50" charset="-128"/>
              </a:rPr>
              <a:t>年）では、大阪のイメージは、「エネルギッシュ」、「ダイナミック」、「開放的」といった評価に加え、「活気がある」、「個性がある」といった評価。</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・また、大学生への調査では、大阪府民が全国一「地元愛が強い」という印象。</a:t>
            </a:r>
            <a:endParaRPr kumimoji="1" lang="ja-JP" altLang="en-US" sz="1400" dirty="0">
              <a:latin typeface="Meiryo UI" panose="020B0604030504040204" pitchFamily="50" charset="-128"/>
              <a:ea typeface="Meiryo UI" panose="020B0604030504040204" pitchFamily="50" charset="-128"/>
            </a:endParaRPr>
          </a:p>
        </p:txBody>
      </p:sp>
      <p:sp>
        <p:nvSpPr>
          <p:cNvPr id="9" name="正方形/長方形 8"/>
          <p:cNvSpPr/>
          <p:nvPr/>
        </p:nvSpPr>
        <p:spPr>
          <a:xfrm>
            <a:off x="4667815" y="5574458"/>
            <a:ext cx="3194279" cy="553998"/>
          </a:xfrm>
          <a:prstGeom prst="rect">
            <a:avLst/>
          </a:prstGeom>
        </p:spPr>
        <p:txBody>
          <a:bodyPr wrap="square">
            <a:spAutoFit/>
          </a:bodyPr>
          <a:lstStyle/>
          <a:p>
            <a:r>
              <a:rPr lang="en-US" altLang="ja-JP" sz="1000" dirty="0" smtClean="0">
                <a:latin typeface="Meiryo UI" panose="020B0604030504040204" pitchFamily="50" charset="-128"/>
                <a:ea typeface="Meiryo UI" panose="020B0604030504040204" pitchFamily="50" charset="-128"/>
              </a:rPr>
              <a:t>※1,047</a:t>
            </a:r>
            <a:r>
              <a:rPr lang="ja-JP" altLang="en-US" sz="1000" dirty="0" smtClean="0">
                <a:latin typeface="Meiryo UI" panose="020B0604030504040204" pitchFamily="50" charset="-128"/>
                <a:ea typeface="Meiryo UI" panose="020B0604030504040204" pitchFamily="50" charset="-128"/>
              </a:rPr>
              <a:t>の</a:t>
            </a:r>
            <a:r>
              <a:rPr lang="ja-JP" altLang="en-US" sz="1000" dirty="0">
                <a:latin typeface="Meiryo UI" panose="020B0604030504040204" pitchFamily="50" charset="-128"/>
                <a:ea typeface="Meiryo UI" panose="020B0604030504040204" pitchFamily="50" charset="-128"/>
              </a:rPr>
              <a:t>地域</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1,000</a:t>
            </a:r>
            <a:r>
              <a:rPr lang="ja-JP" altLang="en-US" sz="1000" dirty="0" smtClean="0">
                <a:latin typeface="Meiryo UI" panose="020B0604030504040204" pitchFamily="50" charset="-128"/>
                <a:ea typeface="Meiryo UI" panose="020B0604030504040204" pitchFamily="50" charset="-128"/>
              </a:rPr>
              <a:t>市区</a:t>
            </a:r>
            <a:r>
              <a:rPr lang="ja-JP" altLang="en-US" sz="1000" dirty="0">
                <a:latin typeface="Meiryo UI" panose="020B0604030504040204" pitchFamily="50" charset="-128"/>
                <a:ea typeface="Meiryo UI" panose="020B0604030504040204" pitchFamily="50" charset="-128"/>
              </a:rPr>
              <a:t>町村、</a:t>
            </a:r>
            <a:r>
              <a:rPr lang="ja-JP" altLang="en-US" sz="1000" dirty="0" smtClean="0">
                <a:latin typeface="Meiryo UI" panose="020B0604030504040204" pitchFamily="50" charset="-128"/>
                <a:ea typeface="Meiryo UI" panose="020B0604030504040204" pitchFamily="50" charset="-128"/>
              </a:rPr>
              <a:t>及び</a:t>
            </a:r>
            <a:r>
              <a:rPr lang="en-US" altLang="ja-JP" sz="1000" dirty="0">
                <a:latin typeface="Meiryo UI" panose="020B0604030504040204" pitchFamily="50" charset="-128"/>
                <a:ea typeface="Meiryo UI" panose="020B0604030504040204" pitchFamily="50" charset="-128"/>
              </a:rPr>
              <a:t>47</a:t>
            </a:r>
            <a:r>
              <a:rPr lang="ja-JP" altLang="en-US" sz="1000" dirty="0" smtClean="0">
                <a:latin typeface="Meiryo UI" panose="020B0604030504040204" pitchFamily="50" charset="-128"/>
                <a:ea typeface="Meiryo UI" panose="020B0604030504040204" pitchFamily="50" charset="-128"/>
              </a:rPr>
              <a:t>都道府県</a:t>
            </a:r>
            <a:r>
              <a:rPr lang="ja-JP" altLang="en-US" sz="1000" dirty="0">
                <a:latin typeface="Meiryo UI" panose="020B0604030504040204" pitchFamily="50" charset="-128"/>
                <a:ea typeface="Meiryo UI" panose="020B0604030504040204" pitchFamily="50" charset="-128"/>
              </a:rPr>
              <a:t>）を調査対象とし、全国３万人が各地域のブランド力を評価する日本最大規模の消費者調査</a:t>
            </a:r>
          </a:p>
        </p:txBody>
      </p:sp>
      <p:sp>
        <p:nvSpPr>
          <p:cNvPr id="10" name="正方形/長方形 9"/>
          <p:cNvSpPr/>
          <p:nvPr/>
        </p:nvSpPr>
        <p:spPr>
          <a:xfrm>
            <a:off x="7862094" y="4034762"/>
            <a:ext cx="1436612" cy="261610"/>
          </a:xfrm>
          <a:prstGeom prst="rect">
            <a:avLst/>
          </a:prstGeom>
        </p:spPr>
        <p:txBody>
          <a:bodyPr wrap="none">
            <a:spAutoFit/>
          </a:bodyPr>
          <a:lstStyle/>
          <a:p>
            <a:r>
              <a:rPr lang="en-US" altLang="ja-JP" sz="1100" dirty="0">
                <a:latin typeface="Meiryo UI" panose="020B0604030504040204" pitchFamily="50" charset="-128"/>
                <a:ea typeface="Meiryo UI" panose="020B0604030504040204" pitchFamily="50" charset="-128"/>
              </a:rPr>
              <a:t>※</a:t>
            </a:r>
            <a:r>
              <a:rPr lang="zh-CN" altLang="en-US" sz="1100" dirty="0" smtClean="0">
                <a:latin typeface="Meiryo UI" panose="020B0604030504040204" pitchFamily="50" charset="-128"/>
                <a:ea typeface="Meiryo UI" panose="020B0604030504040204" pitchFamily="50" charset="-128"/>
              </a:rPr>
              <a:t>大学生</a:t>
            </a:r>
            <a:r>
              <a:rPr lang="zh-CN" altLang="en-US" sz="1100" dirty="0">
                <a:latin typeface="Meiryo UI" panose="020B0604030504040204" pitchFamily="50" charset="-128"/>
                <a:ea typeface="Meiryo UI" panose="020B0604030504040204" pitchFamily="50" charset="-128"/>
              </a:rPr>
              <a:t>男女</a:t>
            </a:r>
            <a:r>
              <a:rPr lang="en-US" altLang="zh-CN" sz="1100" dirty="0">
                <a:latin typeface="Meiryo UI" panose="020B0604030504040204" pitchFamily="50" charset="-128"/>
                <a:ea typeface="Meiryo UI" panose="020B0604030504040204" pitchFamily="50" charset="-128"/>
              </a:rPr>
              <a:t>387</a:t>
            </a:r>
            <a:r>
              <a:rPr lang="zh-CN" altLang="en-US" sz="1100" dirty="0">
                <a:latin typeface="Meiryo UI" panose="020B0604030504040204" pitchFamily="50" charset="-128"/>
                <a:ea typeface="Meiryo UI" panose="020B0604030504040204" pitchFamily="50" charset="-128"/>
              </a:rPr>
              <a:t>人</a:t>
            </a:r>
            <a:endParaRPr lang="ja-JP" altLang="en-US" sz="1100" dirty="0">
              <a:latin typeface="Meiryo UI" panose="020B0604030504040204" pitchFamily="50" charset="-128"/>
              <a:ea typeface="Meiryo UI" panose="020B0604030504040204" pitchFamily="50" charset="-128"/>
            </a:endParaRPr>
          </a:p>
        </p:txBody>
      </p:sp>
      <p:sp>
        <p:nvSpPr>
          <p:cNvPr id="20" name="正方形/長方形 19"/>
          <p:cNvSpPr/>
          <p:nvPr/>
        </p:nvSpPr>
        <p:spPr>
          <a:xfrm>
            <a:off x="289423" y="5810129"/>
            <a:ext cx="3852271" cy="707886"/>
          </a:xfrm>
          <a:prstGeom prst="rect">
            <a:avLst/>
          </a:prstGeom>
        </p:spPr>
        <p:txBody>
          <a:bodyPr wrap="square">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首都圏一都三県（東京都、神奈川県、埼玉県、千葉県）に在住の</a:t>
            </a:r>
            <a:r>
              <a:rPr lang="en-US" altLang="ja-JP" sz="1000" dirty="0" smtClean="0">
                <a:latin typeface="Meiryo UI" panose="020B0604030504040204" pitchFamily="50" charset="-128"/>
                <a:ea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rPr>
              <a:t>代</a:t>
            </a:r>
            <a:r>
              <a:rPr lang="ja-JP" altLang="en-US" sz="1000" dirty="0">
                <a:latin typeface="Meiryo UI" panose="020B0604030504040204" pitchFamily="50" charset="-128"/>
                <a:ea typeface="Meiryo UI" panose="020B0604030504040204" pitchFamily="50" charset="-128"/>
              </a:rPr>
              <a:t>から</a:t>
            </a:r>
            <a:r>
              <a:rPr lang="en-US" altLang="ja-JP" sz="1000" dirty="0">
                <a:latin typeface="Meiryo UI" panose="020B0604030504040204" pitchFamily="50" charset="-128"/>
                <a:ea typeface="Meiryo UI" panose="020B0604030504040204" pitchFamily="50" charset="-128"/>
              </a:rPr>
              <a:t>60 </a:t>
            </a:r>
            <a:r>
              <a:rPr lang="ja-JP" altLang="en-US" sz="1000" dirty="0">
                <a:latin typeface="Meiryo UI" panose="020B0604030504040204" pitchFamily="50" charset="-128"/>
                <a:ea typeface="Meiryo UI" panose="020B0604030504040204" pitchFamily="50" charset="-128"/>
              </a:rPr>
              <a:t>代の男女を各世代別に</a:t>
            </a:r>
            <a:r>
              <a:rPr lang="en-US" altLang="ja-JP" sz="1000" dirty="0">
                <a:latin typeface="Meiryo UI" panose="020B0604030504040204" pitchFamily="50" charset="-128"/>
                <a:ea typeface="Meiryo UI" panose="020B0604030504040204" pitchFamily="50" charset="-128"/>
              </a:rPr>
              <a:t>200 </a:t>
            </a:r>
            <a:r>
              <a:rPr lang="ja-JP" altLang="en-US" sz="1000" dirty="0">
                <a:latin typeface="Meiryo UI" panose="020B0604030504040204" pitchFamily="50" charset="-128"/>
                <a:ea typeface="Meiryo UI" panose="020B0604030504040204" pitchFamily="50" charset="-128"/>
              </a:rPr>
              <a:t>名ずつ抽出し、計</a:t>
            </a:r>
            <a:r>
              <a:rPr lang="en-US" altLang="ja-JP" sz="1000" dirty="0">
                <a:latin typeface="Meiryo UI" panose="020B0604030504040204" pitchFamily="50" charset="-128"/>
                <a:ea typeface="Meiryo UI" panose="020B0604030504040204" pitchFamily="50" charset="-128"/>
              </a:rPr>
              <a:t>1,000 </a:t>
            </a:r>
            <a:r>
              <a:rPr lang="ja-JP" altLang="en-US" sz="1000" dirty="0">
                <a:latin typeface="Meiryo UI" panose="020B0604030504040204" pitchFamily="50" charset="-128"/>
                <a:ea typeface="Meiryo UI" panose="020B0604030504040204" pitchFamily="50" charset="-128"/>
              </a:rPr>
              <a:t>名にインターネットを利用して全国</a:t>
            </a:r>
            <a:r>
              <a:rPr lang="en-US" altLang="ja-JP" sz="1000" dirty="0">
                <a:latin typeface="Meiryo UI" panose="020B0604030504040204" pitchFamily="50" charset="-128"/>
                <a:ea typeface="Meiryo UI" panose="020B0604030504040204" pitchFamily="50" charset="-128"/>
              </a:rPr>
              <a:t>41</a:t>
            </a:r>
          </a:p>
          <a:p>
            <a:r>
              <a:rPr lang="ja-JP" altLang="en-US" sz="1000" dirty="0">
                <a:latin typeface="Meiryo UI" panose="020B0604030504040204" pitchFamily="50" charset="-128"/>
                <a:ea typeface="Meiryo UI" panose="020B0604030504040204" pitchFamily="50" charset="-128"/>
              </a:rPr>
              <a:t>の都市・地域のイメージについて</a:t>
            </a:r>
            <a:r>
              <a:rPr lang="ja-JP" altLang="en-US" sz="1000" dirty="0" smtClean="0">
                <a:latin typeface="Meiryo UI" panose="020B0604030504040204" pitchFamily="50" charset="-128"/>
                <a:ea typeface="Meiryo UI" panose="020B0604030504040204" pitchFamily="50" charset="-128"/>
              </a:rPr>
              <a:t>アンケート</a:t>
            </a:r>
            <a:endParaRPr lang="ja-JP" altLang="en-US" sz="1000" dirty="0">
              <a:latin typeface="Meiryo UI" panose="020B0604030504040204" pitchFamily="50" charset="-128"/>
              <a:ea typeface="Meiryo UI" panose="020B0604030504040204" pitchFamily="50" charset="-128"/>
            </a:endParaRPr>
          </a:p>
        </p:txBody>
      </p:sp>
      <p:sp>
        <p:nvSpPr>
          <p:cNvPr id="12" name="楕円 11"/>
          <p:cNvSpPr/>
          <p:nvPr/>
        </p:nvSpPr>
        <p:spPr>
          <a:xfrm>
            <a:off x="193837" y="3241832"/>
            <a:ext cx="2120807" cy="72960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193837" y="4296372"/>
            <a:ext cx="2120807" cy="33201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2419737" y="3877984"/>
            <a:ext cx="2120807" cy="72960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2519644" y="3283798"/>
            <a:ext cx="2120807" cy="43627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856620" y="8446"/>
            <a:ext cx="2049379" cy="415498"/>
          </a:xfrm>
          <a:prstGeom prst="rect">
            <a:avLst/>
          </a:prstGeom>
        </p:spPr>
        <p:txBody>
          <a:bodyPr wrap="square">
            <a:spAutoFit/>
          </a:bodyPr>
          <a:lstStyle/>
          <a:p>
            <a:r>
              <a:rPr lang="en-US" altLang="ja-JP" sz="1050" b="1" dirty="0" smtClean="0">
                <a:solidFill>
                  <a:schemeClr val="bg1"/>
                </a:solidFill>
                <a:latin typeface="Meiryo UI" panose="020B0604030504040204" pitchFamily="50" charset="-128"/>
                <a:ea typeface="Meiryo UI" panose="020B0604030504040204" pitchFamily="50" charset="-128"/>
              </a:rPr>
              <a:t>※</a:t>
            </a:r>
            <a:r>
              <a:rPr lang="ja-JP" altLang="en-US" sz="1050" b="1" dirty="0" smtClean="0">
                <a:solidFill>
                  <a:schemeClr val="bg1"/>
                </a:solidFill>
                <a:latin typeface="Meiryo UI" panose="020B0604030504040204" pitchFamily="50" charset="-128"/>
                <a:ea typeface="Meiryo UI" panose="020B0604030504040204" pitchFamily="50" charset="-128"/>
              </a:rPr>
              <a:t>現在、アンケート調査を実施中、今後、テータ更新、構成等再整理</a:t>
            </a:r>
            <a:endParaRPr lang="ja-JP" altLang="en-US" sz="105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2900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454225" y="1721302"/>
            <a:ext cx="3375660" cy="2232660"/>
          </a:xfrm>
          <a:prstGeom prst="rect">
            <a:avLst/>
          </a:prstGeom>
        </p:spPr>
      </p:pic>
      <p:pic>
        <p:nvPicPr>
          <p:cNvPr id="5" name="図 4"/>
          <p:cNvPicPr>
            <a:picLocks noChangeAspect="1"/>
          </p:cNvPicPr>
          <p:nvPr/>
        </p:nvPicPr>
        <p:blipFill>
          <a:blip r:embed="rId3"/>
          <a:stretch>
            <a:fillRect/>
          </a:stretch>
        </p:blipFill>
        <p:spPr>
          <a:xfrm>
            <a:off x="142749" y="1861565"/>
            <a:ext cx="3459480" cy="228600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２　歴史から導かれる大阪の特色　（４</a:t>
            </a:r>
            <a:r>
              <a:rPr lang="ja-JP" altLang="en-US" sz="1800" b="1" dirty="0" smtClean="0">
                <a:solidFill>
                  <a:schemeClr val="bg1"/>
                </a:solidFill>
                <a:latin typeface="Meiryo UI" panose="020B0604030504040204" pitchFamily="50" charset="-128"/>
                <a:ea typeface="Meiryo UI" panose="020B0604030504040204" pitchFamily="50" charset="-128"/>
              </a:rPr>
              <a:t>）気質・府民意識</a:t>
            </a:r>
            <a:r>
              <a:rPr lang="ja-JP" altLang="en-US" sz="900" b="1" dirty="0">
                <a:solidFill>
                  <a:schemeClr val="bg1"/>
                </a:solidFill>
                <a:latin typeface="Meiryo UI" panose="020B0604030504040204" pitchFamily="50" charset="-128"/>
                <a:ea typeface="Meiryo UI" panose="020B0604030504040204" pitchFamily="50" charset="-128"/>
              </a:rPr>
              <a:t>　</a:t>
            </a:r>
            <a:r>
              <a:rPr lang="ja-JP" altLang="en-US" sz="900" b="1" dirty="0" smtClean="0">
                <a:solidFill>
                  <a:schemeClr val="bg1"/>
                </a:solidFill>
                <a:latin typeface="Meiryo UI" panose="020B0604030504040204" pitchFamily="50" charset="-128"/>
                <a:ea typeface="Meiryo UI" panose="020B0604030504040204" pitchFamily="50" charset="-128"/>
              </a:rPr>
              <a:t>（参考：現在の府民から見た</a:t>
            </a:r>
            <a:r>
              <a:rPr lang="ja-JP" altLang="en-US" sz="900" b="1" dirty="0">
                <a:solidFill>
                  <a:schemeClr val="bg1"/>
                </a:solidFill>
                <a:latin typeface="Meiryo UI" panose="020B0604030504040204" pitchFamily="50" charset="-128"/>
                <a:ea typeface="Meiryo UI" panose="020B0604030504040204" pitchFamily="50" charset="-128"/>
              </a:rPr>
              <a:t>大阪のイメージ</a:t>
            </a:r>
            <a:r>
              <a:rPr lang="ja-JP" altLang="en-US" sz="900" b="1" dirty="0" smtClean="0">
                <a:solidFill>
                  <a:schemeClr val="bg1"/>
                </a:solidFill>
                <a:latin typeface="Meiryo UI" panose="020B0604030504040204" pitchFamily="50" charset="-128"/>
                <a:ea typeface="Meiryo UI" panose="020B0604030504040204" pitchFamily="50" charset="-128"/>
              </a:rPr>
              <a:t>）</a:t>
            </a:r>
            <a:endParaRPr lang="ja-JP" altLang="en-US" sz="9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460167"/>
            <a:ext cx="964154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・「子どもや高齢者、</a:t>
            </a:r>
            <a:r>
              <a:rPr kumimoji="1" lang="ja-JP" altLang="en-US" sz="1400" dirty="0" err="1" smtClean="0">
                <a:latin typeface="Meiryo UI" panose="020B0604030504040204" pitchFamily="50" charset="-128"/>
                <a:ea typeface="Meiryo UI" panose="020B0604030504040204" pitchFamily="50" charset="-128"/>
              </a:rPr>
              <a:t>障がい</a:t>
            </a:r>
            <a:r>
              <a:rPr kumimoji="1" lang="ja-JP" altLang="en-US" sz="1400" dirty="0" smtClean="0">
                <a:latin typeface="Meiryo UI" panose="020B0604030504040204" pitchFamily="50" charset="-128"/>
                <a:ea typeface="Meiryo UI" panose="020B0604030504040204" pitchFamily="50" charset="-128"/>
              </a:rPr>
              <a:t>者にとってやさしいまち」だと思っている府民の割合は約２割。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・「治安がよいまち」だと思っている府民の割合は約３割。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一方で、住んでいるまちに愛着を感じている人の割合は高いが、治安の悪さやまちがごみごみしているなどの理由から愛着を感じない人もいる。</a:t>
            </a:r>
            <a:endParaRPr kumimoji="1"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1" y="1472137"/>
            <a:ext cx="3359887" cy="415498"/>
          </a:xfrm>
          <a:prstGeom prst="rect">
            <a:avLst/>
          </a:prstGeom>
        </p:spPr>
        <p:txBody>
          <a:bodyPr wrap="square">
            <a:spAutoFit/>
          </a:bodyPr>
          <a:lstStyle/>
          <a:p>
            <a:r>
              <a:rPr lang="en-US" altLang="ja-JP" sz="1050" b="1" dirty="0" smtClean="0">
                <a:solidFill>
                  <a:srgbClr val="000000"/>
                </a:solidFill>
                <a:latin typeface="Meiryo UI" panose="020B0604030504040204" pitchFamily="50" charset="-128"/>
                <a:ea typeface="Meiryo UI" panose="020B0604030504040204" pitchFamily="50" charset="-128"/>
              </a:rPr>
              <a:t>Q</a:t>
            </a:r>
            <a:r>
              <a:rPr lang="ja-JP" altLang="en-US" sz="1050" b="1" dirty="0" smtClean="0">
                <a:solidFill>
                  <a:srgbClr val="000000"/>
                </a:solidFill>
                <a:latin typeface="Meiryo UI" panose="020B0604030504040204" pitchFamily="50" charset="-128"/>
                <a:ea typeface="Meiryo UI" panose="020B0604030504040204" pitchFamily="50" charset="-128"/>
              </a:rPr>
              <a:t>　</a:t>
            </a:r>
            <a:r>
              <a:rPr lang="ja-JP" altLang="en-US" sz="1050" b="1" dirty="0">
                <a:solidFill>
                  <a:srgbClr val="000000"/>
                </a:solidFill>
                <a:latin typeface="Meiryo UI" panose="020B0604030504040204" pitchFamily="50" charset="-128"/>
                <a:ea typeface="Meiryo UI" panose="020B0604030504040204" pitchFamily="50" charset="-128"/>
              </a:rPr>
              <a:t>大阪府は子どもや高齢者、障がいのある人</a:t>
            </a:r>
            <a:r>
              <a:rPr lang="ja-JP" altLang="en-US" sz="1050" b="1" dirty="0" smtClean="0">
                <a:solidFill>
                  <a:srgbClr val="000000"/>
                </a:solidFill>
                <a:latin typeface="Meiryo UI" panose="020B0604030504040204" pitchFamily="50" charset="-128"/>
                <a:ea typeface="Meiryo UI" panose="020B0604030504040204" pitchFamily="50" charset="-128"/>
              </a:rPr>
              <a:t>にとって</a:t>
            </a:r>
            <a:endParaRPr lang="en-US" altLang="ja-JP" sz="1050" b="1" dirty="0" smtClean="0">
              <a:solidFill>
                <a:srgbClr val="000000"/>
              </a:solidFill>
              <a:latin typeface="Meiryo UI" panose="020B0604030504040204" pitchFamily="50" charset="-128"/>
              <a:ea typeface="Meiryo UI" panose="020B0604030504040204" pitchFamily="50" charset="-128"/>
            </a:endParaRPr>
          </a:p>
          <a:p>
            <a:r>
              <a:rPr lang="ja-JP" altLang="en-US" sz="1050" b="1" dirty="0">
                <a:solidFill>
                  <a:srgbClr val="000000"/>
                </a:solidFill>
                <a:latin typeface="Meiryo UI" panose="020B0604030504040204" pitchFamily="50" charset="-128"/>
                <a:ea typeface="Meiryo UI" panose="020B0604030504040204" pitchFamily="50" charset="-128"/>
              </a:rPr>
              <a:t>　</a:t>
            </a:r>
            <a:r>
              <a:rPr lang="ja-JP" altLang="en-US" sz="1050" b="1" dirty="0" smtClean="0">
                <a:solidFill>
                  <a:srgbClr val="000000"/>
                </a:solidFill>
                <a:latin typeface="Meiryo UI" panose="020B0604030504040204" pitchFamily="50" charset="-128"/>
                <a:ea typeface="Meiryo UI" panose="020B0604030504040204" pitchFamily="50" charset="-128"/>
              </a:rPr>
              <a:t>　やさしい</a:t>
            </a:r>
            <a:r>
              <a:rPr lang="ja-JP" altLang="en-US" sz="1050" b="1" dirty="0">
                <a:solidFill>
                  <a:srgbClr val="000000"/>
                </a:solidFill>
                <a:latin typeface="Meiryo UI" panose="020B0604030504040204" pitchFamily="50" charset="-128"/>
                <a:ea typeface="Meiryo UI" panose="020B0604030504040204" pitchFamily="50" charset="-128"/>
              </a:rPr>
              <a:t>まちだと思いますか</a:t>
            </a:r>
            <a:r>
              <a:rPr lang="ja-JP" altLang="en-US" sz="1050" b="1" dirty="0" smtClean="0">
                <a:solidFill>
                  <a:srgbClr val="000000"/>
                </a:solidFill>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3768302" y="3969351"/>
            <a:ext cx="2566147" cy="253916"/>
          </a:xfrm>
          <a:prstGeom prst="rect">
            <a:avLst/>
          </a:prstGeom>
        </p:spPr>
        <p:txBody>
          <a:bodyPr wrap="square">
            <a:spAutoFit/>
          </a:bodyPr>
          <a:lstStyle/>
          <a:p>
            <a:pPr marL="174625" indent="-174625"/>
            <a:r>
              <a:rPr lang="en-US" altLang="ja-JP" sz="1050" b="1" dirty="0" smtClean="0">
                <a:latin typeface="Meiryo UI" panose="020B0604030504040204" pitchFamily="50" charset="-128"/>
                <a:ea typeface="Meiryo UI" panose="020B0604030504040204" pitchFamily="50" charset="-128"/>
              </a:rPr>
              <a:t>Q</a:t>
            </a:r>
            <a:r>
              <a:rPr lang="ja-JP" altLang="en-US" sz="1050" b="1" dirty="0" smtClean="0">
                <a:latin typeface="Meiryo UI" panose="020B0604030504040204" pitchFamily="50" charset="-128"/>
                <a:ea typeface="Meiryo UI" panose="020B0604030504040204" pitchFamily="50" charset="-128"/>
              </a:rPr>
              <a:t>　愛着を感じている理由</a:t>
            </a:r>
            <a:endParaRPr lang="ja-JP" altLang="en-US" sz="105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 y="3917080"/>
            <a:ext cx="3669927" cy="253916"/>
          </a:xfrm>
          <a:prstGeom prst="rect">
            <a:avLst/>
          </a:prstGeom>
        </p:spPr>
        <p:txBody>
          <a:bodyPr wrap="square">
            <a:spAutoFit/>
          </a:bodyPr>
          <a:lstStyle/>
          <a:p>
            <a:r>
              <a:rPr lang="en-US" altLang="ja-JP" sz="1050" b="1" dirty="0" smtClean="0">
                <a:solidFill>
                  <a:srgbClr val="000000"/>
                </a:solidFill>
                <a:latin typeface="Meiryo UI" panose="020B0604030504040204" pitchFamily="50" charset="-128"/>
                <a:ea typeface="Meiryo UI" panose="020B0604030504040204" pitchFamily="50" charset="-128"/>
              </a:rPr>
              <a:t>Q</a:t>
            </a:r>
            <a:r>
              <a:rPr lang="ja-JP" altLang="en-US" sz="1050" b="1" dirty="0" smtClean="0">
                <a:solidFill>
                  <a:srgbClr val="000000"/>
                </a:solidFill>
                <a:latin typeface="Meiryo UI" panose="020B0604030504040204" pitchFamily="50" charset="-128"/>
                <a:ea typeface="Meiryo UI" panose="020B0604030504040204" pitchFamily="50" charset="-128"/>
              </a:rPr>
              <a:t>　</a:t>
            </a:r>
            <a:r>
              <a:rPr lang="ja-JP" altLang="en-US" sz="1050" b="1" dirty="0">
                <a:solidFill>
                  <a:srgbClr val="000000"/>
                </a:solidFill>
                <a:latin typeface="Meiryo UI" panose="020B0604030504040204" pitchFamily="50" charset="-128"/>
                <a:ea typeface="Meiryo UI" panose="020B0604030504040204" pitchFamily="50" charset="-128"/>
              </a:rPr>
              <a:t>あなたは、ご自身の住んでいる地域に愛着を感じていますか</a:t>
            </a:r>
            <a:r>
              <a:rPr lang="ja-JP" altLang="en-US" sz="1050" b="1" dirty="0" smtClean="0">
                <a:solidFill>
                  <a:srgbClr val="000000"/>
                </a:solidFill>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758541127"/>
              </p:ext>
            </p:extLst>
          </p:nvPr>
        </p:nvGraphicFramePr>
        <p:xfrm>
          <a:off x="3768302" y="4223267"/>
          <a:ext cx="2881423" cy="2381250"/>
        </p:xfrm>
        <a:graphic>
          <a:graphicData uri="http://schemas.openxmlformats.org/drawingml/2006/table">
            <a:tbl>
              <a:tblPr/>
              <a:tblGrid>
                <a:gridCol w="435934">
                  <a:extLst>
                    <a:ext uri="{9D8B030D-6E8A-4147-A177-3AD203B41FA5}">
                      <a16:colId xmlns:a16="http://schemas.microsoft.com/office/drawing/2014/main" val="3260738326"/>
                    </a:ext>
                  </a:extLst>
                </a:gridCol>
                <a:gridCol w="1988289">
                  <a:extLst>
                    <a:ext uri="{9D8B030D-6E8A-4147-A177-3AD203B41FA5}">
                      <a16:colId xmlns:a16="http://schemas.microsoft.com/office/drawing/2014/main" val="1898476301"/>
                    </a:ext>
                  </a:extLst>
                </a:gridCol>
                <a:gridCol w="457200">
                  <a:extLst>
                    <a:ext uri="{9D8B030D-6E8A-4147-A177-3AD203B41FA5}">
                      <a16:colId xmlns:a16="http://schemas.microsoft.com/office/drawing/2014/main" val="20401909"/>
                    </a:ext>
                  </a:extLst>
                </a:gridCol>
              </a:tblGrid>
              <a:tr h="238125">
                <a:tc gridSpan="2">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6688383"/>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まちがきれいだから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2638533"/>
                  </a:ext>
                </a:extLst>
              </a:tr>
              <a:tr h="238125">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利便性がよいから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60.5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4753463"/>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人情味があるから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423719"/>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祭りや町内会など地域活動が活発だから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9737863"/>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治安がよいから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8455041"/>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生まれ育った地域だから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2173483"/>
                  </a:ext>
                </a:extLst>
              </a:tr>
              <a:tr h="238125">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長く住んでいる地域だから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52.6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31258649"/>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よく知っている地域だから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3972845"/>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1760426"/>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421405802"/>
              </p:ext>
            </p:extLst>
          </p:nvPr>
        </p:nvGraphicFramePr>
        <p:xfrm>
          <a:off x="6732859" y="4223267"/>
          <a:ext cx="3040912" cy="1905000"/>
        </p:xfrm>
        <a:graphic>
          <a:graphicData uri="http://schemas.openxmlformats.org/drawingml/2006/table">
            <a:tbl>
              <a:tblPr/>
              <a:tblGrid>
                <a:gridCol w="397392">
                  <a:extLst>
                    <a:ext uri="{9D8B030D-6E8A-4147-A177-3AD203B41FA5}">
                      <a16:colId xmlns:a16="http://schemas.microsoft.com/office/drawing/2014/main" val="3742520575"/>
                    </a:ext>
                  </a:extLst>
                </a:gridCol>
                <a:gridCol w="2143790">
                  <a:extLst>
                    <a:ext uri="{9D8B030D-6E8A-4147-A177-3AD203B41FA5}">
                      <a16:colId xmlns:a16="http://schemas.microsoft.com/office/drawing/2014/main" val="2683381781"/>
                    </a:ext>
                  </a:extLst>
                </a:gridCol>
                <a:gridCol w="499730">
                  <a:extLst>
                    <a:ext uri="{9D8B030D-6E8A-4147-A177-3AD203B41FA5}">
                      <a16:colId xmlns:a16="http://schemas.microsoft.com/office/drawing/2014/main" val="807149038"/>
                    </a:ext>
                  </a:extLst>
                </a:gridCol>
              </a:tblGrid>
              <a:tr h="238125">
                <a:tc gridSpan="2">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2562611"/>
                  </a:ext>
                </a:extLst>
              </a:tr>
              <a:tr h="238125">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まちがごみごみしているから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26.7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9491116"/>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利便性が悪いから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889239"/>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人付き合いが悪いから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43337820"/>
                  </a:ext>
                </a:extLst>
              </a:tr>
              <a:tr h="238125">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祭りや町内会など地域活動が不十分だから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3159320"/>
                  </a:ext>
                </a:extLst>
              </a:tr>
              <a:tr h="238125">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治安が悪いから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6182081"/>
                  </a:ext>
                </a:extLst>
              </a:tr>
              <a:tr h="238125">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住み始めて日が浅いから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2917538"/>
                  </a:ext>
                </a:extLst>
              </a:tr>
              <a:tr h="238125">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8078940"/>
                  </a:ext>
                </a:extLst>
              </a:tr>
            </a:tbl>
          </a:graphicData>
        </a:graphic>
      </p:graphicFrame>
      <p:sp>
        <p:nvSpPr>
          <p:cNvPr id="21" name="正方形/長方形 20"/>
          <p:cNvSpPr/>
          <p:nvPr/>
        </p:nvSpPr>
        <p:spPr>
          <a:xfrm>
            <a:off x="6649725" y="3969351"/>
            <a:ext cx="2566147" cy="253916"/>
          </a:xfrm>
          <a:prstGeom prst="rect">
            <a:avLst/>
          </a:prstGeom>
        </p:spPr>
        <p:txBody>
          <a:bodyPr wrap="square">
            <a:spAutoFit/>
          </a:bodyPr>
          <a:lstStyle/>
          <a:p>
            <a:pPr marL="174625" indent="-174625"/>
            <a:r>
              <a:rPr lang="en-US" altLang="ja-JP" sz="1050" b="1" dirty="0" smtClean="0">
                <a:latin typeface="Meiryo UI" panose="020B0604030504040204" pitchFamily="50" charset="-128"/>
                <a:ea typeface="Meiryo UI" panose="020B0604030504040204" pitchFamily="50" charset="-128"/>
              </a:rPr>
              <a:t>Q</a:t>
            </a:r>
            <a:r>
              <a:rPr lang="ja-JP" altLang="en-US" sz="1050" b="1" dirty="0" smtClean="0">
                <a:latin typeface="Meiryo UI" panose="020B0604030504040204" pitchFamily="50" charset="-128"/>
                <a:ea typeface="Meiryo UI" panose="020B0604030504040204" pitchFamily="50" charset="-128"/>
              </a:rPr>
              <a:t>　愛着を感じていない理由</a:t>
            </a:r>
            <a:endParaRPr lang="ja-JP" altLang="en-US" sz="105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36</a:t>
            </a:r>
            <a:endParaRPr kumimoji="1" lang="ja-JP" altLang="en-US" sz="1100" b="1" dirty="0">
              <a:latin typeface="Arial Black" panose="020B0A04020102020204" pitchFamily="34" charset="0"/>
            </a:endParaRPr>
          </a:p>
        </p:txBody>
      </p:sp>
      <p:sp>
        <p:nvSpPr>
          <p:cNvPr id="15" name="正方形/長方形 14"/>
          <p:cNvSpPr/>
          <p:nvPr/>
        </p:nvSpPr>
        <p:spPr>
          <a:xfrm>
            <a:off x="0" y="6611779"/>
            <a:ext cx="4933507" cy="246221"/>
          </a:xfrm>
          <a:prstGeom prst="rect">
            <a:avLst/>
          </a:prstGeom>
        </p:spPr>
        <p:txBody>
          <a:bodyPr wrap="square">
            <a:spAutoFit/>
          </a:bodyPr>
          <a:lstStyle/>
          <a:p>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出典：「将来ビジョン・大阪」に係る調査結果（</a:t>
            </a:r>
            <a:r>
              <a:rPr lang="en-US" altLang="ja-JP" sz="1000" dirty="0" smtClean="0">
                <a:solidFill>
                  <a:srgbClr val="000000"/>
                </a:solidFill>
                <a:latin typeface="Meiryo UI" panose="020B0604030504040204" pitchFamily="50" charset="-128"/>
                <a:ea typeface="Meiryo UI" panose="020B0604030504040204" pitchFamily="50" charset="-128"/>
              </a:rPr>
              <a:t>2018</a:t>
            </a:r>
            <a:r>
              <a:rPr lang="ja-JP" altLang="en-US" sz="1000" dirty="0" smtClean="0">
                <a:solidFill>
                  <a:srgbClr val="000000"/>
                </a:solidFill>
                <a:latin typeface="Meiryo UI" panose="020B0604030504040204" pitchFamily="50" charset="-128"/>
                <a:ea typeface="Meiryo UI" panose="020B0604030504040204" pitchFamily="50" charset="-128"/>
              </a:rPr>
              <a:t>年（</a:t>
            </a:r>
            <a:r>
              <a:rPr lang="ja-JP" altLang="en-US" sz="1000" dirty="0">
                <a:solidFill>
                  <a:srgbClr val="000000"/>
                </a:solidFill>
                <a:latin typeface="Meiryo UI" panose="020B0604030504040204" pitchFamily="50" charset="-128"/>
                <a:ea typeface="Meiryo UI" panose="020B0604030504040204" pitchFamily="50" charset="-128"/>
              </a:rPr>
              <a:t>府民</a:t>
            </a:r>
            <a:r>
              <a:rPr lang="en-US" altLang="ja-JP" sz="1000" dirty="0" smtClean="0">
                <a:solidFill>
                  <a:srgbClr val="000000"/>
                </a:solidFill>
                <a:latin typeface="Meiryo UI" panose="020B0604030504040204" pitchFamily="50" charset="-128"/>
                <a:ea typeface="Meiryo UI" panose="020B0604030504040204" pitchFamily="50" charset="-128"/>
              </a:rPr>
              <a:t>1000</a:t>
            </a:r>
            <a:r>
              <a:rPr lang="ja-JP" altLang="en-US" sz="1000" dirty="0" smtClean="0">
                <a:solidFill>
                  <a:srgbClr val="000000"/>
                </a:solidFill>
                <a:latin typeface="Meiryo UI" panose="020B0604030504040204" pitchFamily="50" charset="-128"/>
                <a:ea typeface="Meiryo UI" panose="020B0604030504040204" pitchFamily="50" charset="-128"/>
              </a:rPr>
              <a:t>人に調査））</a:t>
            </a:r>
            <a:endParaRPr lang="ja-JP" altLang="en-US" sz="1000" dirty="0">
              <a:latin typeface="Meiryo UI" panose="020B0604030504040204" pitchFamily="50" charset="-128"/>
              <a:ea typeface="Meiryo UI" panose="020B0604030504040204" pitchFamily="50" charset="-128"/>
            </a:endParaRPr>
          </a:p>
        </p:txBody>
      </p:sp>
      <p:sp>
        <p:nvSpPr>
          <p:cNvPr id="22" name="正方形/長方形 21"/>
          <p:cNvSpPr/>
          <p:nvPr/>
        </p:nvSpPr>
        <p:spPr>
          <a:xfrm>
            <a:off x="3648424" y="1472291"/>
            <a:ext cx="2805902" cy="253916"/>
          </a:xfrm>
          <a:prstGeom prst="rect">
            <a:avLst/>
          </a:prstGeom>
        </p:spPr>
        <p:txBody>
          <a:bodyPr wrap="square">
            <a:spAutoFit/>
          </a:bodyPr>
          <a:lstStyle/>
          <a:p>
            <a:r>
              <a:rPr lang="en-US" altLang="ja-JP" sz="1050" b="1" dirty="0" smtClean="0">
                <a:solidFill>
                  <a:srgbClr val="000000"/>
                </a:solidFill>
                <a:latin typeface="Meiryo UI" panose="020B0604030504040204" pitchFamily="50" charset="-128"/>
                <a:ea typeface="Meiryo UI" panose="020B0604030504040204" pitchFamily="50" charset="-128"/>
              </a:rPr>
              <a:t>Q</a:t>
            </a:r>
            <a:r>
              <a:rPr lang="ja-JP" altLang="en-US" sz="1050" b="1" dirty="0" smtClean="0">
                <a:solidFill>
                  <a:srgbClr val="000000"/>
                </a:solidFill>
                <a:latin typeface="Meiryo UI" panose="020B0604030504040204" pitchFamily="50" charset="-128"/>
                <a:ea typeface="Meiryo UI" panose="020B0604030504040204" pitchFamily="50" charset="-128"/>
              </a:rPr>
              <a:t>　大阪は、治安がよいまちだと思いますか。</a:t>
            </a:r>
            <a:endParaRPr lang="ja-JP" altLang="en-US" sz="105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6228016" y="2150713"/>
            <a:ext cx="3545755" cy="1384995"/>
          </a:xfrm>
          <a:prstGeom prst="rect">
            <a:avLst/>
          </a:prstGeom>
          <a:ln w="6350">
            <a:solidFill>
              <a:schemeClr val="tx1"/>
            </a:solidFill>
            <a:prstDash val="dash"/>
          </a:ln>
        </p:spPr>
        <p:txBody>
          <a:bodyPr wrap="square">
            <a:spAutoFit/>
          </a:bodyPr>
          <a:lstStyle/>
          <a:p>
            <a:pPr marL="174625" indent="-174625"/>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「そう思わない」、「どちらかというとそう思わない」理由</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（複数回答可）</a:t>
            </a:r>
            <a:endParaRPr lang="en-US" altLang="ja-JP" sz="1050" dirty="0" smtClean="0">
              <a:latin typeface="Meiryo UI" panose="020B0604030504040204" pitchFamily="50" charset="-128"/>
              <a:ea typeface="Meiryo UI" panose="020B0604030504040204" pitchFamily="50" charset="-128"/>
            </a:endParaRPr>
          </a:p>
          <a:p>
            <a:pPr marL="265113" indent="-265113"/>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・ひったくりや車上ねらい、自転車盗などの身近な犯罪が多く発生しているから（</a:t>
            </a:r>
            <a:r>
              <a:rPr lang="en-US" altLang="ja-JP" sz="1050" dirty="0" smtClean="0">
                <a:latin typeface="Meiryo UI" panose="020B0604030504040204" pitchFamily="50" charset="-128"/>
                <a:ea typeface="Meiryo UI" panose="020B0604030504040204" pitchFamily="50" charset="-128"/>
              </a:rPr>
              <a:t>69.9%</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174625" indent="-174625"/>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・社会のルールやマナーを守らない人をよく見かけるから（</a:t>
            </a:r>
            <a:r>
              <a:rPr lang="en-US" altLang="ja-JP" sz="1050" dirty="0" smtClean="0">
                <a:latin typeface="Meiryo UI" panose="020B0604030504040204" pitchFamily="50" charset="-128"/>
                <a:ea typeface="Meiryo UI" panose="020B0604030504040204" pitchFamily="50" charset="-128"/>
              </a:rPr>
              <a:t>54.2%</a:t>
            </a:r>
            <a:r>
              <a:rPr lang="ja-JP" altLang="en-US" sz="1050" dirty="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265113" indent="-265113"/>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・新聞やテレビ、インターネット等のニュースで大阪の事件をよく見聞きするから（</a:t>
            </a:r>
            <a:r>
              <a:rPr lang="en-US" altLang="ja-JP" sz="1050" dirty="0">
                <a:latin typeface="Meiryo UI" panose="020B0604030504040204" pitchFamily="50" charset="-128"/>
                <a:ea typeface="Meiryo UI" panose="020B0604030504040204" pitchFamily="50" charset="-128"/>
              </a:rPr>
              <a:t>43.1</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など</a:t>
            </a:r>
            <a:endParaRPr lang="en-US" altLang="ja-JP" sz="1050" dirty="0" smtClean="0">
              <a:latin typeface="Meiryo UI" panose="020B0604030504040204" pitchFamily="50" charset="-128"/>
              <a:ea typeface="Meiryo UI" panose="020B0604030504040204" pitchFamily="50" charset="-128"/>
            </a:endParaRPr>
          </a:p>
        </p:txBody>
      </p:sp>
      <p:sp>
        <p:nvSpPr>
          <p:cNvPr id="25" name="楕円 24"/>
          <p:cNvSpPr/>
          <p:nvPr/>
        </p:nvSpPr>
        <p:spPr>
          <a:xfrm rot="1981844">
            <a:off x="3742407" y="1406160"/>
            <a:ext cx="925033" cy="167779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a:endCxn id="24" idx="1"/>
          </p:cNvCxnSpPr>
          <p:nvPr/>
        </p:nvCxnSpPr>
        <p:spPr>
          <a:xfrm>
            <a:off x="4748534" y="2216424"/>
            <a:ext cx="1479482" cy="626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7856620" y="8446"/>
            <a:ext cx="2049379" cy="415498"/>
          </a:xfrm>
          <a:prstGeom prst="rect">
            <a:avLst/>
          </a:prstGeom>
        </p:spPr>
        <p:txBody>
          <a:bodyPr wrap="square">
            <a:spAutoFit/>
          </a:bodyPr>
          <a:lstStyle/>
          <a:p>
            <a:r>
              <a:rPr lang="en-US" altLang="ja-JP" sz="1050" b="1" dirty="0" smtClean="0">
                <a:solidFill>
                  <a:schemeClr val="bg1"/>
                </a:solidFill>
                <a:latin typeface="Meiryo UI" panose="020B0604030504040204" pitchFamily="50" charset="-128"/>
                <a:ea typeface="Meiryo UI" panose="020B0604030504040204" pitchFamily="50" charset="-128"/>
              </a:rPr>
              <a:t>※</a:t>
            </a:r>
            <a:r>
              <a:rPr lang="ja-JP" altLang="en-US" sz="1050" b="1" dirty="0" smtClean="0">
                <a:solidFill>
                  <a:schemeClr val="bg1"/>
                </a:solidFill>
                <a:latin typeface="Meiryo UI" panose="020B0604030504040204" pitchFamily="50" charset="-128"/>
                <a:ea typeface="Meiryo UI" panose="020B0604030504040204" pitchFamily="50" charset="-128"/>
              </a:rPr>
              <a:t>現在、アンケート調査を実施中、今後、テータ更新、構成等再整理</a:t>
            </a:r>
            <a:endParaRPr lang="ja-JP" altLang="en-US" sz="1050" b="1" dirty="0">
              <a:solidFill>
                <a:schemeClr val="bg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a:stretch>
            <a:fillRect/>
          </a:stretch>
        </p:blipFill>
        <p:spPr>
          <a:xfrm>
            <a:off x="165609" y="4206122"/>
            <a:ext cx="3436620" cy="2415540"/>
          </a:xfrm>
          <a:prstGeom prst="rect">
            <a:avLst/>
          </a:prstGeom>
        </p:spPr>
      </p:pic>
    </p:spTree>
    <p:extLst>
      <p:ext uri="{BB962C8B-B14F-4D97-AF65-F5344CB8AC3E}">
        <p14:creationId xmlns:p14="http://schemas.microsoft.com/office/powerpoint/2010/main" val="157082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１</a:t>
            </a:r>
            <a:r>
              <a:rPr lang="ja-JP" altLang="en-US" sz="2400" b="1" u="sng" dirty="0" smtClean="0">
                <a:latin typeface="Meiryo UI" panose="020B0604030504040204" pitchFamily="50" charset="-128"/>
                <a:ea typeface="Meiryo UI" panose="020B0604030504040204" pitchFamily="50" charset="-128"/>
              </a:rPr>
              <a:t>　大阪の</a:t>
            </a:r>
            <a:r>
              <a:rPr lang="ja-JP" altLang="en-US" sz="2400" b="1" u="sng" dirty="0">
                <a:latin typeface="Meiryo UI" panose="020B0604030504040204" pitchFamily="50" charset="-128"/>
                <a:ea typeface="Meiryo UI" panose="020B0604030504040204" pitchFamily="50" charset="-128"/>
              </a:rPr>
              <a:t>歴史（１）都市の形成過程（古代</a:t>
            </a:r>
            <a:r>
              <a:rPr lang="en-US" altLang="ja-JP" sz="2400" b="1" u="sng" dirty="0">
                <a:latin typeface="Meiryo UI" panose="020B0604030504040204" pitchFamily="50" charset="-128"/>
                <a:ea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rPr>
              <a:t>戦前</a:t>
            </a:r>
            <a:r>
              <a:rPr lang="ja-JP" altLang="en-US" sz="2400" b="1" u="sng" dirty="0" smtClean="0">
                <a:latin typeface="Meiryo UI" panose="020B0604030504040204" pitchFamily="50" charset="-128"/>
                <a:ea typeface="Meiryo UI" panose="020B0604030504040204" pitchFamily="50" charset="-128"/>
              </a:rPr>
              <a:t>）</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a:latin typeface="Arial Black" panose="020B0A04020102020204" pitchFamily="34" charset="0"/>
              </a:rPr>
              <a:t>1</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469549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現在の大阪の位置・ポテンシャル（１）経済</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37</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4116912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経済（戦前＝大大阪時代）</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01976" y="880399"/>
            <a:ext cx="9462246" cy="1815882"/>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1905</a:t>
            </a:r>
            <a:r>
              <a:rPr kumimoji="1" lang="ja-JP" altLang="en-US" sz="1400" dirty="0" smtClean="0">
                <a:latin typeface="Meiryo UI" panose="020B0604030504040204" pitchFamily="50" charset="-128"/>
                <a:ea typeface="Meiryo UI" panose="020B0604030504040204" pitchFamily="50" charset="-128"/>
              </a:rPr>
              <a:t>年当時の地域産業連関表から大阪の産業構造をみると、「鉱工業」と「商業・サービス業」が中心。これは他の大都市を擁する府県において同様の傾向。</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「鉱工業</a:t>
            </a:r>
            <a:r>
              <a:rPr kumimoji="1" lang="ja-JP" altLang="en-US" sz="1400" dirty="0" smtClean="0">
                <a:latin typeface="Meiryo UI" panose="020B0604030504040204" pitchFamily="50" charset="-128"/>
                <a:ea typeface="Meiryo UI" panose="020B0604030504040204" pitchFamily="50" charset="-128"/>
              </a:rPr>
              <a:t>」と「商業・サービス業」の生産額ともに、東京がトップで、次が大阪、兵庫と続く。「鉱工業」は東京と同規模の生産額。</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「商業・サービス業」の生産額については、東京（</a:t>
            </a:r>
            <a:r>
              <a:rPr kumimoji="1" lang="en-US" altLang="ja-JP" sz="1400" dirty="0" smtClean="0">
                <a:latin typeface="Meiryo UI" panose="020B0604030504040204" pitchFamily="50" charset="-128"/>
                <a:ea typeface="Meiryo UI" panose="020B0604030504040204" pitchFamily="50" charset="-128"/>
              </a:rPr>
              <a:t>912.4</a:t>
            </a:r>
            <a:r>
              <a:rPr kumimoji="1" lang="ja-JP" altLang="en-US" sz="1400" dirty="0" smtClean="0">
                <a:latin typeface="Meiryo UI" panose="020B0604030504040204" pitchFamily="50" charset="-128"/>
                <a:ea typeface="Meiryo UI" panose="020B0604030504040204" pitchFamily="50" charset="-128"/>
              </a:rPr>
              <a:t>百万円）と大阪（</a:t>
            </a:r>
            <a:r>
              <a:rPr kumimoji="1" lang="en-US" altLang="ja-JP" sz="1400" dirty="0" smtClean="0">
                <a:latin typeface="Meiryo UI" panose="020B0604030504040204" pitchFamily="50" charset="-128"/>
                <a:ea typeface="Meiryo UI" panose="020B0604030504040204" pitchFamily="50" charset="-128"/>
              </a:rPr>
              <a:t>470.7</a:t>
            </a:r>
            <a:r>
              <a:rPr kumimoji="1" lang="ja-JP" altLang="en-US" sz="1400" dirty="0" smtClean="0">
                <a:latin typeface="Meiryo UI" panose="020B0604030504040204" pitchFamily="50" charset="-128"/>
                <a:ea typeface="Meiryo UI" panose="020B0604030504040204" pitchFamily="50" charset="-128"/>
              </a:rPr>
              <a:t>百万円）で約２倍の差。</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1919</a:t>
            </a:r>
            <a:r>
              <a:rPr kumimoji="1" lang="ja-JP" altLang="en-US" sz="1400" dirty="0" smtClean="0">
                <a:latin typeface="Meiryo UI" panose="020B0604030504040204" pitchFamily="50" charset="-128"/>
                <a:ea typeface="Meiryo UI" panose="020B0604030504040204" pitchFamily="50" charset="-128"/>
              </a:rPr>
              <a:t>年の工場総数（</a:t>
            </a:r>
            <a:r>
              <a:rPr kumimoji="1" lang="en-US" altLang="ja-JP" sz="1400" dirty="0" smtClean="0">
                <a:latin typeface="Meiryo UI" panose="020B0604030504040204" pitchFamily="50" charset="-128"/>
                <a:ea typeface="Meiryo UI" panose="020B0604030504040204" pitchFamily="50" charset="-128"/>
              </a:rPr>
              <a:t>5,272</a:t>
            </a:r>
            <a:r>
              <a:rPr kumimoji="1" lang="ja-JP" altLang="en-US" sz="1400" dirty="0" smtClean="0">
                <a:latin typeface="Meiryo UI" panose="020B0604030504040204" pitchFamily="50" charset="-128"/>
                <a:ea typeface="Meiryo UI" panose="020B0604030504040204" pitchFamily="50" charset="-128"/>
              </a:rPr>
              <a:t>件）、職工総数（</a:t>
            </a:r>
            <a:r>
              <a:rPr kumimoji="1" lang="en-US" altLang="ja-JP" sz="1400" dirty="0" smtClean="0">
                <a:latin typeface="Meiryo UI" panose="020B0604030504040204" pitchFamily="50" charset="-128"/>
                <a:ea typeface="Meiryo UI" panose="020B0604030504040204" pitchFamily="50" charset="-128"/>
              </a:rPr>
              <a:t>208,903</a:t>
            </a:r>
            <a:r>
              <a:rPr kumimoji="1" lang="ja-JP" altLang="en-US" sz="1400" dirty="0" smtClean="0">
                <a:latin typeface="Meiryo UI" panose="020B0604030504040204" pitchFamily="50" charset="-128"/>
                <a:ea typeface="Meiryo UI" panose="020B0604030504040204" pitchFamily="50" charset="-128"/>
              </a:rPr>
              <a:t>人）は大阪がトップ。</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○県民所得（</a:t>
            </a:r>
            <a:r>
              <a:rPr kumimoji="1" lang="en-US" altLang="ja-JP" sz="1400" dirty="0" smtClean="0">
                <a:latin typeface="Meiryo UI" panose="020B0604030504040204" pitchFamily="50" charset="-128"/>
                <a:ea typeface="Meiryo UI" panose="020B0604030504040204" pitchFamily="50" charset="-128"/>
              </a:rPr>
              <a:t>1905</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〜1935</a:t>
            </a:r>
            <a:r>
              <a:rPr kumimoji="1" lang="ja-JP" altLang="en-US" sz="1400" dirty="0" smtClean="0">
                <a:latin typeface="Meiryo UI" panose="020B0604030504040204" pitchFamily="50" charset="-128"/>
                <a:ea typeface="Meiryo UI" panose="020B0604030504040204" pitchFamily="50" charset="-128"/>
              </a:rPr>
              <a:t>年）をみると、大阪は東京の５割弱。</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○日本で大きな経済規模を占める東京を第一中心に、繊維から金属工業等へと発展を遂げた大阪を第二中心とする「楕円構造」がみてとれる。</a:t>
            </a:r>
            <a:endParaRPr kumimoji="1" lang="en-US" altLang="ja-JP"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01976" y="499222"/>
            <a:ext cx="2618735"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大大阪時代の大阪の地位</a:t>
            </a:r>
            <a:endParaRPr kumimoji="1" lang="en-US" altLang="ja-JP" sz="1600" b="1"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568388" y="2541176"/>
            <a:ext cx="4719917" cy="261610"/>
          </a:xfrm>
          <a:prstGeom prst="rect">
            <a:avLst/>
          </a:prstGeom>
          <a:solidFill>
            <a:schemeClr val="bg1"/>
          </a:solidFill>
          <a:ln>
            <a:noFill/>
          </a:ln>
        </p:spPr>
        <p:txBody>
          <a:bodyPr wrap="square" rtlCol="0">
            <a:spAutoFit/>
          </a:bodyPr>
          <a:lstStyle/>
          <a:p>
            <a:pPr marL="174625" indent="-174625" algn="ctr"/>
            <a:r>
              <a:rPr kumimoji="1" lang="ja-JP" altLang="en-US" sz="1100" dirty="0" smtClean="0">
                <a:latin typeface="Meiryo UI" panose="020B0604030504040204" pitchFamily="50" charset="-128"/>
                <a:ea typeface="Meiryo UI" panose="020B0604030504040204" pitchFamily="50" charset="-128"/>
              </a:rPr>
              <a:t>地域産業連関表から見た道府県経済の諸相（</a:t>
            </a:r>
            <a:r>
              <a:rPr kumimoji="1" lang="en-US" altLang="ja-JP" sz="1100" dirty="0" smtClean="0">
                <a:latin typeface="Meiryo UI" panose="020B0604030504040204" pitchFamily="50" charset="-128"/>
                <a:ea typeface="Meiryo UI" panose="020B0604030504040204" pitchFamily="50" charset="-128"/>
              </a:rPr>
              <a:t>1905</a:t>
            </a:r>
            <a:r>
              <a:rPr kumimoji="1" lang="ja-JP" altLang="en-US" sz="1100" dirty="0" smtClean="0">
                <a:latin typeface="Meiryo UI" panose="020B0604030504040204" pitchFamily="50" charset="-128"/>
                <a:ea typeface="Meiryo UI" panose="020B0604030504040204" pitchFamily="50" charset="-128"/>
              </a:rPr>
              <a:t>年）</a:t>
            </a:r>
            <a:endParaRPr kumimoji="1" lang="en-US" altLang="ja-JP" sz="11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393248" y="6261380"/>
            <a:ext cx="246605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出典：「生産と流通の近代像」（松本貴典）</a:t>
            </a:r>
            <a:endParaRPr lang="ja-JP" altLang="en-US" sz="9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121251005"/>
              </p:ext>
            </p:extLst>
          </p:nvPr>
        </p:nvGraphicFramePr>
        <p:xfrm>
          <a:off x="393248" y="2802787"/>
          <a:ext cx="8871775" cy="3458593"/>
        </p:xfrm>
        <a:graphic>
          <a:graphicData uri="http://schemas.openxmlformats.org/drawingml/2006/table">
            <a:tbl>
              <a:tblPr/>
              <a:tblGrid>
                <a:gridCol w="806525">
                  <a:extLst>
                    <a:ext uri="{9D8B030D-6E8A-4147-A177-3AD203B41FA5}">
                      <a16:colId xmlns:a16="http://schemas.microsoft.com/office/drawing/2014/main" val="597436491"/>
                    </a:ext>
                  </a:extLst>
                </a:gridCol>
                <a:gridCol w="806525">
                  <a:extLst>
                    <a:ext uri="{9D8B030D-6E8A-4147-A177-3AD203B41FA5}">
                      <a16:colId xmlns:a16="http://schemas.microsoft.com/office/drawing/2014/main" val="89287564"/>
                    </a:ext>
                  </a:extLst>
                </a:gridCol>
                <a:gridCol w="806525">
                  <a:extLst>
                    <a:ext uri="{9D8B030D-6E8A-4147-A177-3AD203B41FA5}">
                      <a16:colId xmlns:a16="http://schemas.microsoft.com/office/drawing/2014/main" val="562863930"/>
                    </a:ext>
                  </a:extLst>
                </a:gridCol>
                <a:gridCol w="806525">
                  <a:extLst>
                    <a:ext uri="{9D8B030D-6E8A-4147-A177-3AD203B41FA5}">
                      <a16:colId xmlns:a16="http://schemas.microsoft.com/office/drawing/2014/main" val="875086031"/>
                    </a:ext>
                  </a:extLst>
                </a:gridCol>
                <a:gridCol w="806525">
                  <a:extLst>
                    <a:ext uri="{9D8B030D-6E8A-4147-A177-3AD203B41FA5}">
                      <a16:colId xmlns:a16="http://schemas.microsoft.com/office/drawing/2014/main" val="3158484016"/>
                    </a:ext>
                  </a:extLst>
                </a:gridCol>
                <a:gridCol w="806525">
                  <a:extLst>
                    <a:ext uri="{9D8B030D-6E8A-4147-A177-3AD203B41FA5}">
                      <a16:colId xmlns:a16="http://schemas.microsoft.com/office/drawing/2014/main" val="727203467"/>
                    </a:ext>
                  </a:extLst>
                </a:gridCol>
                <a:gridCol w="806525">
                  <a:extLst>
                    <a:ext uri="{9D8B030D-6E8A-4147-A177-3AD203B41FA5}">
                      <a16:colId xmlns:a16="http://schemas.microsoft.com/office/drawing/2014/main" val="2645565356"/>
                    </a:ext>
                  </a:extLst>
                </a:gridCol>
                <a:gridCol w="806525">
                  <a:extLst>
                    <a:ext uri="{9D8B030D-6E8A-4147-A177-3AD203B41FA5}">
                      <a16:colId xmlns:a16="http://schemas.microsoft.com/office/drawing/2014/main" val="4285910397"/>
                    </a:ext>
                  </a:extLst>
                </a:gridCol>
                <a:gridCol w="806525">
                  <a:extLst>
                    <a:ext uri="{9D8B030D-6E8A-4147-A177-3AD203B41FA5}">
                      <a16:colId xmlns:a16="http://schemas.microsoft.com/office/drawing/2014/main" val="2849150050"/>
                    </a:ext>
                  </a:extLst>
                </a:gridCol>
                <a:gridCol w="806525">
                  <a:extLst>
                    <a:ext uri="{9D8B030D-6E8A-4147-A177-3AD203B41FA5}">
                      <a16:colId xmlns:a16="http://schemas.microsoft.com/office/drawing/2014/main" val="2481776551"/>
                    </a:ext>
                  </a:extLst>
                </a:gridCol>
                <a:gridCol w="806525">
                  <a:extLst>
                    <a:ext uri="{9D8B030D-6E8A-4147-A177-3AD203B41FA5}">
                      <a16:colId xmlns:a16="http://schemas.microsoft.com/office/drawing/2014/main" val="4240904455"/>
                    </a:ext>
                  </a:extLst>
                </a:gridCol>
              </a:tblGrid>
              <a:tr h="201962">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農林水産業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鉱工業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運輸・通信・公益産業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商業・サービス業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2977046"/>
                  </a:ext>
                </a:extLst>
              </a:tr>
              <a:tr h="605885">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zh-TW" sz="800" b="0" i="0" u="none" strike="noStrike">
                          <a:solidFill>
                            <a:srgbClr val="000000"/>
                          </a:solidFill>
                          <a:effectLst/>
                          <a:latin typeface="Meiryo UI" panose="020B0604030504040204" pitchFamily="50" charset="-128"/>
                          <a:ea typeface="Meiryo UI" panose="020B0604030504040204" pitchFamily="50" charset="-128"/>
                        </a:rPr>
                        <a:t>100</a:t>
                      </a:r>
                      <a:r>
                        <a:rPr lang="zh-TW"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一人当たり</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zh-TW" sz="800" b="0" i="0" u="none" strike="noStrike">
                          <a:solidFill>
                            <a:srgbClr val="000000"/>
                          </a:solidFill>
                          <a:effectLst/>
                          <a:latin typeface="Meiryo UI" panose="020B0604030504040204" pitchFamily="50" charset="-128"/>
                          <a:ea typeface="Meiryo UI" panose="020B0604030504040204" pitchFamily="50" charset="-128"/>
                        </a:rPr>
                        <a:t>100</a:t>
                      </a:r>
                      <a:r>
                        <a:rPr lang="zh-TW"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一人当たり</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zh-TW" sz="800" b="0" i="0" u="none" strike="noStrike">
                          <a:solidFill>
                            <a:srgbClr val="000000"/>
                          </a:solidFill>
                          <a:effectLst/>
                          <a:latin typeface="Meiryo UI" panose="020B0604030504040204" pitchFamily="50" charset="-128"/>
                          <a:ea typeface="Meiryo UI" panose="020B0604030504040204" pitchFamily="50" charset="-128"/>
                        </a:rPr>
                        <a:t>100</a:t>
                      </a:r>
                      <a:r>
                        <a:rPr lang="zh-TW"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一人当たり</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zh-TW" sz="800" b="0" i="0" u="none" strike="noStrike">
                          <a:solidFill>
                            <a:srgbClr val="000000"/>
                          </a:solidFill>
                          <a:effectLst/>
                          <a:latin typeface="Meiryo UI" panose="020B0604030504040204" pitchFamily="50" charset="-128"/>
                          <a:ea typeface="Meiryo UI" panose="020B0604030504040204" pitchFamily="50" charset="-128"/>
                        </a:rPr>
                        <a:t>100</a:t>
                      </a:r>
                      <a:r>
                        <a:rPr lang="zh-TW"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一人当たり</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生産額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zh-TW" sz="800" b="0" i="0" u="none" strike="noStrike">
                          <a:solidFill>
                            <a:srgbClr val="000000"/>
                          </a:solidFill>
                          <a:effectLst/>
                          <a:latin typeface="Meiryo UI" panose="020B0604030504040204" pitchFamily="50" charset="-128"/>
                          <a:ea typeface="Meiryo UI" panose="020B0604030504040204" pitchFamily="50" charset="-128"/>
                        </a:rPr>
                        <a:t>100</a:t>
                      </a:r>
                      <a:r>
                        <a:rPr lang="zh-TW"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一人当たり</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生産額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323561"/>
                  </a:ext>
                </a:extLst>
              </a:tr>
              <a:tr h="378678">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912.4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375.0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84624966"/>
                  </a:ext>
                </a:extLst>
              </a:tr>
              <a:tr h="378678">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557123"/>
                  </a:ext>
                </a:extLst>
              </a:tr>
              <a:tr h="378678">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348090"/>
                  </a:ext>
                </a:extLst>
              </a:tr>
              <a:tr h="378678">
                <a:tc>
                  <a:txBody>
                    <a:bodyPr/>
                    <a:lstStyle/>
                    <a:p>
                      <a:pPr algn="l" fontAlgn="ctr"/>
                      <a:r>
                        <a:rPr lang="ja-JP" altLang="en-US" sz="105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26.0</a:t>
                      </a:r>
                      <a:endParaRPr lang="en-US" altLang="ja-JP" sz="105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333.5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189.0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470.7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266.7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76096202"/>
                  </a:ext>
                </a:extLst>
              </a:tr>
              <a:tr h="378678">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兵庫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30.0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3376"/>
                  </a:ext>
                </a:extLst>
              </a:tr>
              <a:tr h="378678">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322873"/>
                  </a:ext>
                </a:extLst>
              </a:tr>
              <a:tr h="378678">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2337.9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4030.7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4935.7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48705"/>
                  </a:ext>
                </a:extLst>
              </a:tr>
            </a:tbl>
          </a:graphicData>
        </a:graphic>
      </p:graphicFrame>
      <p:sp>
        <p:nvSpPr>
          <p:cNvPr id="9" name="テキスト ボックス 8"/>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38</a:t>
            </a:r>
          </a:p>
        </p:txBody>
      </p:sp>
    </p:spTree>
    <p:extLst>
      <p:ext uri="{BB962C8B-B14F-4D97-AF65-F5344CB8AC3E}">
        <p14:creationId xmlns:p14="http://schemas.microsoft.com/office/powerpoint/2010/main" val="2850940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経済（戦前＝大大阪時代）</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57650" y="517606"/>
            <a:ext cx="2859048" cy="276999"/>
          </a:xfrm>
          <a:prstGeom prst="rect">
            <a:avLst/>
          </a:prstGeom>
          <a:solidFill>
            <a:schemeClr val="bg1"/>
          </a:solidFill>
          <a:ln>
            <a:noFill/>
          </a:ln>
        </p:spPr>
        <p:txBody>
          <a:bodyPr wrap="square" rtlCol="0">
            <a:spAutoFit/>
          </a:bodyPr>
          <a:lstStyle/>
          <a:p>
            <a:pPr marL="174625" indent="-174625" algn="ctr"/>
            <a:r>
              <a:rPr kumimoji="1" lang="ja-JP" altLang="en-US" sz="1200" dirty="0" smtClean="0">
                <a:latin typeface="Meiryo UI" panose="020B0604030504040204" pitchFamily="50" charset="-128"/>
                <a:ea typeface="Meiryo UI" panose="020B0604030504040204" pitchFamily="50" charset="-128"/>
              </a:rPr>
              <a:t>地域産業連関表からみた県民所得の推移</a:t>
            </a:r>
            <a:endParaRPr kumimoji="1" lang="en-US" altLang="ja-JP" sz="12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1658874" y="3845453"/>
            <a:ext cx="246605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出典：「生産と流通の近代像」（松本貴典）</a:t>
            </a:r>
            <a:endParaRPr lang="ja-JP" altLang="en-US" sz="9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50348789"/>
              </p:ext>
            </p:extLst>
          </p:nvPr>
        </p:nvGraphicFramePr>
        <p:xfrm>
          <a:off x="1658874" y="794605"/>
          <a:ext cx="6056601" cy="3050848"/>
        </p:xfrm>
        <a:graphic>
          <a:graphicData uri="http://schemas.openxmlformats.org/drawingml/2006/table">
            <a:tbl>
              <a:tblPr/>
              <a:tblGrid>
                <a:gridCol w="675991">
                  <a:extLst>
                    <a:ext uri="{9D8B030D-6E8A-4147-A177-3AD203B41FA5}">
                      <a16:colId xmlns:a16="http://schemas.microsoft.com/office/drawing/2014/main" val="786562940"/>
                    </a:ext>
                  </a:extLst>
                </a:gridCol>
                <a:gridCol w="843042">
                  <a:extLst>
                    <a:ext uri="{9D8B030D-6E8A-4147-A177-3AD203B41FA5}">
                      <a16:colId xmlns:a16="http://schemas.microsoft.com/office/drawing/2014/main" val="1695060020"/>
                    </a:ext>
                  </a:extLst>
                </a:gridCol>
                <a:gridCol w="843042">
                  <a:extLst>
                    <a:ext uri="{9D8B030D-6E8A-4147-A177-3AD203B41FA5}">
                      <a16:colId xmlns:a16="http://schemas.microsoft.com/office/drawing/2014/main" val="3356962618"/>
                    </a:ext>
                  </a:extLst>
                </a:gridCol>
                <a:gridCol w="843042">
                  <a:extLst>
                    <a:ext uri="{9D8B030D-6E8A-4147-A177-3AD203B41FA5}">
                      <a16:colId xmlns:a16="http://schemas.microsoft.com/office/drawing/2014/main" val="3431298151"/>
                    </a:ext>
                  </a:extLst>
                </a:gridCol>
                <a:gridCol w="962527">
                  <a:extLst>
                    <a:ext uri="{9D8B030D-6E8A-4147-A177-3AD203B41FA5}">
                      <a16:colId xmlns:a16="http://schemas.microsoft.com/office/drawing/2014/main" val="632796857"/>
                    </a:ext>
                  </a:extLst>
                </a:gridCol>
                <a:gridCol w="938463">
                  <a:extLst>
                    <a:ext uri="{9D8B030D-6E8A-4147-A177-3AD203B41FA5}">
                      <a16:colId xmlns:a16="http://schemas.microsoft.com/office/drawing/2014/main" val="3373260730"/>
                    </a:ext>
                  </a:extLst>
                </a:gridCol>
                <a:gridCol w="950494">
                  <a:extLst>
                    <a:ext uri="{9D8B030D-6E8A-4147-A177-3AD203B41FA5}">
                      <a16:colId xmlns:a16="http://schemas.microsoft.com/office/drawing/2014/main" val="2400973572"/>
                    </a:ext>
                  </a:extLst>
                </a:gridCol>
              </a:tblGrid>
              <a:tr h="39350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県民所得（</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1278728"/>
                  </a:ext>
                </a:extLst>
              </a:tr>
              <a:tr h="613927">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1905</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1920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1935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2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1905〜20</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年</a:t>
                      </a: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2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1920〜35</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2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1905〜35</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50386"/>
                  </a:ext>
                </a:extLst>
              </a:tr>
              <a:tr h="29191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4,475.6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42391735"/>
                  </a:ext>
                </a:extLst>
              </a:tr>
              <a:tr h="29191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474.7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604865"/>
                  </a:ext>
                </a:extLst>
              </a:tr>
              <a:tr h="29191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703.8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516517"/>
                  </a:ext>
                </a:extLst>
              </a:tr>
              <a:tr h="291917">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412.8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1,066.4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2,409.7</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94992576"/>
                  </a:ext>
                </a:extLst>
              </a:tr>
              <a:tr h="29191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兵庫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1,181.7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208180"/>
                  </a:ext>
                </a:extLst>
              </a:tr>
              <a:tr h="29191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571.1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594809"/>
                  </a:ext>
                </a:extLst>
              </a:tr>
              <a:tr h="29191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5,775.1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10,023.9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15,575.0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931725"/>
                  </a:ext>
                </a:extLst>
              </a:tr>
            </a:tbl>
          </a:graphicData>
        </a:graphic>
      </p:graphicFrame>
      <p:sp>
        <p:nvSpPr>
          <p:cNvPr id="6" name="テキスト ボックス 5"/>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39</a:t>
            </a:r>
            <a:endParaRPr kumimoji="1" lang="ja-JP" altLang="en-US" sz="1100" b="1" dirty="0">
              <a:latin typeface="Arial Black" panose="020B0A040201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439400439"/>
              </p:ext>
            </p:extLst>
          </p:nvPr>
        </p:nvGraphicFramePr>
        <p:xfrm>
          <a:off x="154926" y="4462350"/>
          <a:ext cx="3610959" cy="1042395"/>
        </p:xfrm>
        <a:graphic>
          <a:graphicData uri="http://schemas.openxmlformats.org/drawingml/2006/table">
            <a:tbl>
              <a:tblPr/>
              <a:tblGrid>
                <a:gridCol w="950527">
                  <a:extLst>
                    <a:ext uri="{9D8B030D-6E8A-4147-A177-3AD203B41FA5}">
                      <a16:colId xmlns:a16="http://schemas.microsoft.com/office/drawing/2014/main" val="786562940"/>
                    </a:ext>
                  </a:extLst>
                </a:gridCol>
                <a:gridCol w="760850">
                  <a:extLst>
                    <a:ext uri="{9D8B030D-6E8A-4147-A177-3AD203B41FA5}">
                      <a16:colId xmlns:a16="http://schemas.microsoft.com/office/drawing/2014/main" val="1695060020"/>
                    </a:ext>
                  </a:extLst>
                </a:gridCol>
                <a:gridCol w="949791">
                  <a:extLst>
                    <a:ext uri="{9D8B030D-6E8A-4147-A177-3AD203B41FA5}">
                      <a16:colId xmlns:a16="http://schemas.microsoft.com/office/drawing/2014/main" val="3356962618"/>
                    </a:ext>
                  </a:extLst>
                </a:gridCol>
                <a:gridCol w="949791">
                  <a:extLst>
                    <a:ext uri="{9D8B030D-6E8A-4147-A177-3AD203B41FA5}">
                      <a16:colId xmlns:a16="http://schemas.microsoft.com/office/drawing/2014/main" val="3431298151"/>
                    </a:ext>
                  </a:extLst>
                </a:gridCol>
              </a:tblGrid>
              <a:tr h="458561">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関東</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東海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rPr>
                        <a:t>近畿</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450386"/>
                  </a:ext>
                </a:extLst>
              </a:tr>
              <a:tr h="291917">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地域内比率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65.8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70.1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82.5</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66604865"/>
                  </a:ext>
                </a:extLst>
              </a:tr>
              <a:tr h="291917">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全国比率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31.5</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67516517"/>
                  </a:ext>
                </a:extLst>
              </a:tr>
            </a:tbl>
          </a:graphicData>
        </a:graphic>
      </p:graphicFrame>
      <p:sp>
        <p:nvSpPr>
          <p:cNvPr id="8" name="テキスト ボックス 7"/>
          <p:cNvSpPr txBox="1"/>
          <p:nvPr/>
        </p:nvSpPr>
        <p:spPr>
          <a:xfrm>
            <a:off x="530881" y="4185351"/>
            <a:ext cx="2859048" cy="276999"/>
          </a:xfrm>
          <a:prstGeom prst="rect">
            <a:avLst/>
          </a:prstGeom>
          <a:noFill/>
          <a:ln>
            <a:noFill/>
          </a:ln>
        </p:spPr>
        <p:txBody>
          <a:bodyPr wrap="square" rtlCol="0">
            <a:spAutoFit/>
          </a:bodyPr>
          <a:lstStyle/>
          <a:p>
            <a:pPr marL="174625" indent="-174625" algn="ctr"/>
            <a:r>
              <a:rPr kumimoji="1" lang="ja-JP" altLang="en-US" sz="1200" dirty="0" smtClean="0">
                <a:latin typeface="Meiryo UI" panose="020B0604030504040204" pitchFamily="50" charset="-128"/>
                <a:ea typeface="Meiryo UI" panose="020B0604030504040204" pitchFamily="50" charset="-128"/>
              </a:rPr>
              <a:t>工産物比率（</a:t>
            </a:r>
            <a:r>
              <a:rPr kumimoji="1" lang="en-US" altLang="ja-JP" sz="1200" dirty="0" smtClean="0">
                <a:latin typeface="Meiryo UI" panose="020B0604030504040204" pitchFamily="50" charset="-128"/>
                <a:ea typeface="Meiryo UI" panose="020B0604030504040204" pitchFamily="50" charset="-128"/>
              </a:rPr>
              <a:t>1924</a:t>
            </a:r>
            <a:r>
              <a:rPr kumimoji="1" lang="ja-JP" altLang="en-US" sz="1200" dirty="0" smtClean="0">
                <a:latin typeface="Meiryo UI" panose="020B0604030504040204" pitchFamily="50" charset="-128"/>
                <a:ea typeface="Meiryo UI" panose="020B0604030504040204" pitchFamily="50" charset="-128"/>
              </a:rPr>
              <a:t>年（大正</a:t>
            </a:r>
            <a:r>
              <a:rPr kumimoji="1" lang="en-US" altLang="ja-JP" sz="1200" dirty="0" smtClean="0">
                <a:latin typeface="Meiryo UI" panose="020B0604030504040204" pitchFamily="50" charset="-128"/>
                <a:ea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154926" y="5554999"/>
            <a:ext cx="2744685"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出典：「資本主義日本の地域構造」（石井寛治）</a:t>
            </a:r>
            <a:endParaRPr lang="ja-JP" altLang="en-US" sz="9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687174" y="4185351"/>
            <a:ext cx="4668961" cy="276999"/>
          </a:xfrm>
          <a:prstGeom prst="rect">
            <a:avLst/>
          </a:prstGeom>
          <a:noFill/>
          <a:ln>
            <a:noFill/>
          </a:ln>
        </p:spPr>
        <p:txBody>
          <a:bodyPr wrap="square" rtlCol="0">
            <a:spAutoFit/>
          </a:bodyPr>
          <a:lstStyle/>
          <a:p>
            <a:pPr marL="174625" indent="-174625" algn="ctr"/>
            <a:r>
              <a:rPr kumimoji="1" lang="en-US" altLang="ja-JP" sz="1200" dirty="0" smtClean="0">
                <a:latin typeface="Meiryo UI" panose="020B0604030504040204" pitchFamily="50" charset="-128"/>
                <a:ea typeface="Meiryo UI" panose="020B0604030504040204" pitchFamily="50" charset="-128"/>
              </a:rPr>
              <a:t>1919</a:t>
            </a:r>
            <a:r>
              <a:rPr kumimoji="1" lang="ja-JP" altLang="en-US" sz="1200" dirty="0" smtClean="0">
                <a:latin typeface="Meiryo UI" panose="020B0604030504040204" pitchFamily="50" charset="-128"/>
                <a:ea typeface="Meiryo UI" panose="020B0604030504040204" pitchFamily="50" charset="-128"/>
              </a:rPr>
              <a:t>年（大正</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年）における工場総数と職工総数の都市比較</a:t>
            </a:r>
            <a:endParaRPr kumimoji="1" lang="en-US" altLang="ja-JP" sz="1200" dirty="0" smtClean="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724287269"/>
              </p:ext>
            </p:extLst>
          </p:nvPr>
        </p:nvGraphicFramePr>
        <p:xfrm>
          <a:off x="4235117" y="4512604"/>
          <a:ext cx="5546555" cy="2068830"/>
        </p:xfrm>
        <a:graphic>
          <a:graphicData uri="http://schemas.openxmlformats.org/drawingml/2006/table">
            <a:tbl>
              <a:tblPr/>
              <a:tblGrid>
                <a:gridCol w="816083">
                  <a:extLst>
                    <a:ext uri="{9D8B030D-6E8A-4147-A177-3AD203B41FA5}">
                      <a16:colId xmlns:a16="http://schemas.microsoft.com/office/drawing/2014/main" val="786562940"/>
                    </a:ext>
                  </a:extLst>
                </a:gridCol>
                <a:gridCol w="788412">
                  <a:extLst>
                    <a:ext uri="{9D8B030D-6E8A-4147-A177-3AD203B41FA5}">
                      <a16:colId xmlns:a16="http://schemas.microsoft.com/office/drawing/2014/main" val="1695060020"/>
                    </a:ext>
                  </a:extLst>
                </a:gridCol>
                <a:gridCol w="788412">
                  <a:extLst>
                    <a:ext uri="{9D8B030D-6E8A-4147-A177-3AD203B41FA5}">
                      <a16:colId xmlns:a16="http://schemas.microsoft.com/office/drawing/2014/main" val="3356962618"/>
                    </a:ext>
                  </a:extLst>
                </a:gridCol>
                <a:gridCol w="788412">
                  <a:extLst>
                    <a:ext uri="{9D8B030D-6E8A-4147-A177-3AD203B41FA5}">
                      <a16:colId xmlns:a16="http://schemas.microsoft.com/office/drawing/2014/main" val="3431298151"/>
                    </a:ext>
                  </a:extLst>
                </a:gridCol>
                <a:gridCol w="788412">
                  <a:extLst>
                    <a:ext uri="{9D8B030D-6E8A-4147-A177-3AD203B41FA5}">
                      <a16:colId xmlns:a16="http://schemas.microsoft.com/office/drawing/2014/main" val="1782490649"/>
                    </a:ext>
                  </a:extLst>
                </a:gridCol>
                <a:gridCol w="788412">
                  <a:extLst>
                    <a:ext uri="{9D8B030D-6E8A-4147-A177-3AD203B41FA5}">
                      <a16:colId xmlns:a16="http://schemas.microsoft.com/office/drawing/2014/main" val="3469702079"/>
                    </a:ext>
                  </a:extLst>
                </a:gridCol>
                <a:gridCol w="788412">
                  <a:extLst>
                    <a:ext uri="{9D8B030D-6E8A-4147-A177-3AD203B41FA5}">
                      <a16:colId xmlns:a16="http://schemas.microsoft.com/office/drawing/2014/main" val="1209475063"/>
                    </a:ext>
                  </a:extLst>
                </a:gridCol>
              </a:tblGrid>
              <a:tr h="344805">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工場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従業者数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職工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450386"/>
                  </a:ext>
                </a:extLst>
              </a:tr>
              <a:tr h="344805">
                <a:tc vMerge="1">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工場総数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比率</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人未満</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工場</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人以上</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工場</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職工総数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比率</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257250"/>
                  </a:ext>
                </a:extLst>
              </a:tr>
              <a:tr h="344805">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東京</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4,637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10.6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2,135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2,502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168,721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1646590"/>
                  </a:ext>
                </a:extLst>
              </a:tr>
              <a:tr h="344805">
                <a:tc>
                  <a:txBody>
                    <a:bodyPr/>
                    <a:lstStyle/>
                    <a:p>
                      <a:pPr algn="ctr"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大阪</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5,272</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12.0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2,512</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2,760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208,903</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13.7</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4296140"/>
                  </a:ext>
                </a:extLst>
              </a:tr>
              <a:tr h="344805">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愛知</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4,655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10.6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2,452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2,203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126,695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8.3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6604865"/>
                  </a:ext>
                </a:extLst>
              </a:tr>
              <a:tr h="344805">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全国総数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43,949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20,118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23,831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1,520,466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516517"/>
                  </a:ext>
                </a:extLst>
              </a:tr>
            </a:tbl>
          </a:graphicData>
        </a:graphic>
      </p:graphicFrame>
      <p:sp>
        <p:nvSpPr>
          <p:cNvPr id="14" name="正方形/長方形 13"/>
          <p:cNvSpPr/>
          <p:nvPr/>
        </p:nvSpPr>
        <p:spPr>
          <a:xfrm>
            <a:off x="4276969" y="6581434"/>
            <a:ext cx="2744685"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出典：「大阪都市形成の歴史」（横山好三）</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8311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505960" y="4781664"/>
            <a:ext cx="5402580" cy="2080260"/>
          </a:xfrm>
          <a:prstGeom prst="rect">
            <a:avLst/>
          </a:prstGeom>
        </p:spPr>
      </p:pic>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01976" y="880399"/>
            <a:ext cx="9462246" cy="523220"/>
          </a:xfrm>
          <a:prstGeom prst="rect">
            <a:avLst/>
          </a:prstGeom>
          <a:noFill/>
        </p:spPr>
        <p:txBody>
          <a:bodyPr wrap="square" rtlCol="0">
            <a:spAutoFit/>
          </a:bodyPr>
          <a:lstStyle/>
          <a:p>
            <a:pPr marL="174625" indent="-174625"/>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経済は、高度成長期において全国を上回る経済成長を遂げ、府内総生産の全国シェアは１割を超えた。しかし、安定成長期以降には、相対的に低い成長率が続いた。その結果、全国シェアの低下傾向が続いたが、</a:t>
            </a:r>
            <a:r>
              <a:rPr kumimoji="1" lang="en-US" altLang="ja-JP" sz="1400" dirty="0" smtClean="0">
                <a:latin typeface="Meiryo UI" panose="020B0604030504040204" pitchFamily="50" charset="-128"/>
                <a:ea typeface="Meiryo UI" panose="020B0604030504040204" pitchFamily="50" charset="-128"/>
              </a:rPr>
              <a:t>2003</a:t>
            </a:r>
            <a:r>
              <a:rPr kumimoji="1" lang="ja-JP" altLang="en-US" sz="1400" dirty="0" smtClean="0">
                <a:latin typeface="Meiryo UI" panose="020B0604030504040204" pitchFamily="50" charset="-128"/>
                <a:ea typeface="Meiryo UI" panose="020B0604030504040204" pitchFamily="50" charset="-128"/>
              </a:rPr>
              <a:t>年頃から下げ止まっている。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01976" y="499222"/>
            <a:ext cx="2963954"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戦後の大阪経済のマクロ的概観</a:t>
            </a:r>
            <a:endParaRPr kumimoji="1" lang="en-US" altLang="ja-JP" sz="1600" b="1"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0" y="4790965"/>
            <a:ext cx="4505960" cy="2031325"/>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○高度成長期には、東日本から東京都に、西日本から大阪府へという人の流れが顕著であった。東京都への人口流入はその後も継続したが、大阪府は安定成長期以降、人口流出が続いた。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○近年の都心回帰の傾向により、大阪府は転入超過になっている。ただし、</a:t>
            </a:r>
            <a:r>
              <a:rPr kumimoji="1" lang="en-US" altLang="ja-JP" sz="1400" dirty="0" smtClean="0">
                <a:latin typeface="Meiryo UI" panose="020B0604030504040204" pitchFamily="50" charset="-128"/>
                <a:ea typeface="Meiryo UI" panose="020B0604030504040204" pitchFamily="50" charset="-128"/>
              </a:rPr>
              <a:t>2015</a:t>
            </a:r>
            <a:r>
              <a:rPr kumimoji="1" lang="ja-JP" altLang="en-US" sz="1400" dirty="0" smtClean="0">
                <a:latin typeface="Meiryo UI" panose="020B0604030504040204" pitchFamily="50" charset="-128"/>
                <a:ea typeface="Meiryo UI" panose="020B0604030504040204" pitchFamily="50" charset="-128"/>
              </a:rPr>
              <a:t>年現在、大阪府への西日本各地からの転入超過数は１万人を超えるものの、大阪府から首都圏への流出がそれを相殺し、転入超過数が１千人程度</a:t>
            </a:r>
            <a:endParaRPr kumimoji="1" lang="en-US" altLang="ja-JP" sz="1400"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18520" y="1414763"/>
            <a:ext cx="2119031"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経済成長率の推移（全国）</a:t>
            </a:r>
            <a:endParaRPr kumimoji="1" lang="en-US" altLang="ja-JP" sz="11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178518" y="1420804"/>
            <a:ext cx="2605928"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大阪府内総生産の全国シェア</a:t>
            </a:r>
            <a:endParaRPr kumimoji="1" lang="en-US" altLang="ja-JP" sz="1100" dirty="0" smtClean="0">
              <a:latin typeface="Meiryo UI" panose="020B0604030504040204" pitchFamily="50" charset="-128"/>
              <a:ea typeface="Meiryo UI" panose="020B0604030504040204" pitchFamily="50" charset="-128"/>
            </a:endParaRPr>
          </a:p>
        </p:txBody>
      </p:sp>
      <p:pic>
        <p:nvPicPr>
          <p:cNvPr id="14" name="図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19" y="1676373"/>
            <a:ext cx="4824127" cy="2532557"/>
          </a:xfrm>
          <a:prstGeom prst="rect">
            <a:avLst/>
          </a:prstGeom>
          <a:noFill/>
          <a:ln>
            <a:noFill/>
          </a:ln>
        </p:spPr>
      </p:pic>
      <p:sp>
        <p:nvSpPr>
          <p:cNvPr id="3" name="正方形/長方形 2"/>
          <p:cNvSpPr/>
          <p:nvPr/>
        </p:nvSpPr>
        <p:spPr>
          <a:xfrm>
            <a:off x="318246" y="4074116"/>
            <a:ext cx="4724400"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資料：内閣府「国民経済計算」</a:t>
            </a:r>
          </a:p>
          <a:p>
            <a:r>
              <a:rPr lang="ja-JP" altLang="en-US" sz="900" dirty="0">
                <a:latin typeface="Meiryo UI" panose="020B0604030504040204" pitchFamily="50" charset="-128"/>
                <a:ea typeface="Meiryo UI" panose="020B0604030504040204" pitchFamily="50" charset="-128"/>
              </a:rPr>
              <a:t>（注）経済成長率は対前年度増加率で、年度平均経済成長率は、各年度の成長率の平均値。系列の接続方法は、巻末資料１を参照。</a:t>
            </a:r>
          </a:p>
        </p:txBody>
      </p:sp>
      <p:sp>
        <p:nvSpPr>
          <p:cNvPr id="16" name="テキスト ボックス 15"/>
          <p:cNvSpPr txBox="1"/>
          <p:nvPr/>
        </p:nvSpPr>
        <p:spPr>
          <a:xfrm>
            <a:off x="6933920" y="4276092"/>
            <a:ext cx="999845"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転入超過数</a:t>
            </a:r>
            <a:endParaRPr kumimoji="1" lang="en-US" altLang="ja-JP" sz="11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81637" y="4503015"/>
            <a:ext cx="999845"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３都府県</a:t>
            </a:r>
            <a:endParaRPr kumimoji="1" lang="en-US" altLang="ja-JP" sz="110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135190" y="4510493"/>
            <a:ext cx="999845"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３大都市圏</a:t>
            </a:r>
            <a:endParaRPr kumimoji="1" lang="en-US" altLang="ja-JP" sz="11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85128" y="441138"/>
            <a:ext cx="6282771" cy="369332"/>
          </a:xfrm>
          <a:prstGeom prst="rect">
            <a:avLst/>
          </a:prstGeom>
          <a:solidFill>
            <a:schemeClr val="bg1"/>
          </a:solidFill>
          <a:ln>
            <a:noFill/>
          </a:ln>
        </p:spPr>
        <p:txBody>
          <a:bodyPr wrap="square" rtlCol="0">
            <a:spAutoFit/>
          </a:bodyPr>
          <a:lstStyle/>
          <a:p>
            <a:pPr marL="174625" indent="-174625"/>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出典「大阪経済・産業の</a:t>
            </a:r>
            <a:r>
              <a:rPr kumimoji="1" lang="en-US" altLang="ja-JP" sz="900" dirty="0" smtClean="0">
                <a:latin typeface="Meiryo UI" panose="020B0604030504040204" pitchFamily="50" charset="-128"/>
                <a:ea typeface="Meiryo UI" panose="020B0604030504040204" pitchFamily="50" charset="-128"/>
              </a:rPr>
              <a:t>70</a:t>
            </a:r>
            <a:r>
              <a:rPr kumimoji="1" lang="ja-JP" altLang="en-US" sz="900" dirty="0" smtClean="0">
                <a:latin typeface="Meiryo UI" panose="020B0604030504040204" pitchFamily="50" charset="-128"/>
                <a:ea typeface="Meiryo UI" panose="020B0604030504040204" pitchFamily="50" charset="-128"/>
              </a:rPr>
              <a:t>年間」（大阪産業経済リサーチセンター）</a:t>
            </a:r>
            <a:endParaRPr kumimoji="1" lang="en-US" altLang="ja-JP" sz="900" dirty="0" smtClean="0">
              <a:latin typeface="Meiryo UI" panose="020B0604030504040204" pitchFamily="50" charset="-128"/>
              <a:ea typeface="Meiryo UI" panose="020B0604030504040204" pitchFamily="50" charset="-128"/>
            </a:endParaRPr>
          </a:p>
          <a:p>
            <a:pPr marL="174625" indent="-174625"/>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endParaRPr kumimoji="1" lang="en-US" altLang="ja-JP" sz="9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40</a:t>
            </a:r>
            <a:endParaRPr kumimoji="1" lang="ja-JP" altLang="en-US" sz="1100" b="1" dirty="0">
              <a:latin typeface="Arial Black" panose="020B0A04020102020204" pitchFamily="34" charset="0"/>
            </a:endParaRPr>
          </a:p>
        </p:txBody>
      </p:sp>
      <p:pic>
        <p:nvPicPr>
          <p:cNvPr id="4" name="図 3"/>
          <p:cNvPicPr>
            <a:picLocks noChangeAspect="1"/>
          </p:cNvPicPr>
          <p:nvPr/>
        </p:nvPicPr>
        <p:blipFill>
          <a:blip r:embed="rId4"/>
          <a:stretch>
            <a:fillRect/>
          </a:stretch>
        </p:blipFill>
        <p:spPr>
          <a:xfrm>
            <a:off x="5178518" y="1738507"/>
            <a:ext cx="4579620" cy="2415540"/>
          </a:xfrm>
          <a:prstGeom prst="rect">
            <a:avLst/>
          </a:prstGeom>
        </p:spPr>
      </p:pic>
    </p:spTree>
    <p:extLst>
      <p:ext uri="{BB962C8B-B14F-4D97-AF65-F5344CB8AC3E}">
        <p14:creationId xmlns:p14="http://schemas.microsoft.com/office/powerpoint/2010/main" val="3530183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556297" y="1969375"/>
            <a:ext cx="4678680" cy="2354580"/>
          </a:xfrm>
          <a:prstGeom prst="rect">
            <a:avLst/>
          </a:prstGeom>
        </p:spPr>
      </p:pic>
      <p:sp>
        <p:nvSpPr>
          <p:cNvPr id="5" name="テキスト ボックス 4"/>
          <p:cNvSpPr txBox="1"/>
          <p:nvPr/>
        </p:nvSpPr>
        <p:spPr>
          <a:xfrm>
            <a:off x="140075" y="672608"/>
            <a:ext cx="9674036" cy="523220"/>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○大阪府の完全失業率（国勢調査ベース）は、高度成長期には全国と同様に低い水準にあったが、安定成長に移行した</a:t>
            </a:r>
            <a:r>
              <a:rPr kumimoji="1" lang="en-US" altLang="ja-JP" sz="1400" dirty="0" smtClean="0">
                <a:latin typeface="Meiryo UI" panose="020B0604030504040204" pitchFamily="50" charset="-128"/>
                <a:ea typeface="Meiryo UI" panose="020B0604030504040204" pitchFamily="50" charset="-128"/>
              </a:rPr>
              <a:t>1970</a:t>
            </a:r>
            <a:r>
              <a:rPr kumimoji="1" lang="ja-JP" altLang="en-US" sz="1400" dirty="0" smtClean="0">
                <a:latin typeface="Meiryo UI" panose="020B0604030504040204" pitchFamily="50" charset="-128"/>
                <a:ea typeface="Meiryo UI" panose="020B0604030504040204" pitchFamily="50" charset="-128"/>
              </a:rPr>
              <a:t>年代以降、緩やかな上昇傾向となった。大阪では経済成長率低下を背景に、全国との格差が次第に拡大。近年は</a:t>
            </a:r>
            <a:r>
              <a:rPr kumimoji="1" lang="ja-JP" altLang="en-US" sz="1400" dirty="0">
                <a:latin typeface="Meiryo UI" panose="020B0604030504040204" pitchFamily="50" charset="-128"/>
                <a:ea typeface="Meiryo UI" panose="020B0604030504040204" pitchFamily="50" charset="-128"/>
              </a:rPr>
              <a:t>縮小</a:t>
            </a:r>
            <a:r>
              <a:rPr kumimoji="1" lang="ja-JP" altLang="en-US" sz="1400" dirty="0" smtClean="0">
                <a:latin typeface="Meiryo UI" panose="020B0604030504040204" pitchFamily="50" charset="-128"/>
                <a:ea typeface="Meiryo UI" panose="020B0604030504040204" pitchFamily="50" charset="-128"/>
              </a:rPr>
              <a:t>傾向。</a:t>
            </a:r>
            <a:endParaRPr kumimoji="1" lang="en-US" altLang="ja-JP" sz="14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40075" y="1190370"/>
            <a:ext cx="9511125" cy="738664"/>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大阪の民間資本ストックは増加してきたが、他府県と比べると、その増加率は十分とはいえなかった。これは、愛知県との比較では、製造業の資本ストックが、東京都との比較では、非製造業の資本ストックシェアが伸び悩んだことによるものである。</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1047058" y="4453805"/>
            <a:ext cx="7774213" cy="2568575"/>
          </a:xfrm>
          <a:prstGeom prst="rect">
            <a:avLst/>
          </a:prstGeom>
          <a:noFill/>
          <a:ln>
            <a:noFill/>
          </a:ln>
        </p:spPr>
      </p:pic>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491358" y="6587265"/>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41</a:t>
            </a:r>
            <a:endParaRPr kumimoji="1" lang="ja-JP" altLang="en-US" sz="1100" b="1" dirty="0">
              <a:latin typeface="Arial Black" panose="020B0A04020102020204" pitchFamily="34" charset="0"/>
            </a:endParaRPr>
          </a:p>
        </p:txBody>
      </p:sp>
      <p:sp>
        <p:nvSpPr>
          <p:cNvPr id="13" name="テキスト ボックス 12"/>
          <p:cNvSpPr txBox="1"/>
          <p:nvPr/>
        </p:nvSpPr>
        <p:spPr>
          <a:xfrm>
            <a:off x="4155429" y="1969375"/>
            <a:ext cx="2119031"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完全失業率の推移</a:t>
            </a:r>
            <a:endParaRPr kumimoji="1" lang="en-US" altLang="ja-JP" sz="11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113317" y="4481109"/>
            <a:ext cx="1915927"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民間資本ストック（大阪府）</a:t>
            </a:r>
            <a:endParaRPr kumimoji="1" lang="en-US" altLang="ja-JP" sz="110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871051" y="4494146"/>
            <a:ext cx="1915927"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民間資本ストックの全国シェア</a:t>
            </a:r>
            <a:endParaRPr kumimoji="1"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4196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0455" y="1380580"/>
            <a:ext cx="9611427" cy="1384995"/>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○第２次世界大戦による日本経済への打撃は大きかった。戦争によって鉱工業は</a:t>
            </a:r>
            <a:r>
              <a:rPr kumimoji="1" lang="en-US" altLang="ja-JP" sz="1400" dirty="0" smtClean="0">
                <a:latin typeface="Meiryo UI" panose="020B0604030504040204" pitchFamily="50" charset="-128"/>
                <a:ea typeface="Meiryo UI" panose="020B0604030504040204" pitchFamily="50" charset="-128"/>
              </a:rPr>
              <a:t>47%</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農業は</a:t>
            </a:r>
            <a:r>
              <a:rPr kumimoji="1" lang="en-US" altLang="ja-JP" sz="1400" dirty="0" smtClean="0">
                <a:latin typeface="Meiryo UI" panose="020B0604030504040204" pitchFamily="50" charset="-128"/>
                <a:ea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rPr>
              <a:t>の生産力を失った。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特に都市部の生産力は壊滅的状況になった。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○従業者数</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人以上の工場でみると、大阪市では昭和</a:t>
            </a:r>
            <a:r>
              <a:rPr kumimoji="1" lang="en-US" altLang="ja-JP" sz="1400" dirty="0" smtClean="0">
                <a:latin typeface="Meiryo UI" panose="020B0604030504040204" pitchFamily="50" charset="-128"/>
                <a:ea typeface="Meiryo UI" panose="020B0604030504040204" pitchFamily="50" charset="-128"/>
              </a:rPr>
              <a:t>16</a:t>
            </a:r>
            <a:r>
              <a:rPr kumimoji="1" lang="ja-JP" altLang="en-US" sz="1400" dirty="0" smtClean="0">
                <a:latin typeface="Meiryo UI" panose="020B0604030504040204" pitchFamily="50" charset="-128"/>
                <a:ea typeface="Meiryo UI" panose="020B0604030504040204" pitchFamily="50" charset="-128"/>
              </a:rPr>
              <a:t>年と比べて、昭和</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年に工場数で</a:t>
            </a:r>
            <a:r>
              <a:rPr kumimoji="1" lang="en-US" altLang="ja-JP" sz="1400" dirty="0" smtClean="0">
                <a:latin typeface="Meiryo UI" panose="020B0604030504040204" pitchFamily="50" charset="-128"/>
                <a:ea typeface="Meiryo UI" panose="020B0604030504040204" pitchFamily="50" charset="-128"/>
              </a:rPr>
              <a:t>19.4%</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従業員数で</a:t>
            </a:r>
            <a:r>
              <a:rPr kumimoji="1" lang="en-US" altLang="ja-JP" sz="1400" dirty="0" smtClean="0">
                <a:latin typeface="Meiryo UI" panose="020B0604030504040204" pitchFamily="50" charset="-128"/>
                <a:ea typeface="Meiryo UI" panose="020B0604030504040204" pitchFamily="50" charset="-128"/>
              </a:rPr>
              <a:t>32.5%</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日銀卸売物価で算出した換算実生産高で</a:t>
            </a:r>
            <a:r>
              <a:rPr kumimoji="1" lang="en-US" altLang="ja-JP" sz="1400" dirty="0" smtClean="0">
                <a:latin typeface="Meiryo UI" panose="020B0604030504040204" pitchFamily="50" charset="-128"/>
                <a:ea typeface="Meiryo UI" panose="020B0604030504040204" pitchFamily="50" charset="-128"/>
              </a:rPr>
              <a:t>29.4%</a:t>
            </a:r>
            <a:r>
              <a:rPr kumimoji="1" lang="ja-JP" altLang="en-US" sz="1400" dirty="0" err="1" smtClean="0">
                <a:latin typeface="Meiryo UI" panose="020B0604030504040204" pitchFamily="50" charset="-128"/>
                <a:ea typeface="Meiryo UI" panose="020B0604030504040204" pitchFamily="50" charset="-128"/>
              </a:rPr>
              <a:t>にまで</a:t>
            </a:r>
            <a:r>
              <a:rPr kumimoji="1" lang="ja-JP" altLang="en-US" sz="1400" dirty="0" smtClean="0">
                <a:latin typeface="Meiryo UI" panose="020B0604030504040204" pitchFamily="50" charset="-128"/>
                <a:ea typeface="Meiryo UI" panose="020B0604030504040204" pitchFamily="50" charset="-128"/>
              </a:rPr>
              <a:t>低下。</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○府内工場数、職工数でみると、大阪府内でも</a:t>
            </a:r>
            <a:r>
              <a:rPr kumimoji="1" lang="en-US" altLang="ja-JP" sz="1400" dirty="0" smtClean="0">
                <a:latin typeface="Meiryo UI" panose="020B0604030504040204" pitchFamily="50" charset="-128"/>
                <a:ea typeface="Meiryo UI" panose="020B0604030504040204" pitchFamily="50" charset="-128"/>
              </a:rPr>
              <a:t>1940</a:t>
            </a:r>
            <a:r>
              <a:rPr kumimoji="1" lang="ja-JP" altLang="en-US" sz="1400" dirty="0" smtClean="0">
                <a:latin typeface="Meiryo UI" panose="020B0604030504040204" pitchFamily="50" charset="-128"/>
                <a:ea typeface="Meiryo UI" panose="020B0604030504040204" pitchFamily="50" charset="-128"/>
              </a:rPr>
              <a:t>年と</a:t>
            </a:r>
            <a:r>
              <a:rPr kumimoji="1" lang="en-US" altLang="ja-JP" sz="1400" dirty="0" smtClean="0">
                <a:latin typeface="Meiryo UI" panose="020B0604030504040204" pitchFamily="50" charset="-128"/>
                <a:ea typeface="Meiryo UI" panose="020B0604030504040204" pitchFamily="50" charset="-128"/>
              </a:rPr>
              <a:t>1945</a:t>
            </a:r>
            <a:r>
              <a:rPr kumimoji="1" lang="ja-JP" altLang="en-US" sz="1400" dirty="0" smtClean="0">
                <a:latin typeface="Meiryo UI" panose="020B0604030504040204" pitchFamily="50" charset="-128"/>
                <a:ea typeface="Meiryo UI" panose="020B0604030504040204" pitchFamily="50" charset="-128"/>
              </a:rPr>
              <a:t>年を比べると、工場数でやく</a:t>
            </a:r>
            <a:r>
              <a:rPr kumimoji="1" lang="en-US" altLang="ja-JP" sz="1400" dirty="0" smtClean="0">
                <a:latin typeface="Meiryo UI" panose="020B0604030504040204" pitchFamily="50" charset="-128"/>
                <a:ea typeface="Meiryo UI" panose="020B0604030504040204" pitchFamily="50" charset="-128"/>
              </a:rPr>
              <a:t>70%</a:t>
            </a:r>
            <a:r>
              <a:rPr kumimoji="1" lang="ja-JP" altLang="en-US" sz="1400" dirty="0" smtClean="0">
                <a:latin typeface="Meiryo UI" panose="020B0604030504040204" pitchFamily="50" charset="-128"/>
                <a:ea typeface="Meiryo UI" panose="020B0604030504040204" pitchFamily="50" charset="-128"/>
              </a:rPr>
              <a:t>減、職工数では約</a:t>
            </a:r>
            <a:r>
              <a:rPr kumimoji="1" lang="en-US" altLang="ja-JP" sz="1400" dirty="0" smtClean="0">
                <a:latin typeface="Meiryo UI" panose="020B0604030504040204" pitchFamily="50" charset="-128"/>
                <a:ea typeface="Meiryo UI" panose="020B0604030504040204" pitchFamily="50" charset="-128"/>
              </a:rPr>
              <a:t>66%</a:t>
            </a:r>
            <a:r>
              <a:rPr kumimoji="1" lang="ja-JP" altLang="en-US" sz="1400" dirty="0" smtClean="0">
                <a:latin typeface="Meiryo UI" panose="020B0604030504040204" pitchFamily="50" charset="-128"/>
                <a:ea typeface="Meiryo UI" panose="020B0604030504040204" pitchFamily="50" charset="-128"/>
              </a:rPr>
              <a:t>減と、激減した。</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1975" y="485774"/>
            <a:ext cx="5794840"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戦後復興期（</a:t>
            </a:r>
            <a:r>
              <a:rPr kumimoji="1" lang="en-US" altLang="ja-JP" sz="1600" b="1" dirty="0" smtClean="0">
                <a:latin typeface="Meiryo UI" panose="020B0604030504040204" pitchFamily="50" charset="-128"/>
                <a:ea typeface="Meiryo UI" panose="020B0604030504040204" pitchFamily="50" charset="-128"/>
              </a:rPr>
              <a:t>1945</a:t>
            </a:r>
            <a:r>
              <a:rPr kumimoji="1" lang="ja-JP" altLang="en-US" sz="1600" b="1" dirty="0" smtClean="0">
                <a:latin typeface="Meiryo UI" panose="020B0604030504040204" pitchFamily="50" charset="-128"/>
                <a:ea typeface="Meiryo UI" panose="020B0604030504040204" pitchFamily="50" charset="-128"/>
              </a:rPr>
              <a:t>年</a:t>
            </a:r>
            <a:r>
              <a:rPr kumimoji="1" lang="en-US" altLang="ja-JP" sz="1600" b="1" dirty="0" smtClean="0">
                <a:latin typeface="Meiryo UI" panose="020B0604030504040204" pitchFamily="50" charset="-128"/>
                <a:ea typeface="Meiryo UI" panose="020B0604030504040204" pitchFamily="50" charset="-128"/>
              </a:rPr>
              <a:t>〜55</a:t>
            </a:r>
            <a:r>
              <a:rPr kumimoji="1" lang="ja-JP" altLang="en-US" sz="1600" b="1" dirty="0" smtClean="0">
                <a:latin typeface="Meiryo UI" panose="020B0604030504040204" pitchFamily="50" charset="-128"/>
                <a:ea typeface="Meiryo UI" panose="020B0604030504040204" pitchFamily="50" charset="-128"/>
              </a:rPr>
              <a:t>年）：繊維産業が復興の原動力に</a:t>
            </a:r>
            <a:endParaRPr kumimoji="1" lang="en-US" altLang="ja-JP" sz="1600" b="1"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01975" y="1005914"/>
            <a:ext cx="1256178" cy="276999"/>
          </a:xfrm>
          <a:prstGeom prst="rect">
            <a:avLst/>
          </a:prstGeom>
          <a:noFill/>
          <a:ln>
            <a:solidFill>
              <a:schemeClr val="tx1"/>
            </a:solidFill>
          </a:ln>
        </p:spPr>
        <p:txBody>
          <a:bodyPr wrap="square" rtlCol="0">
            <a:spAutoFit/>
          </a:bodyPr>
          <a:lstStyle/>
          <a:p>
            <a:pPr marL="174625" indent="-174625"/>
            <a:r>
              <a:rPr kumimoji="1" lang="ja-JP" altLang="en-US" sz="1200" b="1" dirty="0" smtClean="0">
                <a:latin typeface="Meiryo UI" panose="020B0604030504040204" pitchFamily="50" charset="-128"/>
                <a:ea typeface="Meiryo UI" panose="020B0604030504040204" pitchFamily="50" charset="-128"/>
              </a:rPr>
              <a:t>戦争による打撃</a:t>
            </a:r>
            <a:endParaRPr kumimoji="1" lang="en-US" altLang="ja-JP" sz="12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816652" y="3321827"/>
            <a:ext cx="2119031"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大阪府の工場数、職工数</a:t>
            </a:r>
            <a:endParaRPr kumimoji="1" lang="en-US" altLang="ja-JP" sz="1100" dirty="0" smtClean="0">
              <a:latin typeface="Meiryo UI" panose="020B0604030504040204" pitchFamily="50" charset="-128"/>
              <a:ea typeface="Meiryo UI" panose="020B0604030504040204" pitchFamily="50" charset="-128"/>
            </a:endParaRPr>
          </a:p>
        </p:txBody>
      </p:sp>
      <p:pic>
        <p:nvPicPr>
          <p:cNvPr id="8" name="図 7"/>
          <p:cNvPicPr/>
          <p:nvPr/>
        </p:nvPicPr>
        <p:blipFill>
          <a:blip r:embed="rId2">
            <a:extLst>
              <a:ext uri="{28A0092B-C50C-407E-A947-70E740481C1C}">
                <a14:useLocalDpi xmlns:a14="http://schemas.microsoft.com/office/drawing/2010/main" val="0"/>
              </a:ext>
            </a:extLst>
          </a:blip>
          <a:srcRect/>
          <a:stretch>
            <a:fillRect/>
          </a:stretch>
        </p:blipFill>
        <p:spPr bwMode="auto">
          <a:xfrm>
            <a:off x="1445839" y="3519828"/>
            <a:ext cx="6414247" cy="3123017"/>
          </a:xfrm>
          <a:prstGeom prst="rect">
            <a:avLst/>
          </a:prstGeom>
          <a:noFill/>
          <a:ln>
            <a:noFill/>
          </a:ln>
        </p:spPr>
      </p:pic>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011233" y="571519"/>
            <a:ext cx="3697706" cy="230832"/>
          </a:xfrm>
          <a:prstGeom prst="rect">
            <a:avLst/>
          </a:prstGeom>
          <a:solidFill>
            <a:schemeClr val="bg1"/>
          </a:solidFill>
          <a:ln>
            <a:noFill/>
          </a:ln>
        </p:spPr>
        <p:txBody>
          <a:bodyPr wrap="square" rtlCol="0">
            <a:spAutoFit/>
          </a:bodyPr>
          <a:lstStyle/>
          <a:p>
            <a:pPr marL="174625" indent="-174625"/>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出典「大阪経済・産業の</a:t>
            </a:r>
            <a:r>
              <a:rPr kumimoji="1" lang="en-US" altLang="ja-JP" sz="900" dirty="0" smtClean="0">
                <a:latin typeface="Meiryo UI" panose="020B0604030504040204" pitchFamily="50" charset="-128"/>
                <a:ea typeface="Meiryo UI" panose="020B0604030504040204" pitchFamily="50" charset="-128"/>
              </a:rPr>
              <a:t>70</a:t>
            </a:r>
            <a:r>
              <a:rPr kumimoji="1" lang="ja-JP" altLang="en-US" sz="900" dirty="0" smtClean="0">
                <a:latin typeface="Meiryo UI" panose="020B0604030504040204" pitchFamily="50" charset="-128"/>
                <a:ea typeface="Meiryo UI" panose="020B0604030504040204" pitchFamily="50" charset="-128"/>
              </a:rPr>
              <a:t>年間」（大阪産業経済リサーチセンター）</a:t>
            </a:r>
            <a:endParaRPr kumimoji="1" lang="en-US" altLang="ja-JP" sz="9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42</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613727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1975" y="1402687"/>
            <a:ext cx="9674037" cy="523220"/>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○大阪経済が戦後復興を成し遂げるに際して、製造業と卸売業が輸移出産業として圧倒的な役割を果たした。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○その中でも、製造・卸売ともに傑出した存在感を示した業種は、繊維である。</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1975" y="485774"/>
            <a:ext cx="5794840"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戦後復興期（</a:t>
            </a:r>
            <a:r>
              <a:rPr kumimoji="1" lang="en-US" altLang="ja-JP" sz="1600" b="1" dirty="0" smtClean="0">
                <a:latin typeface="Meiryo UI" panose="020B0604030504040204" pitchFamily="50" charset="-128"/>
                <a:ea typeface="Meiryo UI" panose="020B0604030504040204" pitchFamily="50" charset="-128"/>
              </a:rPr>
              <a:t>1945</a:t>
            </a:r>
            <a:r>
              <a:rPr kumimoji="1" lang="ja-JP" altLang="en-US" sz="1600" b="1" dirty="0" smtClean="0">
                <a:latin typeface="Meiryo UI" panose="020B0604030504040204" pitchFamily="50" charset="-128"/>
                <a:ea typeface="Meiryo UI" panose="020B0604030504040204" pitchFamily="50" charset="-128"/>
              </a:rPr>
              <a:t>年</a:t>
            </a:r>
            <a:r>
              <a:rPr kumimoji="1" lang="en-US" altLang="ja-JP" sz="1600" b="1" dirty="0" smtClean="0">
                <a:latin typeface="Meiryo UI" panose="020B0604030504040204" pitchFamily="50" charset="-128"/>
                <a:ea typeface="Meiryo UI" panose="020B0604030504040204" pitchFamily="50" charset="-128"/>
              </a:rPr>
              <a:t>〜55</a:t>
            </a:r>
            <a:r>
              <a:rPr kumimoji="1" lang="ja-JP" altLang="en-US" sz="1600" b="1" dirty="0" smtClean="0">
                <a:latin typeface="Meiryo UI" panose="020B0604030504040204" pitchFamily="50" charset="-128"/>
                <a:ea typeface="Meiryo UI" panose="020B0604030504040204" pitchFamily="50" charset="-128"/>
              </a:rPr>
              <a:t>年）：繊維産業が復興の原動力に</a:t>
            </a:r>
            <a:endParaRPr kumimoji="1" lang="en-US" altLang="ja-JP" sz="1600" b="1"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01975" y="1076780"/>
            <a:ext cx="906554" cy="276999"/>
          </a:xfrm>
          <a:prstGeom prst="rect">
            <a:avLst/>
          </a:prstGeom>
          <a:noFill/>
          <a:ln>
            <a:solidFill>
              <a:schemeClr val="tx1"/>
            </a:solidFill>
          </a:ln>
        </p:spPr>
        <p:txBody>
          <a:bodyPr wrap="square" rtlCol="0">
            <a:spAutoFit/>
          </a:bodyPr>
          <a:lstStyle/>
          <a:p>
            <a:pPr marL="174625" indent="-174625"/>
            <a:r>
              <a:rPr kumimoji="1" lang="ja-JP" altLang="en-US" sz="1200" b="1" dirty="0" smtClean="0">
                <a:latin typeface="Meiryo UI" panose="020B0604030504040204" pitchFamily="50" charset="-128"/>
                <a:ea typeface="Meiryo UI" panose="020B0604030504040204" pitchFamily="50" charset="-128"/>
              </a:rPr>
              <a:t>戦後</a:t>
            </a:r>
            <a:r>
              <a:rPr kumimoji="1" lang="ja-JP" altLang="en-US" sz="1200" b="1" dirty="0">
                <a:latin typeface="Meiryo UI" panose="020B0604030504040204" pitchFamily="50" charset="-128"/>
                <a:ea typeface="Meiryo UI" panose="020B0604030504040204" pitchFamily="50" charset="-128"/>
              </a:rPr>
              <a:t>復興</a:t>
            </a:r>
            <a:endParaRPr kumimoji="1" lang="en-US" altLang="ja-JP" sz="1200" b="1"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5193092" y="2504266"/>
            <a:ext cx="4582920" cy="2928855"/>
          </a:xfrm>
          <a:prstGeom prst="rect">
            <a:avLst/>
          </a:prstGeom>
        </p:spPr>
      </p:pic>
      <p:sp>
        <p:nvSpPr>
          <p:cNvPr id="20" name="テキスト ボックス 19"/>
          <p:cNvSpPr txBox="1"/>
          <p:nvPr/>
        </p:nvSpPr>
        <p:spPr>
          <a:xfrm>
            <a:off x="6033273" y="2084281"/>
            <a:ext cx="3325455"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卸売部門の商品別月間売上額（</a:t>
            </a:r>
            <a:r>
              <a:rPr kumimoji="1" lang="en-US" altLang="ja-JP" sz="1100" dirty="0" smtClean="0">
                <a:latin typeface="Meiryo UI" panose="020B0604030504040204" pitchFamily="50" charset="-128"/>
                <a:ea typeface="Meiryo UI" panose="020B0604030504040204" pitchFamily="50" charset="-128"/>
              </a:rPr>
              <a:t>1952</a:t>
            </a:r>
            <a:r>
              <a:rPr kumimoji="1" lang="ja-JP" altLang="en-US" sz="1100" dirty="0" smtClean="0">
                <a:latin typeface="Meiryo UI" panose="020B0604030504040204" pitchFamily="50" charset="-128"/>
                <a:ea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月）</a:t>
            </a:r>
            <a:endParaRPr kumimoji="1" lang="en-US" altLang="ja-JP" sz="1100" dirty="0" smtClean="0">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241898" y="2215086"/>
            <a:ext cx="4697095" cy="4518226"/>
          </a:xfrm>
          <a:prstGeom prst="rect">
            <a:avLst/>
          </a:prstGeom>
          <a:noFill/>
          <a:ln>
            <a:noFill/>
          </a:ln>
        </p:spPr>
      </p:pic>
      <p:sp>
        <p:nvSpPr>
          <p:cNvPr id="9" name="テキスト ボックス 8"/>
          <p:cNvSpPr txBox="1"/>
          <p:nvPr/>
        </p:nvSpPr>
        <p:spPr>
          <a:xfrm>
            <a:off x="0" y="2111162"/>
            <a:ext cx="3743884" cy="261610"/>
          </a:xfrm>
          <a:prstGeom prst="rect">
            <a:avLst/>
          </a:prstGeom>
          <a:solidFill>
            <a:schemeClr val="bg1"/>
          </a:solidFill>
          <a:ln>
            <a:noFill/>
          </a:ln>
        </p:spPr>
        <p:txBody>
          <a:bodyPr wrap="square" rtlCol="0">
            <a:spAutoFit/>
          </a:bodyPr>
          <a:lstStyle/>
          <a:p>
            <a:pPr marL="174625" indent="-174625"/>
            <a:r>
              <a:rPr kumimoji="1" lang="ja-JP" altLang="en-US" sz="1100" dirty="0">
                <a:latin typeface="Meiryo UI" panose="020B0604030504040204" pitchFamily="50" charset="-128"/>
                <a:ea typeface="Meiryo UI" panose="020B0604030504040204" pitchFamily="50" charset="-128"/>
              </a:rPr>
              <a:t>製造業の産業中分類別従業者数と出荷額及び、増加寄与率</a:t>
            </a:r>
            <a:endParaRPr kumimoji="1" lang="en-US" altLang="ja-JP" sz="1100" dirty="0" smtClean="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078306" y="559500"/>
            <a:ext cx="3697706" cy="230832"/>
          </a:xfrm>
          <a:prstGeom prst="rect">
            <a:avLst/>
          </a:prstGeom>
          <a:solidFill>
            <a:schemeClr val="bg1"/>
          </a:solidFill>
          <a:ln>
            <a:noFill/>
          </a:ln>
        </p:spPr>
        <p:txBody>
          <a:bodyPr wrap="square" rtlCol="0">
            <a:spAutoFit/>
          </a:bodyPr>
          <a:lstStyle/>
          <a:p>
            <a:pPr marL="174625" indent="-174625"/>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出典「大阪経済・産業の</a:t>
            </a:r>
            <a:r>
              <a:rPr kumimoji="1" lang="en-US" altLang="ja-JP" sz="900" dirty="0" smtClean="0">
                <a:latin typeface="Meiryo UI" panose="020B0604030504040204" pitchFamily="50" charset="-128"/>
                <a:ea typeface="Meiryo UI" panose="020B0604030504040204" pitchFamily="50" charset="-128"/>
              </a:rPr>
              <a:t>70</a:t>
            </a:r>
            <a:r>
              <a:rPr kumimoji="1" lang="ja-JP" altLang="en-US" sz="900" dirty="0" smtClean="0">
                <a:latin typeface="Meiryo UI" panose="020B0604030504040204" pitchFamily="50" charset="-128"/>
                <a:ea typeface="Meiryo UI" panose="020B0604030504040204" pitchFamily="50" charset="-128"/>
              </a:rPr>
              <a:t>年間」（大阪産業経済リサーチセンター）</a:t>
            </a:r>
            <a:endParaRPr kumimoji="1" lang="en-US" altLang="ja-JP" sz="9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43</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877528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981541"/>
            <a:ext cx="9651061" cy="2893100"/>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○高度成長期には、繊維産業は主たる輸移出産業としての地位を機械工業に譲った。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○耐久消費財ブームによって家電が爆発的に売れたことから、三大家電メーカーが立地する大阪では、家電産業の輸移出額が急増した。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また、家電産業の成長に伴い、多様な下請中小企業の成長も促された。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○さらに、活発な設備投資を背景として、産業用機械、金属加工機械、ベアリングなどの一般機器が著しい成長を遂げた。高度成長の末期の</a:t>
            </a:r>
            <a:r>
              <a:rPr kumimoji="1" lang="en-US" altLang="ja-JP" sz="1400" dirty="0" smtClean="0">
                <a:latin typeface="Meiryo UI" panose="020B0604030504040204" pitchFamily="50" charset="-128"/>
                <a:ea typeface="Meiryo UI" panose="020B0604030504040204" pitchFamily="50" charset="-128"/>
              </a:rPr>
              <a:t>1970</a:t>
            </a:r>
            <a:r>
              <a:rPr kumimoji="1" lang="ja-JP" altLang="en-US" sz="1400" dirty="0" smtClean="0">
                <a:latin typeface="Meiryo UI" panose="020B0604030504040204" pitchFamily="50" charset="-128"/>
                <a:ea typeface="Meiryo UI" panose="020B0604030504040204" pitchFamily="50" charset="-128"/>
              </a:rPr>
              <a:t>年における大阪府の輸移出額は、「一般機械」が「その他の電気機器（家電）」を大きく上回った。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万博の関連公共事業として、巨額の財政投資が大阪経済圏に集中した。府内に卸商団地や中小企業の工場団地、堺泉北コンビナートなどの生産拠点、鉄道、道路、港湾などの産業インフラ、千里・泉北などのニュータウンなどの生活インフラの造成が活発に行われたことが経済を活性化させ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○一方で、「新産業都市建設促進法」（</a:t>
            </a:r>
            <a:r>
              <a:rPr kumimoji="1" lang="en-US" altLang="ja-JP" sz="1400" dirty="0" smtClean="0">
                <a:latin typeface="Meiryo UI" panose="020B0604030504040204" pitchFamily="50" charset="-128"/>
                <a:ea typeface="Meiryo UI" panose="020B0604030504040204" pitchFamily="50" charset="-128"/>
              </a:rPr>
              <a:t>1962</a:t>
            </a:r>
            <a:r>
              <a:rPr kumimoji="1" lang="ja-JP" altLang="en-US" sz="1400" dirty="0" smtClean="0">
                <a:latin typeface="Meiryo UI" panose="020B0604030504040204" pitchFamily="50" charset="-128"/>
                <a:ea typeface="Meiryo UI" panose="020B0604030504040204" pitchFamily="50" charset="-128"/>
              </a:rPr>
              <a:t>年）、「近畿圏整備法」（</a:t>
            </a:r>
            <a:r>
              <a:rPr kumimoji="1" lang="en-US" altLang="ja-JP" sz="1400" dirty="0" smtClean="0">
                <a:latin typeface="Meiryo UI" panose="020B0604030504040204" pitchFamily="50" charset="-128"/>
                <a:ea typeface="Meiryo UI" panose="020B0604030504040204" pitchFamily="50" charset="-128"/>
              </a:rPr>
              <a:t>1963</a:t>
            </a:r>
            <a:r>
              <a:rPr kumimoji="1" lang="ja-JP" altLang="en-US" sz="1400" dirty="0" smtClean="0">
                <a:latin typeface="Meiryo UI" panose="020B0604030504040204" pitchFamily="50" charset="-128"/>
                <a:ea typeface="Meiryo UI" panose="020B0604030504040204" pitchFamily="50" charset="-128"/>
              </a:rPr>
              <a:t>年）、「工場等制限法」（</a:t>
            </a:r>
            <a:r>
              <a:rPr kumimoji="1" lang="en-US" altLang="ja-JP" sz="1400" dirty="0" smtClean="0">
                <a:latin typeface="Meiryo UI" panose="020B0604030504040204" pitchFamily="50" charset="-128"/>
                <a:ea typeface="Meiryo UI" panose="020B0604030504040204" pitchFamily="50" charset="-128"/>
              </a:rPr>
              <a:t>1964</a:t>
            </a:r>
            <a:r>
              <a:rPr kumimoji="1" lang="ja-JP" altLang="en-US" sz="1400" dirty="0" smtClean="0">
                <a:latin typeface="Meiryo UI" panose="020B0604030504040204" pitchFamily="50" charset="-128"/>
                <a:ea typeface="Meiryo UI" panose="020B0604030504040204" pitchFamily="50" charset="-128"/>
              </a:rPr>
              <a:t>年）、「工場再配置促進法」（</a:t>
            </a:r>
            <a:r>
              <a:rPr kumimoji="1" lang="en-US" altLang="ja-JP" sz="1400" dirty="0" smtClean="0">
                <a:latin typeface="Meiryo UI" panose="020B0604030504040204" pitchFamily="50" charset="-128"/>
                <a:ea typeface="Meiryo UI" panose="020B0604030504040204" pitchFamily="50" charset="-128"/>
              </a:rPr>
              <a:t>1972</a:t>
            </a:r>
            <a:r>
              <a:rPr kumimoji="1" lang="ja-JP" altLang="en-US" sz="1400" dirty="0" smtClean="0">
                <a:latin typeface="Meiryo UI" panose="020B0604030504040204" pitchFamily="50" charset="-128"/>
                <a:ea typeface="Meiryo UI" panose="020B0604030504040204" pitchFamily="50" charset="-128"/>
              </a:rPr>
              <a:t>年）が出された。これらにより、大阪市内の工場の他府県への移動が進行した。大学も郊外への移動を余儀なくされた。</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1975" y="485774"/>
            <a:ext cx="5794840"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高度成長期（</a:t>
            </a:r>
            <a:r>
              <a:rPr kumimoji="1" lang="en-US" altLang="ja-JP" sz="1600" b="1" dirty="0" smtClean="0">
                <a:latin typeface="Meiryo UI" panose="020B0604030504040204" pitchFamily="50" charset="-128"/>
                <a:ea typeface="Meiryo UI" panose="020B0604030504040204" pitchFamily="50" charset="-128"/>
              </a:rPr>
              <a:t>1956</a:t>
            </a:r>
            <a:r>
              <a:rPr kumimoji="1" lang="ja-JP" altLang="en-US" sz="1600" b="1" dirty="0" smtClean="0">
                <a:latin typeface="Meiryo UI" panose="020B0604030504040204" pitchFamily="50" charset="-128"/>
                <a:ea typeface="Meiryo UI" panose="020B0604030504040204" pitchFamily="50" charset="-128"/>
              </a:rPr>
              <a:t>年</a:t>
            </a:r>
            <a:r>
              <a:rPr kumimoji="1" lang="en-US" altLang="ja-JP" sz="1600" b="1" dirty="0" smtClean="0">
                <a:latin typeface="Meiryo UI" panose="020B0604030504040204" pitchFamily="50" charset="-128"/>
                <a:ea typeface="Meiryo UI" panose="020B0604030504040204" pitchFamily="50" charset="-128"/>
              </a:rPr>
              <a:t>〜73</a:t>
            </a:r>
            <a:r>
              <a:rPr kumimoji="1" lang="ja-JP" altLang="en-US" sz="1600" b="1" dirty="0" smtClean="0">
                <a:latin typeface="Meiryo UI" panose="020B0604030504040204" pitchFamily="50" charset="-128"/>
                <a:ea typeface="Meiryo UI" panose="020B0604030504040204" pitchFamily="50" charset="-128"/>
              </a:rPr>
              <a:t>年）：家電と一般機械が牽引産業に</a:t>
            </a:r>
            <a:endParaRPr kumimoji="1" lang="en-US" altLang="ja-JP" sz="16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17623" y="3862300"/>
            <a:ext cx="3970421"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電気機械器具製造業の製品出荷額の内訳（大阪府　</a:t>
            </a:r>
            <a:r>
              <a:rPr kumimoji="1" lang="en-US" altLang="ja-JP" sz="1100" dirty="0" smtClean="0">
                <a:latin typeface="Meiryo UI" panose="020B0604030504040204" pitchFamily="50" charset="-128"/>
                <a:ea typeface="Meiryo UI" panose="020B0604030504040204" pitchFamily="50" charset="-128"/>
              </a:rPr>
              <a:t>1970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752830" y="3855247"/>
            <a:ext cx="3736175"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公的総固定資本形成の府内総生産に対する割合（大阪府）</a:t>
            </a:r>
            <a:endParaRPr kumimoji="1" lang="en-US" altLang="ja-JP" sz="1100" dirty="0" smtClean="0">
              <a:latin typeface="Meiryo UI" panose="020B0604030504040204" pitchFamily="50" charset="-128"/>
              <a:ea typeface="Meiryo UI" panose="020B0604030504040204" pitchFamily="50" charset="-128"/>
            </a:endParaRPr>
          </a:p>
        </p:txBody>
      </p:sp>
      <p:pic>
        <p:nvPicPr>
          <p:cNvPr id="9" name="図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793" y="4270650"/>
            <a:ext cx="4797207" cy="2231005"/>
          </a:xfrm>
          <a:prstGeom prst="rect">
            <a:avLst/>
          </a:prstGeom>
          <a:noFill/>
          <a:ln>
            <a:noFill/>
          </a:ln>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52669" y="4135837"/>
            <a:ext cx="4900331" cy="2500630"/>
          </a:xfrm>
          <a:prstGeom prst="rect">
            <a:avLst/>
          </a:prstGeom>
          <a:noFill/>
          <a:ln>
            <a:noFill/>
          </a:ln>
        </p:spPr>
      </p:pic>
      <p:sp>
        <p:nvSpPr>
          <p:cNvPr id="14"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３</a:t>
            </a:r>
            <a:r>
              <a:rPr lang="ja-JP" altLang="en-US" sz="1800" b="1" dirty="0">
                <a:solidFill>
                  <a:schemeClr val="bg1"/>
                </a:solidFill>
                <a:latin typeface="Meiryo UI" panose="020B0604030504040204" pitchFamily="50" charset="-128"/>
                <a:ea typeface="Meiryo UI" panose="020B0604030504040204" pitchFamily="50" charset="-128"/>
              </a:rPr>
              <a:t>　現在</a:t>
            </a:r>
            <a:r>
              <a:rPr lang="ja-JP" altLang="en-US" sz="1800" b="1" dirty="0" smtClean="0">
                <a:solidFill>
                  <a:schemeClr val="bg1"/>
                </a:solidFill>
                <a:latin typeface="Meiryo UI" panose="020B0604030504040204" pitchFamily="50" charset="-128"/>
                <a:ea typeface="Meiryo UI" panose="020B0604030504040204" pitchFamily="50" charset="-128"/>
              </a:rPr>
              <a:t>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170193" y="472788"/>
            <a:ext cx="3697706" cy="507831"/>
          </a:xfrm>
          <a:prstGeom prst="rect">
            <a:avLst/>
          </a:prstGeom>
          <a:solidFill>
            <a:schemeClr val="bg1"/>
          </a:solidFill>
          <a:ln>
            <a:noFill/>
          </a:ln>
        </p:spPr>
        <p:txBody>
          <a:bodyPr wrap="square" rtlCol="0">
            <a:spAutoFit/>
          </a:bodyPr>
          <a:lstStyle/>
          <a:p>
            <a:pPr marL="174625" indent="-174625"/>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出典「大阪経済・産業の</a:t>
            </a:r>
            <a:r>
              <a:rPr kumimoji="1" lang="en-US" altLang="ja-JP" sz="900" dirty="0" smtClean="0">
                <a:latin typeface="Meiryo UI" panose="020B0604030504040204" pitchFamily="50" charset="-128"/>
                <a:ea typeface="Meiryo UI" panose="020B0604030504040204" pitchFamily="50" charset="-128"/>
              </a:rPr>
              <a:t>70</a:t>
            </a:r>
            <a:r>
              <a:rPr kumimoji="1" lang="ja-JP" altLang="en-US" sz="900" dirty="0" smtClean="0">
                <a:latin typeface="Meiryo UI" panose="020B0604030504040204" pitchFamily="50" charset="-128"/>
                <a:ea typeface="Meiryo UI" panose="020B0604030504040204" pitchFamily="50" charset="-128"/>
              </a:rPr>
              <a:t>年間」（大阪産業経済リサーチセンター）</a:t>
            </a:r>
            <a:endParaRPr kumimoji="1" lang="en-US" altLang="ja-JP" sz="900" dirty="0" smtClean="0">
              <a:latin typeface="Meiryo UI" panose="020B0604030504040204" pitchFamily="50" charset="-128"/>
              <a:ea typeface="Meiryo UI" panose="020B0604030504040204" pitchFamily="50" charset="-128"/>
            </a:endParaRPr>
          </a:p>
          <a:p>
            <a:pPr marL="174625" indent="-174625"/>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「さまよえる大都市・大阪「都心回帰」とコミュニティ」</a:t>
            </a:r>
            <a:endParaRPr kumimoji="1" lang="en-US" altLang="ja-JP" sz="900" dirty="0" smtClean="0">
              <a:latin typeface="Meiryo UI" panose="020B0604030504040204" pitchFamily="50" charset="-128"/>
              <a:ea typeface="Meiryo UI" panose="020B0604030504040204" pitchFamily="50" charset="-128"/>
            </a:endParaRPr>
          </a:p>
          <a:p>
            <a:pPr marL="174625" indent="-174625"/>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（鰺坂学、西村雄郎、丸山真央、徳田剛編）</a:t>
            </a:r>
            <a:endParaRPr kumimoji="1" lang="en-US" altLang="ja-JP" sz="900"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463923" y="6587928"/>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44</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875364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981541"/>
            <a:ext cx="9651061" cy="2031325"/>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○安定成長期には、大阪経済の地位が低下し始めた。全国や愛知県と比べて製造業の成長が鈍化したことが要因。</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○経済成長に伴い大都市における工場の操業環境が劣化するとともに、海外との競争が激化し製造業が打撃を受ける中で、東京都のように非製造業が伸びなかったことも要因。</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○製造業については、量産を中心とする製造機能の府外への流出、アジアＮＩＥｓ等との競合による打撃が、製品出荷額等の相対的縮小につながった。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非製造業については、総合商社が取引拠点を大阪府から東京都へと移行したことにより、卸売業のシェアが低下した。さらに、この時期に急成長した情報サービス業が、安定成長期の初期に東京都で一定のシェアを既に有していたことから成長寄与度の差となっ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○中央官庁との結びつきや経済団体の情報の交換がますます必要となり、大阪市・大阪府内から大企業の本社機能など中枢機能が離脱し始め、東京一極集中が進行していった。</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1974" y="485774"/>
            <a:ext cx="7032751" cy="338554"/>
          </a:xfrm>
          <a:prstGeom prst="rect">
            <a:avLst/>
          </a:prstGeom>
          <a:noFill/>
          <a:ln>
            <a:solidFill>
              <a:schemeClr val="tx1"/>
            </a:solidFill>
          </a:ln>
        </p:spPr>
        <p:txBody>
          <a:bodyPr wrap="square" rtlCol="0">
            <a:spAutoFit/>
          </a:bodyPr>
          <a:lstStyle/>
          <a:p>
            <a:pPr marL="174625" indent="-174625"/>
            <a:r>
              <a:rPr kumimoji="1" lang="ja-JP" altLang="en-US" sz="1600" b="1" dirty="0">
                <a:latin typeface="Meiryo UI" panose="020B0604030504040204" pitchFamily="50" charset="-128"/>
                <a:ea typeface="Meiryo UI" panose="020B0604030504040204" pitchFamily="50" charset="-128"/>
              </a:rPr>
              <a:t>安定</a:t>
            </a:r>
            <a:r>
              <a:rPr kumimoji="1" lang="ja-JP" altLang="en-US" sz="1600" b="1" dirty="0" smtClean="0">
                <a:latin typeface="Meiryo UI" panose="020B0604030504040204" pitchFamily="50" charset="-128"/>
                <a:ea typeface="Meiryo UI" panose="020B0604030504040204" pitchFamily="50" charset="-128"/>
              </a:rPr>
              <a:t>成長期（</a:t>
            </a:r>
            <a:r>
              <a:rPr kumimoji="1" lang="en-US" altLang="ja-JP" sz="1600" b="1" dirty="0" smtClean="0">
                <a:latin typeface="Meiryo UI" panose="020B0604030504040204" pitchFamily="50" charset="-128"/>
                <a:ea typeface="Meiryo UI" panose="020B0604030504040204" pitchFamily="50" charset="-128"/>
              </a:rPr>
              <a:t>1974</a:t>
            </a:r>
            <a:r>
              <a:rPr kumimoji="1" lang="ja-JP" altLang="en-US" sz="1600" b="1" dirty="0" smtClean="0">
                <a:latin typeface="Meiryo UI" panose="020B0604030504040204" pitchFamily="50" charset="-128"/>
                <a:ea typeface="Meiryo UI" panose="020B0604030504040204" pitchFamily="50" charset="-128"/>
              </a:rPr>
              <a:t>年</a:t>
            </a:r>
            <a:r>
              <a:rPr kumimoji="1" lang="en-US" altLang="ja-JP" sz="1600" b="1" dirty="0" smtClean="0">
                <a:latin typeface="Meiryo UI" panose="020B0604030504040204" pitchFamily="50" charset="-128"/>
                <a:ea typeface="Meiryo UI" panose="020B0604030504040204" pitchFamily="50" charset="-128"/>
              </a:rPr>
              <a:t>〜86</a:t>
            </a:r>
            <a:r>
              <a:rPr kumimoji="1" lang="ja-JP" altLang="en-US" sz="1600" b="1" dirty="0" smtClean="0">
                <a:latin typeface="Meiryo UI" panose="020B0604030504040204" pitchFamily="50" charset="-128"/>
                <a:ea typeface="Meiryo UI" panose="020B0604030504040204" pitchFamily="50" charset="-128"/>
              </a:rPr>
              <a:t>年）：工場・商社流出と情報産業の寄与度格差</a:t>
            </a:r>
            <a:endParaRPr kumimoji="1" lang="en-US" altLang="ja-JP" sz="16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82692" y="3137964"/>
            <a:ext cx="4150637"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名目経済成長の産業別増加寄与度（</a:t>
            </a:r>
            <a:r>
              <a:rPr kumimoji="1" lang="en-US" altLang="ja-JP" sz="1100" dirty="0" smtClean="0">
                <a:latin typeface="Meiryo UI" panose="020B0604030504040204" pitchFamily="50" charset="-128"/>
                <a:ea typeface="Meiryo UI" panose="020B0604030504040204" pitchFamily="50" charset="-128"/>
              </a:rPr>
              <a:t>1975〜85</a:t>
            </a:r>
            <a:r>
              <a:rPr kumimoji="1" lang="ja-JP" altLang="en-US" sz="1100" dirty="0" smtClean="0">
                <a:latin typeface="Meiryo UI" panose="020B0604030504040204" pitchFamily="50" charset="-128"/>
                <a:ea typeface="Meiryo UI" panose="020B0604030504040204" pitchFamily="50" charset="-128"/>
              </a:rPr>
              <a:t>年度、年度平均）</a:t>
            </a:r>
            <a:endParaRPr kumimoji="1" lang="en-US" altLang="ja-JP" sz="11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757449" y="3142481"/>
            <a:ext cx="3736175" cy="261610"/>
          </a:xfrm>
          <a:prstGeom prst="rect">
            <a:avLst/>
          </a:prstGeom>
          <a:solidFill>
            <a:schemeClr val="bg1"/>
          </a:solidFill>
          <a:ln>
            <a:noFill/>
          </a:ln>
        </p:spPr>
        <p:txBody>
          <a:bodyPr wrap="square" rtlCol="0">
            <a:spAutoFit/>
          </a:bodyPr>
          <a:lstStyle/>
          <a:p>
            <a:pPr marL="174625" indent="-174625" algn="ctr"/>
            <a:r>
              <a:rPr kumimoji="1" lang="ja-JP" altLang="en-US" sz="1100" dirty="0" smtClean="0">
                <a:latin typeface="Meiryo UI" panose="020B0604030504040204" pitchFamily="50" charset="-128"/>
                <a:ea typeface="Meiryo UI" panose="020B0604030504040204" pitchFamily="50" charset="-128"/>
              </a:rPr>
              <a:t>総合商社の従業員配置の推移（大阪府）</a:t>
            </a:r>
            <a:endParaRPr kumimoji="1" lang="en-US" altLang="ja-JP" sz="1100" dirty="0" smtClean="0">
              <a:latin typeface="Meiryo UI" panose="020B0604030504040204" pitchFamily="50" charset="-128"/>
              <a:ea typeface="Meiryo UI" panose="020B0604030504040204" pitchFamily="50" charset="-128"/>
            </a:endParaRPr>
          </a:p>
        </p:txBody>
      </p:sp>
      <p:pic>
        <p:nvPicPr>
          <p:cNvPr id="8" name="図 7"/>
          <p:cNvPicPr/>
          <p:nvPr/>
        </p:nvPicPr>
        <p:blipFill>
          <a:blip r:embed="rId2">
            <a:extLst>
              <a:ext uri="{28A0092B-C50C-407E-A947-70E740481C1C}">
                <a14:useLocalDpi xmlns:a14="http://schemas.microsoft.com/office/drawing/2010/main" val="0"/>
              </a:ext>
            </a:extLst>
          </a:blip>
          <a:srcRect/>
          <a:stretch>
            <a:fillRect/>
          </a:stretch>
        </p:blipFill>
        <p:spPr bwMode="auto">
          <a:xfrm>
            <a:off x="101974" y="3451127"/>
            <a:ext cx="4712074" cy="2788308"/>
          </a:xfrm>
          <a:prstGeom prst="rect">
            <a:avLst/>
          </a:prstGeom>
          <a:noFill/>
          <a:ln>
            <a:noFill/>
          </a:ln>
        </p:spPr>
      </p:pic>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5002306" y="3451126"/>
            <a:ext cx="4903694" cy="2788309"/>
          </a:xfrm>
          <a:prstGeom prst="rect">
            <a:avLst/>
          </a:prstGeom>
          <a:noFill/>
          <a:ln>
            <a:noFill/>
          </a:ln>
        </p:spPr>
      </p:pic>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45</a:t>
            </a:r>
            <a:endParaRPr kumimoji="1" lang="ja-JP" altLang="en-US" sz="1100" b="1" dirty="0">
              <a:latin typeface="Arial Black" panose="020B0A04020102020204" pitchFamily="34" charset="0"/>
            </a:endParaRPr>
          </a:p>
        </p:txBody>
      </p:sp>
      <p:sp>
        <p:nvSpPr>
          <p:cNvPr id="16" name="テキスト ボックス 15"/>
          <p:cNvSpPr txBox="1"/>
          <p:nvPr/>
        </p:nvSpPr>
        <p:spPr>
          <a:xfrm>
            <a:off x="7237642" y="439041"/>
            <a:ext cx="2668358" cy="584775"/>
          </a:xfrm>
          <a:prstGeom prst="rect">
            <a:avLst/>
          </a:prstGeom>
          <a:solidFill>
            <a:schemeClr val="bg1"/>
          </a:solidFill>
          <a:ln>
            <a:noFill/>
          </a:ln>
        </p:spPr>
        <p:txBody>
          <a:bodyPr wrap="square" rtlCol="0">
            <a:spAutoFit/>
          </a:bodyPr>
          <a:lstStyle/>
          <a:p>
            <a:pPr marL="174625" indent="-174625"/>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出典「大阪経済・産業の</a:t>
            </a:r>
            <a:r>
              <a:rPr kumimoji="1" lang="en-US" altLang="ja-JP" sz="800" dirty="0" smtClean="0">
                <a:latin typeface="Meiryo UI" panose="020B0604030504040204" pitchFamily="50" charset="-128"/>
                <a:ea typeface="Meiryo UI" panose="020B0604030504040204" pitchFamily="50" charset="-128"/>
              </a:rPr>
              <a:t>70</a:t>
            </a:r>
            <a:r>
              <a:rPr kumimoji="1" lang="ja-JP" altLang="en-US" sz="800" dirty="0" smtClean="0">
                <a:latin typeface="Meiryo UI" panose="020B0604030504040204" pitchFamily="50" charset="-128"/>
                <a:ea typeface="Meiryo UI" panose="020B0604030504040204" pitchFamily="50" charset="-128"/>
              </a:rPr>
              <a:t>年間」</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（大阪産業経済リサーチセンター）</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「さまよえる大都市・大阪「都心回帰」とコミュニティ」</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（鰺坂学、西村雄郎、丸山真央、徳田剛編）</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9320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07883" y="697565"/>
            <a:ext cx="4150637"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事業サービス業の従業者数と増加寄与度</a:t>
            </a:r>
            <a:endParaRPr kumimoji="1" lang="en-US" altLang="ja-JP" sz="1100" dirty="0" smtClean="0">
              <a:latin typeface="Meiryo UI" panose="020B0604030504040204" pitchFamily="50" charset="-128"/>
              <a:ea typeface="Meiryo UI" panose="020B0604030504040204" pitchFamily="50" charset="-128"/>
            </a:endParaRPr>
          </a:p>
        </p:txBody>
      </p:sp>
      <p:pic>
        <p:nvPicPr>
          <p:cNvPr id="11" name="図 10"/>
          <p:cNvPicPr/>
          <p:nvPr/>
        </p:nvPicPr>
        <p:blipFill>
          <a:blip r:embed="rId2">
            <a:extLst>
              <a:ext uri="{28A0092B-C50C-407E-A947-70E740481C1C}">
                <a14:useLocalDpi xmlns:a14="http://schemas.microsoft.com/office/drawing/2010/main" val="0"/>
              </a:ext>
            </a:extLst>
          </a:blip>
          <a:srcRect/>
          <a:stretch>
            <a:fillRect/>
          </a:stretch>
        </p:blipFill>
        <p:spPr bwMode="auto">
          <a:xfrm>
            <a:off x="207882" y="959174"/>
            <a:ext cx="6381177" cy="3115285"/>
          </a:xfrm>
          <a:prstGeom prst="rect">
            <a:avLst/>
          </a:prstGeom>
          <a:noFill/>
          <a:ln>
            <a:noFill/>
          </a:ln>
        </p:spPr>
      </p:pic>
      <p:sp>
        <p:nvSpPr>
          <p:cNvPr id="5"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46</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171166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（１）都市の形成過程（古代</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戦前）</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481906"/>
            <a:ext cx="963909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・先史時代、大阪は海の底にあった</a:t>
            </a:r>
            <a:r>
              <a:rPr kumimoji="1" lang="ja-JP" altLang="en-US" sz="1400" dirty="0" smtClean="0">
                <a:latin typeface="Meiryo UI" panose="020B0604030504040204" pitchFamily="50" charset="-128"/>
                <a:ea typeface="Meiryo UI" panose="020B0604030504040204" pitchFamily="50" charset="-128"/>
              </a:rPr>
              <a:t>。その後</a:t>
            </a:r>
            <a:r>
              <a:rPr kumimoji="1" lang="ja-JP" altLang="en-US" sz="1400" dirty="0">
                <a:latin typeface="Meiryo UI" panose="020B0604030504040204" pitchFamily="50" charset="-128"/>
                <a:ea typeface="Meiryo UI" panose="020B0604030504040204" pitchFamily="50" charset="-128"/>
              </a:rPr>
              <a:t>、陸地ができ、港ができ、そこに内外から多くの人が集まり、都市を形成するとともに、人々が交流する中で、新たな価値や文化、ビジネスを生み出してきた。</a:t>
            </a:r>
          </a:p>
          <a:p>
            <a:r>
              <a:rPr kumimoji="1" lang="ja-JP" altLang="en-US" sz="1400" dirty="0">
                <a:latin typeface="Meiryo UI" panose="020B0604030504040204" pitchFamily="50" charset="-128"/>
                <a:ea typeface="Meiryo UI" panose="020B0604030504040204" pitchFamily="50" charset="-128"/>
              </a:rPr>
              <a:t>・歴史上、大阪は政治・経済の中心地として発展</a:t>
            </a:r>
            <a:r>
              <a:rPr kumimoji="1" lang="ja-JP" altLang="en-US" sz="1400" dirty="0" smtClean="0">
                <a:latin typeface="Meiryo UI" panose="020B0604030504040204" pitchFamily="50" charset="-128"/>
                <a:ea typeface="Meiryo UI" panose="020B0604030504040204" pitchFamily="50" charset="-128"/>
              </a:rPr>
              <a:t>したが</a:t>
            </a:r>
            <a:r>
              <a:rPr kumimoji="1" lang="ja-JP" altLang="en-US" sz="1400" dirty="0">
                <a:latin typeface="Meiryo UI" panose="020B0604030504040204" pitchFamily="50" charset="-128"/>
                <a:ea typeface="Meiryo UI" panose="020B0604030504040204" pitchFamily="50" charset="-128"/>
              </a:rPr>
              <a:t>、その一方で幾度となく停滞期を</a:t>
            </a:r>
            <a:r>
              <a:rPr kumimoji="1" lang="ja-JP" altLang="en-US" sz="1400" dirty="0" smtClean="0">
                <a:latin typeface="Meiryo UI" panose="020B0604030504040204" pitchFamily="50" charset="-128"/>
                <a:ea typeface="Meiryo UI" panose="020B0604030504040204" pitchFamily="50" charset="-128"/>
              </a:rPr>
              <a:t>迎えることもあった。そう</a:t>
            </a:r>
            <a:r>
              <a:rPr kumimoji="1" lang="ja-JP" altLang="en-US" sz="1400" dirty="0">
                <a:latin typeface="Meiryo UI" panose="020B0604030504040204" pitchFamily="50" charset="-128"/>
                <a:ea typeface="Meiryo UI" panose="020B0604030504040204" pitchFamily="50" charset="-128"/>
              </a:rPr>
              <a:t>した中においても、大阪は内外から人を呼び込み、新しいことに果敢にチャレンジし、新たなビジネスを生み出すなど、次の時代を切り開いてきた</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8128" y="1522557"/>
            <a:ext cx="9819771" cy="5101397"/>
          </a:xfrm>
          <a:prstGeom prst="rect">
            <a:avLst/>
          </a:prstGeom>
          <a:noFill/>
          <a:ln>
            <a:solidFill>
              <a:schemeClr val="tx1"/>
            </a:solidFill>
            <a:prstDash val="dash"/>
          </a:ln>
        </p:spPr>
        <p:txBody>
          <a:bodyPr wrap="square" rtlCol="0">
            <a:spAutoFit/>
          </a:bodyPr>
          <a:lstStyle/>
          <a:p>
            <a:r>
              <a:rPr kumimoji="1" lang="ja-JP" altLang="en-US" sz="1050" b="1" u="sng" dirty="0" smtClean="0">
                <a:latin typeface="Meiryo UI" panose="020B0604030504040204" pitchFamily="50" charset="-128"/>
                <a:ea typeface="Meiryo UI" panose="020B0604030504040204" pitchFamily="50" charset="-128"/>
              </a:rPr>
              <a:t>◆大阪</a:t>
            </a:r>
            <a:r>
              <a:rPr kumimoji="1" lang="ja-JP" altLang="en-US" sz="1050" b="1" u="sng" dirty="0">
                <a:latin typeface="Meiryo UI" panose="020B0604030504040204" pitchFamily="50" charset="-128"/>
                <a:ea typeface="Meiryo UI" panose="020B0604030504040204" pitchFamily="50" charset="-128"/>
              </a:rPr>
              <a:t>は海から生まれ、人々が交流することで都市を形成</a:t>
            </a:r>
          </a:p>
          <a:p>
            <a:r>
              <a:rPr kumimoji="1" lang="ja-JP" altLang="en-US" sz="1050" dirty="0" smtClean="0">
                <a:latin typeface="Meiryo UI" panose="020B0604030504040204" pitchFamily="50" charset="-128"/>
                <a:ea typeface="Meiryo UI" panose="020B0604030504040204" pitchFamily="50" charset="-128"/>
              </a:rPr>
              <a:t>　・古代大阪は、海岸線が平野部まで深く入り込み、上町台地が半島のように突き出し、その東に河内湾と呼ばれる内海が広がっていた。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その後、天満長柄の砂州が北へ延びきって、河内平野（河内潟）への海水の流入をさえぎり、河内潟は淡水湖となった。</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世紀には、</a:t>
            </a:r>
            <a:r>
              <a:rPr kumimoji="1" lang="ja-JP" altLang="en-US" sz="1050" b="1" dirty="0">
                <a:latin typeface="Meiryo UI" panose="020B0604030504040204" pitchFamily="50" charset="-128"/>
                <a:ea typeface="Meiryo UI" panose="020B0604030504040204" pitchFamily="50" charset="-128"/>
              </a:rPr>
              <a:t>「難波津」（なにわづ）と呼ばれる港ができ、大和朝廷の海への玄関口として発展</a:t>
            </a:r>
            <a:r>
              <a:rPr kumimoji="1" lang="ja-JP" altLang="en-US" sz="1050" dirty="0">
                <a:latin typeface="Meiryo UI" panose="020B0604030504040204" pitchFamily="50" charset="-128"/>
                <a:ea typeface="Meiryo UI" panose="020B0604030504040204" pitchFamily="50" charset="-128"/>
              </a:rPr>
              <a:t>。朝鮮や中国のさまざまな文化や技術も、難波津</a:t>
            </a:r>
            <a:r>
              <a:rPr kumimoji="1" lang="ja-JP" altLang="en-US" sz="1050" dirty="0" smtClean="0">
                <a:latin typeface="Meiryo UI" panose="020B0604030504040204" pitchFamily="50" charset="-128"/>
                <a:ea typeface="Meiryo UI" panose="020B0604030504040204" pitchFamily="50" charset="-128"/>
              </a:rPr>
              <a:t>を通って大和</a:t>
            </a:r>
            <a:r>
              <a:rPr kumimoji="1" lang="ja-JP" altLang="en-US" sz="1050" dirty="0">
                <a:latin typeface="Meiryo UI" panose="020B0604030504040204" pitchFamily="50" charset="-128"/>
                <a:ea typeface="Meiryo UI" panose="020B0604030504040204" pitchFamily="50" charset="-128"/>
              </a:rPr>
              <a:t>朝廷にもたらされた。</a:t>
            </a:r>
          </a:p>
          <a:p>
            <a:r>
              <a:rPr kumimoji="1" lang="ja-JP" altLang="en-US" sz="1050" dirty="0" smtClean="0">
                <a:latin typeface="Meiryo UI" panose="020B0604030504040204" pitchFamily="50" charset="-128"/>
                <a:ea typeface="Meiryo UI" panose="020B0604030504040204" pitchFamily="50" charset="-128"/>
              </a:rPr>
              <a:t>　・この</a:t>
            </a:r>
            <a:r>
              <a:rPr kumimoji="1" lang="ja-JP" altLang="en-US" sz="1050" dirty="0">
                <a:latin typeface="Meiryo UI" panose="020B0604030504040204" pitchFamily="50" charset="-128"/>
                <a:ea typeface="Meiryo UI" panose="020B0604030504040204" pitchFamily="50" charset="-128"/>
              </a:rPr>
              <a:t>時期に</a:t>
            </a:r>
            <a:r>
              <a:rPr kumimoji="1" lang="ja-JP" altLang="en-US" sz="1050" dirty="0" smtClean="0">
                <a:latin typeface="Meiryo UI" panose="020B0604030504040204" pitchFamily="50" charset="-128"/>
                <a:ea typeface="Meiryo UI" panose="020B0604030504040204" pitchFamily="50" charset="-128"/>
              </a:rPr>
              <a:t>、百舌鳥</a:t>
            </a:r>
            <a:r>
              <a:rPr kumimoji="1" lang="ja-JP" altLang="en-US" sz="1050" dirty="0">
                <a:latin typeface="Meiryo UI" panose="020B0604030504040204" pitchFamily="50" charset="-128"/>
                <a:ea typeface="Meiryo UI" panose="020B0604030504040204" pitchFamily="50" charset="-128"/>
              </a:rPr>
              <a:t>・古市古墳群が</a:t>
            </a:r>
            <a:r>
              <a:rPr kumimoji="1" lang="ja-JP" altLang="en-US" sz="1050" dirty="0" smtClean="0">
                <a:latin typeface="Meiryo UI" panose="020B0604030504040204" pitchFamily="50" charset="-128"/>
                <a:ea typeface="Meiryo UI" panose="020B0604030504040204" pitchFamily="50" charset="-128"/>
              </a:rPr>
              <a:t>築造。奈良時代</a:t>
            </a:r>
            <a:r>
              <a:rPr kumimoji="1" lang="ja-JP" altLang="en-US" sz="1050" dirty="0">
                <a:latin typeface="Meiryo UI" panose="020B0604030504040204" pitchFamily="50" charset="-128"/>
                <a:ea typeface="Meiryo UI" panose="020B0604030504040204" pitchFamily="50" charset="-128"/>
              </a:rPr>
              <a:t>には</a:t>
            </a:r>
            <a:r>
              <a:rPr kumimoji="1" lang="ja-JP" altLang="en-US" sz="1050" b="1" dirty="0">
                <a:latin typeface="Meiryo UI" panose="020B0604030504040204" pitchFamily="50" charset="-128"/>
                <a:ea typeface="Meiryo UI" panose="020B0604030504040204" pitchFamily="50" charset="-128"/>
              </a:rPr>
              <a:t>難波宮が遷都</a:t>
            </a:r>
            <a:r>
              <a:rPr kumimoji="1" lang="ja-JP" altLang="en-US" sz="1050" dirty="0">
                <a:latin typeface="Meiryo UI" panose="020B0604030504040204" pitchFamily="50" charset="-128"/>
                <a:ea typeface="Meiryo UI" panose="020B0604030504040204" pitchFamily="50" charset="-128"/>
              </a:rPr>
              <a:t>され、</a:t>
            </a:r>
            <a:r>
              <a:rPr kumimoji="1" lang="ja-JP" altLang="en-US" sz="1050" b="1" dirty="0">
                <a:latin typeface="Meiryo UI" panose="020B0604030504040204" pitchFamily="50" charset="-128"/>
                <a:ea typeface="Meiryo UI" panose="020B0604030504040204" pitchFamily="50" charset="-128"/>
              </a:rPr>
              <a:t>アジア外国との外交の窓口となり、貿易や文化交流で重要な役割を担う</a:t>
            </a:r>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・また、聖徳大使が物部守屋との合戦にあたり、戦勝の祈願ため、摂津難波の荒陵に四天王寺を創建する。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・その後、都が</a:t>
            </a:r>
            <a:r>
              <a:rPr kumimoji="1" lang="ja-JP" altLang="en-US" sz="1050" b="1" dirty="0" smtClean="0">
                <a:latin typeface="Meiryo UI" panose="020B0604030504040204" pitchFamily="50" charset="-128"/>
                <a:ea typeface="Meiryo UI" panose="020B0604030504040204" pitchFamily="50" charset="-128"/>
              </a:rPr>
              <a:t>平安京に移ると難波宮は廃止され、難波は副都的位置づけの摂津職から普通の国</a:t>
            </a:r>
            <a:r>
              <a:rPr kumimoji="1" lang="ja-JP" altLang="en-US" sz="1050" dirty="0" smtClean="0">
                <a:latin typeface="Meiryo UI" panose="020B0604030504040204" pitchFamily="50" charset="-128"/>
                <a:ea typeface="Meiryo UI" panose="020B0604030504040204" pitchFamily="50" charset="-128"/>
              </a:rPr>
              <a:t>になりさびれていった。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・上町台地の北西部の渡辺津は熊野街道の起点としてにぎわいをみせるが、難波はしばし歴史の表舞台から消えることになる。</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545170" y="6596390"/>
            <a:ext cx="322729" cy="261610"/>
          </a:xfrm>
          <a:prstGeom prst="rect">
            <a:avLst/>
          </a:prstGeom>
          <a:solidFill>
            <a:schemeClr val="accent2"/>
          </a:solidFill>
        </p:spPr>
        <p:txBody>
          <a:bodyPr wrap="square" rtlCol="0">
            <a:spAutoFit/>
          </a:bodyPr>
          <a:lstStyle/>
          <a:p>
            <a:r>
              <a:rPr kumimoji="1" lang="ja-JP" altLang="en-US" sz="1100" b="1" dirty="0">
                <a:latin typeface="Arial Black" panose="020B0A04020102020204" pitchFamily="34" charset="0"/>
              </a:rPr>
              <a:t>２</a:t>
            </a:r>
          </a:p>
        </p:txBody>
      </p:sp>
      <p:pic>
        <p:nvPicPr>
          <p:cNvPr id="3" name="図 2"/>
          <p:cNvPicPr>
            <a:picLocks noChangeAspect="1"/>
          </p:cNvPicPr>
          <p:nvPr/>
        </p:nvPicPr>
        <p:blipFill>
          <a:blip r:embed="rId2"/>
          <a:stretch>
            <a:fillRect/>
          </a:stretch>
        </p:blipFill>
        <p:spPr>
          <a:xfrm>
            <a:off x="509936" y="3149039"/>
            <a:ext cx="2357090" cy="2485659"/>
          </a:xfrm>
          <a:prstGeom prst="rect">
            <a:avLst/>
          </a:prstGeom>
        </p:spPr>
      </p:pic>
      <p:pic>
        <p:nvPicPr>
          <p:cNvPr id="5" name="図 4"/>
          <p:cNvPicPr>
            <a:picLocks noChangeAspect="1"/>
          </p:cNvPicPr>
          <p:nvPr/>
        </p:nvPicPr>
        <p:blipFill>
          <a:blip r:embed="rId3"/>
          <a:stretch>
            <a:fillRect/>
          </a:stretch>
        </p:blipFill>
        <p:spPr>
          <a:xfrm>
            <a:off x="3513296" y="3166188"/>
            <a:ext cx="2370025" cy="2499299"/>
          </a:xfrm>
          <a:prstGeom prst="rect">
            <a:avLst/>
          </a:prstGeom>
        </p:spPr>
      </p:pic>
      <p:pic>
        <p:nvPicPr>
          <p:cNvPr id="7" name="図 6"/>
          <p:cNvPicPr>
            <a:picLocks noChangeAspect="1"/>
          </p:cNvPicPr>
          <p:nvPr/>
        </p:nvPicPr>
        <p:blipFill>
          <a:blip r:embed="rId4"/>
          <a:stretch>
            <a:fillRect/>
          </a:stretch>
        </p:blipFill>
        <p:spPr>
          <a:xfrm>
            <a:off x="6653588" y="3149039"/>
            <a:ext cx="2379380" cy="2509164"/>
          </a:xfrm>
          <a:prstGeom prst="rect">
            <a:avLst/>
          </a:prstGeom>
        </p:spPr>
      </p:pic>
      <p:sp>
        <p:nvSpPr>
          <p:cNvPr id="8" name="正方形/長方形 7"/>
          <p:cNvSpPr/>
          <p:nvPr/>
        </p:nvSpPr>
        <p:spPr>
          <a:xfrm>
            <a:off x="390525" y="5635517"/>
            <a:ext cx="2705100" cy="89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Meiryo UI" panose="020B0604030504040204" pitchFamily="50" charset="-128"/>
                <a:ea typeface="Meiryo UI" panose="020B0604030504040204" pitchFamily="50" charset="-128"/>
              </a:rPr>
              <a:t>約</a:t>
            </a:r>
            <a:r>
              <a:rPr lang="en-US" altLang="ja-JP" sz="900" b="1" dirty="0">
                <a:solidFill>
                  <a:schemeClr val="tx1"/>
                </a:solidFill>
                <a:latin typeface="Meiryo UI" panose="020B0604030504040204" pitchFamily="50" charset="-128"/>
                <a:ea typeface="Meiryo UI" panose="020B0604030504040204" pitchFamily="50" charset="-128"/>
              </a:rPr>
              <a:t>7000</a:t>
            </a:r>
            <a:r>
              <a:rPr lang="ja-JP" altLang="en-US" sz="900" b="1" dirty="0">
                <a:solidFill>
                  <a:schemeClr val="tx1"/>
                </a:solidFill>
                <a:latin typeface="Meiryo UI" panose="020B0604030504040204" pitchFamily="50" charset="-128"/>
                <a:ea typeface="Meiryo UI" panose="020B0604030504040204" pitchFamily="50" charset="-128"/>
              </a:rPr>
              <a:t>～</a:t>
            </a:r>
            <a:r>
              <a:rPr lang="en-US" altLang="ja-JP" sz="900" b="1" dirty="0">
                <a:solidFill>
                  <a:schemeClr val="tx1"/>
                </a:solidFill>
                <a:latin typeface="Meiryo UI" panose="020B0604030504040204" pitchFamily="50" charset="-128"/>
                <a:ea typeface="Meiryo UI" panose="020B0604030504040204" pitchFamily="50" charset="-128"/>
              </a:rPr>
              <a:t>6000</a:t>
            </a:r>
            <a:r>
              <a:rPr lang="ja-JP" altLang="en-US" sz="900" b="1" dirty="0">
                <a:solidFill>
                  <a:schemeClr val="tx1"/>
                </a:solidFill>
                <a:latin typeface="Meiryo UI" panose="020B0604030504040204" pitchFamily="50" charset="-128"/>
                <a:ea typeface="Meiryo UI" panose="020B0604030504040204" pitchFamily="50" charset="-128"/>
              </a:rPr>
              <a:t>年前</a:t>
            </a:r>
            <a:r>
              <a:rPr lang="ja-JP" altLang="en-US" sz="900" dirty="0">
                <a:solidFill>
                  <a:schemeClr val="tx1"/>
                </a:solidFill>
                <a:latin typeface="Meiryo UI" panose="020B0604030504040204" pitchFamily="50" charset="-128"/>
                <a:ea typeface="Meiryo UI" panose="020B0604030504040204" pitchFamily="50" charset="-128"/>
              </a:rPr>
              <a:t/>
            </a:r>
            <a:br>
              <a:rPr lang="ja-JP" altLang="en-US" sz="900" dirty="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海水面が現在の水位より</a:t>
            </a:r>
            <a:r>
              <a:rPr lang="en-US" altLang="ja-JP" sz="900" dirty="0">
                <a:solidFill>
                  <a:schemeClr val="tx1"/>
                </a:solidFill>
                <a:latin typeface="Meiryo UI" panose="020B0604030504040204" pitchFamily="50" charset="-128"/>
                <a:ea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2m</a:t>
            </a:r>
            <a:r>
              <a:rPr lang="ja-JP" altLang="en-US" sz="900" dirty="0">
                <a:solidFill>
                  <a:schemeClr val="tx1"/>
                </a:solidFill>
                <a:latin typeface="Meiryo UI" panose="020B0604030504040204" pitchFamily="50" charset="-128"/>
                <a:ea typeface="Meiryo UI" panose="020B0604030504040204" pitchFamily="50" charset="-128"/>
              </a:rPr>
              <a:t>高く上昇し、河内平野を覆った水面が、東は生駒山麓、南は八尾、北は高槻付近まで広がっていました。</a:t>
            </a:r>
            <a:br>
              <a:rPr lang="ja-JP" altLang="en-US" sz="900" dirty="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偏西風の影響のもとに沿岸州が発達し、現在の松屋町筋付近には砂浜が続いていました。</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3500847" y="5652226"/>
            <a:ext cx="237172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a:solidFill>
                  <a:schemeClr val="tx1"/>
                </a:solidFill>
                <a:latin typeface="Meiryo UI" panose="020B0604030504040204" pitchFamily="50" charset="-128"/>
                <a:ea typeface="Meiryo UI" panose="020B0604030504040204" pitchFamily="50" charset="-128"/>
              </a:rPr>
              <a:t>約</a:t>
            </a:r>
            <a:r>
              <a:rPr lang="en-US" altLang="ja-JP" sz="900" b="1" dirty="0">
                <a:solidFill>
                  <a:schemeClr val="tx1"/>
                </a:solidFill>
                <a:latin typeface="Meiryo UI" panose="020B0604030504040204" pitchFamily="50" charset="-128"/>
                <a:ea typeface="Meiryo UI" panose="020B0604030504040204" pitchFamily="50" charset="-128"/>
              </a:rPr>
              <a:t>1800</a:t>
            </a:r>
            <a:r>
              <a:rPr lang="ja-JP" altLang="en-US" sz="900" b="1" dirty="0">
                <a:solidFill>
                  <a:schemeClr val="tx1"/>
                </a:solidFill>
                <a:latin typeface="Meiryo UI" panose="020B0604030504040204" pitchFamily="50" charset="-128"/>
                <a:ea typeface="Meiryo UI" panose="020B0604030504040204" pitchFamily="50" charset="-128"/>
              </a:rPr>
              <a:t>～</a:t>
            </a:r>
            <a:r>
              <a:rPr lang="en-US" altLang="ja-JP" sz="900" b="1" dirty="0">
                <a:solidFill>
                  <a:schemeClr val="tx1"/>
                </a:solidFill>
                <a:latin typeface="Meiryo UI" panose="020B0604030504040204" pitchFamily="50" charset="-128"/>
                <a:ea typeface="Meiryo UI" panose="020B0604030504040204" pitchFamily="50" charset="-128"/>
              </a:rPr>
              <a:t>1600</a:t>
            </a:r>
            <a:r>
              <a:rPr lang="ja-JP" altLang="en-US" sz="900" b="1" dirty="0">
                <a:solidFill>
                  <a:schemeClr val="tx1"/>
                </a:solidFill>
                <a:latin typeface="Meiryo UI" panose="020B0604030504040204" pitchFamily="50" charset="-128"/>
                <a:ea typeface="Meiryo UI" panose="020B0604030504040204" pitchFamily="50" charset="-128"/>
              </a:rPr>
              <a:t>年前</a:t>
            </a:r>
          </a:p>
          <a:p>
            <a:r>
              <a:rPr lang="ja-JP" altLang="en-US" sz="900" dirty="0">
                <a:solidFill>
                  <a:schemeClr val="tx1"/>
                </a:solidFill>
                <a:latin typeface="Meiryo UI" panose="020B0604030504040204" pitchFamily="50" charset="-128"/>
                <a:ea typeface="Meiryo UI" panose="020B0604030504040204" pitchFamily="50" charset="-128"/>
              </a:rPr>
              <a:t>天満長柄の砂州が北へ延びきって、河内平野（河内潟）への海水の流入をさえぎり、河内潟は淡水湖となりました</a:t>
            </a:r>
            <a:r>
              <a:rPr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6642837" y="5558586"/>
            <a:ext cx="2521469" cy="94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Meiryo UI" panose="020B0604030504040204" pitchFamily="50" charset="-128"/>
                <a:ea typeface="Meiryo UI" panose="020B0604030504040204" pitchFamily="50" charset="-128"/>
              </a:rPr>
              <a:t>5</a:t>
            </a:r>
            <a:r>
              <a:rPr lang="ja-JP" altLang="en-US" sz="900" b="1" dirty="0">
                <a:solidFill>
                  <a:schemeClr val="tx1"/>
                </a:solidFill>
                <a:latin typeface="Meiryo UI" panose="020B0604030504040204" pitchFamily="50" charset="-128"/>
                <a:ea typeface="Meiryo UI" panose="020B0604030504040204" pitchFamily="50" charset="-128"/>
              </a:rPr>
              <a:t>世紀以降</a:t>
            </a:r>
          </a:p>
          <a:p>
            <a:r>
              <a:rPr lang="ja-JP" altLang="en-US" sz="900" dirty="0">
                <a:solidFill>
                  <a:schemeClr val="tx1"/>
                </a:solidFill>
                <a:latin typeface="Meiryo UI" panose="020B0604030504040204" pitchFamily="50" charset="-128"/>
                <a:ea typeface="Meiryo UI" panose="020B0604030504040204" pitchFamily="50" charset="-128"/>
              </a:rPr>
              <a:t>仁徳期の治水事業により、河内湖の水域が減少するとともに、流入している大和川枝川等が河口に三角州をつくります。そして湿地・草原あるいは堤防敷となり、その後、河内低地の陸地化が始まります</a:t>
            </a:r>
            <a:r>
              <a:rPr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8032158" y="2681600"/>
            <a:ext cx="1981199" cy="23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出典：水都・大阪</a:t>
            </a:r>
            <a:r>
              <a:rPr kumimoji="1" lang="en-US" altLang="ja-JP" sz="800" dirty="0" smtClean="0">
                <a:solidFill>
                  <a:schemeClr val="tx1"/>
                </a:solidFill>
                <a:latin typeface="Meiryo UI" panose="020B0604030504040204" pitchFamily="50" charset="-128"/>
                <a:ea typeface="Meiryo UI" panose="020B0604030504040204" pitchFamily="50" charset="-128"/>
              </a:rPr>
              <a:t>HP</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98222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981541"/>
            <a:ext cx="9651061" cy="954107"/>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○大阪経済は、バブル経済期の</a:t>
            </a:r>
            <a:r>
              <a:rPr kumimoji="1" lang="en-US" altLang="ja-JP" sz="1400" dirty="0" smtClean="0">
                <a:latin typeface="Meiryo UI" panose="020B0604030504040204" pitchFamily="50" charset="-128"/>
                <a:ea typeface="Meiryo UI" panose="020B0604030504040204" pitchFamily="50" charset="-128"/>
              </a:rPr>
              <a:t>1987〜90</a:t>
            </a:r>
            <a:r>
              <a:rPr kumimoji="1" lang="ja-JP" altLang="en-US" sz="1400" dirty="0" smtClean="0">
                <a:latin typeface="Meiryo UI" panose="020B0604030504040204" pitchFamily="50" charset="-128"/>
                <a:ea typeface="Meiryo UI" panose="020B0604030504040204" pitchFamily="50" charset="-128"/>
              </a:rPr>
              <a:t>年度に安定成長期を上回る名目経済成長率となり、全国シェアも横ばいで推移。しかし、その崩壊後の大阪経済の衰退は著しかった。</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○府内総生産は、</a:t>
            </a:r>
            <a:r>
              <a:rPr kumimoji="1" lang="en-US" altLang="ja-JP" sz="1400" dirty="0" smtClean="0">
                <a:latin typeface="Meiryo UI" panose="020B0604030504040204" pitchFamily="50" charset="-128"/>
                <a:ea typeface="Meiryo UI" panose="020B0604030504040204" pitchFamily="50" charset="-128"/>
              </a:rPr>
              <a:t>1991〜2002</a:t>
            </a:r>
            <a:r>
              <a:rPr kumimoji="1" lang="ja-JP" altLang="en-US" sz="1400" dirty="0" smtClean="0">
                <a:latin typeface="Meiryo UI" panose="020B0604030504040204" pitchFamily="50" charset="-128"/>
                <a:ea typeface="Meiryo UI" panose="020B0604030504040204" pitchFamily="50" charset="-128"/>
              </a:rPr>
              <a:t>年度まで年平均</a:t>
            </a:r>
            <a:r>
              <a:rPr kumimoji="1" lang="en-US" altLang="ja-JP" sz="1400" dirty="0" smtClean="0">
                <a:latin typeface="Meiryo UI" panose="020B0604030504040204" pitchFamily="50" charset="-128"/>
                <a:ea typeface="Meiryo UI" panose="020B0604030504040204" pitchFamily="50" charset="-128"/>
              </a:rPr>
              <a:t>0.3%</a:t>
            </a:r>
            <a:r>
              <a:rPr kumimoji="1" lang="ja-JP" altLang="en-US" sz="1400" dirty="0" smtClean="0">
                <a:latin typeface="Meiryo UI" panose="020B0604030504040204" pitchFamily="50" charset="-128"/>
                <a:ea typeface="Meiryo UI" panose="020B0604030504040204" pitchFamily="50" charset="-128"/>
              </a:rPr>
              <a:t>のマイナス成長となり、１％前後のプラス成長率であった東京都と愛知県とは対照的であった。</a:t>
            </a:r>
            <a:endParaRPr kumimoji="1" lang="en-US" altLang="ja-JP" sz="14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1974" y="485774"/>
            <a:ext cx="6563521"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バブルとその崩壊（</a:t>
            </a:r>
            <a:r>
              <a:rPr kumimoji="1" lang="en-US" altLang="ja-JP" sz="1600" b="1" dirty="0" smtClean="0">
                <a:latin typeface="Meiryo UI" panose="020B0604030504040204" pitchFamily="50" charset="-128"/>
                <a:ea typeface="Meiryo UI" panose="020B0604030504040204" pitchFamily="50" charset="-128"/>
              </a:rPr>
              <a:t>1987</a:t>
            </a:r>
            <a:r>
              <a:rPr kumimoji="1" lang="ja-JP" altLang="en-US" sz="1600" b="1" dirty="0" smtClean="0">
                <a:latin typeface="Meiryo UI" panose="020B0604030504040204" pitchFamily="50" charset="-128"/>
                <a:ea typeface="Meiryo UI" panose="020B0604030504040204" pitchFamily="50" charset="-128"/>
              </a:rPr>
              <a:t>年</a:t>
            </a:r>
            <a:r>
              <a:rPr kumimoji="1" lang="en-US" altLang="ja-JP" sz="1600" b="1" dirty="0" smtClean="0">
                <a:latin typeface="Meiryo UI" panose="020B0604030504040204" pitchFamily="50" charset="-128"/>
                <a:ea typeface="Meiryo UI" panose="020B0604030504040204" pitchFamily="50" charset="-128"/>
              </a:rPr>
              <a:t>〜2002</a:t>
            </a:r>
            <a:r>
              <a:rPr kumimoji="1" lang="ja-JP" altLang="en-US" sz="1600" b="1" dirty="0" smtClean="0">
                <a:latin typeface="Meiryo UI" panose="020B0604030504040204" pitchFamily="50" charset="-128"/>
                <a:ea typeface="Meiryo UI" panose="020B0604030504040204" pitchFamily="50" charset="-128"/>
              </a:rPr>
              <a:t>年）：電気の凋落と本社機能の流出</a:t>
            </a:r>
            <a:endParaRPr kumimoji="1" lang="en-US" altLang="ja-JP" sz="16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220024" y="2228443"/>
            <a:ext cx="4150637"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名目県内総生産増加率と経済活動寄与度（年度平均）</a:t>
            </a:r>
            <a:endParaRPr kumimoji="1" lang="en-US" altLang="ja-JP" sz="1100" dirty="0" smtClean="0">
              <a:latin typeface="Meiryo UI" panose="020B0604030504040204" pitchFamily="50" charset="-128"/>
              <a:ea typeface="Meiryo UI" panose="020B0604030504040204" pitchFamily="50" charset="-128"/>
            </a:endParaRPr>
          </a:p>
        </p:txBody>
      </p:sp>
      <p:pic>
        <p:nvPicPr>
          <p:cNvPr id="8" name="図 7"/>
          <p:cNvPicPr/>
          <p:nvPr/>
        </p:nvPicPr>
        <p:blipFill>
          <a:blip r:embed="rId2">
            <a:extLst>
              <a:ext uri="{28A0092B-C50C-407E-A947-70E740481C1C}">
                <a14:useLocalDpi xmlns:a14="http://schemas.microsoft.com/office/drawing/2010/main" val="0"/>
              </a:ext>
            </a:extLst>
          </a:blip>
          <a:srcRect/>
          <a:stretch>
            <a:fillRect/>
          </a:stretch>
        </p:blipFill>
        <p:spPr bwMode="auto">
          <a:xfrm>
            <a:off x="1385047" y="2508380"/>
            <a:ext cx="7032812" cy="4121020"/>
          </a:xfrm>
          <a:prstGeom prst="rect">
            <a:avLst/>
          </a:prstGeom>
          <a:noFill/>
          <a:ln>
            <a:noFill/>
          </a:ln>
        </p:spPr>
      </p:pic>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47</a:t>
            </a:r>
            <a:endParaRPr kumimoji="1" lang="ja-JP" altLang="en-US" sz="1100" b="1" dirty="0">
              <a:latin typeface="Arial Black" panose="020B0A04020102020204" pitchFamily="34" charset="0"/>
            </a:endParaRPr>
          </a:p>
        </p:txBody>
      </p:sp>
      <p:sp>
        <p:nvSpPr>
          <p:cNvPr id="12" name="テキスト ボックス 11"/>
          <p:cNvSpPr txBox="1"/>
          <p:nvPr/>
        </p:nvSpPr>
        <p:spPr>
          <a:xfrm>
            <a:off x="7237642" y="439041"/>
            <a:ext cx="2668358" cy="584775"/>
          </a:xfrm>
          <a:prstGeom prst="rect">
            <a:avLst/>
          </a:prstGeom>
          <a:solidFill>
            <a:schemeClr val="bg1"/>
          </a:solidFill>
          <a:ln>
            <a:noFill/>
          </a:ln>
        </p:spPr>
        <p:txBody>
          <a:bodyPr wrap="square" rtlCol="0">
            <a:spAutoFit/>
          </a:bodyPr>
          <a:lstStyle/>
          <a:p>
            <a:pPr marL="174625" indent="-174625"/>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出典「大阪経済・産業の</a:t>
            </a:r>
            <a:r>
              <a:rPr kumimoji="1" lang="en-US" altLang="ja-JP" sz="800" dirty="0" smtClean="0">
                <a:latin typeface="Meiryo UI" panose="020B0604030504040204" pitchFamily="50" charset="-128"/>
                <a:ea typeface="Meiryo UI" panose="020B0604030504040204" pitchFamily="50" charset="-128"/>
              </a:rPr>
              <a:t>70</a:t>
            </a:r>
            <a:r>
              <a:rPr kumimoji="1" lang="ja-JP" altLang="en-US" sz="800" dirty="0" smtClean="0">
                <a:latin typeface="Meiryo UI" panose="020B0604030504040204" pitchFamily="50" charset="-128"/>
                <a:ea typeface="Meiryo UI" panose="020B0604030504040204" pitchFamily="50" charset="-128"/>
              </a:rPr>
              <a:t>年間」</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（大阪産業経済リサーチセンター）</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「さまよえる大都市・大阪「都心回帰」とコミュニティ」</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（鰺坂学、西村雄郎、丸山真央、徳田剛編）</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9534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700" y="569253"/>
            <a:ext cx="9651061" cy="1815882"/>
          </a:xfrm>
          <a:prstGeom prst="rect">
            <a:avLst/>
          </a:prstGeom>
          <a:noFill/>
        </p:spPr>
        <p:txBody>
          <a:bodyPr wrap="square" rtlCol="0">
            <a:spAutoFit/>
          </a:bodyPr>
          <a:lstStyle/>
          <a:p>
            <a:pPr marL="174625" indent="-174625"/>
            <a:r>
              <a:rPr kumimoji="1" lang="ja-JP" altLang="en-US" sz="1400" dirty="0" smtClean="0">
                <a:latin typeface="Meiryo UI" panose="020B0604030504040204" pitchFamily="50" charset="-128"/>
                <a:ea typeface="Meiryo UI" panose="020B0604030504040204" pitchFamily="50" charset="-128"/>
              </a:rPr>
              <a:t>○輸移出産業の観点からは、安定成長期には輸移出の主役に留まっていた「電気機械」が製造業の輸移出の減少に大きく寄与。それを補う新たな牽引役としての非製造業が伸び悩んだことが東京都との大きな格差を生んだ。東京に巨大企業本社機能の一極集中が進み、大阪府の中枢管理機能の低下が再び大きくなった。大阪府では本社機能にとっての関連産業である情報サービス、金融、対事業所サービス業などの成長が見劣りし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1990</a:t>
            </a:r>
            <a:r>
              <a:rPr kumimoji="1" lang="ja-JP" altLang="en-US" sz="1400" dirty="0" smtClean="0">
                <a:latin typeface="Meiryo UI" panose="020B0604030504040204" pitchFamily="50" charset="-128"/>
                <a:ea typeface="Meiryo UI" panose="020B0604030504040204" pitchFamily="50" charset="-128"/>
              </a:rPr>
              <a:t>年代の金融ビッグバン・情報革命の進展によるＩＴバブルや対事業所サービス業などは東京都市圏のさらなる発展を促した。また、グローバル化の中で、中央政府や多国籍企業の人的ネットワークのもつ意味が高まり、「世界都市」としての東京の形成が進行したが、この面でも大阪は大きく離されていった。</a:t>
            </a:r>
            <a:endParaRPr kumimoji="1" lang="en-US" altLang="ja-JP" sz="14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853219" y="2401071"/>
            <a:ext cx="3736175" cy="261610"/>
          </a:xfrm>
          <a:prstGeom prst="rect">
            <a:avLst/>
          </a:prstGeom>
          <a:solidFill>
            <a:schemeClr val="bg1"/>
          </a:solidFill>
          <a:ln>
            <a:noFill/>
          </a:ln>
        </p:spPr>
        <p:txBody>
          <a:bodyPr wrap="square" rtlCol="0">
            <a:spAutoFit/>
          </a:bodyPr>
          <a:lstStyle/>
          <a:p>
            <a:pPr marL="174625" indent="-174625" algn="ctr"/>
            <a:r>
              <a:rPr kumimoji="1" lang="ja-JP" altLang="en-US" sz="1100" dirty="0" smtClean="0">
                <a:latin typeface="Meiryo UI" panose="020B0604030504040204" pitchFamily="50" charset="-128"/>
                <a:ea typeface="Meiryo UI" panose="020B0604030504040204" pitchFamily="50" charset="-128"/>
              </a:rPr>
              <a:t>産業部門別輸移出額と構成比（大阪府）</a:t>
            </a:r>
            <a:endParaRPr kumimoji="1" lang="en-US" altLang="ja-JP" sz="1100" dirty="0" smtClean="0">
              <a:latin typeface="Meiryo UI" panose="020B0604030504040204" pitchFamily="50" charset="-128"/>
              <a:ea typeface="Meiryo UI" panose="020B0604030504040204" pitchFamily="50" charset="-128"/>
            </a:endParaRPr>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1094262" y="2531876"/>
            <a:ext cx="7254090" cy="3935554"/>
          </a:xfrm>
          <a:prstGeom prst="rect">
            <a:avLst/>
          </a:prstGeom>
          <a:noFill/>
          <a:ln>
            <a:noFill/>
          </a:ln>
        </p:spPr>
      </p:pic>
      <p:sp>
        <p:nvSpPr>
          <p:cNvPr id="6"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4069875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949989"/>
            <a:ext cx="4567425" cy="2893100"/>
          </a:xfrm>
          <a:prstGeom prst="rect">
            <a:avLst/>
          </a:prstGeom>
          <a:noFill/>
        </p:spPr>
        <p:txBody>
          <a:bodyPr wrap="square" rtlCol="0">
            <a:spAutoFit/>
          </a:bodyPr>
          <a:lstStyle/>
          <a:p>
            <a:pPr marL="174625" indent="-174625"/>
            <a:r>
              <a:rPr kumimoji="1" lang="ja-JP" altLang="en-US" sz="1300" dirty="0" smtClean="0">
                <a:latin typeface="Meiryo UI" panose="020B0604030504040204" pitchFamily="50" charset="-128"/>
                <a:ea typeface="Meiryo UI" panose="020B0604030504040204" pitchFamily="50" charset="-128"/>
              </a:rPr>
              <a:t>○輸移出産業は、卸売業と機械金属製造業の輸移出額が減少し、対事業所サービス業の輸移出額の増加では補えなかった。</a:t>
            </a:r>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現在の大阪産業をけん引する輸移出産業は、依然として「製造業」が最大産業であるが、家電産業の存在感は乏しく、「医薬品」と各種の機械金属製品など様々である。また、「卸売業」は輸移出の４分の１程度を担っている。「サービス業」は１割、「情報通信」は２％弱に留まる。</a:t>
            </a:r>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一方、近年のインバウンドの増勢は、宿泊飲食業などの個人サービス業や小売業などが輸移出</a:t>
            </a:r>
            <a:r>
              <a:rPr kumimoji="1" lang="ja-JP" altLang="en-US" sz="1300" dirty="0" smtClean="0">
                <a:latin typeface="Meiryo UI" panose="020B0604030504040204" pitchFamily="50" charset="-128"/>
                <a:ea typeface="Meiryo UI" panose="020B0604030504040204" pitchFamily="50" charset="-128"/>
              </a:rPr>
              <a:t>産業化が進むことが期待される。</a:t>
            </a:r>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○都心で多くのマンションが建設され、人口の「都心回帰」が始まった。これらの層は比較的新しく大阪市に居住した専門技術層・管理的職業層と各種の販売職・サービス業就業者層であった。</a:t>
            </a:r>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○また、インバウンド向け</a:t>
            </a:r>
            <a:r>
              <a:rPr kumimoji="1" lang="ja-JP" altLang="en-US" sz="1300" dirty="0">
                <a:latin typeface="Meiryo UI" panose="020B0604030504040204" pitchFamily="50" charset="-128"/>
                <a:ea typeface="Meiryo UI" panose="020B0604030504040204" pitchFamily="50" charset="-128"/>
              </a:rPr>
              <a:t>ビジネス（小売り、飲食、宿泊等）の求人が増えたことにより、</a:t>
            </a:r>
            <a:r>
              <a:rPr kumimoji="1" lang="en-US" altLang="ja-JP" sz="1300" dirty="0">
                <a:latin typeface="Meiryo UI" panose="020B0604030504040204" pitchFamily="50" charset="-128"/>
                <a:ea typeface="Meiryo UI" panose="020B0604030504040204" pitchFamily="50" charset="-128"/>
              </a:rPr>
              <a:t>20</a:t>
            </a:r>
            <a:r>
              <a:rPr kumimoji="1" lang="ja-JP" altLang="en-US" sz="1300" dirty="0">
                <a:latin typeface="Meiryo UI" panose="020B0604030504040204" pitchFamily="50" charset="-128"/>
                <a:ea typeface="Meiryo UI" panose="020B0604030504040204" pitchFamily="50" charset="-128"/>
              </a:rPr>
              <a:t>代の女性の大阪への</a:t>
            </a:r>
            <a:r>
              <a:rPr kumimoji="1" lang="ja-JP" altLang="en-US" sz="1300" dirty="0" smtClean="0">
                <a:latin typeface="Meiryo UI" panose="020B0604030504040204" pitchFamily="50" charset="-128"/>
                <a:ea typeface="Meiryo UI" panose="020B0604030504040204" pitchFamily="50" charset="-128"/>
              </a:rPr>
              <a:t>転入が増加。</a:t>
            </a:r>
            <a:endParaRPr kumimoji="1" lang="en-US" altLang="ja-JP" sz="13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1975" y="485774"/>
            <a:ext cx="6346952"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縮小均衡期（</a:t>
            </a:r>
            <a:r>
              <a:rPr kumimoji="1" lang="en-US" altLang="ja-JP" sz="1600" b="1" dirty="0" smtClean="0">
                <a:latin typeface="Meiryo UI" panose="020B0604030504040204" pitchFamily="50" charset="-128"/>
                <a:ea typeface="Meiryo UI" panose="020B0604030504040204" pitchFamily="50" charset="-128"/>
              </a:rPr>
              <a:t>2003</a:t>
            </a:r>
            <a:r>
              <a:rPr kumimoji="1" lang="ja-JP" altLang="en-US" sz="1600" b="1" dirty="0" smtClean="0">
                <a:latin typeface="Meiryo UI" panose="020B0604030504040204" pitchFamily="50" charset="-128"/>
                <a:ea typeface="Meiryo UI" panose="020B0604030504040204" pitchFamily="50" charset="-128"/>
              </a:rPr>
              <a:t>年</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）：商工業の低迷とサービス業の緩やかな成長</a:t>
            </a:r>
            <a:endParaRPr kumimoji="1" lang="en-US" altLang="ja-JP" sz="16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518093" y="905604"/>
            <a:ext cx="4150637" cy="261610"/>
          </a:xfrm>
          <a:prstGeom prst="rect">
            <a:avLst/>
          </a:prstGeom>
          <a:solidFill>
            <a:schemeClr val="bg1"/>
          </a:solidFill>
          <a:ln>
            <a:noFill/>
          </a:ln>
        </p:spPr>
        <p:txBody>
          <a:bodyPr wrap="square" rtlCol="0">
            <a:spAutoFit/>
          </a:bodyPr>
          <a:lstStyle/>
          <a:p>
            <a:pPr marL="174625" indent="-174625"/>
            <a:r>
              <a:rPr kumimoji="1" lang="ja-JP" altLang="en-US" sz="1100" dirty="0" smtClean="0">
                <a:latin typeface="Meiryo UI" panose="020B0604030504040204" pitchFamily="50" charset="-128"/>
                <a:ea typeface="Meiryo UI" panose="020B0604030504040204" pitchFamily="50" charset="-128"/>
              </a:rPr>
              <a:t>名目県内総生産増加率と経済活動寄与度（年度平均）</a:t>
            </a:r>
            <a:endParaRPr kumimoji="1" lang="en-US" altLang="ja-JP" sz="1100" dirty="0" smtClean="0">
              <a:latin typeface="Meiryo UI" panose="020B0604030504040204" pitchFamily="50" charset="-128"/>
              <a:ea typeface="Meiryo UI" panose="020B0604030504040204" pitchFamily="50" charset="-128"/>
            </a:endParaRPr>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4584033" y="1162904"/>
            <a:ext cx="4909592" cy="5695096"/>
          </a:xfrm>
          <a:prstGeom prst="rect">
            <a:avLst/>
          </a:prstGeom>
          <a:noFill/>
          <a:ln>
            <a:noFill/>
          </a:ln>
        </p:spPr>
      </p:pic>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175767" y="4028945"/>
            <a:ext cx="2995966" cy="2743938"/>
          </a:xfrm>
          <a:prstGeom prst="rect">
            <a:avLst/>
          </a:prstGeom>
        </p:spPr>
      </p:pic>
      <p:sp>
        <p:nvSpPr>
          <p:cNvPr id="11" name="Text Box 58"/>
          <p:cNvSpPr txBox="1">
            <a:spLocks noChangeArrowheads="1"/>
          </p:cNvSpPr>
          <p:nvPr/>
        </p:nvSpPr>
        <p:spPr bwMode="auto">
          <a:xfrm>
            <a:off x="3095625" y="5299315"/>
            <a:ext cx="14801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ＭＳ Ｐ明朝" panose="02020600040205080304" pitchFamily="18" charset="-128"/>
              </a:defRPr>
            </a:lvl1pPr>
            <a:lvl2pPr marL="639763" indent="-273050" eaLnBrk="0" hangingPunct="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ＭＳ Ｐ明朝" panose="02020600040205080304" pitchFamily="18" charset="-128"/>
              </a:defRPr>
            </a:lvl2pPr>
            <a:lvl3pPr indent="-182563" eaLnBrk="0" hangingPunct="0">
              <a:spcBef>
                <a:spcPct val="20000"/>
              </a:spcBef>
              <a:buClr>
                <a:srgbClr val="E0752F"/>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3pPr>
            <a:lvl4pPr marL="1187450" indent="-182563" eaLnBrk="0" hangingPunct="0">
              <a:spcBef>
                <a:spcPct val="20000"/>
              </a:spcBef>
              <a:buClr>
                <a:srgbClr val="FEC3AE"/>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4pPr>
            <a:lvl5pPr marL="1462088" indent="-182563" eaLnBrk="0" hangingPunct="0">
              <a:spcBef>
                <a:spcPct val="20000"/>
              </a:spcBef>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9pPr>
          </a:lstStyle>
          <a:p>
            <a:pPr eaLnBrk="1" hangingPunct="1">
              <a:spcBef>
                <a:spcPct val="0"/>
              </a:spcBef>
              <a:buClrTx/>
              <a:buSzTx/>
              <a:buFontTx/>
              <a:buNone/>
            </a:pP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関西の転入超過数が、東海を上回った（</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endParaRPr>
          </a:p>
          <a:p>
            <a:pPr eaLnBrk="1" hangingPunct="1">
              <a:spcBef>
                <a:spcPct val="0"/>
              </a:spcBef>
              <a:buClrTx/>
              <a:buSzTx/>
              <a:buFontTx/>
              <a:buNone/>
            </a:pPr>
            <a:r>
              <a:rPr lang="ja-JP" altLang="en-US" sz="900" dirty="0" smtClean="0">
                <a:latin typeface="Meiryo UI" panose="020B0604030504040204" pitchFamily="50" charset="-128"/>
                <a:ea typeface="Meiryo UI" panose="020B0604030504040204" pitchFamily="50" charset="-128"/>
              </a:rPr>
              <a:t>東日本大震災後の数年間を除けば、</a:t>
            </a:r>
            <a:r>
              <a:rPr lang="en-US" altLang="ja-JP" sz="900" dirty="0" smtClean="0">
                <a:latin typeface="Meiryo UI" panose="020B0604030504040204" pitchFamily="50" charset="-128"/>
                <a:ea typeface="Meiryo UI" panose="020B0604030504040204" pitchFamily="50" charset="-128"/>
              </a:rPr>
              <a:t>1972</a:t>
            </a:r>
            <a:r>
              <a:rPr lang="ja-JP" altLang="en-US" sz="900" dirty="0" smtClean="0">
                <a:latin typeface="Meiryo UI" panose="020B0604030504040204" pitchFamily="50" charset="-128"/>
                <a:ea typeface="Meiryo UI" panose="020B0604030504040204" pitchFamily="50" charset="-128"/>
              </a:rPr>
              <a:t>年以来。</a:t>
            </a:r>
            <a:endParaRPr lang="en-US" altLang="ja-JP" sz="900" dirty="0" smtClean="0">
              <a:latin typeface="Meiryo UI" panose="020B0604030504040204" pitchFamily="50" charset="-128"/>
              <a:ea typeface="Meiryo UI" panose="020B0604030504040204" pitchFamily="50" charset="-128"/>
            </a:endParaRPr>
          </a:p>
          <a:p>
            <a:pPr eaLnBrk="1" hangingPunct="1">
              <a:spcBef>
                <a:spcPct val="0"/>
              </a:spcBef>
              <a:buClrTx/>
              <a:buSzTx/>
              <a:buFontTx/>
              <a:buNone/>
            </a:pPr>
            <a:r>
              <a:rPr lang="ja-JP" altLang="en-US" sz="900" dirty="0" smtClean="0">
                <a:latin typeface="Meiryo UI" panose="020B0604030504040204" pitchFamily="50" charset="-128"/>
                <a:ea typeface="Meiryo UI" panose="020B0604030504040204" pitchFamily="50" charset="-128"/>
              </a:rPr>
              <a:t>（出典：りそな総合研究所報告書）</a:t>
            </a:r>
            <a:endParaRPr lang="ja-JP" altLang="en-US"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49</a:t>
            </a:r>
            <a:endParaRPr kumimoji="1" lang="ja-JP" altLang="en-US" sz="1100" b="1" dirty="0">
              <a:latin typeface="Arial Black" panose="020B0A04020102020204" pitchFamily="34" charset="0"/>
            </a:endParaRPr>
          </a:p>
        </p:txBody>
      </p:sp>
      <p:sp>
        <p:nvSpPr>
          <p:cNvPr id="14" name="テキスト ボックス 13"/>
          <p:cNvSpPr txBox="1"/>
          <p:nvPr/>
        </p:nvSpPr>
        <p:spPr>
          <a:xfrm>
            <a:off x="7245946" y="408809"/>
            <a:ext cx="2668358" cy="584775"/>
          </a:xfrm>
          <a:prstGeom prst="rect">
            <a:avLst/>
          </a:prstGeom>
          <a:noFill/>
          <a:ln>
            <a:noFill/>
          </a:ln>
        </p:spPr>
        <p:txBody>
          <a:bodyPr wrap="square" rtlCol="0">
            <a:spAutoFit/>
          </a:bodyPr>
          <a:lstStyle/>
          <a:p>
            <a:pPr marL="174625" indent="-174625"/>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出典「大阪経済・産業の</a:t>
            </a:r>
            <a:r>
              <a:rPr kumimoji="1" lang="en-US" altLang="ja-JP" sz="800" dirty="0" smtClean="0">
                <a:latin typeface="Meiryo UI" panose="020B0604030504040204" pitchFamily="50" charset="-128"/>
                <a:ea typeface="Meiryo UI" panose="020B0604030504040204" pitchFamily="50" charset="-128"/>
              </a:rPr>
              <a:t>70</a:t>
            </a:r>
            <a:r>
              <a:rPr kumimoji="1" lang="ja-JP" altLang="en-US" sz="800" dirty="0" smtClean="0">
                <a:latin typeface="Meiryo UI" panose="020B0604030504040204" pitchFamily="50" charset="-128"/>
                <a:ea typeface="Meiryo UI" panose="020B0604030504040204" pitchFamily="50" charset="-128"/>
              </a:rPr>
              <a:t>年間」</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（大阪産業経済リサーチセンター）</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「さまよえる大都市・大阪「都心回帰」とコミュニティ」</a:t>
            </a:r>
            <a:endParaRPr kumimoji="1" lang="en-US" altLang="ja-JP" sz="800" dirty="0" smtClean="0">
              <a:latin typeface="Meiryo UI" panose="020B0604030504040204" pitchFamily="50" charset="-128"/>
              <a:ea typeface="Meiryo UI" panose="020B0604030504040204" pitchFamily="50" charset="-128"/>
            </a:endParaRPr>
          </a:p>
          <a:p>
            <a:pPr marL="174625" indent="-174625"/>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（鰺坂学、西村雄郎、丸山真央、徳田剛編）</a:t>
            </a:r>
            <a:endParaRPr kumimoji="1" lang="en-US" altLang="ja-JP" sz="800" dirty="0" smtClean="0">
              <a:latin typeface="Meiryo UI" panose="020B0604030504040204" pitchFamily="50" charset="-128"/>
              <a:ea typeface="Meiryo UI" panose="020B0604030504040204" pitchFamily="50" charset="-128"/>
            </a:endParaRPr>
          </a:p>
        </p:txBody>
      </p:sp>
      <p:sp>
        <p:nvSpPr>
          <p:cNvPr id="2" name="四角形吹き出し 1"/>
          <p:cNvSpPr/>
          <p:nvPr/>
        </p:nvSpPr>
        <p:spPr>
          <a:xfrm>
            <a:off x="1200150" y="4384269"/>
            <a:ext cx="590550" cy="266700"/>
          </a:xfrm>
          <a:prstGeom prst="wedgeRectCallout">
            <a:avLst>
              <a:gd name="adj1" fmla="val 59812"/>
              <a:gd name="adj2" fmla="val 55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東海</a:t>
            </a:r>
            <a:endParaRPr kumimoji="1" lang="ja-JP" altLang="en-US" sz="1200" b="1" dirty="0"/>
          </a:p>
        </p:txBody>
      </p:sp>
      <p:sp>
        <p:nvSpPr>
          <p:cNvPr id="15" name="四角形吹き出し 14"/>
          <p:cNvSpPr/>
          <p:nvPr/>
        </p:nvSpPr>
        <p:spPr>
          <a:xfrm>
            <a:off x="1988437" y="5632779"/>
            <a:ext cx="590550" cy="266700"/>
          </a:xfrm>
          <a:prstGeom prst="wedgeRectCallout">
            <a:avLst>
              <a:gd name="adj1" fmla="val -25672"/>
              <a:gd name="adj2" fmla="val -1053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関西</a:t>
            </a:r>
          </a:p>
        </p:txBody>
      </p:sp>
    </p:spTree>
    <p:extLst>
      <p:ext uri="{BB962C8B-B14F-4D97-AF65-F5344CB8AC3E}">
        <p14:creationId xmlns:p14="http://schemas.microsoft.com/office/powerpoint/2010/main" val="3679270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326" y="1582412"/>
            <a:ext cx="4828674" cy="3411196"/>
          </a:xfrm>
          <a:prstGeom prst="rect">
            <a:avLst/>
          </a:prstGeom>
        </p:spPr>
      </p:pic>
      <p:sp>
        <p:nvSpPr>
          <p:cNvPr id="5" name="テキスト ボックス 4"/>
          <p:cNvSpPr txBox="1"/>
          <p:nvPr/>
        </p:nvSpPr>
        <p:spPr>
          <a:xfrm>
            <a:off x="50988" y="824328"/>
            <a:ext cx="5026338" cy="6093976"/>
          </a:xfrm>
          <a:prstGeom prst="rect">
            <a:avLst/>
          </a:prstGeom>
          <a:noFill/>
        </p:spPr>
        <p:txBody>
          <a:bodyPr wrap="square" rtlCol="0">
            <a:spAutoFit/>
          </a:bodyPr>
          <a:lstStyle/>
          <a:p>
            <a:pPr marL="174625" indent="-174625"/>
            <a:r>
              <a:rPr kumimoji="1" lang="ja-JP" altLang="en-US" sz="1300" dirty="0" smtClean="0">
                <a:latin typeface="Meiryo UI" panose="020B0604030504040204" pitchFamily="50" charset="-128"/>
                <a:ea typeface="Meiryo UI" panose="020B0604030504040204" pitchFamily="50" charset="-128"/>
              </a:rPr>
              <a:t>○戦後を振り返ると、</a:t>
            </a:r>
            <a:r>
              <a:rPr kumimoji="1" lang="ja-JP" altLang="en-US" sz="1300" b="1" dirty="0" smtClean="0">
                <a:latin typeface="Meiryo UI" panose="020B0604030504040204" pitchFamily="50" charset="-128"/>
                <a:ea typeface="Meiryo UI" panose="020B0604030504040204" pitchFamily="50" charset="-128"/>
              </a:rPr>
              <a:t>大阪経済が全国を上回る成長をとげ、経済的地位を上昇させた高度成長期まで</a:t>
            </a:r>
            <a:r>
              <a:rPr kumimoji="1" lang="ja-JP" altLang="en-US" sz="1300" dirty="0" smtClean="0">
                <a:latin typeface="Meiryo UI" panose="020B0604030504040204" pitchFamily="50" charset="-128"/>
                <a:ea typeface="Meiryo UI" panose="020B0604030504040204" pitchFamily="50" charset="-128"/>
              </a:rPr>
              <a:t>と、それが</a:t>
            </a:r>
            <a:r>
              <a:rPr kumimoji="1" lang="ja-JP" altLang="en-US" sz="1300" b="1" dirty="0" smtClean="0">
                <a:latin typeface="Meiryo UI" panose="020B0604030504040204" pitchFamily="50" charset="-128"/>
                <a:ea typeface="Meiryo UI" panose="020B0604030504040204" pitchFamily="50" charset="-128"/>
              </a:rPr>
              <a:t>反転した安定成長期以降に大きく分ける</a:t>
            </a:r>
            <a:r>
              <a:rPr kumimoji="1" lang="ja-JP" altLang="en-US" sz="1300" dirty="0" smtClean="0">
                <a:latin typeface="Meiryo UI" panose="020B0604030504040204" pitchFamily="50" charset="-128"/>
                <a:ea typeface="Meiryo UI" panose="020B0604030504040204" pitchFamily="50" charset="-128"/>
              </a:rPr>
              <a:t>ことができる。</a:t>
            </a:r>
            <a:endParaRPr kumimoji="1" lang="en-US" altLang="ja-JP" sz="1300" dirty="0" smtClean="0">
              <a:latin typeface="Meiryo UI" panose="020B0604030504040204" pitchFamily="50" charset="-128"/>
              <a:ea typeface="Meiryo UI" panose="020B0604030504040204" pitchFamily="50" charset="-128"/>
            </a:endParaRPr>
          </a:p>
          <a:p>
            <a:pPr marL="174625" indent="-174625"/>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rPr>
              <a:t>高度成長期</a:t>
            </a:r>
            <a:r>
              <a:rPr kumimoji="1" lang="ja-JP" altLang="en-US" sz="1300" dirty="0" smtClean="0">
                <a:latin typeface="Meiryo UI" panose="020B0604030504040204" pitchFamily="50" charset="-128"/>
                <a:ea typeface="Meiryo UI" panose="020B0604030504040204" pitchFamily="50" charset="-128"/>
              </a:rPr>
              <a:t>までは、</a:t>
            </a:r>
            <a:r>
              <a:rPr kumimoji="1" lang="ja-JP" altLang="en-US" sz="1300" b="1" dirty="0" smtClean="0">
                <a:latin typeface="Meiryo UI" panose="020B0604030504040204" pitchFamily="50" charset="-128"/>
                <a:ea typeface="Meiryo UI" panose="020B0604030504040204" pitchFamily="50" charset="-128"/>
              </a:rPr>
              <a:t>繊維産業、家電、一般機械といった製造業の輸移出が大阪経済を牽引</a:t>
            </a:r>
            <a:r>
              <a:rPr kumimoji="1" lang="ja-JP" altLang="en-US" sz="1300" dirty="0" smtClean="0">
                <a:latin typeface="Meiryo UI" panose="020B0604030504040204" pitchFamily="50" charset="-128"/>
                <a:ea typeface="Meiryo UI" panose="020B0604030504040204" pitchFamily="50" charset="-128"/>
              </a:rPr>
              <a:t>した。</a:t>
            </a:r>
            <a:r>
              <a:rPr kumimoji="1" lang="ja-JP" altLang="en-US" sz="1300" b="1" dirty="0" smtClean="0">
                <a:latin typeface="Meiryo UI" panose="020B0604030504040204" pitchFamily="50" charset="-128"/>
                <a:ea typeface="Meiryo UI" panose="020B0604030504040204" pitchFamily="50" charset="-128"/>
              </a:rPr>
              <a:t>安定成長期以降</a:t>
            </a:r>
            <a:r>
              <a:rPr kumimoji="1" lang="ja-JP" altLang="en-US" sz="1300" dirty="0" smtClean="0">
                <a:latin typeface="Meiryo UI" panose="020B0604030504040204" pitchFamily="50" charset="-128"/>
                <a:ea typeface="Meiryo UI" panose="020B0604030504040204" pitchFamily="50" charset="-128"/>
              </a:rPr>
              <a:t>は、それまでの</a:t>
            </a:r>
            <a:r>
              <a:rPr kumimoji="1" lang="ja-JP" altLang="en-US" sz="1300" b="1" dirty="0" smtClean="0">
                <a:latin typeface="Meiryo UI" panose="020B0604030504040204" pitchFamily="50" charset="-128"/>
                <a:ea typeface="Meiryo UI" panose="020B0604030504040204" pitchFamily="50" charset="-128"/>
              </a:rPr>
              <a:t>地域経済を牽引した産業が成長力を弱め、そうした産業の縮小が経済成長の足枷</a:t>
            </a:r>
            <a:r>
              <a:rPr kumimoji="1" lang="ja-JP" altLang="en-US" sz="1300" dirty="0" smtClean="0">
                <a:latin typeface="Meiryo UI" panose="020B0604030504040204" pitchFamily="50" charset="-128"/>
                <a:ea typeface="Meiryo UI" panose="020B0604030504040204" pitchFamily="50" charset="-128"/>
              </a:rPr>
              <a:t>となってきた。</a:t>
            </a:r>
            <a:endParaRPr kumimoji="1" lang="en-US" altLang="ja-JP" sz="1300" dirty="0" smtClean="0">
              <a:latin typeface="Meiryo UI" panose="020B0604030504040204" pitchFamily="50" charset="-128"/>
              <a:ea typeface="Meiryo UI" panose="020B0604030504040204" pitchFamily="50" charset="-128"/>
            </a:endParaRPr>
          </a:p>
          <a:p>
            <a:pPr marL="174625" indent="-174625"/>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○また、</a:t>
            </a:r>
            <a:r>
              <a:rPr kumimoji="1" lang="ja-JP" altLang="en-US" sz="1300" b="1" dirty="0" smtClean="0">
                <a:latin typeface="Meiryo UI" panose="020B0604030504040204" pitchFamily="50" charset="-128"/>
                <a:ea typeface="Meiryo UI" panose="020B0604030504040204" pitchFamily="50" charset="-128"/>
              </a:rPr>
              <a:t>大企業の本社機能の府外流出が、本社サービスの輸移出力を弱める</a:t>
            </a:r>
            <a:r>
              <a:rPr kumimoji="1" lang="ja-JP" altLang="en-US" sz="1300" dirty="0" smtClean="0">
                <a:latin typeface="Meiryo UI" panose="020B0604030504040204" pitchFamily="50" charset="-128"/>
                <a:ea typeface="Meiryo UI" panose="020B0604030504040204" pitchFamily="50" charset="-128"/>
              </a:rPr>
              <a:t>とともに、</a:t>
            </a:r>
            <a:r>
              <a:rPr kumimoji="1" lang="ja-JP" altLang="en-US" sz="1300" b="1" dirty="0" smtClean="0">
                <a:latin typeface="Meiryo UI" panose="020B0604030504040204" pitchFamily="50" charset="-128"/>
                <a:ea typeface="Meiryo UI" panose="020B0604030504040204" pitchFamily="50" charset="-128"/>
              </a:rPr>
              <a:t>本社機能と関連の深い情報サービス業や対事業所サービス業が伸び悩む要因</a:t>
            </a:r>
            <a:r>
              <a:rPr kumimoji="1" lang="ja-JP" altLang="en-US" sz="1300" dirty="0" smtClean="0">
                <a:latin typeface="Meiryo UI" panose="020B0604030504040204" pitchFamily="50" charset="-128"/>
                <a:ea typeface="Meiryo UI" panose="020B0604030504040204" pitchFamily="50" charset="-128"/>
              </a:rPr>
              <a:t>となった。</a:t>
            </a:r>
            <a:endParaRPr kumimoji="1" lang="en-US" altLang="ja-JP" sz="1300" dirty="0" smtClean="0">
              <a:latin typeface="Meiryo UI" panose="020B0604030504040204" pitchFamily="50" charset="-128"/>
              <a:ea typeface="Meiryo UI" panose="020B0604030504040204" pitchFamily="50" charset="-128"/>
            </a:endParaRPr>
          </a:p>
          <a:p>
            <a:pPr marL="174625" indent="-174625"/>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○しかし、</a:t>
            </a:r>
            <a:r>
              <a:rPr kumimoji="1" lang="en-US" altLang="ja-JP" sz="1300" dirty="0" smtClean="0">
                <a:latin typeface="Meiryo UI" panose="020B0604030504040204" pitchFamily="50" charset="-128"/>
                <a:ea typeface="Meiryo UI" panose="020B0604030504040204" pitchFamily="50" charset="-128"/>
              </a:rPr>
              <a:t>2000</a:t>
            </a:r>
            <a:r>
              <a:rPr kumimoji="1" lang="ja-JP" altLang="en-US" sz="1300" dirty="0" smtClean="0">
                <a:latin typeface="Meiryo UI" panose="020B0604030504040204" pitchFamily="50" charset="-128"/>
                <a:ea typeface="Meiryo UI" panose="020B0604030504040204" pitchFamily="50" charset="-128"/>
              </a:rPr>
              <a:t>年代半ば以降、</a:t>
            </a:r>
            <a:r>
              <a:rPr kumimoji="1" lang="ja-JP" altLang="en-US" sz="1300" b="1" dirty="0" smtClean="0">
                <a:latin typeface="Meiryo UI" panose="020B0604030504040204" pitchFamily="50" charset="-128"/>
                <a:ea typeface="Meiryo UI" panose="020B0604030504040204" pitchFamily="50" charset="-128"/>
              </a:rPr>
              <a:t>府内総生産の全国シェアは下げ止まってお</a:t>
            </a:r>
            <a:r>
              <a:rPr kumimoji="1" lang="ja-JP" altLang="en-US" sz="1300" dirty="0" smtClean="0">
                <a:latin typeface="Meiryo UI" panose="020B0604030504040204" pitchFamily="50" charset="-128"/>
                <a:ea typeface="Meiryo UI" panose="020B0604030504040204" pitchFamily="50" charset="-128"/>
              </a:rPr>
              <a:t>り、</a:t>
            </a:r>
            <a:r>
              <a:rPr kumimoji="1" lang="ja-JP" altLang="en-US" sz="1300" b="1" dirty="0" smtClean="0">
                <a:latin typeface="Meiryo UI" panose="020B0604030504040204" pitchFamily="50" charset="-128"/>
                <a:ea typeface="Meiryo UI" panose="020B0604030504040204" pitchFamily="50" charset="-128"/>
              </a:rPr>
              <a:t>完全失業率についても、リーマン・ショック時に一時的な上昇がみられたものの、低下傾向</a:t>
            </a:r>
            <a:r>
              <a:rPr kumimoji="1" lang="ja-JP" altLang="en-US" sz="1300" dirty="0" smtClean="0">
                <a:latin typeface="Meiryo UI" panose="020B0604030504040204" pitchFamily="50" charset="-128"/>
                <a:ea typeface="Meiryo UI" panose="020B0604030504040204" pitchFamily="50" charset="-128"/>
              </a:rPr>
              <a:t>が続いている。</a:t>
            </a:r>
            <a:r>
              <a:rPr kumimoji="1" lang="en-US" altLang="ja-JP" sz="1300" b="1" dirty="0" smtClean="0">
                <a:latin typeface="Meiryo UI" panose="020B0604030504040204" pitchFamily="50" charset="-128"/>
                <a:ea typeface="Meiryo UI" panose="020B0604030504040204" pitchFamily="50" charset="-128"/>
              </a:rPr>
              <a:t>2000</a:t>
            </a:r>
            <a:r>
              <a:rPr kumimoji="1" lang="ja-JP" altLang="en-US" sz="1300" b="1" dirty="0" smtClean="0">
                <a:latin typeface="Meiryo UI" panose="020B0604030504040204" pitchFamily="50" charset="-128"/>
                <a:ea typeface="Meiryo UI" panose="020B0604030504040204" pitchFamily="50" charset="-128"/>
              </a:rPr>
              <a:t>年代半ば以降は、産業調整に一定の区切りがつき縮小均衡の時代</a:t>
            </a:r>
            <a:r>
              <a:rPr kumimoji="1" lang="ja-JP" altLang="en-US" sz="1300" dirty="0" smtClean="0">
                <a:latin typeface="Meiryo UI" panose="020B0604030504040204" pitchFamily="50" charset="-128"/>
                <a:ea typeface="Meiryo UI" panose="020B0604030504040204" pitchFamily="50" charset="-128"/>
              </a:rPr>
              <a:t>になったと言える。</a:t>
            </a:r>
            <a:endParaRPr kumimoji="1" lang="en-US" altLang="ja-JP" sz="1300" dirty="0" smtClean="0">
              <a:latin typeface="Meiryo UI" panose="020B0604030504040204" pitchFamily="50" charset="-128"/>
              <a:ea typeface="Meiryo UI" panose="020B0604030504040204" pitchFamily="50" charset="-128"/>
            </a:endParaRPr>
          </a:p>
          <a:p>
            <a:pPr marL="174625" indent="-174625"/>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○大阪経済を支えてきた</a:t>
            </a:r>
            <a:r>
              <a:rPr kumimoji="1" lang="ja-JP" altLang="en-US" sz="1300" b="1" dirty="0" smtClean="0">
                <a:latin typeface="Meiryo UI" panose="020B0604030504040204" pitchFamily="50" charset="-128"/>
                <a:ea typeface="Meiryo UI" panose="020B0604030504040204" pitchFamily="50" charset="-128"/>
              </a:rPr>
              <a:t>製造業、卸売業は、デフレ経済下の近年においても輸移出力を維持</a:t>
            </a:r>
            <a:r>
              <a:rPr kumimoji="1" lang="ja-JP" altLang="en-US" sz="1300" dirty="0" smtClean="0">
                <a:latin typeface="Meiryo UI" panose="020B0604030504040204" pitchFamily="50" charset="-128"/>
                <a:ea typeface="Meiryo UI" panose="020B0604030504040204" pitchFamily="50" charset="-128"/>
              </a:rPr>
              <a:t>した。これは、成熟した産業でも、独自の企業戦略のもとに、急成長を遂げる企業も少なくないことによる。また、</a:t>
            </a:r>
            <a:r>
              <a:rPr kumimoji="1" lang="ja-JP" altLang="en-US" sz="1300" b="1" dirty="0" smtClean="0">
                <a:latin typeface="Meiryo UI" panose="020B0604030504040204" pitchFamily="50" charset="-128"/>
                <a:ea typeface="Meiryo UI" panose="020B0604030504040204" pitchFamily="50" charset="-128"/>
              </a:rPr>
              <a:t>情報通信業や対事業所サービス業については、デフレの時代でも緩やかに成長</a:t>
            </a:r>
            <a:r>
              <a:rPr kumimoji="1" lang="ja-JP" altLang="en-US" sz="1300" dirty="0" smtClean="0">
                <a:latin typeface="Meiryo UI" panose="020B0604030504040204" pitchFamily="50" charset="-128"/>
                <a:ea typeface="Meiryo UI" panose="020B0604030504040204" pitchFamily="50" charset="-128"/>
              </a:rPr>
              <a:t>している。さらに、</a:t>
            </a:r>
            <a:r>
              <a:rPr kumimoji="1" lang="ja-JP" altLang="en-US" sz="1300" b="1" dirty="0" smtClean="0">
                <a:latin typeface="Meiryo UI" panose="020B0604030504040204" pitchFamily="50" charset="-128"/>
                <a:ea typeface="Meiryo UI" panose="020B0604030504040204" pitchFamily="50" charset="-128"/>
              </a:rPr>
              <a:t>近年のインバウンドの増勢は、宿泊飲食業などの個人サービス業や小売業などが輸移出産業化を進めることが期待</a:t>
            </a:r>
            <a:r>
              <a:rPr kumimoji="1" lang="ja-JP" altLang="en-US" sz="1300" dirty="0" smtClean="0">
                <a:latin typeface="Meiryo UI" panose="020B0604030504040204" pitchFamily="50" charset="-128"/>
                <a:ea typeface="Meiryo UI" panose="020B0604030504040204" pitchFamily="50" charset="-128"/>
              </a:rPr>
              <a:t>される。</a:t>
            </a:r>
            <a:endParaRPr kumimoji="1" lang="en-US" altLang="ja-JP" sz="1300" dirty="0" smtClean="0">
              <a:latin typeface="Meiryo UI" panose="020B0604030504040204" pitchFamily="50" charset="-128"/>
              <a:ea typeface="Meiryo UI" panose="020B0604030504040204" pitchFamily="50" charset="-128"/>
            </a:endParaRPr>
          </a:p>
          <a:p>
            <a:pPr marL="174625" indent="-174625"/>
            <a:endParaRPr kumimoji="1" lang="en-US" altLang="ja-JP" sz="1300" dirty="0">
              <a:latin typeface="Meiryo UI" panose="020B0604030504040204" pitchFamily="50" charset="-128"/>
              <a:ea typeface="Meiryo UI" panose="020B0604030504040204" pitchFamily="50" charset="-128"/>
            </a:endParaRPr>
          </a:p>
          <a:p>
            <a:pPr marL="174625" indent="-174625"/>
            <a:r>
              <a:rPr kumimoji="1" lang="ja-JP" altLang="en-US" sz="1300" dirty="0" smtClean="0">
                <a:latin typeface="Meiryo UI" panose="020B0604030504040204" pitchFamily="50" charset="-128"/>
                <a:ea typeface="Meiryo UI" panose="020B0604030504040204" pitchFamily="50" charset="-128"/>
              </a:rPr>
              <a:t>○今後、製造業からサービス業に経済の比重が移る中で、</a:t>
            </a:r>
            <a:r>
              <a:rPr kumimoji="1" lang="ja-JP" altLang="en-US" sz="1300" b="1" dirty="0" smtClean="0">
                <a:latin typeface="Meiryo UI" panose="020B0604030504040204" pitchFamily="50" charset="-128"/>
                <a:ea typeface="Meiryo UI" panose="020B0604030504040204" pitchFamily="50" charset="-128"/>
              </a:rPr>
              <a:t>バランスの取れた産業構造をもつ大阪はこの強みを活かす</a:t>
            </a:r>
            <a:r>
              <a:rPr kumimoji="1" lang="ja-JP" altLang="en-US" sz="1300" dirty="0" smtClean="0">
                <a:latin typeface="Meiryo UI" panose="020B0604030504040204" pitchFamily="50" charset="-128"/>
                <a:ea typeface="Meiryo UI" panose="020B0604030504040204" pitchFamily="50" charset="-128"/>
              </a:rPr>
              <a:t>ことが期待される。</a:t>
            </a:r>
            <a:endParaRPr kumimoji="1" lang="en-US" altLang="ja-JP" sz="1300" dirty="0" smtClean="0">
              <a:latin typeface="Meiryo UI" panose="020B0604030504040204" pitchFamily="50" charset="-128"/>
              <a:ea typeface="Meiryo UI" panose="020B0604030504040204" pitchFamily="50" charset="-128"/>
            </a:endParaRPr>
          </a:p>
          <a:p>
            <a:pPr marL="174625" indent="-174625"/>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さらに、イノベーションの拠点となる「うめきた２期」の開発やなにわ筋線などの交通アクセス等、</a:t>
            </a:r>
            <a:r>
              <a:rPr kumimoji="1" lang="ja-JP" altLang="en-US" sz="1300" b="1" dirty="0" smtClean="0">
                <a:latin typeface="Meiryo UI" panose="020B0604030504040204" pitchFamily="50" charset="-128"/>
                <a:ea typeface="Meiryo UI" panose="020B0604030504040204" pitchFamily="50" charset="-128"/>
              </a:rPr>
              <a:t>経済を支える都市機能の充実</a:t>
            </a:r>
            <a:r>
              <a:rPr kumimoji="1" lang="ja-JP" altLang="en-US" sz="1300" dirty="0" smtClean="0">
                <a:latin typeface="Meiryo UI" panose="020B0604030504040204" pitchFamily="50" charset="-128"/>
                <a:ea typeface="Meiryo UI" panose="020B0604030504040204" pitchFamily="50" charset="-128"/>
              </a:rPr>
              <a:t>も進み始めている。</a:t>
            </a:r>
            <a:endParaRPr kumimoji="1" lang="en-US" altLang="ja-JP" sz="13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1974" y="485774"/>
            <a:ext cx="728205" cy="338554"/>
          </a:xfrm>
          <a:prstGeom prst="rect">
            <a:avLst/>
          </a:prstGeom>
          <a:noFill/>
          <a:ln>
            <a:solidFill>
              <a:schemeClr val="tx1"/>
            </a:solidFill>
          </a:ln>
        </p:spPr>
        <p:txBody>
          <a:bodyPr wrap="square" rtlCol="0">
            <a:spAutoFit/>
          </a:bodyPr>
          <a:lstStyle/>
          <a:p>
            <a:pPr marL="174625" indent="-174625"/>
            <a:r>
              <a:rPr kumimoji="1" lang="ja-JP" altLang="en-US" sz="1600" b="1" dirty="0" smtClean="0">
                <a:latin typeface="Meiryo UI" panose="020B0604030504040204" pitchFamily="50" charset="-128"/>
                <a:ea typeface="Meiryo UI" panose="020B0604030504040204" pitchFamily="50" charset="-128"/>
              </a:rPr>
              <a:t>まとめ</a:t>
            </a:r>
            <a:endParaRPr kumimoji="1" lang="en-US" altLang="ja-JP" sz="1600" b="1"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6342521" y="1136950"/>
            <a:ext cx="2702984" cy="261610"/>
          </a:xfrm>
          <a:prstGeom prst="rect">
            <a:avLst/>
          </a:prstGeom>
        </p:spPr>
        <p:txBody>
          <a:bodyPr wrap="none">
            <a:spAutoFit/>
          </a:bodyPr>
          <a:lstStyle/>
          <a:p>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戦後大阪の各時代における主な輸移出産業</a:t>
            </a:r>
            <a:endParaRPr lang="ja-JP" altLang="en-US" sz="1100"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経済（戦後復興期からの大阪経済）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50</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2993832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210" y="956664"/>
            <a:ext cx="9711577" cy="5262979"/>
          </a:xfrm>
          <a:prstGeom prst="rect">
            <a:avLst/>
          </a:prstGeom>
          <a:noFill/>
          <a:ln w="9525">
            <a:solidFill>
              <a:schemeClr val="tx1"/>
            </a:solidFill>
          </a:ln>
        </p:spPr>
        <p:txBody>
          <a:bodyPr wrap="square" rtlCol="0">
            <a:spAutoFit/>
          </a:bodyPr>
          <a:lstStyle/>
          <a:p>
            <a:pPr marL="174625" indent="-174625"/>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第一の原因</a:t>
            </a:r>
            <a:r>
              <a:rPr kumimoji="1" lang="en-US" altLang="ja-JP" sz="1400" dirty="0">
                <a:latin typeface="Meiryo UI" panose="020B0604030504040204" pitchFamily="50" charset="-128"/>
                <a:ea typeface="Meiryo UI" panose="020B0604030504040204" pitchFamily="50" charset="-128"/>
              </a:rPr>
              <a:t>】</a:t>
            </a:r>
          </a:p>
          <a:p>
            <a:pPr marL="268288" indent="-26828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1960</a:t>
            </a:r>
            <a:r>
              <a:rPr kumimoji="1" lang="ja-JP" altLang="en-US" sz="1400" dirty="0" smtClean="0">
                <a:latin typeface="Meiryo UI" panose="020B0604030504040204" pitchFamily="50" charset="-128"/>
                <a:ea typeface="Meiryo UI" panose="020B0604030504040204" pitchFamily="50" charset="-128"/>
              </a:rPr>
              <a:t>年代の前半までは、東京を中心とした東日本経済圏と並び、大阪を中心とした西日本経済圏があり、大阪には多くの本社があった。その理由は、時間</a:t>
            </a:r>
            <a:r>
              <a:rPr kumimoji="1" lang="ja-JP" altLang="en-US" sz="1400" dirty="0">
                <a:latin typeface="Meiryo UI" panose="020B0604030504040204" pitchFamily="50" charset="-128"/>
                <a:ea typeface="Meiryo UI" panose="020B0604030504040204" pitchFamily="50" charset="-128"/>
              </a:rPr>
              <a:t>コストも含めた都市間交通費が</a:t>
            </a:r>
            <a:r>
              <a:rPr kumimoji="1" lang="ja-JP" altLang="en-US" sz="1400" dirty="0" smtClean="0">
                <a:latin typeface="Meiryo UI" panose="020B0604030504040204" pitchFamily="50" charset="-128"/>
                <a:ea typeface="Meiryo UI" panose="020B0604030504040204" pitchFamily="50" charset="-128"/>
              </a:rPr>
              <a:t>高かったからである。東京</a:t>
            </a:r>
            <a:r>
              <a:rPr kumimoji="1" lang="ja-JP" altLang="en-US" sz="1400" dirty="0">
                <a:latin typeface="Meiryo UI" panose="020B0604030504040204" pitchFamily="50" charset="-128"/>
                <a:ea typeface="Meiryo UI" panose="020B0604030504040204" pitchFamily="50" charset="-128"/>
              </a:rPr>
              <a:t>本社に</a:t>
            </a:r>
            <a:r>
              <a:rPr kumimoji="1" lang="ja-JP" altLang="en-US" sz="1400" dirty="0" smtClean="0">
                <a:latin typeface="Meiryo UI" panose="020B0604030504040204" pitchFamily="50" charset="-128"/>
                <a:ea typeface="Meiryo UI" panose="020B0604030504040204" pitchFamily="50" charset="-128"/>
              </a:rPr>
              <a:t>行ったり</a:t>
            </a:r>
            <a:r>
              <a:rPr kumimoji="1" lang="ja-JP" altLang="en-US" sz="1400" dirty="0">
                <a:latin typeface="Meiryo UI" panose="020B0604030504040204" pitchFamily="50" charset="-128"/>
                <a:ea typeface="Meiryo UI" panose="020B0604030504040204" pitchFamily="50" charset="-128"/>
              </a:rPr>
              <a:t>、東京で他社</a:t>
            </a:r>
            <a:r>
              <a:rPr kumimoji="1" lang="ja-JP" altLang="en-US" sz="1400" dirty="0" smtClean="0">
                <a:latin typeface="Meiryo UI" panose="020B0604030504040204" pitchFamily="50" charset="-128"/>
                <a:ea typeface="Meiryo UI" panose="020B0604030504040204" pitchFamily="50" charset="-128"/>
              </a:rPr>
              <a:t>と契約</a:t>
            </a:r>
            <a:r>
              <a:rPr kumimoji="1" lang="ja-JP" altLang="en-US" sz="1400" dirty="0">
                <a:latin typeface="Meiryo UI" panose="020B0604030504040204" pitchFamily="50" charset="-128"/>
                <a:ea typeface="Meiryo UI" panose="020B0604030504040204" pitchFamily="50" charset="-128"/>
              </a:rPr>
              <a:t>を結んだりするのは、今では想像のできないくらいコストのかかることだった</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1964</a:t>
            </a:r>
            <a:r>
              <a:rPr kumimoji="1" lang="ja-JP" altLang="en-US" sz="1400" dirty="0">
                <a:latin typeface="Meiryo UI" panose="020B0604030504040204" pitchFamily="50" charset="-128"/>
                <a:ea typeface="Meiryo UI" panose="020B0604030504040204" pitchFamily="50" charset="-128"/>
              </a:rPr>
              <a:t>年に東海道新幹線ができるまでは、九州の北端である門司から東京まで片道</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時間以上かかった。）</a:t>
            </a:r>
            <a:endParaRPr kumimoji="1" lang="en-US" altLang="ja-JP" sz="1400" dirty="0">
              <a:latin typeface="Meiryo UI" panose="020B0604030504040204" pitchFamily="50" charset="-128"/>
              <a:ea typeface="Meiryo UI" panose="020B0604030504040204" pitchFamily="50" charset="-128"/>
            </a:endParaRPr>
          </a:p>
          <a:p>
            <a:pPr marL="268288" indent="-268288"/>
            <a:r>
              <a:rPr kumimoji="1" lang="ja-JP" altLang="en-US" sz="1400" dirty="0" smtClean="0">
                <a:latin typeface="Meiryo UI" panose="020B0604030504040204" pitchFamily="50" charset="-128"/>
                <a:ea typeface="Meiryo UI" panose="020B0604030504040204" pitchFamily="50" charset="-128"/>
              </a:rPr>
              <a:t>  ○ところが</a:t>
            </a:r>
            <a:r>
              <a:rPr kumimoji="1" lang="ja-JP" altLang="en-US" sz="1400" dirty="0">
                <a:latin typeface="Meiryo UI" panose="020B0604030504040204" pitchFamily="50" charset="-128"/>
                <a:ea typeface="Meiryo UI" panose="020B0604030504040204" pitchFamily="50" charset="-128"/>
              </a:rPr>
              <a:t>、今では、</a:t>
            </a:r>
            <a:r>
              <a:rPr kumimoji="1" lang="ja-JP" altLang="en-US" sz="1400" b="1" dirty="0">
                <a:latin typeface="Meiryo UI" panose="020B0604030504040204" pitchFamily="50" charset="-128"/>
                <a:ea typeface="Meiryo UI" panose="020B0604030504040204" pitchFamily="50" charset="-128"/>
              </a:rPr>
              <a:t>飛行機で東京から全国の都市に安く日帰りでいけるよう</a:t>
            </a:r>
            <a:r>
              <a:rPr kumimoji="1" lang="ja-JP" altLang="en-US" sz="1400" b="1" dirty="0" smtClean="0">
                <a:latin typeface="Meiryo UI" panose="020B0604030504040204" pitchFamily="50" charset="-128"/>
                <a:ea typeface="Meiryo UI" panose="020B0604030504040204" pitchFamily="50" charset="-128"/>
              </a:rPr>
              <a:t>になった</a:t>
            </a:r>
            <a:r>
              <a:rPr kumimoji="1" lang="ja-JP" altLang="en-US" sz="1400" b="1" dirty="0">
                <a:latin typeface="Meiryo UI" panose="020B0604030504040204" pitchFamily="50" charset="-128"/>
                <a:ea typeface="Meiryo UI" panose="020B0604030504040204" pitchFamily="50" charset="-128"/>
              </a:rPr>
              <a:t>ため、本社機能を東京に集中</a:t>
            </a:r>
            <a:r>
              <a:rPr kumimoji="1" lang="ja-JP" altLang="en-US" sz="1400" dirty="0">
                <a:latin typeface="Meiryo UI" panose="020B0604030504040204" pitchFamily="50" charset="-128"/>
                <a:ea typeface="Meiryo UI" panose="020B0604030504040204" pitchFamily="50" charset="-128"/>
              </a:rPr>
              <a:t>させることができるようになった。 </a:t>
            </a: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第二の原因</a:t>
            </a:r>
            <a:r>
              <a:rPr kumimoji="1" lang="en-US" altLang="ja-JP" sz="1400" dirty="0">
                <a:latin typeface="Meiryo UI" panose="020B0604030504040204" pitchFamily="50" charset="-128"/>
                <a:ea typeface="Meiryo UI" panose="020B0604030504040204" pitchFamily="50" charset="-128"/>
              </a:rPr>
              <a:t>】</a:t>
            </a: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〇都市</a:t>
            </a:r>
            <a:r>
              <a:rPr kumimoji="1" lang="ja-JP" altLang="en-US" sz="1400" dirty="0">
                <a:latin typeface="Meiryo UI" panose="020B0604030504040204" pitchFamily="50" charset="-128"/>
                <a:ea typeface="Meiryo UI" panose="020B0604030504040204" pitchFamily="50" charset="-128"/>
              </a:rPr>
              <a:t>の存在理由はフェイス・トゥ・フェイス・コンタクトの容易さであるという観点</a:t>
            </a:r>
            <a:r>
              <a:rPr kumimoji="1" lang="ja-JP" altLang="en-US" sz="1400" dirty="0" smtClean="0">
                <a:latin typeface="Meiryo UI" panose="020B0604030504040204" pitchFamily="50" charset="-128"/>
                <a:ea typeface="Meiryo UI" panose="020B0604030504040204" pitchFamily="50" charset="-128"/>
              </a:rPr>
              <a:t>からする</a:t>
            </a:r>
            <a:r>
              <a:rPr kumimoji="1" lang="ja-JP" altLang="en-US" sz="1400" dirty="0">
                <a:latin typeface="Meiryo UI" panose="020B0604030504040204" pitchFamily="50" charset="-128"/>
                <a:ea typeface="Meiryo UI" panose="020B0604030504040204" pitchFamily="50" charset="-128"/>
              </a:rPr>
              <a:t>と、大阪の都心機能は、政策の失敗のために不必要に疎外されている。</a:t>
            </a: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①</a:t>
            </a:r>
            <a:r>
              <a:rPr kumimoji="1" lang="ja-JP" altLang="en-US" sz="1400" b="1" dirty="0">
                <a:latin typeface="Meiryo UI" panose="020B0604030504040204" pitchFamily="50" charset="-128"/>
                <a:ea typeface="Meiryo UI" panose="020B0604030504040204" pitchFamily="50" charset="-128"/>
              </a:rPr>
              <a:t>新大阪と梅田が離れている　　②ＯＢＰも御堂筋から離れており、交通不便の</a:t>
            </a:r>
            <a:r>
              <a:rPr kumimoji="1" lang="ja-JP" altLang="en-US" sz="1400" b="1" dirty="0" smtClean="0">
                <a:latin typeface="Meiryo UI" panose="020B0604030504040204" pitchFamily="50" charset="-128"/>
                <a:ea typeface="Meiryo UI" panose="020B0604030504040204" pitchFamily="50" charset="-128"/>
              </a:rPr>
              <a:t>南港に</a:t>
            </a:r>
            <a:r>
              <a:rPr kumimoji="1" lang="ja-JP" altLang="en-US" sz="1400" b="1" dirty="0">
                <a:latin typeface="Meiryo UI" panose="020B0604030504040204" pitchFamily="50" charset="-128"/>
                <a:ea typeface="Meiryo UI" panose="020B0604030504040204" pitchFamily="50" charset="-128"/>
              </a:rPr>
              <a:t>も</a:t>
            </a:r>
            <a:r>
              <a:rPr kumimoji="1" lang="ja-JP" altLang="en-US" sz="1400" b="1" dirty="0" smtClean="0">
                <a:latin typeface="Meiryo UI" panose="020B0604030504040204" pitchFamily="50" charset="-128"/>
                <a:ea typeface="Meiryo UI" panose="020B0604030504040204" pitchFamily="50" charset="-128"/>
              </a:rPr>
              <a:t>ビジネスエリア</a:t>
            </a:r>
            <a:endParaRPr kumimoji="1" lang="en-US" altLang="ja-JP" sz="1400" b="1" dirty="0" smtClean="0">
              <a:latin typeface="Meiryo UI" panose="020B0604030504040204" pitchFamily="50" charset="-128"/>
              <a:ea typeface="Meiryo UI" panose="020B0604030504040204" pitchFamily="50" charset="-128"/>
            </a:endParaRPr>
          </a:p>
          <a:p>
            <a:pPr marL="174625" indent="-174625"/>
            <a:r>
              <a:rPr kumimoji="1" lang="ja-JP" altLang="en-US" sz="1400" b="1" dirty="0">
                <a:latin typeface="Meiryo UI" panose="020B0604030504040204" pitchFamily="50" charset="-128"/>
                <a:ea typeface="Meiryo UI" panose="020B0604030504040204" pitchFamily="50" charset="-128"/>
              </a:rPr>
              <a:t>　　③地下鉄と郊外電車の相互乗り入れがほとんどない　④東京</a:t>
            </a:r>
            <a:r>
              <a:rPr kumimoji="1" lang="ja-JP" altLang="en-US" sz="1400" b="1" dirty="0" smtClean="0">
                <a:latin typeface="Meiryo UI" panose="020B0604030504040204" pitchFamily="50" charset="-128"/>
                <a:ea typeface="Meiryo UI" panose="020B0604030504040204" pitchFamily="50" charset="-128"/>
              </a:rPr>
              <a:t>の中央</a:t>
            </a:r>
            <a:r>
              <a:rPr kumimoji="1" lang="ja-JP" altLang="en-US" sz="1400" b="1" dirty="0">
                <a:latin typeface="Meiryo UI" panose="020B0604030504040204" pitchFamily="50" charset="-128"/>
                <a:ea typeface="Meiryo UI" panose="020B0604030504040204" pitchFamily="50" charset="-128"/>
              </a:rPr>
              <a:t>線と違い、御堂筋線が複線で各駅</a:t>
            </a:r>
            <a:r>
              <a:rPr kumimoji="1" lang="ja-JP" altLang="en-US" sz="1400" b="1" dirty="0" smtClean="0">
                <a:latin typeface="Meiryo UI" panose="020B0604030504040204" pitchFamily="50" charset="-128"/>
                <a:ea typeface="Meiryo UI" panose="020B0604030504040204" pitchFamily="50" charset="-128"/>
              </a:rPr>
              <a:t>停車</a:t>
            </a:r>
            <a:endParaRPr kumimoji="1" lang="en-US" altLang="ja-JP" sz="1400" b="1" dirty="0" smtClean="0">
              <a:latin typeface="Meiryo UI" panose="020B0604030504040204" pitchFamily="50" charset="-128"/>
              <a:ea typeface="Meiryo UI" panose="020B0604030504040204" pitchFamily="50" charset="-128"/>
            </a:endParaRPr>
          </a:p>
          <a:p>
            <a:pPr marL="174625" indent="-174625"/>
            <a:r>
              <a:rPr kumimoji="1" lang="ja-JP" altLang="en-US" sz="1400" b="1" dirty="0">
                <a:latin typeface="Meiryo UI" panose="020B0604030504040204" pitchFamily="50" charset="-128"/>
                <a:ea typeface="Meiryo UI" panose="020B0604030504040204" pitchFamily="50" charset="-128"/>
              </a:rPr>
              <a:t>　　⑤都心と空港の接続が悪い</a:t>
            </a: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第三の原因</a:t>
            </a:r>
            <a:r>
              <a:rPr kumimoji="1" lang="en-US" altLang="ja-JP" sz="1400" dirty="0">
                <a:latin typeface="Meiryo UI" panose="020B0604030504040204" pitchFamily="50" charset="-128"/>
                <a:ea typeface="Meiryo UI" panose="020B0604030504040204" pitchFamily="50" charset="-128"/>
              </a:rPr>
              <a:t>】</a:t>
            </a: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○伊丹</a:t>
            </a:r>
            <a:r>
              <a:rPr kumimoji="1" lang="ja-JP" altLang="en-US" sz="1400" dirty="0">
                <a:latin typeface="Meiryo UI" panose="020B0604030504040204" pitchFamily="50" charset="-128"/>
                <a:ea typeface="Meiryo UI" panose="020B0604030504040204" pitchFamily="50" charset="-128"/>
              </a:rPr>
              <a:t>は夜間と早朝に使えず、市中のため拡張もできない。関空は京都・大阪・</a:t>
            </a:r>
            <a:r>
              <a:rPr kumimoji="1" lang="ja-JP" altLang="en-US" sz="1400" dirty="0" smtClean="0">
                <a:latin typeface="Meiryo UI" panose="020B0604030504040204" pitchFamily="50" charset="-128"/>
                <a:ea typeface="Meiryo UI" panose="020B0604030504040204" pitchFamily="50" charset="-128"/>
              </a:rPr>
              <a:t>神戸の</a:t>
            </a:r>
            <a:r>
              <a:rPr kumimoji="1" lang="ja-JP" altLang="en-US" sz="1400" dirty="0">
                <a:latin typeface="Meiryo UI" panose="020B0604030504040204" pitchFamily="50" charset="-128"/>
                <a:ea typeface="Meiryo UI" panose="020B0604030504040204" pitchFamily="50" charset="-128"/>
              </a:rPr>
              <a:t>三角地帯からはるかに離れ国際便が不便なだけでなく、国内航路の頻度も抑制</a:t>
            </a: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第四の原因</a:t>
            </a:r>
            <a:r>
              <a:rPr kumimoji="1" lang="en-US" altLang="ja-JP" sz="1400" dirty="0">
                <a:latin typeface="Meiryo UI" panose="020B0604030504040204" pitchFamily="50" charset="-128"/>
                <a:ea typeface="Meiryo UI" panose="020B0604030504040204" pitchFamily="50" charset="-128"/>
              </a:rPr>
              <a:t>】</a:t>
            </a: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工場</a:t>
            </a:r>
            <a:r>
              <a:rPr kumimoji="1" lang="ja-JP" altLang="en-US" sz="1400" b="1" dirty="0">
                <a:latin typeface="Meiryo UI" panose="020B0604030504040204" pitchFamily="50" charset="-128"/>
                <a:ea typeface="Meiryo UI" panose="020B0604030504040204" pitchFamily="50" charset="-128"/>
              </a:rPr>
              <a:t>等制限法、さらに付随した法規である工場再配置促進法</a:t>
            </a:r>
            <a:r>
              <a:rPr kumimoji="1" lang="ja-JP" altLang="en-US" sz="1400" dirty="0">
                <a:latin typeface="Meiryo UI" panose="020B0604030504040204" pitchFamily="50" charset="-128"/>
                <a:ea typeface="Meiryo UI" panose="020B0604030504040204" pitchFamily="50" charset="-128"/>
              </a:rPr>
              <a:t>により、大阪の</a:t>
            </a:r>
            <a:r>
              <a:rPr kumimoji="1" lang="ja-JP" altLang="en-US" sz="1400" dirty="0" smtClean="0">
                <a:latin typeface="Meiryo UI" panose="020B0604030504040204" pitchFamily="50" charset="-128"/>
                <a:ea typeface="Meiryo UI" panose="020B0604030504040204" pitchFamily="50" charset="-128"/>
              </a:rPr>
              <a:t>工業は</a:t>
            </a:r>
            <a:r>
              <a:rPr kumimoji="1" lang="ja-JP" altLang="en-US" sz="1400" dirty="0">
                <a:latin typeface="Meiryo UI" panose="020B0604030504040204" pitchFamily="50" charset="-128"/>
                <a:ea typeface="Meiryo UI" panose="020B0604030504040204" pitchFamily="50" charset="-128"/>
              </a:rPr>
              <a:t>小規模になり、衰退の一路をたどった。</a:t>
            </a: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第五の原因</a:t>
            </a:r>
            <a:r>
              <a:rPr kumimoji="1" lang="en-US" altLang="ja-JP" sz="1400" dirty="0">
                <a:latin typeface="Meiryo UI" panose="020B0604030504040204" pitchFamily="50" charset="-128"/>
                <a:ea typeface="Meiryo UI" panose="020B0604030504040204" pitchFamily="50" charset="-128"/>
              </a:rPr>
              <a:t>】</a:t>
            </a:r>
          </a:p>
          <a:p>
            <a:pPr marL="174625" indent="-17462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が大阪市域に権限を持たず、</a:t>
            </a:r>
            <a:r>
              <a:rPr kumimoji="1" lang="ja-JP" altLang="en-US" sz="1400" b="1" dirty="0">
                <a:latin typeface="Meiryo UI" panose="020B0604030504040204" pitchFamily="50" charset="-128"/>
                <a:ea typeface="Meiryo UI" panose="020B0604030504040204" pitchFamily="50" charset="-128"/>
              </a:rPr>
              <a:t>広域的な都市整備をするガバナンス体制</a:t>
            </a:r>
            <a:r>
              <a:rPr kumimoji="1" lang="ja-JP" altLang="en-US" sz="1400" b="1" dirty="0" smtClean="0">
                <a:latin typeface="Meiryo UI" panose="020B0604030504040204" pitchFamily="50" charset="-128"/>
                <a:ea typeface="Meiryo UI" panose="020B0604030504040204" pitchFamily="50" charset="-128"/>
              </a:rPr>
              <a:t>を欠いて</a:t>
            </a:r>
            <a:r>
              <a:rPr kumimoji="1" lang="ja-JP" altLang="en-US" sz="1400" b="1" dirty="0">
                <a:latin typeface="Meiryo UI" panose="020B0604030504040204" pitchFamily="50" charset="-128"/>
                <a:ea typeface="Meiryo UI" panose="020B0604030504040204" pitchFamily="50" charset="-128"/>
              </a:rPr>
              <a:t>いた</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200" b="1" dirty="0">
                <a:solidFill>
                  <a:schemeClr val="bg1"/>
                </a:solidFill>
                <a:latin typeface="Meiryo UI" panose="020B0604030504040204" pitchFamily="50" charset="-128"/>
                <a:ea typeface="Meiryo UI" panose="020B0604030504040204" pitchFamily="50" charset="-128"/>
              </a:rPr>
              <a:t>（戦後復興期からの大阪経済（参考：東京一極集中の要因に</a:t>
            </a:r>
            <a:r>
              <a:rPr lang="ja-JP" altLang="en-US" sz="1200" b="1" dirty="0" smtClean="0">
                <a:solidFill>
                  <a:schemeClr val="bg1"/>
                </a:solidFill>
                <a:latin typeface="Meiryo UI" panose="020B0604030504040204" pitchFamily="50" charset="-128"/>
                <a:ea typeface="Meiryo UI" panose="020B0604030504040204" pitchFamily="50" charset="-128"/>
              </a:rPr>
              <a:t>関する論１））</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51</a:t>
            </a:r>
            <a:endParaRPr kumimoji="1" lang="ja-JP" altLang="en-US" sz="1100" b="1" dirty="0">
              <a:latin typeface="Arial Black" panose="020B0A04020102020204" pitchFamily="34" charset="0"/>
            </a:endParaRPr>
          </a:p>
        </p:txBody>
      </p:sp>
      <p:sp>
        <p:nvSpPr>
          <p:cNvPr id="6" name="正方形/長方形 5"/>
          <p:cNvSpPr/>
          <p:nvPr/>
        </p:nvSpPr>
        <p:spPr>
          <a:xfrm>
            <a:off x="6936205" y="598533"/>
            <a:ext cx="3418973"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出典：「都心回帰の経済学」（八田達夫）</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5948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605" y="723683"/>
            <a:ext cx="9808789" cy="6093976"/>
          </a:xfrm>
          <a:prstGeom prst="rect">
            <a:avLst/>
          </a:prstGeom>
          <a:noFill/>
          <a:ln w="9525">
            <a:solidFill>
              <a:schemeClr val="tx1"/>
            </a:solidFill>
          </a:ln>
        </p:spPr>
        <p:txBody>
          <a:bodyPr wrap="square" rtlCol="0">
            <a:spAutoFit/>
          </a:bodyPr>
          <a:lstStyle/>
          <a:p>
            <a:pPr marL="268288" indent="-268288"/>
            <a:r>
              <a:rPr kumimoji="1" lang="ja-JP" altLang="en-US" sz="1300" dirty="0" smtClean="0">
                <a:latin typeface="Meiryo UI" panose="020B0604030504040204" pitchFamily="50" charset="-128"/>
                <a:ea typeface="Meiryo UI" panose="020B0604030504040204" pitchFamily="50" charset="-128"/>
              </a:rPr>
              <a:t>○東京における世界都市形成は、</a:t>
            </a:r>
            <a:r>
              <a:rPr kumimoji="1" lang="ja-JP" altLang="en-US" sz="1300" b="1" dirty="0" smtClean="0">
                <a:latin typeface="Meiryo UI" panose="020B0604030504040204" pitchFamily="50" charset="-128"/>
                <a:ea typeface="Meiryo UI" panose="020B0604030504040204" pitchFamily="50" charset="-128"/>
              </a:rPr>
              <a:t>日本経済の極端な空間的一極集中と結びついた形で起こった</a:t>
            </a:r>
            <a:r>
              <a:rPr kumimoji="1" lang="ja-JP" altLang="en-US" sz="1300" dirty="0" smtClean="0">
                <a:latin typeface="Meiryo UI" panose="020B0604030504040204" pitchFamily="50" charset="-128"/>
                <a:ea typeface="Meiryo UI" panose="020B0604030504040204" pitchFamily="50" charset="-128"/>
              </a:rPr>
              <a:t>ことが注目される。</a:t>
            </a:r>
            <a:endParaRPr kumimoji="1" lang="en-US" altLang="ja-JP" sz="1300" dirty="0">
              <a:latin typeface="Meiryo UI" panose="020B0604030504040204" pitchFamily="50" charset="-128"/>
              <a:ea typeface="Meiryo UI" panose="020B0604030504040204" pitchFamily="50" charset="-128"/>
            </a:endParaRPr>
          </a:p>
          <a:p>
            <a:pPr marL="180975" indent="-180975"/>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1930</a:t>
            </a:r>
            <a:r>
              <a:rPr kumimoji="1" lang="ja-JP" altLang="en-US" sz="1300" dirty="0" smtClean="0">
                <a:latin typeface="Meiryo UI" panose="020B0604030504040204" pitchFamily="50" charset="-128"/>
                <a:ea typeface="Meiryo UI" panose="020B0604030504040204" pitchFamily="50" charset="-128"/>
              </a:rPr>
              <a:t>年代までの日本経済は、東京と大阪を中心とする二つの経済圏を擁し、双眼構造をもっていたといわれている。単に商工業だけではなく、銀行業務や取引決済機能など、金融や中枢管理機能も東西にほぼ二分されていたのである。しかし、</a:t>
            </a:r>
            <a:r>
              <a:rPr kumimoji="1" lang="ja-JP" altLang="en-US" sz="1300" b="1" dirty="0" smtClean="0">
                <a:latin typeface="Meiryo UI" panose="020B0604030504040204" pitchFamily="50" charset="-128"/>
                <a:ea typeface="Meiryo UI" panose="020B0604030504040204" pitchFamily="50" charset="-128"/>
              </a:rPr>
              <a:t>戦中から占領期にかけて政府の経済統制が強化され、業界団体の本部が東京に集められるとともに、大企業の本社機能は、政治権力の中心である東京へ次第に移転・集中</a:t>
            </a:r>
            <a:r>
              <a:rPr kumimoji="1" lang="ja-JP" altLang="en-US" sz="1300" dirty="0" smtClean="0">
                <a:latin typeface="Meiryo UI" panose="020B0604030504040204" pitchFamily="50" charset="-128"/>
                <a:ea typeface="Meiryo UI" panose="020B0604030504040204" pitchFamily="50" charset="-128"/>
              </a:rPr>
              <a:t>した。</a:t>
            </a:r>
            <a:endParaRPr kumimoji="1" lang="en-US" altLang="ja-JP" sz="1300" dirty="0" smtClean="0">
              <a:latin typeface="Meiryo UI" panose="020B0604030504040204" pitchFamily="50" charset="-128"/>
              <a:ea typeface="Meiryo UI" panose="020B0604030504040204" pitchFamily="50" charset="-128"/>
            </a:endParaRPr>
          </a:p>
          <a:p>
            <a:pPr marL="180975" indent="-180975"/>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戦後の「五五年体制」の下でも、「政官業」の結合が強まるとともに、</a:t>
            </a:r>
            <a:r>
              <a:rPr kumimoji="1" lang="ja-JP" altLang="en-US" sz="1300" b="1" dirty="0" smtClean="0">
                <a:latin typeface="Meiryo UI" panose="020B0604030504040204" pitchFamily="50" charset="-128"/>
                <a:ea typeface="Meiryo UI" panose="020B0604030504040204" pitchFamily="50" charset="-128"/>
              </a:rPr>
              <a:t>大企業の幹部たちは官僚や政治家との公的・非公的な関係を通して政策情報を収集し、政府の決定に関与することを日常的な行動パターン</a:t>
            </a:r>
            <a:r>
              <a:rPr kumimoji="1" lang="ja-JP" altLang="en-US" sz="1300" dirty="0" smtClean="0">
                <a:latin typeface="Meiryo UI" panose="020B0604030504040204" pitchFamily="50" charset="-128"/>
                <a:ea typeface="Meiryo UI" panose="020B0604030504040204" pitchFamily="50" charset="-128"/>
              </a:rPr>
              <a:t>とするようになった。</a:t>
            </a:r>
            <a:endParaRPr kumimoji="1" lang="en-US" altLang="ja-JP" sz="1300" dirty="0" smtClean="0">
              <a:latin typeface="Meiryo UI" panose="020B0604030504040204" pitchFamily="50" charset="-128"/>
              <a:ea typeface="Meiryo UI" panose="020B0604030504040204" pitchFamily="50" charset="-128"/>
            </a:endParaRPr>
          </a:p>
          <a:p>
            <a:pPr marL="180975" indent="-180975"/>
            <a:endParaRPr kumimoji="1" lang="en-US" altLang="ja-JP" sz="1300" dirty="0">
              <a:latin typeface="Meiryo UI" panose="020B0604030504040204" pitchFamily="50" charset="-128"/>
              <a:ea typeface="Meiryo UI" panose="020B0604030504040204" pitchFamily="50" charset="-128"/>
            </a:endParaRPr>
          </a:p>
          <a:p>
            <a:pPr marL="180975" indent="-180975"/>
            <a:r>
              <a:rPr kumimoji="1" lang="ja-JP" altLang="en-US" sz="1300" dirty="0" smtClean="0">
                <a:latin typeface="Meiryo UI" panose="020B0604030504040204" pitchFamily="50" charset="-128"/>
                <a:ea typeface="Meiryo UI" panose="020B0604030504040204" pitchFamily="50" charset="-128"/>
              </a:rPr>
              <a:t>○さらに、</a:t>
            </a:r>
            <a:r>
              <a:rPr kumimoji="1" lang="en-US" altLang="ja-JP" sz="1300" dirty="0" smtClean="0">
                <a:latin typeface="Meiryo UI" panose="020B0604030504040204" pitchFamily="50" charset="-128"/>
                <a:ea typeface="Meiryo UI" panose="020B0604030504040204" pitchFamily="50" charset="-128"/>
              </a:rPr>
              <a:t>1970</a:t>
            </a:r>
            <a:r>
              <a:rPr kumimoji="1" lang="ja-JP" altLang="en-US" sz="1300" dirty="0" smtClean="0">
                <a:latin typeface="Meiryo UI" panose="020B0604030504040204" pitchFamily="50" charset="-128"/>
                <a:ea typeface="Meiryo UI" panose="020B0604030504040204" pitchFamily="50" charset="-128"/>
              </a:rPr>
              <a:t>年代から</a:t>
            </a:r>
            <a:r>
              <a:rPr kumimoji="1" lang="en-US" altLang="ja-JP" sz="1300" dirty="0" smtClean="0">
                <a:latin typeface="Meiryo UI" panose="020B0604030504040204" pitchFamily="50" charset="-128"/>
                <a:ea typeface="Meiryo UI" panose="020B0604030504040204" pitchFamily="50" charset="-128"/>
              </a:rPr>
              <a:t>80</a:t>
            </a:r>
            <a:r>
              <a:rPr kumimoji="1" lang="ja-JP" altLang="en-US" sz="1300" dirty="0" smtClean="0">
                <a:latin typeface="Meiryo UI" panose="020B0604030504040204" pitchFamily="50" charset="-128"/>
                <a:ea typeface="Meiryo UI" panose="020B0604030504040204" pitchFamily="50" charset="-128"/>
              </a:rPr>
              <a:t>年代にかけて、別の要因がこの一極集中型空間構造を強化する方向に作用した。それは</a:t>
            </a:r>
            <a:r>
              <a:rPr kumimoji="1" lang="ja-JP" altLang="en-US" sz="1300" b="1" dirty="0" smtClean="0">
                <a:latin typeface="Meiryo UI" panose="020B0604030504040204" pitchFamily="50" charset="-128"/>
                <a:ea typeface="Meiryo UI" panose="020B0604030504040204" pitchFamily="50" charset="-128"/>
              </a:rPr>
              <a:t>経済のグローバル化であり、情報化社会の到来</a:t>
            </a:r>
            <a:r>
              <a:rPr kumimoji="1" lang="ja-JP" altLang="en-US" sz="1300" dirty="0" smtClean="0">
                <a:latin typeface="Meiryo UI" panose="020B0604030504040204" pitchFamily="50" charset="-128"/>
                <a:ea typeface="Meiryo UI" panose="020B0604030504040204" pitchFamily="50" charset="-128"/>
              </a:rPr>
              <a:t>であり、</a:t>
            </a:r>
            <a:r>
              <a:rPr kumimoji="1" lang="ja-JP" altLang="en-US" sz="1300" b="1" dirty="0" smtClean="0">
                <a:latin typeface="Meiryo UI" panose="020B0604030504040204" pitchFamily="50" charset="-128"/>
                <a:ea typeface="Meiryo UI" panose="020B0604030504040204" pitchFamily="50" charset="-128"/>
              </a:rPr>
              <a:t>政治・行政の一層の集権化</a:t>
            </a:r>
            <a:r>
              <a:rPr kumimoji="1" lang="ja-JP" altLang="en-US" sz="1300" dirty="0" smtClean="0">
                <a:latin typeface="Meiryo UI" panose="020B0604030504040204" pitchFamily="50" charset="-128"/>
                <a:ea typeface="Meiryo UI" panose="020B0604030504040204" pitchFamily="50" charset="-128"/>
              </a:rPr>
              <a:t>であった。</a:t>
            </a:r>
            <a:r>
              <a:rPr kumimoji="1" lang="ja-JP" altLang="en-US" sz="1300" b="1" dirty="0" smtClean="0">
                <a:latin typeface="Meiryo UI" panose="020B0604030504040204" pitchFamily="50" charset="-128"/>
                <a:ea typeface="Meiryo UI" panose="020B0604030504040204" pitchFamily="50" charset="-128"/>
              </a:rPr>
              <a:t>グローバル化</a:t>
            </a:r>
            <a:r>
              <a:rPr kumimoji="1" lang="ja-JP" altLang="en-US" sz="1300" dirty="0" smtClean="0">
                <a:latin typeface="Meiryo UI" panose="020B0604030504040204" pitchFamily="50" charset="-128"/>
                <a:ea typeface="Meiryo UI" panose="020B0604030504040204" pitchFamily="50" charset="-128"/>
              </a:rPr>
              <a:t>は、日本経済を世界と結び付けるゲートウェイ都市としての</a:t>
            </a:r>
            <a:r>
              <a:rPr kumimoji="1" lang="ja-JP" altLang="en-US" sz="1300" b="1" dirty="0" smtClean="0">
                <a:latin typeface="Meiryo UI" panose="020B0604030504040204" pitchFamily="50" charset="-128"/>
                <a:ea typeface="Meiryo UI" panose="020B0604030504040204" pitchFamily="50" charset="-128"/>
              </a:rPr>
              <a:t>東京の地位の強化</a:t>
            </a:r>
            <a:r>
              <a:rPr kumimoji="1" lang="ja-JP" altLang="en-US" sz="1300" dirty="0" smtClean="0">
                <a:latin typeface="Meiryo UI" panose="020B0604030504040204" pitchFamily="50" charset="-128"/>
                <a:ea typeface="Meiryo UI" panose="020B0604030504040204" pitchFamily="50" charset="-128"/>
              </a:rPr>
              <a:t>をもたらし、</a:t>
            </a:r>
            <a:r>
              <a:rPr kumimoji="1" lang="ja-JP" altLang="en-US" sz="1300" b="1" dirty="0" smtClean="0">
                <a:latin typeface="Meiryo UI" panose="020B0604030504040204" pitchFamily="50" charset="-128"/>
                <a:ea typeface="Meiryo UI" panose="020B0604030504040204" pitchFamily="50" charset="-128"/>
              </a:rPr>
              <a:t>情報化社会の出現</a:t>
            </a:r>
            <a:r>
              <a:rPr kumimoji="1" lang="ja-JP" altLang="en-US" sz="1300" dirty="0" smtClean="0">
                <a:latin typeface="Meiryo UI" panose="020B0604030504040204" pitchFamily="50" charset="-128"/>
                <a:ea typeface="Meiryo UI" panose="020B0604030504040204" pitchFamily="50" charset="-128"/>
              </a:rPr>
              <a:t>は、最も価値の高い情報がフェイス・ツーフェイスでとりかわされる</a:t>
            </a:r>
            <a:r>
              <a:rPr kumimoji="1" lang="ja-JP" altLang="en-US" sz="1300" b="1" dirty="0" smtClean="0">
                <a:latin typeface="Meiryo UI" panose="020B0604030504040204" pitchFamily="50" charset="-128"/>
                <a:ea typeface="Meiryo UI" panose="020B0604030504040204" pitchFamily="50" charset="-128"/>
              </a:rPr>
              <a:t>東京の情報空間としての重要性を増大</a:t>
            </a:r>
            <a:r>
              <a:rPr kumimoji="1" lang="ja-JP" altLang="en-US" sz="1300" dirty="0" smtClean="0">
                <a:latin typeface="Meiryo UI" panose="020B0604030504040204" pitchFamily="50" charset="-128"/>
                <a:ea typeface="Meiryo UI" panose="020B0604030504040204" pitchFamily="50" charset="-128"/>
              </a:rPr>
              <a:t>させた。</a:t>
            </a:r>
            <a:r>
              <a:rPr kumimoji="1" lang="ja-JP" altLang="en-US" sz="1300" b="1" dirty="0" smtClean="0">
                <a:latin typeface="Meiryo UI" panose="020B0604030504040204" pitchFamily="50" charset="-128"/>
                <a:ea typeface="Meiryo UI" panose="020B0604030504040204" pitchFamily="50" charset="-128"/>
              </a:rPr>
              <a:t>政治行政の面</a:t>
            </a:r>
            <a:r>
              <a:rPr kumimoji="1" lang="ja-JP" altLang="en-US" sz="1300" dirty="0" smtClean="0">
                <a:latin typeface="Meiryo UI" panose="020B0604030504040204" pitchFamily="50" charset="-128"/>
                <a:ea typeface="Meiryo UI" panose="020B0604030504040204" pitchFamily="50" charset="-128"/>
              </a:rPr>
              <a:t>では、中曽根政権時代の行政改革や民営化政策の下で、政策ネットワークの集中制を強めた。なかでも、多数の民間セクターのリーダーが参加するさまざまな準公的な諮問委員会が、政治的リーダーや官僚の周辺に組織され</a:t>
            </a:r>
            <a:r>
              <a:rPr kumimoji="1" lang="ja-JP" altLang="en-US" sz="1300" b="1" dirty="0" smtClean="0">
                <a:latin typeface="Meiryo UI" panose="020B0604030504040204" pitchFamily="50" charset="-128"/>
                <a:ea typeface="Meiryo UI" panose="020B0604030504040204" pitchFamily="50" charset="-128"/>
              </a:rPr>
              <a:t>、企業や自治体がこうした政策ネットワークへの接近をはかるため、さらに東京へのアクセスを強めた</a:t>
            </a:r>
            <a:r>
              <a:rPr kumimoji="1" lang="ja-JP" altLang="en-US" sz="1300" dirty="0" smtClean="0">
                <a:latin typeface="Meiryo UI" panose="020B0604030504040204" pitchFamily="50" charset="-128"/>
                <a:ea typeface="Meiryo UI" panose="020B0604030504040204" pitchFamily="50" charset="-128"/>
              </a:rPr>
              <a:t>のである。その結果、</a:t>
            </a:r>
            <a:r>
              <a:rPr kumimoji="1" lang="ja-JP" altLang="en-US" sz="1300" b="1" dirty="0" smtClean="0">
                <a:latin typeface="Meiryo UI" panose="020B0604030504040204" pitchFamily="50" charset="-128"/>
                <a:ea typeface="Meiryo UI" panose="020B0604030504040204" pitchFamily="50" charset="-128"/>
              </a:rPr>
              <a:t>フォーマル、インフォーマルな結合関係を通じて、価値の高い政策関連情報の集中が一層強化</a:t>
            </a:r>
            <a:r>
              <a:rPr kumimoji="1" lang="ja-JP" altLang="en-US" sz="1300" dirty="0" smtClean="0">
                <a:latin typeface="Meiryo UI" panose="020B0604030504040204" pitchFamily="50" charset="-128"/>
                <a:ea typeface="Meiryo UI" panose="020B0604030504040204" pitchFamily="50" charset="-128"/>
              </a:rPr>
              <a:t>された。</a:t>
            </a:r>
            <a:endParaRPr kumimoji="1" lang="en-US" altLang="ja-JP" sz="1300" dirty="0" smtClean="0">
              <a:latin typeface="Meiryo UI" panose="020B0604030504040204" pitchFamily="50" charset="-128"/>
              <a:ea typeface="Meiryo UI" panose="020B0604030504040204" pitchFamily="50" charset="-128"/>
            </a:endParaRPr>
          </a:p>
          <a:p>
            <a:pPr marL="180975" indent="-180975"/>
            <a:endParaRPr kumimoji="1" lang="en-US" altLang="ja-JP" sz="1300" dirty="0" smtClean="0">
              <a:latin typeface="Meiryo UI" panose="020B0604030504040204" pitchFamily="50" charset="-128"/>
              <a:ea typeface="Meiryo UI" panose="020B0604030504040204" pitchFamily="50" charset="-128"/>
            </a:endParaRPr>
          </a:p>
          <a:p>
            <a:pPr marL="180975" indent="-180975"/>
            <a:r>
              <a:rPr kumimoji="1" lang="ja-JP" altLang="en-US" sz="1300" dirty="0" smtClean="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日</a:t>
            </a:r>
            <a:r>
              <a:rPr kumimoji="1" lang="ja-JP" altLang="en-US" sz="1300" dirty="0" smtClean="0">
                <a:latin typeface="Meiryo UI" panose="020B0604030504040204" pitchFamily="50" charset="-128"/>
                <a:ea typeface="Meiryo UI" panose="020B0604030504040204" pitchFamily="50" charset="-128"/>
              </a:rPr>
              <a:t>本経済の一極集中化は、多くの面で東京の中心機能を強化した。例えば、</a:t>
            </a:r>
            <a:r>
              <a:rPr kumimoji="1" lang="ja-JP" altLang="en-US" sz="1300" b="1" dirty="0" smtClean="0">
                <a:latin typeface="Meiryo UI" panose="020B0604030504040204" pitchFamily="50" charset="-128"/>
                <a:ea typeface="Meiryo UI" panose="020B0604030504040204" pitchFamily="50" charset="-128"/>
              </a:rPr>
              <a:t>戦中の軍事技術開発政策の下で、主要な研究開発施設が東京の周りに建設</a:t>
            </a:r>
            <a:r>
              <a:rPr kumimoji="1" lang="ja-JP" altLang="en-US" sz="1300" dirty="0" smtClean="0">
                <a:latin typeface="Meiryo UI" panose="020B0604030504040204" pitchFamily="50" charset="-128"/>
                <a:ea typeface="Meiryo UI" panose="020B0604030504040204" pitchFamily="50" charset="-128"/>
              </a:rPr>
              <a:t>され、これらが、戦後の高度技術研究の苗床となったのである。最初の学術研究都市が</a:t>
            </a:r>
            <a:r>
              <a:rPr kumimoji="1" lang="en-US" altLang="ja-JP" sz="1300" dirty="0" smtClean="0">
                <a:latin typeface="Meiryo UI" panose="020B0604030504040204" pitchFamily="50" charset="-128"/>
                <a:ea typeface="Meiryo UI" panose="020B0604030504040204" pitchFamily="50" charset="-128"/>
              </a:rPr>
              <a:t>1970</a:t>
            </a:r>
            <a:r>
              <a:rPr kumimoji="1" lang="ja-JP" altLang="en-US" sz="1300" dirty="0" smtClean="0">
                <a:latin typeface="Meiryo UI" panose="020B0604030504040204" pitchFamily="50" charset="-128"/>
                <a:ea typeface="Meiryo UI" panose="020B0604030504040204" pitchFamily="50" charset="-128"/>
              </a:rPr>
              <a:t>年代に建設されたとき、それが首都圏内の筑波地域に立地したことは象徴的であった。研究開発機能の発展と並行して、金属加工、機械、電子・電気機器などの高い技術をもった小規模産業また、技術的コンサルティング、ソフトウエア開発などのような</a:t>
            </a:r>
            <a:r>
              <a:rPr kumimoji="1" lang="ja-JP" altLang="en-US" sz="1300" b="1" dirty="0" smtClean="0">
                <a:latin typeface="Meiryo UI" panose="020B0604030504040204" pitchFamily="50" charset="-128"/>
                <a:ea typeface="Meiryo UI" panose="020B0604030504040204" pitchFamily="50" charset="-128"/>
              </a:rPr>
              <a:t>製造業サービスが東京の周りに集積</a:t>
            </a:r>
            <a:r>
              <a:rPr kumimoji="1" lang="ja-JP" altLang="en-US" sz="1300" dirty="0" smtClean="0">
                <a:latin typeface="Meiryo UI" panose="020B0604030504040204" pitchFamily="50" charset="-128"/>
                <a:ea typeface="Meiryo UI" panose="020B0604030504040204" pitchFamily="50" charset="-128"/>
              </a:rPr>
              <a:t>されるという傾向が生まれた。これらの製造関連セクターの</a:t>
            </a:r>
            <a:r>
              <a:rPr kumimoji="1" lang="ja-JP" altLang="en-US" sz="1300" b="1" dirty="0" smtClean="0">
                <a:latin typeface="Meiryo UI" panose="020B0604030504040204" pitchFamily="50" charset="-128"/>
                <a:ea typeface="Meiryo UI" panose="020B0604030504040204" pitchFamily="50" charset="-128"/>
              </a:rPr>
              <a:t>東京周辺への立地が財の分配機能をも高め、卸売部門においても、東京は依然優位</a:t>
            </a:r>
            <a:r>
              <a:rPr kumimoji="1" lang="ja-JP" altLang="en-US" sz="1300" dirty="0" smtClean="0">
                <a:latin typeface="Meiryo UI" panose="020B0604030504040204" pitchFamily="50" charset="-128"/>
                <a:ea typeface="Meiryo UI" panose="020B0604030504040204" pitchFamily="50" charset="-128"/>
              </a:rPr>
              <a:t>を保っている。</a:t>
            </a:r>
            <a:endParaRPr kumimoji="1" lang="en-US" altLang="ja-JP" sz="1300" dirty="0" smtClean="0">
              <a:latin typeface="Meiryo UI" panose="020B0604030504040204" pitchFamily="50" charset="-128"/>
              <a:ea typeface="Meiryo UI" panose="020B0604030504040204" pitchFamily="50" charset="-128"/>
            </a:endParaRPr>
          </a:p>
          <a:p>
            <a:pPr marL="180975" indent="-180975"/>
            <a:endParaRPr kumimoji="1" lang="en-US" altLang="ja-JP" sz="1300" dirty="0">
              <a:latin typeface="Meiryo UI" panose="020B0604030504040204" pitchFamily="50" charset="-128"/>
              <a:ea typeface="Meiryo UI" panose="020B0604030504040204" pitchFamily="50" charset="-128"/>
            </a:endParaRPr>
          </a:p>
          <a:p>
            <a:pPr marL="180975" indent="-180975"/>
            <a:r>
              <a:rPr kumimoji="1" lang="ja-JP" altLang="en-US" sz="1300" dirty="0" smtClean="0">
                <a:latin typeface="Meiryo UI" panose="020B0604030504040204" pitchFamily="50" charset="-128"/>
                <a:ea typeface="Meiryo UI" panose="020B0604030504040204" pitchFamily="50" charset="-128"/>
              </a:rPr>
              <a:t>○東京の集積の不利益は慢性化した</a:t>
            </a:r>
            <a:r>
              <a:rPr kumimoji="1" lang="ja-JP" altLang="en-US" sz="1300" b="1" dirty="0" smtClean="0">
                <a:latin typeface="Meiryo UI" panose="020B0604030504040204" pitchFamily="50" charset="-128"/>
                <a:ea typeface="Meiryo UI" panose="020B0604030504040204" pitchFamily="50" charset="-128"/>
              </a:rPr>
              <a:t>水問題や交通渋滞など、「高度成長」時代に比べてもはるかに深刻な都市問題</a:t>
            </a:r>
            <a:r>
              <a:rPr kumimoji="1" lang="ja-JP" altLang="en-US" sz="1300" dirty="0" smtClean="0">
                <a:latin typeface="Meiryo UI" panose="020B0604030504040204" pitchFamily="50" charset="-128"/>
                <a:ea typeface="Meiryo UI" panose="020B0604030504040204" pitchFamily="50" charset="-128"/>
              </a:rPr>
              <a:t>を引き起こした。さらに人材や資本が東京に吸収され、</a:t>
            </a:r>
            <a:r>
              <a:rPr kumimoji="1" lang="ja-JP" altLang="en-US" sz="1300" b="1" dirty="0" smtClean="0">
                <a:latin typeface="Meiryo UI" panose="020B0604030504040204" pitchFamily="50" charset="-128"/>
                <a:ea typeface="Meiryo UI" panose="020B0604030504040204" pitchFamily="50" charset="-128"/>
              </a:rPr>
              <a:t>地方の空洞化が激しく</a:t>
            </a:r>
            <a:r>
              <a:rPr kumimoji="1" lang="ja-JP" altLang="en-US" sz="1300" dirty="0" smtClean="0">
                <a:latin typeface="Meiryo UI" panose="020B0604030504040204" pitchFamily="50" charset="-128"/>
                <a:ea typeface="Meiryo UI" panose="020B0604030504040204" pitchFamily="50" charset="-128"/>
              </a:rPr>
              <a:t>なっている。さしずめ、</a:t>
            </a:r>
            <a:r>
              <a:rPr kumimoji="1" lang="ja-JP" altLang="en-US" sz="1300" b="1" dirty="0" smtClean="0">
                <a:latin typeface="Meiryo UI" panose="020B0604030504040204" pitchFamily="50" charset="-128"/>
                <a:ea typeface="Meiryo UI" panose="020B0604030504040204" pitchFamily="50" charset="-128"/>
              </a:rPr>
              <a:t>大阪などが世界都市機能を分担できるようになるかどうかが、東京一極集中の問題を解決できるか否かの重要なカギ</a:t>
            </a:r>
            <a:r>
              <a:rPr kumimoji="1" lang="ja-JP" altLang="en-US" sz="1300" dirty="0" smtClean="0">
                <a:latin typeface="Meiryo UI" panose="020B0604030504040204" pitchFamily="50" charset="-128"/>
                <a:ea typeface="Meiryo UI" panose="020B0604030504040204" pitchFamily="50" charset="-128"/>
              </a:rPr>
              <a:t>だったが、実際にはそれとは逆に、</a:t>
            </a:r>
            <a:r>
              <a:rPr kumimoji="1" lang="en-US" altLang="ja-JP" sz="1300" dirty="0" smtClean="0">
                <a:latin typeface="Meiryo UI" panose="020B0604030504040204" pitchFamily="50" charset="-128"/>
                <a:ea typeface="Meiryo UI" panose="020B0604030504040204" pitchFamily="50" charset="-128"/>
              </a:rPr>
              <a:t>1990</a:t>
            </a:r>
            <a:r>
              <a:rPr kumimoji="1" lang="ja-JP" altLang="en-US" sz="1300" dirty="0" smtClean="0">
                <a:latin typeface="Meiryo UI" panose="020B0604030504040204" pitchFamily="50" charset="-128"/>
                <a:ea typeface="Meiryo UI" panose="020B0604030504040204" pitchFamily="50" charset="-128"/>
              </a:rPr>
              <a:t>年代になっても関西の企業が本部門や研究所を東京の近辺に作ったとか移したとかいうような話題ばかりが聞かれ、</a:t>
            </a:r>
            <a:r>
              <a:rPr kumimoji="1" lang="ja-JP" altLang="en-US" sz="1300" b="1" dirty="0" smtClean="0">
                <a:latin typeface="Meiryo UI" panose="020B0604030504040204" pitchFamily="50" charset="-128"/>
                <a:ea typeface="Meiryo UI" panose="020B0604030504040204" pitchFamily="50" charset="-128"/>
              </a:rPr>
              <a:t>大阪がもう一つの世界都市になれるかどうかは覚束なくなってしまった</a:t>
            </a:r>
            <a:r>
              <a:rPr kumimoji="1" lang="ja-JP" altLang="en-US" sz="1300" dirty="0" smtClean="0">
                <a:latin typeface="Meiryo UI" panose="020B0604030504040204" pitchFamily="50" charset="-128"/>
                <a:ea typeface="Meiryo UI" panose="020B0604030504040204" pitchFamily="50" charset="-128"/>
              </a:rPr>
              <a:t>というほかない。</a:t>
            </a:r>
            <a:endParaRPr kumimoji="1" lang="en-US" altLang="ja-JP" sz="1300" dirty="0" smtClean="0">
              <a:latin typeface="Meiryo UI" panose="020B0604030504040204" pitchFamily="50" charset="-128"/>
              <a:ea typeface="Meiryo UI" panose="020B0604030504040204" pitchFamily="50" charset="-128"/>
            </a:endParaRPr>
          </a:p>
          <a:p>
            <a:pPr marL="180975" indent="-180975"/>
            <a:endParaRPr kumimoji="1" lang="en-US" altLang="ja-JP" sz="1300" dirty="0">
              <a:latin typeface="Meiryo UI" panose="020B0604030504040204" pitchFamily="50" charset="-128"/>
              <a:ea typeface="Meiryo UI" panose="020B0604030504040204" pitchFamily="50" charset="-128"/>
            </a:endParaRPr>
          </a:p>
          <a:p>
            <a:pPr marL="180975" indent="-180975"/>
            <a:r>
              <a:rPr kumimoji="1" lang="ja-JP" altLang="en-US" sz="1300" dirty="0" smtClean="0">
                <a:latin typeface="Meiryo UI" panose="020B0604030504040204" pitchFamily="50" charset="-128"/>
                <a:ea typeface="Meiryo UI" panose="020B0604030504040204" pitchFamily="50" charset="-128"/>
              </a:rPr>
              <a:t>○これだけ分散論が議論されているそのさなかに、最大の不動産会社三菱地所がＪＲ東京駅を中心に、昼間人口</a:t>
            </a:r>
            <a:r>
              <a:rPr kumimoji="1" lang="en-US" altLang="ja-JP" sz="1300" dirty="0" smtClean="0">
                <a:latin typeface="Meiryo UI" panose="020B0604030504040204" pitchFamily="50" charset="-128"/>
                <a:ea typeface="Meiryo UI" panose="020B0604030504040204" pitchFamily="50" charset="-128"/>
              </a:rPr>
              <a:t>20</a:t>
            </a:r>
            <a:r>
              <a:rPr kumimoji="1" lang="ja-JP" altLang="en-US" sz="1300" dirty="0" smtClean="0">
                <a:latin typeface="Meiryo UI" panose="020B0604030504040204" pitchFamily="50" charset="-128"/>
                <a:ea typeface="Meiryo UI" panose="020B0604030504040204" pitchFamily="50" charset="-128"/>
              </a:rPr>
              <a:t>万人を超える新しいオフィス空間をつくる途方もない再開発プランを発表した。後日談ではあるが、この計画は、平成不況の中でいったん影を潜めたが、小泉内閣の都市再生政策や石原都政の「東京構想２０００」の下で、息を吹き返し、汐留、品川、赤坂などで多目的超構想ビルの建設にみられるような再開発ラッシュを生み出した。いかに</a:t>
            </a:r>
            <a:r>
              <a:rPr kumimoji="1" lang="ja-JP" altLang="en-US" sz="1300" b="1" dirty="0" smtClean="0">
                <a:latin typeface="Meiryo UI" panose="020B0604030504040204" pitchFamily="50" charset="-128"/>
                <a:ea typeface="Meiryo UI" panose="020B0604030504040204" pitchFamily="50" charset="-128"/>
              </a:rPr>
              <a:t>東京都心への集積の力が激しいか、分散が難しいかがあらためて印象付けられたわけである。</a:t>
            </a:r>
            <a:endParaRPr kumimoji="1" lang="en-US" altLang="ja-JP" sz="13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52</a:t>
            </a:r>
            <a:endParaRPr kumimoji="1" lang="ja-JP" altLang="en-US" sz="1100" b="1" dirty="0">
              <a:latin typeface="Arial Black" panose="020B0A04020102020204" pitchFamily="34" charset="0"/>
            </a:endParaRPr>
          </a:p>
        </p:txBody>
      </p:sp>
      <p:sp>
        <p:nvSpPr>
          <p:cNvPr id="6" name="正方形/長方形 5"/>
          <p:cNvSpPr/>
          <p:nvPr/>
        </p:nvSpPr>
        <p:spPr>
          <a:xfrm>
            <a:off x="7435516" y="444933"/>
            <a:ext cx="2867526"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出典：「世界都市」（加茂敏夫）</a:t>
            </a:r>
            <a:endParaRPr lang="ja-JP" altLang="en-US" sz="12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200" b="1" dirty="0">
                <a:solidFill>
                  <a:schemeClr val="bg1"/>
                </a:solidFill>
                <a:latin typeface="Meiryo UI" panose="020B0604030504040204" pitchFamily="50" charset="-128"/>
                <a:ea typeface="Meiryo UI" panose="020B0604030504040204" pitchFamily="50" charset="-128"/>
              </a:rPr>
              <a:t>（戦後復興期からの大阪経済（参考：東京一極集中の要因に</a:t>
            </a:r>
            <a:r>
              <a:rPr lang="ja-JP" altLang="en-US" sz="1200" b="1" dirty="0" smtClean="0">
                <a:solidFill>
                  <a:schemeClr val="bg1"/>
                </a:solidFill>
                <a:latin typeface="Meiryo UI" panose="020B0604030504040204" pitchFamily="50" charset="-128"/>
                <a:ea typeface="Meiryo UI" panose="020B0604030504040204" pitchFamily="50" charset="-128"/>
              </a:rPr>
              <a:t>関する論</a:t>
            </a:r>
            <a:r>
              <a:rPr lang="ja-JP" altLang="en-US" sz="1200" b="1" dirty="0">
                <a:solidFill>
                  <a:schemeClr val="bg1"/>
                </a:solidFill>
                <a:latin typeface="Meiryo UI" panose="020B0604030504040204" pitchFamily="50" charset="-128"/>
                <a:ea typeface="Meiryo UI" panose="020B0604030504040204" pitchFamily="50" charset="-128"/>
              </a:rPr>
              <a:t>２</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ja-JP" altLang="en-US"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279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605" y="764024"/>
            <a:ext cx="9808789" cy="5478423"/>
          </a:xfrm>
          <a:prstGeom prst="rect">
            <a:avLst/>
          </a:prstGeom>
          <a:noFill/>
          <a:ln w="9525">
            <a:solidFill>
              <a:schemeClr val="tx1"/>
            </a:solidFill>
          </a:ln>
        </p:spPr>
        <p:txBody>
          <a:bodyPr wrap="square" rtlCol="0">
            <a:spAutoFit/>
          </a:bodyPr>
          <a:lstStyle/>
          <a:p>
            <a:pPr marL="84138" indent="-84138"/>
            <a:r>
              <a:rPr kumimoji="1" lang="ja-JP" altLang="en-US" sz="1400" dirty="0" smtClean="0">
                <a:latin typeface="Meiryo UI" panose="020B0604030504040204" pitchFamily="50" charset="-128"/>
                <a:ea typeface="Meiryo UI" panose="020B0604030504040204" pitchFamily="50" charset="-128"/>
              </a:rPr>
              <a:t>○日本では、生産者サービスは大阪にも過剰に集積していた。しかし詳しい資料を分析してみると、</a:t>
            </a:r>
            <a:r>
              <a:rPr kumimoji="1" lang="en-US" altLang="ja-JP" sz="1400" b="1" dirty="0" smtClean="0">
                <a:latin typeface="Meiryo UI" panose="020B0604030504040204" pitchFamily="50" charset="-128"/>
                <a:ea typeface="Meiryo UI" panose="020B0604030504040204" pitchFamily="50" charset="-128"/>
              </a:rPr>
              <a:t>1980</a:t>
            </a:r>
            <a:r>
              <a:rPr kumimoji="1" lang="ja-JP" altLang="en-US" sz="1400" b="1" dirty="0" smtClean="0">
                <a:latin typeface="Meiryo UI" panose="020B0604030504040204" pitchFamily="50" charset="-128"/>
                <a:ea typeface="Meiryo UI" panose="020B0604030504040204" pitchFamily="50" charset="-128"/>
              </a:rPr>
              <a:t>年代から</a:t>
            </a:r>
            <a:r>
              <a:rPr kumimoji="1" lang="en-US" altLang="ja-JP" sz="1400" b="1" dirty="0" smtClean="0">
                <a:latin typeface="Meiryo UI" panose="020B0604030504040204" pitchFamily="50" charset="-128"/>
                <a:ea typeface="Meiryo UI" panose="020B0604030504040204" pitchFamily="50" charset="-128"/>
              </a:rPr>
              <a:t>1990</a:t>
            </a:r>
            <a:r>
              <a:rPr kumimoji="1" lang="ja-JP" altLang="en-US" sz="1400" b="1" dirty="0" smtClean="0">
                <a:latin typeface="Meiryo UI" panose="020B0604030504040204" pitchFamily="50" charset="-128"/>
                <a:ea typeface="Meiryo UI" panose="020B0604030504040204" pitchFamily="50" charset="-128"/>
              </a:rPr>
              <a:t>年代にかけて、グローバル市場を志向する主要なセクターはすべて東京へ集積し、企業本社から株取引、外資系企業まで集まっていた</a:t>
            </a:r>
            <a:r>
              <a:rPr kumimoji="1" lang="ja-JP" altLang="en-US" sz="1400" dirty="0" smtClean="0">
                <a:latin typeface="Meiryo UI" panose="020B0604030504040204" pitchFamily="50" charset="-128"/>
                <a:ea typeface="Meiryo UI" panose="020B0604030504040204" pitchFamily="50" charset="-128"/>
              </a:rPr>
              <a:t>ことが明らかになった。</a:t>
            </a:r>
            <a:endParaRPr kumimoji="1" lang="en-US" altLang="ja-JP" sz="1400" dirty="0" smtClean="0">
              <a:latin typeface="Meiryo UI" panose="020B0604030504040204" pitchFamily="50" charset="-128"/>
              <a:ea typeface="Meiryo UI" panose="020B0604030504040204" pitchFamily="50" charset="-128"/>
            </a:endParaRPr>
          </a:p>
          <a:p>
            <a:pPr marL="84138" indent="-84138"/>
            <a:endParaRPr kumimoji="1" lang="en-US" altLang="ja-JP" sz="1400" dirty="0">
              <a:latin typeface="Meiryo UI" panose="020B0604030504040204" pitchFamily="50" charset="-128"/>
              <a:ea typeface="Meiryo UI" panose="020B0604030504040204" pitchFamily="50" charset="-128"/>
            </a:endParaRPr>
          </a:p>
          <a:p>
            <a:pPr marL="84138" indent="-84138"/>
            <a:r>
              <a:rPr kumimoji="1" lang="ja-JP" altLang="en-US" sz="1400" dirty="0" smtClean="0">
                <a:latin typeface="Meiryo UI" panose="020B0604030504040204" pitchFamily="50" charset="-128"/>
                <a:ea typeface="Meiryo UI" panose="020B0604030504040204" pitchFamily="50" charset="-128"/>
              </a:rPr>
              <a:t>○主導セクターや企業本社、商社や銀行、最先端の製造部門がますます東京に集積することで、東京に次ぐ主要都市・大阪（かつては、日本で最も産業が盛んな地域だった）との差は開いている。</a:t>
            </a:r>
            <a:endParaRPr kumimoji="1" lang="en-US" altLang="ja-JP" sz="1400" dirty="0" smtClean="0">
              <a:latin typeface="Meiryo UI" panose="020B0604030504040204" pitchFamily="50" charset="-128"/>
              <a:ea typeface="Meiryo UI" panose="020B0604030504040204" pitchFamily="50" charset="-128"/>
            </a:endParaRPr>
          </a:p>
          <a:p>
            <a:pPr marL="84138" indent="-84138"/>
            <a:endParaRPr kumimoji="1" lang="en-US" altLang="ja-JP" sz="1400" dirty="0">
              <a:latin typeface="Meiryo UI" panose="020B0604030504040204" pitchFamily="50" charset="-128"/>
              <a:ea typeface="Meiryo UI" panose="020B0604030504040204" pitchFamily="50" charset="-128"/>
            </a:endParaRPr>
          </a:p>
          <a:p>
            <a:pPr marL="84138" indent="-84138"/>
            <a:r>
              <a:rPr kumimoji="1" lang="ja-JP" altLang="en-US" sz="1400"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大企業の本社、商社、外資系銀行、さまざまな企業、金融市場が東京にますます集積</a:t>
            </a:r>
            <a:r>
              <a:rPr kumimoji="1" lang="ja-JP" altLang="en-US" sz="1400" dirty="0" smtClean="0">
                <a:latin typeface="Meiryo UI" panose="020B0604030504040204" pitchFamily="50" charset="-128"/>
                <a:ea typeface="Meiryo UI" panose="020B0604030504040204" pitchFamily="50" charset="-128"/>
              </a:rPr>
              <a:t>するようになっており、産業の一大拠点であった大阪が徐々に衰退している状況から読み取れるのではないだろうか。金融市場において、</a:t>
            </a:r>
            <a:r>
              <a:rPr kumimoji="1" lang="ja-JP" altLang="en-US" sz="1400" b="1" dirty="0" smtClean="0">
                <a:latin typeface="Meiryo UI" panose="020B0604030504040204" pitchFamily="50" charset="-128"/>
                <a:ea typeface="Meiryo UI" panose="020B0604030504040204" pitchFamily="50" charset="-128"/>
              </a:rPr>
              <a:t>大阪の役割は減りつつある</a:t>
            </a:r>
            <a:r>
              <a:rPr kumimoji="1" lang="ja-JP" altLang="en-US" sz="1400" dirty="0" smtClean="0">
                <a:latin typeface="Meiryo UI" panose="020B0604030504040204" pitchFamily="50" charset="-128"/>
                <a:ea typeface="Meiryo UI" panose="020B0604030504040204" pitchFamily="50" charset="-128"/>
              </a:rPr>
              <a:t>。日常常業務が行われる場所が地理的に分散しつつあるが、それでも、</a:t>
            </a:r>
            <a:r>
              <a:rPr kumimoji="1" lang="ja-JP" altLang="en-US" sz="1400" b="1" dirty="0" smtClean="0">
                <a:latin typeface="Meiryo UI" panose="020B0604030504040204" pitchFamily="50" charset="-128"/>
                <a:ea typeface="Meiryo UI" panose="020B0604030504040204" pitchFamily="50" charset="-128"/>
              </a:rPr>
              <a:t>労働を組織化するために情報通信の比重が増えたことで、逆に戦略的な機能が集積する傾向はさらに強まっていく</a:t>
            </a:r>
            <a:r>
              <a:rPr kumimoji="1" lang="ja-JP" altLang="en-US" sz="1400" dirty="0" smtClean="0">
                <a:latin typeface="Meiryo UI" panose="020B0604030504040204" pitchFamily="50" charset="-128"/>
                <a:ea typeface="Meiryo UI" panose="020B0604030504040204" pitchFamily="50" charset="-128"/>
              </a:rPr>
              <a:t>と考えられる。</a:t>
            </a:r>
            <a:endParaRPr kumimoji="1" lang="en-US" altLang="ja-JP" sz="1400" dirty="0" smtClean="0">
              <a:latin typeface="Meiryo UI" panose="020B0604030504040204" pitchFamily="50" charset="-128"/>
              <a:ea typeface="Meiryo UI" panose="020B0604030504040204" pitchFamily="50" charset="-128"/>
            </a:endParaRPr>
          </a:p>
          <a:p>
            <a:pPr marL="84138" indent="-84138"/>
            <a:endParaRPr kumimoji="1" lang="en-US" altLang="ja-JP" sz="1400" dirty="0">
              <a:latin typeface="Meiryo UI" panose="020B0604030504040204" pitchFamily="50" charset="-128"/>
              <a:ea typeface="Meiryo UI" panose="020B0604030504040204" pitchFamily="50" charset="-128"/>
            </a:endParaRPr>
          </a:p>
          <a:p>
            <a:pPr marL="84138" indent="-84138"/>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1980</a:t>
            </a:r>
            <a:r>
              <a:rPr kumimoji="1" lang="ja-JP" altLang="en-US" sz="1400" dirty="0" smtClean="0">
                <a:latin typeface="Meiryo UI" panose="020B0604030504040204" pitchFamily="50" charset="-128"/>
                <a:ea typeface="Meiryo UI" panose="020B0604030504040204" pitchFamily="50" charset="-128"/>
              </a:rPr>
              <a:t>年代、政府は都市の再編を推進・奨励していた。それが果たした役割は大きく、過去</a:t>
            </a: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年の東京経済の歴史を形作ってきた。この点は、押さえておかなければならない。政府はかつて、多極分散型で自立的・持続可能な発展という戦略（三全総）をとっていた。これは、経済活動を東京以外の場へ分散させるのに一役買った。しかしその後、</a:t>
            </a:r>
            <a:r>
              <a:rPr kumimoji="1" lang="ja-JP" altLang="en-US" sz="1400" b="1" dirty="0" smtClean="0">
                <a:latin typeface="Meiryo UI" panose="020B0604030504040204" pitchFamily="50" charset="-128"/>
                <a:ea typeface="Meiryo UI" panose="020B0604030504040204" pitchFamily="50" charset="-128"/>
              </a:rPr>
              <a:t>金融・情報サービス・メディアなど、グローバル経済の特定の機能を選択的に東京へ集積させる方針（四全総）に、路線が変更</a:t>
            </a:r>
            <a:r>
              <a:rPr kumimoji="1" lang="ja-JP" altLang="en-US" sz="1400" dirty="0" smtClean="0">
                <a:latin typeface="Meiryo UI" panose="020B0604030504040204" pitchFamily="50" charset="-128"/>
                <a:ea typeface="Meiryo UI" panose="020B0604030504040204" pitchFamily="50" charset="-128"/>
              </a:rPr>
              <a:t>された。グローバル・シティへと東京が展開していった点からすると、これが重要な政策転換である。</a:t>
            </a:r>
            <a:endParaRPr kumimoji="1" lang="en-US" altLang="ja-JP" sz="1400" dirty="0" smtClean="0">
              <a:latin typeface="Meiryo UI" panose="020B0604030504040204" pitchFamily="50" charset="-128"/>
              <a:ea typeface="Meiryo UI" panose="020B0604030504040204" pitchFamily="50" charset="-128"/>
            </a:endParaRPr>
          </a:p>
          <a:p>
            <a:pPr marL="84138" indent="-84138"/>
            <a:endParaRPr kumimoji="1" lang="en-US" altLang="ja-JP" sz="1400" dirty="0">
              <a:latin typeface="Meiryo UI" panose="020B0604030504040204" pitchFamily="50" charset="-128"/>
              <a:ea typeface="Meiryo UI" panose="020B0604030504040204" pitchFamily="50" charset="-128"/>
            </a:endParaRPr>
          </a:p>
          <a:p>
            <a:pPr marL="84138" indent="-84138"/>
            <a:r>
              <a:rPr kumimoji="1" lang="ja-JP" altLang="en-US" sz="1400" dirty="0" smtClean="0">
                <a:latin typeface="Meiryo UI" panose="020B0604030504040204" pitchFamily="50" charset="-128"/>
                <a:ea typeface="Meiryo UI" panose="020B0604030504040204" pitchFamily="50" charset="-128"/>
              </a:rPr>
              <a:t>○東京都政は過去</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年のあいだ、首都圏の大規模な都市計画を四つ出してきた。そこで打ち出された一連のイニシアティブのなかには、東京をグローバルなシステムに位置付けるうえで重要な施策も含まれている。第一次計画では、</a:t>
            </a:r>
            <a:r>
              <a:rPr kumimoji="1" lang="ja-JP" altLang="en-US" sz="1400" b="1" dirty="0" smtClean="0">
                <a:latin typeface="Meiryo UI" panose="020B0604030504040204" pitchFamily="50" charset="-128"/>
                <a:ea typeface="Meiryo UI" panose="020B0604030504040204" pitchFamily="50" charset="-128"/>
              </a:rPr>
              <a:t>資本と空間の再編に主眼が置かれた。結果として、重工業は移転し、サービス業は都心で拡大した。また、グローバルな連関をもつ経済機能が東京へ集積</a:t>
            </a:r>
            <a:r>
              <a:rPr kumimoji="1" lang="ja-JP" altLang="en-US" sz="1400" dirty="0" smtClean="0">
                <a:latin typeface="Meiryo UI" panose="020B0604030504040204" pitchFamily="50" charset="-128"/>
                <a:ea typeface="Meiryo UI" panose="020B0604030504040204" pitchFamily="50" charset="-128"/>
              </a:rPr>
              <a:t>された。</a:t>
            </a:r>
            <a:endParaRPr kumimoji="1" lang="en-US" altLang="ja-JP" sz="1400" dirty="0" smtClean="0">
              <a:latin typeface="Meiryo UI" panose="020B0604030504040204" pitchFamily="50" charset="-128"/>
              <a:ea typeface="Meiryo UI" panose="020B0604030504040204" pitchFamily="50" charset="-128"/>
            </a:endParaRPr>
          </a:p>
          <a:p>
            <a:pPr marL="84138" indent="-84138"/>
            <a:endParaRPr kumimoji="1" lang="en-US" altLang="ja-JP" sz="1400" dirty="0">
              <a:latin typeface="Meiryo UI" panose="020B0604030504040204" pitchFamily="50" charset="-128"/>
              <a:ea typeface="Meiryo UI" panose="020B0604030504040204" pitchFamily="50" charset="-128"/>
            </a:endParaRPr>
          </a:p>
          <a:p>
            <a:pPr marL="84138" indent="-84138"/>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1980</a:t>
            </a:r>
            <a:r>
              <a:rPr kumimoji="1" lang="ja-JP" altLang="en-US" sz="1400" dirty="0" smtClean="0">
                <a:latin typeface="Meiryo UI" panose="020B0604030504040204" pitchFamily="50" charset="-128"/>
                <a:ea typeface="Meiryo UI" panose="020B0604030504040204" pitchFamily="50" charset="-128"/>
              </a:rPr>
              <a:t>年代には、日本資本のグローバル化が外国からの圧力を生じさせた。諸外国は日本に圧力をかけ、単なる輸出から内需拡大へ方向転換させようとした。こうした圧力は、民活政策を刺激した。</a:t>
            </a:r>
            <a:r>
              <a:rPr kumimoji="1" lang="ja-JP" altLang="en-US" sz="1400" b="1" dirty="0" smtClean="0">
                <a:latin typeface="Meiryo UI" panose="020B0604030504040204" pitchFamily="50" charset="-128"/>
                <a:ea typeface="Meiryo UI" panose="020B0604030504040204" pitchFamily="50" charset="-128"/>
              </a:rPr>
              <a:t>民活政策とは、再開発プロジェクトに民間の投資家・投資機関を使う政策である。再開発は他の経済セクターにも大きな相乗効果をもたらす。</a:t>
            </a:r>
            <a:endParaRPr kumimoji="1" lang="en-US" altLang="ja-JP" sz="1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53</a:t>
            </a:r>
            <a:endParaRPr kumimoji="1" lang="ja-JP" altLang="en-US" sz="1100" b="1" dirty="0">
              <a:latin typeface="Arial Black" panose="020B0A04020102020204" pitchFamily="34" charset="0"/>
            </a:endParaRPr>
          </a:p>
        </p:txBody>
      </p:sp>
      <p:sp>
        <p:nvSpPr>
          <p:cNvPr id="6" name="正方形/長方形 5"/>
          <p:cNvSpPr/>
          <p:nvPr/>
        </p:nvSpPr>
        <p:spPr>
          <a:xfrm>
            <a:off x="4222376" y="473677"/>
            <a:ext cx="6080666"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出典：「グローバルシティ　ニューヨーク・ロンドン・東京から世界を読む」（サスキア・サッセン）</a:t>
            </a:r>
            <a:endParaRPr lang="ja-JP" altLang="en-US" sz="12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200" b="1" dirty="0">
                <a:solidFill>
                  <a:schemeClr val="bg1"/>
                </a:solidFill>
                <a:latin typeface="Meiryo UI" panose="020B0604030504040204" pitchFamily="50" charset="-128"/>
                <a:ea typeface="Meiryo UI" panose="020B0604030504040204" pitchFamily="50" charset="-128"/>
              </a:rPr>
              <a:t>（戦後復興期からの大阪経済（参考：東京一極集中の要因に</a:t>
            </a:r>
            <a:r>
              <a:rPr lang="ja-JP" altLang="en-US" sz="1200" b="1" dirty="0" smtClean="0">
                <a:solidFill>
                  <a:schemeClr val="bg1"/>
                </a:solidFill>
                <a:latin typeface="Meiryo UI" panose="020B0604030504040204" pitchFamily="50" charset="-128"/>
                <a:ea typeface="Meiryo UI" panose="020B0604030504040204" pitchFamily="50" charset="-128"/>
              </a:rPr>
              <a:t>関する論３））</a:t>
            </a:r>
            <a:endParaRPr lang="ja-JP" altLang="en-US"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5308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605" y="764024"/>
            <a:ext cx="9808789" cy="5262979"/>
          </a:xfrm>
          <a:prstGeom prst="rect">
            <a:avLst/>
          </a:prstGeom>
          <a:noFill/>
          <a:ln w="9525">
            <a:solidFill>
              <a:schemeClr val="tx1"/>
            </a:solidFill>
          </a:ln>
        </p:spPr>
        <p:txBody>
          <a:bodyPr wrap="square" rtlCol="0">
            <a:spAutoFit/>
          </a:bodyPr>
          <a:lstStyle/>
          <a:p>
            <a:pPr marL="84138" indent="-84138"/>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バブル経済と東京一極集中</a:t>
            </a:r>
            <a:r>
              <a:rPr kumimoji="1" lang="en-US" altLang="ja-JP" sz="1400" b="1" dirty="0" smtClean="0">
                <a:latin typeface="Meiryo UI" panose="020B0604030504040204" pitchFamily="50" charset="-128"/>
                <a:ea typeface="Meiryo UI" panose="020B0604030504040204" pitchFamily="50" charset="-128"/>
              </a:rPr>
              <a:t>】</a:t>
            </a:r>
          </a:p>
          <a:p>
            <a:pPr marL="84138" indent="-84138"/>
            <a:r>
              <a:rPr kumimoji="1" lang="ja-JP" altLang="en-US" sz="1400" dirty="0" smtClean="0">
                <a:latin typeface="Meiryo UI" panose="020B0604030504040204" pitchFamily="50" charset="-128"/>
                <a:ea typeface="Meiryo UI" panose="020B0604030504040204" pitchFamily="50" charset="-128"/>
              </a:rPr>
              <a:t>○東京一極集中の要因は複合的なものだが、</a:t>
            </a:r>
            <a:r>
              <a:rPr kumimoji="1" lang="en-US" altLang="ja-JP" sz="1400" dirty="0" smtClean="0">
                <a:latin typeface="Meiryo UI" panose="020B0604030504040204" pitchFamily="50" charset="-128"/>
                <a:ea typeface="Meiryo UI" panose="020B0604030504040204" pitchFamily="50" charset="-128"/>
              </a:rPr>
              <a:t>1980</a:t>
            </a:r>
            <a:r>
              <a:rPr kumimoji="1" lang="ja-JP" altLang="en-US" sz="1400" dirty="0" smtClean="0">
                <a:latin typeface="Meiryo UI" panose="020B0604030504040204" pitchFamily="50" charset="-128"/>
                <a:ea typeface="Meiryo UI" panose="020B0604030504040204" pitchFamily="50" charset="-128"/>
              </a:rPr>
              <a:t>年代に東京一極集中が生じた理由として、一般的に語られているのが次の説である。</a:t>
            </a:r>
            <a:endParaRPr kumimoji="1" lang="en-US" altLang="ja-JP" sz="1400" dirty="0" smtClean="0">
              <a:latin typeface="Meiryo UI" panose="020B0604030504040204" pitchFamily="50" charset="-128"/>
              <a:ea typeface="Meiryo UI" panose="020B0604030504040204" pitchFamily="50" charset="-128"/>
            </a:endParaRPr>
          </a:p>
          <a:p>
            <a:pPr marL="265113" indent="-2651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➢アメリカ合衆国はこの当時、巨額の軍事費や貿易赤字によって財政難に陥っており、</a:t>
            </a:r>
            <a:r>
              <a:rPr kumimoji="1" lang="en-US" altLang="ja-JP" sz="1400" dirty="0" smtClean="0">
                <a:latin typeface="Meiryo UI" panose="020B0604030504040204" pitchFamily="50" charset="-128"/>
                <a:ea typeface="Meiryo UI" panose="020B0604030504040204" pitchFamily="50" charset="-128"/>
              </a:rPr>
              <a:t>1985</a:t>
            </a:r>
            <a:r>
              <a:rPr kumimoji="1" lang="ja-JP" altLang="en-US" sz="1400" dirty="0" smtClean="0">
                <a:latin typeface="Meiryo UI" panose="020B0604030504040204" pitchFamily="50" charset="-128"/>
                <a:ea typeface="Meiryo UI" panose="020B0604030504040204" pitchFamily="50" charset="-128"/>
              </a:rPr>
              <a:t>年には日本に対して円高ドル安の為替レートを受け入れるよう圧力をかけた（プラザ合意）これによって、</a:t>
            </a:r>
            <a:r>
              <a:rPr kumimoji="1" lang="ja-JP" altLang="en-US" sz="1400" b="1" dirty="0" smtClean="0">
                <a:latin typeface="Meiryo UI" panose="020B0604030504040204" pitchFamily="50" charset="-128"/>
                <a:ea typeface="Meiryo UI" panose="020B0604030504040204" pitchFamily="50" charset="-128"/>
              </a:rPr>
              <a:t>日本では輸出産業が低迷するなど円高不況が生じ、日本銀行は不況を脱するために金利の引き下げ</a:t>
            </a:r>
            <a:r>
              <a:rPr kumimoji="1" lang="ja-JP" altLang="en-US" sz="1400" dirty="0" smtClean="0">
                <a:latin typeface="Meiryo UI" panose="020B0604030504040204" pitchFamily="50" charset="-128"/>
                <a:ea typeface="Meiryo UI" panose="020B0604030504040204" pitchFamily="50" charset="-128"/>
              </a:rPr>
              <a:t>を行った。その結果、</a:t>
            </a:r>
            <a:r>
              <a:rPr kumimoji="1" lang="ja-JP" altLang="en-US" sz="1400" b="1" dirty="0" smtClean="0">
                <a:latin typeface="Meiryo UI" panose="020B0604030504040204" pitchFamily="50" charset="-128"/>
                <a:ea typeface="Meiryo UI" panose="020B0604030504040204" pitchFamily="50" charset="-128"/>
              </a:rPr>
              <a:t>不動産や株式への</a:t>
            </a:r>
            <a:r>
              <a:rPr kumimoji="1" lang="ja-JP" altLang="en-US" sz="1400" b="1" dirty="0">
                <a:latin typeface="Meiryo UI" panose="020B0604030504040204" pitchFamily="50" charset="-128"/>
                <a:ea typeface="Meiryo UI" panose="020B0604030504040204" pitchFamily="50" charset="-128"/>
              </a:rPr>
              <a:t>投資</a:t>
            </a:r>
            <a:r>
              <a:rPr kumimoji="1" lang="ja-JP" altLang="en-US" sz="1400" b="1" dirty="0" smtClean="0">
                <a:latin typeface="Meiryo UI" panose="020B0604030504040204" pitchFamily="50" charset="-128"/>
                <a:ea typeface="Meiryo UI" panose="020B0604030504040204" pitchFamily="50" charset="-128"/>
              </a:rPr>
              <a:t>が重視</a:t>
            </a:r>
            <a:r>
              <a:rPr kumimoji="1" lang="ja-JP" altLang="en-US" sz="1400" dirty="0" smtClean="0">
                <a:latin typeface="Meiryo UI" panose="020B0604030504040204" pitchFamily="50" charset="-128"/>
                <a:ea typeface="Meiryo UI" panose="020B0604030504040204" pitchFamily="50" charset="-128"/>
              </a:rPr>
              <a:t>されるようになる。</a:t>
            </a:r>
            <a:endParaRPr kumimoji="1" lang="en-US" altLang="ja-JP" sz="1400" dirty="0" smtClean="0">
              <a:latin typeface="Meiryo UI" panose="020B0604030504040204" pitchFamily="50" charset="-128"/>
              <a:ea typeface="Meiryo UI" panose="020B0604030504040204" pitchFamily="50" charset="-128"/>
            </a:endParaRPr>
          </a:p>
          <a:p>
            <a:pPr marL="265113" indent="-2651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➢これと同じ頃、</a:t>
            </a:r>
            <a:r>
              <a:rPr kumimoji="1" lang="ja-JP" altLang="en-US" sz="1400" b="1" dirty="0" smtClean="0">
                <a:latin typeface="Meiryo UI" panose="020B0604030504040204" pitchFamily="50" charset="-128"/>
                <a:ea typeface="Meiryo UI" panose="020B0604030504040204" pitchFamily="50" charset="-128"/>
              </a:rPr>
              <a:t>海外の金融企業が日本の金融市場へ参入することを認める規制緩和</a:t>
            </a:r>
            <a:r>
              <a:rPr kumimoji="1" lang="ja-JP" altLang="en-US" sz="1400" dirty="0" smtClean="0">
                <a:latin typeface="Meiryo UI" panose="020B0604030504040204" pitchFamily="50" charset="-128"/>
                <a:ea typeface="Meiryo UI" panose="020B0604030504040204" pitchFamily="50" charset="-128"/>
              </a:rPr>
              <a:t>がなされ、東京にはオフィスを求める海外企業が増加した。</a:t>
            </a:r>
            <a:r>
              <a:rPr kumimoji="1" lang="ja-JP" altLang="en-US" sz="1400" b="1" dirty="0" smtClean="0">
                <a:latin typeface="Meiryo UI" panose="020B0604030504040204" pitchFamily="50" charset="-128"/>
                <a:ea typeface="Meiryo UI" panose="020B0604030504040204" pitchFamily="50" charset="-128"/>
              </a:rPr>
              <a:t>東京にはグローバル経済の拠点である世界都市として脚光を浴びる</a:t>
            </a:r>
            <a:r>
              <a:rPr kumimoji="1" lang="ja-JP" altLang="en-US" sz="1400" dirty="0" smtClean="0">
                <a:latin typeface="Meiryo UI" panose="020B0604030504040204" pitchFamily="50" charset="-128"/>
                <a:ea typeface="Meiryo UI" panose="020B0604030504040204" pitchFamily="50" charset="-128"/>
              </a:rPr>
              <a:t>ようになり、国内外から人々が集まるようになる。</a:t>
            </a:r>
            <a:endParaRPr kumimoji="1" lang="en-US" altLang="ja-JP" sz="1400" dirty="0" smtClean="0">
              <a:latin typeface="Meiryo UI" panose="020B0604030504040204" pitchFamily="50" charset="-128"/>
              <a:ea typeface="Meiryo UI" panose="020B0604030504040204" pitchFamily="50" charset="-128"/>
            </a:endParaRPr>
          </a:p>
          <a:p>
            <a:pPr marL="265113" indent="-265113"/>
            <a:endParaRPr kumimoji="1" lang="en-US" altLang="ja-JP" sz="1400" dirty="0">
              <a:latin typeface="Meiryo UI" panose="020B0604030504040204" pitchFamily="50" charset="-128"/>
              <a:ea typeface="Meiryo UI" panose="020B0604030504040204" pitchFamily="50" charset="-128"/>
            </a:endParaRPr>
          </a:p>
          <a:p>
            <a:pPr marL="265113" indent="-265113"/>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脱工業化と東京一極集中</a:t>
            </a:r>
            <a:r>
              <a:rPr kumimoji="1" lang="en-US" altLang="ja-JP" sz="1400" b="1" dirty="0" smtClean="0">
                <a:latin typeface="Meiryo UI" panose="020B0604030504040204" pitchFamily="50" charset="-128"/>
                <a:ea typeface="Meiryo UI" panose="020B0604030504040204" pitchFamily="50" charset="-128"/>
              </a:rPr>
              <a:t>】</a:t>
            </a:r>
          </a:p>
          <a:p>
            <a:pPr marL="84138" indent="-84138"/>
            <a:r>
              <a:rPr kumimoji="1" lang="ja-JP" altLang="en-US" sz="1400" dirty="0" smtClean="0">
                <a:latin typeface="Meiryo UI" panose="020B0604030504040204" pitchFamily="50" charset="-128"/>
                <a:ea typeface="Meiryo UI" panose="020B0604030504040204" pitchFamily="50" charset="-128"/>
              </a:rPr>
              <a:t>○東京一極集中が生じた理由として、脱工業化によって産業のあり方が大きく変化したことも挙げられる。</a:t>
            </a:r>
            <a:endParaRPr kumimoji="1" lang="en-US" altLang="ja-JP" sz="1400" dirty="0" smtClean="0">
              <a:latin typeface="Meiryo UI" panose="020B0604030504040204" pitchFamily="50" charset="-128"/>
              <a:ea typeface="Meiryo UI" panose="020B0604030504040204" pitchFamily="50" charset="-128"/>
            </a:endParaRPr>
          </a:p>
          <a:p>
            <a:pPr marL="265113" indent="-2651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高度経済成長期を通じて、市場の飽和（有効需要の限界）が広まり、「作れば売れる」という時代から、いかに商品を売るかが問われる時代へと転じていく。例えば、新機能や優れたデザインを持った新商品を次々に開発する必要のため</a:t>
            </a:r>
            <a:r>
              <a:rPr kumimoji="1" lang="ja-JP" altLang="en-US" sz="1400" b="1" dirty="0" smtClean="0">
                <a:latin typeface="Meiryo UI" panose="020B0604030504040204" pitchFamily="50" charset="-128"/>
                <a:ea typeface="Meiryo UI" panose="020B0604030504040204" pitchFamily="50" charset="-128"/>
              </a:rPr>
              <a:t>研究開発（Ｒ＆Ｄ）部門が重要</a:t>
            </a:r>
            <a:r>
              <a:rPr kumimoji="1" lang="ja-JP" altLang="en-US" sz="1400" dirty="0" smtClean="0">
                <a:latin typeface="Meiryo UI" panose="020B0604030504040204" pitchFamily="50" charset="-128"/>
                <a:ea typeface="Meiryo UI" panose="020B0604030504040204" pitchFamily="50" charset="-128"/>
              </a:rPr>
              <a:t>となる。</a:t>
            </a:r>
            <a:r>
              <a:rPr kumimoji="1" lang="ja-JP" altLang="en-US" sz="1400" b="1" dirty="0" smtClean="0">
                <a:latin typeface="Meiryo UI" panose="020B0604030504040204" pitchFamily="50" charset="-128"/>
                <a:ea typeface="Meiryo UI" panose="020B0604030504040204" pitchFamily="50" charset="-128"/>
              </a:rPr>
              <a:t>人口が多く、大学や研究機関、アーティストが集まる都市ほどその条件を満たす</a:t>
            </a:r>
            <a:r>
              <a:rPr kumimoji="1" lang="ja-JP" altLang="en-US" sz="1400" dirty="0" smtClean="0">
                <a:latin typeface="Meiryo UI" panose="020B0604030504040204" pitchFamily="50" charset="-128"/>
                <a:ea typeface="Meiryo UI" panose="020B0604030504040204" pitchFamily="50" charset="-128"/>
              </a:rPr>
              <a:t>ことなる。Ｒ＆Ｄの「Ｒ」はリサーチであり、多くの消費者の声を聞くことも含まれる。</a:t>
            </a:r>
            <a:r>
              <a:rPr kumimoji="1" lang="ja-JP" altLang="en-US" sz="1400" b="1" dirty="0" smtClean="0">
                <a:latin typeface="Meiryo UI" panose="020B0604030504040204" pitchFamily="50" charset="-128"/>
                <a:ea typeface="Meiryo UI" panose="020B0604030504040204" pitchFamily="50" charset="-128"/>
              </a:rPr>
              <a:t>より多くの人口を抱えた大都市が人々の意識を捉える場所として適当</a:t>
            </a:r>
            <a:r>
              <a:rPr kumimoji="1" lang="ja-JP" altLang="en-US" sz="1400" dirty="0" smtClean="0">
                <a:latin typeface="Meiryo UI" panose="020B0604030504040204" pitchFamily="50" charset="-128"/>
                <a:ea typeface="Meiryo UI" panose="020B0604030504040204" pitchFamily="50" charset="-128"/>
              </a:rPr>
              <a:t>である。</a:t>
            </a:r>
            <a:endParaRPr kumimoji="1" lang="en-US" altLang="ja-JP" sz="1400" dirty="0" smtClean="0">
              <a:latin typeface="Meiryo UI" panose="020B0604030504040204" pitchFamily="50" charset="-128"/>
              <a:ea typeface="Meiryo UI" panose="020B0604030504040204" pitchFamily="50" charset="-128"/>
            </a:endParaRPr>
          </a:p>
          <a:p>
            <a:pPr marL="265113" indent="-265113"/>
            <a:r>
              <a:rPr kumimoji="1" lang="ja-JP" altLang="en-US" sz="1400" dirty="0" smtClean="0">
                <a:latin typeface="Meiryo UI" panose="020B0604030504040204" pitchFamily="50" charset="-128"/>
                <a:ea typeface="Meiryo UI" panose="020B0604030504040204" pitchFamily="50" charset="-128"/>
              </a:rPr>
              <a:t>　➢各地の工場を統括する企業の本社（ないし中枢機能）は</a:t>
            </a:r>
            <a:r>
              <a:rPr kumimoji="1" lang="ja-JP" altLang="en-US" sz="1400" b="1" dirty="0" smtClean="0">
                <a:latin typeface="Meiryo UI" panose="020B0604030504040204" pitchFamily="50" charset="-128"/>
                <a:ea typeface="Meiryo UI" panose="020B0604030504040204" pitchFamily="50" charset="-128"/>
              </a:rPr>
              <a:t>全国、全世界と結びつきやすい情報網の拠点である世界都市に置く方が効率がよい</a:t>
            </a:r>
            <a:r>
              <a:rPr kumimoji="1" lang="ja-JP" altLang="en-US" sz="1400" dirty="0" smtClean="0">
                <a:latin typeface="Meiryo UI" panose="020B0604030504040204" pitchFamily="50" charset="-128"/>
                <a:ea typeface="Meiryo UI" panose="020B0604030504040204" pitchFamily="50" charset="-128"/>
              </a:rPr>
              <a:t>。Ｒ＆Ｄ部門をそこにまとめると一層効率的であろう。</a:t>
            </a:r>
            <a:endParaRPr kumimoji="1" lang="en-US" altLang="ja-JP" sz="1400" dirty="0" smtClean="0">
              <a:latin typeface="Meiryo UI" panose="020B0604030504040204" pitchFamily="50" charset="-128"/>
              <a:ea typeface="Meiryo UI" panose="020B0604030504040204" pitchFamily="50" charset="-128"/>
            </a:endParaRPr>
          </a:p>
          <a:p>
            <a:pPr marL="265113" indent="-2651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➢さらに、</a:t>
            </a:r>
            <a:r>
              <a:rPr kumimoji="1" lang="ja-JP" altLang="en-US" sz="1400" b="1" dirty="0" smtClean="0">
                <a:latin typeface="Meiryo UI" panose="020B0604030504040204" pitchFamily="50" charset="-128"/>
                <a:ea typeface="Meiryo UI" panose="020B0604030504040204" pitchFamily="50" charset="-128"/>
              </a:rPr>
              <a:t>多くの企業が近くに集まっていれば、企業間の連携による集積効果</a:t>
            </a:r>
            <a:r>
              <a:rPr kumimoji="1" lang="ja-JP" altLang="en-US" sz="1400" dirty="0" smtClean="0">
                <a:latin typeface="Meiryo UI" panose="020B0604030504040204" pitchFamily="50" charset="-128"/>
                <a:ea typeface="Meiryo UI" panose="020B0604030504040204" pitchFamily="50" charset="-128"/>
              </a:rPr>
              <a:t>も強化される。</a:t>
            </a:r>
            <a:endParaRPr kumimoji="1" lang="en-US" altLang="ja-JP" sz="1400" dirty="0" smtClean="0">
              <a:latin typeface="Meiryo UI" panose="020B0604030504040204" pitchFamily="50" charset="-128"/>
              <a:ea typeface="Meiryo UI" panose="020B0604030504040204" pitchFamily="50" charset="-128"/>
            </a:endParaRPr>
          </a:p>
          <a:p>
            <a:pPr marL="265113" indent="-2651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➢日本国内で商品を売る場合には、中央省庁から許認可を受ける必要がある。必要に応じて特許申請もしなければならない。新商品を次々に開発したいのであれば、</a:t>
            </a:r>
            <a:r>
              <a:rPr kumimoji="1" lang="ja-JP" altLang="en-US" sz="1400" b="1" dirty="0" smtClean="0">
                <a:latin typeface="Meiryo UI" panose="020B0604030504040204" pitchFamily="50" charset="-128"/>
                <a:ea typeface="Meiryo UI" panose="020B0604030504040204" pitchFamily="50" charset="-128"/>
              </a:rPr>
              <a:t>中央省庁の集まる首都・東京に拠点を持っていた方が都合がよい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265113" indent="-265113"/>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➢新商品を宣伝しようと</a:t>
            </a:r>
            <a:r>
              <a:rPr kumimoji="1" lang="ja-JP" altLang="en-US" sz="1400" b="1" dirty="0" smtClean="0">
                <a:latin typeface="Meiryo UI" panose="020B0604030504040204" pitchFamily="50" charset="-128"/>
                <a:ea typeface="Meiryo UI" panose="020B0604030504040204" pitchFamily="50" charset="-128"/>
              </a:rPr>
              <a:t>大阪で発表しても、その情報はほとんど関西で流通するだけ</a:t>
            </a:r>
            <a:r>
              <a:rPr kumimoji="1" lang="ja-JP" altLang="en-US" sz="1400" dirty="0" smtClean="0">
                <a:latin typeface="Meiryo UI" panose="020B0604030504040204" pitchFamily="50" charset="-128"/>
                <a:ea typeface="Meiryo UI" panose="020B0604030504040204" pitchFamily="50" charset="-128"/>
              </a:rPr>
              <a:t>でそれ以外へは流れない。ところが各種メディアが集積している</a:t>
            </a:r>
            <a:r>
              <a:rPr kumimoji="1" lang="ja-JP" altLang="en-US" sz="1400" b="1" dirty="0" smtClean="0">
                <a:latin typeface="Meiryo UI" panose="020B0604030504040204" pitchFamily="50" charset="-128"/>
                <a:ea typeface="Meiryo UI" panose="020B0604030504040204" pitchFamily="50" charset="-128"/>
              </a:rPr>
              <a:t>世界都市・東京で発表すれば国内外に広く発信</a:t>
            </a:r>
            <a:r>
              <a:rPr kumimoji="1" lang="ja-JP" altLang="en-US" sz="1400" dirty="0" smtClean="0">
                <a:latin typeface="Meiryo UI" panose="020B0604030504040204" pitchFamily="50" charset="-128"/>
                <a:ea typeface="Meiryo UI" panose="020B0604030504040204" pitchFamily="50" charset="-128"/>
              </a:rPr>
              <a:t>できる。</a:t>
            </a:r>
            <a:endParaRPr kumimoji="1" lang="en-US" altLang="ja-JP" sz="1400" dirty="0" smtClean="0">
              <a:latin typeface="Meiryo UI" panose="020B0604030504040204" pitchFamily="50" charset="-128"/>
              <a:ea typeface="Meiryo UI" panose="020B0604030504040204" pitchFamily="50" charset="-128"/>
            </a:endParaRPr>
          </a:p>
          <a:p>
            <a:pPr marL="265113" indent="-265113"/>
            <a:endParaRPr kumimoji="1" lang="en-US" altLang="ja-JP" sz="1400" dirty="0">
              <a:latin typeface="Meiryo UI" panose="020B0604030504040204" pitchFamily="50" charset="-128"/>
              <a:ea typeface="Meiryo UI" panose="020B0604030504040204" pitchFamily="50" charset="-128"/>
            </a:endParaRPr>
          </a:p>
          <a:p>
            <a:pPr marL="265113" indent="-265113"/>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東京は世界との結びつき、人口規模、中央省庁や関連他社との関係、宣伝活動のどれをとっても、日本の他の都市を圧倒している。脱工業化時代にモノを作り、売るためには、まず東京を目指すことが有利になるのである。</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54</a:t>
            </a:r>
            <a:endParaRPr kumimoji="1" lang="ja-JP" altLang="en-US" sz="1100" b="1" dirty="0">
              <a:latin typeface="Arial Black" panose="020B0A04020102020204" pitchFamily="34" charset="0"/>
            </a:endParaRPr>
          </a:p>
        </p:txBody>
      </p:sp>
      <p:sp>
        <p:nvSpPr>
          <p:cNvPr id="6" name="正方形/長方形 5"/>
          <p:cNvSpPr/>
          <p:nvPr/>
        </p:nvSpPr>
        <p:spPr>
          <a:xfrm>
            <a:off x="3657600" y="485709"/>
            <a:ext cx="6561221"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出典：「図説　京阪神の地理」（山口覚え、水田憲志、金子直樹、吉田雄介、中窪啓介、矢島巌）</a:t>
            </a:r>
            <a:endParaRPr lang="ja-JP" altLang="en-US" sz="12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200" b="1" dirty="0">
                <a:solidFill>
                  <a:schemeClr val="bg1"/>
                </a:solidFill>
                <a:latin typeface="Meiryo UI" panose="020B0604030504040204" pitchFamily="50" charset="-128"/>
                <a:ea typeface="Meiryo UI" panose="020B0604030504040204" pitchFamily="50" charset="-128"/>
              </a:rPr>
              <a:t>（戦後復興期からの大阪経済（参考：東京一極集中の要因に</a:t>
            </a:r>
            <a:r>
              <a:rPr lang="ja-JP" altLang="en-US" sz="1200" b="1" dirty="0" smtClean="0">
                <a:solidFill>
                  <a:schemeClr val="bg1"/>
                </a:solidFill>
                <a:latin typeface="Meiryo UI" panose="020B0604030504040204" pitchFamily="50" charset="-128"/>
                <a:ea typeface="Meiryo UI" panose="020B0604030504040204" pitchFamily="50" charset="-128"/>
              </a:rPr>
              <a:t>関する論４））</a:t>
            </a:r>
            <a:endParaRPr lang="ja-JP" altLang="en-US"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9728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663" y="979177"/>
            <a:ext cx="9808789" cy="3970318"/>
          </a:xfrm>
          <a:prstGeom prst="rect">
            <a:avLst/>
          </a:prstGeom>
          <a:noFill/>
          <a:ln w="9525">
            <a:solidFill>
              <a:schemeClr val="tx1"/>
            </a:solidFill>
          </a:ln>
        </p:spPr>
        <p:txBody>
          <a:bodyPr wrap="square" rtlCol="0">
            <a:spAutoFit/>
          </a:bodyPr>
          <a:lstStyle/>
          <a:p>
            <a:pPr marL="84138" indent="-84138"/>
            <a:r>
              <a:rPr kumimoji="1" lang="ja-JP" altLang="en-US" sz="1400" dirty="0" smtClean="0">
                <a:latin typeface="Meiryo UI" panose="020B0604030504040204" pitchFamily="50" charset="-128"/>
                <a:ea typeface="Meiryo UI" panose="020B0604030504040204" pitchFamily="50" charset="-128"/>
              </a:rPr>
              <a:t>○戦後、「官僚主導」は</a:t>
            </a:r>
            <a:r>
              <a:rPr kumimoji="1" lang="en-US" altLang="ja-JP" sz="1400" dirty="0" smtClean="0">
                <a:latin typeface="Meiryo UI" panose="020B0604030504040204" pitchFamily="50" charset="-128"/>
                <a:ea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rPr>
              <a:t>年も続いている。そこでは、五つの基本方針がある。</a:t>
            </a:r>
            <a:endParaRPr kumimoji="1" lang="en-US" altLang="ja-JP" sz="1400" dirty="0" smtClean="0">
              <a:latin typeface="Meiryo UI" panose="020B0604030504040204" pitchFamily="50" charset="-128"/>
              <a:ea typeface="Meiryo UI" panose="020B0604030504040204" pitchFamily="50" charset="-128"/>
            </a:endParaRPr>
          </a:p>
          <a:p>
            <a:pPr marL="84138" indent="-841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１　東京一極集中</a:t>
            </a:r>
            <a:endParaRPr kumimoji="1" lang="en-US" altLang="ja-JP" sz="1400" b="1" dirty="0" smtClean="0">
              <a:latin typeface="Meiryo UI" panose="020B0604030504040204" pitchFamily="50" charset="-128"/>
              <a:ea typeface="Meiryo UI" panose="020B0604030504040204" pitchFamily="50" charset="-128"/>
            </a:endParaRPr>
          </a:p>
          <a:p>
            <a:pPr marL="84138" indent="-841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２　流通の無限化</a:t>
            </a:r>
            <a:endParaRPr kumimoji="1" lang="en-US" altLang="ja-JP" sz="1400" dirty="0" smtClean="0">
              <a:latin typeface="Meiryo UI" panose="020B0604030504040204" pitchFamily="50" charset="-128"/>
              <a:ea typeface="Meiryo UI" panose="020B0604030504040204" pitchFamily="50" charset="-128"/>
            </a:endParaRPr>
          </a:p>
          <a:p>
            <a:pPr marL="84138" indent="-841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３　小住宅持ち家主義</a:t>
            </a:r>
            <a:endParaRPr kumimoji="1" lang="en-US" altLang="ja-JP" sz="1400" dirty="0" smtClean="0">
              <a:latin typeface="Meiryo UI" panose="020B0604030504040204" pitchFamily="50" charset="-128"/>
              <a:ea typeface="Meiryo UI" panose="020B0604030504040204" pitchFamily="50" charset="-128"/>
            </a:endParaRPr>
          </a:p>
          <a:p>
            <a:pPr marL="84138" indent="-841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４　職場単属人間の徹底</a:t>
            </a:r>
            <a:endParaRPr kumimoji="1" lang="en-US" altLang="ja-JP" sz="1400" dirty="0" smtClean="0">
              <a:latin typeface="Meiryo UI" panose="020B0604030504040204" pitchFamily="50" charset="-128"/>
              <a:ea typeface="Meiryo UI" panose="020B0604030504040204" pitchFamily="50" charset="-128"/>
            </a:endParaRPr>
          </a:p>
          <a:p>
            <a:pPr marL="84138" indent="-841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５　全日本の人生の規格化</a:t>
            </a:r>
            <a:endParaRPr kumimoji="1" lang="en-US" altLang="ja-JP" sz="1400" dirty="0" smtClean="0">
              <a:latin typeface="Meiryo UI" panose="020B0604030504040204" pitchFamily="50" charset="-128"/>
              <a:ea typeface="Meiryo UI" panose="020B0604030504040204" pitchFamily="50" charset="-128"/>
            </a:endParaRPr>
          </a:p>
          <a:p>
            <a:pPr marL="84138" indent="-84138"/>
            <a:endParaRPr kumimoji="1" lang="en-US" altLang="ja-JP" sz="1400" dirty="0">
              <a:latin typeface="Meiryo UI" panose="020B0604030504040204" pitchFamily="50" charset="-128"/>
              <a:ea typeface="Meiryo UI" panose="020B0604030504040204" pitchFamily="50" charset="-128"/>
            </a:endParaRPr>
          </a:p>
          <a:p>
            <a:pPr marL="84138" indent="-84138"/>
            <a:r>
              <a:rPr kumimoji="1" lang="ja-JP" altLang="en-US" sz="1400" dirty="0" smtClean="0">
                <a:latin typeface="Meiryo UI" panose="020B0604030504040204" pitchFamily="50" charset="-128"/>
                <a:ea typeface="Meiryo UI" panose="020B0604030504040204" pitchFamily="50" charset="-128"/>
              </a:rPr>
              <a:t>○一つ目の「東京一極集中」とは、</a:t>
            </a:r>
            <a:endParaRPr kumimoji="1" lang="en-US" altLang="ja-JP" sz="1400" dirty="0" smtClean="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・田中内閣は、東京をどんどん大きな街にしようとした。その代わり、地方が文句を言わないように、地方には公共事業と工場分散を進める。つまり</a:t>
            </a:r>
            <a:r>
              <a:rPr kumimoji="1" lang="ja-JP" altLang="en-US" sz="1400" b="1" dirty="0" smtClean="0">
                <a:latin typeface="Meiryo UI" panose="020B0604030504040204" pitchFamily="50" charset="-128"/>
                <a:ea typeface="Meiryo UI" panose="020B0604030504040204" pitchFamily="50" charset="-128"/>
              </a:rPr>
              <a:t>頭脳の機能をすべて東京、地方は手足の機能にしようという方針</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marL="180975" indent="-180975"/>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経済・産業の中枢管理機能を東京に集める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→東京は業界団体のナショナルセンターを作らせた。</a:t>
            </a:r>
            <a:endParaRPr kumimoji="1" lang="en-US" altLang="ja-JP" sz="1400" dirty="0" smtClean="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情報発信機能を東京に集める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→出版と新聞とテレビ放送、すなわち紙も電波も、いずれの情報発信も東京に集めようということ。</a:t>
            </a:r>
            <a:endParaRPr kumimoji="1" lang="en-US" altLang="ja-JP" sz="1400" dirty="0" smtClean="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文化創造活動を東京に集める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本格的</a:t>
            </a:r>
            <a:r>
              <a:rPr kumimoji="1" lang="ja-JP" altLang="en-US" sz="1400" dirty="0" smtClean="0">
                <a:latin typeface="Meiryo UI" panose="020B0604030504040204" pitchFamily="50" charset="-128"/>
                <a:ea typeface="Meiryo UI" panose="020B0604030504040204" pitchFamily="50" charset="-128"/>
              </a:rPr>
              <a:t>な歌舞伎の劇場や円形劇場（武道館や国技館のような舞台が中央にある構造）は東京に。</a:t>
            </a:r>
            <a:endParaRPr kumimoji="1" lang="en-US" altLang="ja-JP" sz="1400" dirty="0" smtClean="0">
              <a:latin typeface="Meiryo UI" panose="020B0604030504040204" pitchFamily="50" charset="-128"/>
              <a:ea typeface="Meiryo UI" panose="020B0604030504040204" pitchFamily="50" charset="-128"/>
            </a:endParaRPr>
          </a:p>
          <a:p>
            <a:pPr marL="180975" indent="-180975"/>
            <a:endParaRPr kumimoji="1" lang="en-US" altLang="ja-JP"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55</a:t>
            </a:r>
            <a:endParaRPr kumimoji="1" lang="ja-JP" altLang="en-US" sz="1100" b="1" dirty="0">
              <a:latin typeface="Arial Black" panose="020B0A04020102020204" pitchFamily="34" charset="0"/>
            </a:endParaRPr>
          </a:p>
        </p:txBody>
      </p:sp>
      <p:sp>
        <p:nvSpPr>
          <p:cNvPr id="6" name="正方形/長方形 5"/>
          <p:cNvSpPr/>
          <p:nvPr/>
        </p:nvSpPr>
        <p:spPr>
          <a:xfrm>
            <a:off x="7230979" y="555493"/>
            <a:ext cx="2675021"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Times New Roman" panose="02020603050405020304" pitchFamily="18" charset="0"/>
              </a:rPr>
              <a:t>出典：「三度目の日本」（堺屋太一）</a:t>
            </a:r>
            <a:endParaRPr lang="ja-JP" altLang="en-US" sz="12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200" b="1" dirty="0">
                <a:solidFill>
                  <a:schemeClr val="bg1"/>
                </a:solidFill>
                <a:latin typeface="Meiryo UI" panose="020B0604030504040204" pitchFamily="50" charset="-128"/>
                <a:ea typeface="Meiryo UI" panose="020B0604030504040204" pitchFamily="50" charset="-128"/>
              </a:rPr>
              <a:t>（戦後復興期からの大阪経済（参考：東京一極集中の要因に</a:t>
            </a:r>
            <a:r>
              <a:rPr lang="ja-JP" altLang="en-US" sz="1200" b="1" dirty="0" smtClean="0">
                <a:solidFill>
                  <a:schemeClr val="bg1"/>
                </a:solidFill>
                <a:latin typeface="Meiryo UI" panose="020B0604030504040204" pitchFamily="50" charset="-128"/>
                <a:ea typeface="Meiryo UI" panose="020B0604030504040204" pitchFamily="50" charset="-128"/>
              </a:rPr>
              <a:t>関する論５））</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2" name="大かっこ 1"/>
          <p:cNvSpPr/>
          <p:nvPr/>
        </p:nvSpPr>
        <p:spPr>
          <a:xfrm>
            <a:off x="266700" y="3314700"/>
            <a:ext cx="7686675" cy="1419351"/>
          </a:xfrm>
          <a:prstGeom prst="bracketPair">
            <a:avLst>
              <a:gd name="adj" fmla="val 92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043001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610206833"/>
              </p:ext>
            </p:extLst>
          </p:nvPr>
        </p:nvGraphicFramePr>
        <p:xfrm>
          <a:off x="218140" y="901293"/>
          <a:ext cx="9557872" cy="2766060"/>
        </p:xfrm>
        <a:graphic>
          <a:graphicData uri="http://schemas.openxmlformats.org/drawingml/2006/table">
            <a:tbl>
              <a:tblPr firstRow="1" bandRow="1">
                <a:tableStyleId>{5C22544A-7EE6-4342-B048-85BDC9FD1C3A}</a:tableStyleId>
              </a:tblPr>
              <a:tblGrid>
                <a:gridCol w="1624107">
                  <a:extLst>
                    <a:ext uri="{9D8B030D-6E8A-4147-A177-3AD203B41FA5}">
                      <a16:colId xmlns:a16="http://schemas.microsoft.com/office/drawing/2014/main" val="2407050833"/>
                    </a:ext>
                  </a:extLst>
                </a:gridCol>
                <a:gridCol w="1683006">
                  <a:extLst>
                    <a:ext uri="{9D8B030D-6E8A-4147-A177-3AD203B41FA5}">
                      <a16:colId xmlns:a16="http://schemas.microsoft.com/office/drawing/2014/main" val="2370074004"/>
                    </a:ext>
                  </a:extLst>
                </a:gridCol>
                <a:gridCol w="818147">
                  <a:extLst>
                    <a:ext uri="{9D8B030D-6E8A-4147-A177-3AD203B41FA5}">
                      <a16:colId xmlns:a16="http://schemas.microsoft.com/office/drawing/2014/main" val="2113060985"/>
                    </a:ext>
                  </a:extLst>
                </a:gridCol>
                <a:gridCol w="5432612">
                  <a:extLst>
                    <a:ext uri="{9D8B030D-6E8A-4147-A177-3AD203B41FA5}">
                      <a16:colId xmlns:a16="http://schemas.microsoft.com/office/drawing/2014/main" val="2587953928"/>
                    </a:ext>
                  </a:extLst>
                </a:gridCol>
              </a:tblGrid>
              <a:tr h="0">
                <a:tc>
                  <a:txBody>
                    <a:bodyPr/>
                    <a:lstStyle/>
                    <a:p>
                      <a:pPr algn="ctr"/>
                      <a:r>
                        <a:rPr kumimoji="1" lang="ja-JP" altLang="en-US" sz="1050" dirty="0" smtClean="0">
                          <a:latin typeface="Meiryo UI" panose="020B0604030504040204" pitchFamily="50" charset="-128"/>
                          <a:ea typeface="Meiryo UI" panose="020B0604030504040204" pitchFamily="50" charset="-128"/>
                        </a:rPr>
                        <a:t>計画名称（閣議決定）</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smtClean="0">
                          <a:latin typeface="Meiryo UI" panose="020B0604030504040204" pitchFamily="50" charset="-128"/>
                          <a:ea typeface="Meiryo UI" panose="020B0604030504040204" pitchFamily="50" charset="-128"/>
                        </a:rPr>
                        <a:t>背景</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smtClean="0">
                          <a:latin typeface="Meiryo UI" panose="020B0604030504040204" pitchFamily="50" charset="-128"/>
                          <a:ea typeface="Meiryo UI" panose="020B0604030504040204" pitchFamily="50" charset="-128"/>
                        </a:rPr>
                        <a:t>目標年次</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smtClean="0">
                          <a:latin typeface="Meiryo UI" panose="020B0604030504040204" pitchFamily="50" charset="-128"/>
                          <a:ea typeface="Meiryo UI" panose="020B0604030504040204" pitchFamily="50" charset="-128"/>
                        </a:rPr>
                        <a:t>ポイント</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05163036"/>
                  </a:ext>
                </a:extLst>
              </a:tr>
              <a:tr h="0">
                <a:tc>
                  <a:txBody>
                    <a:bodyPr/>
                    <a:lstStyle/>
                    <a:p>
                      <a:r>
                        <a:rPr kumimoji="1" lang="ja-JP" altLang="en-US" sz="1050" dirty="0" smtClean="0">
                          <a:latin typeface="Meiryo UI" panose="020B0604030504040204" pitchFamily="50" charset="-128"/>
                          <a:ea typeface="Meiryo UI" panose="020B0604030504040204" pitchFamily="50" charset="-128"/>
                        </a:rPr>
                        <a:t>全国総合開発計画</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1962</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①高度成長経済への移行</a:t>
                      </a:r>
                    </a:p>
                    <a:p>
                      <a:pPr marL="174625" indent="-174625"/>
                      <a:r>
                        <a:rPr kumimoji="1" lang="ja-JP" altLang="en-US" sz="1050" dirty="0" smtClean="0">
                          <a:latin typeface="Meiryo UI" panose="020B0604030504040204" pitchFamily="50" charset="-128"/>
                          <a:ea typeface="Meiryo UI" panose="020B0604030504040204" pitchFamily="50" charset="-128"/>
                        </a:rPr>
                        <a:t>②過大都市問題、所得格差拡大</a:t>
                      </a:r>
                    </a:p>
                    <a:p>
                      <a:r>
                        <a:rPr kumimoji="1" lang="ja-JP" altLang="en-US" sz="1050" dirty="0" smtClean="0">
                          <a:latin typeface="Meiryo UI" panose="020B0604030504040204" pitchFamily="50" charset="-128"/>
                          <a:ea typeface="Meiryo UI" panose="020B0604030504040204" pitchFamily="50" charset="-128"/>
                        </a:rPr>
                        <a:t>③所得倍増計画</a:t>
                      </a:r>
                    </a:p>
                  </a:txBody>
                  <a:tcPr/>
                </a:tc>
                <a:tc>
                  <a:txBody>
                    <a:bodyPr/>
                    <a:lstStyle/>
                    <a:p>
                      <a:r>
                        <a:rPr kumimoji="1" lang="en-US" altLang="ja-JP" sz="1050" dirty="0" smtClean="0">
                          <a:latin typeface="Meiryo UI" panose="020B0604030504040204" pitchFamily="50" charset="-128"/>
                          <a:ea typeface="Meiryo UI" panose="020B0604030504040204" pitchFamily="50" charset="-128"/>
                        </a:rPr>
                        <a:t>1970</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日本経済の高度成長が始まると、産業の集中する</a:t>
                      </a:r>
                      <a:r>
                        <a:rPr kumimoji="1" lang="ja-JP" altLang="en-US" sz="1050" b="1" dirty="0" smtClean="0">
                          <a:latin typeface="Meiryo UI" panose="020B0604030504040204" pitchFamily="50" charset="-128"/>
                          <a:ea typeface="Meiryo UI" panose="020B0604030504040204" pitchFamily="50" charset="-128"/>
                        </a:rPr>
                        <a:t>太平洋ベルト地帯とそれ以外の地域との所得格差が拡大</a:t>
                      </a:r>
                      <a:r>
                        <a:rPr kumimoji="1" lang="ja-JP" altLang="en-US" sz="1050" dirty="0" smtClean="0">
                          <a:latin typeface="Meiryo UI" panose="020B0604030504040204" pitchFamily="50" charset="-128"/>
                          <a:ea typeface="Meiryo UI" panose="020B0604030504040204" pitchFamily="50" charset="-128"/>
                        </a:rPr>
                        <a:t>し、国民所得倍増計画（</a:t>
                      </a:r>
                      <a:r>
                        <a:rPr kumimoji="1" lang="en-US" altLang="ja-JP" sz="1050" dirty="0" smtClean="0">
                          <a:latin typeface="Meiryo UI" panose="020B0604030504040204" pitchFamily="50" charset="-128"/>
                          <a:ea typeface="Meiryo UI" panose="020B0604030504040204" pitchFamily="50" charset="-128"/>
                        </a:rPr>
                        <a:t>1960</a:t>
                      </a:r>
                      <a:r>
                        <a:rPr kumimoji="1" lang="ja-JP" altLang="en-US" sz="1050" dirty="0" smtClean="0">
                          <a:latin typeface="Meiryo UI" panose="020B0604030504040204" pitchFamily="50" charset="-128"/>
                          <a:ea typeface="Meiryo UI" panose="020B0604030504040204" pitchFamily="50" charset="-128"/>
                        </a:rPr>
                        <a:t>年）策定時における後進地域からの強い批判に応えるために策定。拠点開発方式で地方に</a:t>
                      </a:r>
                      <a:r>
                        <a:rPr kumimoji="1" lang="ja-JP" altLang="en-US" sz="1050" b="1" dirty="0" smtClean="0">
                          <a:latin typeface="Meiryo UI" panose="020B0604030504040204" pitchFamily="50" charset="-128"/>
                          <a:ea typeface="Meiryo UI" panose="020B0604030504040204" pitchFamily="50" charset="-128"/>
                        </a:rPr>
                        <a:t>臨海工業地帯などの工業開発拠点を整備</a:t>
                      </a:r>
                    </a:p>
                  </a:txBody>
                  <a:tcPr/>
                </a:tc>
                <a:extLst>
                  <a:ext uri="{0D108BD9-81ED-4DB2-BD59-A6C34878D82A}">
                    <a16:rowId xmlns:a16="http://schemas.microsoft.com/office/drawing/2014/main" val="1164071300"/>
                  </a:ext>
                </a:extLst>
              </a:tr>
              <a:tr h="0">
                <a:tc>
                  <a:txBody>
                    <a:bodyPr/>
                    <a:lstStyle/>
                    <a:p>
                      <a:r>
                        <a:rPr kumimoji="1" lang="ja-JP" altLang="en-US" sz="1050" dirty="0" smtClean="0">
                          <a:latin typeface="Meiryo UI" panose="020B0604030504040204" pitchFamily="50" charset="-128"/>
                          <a:ea typeface="Meiryo UI" panose="020B0604030504040204" pitchFamily="50" charset="-128"/>
                        </a:rPr>
                        <a:t>新全国総合開発計画</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1969</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①高度成長経済</a:t>
                      </a:r>
                    </a:p>
                    <a:p>
                      <a:pPr marL="174625" indent="-174625"/>
                      <a:r>
                        <a:rPr kumimoji="1" lang="ja-JP" altLang="en-US" sz="1050" dirty="0" smtClean="0">
                          <a:latin typeface="Meiryo UI" panose="020B0604030504040204" pitchFamily="50" charset="-128"/>
                          <a:ea typeface="Meiryo UI" panose="020B0604030504040204" pitchFamily="50" charset="-128"/>
                        </a:rPr>
                        <a:t>②人口、産業の大都市集中（三大都市圏）</a:t>
                      </a:r>
                    </a:p>
                    <a:p>
                      <a:pPr marL="174625" indent="-174625"/>
                      <a:r>
                        <a:rPr kumimoji="1" lang="ja-JP" altLang="en-US" sz="1050" dirty="0" smtClean="0">
                          <a:latin typeface="Meiryo UI" panose="020B0604030504040204" pitchFamily="50" charset="-128"/>
                          <a:ea typeface="Meiryo UI" panose="020B0604030504040204" pitchFamily="50" charset="-128"/>
                        </a:rPr>
                        <a:t>③情報化、国際化、科学革新の進展</a:t>
                      </a:r>
                    </a:p>
                  </a:txBody>
                  <a:tcPr/>
                </a:tc>
                <a:tc>
                  <a:txBody>
                    <a:bodyPr/>
                    <a:lstStyle/>
                    <a:p>
                      <a:r>
                        <a:rPr kumimoji="1" lang="en-US" altLang="ja-JP" sz="1050" dirty="0" smtClean="0">
                          <a:latin typeface="Meiryo UI" panose="020B0604030504040204" pitchFamily="50" charset="-128"/>
                          <a:ea typeface="Meiryo UI" panose="020B0604030504040204" pitchFamily="50" charset="-128"/>
                        </a:rPr>
                        <a:t>1985</a:t>
                      </a:r>
                      <a:r>
                        <a:rPr kumimoji="1" lang="ja-JP" altLang="en-US" sz="1050" dirty="0" smtClean="0">
                          <a:latin typeface="Meiryo UI" panose="020B0604030504040204" pitchFamily="50" charset="-128"/>
                          <a:ea typeface="Meiryo UI" panose="020B0604030504040204" pitchFamily="50" charset="-128"/>
                        </a:rPr>
                        <a:t>年</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予想を上回る高度成長の下、</a:t>
                      </a:r>
                      <a:r>
                        <a:rPr kumimoji="1" lang="ja-JP" altLang="en-US" sz="1050" b="1" dirty="0" smtClean="0">
                          <a:latin typeface="Meiryo UI" panose="020B0604030504040204" pitchFamily="50" charset="-128"/>
                          <a:ea typeface="Meiryo UI" panose="020B0604030504040204" pitchFamily="50" charset="-128"/>
                        </a:rPr>
                        <a:t>大都市への人口、産業の集中が続き</a:t>
                      </a:r>
                      <a:r>
                        <a:rPr kumimoji="1" lang="ja-JP" altLang="en-US" sz="1050" dirty="0" smtClean="0">
                          <a:latin typeface="Meiryo UI" panose="020B0604030504040204" pitchFamily="50" charset="-128"/>
                          <a:ea typeface="Meiryo UI" panose="020B0604030504040204" pitchFamily="50" charset="-128"/>
                        </a:rPr>
                        <a:t>、一方、地方の農山村では</a:t>
                      </a:r>
                      <a:r>
                        <a:rPr kumimoji="1" lang="ja-JP" altLang="en-US" sz="1050" b="1" dirty="0" smtClean="0">
                          <a:latin typeface="Meiryo UI" panose="020B0604030504040204" pitchFamily="50" charset="-128"/>
                          <a:ea typeface="Meiryo UI" panose="020B0604030504040204" pitchFamily="50" charset="-128"/>
                        </a:rPr>
                        <a:t>過疎問題</a:t>
                      </a:r>
                      <a:r>
                        <a:rPr kumimoji="1" lang="ja-JP" altLang="en-US" sz="1050" dirty="0" smtClean="0">
                          <a:latin typeface="Meiryo UI" panose="020B0604030504040204" pitchFamily="50" charset="-128"/>
                          <a:ea typeface="Meiryo UI" panose="020B0604030504040204" pitchFamily="50" charset="-128"/>
                        </a:rPr>
                        <a:t>が生じた。「開発可能性の全国土への拡大･均衡化」が目標になり、高速交通と通信の全国的ネットワークを整備し、遠隔地に大規模工業基地等の生産基地を配置することにより、全国土の利用が均衡のとれたものになるとした。</a:t>
                      </a:r>
                    </a:p>
                  </a:txBody>
                  <a:tcPr/>
                </a:tc>
                <a:extLst>
                  <a:ext uri="{0D108BD9-81ED-4DB2-BD59-A6C34878D82A}">
                    <a16:rowId xmlns:a16="http://schemas.microsoft.com/office/drawing/2014/main" val="1283793441"/>
                  </a:ext>
                </a:extLst>
              </a:tr>
              <a:tr h="0">
                <a:tc>
                  <a:txBody>
                    <a:bodyPr/>
                    <a:lstStyle/>
                    <a:p>
                      <a:r>
                        <a:rPr kumimoji="1" lang="ja-JP" altLang="en-US" sz="1050" dirty="0" smtClean="0">
                          <a:latin typeface="Meiryo UI" panose="020B0604030504040204" pitchFamily="50" charset="-128"/>
                          <a:ea typeface="Meiryo UI" panose="020B0604030504040204" pitchFamily="50" charset="-128"/>
                        </a:rPr>
                        <a:t>第</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次全国総合開発計画</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1977</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11</a:t>
                      </a:r>
                      <a:r>
                        <a:rPr kumimoji="1" lang="ja-JP" altLang="en-US" sz="1050" dirty="0" smtClean="0">
                          <a:latin typeface="Meiryo UI" panose="020B0604030504040204" pitchFamily="50" charset="-128"/>
                          <a:ea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①安定成長経済</a:t>
                      </a:r>
                    </a:p>
                    <a:p>
                      <a:pPr marL="174625" indent="-174625"/>
                      <a:r>
                        <a:rPr kumimoji="1" lang="ja-JP" altLang="en-US" sz="1050" dirty="0" smtClean="0">
                          <a:latin typeface="Meiryo UI" panose="020B0604030504040204" pitchFamily="50" charset="-128"/>
                          <a:ea typeface="Meiryo UI" panose="020B0604030504040204" pitchFamily="50" charset="-128"/>
                        </a:rPr>
                        <a:t>②人口、産業の地方分散の兆し</a:t>
                      </a:r>
                    </a:p>
                    <a:p>
                      <a:pPr marL="174625" indent="-174625"/>
                      <a:r>
                        <a:rPr kumimoji="1" lang="ja-JP" altLang="en-US" sz="1050" dirty="0" smtClean="0">
                          <a:latin typeface="Meiryo UI" panose="020B0604030504040204" pitchFamily="50" charset="-128"/>
                          <a:ea typeface="Meiryo UI" panose="020B0604030504040204" pitchFamily="50" charset="-128"/>
                        </a:rPr>
                        <a:t>③国土資源、エネルギー等の有限性の顕在化</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概ね</a:t>
                      </a:r>
                      <a:endParaRPr kumimoji="1"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年間</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大都市への人口と産業の集中を抑制</a:t>
                      </a:r>
                      <a:r>
                        <a:rPr kumimoji="1" lang="ja-JP" altLang="en-US" sz="1050" dirty="0" smtClean="0">
                          <a:latin typeface="Meiryo UI" panose="020B0604030504040204" pitchFamily="50" charset="-128"/>
                          <a:ea typeface="Meiryo UI" panose="020B0604030504040204" pitchFamily="50" charset="-128"/>
                        </a:rPr>
                        <a:t>し、一方、地方を振興し、過密過疎問題に対処しながら、全国土の利用の均衡を図りつつ、人間居住の総合的環境の形成を図る」という「定住構想」を選択した。</a:t>
                      </a:r>
                    </a:p>
                    <a:p>
                      <a:r>
                        <a:rPr kumimoji="1" lang="en-US" altLang="ja-JP" sz="1050" dirty="0" smtClean="0">
                          <a:latin typeface="Meiryo UI" panose="020B0604030504040204" pitchFamily="50" charset="-128"/>
                          <a:ea typeface="Meiryo UI" panose="020B0604030504040204" pitchFamily="50" charset="-128"/>
                        </a:rPr>
                        <a:t>1975</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80</a:t>
                      </a:r>
                      <a:r>
                        <a:rPr kumimoji="1" lang="ja-JP" altLang="en-US" sz="1050" dirty="0" smtClean="0">
                          <a:latin typeface="Meiryo UI" panose="020B0604030504040204" pitchFamily="50" charset="-128"/>
                          <a:ea typeface="Meiryo UI" panose="020B0604030504040204" pitchFamily="50" charset="-128"/>
                        </a:rPr>
                        <a:t>年の</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年間には東京都を除く</a:t>
                      </a:r>
                      <a:r>
                        <a:rPr kumimoji="1" lang="en-US" altLang="ja-JP" sz="1050" dirty="0" smtClean="0">
                          <a:latin typeface="Meiryo UI" panose="020B0604030504040204" pitchFamily="50" charset="-128"/>
                          <a:ea typeface="Meiryo UI" panose="020B0604030504040204" pitchFamily="50" charset="-128"/>
                        </a:rPr>
                        <a:t>46</a:t>
                      </a:r>
                      <a:r>
                        <a:rPr kumimoji="1" lang="ja-JP" altLang="en-US" sz="1050" dirty="0" smtClean="0">
                          <a:latin typeface="Meiryo UI" panose="020B0604030504040204" pitchFamily="50" charset="-128"/>
                          <a:ea typeface="Meiryo UI" panose="020B0604030504040204" pitchFamily="50" charset="-128"/>
                        </a:rPr>
                        <a:t>道府県が全て人口増加を記録するなど、</a:t>
                      </a:r>
                      <a:r>
                        <a:rPr kumimoji="1" lang="ja-JP" altLang="en-US" sz="1050" b="1" dirty="0" smtClean="0">
                          <a:latin typeface="Meiryo UI" panose="020B0604030504040204" pitchFamily="50" charset="-128"/>
                          <a:ea typeface="Meiryo UI" panose="020B0604030504040204" pitchFamily="50" charset="-128"/>
                        </a:rPr>
                        <a:t>人口の地方定住とあいまって三全総が掲げた定住構想は一定の進展</a:t>
                      </a:r>
                      <a:r>
                        <a:rPr kumimoji="1" lang="ja-JP" altLang="en-US" sz="1050" dirty="0" smtClean="0">
                          <a:latin typeface="Meiryo UI" panose="020B0604030504040204" pitchFamily="50" charset="-128"/>
                          <a:ea typeface="Meiryo UI" panose="020B0604030504040204" pitchFamily="50" charset="-128"/>
                        </a:rPr>
                        <a:t>を見た。</a:t>
                      </a:r>
                    </a:p>
                  </a:txBody>
                  <a:tcPr/>
                </a:tc>
                <a:extLst>
                  <a:ext uri="{0D108BD9-81ED-4DB2-BD59-A6C34878D82A}">
                    <a16:rowId xmlns:a16="http://schemas.microsoft.com/office/drawing/2014/main" val="467077209"/>
                  </a:ext>
                </a:extLst>
              </a:tr>
            </a:tbl>
          </a:graphicData>
        </a:graphic>
      </p:graphicFrame>
      <p:sp>
        <p:nvSpPr>
          <p:cNvPr id="7"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600" b="1" dirty="0" smtClean="0">
                <a:solidFill>
                  <a:schemeClr val="bg1"/>
                </a:solidFill>
                <a:latin typeface="Meiryo UI" panose="020B0604030504040204" pitchFamily="50" charset="-128"/>
                <a:ea typeface="Meiryo UI" panose="020B0604030504040204" pitchFamily="50" charset="-128"/>
              </a:rPr>
              <a:t>（参考：</a:t>
            </a:r>
            <a:r>
              <a:rPr lang="ja-JP" altLang="en-US" sz="1600" b="1" dirty="0">
                <a:solidFill>
                  <a:schemeClr val="bg1"/>
                </a:solidFill>
                <a:latin typeface="Meiryo UI" panose="020B0604030504040204" pitchFamily="50" charset="-128"/>
                <a:ea typeface="Meiryo UI" panose="020B0604030504040204" pitchFamily="50" charset="-128"/>
              </a:rPr>
              <a:t>国土総合</a:t>
            </a:r>
            <a:r>
              <a:rPr lang="ja-JP" altLang="en-US" sz="1600" b="1" dirty="0" smtClean="0">
                <a:solidFill>
                  <a:schemeClr val="bg1"/>
                </a:solidFill>
                <a:latin typeface="Meiryo UI" panose="020B0604030504040204" pitchFamily="50" charset="-128"/>
                <a:ea typeface="Meiryo UI" panose="020B0604030504040204" pitchFamily="50" charset="-128"/>
              </a:rPr>
              <a:t>計画からみた東京一極集中の記載）</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493624" y="6596390"/>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56</a:t>
            </a:r>
            <a:endParaRPr kumimoji="1" lang="ja-JP" altLang="en-US" sz="1100" b="1" dirty="0">
              <a:latin typeface="Arial Black" panose="020B0A040201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1521673196"/>
              </p:ext>
            </p:extLst>
          </p:nvPr>
        </p:nvGraphicFramePr>
        <p:xfrm>
          <a:off x="218140" y="4426506"/>
          <a:ext cx="9557872" cy="1051560"/>
        </p:xfrm>
        <a:graphic>
          <a:graphicData uri="http://schemas.openxmlformats.org/drawingml/2006/table">
            <a:tbl>
              <a:tblPr firstRow="1" bandRow="1">
                <a:tableStyleId>{5C22544A-7EE6-4342-B048-85BDC9FD1C3A}</a:tableStyleId>
              </a:tblPr>
              <a:tblGrid>
                <a:gridCol w="1624107">
                  <a:extLst>
                    <a:ext uri="{9D8B030D-6E8A-4147-A177-3AD203B41FA5}">
                      <a16:colId xmlns:a16="http://schemas.microsoft.com/office/drawing/2014/main" val="3564186071"/>
                    </a:ext>
                  </a:extLst>
                </a:gridCol>
                <a:gridCol w="1683006">
                  <a:extLst>
                    <a:ext uri="{9D8B030D-6E8A-4147-A177-3AD203B41FA5}">
                      <a16:colId xmlns:a16="http://schemas.microsoft.com/office/drawing/2014/main" val="2934583230"/>
                    </a:ext>
                  </a:extLst>
                </a:gridCol>
                <a:gridCol w="818147">
                  <a:extLst>
                    <a:ext uri="{9D8B030D-6E8A-4147-A177-3AD203B41FA5}">
                      <a16:colId xmlns:a16="http://schemas.microsoft.com/office/drawing/2014/main" val="3275219043"/>
                    </a:ext>
                  </a:extLst>
                </a:gridCol>
                <a:gridCol w="5432612">
                  <a:extLst>
                    <a:ext uri="{9D8B030D-6E8A-4147-A177-3AD203B41FA5}">
                      <a16:colId xmlns:a16="http://schemas.microsoft.com/office/drawing/2014/main" val="2801842579"/>
                    </a:ext>
                  </a:extLst>
                </a:gridCol>
              </a:tblGrid>
              <a:tr h="0">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第</a:t>
                      </a:r>
                      <a:r>
                        <a:rPr kumimoji="1" lang="en-US" altLang="ja-JP" sz="1050" b="0" dirty="0" smtClean="0">
                          <a:solidFill>
                            <a:schemeClr val="tx1"/>
                          </a:solidFill>
                          <a:latin typeface="Meiryo UI" panose="020B0604030504040204" pitchFamily="50" charset="-128"/>
                          <a:ea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rPr>
                        <a:t>次全国総合開発計画</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rPr>
                        <a:t>1987</a:t>
                      </a:r>
                      <a:r>
                        <a:rPr kumimoji="1" lang="ja-JP" altLang="en-US" sz="1050" b="0" dirty="0" smtClean="0">
                          <a:solidFill>
                            <a:schemeClr val="tx1"/>
                          </a:solidFill>
                          <a:latin typeface="Meiryo UI" panose="020B0604030504040204" pitchFamily="50" charset="-128"/>
                          <a:ea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rPr>
                        <a:t>6</a:t>
                      </a:r>
                      <a:r>
                        <a:rPr kumimoji="1" lang="ja-JP" altLang="en-US" sz="1050" b="0" dirty="0" smtClean="0">
                          <a:solidFill>
                            <a:schemeClr val="tx1"/>
                          </a:solidFill>
                          <a:latin typeface="Meiryo UI" panose="020B0604030504040204" pitchFamily="50" charset="-128"/>
                          <a:ea typeface="Meiryo UI" panose="020B0604030504040204" pitchFamily="50" charset="-128"/>
                        </a:rPr>
                        <a:t>月</a:t>
                      </a:r>
                      <a:r>
                        <a:rPr kumimoji="1" lang="en-US" altLang="ja-JP" sz="1050" b="0" dirty="0" smtClean="0">
                          <a:solidFill>
                            <a:schemeClr val="tx1"/>
                          </a:solidFill>
                          <a:latin typeface="Meiryo UI" panose="020B0604030504040204" pitchFamily="50" charset="-128"/>
                          <a:ea typeface="Meiryo UI" panose="020B0604030504040204" pitchFamily="50" charset="-128"/>
                        </a:rPr>
                        <a:t>30</a:t>
                      </a:r>
                      <a:r>
                        <a:rPr kumimoji="1" lang="ja-JP" altLang="en-US" sz="1050" b="0" dirty="0" smtClean="0">
                          <a:solidFill>
                            <a:schemeClr val="tx1"/>
                          </a:solidFill>
                          <a:latin typeface="Meiryo UI" panose="020B0604030504040204" pitchFamily="50" charset="-128"/>
                          <a:ea typeface="Meiryo UI" panose="020B0604030504040204" pitchFamily="50" charset="-128"/>
                        </a:rPr>
                        <a:t>日）</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marL="174625" indent="-174625"/>
                      <a:r>
                        <a:rPr kumimoji="1" lang="ja-JP" altLang="en-US" sz="1050" b="0" dirty="0" smtClean="0">
                          <a:solidFill>
                            <a:schemeClr val="tx1"/>
                          </a:solidFill>
                          <a:latin typeface="Meiryo UI" panose="020B0604030504040204" pitchFamily="50" charset="-128"/>
                          <a:ea typeface="Meiryo UI" panose="020B0604030504040204" pitchFamily="50" charset="-128"/>
                        </a:rPr>
                        <a:t>①人口、諸機能の東京一極集中</a:t>
                      </a:r>
                    </a:p>
                    <a:p>
                      <a:pPr marL="174625" indent="-174625"/>
                      <a:r>
                        <a:rPr kumimoji="1" lang="ja-JP" altLang="en-US" sz="1050" b="0" dirty="0" smtClean="0">
                          <a:solidFill>
                            <a:schemeClr val="tx1"/>
                          </a:solidFill>
                          <a:latin typeface="Meiryo UI" panose="020B0604030504040204" pitchFamily="50" charset="-128"/>
                          <a:ea typeface="Meiryo UI" panose="020B0604030504040204" pitchFamily="50" charset="-128"/>
                        </a:rPr>
                        <a:t>②産業構造の急速な変化等による地方圏での雇用問題の深刻化</a:t>
                      </a:r>
                    </a:p>
                    <a:p>
                      <a:r>
                        <a:rPr kumimoji="1" lang="ja-JP" altLang="en-US" sz="1050" b="0" dirty="0" smtClean="0">
                          <a:solidFill>
                            <a:schemeClr val="tx1"/>
                          </a:solidFill>
                          <a:latin typeface="Meiryo UI" panose="020B0604030504040204" pitchFamily="50" charset="-128"/>
                          <a:ea typeface="Meiryo UI" panose="020B0604030504040204" pitchFamily="50" charset="-128"/>
                        </a:rPr>
                        <a:t>③本格的国際化の進展</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概ね</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en-US" altLang="ja-JP" sz="1050" b="0" dirty="0" smtClean="0">
                          <a:solidFill>
                            <a:schemeClr val="tx1"/>
                          </a:solidFill>
                          <a:latin typeface="Meiryo UI" panose="020B0604030504040204" pitchFamily="50" charset="-128"/>
                          <a:ea typeface="Meiryo UI" panose="020B0604030504040204" pitchFamily="50" charset="-128"/>
                        </a:rPr>
                        <a:t>2000</a:t>
                      </a:r>
                      <a:r>
                        <a:rPr kumimoji="1" lang="ja-JP" altLang="en-US" sz="1050" b="0" dirty="0" smtClean="0">
                          <a:solidFill>
                            <a:schemeClr val="tx1"/>
                          </a:solidFill>
                          <a:latin typeface="Meiryo UI" panose="020B0604030504040204" pitchFamily="50" charset="-128"/>
                          <a:ea typeface="Meiryo UI" panose="020B0604030504040204" pitchFamily="50" charset="-128"/>
                        </a:rPr>
                        <a:t>年</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東京圏</a:t>
                      </a:r>
                      <a:r>
                        <a:rPr kumimoji="1" lang="ja-JP" altLang="en-US" sz="1050" b="0" dirty="0" smtClean="0">
                          <a:solidFill>
                            <a:schemeClr val="tx1"/>
                          </a:solidFill>
                          <a:latin typeface="Meiryo UI" panose="020B0604030504040204" pitchFamily="50" charset="-128"/>
                          <a:ea typeface="Meiryo UI" panose="020B0604030504040204" pitchFamily="50" charset="-128"/>
                        </a:rPr>
                        <a:t>は、我が国の首都としてのみならず、金融、情報等の面で世界の中枢的都市の一つとして、</a:t>
                      </a:r>
                      <a:r>
                        <a:rPr kumimoji="1" lang="ja-JP" altLang="en-US" sz="1050" b="1" dirty="0" smtClean="0">
                          <a:solidFill>
                            <a:schemeClr val="tx1"/>
                          </a:solidFill>
                          <a:latin typeface="Meiryo UI" panose="020B0604030504040204" pitchFamily="50" charset="-128"/>
                          <a:ea typeface="Meiryo UI" panose="020B0604030504040204" pitchFamily="50" charset="-128"/>
                        </a:rPr>
                        <a:t>我が国及び国際経済社会の発展に寄与</a:t>
                      </a:r>
                      <a:r>
                        <a:rPr kumimoji="1" lang="ja-JP" altLang="en-US" sz="1050" b="0" dirty="0" smtClean="0">
                          <a:solidFill>
                            <a:schemeClr val="tx1"/>
                          </a:solidFill>
                          <a:latin typeface="Meiryo UI" panose="020B0604030504040204" pitchFamily="50" charset="-128"/>
                          <a:ea typeface="Meiryo UI" panose="020B0604030504040204" pitchFamily="50" charset="-128"/>
                        </a:rPr>
                        <a:t>する。</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endParaRPr kumimoji="1" lang="en-US" altLang="ja-JP" sz="1050" b="1" i="0" dirty="0" smtClean="0">
                        <a:solidFill>
                          <a:schemeClr val="tx1"/>
                        </a:solidFill>
                        <a:latin typeface="Meiryo UI" panose="020B0604030504040204" pitchFamily="50" charset="-128"/>
                        <a:ea typeface="Meiryo UI" panose="020B0604030504040204" pitchFamily="50" charset="-128"/>
                      </a:endParaRPr>
                    </a:p>
                    <a:p>
                      <a:r>
                        <a:rPr kumimoji="1" lang="ja-JP" altLang="en-US" sz="1050" b="1" i="0" dirty="0" smtClean="0">
                          <a:solidFill>
                            <a:schemeClr val="tx1"/>
                          </a:solidFill>
                          <a:latin typeface="Meiryo UI" panose="020B0604030504040204" pitchFamily="50" charset="-128"/>
                          <a:ea typeface="Meiryo UI" panose="020B0604030504040204" pitchFamily="50" charset="-128"/>
                        </a:rPr>
                        <a:t>関西圏</a:t>
                      </a:r>
                      <a:r>
                        <a:rPr kumimoji="1" lang="ja-JP" altLang="en-US" sz="1050" b="0" dirty="0" smtClean="0">
                          <a:solidFill>
                            <a:schemeClr val="tx1"/>
                          </a:solidFill>
                          <a:latin typeface="Meiryo UI" panose="020B0604030504040204" pitchFamily="50" charset="-128"/>
                          <a:ea typeface="Meiryo UI" panose="020B0604030504040204" pitchFamily="50" charset="-128"/>
                        </a:rPr>
                        <a:t>は、東京圏に次ぐ諸機能の集積を持つことから、その特性を生かして独自の全国的、世界的な中枢機能を担う。</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759884949"/>
                  </a:ext>
                </a:extLst>
              </a:tr>
            </a:tbl>
          </a:graphicData>
        </a:graphic>
      </p:graphicFrame>
      <p:sp>
        <p:nvSpPr>
          <p:cNvPr id="4" name="二等辺三角形 3"/>
          <p:cNvSpPr/>
          <p:nvPr/>
        </p:nvSpPr>
        <p:spPr>
          <a:xfrm flipV="1">
            <a:off x="3513221" y="3893861"/>
            <a:ext cx="2502568" cy="2659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749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114" y="512907"/>
            <a:ext cx="9773771" cy="6070893"/>
          </a:xfrm>
          <a:prstGeom prst="rect">
            <a:avLst/>
          </a:prstGeom>
          <a:noFill/>
          <a:ln>
            <a:solidFill>
              <a:schemeClr val="tx1"/>
            </a:solidFill>
            <a:prstDash val="dash"/>
          </a:ln>
        </p:spPr>
        <p:txBody>
          <a:bodyPr wrap="square" rtlCol="0">
            <a:spAutoFit/>
          </a:bodyPr>
          <a:lstStyle/>
          <a:p>
            <a:r>
              <a:rPr kumimoji="1" lang="ja-JP" altLang="en-US" sz="1050" b="1" u="sng" dirty="0" smtClean="0">
                <a:latin typeface="Meiryo UI" panose="020B0604030504040204" pitchFamily="50" charset="-128"/>
                <a:ea typeface="Meiryo UI" panose="020B0604030504040204" pitchFamily="50" charset="-128"/>
              </a:rPr>
              <a:t>◆大阪本願寺の建立</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1496</a:t>
            </a:r>
            <a:r>
              <a:rPr kumimoji="1" lang="ja-JP" altLang="en-US" sz="1050" dirty="0" smtClean="0">
                <a:latin typeface="Meiryo UI" panose="020B0604030504040204" pitchFamily="50" charset="-128"/>
                <a:ea typeface="Meiryo UI" panose="020B0604030504040204" pitchFamily="50" charset="-128"/>
              </a:rPr>
              <a:t>年、摂津国東成郡小坂に、本願寺の蓮如は生国魂神社の土地を譲り受け御坊を建立。その所在地について諸説あるが、現在の大阪城本丸の地と重なると考えられている。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・ここで、御坊を中心に</a:t>
            </a:r>
            <a:r>
              <a:rPr kumimoji="1" lang="ja-JP" altLang="en-US" sz="1050" b="1" dirty="0" smtClean="0">
                <a:latin typeface="Meiryo UI" panose="020B0604030504040204" pitchFamily="50" charset="-128"/>
                <a:ea typeface="Meiryo UI" panose="020B0604030504040204" pitchFamily="50" charset="-128"/>
              </a:rPr>
              <a:t>自治組織と城下町のような機能を持つ寺内町が形成</a:t>
            </a:r>
            <a:r>
              <a:rPr kumimoji="1" lang="ja-JP" altLang="en-US" sz="1050" dirty="0" smtClean="0">
                <a:latin typeface="Meiryo UI" panose="020B0604030504040204" pitchFamily="50" charset="-128"/>
                <a:ea typeface="Meiryo UI" panose="020B0604030504040204" pitchFamily="50" charset="-128"/>
              </a:rPr>
              <a:t>された。</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◆堺の発展</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・堺の地名は、奈良時代に摂津国と河内国の境であったことに由来する。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・この地は、漁村や港町としてにぎわい、機内と瀬戸内海を結ぶ港として発展してきたが、</a:t>
            </a:r>
            <a:r>
              <a:rPr kumimoji="1" lang="en-US" altLang="ja-JP" sz="1050" b="1" dirty="0" smtClean="0">
                <a:latin typeface="Meiryo UI" panose="020B0604030504040204" pitchFamily="50" charset="-128"/>
                <a:ea typeface="Meiryo UI" panose="020B0604030504040204" pitchFamily="50" charset="-128"/>
              </a:rPr>
              <a:t>15</a:t>
            </a:r>
            <a:r>
              <a:rPr kumimoji="1" lang="ja-JP" altLang="en-US" sz="1050" b="1" dirty="0" smtClean="0">
                <a:latin typeface="Meiryo UI" panose="020B0604030504040204" pitchFamily="50" charset="-128"/>
                <a:ea typeface="Meiryo UI" panose="020B0604030504040204" pitchFamily="50" charset="-128"/>
              </a:rPr>
              <a:t>世紀後半の応仁・文明の乱にあたり、遺明船の発着地も兵庫の津から堺津へ移された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・明へのルートは不安定な瀬戸内航路から、土佐沖を行く南海航路が開かれ、</a:t>
            </a:r>
            <a:r>
              <a:rPr kumimoji="1" lang="ja-JP" altLang="en-US" sz="1050" b="1" dirty="0" smtClean="0">
                <a:latin typeface="Meiryo UI" panose="020B0604030504040204" pitchFamily="50" charset="-128"/>
                <a:ea typeface="Meiryo UI" panose="020B0604030504040204" pitchFamily="50" charset="-128"/>
              </a:rPr>
              <a:t>堺を発着地とする朝鮮琉球貿易も発展</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・また、堺は、環濠によって他からの侵害を防ぐ環濠都市であったとされており</a:t>
            </a:r>
            <a:r>
              <a:rPr kumimoji="1" lang="ja-JP" altLang="en-US" sz="1050" b="1" dirty="0" smtClean="0">
                <a:latin typeface="Meiryo UI" panose="020B0604030504040204" pitchFamily="50" charset="-128"/>
                <a:ea typeface="Meiryo UI" panose="020B0604030504040204" pitchFamily="50" charset="-128"/>
              </a:rPr>
              <a:t>、町の運営は、会合衆や納屋衆など町衆が中心</a:t>
            </a:r>
            <a:r>
              <a:rPr kumimoji="1" lang="ja-JP" altLang="en-US" sz="1050" dirty="0" smtClean="0">
                <a:latin typeface="Meiryo UI" panose="020B0604030504040204" pitchFamily="50" charset="-128"/>
                <a:ea typeface="Meiryo UI" panose="020B0604030504040204" pitchFamily="50" charset="-128"/>
              </a:rPr>
              <a:t>に行ってきたとされている。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さらに、室町幕府の時代、一時、空白となった京の幕府に変わって、</a:t>
            </a:r>
            <a:r>
              <a:rPr kumimoji="1" lang="ja-JP" altLang="en-US" sz="1050" b="1" dirty="0" smtClean="0">
                <a:latin typeface="Meiryo UI" panose="020B0604030504040204" pitchFamily="50" charset="-128"/>
                <a:ea typeface="Meiryo UI" panose="020B0604030504040204" pitchFamily="50" charset="-128"/>
              </a:rPr>
              <a:t>堺に一時、幕府がおかれていた</a:t>
            </a:r>
            <a:r>
              <a:rPr kumimoji="1" lang="ja-JP" altLang="en-US" sz="1050" dirty="0" smtClean="0">
                <a:latin typeface="Meiryo UI" panose="020B0604030504040204" pitchFamily="50" charset="-128"/>
                <a:ea typeface="Meiryo UI" panose="020B0604030504040204" pitchFamily="50" charset="-128"/>
              </a:rPr>
              <a:t>と堺市史に記されている。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・その後、慶長の大地震で堺は壊滅的な被害を受け、その機能は船場に代替させる大阪改造が行われる。</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◆日本</a:t>
            </a:r>
            <a:r>
              <a:rPr kumimoji="1" lang="ja-JP" altLang="en-US" sz="1050" b="1" u="sng" dirty="0">
                <a:latin typeface="Meiryo UI" panose="020B0604030504040204" pitchFamily="50" charset="-128"/>
                <a:ea typeface="Meiryo UI" panose="020B0604030504040204" pitchFamily="50" charset="-128"/>
              </a:rPr>
              <a:t>の政治・経済の中心地</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1583</a:t>
            </a:r>
            <a:r>
              <a:rPr kumimoji="1" lang="ja-JP" altLang="en-US" sz="1050" dirty="0">
                <a:latin typeface="Meiryo UI" panose="020B0604030504040204" pitchFamily="50" charset="-128"/>
                <a:ea typeface="Meiryo UI" panose="020B0604030504040204" pitchFamily="50" charset="-128"/>
              </a:rPr>
              <a:t>年、豊臣秀吉が大阪に入り</a:t>
            </a:r>
            <a:r>
              <a:rPr kumimoji="1" lang="ja-JP" altLang="en-US" sz="1050" dirty="0" smtClean="0">
                <a:latin typeface="Meiryo UI" panose="020B0604030504040204" pitchFamily="50" charset="-128"/>
                <a:ea typeface="Meiryo UI" panose="020B0604030504040204" pitchFamily="50" charset="-128"/>
              </a:rPr>
              <a:t>、大坂本願寺の跡地に大坂城築城。</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・上町台地を中心として、四天王寺周辺から住吉。堺までを町続きとする</a:t>
            </a:r>
            <a:r>
              <a:rPr kumimoji="1" lang="ja-JP" altLang="en-US" sz="1050" b="1" dirty="0" smtClean="0">
                <a:latin typeface="Meiryo UI" panose="020B0604030504040204" pitchFamily="50" charset="-128"/>
                <a:ea typeface="Meiryo UI" panose="020B0604030504040204" pitchFamily="50" charset="-128"/>
              </a:rPr>
              <a:t>巨大都市プランで城下町建設を進めた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・東横堀川など</a:t>
            </a:r>
            <a:r>
              <a:rPr kumimoji="1" lang="ja-JP" altLang="en-US" sz="1050" dirty="0">
                <a:latin typeface="Meiryo UI" panose="020B0604030504040204" pitchFamily="50" charset="-128"/>
                <a:ea typeface="Meiryo UI" panose="020B0604030504040204" pitchFamily="50" charset="-128"/>
              </a:rPr>
              <a:t>の水路を掘らせ、水はけをよくするとともに、掘り上げた土で周囲を土盛りさせた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・本丸、二の丸の外側の町屋地域を三の丸として城郭の中に取り込んで、町屋を惣構（東横堀）の西側に新たに造成した。</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これが船場の始まりである。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　・このように、豊臣</a:t>
            </a:r>
            <a:r>
              <a:rPr kumimoji="1" lang="ja-JP" altLang="en-US" sz="1050" b="1" dirty="0">
                <a:latin typeface="Meiryo UI" panose="020B0604030504040204" pitchFamily="50" charset="-128"/>
                <a:ea typeface="Meiryo UI" panose="020B0604030504040204" pitchFamily="50" charset="-128"/>
              </a:rPr>
              <a:t>秀吉により大阪城が築城され、大阪が日本の政治・経済の中心地</a:t>
            </a:r>
            <a:r>
              <a:rPr kumimoji="1" lang="ja-JP" altLang="en-US" sz="1050" dirty="0">
                <a:latin typeface="Meiryo UI" panose="020B0604030504040204" pitchFamily="50" charset="-128"/>
                <a:ea typeface="Meiryo UI" panose="020B0604030504040204" pitchFamily="50" charset="-128"/>
              </a:rPr>
              <a:t>となった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・しかし、その後、</a:t>
            </a:r>
            <a:r>
              <a:rPr kumimoji="1" lang="ja-JP" altLang="en-US" sz="1050" dirty="0">
                <a:latin typeface="Meiryo UI" panose="020B0604030504040204" pitchFamily="50" charset="-128"/>
                <a:ea typeface="Meiryo UI" panose="020B0604030504040204" pitchFamily="50" charset="-128"/>
              </a:rPr>
              <a:t>大坂夏の陣で城下は灰燼に</a:t>
            </a:r>
            <a:r>
              <a:rPr kumimoji="1" lang="ja-JP" altLang="en-US" sz="1050" dirty="0" smtClean="0">
                <a:latin typeface="Meiryo UI" panose="020B0604030504040204" pitchFamily="50" charset="-128"/>
                <a:ea typeface="Meiryo UI" panose="020B0604030504040204" pitchFamily="50" charset="-128"/>
              </a:rPr>
              <a:t>帰すことになる。</a:t>
            </a:r>
            <a:endParaRPr kumimoji="1" lang="en-US" altLang="ja-JP" sz="1050" dirty="0" smtClean="0">
              <a:latin typeface="Meiryo UI" panose="020B0604030504040204" pitchFamily="50" charset="-128"/>
              <a:ea typeface="Meiryo UI" panose="020B0604030504040204" pitchFamily="50" charset="-128"/>
            </a:endParaRPr>
          </a:p>
          <a:p>
            <a:endParaRPr kumimoji="1" lang="ja-JP" altLang="en-US" sz="1050"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◆城下町の建設</a:t>
            </a:r>
            <a:endParaRPr kumimoji="1" lang="ja-JP" altLang="en-US" sz="1050" b="1" u="sng"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・大</a:t>
            </a:r>
            <a:r>
              <a:rPr kumimoji="1" lang="ja-JP" altLang="en-US" sz="1050" dirty="0">
                <a:latin typeface="Meiryo UI" panose="020B0604030504040204" pitchFamily="50" charset="-128"/>
                <a:ea typeface="Meiryo UI" panose="020B0604030504040204" pitchFamily="50" charset="-128"/>
              </a:rPr>
              <a:t>坂</a:t>
            </a:r>
            <a:r>
              <a:rPr kumimoji="1" lang="ja-JP" altLang="en-US" sz="1050" dirty="0" smtClean="0">
                <a:latin typeface="Meiryo UI" panose="020B0604030504040204" pitchFamily="50" charset="-128"/>
                <a:ea typeface="Meiryo UI" panose="020B0604030504040204" pitchFamily="50" charset="-128"/>
              </a:rPr>
              <a:t>夏の陣のあと、大坂城主となった松平忠明は市街地の復興につとめ、旧三の丸を町民に開放。</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・大阪は天領となり、市政を担当する東西町奉行が設置され、</a:t>
            </a:r>
            <a:r>
              <a:rPr kumimoji="1" lang="ja-JP" altLang="en-US" sz="1050" b="1" dirty="0" smtClean="0">
                <a:latin typeface="Meiryo UI" panose="020B0604030504040204" pitchFamily="50" charset="-128"/>
                <a:ea typeface="Meiryo UI" panose="020B0604030504040204" pitchFamily="50" charset="-128"/>
              </a:rPr>
              <a:t>北組・南組・天満組（大阪三郷）</a:t>
            </a:r>
            <a:r>
              <a:rPr kumimoji="1" lang="ja-JP" altLang="en-US" sz="1050" dirty="0" smtClean="0">
                <a:latin typeface="Meiryo UI" panose="020B0604030504040204" pitchFamily="50" charset="-128"/>
                <a:ea typeface="Meiryo UI" panose="020B0604030504040204" pitchFamily="50" charset="-128"/>
              </a:rPr>
              <a:t>に分けられた町人居住地区</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に、</a:t>
            </a:r>
            <a:r>
              <a:rPr kumimoji="1" lang="ja-JP" altLang="en-US" sz="1050" b="1" dirty="0" smtClean="0">
                <a:latin typeface="Meiryo UI" panose="020B0604030504040204" pitchFamily="50" charset="-128"/>
                <a:ea typeface="Meiryo UI" panose="020B0604030504040204" pitchFamily="50" charset="-128"/>
              </a:rPr>
              <a:t>町人自治の体制が整えられた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・大阪が全国のビジネスセンターとして発展するうえで、</a:t>
            </a:r>
            <a:r>
              <a:rPr kumimoji="1" lang="ja-JP" altLang="en-US" sz="1050" b="1" dirty="0" smtClean="0">
                <a:latin typeface="Meiryo UI" panose="020B0604030504040204" pitchFamily="50" charset="-128"/>
                <a:ea typeface="Meiryo UI" panose="020B0604030504040204" pitchFamily="50" charset="-128"/>
              </a:rPr>
              <a:t>各地から商人（平野商人、伏見商人、堺商人など）が誘致されたこと</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が非常に大きな意味をもった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・また、秀吉の時代から</a:t>
            </a:r>
            <a:r>
              <a:rPr kumimoji="1" lang="en-US" altLang="ja-JP" sz="1050" dirty="0" smtClean="0">
                <a:latin typeface="Meiryo UI" panose="020B0604030504040204" pitchFamily="50" charset="-128"/>
                <a:ea typeface="Meiryo UI" panose="020B0604030504040204" pitchFamily="50" charset="-128"/>
              </a:rPr>
              <a:t>1630</a:t>
            </a:r>
            <a:r>
              <a:rPr kumimoji="1" lang="ja-JP" altLang="en-US" sz="1050" dirty="0" smtClean="0">
                <a:latin typeface="Meiryo UI" panose="020B0604030504040204" pitchFamily="50" charset="-128"/>
                <a:ea typeface="Meiryo UI" panose="020B0604030504040204" pitchFamily="50" charset="-128"/>
              </a:rPr>
              <a:t>年代頃まで、東横堀、西横堀、道頓堀などが次々と開削され、「水の都」のインフラ整備が進んだ。</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・堀川の開削は、</a:t>
            </a:r>
            <a:r>
              <a:rPr kumimoji="1" lang="ja-JP" altLang="en-US" sz="1050" b="1" dirty="0" smtClean="0">
                <a:latin typeface="Meiryo UI" panose="020B0604030504040204" pitchFamily="50" charset="-128"/>
                <a:ea typeface="Meiryo UI" panose="020B0604030504040204" pitchFamily="50" charset="-128"/>
              </a:rPr>
              <a:t>開削土砂による土地造成を可能にするとともに、舟運のための水路（運河）をつくりだした</a:t>
            </a:r>
            <a:r>
              <a:rPr kumimoji="1" lang="ja-JP" altLang="en-US" sz="1050" dirty="0" smtClean="0">
                <a:latin typeface="Meiryo UI" panose="020B0604030504040204" pitchFamily="50" charset="-128"/>
                <a:ea typeface="Meiryo UI" panose="020B0604030504040204" pitchFamily="50" charset="-128"/>
              </a:rPr>
              <a:t>。</a:t>
            </a: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◆「天下の台所」の成立</a:t>
            </a:r>
            <a:endParaRPr kumimoji="1" lang="en-US" altLang="ja-JP" sz="1050" b="1" u="sng"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・大阪は</a:t>
            </a:r>
            <a:r>
              <a:rPr kumimoji="1" lang="ja-JP" altLang="en-US" sz="1050" b="1" dirty="0" smtClean="0">
                <a:latin typeface="Meiryo UI" panose="020B0604030504040204" pitchFamily="50" charset="-128"/>
                <a:ea typeface="Meiryo UI" panose="020B0604030504040204" pitchFamily="50" charset="-128"/>
              </a:rPr>
              <a:t>瀬戸内を介して西国とつながり、淀川を通じて京都から東国へとつながるという交通の要衝</a:t>
            </a:r>
            <a:r>
              <a:rPr kumimoji="1" lang="ja-JP" altLang="en-US" sz="1050" dirty="0" smtClean="0">
                <a:latin typeface="Meiryo UI" panose="020B0604030504040204" pitchFamily="50" charset="-128"/>
                <a:ea typeface="Meiryo UI" panose="020B0604030504040204" pitchFamily="50" charset="-128"/>
              </a:rPr>
              <a:t>にあり、かつ、古代以来、</a:t>
            </a:r>
            <a:r>
              <a:rPr kumimoji="1" lang="ja-JP" altLang="en-US" sz="1050" b="1" dirty="0" smtClean="0">
                <a:latin typeface="Meiryo UI" panose="020B0604030504040204" pitchFamily="50" charset="-128"/>
                <a:ea typeface="Meiryo UI" panose="020B0604030504040204" pitchFamily="50" charset="-128"/>
              </a:rPr>
              <a:t>先進手工業技術の集積が著しい畿内を後背地にもつという条件</a:t>
            </a:r>
            <a:r>
              <a:rPr kumimoji="1" lang="ja-JP" altLang="en-US" sz="1050" dirty="0" smtClean="0">
                <a:latin typeface="Meiryo UI" panose="020B0604030504040204" pitchFamily="50" charset="-128"/>
                <a:ea typeface="Meiryo UI" panose="020B0604030504040204" pitchFamily="50" charset="-128"/>
              </a:rPr>
              <a:t>に支えられていた。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江戸との間の菱垣廻船や樽廻船、日本海側地域と大阪とを直接に結びつける西回り航路が整備</a:t>
            </a:r>
            <a:r>
              <a:rPr kumimoji="1" lang="ja-JP" altLang="en-US" sz="1050" dirty="0" smtClean="0">
                <a:latin typeface="Meiryo UI" panose="020B0604030504040204" pitchFamily="50" charset="-128"/>
                <a:ea typeface="Meiryo UI" panose="020B0604030504040204" pitchFamily="50" charset="-128"/>
              </a:rPr>
              <a:t>された</a:t>
            </a:r>
            <a:r>
              <a:rPr kumimoji="1" lang="en-US" altLang="ja-JP" sz="1050" dirty="0" smtClean="0">
                <a:latin typeface="Meiryo UI" panose="020B0604030504040204" pitchFamily="50" charset="-128"/>
                <a:ea typeface="Meiryo UI" panose="020B0604030504040204" pitchFamily="50" charset="-128"/>
              </a:rPr>
              <a:t>1670</a:t>
            </a:r>
            <a:r>
              <a:rPr kumimoji="1" lang="ja-JP" altLang="en-US" sz="1050" dirty="0" smtClean="0">
                <a:latin typeface="Meiryo UI" panose="020B0604030504040204" pitchFamily="50" charset="-128"/>
                <a:ea typeface="Meiryo UI" panose="020B0604030504040204" pitchFamily="50" charset="-128"/>
              </a:rPr>
              <a:t>年代以降、</a:t>
            </a:r>
            <a:r>
              <a:rPr kumimoji="1" lang="ja-JP" altLang="en-US" sz="1050" b="1" dirty="0" smtClean="0">
                <a:latin typeface="Meiryo UI" panose="020B0604030504040204" pitchFamily="50" charset="-128"/>
                <a:ea typeface="Meiryo UI" panose="020B0604030504040204" pitchFamily="50" charset="-128"/>
              </a:rPr>
              <a:t>「天下の台所」</a:t>
            </a:r>
            <a:r>
              <a:rPr kumimoji="1" lang="ja-JP" altLang="en-US" sz="1050" b="1" dirty="0">
                <a:latin typeface="Meiryo UI" panose="020B0604030504040204" pitchFamily="50" charset="-128"/>
                <a:ea typeface="Meiryo UI" panose="020B0604030504040204" pitchFamily="50" charset="-128"/>
              </a:rPr>
              <a:t>の容姿を</a:t>
            </a:r>
            <a:r>
              <a:rPr kumimoji="1" lang="ja-JP" altLang="en-US" sz="1050" b="1" dirty="0" smtClean="0">
                <a:latin typeface="Meiryo UI" panose="020B0604030504040204" pitchFamily="50" charset="-128"/>
                <a:ea typeface="Meiryo UI" panose="020B0604030504040204" pitchFamily="50" charset="-128"/>
              </a:rPr>
              <a:t>整える</a:t>
            </a:r>
            <a:r>
              <a:rPr kumimoji="1" lang="ja-JP" altLang="en-US" sz="1050" dirty="0" smtClean="0">
                <a:latin typeface="Meiryo UI" panose="020B0604030504040204" pitchFamily="50" charset="-128"/>
                <a:ea typeface="Meiryo UI" panose="020B0604030504040204" pitchFamily="50" charset="-128"/>
              </a:rPr>
              <a:t>ことになる。</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100</a:t>
            </a:r>
            <a:r>
              <a:rPr kumimoji="1" lang="ja-JP" altLang="en-US" sz="1050" dirty="0" smtClean="0">
                <a:latin typeface="Meiryo UI" panose="020B0604030504040204" pitchFamily="50" charset="-128"/>
                <a:ea typeface="Meiryo UI" panose="020B0604030504040204" pitchFamily="50" charset="-128"/>
              </a:rPr>
              <a:t>以上の藩が、大阪市中の堀川沿岸に蔵屋敷を設置し、蔵屋敷が販売する米切手を売買する場として、</a:t>
            </a:r>
            <a:r>
              <a:rPr kumimoji="1" lang="en-US" altLang="ja-JP" sz="1050" dirty="0" smtClean="0">
                <a:latin typeface="Meiryo UI" panose="020B0604030504040204" pitchFamily="50" charset="-128"/>
                <a:ea typeface="Meiryo UI" panose="020B0604030504040204" pitchFamily="50" charset="-128"/>
              </a:rPr>
              <a:t>17</a:t>
            </a:r>
            <a:r>
              <a:rPr kumimoji="1" lang="ja-JP" altLang="en-US" sz="1050" dirty="0" smtClean="0">
                <a:latin typeface="Meiryo UI" panose="020B0604030504040204" pitchFamily="50" charset="-128"/>
                <a:ea typeface="Meiryo UI" panose="020B0604030504040204" pitchFamily="50" charset="-128"/>
              </a:rPr>
              <a:t>世紀後半には米市が成立し、</a:t>
            </a:r>
            <a:r>
              <a:rPr kumimoji="1" lang="en-US" altLang="ja-JP" sz="1050" dirty="0" smtClean="0">
                <a:latin typeface="Meiryo UI" panose="020B0604030504040204" pitchFamily="50" charset="-128"/>
                <a:ea typeface="Meiryo UI" panose="020B0604030504040204" pitchFamily="50" charset="-128"/>
              </a:rPr>
              <a:t>1730</a:t>
            </a:r>
            <a:r>
              <a:rPr kumimoji="1" lang="ja-JP" altLang="en-US" sz="1050" dirty="0" smtClean="0">
                <a:latin typeface="Meiryo UI" panose="020B0604030504040204" pitchFamily="50" charset="-128"/>
                <a:ea typeface="Meiryo UI" panose="020B0604030504040204" pitchFamily="50" charset="-128"/>
              </a:rPr>
              <a:t>年に幕府に堂島米会所として公許される頃には、</a:t>
            </a:r>
            <a:r>
              <a:rPr kumimoji="1" lang="ja-JP" altLang="en-US" sz="1050" b="1" dirty="0" smtClean="0">
                <a:latin typeface="Meiryo UI" panose="020B0604030504040204" pitchFamily="50" charset="-128"/>
                <a:ea typeface="Meiryo UI" panose="020B0604030504040204" pitchFamily="50" charset="-128"/>
              </a:rPr>
              <a:t>先物取引を包摂する商品取引所の体制を整えていた</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3</a:t>
            </a:r>
            <a:endParaRPr kumimoji="1" lang="ja-JP" altLang="en-US" sz="1100" b="1" dirty="0">
              <a:latin typeface="Arial Black" panose="020B0A04020102020204" pitchFamily="34" charset="0"/>
            </a:endParaRPr>
          </a:p>
        </p:txBody>
      </p:sp>
      <p:pic>
        <p:nvPicPr>
          <p:cNvPr id="3" name="図 2"/>
          <p:cNvPicPr>
            <a:picLocks noChangeAspect="1"/>
          </p:cNvPicPr>
          <p:nvPr/>
        </p:nvPicPr>
        <p:blipFill>
          <a:blip r:embed="rId2"/>
          <a:stretch>
            <a:fillRect/>
          </a:stretch>
        </p:blipFill>
        <p:spPr>
          <a:xfrm>
            <a:off x="6891720" y="2035750"/>
            <a:ext cx="2866257" cy="2933699"/>
          </a:xfrm>
          <a:prstGeom prst="rect">
            <a:avLst/>
          </a:prstGeom>
        </p:spPr>
      </p:pic>
      <p:sp>
        <p:nvSpPr>
          <p:cNvPr id="7" name="正方形/長方形 6"/>
          <p:cNvSpPr/>
          <p:nvPr/>
        </p:nvSpPr>
        <p:spPr>
          <a:xfrm>
            <a:off x="7334250" y="4886310"/>
            <a:ext cx="1981199" cy="23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chemeClr val="tx1"/>
                </a:solidFill>
                <a:latin typeface="Meiryo UI" panose="020B0604030504040204" pitchFamily="50" charset="-128"/>
                <a:ea typeface="Meiryo UI" panose="020B0604030504040204" pitchFamily="50" charset="-128"/>
              </a:rPr>
              <a:t>※</a:t>
            </a:r>
            <a:r>
              <a:rPr kumimoji="1" lang="ja-JP" altLang="en-US" sz="800" b="1" dirty="0" smtClean="0">
                <a:solidFill>
                  <a:schemeClr val="tx1"/>
                </a:solidFill>
                <a:latin typeface="Meiryo UI" panose="020B0604030504040204" pitchFamily="50" charset="-128"/>
                <a:ea typeface="Meiryo UI" panose="020B0604030504040204" pitchFamily="50" charset="-128"/>
              </a:rPr>
              <a:t>町の発展とともに開削された堀川</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　（水都・大阪</a:t>
            </a:r>
            <a:r>
              <a:rPr kumimoji="1" lang="en-US" altLang="ja-JP" sz="800" b="1" dirty="0" smtClean="0">
                <a:solidFill>
                  <a:schemeClr val="tx1"/>
                </a:solidFill>
                <a:latin typeface="Meiryo UI" panose="020B0604030504040204" pitchFamily="50" charset="-128"/>
                <a:ea typeface="Meiryo UI" panose="020B0604030504040204" pitchFamily="50" charset="-128"/>
              </a:rPr>
              <a:t>HP</a:t>
            </a:r>
            <a:r>
              <a:rPr kumimoji="1" lang="ja-JP" altLang="en-US" sz="800" b="1" dirty="0" smtClean="0">
                <a:solidFill>
                  <a:schemeClr val="tx1"/>
                </a:solidFill>
                <a:latin typeface="Meiryo UI" panose="020B0604030504040204" pitchFamily="50" charset="-128"/>
                <a:ea typeface="Meiryo UI" panose="020B0604030504040204" pitchFamily="50" charset="-128"/>
              </a:rPr>
              <a:t>よ</a:t>
            </a:r>
            <a:r>
              <a:rPr kumimoji="1" lang="ja-JP" altLang="en-US" sz="800" b="1" dirty="0">
                <a:solidFill>
                  <a:schemeClr val="tx1"/>
                </a:solidFill>
                <a:latin typeface="Meiryo UI" panose="020B0604030504040204" pitchFamily="50" charset="-128"/>
                <a:ea typeface="Meiryo UI" panose="020B0604030504040204" pitchFamily="50" charset="-128"/>
              </a:rPr>
              <a:t>り</a:t>
            </a:r>
            <a:r>
              <a:rPr kumimoji="1" lang="ja-JP" altLang="en-US" sz="800" b="1" dirty="0" smtClean="0">
                <a:solidFill>
                  <a:schemeClr val="tx1"/>
                </a:solidFill>
                <a:latin typeface="Meiryo UI" panose="020B0604030504040204" pitchFamily="50" charset="-128"/>
                <a:ea typeface="Meiryo UI" panose="020B0604030504040204" pitchFamily="50" charset="-128"/>
              </a:rPr>
              <a:t>）</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（１）都市の形成過程（古代</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戦前）</a:t>
            </a:r>
            <a:endParaRPr lang="ja-JP" altLang="en-US" sz="1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5863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３</a:t>
            </a:r>
            <a:r>
              <a:rPr lang="ja-JP" altLang="en-US" sz="1800" b="1" dirty="0">
                <a:solidFill>
                  <a:schemeClr val="bg1"/>
                </a:solidFill>
                <a:latin typeface="Meiryo UI" panose="020B0604030504040204" pitchFamily="50" charset="-128"/>
                <a:ea typeface="Meiryo UI" panose="020B0604030504040204" pitchFamily="50" charset="-128"/>
              </a:rPr>
              <a:t>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の位置・ポテンシャル（１）経済（</a:t>
            </a:r>
            <a:r>
              <a:rPr lang="ja-JP" altLang="en-US" sz="1800" b="1" dirty="0" smtClean="0">
                <a:solidFill>
                  <a:schemeClr val="bg1"/>
                </a:solidFill>
                <a:latin typeface="Meiryo UI" panose="020B0604030504040204" pitchFamily="50" charset="-128"/>
                <a:ea typeface="Meiryo UI" panose="020B0604030504040204" pitchFamily="50" charset="-128"/>
              </a:rPr>
              <a:t>名目</a:t>
            </a:r>
            <a:r>
              <a:rPr lang="en-US" altLang="ja-JP" sz="1800" b="1" dirty="0" smtClean="0">
                <a:solidFill>
                  <a:schemeClr val="bg1"/>
                </a:solidFill>
                <a:latin typeface="Meiryo UI" panose="020B0604030504040204" pitchFamily="50" charset="-128"/>
                <a:ea typeface="Meiryo UI" panose="020B0604030504040204" pitchFamily="50" charset="-128"/>
              </a:rPr>
              <a:t>GDP</a:t>
            </a:r>
            <a:r>
              <a:rPr lang="ja-JP" altLang="en-US" sz="1800" b="1" dirty="0" smtClean="0">
                <a:solidFill>
                  <a:schemeClr val="bg1"/>
                </a:solidFill>
                <a:latin typeface="Meiryo UI" panose="020B0604030504040204" pitchFamily="50" charset="-128"/>
                <a:ea typeface="Meiryo UI" panose="020B0604030504040204" pitchFamily="50" charset="-128"/>
              </a:rPr>
              <a:t>の推移・３都市比較）</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57</a:t>
            </a:r>
            <a:endParaRPr kumimoji="1" lang="ja-JP" altLang="en-US" sz="1100" b="1" dirty="0">
              <a:latin typeface="Arial Black" panose="020B0A04020102020204" pitchFamily="34" charset="0"/>
            </a:endParaRPr>
          </a:p>
        </p:txBody>
      </p:sp>
      <p:sp>
        <p:nvSpPr>
          <p:cNvPr id="44" name="テキスト ボックス 43"/>
          <p:cNvSpPr txBox="1"/>
          <p:nvPr/>
        </p:nvSpPr>
        <p:spPr>
          <a:xfrm>
            <a:off x="132229" y="509722"/>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・名目</a:t>
            </a:r>
            <a:r>
              <a:rPr kumimoji="1" lang="en-US" altLang="ja-JP" sz="1400" dirty="0" smtClean="0">
                <a:latin typeface="Meiryo UI" panose="020B0604030504040204" pitchFamily="50" charset="-128"/>
                <a:ea typeface="Meiryo UI" panose="020B0604030504040204" pitchFamily="50" charset="-128"/>
              </a:rPr>
              <a:t>GDP</a:t>
            </a:r>
            <a:r>
              <a:rPr kumimoji="1" lang="ja-JP" altLang="en-US" sz="1400" dirty="0" smtClean="0">
                <a:latin typeface="Meiryo UI" panose="020B0604030504040204" pitchFamily="50" charset="-128"/>
                <a:ea typeface="Meiryo UI" panose="020B0604030504040204" pitchFamily="50" charset="-128"/>
              </a:rPr>
              <a:t>は、東京に次いで２番目の水準で推移。</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※GDP</a:t>
            </a:r>
            <a:r>
              <a:rPr kumimoji="1" lang="ja-JP" altLang="en-US" sz="1400" dirty="0" smtClean="0">
                <a:latin typeface="Meiryo UI" panose="020B0604030504040204" pitchFamily="50" charset="-128"/>
                <a:ea typeface="Meiryo UI" panose="020B0604030504040204" pitchFamily="50" charset="-128"/>
              </a:rPr>
              <a:t>の計算方法の改定の影響もあり、愛知県に抜かれ現在は全国３位。</a:t>
            </a:r>
            <a:endParaRPr kumimoji="1"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256712" y="6592743"/>
            <a:ext cx="3079794"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出典：各都府県「県民経済計算」より企画室作成</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132229" y="6569660"/>
            <a:ext cx="15779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1" name="グラフ 10"/>
          <p:cNvGraphicFramePr>
            <a:graphicFrameLocks/>
          </p:cNvGraphicFramePr>
          <p:nvPr>
            <p:extLst>
              <p:ext uri="{D42A27DB-BD31-4B8C-83A1-F6EECF244321}">
                <p14:modId xmlns:p14="http://schemas.microsoft.com/office/powerpoint/2010/main" val="2432662966"/>
              </p:ext>
            </p:extLst>
          </p:nvPr>
        </p:nvGraphicFramePr>
        <p:xfrm>
          <a:off x="244697" y="1132903"/>
          <a:ext cx="8500058" cy="5486837"/>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2890138" y="2200599"/>
            <a:ext cx="8781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東京都</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3768239" y="4146049"/>
            <a:ext cx="8781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p:cNvSpPr txBox="1"/>
          <p:nvPr/>
        </p:nvSpPr>
        <p:spPr>
          <a:xfrm>
            <a:off x="3674579" y="5112335"/>
            <a:ext cx="8781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愛知県</a:t>
            </a:r>
          </a:p>
        </p:txBody>
      </p:sp>
      <p:sp>
        <p:nvSpPr>
          <p:cNvPr id="21" name="テキスト ボックス 20"/>
          <p:cNvSpPr txBox="1"/>
          <p:nvPr/>
        </p:nvSpPr>
        <p:spPr>
          <a:xfrm>
            <a:off x="2635855" y="2887674"/>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815527" y="3161258"/>
            <a:ext cx="307777" cy="13321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リーマンショック</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2088355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の位置・ポテンシャル（１）経済（</a:t>
            </a:r>
            <a:r>
              <a:rPr lang="ja-JP" altLang="en-US" sz="1800" b="1" dirty="0" smtClean="0">
                <a:solidFill>
                  <a:schemeClr val="bg1"/>
                </a:solidFill>
                <a:latin typeface="Meiryo UI" panose="020B0604030504040204" pitchFamily="50" charset="-128"/>
                <a:ea typeface="Meiryo UI" panose="020B0604030504040204" pitchFamily="50" charset="-128"/>
              </a:rPr>
              <a:t>実質</a:t>
            </a:r>
            <a:r>
              <a:rPr lang="en-US" altLang="ja-JP" sz="1800" b="1" dirty="0" smtClean="0">
                <a:solidFill>
                  <a:schemeClr val="bg1"/>
                </a:solidFill>
                <a:latin typeface="Meiryo UI" panose="020B0604030504040204" pitchFamily="50" charset="-128"/>
                <a:ea typeface="Meiryo UI" panose="020B0604030504040204" pitchFamily="50" charset="-128"/>
              </a:rPr>
              <a:t>GDP</a:t>
            </a:r>
            <a:r>
              <a:rPr lang="ja-JP" altLang="en-US" sz="1800" b="1" dirty="0" smtClean="0">
                <a:solidFill>
                  <a:schemeClr val="bg1"/>
                </a:solidFill>
                <a:latin typeface="Meiryo UI" panose="020B0604030504040204" pitchFamily="50" charset="-128"/>
                <a:ea typeface="Meiryo UI" panose="020B0604030504040204" pitchFamily="50" charset="-128"/>
              </a:rPr>
              <a:t>の推移・３都市比較）</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58</a:t>
            </a:r>
            <a:endParaRPr kumimoji="1" lang="ja-JP" altLang="en-US" sz="1100" b="1" dirty="0">
              <a:latin typeface="Arial Black" panose="020B0A04020102020204" pitchFamily="34" charset="0"/>
            </a:endParaRPr>
          </a:p>
        </p:txBody>
      </p:sp>
      <p:sp>
        <p:nvSpPr>
          <p:cNvPr id="44" name="テキスト ボックス 43"/>
          <p:cNvSpPr txBox="1"/>
          <p:nvPr/>
        </p:nvSpPr>
        <p:spPr>
          <a:xfrm>
            <a:off x="132229" y="509722"/>
            <a:ext cx="9641542"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・実質</a:t>
            </a:r>
            <a:r>
              <a:rPr kumimoji="1" lang="en-US" altLang="ja-JP" sz="1400" dirty="0" smtClean="0">
                <a:latin typeface="Meiryo UI" panose="020B0604030504040204" pitchFamily="50" charset="-128"/>
                <a:ea typeface="Meiryo UI" panose="020B0604030504040204" pitchFamily="50" charset="-128"/>
              </a:rPr>
              <a:t>GDP</a:t>
            </a:r>
            <a:r>
              <a:rPr kumimoji="1" lang="ja-JP" altLang="en-US" sz="1400" dirty="0" smtClean="0">
                <a:latin typeface="Meiryo UI" panose="020B0604030504040204" pitchFamily="50" charset="-128"/>
                <a:ea typeface="Meiryo UI" panose="020B0604030504040204" pitchFamily="50" charset="-128"/>
              </a:rPr>
              <a:t>は、東京に次いで２番目の水準で推移。</a:t>
            </a:r>
            <a:endParaRPr kumimoji="1"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256712" y="6596389"/>
            <a:ext cx="295947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出典：各都府県「県民経済計算」より企画室作成</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132229" y="6569660"/>
            <a:ext cx="15779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2" name="グラフ 11"/>
          <p:cNvGraphicFramePr>
            <a:graphicFrameLocks/>
          </p:cNvGraphicFramePr>
          <p:nvPr>
            <p:extLst>
              <p:ext uri="{D42A27DB-BD31-4B8C-83A1-F6EECF244321}">
                <p14:modId xmlns:p14="http://schemas.microsoft.com/office/powerpoint/2010/main" val="1153772800"/>
              </p:ext>
            </p:extLst>
          </p:nvPr>
        </p:nvGraphicFramePr>
        <p:xfrm>
          <a:off x="510245" y="1090305"/>
          <a:ext cx="8487180" cy="5405728"/>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3357310" y="2289476"/>
            <a:ext cx="8781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東京都</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p:cNvSpPr txBox="1"/>
          <p:nvPr/>
        </p:nvSpPr>
        <p:spPr>
          <a:xfrm>
            <a:off x="4061306" y="3996028"/>
            <a:ext cx="8781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uLnTx/>
                <a:uFillTx/>
                <a:latin typeface="Meiryo UI" panose="020B0604030504040204" pitchFamily="50" charset="-128"/>
                <a:ea typeface="Meiryo UI" panose="020B0604030504040204" pitchFamily="50" charset="-128"/>
                <a:cs typeface="+mn-cs"/>
              </a:rPr>
              <a:t>大阪府</a:t>
            </a:r>
            <a:endParaRPr kumimoji="1" lang="ja-JP" altLang="en-US" sz="1200" b="1" i="0" u="sng"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3183205" y="5107531"/>
            <a:ext cx="8781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愛知県</a:t>
            </a:r>
          </a:p>
        </p:txBody>
      </p:sp>
      <p:sp>
        <p:nvSpPr>
          <p:cNvPr id="22" name="テキスト ボックス 21"/>
          <p:cNvSpPr txBox="1"/>
          <p:nvPr/>
        </p:nvSpPr>
        <p:spPr>
          <a:xfrm>
            <a:off x="2927162" y="2815482"/>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106834" y="3089066"/>
            <a:ext cx="307777" cy="13321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リーマンショック</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391671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の位置・ポテンシャル（１）経済（</a:t>
            </a:r>
            <a:r>
              <a:rPr lang="ja-JP" altLang="en-US" sz="1800" b="1" dirty="0" smtClean="0">
                <a:solidFill>
                  <a:schemeClr val="bg1"/>
                </a:solidFill>
                <a:latin typeface="Meiryo UI" panose="020B0604030504040204" pitchFamily="50" charset="-128"/>
                <a:ea typeface="Meiryo UI" panose="020B0604030504040204" pitchFamily="50" charset="-128"/>
              </a:rPr>
              <a:t>景気動向指数</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一致</a:t>
            </a:r>
            <a:r>
              <a:rPr lang="en-US" altLang="ja-JP" sz="1800" b="1" dirty="0" smtClean="0">
                <a:solidFill>
                  <a:schemeClr val="bg1"/>
                </a:solidFill>
                <a:latin typeface="Meiryo UI" panose="020B0604030504040204" pitchFamily="50" charset="-128"/>
                <a:ea typeface="Meiryo UI" panose="020B0604030504040204" pitchFamily="50" charset="-128"/>
              </a:rPr>
              <a:t>CI〕</a:t>
            </a:r>
            <a:r>
              <a:rPr lang="ja-JP" altLang="en-US" sz="1800" b="1" dirty="0" smtClean="0">
                <a:solidFill>
                  <a:schemeClr val="bg1"/>
                </a:solidFill>
                <a:latin typeface="Meiryo UI" panose="020B0604030504040204" pitchFamily="50" charset="-128"/>
                <a:ea typeface="Meiryo UI" panose="020B0604030504040204" pitchFamily="50" charset="-128"/>
              </a:rPr>
              <a:t>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59</a:t>
            </a:r>
            <a:endParaRPr kumimoji="1" lang="ja-JP" altLang="en-US" sz="1100" b="1" dirty="0">
              <a:latin typeface="Arial Black" panose="020B0A04020102020204" pitchFamily="34" charset="0"/>
            </a:endParaRPr>
          </a:p>
        </p:txBody>
      </p:sp>
      <p:sp>
        <p:nvSpPr>
          <p:cNvPr id="44" name="テキスト ボックス 43"/>
          <p:cNvSpPr txBox="1"/>
          <p:nvPr/>
        </p:nvSpPr>
        <p:spPr>
          <a:xfrm>
            <a:off x="132229" y="509722"/>
            <a:ext cx="9641542"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・近年、全国を上回る状況で推移。</a:t>
            </a:r>
            <a:endParaRPr kumimoji="1" lang="en-US" altLang="ja-JP" sz="1400" dirty="0" smtClean="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502434136"/>
              </p:ext>
            </p:extLst>
          </p:nvPr>
        </p:nvGraphicFramePr>
        <p:xfrm>
          <a:off x="593626" y="1070293"/>
          <a:ext cx="8615966" cy="5105634"/>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4272856" y="6585320"/>
            <a:ext cx="5314046" cy="253916"/>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出典：大阪産業経済リサーチセンター「景気動向指数」、内閣府「景気動向指数」より作成</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12416" y="6317596"/>
            <a:ext cx="91805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景気動向指数</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一致</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CI〕</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は、主として景気変動の大きさや</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テンポ</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（量感）を測定することを目的としている指数。全国と大阪の景気動向指数では、採用しているデータが異なるため留意が必要。</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全国値は基準年の変更（</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年）により、</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とした最新値は</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月値となっている。</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228737" y="2956839"/>
            <a:ext cx="430887" cy="106335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第一次安倍内閣 </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発足</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7172" y="904043"/>
            <a:ext cx="24482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8155079" y="1013813"/>
            <a:ext cx="715381" cy="283155"/>
          </a:xfrm>
          <a:prstGeom prst="wedgeRectCallout">
            <a:avLst>
              <a:gd name="adj1" fmla="val 32341"/>
              <a:gd name="adj2" fmla="val 117890"/>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吹き出し 16"/>
          <p:cNvSpPr/>
          <p:nvPr/>
        </p:nvSpPr>
        <p:spPr>
          <a:xfrm>
            <a:off x="8701677" y="2428850"/>
            <a:ext cx="650346" cy="283155"/>
          </a:xfrm>
          <a:prstGeom prst="wedgeRectCallout">
            <a:avLst>
              <a:gd name="adj1" fmla="val -24213"/>
              <a:gd name="adj2" fmla="val -171590"/>
            </a:avLst>
          </a:prstGeom>
          <a:ln cmpd="dbl">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p>
        </p:txBody>
      </p:sp>
      <p:sp>
        <p:nvSpPr>
          <p:cNvPr id="25" name="テキスト ボックス 24"/>
          <p:cNvSpPr txBox="1"/>
          <p:nvPr/>
        </p:nvSpPr>
        <p:spPr>
          <a:xfrm>
            <a:off x="896784" y="1756695"/>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2001</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66932" y="2016936"/>
            <a:ext cx="307777" cy="111800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小泉内閣 発足</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64827" y="2666054"/>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4586717" y="928624"/>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740036" y="1204356"/>
            <a:ext cx="307777" cy="84832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民主党政権</a:t>
            </a:r>
          </a:p>
        </p:txBody>
      </p:sp>
      <p:sp>
        <p:nvSpPr>
          <p:cNvPr id="30" name="テキスト ボックス 29"/>
          <p:cNvSpPr txBox="1"/>
          <p:nvPr/>
        </p:nvSpPr>
        <p:spPr>
          <a:xfrm>
            <a:off x="6036434" y="910850"/>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189496" y="1188698"/>
            <a:ext cx="307777" cy="131183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第二次安倍内閣</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発足</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102708" y="910850"/>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249569" y="1200251"/>
            <a:ext cx="307777" cy="13321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リーマンショック</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矢印コネクタ 35"/>
          <p:cNvCxnSpPr/>
          <p:nvPr/>
        </p:nvCxnSpPr>
        <p:spPr>
          <a:xfrm>
            <a:off x="1544856" y="4352374"/>
            <a:ext cx="2728000" cy="359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1419936" y="4452228"/>
            <a:ext cx="1808802" cy="938719"/>
          </a:xfrm>
          <a:prstGeom prst="rect">
            <a:avLst/>
          </a:prstGeom>
          <a:noFill/>
        </p:spPr>
        <p:txBody>
          <a:bodyPr wrap="square"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＜いざなみ景気＞</a:t>
            </a:r>
            <a:endParaRPr kumimoji="1" lang="en-US" altLang="ja-JP" sz="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2002</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200"/>
              </a:spcBef>
              <a:spcAft>
                <a:spcPts val="0"/>
              </a:spcAft>
              <a:buClrTx/>
              <a:buSzTx/>
              <a:buFontTx/>
              <a:buNone/>
              <a:tabLst/>
              <a:defRPr/>
            </a:pPr>
            <a:r>
              <a:rPr kumimoji="1" lang="ja-JP" altLang="en-US" sz="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・いざ</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なぎ景気を越え、戦後最長</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景気拡大</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・アメリカでの住宅バブルを背景に</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した世界経済の拡大</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・円安進行に伴う輸出産業の好調</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0499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の位置・ポテンシャル（１）経済（</a:t>
            </a:r>
            <a:r>
              <a:rPr lang="ja-JP" altLang="en-US" sz="1800" b="1" dirty="0" smtClean="0">
                <a:solidFill>
                  <a:schemeClr val="bg1"/>
                </a:solidFill>
                <a:latin typeface="Meiryo UI" panose="020B0604030504040204" pitchFamily="50" charset="-128"/>
                <a:ea typeface="Meiryo UI" panose="020B0604030504040204" pitchFamily="50" charset="-128"/>
              </a:rPr>
              <a:t>来阪外国人数（インバウンド）の推移）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60</a:t>
            </a:r>
            <a:endParaRPr kumimoji="1" lang="ja-JP" altLang="en-US" sz="1100" b="1" dirty="0">
              <a:latin typeface="Arial Black" panose="020B0A04020102020204" pitchFamily="34" charset="0"/>
            </a:endParaRPr>
          </a:p>
        </p:txBody>
      </p:sp>
      <p:sp>
        <p:nvSpPr>
          <p:cNvPr id="44" name="テキスト ボックス 43"/>
          <p:cNvSpPr txBox="1"/>
          <p:nvPr/>
        </p:nvSpPr>
        <p:spPr>
          <a:xfrm>
            <a:off x="120729" y="466084"/>
            <a:ext cx="9553662" cy="31386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・直近</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年間で、インバウドは約７倍に増加。</a:t>
            </a:r>
            <a:endParaRPr kumimoji="1" lang="en-US" altLang="ja-JP" sz="1400" dirty="0" smtClean="0">
              <a:latin typeface="Meiryo UI" panose="020B0604030504040204" pitchFamily="50" charset="-128"/>
              <a:ea typeface="Meiryo UI" panose="020B0604030504040204" pitchFamily="50" charset="-128"/>
            </a:endParaRPr>
          </a:p>
        </p:txBody>
      </p:sp>
      <p:graphicFrame>
        <p:nvGraphicFramePr>
          <p:cNvPr id="38" name="グラフ 37"/>
          <p:cNvGraphicFramePr>
            <a:graphicFrameLocks/>
          </p:cNvGraphicFramePr>
          <p:nvPr>
            <p:extLst>
              <p:ext uri="{D42A27DB-BD31-4B8C-83A1-F6EECF244321}">
                <p14:modId xmlns:p14="http://schemas.microsoft.com/office/powerpoint/2010/main" val="1328345131"/>
              </p:ext>
            </p:extLst>
          </p:nvPr>
        </p:nvGraphicFramePr>
        <p:xfrm>
          <a:off x="358552" y="885431"/>
          <a:ext cx="8934808" cy="5874557"/>
        </p:xfrm>
        <a:graphic>
          <a:graphicData uri="http://schemas.openxmlformats.org/drawingml/2006/chart">
            <c:chart xmlns:c="http://schemas.openxmlformats.org/drawingml/2006/chart" xmlns:r="http://schemas.openxmlformats.org/officeDocument/2006/relationships" r:id="rId2"/>
          </a:graphicData>
        </a:graphic>
      </p:graphicFrame>
      <p:sp>
        <p:nvSpPr>
          <p:cNvPr id="39" name="テキスト ボックス 38"/>
          <p:cNvSpPr txBox="1"/>
          <p:nvPr/>
        </p:nvSpPr>
        <p:spPr>
          <a:xfrm>
            <a:off x="3992544" y="2482738"/>
            <a:ext cx="10081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2008-09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119985" y="2675402"/>
            <a:ext cx="430887" cy="152659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伊丹空港廃止・跡地売却を視野に国に問題提起</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1" name="テキスト ボックス 40"/>
          <p:cNvSpPr txBox="1"/>
          <p:nvPr/>
        </p:nvSpPr>
        <p:spPr>
          <a:xfrm>
            <a:off x="5737706" y="2518156"/>
            <a:ext cx="6579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927651" y="2797151"/>
            <a:ext cx="307777" cy="152659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関空・伊丹経営統合</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3" name="テキスト ボックス 42"/>
          <p:cNvSpPr txBox="1"/>
          <p:nvPr/>
        </p:nvSpPr>
        <p:spPr>
          <a:xfrm>
            <a:off x="6058354" y="3102354"/>
            <a:ext cx="5563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6174970" y="3375713"/>
            <a:ext cx="307777" cy="184798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ＬＣＣ専用ターミナルオープン</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6407033" y="2518156"/>
            <a:ext cx="720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544698" y="2806107"/>
            <a:ext cx="430887" cy="184798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伊丹空港の基本施設</a:t>
            </a:r>
            <a:endPar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・ターミナル経営一元化</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7720058" y="2178387"/>
            <a:ext cx="71801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7837414" y="2439541"/>
            <a:ext cx="430887" cy="184798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関空エアポート</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株</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事業開始</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0" name="テキスト ボックス 49"/>
          <p:cNvSpPr txBox="1"/>
          <p:nvPr/>
        </p:nvSpPr>
        <p:spPr>
          <a:xfrm>
            <a:off x="7960102" y="1232988"/>
            <a:ext cx="10081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8319165" y="1505853"/>
            <a:ext cx="307777" cy="184798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第</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2</a:t>
            </a: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ターミナル共用開始</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8" name="テキスト ボックス 57"/>
          <p:cNvSpPr txBox="1"/>
          <p:nvPr/>
        </p:nvSpPr>
        <p:spPr>
          <a:xfrm>
            <a:off x="7153867" y="2147190"/>
            <a:ext cx="720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7339704" y="2417945"/>
            <a:ext cx="307777" cy="184798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中国人への段階的ビザ緩和</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0" name="正方形/長方形 59"/>
          <p:cNvSpPr/>
          <p:nvPr/>
        </p:nvSpPr>
        <p:spPr>
          <a:xfrm>
            <a:off x="4599000" y="6659576"/>
            <a:ext cx="4929348" cy="230832"/>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出典：日本政府観光局（</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JNTO</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）「訪日外客統計」、観光庁「訪日外国人消費動向調査」より作成</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12408" y="885431"/>
            <a:ext cx="7920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1742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の位置・ポテンシャル（１）経済（</a:t>
            </a:r>
            <a:r>
              <a:rPr lang="ja-JP" altLang="en-US" sz="1800" b="1" dirty="0" smtClean="0">
                <a:solidFill>
                  <a:schemeClr val="bg1"/>
                </a:solidFill>
                <a:latin typeface="Meiryo UI" panose="020B0604030504040204" pitchFamily="50" charset="-128"/>
                <a:ea typeface="Meiryo UI" panose="020B0604030504040204" pitchFamily="50" charset="-128"/>
              </a:rPr>
              <a:t>事業所数</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雇用保険事業年報</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61</a:t>
            </a:r>
            <a:endParaRPr kumimoji="1" lang="ja-JP" altLang="en-US" sz="1100" b="1" dirty="0">
              <a:latin typeface="Arial Black" panose="020B0A04020102020204" pitchFamily="34" charset="0"/>
            </a:endParaRPr>
          </a:p>
        </p:txBody>
      </p:sp>
      <p:sp>
        <p:nvSpPr>
          <p:cNvPr id="44" name="テキスト ボックス 43"/>
          <p:cNvSpPr txBox="1"/>
          <p:nvPr/>
        </p:nvSpPr>
        <p:spPr>
          <a:xfrm>
            <a:off x="120729" y="466084"/>
            <a:ext cx="955366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・従業員を雇用している事業所のデータである「雇用保険事業年報」で全産業の事業所数の推移をみると、増加傾向にある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また</a:t>
            </a:r>
            <a:r>
              <a:rPr kumimoji="1" lang="ja-JP" altLang="en-US" sz="1400" dirty="0">
                <a:latin typeface="Meiryo UI" panose="020B0604030504040204" pitchFamily="50" charset="-128"/>
                <a:ea typeface="Meiryo UI" panose="020B0604030504040204" pitchFamily="50" charset="-128"/>
              </a:rPr>
              <a:t>、インバウンドが急増した２０１５年ごろから、大阪の開業数が上昇。</a:t>
            </a:r>
            <a:endParaRPr kumimoji="1" lang="en-US" altLang="ja-JP" sz="14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64736" y="3515382"/>
            <a:ext cx="27772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○開業数</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雇用保険事業年報</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92728" y="3741271"/>
            <a:ext cx="10977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757224" y="3504614"/>
            <a:ext cx="30077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○開業率</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雇用保険事業年報</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グラフ 32"/>
          <p:cNvGraphicFramePr>
            <a:graphicFrameLocks/>
          </p:cNvGraphicFramePr>
          <p:nvPr>
            <p:extLst>
              <p:ext uri="{D42A27DB-BD31-4B8C-83A1-F6EECF244321}">
                <p14:modId xmlns:p14="http://schemas.microsoft.com/office/powerpoint/2010/main" val="1752274190"/>
              </p:ext>
            </p:extLst>
          </p:nvPr>
        </p:nvGraphicFramePr>
        <p:xfrm>
          <a:off x="579117" y="1632966"/>
          <a:ext cx="8640960" cy="1808021"/>
        </p:xfrm>
        <a:graphic>
          <a:graphicData uri="http://schemas.openxmlformats.org/drawingml/2006/chart">
            <c:chart xmlns:c="http://schemas.openxmlformats.org/drawingml/2006/chart" xmlns:r="http://schemas.openxmlformats.org/officeDocument/2006/relationships" r:id="rId2"/>
          </a:graphicData>
        </a:graphic>
      </p:graphicFrame>
      <p:sp>
        <p:nvSpPr>
          <p:cNvPr id="34" name="テキスト ボックス 33"/>
          <p:cNvSpPr txBox="1"/>
          <p:nvPr/>
        </p:nvSpPr>
        <p:spPr>
          <a:xfrm>
            <a:off x="315660" y="1397693"/>
            <a:ext cx="44826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○事業所数の推移</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雇用保険事業年報</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グラフ 35"/>
          <p:cNvGraphicFramePr/>
          <p:nvPr>
            <p:extLst>
              <p:ext uri="{D42A27DB-BD31-4B8C-83A1-F6EECF244321}">
                <p14:modId xmlns:p14="http://schemas.microsoft.com/office/powerpoint/2010/main" val="1113986974"/>
              </p:ext>
            </p:extLst>
          </p:nvPr>
        </p:nvGraphicFramePr>
        <p:xfrm>
          <a:off x="292728" y="4002836"/>
          <a:ext cx="4668974" cy="2585540"/>
        </p:xfrm>
        <a:graphic>
          <a:graphicData uri="http://schemas.openxmlformats.org/drawingml/2006/chart">
            <c:chart xmlns:c="http://schemas.openxmlformats.org/drawingml/2006/chart" xmlns:r="http://schemas.openxmlformats.org/officeDocument/2006/relationships" r:id="rId3"/>
          </a:graphicData>
        </a:graphic>
      </p:graphicFrame>
      <p:sp>
        <p:nvSpPr>
          <p:cNvPr id="37" name="テキスト ボックス 1"/>
          <p:cNvSpPr txBox="1"/>
          <p:nvPr/>
        </p:nvSpPr>
        <p:spPr>
          <a:xfrm>
            <a:off x="919678" y="4013604"/>
            <a:ext cx="1384396" cy="866775"/>
          </a:xfrm>
          <a:prstGeom prst="rect">
            <a:avLst/>
          </a:prstGeom>
          <a:solidFill>
            <a:sysClr val="window" lastClr="FFFFFF">
              <a:lumMod val="85000"/>
            </a:sysClr>
          </a:solidFill>
          <a:ln>
            <a:solidFill>
              <a:prstClr val="black"/>
            </a:solidFill>
          </a:ln>
        </p:spPr>
        <p:txBody>
          <a:bodyPr wrap="square" lIns="36000" tIns="0" rIns="36000" bIns="0" rtlCol="0" anchor="ctr" anchorCtr="0">
            <a:noAutofit/>
          </a:bodyPr>
          <a:lstStyle/>
          <a:p>
            <a:pPr algn="just">
              <a:lnSpc>
                <a:spcPts val="1200"/>
              </a:lnSpc>
              <a:spcAft>
                <a:spcPts val="0"/>
              </a:spcAft>
            </a:pPr>
            <a:r>
              <a:rPr lang="ja-JP" sz="800" b="1" kern="100" dirty="0">
                <a:effectLst/>
                <a:latin typeface="游明朝" panose="02020400000000000000" pitchFamily="18" charset="-128"/>
                <a:ea typeface="游明朝" panose="02020400000000000000" pitchFamily="18" charset="-128"/>
                <a:cs typeface="Times New Roman" panose="02020603050405020304" pitchFamily="18" charset="0"/>
              </a:rPr>
              <a:t>【参考</a:t>
            </a:r>
            <a:r>
              <a:rPr lang="en-US" sz="800" b="1" kern="100" dirty="0">
                <a:effectLst/>
                <a:latin typeface="游明朝" panose="02020400000000000000" pitchFamily="18" charset="-128"/>
                <a:ea typeface="游明朝" panose="02020400000000000000" pitchFamily="18" charset="-128"/>
                <a:cs typeface="Times New Roman" panose="02020603050405020304" pitchFamily="18" charset="0"/>
              </a:rPr>
              <a:t>_</a:t>
            </a:r>
            <a:r>
              <a:rPr lang="en-US"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2018</a:t>
            </a:r>
            <a:r>
              <a:rPr lang="ja-JP" sz="800" b="1" kern="100" dirty="0">
                <a:effectLst/>
                <a:latin typeface="游明朝" panose="02020400000000000000" pitchFamily="18" charset="-128"/>
                <a:ea typeface="游明朝" panose="02020400000000000000" pitchFamily="18" charset="-128"/>
                <a:cs typeface="Times New Roman" panose="02020603050405020304" pitchFamily="18" charset="0"/>
              </a:rPr>
              <a:t>全国上位】</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spcBef>
                <a:spcPts val="600"/>
              </a:spcBef>
              <a:spcAft>
                <a:spcPts val="0"/>
              </a:spcAft>
            </a:pP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800" kern="100" dirty="0" smtClean="0">
                <a:latin typeface="游明朝" panose="02020400000000000000" pitchFamily="18" charset="-128"/>
                <a:ea typeface="游明朝" panose="02020400000000000000" pitchFamily="18" charset="-128"/>
                <a:cs typeface="Times New Roman" panose="02020603050405020304" pitchFamily="18" charset="0"/>
              </a:rPr>
              <a:t> </a:t>
            </a:r>
            <a:r>
              <a:rPr lang="ja-JP" sz="800" kern="100" dirty="0" smtClean="0">
                <a:effectLst/>
                <a:latin typeface="游明朝" panose="02020400000000000000" pitchFamily="18" charset="-128"/>
                <a:ea typeface="游明朝" panose="02020400000000000000" pitchFamily="18" charset="-128"/>
                <a:cs typeface="Times New Roman" panose="02020603050405020304" pitchFamily="18" charset="0"/>
              </a:rPr>
              <a:t>１位 </a:t>
            </a:r>
            <a:r>
              <a:rPr lang="ja-JP" sz="800" kern="100" dirty="0">
                <a:effectLst/>
                <a:latin typeface="游明朝" panose="02020400000000000000" pitchFamily="18" charset="-128"/>
                <a:ea typeface="游明朝" panose="02020400000000000000" pitchFamily="18" charset="-128"/>
                <a:cs typeface="Times New Roman" panose="02020603050405020304" pitchFamily="18" charset="0"/>
              </a:rPr>
              <a:t>： 東京</a:t>
            </a: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r>
              <a:rPr lang="en-US" sz="800" kern="100" dirty="0">
                <a:effectLst/>
                <a:latin typeface="ＭＳ ゴシック" panose="020B0609070205080204" pitchFamily="49" charset="-128"/>
                <a:ea typeface="游明朝" panose="02020400000000000000" pitchFamily="18" charset="-128"/>
                <a:cs typeface="Times New Roman" panose="02020603050405020304" pitchFamily="18" charset="0"/>
              </a:rPr>
              <a:t>18,179</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spcAft>
                <a:spcPts val="0"/>
              </a:spcAft>
            </a:pPr>
            <a:r>
              <a:rPr lang="en-US" sz="8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r>
              <a:rPr lang="ja-JP"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２位</a:t>
            </a:r>
            <a:r>
              <a:rPr lang="ja-JP" sz="800" b="1"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r>
              <a:rPr lang="ja-JP" sz="800" b="1"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大阪</a:t>
            </a:r>
            <a:r>
              <a:rPr lang="en-US"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r>
              <a:rPr lang="ja-JP"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r>
              <a:rPr lang="en-US"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8,463</a:t>
            </a:r>
            <a:r>
              <a:rPr lang="ja-JP" sz="800" b="1"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spcAft>
                <a:spcPts val="0"/>
              </a:spcAft>
            </a:pPr>
            <a:r>
              <a:rPr lang="en-US" sz="8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３位</a:t>
            </a:r>
            <a:r>
              <a:rPr lang="ja-JP" sz="8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r>
              <a:rPr lang="ja-JP" sz="8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愛知</a:t>
            </a:r>
            <a:r>
              <a:rPr lang="en-US" sz="8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r>
              <a:rPr lang="en-US" sz="800" kern="100" dirty="0">
                <a:effectLst/>
                <a:latin typeface="ＭＳ ゴシック" panose="020B0609070205080204" pitchFamily="49" charset="-128"/>
                <a:ea typeface="游明朝" panose="02020400000000000000" pitchFamily="18" charset="-128"/>
                <a:cs typeface="Times New Roman" panose="02020603050405020304" pitchFamily="18" charset="0"/>
              </a:rPr>
              <a:t>5,987</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spcAft>
                <a:spcPts val="0"/>
              </a:spcAft>
            </a:pPr>
            <a:r>
              <a:rPr lang="en-US" sz="8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４位</a:t>
            </a:r>
            <a:r>
              <a:rPr lang="ja-JP" sz="8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r>
              <a:rPr lang="ja-JP" sz="8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神奈川</a:t>
            </a:r>
            <a:r>
              <a:rPr lang="ja-JP" sz="8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r>
              <a:rPr lang="en-US" sz="800" kern="100" dirty="0">
                <a:effectLst/>
                <a:latin typeface="ＭＳ ゴシック" panose="020B0609070205080204" pitchFamily="49" charset="-128"/>
                <a:ea typeface="游明朝" panose="02020400000000000000" pitchFamily="18" charset="-128"/>
                <a:cs typeface="Times New Roman" panose="02020603050405020304" pitchFamily="18" charset="0"/>
              </a:rPr>
              <a:t>5,644</a:t>
            </a:r>
            <a:r>
              <a:rPr lang="ja-JP" sz="800" kern="100" dirty="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64" name="グラフ 63"/>
          <p:cNvGraphicFramePr/>
          <p:nvPr>
            <p:extLst>
              <p:ext uri="{D42A27DB-BD31-4B8C-83A1-F6EECF244321}">
                <p14:modId xmlns:p14="http://schemas.microsoft.com/office/powerpoint/2010/main" val="2784093396"/>
              </p:ext>
            </p:extLst>
          </p:nvPr>
        </p:nvGraphicFramePr>
        <p:xfrm>
          <a:off x="5057967" y="3921485"/>
          <a:ext cx="4313973" cy="2695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0618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の位置・ポテンシャル（１）経済（</a:t>
            </a:r>
            <a:r>
              <a:rPr lang="ja-JP" altLang="en-US" sz="1800" b="1" dirty="0" smtClean="0">
                <a:solidFill>
                  <a:schemeClr val="bg1"/>
                </a:solidFill>
                <a:latin typeface="Meiryo UI" panose="020B0604030504040204" pitchFamily="50" charset="-128"/>
                <a:ea typeface="Meiryo UI" panose="020B0604030504040204" pitchFamily="50" charset="-128"/>
              </a:rPr>
              <a:t>本社転入・転出件数の推移）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62</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1384995"/>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・㈱帝国</a:t>
            </a:r>
            <a:r>
              <a:rPr kumimoji="1" lang="ja-JP" altLang="en-US" sz="1400" dirty="0">
                <a:latin typeface="Meiryo UI" panose="020B0604030504040204" pitchFamily="50" charset="-128"/>
                <a:ea typeface="Meiryo UI" panose="020B0604030504040204" pitchFamily="50" charset="-128"/>
              </a:rPr>
              <a:t>データバンクの大阪府・本社移転企業調査</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2018</a:t>
            </a:r>
            <a:r>
              <a:rPr kumimoji="1" lang="ja-JP" altLang="en-US" sz="1400" dirty="0" smtClean="0">
                <a:latin typeface="Meiryo UI" panose="020B0604030504040204" pitchFamily="50" charset="-128"/>
                <a:ea typeface="Meiryo UI" panose="020B0604030504040204" pitchFamily="50" charset="-128"/>
              </a:rPr>
              <a:t>年</a:t>
            </a:r>
            <a:r>
              <a:rPr kumimoji="1" lang="ja-JP" altLang="en-US" sz="1400" dirty="0">
                <a:latin typeface="Meiryo UI" panose="020B0604030504040204" pitchFamily="50" charset="-128"/>
                <a:ea typeface="Meiryo UI" panose="020B0604030504040204" pitchFamily="50" charset="-128"/>
              </a:rPr>
              <a:t>）によると、大阪府へ転入した企業</a:t>
            </a:r>
            <a:r>
              <a:rPr kumimoji="1" lang="ja-JP" altLang="en-US" sz="1400" dirty="0" smtClean="0">
                <a:latin typeface="Meiryo UI" panose="020B0604030504040204" pitchFamily="50" charset="-128"/>
                <a:ea typeface="Meiryo UI" panose="020B0604030504040204" pitchFamily="50" charset="-128"/>
              </a:rPr>
              <a:t>は</a:t>
            </a:r>
            <a:r>
              <a:rPr kumimoji="1" lang="en-US" altLang="ja-JP" sz="1400" dirty="0">
                <a:latin typeface="Meiryo UI" panose="020B0604030504040204" pitchFamily="50" charset="-128"/>
                <a:ea typeface="Meiryo UI" panose="020B0604030504040204" pitchFamily="50" charset="-128"/>
              </a:rPr>
              <a:t>174</a:t>
            </a:r>
            <a:r>
              <a:rPr kumimoji="1" lang="ja-JP" altLang="en-US" sz="1400" dirty="0" smtClean="0">
                <a:latin typeface="Meiryo UI" panose="020B0604030504040204" pitchFamily="50" charset="-128"/>
                <a:ea typeface="Meiryo UI" panose="020B0604030504040204" pitchFamily="50" charset="-128"/>
              </a:rPr>
              <a:t>社</a:t>
            </a:r>
            <a:r>
              <a:rPr kumimoji="1" lang="ja-JP" altLang="en-US" sz="1400" dirty="0">
                <a:latin typeface="Meiryo UI" panose="020B0604030504040204" pitchFamily="50" charset="-128"/>
                <a:ea typeface="Meiryo UI" panose="020B0604030504040204" pitchFamily="50" charset="-128"/>
              </a:rPr>
              <a:t>（うち</a:t>
            </a:r>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rPr>
              <a:t>119</a:t>
            </a:r>
            <a:r>
              <a:rPr kumimoji="1" lang="ja-JP" altLang="en-US" sz="1400" dirty="0" smtClean="0">
                <a:latin typeface="Meiryo UI" panose="020B0604030504040204" pitchFamily="50" charset="-128"/>
                <a:ea typeface="Meiryo UI" panose="020B0604030504040204" pitchFamily="50" charset="-128"/>
              </a:rPr>
              <a:t>社</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で</a:t>
            </a:r>
            <a:r>
              <a:rPr kumimoji="1" lang="en-US" altLang="ja-JP" sz="1400" dirty="0" smtClean="0">
                <a:latin typeface="Meiryo UI" panose="020B0604030504040204" pitchFamily="50" charset="-128"/>
                <a:ea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rPr>
              <a:t>年ぶり</a:t>
            </a:r>
            <a:r>
              <a:rPr kumimoji="1" lang="ja-JP" altLang="en-US" sz="1400" dirty="0">
                <a:latin typeface="Meiryo UI" panose="020B0604030504040204" pitchFamily="50" charset="-128"/>
                <a:ea typeface="Meiryo UI" panose="020B0604030504040204" pitchFamily="50" charset="-128"/>
              </a:rPr>
              <a:t>の高水準。</a:t>
            </a:r>
          </a:p>
          <a:p>
            <a:r>
              <a:rPr kumimoji="1" lang="ja-JP" altLang="en-US" sz="1400" dirty="0" smtClean="0">
                <a:latin typeface="Meiryo UI" panose="020B0604030504040204" pitchFamily="50" charset="-128"/>
                <a:ea typeface="Meiryo UI" panose="020B0604030504040204" pitchFamily="50" charset="-128"/>
              </a:rPr>
              <a:t>・転出</a:t>
            </a:r>
            <a:r>
              <a:rPr kumimoji="1" lang="ja-JP" altLang="en-US" sz="1400" dirty="0">
                <a:latin typeface="Meiryo UI" panose="020B0604030504040204" pitchFamily="50" charset="-128"/>
                <a:ea typeface="Meiryo UI" panose="020B0604030504040204" pitchFamily="50" charset="-128"/>
              </a:rPr>
              <a:t>した企業</a:t>
            </a:r>
            <a:r>
              <a:rPr kumimoji="1" lang="ja-JP" altLang="en-US" sz="1400" dirty="0" smtClean="0">
                <a:latin typeface="Meiryo UI" panose="020B0604030504040204" pitchFamily="50" charset="-128"/>
                <a:ea typeface="Meiryo UI" panose="020B0604030504040204" pitchFamily="50" charset="-128"/>
              </a:rPr>
              <a:t>は</a:t>
            </a:r>
            <a:r>
              <a:rPr kumimoji="1" lang="en-US" altLang="ja-JP" sz="1400" dirty="0" smtClean="0">
                <a:latin typeface="Meiryo UI" panose="020B0604030504040204" pitchFamily="50" charset="-128"/>
                <a:ea typeface="Meiryo UI" panose="020B0604030504040204" pitchFamily="50" charset="-128"/>
              </a:rPr>
              <a:t>191</a:t>
            </a:r>
            <a:r>
              <a:rPr kumimoji="1" lang="ja-JP" altLang="en-US" sz="1400" dirty="0" smtClean="0">
                <a:latin typeface="Meiryo UI" panose="020B0604030504040204" pitchFamily="50" charset="-128"/>
                <a:ea typeface="Meiryo UI" panose="020B0604030504040204" pitchFamily="50" charset="-128"/>
              </a:rPr>
              <a:t>社</a:t>
            </a:r>
            <a:r>
              <a:rPr kumimoji="1" lang="ja-JP" altLang="en-US" sz="1400" dirty="0">
                <a:latin typeface="Meiryo UI" panose="020B0604030504040204" pitchFamily="50" charset="-128"/>
                <a:ea typeface="Meiryo UI" panose="020B0604030504040204" pitchFamily="50" charset="-128"/>
              </a:rPr>
              <a:t>（うち</a:t>
            </a:r>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rPr>
              <a:t>137</a:t>
            </a:r>
            <a:r>
              <a:rPr kumimoji="1" lang="ja-JP" altLang="en-US" sz="1400" dirty="0" smtClean="0">
                <a:latin typeface="Meiryo UI" panose="020B0604030504040204" pitchFamily="50" charset="-128"/>
                <a:ea typeface="Meiryo UI" panose="020B0604030504040204" pitchFamily="50" charset="-128"/>
              </a:rPr>
              <a:t>社</a:t>
            </a:r>
            <a:r>
              <a:rPr kumimoji="1" lang="ja-JP" altLang="en-US" sz="1400" dirty="0">
                <a:latin typeface="Meiryo UI" panose="020B0604030504040204" pitchFamily="50" charset="-128"/>
                <a:ea typeface="Meiryo UI" panose="020B0604030504040204" pitchFamily="50" charset="-128"/>
              </a:rPr>
              <a:t>）で</a:t>
            </a:r>
            <a:r>
              <a:rPr kumimoji="1" lang="ja-JP" altLang="en-US" sz="1400" dirty="0" smtClean="0">
                <a:latin typeface="Meiryo UI" panose="020B0604030504040204" pitchFamily="50" charset="-128"/>
                <a:ea typeface="Meiryo UI" panose="020B0604030504040204" pitchFamily="50" charset="-128"/>
              </a:rPr>
              <a:t>過去</a:t>
            </a:r>
            <a:r>
              <a:rPr kumimoji="1" lang="en-US" altLang="ja-JP" sz="1400" dirty="0">
                <a:latin typeface="Meiryo UI" panose="020B0604030504040204" pitchFamily="50" charset="-128"/>
                <a:ea typeface="Meiryo UI" panose="020B0604030504040204" pitchFamily="50" charset="-128"/>
              </a:rPr>
              <a:t>26</a:t>
            </a:r>
            <a:r>
              <a:rPr kumimoji="1" lang="ja-JP" altLang="en-US" sz="1400" dirty="0" smtClean="0">
                <a:latin typeface="Meiryo UI" panose="020B0604030504040204" pitchFamily="50" charset="-128"/>
                <a:ea typeface="Meiryo UI" panose="020B0604030504040204" pitchFamily="50" charset="-128"/>
              </a:rPr>
              <a:t>年</a:t>
            </a:r>
            <a:r>
              <a:rPr kumimoji="1" lang="ja-JP" altLang="en-US" sz="1400" dirty="0">
                <a:latin typeface="Meiryo UI" panose="020B0604030504040204" pitchFamily="50" charset="-128"/>
                <a:ea typeface="Meiryo UI" panose="020B0604030504040204" pitchFamily="50" charset="-128"/>
              </a:rPr>
              <a:t>で最少。 転出超過数</a:t>
            </a:r>
            <a:r>
              <a:rPr kumimoji="1" lang="ja-JP" altLang="en-US" sz="1400" dirty="0" smtClean="0">
                <a:latin typeface="Meiryo UI" panose="020B0604030504040204" pitchFamily="50" charset="-128"/>
                <a:ea typeface="Meiryo UI" panose="020B0604030504040204" pitchFamily="50" charset="-128"/>
              </a:rPr>
              <a:t>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smtClean="0">
                <a:latin typeface="Meiryo UI" panose="020B0604030504040204" pitchFamily="50" charset="-128"/>
                <a:ea typeface="Meiryo UI" panose="020B0604030504040204" pitchFamily="50" charset="-128"/>
              </a:rPr>
              <a:t>社</a:t>
            </a:r>
            <a:r>
              <a:rPr kumimoji="1" lang="ja-JP" altLang="en-US" sz="1400" dirty="0">
                <a:latin typeface="Meiryo UI" panose="020B0604030504040204" pitchFamily="50" charset="-128"/>
                <a:ea typeface="Meiryo UI" panose="020B0604030504040204" pitchFamily="50" charset="-128"/>
              </a:rPr>
              <a:t>（うち</a:t>
            </a:r>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a:latin typeface="Meiryo UI" panose="020B0604030504040204" pitchFamily="50" charset="-128"/>
                <a:ea typeface="Meiryo UI" panose="020B0604030504040204" pitchFamily="50" charset="-128"/>
              </a:rPr>
              <a:t>18</a:t>
            </a:r>
            <a:r>
              <a:rPr kumimoji="1" lang="ja-JP" altLang="en-US" sz="1400" dirty="0" smtClean="0">
                <a:latin typeface="Meiryo UI" panose="020B0604030504040204" pitchFamily="50" charset="-128"/>
                <a:ea typeface="Meiryo UI" panose="020B0604030504040204" pitchFamily="50" charset="-128"/>
              </a:rPr>
              <a:t>社</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で</a:t>
            </a:r>
            <a:r>
              <a:rPr kumimoji="1" lang="en-US" altLang="ja-JP" sz="1400" dirty="0">
                <a:latin typeface="Meiryo UI" panose="020B0604030504040204" pitchFamily="50" charset="-128"/>
                <a:ea typeface="Meiryo UI" panose="020B0604030504040204" pitchFamily="50" charset="-128"/>
              </a:rPr>
              <a:t>37</a:t>
            </a:r>
            <a:r>
              <a:rPr kumimoji="1" lang="ja-JP" altLang="en-US" sz="1400" dirty="0" smtClean="0">
                <a:latin typeface="Meiryo UI" panose="020B0604030504040204" pitchFamily="50" charset="-128"/>
                <a:ea typeface="Meiryo UI" panose="020B0604030504040204" pitchFamily="50" charset="-128"/>
              </a:rPr>
              <a:t>年</a:t>
            </a:r>
            <a:r>
              <a:rPr kumimoji="1" lang="ja-JP" altLang="en-US" sz="1400" dirty="0">
                <a:latin typeface="Meiryo UI" panose="020B0604030504040204" pitchFamily="50" charset="-128"/>
                <a:ea typeface="Meiryo UI" panose="020B0604030504040204" pitchFamily="50" charset="-128"/>
              </a:rPr>
              <a:t>連続の転出超過であるが、その差は過去最少。</a:t>
            </a:r>
          </a:p>
          <a:p>
            <a:pPr marL="265113" indent="-265113"/>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大阪・関西万博開催やカジノを含む統合型リゾートの誘致推進の盛り上がり、来阪外国人旅行者の増加などが大きく影響したと考えられる（帝国データバンク</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755434672"/>
              </p:ext>
            </p:extLst>
          </p:nvPr>
        </p:nvGraphicFramePr>
        <p:xfrm>
          <a:off x="571060" y="2147606"/>
          <a:ext cx="8909824" cy="4448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8884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現在の大阪の位置・ポテンシャル（２）大阪産業の強み等</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71546" y="6596390"/>
            <a:ext cx="39635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63</a:t>
            </a:r>
          </a:p>
        </p:txBody>
      </p:sp>
    </p:spTree>
    <p:extLst>
      <p:ext uri="{BB962C8B-B14F-4D97-AF65-F5344CB8AC3E}">
        <p14:creationId xmlns:p14="http://schemas.microsoft.com/office/powerpoint/2010/main" val="4106774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（２）大阪産業の強み等（バランスのとれた産業構造）</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94532"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64</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39125"/>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・製造業からサービス業に経済の比重が移る中で、大阪府</a:t>
            </a:r>
            <a:r>
              <a:rPr kumimoji="1" lang="ja-JP" altLang="en-US" sz="1400" dirty="0">
                <a:latin typeface="Meiryo UI" panose="020B0604030504040204" pitchFamily="50" charset="-128"/>
                <a:ea typeface="Meiryo UI" panose="020B0604030504040204" pitchFamily="50" charset="-128"/>
              </a:rPr>
              <a:t>は</a:t>
            </a:r>
            <a:r>
              <a:rPr kumimoji="1" lang="ja-JP" altLang="en-US" sz="1400" dirty="0" smtClean="0">
                <a:latin typeface="Meiryo UI" panose="020B0604030504040204" pitchFamily="50" charset="-128"/>
                <a:ea typeface="Meiryo UI" panose="020B0604030504040204" pitchFamily="50" charset="-128"/>
              </a:rPr>
              <a:t>、愛知県と比較して、各業種</a:t>
            </a:r>
            <a:r>
              <a:rPr kumimoji="1" lang="ja-JP" altLang="en-US" sz="1400" dirty="0">
                <a:latin typeface="Meiryo UI" panose="020B0604030504040204" pitchFamily="50" charset="-128"/>
                <a:ea typeface="Meiryo UI" panose="020B0604030504040204" pitchFamily="50" charset="-128"/>
              </a:rPr>
              <a:t>がバランスよく集積</a:t>
            </a:r>
            <a:r>
              <a:rPr kumimoji="1" lang="ja-JP" altLang="en-US" sz="1400" dirty="0" smtClean="0">
                <a:latin typeface="Meiryo UI" panose="020B0604030504040204" pitchFamily="50" charset="-128"/>
                <a:ea typeface="Meiryo UI" panose="020B0604030504040204" pitchFamily="50" charset="-128"/>
              </a:rPr>
              <a:t>しており、地域経済の安定性に寄与するなど、大阪の強みとなっている。</a:t>
            </a:r>
            <a:endParaRPr kumimoji="1" lang="ja-JP" altLang="en-US" sz="1400" dirty="0">
              <a:latin typeface="Meiryo UI" panose="020B0604030504040204" pitchFamily="50" charset="-128"/>
              <a:ea typeface="Meiryo UI" panose="020B0604030504040204" pitchFamily="50" charset="-128"/>
            </a:endParaRPr>
          </a:p>
        </p:txBody>
      </p:sp>
      <p:sp>
        <p:nvSpPr>
          <p:cNvPr id="13" name="正方形/長方形 10"/>
          <p:cNvSpPr>
            <a:spLocks noChangeArrowheads="1"/>
          </p:cNvSpPr>
          <p:nvPr/>
        </p:nvSpPr>
        <p:spPr bwMode="auto">
          <a:xfrm>
            <a:off x="60369" y="5524263"/>
            <a:ext cx="87129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年度「なにわの経済データ」</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60369" y="1964683"/>
            <a:ext cx="3152775" cy="2705100"/>
          </a:xfrm>
          <a:prstGeom prst="rect">
            <a:avLst/>
          </a:prstGeom>
        </p:spPr>
      </p:pic>
      <p:pic>
        <p:nvPicPr>
          <p:cNvPr id="3" name="図 2"/>
          <p:cNvPicPr>
            <a:picLocks noChangeAspect="1"/>
          </p:cNvPicPr>
          <p:nvPr/>
        </p:nvPicPr>
        <p:blipFill>
          <a:blip r:embed="rId3"/>
          <a:stretch>
            <a:fillRect/>
          </a:stretch>
        </p:blipFill>
        <p:spPr>
          <a:xfrm>
            <a:off x="3346105" y="1950395"/>
            <a:ext cx="3228975" cy="2733675"/>
          </a:xfrm>
          <a:prstGeom prst="rect">
            <a:avLst/>
          </a:prstGeom>
        </p:spPr>
      </p:pic>
      <p:pic>
        <p:nvPicPr>
          <p:cNvPr id="4" name="図 3"/>
          <p:cNvPicPr>
            <a:picLocks noChangeAspect="1"/>
          </p:cNvPicPr>
          <p:nvPr/>
        </p:nvPicPr>
        <p:blipFill>
          <a:blip r:embed="rId4"/>
          <a:stretch>
            <a:fillRect/>
          </a:stretch>
        </p:blipFill>
        <p:spPr>
          <a:xfrm>
            <a:off x="6681147" y="1964683"/>
            <a:ext cx="3200400" cy="2733675"/>
          </a:xfrm>
          <a:prstGeom prst="rect">
            <a:avLst/>
          </a:prstGeom>
        </p:spPr>
      </p:pic>
      <p:sp>
        <p:nvSpPr>
          <p:cNvPr id="15" name="正方形/長方形 10"/>
          <p:cNvSpPr>
            <a:spLocks noChangeArrowheads="1"/>
          </p:cNvSpPr>
          <p:nvPr/>
        </p:nvSpPr>
        <p:spPr bwMode="auto">
          <a:xfrm>
            <a:off x="134721" y="1622525"/>
            <a:ext cx="34979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出荷額等の特化係数（従業者</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0369" y="4749229"/>
            <a:ext cx="7828257" cy="677108"/>
          </a:xfrm>
          <a:prstGeom prst="rect">
            <a:avLst/>
          </a:prstGeom>
          <a:noFill/>
          <a:ln>
            <a:solidFill>
              <a:schemeClr val="accent1"/>
            </a:solid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特化係数</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ある業種に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おいて、全国の製造品出荷額等の構成比に対する、各都道府県の当該業種の製造品出荷額等の構成比の比率。</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数値が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を超えると、当該業種の構成比がその都道府県において相対的に高く、特化していることを示す。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7098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（２）大阪産業の強み等（医薬品産業）</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94532"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65</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2016</a:t>
            </a:r>
            <a:r>
              <a:rPr kumimoji="1" lang="ja-JP" altLang="en-US" sz="1400" dirty="0">
                <a:latin typeface="Meiryo UI" panose="020B0604030504040204" pitchFamily="50" charset="-128"/>
                <a:ea typeface="Meiryo UI" panose="020B0604030504040204" pitchFamily="50" charset="-128"/>
              </a:rPr>
              <a:t>年の大阪府の医薬品生産額は</a:t>
            </a:r>
            <a:r>
              <a:rPr kumimoji="1" lang="en-US" altLang="ja-JP" sz="1400" dirty="0">
                <a:latin typeface="Meiryo UI" panose="020B0604030504040204" pitchFamily="50" charset="-128"/>
                <a:ea typeface="Meiryo UI" panose="020B0604030504040204" pitchFamily="50" charset="-128"/>
              </a:rPr>
              <a:t>5,625</a:t>
            </a:r>
            <a:r>
              <a:rPr kumimoji="1" lang="ja-JP" altLang="en-US" sz="1400" dirty="0">
                <a:latin typeface="Meiryo UI" panose="020B0604030504040204" pitchFamily="50" charset="-128"/>
                <a:ea typeface="Meiryo UI" panose="020B0604030504040204" pitchFamily="50" charset="-128"/>
              </a:rPr>
              <a:t>億円と、近年の減少傾向から転じて大幅増加。</a:t>
            </a:r>
          </a:p>
          <a:p>
            <a:r>
              <a:rPr kumimoji="1" lang="ja-JP" altLang="en-US" sz="1400" dirty="0" smtClean="0">
                <a:latin typeface="Meiryo UI" panose="020B0604030504040204" pitchFamily="50" charset="-128"/>
                <a:ea typeface="Meiryo UI" panose="020B0604030504040204" pitchFamily="50" charset="-128"/>
              </a:rPr>
              <a:t>・医</a:t>
            </a:r>
            <a:r>
              <a:rPr kumimoji="1" lang="ja-JP" altLang="en-US" sz="1400" dirty="0">
                <a:latin typeface="Meiryo UI" panose="020B0604030504040204" pitchFamily="50" charset="-128"/>
                <a:ea typeface="Meiryo UI" panose="020B0604030504040204" pitchFamily="50" charset="-128"/>
              </a:rPr>
              <a:t>薬品製造所数をみると、大阪府は</a:t>
            </a:r>
            <a:r>
              <a:rPr kumimoji="1" lang="en-US" altLang="ja-JP" sz="1400" dirty="0">
                <a:latin typeface="Meiryo UI" panose="020B0604030504040204" pitchFamily="50" charset="-128"/>
                <a:ea typeface="Meiryo UI" panose="020B0604030504040204" pitchFamily="50" charset="-128"/>
              </a:rPr>
              <a:t>141</a:t>
            </a:r>
            <a:r>
              <a:rPr kumimoji="1" lang="ja-JP" altLang="en-US" sz="1400" dirty="0">
                <a:latin typeface="Meiryo UI" panose="020B0604030504040204" pitchFamily="50" charset="-128"/>
                <a:ea typeface="Meiryo UI" panose="020B0604030504040204" pitchFamily="50" charset="-128"/>
              </a:rPr>
              <a:t>事業所と、東京都に次ぐ</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番目の集積状況となっている。</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事業所あたりの従業者数は富山県や静岡県、埼玉県に比べ小さく、中小規模の製造所が多い</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22828" y="1535591"/>
            <a:ext cx="4261803"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医薬品生産額・全国シェア　ランキング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20693" y="1797782"/>
            <a:ext cx="1224136"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2"/>
          <p:cNvGraphicFramePr>
            <a:graphicFrameLocks noGrp="1"/>
          </p:cNvGraphicFramePr>
          <p:nvPr>
            <p:extLst>
              <p:ext uri="{D42A27DB-BD31-4B8C-83A1-F6EECF244321}">
                <p14:modId xmlns:p14="http://schemas.microsoft.com/office/powerpoint/2010/main" val="315097721"/>
              </p:ext>
            </p:extLst>
          </p:nvPr>
        </p:nvGraphicFramePr>
        <p:xfrm>
          <a:off x="4885189" y="1843368"/>
          <a:ext cx="4086707" cy="1224138"/>
        </p:xfrm>
        <a:graphic>
          <a:graphicData uri="http://schemas.openxmlformats.org/drawingml/2006/table">
            <a:tbl>
              <a:tblPr>
                <a:tableStyleId>{BC89EF96-8CEA-46FF-86C4-4CE0E7609802}</a:tableStyleId>
              </a:tblPr>
              <a:tblGrid>
                <a:gridCol w="455861">
                  <a:extLst>
                    <a:ext uri="{9D8B030D-6E8A-4147-A177-3AD203B41FA5}">
                      <a16:colId xmlns:a16="http://schemas.microsoft.com/office/drawing/2014/main" val="20000"/>
                    </a:ext>
                  </a:extLst>
                </a:gridCol>
                <a:gridCol w="1020274">
                  <a:extLst>
                    <a:ext uri="{9D8B030D-6E8A-4147-A177-3AD203B41FA5}">
                      <a16:colId xmlns:a16="http://schemas.microsoft.com/office/drawing/2014/main" val="20001"/>
                    </a:ext>
                  </a:extLst>
                </a:gridCol>
                <a:gridCol w="1333053">
                  <a:extLst>
                    <a:ext uri="{9D8B030D-6E8A-4147-A177-3AD203B41FA5}">
                      <a16:colId xmlns:a16="http://schemas.microsoft.com/office/drawing/2014/main" val="20002"/>
                    </a:ext>
                  </a:extLst>
                </a:gridCol>
                <a:gridCol w="1277519">
                  <a:extLst>
                    <a:ext uri="{9D8B030D-6E8A-4147-A177-3AD203B41FA5}">
                      <a16:colId xmlns:a16="http://schemas.microsoft.com/office/drawing/2014/main" val="20003"/>
                    </a:ext>
                  </a:extLst>
                </a:gridCol>
              </a:tblGrid>
              <a:tr h="204023">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金額（億円）</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全国シェア</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20402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富山</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6,218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20402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6,058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20402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5,625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03"/>
                  </a:ext>
                </a:extLst>
              </a:tr>
              <a:tr h="20402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5,487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extLst>
                  <a:ext uri="{0D108BD9-81ED-4DB2-BD59-A6C34878D82A}">
                    <a16:rowId xmlns:a16="http://schemas.microsoft.com/office/drawing/2014/main" val="10004"/>
                  </a:ext>
                </a:extLst>
              </a:tr>
              <a:tr h="20402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5,176</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5"/>
                  </a:ext>
                </a:extLst>
              </a:tr>
            </a:tbl>
          </a:graphicData>
        </a:graphic>
      </p:graphicFrame>
      <p:sp>
        <p:nvSpPr>
          <p:cNvPr id="10" name="テキスト ボックス 9"/>
          <p:cNvSpPr txBox="1"/>
          <p:nvPr/>
        </p:nvSpPr>
        <p:spPr>
          <a:xfrm>
            <a:off x="479370" y="1555336"/>
            <a:ext cx="426180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○大阪府の医薬品生産額・全国シェアの推移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20"/>
          <p:cNvGraphicFramePr>
            <a:graphicFrameLocks noGrp="1"/>
          </p:cNvGraphicFramePr>
          <p:nvPr>
            <p:extLst>
              <p:ext uri="{D42A27DB-BD31-4B8C-83A1-F6EECF244321}">
                <p14:modId xmlns:p14="http://schemas.microsoft.com/office/powerpoint/2010/main" val="2723348285"/>
              </p:ext>
            </p:extLst>
          </p:nvPr>
        </p:nvGraphicFramePr>
        <p:xfrm>
          <a:off x="4813181" y="3427544"/>
          <a:ext cx="4572511" cy="2597605"/>
        </p:xfrm>
        <a:graphic>
          <a:graphicData uri="http://schemas.openxmlformats.org/drawingml/2006/table">
            <a:tbl>
              <a:tblPr>
                <a:tableStyleId>{BC89EF96-8CEA-46FF-86C4-4CE0E7609802}</a:tableStyleId>
              </a:tblPr>
              <a:tblGrid>
                <a:gridCol w="369496">
                  <a:extLst>
                    <a:ext uri="{9D8B030D-6E8A-4147-A177-3AD203B41FA5}">
                      <a16:colId xmlns:a16="http://schemas.microsoft.com/office/drawing/2014/main" val="20000"/>
                    </a:ext>
                  </a:extLst>
                </a:gridCol>
                <a:gridCol w="894450">
                  <a:extLst>
                    <a:ext uri="{9D8B030D-6E8A-4147-A177-3AD203B41FA5}">
                      <a16:colId xmlns:a16="http://schemas.microsoft.com/office/drawing/2014/main" val="20001"/>
                    </a:ext>
                  </a:extLst>
                </a:gridCol>
                <a:gridCol w="892197">
                  <a:extLst>
                    <a:ext uri="{9D8B030D-6E8A-4147-A177-3AD203B41FA5}">
                      <a16:colId xmlns:a16="http://schemas.microsoft.com/office/drawing/2014/main" val="20002"/>
                    </a:ext>
                  </a:extLst>
                </a:gridCol>
                <a:gridCol w="1115246">
                  <a:extLst>
                    <a:ext uri="{9D8B030D-6E8A-4147-A177-3AD203B41FA5}">
                      <a16:colId xmlns:a16="http://schemas.microsoft.com/office/drawing/2014/main" val="20003"/>
                    </a:ext>
                  </a:extLst>
                </a:gridCol>
                <a:gridCol w="1301122">
                  <a:extLst>
                    <a:ext uri="{9D8B030D-6E8A-4147-A177-3AD203B41FA5}">
                      <a16:colId xmlns:a16="http://schemas.microsoft.com/office/drawing/2014/main" val="20004"/>
                    </a:ext>
                  </a:extLst>
                </a:gridCol>
              </a:tblGrid>
              <a:tr h="297956">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製造所数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業者数（人）</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製造所</a:t>
                      </a: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あたりの</a:t>
                      </a:r>
                      <a:b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従業者数（人）</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151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4,340</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25.32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7,278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51.34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02"/>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4,112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40.19</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r h="222232">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富山県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3,864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109.73</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4"/>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8,782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86.92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5"/>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8,840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44.19</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6"/>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66</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3,237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46.48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7"/>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8,475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131.99</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8"/>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2,613</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42.00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9"/>
                  </a:ext>
                </a:extLst>
              </a:tr>
              <a:tr h="22223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滋賀県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2,718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67.82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10"/>
                  </a:ext>
                </a:extLst>
              </a:tr>
            </a:tbl>
          </a:graphicData>
        </a:graphic>
      </p:graphicFrame>
      <p:pic>
        <p:nvPicPr>
          <p:cNvPr id="12" name="図 11"/>
          <p:cNvPicPr>
            <a:picLocks noChangeAspect="1"/>
          </p:cNvPicPr>
          <p:nvPr/>
        </p:nvPicPr>
        <p:blipFill>
          <a:blip r:embed="rId2"/>
          <a:stretch>
            <a:fillRect/>
          </a:stretch>
        </p:blipFill>
        <p:spPr>
          <a:xfrm>
            <a:off x="683768" y="2059392"/>
            <a:ext cx="3853006" cy="4224894"/>
          </a:xfrm>
          <a:prstGeom prst="rect">
            <a:avLst/>
          </a:prstGeom>
        </p:spPr>
      </p:pic>
      <p:sp>
        <p:nvSpPr>
          <p:cNvPr id="13" name="正方形/長方形 10"/>
          <p:cNvSpPr>
            <a:spLocks noChangeArrowheads="1"/>
          </p:cNvSpPr>
          <p:nvPr/>
        </p:nvSpPr>
        <p:spPr bwMode="auto">
          <a:xfrm>
            <a:off x="767918" y="6423709"/>
            <a:ext cx="87129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：厚生労働省「薬事工業生産動態統計調査」より作成</a:t>
            </a:r>
          </a:p>
        </p:txBody>
      </p:sp>
    </p:spTree>
    <p:extLst>
      <p:ext uri="{BB962C8B-B14F-4D97-AF65-F5344CB8AC3E}">
        <p14:creationId xmlns:p14="http://schemas.microsoft.com/office/powerpoint/2010/main" val="27390243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（２）大阪産業の強み等（医療機器・医療用品）</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66</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2016</a:t>
            </a:r>
            <a:r>
              <a:rPr kumimoji="1" lang="ja-JP" altLang="en-US" sz="1400" dirty="0">
                <a:latin typeface="Meiryo UI" panose="020B0604030504040204" pitchFamily="50" charset="-128"/>
                <a:ea typeface="Meiryo UI" panose="020B0604030504040204" pitchFamily="50" charset="-128"/>
              </a:rPr>
              <a:t>年の大阪府の医療機器生産額は</a:t>
            </a:r>
            <a:r>
              <a:rPr kumimoji="1" lang="en-US" altLang="ja-JP" sz="1400" dirty="0">
                <a:latin typeface="Meiryo UI" panose="020B0604030504040204" pitchFamily="50" charset="-128"/>
                <a:ea typeface="Meiryo UI" panose="020B0604030504040204" pitchFamily="50" charset="-128"/>
              </a:rPr>
              <a:t>517</a:t>
            </a:r>
            <a:r>
              <a:rPr kumimoji="1" lang="ja-JP" altLang="en-US" sz="1400" dirty="0">
                <a:latin typeface="Meiryo UI" panose="020B0604030504040204" pitchFamily="50" charset="-128"/>
                <a:ea typeface="Meiryo UI" panose="020B0604030504040204" pitchFamily="50" charset="-128"/>
              </a:rPr>
              <a:t>億円、全国に占めるシェアは</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と、前年比ではやや減少しているものの</a:t>
            </a:r>
            <a:r>
              <a:rPr kumimoji="1" lang="ja-JP" altLang="en-US" sz="1400" dirty="0" smtClean="0">
                <a:latin typeface="Meiryo UI" panose="020B0604030504040204" pitchFamily="50" charset="-128"/>
                <a:ea typeface="Meiryo UI" panose="020B0604030504040204" pitchFamily="50" charset="-128"/>
              </a:rPr>
              <a:t>、近年、大きく</a:t>
            </a:r>
            <a:r>
              <a:rPr kumimoji="1" lang="ja-JP" altLang="en-US" sz="1400" dirty="0">
                <a:latin typeface="Meiryo UI" panose="020B0604030504040204" pitchFamily="50" charset="-128"/>
                <a:ea typeface="Meiryo UI" panose="020B0604030504040204" pitchFamily="50" charset="-128"/>
              </a:rPr>
              <a:t>増加。</a:t>
            </a:r>
          </a:p>
          <a:p>
            <a:r>
              <a:rPr kumimoji="1" lang="ja-JP" altLang="en-US" sz="1400" dirty="0" smtClean="0">
                <a:latin typeface="Meiryo UI" panose="020B0604030504040204" pitchFamily="50" charset="-128"/>
                <a:ea typeface="Meiryo UI" panose="020B0604030504040204" pitchFamily="50" charset="-128"/>
              </a:rPr>
              <a:t>・従業員</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人以上の医療用機器・医療用品製造業の事業所数は</a:t>
            </a:r>
            <a:r>
              <a:rPr kumimoji="1" lang="en-US" altLang="ja-JP" sz="1400" dirty="0">
                <a:latin typeface="Meiryo UI" panose="020B0604030504040204" pitchFamily="50" charset="-128"/>
                <a:ea typeface="Meiryo UI" panose="020B0604030504040204" pitchFamily="50" charset="-128"/>
              </a:rPr>
              <a:t>56</a:t>
            </a:r>
            <a:r>
              <a:rPr kumimoji="1" lang="ja-JP" altLang="en-US" sz="1400" dirty="0">
                <a:latin typeface="Meiryo UI" panose="020B0604030504040204" pitchFamily="50" charset="-128"/>
                <a:ea typeface="Meiryo UI" panose="020B0604030504040204" pitchFamily="50" charset="-128"/>
              </a:rPr>
              <a:t>と、全国</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番目となって</a:t>
            </a:r>
            <a:r>
              <a:rPr kumimoji="1" lang="ja-JP" altLang="en-US" sz="1400" dirty="0" smtClean="0">
                <a:latin typeface="Meiryo UI" panose="020B0604030504040204" pitchFamily="50" charset="-128"/>
                <a:ea typeface="Meiryo UI" panose="020B0604030504040204" pitchFamily="50" charset="-128"/>
              </a:rPr>
              <a:t>いる。</a:t>
            </a:r>
            <a:endParaRPr kumimoji="1" lang="ja-JP" altLang="en-US" sz="1400" dirty="0">
              <a:latin typeface="Meiryo UI" panose="020B0604030504040204" pitchFamily="50" charset="-128"/>
              <a:ea typeface="Meiryo UI" panose="020B0604030504040204" pitchFamily="50" charset="-128"/>
            </a:endParaRPr>
          </a:p>
        </p:txBody>
      </p:sp>
      <p:sp>
        <p:nvSpPr>
          <p:cNvPr id="13" name="正方形/長方形 10"/>
          <p:cNvSpPr>
            <a:spLocks noChangeArrowheads="1"/>
          </p:cNvSpPr>
          <p:nvPr/>
        </p:nvSpPr>
        <p:spPr bwMode="auto">
          <a:xfrm>
            <a:off x="767918" y="6423709"/>
            <a:ext cx="87129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出典：厚生労働省「薬事工業生産動態統計調査」より作成</a:t>
            </a:r>
          </a:p>
        </p:txBody>
      </p:sp>
      <p:sp>
        <p:nvSpPr>
          <p:cNvPr id="14" name="テキスト ボックス 13"/>
          <p:cNvSpPr txBox="1"/>
          <p:nvPr/>
        </p:nvSpPr>
        <p:spPr>
          <a:xfrm>
            <a:off x="275923" y="1832239"/>
            <a:ext cx="1224136"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762873" y="1499495"/>
            <a:ext cx="426180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　医療機器生産額・全国シェア　ランキング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95447267"/>
              </p:ext>
            </p:extLst>
          </p:nvPr>
        </p:nvGraphicFramePr>
        <p:xfrm>
          <a:off x="5050904" y="1801179"/>
          <a:ext cx="3973771" cy="1728188"/>
        </p:xfrm>
        <a:graphic>
          <a:graphicData uri="http://schemas.openxmlformats.org/drawingml/2006/table">
            <a:tbl>
              <a:tblPr>
                <a:tableStyleId>{BC89EF96-8CEA-46FF-86C4-4CE0E7609802}</a:tableStyleId>
              </a:tblPr>
              <a:tblGrid>
                <a:gridCol w="517388">
                  <a:extLst>
                    <a:ext uri="{9D8B030D-6E8A-4147-A177-3AD203B41FA5}">
                      <a16:colId xmlns:a16="http://schemas.microsoft.com/office/drawing/2014/main" val="20000"/>
                    </a:ext>
                  </a:extLst>
                </a:gridCol>
                <a:gridCol w="917954">
                  <a:extLst>
                    <a:ext uri="{9D8B030D-6E8A-4147-A177-3AD203B41FA5}">
                      <a16:colId xmlns:a16="http://schemas.microsoft.com/office/drawing/2014/main" val="20001"/>
                    </a:ext>
                  </a:extLst>
                </a:gridCol>
                <a:gridCol w="1475213">
                  <a:extLst>
                    <a:ext uri="{9D8B030D-6E8A-4147-A177-3AD203B41FA5}">
                      <a16:colId xmlns:a16="http://schemas.microsoft.com/office/drawing/2014/main" val="20002"/>
                    </a:ext>
                  </a:extLst>
                </a:gridCol>
                <a:gridCol w="1063216">
                  <a:extLst>
                    <a:ext uri="{9D8B030D-6E8A-4147-A177-3AD203B41FA5}">
                      <a16:colId xmlns:a16="http://schemas.microsoft.com/office/drawing/2014/main" val="20003"/>
                    </a:ext>
                  </a:extLst>
                </a:gridCol>
              </a:tblGrid>
              <a:tr h="24688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金額（億円）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全国シェア</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24688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3,466</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24688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栃木県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1,767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24688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茨城県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1,376</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r h="24688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1,330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6.9%</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4"/>
                  </a:ext>
                </a:extLst>
              </a:tr>
              <a:tr h="24688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1,151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5"/>
                  </a:ext>
                </a:extLst>
              </a:tr>
              <a:tr h="246884">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517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06"/>
                  </a:ext>
                </a:extLst>
              </a:tr>
            </a:tbl>
          </a:graphicData>
        </a:graphic>
      </p:graphicFrame>
      <p:sp>
        <p:nvSpPr>
          <p:cNvPr id="17" name="テキスト ボックス 16"/>
          <p:cNvSpPr txBox="1"/>
          <p:nvPr/>
        </p:nvSpPr>
        <p:spPr>
          <a:xfrm>
            <a:off x="298377" y="1524462"/>
            <a:ext cx="426180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○大阪府の医療機器生産額・全国シェアの推移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776204" y="3605145"/>
            <a:ext cx="4644008" cy="492443"/>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機器・医療用品製造業の事業所数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（従業員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22693088"/>
              </p:ext>
            </p:extLst>
          </p:nvPr>
        </p:nvGraphicFramePr>
        <p:xfrm>
          <a:off x="5064236" y="4095553"/>
          <a:ext cx="3456384" cy="1584174"/>
        </p:xfrm>
        <a:graphic>
          <a:graphicData uri="http://schemas.openxmlformats.org/drawingml/2006/table">
            <a:tbl>
              <a:tblPr>
                <a:tableStyleId>{BC89EF96-8CEA-46FF-86C4-4CE0E7609802}</a:tableStyleId>
              </a:tblPr>
              <a:tblGrid>
                <a:gridCol w="525971">
                  <a:extLst>
                    <a:ext uri="{9D8B030D-6E8A-4147-A177-3AD203B41FA5}">
                      <a16:colId xmlns:a16="http://schemas.microsoft.com/office/drawing/2014/main" val="20000"/>
                    </a:ext>
                  </a:extLst>
                </a:gridCol>
                <a:gridCol w="1346237">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64029">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264029">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264029">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264029">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長野県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extLst>
                  <a:ext uri="{0D108BD9-81ED-4DB2-BD59-A6C34878D82A}">
                    <a16:rowId xmlns:a16="http://schemas.microsoft.com/office/drawing/2014/main" val="10003"/>
                  </a:ext>
                </a:extLst>
              </a:tr>
              <a:tr h="264029">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04"/>
                  </a:ext>
                </a:extLst>
              </a:tr>
              <a:tr h="264029">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栃木県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5"/>
                  </a:ext>
                </a:extLst>
              </a:tr>
            </a:tbl>
          </a:graphicData>
        </a:graphic>
      </p:graphicFrame>
      <p:sp>
        <p:nvSpPr>
          <p:cNvPr id="22" name="正方形/長方形 21"/>
          <p:cNvSpPr/>
          <p:nvPr/>
        </p:nvSpPr>
        <p:spPr>
          <a:xfrm>
            <a:off x="4816810" y="5693375"/>
            <a:ext cx="4572000" cy="646331"/>
          </a:xfrm>
          <a:prstGeom prst="rect">
            <a:avLst/>
          </a:prstGeom>
        </p:spPr>
        <p:txBody>
          <a:bodyPr>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「薬事工業生産動態統計調査」では医療機器製造所数は公表されていないため、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経済産業省「平成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年経済センサス－活動調査」より</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「医療用機械器具製造業」「医療用計測器製造業」「医療用電子応用装置製造業」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「医療用品製造業」「医療・衛星用ゴム製品製造業」の事業所数を合算。</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p:cNvPicPr>
            <a:picLocks noChangeAspect="1"/>
          </p:cNvPicPr>
          <p:nvPr/>
        </p:nvPicPr>
        <p:blipFill>
          <a:blip r:embed="rId2"/>
          <a:stretch>
            <a:fillRect/>
          </a:stretch>
        </p:blipFill>
        <p:spPr>
          <a:xfrm>
            <a:off x="440039" y="2140016"/>
            <a:ext cx="4395597" cy="4151736"/>
          </a:xfrm>
          <a:prstGeom prst="rect">
            <a:avLst/>
          </a:prstGeom>
        </p:spPr>
      </p:pic>
    </p:spTree>
    <p:extLst>
      <p:ext uri="{BB962C8B-B14F-4D97-AF65-F5344CB8AC3E}">
        <p14:creationId xmlns:p14="http://schemas.microsoft.com/office/powerpoint/2010/main" val="3879857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114" y="460859"/>
            <a:ext cx="9773771" cy="6394058"/>
          </a:xfrm>
          <a:prstGeom prst="rect">
            <a:avLst/>
          </a:prstGeom>
          <a:noFill/>
          <a:ln>
            <a:solidFill>
              <a:schemeClr val="tx1"/>
            </a:solidFill>
            <a:prstDash val="dash"/>
          </a:ln>
        </p:spPr>
        <p:txBody>
          <a:bodyPr wrap="square" rtlCol="0">
            <a:spAutoFit/>
          </a:bodyPr>
          <a:lstStyle/>
          <a:p>
            <a:r>
              <a:rPr kumimoji="1" lang="ja-JP" altLang="en-US" sz="1050" b="1" u="sng" dirty="0" smtClean="0">
                <a:latin typeface="Meiryo UI" panose="020B0604030504040204" pitchFamily="50" charset="-128"/>
                <a:ea typeface="Meiryo UI" panose="020B0604030504040204" pitchFamily="50" charset="-128"/>
              </a:rPr>
              <a:t>◆</a:t>
            </a:r>
            <a:r>
              <a:rPr kumimoji="1" lang="ja-JP" altLang="en-US" sz="1050" b="1" u="sng" dirty="0">
                <a:latin typeface="Meiryo UI" panose="020B0604030504040204" pitchFamily="50" charset="-128"/>
                <a:ea typeface="Meiryo UI" panose="020B0604030504040204" pitchFamily="50" charset="-128"/>
              </a:rPr>
              <a:t>町人文化の醸成</a:t>
            </a:r>
          </a:p>
          <a:p>
            <a:r>
              <a:rPr kumimoji="1" lang="ja-JP" altLang="en-US" sz="1050" dirty="0">
                <a:latin typeface="Meiryo UI" panose="020B0604030504040204" pitchFamily="50" charset="-128"/>
                <a:ea typeface="Meiryo UI" panose="020B0604030504040204" pitchFamily="50" charset="-128"/>
              </a:rPr>
              <a:t>　・全国一の経済都市としての繁栄は</a:t>
            </a:r>
            <a:r>
              <a:rPr kumimoji="1" lang="ja-JP" altLang="en-US" sz="1050" b="1" dirty="0">
                <a:latin typeface="Meiryo UI" panose="020B0604030504040204" pitchFamily="50" charset="-128"/>
                <a:ea typeface="Meiryo UI" panose="020B0604030504040204" pitchFamily="50" charset="-128"/>
              </a:rPr>
              <a:t>町人文化・学芸を花開かせることにもなった</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・近松門左衛門、木村蒹葭堂、山片蟠桃、富永仲基、海保青陵、草間直方など今日なお大阪が誇るべき文化人</a:t>
            </a:r>
            <a:r>
              <a:rPr kumimoji="1" lang="ja-JP" altLang="en-US" sz="1050" dirty="0" smtClean="0">
                <a:latin typeface="Meiryo UI" panose="020B0604030504040204" pitchFamily="50" charset="-128"/>
                <a:ea typeface="Meiryo UI" panose="020B0604030504040204" pitchFamily="50" charset="-128"/>
              </a:rPr>
              <a:t>が</a:t>
            </a:r>
            <a:r>
              <a:rPr kumimoji="1" lang="ja-JP" altLang="en-US" sz="1050" dirty="0">
                <a:latin typeface="Meiryo UI" panose="020B0604030504040204" pitchFamily="50" charset="-128"/>
                <a:ea typeface="Meiryo UI" panose="020B0604030504040204" pitchFamily="50" charset="-128"/>
              </a:rPr>
              <a:t>輩</a:t>
            </a:r>
            <a:r>
              <a:rPr kumimoji="1" lang="ja-JP" altLang="en-US" sz="1050" dirty="0" smtClean="0">
                <a:latin typeface="Meiryo UI" panose="020B0604030504040204" pitchFamily="50" charset="-128"/>
                <a:ea typeface="Meiryo UI" panose="020B0604030504040204" pitchFamily="50" charset="-128"/>
              </a:rPr>
              <a:t>出され</a:t>
            </a:r>
            <a:r>
              <a:rPr kumimoji="1" lang="ja-JP" altLang="en-US" sz="1050"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町人たちによって支えられた懐徳堂</a:t>
            </a:r>
            <a:r>
              <a:rPr kumimoji="1" lang="ja-JP" altLang="en-US" sz="1050" dirty="0">
                <a:latin typeface="Meiryo UI" panose="020B0604030504040204" pitchFamily="50" charset="-128"/>
                <a:ea typeface="Meiryo UI" panose="020B0604030504040204" pitchFamily="50" charset="-128"/>
              </a:rPr>
              <a:t>が生まれた。</a:t>
            </a:r>
          </a:p>
          <a:p>
            <a:r>
              <a:rPr kumimoji="1" lang="ja-JP" altLang="en-US" sz="1050" dirty="0">
                <a:latin typeface="Meiryo UI" panose="020B0604030504040204" pitchFamily="50" charset="-128"/>
                <a:ea typeface="Meiryo UI" panose="020B0604030504040204" pitchFamily="50" charset="-128"/>
              </a:rPr>
              <a:t>　・</a:t>
            </a:r>
            <a:r>
              <a:rPr kumimoji="1" lang="ja-JP" altLang="en-US" sz="1050" b="1" dirty="0">
                <a:latin typeface="Meiryo UI" panose="020B0604030504040204" pitchFamily="50" charset="-128"/>
                <a:ea typeface="Meiryo UI" panose="020B0604030504040204" pitchFamily="50" charset="-128"/>
              </a:rPr>
              <a:t>適塾</a:t>
            </a:r>
            <a:r>
              <a:rPr kumimoji="1" lang="ja-JP" altLang="en-US" sz="1050" dirty="0">
                <a:latin typeface="Meiryo UI" panose="020B0604030504040204" pitchFamily="50" charset="-128"/>
                <a:ea typeface="Meiryo UI" panose="020B0604030504040204" pitchFamily="50" charset="-128"/>
              </a:rPr>
              <a:t>は、緒方洪庵が江戸時代後期に大坂・船場に開いた蘭学の私塾。福沢諭吉などの</a:t>
            </a:r>
            <a:r>
              <a:rPr kumimoji="1" lang="ja-JP" altLang="en-US" sz="1050" b="1" dirty="0">
                <a:latin typeface="Meiryo UI" panose="020B0604030504040204" pitchFamily="50" charset="-128"/>
                <a:ea typeface="Meiryo UI" panose="020B0604030504040204" pitchFamily="50" charset="-128"/>
              </a:rPr>
              <a:t>幕末から明治維新にかけて活躍した人材を多く輩出</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◆明治</a:t>
            </a:r>
            <a:r>
              <a:rPr kumimoji="1" lang="ja-JP" altLang="en-US" sz="1050" b="1" u="sng" dirty="0">
                <a:latin typeface="Meiryo UI" panose="020B0604030504040204" pitchFamily="50" charset="-128"/>
                <a:ea typeface="Meiryo UI" panose="020B0604030504040204" pitchFamily="50" charset="-128"/>
              </a:rPr>
              <a:t>維新期の停滞と再生</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江戸末期になると大阪経済の相対的地位は低下。その後、</a:t>
            </a:r>
            <a:r>
              <a:rPr kumimoji="1" lang="ja-JP" altLang="en-US" sz="1050" b="1" dirty="0">
                <a:latin typeface="Meiryo UI" panose="020B0604030504040204" pitchFamily="50" charset="-128"/>
                <a:ea typeface="Meiryo UI" panose="020B0604030504040204" pitchFamily="50" charset="-128"/>
              </a:rPr>
              <a:t>幕末・維新の激動の中で、大阪経済はさらに大きな打撃を被った</a:t>
            </a:r>
            <a:r>
              <a:rPr kumimoji="1" lang="ja-JP" altLang="en-US" sz="1050" dirty="0">
                <a:latin typeface="Meiryo UI" panose="020B0604030504040204" pitchFamily="50" charset="-128"/>
                <a:ea typeface="Meiryo UI" panose="020B0604030504040204" pitchFamily="50" charset="-128"/>
              </a:rPr>
              <a:t>。</a:t>
            </a:r>
          </a:p>
          <a:p>
            <a:pPr marL="85725" indent="-85725"/>
            <a:r>
              <a:rPr kumimoji="1" lang="ja-JP" altLang="en-US" sz="1050" dirty="0" smtClean="0">
                <a:latin typeface="Meiryo UI" panose="020B0604030504040204" pitchFamily="50" charset="-128"/>
                <a:ea typeface="Meiryo UI" panose="020B0604030504040204" pitchFamily="50" charset="-128"/>
              </a:rPr>
              <a:t>　・年貢</a:t>
            </a:r>
            <a:r>
              <a:rPr kumimoji="1" lang="ja-JP" altLang="en-US" sz="1050" dirty="0">
                <a:latin typeface="Meiryo UI" panose="020B0604030504040204" pitchFamily="50" charset="-128"/>
                <a:ea typeface="Meiryo UI" panose="020B0604030504040204" pitchFamily="50" charset="-128"/>
              </a:rPr>
              <a:t>市場が諸藩蔵屋敷や堂島米会所の廃止によって縮小されたこと、巨額の大名</a:t>
            </a:r>
            <a:r>
              <a:rPr kumimoji="1" lang="ja-JP" altLang="en-US" sz="1050" dirty="0" smtClean="0">
                <a:latin typeface="Meiryo UI" panose="020B0604030504040204" pitchFamily="50" charset="-128"/>
                <a:ea typeface="Meiryo UI" panose="020B0604030504040204" pitchFamily="50" charset="-128"/>
              </a:rPr>
              <a:t>貸債権の</a:t>
            </a:r>
            <a:r>
              <a:rPr kumimoji="1" lang="ja-JP" altLang="en-US" sz="1050" dirty="0">
                <a:latin typeface="Meiryo UI" panose="020B0604030504040204" pitchFamily="50" charset="-128"/>
                <a:ea typeface="Meiryo UI" panose="020B0604030504040204" pitchFamily="50" charset="-128"/>
              </a:rPr>
              <a:t>多くが返済されなかったこと</a:t>
            </a:r>
            <a:r>
              <a:rPr kumimoji="1" lang="ja-JP" altLang="en-US" sz="1050" dirty="0" smtClean="0">
                <a:latin typeface="Meiryo UI" panose="020B0604030504040204" pitchFamily="50" charset="-128"/>
                <a:ea typeface="Meiryo UI" panose="020B0604030504040204" pitchFamily="50" charset="-128"/>
              </a:rPr>
              <a:t>等などにより、大阪</a:t>
            </a:r>
            <a:r>
              <a:rPr kumimoji="1" lang="ja-JP" altLang="en-US" sz="1050" dirty="0">
                <a:latin typeface="Meiryo UI" panose="020B0604030504040204" pitchFamily="50" charset="-128"/>
                <a:ea typeface="Meiryo UI" panose="020B0604030504040204" pitchFamily="50" charset="-128"/>
              </a:rPr>
              <a:t>の両替商などが倒産の憂き目にあう中、繊維関係商人、銀行、売薬業、造船など</a:t>
            </a:r>
            <a:r>
              <a:rPr kumimoji="1" lang="ja-JP" altLang="en-US" sz="1050" b="1" dirty="0">
                <a:latin typeface="Meiryo UI" panose="020B0604030504040204" pitchFamily="50" charset="-128"/>
                <a:ea typeface="Meiryo UI" panose="020B0604030504040204" pitchFamily="50" charset="-128"/>
              </a:rPr>
              <a:t>、新しいタイプの事業家が台頭</a:t>
            </a:r>
            <a:r>
              <a:rPr kumimoji="1" lang="ja-JP" altLang="en-US" sz="1050" dirty="0" smtClean="0">
                <a:latin typeface="Meiryo UI" panose="020B0604030504040204" pitchFamily="50" charset="-128"/>
                <a:ea typeface="Meiryo UI" panose="020B0604030504040204" pitchFamily="50" charset="-128"/>
              </a:rPr>
              <a:t>。由緒ある商家が没落する一方で、五</a:t>
            </a:r>
            <a:r>
              <a:rPr kumimoji="1" lang="ja-JP" altLang="en-US" sz="1050" dirty="0">
                <a:latin typeface="Meiryo UI" panose="020B0604030504040204" pitchFamily="50" charset="-128"/>
                <a:ea typeface="Meiryo UI" panose="020B0604030504040204" pitchFamily="50" charset="-128"/>
              </a:rPr>
              <a:t>代</a:t>
            </a:r>
            <a:r>
              <a:rPr kumimoji="1" lang="ja-JP" altLang="en-US" sz="1050" dirty="0" smtClean="0">
                <a:latin typeface="Meiryo UI" panose="020B0604030504040204" pitchFamily="50" charset="-128"/>
                <a:ea typeface="Meiryo UI" panose="020B0604030504040204" pitchFamily="50" charset="-128"/>
              </a:rPr>
              <a:t>友厚や藤田伝三郎など</a:t>
            </a:r>
            <a:r>
              <a:rPr kumimoji="1" lang="ja-JP" altLang="en-US" sz="1050" b="1" dirty="0" smtClean="0">
                <a:latin typeface="Meiryo UI" panose="020B0604030504040204" pitchFamily="50" charset="-128"/>
                <a:ea typeface="Meiryo UI" panose="020B0604030504040204" pitchFamily="50" charset="-128"/>
              </a:rPr>
              <a:t>多くの外部からやってきた企業家が新しい産業を興し活躍</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◆工業</a:t>
            </a:r>
            <a:r>
              <a:rPr kumimoji="1" lang="ja-JP" altLang="en-US" sz="1050" b="1" u="sng" dirty="0">
                <a:latin typeface="Meiryo UI" panose="020B0604030504040204" pitchFamily="50" charset="-128"/>
                <a:ea typeface="Meiryo UI" panose="020B0604030504040204" pitchFamily="50" charset="-128"/>
              </a:rPr>
              <a:t>都市・大阪の誕生（東洋の</a:t>
            </a:r>
            <a:r>
              <a:rPr kumimoji="1" lang="ja-JP" altLang="en-US" sz="1050" b="1" u="sng" dirty="0" smtClean="0">
                <a:latin typeface="Meiryo UI" panose="020B0604030504040204" pitchFamily="50" charset="-128"/>
                <a:ea typeface="Meiryo UI" panose="020B0604030504040204" pitchFamily="50" charset="-128"/>
              </a:rPr>
              <a:t>マンチェスター</a:t>
            </a:r>
            <a:r>
              <a:rPr kumimoji="1" lang="ja-JP" altLang="en-US" sz="1050" b="1" u="sng" dirty="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・その後、渋沢</a:t>
            </a:r>
            <a:r>
              <a:rPr kumimoji="1" lang="ja-JP" altLang="en-US" sz="1050" dirty="0">
                <a:latin typeface="Meiryo UI" panose="020B0604030504040204" pitchFamily="50" charset="-128"/>
                <a:ea typeface="Meiryo UI" panose="020B0604030504040204" pitchFamily="50" charset="-128"/>
              </a:rPr>
              <a:t>栄一らによって設立された大阪紡績の近代紡績業としての初めての企業的成功は</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大阪</a:t>
            </a:r>
            <a:r>
              <a:rPr kumimoji="1" lang="ja-JP" altLang="en-US" sz="1050" b="1" dirty="0">
                <a:latin typeface="Meiryo UI" panose="020B0604030504040204" pitchFamily="50" charset="-128"/>
                <a:ea typeface="Meiryo UI" panose="020B0604030504040204" pitchFamily="50" charset="-128"/>
              </a:rPr>
              <a:t>経済の再生を工業化の方向に舵取り</a:t>
            </a:r>
            <a:r>
              <a:rPr kumimoji="1" lang="ja-JP" altLang="en-US" sz="1050" dirty="0">
                <a:latin typeface="Meiryo UI" panose="020B0604030504040204" pitchFamily="50" charset="-128"/>
                <a:ea typeface="Meiryo UI" panose="020B0604030504040204" pitchFamily="50" charset="-128"/>
              </a:rPr>
              <a:t>することになる。</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大阪は、紡績業を軸として、商工業都市として再生し、</a:t>
            </a:r>
            <a:r>
              <a:rPr kumimoji="1" lang="ja-JP" altLang="en-US" sz="1050" b="1" dirty="0">
                <a:latin typeface="Meiryo UI" panose="020B0604030504040204" pitchFamily="50" charset="-128"/>
                <a:ea typeface="Meiryo UI" panose="020B0604030504040204" pitchFamily="50" charset="-128"/>
              </a:rPr>
              <a:t>「東洋のマンチェスター」と称される基礎を築いた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そして</a:t>
            </a:r>
            <a:r>
              <a:rPr kumimoji="1" lang="ja-JP" altLang="en-US" sz="1050" dirty="0">
                <a:latin typeface="Meiryo UI" panose="020B0604030504040204" pitchFamily="50" charset="-128"/>
                <a:ea typeface="Meiryo UI" panose="020B0604030504040204" pitchFamily="50" charset="-128"/>
              </a:rPr>
              <a:t>それが</a:t>
            </a:r>
            <a:r>
              <a:rPr kumimoji="1" lang="ja-JP" altLang="en-US" sz="1050" b="1" dirty="0">
                <a:latin typeface="Meiryo UI" panose="020B0604030504040204" pitchFamily="50" charset="-128"/>
                <a:ea typeface="Meiryo UI" panose="020B0604030504040204" pitchFamily="50" charset="-128"/>
              </a:rPr>
              <a:t>「水の都」から「煙の都」への変貌</a:t>
            </a:r>
            <a:r>
              <a:rPr kumimoji="1" lang="ja-JP" altLang="en-US" sz="1050" dirty="0">
                <a:latin typeface="Meiryo UI" panose="020B0604030504040204" pitchFamily="50" charset="-128"/>
                <a:ea typeface="Meiryo UI" panose="020B0604030504040204" pitchFamily="50" charset="-128"/>
              </a:rPr>
              <a:t>を意味していた。</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こうした新産業の勃興に刺激されて、明治</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年代になると、ようやく眠っていた旧商人たちも新しい時代への適応を始めるようになった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その</a:t>
            </a:r>
            <a:r>
              <a:rPr kumimoji="1" lang="ja-JP" altLang="en-US" sz="1050" dirty="0">
                <a:latin typeface="Meiryo UI" panose="020B0604030504040204" pitchFamily="50" charset="-128"/>
                <a:ea typeface="Meiryo UI" panose="020B0604030504040204" pitchFamily="50" charset="-128"/>
              </a:rPr>
              <a:t>中で、</a:t>
            </a:r>
            <a:r>
              <a:rPr kumimoji="1" lang="ja-JP" altLang="en-US" sz="1050" b="1" dirty="0">
                <a:latin typeface="Meiryo UI" panose="020B0604030504040204" pitchFamily="50" charset="-128"/>
                <a:ea typeface="Meiryo UI" panose="020B0604030504040204" pitchFamily="50" charset="-128"/>
              </a:rPr>
              <a:t>江戸時代以来の道修町の薬種商も</a:t>
            </a:r>
            <a:r>
              <a:rPr kumimoji="1" lang="ja-JP" altLang="en-US" sz="1050" b="1" dirty="0" smtClean="0">
                <a:latin typeface="Meiryo UI" panose="020B0604030504040204" pitchFamily="50" charset="-128"/>
                <a:ea typeface="Meiryo UI" panose="020B0604030504040204" pitchFamily="50" charset="-128"/>
              </a:rPr>
              <a:t>自己変革</a:t>
            </a:r>
            <a:r>
              <a:rPr kumimoji="1" lang="ja-JP" altLang="en-US" sz="1050" dirty="0">
                <a:latin typeface="Meiryo UI" panose="020B0604030504040204" pitchFamily="50" charset="-128"/>
                <a:ea typeface="Meiryo UI" panose="020B0604030504040204" pitchFamily="50" charset="-128"/>
              </a:rPr>
              <a:t>を遂げた。例えば、武田家は、江戸時代の和漢薬の調合、販売から</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開港後</a:t>
            </a:r>
            <a:r>
              <a:rPr kumimoji="1" lang="ja-JP" altLang="en-US" sz="1050" dirty="0">
                <a:latin typeface="Meiryo UI" panose="020B0604030504040204" pitchFamily="50" charset="-128"/>
                <a:ea typeface="Meiryo UI" panose="020B0604030504040204" pitchFamily="50" charset="-128"/>
              </a:rPr>
              <a:t>は洋薬の輸入にいち早く取り組むとともに</a:t>
            </a:r>
            <a:r>
              <a:rPr kumimoji="1" lang="ja-JP" altLang="en-US" sz="1050" dirty="0" smtClean="0">
                <a:latin typeface="Meiryo UI" panose="020B0604030504040204" pitchFamily="50" charset="-128"/>
                <a:ea typeface="Meiryo UI" panose="020B0604030504040204" pitchFamily="50" charset="-128"/>
              </a:rPr>
              <a:t>、製薬工場や</a:t>
            </a:r>
            <a:r>
              <a:rPr kumimoji="1" lang="ja-JP" altLang="en-US" sz="1050" dirty="0">
                <a:latin typeface="Meiryo UI" panose="020B0604030504040204" pitchFamily="50" charset="-128"/>
                <a:ea typeface="Meiryo UI" panose="020B0604030504040204" pitchFamily="50" charset="-128"/>
              </a:rPr>
              <a:t>試験場を設けるなど、製薬メーカーに脱皮した。</a:t>
            </a:r>
          </a:p>
          <a:p>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◆都市化</a:t>
            </a:r>
            <a:r>
              <a:rPr kumimoji="1" lang="ja-JP" altLang="en-US" sz="1050" b="1" u="sng" dirty="0">
                <a:latin typeface="Meiryo UI" panose="020B0604030504040204" pitchFamily="50" charset="-128"/>
                <a:ea typeface="Meiryo UI" panose="020B0604030504040204" pitchFamily="50" charset="-128"/>
              </a:rPr>
              <a:t>とニュービジネス</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明治末期から大正期にかけて、大阪の人口は飛躍的に増大、都市化</a:t>
            </a:r>
            <a:r>
              <a:rPr kumimoji="1" lang="ja-JP" altLang="en-US" sz="1050" dirty="0" smtClean="0">
                <a:latin typeface="Meiryo UI" panose="020B0604030504040204" pitchFamily="50" charset="-128"/>
                <a:ea typeface="Meiryo UI" panose="020B0604030504040204" pitchFamily="50" charset="-128"/>
              </a:rPr>
              <a:t>は</a:t>
            </a:r>
            <a:r>
              <a:rPr kumimoji="1" lang="ja-JP" altLang="en-US" sz="1050" dirty="0">
                <a:latin typeface="Meiryo UI" panose="020B0604030504040204" pitchFamily="50" charset="-128"/>
                <a:ea typeface="Meiryo UI" panose="020B0604030504040204" pitchFamily="50" charset="-128"/>
              </a:rPr>
              <a:t>郊外</a:t>
            </a:r>
            <a:r>
              <a:rPr kumimoji="1" lang="ja-JP" altLang="en-US" sz="1050" dirty="0" smtClean="0">
                <a:latin typeface="Meiryo UI" panose="020B0604030504040204" pitchFamily="50" charset="-128"/>
                <a:ea typeface="Meiryo UI" panose="020B0604030504040204" pitchFamily="50" charset="-128"/>
              </a:rPr>
              <a:t>までに</a:t>
            </a:r>
            <a:r>
              <a:rPr kumimoji="1" lang="ja-JP" altLang="en-US" sz="1050" dirty="0">
                <a:latin typeface="Meiryo UI" panose="020B0604030504040204" pitchFamily="50" charset="-128"/>
                <a:ea typeface="Meiryo UI" panose="020B0604030504040204" pitchFamily="50" charset="-128"/>
              </a:rPr>
              <a:t>広がった。これとともに、</a:t>
            </a:r>
            <a:r>
              <a:rPr kumimoji="1" lang="ja-JP" altLang="en-US" sz="1050" b="1" dirty="0">
                <a:latin typeface="Meiryo UI" panose="020B0604030504040204" pitchFamily="50" charset="-128"/>
                <a:ea typeface="Meiryo UI" panose="020B0604030504040204" pitchFamily="50" charset="-128"/>
              </a:rPr>
              <a:t>郊外電車の急速な勃興</a:t>
            </a:r>
            <a:r>
              <a:rPr kumimoji="1" lang="ja-JP" altLang="en-US" sz="1050" dirty="0">
                <a:latin typeface="Meiryo UI" panose="020B0604030504040204" pitchFamily="50" charset="-128"/>
                <a:ea typeface="Meiryo UI" panose="020B0604030504040204" pitchFamily="50" charset="-128"/>
              </a:rPr>
              <a:t>が見られた。</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その他</a:t>
            </a:r>
            <a:r>
              <a:rPr kumimoji="1" lang="ja-JP" altLang="en-US" sz="1050" b="1" dirty="0" smtClean="0">
                <a:latin typeface="Meiryo UI" panose="020B0604030504040204" pitchFamily="50" charset="-128"/>
                <a:ea typeface="Meiryo UI" panose="020B0604030504040204" pitchFamily="50" charset="-128"/>
              </a:rPr>
              <a:t>明治期</a:t>
            </a:r>
            <a:r>
              <a:rPr kumimoji="1" lang="ja-JP" altLang="en-US" sz="1050" b="1" dirty="0">
                <a:latin typeface="Meiryo UI" panose="020B0604030504040204" pitchFamily="50" charset="-128"/>
                <a:ea typeface="Meiryo UI" panose="020B0604030504040204" pitchFamily="50" charset="-128"/>
              </a:rPr>
              <a:t>の大阪では数々のニュービジネスが興った</a:t>
            </a:r>
            <a:r>
              <a:rPr kumimoji="1" lang="ja-JP" altLang="en-US" sz="1050" dirty="0">
                <a:latin typeface="Meiryo UI" panose="020B0604030504040204" pitchFamily="50" charset="-128"/>
                <a:ea typeface="Meiryo UI" panose="020B0604030504040204" pitchFamily="50" charset="-128"/>
              </a:rPr>
              <a:t>。ガラス製造、製革</a:t>
            </a:r>
            <a:r>
              <a:rPr kumimoji="1" lang="ja-JP" altLang="en-US" sz="1050" dirty="0" smtClean="0">
                <a:latin typeface="Meiryo UI" panose="020B0604030504040204" pitchFamily="50" charset="-128"/>
                <a:ea typeface="Meiryo UI" panose="020B0604030504040204" pitchFamily="50" charset="-128"/>
              </a:rPr>
              <a:t>、仁丹、足袋、石鹸、洋式帳簿</a:t>
            </a:r>
            <a:r>
              <a:rPr kumimoji="1" lang="ja-JP" altLang="en-US" sz="1050" dirty="0">
                <a:latin typeface="Meiryo UI" panose="020B0604030504040204" pitchFamily="50" charset="-128"/>
                <a:ea typeface="Meiryo UI" panose="020B0604030504040204" pitchFamily="50" charset="-128"/>
              </a:rPr>
              <a:t>など。</a:t>
            </a:r>
          </a:p>
          <a:p>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◆大大阪</a:t>
            </a:r>
            <a:r>
              <a:rPr kumimoji="1" lang="ja-JP" altLang="en-US" sz="1050" b="1" u="sng" dirty="0">
                <a:latin typeface="Meiryo UI" panose="020B0604030504040204" pitchFamily="50" charset="-128"/>
                <a:ea typeface="Meiryo UI" panose="020B0604030504040204" pitchFamily="50" charset="-128"/>
              </a:rPr>
              <a:t>時代（「グレーター大阪」の時代）</a:t>
            </a: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a:latin typeface="Meiryo UI" panose="020B0604030504040204" pitchFamily="50" charset="-128"/>
                <a:ea typeface="Meiryo UI" panose="020B0604030504040204" pitchFamily="50" charset="-128"/>
              </a:rPr>
              <a:t>大正期に入り、大阪は第一次大戦による好景気を最も享受し、大阪はさらに発展</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1925</a:t>
            </a:r>
            <a:r>
              <a:rPr kumimoji="1" lang="ja-JP" altLang="en-US" sz="1050" dirty="0" smtClean="0">
                <a:latin typeface="Meiryo UI" panose="020B0604030504040204" pitchFamily="50" charset="-128"/>
                <a:ea typeface="Meiryo UI" panose="020B0604030504040204" pitchFamily="50" charset="-128"/>
              </a:rPr>
              <a:t>年（大正</a:t>
            </a:r>
            <a:r>
              <a:rPr kumimoji="1" lang="en-US" altLang="ja-JP" sz="1050" dirty="0" smtClean="0">
                <a:latin typeface="Meiryo UI" panose="020B0604030504040204" pitchFamily="50" charset="-128"/>
                <a:ea typeface="Meiryo UI" panose="020B0604030504040204" pitchFamily="50" charset="-128"/>
              </a:rPr>
              <a:t>14</a:t>
            </a:r>
            <a:r>
              <a:rPr kumimoji="1" lang="ja-JP" altLang="en-US" sz="1050" dirty="0" smtClean="0">
                <a:latin typeface="Meiryo UI" panose="020B0604030504040204" pitchFamily="50" charset="-128"/>
                <a:ea typeface="Meiryo UI" panose="020B0604030504040204" pitchFamily="50" charset="-128"/>
              </a:rPr>
              <a:t>年）の第二次市域拡張にいたって、</a:t>
            </a:r>
            <a:r>
              <a:rPr kumimoji="1" lang="ja-JP" altLang="en-US" sz="1050" b="1" dirty="0" smtClean="0">
                <a:latin typeface="Meiryo UI" panose="020B0604030504040204" pitchFamily="50" charset="-128"/>
                <a:ea typeface="Meiryo UI" panose="020B0604030504040204" pitchFamily="50" charset="-128"/>
              </a:rPr>
              <a:t>人口</a:t>
            </a:r>
            <a:r>
              <a:rPr kumimoji="1" lang="en-US" altLang="ja-JP" sz="1050" b="1" dirty="0" smtClean="0">
                <a:latin typeface="Meiryo UI" panose="020B0604030504040204" pitchFamily="50" charset="-128"/>
                <a:ea typeface="Meiryo UI" panose="020B0604030504040204" pitchFamily="50" charset="-128"/>
              </a:rPr>
              <a:t>211</a:t>
            </a:r>
            <a:r>
              <a:rPr kumimoji="1" lang="ja-JP" altLang="en-US" sz="1050" b="1" dirty="0" smtClean="0">
                <a:latin typeface="Meiryo UI" panose="020B0604030504040204" pitchFamily="50" charset="-128"/>
                <a:ea typeface="Meiryo UI" panose="020B0604030504040204" pitchFamily="50" charset="-128"/>
              </a:rPr>
              <a:t>万人を有する日本一の大都市</a:t>
            </a:r>
            <a:r>
              <a:rPr kumimoji="1" lang="ja-JP" altLang="en-US" sz="1050" dirty="0" smtClean="0">
                <a:latin typeface="Meiryo UI" panose="020B0604030504040204" pitchFamily="50" charset="-128"/>
                <a:ea typeface="Meiryo UI" panose="020B0604030504040204" pitchFamily="50" charset="-128"/>
              </a:rPr>
              <a:t>となった。　</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繊維工業に加えて、金属、化学、雑貨、卸売商業が著しく発達し、大阪港における貿易も急速に伸長し、</a:t>
            </a:r>
            <a:r>
              <a:rPr kumimoji="1" lang="ja-JP" altLang="en-US" sz="1050" b="1" dirty="0">
                <a:latin typeface="Meiryo UI" panose="020B0604030504040204" pitchFamily="50" charset="-128"/>
                <a:ea typeface="Meiryo UI" panose="020B0604030504040204" pitchFamily="50" charset="-128"/>
              </a:rPr>
              <a:t>大阪は経済的黄金期</a:t>
            </a:r>
            <a:r>
              <a:rPr kumimoji="1" lang="ja-JP" altLang="en-US" sz="1050" b="1" dirty="0" smtClean="0">
                <a:latin typeface="Meiryo UI" panose="020B0604030504040204" pitchFamily="50" charset="-128"/>
                <a:ea typeface="Meiryo UI" panose="020B0604030504040204" pitchFamily="50" charset="-128"/>
              </a:rPr>
              <a:t>にあたる</a:t>
            </a:r>
            <a:r>
              <a:rPr kumimoji="1" lang="ja-JP" altLang="en-US" sz="1050" b="1" dirty="0">
                <a:latin typeface="Meiryo UI" panose="020B0604030504040204" pitchFamily="50" charset="-128"/>
                <a:ea typeface="Meiryo UI" panose="020B0604030504040204" pitchFamily="50" charset="-128"/>
              </a:rPr>
              <a:t>大大阪時代を迎えた</a:t>
            </a:r>
            <a:r>
              <a:rPr kumimoji="1" lang="ja-JP" altLang="en-US" sz="1050" dirty="0">
                <a:latin typeface="Meiryo UI" panose="020B0604030504040204" pitchFamily="50" charset="-128"/>
                <a:ea typeface="Meiryo UI" panose="020B0604030504040204" pitchFamily="50" charset="-128"/>
              </a:rPr>
              <a:t>。</a:t>
            </a:r>
          </a:p>
          <a:p>
            <a:pPr marL="85725" indent="-85725"/>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a:latin typeface="Meiryo UI" panose="020B0604030504040204" pitchFamily="50" charset="-128"/>
                <a:ea typeface="Meiryo UI" panose="020B0604030504040204" pitchFamily="50" charset="-128"/>
              </a:rPr>
              <a:t>大正期は、本格的な電気の時代の幕開け</a:t>
            </a:r>
            <a:r>
              <a:rPr kumimoji="1" lang="ja-JP" altLang="en-US" sz="1050" dirty="0">
                <a:latin typeface="Meiryo UI" panose="020B0604030504040204" pitchFamily="50" charset="-128"/>
                <a:ea typeface="Meiryo UI" panose="020B0604030504040204" pitchFamily="50" charset="-128"/>
              </a:rPr>
              <a:t>となった</a:t>
            </a:r>
            <a:r>
              <a:rPr kumimoji="1" lang="ja-JP" altLang="en-US" sz="1050" dirty="0" smtClean="0">
                <a:latin typeface="Meiryo UI" panose="020B0604030504040204" pitchFamily="50" charset="-128"/>
                <a:ea typeface="Meiryo UI" panose="020B0604030504040204" pitchFamily="50" charset="-128"/>
              </a:rPr>
              <a:t>。松下</a:t>
            </a:r>
            <a:r>
              <a:rPr kumimoji="1" lang="ja-JP" altLang="en-US" sz="1050" dirty="0">
                <a:latin typeface="Meiryo UI" panose="020B0604030504040204" pitchFamily="50" charset="-128"/>
                <a:ea typeface="Meiryo UI" panose="020B0604030504040204" pitchFamily="50" charset="-128"/>
              </a:rPr>
              <a:t>幸之助は、自転車ランプを考案し、これが大当たりとなった。</a:t>
            </a:r>
            <a:r>
              <a:rPr kumimoji="1" lang="en-US" altLang="ja-JP" sz="1050" dirty="0">
                <a:latin typeface="Meiryo UI" panose="020B0604030504040204" pitchFamily="50" charset="-128"/>
                <a:ea typeface="Meiryo UI" panose="020B0604030504040204" pitchFamily="50" charset="-128"/>
              </a:rPr>
              <a:t>1927</a:t>
            </a:r>
            <a:r>
              <a:rPr kumimoji="1" lang="ja-JP" altLang="en-US" sz="1050" dirty="0">
                <a:latin typeface="Meiryo UI" panose="020B0604030504040204" pitchFamily="50" charset="-128"/>
                <a:ea typeface="Meiryo UI" panose="020B0604030504040204" pitchFamily="50" charset="-128"/>
              </a:rPr>
              <a:t>年からは「ナショナル」ブランドを用いて、電気アイロン、ラジオ、乾電池など新商品を開発・量産し、業界トップに躍進</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endParaRPr kumimoji="1" lang="en-US" altLang="ja-JP" sz="1050" dirty="0">
              <a:latin typeface="Meiryo UI" panose="020B0604030504040204" pitchFamily="50" charset="-128"/>
              <a:ea typeface="Meiryo UI" panose="020B0604030504040204" pitchFamily="50" charset="-128"/>
            </a:endParaRPr>
          </a:p>
          <a:p>
            <a:pPr marL="85725" indent="-85725"/>
            <a:r>
              <a:rPr kumimoji="1" lang="ja-JP" altLang="en-US" sz="1050" b="1" u="sng" dirty="0" smtClean="0">
                <a:latin typeface="Meiryo UI" panose="020B0604030504040204" pitchFamily="50" charset="-128"/>
                <a:ea typeface="Meiryo UI" panose="020B0604030504040204" pitchFamily="50" charset="-128"/>
              </a:rPr>
              <a:t>◆関一（市長）の都市政策と都市制度</a:t>
            </a:r>
            <a:endParaRPr kumimoji="1" lang="en-US" altLang="ja-JP" sz="1050" b="1" u="sng"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関は、都市計画の目的は都心部をビジネスセンターに改造するなど都市の経済機能を高め、郊外住宅地を開発し、高速鉄道によって都心と郊外をむすんで都市の分散をはかり、緑地を保存して「中下層階級」の住宅と居住環境を保全すること、</a:t>
            </a:r>
            <a:r>
              <a:rPr kumimoji="1" lang="ja-JP" altLang="en-US" sz="1050" b="1" dirty="0" smtClean="0">
                <a:latin typeface="Meiryo UI" panose="020B0604030504040204" pitchFamily="50" charset="-128"/>
                <a:ea typeface="Meiryo UI" panose="020B0604030504040204" pitchFamily="50" charset="-128"/>
              </a:rPr>
              <a:t>「住み心地よき都市」を建設</a:t>
            </a:r>
            <a:r>
              <a:rPr kumimoji="1" lang="ja-JP" altLang="en-US" sz="1050" dirty="0" smtClean="0">
                <a:latin typeface="Meiryo UI" panose="020B0604030504040204" pitchFamily="50" charset="-128"/>
                <a:ea typeface="Meiryo UI" panose="020B0604030504040204" pitchFamily="50" charset="-128"/>
              </a:rPr>
              <a:t>することにあるとした。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・都市計画に</a:t>
            </a:r>
            <a:r>
              <a:rPr kumimoji="1" lang="ja-JP" altLang="en-US" sz="1050" dirty="0">
                <a:latin typeface="Meiryo UI" panose="020B0604030504040204" pitchFamily="50" charset="-128"/>
                <a:ea typeface="Meiryo UI" panose="020B0604030504040204" pitchFamily="50" charset="-128"/>
              </a:rPr>
              <a:t>より、南北幹線道路として交通運輸を円滑にするとともに、</a:t>
            </a:r>
            <a:r>
              <a:rPr kumimoji="1" lang="ja-JP" altLang="en-US" sz="1050" b="1" dirty="0">
                <a:latin typeface="Meiryo UI" panose="020B0604030504040204" pitchFamily="50" charset="-128"/>
                <a:ea typeface="Meiryo UI" panose="020B0604030504040204" pitchFamily="50" charset="-128"/>
              </a:rPr>
              <a:t>大阪の中心市街地を形成</a:t>
            </a:r>
            <a:r>
              <a:rPr kumimoji="1" lang="ja-JP" altLang="en-US" sz="1050" dirty="0">
                <a:latin typeface="Meiryo UI" panose="020B0604030504040204" pitchFamily="50" charset="-128"/>
                <a:ea typeface="Meiryo UI" panose="020B0604030504040204" pitchFamily="50" charset="-128"/>
              </a:rPr>
              <a:t>するという目的の</a:t>
            </a:r>
            <a:r>
              <a:rPr kumimoji="1" lang="ja-JP" altLang="en-US" sz="1050" dirty="0" smtClean="0">
                <a:latin typeface="Meiryo UI" panose="020B0604030504040204" pitchFamily="50" charset="-128"/>
                <a:ea typeface="Meiryo UI" panose="020B0604030504040204" pitchFamily="50" charset="-128"/>
              </a:rPr>
              <a:t>もと</a:t>
            </a:r>
            <a:r>
              <a:rPr kumimoji="1" lang="ja-JP" altLang="en-US" sz="1050" b="1" dirty="0" smtClean="0">
                <a:latin typeface="Meiryo UI" panose="020B0604030504040204" pitchFamily="50" charset="-128"/>
                <a:ea typeface="Meiryo UI" panose="020B0604030504040204" pitchFamily="50" charset="-128"/>
              </a:rPr>
              <a:t>「御堂筋」</a:t>
            </a:r>
            <a:r>
              <a:rPr kumimoji="1" lang="ja-JP" altLang="en-US" sz="1050" dirty="0" smtClean="0">
                <a:latin typeface="Meiryo UI" panose="020B0604030504040204" pitchFamily="50" charset="-128"/>
                <a:ea typeface="Meiryo UI" panose="020B0604030504040204" pitchFamily="50" charset="-128"/>
              </a:rPr>
              <a:t>が整備された。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・また、</a:t>
            </a:r>
            <a:r>
              <a:rPr kumimoji="1" lang="ja-JP" altLang="en-US" sz="1050" b="1" dirty="0" smtClean="0">
                <a:latin typeface="Meiryo UI" panose="020B0604030504040204" pitchFamily="50" charset="-128"/>
                <a:ea typeface="Meiryo UI" panose="020B0604030504040204" pitchFamily="50" charset="-128"/>
              </a:rPr>
              <a:t>市内交通の混雑を緩和し、郊外住宅地に人口を分散</a:t>
            </a:r>
            <a:r>
              <a:rPr kumimoji="1" lang="ja-JP" altLang="en-US" sz="1050" dirty="0" smtClean="0">
                <a:latin typeface="Meiryo UI" panose="020B0604030504040204" pitchFamily="50" charset="-128"/>
                <a:ea typeface="Meiryo UI" panose="020B0604030504040204" pitchFamily="50" charset="-128"/>
              </a:rPr>
              <a:t>させる、都市交通の根幹として</a:t>
            </a:r>
            <a:r>
              <a:rPr kumimoji="1" lang="ja-JP" altLang="en-US" sz="1050" b="1" dirty="0" smtClean="0">
                <a:latin typeface="Meiryo UI" panose="020B0604030504040204" pitchFamily="50" charset="-128"/>
                <a:ea typeface="Meiryo UI" panose="020B0604030504040204" pitchFamily="50" charset="-128"/>
              </a:rPr>
              <a:t>「地下鉄」</a:t>
            </a:r>
            <a:r>
              <a:rPr kumimoji="1" lang="ja-JP" altLang="en-US" sz="1050" dirty="0" smtClean="0">
                <a:latin typeface="Meiryo UI" panose="020B0604030504040204" pitchFamily="50" charset="-128"/>
                <a:ea typeface="Meiryo UI" panose="020B0604030504040204" pitchFamily="50" charset="-128"/>
              </a:rPr>
              <a:t>が整備された。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・これに加え、大大阪の建設を推進するうえで、大きな問題としてクローズアップされてきたのが、</a:t>
            </a:r>
            <a:r>
              <a:rPr kumimoji="1" lang="ja-JP" altLang="en-US" sz="1050" b="1" dirty="0" smtClean="0">
                <a:latin typeface="Meiryo UI" panose="020B0604030504040204" pitchFamily="50" charset="-128"/>
                <a:ea typeface="Meiryo UI" panose="020B0604030504040204" pitchFamily="50" charset="-128"/>
              </a:rPr>
              <a:t>都市の自治権の拡充</a:t>
            </a:r>
            <a:r>
              <a:rPr kumimoji="1" lang="ja-JP" altLang="en-US" sz="1050" dirty="0" smtClean="0">
                <a:latin typeface="Meiryo UI" panose="020B0604030504040204" pitchFamily="50" charset="-128"/>
                <a:ea typeface="Meiryo UI" panose="020B0604030504040204" pitchFamily="50" charset="-128"/>
              </a:rPr>
              <a:t>であった。</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・特別市制の実現によって、</a:t>
            </a:r>
            <a:r>
              <a:rPr kumimoji="1" lang="ja-JP" altLang="en-US" sz="1050" b="1" dirty="0" smtClean="0">
                <a:latin typeface="Meiryo UI" panose="020B0604030504040204" pitchFamily="50" charset="-128"/>
                <a:ea typeface="Meiryo UI" panose="020B0604030504040204" pitchFamily="50" charset="-128"/>
              </a:rPr>
              <a:t>大都市行政に関する権限を民選の市長に集中させ、一元的行政体制を整えて行政執行の合理化を図り、あわせて自主財源の拡大をめざした</a:t>
            </a:r>
            <a:r>
              <a:rPr kumimoji="1" lang="ja-JP" altLang="en-US" sz="1050" dirty="0" smtClean="0">
                <a:latin typeface="Meiryo UI" panose="020B0604030504040204" pitchFamily="50" charset="-128"/>
                <a:ea typeface="Meiryo UI" panose="020B0604030504040204" pitchFamily="50" charset="-128"/>
              </a:rPr>
              <a:t>が、「満州事変」以降、「非常時局」が進展し、産業振興と軍事優先の国家政策がいっそう強化されたことなどから実現しなかった。</a:t>
            </a:r>
            <a:endParaRPr kumimoji="1" lang="ja-JP" altLang="en-US" sz="105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a:latin typeface="Arial Black" panose="020B0A04020102020204" pitchFamily="34" charset="0"/>
              </a:rPr>
              <a:t>4</a:t>
            </a:r>
            <a:endParaRPr kumimoji="1" lang="ja-JP" altLang="en-US" sz="1100" b="1" dirty="0">
              <a:latin typeface="Arial Black" panose="020B0A04020102020204" pitchFamily="34" charset="0"/>
            </a:endParaRPr>
          </a:p>
        </p:txBody>
      </p:sp>
      <p:sp>
        <p:nvSpPr>
          <p:cNvPr id="10" name="正方形/長方形 9"/>
          <p:cNvSpPr/>
          <p:nvPr/>
        </p:nvSpPr>
        <p:spPr>
          <a:xfrm>
            <a:off x="7794252" y="3264459"/>
            <a:ext cx="1981199" cy="23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smtClean="0">
                <a:solidFill>
                  <a:schemeClr val="tx1"/>
                </a:solidFill>
                <a:latin typeface="Meiryo UI" panose="020B0604030504040204" pitchFamily="50" charset="-128"/>
                <a:ea typeface="Meiryo UI" panose="020B0604030504040204" pitchFamily="50" charset="-128"/>
              </a:rPr>
              <a:t>※</a:t>
            </a:r>
            <a:r>
              <a:rPr kumimoji="1" lang="ja-JP" altLang="en-US" sz="800" b="1" dirty="0" smtClean="0">
                <a:solidFill>
                  <a:schemeClr val="tx1"/>
                </a:solidFill>
                <a:latin typeface="Meiryo UI" panose="020B0604030504040204" pitchFamily="50" charset="-128"/>
                <a:ea typeface="Meiryo UI" panose="020B0604030504040204" pitchFamily="50" charset="-128"/>
              </a:rPr>
              <a:t>「大阪府写真帖」より</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（１）都市の形成過程（古代</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戦前）</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0610" y="2110756"/>
            <a:ext cx="2194560" cy="1150620"/>
          </a:xfrm>
          <a:prstGeom prst="rect">
            <a:avLst/>
          </a:prstGeom>
        </p:spPr>
      </p:pic>
    </p:spTree>
    <p:extLst>
      <p:ext uri="{BB962C8B-B14F-4D97-AF65-F5344CB8AC3E}">
        <p14:creationId xmlns:p14="http://schemas.microsoft.com/office/powerpoint/2010/main" val="14231175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a:t>
            </a:r>
            <a:r>
              <a:rPr lang="ja-JP" altLang="en-US" sz="1800" b="1" dirty="0" smtClean="0">
                <a:solidFill>
                  <a:schemeClr val="bg1"/>
                </a:solidFill>
                <a:latin typeface="Meiryo UI" panose="020B0604030504040204" pitchFamily="50" charset="-128"/>
                <a:ea typeface="Meiryo UI" panose="020B0604030504040204" pitchFamily="50" charset="-128"/>
              </a:rPr>
              <a:t>現在の大阪</a:t>
            </a:r>
            <a:r>
              <a:rPr lang="ja-JP" altLang="en-US" sz="1800" b="1" dirty="0">
                <a:solidFill>
                  <a:schemeClr val="bg1"/>
                </a:solidFill>
                <a:latin typeface="Meiryo UI" panose="020B0604030504040204" pitchFamily="50" charset="-128"/>
                <a:ea typeface="Meiryo UI" panose="020B0604030504040204" pitchFamily="50" charset="-128"/>
              </a:rPr>
              <a:t>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（２）大阪産業の強み等（ライフサイエンスクラスター形成）</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67</a:t>
            </a:r>
            <a:endParaRPr kumimoji="1" lang="ja-JP" altLang="en-US" sz="1100" b="1" dirty="0">
              <a:latin typeface="Arial Black" panose="020B0A04020102020204" pitchFamily="34" charset="0"/>
            </a:endParaRPr>
          </a:p>
        </p:txBody>
      </p:sp>
      <p:pic>
        <p:nvPicPr>
          <p:cNvPr id="21" name="図 20"/>
          <p:cNvPicPr>
            <a:picLocks noChangeAspect="1"/>
          </p:cNvPicPr>
          <p:nvPr/>
        </p:nvPicPr>
        <p:blipFill>
          <a:blip r:embed="rId2"/>
          <a:stretch>
            <a:fillRect/>
          </a:stretch>
        </p:blipFill>
        <p:spPr>
          <a:xfrm>
            <a:off x="2808270" y="1843878"/>
            <a:ext cx="3284220" cy="4648200"/>
          </a:xfrm>
          <a:prstGeom prst="rect">
            <a:avLst/>
          </a:prstGeom>
        </p:spPr>
      </p:pic>
      <p:pic>
        <p:nvPicPr>
          <p:cNvPr id="24" name="図 23"/>
          <p:cNvPicPr>
            <a:picLocks noChangeAspect="1"/>
          </p:cNvPicPr>
          <p:nvPr/>
        </p:nvPicPr>
        <p:blipFill>
          <a:blip r:embed="rId3"/>
          <a:stretch>
            <a:fillRect/>
          </a:stretch>
        </p:blipFill>
        <p:spPr>
          <a:xfrm>
            <a:off x="5283858" y="4676273"/>
            <a:ext cx="1836420" cy="1836420"/>
          </a:xfrm>
          <a:prstGeom prst="rect">
            <a:avLst/>
          </a:prstGeom>
        </p:spPr>
      </p:pic>
      <p:sp>
        <p:nvSpPr>
          <p:cNvPr id="25" name="テキスト ボックス 24"/>
          <p:cNvSpPr txBox="1"/>
          <p:nvPr/>
        </p:nvSpPr>
        <p:spPr>
          <a:xfrm>
            <a:off x="1534614" y="4629165"/>
            <a:ext cx="3331321" cy="1931278"/>
          </a:xfrm>
          <a:prstGeom prst="rect">
            <a:avLst/>
          </a:prstGeom>
          <a:noFill/>
          <a:ln w="6350">
            <a:solidFill>
              <a:schemeClr val="tx1">
                <a:lumMod val="65000"/>
                <a:lumOff val="35000"/>
              </a:schemeClr>
            </a:solidFill>
          </a:ln>
        </p:spPr>
        <p:txBody>
          <a:bodyPr wrap="square" lIns="36000" tIns="36000" rIns="0" bIns="0" rtlCol="0">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大阪府（南部）</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636011" y="4134999"/>
            <a:ext cx="3915806" cy="2434261"/>
          </a:xfrm>
          <a:prstGeom prst="rect">
            <a:avLst/>
          </a:prstGeom>
          <a:noFill/>
          <a:ln w="6350">
            <a:solidFill>
              <a:schemeClr val="tx1">
                <a:lumMod val="65000"/>
                <a:lumOff val="35000"/>
              </a:schemeClr>
            </a:solidFill>
          </a:ln>
        </p:spPr>
        <p:txBody>
          <a:bodyPr wrap="square" lIns="36000" tIns="36000" rIns="0" bIns="0" rtlCol="0">
            <a:noAutofit/>
          </a:bodyPr>
          <a:lstStyle/>
          <a:p>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23193" y="1072481"/>
            <a:ext cx="4972570" cy="2134855"/>
          </a:xfrm>
          <a:prstGeom prst="rect">
            <a:avLst/>
          </a:prstGeom>
          <a:noFill/>
          <a:ln w="6350">
            <a:solidFill>
              <a:schemeClr val="tx1">
                <a:lumMod val="65000"/>
                <a:lumOff val="35000"/>
              </a:schemeClr>
            </a:solidFill>
          </a:ln>
        </p:spPr>
        <p:txBody>
          <a:bodyPr wrap="square" lIns="36000" tIns="36000" rIns="0" bIns="0" rtlCol="0">
            <a:no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北大阪</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23193" y="3362099"/>
            <a:ext cx="2292331" cy="1246923"/>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txBody>
          <a:bodyPr wrap="square" rtlCol="0" anchor="ctr">
            <a:noAutofit/>
          </a:bodyPr>
          <a:lstStyle/>
          <a:p>
            <a:pPr>
              <a:lnSpc>
                <a:spcPct val="150000"/>
              </a:lnSpc>
            </a:pP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神戸市</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・理化学研究所</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・スーパーコンピューター「京」</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・先端医療センター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神戸臨床研究情報</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・次世代バイオ医薬品製造</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技術</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組合</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stCxn id="28" idx="3"/>
            <a:endCxn id="30" idx="2"/>
          </p:cNvCxnSpPr>
          <p:nvPr/>
        </p:nvCxnSpPr>
        <p:spPr>
          <a:xfrm>
            <a:off x="2915524" y="3985561"/>
            <a:ext cx="259649" cy="7918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円/楕円 248"/>
          <p:cNvSpPr/>
          <p:nvPr/>
        </p:nvSpPr>
        <p:spPr>
          <a:xfrm>
            <a:off x="3175173" y="402172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テキスト ボックス 30"/>
          <p:cNvSpPr txBox="1"/>
          <p:nvPr/>
        </p:nvSpPr>
        <p:spPr>
          <a:xfrm>
            <a:off x="6638574" y="1563813"/>
            <a:ext cx="2096268" cy="1045371"/>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txBody>
          <a:bodyPr wrap="square" rtlCol="0" anchor="ctr">
            <a:noAutofit/>
          </a:bodyPr>
          <a:lstStyle/>
          <a:p>
            <a:pPr>
              <a:lnSpc>
                <a:spcPct val="150000"/>
              </a:lnSpc>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京都市</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・京都大学　</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京都大学</a:t>
            </a:r>
            <a:r>
              <a:rPr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iPS</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細胞研究所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・京都府立医科大学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・京都高度技術研究所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・京都リサーチパーク</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a:stCxn id="31" idx="1"/>
            <a:endCxn id="33" idx="7"/>
          </p:cNvCxnSpPr>
          <p:nvPr/>
        </p:nvCxnSpPr>
        <p:spPr>
          <a:xfrm flipH="1" flipV="1">
            <a:off x="5709439" y="2072216"/>
            <a:ext cx="929135" cy="1428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円/楕円 251"/>
          <p:cNvSpPr/>
          <p:nvPr/>
        </p:nvSpPr>
        <p:spPr>
          <a:xfrm>
            <a:off x="5636011" y="2059617"/>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p:cNvSpPr txBox="1"/>
          <p:nvPr/>
        </p:nvSpPr>
        <p:spPr>
          <a:xfrm>
            <a:off x="6648928" y="2687097"/>
            <a:ext cx="2085914" cy="1029935"/>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txBody>
          <a:bodyPr wrap="square" rtlCol="0" anchor="ctr">
            <a:noAutofit/>
          </a:bodyPr>
          <a:lstStyle/>
          <a:p>
            <a:r>
              <a:rPr lang="ja-JP" altLang="en-US" sz="900" b="1" dirty="0" err="1" smtClean="0">
                <a:latin typeface="Meiryo UI" panose="020B0604030504040204" pitchFamily="50" charset="-128"/>
                <a:ea typeface="Meiryo UI" panose="020B0604030504040204" pitchFamily="50" charset="-128"/>
                <a:cs typeface="Meiryo UI" panose="020B0604030504040204" pitchFamily="50" charset="-128"/>
              </a:rPr>
              <a:t>けいはんな</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学研都市</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けいはんな</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オープンイノベーションセンター</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・奈良先端科学技術大学院大学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国際電気通信基礎技術研究所 </a:t>
            </a:r>
            <a:r>
              <a:rPr lang="en-US" altLang="zh-TW" sz="800" dirty="0">
                <a:latin typeface="Meiryo UI" panose="020B0604030504040204" pitchFamily="50" charset="-128"/>
                <a:ea typeface="Meiryo UI" panose="020B0604030504040204" pitchFamily="50" charset="-128"/>
                <a:cs typeface="Meiryo UI" panose="020B0604030504040204" pitchFamily="50" charset="-128"/>
              </a:rPr>
              <a:t>(ATR) </a:t>
            </a:r>
            <a:endParaRPr lang="en-US" altLang="zh-TW"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情報通信研究</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機構</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NICT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量子科学技術研究開発機構</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a:stCxn id="34" idx="1"/>
            <a:endCxn id="36" idx="7"/>
          </p:cNvCxnSpPr>
          <p:nvPr/>
        </p:nvCxnSpPr>
        <p:spPr>
          <a:xfrm flipH="1">
            <a:off x="5662262" y="3202065"/>
            <a:ext cx="986666" cy="24728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円/楕円 254"/>
          <p:cNvSpPr/>
          <p:nvPr/>
        </p:nvSpPr>
        <p:spPr>
          <a:xfrm>
            <a:off x="5501723" y="3426749"/>
            <a:ext cx="188083" cy="154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255"/>
          <p:cNvSpPr/>
          <p:nvPr/>
        </p:nvSpPr>
        <p:spPr>
          <a:xfrm>
            <a:off x="4585318" y="497616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円/楕円 256"/>
          <p:cNvSpPr/>
          <p:nvPr/>
        </p:nvSpPr>
        <p:spPr>
          <a:xfrm>
            <a:off x="4366830" y="463326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円/楕円 257"/>
          <p:cNvSpPr/>
          <p:nvPr/>
        </p:nvSpPr>
        <p:spPr>
          <a:xfrm>
            <a:off x="3532799" y="5309676"/>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円/楕円 258"/>
          <p:cNvSpPr/>
          <p:nvPr/>
        </p:nvSpPr>
        <p:spPr>
          <a:xfrm>
            <a:off x="4086594" y="5169061"/>
            <a:ext cx="90079"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1" name="直線コネクタ 40"/>
          <p:cNvCxnSpPr>
            <a:stCxn id="46" idx="0"/>
            <a:endCxn id="37" idx="3"/>
          </p:cNvCxnSpPr>
          <p:nvPr/>
        </p:nvCxnSpPr>
        <p:spPr>
          <a:xfrm flipV="1">
            <a:off x="4296653" y="5049594"/>
            <a:ext cx="301263" cy="1259726"/>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98" idx="3"/>
            <a:endCxn id="39" idx="3"/>
          </p:cNvCxnSpPr>
          <p:nvPr/>
        </p:nvCxnSpPr>
        <p:spPr>
          <a:xfrm flipV="1">
            <a:off x="2662731" y="5383105"/>
            <a:ext cx="882666" cy="474276"/>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48" idx="3"/>
            <a:endCxn id="38" idx="2"/>
          </p:cNvCxnSpPr>
          <p:nvPr/>
        </p:nvCxnSpPr>
        <p:spPr>
          <a:xfrm flipV="1">
            <a:off x="2662731" y="4676274"/>
            <a:ext cx="1704099" cy="83485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7" idx="3"/>
            <a:endCxn id="40" idx="3"/>
          </p:cNvCxnSpPr>
          <p:nvPr/>
        </p:nvCxnSpPr>
        <p:spPr>
          <a:xfrm flipV="1">
            <a:off x="2662730" y="5242490"/>
            <a:ext cx="1437056" cy="99348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712313" y="6309320"/>
            <a:ext cx="1168679"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近畿大学（医学部）</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640631" y="6112864"/>
            <a:ext cx="1022099" cy="24622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大阪産業技術</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（本部・和泉センター</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8" name="テキスト ボックス 47"/>
          <p:cNvSpPr txBox="1"/>
          <p:nvPr/>
        </p:nvSpPr>
        <p:spPr>
          <a:xfrm>
            <a:off x="1735580" y="5449569"/>
            <a:ext cx="927151" cy="12311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大阪府立</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3961945" y="3604084"/>
            <a:ext cx="853787" cy="734086"/>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左矢印 49"/>
          <p:cNvSpPr/>
          <p:nvPr/>
        </p:nvSpPr>
        <p:spPr>
          <a:xfrm rot="13071465">
            <a:off x="4875651" y="4411927"/>
            <a:ext cx="416782" cy="212274"/>
          </a:xfrm>
          <a:prstGeom prst="leftArrow">
            <a:avLst>
              <a:gd name="adj1" fmla="val 50000"/>
              <a:gd name="adj2" fmla="val 68468"/>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5322104" y="4155010"/>
            <a:ext cx="3801908" cy="2251311"/>
            <a:chOff x="1961018" y="1851510"/>
            <a:chExt cx="3003746" cy="1778677"/>
          </a:xfrm>
        </p:grpSpPr>
        <p:grpSp>
          <p:nvGrpSpPr>
            <p:cNvPr id="52" name="グループ化 51"/>
            <p:cNvGrpSpPr/>
            <p:nvPr/>
          </p:nvGrpSpPr>
          <p:grpSpPr>
            <a:xfrm>
              <a:off x="2666955" y="1851510"/>
              <a:ext cx="2297809" cy="1778677"/>
              <a:chOff x="2666955" y="1851510"/>
              <a:chExt cx="2297809" cy="1778677"/>
            </a:xfrm>
          </p:grpSpPr>
          <p:grpSp>
            <p:nvGrpSpPr>
              <p:cNvPr id="54" name="グループ化 53"/>
              <p:cNvGrpSpPr/>
              <p:nvPr/>
            </p:nvGrpSpPr>
            <p:grpSpPr>
              <a:xfrm>
                <a:off x="2666955" y="2024891"/>
                <a:ext cx="2297809" cy="1605296"/>
                <a:chOff x="3721565" y="1033446"/>
                <a:chExt cx="2297809" cy="1605296"/>
              </a:xfrm>
            </p:grpSpPr>
            <p:cxnSp>
              <p:nvCxnSpPr>
                <p:cNvPr id="56" name="直線コネクタ 55"/>
                <p:cNvCxnSpPr>
                  <a:stCxn id="58" idx="1"/>
                  <a:endCxn id="57" idx="6"/>
                </p:cNvCxnSpPr>
                <p:nvPr/>
              </p:nvCxnSpPr>
              <p:spPr>
                <a:xfrm flipH="1">
                  <a:off x="4063903" y="1773891"/>
                  <a:ext cx="461472" cy="10895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円/楕円 304"/>
                <p:cNvSpPr/>
                <p:nvPr/>
              </p:nvSpPr>
              <p:spPr>
                <a:xfrm>
                  <a:off x="3995936" y="1848865"/>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テキスト ボックス 57"/>
                <p:cNvSpPr txBox="1"/>
                <p:nvPr/>
              </p:nvSpPr>
              <p:spPr>
                <a:xfrm>
                  <a:off x="4525375" y="1725259"/>
                  <a:ext cx="1382988" cy="97265"/>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阪</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研究所</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（森之宮センター）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a:stCxn id="61" idx="1"/>
                  <a:endCxn id="60" idx="0"/>
                </p:cNvCxnSpPr>
                <p:nvPr/>
              </p:nvCxnSpPr>
              <p:spPr>
                <a:xfrm flipH="1">
                  <a:off x="3923088" y="1508829"/>
                  <a:ext cx="602287" cy="3441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0" name="円/楕円 307"/>
                <p:cNvSpPr/>
                <p:nvPr/>
              </p:nvSpPr>
              <p:spPr>
                <a:xfrm>
                  <a:off x="3889104" y="1852984"/>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テキスト ボックス 60"/>
                <p:cNvSpPr txBox="1"/>
                <p:nvPr/>
              </p:nvSpPr>
              <p:spPr>
                <a:xfrm>
                  <a:off x="4525375" y="1385718"/>
                  <a:ext cx="1096454"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大阪府立病院機構</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直線コネクタ 61"/>
                <p:cNvCxnSpPr>
                  <a:stCxn id="64" idx="1"/>
                </p:cNvCxnSpPr>
                <p:nvPr/>
              </p:nvCxnSpPr>
              <p:spPr>
                <a:xfrm flipH="1">
                  <a:off x="3863503" y="2270624"/>
                  <a:ext cx="661872" cy="11154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3" name="円/楕円 310"/>
                <p:cNvSpPr/>
                <p:nvPr/>
              </p:nvSpPr>
              <p:spPr>
                <a:xfrm>
                  <a:off x="3813008" y="2338926"/>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テキスト ボックス 63"/>
                <p:cNvSpPr txBox="1"/>
                <p:nvPr/>
              </p:nvSpPr>
              <p:spPr>
                <a:xfrm>
                  <a:off x="4525375" y="2147513"/>
                  <a:ext cx="1493999"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大阪府立病院機構</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（大阪急性期・総合医療センター）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5" name="直線コネクタ 64"/>
                <p:cNvCxnSpPr>
                  <a:stCxn id="55" idx="2"/>
                </p:cNvCxnSpPr>
                <p:nvPr/>
              </p:nvCxnSpPr>
              <p:spPr>
                <a:xfrm flipH="1">
                  <a:off x="3733154" y="1033446"/>
                  <a:ext cx="768205" cy="72170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円/楕円 313"/>
                <p:cNvSpPr/>
                <p:nvPr/>
              </p:nvSpPr>
              <p:spPr>
                <a:xfrm>
                  <a:off x="3721565" y="1727513"/>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7" name="直線コネクタ 66"/>
                <p:cNvCxnSpPr>
                  <a:stCxn id="69" idx="1"/>
                  <a:endCxn id="68" idx="6"/>
                </p:cNvCxnSpPr>
                <p:nvPr/>
              </p:nvCxnSpPr>
              <p:spPr>
                <a:xfrm flipH="1" flipV="1">
                  <a:off x="3890485" y="2540136"/>
                  <a:ext cx="669293" cy="3705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円/楕円 315"/>
                <p:cNvSpPr/>
                <p:nvPr/>
              </p:nvSpPr>
              <p:spPr>
                <a:xfrm>
                  <a:off x="3822518" y="2506152"/>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テキスト ボックス 68"/>
                <p:cNvSpPr txBox="1"/>
                <p:nvPr/>
              </p:nvSpPr>
              <p:spPr>
                <a:xfrm>
                  <a:off x="4559778" y="2515631"/>
                  <a:ext cx="615553" cy="12311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大阪市立大学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4525375" y="1983759"/>
                  <a:ext cx="891597" cy="97265"/>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大阪市立大学（医学部）</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1" name="直線コネクタ 70"/>
                <p:cNvCxnSpPr>
                  <a:stCxn id="70" idx="1"/>
                  <a:endCxn id="100" idx="6"/>
                </p:cNvCxnSpPr>
                <p:nvPr/>
              </p:nvCxnSpPr>
              <p:spPr>
                <a:xfrm flipH="1">
                  <a:off x="3883539" y="2032392"/>
                  <a:ext cx="641836" cy="15237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円/楕円 126"/>
                <p:cNvSpPr/>
                <p:nvPr/>
              </p:nvSpPr>
              <p:spPr>
                <a:xfrm>
                  <a:off x="3995936" y="1876681"/>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テキスト ボックス 72"/>
                <p:cNvSpPr txBox="1"/>
                <p:nvPr/>
              </p:nvSpPr>
              <p:spPr>
                <a:xfrm>
                  <a:off x="4525375" y="1852186"/>
                  <a:ext cx="891597" cy="97265"/>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大阪健康安全基盤研究所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5" name="右大かっこ 54"/>
              <p:cNvSpPr/>
              <p:nvPr/>
            </p:nvSpPr>
            <p:spPr>
              <a:xfrm flipH="1" flipV="1">
                <a:off x="3446749" y="1851510"/>
                <a:ext cx="45719" cy="346762"/>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3" name="テキスト ボックス 52"/>
            <p:cNvSpPr txBox="1"/>
            <p:nvPr/>
          </p:nvSpPr>
          <p:spPr>
            <a:xfrm>
              <a:off x="1961018" y="2274663"/>
              <a:ext cx="434894" cy="153888"/>
            </a:xfrm>
            <a:prstGeom prst="rect">
              <a:avLst/>
            </a:prstGeom>
            <a:solidFill>
              <a:schemeClr val="bg1"/>
            </a:solidFill>
          </p:spPr>
          <p:txBody>
            <a:bodyPr wrap="square" lIns="0" tIns="0" rIns="0" bIns="0"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74" name="直線コネクタ 73"/>
          <p:cNvCxnSpPr>
            <a:stCxn id="76" idx="2"/>
            <a:endCxn id="75" idx="7"/>
          </p:cNvCxnSpPr>
          <p:nvPr/>
        </p:nvCxnSpPr>
        <p:spPr>
          <a:xfrm>
            <a:off x="4452858" y="1809511"/>
            <a:ext cx="132460" cy="141897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円/楕円 270"/>
          <p:cNvSpPr/>
          <p:nvPr/>
        </p:nvSpPr>
        <p:spPr>
          <a:xfrm>
            <a:off x="4511890" y="321588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テキスト ボックス 75"/>
          <p:cNvSpPr txBox="1"/>
          <p:nvPr/>
        </p:nvSpPr>
        <p:spPr>
          <a:xfrm>
            <a:off x="4193150" y="1653687"/>
            <a:ext cx="519413"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7" name="直線コネクタ 76"/>
          <p:cNvCxnSpPr>
            <a:stCxn id="79" idx="2"/>
            <a:endCxn id="78" idx="0"/>
          </p:cNvCxnSpPr>
          <p:nvPr/>
        </p:nvCxnSpPr>
        <p:spPr>
          <a:xfrm flipH="1">
            <a:off x="5041030" y="1835931"/>
            <a:ext cx="189131" cy="139793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8" name="円/楕円 273"/>
          <p:cNvSpPr/>
          <p:nvPr/>
        </p:nvSpPr>
        <p:spPr>
          <a:xfrm>
            <a:off x="4998016" y="323386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テキスト ボックス 78"/>
          <p:cNvSpPr txBox="1"/>
          <p:nvPr/>
        </p:nvSpPr>
        <p:spPr>
          <a:xfrm>
            <a:off x="4840600" y="1680106"/>
            <a:ext cx="779119"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関西医科大学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0" name="直線コネクタ 79"/>
          <p:cNvCxnSpPr>
            <a:stCxn id="82" idx="2"/>
            <a:endCxn id="81" idx="2"/>
          </p:cNvCxnSpPr>
          <p:nvPr/>
        </p:nvCxnSpPr>
        <p:spPr>
          <a:xfrm>
            <a:off x="4784395" y="1581893"/>
            <a:ext cx="127976" cy="149599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円/楕円 276"/>
          <p:cNvSpPr/>
          <p:nvPr/>
        </p:nvSpPr>
        <p:spPr>
          <a:xfrm>
            <a:off x="4912371" y="303487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テキスト ボックス 81"/>
          <p:cNvSpPr txBox="1"/>
          <p:nvPr/>
        </p:nvSpPr>
        <p:spPr>
          <a:xfrm>
            <a:off x="4039726" y="1335672"/>
            <a:ext cx="1489338" cy="246221"/>
          </a:xfrm>
          <a:prstGeom prst="rect">
            <a:avLst/>
          </a:prstGeom>
          <a:no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医科大学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BNCT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共同医療センター</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a:stCxn id="96" idx="3"/>
            <a:endCxn id="84" idx="1"/>
          </p:cNvCxnSpPr>
          <p:nvPr/>
        </p:nvCxnSpPr>
        <p:spPr>
          <a:xfrm>
            <a:off x="2796450" y="1647320"/>
            <a:ext cx="1682675" cy="135726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4" name="円/楕円 279"/>
          <p:cNvSpPr/>
          <p:nvPr/>
        </p:nvSpPr>
        <p:spPr>
          <a:xfrm>
            <a:off x="4466526" y="299198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5" name="直線コネクタ 84"/>
          <p:cNvCxnSpPr>
            <a:stCxn id="87" idx="3"/>
            <a:endCxn id="86" idx="2"/>
          </p:cNvCxnSpPr>
          <p:nvPr/>
        </p:nvCxnSpPr>
        <p:spPr>
          <a:xfrm>
            <a:off x="2810605" y="2486992"/>
            <a:ext cx="1598041" cy="74882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6" name="円/楕円 281"/>
          <p:cNvSpPr/>
          <p:nvPr/>
        </p:nvSpPr>
        <p:spPr>
          <a:xfrm>
            <a:off x="4408646" y="3192798"/>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テキスト ボックス 86"/>
          <p:cNvSpPr txBox="1"/>
          <p:nvPr/>
        </p:nvSpPr>
        <p:spPr>
          <a:xfrm>
            <a:off x="1268598" y="2409080"/>
            <a:ext cx="1542007"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8" name="直線コネクタ 87"/>
          <p:cNvCxnSpPr>
            <a:endCxn id="89" idx="2"/>
          </p:cNvCxnSpPr>
          <p:nvPr/>
        </p:nvCxnSpPr>
        <p:spPr>
          <a:xfrm>
            <a:off x="2810604" y="2270968"/>
            <a:ext cx="1572617" cy="90864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9" name="円/楕円 284"/>
          <p:cNvSpPr/>
          <p:nvPr/>
        </p:nvSpPr>
        <p:spPr>
          <a:xfrm>
            <a:off x="4383221" y="313659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 name="円/楕円 286"/>
          <p:cNvSpPr/>
          <p:nvPr/>
        </p:nvSpPr>
        <p:spPr>
          <a:xfrm>
            <a:off x="4117202" y="320344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1" name="直線コネクタ 90"/>
          <p:cNvCxnSpPr>
            <a:stCxn id="92" idx="3"/>
            <a:endCxn id="90" idx="2"/>
          </p:cNvCxnSpPr>
          <p:nvPr/>
        </p:nvCxnSpPr>
        <p:spPr>
          <a:xfrm>
            <a:off x="2783652" y="2781369"/>
            <a:ext cx="1333550" cy="46509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602799" y="2625545"/>
            <a:ext cx="1180853" cy="311647"/>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関西センター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円/楕円 289"/>
          <p:cNvSpPr/>
          <p:nvPr/>
        </p:nvSpPr>
        <p:spPr>
          <a:xfrm>
            <a:off x="4423512" y="325923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4" name="直線コネクタ 93"/>
          <p:cNvCxnSpPr>
            <a:endCxn id="93" idx="2"/>
          </p:cNvCxnSpPr>
          <p:nvPr/>
        </p:nvCxnSpPr>
        <p:spPr>
          <a:xfrm>
            <a:off x="2841087" y="3083161"/>
            <a:ext cx="1582425" cy="21908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95" name="グループ化 94"/>
          <p:cNvGrpSpPr/>
          <p:nvPr/>
        </p:nvGrpSpPr>
        <p:grpSpPr>
          <a:xfrm>
            <a:off x="777638" y="1491496"/>
            <a:ext cx="2018812" cy="428714"/>
            <a:chOff x="2092271" y="1771888"/>
            <a:chExt cx="1594988" cy="338711"/>
          </a:xfrm>
        </p:grpSpPr>
        <p:sp>
          <p:nvSpPr>
            <p:cNvPr id="96" name="テキスト ボックス 95"/>
            <p:cNvSpPr txBox="1"/>
            <p:nvPr/>
          </p:nvSpPr>
          <p:spPr>
            <a:xfrm>
              <a:off x="2092271" y="1771888"/>
              <a:ext cx="1594988"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・彩都（バイオインキュベーション施設）</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基盤・健康・栄養研究所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右大かっこ 96"/>
            <p:cNvSpPr/>
            <p:nvPr/>
          </p:nvSpPr>
          <p:spPr>
            <a:xfrm flipV="1">
              <a:off x="3623196" y="1822599"/>
              <a:ext cx="45719" cy="288000"/>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98" name="テキスト ボックス 97"/>
          <p:cNvSpPr txBox="1"/>
          <p:nvPr/>
        </p:nvSpPr>
        <p:spPr>
          <a:xfrm>
            <a:off x="1568624" y="5735284"/>
            <a:ext cx="1094107" cy="244193"/>
          </a:xfrm>
          <a:prstGeom prst="rect">
            <a:avLst/>
          </a:prstGeom>
          <a:no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大阪府立</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（獣医臨床センター）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円/楕円 101"/>
          <p:cNvSpPr/>
          <p:nvPr/>
        </p:nvSpPr>
        <p:spPr>
          <a:xfrm>
            <a:off x="6334611" y="5788706"/>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円/楕円 82"/>
          <p:cNvSpPr/>
          <p:nvPr/>
        </p:nvSpPr>
        <p:spPr>
          <a:xfrm>
            <a:off x="3728864" y="5503213"/>
            <a:ext cx="90079"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02" name="直線コネクタ 101"/>
          <p:cNvCxnSpPr>
            <a:endCxn id="101" idx="4"/>
          </p:cNvCxnSpPr>
          <p:nvPr/>
        </p:nvCxnSpPr>
        <p:spPr>
          <a:xfrm flipV="1">
            <a:off x="3195798" y="5589240"/>
            <a:ext cx="578106" cy="81299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268598" y="1936506"/>
            <a:ext cx="1527852" cy="123111"/>
          </a:xfrm>
          <a:prstGeom prst="rect">
            <a:avLst/>
          </a:prstGeom>
          <a:noFill/>
        </p:spPr>
        <p:txBody>
          <a:bodyPr wrap="squar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4" name="直線コネクタ 103"/>
          <p:cNvCxnSpPr>
            <a:stCxn id="103" idx="3"/>
            <a:endCxn id="105" idx="0"/>
          </p:cNvCxnSpPr>
          <p:nvPr/>
        </p:nvCxnSpPr>
        <p:spPr>
          <a:xfrm>
            <a:off x="2796450" y="1998062"/>
            <a:ext cx="1741237" cy="119278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5" name="円/楕円 94"/>
          <p:cNvSpPr/>
          <p:nvPr/>
        </p:nvSpPr>
        <p:spPr>
          <a:xfrm>
            <a:off x="4494673" y="319085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06" name="直線コネクタ 105"/>
          <p:cNvCxnSpPr>
            <a:stCxn id="73" idx="1"/>
            <a:endCxn id="72" idx="5"/>
          </p:cNvCxnSpPr>
          <p:nvPr/>
        </p:nvCxnSpPr>
        <p:spPr>
          <a:xfrm flipH="1">
            <a:off x="6636331" y="5472315"/>
            <a:ext cx="596693" cy="4287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2662731" y="6402233"/>
            <a:ext cx="1454471" cy="123111"/>
          </a:xfrm>
          <a:prstGeom prst="rect">
            <a:avLst/>
          </a:prstGeom>
          <a:noFill/>
        </p:spPr>
        <p:txBody>
          <a:bodyPr wrap="square" lIns="0" tIns="0" rIns="0" bIns="0" rtlCol="0">
            <a:spAutoFit/>
          </a:bodyPr>
          <a:lstStyle/>
          <a:p>
            <a:r>
              <a:rPr lang="zh-CN" altLang="en-US" sz="800" dirty="0">
                <a:latin typeface="Meiryo UI" panose="020B0604030504040204" pitchFamily="50" charset="-128"/>
                <a:ea typeface="Meiryo UI" panose="020B0604030504040204" pitchFamily="50" charset="-128"/>
                <a:cs typeface="Meiryo UI" panose="020B0604030504040204" pitchFamily="50" charset="-128"/>
              </a:rPr>
              <a:t>京都大学複合原子力科学研究所</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327274" y="2107023"/>
            <a:ext cx="1178208"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・国立循環器病研究センター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・国立健康・栄養研究所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右大かっこ 108"/>
          <p:cNvSpPr/>
          <p:nvPr/>
        </p:nvSpPr>
        <p:spPr>
          <a:xfrm flipV="1">
            <a:off x="2715364" y="2098806"/>
            <a:ext cx="49826" cy="263113"/>
          </a:xfrm>
          <a:prstGeom prst="rightBracket">
            <a:avLst/>
          </a:prstGeom>
          <a:ln w="31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テキスト ボックス 109"/>
          <p:cNvSpPr txBox="1"/>
          <p:nvPr/>
        </p:nvSpPr>
        <p:spPr>
          <a:xfrm>
            <a:off x="1254443" y="2927336"/>
            <a:ext cx="1340110"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理化学研究所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（生命機能科学研究センター）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7233024" y="4144821"/>
            <a:ext cx="2087111" cy="36933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AMED</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創薬支部戦略部西日本統括部</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32761" y="501001"/>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・大阪・関西は、大阪を中心に神戸、京都の概ね</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時間圏での移動距離内に、研究機関、企業が集積するライフサイエンス分野</a:t>
            </a:r>
            <a:r>
              <a:rPr kumimoji="1" lang="ja-JP" altLang="en-US" sz="1400" dirty="0" smtClean="0">
                <a:latin typeface="Meiryo UI" panose="020B0604030504040204" pitchFamily="50" charset="-128"/>
                <a:ea typeface="Meiryo UI" panose="020B0604030504040204" pitchFamily="50" charset="-128"/>
              </a:rPr>
              <a:t>の産業</a:t>
            </a:r>
            <a:r>
              <a:rPr kumimoji="1" lang="ja-JP" altLang="en-US" sz="1400" dirty="0">
                <a:latin typeface="Meiryo UI" panose="020B0604030504040204" pitchFamily="50" charset="-128"/>
                <a:ea typeface="Meiryo UI" panose="020B0604030504040204" pitchFamily="50" charset="-128"/>
              </a:rPr>
              <a:t>クラスターを</a:t>
            </a:r>
            <a:r>
              <a:rPr kumimoji="1" lang="ja-JP" altLang="en-US" sz="1400" dirty="0" smtClean="0">
                <a:latin typeface="Meiryo UI" panose="020B0604030504040204" pitchFamily="50" charset="-128"/>
                <a:ea typeface="Meiryo UI" panose="020B0604030504040204" pitchFamily="50" charset="-128"/>
              </a:rPr>
              <a:t>形成。</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65281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（２）大阪産業の強み等（新エネルギー産業）</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68</a:t>
            </a:r>
          </a:p>
        </p:txBody>
      </p:sp>
      <p:sp>
        <p:nvSpPr>
          <p:cNvPr id="112" name="テキスト ボックス 111"/>
          <p:cNvSpPr txBox="1"/>
          <p:nvPr/>
        </p:nvSpPr>
        <p:spPr>
          <a:xfrm>
            <a:off x="132761" y="571521"/>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・大阪・関西には、リチウムイオン電池や太陽電池の生産拠点が多数立地しており、国内生産における関西のシェアは、リチウムイオン電池で</a:t>
            </a:r>
            <a:r>
              <a:rPr kumimoji="1" lang="en-US" altLang="ja-JP" sz="1400" dirty="0">
                <a:latin typeface="Meiryo UI" panose="020B0604030504040204" pitchFamily="50" charset="-128"/>
                <a:ea typeface="Meiryo UI" panose="020B0604030504040204" pitchFamily="50" charset="-128"/>
              </a:rPr>
              <a:t>61.3%</a:t>
            </a:r>
            <a:r>
              <a:rPr kumimoji="1" lang="ja-JP" altLang="en-US" sz="1400" dirty="0" err="1">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太陽電池で</a:t>
            </a:r>
            <a:r>
              <a:rPr kumimoji="1" lang="en-US" altLang="ja-JP" sz="1400" dirty="0">
                <a:latin typeface="Meiryo UI" panose="020B0604030504040204" pitchFamily="50" charset="-128"/>
                <a:ea typeface="Meiryo UI" panose="020B0604030504040204" pitchFamily="50" charset="-128"/>
              </a:rPr>
              <a:t>59.6%</a:t>
            </a:r>
            <a:r>
              <a:rPr kumimoji="1" lang="ja-JP" altLang="en-US" sz="1400" dirty="0">
                <a:latin typeface="Meiryo UI" panose="020B0604030504040204" pitchFamily="50" charset="-128"/>
                <a:ea typeface="Meiryo UI" panose="020B0604030504040204" pitchFamily="50" charset="-128"/>
              </a:rPr>
              <a:t>を占めている。また、世界シェアにおいても、それぞれ</a:t>
            </a:r>
            <a:r>
              <a:rPr kumimoji="1" lang="en-US" altLang="ja-JP" sz="1400" dirty="0">
                <a:latin typeface="Meiryo UI" panose="020B0604030504040204" pitchFamily="50" charset="-128"/>
                <a:ea typeface="Meiryo UI" panose="020B0604030504040204" pitchFamily="50" charset="-128"/>
              </a:rPr>
              <a:t>12.7%</a:t>
            </a:r>
            <a:r>
              <a:rPr kumimoji="1" lang="ja-JP" altLang="en-US" sz="1400" dirty="0" err="1">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7.4%</a:t>
            </a:r>
            <a:r>
              <a:rPr kumimoji="1" lang="ja-JP" altLang="en-US" sz="1400" dirty="0">
                <a:latin typeface="Meiryo UI" panose="020B0604030504040204" pitchFamily="50" charset="-128"/>
                <a:ea typeface="Meiryo UI" panose="020B0604030504040204" pitchFamily="50" charset="-128"/>
              </a:rPr>
              <a:t>を占めて</a:t>
            </a:r>
            <a:r>
              <a:rPr kumimoji="1" lang="ja-JP" altLang="en-US" sz="1400" dirty="0" smtClean="0">
                <a:latin typeface="Meiryo UI" panose="020B0604030504040204" pitchFamily="50" charset="-128"/>
                <a:ea typeface="Meiryo UI" panose="020B0604030504040204" pitchFamily="50" charset="-128"/>
              </a:rPr>
              <a:t>いる（</a:t>
            </a:r>
            <a:r>
              <a:rPr kumimoji="1" lang="en-US" altLang="ja-JP" sz="1400" dirty="0" smtClean="0">
                <a:latin typeface="Meiryo UI" panose="020B0604030504040204" pitchFamily="50" charset="-128"/>
                <a:ea typeface="Meiryo UI" panose="020B0604030504040204" pitchFamily="50" charset="-128"/>
              </a:rPr>
              <a:t>2012</a:t>
            </a:r>
            <a:r>
              <a:rPr kumimoji="1" lang="ja-JP" altLang="en-US" sz="1400" dirty="0" smtClean="0">
                <a:latin typeface="Meiryo UI" panose="020B0604030504040204" pitchFamily="50" charset="-128"/>
                <a:ea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endParaRPr>
          </a:p>
        </p:txBody>
      </p:sp>
      <p:pic>
        <p:nvPicPr>
          <p:cNvPr id="11" name="図 10" descr="無題1 (2)"/>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80674"/>
            <a:ext cx="9168063" cy="3236494"/>
          </a:xfrm>
          <a:prstGeom prst="rect">
            <a:avLst/>
          </a:prstGeom>
          <a:noFill/>
        </p:spPr>
      </p:pic>
      <p:sp>
        <p:nvSpPr>
          <p:cNvPr id="2" name="正方形/長方形 1"/>
          <p:cNvSpPr/>
          <p:nvPr/>
        </p:nvSpPr>
        <p:spPr>
          <a:xfrm>
            <a:off x="132761" y="5209364"/>
            <a:ext cx="8935246" cy="348813"/>
          </a:xfrm>
          <a:prstGeom prst="rect">
            <a:avLst/>
          </a:prstGeom>
        </p:spPr>
        <p:txBody>
          <a:bodyPr wrap="square">
            <a:spAutoFit/>
          </a:bodyPr>
          <a:lstStyle/>
          <a:p>
            <a:pPr marL="664845" marR="142875" indent="-381000" algn="just">
              <a:lnSpc>
                <a:spcPts val="1000"/>
              </a:lnSpc>
              <a:spcAft>
                <a:spcPts val="0"/>
              </a:spcAft>
            </a:pPr>
            <a:r>
              <a:rPr lang="ja-JP" altLang="ja-JP" sz="900" kern="100" dirty="0">
                <a:latin typeface="Meiryo UI" panose="020B0604030504040204" pitchFamily="50" charset="-128"/>
                <a:ea typeface="Meiryo UI" panose="020B0604030504040204" pitchFamily="50" charset="-128"/>
                <a:cs typeface="Times New Roman" panose="02020603050405020304" pitchFamily="18" charset="0"/>
              </a:rPr>
              <a:t>出典：一般財団法人 大阪国際経済振興センター国際部（</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IBPC</a:t>
            </a:r>
            <a:r>
              <a:rPr lang="ja-JP" altLang="ja-JP" sz="900" kern="100" dirty="0">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HP</a:t>
            </a:r>
            <a:r>
              <a:rPr lang="ja-JP" altLang="ja-JP" sz="900" kern="100" dirty="0" err="1">
                <a:latin typeface="Meiryo UI" panose="020B0604030504040204" pitchFamily="50" charset="-128"/>
                <a:ea typeface="Meiryo UI" panose="020B0604030504040204" pitchFamily="50" charset="-128"/>
                <a:cs typeface="Times New Roman" panose="02020603050405020304" pitchFamily="18" charset="0"/>
              </a:rPr>
              <a:t>、</a:t>
            </a:r>
            <a:r>
              <a:rPr lang="ja-JP" altLang="ja-JP" sz="900" kern="100" dirty="0">
                <a:latin typeface="Meiryo UI" panose="020B0604030504040204" pitchFamily="50" charset="-128"/>
                <a:ea typeface="Meiryo UI" panose="020B0604030504040204" pitchFamily="50" charset="-128"/>
                <a:cs typeface="Times New Roman" panose="02020603050405020304" pitchFamily="18" charset="0"/>
              </a:rPr>
              <a:t>日本エコノミックセンター『</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2012</a:t>
            </a:r>
            <a:r>
              <a:rPr lang="ja-JP" altLang="ja-JP" sz="900" kern="100" dirty="0">
                <a:latin typeface="Meiryo UI" panose="020B0604030504040204" pitchFamily="50" charset="-128"/>
                <a:ea typeface="Meiryo UI" panose="020B0604030504040204" pitchFamily="50" charset="-128"/>
                <a:cs typeface="Times New Roman" panose="02020603050405020304" pitchFamily="18" charset="0"/>
              </a:rPr>
              <a:t>リチウムイオン電池業界の実態と将来展望』、中日者『電子部品年鑑』、経済産業省『機械統計』、近畿経済産業局『主要製品生産実績』より大阪府作成</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6030119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（２）大阪産業の強み等（新エネルギー産業の振興）</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69</a:t>
            </a:r>
            <a:endParaRPr kumimoji="1" lang="ja-JP" altLang="en-US" sz="1100" b="1" dirty="0">
              <a:latin typeface="Arial Black" panose="020B0A04020102020204" pitchFamily="34" charset="0"/>
            </a:endParaRPr>
          </a:p>
        </p:txBody>
      </p:sp>
      <p:sp>
        <p:nvSpPr>
          <p:cNvPr id="112" name="テキスト ボックス 111"/>
          <p:cNvSpPr txBox="1"/>
          <p:nvPr/>
        </p:nvSpPr>
        <p:spPr>
          <a:xfrm>
            <a:off x="132761" y="501001"/>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2012</a:t>
            </a:r>
            <a:r>
              <a:rPr kumimoji="1" lang="ja-JP" altLang="en-US" sz="1400" dirty="0">
                <a:latin typeface="Meiryo UI" panose="020B0604030504040204" pitchFamily="50" charset="-128"/>
                <a:ea typeface="Meiryo UI" panose="020B0604030504040204" pitchFamily="50" charset="-128"/>
              </a:rPr>
              <a:t>年に「バッテリー戦略研究センター</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現</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バッテリー戦略推進センター</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」を設立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活動</a:t>
            </a:r>
            <a:r>
              <a:rPr kumimoji="1" lang="ja-JP" altLang="en-US" sz="1400" dirty="0">
                <a:latin typeface="Meiryo UI" panose="020B0604030504040204" pitchFamily="50" charset="-128"/>
                <a:ea typeface="Meiryo UI" panose="020B0604030504040204" pitchFamily="50" charset="-128"/>
              </a:rPr>
              <a:t>成果として、</a:t>
            </a:r>
            <a:r>
              <a:rPr kumimoji="1" lang="en-US" altLang="ja-JP" sz="1400" dirty="0">
                <a:latin typeface="Meiryo UI" panose="020B0604030504040204" pitchFamily="50" charset="-128"/>
                <a:ea typeface="Meiryo UI" panose="020B0604030504040204" pitchFamily="50" charset="-128"/>
              </a:rPr>
              <a:t>2016</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月、国の独立行政法人である「製品評価技術基盤機構」（</a:t>
            </a:r>
            <a:r>
              <a:rPr kumimoji="1" lang="en-US" altLang="ja-JP" sz="1400" dirty="0">
                <a:latin typeface="Meiryo UI" panose="020B0604030504040204" pitchFamily="50" charset="-128"/>
                <a:ea typeface="Meiryo UI" panose="020B0604030504040204" pitchFamily="50" charset="-128"/>
              </a:rPr>
              <a:t>NITE</a:t>
            </a:r>
            <a:r>
              <a:rPr kumimoji="1" lang="ja-JP" altLang="en-US" sz="1400" dirty="0">
                <a:latin typeface="Meiryo UI" panose="020B0604030504040204" pitchFamily="50" charset="-128"/>
                <a:ea typeface="Meiryo UI" panose="020B0604030504040204" pitchFamily="50" charset="-128"/>
              </a:rPr>
              <a:t>）の世界最大級の大型蓄電システムの試験・評価施設が、咲洲地区に開所。</a:t>
            </a:r>
          </a:p>
        </p:txBody>
      </p:sp>
      <p:sp>
        <p:nvSpPr>
          <p:cNvPr id="99" name="テキスト ボックス 98"/>
          <p:cNvSpPr txBox="1"/>
          <p:nvPr/>
        </p:nvSpPr>
        <p:spPr>
          <a:xfrm>
            <a:off x="5221162" y="1532437"/>
            <a:ext cx="330251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の全景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NITE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ホームページ）</a:t>
            </a:r>
          </a:p>
        </p:txBody>
      </p:sp>
      <p:sp>
        <p:nvSpPr>
          <p:cNvPr id="114" name="テキスト ボックス 113"/>
          <p:cNvSpPr txBox="1"/>
          <p:nvPr/>
        </p:nvSpPr>
        <p:spPr>
          <a:xfrm>
            <a:off x="5264691" y="3692677"/>
            <a:ext cx="3628879"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p:cNvSpPr txBox="1"/>
          <p:nvPr/>
        </p:nvSpPr>
        <p:spPr>
          <a:xfrm>
            <a:off x="5437186" y="3935123"/>
            <a:ext cx="2808312"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岩谷</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産業株式</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7" name="表 116"/>
          <p:cNvGraphicFramePr>
            <a:graphicFrameLocks noGrp="1"/>
          </p:cNvGraphicFramePr>
          <p:nvPr>
            <p:extLst>
              <p:ext uri="{D42A27DB-BD31-4B8C-83A1-F6EECF244321}">
                <p14:modId xmlns:p14="http://schemas.microsoft.com/office/powerpoint/2010/main" val="1205320011"/>
              </p:ext>
            </p:extLst>
          </p:nvPr>
        </p:nvGraphicFramePr>
        <p:xfrm>
          <a:off x="594199" y="1531824"/>
          <a:ext cx="4607398" cy="4879615"/>
        </p:xfrm>
        <a:graphic>
          <a:graphicData uri="http://schemas.openxmlformats.org/drawingml/2006/table">
            <a:tbl>
              <a:tblPr firstRow="1" firstCol="1" bandRow="1"/>
              <a:tblGrid>
                <a:gridCol w="646958">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20602">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sz="105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・新エネルギー産業分野の市場・研究開発動向について情報提供する講座の開催</a:t>
                      </a:r>
                      <a:endParaRPr kumimoji="1" lang="en-US" altLang="ja-JP" sz="1050" b="0" i="0" u="none" strike="sng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0602">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05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endParaRPr kumimoji="1" lang="en-US" altLang="ja-JP" sz="105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0602">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・新エネルギー産業（電池関連）創出事業補助金による研究開発等支援</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2963">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・新関空会社と連携し関西国際空港における水素活用・インフラ整備に向けたプロジェクト（</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KIX</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スマート愛ランド水素グリッドプロジェクト）が国の財政支援・特区活用により事業開始</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2963">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・水素燃料電池フォークリフトの開発・運用実証（環境省　</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排出削減対策強化型技術開発・実証事業に採択）</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・大阪府中央卸売市場に国内初の</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メガワットの燃料電池を導入</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75508">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・関空二期島に「イワタニ水素ステーション関西国際空港」が開所（国際戦略総合特区の国税優遇措置を活用）</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・新たな製品・サービスの実用化により水素利用の幅の拡大を図るため、水素関連事業の取組みの方向性を示した「</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H2Osaka</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ビジョン」を策定</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ENEOS </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枚方走谷水素ステーション」「イワタニ水素ステーション大阪森之宮」他、府内に計</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箇所の水素ステーションが整備</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・咲洲において大型蓄電システム試験・評価施設（</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NLAB</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）がサービス開始</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36545">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期島国際貨物エリアに、大規模産業車両用水素インフラを整備</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・大阪産業技術研究所和泉センターにおいて業務・産業用燃料電池の実用に向けた実証事業開始</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・咲くやこの花館（花博記念公園鶴⾒緑地内）において業務・産業用燃料電池の実用に向けた実証事業開始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315">
                <a:tc>
                  <a:txBody>
                    <a:bodyPr/>
                    <a:lstStyle/>
                    <a:p>
                      <a:pPr algn="l">
                        <a:lnSpc>
                          <a:spcPts val="1500"/>
                        </a:lnSpc>
                        <a:spcAft>
                          <a:spcPts val="0"/>
                        </a:spcAft>
                      </a:pPr>
                      <a:r>
                        <a:rPr lang="en-US" altLang="ja-JP" sz="105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sz="105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バッテリー戦略推進センター</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に改称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5" y="1840214"/>
            <a:ext cx="3627120" cy="180594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9195" y="4264530"/>
            <a:ext cx="3169920" cy="1851660"/>
          </a:xfrm>
          <a:prstGeom prst="rect">
            <a:avLst/>
          </a:prstGeom>
        </p:spPr>
      </p:pic>
    </p:spTree>
    <p:extLst>
      <p:ext uri="{BB962C8B-B14F-4D97-AF65-F5344CB8AC3E}">
        <p14:creationId xmlns:p14="http://schemas.microsoft.com/office/powerpoint/2010/main" val="17472986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（２）大阪産業の強み等（イノベーションの促進）</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70</a:t>
            </a:r>
            <a:endParaRPr kumimoji="1" lang="ja-JP" altLang="en-US" sz="1100" b="1" dirty="0">
              <a:latin typeface="Arial Black" panose="020B0A04020102020204" pitchFamily="34" charset="0"/>
            </a:endParaRPr>
          </a:p>
        </p:txBody>
      </p:sp>
      <p:sp>
        <p:nvSpPr>
          <p:cNvPr id="112" name="テキスト ボックス 111"/>
          <p:cNvSpPr txBox="1"/>
          <p:nvPr/>
        </p:nvSpPr>
        <p:spPr>
          <a:xfrm>
            <a:off x="132761" y="501001"/>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・大阪の国際特許出願件数は、東京に次いで全国で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番目。海外進出の意欲が高いことが窺える。一方で東京とは出願件数に大きな開きがあり、経年でみても伸び悩んでいる状況。</a:t>
            </a:r>
          </a:p>
          <a:p>
            <a:r>
              <a:rPr kumimoji="1" lang="ja-JP" altLang="en-US" sz="1400" dirty="0" smtClean="0">
                <a:latin typeface="Meiryo UI" panose="020B0604030504040204" pitchFamily="50" charset="-128"/>
                <a:ea typeface="Meiryo UI" panose="020B0604030504040204" pitchFamily="50" charset="-128"/>
              </a:rPr>
              <a:t>・大阪</a:t>
            </a:r>
            <a:r>
              <a:rPr kumimoji="1" lang="ja-JP" altLang="en-US" sz="1400" dirty="0">
                <a:latin typeface="Meiryo UI" panose="020B0604030504040204" pitchFamily="50" charset="-128"/>
                <a:ea typeface="Meiryo UI" panose="020B0604030504040204" pitchFamily="50" charset="-128"/>
              </a:rPr>
              <a:t>府内企業の研究開発に係る投資は弱含みとなっており、</a:t>
            </a:r>
            <a:r>
              <a:rPr kumimoji="1" lang="en-US" altLang="ja-JP" sz="1400" dirty="0">
                <a:latin typeface="Meiryo UI" panose="020B0604030504040204" pitchFamily="50" charset="-128"/>
                <a:ea typeface="Meiryo UI" panose="020B0604030504040204" pitchFamily="50" charset="-128"/>
              </a:rPr>
              <a:t>2015</a:t>
            </a:r>
            <a:r>
              <a:rPr kumimoji="1" lang="ja-JP" altLang="en-US" sz="1400" dirty="0">
                <a:latin typeface="Meiryo UI" panose="020B0604030504040204" pitchFamily="50" charset="-128"/>
                <a:ea typeface="Meiryo UI" panose="020B0604030504040204" pitchFamily="50" charset="-128"/>
              </a:rPr>
              <a:t>年は</a:t>
            </a:r>
            <a:r>
              <a:rPr kumimoji="1" lang="en-US" altLang="ja-JP" sz="1400" dirty="0">
                <a:latin typeface="Meiryo UI" panose="020B0604030504040204" pitchFamily="50" charset="-128"/>
                <a:ea typeface="Meiryo UI" panose="020B0604030504040204" pitchFamily="50" charset="-128"/>
              </a:rPr>
              <a:t>1.46</a:t>
            </a:r>
            <a:r>
              <a:rPr kumimoji="1" lang="ja-JP" altLang="en-US" sz="1400" dirty="0">
                <a:latin typeface="Meiryo UI" panose="020B0604030504040204" pitchFamily="50" charset="-128"/>
                <a:ea typeface="Meiryo UI" panose="020B0604030504040204" pitchFamily="50" charset="-128"/>
              </a:rPr>
              <a:t>兆円と前年比</a:t>
            </a:r>
            <a:r>
              <a:rPr kumimoji="1" lang="en-US" altLang="ja-JP" sz="1400" dirty="0">
                <a:latin typeface="Meiryo UI" panose="020B0604030504040204" pitchFamily="50" charset="-128"/>
                <a:ea typeface="Meiryo UI" panose="020B0604030504040204" pitchFamily="50" charset="-128"/>
              </a:rPr>
              <a:t>7.2</a:t>
            </a:r>
            <a:r>
              <a:rPr kumimoji="1" lang="ja-JP" altLang="en-US" sz="1400" dirty="0">
                <a:latin typeface="Meiryo UI" panose="020B0604030504040204" pitchFamily="50" charset="-128"/>
                <a:ea typeface="Meiryo UI" panose="020B0604030504040204" pitchFamily="50" charset="-128"/>
              </a:rPr>
              <a:t>％の減少</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
          <p:cNvSpPr txBox="1"/>
          <p:nvPr/>
        </p:nvSpPr>
        <p:spPr>
          <a:xfrm>
            <a:off x="407345" y="1988769"/>
            <a:ext cx="483368" cy="3349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
          <p:cNvSpPr txBox="1"/>
          <p:nvPr/>
        </p:nvSpPr>
        <p:spPr>
          <a:xfrm>
            <a:off x="4668620" y="2035701"/>
            <a:ext cx="937799" cy="2680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十億円</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76132" y="1531645"/>
            <a:ext cx="4268940" cy="492443"/>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○国際特許出願件数の推移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出典：特許庁「特許行政年次報告書」より作成</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596612" y="1531645"/>
            <a:ext cx="4788024" cy="469359"/>
          </a:xfrm>
          <a:prstGeom prst="rect">
            <a:avLst/>
          </a:prstGeom>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○研究開発費の推移</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出典：地域経済分析システムより経済産業省「企業活動基本調査</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」を再編加工</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76132" y="6457890"/>
            <a:ext cx="8352928"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企業活動基本調査は、従業者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人以上かつ資本金額又は出資金額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万円以上の会社が対象</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2"/>
          <a:stretch>
            <a:fillRect/>
          </a:stretch>
        </p:blipFill>
        <p:spPr>
          <a:xfrm>
            <a:off x="343880" y="2256665"/>
            <a:ext cx="8937511" cy="3889585"/>
          </a:xfrm>
          <a:prstGeom prst="rect">
            <a:avLst/>
          </a:prstGeom>
        </p:spPr>
      </p:pic>
      <p:sp>
        <p:nvSpPr>
          <p:cNvPr id="17" name="正方形/長方形 16"/>
          <p:cNvSpPr/>
          <p:nvPr/>
        </p:nvSpPr>
        <p:spPr>
          <a:xfrm>
            <a:off x="1020956" y="6007750"/>
            <a:ext cx="4268940" cy="230832"/>
          </a:xfrm>
          <a:prstGeom prst="rect">
            <a:avLst/>
          </a:prstGeom>
        </p:spPr>
        <p:txBody>
          <a:bodyPr wrap="square">
            <a:spAutoFit/>
          </a:bodyPr>
          <a:lstStyle/>
          <a:p>
            <a:pPr marL="177800" indent="-17780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出典：特許庁「特許行政年次報告書」より作成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289896" y="6046582"/>
            <a:ext cx="4788024" cy="230832"/>
          </a:xfrm>
          <a:prstGeom prst="rect">
            <a:avLst/>
          </a:prstGeom>
        </p:spPr>
        <p:txBody>
          <a:bodyPr wrap="square">
            <a:spAutoFit/>
          </a:bodyPr>
          <a:lstStyle/>
          <a:p>
            <a:pPr marL="177800" indent="-17780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：地域経済分析システムより経済産業省「企業活動基本調査</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」を再編加工</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73758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現在の大阪の位置・ポテンシャル（３）人口</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71546" y="6596390"/>
            <a:ext cx="39635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71</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8729989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72</a:t>
            </a:r>
            <a:endParaRPr kumimoji="1" lang="ja-JP" altLang="en-US" sz="1100" b="1" dirty="0">
              <a:latin typeface="Arial Black" panose="020B0A04020102020204" pitchFamily="34" charset="0"/>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（３）人口（日本の人口推移（古代</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4" name="グラフ 3"/>
          <p:cNvGraphicFramePr>
            <a:graphicFrameLocks/>
          </p:cNvGraphicFramePr>
          <p:nvPr>
            <p:extLst>
              <p:ext uri="{D42A27DB-BD31-4B8C-83A1-F6EECF244321}">
                <p14:modId xmlns:p14="http://schemas.microsoft.com/office/powerpoint/2010/main" val="1920432912"/>
              </p:ext>
            </p:extLst>
          </p:nvPr>
        </p:nvGraphicFramePr>
        <p:xfrm>
          <a:off x="895350" y="1329435"/>
          <a:ext cx="8115300" cy="516731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600200" y="2234688"/>
            <a:ext cx="1034866" cy="247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ysClr val="windowText" lastClr="000000"/>
                </a:solidFill>
                <a:latin typeface="Meiryo UI" panose="020B0604030504040204" pitchFamily="50" charset="-128"/>
                <a:ea typeface="Meiryo UI" panose="020B0604030504040204" pitchFamily="50" charset="-128"/>
              </a:rPr>
              <a:t>（縄文時代）</a:t>
            </a:r>
            <a:endParaRPr lang="ja-JP" dirty="0">
              <a:solidFill>
                <a:sysClr val="windowText" lastClr="000000"/>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4918" y="2165788"/>
            <a:ext cx="1837764" cy="385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ysClr val="windowText" lastClr="000000"/>
                </a:solidFill>
                <a:latin typeface="Meiryo UI" panose="020B0604030504040204" pitchFamily="50" charset="-128"/>
                <a:ea typeface="Meiryo UI" panose="020B0604030504040204" pitchFamily="50" charset="-128"/>
              </a:rPr>
              <a:t>（弥生時代</a:t>
            </a: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鎌倉時代）</a:t>
            </a:r>
            <a:endParaRPr lang="ja-JP" dirty="0">
              <a:solidFill>
                <a:sysClr val="windowText" lastClr="00000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4442012" y="2165786"/>
            <a:ext cx="1837764" cy="385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ysClr val="windowText" lastClr="000000"/>
                </a:solidFill>
                <a:latin typeface="Meiryo UI" panose="020B0604030504040204" pitchFamily="50" charset="-128"/>
                <a:ea typeface="Meiryo UI" panose="020B0604030504040204" pitchFamily="50" charset="-128"/>
              </a:rPr>
              <a:t>（</a:t>
            </a:r>
            <a:r>
              <a:rPr lang="en-US" altLang="ja-JP" dirty="0" smtClean="0">
                <a:solidFill>
                  <a:sysClr val="windowText" lastClr="000000"/>
                </a:solidFill>
                <a:latin typeface="Meiryo UI" panose="020B0604030504040204" pitchFamily="50" charset="-128"/>
                <a:ea typeface="Meiryo UI" panose="020B0604030504040204" pitchFamily="50" charset="-128"/>
              </a:rPr>
              <a:t>14</a:t>
            </a:r>
            <a:r>
              <a:rPr lang="ja-JP" altLang="en-US" dirty="0" smtClean="0">
                <a:solidFill>
                  <a:sysClr val="windowText" lastClr="000000"/>
                </a:solidFill>
                <a:latin typeface="Meiryo UI" panose="020B0604030504040204" pitchFamily="50" charset="-128"/>
                <a:ea typeface="Meiryo UI" panose="020B0604030504040204" pitchFamily="50" charset="-128"/>
              </a:rPr>
              <a:t>世紀</a:t>
            </a: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江戸</a:t>
            </a:r>
            <a:r>
              <a:rPr lang="ja-JP" altLang="en-US" dirty="0">
                <a:solidFill>
                  <a:sysClr val="windowText" lastClr="000000"/>
                </a:solidFill>
                <a:latin typeface="Meiryo UI" panose="020B0604030504040204" pitchFamily="50" charset="-128"/>
                <a:ea typeface="Meiryo UI" panose="020B0604030504040204" pitchFamily="50" charset="-128"/>
              </a:rPr>
              <a:t>時代</a:t>
            </a:r>
            <a:r>
              <a:rPr lang="ja-JP" altLang="en-US" dirty="0" smtClean="0">
                <a:solidFill>
                  <a:sysClr val="windowText" lastClr="000000"/>
                </a:solidFill>
                <a:latin typeface="Meiryo UI" panose="020B0604030504040204" pitchFamily="50" charset="-128"/>
                <a:ea typeface="Meiryo UI" panose="020B0604030504040204" pitchFamily="50" charset="-128"/>
              </a:rPr>
              <a:t>）</a:t>
            </a:r>
            <a:endParaRPr lang="ja-JP"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554321" y="2194347"/>
            <a:ext cx="1837764" cy="385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ysClr val="windowText" lastClr="000000"/>
                </a:solidFill>
                <a:latin typeface="Meiryo UI" panose="020B0604030504040204" pitchFamily="50" charset="-128"/>
                <a:ea typeface="Meiryo UI" panose="020B0604030504040204" pitchFamily="50" charset="-128"/>
              </a:rPr>
              <a:t>（</a:t>
            </a:r>
            <a:r>
              <a:rPr lang="en-US" altLang="ja-JP" dirty="0">
                <a:solidFill>
                  <a:sysClr val="windowText" lastClr="000000"/>
                </a:solidFill>
                <a:latin typeface="Meiryo UI" panose="020B0604030504040204" pitchFamily="50" charset="-128"/>
                <a:ea typeface="Meiryo UI" panose="020B0604030504040204" pitchFamily="50" charset="-128"/>
              </a:rPr>
              <a:t>19</a:t>
            </a:r>
            <a:r>
              <a:rPr lang="ja-JP" altLang="en-US" dirty="0" smtClean="0">
                <a:solidFill>
                  <a:sysClr val="windowText" lastClr="000000"/>
                </a:solidFill>
                <a:latin typeface="Meiryo UI" panose="020B0604030504040204" pitchFamily="50" charset="-128"/>
                <a:ea typeface="Meiryo UI" panose="020B0604030504040204" pitchFamily="50" charset="-128"/>
              </a:rPr>
              <a:t>世紀</a:t>
            </a: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現在）</a:t>
            </a:r>
            <a:endParaRPr lang="ja-JP" dirty="0">
              <a:solidFill>
                <a:sysClr val="windowText" lastClr="00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282945" y="6496749"/>
            <a:ext cx="7109140" cy="253916"/>
          </a:xfrm>
          <a:prstGeom prst="rect">
            <a:avLst/>
          </a:prstGeom>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出典：「大阪経済の歴史的展望</a:t>
            </a:r>
            <a:r>
              <a:rPr kumimoji="0" lang="ja-JP" altLang="en-US" sz="105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伝統と革新の系譜</a:t>
            </a:r>
            <a:r>
              <a:rPr kumimoji="0" lang="ja-JP" altLang="en-US" sz="105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」（宮本又郎）を基に作成</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32761" y="501001"/>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・グラフにある４つの波は、「縄文」、「水稲農耕化」、「経済社会化」、「工業化」という４つの文明システムに対応するもの。</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・各文明システムの興隆期には人口が増大し、成熟。衰退期には人口が停滞ないし減少する状況。</a:t>
            </a:r>
            <a:endParaRPr kumimoji="1" lang="en-US" altLang="ja-JP" sz="1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4162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（３）人口（日本の人口推移（古代</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73</a:t>
            </a:r>
            <a:endParaRPr kumimoji="1" lang="ja-JP" altLang="en-US" sz="1100" b="1" dirty="0">
              <a:latin typeface="Arial Black" panose="020B0A040201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270567258"/>
              </p:ext>
            </p:extLst>
          </p:nvPr>
        </p:nvGraphicFramePr>
        <p:xfrm>
          <a:off x="590922" y="2457119"/>
          <a:ext cx="8311033" cy="3930228"/>
        </p:xfrm>
        <a:graphic>
          <a:graphicData uri="http://schemas.openxmlformats.org/drawingml/2006/table">
            <a:tbl>
              <a:tblPr/>
              <a:tblGrid>
                <a:gridCol w="707601">
                  <a:extLst>
                    <a:ext uri="{9D8B030D-6E8A-4147-A177-3AD203B41FA5}">
                      <a16:colId xmlns:a16="http://schemas.microsoft.com/office/drawing/2014/main" val="1908014339"/>
                    </a:ext>
                  </a:extLst>
                </a:gridCol>
                <a:gridCol w="855017">
                  <a:extLst>
                    <a:ext uri="{9D8B030D-6E8A-4147-A177-3AD203B41FA5}">
                      <a16:colId xmlns:a16="http://schemas.microsoft.com/office/drawing/2014/main" val="2070846048"/>
                    </a:ext>
                  </a:extLst>
                </a:gridCol>
                <a:gridCol w="904156">
                  <a:extLst>
                    <a:ext uri="{9D8B030D-6E8A-4147-A177-3AD203B41FA5}">
                      <a16:colId xmlns:a16="http://schemas.microsoft.com/office/drawing/2014/main" val="1880700144"/>
                    </a:ext>
                  </a:extLst>
                </a:gridCol>
                <a:gridCol w="864845">
                  <a:extLst>
                    <a:ext uri="{9D8B030D-6E8A-4147-A177-3AD203B41FA5}">
                      <a16:colId xmlns:a16="http://schemas.microsoft.com/office/drawing/2014/main" val="2498018093"/>
                    </a:ext>
                  </a:extLst>
                </a:gridCol>
                <a:gridCol w="733808">
                  <a:extLst>
                    <a:ext uri="{9D8B030D-6E8A-4147-A177-3AD203B41FA5}">
                      <a16:colId xmlns:a16="http://schemas.microsoft.com/office/drawing/2014/main" val="2766123401"/>
                    </a:ext>
                  </a:extLst>
                </a:gridCol>
                <a:gridCol w="707601">
                  <a:extLst>
                    <a:ext uri="{9D8B030D-6E8A-4147-A177-3AD203B41FA5}">
                      <a16:colId xmlns:a16="http://schemas.microsoft.com/office/drawing/2014/main" val="2041309970"/>
                    </a:ext>
                  </a:extLst>
                </a:gridCol>
                <a:gridCol w="707601">
                  <a:extLst>
                    <a:ext uri="{9D8B030D-6E8A-4147-A177-3AD203B41FA5}">
                      <a16:colId xmlns:a16="http://schemas.microsoft.com/office/drawing/2014/main" val="2636958823"/>
                    </a:ext>
                  </a:extLst>
                </a:gridCol>
                <a:gridCol w="707601">
                  <a:extLst>
                    <a:ext uri="{9D8B030D-6E8A-4147-A177-3AD203B41FA5}">
                      <a16:colId xmlns:a16="http://schemas.microsoft.com/office/drawing/2014/main" val="57151674"/>
                    </a:ext>
                  </a:extLst>
                </a:gridCol>
                <a:gridCol w="707601">
                  <a:extLst>
                    <a:ext uri="{9D8B030D-6E8A-4147-A177-3AD203B41FA5}">
                      <a16:colId xmlns:a16="http://schemas.microsoft.com/office/drawing/2014/main" val="2608549773"/>
                    </a:ext>
                  </a:extLst>
                </a:gridCol>
                <a:gridCol w="707601">
                  <a:extLst>
                    <a:ext uri="{9D8B030D-6E8A-4147-A177-3AD203B41FA5}">
                      <a16:colId xmlns:a16="http://schemas.microsoft.com/office/drawing/2014/main" val="2261931091"/>
                    </a:ext>
                  </a:extLst>
                </a:gridCol>
                <a:gridCol w="707601">
                  <a:extLst>
                    <a:ext uri="{9D8B030D-6E8A-4147-A177-3AD203B41FA5}">
                      <a16:colId xmlns:a16="http://schemas.microsoft.com/office/drawing/2014/main" val="2098610369"/>
                    </a:ext>
                  </a:extLst>
                </a:gridCol>
              </a:tblGrid>
              <a:tr h="611592">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西暦</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時代・元号</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zh-CN" altLang="en-US" sz="1200" b="0" i="0" u="none" strike="noStrike">
                          <a:solidFill>
                            <a:srgbClr val="000000"/>
                          </a:solidFill>
                          <a:effectLst/>
                          <a:latin typeface="Meiryo UI" panose="020B0604030504040204" pitchFamily="50" charset="-128"/>
                          <a:ea typeface="Meiryo UI" panose="020B0604030504040204" pitchFamily="50" charset="-128"/>
                        </a:rPr>
                        <a:t>全国人口</a:t>
                      </a:r>
                      <a:br>
                        <a:rPr lang="zh-CN" altLang="en-US" sz="1200" b="0" i="0" u="none" strike="noStrike">
                          <a:solidFill>
                            <a:srgbClr val="000000"/>
                          </a:solidFill>
                          <a:effectLst/>
                          <a:latin typeface="Meiryo UI" panose="020B0604030504040204" pitchFamily="50" charset="-128"/>
                          <a:ea typeface="Meiryo UI" panose="020B0604030504040204" pitchFamily="50" charset="-128"/>
                        </a:rPr>
                      </a:br>
                      <a:r>
                        <a:rPr lang="zh-CN"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集中度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東日本</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西日本</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日本海</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内陸部</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太平洋側</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関東</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近畿</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75375637"/>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第一の波</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200" b="0" i="0" u="none" strike="noStrike">
                          <a:solidFill>
                            <a:srgbClr val="000000"/>
                          </a:solidFill>
                          <a:effectLst/>
                          <a:latin typeface="Meiryo UI" panose="020B0604030504040204" pitchFamily="50" charset="-128"/>
                          <a:ea typeface="Meiryo UI" panose="020B0604030504040204" pitchFamily="50" charset="-128"/>
                        </a:rPr>
                        <a:t>6100B.C.</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縄文早期</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86</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64</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47265747"/>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ctr"/>
                      <a:r>
                        <a:rPr lang="en-US" sz="1200" b="0" i="0" u="none" strike="noStrike">
                          <a:solidFill>
                            <a:srgbClr val="000000"/>
                          </a:solidFill>
                          <a:effectLst/>
                          <a:latin typeface="Meiryo UI" panose="020B0604030504040204" pitchFamily="50" charset="-128"/>
                          <a:ea typeface="Meiryo UI" panose="020B0604030504040204" pitchFamily="50" charset="-128"/>
                        </a:rPr>
                        <a:t>2300B.C.</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縄文中期</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0847658"/>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r" fontAlgn="ctr"/>
                      <a:r>
                        <a:rPr lang="en-US" sz="1200" b="0" i="0" u="none" strike="noStrike">
                          <a:solidFill>
                            <a:srgbClr val="000000"/>
                          </a:solidFill>
                          <a:effectLst/>
                          <a:latin typeface="Meiryo UI" panose="020B0604030504040204" pitchFamily="50" charset="-128"/>
                          <a:ea typeface="Meiryo UI" panose="020B0604030504040204" pitchFamily="50" charset="-128"/>
                        </a:rPr>
                        <a:t>900B.C.</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縄文晩期</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86</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59</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838839"/>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第二の波</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弥生時代</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1188049"/>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725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奈良時代</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4,512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3922155"/>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1150</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平安末期</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54</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58</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401607"/>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第三の波</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慶長</a:t>
                      </a:r>
                      <a:r>
                        <a:rPr lang="en-US" altLang="ja-JP" sz="1200" b="0" i="0" u="none" strike="noStrike">
                          <a:solidFill>
                            <a:srgbClr val="000000"/>
                          </a:solidFill>
                          <a:effectLst/>
                          <a:latin typeface="Meiryo UI" panose="020B0604030504040204" pitchFamily="50" charset="-128"/>
                          <a:ea typeface="Meiryo UI" panose="020B0604030504040204" pitchFamily="50" charset="-128"/>
                        </a:rPr>
                        <a:t>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12,273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30</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5163071"/>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1721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享保</a:t>
                      </a:r>
                      <a:r>
                        <a:rPr lang="en-US" altLang="ja-JP" sz="1200" b="0" i="0" u="none" strike="noStrike">
                          <a:solidFill>
                            <a:srgbClr val="000000"/>
                          </a:solidFill>
                          <a:effectLst/>
                          <a:latin typeface="Meiryo UI" panose="020B0604030504040204" pitchFamily="50" charset="-128"/>
                          <a:ea typeface="Meiryo UI" panose="020B0604030504040204" pitchFamily="50" charset="-128"/>
                        </a:rPr>
                        <a:t>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31,279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1348960"/>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1792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寛政</a:t>
                      </a:r>
                      <a:r>
                        <a:rPr lang="en-US" altLang="ja-JP" sz="1200" b="0" i="0" u="none" strike="noStrike">
                          <a:solidFill>
                            <a:srgbClr val="000000"/>
                          </a:solidFill>
                          <a:effectLst/>
                          <a:latin typeface="Meiryo UI" panose="020B0604030504040204" pitchFamily="50" charset="-128"/>
                          <a:ea typeface="Meiryo UI" panose="020B0604030504040204" pitchFamily="50" charset="-128"/>
                        </a:rPr>
                        <a:t>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29,870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1450391"/>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1873</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明治</a:t>
                      </a:r>
                      <a:r>
                        <a:rPr lang="en-US" altLang="ja-JP" sz="1200" b="0" i="0" u="none" strike="noStrike">
                          <a:solidFill>
                            <a:srgbClr val="000000"/>
                          </a:solidFill>
                          <a:effectLst/>
                          <a:latin typeface="Meiryo UI" panose="020B0604030504040204" pitchFamily="50" charset="-128"/>
                          <a:ea typeface="Meiryo UI" panose="020B0604030504040204" pitchFamily="50" charset="-128"/>
                        </a:rPr>
                        <a:t>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33,301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49</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51</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136933"/>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第四の波</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明治</a:t>
                      </a:r>
                      <a:r>
                        <a:rPr lang="en-US" altLang="ja-JP" sz="1200" b="0" i="0" u="none" strike="noStrike">
                          <a:solidFill>
                            <a:srgbClr val="000000"/>
                          </a:solidFill>
                          <a:effectLst/>
                          <a:latin typeface="Meiryo UI" panose="020B0604030504040204" pitchFamily="50" charset="-128"/>
                          <a:ea typeface="Meiryo UI" panose="020B0604030504040204" pitchFamily="50" charset="-128"/>
                        </a:rPr>
                        <a:t>33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46,541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3057080"/>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1920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大正</a:t>
                      </a:r>
                      <a:r>
                        <a:rPr lang="en-US" altLang="ja-JP" sz="1200" b="0" i="0" u="none" strike="noStrike">
                          <a:solidFill>
                            <a:srgbClr val="000000"/>
                          </a:solidFill>
                          <a:effectLst/>
                          <a:latin typeface="Meiryo UI" panose="020B0604030504040204" pitchFamily="50" charset="-128"/>
                          <a:ea typeface="Meiryo UI" panose="020B0604030504040204" pitchFamily="50" charset="-128"/>
                        </a:rPr>
                        <a:t>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55,963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429453"/>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1950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昭和</a:t>
                      </a:r>
                      <a:r>
                        <a:rPr lang="en-US" altLang="ja-JP" sz="12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83,898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9360186"/>
                  </a:ext>
                </a:extLst>
              </a:tr>
              <a:tr h="220574">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1975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昭和</a:t>
                      </a:r>
                      <a:r>
                        <a:rPr lang="en-US" altLang="ja-JP" sz="1200" b="0" i="0" u="none" strike="noStrike">
                          <a:solidFill>
                            <a:srgbClr val="000000"/>
                          </a:solidFill>
                          <a:effectLst/>
                          <a:latin typeface="Meiryo UI" panose="020B0604030504040204" pitchFamily="50" charset="-128"/>
                          <a:ea typeface="Meiryo UI" panose="020B0604030504040204" pitchFamily="50" charset="-128"/>
                        </a:rPr>
                        <a:t>50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111,940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1,083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6996204"/>
                  </a:ext>
                </a:extLst>
              </a:tr>
              <a:tr h="230600">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2000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平成</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126,926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61</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39</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73</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754016"/>
                  </a:ext>
                </a:extLst>
              </a:tr>
            </a:tbl>
          </a:graphicData>
        </a:graphic>
      </p:graphicFrame>
      <p:sp>
        <p:nvSpPr>
          <p:cNvPr id="8" name="正方形/長方形 7"/>
          <p:cNvSpPr/>
          <p:nvPr/>
        </p:nvSpPr>
        <p:spPr>
          <a:xfrm>
            <a:off x="590922" y="6387347"/>
            <a:ext cx="7109140" cy="253916"/>
          </a:xfrm>
          <a:prstGeom prst="rect">
            <a:avLst/>
          </a:prstGeom>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出典：「大阪経済の歴史的展望</a:t>
            </a:r>
            <a:r>
              <a:rPr kumimoji="0" lang="ja-JP" altLang="en-US" sz="105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伝統と革新の系譜</a:t>
            </a:r>
            <a:r>
              <a:rPr kumimoji="0" lang="ja-JP" altLang="en-US" sz="105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」（宮本又郎）を基に作成</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32761" y="501001"/>
            <a:ext cx="9624850" cy="1600438"/>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・４つの人口波動に伴って、人口の地域配置にも大きな変動が生じた。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・縄文期は、採取経済の時代で、暖温帯落葉樹林が繁栄し木の実が豊富で、動物性食糧資源に恵まれていた東日本に集中。</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・弥生時代には、西日本に人口比重が傾くが、平安末期から鎌倉期になると、西日本から東日本へのシフトが生じた。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・戦国期</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江戸初期に三度、人口重心は方向を変え、東日本から西日本へシフト。特に近畿は、土地の大開発によって、農業生産力の上昇がめざましく、著しく人口が増加。</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世紀に入ると一転、東日本（特に関東）のウエイトが高まった。近畿の人口シェアも明治初期より高まった。工業化がもたらした顕著な現象は太平洋ベルト地帯の都市への人口集中であった。</a:t>
            </a:r>
            <a:endParaRPr kumimoji="1" lang="en-US" altLang="ja-JP" sz="1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7080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（３）人口（大阪の人口推移（近世</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74</a:t>
            </a:r>
            <a:endParaRPr kumimoji="1" lang="ja-JP" altLang="en-US" sz="1100" b="1" dirty="0">
              <a:latin typeface="Arial Black" panose="020B0A04020102020204" pitchFamily="34" charset="0"/>
            </a:endParaRPr>
          </a:p>
        </p:txBody>
      </p:sp>
      <p:pic>
        <p:nvPicPr>
          <p:cNvPr id="2" name="図 1"/>
          <p:cNvPicPr>
            <a:picLocks noChangeAspect="1"/>
          </p:cNvPicPr>
          <p:nvPr/>
        </p:nvPicPr>
        <p:blipFill>
          <a:blip r:embed="rId2"/>
          <a:stretch>
            <a:fillRect/>
          </a:stretch>
        </p:blipFill>
        <p:spPr>
          <a:xfrm>
            <a:off x="409575" y="1541124"/>
            <a:ext cx="8715375" cy="5083879"/>
          </a:xfrm>
          <a:prstGeom prst="rect">
            <a:avLst/>
          </a:prstGeom>
        </p:spPr>
      </p:pic>
      <p:sp>
        <p:nvSpPr>
          <p:cNvPr id="6" name="正方形/長方形 5"/>
          <p:cNvSpPr/>
          <p:nvPr/>
        </p:nvSpPr>
        <p:spPr>
          <a:xfrm>
            <a:off x="1237898" y="5487423"/>
            <a:ext cx="7109293" cy="33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2005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2000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1995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1990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1985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1980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1975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1970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1965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1960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1955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1950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1945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1940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1935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1930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1925</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1920</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1918</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1913</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1908</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1903</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1898</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1888</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1872</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1846</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1834</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1828</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1822</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1804</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1798</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1786</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1756</a:t>
            </a:r>
          </a:p>
          <a:p>
            <a:pPr algn="ctr">
              <a:lnSpc>
                <a:spcPts val="1500"/>
              </a:lnSpc>
            </a:pPr>
            <a:r>
              <a:rPr lang="en-US" altLang="ja-JP" sz="700" dirty="0" smtClean="0">
                <a:solidFill>
                  <a:sysClr val="windowText" lastClr="000000"/>
                </a:solidFill>
                <a:latin typeface="Meiryo UI" panose="020B0604030504040204" pitchFamily="50" charset="-128"/>
                <a:ea typeface="Meiryo UI" panose="020B0604030504040204" pitchFamily="50" charset="-128"/>
              </a:rPr>
              <a:t>1750</a:t>
            </a:r>
          </a:p>
          <a:p>
            <a:pPr algn="ctr">
              <a:lnSpc>
                <a:spcPts val="1500"/>
              </a:lnSpc>
            </a:pPr>
            <a:r>
              <a:rPr lang="en-US" altLang="ja-JP" sz="700" dirty="0">
                <a:solidFill>
                  <a:sysClr val="windowText" lastClr="000000"/>
                </a:solidFill>
                <a:latin typeface="Meiryo UI" panose="020B0604030504040204" pitchFamily="50" charset="-128"/>
                <a:ea typeface="Meiryo UI" panose="020B0604030504040204" pitchFamily="50" charset="-128"/>
              </a:rPr>
              <a:t>1721</a:t>
            </a:r>
            <a:endParaRPr lang="en-US" altLang="ja-JP" sz="700" dirty="0" smtClean="0">
              <a:solidFill>
                <a:sysClr val="windowText" lastClr="000000"/>
              </a:solidFill>
              <a:latin typeface="Meiryo UI" panose="020B0604030504040204" pitchFamily="50" charset="-128"/>
              <a:ea typeface="Meiryo UI" panose="020B0604030504040204" pitchFamily="50" charset="-128"/>
            </a:endParaRPr>
          </a:p>
          <a:p>
            <a:pPr algn="ctr">
              <a:lnSpc>
                <a:spcPts val="1500"/>
              </a:lnSpc>
            </a:pPr>
            <a:endParaRPr lang="ja-JP" sz="700" dirty="0">
              <a:solidFill>
                <a:sysClr val="windowText" lastClr="00000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36390" y="6026541"/>
            <a:ext cx="771231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500"/>
              </a:lnSpc>
            </a:pPr>
            <a:endParaRPr lang="en-US" altLang="ja-JP"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データ出所：</a:t>
            </a:r>
            <a:r>
              <a:rPr lang="en-US" altLang="ja-JP" dirty="0" smtClean="0">
                <a:solidFill>
                  <a:sysClr val="windowText" lastClr="000000"/>
                </a:solidFill>
                <a:latin typeface="Meiryo UI" panose="020B0604030504040204" pitchFamily="50" charset="-128"/>
                <a:ea typeface="Meiryo UI" panose="020B0604030504040204" pitchFamily="50" charset="-128"/>
              </a:rPr>
              <a:t>1721〜1872</a:t>
            </a:r>
            <a:r>
              <a:rPr lang="ja-JP" altLang="en-US" dirty="0" smtClean="0">
                <a:solidFill>
                  <a:sysClr val="windowText" lastClr="000000"/>
                </a:solidFill>
                <a:latin typeface="Meiryo UI" panose="020B0604030504040204" pitchFamily="50" charset="-128"/>
                <a:ea typeface="Meiryo UI" panose="020B0604030504040204" pitchFamily="50" charset="-128"/>
              </a:rPr>
              <a:t>年については、関山直太郎「近世日本の人口構造」（吉川弘文館、</a:t>
            </a:r>
            <a:r>
              <a:rPr lang="en-US" altLang="ja-JP" dirty="0" smtClean="0">
                <a:solidFill>
                  <a:sysClr val="windowText" lastClr="000000"/>
                </a:solidFill>
                <a:latin typeface="Meiryo UI" panose="020B0604030504040204" pitchFamily="50" charset="-128"/>
                <a:ea typeface="Meiryo UI" panose="020B0604030504040204" pitchFamily="50" charset="-128"/>
              </a:rPr>
              <a:t>1958</a:t>
            </a:r>
            <a:r>
              <a:rPr lang="ja-JP" altLang="en-US" dirty="0" smtClean="0">
                <a:solidFill>
                  <a:sysClr val="windowText" lastClr="000000"/>
                </a:solidFill>
                <a:latin typeface="Meiryo UI" panose="020B0604030504040204" pitchFamily="50" charset="-128"/>
                <a:ea typeface="Meiryo UI" panose="020B0604030504040204" pitchFamily="50" charset="-128"/>
              </a:rPr>
              <a:t>年）</a:t>
            </a:r>
            <a:endParaRPr lang="en-US" altLang="ja-JP"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ja-JP" altLang="en-US" dirty="0">
                <a:solidFill>
                  <a:sysClr val="windowText" lastClr="000000"/>
                </a:solidFill>
                <a:latin typeface="Meiryo UI" panose="020B0604030504040204" pitchFamily="50" charset="-128"/>
                <a:ea typeface="Meiryo UI" panose="020B0604030504040204" pitchFamily="50" charset="-128"/>
              </a:rPr>
              <a:t>　</a:t>
            </a:r>
            <a:r>
              <a:rPr lang="ja-JP" altLang="en-US" dirty="0" smtClean="0">
                <a:solidFill>
                  <a:sysClr val="windowText" lastClr="000000"/>
                </a:solidFill>
                <a:latin typeface="Meiryo UI" panose="020B0604030504040204" pitchFamily="50" charset="-128"/>
                <a:ea typeface="Meiryo UI" panose="020B0604030504040204" pitchFamily="50" charset="-128"/>
              </a:rPr>
              <a:t>　　　　　　　　　</a:t>
            </a:r>
            <a:r>
              <a:rPr lang="en-US" altLang="ja-JP" dirty="0" smtClean="0">
                <a:solidFill>
                  <a:sysClr val="windowText" lastClr="000000"/>
                </a:solidFill>
                <a:latin typeface="Meiryo UI" panose="020B0604030504040204" pitchFamily="50" charset="-128"/>
                <a:ea typeface="Meiryo UI" panose="020B0604030504040204" pitchFamily="50" charset="-128"/>
              </a:rPr>
              <a:t>1888〜2005</a:t>
            </a:r>
            <a:r>
              <a:rPr lang="ja-JP" altLang="en-US" dirty="0" smtClean="0">
                <a:solidFill>
                  <a:sysClr val="windowText" lastClr="000000"/>
                </a:solidFill>
                <a:latin typeface="Meiryo UI" panose="020B0604030504040204" pitchFamily="50" charset="-128"/>
                <a:ea typeface="Meiryo UI" panose="020B0604030504040204" pitchFamily="50" charset="-128"/>
              </a:rPr>
              <a:t>年については、日本統計協会編・発行「新版日本長期統計層総覧」第１巻（</a:t>
            </a:r>
            <a:r>
              <a:rPr lang="en-US" altLang="ja-JP" dirty="0" smtClean="0">
                <a:solidFill>
                  <a:sysClr val="windowText" lastClr="000000"/>
                </a:solidFill>
                <a:latin typeface="Meiryo UI" panose="020B0604030504040204" pitchFamily="50" charset="-128"/>
                <a:ea typeface="Meiryo UI" panose="020B0604030504040204" pitchFamily="50" charset="-128"/>
              </a:rPr>
              <a:t>2006</a:t>
            </a:r>
            <a:r>
              <a:rPr lang="ja-JP" altLang="en-US" dirty="0" smtClean="0">
                <a:solidFill>
                  <a:sysClr val="windowText" lastClr="000000"/>
                </a:solidFill>
                <a:latin typeface="Meiryo UI" panose="020B0604030504040204" pitchFamily="50" charset="-128"/>
                <a:ea typeface="Meiryo UI" panose="020B0604030504040204" pitchFamily="50" charset="-128"/>
              </a:rPr>
              <a:t>年）</a:t>
            </a:r>
            <a:endParaRPr lang="en-US" altLang="ja-JP" dirty="0" smtClean="0">
              <a:solidFill>
                <a:sysClr val="windowText" lastClr="000000"/>
              </a:solidFill>
              <a:latin typeface="Meiryo UI" panose="020B0604030504040204" pitchFamily="50" charset="-128"/>
              <a:ea typeface="Meiryo UI" panose="020B0604030504040204" pitchFamily="50" charset="-128"/>
            </a:endParaRPr>
          </a:p>
          <a:p>
            <a:pPr>
              <a:lnSpc>
                <a:spcPts val="1500"/>
              </a:lnSpc>
            </a:pPr>
            <a:r>
              <a:rPr lang="en-US" altLang="ja-JP" dirty="0" smtClean="0">
                <a:solidFill>
                  <a:sysClr val="windowText" lastClr="000000"/>
                </a:solidFill>
                <a:latin typeface="Meiryo UI" panose="020B0604030504040204" pitchFamily="50" charset="-128"/>
                <a:ea typeface="Meiryo UI" panose="020B0604030504040204" pitchFamily="50" charset="-128"/>
              </a:rPr>
              <a:t>※</a:t>
            </a:r>
            <a:r>
              <a:rPr lang="ja-JP" altLang="en-US" dirty="0" smtClean="0">
                <a:solidFill>
                  <a:sysClr val="windowText" lastClr="000000"/>
                </a:solidFill>
                <a:latin typeface="Meiryo UI" panose="020B0604030504040204" pitchFamily="50" charset="-128"/>
                <a:ea typeface="Meiryo UI" panose="020B0604030504040204" pitchFamily="50" charset="-128"/>
              </a:rPr>
              <a:t>出典</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「大阪経済の歴史的展望</a:t>
            </a:r>
            <a:r>
              <a:rPr lang="ja-JP" altLang="en-US"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伝統と革新の系譜</a:t>
            </a:r>
            <a:r>
              <a:rPr lang="ja-JP" altLang="en-US"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」（宮本又郎）を基に</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en-US" altLang="ja-JP" dirty="0" smtClean="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3911481" y="5780961"/>
            <a:ext cx="2651243" cy="264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ts val="1500"/>
              </a:lnSpc>
            </a:pPr>
            <a:r>
              <a:rPr lang="ja-JP" altLang="en-US" dirty="0" smtClean="0">
                <a:solidFill>
                  <a:sysClr val="windowText" lastClr="000000"/>
                </a:solidFill>
                <a:latin typeface="Meiryo UI" panose="020B0604030504040204" pitchFamily="50" charset="-128"/>
                <a:ea typeface="Meiryo UI" panose="020B0604030504040204" pitchFamily="50" charset="-128"/>
              </a:rPr>
              <a:t>大阪　　　　　　　対全国比</a:t>
            </a:r>
            <a:endParaRPr lang="en-US" altLang="ja-JP" dirty="0" smtClean="0">
              <a:solidFill>
                <a:sysClr val="windowText" lastClr="00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352925" y="5864616"/>
            <a:ext cx="485775" cy="85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5581650" y="5902716"/>
            <a:ext cx="466725"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5772150" y="5864616"/>
            <a:ext cx="66675" cy="99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32761" y="439357"/>
            <a:ext cx="9624850"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・大阪の人口は幕末から</a:t>
            </a:r>
            <a:r>
              <a:rPr kumimoji="1" lang="en-US" altLang="ja-JP" sz="1400" dirty="0" smtClean="0">
                <a:latin typeface="Meiryo UI" panose="020B0604030504040204" pitchFamily="50" charset="-128"/>
                <a:ea typeface="Meiryo UI" panose="020B0604030504040204" pitchFamily="50" charset="-128"/>
              </a:rPr>
              <a:t>1880</a:t>
            </a:r>
            <a:r>
              <a:rPr kumimoji="1" lang="ja-JP" altLang="en-US" sz="1400" dirty="0" smtClean="0">
                <a:latin typeface="Meiryo UI" panose="020B0604030504040204" pitchFamily="50" charset="-128"/>
                <a:ea typeface="Meiryo UI" panose="020B0604030504040204" pitchFamily="50" charset="-128"/>
              </a:rPr>
              <a:t>年代後半にかけて顕著に減少。この時代、摂津の一部が兵庫県に編入された影響を除いても大きく減少</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・これは、幕末・維新期に、大阪の経済が衰退したことを物語っている。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1890</a:t>
            </a:r>
            <a:r>
              <a:rPr kumimoji="1" lang="ja-JP" altLang="en-US" sz="1400" dirty="0" smtClean="0">
                <a:latin typeface="Meiryo UI" panose="020B0604030504040204" pitchFamily="50" charset="-128"/>
                <a:ea typeface="Meiryo UI" panose="020B0604030504040204" pitchFamily="50" charset="-128"/>
              </a:rPr>
              <a:t>年頃</a:t>
            </a:r>
            <a:r>
              <a:rPr kumimoji="1" lang="en-US" altLang="ja-JP" sz="1400" dirty="0" smtClean="0">
                <a:latin typeface="Meiryo UI" panose="020B0604030504040204" pitchFamily="50" charset="-128"/>
                <a:ea typeface="Meiryo UI" panose="020B0604030504040204" pitchFamily="50" charset="-128"/>
              </a:rPr>
              <a:t>〜1940</a:t>
            </a:r>
            <a:r>
              <a:rPr kumimoji="1" lang="ja-JP" altLang="en-US" sz="1400" dirty="0" smtClean="0">
                <a:latin typeface="Meiryo UI" panose="020B0604030504040204" pitchFamily="50" charset="-128"/>
                <a:ea typeface="Meiryo UI" panose="020B0604030504040204" pitchFamily="50" charset="-128"/>
              </a:rPr>
              <a:t>年頃まで、大阪の人口は急上昇する。工業化の進行とともに、近代都市へと再生したといえる。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・その後、第二次世界大戦の影響により、人口は減少するが、高度経済成長がはじまると大きく上昇。</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・ところが、そのころがピークで、それ以降今日まで、大阪の人口は対全国比は緩やかに低下。</a:t>
            </a:r>
            <a:endParaRPr kumimoji="1" lang="en-US" altLang="ja-JP" sz="14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3022540" y="1864031"/>
            <a:ext cx="3146543" cy="264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lang="ja-JP" altLang="en-US" b="1" dirty="0" smtClean="0">
                <a:solidFill>
                  <a:sysClr val="windowText" lastClr="000000"/>
                </a:solidFill>
                <a:latin typeface="Meiryo UI" panose="020B0604030504040204" pitchFamily="50" charset="-128"/>
                <a:ea typeface="Meiryo UI" panose="020B0604030504040204" pitchFamily="50" charset="-128"/>
              </a:rPr>
              <a:t>大阪の人口（</a:t>
            </a:r>
            <a:r>
              <a:rPr lang="en-US" altLang="ja-JP" b="1" dirty="0" smtClean="0">
                <a:solidFill>
                  <a:sysClr val="windowText" lastClr="000000"/>
                </a:solidFill>
                <a:latin typeface="Meiryo UI" panose="020B0604030504040204" pitchFamily="50" charset="-128"/>
                <a:ea typeface="Meiryo UI" panose="020B0604030504040204" pitchFamily="50" charset="-128"/>
              </a:rPr>
              <a:t>1721〜2005</a:t>
            </a:r>
            <a:r>
              <a:rPr lang="ja-JP" altLang="en-US" b="1" dirty="0" smtClean="0">
                <a:solidFill>
                  <a:sysClr val="windowText" lastClr="000000"/>
                </a:solidFill>
                <a:latin typeface="Meiryo UI" panose="020B0604030504040204" pitchFamily="50" charset="-128"/>
                <a:ea typeface="Meiryo UI" panose="020B0604030504040204" pitchFamily="50" charset="-128"/>
              </a:rPr>
              <a:t>年）</a:t>
            </a:r>
            <a:endParaRPr lang="en-US" altLang="ja-JP" b="1" dirty="0" smtClean="0">
              <a:solidFill>
                <a:sysClr val="windowText" lastClr="000000"/>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516906" y="1993816"/>
            <a:ext cx="1411941" cy="269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lang="ja-JP" altLang="en-US" b="1" dirty="0" smtClean="0">
                <a:solidFill>
                  <a:sysClr val="windowText" lastClr="000000"/>
                </a:solidFill>
                <a:latin typeface="Meiryo UI" panose="020B0604030504040204" pitchFamily="50" charset="-128"/>
                <a:ea typeface="Meiryo UI" panose="020B0604030504040204" pitchFamily="50" charset="-128"/>
              </a:rPr>
              <a:t>対全国人口</a:t>
            </a:r>
            <a:endParaRPr lang="en-US" altLang="ja-JP" b="1" dirty="0" smtClean="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23707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（３）人口（近年の人口推移）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576172"/>
            <a:ext cx="9641542"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・近年、大阪の人口は、東京に次ぐ２番目の規模で推移していたが、現在、神奈川県に抜かれ全国３位に低下。</a:t>
            </a:r>
            <a:endParaRPr kumimoji="1" lang="en-US" altLang="ja-JP" sz="14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75</a:t>
            </a:r>
            <a:endParaRPr kumimoji="1" lang="ja-JP" altLang="en-US" sz="1100" b="1" dirty="0">
              <a:latin typeface="Arial Black" panose="020B0A04020102020204" pitchFamily="34" charset="0"/>
            </a:endParaRPr>
          </a:p>
        </p:txBody>
      </p:sp>
      <p:graphicFrame>
        <p:nvGraphicFramePr>
          <p:cNvPr id="10" name="グラフ 9"/>
          <p:cNvGraphicFramePr>
            <a:graphicFrameLocks/>
          </p:cNvGraphicFramePr>
          <p:nvPr>
            <p:extLst>
              <p:ext uri="{D42A27DB-BD31-4B8C-83A1-F6EECF244321}">
                <p14:modId xmlns:p14="http://schemas.microsoft.com/office/powerpoint/2010/main" val="786513035"/>
              </p:ext>
            </p:extLst>
          </p:nvPr>
        </p:nvGraphicFramePr>
        <p:xfrm>
          <a:off x="584538" y="1562897"/>
          <a:ext cx="8315325" cy="4733127"/>
        </p:xfrm>
        <a:graphic>
          <a:graphicData uri="http://schemas.openxmlformats.org/drawingml/2006/chart">
            <c:chart xmlns:c="http://schemas.openxmlformats.org/drawingml/2006/chart" xmlns:r="http://schemas.openxmlformats.org/officeDocument/2006/relationships" r:id="rId2"/>
          </a:graphicData>
        </a:graphic>
      </p:graphicFrame>
      <p:sp>
        <p:nvSpPr>
          <p:cNvPr id="13" name="線吹き出し 1 (枠付き) 12"/>
          <p:cNvSpPr/>
          <p:nvPr/>
        </p:nvSpPr>
        <p:spPr>
          <a:xfrm>
            <a:off x="4163919" y="2503909"/>
            <a:ext cx="578281" cy="185149"/>
          </a:xfrm>
          <a:prstGeom prst="borderCallout1">
            <a:avLst>
              <a:gd name="adj1" fmla="val 93442"/>
              <a:gd name="adj2" fmla="val 54022"/>
              <a:gd name="adj3" fmla="val 225080"/>
              <a:gd name="adj4" fmla="val 1248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rPr>
              <a:t>東京</a:t>
            </a:r>
            <a:endParaRPr kumimoji="1" lang="ja-JP" altLang="en-US" sz="800" b="1" dirty="0">
              <a:solidFill>
                <a:schemeClr val="tx1"/>
              </a:solidFill>
            </a:endParaRPr>
          </a:p>
        </p:txBody>
      </p:sp>
      <p:sp>
        <p:nvSpPr>
          <p:cNvPr id="14" name="線吹き出し 1 (枠付き) 13"/>
          <p:cNvSpPr/>
          <p:nvPr/>
        </p:nvSpPr>
        <p:spPr>
          <a:xfrm>
            <a:off x="8032441" y="2818306"/>
            <a:ext cx="578281" cy="185149"/>
          </a:xfrm>
          <a:prstGeom prst="borderCallout1">
            <a:avLst>
              <a:gd name="adj1" fmla="val 97504"/>
              <a:gd name="adj2" fmla="val 47001"/>
              <a:gd name="adj3" fmla="val 261633"/>
              <a:gd name="adj4" fmla="val 604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神奈</a:t>
            </a:r>
            <a:r>
              <a:rPr kumimoji="1" lang="ja-JP" altLang="en-US" sz="800" b="1" dirty="0" smtClean="0">
                <a:solidFill>
                  <a:schemeClr val="tx1"/>
                </a:solidFill>
              </a:rPr>
              <a:t>川</a:t>
            </a:r>
            <a:endParaRPr kumimoji="1" lang="ja-JP" altLang="en-US" sz="800" b="1" dirty="0">
              <a:solidFill>
                <a:schemeClr val="tx1"/>
              </a:solidFill>
            </a:endParaRPr>
          </a:p>
        </p:txBody>
      </p:sp>
      <p:sp>
        <p:nvSpPr>
          <p:cNvPr id="15" name="線吹き出し 1 (枠付き) 14"/>
          <p:cNvSpPr/>
          <p:nvPr/>
        </p:nvSpPr>
        <p:spPr>
          <a:xfrm>
            <a:off x="7278806" y="4022630"/>
            <a:ext cx="578281" cy="185149"/>
          </a:xfrm>
          <a:prstGeom prst="borderCallout1">
            <a:avLst>
              <a:gd name="adj1" fmla="val -10531"/>
              <a:gd name="adj2" fmla="val 51942"/>
              <a:gd name="adj3" fmla="val -93338"/>
              <a:gd name="adj4" fmla="val 291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rPr>
              <a:t>愛知</a:t>
            </a:r>
            <a:endParaRPr kumimoji="1" lang="ja-JP" altLang="en-US" sz="800" b="1" dirty="0">
              <a:solidFill>
                <a:schemeClr val="tx1"/>
              </a:solidFill>
            </a:endParaRPr>
          </a:p>
        </p:txBody>
      </p:sp>
      <p:sp>
        <p:nvSpPr>
          <p:cNvPr id="16" name="線吹き出し 1 (枠付き) 15"/>
          <p:cNvSpPr/>
          <p:nvPr/>
        </p:nvSpPr>
        <p:spPr>
          <a:xfrm>
            <a:off x="8890114" y="3003455"/>
            <a:ext cx="578281" cy="185149"/>
          </a:xfrm>
          <a:prstGeom prst="borderCallout1">
            <a:avLst>
              <a:gd name="adj1" fmla="val 112937"/>
              <a:gd name="adj2" fmla="val 22814"/>
              <a:gd name="adj3" fmla="val 218582"/>
              <a:gd name="adj4" fmla="val -644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大阪</a:t>
            </a:r>
          </a:p>
        </p:txBody>
      </p:sp>
    </p:spTree>
    <p:extLst>
      <p:ext uri="{BB962C8B-B14F-4D97-AF65-F5344CB8AC3E}">
        <p14:creationId xmlns:p14="http://schemas.microsoft.com/office/powerpoint/2010/main" val="11872641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（３）人口（転入・転出の状況）</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508800"/>
            <a:ext cx="9641542"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・全国から大阪へ</a:t>
            </a:r>
            <a:r>
              <a:rPr kumimoji="1" lang="ja-JP" altLang="en-US" sz="1400" dirty="0">
                <a:latin typeface="Meiryo UI" panose="020B0604030504040204" pitchFamily="50" charset="-128"/>
                <a:ea typeface="Meiryo UI" panose="020B0604030504040204" pitchFamily="50" charset="-128"/>
              </a:rPr>
              <a:t>の人口の転出入は</a:t>
            </a:r>
            <a:r>
              <a:rPr kumimoji="1" lang="en-US" altLang="ja-JP" sz="1400" dirty="0">
                <a:latin typeface="Meiryo UI" panose="020B0604030504040204" pitchFamily="50" charset="-128"/>
                <a:ea typeface="Meiryo UI" panose="020B0604030504040204" pitchFamily="50" charset="-128"/>
              </a:rPr>
              <a:t>2011</a:t>
            </a:r>
            <a:r>
              <a:rPr kumimoji="1" lang="ja-JP" altLang="en-US" sz="1400" dirty="0">
                <a:latin typeface="Meiryo UI" panose="020B0604030504040204" pitchFamily="50" charset="-128"/>
                <a:ea typeface="Meiryo UI" panose="020B0604030504040204" pitchFamily="50" charset="-128"/>
              </a:rPr>
              <a:t>年に転入超過に転じて以降、</a:t>
            </a: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年を除き、社会増の傾向。</a:t>
            </a:r>
          </a:p>
          <a:p>
            <a:r>
              <a:rPr kumimoji="1" lang="ja-JP" altLang="en-US" sz="1400" dirty="0" smtClean="0">
                <a:latin typeface="Meiryo UI" panose="020B0604030504040204" pitchFamily="50" charset="-128"/>
                <a:ea typeface="Meiryo UI" panose="020B0604030504040204" pitchFamily="50" charset="-128"/>
              </a:rPr>
              <a:t>・大阪</a:t>
            </a:r>
            <a:r>
              <a:rPr kumimoji="1" lang="ja-JP" altLang="en-US" sz="1400" dirty="0">
                <a:latin typeface="Meiryo UI" panose="020B0604030504040204" pitchFamily="50" charset="-128"/>
                <a:ea typeface="Meiryo UI" panose="020B0604030504040204" pitchFamily="50" charset="-128"/>
              </a:rPr>
              <a:t>から東京圏への転出超過は、近年約１万人で推移。</a:t>
            </a: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76</a:t>
            </a:r>
            <a:endParaRPr kumimoji="1" lang="ja-JP" altLang="en-US" sz="1100" b="1" dirty="0">
              <a:latin typeface="Arial Black" panose="020B0A04020102020204" pitchFamily="34" charset="0"/>
            </a:endParaRPr>
          </a:p>
        </p:txBody>
      </p:sp>
      <p:graphicFrame>
        <p:nvGraphicFramePr>
          <p:cNvPr id="20" name="グラフ 19"/>
          <p:cNvGraphicFramePr>
            <a:graphicFrameLocks/>
          </p:cNvGraphicFramePr>
          <p:nvPr>
            <p:extLst>
              <p:ext uri="{D42A27DB-BD31-4B8C-83A1-F6EECF244321}">
                <p14:modId xmlns:p14="http://schemas.microsoft.com/office/powerpoint/2010/main" val="3714623382"/>
              </p:ext>
            </p:extLst>
          </p:nvPr>
        </p:nvGraphicFramePr>
        <p:xfrm>
          <a:off x="488504" y="1559602"/>
          <a:ext cx="4464496" cy="5045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extLst/>
          </p:nvPr>
        </p:nvGraphicFramePr>
        <p:xfrm>
          <a:off x="5055971" y="1541181"/>
          <a:ext cx="4346750" cy="5056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532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9306"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１</a:t>
            </a:r>
            <a:r>
              <a:rPr lang="ja-JP" altLang="en-US" sz="2400" b="1" u="sng" dirty="0" smtClean="0">
                <a:latin typeface="Meiryo UI" panose="020B0604030504040204" pitchFamily="50" charset="-128"/>
                <a:ea typeface="Meiryo UI" panose="020B0604030504040204" pitchFamily="50" charset="-128"/>
              </a:rPr>
              <a:t>　大阪の</a:t>
            </a:r>
            <a:r>
              <a:rPr lang="ja-JP" altLang="en-US" sz="2400" b="1" u="sng" dirty="0">
                <a:latin typeface="Meiryo UI" panose="020B0604030504040204" pitchFamily="50" charset="-128"/>
                <a:ea typeface="Meiryo UI" panose="020B0604030504040204" pitchFamily="50" charset="-128"/>
              </a:rPr>
              <a:t>歴史（２）戦後から昭和の大阪</a:t>
            </a:r>
          </a:p>
          <a:p>
            <a:pPr algn="l"/>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5</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8832474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（３）</a:t>
            </a:r>
            <a:r>
              <a:rPr lang="ja-JP" altLang="en-US" sz="1800" b="1" dirty="0">
                <a:solidFill>
                  <a:schemeClr val="bg1"/>
                </a:solidFill>
                <a:latin typeface="Meiryo UI" panose="020B0604030504040204" pitchFamily="50" charset="-128"/>
                <a:ea typeface="Meiryo UI" panose="020B0604030504040204" pitchFamily="50" charset="-128"/>
              </a:rPr>
              <a:t>人口（転入・転出の状況</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508800"/>
            <a:ext cx="9641542"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2018</a:t>
            </a:r>
            <a:r>
              <a:rPr kumimoji="1" lang="ja-JP" altLang="en-US" sz="1400" dirty="0" smtClean="0">
                <a:latin typeface="Meiryo UI" panose="020B0604030504040204" pitchFamily="50" charset="-128"/>
                <a:ea typeface="Meiryo UI" panose="020B0604030504040204" pitchFamily="50" charset="-128"/>
              </a:rPr>
              <a:t>年には、近畿全体の転入超過数が東海地方を上回っている状況。インバウンド向けビジネス（小売り、飲食、宿泊等）の求人が増えたことにより、</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代の女性の大阪への転入が一つの要因と考えられる。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・一方で東京圏との間では、転出超過が続いている。</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77</a:t>
            </a:r>
          </a:p>
        </p:txBody>
      </p:sp>
      <p:pic>
        <p:nvPicPr>
          <p:cNvPr id="3" name="図 2"/>
          <p:cNvPicPr>
            <a:picLocks noChangeAspect="1"/>
          </p:cNvPicPr>
          <p:nvPr/>
        </p:nvPicPr>
        <p:blipFill>
          <a:blip r:embed="rId2"/>
          <a:stretch>
            <a:fillRect/>
          </a:stretch>
        </p:blipFill>
        <p:spPr>
          <a:xfrm>
            <a:off x="132228" y="1841702"/>
            <a:ext cx="3472287" cy="3386553"/>
          </a:xfrm>
          <a:prstGeom prst="rect">
            <a:avLst/>
          </a:prstGeom>
        </p:spPr>
      </p:pic>
      <p:graphicFrame>
        <p:nvGraphicFramePr>
          <p:cNvPr id="12" name="グラフ 11"/>
          <p:cNvGraphicFramePr>
            <a:graphicFrameLocks/>
          </p:cNvGraphicFramePr>
          <p:nvPr>
            <p:extLst>
              <p:ext uri="{D42A27DB-BD31-4B8C-83A1-F6EECF244321}">
                <p14:modId xmlns:p14="http://schemas.microsoft.com/office/powerpoint/2010/main" val="2463919113"/>
              </p:ext>
            </p:extLst>
          </p:nvPr>
        </p:nvGraphicFramePr>
        <p:xfrm>
          <a:off x="3728426" y="2010719"/>
          <a:ext cx="6045345" cy="321753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58"/>
          <p:cNvSpPr txBox="1">
            <a:spLocks noChangeArrowheads="1"/>
          </p:cNvSpPr>
          <p:nvPr/>
        </p:nvSpPr>
        <p:spPr bwMode="auto">
          <a:xfrm>
            <a:off x="256139" y="5168427"/>
            <a:ext cx="32244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ＭＳ Ｐ明朝" panose="02020600040205080304" pitchFamily="18" charset="-128"/>
              </a:defRPr>
            </a:lvl1pPr>
            <a:lvl2pPr marL="639763" indent="-273050" eaLnBrk="0" hangingPunct="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ＭＳ Ｐ明朝" panose="02020600040205080304" pitchFamily="18" charset="-128"/>
              </a:defRPr>
            </a:lvl2pPr>
            <a:lvl3pPr indent="-182563" eaLnBrk="0" hangingPunct="0">
              <a:spcBef>
                <a:spcPct val="20000"/>
              </a:spcBef>
              <a:buClr>
                <a:srgbClr val="E0752F"/>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3pPr>
            <a:lvl4pPr marL="1187450" indent="-182563" eaLnBrk="0" hangingPunct="0">
              <a:spcBef>
                <a:spcPct val="20000"/>
              </a:spcBef>
              <a:buClr>
                <a:srgbClr val="FEC3AE"/>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4pPr>
            <a:lvl5pPr marL="1462088" indent="-182563" eaLnBrk="0" hangingPunct="0">
              <a:spcBef>
                <a:spcPct val="20000"/>
              </a:spcBef>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9pPr>
          </a:lstStyle>
          <a:p>
            <a:pPr eaLnBrk="1" hangingPunct="1">
              <a:spcBef>
                <a:spcPct val="0"/>
              </a:spcBef>
              <a:buClrTx/>
              <a:buSzTx/>
              <a:buFontTx/>
              <a:buNone/>
            </a:pP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関西の転入超過数が、東海を上回った（</a:t>
            </a:r>
            <a:r>
              <a:rPr lang="en-US" altLang="ja-JP" sz="1000" dirty="0" smtClean="0">
                <a:latin typeface="Meiryo UI" panose="020B0604030504040204" pitchFamily="50" charset="-128"/>
                <a:ea typeface="Meiryo UI" panose="020B0604030504040204" pitchFamily="50" charset="-128"/>
              </a:rPr>
              <a:t>2018</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eaLnBrk="1" hangingPunct="1">
              <a:spcBef>
                <a:spcPct val="0"/>
              </a:spcBef>
              <a:buClrTx/>
              <a:buSzTx/>
              <a:buFontTx/>
              <a:buNone/>
            </a:pP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東日本大震災後の数年間を除けば、</a:t>
            </a:r>
            <a:r>
              <a:rPr lang="en-US" altLang="ja-JP" sz="1000" dirty="0" smtClean="0">
                <a:latin typeface="Meiryo UI" panose="020B0604030504040204" pitchFamily="50" charset="-128"/>
                <a:ea typeface="Meiryo UI" panose="020B0604030504040204" pitchFamily="50" charset="-128"/>
              </a:rPr>
              <a:t>1972</a:t>
            </a:r>
            <a:r>
              <a:rPr lang="ja-JP" altLang="en-US" sz="1000" dirty="0" smtClean="0">
                <a:latin typeface="Meiryo UI" panose="020B0604030504040204" pitchFamily="50" charset="-128"/>
                <a:ea typeface="Meiryo UI" panose="020B0604030504040204" pitchFamily="50" charset="-128"/>
              </a:rPr>
              <a:t>年以来。</a:t>
            </a:r>
            <a:endParaRPr lang="en-US" altLang="ja-JP" sz="1000" dirty="0" smtClean="0">
              <a:latin typeface="Meiryo UI" panose="020B0604030504040204" pitchFamily="50" charset="-128"/>
              <a:ea typeface="Meiryo UI" panose="020B0604030504040204" pitchFamily="50" charset="-128"/>
            </a:endParaRPr>
          </a:p>
          <a:p>
            <a:pPr eaLnBrk="1" hangingPunct="1">
              <a:spcBef>
                <a:spcPct val="0"/>
              </a:spcBef>
              <a:buClrTx/>
              <a:buSzTx/>
              <a:buFontTx/>
              <a:buNone/>
            </a:pPr>
            <a:r>
              <a:rPr lang="ja-JP" altLang="en-US" sz="1000" dirty="0" smtClean="0">
                <a:latin typeface="Meiryo UI" panose="020B0604030504040204" pitchFamily="50" charset="-128"/>
                <a:ea typeface="Meiryo UI" panose="020B0604030504040204" pitchFamily="50" charset="-128"/>
              </a:rPr>
              <a:t>　（出典：りそな総合研究所報告書）</a:t>
            </a:r>
            <a:endParaRPr lang="ja-JP" altLang="en-US" sz="1000" dirty="0">
              <a:latin typeface="Meiryo UI" panose="020B0604030504040204" pitchFamily="50" charset="-128"/>
              <a:ea typeface="Meiryo UI" panose="020B0604030504040204" pitchFamily="50" charset="-128"/>
            </a:endParaRPr>
          </a:p>
        </p:txBody>
      </p:sp>
      <p:sp>
        <p:nvSpPr>
          <p:cNvPr id="19" name="線吹き出し 1 (枠付き) 18"/>
          <p:cNvSpPr/>
          <p:nvPr/>
        </p:nvSpPr>
        <p:spPr>
          <a:xfrm>
            <a:off x="5763130" y="2707107"/>
            <a:ext cx="974554" cy="307337"/>
          </a:xfrm>
          <a:prstGeom prst="borderCallout1">
            <a:avLst>
              <a:gd name="adj1" fmla="val 47954"/>
              <a:gd name="adj2" fmla="val -72"/>
              <a:gd name="adj3" fmla="val 60206"/>
              <a:gd name="adj4" fmla="val -272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rPr>
              <a:t>20</a:t>
            </a:r>
            <a:r>
              <a:rPr kumimoji="1" lang="ja-JP" altLang="en-US" sz="800" b="1" dirty="0" smtClean="0">
                <a:solidFill>
                  <a:schemeClr val="tx1"/>
                </a:solidFill>
              </a:rPr>
              <a:t>代女性の</a:t>
            </a:r>
            <a:endParaRPr kumimoji="1" lang="en-US" altLang="ja-JP" sz="800" b="1" dirty="0" smtClean="0">
              <a:solidFill>
                <a:schemeClr val="tx1"/>
              </a:solidFill>
            </a:endParaRPr>
          </a:p>
          <a:p>
            <a:pPr algn="ctr"/>
            <a:r>
              <a:rPr kumimoji="1" lang="ja-JP" altLang="en-US" sz="800" b="1" dirty="0" smtClean="0">
                <a:solidFill>
                  <a:schemeClr val="tx1"/>
                </a:solidFill>
              </a:rPr>
              <a:t>転入者が増加</a:t>
            </a:r>
            <a:endParaRPr kumimoji="1" lang="ja-JP" altLang="en-US" sz="800" b="1" dirty="0">
              <a:solidFill>
                <a:schemeClr val="tx1"/>
              </a:solidFill>
            </a:endParaRPr>
          </a:p>
        </p:txBody>
      </p:sp>
      <p:sp>
        <p:nvSpPr>
          <p:cNvPr id="9" name="四角形吹き出し 8"/>
          <p:cNvSpPr/>
          <p:nvPr/>
        </p:nvSpPr>
        <p:spPr>
          <a:xfrm>
            <a:off x="1397887" y="2440407"/>
            <a:ext cx="590550" cy="266700"/>
          </a:xfrm>
          <a:prstGeom prst="wedgeRectCallout">
            <a:avLst>
              <a:gd name="adj1" fmla="val 59812"/>
              <a:gd name="adj2" fmla="val 55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東海</a:t>
            </a:r>
            <a:endParaRPr kumimoji="1" lang="ja-JP" altLang="en-US" sz="1200" b="1" dirty="0"/>
          </a:p>
        </p:txBody>
      </p:sp>
      <p:sp>
        <p:nvSpPr>
          <p:cNvPr id="10" name="四角形吹き出し 9"/>
          <p:cNvSpPr/>
          <p:nvPr/>
        </p:nvSpPr>
        <p:spPr>
          <a:xfrm>
            <a:off x="2217037" y="3899229"/>
            <a:ext cx="590550" cy="266700"/>
          </a:xfrm>
          <a:prstGeom prst="wedgeRectCallout">
            <a:avLst>
              <a:gd name="adj1" fmla="val -25672"/>
              <a:gd name="adj2" fmla="val -1053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関西</a:t>
            </a:r>
          </a:p>
        </p:txBody>
      </p:sp>
    </p:spTree>
    <p:extLst>
      <p:ext uri="{BB962C8B-B14F-4D97-AF65-F5344CB8AC3E}">
        <p14:creationId xmlns:p14="http://schemas.microsoft.com/office/powerpoint/2010/main" val="27706628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現在の大阪の位置・ポテンシャル（４）暮らし</a:t>
            </a:r>
            <a:endParaRPr lang="ja-JP" altLang="en-US" sz="2400" b="1" u="sng"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71546" y="6596390"/>
            <a:ext cx="396354"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78</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2123135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３</a:t>
            </a:r>
            <a:r>
              <a:rPr lang="ja-JP" altLang="en-US" sz="1800" b="1" dirty="0">
                <a:solidFill>
                  <a:schemeClr val="bg1"/>
                </a:solidFill>
                <a:latin typeface="Meiryo UI" panose="020B0604030504040204" pitchFamily="50" charset="-128"/>
                <a:ea typeface="Meiryo UI" panose="020B0604030504040204" pitchFamily="50" charset="-128"/>
              </a:rPr>
              <a:t>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（４）暮らし（家族形態の多様化）</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540025"/>
            <a:ext cx="964154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・これまで、世帯の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割以上を占めていた夫婦と子供の核家族世帯が減少し、単独世帯やひとり親世帯が増加するなど、家族形態が</a:t>
            </a:r>
            <a:r>
              <a:rPr kumimoji="1" lang="ja-JP" altLang="en-US" sz="1400" dirty="0" smtClean="0">
                <a:latin typeface="Meiryo UI" panose="020B0604030504040204" pitchFamily="50" charset="-128"/>
                <a:ea typeface="Meiryo UI" panose="020B0604030504040204" pitchFamily="50" charset="-128"/>
              </a:rPr>
              <a:t>多様化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単独</a:t>
            </a:r>
            <a:r>
              <a:rPr kumimoji="1" lang="ja-JP" altLang="en-US" sz="1400" dirty="0">
                <a:latin typeface="Meiryo UI" panose="020B0604030504040204" pitchFamily="50" charset="-128"/>
                <a:ea typeface="Meiryo UI" panose="020B0604030504040204" pitchFamily="50" charset="-128"/>
              </a:rPr>
              <a:t>世帯の割合は</a:t>
            </a:r>
            <a:r>
              <a:rPr kumimoji="1" lang="en-US" altLang="ja-JP" sz="1400" dirty="0">
                <a:latin typeface="Meiryo UI" panose="020B0604030504040204" pitchFamily="50" charset="-128"/>
                <a:ea typeface="Meiryo UI" panose="020B0604030504040204" pitchFamily="50" charset="-128"/>
              </a:rPr>
              <a:t>2005</a:t>
            </a:r>
            <a:r>
              <a:rPr kumimoji="1" lang="ja-JP" altLang="en-US" sz="1400" dirty="0">
                <a:latin typeface="Meiryo UI" panose="020B0604030504040204" pitchFamily="50" charset="-128"/>
                <a:ea typeface="Meiryo UI" panose="020B0604030504040204" pitchFamily="50" charset="-128"/>
              </a:rPr>
              <a:t>年に世帯類型別で最大となり、その後も増加し続け、</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年には４割</a:t>
            </a:r>
            <a:r>
              <a:rPr kumimoji="1" lang="ja-JP" altLang="en-US" sz="1400" dirty="0" smtClean="0">
                <a:latin typeface="Meiryo UI" panose="020B0604030504040204" pitchFamily="50" charset="-128"/>
                <a:ea typeface="Meiryo UI" panose="020B0604030504040204" pitchFamily="50" charset="-128"/>
              </a:rPr>
              <a:t>以上</a:t>
            </a:r>
            <a:r>
              <a:rPr kumimoji="1" lang="ja-JP" altLang="en-US" sz="1400" dirty="0">
                <a:latin typeface="Meiryo UI" panose="020B0604030504040204" pitchFamily="50" charset="-128"/>
                <a:ea typeface="Meiryo UI" panose="020B0604030504040204" pitchFamily="50" charset="-128"/>
              </a:rPr>
              <a:t>になる</a:t>
            </a:r>
            <a:r>
              <a:rPr kumimoji="1" lang="ja-JP" altLang="en-US" sz="1400" dirty="0" smtClean="0">
                <a:latin typeface="Meiryo UI" panose="020B0604030504040204" pitchFamily="50" charset="-128"/>
                <a:ea typeface="Meiryo UI" panose="020B0604030504040204" pitchFamily="50" charset="-128"/>
              </a:rPr>
              <a:t>見込みであり、一方で、夫婦</a:t>
            </a:r>
            <a:r>
              <a:rPr kumimoji="1" lang="ja-JP" altLang="en-US" sz="1400" dirty="0">
                <a:latin typeface="Meiryo UI" panose="020B0604030504040204" pitchFamily="50" charset="-128"/>
                <a:ea typeface="Meiryo UI" panose="020B0604030504040204" pitchFamily="50" charset="-128"/>
              </a:rPr>
              <a:t>と子から成る世帯の割合は減少</a:t>
            </a:r>
            <a:r>
              <a:rPr kumimoji="1" lang="ja-JP" altLang="en-US" sz="1400" dirty="0" smtClean="0">
                <a:latin typeface="Meiryo UI" panose="020B0604030504040204" pitchFamily="50" charset="-128"/>
                <a:ea typeface="Meiryo UI" panose="020B0604030504040204" pitchFamily="50" charset="-128"/>
              </a:rPr>
              <a:t>し続け、</a:t>
            </a:r>
            <a:r>
              <a:rPr kumimoji="1" lang="en-US" altLang="ja-JP" sz="1400" dirty="0" smtClean="0">
                <a:latin typeface="Meiryo UI" panose="020B0604030504040204" pitchFamily="50" charset="-128"/>
                <a:ea typeface="Meiryo UI" panose="020B0604030504040204" pitchFamily="50" charset="-128"/>
              </a:rPr>
              <a:t>2030</a:t>
            </a:r>
            <a:r>
              <a:rPr kumimoji="1" lang="ja-JP" altLang="en-US" sz="1400" dirty="0" smtClean="0">
                <a:latin typeface="Meiryo UI" panose="020B0604030504040204" pitchFamily="50" charset="-128"/>
                <a:ea typeface="Meiryo UI" panose="020B0604030504040204" pitchFamily="50" charset="-128"/>
              </a:rPr>
              <a:t>年には４分の１以下になる見込み。</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79</a:t>
            </a:r>
            <a:endParaRPr kumimoji="1" lang="ja-JP" altLang="en-US" sz="1100" b="1" dirty="0">
              <a:latin typeface="Arial Black" panose="020B0A04020102020204" pitchFamily="34" charset="0"/>
            </a:endParaRPr>
          </a:p>
        </p:txBody>
      </p:sp>
      <p:pic>
        <p:nvPicPr>
          <p:cNvPr id="5" name="図 4"/>
          <p:cNvPicPr>
            <a:picLocks noChangeAspect="1"/>
          </p:cNvPicPr>
          <p:nvPr/>
        </p:nvPicPr>
        <p:blipFill>
          <a:blip r:embed="rId2"/>
          <a:stretch>
            <a:fillRect/>
          </a:stretch>
        </p:blipFill>
        <p:spPr>
          <a:xfrm>
            <a:off x="132229" y="1933929"/>
            <a:ext cx="9541160" cy="4054191"/>
          </a:xfrm>
          <a:prstGeom prst="rect">
            <a:avLst/>
          </a:prstGeom>
        </p:spPr>
      </p:pic>
      <p:sp>
        <p:nvSpPr>
          <p:cNvPr id="20" name="テキスト ボックス 19">
            <a:extLst>
              <a:ext uri="{FF2B5EF4-FFF2-40B4-BE49-F238E27FC236}">
                <a16:creationId xmlns:a16="http://schemas.microsoft.com/office/drawing/2014/main" id="{7C518212-DF93-4059-843E-B7FF6D08CDC7}"/>
              </a:ext>
            </a:extLst>
          </p:cNvPr>
          <p:cNvSpPr txBox="1"/>
          <p:nvPr/>
        </p:nvSpPr>
        <p:spPr>
          <a:xfrm>
            <a:off x="132229" y="6056744"/>
            <a:ext cx="516055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年までは総務省「国勢調査」。</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年以降は大阪府政策企画部推計。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447346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らし（雇用関係指標の推移）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4903" y="6581601"/>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80</a:t>
            </a:r>
            <a:endParaRPr kumimoji="1" lang="ja-JP" altLang="en-US" sz="1100" b="1" dirty="0">
              <a:latin typeface="Arial Black" panose="020B0A04020102020204" pitchFamily="34" charset="0"/>
            </a:endParaRPr>
          </a:p>
        </p:txBody>
      </p:sp>
      <p:sp>
        <p:nvSpPr>
          <p:cNvPr id="44" name="テキスト ボックス 43"/>
          <p:cNvSpPr txBox="1"/>
          <p:nvPr/>
        </p:nvSpPr>
        <p:spPr>
          <a:xfrm>
            <a:off x="106132" y="499573"/>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・完全失業率、新規求人倍率・有効求人倍率は、近年、改善傾向。</a:t>
            </a:r>
            <a:endParaRPr kumimoji="1" lang="en-US" altLang="ja-JP" sz="1400" dirty="0" smtClean="0">
              <a:latin typeface="Meiryo UI" panose="020B0604030504040204" pitchFamily="50" charset="-128"/>
              <a:ea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595231438"/>
              </p:ext>
            </p:extLst>
          </p:nvPr>
        </p:nvGraphicFramePr>
        <p:xfrm>
          <a:off x="252672" y="3647697"/>
          <a:ext cx="9124950" cy="3015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1285222870"/>
              </p:ext>
            </p:extLst>
          </p:nvPr>
        </p:nvGraphicFramePr>
        <p:xfrm>
          <a:off x="257576" y="1001430"/>
          <a:ext cx="8654603" cy="2720904"/>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6434858" y="3587017"/>
            <a:ext cx="297065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出典：総務省・大阪府統計課「労働力調査」より作成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0781" y="6593368"/>
            <a:ext cx="25323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出典：厚生労働省「職業安定業務統計」より作成</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12685" y="3563933"/>
            <a:ext cx="37902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〇新規求人倍率・有効求人倍率の推移</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7255176" y="4064260"/>
            <a:ext cx="1389390" cy="236076"/>
          </a:xfrm>
          <a:prstGeom prst="wedgeRectCallout">
            <a:avLst>
              <a:gd name="adj1" fmla="val 59376"/>
              <a:gd name="adj2" fmla="val 7993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新規求人倍率（大阪）</a:t>
            </a:r>
            <a:endParaRPr kumimoji="1" lang="ja-JP" altLang="en-US" sz="900" dirty="0">
              <a:solidFill>
                <a:schemeClr val="tx1"/>
              </a:solidFill>
            </a:endParaRPr>
          </a:p>
        </p:txBody>
      </p:sp>
      <p:sp>
        <p:nvSpPr>
          <p:cNvPr id="54" name="テキスト ボックス 53"/>
          <p:cNvSpPr txBox="1"/>
          <p:nvPr/>
        </p:nvSpPr>
        <p:spPr>
          <a:xfrm>
            <a:off x="0" y="832076"/>
            <a:ext cx="1800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〇完全失業率の推移</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20650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らし（女性の就業率の推移）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81</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・女性の就業率は改善傾向にあるが、依然として全国平均を下回っている状況。</a:t>
            </a:r>
            <a:endParaRPr kumimoji="1" lang="ja-JP" altLang="en-US" sz="1400" dirty="0">
              <a:latin typeface="Meiryo UI" panose="020B0604030504040204" pitchFamily="50" charset="-128"/>
              <a:ea typeface="Meiryo UI" panose="020B0604030504040204" pitchFamily="50" charset="-128"/>
            </a:endParaRPr>
          </a:p>
        </p:txBody>
      </p:sp>
      <p:sp>
        <p:nvSpPr>
          <p:cNvPr id="6" name="正方形/長方形 5"/>
          <p:cNvSpPr/>
          <p:nvPr/>
        </p:nvSpPr>
        <p:spPr>
          <a:xfrm>
            <a:off x="6180461" y="6596390"/>
            <a:ext cx="3411657" cy="253916"/>
          </a:xfrm>
          <a:prstGeom prst="rect">
            <a:avLst/>
          </a:prstGeom>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出典：総務省、各都府県「労働力調査」より作成</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2806200494"/>
              </p:ext>
            </p:extLst>
          </p:nvPr>
        </p:nvGraphicFramePr>
        <p:xfrm>
          <a:off x="349189" y="1334402"/>
          <a:ext cx="9408422" cy="5066398"/>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132761" y="1306152"/>
            <a:ext cx="6587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041446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４</a:t>
            </a:r>
            <a:r>
              <a:rPr lang="ja-JP" altLang="en-US" sz="1800" b="1" dirty="0" smtClean="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らし（高齢者の就業率の推移）</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82</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・高齢者の就業率は改善傾向にあるが、依然として全国平均を下回っている状況。</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402835609"/>
              </p:ext>
            </p:extLst>
          </p:nvPr>
        </p:nvGraphicFramePr>
        <p:xfrm>
          <a:off x="532189" y="775280"/>
          <a:ext cx="8964116" cy="5921637"/>
        </p:xfrm>
        <a:graphic>
          <a:graphicData uri="http://schemas.openxmlformats.org/drawingml/2006/chart">
            <c:chart xmlns:c="http://schemas.openxmlformats.org/drawingml/2006/chart" xmlns:r="http://schemas.openxmlformats.org/officeDocument/2006/relationships" r:id="rId2"/>
          </a:graphicData>
        </a:graphic>
      </p:graphicFrame>
      <p:sp>
        <p:nvSpPr>
          <p:cNvPr id="23" name="正方形/長方形 22"/>
          <p:cNvSpPr/>
          <p:nvPr/>
        </p:nvSpPr>
        <p:spPr>
          <a:xfrm>
            <a:off x="6084648" y="6617368"/>
            <a:ext cx="3411657" cy="253916"/>
          </a:xfrm>
          <a:prstGeom prst="rect">
            <a:avLst/>
          </a:prstGeom>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出典：総務省、各都府県「労働力調査」より作成</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32761" y="1052357"/>
            <a:ext cx="6587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607072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a:t>
            </a:r>
            <a:r>
              <a:rPr lang="ja-JP" altLang="en-US" sz="1800" b="1" dirty="0" err="1" smtClean="0">
                <a:solidFill>
                  <a:schemeClr val="bg1"/>
                </a:solidFill>
                <a:latin typeface="Meiryo UI" panose="020B0604030504040204" pitchFamily="50" charset="-128"/>
                <a:ea typeface="Meiryo UI" panose="020B0604030504040204" pitchFamily="50" charset="-128"/>
              </a:rPr>
              <a:t>障がい</a:t>
            </a:r>
            <a:r>
              <a:rPr lang="ja-JP" altLang="en-US" sz="1800" b="1" dirty="0" smtClean="0">
                <a:solidFill>
                  <a:schemeClr val="bg1"/>
                </a:solidFill>
                <a:latin typeface="Meiryo UI" panose="020B0604030504040204" pitchFamily="50" charset="-128"/>
                <a:ea typeface="Meiryo UI" panose="020B0604030504040204" pitchFamily="50" charset="-128"/>
              </a:rPr>
              <a:t>者雇用）</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83</a:t>
            </a:r>
          </a:p>
        </p:txBody>
      </p:sp>
      <p:sp>
        <p:nvSpPr>
          <p:cNvPr id="44" name="テキスト ボックス 43"/>
          <p:cNvSpPr txBox="1"/>
          <p:nvPr/>
        </p:nvSpPr>
        <p:spPr>
          <a:xfrm>
            <a:off x="140575" y="726037"/>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の法定雇用率達成企業</a:t>
            </a:r>
            <a:r>
              <a:rPr kumimoji="1" lang="ja-JP" altLang="en-US" sz="1400" dirty="0" smtClean="0">
                <a:latin typeface="Meiryo UI" panose="020B0604030504040204" pitchFamily="50" charset="-128"/>
                <a:ea typeface="Meiryo UI" panose="020B0604030504040204" pitchFamily="50" charset="-128"/>
              </a:rPr>
              <a:t>の割合と</a:t>
            </a:r>
            <a:r>
              <a:rPr kumimoji="1" lang="ja-JP" altLang="en-US" sz="1400" dirty="0" err="1" smtClean="0">
                <a:latin typeface="Meiryo UI" panose="020B0604030504040204" pitchFamily="50" charset="-128"/>
                <a:ea typeface="Meiryo UI" panose="020B0604030504040204" pitchFamily="50" charset="-128"/>
              </a:rPr>
              <a:t>障</a:t>
            </a:r>
            <a:r>
              <a:rPr kumimoji="1" lang="ja-JP" altLang="en-US" sz="1400" dirty="0" err="1">
                <a:latin typeface="Meiryo UI" panose="020B0604030504040204" pitchFamily="50" charset="-128"/>
                <a:ea typeface="Meiryo UI" panose="020B0604030504040204" pitchFamily="50" charset="-128"/>
              </a:rPr>
              <a:t>がい</a:t>
            </a:r>
            <a:r>
              <a:rPr kumimoji="1" lang="ja-JP" altLang="en-US" sz="1400" dirty="0">
                <a:latin typeface="Meiryo UI" panose="020B0604030504040204" pitchFamily="50" charset="-128"/>
                <a:ea typeface="Meiryo UI" panose="020B0604030504040204" pitchFamily="50" charset="-128"/>
              </a:rPr>
              <a:t>者実雇用率</a:t>
            </a:r>
            <a:r>
              <a:rPr kumimoji="1" lang="ja-JP" altLang="en-US" sz="1400" dirty="0" smtClean="0">
                <a:latin typeface="Meiryo UI" panose="020B0604030504040204" pitchFamily="50" charset="-128"/>
                <a:ea typeface="Meiryo UI" panose="020B0604030504040204" pitchFamily="50" charset="-128"/>
              </a:rPr>
              <a:t>は、ともに増加傾向にあるが、全国</a:t>
            </a:r>
            <a:r>
              <a:rPr kumimoji="1" lang="ja-JP" altLang="en-US" sz="1400" dirty="0">
                <a:latin typeface="Meiryo UI" panose="020B0604030504040204" pitchFamily="50" charset="-128"/>
                <a:ea typeface="Meiryo UI" panose="020B0604030504040204" pitchFamily="50" charset="-128"/>
              </a:rPr>
              <a:t>平均（</a:t>
            </a:r>
            <a:r>
              <a:rPr kumimoji="1" lang="en-US" altLang="ja-JP" sz="1400" dirty="0">
                <a:latin typeface="Meiryo UI" panose="020B0604030504040204" pitchFamily="50" charset="-128"/>
                <a:ea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rPr>
              <a:t>）をやや下回る状況</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187491" y="6606190"/>
            <a:ext cx="2723823" cy="230832"/>
          </a:xfrm>
          <a:prstGeom prst="rect">
            <a:avLst/>
          </a:prstGeom>
          <a:noFill/>
        </p:spPr>
        <p:txBody>
          <a:bodyPr wrap="none" rtlCol="0">
            <a:spAutoFit/>
          </a:bodyPr>
          <a:lstStyle/>
          <a:p>
            <a:r>
              <a:rPr kumimoji="1" lang="ja-JP" altLang="en-US" sz="900" dirty="0" smtClean="0"/>
              <a:t>出典</a:t>
            </a:r>
            <a:r>
              <a:rPr kumimoji="1" lang="ja-JP" altLang="en-US" sz="900" dirty="0"/>
              <a:t>：厚生労働省「障害者雇用状況の調査</a:t>
            </a:r>
            <a:r>
              <a:rPr kumimoji="1" lang="ja-JP" altLang="en-US" sz="900" dirty="0" smtClean="0"/>
              <a:t>結果」</a:t>
            </a:r>
            <a:endParaRPr kumimoji="1" lang="ja-JP" altLang="en-US" sz="900" dirty="0"/>
          </a:p>
        </p:txBody>
      </p:sp>
      <p:pic>
        <p:nvPicPr>
          <p:cNvPr id="15" name="図 14"/>
          <p:cNvPicPr>
            <a:picLocks noChangeAspect="1"/>
          </p:cNvPicPr>
          <p:nvPr/>
        </p:nvPicPr>
        <p:blipFill>
          <a:blip r:embed="rId2"/>
          <a:stretch>
            <a:fillRect/>
          </a:stretch>
        </p:blipFill>
        <p:spPr>
          <a:xfrm>
            <a:off x="168259" y="1395026"/>
            <a:ext cx="9358882" cy="4572635"/>
          </a:xfrm>
          <a:prstGeom prst="rect">
            <a:avLst/>
          </a:prstGeom>
        </p:spPr>
      </p:pic>
    </p:spTree>
    <p:extLst>
      <p:ext uri="{BB962C8B-B14F-4D97-AF65-F5344CB8AC3E}">
        <p14:creationId xmlns:p14="http://schemas.microsoft.com/office/powerpoint/2010/main" val="18334453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らし（若者（</a:t>
            </a:r>
            <a:r>
              <a:rPr lang="en-US" altLang="ja-JP" sz="1800" b="1" dirty="0" smtClean="0">
                <a:solidFill>
                  <a:schemeClr val="bg1"/>
                </a:solidFill>
                <a:latin typeface="Meiryo UI" panose="020B0604030504040204" pitchFamily="50" charset="-128"/>
                <a:ea typeface="Meiryo UI" panose="020B0604030504040204" pitchFamily="50" charset="-128"/>
              </a:rPr>
              <a:t>15〜34</a:t>
            </a:r>
            <a:r>
              <a:rPr lang="ja-JP" altLang="en-US" sz="1800" b="1" dirty="0" smtClean="0">
                <a:solidFill>
                  <a:schemeClr val="bg1"/>
                </a:solidFill>
                <a:latin typeface="Meiryo UI" panose="020B0604030504040204" pitchFamily="50" charset="-128"/>
                <a:ea typeface="Meiryo UI" panose="020B0604030504040204" pitchFamily="50" charset="-128"/>
              </a:rPr>
              <a:t>歳）の完全失業率）</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84</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・若者の完全失業率は、改善傾向にあるが、依然として全国平均を下回っている状況。</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nvPr>
        </p:nvGraphicFramePr>
        <p:xfrm>
          <a:off x="432973" y="1005991"/>
          <a:ext cx="9009040" cy="5501918"/>
        </p:xfrm>
        <a:graphic>
          <a:graphicData uri="http://schemas.openxmlformats.org/drawingml/2006/chart">
            <c:chart xmlns:c="http://schemas.openxmlformats.org/drawingml/2006/chart" xmlns:r="http://schemas.openxmlformats.org/officeDocument/2006/relationships" r:id="rId2"/>
          </a:graphicData>
        </a:graphic>
      </p:graphicFrame>
      <p:sp>
        <p:nvSpPr>
          <p:cNvPr id="39" name="テキスト ボックス 38"/>
          <p:cNvSpPr txBox="1"/>
          <p:nvPr/>
        </p:nvSpPr>
        <p:spPr>
          <a:xfrm>
            <a:off x="5187491" y="6606190"/>
            <a:ext cx="4339650" cy="230832"/>
          </a:xfrm>
          <a:prstGeom prst="rect">
            <a:avLst/>
          </a:prstGeom>
          <a:noFill/>
        </p:spPr>
        <p:txBody>
          <a:bodyPr wrap="none" rtlCol="0">
            <a:spAutoFit/>
          </a:bodyPr>
          <a:lstStyle/>
          <a:p>
            <a:r>
              <a:rPr kumimoji="1" lang="ja-JP" altLang="en-US" sz="900" dirty="0" smtClean="0"/>
              <a:t>出典：総務省「労働力調査」、各都府県「労働力調査地方集計結果（年平均）」</a:t>
            </a:r>
            <a:endParaRPr kumimoji="1" lang="ja-JP" altLang="en-US" sz="900" dirty="0"/>
          </a:p>
        </p:txBody>
      </p:sp>
    </p:spTree>
    <p:extLst>
      <p:ext uri="{BB962C8B-B14F-4D97-AF65-F5344CB8AC3E}">
        <p14:creationId xmlns:p14="http://schemas.microsoft.com/office/powerpoint/2010/main" val="30955837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a:t>
            </a:r>
            <a:r>
              <a:rPr lang="en-US" altLang="ja-JP" sz="1800" b="1" dirty="0">
                <a:solidFill>
                  <a:schemeClr val="bg1"/>
                </a:solidFill>
                <a:latin typeface="Meiryo UI" panose="020B0604030504040204" pitchFamily="50" charset="-128"/>
                <a:ea typeface="Meiryo UI" panose="020B0604030504040204" pitchFamily="50" charset="-128"/>
              </a:rPr>
              <a:t>4</a:t>
            </a:r>
            <a:r>
              <a:rPr lang="ja-JP" altLang="en-US" sz="1800" b="1" dirty="0" smtClean="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a:t>
            </a:r>
            <a:r>
              <a:rPr lang="ja-JP" altLang="en-US" sz="1600" b="1" dirty="0" smtClean="0">
                <a:solidFill>
                  <a:schemeClr val="bg1"/>
                </a:solidFill>
                <a:latin typeface="Meiryo UI" panose="020B0604030504040204" pitchFamily="50" charset="-128"/>
                <a:ea typeface="Meiryo UI" panose="020B0604030504040204" pitchFamily="50" charset="-128"/>
              </a:rPr>
              <a:t>（「県民経済計算」に基づく、一人当たり県民所属の推移）</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85</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・府民所得は、近年、若干ではあるが改善傾向。全国平均とほぼ同じ水準。</a:t>
            </a:r>
            <a:endParaRPr kumimoji="1" lang="ja-JP" altLang="en-US" sz="1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865763" y="5972556"/>
            <a:ext cx="8347600" cy="646331"/>
          </a:xfrm>
          <a:prstGeom prst="rect">
            <a:avLst/>
          </a:prstGeom>
        </p:spPr>
        <p:txBody>
          <a:bodyPr wrap="square">
            <a:spAutoFit/>
          </a:bodyPr>
          <a:lstStyle/>
          <a:p>
            <a:pPr marL="177800" lvl="0" indent="-177800">
              <a:buFont typeface="Wingdings" panose="05000000000000000000" pitchFamily="2" charset="2"/>
              <a:buChar char="ü"/>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県</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民所得は、「</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県民</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雇用者報酬　＋　財産所得（非企業部門）　＋　企業所得」で算出される。</a:t>
            </a:r>
            <a:r>
              <a:rPr lang="ja-JP" altLang="en-US" sz="1200" dirty="0">
                <a:latin typeface="Meiryo UI" panose="020B0604030504040204" pitchFamily="50" charset="-128"/>
                <a:ea typeface="Meiryo UI" panose="020B0604030504040204" pitchFamily="50" charset="-128"/>
              </a:rPr>
              <a:t>したがって、</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rPr>
              <a:t>個人の所得水準を表すものではなく、企業利潤なども含んだ各都道府県の経済全体の所得水準を表していることに注意</a:t>
            </a:r>
            <a:endParaRPr kumimoji="0" lang="en-US" altLang="ja-JP" sz="1200" b="0" i="0" strike="noStrike" kern="1200" cap="none" spc="0" normalizeH="0" baseline="0" noProof="0" dirty="0">
              <a:ln>
                <a:noFill/>
              </a:ln>
              <a:solidFill>
                <a:schemeClr val="tx1">
                  <a:lumMod val="95000"/>
                  <a:lumOff val="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一人当たり県民所得は、府民所得を府内総人口で除した値。</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2761" y="1144767"/>
            <a:ext cx="90152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9" name="グラフ 18"/>
          <p:cNvGraphicFramePr>
            <a:graphicFrameLocks/>
          </p:cNvGraphicFramePr>
          <p:nvPr>
            <p:extLst>
              <p:ext uri="{D42A27DB-BD31-4B8C-83A1-F6EECF244321}">
                <p14:modId xmlns:p14="http://schemas.microsoft.com/office/powerpoint/2010/main" val="3371130357"/>
              </p:ext>
            </p:extLst>
          </p:nvPr>
        </p:nvGraphicFramePr>
        <p:xfrm>
          <a:off x="678625" y="1122899"/>
          <a:ext cx="8655678" cy="4910764"/>
        </p:xfrm>
        <a:graphic>
          <a:graphicData uri="http://schemas.openxmlformats.org/drawingml/2006/chart">
            <c:chart xmlns:c="http://schemas.openxmlformats.org/drawingml/2006/chart" xmlns:r="http://schemas.openxmlformats.org/officeDocument/2006/relationships" r:id="rId2"/>
          </a:graphicData>
        </a:graphic>
      </p:graphicFrame>
      <p:sp>
        <p:nvSpPr>
          <p:cNvPr id="43" name="正方形/長方形 42"/>
          <p:cNvSpPr/>
          <p:nvPr/>
        </p:nvSpPr>
        <p:spPr>
          <a:xfrm>
            <a:off x="834244" y="6609171"/>
            <a:ext cx="7109140" cy="253916"/>
          </a:xfrm>
          <a:prstGeom prst="rect">
            <a:avLst/>
          </a:prstGeom>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出典：全国平均は「平成</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年度国民経済計算」（内閣府）より</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府県</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の値は各都府県の県民</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計算より作成</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518648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（４）暮らし</a:t>
            </a:r>
            <a:r>
              <a:rPr lang="ja-JP" altLang="en-US" sz="1400" b="1" dirty="0" smtClean="0">
                <a:solidFill>
                  <a:schemeClr val="bg1"/>
                </a:solidFill>
                <a:latin typeface="Meiryo UI" panose="020B0604030504040204" pitchFamily="50" charset="-128"/>
                <a:ea typeface="Meiryo UI" panose="020B0604030504040204" pitchFamily="50" charset="-128"/>
              </a:rPr>
              <a:t>（「府民経済計算」に基づく、雇用者一人当たり雇用者報酬の推移）</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80884" y="6596390"/>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86</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・一人</a:t>
            </a:r>
            <a:r>
              <a:rPr kumimoji="1" lang="ja-JP" altLang="en-US" sz="1400" dirty="0" smtClean="0">
                <a:latin typeface="Meiryo UI" panose="020B0604030504040204" pitchFamily="50" charset="-128"/>
                <a:ea typeface="Meiryo UI" panose="020B0604030504040204" pitchFamily="50" charset="-128"/>
              </a:rPr>
              <a:t>当たり雇用者報酬については、近年、横ばい。</a:t>
            </a: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19806" y="1150640"/>
            <a:ext cx="90152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761607" y="6569779"/>
            <a:ext cx="7109140" cy="253916"/>
          </a:xfrm>
          <a:prstGeom prst="rect">
            <a:avLst/>
          </a:prstGeom>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出典：全国平均は「平成</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年度国民経済計算」（内閣府）より</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府県</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の値は各都府県の県民</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計算より作成</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513615526"/>
              </p:ext>
            </p:extLst>
          </p:nvPr>
        </p:nvGraphicFramePr>
        <p:xfrm>
          <a:off x="570567" y="1199490"/>
          <a:ext cx="8667484" cy="5276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610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smtClean="0">
                <a:solidFill>
                  <a:schemeClr val="bg1"/>
                </a:solidFill>
                <a:latin typeface="Meiryo UI" panose="020B0604030504040204" pitchFamily="50" charset="-128"/>
                <a:ea typeface="Meiryo UI" panose="020B0604030504040204" pitchFamily="50" charset="-128"/>
              </a:rPr>
              <a:t>１　大阪の歴史　（２）戦後から昭和の大阪</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32229" y="612902"/>
            <a:ext cx="9641542"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・大阪は、戦後、経済成長を果たすため、素材型重化学工業への転換を進めることになる。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高度経済成長期の中で人口も拡張。一方で、公害など環境問題なども生じた。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・その後、産業構造の転換の遅れや、製造機能の府外流出、本社機能が東京への集約が進んだことなどにより、大阪経済は長期的な地位の低下を招くことになる。</a:t>
            </a:r>
            <a:endParaRPr kumimoji="1" lang="ja-JP" altLang="en-US" sz="14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32229" y="1555659"/>
            <a:ext cx="9641542" cy="4616648"/>
          </a:xfrm>
          <a:prstGeom prst="rect">
            <a:avLst/>
          </a:prstGeom>
          <a:noFill/>
          <a:ln>
            <a:solidFill>
              <a:schemeClr val="tx1"/>
            </a:solidFill>
            <a:prstDash val="dash"/>
          </a:ln>
        </p:spPr>
        <p:txBody>
          <a:bodyPr wrap="square" rtlCol="0">
            <a:spAutoFit/>
          </a:bodyPr>
          <a:lstStyle/>
          <a:p>
            <a:r>
              <a:rPr kumimoji="1" lang="ja-JP" altLang="en-US" sz="1050" b="1" u="sng" dirty="0" smtClean="0">
                <a:latin typeface="Meiryo UI" panose="020B0604030504040204" pitchFamily="50" charset="-128"/>
                <a:ea typeface="Meiryo UI" panose="020B0604030504040204" pitchFamily="50" charset="-128"/>
              </a:rPr>
              <a:t>◆第２次世界大戦の影響による地位の低下</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大阪の経済的な地位は、戦時体制下で揺らぎ始めた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・生産</a:t>
            </a:r>
            <a:r>
              <a:rPr kumimoji="1" lang="ja-JP" altLang="en-US" sz="1050" dirty="0">
                <a:latin typeface="Meiryo UI" panose="020B0604030504040204" pitchFamily="50" charset="-128"/>
                <a:ea typeface="Meiryo UI" panose="020B0604030504040204" pitchFamily="50" charset="-128"/>
              </a:rPr>
              <a:t>機能の全国シェアは、</a:t>
            </a:r>
            <a:r>
              <a:rPr kumimoji="1" lang="en-US" altLang="ja-JP" sz="1050" dirty="0">
                <a:latin typeface="Meiryo UI" panose="020B0604030504040204" pitchFamily="50" charset="-128"/>
                <a:ea typeface="Meiryo UI" panose="020B0604030504040204" pitchFamily="50" charset="-128"/>
              </a:rPr>
              <a:t>1937</a:t>
            </a:r>
            <a:r>
              <a:rPr kumimoji="1" lang="ja-JP" altLang="en-US" sz="1050" dirty="0">
                <a:latin typeface="Meiryo UI" panose="020B0604030504040204" pitchFamily="50" charset="-128"/>
                <a:ea typeface="Meiryo UI" panose="020B0604030504040204" pitchFamily="50" charset="-128"/>
              </a:rPr>
              <a:t>年から低下し始め、</a:t>
            </a:r>
            <a:r>
              <a:rPr kumimoji="1" lang="ja-JP" altLang="en-US" sz="1050" b="1" dirty="0">
                <a:latin typeface="Meiryo UI" panose="020B0604030504040204" pitchFamily="50" charset="-128"/>
                <a:ea typeface="Meiryo UI" panose="020B0604030504040204" pitchFamily="50" charset="-128"/>
              </a:rPr>
              <a:t>軍需産業と関わりの深い機械工業のシェアが高い東京都の比較では、</a:t>
            </a:r>
            <a:r>
              <a:rPr kumimoji="1" lang="ja-JP" altLang="en-US" sz="1050" b="1" dirty="0" smtClean="0">
                <a:latin typeface="Meiryo UI" panose="020B0604030504040204" pitchFamily="50" charset="-128"/>
                <a:ea typeface="Meiryo UI" panose="020B0604030504040204" pitchFamily="50" charset="-128"/>
              </a:rPr>
              <a:t>一層地位が</a:t>
            </a:r>
            <a:r>
              <a:rPr kumimoji="1" lang="ja-JP" altLang="en-US" sz="1050" b="1" dirty="0">
                <a:latin typeface="Meiryo UI" panose="020B0604030504040204" pitchFamily="50" charset="-128"/>
                <a:ea typeface="Meiryo UI" panose="020B0604030504040204" pitchFamily="50" charset="-128"/>
              </a:rPr>
              <a:t>低下</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・また</a:t>
            </a:r>
            <a:r>
              <a:rPr kumimoji="1" lang="ja-JP" altLang="en-US" sz="1050"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戦時経済下の貿易が縮小したことから、卸売機能も</a:t>
            </a:r>
            <a:r>
              <a:rPr kumimoji="1" lang="ja-JP" altLang="en-US" sz="1050" b="1" dirty="0" smtClean="0">
                <a:latin typeface="Meiryo UI" panose="020B0604030504040204" pitchFamily="50" charset="-128"/>
                <a:ea typeface="Meiryo UI" panose="020B0604030504040204" pitchFamily="50" charset="-128"/>
              </a:rPr>
              <a:t>低下</a:t>
            </a:r>
            <a:r>
              <a:rPr kumimoji="1" lang="ja-JP" altLang="en-US" sz="1050" dirty="0" smtClean="0">
                <a:latin typeface="Meiryo UI" panose="020B0604030504040204" pitchFamily="50" charset="-128"/>
                <a:ea typeface="Meiryo UI" panose="020B0604030504040204" pitchFamily="50" charset="-128"/>
              </a:rPr>
              <a:t>することになった。</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◆戦後復興</a:t>
            </a:r>
            <a:endParaRPr kumimoji="1" lang="ja-JP" altLang="en-US" sz="1050" b="1" u="sng"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戦後</a:t>
            </a:r>
            <a:r>
              <a:rPr kumimoji="1" lang="en-US" altLang="ja-JP" sz="1050" dirty="0">
                <a:latin typeface="Meiryo UI" panose="020B0604030504040204" pitchFamily="50" charset="-128"/>
                <a:ea typeface="Meiryo UI" panose="020B0604030504040204" pitchFamily="50" charset="-128"/>
              </a:rPr>
              <a:t>1950</a:t>
            </a:r>
            <a:r>
              <a:rPr kumimoji="1" lang="ja-JP" altLang="en-US" sz="1050" dirty="0">
                <a:latin typeface="Meiryo UI" panose="020B0604030504040204" pitchFamily="50" charset="-128"/>
                <a:ea typeface="Meiryo UI" panose="020B0604030504040204" pitchFamily="50" charset="-128"/>
              </a:rPr>
              <a:t>年代以降の高度経済成長の下で、大都市経済は急速な成長を遂げた。　</a:t>
            </a: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1950</a:t>
            </a:r>
            <a:r>
              <a:rPr kumimoji="1" lang="ja-JP" altLang="en-US" sz="1050" dirty="0">
                <a:latin typeface="Meiryo UI" panose="020B0604030504040204" pitchFamily="50" charset="-128"/>
                <a:ea typeface="Meiryo UI" panose="020B0604030504040204" pitchFamily="50" charset="-128"/>
              </a:rPr>
              <a:t>年に</a:t>
            </a:r>
            <a:r>
              <a:rPr kumimoji="1" lang="ja-JP" altLang="en-US" sz="1050" dirty="0" smtClean="0">
                <a:latin typeface="Meiryo UI" panose="020B0604030504040204" pitchFamily="50" charset="-128"/>
                <a:ea typeface="Meiryo UI" panose="020B0604030504040204" pitchFamily="50" charset="-128"/>
              </a:rPr>
              <a:t>おける大阪の製品出荷額の全国シェアは、</a:t>
            </a:r>
            <a:r>
              <a:rPr kumimoji="1" lang="en-US" altLang="ja-JP" sz="1050" dirty="0">
                <a:latin typeface="Meiryo UI" panose="020B0604030504040204" pitchFamily="50" charset="-128"/>
                <a:ea typeface="Meiryo UI" panose="020B0604030504040204" pitchFamily="50" charset="-128"/>
              </a:rPr>
              <a:t>1950</a:t>
            </a:r>
            <a:r>
              <a:rPr kumimoji="1" lang="ja-JP" altLang="en-US" sz="1050" dirty="0">
                <a:latin typeface="Meiryo UI" panose="020B0604030504040204" pitchFamily="50" charset="-128"/>
                <a:ea typeface="Meiryo UI" panose="020B0604030504040204" pitchFamily="50" charset="-128"/>
              </a:rPr>
              <a:t>年の</a:t>
            </a:r>
            <a:r>
              <a:rPr kumimoji="1" lang="en-US" altLang="ja-JP" sz="1050" dirty="0">
                <a:latin typeface="Meiryo UI" panose="020B0604030504040204" pitchFamily="50" charset="-128"/>
                <a:ea typeface="Meiryo UI" panose="020B0604030504040204" pitchFamily="50" charset="-128"/>
              </a:rPr>
              <a:t>12.3%</a:t>
            </a:r>
            <a:r>
              <a:rPr kumimoji="1" lang="ja-JP" altLang="en-US" sz="1050" dirty="0">
                <a:latin typeface="Meiryo UI" panose="020B0604030504040204" pitchFamily="50" charset="-128"/>
                <a:ea typeface="Meiryo UI" panose="020B0604030504040204" pitchFamily="50" charset="-128"/>
              </a:rPr>
              <a:t>から</a:t>
            </a:r>
            <a:r>
              <a:rPr kumimoji="1" lang="en-US" altLang="ja-JP" sz="1050" dirty="0">
                <a:latin typeface="Meiryo UI" panose="020B0604030504040204" pitchFamily="50" charset="-128"/>
                <a:ea typeface="Meiryo UI" panose="020B0604030504040204" pitchFamily="50" charset="-128"/>
              </a:rPr>
              <a:t>1960</a:t>
            </a:r>
            <a:r>
              <a:rPr kumimoji="1" lang="ja-JP" altLang="en-US" sz="1050" dirty="0">
                <a:latin typeface="Meiryo UI" panose="020B0604030504040204" pitchFamily="50" charset="-128"/>
                <a:ea typeface="Meiryo UI" panose="020B0604030504040204" pitchFamily="50" charset="-128"/>
              </a:rPr>
              <a:t>年には</a:t>
            </a:r>
            <a:r>
              <a:rPr kumimoji="1" lang="en-US" altLang="ja-JP" sz="1050" dirty="0">
                <a:latin typeface="Meiryo UI" panose="020B0604030504040204" pitchFamily="50" charset="-128"/>
                <a:ea typeface="Meiryo UI" panose="020B0604030504040204" pitchFamily="50" charset="-128"/>
              </a:rPr>
              <a:t>13.5%</a:t>
            </a:r>
            <a:r>
              <a:rPr kumimoji="1" lang="ja-JP" altLang="en-US" sz="1050" dirty="0">
                <a:latin typeface="Meiryo UI" panose="020B0604030504040204" pitchFamily="50" charset="-128"/>
                <a:ea typeface="Meiryo UI" panose="020B0604030504040204" pitchFamily="50" charset="-128"/>
              </a:rPr>
              <a:t>に</a:t>
            </a:r>
            <a:r>
              <a:rPr kumimoji="1" lang="ja-JP" altLang="en-US" sz="1050" dirty="0" smtClean="0">
                <a:latin typeface="Meiryo UI" panose="020B0604030504040204" pitchFamily="50" charset="-128"/>
                <a:ea typeface="Meiryo UI" panose="020B0604030504040204" pitchFamily="50" charset="-128"/>
              </a:rPr>
              <a:t>上昇。東京都は、大阪以上に成長（</a:t>
            </a:r>
            <a:r>
              <a:rPr kumimoji="1" lang="en-US" altLang="ja-JP" sz="1050" dirty="0" smtClean="0">
                <a:latin typeface="Meiryo UI" panose="020B0604030504040204" pitchFamily="50" charset="-128"/>
                <a:ea typeface="Meiryo UI" panose="020B0604030504040204" pitchFamily="50" charset="-128"/>
              </a:rPr>
              <a:t>13.0%</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15.8%</a:t>
            </a:r>
            <a:r>
              <a:rPr kumimoji="1" lang="ja-JP" altLang="en-US" sz="1050" dirty="0" smtClean="0">
                <a:latin typeface="Meiryo UI" panose="020B0604030504040204" pitchFamily="50" charset="-128"/>
                <a:ea typeface="Meiryo UI" panose="020B0604030504040204" pitchFamily="50" charset="-128"/>
              </a:rPr>
              <a:t>に上昇）</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1960</a:t>
            </a:r>
            <a:r>
              <a:rPr kumimoji="1" lang="ja-JP" altLang="en-US" sz="1050" b="1" dirty="0">
                <a:latin typeface="Meiryo UI" panose="020B0604030504040204" pitchFamily="50" charset="-128"/>
                <a:ea typeface="Meiryo UI" panose="020B0604030504040204" pitchFamily="50" charset="-128"/>
              </a:rPr>
              <a:t>年頃までは大阪府の経済地位は上昇していたが、東京都との比較のうえでは「大阪経済の地盤沈下」がよく問題とされた。</a:t>
            </a:r>
          </a:p>
          <a:p>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◆素材型重化学工業への転換</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1953</a:t>
            </a:r>
            <a:r>
              <a:rPr kumimoji="1" lang="ja-JP" altLang="en-US" sz="1050" dirty="0">
                <a:latin typeface="Meiryo UI" panose="020B0604030504040204" pitchFamily="50" charset="-128"/>
                <a:ea typeface="Meiryo UI" panose="020B0604030504040204" pitchFamily="50" charset="-128"/>
              </a:rPr>
              <a:t>年には、「大阪経済振興審議会」</a:t>
            </a:r>
            <a:r>
              <a:rPr kumimoji="1" lang="ja-JP" altLang="en-US" sz="1050" dirty="0" smtClean="0">
                <a:latin typeface="Meiryo UI" panose="020B0604030504040204" pitchFamily="50" charset="-128"/>
                <a:ea typeface="Meiryo UI" panose="020B0604030504040204" pitchFamily="50" charset="-128"/>
              </a:rPr>
              <a:t>（大商、大阪府等）</a:t>
            </a:r>
            <a:r>
              <a:rPr kumimoji="1" lang="ja-JP" altLang="en-US" sz="1050" dirty="0">
                <a:latin typeface="Meiryo UI" panose="020B0604030504040204" pitchFamily="50" charset="-128"/>
                <a:ea typeface="Meiryo UI" panose="020B0604030504040204" pitchFamily="50" charset="-128"/>
              </a:rPr>
              <a:t>が設立され、「大阪経済振興方策に関する調査報告</a:t>
            </a:r>
            <a:r>
              <a:rPr kumimoji="1" lang="ja-JP" altLang="en-US" sz="1050" dirty="0" smtClean="0">
                <a:latin typeface="Meiryo UI" panose="020B0604030504040204" pitchFamily="50" charset="-128"/>
                <a:ea typeface="Meiryo UI" panose="020B0604030504040204" pitchFamily="50" charset="-128"/>
              </a:rPr>
              <a:t>」がまとめられ、</a:t>
            </a:r>
            <a:r>
              <a:rPr kumimoji="1" lang="ja-JP" altLang="en-US" sz="1050" b="1" dirty="0" smtClean="0">
                <a:latin typeface="Meiryo UI" panose="020B0604030504040204" pitchFamily="50" charset="-128"/>
                <a:ea typeface="Meiryo UI" panose="020B0604030504040204" pitchFamily="50" charset="-128"/>
              </a:rPr>
              <a:t>大阪</a:t>
            </a:r>
            <a:r>
              <a:rPr kumimoji="1" lang="ja-JP" altLang="en-US" sz="1050" b="1" dirty="0">
                <a:latin typeface="Meiryo UI" panose="020B0604030504040204" pitchFamily="50" charset="-128"/>
                <a:ea typeface="Meiryo UI" panose="020B0604030504040204" pitchFamily="50" charset="-128"/>
              </a:rPr>
              <a:t>経済の衰退</a:t>
            </a:r>
            <a:r>
              <a:rPr kumimoji="1" lang="ja-JP" altLang="en-US" sz="1050" b="1" dirty="0" smtClean="0">
                <a:latin typeface="Meiryo UI" panose="020B0604030504040204" pitchFamily="50" charset="-128"/>
                <a:ea typeface="Meiryo UI" panose="020B0604030504040204" pitchFamily="50" charset="-128"/>
              </a:rPr>
              <a:t>の諸原因</a:t>
            </a:r>
            <a:r>
              <a:rPr kumimoji="1" lang="ja-JP" altLang="en-US" sz="1050" b="1" dirty="0">
                <a:latin typeface="Meiryo UI" panose="020B0604030504040204" pitchFamily="50" charset="-128"/>
                <a:ea typeface="Meiryo UI" panose="020B0604030504040204" pitchFamily="50" charset="-128"/>
              </a:rPr>
              <a:t>が示された</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85725" indent="-85725"/>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・その</a:t>
            </a:r>
            <a:r>
              <a:rPr kumimoji="1" lang="ja-JP" altLang="en-US" sz="1050" dirty="0">
                <a:latin typeface="Meiryo UI" panose="020B0604030504040204" pitchFamily="50" charset="-128"/>
                <a:ea typeface="Meiryo UI" panose="020B0604030504040204" pitchFamily="50" charset="-128"/>
              </a:rPr>
              <a:t>中で指摘された</a:t>
            </a:r>
            <a:r>
              <a:rPr kumimoji="1" lang="ja-JP" altLang="en-US" sz="1050" b="1" dirty="0">
                <a:latin typeface="Meiryo UI" panose="020B0604030504040204" pitchFamily="50" charset="-128"/>
                <a:ea typeface="Meiryo UI" panose="020B0604030504040204" pitchFamily="50" charset="-128"/>
              </a:rPr>
              <a:t>「大阪の産業構造で重化学工業の比重の小さいことが、地盤沈下の一因」</a:t>
            </a:r>
            <a:r>
              <a:rPr kumimoji="1" lang="ja-JP" altLang="en-US" sz="1050" dirty="0">
                <a:latin typeface="Meiryo UI" panose="020B0604030504040204" pitchFamily="50" charset="-128"/>
                <a:ea typeface="Meiryo UI" panose="020B0604030504040204" pitchFamily="50" charset="-128"/>
              </a:rPr>
              <a:t>とみられたことに関連して、</a:t>
            </a:r>
            <a:r>
              <a:rPr kumimoji="1" lang="ja-JP" altLang="en-US" sz="1050" b="1" dirty="0">
                <a:latin typeface="Meiryo UI" panose="020B0604030504040204" pitchFamily="50" charset="-128"/>
                <a:ea typeface="Meiryo UI" panose="020B0604030504040204" pitchFamily="50" charset="-128"/>
              </a:rPr>
              <a:t>大阪湾の臨海部にコンビナートが造成され、素材型重化学工業の誘致が進められた</a:t>
            </a:r>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pPr marL="85725" indent="-85725"/>
            <a:r>
              <a:rPr kumimoji="1" lang="ja-JP" altLang="en-US" sz="1050" dirty="0" smtClean="0">
                <a:latin typeface="Meiryo UI" panose="020B0604030504040204" pitchFamily="50" charset="-128"/>
                <a:ea typeface="Meiryo UI" panose="020B0604030504040204" pitchFamily="50" charset="-128"/>
              </a:rPr>
              <a:t>　・これにより、</a:t>
            </a:r>
            <a:r>
              <a:rPr kumimoji="1" lang="ja-JP" altLang="en-US" sz="1050" b="1" dirty="0" smtClean="0">
                <a:latin typeface="Meiryo UI" panose="020B0604030504040204" pitchFamily="50" charset="-128"/>
                <a:ea typeface="Meiryo UI" panose="020B0604030504040204" pitchFamily="50" charset="-128"/>
              </a:rPr>
              <a:t>生産</a:t>
            </a:r>
            <a:r>
              <a:rPr kumimoji="1" lang="ja-JP" altLang="en-US" sz="1050" b="1" dirty="0">
                <a:latin typeface="Meiryo UI" panose="020B0604030504040204" pitchFamily="50" charset="-128"/>
                <a:ea typeface="Meiryo UI" panose="020B0604030504040204" pitchFamily="50" charset="-128"/>
              </a:rPr>
              <a:t>機能は強化</a:t>
            </a:r>
            <a:r>
              <a:rPr kumimoji="1" lang="ja-JP" altLang="en-US" sz="1050" dirty="0">
                <a:latin typeface="Meiryo UI" panose="020B0604030504040204" pitchFamily="50" charset="-128"/>
                <a:ea typeface="Meiryo UI" panose="020B0604030504040204" pitchFamily="50" charset="-128"/>
              </a:rPr>
              <a:t>されたものの、</a:t>
            </a:r>
            <a:r>
              <a:rPr kumimoji="1" lang="ja-JP" altLang="en-US" sz="1050" b="1" dirty="0">
                <a:latin typeface="Meiryo UI" panose="020B0604030504040204" pitchFamily="50" charset="-128"/>
                <a:ea typeface="Meiryo UI" panose="020B0604030504040204" pitchFamily="50" charset="-128"/>
              </a:rPr>
              <a:t>行政、政治、文化、情報技術などの面は弱く</a:t>
            </a:r>
            <a:r>
              <a:rPr kumimoji="1" lang="ja-JP" altLang="en-US" sz="1050" b="1" dirty="0" smtClean="0">
                <a:latin typeface="Meiryo UI" panose="020B0604030504040204" pitchFamily="50" charset="-128"/>
                <a:ea typeface="Meiryo UI" panose="020B0604030504040204" pitchFamily="50" charset="-128"/>
              </a:rPr>
              <a:t>、経済面における東京</a:t>
            </a:r>
            <a:r>
              <a:rPr kumimoji="1" lang="ja-JP" altLang="en-US" sz="1050" b="1" dirty="0">
                <a:latin typeface="Meiryo UI" panose="020B0604030504040204" pitchFamily="50" charset="-128"/>
                <a:ea typeface="Meiryo UI" panose="020B0604030504040204" pitchFamily="50" charset="-128"/>
              </a:rPr>
              <a:t>・大阪二点集中型の編成とすべき（二眼レフ）との考え方が強まってきた</a:t>
            </a:r>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pPr marL="85725" indent="-85725"/>
            <a:r>
              <a:rPr kumimoji="1" lang="ja-JP" altLang="en-US" sz="1050" b="1"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・なお、この臨海部におけるコンビナート開発について、大阪府内全工場に占める寄与度を環境資源面や経済効果面からの分析結果（「大都市とコンビナート・大阪」（宮本憲一編））によれば、</a:t>
            </a:r>
            <a:r>
              <a:rPr kumimoji="1" lang="ja-JP" altLang="en-US" sz="1050" b="1" dirty="0" smtClean="0">
                <a:latin typeface="Meiryo UI" panose="020B0604030504040204" pitchFamily="50" charset="-128"/>
                <a:ea typeface="Meiryo UI" panose="020B0604030504040204" pitchFamily="50" charset="-128"/>
              </a:rPr>
              <a:t>工業用水と電力、汚染物量の４割強を排出しながら、雇用面では効果はみえず、事業税収入も微々たるものという評価</a:t>
            </a:r>
            <a:r>
              <a:rPr kumimoji="1" lang="ja-JP" altLang="en-US" sz="1050" dirty="0" smtClean="0">
                <a:latin typeface="Meiryo UI" panose="020B0604030504040204" pitchFamily="50" charset="-128"/>
                <a:ea typeface="Meiryo UI" panose="020B0604030504040204" pitchFamily="50" charset="-128"/>
              </a:rPr>
              <a:t>がある。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1960</a:t>
            </a:r>
            <a:r>
              <a:rPr kumimoji="1" lang="ja-JP" altLang="en-US" sz="1050" dirty="0">
                <a:latin typeface="Meiryo UI" panose="020B0604030504040204" pitchFamily="50" charset="-128"/>
                <a:ea typeface="Meiryo UI" panose="020B0604030504040204" pitchFamily="50" charset="-128"/>
              </a:rPr>
              <a:t>年代には、</a:t>
            </a:r>
            <a:r>
              <a:rPr kumimoji="1" lang="ja-JP" altLang="en-US" sz="1050" b="1" dirty="0">
                <a:latin typeface="Meiryo UI" panose="020B0604030504040204" pitchFamily="50" charset="-128"/>
                <a:ea typeface="Meiryo UI" panose="020B0604030504040204" pitchFamily="50" charset="-128"/>
              </a:rPr>
              <a:t>東京都に対しては相対的な劣勢が続いたが、全国の中では地位を維持</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この</a:t>
            </a:r>
            <a:r>
              <a:rPr kumimoji="1" lang="ja-JP" altLang="en-US" sz="1050" dirty="0">
                <a:latin typeface="Meiryo UI" panose="020B0604030504040204" pitchFamily="50" charset="-128"/>
                <a:ea typeface="Meiryo UI" panose="020B0604030504040204" pitchFamily="50" charset="-128"/>
              </a:rPr>
              <a:t>理由としては、</a:t>
            </a:r>
          </a:p>
          <a:p>
            <a:r>
              <a:rPr kumimoji="1" lang="ja-JP" altLang="en-US" sz="1050" dirty="0" smtClean="0">
                <a:latin typeface="Meiryo UI" panose="020B0604030504040204" pitchFamily="50" charset="-128"/>
                <a:ea typeface="Meiryo UI" panose="020B0604030504040204" pitchFamily="50" charset="-128"/>
              </a:rPr>
              <a:t>　　　➀</a:t>
            </a:r>
            <a:r>
              <a:rPr kumimoji="1" lang="en-US" altLang="ja-JP" sz="1050" dirty="0">
                <a:latin typeface="Meiryo UI" panose="020B0604030504040204" pitchFamily="50" charset="-128"/>
                <a:ea typeface="Meiryo UI" panose="020B0604030504040204" pitchFamily="50" charset="-128"/>
              </a:rPr>
              <a:t>1960</a:t>
            </a:r>
            <a:r>
              <a:rPr kumimoji="1" lang="ja-JP" altLang="en-US" sz="1050" dirty="0">
                <a:latin typeface="Meiryo UI" panose="020B0604030504040204" pitchFamily="50" charset="-128"/>
                <a:ea typeface="Meiryo UI" panose="020B0604030504040204" pitchFamily="50" charset="-128"/>
              </a:rPr>
              <a:t>年代の</a:t>
            </a:r>
            <a:r>
              <a:rPr kumimoji="1" lang="ja-JP" altLang="en-US" sz="1050" b="1" dirty="0">
                <a:latin typeface="Meiryo UI" panose="020B0604030504040204" pitchFamily="50" charset="-128"/>
                <a:ea typeface="Meiryo UI" panose="020B0604030504040204" pitchFamily="50" charset="-128"/>
              </a:rPr>
              <a:t>成長を牽引した製造業の全産業に占める割合が高かった</a:t>
            </a:r>
            <a:r>
              <a:rPr kumimoji="1" lang="ja-JP" altLang="en-US" sz="1050" dirty="0">
                <a:latin typeface="Meiryo UI" panose="020B0604030504040204" pitchFamily="50" charset="-128"/>
                <a:ea typeface="Meiryo UI" panose="020B0604030504040204" pitchFamily="50" charset="-128"/>
              </a:rPr>
              <a:t>こと。</a:t>
            </a:r>
          </a:p>
          <a:p>
            <a:r>
              <a:rPr kumimoji="1" lang="ja-JP" altLang="en-US" sz="1050" dirty="0" smtClean="0">
                <a:latin typeface="Meiryo UI" panose="020B0604030504040204" pitchFamily="50" charset="-128"/>
                <a:ea typeface="Meiryo UI" panose="020B0604030504040204" pitchFamily="50" charset="-128"/>
              </a:rPr>
              <a:t>　　　②</a:t>
            </a:r>
            <a:r>
              <a:rPr kumimoji="1" lang="ja-JP" altLang="en-US" sz="1050" dirty="0">
                <a:latin typeface="Meiryo UI" panose="020B0604030504040204" pitchFamily="50" charset="-128"/>
                <a:ea typeface="Meiryo UI" panose="020B0604030504040204" pitchFamily="50" charset="-128"/>
              </a:rPr>
              <a:t>高度経済成長の下で</a:t>
            </a:r>
            <a:r>
              <a:rPr kumimoji="1" lang="ja-JP" altLang="en-US" sz="1050" b="1" dirty="0">
                <a:latin typeface="Meiryo UI" panose="020B0604030504040204" pitchFamily="50" charset="-128"/>
                <a:ea typeface="Meiryo UI" panose="020B0604030504040204" pitchFamily="50" charset="-128"/>
              </a:rPr>
              <a:t>地方</a:t>
            </a:r>
            <a:r>
              <a:rPr kumimoji="1" lang="ja-JP" altLang="en-US" sz="1050" b="1" dirty="0" smtClean="0">
                <a:latin typeface="Meiryo UI" panose="020B0604030504040204" pitchFamily="50" charset="-128"/>
                <a:ea typeface="Meiryo UI" panose="020B0604030504040204" pitchFamily="50" charset="-128"/>
              </a:rPr>
              <a:t>からの人口流入が</a:t>
            </a:r>
            <a:r>
              <a:rPr kumimoji="1" lang="ja-JP" altLang="en-US" sz="1050" b="1" dirty="0">
                <a:latin typeface="Meiryo UI" panose="020B0604030504040204" pitchFamily="50" charset="-128"/>
                <a:ea typeface="Meiryo UI" panose="020B0604030504040204" pitchFamily="50" charset="-128"/>
              </a:rPr>
              <a:t>続いた</a:t>
            </a:r>
            <a:r>
              <a:rPr kumimoji="1" lang="ja-JP" altLang="en-US" sz="1050" dirty="0">
                <a:latin typeface="Meiryo UI" panose="020B0604030504040204" pitchFamily="50" charset="-128"/>
                <a:ea typeface="Meiryo UI" panose="020B0604030504040204" pitchFamily="50" charset="-128"/>
              </a:rPr>
              <a:t>こと。</a:t>
            </a:r>
          </a:p>
          <a:p>
            <a:r>
              <a:rPr kumimoji="1" lang="ja-JP" altLang="en-US" sz="1050" dirty="0" smtClean="0">
                <a:latin typeface="Meiryo UI" panose="020B0604030504040204" pitchFamily="50" charset="-128"/>
                <a:ea typeface="Meiryo UI" panose="020B0604030504040204" pitchFamily="50" charset="-128"/>
              </a:rPr>
              <a:t>　　　③</a:t>
            </a:r>
            <a:r>
              <a:rPr kumimoji="1" lang="en-US" altLang="ja-JP" sz="1050" dirty="0">
                <a:latin typeface="Meiryo UI" panose="020B0604030504040204" pitchFamily="50" charset="-128"/>
                <a:ea typeface="Meiryo UI" panose="020B0604030504040204" pitchFamily="50" charset="-128"/>
              </a:rPr>
              <a:t>1970</a:t>
            </a:r>
            <a:r>
              <a:rPr kumimoji="1" lang="ja-JP" altLang="en-US" sz="1050" dirty="0">
                <a:latin typeface="Meiryo UI" panose="020B0604030504040204" pitchFamily="50" charset="-128"/>
                <a:ea typeface="Meiryo UI" panose="020B0604030504040204" pitchFamily="50" charset="-128"/>
              </a:rPr>
              <a:t>年に開催された</a:t>
            </a:r>
            <a:r>
              <a:rPr kumimoji="1" lang="ja-JP" altLang="en-US" sz="1050" b="1" dirty="0">
                <a:latin typeface="Meiryo UI" panose="020B0604030504040204" pitchFamily="50" charset="-128"/>
                <a:ea typeface="Meiryo UI" panose="020B0604030504040204" pitchFamily="50" charset="-128"/>
              </a:rPr>
              <a:t>大阪万博関連</a:t>
            </a:r>
            <a:r>
              <a:rPr kumimoji="1" lang="ja-JP" altLang="en-US" sz="1050" b="1" dirty="0" smtClean="0">
                <a:latin typeface="Meiryo UI" panose="020B0604030504040204" pitchFamily="50" charset="-128"/>
                <a:ea typeface="Meiryo UI" panose="020B0604030504040204" pitchFamily="50" charset="-128"/>
              </a:rPr>
              <a:t>の巨額</a:t>
            </a:r>
            <a:r>
              <a:rPr kumimoji="1" lang="ja-JP" altLang="en-US" sz="1050" b="1" dirty="0">
                <a:latin typeface="Meiryo UI" panose="020B0604030504040204" pitchFamily="50" charset="-128"/>
                <a:ea typeface="Meiryo UI" panose="020B0604030504040204" pitchFamily="50" charset="-128"/>
              </a:rPr>
              <a:t>の政府投資などの追い風</a:t>
            </a:r>
            <a:r>
              <a:rPr kumimoji="1" lang="ja-JP" altLang="en-US" sz="1050" dirty="0">
                <a:latin typeface="Meiryo UI" panose="020B0604030504040204" pitchFamily="50" charset="-128"/>
                <a:ea typeface="Meiryo UI" panose="020B0604030504040204" pitchFamily="50" charset="-128"/>
              </a:rPr>
              <a:t>があったこと。などによる</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1050" b="1" u="sng" dirty="0" smtClean="0">
                <a:latin typeface="Meiryo UI" panose="020B0604030504040204" pitchFamily="50" charset="-128"/>
                <a:ea typeface="Meiryo UI" panose="020B0604030504040204" pitchFamily="50" charset="-128"/>
              </a:rPr>
              <a:t>◆都市の広がりと人口拡大</a:t>
            </a:r>
            <a:endParaRPr kumimoji="1" lang="en-US" altLang="ja-JP" sz="1050" b="1" u="sng"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・高度経済成長の中で、地方からの人口流入などにより人口が大きく増え、大阪市域から府</a:t>
            </a:r>
            <a:r>
              <a:rPr kumimoji="1" lang="ja-JP" altLang="en-US" sz="1050" dirty="0">
                <a:latin typeface="Meiryo UI" panose="020B0604030504040204" pitchFamily="50" charset="-128"/>
                <a:ea typeface="Meiryo UI" panose="020B0604030504040204" pitchFamily="50" charset="-128"/>
              </a:rPr>
              <a:t>域</a:t>
            </a:r>
            <a:r>
              <a:rPr kumimoji="1" lang="ja-JP" altLang="en-US" sz="1050" dirty="0" smtClean="0">
                <a:latin typeface="Meiryo UI" panose="020B0604030504040204" pitchFamily="50" charset="-128"/>
                <a:ea typeface="Meiryo UI" panose="020B0604030504040204" pitchFamily="50" charset="-128"/>
              </a:rPr>
              <a:t>へ都市化が進展。</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・府民所得も伸びていく（</a:t>
            </a:r>
            <a:r>
              <a:rPr kumimoji="1" lang="en-US" altLang="ja-JP" sz="1050" dirty="0" smtClean="0">
                <a:latin typeface="Meiryo UI" panose="020B0604030504040204" pitchFamily="50" charset="-128"/>
                <a:ea typeface="Meiryo UI" panose="020B0604030504040204" pitchFamily="50" charset="-128"/>
              </a:rPr>
              <a:t>1950</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491,513</a:t>
            </a:r>
            <a:r>
              <a:rPr kumimoji="1" lang="ja-JP" altLang="en-US" sz="1050" dirty="0" smtClean="0">
                <a:latin typeface="Meiryo UI" panose="020B0604030504040204" pitchFamily="50" charset="-128"/>
                <a:ea typeface="Meiryo UI" panose="020B0604030504040204" pitchFamily="50" charset="-128"/>
              </a:rPr>
              <a:t>百万円→</a:t>
            </a:r>
            <a:r>
              <a:rPr kumimoji="1" lang="en-US" altLang="ja-JP" sz="1050" dirty="0" smtClean="0">
                <a:latin typeface="Meiryo UI" panose="020B0604030504040204" pitchFamily="50" charset="-128"/>
                <a:ea typeface="Meiryo UI" panose="020B0604030504040204" pitchFamily="50" charset="-128"/>
              </a:rPr>
              <a:t>1970</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5,649,483</a:t>
            </a:r>
            <a:r>
              <a:rPr kumimoji="1" lang="ja-JP" altLang="en-US" sz="1050" dirty="0" smtClean="0">
                <a:latin typeface="Meiryo UI" panose="020B0604030504040204" pitchFamily="50" charset="-128"/>
                <a:ea typeface="Meiryo UI" panose="020B0604030504040204" pitchFamily="50" charset="-128"/>
              </a:rPr>
              <a:t>百万円）が、一方で深刻な公害による環境悪化など様々な都市問題も生じた。</a:t>
            </a:r>
            <a:endParaRPr kumimoji="1" lang="en-US" altLang="ja-JP" sz="105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583271" y="6596390"/>
            <a:ext cx="441511" cy="261610"/>
          </a:xfrm>
          <a:prstGeom prst="rect">
            <a:avLst/>
          </a:prstGeom>
          <a:noFill/>
        </p:spPr>
        <p:txBody>
          <a:bodyPr wrap="square" rtlCol="0">
            <a:spAutoFit/>
          </a:bodyPr>
          <a:lstStyle/>
          <a:p>
            <a:r>
              <a:rPr kumimoji="1" lang="ja-JP" altLang="en-US" sz="1100" b="1" dirty="0" smtClean="0">
                <a:latin typeface="Arial Black" panose="020B0A04020102020204" pitchFamily="34" charset="0"/>
              </a:rPr>
              <a:t>１</a:t>
            </a:r>
            <a:endParaRPr kumimoji="1" lang="ja-JP" altLang="en-US" sz="1100" b="1" dirty="0">
              <a:latin typeface="Arial Black" panose="020B0A04020102020204" pitchFamily="34" charset="0"/>
            </a:endParaRPr>
          </a:p>
        </p:txBody>
      </p:sp>
      <p:sp>
        <p:nvSpPr>
          <p:cNvPr id="6" name="テキスト ボックス 5"/>
          <p:cNvSpPr txBox="1"/>
          <p:nvPr/>
        </p:nvSpPr>
        <p:spPr>
          <a:xfrm>
            <a:off x="9545170" y="6596390"/>
            <a:ext cx="322729" cy="261610"/>
          </a:xfrm>
          <a:prstGeom prst="rect">
            <a:avLst/>
          </a:prstGeom>
          <a:solidFill>
            <a:schemeClr val="accent2"/>
          </a:solidFill>
        </p:spPr>
        <p:txBody>
          <a:bodyPr wrap="square" rtlCol="0">
            <a:spAutoFit/>
          </a:bodyPr>
          <a:lstStyle/>
          <a:p>
            <a:r>
              <a:rPr kumimoji="1" lang="en-US" altLang="ja-JP" sz="1100" b="1" dirty="0">
                <a:latin typeface="Arial Black" panose="020B0A04020102020204" pitchFamily="34" charset="0"/>
              </a:rPr>
              <a:t>6</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6998883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らし（総人口に占める雇用者数の割合）</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87</a:t>
            </a:r>
            <a:endParaRPr kumimoji="1" lang="ja-JP" altLang="en-US" sz="1100" b="1" dirty="0">
              <a:latin typeface="Arial Black" panose="020B0A04020102020204" pitchFamily="34" charset="0"/>
            </a:endParaRPr>
          </a:p>
        </p:txBody>
      </p:sp>
      <p:sp>
        <p:nvSpPr>
          <p:cNvPr id="44" name="テキスト ボックス 43"/>
          <p:cNvSpPr txBox="1"/>
          <p:nvPr/>
        </p:nvSpPr>
        <p:spPr>
          <a:xfrm>
            <a:off x="132761" y="501001"/>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・総人口に占める雇用者数の割合は、全国に比べ低い水準。</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371108754"/>
              </p:ext>
            </p:extLst>
          </p:nvPr>
        </p:nvGraphicFramePr>
        <p:xfrm>
          <a:off x="401958" y="936038"/>
          <a:ext cx="8718999" cy="5701255"/>
        </p:xfrm>
        <a:graphic>
          <a:graphicData uri="http://schemas.openxmlformats.org/drawingml/2006/chart">
            <c:chart xmlns:c="http://schemas.openxmlformats.org/drawingml/2006/chart" xmlns:r="http://schemas.openxmlformats.org/officeDocument/2006/relationships" r:id="rId2"/>
          </a:graphicData>
        </a:graphic>
      </p:graphicFrame>
      <p:sp>
        <p:nvSpPr>
          <p:cNvPr id="23" name="正方形/長方形 22"/>
          <p:cNvSpPr/>
          <p:nvPr/>
        </p:nvSpPr>
        <p:spPr>
          <a:xfrm>
            <a:off x="401958" y="6604084"/>
            <a:ext cx="7109140" cy="253916"/>
          </a:xfrm>
          <a:prstGeom prst="rect">
            <a:avLst/>
          </a:prstGeom>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出典：全国平均は「平成</a:t>
            </a:r>
            <a:r>
              <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年度国民経済計算」（内閣府）より</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府県</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の値は各都府県の県民</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計算より作成</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70975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らし（ジニ係数）</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88</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637688"/>
            <a:ext cx="9624850" cy="30777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・大阪のジニ係数は、東京に次いで高く、全国の水準を大きく上回る状況。とりわけ、単身世帯において所得格差が大きい</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3" name="正方形/長方形 22"/>
          <p:cNvSpPr/>
          <p:nvPr/>
        </p:nvSpPr>
        <p:spPr>
          <a:xfrm>
            <a:off x="401958" y="6604084"/>
            <a:ext cx="7109140" cy="253916"/>
          </a:xfrm>
          <a:prstGeom prst="rect">
            <a:avLst/>
          </a:prstGeom>
        </p:spPr>
        <p:txBody>
          <a:bodyPr wrap="square">
            <a:spAutoFit/>
          </a:bodyPr>
          <a:lstStyle/>
          <a:p>
            <a:pPr marL="177800" lvl="0" indent="-177800">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総務省統計局「全国消費実態調査」</a:t>
            </a:r>
            <a:endPar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4"/>
          <p:cNvGraphicFramePr>
            <a:graphicFrameLocks noGrp="1"/>
          </p:cNvGraphicFramePr>
          <p:nvPr>
            <p:extLst>
              <p:ext uri="{D42A27DB-BD31-4B8C-83A1-F6EECF244321}">
                <p14:modId xmlns:p14="http://schemas.microsoft.com/office/powerpoint/2010/main" val="3589111196"/>
              </p:ext>
            </p:extLst>
          </p:nvPr>
        </p:nvGraphicFramePr>
        <p:xfrm>
          <a:off x="5749821" y="2323909"/>
          <a:ext cx="3600400" cy="3168349"/>
        </p:xfrm>
        <a:graphic>
          <a:graphicData uri="http://schemas.openxmlformats.org/drawingml/2006/table">
            <a:tbl>
              <a:tblPr>
                <a:tableStyleId>{2D5ABB26-0587-4C30-8999-92F81FD0307C}</a:tableStyleId>
              </a:tblPr>
              <a:tblGrid>
                <a:gridCol w="397793">
                  <a:extLst>
                    <a:ext uri="{9D8B030D-6E8A-4147-A177-3AD203B41FA5}">
                      <a16:colId xmlns:a16="http://schemas.microsoft.com/office/drawing/2014/main" val="20000"/>
                    </a:ext>
                  </a:extLst>
                </a:gridCol>
                <a:gridCol w="628233">
                  <a:extLst>
                    <a:ext uri="{9D8B030D-6E8A-4147-A177-3AD203B41FA5}">
                      <a16:colId xmlns:a16="http://schemas.microsoft.com/office/drawing/2014/main" val="20001"/>
                    </a:ext>
                  </a:extLst>
                </a:gridCol>
                <a:gridCol w="1656438">
                  <a:extLst>
                    <a:ext uri="{9D8B030D-6E8A-4147-A177-3AD203B41FA5}">
                      <a16:colId xmlns:a16="http://schemas.microsoft.com/office/drawing/2014/main" val="20002"/>
                    </a:ext>
                  </a:extLst>
                </a:gridCol>
                <a:gridCol w="917936">
                  <a:extLst>
                    <a:ext uri="{9D8B030D-6E8A-4147-A177-3AD203B41FA5}">
                      <a16:colId xmlns:a16="http://schemas.microsoft.com/office/drawing/2014/main" val="20003"/>
                    </a:ext>
                  </a:extLst>
                </a:gridCol>
              </a:tblGrid>
              <a:tr h="347929">
                <a:tc gridSpan="2">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総世帯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世帯員２人以上の世帯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単身世帯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全国</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0.359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0.314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0.346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0.372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0.315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0.369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extLst>
                  <a:ext uri="{0D108BD9-81ED-4DB2-BD59-A6C34878D82A}">
                    <a16:rowId xmlns:a16="http://schemas.microsoft.com/office/drawing/2014/main" val="10002"/>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0.378</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0.343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0.336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0.350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0.301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0.310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0.362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0.308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0.342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0.346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0.303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0.336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4" name="テキスト ボックス 23"/>
          <p:cNvSpPr txBox="1"/>
          <p:nvPr/>
        </p:nvSpPr>
        <p:spPr>
          <a:xfrm>
            <a:off x="781269" y="1880826"/>
            <a:ext cx="3168352"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　全国のジニ係数（総世帯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a:picLocks noChangeAspect="1"/>
          </p:cNvPicPr>
          <p:nvPr/>
        </p:nvPicPr>
        <p:blipFill>
          <a:blip r:embed="rId2"/>
          <a:stretch>
            <a:fillRect/>
          </a:stretch>
        </p:blipFill>
        <p:spPr>
          <a:xfrm>
            <a:off x="950470" y="2323909"/>
            <a:ext cx="4608975" cy="4115157"/>
          </a:xfrm>
          <a:prstGeom prst="rect">
            <a:avLst/>
          </a:prstGeom>
        </p:spPr>
      </p:pic>
      <p:sp>
        <p:nvSpPr>
          <p:cNvPr id="26" name="テキスト ボックス 25"/>
          <p:cNvSpPr txBox="1"/>
          <p:nvPr/>
        </p:nvSpPr>
        <p:spPr>
          <a:xfrm>
            <a:off x="252119" y="1047914"/>
            <a:ext cx="8748464"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ジニ係数・・・所得等の分布の均等度を示す指標の１つで、ゼロに近いほど格差が小さく、１に近いほど格差が大きい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494874" y="1883159"/>
            <a:ext cx="403244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　全国のジニ係数（世帯員状況別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92490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らし（健康寿命と平均寿命）</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89</a:t>
            </a:r>
          </a:p>
        </p:txBody>
      </p:sp>
      <p:sp>
        <p:nvSpPr>
          <p:cNvPr id="44" name="テキスト ボックス 43"/>
          <p:cNvSpPr txBox="1"/>
          <p:nvPr/>
        </p:nvSpPr>
        <p:spPr>
          <a:xfrm>
            <a:off x="140575" y="473659"/>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・大阪府の平均寿命は、全国と比較すると男女とも短く、男性は第</a:t>
            </a:r>
            <a:r>
              <a:rPr kumimoji="1" lang="en-US" altLang="ja-JP" sz="1400" dirty="0">
                <a:latin typeface="Meiryo UI" panose="020B0604030504040204" pitchFamily="50" charset="-128"/>
                <a:ea typeface="Meiryo UI" panose="020B0604030504040204" pitchFamily="50" charset="-128"/>
              </a:rPr>
              <a:t>38</a:t>
            </a:r>
            <a:r>
              <a:rPr kumimoji="1" lang="ja-JP" altLang="en-US" sz="1400" dirty="0">
                <a:latin typeface="Meiryo UI" panose="020B0604030504040204" pitchFamily="50" charset="-128"/>
                <a:ea typeface="Meiryo UI" panose="020B0604030504040204" pitchFamily="50" charset="-128"/>
              </a:rPr>
              <a:t>位、女性も第</a:t>
            </a:r>
            <a:r>
              <a:rPr kumimoji="1" lang="en-US" altLang="ja-JP" sz="1400" dirty="0">
                <a:latin typeface="Meiryo UI" panose="020B0604030504040204" pitchFamily="50" charset="-128"/>
                <a:ea typeface="Meiryo UI" panose="020B0604030504040204" pitchFamily="50" charset="-128"/>
              </a:rPr>
              <a:t>38</a:t>
            </a:r>
            <a:r>
              <a:rPr kumimoji="1" lang="ja-JP" altLang="en-US" sz="1400" dirty="0">
                <a:latin typeface="Meiryo UI" panose="020B0604030504040204" pitchFamily="50" charset="-128"/>
                <a:ea typeface="Meiryo UI" panose="020B0604030504040204" pitchFamily="50" charset="-128"/>
              </a:rPr>
              <a:t>位。</a:t>
            </a:r>
          </a:p>
          <a:p>
            <a:r>
              <a:rPr kumimoji="1" lang="ja-JP" altLang="en-US" sz="1400" dirty="0" smtClean="0">
                <a:latin typeface="Meiryo UI" panose="020B0604030504040204" pitchFamily="50" charset="-128"/>
                <a:ea typeface="Meiryo UI" panose="020B0604030504040204" pitchFamily="50" charset="-128"/>
              </a:rPr>
              <a:t>・健康</a:t>
            </a:r>
            <a:r>
              <a:rPr kumimoji="1" lang="ja-JP" altLang="en-US" sz="1400" dirty="0">
                <a:latin typeface="Meiryo UI" panose="020B0604030504040204" pitchFamily="50" charset="-128"/>
                <a:ea typeface="Meiryo UI" panose="020B0604030504040204" pitchFamily="50" charset="-128"/>
              </a:rPr>
              <a:t>寿命も、男性が第</a:t>
            </a:r>
            <a:r>
              <a:rPr kumimoji="1" lang="en-US" altLang="ja-JP" sz="1400" dirty="0">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位、女性が第</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位であり、全国平均を下回る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29901" y="1090969"/>
            <a:ext cx="4853940" cy="335915"/>
          </a:xfrm>
          <a:prstGeom prst="rect">
            <a:avLst/>
          </a:prstGeom>
          <a:noFill/>
        </p:spPr>
        <p:txBody>
          <a:bodyPr wrap="square" lIns="91419" tIns="45709" rIns="91419" bIns="45709"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charset="-128"/>
                <a:ea typeface="HG丸ｺﾞｼｯｸM-PRO" panose="020F060000000000000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charset="-128"/>
                <a:ea typeface="HG丸ｺﾞｼｯｸM-PRO" panose="020F0600000000000000" charset="-128"/>
                <a:cs typeface="Meiryo UI" panose="020B0604030504040204" pitchFamily="50" charset="-128"/>
              </a:rPr>
              <a:t>健康寿命・平均寿命</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charset="-128"/>
                <a:ea typeface="HG丸ｺﾞｼｯｸM-PRO" panose="020F0600000000000000" charset="-128"/>
                <a:cs typeface="Meiryo UI" panose="020B0604030504040204" pitchFamily="50" charset="-128"/>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charset="-128"/>
              <a:ea typeface="HG丸ｺﾞｼｯｸM-PRO" panose="020F0600000000000000" charset="-128"/>
              <a:cs typeface="Meiryo UI" panose="020B0604030504040204" pitchFamily="50" charset="-128"/>
            </a:endParaRPr>
          </a:p>
        </p:txBody>
      </p:sp>
      <p:sp>
        <p:nvSpPr>
          <p:cNvPr id="12" name="テキスト ボックス 11"/>
          <p:cNvSpPr txBox="1"/>
          <p:nvPr/>
        </p:nvSpPr>
        <p:spPr>
          <a:xfrm>
            <a:off x="716422" y="1407730"/>
            <a:ext cx="6192688" cy="307754"/>
          </a:xfrm>
          <a:prstGeom prst="rect">
            <a:avLst/>
          </a:prstGeom>
          <a:noFill/>
        </p:spPr>
        <p:txBody>
          <a:bodyPr wrap="square" lIns="91419" tIns="45709" rIns="91419" bIns="45709" rtlCol="0">
            <a:spAutoFit/>
          </a:bodyPr>
          <a:lstStyle/>
          <a:p>
            <a:pPr lvl="0">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健康寿命：健康上の問題で日常生活が制限されることなく生活できる期間をいう。</a:t>
            </a:r>
          </a:p>
        </p:txBody>
      </p:sp>
      <p:sp>
        <p:nvSpPr>
          <p:cNvPr id="14" name="正方形/長方形 13"/>
          <p:cNvSpPr/>
          <p:nvPr/>
        </p:nvSpPr>
        <p:spPr>
          <a:xfrm>
            <a:off x="4857110" y="6405202"/>
            <a:ext cx="4104000"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　平均寿命：厚生労働省都道府県別生命表（平成</a:t>
            </a: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健康寿命：厚生労働科学研究班報告書データ（平成</a:t>
            </a: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30" y="1743645"/>
            <a:ext cx="8336280" cy="4709160"/>
          </a:xfrm>
          <a:prstGeom prst="rect">
            <a:avLst/>
          </a:prstGeom>
        </p:spPr>
      </p:pic>
    </p:spTree>
    <p:extLst>
      <p:ext uri="{BB962C8B-B14F-4D97-AF65-F5344CB8AC3E}">
        <p14:creationId xmlns:p14="http://schemas.microsoft.com/office/powerpoint/2010/main" val="3886960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らし（教育（学力・学習調査の結果））</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90</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594923"/>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全国学力・学習状況調査」における平均正答率については、小学校では、算数はほぼ全国平均となったが、国語については全国との差が開き、課題がある。中学校では、数学は概ね全国平均まで改善したものの、国語は課題である。英語は全国平均を上回った。</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・無解答率については、ほぼ全国平均に近い状況であるが、問題</a:t>
            </a:r>
            <a:r>
              <a:rPr kumimoji="1" lang="ja-JP" altLang="en-US" sz="1400" dirty="0">
                <a:latin typeface="Meiryo UI" panose="020B0604030504040204" pitchFamily="50" charset="-128"/>
                <a:ea typeface="Meiryo UI" panose="020B0604030504040204" pitchFamily="50" charset="-128"/>
              </a:rPr>
              <a:t>に</a:t>
            </a:r>
            <a:r>
              <a:rPr kumimoji="1" lang="ja-JP" altLang="en-US" sz="1400" dirty="0" smtClean="0">
                <a:latin typeface="Meiryo UI" panose="020B0604030504040204" pitchFamily="50" charset="-128"/>
                <a:ea typeface="Meiryo UI" panose="020B0604030504040204" pitchFamily="50" charset="-128"/>
              </a:rPr>
              <a:t>よるばらつきがみられる。</a:t>
            </a:r>
            <a:endParaRPr kumimoji="1" lang="en-US" altLang="ja-JP" sz="14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368810" y="2043667"/>
            <a:ext cx="4088106" cy="3831454"/>
          </a:xfrm>
          <a:prstGeom prst="rect">
            <a:avLst/>
          </a:prstGeom>
        </p:spPr>
      </p:pic>
      <p:pic>
        <p:nvPicPr>
          <p:cNvPr id="4" name="図 3"/>
          <p:cNvPicPr>
            <a:picLocks noChangeAspect="1"/>
          </p:cNvPicPr>
          <p:nvPr/>
        </p:nvPicPr>
        <p:blipFill>
          <a:blip r:embed="rId3"/>
          <a:stretch>
            <a:fillRect/>
          </a:stretch>
        </p:blipFill>
        <p:spPr>
          <a:xfrm>
            <a:off x="5218297" y="2043667"/>
            <a:ext cx="4046725" cy="3790371"/>
          </a:xfrm>
          <a:prstGeom prst="rect">
            <a:avLst/>
          </a:prstGeom>
        </p:spPr>
      </p:pic>
      <p:sp>
        <p:nvSpPr>
          <p:cNvPr id="5" name="正方形/長方形 4"/>
          <p:cNvSpPr/>
          <p:nvPr/>
        </p:nvSpPr>
        <p:spPr>
          <a:xfrm>
            <a:off x="368810" y="5834038"/>
            <a:ext cx="6872850" cy="369332"/>
          </a:xfrm>
          <a:prstGeom prst="rect">
            <a:avLst/>
          </a:prstGeom>
        </p:spPr>
        <p:txBody>
          <a:bodyPr wrap="square">
            <a:spAutoFit/>
          </a:bodyPr>
          <a:lstStyle/>
          <a:p>
            <a:endParaRPr lang="ja-JP" altLang="en-US" sz="900" dirty="0">
              <a:solidFill>
                <a:srgbClr val="000000"/>
              </a:solidFill>
              <a:latin typeface="Meiryo UI" panose="020B0604030504040204" pitchFamily="50" charset="-128"/>
              <a:ea typeface="Meiryo UI" panose="020B0604030504040204" pitchFamily="50" charset="-128"/>
            </a:endParaRPr>
          </a:p>
          <a:p>
            <a:r>
              <a:rPr lang="ja-JP" altLang="en-US" sz="900" dirty="0">
                <a:solidFill>
                  <a:srgbClr val="000000"/>
                </a:solidFill>
                <a:latin typeface="Meiryo UI" panose="020B0604030504040204" pitchFamily="50" charset="-128"/>
                <a:ea typeface="Meiryo UI" panose="020B0604030504040204" pitchFamily="50" charset="-128"/>
              </a:rPr>
              <a:t> 全国の平均正答率を</a:t>
            </a:r>
            <a:r>
              <a:rPr lang="en-US" altLang="ja-JP" sz="900" dirty="0">
                <a:solidFill>
                  <a:srgbClr val="000000"/>
                </a:solidFill>
                <a:latin typeface="Meiryo UI" panose="020B0604030504040204" pitchFamily="50" charset="-128"/>
                <a:ea typeface="Meiryo UI" panose="020B0604030504040204" pitchFamily="50" charset="-128"/>
              </a:rPr>
              <a:t>1.000</a:t>
            </a:r>
            <a:r>
              <a:rPr lang="ja-JP" altLang="en-US" sz="900" dirty="0">
                <a:solidFill>
                  <a:srgbClr val="000000"/>
                </a:solidFill>
                <a:latin typeface="Meiryo UI" panose="020B0604030504040204" pitchFamily="50" charset="-128"/>
                <a:ea typeface="Meiryo UI" panose="020B0604030504040204" pitchFamily="50" charset="-128"/>
              </a:rPr>
              <a:t>としたときの、大阪府（政令市を含む）の各教科の平均正答率の推移（平成</a:t>
            </a:r>
            <a:r>
              <a:rPr lang="en-US" altLang="ja-JP" sz="900" dirty="0">
                <a:solidFill>
                  <a:srgbClr val="000000"/>
                </a:solidFill>
                <a:latin typeface="Meiryo UI" panose="020B0604030504040204" pitchFamily="50" charset="-128"/>
                <a:ea typeface="Meiryo UI" panose="020B0604030504040204" pitchFamily="50" charset="-128"/>
              </a:rPr>
              <a:t>30</a:t>
            </a:r>
            <a:r>
              <a:rPr lang="ja-JP" altLang="en-US" sz="900" dirty="0">
                <a:solidFill>
                  <a:srgbClr val="000000"/>
                </a:solidFill>
                <a:latin typeface="Meiryo UI" panose="020B0604030504040204" pitchFamily="50" charset="-128"/>
                <a:ea typeface="Meiryo UI" panose="020B0604030504040204" pitchFamily="50" charset="-128"/>
              </a:rPr>
              <a:t>年までは各教科Ａ・Ｂの</a:t>
            </a:r>
            <a:r>
              <a:rPr lang="en-US" altLang="ja-JP" sz="900" dirty="0" smtClean="0">
                <a:solidFill>
                  <a:srgbClr val="000000"/>
                </a:solidFill>
                <a:latin typeface="Meiryo UI" panose="020B0604030504040204" pitchFamily="50" charset="-128"/>
                <a:ea typeface="Meiryo UI" panose="020B0604030504040204" pitchFamily="50" charset="-128"/>
              </a:rPr>
              <a:t>2</a:t>
            </a:r>
            <a:r>
              <a:rPr lang="ja-JP" altLang="en-US" sz="900" dirty="0" smtClean="0">
                <a:solidFill>
                  <a:srgbClr val="000000"/>
                </a:solidFill>
                <a:latin typeface="Meiryo UI" panose="020B0604030504040204" pitchFamily="50" charset="-128"/>
                <a:ea typeface="Meiryo UI" panose="020B0604030504040204" pitchFamily="50" charset="-128"/>
              </a:rPr>
              <a:t>区分）</a:t>
            </a:r>
            <a:endParaRPr lang="ja-JP" altLang="en-US" sz="900" dirty="0"/>
          </a:p>
        </p:txBody>
      </p:sp>
    </p:spTree>
    <p:extLst>
      <p:ext uri="{BB962C8B-B14F-4D97-AF65-F5344CB8AC3E}">
        <p14:creationId xmlns:p14="http://schemas.microsoft.com/office/powerpoint/2010/main" val="11708651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らし（教育（私立高校等無償化））</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91</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541134"/>
            <a:ext cx="9624850" cy="954107"/>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2010</a:t>
            </a:r>
            <a:r>
              <a:rPr kumimoji="1" lang="ja-JP" altLang="en-US" sz="1400" dirty="0">
                <a:latin typeface="Meiryo UI" panose="020B0604030504040204" pitchFamily="50" charset="-128"/>
                <a:ea typeface="Meiryo UI" panose="020B0604030504040204" pitchFamily="50" charset="-128"/>
              </a:rPr>
              <a:t>年度に、全国に先駆けて私立高校等</a:t>
            </a:r>
            <a:r>
              <a:rPr kumimoji="1" lang="ja-JP" altLang="en-US" sz="1400" dirty="0" smtClean="0">
                <a:latin typeface="Meiryo UI" panose="020B0604030504040204" pitchFamily="50" charset="-128"/>
                <a:ea typeface="Meiryo UI" panose="020B0604030504040204" pitchFamily="50" charset="-128"/>
              </a:rPr>
              <a:t>授業料無償化制度を創設（</a:t>
            </a:r>
            <a:r>
              <a:rPr kumimoji="1" lang="en-US" altLang="ja-JP" sz="1400" dirty="0">
                <a:latin typeface="Meiryo UI" panose="020B0604030504040204" pitchFamily="50" charset="-128"/>
                <a:ea typeface="Meiryo UI" panose="020B0604030504040204" pitchFamily="50" charset="-128"/>
              </a:rPr>
              <a:t>2011</a:t>
            </a:r>
            <a:r>
              <a:rPr kumimoji="1" lang="ja-JP" altLang="en-US" sz="1400" dirty="0">
                <a:latin typeface="Meiryo UI" panose="020B0604030504040204" pitchFamily="50" charset="-128"/>
                <a:ea typeface="Meiryo UI" panose="020B0604030504040204" pitchFamily="50" charset="-128"/>
              </a:rPr>
              <a:t>年度～制度拡充、本格実施</a:t>
            </a:r>
            <a:r>
              <a:rPr kumimoji="1" lang="ja-JP" altLang="en-US" sz="1400" dirty="0" smtClean="0">
                <a:latin typeface="Meiryo UI" panose="020B0604030504040204" pitchFamily="50" charset="-128"/>
                <a:ea typeface="Meiryo UI" panose="020B0604030504040204" pitchFamily="50" charset="-128"/>
              </a:rPr>
              <a:t>）。無償化制度の実施により、制度創設前と比べ私立高校に進学する割合が増加。</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・私立高校への満足度を示す指標については、計画策定時と比べ低下したものの、７割を超える生徒・保護者が満足している。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・私立高校の中退率については、全国平均を下回っている状況。</a:t>
            </a:r>
            <a:endParaRPr kumimoji="1" lang="en-US" altLang="ja-JP"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46048" y="1753993"/>
            <a:ext cx="3317737" cy="261610"/>
          </a:xfrm>
          <a:prstGeom prst="rect">
            <a:avLst/>
          </a:prstGeom>
          <a:noFill/>
        </p:spPr>
        <p:txBody>
          <a:bodyPr wrap="square" rtlCol="0">
            <a:spAutoFit/>
          </a:bodyPr>
          <a:lstStyle/>
          <a:p>
            <a:pPr defTabSz="914400"/>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授業料無償化制度図　</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年度の制度概要</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0" name="表 4"/>
          <p:cNvGraphicFramePr>
            <a:graphicFrameLocks noGrp="1"/>
          </p:cNvGraphicFramePr>
          <p:nvPr>
            <p:extLst>
              <p:ext uri="{D42A27DB-BD31-4B8C-83A1-F6EECF244321}">
                <p14:modId xmlns:p14="http://schemas.microsoft.com/office/powerpoint/2010/main" val="2151364381"/>
              </p:ext>
            </p:extLst>
          </p:nvPr>
        </p:nvGraphicFramePr>
        <p:xfrm>
          <a:off x="313764" y="5285993"/>
          <a:ext cx="9278471" cy="1142116"/>
        </p:xfrm>
        <a:graphic>
          <a:graphicData uri="http://schemas.openxmlformats.org/drawingml/2006/table">
            <a:tbl>
              <a:tblPr>
                <a:tableStyleId>{2D5ABB26-0587-4C30-8999-92F81FD0307C}</a:tableStyleId>
              </a:tblPr>
              <a:tblGrid>
                <a:gridCol w="1801907">
                  <a:extLst>
                    <a:ext uri="{9D8B030D-6E8A-4147-A177-3AD203B41FA5}">
                      <a16:colId xmlns:a16="http://schemas.microsoft.com/office/drawing/2014/main" val="20002"/>
                    </a:ext>
                  </a:extLst>
                </a:gridCol>
                <a:gridCol w="1465729">
                  <a:extLst>
                    <a:ext uri="{9D8B030D-6E8A-4147-A177-3AD203B41FA5}">
                      <a16:colId xmlns:a16="http://schemas.microsoft.com/office/drawing/2014/main" val="20003"/>
                    </a:ext>
                  </a:extLst>
                </a:gridCol>
                <a:gridCol w="1331259">
                  <a:extLst>
                    <a:ext uri="{9D8B030D-6E8A-4147-A177-3AD203B41FA5}">
                      <a16:colId xmlns:a16="http://schemas.microsoft.com/office/drawing/2014/main" val="1895693231"/>
                    </a:ext>
                  </a:extLst>
                </a:gridCol>
                <a:gridCol w="1506070">
                  <a:extLst>
                    <a:ext uri="{9D8B030D-6E8A-4147-A177-3AD203B41FA5}">
                      <a16:colId xmlns:a16="http://schemas.microsoft.com/office/drawing/2014/main" val="3193924485"/>
                    </a:ext>
                  </a:extLst>
                </a:gridCol>
                <a:gridCol w="3173506">
                  <a:extLst>
                    <a:ext uri="{9D8B030D-6E8A-4147-A177-3AD203B41FA5}">
                      <a16:colId xmlns:a16="http://schemas.microsoft.com/office/drawing/2014/main" val="1743130983"/>
                    </a:ext>
                  </a:extLst>
                </a:gridCol>
              </a:tblGrid>
              <a:tr h="201976">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指標</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目標値（Ｒ４年度）</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計画策定時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Ｈ</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年度実績値</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点検結果</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70070">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私立高校に対する</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生徒・保護者の満足度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向上させる</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Ｈ</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計画策定時の実績を</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0.3</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ポイント下回った。</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0070">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私立高校全日制課程の</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生徒の中退率</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全国水準をめざす</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Ｈ</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Ｈ</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計画策定時の実績より、</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ポイント改善し、</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全国水準を下回った。</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正方形/長方形 10"/>
          <p:cNvSpPr/>
          <p:nvPr/>
        </p:nvSpPr>
        <p:spPr>
          <a:xfrm>
            <a:off x="313764" y="6348934"/>
            <a:ext cx="3545542" cy="369332"/>
          </a:xfrm>
          <a:prstGeom prst="rect">
            <a:avLst/>
          </a:prstGeom>
        </p:spPr>
        <p:txBody>
          <a:bodyPr wrap="square">
            <a:spAutoFit/>
          </a:bodyPr>
          <a:lstStyle/>
          <a:p>
            <a:endParaRPr lang="ja-JP" altLang="en-US" sz="900" dirty="0">
              <a:solidFill>
                <a:srgbClr val="000000"/>
              </a:solidFill>
              <a:latin typeface="Meiryo UI" panose="020B0604030504040204" pitchFamily="50" charset="-128"/>
              <a:ea typeface="Meiryo UI" panose="020B0604030504040204" pitchFamily="50" charset="-128"/>
            </a:endParaRPr>
          </a:p>
          <a:p>
            <a:r>
              <a:rPr lang="ja-JP" altLang="en-US" sz="900" dirty="0" smtClean="0"/>
              <a:t>出典：「平成</a:t>
            </a:r>
            <a:r>
              <a:rPr lang="en-US" altLang="ja-JP" sz="900" dirty="0" smtClean="0"/>
              <a:t>30</a:t>
            </a:r>
            <a:r>
              <a:rPr lang="ja-JP" altLang="en-US" sz="900" dirty="0" smtClean="0"/>
              <a:t>年度　教育行政に係る点検及び評価報告書」</a:t>
            </a:r>
            <a:endParaRPr lang="ja-JP" altLang="en-US" sz="900" dirty="0"/>
          </a:p>
        </p:txBody>
      </p:sp>
      <p:pic>
        <p:nvPicPr>
          <p:cNvPr id="2" name="図 1"/>
          <p:cNvPicPr>
            <a:picLocks noChangeAspect="1"/>
          </p:cNvPicPr>
          <p:nvPr/>
        </p:nvPicPr>
        <p:blipFill>
          <a:blip r:embed="rId2"/>
          <a:stretch>
            <a:fillRect/>
          </a:stretch>
        </p:blipFill>
        <p:spPr>
          <a:xfrm>
            <a:off x="4821545" y="2220946"/>
            <a:ext cx="4943880" cy="2675017"/>
          </a:xfrm>
          <a:prstGeom prst="rect">
            <a:avLst/>
          </a:prstGeom>
        </p:spPr>
      </p:pic>
      <p:sp>
        <p:nvSpPr>
          <p:cNvPr id="13" name="テキスト ボックス 12"/>
          <p:cNvSpPr txBox="1"/>
          <p:nvPr/>
        </p:nvSpPr>
        <p:spPr>
          <a:xfrm>
            <a:off x="4942325" y="2069443"/>
            <a:ext cx="3317737" cy="261610"/>
          </a:xfrm>
          <a:prstGeom prst="rect">
            <a:avLst/>
          </a:prstGeom>
          <a:noFill/>
        </p:spPr>
        <p:txBody>
          <a:bodyPr wrap="square" rtlCol="0">
            <a:spAutoFit/>
          </a:bodyPr>
          <a:lstStyle/>
          <a:p>
            <a:pPr defTabSz="91440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○私立高校全日制課程の生徒の中退率</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952999" y="4624346"/>
            <a:ext cx="3545542" cy="369332"/>
          </a:xfrm>
          <a:prstGeom prst="rect">
            <a:avLst/>
          </a:prstGeom>
        </p:spPr>
        <p:txBody>
          <a:bodyPr wrap="square">
            <a:spAutoFit/>
          </a:bodyPr>
          <a:lstStyle/>
          <a:p>
            <a:endParaRPr lang="ja-JP" altLang="en-US" sz="900" dirty="0">
              <a:solidFill>
                <a:srgbClr val="000000"/>
              </a:solidFill>
              <a:latin typeface="Meiryo UI" panose="020B0604030504040204" pitchFamily="50" charset="-128"/>
              <a:ea typeface="Meiryo UI" panose="020B0604030504040204" pitchFamily="50" charset="-128"/>
            </a:endParaRPr>
          </a:p>
          <a:p>
            <a:r>
              <a:rPr lang="ja-JP" altLang="en-US" sz="900" dirty="0" smtClean="0"/>
              <a:t>出典：「平成</a:t>
            </a:r>
            <a:r>
              <a:rPr lang="en-US" altLang="ja-JP" sz="900" dirty="0" smtClean="0"/>
              <a:t>30</a:t>
            </a:r>
            <a:r>
              <a:rPr lang="ja-JP" altLang="en-US" sz="900" dirty="0" smtClean="0"/>
              <a:t>年度　教育行政に係る点検及び評価報告書」</a:t>
            </a:r>
            <a:endParaRPr lang="ja-JP" altLang="en-US" sz="900"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385" y="2113318"/>
            <a:ext cx="4328160" cy="2880360"/>
          </a:xfrm>
          <a:prstGeom prst="rect">
            <a:avLst/>
          </a:prstGeom>
        </p:spPr>
      </p:pic>
    </p:spTree>
    <p:extLst>
      <p:ext uri="{BB962C8B-B14F-4D97-AF65-F5344CB8AC3E}">
        <p14:creationId xmlns:p14="http://schemas.microsoft.com/office/powerpoint/2010/main" val="41412980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らし（教育（府立大学・市立大学の統合））</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92</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473659"/>
            <a:ext cx="9624850"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2022</a:t>
            </a:r>
            <a:r>
              <a:rPr kumimoji="1" lang="ja-JP" altLang="en-US" sz="1400" dirty="0" smtClean="0">
                <a:latin typeface="Meiryo UI" panose="020B0604030504040204" pitchFamily="50" charset="-128"/>
                <a:ea typeface="Meiryo UI" panose="020B0604030504040204" pitchFamily="50" charset="-128"/>
              </a:rPr>
              <a:t>年度に大阪府立大学と大阪市立大学を統合し、大阪の都市課題の解決や産業競争力の強化など、大阪の発展に貢献できる新大学の設立を</a:t>
            </a:r>
            <a:r>
              <a:rPr kumimoji="1" lang="ja-JP" altLang="en-US" sz="1400" dirty="0">
                <a:latin typeface="Meiryo UI" panose="020B0604030504040204" pitchFamily="50" charset="-128"/>
                <a:ea typeface="Meiryo UI" panose="020B0604030504040204" pitchFamily="50" charset="-128"/>
              </a:rPr>
              <a:t>め</a:t>
            </a:r>
            <a:r>
              <a:rPr kumimoji="1" lang="ja-JP" altLang="en-US" sz="1400" dirty="0" smtClean="0">
                <a:latin typeface="Meiryo UI" panose="020B0604030504040204" pitchFamily="50" charset="-128"/>
                <a:ea typeface="Meiryo UI" panose="020B0604030504040204" pitchFamily="50" charset="-128"/>
              </a:rPr>
              <a:t>ざしている。</a:t>
            </a:r>
            <a:endParaRPr kumimoji="1" lang="ja-JP" altLang="en-US" sz="1400" dirty="0">
              <a:latin typeface="Meiryo UI" panose="020B0604030504040204" pitchFamily="50" charset="-128"/>
              <a:ea typeface="Meiryo UI" panose="020B0604030504040204" pitchFamily="50" charset="-128"/>
            </a:endParaRPr>
          </a:p>
        </p:txBody>
      </p:sp>
      <p:sp>
        <p:nvSpPr>
          <p:cNvPr id="9" name="正方形/長方形 8"/>
          <p:cNvSpPr/>
          <p:nvPr/>
        </p:nvSpPr>
        <p:spPr>
          <a:xfrm>
            <a:off x="35144" y="1075909"/>
            <a:ext cx="9835712" cy="2609318"/>
          </a:xfrm>
          <a:prstGeom prst="rect">
            <a:avLst/>
          </a:prstGeom>
          <a:noFill/>
          <a:ln w="190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新大学（法人案）がめざすも</a:t>
            </a:r>
            <a:r>
              <a:rPr lang="ja-JP" altLang="en-US" sz="1200" b="1" dirty="0">
                <a:solidFill>
                  <a:schemeClr val="tx1"/>
                </a:solidFill>
                <a:latin typeface="Meiryo UI" panose="020B0604030504040204" pitchFamily="50" charset="-128"/>
                <a:ea typeface="Meiryo UI" panose="020B0604030504040204" pitchFamily="50" charset="-128"/>
              </a:rPr>
              <a:t>の</a:t>
            </a:r>
            <a:r>
              <a:rPr lang="en-US" altLang="ja-JP" sz="1200" b="1" dirty="0" smtClean="0">
                <a:solidFill>
                  <a:schemeClr val="tx1"/>
                </a:solidFill>
                <a:latin typeface="Meiryo UI" panose="020B0604030504040204" pitchFamily="50" charset="-128"/>
                <a:ea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rPr>
              <a:t>①２つの新機能と４つの戦略領域での取組の推進</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268288" lvl="1" indent="-171450">
              <a:buFont typeface="Meiryo UI" panose="020B0604030504040204" pitchFamily="50" charset="-128"/>
              <a:buChar char="○"/>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学校教育法で求められている「教育」「研究」「社会貢献」に、設立</a:t>
            </a:r>
            <a:r>
              <a:rPr lang="ja-JP" altLang="en-US" sz="1050" dirty="0">
                <a:solidFill>
                  <a:schemeClr val="tx1"/>
                </a:solidFill>
                <a:latin typeface="Meiryo UI" panose="020B0604030504040204" pitchFamily="50" charset="-128"/>
                <a:ea typeface="Meiryo UI" panose="020B0604030504040204" pitchFamily="50" charset="-128"/>
              </a:rPr>
              <a:t>団体である大阪府・大阪市との緊密な連携の下、「都市シンクタンク」「技術インキュベーション」機能</a:t>
            </a:r>
            <a:r>
              <a:rPr lang="ja-JP" altLang="en-US" sz="1050" dirty="0" smtClean="0">
                <a:solidFill>
                  <a:schemeClr val="tx1"/>
                </a:solidFill>
                <a:latin typeface="Meiryo UI" panose="020B0604030504040204" pitchFamily="50" charset="-128"/>
                <a:ea typeface="Meiryo UI" panose="020B0604030504040204" pitchFamily="50" charset="-128"/>
              </a:rPr>
              <a:t>を加え、</a:t>
            </a:r>
            <a:r>
              <a:rPr lang="ja-JP" altLang="en-US" sz="1050" dirty="0">
                <a:solidFill>
                  <a:schemeClr val="tx1"/>
                </a:solidFill>
                <a:latin typeface="Meiryo UI" panose="020B0604030504040204" pitchFamily="50" charset="-128"/>
                <a:ea typeface="Meiryo UI" panose="020B0604030504040204" pitchFamily="50" charset="-128"/>
              </a:rPr>
              <a:t>従来の“公立大学”の枠を超えた大都市・大阪</a:t>
            </a:r>
            <a:r>
              <a:rPr lang="ja-JP" altLang="en-US" sz="1050" dirty="0" smtClean="0">
                <a:solidFill>
                  <a:schemeClr val="tx1"/>
                </a:solidFill>
                <a:latin typeface="Meiryo UI" panose="020B0604030504040204" pitchFamily="50" charset="-128"/>
                <a:ea typeface="Meiryo UI" panose="020B0604030504040204" pitchFamily="50" charset="-128"/>
              </a:rPr>
              <a:t>の発展</a:t>
            </a:r>
            <a:r>
              <a:rPr lang="ja-JP" altLang="en-US" sz="1050" dirty="0">
                <a:solidFill>
                  <a:schemeClr val="tx1"/>
                </a:solidFill>
                <a:latin typeface="Meiryo UI" panose="020B0604030504040204" pitchFamily="50" charset="-128"/>
                <a:ea typeface="Meiryo UI" panose="020B0604030504040204" pitchFamily="50" charset="-128"/>
              </a:rPr>
              <a:t>に貢献する知の拠点をめざす</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268288" lvl="1" indent="-171450">
              <a:buFont typeface="Meiryo UI" panose="020B0604030504040204" pitchFamily="50" charset="-128"/>
              <a:buChar char="○"/>
            </a:pPr>
            <a:r>
              <a:rPr lang="ja-JP" altLang="en-US" sz="1050" dirty="0" smtClean="0">
                <a:solidFill>
                  <a:schemeClr val="tx1"/>
                </a:solidFill>
                <a:latin typeface="Meiryo UI" panose="020B0604030504040204" pitchFamily="50" charset="-128"/>
                <a:ea typeface="Meiryo UI" panose="020B0604030504040204" pitchFamily="50" charset="-128"/>
              </a:rPr>
              <a:t>　新大学では、この新たな２つの機能を発揮し、これまで有識者４者ＴＦで検討してきた「スマートシティ」「パブリックヘルス／スマートエイジング」「バイオエンジニアリング」「データマネジメント」の４つの戦略領域を中心に取組を重点化する。</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268288" lvl="2">
              <a:spcBef>
                <a:spcPts val="600"/>
              </a:spcBef>
            </a:pP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都市シンクタンク機能</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パブリックデータからの分析など“公立大学”の強みを活用し、府市と一体化して大阪の都市課題解決に貢献する。</a:t>
            </a:r>
          </a:p>
          <a:p>
            <a:pPr marL="268288" lvl="2"/>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技術ｲﾝｷｭﾍﾞｰｼｮﾝ機能</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両大学がもつ各分野の強みを持ち寄り、産学連携による新たな研究に取組み、大阪産業の競争力強化に資する。</a:t>
            </a:r>
          </a:p>
          <a:p>
            <a:pPr>
              <a:spcBef>
                <a:spcPts val="600"/>
              </a:spcBef>
            </a:pPr>
            <a:r>
              <a:rPr lang="ja-JP" altLang="en-US" sz="1200" dirty="0">
                <a:solidFill>
                  <a:schemeClr val="tx1"/>
                </a:solidFill>
                <a:latin typeface="Meiryo UI" panose="020B0604030504040204" pitchFamily="50" charset="-128"/>
                <a:ea typeface="Meiryo UI" panose="020B0604030504040204" pitchFamily="50" charset="-128"/>
              </a:rPr>
              <a:t>②</a:t>
            </a:r>
            <a:r>
              <a:rPr lang="ja-JP" altLang="en-US" sz="1200" dirty="0" smtClean="0">
                <a:solidFill>
                  <a:schemeClr val="tx1"/>
                </a:solidFill>
                <a:latin typeface="Meiryo UI" panose="020B0604030504040204" pitchFamily="50" charset="-128"/>
                <a:ea typeface="Meiryo UI" panose="020B0604030504040204" pitchFamily="50" charset="-128"/>
              </a:rPr>
              <a:t>教育、研究、社会貢献のさらなる強化</a:t>
            </a:r>
            <a:endParaRPr lang="en-US" altLang="ja-JP" sz="1200" dirty="0">
              <a:solidFill>
                <a:schemeClr val="tx1"/>
              </a:solidFill>
              <a:latin typeface="Meiryo UI" panose="020B0604030504040204" pitchFamily="50" charset="-128"/>
              <a:ea typeface="Meiryo UI" panose="020B0604030504040204" pitchFamily="50" charset="-128"/>
            </a:endParaRPr>
          </a:p>
          <a:p>
            <a:pPr marL="268288" lvl="1" indent="-171450">
              <a:buFont typeface="Meiryo UI" panose="020B0604030504040204" pitchFamily="50" charset="-128"/>
              <a:buChar char="○"/>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これ</a:t>
            </a:r>
            <a:r>
              <a:rPr lang="ja-JP" altLang="en-US" sz="1050" dirty="0">
                <a:solidFill>
                  <a:schemeClr val="tx1"/>
                </a:solidFill>
                <a:latin typeface="Meiryo UI" panose="020B0604030504040204" pitchFamily="50" charset="-128"/>
                <a:ea typeface="Meiryo UI" panose="020B0604030504040204" pitchFamily="50" charset="-128"/>
              </a:rPr>
              <a:t>まで培ってきた両大学の歴史と伝統を活かし、理系・文系・医療系の幅広い学問体系を擁する総合大学として</a:t>
            </a:r>
            <a:r>
              <a:rPr lang="ja-JP" altLang="en-US" sz="1050" dirty="0" smtClean="0">
                <a:solidFill>
                  <a:schemeClr val="tx1"/>
                </a:solidFill>
                <a:latin typeface="Meiryo UI" panose="020B0604030504040204" pitchFamily="50" charset="-128"/>
                <a:ea typeface="Meiryo UI" panose="020B0604030504040204" pitchFamily="50" charset="-128"/>
              </a:rPr>
              <a:t>、国際化やダイバーシティにも積極的に取り組み、教育、研究、社会貢献をさらに充実させ、世界に展開する高度</a:t>
            </a:r>
            <a:r>
              <a:rPr lang="ja-JP" altLang="en-US" sz="1050" dirty="0">
                <a:solidFill>
                  <a:schemeClr val="tx1"/>
                </a:solidFill>
                <a:latin typeface="Meiryo UI" panose="020B0604030504040204" pitchFamily="50" charset="-128"/>
                <a:ea typeface="Meiryo UI" panose="020B0604030504040204" pitchFamily="50" charset="-128"/>
              </a:rPr>
              <a:t>研究型</a:t>
            </a:r>
            <a:r>
              <a:rPr lang="ja-JP" altLang="en-US" sz="1050" dirty="0" smtClean="0">
                <a:solidFill>
                  <a:schemeClr val="tx1"/>
                </a:solidFill>
                <a:latin typeface="Meiryo UI" panose="020B0604030504040204" pitchFamily="50" charset="-128"/>
                <a:ea typeface="Meiryo UI" panose="020B0604030504040204" pitchFamily="50" charset="-128"/>
              </a:rPr>
              <a:t>大学を</a:t>
            </a:r>
            <a:r>
              <a:rPr lang="ja-JP" altLang="en-US" sz="1050" dirty="0">
                <a:solidFill>
                  <a:schemeClr val="tx1"/>
                </a:solidFill>
                <a:latin typeface="Meiryo UI" panose="020B0604030504040204" pitchFamily="50" charset="-128"/>
                <a:ea typeface="Meiryo UI" panose="020B0604030504040204" pitchFamily="50" charset="-128"/>
              </a:rPr>
              <a:t>めざす</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268288" lvl="2">
              <a:spcBef>
                <a:spcPts val="600"/>
              </a:spcBef>
            </a:pP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教　</a:t>
            </a:r>
            <a:r>
              <a:rPr lang="ja-JP" altLang="en-US" sz="1050" dirty="0" smtClean="0">
                <a:solidFill>
                  <a:schemeClr val="tx1"/>
                </a:solidFill>
                <a:latin typeface="Meiryo UI" panose="020B0604030504040204" pitchFamily="50" charset="-128"/>
                <a:ea typeface="Meiryo UI" panose="020B0604030504040204" pitchFamily="50" charset="-128"/>
              </a:rPr>
              <a:t>　育</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　基幹教育（全学共通教育）の充実などカリキュラムの多様化を図り、大阪を牽引するグローバル人材を育成する。</a:t>
            </a:r>
            <a:endParaRPr lang="en-US" altLang="ja-JP" sz="1050" dirty="0">
              <a:solidFill>
                <a:schemeClr val="tx1"/>
              </a:solidFill>
              <a:latin typeface="Meiryo UI" panose="020B0604030504040204" pitchFamily="50" charset="-128"/>
              <a:ea typeface="Meiryo UI" panose="020B0604030504040204" pitchFamily="50" charset="-128"/>
            </a:endParaRPr>
          </a:p>
          <a:p>
            <a:pPr marL="268288" lvl="2"/>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研　</a:t>
            </a:r>
            <a:r>
              <a:rPr lang="ja-JP" altLang="en-US" sz="1050" dirty="0">
                <a:solidFill>
                  <a:schemeClr val="tx1"/>
                </a:solidFill>
                <a:latin typeface="Meiryo UI" panose="020B0604030504040204" pitchFamily="50" charset="-128"/>
                <a:ea typeface="Meiryo UI" panose="020B0604030504040204" pitchFamily="50" charset="-128"/>
              </a:rPr>
              <a:t>　究</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　幅広い学問体系を擁する強みを活かし、文理融合による新たな領域への開拓を図るほか、大阪が強い分野での先端研究、異分野</a:t>
            </a:r>
            <a:r>
              <a:rPr lang="ja-JP" altLang="en-US" sz="1050" dirty="0" smtClean="0">
                <a:solidFill>
                  <a:schemeClr val="tx1"/>
                </a:solidFill>
                <a:latin typeface="Meiryo UI" panose="020B0604030504040204" pitchFamily="50" charset="-128"/>
                <a:ea typeface="Meiryo UI" panose="020B0604030504040204" pitchFamily="50" charset="-128"/>
              </a:rPr>
              <a:t>融合研究に</a:t>
            </a:r>
            <a:r>
              <a:rPr lang="ja-JP" altLang="en-US" sz="1050" dirty="0">
                <a:solidFill>
                  <a:schemeClr val="tx1"/>
                </a:solidFill>
                <a:latin typeface="Meiryo UI" panose="020B0604030504040204" pitchFamily="50" charset="-128"/>
                <a:ea typeface="Meiryo UI" panose="020B0604030504040204" pitchFamily="50" charset="-128"/>
              </a:rPr>
              <a:t>も</a:t>
            </a:r>
            <a:r>
              <a:rPr lang="ja-JP" altLang="en-US" sz="1050" dirty="0" smtClean="0">
                <a:solidFill>
                  <a:schemeClr val="tx1"/>
                </a:solidFill>
                <a:latin typeface="Meiryo UI" panose="020B0604030504040204" pitchFamily="50" charset="-128"/>
                <a:ea typeface="Meiryo UI" panose="020B0604030504040204" pitchFamily="50" charset="-128"/>
              </a:rPr>
              <a:t>重点的</a:t>
            </a:r>
            <a:r>
              <a:rPr lang="ja-JP" altLang="en-US" sz="1050" dirty="0">
                <a:solidFill>
                  <a:schemeClr val="tx1"/>
                </a:solidFill>
                <a:latin typeface="Meiryo UI" panose="020B0604030504040204" pitchFamily="50" charset="-128"/>
                <a:ea typeface="Meiryo UI" panose="020B0604030504040204" pitchFamily="50" charset="-128"/>
              </a:rPr>
              <a:t>に取組む。</a:t>
            </a:r>
            <a:endParaRPr lang="en-US" altLang="ja-JP" sz="1050" dirty="0">
              <a:solidFill>
                <a:schemeClr val="tx1"/>
              </a:solidFill>
              <a:latin typeface="Meiryo UI" panose="020B0604030504040204" pitchFamily="50" charset="-128"/>
              <a:ea typeface="Meiryo UI" panose="020B0604030504040204" pitchFamily="50" charset="-128"/>
            </a:endParaRPr>
          </a:p>
          <a:p>
            <a:pPr marL="268288" lvl="2"/>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社会貢献</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　行政との結びつきを一層強化</a:t>
            </a:r>
            <a:r>
              <a:rPr lang="ja-JP" altLang="en-US" sz="1050" dirty="0" smtClean="0">
                <a:solidFill>
                  <a:schemeClr val="tx1"/>
                </a:solidFill>
                <a:latin typeface="Meiryo UI" panose="020B0604030504040204" pitchFamily="50" charset="-128"/>
                <a:ea typeface="Meiryo UI" panose="020B0604030504040204" pitchFamily="50" charset="-128"/>
              </a:rPr>
              <a:t>し高齢化</a:t>
            </a:r>
            <a:r>
              <a:rPr lang="ja-JP" altLang="en-US" sz="1050" dirty="0">
                <a:solidFill>
                  <a:schemeClr val="tx1"/>
                </a:solidFill>
                <a:latin typeface="Meiryo UI" panose="020B0604030504040204" pitchFamily="50" charset="-128"/>
                <a:ea typeface="Meiryo UI" panose="020B0604030504040204" pitchFamily="50" charset="-128"/>
              </a:rPr>
              <a:t>をはじめ大阪が抱える都市課題への解決や低迷が続く大阪産業の高度化に向け、社会実装</a:t>
            </a:r>
            <a:r>
              <a:rPr lang="ja-JP" altLang="en-US" sz="1050" dirty="0" smtClean="0">
                <a:solidFill>
                  <a:schemeClr val="tx1"/>
                </a:solidFill>
                <a:latin typeface="Meiryo UI" panose="020B0604030504040204" pitchFamily="50" charset="-128"/>
                <a:ea typeface="Meiryo UI" panose="020B0604030504040204" pitchFamily="50" charset="-128"/>
              </a:rPr>
              <a:t>や産業創出に積極的に</a:t>
            </a:r>
            <a:r>
              <a:rPr lang="ja-JP" altLang="en-US" sz="1050" dirty="0">
                <a:solidFill>
                  <a:schemeClr val="tx1"/>
                </a:solidFill>
                <a:latin typeface="Meiryo UI" panose="020B0604030504040204" pitchFamily="50" charset="-128"/>
                <a:ea typeface="Meiryo UI" panose="020B0604030504040204" pitchFamily="50" charset="-128"/>
              </a:rPr>
              <a:t>取組む</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6223000" y="996879"/>
            <a:ext cx="3682999" cy="369332"/>
          </a:xfrm>
          <a:prstGeom prst="rect">
            <a:avLst/>
          </a:prstGeom>
        </p:spPr>
        <p:txBody>
          <a:bodyPr wrap="square">
            <a:spAutoFit/>
          </a:bodyPr>
          <a:lstStyle/>
          <a:p>
            <a:endParaRPr lang="ja-JP" altLang="en-US" sz="900" dirty="0">
              <a:latin typeface="Meiryo UI" panose="020B0604030504040204" pitchFamily="50" charset="-128"/>
              <a:ea typeface="Meiryo UI" panose="020B0604030504040204" pitchFamily="50" charset="-128"/>
            </a:endParaRPr>
          </a:p>
          <a:p>
            <a:r>
              <a:rPr lang="ja-JP" altLang="en-US" sz="900" dirty="0" smtClean="0"/>
              <a:t>出典：令和元年８月「新大学基本構想」（公立大学法人大阪 作成）</a:t>
            </a:r>
            <a:endParaRPr lang="ja-JP" altLang="en-US" sz="900" dirty="0"/>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1133" y="3718112"/>
            <a:ext cx="8145780" cy="3086100"/>
          </a:xfrm>
          <a:prstGeom prst="rect">
            <a:avLst/>
          </a:prstGeom>
        </p:spPr>
      </p:pic>
    </p:spTree>
    <p:extLst>
      <p:ext uri="{BB962C8B-B14F-4D97-AF65-F5344CB8AC3E}">
        <p14:creationId xmlns:p14="http://schemas.microsoft.com/office/powerpoint/2010/main" val="32265948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a:t>
            </a:r>
            <a:r>
              <a:rPr lang="ja-JP" altLang="en-US" sz="1800" b="1" dirty="0">
                <a:solidFill>
                  <a:schemeClr val="bg1"/>
                </a:solidFill>
                <a:latin typeface="Meiryo UI" panose="020B0604030504040204" pitchFamily="50" charset="-128"/>
                <a:ea typeface="Meiryo UI" panose="020B0604030504040204" pitchFamily="50" charset="-128"/>
              </a:rPr>
              <a:t>暮</a:t>
            </a:r>
            <a:r>
              <a:rPr lang="ja-JP" altLang="en-US" sz="1800" b="1" dirty="0" smtClean="0">
                <a:solidFill>
                  <a:schemeClr val="bg1"/>
                </a:solidFill>
                <a:latin typeface="Meiryo UI" panose="020B0604030504040204" pitchFamily="50" charset="-128"/>
                <a:ea typeface="Meiryo UI" panose="020B0604030504040204" pitchFamily="50" charset="-128"/>
              </a:rPr>
              <a:t>らし（治安）</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93</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473659"/>
            <a:ext cx="9624850" cy="738664"/>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・全刑法犯の認知件数は、オール大阪の体制で安全なまちづくりに取り組んできた結果、</a:t>
            </a:r>
            <a:r>
              <a:rPr kumimoji="1" lang="en-US" altLang="ja-JP" sz="1400" dirty="0">
                <a:latin typeface="Meiryo UI" panose="020B0604030504040204" pitchFamily="50" charset="-128"/>
                <a:ea typeface="Meiryo UI" panose="020B0604030504040204" pitchFamily="50" charset="-128"/>
              </a:rPr>
              <a:t>2018</a:t>
            </a:r>
            <a:r>
              <a:rPr kumimoji="1" lang="ja-JP" altLang="en-US" sz="1400" dirty="0">
                <a:latin typeface="Meiryo UI" panose="020B0604030504040204" pitchFamily="50" charset="-128"/>
                <a:ea typeface="Meiryo UI" panose="020B0604030504040204" pitchFamily="50" charset="-128"/>
              </a:rPr>
              <a:t>年度は、過去最少を記録し、ピーク時（</a:t>
            </a:r>
            <a:r>
              <a:rPr kumimoji="1" lang="en-US" altLang="ja-JP" sz="1400" dirty="0">
                <a:latin typeface="Meiryo UI" panose="020B0604030504040204" pitchFamily="50" charset="-128"/>
                <a:ea typeface="Meiryo UI" panose="020B0604030504040204" pitchFamily="50" charset="-128"/>
              </a:rPr>
              <a:t>200</a:t>
            </a:r>
            <a:r>
              <a:rPr kumimoji="1" lang="ja-JP" altLang="en-US" sz="1400" dirty="0">
                <a:latin typeface="Meiryo UI" panose="020B0604030504040204" pitchFamily="50" charset="-128"/>
                <a:ea typeface="Meiryo UI" panose="020B0604030504040204" pitchFamily="50" charset="-128"/>
              </a:rPr>
              <a:t>１年）から約７割減少</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・一方で、依然として、人口</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万人あたりの刑法犯認知件数では、全国ワースト１位の状況であり、さらなる改善が求められる。</a:t>
            </a:r>
            <a:endParaRPr kumimoji="1" lang="ja-JP" altLang="en-US" sz="1400" dirty="0">
              <a:latin typeface="Meiryo UI" panose="020B0604030504040204" pitchFamily="50" charset="-128"/>
              <a:ea typeface="Meiryo UI" panose="020B0604030504040204" pitchFamily="50" charset="-128"/>
            </a:endParaRPr>
          </a:p>
        </p:txBody>
      </p:sp>
      <p:sp>
        <p:nvSpPr>
          <p:cNvPr id="14" name="正方形/長方形 13"/>
          <p:cNvSpPr/>
          <p:nvPr/>
        </p:nvSpPr>
        <p:spPr>
          <a:xfrm>
            <a:off x="848544" y="6585201"/>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出典：大阪府犯罪統計</a:t>
            </a:r>
          </a:p>
        </p:txBody>
      </p:sp>
      <p:pic>
        <p:nvPicPr>
          <p:cNvPr id="9" name="図 8"/>
          <p:cNvPicPr>
            <a:picLocks noChangeAspect="1"/>
          </p:cNvPicPr>
          <p:nvPr/>
        </p:nvPicPr>
        <p:blipFill>
          <a:blip r:embed="rId2"/>
          <a:stretch>
            <a:fillRect/>
          </a:stretch>
        </p:blipFill>
        <p:spPr>
          <a:xfrm>
            <a:off x="848544" y="1452281"/>
            <a:ext cx="8208912" cy="5132919"/>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230891404"/>
              </p:ext>
            </p:extLst>
          </p:nvPr>
        </p:nvGraphicFramePr>
        <p:xfrm>
          <a:off x="6527032" y="2015588"/>
          <a:ext cx="3185461" cy="1016276"/>
        </p:xfrm>
        <a:graphic>
          <a:graphicData uri="http://schemas.openxmlformats.org/drawingml/2006/table">
            <a:tbl>
              <a:tblPr firstRow="1" bandRow="1">
                <a:tableStyleId>{5C22544A-7EE6-4342-B048-85BDC9FD1C3A}</a:tableStyleId>
              </a:tblPr>
              <a:tblGrid>
                <a:gridCol w="1339497">
                  <a:extLst>
                    <a:ext uri="{9D8B030D-6E8A-4147-A177-3AD203B41FA5}">
                      <a16:colId xmlns:a16="http://schemas.microsoft.com/office/drawing/2014/main" val="1167549530"/>
                    </a:ext>
                  </a:extLst>
                </a:gridCol>
                <a:gridCol w="922982">
                  <a:extLst>
                    <a:ext uri="{9D8B030D-6E8A-4147-A177-3AD203B41FA5}">
                      <a16:colId xmlns:a16="http://schemas.microsoft.com/office/drawing/2014/main" val="3201894753"/>
                    </a:ext>
                  </a:extLst>
                </a:gridCol>
                <a:gridCol w="922982">
                  <a:extLst>
                    <a:ext uri="{9D8B030D-6E8A-4147-A177-3AD203B41FA5}">
                      <a16:colId xmlns:a16="http://schemas.microsoft.com/office/drawing/2014/main" val="995219075"/>
                    </a:ext>
                  </a:extLst>
                </a:gridCol>
              </a:tblGrid>
              <a:tr h="0">
                <a:tc>
                  <a:txBody>
                    <a:bodyPr/>
                    <a:lstStyle/>
                    <a:p>
                      <a:pPr algn="ctr"/>
                      <a:r>
                        <a:rPr kumimoji="1" lang="ja-JP" altLang="en-US" sz="1000" dirty="0" smtClean="0">
                          <a:latin typeface="Meiryo UI" panose="020B0604030504040204" pitchFamily="50" charset="-128"/>
                          <a:ea typeface="Meiryo UI" panose="020B0604030504040204" pitchFamily="50" charset="-128"/>
                        </a:rPr>
                        <a:t>区分</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rPr>
                        <a:t>東京</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rPr>
                        <a:t>大阪</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12932598"/>
                  </a:ext>
                </a:extLst>
              </a:tr>
              <a:tr h="376196">
                <a:tc>
                  <a:txBody>
                    <a:bodyPr/>
                    <a:lstStyle/>
                    <a:p>
                      <a:r>
                        <a:rPr kumimoji="1" lang="ja-JP" altLang="en-US" sz="1000" dirty="0" smtClean="0">
                          <a:latin typeface="Meiryo UI" panose="020B0604030504040204" pitchFamily="50" charset="-128"/>
                          <a:ea typeface="Meiryo UI" panose="020B0604030504040204" pitchFamily="50" charset="-128"/>
                        </a:rPr>
                        <a:t>刑法犯認知件数総数</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smtClean="0">
                          <a:latin typeface="Meiryo UI" panose="020B0604030504040204" pitchFamily="50" charset="-128"/>
                          <a:ea typeface="Meiryo UI" panose="020B0604030504040204" pitchFamily="50" charset="-128"/>
                        </a:rPr>
                        <a:t>114,492</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smtClean="0">
                          <a:latin typeface="Meiryo UI" panose="020B0604030504040204" pitchFamily="50" charset="-128"/>
                          <a:ea typeface="Meiryo UI" panose="020B0604030504040204" pitchFamily="50" charset="-128"/>
                        </a:rPr>
                        <a:t>95,558</a:t>
                      </a:r>
                      <a:endParaRPr kumimoji="1" lang="ja-JP" altLang="en-US" sz="10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30657858"/>
                  </a:ext>
                </a:extLst>
              </a:tr>
              <a:tr h="0">
                <a:tc>
                  <a:txBody>
                    <a:bodyPr/>
                    <a:lstStyle/>
                    <a:p>
                      <a:r>
                        <a:rPr kumimoji="1" lang="ja-JP" altLang="en-US" sz="1000" dirty="0" smtClean="0">
                          <a:latin typeface="Meiryo UI" panose="020B0604030504040204" pitchFamily="50" charset="-128"/>
                          <a:ea typeface="Meiryo UI" panose="020B0604030504040204" pitchFamily="50" charset="-128"/>
                        </a:rPr>
                        <a:t>人口</a:t>
                      </a: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万人あたりの刑法犯認知件数</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smtClean="0">
                          <a:latin typeface="Meiryo UI" panose="020B0604030504040204" pitchFamily="50" charset="-128"/>
                          <a:ea typeface="Meiryo UI" panose="020B0604030504040204" pitchFamily="50" charset="-128"/>
                        </a:rPr>
                        <a:t>828.3</a:t>
                      </a:r>
                      <a:r>
                        <a:rPr kumimoji="1" lang="ja-JP" altLang="en-US" sz="1000" b="1" dirty="0" smtClean="0">
                          <a:latin typeface="Meiryo UI" panose="020B0604030504040204" pitchFamily="50" charset="-128"/>
                          <a:ea typeface="Meiryo UI" panose="020B0604030504040204" pitchFamily="50" charset="-128"/>
                        </a:rPr>
                        <a:t>件</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1" u="sng" dirty="0" smtClean="0">
                          <a:latin typeface="Meiryo UI" panose="020B0604030504040204" pitchFamily="50" charset="-128"/>
                          <a:ea typeface="Meiryo UI" panose="020B0604030504040204" pitchFamily="50" charset="-128"/>
                        </a:rPr>
                        <a:t>1,084.3</a:t>
                      </a:r>
                      <a:r>
                        <a:rPr kumimoji="1" lang="ja-JP" altLang="en-US" sz="1000" b="1" u="sng" dirty="0" smtClean="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1846174315"/>
                  </a:ext>
                </a:extLst>
              </a:tr>
            </a:tbl>
          </a:graphicData>
        </a:graphic>
      </p:graphicFrame>
      <p:sp>
        <p:nvSpPr>
          <p:cNvPr id="8" name="正方形/長方形 7"/>
          <p:cNvSpPr/>
          <p:nvPr/>
        </p:nvSpPr>
        <p:spPr>
          <a:xfrm>
            <a:off x="6527032" y="3031864"/>
            <a:ext cx="2530424"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出典：平成</a:t>
            </a: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年の刑法犯に関する統計資料</a:t>
            </a:r>
          </a:p>
        </p:txBody>
      </p:sp>
    </p:spTree>
    <p:extLst>
      <p:ext uri="{BB962C8B-B14F-4D97-AF65-F5344CB8AC3E}">
        <p14:creationId xmlns:p14="http://schemas.microsoft.com/office/powerpoint/2010/main" val="11235967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ext uri="{D42A27DB-BD31-4B8C-83A1-F6EECF244321}">
                <p14:modId xmlns:p14="http://schemas.microsoft.com/office/powerpoint/2010/main" val="2322529563"/>
              </p:ext>
            </p:extLst>
          </p:nvPr>
        </p:nvGraphicFramePr>
        <p:xfrm>
          <a:off x="71080" y="1036253"/>
          <a:ext cx="9763840" cy="5675766"/>
        </p:xfrm>
        <a:graphic>
          <a:graphicData uri="http://schemas.openxmlformats.org/drawingml/2006/table">
            <a:tbl>
              <a:tblPr firstRow="1" bandRow="1">
                <a:tableStyleId>{5940675A-B579-460E-94D1-54222C63F5DA}</a:tableStyleId>
              </a:tblPr>
              <a:tblGrid>
                <a:gridCol w="1229686">
                  <a:extLst>
                    <a:ext uri="{9D8B030D-6E8A-4147-A177-3AD203B41FA5}">
                      <a16:colId xmlns:a16="http://schemas.microsoft.com/office/drawing/2014/main" val="3969331863"/>
                    </a:ext>
                  </a:extLst>
                </a:gridCol>
                <a:gridCol w="3355193">
                  <a:extLst>
                    <a:ext uri="{9D8B030D-6E8A-4147-A177-3AD203B41FA5}">
                      <a16:colId xmlns:a16="http://schemas.microsoft.com/office/drawing/2014/main" val="2230677599"/>
                    </a:ext>
                  </a:extLst>
                </a:gridCol>
                <a:gridCol w="1081825">
                  <a:extLst>
                    <a:ext uri="{9D8B030D-6E8A-4147-A177-3AD203B41FA5}">
                      <a16:colId xmlns:a16="http://schemas.microsoft.com/office/drawing/2014/main" val="4015745365"/>
                    </a:ext>
                  </a:extLst>
                </a:gridCol>
                <a:gridCol w="4097136">
                  <a:extLst>
                    <a:ext uri="{9D8B030D-6E8A-4147-A177-3AD203B41FA5}">
                      <a16:colId xmlns:a16="http://schemas.microsoft.com/office/drawing/2014/main" val="575010291"/>
                    </a:ext>
                  </a:extLst>
                </a:gridCol>
              </a:tblGrid>
              <a:tr h="257498">
                <a:tc>
                  <a:txBody>
                    <a:bodyPr/>
                    <a:lstStyle/>
                    <a:p>
                      <a:pPr algn="ctr"/>
                      <a:r>
                        <a:rPr kumimoji="1" lang="ja-JP" altLang="en-US" sz="1200" dirty="0" smtClean="0">
                          <a:latin typeface="Meiryo UI" panose="020B0604030504040204" pitchFamily="50" charset="-128"/>
                          <a:ea typeface="Meiryo UI" panose="020B0604030504040204" pitchFamily="50" charset="-128"/>
                        </a:rPr>
                        <a:t>分野</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概要</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分野</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概要</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00185018"/>
                  </a:ext>
                </a:extLst>
              </a:tr>
              <a:tr h="846576">
                <a:tc rowSpan="2">
                  <a:txBody>
                    <a:bodyPr/>
                    <a:lstStyle/>
                    <a:p>
                      <a:r>
                        <a:rPr kumimoji="1" lang="ja-JP" altLang="en-US" sz="1200" dirty="0" smtClean="0">
                          <a:latin typeface="Meiryo UI" panose="020B0604030504040204" pitchFamily="50" charset="-128"/>
                          <a:ea typeface="Meiryo UI" panose="020B0604030504040204" pitchFamily="50" charset="-128"/>
                        </a:rPr>
                        <a:t>伝統芸能</a:t>
                      </a:r>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r>
                        <a:rPr kumimoji="1" lang="ja-JP" altLang="en-US" sz="900" dirty="0" smtClean="0">
                          <a:latin typeface="Meiryo UI" panose="020B0604030504040204" pitchFamily="50" charset="-128"/>
                          <a:ea typeface="Meiryo UI" panose="020B0604030504040204" pitchFamily="50" charset="-128"/>
                        </a:rPr>
                        <a:t>・豊臣秀吉が愛した「能」（大阪ゆかりの演目が多く存在。「住吉詣」、「松虫」等）</a:t>
                      </a:r>
                    </a:p>
                    <a:p>
                      <a:r>
                        <a:rPr kumimoji="1" lang="ja-JP" altLang="en-US" sz="900" dirty="0" smtClean="0">
                          <a:latin typeface="Meiryo UI" panose="020B0604030504040204" pitchFamily="50" charset="-128"/>
                          <a:ea typeface="Meiryo UI" panose="020B0604030504040204" pitchFamily="50" charset="-128"/>
                        </a:rPr>
                        <a:t>・竹本義太夫、近松門左衛門が大成させた「文楽」</a:t>
                      </a:r>
                    </a:p>
                    <a:p>
                      <a:r>
                        <a:rPr kumimoji="1" lang="ja-JP" altLang="en-US" sz="900" dirty="0" smtClean="0">
                          <a:latin typeface="Meiryo UI" panose="020B0604030504040204" pitchFamily="50" charset="-128"/>
                          <a:ea typeface="Meiryo UI" panose="020B0604030504040204" pitchFamily="50" charset="-128"/>
                        </a:rPr>
                        <a:t>・和事等の上方「歌舞伎」</a:t>
                      </a:r>
                    </a:p>
                    <a:p>
                      <a:r>
                        <a:rPr kumimoji="1" lang="ja-JP" altLang="en-US" sz="900" dirty="0" smtClean="0">
                          <a:latin typeface="Meiryo UI" panose="020B0604030504040204" pitchFamily="50" charset="-128"/>
                          <a:ea typeface="Meiryo UI" panose="020B0604030504040204" pitchFamily="50" charset="-128"/>
                        </a:rPr>
                        <a:t>・沖縄から堺に伝来、改良した三味線にのせ歌う「地歌」</a:t>
                      </a:r>
                    </a:p>
                    <a:p>
                      <a:r>
                        <a:rPr kumimoji="1" lang="ja-JP" altLang="en-US" sz="900" dirty="0" smtClean="0">
                          <a:latin typeface="Meiryo UI" panose="020B0604030504040204" pitchFamily="50" charset="-128"/>
                          <a:ea typeface="Meiryo UI" panose="020B0604030504040204" pitchFamily="50" charset="-128"/>
                        </a:rPr>
                        <a:t>・優美・上品、ユーモラスな「上方舞」</a:t>
                      </a:r>
                    </a:p>
                    <a:p>
                      <a:r>
                        <a:rPr kumimoji="1" lang="ja-JP" altLang="en-US" sz="900" dirty="0" smtClean="0">
                          <a:latin typeface="Meiryo UI" panose="020B0604030504040204" pitchFamily="50" charset="-128"/>
                          <a:ea typeface="Meiryo UI" panose="020B0604030504040204" pitchFamily="50" charset="-128"/>
                        </a:rPr>
                        <a:t>・米沢彦八が生国魂神社で始めた上方「落語」</a:t>
                      </a:r>
                    </a:p>
                    <a:p>
                      <a:r>
                        <a:rPr kumimoji="1" lang="ja-JP" altLang="en-US" sz="900" dirty="0" smtClean="0">
                          <a:latin typeface="Meiryo UI" panose="020B0604030504040204" pitchFamily="50" charset="-128"/>
                          <a:ea typeface="Meiryo UI" panose="020B0604030504040204" pitchFamily="50" charset="-128"/>
                        </a:rPr>
                        <a:t>・堺の千利休が大成した「茶道」</a:t>
                      </a:r>
                    </a:p>
                    <a:p>
                      <a:r>
                        <a:rPr kumimoji="1" lang="ja-JP" altLang="en-US" sz="900" dirty="0" smtClean="0">
                          <a:latin typeface="Meiryo UI" panose="020B0604030504040204" pitchFamily="50" charset="-128"/>
                          <a:ea typeface="Meiryo UI" panose="020B0604030504040204" pitchFamily="50" charset="-128"/>
                        </a:rPr>
                        <a:t>・未生流等のいけばな「華道」</a:t>
                      </a:r>
                      <a:endParaRPr kumimoji="1" lang="en-US" altLang="ja-JP" sz="900" dirty="0" smtClean="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学問・知識の伝統</a:t>
                      </a:r>
                      <a:endParaRPr kumimoji="1" lang="en-US" altLang="ja-JP" sz="1200" dirty="0" smtClean="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900" dirty="0" smtClean="0">
                          <a:latin typeface="Meiryo UI" panose="020B0604030504040204" pitchFamily="50" charset="-128"/>
                          <a:ea typeface="Meiryo UI" panose="020B0604030504040204" pitchFamily="50" charset="-128"/>
                        </a:rPr>
                        <a:t>・享保</a:t>
                      </a:r>
                      <a:r>
                        <a:rPr kumimoji="1" lang="en-US" altLang="ja-JP" sz="900" dirty="0" smtClean="0">
                          <a:latin typeface="Meiryo UI" panose="020B0604030504040204" pitchFamily="50" charset="-128"/>
                          <a:ea typeface="Meiryo UI" panose="020B0604030504040204" pitchFamily="50" charset="-128"/>
                        </a:rPr>
                        <a:t>9</a:t>
                      </a:r>
                      <a:r>
                        <a:rPr kumimoji="1" lang="ja-JP" altLang="en-US" sz="900" dirty="0" smtClean="0">
                          <a:latin typeface="Meiryo UI" panose="020B0604030504040204" pitchFamily="50" charset="-128"/>
                          <a:ea typeface="Meiryo UI" panose="020B0604030504040204" pitchFamily="50" charset="-128"/>
                        </a:rPr>
                        <a:t>年（</a:t>
                      </a:r>
                      <a:r>
                        <a:rPr kumimoji="1" lang="en-US" altLang="ja-JP" sz="900" dirty="0" smtClean="0">
                          <a:latin typeface="Meiryo UI" panose="020B0604030504040204" pitchFamily="50" charset="-128"/>
                          <a:ea typeface="Meiryo UI" panose="020B0604030504040204" pitchFamily="50" charset="-128"/>
                        </a:rPr>
                        <a:t>1724</a:t>
                      </a:r>
                      <a:r>
                        <a:rPr kumimoji="1" lang="ja-JP" altLang="en-US" sz="900" dirty="0" smtClean="0">
                          <a:latin typeface="Meiryo UI" panose="020B0604030504040204" pitchFamily="50" charset="-128"/>
                          <a:ea typeface="Meiryo UI" panose="020B0604030504040204" pitchFamily="50" charset="-128"/>
                        </a:rPr>
                        <a:t>年）に創業され大阪町人の教育機関として存続した幕府公許の学問所「懐徳堂」。その名を冠した「山片蟠桃賞」。</a:t>
                      </a:r>
                    </a:p>
                    <a:p>
                      <a:r>
                        <a:rPr kumimoji="1" lang="ja-JP" altLang="en-US" sz="900" dirty="0" smtClean="0">
                          <a:latin typeface="Meiryo UI" panose="020B0604030504040204" pitchFamily="50" charset="-128"/>
                          <a:ea typeface="Meiryo UI" panose="020B0604030504040204" pitchFamily="50" charset="-128"/>
                        </a:rPr>
                        <a:t>・天保</a:t>
                      </a:r>
                      <a:r>
                        <a:rPr kumimoji="1" lang="en-US" altLang="ja-JP" sz="900" dirty="0" smtClean="0">
                          <a:latin typeface="Meiryo UI" panose="020B0604030504040204" pitchFamily="50" charset="-128"/>
                          <a:ea typeface="Meiryo UI" panose="020B0604030504040204" pitchFamily="50" charset="-128"/>
                        </a:rPr>
                        <a:t>9</a:t>
                      </a:r>
                      <a:r>
                        <a:rPr kumimoji="1" lang="ja-JP" altLang="en-US" sz="900" dirty="0" smtClean="0">
                          <a:latin typeface="Meiryo UI" panose="020B0604030504040204" pitchFamily="50" charset="-128"/>
                          <a:ea typeface="Meiryo UI" panose="020B0604030504040204" pitchFamily="50" charset="-128"/>
                        </a:rPr>
                        <a:t>年（</a:t>
                      </a:r>
                      <a:r>
                        <a:rPr kumimoji="1" lang="en-US" altLang="ja-JP" sz="900" dirty="0" smtClean="0">
                          <a:latin typeface="Meiryo UI" panose="020B0604030504040204" pitchFamily="50" charset="-128"/>
                          <a:ea typeface="Meiryo UI" panose="020B0604030504040204" pitchFamily="50" charset="-128"/>
                        </a:rPr>
                        <a:t>1838</a:t>
                      </a:r>
                      <a:r>
                        <a:rPr kumimoji="1" lang="ja-JP" altLang="en-US" sz="900" dirty="0" smtClean="0">
                          <a:latin typeface="Meiryo UI" panose="020B0604030504040204" pitchFamily="50" charset="-128"/>
                          <a:ea typeface="Meiryo UI" panose="020B0604030504040204" pitchFamily="50" charset="-128"/>
                        </a:rPr>
                        <a:t>年）に、緒方洪庵が開校し、医学蘭学の核となった「適塾」。今の大阪大学医学部に続く。</a:t>
                      </a:r>
                    </a:p>
                    <a:p>
                      <a:r>
                        <a:rPr kumimoji="1" lang="ja-JP" altLang="en-US" sz="900" dirty="0" smtClean="0">
                          <a:latin typeface="Meiryo UI" panose="020B0604030504040204" pitchFamily="50" charset="-128"/>
                          <a:ea typeface="Meiryo UI" panose="020B0604030504040204" pitchFamily="50" charset="-128"/>
                        </a:rPr>
                        <a:t>・石田梅岩が起こした石門心学を教える「心学明誠舎」等</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・現在も多くの大学等を集積</a:t>
                      </a:r>
                      <a:endParaRPr kumimoji="1" lang="ja-JP" altLang="en-US" sz="9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122730"/>
                  </a:ext>
                </a:extLst>
              </a:tr>
              <a:tr h="586854">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読みつがれる大阪の文学</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900" dirty="0" smtClean="0">
                          <a:latin typeface="Meiryo UI" panose="020B0604030504040204" pitchFamily="50" charset="-128"/>
                          <a:ea typeface="Meiryo UI" panose="020B0604030504040204" pitchFamily="50" charset="-128"/>
                        </a:rPr>
                        <a:t>・万葉集にも詠まれ、和歌における大阪の枕詞になった「みおつくし」</a:t>
                      </a:r>
                    </a:p>
                    <a:p>
                      <a:r>
                        <a:rPr kumimoji="1" lang="ja-JP" altLang="en-US" sz="900" dirty="0" smtClean="0">
                          <a:latin typeface="Meiryo UI" panose="020B0604030504040204" pitchFamily="50" charset="-128"/>
                          <a:ea typeface="Meiryo UI" panose="020B0604030504040204" pitchFamily="50" charset="-128"/>
                        </a:rPr>
                        <a:t>・大阪天満宮連歌所の宗匠、西山宗因などによる「連歌」、「俳諧」の発展。</a:t>
                      </a:r>
                    </a:p>
                    <a:p>
                      <a:r>
                        <a:rPr kumimoji="1" lang="ja-JP" altLang="en-US" sz="900" dirty="0" smtClean="0">
                          <a:latin typeface="Meiryo UI" panose="020B0604030504040204" pitchFamily="50" charset="-128"/>
                          <a:ea typeface="Meiryo UI" panose="020B0604030504040204" pitchFamily="50" charset="-128"/>
                        </a:rPr>
                        <a:t>・好色一代男、日本永代蔵などを全国に刊行した　「井原西鶴の浮世草子」</a:t>
                      </a:r>
                    </a:p>
                    <a:p>
                      <a:r>
                        <a:rPr kumimoji="1" lang="ja-JP" altLang="en-US" sz="900" dirty="0" smtClean="0">
                          <a:latin typeface="Meiryo UI" panose="020B0604030504040204" pitchFamily="50" charset="-128"/>
                          <a:ea typeface="Meiryo UI" panose="020B0604030504040204" pitchFamily="50" charset="-128"/>
                        </a:rPr>
                        <a:t>・曾根崎心中、心中天の網島等の「近松門左衛門の浄瑠璃」</a:t>
                      </a:r>
                    </a:p>
                    <a:p>
                      <a:r>
                        <a:rPr kumimoji="1" lang="ja-JP" altLang="en-US" sz="900" dirty="0" smtClean="0">
                          <a:latin typeface="Meiryo UI" panose="020B0604030504040204" pitchFamily="50" charset="-128"/>
                          <a:ea typeface="Meiryo UI" panose="020B0604030504040204" pitchFamily="50" charset="-128"/>
                        </a:rPr>
                        <a:t>・現代に続く、直木三十五、与謝野晶子、織田作之助、川端康成、司馬遼太郎</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371119"/>
                  </a:ext>
                </a:extLst>
              </a:tr>
              <a:tr h="368490">
                <a:tc rowSpan="2">
                  <a:txBody>
                    <a:bodyPr/>
                    <a:lstStyle/>
                    <a:p>
                      <a:r>
                        <a:rPr kumimoji="1" lang="ja-JP" altLang="en-US" sz="1200" dirty="0" smtClean="0">
                          <a:latin typeface="Meiryo UI" panose="020B0604030504040204" pitchFamily="50" charset="-128"/>
                          <a:ea typeface="Meiryo UI" panose="020B0604030504040204" pitchFamily="50" charset="-128"/>
                        </a:rPr>
                        <a:t>文化・エンターテイメント</a:t>
                      </a:r>
                      <a:endParaRPr kumimoji="1" lang="en-US" altLang="ja-JP" sz="1200" dirty="0" smtClean="0">
                        <a:latin typeface="Meiryo UI" panose="020B0604030504040204" pitchFamily="50" charset="-128"/>
                        <a:ea typeface="Meiryo UI" panose="020B0604030504040204" pitchFamily="50" charset="-128"/>
                      </a:endParaRPr>
                    </a:p>
                  </a:txBody>
                  <a:tcPr/>
                </a:tc>
                <a:tc rowSpan="2">
                  <a:txBody>
                    <a:bodyPr/>
                    <a:lstStyle/>
                    <a:p>
                      <a:r>
                        <a:rPr kumimoji="1" lang="ja-JP" altLang="en-US" sz="900" dirty="0" smtClean="0">
                          <a:latin typeface="Meiryo UI" panose="020B0604030504040204" pitchFamily="50" charset="-128"/>
                          <a:ea typeface="Meiryo UI" panose="020B0604030504040204" pitchFamily="50" charset="-128"/>
                        </a:rPr>
                        <a:t>・博覧会都市の伝統（</a:t>
                      </a:r>
                      <a:r>
                        <a:rPr kumimoji="1" lang="en-US" altLang="ja-JP" sz="900" dirty="0" smtClean="0">
                          <a:latin typeface="Meiryo UI" panose="020B0604030504040204" pitchFamily="50" charset="-128"/>
                          <a:ea typeface="Meiryo UI" panose="020B0604030504040204" pitchFamily="50" charset="-128"/>
                        </a:rPr>
                        <a:t>1883</a:t>
                      </a:r>
                      <a:r>
                        <a:rPr kumimoji="1" lang="ja-JP" altLang="en-US" sz="900" dirty="0" smtClean="0">
                          <a:latin typeface="Meiryo UI" panose="020B0604030504040204" pitchFamily="50" charset="-128"/>
                          <a:ea typeface="Meiryo UI" panose="020B0604030504040204" pitchFamily="50" charset="-128"/>
                        </a:rPr>
                        <a:t>年：明治</a:t>
                      </a:r>
                      <a:r>
                        <a:rPr kumimoji="1" lang="en-US" altLang="ja-JP" sz="900" dirty="0" smtClean="0">
                          <a:latin typeface="Meiryo UI" panose="020B0604030504040204" pitchFamily="50" charset="-128"/>
                          <a:ea typeface="Meiryo UI" panose="020B0604030504040204" pitchFamily="50" charset="-128"/>
                        </a:rPr>
                        <a:t>16</a:t>
                      </a:r>
                      <a:r>
                        <a:rPr kumimoji="1" lang="ja-JP" altLang="en-US" sz="900" dirty="0" smtClean="0">
                          <a:latin typeface="Meiryo UI" panose="020B0604030504040204" pitchFamily="50" charset="-128"/>
                          <a:ea typeface="Meiryo UI" panose="020B0604030504040204" pitchFamily="50" charset="-128"/>
                        </a:rPr>
                        <a:t>年の関西府県聯合共進会から「大阪万博」、「花博」）</a:t>
                      </a:r>
                    </a:p>
                    <a:p>
                      <a:r>
                        <a:rPr kumimoji="1" lang="ja-JP" altLang="en-US" sz="900" dirty="0" smtClean="0">
                          <a:latin typeface="Meiryo UI" panose="020B0604030504040204" pitchFamily="50" charset="-128"/>
                          <a:ea typeface="Meiryo UI" panose="020B0604030504040204" pitchFamily="50" charset="-128"/>
                        </a:rPr>
                        <a:t>・「道頓堀の５座」から国立文楽劇場、松竹座</a:t>
                      </a:r>
                    </a:p>
                    <a:p>
                      <a:r>
                        <a:rPr kumimoji="1" lang="ja-JP" altLang="en-US" sz="900" dirty="0" smtClean="0">
                          <a:latin typeface="Meiryo UI" panose="020B0604030504040204" pitchFamily="50" charset="-128"/>
                          <a:ea typeface="Meiryo UI" panose="020B0604030504040204" pitchFamily="50" charset="-128"/>
                        </a:rPr>
                        <a:t>・「大阪フィルハーモニー交響楽団」などのクラシックや大阪出身の多くのバンドやアーティスト</a:t>
                      </a:r>
                    </a:p>
                    <a:p>
                      <a:r>
                        <a:rPr kumimoji="1" lang="ja-JP" altLang="en-US" sz="900" dirty="0" smtClean="0">
                          <a:latin typeface="Meiryo UI" panose="020B0604030504040204" pitchFamily="50" charset="-128"/>
                          <a:ea typeface="Meiryo UI" panose="020B0604030504040204" pitchFamily="50" charset="-128"/>
                        </a:rPr>
                        <a:t>・エンタツ・アチャコ以降急速に普及した「漫才」や「新喜劇」</a:t>
                      </a:r>
                    </a:p>
                    <a:p>
                      <a:r>
                        <a:rPr kumimoji="1" lang="ja-JP" altLang="en-US" sz="900" dirty="0" smtClean="0">
                          <a:latin typeface="Meiryo UI" panose="020B0604030504040204" pitchFamily="50" charset="-128"/>
                          <a:ea typeface="Meiryo UI" panose="020B0604030504040204" pitchFamily="50" charset="-128"/>
                        </a:rPr>
                        <a:t>・「通天閣」や「あべのハルカス」等のタワー</a:t>
                      </a:r>
                    </a:p>
                    <a:p>
                      <a:r>
                        <a:rPr kumimoji="1" lang="ja-JP" altLang="en-US" sz="900" dirty="0" smtClean="0">
                          <a:latin typeface="Meiryo UI" panose="020B0604030504040204" pitchFamily="50" charset="-128"/>
                          <a:ea typeface="Meiryo UI" panose="020B0604030504040204" pitchFamily="50" charset="-128"/>
                        </a:rPr>
                        <a:t>・内外から多くの人を集める「ユニバーサルスタジオジャパン」</a:t>
                      </a:r>
                      <a:endParaRPr kumimoji="1" lang="en-US" altLang="ja-JP" sz="900" dirty="0" smtClean="0">
                        <a:latin typeface="Meiryo UI" panose="020B0604030504040204" pitchFamily="50" charset="-128"/>
                        <a:ea typeface="Meiryo UI" panose="020B0604030504040204" pitchFamily="50" charset="-128"/>
                      </a:endParaRPr>
                    </a:p>
                  </a:txBody>
                  <a:tcPr/>
                </a:tc>
                <a:tc vMerge="1">
                  <a:txBody>
                    <a:bodyPr/>
                    <a:lstStyle/>
                    <a:p>
                      <a:endParaRPr kumimoji="1" lang="en-US" altLang="ja-JP" sz="1200" dirty="0" smtClean="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vMerge="1">
                  <a:txBody>
                    <a:bodyPr/>
                    <a:lstStyle/>
                    <a:p>
                      <a:endParaRPr kumimoji="1" lang="ja-JP" altLang="en-US" sz="9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138037"/>
                  </a:ext>
                </a:extLst>
              </a:tr>
              <a:tr h="82034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smtClean="0">
                          <a:latin typeface="Meiryo UI" panose="020B0604030504040204" pitchFamily="50" charset="-128"/>
                          <a:ea typeface="Meiryo UI" panose="020B0604030504040204" pitchFamily="50" charset="-128"/>
                        </a:rPr>
                        <a:t>歴史的な資産</a:t>
                      </a:r>
                      <a:endParaRPr kumimoji="1" lang="en-US" altLang="ja-JP" sz="1200" dirty="0" smtClean="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r>
                        <a:rPr kumimoji="1" lang="ja-JP" altLang="en-US" sz="900" dirty="0" smtClean="0">
                          <a:latin typeface="Meiryo UI" panose="020B0604030504040204" pitchFamily="50" charset="-128"/>
                          <a:ea typeface="Meiryo UI" panose="020B0604030504040204" pitchFamily="50" charset="-128"/>
                        </a:rPr>
                        <a:t>・大阪城や住吉大社など</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大阪には国宝が</a:t>
                      </a:r>
                      <a:r>
                        <a:rPr kumimoji="1" lang="en-US" altLang="ja-JP" sz="900" dirty="0" smtClean="0">
                          <a:latin typeface="Meiryo UI" panose="020B0604030504040204" pitchFamily="50" charset="-128"/>
                          <a:ea typeface="Meiryo UI" panose="020B0604030504040204" pitchFamily="50" charset="-128"/>
                        </a:rPr>
                        <a:t>62</a:t>
                      </a:r>
                      <a:r>
                        <a:rPr kumimoji="1" lang="ja-JP" altLang="en-US" sz="900" dirty="0" smtClean="0">
                          <a:latin typeface="Meiryo UI" panose="020B0604030504040204" pitchFamily="50" charset="-128"/>
                          <a:ea typeface="Meiryo UI" panose="020B0604030504040204" pitchFamily="50" charset="-128"/>
                        </a:rPr>
                        <a:t>件（全国の約</a:t>
                      </a:r>
                      <a:r>
                        <a:rPr kumimoji="1" lang="en-US" altLang="ja-JP" sz="900" dirty="0" smtClean="0">
                          <a:latin typeface="Meiryo UI" panose="020B0604030504040204" pitchFamily="50" charset="-128"/>
                          <a:ea typeface="Meiryo UI" panose="020B0604030504040204" pitchFamily="50" charset="-128"/>
                        </a:rPr>
                        <a:t>6</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重要文化財が</a:t>
                      </a:r>
                      <a:r>
                        <a:rPr kumimoji="1" lang="en-US" altLang="ja-JP" sz="900" dirty="0" smtClean="0">
                          <a:latin typeface="Meiryo UI" panose="020B0604030504040204" pitchFamily="50" charset="-128"/>
                          <a:ea typeface="Meiryo UI" panose="020B0604030504040204" pitchFamily="50" charset="-128"/>
                        </a:rPr>
                        <a:t>615</a:t>
                      </a:r>
                      <a:r>
                        <a:rPr kumimoji="1" lang="ja-JP" altLang="en-US" sz="900" dirty="0" smtClean="0">
                          <a:latin typeface="Meiryo UI" panose="020B0604030504040204" pitchFamily="50" charset="-128"/>
                          <a:ea typeface="Meiryo UI" panose="020B0604030504040204" pitchFamily="50" charset="-128"/>
                        </a:rPr>
                        <a:t>件（全国の約</a:t>
                      </a:r>
                      <a:r>
                        <a:rPr kumimoji="1" lang="en-US" altLang="ja-JP" sz="900" dirty="0" smtClean="0">
                          <a:latin typeface="Meiryo UI" panose="020B0604030504040204" pitchFamily="50" charset="-128"/>
                          <a:ea typeface="Meiryo UI" panose="020B0604030504040204" pitchFamily="50" charset="-128"/>
                        </a:rPr>
                        <a:t>5</a:t>
                      </a:r>
                      <a:r>
                        <a:rPr kumimoji="1" lang="ja-JP" altLang="en-US" sz="900" dirty="0" smtClean="0">
                          <a:latin typeface="Meiryo UI" panose="020B0604030504040204" pitchFamily="50" charset="-128"/>
                          <a:ea typeface="Meiryo UI" panose="020B0604030504040204" pitchFamily="50" charset="-128"/>
                        </a:rPr>
                        <a:t>％）が存在。</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・百舌鳥古市古墳群が、今年７月に、大阪初の</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世界遺産に登録。</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097987"/>
                  </a:ext>
                </a:extLst>
              </a:tr>
              <a:tr h="1873302">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四季を彩る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祭礼</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・今宮神社の「十日戎」</a:t>
                      </a:r>
                    </a:p>
                    <a:p>
                      <a:r>
                        <a:rPr kumimoji="1" lang="ja-JP" altLang="en-US" sz="900" dirty="0" smtClean="0">
                          <a:latin typeface="Meiryo UI" panose="020B0604030504040204" pitchFamily="50" charset="-128"/>
                          <a:ea typeface="Meiryo UI" panose="020B0604030504040204" pitchFamily="50" charset="-128"/>
                        </a:rPr>
                        <a:t>・道明寺天満宮の「神事菜種御供」</a:t>
                      </a:r>
                    </a:p>
                    <a:p>
                      <a:r>
                        <a:rPr kumimoji="1" lang="ja-JP" altLang="en-US" sz="900" dirty="0" smtClean="0">
                          <a:latin typeface="Meiryo UI" panose="020B0604030504040204" pitchFamily="50" charset="-128"/>
                          <a:ea typeface="Meiryo UI" panose="020B0604030504040204" pitchFamily="50" charset="-128"/>
                        </a:rPr>
                        <a:t>・四天王寺の「聖霊会舞楽」</a:t>
                      </a:r>
                    </a:p>
                    <a:p>
                      <a:r>
                        <a:rPr kumimoji="1" lang="ja-JP" altLang="en-US" sz="900" dirty="0" smtClean="0">
                          <a:latin typeface="Meiryo UI" panose="020B0604030504040204" pitchFamily="50" charset="-128"/>
                          <a:ea typeface="Meiryo UI" panose="020B0604030504040204" pitchFamily="50" charset="-128"/>
                        </a:rPr>
                        <a:t>・愛染堂の「愛染祭り」</a:t>
                      </a:r>
                    </a:p>
                    <a:p>
                      <a:r>
                        <a:rPr kumimoji="1" lang="ja-JP" altLang="en-US" sz="900" dirty="0" smtClean="0">
                          <a:latin typeface="Meiryo UI" panose="020B0604030504040204" pitchFamily="50" charset="-128"/>
                          <a:ea typeface="Meiryo UI" panose="020B0604030504040204" pitchFamily="50" charset="-128"/>
                        </a:rPr>
                        <a:t>・花火が川面をてらす、　大阪天満宮の「天神祭」</a:t>
                      </a:r>
                    </a:p>
                    <a:p>
                      <a:r>
                        <a:rPr kumimoji="1" lang="ja-JP" altLang="en-US" sz="900" dirty="0" smtClean="0">
                          <a:latin typeface="Meiryo UI" panose="020B0604030504040204" pitchFamily="50" charset="-128"/>
                          <a:ea typeface="Meiryo UI" panose="020B0604030504040204" pitchFamily="50" charset="-128"/>
                        </a:rPr>
                        <a:t>・住吉大社の「住吉祭」</a:t>
                      </a:r>
                    </a:p>
                    <a:p>
                      <a:r>
                        <a:rPr kumimoji="1" lang="ja-JP" altLang="en-US" sz="900" dirty="0" smtClean="0">
                          <a:latin typeface="Meiryo UI" panose="020B0604030504040204" pitchFamily="50" charset="-128"/>
                          <a:ea typeface="Meiryo UI" panose="020B0604030504040204" pitchFamily="50" charset="-128"/>
                        </a:rPr>
                        <a:t>・「盆おどり」</a:t>
                      </a:r>
                    </a:p>
                    <a:p>
                      <a:r>
                        <a:rPr kumimoji="1" lang="ja-JP" altLang="en-US" sz="900" dirty="0" smtClean="0">
                          <a:latin typeface="Meiryo UI" panose="020B0604030504040204" pitchFamily="50" charset="-128"/>
                          <a:ea typeface="Meiryo UI" panose="020B0604030504040204" pitchFamily="50" charset="-128"/>
                        </a:rPr>
                        <a:t>・岸和田などの「だんじり」や「ふとん太鼓」</a:t>
                      </a:r>
                    </a:p>
                    <a:p>
                      <a:r>
                        <a:rPr kumimoji="1" lang="ja-JP" altLang="en-US" sz="900" dirty="0" smtClean="0">
                          <a:latin typeface="Meiryo UI" panose="020B0604030504040204" pitchFamily="50" charset="-128"/>
                          <a:ea typeface="Meiryo UI" panose="020B0604030504040204" pitchFamily="50" charset="-128"/>
                        </a:rPr>
                        <a:t>・道修町の「神農祭」</a:t>
                      </a:r>
                    </a:p>
                    <a:p>
                      <a:r>
                        <a:rPr kumimoji="1" lang="ja-JP" altLang="en-US" sz="900" dirty="0" smtClean="0">
                          <a:latin typeface="Meiryo UI" panose="020B0604030504040204" pitchFamily="50" charset="-128"/>
                          <a:ea typeface="Meiryo UI" panose="020B0604030504040204" pitchFamily="50" charset="-128"/>
                        </a:rPr>
                        <a:t>・生根神社の「勝間南瓜神事」</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大阪を輝かせる芸術、建築物</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・木村 蒹葭堂による文化サロンの歴史</a:t>
                      </a:r>
                    </a:p>
                    <a:p>
                      <a:r>
                        <a:rPr kumimoji="1" lang="ja-JP" altLang="en-US" sz="900" dirty="0" smtClean="0">
                          <a:latin typeface="Meiryo UI" panose="020B0604030504040204" pitchFamily="50" charset="-128"/>
                          <a:ea typeface="Meiryo UI" panose="020B0604030504040204" pitchFamily="50" charset="-128"/>
                        </a:rPr>
                        <a:t>・小出 楢重、国枝金三、鍋井克之等による近代洋画、パリの街角を描いた佐伯祐三。</a:t>
                      </a:r>
                    </a:p>
                    <a:p>
                      <a:r>
                        <a:rPr kumimoji="1" lang="ja-JP" altLang="en-US" sz="900" dirty="0" smtClean="0">
                          <a:latin typeface="Meiryo UI" panose="020B0604030504040204" pitchFamily="50" charset="-128"/>
                          <a:ea typeface="Meiryo UI" panose="020B0604030504040204" pitchFamily="50" charset="-128"/>
                        </a:rPr>
                        <a:t>・生田花朝、北野恒富、島成園等の日本画</a:t>
                      </a:r>
                    </a:p>
                    <a:p>
                      <a:r>
                        <a:rPr kumimoji="1" lang="ja-JP" altLang="en-US" sz="900" dirty="0" smtClean="0">
                          <a:latin typeface="Meiryo UI" panose="020B0604030504040204" pitchFamily="50" charset="-128"/>
                          <a:ea typeface="Meiryo UI" panose="020B0604030504040204" pitchFamily="50" charset="-128"/>
                        </a:rPr>
                        <a:t>・岩宮武二、森山大道等の写真</a:t>
                      </a:r>
                    </a:p>
                    <a:p>
                      <a:r>
                        <a:rPr kumimoji="1" lang="ja-JP" altLang="en-US" sz="900" dirty="0" smtClean="0">
                          <a:latin typeface="Meiryo UI" panose="020B0604030504040204" pitchFamily="50" charset="-128"/>
                          <a:ea typeface="Meiryo UI" panose="020B0604030504040204" pitchFamily="50" charset="-128"/>
                        </a:rPr>
                        <a:t>・吉原治良による具体美術</a:t>
                      </a:r>
                    </a:p>
                    <a:p>
                      <a:r>
                        <a:rPr kumimoji="1" lang="ja-JP" altLang="en-US" sz="900" dirty="0" smtClean="0">
                          <a:latin typeface="Meiryo UI" panose="020B0604030504040204" pitchFamily="50" charset="-128"/>
                          <a:ea typeface="Meiryo UI" panose="020B0604030504040204" pitchFamily="50" charset="-128"/>
                        </a:rPr>
                        <a:t>・国際的な現代芸術家である森村泰昌等の活躍　</a:t>
                      </a:r>
                    </a:p>
                    <a:p>
                      <a:r>
                        <a:rPr kumimoji="1" lang="ja-JP" altLang="en-US" sz="900" dirty="0" smtClean="0">
                          <a:latin typeface="Meiryo UI" panose="020B0604030504040204" pitchFamily="50" charset="-128"/>
                          <a:ea typeface="Meiryo UI" panose="020B0604030504040204" pitchFamily="50" charset="-128"/>
                        </a:rPr>
                        <a:t>・今竹七郎からから田中一光、永井一正、横尾忠則とつづくグラフィックデザインの歴史</a:t>
                      </a:r>
                    </a:p>
                    <a:p>
                      <a:r>
                        <a:rPr kumimoji="1" lang="ja-JP" altLang="en-US" sz="900" dirty="0" smtClean="0">
                          <a:latin typeface="Meiryo UI" panose="020B0604030504040204" pitchFamily="50" charset="-128"/>
                          <a:ea typeface="Meiryo UI" panose="020B0604030504040204" pitchFamily="50" charset="-128"/>
                        </a:rPr>
                        <a:t>・岡本太郎の芸術作品であり</a:t>
                      </a:r>
                      <a:r>
                        <a:rPr kumimoji="1" lang="en-US" altLang="ja-JP" sz="900" dirty="0" smtClean="0">
                          <a:latin typeface="Meiryo UI" panose="020B0604030504040204" pitchFamily="50" charset="-128"/>
                          <a:ea typeface="Meiryo UI" panose="020B0604030504040204" pitchFamily="50" charset="-128"/>
                        </a:rPr>
                        <a:t>70</a:t>
                      </a:r>
                      <a:r>
                        <a:rPr kumimoji="1" lang="ja-JP" altLang="en-US" sz="900" dirty="0" smtClean="0">
                          <a:latin typeface="Meiryo UI" panose="020B0604030504040204" pitchFamily="50" charset="-128"/>
                          <a:ea typeface="Meiryo UI" panose="020B0604030504040204" pitchFamily="50" charset="-128"/>
                        </a:rPr>
                        <a:t>年万博のレガシーである太陽の塔</a:t>
                      </a:r>
                    </a:p>
                    <a:p>
                      <a:r>
                        <a:rPr kumimoji="1" lang="ja-JP" altLang="en-US" sz="900" dirty="0" smtClean="0">
                          <a:latin typeface="Meiryo UI" panose="020B0604030504040204" pitchFamily="50" charset="-128"/>
                          <a:ea typeface="Meiryo UI" panose="020B0604030504040204" pitchFamily="50" charset="-128"/>
                        </a:rPr>
                        <a:t>・国立国際美術館、大阪市東洋陶磁美術館、大阪府立中央図書館、中央公会堂等が集積する中之島のポテンシャル</a:t>
                      </a:r>
                    </a:p>
                    <a:p>
                      <a:r>
                        <a:rPr kumimoji="1" lang="ja-JP" altLang="en-US" sz="900" dirty="0" smtClean="0">
                          <a:latin typeface="Meiryo UI" panose="020B0604030504040204" pitchFamily="50" charset="-128"/>
                          <a:ea typeface="Meiryo UI" panose="020B0604030504040204" pitchFamily="50" charset="-128"/>
                        </a:rPr>
                        <a:t>・中之島界隈や道頓堀等の歴史が育んだ水都としての都市空間</a:t>
                      </a:r>
                    </a:p>
                    <a:p>
                      <a:r>
                        <a:rPr kumimoji="1" lang="ja-JP" altLang="en-US" sz="900" dirty="0" smtClean="0">
                          <a:latin typeface="Meiryo UI" panose="020B0604030504040204" pitchFamily="50" charset="-128"/>
                          <a:ea typeface="Meiryo UI" panose="020B0604030504040204" pitchFamily="50" charset="-128"/>
                        </a:rPr>
                        <a:t>・御堂筋イルミネーションや光のルネサンス等のライトアップ</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82835616"/>
                  </a:ext>
                </a:extLst>
              </a:tr>
              <a:tr h="838056">
                <a:tc>
                  <a:txBody>
                    <a:bodyPr/>
                    <a:lstStyle/>
                    <a:p>
                      <a:pPr marL="177800" indent="-177800" algn="l"/>
                      <a:r>
                        <a:rPr kumimoji="1" lang="ja-JP" altLang="en-US" sz="1200" dirty="0" smtClean="0">
                          <a:latin typeface="Meiryo UI" panose="020B0604030504040204" pitchFamily="50" charset="-128"/>
                          <a:ea typeface="Meiryo UI" panose="020B0604030504040204" pitchFamily="50" charset="-128"/>
                        </a:rPr>
                        <a:t>食文化</a:t>
                      </a:r>
                      <a:endParaRPr kumimoji="1" lang="en-US" altLang="ja-JP" sz="1200" dirty="0" smtClean="0">
                        <a:latin typeface="Meiryo UI" panose="020B0604030504040204" pitchFamily="50" charset="-128"/>
                        <a:ea typeface="Meiryo UI" panose="020B0604030504040204" pitchFamily="50" charset="-128"/>
                      </a:endParaRPr>
                    </a:p>
                  </a:txBody>
                  <a:tcPr/>
                </a:tc>
                <a:tc>
                  <a:txBody>
                    <a:bodyPr/>
                    <a:lstStyle/>
                    <a:p>
                      <a:pPr marL="177800" indent="-177800" algn="l"/>
                      <a:r>
                        <a:rPr kumimoji="1" lang="ja-JP" altLang="en-US" sz="900" dirty="0" smtClean="0">
                          <a:latin typeface="Meiryo UI" panose="020B0604030504040204" pitchFamily="50" charset="-128"/>
                          <a:ea typeface="Meiryo UI" panose="020B0604030504040204" pitchFamily="50" charset="-128"/>
                        </a:rPr>
                        <a:t>・北海道等から運ばれた昆布</a:t>
                      </a:r>
                    </a:p>
                    <a:p>
                      <a:pPr marL="177800" indent="-177800" algn="l"/>
                      <a:r>
                        <a:rPr kumimoji="1" lang="ja-JP" altLang="en-US" sz="900" dirty="0" smtClean="0">
                          <a:latin typeface="Meiryo UI" panose="020B0604030504040204" pitchFamily="50" charset="-128"/>
                          <a:ea typeface="Meiryo UI" panose="020B0604030504040204" pitchFamily="50" charset="-128"/>
                        </a:rPr>
                        <a:t>・旨みを生み出す「だし文化」</a:t>
                      </a:r>
                    </a:p>
                    <a:p>
                      <a:pPr marL="177800" indent="-177800" algn="l"/>
                      <a:r>
                        <a:rPr kumimoji="1" lang="ja-JP" altLang="en-US" sz="900" dirty="0" smtClean="0">
                          <a:latin typeface="Meiryo UI" panose="020B0604030504040204" pitchFamily="50" charset="-128"/>
                          <a:ea typeface="Meiryo UI" panose="020B0604030504040204" pitchFamily="50" charset="-128"/>
                        </a:rPr>
                        <a:t>・まむしや大阪寿司などの伝統の味</a:t>
                      </a:r>
                    </a:p>
                    <a:p>
                      <a:pPr marL="177800" indent="-177800" algn="l"/>
                      <a:r>
                        <a:rPr kumimoji="1" lang="ja-JP" altLang="en-US" sz="900" dirty="0" smtClean="0">
                          <a:latin typeface="Meiryo UI" panose="020B0604030504040204" pitchFamily="50" charset="-128"/>
                          <a:ea typeface="Meiryo UI" panose="020B0604030504040204" pitchFamily="50" charset="-128"/>
                        </a:rPr>
                        <a:t>・たこ焼き、お好み焼きなどの粉もん文化</a:t>
                      </a:r>
                    </a:p>
                    <a:p>
                      <a:pPr marL="177800" indent="-177800" algn="l"/>
                      <a:r>
                        <a:rPr kumimoji="1" lang="ja-JP" altLang="en-US" sz="900" dirty="0" smtClean="0">
                          <a:latin typeface="Meiryo UI" panose="020B0604030504040204" pitchFamily="50" charset="-128"/>
                          <a:ea typeface="Meiryo UI" panose="020B0604030504040204" pitchFamily="50" charset="-128"/>
                        </a:rPr>
                        <a:t>・守口大根、天王寺蕪、泉州水なすなどのなにわの伝統野菜</a:t>
                      </a:r>
                      <a:endParaRPr kumimoji="1" lang="en-US" altLang="ja-JP" sz="900" dirty="0" smtClean="0">
                        <a:latin typeface="Meiryo UI" panose="020B0604030504040204" pitchFamily="50" charset="-128"/>
                        <a:ea typeface="Meiryo UI" panose="020B0604030504040204" pitchFamily="50" charset="-128"/>
                      </a:endParaRPr>
                    </a:p>
                  </a:txBody>
                  <a:tcPr/>
                </a:tc>
                <a:tc>
                  <a:txBody>
                    <a:bodyPr/>
                    <a:lstStyle/>
                    <a:p>
                      <a:pPr marL="177800" indent="-177800" algn="l"/>
                      <a:r>
                        <a:rPr kumimoji="1" lang="ja-JP" altLang="en-US" sz="1200" dirty="0" smtClean="0">
                          <a:latin typeface="Meiryo UI" panose="020B0604030504040204" pitchFamily="50" charset="-128"/>
                          <a:ea typeface="Meiryo UI" panose="020B0604030504040204" pitchFamily="50" charset="-128"/>
                        </a:rPr>
                        <a:t>スポーツ文化</a:t>
                      </a:r>
                      <a:endParaRPr kumimoji="1" lang="en-US" altLang="ja-JP" sz="12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900" dirty="0" smtClean="0">
                          <a:latin typeface="Meiryo UI" panose="020B0604030504040204" pitchFamily="50" charset="-128"/>
                          <a:ea typeface="Meiryo UI" panose="020B0604030504040204" pitchFamily="50" charset="-128"/>
                        </a:rPr>
                        <a:t>・プロスポーツチーム（野球、サッカー、バスケットボール、バレーボール、卓球）や、トップチーム（ラグビー、フットサル）の集積</a:t>
                      </a:r>
                    </a:p>
                    <a:p>
                      <a:pPr algn="l"/>
                      <a:r>
                        <a:rPr kumimoji="1" lang="ja-JP" altLang="en-US" sz="900" dirty="0" smtClean="0">
                          <a:latin typeface="Meiryo UI" panose="020B0604030504040204" pitchFamily="50" charset="-128"/>
                          <a:ea typeface="Meiryo UI" panose="020B0604030504040204" pitchFamily="50" charset="-128"/>
                        </a:rPr>
                        <a:t>・大阪マラソン、ラグビーワールドカップ等の大規模スポーツイベントの開催</a:t>
                      </a:r>
                    </a:p>
                    <a:p>
                      <a:pPr algn="l"/>
                      <a:r>
                        <a:rPr kumimoji="1" lang="ja-JP" altLang="en-US" sz="900" dirty="0" smtClean="0">
                          <a:latin typeface="Meiryo UI" panose="020B0604030504040204" pitchFamily="50" charset="-128"/>
                          <a:ea typeface="Meiryo UI" panose="020B0604030504040204" pitchFamily="50" charset="-128"/>
                        </a:rPr>
                        <a:t>・東大阪市立花園ラグビー場、吹田市立サッカースタジアム等の専用競技施設</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69859712"/>
                  </a:ext>
                </a:extLst>
              </a:tr>
            </a:tbl>
          </a:graphicData>
        </a:graphic>
      </p:graphicFrame>
      <p:sp>
        <p:nvSpPr>
          <p:cNvPr id="10" name="テキスト ボックス 9"/>
          <p:cNvSpPr txBox="1"/>
          <p:nvPr/>
        </p:nvSpPr>
        <p:spPr>
          <a:xfrm>
            <a:off x="248489" y="470546"/>
            <a:ext cx="9334756" cy="523220"/>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・文楽等の伝統芸能から、天神祭・</a:t>
            </a:r>
            <a:r>
              <a:rPr kumimoji="1" lang="ja-JP" altLang="en-US" sz="1400" dirty="0" err="1">
                <a:latin typeface="Meiryo UI" panose="020B0604030504040204" pitchFamily="50" charset="-128"/>
                <a:ea typeface="Meiryo UI" panose="020B0604030504040204" pitchFamily="50" charset="-128"/>
              </a:rPr>
              <a:t>だんじり</a:t>
            </a:r>
            <a:r>
              <a:rPr kumimoji="1" lang="ja-JP" altLang="en-US" sz="1400" dirty="0">
                <a:latin typeface="Meiryo UI" panose="020B0604030504040204" pitchFamily="50" charset="-128"/>
                <a:ea typeface="Meiryo UI" panose="020B0604030504040204" pitchFamily="50" charset="-128"/>
              </a:rPr>
              <a:t>などの四季を彩る祭り、くいだおれのまちとしての魅力、中之島等の水都の歴史、お笑い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ＵＳＪ</a:t>
            </a:r>
            <a:r>
              <a:rPr kumimoji="1" lang="ja-JP" altLang="en-US" sz="1400" dirty="0">
                <a:latin typeface="Meiryo UI" panose="020B0604030504040204" pitchFamily="50" charset="-128"/>
                <a:ea typeface="Meiryo UI" panose="020B0604030504040204" pitchFamily="50" charset="-128"/>
              </a:rPr>
              <a:t>等のエンターテイメントまで多彩な</a:t>
            </a:r>
            <a:r>
              <a:rPr kumimoji="1" lang="ja-JP" altLang="en-US" sz="1400" dirty="0" smtClean="0">
                <a:latin typeface="Meiryo UI" panose="020B0604030504040204" pitchFamily="50" charset="-128"/>
                <a:ea typeface="Meiryo UI" panose="020B0604030504040204" pitchFamily="50" charset="-128"/>
              </a:rPr>
              <a:t>文化を</a:t>
            </a:r>
            <a:r>
              <a:rPr kumimoji="1" lang="ja-JP" altLang="en-US" sz="1400" dirty="0">
                <a:latin typeface="Meiryo UI" panose="020B0604030504040204" pitchFamily="50" charset="-128"/>
                <a:ea typeface="Meiryo UI" panose="020B0604030504040204" pitchFamily="50" charset="-128"/>
              </a:rPr>
              <a:t>育んできた</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（４）暮らし（文化）</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520920" y="6601238"/>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94</a:t>
            </a:r>
            <a:endParaRPr kumimoji="1" lang="ja-JP" altLang="en-US" sz="1100" b="1" dirty="0">
              <a:latin typeface="Arial Black" panose="020B0A04020102020204" pitchFamily="34" charset="0"/>
            </a:endParaRPr>
          </a:p>
        </p:txBody>
      </p:sp>
      <p:sp>
        <p:nvSpPr>
          <p:cNvPr id="14" name="正方形/長方形 13"/>
          <p:cNvSpPr/>
          <p:nvPr/>
        </p:nvSpPr>
        <p:spPr>
          <a:xfrm>
            <a:off x="7654544" y="6634328"/>
            <a:ext cx="1928701" cy="3600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出典：各種資料から企画室作成</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09" y="1873497"/>
            <a:ext cx="1120140" cy="876300"/>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051" y="3187547"/>
            <a:ext cx="640080" cy="967740"/>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509" y="4780633"/>
            <a:ext cx="1135380" cy="754380"/>
          </a:xfrm>
          <a:prstGeom prst="rect">
            <a:avLst/>
          </a:prstGeom>
        </p:spPr>
      </p:pic>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489" y="6119364"/>
            <a:ext cx="800100" cy="541020"/>
          </a:xfrm>
          <a:prstGeom prst="rect">
            <a:avLst/>
          </a:prstGeom>
        </p:spPr>
      </p:pic>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0614" y="4998048"/>
            <a:ext cx="1226820" cy="815340"/>
          </a:xfrm>
          <a:prstGeom prst="rect">
            <a:avLst/>
          </a:prstGeom>
        </p:spPr>
      </p:pic>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21868" y="3186025"/>
            <a:ext cx="1165860" cy="800100"/>
          </a:xfrm>
          <a:prstGeom prst="rect">
            <a:avLst/>
          </a:prstGeom>
        </p:spPr>
      </p:pic>
    </p:spTree>
    <p:extLst>
      <p:ext uri="{BB962C8B-B14F-4D97-AF65-F5344CB8AC3E}">
        <p14:creationId xmlns:p14="http://schemas.microsoft.com/office/powerpoint/2010/main" val="3407899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1715" y="2442949"/>
            <a:ext cx="9321421" cy="156427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u="sng" dirty="0">
                <a:latin typeface="Meiryo UI" panose="020B0604030504040204" pitchFamily="50" charset="-128"/>
                <a:ea typeface="Meiryo UI" panose="020B0604030504040204" pitchFamily="50" charset="-128"/>
              </a:rPr>
              <a:t>３</a:t>
            </a:r>
            <a:r>
              <a:rPr lang="ja-JP" altLang="en-US" sz="2400" b="1" u="sng" dirty="0" smtClean="0">
                <a:latin typeface="Meiryo UI" panose="020B0604030504040204" pitchFamily="50" charset="-128"/>
                <a:ea typeface="Meiryo UI" panose="020B0604030504040204" pitchFamily="50" charset="-128"/>
              </a:rPr>
              <a:t>　現在の大阪の位置・ポテンシャル（５）都市インフラ</a:t>
            </a:r>
            <a:endParaRPr lang="ja-JP" altLang="en-US" sz="2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493624" y="6560294"/>
            <a:ext cx="37427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95</a:t>
            </a:r>
            <a:endParaRPr kumimoji="1" lang="ja-JP" altLang="en-US" sz="1100" b="1" dirty="0">
              <a:latin typeface="Arial Black" panose="020B0A04020102020204" pitchFamily="34" charset="0"/>
            </a:endParaRPr>
          </a:p>
        </p:txBody>
      </p:sp>
    </p:spTree>
    <p:extLst>
      <p:ext uri="{BB962C8B-B14F-4D97-AF65-F5344CB8AC3E}">
        <p14:creationId xmlns:p14="http://schemas.microsoft.com/office/powerpoint/2010/main" val="31564500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0" y="1"/>
            <a:ext cx="9906000" cy="408808"/>
          </a:xfrm>
          <a:prstGeom prst="rect">
            <a:avLst/>
          </a:prstGeom>
          <a:solidFill>
            <a:srgbClr val="00206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solidFill>
                  <a:schemeClr val="bg1"/>
                </a:solidFill>
                <a:latin typeface="Meiryo UI" panose="020B0604030504040204" pitchFamily="50" charset="-128"/>
                <a:ea typeface="Meiryo UI" panose="020B0604030504040204" pitchFamily="50" charset="-128"/>
              </a:rPr>
              <a:t>３　現在の大阪の位置・ポテンシャル</a:t>
            </a:r>
            <a:r>
              <a:rPr lang="ja-JP" altLang="en-US" sz="1800" b="1" dirty="0" smtClean="0">
                <a:solidFill>
                  <a:schemeClr val="bg1"/>
                </a:solidFill>
                <a:latin typeface="Meiryo UI" panose="020B0604030504040204" pitchFamily="50" charset="-128"/>
                <a:ea typeface="Meiryo UI" panose="020B0604030504040204" pitchFamily="50" charset="-128"/>
              </a:rPr>
              <a:t>（５）都市インフラ（交通ネットワーク）</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518985" y="6585202"/>
            <a:ext cx="387015" cy="261610"/>
          </a:xfrm>
          <a:prstGeom prst="rect">
            <a:avLst/>
          </a:prstGeom>
          <a:solidFill>
            <a:schemeClr val="accent2"/>
          </a:solidFill>
        </p:spPr>
        <p:txBody>
          <a:bodyPr wrap="square" rtlCol="0">
            <a:spAutoFit/>
          </a:bodyPr>
          <a:lstStyle/>
          <a:p>
            <a:r>
              <a:rPr kumimoji="1" lang="en-US" altLang="ja-JP" sz="1100" b="1" dirty="0" smtClean="0">
                <a:latin typeface="Arial Black" panose="020B0A04020102020204" pitchFamily="34" charset="0"/>
              </a:rPr>
              <a:t>96</a:t>
            </a:r>
            <a:endParaRPr kumimoji="1" lang="ja-JP" altLang="en-US" sz="1100" b="1" dirty="0">
              <a:latin typeface="Arial Black" panose="020B0A04020102020204" pitchFamily="34" charset="0"/>
            </a:endParaRPr>
          </a:p>
        </p:txBody>
      </p:sp>
      <p:sp>
        <p:nvSpPr>
          <p:cNvPr id="44" name="テキスト ボックス 43"/>
          <p:cNvSpPr txBox="1"/>
          <p:nvPr/>
        </p:nvSpPr>
        <p:spPr>
          <a:xfrm>
            <a:off x="140575" y="499821"/>
            <a:ext cx="9624850" cy="1169551"/>
          </a:xfrm>
          <a:prstGeom prst="rect">
            <a:avLst/>
          </a:prstGeom>
          <a:solidFill>
            <a:schemeClr val="accent1">
              <a:lumMod val="20000"/>
              <a:lumOff val="80000"/>
            </a:schemeClr>
          </a:solidFill>
          <a:ln w="28575" cmpd="dbl">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・関西国際空港は、</a:t>
            </a:r>
            <a:r>
              <a:rPr kumimoji="1" lang="en-US" altLang="ja-JP" sz="1400" dirty="0">
                <a:latin typeface="Meiryo UI" panose="020B0604030504040204" pitchFamily="50" charset="-128"/>
                <a:ea typeface="Meiryo UI" panose="020B0604030504040204" pitchFamily="50" charset="-128"/>
              </a:rPr>
              <a:t>2012</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月に大阪国際空港との経営統合を実施。</a:t>
            </a:r>
            <a:r>
              <a:rPr kumimoji="1" lang="en-US" altLang="ja-JP" sz="1400" dirty="0">
                <a:latin typeface="Meiryo UI" panose="020B0604030504040204" pitchFamily="50" charset="-128"/>
                <a:ea typeface="Meiryo UI" panose="020B0604030504040204" pitchFamily="50" charset="-128"/>
              </a:rPr>
              <a:t>2016</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月より、関西エアポート株式会社による空港運営（コンセッション方式）が開始。また</a:t>
            </a:r>
            <a:r>
              <a:rPr kumimoji="1" lang="en-US" altLang="ja-JP" sz="1400" dirty="0">
                <a:latin typeface="Meiryo UI" panose="020B0604030504040204" pitchFamily="50" charset="-128"/>
                <a:ea typeface="Meiryo UI" panose="020B0604030504040204" pitchFamily="50" charset="-128"/>
              </a:rPr>
              <a:t>2018</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月より、関西エアポート神戸株式会社（関西エアポートの</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％出資会社）による神戸空港の運営が開始され、今後、関西</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空港の一体運営により、サービスと効率性の向上を図る。</a:t>
            </a:r>
          </a:p>
          <a:p>
            <a:r>
              <a:rPr kumimoji="1" lang="ja-JP" altLang="en-US" sz="1400" dirty="0" smtClean="0">
                <a:latin typeface="Meiryo UI" panose="020B0604030504040204" pitchFamily="50" charset="-128"/>
                <a:ea typeface="Meiryo UI" panose="020B0604030504040204" pitchFamily="50" charset="-128"/>
              </a:rPr>
              <a:t>・阪神港</a:t>
            </a:r>
            <a:r>
              <a:rPr kumimoji="1" lang="ja-JP" altLang="en-US" sz="1400" dirty="0">
                <a:latin typeface="Meiryo UI" panose="020B0604030504040204" pitchFamily="50" charset="-128"/>
                <a:ea typeface="Meiryo UI" panose="020B0604030504040204" pitchFamily="50" charset="-128"/>
              </a:rPr>
              <a:t>については、</a:t>
            </a: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月、大阪港と神戸港を一体的に運営する「阪神国際港湾株式会社」を設立。国際コンテナ戦略港湾として、国際競争力強化を図っている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088039602"/>
              </p:ext>
            </p:extLst>
          </p:nvPr>
        </p:nvGraphicFramePr>
        <p:xfrm>
          <a:off x="5369169" y="2263989"/>
          <a:ext cx="3533198" cy="3744415"/>
        </p:xfrm>
        <a:graphic>
          <a:graphicData uri="http://schemas.openxmlformats.org/drawingml/2006/table">
            <a:tbl>
              <a:tblPr firstRow="1" firstCol="1" bandRow="1"/>
              <a:tblGrid>
                <a:gridCol w="3533198">
                  <a:extLst>
                    <a:ext uri="{9D8B030D-6E8A-4147-A177-3AD203B41FA5}">
                      <a16:colId xmlns:a16="http://schemas.microsoft.com/office/drawing/2014/main" val="20000"/>
                    </a:ext>
                  </a:extLst>
                </a:gridCol>
              </a:tblGrid>
              <a:tr h="3744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国際フィーダー（</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瀬戸内・九州等西日本から阪神港への集貨</a:t>
                      </a:r>
                      <a:r>
                        <a:rPr lang="ja-JP" altLang="en-US" sz="12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ため、国際フィーダー航路の強化を促進。</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海外フィーダー貨物等誘致事業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東アジア主要港に流れている海外フィーダー貨物を、海上ルートや鉄道等の陸上輸送などを利用して阪神港へ転換を図る。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アジア広域集貨事業</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阪神港における外貿トランシップ</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貨物の誘致を図る。</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新規基幹航路誘致事業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新規コンテナ船の誘致や、阪神港に寄港している投入船舶の大型化などのサービス拡充。</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）フィーダー：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メインポートから、隣接港への支線航路（フィーダー航路）を運送するサービス</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）トランシップ：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積荷港から荷卸港まで、同一船舶で運送されずに、途中港で積み替えされること</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4" name="正方形/長方形 23"/>
          <p:cNvSpPr/>
          <p:nvPr/>
        </p:nvSpPr>
        <p:spPr>
          <a:xfrm>
            <a:off x="724791" y="1936763"/>
            <a:ext cx="3963292"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関西国際空港のコンセッションの実施体制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290641" y="1898646"/>
            <a:ext cx="4137162" cy="307777"/>
          </a:xfrm>
          <a:prstGeom prst="rect">
            <a:avLst/>
          </a:prstGeom>
        </p:spPr>
        <p:txBody>
          <a:bodyPr wrap="square">
            <a:spAutoFit/>
          </a:bodyPr>
          <a:lstStyle/>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阪神港における集貨事業（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度）</a:t>
            </a:r>
            <a:endParaRPr lang="ja-JP" altLang="en-US" sz="1400" dirty="0">
              <a:solidFill>
                <a:prstClr val="black"/>
              </a:solidFill>
              <a:latin typeface="HGPｺﾞｼｯｸE" pitchFamily="50" charset="-128"/>
              <a:ea typeface="HGPｺﾞｼｯｸE"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067" y="2363993"/>
            <a:ext cx="4396740" cy="3931920"/>
          </a:xfrm>
          <a:prstGeom prst="rect">
            <a:avLst/>
          </a:prstGeom>
        </p:spPr>
      </p:pic>
    </p:spTree>
    <p:extLst>
      <p:ext uri="{BB962C8B-B14F-4D97-AF65-F5344CB8AC3E}">
        <p14:creationId xmlns:p14="http://schemas.microsoft.com/office/powerpoint/2010/main" val="302061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10496</TotalTime>
  <Words>24938</Words>
  <Application>Microsoft Office PowerPoint</Application>
  <PresentationFormat>A4 210 x 297 mm</PresentationFormat>
  <Paragraphs>4627</Paragraphs>
  <Slides>201</Slides>
  <Notes>0</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201</vt:i4>
      </vt:variant>
    </vt:vector>
  </HeadingPairs>
  <TitlesOfParts>
    <vt:vector size="223" baseType="lpstr">
      <vt:lpstr>等线</vt:lpstr>
      <vt:lpstr>HGPｺﾞｼｯｸE</vt:lpstr>
      <vt:lpstr>HGS創英角ｺﾞｼｯｸUB</vt:lpstr>
      <vt:lpstr>HG丸ｺﾞｼｯｸM-PRO</vt:lpstr>
      <vt:lpstr>Meiryo UI</vt:lpstr>
      <vt:lpstr>ＭＳ</vt:lpstr>
      <vt:lpstr>ＭＳ Ｐゴシック</vt:lpstr>
      <vt:lpstr>ＭＳ ゴシック</vt:lpstr>
      <vt:lpstr>MS-PGothic</vt:lpstr>
      <vt:lpstr>新細明體</vt:lpstr>
      <vt:lpstr>Ryumin-regular</vt:lpstr>
      <vt:lpstr>メイリオ</vt:lpstr>
      <vt:lpstr>游ゴシック</vt:lpstr>
      <vt:lpstr>游ゴシック Light</vt:lpstr>
      <vt:lpstr>游明朝</vt:lpstr>
      <vt:lpstr>Arial</vt:lpstr>
      <vt:lpstr>Arial Black</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「万博のインパクトを活かした大阪の将来に向けたビジョン」の策定に向けて（ブレスト資料）</dc:title>
  <dc:creator>久才　知洋</dc:creator>
  <cp:lastModifiedBy>清水　浩章</cp:lastModifiedBy>
  <cp:revision>870</cp:revision>
  <cp:lastPrinted>2019-10-28T09:22:34Z</cp:lastPrinted>
  <dcterms:created xsi:type="dcterms:W3CDTF">2019-09-05T05:26:53Z</dcterms:created>
  <dcterms:modified xsi:type="dcterms:W3CDTF">2019-10-30T07:22:56Z</dcterms:modified>
</cp:coreProperties>
</file>