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7.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theme/themeOverride6.xml" ContentType="application/vnd.openxmlformats-officedocument.themeOverr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notesSlides/notesSlide9.xml" ContentType="application/vnd.openxmlformats-officedocument.presentationml.notesSlide+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charts/chart25.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ppt/charts/chart26.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2.xml" ContentType="application/vnd.openxmlformats-officedocument.themeOverride+xml"/>
  <Override PartName="/ppt/notesSlides/notesSlide12.xml" ContentType="application/vnd.openxmlformats-officedocument.presentationml.notesSlide+xml"/>
  <Override PartName="/ppt/charts/chart28.xml" ContentType="application/vnd.openxmlformats-officedocument.drawingml.chart+xml"/>
  <Override PartName="/ppt/theme/themeOverride13.xml" ContentType="application/vnd.openxmlformats-officedocument.themeOverride+xml"/>
  <Override PartName="/ppt/notesSlides/notesSlide13.xml" ContentType="application/vnd.openxmlformats-officedocument.presentationml.notesSlide+xml"/>
  <Override PartName="/ppt/charts/chart29.xml" ContentType="application/vnd.openxmlformats-officedocument.drawingml.chart+xml"/>
  <Override PartName="/ppt/theme/themeOverride14.xml" ContentType="application/vnd.openxmlformats-officedocument.themeOverride+xml"/>
  <Override PartName="/ppt/notesSlides/notesSlide14.xml" ContentType="application/vnd.openxmlformats-officedocument.presentationml.notesSlide+xml"/>
  <Override PartName="/ppt/charts/chart30.xml" ContentType="application/vnd.openxmlformats-officedocument.drawingml.chart+xml"/>
  <Override PartName="/ppt/theme/themeOverride15.xml" ContentType="application/vnd.openxmlformats-officedocument.themeOverride+xml"/>
  <Override PartName="/ppt/notesSlides/notesSlide15.xml" ContentType="application/vnd.openxmlformats-officedocument.presentationml.notesSlide+xml"/>
  <Override PartName="/ppt/charts/chart3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6.xml" ContentType="application/vnd.openxmlformats-officedocument.themeOverride+xml"/>
  <Override PartName="/ppt/notesSlides/notesSlide16.xml" ContentType="application/vnd.openxmlformats-officedocument.presentationml.notesSlide+xml"/>
  <Override PartName="/ppt/charts/chart3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7.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660" r:id="rId5"/>
  </p:sldMasterIdLst>
  <p:notesMasterIdLst>
    <p:notesMasterId r:id="rId56"/>
  </p:notesMasterIdLst>
  <p:sldIdLst>
    <p:sldId id="358" r:id="rId6"/>
    <p:sldId id="359" r:id="rId7"/>
    <p:sldId id="910" r:id="rId8"/>
    <p:sldId id="909" r:id="rId9"/>
    <p:sldId id="907" r:id="rId10"/>
    <p:sldId id="908" r:id="rId11"/>
    <p:sldId id="844" r:id="rId12"/>
    <p:sldId id="737" r:id="rId13"/>
    <p:sldId id="740" r:id="rId14"/>
    <p:sldId id="738" r:id="rId15"/>
    <p:sldId id="751" r:id="rId16"/>
    <p:sldId id="747" r:id="rId17"/>
    <p:sldId id="748" r:id="rId18"/>
    <p:sldId id="749" r:id="rId19"/>
    <p:sldId id="886" r:id="rId20"/>
    <p:sldId id="360" r:id="rId21"/>
    <p:sldId id="729" r:id="rId22"/>
    <p:sldId id="742" r:id="rId23"/>
    <p:sldId id="852" r:id="rId24"/>
    <p:sldId id="853" r:id="rId25"/>
    <p:sldId id="857" r:id="rId26"/>
    <p:sldId id="730" r:id="rId27"/>
    <p:sldId id="750" r:id="rId28"/>
    <p:sldId id="905" r:id="rId29"/>
    <p:sldId id="741" r:id="rId30"/>
    <p:sldId id="854" r:id="rId31"/>
    <p:sldId id="855" r:id="rId32"/>
    <p:sldId id="745" r:id="rId33"/>
    <p:sldId id="856" r:id="rId34"/>
    <p:sldId id="858" r:id="rId35"/>
    <p:sldId id="732" r:id="rId36"/>
    <p:sldId id="859" r:id="rId37"/>
    <p:sldId id="862" r:id="rId38"/>
    <p:sldId id="900" r:id="rId39"/>
    <p:sldId id="901" r:id="rId40"/>
    <p:sldId id="898" r:id="rId41"/>
    <p:sldId id="899" r:id="rId42"/>
    <p:sldId id="885" r:id="rId43"/>
    <p:sldId id="735" r:id="rId44"/>
    <p:sldId id="843" r:id="rId45"/>
    <p:sldId id="906" r:id="rId46"/>
    <p:sldId id="894" r:id="rId47"/>
    <p:sldId id="902" r:id="rId48"/>
    <p:sldId id="896" r:id="rId49"/>
    <p:sldId id="883" r:id="rId50"/>
    <p:sldId id="903" r:id="rId51"/>
    <p:sldId id="892" r:id="rId52"/>
    <p:sldId id="904" r:id="rId53"/>
    <p:sldId id="881" r:id="rId54"/>
    <p:sldId id="891" r:id="rId55"/>
  </p:sldIdLst>
  <p:sldSz cx="9144000" cy="6858000" type="screen4x3"/>
  <p:notesSz cx="6807200" cy="9939338"/>
  <p:custShowLst>
    <p:custShow name="印刷用" id="0">
      <p:sldLst>
        <p:sld r:id="rId6"/>
        <p:sld r:id="rId9"/>
        <p:sld r:id="rId7"/>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6"/>
        <p:sld r:id="rId37"/>
        <p:sld r:id="rId38"/>
        <p:sld r:id="rId39"/>
        <p:sld r:id="rId40"/>
        <p:sld r:id="rId41"/>
        <p:sld r:id="rId42"/>
        <p:sld r:id="rId43"/>
        <p:sld r:id="rId44"/>
        <p:sld r:id="rId45"/>
        <p:sld r:id="rId10"/>
        <p:sld r:id="rId11"/>
        <p:sld r:id="rId46"/>
        <p:sld r:id="rId47"/>
        <p:sld r:id="rId48"/>
        <p:sld r:id="rId49"/>
        <p:sld r:id="rId50"/>
        <p:sld r:id="rId51"/>
        <p:sld r:id="rId52"/>
        <p:sld r:id="rId53"/>
        <p:sld r:id="rId54"/>
        <p:sld r:id="rId55"/>
      </p:sldLst>
    </p:custShow>
  </p:custShow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BC91F578-DC29-499F-AA0B-952D886AA4A0}">
          <p14:sldIdLst>
            <p14:sldId id="358"/>
            <p14:sldId id="359"/>
          </p14:sldIdLst>
        </p14:section>
        <p14:section name="タイトルなしのセクション" id="{C568D6FC-45A2-47A6-B252-59396347975A}">
          <p14:sldIdLst>
            <p14:sldId id="910"/>
            <p14:sldId id="909"/>
            <p14:sldId id="907"/>
            <p14:sldId id="908"/>
            <p14:sldId id="844"/>
            <p14:sldId id="737"/>
            <p14:sldId id="740"/>
            <p14:sldId id="738"/>
            <p14:sldId id="751"/>
            <p14:sldId id="747"/>
            <p14:sldId id="748"/>
            <p14:sldId id="749"/>
            <p14:sldId id="886"/>
            <p14:sldId id="360"/>
            <p14:sldId id="729"/>
            <p14:sldId id="742"/>
            <p14:sldId id="852"/>
            <p14:sldId id="853"/>
            <p14:sldId id="857"/>
            <p14:sldId id="730"/>
            <p14:sldId id="750"/>
            <p14:sldId id="905"/>
            <p14:sldId id="741"/>
            <p14:sldId id="854"/>
            <p14:sldId id="855"/>
            <p14:sldId id="745"/>
            <p14:sldId id="856"/>
            <p14:sldId id="858"/>
            <p14:sldId id="732"/>
            <p14:sldId id="859"/>
            <p14:sldId id="862"/>
            <p14:sldId id="900"/>
            <p14:sldId id="901"/>
            <p14:sldId id="898"/>
            <p14:sldId id="899"/>
            <p14:sldId id="885"/>
            <p14:sldId id="735"/>
            <p14:sldId id="843"/>
            <p14:sldId id="906"/>
            <p14:sldId id="894"/>
            <p14:sldId id="902"/>
            <p14:sldId id="896"/>
            <p14:sldId id="883"/>
            <p14:sldId id="903"/>
            <p14:sldId id="892"/>
            <p14:sldId id="904"/>
            <p14:sldId id="881"/>
            <p14:sldId id="891"/>
          </p14:sldIdLst>
        </p14:section>
      </p14:sectionLst>
    </p:ex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仲平　浩祥" initials="仲平　浩祥" lastIdx="1" clrIdx="0">
    <p:extLst>
      <p:ext uri="{19B8F6BF-5375-455C-9EA6-DF929625EA0E}">
        <p15:presenceInfo xmlns:p15="http://schemas.microsoft.com/office/powerpoint/2012/main" userId="S::NakahiraH@lan.pref.osaka.jp::64f7ea74-6b6a-4d00-abd9-888587b44453" providerId="AD"/>
      </p:ext>
    </p:extLst>
  </p:cmAuthor>
  <p:cmAuthor id="2" name="梅野　琉依" initials="梅野　琉依" lastIdx="2" clrIdx="1">
    <p:extLst>
      <p:ext uri="{19B8F6BF-5375-455C-9EA6-DF929625EA0E}">
        <p15:presenceInfo xmlns:p15="http://schemas.microsoft.com/office/powerpoint/2012/main" userId="S::UmenoR@lan.pref.osaka.jp::26954515-2f17-4053-b579-b4d38419d3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4472C4"/>
    <a:srgbClr val="375DA1"/>
    <a:srgbClr val="CCE5DF"/>
    <a:srgbClr val="E7F2F0"/>
    <a:srgbClr val="FFE6CC"/>
    <a:srgbClr val="FFF3E7"/>
    <a:srgbClr val="D5DAEB"/>
    <a:srgbClr val="EBED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3899" autoAdjust="0"/>
  </p:normalViewPr>
  <p:slideViewPr>
    <p:cSldViewPr snapToGrid="0">
      <p:cViewPr varScale="1">
        <p:scale>
          <a:sx n="72" d="100"/>
          <a:sy n="72" d="100"/>
        </p:scale>
        <p:origin x="1136" y="36"/>
      </p:cViewPr>
      <p:guideLst>
        <p:guide orient="horz" pos="2160"/>
        <p:guide pos="2880"/>
      </p:guideLst>
    </p:cSldViewPr>
  </p:slideViewPr>
  <p:notesTextViewPr>
    <p:cViewPr>
      <p:scale>
        <a:sx n="1" d="1"/>
        <a:sy n="1" d="1"/>
      </p:scale>
      <p:origin x="0" y="0"/>
    </p:cViewPr>
  </p:notesTextViewPr>
  <p:notesViewPr>
    <p:cSldViewPr snapToGrid="0" showGuides="1">
      <p:cViewPr varScale="1">
        <p:scale>
          <a:sx n="86" d="100"/>
          <a:sy n="86" d="100"/>
        </p:scale>
        <p:origin x="3798" y="108"/>
      </p:cViewPr>
      <p:guideLst>
        <p:guide orient="horz" pos="3130"/>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D:\UmenoR\Downloads\JNFS16S_FreqTable.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6_&#31038;&#20154;&#30740;&#12300;&#31532;16&#22238;&#20986;&#29983;&#21205;&#21521;&#22522;&#26412;&#35519;&#26619;&#12301;\&#29983;&#28079;&#12398;&#32080;&#23130;&#24847;&#24605;&#12289;&#24076;&#26395;&#23376;&#12393;&#12418;&#25968;.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1"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6_&#31038;&#20154;&#30740;&#12300;&#31532;16&#22238;&#20986;&#29983;&#21205;&#21521;&#22522;&#26412;&#35519;&#26619;&#12301;\&#29983;&#28079;&#12398;&#32080;&#23130;&#24847;&#24605;&#12289;&#24076;&#26395;&#23376;&#12393;&#12418;&#25968;.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2" Type="http://schemas.openxmlformats.org/officeDocument/2006/relationships/oleObject" Target="file:///D:\&#27508;&#20195;&#12501;&#12457;&#12523;&#12480;\&#65303;&#26757;&#37326;\03_&#20154;&#21475;\&#9632;&#12464;&#12521;&#12501;&#29992;&#20803;&#12487;&#12540;&#12479;\&#12304;&#20803;&#12487;&#12540;&#12479;&#12305;&#20154;&#21475;&#38306;&#20418;&#65288;&#32207;&#20154;&#21475;&#12539;&#20986;&#29983;&#27515;&#20129;&#12539;&#36578;&#20986;&#20837;&#65289;.xlsx" TargetMode="External"/><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5.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D:\UmenoR\Downloads\a00303s%20(1).xlsx" TargetMode="External"/><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1" Type="http://schemas.openxmlformats.org/officeDocument/2006/relationships/oleObject" Target="file:///D:\UmenoR\Downloads\a00303s%20(1).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2_&#31038;&#20154;&#30740;&#12300;&#22320;&#22495;&#21029;&#23558;&#26469;&#25512;&#35336;&#12301;\240131_&#24220;&#20869;&#24066;&#30010;&#26449;&#12398;&#32207;&#20154;&#21475;&#12289;&#20154;&#21475;&#27083;&#25104;.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2_&#31038;&#20154;&#30740;&#12300;&#22320;&#22495;&#21029;&#23558;&#26469;&#25512;&#35336;&#12301;\240131_&#24220;&#20869;&#24066;&#30010;&#26449;&#12398;&#32207;&#20154;&#21475;&#12289;&#20154;&#21475;&#27083;&#25104;.xlsx" TargetMode="External"/><Relationship Id="rId2" Type="http://schemas.microsoft.com/office/2011/relationships/chartColorStyle" Target="colors13.xml"/><Relationship Id="rId1" Type="http://schemas.microsoft.com/office/2011/relationships/chartStyle" Target="style13.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7.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8.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9.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0.xlsx"/></Relationships>
</file>

<file path=ppt/charts/_rels/chart25.xml.rels><?xml version="1.0" encoding="UTF-8" standalone="yes"?>
<Relationships xmlns="http://schemas.openxmlformats.org/package/2006/relationships"><Relationship Id="rId3"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3_&#20303;&#27665;&#22522;&#26412;&#21488;&#24115;&#20154;&#21475;&#31227;&#21205;&#22577;&#21578;\&#24066;&#30010;&#26449;&#21029;.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6.xml.rels><?xml version="1.0" encoding="UTF-8" standalone="yes"?>
<Relationships xmlns="http://schemas.openxmlformats.org/package/2006/relationships"><Relationship Id="rId3" Type="http://schemas.openxmlformats.org/officeDocument/2006/relationships/oleObject" Target="file:///D:\&#27508;&#20195;&#12501;&#12457;&#12523;&#12480;\&#65303;&#26757;&#37326;\03_&#20154;&#21475;\20230727_&#20303;&#27665;&#22522;&#26412;&#21488;&#24115;\20231109_&#12304;&#22806;&#22269;&#20154;&#12305;&#20303;&#27665;&#22522;&#26412;&#21488;&#24115;&#65288;&#32207;&#20154;&#21475;&#65289;.xlsx" TargetMode="External"/><Relationship Id="rId2" Type="http://schemas.microsoft.com/office/2011/relationships/chartColorStyle" Target="colors19.xml"/><Relationship Id="rId1" Type="http://schemas.microsoft.com/office/2011/relationships/chartStyle" Target="style19.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1.xlsx"/></Relationships>
</file>

<file path=ppt/charts/_rels/chart28.xml.rels><?xml version="1.0" encoding="UTF-8" standalone="yes"?>
<Relationships xmlns="http://schemas.openxmlformats.org/package/2006/relationships"><Relationship Id="rId2"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3_&#20303;&#27665;&#22522;&#26412;&#21488;&#24115;&#20154;&#21475;&#31227;&#21205;&#22577;&#21578;\&#36578;&#20986;&#12539;&#36578;&#20837;&#12539;&#36578;&#20837;&#36229;&#36942;.xlsx" TargetMode="External"/><Relationship Id="rId1" Type="http://schemas.openxmlformats.org/officeDocument/2006/relationships/themeOverride" Target="../theme/themeOverride13.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4.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5.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4.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5.xlsx"/></Relationships>
</file>

<file path=ppt/charts/_rels/chart4.xml.rels><?xml version="1.0" encoding="UTF-8" standalone="yes"?>
<Relationships xmlns="http://schemas.openxmlformats.org/package/2006/relationships"><Relationship Id="rId1"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2_&#31038;&#20154;&#30740;&#12300;&#22320;&#22495;&#21029;&#23558;&#26469;&#25512;&#35336;&#12301;\&#31038;&#20154;&#30740;&#12300;&#20154;&#21475;&#32113;&#35336;&#36039;&#26009;&#38598;&#65288;2023&#24180;&#25913;&#35330;&#29256;&#65289;&#12301;\&#37117;&#36947;&#24220;&#30476;&#21029;&#19990;&#24111;&#25968;&#12398;&#23558;&#26469;&#25512;&#35336;T12-48.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27508;&#20195;&#12501;&#12457;&#12523;&#12480;\&#65303;&#26757;&#37326;\03_&#20154;&#21475;\&#9632;&#12464;&#12521;&#12501;&#29992;&#20803;&#12487;&#12540;&#12479;\&#12304;&#20803;&#12487;&#12540;&#12479;&#12305;&#20154;&#21475;&#38306;&#20418;&#65288;&#32207;&#20154;&#21475;&#12539;&#20986;&#29983;&#27515;&#20129;&#12539;&#36578;&#20986;&#20837;&#65289;.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oleObject" Target="file:///\\10.19.135.21\kikaku\90%20&#25512;&#36914;&#12464;&#12523;&#12540;&#12503;&#65288;02.04.01~&#65289;\17_&#22320;&#26041;&#21109;&#29983;&#12539;&#12487;&#12472;&#30000;&#65288;&#26087;&#20107;&#26989;&#25512;&#36914;&#35506;&#20998;&#65289;\51._&#22320;&#26041;&#21109;&#29983;\R5&#12304;&#22320;&#26041;&#21109;&#29983;&#12305;&#38306;&#20418;\&#9632;&#9632;&#20154;&#21475;&#12499;&#12472;&#12519;&#12531;&#26908;&#35342;\02_&#31038;&#20154;&#30740;&#12300;&#22320;&#22495;&#21029;&#23558;&#26469;&#25512;&#35336;&#12301;\&#31038;&#20154;&#30740;&#12300;&#20154;&#21475;&#32113;&#35336;&#36039;&#26009;&#38598;&#65288;2023&#24180;&#25913;&#35330;&#29256;&#65289;&#12301;\&#37117;&#36947;&#24220;&#30476;&#21029;&#23130;&#23035;&#25968;&#21450;&#12403;&#29575;&#65288;1900-2021&#65289;T12-31.xls"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D:\UmenoR\Downloads\JNFS16S_FreqTable.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4036558396233E-2"/>
          <c:y val="3.4826420913402871E-2"/>
          <c:w val="0.92847562447403276"/>
          <c:h val="0.86344173399622359"/>
        </c:manualLayout>
      </c:layout>
      <c:lineChart>
        <c:grouping val="standard"/>
        <c:varyColors val="0"/>
        <c:ser>
          <c:idx val="0"/>
          <c:order val="0"/>
          <c:tx>
            <c:strRef>
              <c:f>①総人口!$B$3</c:f>
              <c:strCache>
                <c:ptCount val="1"/>
                <c:pt idx="0">
                  <c:v>総人口</c:v>
                </c:pt>
              </c:strCache>
            </c:strRef>
          </c:tx>
          <c:spPr>
            <a:ln w="28575" cap="rnd">
              <a:solidFill>
                <a:schemeClr val="accent1"/>
              </a:solidFill>
              <a:round/>
            </a:ln>
            <a:effectLst/>
          </c:spPr>
          <c:marker>
            <c:symbol val="square"/>
            <c:size val="7"/>
            <c:spPr>
              <a:solidFill>
                <a:schemeClr val="accent1"/>
              </a:solidFill>
              <a:ln w="9525">
                <a:solidFill>
                  <a:schemeClr val="accent1"/>
                </a:solidFill>
              </a:ln>
              <a:effectLst/>
            </c:spPr>
          </c:marker>
          <c:dPt>
            <c:idx val="12"/>
            <c:marker>
              <c:symbol val="square"/>
              <c:size val="7"/>
              <c:spPr>
                <a:solidFill>
                  <a:srgbClr val="7FD13B">
                    <a:lumMod val="75000"/>
                  </a:srgbClr>
                </a:solidFill>
                <a:ln w="9525">
                  <a:solidFill>
                    <a:srgbClr val="7FD13B">
                      <a:lumMod val="75000"/>
                    </a:srgbClr>
                  </a:solidFill>
                </a:ln>
                <a:effectLst/>
              </c:spPr>
            </c:marker>
            <c:bubble3D val="0"/>
            <c:spPr>
              <a:ln w="28575" cap="rnd">
                <a:solidFill>
                  <a:srgbClr val="7FD13B">
                    <a:lumMod val="75000"/>
                  </a:srgbClr>
                </a:solidFill>
                <a:prstDash val="sysDash"/>
                <a:round/>
              </a:ln>
              <a:effectLst/>
            </c:spPr>
            <c:extLst>
              <c:ext xmlns:c16="http://schemas.microsoft.com/office/drawing/2014/chart" uri="{C3380CC4-5D6E-409C-BE32-E72D297353CC}">
                <c16:uniqueId val="{00000001-73EE-4E63-A4C3-5BAC0240C484}"/>
              </c:ext>
            </c:extLst>
          </c:dPt>
          <c:dPt>
            <c:idx val="13"/>
            <c:marker>
              <c:symbol val="square"/>
              <c:size val="7"/>
              <c:spPr>
                <a:solidFill>
                  <a:srgbClr val="7FD13B">
                    <a:lumMod val="75000"/>
                  </a:srgbClr>
                </a:solidFill>
                <a:ln w="9525">
                  <a:solidFill>
                    <a:srgbClr val="7FD13B">
                      <a:lumMod val="75000"/>
                    </a:srgbClr>
                  </a:solidFill>
                </a:ln>
                <a:effectLst/>
              </c:spPr>
            </c:marker>
            <c:bubble3D val="0"/>
            <c:spPr>
              <a:ln w="28575" cap="rnd">
                <a:solidFill>
                  <a:srgbClr val="7FD13B">
                    <a:lumMod val="75000"/>
                  </a:srgbClr>
                </a:solidFill>
                <a:prstDash val="sysDash"/>
                <a:round/>
              </a:ln>
              <a:effectLst/>
            </c:spPr>
            <c:extLst>
              <c:ext xmlns:c16="http://schemas.microsoft.com/office/drawing/2014/chart" uri="{C3380CC4-5D6E-409C-BE32-E72D297353CC}">
                <c16:uniqueId val="{00000003-73EE-4E63-A4C3-5BAC0240C484}"/>
              </c:ext>
            </c:extLst>
          </c:dPt>
          <c:dPt>
            <c:idx val="14"/>
            <c:marker>
              <c:symbol val="square"/>
              <c:size val="7"/>
              <c:spPr>
                <a:solidFill>
                  <a:srgbClr val="7FD13B">
                    <a:lumMod val="75000"/>
                  </a:srgbClr>
                </a:solidFill>
                <a:ln w="9525">
                  <a:solidFill>
                    <a:srgbClr val="7FD13B">
                      <a:lumMod val="75000"/>
                    </a:srgbClr>
                  </a:solidFill>
                </a:ln>
                <a:effectLst/>
              </c:spPr>
            </c:marker>
            <c:bubble3D val="0"/>
            <c:spPr>
              <a:ln w="28575" cap="rnd">
                <a:solidFill>
                  <a:srgbClr val="7FD13B">
                    <a:lumMod val="75000"/>
                  </a:srgbClr>
                </a:solidFill>
                <a:prstDash val="sysDash"/>
                <a:round/>
              </a:ln>
              <a:effectLst/>
            </c:spPr>
            <c:extLst>
              <c:ext xmlns:c16="http://schemas.microsoft.com/office/drawing/2014/chart" uri="{C3380CC4-5D6E-409C-BE32-E72D297353CC}">
                <c16:uniqueId val="{00000005-73EE-4E63-A4C3-5BAC0240C484}"/>
              </c:ext>
            </c:extLst>
          </c:dPt>
          <c:dPt>
            <c:idx val="15"/>
            <c:marker>
              <c:symbol val="square"/>
              <c:size val="7"/>
              <c:spPr>
                <a:solidFill>
                  <a:srgbClr val="7FD13B">
                    <a:lumMod val="75000"/>
                  </a:srgbClr>
                </a:solidFill>
                <a:ln w="9525">
                  <a:solidFill>
                    <a:srgbClr val="7FD13B">
                      <a:lumMod val="75000"/>
                    </a:srgbClr>
                  </a:solidFill>
                </a:ln>
                <a:effectLst/>
              </c:spPr>
            </c:marker>
            <c:bubble3D val="0"/>
            <c:spPr>
              <a:ln w="28575" cap="rnd">
                <a:solidFill>
                  <a:srgbClr val="7FD13B">
                    <a:lumMod val="75000"/>
                  </a:srgbClr>
                </a:solidFill>
                <a:prstDash val="sysDash"/>
                <a:round/>
              </a:ln>
              <a:effectLst/>
            </c:spPr>
            <c:extLst>
              <c:ext xmlns:c16="http://schemas.microsoft.com/office/drawing/2014/chart" uri="{C3380CC4-5D6E-409C-BE32-E72D297353CC}">
                <c16:uniqueId val="{00000007-73EE-4E63-A4C3-5BAC0240C484}"/>
              </c:ext>
            </c:extLst>
          </c:dPt>
          <c:dPt>
            <c:idx val="16"/>
            <c:marker>
              <c:symbol val="square"/>
              <c:size val="7"/>
              <c:spPr>
                <a:solidFill>
                  <a:srgbClr val="7FD13B">
                    <a:lumMod val="75000"/>
                  </a:srgbClr>
                </a:solidFill>
                <a:ln w="9525">
                  <a:solidFill>
                    <a:srgbClr val="7FD13B">
                      <a:lumMod val="75000"/>
                    </a:srgbClr>
                  </a:solidFill>
                </a:ln>
                <a:effectLst/>
              </c:spPr>
            </c:marker>
            <c:bubble3D val="0"/>
            <c:spPr>
              <a:ln w="28575" cap="rnd">
                <a:solidFill>
                  <a:srgbClr val="7FD13B">
                    <a:lumMod val="75000"/>
                  </a:srgbClr>
                </a:solidFill>
                <a:prstDash val="sysDash"/>
                <a:round/>
              </a:ln>
              <a:effectLst/>
            </c:spPr>
            <c:extLst>
              <c:ext xmlns:c16="http://schemas.microsoft.com/office/drawing/2014/chart" uri="{C3380CC4-5D6E-409C-BE32-E72D297353CC}">
                <c16:uniqueId val="{00000009-73EE-4E63-A4C3-5BAC0240C484}"/>
              </c:ext>
            </c:extLst>
          </c:dPt>
          <c:dPt>
            <c:idx val="17"/>
            <c:marker>
              <c:symbol val="square"/>
              <c:size val="7"/>
              <c:spPr>
                <a:solidFill>
                  <a:srgbClr val="7FD13B">
                    <a:lumMod val="75000"/>
                  </a:srgbClr>
                </a:solidFill>
                <a:ln w="9525">
                  <a:solidFill>
                    <a:srgbClr val="7FD13B">
                      <a:lumMod val="75000"/>
                    </a:srgbClr>
                  </a:solidFill>
                </a:ln>
                <a:effectLst/>
              </c:spPr>
            </c:marker>
            <c:bubble3D val="0"/>
            <c:spPr>
              <a:ln w="28575" cap="rnd">
                <a:solidFill>
                  <a:srgbClr val="7FD13B">
                    <a:lumMod val="75000"/>
                  </a:srgbClr>
                </a:solidFill>
                <a:prstDash val="sysDash"/>
                <a:round/>
              </a:ln>
              <a:effectLst/>
            </c:spPr>
            <c:extLst>
              <c:ext xmlns:c16="http://schemas.microsoft.com/office/drawing/2014/chart" uri="{C3380CC4-5D6E-409C-BE32-E72D297353CC}">
                <c16:uniqueId val="{0000000B-73EE-4E63-A4C3-5BAC0240C484}"/>
              </c:ext>
            </c:extLst>
          </c:dPt>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①総人口!$C$2:$T$2</c:f>
              <c:numCache>
                <c:formatCode>General</c:formatCode>
                <c:ptCount val="18"/>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numCache>
            </c:numRef>
          </c:cat>
          <c:val>
            <c:numRef>
              <c:f>①総人口!$C$3:$T$3</c:f>
              <c:numCache>
                <c:formatCode>0</c:formatCode>
                <c:ptCount val="18"/>
                <c:pt idx="0">
                  <c:v>665.71889999999996</c:v>
                </c:pt>
                <c:pt idx="1">
                  <c:v>762.048</c:v>
                </c:pt>
                <c:pt idx="2">
                  <c:v>827.89250000000004</c:v>
                </c:pt>
                <c:pt idx="3">
                  <c:v>847.34460000000001</c:v>
                </c:pt>
                <c:pt idx="4">
                  <c:v>866.80949999999996</c:v>
                </c:pt>
                <c:pt idx="5">
                  <c:v>873.45159999999998</c:v>
                </c:pt>
                <c:pt idx="6">
                  <c:v>879.72680000000003</c:v>
                </c:pt>
                <c:pt idx="7">
                  <c:v>880.50810000000001</c:v>
                </c:pt>
                <c:pt idx="8">
                  <c:v>881.71659999999997</c:v>
                </c:pt>
                <c:pt idx="9">
                  <c:v>886.52449999999999</c:v>
                </c:pt>
                <c:pt idx="10">
                  <c:v>883.94690000000003</c:v>
                </c:pt>
                <c:pt idx="11">
                  <c:v>883.76850000000002</c:v>
                </c:pt>
                <c:pt idx="12">
                  <c:v>867.62019999999995</c:v>
                </c:pt>
                <c:pt idx="13">
                  <c:v>843.76250000000005</c:v>
                </c:pt>
                <c:pt idx="14">
                  <c:v>816.71910000000003</c:v>
                </c:pt>
                <c:pt idx="15">
                  <c:v>787.44399999999996</c:v>
                </c:pt>
                <c:pt idx="16">
                  <c:v>757.0136</c:v>
                </c:pt>
                <c:pt idx="17">
                  <c:v>726.31820000000005</c:v>
                </c:pt>
              </c:numCache>
            </c:numRef>
          </c:val>
          <c:smooth val="0"/>
          <c:extLst>
            <c:ext xmlns:c16="http://schemas.microsoft.com/office/drawing/2014/chart" uri="{C3380CC4-5D6E-409C-BE32-E72D297353CC}">
              <c16:uniqueId val="{0000000C-73EE-4E63-A4C3-5BAC0240C484}"/>
            </c:ext>
          </c:extLst>
        </c:ser>
        <c:dLbls>
          <c:showLegendKey val="0"/>
          <c:showVal val="0"/>
          <c:showCatName val="0"/>
          <c:showSerName val="0"/>
          <c:showPercent val="0"/>
          <c:showBubbleSize val="0"/>
        </c:dLbls>
        <c:marker val="1"/>
        <c:smooth val="0"/>
        <c:axId val="1147589904"/>
        <c:axId val="1147586160"/>
      </c:lineChart>
      <c:catAx>
        <c:axId val="1147589904"/>
        <c:scaling>
          <c:orientation val="minMax"/>
        </c:scaling>
        <c:delete val="0"/>
        <c:axPos val="b"/>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147586160"/>
        <c:crosses val="autoZero"/>
        <c:auto val="1"/>
        <c:lblAlgn val="ctr"/>
        <c:lblOffset val="100"/>
        <c:noMultiLvlLbl val="0"/>
      </c:catAx>
      <c:valAx>
        <c:axId val="1147586160"/>
        <c:scaling>
          <c:orientation val="minMax"/>
          <c:min val="500"/>
        </c:scaling>
        <c:delete val="0"/>
        <c:axPos val="l"/>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147589904"/>
        <c:crosses val="autoZero"/>
        <c:crossBetween val="between"/>
      </c:valAx>
      <c:spPr>
        <a:noFill/>
        <a:ln>
          <a:solidFill>
            <a:schemeClr val="bg2">
              <a:lumMod val="75000"/>
            </a:schemeClr>
          </a:solidFill>
        </a:ln>
        <a:effectLst/>
      </c:spPr>
    </c:plotArea>
    <c:plotVisOnly val="1"/>
    <c:dispBlanksAs val="gap"/>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グラフ!$L$5</c:f>
              <c:strCache>
                <c:ptCount val="1"/>
                <c:pt idx="0">
                  <c:v>いずれ結婚するつもり</c:v>
                </c:pt>
              </c:strCache>
            </c:strRef>
          </c:tx>
          <c:spPr>
            <a:ln w="31750" cap="rnd">
              <a:solidFill>
                <a:schemeClr val="accent1">
                  <a:shade val="65000"/>
                </a:schemeClr>
              </a:solidFill>
              <a:round/>
            </a:ln>
            <a:effectLst/>
          </c:spPr>
          <c:marker>
            <c:symbol val="square"/>
            <c:size val="7"/>
            <c:spPr>
              <a:solidFill>
                <a:schemeClr val="accent1">
                  <a:shade val="65000"/>
                </a:schemeClr>
              </a:solidFill>
              <a:ln w="9525">
                <a:solidFill>
                  <a:schemeClr val="accent1">
                    <a:shade val="65000"/>
                  </a:schemeClr>
                </a:solidFill>
              </a:ln>
              <a:effectLst/>
            </c:spPr>
          </c:marker>
          <c:dLbls>
            <c:spPr>
              <a:noFill/>
              <a:ln>
                <a:noFill/>
              </a:ln>
              <a:effectLst/>
            </c:spPr>
            <c:txPr>
              <a:bodyPr rot="0" vert="horz"/>
              <a:lstStyle/>
              <a:p>
                <a:pPr>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グラフ!$M$4:$U$4</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グラフ!$M$5:$U$5</c:f>
              <c:numCache>
                <c:formatCode>0.0</c:formatCode>
                <c:ptCount val="9"/>
                <c:pt idx="0">
                  <c:v>94.2</c:v>
                </c:pt>
                <c:pt idx="1">
                  <c:v>92.9</c:v>
                </c:pt>
                <c:pt idx="2">
                  <c:v>90.2</c:v>
                </c:pt>
                <c:pt idx="3">
                  <c:v>89.1</c:v>
                </c:pt>
                <c:pt idx="4">
                  <c:v>89.3</c:v>
                </c:pt>
                <c:pt idx="5">
                  <c:v>90</c:v>
                </c:pt>
                <c:pt idx="6">
                  <c:v>89.4</c:v>
                </c:pt>
                <c:pt idx="7">
                  <c:v>89.3</c:v>
                </c:pt>
                <c:pt idx="8">
                  <c:v>84.3</c:v>
                </c:pt>
              </c:numCache>
            </c:numRef>
          </c:val>
          <c:smooth val="0"/>
          <c:extLst>
            <c:ext xmlns:c16="http://schemas.microsoft.com/office/drawing/2014/chart" uri="{C3380CC4-5D6E-409C-BE32-E72D297353CC}">
              <c16:uniqueId val="{00000000-0609-405D-BD5D-C74C68AE94EF}"/>
            </c:ext>
          </c:extLst>
        </c:ser>
        <c:ser>
          <c:idx val="1"/>
          <c:order val="1"/>
          <c:tx>
            <c:strRef>
              <c:f>グラフ!$L$6</c:f>
              <c:strCache>
                <c:ptCount val="1"/>
                <c:pt idx="0">
                  <c:v>一生結婚するつもりはない</c:v>
                </c:pt>
              </c:strCache>
            </c:strRef>
          </c:tx>
          <c:spPr>
            <a:ln w="31750" cap="rnd">
              <a:solidFill>
                <a:schemeClr val="accent1"/>
              </a:solidFill>
              <a:round/>
            </a:ln>
            <a:effectLst/>
          </c:spPr>
          <c:marker>
            <c:symbol val="diamond"/>
            <c:size val="7"/>
            <c:spPr>
              <a:solidFill>
                <a:schemeClr val="accent1"/>
              </a:solidFill>
              <a:ln w="9525">
                <a:solidFill>
                  <a:schemeClr val="accent1"/>
                </a:solidFill>
              </a:ln>
              <a:effectLst/>
            </c:spPr>
          </c:marker>
          <c:dLbls>
            <c:spPr>
              <a:noFill/>
              <a:ln>
                <a:noFill/>
              </a:ln>
              <a:effectLst/>
            </c:spPr>
            <c:txPr>
              <a:bodyPr rot="0" vert="horz"/>
              <a:lstStyle/>
              <a:p>
                <a:pPr>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グラフ!$M$4:$U$4</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グラフ!$M$6:$U$6</c:f>
              <c:numCache>
                <c:formatCode>General</c:formatCode>
                <c:ptCount val="9"/>
                <c:pt idx="0">
                  <c:v>4.0999999999999996</c:v>
                </c:pt>
                <c:pt idx="1">
                  <c:v>4.5999999999999996</c:v>
                </c:pt>
                <c:pt idx="2">
                  <c:v>5.2</c:v>
                </c:pt>
                <c:pt idx="3">
                  <c:v>4.9000000000000004</c:v>
                </c:pt>
                <c:pt idx="4">
                  <c:v>5</c:v>
                </c:pt>
                <c:pt idx="5">
                  <c:v>5.6</c:v>
                </c:pt>
                <c:pt idx="6">
                  <c:v>6.8</c:v>
                </c:pt>
                <c:pt idx="7">
                  <c:v>8</c:v>
                </c:pt>
                <c:pt idx="8">
                  <c:v>14.6</c:v>
                </c:pt>
              </c:numCache>
            </c:numRef>
          </c:val>
          <c:smooth val="0"/>
          <c:extLst>
            <c:ext xmlns:c16="http://schemas.microsoft.com/office/drawing/2014/chart" uri="{C3380CC4-5D6E-409C-BE32-E72D297353CC}">
              <c16:uniqueId val="{00000001-0609-405D-BD5D-C74C68AE94EF}"/>
            </c:ext>
          </c:extLst>
        </c:ser>
        <c:ser>
          <c:idx val="2"/>
          <c:order val="2"/>
          <c:tx>
            <c:strRef>
              <c:f>グラフ!$L$7</c:f>
              <c:strCache>
                <c:ptCount val="1"/>
                <c:pt idx="0">
                  <c:v>不詳</c:v>
                </c:pt>
              </c:strCache>
            </c:strRef>
          </c:tx>
          <c:spPr>
            <a:ln w="19050" cap="rnd">
              <a:solidFill>
                <a:schemeClr val="accent3"/>
              </a:solidFill>
              <a:round/>
            </a:ln>
            <a:effectLst/>
          </c:spPr>
          <c:marker>
            <c:symbol val="triangle"/>
            <c:size val="4"/>
            <c:spPr>
              <a:solidFill>
                <a:schemeClr val="accent3"/>
              </a:solidFill>
              <a:ln w="3175">
                <a:solidFill>
                  <a:schemeClr val="accent3"/>
                </a:solidFill>
              </a:ln>
              <a:effectLst/>
            </c:spPr>
          </c:marker>
          <c:cat>
            <c:numRef>
              <c:f>グラフ!$M$4:$U$4</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グラフ!$M$7:$U$7</c:f>
              <c:numCache>
                <c:formatCode>General</c:formatCode>
                <c:ptCount val="9"/>
                <c:pt idx="0">
                  <c:v>1.7000000000000028</c:v>
                </c:pt>
                <c:pt idx="1">
                  <c:v>2.5</c:v>
                </c:pt>
                <c:pt idx="2">
                  <c:v>4.5999999999999943</c:v>
                </c:pt>
                <c:pt idx="3">
                  <c:v>6</c:v>
                </c:pt>
                <c:pt idx="4">
                  <c:v>5.7000000000000028</c:v>
                </c:pt>
                <c:pt idx="5">
                  <c:v>4.4000000000000057</c:v>
                </c:pt>
                <c:pt idx="6">
                  <c:v>3.7999999999999972</c:v>
                </c:pt>
                <c:pt idx="7">
                  <c:v>2.7000000000000028</c:v>
                </c:pt>
                <c:pt idx="8">
                  <c:v>1.1000000000000085</c:v>
                </c:pt>
              </c:numCache>
            </c:numRef>
          </c:val>
          <c:smooth val="0"/>
          <c:extLst>
            <c:ext xmlns:c16="http://schemas.microsoft.com/office/drawing/2014/chart" uri="{C3380CC4-5D6E-409C-BE32-E72D297353CC}">
              <c16:uniqueId val="{00000002-0609-405D-BD5D-C74C68AE94EF}"/>
            </c:ext>
          </c:extLst>
        </c:ser>
        <c:dLbls>
          <c:showLegendKey val="0"/>
          <c:showVal val="0"/>
          <c:showCatName val="0"/>
          <c:showSerName val="0"/>
          <c:showPercent val="0"/>
          <c:showBubbleSize val="0"/>
        </c:dLbls>
        <c:marker val="1"/>
        <c:smooth val="0"/>
        <c:axId val="549273072"/>
        <c:axId val="549272656"/>
      </c:lineChart>
      <c:catAx>
        <c:axId val="54927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ja-JP"/>
          </a:p>
        </c:txPr>
        <c:crossAx val="549272656"/>
        <c:crosses val="autoZero"/>
        <c:auto val="1"/>
        <c:lblAlgn val="ctr"/>
        <c:lblOffset val="100"/>
        <c:noMultiLvlLbl val="0"/>
      </c:catAx>
      <c:valAx>
        <c:axId val="54927265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vert="horz"/>
          <a:lstStyle/>
          <a:p>
            <a:pPr>
              <a:defRPr/>
            </a:pPr>
            <a:endParaRPr lang="ja-JP"/>
          </a:p>
        </c:txPr>
        <c:crossAx val="549273072"/>
        <c:crosses val="autoZero"/>
        <c:crossBetween val="between"/>
        <c:majorUnit val="20"/>
      </c:valAx>
    </c:plotArea>
    <c:plotVisOnly val="1"/>
    <c:dispBlanksAs val="gap"/>
    <c:showDLblsOverMax val="0"/>
    <c:extLst/>
  </c:chart>
  <c:spPr>
    <a:noFill/>
    <a:ln w="9525" cap="flat" cmpd="sng" algn="ctr">
      <a:noFill/>
      <a:round/>
    </a:ln>
    <a:effectLst/>
  </c:spPr>
  <c:txPr>
    <a:bodyPr/>
    <a:lstStyle/>
    <a:p>
      <a:pPr>
        <a:defRPr sz="800">
          <a:solidFill>
            <a:sysClr val="windowText" lastClr="000000"/>
          </a:solidFill>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グラフ!$A$30</c:f>
              <c:strCache>
                <c:ptCount val="1"/>
                <c:pt idx="0">
                  <c:v>男性</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グラフ!$B$29:$J$29</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グラフ!$B$30:$J$30</c:f>
              <c:numCache>
                <c:formatCode>General</c:formatCode>
                <c:ptCount val="9"/>
                <c:pt idx="0">
                  <c:v>2.33</c:v>
                </c:pt>
                <c:pt idx="1">
                  <c:v>2.2999999999999998</c:v>
                </c:pt>
                <c:pt idx="2">
                  <c:v>2.33</c:v>
                </c:pt>
                <c:pt idx="3">
                  <c:v>2.15</c:v>
                </c:pt>
                <c:pt idx="4">
                  <c:v>2.0499999999999998</c:v>
                </c:pt>
                <c:pt idx="5">
                  <c:v>2.0699999999999998</c:v>
                </c:pt>
                <c:pt idx="6">
                  <c:v>2.04</c:v>
                </c:pt>
                <c:pt idx="7">
                  <c:v>1.91</c:v>
                </c:pt>
                <c:pt idx="8">
                  <c:v>1.82</c:v>
                </c:pt>
              </c:numCache>
            </c:numRef>
          </c:val>
          <c:smooth val="0"/>
          <c:extLst>
            <c:ext xmlns:c16="http://schemas.microsoft.com/office/drawing/2014/chart" uri="{C3380CC4-5D6E-409C-BE32-E72D297353CC}">
              <c16:uniqueId val="{00000000-1E7B-42CB-9718-BF3324FBD6F5}"/>
            </c:ext>
          </c:extLst>
        </c:ser>
        <c:dLbls>
          <c:showLegendKey val="0"/>
          <c:showVal val="0"/>
          <c:showCatName val="0"/>
          <c:showSerName val="0"/>
          <c:showPercent val="0"/>
          <c:showBubbleSize val="0"/>
        </c:dLbls>
        <c:marker val="1"/>
        <c:smooth val="0"/>
        <c:axId val="807070256"/>
        <c:axId val="581678064"/>
      </c:lineChart>
      <c:catAx>
        <c:axId val="807070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ja-JP"/>
          </a:p>
        </c:txPr>
        <c:crossAx val="581678064"/>
        <c:crosses val="autoZero"/>
        <c:auto val="1"/>
        <c:lblAlgn val="ctr"/>
        <c:lblOffset val="100"/>
        <c:noMultiLvlLbl val="0"/>
      </c:catAx>
      <c:valAx>
        <c:axId val="581678064"/>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ja-JP"/>
          </a:p>
        </c:txPr>
        <c:crossAx val="80707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chemeClr val="tx1"/>
          </a:solidFill>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グラフ!$A$32</c:f>
              <c:strCache>
                <c:ptCount val="1"/>
                <c:pt idx="0">
                  <c:v>女性</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vert="horz"/>
              <a:lstStyle/>
              <a:p>
                <a:pPr>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グラフ!$B$31:$J$31</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グラフ!$B$32:$J$32</c:f>
              <c:numCache>
                <c:formatCode>0.00</c:formatCode>
                <c:ptCount val="9"/>
                <c:pt idx="0">
                  <c:v>2.2799999999999998</c:v>
                </c:pt>
                <c:pt idx="1">
                  <c:v>2.23</c:v>
                </c:pt>
                <c:pt idx="2">
                  <c:v>2.17</c:v>
                </c:pt>
                <c:pt idx="3">
                  <c:v>2.13</c:v>
                </c:pt>
                <c:pt idx="4">
                  <c:v>2.0299999999999998</c:v>
                </c:pt>
                <c:pt idx="5">
                  <c:v>2.1</c:v>
                </c:pt>
                <c:pt idx="6">
                  <c:v>2.12</c:v>
                </c:pt>
                <c:pt idx="7">
                  <c:v>2.02</c:v>
                </c:pt>
                <c:pt idx="8">
                  <c:v>1.79</c:v>
                </c:pt>
              </c:numCache>
            </c:numRef>
          </c:val>
          <c:smooth val="0"/>
          <c:extLst>
            <c:ext xmlns:c16="http://schemas.microsoft.com/office/drawing/2014/chart" uri="{C3380CC4-5D6E-409C-BE32-E72D297353CC}">
              <c16:uniqueId val="{00000000-386A-4752-BD65-1B3B25F24B36}"/>
            </c:ext>
          </c:extLst>
        </c:ser>
        <c:dLbls>
          <c:showLegendKey val="0"/>
          <c:showVal val="0"/>
          <c:showCatName val="0"/>
          <c:showSerName val="0"/>
          <c:showPercent val="0"/>
          <c:showBubbleSize val="0"/>
        </c:dLbls>
        <c:marker val="1"/>
        <c:smooth val="0"/>
        <c:axId val="807070256"/>
        <c:axId val="581678064"/>
      </c:lineChart>
      <c:catAx>
        <c:axId val="807070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ja-JP"/>
          </a:p>
        </c:txPr>
        <c:crossAx val="581678064"/>
        <c:crosses val="autoZero"/>
        <c:auto val="1"/>
        <c:lblAlgn val="ctr"/>
        <c:lblOffset val="100"/>
        <c:noMultiLvlLbl val="0"/>
      </c:catAx>
      <c:valAx>
        <c:axId val="581678064"/>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spPr>
          <a:noFill/>
          <a:ln>
            <a:noFill/>
          </a:ln>
          <a:effectLst/>
        </c:spPr>
        <c:txPr>
          <a:bodyPr rot="-60000000" vert="horz"/>
          <a:lstStyle/>
          <a:p>
            <a:pPr>
              <a:defRPr/>
            </a:pPr>
            <a:endParaRPr lang="ja-JP"/>
          </a:p>
        </c:txPr>
        <c:crossAx val="807070256"/>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800"/>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95857917415068"/>
          <c:y val="0.14256785957032125"/>
          <c:w val="0.65599781259918255"/>
          <c:h val="0.69704543659388296"/>
        </c:manualLayout>
      </c:layout>
      <c:barChart>
        <c:barDir val="bar"/>
        <c:grouping val="percentStacked"/>
        <c:varyColors val="0"/>
        <c:ser>
          <c:idx val="0"/>
          <c:order val="0"/>
          <c:tx>
            <c:strRef>
              <c:f>Sheet1!$B$2</c:f>
              <c:strCache>
                <c:ptCount val="1"/>
                <c:pt idx="0">
                  <c:v>いつも悩みや不安を感じる</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男性</c:v>
                </c:pt>
                <c:pt idx="1">
                  <c:v>女性</c:v>
                </c:pt>
                <c:pt idx="2">
                  <c:v>現在子育て中である</c:v>
                </c:pt>
                <c:pt idx="3">
                  <c:v>過去に子育ての経験がある</c:v>
                </c:pt>
                <c:pt idx="4">
                  <c:v>第一子を妊娠中</c:v>
                </c:pt>
              </c:strCache>
            </c:strRef>
          </c:cat>
          <c:val>
            <c:numRef>
              <c:f>Sheet1!$B$3:$B$7</c:f>
              <c:numCache>
                <c:formatCode>0.0</c:formatCode>
                <c:ptCount val="5"/>
                <c:pt idx="0">
                  <c:v>10.6</c:v>
                </c:pt>
                <c:pt idx="1">
                  <c:v>11.1</c:v>
                </c:pt>
                <c:pt idx="2" formatCode="General">
                  <c:v>14.9</c:v>
                </c:pt>
                <c:pt idx="3" formatCode="General">
                  <c:v>7.7</c:v>
                </c:pt>
                <c:pt idx="4" formatCode="General">
                  <c:v>9.5</c:v>
                </c:pt>
              </c:numCache>
            </c:numRef>
          </c:val>
          <c:extLst>
            <c:ext xmlns:c16="http://schemas.microsoft.com/office/drawing/2014/chart" uri="{C3380CC4-5D6E-409C-BE32-E72D297353CC}">
              <c16:uniqueId val="{00000000-1EAE-49D1-A25D-707D28D3A567}"/>
            </c:ext>
          </c:extLst>
        </c:ser>
        <c:ser>
          <c:idx val="1"/>
          <c:order val="1"/>
          <c:tx>
            <c:strRef>
              <c:f>Sheet1!$C$2</c:f>
              <c:strCache>
                <c:ptCount val="1"/>
                <c:pt idx="0">
                  <c:v>ときどき悩みや不安を感じる</c:v>
                </c:pt>
              </c:strCache>
            </c:strRef>
          </c:tx>
          <c:spPr>
            <a:solidFill>
              <a:schemeClr val="accent2">
                <a:lumMod val="60000"/>
                <a:lumOff val="40000"/>
              </a:schemeClr>
            </a:solidFill>
            <a:ln>
              <a:solidFill>
                <a:schemeClr val="accent2">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男性</c:v>
                </c:pt>
                <c:pt idx="1">
                  <c:v>女性</c:v>
                </c:pt>
                <c:pt idx="2">
                  <c:v>現在子育て中である</c:v>
                </c:pt>
                <c:pt idx="3">
                  <c:v>過去に子育ての経験がある</c:v>
                </c:pt>
                <c:pt idx="4">
                  <c:v>第一子を妊娠中</c:v>
                </c:pt>
              </c:strCache>
            </c:strRef>
          </c:cat>
          <c:val>
            <c:numRef>
              <c:f>Sheet1!$C$3:$C$7</c:f>
              <c:numCache>
                <c:formatCode>0.0</c:formatCode>
                <c:ptCount val="5"/>
                <c:pt idx="0">
                  <c:v>36.5</c:v>
                </c:pt>
                <c:pt idx="1">
                  <c:v>42.5</c:v>
                </c:pt>
                <c:pt idx="2" formatCode="General">
                  <c:v>52.9</c:v>
                </c:pt>
                <c:pt idx="3" formatCode="General">
                  <c:v>28.5</c:v>
                </c:pt>
                <c:pt idx="4" formatCode="General">
                  <c:v>52.4</c:v>
                </c:pt>
              </c:numCache>
            </c:numRef>
          </c:val>
          <c:extLst>
            <c:ext xmlns:c16="http://schemas.microsoft.com/office/drawing/2014/chart" uri="{C3380CC4-5D6E-409C-BE32-E72D297353CC}">
              <c16:uniqueId val="{00000001-1EAE-49D1-A25D-707D28D3A567}"/>
            </c:ext>
          </c:extLst>
        </c:ser>
        <c:ser>
          <c:idx val="2"/>
          <c:order val="2"/>
          <c:tx>
            <c:strRef>
              <c:f>Sheet1!$D$2</c:f>
              <c:strCache>
                <c:ptCount val="1"/>
                <c:pt idx="0">
                  <c:v>あまり悩みや不安を感じない</c:v>
                </c:pt>
              </c:strCache>
            </c:strRef>
          </c:tx>
          <c:spPr>
            <a:pattFill prst="pct90">
              <a:fgClr>
                <a:schemeClr val="accent5">
                  <a:lumMod val="40000"/>
                  <a:lumOff val="60000"/>
                </a:schemeClr>
              </a:fgClr>
              <a:bgClr>
                <a:schemeClr val="bg1"/>
              </a:bgClr>
            </a:pattFill>
            <a:ln>
              <a:solidFill>
                <a:schemeClr val="accent5">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男性</c:v>
                </c:pt>
                <c:pt idx="1">
                  <c:v>女性</c:v>
                </c:pt>
                <c:pt idx="2">
                  <c:v>現在子育て中である</c:v>
                </c:pt>
                <c:pt idx="3">
                  <c:v>過去に子育ての経験がある</c:v>
                </c:pt>
                <c:pt idx="4">
                  <c:v>第一子を妊娠中</c:v>
                </c:pt>
              </c:strCache>
            </c:strRef>
          </c:cat>
          <c:val>
            <c:numRef>
              <c:f>Sheet1!$D$3:$D$7</c:f>
              <c:numCache>
                <c:formatCode>0.0</c:formatCode>
                <c:ptCount val="5"/>
                <c:pt idx="0">
                  <c:v>33.799999999999997</c:v>
                </c:pt>
                <c:pt idx="1">
                  <c:v>30.6</c:v>
                </c:pt>
                <c:pt idx="2" formatCode="General">
                  <c:v>24.4</c:v>
                </c:pt>
                <c:pt idx="3" formatCode="General">
                  <c:v>38.5</c:v>
                </c:pt>
                <c:pt idx="4" formatCode="General">
                  <c:v>28.6</c:v>
                </c:pt>
              </c:numCache>
            </c:numRef>
          </c:val>
          <c:extLst>
            <c:ext xmlns:c16="http://schemas.microsoft.com/office/drawing/2014/chart" uri="{C3380CC4-5D6E-409C-BE32-E72D297353CC}">
              <c16:uniqueId val="{00000002-1EAE-49D1-A25D-707D28D3A567}"/>
            </c:ext>
          </c:extLst>
        </c:ser>
        <c:ser>
          <c:idx val="3"/>
          <c:order val="3"/>
          <c:tx>
            <c:strRef>
              <c:f>Sheet1!$E$2</c:f>
              <c:strCache>
                <c:ptCount val="1"/>
                <c:pt idx="0">
                  <c:v>全く悩みや不安を感じない</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男性</c:v>
                </c:pt>
                <c:pt idx="1">
                  <c:v>女性</c:v>
                </c:pt>
                <c:pt idx="2">
                  <c:v>現在子育て中である</c:v>
                </c:pt>
                <c:pt idx="3">
                  <c:v>過去に子育ての経験がある</c:v>
                </c:pt>
                <c:pt idx="4">
                  <c:v>第一子を妊娠中</c:v>
                </c:pt>
              </c:strCache>
            </c:strRef>
          </c:cat>
          <c:val>
            <c:numRef>
              <c:f>Sheet1!$E$3:$E$7</c:f>
              <c:numCache>
                <c:formatCode>0.0</c:formatCode>
                <c:ptCount val="5"/>
                <c:pt idx="0">
                  <c:v>19</c:v>
                </c:pt>
                <c:pt idx="1">
                  <c:v>15.8</c:v>
                </c:pt>
                <c:pt idx="2" formatCode="General">
                  <c:v>7.8</c:v>
                </c:pt>
                <c:pt idx="3" formatCode="General">
                  <c:v>25.3</c:v>
                </c:pt>
                <c:pt idx="4" formatCode="General">
                  <c:v>9.5</c:v>
                </c:pt>
              </c:numCache>
            </c:numRef>
          </c:val>
          <c:extLst>
            <c:ext xmlns:c16="http://schemas.microsoft.com/office/drawing/2014/chart" uri="{C3380CC4-5D6E-409C-BE32-E72D297353CC}">
              <c16:uniqueId val="{00000003-1EAE-49D1-A25D-707D28D3A567}"/>
            </c:ext>
          </c:extLst>
        </c:ser>
        <c:dLbls>
          <c:dLblPos val="ctr"/>
          <c:showLegendKey val="0"/>
          <c:showVal val="1"/>
          <c:showCatName val="0"/>
          <c:showSerName val="0"/>
          <c:showPercent val="0"/>
          <c:showBubbleSize val="0"/>
        </c:dLbls>
        <c:gapWidth val="100"/>
        <c:overlap val="100"/>
        <c:axId val="1934692176"/>
        <c:axId val="1934669712"/>
      </c:barChart>
      <c:catAx>
        <c:axId val="19346921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934669712"/>
        <c:crosses val="autoZero"/>
        <c:auto val="1"/>
        <c:lblAlgn val="ctr"/>
        <c:lblOffset val="100"/>
        <c:noMultiLvlLbl val="0"/>
      </c:catAx>
      <c:valAx>
        <c:axId val="193466971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934692176"/>
        <c:crosses val="autoZero"/>
        <c:crossBetween val="between"/>
      </c:valAx>
      <c:spPr>
        <a:noFill/>
        <a:ln>
          <a:noFill/>
        </a:ln>
        <a:effectLst/>
      </c:spPr>
    </c:plotArea>
    <c:legend>
      <c:legendPos val="b"/>
      <c:layout>
        <c:manualLayout>
          <c:xMode val="edge"/>
          <c:yMode val="edge"/>
          <c:x val="0.20098063781020781"/>
          <c:y val="0.83569413650448199"/>
          <c:w val="0.76663013672134295"/>
          <c:h val="0.14930664916885389"/>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'表・グラフ（社会増減）'!$A$3</c:f>
              <c:strCache>
                <c:ptCount val="1"/>
                <c:pt idx="0">
                  <c:v>転出者（対全国）</c:v>
                </c:pt>
              </c:strCache>
            </c:strRef>
          </c:tx>
          <c:spPr>
            <a:pattFill prst="ltUpDiag">
              <a:fgClr>
                <a:schemeClr val="accent1">
                  <a:lumMod val="60000"/>
                  <a:lumOff val="40000"/>
                </a:schemeClr>
              </a:fgClr>
              <a:bgClr>
                <a:schemeClr val="bg1"/>
              </a:bgClr>
            </a:pattFill>
            <a:ln>
              <a:solidFill>
                <a:schemeClr val="accent1"/>
              </a:solidFill>
            </a:ln>
            <a:effectLst/>
          </c:spPr>
          <c:invertIfNegative val="0"/>
          <c:dLbls>
            <c:dLbl>
              <c:idx val="0"/>
              <c:layout>
                <c:manualLayout>
                  <c:x val="1.3175230566534915E-3"/>
                  <c:y val="5.52540671924261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78-4F07-B708-BE40BEE73F10}"/>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78-4F07-B708-BE40BEE73F10}"/>
                </c:ext>
              </c:extLst>
            </c:dLbl>
            <c:dLbl>
              <c:idx val="19"/>
              <c:layout>
                <c:manualLayout>
                  <c:x val="-1.3175230566534915E-3"/>
                  <c:y val="-1.578687634069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78-4F07-B708-BE40BEE73F10}"/>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78-4F07-B708-BE40BEE73F10}"/>
                </c:ext>
              </c:extLst>
            </c:dLbl>
            <c:dLbl>
              <c:idx val="21"/>
              <c:layout>
                <c:manualLayout>
                  <c:x val="5.270092226613966E-3"/>
                  <c:y val="1.57868763406933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78-4F07-B708-BE40BEE73F10}"/>
                </c:ext>
              </c:extLst>
            </c:dLbl>
            <c:dLbl>
              <c:idx val="22"/>
              <c:layout>
                <c:manualLayout>
                  <c:x val="-1.2266555885800925E-3"/>
                  <c:y val="-5.28501695013144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78-4F07-B708-BE40BEE73F10}"/>
                </c:ext>
              </c:extLst>
            </c:dLbl>
            <c:dLbl>
              <c:idx val="23"/>
              <c:layout>
                <c:manualLayout>
                  <c:x val="4.2953461944566758E-3"/>
                  <c:y val="-4.2725057213784112E-2"/>
                </c:manualLayout>
              </c:layout>
              <c:numFmt formatCode="#,##0_);\▲#,##0" sourceLinked="0"/>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78-4F07-B708-BE40BEE73F10}"/>
                </c:ext>
              </c:extLst>
            </c:dLbl>
            <c:numFmt formatCode="#,##0_);\▲#,##0" sourceLinked="0"/>
            <c:spPr>
              <a:noFill/>
              <a:ln>
                <a:noFill/>
              </a:ln>
              <a:effectLst/>
            </c:spPr>
            <c:txPr>
              <a:bodyPr rot="0" spcFirstLastPara="1" vertOverflow="ellipsis" vert="horz" wrap="square" lIns="38100" tIns="19050" rIns="38100" bIns="19050" anchor="ctr" anchorCtr="1">
                <a:spAutoFit/>
              </a:bodyPr>
              <a:lstStyle/>
              <a:p>
                <a:pPr>
                  <a:defRPr lang="ja-JP" sz="8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'表・グラフ（社会増減）'!$B$2:$Y$2</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'表・グラフ（社会増減）'!$B$3:$Y$3</c:f>
              <c:numCache>
                <c:formatCode>#,##0</c:formatCode>
                <c:ptCount val="24"/>
                <c:pt idx="0">
                  <c:v>-205795</c:v>
                </c:pt>
                <c:pt idx="1">
                  <c:v>-201268</c:v>
                </c:pt>
                <c:pt idx="2">
                  <c:v>-194868</c:v>
                </c:pt>
                <c:pt idx="3">
                  <c:v>-188952</c:v>
                </c:pt>
                <c:pt idx="4">
                  <c:v>-181078</c:v>
                </c:pt>
                <c:pt idx="5">
                  <c:v>-175488</c:v>
                </c:pt>
                <c:pt idx="6">
                  <c:v>-172525</c:v>
                </c:pt>
                <c:pt idx="7">
                  <c:v>-169836</c:v>
                </c:pt>
                <c:pt idx="8">
                  <c:v>-165157</c:v>
                </c:pt>
                <c:pt idx="9">
                  <c:v>-161924</c:v>
                </c:pt>
                <c:pt idx="10">
                  <c:v>-154693</c:v>
                </c:pt>
                <c:pt idx="11">
                  <c:v>-151156</c:v>
                </c:pt>
                <c:pt idx="12">
                  <c:v>-149466</c:v>
                </c:pt>
                <c:pt idx="13">
                  <c:v>-149904</c:v>
                </c:pt>
                <c:pt idx="14">
                  <c:v>-149533</c:v>
                </c:pt>
                <c:pt idx="15">
                  <c:v>-154117</c:v>
                </c:pt>
                <c:pt idx="16">
                  <c:v>-150743</c:v>
                </c:pt>
                <c:pt idx="17">
                  <c:v>-149920</c:v>
                </c:pt>
                <c:pt idx="18">
                  <c:v>-150928</c:v>
                </c:pt>
                <c:pt idx="19">
                  <c:v>-150122</c:v>
                </c:pt>
                <c:pt idx="20">
                  <c:v>-145935</c:v>
                </c:pt>
                <c:pt idx="21">
                  <c:v>-148324</c:v>
                </c:pt>
                <c:pt idx="22">
                  <c:v>-148994</c:v>
                </c:pt>
                <c:pt idx="23">
                  <c:v>-146451</c:v>
                </c:pt>
              </c:numCache>
            </c:numRef>
          </c:val>
          <c:extLst>
            <c:ext xmlns:c16="http://schemas.microsoft.com/office/drawing/2014/chart" uri="{C3380CC4-5D6E-409C-BE32-E72D297353CC}">
              <c16:uniqueId val="{00000007-2778-4F07-B708-BE40BEE73F10}"/>
            </c:ext>
          </c:extLst>
        </c:ser>
        <c:ser>
          <c:idx val="1"/>
          <c:order val="1"/>
          <c:tx>
            <c:strRef>
              <c:f>'表・グラフ（社会増減）'!$A$4</c:f>
              <c:strCache>
                <c:ptCount val="1"/>
                <c:pt idx="0">
                  <c:v>転入者（対全国）</c:v>
                </c:pt>
              </c:strCache>
            </c:strRef>
          </c:tx>
          <c:spPr>
            <a:pattFill prst="pct80">
              <a:fgClr>
                <a:schemeClr val="accent2"/>
              </a:fgClr>
              <a:bgClr>
                <a:schemeClr val="bg1"/>
              </a:bgClr>
            </a:pattFill>
            <a:ln>
              <a:solidFill>
                <a:schemeClr val="accent2"/>
              </a:solidFill>
            </a:ln>
            <a:effectLst/>
          </c:spPr>
          <c:invertIfNegative val="0"/>
          <c:dLbls>
            <c:dLbl>
              <c:idx val="0"/>
              <c:layout>
                <c:manualLayout>
                  <c:x val="-1.2077155169663234E-17"/>
                  <c:y val="1.05245842271288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78-4F07-B708-BE40BEE73F10}"/>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78-4F07-B708-BE40BEE73F10}"/>
                </c:ext>
              </c:extLst>
            </c:dLbl>
            <c:dLbl>
              <c:idx val="19"/>
              <c:layout>
                <c:manualLayout>
                  <c:x val="0"/>
                  <c:y val="-1.0524584227128814E-2"/>
                </c:manualLayout>
              </c:layout>
              <c:tx>
                <c:rich>
                  <a:bodyPr/>
                  <a:lstStyle/>
                  <a:p>
                    <a:fld id="{699A9FE0-0EC8-405D-B91C-DB17EC782C06}" type="VALUE">
                      <a:rPr lang="en-US" altLang="ja-JP" b="1"/>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2778-4F07-B708-BE40BEE73F10}"/>
                </c:ext>
              </c:extLst>
            </c:dLbl>
            <c:dLbl>
              <c:idx val="20"/>
              <c:layout>
                <c:manualLayout>
                  <c:x val="0"/>
                  <c:y val="7.8934381703466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778-4F07-B708-BE40BEE73F10}"/>
                </c:ext>
              </c:extLst>
            </c:dLbl>
            <c:dLbl>
              <c:idx val="21"/>
              <c:layout>
                <c:manualLayout>
                  <c:x val="-1.3175230566533948E-3"/>
                  <c:y val="2.36803145110398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778-4F07-B708-BE40BEE73F10}"/>
                </c:ext>
              </c:extLst>
            </c:dLbl>
            <c:dLbl>
              <c:idx val="22"/>
              <c:layout>
                <c:manualLayout>
                  <c:x val="-1.3383779996792109E-3"/>
                  <c:y val="7.29547102669057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778-4F07-B708-BE40BEE73F10}"/>
                </c:ext>
              </c:extLst>
            </c:dLbl>
            <c:dLbl>
              <c:idx val="23"/>
              <c:layout>
                <c:manualLayout>
                  <c:x val="2.8824909192995776E-3"/>
                  <c:y val="-3.3699769700982575E-2"/>
                </c:manualLayout>
              </c:layout>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778-4F07-B708-BE40BEE73F10}"/>
                </c:ext>
              </c:extLst>
            </c:dLbl>
            <c:spPr>
              <a:noFill/>
              <a:ln>
                <a:noFill/>
              </a:ln>
              <a:effectLst/>
            </c:spPr>
            <c:txPr>
              <a:bodyPr rot="0" spcFirstLastPara="1" vertOverflow="ellipsis" vert="horz" wrap="square" lIns="38100" tIns="19050" rIns="38100" bIns="19050" anchor="ctr" anchorCtr="1">
                <a:spAutoFit/>
              </a:bodyPr>
              <a:lstStyle/>
              <a:p>
                <a:pPr>
                  <a:defRPr lang="ja-JP" sz="8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'表・グラフ（社会増減）'!$B$2:$Y$2</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'表・グラフ（社会増減）'!$B$4:$Y$4</c:f>
              <c:numCache>
                <c:formatCode>#,##0</c:formatCode>
                <c:ptCount val="24"/>
                <c:pt idx="0">
                  <c:v>179141</c:v>
                </c:pt>
                <c:pt idx="1">
                  <c:v>180700</c:v>
                </c:pt>
                <c:pt idx="2">
                  <c:v>174435</c:v>
                </c:pt>
                <c:pt idx="3">
                  <c:v>175060</c:v>
                </c:pt>
                <c:pt idx="4">
                  <c:v>168135</c:v>
                </c:pt>
                <c:pt idx="5">
                  <c:v>166732</c:v>
                </c:pt>
                <c:pt idx="6">
                  <c:v>166172</c:v>
                </c:pt>
                <c:pt idx="7">
                  <c:v>164884</c:v>
                </c:pt>
                <c:pt idx="8">
                  <c:v>161589</c:v>
                </c:pt>
                <c:pt idx="9">
                  <c:v>159651</c:v>
                </c:pt>
                <c:pt idx="10">
                  <c:v>151123</c:v>
                </c:pt>
                <c:pt idx="11">
                  <c:v>156059</c:v>
                </c:pt>
                <c:pt idx="12">
                  <c:v>154847</c:v>
                </c:pt>
                <c:pt idx="13">
                  <c:v>153281</c:v>
                </c:pt>
                <c:pt idx="14">
                  <c:v>149142</c:v>
                </c:pt>
                <c:pt idx="15">
                  <c:v>156413</c:v>
                </c:pt>
                <c:pt idx="16">
                  <c:v>152537</c:v>
                </c:pt>
                <c:pt idx="17">
                  <c:v>152881</c:v>
                </c:pt>
                <c:pt idx="18">
                  <c:v>156125</c:v>
                </c:pt>
                <c:pt idx="19">
                  <c:v>160815</c:v>
                </c:pt>
                <c:pt idx="20">
                  <c:v>159317</c:v>
                </c:pt>
                <c:pt idx="21">
                  <c:v>154207</c:v>
                </c:pt>
                <c:pt idx="22">
                  <c:v>156398</c:v>
                </c:pt>
                <c:pt idx="23">
                  <c:v>159522</c:v>
                </c:pt>
              </c:numCache>
            </c:numRef>
          </c:val>
          <c:extLst>
            <c:ext xmlns:c16="http://schemas.microsoft.com/office/drawing/2014/chart" uri="{C3380CC4-5D6E-409C-BE32-E72D297353CC}">
              <c16:uniqueId val="{0000000F-2778-4F07-B708-BE40BEE73F10}"/>
            </c:ext>
          </c:extLst>
        </c:ser>
        <c:dLbls>
          <c:showLegendKey val="0"/>
          <c:showVal val="0"/>
          <c:showCatName val="0"/>
          <c:showSerName val="0"/>
          <c:showPercent val="0"/>
          <c:showBubbleSize val="0"/>
        </c:dLbls>
        <c:gapWidth val="236"/>
        <c:overlap val="100"/>
        <c:axId val="1114287424"/>
        <c:axId val="1114294080"/>
      </c:barChart>
      <c:lineChart>
        <c:grouping val="standard"/>
        <c:varyColors val="0"/>
        <c:ser>
          <c:idx val="2"/>
          <c:order val="2"/>
          <c:tx>
            <c:strRef>
              <c:f>'表・グラフ（社会増減）'!$A$5</c:f>
              <c:strCache>
                <c:ptCount val="1"/>
                <c:pt idx="0">
                  <c:v>転入超過（対全国）</c:v>
                </c:pt>
              </c:strCache>
            </c:strRef>
          </c:tx>
          <c:spPr>
            <a:ln w="28575" cap="rnd">
              <a:solidFill>
                <a:srgbClr val="FF0000"/>
              </a:solidFill>
              <a:round/>
            </a:ln>
            <a:effectLst/>
          </c:spPr>
          <c:marker>
            <c:symbol val="diamond"/>
            <c:size val="7"/>
            <c:spPr>
              <a:solidFill>
                <a:srgbClr val="FF0000"/>
              </a:solidFill>
              <a:ln w="9525">
                <a:solidFill>
                  <a:srgbClr val="FF0000"/>
                </a:solidFill>
              </a:ln>
              <a:effectLst/>
            </c:spPr>
          </c:marker>
          <c:dLbls>
            <c:dLbl>
              <c:idx val="0"/>
              <c:layout>
                <c:manualLayout>
                  <c:x val="-2.6350461133069842E-2"/>
                  <c:y val="2.1049168454257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778-4F07-B708-BE40BEE73F10}"/>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778-4F07-B708-BE40BEE73F10}"/>
                </c:ext>
              </c:extLst>
            </c:dLbl>
            <c:dLbl>
              <c:idx val="1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778-4F07-B708-BE40BEE73F10}"/>
                </c:ext>
              </c:extLst>
            </c:dLbl>
            <c:dLbl>
              <c:idx val="20"/>
              <c:layout>
                <c:manualLayout>
                  <c:x val="-3.3165375079103256E-2"/>
                  <c:y val="4.61306200347477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778-4F07-B708-BE40BEE73F10}"/>
                </c:ext>
              </c:extLst>
            </c:dLbl>
            <c:dLbl>
              <c:idx val="21"/>
              <c:layout>
                <c:manualLayout>
                  <c:x val="-2.8985507246376909E-2"/>
                  <c:y val="1.0524584227128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778-4F07-B708-BE40BEE73F10}"/>
                </c:ext>
              </c:extLst>
            </c:dLbl>
            <c:dLbl>
              <c:idx val="22"/>
              <c:layout>
                <c:manualLayout>
                  <c:x val="-1.9762845849802372E-2"/>
                  <c:y val="3.1573752681386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778-4F07-B708-BE40BEE73F10}"/>
                </c:ext>
              </c:extLst>
            </c:dLbl>
            <c:dLbl>
              <c:idx val="23"/>
              <c:layout>
                <c:manualLayout>
                  <c:x val="-6.6918899983960537E-3"/>
                  <c:y val="-1.9657875571839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778-4F07-B708-BE40BEE73F10}"/>
                </c:ext>
              </c:extLst>
            </c:dLbl>
            <c:numFmt formatCode="#,##0_);\▲#,##0" sourceLinked="0"/>
            <c:spPr>
              <a:noFill/>
              <a:ln>
                <a:noFill/>
              </a:ln>
              <a:effectLst/>
            </c:spPr>
            <c:txPr>
              <a:bodyPr rot="0" spcFirstLastPara="1" vertOverflow="ellipsis" vert="horz" wrap="square" lIns="38100" tIns="19050" rIns="38100" bIns="19050" anchor="ctr" anchorCtr="1">
                <a:spAutoFit/>
              </a:bodyPr>
              <a:lstStyle/>
              <a:p>
                <a:pPr>
                  <a:defRPr lang="ja-JP" sz="8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'表・グラフ（社会増減）'!$B$2:$Y$2</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'表・グラフ（社会増減）'!$B$5:$Y$5</c:f>
              <c:numCache>
                <c:formatCode>#,##0</c:formatCode>
                <c:ptCount val="24"/>
                <c:pt idx="0">
                  <c:v>-26654</c:v>
                </c:pt>
                <c:pt idx="1">
                  <c:v>-20568</c:v>
                </c:pt>
                <c:pt idx="2">
                  <c:v>-20433</c:v>
                </c:pt>
                <c:pt idx="3">
                  <c:v>-13892</c:v>
                </c:pt>
                <c:pt idx="4">
                  <c:v>-12943</c:v>
                </c:pt>
                <c:pt idx="5">
                  <c:v>-8756</c:v>
                </c:pt>
                <c:pt idx="6">
                  <c:v>-6353</c:v>
                </c:pt>
                <c:pt idx="7">
                  <c:v>-4952</c:v>
                </c:pt>
                <c:pt idx="8">
                  <c:v>-3568</c:v>
                </c:pt>
                <c:pt idx="9">
                  <c:v>-2273</c:v>
                </c:pt>
                <c:pt idx="10">
                  <c:v>-3570</c:v>
                </c:pt>
                <c:pt idx="11">
                  <c:v>4903</c:v>
                </c:pt>
                <c:pt idx="12">
                  <c:v>5381</c:v>
                </c:pt>
                <c:pt idx="13">
                  <c:v>3377</c:v>
                </c:pt>
                <c:pt idx="14">
                  <c:v>-391</c:v>
                </c:pt>
                <c:pt idx="15">
                  <c:v>2296</c:v>
                </c:pt>
                <c:pt idx="16">
                  <c:v>1794</c:v>
                </c:pt>
                <c:pt idx="17">
                  <c:v>2961</c:v>
                </c:pt>
                <c:pt idx="18">
                  <c:v>5197</c:v>
                </c:pt>
                <c:pt idx="19">
                  <c:v>10693</c:v>
                </c:pt>
                <c:pt idx="20">
                  <c:v>13382</c:v>
                </c:pt>
                <c:pt idx="21">
                  <c:v>5883</c:v>
                </c:pt>
                <c:pt idx="22">
                  <c:v>7404</c:v>
                </c:pt>
                <c:pt idx="23">
                  <c:v>13071</c:v>
                </c:pt>
              </c:numCache>
            </c:numRef>
          </c:val>
          <c:smooth val="0"/>
          <c:extLst>
            <c:ext xmlns:c16="http://schemas.microsoft.com/office/drawing/2014/chart" uri="{C3380CC4-5D6E-409C-BE32-E72D297353CC}">
              <c16:uniqueId val="{00000017-2778-4F07-B708-BE40BEE73F10}"/>
            </c:ext>
          </c:extLst>
        </c:ser>
        <c:ser>
          <c:idx val="3"/>
          <c:order val="3"/>
          <c:tx>
            <c:strRef>
              <c:f>'表・グラフ（社会増減）'!$A$6</c:f>
              <c:strCache>
                <c:ptCount val="1"/>
                <c:pt idx="0">
                  <c:v>転入超過（対東京圏）</c:v>
                </c:pt>
              </c:strCache>
            </c:strRef>
          </c:tx>
          <c:spPr>
            <a:ln w="28575" cap="rnd">
              <a:solidFill>
                <a:schemeClr val="accent5">
                  <a:lumMod val="50000"/>
                </a:schemeClr>
              </a:solidFill>
              <a:round/>
            </a:ln>
            <a:effectLst/>
          </c:spPr>
          <c:marker>
            <c:symbol val="triangle"/>
            <c:size val="7"/>
            <c:spPr>
              <a:solidFill>
                <a:schemeClr val="accent5">
                  <a:lumMod val="50000"/>
                </a:schemeClr>
              </a:solidFill>
              <a:ln w="9525">
                <a:solidFill>
                  <a:srgbClr val="002060"/>
                </a:solidFill>
              </a:ln>
              <a:effectLst/>
            </c:spPr>
          </c:marker>
          <c:dLbls>
            <c:dLbl>
              <c:idx val="0"/>
              <c:layout>
                <c:manualLayout>
                  <c:x val="-3.1620553359683792E-2"/>
                  <c:y val="-2.1049168454257628E-2"/>
                </c:manualLayout>
              </c:layout>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778-4F07-B708-BE40BEE73F10}"/>
                </c:ext>
              </c:extLst>
            </c:dLbl>
            <c:dLbl>
              <c:idx val="11"/>
              <c:layout>
                <c:manualLayout>
                  <c:x val="-2.5032938076416433E-2"/>
                  <c:y val="-2.3680314511039833E-2"/>
                </c:manualLayout>
              </c:layout>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778-4F07-B708-BE40BEE73F10}"/>
                </c:ext>
              </c:extLst>
            </c:dLbl>
            <c:dLbl>
              <c:idx val="19"/>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778-4F07-B708-BE40BEE73F10}"/>
                </c:ext>
              </c:extLst>
            </c:dLbl>
            <c:dLbl>
              <c:idx val="20"/>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778-4F07-B708-BE40BEE73F10}"/>
                </c:ext>
              </c:extLst>
            </c:dLbl>
            <c:dLbl>
              <c:idx val="21"/>
              <c:layout>
                <c:manualLayout>
                  <c:x val="-3.1620553359683889E-2"/>
                  <c:y val="-2.1049168454257725E-2"/>
                </c:manualLayout>
              </c:layout>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778-4F07-B708-BE40BEE73F10}"/>
                </c:ext>
              </c:extLst>
            </c:dLbl>
            <c:dLbl>
              <c:idx val="22"/>
              <c:layout>
                <c:manualLayout>
                  <c:x val="-3.0323851645330448E-2"/>
                  <c:y val="2.3181008015614762E-2"/>
                </c:manualLayout>
              </c:layout>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778-4F07-B708-BE40BEE73F10}"/>
                </c:ext>
              </c:extLst>
            </c:dLbl>
            <c:dLbl>
              <c:idx val="23"/>
              <c:layout>
                <c:manualLayout>
                  <c:x val="-3.3633439131938565E-2"/>
                  <c:y val="-2.5880870178306217E-2"/>
                </c:manualLayout>
              </c:layout>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778-4F07-B708-BE40BEE73F10}"/>
                </c:ext>
              </c:extLst>
            </c:dLbl>
            <c:numFmt formatCode="#,##0_);\▲#,##0" sourceLinked="0"/>
            <c:spPr>
              <a:noFill/>
              <a:ln>
                <a:noFill/>
              </a:ln>
              <a:effectLst/>
            </c:spPr>
            <c:txPr>
              <a:bodyPr rot="0" spcFirstLastPara="1" vertOverflow="ellipsis" vert="horz" wrap="square" lIns="38100" tIns="19050" rIns="38100" bIns="19050" anchor="ctr" anchorCtr="1">
                <a:spAutoFit/>
              </a:bodyPr>
              <a:lstStyle/>
              <a:p>
                <a:pPr>
                  <a:defRPr lang="ja-JP"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'表・グラフ（社会増減）'!$B$2:$Y$2</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'表・グラフ（社会増減）'!$B$6:$Y$6</c:f>
              <c:numCache>
                <c:formatCode>#,##0</c:formatCode>
                <c:ptCount val="24"/>
                <c:pt idx="0">
                  <c:v>-12579</c:v>
                </c:pt>
                <c:pt idx="1">
                  <c:v>-14226</c:v>
                </c:pt>
                <c:pt idx="2">
                  <c:v>-14509</c:v>
                </c:pt>
                <c:pt idx="3">
                  <c:v>-11621</c:v>
                </c:pt>
                <c:pt idx="4">
                  <c:v>-11586</c:v>
                </c:pt>
                <c:pt idx="5">
                  <c:v>-11171</c:v>
                </c:pt>
                <c:pt idx="6">
                  <c:v>-12047</c:v>
                </c:pt>
                <c:pt idx="7">
                  <c:v>-13669</c:v>
                </c:pt>
                <c:pt idx="8">
                  <c:v>-13118</c:v>
                </c:pt>
                <c:pt idx="9">
                  <c:v>-10327</c:v>
                </c:pt>
                <c:pt idx="10">
                  <c:v>-9281</c:v>
                </c:pt>
                <c:pt idx="11">
                  <c:v>-4124</c:v>
                </c:pt>
                <c:pt idx="12">
                  <c:v>-4910</c:v>
                </c:pt>
                <c:pt idx="13">
                  <c:v>-8682</c:v>
                </c:pt>
                <c:pt idx="14">
                  <c:v>-10905</c:v>
                </c:pt>
                <c:pt idx="15">
                  <c:v>-11270</c:v>
                </c:pt>
                <c:pt idx="16">
                  <c:v>-11086</c:v>
                </c:pt>
                <c:pt idx="17">
                  <c:v>-10657</c:v>
                </c:pt>
                <c:pt idx="18">
                  <c:v>-11599</c:v>
                </c:pt>
                <c:pt idx="19">
                  <c:v>-11487</c:v>
                </c:pt>
                <c:pt idx="20">
                  <c:v>-8555</c:v>
                </c:pt>
                <c:pt idx="21">
                  <c:v>-8113</c:v>
                </c:pt>
                <c:pt idx="22">
                  <c:v>-9572</c:v>
                </c:pt>
                <c:pt idx="23">
                  <c:v>-10043</c:v>
                </c:pt>
              </c:numCache>
            </c:numRef>
          </c:val>
          <c:smooth val="0"/>
          <c:extLst>
            <c:ext xmlns:c16="http://schemas.microsoft.com/office/drawing/2014/chart" uri="{C3380CC4-5D6E-409C-BE32-E72D297353CC}">
              <c16:uniqueId val="{0000001F-2778-4F07-B708-BE40BEE73F10}"/>
            </c:ext>
          </c:extLst>
        </c:ser>
        <c:dLbls>
          <c:showLegendKey val="0"/>
          <c:showVal val="0"/>
          <c:showCatName val="0"/>
          <c:showSerName val="0"/>
          <c:showPercent val="0"/>
          <c:showBubbleSize val="0"/>
        </c:dLbls>
        <c:marker val="1"/>
        <c:smooth val="0"/>
        <c:axId val="1114285344"/>
        <c:axId val="1114291584"/>
      </c:lineChart>
      <c:catAx>
        <c:axId val="1114287424"/>
        <c:scaling>
          <c:orientation val="minMax"/>
        </c:scaling>
        <c:delete val="0"/>
        <c:axPos val="b"/>
        <c:numFmt formatCode="General" sourceLinked="1"/>
        <c:majorTickMark val="none"/>
        <c:minorTickMark val="none"/>
        <c:tickLblPos val="low"/>
        <c:spPr>
          <a:noFill/>
          <a:ln w="19050" cap="flat" cmpd="sng" algn="ctr">
            <a:solidFill>
              <a:sysClr val="windowText" lastClr="000000"/>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14294080"/>
        <c:crosses val="autoZero"/>
        <c:auto val="1"/>
        <c:lblAlgn val="ctr"/>
        <c:lblOffset val="100"/>
        <c:noMultiLvlLbl val="0"/>
      </c:catAx>
      <c:valAx>
        <c:axId val="1114294080"/>
        <c:scaling>
          <c:orientation val="minMax"/>
        </c:scaling>
        <c:delete val="0"/>
        <c:axPos val="l"/>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14287424"/>
        <c:crosses val="autoZero"/>
        <c:crossBetween val="between"/>
      </c:valAx>
      <c:valAx>
        <c:axId val="1114291584"/>
        <c:scaling>
          <c:orientation val="minMax"/>
          <c:max val="300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14285344"/>
        <c:crosses val="max"/>
        <c:crossBetween val="between"/>
      </c:valAx>
      <c:catAx>
        <c:axId val="1114285344"/>
        <c:scaling>
          <c:orientation val="minMax"/>
        </c:scaling>
        <c:delete val="1"/>
        <c:axPos val="b"/>
        <c:numFmt formatCode="General" sourceLinked="1"/>
        <c:majorTickMark val="out"/>
        <c:minorTickMark val="none"/>
        <c:tickLblPos val="nextTo"/>
        <c:crossAx val="1114291584"/>
        <c:crosses val="autoZero"/>
        <c:auto val="1"/>
        <c:lblAlgn val="ctr"/>
        <c:lblOffset val="100"/>
        <c:noMultiLvlLbl val="0"/>
      </c:catAx>
    </c:plotArea>
    <c:legend>
      <c:legendPos val="b"/>
      <c:overlay val="0"/>
      <c:spPr>
        <a:noFill/>
        <a:ln>
          <a:noFill/>
        </a:ln>
        <a:effectLst/>
      </c:spPr>
      <c:txPr>
        <a:bodyPr rot="0" spcFirstLastPara="1" vertOverflow="ellipsis" vert="horz" wrap="square" anchor="ctr" anchorCtr="1"/>
        <a:lstStyle/>
        <a:p>
          <a:pPr>
            <a:defRPr lang="ja-JP"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txPr>
    <a:bodyPr/>
    <a:lstStyle/>
    <a:p>
      <a:pPr>
        <a:defRPr/>
      </a:pPr>
      <a:endParaRPr lang="ja-JP"/>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1-6FE4-4AC5-B4D6-8B44A0F2336C}"/>
              </c:ext>
            </c:extLst>
          </c:dPt>
          <c:dPt>
            <c:idx val="1"/>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3-6FE4-4AC5-B4D6-8B44A0F2336C}"/>
              </c:ext>
            </c:extLst>
          </c:dPt>
          <c:dPt>
            <c:idx val="2"/>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5-6FE4-4AC5-B4D6-8B44A0F2336C}"/>
              </c:ext>
            </c:extLst>
          </c:dPt>
          <c:dPt>
            <c:idx val="3"/>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7-6FE4-4AC5-B4D6-8B44A0F2336C}"/>
              </c:ext>
            </c:extLst>
          </c:dPt>
          <c:dPt>
            <c:idx val="4"/>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9-6FE4-4AC5-B4D6-8B44A0F2336C}"/>
              </c:ext>
            </c:extLst>
          </c:dPt>
          <c:dPt>
            <c:idx val="5"/>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B-6FE4-4AC5-B4D6-8B44A0F2336C}"/>
              </c:ext>
            </c:extLst>
          </c:dPt>
          <c:dLbls>
            <c:dLbl>
              <c:idx val="1"/>
              <c:layout>
                <c:manualLayout>
                  <c:x val="-0.18136636850134411"/>
                  <c:y val="0.14955224968343186"/>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eiryo UI" panose="020B0604030504040204" pitchFamily="50" charset="-128"/>
                        <a:ea typeface="Meiryo UI" panose="020B0604030504040204" pitchFamily="50" charset="-128"/>
                        <a:cs typeface="+mn-cs"/>
                      </a:defRPr>
                    </a:pPr>
                    <a:fld id="{C8CBC624-E8E5-4ADF-BB42-B3F79F56761A}" type="CATEGORYNAME">
                      <a:rPr lang="zh-TW" altLang="en-US" sz="900" b="1" smtClean="0"/>
                      <a:pPr>
                        <a:defRPr b="1">
                          <a:solidFill>
                            <a:schemeClr val="bg1"/>
                          </a:solidFill>
                        </a:defRPr>
                      </a:pPr>
                      <a:t>[分類名]</a:t>
                    </a:fld>
                    <a:r>
                      <a:rPr lang="zh-TW" altLang="en-US" sz="900" b="1" baseline="0" dirty="0"/>
                      <a:t>
</a:t>
                    </a:r>
                    <a:fld id="{95C5DA8D-27AF-421A-9B6C-DDE167C5FCFA}" type="VALUE">
                      <a:rPr lang="zh-TW" altLang="en-US" sz="900" b="1" baseline="0"/>
                      <a:pPr>
                        <a:defRPr b="1">
                          <a:solidFill>
                            <a:schemeClr val="bg1"/>
                          </a:solidFill>
                        </a:defRPr>
                      </a:pPr>
                      <a:t>[値]</a:t>
                    </a:fld>
                    <a:endParaRPr lang="zh-TW" altLang="en-US" sz="900" b="1" baseline="0" dirty="0"/>
                  </a:p>
                </c:rich>
              </c:tx>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FE4-4AC5-B4D6-8B44A0F2336C}"/>
                </c:ext>
              </c:extLst>
            </c:dLbl>
            <c:dLbl>
              <c:idx val="2"/>
              <c:layout>
                <c:manualLayout>
                  <c:x val="-0.17055256410256411"/>
                  <c:y val="-0.10901611111111111"/>
                </c:manualLayout>
              </c:layout>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FE4-4AC5-B4D6-8B44A0F2336C}"/>
                </c:ext>
              </c:extLst>
            </c:dLbl>
            <c:dLbl>
              <c:idx val="3"/>
              <c:layout>
                <c:manualLayout>
                  <c:x val="8.3577740004794718E-2"/>
                  <c:y val="-0.2476950678605246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6FE4-4AC5-B4D6-8B44A0F2336C}"/>
                </c:ext>
              </c:extLst>
            </c:dLbl>
            <c:dLbl>
              <c:idx val="5"/>
              <c:layout>
                <c:manualLayout>
                  <c:x val="8.1789316239316234E-2"/>
                  <c:y val="0.1208263888888888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6FE4-4AC5-B4D6-8B44A0F2336C}"/>
                </c:ext>
              </c:extLst>
            </c:dLbl>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('大阪府グラフ（日本人）'!$B$4:$C$4,'大阪府グラフ（日本人）'!$E$4:$H$4)</c:f>
              <c:strCache>
                <c:ptCount val="6"/>
                <c:pt idx="0">
                  <c:v>北海道・東北</c:v>
                </c:pt>
                <c:pt idx="1">
                  <c:v>関東甲信越</c:v>
                </c:pt>
                <c:pt idx="2">
                  <c:v>東海・北陸</c:v>
                </c:pt>
                <c:pt idx="3">
                  <c:v>関西圏</c:v>
                </c:pt>
                <c:pt idx="4">
                  <c:v>中国・四国</c:v>
                </c:pt>
                <c:pt idx="5">
                  <c:v>九州・沖縄</c:v>
                </c:pt>
              </c:strCache>
            </c:strRef>
          </c:cat>
          <c:val>
            <c:numRef>
              <c:f>('大阪府グラフ（日本人）'!$B$5:$C$5,'大阪府グラフ（日本人）'!$E$5:$H$5)</c:f>
              <c:numCache>
                <c:formatCode>#,##0</c:formatCode>
                <c:ptCount val="6"/>
                <c:pt idx="0">
                  <c:v>5363</c:v>
                </c:pt>
                <c:pt idx="1">
                  <c:v>37231</c:v>
                </c:pt>
                <c:pt idx="2">
                  <c:v>19023</c:v>
                </c:pt>
                <c:pt idx="3">
                  <c:v>63762</c:v>
                </c:pt>
                <c:pt idx="4">
                  <c:v>19668</c:v>
                </c:pt>
                <c:pt idx="5">
                  <c:v>14475</c:v>
                </c:pt>
              </c:numCache>
            </c:numRef>
          </c:val>
          <c:extLst>
            <c:ext xmlns:c16="http://schemas.microsoft.com/office/drawing/2014/chart" uri="{C3380CC4-5D6E-409C-BE32-E72D297353CC}">
              <c16:uniqueId val="{0000000C-6FE4-4AC5-B4D6-8B44A0F2336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spPr>
            <a:ln w="19050">
              <a:solidFill>
                <a:schemeClr val="bg1"/>
              </a:solidFill>
            </a:ln>
          </c:spPr>
          <c:dPt>
            <c:idx val="0"/>
            <c:bubble3D val="0"/>
            <c:spPr>
              <a:solidFill>
                <a:schemeClr val="accent2">
                  <a:tint val="50000"/>
                </a:schemeClr>
              </a:solidFill>
              <a:ln w="19050">
                <a:solidFill>
                  <a:schemeClr val="bg1"/>
                </a:solidFill>
              </a:ln>
              <a:effectLst/>
            </c:spPr>
            <c:extLst>
              <c:ext xmlns:c16="http://schemas.microsoft.com/office/drawing/2014/chart" uri="{C3380CC4-5D6E-409C-BE32-E72D297353CC}">
                <c16:uniqueId val="{00000001-C14F-4102-BC78-4600BF6EB32D}"/>
              </c:ext>
            </c:extLst>
          </c:dPt>
          <c:dPt>
            <c:idx val="1"/>
            <c:bubble3D val="0"/>
            <c:spPr>
              <a:solidFill>
                <a:schemeClr val="accent2">
                  <a:tint val="70000"/>
                </a:schemeClr>
              </a:solidFill>
              <a:ln w="19050">
                <a:solidFill>
                  <a:schemeClr val="bg1"/>
                </a:solidFill>
              </a:ln>
              <a:effectLst/>
            </c:spPr>
            <c:extLst>
              <c:ext xmlns:c16="http://schemas.microsoft.com/office/drawing/2014/chart" uri="{C3380CC4-5D6E-409C-BE32-E72D297353CC}">
                <c16:uniqueId val="{00000003-C14F-4102-BC78-4600BF6EB32D}"/>
              </c:ext>
            </c:extLst>
          </c:dPt>
          <c:dPt>
            <c:idx val="2"/>
            <c:bubble3D val="0"/>
            <c:spPr>
              <a:solidFill>
                <a:schemeClr val="accent2">
                  <a:tint val="90000"/>
                </a:schemeClr>
              </a:solidFill>
              <a:ln w="19050">
                <a:solidFill>
                  <a:schemeClr val="bg1"/>
                </a:solidFill>
              </a:ln>
              <a:effectLst/>
            </c:spPr>
            <c:extLst>
              <c:ext xmlns:c16="http://schemas.microsoft.com/office/drawing/2014/chart" uri="{C3380CC4-5D6E-409C-BE32-E72D297353CC}">
                <c16:uniqueId val="{00000005-C14F-4102-BC78-4600BF6EB32D}"/>
              </c:ext>
            </c:extLst>
          </c:dPt>
          <c:dPt>
            <c:idx val="3"/>
            <c:bubble3D val="0"/>
            <c:spPr>
              <a:solidFill>
                <a:schemeClr val="accent2">
                  <a:shade val="90000"/>
                </a:schemeClr>
              </a:solidFill>
              <a:ln w="19050">
                <a:solidFill>
                  <a:schemeClr val="bg1"/>
                </a:solidFill>
              </a:ln>
              <a:effectLst/>
            </c:spPr>
            <c:extLst>
              <c:ext xmlns:c16="http://schemas.microsoft.com/office/drawing/2014/chart" uri="{C3380CC4-5D6E-409C-BE32-E72D297353CC}">
                <c16:uniqueId val="{00000007-C14F-4102-BC78-4600BF6EB32D}"/>
              </c:ext>
            </c:extLst>
          </c:dPt>
          <c:dPt>
            <c:idx val="4"/>
            <c:bubble3D val="0"/>
            <c:spPr>
              <a:solidFill>
                <a:schemeClr val="accent2">
                  <a:shade val="70000"/>
                </a:schemeClr>
              </a:solidFill>
              <a:ln w="19050">
                <a:solidFill>
                  <a:schemeClr val="bg1"/>
                </a:solidFill>
              </a:ln>
              <a:effectLst/>
            </c:spPr>
            <c:extLst>
              <c:ext xmlns:c16="http://schemas.microsoft.com/office/drawing/2014/chart" uri="{C3380CC4-5D6E-409C-BE32-E72D297353CC}">
                <c16:uniqueId val="{00000009-C14F-4102-BC78-4600BF6EB32D}"/>
              </c:ext>
            </c:extLst>
          </c:dPt>
          <c:dPt>
            <c:idx val="5"/>
            <c:bubble3D val="0"/>
            <c:spPr>
              <a:solidFill>
                <a:schemeClr val="accent2">
                  <a:shade val="50000"/>
                </a:schemeClr>
              </a:solidFill>
              <a:ln w="19050">
                <a:solidFill>
                  <a:schemeClr val="bg1"/>
                </a:solidFill>
              </a:ln>
              <a:effectLst/>
            </c:spPr>
            <c:extLst>
              <c:ext xmlns:c16="http://schemas.microsoft.com/office/drawing/2014/chart" uri="{C3380CC4-5D6E-409C-BE32-E72D297353CC}">
                <c16:uniqueId val="{0000000B-C14F-4102-BC78-4600BF6EB32D}"/>
              </c:ext>
            </c:extLst>
          </c:dPt>
          <c:dLbls>
            <c:dLbl>
              <c:idx val="1"/>
              <c:layout>
                <c:manualLayout>
                  <c:x val="-0.21105089136585201"/>
                  <c:y val="7.7480304491627072E-2"/>
                </c:manualLayout>
              </c:layout>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14F-4102-BC78-4600BF6EB32D}"/>
                </c:ext>
              </c:extLst>
            </c:dLbl>
            <c:dLbl>
              <c:idx val="2"/>
              <c:layout>
                <c:manualLayout>
                  <c:x val="-0.12285790598290598"/>
                  <c:y val="-0.16427611111111112"/>
                </c:manualLayout>
              </c:layout>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14F-4102-BC78-4600BF6EB32D}"/>
                </c:ext>
              </c:extLst>
            </c:dLbl>
            <c:dLbl>
              <c:idx val="3"/>
              <c:layout>
                <c:manualLayout>
                  <c:x val="0.15531552062485696"/>
                  <c:y val="-0.2271029327951665"/>
                </c:manualLayout>
              </c:layout>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14F-4102-BC78-4600BF6EB32D}"/>
                </c:ext>
              </c:extLst>
            </c:dLbl>
            <c:dLbl>
              <c:idx val="4"/>
              <c:layout>
                <c:manualLayout>
                  <c:x val="0.12596388888888885"/>
                  <c:y val="0.13540305555555551"/>
                </c:manualLayout>
              </c:layout>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C14F-4102-BC78-4600BF6EB32D}"/>
                </c:ext>
              </c:extLst>
            </c:dLbl>
            <c:dLbl>
              <c:idx val="5"/>
              <c:layout>
                <c:manualLayout>
                  <c:x val="7.5074206349206349E-2"/>
                  <c:y val="0.14106455026455025"/>
                </c:manualLayout>
              </c:layout>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C14F-4102-BC78-4600BF6EB32D}"/>
                </c:ext>
              </c:extLst>
            </c:dLbl>
            <c:numFmt formatCode="#,##0_)&quot;人&quot;;[Red]\(#,##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6350"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('大阪府グラフ（日本人）'!$B$10:$C$10,'大阪府グラフ（日本人）'!$E$10:$H$10)</c:f>
              <c:strCache>
                <c:ptCount val="6"/>
                <c:pt idx="0">
                  <c:v>北海道・東北</c:v>
                </c:pt>
                <c:pt idx="1">
                  <c:v>関東甲信越</c:v>
                </c:pt>
                <c:pt idx="2">
                  <c:v>東海・北陸</c:v>
                </c:pt>
                <c:pt idx="3">
                  <c:v>関西圏</c:v>
                </c:pt>
                <c:pt idx="4">
                  <c:v>中国・四国</c:v>
                </c:pt>
                <c:pt idx="5">
                  <c:v>九州・沖縄</c:v>
                </c:pt>
              </c:strCache>
            </c:strRef>
          </c:cat>
          <c:val>
            <c:numRef>
              <c:f>('大阪府グラフ（日本人）'!$B$11:$C$11,'大阪府グラフ（日本人）'!$E$11:$H$11)</c:f>
              <c:numCache>
                <c:formatCode>#,##0</c:formatCode>
                <c:ptCount val="6"/>
                <c:pt idx="0">
                  <c:v>4443</c:v>
                </c:pt>
                <c:pt idx="1">
                  <c:v>46699</c:v>
                </c:pt>
                <c:pt idx="2">
                  <c:v>15092</c:v>
                </c:pt>
                <c:pt idx="3">
                  <c:v>54276</c:v>
                </c:pt>
                <c:pt idx="4">
                  <c:v>13251</c:v>
                </c:pt>
                <c:pt idx="5">
                  <c:v>12690</c:v>
                </c:pt>
              </c:numCache>
            </c:numRef>
          </c:val>
          <c:extLst>
            <c:ext xmlns:c16="http://schemas.microsoft.com/office/drawing/2014/chart" uri="{C3380CC4-5D6E-409C-BE32-E72D297353CC}">
              <c16:uniqueId val="{0000000C-C14F-4102-BC78-4600BF6EB32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6350" cap="flat" cmpd="sng" algn="ctr">
      <a:noFill/>
      <a:prstDash val="solid"/>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大阪府グラフ!$A$3</c:f>
              <c:strCache>
                <c:ptCount val="1"/>
                <c:pt idx="0">
                  <c:v>2015年</c:v>
                </c:pt>
              </c:strCache>
            </c:strRef>
          </c:tx>
          <c:spPr>
            <a:ln w="22225" cap="rnd">
              <a:solidFill>
                <a:schemeClr val="accent6"/>
              </a:solidFill>
              <a:round/>
            </a:ln>
            <a:effectLst/>
          </c:spPr>
          <c:marker>
            <c:symbol val="diamond"/>
            <c:size val="5"/>
            <c:spPr>
              <a:solidFill>
                <a:schemeClr val="accent6"/>
              </a:solidFill>
              <a:ln w="9525">
                <a:solidFill>
                  <a:schemeClr val="accent6"/>
                </a:solidFill>
              </a:ln>
              <a:effectLst/>
            </c:spPr>
          </c:marker>
          <c:cat>
            <c:strRef>
              <c:f>大阪府グラフ!$B$2:$T$2</c:f>
              <c:strCache>
                <c:ptCount val="19"/>
                <c:pt idx="0">
                  <c:v>0～4歳</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90歳以上</c:v>
                </c:pt>
              </c:strCache>
            </c:strRef>
          </c:cat>
          <c:val>
            <c:numRef>
              <c:f>大阪府グラフ!$B$3:$T$3</c:f>
              <c:numCache>
                <c:formatCode>#,##0</c:formatCode>
                <c:ptCount val="19"/>
                <c:pt idx="0">
                  <c:v>-1121</c:v>
                </c:pt>
                <c:pt idx="1">
                  <c:v>-303</c:v>
                </c:pt>
                <c:pt idx="2">
                  <c:v>22</c:v>
                </c:pt>
                <c:pt idx="3">
                  <c:v>1404</c:v>
                </c:pt>
                <c:pt idx="4">
                  <c:v>2264</c:v>
                </c:pt>
                <c:pt idx="5">
                  <c:v>136</c:v>
                </c:pt>
                <c:pt idx="6">
                  <c:v>-804</c:v>
                </c:pt>
                <c:pt idx="7">
                  <c:v>-735</c:v>
                </c:pt>
                <c:pt idx="8">
                  <c:v>-358</c:v>
                </c:pt>
                <c:pt idx="9">
                  <c:v>-142</c:v>
                </c:pt>
                <c:pt idx="10">
                  <c:v>61</c:v>
                </c:pt>
                <c:pt idx="11">
                  <c:v>-162</c:v>
                </c:pt>
                <c:pt idx="12">
                  <c:v>-300</c:v>
                </c:pt>
                <c:pt idx="13">
                  <c:v>-400</c:v>
                </c:pt>
                <c:pt idx="14">
                  <c:v>-83</c:v>
                </c:pt>
                <c:pt idx="15">
                  <c:v>-99</c:v>
                </c:pt>
                <c:pt idx="16">
                  <c:v>-55</c:v>
                </c:pt>
                <c:pt idx="17">
                  <c:v>21</c:v>
                </c:pt>
                <c:pt idx="18">
                  <c:v>13</c:v>
                </c:pt>
              </c:numCache>
            </c:numRef>
          </c:val>
          <c:smooth val="0"/>
          <c:extLst>
            <c:ext xmlns:c16="http://schemas.microsoft.com/office/drawing/2014/chart" uri="{C3380CC4-5D6E-409C-BE32-E72D297353CC}">
              <c16:uniqueId val="{00000004-7632-491D-97EF-470B88732D77}"/>
            </c:ext>
          </c:extLst>
        </c:ser>
        <c:ser>
          <c:idx val="1"/>
          <c:order val="1"/>
          <c:tx>
            <c:strRef>
              <c:f>大阪府グラフ!$A$4</c:f>
              <c:strCache>
                <c:ptCount val="1"/>
                <c:pt idx="0">
                  <c:v>2020年</c:v>
                </c:pt>
              </c:strCache>
            </c:strRef>
          </c:tx>
          <c:spPr>
            <a:ln w="22225" cap="rnd">
              <a:solidFill>
                <a:schemeClr val="tx2"/>
              </a:solidFill>
              <a:round/>
            </a:ln>
            <a:effectLst/>
          </c:spPr>
          <c:marker>
            <c:symbol val="circle"/>
            <c:size val="5"/>
            <c:spPr>
              <a:solidFill>
                <a:schemeClr val="tx2"/>
              </a:solidFill>
              <a:ln w="9525">
                <a:solidFill>
                  <a:schemeClr val="tx2"/>
                </a:solidFill>
              </a:ln>
              <a:effectLst/>
            </c:spPr>
          </c:marker>
          <c:cat>
            <c:strRef>
              <c:f>大阪府グラフ!$B$2:$T$2</c:f>
              <c:strCache>
                <c:ptCount val="19"/>
                <c:pt idx="0">
                  <c:v>0～4歳</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90歳以上</c:v>
                </c:pt>
              </c:strCache>
            </c:strRef>
          </c:cat>
          <c:val>
            <c:numRef>
              <c:f>大阪府グラフ!$B$4:$T$4</c:f>
              <c:numCache>
                <c:formatCode>#,##0</c:formatCode>
                <c:ptCount val="19"/>
                <c:pt idx="0">
                  <c:v>-454</c:v>
                </c:pt>
                <c:pt idx="1">
                  <c:v>-95</c:v>
                </c:pt>
                <c:pt idx="2">
                  <c:v>142</c:v>
                </c:pt>
                <c:pt idx="3">
                  <c:v>2019</c:v>
                </c:pt>
                <c:pt idx="4">
                  <c:v>5362</c:v>
                </c:pt>
                <c:pt idx="5">
                  <c:v>1613</c:v>
                </c:pt>
                <c:pt idx="6">
                  <c:v>-138</c:v>
                </c:pt>
                <c:pt idx="7">
                  <c:v>-279</c:v>
                </c:pt>
                <c:pt idx="8">
                  <c:v>-14</c:v>
                </c:pt>
                <c:pt idx="9">
                  <c:v>140</c:v>
                </c:pt>
                <c:pt idx="10">
                  <c:v>9</c:v>
                </c:pt>
                <c:pt idx="11">
                  <c:v>-74</c:v>
                </c:pt>
                <c:pt idx="12">
                  <c:v>-221</c:v>
                </c:pt>
                <c:pt idx="13">
                  <c:v>-220</c:v>
                </c:pt>
                <c:pt idx="14">
                  <c:v>-92</c:v>
                </c:pt>
                <c:pt idx="15">
                  <c:v>122</c:v>
                </c:pt>
                <c:pt idx="16">
                  <c:v>27</c:v>
                </c:pt>
                <c:pt idx="17">
                  <c:v>76</c:v>
                </c:pt>
                <c:pt idx="18">
                  <c:v>69</c:v>
                </c:pt>
              </c:numCache>
            </c:numRef>
          </c:val>
          <c:smooth val="0"/>
          <c:extLst>
            <c:ext xmlns:c16="http://schemas.microsoft.com/office/drawing/2014/chart" uri="{C3380CC4-5D6E-409C-BE32-E72D297353CC}">
              <c16:uniqueId val="{00000009-7632-491D-97EF-470B88732D77}"/>
            </c:ext>
          </c:extLst>
        </c:ser>
        <c:ser>
          <c:idx val="2"/>
          <c:order val="2"/>
          <c:tx>
            <c:strRef>
              <c:f>大阪府グラフ!$A$5</c:f>
              <c:strCache>
                <c:ptCount val="1"/>
                <c:pt idx="0">
                  <c:v>2023年</c:v>
                </c:pt>
              </c:strCache>
            </c:strRef>
          </c:tx>
          <c:spPr>
            <a:ln w="28575" cap="rnd">
              <a:solidFill>
                <a:srgbClr val="FF0000"/>
              </a:solidFill>
              <a:round/>
            </a:ln>
            <a:effectLst/>
          </c:spPr>
          <c:marker>
            <c:symbol val="square"/>
            <c:size val="7"/>
            <c:spPr>
              <a:solidFill>
                <a:srgbClr val="FF0000"/>
              </a:solidFill>
              <a:ln w="6350">
                <a:solidFill>
                  <a:srgbClr val="FF0000"/>
                </a:solidFill>
              </a:ln>
              <a:effectLst/>
            </c:spPr>
          </c:marker>
          <c:cat>
            <c:strRef>
              <c:f>大阪府グラフ!$B$2:$T$2</c:f>
              <c:strCache>
                <c:ptCount val="19"/>
                <c:pt idx="0">
                  <c:v>0～4歳</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90歳以上</c:v>
                </c:pt>
              </c:strCache>
            </c:strRef>
          </c:cat>
          <c:val>
            <c:numRef>
              <c:f>大阪府グラフ!$B$5:$T$5</c:f>
              <c:numCache>
                <c:formatCode>#,##0</c:formatCode>
                <c:ptCount val="19"/>
                <c:pt idx="0">
                  <c:v>-628</c:v>
                </c:pt>
                <c:pt idx="1">
                  <c:v>-231</c:v>
                </c:pt>
                <c:pt idx="2">
                  <c:v>76</c:v>
                </c:pt>
                <c:pt idx="3">
                  <c:v>1684</c:v>
                </c:pt>
                <c:pt idx="4">
                  <c:v>2617</c:v>
                </c:pt>
                <c:pt idx="5">
                  <c:v>1708</c:v>
                </c:pt>
                <c:pt idx="6">
                  <c:v>373</c:v>
                </c:pt>
                <c:pt idx="7">
                  <c:v>-26</c:v>
                </c:pt>
                <c:pt idx="8">
                  <c:v>-2</c:v>
                </c:pt>
                <c:pt idx="9">
                  <c:v>-58</c:v>
                </c:pt>
                <c:pt idx="10">
                  <c:v>20</c:v>
                </c:pt>
                <c:pt idx="11">
                  <c:v>-99</c:v>
                </c:pt>
                <c:pt idx="12">
                  <c:v>-129</c:v>
                </c:pt>
                <c:pt idx="13">
                  <c:v>-199</c:v>
                </c:pt>
                <c:pt idx="14">
                  <c:v>-153</c:v>
                </c:pt>
                <c:pt idx="15">
                  <c:v>47</c:v>
                </c:pt>
                <c:pt idx="16">
                  <c:v>30</c:v>
                </c:pt>
                <c:pt idx="17">
                  <c:v>46</c:v>
                </c:pt>
                <c:pt idx="18">
                  <c:v>3</c:v>
                </c:pt>
              </c:numCache>
            </c:numRef>
          </c:val>
          <c:smooth val="0"/>
          <c:extLst>
            <c:ext xmlns:c16="http://schemas.microsoft.com/office/drawing/2014/chart" uri="{C3380CC4-5D6E-409C-BE32-E72D297353CC}">
              <c16:uniqueId val="{0000000E-7632-491D-97EF-470B88732D77}"/>
            </c:ext>
          </c:extLst>
        </c:ser>
        <c:dLbls>
          <c:showLegendKey val="0"/>
          <c:showVal val="0"/>
          <c:showCatName val="0"/>
          <c:showSerName val="0"/>
          <c:showPercent val="0"/>
          <c:showBubbleSize val="0"/>
        </c:dLbls>
        <c:marker val="1"/>
        <c:smooth val="0"/>
        <c:axId val="339572191"/>
        <c:axId val="339565951"/>
      </c:lineChart>
      <c:catAx>
        <c:axId val="339572191"/>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339565951"/>
        <c:crosses val="autoZero"/>
        <c:auto val="1"/>
        <c:lblAlgn val="ctr"/>
        <c:lblOffset val="100"/>
        <c:noMultiLvlLbl val="0"/>
      </c:catAx>
      <c:valAx>
        <c:axId val="339565951"/>
        <c:scaling>
          <c:orientation val="minMax"/>
        </c:scaling>
        <c:delete val="0"/>
        <c:axPos val="l"/>
        <c:majorGridlines>
          <c:spPr>
            <a:ln w="9525" cap="flat" cmpd="sng" algn="ctr">
              <a:solidFill>
                <a:schemeClr val="tx1">
                  <a:lumMod val="15000"/>
                  <a:lumOff val="85000"/>
                </a:schemeClr>
              </a:solidFill>
              <a:round/>
            </a:ln>
            <a:effectLst/>
          </c:spPr>
        </c:majorGridlines>
        <c:numFmt formatCode="#,##0;&quot;▲ &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339572191"/>
        <c:crosses val="autoZero"/>
        <c:crossBetween val="between"/>
      </c:valAx>
      <c:spPr>
        <a:noFill/>
        <a:ln>
          <a:noFill/>
        </a:ln>
        <a:effectLst/>
      </c:spPr>
    </c:plotArea>
    <c:legend>
      <c:legendPos val="tr"/>
      <c:legendEntry>
        <c:idx val="2"/>
        <c:txPr>
          <a:bodyPr rot="0" spcFirstLastPara="1" vertOverflow="ellipsis" vert="horz" wrap="square" anchor="ctr" anchorCtr="1"/>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7629175474018931"/>
          <c:y val="2.0896819076327688E-2"/>
          <c:w val="0.22547143261685101"/>
          <c:h val="0.21574841326777985"/>
        </c:manualLayout>
      </c:layout>
      <c:overlay val="1"/>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大阪府グラフ!$A$9</c:f>
              <c:strCache>
                <c:ptCount val="1"/>
                <c:pt idx="0">
                  <c:v>2015年</c:v>
                </c:pt>
              </c:strCache>
            </c:strRef>
          </c:tx>
          <c:spPr>
            <a:ln w="22225" cap="rnd">
              <a:solidFill>
                <a:schemeClr val="accent6"/>
              </a:solidFill>
              <a:round/>
            </a:ln>
            <a:effectLst/>
          </c:spPr>
          <c:marker>
            <c:symbol val="diamond"/>
            <c:size val="5"/>
            <c:spPr>
              <a:solidFill>
                <a:schemeClr val="accent6"/>
              </a:solidFill>
              <a:ln w="9525">
                <a:solidFill>
                  <a:schemeClr val="accent6"/>
                </a:solidFill>
              </a:ln>
              <a:effectLst/>
            </c:spPr>
          </c:marker>
          <c:cat>
            <c:strRef>
              <c:f>大阪府グラフ!$B$8:$T$8</c:f>
              <c:strCache>
                <c:ptCount val="19"/>
                <c:pt idx="0">
                  <c:v>0～4歳</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90歳以上</c:v>
                </c:pt>
              </c:strCache>
            </c:strRef>
          </c:cat>
          <c:val>
            <c:numRef>
              <c:f>大阪府グラフ!$B$9:$T$9</c:f>
              <c:numCache>
                <c:formatCode>#,##0</c:formatCode>
                <c:ptCount val="19"/>
                <c:pt idx="0">
                  <c:v>-1046</c:v>
                </c:pt>
                <c:pt idx="1">
                  <c:v>-326</c:v>
                </c:pt>
                <c:pt idx="2">
                  <c:v>-56</c:v>
                </c:pt>
                <c:pt idx="3">
                  <c:v>1446</c:v>
                </c:pt>
                <c:pt idx="4">
                  <c:v>5129</c:v>
                </c:pt>
                <c:pt idx="5">
                  <c:v>332</c:v>
                </c:pt>
                <c:pt idx="6">
                  <c:v>-1018</c:v>
                </c:pt>
                <c:pt idx="7">
                  <c:v>-615</c:v>
                </c:pt>
                <c:pt idx="8">
                  <c:v>-51</c:v>
                </c:pt>
                <c:pt idx="9">
                  <c:v>224</c:v>
                </c:pt>
                <c:pt idx="10">
                  <c:v>14</c:v>
                </c:pt>
                <c:pt idx="11">
                  <c:v>-235</c:v>
                </c:pt>
                <c:pt idx="12">
                  <c:v>-361</c:v>
                </c:pt>
                <c:pt idx="13">
                  <c:v>-225</c:v>
                </c:pt>
                <c:pt idx="14">
                  <c:v>-128</c:v>
                </c:pt>
                <c:pt idx="15">
                  <c:v>-154</c:v>
                </c:pt>
                <c:pt idx="16">
                  <c:v>-32</c:v>
                </c:pt>
                <c:pt idx="17">
                  <c:v>23</c:v>
                </c:pt>
                <c:pt idx="18">
                  <c:v>18</c:v>
                </c:pt>
              </c:numCache>
            </c:numRef>
          </c:val>
          <c:smooth val="0"/>
          <c:extLst>
            <c:ext xmlns:c16="http://schemas.microsoft.com/office/drawing/2014/chart" uri="{C3380CC4-5D6E-409C-BE32-E72D297353CC}">
              <c16:uniqueId val="{00000000-E3FE-407A-9145-804C4599A659}"/>
            </c:ext>
          </c:extLst>
        </c:ser>
        <c:ser>
          <c:idx val="1"/>
          <c:order val="1"/>
          <c:tx>
            <c:strRef>
              <c:f>大阪府グラフ!$A$10</c:f>
              <c:strCache>
                <c:ptCount val="1"/>
                <c:pt idx="0">
                  <c:v>2020年</c:v>
                </c:pt>
              </c:strCache>
            </c:strRef>
          </c:tx>
          <c:spPr>
            <a:ln w="22225" cap="rnd">
              <a:solidFill>
                <a:schemeClr val="tx2"/>
              </a:solidFill>
              <a:round/>
            </a:ln>
            <a:effectLst/>
          </c:spPr>
          <c:marker>
            <c:symbol val="circle"/>
            <c:size val="5"/>
            <c:spPr>
              <a:solidFill>
                <a:schemeClr val="tx2"/>
              </a:solidFill>
              <a:ln w="9525">
                <a:solidFill>
                  <a:schemeClr val="tx2"/>
                </a:solidFill>
              </a:ln>
              <a:effectLst/>
            </c:spPr>
          </c:marker>
          <c:cat>
            <c:strRef>
              <c:f>大阪府グラフ!$B$8:$T$8</c:f>
              <c:strCache>
                <c:ptCount val="19"/>
                <c:pt idx="0">
                  <c:v>0～4歳</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90歳以上</c:v>
                </c:pt>
              </c:strCache>
            </c:strRef>
          </c:cat>
          <c:val>
            <c:numRef>
              <c:f>大阪府グラフ!$B$10:$T$10</c:f>
              <c:numCache>
                <c:formatCode>#,##0</c:formatCode>
                <c:ptCount val="19"/>
                <c:pt idx="0">
                  <c:v>-617</c:v>
                </c:pt>
                <c:pt idx="1">
                  <c:v>-102</c:v>
                </c:pt>
                <c:pt idx="2">
                  <c:v>91</c:v>
                </c:pt>
                <c:pt idx="3">
                  <c:v>1607</c:v>
                </c:pt>
                <c:pt idx="4">
                  <c:v>6175</c:v>
                </c:pt>
                <c:pt idx="5">
                  <c:v>1926</c:v>
                </c:pt>
                <c:pt idx="6">
                  <c:v>-77</c:v>
                </c:pt>
                <c:pt idx="7">
                  <c:v>-305</c:v>
                </c:pt>
                <c:pt idx="8">
                  <c:v>-34</c:v>
                </c:pt>
                <c:pt idx="9">
                  <c:v>34</c:v>
                </c:pt>
                <c:pt idx="10">
                  <c:v>230</c:v>
                </c:pt>
                <c:pt idx="11">
                  <c:v>-25</c:v>
                </c:pt>
                <c:pt idx="12">
                  <c:v>-145</c:v>
                </c:pt>
                <c:pt idx="13">
                  <c:v>-180</c:v>
                </c:pt>
                <c:pt idx="14">
                  <c:v>-73</c:v>
                </c:pt>
                <c:pt idx="15">
                  <c:v>-36</c:v>
                </c:pt>
                <c:pt idx="16">
                  <c:v>-10</c:v>
                </c:pt>
                <c:pt idx="17">
                  <c:v>-17</c:v>
                </c:pt>
                <c:pt idx="18">
                  <c:v>56</c:v>
                </c:pt>
              </c:numCache>
            </c:numRef>
          </c:val>
          <c:smooth val="0"/>
          <c:extLst>
            <c:ext xmlns:c16="http://schemas.microsoft.com/office/drawing/2014/chart" uri="{C3380CC4-5D6E-409C-BE32-E72D297353CC}">
              <c16:uniqueId val="{00000001-E3FE-407A-9145-804C4599A659}"/>
            </c:ext>
          </c:extLst>
        </c:ser>
        <c:ser>
          <c:idx val="2"/>
          <c:order val="2"/>
          <c:tx>
            <c:strRef>
              <c:f>大阪府グラフ!$A$11</c:f>
              <c:strCache>
                <c:ptCount val="1"/>
                <c:pt idx="0">
                  <c:v>2023年</c:v>
                </c:pt>
              </c:strCache>
            </c:strRef>
          </c:tx>
          <c:spPr>
            <a:ln w="28575" cap="rnd">
              <a:solidFill>
                <a:srgbClr val="FF0000"/>
              </a:solidFill>
              <a:round/>
            </a:ln>
            <a:effectLst/>
          </c:spPr>
          <c:marker>
            <c:symbol val="square"/>
            <c:size val="7"/>
            <c:spPr>
              <a:solidFill>
                <a:srgbClr val="FF0000"/>
              </a:solidFill>
              <a:ln w="6350">
                <a:solidFill>
                  <a:srgbClr val="FF0000"/>
                </a:solidFill>
              </a:ln>
              <a:effectLst/>
            </c:spPr>
          </c:marker>
          <c:cat>
            <c:strRef>
              <c:f>大阪府グラフ!$B$8:$T$8</c:f>
              <c:strCache>
                <c:ptCount val="19"/>
                <c:pt idx="0">
                  <c:v>0～4歳</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90歳以上</c:v>
                </c:pt>
              </c:strCache>
            </c:strRef>
          </c:cat>
          <c:val>
            <c:numRef>
              <c:f>大阪府グラフ!$B$11:$T$11</c:f>
              <c:numCache>
                <c:formatCode>#,##0</c:formatCode>
                <c:ptCount val="19"/>
                <c:pt idx="0">
                  <c:v>-454</c:v>
                </c:pt>
                <c:pt idx="1">
                  <c:v>-95</c:v>
                </c:pt>
                <c:pt idx="2">
                  <c:v>142</c:v>
                </c:pt>
                <c:pt idx="3">
                  <c:v>2019</c:v>
                </c:pt>
                <c:pt idx="4">
                  <c:v>5362</c:v>
                </c:pt>
                <c:pt idx="5">
                  <c:v>1613</c:v>
                </c:pt>
                <c:pt idx="6">
                  <c:v>-138</c:v>
                </c:pt>
                <c:pt idx="7">
                  <c:v>-279</c:v>
                </c:pt>
                <c:pt idx="8">
                  <c:v>-14</c:v>
                </c:pt>
                <c:pt idx="9">
                  <c:v>140</c:v>
                </c:pt>
                <c:pt idx="10">
                  <c:v>9</c:v>
                </c:pt>
                <c:pt idx="11">
                  <c:v>-74</c:v>
                </c:pt>
                <c:pt idx="12">
                  <c:v>-221</c:v>
                </c:pt>
                <c:pt idx="13">
                  <c:v>-220</c:v>
                </c:pt>
                <c:pt idx="14">
                  <c:v>-92</c:v>
                </c:pt>
                <c:pt idx="15">
                  <c:v>122</c:v>
                </c:pt>
                <c:pt idx="16">
                  <c:v>27</c:v>
                </c:pt>
                <c:pt idx="17">
                  <c:v>76</c:v>
                </c:pt>
                <c:pt idx="18">
                  <c:v>69</c:v>
                </c:pt>
              </c:numCache>
            </c:numRef>
          </c:val>
          <c:smooth val="0"/>
          <c:extLst>
            <c:ext xmlns:c16="http://schemas.microsoft.com/office/drawing/2014/chart" uri="{C3380CC4-5D6E-409C-BE32-E72D297353CC}">
              <c16:uniqueId val="{00000002-E3FE-407A-9145-804C4599A659}"/>
            </c:ext>
          </c:extLst>
        </c:ser>
        <c:dLbls>
          <c:showLegendKey val="0"/>
          <c:showVal val="0"/>
          <c:showCatName val="0"/>
          <c:showSerName val="0"/>
          <c:showPercent val="0"/>
          <c:showBubbleSize val="0"/>
        </c:dLbls>
        <c:marker val="1"/>
        <c:smooth val="0"/>
        <c:axId val="339572191"/>
        <c:axId val="339565951"/>
      </c:lineChart>
      <c:catAx>
        <c:axId val="339572191"/>
        <c:scaling>
          <c:orientation val="minMax"/>
        </c:scaling>
        <c:delete val="0"/>
        <c:axPos val="b"/>
        <c:numFmt formatCode="General" sourceLinked="1"/>
        <c:majorTickMark val="none"/>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339565951"/>
        <c:crosses val="autoZero"/>
        <c:auto val="1"/>
        <c:lblAlgn val="ctr"/>
        <c:lblOffset val="100"/>
        <c:noMultiLvlLbl val="0"/>
      </c:catAx>
      <c:valAx>
        <c:axId val="339565951"/>
        <c:scaling>
          <c:orientation val="minMax"/>
        </c:scaling>
        <c:delete val="0"/>
        <c:axPos val="l"/>
        <c:majorGridlines>
          <c:spPr>
            <a:ln w="9525" cap="flat" cmpd="sng" algn="ctr">
              <a:solidFill>
                <a:schemeClr val="tx1">
                  <a:lumMod val="15000"/>
                  <a:lumOff val="85000"/>
                </a:schemeClr>
              </a:solidFill>
              <a:round/>
            </a:ln>
            <a:effectLst/>
          </c:spPr>
        </c:majorGridlines>
        <c:numFmt formatCode="#,##0;&quot;▲ &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339572191"/>
        <c:crosses val="autoZero"/>
        <c:crossBetween val="between"/>
      </c:valAx>
    </c:plotArea>
    <c:legend>
      <c:legendPos val="tr"/>
      <c:layout>
        <c:manualLayout>
          <c:xMode val="edge"/>
          <c:yMode val="edge"/>
          <c:x val="0.80188765883093771"/>
          <c:y val="2.0896819076327688E-2"/>
          <c:w val="0.18650132373270045"/>
          <c:h val="0.21574841326777985"/>
        </c:manualLayout>
      </c:layout>
      <c:overlay val="1"/>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chart>
  <c:spPr>
    <a:ln>
      <a:noFill/>
    </a:ln>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総人口グラフ!$B$10</c:f>
              <c:strCache>
                <c:ptCount val="1"/>
                <c:pt idx="0">
                  <c:v>大阪市地域</c:v>
                </c:pt>
              </c:strCache>
            </c:strRef>
          </c:tx>
          <c:spPr>
            <a:ln w="28575" cap="rnd">
              <a:solidFill>
                <a:schemeClr val="tx1">
                  <a:lumMod val="50000"/>
                  <a:lumOff val="50000"/>
                </a:schemeClr>
              </a:solidFill>
              <a:prstDash val="solid"/>
              <a:round/>
            </a:ln>
            <a:effectLst/>
          </c:spPr>
          <c:marker>
            <c:symbol val="circle"/>
            <c:size val="7"/>
            <c:spPr>
              <a:solidFill>
                <a:schemeClr val="tx1">
                  <a:lumMod val="50000"/>
                  <a:lumOff val="50000"/>
                </a:schemeClr>
              </a:solidFill>
              <a:ln w="9525">
                <a:solidFill>
                  <a:schemeClr val="tx1">
                    <a:lumMod val="50000"/>
                    <a:lumOff val="50000"/>
                  </a:schemeClr>
                </a:solidFill>
              </a:ln>
              <a:effectLst/>
            </c:spPr>
          </c:marker>
          <c:dLbls>
            <c:spPr>
              <a:noFill/>
              <a:ln>
                <a:solidFill>
                  <a:schemeClr val="tx1">
                    <a:lumMod val="50000"/>
                    <a:lumOff val="50000"/>
                  </a:schemeClr>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総人口グラフ!$C$9:$I$9</c:f>
              <c:numCache>
                <c:formatCode>General</c:formatCode>
                <c:ptCount val="7"/>
                <c:pt idx="0">
                  <c:v>2020</c:v>
                </c:pt>
                <c:pt idx="1">
                  <c:v>2025</c:v>
                </c:pt>
                <c:pt idx="2">
                  <c:v>2030</c:v>
                </c:pt>
                <c:pt idx="3">
                  <c:v>2035</c:v>
                </c:pt>
                <c:pt idx="4">
                  <c:v>2040</c:v>
                </c:pt>
                <c:pt idx="5">
                  <c:v>2045</c:v>
                </c:pt>
                <c:pt idx="6">
                  <c:v>2050</c:v>
                </c:pt>
              </c:numCache>
            </c:numRef>
          </c:cat>
          <c:val>
            <c:numRef>
              <c:f>総人口グラフ!$C$10:$I$10</c:f>
              <c:numCache>
                <c:formatCode>General</c:formatCode>
                <c:ptCount val="7"/>
                <c:pt idx="0">
                  <c:v>275</c:v>
                </c:pt>
                <c:pt idx="1">
                  <c:v>275</c:v>
                </c:pt>
                <c:pt idx="2">
                  <c:v>271</c:v>
                </c:pt>
                <c:pt idx="3">
                  <c:v>265</c:v>
                </c:pt>
                <c:pt idx="4">
                  <c:v>259</c:v>
                </c:pt>
                <c:pt idx="5">
                  <c:v>251</c:v>
                </c:pt>
                <c:pt idx="6">
                  <c:v>243</c:v>
                </c:pt>
              </c:numCache>
            </c:numRef>
          </c:val>
          <c:smooth val="0"/>
          <c:extLst>
            <c:ext xmlns:c16="http://schemas.microsoft.com/office/drawing/2014/chart" uri="{C3380CC4-5D6E-409C-BE32-E72D297353CC}">
              <c16:uniqueId val="{00000000-4CD2-43A3-AA47-E2C958D971BE}"/>
            </c:ext>
          </c:extLst>
        </c:ser>
        <c:ser>
          <c:idx val="1"/>
          <c:order val="1"/>
          <c:tx>
            <c:strRef>
              <c:f>総人口グラフ!$B$11</c:f>
              <c:strCache>
                <c:ptCount val="1"/>
                <c:pt idx="0">
                  <c:v>北大阪地域</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6.7590295009649845E-2"/>
                  <c:y val="-4.697134285123112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D2-43A3-AA47-E2C958D971BE}"/>
                </c:ext>
              </c:extLst>
            </c:dLbl>
            <c:dLbl>
              <c:idx val="1"/>
              <c:layout>
                <c:manualLayout>
                  <c:x val="-8.5022056796250339E-3"/>
                  <c:y val="1.1726412166356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CD2-43A3-AA47-E2C958D971BE}"/>
                </c:ext>
              </c:extLst>
            </c:dLbl>
            <c:dLbl>
              <c:idx val="2"/>
              <c:layout>
                <c:manualLayout>
                  <c:x val="-1.0690653432588997E-2"/>
                  <c:y val="1.82958307469480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CD2-43A3-AA47-E2C958D971BE}"/>
                </c:ext>
              </c:extLst>
            </c:dLbl>
            <c:dLbl>
              <c:idx val="3"/>
              <c:layout>
                <c:manualLayout>
                  <c:x val="-3.6952026468155583E-2"/>
                  <c:y val="-5.0683064349265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CD2-43A3-AA47-E2C958D971BE}"/>
                </c:ext>
              </c:extLst>
            </c:dLbl>
            <c:spPr>
              <a:noFill/>
              <a:ln>
                <a:solidFill>
                  <a:schemeClr val="accent2"/>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総人口グラフ!$C$9:$I$9</c:f>
              <c:numCache>
                <c:formatCode>General</c:formatCode>
                <c:ptCount val="7"/>
                <c:pt idx="0">
                  <c:v>2020</c:v>
                </c:pt>
                <c:pt idx="1">
                  <c:v>2025</c:v>
                </c:pt>
                <c:pt idx="2">
                  <c:v>2030</c:v>
                </c:pt>
                <c:pt idx="3">
                  <c:v>2035</c:v>
                </c:pt>
                <c:pt idx="4">
                  <c:v>2040</c:v>
                </c:pt>
                <c:pt idx="5">
                  <c:v>2045</c:v>
                </c:pt>
                <c:pt idx="6">
                  <c:v>2050</c:v>
                </c:pt>
              </c:numCache>
            </c:numRef>
          </c:cat>
          <c:val>
            <c:numRef>
              <c:f>総人口グラフ!$C$11:$I$11</c:f>
              <c:numCache>
                <c:formatCode>General</c:formatCode>
                <c:ptCount val="7"/>
                <c:pt idx="0">
                  <c:v>182</c:v>
                </c:pt>
                <c:pt idx="1">
                  <c:v>181</c:v>
                </c:pt>
                <c:pt idx="2">
                  <c:v>179</c:v>
                </c:pt>
                <c:pt idx="3">
                  <c:v>176</c:v>
                </c:pt>
                <c:pt idx="4">
                  <c:v>172</c:v>
                </c:pt>
                <c:pt idx="5">
                  <c:v>168</c:v>
                </c:pt>
                <c:pt idx="6">
                  <c:v>164</c:v>
                </c:pt>
              </c:numCache>
            </c:numRef>
          </c:val>
          <c:smooth val="0"/>
          <c:extLst>
            <c:ext xmlns:c16="http://schemas.microsoft.com/office/drawing/2014/chart" uri="{C3380CC4-5D6E-409C-BE32-E72D297353CC}">
              <c16:uniqueId val="{00000001-4CD2-43A3-AA47-E2C958D971BE}"/>
            </c:ext>
          </c:extLst>
        </c:ser>
        <c:ser>
          <c:idx val="2"/>
          <c:order val="2"/>
          <c:tx>
            <c:strRef>
              <c:f>総人口グラフ!$B$12</c:f>
              <c:strCache>
                <c:ptCount val="1"/>
                <c:pt idx="0">
                  <c:v>東大阪地域</c:v>
                </c:pt>
              </c:strCache>
            </c:strRef>
          </c:tx>
          <c:spPr>
            <a:ln w="28575" cap="rnd">
              <a:solidFill>
                <a:schemeClr val="accent6"/>
              </a:solidFill>
              <a:round/>
            </a:ln>
            <a:effectLst/>
          </c:spPr>
          <c:marker>
            <c:symbol val="diamond"/>
            <c:size val="7"/>
            <c:spPr>
              <a:solidFill>
                <a:schemeClr val="accent6"/>
              </a:solidFill>
              <a:ln w="9525">
                <a:solidFill>
                  <a:schemeClr val="accent6"/>
                </a:solidFill>
              </a:ln>
              <a:effectLst/>
            </c:spPr>
          </c:marker>
          <c:dLbls>
            <c:dLbl>
              <c:idx val="0"/>
              <c:layout>
                <c:manualLayout>
                  <c:x val="-3.9140474221119381E-2"/>
                  <c:y val="-4.7398355058969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CD2-43A3-AA47-E2C958D971BE}"/>
                </c:ext>
              </c:extLst>
            </c:dLbl>
            <c:dLbl>
              <c:idx val="3"/>
              <c:layout>
                <c:manualLayout>
                  <c:x val="-8.5022056796250339E-3"/>
                  <c:y val="3.4719377198427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CD2-43A3-AA47-E2C958D971BE}"/>
                </c:ext>
              </c:extLst>
            </c:dLbl>
            <c:dLbl>
              <c:idx val="4"/>
              <c:layout>
                <c:manualLayout>
                  <c:x val="-8.5022056796250339E-3"/>
                  <c:y val="2.4865249327539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CD2-43A3-AA47-E2C958D971BE}"/>
                </c:ext>
              </c:extLst>
            </c:dLbl>
            <c:dLbl>
              <c:idx val="5"/>
              <c:layout>
                <c:manualLayout>
                  <c:x val="-8.5022056796250339E-3"/>
                  <c:y val="2.1580540037243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CD2-43A3-AA47-E2C958D971BE}"/>
                </c:ext>
              </c:extLst>
            </c:dLbl>
            <c:dLbl>
              <c:idx val="6"/>
              <c:layout>
                <c:manualLayout>
                  <c:x val="-6.3137579266611529E-3"/>
                  <c:y val="1.5011121456652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CD2-43A3-AA47-E2C958D971BE}"/>
                </c:ext>
              </c:extLst>
            </c:dLbl>
            <c:spPr>
              <a:solidFill>
                <a:schemeClr val="accent6">
                  <a:lumMod val="60000"/>
                  <a:lumOff val="40000"/>
                </a:schemeClr>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総人口グラフ!$C$9:$I$9</c:f>
              <c:numCache>
                <c:formatCode>General</c:formatCode>
                <c:ptCount val="7"/>
                <c:pt idx="0">
                  <c:v>2020</c:v>
                </c:pt>
                <c:pt idx="1">
                  <c:v>2025</c:v>
                </c:pt>
                <c:pt idx="2">
                  <c:v>2030</c:v>
                </c:pt>
                <c:pt idx="3">
                  <c:v>2035</c:v>
                </c:pt>
                <c:pt idx="4">
                  <c:v>2040</c:v>
                </c:pt>
                <c:pt idx="5">
                  <c:v>2045</c:v>
                </c:pt>
                <c:pt idx="6">
                  <c:v>2050</c:v>
                </c:pt>
              </c:numCache>
            </c:numRef>
          </c:cat>
          <c:val>
            <c:numRef>
              <c:f>総人口グラフ!$C$12:$I$12</c:f>
              <c:numCache>
                <c:formatCode>General</c:formatCode>
                <c:ptCount val="7"/>
                <c:pt idx="0">
                  <c:v>197</c:v>
                </c:pt>
                <c:pt idx="1">
                  <c:v>190</c:v>
                </c:pt>
                <c:pt idx="2">
                  <c:v>183</c:v>
                </c:pt>
                <c:pt idx="3">
                  <c:v>175</c:v>
                </c:pt>
                <c:pt idx="4">
                  <c:v>166</c:v>
                </c:pt>
                <c:pt idx="5">
                  <c:v>157</c:v>
                </c:pt>
                <c:pt idx="6">
                  <c:v>149</c:v>
                </c:pt>
              </c:numCache>
            </c:numRef>
          </c:val>
          <c:smooth val="0"/>
          <c:extLst>
            <c:ext xmlns:c16="http://schemas.microsoft.com/office/drawing/2014/chart" uri="{C3380CC4-5D6E-409C-BE32-E72D297353CC}">
              <c16:uniqueId val="{00000002-4CD2-43A3-AA47-E2C958D971BE}"/>
            </c:ext>
          </c:extLst>
        </c:ser>
        <c:ser>
          <c:idx val="3"/>
          <c:order val="3"/>
          <c:tx>
            <c:strRef>
              <c:f>総人口グラフ!$B$13</c:f>
              <c:strCache>
                <c:ptCount val="1"/>
                <c:pt idx="0">
                  <c:v>南河内地域</c:v>
                </c:pt>
              </c:strCache>
            </c:strRef>
          </c:tx>
          <c:spPr>
            <a:ln w="28575" cap="rnd">
              <a:solidFill>
                <a:schemeClr val="accent4"/>
              </a:solidFill>
              <a:round/>
            </a:ln>
            <a:effectLst/>
          </c:spPr>
          <c:marker>
            <c:symbol val="star"/>
            <c:size val="7"/>
            <c:spPr>
              <a:noFill/>
              <a:ln w="9525">
                <a:solidFill>
                  <a:schemeClr val="accent4"/>
                </a:solidFill>
              </a:ln>
              <a:effectLst/>
            </c:spPr>
          </c:marker>
          <c:dLbls>
            <c:spPr>
              <a:solidFill>
                <a:schemeClr val="accent4">
                  <a:lumMod val="60000"/>
                  <a:lumOff val="40000"/>
                </a:schemeClr>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総人口グラフ!$C$9:$I$9</c:f>
              <c:numCache>
                <c:formatCode>General</c:formatCode>
                <c:ptCount val="7"/>
                <c:pt idx="0">
                  <c:v>2020</c:v>
                </c:pt>
                <c:pt idx="1">
                  <c:v>2025</c:v>
                </c:pt>
                <c:pt idx="2">
                  <c:v>2030</c:v>
                </c:pt>
                <c:pt idx="3">
                  <c:v>2035</c:v>
                </c:pt>
                <c:pt idx="4">
                  <c:v>2040</c:v>
                </c:pt>
                <c:pt idx="5">
                  <c:v>2045</c:v>
                </c:pt>
                <c:pt idx="6">
                  <c:v>2050</c:v>
                </c:pt>
              </c:numCache>
            </c:numRef>
          </c:cat>
          <c:val>
            <c:numRef>
              <c:f>総人口グラフ!$C$13:$I$13</c:f>
              <c:numCache>
                <c:formatCode>General</c:formatCode>
                <c:ptCount val="7"/>
                <c:pt idx="0">
                  <c:v>59</c:v>
                </c:pt>
                <c:pt idx="1">
                  <c:v>56</c:v>
                </c:pt>
                <c:pt idx="2">
                  <c:v>53</c:v>
                </c:pt>
                <c:pt idx="3">
                  <c:v>50</c:v>
                </c:pt>
                <c:pt idx="4">
                  <c:v>46</c:v>
                </c:pt>
                <c:pt idx="5">
                  <c:v>43</c:v>
                </c:pt>
                <c:pt idx="6">
                  <c:v>40</c:v>
                </c:pt>
              </c:numCache>
            </c:numRef>
          </c:val>
          <c:smooth val="0"/>
          <c:extLst>
            <c:ext xmlns:c16="http://schemas.microsoft.com/office/drawing/2014/chart" uri="{C3380CC4-5D6E-409C-BE32-E72D297353CC}">
              <c16:uniqueId val="{00000003-4CD2-43A3-AA47-E2C958D971BE}"/>
            </c:ext>
          </c:extLst>
        </c:ser>
        <c:ser>
          <c:idx val="4"/>
          <c:order val="4"/>
          <c:tx>
            <c:strRef>
              <c:f>総人口グラフ!$B$14</c:f>
              <c:strCache>
                <c:ptCount val="1"/>
                <c:pt idx="0">
                  <c:v>泉州地域</c:v>
                </c:pt>
              </c:strCache>
            </c:strRef>
          </c:tx>
          <c:spPr>
            <a:ln w="28575" cap="rnd">
              <a:solidFill>
                <a:schemeClr val="accent5"/>
              </a:solidFill>
              <a:round/>
            </a:ln>
            <a:effectLst/>
          </c:spPr>
          <c:marker>
            <c:symbol val="triangle"/>
            <c:size val="7"/>
            <c:spPr>
              <a:solidFill>
                <a:schemeClr val="accent5"/>
              </a:solidFill>
              <a:ln w="9525">
                <a:solidFill>
                  <a:schemeClr val="accent5"/>
                </a:solidFill>
              </a:ln>
              <a:effectLst/>
            </c:spPr>
          </c:marker>
          <c:dLbls>
            <c:spPr>
              <a:noFill/>
              <a:ln>
                <a:solidFill>
                  <a:schemeClr val="accent5"/>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総人口グラフ!$C$9:$I$9</c:f>
              <c:numCache>
                <c:formatCode>General</c:formatCode>
                <c:ptCount val="7"/>
                <c:pt idx="0">
                  <c:v>2020</c:v>
                </c:pt>
                <c:pt idx="1">
                  <c:v>2025</c:v>
                </c:pt>
                <c:pt idx="2">
                  <c:v>2030</c:v>
                </c:pt>
                <c:pt idx="3">
                  <c:v>2035</c:v>
                </c:pt>
                <c:pt idx="4">
                  <c:v>2040</c:v>
                </c:pt>
                <c:pt idx="5">
                  <c:v>2045</c:v>
                </c:pt>
                <c:pt idx="6">
                  <c:v>2050</c:v>
                </c:pt>
              </c:numCache>
            </c:numRef>
          </c:cat>
          <c:val>
            <c:numRef>
              <c:f>総人口グラフ!$C$14:$I$14</c:f>
              <c:numCache>
                <c:formatCode>General</c:formatCode>
                <c:ptCount val="7"/>
                <c:pt idx="0">
                  <c:v>171</c:v>
                </c:pt>
                <c:pt idx="1">
                  <c:v>165</c:v>
                </c:pt>
                <c:pt idx="2">
                  <c:v>159</c:v>
                </c:pt>
                <c:pt idx="3">
                  <c:v>152</c:v>
                </c:pt>
                <c:pt idx="4">
                  <c:v>145</c:v>
                </c:pt>
                <c:pt idx="5">
                  <c:v>138</c:v>
                </c:pt>
                <c:pt idx="6">
                  <c:v>131</c:v>
                </c:pt>
              </c:numCache>
            </c:numRef>
          </c:val>
          <c:smooth val="0"/>
          <c:extLst>
            <c:ext xmlns:c16="http://schemas.microsoft.com/office/drawing/2014/chart" uri="{C3380CC4-5D6E-409C-BE32-E72D297353CC}">
              <c16:uniqueId val="{00000004-4CD2-43A3-AA47-E2C958D971BE}"/>
            </c:ext>
          </c:extLst>
        </c:ser>
        <c:dLbls>
          <c:dLblPos val="t"/>
          <c:showLegendKey val="0"/>
          <c:showVal val="1"/>
          <c:showCatName val="0"/>
          <c:showSerName val="0"/>
          <c:showPercent val="0"/>
          <c:showBubbleSize val="0"/>
        </c:dLbls>
        <c:marker val="1"/>
        <c:smooth val="0"/>
        <c:axId val="1036239391"/>
        <c:axId val="1033802799"/>
      </c:lineChart>
      <c:catAx>
        <c:axId val="103623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033802799"/>
        <c:crosses val="autoZero"/>
        <c:auto val="1"/>
        <c:lblAlgn val="ctr"/>
        <c:lblOffset val="100"/>
        <c:noMultiLvlLbl val="0"/>
      </c:catAx>
      <c:valAx>
        <c:axId val="1033802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0362393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③人口構成!$B$3</c:f>
              <c:strCache>
                <c:ptCount val="1"/>
                <c:pt idx="0">
                  <c:v>年少人口（0～14歳）</c:v>
                </c:pt>
              </c:strCache>
            </c:strRef>
          </c:tx>
          <c:spPr>
            <a:ln w="28575" cap="rnd">
              <a:solidFill>
                <a:schemeClr val="accent1">
                  <a:lumMod val="75000"/>
                </a:schemeClr>
              </a:solidFill>
              <a:round/>
            </a:ln>
            <a:effectLst/>
          </c:spPr>
          <c:marker>
            <c:symbol val="square"/>
            <c:size val="7"/>
            <c:spPr>
              <a:solidFill>
                <a:schemeClr val="accent1">
                  <a:lumMod val="75000"/>
                </a:schemeClr>
              </a:solidFill>
              <a:ln w="9525">
                <a:solidFill>
                  <a:schemeClr val="accent1">
                    <a:lumMod val="75000"/>
                  </a:schemeClr>
                </a:solidFill>
              </a:ln>
              <a:effectLst/>
            </c:spPr>
          </c:marker>
          <c:dPt>
            <c:idx val="12"/>
            <c:marker>
              <c:symbol val="square"/>
              <c:size val="7"/>
              <c:spPr>
                <a:solidFill>
                  <a:schemeClr val="accent1">
                    <a:lumMod val="75000"/>
                  </a:schemeClr>
                </a:solidFill>
                <a:ln w="9525">
                  <a:solidFill>
                    <a:schemeClr val="accent1">
                      <a:lumMod val="75000"/>
                    </a:schemeClr>
                  </a:solidFill>
                </a:ln>
                <a:effectLst/>
              </c:spPr>
            </c:marker>
            <c:bubble3D val="0"/>
            <c:spPr>
              <a:ln w="28575" cap="rnd">
                <a:solidFill>
                  <a:schemeClr val="accent1">
                    <a:lumMod val="75000"/>
                  </a:schemeClr>
                </a:solidFill>
                <a:prstDash val="sysDash"/>
                <a:round/>
              </a:ln>
              <a:effectLst/>
            </c:spPr>
            <c:extLst>
              <c:ext xmlns:c16="http://schemas.microsoft.com/office/drawing/2014/chart" uri="{C3380CC4-5D6E-409C-BE32-E72D297353CC}">
                <c16:uniqueId val="{00000001-B800-40F9-B61E-9C68B7472931}"/>
              </c:ext>
            </c:extLst>
          </c:dPt>
          <c:dPt>
            <c:idx val="13"/>
            <c:marker>
              <c:symbol val="square"/>
              <c:size val="7"/>
              <c:spPr>
                <a:solidFill>
                  <a:schemeClr val="accent1">
                    <a:lumMod val="75000"/>
                  </a:schemeClr>
                </a:solidFill>
                <a:ln w="9525">
                  <a:solidFill>
                    <a:schemeClr val="accent1">
                      <a:lumMod val="75000"/>
                    </a:schemeClr>
                  </a:solidFill>
                </a:ln>
                <a:effectLst/>
              </c:spPr>
            </c:marker>
            <c:bubble3D val="0"/>
            <c:spPr>
              <a:ln w="28575" cap="rnd">
                <a:solidFill>
                  <a:schemeClr val="accent1">
                    <a:lumMod val="75000"/>
                  </a:schemeClr>
                </a:solidFill>
                <a:prstDash val="sysDash"/>
                <a:round/>
              </a:ln>
              <a:effectLst/>
            </c:spPr>
            <c:extLst>
              <c:ext xmlns:c16="http://schemas.microsoft.com/office/drawing/2014/chart" uri="{C3380CC4-5D6E-409C-BE32-E72D297353CC}">
                <c16:uniqueId val="{00000003-B800-40F9-B61E-9C68B7472931}"/>
              </c:ext>
            </c:extLst>
          </c:dPt>
          <c:dPt>
            <c:idx val="14"/>
            <c:marker>
              <c:symbol val="square"/>
              <c:size val="7"/>
              <c:spPr>
                <a:solidFill>
                  <a:schemeClr val="accent1">
                    <a:lumMod val="75000"/>
                  </a:schemeClr>
                </a:solidFill>
                <a:ln w="9525">
                  <a:solidFill>
                    <a:schemeClr val="accent1">
                      <a:lumMod val="75000"/>
                    </a:schemeClr>
                  </a:solidFill>
                </a:ln>
                <a:effectLst/>
              </c:spPr>
            </c:marker>
            <c:bubble3D val="0"/>
            <c:spPr>
              <a:ln w="28575" cap="rnd">
                <a:solidFill>
                  <a:schemeClr val="accent1">
                    <a:lumMod val="75000"/>
                  </a:schemeClr>
                </a:solidFill>
                <a:prstDash val="sysDash"/>
                <a:round/>
              </a:ln>
              <a:effectLst/>
            </c:spPr>
            <c:extLst>
              <c:ext xmlns:c16="http://schemas.microsoft.com/office/drawing/2014/chart" uri="{C3380CC4-5D6E-409C-BE32-E72D297353CC}">
                <c16:uniqueId val="{00000005-B800-40F9-B61E-9C68B7472931}"/>
              </c:ext>
            </c:extLst>
          </c:dPt>
          <c:dPt>
            <c:idx val="15"/>
            <c:marker>
              <c:symbol val="square"/>
              <c:size val="7"/>
              <c:spPr>
                <a:solidFill>
                  <a:schemeClr val="accent1">
                    <a:lumMod val="75000"/>
                  </a:schemeClr>
                </a:solidFill>
                <a:ln w="9525">
                  <a:solidFill>
                    <a:schemeClr val="accent1">
                      <a:lumMod val="75000"/>
                    </a:schemeClr>
                  </a:solidFill>
                </a:ln>
                <a:effectLst/>
              </c:spPr>
            </c:marker>
            <c:bubble3D val="0"/>
            <c:spPr>
              <a:ln w="28575" cap="rnd">
                <a:solidFill>
                  <a:schemeClr val="accent1">
                    <a:lumMod val="75000"/>
                  </a:schemeClr>
                </a:solidFill>
                <a:prstDash val="sysDash"/>
                <a:round/>
              </a:ln>
              <a:effectLst/>
            </c:spPr>
            <c:extLst>
              <c:ext xmlns:c16="http://schemas.microsoft.com/office/drawing/2014/chart" uri="{C3380CC4-5D6E-409C-BE32-E72D297353CC}">
                <c16:uniqueId val="{00000007-B800-40F9-B61E-9C68B7472931}"/>
              </c:ext>
            </c:extLst>
          </c:dPt>
          <c:dPt>
            <c:idx val="16"/>
            <c:marker>
              <c:symbol val="square"/>
              <c:size val="7"/>
              <c:spPr>
                <a:solidFill>
                  <a:schemeClr val="accent1">
                    <a:lumMod val="75000"/>
                  </a:schemeClr>
                </a:solidFill>
                <a:ln w="9525">
                  <a:solidFill>
                    <a:schemeClr val="accent1">
                      <a:lumMod val="75000"/>
                    </a:schemeClr>
                  </a:solidFill>
                </a:ln>
                <a:effectLst/>
              </c:spPr>
            </c:marker>
            <c:bubble3D val="0"/>
            <c:spPr>
              <a:ln w="28575" cap="rnd">
                <a:solidFill>
                  <a:schemeClr val="accent1">
                    <a:lumMod val="75000"/>
                  </a:schemeClr>
                </a:solidFill>
                <a:prstDash val="sysDash"/>
                <a:round/>
              </a:ln>
              <a:effectLst/>
            </c:spPr>
            <c:extLst>
              <c:ext xmlns:c16="http://schemas.microsoft.com/office/drawing/2014/chart" uri="{C3380CC4-5D6E-409C-BE32-E72D297353CC}">
                <c16:uniqueId val="{00000009-B800-40F9-B61E-9C68B7472931}"/>
              </c:ext>
            </c:extLst>
          </c:dPt>
          <c:dPt>
            <c:idx val="17"/>
            <c:marker>
              <c:symbol val="square"/>
              <c:size val="7"/>
              <c:spPr>
                <a:solidFill>
                  <a:schemeClr val="accent1">
                    <a:lumMod val="75000"/>
                  </a:schemeClr>
                </a:solidFill>
                <a:ln w="9525">
                  <a:solidFill>
                    <a:schemeClr val="accent1">
                      <a:lumMod val="75000"/>
                    </a:schemeClr>
                  </a:solidFill>
                </a:ln>
                <a:effectLst/>
              </c:spPr>
            </c:marker>
            <c:bubble3D val="0"/>
            <c:spPr>
              <a:ln w="28575" cap="rnd">
                <a:solidFill>
                  <a:schemeClr val="accent1">
                    <a:lumMod val="75000"/>
                  </a:schemeClr>
                </a:solidFill>
                <a:prstDash val="sysDash"/>
                <a:round/>
              </a:ln>
              <a:effectLst/>
            </c:spPr>
            <c:extLst>
              <c:ext xmlns:c16="http://schemas.microsoft.com/office/drawing/2014/chart" uri="{C3380CC4-5D6E-409C-BE32-E72D297353CC}">
                <c16:uniqueId val="{0000000B-B800-40F9-B61E-9C68B7472931}"/>
              </c:ext>
            </c:extLst>
          </c:dPt>
          <c:dLbls>
            <c:dLbl>
              <c:idx val="7"/>
              <c:layout>
                <c:manualLayout>
                  <c:x val="-2.46477337438764E-2"/>
                  <c:y val="3.63106444213624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00-40F9-B61E-9C68B7472931}"/>
                </c:ext>
              </c:extLst>
            </c:dLbl>
            <c:dLbl>
              <c:idx val="8"/>
              <c:layout>
                <c:manualLayout>
                  <c:x val="-2.6199365639123839E-2"/>
                  <c:y val="3.2875389509218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00-40F9-B61E-9C68B7472931}"/>
                </c:ext>
              </c:extLst>
            </c:dLbl>
            <c:dLbl>
              <c:idx val="9"/>
              <c:layout>
                <c:manualLayout>
                  <c:x val="-2.7363089560559634E-2"/>
                  <c:y val="4.31811542456503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00-40F9-B61E-9C68B7472931}"/>
                </c:ext>
              </c:extLst>
            </c:dLbl>
            <c:dLbl>
              <c:idx val="10"/>
              <c:layout>
                <c:manualLayout>
                  <c:x val="-2.8914721455807018E-2"/>
                  <c:y val="4.31811542456503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00-40F9-B61E-9C68B7472931}"/>
                </c:ext>
              </c:extLst>
            </c:dLbl>
            <c:dLbl>
              <c:idx val="11"/>
              <c:layout>
                <c:manualLayout>
                  <c:x val="-2.7363089560559523E-2"/>
                  <c:y val="4.31811542456503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00-40F9-B61E-9C68B7472931}"/>
                </c:ext>
              </c:extLst>
            </c:dLbl>
            <c:dLbl>
              <c:idx val="12"/>
              <c:layout>
                <c:manualLayout>
                  <c:x val="-2.2638309351661112E-2"/>
                  <c:y val="4.66164091577943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00-40F9-B61E-9C68B7472931}"/>
                </c:ext>
              </c:extLst>
            </c:dLbl>
            <c:dLbl>
              <c:idx val="13"/>
              <c:layout>
                <c:manualLayout>
                  <c:x val="-2.4189941246908497E-2"/>
                  <c:y val="4.3181154245650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00-40F9-B61E-9C68B7472931}"/>
                </c:ext>
              </c:extLst>
            </c:dLbl>
            <c:dLbl>
              <c:idx val="14"/>
              <c:layout>
                <c:manualLayout>
                  <c:x val="-2.4189941246908611E-2"/>
                  <c:y val="4.3181154245650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00-40F9-B61E-9C68B7472931}"/>
                </c:ext>
              </c:extLst>
            </c:dLbl>
            <c:dLbl>
              <c:idx val="15"/>
              <c:layout>
                <c:manualLayout>
                  <c:x val="-2.4189941246908611E-2"/>
                  <c:y val="5.00516640699385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00-40F9-B61E-9C68B7472931}"/>
                </c:ext>
              </c:extLst>
            </c:dLbl>
            <c:dLbl>
              <c:idx val="16"/>
              <c:layout>
                <c:manualLayout>
                  <c:x val="-2.2638309351660998E-2"/>
                  <c:y val="4.6616409157794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00-40F9-B61E-9C68B7472931}"/>
                </c:ext>
              </c:extLst>
            </c:dLbl>
            <c:dLbl>
              <c:idx val="17"/>
              <c:layout>
                <c:manualLayout>
                  <c:x val="-2.5741573142155992E-2"/>
                  <c:y val="3.9745899333506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00-40F9-B61E-9C68B7472931}"/>
                </c:ext>
              </c:extLst>
            </c:dLbl>
            <c:spPr>
              <a:noFill/>
              <a:ln w="12700">
                <a:solidFill>
                  <a:schemeClr val="accent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③人口構成!$A$4:$A$21</c:f>
              <c:numCache>
                <c:formatCode>General</c:formatCode>
                <c:ptCount val="18"/>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numCache>
            </c:numRef>
          </c:cat>
          <c:val>
            <c:numRef>
              <c:f>③人口構成!$B$4:$B$21</c:f>
              <c:numCache>
                <c:formatCode>0</c:formatCode>
                <c:ptCount val="18"/>
                <c:pt idx="0">
                  <c:v>152.6823</c:v>
                </c:pt>
                <c:pt idx="1">
                  <c:v>182.0583</c:v>
                </c:pt>
                <c:pt idx="2">
                  <c:v>212.22090962762823</c:v>
                </c:pt>
                <c:pt idx="3">
                  <c:v>206.98307965859681</c:v>
                </c:pt>
                <c:pt idx="4">
                  <c:v>185.18026208669366</c:v>
                </c:pt>
                <c:pt idx="5">
                  <c:v>151.08180238828658</c:v>
                </c:pt>
                <c:pt idx="6">
                  <c:v>132.38787365986451</c:v>
                </c:pt>
                <c:pt idx="7">
                  <c:v>125.21915741879323</c:v>
                </c:pt>
                <c:pt idx="8">
                  <c:v>121.9296015628894</c:v>
                </c:pt>
                <c:pt idx="9">
                  <c:v>117.22909999999997</c:v>
                </c:pt>
                <c:pt idx="10">
                  <c:v>109.78619999999999</c:v>
                </c:pt>
                <c:pt idx="11">
                  <c:v>103.2375</c:v>
                </c:pt>
                <c:pt idx="12">
                  <c:v>94.078500000000005</c:v>
                </c:pt>
                <c:pt idx="13">
                  <c:v>86.350499999999997</c:v>
                </c:pt>
                <c:pt idx="14">
                  <c:v>81.628</c:v>
                </c:pt>
                <c:pt idx="15">
                  <c:v>79.513300000000001</c:v>
                </c:pt>
                <c:pt idx="16">
                  <c:v>75.850800000000007</c:v>
                </c:pt>
                <c:pt idx="17">
                  <c:v>70.417599999999993</c:v>
                </c:pt>
              </c:numCache>
            </c:numRef>
          </c:val>
          <c:smooth val="0"/>
          <c:extLst>
            <c:ext xmlns:c16="http://schemas.microsoft.com/office/drawing/2014/chart" uri="{C3380CC4-5D6E-409C-BE32-E72D297353CC}">
              <c16:uniqueId val="{00000011-B800-40F9-B61E-9C68B7472931}"/>
            </c:ext>
          </c:extLst>
        </c:ser>
        <c:ser>
          <c:idx val="1"/>
          <c:order val="1"/>
          <c:tx>
            <c:strRef>
              <c:f>③人口構成!$C$3</c:f>
              <c:strCache>
                <c:ptCount val="1"/>
                <c:pt idx="0">
                  <c:v>生産年齢人口（15～64歳）</c:v>
                </c:pt>
              </c:strCache>
            </c:strRef>
          </c:tx>
          <c:spPr>
            <a:ln w="28575" cap="rnd">
              <a:solidFill>
                <a:srgbClr val="C00000"/>
              </a:solidFill>
              <a:round/>
            </a:ln>
            <a:effectLst/>
          </c:spPr>
          <c:marker>
            <c:symbol val="circle"/>
            <c:size val="7"/>
            <c:spPr>
              <a:solidFill>
                <a:srgbClr val="C00000"/>
              </a:solidFill>
              <a:ln w="9525">
                <a:solidFill>
                  <a:srgbClr val="C00000"/>
                </a:solidFill>
              </a:ln>
              <a:effectLst/>
            </c:spPr>
          </c:marker>
          <c:dPt>
            <c:idx val="12"/>
            <c:marker>
              <c:symbol val="circle"/>
              <c:size val="7"/>
              <c:spPr>
                <a:solidFill>
                  <a:srgbClr val="C00000"/>
                </a:solidFill>
                <a:ln w="9525">
                  <a:solidFill>
                    <a:srgbClr val="C00000"/>
                  </a:solidFill>
                </a:ln>
                <a:effectLst/>
              </c:spPr>
            </c:marker>
            <c:bubble3D val="0"/>
            <c:spPr>
              <a:ln w="28575" cap="rnd">
                <a:solidFill>
                  <a:srgbClr val="C00000"/>
                </a:solidFill>
                <a:prstDash val="sysDash"/>
                <a:round/>
              </a:ln>
              <a:effectLst/>
            </c:spPr>
            <c:extLst>
              <c:ext xmlns:c16="http://schemas.microsoft.com/office/drawing/2014/chart" uri="{C3380CC4-5D6E-409C-BE32-E72D297353CC}">
                <c16:uniqueId val="{00000013-B800-40F9-B61E-9C68B7472931}"/>
              </c:ext>
            </c:extLst>
          </c:dPt>
          <c:dPt>
            <c:idx val="13"/>
            <c:marker>
              <c:symbol val="circle"/>
              <c:size val="7"/>
              <c:spPr>
                <a:solidFill>
                  <a:srgbClr val="C00000"/>
                </a:solidFill>
                <a:ln w="9525">
                  <a:solidFill>
                    <a:srgbClr val="C00000"/>
                  </a:solidFill>
                </a:ln>
                <a:effectLst/>
              </c:spPr>
            </c:marker>
            <c:bubble3D val="0"/>
            <c:spPr>
              <a:ln w="28575" cap="rnd">
                <a:solidFill>
                  <a:srgbClr val="C00000"/>
                </a:solidFill>
                <a:prstDash val="sysDash"/>
                <a:round/>
              </a:ln>
              <a:effectLst/>
            </c:spPr>
            <c:extLst>
              <c:ext xmlns:c16="http://schemas.microsoft.com/office/drawing/2014/chart" uri="{C3380CC4-5D6E-409C-BE32-E72D297353CC}">
                <c16:uniqueId val="{00000015-B800-40F9-B61E-9C68B7472931}"/>
              </c:ext>
            </c:extLst>
          </c:dPt>
          <c:dPt>
            <c:idx val="14"/>
            <c:marker>
              <c:symbol val="circle"/>
              <c:size val="7"/>
              <c:spPr>
                <a:solidFill>
                  <a:srgbClr val="C00000"/>
                </a:solidFill>
                <a:ln w="9525">
                  <a:solidFill>
                    <a:srgbClr val="C00000"/>
                  </a:solidFill>
                </a:ln>
                <a:effectLst/>
              </c:spPr>
            </c:marker>
            <c:bubble3D val="0"/>
            <c:spPr>
              <a:ln w="28575" cap="rnd">
                <a:solidFill>
                  <a:srgbClr val="C00000"/>
                </a:solidFill>
                <a:prstDash val="sysDash"/>
                <a:round/>
              </a:ln>
              <a:effectLst/>
            </c:spPr>
            <c:extLst>
              <c:ext xmlns:c16="http://schemas.microsoft.com/office/drawing/2014/chart" uri="{C3380CC4-5D6E-409C-BE32-E72D297353CC}">
                <c16:uniqueId val="{00000017-B800-40F9-B61E-9C68B7472931}"/>
              </c:ext>
            </c:extLst>
          </c:dPt>
          <c:dPt>
            <c:idx val="15"/>
            <c:marker>
              <c:symbol val="circle"/>
              <c:size val="7"/>
              <c:spPr>
                <a:solidFill>
                  <a:srgbClr val="C00000"/>
                </a:solidFill>
                <a:ln w="9525">
                  <a:solidFill>
                    <a:srgbClr val="C00000"/>
                  </a:solidFill>
                </a:ln>
                <a:effectLst/>
              </c:spPr>
            </c:marker>
            <c:bubble3D val="0"/>
            <c:spPr>
              <a:ln w="28575" cap="rnd">
                <a:solidFill>
                  <a:srgbClr val="C00000"/>
                </a:solidFill>
                <a:prstDash val="sysDash"/>
                <a:round/>
              </a:ln>
              <a:effectLst/>
            </c:spPr>
            <c:extLst>
              <c:ext xmlns:c16="http://schemas.microsoft.com/office/drawing/2014/chart" uri="{C3380CC4-5D6E-409C-BE32-E72D297353CC}">
                <c16:uniqueId val="{00000019-B800-40F9-B61E-9C68B7472931}"/>
              </c:ext>
            </c:extLst>
          </c:dPt>
          <c:dPt>
            <c:idx val="16"/>
            <c:marker>
              <c:symbol val="circle"/>
              <c:size val="7"/>
              <c:spPr>
                <a:solidFill>
                  <a:srgbClr val="C00000"/>
                </a:solidFill>
                <a:ln w="9525">
                  <a:solidFill>
                    <a:srgbClr val="C00000"/>
                  </a:solidFill>
                </a:ln>
                <a:effectLst/>
              </c:spPr>
            </c:marker>
            <c:bubble3D val="0"/>
            <c:spPr>
              <a:ln w="28575" cap="rnd">
                <a:solidFill>
                  <a:srgbClr val="C00000"/>
                </a:solidFill>
                <a:prstDash val="sysDash"/>
                <a:round/>
              </a:ln>
              <a:effectLst/>
            </c:spPr>
            <c:extLst>
              <c:ext xmlns:c16="http://schemas.microsoft.com/office/drawing/2014/chart" uri="{C3380CC4-5D6E-409C-BE32-E72D297353CC}">
                <c16:uniqueId val="{0000001B-B800-40F9-B61E-9C68B7472931}"/>
              </c:ext>
            </c:extLst>
          </c:dPt>
          <c:dPt>
            <c:idx val="17"/>
            <c:marker>
              <c:symbol val="circle"/>
              <c:size val="7"/>
              <c:spPr>
                <a:solidFill>
                  <a:srgbClr val="C00000"/>
                </a:solidFill>
                <a:ln w="9525">
                  <a:solidFill>
                    <a:srgbClr val="C00000"/>
                  </a:solidFill>
                </a:ln>
                <a:effectLst/>
              </c:spPr>
            </c:marker>
            <c:bubble3D val="0"/>
            <c:spPr>
              <a:ln w="28575" cap="rnd">
                <a:solidFill>
                  <a:srgbClr val="C00000"/>
                </a:solidFill>
                <a:prstDash val="sysDash"/>
                <a:round/>
              </a:ln>
              <a:effectLst/>
            </c:spPr>
            <c:extLst>
              <c:ext xmlns:c16="http://schemas.microsoft.com/office/drawing/2014/chart" uri="{C3380CC4-5D6E-409C-BE32-E72D297353CC}">
                <c16:uniqueId val="{0000001D-B800-40F9-B61E-9C68B7472931}"/>
              </c:ext>
            </c:extLst>
          </c:dPt>
          <c:dLbls>
            <c:spPr>
              <a:solidFill>
                <a:srgbClr val="FFCCCC"/>
              </a:solid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③人口構成!$A$4:$A$21</c:f>
              <c:numCache>
                <c:formatCode>General</c:formatCode>
                <c:ptCount val="18"/>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numCache>
            </c:numRef>
          </c:cat>
          <c:val>
            <c:numRef>
              <c:f>③人口構成!$C$4:$C$21</c:f>
              <c:numCache>
                <c:formatCode>0</c:formatCode>
                <c:ptCount val="18"/>
                <c:pt idx="0">
                  <c:v>482.68459999999999</c:v>
                </c:pt>
                <c:pt idx="1">
                  <c:v>540.60919999999999</c:v>
                </c:pt>
                <c:pt idx="2">
                  <c:v>565.57546002067636</c:v>
                </c:pt>
                <c:pt idx="3">
                  <c:v>578.95873809639704</c:v>
                </c:pt>
                <c:pt idx="4">
                  <c:v>609.90845466702535</c:v>
                </c:pt>
                <c:pt idx="5">
                  <c:v>637.67875715543994</c:v>
                </c:pt>
                <c:pt idx="6">
                  <c:v>642.36081997313613</c:v>
                </c:pt>
                <c:pt idx="7">
                  <c:v>623.5323083933813</c:v>
                </c:pt>
                <c:pt idx="8">
                  <c:v>595.28058104847878</c:v>
                </c:pt>
                <c:pt idx="9">
                  <c:v>570.80999999999995</c:v>
                </c:pt>
                <c:pt idx="10">
                  <c:v>542.27250000000004</c:v>
                </c:pt>
                <c:pt idx="11">
                  <c:v>536.33259999999996</c:v>
                </c:pt>
                <c:pt idx="12">
                  <c:v>530.14179999999999</c:v>
                </c:pt>
                <c:pt idx="13">
                  <c:v>511.392</c:v>
                </c:pt>
                <c:pt idx="14">
                  <c:v>480.32909999999998</c:v>
                </c:pt>
                <c:pt idx="15">
                  <c:v>438.6551</c:v>
                </c:pt>
                <c:pt idx="16">
                  <c:v>410.81509999999997</c:v>
                </c:pt>
                <c:pt idx="17">
                  <c:v>389.89530000000002</c:v>
                </c:pt>
              </c:numCache>
            </c:numRef>
          </c:val>
          <c:smooth val="0"/>
          <c:extLst>
            <c:ext xmlns:c16="http://schemas.microsoft.com/office/drawing/2014/chart" uri="{C3380CC4-5D6E-409C-BE32-E72D297353CC}">
              <c16:uniqueId val="{0000001E-B800-40F9-B61E-9C68B7472931}"/>
            </c:ext>
          </c:extLst>
        </c:ser>
        <c:ser>
          <c:idx val="2"/>
          <c:order val="2"/>
          <c:tx>
            <c:strRef>
              <c:f>③人口構成!$D$3</c:f>
              <c:strCache>
                <c:ptCount val="1"/>
                <c:pt idx="0">
                  <c:v>高齢者人口（65歳以上）</c:v>
                </c:pt>
              </c:strCache>
            </c:strRef>
          </c:tx>
          <c:spPr>
            <a:ln w="28575" cap="rnd">
              <a:solidFill>
                <a:schemeClr val="accent6"/>
              </a:solidFill>
              <a:round/>
            </a:ln>
            <a:effectLst/>
          </c:spPr>
          <c:marker>
            <c:symbol val="triangle"/>
            <c:size val="7"/>
            <c:spPr>
              <a:solidFill>
                <a:schemeClr val="accent6"/>
              </a:solidFill>
              <a:ln w="9525">
                <a:solidFill>
                  <a:schemeClr val="accent6"/>
                </a:solidFill>
              </a:ln>
              <a:effectLst/>
            </c:spPr>
          </c:marker>
          <c:dPt>
            <c:idx val="12"/>
            <c:marker>
              <c:symbol val="triangle"/>
              <c:size val="7"/>
              <c:spPr>
                <a:solidFill>
                  <a:schemeClr val="accent6"/>
                </a:solidFill>
                <a:ln w="9525">
                  <a:solidFill>
                    <a:schemeClr val="accent6"/>
                  </a:solidFill>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20-B800-40F9-B61E-9C68B7472931}"/>
              </c:ext>
            </c:extLst>
          </c:dPt>
          <c:dPt>
            <c:idx val="13"/>
            <c:marker>
              <c:symbol val="triangle"/>
              <c:size val="7"/>
              <c:spPr>
                <a:solidFill>
                  <a:schemeClr val="accent6"/>
                </a:solidFill>
                <a:ln w="9525">
                  <a:solidFill>
                    <a:schemeClr val="accent6"/>
                  </a:solidFill>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22-B800-40F9-B61E-9C68B7472931}"/>
              </c:ext>
            </c:extLst>
          </c:dPt>
          <c:dPt>
            <c:idx val="14"/>
            <c:marker>
              <c:symbol val="triangle"/>
              <c:size val="7"/>
              <c:spPr>
                <a:solidFill>
                  <a:schemeClr val="accent6"/>
                </a:solidFill>
                <a:ln w="9525">
                  <a:solidFill>
                    <a:schemeClr val="accent6"/>
                  </a:solidFill>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24-B800-40F9-B61E-9C68B7472931}"/>
              </c:ext>
            </c:extLst>
          </c:dPt>
          <c:dPt>
            <c:idx val="15"/>
            <c:marker>
              <c:symbol val="triangle"/>
              <c:size val="7"/>
              <c:spPr>
                <a:solidFill>
                  <a:schemeClr val="accent6"/>
                </a:solidFill>
                <a:ln w="9525">
                  <a:solidFill>
                    <a:schemeClr val="accent6"/>
                  </a:solidFill>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26-B800-40F9-B61E-9C68B7472931}"/>
              </c:ext>
            </c:extLst>
          </c:dPt>
          <c:dPt>
            <c:idx val="16"/>
            <c:marker>
              <c:symbol val="triangle"/>
              <c:size val="7"/>
              <c:spPr>
                <a:solidFill>
                  <a:schemeClr val="accent6"/>
                </a:solidFill>
                <a:ln w="9525">
                  <a:solidFill>
                    <a:schemeClr val="accent6"/>
                  </a:solidFill>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28-B800-40F9-B61E-9C68B7472931}"/>
              </c:ext>
            </c:extLst>
          </c:dPt>
          <c:dPt>
            <c:idx val="17"/>
            <c:marker>
              <c:symbol val="triangle"/>
              <c:size val="7"/>
              <c:spPr>
                <a:solidFill>
                  <a:schemeClr val="accent6"/>
                </a:solidFill>
                <a:ln w="9525">
                  <a:solidFill>
                    <a:schemeClr val="accent6"/>
                  </a:solidFill>
                </a:ln>
                <a:effectLst/>
              </c:spPr>
            </c:marker>
            <c:bubble3D val="0"/>
            <c:spPr>
              <a:ln w="28575" cap="rnd">
                <a:solidFill>
                  <a:schemeClr val="accent6"/>
                </a:solidFill>
                <a:prstDash val="sysDash"/>
                <a:round/>
              </a:ln>
              <a:effectLst/>
            </c:spPr>
            <c:extLst>
              <c:ext xmlns:c16="http://schemas.microsoft.com/office/drawing/2014/chart" uri="{C3380CC4-5D6E-409C-BE32-E72D297353CC}">
                <c16:uniqueId val="{0000002A-B800-40F9-B61E-9C68B7472931}"/>
              </c:ext>
            </c:extLst>
          </c:dPt>
          <c:dLbls>
            <c:dLbl>
              <c:idx val="5"/>
              <c:layout>
                <c:manualLayout>
                  <c:x val="-2.4965757194532302E-2"/>
                  <c:y val="-3.58297087336622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800-40F9-B61E-9C68B7472931}"/>
                </c:ext>
              </c:extLst>
            </c:dLbl>
            <c:dLbl>
              <c:idx val="6"/>
              <c:layout>
                <c:manualLayout>
                  <c:x val="-2.7750997534371394E-2"/>
                  <c:y val="2.6004879684930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B800-40F9-B61E-9C68B747293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③人口構成!$A$4:$A$21</c:f>
              <c:numCache>
                <c:formatCode>General</c:formatCode>
                <c:ptCount val="18"/>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numCache>
            </c:numRef>
          </c:cat>
          <c:val>
            <c:numRef>
              <c:f>③人口構成!$D$4:$D$21</c:f>
              <c:numCache>
                <c:formatCode>0</c:formatCode>
                <c:ptCount val="18"/>
                <c:pt idx="0">
                  <c:v>30.352</c:v>
                </c:pt>
                <c:pt idx="1">
                  <c:v>39.380499999999998</c:v>
                </c:pt>
                <c:pt idx="2">
                  <c:v>50.0961303516954</c:v>
                </c:pt>
                <c:pt idx="3">
                  <c:v>61.402782245006165</c:v>
                </c:pt>
                <c:pt idx="4">
                  <c:v>71.720783246280959</c:v>
                </c:pt>
                <c:pt idx="5">
                  <c:v>84.691040456273527</c:v>
                </c:pt>
                <c:pt idx="6">
                  <c:v>104.9781063669994</c:v>
                </c:pt>
                <c:pt idx="7">
                  <c:v>131.7566341878254</c:v>
                </c:pt>
                <c:pt idx="8">
                  <c:v>164.50641738863183</c:v>
                </c:pt>
                <c:pt idx="9">
                  <c:v>198.48540000000006</c:v>
                </c:pt>
                <c:pt idx="10">
                  <c:v>231.88820000000001</c:v>
                </c:pt>
                <c:pt idx="11">
                  <c:v>244.19839999999999</c:v>
                </c:pt>
                <c:pt idx="12">
                  <c:v>243.3999</c:v>
                </c:pt>
                <c:pt idx="13">
                  <c:v>246.02</c:v>
                </c:pt>
                <c:pt idx="14">
                  <c:v>254.762</c:v>
                </c:pt>
                <c:pt idx="15">
                  <c:v>269.2756</c:v>
                </c:pt>
                <c:pt idx="16">
                  <c:v>270.34769999999997</c:v>
                </c:pt>
                <c:pt idx="17">
                  <c:v>266.00529999999998</c:v>
                </c:pt>
              </c:numCache>
            </c:numRef>
          </c:val>
          <c:smooth val="0"/>
          <c:extLst>
            <c:ext xmlns:c16="http://schemas.microsoft.com/office/drawing/2014/chart" uri="{C3380CC4-5D6E-409C-BE32-E72D297353CC}">
              <c16:uniqueId val="{0000002D-B800-40F9-B61E-9C68B7472931}"/>
            </c:ext>
          </c:extLst>
        </c:ser>
        <c:dLbls>
          <c:showLegendKey val="0"/>
          <c:showVal val="0"/>
          <c:showCatName val="0"/>
          <c:showSerName val="0"/>
          <c:showPercent val="0"/>
          <c:showBubbleSize val="0"/>
        </c:dLbls>
        <c:marker val="1"/>
        <c:smooth val="0"/>
        <c:axId val="870909488"/>
        <c:axId val="870909072"/>
      </c:lineChart>
      <c:catAx>
        <c:axId val="87090948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70909072"/>
        <c:crosses val="autoZero"/>
        <c:auto val="1"/>
        <c:lblAlgn val="ctr"/>
        <c:lblOffset val="100"/>
        <c:noMultiLvlLbl val="0"/>
      </c:catAx>
      <c:valAx>
        <c:axId val="870909072"/>
        <c:scaling>
          <c:orientation val="minMax"/>
        </c:scaling>
        <c:delete val="0"/>
        <c:axPos val="l"/>
        <c:majorGridlines>
          <c:spPr>
            <a:ln w="9525" cap="flat" cmpd="sng" algn="ctr">
              <a:solidFill>
                <a:schemeClr val="accent3"/>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70909488"/>
        <c:crosses val="autoZero"/>
        <c:crossBetween val="between"/>
      </c:valAx>
      <c:spPr>
        <a:noFill/>
        <a:ln>
          <a:solidFill>
            <a:schemeClr val="tx2"/>
          </a:solidFill>
        </a:ln>
        <a:effectLst/>
      </c:spPr>
    </c:plotArea>
    <c:legend>
      <c:legendPos val="b"/>
      <c:overlay val="0"/>
      <c:spPr>
        <a:noFill/>
        <a:ln>
          <a:solidFill>
            <a:schemeClr val="tx2"/>
          </a:solid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'人口構成グラフ（地域）'!$P$18</c:f>
              <c:strCache>
                <c:ptCount val="1"/>
                <c:pt idx="0">
                  <c:v>年少人口</c:v>
                </c:pt>
              </c:strCache>
            </c:strRef>
          </c:tx>
          <c:spPr>
            <a:pattFill prst="narHorz">
              <a:fgClr>
                <a:schemeClr val="accent5">
                  <a:lumMod val="40000"/>
                  <a:lumOff val="60000"/>
                </a:schemeClr>
              </a:fgClr>
              <a:bgClr>
                <a:schemeClr val="bg1"/>
              </a:bgClr>
            </a:pattFill>
            <a:ln>
              <a:solidFill>
                <a:schemeClr val="accent5">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'人口構成グラフ（地域）'!$C$32:$C$35</c:f>
              <c:numCache>
                <c:formatCode>General</c:formatCode>
                <c:ptCount val="4"/>
                <c:pt idx="0">
                  <c:v>2020</c:v>
                </c:pt>
                <c:pt idx="1">
                  <c:v>2030</c:v>
                </c:pt>
                <c:pt idx="2">
                  <c:v>2040</c:v>
                </c:pt>
                <c:pt idx="3">
                  <c:v>2050</c:v>
                </c:pt>
              </c:numCache>
            </c:numRef>
          </c:cat>
          <c:val>
            <c:numRef>
              <c:f>'人口構成グラフ（地域）'!$P$32:$P$35</c:f>
              <c:numCache>
                <c:formatCode>0.0%</c:formatCode>
                <c:ptCount val="4"/>
                <c:pt idx="0">
                  <c:v>0.124022969424759</c:v>
                </c:pt>
                <c:pt idx="1">
                  <c:v>0.10236395751472625</c:v>
                </c:pt>
                <c:pt idx="2">
                  <c:v>0.10159067760034528</c:v>
                </c:pt>
                <c:pt idx="3">
                  <c:v>9.7943832606699005E-2</c:v>
                </c:pt>
              </c:numCache>
            </c:numRef>
          </c:val>
          <c:extLst>
            <c:ext xmlns:c16="http://schemas.microsoft.com/office/drawing/2014/chart" uri="{C3380CC4-5D6E-409C-BE32-E72D297353CC}">
              <c16:uniqueId val="{00000000-AA9A-44A6-A3C6-B86B72277CDE}"/>
            </c:ext>
          </c:extLst>
        </c:ser>
        <c:ser>
          <c:idx val="1"/>
          <c:order val="1"/>
          <c:tx>
            <c:strRef>
              <c:f>'人口構成グラフ（地域）'!$Q$18</c:f>
              <c:strCache>
                <c:ptCount val="1"/>
                <c:pt idx="0">
                  <c:v>生産年齢人口</c:v>
                </c:pt>
              </c:strCache>
            </c:strRef>
          </c:tx>
          <c:spPr>
            <a:solidFill>
              <a:schemeClr val="accent2">
                <a:lumMod val="60000"/>
                <a:lumOff val="40000"/>
              </a:schemeClr>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'人口構成グラフ（地域）'!$C$32:$C$35</c:f>
              <c:numCache>
                <c:formatCode>General</c:formatCode>
                <c:ptCount val="4"/>
                <c:pt idx="0">
                  <c:v>2020</c:v>
                </c:pt>
                <c:pt idx="1">
                  <c:v>2030</c:v>
                </c:pt>
                <c:pt idx="2">
                  <c:v>2040</c:v>
                </c:pt>
                <c:pt idx="3">
                  <c:v>2050</c:v>
                </c:pt>
              </c:numCache>
            </c:numRef>
          </c:cat>
          <c:val>
            <c:numRef>
              <c:f>'人口構成グラフ（地域）'!$Q$32:$Q$35</c:f>
              <c:numCache>
                <c:formatCode>0.0%</c:formatCode>
                <c:ptCount val="4"/>
                <c:pt idx="0">
                  <c:v>0.59043158857046663</c:v>
                </c:pt>
                <c:pt idx="1">
                  <c:v>0.58662999054719689</c:v>
                </c:pt>
                <c:pt idx="2">
                  <c:v>0.52982235649546827</c:v>
                </c:pt>
                <c:pt idx="3">
                  <c:v>0.50924690297768405</c:v>
                </c:pt>
              </c:numCache>
            </c:numRef>
          </c:val>
          <c:extLst>
            <c:ext xmlns:c16="http://schemas.microsoft.com/office/drawing/2014/chart" uri="{C3380CC4-5D6E-409C-BE32-E72D297353CC}">
              <c16:uniqueId val="{00000001-AA9A-44A6-A3C6-B86B72277CDE}"/>
            </c:ext>
          </c:extLst>
        </c:ser>
        <c:ser>
          <c:idx val="2"/>
          <c:order val="2"/>
          <c:tx>
            <c:strRef>
              <c:f>'人口構成グラフ（地域）'!$R$18</c:f>
              <c:strCache>
                <c:ptCount val="1"/>
                <c:pt idx="0">
                  <c:v>高齢者人口</c:v>
                </c:pt>
              </c:strCache>
            </c:strRef>
          </c:tx>
          <c:spPr>
            <a:pattFill prst="dkUpDiag">
              <a:fgClr>
                <a:schemeClr val="accent6">
                  <a:lumMod val="40000"/>
                  <a:lumOff val="60000"/>
                </a:schemeClr>
              </a:fgClr>
              <a:bgClr>
                <a:schemeClr val="bg1"/>
              </a:bgClr>
            </a:pattFill>
            <a:ln>
              <a:solidFill>
                <a:schemeClr val="accent6">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'人口構成グラフ（地域）'!$C$32:$C$35</c:f>
              <c:numCache>
                <c:formatCode>General</c:formatCode>
                <c:ptCount val="4"/>
                <c:pt idx="0">
                  <c:v>2020</c:v>
                </c:pt>
                <c:pt idx="1">
                  <c:v>2030</c:v>
                </c:pt>
                <c:pt idx="2">
                  <c:v>2040</c:v>
                </c:pt>
                <c:pt idx="3">
                  <c:v>2050</c:v>
                </c:pt>
              </c:numCache>
            </c:numRef>
          </c:cat>
          <c:val>
            <c:numRef>
              <c:f>'人口構成グラフ（地域）'!$R$32:$R$35</c:f>
              <c:numCache>
                <c:formatCode>0.0%</c:formatCode>
                <c:ptCount val="4"/>
                <c:pt idx="0">
                  <c:v>0.28554544200477439</c:v>
                </c:pt>
                <c:pt idx="1">
                  <c:v>0.3110060519380769</c:v>
                </c:pt>
                <c:pt idx="2">
                  <c:v>0.36858696590418644</c:v>
                </c:pt>
                <c:pt idx="3">
                  <c:v>0.39280926441561698</c:v>
                </c:pt>
              </c:numCache>
            </c:numRef>
          </c:val>
          <c:extLst>
            <c:ext xmlns:c16="http://schemas.microsoft.com/office/drawing/2014/chart" uri="{C3380CC4-5D6E-409C-BE32-E72D297353CC}">
              <c16:uniqueId val="{00000002-AA9A-44A6-A3C6-B86B72277CDE}"/>
            </c:ext>
          </c:extLst>
        </c:ser>
        <c:dLbls>
          <c:dLblPos val="ctr"/>
          <c:showLegendKey val="0"/>
          <c:showVal val="1"/>
          <c:showCatName val="0"/>
          <c:showSerName val="0"/>
          <c:showPercent val="0"/>
          <c:showBubbleSize val="0"/>
        </c:dLbls>
        <c:gapWidth val="150"/>
        <c:overlap val="100"/>
        <c:axId val="1822298703"/>
        <c:axId val="1822292879"/>
      </c:barChart>
      <c:catAx>
        <c:axId val="182229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2879"/>
        <c:crosses val="autoZero"/>
        <c:auto val="1"/>
        <c:lblAlgn val="ctr"/>
        <c:lblOffset val="100"/>
        <c:noMultiLvlLbl val="0"/>
      </c:catAx>
      <c:valAx>
        <c:axId val="1822292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8703"/>
        <c:crosses val="autoZero"/>
        <c:crossBetween val="between"/>
      </c:valAx>
      <c:spPr>
        <a:noFill/>
        <a:ln>
          <a:noFill/>
        </a:ln>
        <a:effectLst/>
      </c:spPr>
    </c:plotArea>
    <c:legend>
      <c:legendPos val="b"/>
      <c:layout>
        <c:manualLayout>
          <c:xMode val="edge"/>
          <c:yMode val="edge"/>
          <c:x val="2.4682539682539684E-2"/>
          <c:y val="0.77830370370370372"/>
          <c:w val="0.95670277777777779"/>
          <c:h val="0.1512006172839506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人口構成グラフ!$D$18</c:f>
              <c:strCache>
                <c:ptCount val="1"/>
                <c:pt idx="0">
                  <c:v>年少人口</c:v>
                </c:pt>
              </c:strCache>
            </c:strRef>
          </c:tx>
          <c:spPr>
            <a:pattFill prst="narHorz">
              <a:fgClr>
                <a:schemeClr val="accent5">
                  <a:lumMod val="40000"/>
                  <a:lumOff val="60000"/>
                </a:schemeClr>
              </a:fgClr>
              <a:bgClr>
                <a:schemeClr val="bg1"/>
              </a:bgClr>
            </a:pattFill>
            <a:ln>
              <a:solidFill>
                <a:schemeClr val="accent5">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人口構成グラフ!$C$44:$C$47</c:f>
              <c:numCache>
                <c:formatCode>General</c:formatCode>
                <c:ptCount val="4"/>
                <c:pt idx="0">
                  <c:v>2020</c:v>
                </c:pt>
                <c:pt idx="1">
                  <c:v>2030</c:v>
                </c:pt>
                <c:pt idx="2">
                  <c:v>2040</c:v>
                </c:pt>
                <c:pt idx="3">
                  <c:v>2050</c:v>
                </c:pt>
              </c:numCache>
            </c:numRef>
          </c:cat>
          <c:val>
            <c:numRef>
              <c:f>人口構成グラフ!$D$44:$D$47</c:f>
              <c:numCache>
                <c:formatCode>0.0%</c:formatCode>
                <c:ptCount val="4"/>
                <c:pt idx="0">
                  <c:v>0.11311988513414574</c:v>
                </c:pt>
                <c:pt idx="1">
                  <c:v>9.7257388350353441E-2</c:v>
                </c:pt>
                <c:pt idx="2">
                  <c:v>9.5450958976111638E-2</c:v>
                </c:pt>
                <c:pt idx="3">
                  <c:v>8.9785028195280434E-2</c:v>
                </c:pt>
              </c:numCache>
            </c:numRef>
          </c:val>
          <c:extLst>
            <c:ext xmlns:c16="http://schemas.microsoft.com/office/drawing/2014/chart" uri="{C3380CC4-5D6E-409C-BE32-E72D297353CC}">
              <c16:uniqueId val="{00000000-E860-44EE-8BE0-C7ED6C947F07}"/>
            </c:ext>
          </c:extLst>
        </c:ser>
        <c:ser>
          <c:idx val="1"/>
          <c:order val="1"/>
          <c:tx>
            <c:strRef>
              <c:f>人口構成グラフ!$E$18</c:f>
              <c:strCache>
                <c:ptCount val="1"/>
                <c:pt idx="0">
                  <c:v>生産年齢人口</c:v>
                </c:pt>
              </c:strCache>
            </c:strRef>
          </c:tx>
          <c:spPr>
            <a:solidFill>
              <a:schemeClr val="accent2">
                <a:lumMod val="60000"/>
                <a:lumOff val="40000"/>
              </a:schemeClr>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人口構成グラフ!$C$44:$C$47</c:f>
              <c:numCache>
                <c:formatCode>General</c:formatCode>
                <c:ptCount val="4"/>
                <c:pt idx="0">
                  <c:v>2020</c:v>
                </c:pt>
                <c:pt idx="1">
                  <c:v>2030</c:v>
                </c:pt>
                <c:pt idx="2">
                  <c:v>2040</c:v>
                </c:pt>
                <c:pt idx="3">
                  <c:v>2050</c:v>
                </c:pt>
              </c:numCache>
            </c:numRef>
          </c:cat>
          <c:val>
            <c:numRef>
              <c:f>人口構成グラフ!$E$44:$E$47</c:f>
              <c:numCache>
                <c:formatCode>0.0%</c:formatCode>
                <c:ptCount val="4"/>
                <c:pt idx="0">
                  <c:v>0.59245247140556112</c:v>
                </c:pt>
                <c:pt idx="1">
                  <c:v>0.58852950473088483</c:v>
                </c:pt>
                <c:pt idx="2">
                  <c:v>0.52760473270488584</c:v>
                </c:pt>
                <c:pt idx="3">
                  <c:v>0.50642376932318567</c:v>
                </c:pt>
              </c:numCache>
            </c:numRef>
          </c:val>
          <c:extLst>
            <c:ext xmlns:c16="http://schemas.microsoft.com/office/drawing/2014/chart" uri="{C3380CC4-5D6E-409C-BE32-E72D297353CC}">
              <c16:uniqueId val="{00000001-E860-44EE-8BE0-C7ED6C947F07}"/>
            </c:ext>
          </c:extLst>
        </c:ser>
        <c:ser>
          <c:idx val="2"/>
          <c:order val="2"/>
          <c:tx>
            <c:strRef>
              <c:f>人口構成グラフ!$F$18</c:f>
              <c:strCache>
                <c:ptCount val="1"/>
                <c:pt idx="0">
                  <c:v>高齢者人口</c:v>
                </c:pt>
              </c:strCache>
            </c:strRef>
          </c:tx>
          <c:spPr>
            <a:pattFill prst="dkUpDiag">
              <a:fgClr>
                <a:schemeClr val="accent6">
                  <a:lumMod val="40000"/>
                  <a:lumOff val="60000"/>
                </a:schemeClr>
              </a:fgClr>
              <a:bgClr>
                <a:schemeClr val="bg1"/>
              </a:bgClr>
            </a:pattFill>
            <a:ln>
              <a:solidFill>
                <a:schemeClr val="accent6">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人口構成グラフ!$C$44:$C$47</c:f>
              <c:numCache>
                <c:formatCode>General</c:formatCode>
                <c:ptCount val="4"/>
                <c:pt idx="0">
                  <c:v>2020</c:v>
                </c:pt>
                <c:pt idx="1">
                  <c:v>2030</c:v>
                </c:pt>
                <c:pt idx="2">
                  <c:v>2040</c:v>
                </c:pt>
                <c:pt idx="3">
                  <c:v>2050</c:v>
                </c:pt>
              </c:numCache>
            </c:numRef>
          </c:cat>
          <c:val>
            <c:numRef>
              <c:f>人口構成グラフ!$F$44:$F$47</c:f>
              <c:numCache>
                <c:formatCode>0.0%</c:formatCode>
                <c:ptCount val="4"/>
                <c:pt idx="0">
                  <c:v>0.29442764346029321</c:v>
                </c:pt>
                <c:pt idx="1">
                  <c:v>0.31421310691876175</c:v>
                </c:pt>
                <c:pt idx="2">
                  <c:v>0.3769443083190025</c:v>
                </c:pt>
                <c:pt idx="3">
                  <c:v>0.40379120248153388</c:v>
                </c:pt>
              </c:numCache>
            </c:numRef>
          </c:val>
          <c:extLst>
            <c:ext xmlns:c16="http://schemas.microsoft.com/office/drawing/2014/chart" uri="{C3380CC4-5D6E-409C-BE32-E72D297353CC}">
              <c16:uniqueId val="{00000002-E860-44EE-8BE0-C7ED6C947F07}"/>
            </c:ext>
          </c:extLst>
        </c:ser>
        <c:dLbls>
          <c:dLblPos val="ctr"/>
          <c:showLegendKey val="0"/>
          <c:showVal val="1"/>
          <c:showCatName val="0"/>
          <c:showSerName val="0"/>
          <c:showPercent val="0"/>
          <c:showBubbleSize val="0"/>
        </c:dLbls>
        <c:gapWidth val="150"/>
        <c:overlap val="100"/>
        <c:axId val="1822298703"/>
        <c:axId val="1822292879"/>
      </c:barChart>
      <c:catAx>
        <c:axId val="182229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2879"/>
        <c:crosses val="autoZero"/>
        <c:auto val="1"/>
        <c:lblAlgn val="ctr"/>
        <c:lblOffset val="100"/>
        <c:noMultiLvlLbl val="0"/>
      </c:catAx>
      <c:valAx>
        <c:axId val="1822292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8703"/>
        <c:crosses val="autoZero"/>
        <c:crossBetween val="between"/>
      </c:valAx>
      <c:spPr>
        <a:noFill/>
        <a:ln>
          <a:noFill/>
        </a:ln>
        <a:effectLst/>
      </c:spPr>
    </c:plotArea>
    <c:legend>
      <c:legendPos val="b"/>
      <c:layout>
        <c:manualLayout>
          <c:xMode val="edge"/>
          <c:yMode val="edge"/>
          <c:x val="8.4160735910517079E-2"/>
          <c:y val="0.7871204261248993"/>
          <c:w val="0.86773371667333243"/>
          <c:h val="0.1374774605628428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人口構成グラフ!$D$18</c:f>
              <c:strCache>
                <c:ptCount val="1"/>
                <c:pt idx="0">
                  <c:v>年少人口</c:v>
                </c:pt>
              </c:strCache>
            </c:strRef>
          </c:tx>
          <c:spPr>
            <a:pattFill prst="narHorz">
              <a:fgClr>
                <a:schemeClr val="accent5">
                  <a:lumMod val="40000"/>
                  <a:lumOff val="60000"/>
                </a:schemeClr>
              </a:fgClr>
              <a:bgClr>
                <a:schemeClr val="bg1"/>
              </a:bgClr>
            </a:pattFill>
            <a:ln>
              <a:solidFill>
                <a:schemeClr val="accent5">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人口構成グラフ!$C$32:$C$35</c:f>
              <c:numCache>
                <c:formatCode>General</c:formatCode>
                <c:ptCount val="4"/>
                <c:pt idx="0">
                  <c:v>2020</c:v>
                </c:pt>
                <c:pt idx="1">
                  <c:v>2030</c:v>
                </c:pt>
                <c:pt idx="2">
                  <c:v>2040</c:v>
                </c:pt>
                <c:pt idx="3">
                  <c:v>2050</c:v>
                </c:pt>
              </c:numCache>
            </c:numRef>
          </c:cat>
          <c:val>
            <c:numRef>
              <c:f>人口構成グラフ!$D$32:$D$35</c:f>
              <c:numCache>
                <c:formatCode>0.0%</c:formatCode>
                <c:ptCount val="4"/>
                <c:pt idx="0">
                  <c:v>0.13216997997416199</c:v>
                </c:pt>
                <c:pt idx="1">
                  <c:v>0.11888593499085089</c:v>
                </c:pt>
                <c:pt idx="2">
                  <c:v>0.11912998107819944</c:v>
                </c:pt>
                <c:pt idx="3">
                  <c:v>0.11671185657703645</c:v>
                </c:pt>
              </c:numCache>
            </c:numRef>
          </c:val>
          <c:extLst>
            <c:ext xmlns:c16="http://schemas.microsoft.com/office/drawing/2014/chart" uri="{C3380CC4-5D6E-409C-BE32-E72D297353CC}">
              <c16:uniqueId val="{00000000-444D-415A-8883-69CFB28DCA60}"/>
            </c:ext>
          </c:extLst>
        </c:ser>
        <c:ser>
          <c:idx val="1"/>
          <c:order val="1"/>
          <c:tx>
            <c:strRef>
              <c:f>人口構成グラフ!$E$18</c:f>
              <c:strCache>
                <c:ptCount val="1"/>
                <c:pt idx="0">
                  <c:v>生産年齢人口</c:v>
                </c:pt>
              </c:strCache>
            </c:strRef>
          </c:tx>
          <c:spPr>
            <a:solidFill>
              <a:schemeClr val="accent2">
                <a:lumMod val="60000"/>
                <a:lumOff val="40000"/>
              </a:schemeClr>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人口構成グラフ!$C$32:$C$35</c:f>
              <c:numCache>
                <c:formatCode>General</c:formatCode>
                <c:ptCount val="4"/>
                <c:pt idx="0">
                  <c:v>2020</c:v>
                </c:pt>
                <c:pt idx="1">
                  <c:v>2030</c:v>
                </c:pt>
                <c:pt idx="2">
                  <c:v>2040</c:v>
                </c:pt>
                <c:pt idx="3">
                  <c:v>2050</c:v>
                </c:pt>
              </c:numCache>
            </c:numRef>
          </c:cat>
          <c:val>
            <c:numRef>
              <c:f>人口構成グラフ!$E$32:$E$35</c:f>
              <c:numCache>
                <c:formatCode>0.0%</c:formatCode>
                <c:ptCount val="4"/>
                <c:pt idx="0">
                  <c:v>0.60275844211651342</c:v>
                </c:pt>
                <c:pt idx="1">
                  <c:v>0.60347409018322873</c:v>
                </c:pt>
                <c:pt idx="2">
                  <c:v>0.5596251936241734</c:v>
                </c:pt>
                <c:pt idx="3">
                  <c:v>0.53972903118073345</c:v>
                </c:pt>
              </c:numCache>
            </c:numRef>
          </c:val>
          <c:extLst>
            <c:ext xmlns:c16="http://schemas.microsoft.com/office/drawing/2014/chart" uri="{C3380CC4-5D6E-409C-BE32-E72D297353CC}">
              <c16:uniqueId val="{00000001-444D-415A-8883-69CFB28DCA60}"/>
            </c:ext>
          </c:extLst>
        </c:ser>
        <c:ser>
          <c:idx val="2"/>
          <c:order val="2"/>
          <c:tx>
            <c:strRef>
              <c:f>人口構成グラフ!$F$18</c:f>
              <c:strCache>
                <c:ptCount val="1"/>
                <c:pt idx="0">
                  <c:v>高齢者人口</c:v>
                </c:pt>
              </c:strCache>
            </c:strRef>
          </c:tx>
          <c:spPr>
            <a:pattFill prst="dkUpDiag">
              <a:fgClr>
                <a:schemeClr val="accent6">
                  <a:lumMod val="40000"/>
                  <a:lumOff val="60000"/>
                </a:schemeClr>
              </a:fgClr>
              <a:bgClr>
                <a:schemeClr val="bg1"/>
              </a:bgClr>
            </a:pattFill>
            <a:ln>
              <a:solidFill>
                <a:schemeClr val="accent6">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人口構成グラフ!$C$32:$C$35</c:f>
              <c:numCache>
                <c:formatCode>General</c:formatCode>
                <c:ptCount val="4"/>
                <c:pt idx="0">
                  <c:v>2020</c:v>
                </c:pt>
                <c:pt idx="1">
                  <c:v>2030</c:v>
                </c:pt>
                <c:pt idx="2">
                  <c:v>2040</c:v>
                </c:pt>
                <c:pt idx="3">
                  <c:v>2050</c:v>
                </c:pt>
              </c:numCache>
            </c:numRef>
          </c:cat>
          <c:val>
            <c:numRef>
              <c:f>人口構成グラフ!$F$32:$F$35</c:f>
              <c:numCache>
                <c:formatCode>0.0%</c:formatCode>
                <c:ptCount val="4"/>
                <c:pt idx="0">
                  <c:v>0.26507157790932456</c:v>
                </c:pt>
                <c:pt idx="1">
                  <c:v>0.27763997482592034</c:v>
                </c:pt>
                <c:pt idx="2">
                  <c:v>0.32124482529762716</c:v>
                </c:pt>
                <c:pt idx="3">
                  <c:v>0.34355911224223012</c:v>
                </c:pt>
              </c:numCache>
            </c:numRef>
          </c:val>
          <c:extLst>
            <c:ext xmlns:c16="http://schemas.microsoft.com/office/drawing/2014/chart" uri="{C3380CC4-5D6E-409C-BE32-E72D297353CC}">
              <c16:uniqueId val="{00000002-444D-415A-8883-69CFB28DCA60}"/>
            </c:ext>
          </c:extLst>
        </c:ser>
        <c:dLbls>
          <c:dLblPos val="ctr"/>
          <c:showLegendKey val="0"/>
          <c:showVal val="1"/>
          <c:showCatName val="0"/>
          <c:showSerName val="0"/>
          <c:showPercent val="0"/>
          <c:showBubbleSize val="0"/>
        </c:dLbls>
        <c:gapWidth val="150"/>
        <c:overlap val="100"/>
        <c:axId val="1822298703"/>
        <c:axId val="1822292879"/>
      </c:barChart>
      <c:catAx>
        <c:axId val="182229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2879"/>
        <c:crosses val="autoZero"/>
        <c:auto val="1"/>
        <c:lblAlgn val="ctr"/>
        <c:lblOffset val="100"/>
        <c:noMultiLvlLbl val="0"/>
      </c:catAx>
      <c:valAx>
        <c:axId val="1822292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8703"/>
        <c:crosses val="autoZero"/>
        <c:crossBetween val="between"/>
      </c:valAx>
      <c:spPr>
        <a:noFill/>
        <a:ln>
          <a:noFill/>
        </a:ln>
        <a:effectLst/>
      </c:spPr>
    </c:plotArea>
    <c:legend>
      <c:legendPos val="b"/>
      <c:layout>
        <c:manualLayout>
          <c:xMode val="edge"/>
          <c:yMode val="edge"/>
          <c:x val="4.2658248633093303E-2"/>
          <c:y val="0.75622551736823995"/>
          <c:w val="0.8998503719423504"/>
          <c:h val="0.1460001259239049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人口構成グラフ!$D$18</c:f>
              <c:strCache>
                <c:ptCount val="1"/>
                <c:pt idx="0">
                  <c:v>年少人口</c:v>
                </c:pt>
              </c:strCache>
            </c:strRef>
          </c:tx>
          <c:spPr>
            <a:pattFill prst="narHorz">
              <a:fgClr>
                <a:schemeClr val="accent5">
                  <a:lumMod val="40000"/>
                  <a:lumOff val="60000"/>
                </a:schemeClr>
              </a:fgClr>
              <a:bgClr>
                <a:schemeClr val="bg1"/>
              </a:bgClr>
            </a:pattFill>
            <a:ln>
              <a:solidFill>
                <a:schemeClr val="accent5">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人口構成グラフ!$C$19:$C$22</c:f>
              <c:numCache>
                <c:formatCode>General</c:formatCode>
                <c:ptCount val="4"/>
                <c:pt idx="0">
                  <c:v>2020</c:v>
                </c:pt>
                <c:pt idx="1">
                  <c:v>2030</c:v>
                </c:pt>
                <c:pt idx="2">
                  <c:v>2040</c:v>
                </c:pt>
                <c:pt idx="3">
                  <c:v>2050</c:v>
                </c:pt>
              </c:numCache>
            </c:numRef>
          </c:cat>
          <c:val>
            <c:numRef>
              <c:f>人口構成グラフ!$D$19:$D$22</c:f>
              <c:numCache>
                <c:formatCode>0.0%</c:formatCode>
                <c:ptCount val="4"/>
                <c:pt idx="0">
                  <c:v>0.10573962037660059</c:v>
                </c:pt>
                <c:pt idx="1">
                  <c:v>9.593897241954577E-2</c:v>
                </c:pt>
                <c:pt idx="2">
                  <c:v>9.362892136669819E-2</c:v>
                </c:pt>
                <c:pt idx="3">
                  <c:v>8.8966477860738996E-2</c:v>
                </c:pt>
              </c:numCache>
            </c:numRef>
          </c:val>
          <c:extLst>
            <c:ext xmlns:c16="http://schemas.microsoft.com/office/drawing/2014/chart" uri="{C3380CC4-5D6E-409C-BE32-E72D297353CC}">
              <c16:uniqueId val="{00000000-5377-4BE3-8772-CCA44A1602AF}"/>
            </c:ext>
          </c:extLst>
        </c:ser>
        <c:ser>
          <c:idx val="1"/>
          <c:order val="1"/>
          <c:tx>
            <c:strRef>
              <c:f>人口構成グラフ!$E$18</c:f>
              <c:strCache>
                <c:ptCount val="1"/>
                <c:pt idx="0">
                  <c:v>生産年齢人口</c:v>
                </c:pt>
              </c:strCache>
            </c:strRef>
          </c:tx>
          <c:spPr>
            <a:solidFill>
              <a:schemeClr val="accent2">
                <a:lumMod val="60000"/>
                <a:lumOff val="40000"/>
              </a:schemeClr>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人口構成グラフ!$C$19:$C$22</c:f>
              <c:numCache>
                <c:formatCode>General</c:formatCode>
                <c:ptCount val="4"/>
                <c:pt idx="0">
                  <c:v>2020</c:v>
                </c:pt>
                <c:pt idx="1">
                  <c:v>2030</c:v>
                </c:pt>
                <c:pt idx="2">
                  <c:v>2040</c:v>
                </c:pt>
                <c:pt idx="3">
                  <c:v>2050</c:v>
                </c:pt>
              </c:numCache>
            </c:numRef>
          </c:cat>
          <c:val>
            <c:numRef>
              <c:f>人口構成グラフ!$E$19:$E$22</c:f>
              <c:numCache>
                <c:formatCode>0.0%</c:formatCode>
                <c:ptCount val="4"/>
                <c:pt idx="0">
                  <c:v>0.63721710267212905</c:v>
                </c:pt>
                <c:pt idx="1">
                  <c:v>0.64196263350522376</c:v>
                </c:pt>
                <c:pt idx="2">
                  <c:v>0.60146246840375883</c:v>
                </c:pt>
                <c:pt idx="3">
                  <c:v>0.57970812921649995</c:v>
                </c:pt>
              </c:numCache>
            </c:numRef>
          </c:val>
          <c:extLst>
            <c:ext xmlns:c16="http://schemas.microsoft.com/office/drawing/2014/chart" uri="{C3380CC4-5D6E-409C-BE32-E72D297353CC}">
              <c16:uniqueId val="{00000001-5377-4BE3-8772-CCA44A1602AF}"/>
            </c:ext>
          </c:extLst>
        </c:ser>
        <c:ser>
          <c:idx val="2"/>
          <c:order val="2"/>
          <c:tx>
            <c:strRef>
              <c:f>人口構成グラフ!$F$18</c:f>
              <c:strCache>
                <c:ptCount val="1"/>
                <c:pt idx="0">
                  <c:v>高齢者人口</c:v>
                </c:pt>
              </c:strCache>
            </c:strRef>
          </c:tx>
          <c:spPr>
            <a:pattFill prst="dkUpDiag">
              <a:fgClr>
                <a:schemeClr val="accent6">
                  <a:lumMod val="40000"/>
                  <a:lumOff val="60000"/>
                </a:schemeClr>
              </a:fgClr>
              <a:bgClr>
                <a:schemeClr val="bg1"/>
              </a:bgClr>
            </a:pattFill>
            <a:ln>
              <a:solidFill>
                <a:schemeClr val="accent6">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人口構成グラフ!$C$19:$C$22</c:f>
              <c:numCache>
                <c:formatCode>General</c:formatCode>
                <c:ptCount val="4"/>
                <c:pt idx="0">
                  <c:v>2020</c:v>
                </c:pt>
                <c:pt idx="1">
                  <c:v>2030</c:v>
                </c:pt>
                <c:pt idx="2">
                  <c:v>2040</c:v>
                </c:pt>
                <c:pt idx="3">
                  <c:v>2050</c:v>
                </c:pt>
              </c:numCache>
            </c:numRef>
          </c:cat>
          <c:val>
            <c:numRef>
              <c:f>人口構成グラフ!$F$19:$F$22</c:f>
              <c:numCache>
                <c:formatCode>0.0%</c:formatCode>
                <c:ptCount val="4"/>
                <c:pt idx="0">
                  <c:v>0.25704327695127038</c:v>
                </c:pt>
                <c:pt idx="1">
                  <c:v>0.26209839407523045</c:v>
                </c:pt>
                <c:pt idx="2">
                  <c:v>0.30490861022954296</c:v>
                </c:pt>
                <c:pt idx="3">
                  <c:v>0.33132539292276103</c:v>
                </c:pt>
              </c:numCache>
            </c:numRef>
          </c:val>
          <c:extLst>
            <c:ext xmlns:c16="http://schemas.microsoft.com/office/drawing/2014/chart" uri="{C3380CC4-5D6E-409C-BE32-E72D297353CC}">
              <c16:uniqueId val="{00000002-5377-4BE3-8772-CCA44A1602AF}"/>
            </c:ext>
          </c:extLst>
        </c:ser>
        <c:dLbls>
          <c:dLblPos val="ctr"/>
          <c:showLegendKey val="0"/>
          <c:showVal val="1"/>
          <c:showCatName val="0"/>
          <c:showSerName val="0"/>
          <c:showPercent val="0"/>
          <c:showBubbleSize val="0"/>
        </c:dLbls>
        <c:gapWidth val="150"/>
        <c:overlap val="100"/>
        <c:axId val="1822298703"/>
        <c:axId val="1822292879"/>
      </c:barChart>
      <c:catAx>
        <c:axId val="182229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2879"/>
        <c:crosses val="autoZero"/>
        <c:auto val="1"/>
        <c:lblAlgn val="ctr"/>
        <c:lblOffset val="100"/>
        <c:noMultiLvlLbl val="0"/>
      </c:catAx>
      <c:valAx>
        <c:axId val="1822292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8703"/>
        <c:crosses val="autoZero"/>
        <c:crossBetween val="between"/>
      </c:valAx>
      <c:spPr>
        <a:noFill/>
        <a:ln>
          <a:noFill/>
        </a:ln>
        <a:effectLst/>
      </c:spPr>
    </c:plotArea>
    <c:legend>
      <c:legendPos val="b"/>
      <c:layout>
        <c:manualLayout>
          <c:xMode val="edge"/>
          <c:yMode val="edge"/>
          <c:x val="4.7756924061452287E-2"/>
          <c:y val="0.76936867567097156"/>
          <c:w val="0.92863982193980132"/>
          <c:h val="0.1114057776944181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人口構成グラフ!$P$18</c:f>
              <c:strCache>
                <c:ptCount val="1"/>
                <c:pt idx="0">
                  <c:v>年少人口</c:v>
                </c:pt>
              </c:strCache>
            </c:strRef>
          </c:tx>
          <c:spPr>
            <a:pattFill prst="narHorz">
              <a:fgClr>
                <a:schemeClr val="accent5">
                  <a:lumMod val="40000"/>
                  <a:lumOff val="60000"/>
                </a:schemeClr>
              </a:fgClr>
              <a:bgClr>
                <a:schemeClr val="bg1"/>
              </a:bgClr>
            </a:pattFill>
            <a:ln>
              <a:solidFill>
                <a:schemeClr val="accent5">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人口構成グラフ!$C$19:$C$22</c:f>
              <c:numCache>
                <c:formatCode>General</c:formatCode>
                <c:ptCount val="4"/>
                <c:pt idx="0">
                  <c:v>2020</c:v>
                </c:pt>
                <c:pt idx="1">
                  <c:v>2030</c:v>
                </c:pt>
                <c:pt idx="2">
                  <c:v>2040</c:v>
                </c:pt>
                <c:pt idx="3">
                  <c:v>2050</c:v>
                </c:pt>
              </c:numCache>
            </c:numRef>
          </c:cat>
          <c:val>
            <c:numRef>
              <c:f>人口構成グラフ!$P$19:$P$22</c:f>
              <c:numCache>
                <c:formatCode>0.0%</c:formatCode>
                <c:ptCount val="4"/>
                <c:pt idx="0">
                  <c:v>0.11267902772292601</c:v>
                </c:pt>
                <c:pt idx="1">
                  <c:v>9.6740568194433205E-2</c:v>
                </c:pt>
                <c:pt idx="2">
                  <c:v>9.2471422088726579E-2</c:v>
                </c:pt>
                <c:pt idx="3">
                  <c:v>8.7733095959417154E-2</c:v>
                </c:pt>
              </c:numCache>
            </c:numRef>
          </c:val>
          <c:extLst>
            <c:ext xmlns:c16="http://schemas.microsoft.com/office/drawing/2014/chart" uri="{C3380CC4-5D6E-409C-BE32-E72D297353CC}">
              <c16:uniqueId val="{00000000-9BDB-48A0-B45D-D69A2BB86EE6}"/>
            </c:ext>
          </c:extLst>
        </c:ser>
        <c:ser>
          <c:idx val="1"/>
          <c:order val="1"/>
          <c:tx>
            <c:strRef>
              <c:f>人口構成グラフ!$Q$18</c:f>
              <c:strCache>
                <c:ptCount val="1"/>
                <c:pt idx="0">
                  <c:v>生産年齢人口</c:v>
                </c:pt>
              </c:strCache>
            </c:strRef>
          </c:tx>
          <c:spPr>
            <a:solidFill>
              <a:schemeClr val="accent2">
                <a:lumMod val="60000"/>
                <a:lumOff val="40000"/>
              </a:schemeClr>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人口構成グラフ!$C$19:$C$22</c:f>
              <c:numCache>
                <c:formatCode>General</c:formatCode>
                <c:ptCount val="4"/>
                <c:pt idx="0">
                  <c:v>2020</c:v>
                </c:pt>
                <c:pt idx="1">
                  <c:v>2030</c:v>
                </c:pt>
                <c:pt idx="2">
                  <c:v>2040</c:v>
                </c:pt>
                <c:pt idx="3">
                  <c:v>2050</c:v>
                </c:pt>
              </c:numCache>
            </c:numRef>
          </c:cat>
          <c:val>
            <c:numRef>
              <c:f>人口構成グラフ!$Q$19:$Q$22</c:f>
              <c:numCache>
                <c:formatCode>0.0%</c:formatCode>
                <c:ptCount val="4"/>
                <c:pt idx="0">
                  <c:v>0.57381528625870459</c:v>
                </c:pt>
                <c:pt idx="1">
                  <c:v>0.55065638329698785</c:v>
                </c:pt>
                <c:pt idx="2">
                  <c:v>0.49032996953130065</c:v>
                </c:pt>
                <c:pt idx="3">
                  <c:v>0.46664458145145382</c:v>
                </c:pt>
              </c:numCache>
            </c:numRef>
          </c:val>
          <c:extLst>
            <c:ext xmlns:c16="http://schemas.microsoft.com/office/drawing/2014/chart" uri="{C3380CC4-5D6E-409C-BE32-E72D297353CC}">
              <c16:uniqueId val="{00000001-9BDB-48A0-B45D-D69A2BB86EE6}"/>
            </c:ext>
          </c:extLst>
        </c:ser>
        <c:ser>
          <c:idx val="2"/>
          <c:order val="2"/>
          <c:tx>
            <c:strRef>
              <c:f>人口構成グラフ!$R$18</c:f>
              <c:strCache>
                <c:ptCount val="1"/>
                <c:pt idx="0">
                  <c:v>高齢者人口</c:v>
                </c:pt>
              </c:strCache>
            </c:strRef>
          </c:tx>
          <c:spPr>
            <a:pattFill prst="dkUpDiag">
              <a:fgClr>
                <a:schemeClr val="accent6">
                  <a:lumMod val="40000"/>
                  <a:lumOff val="60000"/>
                </a:schemeClr>
              </a:fgClr>
              <a:bgClr>
                <a:schemeClr val="bg1"/>
              </a:bgClr>
            </a:pattFill>
            <a:ln>
              <a:solidFill>
                <a:schemeClr val="accent6">
                  <a:lumMod val="60000"/>
                  <a:lumOff val="40000"/>
                </a:schemeClr>
              </a:solid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人口構成グラフ!$C$19:$C$22</c:f>
              <c:numCache>
                <c:formatCode>General</c:formatCode>
                <c:ptCount val="4"/>
                <c:pt idx="0">
                  <c:v>2020</c:v>
                </c:pt>
                <c:pt idx="1">
                  <c:v>2030</c:v>
                </c:pt>
                <c:pt idx="2">
                  <c:v>2040</c:v>
                </c:pt>
                <c:pt idx="3">
                  <c:v>2050</c:v>
                </c:pt>
              </c:numCache>
            </c:numRef>
          </c:cat>
          <c:val>
            <c:numRef>
              <c:f>人口構成グラフ!$R$19:$R$22</c:f>
              <c:numCache>
                <c:formatCode>0.0%</c:formatCode>
                <c:ptCount val="4"/>
                <c:pt idx="0">
                  <c:v>0.31350568601836942</c:v>
                </c:pt>
                <c:pt idx="1">
                  <c:v>0.35260304850857899</c:v>
                </c:pt>
                <c:pt idx="2">
                  <c:v>0.41719860837997275</c:v>
                </c:pt>
                <c:pt idx="3">
                  <c:v>0.44562232258912904</c:v>
                </c:pt>
              </c:numCache>
            </c:numRef>
          </c:val>
          <c:extLst>
            <c:ext xmlns:c16="http://schemas.microsoft.com/office/drawing/2014/chart" uri="{C3380CC4-5D6E-409C-BE32-E72D297353CC}">
              <c16:uniqueId val="{00000002-9BDB-48A0-B45D-D69A2BB86EE6}"/>
            </c:ext>
          </c:extLst>
        </c:ser>
        <c:dLbls>
          <c:dLblPos val="ctr"/>
          <c:showLegendKey val="0"/>
          <c:showVal val="1"/>
          <c:showCatName val="0"/>
          <c:showSerName val="0"/>
          <c:showPercent val="0"/>
          <c:showBubbleSize val="0"/>
        </c:dLbls>
        <c:gapWidth val="150"/>
        <c:overlap val="100"/>
        <c:axId val="1822298703"/>
        <c:axId val="1822292879"/>
      </c:barChart>
      <c:catAx>
        <c:axId val="182229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2879"/>
        <c:crosses val="autoZero"/>
        <c:auto val="1"/>
        <c:lblAlgn val="ctr"/>
        <c:lblOffset val="100"/>
        <c:noMultiLvlLbl val="0"/>
      </c:catAx>
      <c:valAx>
        <c:axId val="1822292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22298703"/>
        <c:crosses val="autoZero"/>
        <c:crossBetween val="between"/>
      </c:valAx>
      <c:spPr>
        <a:noFill/>
        <a:ln>
          <a:noFill/>
        </a:ln>
        <a:effectLst/>
      </c:spPr>
    </c:plotArea>
    <c:legend>
      <c:legendPos val="b"/>
      <c:layout>
        <c:manualLayout>
          <c:xMode val="edge"/>
          <c:yMode val="edge"/>
          <c:x val="4.4329959616912773E-2"/>
          <c:y val="0.7784541324566342"/>
          <c:w val="0.91764608793927716"/>
          <c:h val="0.1131818068277236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集計!$AA$2</c:f>
              <c:strCache>
                <c:ptCount val="1"/>
                <c:pt idx="0">
                  <c:v>府内から</c:v>
                </c:pt>
              </c:strCache>
            </c:strRef>
          </c:tx>
          <c:spPr>
            <a:pattFill prst="pct20">
              <a:fgClr>
                <a:schemeClr val="accent2">
                  <a:lumMod val="40000"/>
                  <a:lumOff val="60000"/>
                </a:schemeClr>
              </a:fgClr>
              <a:bgClr>
                <a:schemeClr val="bg1"/>
              </a:bgClr>
            </a:pattFill>
            <a:ln w="3175">
              <a:solidFill>
                <a:schemeClr val="accent2"/>
              </a:solidFill>
            </a:ln>
            <a:effectLst/>
          </c:spPr>
          <c:invertIfNegative val="0"/>
          <c:dLbls>
            <c:dLbl>
              <c:idx val="3"/>
              <c:layout>
                <c:manualLayout>
                  <c:x val="4.1022308996632433E-3"/>
                  <c:y val="8.47809666799269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09-45B9-B542-CD3F5CACF35D}"/>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集計!$Z$3:$Z$7</c:f>
              <c:strCache>
                <c:ptCount val="5"/>
                <c:pt idx="0">
                  <c:v>大阪市地域</c:v>
                </c:pt>
                <c:pt idx="1">
                  <c:v>北大阪地域</c:v>
                </c:pt>
                <c:pt idx="2">
                  <c:v>東大阪地域</c:v>
                </c:pt>
                <c:pt idx="3">
                  <c:v>南河内地域</c:v>
                </c:pt>
                <c:pt idx="4">
                  <c:v>泉州地域</c:v>
                </c:pt>
              </c:strCache>
            </c:strRef>
          </c:cat>
          <c:val>
            <c:numRef>
              <c:f>集計!$AA$3:$AA$7</c:f>
              <c:numCache>
                <c:formatCode>General</c:formatCode>
                <c:ptCount val="5"/>
                <c:pt idx="0">
                  <c:v>11.2</c:v>
                </c:pt>
                <c:pt idx="1">
                  <c:v>3.5</c:v>
                </c:pt>
                <c:pt idx="2">
                  <c:v>3.7</c:v>
                </c:pt>
                <c:pt idx="3">
                  <c:v>1.2</c:v>
                </c:pt>
                <c:pt idx="4">
                  <c:v>4.2</c:v>
                </c:pt>
              </c:numCache>
            </c:numRef>
          </c:val>
          <c:extLst>
            <c:ext xmlns:c16="http://schemas.microsoft.com/office/drawing/2014/chart" uri="{C3380CC4-5D6E-409C-BE32-E72D297353CC}">
              <c16:uniqueId val="{00000001-7E09-45B9-B542-CD3F5CACF35D}"/>
            </c:ext>
          </c:extLst>
        </c:ser>
        <c:ser>
          <c:idx val="1"/>
          <c:order val="1"/>
          <c:tx>
            <c:strRef>
              <c:f>集計!$AB$2</c:f>
              <c:strCache>
                <c:ptCount val="1"/>
                <c:pt idx="0">
                  <c:v>他都道府県から</c:v>
                </c:pt>
              </c:strCache>
            </c:strRef>
          </c:tx>
          <c:spPr>
            <a:solidFill>
              <a:schemeClr val="accent2">
                <a:lumMod val="40000"/>
                <a:lumOff val="60000"/>
              </a:schemeClr>
            </a:solidFill>
            <a:ln w="3175">
              <a:solidFill>
                <a:schemeClr val="accent2"/>
              </a:solidFill>
            </a:ln>
            <a:effectLst/>
          </c:spPr>
          <c:invertIfNegative val="0"/>
          <c:dLbls>
            <c:dLbl>
              <c:idx val="3"/>
              <c:layout>
                <c:manualLayout>
                  <c:x val="5.5478502080443831E-2"/>
                  <c:y val="3.71668175624388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09-45B9-B542-CD3F5CACF35D}"/>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集計!$Z$3:$Z$7</c:f>
              <c:strCache>
                <c:ptCount val="5"/>
                <c:pt idx="0">
                  <c:v>大阪市地域</c:v>
                </c:pt>
                <c:pt idx="1">
                  <c:v>北大阪地域</c:v>
                </c:pt>
                <c:pt idx="2">
                  <c:v>東大阪地域</c:v>
                </c:pt>
                <c:pt idx="3">
                  <c:v>南河内地域</c:v>
                </c:pt>
                <c:pt idx="4">
                  <c:v>泉州地域</c:v>
                </c:pt>
              </c:strCache>
            </c:strRef>
          </c:cat>
          <c:val>
            <c:numRef>
              <c:f>集計!$AB$3:$AB$7</c:f>
              <c:numCache>
                <c:formatCode>General</c:formatCode>
                <c:ptCount val="5"/>
                <c:pt idx="0">
                  <c:v>8.1</c:v>
                </c:pt>
                <c:pt idx="1">
                  <c:v>4.3</c:v>
                </c:pt>
                <c:pt idx="2">
                  <c:v>2.8</c:v>
                </c:pt>
                <c:pt idx="3">
                  <c:v>0.6</c:v>
                </c:pt>
                <c:pt idx="4">
                  <c:v>2.1</c:v>
                </c:pt>
              </c:numCache>
            </c:numRef>
          </c:val>
          <c:extLst>
            <c:ext xmlns:c16="http://schemas.microsoft.com/office/drawing/2014/chart" uri="{C3380CC4-5D6E-409C-BE32-E72D297353CC}">
              <c16:uniqueId val="{00000003-7E09-45B9-B542-CD3F5CACF35D}"/>
            </c:ext>
          </c:extLst>
        </c:ser>
        <c:dLbls>
          <c:showLegendKey val="0"/>
          <c:showVal val="0"/>
          <c:showCatName val="0"/>
          <c:showSerName val="0"/>
          <c:showPercent val="0"/>
          <c:showBubbleSize val="0"/>
        </c:dLbls>
        <c:gapWidth val="75"/>
        <c:overlap val="100"/>
        <c:axId val="603302975"/>
        <c:axId val="603292991"/>
      </c:barChart>
      <c:catAx>
        <c:axId val="6033029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03292991"/>
        <c:crosses val="autoZero"/>
        <c:auto val="1"/>
        <c:lblAlgn val="ctr"/>
        <c:lblOffset val="100"/>
        <c:noMultiLvlLbl val="0"/>
      </c:catAx>
      <c:valAx>
        <c:axId val="603292991"/>
        <c:scaling>
          <c:orientation val="minMax"/>
          <c:max val="2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03302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外国人人口!$B$18</c:f>
              <c:strCache>
                <c:ptCount val="1"/>
                <c:pt idx="0">
                  <c:v>外国人人口</c:v>
                </c:pt>
              </c:strCache>
            </c:strRef>
          </c:tx>
          <c:spPr>
            <a:pattFill prst="smConfetti">
              <a:fgClr>
                <a:schemeClr val="tx2">
                  <a:lumMod val="60000"/>
                  <a:lumOff val="40000"/>
                </a:schemeClr>
              </a:fgClr>
              <a:bgClr>
                <a:schemeClr val="bg1"/>
              </a:bgClr>
            </a:pattFill>
            <a:ln>
              <a:solidFill>
                <a:schemeClr val="accent5"/>
              </a:solidFill>
            </a:ln>
            <a:effectLst/>
          </c:spPr>
          <c:invertIfNegative val="0"/>
          <c:dLbls>
            <c:spPr>
              <a:noFill/>
              <a:ln>
                <a:noFill/>
              </a:ln>
              <a:effectLst/>
            </c:spPr>
            <c:txPr>
              <a:bodyPr rot="0" spcFirstLastPara="1" vertOverflow="ellipsis" vert="horz" wrap="square" anchor="ctr" anchorCtr="1"/>
              <a:lstStyle/>
              <a:p>
                <a:pPr>
                  <a:defRPr lang="ja-JP" sz="9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外国人人口!$C$17:$Y$17</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外国人人口!$C$18:$Y$18</c:f>
              <c:numCache>
                <c:formatCode>#,##0.0</c:formatCode>
                <c:ptCount val="11"/>
                <c:pt idx="0">
                  <c:v>19.98</c:v>
                </c:pt>
                <c:pt idx="1">
                  <c:v>20.018000000000001</c:v>
                </c:pt>
                <c:pt idx="2">
                  <c:v>20.145499999999998</c:v>
                </c:pt>
                <c:pt idx="3">
                  <c:v>20.733799999999999</c:v>
                </c:pt>
                <c:pt idx="4">
                  <c:v>21.505700000000001</c:v>
                </c:pt>
                <c:pt idx="5">
                  <c:v>22.526900000000001</c:v>
                </c:pt>
                <c:pt idx="6">
                  <c:v>23.5977</c:v>
                </c:pt>
                <c:pt idx="7">
                  <c:v>25.2742</c:v>
                </c:pt>
                <c:pt idx="8">
                  <c:v>25.082699999999999</c:v>
                </c:pt>
                <c:pt idx="9">
                  <c:v>24.295500000000001</c:v>
                </c:pt>
                <c:pt idx="10">
                  <c:v>26.791799999999999</c:v>
                </c:pt>
              </c:numCache>
            </c:numRef>
          </c:val>
          <c:extLst>
            <c:ext xmlns:c16="http://schemas.microsoft.com/office/drawing/2014/chart" uri="{C3380CC4-5D6E-409C-BE32-E72D297353CC}">
              <c16:uniqueId val="{00000000-4E71-4439-BC3D-337189846D08}"/>
            </c:ext>
          </c:extLst>
        </c:ser>
        <c:dLbls>
          <c:showLegendKey val="0"/>
          <c:showVal val="0"/>
          <c:showCatName val="0"/>
          <c:showSerName val="0"/>
          <c:showPercent val="0"/>
          <c:showBubbleSize val="0"/>
        </c:dLbls>
        <c:gapWidth val="269"/>
        <c:overlap val="-27"/>
        <c:axId val="534063695"/>
        <c:axId val="534077839"/>
      </c:barChart>
      <c:lineChart>
        <c:grouping val="standard"/>
        <c:varyColors val="0"/>
        <c:ser>
          <c:idx val="1"/>
          <c:order val="1"/>
          <c:tx>
            <c:strRef>
              <c:f>外国人人口!$B$19</c:f>
              <c:strCache>
                <c:ptCount val="1"/>
                <c:pt idx="0">
                  <c:v>外国人割合</c:v>
                </c:pt>
              </c:strCache>
            </c:strRef>
          </c:tx>
          <c:spPr>
            <a:ln w="28575" cap="rnd">
              <a:solidFill>
                <a:schemeClr val="accent5">
                  <a:lumMod val="75000"/>
                </a:schemeClr>
              </a:solidFill>
              <a:round/>
            </a:ln>
            <a:effectLst/>
          </c:spPr>
          <c:marker>
            <c:symbol val="circle"/>
            <c:size val="5"/>
            <c:spPr>
              <a:solidFill>
                <a:schemeClr val="accent5">
                  <a:lumMod val="75000"/>
                </a:schemeClr>
              </a:solidFill>
              <a:ln w="9525">
                <a:solidFill>
                  <a:schemeClr val="accent5">
                    <a:lumMod val="75000"/>
                  </a:schemeClr>
                </a:solidFill>
              </a:ln>
              <a:effectLst/>
            </c:spPr>
          </c:marker>
          <c:dLbls>
            <c:dLbl>
              <c:idx val="8"/>
              <c:layout>
                <c:manualLayout>
                  <c:x val="-5.4995613134373254E-2"/>
                  <c:y val="-5.3160174909539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71-4439-BC3D-337189846D08}"/>
                </c:ext>
              </c:extLst>
            </c:dLbl>
            <c:spPr>
              <a:noFill/>
              <a:ln>
                <a:noFill/>
              </a:ln>
              <a:effectLst/>
            </c:spPr>
            <c:txPr>
              <a:bodyPr rot="0" spcFirstLastPara="1" vertOverflow="ellipsis" vert="horz" wrap="square" anchor="ctr" anchorCtr="1"/>
              <a:lstStyle/>
              <a:p>
                <a:pPr>
                  <a:defRPr lang="ja-JP"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外国人人口!$C$17:$Y$17</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外国人人口!$C$19:$Y$19</c:f>
              <c:numCache>
                <c:formatCode>0.00</c:formatCode>
                <c:ptCount val="11"/>
                <c:pt idx="0">
                  <c:v>2.2515979245631303</c:v>
                </c:pt>
                <c:pt idx="1">
                  <c:v>2.2546108695715836</c:v>
                </c:pt>
                <c:pt idx="2">
                  <c:v>2.2714844168422808</c:v>
                </c:pt>
                <c:pt idx="3">
                  <c:v>2.3387056931463106</c:v>
                </c:pt>
                <c:pt idx="4">
                  <c:v>2.426886293949841</c:v>
                </c:pt>
                <c:pt idx="5">
                  <c:v>2.5435603725377813</c:v>
                </c:pt>
                <c:pt idx="6">
                  <c:v>2.666708705324603</c:v>
                </c:pt>
                <c:pt idx="7">
                  <c:v>2.8559595960737365</c:v>
                </c:pt>
                <c:pt idx="8">
                  <c:v>2.8375597260126439</c:v>
                </c:pt>
                <c:pt idx="9">
                  <c:v>2.7606160518310197</c:v>
                </c:pt>
                <c:pt idx="10">
                  <c:v>3.0499221291875696</c:v>
                </c:pt>
              </c:numCache>
            </c:numRef>
          </c:val>
          <c:smooth val="0"/>
          <c:extLst>
            <c:ext xmlns:c16="http://schemas.microsoft.com/office/drawing/2014/chart" uri="{C3380CC4-5D6E-409C-BE32-E72D297353CC}">
              <c16:uniqueId val="{00000001-4E71-4439-BC3D-337189846D08}"/>
            </c:ext>
          </c:extLst>
        </c:ser>
        <c:dLbls>
          <c:showLegendKey val="0"/>
          <c:showVal val="0"/>
          <c:showCatName val="0"/>
          <c:showSerName val="0"/>
          <c:showPercent val="0"/>
          <c:showBubbleSize val="0"/>
        </c:dLbls>
        <c:marker val="1"/>
        <c:smooth val="0"/>
        <c:axId val="534062447"/>
        <c:axId val="534070767"/>
      </c:lineChart>
      <c:catAx>
        <c:axId val="534063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534077839"/>
        <c:crosses val="autoZero"/>
        <c:auto val="1"/>
        <c:lblAlgn val="ctr"/>
        <c:lblOffset val="100"/>
        <c:noMultiLvlLbl val="0"/>
      </c:catAx>
      <c:valAx>
        <c:axId val="534077839"/>
        <c:scaling>
          <c:orientation val="minMax"/>
          <c:max val="35"/>
          <c:min val="15"/>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534063695"/>
        <c:crosses val="autoZero"/>
        <c:crossBetween val="between"/>
        <c:majorUnit val="5"/>
      </c:valAx>
      <c:valAx>
        <c:axId val="534070767"/>
        <c:scaling>
          <c:orientation val="minMax"/>
          <c:max val="3.5"/>
          <c:min val="1.5"/>
        </c:scaling>
        <c:delete val="0"/>
        <c:axPos val="r"/>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34062447"/>
        <c:crosses val="max"/>
        <c:crossBetween val="between"/>
        <c:majorUnit val="0.5"/>
      </c:valAx>
      <c:catAx>
        <c:axId val="534062447"/>
        <c:scaling>
          <c:orientation val="minMax"/>
        </c:scaling>
        <c:delete val="1"/>
        <c:axPos val="b"/>
        <c:numFmt formatCode="General" sourceLinked="1"/>
        <c:majorTickMark val="none"/>
        <c:minorTickMark val="none"/>
        <c:tickLblPos val="nextTo"/>
        <c:crossAx val="53407076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大阪府!$A$8</c:f>
              <c:strCache>
                <c:ptCount val="1"/>
                <c:pt idx="0">
                  <c:v>2023年</c:v>
                </c:pt>
              </c:strCache>
            </c:strRef>
          </c:tx>
          <c:spPr>
            <a:ln w="25400"/>
          </c:spPr>
          <c:dPt>
            <c:idx val="0"/>
            <c:bubble3D val="0"/>
            <c:spPr>
              <a:solidFill>
                <a:schemeClr val="accent5">
                  <a:shade val="41000"/>
                </a:schemeClr>
              </a:solidFill>
              <a:ln w="25400">
                <a:solidFill>
                  <a:schemeClr val="lt1"/>
                </a:solidFill>
              </a:ln>
              <a:effectLst/>
            </c:spPr>
            <c:extLst>
              <c:ext xmlns:c16="http://schemas.microsoft.com/office/drawing/2014/chart" uri="{C3380CC4-5D6E-409C-BE32-E72D297353CC}">
                <c16:uniqueId val="{00000001-076C-4193-892A-733ACD353FDB}"/>
              </c:ext>
            </c:extLst>
          </c:dPt>
          <c:dPt>
            <c:idx val="1"/>
            <c:bubble3D val="0"/>
            <c:spPr>
              <a:solidFill>
                <a:schemeClr val="accent5"/>
              </a:solidFill>
              <a:ln w="25400">
                <a:solidFill>
                  <a:schemeClr val="lt1"/>
                </a:solidFill>
              </a:ln>
              <a:effectLst/>
            </c:spPr>
            <c:extLst>
              <c:ext xmlns:c16="http://schemas.microsoft.com/office/drawing/2014/chart" uri="{C3380CC4-5D6E-409C-BE32-E72D297353CC}">
                <c16:uniqueId val="{00000003-076C-4193-892A-733ACD353FDB}"/>
              </c:ext>
            </c:extLst>
          </c:dPt>
          <c:dPt>
            <c:idx val="2"/>
            <c:bubble3D val="0"/>
            <c:spPr>
              <a:solidFill>
                <a:schemeClr val="accent5">
                  <a:lumMod val="60000"/>
                  <a:lumOff val="40000"/>
                </a:schemeClr>
              </a:solidFill>
              <a:ln w="25400">
                <a:solidFill>
                  <a:schemeClr val="lt1"/>
                </a:solidFill>
              </a:ln>
              <a:effectLst/>
            </c:spPr>
            <c:extLst>
              <c:ext xmlns:c16="http://schemas.microsoft.com/office/drawing/2014/chart" uri="{C3380CC4-5D6E-409C-BE32-E72D297353CC}">
                <c16:uniqueId val="{00000005-076C-4193-892A-733ACD353FDB}"/>
              </c:ext>
            </c:extLst>
          </c:dPt>
          <c:dPt>
            <c:idx val="3"/>
            <c:bubble3D val="0"/>
            <c:spPr>
              <a:solidFill>
                <a:schemeClr val="accent5">
                  <a:shade val="76000"/>
                </a:schemeClr>
              </a:solidFill>
              <a:ln w="25400">
                <a:solidFill>
                  <a:schemeClr val="lt1"/>
                </a:solidFill>
              </a:ln>
              <a:effectLst/>
            </c:spPr>
            <c:extLst>
              <c:ext xmlns:c16="http://schemas.microsoft.com/office/drawing/2014/chart" uri="{C3380CC4-5D6E-409C-BE32-E72D297353CC}">
                <c16:uniqueId val="{00000007-076C-4193-892A-733ACD353FDB}"/>
              </c:ext>
            </c:extLst>
          </c:dPt>
          <c:dPt>
            <c:idx val="4"/>
            <c:bubble3D val="0"/>
            <c:spPr>
              <a:solidFill>
                <a:schemeClr val="accent5">
                  <a:shade val="88000"/>
                </a:schemeClr>
              </a:solidFill>
              <a:ln w="25400">
                <a:solidFill>
                  <a:schemeClr val="lt1"/>
                </a:solidFill>
              </a:ln>
              <a:effectLst/>
            </c:spPr>
            <c:extLst>
              <c:ext xmlns:c16="http://schemas.microsoft.com/office/drawing/2014/chart" uri="{C3380CC4-5D6E-409C-BE32-E72D297353CC}">
                <c16:uniqueId val="{00000009-076C-4193-892A-733ACD353FDB}"/>
              </c:ext>
            </c:extLst>
          </c:dPt>
          <c:dPt>
            <c:idx val="5"/>
            <c:bubble3D val="0"/>
            <c:spPr>
              <a:solidFill>
                <a:schemeClr val="accent5"/>
              </a:solidFill>
              <a:ln w="25400">
                <a:solidFill>
                  <a:schemeClr val="lt1"/>
                </a:solidFill>
              </a:ln>
              <a:effectLst/>
            </c:spPr>
            <c:extLst>
              <c:ext xmlns:c16="http://schemas.microsoft.com/office/drawing/2014/chart" uri="{C3380CC4-5D6E-409C-BE32-E72D297353CC}">
                <c16:uniqueId val="{0000000B-076C-4193-892A-733ACD353FDB}"/>
              </c:ext>
            </c:extLst>
          </c:dPt>
          <c:dPt>
            <c:idx val="6"/>
            <c:bubble3D val="0"/>
            <c:spPr>
              <a:solidFill>
                <a:schemeClr val="accent5">
                  <a:tint val="89000"/>
                </a:schemeClr>
              </a:solidFill>
              <a:ln w="25400">
                <a:solidFill>
                  <a:schemeClr val="lt1"/>
                </a:solidFill>
              </a:ln>
              <a:effectLst/>
            </c:spPr>
            <c:extLst>
              <c:ext xmlns:c16="http://schemas.microsoft.com/office/drawing/2014/chart" uri="{C3380CC4-5D6E-409C-BE32-E72D297353CC}">
                <c16:uniqueId val="{0000000D-076C-4193-892A-733ACD353FDB}"/>
              </c:ext>
            </c:extLst>
          </c:dPt>
          <c:dPt>
            <c:idx val="7"/>
            <c:bubble3D val="0"/>
            <c:spPr>
              <a:solidFill>
                <a:schemeClr val="accent5">
                  <a:tint val="77000"/>
                </a:schemeClr>
              </a:solidFill>
              <a:ln w="25400">
                <a:solidFill>
                  <a:schemeClr val="lt1"/>
                </a:solidFill>
              </a:ln>
              <a:effectLst/>
            </c:spPr>
            <c:extLst>
              <c:ext xmlns:c16="http://schemas.microsoft.com/office/drawing/2014/chart" uri="{C3380CC4-5D6E-409C-BE32-E72D297353CC}">
                <c16:uniqueId val="{0000000F-076C-4193-892A-733ACD353FDB}"/>
              </c:ext>
            </c:extLst>
          </c:dPt>
          <c:dPt>
            <c:idx val="8"/>
            <c:bubble3D val="0"/>
            <c:spPr>
              <a:solidFill>
                <a:schemeClr val="accent5">
                  <a:tint val="65000"/>
                </a:schemeClr>
              </a:solidFill>
              <a:ln w="25400">
                <a:solidFill>
                  <a:schemeClr val="lt1"/>
                </a:solidFill>
              </a:ln>
              <a:effectLst/>
            </c:spPr>
            <c:extLst>
              <c:ext xmlns:c16="http://schemas.microsoft.com/office/drawing/2014/chart" uri="{C3380CC4-5D6E-409C-BE32-E72D297353CC}">
                <c16:uniqueId val="{00000011-076C-4193-892A-733ACD353FDB}"/>
              </c:ext>
            </c:extLst>
          </c:dPt>
          <c:dPt>
            <c:idx val="9"/>
            <c:bubble3D val="0"/>
            <c:spPr>
              <a:solidFill>
                <a:schemeClr val="accent5">
                  <a:tint val="54000"/>
                </a:schemeClr>
              </a:solidFill>
              <a:ln w="25400">
                <a:solidFill>
                  <a:schemeClr val="lt1"/>
                </a:solidFill>
              </a:ln>
              <a:effectLst/>
            </c:spPr>
            <c:extLst>
              <c:ext xmlns:c16="http://schemas.microsoft.com/office/drawing/2014/chart" uri="{C3380CC4-5D6E-409C-BE32-E72D297353CC}">
                <c16:uniqueId val="{00000013-076C-4193-892A-733ACD353FDB}"/>
              </c:ext>
            </c:extLst>
          </c:dPt>
          <c:dPt>
            <c:idx val="10"/>
            <c:bubble3D val="0"/>
            <c:spPr>
              <a:solidFill>
                <a:schemeClr val="accent5">
                  <a:lumMod val="60000"/>
                  <a:lumOff val="40000"/>
                </a:schemeClr>
              </a:solidFill>
              <a:ln w="25400">
                <a:solidFill>
                  <a:schemeClr val="lt1"/>
                </a:solidFill>
              </a:ln>
              <a:effectLst/>
            </c:spPr>
            <c:extLst>
              <c:ext xmlns:c16="http://schemas.microsoft.com/office/drawing/2014/chart" uri="{C3380CC4-5D6E-409C-BE32-E72D297353CC}">
                <c16:uniqueId val="{00000015-076C-4193-892A-733ACD353FDB}"/>
              </c:ext>
            </c:extLst>
          </c:dPt>
          <c:dLbls>
            <c:dLbl>
              <c:idx val="0"/>
              <c:layout>
                <c:manualLayout>
                  <c:x val="-0.14581832443358372"/>
                  <c:y val="0.1140826143601235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76C-4193-892A-733ACD353FDB}"/>
                </c:ext>
              </c:extLst>
            </c:dLbl>
            <c:dLbl>
              <c:idx val="1"/>
              <c:layout>
                <c:manualLayout>
                  <c:x val="-9.1276636397461808E-2"/>
                  <c:y val="-0.2270415447044674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76C-4193-892A-733ACD353FDB}"/>
                </c:ext>
              </c:extLst>
            </c:dLbl>
            <c:dLbl>
              <c:idx val="2"/>
              <c:layout>
                <c:manualLayout>
                  <c:x val="0.12782266201399153"/>
                  <c:y val="-0.13991217637498185"/>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76C-4193-892A-733ACD353FDB}"/>
                </c:ext>
              </c:extLst>
            </c:dLbl>
            <c:dLbl>
              <c:idx val="3"/>
              <c:layout>
                <c:manualLayout>
                  <c:x val="8.9275717929894777E-2"/>
                  <c:y val="1.522459192623351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76C-4193-892A-733ACD353FDB}"/>
                </c:ext>
              </c:extLst>
            </c:dLbl>
            <c:dLbl>
              <c:idx val="5"/>
              <c:layout>
                <c:manualLayout>
                  <c:x val="-1.6060913841708484E-2"/>
                  <c:y val="5.000103464122227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76C-4193-892A-733ACD353FDB}"/>
                </c:ext>
              </c:extLst>
            </c:dLbl>
            <c:dLbl>
              <c:idx val="7"/>
              <c:layout>
                <c:manualLayout>
                  <c:x val="-3.5332978013763602E-2"/>
                  <c:y val="-3.118367668055954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076C-4193-892A-733ACD353FDB}"/>
                </c:ext>
              </c:extLst>
            </c:dLbl>
            <c:dLbl>
              <c:idx val="8"/>
              <c:layout>
                <c:manualLayout>
                  <c:x val="1.2404139137780192E-2"/>
                  <c:y val="9.6174511398365754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076C-4193-892A-733ACD353FDB}"/>
                </c:ext>
              </c:extLst>
            </c:dLbl>
            <c:dLbl>
              <c:idx val="9"/>
              <c:layout>
                <c:manualLayout>
                  <c:x val="5.3136298575704857E-2"/>
                  <c:y val="-1.998660498156187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076C-4193-892A-733ACD353FDB}"/>
                </c:ext>
              </c:extLst>
            </c:dLbl>
            <c:dLbl>
              <c:idx val="10"/>
              <c:layout>
                <c:manualLayout>
                  <c:x val="4.9003663814053834E-2"/>
                  <c:y val="0.1783899712328764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076C-4193-892A-733ACD353FD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大阪府!$B$4:$L$4</c:f>
              <c:strCache>
                <c:ptCount val="11"/>
                <c:pt idx="0">
                  <c:v>韓国</c:v>
                </c:pt>
                <c:pt idx="1">
                  <c:v>中国</c:v>
                </c:pt>
                <c:pt idx="2">
                  <c:v>ベトナム</c:v>
                </c:pt>
                <c:pt idx="3">
                  <c:v>ネパール</c:v>
                </c:pt>
                <c:pt idx="4">
                  <c:v>フィリピン</c:v>
                </c:pt>
                <c:pt idx="5">
                  <c:v>インドネシア</c:v>
                </c:pt>
                <c:pt idx="6">
                  <c:v>台湾</c:v>
                </c:pt>
                <c:pt idx="7">
                  <c:v>ミャンマー</c:v>
                </c:pt>
                <c:pt idx="8">
                  <c:v>米国</c:v>
                </c:pt>
                <c:pt idx="9">
                  <c:v>ブラジル</c:v>
                </c:pt>
                <c:pt idx="10">
                  <c:v>その他</c:v>
                </c:pt>
              </c:strCache>
            </c:strRef>
          </c:cat>
          <c:val>
            <c:numRef>
              <c:f>大阪府!$B$8:$L$8</c:f>
              <c:numCache>
                <c:formatCode>#,##0.0_);[Red]\(#,##0.0\)</c:formatCode>
                <c:ptCount val="11"/>
                <c:pt idx="0">
                  <c:v>0.31111009843237331</c:v>
                </c:pt>
                <c:pt idx="1">
                  <c:v>0.25545093805210467</c:v>
                </c:pt>
                <c:pt idx="2">
                  <c:v>0.17683824560419528</c:v>
                </c:pt>
                <c:pt idx="3">
                  <c:v>4.3502341624835246E-2</c:v>
                </c:pt>
                <c:pt idx="4">
                  <c:v>3.7753442328724865E-2</c:v>
                </c:pt>
                <c:pt idx="5">
                  <c:v>2.6546594127709693E-2</c:v>
                </c:pt>
                <c:pt idx="6">
                  <c:v>2.2648559970834852E-2</c:v>
                </c:pt>
                <c:pt idx="7">
                  <c:v>1.3793852884264842E-2</c:v>
                </c:pt>
                <c:pt idx="8">
                  <c:v>1.2198883872234218E-2</c:v>
                </c:pt>
                <c:pt idx="9">
                  <c:v>9.5978574833842784E-3</c:v>
                </c:pt>
                <c:pt idx="10">
                  <c:v>9.0559185619338733E-2</c:v>
                </c:pt>
              </c:numCache>
            </c:numRef>
          </c:val>
          <c:extLst>
            <c:ext xmlns:c16="http://schemas.microsoft.com/office/drawing/2014/chart" uri="{C3380CC4-5D6E-409C-BE32-E72D297353CC}">
              <c16:uniqueId val="{00000016-076C-4193-892A-733ACD353FD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外国人!$A$5</c:f>
              <c:strCache>
                <c:ptCount val="1"/>
                <c:pt idx="0">
                  <c:v>転出者</c:v>
                </c:pt>
              </c:strCache>
            </c:strRef>
          </c:tx>
          <c:spPr>
            <a:pattFill prst="ltUpDiag">
              <a:fgClr>
                <a:schemeClr val="accent1">
                  <a:lumMod val="60000"/>
                  <a:lumOff val="40000"/>
                </a:schemeClr>
              </a:fgClr>
              <a:bgClr>
                <a:schemeClr val="bg1"/>
              </a:bgClr>
            </a:pattFill>
            <a:ln>
              <a:solidFill>
                <a:schemeClr val="accent1"/>
              </a:solidFill>
            </a:ln>
            <a:effectLst/>
          </c:spPr>
          <c:invertIfNegative val="0"/>
          <c:dLbls>
            <c:numFmt formatCode="#,##0;&quot;▲ &quot;#,##0" sourceLinked="0"/>
            <c:spPr>
              <a:noFill/>
              <a:ln>
                <a:noFill/>
              </a:ln>
              <a:effectLst/>
            </c:spPr>
            <c:txPr>
              <a:bodyPr wrap="square" lIns="38100" tIns="19050" rIns="38100" bIns="19050" anchor="ctr">
                <a:spAutoFit/>
              </a:bodyPr>
              <a:lstStyle/>
              <a:p>
                <a:pPr>
                  <a:defRPr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外国人!$B$4:$K$4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外国人!$B$5:$K$5</c:f>
              <c:numCache>
                <c:formatCode>#,##0</c:formatCode>
                <c:ptCount val="10"/>
                <c:pt idx="0">
                  <c:v>-9224</c:v>
                </c:pt>
                <c:pt idx="1">
                  <c:v>-10492</c:v>
                </c:pt>
                <c:pt idx="2">
                  <c:v>-11267</c:v>
                </c:pt>
                <c:pt idx="3">
                  <c:v>-12969</c:v>
                </c:pt>
                <c:pt idx="4">
                  <c:v>-15235</c:v>
                </c:pt>
                <c:pt idx="5">
                  <c:v>-17516</c:v>
                </c:pt>
                <c:pt idx="6">
                  <c:v>-13272</c:v>
                </c:pt>
                <c:pt idx="7">
                  <c:v>-14063</c:v>
                </c:pt>
                <c:pt idx="8">
                  <c:v>-18177</c:v>
                </c:pt>
                <c:pt idx="9">
                  <c:v>-20631</c:v>
                </c:pt>
              </c:numCache>
            </c:numRef>
          </c:val>
          <c:extLst>
            <c:ext xmlns:c16="http://schemas.microsoft.com/office/drawing/2014/chart" uri="{C3380CC4-5D6E-409C-BE32-E72D297353CC}">
              <c16:uniqueId val="{00000000-069D-4DC1-B9DE-E1AD2C48AD9D}"/>
            </c:ext>
          </c:extLst>
        </c:ser>
        <c:ser>
          <c:idx val="1"/>
          <c:order val="1"/>
          <c:tx>
            <c:strRef>
              <c:f>外国人!$A$6</c:f>
              <c:strCache>
                <c:ptCount val="1"/>
                <c:pt idx="0">
                  <c:v>転入者</c:v>
                </c:pt>
              </c:strCache>
            </c:strRef>
          </c:tx>
          <c:spPr>
            <a:pattFill prst="pct80">
              <a:fgClr>
                <a:schemeClr val="accent2"/>
              </a:fgClr>
              <a:bgClr>
                <a:schemeClr val="bg1"/>
              </a:bgClr>
            </a:pattFill>
            <a:ln>
              <a:solidFill>
                <a:schemeClr val="accent2"/>
              </a:solidFill>
            </a:ln>
            <a:effectLst/>
          </c:spPr>
          <c:invertIfNegative val="0"/>
          <c:dLbls>
            <c:spPr>
              <a:noFill/>
              <a:ln>
                <a:noFill/>
              </a:ln>
              <a:effectLst/>
            </c:spPr>
            <c:txPr>
              <a:bodyPr wrap="square" lIns="38100" tIns="19050" rIns="38100" bIns="19050" anchor="ctr">
                <a:spAutoFit/>
              </a:bodyPr>
              <a:lstStyle/>
              <a:p>
                <a:pPr>
                  <a:defRPr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外国人!$B$4:$K$4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外国人!$B$6:$K$6</c:f>
              <c:numCache>
                <c:formatCode>#,##0</c:formatCode>
                <c:ptCount val="10"/>
                <c:pt idx="0">
                  <c:v>7949</c:v>
                </c:pt>
                <c:pt idx="1">
                  <c:v>9102</c:v>
                </c:pt>
                <c:pt idx="2">
                  <c:v>9877</c:v>
                </c:pt>
                <c:pt idx="3">
                  <c:v>11144</c:v>
                </c:pt>
                <c:pt idx="4">
                  <c:v>12426</c:v>
                </c:pt>
                <c:pt idx="5">
                  <c:v>14887</c:v>
                </c:pt>
                <c:pt idx="6">
                  <c:v>13246</c:v>
                </c:pt>
                <c:pt idx="7">
                  <c:v>13802</c:v>
                </c:pt>
                <c:pt idx="8">
                  <c:v>17312</c:v>
                </c:pt>
                <c:pt idx="9">
                  <c:v>18352</c:v>
                </c:pt>
              </c:numCache>
            </c:numRef>
          </c:val>
          <c:extLst>
            <c:ext xmlns:c16="http://schemas.microsoft.com/office/drawing/2014/chart" uri="{C3380CC4-5D6E-409C-BE32-E72D297353CC}">
              <c16:uniqueId val="{00000001-069D-4DC1-B9DE-E1AD2C48AD9D}"/>
            </c:ext>
          </c:extLst>
        </c:ser>
        <c:dLbls>
          <c:showLegendKey val="0"/>
          <c:showVal val="0"/>
          <c:showCatName val="0"/>
          <c:showSerName val="0"/>
          <c:showPercent val="0"/>
          <c:showBubbleSize val="0"/>
        </c:dLbls>
        <c:gapWidth val="236"/>
        <c:overlap val="100"/>
        <c:axId val="1114287424"/>
        <c:axId val="1114294080"/>
      </c:barChart>
      <c:lineChart>
        <c:grouping val="standard"/>
        <c:varyColors val="0"/>
        <c:ser>
          <c:idx val="2"/>
          <c:order val="2"/>
          <c:tx>
            <c:strRef>
              <c:f>外国人!$A$7</c:f>
              <c:strCache>
                <c:ptCount val="1"/>
                <c:pt idx="0">
                  <c:v>転入超過</c:v>
                </c:pt>
              </c:strCache>
            </c:strRef>
          </c:tx>
          <c:spPr>
            <a:ln w="28575" cap="rnd">
              <a:solidFill>
                <a:srgbClr val="FF0000"/>
              </a:solidFill>
              <a:round/>
            </a:ln>
            <a:effectLst/>
          </c:spPr>
          <c:marker>
            <c:symbol val="diamond"/>
            <c:size val="7"/>
            <c:spPr>
              <a:solidFill>
                <a:srgbClr val="FF0000"/>
              </a:solidFill>
              <a:ln w="9525">
                <a:solidFill>
                  <a:srgbClr val="FF0000"/>
                </a:solidFill>
              </a:ln>
              <a:effectLst/>
            </c:spPr>
          </c:marker>
          <c:dLbls>
            <c:dLbl>
              <c:idx val="0"/>
              <c:layout>
                <c:manualLayout>
                  <c:x val="-8.6738996213535473E-3"/>
                  <c:y val="-3.6838337932733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9D-4DC1-B9DE-E1AD2C48AD9D}"/>
                </c:ext>
              </c:extLst>
            </c:dLbl>
            <c:dLbl>
              <c:idx val="1"/>
              <c:layout>
                <c:manualLayout>
                  <c:x val="-8.6738996213535473E-3"/>
                  <c:y val="-2.55034647226615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9D-4DC1-B9DE-E1AD2C48AD9D}"/>
                </c:ext>
              </c:extLst>
            </c:dLbl>
            <c:dLbl>
              <c:idx val="2"/>
              <c:layout>
                <c:manualLayout>
                  <c:x val="-7.2282496844613426E-3"/>
                  <c:y val="-1.700230981510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9D-4DC1-B9DE-E1AD2C48AD9D}"/>
                </c:ext>
              </c:extLst>
            </c:dLbl>
            <c:dLbl>
              <c:idx val="4"/>
              <c:layout>
                <c:manualLayout>
                  <c:x val="-2.891299873784569E-3"/>
                  <c:y val="2.83371830251794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69D-4DC1-B9DE-E1AD2C48AD9D}"/>
                </c:ext>
              </c:extLst>
            </c:dLbl>
            <c:dLbl>
              <c:idx val="9"/>
              <c:layout>
                <c:manualLayout>
                  <c:x val="-3.2649044494863368E-2"/>
                  <c:y val="3.6921775786768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9D-4DC1-B9DE-E1AD2C48AD9D}"/>
                </c:ext>
              </c:extLst>
            </c:dLbl>
            <c:spPr>
              <a:noFill/>
              <a:ln>
                <a:noFill/>
              </a:ln>
              <a:effectLst/>
            </c:spPr>
            <c:txPr>
              <a:bodyPr wrap="square" lIns="38100" tIns="19050" rIns="38100" bIns="19050" anchor="ctr">
                <a:spAutoFit/>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外国人!$B$4:$K$4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外国人!$B$7:$K$7</c:f>
              <c:numCache>
                <c:formatCode>#,##0;"▲ "#,##0</c:formatCode>
                <c:ptCount val="10"/>
                <c:pt idx="0">
                  <c:v>-1275</c:v>
                </c:pt>
                <c:pt idx="1">
                  <c:v>-1390</c:v>
                </c:pt>
                <c:pt idx="2">
                  <c:v>-1390</c:v>
                </c:pt>
                <c:pt idx="3">
                  <c:v>-1825</c:v>
                </c:pt>
                <c:pt idx="4">
                  <c:v>-2809</c:v>
                </c:pt>
                <c:pt idx="5">
                  <c:v>-2629</c:v>
                </c:pt>
                <c:pt idx="6">
                  <c:v>-26</c:v>
                </c:pt>
                <c:pt idx="7">
                  <c:v>-261</c:v>
                </c:pt>
                <c:pt idx="8">
                  <c:v>-865</c:v>
                </c:pt>
                <c:pt idx="9">
                  <c:v>-2279</c:v>
                </c:pt>
              </c:numCache>
            </c:numRef>
          </c:val>
          <c:smooth val="0"/>
          <c:extLst>
            <c:ext xmlns:c16="http://schemas.microsoft.com/office/drawing/2014/chart" uri="{C3380CC4-5D6E-409C-BE32-E72D297353CC}">
              <c16:uniqueId val="{00000003-069D-4DC1-B9DE-E1AD2C48AD9D}"/>
            </c:ext>
          </c:extLst>
        </c:ser>
        <c:dLbls>
          <c:showLegendKey val="0"/>
          <c:showVal val="0"/>
          <c:showCatName val="0"/>
          <c:showSerName val="0"/>
          <c:showPercent val="0"/>
          <c:showBubbleSize val="0"/>
        </c:dLbls>
        <c:marker val="1"/>
        <c:smooth val="0"/>
        <c:axId val="1114285344"/>
        <c:axId val="1114291584"/>
      </c:lineChart>
      <c:catAx>
        <c:axId val="1114287424"/>
        <c:scaling>
          <c:orientation val="minMax"/>
        </c:scaling>
        <c:delete val="0"/>
        <c:axPos val="b"/>
        <c:numFmt formatCode="General" sourceLinked="1"/>
        <c:majorTickMark val="none"/>
        <c:minorTickMark val="none"/>
        <c:tickLblPos val="low"/>
        <c:spPr>
          <a:noFill/>
          <a:ln w="19050" cap="flat" cmpd="sng" algn="ctr">
            <a:solidFill>
              <a:srgbClr val="44546A"/>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14294080"/>
        <c:crosses val="autoZero"/>
        <c:auto val="1"/>
        <c:lblAlgn val="ctr"/>
        <c:lblOffset val="100"/>
        <c:noMultiLvlLbl val="0"/>
      </c:catAx>
      <c:valAx>
        <c:axId val="1114294080"/>
        <c:scaling>
          <c:orientation val="minMax"/>
        </c:scaling>
        <c:delete val="0"/>
        <c:axPos val="l"/>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14287424"/>
        <c:crosses val="autoZero"/>
        <c:crossBetween val="between"/>
      </c:valAx>
      <c:valAx>
        <c:axId val="1114291584"/>
        <c:scaling>
          <c:orientation val="minMax"/>
          <c:max val="5000"/>
          <c:min val="-5000"/>
        </c:scaling>
        <c:delete val="0"/>
        <c:axPos val="r"/>
        <c:numFmt formatCode="#,##0;&quot;▲ &quot;#,##0" sourceLinked="1"/>
        <c:majorTickMark val="out"/>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114285344"/>
        <c:crosses val="max"/>
        <c:crossBetween val="between"/>
      </c:valAx>
      <c:catAx>
        <c:axId val="1114285344"/>
        <c:scaling>
          <c:orientation val="minMax"/>
        </c:scaling>
        <c:delete val="1"/>
        <c:axPos val="b"/>
        <c:numFmt formatCode="General" sourceLinked="1"/>
        <c:majorTickMark val="out"/>
        <c:minorTickMark val="none"/>
        <c:tickLblPos val="nextTo"/>
        <c:crossAx val="1114291584"/>
        <c:crosses val="autoZero"/>
        <c:auto val="1"/>
        <c:lblAlgn val="ctr"/>
        <c:lblOffset val="100"/>
        <c:noMultiLvlLbl val="0"/>
      </c:catAx>
    </c:plotArea>
    <c:legend>
      <c:legendPos val="b"/>
      <c:legendEntry>
        <c:idx val="2"/>
        <c:txPr>
          <a:bodyPr rot="0" spcFirstLastPara="1" vertOverflow="ellipsis" vert="horz" wrap="square" anchor="ctr" anchorCtr="1"/>
          <a:lstStyle/>
          <a:p>
            <a:pPr>
              <a:defRPr lang="ja-JP" sz="105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Entry>
      <c:overlay val="0"/>
      <c:spPr>
        <a:noFill/>
        <a:ln>
          <a:noFill/>
        </a:ln>
        <a:effectLst/>
      </c:spPr>
      <c:txPr>
        <a:bodyPr rot="0" spcFirstLastPara="1" vertOverflow="ellipsis" vert="horz" wrap="square" anchor="ctr" anchorCtr="1"/>
        <a:lstStyle/>
        <a:p>
          <a:pPr>
            <a:defRPr lang="ja-JP"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ln>
      <a:noFill/>
    </a:ln>
  </c:spPr>
  <c:txPr>
    <a:bodyPr/>
    <a:lstStyle/>
    <a:p>
      <a:pPr>
        <a:defRPr/>
      </a:pPr>
      <a:endParaRPr lang="ja-JP"/>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'グラフ（延べ宿泊者数）'!$A$15</c:f>
              <c:strCache>
                <c:ptCount val="1"/>
                <c:pt idx="0">
                  <c:v>東京都</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41-4F0D-9B5C-EE38357C4E79}"/>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41-4F0D-9B5C-EE38357C4E79}"/>
                </c:ext>
              </c:extLst>
            </c:dLbl>
            <c:dLbl>
              <c:idx val="6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41-4F0D-9B5C-EE38357C4E79}"/>
                </c:ext>
              </c:extLst>
            </c:dLbl>
            <c:dLbl>
              <c:idx val="6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41-4F0D-9B5C-EE38357C4E79}"/>
                </c:ext>
              </c:extLst>
            </c:dLbl>
            <c:dLbl>
              <c:idx val="6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41-4F0D-9B5C-EE38357C4E79}"/>
                </c:ext>
              </c:extLst>
            </c:dLbl>
            <c:dLbl>
              <c:idx val="70"/>
              <c:layout>
                <c:manualLayout>
                  <c:x val="-2.2405324090537262E-2"/>
                  <c:y val="1.2095548317046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41-4F0D-9B5C-EE38357C4E79}"/>
                </c:ext>
              </c:extLst>
            </c:dLbl>
            <c:dLbl>
              <c:idx val="7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41-4F0D-9B5C-EE38357C4E79}"/>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'グラフ（延べ宿泊者数）'!$CH$13:$FA$14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'グラフ（延べ宿泊者数）'!$CH$15:$FA$15</c:f>
              <c:numCache>
                <c:formatCode>0</c:formatCode>
                <c:ptCount val="72"/>
                <c:pt idx="0">
                  <c:v>459.959</c:v>
                </c:pt>
                <c:pt idx="1">
                  <c:v>475.09399999999999</c:v>
                </c:pt>
                <c:pt idx="2">
                  <c:v>564.83900000000006</c:v>
                </c:pt>
                <c:pt idx="3">
                  <c:v>561.702</c:v>
                </c:pt>
                <c:pt idx="4">
                  <c:v>540.56200000000001</c:v>
                </c:pt>
                <c:pt idx="5">
                  <c:v>531.84699999999998</c:v>
                </c:pt>
                <c:pt idx="6">
                  <c:v>586.83900000000006</c:v>
                </c:pt>
                <c:pt idx="7">
                  <c:v>601.846</c:v>
                </c:pt>
                <c:pt idx="8">
                  <c:v>563.56600000000003</c:v>
                </c:pt>
                <c:pt idx="9">
                  <c:v>570.67200000000003</c:v>
                </c:pt>
                <c:pt idx="10">
                  <c:v>565.726</c:v>
                </c:pt>
                <c:pt idx="11">
                  <c:v>588.255</c:v>
                </c:pt>
                <c:pt idx="12">
                  <c:v>572.01300000000003</c:v>
                </c:pt>
                <c:pt idx="13">
                  <c:v>572.24900000000002</c:v>
                </c:pt>
                <c:pt idx="14">
                  <c:v>669.07399999999996</c:v>
                </c:pt>
                <c:pt idx="15">
                  <c:v>705.33299999999997</c:v>
                </c:pt>
                <c:pt idx="16">
                  <c:v>655.55700000000002</c:v>
                </c:pt>
                <c:pt idx="17">
                  <c:v>613.779</c:v>
                </c:pt>
                <c:pt idx="18">
                  <c:v>677.91099999999994</c:v>
                </c:pt>
                <c:pt idx="19">
                  <c:v>706.69</c:v>
                </c:pt>
                <c:pt idx="20">
                  <c:v>659.68</c:v>
                </c:pt>
                <c:pt idx="21">
                  <c:v>693.29100000000005</c:v>
                </c:pt>
                <c:pt idx="22">
                  <c:v>669.70100000000002</c:v>
                </c:pt>
                <c:pt idx="23">
                  <c:v>702.89400000000001</c:v>
                </c:pt>
                <c:pt idx="24">
                  <c:v>704.86800000000005</c:v>
                </c:pt>
                <c:pt idx="25">
                  <c:v>554.71199999999999</c:v>
                </c:pt>
                <c:pt idx="26">
                  <c:v>289.07900000000001</c:v>
                </c:pt>
                <c:pt idx="27">
                  <c:v>136.524</c:v>
                </c:pt>
                <c:pt idx="28">
                  <c:v>122.88</c:v>
                </c:pt>
                <c:pt idx="29">
                  <c:v>190.28</c:v>
                </c:pt>
                <c:pt idx="30">
                  <c:v>209.73500000000001</c:v>
                </c:pt>
                <c:pt idx="31">
                  <c:v>228.321</c:v>
                </c:pt>
                <c:pt idx="32">
                  <c:v>245.46899999999999</c:v>
                </c:pt>
                <c:pt idx="33">
                  <c:v>345.12</c:v>
                </c:pt>
                <c:pt idx="34">
                  <c:v>388.88600000000002</c:v>
                </c:pt>
                <c:pt idx="35">
                  <c:v>360.44799999999998</c:v>
                </c:pt>
                <c:pt idx="36">
                  <c:v>202.05500000000001</c:v>
                </c:pt>
                <c:pt idx="37">
                  <c:v>216.61099999999999</c:v>
                </c:pt>
                <c:pt idx="38">
                  <c:v>286.36399999999998</c:v>
                </c:pt>
                <c:pt idx="39">
                  <c:v>285.11099999999999</c:v>
                </c:pt>
                <c:pt idx="40">
                  <c:v>248.52600000000001</c:v>
                </c:pt>
                <c:pt idx="41">
                  <c:v>278.589</c:v>
                </c:pt>
                <c:pt idx="42">
                  <c:v>382.51799999999997</c:v>
                </c:pt>
                <c:pt idx="43">
                  <c:v>353.51499999999999</c:v>
                </c:pt>
                <c:pt idx="44">
                  <c:v>290.68099999999998</c:v>
                </c:pt>
                <c:pt idx="45">
                  <c:v>353.815</c:v>
                </c:pt>
                <c:pt idx="46">
                  <c:v>417.19</c:v>
                </c:pt>
                <c:pt idx="47">
                  <c:v>508.95600000000002</c:v>
                </c:pt>
                <c:pt idx="48">
                  <c:v>347.99</c:v>
                </c:pt>
                <c:pt idx="49">
                  <c:v>328.83699999999999</c:v>
                </c:pt>
                <c:pt idx="50">
                  <c:v>423.22800000000001</c:v>
                </c:pt>
                <c:pt idx="51">
                  <c:v>433.87799999999999</c:v>
                </c:pt>
                <c:pt idx="52">
                  <c:v>430.76400000000001</c:v>
                </c:pt>
                <c:pt idx="53">
                  <c:v>448.95</c:v>
                </c:pt>
                <c:pt idx="54">
                  <c:v>484.86</c:v>
                </c:pt>
                <c:pt idx="55">
                  <c:v>499.81099999999998</c:v>
                </c:pt>
                <c:pt idx="56">
                  <c:v>479.63099999999997</c:v>
                </c:pt>
                <c:pt idx="57">
                  <c:v>594.32500000000005</c:v>
                </c:pt>
                <c:pt idx="58">
                  <c:v>647.53</c:v>
                </c:pt>
                <c:pt idx="59">
                  <c:v>783.89300000000003</c:v>
                </c:pt>
                <c:pt idx="60">
                  <c:v>653.32299999999998</c:v>
                </c:pt>
                <c:pt idx="61">
                  <c:v>664.62199999999996</c:v>
                </c:pt>
                <c:pt idx="62">
                  <c:v>784.92</c:v>
                </c:pt>
                <c:pt idx="63">
                  <c:v>808.86199999999997</c:v>
                </c:pt>
                <c:pt idx="64">
                  <c:v>787.46100000000001</c:v>
                </c:pt>
                <c:pt idx="65">
                  <c:v>801.52800000000002</c:v>
                </c:pt>
                <c:pt idx="66">
                  <c:v>845.52099999999996</c:v>
                </c:pt>
                <c:pt idx="67">
                  <c:v>886.94200000000001</c:v>
                </c:pt>
                <c:pt idx="68">
                  <c:v>820.822</c:v>
                </c:pt>
                <c:pt idx="69">
                  <c:v>911.23299999999995</c:v>
                </c:pt>
                <c:pt idx="70">
                  <c:v>854.26199999999994</c:v>
                </c:pt>
                <c:pt idx="71">
                  <c:v>911.36500000000001</c:v>
                </c:pt>
              </c:numCache>
            </c:numRef>
          </c:val>
          <c:smooth val="0"/>
          <c:extLst>
            <c:ext xmlns:c16="http://schemas.microsoft.com/office/drawing/2014/chart" uri="{C3380CC4-5D6E-409C-BE32-E72D297353CC}">
              <c16:uniqueId val="{00000007-D341-4F0D-9B5C-EE38357C4E79}"/>
            </c:ext>
          </c:extLst>
        </c:ser>
        <c:ser>
          <c:idx val="1"/>
          <c:order val="1"/>
          <c:tx>
            <c:strRef>
              <c:f>'グラフ（延べ宿泊者数）'!$A$16</c:f>
              <c:strCache>
                <c:ptCount val="1"/>
                <c:pt idx="0">
                  <c:v>愛知県</c:v>
                </c:pt>
              </c:strCache>
            </c:strRef>
          </c:tx>
          <c:spPr>
            <a:ln w="28575" cap="rnd">
              <a:solidFill>
                <a:schemeClr val="accent3"/>
              </a:solidFill>
              <a:round/>
            </a:ln>
            <a:effectLst/>
          </c:spPr>
          <c:marker>
            <c:symbol val="x"/>
            <c:size val="5"/>
            <c:spPr>
              <a:solidFill>
                <a:schemeClr val="accent3"/>
              </a:solidFill>
              <a:ln w="9525">
                <a:solidFill>
                  <a:schemeClr val="accent3"/>
                </a:solidFill>
              </a:ln>
              <a:effectLst/>
            </c:spPr>
          </c:marker>
          <c:cat>
            <c:multiLvlStrRef>
              <c:f>'グラフ（延べ宿泊者数）'!$CH$13:$FA$14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'グラフ（延べ宿泊者数）'!$CH$16:$FA$16</c:f>
              <c:numCache>
                <c:formatCode>0</c:formatCode>
                <c:ptCount val="72"/>
                <c:pt idx="0">
                  <c:v>125.488</c:v>
                </c:pt>
                <c:pt idx="1">
                  <c:v>128.517</c:v>
                </c:pt>
                <c:pt idx="2">
                  <c:v>147.29300000000001</c:v>
                </c:pt>
                <c:pt idx="3">
                  <c:v>140.66</c:v>
                </c:pt>
                <c:pt idx="4">
                  <c:v>141.32</c:v>
                </c:pt>
                <c:pt idx="5">
                  <c:v>133.79</c:v>
                </c:pt>
                <c:pt idx="6">
                  <c:v>147.595</c:v>
                </c:pt>
                <c:pt idx="7">
                  <c:v>170.14099999999999</c:v>
                </c:pt>
                <c:pt idx="8">
                  <c:v>135.935</c:v>
                </c:pt>
                <c:pt idx="9">
                  <c:v>141.52199999999999</c:v>
                </c:pt>
                <c:pt idx="10">
                  <c:v>142.96600000000001</c:v>
                </c:pt>
                <c:pt idx="11">
                  <c:v>145.75800000000001</c:v>
                </c:pt>
                <c:pt idx="12">
                  <c:v>137.506</c:v>
                </c:pt>
                <c:pt idx="13">
                  <c:v>145.79300000000001</c:v>
                </c:pt>
                <c:pt idx="14">
                  <c:v>166.315</c:v>
                </c:pt>
                <c:pt idx="15">
                  <c:v>170.56399999999999</c:v>
                </c:pt>
                <c:pt idx="16">
                  <c:v>167.155</c:v>
                </c:pt>
                <c:pt idx="17">
                  <c:v>155.44399999999999</c:v>
                </c:pt>
                <c:pt idx="18">
                  <c:v>168.48599999999999</c:v>
                </c:pt>
                <c:pt idx="19">
                  <c:v>189.05099999999999</c:v>
                </c:pt>
                <c:pt idx="20">
                  <c:v>151.96600000000001</c:v>
                </c:pt>
                <c:pt idx="21">
                  <c:v>153.22499999999999</c:v>
                </c:pt>
                <c:pt idx="22">
                  <c:v>166.458</c:v>
                </c:pt>
                <c:pt idx="23">
                  <c:v>161.81200000000001</c:v>
                </c:pt>
                <c:pt idx="24">
                  <c:v>170.59800000000001</c:v>
                </c:pt>
                <c:pt idx="25">
                  <c:v>142.029</c:v>
                </c:pt>
                <c:pt idx="26">
                  <c:v>73.688999999999993</c:v>
                </c:pt>
                <c:pt idx="27">
                  <c:v>40.247999999999998</c:v>
                </c:pt>
                <c:pt idx="28">
                  <c:v>37.320999999999998</c:v>
                </c:pt>
                <c:pt idx="29">
                  <c:v>59.843000000000004</c:v>
                </c:pt>
                <c:pt idx="30">
                  <c:v>80.274000000000001</c:v>
                </c:pt>
                <c:pt idx="31">
                  <c:v>85.182000000000002</c:v>
                </c:pt>
                <c:pt idx="32">
                  <c:v>93.915000000000006</c:v>
                </c:pt>
                <c:pt idx="33">
                  <c:v>108.759</c:v>
                </c:pt>
                <c:pt idx="34">
                  <c:v>114.245</c:v>
                </c:pt>
                <c:pt idx="35">
                  <c:v>100.697</c:v>
                </c:pt>
                <c:pt idx="36">
                  <c:v>66.888999999999996</c:v>
                </c:pt>
                <c:pt idx="37">
                  <c:v>62.512999999999998</c:v>
                </c:pt>
                <c:pt idx="38">
                  <c:v>99.108999999999995</c:v>
                </c:pt>
                <c:pt idx="39">
                  <c:v>85.409000000000006</c:v>
                </c:pt>
                <c:pt idx="40">
                  <c:v>77.489000000000004</c:v>
                </c:pt>
                <c:pt idx="41">
                  <c:v>75.962000000000003</c:v>
                </c:pt>
                <c:pt idx="42">
                  <c:v>104.03700000000001</c:v>
                </c:pt>
                <c:pt idx="43">
                  <c:v>103.911</c:v>
                </c:pt>
                <c:pt idx="44">
                  <c:v>77.188999999999993</c:v>
                </c:pt>
                <c:pt idx="45">
                  <c:v>115.619</c:v>
                </c:pt>
                <c:pt idx="46">
                  <c:v>124.131</c:v>
                </c:pt>
                <c:pt idx="47">
                  <c:v>141.989</c:v>
                </c:pt>
                <c:pt idx="48">
                  <c:v>104.884</c:v>
                </c:pt>
                <c:pt idx="49">
                  <c:v>89.581000000000003</c:v>
                </c:pt>
                <c:pt idx="50">
                  <c:v>127.316</c:v>
                </c:pt>
                <c:pt idx="51">
                  <c:v>118.327</c:v>
                </c:pt>
                <c:pt idx="52">
                  <c:v>135.018</c:v>
                </c:pt>
                <c:pt idx="53">
                  <c:v>114.327</c:v>
                </c:pt>
                <c:pt idx="54">
                  <c:v>139.22900000000001</c:v>
                </c:pt>
                <c:pt idx="55">
                  <c:v>153.15700000000001</c:v>
                </c:pt>
                <c:pt idx="56">
                  <c:v>132.40199999999999</c:v>
                </c:pt>
                <c:pt idx="57">
                  <c:v>147.99299999999999</c:v>
                </c:pt>
                <c:pt idx="58">
                  <c:v>152.13800000000001</c:v>
                </c:pt>
                <c:pt idx="59">
                  <c:v>166.78399999999999</c:v>
                </c:pt>
                <c:pt idx="60">
                  <c:v>131.667</c:v>
                </c:pt>
                <c:pt idx="61">
                  <c:v>131.69</c:v>
                </c:pt>
                <c:pt idx="62">
                  <c:v>165.21600000000001</c:v>
                </c:pt>
                <c:pt idx="63">
                  <c:v>143.51900000000001</c:v>
                </c:pt>
                <c:pt idx="64">
                  <c:v>153.209</c:v>
                </c:pt>
                <c:pt idx="65">
                  <c:v>144.36099999999999</c:v>
                </c:pt>
                <c:pt idx="66">
                  <c:v>157.13499999999999</c:v>
                </c:pt>
                <c:pt idx="67">
                  <c:v>174.732</c:v>
                </c:pt>
                <c:pt idx="68">
                  <c:v>157.96799999999999</c:v>
                </c:pt>
                <c:pt idx="69">
                  <c:v>152.88800000000001</c:v>
                </c:pt>
                <c:pt idx="70">
                  <c:v>167.07599999999999</c:v>
                </c:pt>
                <c:pt idx="71">
                  <c:v>170.833</c:v>
                </c:pt>
              </c:numCache>
            </c:numRef>
          </c:val>
          <c:smooth val="0"/>
          <c:extLst>
            <c:ext xmlns:c16="http://schemas.microsoft.com/office/drawing/2014/chart" uri="{C3380CC4-5D6E-409C-BE32-E72D297353CC}">
              <c16:uniqueId val="{00000008-D341-4F0D-9B5C-EE38357C4E79}"/>
            </c:ext>
          </c:extLst>
        </c:ser>
        <c:ser>
          <c:idx val="2"/>
          <c:order val="2"/>
          <c:tx>
            <c:strRef>
              <c:f>'グラフ（延べ宿泊者数）'!$A$17</c:f>
              <c:strCache>
                <c:ptCount val="1"/>
                <c:pt idx="0">
                  <c:v>京都府</c:v>
                </c:pt>
              </c:strCache>
            </c:strRef>
          </c:tx>
          <c:spPr>
            <a:ln w="28575" cap="rnd">
              <a:solidFill>
                <a:schemeClr val="bg1">
                  <a:lumMod val="65000"/>
                </a:schemeClr>
              </a:solidFill>
              <a:round/>
            </a:ln>
            <a:effectLst/>
          </c:spPr>
          <c:marker>
            <c:symbol val="triangle"/>
            <c:size val="6"/>
            <c:spPr>
              <a:solidFill>
                <a:schemeClr val="bg1">
                  <a:lumMod val="65000"/>
                </a:schemeClr>
              </a:solidFill>
              <a:ln w="9525">
                <a:solidFill>
                  <a:schemeClr val="bg1">
                    <a:lumMod val="65000"/>
                  </a:schemeClr>
                </a:solidFill>
              </a:ln>
              <a:effectLst/>
            </c:spPr>
          </c:marker>
          <c:dLbls>
            <c:dLbl>
              <c:idx val="66"/>
              <c:layout>
                <c:manualLayout>
                  <c:x val="-2.39051761706136E-2"/>
                  <c:y val="1.1880492091388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41-4F0D-9B5C-EE38357C4E79}"/>
                </c:ext>
              </c:extLst>
            </c:dLbl>
            <c:dLbl>
              <c:idx val="67"/>
              <c:layout>
                <c:manualLayout>
                  <c:x val="-8.2787861335803827E-3"/>
                  <c:y val="-2.6684034673707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41-4F0D-9B5C-EE38357C4E79}"/>
                </c:ext>
              </c:extLst>
            </c:dLbl>
            <c:dLbl>
              <c:idx val="70"/>
              <c:layout>
                <c:manualLayout>
                  <c:x val="-1.938582344892667E-2"/>
                  <c:y val="-2.2692554310190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41-4F0D-9B5C-EE38357C4E79}"/>
                </c:ext>
              </c:extLst>
            </c:dLbl>
            <c:dLbl>
              <c:idx val="71"/>
              <c:layout>
                <c:manualLayout>
                  <c:x val="-4.5506342957130361E-3"/>
                  <c:y val="2.7710391749003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41-4F0D-9B5C-EE38357C4E79}"/>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'グラフ（延べ宿泊者数）'!$CH$13:$FA$14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'グラフ（延べ宿泊者数）'!$CH$17:$FA$17</c:f>
              <c:numCache>
                <c:formatCode>0</c:formatCode>
                <c:ptCount val="72"/>
                <c:pt idx="0">
                  <c:v>129.374</c:v>
                </c:pt>
                <c:pt idx="1">
                  <c:v>134.47300000000001</c:v>
                </c:pt>
                <c:pt idx="2">
                  <c:v>173.929</c:v>
                </c:pt>
                <c:pt idx="3">
                  <c:v>184.994</c:v>
                </c:pt>
                <c:pt idx="4">
                  <c:v>193.869</c:v>
                </c:pt>
                <c:pt idx="5">
                  <c:v>165.79300000000001</c:v>
                </c:pt>
                <c:pt idx="6">
                  <c:v>168.071</c:v>
                </c:pt>
                <c:pt idx="7">
                  <c:v>192.86799999999999</c:v>
                </c:pt>
                <c:pt idx="8">
                  <c:v>157.54900000000001</c:v>
                </c:pt>
                <c:pt idx="9">
                  <c:v>184.428</c:v>
                </c:pt>
                <c:pt idx="10">
                  <c:v>190.374</c:v>
                </c:pt>
                <c:pt idx="11">
                  <c:v>169.351</c:v>
                </c:pt>
                <c:pt idx="12">
                  <c:v>198.79599999999999</c:v>
                </c:pt>
                <c:pt idx="13">
                  <c:v>203.02</c:v>
                </c:pt>
                <c:pt idx="14">
                  <c:v>268.42899999999997</c:v>
                </c:pt>
                <c:pt idx="15">
                  <c:v>307.053</c:v>
                </c:pt>
                <c:pt idx="16">
                  <c:v>290.10300000000001</c:v>
                </c:pt>
                <c:pt idx="17">
                  <c:v>244.99100000000001</c:v>
                </c:pt>
                <c:pt idx="18">
                  <c:v>246.43700000000001</c:v>
                </c:pt>
                <c:pt idx="19">
                  <c:v>271.48200000000003</c:v>
                </c:pt>
                <c:pt idx="20">
                  <c:v>245.52799999999999</c:v>
                </c:pt>
                <c:pt idx="21">
                  <c:v>277.70699999999999</c:v>
                </c:pt>
                <c:pt idx="22">
                  <c:v>282.62799999999999</c:v>
                </c:pt>
                <c:pt idx="23">
                  <c:v>238.78200000000001</c:v>
                </c:pt>
                <c:pt idx="24">
                  <c:v>224.86699999999999</c:v>
                </c:pt>
                <c:pt idx="25">
                  <c:v>178.81200000000001</c:v>
                </c:pt>
                <c:pt idx="26">
                  <c:v>119.498</c:v>
                </c:pt>
                <c:pt idx="27">
                  <c:v>29.417999999999999</c:v>
                </c:pt>
                <c:pt idx="28">
                  <c:v>22.963999999999999</c:v>
                </c:pt>
                <c:pt idx="29">
                  <c:v>51.728000000000002</c:v>
                </c:pt>
                <c:pt idx="30">
                  <c:v>76.659000000000006</c:v>
                </c:pt>
                <c:pt idx="31">
                  <c:v>97.245000000000005</c:v>
                </c:pt>
                <c:pt idx="32">
                  <c:v>112.452</c:v>
                </c:pt>
                <c:pt idx="33">
                  <c:v>136.137</c:v>
                </c:pt>
                <c:pt idx="34">
                  <c:v>202.53700000000001</c:v>
                </c:pt>
                <c:pt idx="35">
                  <c:v>137.51599999999999</c:v>
                </c:pt>
                <c:pt idx="36">
                  <c:v>53.177999999999997</c:v>
                </c:pt>
                <c:pt idx="37">
                  <c:v>59.055</c:v>
                </c:pt>
                <c:pt idx="38">
                  <c:v>116.051</c:v>
                </c:pt>
                <c:pt idx="39">
                  <c:v>72.201999999999998</c:v>
                </c:pt>
                <c:pt idx="40">
                  <c:v>52.247</c:v>
                </c:pt>
                <c:pt idx="41">
                  <c:v>61.314999999999998</c:v>
                </c:pt>
                <c:pt idx="42">
                  <c:v>103.72</c:v>
                </c:pt>
                <c:pt idx="43">
                  <c:v>101.307</c:v>
                </c:pt>
                <c:pt idx="44">
                  <c:v>75.680000000000007</c:v>
                </c:pt>
                <c:pt idx="45">
                  <c:v>124.69799999999999</c:v>
                </c:pt>
                <c:pt idx="46">
                  <c:v>195.31399999999999</c:v>
                </c:pt>
                <c:pt idx="47">
                  <c:v>177.197</c:v>
                </c:pt>
                <c:pt idx="48">
                  <c:v>103.319</c:v>
                </c:pt>
                <c:pt idx="49">
                  <c:v>80.930999999999997</c:v>
                </c:pt>
                <c:pt idx="50">
                  <c:v>150.04300000000001</c:v>
                </c:pt>
                <c:pt idx="51">
                  <c:v>141.33199999999999</c:v>
                </c:pt>
                <c:pt idx="52">
                  <c:v>176.64500000000001</c:v>
                </c:pt>
                <c:pt idx="53">
                  <c:v>164.43</c:v>
                </c:pt>
                <c:pt idx="54">
                  <c:v>171.23699999999999</c:v>
                </c:pt>
                <c:pt idx="55">
                  <c:v>182.58699999999999</c:v>
                </c:pt>
                <c:pt idx="56">
                  <c:v>188.32599999999999</c:v>
                </c:pt>
                <c:pt idx="57">
                  <c:v>216.452</c:v>
                </c:pt>
                <c:pt idx="58">
                  <c:v>274.762</c:v>
                </c:pt>
                <c:pt idx="59">
                  <c:v>260.98</c:v>
                </c:pt>
                <c:pt idx="60">
                  <c:v>180.79599999999999</c:v>
                </c:pt>
                <c:pt idx="61">
                  <c:v>177.995</c:v>
                </c:pt>
                <c:pt idx="62">
                  <c:v>268.10000000000002</c:v>
                </c:pt>
                <c:pt idx="63">
                  <c:v>280.69299999999998</c:v>
                </c:pt>
                <c:pt idx="64">
                  <c:v>284.12</c:v>
                </c:pt>
                <c:pt idx="65">
                  <c:v>252.589</c:v>
                </c:pt>
                <c:pt idx="66">
                  <c:v>254.827</c:v>
                </c:pt>
                <c:pt idx="67">
                  <c:v>276.42099999999999</c:v>
                </c:pt>
                <c:pt idx="68">
                  <c:v>271.04899999999998</c:v>
                </c:pt>
                <c:pt idx="69">
                  <c:v>313.21800000000002</c:v>
                </c:pt>
                <c:pt idx="70">
                  <c:v>338.98099999999999</c:v>
                </c:pt>
                <c:pt idx="71">
                  <c:v>290.50799999999998</c:v>
                </c:pt>
              </c:numCache>
            </c:numRef>
          </c:val>
          <c:smooth val="0"/>
          <c:extLst>
            <c:ext xmlns:c16="http://schemas.microsoft.com/office/drawing/2014/chart" uri="{C3380CC4-5D6E-409C-BE32-E72D297353CC}">
              <c16:uniqueId val="{0000000D-D341-4F0D-9B5C-EE38357C4E79}"/>
            </c:ext>
          </c:extLst>
        </c:ser>
        <c:ser>
          <c:idx val="3"/>
          <c:order val="3"/>
          <c:tx>
            <c:strRef>
              <c:f>'グラフ（延べ宿泊者数）'!$A$18</c:f>
              <c:strCache>
                <c:ptCount val="1"/>
                <c:pt idx="0">
                  <c:v>大阪府</c:v>
                </c:pt>
              </c:strCache>
            </c:strRef>
          </c:tx>
          <c:spPr>
            <a:ln w="28575" cap="rnd">
              <a:solidFill>
                <a:schemeClr val="accent2"/>
              </a:solidFill>
              <a:round/>
            </a:ln>
            <a:effectLst/>
          </c:spPr>
          <c:marker>
            <c:symbol val="circle"/>
            <c:size val="6"/>
            <c:spPr>
              <a:solidFill>
                <a:schemeClr val="accent2"/>
              </a:solidFill>
              <a:ln w="9525">
                <a:solidFill>
                  <a:schemeClr val="accent2"/>
                </a:solidFill>
              </a:ln>
              <a:effectLst/>
            </c:spPr>
          </c:marker>
          <c:dLbls>
            <c:dLbl>
              <c:idx val="2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341-4F0D-9B5C-EE38357C4E79}"/>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341-4F0D-9B5C-EE38357C4E79}"/>
                </c:ext>
              </c:extLst>
            </c:dLbl>
            <c:dLbl>
              <c:idx val="66"/>
              <c:layout>
                <c:manualLayout>
                  <c:x val="-2.5137904636920283E-2"/>
                  <c:y val="5.31654099497313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341-4F0D-9B5C-EE38357C4E79}"/>
                </c:ext>
              </c:extLst>
            </c:dLbl>
            <c:dLbl>
              <c:idx val="67"/>
              <c:layout>
                <c:manualLayout>
                  <c:x val="-2.4376665122277087E-2"/>
                  <c:y val="-1.7766891516410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341-4F0D-9B5C-EE38357C4E79}"/>
                </c:ext>
              </c:extLst>
            </c:dLbl>
            <c:dLbl>
              <c:idx val="69"/>
              <c:layout>
                <c:manualLayout>
                  <c:x val="-2.2215933308403456E-2"/>
                  <c:y val="-1.49260902647756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341-4F0D-9B5C-EE38357C4E79}"/>
                </c:ext>
              </c:extLst>
            </c:dLbl>
            <c:dLbl>
              <c:idx val="70"/>
              <c:layout>
                <c:manualLayout>
                  <c:x val="-1.4374859004974368E-2"/>
                  <c:y val="2.3646498585071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341-4F0D-9B5C-EE38357C4E79}"/>
                </c:ext>
              </c:extLst>
            </c:dLbl>
            <c:dLbl>
              <c:idx val="71"/>
              <c:spPr>
                <a:noFill/>
                <a:ln>
                  <a:noFill/>
                </a:ln>
                <a:effectLst/>
              </c:spPr>
              <c:txPr>
                <a:bodyPr rot="0" spcFirstLastPara="1" vertOverflow="ellipsis" vert="horz" wrap="square" anchor="ctr" anchorCtr="1"/>
                <a:lstStyle/>
                <a:p>
                  <a:pPr>
                    <a:defRPr sz="1050" b="1" i="0" u="sng"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341-4F0D-9B5C-EE38357C4E79}"/>
                </c:ext>
              </c:extLst>
            </c:dLbl>
            <c:spPr>
              <a:noFill/>
              <a:ln>
                <a:noFill/>
              </a:ln>
              <a:effectLst/>
            </c:spPr>
            <c:txPr>
              <a:bodyPr rot="0" spcFirstLastPara="1" vertOverflow="ellipsis" vert="horz" wrap="square" anchor="ctr" anchorCtr="1"/>
              <a:lstStyle/>
              <a:p>
                <a:pPr>
                  <a:defRPr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'グラフ（延べ宿泊者数）'!$CH$13:$FA$14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'グラフ（延べ宿泊者数）'!$CH$18:$FA$18</c:f>
              <c:numCache>
                <c:formatCode>0</c:formatCode>
                <c:ptCount val="72"/>
                <c:pt idx="0">
                  <c:v>271.839</c:v>
                </c:pt>
                <c:pt idx="1">
                  <c:v>286.10300000000001</c:v>
                </c:pt>
                <c:pt idx="2">
                  <c:v>333.14800000000002</c:v>
                </c:pt>
                <c:pt idx="3">
                  <c:v>328.358</c:v>
                </c:pt>
                <c:pt idx="4">
                  <c:v>321.41300000000001</c:v>
                </c:pt>
                <c:pt idx="5">
                  <c:v>307.75799999999998</c:v>
                </c:pt>
                <c:pt idx="6">
                  <c:v>355.57299999999998</c:v>
                </c:pt>
                <c:pt idx="7">
                  <c:v>409.947</c:v>
                </c:pt>
                <c:pt idx="8">
                  <c:v>312.27999999999997</c:v>
                </c:pt>
                <c:pt idx="9">
                  <c:v>350.84199999999998</c:v>
                </c:pt>
                <c:pt idx="10">
                  <c:v>353.04</c:v>
                </c:pt>
                <c:pt idx="11">
                  <c:v>359.49799999999999</c:v>
                </c:pt>
                <c:pt idx="12">
                  <c:v>339.04599999999999</c:v>
                </c:pt>
                <c:pt idx="13">
                  <c:v>356.04500000000002</c:v>
                </c:pt>
                <c:pt idx="14">
                  <c:v>407.76400000000001</c:v>
                </c:pt>
                <c:pt idx="15">
                  <c:v>412.98</c:v>
                </c:pt>
                <c:pt idx="16">
                  <c:v>398.50599999999997</c:v>
                </c:pt>
                <c:pt idx="17">
                  <c:v>384.18599999999998</c:v>
                </c:pt>
                <c:pt idx="18">
                  <c:v>418.161</c:v>
                </c:pt>
                <c:pt idx="19">
                  <c:v>457.00200000000001</c:v>
                </c:pt>
                <c:pt idx="20">
                  <c:v>376.88400000000001</c:v>
                </c:pt>
                <c:pt idx="21">
                  <c:v>397.53500000000003</c:v>
                </c:pt>
                <c:pt idx="22">
                  <c:v>399.71699999999998</c:v>
                </c:pt>
                <c:pt idx="23">
                  <c:v>394.92599999999999</c:v>
                </c:pt>
                <c:pt idx="24">
                  <c:v>444.33499999999998</c:v>
                </c:pt>
                <c:pt idx="25">
                  <c:v>313.10500000000002</c:v>
                </c:pt>
                <c:pt idx="26">
                  <c:v>149.392</c:v>
                </c:pt>
                <c:pt idx="27">
                  <c:v>67.215000000000003</c:v>
                </c:pt>
                <c:pt idx="28">
                  <c:v>48.429000000000002</c:v>
                </c:pt>
                <c:pt idx="29">
                  <c:v>85.484999999999999</c:v>
                </c:pt>
                <c:pt idx="30">
                  <c:v>105.94799999999999</c:v>
                </c:pt>
                <c:pt idx="31">
                  <c:v>104.804</c:v>
                </c:pt>
                <c:pt idx="32">
                  <c:v>132.46799999999999</c:v>
                </c:pt>
                <c:pt idx="33">
                  <c:v>180.946</c:v>
                </c:pt>
                <c:pt idx="34">
                  <c:v>202.25800000000001</c:v>
                </c:pt>
                <c:pt idx="35">
                  <c:v>137.316</c:v>
                </c:pt>
                <c:pt idx="36">
                  <c:v>101.908</c:v>
                </c:pt>
                <c:pt idx="37">
                  <c:v>92.180999999999997</c:v>
                </c:pt>
                <c:pt idx="38">
                  <c:v>158.68700000000001</c:v>
                </c:pt>
                <c:pt idx="39">
                  <c:v>113.527</c:v>
                </c:pt>
                <c:pt idx="40">
                  <c:v>81.685000000000002</c:v>
                </c:pt>
                <c:pt idx="41">
                  <c:v>106.255</c:v>
                </c:pt>
                <c:pt idx="42">
                  <c:v>155.36600000000001</c:v>
                </c:pt>
                <c:pt idx="43">
                  <c:v>153.45599999999999</c:v>
                </c:pt>
                <c:pt idx="44">
                  <c:v>132.82599999999999</c:v>
                </c:pt>
                <c:pt idx="45">
                  <c:v>191.55600000000001</c:v>
                </c:pt>
                <c:pt idx="46">
                  <c:v>222.17400000000001</c:v>
                </c:pt>
                <c:pt idx="47">
                  <c:v>276.25299999999999</c:v>
                </c:pt>
                <c:pt idx="48">
                  <c:v>173.678</c:v>
                </c:pt>
                <c:pt idx="49">
                  <c:v>141.47300000000001</c:v>
                </c:pt>
                <c:pt idx="50">
                  <c:v>211.81700000000001</c:v>
                </c:pt>
                <c:pt idx="51">
                  <c:v>204.691</c:v>
                </c:pt>
                <c:pt idx="52">
                  <c:v>245.80500000000001</c:v>
                </c:pt>
                <c:pt idx="53">
                  <c:v>230.69</c:v>
                </c:pt>
                <c:pt idx="54">
                  <c:v>262.50900000000001</c:v>
                </c:pt>
                <c:pt idx="55">
                  <c:v>274.29899999999998</c:v>
                </c:pt>
                <c:pt idx="56">
                  <c:v>264.89400000000001</c:v>
                </c:pt>
                <c:pt idx="57">
                  <c:v>308.17099999999999</c:v>
                </c:pt>
                <c:pt idx="58">
                  <c:v>357.88799999999998</c:v>
                </c:pt>
                <c:pt idx="59">
                  <c:v>376.334</c:v>
                </c:pt>
                <c:pt idx="60">
                  <c:v>305.73599999999999</c:v>
                </c:pt>
                <c:pt idx="61">
                  <c:v>328.63900000000001</c:v>
                </c:pt>
                <c:pt idx="62">
                  <c:v>403.54</c:v>
                </c:pt>
                <c:pt idx="63">
                  <c:v>364.61</c:v>
                </c:pt>
                <c:pt idx="64">
                  <c:v>411.988</c:v>
                </c:pt>
                <c:pt idx="65">
                  <c:v>377.83600000000001</c:v>
                </c:pt>
                <c:pt idx="66">
                  <c:v>425.61700000000002</c:v>
                </c:pt>
                <c:pt idx="67">
                  <c:v>472.77499999999998</c:v>
                </c:pt>
                <c:pt idx="68">
                  <c:v>423.57600000000002</c:v>
                </c:pt>
                <c:pt idx="69">
                  <c:v>470.84500000000003</c:v>
                </c:pt>
                <c:pt idx="70">
                  <c:v>470.65300000000002</c:v>
                </c:pt>
                <c:pt idx="71">
                  <c:v>479.24099999999999</c:v>
                </c:pt>
              </c:numCache>
            </c:numRef>
          </c:val>
          <c:smooth val="0"/>
          <c:extLst>
            <c:ext xmlns:c16="http://schemas.microsoft.com/office/drawing/2014/chart" uri="{C3380CC4-5D6E-409C-BE32-E72D297353CC}">
              <c16:uniqueId val="{00000015-D341-4F0D-9B5C-EE38357C4E79}"/>
            </c:ext>
          </c:extLst>
        </c:ser>
        <c:ser>
          <c:idx val="4"/>
          <c:order val="4"/>
          <c:tx>
            <c:strRef>
              <c:f>'グラフ（延べ宿泊者数）'!$A$19</c:f>
              <c:strCache>
                <c:ptCount val="1"/>
                <c:pt idx="0">
                  <c:v>兵庫県</c:v>
                </c:pt>
              </c:strCache>
            </c:strRef>
          </c:tx>
          <c:spPr>
            <a:ln w="28575" cap="rnd">
              <a:solidFill>
                <a:schemeClr val="accent5"/>
              </a:solidFill>
              <a:round/>
            </a:ln>
            <a:effectLst/>
          </c:spPr>
          <c:marker>
            <c:symbol val="star"/>
            <c:size val="5"/>
            <c:spPr>
              <a:noFill/>
              <a:ln w="9525">
                <a:solidFill>
                  <a:schemeClr val="accent5"/>
                </a:solidFill>
              </a:ln>
              <a:effectLst/>
            </c:spPr>
          </c:marker>
          <c:cat>
            <c:multiLvlStrRef>
              <c:f>'グラフ（延べ宿泊者数）'!$CH$13:$FA$14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'グラフ（延べ宿泊者数）'!$CH$19:$FA$19</c:f>
              <c:numCache>
                <c:formatCode>0</c:formatCode>
                <c:ptCount val="72"/>
                <c:pt idx="0">
                  <c:v>99.177999999999997</c:v>
                </c:pt>
                <c:pt idx="1">
                  <c:v>99.926000000000002</c:v>
                </c:pt>
                <c:pt idx="2">
                  <c:v>121.345</c:v>
                </c:pt>
                <c:pt idx="3">
                  <c:v>106.98099999999999</c:v>
                </c:pt>
                <c:pt idx="4">
                  <c:v>108.04300000000001</c:v>
                </c:pt>
                <c:pt idx="5">
                  <c:v>97.777000000000001</c:v>
                </c:pt>
                <c:pt idx="6">
                  <c:v>107.387</c:v>
                </c:pt>
                <c:pt idx="7">
                  <c:v>156.64099999999999</c:v>
                </c:pt>
                <c:pt idx="8">
                  <c:v>102.33499999999999</c:v>
                </c:pt>
                <c:pt idx="9">
                  <c:v>107.575</c:v>
                </c:pt>
                <c:pt idx="10">
                  <c:v>117.501</c:v>
                </c:pt>
                <c:pt idx="11">
                  <c:v>114.511</c:v>
                </c:pt>
                <c:pt idx="12">
                  <c:v>105.754</c:v>
                </c:pt>
                <c:pt idx="13">
                  <c:v>109.92100000000001</c:v>
                </c:pt>
                <c:pt idx="14">
                  <c:v>133.92400000000001</c:v>
                </c:pt>
                <c:pt idx="15">
                  <c:v>122.425</c:v>
                </c:pt>
                <c:pt idx="16">
                  <c:v>121.81699999999999</c:v>
                </c:pt>
                <c:pt idx="17">
                  <c:v>104.137</c:v>
                </c:pt>
                <c:pt idx="18">
                  <c:v>121.67700000000001</c:v>
                </c:pt>
                <c:pt idx="19">
                  <c:v>162.142</c:v>
                </c:pt>
                <c:pt idx="20">
                  <c:v>112.02800000000001</c:v>
                </c:pt>
                <c:pt idx="21">
                  <c:v>111.25700000000001</c:v>
                </c:pt>
                <c:pt idx="22">
                  <c:v>121.367</c:v>
                </c:pt>
                <c:pt idx="23">
                  <c:v>115.26900000000001</c:v>
                </c:pt>
                <c:pt idx="24">
                  <c:v>106.212</c:v>
                </c:pt>
                <c:pt idx="25">
                  <c:v>96.494</c:v>
                </c:pt>
                <c:pt idx="26">
                  <c:v>73.411000000000001</c:v>
                </c:pt>
                <c:pt idx="27">
                  <c:v>26.623999999999999</c:v>
                </c:pt>
                <c:pt idx="28">
                  <c:v>25.120999999999999</c:v>
                </c:pt>
                <c:pt idx="29">
                  <c:v>43.527999999999999</c:v>
                </c:pt>
                <c:pt idx="30">
                  <c:v>65.484999999999999</c:v>
                </c:pt>
                <c:pt idx="31">
                  <c:v>92.58</c:v>
                </c:pt>
                <c:pt idx="32">
                  <c:v>82.356999999999999</c:v>
                </c:pt>
                <c:pt idx="33">
                  <c:v>92.48</c:v>
                </c:pt>
                <c:pt idx="34">
                  <c:v>103.639</c:v>
                </c:pt>
                <c:pt idx="35">
                  <c:v>89.697999999999993</c:v>
                </c:pt>
                <c:pt idx="36">
                  <c:v>49.109000000000002</c:v>
                </c:pt>
                <c:pt idx="37">
                  <c:v>50.177</c:v>
                </c:pt>
                <c:pt idx="38">
                  <c:v>80.289000000000001</c:v>
                </c:pt>
                <c:pt idx="39">
                  <c:v>56.167999999999999</c:v>
                </c:pt>
                <c:pt idx="40">
                  <c:v>44.488</c:v>
                </c:pt>
                <c:pt idx="41">
                  <c:v>50.658000000000001</c:v>
                </c:pt>
                <c:pt idx="42">
                  <c:v>86.078999999999994</c:v>
                </c:pt>
                <c:pt idx="43">
                  <c:v>97.058999999999997</c:v>
                </c:pt>
                <c:pt idx="44">
                  <c:v>60.468000000000004</c:v>
                </c:pt>
                <c:pt idx="45">
                  <c:v>85.004999999999995</c:v>
                </c:pt>
                <c:pt idx="46">
                  <c:v>108.07599999999999</c:v>
                </c:pt>
                <c:pt idx="47">
                  <c:v>111.339</c:v>
                </c:pt>
                <c:pt idx="48">
                  <c:v>90.491</c:v>
                </c:pt>
                <c:pt idx="49">
                  <c:v>66.989999999999995</c:v>
                </c:pt>
                <c:pt idx="50">
                  <c:v>101.54300000000001</c:v>
                </c:pt>
                <c:pt idx="51">
                  <c:v>96.513000000000005</c:v>
                </c:pt>
                <c:pt idx="52">
                  <c:v>109.489</c:v>
                </c:pt>
                <c:pt idx="53">
                  <c:v>89.43</c:v>
                </c:pt>
                <c:pt idx="54">
                  <c:v>105.05500000000001</c:v>
                </c:pt>
                <c:pt idx="55">
                  <c:v>131.11699999999999</c:v>
                </c:pt>
                <c:pt idx="56">
                  <c:v>103.16800000000001</c:v>
                </c:pt>
                <c:pt idx="57">
                  <c:v>115.303</c:v>
                </c:pt>
                <c:pt idx="58">
                  <c:v>127.232</c:v>
                </c:pt>
                <c:pt idx="59">
                  <c:v>127.042</c:v>
                </c:pt>
                <c:pt idx="60">
                  <c:v>101.639</c:v>
                </c:pt>
                <c:pt idx="61">
                  <c:v>99.986000000000004</c:v>
                </c:pt>
                <c:pt idx="62">
                  <c:v>132.67699999999999</c:v>
                </c:pt>
                <c:pt idx="63">
                  <c:v>115.506</c:v>
                </c:pt>
                <c:pt idx="64">
                  <c:v>128.94999999999999</c:v>
                </c:pt>
                <c:pt idx="65">
                  <c:v>111.02500000000001</c:v>
                </c:pt>
                <c:pt idx="66">
                  <c:v>122.64400000000001</c:v>
                </c:pt>
                <c:pt idx="67">
                  <c:v>155.86500000000001</c:v>
                </c:pt>
                <c:pt idx="68">
                  <c:v>124.72499999999999</c:v>
                </c:pt>
                <c:pt idx="69">
                  <c:v>126.289</c:v>
                </c:pt>
                <c:pt idx="70">
                  <c:v>137.68700000000001</c:v>
                </c:pt>
                <c:pt idx="71">
                  <c:v>127.81100000000001</c:v>
                </c:pt>
              </c:numCache>
            </c:numRef>
          </c:val>
          <c:smooth val="0"/>
          <c:extLst>
            <c:ext xmlns:c16="http://schemas.microsoft.com/office/drawing/2014/chart" uri="{C3380CC4-5D6E-409C-BE32-E72D297353CC}">
              <c16:uniqueId val="{00000016-D341-4F0D-9B5C-EE38357C4E79}"/>
            </c:ext>
          </c:extLst>
        </c:ser>
        <c:ser>
          <c:idx val="5"/>
          <c:order val="5"/>
          <c:tx>
            <c:strRef>
              <c:f>'グラフ（延べ宿泊者数）'!$A$20</c:f>
              <c:strCache>
                <c:ptCount val="1"/>
                <c:pt idx="0">
                  <c:v>福岡県</c:v>
                </c:pt>
              </c:strCache>
            </c:strRef>
          </c:tx>
          <c:spPr>
            <a:ln w="28575" cap="rnd">
              <a:solidFill>
                <a:schemeClr val="accent6"/>
              </a:solidFill>
              <a:round/>
            </a:ln>
            <a:effectLst/>
          </c:spPr>
          <c:marker>
            <c:symbol val="x"/>
            <c:size val="5"/>
            <c:spPr>
              <a:noFill/>
              <a:ln w="9525">
                <a:solidFill>
                  <a:schemeClr val="accent6"/>
                </a:solidFill>
              </a:ln>
              <a:effectLst/>
            </c:spPr>
          </c:marker>
          <c:cat>
            <c:multiLvlStrRef>
              <c:f>'グラフ（延べ宿泊者数）'!$CH$13:$FA$14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'グラフ（延べ宿泊者数）'!$CH$20:$FA$20</c:f>
              <c:numCache>
                <c:formatCode>0</c:formatCode>
                <c:ptCount val="72"/>
                <c:pt idx="0">
                  <c:v>126.71899999999999</c:v>
                </c:pt>
                <c:pt idx="1">
                  <c:v>132.59</c:v>
                </c:pt>
                <c:pt idx="2">
                  <c:v>147.749</c:v>
                </c:pt>
                <c:pt idx="3">
                  <c:v>140.78</c:v>
                </c:pt>
                <c:pt idx="4">
                  <c:v>141.172</c:v>
                </c:pt>
                <c:pt idx="5">
                  <c:v>130.608</c:v>
                </c:pt>
                <c:pt idx="6">
                  <c:v>142.85300000000001</c:v>
                </c:pt>
                <c:pt idx="7">
                  <c:v>159.82</c:v>
                </c:pt>
                <c:pt idx="8">
                  <c:v>138.74700000000001</c:v>
                </c:pt>
                <c:pt idx="9">
                  <c:v>135.18700000000001</c:v>
                </c:pt>
                <c:pt idx="10">
                  <c:v>140.10300000000001</c:v>
                </c:pt>
                <c:pt idx="11">
                  <c:v>136.828</c:v>
                </c:pt>
                <c:pt idx="12">
                  <c:v>150.40899999999999</c:v>
                </c:pt>
                <c:pt idx="13">
                  <c:v>154.82</c:v>
                </c:pt>
                <c:pt idx="14">
                  <c:v>178.256</c:v>
                </c:pt>
                <c:pt idx="15">
                  <c:v>172.53700000000001</c:v>
                </c:pt>
                <c:pt idx="16">
                  <c:v>172.536</c:v>
                </c:pt>
                <c:pt idx="17">
                  <c:v>164.708</c:v>
                </c:pt>
                <c:pt idx="18">
                  <c:v>173.01900000000001</c:v>
                </c:pt>
                <c:pt idx="19">
                  <c:v>187.62700000000001</c:v>
                </c:pt>
                <c:pt idx="20">
                  <c:v>160.227</c:v>
                </c:pt>
                <c:pt idx="21">
                  <c:v>186.06</c:v>
                </c:pt>
                <c:pt idx="22">
                  <c:v>177.78299999999999</c:v>
                </c:pt>
                <c:pt idx="23">
                  <c:v>164.05500000000001</c:v>
                </c:pt>
                <c:pt idx="24">
                  <c:v>172.59700000000001</c:v>
                </c:pt>
                <c:pt idx="25">
                  <c:v>154.548</c:v>
                </c:pt>
                <c:pt idx="26">
                  <c:v>91.384</c:v>
                </c:pt>
                <c:pt idx="27">
                  <c:v>29.178000000000001</c:v>
                </c:pt>
                <c:pt idx="28">
                  <c:v>23.498000000000001</c:v>
                </c:pt>
                <c:pt idx="29">
                  <c:v>42.728000000000002</c:v>
                </c:pt>
                <c:pt idx="30">
                  <c:v>69.334999999999994</c:v>
                </c:pt>
                <c:pt idx="31">
                  <c:v>68.885000000000005</c:v>
                </c:pt>
                <c:pt idx="32">
                  <c:v>80.896000000000001</c:v>
                </c:pt>
                <c:pt idx="33">
                  <c:v>103.38</c:v>
                </c:pt>
                <c:pt idx="34">
                  <c:v>120.264</c:v>
                </c:pt>
                <c:pt idx="35">
                  <c:v>102.575</c:v>
                </c:pt>
                <c:pt idx="36">
                  <c:v>58.878999999999998</c:v>
                </c:pt>
                <c:pt idx="37">
                  <c:v>51.613999999999997</c:v>
                </c:pt>
                <c:pt idx="38">
                  <c:v>86.804000000000002</c:v>
                </c:pt>
                <c:pt idx="39">
                  <c:v>75.697999999999993</c:v>
                </c:pt>
                <c:pt idx="40">
                  <c:v>56.156999999999996</c:v>
                </c:pt>
                <c:pt idx="41">
                  <c:v>56.140999999999998</c:v>
                </c:pt>
                <c:pt idx="42">
                  <c:v>88.453000000000003</c:v>
                </c:pt>
                <c:pt idx="43">
                  <c:v>76.087000000000003</c:v>
                </c:pt>
                <c:pt idx="44">
                  <c:v>63.847000000000001</c:v>
                </c:pt>
                <c:pt idx="45">
                  <c:v>98.962000000000003</c:v>
                </c:pt>
                <c:pt idx="46">
                  <c:v>116.77800000000001</c:v>
                </c:pt>
                <c:pt idx="47">
                  <c:v>132.63300000000001</c:v>
                </c:pt>
                <c:pt idx="48">
                  <c:v>87.119</c:v>
                </c:pt>
                <c:pt idx="49">
                  <c:v>68.093999999999994</c:v>
                </c:pt>
                <c:pt idx="50">
                  <c:v>104.16</c:v>
                </c:pt>
                <c:pt idx="51">
                  <c:v>104.27800000000001</c:v>
                </c:pt>
                <c:pt idx="52">
                  <c:v>109.783</c:v>
                </c:pt>
                <c:pt idx="53">
                  <c:v>96.024000000000001</c:v>
                </c:pt>
                <c:pt idx="54">
                  <c:v>120.297</c:v>
                </c:pt>
                <c:pt idx="55">
                  <c:v>135.68600000000001</c:v>
                </c:pt>
                <c:pt idx="56">
                  <c:v>119.06</c:v>
                </c:pt>
                <c:pt idx="57">
                  <c:v>136.489</c:v>
                </c:pt>
                <c:pt idx="58">
                  <c:v>155.87700000000001</c:v>
                </c:pt>
                <c:pt idx="59">
                  <c:v>162.49100000000001</c:v>
                </c:pt>
                <c:pt idx="60">
                  <c:v>141.172</c:v>
                </c:pt>
                <c:pt idx="61">
                  <c:v>144.434</c:v>
                </c:pt>
                <c:pt idx="62">
                  <c:v>169.80500000000001</c:v>
                </c:pt>
                <c:pt idx="63">
                  <c:v>144.76499999999999</c:v>
                </c:pt>
                <c:pt idx="64">
                  <c:v>163.917</c:v>
                </c:pt>
                <c:pt idx="65">
                  <c:v>156.35400000000001</c:v>
                </c:pt>
                <c:pt idx="66">
                  <c:v>163.608</c:v>
                </c:pt>
                <c:pt idx="67">
                  <c:v>189.18700000000001</c:v>
                </c:pt>
                <c:pt idx="68">
                  <c:v>165.84399999999999</c:v>
                </c:pt>
                <c:pt idx="69">
                  <c:v>178.95400000000001</c:v>
                </c:pt>
                <c:pt idx="70">
                  <c:v>194.52199999999999</c:v>
                </c:pt>
                <c:pt idx="71">
                  <c:v>190.274</c:v>
                </c:pt>
              </c:numCache>
            </c:numRef>
          </c:val>
          <c:smooth val="0"/>
          <c:extLst>
            <c:ext xmlns:c16="http://schemas.microsoft.com/office/drawing/2014/chart" uri="{C3380CC4-5D6E-409C-BE32-E72D297353CC}">
              <c16:uniqueId val="{00000017-D341-4F0D-9B5C-EE38357C4E79}"/>
            </c:ext>
          </c:extLst>
        </c:ser>
        <c:dLbls>
          <c:showLegendKey val="0"/>
          <c:showVal val="0"/>
          <c:showCatName val="0"/>
          <c:showSerName val="0"/>
          <c:showPercent val="0"/>
          <c:showBubbleSize val="0"/>
        </c:dLbls>
        <c:marker val="1"/>
        <c:smooth val="0"/>
        <c:axId val="879096064"/>
        <c:axId val="879104800"/>
      </c:lineChart>
      <c:catAx>
        <c:axId val="8790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79104800"/>
        <c:crosses val="autoZero"/>
        <c:auto val="1"/>
        <c:lblAlgn val="ctr"/>
        <c:lblOffset val="100"/>
        <c:noMultiLvlLbl val="0"/>
      </c:catAx>
      <c:valAx>
        <c:axId val="879104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79096064"/>
        <c:crosses val="autoZero"/>
        <c:crossBetween val="between"/>
      </c:valAx>
    </c:plotArea>
    <c:legend>
      <c:legendPos val="b"/>
      <c:legendEntry>
        <c:idx val="3"/>
        <c:txPr>
          <a:bodyPr rot="0" spcFirstLastPara="1" vertOverflow="ellipsis" vert="horz" wrap="square" anchor="ctr" anchorCtr="1"/>
          <a:lstStyle/>
          <a:p>
            <a:pPr>
              <a:defRPr sz="1000" b="1"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Entry>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chart>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③人口構成!$B$25</c:f>
              <c:strCache>
                <c:ptCount val="1"/>
                <c:pt idx="0">
                  <c:v>年少人口（0～14歳）</c:v>
                </c:pt>
              </c:strCache>
            </c:strRef>
          </c:tx>
          <c:spPr>
            <a:pattFill prst="narHorz">
              <a:fgClr>
                <a:schemeClr val="accent1">
                  <a:lumMod val="60000"/>
                  <a:lumOff val="40000"/>
                </a:schemeClr>
              </a:fgClr>
              <a:bgClr>
                <a:schemeClr val="bg1"/>
              </a:bgClr>
            </a:pattFill>
            <a:ln>
              <a:solidFill>
                <a:schemeClr val="accent1"/>
              </a:solidFill>
            </a:ln>
            <a:effectLst/>
          </c:spPr>
          <c:invertIfNegative val="0"/>
          <c:dPt>
            <c:idx val="12"/>
            <c:invertIfNegative val="0"/>
            <c:bubble3D val="0"/>
            <c:spPr>
              <a:pattFill prst="narHorz">
                <a:fgClr>
                  <a:schemeClr val="accent1">
                    <a:lumMod val="60000"/>
                    <a:lumOff val="40000"/>
                  </a:schemeClr>
                </a:fgClr>
                <a:bgClr>
                  <a:schemeClr val="bg1"/>
                </a:bgClr>
              </a:pattFill>
              <a:ln>
                <a:solidFill>
                  <a:srgbClr val="0070C0"/>
                </a:solidFill>
                <a:prstDash val="dash"/>
              </a:ln>
              <a:effectLst/>
            </c:spPr>
            <c:extLst>
              <c:ext xmlns:c16="http://schemas.microsoft.com/office/drawing/2014/chart" uri="{C3380CC4-5D6E-409C-BE32-E72D297353CC}">
                <c16:uniqueId val="{00000016-4302-4362-9BB0-3056EC8FD257}"/>
              </c:ext>
            </c:extLst>
          </c:dPt>
          <c:dPt>
            <c:idx val="13"/>
            <c:invertIfNegative val="0"/>
            <c:bubble3D val="0"/>
            <c:spPr>
              <a:pattFill prst="narHorz">
                <a:fgClr>
                  <a:schemeClr val="accent1">
                    <a:lumMod val="60000"/>
                    <a:lumOff val="40000"/>
                  </a:schemeClr>
                </a:fgClr>
                <a:bgClr>
                  <a:schemeClr val="bg1"/>
                </a:bgClr>
              </a:pattFill>
              <a:ln>
                <a:solidFill>
                  <a:srgbClr val="0070C0"/>
                </a:solidFill>
                <a:prstDash val="dash"/>
              </a:ln>
              <a:effectLst/>
            </c:spPr>
            <c:extLst>
              <c:ext xmlns:c16="http://schemas.microsoft.com/office/drawing/2014/chart" uri="{C3380CC4-5D6E-409C-BE32-E72D297353CC}">
                <c16:uniqueId val="{00000002-4302-4362-9BB0-3056EC8FD257}"/>
              </c:ext>
            </c:extLst>
          </c:dPt>
          <c:dPt>
            <c:idx val="14"/>
            <c:invertIfNegative val="0"/>
            <c:bubble3D val="0"/>
            <c:spPr>
              <a:pattFill prst="narHorz">
                <a:fgClr>
                  <a:schemeClr val="accent1">
                    <a:lumMod val="60000"/>
                    <a:lumOff val="40000"/>
                  </a:schemeClr>
                </a:fgClr>
                <a:bgClr>
                  <a:schemeClr val="bg1"/>
                </a:bgClr>
              </a:pattFill>
              <a:ln>
                <a:solidFill>
                  <a:srgbClr val="0070C0"/>
                </a:solidFill>
                <a:prstDash val="dash"/>
              </a:ln>
              <a:effectLst/>
            </c:spPr>
            <c:extLst>
              <c:ext xmlns:c16="http://schemas.microsoft.com/office/drawing/2014/chart" uri="{C3380CC4-5D6E-409C-BE32-E72D297353CC}">
                <c16:uniqueId val="{00000017-4302-4362-9BB0-3056EC8FD257}"/>
              </c:ext>
            </c:extLst>
          </c:dPt>
          <c:dPt>
            <c:idx val="15"/>
            <c:invertIfNegative val="0"/>
            <c:bubble3D val="0"/>
            <c:spPr>
              <a:pattFill prst="narHorz">
                <a:fgClr>
                  <a:schemeClr val="accent1">
                    <a:lumMod val="60000"/>
                    <a:lumOff val="40000"/>
                  </a:schemeClr>
                </a:fgClr>
                <a:bgClr>
                  <a:schemeClr val="bg1"/>
                </a:bgClr>
              </a:pattFill>
              <a:ln>
                <a:solidFill>
                  <a:srgbClr val="0070C0"/>
                </a:solidFill>
                <a:prstDash val="dash"/>
              </a:ln>
              <a:effectLst/>
            </c:spPr>
            <c:extLst>
              <c:ext xmlns:c16="http://schemas.microsoft.com/office/drawing/2014/chart" uri="{C3380CC4-5D6E-409C-BE32-E72D297353CC}">
                <c16:uniqueId val="{00000003-4302-4362-9BB0-3056EC8FD257}"/>
              </c:ext>
            </c:extLst>
          </c:dPt>
          <c:dPt>
            <c:idx val="16"/>
            <c:invertIfNegative val="0"/>
            <c:bubble3D val="0"/>
            <c:spPr>
              <a:pattFill prst="narHorz">
                <a:fgClr>
                  <a:schemeClr val="accent1">
                    <a:lumMod val="60000"/>
                    <a:lumOff val="40000"/>
                  </a:schemeClr>
                </a:fgClr>
                <a:bgClr>
                  <a:schemeClr val="bg1"/>
                </a:bgClr>
              </a:pattFill>
              <a:ln>
                <a:solidFill>
                  <a:srgbClr val="0070C0"/>
                </a:solidFill>
                <a:prstDash val="dash"/>
              </a:ln>
              <a:effectLst/>
            </c:spPr>
            <c:extLst>
              <c:ext xmlns:c16="http://schemas.microsoft.com/office/drawing/2014/chart" uri="{C3380CC4-5D6E-409C-BE32-E72D297353CC}">
                <c16:uniqueId val="{00000004-4302-4362-9BB0-3056EC8FD257}"/>
              </c:ext>
            </c:extLst>
          </c:dPt>
          <c:dPt>
            <c:idx val="17"/>
            <c:invertIfNegative val="0"/>
            <c:bubble3D val="0"/>
            <c:spPr>
              <a:pattFill prst="narHorz">
                <a:fgClr>
                  <a:schemeClr val="accent1">
                    <a:lumMod val="60000"/>
                    <a:lumOff val="40000"/>
                  </a:schemeClr>
                </a:fgClr>
                <a:bgClr>
                  <a:schemeClr val="bg1"/>
                </a:bgClr>
              </a:pattFill>
              <a:ln>
                <a:solidFill>
                  <a:srgbClr val="0070C0"/>
                </a:solidFill>
                <a:prstDash val="dash"/>
              </a:ln>
              <a:effectLst/>
            </c:spPr>
            <c:extLst>
              <c:ext xmlns:c16="http://schemas.microsoft.com/office/drawing/2014/chart" uri="{C3380CC4-5D6E-409C-BE32-E72D297353CC}">
                <c16:uniqueId val="{00000005-4302-4362-9BB0-3056EC8FD25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02-4362-9BB0-3056EC8FD257}"/>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02-4362-9BB0-3056EC8FD257}"/>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02-4362-9BB0-3056EC8FD257}"/>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02-4362-9BB0-3056EC8FD257}"/>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02-4362-9BB0-3056EC8FD257}"/>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02-4362-9BB0-3056EC8FD25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③人口構成!$A$26:$A$43</c:f>
              <c:numCache>
                <c:formatCode>General</c:formatCode>
                <c:ptCount val="18"/>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numCache>
            </c:numRef>
          </c:cat>
          <c:val>
            <c:numRef>
              <c:f>③人口構成!$B$26:$B$43</c:f>
              <c:numCache>
                <c:formatCode>0.0%</c:formatCode>
                <c:ptCount val="18"/>
                <c:pt idx="0">
                  <c:v>0.22934950472339002</c:v>
                </c:pt>
                <c:pt idx="1">
                  <c:v>0.23890660430839003</c:v>
                </c:pt>
                <c:pt idx="2">
                  <c:v>0.25633872710240546</c:v>
                </c:pt>
                <c:pt idx="3">
                  <c:v>0.24427261312410181</c:v>
                </c:pt>
                <c:pt idx="4">
                  <c:v>0.21363432459691969</c:v>
                </c:pt>
                <c:pt idx="5">
                  <c:v>0.17297100650830174</c:v>
                </c:pt>
                <c:pt idx="6">
                  <c:v>0.15048748504633996</c:v>
                </c:pt>
                <c:pt idx="7">
                  <c:v>0.1422123855746395</c:v>
                </c:pt>
                <c:pt idx="8">
                  <c:v>0.13828661223219502</c:v>
                </c:pt>
                <c:pt idx="9">
                  <c:v>0.13223447293334811</c:v>
                </c:pt>
                <c:pt idx="10">
                  <c:v>0.12419999436617742</c:v>
                </c:pt>
                <c:pt idx="11">
                  <c:v>0.11681509354542507</c:v>
                </c:pt>
                <c:pt idx="12">
                  <c:v>0.1084328142659657</c:v>
                </c:pt>
                <c:pt idx="13">
                  <c:v>0.10233981718789351</c:v>
                </c:pt>
                <c:pt idx="14">
                  <c:v>9.9946236104922731E-2</c:v>
                </c:pt>
                <c:pt idx="15">
                  <c:v>0.10097645038885306</c:v>
                </c:pt>
                <c:pt idx="16">
                  <c:v>0.10019740728568154</c:v>
                </c:pt>
                <c:pt idx="17">
                  <c:v>9.695144634954761E-2</c:v>
                </c:pt>
              </c:numCache>
            </c:numRef>
          </c:val>
          <c:extLst>
            <c:ext xmlns:c16="http://schemas.microsoft.com/office/drawing/2014/chart" uri="{C3380CC4-5D6E-409C-BE32-E72D297353CC}">
              <c16:uniqueId val="{00000006-4302-4362-9BB0-3056EC8FD257}"/>
            </c:ext>
          </c:extLst>
        </c:ser>
        <c:ser>
          <c:idx val="1"/>
          <c:order val="1"/>
          <c:tx>
            <c:strRef>
              <c:f>③人口構成!$C$25</c:f>
              <c:strCache>
                <c:ptCount val="1"/>
                <c:pt idx="0">
                  <c:v>生産年齢人口（15～64歳）</c:v>
                </c:pt>
              </c:strCache>
            </c:strRef>
          </c:tx>
          <c:spPr>
            <a:solidFill>
              <a:srgbClr val="FF9999"/>
            </a:solidFill>
            <a:ln>
              <a:solidFill>
                <a:srgbClr val="C00000"/>
              </a:solidFill>
            </a:ln>
            <a:effectLst/>
          </c:spPr>
          <c:invertIfNegative val="0"/>
          <c:dPt>
            <c:idx val="12"/>
            <c:invertIfNegative val="0"/>
            <c:bubble3D val="0"/>
            <c:spPr>
              <a:solidFill>
                <a:srgbClr val="FFCCCC"/>
              </a:solidFill>
              <a:ln>
                <a:solidFill>
                  <a:srgbClr val="C00000"/>
                </a:solidFill>
                <a:prstDash val="dash"/>
              </a:ln>
              <a:effectLst/>
            </c:spPr>
            <c:extLst>
              <c:ext xmlns:c16="http://schemas.microsoft.com/office/drawing/2014/chart" uri="{C3380CC4-5D6E-409C-BE32-E72D297353CC}">
                <c16:uniqueId val="{00000014-4302-4362-9BB0-3056EC8FD257}"/>
              </c:ext>
            </c:extLst>
          </c:dPt>
          <c:dPt>
            <c:idx val="13"/>
            <c:invertIfNegative val="0"/>
            <c:bubble3D val="0"/>
            <c:spPr>
              <a:solidFill>
                <a:srgbClr val="FFCCCC"/>
              </a:solidFill>
              <a:ln>
                <a:solidFill>
                  <a:srgbClr val="C00000"/>
                </a:solidFill>
                <a:prstDash val="dash"/>
              </a:ln>
              <a:effectLst/>
            </c:spPr>
            <c:extLst>
              <c:ext xmlns:c16="http://schemas.microsoft.com/office/drawing/2014/chart" uri="{C3380CC4-5D6E-409C-BE32-E72D297353CC}">
                <c16:uniqueId val="{00000009-4302-4362-9BB0-3056EC8FD257}"/>
              </c:ext>
            </c:extLst>
          </c:dPt>
          <c:dPt>
            <c:idx val="14"/>
            <c:invertIfNegative val="0"/>
            <c:bubble3D val="0"/>
            <c:spPr>
              <a:solidFill>
                <a:srgbClr val="FFCCCC"/>
              </a:solidFill>
              <a:ln>
                <a:solidFill>
                  <a:srgbClr val="C00000"/>
                </a:solidFill>
                <a:prstDash val="dash"/>
              </a:ln>
              <a:effectLst/>
            </c:spPr>
            <c:extLst>
              <c:ext xmlns:c16="http://schemas.microsoft.com/office/drawing/2014/chart" uri="{C3380CC4-5D6E-409C-BE32-E72D297353CC}">
                <c16:uniqueId val="{00000018-4302-4362-9BB0-3056EC8FD257}"/>
              </c:ext>
            </c:extLst>
          </c:dPt>
          <c:dPt>
            <c:idx val="15"/>
            <c:invertIfNegative val="0"/>
            <c:bubble3D val="0"/>
            <c:spPr>
              <a:solidFill>
                <a:srgbClr val="FFCCCC"/>
              </a:solidFill>
              <a:ln>
                <a:solidFill>
                  <a:srgbClr val="C00000"/>
                </a:solidFill>
                <a:prstDash val="dash"/>
              </a:ln>
              <a:effectLst/>
            </c:spPr>
            <c:extLst>
              <c:ext xmlns:c16="http://schemas.microsoft.com/office/drawing/2014/chart" uri="{C3380CC4-5D6E-409C-BE32-E72D297353CC}">
                <c16:uniqueId val="{0000000A-4302-4362-9BB0-3056EC8FD257}"/>
              </c:ext>
            </c:extLst>
          </c:dPt>
          <c:dPt>
            <c:idx val="16"/>
            <c:invertIfNegative val="0"/>
            <c:bubble3D val="0"/>
            <c:spPr>
              <a:solidFill>
                <a:srgbClr val="FFCCCC"/>
              </a:solidFill>
              <a:ln>
                <a:solidFill>
                  <a:srgbClr val="C00000"/>
                </a:solidFill>
                <a:prstDash val="dash"/>
              </a:ln>
              <a:effectLst/>
            </c:spPr>
            <c:extLst>
              <c:ext xmlns:c16="http://schemas.microsoft.com/office/drawing/2014/chart" uri="{C3380CC4-5D6E-409C-BE32-E72D297353CC}">
                <c16:uniqueId val="{0000001A-4302-4362-9BB0-3056EC8FD257}"/>
              </c:ext>
            </c:extLst>
          </c:dPt>
          <c:dPt>
            <c:idx val="17"/>
            <c:invertIfNegative val="0"/>
            <c:bubble3D val="0"/>
            <c:spPr>
              <a:solidFill>
                <a:srgbClr val="FFCCCC"/>
              </a:solidFill>
              <a:ln>
                <a:solidFill>
                  <a:srgbClr val="C00000"/>
                </a:solidFill>
                <a:prstDash val="dash"/>
              </a:ln>
              <a:effectLst/>
            </c:spPr>
            <c:extLst>
              <c:ext xmlns:c16="http://schemas.microsoft.com/office/drawing/2014/chart" uri="{C3380CC4-5D6E-409C-BE32-E72D297353CC}">
                <c16:uniqueId val="{0000000B-4302-4362-9BB0-3056EC8FD257}"/>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02-4362-9BB0-3056EC8FD257}"/>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302-4362-9BB0-3056EC8FD257}"/>
                </c:ext>
              </c:extLst>
            </c:dLbl>
            <c:dLbl>
              <c:idx val="1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02-4362-9BB0-3056EC8FD257}"/>
                </c:ext>
              </c:extLst>
            </c:dLbl>
            <c:dLbl>
              <c:idx val="1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302-4362-9BB0-3056EC8FD257}"/>
                </c:ext>
              </c:extLst>
            </c:dLbl>
            <c:dLbl>
              <c:idx val="1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302-4362-9BB0-3056EC8FD25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③人口構成!$A$26:$A$43</c:f>
              <c:numCache>
                <c:formatCode>General</c:formatCode>
                <c:ptCount val="18"/>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numCache>
            </c:numRef>
          </c:cat>
          <c:val>
            <c:numRef>
              <c:f>③人口構成!$C$26:$C$43</c:f>
              <c:numCache>
                <c:formatCode>0.0%</c:formatCode>
                <c:ptCount val="18"/>
                <c:pt idx="0">
                  <c:v>0.72505767824828171</c:v>
                </c:pt>
                <c:pt idx="1">
                  <c:v>0.70941620475350631</c:v>
                </c:pt>
                <c:pt idx="2">
                  <c:v>0.68315084388453373</c:v>
                </c:pt>
                <c:pt idx="3">
                  <c:v>0.68326243903176709</c:v>
                </c:pt>
                <c:pt idx="4">
                  <c:v>0.70362456187550482</c:v>
                </c:pt>
                <c:pt idx="5">
                  <c:v>0.73006765017711339</c:v>
                </c:pt>
                <c:pt idx="6">
                  <c:v>0.73018216561452498</c:v>
                </c:pt>
                <c:pt idx="7">
                  <c:v>0.70815056487655403</c:v>
                </c:pt>
                <c:pt idx="8">
                  <c:v>0.67513822587493399</c:v>
                </c:pt>
                <c:pt idx="9">
                  <c:v>0.64387391437010477</c:v>
                </c:pt>
                <c:pt idx="10">
                  <c:v>0.61346727953907643</c:v>
                </c:pt>
                <c:pt idx="11">
                  <c:v>0.60687001177344513</c:v>
                </c:pt>
                <c:pt idx="12">
                  <c:v>0.61102980313275324</c:v>
                </c:pt>
                <c:pt idx="13">
                  <c:v>0.60608524318158241</c:v>
                </c:pt>
                <c:pt idx="14">
                  <c:v>0.58812032190749541</c:v>
                </c:pt>
                <c:pt idx="15">
                  <c:v>0.55706196250146045</c:v>
                </c:pt>
                <c:pt idx="16">
                  <c:v>0.5426786255887609</c:v>
                </c:pt>
                <c:pt idx="17">
                  <c:v>0.53681058797645442</c:v>
                </c:pt>
              </c:numCache>
            </c:numRef>
          </c:val>
          <c:extLst>
            <c:ext xmlns:c16="http://schemas.microsoft.com/office/drawing/2014/chart" uri="{C3380CC4-5D6E-409C-BE32-E72D297353CC}">
              <c16:uniqueId val="{0000000C-4302-4362-9BB0-3056EC8FD257}"/>
            </c:ext>
          </c:extLst>
        </c:ser>
        <c:ser>
          <c:idx val="2"/>
          <c:order val="2"/>
          <c:tx>
            <c:strRef>
              <c:f>③人口構成!$D$25</c:f>
              <c:strCache>
                <c:ptCount val="1"/>
                <c:pt idx="0">
                  <c:v>高齢者人口（65歳以上）</c:v>
                </c:pt>
              </c:strCache>
            </c:strRef>
          </c:tx>
          <c:spPr>
            <a:pattFill prst="ltUpDiag">
              <a:fgClr>
                <a:schemeClr val="accent6">
                  <a:lumMod val="60000"/>
                  <a:lumOff val="40000"/>
                </a:schemeClr>
              </a:fgClr>
              <a:bgClr>
                <a:schemeClr val="bg1"/>
              </a:bgClr>
            </a:pattFill>
            <a:ln>
              <a:solidFill>
                <a:schemeClr val="accent6"/>
              </a:solidFill>
            </a:ln>
            <a:effectLst/>
          </c:spPr>
          <c:invertIfNegative val="0"/>
          <c:dPt>
            <c:idx val="12"/>
            <c:invertIfNegative val="0"/>
            <c:bubble3D val="0"/>
            <c:spPr>
              <a:pattFill prst="ltUpDiag">
                <a:fgClr>
                  <a:schemeClr val="accent6">
                    <a:lumMod val="60000"/>
                    <a:lumOff val="40000"/>
                  </a:schemeClr>
                </a:fgClr>
                <a:bgClr>
                  <a:schemeClr val="bg1"/>
                </a:bgClr>
              </a:pattFill>
              <a:ln>
                <a:solidFill>
                  <a:srgbClr val="7FD13B">
                    <a:lumMod val="75000"/>
                  </a:srgbClr>
                </a:solidFill>
                <a:prstDash val="dash"/>
              </a:ln>
              <a:effectLst/>
            </c:spPr>
            <c:extLst>
              <c:ext xmlns:c16="http://schemas.microsoft.com/office/drawing/2014/chart" uri="{C3380CC4-5D6E-409C-BE32-E72D297353CC}">
                <c16:uniqueId val="{00000015-4302-4362-9BB0-3056EC8FD257}"/>
              </c:ext>
            </c:extLst>
          </c:dPt>
          <c:dPt>
            <c:idx val="13"/>
            <c:invertIfNegative val="0"/>
            <c:bubble3D val="0"/>
            <c:spPr>
              <a:pattFill prst="ltUpDiag">
                <a:fgClr>
                  <a:schemeClr val="accent6">
                    <a:lumMod val="60000"/>
                    <a:lumOff val="40000"/>
                  </a:schemeClr>
                </a:fgClr>
                <a:bgClr>
                  <a:schemeClr val="bg1"/>
                </a:bgClr>
              </a:pattFill>
              <a:ln>
                <a:solidFill>
                  <a:srgbClr val="7FD13B">
                    <a:lumMod val="75000"/>
                  </a:srgbClr>
                </a:solidFill>
                <a:prstDash val="dash"/>
              </a:ln>
              <a:effectLst/>
            </c:spPr>
            <c:extLst>
              <c:ext xmlns:c16="http://schemas.microsoft.com/office/drawing/2014/chart" uri="{C3380CC4-5D6E-409C-BE32-E72D297353CC}">
                <c16:uniqueId val="{0000000F-4302-4362-9BB0-3056EC8FD257}"/>
              </c:ext>
            </c:extLst>
          </c:dPt>
          <c:dPt>
            <c:idx val="14"/>
            <c:invertIfNegative val="0"/>
            <c:bubble3D val="0"/>
            <c:spPr>
              <a:pattFill prst="ltUpDiag">
                <a:fgClr>
                  <a:schemeClr val="accent6">
                    <a:lumMod val="60000"/>
                    <a:lumOff val="40000"/>
                  </a:schemeClr>
                </a:fgClr>
                <a:bgClr>
                  <a:schemeClr val="bg1"/>
                </a:bgClr>
              </a:pattFill>
              <a:ln>
                <a:solidFill>
                  <a:srgbClr val="7FD13B">
                    <a:lumMod val="75000"/>
                  </a:srgbClr>
                </a:solidFill>
                <a:prstDash val="dash"/>
              </a:ln>
              <a:effectLst/>
            </c:spPr>
            <c:extLst>
              <c:ext xmlns:c16="http://schemas.microsoft.com/office/drawing/2014/chart" uri="{C3380CC4-5D6E-409C-BE32-E72D297353CC}">
                <c16:uniqueId val="{00000019-4302-4362-9BB0-3056EC8FD257}"/>
              </c:ext>
            </c:extLst>
          </c:dPt>
          <c:dPt>
            <c:idx val="15"/>
            <c:invertIfNegative val="0"/>
            <c:bubble3D val="0"/>
            <c:spPr>
              <a:pattFill prst="ltUpDiag">
                <a:fgClr>
                  <a:schemeClr val="accent6">
                    <a:lumMod val="60000"/>
                    <a:lumOff val="40000"/>
                  </a:schemeClr>
                </a:fgClr>
                <a:bgClr>
                  <a:schemeClr val="bg1"/>
                </a:bgClr>
              </a:pattFill>
              <a:ln>
                <a:solidFill>
                  <a:srgbClr val="7FD13B">
                    <a:lumMod val="75000"/>
                  </a:srgbClr>
                </a:solidFill>
                <a:prstDash val="dash"/>
              </a:ln>
              <a:effectLst/>
            </c:spPr>
            <c:extLst>
              <c:ext xmlns:c16="http://schemas.microsoft.com/office/drawing/2014/chart" uri="{C3380CC4-5D6E-409C-BE32-E72D297353CC}">
                <c16:uniqueId val="{00000010-4302-4362-9BB0-3056EC8FD257}"/>
              </c:ext>
            </c:extLst>
          </c:dPt>
          <c:dPt>
            <c:idx val="16"/>
            <c:invertIfNegative val="0"/>
            <c:bubble3D val="0"/>
            <c:spPr>
              <a:pattFill prst="ltUpDiag">
                <a:fgClr>
                  <a:schemeClr val="accent6">
                    <a:lumMod val="60000"/>
                    <a:lumOff val="40000"/>
                  </a:schemeClr>
                </a:fgClr>
                <a:bgClr>
                  <a:schemeClr val="bg1"/>
                </a:bgClr>
              </a:pattFill>
              <a:ln>
                <a:solidFill>
                  <a:srgbClr val="7FD13B">
                    <a:lumMod val="75000"/>
                  </a:srgbClr>
                </a:solidFill>
                <a:prstDash val="dash"/>
              </a:ln>
              <a:effectLst/>
            </c:spPr>
            <c:extLst>
              <c:ext xmlns:c16="http://schemas.microsoft.com/office/drawing/2014/chart" uri="{C3380CC4-5D6E-409C-BE32-E72D297353CC}">
                <c16:uniqueId val="{0000001B-4302-4362-9BB0-3056EC8FD257}"/>
              </c:ext>
            </c:extLst>
          </c:dPt>
          <c:dPt>
            <c:idx val="17"/>
            <c:invertIfNegative val="0"/>
            <c:bubble3D val="0"/>
            <c:spPr>
              <a:pattFill prst="ltUpDiag">
                <a:fgClr>
                  <a:schemeClr val="accent6">
                    <a:lumMod val="60000"/>
                    <a:lumOff val="40000"/>
                  </a:schemeClr>
                </a:fgClr>
                <a:bgClr>
                  <a:schemeClr val="bg1"/>
                </a:bgClr>
              </a:pattFill>
              <a:ln>
                <a:solidFill>
                  <a:srgbClr val="7FD13B">
                    <a:lumMod val="75000"/>
                  </a:srgbClr>
                </a:solidFill>
                <a:prstDash val="dash"/>
              </a:ln>
              <a:effectLst/>
            </c:spPr>
            <c:extLst>
              <c:ext xmlns:c16="http://schemas.microsoft.com/office/drawing/2014/chart" uri="{C3380CC4-5D6E-409C-BE32-E72D297353CC}">
                <c16:uniqueId val="{00000011-4302-4362-9BB0-3056EC8FD257}"/>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302-4362-9BB0-3056EC8FD257}"/>
                </c:ext>
              </c:extLst>
            </c:dLbl>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302-4362-9BB0-3056EC8FD257}"/>
                </c:ext>
              </c:extLst>
            </c:dLbl>
            <c:dLbl>
              <c:idx val="1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302-4362-9BB0-3056EC8FD257}"/>
                </c:ext>
              </c:extLst>
            </c:dLbl>
            <c:dLbl>
              <c:idx val="1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302-4362-9BB0-3056EC8FD257}"/>
                </c:ext>
              </c:extLst>
            </c:dLbl>
            <c:dLbl>
              <c:idx val="1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302-4362-9BB0-3056EC8FD25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③人口構成!$A$26:$A$43</c:f>
              <c:numCache>
                <c:formatCode>General</c:formatCode>
                <c:ptCount val="18"/>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numCache>
            </c:numRef>
          </c:cat>
          <c:val>
            <c:numRef>
              <c:f>③人口構成!$D$26:$D$43</c:f>
              <c:numCache>
                <c:formatCode>0.0%</c:formatCode>
                <c:ptCount val="18"/>
                <c:pt idx="0">
                  <c:v>4.5592817028328327E-2</c:v>
                </c:pt>
                <c:pt idx="1">
                  <c:v>5.1677190938103634E-2</c:v>
                </c:pt>
                <c:pt idx="2">
                  <c:v>6.0510429013060751E-2</c:v>
                </c:pt>
                <c:pt idx="3">
                  <c:v>7.2464947844131142E-2</c:v>
                </c:pt>
                <c:pt idx="4">
                  <c:v>8.2741113527575502E-2</c:v>
                </c:pt>
                <c:pt idx="5">
                  <c:v>9.6961343314584947E-2</c:v>
                </c:pt>
                <c:pt idx="6">
                  <c:v>0.11933034933913506</c:v>
                </c:pt>
                <c:pt idx="7">
                  <c:v>0.14963704954880641</c:v>
                </c:pt>
                <c:pt idx="8">
                  <c:v>0.18657516189287107</c:v>
                </c:pt>
                <c:pt idx="9">
                  <c:v>0.22389161269654709</c:v>
                </c:pt>
                <c:pt idx="10">
                  <c:v>0.26233272609474617</c:v>
                </c:pt>
                <c:pt idx="11">
                  <c:v>0.27631489468112974</c:v>
                </c:pt>
                <c:pt idx="12">
                  <c:v>0.28053738260128108</c:v>
                </c:pt>
                <c:pt idx="13">
                  <c:v>0.291574939630524</c:v>
                </c:pt>
                <c:pt idx="14">
                  <c:v>0.31193344198758177</c:v>
                </c:pt>
                <c:pt idx="15">
                  <c:v>0.34196158710968655</c:v>
                </c:pt>
                <c:pt idx="16">
                  <c:v>0.35712396712555755</c:v>
                </c:pt>
                <c:pt idx="17">
                  <c:v>0.36623796567399791</c:v>
                </c:pt>
              </c:numCache>
            </c:numRef>
          </c:val>
          <c:extLst>
            <c:ext xmlns:c16="http://schemas.microsoft.com/office/drawing/2014/chart" uri="{C3380CC4-5D6E-409C-BE32-E72D297353CC}">
              <c16:uniqueId val="{00000012-4302-4362-9BB0-3056EC8FD257}"/>
            </c:ext>
          </c:extLst>
        </c:ser>
        <c:dLbls>
          <c:showLegendKey val="0"/>
          <c:showVal val="0"/>
          <c:showCatName val="0"/>
          <c:showSerName val="0"/>
          <c:showPercent val="0"/>
          <c:showBubbleSize val="0"/>
        </c:dLbls>
        <c:gapWidth val="50"/>
        <c:overlap val="100"/>
        <c:axId val="1182405552"/>
        <c:axId val="1182398064"/>
      </c:barChart>
      <c:catAx>
        <c:axId val="1182405552"/>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182398064"/>
        <c:crosses val="autoZero"/>
        <c:auto val="1"/>
        <c:lblAlgn val="ctr"/>
        <c:lblOffset val="100"/>
        <c:noMultiLvlLbl val="0"/>
      </c:catAx>
      <c:valAx>
        <c:axId val="1182398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182405552"/>
        <c:crosses val="autoZero"/>
        <c:crossBetween val="between"/>
        <c:majorUnit val="0.2"/>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'グラフ(日本人)'!$A$16</c:f>
              <c:strCache>
                <c:ptCount val="1"/>
                <c:pt idx="0">
                  <c:v>東京都</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B3-4316-927F-4A03320D2E82}"/>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B3-4316-927F-4A03320D2E82}"/>
                </c:ext>
              </c:extLst>
            </c:dLbl>
            <c:dLbl>
              <c:idx val="6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B3-4316-927F-4A03320D2E82}"/>
                </c:ext>
              </c:extLst>
            </c:dLbl>
            <c:dLbl>
              <c:idx val="6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B3-4316-927F-4A03320D2E82}"/>
                </c:ext>
              </c:extLst>
            </c:dLbl>
            <c:dLbl>
              <c:idx val="6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B3-4316-927F-4A03320D2E82}"/>
                </c:ext>
              </c:extLst>
            </c:dLbl>
            <c:dLbl>
              <c:idx val="7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B3-4316-927F-4A03320D2E82}"/>
                </c:ext>
              </c:extLst>
            </c:dLbl>
            <c:dLbl>
              <c:idx val="7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B3-4316-927F-4A03320D2E82}"/>
                </c:ext>
              </c:extLst>
            </c:dLbl>
            <c:spPr>
              <a:noFill/>
              <a:ln>
                <a:noFill/>
              </a:ln>
              <a:effectLst/>
            </c:spPr>
            <c:txPr>
              <a:bodyPr rot="0" vert="horz"/>
              <a:lstStyle/>
              <a:p>
                <a:pPr>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'グラフ(日本人)'!$B$14:$BU$15</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'グラフ(日本人)'!$B$16:$BU$16</c:f>
              <c:numCache>
                <c:formatCode>#,##0</c:formatCode>
                <c:ptCount val="72"/>
                <c:pt idx="0">
                  <c:v>314.66699999999997</c:v>
                </c:pt>
                <c:pt idx="1">
                  <c:v>331.72</c:v>
                </c:pt>
                <c:pt idx="2">
                  <c:v>373.88499999999999</c:v>
                </c:pt>
                <c:pt idx="3">
                  <c:v>342.83699999999999</c:v>
                </c:pt>
                <c:pt idx="4">
                  <c:v>358.53399999999999</c:v>
                </c:pt>
                <c:pt idx="5">
                  <c:v>336.548</c:v>
                </c:pt>
                <c:pt idx="6">
                  <c:v>365.26499999999999</c:v>
                </c:pt>
                <c:pt idx="7">
                  <c:v>408.38499999999999</c:v>
                </c:pt>
                <c:pt idx="8">
                  <c:v>360.71199999999999</c:v>
                </c:pt>
                <c:pt idx="9">
                  <c:v>357.01100000000002</c:v>
                </c:pt>
                <c:pt idx="10">
                  <c:v>362.21499999999997</c:v>
                </c:pt>
                <c:pt idx="11">
                  <c:v>379.67599999999999</c:v>
                </c:pt>
                <c:pt idx="12">
                  <c:v>361.43799999999999</c:v>
                </c:pt>
                <c:pt idx="13">
                  <c:v>376.01900000000001</c:v>
                </c:pt>
                <c:pt idx="14">
                  <c:v>419.98500000000001</c:v>
                </c:pt>
                <c:pt idx="15">
                  <c:v>407.56400000000002</c:v>
                </c:pt>
                <c:pt idx="16">
                  <c:v>412.041</c:v>
                </c:pt>
                <c:pt idx="17">
                  <c:v>371.76100000000002</c:v>
                </c:pt>
                <c:pt idx="18">
                  <c:v>414.38400000000001</c:v>
                </c:pt>
                <c:pt idx="19">
                  <c:v>466.82900000000001</c:v>
                </c:pt>
                <c:pt idx="20">
                  <c:v>428.096</c:v>
                </c:pt>
                <c:pt idx="21">
                  <c:v>423.613</c:v>
                </c:pt>
                <c:pt idx="22">
                  <c:v>424.90699999999998</c:v>
                </c:pt>
                <c:pt idx="23">
                  <c:v>456.46899999999999</c:v>
                </c:pt>
                <c:pt idx="24">
                  <c:v>442.26799999999997</c:v>
                </c:pt>
                <c:pt idx="25">
                  <c:v>415.25900000000001</c:v>
                </c:pt>
                <c:pt idx="26">
                  <c:v>248.45099999999999</c:v>
                </c:pt>
                <c:pt idx="27">
                  <c:v>129.934</c:v>
                </c:pt>
                <c:pt idx="28">
                  <c:v>119.45099999999999</c:v>
                </c:pt>
                <c:pt idx="29">
                  <c:v>186.05199999999999</c:v>
                </c:pt>
                <c:pt idx="30">
                  <c:v>205.69200000000001</c:v>
                </c:pt>
                <c:pt idx="31">
                  <c:v>223.41200000000001</c:v>
                </c:pt>
                <c:pt idx="32">
                  <c:v>241.29</c:v>
                </c:pt>
                <c:pt idx="33">
                  <c:v>339.23700000000002</c:v>
                </c:pt>
                <c:pt idx="34">
                  <c:v>377.71100000000001</c:v>
                </c:pt>
                <c:pt idx="35">
                  <c:v>347.24</c:v>
                </c:pt>
                <c:pt idx="36">
                  <c:v>189.22399999999999</c:v>
                </c:pt>
                <c:pt idx="37">
                  <c:v>212.215</c:v>
                </c:pt>
                <c:pt idx="38">
                  <c:v>281.63299999999998</c:v>
                </c:pt>
                <c:pt idx="39">
                  <c:v>279.66399999999999</c:v>
                </c:pt>
                <c:pt idx="40">
                  <c:v>243.286</c:v>
                </c:pt>
                <c:pt idx="41">
                  <c:v>271.68099999999998</c:v>
                </c:pt>
                <c:pt idx="42">
                  <c:v>337.43599999999998</c:v>
                </c:pt>
                <c:pt idx="43">
                  <c:v>320.97300000000001</c:v>
                </c:pt>
                <c:pt idx="44">
                  <c:v>281.69900000000001</c:v>
                </c:pt>
                <c:pt idx="45">
                  <c:v>344.88499999999999</c:v>
                </c:pt>
                <c:pt idx="46">
                  <c:v>407.45</c:v>
                </c:pt>
                <c:pt idx="47">
                  <c:v>500.13600000000002</c:v>
                </c:pt>
                <c:pt idx="48">
                  <c:v>342.81200000000001</c:v>
                </c:pt>
                <c:pt idx="49">
                  <c:v>325.18200000000002</c:v>
                </c:pt>
                <c:pt idx="50">
                  <c:v>414.01799999999997</c:v>
                </c:pt>
                <c:pt idx="51">
                  <c:v>413.77300000000002</c:v>
                </c:pt>
                <c:pt idx="52">
                  <c:v>405.38799999999998</c:v>
                </c:pt>
                <c:pt idx="53">
                  <c:v>423.04500000000002</c:v>
                </c:pt>
                <c:pt idx="54">
                  <c:v>454.49099999999999</c:v>
                </c:pt>
                <c:pt idx="55">
                  <c:v>469.31200000000001</c:v>
                </c:pt>
                <c:pt idx="56">
                  <c:v>444.21600000000001</c:v>
                </c:pt>
                <c:pt idx="57">
                  <c:v>499.19900000000001</c:v>
                </c:pt>
                <c:pt idx="58">
                  <c:v>491.077</c:v>
                </c:pt>
                <c:pt idx="59">
                  <c:v>543.625</c:v>
                </c:pt>
                <c:pt idx="60">
                  <c:v>432.80099999999999</c:v>
                </c:pt>
                <c:pt idx="61">
                  <c:v>445.66899999999998</c:v>
                </c:pt>
                <c:pt idx="62">
                  <c:v>481.65899999999999</c:v>
                </c:pt>
                <c:pt idx="63">
                  <c:v>449.35399999999998</c:v>
                </c:pt>
                <c:pt idx="64">
                  <c:v>455.66199999999998</c:v>
                </c:pt>
                <c:pt idx="65">
                  <c:v>434.42599999999999</c:v>
                </c:pt>
                <c:pt idx="66">
                  <c:v>433.82499999999999</c:v>
                </c:pt>
                <c:pt idx="67">
                  <c:v>511.36900000000003</c:v>
                </c:pt>
                <c:pt idx="68">
                  <c:v>434.81400000000002</c:v>
                </c:pt>
                <c:pt idx="69">
                  <c:v>456.69499999999999</c:v>
                </c:pt>
                <c:pt idx="70">
                  <c:v>439.04300000000001</c:v>
                </c:pt>
                <c:pt idx="71">
                  <c:v>482.77499999999998</c:v>
                </c:pt>
              </c:numCache>
            </c:numRef>
          </c:val>
          <c:smooth val="0"/>
          <c:extLst>
            <c:ext xmlns:c16="http://schemas.microsoft.com/office/drawing/2014/chart" uri="{C3380CC4-5D6E-409C-BE32-E72D297353CC}">
              <c16:uniqueId val="{00000007-64B3-4316-927F-4A03320D2E82}"/>
            </c:ext>
          </c:extLst>
        </c:ser>
        <c:ser>
          <c:idx val="1"/>
          <c:order val="1"/>
          <c:tx>
            <c:strRef>
              <c:f>'グラフ(日本人)'!$A$17</c:f>
              <c:strCache>
                <c:ptCount val="1"/>
                <c:pt idx="0">
                  <c:v>愛知県</c:v>
                </c:pt>
              </c:strCache>
            </c:strRef>
          </c:tx>
          <c:spPr>
            <a:ln w="28575" cap="rnd">
              <a:solidFill>
                <a:schemeClr val="accent3"/>
              </a:solidFill>
              <a:round/>
            </a:ln>
            <a:effectLst/>
          </c:spPr>
          <c:marker>
            <c:symbol val="x"/>
            <c:size val="5"/>
            <c:spPr>
              <a:solidFill>
                <a:schemeClr val="accent3"/>
              </a:solidFill>
              <a:ln w="9525">
                <a:solidFill>
                  <a:schemeClr val="accent3"/>
                </a:solidFill>
              </a:ln>
              <a:effectLst/>
            </c:spPr>
          </c:marker>
          <c:cat>
            <c:multiLvlStrRef>
              <c:f>'グラフ(日本人)'!$B$14:$BU$15</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'グラフ(日本人)'!$B$17:$BU$17</c:f>
              <c:numCache>
                <c:formatCode>#,##0</c:formatCode>
                <c:ptCount val="72"/>
                <c:pt idx="0">
                  <c:v>105.748</c:v>
                </c:pt>
                <c:pt idx="1">
                  <c:v>104.55500000000001</c:v>
                </c:pt>
                <c:pt idx="2">
                  <c:v>124.361</c:v>
                </c:pt>
                <c:pt idx="3">
                  <c:v>114.53</c:v>
                </c:pt>
                <c:pt idx="4">
                  <c:v>117.60299999999999</c:v>
                </c:pt>
                <c:pt idx="5">
                  <c:v>109.544</c:v>
                </c:pt>
                <c:pt idx="6">
                  <c:v>121.378</c:v>
                </c:pt>
                <c:pt idx="7">
                  <c:v>147.12</c:v>
                </c:pt>
                <c:pt idx="8">
                  <c:v>116.92700000000001</c:v>
                </c:pt>
                <c:pt idx="9">
                  <c:v>115.339</c:v>
                </c:pt>
                <c:pt idx="10">
                  <c:v>118.104</c:v>
                </c:pt>
                <c:pt idx="11">
                  <c:v>120.754</c:v>
                </c:pt>
                <c:pt idx="12">
                  <c:v>112.583</c:v>
                </c:pt>
                <c:pt idx="13">
                  <c:v>116.02</c:v>
                </c:pt>
                <c:pt idx="14">
                  <c:v>136.30000000000001</c:v>
                </c:pt>
                <c:pt idx="15">
                  <c:v>137.077</c:v>
                </c:pt>
                <c:pt idx="16">
                  <c:v>135.78299999999999</c:v>
                </c:pt>
                <c:pt idx="17">
                  <c:v>121.795</c:v>
                </c:pt>
                <c:pt idx="18">
                  <c:v>135.28800000000001</c:v>
                </c:pt>
                <c:pt idx="19">
                  <c:v>157.845</c:v>
                </c:pt>
                <c:pt idx="20">
                  <c:v>126.009</c:v>
                </c:pt>
                <c:pt idx="21">
                  <c:v>123.45399999999999</c:v>
                </c:pt>
                <c:pt idx="22">
                  <c:v>135.88900000000001</c:v>
                </c:pt>
                <c:pt idx="23">
                  <c:v>132.381</c:v>
                </c:pt>
                <c:pt idx="24">
                  <c:v>128.143</c:v>
                </c:pt>
                <c:pt idx="25">
                  <c:v>126.322</c:v>
                </c:pt>
                <c:pt idx="26">
                  <c:v>71.569000000000003</c:v>
                </c:pt>
                <c:pt idx="27">
                  <c:v>39.869999999999997</c:v>
                </c:pt>
                <c:pt idx="28">
                  <c:v>37.091000000000001</c:v>
                </c:pt>
                <c:pt idx="29">
                  <c:v>59.454999999999998</c:v>
                </c:pt>
                <c:pt idx="30">
                  <c:v>79.637</c:v>
                </c:pt>
                <c:pt idx="31">
                  <c:v>84.617000000000004</c:v>
                </c:pt>
                <c:pt idx="32">
                  <c:v>93.418000000000006</c:v>
                </c:pt>
                <c:pt idx="33">
                  <c:v>108.16500000000001</c:v>
                </c:pt>
                <c:pt idx="34">
                  <c:v>113.495</c:v>
                </c:pt>
                <c:pt idx="35">
                  <c:v>99.003</c:v>
                </c:pt>
                <c:pt idx="36">
                  <c:v>65.087999999999994</c:v>
                </c:pt>
                <c:pt idx="37">
                  <c:v>61.69</c:v>
                </c:pt>
                <c:pt idx="38">
                  <c:v>98.11</c:v>
                </c:pt>
                <c:pt idx="39">
                  <c:v>84.534000000000006</c:v>
                </c:pt>
                <c:pt idx="40">
                  <c:v>76.512</c:v>
                </c:pt>
                <c:pt idx="41">
                  <c:v>75.096999999999994</c:v>
                </c:pt>
                <c:pt idx="42">
                  <c:v>103.339</c:v>
                </c:pt>
                <c:pt idx="43">
                  <c:v>103.194</c:v>
                </c:pt>
                <c:pt idx="44">
                  <c:v>76.59</c:v>
                </c:pt>
                <c:pt idx="45">
                  <c:v>115.069</c:v>
                </c:pt>
                <c:pt idx="46">
                  <c:v>123.11</c:v>
                </c:pt>
                <c:pt idx="47">
                  <c:v>141.078</c:v>
                </c:pt>
                <c:pt idx="48">
                  <c:v>104.249</c:v>
                </c:pt>
                <c:pt idx="49">
                  <c:v>88.936999999999998</c:v>
                </c:pt>
                <c:pt idx="50">
                  <c:v>126.151</c:v>
                </c:pt>
                <c:pt idx="51">
                  <c:v>116.74</c:v>
                </c:pt>
                <c:pt idx="52">
                  <c:v>132.958</c:v>
                </c:pt>
                <c:pt idx="53">
                  <c:v>112.902</c:v>
                </c:pt>
                <c:pt idx="54">
                  <c:v>137.29499999999999</c:v>
                </c:pt>
                <c:pt idx="55">
                  <c:v>151.33000000000001</c:v>
                </c:pt>
                <c:pt idx="56">
                  <c:v>130.16200000000001</c:v>
                </c:pt>
                <c:pt idx="57">
                  <c:v>143.96600000000001</c:v>
                </c:pt>
                <c:pt idx="58">
                  <c:v>145.06800000000001</c:v>
                </c:pt>
                <c:pt idx="59">
                  <c:v>157.15</c:v>
                </c:pt>
                <c:pt idx="60">
                  <c:v>122.158</c:v>
                </c:pt>
                <c:pt idx="61">
                  <c:v>123.149</c:v>
                </c:pt>
                <c:pt idx="62">
                  <c:v>151.97200000000001</c:v>
                </c:pt>
                <c:pt idx="63">
                  <c:v>127.197</c:v>
                </c:pt>
                <c:pt idx="64">
                  <c:v>138.59200000000001</c:v>
                </c:pt>
                <c:pt idx="65">
                  <c:v>127.991</c:v>
                </c:pt>
                <c:pt idx="66">
                  <c:v>139.262</c:v>
                </c:pt>
                <c:pt idx="67">
                  <c:v>158.589</c:v>
                </c:pt>
                <c:pt idx="68">
                  <c:v>141.28700000000001</c:v>
                </c:pt>
                <c:pt idx="69">
                  <c:v>132.81299999999999</c:v>
                </c:pt>
                <c:pt idx="70">
                  <c:v>142.94300000000001</c:v>
                </c:pt>
                <c:pt idx="71">
                  <c:v>145.90100000000001</c:v>
                </c:pt>
              </c:numCache>
            </c:numRef>
          </c:val>
          <c:smooth val="0"/>
          <c:extLst>
            <c:ext xmlns:c16="http://schemas.microsoft.com/office/drawing/2014/chart" uri="{C3380CC4-5D6E-409C-BE32-E72D297353CC}">
              <c16:uniqueId val="{00000008-64B3-4316-927F-4A03320D2E82}"/>
            </c:ext>
          </c:extLst>
        </c:ser>
        <c:ser>
          <c:idx val="2"/>
          <c:order val="2"/>
          <c:tx>
            <c:strRef>
              <c:f>'グラフ(日本人)'!$A$18</c:f>
              <c:strCache>
                <c:ptCount val="1"/>
                <c:pt idx="0">
                  <c:v>京都府</c:v>
                </c:pt>
              </c:strCache>
            </c:strRef>
          </c:tx>
          <c:spPr>
            <a:ln w="28575" cap="rnd">
              <a:solidFill>
                <a:schemeClr val="bg1">
                  <a:lumMod val="65000"/>
                </a:schemeClr>
              </a:solidFill>
              <a:round/>
            </a:ln>
            <a:effectLst/>
          </c:spPr>
          <c:marker>
            <c:symbol val="triangle"/>
            <c:size val="6"/>
            <c:spPr>
              <a:solidFill>
                <a:schemeClr val="bg1">
                  <a:lumMod val="65000"/>
                </a:schemeClr>
              </a:solidFill>
              <a:ln w="9525">
                <a:solidFill>
                  <a:schemeClr val="bg1">
                    <a:lumMod val="65000"/>
                  </a:schemeClr>
                </a:solidFill>
              </a:ln>
              <a:effectLst/>
            </c:spPr>
          </c:marker>
          <c:dLbls>
            <c:dLbl>
              <c:idx val="66"/>
              <c:layout>
                <c:manualLayout>
                  <c:x val="-2.39051761706136E-2"/>
                  <c:y val="1.1880492091388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4B3-4316-927F-4A03320D2E82}"/>
                </c:ext>
              </c:extLst>
            </c:dLbl>
            <c:dLbl>
              <c:idx val="67"/>
              <c:layout>
                <c:manualLayout>
                  <c:x val="-8.2787861335803827E-3"/>
                  <c:y val="-2.6684034673707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4B3-4316-927F-4A03320D2E82}"/>
                </c:ext>
              </c:extLst>
            </c:dLbl>
            <c:dLbl>
              <c:idx val="70"/>
              <c:layout>
                <c:manualLayout>
                  <c:x val="-1.9449003522353996E-2"/>
                  <c:y val="-1.55344128171207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4B3-4316-927F-4A03320D2E82}"/>
                </c:ext>
              </c:extLst>
            </c:dLbl>
            <c:dLbl>
              <c:idx val="71"/>
              <c:layout>
                <c:manualLayout>
                  <c:x val="-1.5005748777728088E-4"/>
                  <c:y val="1.7532548047117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4B3-4316-927F-4A03320D2E82}"/>
                </c:ext>
              </c:extLst>
            </c:dLbl>
            <c:spPr>
              <a:noFill/>
              <a:ln>
                <a:noFill/>
              </a:ln>
              <a:effectLst/>
            </c:spPr>
            <c:txPr>
              <a:bodyPr rot="0" vert="horz"/>
              <a:lstStyle/>
              <a:p>
                <a:pPr>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'グラフ(日本人)'!$B$14:$BU$15</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'グラフ(日本人)'!$B$18:$BU$18</c:f>
              <c:numCache>
                <c:formatCode>#,##0</c:formatCode>
                <c:ptCount val="72"/>
                <c:pt idx="0">
                  <c:v>94.652000000000001</c:v>
                </c:pt>
                <c:pt idx="1">
                  <c:v>92.807000000000002</c:v>
                </c:pt>
                <c:pt idx="2">
                  <c:v>121.777</c:v>
                </c:pt>
                <c:pt idx="3">
                  <c:v>113.25700000000001</c:v>
                </c:pt>
                <c:pt idx="4">
                  <c:v>136.76900000000001</c:v>
                </c:pt>
                <c:pt idx="5">
                  <c:v>110.32299999999999</c:v>
                </c:pt>
                <c:pt idx="6">
                  <c:v>103.16</c:v>
                </c:pt>
                <c:pt idx="7">
                  <c:v>131.01499999999999</c:v>
                </c:pt>
                <c:pt idx="8">
                  <c:v>115.593</c:v>
                </c:pt>
                <c:pt idx="9">
                  <c:v>128.34700000000001</c:v>
                </c:pt>
                <c:pt idx="10">
                  <c:v>142.035</c:v>
                </c:pt>
                <c:pt idx="11">
                  <c:v>128.56299999999999</c:v>
                </c:pt>
                <c:pt idx="12">
                  <c:v>125.01600000000001</c:v>
                </c:pt>
                <c:pt idx="13">
                  <c:v>128.643</c:v>
                </c:pt>
                <c:pt idx="14">
                  <c:v>169.541</c:v>
                </c:pt>
                <c:pt idx="15">
                  <c:v>163.03</c:v>
                </c:pt>
                <c:pt idx="16">
                  <c:v>186.679</c:v>
                </c:pt>
                <c:pt idx="17">
                  <c:v>146.441</c:v>
                </c:pt>
                <c:pt idx="18">
                  <c:v>139.755</c:v>
                </c:pt>
                <c:pt idx="19">
                  <c:v>167.864</c:v>
                </c:pt>
                <c:pt idx="20">
                  <c:v>153.36699999999999</c:v>
                </c:pt>
                <c:pt idx="21">
                  <c:v>159.81100000000001</c:v>
                </c:pt>
                <c:pt idx="22">
                  <c:v>173.357</c:v>
                </c:pt>
                <c:pt idx="23">
                  <c:v>158.947</c:v>
                </c:pt>
                <c:pt idx="24">
                  <c:v>131.58799999999999</c:v>
                </c:pt>
                <c:pt idx="25">
                  <c:v>129.733</c:v>
                </c:pt>
                <c:pt idx="26">
                  <c:v>101.60299999999999</c:v>
                </c:pt>
                <c:pt idx="27">
                  <c:v>28.097999999999999</c:v>
                </c:pt>
                <c:pt idx="28">
                  <c:v>21.989000000000001</c:v>
                </c:pt>
                <c:pt idx="29">
                  <c:v>50.405999999999999</c:v>
                </c:pt>
                <c:pt idx="30">
                  <c:v>75.67</c:v>
                </c:pt>
                <c:pt idx="31">
                  <c:v>96.546000000000006</c:v>
                </c:pt>
                <c:pt idx="32">
                  <c:v>111.804</c:v>
                </c:pt>
                <c:pt idx="33">
                  <c:v>135.05799999999999</c:v>
                </c:pt>
                <c:pt idx="34">
                  <c:v>200.49299999999999</c:v>
                </c:pt>
                <c:pt idx="35">
                  <c:v>136.00399999999999</c:v>
                </c:pt>
                <c:pt idx="36">
                  <c:v>52.228999999999999</c:v>
                </c:pt>
                <c:pt idx="37">
                  <c:v>58.515000000000001</c:v>
                </c:pt>
                <c:pt idx="38">
                  <c:v>113.958</c:v>
                </c:pt>
                <c:pt idx="39">
                  <c:v>71.644000000000005</c:v>
                </c:pt>
                <c:pt idx="40">
                  <c:v>51.920999999999999</c:v>
                </c:pt>
                <c:pt idx="41">
                  <c:v>60.863</c:v>
                </c:pt>
                <c:pt idx="42">
                  <c:v>102.955</c:v>
                </c:pt>
                <c:pt idx="43">
                  <c:v>100.524</c:v>
                </c:pt>
                <c:pt idx="44">
                  <c:v>75.138000000000005</c:v>
                </c:pt>
                <c:pt idx="45">
                  <c:v>123.70099999999999</c:v>
                </c:pt>
                <c:pt idx="46">
                  <c:v>193.78299999999999</c:v>
                </c:pt>
                <c:pt idx="47">
                  <c:v>176.17599999999999</c:v>
                </c:pt>
                <c:pt idx="48">
                  <c:v>102.77500000000001</c:v>
                </c:pt>
                <c:pt idx="49">
                  <c:v>80.525999999999996</c:v>
                </c:pt>
                <c:pt idx="50">
                  <c:v>148.61699999999999</c:v>
                </c:pt>
                <c:pt idx="51">
                  <c:v>139.92099999999999</c:v>
                </c:pt>
                <c:pt idx="52">
                  <c:v>174.18299999999999</c:v>
                </c:pt>
                <c:pt idx="53">
                  <c:v>162.23099999999999</c:v>
                </c:pt>
                <c:pt idx="54">
                  <c:v>167.994</c:v>
                </c:pt>
                <c:pt idx="55">
                  <c:v>178.88499999999999</c:v>
                </c:pt>
                <c:pt idx="56">
                  <c:v>183.065</c:v>
                </c:pt>
                <c:pt idx="57">
                  <c:v>195.60300000000001</c:v>
                </c:pt>
                <c:pt idx="58">
                  <c:v>230.67400000000001</c:v>
                </c:pt>
                <c:pt idx="59">
                  <c:v>205.238</c:v>
                </c:pt>
                <c:pt idx="60">
                  <c:v>136.30500000000001</c:v>
                </c:pt>
                <c:pt idx="61">
                  <c:v>136.87</c:v>
                </c:pt>
                <c:pt idx="62">
                  <c:v>186.036</c:v>
                </c:pt>
                <c:pt idx="63">
                  <c:v>159.77500000000001</c:v>
                </c:pt>
                <c:pt idx="64">
                  <c:v>185.08600000000001</c:v>
                </c:pt>
                <c:pt idx="65">
                  <c:v>155</c:v>
                </c:pt>
                <c:pt idx="66">
                  <c:v>141.191</c:v>
                </c:pt>
                <c:pt idx="67">
                  <c:v>172.24</c:v>
                </c:pt>
                <c:pt idx="68">
                  <c:v>158.62799999999999</c:v>
                </c:pt>
                <c:pt idx="69">
                  <c:v>171.42599999999999</c:v>
                </c:pt>
                <c:pt idx="70">
                  <c:v>192.364</c:v>
                </c:pt>
                <c:pt idx="71">
                  <c:v>182.417</c:v>
                </c:pt>
              </c:numCache>
            </c:numRef>
          </c:val>
          <c:smooth val="0"/>
          <c:extLst>
            <c:ext xmlns:c16="http://schemas.microsoft.com/office/drawing/2014/chart" uri="{C3380CC4-5D6E-409C-BE32-E72D297353CC}">
              <c16:uniqueId val="{0000000D-64B3-4316-927F-4A03320D2E82}"/>
            </c:ext>
          </c:extLst>
        </c:ser>
        <c:ser>
          <c:idx val="3"/>
          <c:order val="3"/>
          <c:tx>
            <c:strRef>
              <c:f>'グラフ(日本人)'!$A$19</c:f>
              <c:strCache>
                <c:ptCount val="1"/>
                <c:pt idx="0">
                  <c:v>大阪府</c:v>
                </c:pt>
              </c:strCache>
            </c:strRef>
          </c:tx>
          <c:spPr>
            <a:ln w="28575" cap="rnd">
              <a:solidFill>
                <a:schemeClr val="accent2"/>
              </a:solidFill>
              <a:round/>
            </a:ln>
            <a:effectLst/>
          </c:spPr>
          <c:marker>
            <c:symbol val="circle"/>
            <c:size val="6"/>
            <c:spPr>
              <a:solidFill>
                <a:schemeClr val="accent2"/>
              </a:solidFill>
              <a:ln w="9525">
                <a:solidFill>
                  <a:schemeClr val="accent2"/>
                </a:solidFill>
              </a:ln>
              <a:effectLst/>
            </c:spPr>
          </c:marker>
          <c:dLbls>
            <c:dLbl>
              <c:idx val="1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4B3-4316-927F-4A03320D2E82}"/>
                </c:ext>
              </c:extLst>
            </c:dLbl>
            <c:dLbl>
              <c:idx val="2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4B3-4316-927F-4A03320D2E82}"/>
                </c:ext>
              </c:extLst>
            </c:dLbl>
            <c:dLbl>
              <c:idx val="24"/>
              <c:layout>
                <c:manualLayout>
                  <c:x val="-2.2756999125109412E-2"/>
                  <c:y val="1.13144645827860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4B3-4316-927F-4A03320D2E82}"/>
                </c:ext>
              </c:extLst>
            </c:dLbl>
            <c:dLbl>
              <c:idx val="6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4B3-4316-927F-4A03320D2E82}"/>
                </c:ext>
              </c:extLst>
            </c:dLbl>
            <c:dLbl>
              <c:idx val="67"/>
              <c:layout>
                <c:manualLayout>
                  <c:x val="-2.4621609798775253E-2"/>
                  <c:y val="-3.054351632956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4B3-4316-927F-4A03320D2E82}"/>
                </c:ext>
              </c:extLst>
            </c:dLbl>
            <c:dLbl>
              <c:idx val="69"/>
              <c:layout>
                <c:manualLayout>
                  <c:x val="-2.3468627095384335E-2"/>
                  <c:y val="-2.7955477445811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4B3-4316-927F-4A03320D2E82}"/>
                </c:ext>
              </c:extLst>
            </c:dLbl>
            <c:dLbl>
              <c:idx val="70"/>
              <c:layout>
                <c:manualLayout>
                  <c:x val="-2.6700640108242382E-2"/>
                  <c:y val="1.7091446954127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4B3-4316-927F-4A03320D2E82}"/>
                </c:ext>
              </c:extLst>
            </c:dLbl>
            <c:dLbl>
              <c:idx val="7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4B3-4316-927F-4A03320D2E82}"/>
                </c:ext>
              </c:extLst>
            </c:dLbl>
            <c:spPr>
              <a:noFill/>
              <a:ln>
                <a:noFill/>
              </a:ln>
              <a:effectLst/>
            </c:spPr>
            <c:txPr>
              <a:bodyPr rot="0" vert="horz"/>
              <a:lstStyle/>
              <a:p>
                <a:pPr>
                  <a:defRPr u="sng"/>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'グラフ(日本人)'!$B$14:$BU$15</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'グラフ(日本人)'!$B$19:$BU$19</c:f>
              <c:numCache>
                <c:formatCode>#,##0</c:formatCode>
                <c:ptCount val="72"/>
                <c:pt idx="0">
                  <c:v>165.024</c:v>
                </c:pt>
                <c:pt idx="1">
                  <c:v>180.5</c:v>
                </c:pt>
                <c:pt idx="2">
                  <c:v>228.30699999999999</c:v>
                </c:pt>
                <c:pt idx="3">
                  <c:v>189.21199999999999</c:v>
                </c:pt>
                <c:pt idx="4">
                  <c:v>190.761</c:v>
                </c:pt>
                <c:pt idx="5">
                  <c:v>177.869</c:v>
                </c:pt>
                <c:pt idx="6">
                  <c:v>200.40100000000001</c:v>
                </c:pt>
                <c:pt idx="7">
                  <c:v>255.22499999999999</c:v>
                </c:pt>
                <c:pt idx="8">
                  <c:v>214.81299999999999</c:v>
                </c:pt>
                <c:pt idx="9">
                  <c:v>222.87100000000001</c:v>
                </c:pt>
                <c:pt idx="10">
                  <c:v>226.17400000000001</c:v>
                </c:pt>
                <c:pt idx="11">
                  <c:v>226.227</c:v>
                </c:pt>
                <c:pt idx="12">
                  <c:v>197.929</c:v>
                </c:pt>
                <c:pt idx="13">
                  <c:v>217.33500000000001</c:v>
                </c:pt>
                <c:pt idx="14">
                  <c:v>262.77100000000002</c:v>
                </c:pt>
                <c:pt idx="15">
                  <c:v>244.846</c:v>
                </c:pt>
                <c:pt idx="16">
                  <c:v>244.66399999999999</c:v>
                </c:pt>
                <c:pt idx="17">
                  <c:v>226.91399999999999</c:v>
                </c:pt>
                <c:pt idx="18">
                  <c:v>242.214</c:v>
                </c:pt>
                <c:pt idx="19">
                  <c:v>304.88499999999999</c:v>
                </c:pt>
                <c:pt idx="20">
                  <c:v>247.68799999999999</c:v>
                </c:pt>
                <c:pt idx="21">
                  <c:v>247.876</c:v>
                </c:pt>
                <c:pt idx="22">
                  <c:v>258.59699999999998</c:v>
                </c:pt>
                <c:pt idx="23">
                  <c:v>254.41499999999999</c:v>
                </c:pt>
                <c:pt idx="24">
                  <c:v>247.66499999999999</c:v>
                </c:pt>
                <c:pt idx="25">
                  <c:v>244.57499999999999</c:v>
                </c:pt>
                <c:pt idx="26">
                  <c:v>133.47200000000001</c:v>
                </c:pt>
                <c:pt idx="27">
                  <c:v>62.994999999999997</c:v>
                </c:pt>
                <c:pt idx="28">
                  <c:v>45.113</c:v>
                </c:pt>
                <c:pt idx="29">
                  <c:v>82.39</c:v>
                </c:pt>
                <c:pt idx="30">
                  <c:v>103.029</c:v>
                </c:pt>
                <c:pt idx="31">
                  <c:v>101.71</c:v>
                </c:pt>
                <c:pt idx="32">
                  <c:v>129.161</c:v>
                </c:pt>
                <c:pt idx="33">
                  <c:v>176.79499999999999</c:v>
                </c:pt>
                <c:pt idx="34">
                  <c:v>195.346</c:v>
                </c:pt>
                <c:pt idx="35">
                  <c:v>126.97499999999999</c:v>
                </c:pt>
                <c:pt idx="36">
                  <c:v>94.935000000000002</c:v>
                </c:pt>
                <c:pt idx="37">
                  <c:v>90.355999999999995</c:v>
                </c:pt>
                <c:pt idx="38">
                  <c:v>156.672</c:v>
                </c:pt>
                <c:pt idx="39">
                  <c:v>111.70099999999999</c:v>
                </c:pt>
                <c:pt idx="40">
                  <c:v>79.558000000000007</c:v>
                </c:pt>
                <c:pt idx="41">
                  <c:v>104.464</c:v>
                </c:pt>
                <c:pt idx="42">
                  <c:v>153.38999999999999</c:v>
                </c:pt>
                <c:pt idx="43">
                  <c:v>151.411</c:v>
                </c:pt>
                <c:pt idx="44">
                  <c:v>130.32499999999999</c:v>
                </c:pt>
                <c:pt idx="45">
                  <c:v>189.05199999999999</c:v>
                </c:pt>
                <c:pt idx="46">
                  <c:v>218.934</c:v>
                </c:pt>
                <c:pt idx="47">
                  <c:v>273.137</c:v>
                </c:pt>
                <c:pt idx="48">
                  <c:v>171.21700000000001</c:v>
                </c:pt>
                <c:pt idx="49">
                  <c:v>139.15899999999999</c:v>
                </c:pt>
                <c:pt idx="50">
                  <c:v>208.54</c:v>
                </c:pt>
                <c:pt idx="51">
                  <c:v>200.56</c:v>
                </c:pt>
                <c:pt idx="52">
                  <c:v>240.12799999999999</c:v>
                </c:pt>
                <c:pt idx="53">
                  <c:v>226.48099999999999</c:v>
                </c:pt>
                <c:pt idx="54">
                  <c:v>256.95400000000001</c:v>
                </c:pt>
                <c:pt idx="55">
                  <c:v>268.202</c:v>
                </c:pt>
                <c:pt idx="56">
                  <c:v>256.23500000000001</c:v>
                </c:pt>
                <c:pt idx="57">
                  <c:v>280.86200000000002</c:v>
                </c:pt>
                <c:pt idx="58">
                  <c:v>297.94799999999998</c:v>
                </c:pt>
                <c:pt idx="59">
                  <c:v>292.99299999999999</c:v>
                </c:pt>
                <c:pt idx="60">
                  <c:v>221.05199999999999</c:v>
                </c:pt>
                <c:pt idx="61">
                  <c:v>237.49600000000001</c:v>
                </c:pt>
                <c:pt idx="62">
                  <c:v>296.04399999999998</c:v>
                </c:pt>
                <c:pt idx="63">
                  <c:v>234.047</c:v>
                </c:pt>
                <c:pt idx="64">
                  <c:v>264.97300000000001</c:v>
                </c:pt>
                <c:pt idx="65">
                  <c:v>223.595</c:v>
                </c:pt>
                <c:pt idx="66">
                  <c:v>244.34800000000001</c:v>
                </c:pt>
                <c:pt idx="67">
                  <c:v>302.37299999999999</c:v>
                </c:pt>
                <c:pt idx="68">
                  <c:v>262.005</c:v>
                </c:pt>
                <c:pt idx="69">
                  <c:v>270.69299999999998</c:v>
                </c:pt>
                <c:pt idx="70">
                  <c:v>266.57299999999998</c:v>
                </c:pt>
                <c:pt idx="71">
                  <c:v>263.77199999999999</c:v>
                </c:pt>
              </c:numCache>
            </c:numRef>
          </c:val>
          <c:smooth val="0"/>
          <c:extLst>
            <c:ext xmlns:c16="http://schemas.microsoft.com/office/drawing/2014/chart" uri="{C3380CC4-5D6E-409C-BE32-E72D297353CC}">
              <c16:uniqueId val="{00000016-64B3-4316-927F-4A03320D2E82}"/>
            </c:ext>
          </c:extLst>
        </c:ser>
        <c:ser>
          <c:idx val="4"/>
          <c:order val="4"/>
          <c:tx>
            <c:strRef>
              <c:f>'グラフ(日本人)'!$A$20</c:f>
              <c:strCache>
                <c:ptCount val="1"/>
                <c:pt idx="0">
                  <c:v>兵庫県</c:v>
                </c:pt>
              </c:strCache>
            </c:strRef>
          </c:tx>
          <c:spPr>
            <a:ln w="28575" cap="rnd">
              <a:solidFill>
                <a:schemeClr val="accent5"/>
              </a:solidFill>
              <a:round/>
            </a:ln>
            <a:effectLst/>
          </c:spPr>
          <c:marker>
            <c:symbol val="star"/>
            <c:size val="5"/>
            <c:spPr>
              <a:noFill/>
              <a:ln w="9525">
                <a:solidFill>
                  <a:schemeClr val="accent5"/>
                </a:solidFill>
              </a:ln>
              <a:effectLst/>
            </c:spPr>
          </c:marker>
          <c:cat>
            <c:multiLvlStrRef>
              <c:f>'グラフ(日本人)'!$B$14:$BU$15</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'グラフ(日本人)'!$B$20:$BU$20</c:f>
              <c:numCache>
                <c:formatCode>#,##0</c:formatCode>
                <c:ptCount val="72"/>
                <c:pt idx="0">
                  <c:v>90.89</c:v>
                </c:pt>
                <c:pt idx="1">
                  <c:v>88.796000000000006</c:v>
                </c:pt>
                <c:pt idx="2">
                  <c:v>111.43600000000001</c:v>
                </c:pt>
                <c:pt idx="3">
                  <c:v>94.072000000000003</c:v>
                </c:pt>
                <c:pt idx="4">
                  <c:v>98.293999999999997</c:v>
                </c:pt>
                <c:pt idx="5">
                  <c:v>88.349000000000004</c:v>
                </c:pt>
                <c:pt idx="6">
                  <c:v>96.007999999999996</c:v>
                </c:pt>
                <c:pt idx="7">
                  <c:v>145.43299999999999</c:v>
                </c:pt>
                <c:pt idx="8">
                  <c:v>94.763000000000005</c:v>
                </c:pt>
                <c:pt idx="9">
                  <c:v>95.578999999999994</c:v>
                </c:pt>
                <c:pt idx="10">
                  <c:v>105.26</c:v>
                </c:pt>
                <c:pt idx="11">
                  <c:v>104.327</c:v>
                </c:pt>
                <c:pt idx="12">
                  <c:v>95.114000000000004</c:v>
                </c:pt>
                <c:pt idx="13">
                  <c:v>97.599000000000004</c:v>
                </c:pt>
                <c:pt idx="14">
                  <c:v>120.46</c:v>
                </c:pt>
                <c:pt idx="15">
                  <c:v>109.44799999999999</c:v>
                </c:pt>
                <c:pt idx="16">
                  <c:v>109.986</c:v>
                </c:pt>
                <c:pt idx="17">
                  <c:v>92.039000000000001</c:v>
                </c:pt>
                <c:pt idx="18">
                  <c:v>109.158</c:v>
                </c:pt>
                <c:pt idx="19">
                  <c:v>152.154</c:v>
                </c:pt>
                <c:pt idx="20">
                  <c:v>102.607</c:v>
                </c:pt>
                <c:pt idx="21">
                  <c:v>99.742000000000004</c:v>
                </c:pt>
                <c:pt idx="22">
                  <c:v>110.404</c:v>
                </c:pt>
                <c:pt idx="23">
                  <c:v>106.322</c:v>
                </c:pt>
                <c:pt idx="24">
                  <c:v>96.616</c:v>
                </c:pt>
                <c:pt idx="25">
                  <c:v>91.891999999999996</c:v>
                </c:pt>
                <c:pt idx="26">
                  <c:v>72.542000000000002</c:v>
                </c:pt>
                <c:pt idx="27">
                  <c:v>26.434000000000001</c:v>
                </c:pt>
                <c:pt idx="28">
                  <c:v>25.012</c:v>
                </c:pt>
                <c:pt idx="29">
                  <c:v>43.369</c:v>
                </c:pt>
                <c:pt idx="30">
                  <c:v>65.177000000000007</c:v>
                </c:pt>
                <c:pt idx="31">
                  <c:v>92.197999999999993</c:v>
                </c:pt>
                <c:pt idx="32">
                  <c:v>82.001999999999995</c:v>
                </c:pt>
                <c:pt idx="33">
                  <c:v>92.1</c:v>
                </c:pt>
                <c:pt idx="34">
                  <c:v>103.15900000000001</c:v>
                </c:pt>
                <c:pt idx="35">
                  <c:v>89.123000000000005</c:v>
                </c:pt>
                <c:pt idx="36">
                  <c:v>48.529000000000003</c:v>
                </c:pt>
                <c:pt idx="37">
                  <c:v>49.859000000000002</c:v>
                </c:pt>
                <c:pt idx="38">
                  <c:v>79.787000000000006</c:v>
                </c:pt>
                <c:pt idx="39">
                  <c:v>55.795000000000002</c:v>
                </c:pt>
                <c:pt idx="40">
                  <c:v>44.082000000000001</c:v>
                </c:pt>
                <c:pt idx="41">
                  <c:v>50.115000000000002</c:v>
                </c:pt>
                <c:pt idx="42">
                  <c:v>85.399000000000001</c:v>
                </c:pt>
                <c:pt idx="43">
                  <c:v>96.512</c:v>
                </c:pt>
                <c:pt idx="44">
                  <c:v>60.048000000000002</c:v>
                </c:pt>
                <c:pt idx="45">
                  <c:v>84.617999999999995</c:v>
                </c:pt>
                <c:pt idx="46">
                  <c:v>107.764</c:v>
                </c:pt>
                <c:pt idx="47">
                  <c:v>111.063</c:v>
                </c:pt>
                <c:pt idx="48">
                  <c:v>90.335999999999999</c:v>
                </c:pt>
                <c:pt idx="49">
                  <c:v>66.87</c:v>
                </c:pt>
                <c:pt idx="50">
                  <c:v>101.331</c:v>
                </c:pt>
                <c:pt idx="51">
                  <c:v>96.075999999999993</c:v>
                </c:pt>
                <c:pt idx="52">
                  <c:v>109.04300000000001</c:v>
                </c:pt>
                <c:pt idx="53">
                  <c:v>88.96</c:v>
                </c:pt>
                <c:pt idx="54">
                  <c:v>104.441</c:v>
                </c:pt>
                <c:pt idx="55">
                  <c:v>130.452</c:v>
                </c:pt>
                <c:pt idx="56">
                  <c:v>102.506</c:v>
                </c:pt>
                <c:pt idx="57">
                  <c:v>113.785</c:v>
                </c:pt>
                <c:pt idx="58">
                  <c:v>123.955</c:v>
                </c:pt>
                <c:pt idx="59">
                  <c:v>123.05</c:v>
                </c:pt>
                <c:pt idx="60">
                  <c:v>95.906000000000006</c:v>
                </c:pt>
                <c:pt idx="61">
                  <c:v>94.692999999999998</c:v>
                </c:pt>
                <c:pt idx="62">
                  <c:v>125.476</c:v>
                </c:pt>
                <c:pt idx="63">
                  <c:v>105.276</c:v>
                </c:pt>
                <c:pt idx="64">
                  <c:v>119.755</c:v>
                </c:pt>
                <c:pt idx="65">
                  <c:v>103.214</c:v>
                </c:pt>
                <c:pt idx="66">
                  <c:v>114.578</c:v>
                </c:pt>
                <c:pt idx="67">
                  <c:v>148.41</c:v>
                </c:pt>
                <c:pt idx="68">
                  <c:v>116.166</c:v>
                </c:pt>
                <c:pt idx="69">
                  <c:v>115.125</c:v>
                </c:pt>
                <c:pt idx="70">
                  <c:v>126.318</c:v>
                </c:pt>
                <c:pt idx="71">
                  <c:v>117.404</c:v>
                </c:pt>
              </c:numCache>
            </c:numRef>
          </c:val>
          <c:smooth val="0"/>
          <c:extLst>
            <c:ext xmlns:c16="http://schemas.microsoft.com/office/drawing/2014/chart" uri="{C3380CC4-5D6E-409C-BE32-E72D297353CC}">
              <c16:uniqueId val="{00000017-64B3-4316-927F-4A03320D2E82}"/>
            </c:ext>
          </c:extLst>
        </c:ser>
        <c:ser>
          <c:idx val="5"/>
          <c:order val="5"/>
          <c:tx>
            <c:strRef>
              <c:f>'グラフ(日本人)'!$A$21</c:f>
              <c:strCache>
                <c:ptCount val="1"/>
                <c:pt idx="0">
                  <c:v>福岡県</c:v>
                </c:pt>
              </c:strCache>
            </c:strRef>
          </c:tx>
          <c:spPr>
            <a:ln w="28575" cap="rnd">
              <a:solidFill>
                <a:schemeClr val="accent6"/>
              </a:solidFill>
              <a:round/>
            </a:ln>
            <a:effectLst/>
          </c:spPr>
          <c:marker>
            <c:symbol val="x"/>
            <c:size val="5"/>
            <c:spPr>
              <a:noFill/>
              <a:ln w="9525">
                <a:solidFill>
                  <a:schemeClr val="accent6"/>
                </a:solidFill>
              </a:ln>
              <a:effectLst/>
            </c:spPr>
          </c:marker>
          <c:cat>
            <c:multiLvlStrRef>
              <c:f>'グラフ(日本人)'!$B$14:$BU$15</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'グラフ(日本人)'!$B$21:$BU$21</c:f>
              <c:numCache>
                <c:formatCode>#,##0</c:formatCode>
                <c:ptCount val="72"/>
                <c:pt idx="0">
                  <c:v>98.102999999999994</c:v>
                </c:pt>
                <c:pt idx="1">
                  <c:v>104.28100000000001</c:v>
                </c:pt>
                <c:pt idx="2">
                  <c:v>118.803</c:v>
                </c:pt>
                <c:pt idx="3">
                  <c:v>108.205</c:v>
                </c:pt>
                <c:pt idx="4">
                  <c:v>112.416</c:v>
                </c:pt>
                <c:pt idx="5">
                  <c:v>103.381</c:v>
                </c:pt>
                <c:pt idx="6">
                  <c:v>111.824</c:v>
                </c:pt>
                <c:pt idx="7">
                  <c:v>130.94999999999999</c:v>
                </c:pt>
                <c:pt idx="8">
                  <c:v>111.935</c:v>
                </c:pt>
                <c:pt idx="9">
                  <c:v>108.98699999999999</c:v>
                </c:pt>
                <c:pt idx="10">
                  <c:v>117.441</c:v>
                </c:pt>
                <c:pt idx="11">
                  <c:v>110.178</c:v>
                </c:pt>
                <c:pt idx="12">
                  <c:v>109.541</c:v>
                </c:pt>
                <c:pt idx="13">
                  <c:v>114.541</c:v>
                </c:pt>
                <c:pt idx="14">
                  <c:v>138.66800000000001</c:v>
                </c:pt>
                <c:pt idx="15">
                  <c:v>131.87700000000001</c:v>
                </c:pt>
                <c:pt idx="16">
                  <c:v>138.14400000000001</c:v>
                </c:pt>
                <c:pt idx="17">
                  <c:v>125.24</c:v>
                </c:pt>
                <c:pt idx="18">
                  <c:v>134.791</c:v>
                </c:pt>
                <c:pt idx="19">
                  <c:v>157.44</c:v>
                </c:pt>
                <c:pt idx="20">
                  <c:v>136.52799999999999</c:v>
                </c:pt>
                <c:pt idx="21">
                  <c:v>145.37700000000001</c:v>
                </c:pt>
                <c:pt idx="22">
                  <c:v>148.46799999999999</c:v>
                </c:pt>
                <c:pt idx="23">
                  <c:v>135.22499999999999</c:v>
                </c:pt>
                <c:pt idx="24">
                  <c:v>137.91399999999999</c:v>
                </c:pt>
                <c:pt idx="25">
                  <c:v>135.559</c:v>
                </c:pt>
                <c:pt idx="26">
                  <c:v>87.828999999999994</c:v>
                </c:pt>
                <c:pt idx="27">
                  <c:v>28.611000000000001</c:v>
                </c:pt>
                <c:pt idx="28">
                  <c:v>22.901</c:v>
                </c:pt>
                <c:pt idx="29">
                  <c:v>42.484999999999999</c:v>
                </c:pt>
                <c:pt idx="30">
                  <c:v>68.963999999999999</c:v>
                </c:pt>
                <c:pt idx="31">
                  <c:v>68.44</c:v>
                </c:pt>
                <c:pt idx="32">
                  <c:v>80.468000000000004</c:v>
                </c:pt>
                <c:pt idx="33">
                  <c:v>102.809</c:v>
                </c:pt>
                <c:pt idx="34">
                  <c:v>119.274</c:v>
                </c:pt>
                <c:pt idx="35">
                  <c:v>101.678</c:v>
                </c:pt>
                <c:pt idx="36">
                  <c:v>57.39</c:v>
                </c:pt>
                <c:pt idx="37">
                  <c:v>51.064999999999998</c:v>
                </c:pt>
                <c:pt idx="38">
                  <c:v>86.156000000000006</c:v>
                </c:pt>
                <c:pt idx="39">
                  <c:v>75.138999999999996</c:v>
                </c:pt>
                <c:pt idx="40">
                  <c:v>55.521999999999998</c:v>
                </c:pt>
                <c:pt idx="41">
                  <c:v>55.457999999999998</c:v>
                </c:pt>
                <c:pt idx="42">
                  <c:v>87.63</c:v>
                </c:pt>
                <c:pt idx="43">
                  <c:v>75.539000000000001</c:v>
                </c:pt>
                <c:pt idx="44">
                  <c:v>62.948999999999998</c:v>
                </c:pt>
                <c:pt idx="45">
                  <c:v>97.021000000000001</c:v>
                </c:pt>
                <c:pt idx="46">
                  <c:v>115.9</c:v>
                </c:pt>
                <c:pt idx="47">
                  <c:v>131.85499999999999</c:v>
                </c:pt>
                <c:pt idx="48">
                  <c:v>86.503</c:v>
                </c:pt>
                <c:pt idx="49">
                  <c:v>67.515000000000001</c:v>
                </c:pt>
                <c:pt idx="50">
                  <c:v>102.873</c:v>
                </c:pt>
                <c:pt idx="51">
                  <c:v>102.898</c:v>
                </c:pt>
                <c:pt idx="52">
                  <c:v>107.93</c:v>
                </c:pt>
                <c:pt idx="53">
                  <c:v>93.543999999999997</c:v>
                </c:pt>
                <c:pt idx="54">
                  <c:v>118.623</c:v>
                </c:pt>
                <c:pt idx="55">
                  <c:v>134.096</c:v>
                </c:pt>
                <c:pt idx="56">
                  <c:v>117.63500000000001</c:v>
                </c:pt>
                <c:pt idx="57">
                  <c:v>130.37100000000001</c:v>
                </c:pt>
                <c:pt idx="58">
                  <c:v>140.15899999999999</c:v>
                </c:pt>
                <c:pt idx="59">
                  <c:v>136.56800000000001</c:v>
                </c:pt>
                <c:pt idx="60">
                  <c:v>109.021</c:v>
                </c:pt>
                <c:pt idx="61">
                  <c:v>115.38200000000001</c:v>
                </c:pt>
                <c:pt idx="62">
                  <c:v>139.976</c:v>
                </c:pt>
                <c:pt idx="63">
                  <c:v>113.938</c:v>
                </c:pt>
                <c:pt idx="64">
                  <c:v>130.28200000000001</c:v>
                </c:pt>
                <c:pt idx="65">
                  <c:v>114.014</c:v>
                </c:pt>
                <c:pt idx="66">
                  <c:v>122.003</c:v>
                </c:pt>
                <c:pt idx="67">
                  <c:v>145.21199999999999</c:v>
                </c:pt>
                <c:pt idx="68">
                  <c:v>126.57899999999999</c:v>
                </c:pt>
                <c:pt idx="69">
                  <c:v>133.017</c:v>
                </c:pt>
                <c:pt idx="70">
                  <c:v>144.119</c:v>
                </c:pt>
                <c:pt idx="71">
                  <c:v>135.494</c:v>
                </c:pt>
              </c:numCache>
            </c:numRef>
          </c:val>
          <c:smooth val="0"/>
          <c:extLst>
            <c:ext xmlns:c16="http://schemas.microsoft.com/office/drawing/2014/chart" uri="{C3380CC4-5D6E-409C-BE32-E72D297353CC}">
              <c16:uniqueId val="{00000018-64B3-4316-927F-4A03320D2E82}"/>
            </c:ext>
          </c:extLst>
        </c:ser>
        <c:dLbls>
          <c:showLegendKey val="0"/>
          <c:showVal val="0"/>
          <c:showCatName val="0"/>
          <c:showSerName val="0"/>
          <c:showPercent val="0"/>
          <c:showBubbleSize val="0"/>
        </c:dLbls>
        <c:marker val="1"/>
        <c:smooth val="0"/>
        <c:axId val="879096064"/>
        <c:axId val="879104800"/>
      </c:lineChart>
      <c:catAx>
        <c:axId val="8790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ja-JP"/>
          </a:p>
        </c:txPr>
        <c:crossAx val="879104800"/>
        <c:crosses val="autoZero"/>
        <c:auto val="1"/>
        <c:lblAlgn val="ctr"/>
        <c:lblOffset val="100"/>
        <c:noMultiLvlLbl val="0"/>
      </c:catAx>
      <c:valAx>
        <c:axId val="879104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ja-JP"/>
          </a:p>
        </c:txPr>
        <c:crossAx val="879096064"/>
        <c:crosses val="autoZero"/>
        <c:crossBetween val="between"/>
      </c:valAx>
    </c:plotArea>
    <c:legend>
      <c:legendPos val="b"/>
      <c:legendEntry>
        <c:idx val="3"/>
        <c:txPr>
          <a:bodyPr rot="0" vert="horz"/>
          <a:lstStyle/>
          <a:p>
            <a:pPr>
              <a:defRPr sz="1000" b="1" u="sng"/>
            </a:pPr>
            <a:endParaRPr lang="ja-JP"/>
          </a:p>
        </c:txPr>
      </c:legendEntry>
      <c:overlay val="0"/>
      <c:spPr>
        <a:noFill/>
        <a:ln>
          <a:noFill/>
        </a:ln>
        <a:effectLst/>
      </c:spPr>
      <c:txPr>
        <a:bodyPr rot="0" vert="horz"/>
        <a:lstStyle/>
        <a:p>
          <a:pPr>
            <a:defRPr sz="1000"/>
          </a:pPr>
          <a:endParaRPr lang="ja-JP"/>
        </a:p>
      </c:txPr>
    </c:legend>
    <c:plotVisOnly val="1"/>
    <c:dispBlanksAs val="gap"/>
    <c:showDLblsOverMax val="0"/>
    <c:extLst/>
  </c:chart>
  <c:spPr>
    <a:ln>
      <a:noFill/>
    </a:ln>
  </c:spPr>
  <c:txPr>
    <a:bodyPr/>
    <a:lstStyle/>
    <a:p>
      <a:pPr>
        <a:defRPr sz="900">
          <a:solidFill>
            <a:schemeClr val="tx1"/>
          </a:solidFill>
          <a:latin typeface="Meiryo UI" panose="020B0604030504040204" pitchFamily="50" charset="-128"/>
          <a:ea typeface="Meiryo UI" panose="020B0604030504040204" pitchFamily="50" charset="-128"/>
        </a:defRPr>
      </a:pPr>
      <a:endParaRPr lang="ja-JP"/>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'グラフ（外国人）'!$A$15</c:f>
              <c:strCache>
                <c:ptCount val="1"/>
                <c:pt idx="0">
                  <c:v>東京都</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33-45DD-8CF7-D13AE599A710}"/>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33-45DD-8CF7-D13AE599A710}"/>
                </c:ext>
              </c:extLst>
            </c:dLbl>
            <c:dLbl>
              <c:idx val="6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33-45DD-8CF7-D13AE599A710}"/>
                </c:ext>
              </c:extLst>
            </c:dLbl>
            <c:dLbl>
              <c:idx val="6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33-45DD-8CF7-D13AE599A710}"/>
                </c:ext>
              </c:extLst>
            </c:dLbl>
            <c:dLbl>
              <c:idx val="6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533-45DD-8CF7-D13AE599A710}"/>
                </c:ext>
              </c:extLst>
            </c:dLbl>
            <c:dLbl>
              <c:idx val="70"/>
              <c:layout>
                <c:manualLayout>
                  <c:x val="-1.906874329073956E-2"/>
                  <c:y val="1.51295336787564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33-45DD-8CF7-D13AE599A710}"/>
                </c:ext>
              </c:extLst>
            </c:dLbl>
            <c:dLbl>
              <c:idx val="71"/>
              <c:layout>
                <c:manualLayout>
                  <c:x val="-6.0035776952106039E-3"/>
                  <c:y val="-2.8624064478986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533-45DD-8CF7-D13AE599A710}"/>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'グラフ（外国人）'!$B$13:$FA$14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'グラフ（外国人）'!$B$15:$FA$15</c:f>
              <c:numCache>
                <c:formatCode>#,##0</c:formatCode>
                <c:ptCount val="72"/>
                <c:pt idx="0">
                  <c:v>145.292</c:v>
                </c:pt>
                <c:pt idx="1">
                  <c:v>143.374</c:v>
                </c:pt>
                <c:pt idx="2">
                  <c:v>190.95400000000001</c:v>
                </c:pt>
                <c:pt idx="3">
                  <c:v>218.86500000000001</c:v>
                </c:pt>
                <c:pt idx="4">
                  <c:v>182.02799999999999</c:v>
                </c:pt>
                <c:pt idx="5">
                  <c:v>195.29900000000001</c:v>
                </c:pt>
                <c:pt idx="6">
                  <c:v>221.57400000000001</c:v>
                </c:pt>
                <c:pt idx="7">
                  <c:v>193.46100000000001</c:v>
                </c:pt>
                <c:pt idx="8">
                  <c:v>202.85400000000001</c:v>
                </c:pt>
                <c:pt idx="9">
                  <c:v>213.661</c:v>
                </c:pt>
                <c:pt idx="10">
                  <c:v>203.511</c:v>
                </c:pt>
                <c:pt idx="11">
                  <c:v>208.57900000000001</c:v>
                </c:pt>
                <c:pt idx="12">
                  <c:v>210.57499999999999</c:v>
                </c:pt>
                <c:pt idx="13">
                  <c:v>196.23</c:v>
                </c:pt>
                <c:pt idx="14">
                  <c:v>249.089</c:v>
                </c:pt>
                <c:pt idx="15">
                  <c:v>297.76900000000001</c:v>
                </c:pt>
                <c:pt idx="16">
                  <c:v>243.51599999999999</c:v>
                </c:pt>
                <c:pt idx="17">
                  <c:v>242.018</c:v>
                </c:pt>
                <c:pt idx="18">
                  <c:v>263.52699999999999</c:v>
                </c:pt>
                <c:pt idx="19">
                  <c:v>239.86099999999999</c:v>
                </c:pt>
                <c:pt idx="20">
                  <c:v>231.584</c:v>
                </c:pt>
                <c:pt idx="21">
                  <c:v>269.678</c:v>
                </c:pt>
                <c:pt idx="22">
                  <c:v>244.79400000000001</c:v>
                </c:pt>
                <c:pt idx="23">
                  <c:v>246.42500000000001</c:v>
                </c:pt>
                <c:pt idx="24">
                  <c:v>262.60000000000002</c:v>
                </c:pt>
                <c:pt idx="25">
                  <c:v>139.453</c:v>
                </c:pt>
                <c:pt idx="26">
                  <c:v>40.628</c:v>
                </c:pt>
                <c:pt idx="27">
                  <c:v>6.59</c:v>
                </c:pt>
                <c:pt idx="28">
                  <c:v>3.4289999999999998</c:v>
                </c:pt>
                <c:pt idx="29">
                  <c:v>4.2279999999999998</c:v>
                </c:pt>
                <c:pt idx="30">
                  <c:v>4.0430000000000001</c:v>
                </c:pt>
                <c:pt idx="31">
                  <c:v>4.9089999999999998</c:v>
                </c:pt>
                <c:pt idx="32">
                  <c:v>4.1790000000000003</c:v>
                </c:pt>
                <c:pt idx="33">
                  <c:v>5.883</c:v>
                </c:pt>
                <c:pt idx="34">
                  <c:v>11.175000000000001</c:v>
                </c:pt>
                <c:pt idx="35">
                  <c:v>13.208</c:v>
                </c:pt>
                <c:pt idx="36">
                  <c:v>12.831</c:v>
                </c:pt>
                <c:pt idx="37">
                  <c:v>4.3959999999999999</c:v>
                </c:pt>
                <c:pt idx="38">
                  <c:v>4.7309999999999999</c:v>
                </c:pt>
                <c:pt idx="39">
                  <c:v>5.4470000000000001</c:v>
                </c:pt>
                <c:pt idx="40">
                  <c:v>5.24</c:v>
                </c:pt>
                <c:pt idx="41">
                  <c:v>6.9080000000000004</c:v>
                </c:pt>
                <c:pt idx="42">
                  <c:v>45.082000000000001</c:v>
                </c:pt>
                <c:pt idx="43">
                  <c:v>32.542000000000002</c:v>
                </c:pt>
                <c:pt idx="44">
                  <c:v>8.9819999999999993</c:v>
                </c:pt>
                <c:pt idx="45">
                  <c:v>8.93</c:v>
                </c:pt>
                <c:pt idx="46">
                  <c:v>9.74</c:v>
                </c:pt>
                <c:pt idx="47">
                  <c:v>8.82</c:v>
                </c:pt>
                <c:pt idx="48">
                  <c:v>5.1779999999999999</c:v>
                </c:pt>
                <c:pt idx="49">
                  <c:v>3.6549999999999998</c:v>
                </c:pt>
                <c:pt idx="50">
                  <c:v>9.2100000000000009</c:v>
                </c:pt>
                <c:pt idx="51">
                  <c:v>20.105</c:v>
                </c:pt>
                <c:pt idx="52">
                  <c:v>25.376000000000001</c:v>
                </c:pt>
                <c:pt idx="53">
                  <c:v>25.905000000000001</c:v>
                </c:pt>
                <c:pt idx="54">
                  <c:v>30.369</c:v>
                </c:pt>
                <c:pt idx="55">
                  <c:v>30.498999999999999</c:v>
                </c:pt>
                <c:pt idx="56">
                  <c:v>35.414999999999999</c:v>
                </c:pt>
                <c:pt idx="57">
                  <c:v>95.126000000000005</c:v>
                </c:pt>
                <c:pt idx="58">
                  <c:v>156.453</c:v>
                </c:pt>
                <c:pt idx="59">
                  <c:v>240.268</c:v>
                </c:pt>
                <c:pt idx="60">
                  <c:v>220.52199999999999</c:v>
                </c:pt>
                <c:pt idx="61">
                  <c:v>218.953</c:v>
                </c:pt>
                <c:pt idx="62">
                  <c:v>303.26100000000002</c:v>
                </c:pt>
                <c:pt idx="63">
                  <c:v>359.50799999999998</c:v>
                </c:pt>
                <c:pt idx="64">
                  <c:v>331.79899999999998</c:v>
                </c:pt>
                <c:pt idx="65">
                  <c:v>367.10199999999998</c:v>
                </c:pt>
                <c:pt idx="66">
                  <c:v>411.69600000000003</c:v>
                </c:pt>
                <c:pt idx="67">
                  <c:v>375.57299999999998</c:v>
                </c:pt>
                <c:pt idx="68">
                  <c:v>386.00799999999998</c:v>
                </c:pt>
                <c:pt idx="69">
                  <c:v>454.53800000000001</c:v>
                </c:pt>
                <c:pt idx="70">
                  <c:v>415.21899999999999</c:v>
                </c:pt>
                <c:pt idx="71">
                  <c:v>428.59</c:v>
                </c:pt>
              </c:numCache>
            </c:numRef>
          </c:val>
          <c:smooth val="0"/>
          <c:extLst>
            <c:ext xmlns:c16="http://schemas.microsoft.com/office/drawing/2014/chart" uri="{C3380CC4-5D6E-409C-BE32-E72D297353CC}">
              <c16:uniqueId val="{00000007-4533-45DD-8CF7-D13AE599A710}"/>
            </c:ext>
          </c:extLst>
        </c:ser>
        <c:ser>
          <c:idx val="1"/>
          <c:order val="1"/>
          <c:tx>
            <c:strRef>
              <c:f>'グラフ（外国人）'!$A$16</c:f>
              <c:strCache>
                <c:ptCount val="1"/>
                <c:pt idx="0">
                  <c:v>愛知県</c:v>
                </c:pt>
              </c:strCache>
            </c:strRef>
          </c:tx>
          <c:spPr>
            <a:ln w="28575" cap="rnd">
              <a:solidFill>
                <a:schemeClr val="accent3"/>
              </a:solidFill>
              <a:round/>
            </a:ln>
            <a:effectLst/>
          </c:spPr>
          <c:marker>
            <c:symbol val="x"/>
            <c:size val="5"/>
            <c:spPr>
              <a:solidFill>
                <a:schemeClr val="accent3"/>
              </a:solidFill>
              <a:ln w="9525">
                <a:solidFill>
                  <a:schemeClr val="accent3"/>
                </a:solidFill>
              </a:ln>
              <a:effectLst/>
            </c:spPr>
          </c:marker>
          <c:cat>
            <c:multiLvlStrRef>
              <c:f>'グラフ（外国人）'!$B$13:$FA$14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'グラフ（外国人）'!$B$16:$FA$16</c:f>
              <c:numCache>
                <c:formatCode>#,##0</c:formatCode>
                <c:ptCount val="72"/>
                <c:pt idx="0">
                  <c:v>19.739999999999998</c:v>
                </c:pt>
                <c:pt idx="1">
                  <c:v>23.962</c:v>
                </c:pt>
                <c:pt idx="2">
                  <c:v>22.931999999999999</c:v>
                </c:pt>
                <c:pt idx="3">
                  <c:v>26.13</c:v>
                </c:pt>
                <c:pt idx="4">
                  <c:v>23.716999999999999</c:v>
                </c:pt>
                <c:pt idx="5">
                  <c:v>24.245999999999999</c:v>
                </c:pt>
                <c:pt idx="6">
                  <c:v>26.216999999999999</c:v>
                </c:pt>
                <c:pt idx="7">
                  <c:v>23.021000000000001</c:v>
                </c:pt>
                <c:pt idx="8">
                  <c:v>19.007999999999999</c:v>
                </c:pt>
                <c:pt idx="9">
                  <c:v>26.183</c:v>
                </c:pt>
                <c:pt idx="10">
                  <c:v>24.861999999999998</c:v>
                </c:pt>
                <c:pt idx="11">
                  <c:v>25.004000000000001</c:v>
                </c:pt>
                <c:pt idx="12">
                  <c:v>24.922999999999998</c:v>
                </c:pt>
                <c:pt idx="13">
                  <c:v>29.773</c:v>
                </c:pt>
                <c:pt idx="14">
                  <c:v>30.015000000000001</c:v>
                </c:pt>
                <c:pt idx="15">
                  <c:v>33.487000000000002</c:v>
                </c:pt>
                <c:pt idx="16">
                  <c:v>31.372</c:v>
                </c:pt>
                <c:pt idx="17">
                  <c:v>33.649000000000001</c:v>
                </c:pt>
                <c:pt idx="18">
                  <c:v>33.198</c:v>
                </c:pt>
                <c:pt idx="19">
                  <c:v>31.206</c:v>
                </c:pt>
                <c:pt idx="20">
                  <c:v>25.957000000000001</c:v>
                </c:pt>
                <c:pt idx="21">
                  <c:v>29.771000000000001</c:v>
                </c:pt>
                <c:pt idx="22">
                  <c:v>30.568999999999999</c:v>
                </c:pt>
                <c:pt idx="23">
                  <c:v>29.431000000000001</c:v>
                </c:pt>
                <c:pt idx="24">
                  <c:v>42.454999999999998</c:v>
                </c:pt>
                <c:pt idx="25">
                  <c:v>15.707000000000001</c:v>
                </c:pt>
                <c:pt idx="26">
                  <c:v>2.12</c:v>
                </c:pt>
                <c:pt idx="27">
                  <c:v>0.378</c:v>
                </c:pt>
                <c:pt idx="28">
                  <c:v>0.23</c:v>
                </c:pt>
                <c:pt idx="29">
                  <c:v>0.38800000000000001</c:v>
                </c:pt>
                <c:pt idx="30">
                  <c:v>0.63700000000000001</c:v>
                </c:pt>
                <c:pt idx="31">
                  <c:v>0.56499999999999995</c:v>
                </c:pt>
                <c:pt idx="32">
                  <c:v>0.497</c:v>
                </c:pt>
                <c:pt idx="33">
                  <c:v>0.59399999999999997</c:v>
                </c:pt>
                <c:pt idx="34">
                  <c:v>0.75</c:v>
                </c:pt>
                <c:pt idx="35">
                  <c:v>1.694</c:v>
                </c:pt>
                <c:pt idx="36">
                  <c:v>1.8009999999999999</c:v>
                </c:pt>
                <c:pt idx="37">
                  <c:v>0.82299999999999995</c:v>
                </c:pt>
                <c:pt idx="38">
                  <c:v>0.999</c:v>
                </c:pt>
                <c:pt idx="39">
                  <c:v>0.875</c:v>
                </c:pt>
                <c:pt idx="40">
                  <c:v>0.97699999999999998</c:v>
                </c:pt>
                <c:pt idx="41">
                  <c:v>0.86499999999999999</c:v>
                </c:pt>
                <c:pt idx="42">
                  <c:v>0.69799999999999995</c:v>
                </c:pt>
                <c:pt idx="43">
                  <c:v>0.71699999999999997</c:v>
                </c:pt>
                <c:pt idx="44">
                  <c:v>0.59899999999999998</c:v>
                </c:pt>
                <c:pt idx="45">
                  <c:v>0.55000000000000004</c:v>
                </c:pt>
                <c:pt idx="46">
                  <c:v>1.0209999999999999</c:v>
                </c:pt>
                <c:pt idx="47">
                  <c:v>0.91100000000000003</c:v>
                </c:pt>
                <c:pt idx="48">
                  <c:v>0.63500000000000001</c:v>
                </c:pt>
                <c:pt idx="49">
                  <c:v>0.64400000000000002</c:v>
                </c:pt>
                <c:pt idx="50">
                  <c:v>1.165</c:v>
                </c:pt>
                <c:pt idx="51">
                  <c:v>1.587</c:v>
                </c:pt>
                <c:pt idx="52">
                  <c:v>2.06</c:v>
                </c:pt>
                <c:pt idx="53">
                  <c:v>1.425</c:v>
                </c:pt>
                <c:pt idx="54">
                  <c:v>1.9339999999999999</c:v>
                </c:pt>
                <c:pt idx="55">
                  <c:v>1.827</c:v>
                </c:pt>
                <c:pt idx="56">
                  <c:v>2.2400000000000002</c:v>
                </c:pt>
                <c:pt idx="57">
                  <c:v>4.0270000000000001</c:v>
                </c:pt>
                <c:pt idx="58">
                  <c:v>7.07</c:v>
                </c:pt>
                <c:pt idx="59">
                  <c:v>9.6340000000000003</c:v>
                </c:pt>
                <c:pt idx="60">
                  <c:v>9.5090000000000003</c:v>
                </c:pt>
                <c:pt idx="61">
                  <c:v>8.5410000000000004</c:v>
                </c:pt>
                <c:pt idx="62">
                  <c:v>13.244</c:v>
                </c:pt>
                <c:pt idx="63">
                  <c:v>16.321999999999999</c:v>
                </c:pt>
                <c:pt idx="64">
                  <c:v>14.617000000000001</c:v>
                </c:pt>
                <c:pt idx="65">
                  <c:v>16.37</c:v>
                </c:pt>
                <c:pt idx="66">
                  <c:v>17.873000000000001</c:v>
                </c:pt>
                <c:pt idx="67">
                  <c:v>16.143000000000001</c:v>
                </c:pt>
                <c:pt idx="68">
                  <c:v>16.681000000000001</c:v>
                </c:pt>
                <c:pt idx="69">
                  <c:v>20.074999999999999</c:v>
                </c:pt>
                <c:pt idx="70">
                  <c:v>24.132999999999999</c:v>
                </c:pt>
                <c:pt idx="71">
                  <c:v>24.931999999999999</c:v>
                </c:pt>
              </c:numCache>
            </c:numRef>
          </c:val>
          <c:smooth val="0"/>
          <c:extLst>
            <c:ext xmlns:c16="http://schemas.microsoft.com/office/drawing/2014/chart" uri="{C3380CC4-5D6E-409C-BE32-E72D297353CC}">
              <c16:uniqueId val="{00000008-4533-45DD-8CF7-D13AE599A710}"/>
            </c:ext>
          </c:extLst>
        </c:ser>
        <c:ser>
          <c:idx val="2"/>
          <c:order val="2"/>
          <c:tx>
            <c:strRef>
              <c:f>'グラフ（外国人）'!$A$17</c:f>
              <c:strCache>
                <c:ptCount val="1"/>
                <c:pt idx="0">
                  <c:v>京都府</c:v>
                </c:pt>
              </c:strCache>
            </c:strRef>
          </c:tx>
          <c:spPr>
            <a:ln w="28575" cap="rnd">
              <a:solidFill>
                <a:schemeClr val="bg1">
                  <a:lumMod val="65000"/>
                </a:schemeClr>
              </a:solidFill>
              <a:round/>
            </a:ln>
            <a:effectLst/>
          </c:spPr>
          <c:marker>
            <c:symbol val="triangle"/>
            <c:size val="6"/>
            <c:spPr>
              <a:solidFill>
                <a:schemeClr val="bg1">
                  <a:lumMod val="65000"/>
                </a:schemeClr>
              </a:solidFill>
              <a:ln w="9525">
                <a:solidFill>
                  <a:schemeClr val="bg1">
                    <a:lumMod val="65000"/>
                  </a:schemeClr>
                </a:solidFill>
              </a:ln>
              <a:effectLst/>
            </c:spPr>
          </c:marker>
          <c:dLbls>
            <c:dLbl>
              <c:idx val="66"/>
              <c:layout>
                <c:manualLayout>
                  <c:x val="-2.39051761706136E-2"/>
                  <c:y val="1.1880492091388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533-45DD-8CF7-D13AE599A710}"/>
                </c:ext>
              </c:extLst>
            </c:dLbl>
            <c:dLbl>
              <c:idx val="67"/>
              <c:layout>
                <c:manualLayout>
                  <c:x val="-8.2787861335803827E-3"/>
                  <c:y val="-2.6684034673707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533-45DD-8CF7-D13AE599A710}"/>
                </c:ext>
              </c:extLst>
            </c:dLbl>
            <c:dLbl>
              <c:idx val="70"/>
              <c:layout>
                <c:manualLayout>
                  <c:x val="-1.5709163283681108E-2"/>
                  <c:y val="-2.2621317413043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533-45DD-8CF7-D13AE599A710}"/>
                </c:ext>
              </c:extLst>
            </c:dLbl>
            <c:dLbl>
              <c:idx val="7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533-45DD-8CF7-D13AE599A710}"/>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'グラフ（外国人）'!$B$13:$FA$14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'グラフ（外国人）'!$B$17:$FA$17</c:f>
              <c:numCache>
                <c:formatCode>#,##0</c:formatCode>
                <c:ptCount val="72"/>
                <c:pt idx="0">
                  <c:v>34.722000000000001</c:v>
                </c:pt>
                <c:pt idx="1">
                  <c:v>41.665999999999997</c:v>
                </c:pt>
                <c:pt idx="2">
                  <c:v>52.152000000000001</c:v>
                </c:pt>
                <c:pt idx="3">
                  <c:v>71.736999999999995</c:v>
                </c:pt>
                <c:pt idx="4">
                  <c:v>57.1</c:v>
                </c:pt>
                <c:pt idx="5">
                  <c:v>55.47</c:v>
                </c:pt>
                <c:pt idx="6">
                  <c:v>64.911000000000001</c:v>
                </c:pt>
                <c:pt idx="7">
                  <c:v>61.853000000000002</c:v>
                </c:pt>
                <c:pt idx="8">
                  <c:v>41.956000000000003</c:v>
                </c:pt>
                <c:pt idx="9">
                  <c:v>56.081000000000003</c:v>
                </c:pt>
                <c:pt idx="10">
                  <c:v>48.338999999999999</c:v>
                </c:pt>
                <c:pt idx="11">
                  <c:v>40.787999999999997</c:v>
                </c:pt>
                <c:pt idx="12">
                  <c:v>73.78</c:v>
                </c:pt>
                <c:pt idx="13">
                  <c:v>74.376999999999995</c:v>
                </c:pt>
                <c:pt idx="14">
                  <c:v>98.888000000000005</c:v>
                </c:pt>
                <c:pt idx="15">
                  <c:v>144.023</c:v>
                </c:pt>
                <c:pt idx="16">
                  <c:v>103.42400000000001</c:v>
                </c:pt>
                <c:pt idx="17">
                  <c:v>98.55</c:v>
                </c:pt>
                <c:pt idx="18">
                  <c:v>106.682</c:v>
                </c:pt>
                <c:pt idx="19">
                  <c:v>103.61799999999999</c:v>
                </c:pt>
                <c:pt idx="20">
                  <c:v>92.161000000000001</c:v>
                </c:pt>
                <c:pt idx="21">
                  <c:v>117.896</c:v>
                </c:pt>
                <c:pt idx="22">
                  <c:v>109.271</c:v>
                </c:pt>
                <c:pt idx="23">
                  <c:v>79.834999999999994</c:v>
                </c:pt>
                <c:pt idx="24">
                  <c:v>93.278999999999996</c:v>
                </c:pt>
                <c:pt idx="25">
                  <c:v>49.079000000000001</c:v>
                </c:pt>
                <c:pt idx="26">
                  <c:v>17.895</c:v>
                </c:pt>
                <c:pt idx="27">
                  <c:v>1.32</c:v>
                </c:pt>
                <c:pt idx="28">
                  <c:v>0.97499999999999998</c:v>
                </c:pt>
                <c:pt idx="29">
                  <c:v>1.3220000000000001</c:v>
                </c:pt>
                <c:pt idx="30">
                  <c:v>0.98899999999999999</c:v>
                </c:pt>
                <c:pt idx="31">
                  <c:v>0.69899999999999995</c:v>
                </c:pt>
                <c:pt idx="32">
                  <c:v>0.64800000000000002</c:v>
                </c:pt>
                <c:pt idx="33">
                  <c:v>1.079</c:v>
                </c:pt>
                <c:pt idx="34">
                  <c:v>2.044</c:v>
                </c:pt>
                <c:pt idx="35">
                  <c:v>1.512</c:v>
                </c:pt>
                <c:pt idx="36">
                  <c:v>0.94899999999999995</c:v>
                </c:pt>
                <c:pt idx="37">
                  <c:v>0.54</c:v>
                </c:pt>
                <c:pt idx="38">
                  <c:v>2.093</c:v>
                </c:pt>
                <c:pt idx="39">
                  <c:v>0.55800000000000005</c:v>
                </c:pt>
                <c:pt idx="40">
                  <c:v>0.32600000000000001</c:v>
                </c:pt>
                <c:pt idx="41">
                  <c:v>0.45200000000000001</c:v>
                </c:pt>
                <c:pt idx="42">
                  <c:v>0.76500000000000001</c:v>
                </c:pt>
                <c:pt idx="43">
                  <c:v>0.78300000000000003</c:v>
                </c:pt>
                <c:pt idx="44">
                  <c:v>0.54200000000000004</c:v>
                </c:pt>
                <c:pt idx="45">
                  <c:v>0.997</c:v>
                </c:pt>
                <c:pt idx="46">
                  <c:v>1.5309999999999999</c:v>
                </c:pt>
                <c:pt idx="47">
                  <c:v>1.0209999999999999</c:v>
                </c:pt>
                <c:pt idx="48">
                  <c:v>0.54400000000000004</c:v>
                </c:pt>
                <c:pt idx="49">
                  <c:v>0.40500000000000003</c:v>
                </c:pt>
                <c:pt idx="50">
                  <c:v>1.4259999999999999</c:v>
                </c:pt>
                <c:pt idx="51">
                  <c:v>1.411</c:v>
                </c:pt>
                <c:pt idx="52">
                  <c:v>2.4620000000000002</c:v>
                </c:pt>
                <c:pt idx="53">
                  <c:v>2.1989999999999998</c:v>
                </c:pt>
                <c:pt idx="54">
                  <c:v>3.2429999999999999</c:v>
                </c:pt>
                <c:pt idx="55">
                  <c:v>3.702</c:v>
                </c:pt>
                <c:pt idx="56">
                  <c:v>5.2610000000000001</c:v>
                </c:pt>
                <c:pt idx="57">
                  <c:v>20.849</c:v>
                </c:pt>
                <c:pt idx="58">
                  <c:v>44.088000000000001</c:v>
                </c:pt>
                <c:pt idx="59">
                  <c:v>55.741999999999997</c:v>
                </c:pt>
                <c:pt idx="60">
                  <c:v>44.491</c:v>
                </c:pt>
                <c:pt idx="61">
                  <c:v>41.125</c:v>
                </c:pt>
                <c:pt idx="62">
                  <c:v>82.063999999999993</c:v>
                </c:pt>
                <c:pt idx="63">
                  <c:v>120.91800000000001</c:v>
                </c:pt>
                <c:pt idx="64">
                  <c:v>99.034000000000006</c:v>
                </c:pt>
                <c:pt idx="65">
                  <c:v>97.588999999999999</c:v>
                </c:pt>
                <c:pt idx="66">
                  <c:v>113.636</c:v>
                </c:pt>
                <c:pt idx="67">
                  <c:v>104.181</c:v>
                </c:pt>
                <c:pt idx="68">
                  <c:v>112.42100000000001</c:v>
                </c:pt>
                <c:pt idx="69">
                  <c:v>141.792</c:v>
                </c:pt>
                <c:pt idx="70">
                  <c:v>146.61699999999999</c:v>
                </c:pt>
                <c:pt idx="71">
                  <c:v>108.09099999999999</c:v>
                </c:pt>
              </c:numCache>
            </c:numRef>
          </c:val>
          <c:smooth val="0"/>
          <c:extLst>
            <c:ext xmlns:c16="http://schemas.microsoft.com/office/drawing/2014/chart" uri="{C3380CC4-5D6E-409C-BE32-E72D297353CC}">
              <c16:uniqueId val="{0000000D-4533-45DD-8CF7-D13AE599A710}"/>
            </c:ext>
          </c:extLst>
        </c:ser>
        <c:ser>
          <c:idx val="3"/>
          <c:order val="3"/>
          <c:tx>
            <c:strRef>
              <c:f>'グラフ（外国人）'!$A$18</c:f>
              <c:strCache>
                <c:ptCount val="1"/>
                <c:pt idx="0">
                  <c:v>大阪府</c:v>
                </c:pt>
              </c:strCache>
            </c:strRef>
          </c:tx>
          <c:spPr>
            <a:ln w="28575" cap="rnd">
              <a:solidFill>
                <a:schemeClr val="accent2"/>
              </a:solidFill>
              <a:round/>
            </a:ln>
            <a:effectLst/>
          </c:spPr>
          <c:marker>
            <c:symbol val="circle"/>
            <c:size val="6"/>
            <c:spPr>
              <a:solidFill>
                <a:schemeClr val="accent2"/>
              </a:solidFill>
              <a:ln w="9525">
                <a:solidFill>
                  <a:schemeClr val="accent2"/>
                </a:solidFill>
              </a:ln>
              <a:effectLst/>
            </c:spPr>
          </c:marker>
          <c:dLbls>
            <c:dLbl>
              <c:idx val="2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533-45DD-8CF7-D13AE599A710}"/>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533-45DD-8CF7-D13AE599A710}"/>
                </c:ext>
              </c:extLst>
            </c:dLbl>
            <c:dLbl>
              <c:idx val="6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533-45DD-8CF7-D13AE599A710}"/>
                </c:ext>
              </c:extLst>
            </c:dLbl>
            <c:dLbl>
              <c:idx val="67"/>
              <c:layout>
                <c:manualLayout>
                  <c:x val="-9.3438320209973755E-3"/>
                  <c:y val="-1.3863715961824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533-45DD-8CF7-D13AE599A710}"/>
                </c:ext>
              </c:extLst>
            </c:dLbl>
            <c:dLbl>
              <c:idx val="69"/>
              <c:layout>
                <c:manualLayout>
                  <c:x val="-3.3101706036745608E-2"/>
                  <c:y val="-2.1690088433587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533-45DD-8CF7-D13AE599A710}"/>
                </c:ext>
              </c:extLst>
            </c:dLbl>
            <c:dLbl>
              <c:idx val="70"/>
              <c:layout>
                <c:manualLayout>
                  <c:x val="-6.0908886917869888E-3"/>
                  <c:y val="2.0282412884917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533-45DD-8CF7-D13AE599A710}"/>
                </c:ext>
              </c:extLst>
            </c:dLbl>
            <c:dLbl>
              <c:idx val="71"/>
              <c:spPr>
                <a:noFill/>
                <a:ln>
                  <a:noFill/>
                </a:ln>
                <a:effectLst/>
              </c:spPr>
              <c:txPr>
                <a:bodyPr rot="0" spcFirstLastPara="1" vertOverflow="ellipsis" vert="horz" wrap="square" anchor="ctr" anchorCtr="1"/>
                <a:lstStyle/>
                <a:p>
                  <a:pPr>
                    <a:defRPr sz="1050" b="1" i="0" u="sng"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533-45DD-8CF7-D13AE599A710}"/>
                </c:ext>
              </c:extLst>
            </c:dLbl>
            <c:spPr>
              <a:noFill/>
              <a:ln>
                <a:noFill/>
              </a:ln>
              <a:effectLst/>
            </c:spPr>
            <c:txPr>
              <a:bodyPr rot="0" spcFirstLastPara="1" vertOverflow="ellipsis" vert="horz" wrap="square" anchor="ctr" anchorCtr="1"/>
              <a:lstStyle/>
              <a:p>
                <a:pPr>
                  <a:defRPr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'グラフ（外国人）'!$B$13:$FA$14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'グラフ（外国人）'!$B$18:$FA$18</c:f>
              <c:numCache>
                <c:formatCode>#,##0</c:formatCode>
                <c:ptCount val="72"/>
                <c:pt idx="0">
                  <c:v>106.815</c:v>
                </c:pt>
                <c:pt idx="1">
                  <c:v>105.60299999999999</c:v>
                </c:pt>
                <c:pt idx="2">
                  <c:v>104.84099999999999</c:v>
                </c:pt>
                <c:pt idx="3">
                  <c:v>139.14599999999999</c:v>
                </c:pt>
                <c:pt idx="4">
                  <c:v>130.65199999999999</c:v>
                </c:pt>
                <c:pt idx="5">
                  <c:v>129.88900000000001</c:v>
                </c:pt>
                <c:pt idx="6">
                  <c:v>155.172</c:v>
                </c:pt>
                <c:pt idx="7">
                  <c:v>154.72200000000001</c:v>
                </c:pt>
                <c:pt idx="8">
                  <c:v>97.466999999999999</c:v>
                </c:pt>
                <c:pt idx="9">
                  <c:v>127.971</c:v>
                </c:pt>
                <c:pt idx="10">
                  <c:v>126.866</c:v>
                </c:pt>
                <c:pt idx="11">
                  <c:v>133.27099999999999</c:v>
                </c:pt>
                <c:pt idx="12">
                  <c:v>141.11699999999999</c:v>
                </c:pt>
                <c:pt idx="13">
                  <c:v>138.71</c:v>
                </c:pt>
                <c:pt idx="14">
                  <c:v>144.99299999999999</c:v>
                </c:pt>
                <c:pt idx="15">
                  <c:v>168.13399999999999</c:v>
                </c:pt>
                <c:pt idx="16">
                  <c:v>153.84200000000001</c:v>
                </c:pt>
                <c:pt idx="17">
                  <c:v>157.27199999999999</c:v>
                </c:pt>
                <c:pt idx="18">
                  <c:v>175.947</c:v>
                </c:pt>
                <c:pt idx="19">
                  <c:v>152.11699999999999</c:v>
                </c:pt>
                <c:pt idx="20">
                  <c:v>129.196</c:v>
                </c:pt>
                <c:pt idx="21">
                  <c:v>149.65899999999999</c:v>
                </c:pt>
                <c:pt idx="22">
                  <c:v>141.12</c:v>
                </c:pt>
                <c:pt idx="23">
                  <c:v>140.511</c:v>
                </c:pt>
                <c:pt idx="24">
                  <c:v>196.67</c:v>
                </c:pt>
                <c:pt idx="25">
                  <c:v>68.53</c:v>
                </c:pt>
                <c:pt idx="26">
                  <c:v>15.92</c:v>
                </c:pt>
                <c:pt idx="27">
                  <c:v>4.22</c:v>
                </c:pt>
                <c:pt idx="28">
                  <c:v>3.3159999999999998</c:v>
                </c:pt>
                <c:pt idx="29">
                  <c:v>3.0950000000000002</c:v>
                </c:pt>
                <c:pt idx="30">
                  <c:v>2.919</c:v>
                </c:pt>
                <c:pt idx="31">
                  <c:v>3.0939999999999999</c:v>
                </c:pt>
                <c:pt idx="32">
                  <c:v>3.3069999999999999</c:v>
                </c:pt>
                <c:pt idx="33">
                  <c:v>4.1509999999999998</c:v>
                </c:pt>
                <c:pt idx="34">
                  <c:v>6.9119999999999999</c:v>
                </c:pt>
                <c:pt idx="35">
                  <c:v>10.340999999999999</c:v>
                </c:pt>
                <c:pt idx="36">
                  <c:v>6.9729999999999999</c:v>
                </c:pt>
                <c:pt idx="37">
                  <c:v>1.825</c:v>
                </c:pt>
                <c:pt idx="38">
                  <c:v>2.0150000000000001</c:v>
                </c:pt>
                <c:pt idx="39">
                  <c:v>1.8260000000000001</c:v>
                </c:pt>
                <c:pt idx="40">
                  <c:v>2.1269999999999998</c:v>
                </c:pt>
                <c:pt idx="41">
                  <c:v>1.7909999999999999</c:v>
                </c:pt>
                <c:pt idx="42">
                  <c:v>1.976</c:v>
                </c:pt>
                <c:pt idx="43">
                  <c:v>2.0449999999999999</c:v>
                </c:pt>
                <c:pt idx="44">
                  <c:v>2.5009999999999999</c:v>
                </c:pt>
                <c:pt idx="45">
                  <c:v>2.504</c:v>
                </c:pt>
                <c:pt idx="46">
                  <c:v>3.24</c:v>
                </c:pt>
                <c:pt idx="47">
                  <c:v>3.1160000000000001</c:v>
                </c:pt>
                <c:pt idx="48">
                  <c:v>2.4609999999999999</c:v>
                </c:pt>
                <c:pt idx="49">
                  <c:v>2.3140000000000001</c:v>
                </c:pt>
                <c:pt idx="50">
                  <c:v>3.2770000000000001</c:v>
                </c:pt>
                <c:pt idx="51">
                  <c:v>4.1310000000000002</c:v>
                </c:pt>
                <c:pt idx="52">
                  <c:v>5.6769999999999996</c:v>
                </c:pt>
                <c:pt idx="53">
                  <c:v>4.2089999999999996</c:v>
                </c:pt>
                <c:pt idx="54">
                  <c:v>5.5549999999999997</c:v>
                </c:pt>
                <c:pt idx="55">
                  <c:v>6.0970000000000004</c:v>
                </c:pt>
                <c:pt idx="56">
                  <c:v>8.6590000000000007</c:v>
                </c:pt>
                <c:pt idx="57">
                  <c:v>27.309000000000001</c:v>
                </c:pt>
                <c:pt idx="58">
                  <c:v>59.94</c:v>
                </c:pt>
                <c:pt idx="59">
                  <c:v>83.340999999999994</c:v>
                </c:pt>
                <c:pt idx="60">
                  <c:v>84.683999999999997</c:v>
                </c:pt>
                <c:pt idx="61">
                  <c:v>91.143000000000001</c:v>
                </c:pt>
                <c:pt idx="62">
                  <c:v>107.496</c:v>
                </c:pt>
                <c:pt idx="63">
                  <c:v>130.56299999999999</c:v>
                </c:pt>
                <c:pt idx="64">
                  <c:v>147.01499999999999</c:v>
                </c:pt>
                <c:pt idx="65">
                  <c:v>154.24100000000001</c:v>
                </c:pt>
                <c:pt idx="66">
                  <c:v>181.26900000000001</c:v>
                </c:pt>
                <c:pt idx="67">
                  <c:v>170.40199999999999</c:v>
                </c:pt>
                <c:pt idx="68">
                  <c:v>161.571</c:v>
                </c:pt>
                <c:pt idx="69">
                  <c:v>200.15199999999999</c:v>
                </c:pt>
                <c:pt idx="70">
                  <c:v>204.08</c:v>
                </c:pt>
                <c:pt idx="71">
                  <c:v>215.46899999999999</c:v>
                </c:pt>
              </c:numCache>
            </c:numRef>
          </c:val>
          <c:smooth val="0"/>
          <c:extLst>
            <c:ext xmlns:c16="http://schemas.microsoft.com/office/drawing/2014/chart" uri="{C3380CC4-5D6E-409C-BE32-E72D297353CC}">
              <c16:uniqueId val="{00000015-4533-45DD-8CF7-D13AE599A710}"/>
            </c:ext>
          </c:extLst>
        </c:ser>
        <c:ser>
          <c:idx val="4"/>
          <c:order val="4"/>
          <c:tx>
            <c:strRef>
              <c:f>'グラフ（外国人）'!$A$19</c:f>
              <c:strCache>
                <c:ptCount val="1"/>
                <c:pt idx="0">
                  <c:v>兵庫県</c:v>
                </c:pt>
              </c:strCache>
            </c:strRef>
          </c:tx>
          <c:spPr>
            <a:ln w="28575" cap="rnd">
              <a:solidFill>
                <a:schemeClr val="accent5"/>
              </a:solidFill>
              <a:round/>
            </a:ln>
            <a:effectLst/>
          </c:spPr>
          <c:marker>
            <c:symbol val="star"/>
            <c:size val="5"/>
            <c:spPr>
              <a:noFill/>
              <a:ln w="9525">
                <a:solidFill>
                  <a:schemeClr val="accent5"/>
                </a:solidFill>
              </a:ln>
              <a:effectLst/>
            </c:spPr>
          </c:marker>
          <c:cat>
            <c:multiLvlStrRef>
              <c:f>'グラフ（外国人）'!$B$13:$FA$14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'グラフ（外国人）'!$B$19:$FA$19</c:f>
              <c:numCache>
                <c:formatCode>#,##0</c:formatCode>
                <c:ptCount val="72"/>
                <c:pt idx="0">
                  <c:v>8.2880000000000003</c:v>
                </c:pt>
                <c:pt idx="1">
                  <c:v>11.13</c:v>
                </c:pt>
                <c:pt idx="2">
                  <c:v>9.9090000000000007</c:v>
                </c:pt>
                <c:pt idx="3">
                  <c:v>12.909000000000001</c:v>
                </c:pt>
                <c:pt idx="4">
                  <c:v>9.7490000000000006</c:v>
                </c:pt>
                <c:pt idx="5">
                  <c:v>9.4280000000000008</c:v>
                </c:pt>
                <c:pt idx="6">
                  <c:v>11.379</c:v>
                </c:pt>
                <c:pt idx="7">
                  <c:v>11.208</c:v>
                </c:pt>
                <c:pt idx="8">
                  <c:v>7.5720000000000001</c:v>
                </c:pt>
                <c:pt idx="9">
                  <c:v>11.996</c:v>
                </c:pt>
                <c:pt idx="10">
                  <c:v>12.241</c:v>
                </c:pt>
                <c:pt idx="11">
                  <c:v>10.183999999999999</c:v>
                </c:pt>
                <c:pt idx="12">
                  <c:v>10.64</c:v>
                </c:pt>
                <c:pt idx="13">
                  <c:v>12.321999999999999</c:v>
                </c:pt>
                <c:pt idx="14">
                  <c:v>13.464</c:v>
                </c:pt>
                <c:pt idx="15">
                  <c:v>12.977</c:v>
                </c:pt>
                <c:pt idx="16">
                  <c:v>11.831</c:v>
                </c:pt>
                <c:pt idx="17">
                  <c:v>12.098000000000001</c:v>
                </c:pt>
                <c:pt idx="18">
                  <c:v>12.519</c:v>
                </c:pt>
                <c:pt idx="19">
                  <c:v>9.9879999999999995</c:v>
                </c:pt>
                <c:pt idx="20">
                  <c:v>9.4209999999999994</c:v>
                </c:pt>
                <c:pt idx="21">
                  <c:v>11.515000000000001</c:v>
                </c:pt>
                <c:pt idx="22">
                  <c:v>10.962999999999999</c:v>
                </c:pt>
                <c:pt idx="23">
                  <c:v>8.9469999999999992</c:v>
                </c:pt>
                <c:pt idx="24">
                  <c:v>9.5960000000000001</c:v>
                </c:pt>
                <c:pt idx="25">
                  <c:v>4.6020000000000003</c:v>
                </c:pt>
                <c:pt idx="26">
                  <c:v>0.86899999999999999</c:v>
                </c:pt>
                <c:pt idx="27">
                  <c:v>0.19</c:v>
                </c:pt>
                <c:pt idx="28">
                  <c:v>0.109</c:v>
                </c:pt>
                <c:pt idx="29">
                  <c:v>0.159</c:v>
                </c:pt>
                <c:pt idx="30">
                  <c:v>0.308</c:v>
                </c:pt>
                <c:pt idx="31">
                  <c:v>0.38200000000000001</c:v>
                </c:pt>
                <c:pt idx="32">
                  <c:v>0.35499999999999998</c:v>
                </c:pt>
                <c:pt idx="33">
                  <c:v>0.38</c:v>
                </c:pt>
                <c:pt idx="34">
                  <c:v>0.48</c:v>
                </c:pt>
                <c:pt idx="35">
                  <c:v>0.57499999999999996</c:v>
                </c:pt>
                <c:pt idx="36">
                  <c:v>0.57999999999999996</c:v>
                </c:pt>
                <c:pt idx="37">
                  <c:v>0.318</c:v>
                </c:pt>
                <c:pt idx="38">
                  <c:v>0.502</c:v>
                </c:pt>
                <c:pt idx="39">
                  <c:v>0.373</c:v>
                </c:pt>
                <c:pt idx="40">
                  <c:v>0.40600000000000003</c:v>
                </c:pt>
                <c:pt idx="41">
                  <c:v>0.54300000000000004</c:v>
                </c:pt>
                <c:pt idx="42">
                  <c:v>0.68</c:v>
                </c:pt>
                <c:pt idx="43">
                  <c:v>0.54700000000000004</c:v>
                </c:pt>
                <c:pt idx="44">
                  <c:v>0.42</c:v>
                </c:pt>
                <c:pt idx="45">
                  <c:v>0.38700000000000001</c:v>
                </c:pt>
                <c:pt idx="46">
                  <c:v>0.312</c:v>
                </c:pt>
                <c:pt idx="47">
                  <c:v>0.27600000000000002</c:v>
                </c:pt>
                <c:pt idx="48">
                  <c:v>0.155</c:v>
                </c:pt>
                <c:pt idx="49">
                  <c:v>0.12</c:v>
                </c:pt>
                <c:pt idx="50">
                  <c:v>0.21199999999999999</c:v>
                </c:pt>
                <c:pt idx="51">
                  <c:v>0.437</c:v>
                </c:pt>
                <c:pt idx="52">
                  <c:v>0.44600000000000001</c:v>
                </c:pt>
                <c:pt idx="53">
                  <c:v>0.47</c:v>
                </c:pt>
                <c:pt idx="54">
                  <c:v>0.61399999999999999</c:v>
                </c:pt>
                <c:pt idx="55">
                  <c:v>0.66500000000000004</c:v>
                </c:pt>
                <c:pt idx="56">
                  <c:v>0.66200000000000003</c:v>
                </c:pt>
                <c:pt idx="57">
                  <c:v>1.518</c:v>
                </c:pt>
                <c:pt idx="58">
                  <c:v>3.2770000000000001</c:v>
                </c:pt>
                <c:pt idx="59">
                  <c:v>3.992</c:v>
                </c:pt>
                <c:pt idx="60">
                  <c:v>5.7329999999999997</c:v>
                </c:pt>
                <c:pt idx="61">
                  <c:v>5.2930000000000001</c:v>
                </c:pt>
                <c:pt idx="62">
                  <c:v>7.2009999999999996</c:v>
                </c:pt>
                <c:pt idx="63">
                  <c:v>10.23</c:v>
                </c:pt>
                <c:pt idx="64">
                  <c:v>9.1950000000000003</c:v>
                </c:pt>
                <c:pt idx="65">
                  <c:v>7.8109999999999999</c:v>
                </c:pt>
                <c:pt idx="66">
                  <c:v>8.0660000000000007</c:v>
                </c:pt>
                <c:pt idx="67">
                  <c:v>7.4550000000000001</c:v>
                </c:pt>
                <c:pt idx="68">
                  <c:v>8.5589999999999993</c:v>
                </c:pt>
                <c:pt idx="69">
                  <c:v>11.164</c:v>
                </c:pt>
                <c:pt idx="70">
                  <c:v>11.369</c:v>
                </c:pt>
                <c:pt idx="71">
                  <c:v>10.407</c:v>
                </c:pt>
              </c:numCache>
            </c:numRef>
          </c:val>
          <c:smooth val="0"/>
          <c:extLst>
            <c:ext xmlns:c16="http://schemas.microsoft.com/office/drawing/2014/chart" uri="{C3380CC4-5D6E-409C-BE32-E72D297353CC}">
              <c16:uniqueId val="{00000016-4533-45DD-8CF7-D13AE599A710}"/>
            </c:ext>
          </c:extLst>
        </c:ser>
        <c:ser>
          <c:idx val="5"/>
          <c:order val="5"/>
          <c:tx>
            <c:strRef>
              <c:f>'グラフ（外国人）'!$A$20</c:f>
              <c:strCache>
                <c:ptCount val="1"/>
                <c:pt idx="0">
                  <c:v>福岡県</c:v>
                </c:pt>
              </c:strCache>
            </c:strRef>
          </c:tx>
          <c:spPr>
            <a:ln w="28575" cap="rnd">
              <a:solidFill>
                <a:schemeClr val="accent6"/>
              </a:solidFill>
              <a:round/>
            </a:ln>
            <a:effectLst/>
          </c:spPr>
          <c:marker>
            <c:symbol val="x"/>
            <c:size val="5"/>
            <c:spPr>
              <a:noFill/>
              <a:ln w="9525">
                <a:solidFill>
                  <a:schemeClr val="accent6"/>
                </a:solidFill>
              </a:ln>
              <a:effectLst/>
            </c:spPr>
          </c:marker>
          <c:cat>
            <c:multiLvlStrRef>
              <c:f>'グラフ（外国人）'!$B$13:$FA$14</c:f>
              <c:multiLvlStrCache>
                <c:ptCount val="72"/>
                <c:lvl>
                  <c:pt idx="0">
                    <c:v>1月</c:v>
                  </c:pt>
                  <c:pt idx="1">
                    <c:v>2月</c:v>
                  </c:pt>
                  <c:pt idx="2">
                    <c:v>3月</c:v>
                  </c:pt>
                  <c:pt idx="3">
                    <c:v>4月</c:v>
                  </c:pt>
                  <c:pt idx="4">
                    <c:v>5月</c:v>
                  </c:pt>
                  <c:pt idx="5">
                    <c:v>6月</c:v>
                  </c:pt>
                  <c:pt idx="6">
                    <c:v>7月</c:v>
                  </c:pt>
                  <c:pt idx="7">
                    <c:v>8月</c:v>
                  </c:pt>
                  <c:pt idx="8">
                    <c:v>9月</c:v>
                  </c:pt>
                  <c:pt idx="9">
                    <c:v>10月</c:v>
                  </c:pt>
                  <c:pt idx="10">
                    <c:v>11月</c:v>
                  </c:pt>
                  <c:pt idx="11">
                    <c:v>12月</c:v>
                  </c:pt>
                  <c:pt idx="12">
                    <c:v>1月</c:v>
                  </c:pt>
                  <c:pt idx="13">
                    <c:v>2月</c:v>
                  </c:pt>
                  <c:pt idx="14">
                    <c:v>3月</c:v>
                  </c:pt>
                  <c:pt idx="15">
                    <c:v>4月</c:v>
                  </c:pt>
                  <c:pt idx="16">
                    <c:v>5月</c:v>
                  </c:pt>
                  <c:pt idx="17">
                    <c:v>6月</c:v>
                  </c:pt>
                  <c:pt idx="18">
                    <c:v>7月</c:v>
                  </c:pt>
                  <c:pt idx="19">
                    <c:v>8月</c:v>
                  </c:pt>
                  <c:pt idx="20">
                    <c:v>9月</c:v>
                  </c:pt>
                  <c:pt idx="21">
                    <c:v>10月</c:v>
                  </c:pt>
                  <c:pt idx="22">
                    <c:v>11月</c:v>
                  </c:pt>
                  <c:pt idx="23">
                    <c:v>12月</c:v>
                  </c:pt>
                  <c:pt idx="24">
                    <c:v>1月</c:v>
                  </c:pt>
                  <c:pt idx="25">
                    <c:v>2月</c:v>
                  </c:pt>
                  <c:pt idx="26">
                    <c:v>3月</c:v>
                  </c:pt>
                  <c:pt idx="27">
                    <c:v>4月</c:v>
                  </c:pt>
                  <c:pt idx="28">
                    <c:v>5月</c:v>
                  </c:pt>
                  <c:pt idx="29">
                    <c:v>6月</c:v>
                  </c:pt>
                  <c:pt idx="30">
                    <c:v>7月</c:v>
                  </c:pt>
                  <c:pt idx="31">
                    <c:v>8月</c:v>
                  </c:pt>
                  <c:pt idx="32">
                    <c:v>9月</c:v>
                  </c:pt>
                  <c:pt idx="33">
                    <c:v>10月</c:v>
                  </c:pt>
                  <c:pt idx="34">
                    <c:v>11月</c:v>
                  </c:pt>
                  <c:pt idx="35">
                    <c:v>12月</c:v>
                  </c:pt>
                  <c:pt idx="36">
                    <c:v>1月</c:v>
                  </c:pt>
                  <c:pt idx="37">
                    <c:v>2月</c:v>
                  </c:pt>
                  <c:pt idx="38">
                    <c:v>3月</c:v>
                  </c:pt>
                  <c:pt idx="39">
                    <c:v>4月</c:v>
                  </c:pt>
                  <c:pt idx="40">
                    <c:v>5月</c:v>
                  </c:pt>
                  <c:pt idx="41">
                    <c:v>6月</c:v>
                  </c:pt>
                  <c:pt idx="42">
                    <c:v>7月</c:v>
                  </c:pt>
                  <c:pt idx="43">
                    <c:v>8月</c:v>
                  </c:pt>
                  <c:pt idx="44">
                    <c:v>9月</c:v>
                  </c:pt>
                  <c:pt idx="45">
                    <c:v>10月</c:v>
                  </c:pt>
                  <c:pt idx="46">
                    <c:v>11月</c:v>
                  </c:pt>
                  <c:pt idx="47">
                    <c:v>12月</c:v>
                  </c:pt>
                  <c:pt idx="48">
                    <c:v>1月</c:v>
                  </c:pt>
                  <c:pt idx="49">
                    <c:v>2月</c:v>
                  </c:pt>
                  <c:pt idx="50">
                    <c:v>3月</c:v>
                  </c:pt>
                  <c:pt idx="51">
                    <c:v>4月</c:v>
                  </c:pt>
                  <c:pt idx="52">
                    <c:v>5月</c:v>
                  </c:pt>
                  <c:pt idx="53">
                    <c:v>6月</c:v>
                  </c:pt>
                  <c:pt idx="54">
                    <c:v>7月</c:v>
                  </c:pt>
                  <c:pt idx="55">
                    <c:v>8月</c:v>
                  </c:pt>
                  <c:pt idx="56">
                    <c:v>9月</c:v>
                  </c:pt>
                  <c:pt idx="57">
                    <c:v>10月</c:v>
                  </c:pt>
                  <c:pt idx="58">
                    <c:v>11月</c:v>
                  </c:pt>
                  <c:pt idx="59">
                    <c:v>12月</c:v>
                  </c:pt>
                  <c:pt idx="60">
                    <c:v>1月</c:v>
                  </c:pt>
                  <c:pt idx="61">
                    <c:v>2月</c:v>
                  </c:pt>
                  <c:pt idx="62">
                    <c:v>3月</c:v>
                  </c:pt>
                  <c:pt idx="63">
                    <c:v>4月</c:v>
                  </c:pt>
                  <c:pt idx="64">
                    <c:v>5月</c:v>
                  </c:pt>
                  <c:pt idx="65">
                    <c:v>6月</c:v>
                  </c:pt>
                  <c:pt idx="66">
                    <c:v>7月</c:v>
                  </c:pt>
                  <c:pt idx="67">
                    <c:v>8月</c:v>
                  </c:pt>
                  <c:pt idx="68">
                    <c:v>9月</c:v>
                  </c:pt>
                  <c:pt idx="69">
                    <c:v>10月</c:v>
                  </c:pt>
                  <c:pt idx="70">
                    <c:v>11月</c:v>
                  </c:pt>
                  <c:pt idx="71">
                    <c:v>12月</c:v>
                  </c:pt>
                </c:lvl>
                <c:lvl>
                  <c:pt idx="0">
                    <c:v>2018年</c:v>
                  </c:pt>
                  <c:pt idx="12">
                    <c:v>2019年</c:v>
                  </c:pt>
                  <c:pt idx="24">
                    <c:v>2020年</c:v>
                  </c:pt>
                  <c:pt idx="36">
                    <c:v>2021年</c:v>
                  </c:pt>
                  <c:pt idx="48">
                    <c:v>2022年</c:v>
                  </c:pt>
                  <c:pt idx="60">
                    <c:v>2023年</c:v>
                  </c:pt>
                </c:lvl>
              </c:multiLvlStrCache>
            </c:multiLvlStrRef>
          </c:cat>
          <c:val>
            <c:numRef>
              <c:f>'グラフ（外国人）'!$B$20:$FA$20</c:f>
              <c:numCache>
                <c:formatCode>#,##0</c:formatCode>
                <c:ptCount val="72"/>
                <c:pt idx="0">
                  <c:v>28.616</c:v>
                </c:pt>
                <c:pt idx="1">
                  <c:v>28.309000000000001</c:v>
                </c:pt>
                <c:pt idx="2">
                  <c:v>28.946000000000002</c:v>
                </c:pt>
                <c:pt idx="3">
                  <c:v>32.575000000000003</c:v>
                </c:pt>
                <c:pt idx="4">
                  <c:v>28.756</c:v>
                </c:pt>
                <c:pt idx="5">
                  <c:v>27.227</c:v>
                </c:pt>
                <c:pt idx="6">
                  <c:v>31.029</c:v>
                </c:pt>
                <c:pt idx="7">
                  <c:v>28.87</c:v>
                </c:pt>
                <c:pt idx="8">
                  <c:v>26.812000000000001</c:v>
                </c:pt>
                <c:pt idx="9">
                  <c:v>26.2</c:v>
                </c:pt>
                <c:pt idx="10">
                  <c:v>22.661999999999999</c:v>
                </c:pt>
                <c:pt idx="11">
                  <c:v>26.65</c:v>
                </c:pt>
                <c:pt idx="12">
                  <c:v>40.868000000000002</c:v>
                </c:pt>
                <c:pt idx="13">
                  <c:v>40.279000000000003</c:v>
                </c:pt>
                <c:pt idx="14">
                  <c:v>39.588000000000001</c:v>
                </c:pt>
                <c:pt idx="15">
                  <c:v>40.659999999999997</c:v>
                </c:pt>
                <c:pt idx="16">
                  <c:v>34.392000000000003</c:v>
                </c:pt>
                <c:pt idx="17">
                  <c:v>39.468000000000004</c:v>
                </c:pt>
                <c:pt idx="18">
                  <c:v>38.228000000000002</c:v>
                </c:pt>
                <c:pt idx="19">
                  <c:v>30.187000000000001</c:v>
                </c:pt>
                <c:pt idx="20">
                  <c:v>23.699000000000002</c:v>
                </c:pt>
                <c:pt idx="21">
                  <c:v>40.683</c:v>
                </c:pt>
                <c:pt idx="22">
                  <c:v>29.315000000000001</c:v>
                </c:pt>
                <c:pt idx="23">
                  <c:v>28.83</c:v>
                </c:pt>
                <c:pt idx="24">
                  <c:v>34.683</c:v>
                </c:pt>
                <c:pt idx="25">
                  <c:v>18.989000000000001</c:v>
                </c:pt>
                <c:pt idx="26">
                  <c:v>3.5550000000000002</c:v>
                </c:pt>
                <c:pt idx="27">
                  <c:v>0.56699999999999995</c:v>
                </c:pt>
                <c:pt idx="28">
                  <c:v>0.59699999999999998</c:v>
                </c:pt>
                <c:pt idx="29">
                  <c:v>0.24299999999999999</c:v>
                </c:pt>
                <c:pt idx="30">
                  <c:v>0.371</c:v>
                </c:pt>
                <c:pt idx="31">
                  <c:v>0.44500000000000001</c:v>
                </c:pt>
                <c:pt idx="32">
                  <c:v>0.42799999999999999</c:v>
                </c:pt>
                <c:pt idx="33">
                  <c:v>0.57099999999999995</c:v>
                </c:pt>
                <c:pt idx="34">
                  <c:v>0.99</c:v>
                </c:pt>
                <c:pt idx="35">
                  <c:v>0.89700000000000002</c:v>
                </c:pt>
                <c:pt idx="36">
                  <c:v>1.4890000000000001</c:v>
                </c:pt>
                <c:pt idx="37">
                  <c:v>0.54900000000000004</c:v>
                </c:pt>
                <c:pt idx="38">
                  <c:v>0.64800000000000002</c:v>
                </c:pt>
                <c:pt idx="39">
                  <c:v>0.55900000000000005</c:v>
                </c:pt>
                <c:pt idx="40">
                  <c:v>0.63500000000000001</c:v>
                </c:pt>
                <c:pt idx="41">
                  <c:v>0.68300000000000005</c:v>
                </c:pt>
                <c:pt idx="42">
                  <c:v>0.82299999999999995</c:v>
                </c:pt>
                <c:pt idx="43">
                  <c:v>0.54800000000000004</c:v>
                </c:pt>
                <c:pt idx="44">
                  <c:v>0.89800000000000002</c:v>
                </c:pt>
                <c:pt idx="45">
                  <c:v>1.9410000000000001</c:v>
                </c:pt>
                <c:pt idx="46">
                  <c:v>0.878</c:v>
                </c:pt>
                <c:pt idx="47">
                  <c:v>0.77800000000000002</c:v>
                </c:pt>
                <c:pt idx="48">
                  <c:v>0.61599999999999999</c:v>
                </c:pt>
                <c:pt idx="49">
                  <c:v>0.57899999999999996</c:v>
                </c:pt>
                <c:pt idx="50">
                  <c:v>1.2869999999999999</c:v>
                </c:pt>
                <c:pt idx="51">
                  <c:v>1.38</c:v>
                </c:pt>
                <c:pt idx="52">
                  <c:v>1.853</c:v>
                </c:pt>
                <c:pt idx="53">
                  <c:v>2.48</c:v>
                </c:pt>
                <c:pt idx="54">
                  <c:v>1.6739999999999999</c:v>
                </c:pt>
                <c:pt idx="55">
                  <c:v>1.59</c:v>
                </c:pt>
                <c:pt idx="56">
                  <c:v>1.425</c:v>
                </c:pt>
                <c:pt idx="57">
                  <c:v>6.1180000000000003</c:v>
                </c:pt>
                <c:pt idx="58">
                  <c:v>15.718</c:v>
                </c:pt>
                <c:pt idx="59">
                  <c:v>25.922999999999998</c:v>
                </c:pt>
                <c:pt idx="60">
                  <c:v>32.151000000000003</c:v>
                </c:pt>
                <c:pt idx="61">
                  <c:v>29.052</c:v>
                </c:pt>
                <c:pt idx="62">
                  <c:v>29.829000000000001</c:v>
                </c:pt>
                <c:pt idx="63">
                  <c:v>30.827000000000002</c:v>
                </c:pt>
                <c:pt idx="64">
                  <c:v>33.634999999999998</c:v>
                </c:pt>
                <c:pt idx="65">
                  <c:v>42.34</c:v>
                </c:pt>
                <c:pt idx="66">
                  <c:v>41.604999999999997</c:v>
                </c:pt>
                <c:pt idx="67">
                  <c:v>43.975000000000001</c:v>
                </c:pt>
                <c:pt idx="68">
                  <c:v>39.265000000000001</c:v>
                </c:pt>
                <c:pt idx="69">
                  <c:v>45.936999999999998</c:v>
                </c:pt>
                <c:pt idx="70">
                  <c:v>50.402999999999999</c:v>
                </c:pt>
                <c:pt idx="71">
                  <c:v>54.78</c:v>
                </c:pt>
              </c:numCache>
            </c:numRef>
          </c:val>
          <c:smooth val="0"/>
          <c:extLst>
            <c:ext xmlns:c16="http://schemas.microsoft.com/office/drawing/2014/chart" uri="{C3380CC4-5D6E-409C-BE32-E72D297353CC}">
              <c16:uniqueId val="{00000017-4533-45DD-8CF7-D13AE599A710}"/>
            </c:ext>
          </c:extLst>
        </c:ser>
        <c:dLbls>
          <c:showLegendKey val="0"/>
          <c:showVal val="0"/>
          <c:showCatName val="0"/>
          <c:showSerName val="0"/>
          <c:showPercent val="0"/>
          <c:showBubbleSize val="0"/>
        </c:dLbls>
        <c:marker val="1"/>
        <c:smooth val="0"/>
        <c:axId val="879096064"/>
        <c:axId val="879104800"/>
      </c:lineChart>
      <c:catAx>
        <c:axId val="8790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79104800"/>
        <c:crosses val="autoZero"/>
        <c:auto val="1"/>
        <c:lblAlgn val="ctr"/>
        <c:lblOffset val="100"/>
        <c:noMultiLvlLbl val="0"/>
      </c:catAx>
      <c:valAx>
        <c:axId val="879104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79096064"/>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1000" b="1"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Entry>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'グラフ（国籍別）'!$C$4:$C$5</c:f>
              <c:strCache>
                <c:ptCount val="2"/>
                <c:pt idx="0">
                  <c:v>韓国</c:v>
                </c:pt>
              </c:strCache>
            </c:strRef>
          </c:tx>
          <c:spPr>
            <a:pattFill prst="dkUpDiag">
              <a:fgClr>
                <a:schemeClr val="accent1">
                  <a:lumMod val="40000"/>
                  <a:lumOff val="60000"/>
                </a:schemeClr>
              </a:fgClr>
              <a:bgClr>
                <a:schemeClr val="bg1"/>
              </a:bgClr>
            </a:pattFill>
            <a:ln>
              <a:solidFill>
                <a:schemeClr val="accent1"/>
              </a:solidFill>
            </a:ln>
            <a:effectLst/>
          </c:spPr>
          <c:invertIfNegative val="0"/>
          <c:dLbls>
            <c:dLbl>
              <c:idx val="0"/>
              <c:tx>
                <c:rich>
                  <a:bodyPr/>
                  <a:lstStyle/>
                  <a:p>
                    <a:fld id="{3151016F-D663-4A63-A017-EDBF0A4FF822}"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431-4CCC-ACC2-BFFF000AF448}"/>
                </c:ext>
              </c:extLst>
            </c:dLbl>
            <c:dLbl>
              <c:idx val="1"/>
              <c:tx>
                <c:rich>
                  <a:bodyPr/>
                  <a:lstStyle/>
                  <a:p>
                    <a:fld id="{60AB4758-FFE1-4029-BB82-240981887676}"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431-4CCC-ACC2-BFFF000AF448}"/>
                </c:ext>
              </c:extLst>
            </c:dLbl>
            <c:dLbl>
              <c:idx val="2"/>
              <c:tx>
                <c:rich>
                  <a:bodyPr/>
                  <a:lstStyle/>
                  <a:p>
                    <a:fld id="{BCD507FD-884D-44D3-A30F-135F466BEC91}"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431-4CCC-ACC2-BFFF000AF448}"/>
                </c:ext>
              </c:extLst>
            </c:dLbl>
            <c:dLbl>
              <c:idx val="3"/>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5A929896-B28E-4BC4-893D-416542242C58}" type="CELLRANGE">
                      <a:rPr lang="ja-JP" altLang="en-US"/>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431-4CCC-ACC2-BFFF000AF448}"/>
                </c:ext>
              </c:extLst>
            </c:dLbl>
            <c:dLbl>
              <c:idx val="4"/>
              <c:tx>
                <c:rich>
                  <a:bodyPr/>
                  <a:lstStyle/>
                  <a:p>
                    <a:fld id="{83603086-DA41-4332-8E41-A0072AA2343A}"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431-4CCC-ACC2-BFFF000AF448}"/>
                </c:ext>
              </c:extLst>
            </c:dLbl>
            <c:dLbl>
              <c:idx val="5"/>
              <c:tx>
                <c:rich>
                  <a:bodyPr/>
                  <a:lstStyle/>
                  <a:p>
                    <a:fld id="{AC72DC47-915A-47F8-809B-A5FE6F0354E6}"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'グラフ（国籍別）'!$C$6:$C$12</c:f>
              <c:numCache>
                <c:formatCode>0_);[Red]\(0\)</c:formatCode>
                <c:ptCount val="6"/>
                <c:pt idx="0">
                  <c:v>658600</c:v>
                </c:pt>
                <c:pt idx="1">
                  <c:v>26790</c:v>
                </c:pt>
                <c:pt idx="2">
                  <c:v>117020</c:v>
                </c:pt>
                <c:pt idx="3">
                  <c:v>458620</c:v>
                </c:pt>
                <c:pt idx="4">
                  <c:v>17460</c:v>
                </c:pt>
                <c:pt idx="5">
                  <c:v>256890</c:v>
                </c:pt>
              </c:numCache>
            </c:numRef>
          </c:val>
          <c:extLst>
            <c:ext xmlns:c15="http://schemas.microsoft.com/office/drawing/2012/chart" uri="{02D57815-91ED-43cb-92C2-25804820EDAC}">
              <c15:datalabelsRange>
                <c15:f>'グラフ（国籍別）'!$C$16:$C$21</c15:f>
                <c15:dlblRangeCache>
                  <c:ptCount val="6"/>
                  <c:pt idx="0">
                    <c:v>12.4%</c:v>
                  </c:pt>
                  <c:pt idx="1">
                    <c:v>9.7%</c:v>
                  </c:pt>
                  <c:pt idx="2">
                    <c:v>11.2%</c:v>
                  </c:pt>
                  <c:pt idx="3">
                    <c:v>27.1%</c:v>
                  </c:pt>
                  <c:pt idx="4">
                    <c:v>15.8%</c:v>
                  </c:pt>
                  <c:pt idx="5">
                    <c:v>51.0%</c:v>
                  </c:pt>
                </c15:dlblRangeCache>
              </c15:datalabelsRange>
            </c:ext>
            <c:ext xmlns:c16="http://schemas.microsoft.com/office/drawing/2014/chart" uri="{C3380CC4-5D6E-409C-BE32-E72D297353CC}">
              <c16:uniqueId val="{00000006-9431-4CCC-ACC2-BFFF000AF448}"/>
            </c:ext>
          </c:extLst>
        </c:ser>
        <c:ser>
          <c:idx val="1"/>
          <c:order val="1"/>
          <c:tx>
            <c:strRef>
              <c:f>'グラフ（国籍別）'!$D$4:$D$5</c:f>
              <c:strCache>
                <c:ptCount val="2"/>
                <c:pt idx="0">
                  <c:v>中国</c:v>
                </c:pt>
              </c:strCache>
            </c:strRef>
          </c:tx>
          <c:spPr>
            <a:solidFill>
              <a:schemeClr val="accent2">
                <a:lumMod val="60000"/>
                <a:lumOff val="40000"/>
              </a:schemeClr>
            </a:solidFill>
            <a:ln>
              <a:solidFill>
                <a:schemeClr val="accent2"/>
              </a:solidFill>
            </a:ln>
            <a:effectLst/>
          </c:spPr>
          <c:invertIfNegative val="0"/>
          <c:dLbls>
            <c:dLbl>
              <c:idx val="0"/>
              <c:tx>
                <c:rich>
                  <a:bodyPr/>
                  <a:lstStyle/>
                  <a:p>
                    <a:fld id="{DC4E9C7B-056C-4CCF-AB10-64AAF4831380}"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431-4CCC-ACC2-BFFF000AF448}"/>
                </c:ext>
              </c:extLst>
            </c:dLbl>
            <c:dLbl>
              <c:idx val="1"/>
              <c:tx>
                <c:rich>
                  <a:bodyPr/>
                  <a:lstStyle/>
                  <a:p>
                    <a:fld id="{1CB90E09-9140-4166-8D2C-FC49845BD995}"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431-4CCC-ACC2-BFFF000AF448}"/>
                </c:ext>
              </c:extLst>
            </c:dLbl>
            <c:dLbl>
              <c:idx val="2"/>
              <c:tx>
                <c:rich>
                  <a:bodyPr/>
                  <a:lstStyle/>
                  <a:p>
                    <a:fld id="{F263C38C-728E-49EE-8DB6-F99E66089D49}"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431-4CCC-ACC2-BFFF000AF448}"/>
                </c:ext>
              </c:extLst>
            </c:dLbl>
            <c:dLbl>
              <c:idx val="3"/>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70456E05-ECDF-455E-BE05-F0743F0D729A}" type="CELLRANGE">
                      <a:rPr lang="ja-JP" altLang="en-US"/>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431-4CCC-ACC2-BFFF000AF448}"/>
                </c:ext>
              </c:extLst>
            </c:dLbl>
            <c:dLbl>
              <c:idx val="4"/>
              <c:tx>
                <c:rich>
                  <a:bodyPr/>
                  <a:lstStyle/>
                  <a:p>
                    <a:fld id="{8FAF8090-2D0E-4752-9AC8-DD486C023816}"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431-4CCC-ACC2-BFFF000AF448}"/>
                </c:ext>
              </c:extLst>
            </c:dLbl>
            <c:dLbl>
              <c:idx val="5"/>
              <c:tx>
                <c:rich>
                  <a:bodyPr/>
                  <a:lstStyle/>
                  <a:p>
                    <a:fld id="{4F588A13-F272-4FB6-956C-24E18F209F1F}"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'グラフ（国籍別）'!$D$6:$D$12</c:f>
              <c:numCache>
                <c:formatCode>0_);[Red]\(0\)</c:formatCode>
                <c:ptCount val="6"/>
                <c:pt idx="0">
                  <c:v>454710</c:v>
                </c:pt>
                <c:pt idx="1">
                  <c:v>25670</c:v>
                </c:pt>
                <c:pt idx="2">
                  <c:v>67360</c:v>
                </c:pt>
                <c:pt idx="3">
                  <c:v>139260</c:v>
                </c:pt>
                <c:pt idx="4">
                  <c:v>8770</c:v>
                </c:pt>
                <c:pt idx="5">
                  <c:v>26930</c:v>
                </c:pt>
              </c:numCache>
            </c:numRef>
          </c:val>
          <c:extLst>
            <c:ext xmlns:c15="http://schemas.microsoft.com/office/drawing/2012/chart" uri="{02D57815-91ED-43cb-92C2-25804820EDAC}">
              <c15:datalabelsRange>
                <c15:f>'グラフ（国籍別）'!$D$16:$D$21</c15:f>
                <c15:dlblRangeCache>
                  <c:ptCount val="6"/>
                  <c:pt idx="0">
                    <c:v>8.6%</c:v>
                  </c:pt>
                  <c:pt idx="1">
                    <c:v>9.3%</c:v>
                  </c:pt>
                  <c:pt idx="2">
                    <c:v>6.4%</c:v>
                  </c:pt>
                  <c:pt idx="3">
                    <c:v>8.2%</c:v>
                  </c:pt>
                  <c:pt idx="4">
                    <c:v>7.9%</c:v>
                  </c:pt>
                  <c:pt idx="5">
                    <c:v>5.4%</c:v>
                  </c:pt>
                </c15:dlblRangeCache>
              </c15:datalabelsRange>
            </c:ext>
            <c:ext xmlns:c16="http://schemas.microsoft.com/office/drawing/2014/chart" uri="{C3380CC4-5D6E-409C-BE32-E72D297353CC}">
              <c16:uniqueId val="{0000000D-9431-4CCC-ACC2-BFFF000AF448}"/>
            </c:ext>
          </c:extLst>
        </c:ser>
        <c:ser>
          <c:idx val="2"/>
          <c:order val="2"/>
          <c:tx>
            <c:strRef>
              <c:f>'グラフ（国籍別）'!$E$4:$E$5</c:f>
              <c:strCache>
                <c:ptCount val="2"/>
                <c:pt idx="0">
                  <c:v>香港</c:v>
                </c:pt>
              </c:strCache>
            </c:strRef>
          </c:tx>
          <c:spPr>
            <a:pattFill prst="pct75">
              <a:fgClr>
                <a:schemeClr val="tx2">
                  <a:lumMod val="60000"/>
                  <a:lumOff val="40000"/>
                </a:schemeClr>
              </a:fgClr>
              <a:bgClr>
                <a:schemeClr val="bg1"/>
              </a:bgClr>
            </a:pattFill>
            <a:ln>
              <a:solidFill>
                <a:schemeClr val="accent1"/>
              </a:solidFill>
            </a:ln>
            <a:effectLst/>
          </c:spPr>
          <c:invertIfNegative val="0"/>
          <c:dLbls>
            <c:dLbl>
              <c:idx val="0"/>
              <c:tx>
                <c:rich>
                  <a:bodyPr/>
                  <a:lstStyle/>
                  <a:p>
                    <a:fld id="{6D9EAA4A-519E-4150-89A5-95B0E693B3FE}"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431-4CCC-ACC2-BFFF000AF448}"/>
                </c:ext>
              </c:extLst>
            </c:dLbl>
            <c:dLbl>
              <c:idx val="1"/>
              <c:tx>
                <c:rich>
                  <a:bodyPr/>
                  <a:lstStyle/>
                  <a:p>
                    <a:fld id="{8C9763A8-1D82-4684-AE0D-B6B09EBEDEC6}"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9431-4CCC-ACC2-BFFF000AF448}"/>
                </c:ext>
              </c:extLst>
            </c:dLbl>
            <c:dLbl>
              <c:idx val="2"/>
              <c:tx>
                <c:rich>
                  <a:bodyPr/>
                  <a:lstStyle/>
                  <a:p>
                    <a:fld id="{26AE641A-0E92-459D-B256-D696F603671A}"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9431-4CCC-ACC2-BFFF000AF448}"/>
                </c:ext>
              </c:extLst>
            </c:dLbl>
            <c:dLbl>
              <c:idx val="3"/>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B25873C6-1471-45FB-8B49-281FB801AF2C}" type="CELLRANGE">
                      <a:rPr lang="ja-JP" altLang="en-US"/>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9431-4CCC-ACC2-BFFF000AF448}"/>
                </c:ext>
              </c:extLst>
            </c:dLbl>
            <c:dLbl>
              <c:idx val="4"/>
              <c:tx>
                <c:rich>
                  <a:bodyPr/>
                  <a:lstStyle/>
                  <a:p>
                    <a:fld id="{F112FFD6-1547-412A-A0CD-485D85D9FD21}"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9431-4CCC-ACC2-BFFF000AF448}"/>
                </c:ext>
              </c:extLst>
            </c:dLbl>
            <c:dLbl>
              <c:idx val="5"/>
              <c:tx>
                <c:rich>
                  <a:bodyPr/>
                  <a:lstStyle/>
                  <a:p>
                    <a:fld id="{3C4D7716-7708-4E8E-B142-9FBB8E1CE2E1}"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'グラフ（国籍別）'!$E$6:$E$12</c:f>
              <c:numCache>
                <c:formatCode>0_);[Red]\(0\)</c:formatCode>
                <c:ptCount val="6"/>
                <c:pt idx="0">
                  <c:v>296620</c:v>
                </c:pt>
                <c:pt idx="1">
                  <c:v>10730</c:v>
                </c:pt>
                <c:pt idx="2">
                  <c:v>79600</c:v>
                </c:pt>
                <c:pt idx="3">
                  <c:v>160200</c:v>
                </c:pt>
                <c:pt idx="4">
                  <c:v>10850</c:v>
                </c:pt>
                <c:pt idx="5">
                  <c:v>33680</c:v>
                </c:pt>
              </c:numCache>
            </c:numRef>
          </c:val>
          <c:extLst>
            <c:ext xmlns:c15="http://schemas.microsoft.com/office/drawing/2012/chart" uri="{02D57815-91ED-43cb-92C2-25804820EDAC}">
              <c15:datalabelsRange>
                <c15:f>'グラフ（国籍別）'!$E$16:$E$21</c15:f>
                <c15:dlblRangeCache>
                  <c:ptCount val="6"/>
                  <c:pt idx="0">
                    <c:v>5.6%</c:v>
                  </c:pt>
                  <c:pt idx="1">
                    <c:v>3.9%</c:v>
                  </c:pt>
                  <c:pt idx="2">
                    <c:v>7.6%</c:v>
                  </c:pt>
                  <c:pt idx="3">
                    <c:v>9.5%</c:v>
                  </c:pt>
                  <c:pt idx="4">
                    <c:v>9.8%</c:v>
                  </c:pt>
                  <c:pt idx="5">
                    <c:v>6.7%</c:v>
                  </c:pt>
                </c15:dlblRangeCache>
              </c15:datalabelsRange>
            </c:ext>
            <c:ext xmlns:c16="http://schemas.microsoft.com/office/drawing/2014/chart" uri="{C3380CC4-5D6E-409C-BE32-E72D297353CC}">
              <c16:uniqueId val="{00000014-9431-4CCC-ACC2-BFFF000AF448}"/>
            </c:ext>
          </c:extLst>
        </c:ser>
        <c:ser>
          <c:idx val="3"/>
          <c:order val="3"/>
          <c:tx>
            <c:strRef>
              <c:f>'グラフ（国籍別）'!$F$4:$F$5</c:f>
              <c:strCache>
                <c:ptCount val="2"/>
                <c:pt idx="0">
                  <c:v>台湾</c:v>
                </c:pt>
              </c:strCache>
            </c:strRef>
          </c:tx>
          <c:spPr>
            <a:solidFill>
              <a:schemeClr val="accent5"/>
            </a:solidFill>
            <a:ln>
              <a:solidFill>
                <a:schemeClr val="accent5"/>
              </a:solidFill>
            </a:ln>
            <a:effectLst/>
          </c:spPr>
          <c:invertIfNegative val="0"/>
          <c:dLbls>
            <c:dLbl>
              <c:idx val="0"/>
              <c:tx>
                <c:rich>
                  <a:bodyPr/>
                  <a:lstStyle/>
                  <a:p>
                    <a:fld id="{188725F8-EC42-4545-A12C-43DE74206465}"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9431-4CCC-ACC2-BFFF000AF448}"/>
                </c:ext>
              </c:extLst>
            </c:dLbl>
            <c:dLbl>
              <c:idx val="1"/>
              <c:tx>
                <c:rich>
                  <a:bodyPr/>
                  <a:lstStyle/>
                  <a:p>
                    <a:fld id="{AA833705-A638-4A1F-97F4-F49527A5D18F}"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9431-4CCC-ACC2-BFFF000AF448}"/>
                </c:ext>
              </c:extLst>
            </c:dLbl>
            <c:dLbl>
              <c:idx val="2"/>
              <c:tx>
                <c:rich>
                  <a:bodyPr/>
                  <a:lstStyle/>
                  <a:p>
                    <a:fld id="{E770B8F7-FB3A-4989-BA89-20EB01BC764A}"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9431-4CCC-ACC2-BFFF000AF448}"/>
                </c:ext>
              </c:extLst>
            </c:dLbl>
            <c:dLbl>
              <c:idx val="3"/>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4051DF73-42DC-4B8A-8DB3-ED842B68DA2D}" type="CELLRANGE">
                      <a:rPr lang="ja-JP" altLang="en-US"/>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9431-4CCC-ACC2-BFFF000AF448}"/>
                </c:ext>
              </c:extLst>
            </c:dLbl>
            <c:dLbl>
              <c:idx val="4"/>
              <c:tx>
                <c:rich>
                  <a:bodyPr/>
                  <a:lstStyle/>
                  <a:p>
                    <a:fld id="{723E3A04-3BBA-47E3-9E45-5EA933DB46CE}"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9431-4CCC-ACC2-BFFF000AF448}"/>
                </c:ext>
              </c:extLst>
            </c:dLbl>
            <c:dLbl>
              <c:idx val="5"/>
              <c:tx>
                <c:rich>
                  <a:bodyPr/>
                  <a:lstStyle/>
                  <a:p>
                    <a:fld id="{AD8BC1EF-7FBA-4C3A-954F-B52D222999EA}"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'グラフ（国籍別）'!$F$6:$F$12</c:f>
              <c:numCache>
                <c:formatCode>0_);[Red]\(0\)</c:formatCode>
                <c:ptCount val="6"/>
                <c:pt idx="0">
                  <c:v>344240</c:v>
                </c:pt>
                <c:pt idx="1">
                  <c:v>13650</c:v>
                </c:pt>
                <c:pt idx="2">
                  <c:v>103270</c:v>
                </c:pt>
                <c:pt idx="3">
                  <c:v>121360</c:v>
                </c:pt>
                <c:pt idx="4">
                  <c:v>9720</c:v>
                </c:pt>
                <c:pt idx="5">
                  <c:v>32740</c:v>
                </c:pt>
              </c:numCache>
            </c:numRef>
          </c:val>
          <c:extLst>
            <c:ext xmlns:c15="http://schemas.microsoft.com/office/drawing/2012/chart" uri="{02D57815-91ED-43cb-92C2-25804820EDAC}">
              <c15:datalabelsRange>
                <c15:f>'グラフ（国籍別）'!$F$16:$F$21</c15:f>
                <c15:dlblRangeCache>
                  <c:ptCount val="6"/>
                  <c:pt idx="0">
                    <c:v>6.5%</c:v>
                  </c:pt>
                  <c:pt idx="1">
                    <c:v>4.9%</c:v>
                  </c:pt>
                  <c:pt idx="2">
                    <c:v>9.8%</c:v>
                  </c:pt>
                  <c:pt idx="3">
                    <c:v>7.2%</c:v>
                  </c:pt>
                  <c:pt idx="4">
                    <c:v>8.8%</c:v>
                  </c:pt>
                  <c:pt idx="5">
                    <c:v>6.5%</c:v>
                  </c:pt>
                </c15:dlblRangeCache>
              </c15:datalabelsRange>
            </c:ext>
            <c:ext xmlns:c16="http://schemas.microsoft.com/office/drawing/2014/chart" uri="{C3380CC4-5D6E-409C-BE32-E72D297353CC}">
              <c16:uniqueId val="{0000001B-9431-4CCC-ACC2-BFFF000AF448}"/>
            </c:ext>
          </c:extLst>
        </c:ser>
        <c:ser>
          <c:idx val="4"/>
          <c:order val="4"/>
          <c:tx>
            <c:strRef>
              <c:f>'グラフ（国籍別）'!$G$4:$G$5</c:f>
              <c:strCache>
                <c:ptCount val="2"/>
                <c:pt idx="0">
                  <c:v>米国</c:v>
                </c:pt>
              </c:strCache>
            </c:strRef>
          </c:tx>
          <c:spPr>
            <a:pattFill prst="dkHorz">
              <a:fgClr>
                <a:schemeClr val="accent2">
                  <a:lumMod val="60000"/>
                  <a:lumOff val="40000"/>
                </a:schemeClr>
              </a:fgClr>
              <a:bgClr>
                <a:schemeClr val="bg1"/>
              </a:bgClr>
            </a:pattFill>
            <a:ln>
              <a:solidFill>
                <a:srgbClr val="FF0000"/>
              </a:solidFill>
            </a:ln>
            <a:effectLst/>
          </c:spPr>
          <c:invertIfNegative val="0"/>
          <c:dLbls>
            <c:dLbl>
              <c:idx val="0"/>
              <c:tx>
                <c:rich>
                  <a:bodyPr/>
                  <a:lstStyle/>
                  <a:p>
                    <a:fld id="{BC843448-12EE-4C7D-893D-4E3C7B060730}"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9431-4CCC-ACC2-BFFF000AF448}"/>
                </c:ext>
              </c:extLst>
            </c:dLbl>
            <c:dLbl>
              <c:idx val="1"/>
              <c:tx>
                <c:rich>
                  <a:bodyPr/>
                  <a:lstStyle/>
                  <a:p>
                    <a:fld id="{732D5528-BC99-4AB8-87CC-43F518045E21}"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9431-4CCC-ACC2-BFFF000AF448}"/>
                </c:ext>
              </c:extLst>
            </c:dLbl>
            <c:dLbl>
              <c:idx val="2"/>
              <c:tx>
                <c:rich>
                  <a:bodyPr/>
                  <a:lstStyle/>
                  <a:p>
                    <a:fld id="{9470525A-5ED6-435C-AA9E-ECE66F3573AD}"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9431-4CCC-ACC2-BFFF000AF448}"/>
                </c:ext>
              </c:extLst>
            </c:dLbl>
            <c:dLbl>
              <c:idx val="3"/>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8E177F3A-1092-4D9F-AB24-6A42EE6AC836}" type="CELLRANGE">
                      <a:rPr lang="ja-JP" altLang="en-US"/>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9431-4CCC-ACC2-BFFF000AF448}"/>
                </c:ext>
              </c:extLst>
            </c:dLbl>
            <c:dLbl>
              <c:idx val="4"/>
              <c:tx>
                <c:rich>
                  <a:bodyPr/>
                  <a:lstStyle/>
                  <a:p>
                    <a:fld id="{E559C05A-B627-4405-ACDD-D4FFC6A214E9}"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9431-4CCC-ACC2-BFFF000AF448}"/>
                </c:ext>
              </c:extLst>
            </c:dLbl>
            <c:dLbl>
              <c:idx val="5"/>
              <c:tx>
                <c:rich>
                  <a:bodyPr/>
                  <a:lstStyle/>
                  <a:p>
                    <a:fld id="{C08C099B-D901-4387-8356-46351C7027AC}"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'グラフ（国籍別）'!$G$6:$G$12</c:f>
              <c:numCache>
                <c:formatCode>0_);[Red]\(0\)</c:formatCode>
                <c:ptCount val="6"/>
                <c:pt idx="0">
                  <c:v>903810</c:v>
                </c:pt>
                <c:pt idx="1">
                  <c:v>19730</c:v>
                </c:pt>
                <c:pt idx="2">
                  <c:v>170850</c:v>
                </c:pt>
                <c:pt idx="3">
                  <c:v>124530</c:v>
                </c:pt>
                <c:pt idx="4">
                  <c:v>11230</c:v>
                </c:pt>
                <c:pt idx="5">
                  <c:v>26770</c:v>
                </c:pt>
              </c:numCache>
            </c:numRef>
          </c:val>
          <c:extLst>
            <c:ext xmlns:c15="http://schemas.microsoft.com/office/drawing/2012/chart" uri="{02D57815-91ED-43cb-92C2-25804820EDAC}">
              <c15:datalabelsRange>
                <c15:f>'グラフ（国籍別）'!$G$16:$G$21</c15:f>
                <c15:dlblRangeCache>
                  <c:ptCount val="6"/>
                  <c:pt idx="0">
                    <c:v>17.1%</c:v>
                  </c:pt>
                  <c:pt idx="1">
                    <c:v>7.1%</c:v>
                  </c:pt>
                  <c:pt idx="2">
                    <c:v>16.3%</c:v>
                  </c:pt>
                  <c:pt idx="3">
                    <c:v>7.4%</c:v>
                  </c:pt>
                  <c:pt idx="4">
                    <c:v>10.2%</c:v>
                  </c:pt>
                  <c:pt idx="5">
                    <c:v>5.3%</c:v>
                  </c:pt>
                </c15:dlblRangeCache>
              </c15:datalabelsRange>
            </c:ext>
            <c:ext xmlns:c16="http://schemas.microsoft.com/office/drawing/2014/chart" uri="{C3380CC4-5D6E-409C-BE32-E72D297353CC}">
              <c16:uniqueId val="{00000022-9431-4CCC-ACC2-BFFF000AF448}"/>
            </c:ext>
          </c:extLst>
        </c:ser>
        <c:ser>
          <c:idx val="5"/>
          <c:order val="5"/>
          <c:tx>
            <c:strRef>
              <c:f>'グラフ（国籍別）'!$H$4:$H$5</c:f>
              <c:strCache>
                <c:ptCount val="2"/>
                <c:pt idx="0">
                  <c:v>カナダ</c:v>
                </c:pt>
              </c:strCache>
            </c:strRef>
          </c:tx>
          <c:spPr>
            <a:pattFill prst="pct80">
              <a:fgClr>
                <a:schemeClr val="accent2">
                  <a:lumMod val="60000"/>
                  <a:lumOff val="40000"/>
                </a:schemeClr>
              </a:fgClr>
              <a:bgClr>
                <a:schemeClr val="bg1"/>
              </a:bgClr>
            </a:pattFill>
            <a:ln>
              <a:solidFill>
                <a:srgbClr val="C00000"/>
              </a:solidFill>
            </a:ln>
            <a:effectLst/>
          </c:spPr>
          <c:invertIfNegative val="0"/>
          <c:dLbls>
            <c:delete val="1"/>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'グラフ（国籍別）'!$H$6:$H$12</c:f>
              <c:numCache>
                <c:formatCode>0_);[Red]\(0\)</c:formatCode>
                <c:ptCount val="6"/>
                <c:pt idx="0">
                  <c:v>97510</c:v>
                </c:pt>
                <c:pt idx="1">
                  <c:v>2190</c:v>
                </c:pt>
                <c:pt idx="2">
                  <c:v>22220</c:v>
                </c:pt>
                <c:pt idx="3">
                  <c:v>17070</c:v>
                </c:pt>
                <c:pt idx="4">
                  <c:v>1800</c:v>
                </c:pt>
                <c:pt idx="5">
                  <c:v>3520</c:v>
                </c:pt>
              </c:numCache>
            </c:numRef>
          </c:val>
          <c:extLst>
            <c:ext xmlns:c16="http://schemas.microsoft.com/office/drawing/2014/chart" uri="{C3380CC4-5D6E-409C-BE32-E72D297353CC}">
              <c16:uniqueId val="{00000023-9431-4CCC-ACC2-BFFF000AF448}"/>
            </c:ext>
          </c:extLst>
        </c:ser>
        <c:ser>
          <c:idx val="6"/>
          <c:order val="6"/>
          <c:tx>
            <c:strRef>
              <c:f>'グラフ（国籍別）'!$I$4:$I$5</c:f>
              <c:strCache>
                <c:ptCount val="2"/>
                <c:pt idx="0">
                  <c:v>オーストラリア</c:v>
                </c:pt>
              </c:strCache>
            </c:strRef>
          </c:tx>
          <c:spPr>
            <a:pattFill prst="pct70">
              <a:fgClr>
                <a:schemeClr val="accent1"/>
              </a:fgClr>
              <a:bgClr>
                <a:schemeClr val="bg1"/>
              </a:bgClr>
            </a:pattFill>
            <a:ln>
              <a:solidFill>
                <a:schemeClr val="accent1"/>
              </a:solidFill>
            </a:ln>
            <a:effectLst/>
          </c:spPr>
          <c:invertIfNegative val="0"/>
          <c:dLbls>
            <c:delete val="1"/>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'グラフ（国籍別）'!$I$6:$I$12</c:f>
              <c:numCache>
                <c:formatCode>0_);[Red]\(0\)</c:formatCode>
                <c:ptCount val="6"/>
                <c:pt idx="0">
                  <c:v>187520</c:v>
                </c:pt>
                <c:pt idx="1">
                  <c:v>4070</c:v>
                </c:pt>
                <c:pt idx="2">
                  <c:v>41660</c:v>
                </c:pt>
                <c:pt idx="3">
                  <c:v>39230</c:v>
                </c:pt>
                <c:pt idx="4">
                  <c:v>2690</c:v>
                </c:pt>
                <c:pt idx="5">
                  <c:v>4810</c:v>
                </c:pt>
              </c:numCache>
            </c:numRef>
          </c:val>
          <c:extLst>
            <c:ext xmlns:c16="http://schemas.microsoft.com/office/drawing/2014/chart" uri="{C3380CC4-5D6E-409C-BE32-E72D297353CC}">
              <c16:uniqueId val="{00000024-9431-4CCC-ACC2-BFFF000AF448}"/>
            </c:ext>
          </c:extLst>
        </c:ser>
        <c:ser>
          <c:idx val="7"/>
          <c:order val="7"/>
          <c:tx>
            <c:strRef>
              <c:f>'グラフ（国籍別）'!$J$4:$J$5</c:f>
              <c:strCache>
                <c:ptCount val="2"/>
                <c:pt idx="0">
                  <c:v>インド</c:v>
                </c:pt>
              </c:strCache>
            </c:strRef>
          </c:tx>
          <c:spPr>
            <a:solidFill>
              <a:srgbClr val="00B050"/>
            </a:solidFill>
            <a:ln>
              <a:solidFill>
                <a:srgbClr val="00B050"/>
              </a:solidFill>
            </a:ln>
            <a:effectLst/>
          </c:spPr>
          <c:invertIfNegative val="0"/>
          <c:dLbls>
            <c:delete val="1"/>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'グラフ（国籍別）'!$J$6:$J$12</c:f>
              <c:numCache>
                <c:formatCode>0_);[Red]\(0\)</c:formatCode>
                <c:ptCount val="6"/>
                <c:pt idx="0">
                  <c:v>73350</c:v>
                </c:pt>
                <c:pt idx="1">
                  <c:v>4510</c:v>
                </c:pt>
                <c:pt idx="2">
                  <c:v>8480</c:v>
                </c:pt>
                <c:pt idx="3">
                  <c:v>11130</c:v>
                </c:pt>
                <c:pt idx="4">
                  <c:v>1400</c:v>
                </c:pt>
                <c:pt idx="5">
                  <c:v>1650</c:v>
                </c:pt>
              </c:numCache>
            </c:numRef>
          </c:val>
          <c:extLst>
            <c:ext xmlns:c16="http://schemas.microsoft.com/office/drawing/2014/chart" uri="{C3380CC4-5D6E-409C-BE32-E72D297353CC}">
              <c16:uniqueId val="{00000025-9431-4CCC-ACC2-BFFF000AF448}"/>
            </c:ext>
          </c:extLst>
        </c:ser>
        <c:ser>
          <c:idx val="8"/>
          <c:order val="8"/>
          <c:tx>
            <c:strRef>
              <c:f>'グラフ（国籍別）'!$K$4:$K$5</c:f>
              <c:strCache>
                <c:ptCount val="2"/>
                <c:pt idx="0">
                  <c:v>ヨーロッパ</c:v>
                </c:pt>
              </c:strCache>
            </c:strRef>
          </c:tx>
          <c:spPr>
            <a:pattFill prst="narVert">
              <a:fgClr>
                <a:schemeClr val="tx2">
                  <a:lumMod val="20000"/>
                  <a:lumOff val="80000"/>
                </a:schemeClr>
              </a:fgClr>
              <a:bgClr>
                <a:schemeClr val="bg1"/>
              </a:bgClr>
            </a:pattFill>
            <a:ln>
              <a:solidFill>
                <a:schemeClr val="tx2"/>
              </a:solidFill>
            </a:ln>
            <a:effectLst/>
          </c:spPr>
          <c:invertIfNegative val="0"/>
          <c:dLbls>
            <c:dLbl>
              <c:idx val="0"/>
              <c:tx>
                <c:rich>
                  <a:bodyPr/>
                  <a:lstStyle/>
                  <a:p>
                    <a:fld id="{61059994-5EE1-4259-890C-1910BB99E335}"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9431-4CCC-ACC2-BFFF000AF448}"/>
                </c:ext>
              </c:extLst>
            </c:dLbl>
            <c:dLbl>
              <c:idx val="1"/>
              <c:tx>
                <c:rich>
                  <a:bodyPr/>
                  <a:lstStyle/>
                  <a:p>
                    <a:fld id="{6235B8A9-5E8F-4EC6-BC95-A57EF9A22807}"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9431-4CCC-ACC2-BFFF000AF448}"/>
                </c:ext>
              </c:extLst>
            </c:dLbl>
            <c:dLbl>
              <c:idx val="2"/>
              <c:tx>
                <c:rich>
                  <a:bodyPr/>
                  <a:lstStyle/>
                  <a:p>
                    <a:fld id="{1B5D3380-566C-4474-B6A9-04628B836F05}"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9431-4CCC-ACC2-BFFF000AF448}"/>
                </c:ext>
              </c:extLst>
            </c:dLbl>
            <c:dLbl>
              <c:idx val="3"/>
              <c:layout>
                <c:manualLayout>
                  <c:x val="3.0926560984682219E-3"/>
                  <c:y val="-2.9464413118960916E-3"/>
                </c:manualLayout>
              </c:layout>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9B834BF6-97E8-4016-A34F-614B37AA1A88}" type="CELLRANGE">
                      <a:rPr lang="en-US" altLang="ja-JP"/>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9431-4CCC-ACC2-BFFF000AF448}"/>
                </c:ext>
              </c:extLst>
            </c:dLbl>
            <c:dLbl>
              <c:idx val="4"/>
              <c:tx>
                <c:rich>
                  <a:bodyPr/>
                  <a:lstStyle/>
                  <a:p>
                    <a:fld id="{01AF1CBC-5AA0-4251-8A45-38F8E45350A1}"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9431-4CCC-ACC2-BFFF000AF448}"/>
                </c:ext>
              </c:extLst>
            </c:dLbl>
            <c:dLbl>
              <c:idx val="5"/>
              <c:layout>
                <c:manualLayout>
                  <c:x val="2.7833904886213998E-2"/>
                  <c:y val="4.4200332022798543E-2"/>
                </c:manualLayout>
              </c:layout>
              <c:tx>
                <c:rich>
                  <a:bodyPr/>
                  <a:lstStyle/>
                  <a:p>
                    <a:fld id="{99F5C1F1-9BC0-4874-A103-A375C252F262}"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'グラフ（国籍別）'!$K$6:$K$12</c:f>
              <c:numCache>
                <c:formatCode>0_);[Red]\(0\)</c:formatCode>
                <c:ptCount val="6"/>
                <c:pt idx="0">
                  <c:v>496730</c:v>
                </c:pt>
                <c:pt idx="1">
                  <c:v>13820</c:v>
                </c:pt>
                <c:pt idx="2">
                  <c:v>131210</c:v>
                </c:pt>
                <c:pt idx="3">
                  <c:v>61450</c:v>
                </c:pt>
                <c:pt idx="4">
                  <c:v>9750</c:v>
                </c:pt>
                <c:pt idx="5">
                  <c:v>10550</c:v>
                </c:pt>
              </c:numCache>
            </c:numRef>
          </c:val>
          <c:extLst>
            <c:ext xmlns:c15="http://schemas.microsoft.com/office/drawing/2012/chart" uri="{02D57815-91ED-43cb-92C2-25804820EDAC}">
              <c15:datalabelsRange>
                <c15:f>'グラフ（国籍別）'!$K$16:$K$21</c15:f>
                <c15:dlblRangeCache>
                  <c:ptCount val="6"/>
                  <c:pt idx="0">
                    <c:v>9.4%</c:v>
                  </c:pt>
                  <c:pt idx="1">
                    <c:v>5.0%</c:v>
                  </c:pt>
                  <c:pt idx="2">
                    <c:v>12.5%</c:v>
                  </c:pt>
                  <c:pt idx="3">
                    <c:v>3.6%</c:v>
                  </c:pt>
                  <c:pt idx="4">
                    <c:v>8.8%</c:v>
                  </c:pt>
                  <c:pt idx="5">
                    <c:v>2.1%</c:v>
                  </c:pt>
                </c15:dlblRangeCache>
              </c15:datalabelsRange>
            </c:ext>
            <c:ext xmlns:c16="http://schemas.microsoft.com/office/drawing/2014/chart" uri="{C3380CC4-5D6E-409C-BE32-E72D297353CC}">
              <c16:uniqueId val="{0000002C-9431-4CCC-ACC2-BFFF000AF448}"/>
            </c:ext>
          </c:extLst>
        </c:ser>
        <c:ser>
          <c:idx val="9"/>
          <c:order val="9"/>
          <c:tx>
            <c:strRef>
              <c:f>'グラフ（国籍別）'!$L$4:$L$5</c:f>
              <c:strCache>
                <c:ptCount val="2"/>
                <c:pt idx="0">
                  <c:v>東南アジア</c:v>
                </c:pt>
              </c:strCache>
            </c:strRef>
          </c:tx>
          <c:spPr>
            <a:solidFill>
              <a:schemeClr val="accent6"/>
            </a:solidFill>
            <a:ln>
              <a:solidFill>
                <a:schemeClr val="accent6"/>
              </a:solidFill>
            </a:ln>
            <a:effectLst/>
          </c:spPr>
          <c:invertIfNegative val="0"/>
          <c:dLbls>
            <c:dLbl>
              <c:idx val="0"/>
              <c:tx>
                <c:rich>
                  <a:bodyPr/>
                  <a:lstStyle/>
                  <a:p>
                    <a:fld id="{F3BD61AB-6DDE-4965-9C77-3334D71FBC5C}"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9431-4CCC-ACC2-BFFF000AF448}"/>
                </c:ext>
              </c:extLst>
            </c:dLbl>
            <c:dLbl>
              <c:idx val="1"/>
              <c:tx>
                <c:rich>
                  <a:bodyPr/>
                  <a:lstStyle/>
                  <a:p>
                    <a:fld id="{BD257B36-B670-4667-A75E-21CD1CC364AC}"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9431-4CCC-ACC2-BFFF000AF448}"/>
                </c:ext>
              </c:extLst>
            </c:dLbl>
            <c:dLbl>
              <c:idx val="2"/>
              <c:tx>
                <c:rich>
                  <a:bodyPr/>
                  <a:lstStyle/>
                  <a:p>
                    <a:fld id="{36AA1823-D467-4BA2-B394-BB09DB805458}"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9431-4CCC-ACC2-BFFF000AF448}"/>
                </c:ext>
              </c:extLst>
            </c:dLbl>
            <c:dLbl>
              <c:idx val="3"/>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AD226D03-147C-48A1-9BA8-EC17788179FC}" type="CELLRANGE">
                      <a:rPr lang="ja-JP" altLang="en-US"/>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9431-4CCC-ACC2-BFFF000AF448}"/>
                </c:ext>
              </c:extLst>
            </c:dLbl>
            <c:dLbl>
              <c:idx val="4"/>
              <c:tx>
                <c:rich>
                  <a:bodyPr/>
                  <a:lstStyle/>
                  <a:p>
                    <a:fld id="{7020FF2A-CABC-45EE-9442-142C4DFA704C}"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9431-4CCC-ACC2-BFFF000AF448}"/>
                </c:ext>
              </c:extLst>
            </c:dLbl>
            <c:dLbl>
              <c:idx val="5"/>
              <c:tx>
                <c:rich>
                  <a:bodyPr/>
                  <a:lstStyle/>
                  <a:p>
                    <a:fld id="{DC8D3508-46EB-4C46-9092-A0680C340A66}"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2-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'グラフ（国籍別）'!$L$6:$L$12</c:f>
              <c:numCache>
                <c:formatCode>0_);[Red]\(0\)</c:formatCode>
                <c:ptCount val="6"/>
                <c:pt idx="0">
                  <c:v>999200</c:v>
                </c:pt>
                <c:pt idx="1">
                  <c:v>104750</c:v>
                </c:pt>
                <c:pt idx="2">
                  <c:v>148930</c:v>
                </c:pt>
                <c:pt idx="3">
                  <c:v>355780</c:v>
                </c:pt>
                <c:pt idx="4">
                  <c:v>17480</c:v>
                </c:pt>
                <c:pt idx="5">
                  <c:v>71780</c:v>
                </c:pt>
              </c:numCache>
            </c:numRef>
          </c:val>
          <c:extLst>
            <c:ext xmlns:c15="http://schemas.microsoft.com/office/drawing/2012/chart" uri="{02D57815-91ED-43cb-92C2-25804820EDAC}">
              <c15:datalabelsRange>
                <c15:f>'グラフ（国籍別）'!$L$16:$L$21</c15:f>
                <c15:dlblRangeCache>
                  <c:ptCount val="6"/>
                  <c:pt idx="0">
                    <c:v>18.9%</c:v>
                  </c:pt>
                  <c:pt idx="1">
                    <c:v>37.8%</c:v>
                  </c:pt>
                  <c:pt idx="2">
                    <c:v>14.2%</c:v>
                  </c:pt>
                  <c:pt idx="3">
                    <c:v>21.1%</c:v>
                  </c:pt>
                  <c:pt idx="4">
                    <c:v>15.8%</c:v>
                  </c:pt>
                  <c:pt idx="5">
                    <c:v>14.3%</c:v>
                  </c:pt>
                </c15:dlblRangeCache>
              </c15:datalabelsRange>
            </c:ext>
            <c:ext xmlns:c16="http://schemas.microsoft.com/office/drawing/2014/chart" uri="{C3380CC4-5D6E-409C-BE32-E72D297353CC}">
              <c16:uniqueId val="{00000033-9431-4CCC-ACC2-BFFF000AF448}"/>
            </c:ext>
          </c:extLst>
        </c:ser>
        <c:ser>
          <c:idx val="10"/>
          <c:order val="10"/>
          <c:tx>
            <c:strRef>
              <c:f>'グラフ（国籍別）'!$M$4:$M$5</c:f>
              <c:strCache>
                <c:ptCount val="2"/>
                <c:pt idx="0">
                  <c:v>その他</c:v>
                </c:pt>
              </c:strCache>
            </c:strRef>
          </c:tx>
          <c:spPr>
            <a:solidFill>
              <a:schemeClr val="bg1">
                <a:lumMod val="85000"/>
              </a:schemeClr>
            </a:solidFill>
            <a:ln>
              <a:solidFill>
                <a:schemeClr val="tx1">
                  <a:lumMod val="50000"/>
                  <a:lumOff val="50000"/>
                </a:schemeClr>
              </a:solidFill>
            </a:ln>
            <a:effectLst/>
          </c:spPr>
          <c:invertIfNegative val="0"/>
          <c:dLbls>
            <c:dLbl>
              <c:idx val="0"/>
              <c:tx>
                <c:rich>
                  <a:bodyPr/>
                  <a:lstStyle/>
                  <a:p>
                    <a:fld id="{E03878AA-E860-4D28-B21E-12DA899E1F7E}"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4-9431-4CCC-ACC2-BFFF000AF448}"/>
                </c:ext>
              </c:extLst>
            </c:dLbl>
            <c:dLbl>
              <c:idx val="1"/>
              <c:tx>
                <c:rich>
                  <a:bodyPr/>
                  <a:lstStyle/>
                  <a:p>
                    <a:fld id="{5193611C-3F1D-4DCA-93BA-21AD78422A4B}"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9431-4CCC-ACC2-BFFF000AF448}"/>
                </c:ext>
              </c:extLst>
            </c:dLbl>
            <c:dLbl>
              <c:idx val="2"/>
              <c:tx>
                <c:rich>
                  <a:bodyPr/>
                  <a:lstStyle/>
                  <a:p>
                    <a:fld id="{85A92A67-8A07-4BB1-967F-EC3D6064B374}"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9431-4CCC-ACC2-BFFF000AF448}"/>
                </c:ext>
              </c:extLst>
            </c:dLbl>
            <c:dLbl>
              <c:idx val="3"/>
              <c:tx>
                <c:rich>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fld id="{A4523A3B-4DB4-4D1B-B6BE-DBA1978ECA99}" type="CELLRANGE">
                      <a:rPr lang="ja-JP" altLang="en-US"/>
                      <a:pPr>
                        <a:defRPr b="1"/>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7-9431-4CCC-ACC2-BFFF000AF448}"/>
                </c:ext>
              </c:extLst>
            </c:dLbl>
            <c:dLbl>
              <c:idx val="4"/>
              <c:tx>
                <c:rich>
                  <a:bodyPr/>
                  <a:lstStyle/>
                  <a:p>
                    <a:fld id="{D17EBC7A-0C8B-47C2-879B-C19259A293BE}"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8-9431-4CCC-ACC2-BFFF000AF448}"/>
                </c:ext>
              </c:extLst>
            </c:dLbl>
            <c:dLbl>
              <c:idx val="5"/>
              <c:tx>
                <c:rich>
                  <a:bodyPr/>
                  <a:lstStyle/>
                  <a:p>
                    <a:fld id="{98B51F41-8549-4AFE-A9E3-50150CCA31D2}" type="CELLRANGE">
                      <a:rPr lang="ja-JP" altLang="en-US"/>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9431-4CCC-ACC2-BFFF000AF4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'グラフ（国籍別）'!$A$6:$B$12</c:f>
              <c:strCache>
                <c:ptCount val="6"/>
                <c:pt idx="0">
                  <c:v>東京都</c:v>
                </c:pt>
                <c:pt idx="1">
                  <c:v>愛知県</c:v>
                </c:pt>
                <c:pt idx="2">
                  <c:v>京都府</c:v>
                </c:pt>
                <c:pt idx="3">
                  <c:v>大阪府</c:v>
                </c:pt>
                <c:pt idx="4">
                  <c:v>兵庫県</c:v>
                </c:pt>
                <c:pt idx="5">
                  <c:v>福岡県</c:v>
                </c:pt>
              </c:strCache>
            </c:strRef>
          </c:cat>
          <c:val>
            <c:numRef>
              <c:f>'グラフ（国籍別）'!$M$6:$M$12</c:f>
              <c:numCache>
                <c:formatCode>0_);[Red]\(0\)</c:formatCode>
                <c:ptCount val="6"/>
                <c:pt idx="0">
                  <c:v>778960</c:v>
                </c:pt>
                <c:pt idx="1">
                  <c:v>51570</c:v>
                </c:pt>
                <c:pt idx="2">
                  <c:v>158350</c:v>
                </c:pt>
                <c:pt idx="3">
                  <c:v>201390</c:v>
                </c:pt>
                <c:pt idx="4">
                  <c:v>19210</c:v>
                </c:pt>
                <c:pt idx="5">
                  <c:v>34000</c:v>
                </c:pt>
              </c:numCache>
            </c:numRef>
          </c:val>
          <c:extLst>
            <c:ext xmlns:c15="http://schemas.microsoft.com/office/drawing/2012/chart" uri="{02D57815-91ED-43cb-92C2-25804820EDAC}">
              <c15:datalabelsRange>
                <c15:f>'グラフ（国籍別）'!$M$16:$M$21</c15:f>
                <c15:dlblRangeCache>
                  <c:ptCount val="6"/>
                  <c:pt idx="0">
                    <c:v>14.7%</c:v>
                  </c:pt>
                  <c:pt idx="1">
                    <c:v>18.6%</c:v>
                  </c:pt>
                  <c:pt idx="2">
                    <c:v>15.1%</c:v>
                  </c:pt>
                  <c:pt idx="3">
                    <c:v>11.9%</c:v>
                  </c:pt>
                  <c:pt idx="4">
                    <c:v>17.4%</c:v>
                  </c:pt>
                  <c:pt idx="5">
                    <c:v>6.8%</c:v>
                  </c:pt>
                </c15:dlblRangeCache>
              </c15:datalabelsRange>
            </c:ext>
            <c:ext xmlns:c16="http://schemas.microsoft.com/office/drawing/2014/chart" uri="{C3380CC4-5D6E-409C-BE32-E72D297353CC}">
              <c16:uniqueId val="{0000003A-9431-4CCC-ACC2-BFFF000AF448}"/>
            </c:ext>
          </c:extLst>
        </c:ser>
        <c:dLbls>
          <c:dLblPos val="ctr"/>
          <c:showLegendKey val="0"/>
          <c:showVal val="1"/>
          <c:showCatName val="0"/>
          <c:showSerName val="0"/>
          <c:showPercent val="0"/>
          <c:showBubbleSize val="0"/>
        </c:dLbls>
        <c:gapWidth val="150"/>
        <c:overlap val="100"/>
        <c:axId val="1062812368"/>
        <c:axId val="1062813200"/>
      </c:barChart>
      <c:catAx>
        <c:axId val="10628123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062813200"/>
        <c:crosses val="autoZero"/>
        <c:auto val="1"/>
        <c:lblAlgn val="ctr"/>
        <c:lblOffset val="100"/>
        <c:noMultiLvlLbl val="0"/>
      </c:catAx>
      <c:valAx>
        <c:axId val="106281320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062812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大阪!$B$13</c:f>
              <c:strCache>
                <c:ptCount val="1"/>
                <c:pt idx="0">
                  <c:v>単独世帯</c:v>
                </c:pt>
              </c:strCache>
            </c:strRef>
          </c:tx>
          <c:spPr>
            <a:solidFill>
              <a:schemeClr val="accent1">
                <a:lumMod val="20000"/>
                <a:lumOff val="80000"/>
              </a:schemeClr>
            </a:solidFill>
            <a:ln>
              <a:solidFill>
                <a:schemeClr val="tx2"/>
              </a:solidFill>
            </a:ln>
            <a:effectLst/>
          </c:spPr>
          <c:invertIfNegative val="0"/>
          <c:dLbls>
            <c:spPr>
              <a:noFill/>
              <a:ln>
                <a:noFill/>
              </a:ln>
              <a:effectLst/>
            </c:spPr>
            <c:txPr>
              <a:bodyPr rot="0" vert="horz"/>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大阪!$A$14:$A$18</c:f>
              <c:numCache>
                <c:formatCode>General</c:formatCode>
                <c:ptCount val="5"/>
                <c:pt idx="0">
                  <c:v>2000</c:v>
                </c:pt>
                <c:pt idx="1">
                  <c:v>2010</c:v>
                </c:pt>
                <c:pt idx="2">
                  <c:v>2020</c:v>
                </c:pt>
                <c:pt idx="3">
                  <c:v>2030</c:v>
                </c:pt>
                <c:pt idx="4">
                  <c:v>2040</c:v>
                </c:pt>
              </c:numCache>
            </c:numRef>
          </c:cat>
          <c:val>
            <c:numRef>
              <c:f>大阪!$B$14:$B$18</c:f>
              <c:numCache>
                <c:formatCode>0.0%</c:formatCode>
                <c:ptCount val="5"/>
                <c:pt idx="0">
                  <c:v>0.2977828206226627</c:v>
                </c:pt>
                <c:pt idx="1">
                  <c:v>0.35778398594504873</c:v>
                </c:pt>
                <c:pt idx="2">
                  <c:v>0.42418814016348017</c:v>
                </c:pt>
                <c:pt idx="3">
                  <c:v>0.41154499670886457</c:v>
                </c:pt>
                <c:pt idx="4">
                  <c:v>0.42316818370471954</c:v>
                </c:pt>
              </c:numCache>
            </c:numRef>
          </c:val>
          <c:extLst>
            <c:ext xmlns:c16="http://schemas.microsoft.com/office/drawing/2014/chart" uri="{C3380CC4-5D6E-409C-BE32-E72D297353CC}">
              <c16:uniqueId val="{00000000-9F93-4B4D-A86F-0434D8143A22}"/>
            </c:ext>
          </c:extLst>
        </c:ser>
        <c:ser>
          <c:idx val="1"/>
          <c:order val="1"/>
          <c:tx>
            <c:strRef>
              <c:f>大阪!$C$13</c:f>
              <c:strCache>
                <c:ptCount val="1"/>
                <c:pt idx="0">
                  <c:v>夫婦のみの世帯</c:v>
                </c:pt>
              </c:strCache>
            </c:strRef>
          </c:tx>
          <c:spPr>
            <a:pattFill prst="pct20">
              <a:fgClr>
                <a:schemeClr val="accent1">
                  <a:lumMod val="60000"/>
                  <a:lumOff val="40000"/>
                </a:schemeClr>
              </a:fgClr>
              <a:bgClr>
                <a:schemeClr val="bg1"/>
              </a:bgClr>
            </a:pattFill>
            <a:ln>
              <a:solidFill>
                <a:schemeClr val="accent1"/>
              </a:solidFill>
            </a:ln>
            <a:effectLst/>
          </c:spPr>
          <c:invertIfNegative val="0"/>
          <c:dLbls>
            <c:spPr>
              <a:noFill/>
              <a:ln>
                <a:noFill/>
              </a:ln>
              <a:effectLst/>
            </c:spPr>
            <c:txPr>
              <a:bodyPr rot="0" vert="horz"/>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大阪!$A$14:$A$18</c:f>
              <c:numCache>
                <c:formatCode>General</c:formatCode>
                <c:ptCount val="5"/>
                <c:pt idx="0">
                  <c:v>2000</c:v>
                </c:pt>
                <c:pt idx="1">
                  <c:v>2010</c:v>
                </c:pt>
                <c:pt idx="2">
                  <c:v>2020</c:v>
                </c:pt>
                <c:pt idx="3">
                  <c:v>2030</c:v>
                </c:pt>
                <c:pt idx="4">
                  <c:v>2040</c:v>
                </c:pt>
              </c:numCache>
            </c:numRef>
          </c:cat>
          <c:val>
            <c:numRef>
              <c:f>大阪!$C$14:$C$18</c:f>
              <c:numCache>
                <c:formatCode>0.0%</c:formatCode>
                <c:ptCount val="5"/>
                <c:pt idx="0">
                  <c:v>0.18995090944877333</c:v>
                </c:pt>
                <c:pt idx="1">
                  <c:v>0.19230220970010298</c:v>
                </c:pt>
                <c:pt idx="2">
                  <c:v>0.18552209691754845</c:v>
                </c:pt>
                <c:pt idx="3">
                  <c:v>0.19719666702384414</c:v>
                </c:pt>
                <c:pt idx="4">
                  <c:v>0.20107010658826269</c:v>
                </c:pt>
              </c:numCache>
            </c:numRef>
          </c:val>
          <c:extLst>
            <c:ext xmlns:c16="http://schemas.microsoft.com/office/drawing/2014/chart" uri="{C3380CC4-5D6E-409C-BE32-E72D297353CC}">
              <c16:uniqueId val="{00000001-9F93-4B4D-A86F-0434D8143A22}"/>
            </c:ext>
          </c:extLst>
        </c:ser>
        <c:ser>
          <c:idx val="2"/>
          <c:order val="2"/>
          <c:tx>
            <c:strRef>
              <c:f>大阪!$D$13</c:f>
              <c:strCache>
                <c:ptCount val="1"/>
                <c:pt idx="0">
                  <c:v>夫婦と子から成る世帯</c:v>
                </c:pt>
              </c:strCache>
            </c:strRef>
          </c:tx>
          <c:spPr>
            <a:solidFill>
              <a:schemeClr val="tx2">
                <a:lumMod val="40000"/>
                <a:lumOff val="60000"/>
              </a:schemeClr>
            </a:solidFill>
            <a:ln>
              <a:solidFill>
                <a:schemeClr val="tx2"/>
              </a:solidFill>
            </a:ln>
            <a:effectLst/>
          </c:spPr>
          <c:invertIfNegative val="0"/>
          <c:dLbls>
            <c:spPr>
              <a:noFill/>
              <a:ln>
                <a:noFill/>
              </a:ln>
              <a:effectLst/>
            </c:spPr>
            <c:txPr>
              <a:bodyPr rot="0" vert="horz"/>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大阪!$A$14:$A$18</c:f>
              <c:numCache>
                <c:formatCode>General</c:formatCode>
                <c:ptCount val="5"/>
                <c:pt idx="0">
                  <c:v>2000</c:v>
                </c:pt>
                <c:pt idx="1">
                  <c:v>2010</c:v>
                </c:pt>
                <c:pt idx="2">
                  <c:v>2020</c:v>
                </c:pt>
                <c:pt idx="3">
                  <c:v>2030</c:v>
                </c:pt>
                <c:pt idx="4">
                  <c:v>2040</c:v>
                </c:pt>
              </c:numCache>
            </c:numRef>
          </c:cat>
          <c:val>
            <c:numRef>
              <c:f>大阪!$D$14:$D$18</c:f>
              <c:numCache>
                <c:formatCode>0.0%</c:formatCode>
                <c:ptCount val="5"/>
                <c:pt idx="0">
                  <c:v>0.34388567922103486</c:v>
                </c:pt>
                <c:pt idx="1">
                  <c:v>0.28410796073213596</c:v>
                </c:pt>
                <c:pt idx="2">
                  <c:v>0.2449409883188752</c:v>
                </c:pt>
                <c:pt idx="3">
                  <c:v>0.24034906445012524</c:v>
                </c:pt>
                <c:pt idx="4">
                  <c:v>0.22760721300020906</c:v>
                </c:pt>
              </c:numCache>
            </c:numRef>
          </c:val>
          <c:extLst>
            <c:ext xmlns:c16="http://schemas.microsoft.com/office/drawing/2014/chart" uri="{C3380CC4-5D6E-409C-BE32-E72D297353CC}">
              <c16:uniqueId val="{00000002-9F93-4B4D-A86F-0434D8143A22}"/>
            </c:ext>
          </c:extLst>
        </c:ser>
        <c:ser>
          <c:idx val="3"/>
          <c:order val="3"/>
          <c:tx>
            <c:strRef>
              <c:f>大阪!$E$13</c:f>
              <c:strCache>
                <c:ptCount val="1"/>
                <c:pt idx="0">
                  <c:v>ひとり親と子から成る世帯</c:v>
                </c:pt>
              </c:strCache>
            </c:strRef>
          </c:tx>
          <c:spPr>
            <a:pattFill prst="ltUpDiag">
              <a:fgClr>
                <a:schemeClr val="accent5">
                  <a:lumMod val="40000"/>
                  <a:lumOff val="60000"/>
                </a:schemeClr>
              </a:fgClr>
              <a:bgClr>
                <a:schemeClr val="bg1"/>
              </a:bgClr>
            </a:pattFill>
            <a:ln>
              <a:solidFill>
                <a:schemeClr val="accent5"/>
              </a:solidFill>
            </a:ln>
            <a:effectLst/>
          </c:spPr>
          <c:invertIfNegative val="0"/>
          <c:dLbls>
            <c:spPr>
              <a:noFill/>
              <a:ln>
                <a:noFill/>
              </a:ln>
              <a:effectLst/>
            </c:spPr>
            <c:txPr>
              <a:bodyPr rot="0" vert="horz"/>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大阪!$A$14:$A$18</c:f>
              <c:numCache>
                <c:formatCode>General</c:formatCode>
                <c:ptCount val="5"/>
                <c:pt idx="0">
                  <c:v>2000</c:v>
                </c:pt>
                <c:pt idx="1">
                  <c:v>2010</c:v>
                </c:pt>
                <c:pt idx="2">
                  <c:v>2020</c:v>
                </c:pt>
                <c:pt idx="3">
                  <c:v>2030</c:v>
                </c:pt>
                <c:pt idx="4">
                  <c:v>2040</c:v>
                </c:pt>
              </c:numCache>
            </c:numRef>
          </c:cat>
          <c:val>
            <c:numRef>
              <c:f>大阪!$E$14:$E$18</c:f>
              <c:numCache>
                <c:formatCode>0.0%</c:formatCode>
                <c:ptCount val="5"/>
                <c:pt idx="0">
                  <c:v>8.5198446237741837E-2</c:v>
                </c:pt>
                <c:pt idx="1">
                  <c:v>9.5113383041101632E-2</c:v>
                </c:pt>
                <c:pt idx="2">
                  <c:v>9.6552411543835343E-2</c:v>
                </c:pt>
                <c:pt idx="3">
                  <c:v>0.10319189105066306</c:v>
                </c:pt>
                <c:pt idx="4">
                  <c:v>0.10343146458916797</c:v>
                </c:pt>
              </c:numCache>
            </c:numRef>
          </c:val>
          <c:extLst>
            <c:ext xmlns:c16="http://schemas.microsoft.com/office/drawing/2014/chart" uri="{C3380CC4-5D6E-409C-BE32-E72D297353CC}">
              <c16:uniqueId val="{00000003-9F93-4B4D-A86F-0434D8143A22}"/>
            </c:ext>
          </c:extLst>
        </c:ser>
        <c:ser>
          <c:idx val="4"/>
          <c:order val="4"/>
          <c:tx>
            <c:strRef>
              <c:f>大阪!$F$13</c:f>
              <c:strCache>
                <c:ptCount val="1"/>
                <c:pt idx="0">
                  <c:v>その他の一般世帯</c:v>
                </c:pt>
              </c:strCache>
            </c:strRef>
          </c:tx>
          <c:spPr>
            <a:solidFill>
              <a:schemeClr val="accent5">
                <a:lumMod val="20000"/>
                <a:lumOff val="80000"/>
              </a:schemeClr>
            </a:solidFill>
            <a:ln>
              <a:solidFill>
                <a:schemeClr val="accent5"/>
              </a:solidFill>
            </a:ln>
            <a:effectLst/>
          </c:spPr>
          <c:invertIfNegative val="0"/>
          <c:dLbls>
            <c:spPr>
              <a:noFill/>
              <a:ln>
                <a:noFill/>
              </a:ln>
              <a:effectLst/>
            </c:spPr>
            <c:txPr>
              <a:bodyPr rot="0" vert="horz"/>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大阪!$A$14:$A$18</c:f>
              <c:numCache>
                <c:formatCode>General</c:formatCode>
                <c:ptCount val="5"/>
                <c:pt idx="0">
                  <c:v>2000</c:v>
                </c:pt>
                <c:pt idx="1">
                  <c:v>2010</c:v>
                </c:pt>
                <c:pt idx="2">
                  <c:v>2020</c:v>
                </c:pt>
                <c:pt idx="3">
                  <c:v>2030</c:v>
                </c:pt>
                <c:pt idx="4">
                  <c:v>2040</c:v>
                </c:pt>
              </c:numCache>
            </c:numRef>
          </c:cat>
          <c:val>
            <c:numRef>
              <c:f>大阪!$F$14:$F$18</c:f>
              <c:numCache>
                <c:formatCode>0.0%</c:formatCode>
                <c:ptCount val="5"/>
                <c:pt idx="0">
                  <c:v>8.3182144469787306E-2</c:v>
                </c:pt>
                <c:pt idx="1">
                  <c:v>7.0692460581610703E-2</c:v>
                </c:pt>
                <c:pt idx="2">
                  <c:v>4.8796363056260887E-2</c:v>
                </c:pt>
                <c:pt idx="3">
                  <c:v>4.7717380766502872E-2</c:v>
                </c:pt>
                <c:pt idx="4">
                  <c:v>4.4723032117640872E-2</c:v>
                </c:pt>
              </c:numCache>
            </c:numRef>
          </c:val>
          <c:extLst>
            <c:ext xmlns:c16="http://schemas.microsoft.com/office/drawing/2014/chart" uri="{C3380CC4-5D6E-409C-BE32-E72D297353CC}">
              <c16:uniqueId val="{00000004-9F93-4B4D-A86F-0434D8143A22}"/>
            </c:ext>
          </c:extLst>
        </c:ser>
        <c:dLbls>
          <c:showLegendKey val="0"/>
          <c:showVal val="0"/>
          <c:showCatName val="0"/>
          <c:showSerName val="0"/>
          <c:showPercent val="0"/>
          <c:showBubbleSize val="0"/>
        </c:dLbls>
        <c:gapWidth val="150"/>
        <c:overlap val="100"/>
        <c:axId val="1898754031"/>
        <c:axId val="1"/>
      </c:barChart>
      <c:catAx>
        <c:axId val="18987540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ja-JP"/>
          </a:p>
        </c:txPr>
        <c:crossAx val="1"/>
        <c:crosses val="autoZero"/>
        <c:auto val="0"/>
        <c:lblAlgn val="ctr"/>
        <c:lblOffset val="100"/>
        <c:noMultiLvlLbl val="0"/>
      </c:catAx>
      <c:valAx>
        <c:axId val="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ja-JP"/>
          </a:p>
        </c:txPr>
        <c:crossAx val="1898754031"/>
        <c:crosses val="autoZero"/>
        <c:crossBetween val="between"/>
      </c:valAx>
      <c:spPr>
        <a:noFill/>
        <a:ln w="25400">
          <a:noFill/>
        </a:ln>
      </c:spPr>
    </c:plotArea>
    <c:legend>
      <c:legendPos val="b"/>
      <c:overlay val="0"/>
      <c:spPr>
        <a:noFill/>
        <a:ln>
          <a:noFill/>
        </a:ln>
        <a:effectLst/>
      </c:spPr>
      <c:txPr>
        <a:bodyPr rot="0" vert="horz"/>
        <a:lstStyle/>
        <a:p>
          <a:pPr>
            <a:defRPr sz="1100" b="0"/>
          </a:pPr>
          <a:endParaRPr lang="ja-JP"/>
        </a:p>
      </c:txPr>
    </c:legend>
    <c:plotVisOnly val="1"/>
    <c:dispBlanksAs val="gap"/>
    <c:showDLblsOverMax val="0"/>
  </c:chart>
  <c:spPr>
    <a:solidFill>
      <a:schemeClr val="bg1"/>
    </a:solidFill>
    <a:ln w="9525" cap="flat" cmpd="sng" algn="ctr">
      <a:noFill/>
      <a:round/>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72428453247971E-2"/>
          <c:y val="0.13838568775839583"/>
          <c:w val="0.94798230529172445"/>
          <c:h val="0.70037999287137909"/>
        </c:manualLayout>
      </c:layout>
      <c:barChart>
        <c:barDir val="col"/>
        <c:grouping val="clustered"/>
        <c:varyColors val="0"/>
        <c:dLbls>
          <c:showLegendKey val="0"/>
          <c:showVal val="0"/>
          <c:showCatName val="0"/>
          <c:showSerName val="0"/>
          <c:showPercent val="0"/>
          <c:showBubbleSize val="0"/>
        </c:dLbls>
        <c:gapWidth val="219"/>
        <c:overlap val="-27"/>
        <c:axId val="703705072"/>
        <c:axId val="703698416"/>
        <c:extLst>
          <c:ext xmlns:c15="http://schemas.microsoft.com/office/drawing/2012/chart" uri="{02D57815-91ED-43cb-92C2-25804820EDAC}">
            <c15:filteredBarSeries>
              <c15:ser>
                <c:idx val="3"/>
                <c:order val="0"/>
                <c:tx>
                  <c:strRef>
                    <c:extLst>
                      <c:ext uri="{02D57815-91ED-43cb-92C2-25804820EDAC}">
                        <c15:formulaRef>
                          <c15:sqref>'表・グラフ（自然増減）'!$A$4</c15:sqref>
                        </c15:formulaRef>
                      </c:ext>
                    </c:extLst>
                    <c:strCache>
                      <c:ptCount val="1"/>
                      <c:pt idx="0">
                        <c:v>出生数（大阪）</c:v>
                      </c:pt>
                    </c:strCache>
                  </c:strRef>
                </c:tx>
                <c:spPr>
                  <a:pattFill prst="pct10">
                    <a:fgClr>
                      <a:srgbClr val="002060"/>
                    </a:fgClr>
                    <a:bgClr>
                      <a:schemeClr val="tx2">
                        <a:lumMod val="20000"/>
                        <a:lumOff val="80000"/>
                      </a:schemeClr>
                    </a:bgClr>
                  </a:pattFill>
                  <a:ln>
                    <a:solidFill>
                      <a:schemeClr val="tx2">
                        <a:lumMod val="60000"/>
                        <a:lumOff val="40000"/>
                      </a:schemeClr>
                    </a:solidFill>
                  </a:ln>
                </c:spPr>
                <c:invertIfNegative val="0"/>
                <c:cat>
                  <c:numRef>
                    <c:extLst>
                      <c:ext uri="{02D57815-91ED-43cb-92C2-25804820EDAC}">
                        <c15:formulaRef>
                          <c15:sqref>'表・グラフ（自然増減）'!$B$3:$W$3</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c:ext uri="{02D57815-91ED-43cb-92C2-25804820EDAC}">
                        <c15:formulaRef>
                          <c15:sqref>'表・グラフ（自然増減）'!$B$4:$W$4</c15:sqref>
                        </c15:formulaRef>
                      </c:ext>
                    </c:extLst>
                    <c:numCache>
                      <c:formatCode>#,##0</c:formatCode>
                      <c:ptCount val="22"/>
                      <c:pt idx="0">
                        <c:v>88163</c:v>
                      </c:pt>
                      <c:pt idx="1">
                        <c:v>86000</c:v>
                      </c:pt>
                      <c:pt idx="2">
                        <c:v>83883</c:v>
                      </c:pt>
                      <c:pt idx="3">
                        <c:v>81001</c:v>
                      </c:pt>
                      <c:pt idx="4">
                        <c:v>79719</c:v>
                      </c:pt>
                      <c:pt idx="5">
                        <c:v>76111</c:v>
                      </c:pt>
                      <c:pt idx="6">
                        <c:v>77641</c:v>
                      </c:pt>
                      <c:pt idx="7">
                        <c:v>76914</c:v>
                      </c:pt>
                      <c:pt idx="8">
                        <c:v>77400</c:v>
                      </c:pt>
                      <c:pt idx="9">
                        <c:v>75250</c:v>
                      </c:pt>
                      <c:pt idx="10">
                        <c:v>75080</c:v>
                      </c:pt>
                      <c:pt idx="11">
                        <c:v>73919</c:v>
                      </c:pt>
                      <c:pt idx="12">
                        <c:v>73012</c:v>
                      </c:pt>
                      <c:pt idx="13">
                        <c:v>72054</c:v>
                      </c:pt>
                      <c:pt idx="14">
                        <c:v>69968</c:v>
                      </c:pt>
                      <c:pt idx="15">
                        <c:v>70596</c:v>
                      </c:pt>
                      <c:pt idx="16">
                        <c:v>68817</c:v>
                      </c:pt>
                      <c:pt idx="17">
                        <c:v>66605</c:v>
                      </c:pt>
                      <c:pt idx="18">
                        <c:v>65446</c:v>
                      </c:pt>
                      <c:pt idx="19">
                        <c:v>62557</c:v>
                      </c:pt>
                      <c:pt idx="20">
                        <c:v>61878</c:v>
                      </c:pt>
                      <c:pt idx="21">
                        <c:v>59780</c:v>
                      </c:pt>
                    </c:numCache>
                  </c:numRef>
                </c:val>
                <c:extLst>
                  <c:ext xmlns:c16="http://schemas.microsoft.com/office/drawing/2014/chart" uri="{C3380CC4-5D6E-409C-BE32-E72D297353CC}">
                    <c16:uniqueId val="{00000002-18D8-4CCC-938E-E4F1F46F0E97}"/>
                  </c:ext>
                </c:extLst>
              </c15:ser>
            </c15:filteredBarSeries>
            <c15:filteredBarSeries>
              <c15:ser>
                <c:idx val="4"/>
                <c:order val="1"/>
                <c:tx>
                  <c:strRef>
                    <c:extLst xmlns:c15="http://schemas.microsoft.com/office/drawing/2012/chart">
                      <c:ext xmlns:c15="http://schemas.microsoft.com/office/drawing/2012/chart" uri="{02D57815-91ED-43cb-92C2-25804820EDAC}">
                        <c15:formulaRef>
                          <c15:sqref>'表・グラフ（自然増減）'!$A$5</c15:sqref>
                        </c15:formulaRef>
                      </c:ext>
                    </c:extLst>
                    <c:strCache>
                      <c:ptCount val="1"/>
                      <c:pt idx="0">
                        <c:v>合計特殊出生率（全国）</c:v>
                      </c:pt>
                    </c:strCache>
                  </c:strRef>
                </c:tx>
                <c:spPr>
                  <a:ln>
                    <a:solidFill>
                      <a:srgbClr val="FF0000"/>
                    </a:solidFill>
                  </a:ln>
                </c:spPr>
                <c:invertIfNegative val="0"/>
                <c:cat>
                  <c:numRef>
                    <c:extLst xmlns:c15="http://schemas.microsoft.com/office/drawing/2012/chart">
                      <c:ext xmlns:c15="http://schemas.microsoft.com/office/drawing/2012/chart" uri="{02D57815-91ED-43cb-92C2-25804820EDAC}">
                        <c15:formulaRef>
                          <c15:sqref>'表・グラフ（自然増減）'!$B$3:$W$3</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xmlns:c15="http://schemas.microsoft.com/office/drawing/2012/chart">
                      <c:ext xmlns:c15="http://schemas.microsoft.com/office/drawing/2012/chart" uri="{02D57815-91ED-43cb-92C2-25804820EDAC}">
                        <c15:formulaRef>
                          <c15:sqref>'表・グラフ（自然増減）'!$B$5:$W$5</c15:sqref>
                        </c15:formulaRef>
                      </c:ext>
                    </c:extLst>
                    <c:numCache>
                      <c:formatCode>General</c:formatCode>
                      <c:ptCount val="22"/>
                      <c:pt idx="0">
                        <c:v>1.36</c:v>
                      </c:pt>
                      <c:pt idx="1">
                        <c:v>1.33</c:v>
                      </c:pt>
                      <c:pt idx="2">
                        <c:v>1.32</c:v>
                      </c:pt>
                      <c:pt idx="3">
                        <c:v>1.29</c:v>
                      </c:pt>
                      <c:pt idx="4">
                        <c:v>1.29</c:v>
                      </c:pt>
                      <c:pt idx="5">
                        <c:v>1.26</c:v>
                      </c:pt>
                      <c:pt idx="6">
                        <c:v>1.32</c:v>
                      </c:pt>
                      <c:pt idx="7">
                        <c:v>1.34</c:v>
                      </c:pt>
                      <c:pt idx="8">
                        <c:v>1.37</c:v>
                      </c:pt>
                      <c:pt idx="9">
                        <c:v>1.37</c:v>
                      </c:pt>
                      <c:pt idx="10">
                        <c:v>1.39</c:v>
                      </c:pt>
                      <c:pt idx="11">
                        <c:v>1.39</c:v>
                      </c:pt>
                      <c:pt idx="12">
                        <c:v>1.41</c:v>
                      </c:pt>
                      <c:pt idx="13">
                        <c:v>1.43</c:v>
                      </c:pt>
                      <c:pt idx="14">
                        <c:v>1.42</c:v>
                      </c:pt>
                      <c:pt idx="15">
                        <c:v>1.45</c:v>
                      </c:pt>
                      <c:pt idx="16">
                        <c:v>1.44</c:v>
                      </c:pt>
                      <c:pt idx="17">
                        <c:v>1.43</c:v>
                      </c:pt>
                      <c:pt idx="18">
                        <c:v>1.42</c:v>
                      </c:pt>
                      <c:pt idx="19">
                        <c:v>1.36</c:v>
                      </c:pt>
                      <c:pt idx="20">
                        <c:v>1.33</c:v>
                      </c:pt>
                      <c:pt idx="21" formatCode="0.00">
                        <c:v>1.3</c:v>
                      </c:pt>
                    </c:numCache>
                  </c:numRef>
                </c:val>
                <c:extLst xmlns:c15="http://schemas.microsoft.com/office/drawing/2012/chart">
                  <c:ext xmlns:c16="http://schemas.microsoft.com/office/drawing/2014/chart" uri="{C3380CC4-5D6E-409C-BE32-E72D297353CC}">
                    <c16:uniqueId val="{00000003-18D8-4CCC-938E-E4F1F46F0E97}"/>
                  </c:ext>
                </c:extLst>
              </c15:ser>
            </c15:filteredBarSeries>
            <c15:filteredBarSeries>
              <c15:ser>
                <c:idx val="5"/>
                <c:order val="2"/>
                <c:tx>
                  <c:strRef>
                    <c:extLst xmlns:c15="http://schemas.microsoft.com/office/drawing/2012/chart">
                      <c:ext xmlns:c15="http://schemas.microsoft.com/office/drawing/2012/chart" uri="{02D57815-91ED-43cb-92C2-25804820EDAC}">
                        <c15:formulaRef>
                          <c15:sqref>'表・グラフ（自然増減）'!$A$6</c15:sqref>
                        </c15:formulaRef>
                      </c:ext>
                    </c:extLst>
                    <c:strCache>
                      <c:ptCount val="1"/>
                      <c:pt idx="0">
                        <c:v>合計特殊出生率（大阪）</c:v>
                      </c:pt>
                    </c:strCache>
                  </c:strRef>
                </c:tx>
                <c:spPr>
                  <a:ln>
                    <a:solidFill>
                      <a:srgbClr val="002060"/>
                    </a:solidFill>
                  </a:ln>
                </c:spPr>
                <c:invertIfNegative val="0"/>
                <c:cat>
                  <c:numRef>
                    <c:extLst xmlns:c15="http://schemas.microsoft.com/office/drawing/2012/chart">
                      <c:ext xmlns:c15="http://schemas.microsoft.com/office/drawing/2012/chart" uri="{02D57815-91ED-43cb-92C2-25804820EDAC}">
                        <c15:formulaRef>
                          <c15:sqref>'表・グラフ（自然増減）'!$B$3:$W$3</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xmlns:c15="http://schemas.microsoft.com/office/drawing/2012/chart">
                      <c:ext xmlns:c15="http://schemas.microsoft.com/office/drawing/2012/chart" uri="{02D57815-91ED-43cb-92C2-25804820EDAC}">
                        <c15:formulaRef>
                          <c15:sqref>'表・グラフ（自然増減）'!$B$6:$W$6</c15:sqref>
                        </c15:formulaRef>
                      </c:ext>
                    </c:extLst>
                    <c:numCache>
                      <c:formatCode>General</c:formatCode>
                      <c:ptCount val="22"/>
                      <c:pt idx="0">
                        <c:v>1.31</c:v>
                      </c:pt>
                      <c:pt idx="1">
                        <c:v>1.24</c:v>
                      </c:pt>
                      <c:pt idx="2">
                        <c:v>1.22</c:v>
                      </c:pt>
                      <c:pt idx="3" formatCode="0.00">
                        <c:v>1.2</c:v>
                      </c:pt>
                      <c:pt idx="4" formatCode="0.00">
                        <c:v>1.2</c:v>
                      </c:pt>
                      <c:pt idx="5">
                        <c:v>1.21</c:v>
                      </c:pt>
                      <c:pt idx="6">
                        <c:v>1.22</c:v>
                      </c:pt>
                      <c:pt idx="7">
                        <c:v>1.24</c:v>
                      </c:pt>
                      <c:pt idx="8">
                        <c:v>1.28</c:v>
                      </c:pt>
                      <c:pt idx="9">
                        <c:v>1.28</c:v>
                      </c:pt>
                      <c:pt idx="10">
                        <c:v>1.33</c:v>
                      </c:pt>
                      <c:pt idx="11" formatCode="0.00">
                        <c:v>1.3</c:v>
                      </c:pt>
                      <c:pt idx="12">
                        <c:v>1.31</c:v>
                      </c:pt>
                      <c:pt idx="13">
                        <c:v>1.32</c:v>
                      </c:pt>
                      <c:pt idx="14">
                        <c:v>1.31</c:v>
                      </c:pt>
                      <c:pt idx="15">
                        <c:v>1.39</c:v>
                      </c:pt>
                      <c:pt idx="16">
                        <c:v>1.37</c:v>
                      </c:pt>
                      <c:pt idx="17">
                        <c:v>1.35</c:v>
                      </c:pt>
                      <c:pt idx="18">
                        <c:v>1.35</c:v>
                      </c:pt>
                      <c:pt idx="19">
                        <c:v>1.31</c:v>
                      </c:pt>
                      <c:pt idx="20">
                        <c:v>1.31</c:v>
                      </c:pt>
                      <c:pt idx="21">
                        <c:v>1.27</c:v>
                      </c:pt>
                    </c:numCache>
                  </c:numRef>
                </c:val>
                <c:extLst xmlns:c15="http://schemas.microsoft.com/office/drawing/2012/chart">
                  <c:ext xmlns:c16="http://schemas.microsoft.com/office/drawing/2014/chart" uri="{C3380CC4-5D6E-409C-BE32-E72D297353CC}">
                    <c16:uniqueId val="{00000004-18D8-4CCC-938E-E4F1F46F0E97}"/>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'表・グラフ（自然増減）'!$A$4</c15:sqref>
                        </c15:formulaRef>
                      </c:ext>
                    </c:extLst>
                    <c:strCache>
                      <c:ptCount val="1"/>
                      <c:pt idx="0">
                        <c:v>出生数（大阪）</c:v>
                      </c:pt>
                    </c:strCache>
                  </c:strRef>
                </c:tx>
                <c:spPr>
                  <a:pattFill prst="pct10">
                    <a:fgClr>
                      <a:srgbClr val="002060"/>
                    </a:fgClr>
                    <a:bgClr>
                      <a:schemeClr val="tx2">
                        <a:lumMod val="20000"/>
                        <a:lumOff val="80000"/>
                      </a:schemeClr>
                    </a:bgClr>
                  </a:pattFill>
                  <a:ln>
                    <a:solidFill>
                      <a:schemeClr val="tx2">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'表・グラフ（自然増減）'!$B$3:$W$3</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xmlns:c15="http://schemas.microsoft.com/office/drawing/2012/chart">
                      <c:ext xmlns:c15="http://schemas.microsoft.com/office/drawing/2012/chart" uri="{02D57815-91ED-43cb-92C2-25804820EDAC}">
                        <c15:formulaRef>
                          <c15:sqref>'表・グラフ（自然増減）'!$B$4:$W$4</c15:sqref>
                        </c15:formulaRef>
                      </c:ext>
                    </c:extLst>
                    <c:numCache>
                      <c:formatCode>#,##0</c:formatCode>
                      <c:ptCount val="22"/>
                      <c:pt idx="0">
                        <c:v>88163</c:v>
                      </c:pt>
                      <c:pt idx="1">
                        <c:v>86000</c:v>
                      </c:pt>
                      <c:pt idx="2">
                        <c:v>83883</c:v>
                      </c:pt>
                      <c:pt idx="3">
                        <c:v>81001</c:v>
                      </c:pt>
                      <c:pt idx="4">
                        <c:v>79719</c:v>
                      </c:pt>
                      <c:pt idx="5">
                        <c:v>76111</c:v>
                      </c:pt>
                      <c:pt idx="6">
                        <c:v>77641</c:v>
                      </c:pt>
                      <c:pt idx="7">
                        <c:v>76914</c:v>
                      </c:pt>
                      <c:pt idx="8">
                        <c:v>77400</c:v>
                      </c:pt>
                      <c:pt idx="9">
                        <c:v>75250</c:v>
                      </c:pt>
                      <c:pt idx="10">
                        <c:v>75080</c:v>
                      </c:pt>
                      <c:pt idx="11">
                        <c:v>73919</c:v>
                      </c:pt>
                      <c:pt idx="12">
                        <c:v>73012</c:v>
                      </c:pt>
                      <c:pt idx="13">
                        <c:v>72054</c:v>
                      </c:pt>
                      <c:pt idx="14">
                        <c:v>69968</c:v>
                      </c:pt>
                      <c:pt idx="15">
                        <c:v>70596</c:v>
                      </c:pt>
                      <c:pt idx="16">
                        <c:v>68817</c:v>
                      </c:pt>
                      <c:pt idx="17">
                        <c:v>66605</c:v>
                      </c:pt>
                      <c:pt idx="18">
                        <c:v>65446</c:v>
                      </c:pt>
                      <c:pt idx="19">
                        <c:v>62557</c:v>
                      </c:pt>
                      <c:pt idx="20">
                        <c:v>61878</c:v>
                      </c:pt>
                      <c:pt idx="21">
                        <c:v>59780</c:v>
                      </c:pt>
                    </c:numCache>
                  </c:numRef>
                </c:val>
                <c:extLst xmlns:c15="http://schemas.microsoft.com/office/drawing/2012/chart">
                  <c:ext xmlns:c16="http://schemas.microsoft.com/office/drawing/2014/chart" uri="{C3380CC4-5D6E-409C-BE32-E72D297353CC}">
                    <c16:uniqueId val="{00000005-18D8-4CCC-938E-E4F1F46F0E97}"/>
                  </c:ext>
                </c:extLst>
              </c15:ser>
            </c15:filteredBarSeries>
          </c:ext>
        </c:extLst>
      </c:barChart>
      <c:lineChart>
        <c:grouping val="standard"/>
        <c:varyColors val="0"/>
        <c:ser>
          <c:idx val="1"/>
          <c:order val="4"/>
          <c:tx>
            <c:strRef>
              <c:f>'表・グラフ（自然増減）'!$A$5</c:f>
              <c:strCache>
                <c:ptCount val="1"/>
                <c:pt idx="0">
                  <c:v>合計特殊出生率（全国）</c:v>
                </c:pt>
              </c:strCache>
            </c:strRef>
          </c:tx>
          <c:spPr>
            <a:ln w="28575" cap="rnd">
              <a:solidFill>
                <a:srgbClr val="FF0000"/>
              </a:solidFill>
              <a:round/>
            </a:ln>
            <a:effectLst/>
          </c:spPr>
          <c:marker>
            <c:symbol val="square"/>
            <c:size val="6"/>
            <c:spPr>
              <a:solidFill>
                <a:srgbClr val="FF0000"/>
              </a:solidFill>
              <a:ln w="9525">
                <a:solidFill>
                  <a:srgbClr val="FF0000"/>
                </a:solidFill>
              </a:ln>
              <a:effectLst/>
            </c:spPr>
          </c:marker>
          <c:dLbls>
            <c:spPr>
              <a:noFill/>
              <a:ln>
                <a:noFill/>
              </a:ln>
              <a:effectLst/>
            </c:spPr>
            <c:txPr>
              <a:bodyPr rot="0" vert="horz"/>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'表・グラフ（自然増減）'!$B$3:$X$3</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'表・グラフ（自然増減）'!$B$5:$X$5</c:f>
              <c:numCache>
                <c:formatCode>General</c:formatCode>
                <c:ptCount val="23"/>
                <c:pt idx="0">
                  <c:v>1.36</c:v>
                </c:pt>
                <c:pt idx="1">
                  <c:v>1.33</c:v>
                </c:pt>
                <c:pt idx="2">
                  <c:v>1.32</c:v>
                </c:pt>
                <c:pt idx="3">
                  <c:v>1.29</c:v>
                </c:pt>
                <c:pt idx="4">
                  <c:v>1.29</c:v>
                </c:pt>
                <c:pt idx="5">
                  <c:v>1.26</c:v>
                </c:pt>
                <c:pt idx="6">
                  <c:v>1.32</c:v>
                </c:pt>
                <c:pt idx="7">
                  <c:v>1.34</c:v>
                </c:pt>
                <c:pt idx="8">
                  <c:v>1.37</c:v>
                </c:pt>
                <c:pt idx="9">
                  <c:v>1.37</c:v>
                </c:pt>
                <c:pt idx="10">
                  <c:v>1.39</c:v>
                </c:pt>
                <c:pt idx="11">
                  <c:v>1.39</c:v>
                </c:pt>
                <c:pt idx="12">
                  <c:v>1.41</c:v>
                </c:pt>
                <c:pt idx="13">
                  <c:v>1.43</c:v>
                </c:pt>
                <c:pt idx="14">
                  <c:v>1.42</c:v>
                </c:pt>
                <c:pt idx="15">
                  <c:v>1.45</c:v>
                </c:pt>
                <c:pt idx="16">
                  <c:v>1.44</c:v>
                </c:pt>
                <c:pt idx="17">
                  <c:v>1.43</c:v>
                </c:pt>
                <c:pt idx="18">
                  <c:v>1.42</c:v>
                </c:pt>
                <c:pt idx="19">
                  <c:v>1.36</c:v>
                </c:pt>
                <c:pt idx="20">
                  <c:v>1.33</c:v>
                </c:pt>
                <c:pt idx="21" formatCode="0.00">
                  <c:v>1.3</c:v>
                </c:pt>
                <c:pt idx="22">
                  <c:v>1.26</c:v>
                </c:pt>
              </c:numCache>
            </c:numRef>
          </c:val>
          <c:smooth val="0"/>
          <c:extLst>
            <c:ext xmlns:c16="http://schemas.microsoft.com/office/drawing/2014/chart" uri="{C3380CC4-5D6E-409C-BE32-E72D297353CC}">
              <c16:uniqueId val="{00000000-18D8-4CCC-938E-E4F1F46F0E97}"/>
            </c:ext>
          </c:extLst>
        </c:ser>
        <c:ser>
          <c:idx val="2"/>
          <c:order val="5"/>
          <c:tx>
            <c:strRef>
              <c:f>'表・グラフ（自然増減）'!$A$6</c:f>
              <c:strCache>
                <c:ptCount val="1"/>
                <c:pt idx="0">
                  <c:v>合計特殊出生率（大阪）</c:v>
                </c:pt>
              </c:strCache>
            </c:strRef>
          </c:tx>
          <c:spPr>
            <a:ln w="28575" cap="rnd">
              <a:solidFill>
                <a:srgbClr val="002060"/>
              </a:solidFill>
              <a:round/>
            </a:ln>
            <a:effectLst/>
          </c:spPr>
          <c:marker>
            <c:symbol val="diamond"/>
            <c:size val="7"/>
            <c:spPr>
              <a:solidFill>
                <a:srgbClr val="002060"/>
              </a:solidFill>
              <a:ln w="9525">
                <a:solidFill>
                  <a:srgbClr val="002060"/>
                </a:solidFill>
              </a:ln>
              <a:effectLst/>
            </c:spPr>
          </c:marker>
          <c:dLbls>
            <c:spPr>
              <a:noFill/>
              <a:ln>
                <a:noFill/>
              </a:ln>
              <a:effectLst/>
            </c:spPr>
            <c:txPr>
              <a:bodyPr rot="0" vert="horz"/>
              <a:lstStyle/>
              <a:p>
                <a:pPr>
                  <a:defRPr sz="900" u="sng"/>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'表・グラフ（自然増減）'!$B$3:$X$3</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'表・グラフ（自然増減）'!$B$6:$X$6</c:f>
              <c:numCache>
                <c:formatCode>General</c:formatCode>
                <c:ptCount val="23"/>
                <c:pt idx="0">
                  <c:v>1.31</c:v>
                </c:pt>
                <c:pt idx="1">
                  <c:v>1.24</c:v>
                </c:pt>
                <c:pt idx="2">
                  <c:v>1.22</c:v>
                </c:pt>
                <c:pt idx="3" formatCode="0.00">
                  <c:v>1.2</c:v>
                </c:pt>
                <c:pt idx="4" formatCode="0.00">
                  <c:v>1.2</c:v>
                </c:pt>
                <c:pt idx="5">
                  <c:v>1.21</c:v>
                </c:pt>
                <c:pt idx="6">
                  <c:v>1.22</c:v>
                </c:pt>
                <c:pt idx="7">
                  <c:v>1.24</c:v>
                </c:pt>
                <c:pt idx="8">
                  <c:v>1.28</c:v>
                </c:pt>
                <c:pt idx="9">
                  <c:v>1.28</c:v>
                </c:pt>
                <c:pt idx="10">
                  <c:v>1.33</c:v>
                </c:pt>
                <c:pt idx="11" formatCode="0.00">
                  <c:v>1.3</c:v>
                </c:pt>
                <c:pt idx="12">
                  <c:v>1.31</c:v>
                </c:pt>
                <c:pt idx="13">
                  <c:v>1.32</c:v>
                </c:pt>
                <c:pt idx="14">
                  <c:v>1.31</c:v>
                </c:pt>
                <c:pt idx="15">
                  <c:v>1.39</c:v>
                </c:pt>
                <c:pt idx="16">
                  <c:v>1.37</c:v>
                </c:pt>
                <c:pt idx="17">
                  <c:v>1.35</c:v>
                </c:pt>
                <c:pt idx="18">
                  <c:v>1.35</c:v>
                </c:pt>
                <c:pt idx="19">
                  <c:v>1.31</c:v>
                </c:pt>
                <c:pt idx="20">
                  <c:v>1.31</c:v>
                </c:pt>
                <c:pt idx="21">
                  <c:v>1.27</c:v>
                </c:pt>
                <c:pt idx="22">
                  <c:v>1.22</c:v>
                </c:pt>
              </c:numCache>
            </c:numRef>
          </c:val>
          <c:smooth val="0"/>
          <c:extLst>
            <c:ext xmlns:c16="http://schemas.microsoft.com/office/drawing/2014/chart" uri="{C3380CC4-5D6E-409C-BE32-E72D297353CC}">
              <c16:uniqueId val="{00000001-18D8-4CCC-938E-E4F1F46F0E97}"/>
            </c:ext>
          </c:extLst>
        </c:ser>
        <c:dLbls>
          <c:showLegendKey val="0"/>
          <c:showVal val="0"/>
          <c:showCatName val="0"/>
          <c:showSerName val="0"/>
          <c:showPercent val="0"/>
          <c:showBubbleSize val="0"/>
        </c:dLbls>
        <c:marker val="1"/>
        <c:smooth val="0"/>
        <c:axId val="703705072"/>
        <c:axId val="703698416"/>
      </c:lineChart>
      <c:catAx>
        <c:axId val="70370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ja-JP"/>
          </a:p>
        </c:txPr>
        <c:crossAx val="703698416"/>
        <c:crosses val="autoZero"/>
        <c:auto val="1"/>
        <c:lblAlgn val="ctr"/>
        <c:lblOffset val="100"/>
        <c:noMultiLvlLbl val="0"/>
      </c:catAx>
      <c:valAx>
        <c:axId val="703698416"/>
        <c:scaling>
          <c:orientation val="minMax"/>
          <c:max val="1.5"/>
          <c:min val="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vert="horz"/>
          <a:lstStyle/>
          <a:p>
            <a:pPr>
              <a:defRPr/>
            </a:pPr>
            <a:endParaRPr lang="ja-JP"/>
          </a:p>
        </c:txPr>
        <c:crossAx val="703705072"/>
        <c:crosses val="autoZero"/>
        <c:crossBetween val="between"/>
        <c:majorUnit val="0.1"/>
      </c:valAx>
    </c:plotArea>
    <c:legend>
      <c:legendPos val="b"/>
      <c:legendEntry>
        <c:idx val="1"/>
        <c:txPr>
          <a:bodyPr rot="0" vert="horz"/>
          <a:lstStyle/>
          <a:p>
            <a:pPr>
              <a:defRPr sz="900" u="sng"/>
            </a:pPr>
            <a:endParaRPr lang="ja-JP"/>
          </a:p>
        </c:txPr>
      </c:legendEntry>
      <c:layout>
        <c:manualLayout>
          <c:xMode val="edge"/>
          <c:yMode val="edge"/>
          <c:x val="0.23666415750682024"/>
          <c:y val="0.92388018985457798"/>
          <c:w val="0.52668282428227764"/>
          <c:h val="5.6118228644193087E-2"/>
        </c:manualLayout>
      </c:layout>
      <c:overlay val="0"/>
      <c:spPr>
        <a:noFill/>
        <a:ln>
          <a:noFill/>
        </a:ln>
        <a:effectLst/>
      </c:spPr>
      <c:txPr>
        <a:bodyPr rot="0" vert="horz"/>
        <a:lstStyle/>
        <a:p>
          <a:pPr>
            <a:defRPr sz="9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'表・グラフ（自然増減）'!$A$27</c:f>
              <c:strCache>
                <c:ptCount val="1"/>
                <c:pt idx="0">
                  <c:v>出生数</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10"/>
              <c:layout>
                <c:manualLayout>
                  <c:x val="-2.2185539207593391E-2"/>
                  <c:y val="6.0524391775975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2D-4826-85FF-A85F9268FA37}"/>
                </c:ext>
              </c:extLst>
            </c:dLbl>
            <c:dLbl>
              <c:idx val="11"/>
              <c:layout>
                <c:manualLayout>
                  <c:x val="-2.3602240306417947E-2"/>
                  <c:y val="6.0524391775975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2D-4826-85FF-A85F9268FA37}"/>
                </c:ext>
              </c:extLst>
            </c:dLbl>
            <c:dLbl>
              <c:idx val="12"/>
              <c:layout>
                <c:manualLayout>
                  <c:x val="-2.3602240306418051E-2"/>
                  <c:y val="5.5293242962148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2D-4826-85FF-A85F9268FA37}"/>
                </c:ext>
              </c:extLst>
            </c:dLbl>
            <c:dLbl>
              <c:idx val="13"/>
              <c:layout>
                <c:manualLayout>
                  <c:x val="-2.3602240306417947E-2"/>
                  <c:y val="3.95997965206680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D2D-4826-85FF-A85F9268FA37}"/>
                </c:ext>
              </c:extLst>
            </c:dLbl>
            <c:dLbl>
              <c:idx val="14"/>
              <c:layout>
                <c:manualLayout>
                  <c:x val="-2.3602240306417947E-2"/>
                  <c:y val="4.483094533449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D2D-4826-85FF-A85F9268FA37}"/>
                </c:ext>
              </c:extLst>
            </c:dLbl>
            <c:dLbl>
              <c:idx val="15"/>
              <c:layout>
                <c:manualLayout>
                  <c:x val="-2.5018941405242655E-2"/>
                  <c:y val="5.0062094148321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D2D-4826-85FF-A85F9268FA37}"/>
                </c:ext>
              </c:extLst>
            </c:dLbl>
            <c:dLbl>
              <c:idx val="16"/>
              <c:layout>
                <c:manualLayout>
                  <c:x val="-2.6435642504067262E-2"/>
                  <c:y val="3.95997965206680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D2D-4826-85FF-A85F9268FA37}"/>
                </c:ext>
              </c:extLst>
            </c:dLbl>
            <c:dLbl>
              <c:idx val="17"/>
              <c:layout>
                <c:manualLayout>
                  <c:x val="-1.9352137009944231E-2"/>
                  <c:y val="1.8675201265361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D2D-4826-85FF-A85F9268FA37}"/>
                </c:ext>
              </c:extLst>
            </c:dLbl>
            <c:dLbl>
              <c:idx val="18"/>
              <c:layout>
                <c:manualLayout>
                  <c:x val="-2.785234360289187E-2"/>
                  <c:y val="3.95997965206681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D2D-4826-85FF-A85F9268FA37}"/>
                </c:ext>
              </c:extLst>
            </c:dLbl>
            <c:dLbl>
              <c:idx val="19"/>
              <c:layout>
                <c:manualLayout>
                  <c:x val="-2.2185539207593443E-2"/>
                  <c:y val="4.483094533449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D2D-4826-85FF-A85F9268FA37}"/>
                </c:ext>
              </c:extLst>
            </c:dLbl>
            <c:dLbl>
              <c:idx val="20"/>
              <c:layout>
                <c:manualLayout>
                  <c:x val="-2.2185539207593339E-2"/>
                  <c:y val="4.4830945334494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D2D-4826-85FF-A85F9268FA37}"/>
                </c:ext>
              </c:extLst>
            </c:dLbl>
            <c:dLbl>
              <c:idx val="21"/>
              <c:layout>
                <c:manualLayout>
                  <c:x val="-1.6518734812294912E-2"/>
                  <c:y val="5.0062094148321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D2D-4826-85FF-A85F9268FA37}"/>
                </c:ext>
              </c:extLst>
            </c:dLbl>
            <c:dLbl>
              <c:idx val="22"/>
              <c:layout>
                <c:manualLayout>
                  <c:x val="-1.8844244088452124E-2"/>
                  <c:y val="5.0062094148321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D2D-4826-85FF-A85F9268FA37}"/>
                </c:ext>
              </c:extLst>
            </c:dLbl>
            <c:spPr>
              <a:noFill/>
              <a:ln>
                <a:noFill/>
              </a:ln>
              <a:effectLst/>
            </c:spPr>
            <c:txPr>
              <a:bodyPr rot="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'表・グラフ（自然増減）'!$B$26:$X$26</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'表・グラフ（自然増減）'!$B$27:$X$27</c:f>
              <c:numCache>
                <c:formatCode>0.0</c:formatCode>
                <c:ptCount val="23"/>
                <c:pt idx="0">
                  <c:v>8.8163</c:v>
                </c:pt>
                <c:pt idx="1">
                  <c:v>8.6</c:v>
                </c:pt>
                <c:pt idx="2">
                  <c:v>8.3882999999999992</c:v>
                </c:pt>
                <c:pt idx="3">
                  <c:v>8.1000999999999994</c:v>
                </c:pt>
                <c:pt idx="4">
                  <c:v>7.9718999999999998</c:v>
                </c:pt>
                <c:pt idx="5">
                  <c:v>7.6111000000000004</c:v>
                </c:pt>
                <c:pt idx="6">
                  <c:v>7.7641</c:v>
                </c:pt>
                <c:pt idx="7">
                  <c:v>7.6913999999999998</c:v>
                </c:pt>
                <c:pt idx="8">
                  <c:v>7.74</c:v>
                </c:pt>
                <c:pt idx="9">
                  <c:v>7.5250000000000004</c:v>
                </c:pt>
                <c:pt idx="10">
                  <c:v>7.508</c:v>
                </c:pt>
                <c:pt idx="11">
                  <c:v>7.3918999999999997</c:v>
                </c:pt>
                <c:pt idx="12">
                  <c:v>7.3011999999999997</c:v>
                </c:pt>
                <c:pt idx="13">
                  <c:v>7.2054</c:v>
                </c:pt>
                <c:pt idx="14">
                  <c:v>6.9968000000000004</c:v>
                </c:pt>
                <c:pt idx="15">
                  <c:v>7.0595999999999997</c:v>
                </c:pt>
                <c:pt idx="16">
                  <c:v>6.8817000000000004</c:v>
                </c:pt>
                <c:pt idx="17">
                  <c:v>6.6604999999999999</c:v>
                </c:pt>
                <c:pt idx="18">
                  <c:v>6.5446</c:v>
                </c:pt>
                <c:pt idx="19">
                  <c:v>6.2557</c:v>
                </c:pt>
                <c:pt idx="20">
                  <c:v>6.1878000000000002</c:v>
                </c:pt>
                <c:pt idx="21">
                  <c:v>5.9779999999999998</c:v>
                </c:pt>
                <c:pt idx="22">
                  <c:v>5.7314999999999996</c:v>
                </c:pt>
              </c:numCache>
            </c:numRef>
          </c:val>
          <c:smooth val="0"/>
          <c:extLst>
            <c:ext xmlns:c16="http://schemas.microsoft.com/office/drawing/2014/chart" uri="{C3380CC4-5D6E-409C-BE32-E72D297353CC}">
              <c16:uniqueId val="{00000000-ED2D-4826-85FF-A85F9268FA37}"/>
            </c:ext>
          </c:extLst>
        </c:ser>
        <c:ser>
          <c:idx val="1"/>
          <c:order val="1"/>
          <c:tx>
            <c:strRef>
              <c:f>'表・グラフ（自然増減）'!$A$28</c:f>
              <c:strCache>
                <c:ptCount val="1"/>
                <c:pt idx="0">
                  <c:v>死亡数</c:v>
                </c:pt>
              </c:strCache>
            </c:strRef>
          </c:tx>
          <c:spPr>
            <a:ln w="28575" cap="rnd">
              <a:solidFill>
                <a:schemeClr val="accent5"/>
              </a:solidFill>
              <a:round/>
            </a:ln>
            <a:effectLst/>
          </c:spPr>
          <c:marker>
            <c:symbol val="triangle"/>
            <c:size val="7"/>
            <c:spPr>
              <a:solidFill>
                <a:schemeClr val="accent5"/>
              </a:solidFill>
              <a:ln w="9525">
                <a:solidFill>
                  <a:schemeClr val="accent5"/>
                </a:solidFill>
              </a:ln>
              <a:effectLst/>
            </c:spPr>
          </c:marker>
          <c:dLbls>
            <c:dLbl>
              <c:idx val="0"/>
              <c:layout>
                <c:manualLayout>
                  <c:x val="-2.2185539207593346E-2"/>
                  <c:y val="4.4830945334494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D2D-4826-85FF-A85F9268FA37}"/>
                </c:ext>
              </c:extLst>
            </c:dLbl>
            <c:dLbl>
              <c:idx val="1"/>
              <c:layout>
                <c:manualLayout>
                  <c:x val="-2.3602240306417947E-2"/>
                  <c:y val="5.52932429621483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D2D-4826-85FF-A85F9268FA37}"/>
                </c:ext>
              </c:extLst>
            </c:dLbl>
            <c:dLbl>
              <c:idx val="2"/>
              <c:layout>
                <c:manualLayout>
                  <c:x val="-2.431059085583025E-2"/>
                  <c:y val="4.483094533449489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0204067426940612E-2"/>
                      <c:h val="9.3428317814945025E-2"/>
                    </c:manualLayout>
                  </c15:layout>
                </c:ext>
                <c:ext xmlns:c16="http://schemas.microsoft.com/office/drawing/2014/chart" uri="{C3380CC4-5D6E-409C-BE32-E72D297353CC}">
                  <c16:uniqueId val="{00000013-ED2D-4826-85FF-A85F9268FA37}"/>
                </c:ext>
              </c:extLst>
            </c:dLbl>
            <c:dLbl>
              <c:idx val="3"/>
              <c:layout>
                <c:manualLayout>
                  <c:x val="-2.3602240306417947E-2"/>
                  <c:y val="4.48309453344947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D2D-4826-85FF-A85F9268FA37}"/>
                </c:ext>
              </c:extLst>
            </c:dLbl>
            <c:dLbl>
              <c:idx val="4"/>
              <c:layout>
                <c:manualLayout>
                  <c:x val="-2.3602240306417971E-2"/>
                  <c:y val="5.0062094148321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D2D-4826-85FF-A85F9268FA37}"/>
                </c:ext>
              </c:extLst>
            </c:dLbl>
            <c:dLbl>
              <c:idx val="5"/>
              <c:layout>
                <c:manualLayout>
                  <c:x val="-2.5018941405242606E-2"/>
                  <c:y val="6.05243917759749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2D-4826-85FF-A85F9268FA37}"/>
                </c:ext>
              </c:extLst>
            </c:dLbl>
            <c:dLbl>
              <c:idx val="6"/>
              <c:layout>
                <c:manualLayout>
                  <c:x val="-2.5018941405242554E-2"/>
                  <c:y val="3.95997965206681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2D-4826-85FF-A85F9268FA37}"/>
                </c:ext>
              </c:extLst>
            </c:dLbl>
            <c:dLbl>
              <c:idx val="7"/>
              <c:layout>
                <c:manualLayout>
                  <c:x val="-2.6435642504067158E-2"/>
                  <c:y val="4.483094533449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2D-4826-85FF-A85F9268FA37}"/>
                </c:ext>
              </c:extLst>
            </c:dLbl>
            <c:dLbl>
              <c:idx val="8"/>
              <c:layout>
                <c:manualLayout>
                  <c:x val="-2.0768838108768679E-2"/>
                  <c:y val="6.57555405898016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2D-4826-85FF-A85F9268FA37}"/>
                </c:ext>
              </c:extLst>
            </c:dLbl>
            <c:dLbl>
              <c:idx val="9"/>
              <c:layout>
                <c:manualLayout>
                  <c:x val="-2.2185539207593391E-2"/>
                  <c:y val="5.0062094148321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2D-4826-85FF-A85F9268FA37}"/>
                </c:ext>
              </c:extLst>
            </c:dLbl>
            <c:dLbl>
              <c:idx val="10"/>
              <c:layout>
                <c:manualLayout>
                  <c:x val="-2.2185539207593391E-2"/>
                  <c:y val="-5.97920309420392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2D-4826-85FF-A85F9268FA37}"/>
                </c:ext>
              </c:extLst>
            </c:dLbl>
            <c:spPr>
              <a:noFill/>
              <a:ln>
                <a:noFill/>
              </a:ln>
              <a:effectLst/>
            </c:spPr>
            <c:txPr>
              <a:bodyPr rot="0" spcFirstLastPara="1" vertOverflow="ellipsis" vert="horz" wrap="square" anchor="ctr" anchorCtr="1"/>
              <a:lstStyle/>
              <a:p>
                <a:pPr>
                  <a:defRPr lang="ja-JP"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'表・グラフ（自然増減）'!$B$26:$X$26</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'表・グラフ（自然増減）'!$B$28:$X$28</c:f>
              <c:numCache>
                <c:formatCode>0.0</c:formatCode>
                <c:ptCount val="23"/>
                <c:pt idx="0">
                  <c:v>6.1315</c:v>
                </c:pt>
                <c:pt idx="1">
                  <c:v>6.1707999999999998</c:v>
                </c:pt>
                <c:pt idx="2">
                  <c:v>6.2099000000000002</c:v>
                </c:pt>
                <c:pt idx="3">
                  <c:v>6.4405000000000001</c:v>
                </c:pt>
                <c:pt idx="4">
                  <c:v>6.516</c:v>
                </c:pt>
                <c:pt idx="5">
                  <c:v>6.8647999999999998</c:v>
                </c:pt>
                <c:pt idx="6">
                  <c:v>6.9006999999999996</c:v>
                </c:pt>
                <c:pt idx="7">
                  <c:v>7.0282999999999998</c:v>
                </c:pt>
                <c:pt idx="8">
                  <c:v>7.2930000000000001</c:v>
                </c:pt>
                <c:pt idx="9">
                  <c:v>7.3135000000000003</c:v>
                </c:pt>
                <c:pt idx="10">
                  <c:v>7.6555999999999997</c:v>
                </c:pt>
                <c:pt idx="11">
                  <c:v>7.8952</c:v>
                </c:pt>
                <c:pt idx="12">
                  <c:v>8.0472000000000001</c:v>
                </c:pt>
                <c:pt idx="13">
                  <c:v>8.1864000000000008</c:v>
                </c:pt>
                <c:pt idx="14">
                  <c:v>8.1653000000000002</c:v>
                </c:pt>
                <c:pt idx="15">
                  <c:v>8.3576999999999995</c:v>
                </c:pt>
                <c:pt idx="16">
                  <c:v>8.4390999999999998</c:v>
                </c:pt>
                <c:pt idx="17">
                  <c:v>8.7086000000000006</c:v>
                </c:pt>
                <c:pt idx="18">
                  <c:v>8.9494000000000007</c:v>
                </c:pt>
                <c:pt idx="19">
                  <c:v>9.0410000000000004</c:v>
                </c:pt>
                <c:pt idx="20">
                  <c:v>9.1644000000000005</c:v>
                </c:pt>
                <c:pt idx="21">
                  <c:v>9.7281999999999993</c:v>
                </c:pt>
                <c:pt idx="22">
                  <c:v>10.627700000000001</c:v>
                </c:pt>
              </c:numCache>
            </c:numRef>
          </c:val>
          <c:smooth val="0"/>
          <c:extLst>
            <c:ext xmlns:c16="http://schemas.microsoft.com/office/drawing/2014/chart" uri="{C3380CC4-5D6E-409C-BE32-E72D297353CC}">
              <c16:uniqueId val="{00000001-ED2D-4826-85FF-A85F9268FA37}"/>
            </c:ext>
          </c:extLst>
        </c:ser>
        <c:dLbls>
          <c:showLegendKey val="0"/>
          <c:showVal val="0"/>
          <c:showCatName val="0"/>
          <c:showSerName val="0"/>
          <c:showPercent val="0"/>
          <c:showBubbleSize val="0"/>
        </c:dLbls>
        <c:marker val="1"/>
        <c:smooth val="0"/>
        <c:axId val="898596080"/>
        <c:axId val="898592336"/>
      </c:lineChart>
      <c:catAx>
        <c:axId val="89859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98592336"/>
        <c:crosses val="autoZero"/>
        <c:auto val="1"/>
        <c:lblAlgn val="ctr"/>
        <c:lblOffset val="100"/>
        <c:noMultiLvlLbl val="0"/>
      </c:catAx>
      <c:valAx>
        <c:axId val="898592336"/>
        <c:scaling>
          <c:orientation val="minMax"/>
          <c:max val="11"/>
          <c:min val="5"/>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898596080"/>
        <c:crosses val="autoZero"/>
        <c:crossBetween val="between"/>
        <c:majorUnit val="1"/>
      </c:valAx>
      <c:spPr>
        <a:noFill/>
        <a:ln>
          <a:noFill/>
        </a:ln>
        <a:effectLst/>
      </c:spPr>
    </c:plotArea>
    <c:legend>
      <c:legendPos val="b"/>
      <c:legendEntry>
        <c:idx val="1"/>
        <c:txPr>
          <a:bodyPr rot="0" spcFirstLastPara="1" vertOverflow="ellipsis" vert="horz" wrap="square" anchor="ctr" anchorCtr="1"/>
          <a:lstStyle/>
          <a:p>
            <a:pPr>
              <a:defRPr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41329789275193407"/>
          <c:y val="0.8361834856339061"/>
          <c:w val="0.17340421449613186"/>
          <c:h val="9.0580430972519999E-2"/>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大阪府グラフ!$A$4</c:f>
              <c:strCache>
                <c:ptCount val="1"/>
                <c:pt idx="0">
                  <c:v>婚姻数</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大阪府グラフ!$B$3:$E$3</c:f>
              <c:strCache>
                <c:ptCount val="4"/>
                <c:pt idx="0">
                  <c:v>2000年</c:v>
                </c:pt>
                <c:pt idx="1">
                  <c:v>2010年</c:v>
                </c:pt>
                <c:pt idx="2">
                  <c:v>2020年</c:v>
                </c:pt>
                <c:pt idx="3">
                  <c:v>2021年</c:v>
                </c:pt>
              </c:strCache>
            </c:strRef>
          </c:cat>
          <c:val>
            <c:numRef>
              <c:f>大阪府グラフ!$B$4:$E$4</c:f>
              <c:numCache>
                <c:formatCode>#,##0\ </c:formatCode>
                <c:ptCount val="4"/>
                <c:pt idx="0">
                  <c:v>59969</c:v>
                </c:pt>
                <c:pt idx="1">
                  <c:v>51242</c:v>
                </c:pt>
                <c:pt idx="2">
                  <c:v>40989</c:v>
                </c:pt>
                <c:pt idx="3">
                  <c:v>39005</c:v>
                </c:pt>
              </c:numCache>
            </c:numRef>
          </c:val>
          <c:extLst>
            <c:ext xmlns:c16="http://schemas.microsoft.com/office/drawing/2014/chart" uri="{C3380CC4-5D6E-409C-BE32-E72D297353CC}">
              <c16:uniqueId val="{00000000-F5BF-4B74-97B0-97C1E3A8B6BE}"/>
            </c:ext>
          </c:extLst>
        </c:ser>
        <c:dLbls>
          <c:showLegendKey val="0"/>
          <c:showVal val="1"/>
          <c:showCatName val="0"/>
          <c:showSerName val="0"/>
          <c:showPercent val="0"/>
          <c:showBubbleSize val="0"/>
        </c:dLbls>
        <c:gapWidth val="219"/>
        <c:overlap val="-27"/>
        <c:axId val="1893012224"/>
        <c:axId val="1530337376"/>
      </c:barChart>
      <c:lineChart>
        <c:grouping val="standard"/>
        <c:varyColors val="0"/>
        <c:ser>
          <c:idx val="1"/>
          <c:order val="1"/>
          <c:tx>
            <c:strRef>
              <c:f>大阪府グラフ!$A$5</c:f>
              <c:strCache>
                <c:ptCount val="1"/>
                <c:pt idx="0">
                  <c:v>婚姻率（大阪）</c:v>
                </c:pt>
              </c:strCache>
            </c:strRef>
          </c:tx>
          <c:spPr>
            <a:ln w="28575" cap="rnd">
              <a:solidFill>
                <a:schemeClr val="accent2"/>
              </a:solidFill>
              <a:round/>
            </a:ln>
            <a:effectLst/>
          </c:spPr>
          <c:marker>
            <c:symbol val="circle"/>
            <c:size val="7"/>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900" b="0"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大阪府グラフ!$B$3:$E$3</c:f>
              <c:strCache>
                <c:ptCount val="4"/>
                <c:pt idx="0">
                  <c:v>2000年</c:v>
                </c:pt>
                <c:pt idx="1">
                  <c:v>2010年</c:v>
                </c:pt>
                <c:pt idx="2">
                  <c:v>2020年</c:v>
                </c:pt>
                <c:pt idx="3">
                  <c:v>2021年</c:v>
                </c:pt>
              </c:strCache>
            </c:strRef>
          </c:cat>
          <c:val>
            <c:numRef>
              <c:f>大阪府グラフ!$B$5:$E$5</c:f>
              <c:numCache>
                <c:formatCode>0.0\ </c:formatCode>
                <c:ptCount val="4"/>
                <c:pt idx="0">
                  <c:v>6.9</c:v>
                </c:pt>
                <c:pt idx="1">
                  <c:v>5.9</c:v>
                </c:pt>
                <c:pt idx="2">
                  <c:v>4.8</c:v>
                </c:pt>
                <c:pt idx="3">
                  <c:v>4.5999999999999996</c:v>
                </c:pt>
              </c:numCache>
            </c:numRef>
          </c:val>
          <c:smooth val="0"/>
          <c:extLst>
            <c:ext xmlns:c16="http://schemas.microsoft.com/office/drawing/2014/chart" uri="{C3380CC4-5D6E-409C-BE32-E72D297353CC}">
              <c16:uniqueId val="{00000001-F5BF-4B74-97B0-97C1E3A8B6BE}"/>
            </c:ext>
          </c:extLst>
        </c:ser>
        <c:ser>
          <c:idx val="2"/>
          <c:order val="2"/>
          <c:tx>
            <c:strRef>
              <c:f>大阪府グラフ!$A$6</c:f>
              <c:strCache>
                <c:ptCount val="1"/>
                <c:pt idx="0">
                  <c:v>婚姻率（全国）</c:v>
                </c:pt>
              </c:strCache>
            </c:strRef>
          </c:tx>
          <c:spPr>
            <a:ln w="28575" cap="rnd">
              <a:solidFill>
                <a:schemeClr val="tx2"/>
              </a:solidFill>
              <a:prstDash val="sysDot"/>
              <a:round/>
            </a:ln>
            <a:effectLst/>
          </c:spPr>
          <c:marker>
            <c:symbol val="diamond"/>
            <c:size val="5"/>
            <c:spPr>
              <a:solidFill>
                <a:schemeClr val="tx2"/>
              </a:solidFill>
              <a:ln w="9525">
                <a:solidFill>
                  <a:schemeClr val="tx2"/>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大阪府グラフ!$B$3:$E$3</c:f>
              <c:strCache>
                <c:ptCount val="4"/>
                <c:pt idx="0">
                  <c:v>2000年</c:v>
                </c:pt>
                <c:pt idx="1">
                  <c:v>2010年</c:v>
                </c:pt>
                <c:pt idx="2">
                  <c:v>2020年</c:v>
                </c:pt>
                <c:pt idx="3">
                  <c:v>2021年</c:v>
                </c:pt>
              </c:strCache>
            </c:strRef>
          </c:cat>
          <c:val>
            <c:numRef>
              <c:f>大阪府グラフ!$B$6:$E$6</c:f>
              <c:numCache>
                <c:formatCode>0.0\ </c:formatCode>
                <c:ptCount val="4"/>
                <c:pt idx="0">
                  <c:v>6.4</c:v>
                </c:pt>
                <c:pt idx="1">
                  <c:v>5.5</c:v>
                </c:pt>
                <c:pt idx="2">
                  <c:v>4.3</c:v>
                </c:pt>
                <c:pt idx="3">
                  <c:v>4.0999999999999996</c:v>
                </c:pt>
              </c:numCache>
            </c:numRef>
          </c:val>
          <c:smooth val="0"/>
          <c:extLst>
            <c:ext xmlns:c16="http://schemas.microsoft.com/office/drawing/2014/chart" uri="{C3380CC4-5D6E-409C-BE32-E72D297353CC}">
              <c16:uniqueId val="{00000002-F5BF-4B74-97B0-97C1E3A8B6BE}"/>
            </c:ext>
          </c:extLst>
        </c:ser>
        <c:dLbls>
          <c:showLegendKey val="0"/>
          <c:showVal val="1"/>
          <c:showCatName val="0"/>
          <c:showSerName val="0"/>
          <c:showPercent val="0"/>
          <c:showBubbleSize val="0"/>
        </c:dLbls>
        <c:marker val="1"/>
        <c:smooth val="0"/>
        <c:axId val="1893012704"/>
        <c:axId val="23187328"/>
      </c:lineChart>
      <c:catAx>
        <c:axId val="189301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530337376"/>
        <c:crosses val="autoZero"/>
        <c:auto val="1"/>
        <c:lblAlgn val="ctr"/>
        <c:lblOffset val="100"/>
        <c:noMultiLvlLbl val="0"/>
      </c:catAx>
      <c:valAx>
        <c:axId val="1530337376"/>
        <c:scaling>
          <c:orientation val="minMax"/>
        </c:scaling>
        <c:delete val="0"/>
        <c:axPos val="l"/>
        <c:majorGridlines>
          <c:spPr>
            <a:ln w="9525" cap="flat" cmpd="sng" algn="ctr">
              <a:solidFill>
                <a:schemeClr val="tx1">
                  <a:lumMod val="15000"/>
                  <a:lumOff val="85000"/>
                </a:schemeClr>
              </a:solidFill>
              <a:round/>
            </a:ln>
            <a:effectLst/>
          </c:spPr>
        </c:majorGridlines>
        <c:numFmt formatCode="#,##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93012224"/>
        <c:crosses val="autoZero"/>
        <c:crossBetween val="between"/>
      </c:valAx>
      <c:valAx>
        <c:axId val="23187328"/>
        <c:scaling>
          <c:orientation val="minMax"/>
        </c:scaling>
        <c:delete val="0"/>
        <c:axPos val="r"/>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893012704"/>
        <c:crosses val="max"/>
        <c:crossBetween val="between"/>
      </c:valAx>
      <c:catAx>
        <c:axId val="1893012704"/>
        <c:scaling>
          <c:orientation val="minMax"/>
        </c:scaling>
        <c:delete val="1"/>
        <c:axPos val="b"/>
        <c:numFmt formatCode="General" sourceLinked="1"/>
        <c:majorTickMark val="out"/>
        <c:minorTickMark val="none"/>
        <c:tickLblPos val="nextTo"/>
        <c:crossAx val="23187328"/>
        <c:crosses val="autoZero"/>
        <c:auto val="1"/>
        <c:lblAlgn val="ctr"/>
        <c:lblOffset val="100"/>
        <c:noMultiLvlLbl val="0"/>
      </c:catAx>
      <c:spPr>
        <a:noFill/>
        <a:ln w="25400">
          <a:noFill/>
        </a:ln>
        <a:effectLst/>
      </c:spPr>
    </c:plotArea>
    <c:legend>
      <c:legendPos val="b"/>
      <c:legendEntry>
        <c:idx val="1"/>
        <c:txPr>
          <a:bodyPr rot="0" spcFirstLastPara="1" vertOverflow="ellipsis" vert="horz" wrap="square" anchor="ctr" anchorCtr="1"/>
          <a:lstStyle/>
          <a:p>
            <a:pPr>
              <a:defRPr sz="900" b="0"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大阪府グラフ!$A$23</c:f>
              <c:strCache>
                <c:ptCount val="1"/>
                <c:pt idx="0">
                  <c:v>男（大阪）</c:v>
                </c:pt>
              </c:strCache>
            </c:strRef>
          </c:tx>
          <c:spPr>
            <a:ln w="34925" cap="rnd">
              <a:solidFill>
                <a:srgbClr val="00B050"/>
              </a:solidFill>
              <a:round/>
            </a:ln>
            <a:effectLst/>
          </c:spPr>
          <c:marker>
            <c:symbol val="circle"/>
            <c:size val="7"/>
            <c:spPr>
              <a:solidFill>
                <a:srgbClr val="00B050"/>
              </a:solidFill>
              <a:ln w="9525">
                <a:solidFill>
                  <a:srgbClr val="00B050"/>
                </a:solidFill>
              </a:ln>
              <a:effectLst/>
            </c:spPr>
          </c:marker>
          <c:dLbls>
            <c:spPr>
              <a:noFill/>
              <a:ln>
                <a:noFill/>
              </a:ln>
              <a:effectLst/>
            </c:spPr>
            <c:txPr>
              <a:bodyPr rot="0" spcFirstLastPara="1" vertOverflow="ellipsis" vert="horz" wrap="square" anchor="ctr" anchorCtr="1"/>
              <a:lstStyle/>
              <a:p>
                <a:pPr>
                  <a:defRPr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大阪府グラフ!$B$22:$E$22</c:f>
              <c:strCache>
                <c:ptCount val="4"/>
                <c:pt idx="0">
                  <c:v>2000年</c:v>
                </c:pt>
                <c:pt idx="1">
                  <c:v>2010年</c:v>
                </c:pt>
                <c:pt idx="2">
                  <c:v>2015年</c:v>
                </c:pt>
                <c:pt idx="3">
                  <c:v>2020年</c:v>
                </c:pt>
              </c:strCache>
            </c:strRef>
          </c:cat>
          <c:val>
            <c:numRef>
              <c:f>大阪府グラフ!$B$23:$E$23</c:f>
              <c:numCache>
                <c:formatCode>0.0\ </c:formatCode>
                <c:ptCount val="4"/>
                <c:pt idx="0">
                  <c:v>13.77</c:v>
                </c:pt>
                <c:pt idx="1">
                  <c:v>20.350000000000001</c:v>
                </c:pt>
                <c:pt idx="2">
                  <c:v>24.84</c:v>
                </c:pt>
                <c:pt idx="3">
                  <c:v>29</c:v>
                </c:pt>
              </c:numCache>
            </c:numRef>
          </c:val>
          <c:smooth val="0"/>
          <c:extLst>
            <c:ext xmlns:c16="http://schemas.microsoft.com/office/drawing/2014/chart" uri="{C3380CC4-5D6E-409C-BE32-E72D297353CC}">
              <c16:uniqueId val="{00000000-DD6B-4E77-BD28-31CED00131BA}"/>
            </c:ext>
          </c:extLst>
        </c:ser>
        <c:ser>
          <c:idx val="1"/>
          <c:order val="1"/>
          <c:tx>
            <c:strRef>
              <c:f>大阪府グラフ!$A$24</c:f>
              <c:strCache>
                <c:ptCount val="1"/>
                <c:pt idx="0">
                  <c:v>男（全国）</c:v>
                </c:pt>
              </c:strCache>
            </c:strRef>
          </c:tx>
          <c:spPr>
            <a:ln w="15875" cap="rnd">
              <a:solidFill>
                <a:srgbClr val="00B050"/>
              </a:solidFill>
              <a:prstDash val="sysDot"/>
              <a:round/>
            </a:ln>
            <a:effectLst/>
          </c:spPr>
          <c:marker>
            <c:symbol val="circle"/>
            <c:size val="4"/>
            <c:spPr>
              <a:solidFill>
                <a:srgbClr val="00B050"/>
              </a:solidFill>
              <a:ln w="9525">
                <a:solidFill>
                  <a:srgbClr val="00B050"/>
                </a:solidFill>
              </a:ln>
              <a:effectLst/>
            </c:spPr>
          </c:marker>
          <c:dLbls>
            <c:dLbl>
              <c:idx val="0"/>
              <c:layout>
                <c:manualLayout>
                  <c:x val="-3.9309080730567922E-2"/>
                  <c:y val="2.27339824300737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D6B-4E77-BD28-31CED00131BA}"/>
                </c:ext>
              </c:extLst>
            </c:dLbl>
            <c:dLbl>
              <c:idx val="1"/>
              <c:layout>
                <c:manualLayout>
                  <c:x val="-5.0576431452587743E-2"/>
                  <c:y val="3.80688778297862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6B-4E77-BD28-31CED00131BA}"/>
                </c:ext>
              </c:extLst>
            </c:dLbl>
            <c:dLbl>
              <c:idx val="2"/>
              <c:layout>
                <c:manualLayout>
                  <c:x val="-4.775959377208279E-2"/>
                  <c:y val="3.4235153979858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6B-4E77-BD28-31CED00131BA}"/>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大阪府グラフ!$B$22:$E$22</c:f>
              <c:strCache>
                <c:ptCount val="4"/>
                <c:pt idx="0">
                  <c:v>2000年</c:v>
                </c:pt>
                <c:pt idx="1">
                  <c:v>2010年</c:v>
                </c:pt>
                <c:pt idx="2">
                  <c:v>2015年</c:v>
                </c:pt>
                <c:pt idx="3">
                  <c:v>2020年</c:v>
                </c:pt>
              </c:strCache>
            </c:strRef>
          </c:cat>
          <c:val>
            <c:numRef>
              <c:f>大阪府グラフ!$B$24:$E$24</c:f>
              <c:numCache>
                <c:formatCode>0.0\ </c:formatCode>
                <c:ptCount val="4"/>
                <c:pt idx="0">
                  <c:v>12.57</c:v>
                </c:pt>
                <c:pt idx="1">
                  <c:v>20.14</c:v>
                </c:pt>
                <c:pt idx="2">
                  <c:v>24.77</c:v>
                </c:pt>
                <c:pt idx="3">
                  <c:v>28.25</c:v>
                </c:pt>
              </c:numCache>
            </c:numRef>
          </c:val>
          <c:smooth val="0"/>
          <c:extLst>
            <c:ext xmlns:c16="http://schemas.microsoft.com/office/drawing/2014/chart" uri="{C3380CC4-5D6E-409C-BE32-E72D297353CC}">
              <c16:uniqueId val="{00000001-DD6B-4E77-BD28-31CED00131BA}"/>
            </c:ext>
          </c:extLst>
        </c:ser>
        <c:ser>
          <c:idx val="2"/>
          <c:order val="2"/>
          <c:tx>
            <c:strRef>
              <c:f>大阪府グラフ!$A$25</c:f>
              <c:strCache>
                <c:ptCount val="1"/>
                <c:pt idx="0">
                  <c:v>女（大阪）</c:v>
                </c:pt>
              </c:strCache>
            </c:strRef>
          </c:tx>
          <c:spPr>
            <a:ln w="34925" cap="rnd">
              <a:solidFill>
                <a:srgbClr val="0070C0"/>
              </a:solidFill>
              <a:round/>
            </a:ln>
            <a:effectLst/>
          </c:spPr>
          <c:marker>
            <c:symbol val="square"/>
            <c:size val="7"/>
            <c:spPr>
              <a:solidFill>
                <a:srgbClr val="0070C0"/>
              </a:solidFill>
              <a:ln w="9525">
                <a:solidFill>
                  <a:srgbClr val="0070C0"/>
                </a:solidFill>
              </a:ln>
              <a:effectLst/>
            </c:spPr>
          </c:marker>
          <c:dLbls>
            <c:spPr>
              <a:noFill/>
              <a:ln>
                <a:noFill/>
              </a:ln>
              <a:effectLst/>
            </c:spPr>
            <c:txPr>
              <a:bodyPr rot="0" spcFirstLastPara="1" vertOverflow="ellipsis" vert="horz" wrap="square" anchor="ctr" anchorCtr="1"/>
              <a:lstStyle/>
              <a:p>
                <a:pPr>
                  <a:defRPr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大阪府グラフ!$B$22:$E$22</c:f>
              <c:strCache>
                <c:ptCount val="4"/>
                <c:pt idx="0">
                  <c:v>2000年</c:v>
                </c:pt>
                <c:pt idx="1">
                  <c:v>2010年</c:v>
                </c:pt>
                <c:pt idx="2">
                  <c:v>2015年</c:v>
                </c:pt>
                <c:pt idx="3">
                  <c:v>2020年</c:v>
                </c:pt>
              </c:strCache>
            </c:strRef>
          </c:cat>
          <c:val>
            <c:numRef>
              <c:f>大阪府グラフ!$B$25:$E$25</c:f>
              <c:numCache>
                <c:formatCode>0.0\ </c:formatCode>
                <c:ptCount val="4"/>
                <c:pt idx="0">
                  <c:v>7.18</c:v>
                </c:pt>
                <c:pt idx="1">
                  <c:v>13.18</c:v>
                </c:pt>
                <c:pt idx="2">
                  <c:v>17.7</c:v>
                </c:pt>
                <c:pt idx="3">
                  <c:v>20.6</c:v>
                </c:pt>
              </c:numCache>
            </c:numRef>
          </c:val>
          <c:smooth val="0"/>
          <c:extLst>
            <c:ext xmlns:c16="http://schemas.microsoft.com/office/drawing/2014/chart" uri="{C3380CC4-5D6E-409C-BE32-E72D297353CC}">
              <c16:uniqueId val="{00000002-DD6B-4E77-BD28-31CED00131BA}"/>
            </c:ext>
          </c:extLst>
        </c:ser>
        <c:ser>
          <c:idx val="3"/>
          <c:order val="3"/>
          <c:tx>
            <c:strRef>
              <c:f>大阪府グラフ!$A$26</c:f>
              <c:strCache>
                <c:ptCount val="1"/>
                <c:pt idx="0">
                  <c:v>女（全国）</c:v>
                </c:pt>
              </c:strCache>
            </c:strRef>
          </c:tx>
          <c:spPr>
            <a:ln w="15875" cap="rnd">
              <a:solidFill>
                <a:srgbClr val="0070C0"/>
              </a:solidFill>
              <a:prstDash val="sysDot"/>
              <a:round/>
            </a:ln>
            <a:effectLst/>
          </c:spPr>
          <c:marker>
            <c:symbol val="square"/>
            <c:size val="4"/>
            <c:spPr>
              <a:solidFill>
                <a:srgbClr val="0070C0"/>
              </a:solidFill>
              <a:ln w="9525">
                <a:solidFill>
                  <a:srgbClr val="0070C0"/>
                </a:solidFill>
              </a:ln>
              <a:effectLst/>
            </c:spPr>
          </c:marker>
          <c:dLbls>
            <c:dLbl>
              <c:idx val="0"/>
              <c:layout>
                <c:manualLayout>
                  <c:x val="-3.7069583875445233E-2"/>
                  <c:y val="3.04014301299300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6B-4E77-BD28-31CED00131BA}"/>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大阪府グラフ!$B$22:$E$22</c:f>
              <c:strCache>
                <c:ptCount val="4"/>
                <c:pt idx="0">
                  <c:v>2000年</c:v>
                </c:pt>
                <c:pt idx="1">
                  <c:v>2010年</c:v>
                </c:pt>
                <c:pt idx="2">
                  <c:v>2015年</c:v>
                </c:pt>
                <c:pt idx="3">
                  <c:v>2020年</c:v>
                </c:pt>
              </c:strCache>
            </c:strRef>
          </c:cat>
          <c:val>
            <c:numRef>
              <c:f>大阪府グラフ!$B$26:$E$26</c:f>
              <c:numCache>
                <c:formatCode>0.0\ </c:formatCode>
                <c:ptCount val="4"/>
                <c:pt idx="0">
                  <c:v>5.82</c:v>
                </c:pt>
                <c:pt idx="1">
                  <c:v>10.61</c:v>
                </c:pt>
                <c:pt idx="2">
                  <c:v>14.89</c:v>
                </c:pt>
                <c:pt idx="3">
                  <c:v>17.809999999999999</c:v>
                </c:pt>
              </c:numCache>
            </c:numRef>
          </c:val>
          <c:smooth val="0"/>
          <c:extLst>
            <c:ext xmlns:c16="http://schemas.microsoft.com/office/drawing/2014/chart" uri="{C3380CC4-5D6E-409C-BE32-E72D297353CC}">
              <c16:uniqueId val="{00000003-DD6B-4E77-BD28-31CED00131BA}"/>
            </c:ext>
          </c:extLst>
        </c:ser>
        <c:dLbls>
          <c:showLegendKey val="0"/>
          <c:showVal val="0"/>
          <c:showCatName val="0"/>
          <c:showSerName val="0"/>
          <c:showPercent val="0"/>
          <c:showBubbleSize val="0"/>
        </c:dLbls>
        <c:marker val="1"/>
        <c:smooth val="0"/>
        <c:axId val="500457104"/>
        <c:axId val="1"/>
      </c:lineChart>
      <c:catAx>
        <c:axId val="50045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max val="30"/>
          <c:min val="5"/>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500457104"/>
        <c:crosses val="autoZero"/>
        <c:crossBetween val="between"/>
      </c:valAx>
      <c:spPr>
        <a:noFill/>
        <a:ln w="25400">
          <a:noFill/>
        </a:ln>
      </c:spPr>
    </c:plotArea>
    <c:legend>
      <c:legendPos val="b"/>
      <c:legendEntry>
        <c:idx val="0"/>
        <c:txPr>
          <a:bodyPr rot="0" spcFirstLastPara="1" vertOverflow="ellipsis" vert="horz" wrap="square" anchor="ctr" anchorCtr="1"/>
          <a:lstStyle/>
          <a:p>
            <a:pPr>
              <a:defRPr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Entry>
      <c:legendEntry>
        <c:idx val="2"/>
        <c:txPr>
          <a:bodyPr rot="0" spcFirstLastPara="1" vertOverflow="ellipsis" vert="horz" wrap="square" anchor="ctr" anchorCtr="1"/>
          <a:lstStyle/>
          <a:p>
            <a:pPr>
              <a:defRPr sz="900" b="0" i="0" u="sng"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Entry>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グラフ!$A$5</c:f>
              <c:strCache>
                <c:ptCount val="1"/>
                <c:pt idx="0">
                  <c:v>いずれ結婚するつもり</c:v>
                </c:pt>
              </c:strCache>
            </c:strRef>
          </c:tx>
          <c:spPr>
            <a:ln w="31750" cap="rnd">
              <a:solidFill>
                <a:schemeClr val="accent1">
                  <a:shade val="65000"/>
                </a:schemeClr>
              </a:solidFill>
              <a:round/>
            </a:ln>
            <a:effectLst/>
          </c:spPr>
          <c:marker>
            <c:symbol val="square"/>
            <c:size val="7"/>
            <c:spPr>
              <a:solidFill>
                <a:schemeClr val="accent1">
                  <a:shade val="65000"/>
                </a:schemeClr>
              </a:solidFill>
              <a:ln w="9525">
                <a:solidFill>
                  <a:schemeClr val="accent1">
                    <a:shade val="65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グラフ!$B$4:$J$4</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グラフ!$B$5:$J$5</c:f>
              <c:numCache>
                <c:formatCode>0.0</c:formatCode>
                <c:ptCount val="9"/>
                <c:pt idx="0">
                  <c:v>95.9</c:v>
                </c:pt>
                <c:pt idx="1">
                  <c:v>91.8</c:v>
                </c:pt>
                <c:pt idx="2">
                  <c:v>90</c:v>
                </c:pt>
                <c:pt idx="3">
                  <c:v>85.9</c:v>
                </c:pt>
                <c:pt idx="4">
                  <c:v>87</c:v>
                </c:pt>
                <c:pt idx="5">
                  <c:v>87</c:v>
                </c:pt>
                <c:pt idx="6">
                  <c:v>86.3</c:v>
                </c:pt>
                <c:pt idx="7">
                  <c:v>85.7</c:v>
                </c:pt>
                <c:pt idx="8">
                  <c:v>81.400000000000006</c:v>
                </c:pt>
              </c:numCache>
            </c:numRef>
          </c:val>
          <c:smooth val="0"/>
          <c:extLst>
            <c:ext xmlns:c16="http://schemas.microsoft.com/office/drawing/2014/chart" uri="{C3380CC4-5D6E-409C-BE32-E72D297353CC}">
              <c16:uniqueId val="{00000000-47FF-41EE-A71F-E3E8A91898E9}"/>
            </c:ext>
          </c:extLst>
        </c:ser>
        <c:ser>
          <c:idx val="1"/>
          <c:order val="1"/>
          <c:tx>
            <c:strRef>
              <c:f>グラフ!$A$6</c:f>
              <c:strCache>
                <c:ptCount val="1"/>
                <c:pt idx="0">
                  <c:v>一生結婚するつもりはない</c:v>
                </c:pt>
              </c:strCache>
            </c:strRef>
          </c:tx>
          <c:spPr>
            <a:ln w="31750" cap="rnd">
              <a:solidFill>
                <a:schemeClr val="accent1"/>
              </a:solidFill>
              <a:round/>
            </a:ln>
            <a:effectLst/>
          </c:spPr>
          <c:marker>
            <c:symbol val="diamond"/>
            <c:size val="7"/>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グラフ!$B$4:$J$4</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グラフ!$B$6:$J$6</c:f>
              <c:numCache>
                <c:formatCode>0.0</c:formatCode>
                <c:ptCount val="9"/>
                <c:pt idx="0">
                  <c:v>2.2999999999999998</c:v>
                </c:pt>
                <c:pt idx="1">
                  <c:v>4.5</c:v>
                </c:pt>
                <c:pt idx="2">
                  <c:v>4.9000000000000004</c:v>
                </c:pt>
                <c:pt idx="3">
                  <c:v>6.3</c:v>
                </c:pt>
                <c:pt idx="4">
                  <c:v>5.4</c:v>
                </c:pt>
                <c:pt idx="5">
                  <c:v>7.1</c:v>
                </c:pt>
                <c:pt idx="6">
                  <c:v>9.4</c:v>
                </c:pt>
                <c:pt idx="7">
                  <c:v>12</c:v>
                </c:pt>
                <c:pt idx="8">
                  <c:v>17.3</c:v>
                </c:pt>
              </c:numCache>
            </c:numRef>
          </c:val>
          <c:smooth val="0"/>
          <c:extLst>
            <c:ext xmlns:c16="http://schemas.microsoft.com/office/drawing/2014/chart" uri="{C3380CC4-5D6E-409C-BE32-E72D297353CC}">
              <c16:uniqueId val="{00000001-47FF-41EE-A71F-E3E8A91898E9}"/>
            </c:ext>
          </c:extLst>
        </c:ser>
        <c:ser>
          <c:idx val="2"/>
          <c:order val="2"/>
          <c:tx>
            <c:strRef>
              <c:f>グラフ!$A$7</c:f>
              <c:strCache>
                <c:ptCount val="1"/>
                <c:pt idx="0">
                  <c:v>不詳</c:v>
                </c:pt>
              </c:strCache>
            </c:strRef>
          </c:tx>
          <c:spPr>
            <a:ln w="19050" cap="rnd">
              <a:solidFill>
                <a:schemeClr val="accent3"/>
              </a:solidFill>
              <a:round/>
            </a:ln>
            <a:effectLst/>
          </c:spPr>
          <c:marker>
            <c:symbol val="triangle"/>
            <c:size val="4"/>
            <c:spPr>
              <a:solidFill>
                <a:schemeClr val="accent3"/>
              </a:solidFill>
              <a:ln w="3175">
                <a:solidFill>
                  <a:schemeClr val="accent3"/>
                </a:solidFill>
              </a:ln>
              <a:effectLst/>
            </c:spPr>
          </c:marker>
          <c:cat>
            <c:numRef>
              <c:f>グラフ!$B$4:$J$4</c:f>
              <c:numCache>
                <c:formatCode>General</c:formatCode>
                <c:ptCount val="9"/>
                <c:pt idx="0">
                  <c:v>1982</c:v>
                </c:pt>
                <c:pt idx="1">
                  <c:v>1987</c:v>
                </c:pt>
                <c:pt idx="2">
                  <c:v>1992</c:v>
                </c:pt>
                <c:pt idx="3">
                  <c:v>1997</c:v>
                </c:pt>
                <c:pt idx="4">
                  <c:v>2002</c:v>
                </c:pt>
                <c:pt idx="5">
                  <c:v>2005</c:v>
                </c:pt>
                <c:pt idx="6">
                  <c:v>2010</c:v>
                </c:pt>
                <c:pt idx="7">
                  <c:v>2015</c:v>
                </c:pt>
                <c:pt idx="8">
                  <c:v>2021</c:v>
                </c:pt>
              </c:numCache>
            </c:numRef>
          </c:cat>
          <c:val>
            <c:numRef>
              <c:f>グラフ!$B$7:$J$7</c:f>
              <c:numCache>
                <c:formatCode>General</c:formatCode>
                <c:ptCount val="9"/>
                <c:pt idx="0">
                  <c:v>1.7999999999999972</c:v>
                </c:pt>
                <c:pt idx="1">
                  <c:v>3.7000000000000028</c:v>
                </c:pt>
                <c:pt idx="2">
                  <c:v>5.0999999999999943</c:v>
                </c:pt>
                <c:pt idx="3">
                  <c:v>7.7999999999999972</c:v>
                </c:pt>
                <c:pt idx="4">
                  <c:v>7.5999999999999943</c:v>
                </c:pt>
                <c:pt idx="5">
                  <c:v>5.9000000000000057</c:v>
                </c:pt>
                <c:pt idx="6">
                  <c:v>4.2999999999999972</c:v>
                </c:pt>
                <c:pt idx="7">
                  <c:v>2.2999999999999972</c:v>
                </c:pt>
                <c:pt idx="8">
                  <c:v>1.2999999999999972</c:v>
                </c:pt>
              </c:numCache>
            </c:numRef>
          </c:val>
          <c:smooth val="0"/>
          <c:extLst>
            <c:ext xmlns:c16="http://schemas.microsoft.com/office/drawing/2014/chart" uri="{C3380CC4-5D6E-409C-BE32-E72D297353CC}">
              <c16:uniqueId val="{00000002-47FF-41EE-A71F-E3E8A91898E9}"/>
            </c:ext>
          </c:extLst>
        </c:ser>
        <c:dLbls>
          <c:showLegendKey val="0"/>
          <c:showVal val="0"/>
          <c:showCatName val="0"/>
          <c:showSerName val="0"/>
          <c:showPercent val="0"/>
          <c:showBubbleSize val="0"/>
        </c:dLbls>
        <c:marker val="1"/>
        <c:smooth val="0"/>
        <c:axId val="549273072"/>
        <c:axId val="549272656"/>
      </c:lineChart>
      <c:catAx>
        <c:axId val="54927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549272656"/>
        <c:crosses val="autoZero"/>
        <c:auto val="1"/>
        <c:lblAlgn val="ctr"/>
        <c:lblOffset val="100"/>
        <c:noMultiLvlLbl val="0"/>
      </c:catAx>
      <c:valAx>
        <c:axId val="54927265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549273072"/>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2">
  <a:schemeClr val="accent2"/>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8">
  <a:schemeClr val="accent5"/>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0.80007</cdr:x>
      <cdr:y>0.20721</cdr:y>
    </cdr:from>
    <cdr:to>
      <cdr:x>0.98011</cdr:x>
      <cdr:y>0.2694</cdr:y>
    </cdr:to>
    <cdr:sp macro="" textlink="">
      <cdr:nvSpPr>
        <cdr:cNvPr id="2" name="テキスト ボックス 1">
          <a:extLst xmlns:a="http://schemas.openxmlformats.org/drawingml/2006/main">
            <a:ext uri="{FF2B5EF4-FFF2-40B4-BE49-F238E27FC236}">
              <a16:creationId xmlns:a16="http://schemas.microsoft.com/office/drawing/2014/main" id="{78B539C3-EBFA-429C-A3E0-F45DFB227B78}"/>
            </a:ext>
          </a:extLst>
        </cdr:cNvPr>
        <cdr:cNvSpPr txBox="1"/>
      </cdr:nvSpPr>
      <cdr:spPr>
        <a:xfrm xmlns:a="http://schemas.openxmlformats.org/drawingml/2006/main">
          <a:off x="7028596" y="894885"/>
          <a:ext cx="1581665" cy="268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b="1" dirty="0">
              <a:solidFill>
                <a:srgbClr val="FF0000"/>
              </a:solidFill>
              <a:latin typeface="Meiryo UI" panose="020B0604030504040204" pitchFamily="50" charset="-128"/>
              <a:ea typeface="Meiryo UI" panose="020B0604030504040204" pitchFamily="50" charset="-128"/>
            </a:rPr>
            <a:t>計：</a:t>
          </a:r>
          <a:r>
            <a:rPr lang="en-US" altLang="ja-JP" b="1" dirty="0">
              <a:solidFill>
                <a:srgbClr val="FF0000"/>
              </a:solidFill>
              <a:latin typeface="Meiryo UI" panose="020B0604030504040204" pitchFamily="50" charset="-128"/>
              <a:ea typeface="Meiryo UI" panose="020B0604030504040204" pitchFamily="50" charset="-128"/>
            </a:rPr>
            <a:t>19.3</a:t>
          </a:r>
          <a:r>
            <a:rPr lang="ja-JP" altLang="en-US" b="1" dirty="0">
              <a:solidFill>
                <a:srgbClr val="FF0000"/>
              </a:solidFill>
              <a:latin typeface="Meiryo UI" panose="020B0604030504040204" pitchFamily="50" charset="-128"/>
              <a:ea typeface="Meiryo UI" panose="020B0604030504040204" pitchFamily="50" charset="-128"/>
            </a:rPr>
            <a:t>万人</a:t>
          </a:r>
          <a:endParaRPr lang="ja-JP" altLang="en-US" sz="1100" b="1" dirty="0">
            <a:solidFill>
              <a:srgbClr val="FF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0.352</cdr:x>
      <cdr:y>0.37158</cdr:y>
    </cdr:from>
    <cdr:to>
      <cdr:x>0.53204</cdr:x>
      <cdr:y>0.43376</cdr:y>
    </cdr:to>
    <cdr:sp macro="" textlink="">
      <cdr:nvSpPr>
        <cdr:cNvPr id="3" name="テキスト ボックス 1">
          <a:extLst xmlns:a="http://schemas.openxmlformats.org/drawingml/2006/main">
            <a:ext uri="{FF2B5EF4-FFF2-40B4-BE49-F238E27FC236}">
              <a16:creationId xmlns:a16="http://schemas.microsoft.com/office/drawing/2014/main" id="{08845970-36CF-4033-90D7-57D2C3F63519}"/>
            </a:ext>
          </a:extLst>
        </cdr:cNvPr>
        <cdr:cNvSpPr txBox="1"/>
      </cdr:nvSpPr>
      <cdr:spPr>
        <a:xfrm xmlns:a="http://schemas.openxmlformats.org/drawingml/2006/main">
          <a:off x="3092282" y="1604712"/>
          <a:ext cx="1581665" cy="268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b="1" dirty="0">
              <a:solidFill>
                <a:srgbClr val="FF0000"/>
              </a:solidFill>
              <a:latin typeface="Meiryo UI" panose="020B0604030504040204" pitchFamily="50" charset="-128"/>
              <a:ea typeface="Meiryo UI" panose="020B0604030504040204" pitchFamily="50" charset="-128"/>
            </a:rPr>
            <a:t>計：</a:t>
          </a:r>
          <a:r>
            <a:rPr lang="en-US" altLang="ja-JP" b="1" dirty="0">
              <a:solidFill>
                <a:srgbClr val="FF0000"/>
              </a:solidFill>
              <a:latin typeface="Meiryo UI" panose="020B0604030504040204" pitchFamily="50" charset="-128"/>
              <a:ea typeface="Meiryo UI" panose="020B0604030504040204" pitchFamily="50" charset="-128"/>
            </a:rPr>
            <a:t>7.8</a:t>
          </a:r>
          <a:r>
            <a:rPr lang="ja-JP" altLang="en-US" b="1" dirty="0">
              <a:solidFill>
                <a:srgbClr val="FF0000"/>
              </a:solidFill>
              <a:latin typeface="Meiryo UI" panose="020B0604030504040204" pitchFamily="50" charset="-128"/>
              <a:ea typeface="Meiryo UI" panose="020B0604030504040204" pitchFamily="50" charset="-128"/>
            </a:rPr>
            <a:t>万人</a:t>
          </a:r>
          <a:endParaRPr lang="ja-JP" altLang="en-US" sz="1100" b="1" dirty="0">
            <a:solidFill>
              <a:srgbClr val="FF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0.29548</cdr:x>
      <cdr:y>0.53594</cdr:y>
    </cdr:from>
    <cdr:to>
      <cdr:x>0.47552</cdr:x>
      <cdr:y>0.59812</cdr:y>
    </cdr:to>
    <cdr:sp macro="" textlink="">
      <cdr:nvSpPr>
        <cdr:cNvPr id="4" name="テキスト ボックス 1">
          <a:extLst xmlns:a="http://schemas.openxmlformats.org/drawingml/2006/main">
            <a:ext uri="{FF2B5EF4-FFF2-40B4-BE49-F238E27FC236}">
              <a16:creationId xmlns:a16="http://schemas.microsoft.com/office/drawing/2014/main" id="{1AF16952-A4C3-4277-9C9C-20DDA2DB1831}"/>
            </a:ext>
          </a:extLst>
        </cdr:cNvPr>
        <cdr:cNvSpPr txBox="1"/>
      </cdr:nvSpPr>
      <cdr:spPr>
        <a:xfrm xmlns:a="http://schemas.openxmlformats.org/drawingml/2006/main">
          <a:off x="2595768" y="2314539"/>
          <a:ext cx="1581665" cy="268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b="1" dirty="0">
              <a:solidFill>
                <a:srgbClr val="FF0000"/>
              </a:solidFill>
              <a:latin typeface="Meiryo UI" panose="020B0604030504040204" pitchFamily="50" charset="-128"/>
              <a:ea typeface="Meiryo UI" panose="020B0604030504040204" pitchFamily="50" charset="-128"/>
            </a:rPr>
            <a:t>計：</a:t>
          </a:r>
          <a:r>
            <a:rPr lang="en-US" altLang="ja-JP" b="1" dirty="0">
              <a:solidFill>
                <a:srgbClr val="FF0000"/>
              </a:solidFill>
              <a:latin typeface="Meiryo UI" panose="020B0604030504040204" pitchFamily="50" charset="-128"/>
              <a:ea typeface="Meiryo UI" panose="020B0604030504040204" pitchFamily="50" charset="-128"/>
            </a:rPr>
            <a:t>6.5</a:t>
          </a:r>
          <a:r>
            <a:rPr lang="ja-JP" altLang="en-US" b="1" dirty="0">
              <a:solidFill>
                <a:srgbClr val="FF0000"/>
              </a:solidFill>
              <a:latin typeface="Meiryo UI" panose="020B0604030504040204" pitchFamily="50" charset="-128"/>
              <a:ea typeface="Meiryo UI" panose="020B0604030504040204" pitchFamily="50" charset="-128"/>
            </a:rPr>
            <a:t>万人</a:t>
          </a:r>
          <a:endParaRPr lang="ja-JP" altLang="en-US" sz="1100" b="1" dirty="0">
            <a:solidFill>
              <a:srgbClr val="FF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0.09309</cdr:x>
      <cdr:y>0.69649</cdr:y>
    </cdr:from>
    <cdr:to>
      <cdr:x>0.27313</cdr:x>
      <cdr:y>0.75867</cdr:y>
    </cdr:to>
    <cdr:sp macro="" textlink="">
      <cdr:nvSpPr>
        <cdr:cNvPr id="5" name="テキスト ボックス 1">
          <a:extLst xmlns:a="http://schemas.openxmlformats.org/drawingml/2006/main">
            <a:ext uri="{FF2B5EF4-FFF2-40B4-BE49-F238E27FC236}">
              <a16:creationId xmlns:a16="http://schemas.microsoft.com/office/drawing/2014/main" id="{2FE6CD1E-E145-4349-9F04-F1F487133E76}"/>
            </a:ext>
          </a:extLst>
        </cdr:cNvPr>
        <cdr:cNvSpPr txBox="1"/>
      </cdr:nvSpPr>
      <cdr:spPr>
        <a:xfrm xmlns:a="http://schemas.openxmlformats.org/drawingml/2006/main">
          <a:off x="817769" y="3007890"/>
          <a:ext cx="1581665" cy="268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b="1" dirty="0">
              <a:solidFill>
                <a:srgbClr val="FF0000"/>
              </a:solidFill>
              <a:latin typeface="Meiryo UI" panose="020B0604030504040204" pitchFamily="50" charset="-128"/>
              <a:ea typeface="Meiryo UI" panose="020B0604030504040204" pitchFamily="50" charset="-128"/>
            </a:rPr>
            <a:t>計：</a:t>
          </a:r>
          <a:r>
            <a:rPr lang="en-US" altLang="ja-JP" b="1" dirty="0">
              <a:solidFill>
                <a:srgbClr val="FF0000"/>
              </a:solidFill>
              <a:latin typeface="Meiryo UI" panose="020B0604030504040204" pitchFamily="50" charset="-128"/>
              <a:ea typeface="Meiryo UI" panose="020B0604030504040204" pitchFamily="50" charset="-128"/>
            </a:rPr>
            <a:t>1.8</a:t>
          </a:r>
          <a:r>
            <a:rPr lang="ja-JP" altLang="en-US" b="1" dirty="0">
              <a:solidFill>
                <a:srgbClr val="FF0000"/>
              </a:solidFill>
              <a:latin typeface="Meiryo UI" panose="020B0604030504040204" pitchFamily="50" charset="-128"/>
              <a:ea typeface="Meiryo UI" panose="020B0604030504040204" pitchFamily="50" charset="-128"/>
            </a:rPr>
            <a:t>万人</a:t>
          </a:r>
          <a:endParaRPr lang="ja-JP" altLang="en-US" sz="1100" b="1" dirty="0">
            <a:solidFill>
              <a:srgbClr val="FF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0.28307</cdr:x>
      <cdr:y>0.85894</cdr:y>
    </cdr:from>
    <cdr:to>
      <cdr:x>0.46311</cdr:x>
      <cdr:y>0.92113</cdr:y>
    </cdr:to>
    <cdr:sp macro="" textlink="">
      <cdr:nvSpPr>
        <cdr:cNvPr id="6" name="テキスト ボックス 1">
          <a:extLst xmlns:a="http://schemas.openxmlformats.org/drawingml/2006/main">
            <a:ext uri="{FF2B5EF4-FFF2-40B4-BE49-F238E27FC236}">
              <a16:creationId xmlns:a16="http://schemas.microsoft.com/office/drawing/2014/main" id="{538B9526-2D46-417E-8953-5BE5D5F27369}"/>
            </a:ext>
          </a:extLst>
        </cdr:cNvPr>
        <cdr:cNvSpPr txBox="1"/>
      </cdr:nvSpPr>
      <cdr:spPr>
        <a:xfrm xmlns:a="http://schemas.openxmlformats.org/drawingml/2006/main">
          <a:off x="2486787" y="3709480"/>
          <a:ext cx="1581665" cy="268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b="1" dirty="0">
              <a:solidFill>
                <a:srgbClr val="FF0000"/>
              </a:solidFill>
              <a:latin typeface="Meiryo UI" panose="020B0604030504040204" pitchFamily="50" charset="-128"/>
              <a:ea typeface="Meiryo UI" panose="020B0604030504040204" pitchFamily="50" charset="-128"/>
            </a:rPr>
            <a:t>計：</a:t>
          </a:r>
          <a:r>
            <a:rPr lang="en-US" altLang="ja-JP" b="1" dirty="0">
              <a:solidFill>
                <a:srgbClr val="FF0000"/>
              </a:solidFill>
              <a:latin typeface="Meiryo UI" panose="020B0604030504040204" pitchFamily="50" charset="-128"/>
              <a:ea typeface="Meiryo UI" panose="020B0604030504040204" pitchFamily="50" charset="-128"/>
            </a:rPr>
            <a:t>6.2</a:t>
          </a:r>
          <a:r>
            <a:rPr lang="ja-JP" altLang="en-US" b="1" dirty="0">
              <a:solidFill>
                <a:srgbClr val="FF0000"/>
              </a:solidFill>
              <a:latin typeface="Meiryo UI" panose="020B0604030504040204" pitchFamily="50" charset="-128"/>
              <a:ea typeface="Meiryo UI" panose="020B0604030504040204" pitchFamily="50" charset="-128"/>
            </a:rPr>
            <a:t>万人</a:t>
          </a:r>
          <a:endParaRPr lang="ja-JP" altLang="en-US" sz="1100" b="1" dirty="0">
            <a:solidFill>
              <a:srgbClr val="FF0000"/>
            </a:solidFill>
            <a:latin typeface="Meiryo UI" panose="020B0604030504040204" pitchFamily="50" charset="-128"/>
            <a:ea typeface="Meiryo UI" panose="020B0604030504040204"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6" rIns="91433" bIns="45716" rtlCol="0"/>
          <a:lstStyle>
            <a:lvl1pPr algn="r">
              <a:defRPr sz="1200"/>
            </a:lvl1pPr>
          </a:lstStyle>
          <a:p>
            <a:fld id="{BEC7E683-BBDE-45AC-A4FF-3989F8F6A592}" type="datetimeFigureOut">
              <a:rPr kumimoji="1" lang="ja-JP" altLang="en-US" smtClean="0"/>
              <a:t>2024/4/11</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6" rIns="91433"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6887"/>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6887"/>
          </a:xfrm>
          <a:prstGeom prst="rect">
            <a:avLst/>
          </a:prstGeom>
        </p:spPr>
        <p:txBody>
          <a:bodyPr vert="horz" lIns="91433" tIns="45716" rIns="91433" bIns="45716"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3</a:t>
            </a:fld>
            <a:endParaRPr kumimoji="1" lang="ja-JP" altLang="en-US"/>
          </a:p>
        </p:txBody>
      </p:sp>
    </p:spTree>
    <p:extLst>
      <p:ext uri="{BB962C8B-B14F-4D97-AF65-F5344CB8AC3E}">
        <p14:creationId xmlns:p14="http://schemas.microsoft.com/office/powerpoint/2010/main" val="269290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2549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0996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04314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00139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58184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4969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07562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41</a:t>
            </a:fld>
            <a:endParaRPr kumimoji="1" lang="ja-JP" altLang="en-US"/>
          </a:p>
        </p:txBody>
      </p:sp>
    </p:spTree>
    <p:extLst>
      <p:ext uri="{BB962C8B-B14F-4D97-AF65-F5344CB8AC3E}">
        <p14:creationId xmlns:p14="http://schemas.microsoft.com/office/powerpoint/2010/main" val="226352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3445106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43</a:t>
            </a:fld>
            <a:endParaRPr kumimoji="1" lang="ja-JP" altLang="en-US"/>
          </a:p>
        </p:txBody>
      </p:sp>
    </p:spTree>
    <p:extLst>
      <p:ext uri="{BB962C8B-B14F-4D97-AF65-F5344CB8AC3E}">
        <p14:creationId xmlns:p14="http://schemas.microsoft.com/office/powerpoint/2010/main" val="64818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5</a:t>
            </a:fld>
            <a:endParaRPr kumimoji="1" lang="ja-JP" altLang="en-US"/>
          </a:p>
        </p:txBody>
      </p:sp>
    </p:spTree>
    <p:extLst>
      <p:ext uri="{BB962C8B-B14F-4D97-AF65-F5344CB8AC3E}">
        <p14:creationId xmlns:p14="http://schemas.microsoft.com/office/powerpoint/2010/main" val="253478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46</a:t>
            </a:fld>
            <a:endParaRPr kumimoji="1" lang="ja-JP" altLang="en-US"/>
          </a:p>
        </p:txBody>
      </p:sp>
    </p:spTree>
    <p:extLst>
      <p:ext uri="{BB962C8B-B14F-4D97-AF65-F5344CB8AC3E}">
        <p14:creationId xmlns:p14="http://schemas.microsoft.com/office/powerpoint/2010/main" val="2875086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49</a:t>
            </a:fld>
            <a:endParaRPr kumimoji="1" lang="ja-JP" altLang="en-US"/>
          </a:p>
        </p:txBody>
      </p:sp>
    </p:spTree>
    <p:extLst>
      <p:ext uri="{BB962C8B-B14F-4D97-AF65-F5344CB8AC3E}">
        <p14:creationId xmlns:p14="http://schemas.microsoft.com/office/powerpoint/2010/main" val="226352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11</a:t>
            </a:fld>
            <a:endParaRPr kumimoji="1" lang="ja-JP" altLang="en-US"/>
          </a:p>
        </p:txBody>
      </p:sp>
    </p:spTree>
    <p:extLst>
      <p:ext uri="{BB962C8B-B14F-4D97-AF65-F5344CB8AC3E}">
        <p14:creationId xmlns:p14="http://schemas.microsoft.com/office/powerpoint/2010/main" val="95878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898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6034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15452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22</a:t>
            </a:fld>
            <a:endParaRPr kumimoji="1" lang="ja-JP" altLang="en-US"/>
          </a:p>
        </p:txBody>
      </p:sp>
    </p:spTree>
    <p:extLst>
      <p:ext uri="{BB962C8B-B14F-4D97-AF65-F5344CB8AC3E}">
        <p14:creationId xmlns:p14="http://schemas.microsoft.com/office/powerpoint/2010/main" val="41772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23</a:t>
            </a:fld>
            <a:endParaRPr kumimoji="1" lang="ja-JP" altLang="en-US"/>
          </a:p>
        </p:txBody>
      </p:sp>
    </p:spTree>
    <p:extLst>
      <p:ext uri="{BB962C8B-B14F-4D97-AF65-F5344CB8AC3E}">
        <p14:creationId xmlns:p14="http://schemas.microsoft.com/office/powerpoint/2010/main" val="303470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D0732-3674-4A86-B757-2431B392195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009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4CD8878-A1D4-4D9F-A7AF-9CD719586B2C}" type="datetime1">
              <a:rPr kumimoji="1" lang="ja-JP" altLang="en-US" smtClean="0"/>
              <a:t>2024/4/11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4891729-8035-4756-8E69-580C3B4090EC}" type="datetime1">
              <a:rPr kumimoji="1" lang="ja-JP" altLang="en-US" smtClean="0"/>
              <a:t>2024/4/11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79A9C9-6717-4982-B42D-5DA2A6C25588}" type="datetime1">
              <a:rPr kumimoji="1" lang="ja-JP" altLang="en-US" smtClean="0"/>
              <a:t>2024/4/11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335413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64DD1E-0E35-4FF0-85F3-76589C49BA4F}"/>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499B532-0D46-4D97-B270-11DD8AB52AB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CE9333E-D3EB-45D4-B4BA-C293B26EA7FD}"/>
              </a:ext>
            </a:extLst>
          </p:cNvPr>
          <p:cNvSpPr>
            <a:spLocks noGrp="1"/>
          </p:cNvSpPr>
          <p:nvPr>
            <p:ph type="dt" sz="half" idx="10"/>
          </p:nvPr>
        </p:nvSpPr>
        <p:spPr/>
        <p:txBody>
          <a:bodyPr/>
          <a:lstStyle/>
          <a:p>
            <a:fld id="{F8CC9C23-21BE-499C-9DA1-A9A3D30E0156}" type="datetime1">
              <a:rPr kumimoji="1" lang="ja-JP" altLang="en-US" smtClean="0"/>
              <a:t>2024/4/11</a:t>
            </a:fld>
            <a:endParaRPr kumimoji="1" lang="ja-JP" altLang="en-US"/>
          </a:p>
        </p:txBody>
      </p:sp>
      <p:sp>
        <p:nvSpPr>
          <p:cNvPr id="5" name="フッター プレースホルダー 4">
            <a:extLst>
              <a:ext uri="{FF2B5EF4-FFF2-40B4-BE49-F238E27FC236}">
                <a16:creationId xmlns:a16="http://schemas.microsoft.com/office/drawing/2014/main" id="{DAA9221A-647D-4877-8909-DD2B2F2236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402025-4197-432C-A6FA-7E05B05D1F68}"/>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38810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5A97D-3027-4992-82F4-0B29505C83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0E8937-A148-47E5-ABD7-AFAD5DC1FBD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9771505-4E68-49EC-9E4E-832A188191E5}"/>
              </a:ext>
            </a:extLst>
          </p:cNvPr>
          <p:cNvSpPr>
            <a:spLocks noGrp="1"/>
          </p:cNvSpPr>
          <p:nvPr>
            <p:ph type="dt" sz="half" idx="10"/>
          </p:nvPr>
        </p:nvSpPr>
        <p:spPr/>
        <p:txBody>
          <a:bodyPr/>
          <a:lstStyle/>
          <a:p>
            <a:fld id="{CB8A023F-9FF5-4A23-82E6-2C4A0132049D}" type="datetime1">
              <a:rPr kumimoji="1" lang="ja-JP" altLang="en-US" smtClean="0"/>
              <a:t>2024/4/11</a:t>
            </a:fld>
            <a:endParaRPr kumimoji="1" lang="ja-JP" altLang="en-US"/>
          </a:p>
        </p:txBody>
      </p:sp>
      <p:sp>
        <p:nvSpPr>
          <p:cNvPr id="5" name="フッター プレースホルダー 4">
            <a:extLst>
              <a:ext uri="{FF2B5EF4-FFF2-40B4-BE49-F238E27FC236}">
                <a16:creationId xmlns:a16="http://schemas.microsoft.com/office/drawing/2014/main" id="{B8AFF875-BBD4-406B-AB6C-4F847C664C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BB5B3A-4B59-44A5-9C87-93A1303AF351}"/>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542166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F60F9-BFCF-4764-A226-E4C303915111}"/>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C78B96-087E-40C0-9E18-4CA6FEA4AF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14D6B9E-413C-4604-BCAE-D140A4075945}"/>
              </a:ext>
            </a:extLst>
          </p:cNvPr>
          <p:cNvSpPr>
            <a:spLocks noGrp="1"/>
          </p:cNvSpPr>
          <p:nvPr>
            <p:ph type="dt" sz="half" idx="10"/>
          </p:nvPr>
        </p:nvSpPr>
        <p:spPr/>
        <p:txBody>
          <a:bodyPr/>
          <a:lstStyle/>
          <a:p>
            <a:fld id="{4C5C3E50-88E9-449E-8663-2AD5BAEC623D}" type="datetime1">
              <a:rPr kumimoji="1" lang="ja-JP" altLang="en-US" smtClean="0"/>
              <a:t>2024/4/11</a:t>
            </a:fld>
            <a:endParaRPr kumimoji="1" lang="ja-JP" altLang="en-US"/>
          </a:p>
        </p:txBody>
      </p:sp>
      <p:sp>
        <p:nvSpPr>
          <p:cNvPr id="5" name="フッター プレースホルダー 4">
            <a:extLst>
              <a:ext uri="{FF2B5EF4-FFF2-40B4-BE49-F238E27FC236}">
                <a16:creationId xmlns:a16="http://schemas.microsoft.com/office/drawing/2014/main" id="{C1A61D00-6588-4EE7-904B-E3D3976855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4E8B37-C34B-427E-AEED-3739C5FEDED9}"/>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952400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5B8D35-E2AC-4A0F-82DD-92FBA40A5E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D6D383-8D39-43DD-BCC9-023D3DCF3FB0}"/>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FFD349F-374E-4283-B9AF-BA7A49693ED6}"/>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9495224-DA94-4A44-8B79-6AF497B891E0}"/>
              </a:ext>
            </a:extLst>
          </p:cNvPr>
          <p:cNvSpPr>
            <a:spLocks noGrp="1"/>
          </p:cNvSpPr>
          <p:nvPr>
            <p:ph type="dt" sz="half" idx="10"/>
          </p:nvPr>
        </p:nvSpPr>
        <p:spPr/>
        <p:txBody>
          <a:bodyPr/>
          <a:lstStyle/>
          <a:p>
            <a:fld id="{21CA2627-B9E2-4B6B-8E58-4223DCFF5FBE}" type="datetime1">
              <a:rPr kumimoji="1" lang="ja-JP" altLang="en-US" smtClean="0"/>
              <a:t>2024/4/11</a:t>
            </a:fld>
            <a:endParaRPr kumimoji="1" lang="ja-JP" altLang="en-US"/>
          </a:p>
        </p:txBody>
      </p:sp>
      <p:sp>
        <p:nvSpPr>
          <p:cNvPr id="6" name="フッター プレースホルダー 5">
            <a:extLst>
              <a:ext uri="{FF2B5EF4-FFF2-40B4-BE49-F238E27FC236}">
                <a16:creationId xmlns:a16="http://schemas.microsoft.com/office/drawing/2014/main" id="{AE3DED81-9AD8-4252-93F5-03F18AED1F3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C4265AF-BBB3-49F7-8670-7CBB08B3B733}"/>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4130224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2DCD24-98A2-4A8C-9F0F-1C80B0584961}"/>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26CA0A-AC18-4216-9105-5D2D0901481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D654FA4-DFAC-4730-8C62-80614EDBBB8B}"/>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0FFCB7F-55B7-4298-B09E-39D324FD46E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6C9FAE3-E84F-42EE-BABA-26B16FF9EB4B}"/>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904E1FA-8D56-430D-89A8-4C3862C29189}"/>
              </a:ext>
            </a:extLst>
          </p:cNvPr>
          <p:cNvSpPr>
            <a:spLocks noGrp="1"/>
          </p:cNvSpPr>
          <p:nvPr>
            <p:ph type="dt" sz="half" idx="10"/>
          </p:nvPr>
        </p:nvSpPr>
        <p:spPr/>
        <p:txBody>
          <a:bodyPr/>
          <a:lstStyle/>
          <a:p>
            <a:fld id="{95C751D2-AD7B-42E4-9BEB-EC05246F2DD9}" type="datetime1">
              <a:rPr kumimoji="1" lang="ja-JP" altLang="en-US" smtClean="0"/>
              <a:t>2024/4/11</a:t>
            </a:fld>
            <a:endParaRPr kumimoji="1" lang="ja-JP" altLang="en-US"/>
          </a:p>
        </p:txBody>
      </p:sp>
      <p:sp>
        <p:nvSpPr>
          <p:cNvPr id="8" name="フッター プレースホルダー 7">
            <a:extLst>
              <a:ext uri="{FF2B5EF4-FFF2-40B4-BE49-F238E27FC236}">
                <a16:creationId xmlns:a16="http://schemas.microsoft.com/office/drawing/2014/main" id="{354E10AA-4301-4AC1-BDCB-D6216DF36CF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7957FA3-4145-4EAD-B0EF-2B63913F6CFA}"/>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793294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6437EC-1CF1-4C1F-B3F6-C1CEC5BAFBD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55AA514-70C2-436F-B168-CF4920C98A0D}"/>
              </a:ext>
            </a:extLst>
          </p:cNvPr>
          <p:cNvSpPr>
            <a:spLocks noGrp="1"/>
          </p:cNvSpPr>
          <p:nvPr>
            <p:ph type="dt" sz="half" idx="10"/>
          </p:nvPr>
        </p:nvSpPr>
        <p:spPr/>
        <p:txBody>
          <a:bodyPr/>
          <a:lstStyle/>
          <a:p>
            <a:fld id="{6F2197E2-6CA5-46E4-9027-09436674BAD3}" type="datetime1">
              <a:rPr kumimoji="1" lang="ja-JP" altLang="en-US" smtClean="0"/>
              <a:t>2024/4/11</a:t>
            </a:fld>
            <a:endParaRPr kumimoji="1" lang="ja-JP" altLang="en-US"/>
          </a:p>
        </p:txBody>
      </p:sp>
      <p:sp>
        <p:nvSpPr>
          <p:cNvPr id="4" name="フッター プレースホルダー 3">
            <a:extLst>
              <a:ext uri="{FF2B5EF4-FFF2-40B4-BE49-F238E27FC236}">
                <a16:creationId xmlns:a16="http://schemas.microsoft.com/office/drawing/2014/main" id="{1A6844F6-086D-478B-8793-768DA093C5C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D16EB39-8831-405E-BA2B-827C1ADA5456}"/>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1727644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152BA0F-A0D7-4DE9-8F0C-A1EB740089D1}"/>
              </a:ext>
            </a:extLst>
          </p:cNvPr>
          <p:cNvSpPr>
            <a:spLocks noGrp="1"/>
          </p:cNvSpPr>
          <p:nvPr>
            <p:ph type="dt" sz="half" idx="10"/>
          </p:nvPr>
        </p:nvSpPr>
        <p:spPr/>
        <p:txBody>
          <a:bodyPr/>
          <a:lstStyle/>
          <a:p>
            <a:fld id="{960BBC70-CA59-459D-8289-DC55EEE8FE48}" type="datetime1">
              <a:rPr kumimoji="1" lang="ja-JP" altLang="en-US" smtClean="0"/>
              <a:t>2024/4/11</a:t>
            </a:fld>
            <a:endParaRPr kumimoji="1" lang="ja-JP" altLang="en-US"/>
          </a:p>
        </p:txBody>
      </p:sp>
      <p:sp>
        <p:nvSpPr>
          <p:cNvPr id="3" name="フッター プレースホルダー 2">
            <a:extLst>
              <a:ext uri="{FF2B5EF4-FFF2-40B4-BE49-F238E27FC236}">
                <a16:creationId xmlns:a16="http://schemas.microsoft.com/office/drawing/2014/main" id="{103EBDA2-BF3D-48F4-B8E5-30DA0228D3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1F15D6E-D828-422D-BFBE-433F4561E713}"/>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1203264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70482-EBC7-4940-8FCA-1B932367733E}"/>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A4A6B0-71E5-4FBF-8BB1-C8F2F4743E7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68559BF-C109-41B3-AD35-FA5AECBB565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AAE6AE7-4E72-4DB3-BA16-DF82A013A5CA}"/>
              </a:ext>
            </a:extLst>
          </p:cNvPr>
          <p:cNvSpPr>
            <a:spLocks noGrp="1"/>
          </p:cNvSpPr>
          <p:nvPr>
            <p:ph type="dt" sz="half" idx="10"/>
          </p:nvPr>
        </p:nvSpPr>
        <p:spPr/>
        <p:txBody>
          <a:bodyPr/>
          <a:lstStyle/>
          <a:p>
            <a:fld id="{FC4DBD7D-EEED-4206-925A-065B324407F5}" type="datetime1">
              <a:rPr kumimoji="1" lang="ja-JP" altLang="en-US" smtClean="0"/>
              <a:t>2024/4/11</a:t>
            </a:fld>
            <a:endParaRPr kumimoji="1" lang="ja-JP" altLang="en-US"/>
          </a:p>
        </p:txBody>
      </p:sp>
      <p:sp>
        <p:nvSpPr>
          <p:cNvPr id="6" name="フッター プレースホルダー 5">
            <a:extLst>
              <a:ext uri="{FF2B5EF4-FFF2-40B4-BE49-F238E27FC236}">
                <a16:creationId xmlns:a16="http://schemas.microsoft.com/office/drawing/2014/main" id="{B0951DBF-9F4B-49A6-9878-14660D41DFD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12EB9F-6876-41B7-9718-108DCDA60F50}"/>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4641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22B93D-6C0F-4AA4-9683-914B4CC84277}" type="datetime1">
              <a:rPr kumimoji="1" lang="ja-JP" altLang="en-US" smtClean="0"/>
              <a:t>2024/4/11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550083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9782CA-547A-4024-B2F6-B59F9A83D27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498DAB6-D8EA-4383-9937-508577707FA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856863F2-182B-4FDD-BA9E-292E0E7A766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EB639D3-CE72-42EC-AB99-27CA87049E34}"/>
              </a:ext>
            </a:extLst>
          </p:cNvPr>
          <p:cNvSpPr>
            <a:spLocks noGrp="1"/>
          </p:cNvSpPr>
          <p:nvPr>
            <p:ph type="dt" sz="half" idx="10"/>
          </p:nvPr>
        </p:nvSpPr>
        <p:spPr/>
        <p:txBody>
          <a:bodyPr/>
          <a:lstStyle/>
          <a:p>
            <a:fld id="{B001E63F-0A8C-48DA-9016-7D1A9638E510}" type="datetime1">
              <a:rPr kumimoji="1" lang="ja-JP" altLang="en-US" smtClean="0"/>
              <a:t>2024/4/11</a:t>
            </a:fld>
            <a:endParaRPr kumimoji="1" lang="ja-JP" altLang="en-US"/>
          </a:p>
        </p:txBody>
      </p:sp>
      <p:sp>
        <p:nvSpPr>
          <p:cNvPr id="6" name="フッター プレースホルダー 5">
            <a:extLst>
              <a:ext uri="{FF2B5EF4-FFF2-40B4-BE49-F238E27FC236}">
                <a16:creationId xmlns:a16="http://schemas.microsoft.com/office/drawing/2014/main" id="{270E0C02-6EC1-4CFD-BD02-FFDC2356DE9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245ADE-BCB2-43A0-8CB7-5BC978C853DE}"/>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1452262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3C873-71A2-4107-89B1-0C3A78A5B91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25747D2-6207-49FF-B559-6D0521D3C51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05F0D0-11C1-46C8-B536-A8BAD408A7D7}"/>
              </a:ext>
            </a:extLst>
          </p:cNvPr>
          <p:cNvSpPr>
            <a:spLocks noGrp="1"/>
          </p:cNvSpPr>
          <p:nvPr>
            <p:ph type="dt" sz="half" idx="10"/>
          </p:nvPr>
        </p:nvSpPr>
        <p:spPr/>
        <p:txBody>
          <a:bodyPr/>
          <a:lstStyle/>
          <a:p>
            <a:fld id="{FF57B34C-1775-4FAB-AF3F-E2DF1D7BECE8}" type="datetime1">
              <a:rPr kumimoji="1" lang="ja-JP" altLang="en-US" smtClean="0"/>
              <a:t>2024/4/11</a:t>
            </a:fld>
            <a:endParaRPr kumimoji="1" lang="ja-JP" altLang="en-US"/>
          </a:p>
        </p:txBody>
      </p:sp>
      <p:sp>
        <p:nvSpPr>
          <p:cNvPr id="5" name="フッター プレースホルダー 4">
            <a:extLst>
              <a:ext uri="{FF2B5EF4-FFF2-40B4-BE49-F238E27FC236}">
                <a16:creationId xmlns:a16="http://schemas.microsoft.com/office/drawing/2014/main" id="{496FED2B-4D2A-4B73-861D-0604932F7C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2AAA4B-1D3E-4B72-AD62-6A8859ABC0C2}"/>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3085756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BA32C5C-5B8D-46B8-A879-51C0A14CB97B}"/>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476A547-6F1E-4C0D-8E8F-4802A4B0C0A0}"/>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343A79-159D-4A24-A5C2-F023F38D4BF1}"/>
              </a:ext>
            </a:extLst>
          </p:cNvPr>
          <p:cNvSpPr>
            <a:spLocks noGrp="1"/>
          </p:cNvSpPr>
          <p:nvPr>
            <p:ph type="dt" sz="half" idx="10"/>
          </p:nvPr>
        </p:nvSpPr>
        <p:spPr/>
        <p:txBody>
          <a:bodyPr/>
          <a:lstStyle/>
          <a:p>
            <a:fld id="{FD30FF12-10FD-47E8-945A-DC047D15CDCF}" type="datetime1">
              <a:rPr kumimoji="1" lang="ja-JP" altLang="en-US" smtClean="0"/>
              <a:t>2024/4/11</a:t>
            </a:fld>
            <a:endParaRPr kumimoji="1" lang="ja-JP" altLang="en-US"/>
          </a:p>
        </p:txBody>
      </p:sp>
      <p:sp>
        <p:nvSpPr>
          <p:cNvPr id="5" name="フッター プレースホルダー 4">
            <a:extLst>
              <a:ext uri="{FF2B5EF4-FFF2-40B4-BE49-F238E27FC236}">
                <a16:creationId xmlns:a16="http://schemas.microsoft.com/office/drawing/2014/main" id="{B3EE57E0-1E4B-422F-B133-D1D9E6D88C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1A3468-96DF-4B46-9BCC-4ABD9EBCC97C}"/>
              </a:ext>
            </a:extLst>
          </p:cNvPr>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25979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B146FF6-914B-4F19-A5E8-79044A84C5F8}" type="datetime1">
              <a:rPr kumimoji="1" lang="ja-JP" altLang="en-US" smtClean="0"/>
              <a:t>2024/4/11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8B9A4ED-79E7-463A-8C6C-F9E9EA734C1E}" type="datetime1">
              <a:rPr kumimoji="1" lang="ja-JP" altLang="en-US" smtClean="0"/>
              <a:t>2024/4/11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525AE54-F96B-4A8F-B157-77405318F1B7}" type="datetime1">
              <a:rPr kumimoji="1" lang="ja-JP" altLang="en-US" smtClean="0"/>
              <a:t>2024/4/11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291A11C-C4BE-420B-871A-BE440AFF9F01}" type="datetime1">
              <a:rPr kumimoji="1" lang="ja-JP" altLang="en-US" smtClean="0"/>
              <a:t>2024/4/11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B63668F-F9C8-49C1-80D0-FE9EA8F9B65E}" type="datetime1">
              <a:rPr kumimoji="1" lang="ja-JP" altLang="en-US" smtClean="0"/>
              <a:t>2024/4/11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9DCBD32-5DDC-4632-8AB4-E9E663DC2CDE}" type="datetime1">
              <a:rPr kumimoji="1" lang="ja-JP" altLang="en-US" smtClean="0"/>
              <a:t>2024/4/11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F94C00-556A-4231-A9CB-B99D3C0A4078}" type="datetime1">
              <a:rPr kumimoji="1" lang="ja-JP" altLang="en-US" smtClean="0"/>
              <a:t>2024/4/11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52E92-8536-4F0E-985C-39CEE666AFD3}" type="datetime1">
              <a:rPr kumimoji="1" lang="ja-JP" altLang="en-US" smtClean="0"/>
              <a:t>2024/4/11</a:t>
            </a:fld>
            <a:endParaRPr kumimoji="1" lang="ja-JP" altLang="en-US"/>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74FCB8B-49A8-4BBD-A64B-495EA85454F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BCE979F-BB70-40E2-ABA5-59D1CE44586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CBCBEEC-A62A-4BA2-A779-DD2351EC005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AF8D2F3-D654-4289-A853-CE2A499F1216}" type="datetime1">
              <a:rPr kumimoji="1" lang="ja-JP" altLang="en-US" smtClean="0"/>
              <a:t>2024/4/11</a:t>
            </a:fld>
            <a:endParaRPr kumimoji="1" lang="ja-JP" altLang="en-US"/>
          </a:p>
        </p:txBody>
      </p:sp>
      <p:sp>
        <p:nvSpPr>
          <p:cNvPr id="5" name="フッター プレースホルダー 4">
            <a:extLst>
              <a:ext uri="{FF2B5EF4-FFF2-40B4-BE49-F238E27FC236}">
                <a16:creationId xmlns:a16="http://schemas.microsoft.com/office/drawing/2014/main" id="{BD15A774-976B-40C8-8278-98241C5EDDD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A601179-0C92-4C6B-A7DA-8B0FB6D5407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D66D74-59DD-45F1-9699-79ABB01F93F3}" type="slidenum">
              <a:rPr kumimoji="1" lang="ja-JP" altLang="en-US" smtClean="0"/>
              <a:t>‹#›</a:t>
            </a:fld>
            <a:endParaRPr kumimoji="1" lang="ja-JP" altLang="en-US"/>
          </a:p>
        </p:txBody>
      </p:sp>
    </p:spTree>
    <p:extLst>
      <p:ext uri="{BB962C8B-B14F-4D97-AF65-F5344CB8AC3E}">
        <p14:creationId xmlns:p14="http://schemas.microsoft.com/office/powerpoint/2010/main" val="3158324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xml"/><Relationship Id="rId7" Type="http://schemas.openxmlformats.org/officeDocument/2006/relationships/slide" Target="slide16.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0" Type="http://schemas.openxmlformats.org/officeDocument/2006/relationships/slide" Target="slide25.xml"/><Relationship Id="rId4" Type="http://schemas.openxmlformats.org/officeDocument/2006/relationships/slide" Target="slide4.xml"/><Relationship Id="rId9" Type="http://schemas.openxmlformats.org/officeDocument/2006/relationships/slide" Target="slide2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8.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chart" Target="../charts/chart24.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chart" Target="../charts/chart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3003" y="2742019"/>
            <a:ext cx="9410007" cy="1015663"/>
          </a:xfrm>
          <a:prstGeom prst="rect">
            <a:avLst/>
          </a:prstGeom>
        </p:spPr>
        <p:txBody>
          <a:bodyPr wrap="square">
            <a:spAutoFit/>
          </a:bodyPr>
          <a:lstStyle/>
          <a:p>
            <a:pPr algn="ctr"/>
            <a:r>
              <a:rPr lang="ja-JP" altLang="en-US" sz="3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第３期大阪府まち・ひと・しごと創生総合戦略（素案）</a:t>
            </a:r>
            <a:endParaRPr lang="en-US" altLang="ja-JP" sz="3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3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 name="直線コネクタ 4"/>
          <p:cNvCxnSpPr>
            <a:cxnSpLocks/>
          </p:cNvCxnSpPr>
          <p:nvPr/>
        </p:nvCxnSpPr>
        <p:spPr>
          <a:xfrm>
            <a:off x="89756" y="3429000"/>
            <a:ext cx="8964488"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9692" y="4653135"/>
            <a:ext cx="5544616" cy="470770"/>
          </a:xfrm>
          <a:prstGeom prst="rect">
            <a:avLst/>
          </a:prstGeom>
        </p:spPr>
        <p:txBody>
          <a:bodyPr wrap="square">
            <a:spAutoFit/>
          </a:bodyPr>
          <a:lstStyle/>
          <a:p>
            <a:pPr algn="ctr">
              <a:lnSpc>
                <a:spcPts val="3300"/>
              </a:lnSpc>
            </a:pPr>
            <a:r>
              <a:rPr lang="ja-JP" altLang="en-US" sz="2400">
                <a:latin typeface="Meiryo UI" panose="020B0604030504040204" pitchFamily="50" charset="-128"/>
                <a:ea typeface="Meiryo UI" panose="020B0604030504040204" pitchFamily="50" charset="-128"/>
                <a:cs typeface="Meiryo UI" panose="020B0604030504040204" pitchFamily="50" charset="-128"/>
              </a:rPr>
              <a:t>大　阪　府</a:t>
            </a:r>
          </a:p>
        </p:txBody>
      </p:sp>
      <p:sp>
        <p:nvSpPr>
          <p:cNvPr id="6" name="正方形/長方形 5">
            <a:extLst>
              <a:ext uri="{FF2B5EF4-FFF2-40B4-BE49-F238E27FC236}">
                <a16:creationId xmlns:a16="http://schemas.microsoft.com/office/drawing/2014/main" id="{43CAD5FD-1D5C-4151-BDBF-3A5A4D49326F}"/>
              </a:ext>
            </a:extLst>
          </p:cNvPr>
          <p:cNvSpPr/>
          <p:nvPr/>
        </p:nvSpPr>
        <p:spPr>
          <a:xfrm>
            <a:off x="3695700" y="278466"/>
            <a:ext cx="5448300" cy="338554"/>
          </a:xfrm>
          <a:prstGeom prst="rect">
            <a:avLst/>
          </a:prstGeom>
        </p:spPr>
        <p:txBody>
          <a:bodyPr>
            <a:spAutoFit/>
          </a:bodyPr>
          <a:lstStyle/>
          <a:p>
            <a:pPr algn="ctr"/>
            <a:r>
              <a:rPr lang="ja-JP" altLang="ja-JP" sz="1600">
                <a:latin typeface="Meiryo UI" panose="020B0604030504040204" pitchFamily="50" charset="-128"/>
                <a:ea typeface="Meiryo UI" panose="020B0604030504040204" pitchFamily="50" charset="-128"/>
                <a:cs typeface="Meiryo UI" panose="020B0604030504040204" pitchFamily="50" charset="-128"/>
              </a:rPr>
              <a:t>令和５年度第</a:t>
            </a:r>
            <a:r>
              <a:rPr lang="ja-JP" altLang="en-US" sz="1600">
                <a:latin typeface="Meiryo UI" panose="020B0604030504040204" pitchFamily="50" charset="-128"/>
                <a:ea typeface="Meiryo UI" panose="020B0604030504040204" pitchFamily="50" charset="-128"/>
                <a:cs typeface="Meiryo UI" panose="020B0604030504040204" pitchFamily="50" charset="-128"/>
              </a:rPr>
              <a:t>２</a:t>
            </a:r>
            <a:r>
              <a:rPr lang="ja-JP" altLang="ja-JP" sz="1600">
                <a:latin typeface="Meiryo UI" panose="020B0604030504040204" pitchFamily="50" charset="-128"/>
                <a:ea typeface="Meiryo UI" panose="020B0604030504040204" pitchFamily="50" charset="-128"/>
                <a:cs typeface="Meiryo UI" panose="020B0604030504040204" pitchFamily="50" charset="-128"/>
              </a:rPr>
              <a:t>回大阪府まち・ひと・しごと創生推進審議会</a:t>
            </a:r>
            <a:endParaRPr lang="ja-JP" altLang="en-US" sz="160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A74FDC0-B2E3-4144-861F-744C3BBA062E}"/>
              </a:ext>
            </a:extLst>
          </p:cNvPr>
          <p:cNvSpPr/>
          <p:nvPr/>
        </p:nvSpPr>
        <p:spPr>
          <a:xfrm>
            <a:off x="7380311" y="652526"/>
            <a:ext cx="1489536" cy="5029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950" dirty="0">
                <a:solidFill>
                  <a:schemeClr val="tx1"/>
                </a:solidFill>
                <a:latin typeface="Meiryo UI" panose="020B0604030504040204" pitchFamily="50" charset="-128"/>
                <a:ea typeface="Meiryo UI" panose="020B0604030504040204" pitchFamily="50" charset="-128"/>
              </a:rPr>
              <a:t>資料３ー２</a:t>
            </a: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43508" y="689789"/>
            <a:ext cx="8856984" cy="1892826"/>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9388" indent="1588" algn="just">
              <a:spcBef>
                <a:spcPts val="600"/>
              </a:spcBef>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②　</a:t>
            </a:r>
            <a:r>
              <a:rPr kumimoji="0" lang="ja-JP" altLang="en-US" sz="1600" b="1" dirty="0">
                <a:solidFill>
                  <a:prstClr val="black"/>
                </a:solidFill>
                <a:latin typeface="Meiryo UI" panose="020B0604030504040204" pitchFamily="50" charset="-128"/>
                <a:ea typeface="Meiryo UI" panose="020B0604030504040204" pitchFamily="50" charset="-128"/>
              </a:rPr>
              <a:t>次代の「大阪」を担う人をつくる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学力や体力の向上、生きる力をはぐくむ教育等に取り組むとともに、子どもをめぐる課題への対応なども推進しました。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≪目標達成状況≫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は、戦略策定時より概ね改善しており、一定の改善傾向が見られます。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a:solidFill>
                <a:prstClr val="black"/>
              </a:solidFill>
            </a:endParaRPr>
          </a:p>
        </p:txBody>
      </p:sp>
      <p:sp>
        <p:nvSpPr>
          <p:cNvPr id="9" name="テキスト ボックス 8">
            <a:extLst>
              <a:ext uri="{FF2B5EF4-FFF2-40B4-BE49-F238E27FC236}">
                <a16:creationId xmlns:a16="http://schemas.microsoft.com/office/drawing/2014/main" id="{CE550A70-26C2-4F2A-BC52-077E90CBEF43}"/>
              </a:ext>
            </a:extLst>
          </p:cNvPr>
          <p:cNvSpPr txBox="1"/>
          <p:nvPr/>
        </p:nvSpPr>
        <p:spPr>
          <a:xfrm>
            <a:off x="474590" y="6432826"/>
            <a:ext cx="7841826" cy="246221"/>
          </a:xfrm>
          <a:prstGeom prst="rect">
            <a:avLst/>
          </a:prstGeom>
          <a:noFill/>
        </p:spPr>
        <p:txBody>
          <a:bodyPr wrap="square">
            <a:spAutoFit/>
          </a:bodyPr>
          <a:lstStyle/>
          <a:p>
            <a:r>
              <a:rPr lang="en-US" altLang="ja-JP" sz="1000" b="1">
                <a:latin typeface="Meiryo UI" panose="020B0604030504040204" pitchFamily="50" charset="-128"/>
                <a:ea typeface="Meiryo UI" panose="020B0604030504040204" pitchFamily="50" charset="-128"/>
              </a:rPr>
              <a:t>A</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目標値を達成</a:t>
            </a:r>
            <a:r>
              <a:rPr lang="ja-JP" altLang="en-US" sz="1000">
                <a:latin typeface="Meiryo UI" panose="020B0604030504040204" pitchFamily="50" charset="-128"/>
                <a:ea typeface="Meiryo UI" panose="020B0604030504040204" pitchFamily="50" charset="-128"/>
              </a:rPr>
              <a:t>。</a:t>
            </a:r>
            <a:r>
              <a:rPr lang="ja-JP" altLang="en-US" sz="1000" b="1">
                <a:latin typeface="Meiryo UI" panose="020B0604030504040204" pitchFamily="50" charset="-128"/>
                <a:ea typeface="Meiryo UI" panose="020B0604030504040204" pitchFamily="50" charset="-128"/>
              </a:rPr>
              <a:t>　</a:t>
            </a:r>
            <a:r>
              <a:rPr lang="en-US" altLang="ja-JP" sz="1000" b="1">
                <a:latin typeface="Meiryo UI" panose="020B0604030504040204" pitchFamily="50" charset="-128"/>
                <a:ea typeface="Meiryo UI" panose="020B0604030504040204" pitchFamily="50" charset="-128"/>
              </a:rPr>
              <a:t>B</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目標値は達成していないが、改善・増加した。　</a:t>
            </a:r>
            <a:r>
              <a:rPr lang="en-US" altLang="ja-JP" sz="1000" b="1">
                <a:latin typeface="Meiryo UI" panose="020B0604030504040204" pitchFamily="50" charset="-128"/>
                <a:ea typeface="Meiryo UI" panose="020B0604030504040204" pitchFamily="50" charset="-128"/>
              </a:rPr>
              <a:t>C</a:t>
            </a:r>
            <a:r>
              <a:rPr lang="ja-JP" altLang="en-US" sz="1000" b="1">
                <a:latin typeface="Meiryo UI" panose="020B0604030504040204" pitchFamily="50" charset="-128"/>
                <a:ea typeface="Meiryo UI" panose="020B0604030504040204" pitchFamily="50" charset="-128"/>
              </a:rPr>
              <a:t>：改善・増加していない。　</a:t>
            </a:r>
            <a:r>
              <a:rPr lang="en-US" altLang="ja-JP" sz="1000" b="1">
                <a:latin typeface="Meiryo UI" panose="020B0604030504040204" pitchFamily="50" charset="-128"/>
                <a:ea typeface="Meiryo UI" panose="020B0604030504040204" pitchFamily="50" charset="-128"/>
              </a:rPr>
              <a:t>D</a:t>
            </a:r>
            <a:r>
              <a:rPr lang="ja-JP" altLang="en-US" sz="1000" b="1">
                <a:latin typeface="Meiryo UI" panose="020B0604030504040204" pitchFamily="50" charset="-128"/>
                <a:ea typeface="Meiryo UI" panose="020B0604030504040204" pitchFamily="50" charset="-128"/>
              </a:rPr>
              <a:t>：計画当初より低下している。</a:t>
            </a:r>
            <a:r>
              <a:rPr lang="ja-JP" altLang="en-US" sz="1000">
                <a:latin typeface="Meiryo UI" panose="020B0604030504040204" pitchFamily="50" charset="-128"/>
                <a:ea typeface="Meiryo UI" panose="020B0604030504040204" pitchFamily="50" charset="-128"/>
              </a:rPr>
              <a:t>　</a:t>
            </a:r>
            <a:endParaRPr lang="ja-JP" altLang="en-US" sz="1000"/>
          </a:p>
        </p:txBody>
      </p:sp>
      <p:pic>
        <p:nvPicPr>
          <p:cNvPr id="17" name="Picture 2">
            <a:extLst>
              <a:ext uri="{FF2B5EF4-FFF2-40B4-BE49-F238E27FC236}">
                <a16:creationId xmlns:a16="http://schemas.microsoft.com/office/drawing/2014/main" id="{9AD04A8F-7B08-48E3-8DE5-B9E1D457CD79}"/>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4317" y="731592"/>
            <a:ext cx="465231" cy="4652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508D7882-BE48-4CCC-A3DF-666F9B281BAF}"/>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2171" y="731592"/>
            <a:ext cx="465231" cy="4652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a:extLst>
              <a:ext uri="{FF2B5EF4-FFF2-40B4-BE49-F238E27FC236}">
                <a16:creationId xmlns:a16="http://schemas.microsoft.com/office/drawing/2014/main" id="{BA40CD0D-A005-43B3-9BB8-3018F1B9BBB4}"/>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0025" y="731592"/>
            <a:ext cx="465231" cy="465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a:extLst>
              <a:ext uri="{FF2B5EF4-FFF2-40B4-BE49-F238E27FC236}">
                <a16:creationId xmlns:a16="http://schemas.microsoft.com/office/drawing/2014/main" id="{E5AF299A-867C-46D2-BB8C-BE42D54028F3}"/>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3587" y="731592"/>
            <a:ext cx="465231" cy="465231"/>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05ADB2D3-AB1C-4FC5-A5A3-855403F29E4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7975734" y="731592"/>
            <a:ext cx="465231" cy="465231"/>
          </a:xfrm>
          <a:prstGeom prst="rect">
            <a:avLst/>
          </a:prstGeom>
        </p:spPr>
      </p:pic>
      <p:pic>
        <p:nvPicPr>
          <p:cNvPr id="22" name="図 21">
            <a:extLst>
              <a:ext uri="{FF2B5EF4-FFF2-40B4-BE49-F238E27FC236}">
                <a16:creationId xmlns:a16="http://schemas.microsoft.com/office/drawing/2014/main" id="{E063C182-F87F-402A-9A40-DAAE3D1350D7}"/>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7447880" y="731592"/>
            <a:ext cx="465231" cy="465231"/>
          </a:xfrm>
          <a:prstGeom prst="rect">
            <a:avLst/>
          </a:prstGeom>
        </p:spPr>
      </p:pic>
      <p:graphicFrame>
        <p:nvGraphicFramePr>
          <p:cNvPr id="23" name="表 22">
            <a:extLst>
              <a:ext uri="{FF2B5EF4-FFF2-40B4-BE49-F238E27FC236}">
                <a16:creationId xmlns:a16="http://schemas.microsoft.com/office/drawing/2014/main" id="{FB74D1AE-514C-4FAE-A93F-02F901A5AD6E}"/>
              </a:ext>
            </a:extLst>
          </p:cNvPr>
          <p:cNvGraphicFramePr>
            <a:graphicFrameLocks noGrp="1"/>
          </p:cNvGraphicFramePr>
          <p:nvPr>
            <p:extLst>
              <p:ext uri="{D42A27DB-BD31-4B8C-83A1-F6EECF244321}">
                <p14:modId xmlns:p14="http://schemas.microsoft.com/office/powerpoint/2010/main" val="4068331093"/>
              </p:ext>
            </p:extLst>
          </p:nvPr>
        </p:nvGraphicFramePr>
        <p:xfrm>
          <a:off x="331814" y="2803964"/>
          <a:ext cx="8480372" cy="3534576"/>
        </p:xfrm>
        <a:graphic>
          <a:graphicData uri="http://schemas.openxmlformats.org/drawingml/2006/table">
            <a:tbl>
              <a:tblPr firstRow="1" bandRow="1">
                <a:tableStyleId>{93296810-A885-4BE3-A3E7-6D5BEEA58F35}</a:tableStyleId>
              </a:tblPr>
              <a:tblGrid>
                <a:gridCol w="1866971">
                  <a:extLst>
                    <a:ext uri="{9D8B030D-6E8A-4147-A177-3AD203B41FA5}">
                      <a16:colId xmlns:a16="http://schemas.microsoft.com/office/drawing/2014/main" val="1433173782"/>
                    </a:ext>
                  </a:extLst>
                </a:gridCol>
                <a:gridCol w="1080317">
                  <a:extLst>
                    <a:ext uri="{9D8B030D-6E8A-4147-A177-3AD203B41FA5}">
                      <a16:colId xmlns:a16="http://schemas.microsoft.com/office/drawing/2014/main" val="1700687111"/>
                    </a:ext>
                  </a:extLst>
                </a:gridCol>
                <a:gridCol w="951607">
                  <a:extLst>
                    <a:ext uri="{9D8B030D-6E8A-4147-A177-3AD203B41FA5}">
                      <a16:colId xmlns:a16="http://schemas.microsoft.com/office/drawing/2014/main" val="3552610994"/>
                    </a:ext>
                  </a:extLst>
                </a:gridCol>
                <a:gridCol w="1200934">
                  <a:extLst>
                    <a:ext uri="{9D8B030D-6E8A-4147-A177-3AD203B41FA5}">
                      <a16:colId xmlns:a16="http://schemas.microsoft.com/office/drawing/2014/main" val="304697467"/>
                    </a:ext>
                  </a:extLst>
                </a:gridCol>
                <a:gridCol w="584667">
                  <a:extLst>
                    <a:ext uri="{9D8B030D-6E8A-4147-A177-3AD203B41FA5}">
                      <a16:colId xmlns:a16="http://schemas.microsoft.com/office/drawing/2014/main" val="64022664"/>
                    </a:ext>
                  </a:extLst>
                </a:gridCol>
                <a:gridCol w="822684">
                  <a:extLst>
                    <a:ext uri="{9D8B030D-6E8A-4147-A177-3AD203B41FA5}">
                      <a16:colId xmlns:a16="http://schemas.microsoft.com/office/drawing/2014/main" val="1469281846"/>
                    </a:ext>
                  </a:extLst>
                </a:gridCol>
                <a:gridCol w="1973192">
                  <a:extLst>
                    <a:ext uri="{9D8B030D-6E8A-4147-A177-3AD203B41FA5}">
                      <a16:colId xmlns:a16="http://schemas.microsoft.com/office/drawing/2014/main" val="2979112779"/>
                    </a:ext>
                  </a:extLst>
                </a:gridCol>
              </a:tblGrid>
              <a:tr h="406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具体的目標</a:t>
                      </a:r>
                      <a:endParaRPr kumimoji="1" lang="en-US" altLang="ja-JP" sz="110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a:t>
                      </a:r>
                      <a:r>
                        <a:rPr kumimoji="1" lang="en-US" altLang="ja-JP" sz="1100"/>
                        <a:t>KPI</a:t>
                      </a:r>
                      <a:r>
                        <a:rPr kumimoji="1" lang="ja-JP" altLang="en-US" sz="1100"/>
                        <a:t>）</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戦略策定時</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a:txBody>
                    <a:bodyPr/>
                    <a:lstStyle/>
                    <a:p>
                      <a:pPr algn="ctr"/>
                      <a:r>
                        <a:rPr kumimoji="1" lang="ja-JP" altLang="en-US" sz="1100" b="1"/>
                        <a:t>参考値</a:t>
                      </a:r>
                      <a:endParaRPr kumimoji="1" lang="en-US" altLang="ja-JP"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実績値</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bg1"/>
                          </a:solidFill>
                        </a:rPr>
                        <a:t>達成</a:t>
                      </a:r>
                      <a:endParaRPr kumimoji="1" lang="en-US" altLang="ja-JP" sz="1100" b="1">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bg1"/>
                          </a:solidFill>
                        </a:rPr>
                        <a:t>状況</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参考指標</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774114639"/>
                  </a:ext>
                </a:extLst>
              </a:tr>
              <a:tr h="1067718">
                <a:tc>
                  <a:txBody>
                    <a:bodyPr/>
                    <a:lstStyle/>
                    <a:p>
                      <a:pPr marL="174625" indent="-174625"/>
                      <a:r>
                        <a:rPr kumimoji="1" lang="ja-JP" altLang="en-US" sz="1000" b="1" dirty="0"/>
                        <a:t>○全国学力・学習状況調査に</a:t>
                      </a:r>
                      <a:endParaRPr kumimoji="1" lang="en-US" altLang="ja-JP" sz="1000" b="1" dirty="0"/>
                    </a:p>
                    <a:p>
                      <a:pPr marL="174625" indent="-174625"/>
                      <a:r>
                        <a:rPr kumimoji="1" lang="en-US" altLang="ja-JP" sz="1000" b="1" dirty="0"/>
                        <a:t>   </a:t>
                      </a:r>
                      <a:r>
                        <a:rPr kumimoji="1" lang="ja-JP" altLang="en-US" sz="1000" b="1" dirty="0"/>
                        <a:t>おける平均正答率</a:t>
                      </a:r>
                      <a:endParaRPr kumimoji="1" lang="en-US" altLang="ja-JP" sz="1000" b="1" dirty="0"/>
                    </a:p>
                    <a:p>
                      <a:pPr marL="174625" indent="-174625"/>
                      <a:r>
                        <a:rPr kumimoji="1" lang="ja-JP" altLang="en-US" sz="1000" b="1" dirty="0"/>
                        <a:t>　：全国水準の達成・維持を</a:t>
                      </a:r>
                      <a:endParaRPr kumimoji="1" lang="en-US" altLang="ja-JP" sz="1000" b="1" dirty="0"/>
                    </a:p>
                    <a:p>
                      <a:pPr marL="216000" indent="3175"/>
                      <a:r>
                        <a:rPr kumimoji="1" lang="ja-JP" altLang="en-US" sz="1000" b="1" dirty="0"/>
                        <a:t>めざす</a:t>
                      </a:r>
                      <a:endParaRPr kumimoji="1" lang="ja-JP" altLang="en-US" sz="10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tcPr>
                </a:tc>
                <a:tc>
                  <a:txBody>
                    <a:bodyPr/>
                    <a:lstStyle/>
                    <a:p>
                      <a:pPr algn="ctr"/>
                      <a:r>
                        <a:rPr kumimoji="1" lang="en-US" altLang="zh-CN" sz="1000" dirty="0"/>
                        <a:t>【2019</a:t>
                      </a:r>
                      <a:r>
                        <a:rPr kumimoji="1" lang="zh-CN" altLang="en-US" sz="1000" dirty="0"/>
                        <a:t>年度</a:t>
                      </a:r>
                      <a:r>
                        <a:rPr kumimoji="1" lang="en-US" altLang="zh-CN" sz="1000" dirty="0"/>
                        <a:t>】</a:t>
                      </a:r>
                    </a:p>
                    <a:p>
                      <a:pPr algn="ctr"/>
                      <a:r>
                        <a:rPr kumimoji="1" lang="zh-CN" altLang="en-US" sz="1000" dirty="0"/>
                        <a:t>小：</a:t>
                      </a:r>
                      <a:r>
                        <a:rPr kumimoji="1" lang="en-US" altLang="zh-CN" sz="1000" dirty="0"/>
                        <a:t>63.4</a:t>
                      </a:r>
                    </a:p>
                    <a:p>
                      <a:pPr algn="ctr"/>
                      <a:r>
                        <a:rPr kumimoji="1" lang="en-US" altLang="zh-CN" sz="1000" dirty="0"/>
                        <a:t> </a:t>
                      </a:r>
                      <a:r>
                        <a:rPr kumimoji="1" lang="en-US" altLang="zh-CN" sz="800" dirty="0"/>
                        <a:t>(</a:t>
                      </a:r>
                      <a:r>
                        <a:rPr kumimoji="1" lang="ja-JP" altLang="en-US" sz="800" dirty="0"/>
                        <a:t>対</a:t>
                      </a:r>
                      <a:r>
                        <a:rPr kumimoji="1" lang="zh-CN" altLang="en-US" sz="800" dirty="0"/>
                        <a:t>全国</a:t>
                      </a:r>
                      <a:r>
                        <a:rPr kumimoji="1" lang="ja-JP" altLang="en-US" sz="800" dirty="0"/>
                        <a:t>差：▲</a:t>
                      </a:r>
                      <a:r>
                        <a:rPr kumimoji="1" lang="en-US" altLang="ja-JP" sz="800" dirty="0"/>
                        <a:t>1</a:t>
                      </a:r>
                      <a:r>
                        <a:rPr kumimoji="1" lang="en-US" altLang="zh-CN" sz="800" dirty="0"/>
                        <a:t>.8)</a:t>
                      </a:r>
                      <a:endParaRPr kumimoji="1" lang="en-US" altLang="zh-CN" sz="1000" dirty="0"/>
                    </a:p>
                    <a:p>
                      <a:pPr algn="ctr">
                        <a:spcBef>
                          <a:spcPts val="300"/>
                        </a:spcBef>
                      </a:pPr>
                      <a:r>
                        <a:rPr kumimoji="1" lang="zh-CN" altLang="en-US" sz="1000" dirty="0"/>
                        <a:t>中：</a:t>
                      </a:r>
                      <a:r>
                        <a:rPr kumimoji="1" lang="en-US" altLang="zh-CN" sz="1000" dirty="0"/>
                        <a:t>64.2</a:t>
                      </a:r>
                    </a:p>
                    <a:p>
                      <a:pPr algn="ctr"/>
                      <a:r>
                        <a:rPr kumimoji="1" lang="en-US" altLang="ja-JP" sz="800" dirty="0"/>
                        <a:t> (</a:t>
                      </a:r>
                      <a:r>
                        <a:rPr kumimoji="1" lang="ja-JP" altLang="en-US" sz="800" dirty="0"/>
                        <a:t>対</a:t>
                      </a:r>
                      <a:r>
                        <a:rPr kumimoji="1" lang="zh-CN" altLang="en-US" sz="800" dirty="0"/>
                        <a:t>全国</a:t>
                      </a:r>
                      <a:r>
                        <a:rPr kumimoji="1" lang="ja-JP" altLang="en-US" sz="800" dirty="0"/>
                        <a:t>差：▲</a:t>
                      </a:r>
                      <a:r>
                        <a:rPr kumimoji="1" lang="en-US" altLang="ja-JP" sz="800" dirty="0"/>
                        <a:t>2</a:t>
                      </a:r>
                      <a:r>
                        <a:rPr kumimoji="1" lang="en-US" altLang="zh-CN" sz="800" dirty="0"/>
                        <a:t>.1)</a:t>
                      </a:r>
                      <a:endParaRPr kumimoji="1" lang="ja-JP" altLang="en-US" sz="11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zh-CN" sz="900" dirty="0"/>
                        <a:t>【2022</a:t>
                      </a:r>
                      <a:r>
                        <a:rPr kumimoji="1" lang="zh-CN" altLang="en-US" sz="900" dirty="0"/>
                        <a:t>年度</a:t>
                      </a:r>
                      <a:r>
                        <a:rPr kumimoji="1" lang="en-US" altLang="zh-CN" sz="900" dirty="0"/>
                        <a:t>】</a:t>
                      </a:r>
                    </a:p>
                    <a:p>
                      <a:pPr algn="ctr"/>
                      <a:r>
                        <a:rPr kumimoji="1" lang="zh-CN" altLang="en-US" sz="900" dirty="0"/>
                        <a:t>小：</a:t>
                      </a:r>
                      <a:r>
                        <a:rPr kumimoji="1" lang="en-US" altLang="zh-CN" sz="900" dirty="0"/>
                        <a:t>63.3</a:t>
                      </a:r>
                    </a:p>
                    <a:p>
                      <a:pPr algn="ctr"/>
                      <a:r>
                        <a:rPr kumimoji="1" lang="en-US" altLang="ja-JP" sz="700" dirty="0"/>
                        <a:t>(</a:t>
                      </a:r>
                      <a:r>
                        <a:rPr kumimoji="1" lang="ja-JP" altLang="en-US" sz="700" dirty="0"/>
                        <a:t>対</a:t>
                      </a:r>
                      <a:r>
                        <a:rPr kumimoji="1" lang="zh-CN" altLang="en-US" sz="700" dirty="0"/>
                        <a:t>全国</a:t>
                      </a:r>
                      <a:r>
                        <a:rPr kumimoji="1" lang="ja-JP" altLang="en-US" sz="700" dirty="0"/>
                        <a:t>差：▲</a:t>
                      </a:r>
                      <a:r>
                        <a:rPr kumimoji="1" lang="en-US" altLang="ja-JP" sz="700" dirty="0"/>
                        <a:t>1</a:t>
                      </a:r>
                      <a:r>
                        <a:rPr kumimoji="1" lang="en-US" altLang="zh-CN" sz="700" dirty="0"/>
                        <a:t>.1)</a:t>
                      </a:r>
                    </a:p>
                    <a:p>
                      <a:pPr algn="ctr">
                        <a:spcBef>
                          <a:spcPts val="300"/>
                        </a:spcBef>
                      </a:pPr>
                      <a:r>
                        <a:rPr kumimoji="1" lang="zh-CN" altLang="en-US" sz="900" dirty="0"/>
                        <a:t>中：</a:t>
                      </a:r>
                      <a:r>
                        <a:rPr kumimoji="1" lang="en-US" altLang="zh-CN" sz="900" dirty="0"/>
                        <a:t>59.0</a:t>
                      </a:r>
                    </a:p>
                    <a:p>
                      <a:pPr algn="ctr"/>
                      <a:r>
                        <a:rPr kumimoji="1" lang="en-US" altLang="zh-CN" sz="700" dirty="0"/>
                        <a:t>(</a:t>
                      </a:r>
                      <a:r>
                        <a:rPr kumimoji="1" lang="ja-JP" altLang="en-US" sz="700" dirty="0"/>
                        <a:t>対</a:t>
                      </a:r>
                      <a:r>
                        <a:rPr kumimoji="1" lang="zh-CN" altLang="en-US" sz="700" dirty="0"/>
                        <a:t>全国</a:t>
                      </a:r>
                      <a:r>
                        <a:rPr kumimoji="1" lang="ja-JP" altLang="en-US" sz="700" dirty="0"/>
                        <a:t>差：▲</a:t>
                      </a:r>
                      <a:r>
                        <a:rPr kumimoji="1" lang="en-US" altLang="ja-JP" sz="700" dirty="0"/>
                        <a:t>1</a:t>
                      </a:r>
                      <a:r>
                        <a:rPr kumimoji="1" lang="en-US" altLang="zh-CN" sz="700" dirty="0"/>
                        <a:t>.2)</a:t>
                      </a:r>
                      <a:endParaRPr kumimoji="1" lang="ja-JP" altLang="en-US" sz="8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1000" dirty="0"/>
                        <a:t>【2023</a:t>
                      </a:r>
                      <a:r>
                        <a:rPr kumimoji="1" lang="ja-JP" altLang="en-US" sz="1000" dirty="0"/>
                        <a:t>年度</a:t>
                      </a:r>
                      <a:r>
                        <a:rPr kumimoji="1" lang="en-US" altLang="ja-JP" sz="1000" dirty="0"/>
                        <a:t>】</a:t>
                      </a:r>
                    </a:p>
                    <a:p>
                      <a:pPr algn="ctr"/>
                      <a:r>
                        <a:rPr kumimoji="1" lang="ja-JP" altLang="en-US" sz="1000" dirty="0"/>
                        <a:t>小：</a:t>
                      </a:r>
                      <a:r>
                        <a:rPr kumimoji="1" lang="en-US" altLang="ja-JP" sz="1000" dirty="0"/>
                        <a:t>64.1</a:t>
                      </a:r>
                    </a:p>
                    <a:p>
                      <a:pPr algn="ctr"/>
                      <a:r>
                        <a:rPr kumimoji="1" lang="ja-JP" altLang="en-US" sz="800" dirty="0"/>
                        <a:t>（対全国差：▲</a:t>
                      </a:r>
                      <a:r>
                        <a:rPr kumimoji="1" lang="en-US" altLang="ja-JP" sz="800" dirty="0"/>
                        <a:t>0.8</a:t>
                      </a:r>
                      <a:r>
                        <a:rPr kumimoji="1" lang="ja-JP" altLang="en-US" sz="800" dirty="0"/>
                        <a:t>）</a:t>
                      </a:r>
                      <a:endParaRPr kumimoji="1" lang="en-US" altLang="ja-JP" sz="800" dirty="0"/>
                    </a:p>
                    <a:p>
                      <a:pPr algn="ctr">
                        <a:spcBef>
                          <a:spcPts val="300"/>
                        </a:spcBef>
                      </a:pPr>
                      <a:r>
                        <a:rPr kumimoji="1" lang="ja-JP" altLang="en-US" sz="1000" dirty="0"/>
                        <a:t>中：</a:t>
                      </a:r>
                      <a:r>
                        <a:rPr kumimoji="1" lang="en-US" altLang="ja-JP" sz="1000" dirty="0"/>
                        <a:t>59.0</a:t>
                      </a:r>
                    </a:p>
                    <a:p>
                      <a:pPr algn="ctr"/>
                      <a:r>
                        <a:rPr kumimoji="1" lang="ja-JP" altLang="en-US" sz="800" dirty="0"/>
                        <a:t>（対全国差：▲</a:t>
                      </a:r>
                      <a:r>
                        <a:rPr kumimoji="1" lang="en-US" altLang="ja-JP" sz="800" dirty="0"/>
                        <a:t>1.4</a:t>
                      </a:r>
                      <a:r>
                        <a:rPr kumimoji="1" lang="ja-JP" altLang="en-US" sz="800" dirty="0"/>
                        <a:t>）</a:t>
                      </a:r>
                      <a:endParaRPr kumimoji="1" lang="en-US" altLang="ja-JP" sz="8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spcBef>
                          <a:spcPts val="300"/>
                        </a:spcBef>
                      </a:pPr>
                      <a:r>
                        <a:rPr kumimoji="1" lang="en-US" altLang="ja-JP" sz="1700" b="0" dirty="0">
                          <a:solidFill>
                            <a:schemeClr val="tx1"/>
                          </a:solidFill>
                        </a:rPr>
                        <a:t>B</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rowSpan="2">
                  <a:txBody>
                    <a:bodyPr/>
                    <a:lstStyle/>
                    <a:p>
                      <a:pPr algn="ctr"/>
                      <a:r>
                        <a:rPr kumimoji="1" lang="ja-JP" altLang="en-US" sz="800" dirty="0"/>
                        <a:t>学力調査の</a:t>
                      </a:r>
                    </a:p>
                    <a:p>
                      <a:pPr algn="ctr"/>
                      <a:r>
                        <a:rPr kumimoji="1" lang="ja-JP" altLang="en-US" sz="800" dirty="0"/>
                        <a:t>詳細結果</a:t>
                      </a:r>
                    </a:p>
                    <a:p>
                      <a:pPr algn="ctr"/>
                      <a:r>
                        <a:rPr kumimoji="1" lang="en-US" altLang="ja-JP" sz="800" dirty="0"/>
                        <a:t>【2023</a:t>
                      </a:r>
                      <a:r>
                        <a:rPr kumimoji="1" lang="ja-JP" altLang="en-US" sz="800" dirty="0"/>
                        <a:t>年度</a:t>
                      </a:r>
                      <a:r>
                        <a:rPr kumimoji="1" lang="en-US" altLang="ja-JP" sz="800" dirty="0"/>
                        <a:t>】</a:t>
                      </a:r>
                      <a:endParaRPr kumimoji="1" lang="ja-JP" altLang="en-US" sz="800" dirty="0">
                        <a:latin typeface="Meiryo UI" panose="020B0604030504040204" pitchFamily="50" charset="-128"/>
                        <a:ea typeface="Meiryo UI" panose="020B0604030504040204" pitchFamily="50" charset="-128"/>
                      </a:endParaRPr>
                    </a:p>
                  </a:txBody>
                  <a:tcPr marL="68580" marR="68580" marT="34290" marB="34290" anchor="ctr"/>
                </a:tc>
                <a:tc rowSpan="2">
                  <a:txBody>
                    <a:bodyPr/>
                    <a:lstStyle/>
                    <a:p>
                      <a:r>
                        <a:rPr kumimoji="1" lang="ja-JP" altLang="en-US" sz="800"/>
                        <a:t>学力調査　対全国比</a:t>
                      </a:r>
                    </a:p>
                    <a:p>
                      <a:r>
                        <a:rPr kumimoji="1" lang="ja-JP" altLang="en-US" sz="800"/>
                        <a:t>小学校：国語 </a:t>
                      </a:r>
                      <a:r>
                        <a:rPr kumimoji="1" lang="en-US" altLang="ja-JP" sz="800"/>
                        <a:t>0.982</a:t>
                      </a:r>
                      <a:r>
                        <a:rPr kumimoji="1" lang="ja-JP" altLang="en-US" sz="800"/>
                        <a:t>　算数 </a:t>
                      </a:r>
                      <a:r>
                        <a:rPr kumimoji="1" lang="en-US" altLang="ja-JP" sz="800"/>
                        <a:t>0.994</a:t>
                      </a:r>
                    </a:p>
                    <a:p>
                      <a:r>
                        <a:rPr kumimoji="1" lang="ja-JP" altLang="en-US" sz="800"/>
                        <a:t>　　（前年比</a:t>
                      </a:r>
                      <a:r>
                        <a:rPr kumimoji="1" lang="en-US" altLang="ja-JP" sz="800"/>
                        <a:t>+0.006</a:t>
                      </a:r>
                      <a:r>
                        <a:rPr kumimoji="1" lang="ja-JP" altLang="en-US" sz="800"/>
                        <a:t>　</a:t>
                      </a:r>
                      <a:r>
                        <a:rPr kumimoji="1" lang="en-US" altLang="ja-JP" sz="800"/>
                        <a:t>+0.003</a:t>
                      </a:r>
                      <a:r>
                        <a:rPr kumimoji="1" lang="ja-JP" altLang="en-US" sz="800"/>
                        <a:t>）</a:t>
                      </a:r>
                    </a:p>
                    <a:p>
                      <a:r>
                        <a:rPr kumimoji="1" lang="ja-JP" altLang="en-US" sz="800"/>
                        <a:t>中学校：国語 </a:t>
                      </a:r>
                      <a:r>
                        <a:rPr kumimoji="1" lang="en-US" altLang="ja-JP" sz="800"/>
                        <a:t>0.974</a:t>
                      </a:r>
                      <a:r>
                        <a:rPr kumimoji="1" lang="ja-JP" altLang="en-US" sz="800"/>
                        <a:t>　数学 </a:t>
                      </a:r>
                      <a:r>
                        <a:rPr kumimoji="1" lang="en-US" altLang="ja-JP" sz="800"/>
                        <a:t>0.978</a:t>
                      </a:r>
                    </a:p>
                    <a:p>
                      <a:r>
                        <a:rPr kumimoji="1" lang="ja-JP" altLang="en-US" sz="800"/>
                        <a:t>　　（前年比</a:t>
                      </a:r>
                      <a:r>
                        <a:rPr kumimoji="1" lang="en-US" altLang="ja-JP" sz="800"/>
                        <a:t>±0</a:t>
                      </a:r>
                      <a:r>
                        <a:rPr kumimoji="1" lang="ja-JP" altLang="en-US" sz="800"/>
                        <a:t>　▲</a:t>
                      </a:r>
                      <a:r>
                        <a:rPr kumimoji="1" lang="en-US" altLang="ja-JP" sz="800"/>
                        <a:t>0.008</a:t>
                      </a:r>
                      <a:r>
                        <a:rPr kumimoji="1" lang="ja-JP" altLang="en-US" sz="800"/>
                        <a:t>）</a:t>
                      </a:r>
                      <a:endParaRPr kumimoji="1" lang="en-US" altLang="ja-JP" sz="800"/>
                    </a:p>
                    <a:p>
                      <a:pPr marL="630238" indent="-630238"/>
                      <a:r>
                        <a:rPr kumimoji="1" lang="en-US" altLang="ja-JP" sz="800"/>
                        <a:t>※</a:t>
                      </a:r>
                      <a:r>
                        <a:rPr kumimoji="1" lang="ja-JP" altLang="en-US" sz="800"/>
                        <a:t>対全国比＝府平均正答率</a:t>
                      </a:r>
                      <a:endParaRPr kumimoji="1" lang="en-US" altLang="ja-JP" sz="800"/>
                    </a:p>
                    <a:p>
                      <a:pPr marL="630238" indent="-630238"/>
                      <a:r>
                        <a:rPr kumimoji="1" lang="ja-JP" altLang="en-US" sz="800"/>
                        <a:t>　　　　　　　　　</a:t>
                      </a:r>
                      <a:r>
                        <a:rPr kumimoji="1" lang="en-US" altLang="ja-JP" sz="800"/>
                        <a:t>÷</a:t>
                      </a:r>
                      <a:r>
                        <a:rPr kumimoji="1" lang="ja-JP" altLang="en-US" sz="800"/>
                        <a:t>全国平均正答率</a:t>
                      </a:r>
                      <a:endParaRPr kumimoji="1" lang="ja-JP" altLang="en-US" sz="100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696977389"/>
                  </a:ext>
                </a:extLst>
              </a:tr>
              <a:tr h="686884">
                <a:tc rowSpan="2">
                  <a:txBody>
                    <a:bodyPr/>
                    <a:lstStyle/>
                    <a:p>
                      <a:pPr marL="108000" indent="-174625"/>
                      <a:r>
                        <a:rPr kumimoji="1" lang="ja-JP" altLang="en-US" sz="1000" b="1" dirty="0"/>
                        <a:t>○全国体力・運動能力、運動習慣等調査における評価</a:t>
                      </a:r>
                      <a:endParaRPr kumimoji="1" lang="en-US" altLang="ja-JP" sz="1000" b="1" dirty="0"/>
                    </a:p>
                    <a:p>
                      <a:pPr marL="108000" indent="-174625"/>
                      <a:r>
                        <a:rPr kumimoji="1" lang="ja-JP" altLang="en-US" sz="1000" b="1" dirty="0"/>
                        <a:t>　：全国水準をめざす</a:t>
                      </a:r>
                      <a:endParaRPr kumimoji="1" lang="en-US" altLang="ja-JP" sz="1000" b="1" dirty="0"/>
                    </a:p>
                    <a:p>
                      <a:pPr marL="216000" indent="-311150"/>
                      <a:r>
                        <a:rPr kumimoji="1" lang="ja-JP" altLang="en-US" sz="1000" b="1" dirty="0"/>
                        <a:t>　（体力テストの５段階総合評価で下位段階</a:t>
                      </a:r>
                      <a:r>
                        <a:rPr kumimoji="1" lang="en-US" altLang="ja-JP" sz="1000" b="1" dirty="0"/>
                        <a:t>(</a:t>
                      </a:r>
                      <a:r>
                        <a:rPr kumimoji="1" lang="ja-JP" altLang="en-US" sz="1000" b="1" dirty="0"/>
                        <a:t>Ｄ・Ｅ</a:t>
                      </a:r>
                      <a:r>
                        <a:rPr kumimoji="1" lang="en-US" altLang="ja-JP" sz="1000" b="1" dirty="0"/>
                        <a:t>)</a:t>
                      </a:r>
                      <a:r>
                        <a:rPr kumimoji="1" lang="ja-JP" altLang="en-US" sz="1000" b="1" dirty="0"/>
                        <a:t>の児童の割合</a:t>
                      </a:r>
                      <a:r>
                        <a:rPr kumimoji="1" lang="en-US" altLang="ja-JP" sz="1000" b="1" dirty="0"/>
                        <a:t>(</a:t>
                      </a:r>
                      <a:r>
                        <a:rPr kumimoji="1" lang="ja-JP" altLang="en-US" sz="1000" b="1" dirty="0"/>
                        <a:t>小５</a:t>
                      </a:r>
                      <a:r>
                        <a:rPr kumimoji="1" lang="en-US" altLang="ja-JP" sz="1000" b="1" dirty="0"/>
                        <a:t>)</a:t>
                      </a:r>
                      <a:r>
                        <a:rPr kumimoji="1" lang="ja-JP" altLang="en-US" sz="1000" b="1" dirty="0"/>
                        <a:t>）</a:t>
                      </a:r>
                      <a:endParaRPr kumimoji="1" lang="ja-JP" altLang="en-US" sz="10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tcPr>
                </a:tc>
                <a:tc rowSpan="2">
                  <a:txBody>
                    <a:bodyPr/>
                    <a:lstStyle/>
                    <a:p>
                      <a:pPr algn="ctr"/>
                      <a:r>
                        <a:rPr kumimoji="1" lang="en-US" altLang="zh-CN" sz="1000" dirty="0"/>
                        <a:t>【2018</a:t>
                      </a:r>
                      <a:r>
                        <a:rPr kumimoji="1" lang="zh-CN" altLang="en-US" sz="1000" dirty="0"/>
                        <a:t>年度</a:t>
                      </a:r>
                      <a:r>
                        <a:rPr kumimoji="1" lang="en-US" altLang="zh-CN" sz="1000" dirty="0"/>
                        <a:t>】</a:t>
                      </a:r>
                    </a:p>
                    <a:p>
                      <a:pPr algn="ctr"/>
                      <a:r>
                        <a:rPr kumimoji="1" lang="zh-CN" altLang="en-US" sz="1000" dirty="0"/>
                        <a:t>男子</a:t>
                      </a:r>
                      <a:r>
                        <a:rPr kumimoji="1" lang="ja-JP" altLang="en-US" sz="1000" dirty="0"/>
                        <a:t>：</a:t>
                      </a:r>
                      <a:r>
                        <a:rPr kumimoji="1" lang="en-US" altLang="zh-CN" sz="1000" dirty="0"/>
                        <a:t>33.7%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u="none" strike="noStrike" kern="1200" cap="none" spc="0" normalizeH="0" baseline="0" noProof="0" dirty="0">
                          <a:ln>
                            <a:noFill/>
                          </a:ln>
                          <a:solidFill>
                            <a:prstClr val="black"/>
                          </a:solidFill>
                          <a:effectLst/>
                          <a:uLnTx/>
                          <a:uFillTx/>
                        </a:rPr>
                        <a:t> </a:t>
                      </a:r>
                      <a:r>
                        <a:rPr kumimoji="1" lang="en-US" altLang="zh-CN" sz="800" b="0" u="none" strike="noStrike" kern="1200" cap="none" spc="0" normalizeH="0" baseline="0" noProof="0" dirty="0">
                          <a:ln>
                            <a:noFill/>
                          </a:ln>
                          <a:solidFill>
                            <a:prstClr val="black"/>
                          </a:solidFill>
                          <a:effectLst/>
                          <a:uLnTx/>
                          <a:uFillTx/>
                        </a:rPr>
                        <a:t>(</a:t>
                      </a:r>
                      <a:r>
                        <a:rPr kumimoji="1" lang="ja-JP" altLang="en-US" sz="800" b="0" u="none" strike="noStrike" kern="1200" cap="none" spc="0" normalizeH="0" baseline="0" noProof="0" dirty="0">
                          <a:ln>
                            <a:noFill/>
                          </a:ln>
                          <a:solidFill>
                            <a:prstClr val="black"/>
                          </a:solidFill>
                          <a:effectLst/>
                          <a:uLnTx/>
                          <a:uFillTx/>
                        </a:rPr>
                        <a:t>対</a:t>
                      </a:r>
                      <a:r>
                        <a:rPr kumimoji="1" lang="zh-CN" altLang="en-US" sz="800" b="0" u="none" strike="noStrike" kern="1200" cap="none" spc="0" normalizeH="0" baseline="0" noProof="0" dirty="0">
                          <a:ln>
                            <a:noFill/>
                          </a:ln>
                          <a:solidFill>
                            <a:prstClr val="black"/>
                          </a:solidFill>
                          <a:effectLst/>
                          <a:uLnTx/>
                          <a:uFillTx/>
                        </a:rPr>
                        <a:t>全国</a:t>
                      </a:r>
                      <a:r>
                        <a:rPr kumimoji="1" lang="ja-JP" altLang="en-US" sz="800" b="0" u="none" strike="noStrike" kern="1200" cap="none" spc="0" normalizeH="0" baseline="0" noProof="0" dirty="0">
                          <a:ln>
                            <a:noFill/>
                          </a:ln>
                          <a:solidFill>
                            <a:prstClr val="black"/>
                          </a:solidFill>
                          <a:effectLst/>
                          <a:uLnTx/>
                          <a:uFillTx/>
                        </a:rPr>
                        <a:t>差：</a:t>
                      </a:r>
                      <a:r>
                        <a:rPr kumimoji="1" lang="en-US" altLang="ja-JP" sz="800" b="0" u="none" strike="noStrike" kern="1200" cap="none" spc="0" normalizeH="0" baseline="0" noProof="0" dirty="0">
                          <a:ln>
                            <a:noFill/>
                          </a:ln>
                          <a:solidFill>
                            <a:prstClr val="black"/>
                          </a:solidFill>
                          <a:effectLst/>
                          <a:uLnTx/>
                          <a:uFillTx/>
                        </a:rPr>
                        <a:t>+4</a:t>
                      </a:r>
                      <a:r>
                        <a:rPr kumimoji="1" lang="en-US" altLang="zh-CN" sz="800" b="0" u="none" strike="noStrike" kern="1200" cap="none" spc="0" normalizeH="0" baseline="0" noProof="0" dirty="0">
                          <a:ln>
                            <a:noFill/>
                          </a:ln>
                          <a:solidFill>
                            <a:prstClr val="black"/>
                          </a:solidFill>
                          <a:effectLst/>
                          <a:uLnTx/>
                          <a:uFillTx/>
                        </a:rPr>
                        <a:t>.9)</a:t>
                      </a:r>
                      <a:endParaRPr kumimoji="1" lang="en-US" altLang="zh-CN" sz="1000" b="0" u="none" strike="noStrike" kern="1200" cap="none" spc="0" normalizeH="0" baseline="0" noProof="0" dirty="0">
                        <a:ln>
                          <a:noFill/>
                        </a:ln>
                        <a:solidFill>
                          <a:prstClr val="black"/>
                        </a:solidFill>
                        <a:effectLst/>
                        <a:uLnTx/>
                        <a:uFillTx/>
                      </a:endParaRPr>
                    </a:p>
                    <a:p>
                      <a:pPr algn="ctr">
                        <a:spcBef>
                          <a:spcPts val="300"/>
                        </a:spcBef>
                      </a:pPr>
                      <a:r>
                        <a:rPr kumimoji="1" lang="zh-CN" altLang="en-US" sz="1000" dirty="0"/>
                        <a:t>女子</a:t>
                      </a:r>
                      <a:r>
                        <a:rPr kumimoji="1" lang="ja-JP" altLang="en-US" sz="1000" dirty="0"/>
                        <a:t>：</a:t>
                      </a:r>
                      <a:r>
                        <a:rPr kumimoji="1" lang="en-US" altLang="zh-CN" sz="1000" dirty="0"/>
                        <a:t>28.3%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0" u="none" strike="noStrike" kern="1200" cap="none" spc="0" normalizeH="0" baseline="0" noProof="0" dirty="0">
                          <a:ln>
                            <a:noFill/>
                          </a:ln>
                          <a:solidFill>
                            <a:prstClr val="black"/>
                          </a:solidFill>
                          <a:effectLst/>
                          <a:uLnTx/>
                          <a:uFillTx/>
                        </a:rPr>
                        <a:t> </a:t>
                      </a:r>
                      <a:r>
                        <a:rPr kumimoji="1" lang="en-US" altLang="zh-CN" sz="800" b="0" u="none" strike="noStrike" kern="1200" cap="none" spc="0" normalizeH="0" baseline="0" noProof="0" dirty="0">
                          <a:ln>
                            <a:noFill/>
                          </a:ln>
                          <a:solidFill>
                            <a:prstClr val="black"/>
                          </a:solidFill>
                          <a:effectLst/>
                          <a:uLnTx/>
                          <a:uFillTx/>
                        </a:rPr>
                        <a:t>(</a:t>
                      </a:r>
                      <a:r>
                        <a:rPr kumimoji="1" lang="ja-JP" altLang="en-US" sz="800" b="0" u="none" strike="noStrike" kern="1200" cap="none" spc="0" normalizeH="0" baseline="0" noProof="0" dirty="0">
                          <a:ln>
                            <a:noFill/>
                          </a:ln>
                          <a:solidFill>
                            <a:prstClr val="black"/>
                          </a:solidFill>
                          <a:effectLst/>
                          <a:uLnTx/>
                          <a:uFillTx/>
                        </a:rPr>
                        <a:t>対</a:t>
                      </a:r>
                      <a:r>
                        <a:rPr kumimoji="1" lang="zh-CN" altLang="en-US" sz="800" b="0" u="none" strike="noStrike" kern="1200" cap="none" spc="0" normalizeH="0" baseline="0" noProof="0" dirty="0">
                          <a:ln>
                            <a:noFill/>
                          </a:ln>
                          <a:solidFill>
                            <a:prstClr val="black"/>
                          </a:solidFill>
                          <a:effectLst/>
                          <a:uLnTx/>
                          <a:uFillTx/>
                        </a:rPr>
                        <a:t>全国</a:t>
                      </a:r>
                      <a:r>
                        <a:rPr kumimoji="1" lang="ja-JP" altLang="en-US" sz="800" b="0" u="none" strike="noStrike" kern="1200" cap="none" spc="0" normalizeH="0" baseline="0" noProof="0" dirty="0">
                          <a:ln>
                            <a:noFill/>
                          </a:ln>
                          <a:solidFill>
                            <a:prstClr val="black"/>
                          </a:solidFill>
                          <a:effectLst/>
                          <a:uLnTx/>
                          <a:uFillTx/>
                        </a:rPr>
                        <a:t>差：</a:t>
                      </a:r>
                      <a:r>
                        <a:rPr kumimoji="1" lang="en-US" altLang="ja-JP" sz="800" b="0" u="none" strike="noStrike" kern="1200" cap="none" spc="0" normalizeH="0" baseline="0" noProof="0" dirty="0">
                          <a:ln>
                            <a:noFill/>
                          </a:ln>
                          <a:solidFill>
                            <a:prstClr val="black"/>
                          </a:solidFill>
                          <a:effectLst/>
                          <a:uLnTx/>
                          <a:uFillTx/>
                        </a:rPr>
                        <a:t>+5</a:t>
                      </a:r>
                      <a:r>
                        <a:rPr kumimoji="1" lang="en-US" altLang="zh-CN" sz="800" b="0" u="none" strike="noStrike" kern="1200" cap="none" spc="0" normalizeH="0" baseline="0" noProof="0" dirty="0">
                          <a:ln>
                            <a:noFill/>
                          </a:ln>
                          <a:solidFill>
                            <a:prstClr val="black"/>
                          </a:solidFill>
                          <a:effectLst/>
                          <a:uLnTx/>
                          <a:uFillTx/>
                        </a:rPr>
                        <a:t>.8)</a:t>
                      </a:r>
                      <a:endParaRPr kumimoji="1" lang="en-US" altLang="zh-CN"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tc>
                <a:tc rowSpan="2">
                  <a:txBody>
                    <a:bodyPr/>
                    <a:lstStyle/>
                    <a:p>
                      <a:pPr algn="ctr"/>
                      <a:r>
                        <a:rPr kumimoji="1" lang="en-US" altLang="zh-CN" sz="900" dirty="0"/>
                        <a:t>【2022</a:t>
                      </a:r>
                      <a:r>
                        <a:rPr kumimoji="1" lang="zh-CN" altLang="en-US" sz="900" dirty="0"/>
                        <a:t>年度</a:t>
                      </a:r>
                      <a:r>
                        <a:rPr kumimoji="1" lang="en-US" altLang="zh-CN" sz="900" dirty="0"/>
                        <a:t>】</a:t>
                      </a:r>
                    </a:p>
                    <a:p>
                      <a:pPr algn="ctr"/>
                      <a:r>
                        <a:rPr kumimoji="1" lang="zh-CN" altLang="en-US" sz="900" dirty="0"/>
                        <a:t>男子</a:t>
                      </a:r>
                      <a:r>
                        <a:rPr kumimoji="1" lang="ja-JP" altLang="en-US" sz="900" dirty="0"/>
                        <a:t>：</a:t>
                      </a:r>
                      <a:r>
                        <a:rPr kumimoji="1" lang="en-US" altLang="zh-CN" sz="900" dirty="0"/>
                        <a:t>41.4%</a:t>
                      </a:r>
                    </a:p>
                    <a:p>
                      <a:pPr algn="ctr"/>
                      <a:r>
                        <a:rPr kumimoji="1" lang="zh-CN" altLang="en-US" sz="800" dirty="0"/>
                        <a:t>（</a:t>
                      </a:r>
                      <a:r>
                        <a:rPr kumimoji="1" lang="ja-JP" altLang="en-US" sz="800" dirty="0"/>
                        <a:t>対</a:t>
                      </a:r>
                      <a:r>
                        <a:rPr kumimoji="1" lang="zh-CN" altLang="en-US" sz="800" dirty="0"/>
                        <a:t>全国</a:t>
                      </a:r>
                      <a:r>
                        <a:rPr kumimoji="1" lang="ja-JP" altLang="en-US" sz="800" dirty="0"/>
                        <a:t>差：</a:t>
                      </a:r>
                      <a:r>
                        <a:rPr kumimoji="1" lang="en-US" altLang="ja-JP" sz="800" dirty="0"/>
                        <a:t>+4</a:t>
                      </a:r>
                      <a:r>
                        <a:rPr kumimoji="1" lang="en-US" altLang="zh-CN" sz="800" dirty="0"/>
                        <a:t>.5</a:t>
                      </a:r>
                      <a:r>
                        <a:rPr kumimoji="1" lang="zh-CN" altLang="en-US" sz="800" dirty="0"/>
                        <a:t>）</a:t>
                      </a:r>
                      <a:endParaRPr kumimoji="1" lang="zh-CN" altLang="en-US" sz="900" dirty="0"/>
                    </a:p>
                    <a:p>
                      <a:pPr algn="ctr">
                        <a:spcBef>
                          <a:spcPts val="300"/>
                        </a:spcBef>
                      </a:pPr>
                      <a:r>
                        <a:rPr kumimoji="1" lang="zh-CN" altLang="en-US" sz="900" dirty="0"/>
                        <a:t>女子</a:t>
                      </a:r>
                      <a:r>
                        <a:rPr kumimoji="1" lang="ja-JP" altLang="en-US" sz="900" dirty="0"/>
                        <a:t>：</a:t>
                      </a:r>
                      <a:r>
                        <a:rPr kumimoji="1" lang="en-US" altLang="zh-CN" sz="900" dirty="0"/>
                        <a:t>34.4%</a:t>
                      </a:r>
                    </a:p>
                    <a:p>
                      <a:pPr algn="ctr"/>
                      <a:r>
                        <a:rPr kumimoji="1" lang="zh-CN" altLang="en-US" sz="800" dirty="0"/>
                        <a:t>（</a:t>
                      </a:r>
                      <a:r>
                        <a:rPr kumimoji="1" lang="ja-JP" altLang="en-US" sz="800" dirty="0"/>
                        <a:t>対全国差：</a:t>
                      </a:r>
                      <a:r>
                        <a:rPr kumimoji="1" lang="en-US" altLang="ja-JP" sz="800" dirty="0"/>
                        <a:t>+5</a:t>
                      </a:r>
                      <a:r>
                        <a:rPr kumimoji="1" lang="en-US" altLang="zh-CN" sz="800" dirty="0"/>
                        <a:t>.6</a:t>
                      </a:r>
                      <a:r>
                        <a:rPr kumimoji="1" lang="zh-CN" altLang="en-US" sz="800" dirty="0"/>
                        <a:t>）</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nchor="ctr"/>
                </a:tc>
                <a:tc rowSpan="2">
                  <a:txBody>
                    <a:bodyPr/>
                    <a:lstStyle/>
                    <a:p>
                      <a:pPr algn="ctr"/>
                      <a:r>
                        <a:rPr kumimoji="1" lang="en-US" altLang="zh-CN" sz="1000" strike="noStrike" dirty="0">
                          <a:solidFill>
                            <a:schemeClr val="tx1"/>
                          </a:solidFill>
                        </a:rPr>
                        <a:t>【202</a:t>
                      </a:r>
                      <a:r>
                        <a:rPr kumimoji="1" lang="en-US" altLang="ja-JP" sz="1000" strike="noStrike" dirty="0">
                          <a:solidFill>
                            <a:schemeClr val="tx1"/>
                          </a:solidFill>
                        </a:rPr>
                        <a:t>3</a:t>
                      </a:r>
                      <a:r>
                        <a:rPr kumimoji="1" lang="zh-CN" altLang="en-US" sz="1000" strike="noStrike" dirty="0">
                          <a:solidFill>
                            <a:schemeClr val="tx1"/>
                          </a:solidFill>
                        </a:rPr>
                        <a:t>年度</a:t>
                      </a:r>
                      <a:r>
                        <a:rPr kumimoji="1" lang="en-US" altLang="zh-CN" sz="1000" strike="noStrike" dirty="0">
                          <a:solidFill>
                            <a:schemeClr val="tx1"/>
                          </a:solidFill>
                        </a:rPr>
                        <a:t>】</a:t>
                      </a:r>
                    </a:p>
                    <a:p>
                      <a:pPr algn="ctr"/>
                      <a:r>
                        <a:rPr kumimoji="1" lang="zh-CN" altLang="en-US" sz="1000" strike="noStrike" dirty="0">
                          <a:solidFill>
                            <a:schemeClr val="tx1"/>
                          </a:solidFill>
                        </a:rPr>
                        <a:t>男子</a:t>
                      </a:r>
                      <a:r>
                        <a:rPr kumimoji="1" lang="ja-JP" altLang="en-US" sz="1000" strike="noStrike" dirty="0">
                          <a:solidFill>
                            <a:schemeClr val="tx1"/>
                          </a:solidFill>
                        </a:rPr>
                        <a:t>：</a:t>
                      </a:r>
                      <a:r>
                        <a:rPr kumimoji="1" lang="en-US" altLang="ja-JP" sz="1000" strike="noStrike" dirty="0">
                          <a:solidFill>
                            <a:schemeClr val="tx1"/>
                          </a:solidFill>
                        </a:rPr>
                        <a:t>40.3</a:t>
                      </a:r>
                      <a:r>
                        <a:rPr kumimoji="1" lang="en-US" altLang="zh-CN" sz="1000" strike="noStrike" dirty="0">
                          <a:solidFill>
                            <a:schemeClr val="tx1"/>
                          </a:solidFill>
                        </a:rPr>
                        <a:t>%</a:t>
                      </a:r>
                    </a:p>
                    <a:p>
                      <a:pPr algn="ctr"/>
                      <a:r>
                        <a:rPr kumimoji="1" lang="zh-CN" altLang="en-US" sz="900" strike="noStrike" dirty="0">
                          <a:solidFill>
                            <a:schemeClr val="tx1"/>
                          </a:solidFill>
                        </a:rPr>
                        <a:t>（</a:t>
                      </a:r>
                      <a:r>
                        <a:rPr kumimoji="1" lang="ja-JP" altLang="en-US" sz="900" strike="noStrike" dirty="0">
                          <a:solidFill>
                            <a:schemeClr val="tx1"/>
                          </a:solidFill>
                        </a:rPr>
                        <a:t>対</a:t>
                      </a:r>
                      <a:r>
                        <a:rPr kumimoji="1" lang="zh-CN" altLang="en-US" sz="900" strike="noStrike" dirty="0">
                          <a:solidFill>
                            <a:schemeClr val="tx1"/>
                          </a:solidFill>
                        </a:rPr>
                        <a:t>全国</a:t>
                      </a:r>
                      <a:r>
                        <a:rPr kumimoji="1" lang="ja-JP" altLang="en-US" sz="900" strike="noStrike" dirty="0">
                          <a:solidFill>
                            <a:schemeClr val="tx1"/>
                          </a:solidFill>
                        </a:rPr>
                        <a:t>差：</a:t>
                      </a:r>
                      <a:r>
                        <a:rPr kumimoji="1" lang="en-US" altLang="ja-JP" sz="900" strike="noStrike" dirty="0">
                          <a:solidFill>
                            <a:schemeClr val="tx1"/>
                          </a:solidFill>
                        </a:rPr>
                        <a:t>+4</a:t>
                      </a:r>
                      <a:r>
                        <a:rPr kumimoji="1" lang="en-US" altLang="zh-CN" sz="900" strike="noStrike" dirty="0">
                          <a:solidFill>
                            <a:schemeClr val="tx1"/>
                          </a:solidFill>
                        </a:rPr>
                        <a:t>.5</a:t>
                      </a:r>
                      <a:r>
                        <a:rPr kumimoji="1" lang="zh-CN" altLang="en-US" sz="900" strike="noStrike" dirty="0">
                          <a:solidFill>
                            <a:schemeClr val="tx1"/>
                          </a:solidFill>
                        </a:rPr>
                        <a:t>）</a:t>
                      </a:r>
                      <a:endParaRPr kumimoji="1" lang="zh-CN" altLang="en-US" sz="1000" strike="noStrike" dirty="0">
                        <a:solidFill>
                          <a:schemeClr val="tx1"/>
                        </a:solidFill>
                      </a:endParaRPr>
                    </a:p>
                    <a:p>
                      <a:pPr algn="ctr">
                        <a:spcBef>
                          <a:spcPts val="300"/>
                        </a:spcBef>
                      </a:pPr>
                      <a:r>
                        <a:rPr kumimoji="1" lang="zh-CN" altLang="en-US" sz="1000" strike="noStrike" dirty="0">
                          <a:solidFill>
                            <a:schemeClr val="tx1"/>
                          </a:solidFill>
                        </a:rPr>
                        <a:t>女子</a:t>
                      </a:r>
                      <a:r>
                        <a:rPr kumimoji="1" lang="ja-JP" altLang="en-US" sz="1000" strike="noStrike" dirty="0">
                          <a:solidFill>
                            <a:schemeClr val="tx1"/>
                          </a:solidFill>
                        </a:rPr>
                        <a:t>：</a:t>
                      </a:r>
                      <a:r>
                        <a:rPr kumimoji="1" lang="en-US" altLang="ja-JP" sz="1000" strike="noStrike" dirty="0">
                          <a:solidFill>
                            <a:schemeClr val="tx1"/>
                          </a:solidFill>
                        </a:rPr>
                        <a:t>35.5</a:t>
                      </a:r>
                      <a:r>
                        <a:rPr kumimoji="1" lang="en-US" altLang="zh-CN" sz="1000" strike="noStrike" dirty="0">
                          <a:solidFill>
                            <a:schemeClr val="tx1"/>
                          </a:solidFill>
                        </a:rPr>
                        <a:t>%</a:t>
                      </a:r>
                    </a:p>
                    <a:p>
                      <a:pPr algn="ctr"/>
                      <a:r>
                        <a:rPr kumimoji="1" lang="zh-CN" altLang="en-US" sz="900" strike="noStrike" dirty="0">
                          <a:solidFill>
                            <a:schemeClr val="tx1"/>
                          </a:solidFill>
                        </a:rPr>
                        <a:t>（</a:t>
                      </a:r>
                      <a:r>
                        <a:rPr kumimoji="1" lang="ja-JP" altLang="en-US" sz="900" strike="noStrike" dirty="0">
                          <a:solidFill>
                            <a:schemeClr val="tx1"/>
                          </a:solidFill>
                        </a:rPr>
                        <a:t>対全国差：</a:t>
                      </a:r>
                      <a:r>
                        <a:rPr kumimoji="1" lang="en-US" altLang="ja-JP" sz="900" strike="noStrike" dirty="0">
                          <a:solidFill>
                            <a:schemeClr val="tx1"/>
                          </a:solidFill>
                        </a:rPr>
                        <a:t>+6.2</a:t>
                      </a:r>
                      <a:r>
                        <a:rPr kumimoji="1" lang="zh-CN" altLang="en-US" sz="900" strike="noStrike" dirty="0">
                          <a:solidFill>
                            <a:schemeClr val="tx1"/>
                          </a:solidFill>
                        </a:rPr>
                        <a:t>）</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rowSpan="2">
                  <a:txBody>
                    <a:bodyPr/>
                    <a:lstStyle/>
                    <a:p>
                      <a:pPr algn="ctr">
                        <a:spcBef>
                          <a:spcPts val="300"/>
                        </a:spcBef>
                      </a:pPr>
                      <a:r>
                        <a:rPr kumimoji="1" lang="en-US" altLang="ja-JP" sz="1700" b="0" strike="noStrike" dirty="0">
                          <a:solidFill>
                            <a:schemeClr val="tx1"/>
                          </a:solidFill>
                          <a:latin typeface="Meiryo UI" panose="020B0604030504040204" pitchFamily="50" charset="-128"/>
                          <a:ea typeface="Meiryo UI" panose="020B0604030504040204" pitchFamily="50" charset="-128"/>
                        </a:rPr>
                        <a:t>C</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vMerge="1">
                  <a:txBody>
                    <a:bodyPr/>
                    <a:lstStyle/>
                    <a:p>
                      <a:pPr algn="ctr"/>
                      <a:endParaRPr kumimoji="1" lang="ja-JP" altLang="en-US" sz="1100">
                        <a:latin typeface="Meiryo UI" panose="020B0604030504040204" pitchFamily="50" charset="-128"/>
                        <a:ea typeface="Meiryo UI" panose="020B0604030504040204" pitchFamily="50" charset="-128"/>
                      </a:endParaRPr>
                    </a:p>
                  </a:txBody>
                  <a:tcPr/>
                </a:tc>
                <a:tc vMerge="1">
                  <a:txBody>
                    <a:bodyPr/>
                    <a:lstStyle/>
                    <a:p>
                      <a:pPr algn="l"/>
                      <a:endParaRPr kumimoji="1" lang="ja-JP" altLang="en-US" sz="110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88717175"/>
                  </a:ext>
                </a:extLst>
              </a:tr>
              <a:tr h="68688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algn="ctr"/>
                      <a:r>
                        <a:rPr kumimoji="1" lang="en-US" altLang="ja-JP" sz="800" dirty="0"/>
                        <a:t>CEFR A2</a:t>
                      </a:r>
                      <a:r>
                        <a:rPr kumimoji="1" lang="ja-JP" altLang="en-US" sz="800" dirty="0"/>
                        <a:t>レベル以上の高校３年生の割合</a:t>
                      </a:r>
                    </a:p>
                    <a:p>
                      <a:pPr algn="ctr"/>
                      <a:r>
                        <a:rPr kumimoji="1" lang="en-US" altLang="ja-JP" sz="800" dirty="0"/>
                        <a:t>【2022</a:t>
                      </a:r>
                      <a:r>
                        <a:rPr kumimoji="1" lang="ja-JP" altLang="en-US" sz="800" dirty="0"/>
                        <a:t>年</a:t>
                      </a:r>
                      <a:r>
                        <a:rPr kumimoji="1" lang="en-US" altLang="ja-JP" sz="800" dirty="0"/>
                        <a:t>】</a:t>
                      </a:r>
                      <a:endParaRPr kumimoji="1" lang="ja-JP" altLang="en-US" sz="800" dirty="0">
                        <a:latin typeface="Meiryo UI" panose="020B0604030504040204" pitchFamily="50" charset="-128"/>
                        <a:ea typeface="Meiryo UI" panose="020B0604030504040204" pitchFamily="50" charset="-128"/>
                      </a:endParaRPr>
                    </a:p>
                  </a:txBody>
                  <a:tcPr marL="68580" marR="68580" marT="34290" marB="34290" anchor="ctr">
                    <a:lnB w="12700" cap="flat" cmpd="sng" algn="ctr">
                      <a:solidFill>
                        <a:schemeClr val="accent6"/>
                      </a:solidFill>
                      <a:prstDash val="solid"/>
                      <a:round/>
                      <a:headEnd type="none" w="med" len="med"/>
                      <a:tailEnd type="none" w="med" len="med"/>
                    </a:lnB>
                    <a:solidFill>
                      <a:srgbClr val="E7F2F0"/>
                    </a:solidFill>
                  </a:tcPr>
                </a:tc>
                <a:tc rowSpan="2">
                  <a:txBody>
                    <a:bodyPr/>
                    <a:lstStyle/>
                    <a:p>
                      <a:pPr algn="l"/>
                      <a:r>
                        <a:rPr kumimoji="1" lang="en-US" altLang="ja-JP" sz="800" dirty="0"/>
                        <a:t>51.4</a:t>
                      </a:r>
                      <a:r>
                        <a:rPr kumimoji="1" lang="ja-JP" altLang="en-US" sz="800" dirty="0"/>
                        <a:t>％（府立高校）</a:t>
                      </a:r>
                    </a:p>
                    <a:p>
                      <a:pPr algn="l"/>
                      <a:r>
                        <a:rPr kumimoji="1" lang="ja-JP" altLang="en-US" sz="800" dirty="0"/>
                        <a:t>　　（前年比</a:t>
                      </a:r>
                      <a:r>
                        <a:rPr kumimoji="1" lang="en-US" altLang="ja-JP" sz="800" dirty="0"/>
                        <a:t>+0.4</a:t>
                      </a:r>
                      <a:r>
                        <a:rPr kumimoji="1" lang="ja-JP" altLang="en-US" sz="800" dirty="0"/>
                        <a:t>％）</a:t>
                      </a:r>
                    </a:p>
                    <a:p>
                      <a:pPr marL="85725" indent="-85725" algn="l"/>
                      <a:r>
                        <a:rPr kumimoji="1" lang="en-US" altLang="ja-JP" sz="800" dirty="0"/>
                        <a:t>※2020</a:t>
                      </a:r>
                      <a:r>
                        <a:rPr kumimoji="1" lang="ja-JP" altLang="en-US" sz="800" dirty="0"/>
                        <a:t>年は全国調査は未実施、大阪府立高校については教育庁で独自調査</a:t>
                      </a:r>
                      <a:endParaRPr kumimoji="1" lang="ja-JP" altLang="en-US" sz="800" dirty="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solidFill>
                      <a:srgbClr val="E7F2F0"/>
                    </a:solidFill>
                  </a:tcPr>
                </a:tc>
                <a:extLst>
                  <a:ext uri="{0D108BD9-81ED-4DB2-BD59-A6C34878D82A}">
                    <a16:rowId xmlns:a16="http://schemas.microsoft.com/office/drawing/2014/main" val="3684111968"/>
                  </a:ext>
                </a:extLst>
              </a:tr>
              <a:tr h="686884">
                <a:tc>
                  <a:txBody>
                    <a:bodyPr/>
                    <a:lstStyle/>
                    <a:p>
                      <a:r>
                        <a:rPr kumimoji="1" lang="ja-JP" altLang="en-US" sz="1000" b="1" dirty="0"/>
                        <a:t>○高校卒業者就職率</a:t>
                      </a:r>
                      <a:endParaRPr kumimoji="1" lang="en-US" altLang="ja-JP" sz="1000" b="1" dirty="0"/>
                    </a:p>
                    <a:p>
                      <a:r>
                        <a:rPr kumimoji="1" lang="ja-JP" altLang="en-US" sz="1000" b="1" dirty="0"/>
                        <a:t>　：全国水準をめざす</a:t>
                      </a:r>
                      <a:endParaRPr kumimoji="1" lang="ja-JP" altLang="en-US" sz="10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B w="12700" cap="flat" cmpd="sng" algn="ctr">
                      <a:solidFill>
                        <a:schemeClr val="accent6"/>
                      </a:solidFill>
                      <a:prstDash val="solid"/>
                      <a:round/>
                      <a:headEnd type="none" w="med" len="med"/>
                      <a:tailEnd type="none" w="med" len="med"/>
                    </a:lnB>
                    <a:solidFill>
                      <a:srgbClr val="CCE5DF"/>
                    </a:solidFill>
                  </a:tcPr>
                </a:tc>
                <a:tc>
                  <a:txBody>
                    <a:bodyPr/>
                    <a:lstStyle/>
                    <a:p>
                      <a:pPr algn="ctr"/>
                      <a:r>
                        <a:rPr kumimoji="1" lang="en-US" altLang="zh-CN" sz="1000" dirty="0"/>
                        <a:t>【2018</a:t>
                      </a:r>
                      <a:r>
                        <a:rPr kumimoji="1" lang="zh-CN" altLang="en-US" sz="1000" dirty="0"/>
                        <a:t>年度</a:t>
                      </a:r>
                      <a:r>
                        <a:rPr kumimoji="1" lang="en-US" altLang="zh-CN" sz="1000" dirty="0"/>
                        <a:t>】</a:t>
                      </a:r>
                    </a:p>
                    <a:p>
                      <a:pPr algn="ctr"/>
                      <a:r>
                        <a:rPr kumimoji="1" lang="en-US" altLang="zh-CN" sz="1000" dirty="0"/>
                        <a:t>95.2%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00" b="0" u="none" strike="noStrike" kern="1200" cap="none" spc="0" normalizeH="0" baseline="0" noProof="0" dirty="0">
                          <a:ln>
                            <a:noFill/>
                          </a:ln>
                          <a:solidFill>
                            <a:prstClr val="black"/>
                          </a:solidFill>
                          <a:effectLst/>
                          <a:uLnTx/>
                          <a:uFillTx/>
                        </a:rPr>
                        <a:t>(</a:t>
                      </a:r>
                      <a:r>
                        <a:rPr kumimoji="1" lang="ja-JP" altLang="en-US" sz="800" b="0" u="none" strike="noStrike" kern="1200" cap="none" spc="0" normalizeH="0" baseline="0" noProof="0" dirty="0">
                          <a:ln>
                            <a:noFill/>
                          </a:ln>
                          <a:solidFill>
                            <a:prstClr val="black"/>
                          </a:solidFill>
                          <a:effectLst/>
                          <a:uLnTx/>
                          <a:uFillTx/>
                        </a:rPr>
                        <a:t>対</a:t>
                      </a:r>
                      <a:r>
                        <a:rPr kumimoji="1" lang="zh-CN" altLang="en-US" sz="800" b="0" u="none" strike="noStrike" kern="1200" cap="none" spc="0" normalizeH="0" baseline="0" noProof="0" dirty="0">
                          <a:ln>
                            <a:noFill/>
                          </a:ln>
                          <a:solidFill>
                            <a:prstClr val="black"/>
                          </a:solidFill>
                          <a:effectLst/>
                          <a:uLnTx/>
                          <a:uFillTx/>
                        </a:rPr>
                        <a:t>全国</a:t>
                      </a:r>
                      <a:r>
                        <a:rPr kumimoji="1" lang="ja-JP" altLang="en-US" sz="800" b="0" u="none" strike="noStrike" kern="1200" cap="none" spc="0" normalizeH="0" baseline="0" noProof="0" dirty="0">
                          <a:ln>
                            <a:noFill/>
                          </a:ln>
                          <a:solidFill>
                            <a:prstClr val="black"/>
                          </a:solidFill>
                          <a:effectLst/>
                          <a:uLnTx/>
                          <a:uFillTx/>
                        </a:rPr>
                        <a:t>差：▲</a:t>
                      </a:r>
                      <a:r>
                        <a:rPr kumimoji="1" lang="en-US" altLang="ja-JP" sz="800" b="0" u="none" strike="noStrike" kern="1200" cap="none" spc="0" normalizeH="0" baseline="0" noProof="0" dirty="0">
                          <a:ln>
                            <a:noFill/>
                          </a:ln>
                          <a:solidFill>
                            <a:prstClr val="black"/>
                          </a:solidFill>
                          <a:effectLst/>
                          <a:uLnTx/>
                          <a:uFillTx/>
                        </a:rPr>
                        <a:t>3</a:t>
                      </a:r>
                      <a:r>
                        <a:rPr kumimoji="1" lang="en-US" altLang="zh-CN" sz="800" b="0" u="none" strike="noStrike" kern="1200" cap="none" spc="0" normalizeH="0" baseline="0" noProof="0" dirty="0">
                          <a:ln>
                            <a:noFill/>
                          </a:ln>
                          <a:solidFill>
                            <a:prstClr val="black"/>
                          </a:solidFill>
                          <a:effectLst/>
                          <a:uLnTx/>
                          <a:uFillTx/>
                        </a:rPr>
                        <a:t>.0)</a:t>
                      </a:r>
                      <a:endParaRPr kumimoji="1" lang="en-US" altLang="zh-CN"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B w="12700" cap="flat" cmpd="sng" algn="ctr">
                      <a:solidFill>
                        <a:schemeClr val="accent6"/>
                      </a:solidFill>
                      <a:prstDash val="solid"/>
                      <a:round/>
                      <a:headEnd type="none" w="med" len="med"/>
                      <a:tailEnd type="none" w="med" len="med"/>
                    </a:lnB>
                    <a:solidFill>
                      <a:srgbClr val="CCE5DF"/>
                    </a:solidFill>
                  </a:tcPr>
                </a:tc>
                <a:tc>
                  <a:txBody>
                    <a:bodyPr/>
                    <a:lstStyle/>
                    <a:p>
                      <a:pPr algn="ctr"/>
                      <a:r>
                        <a:rPr kumimoji="1" lang="en-US" altLang="zh-CN" sz="900" dirty="0"/>
                        <a:t>【2021</a:t>
                      </a:r>
                      <a:r>
                        <a:rPr kumimoji="1" lang="zh-CN" altLang="en-US" sz="900" dirty="0"/>
                        <a:t>年度</a:t>
                      </a:r>
                      <a:r>
                        <a:rPr kumimoji="1" lang="en-US" altLang="zh-CN" sz="900" dirty="0"/>
                        <a:t>】</a:t>
                      </a:r>
                    </a:p>
                    <a:p>
                      <a:pPr algn="ctr"/>
                      <a:r>
                        <a:rPr kumimoji="1" lang="en-US" altLang="zh-CN" sz="900" dirty="0"/>
                        <a:t>95.1</a:t>
                      </a:r>
                      <a:r>
                        <a:rPr kumimoji="1" lang="zh-CN" altLang="en-US" sz="9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u="none" strike="noStrike" kern="1200" cap="none" spc="0" normalizeH="0" baseline="0" noProof="0" dirty="0">
                          <a:ln>
                            <a:noFill/>
                          </a:ln>
                          <a:solidFill>
                            <a:prstClr val="black"/>
                          </a:solidFill>
                          <a:effectLst/>
                          <a:uLnTx/>
                          <a:uFillTx/>
                        </a:rPr>
                        <a:t>(</a:t>
                      </a:r>
                      <a:r>
                        <a:rPr kumimoji="1" lang="ja-JP" altLang="en-US" sz="700" b="0" u="none" strike="noStrike" kern="1200" cap="none" spc="0" normalizeH="0" baseline="0" noProof="0" dirty="0">
                          <a:ln>
                            <a:noFill/>
                          </a:ln>
                          <a:solidFill>
                            <a:prstClr val="black"/>
                          </a:solidFill>
                          <a:effectLst/>
                          <a:uLnTx/>
                          <a:uFillTx/>
                        </a:rPr>
                        <a:t>対</a:t>
                      </a:r>
                      <a:r>
                        <a:rPr kumimoji="1" lang="zh-CN" altLang="en-US" sz="700" b="0" u="none" strike="noStrike" kern="1200" cap="none" spc="0" normalizeH="0" baseline="0" noProof="0" dirty="0">
                          <a:ln>
                            <a:noFill/>
                          </a:ln>
                          <a:solidFill>
                            <a:prstClr val="black"/>
                          </a:solidFill>
                          <a:effectLst/>
                          <a:uLnTx/>
                          <a:uFillTx/>
                        </a:rPr>
                        <a:t>全国</a:t>
                      </a:r>
                      <a:r>
                        <a:rPr kumimoji="1" lang="ja-JP" altLang="en-US" sz="700" b="0" u="none" strike="noStrike" kern="1200" cap="none" spc="0" normalizeH="0" baseline="0" noProof="0" dirty="0">
                          <a:ln>
                            <a:noFill/>
                          </a:ln>
                          <a:solidFill>
                            <a:prstClr val="black"/>
                          </a:solidFill>
                          <a:effectLst/>
                          <a:uLnTx/>
                          <a:uFillTx/>
                        </a:rPr>
                        <a:t>差：▲</a:t>
                      </a:r>
                      <a:r>
                        <a:rPr kumimoji="1" lang="en-US" altLang="ja-JP" sz="700" b="0" u="none" strike="noStrike" kern="1200" cap="none" spc="0" normalizeH="0" baseline="0" noProof="0" dirty="0">
                          <a:ln>
                            <a:noFill/>
                          </a:ln>
                          <a:solidFill>
                            <a:prstClr val="black"/>
                          </a:solidFill>
                          <a:effectLst/>
                          <a:uLnTx/>
                          <a:uFillTx/>
                        </a:rPr>
                        <a:t>2</a:t>
                      </a:r>
                      <a:r>
                        <a:rPr kumimoji="1" lang="en-US" altLang="zh-CN" sz="700" b="0" u="none" strike="noStrike" kern="1200" cap="none" spc="0" normalizeH="0" baseline="0" noProof="0" dirty="0">
                          <a:ln>
                            <a:noFill/>
                          </a:ln>
                          <a:solidFill>
                            <a:prstClr val="black"/>
                          </a:solidFill>
                          <a:effectLst/>
                          <a:uLnTx/>
                          <a:uFillTx/>
                        </a:rPr>
                        <a:t>.8)</a:t>
                      </a:r>
                      <a:endParaRPr kumimoji="1" lang="en-US" altLang="zh-CN"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B w="12700" cap="flat" cmpd="sng" algn="ctr">
                      <a:solidFill>
                        <a:schemeClr val="accent6"/>
                      </a:solidFill>
                      <a:prstDash val="solid"/>
                      <a:round/>
                      <a:headEnd type="none" w="med" len="med"/>
                      <a:tailEnd type="none" w="med" len="med"/>
                    </a:lnB>
                    <a:solidFill>
                      <a:srgbClr val="CCE5DF"/>
                    </a:solidFill>
                  </a:tcPr>
                </a:tc>
                <a:tc>
                  <a:txBody>
                    <a:bodyPr/>
                    <a:lstStyle/>
                    <a:p>
                      <a:pPr algn="ctr"/>
                      <a:r>
                        <a:rPr kumimoji="1" lang="en-US" altLang="zh-CN" sz="1000" dirty="0"/>
                        <a:t>【2022</a:t>
                      </a:r>
                      <a:r>
                        <a:rPr kumimoji="1" lang="zh-CN" altLang="en-US" sz="1000" dirty="0"/>
                        <a:t>年度</a:t>
                      </a:r>
                      <a:r>
                        <a:rPr kumimoji="1" lang="en-US" altLang="zh-CN" sz="1000" dirty="0"/>
                        <a:t>】</a:t>
                      </a:r>
                    </a:p>
                    <a:p>
                      <a:pPr algn="ctr"/>
                      <a:r>
                        <a:rPr kumimoji="1" lang="en-US" altLang="zh-CN" sz="1000" dirty="0"/>
                        <a:t>95.6</a:t>
                      </a:r>
                      <a:r>
                        <a:rPr kumimoji="1" lang="zh-CN" altLang="en-US" sz="10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u="none" strike="noStrike" kern="1200" cap="none" spc="0" normalizeH="0" baseline="0" noProof="0" dirty="0">
                          <a:ln>
                            <a:noFill/>
                          </a:ln>
                          <a:solidFill>
                            <a:prstClr val="black"/>
                          </a:solidFill>
                          <a:effectLst/>
                          <a:uLnTx/>
                          <a:uFillTx/>
                        </a:rPr>
                        <a:t>（対全国差：▲</a:t>
                      </a:r>
                      <a:r>
                        <a:rPr kumimoji="1" lang="en-US" altLang="ja-JP" sz="800" b="0" u="none" strike="noStrike" kern="1200" cap="none" spc="0" normalizeH="0" baseline="0" noProof="0" dirty="0">
                          <a:ln>
                            <a:noFill/>
                          </a:ln>
                          <a:solidFill>
                            <a:prstClr val="black"/>
                          </a:solidFill>
                          <a:effectLst/>
                          <a:uLnTx/>
                          <a:uFillTx/>
                        </a:rPr>
                        <a:t>2.4</a:t>
                      </a:r>
                      <a:r>
                        <a:rPr kumimoji="1" lang="ja-JP" altLang="en-US" sz="800" b="0" u="none" strike="noStrike" kern="1200" cap="none" spc="0" normalizeH="0" baseline="0" noProof="0" dirty="0">
                          <a:ln>
                            <a:noFill/>
                          </a:ln>
                          <a:solidFill>
                            <a:prstClr val="black"/>
                          </a:solidFill>
                          <a:effectLst/>
                          <a:uLnTx/>
                          <a:uFillTx/>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B w="12700" cap="flat" cmpd="sng" algn="ctr">
                      <a:solidFill>
                        <a:schemeClr val="accent6"/>
                      </a:solidFill>
                      <a:prstDash val="solid"/>
                      <a:round/>
                      <a:headEnd type="none" w="med" len="med"/>
                      <a:tailEnd type="none" w="med" len="med"/>
                    </a:lnB>
                    <a:solidFill>
                      <a:srgbClr val="CCE5DF"/>
                    </a:solidFill>
                  </a:tcPr>
                </a:tc>
                <a:tc>
                  <a:txBody>
                    <a:bodyPr/>
                    <a:lstStyle/>
                    <a:p>
                      <a:pPr algn="ctr"/>
                      <a:r>
                        <a:rPr kumimoji="1" lang="en-US" altLang="ja-JP" sz="1700" dirty="0"/>
                        <a:t>B</a:t>
                      </a:r>
                      <a:endParaRPr kumimoji="1" lang="ja-JP" altLang="en-US" sz="1000" dirty="0">
                        <a:latin typeface="Meiryo UI" panose="020B0604030504040204" pitchFamily="50" charset="-128"/>
                        <a:ea typeface="Meiryo UI" panose="020B0604030504040204" pitchFamily="50" charset="-128"/>
                      </a:endParaRPr>
                    </a:p>
                  </a:txBody>
                  <a:tcPr marL="68580" marR="68580" marT="34290" marB="34290" anchor="ctr">
                    <a:lnB w="12700" cap="flat" cmpd="sng" algn="ctr">
                      <a:solidFill>
                        <a:schemeClr val="accent6"/>
                      </a:solidFill>
                      <a:prstDash val="solid"/>
                      <a:round/>
                      <a:headEnd type="none" w="med" len="med"/>
                      <a:tailEnd type="none" w="med" len="med"/>
                    </a:lnB>
                    <a:solidFill>
                      <a:srgbClr val="CCE5DF"/>
                    </a:solidFill>
                  </a:tcPr>
                </a:tc>
                <a:tc vMerge="1">
                  <a:txBody>
                    <a:bodyPr/>
                    <a:lstStyle/>
                    <a:p>
                      <a:pPr algn="ctr"/>
                      <a:endParaRPr kumimoji="1" lang="ja-JP" altLang="en-US" sz="90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l"/>
                      <a:endParaRPr kumimoji="1" lang="ja-JP" altLang="en-US" sz="90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4887621"/>
                  </a:ext>
                </a:extLst>
              </a:tr>
            </a:tbl>
          </a:graphicData>
        </a:graphic>
      </p:graphicFrame>
      <p:cxnSp>
        <p:nvCxnSpPr>
          <p:cNvPr id="14" name="直線コネクタ 13">
            <a:extLst>
              <a:ext uri="{FF2B5EF4-FFF2-40B4-BE49-F238E27FC236}">
                <a16:creationId xmlns:a16="http://schemas.microsoft.com/office/drawing/2014/main" id="{BBDFBF76-93E5-44FF-B18E-D42D1CC95AAC}"/>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24" name="正方形/長方形 23">
            <a:extLst>
              <a:ext uri="{FF2B5EF4-FFF2-40B4-BE49-F238E27FC236}">
                <a16:creationId xmlns:a16="http://schemas.microsoft.com/office/drawing/2014/main" id="{774532EF-FC9D-479B-AC93-17B7904BAC92}"/>
              </a:ext>
            </a:extLst>
          </p:cNvPr>
          <p:cNvSpPr/>
          <p:nvPr/>
        </p:nvSpPr>
        <p:spPr>
          <a:xfrm>
            <a:off x="179512" y="146838"/>
            <a:ext cx="8136904" cy="369332"/>
          </a:xfrm>
          <a:prstGeom prst="rect">
            <a:avLst/>
          </a:prstGeom>
        </p:spPr>
        <p:txBody>
          <a:bodyPr wrap="square">
            <a:spAutoFit/>
          </a:bodyPr>
          <a:lstStyle/>
          <a:p>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２．第２期大阪府まち・ひと・しごと創生総合戦略の振り返り</a:t>
            </a:r>
          </a:p>
        </p:txBody>
      </p:sp>
    </p:spTree>
    <p:extLst>
      <p:ext uri="{BB962C8B-B14F-4D97-AF65-F5344CB8AC3E}">
        <p14:creationId xmlns:p14="http://schemas.microsoft.com/office/powerpoint/2010/main" val="2316142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9B3496A5-BA96-45E6-BE80-133DFE8E868A}"/>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a:extLst>
              <a:ext uri="{FF2B5EF4-FFF2-40B4-BE49-F238E27FC236}">
                <a16:creationId xmlns:a16="http://schemas.microsoft.com/office/drawing/2014/main" id="{8C4F03EC-8AA4-4FB6-8844-75CBC810DCFB}"/>
              </a:ext>
            </a:extLst>
          </p:cNvPr>
          <p:cNvSpPr/>
          <p:nvPr/>
        </p:nvSpPr>
        <p:spPr>
          <a:xfrm>
            <a:off x="156884" y="689789"/>
            <a:ext cx="8856984" cy="2139047"/>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rPr>
              <a:t>Ⅱ </a:t>
            </a:r>
            <a:r>
              <a:rPr lang="ja-JP" altLang="en-US" sz="1600" b="1" dirty="0">
                <a:latin typeface="Meiryo UI" panose="020B0604030504040204" pitchFamily="50" charset="-128"/>
                <a:ea typeface="Meiryo UI" panose="020B0604030504040204" pitchFamily="50" charset="-128"/>
              </a:rPr>
              <a:t>人口減少・超高齢化社会でも持続可能な地域づくり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9388" indent="1588" algn="just">
              <a:spcBef>
                <a:spcPts val="600"/>
              </a:spcBef>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③　</a:t>
            </a:r>
            <a:r>
              <a:rPr kumimoji="0" lang="ja-JP" altLang="en-US" sz="1600" b="1" dirty="0">
                <a:solidFill>
                  <a:prstClr val="black"/>
                </a:solidFill>
                <a:latin typeface="Meiryo UI" panose="020B0604030504040204" pitchFamily="50" charset="-128"/>
                <a:ea typeface="Meiryo UI" panose="020B0604030504040204" pitchFamily="50" charset="-128"/>
              </a:rPr>
              <a:t>誰もが健康でいきいきと暮らせるまちづくり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高齢者が地域でいきいきと生活するための「地域包括ケアシステム」の構築や、障がい者や就職氷河期世代等の「潜在求職者の就業支援」等に取り組みました。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≪目標達成状況≫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障がい者実雇用率は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を達成することができました。健康寿命は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を達成していないものの、一定の改善傾向が見られます。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F9EA5ECB-4FF7-400C-B85B-237ACB99BBA1}"/>
              </a:ext>
            </a:extLst>
          </p:cNvPr>
          <p:cNvSpPr txBox="1"/>
          <p:nvPr/>
        </p:nvSpPr>
        <p:spPr>
          <a:xfrm>
            <a:off x="651087" y="6646472"/>
            <a:ext cx="7841826" cy="246221"/>
          </a:xfrm>
          <a:prstGeom prst="rect">
            <a:avLst/>
          </a:prstGeom>
          <a:noFill/>
        </p:spPr>
        <p:txBody>
          <a:bodyPr wrap="square">
            <a:spAutoFit/>
          </a:bodyPr>
          <a:lstStyle/>
          <a:p>
            <a:r>
              <a:rPr lang="en-US" altLang="ja-JP" sz="1000" b="1">
                <a:latin typeface="Meiryo UI" panose="020B0604030504040204" pitchFamily="50" charset="-128"/>
                <a:ea typeface="Meiryo UI" panose="020B0604030504040204" pitchFamily="50" charset="-128"/>
              </a:rPr>
              <a:t>A</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目標値を達成</a:t>
            </a:r>
            <a:r>
              <a:rPr lang="ja-JP" altLang="en-US" sz="1000">
                <a:latin typeface="Meiryo UI" panose="020B0604030504040204" pitchFamily="50" charset="-128"/>
                <a:ea typeface="Meiryo UI" panose="020B0604030504040204" pitchFamily="50" charset="-128"/>
              </a:rPr>
              <a:t>。</a:t>
            </a:r>
            <a:r>
              <a:rPr lang="ja-JP" altLang="en-US" sz="1000" b="1">
                <a:latin typeface="Meiryo UI" panose="020B0604030504040204" pitchFamily="50" charset="-128"/>
                <a:ea typeface="Meiryo UI" panose="020B0604030504040204" pitchFamily="50" charset="-128"/>
              </a:rPr>
              <a:t>　</a:t>
            </a:r>
            <a:r>
              <a:rPr lang="en-US" altLang="ja-JP" sz="1000" b="1">
                <a:latin typeface="Meiryo UI" panose="020B0604030504040204" pitchFamily="50" charset="-128"/>
                <a:ea typeface="Meiryo UI" panose="020B0604030504040204" pitchFamily="50" charset="-128"/>
              </a:rPr>
              <a:t>B</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目標値は達成していないが、改善・増加した。　</a:t>
            </a:r>
            <a:r>
              <a:rPr lang="en-US" altLang="ja-JP" sz="1000" b="1">
                <a:latin typeface="Meiryo UI" panose="020B0604030504040204" pitchFamily="50" charset="-128"/>
                <a:ea typeface="Meiryo UI" panose="020B0604030504040204" pitchFamily="50" charset="-128"/>
              </a:rPr>
              <a:t>C</a:t>
            </a:r>
            <a:r>
              <a:rPr lang="ja-JP" altLang="en-US" sz="1000" b="1">
                <a:latin typeface="Meiryo UI" panose="020B0604030504040204" pitchFamily="50" charset="-128"/>
                <a:ea typeface="Meiryo UI" panose="020B0604030504040204" pitchFamily="50" charset="-128"/>
              </a:rPr>
              <a:t>：改善・増加していない。　</a:t>
            </a:r>
            <a:r>
              <a:rPr lang="en-US" altLang="ja-JP" sz="1000" b="1">
                <a:latin typeface="Meiryo UI" panose="020B0604030504040204" pitchFamily="50" charset="-128"/>
                <a:ea typeface="Meiryo UI" panose="020B0604030504040204" pitchFamily="50" charset="-128"/>
              </a:rPr>
              <a:t>D</a:t>
            </a:r>
            <a:r>
              <a:rPr lang="ja-JP" altLang="en-US" sz="1000" b="1">
                <a:latin typeface="Meiryo UI" panose="020B0604030504040204" pitchFamily="50" charset="-128"/>
                <a:ea typeface="Meiryo UI" panose="020B0604030504040204" pitchFamily="50" charset="-128"/>
              </a:rPr>
              <a:t>：計画当初より低下している。</a:t>
            </a:r>
            <a:r>
              <a:rPr lang="ja-JP" altLang="en-US" sz="1000">
                <a:latin typeface="Meiryo UI" panose="020B0604030504040204" pitchFamily="50" charset="-128"/>
                <a:ea typeface="Meiryo UI" panose="020B0604030504040204" pitchFamily="50" charset="-128"/>
              </a:rPr>
              <a:t>　</a:t>
            </a:r>
            <a:endParaRPr lang="ja-JP" altLang="en-US" sz="1000"/>
          </a:p>
        </p:txBody>
      </p:sp>
      <p:pic>
        <p:nvPicPr>
          <p:cNvPr id="17" name="Picture 4">
            <a:extLst>
              <a:ext uri="{FF2B5EF4-FFF2-40B4-BE49-F238E27FC236}">
                <a16:creationId xmlns:a16="http://schemas.microsoft.com/office/drawing/2014/main" id="{4844C8F7-52E0-4F04-8F43-06405D79FAA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096" y="743547"/>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6131D5FD-CB09-40BF-BE67-684BCFC52948}"/>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2136" y="743547"/>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a:extLst>
              <a:ext uri="{FF2B5EF4-FFF2-40B4-BE49-F238E27FC236}">
                <a16:creationId xmlns:a16="http://schemas.microsoft.com/office/drawing/2014/main" id="{16EE2974-F9D3-450F-8454-6368CACE6CB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5176" y="743547"/>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a:extLst>
              <a:ext uri="{FF2B5EF4-FFF2-40B4-BE49-F238E27FC236}">
                <a16:creationId xmlns:a16="http://schemas.microsoft.com/office/drawing/2014/main" id="{18E5BE86-C7B9-4C19-BD83-7951A91E099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1256" y="743547"/>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a:extLst>
              <a:ext uri="{FF2B5EF4-FFF2-40B4-BE49-F238E27FC236}">
                <a16:creationId xmlns:a16="http://schemas.microsoft.com/office/drawing/2014/main" id="{8824E0C2-559F-43D1-8C59-2DF27C750D1C}"/>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094296" y="743547"/>
            <a:ext cx="416529" cy="416529"/>
          </a:xfrm>
          <a:prstGeom prst="rect">
            <a:avLst/>
          </a:prstGeom>
        </p:spPr>
      </p:pic>
      <p:pic>
        <p:nvPicPr>
          <p:cNvPr id="34" name="図 33">
            <a:extLst>
              <a:ext uri="{FF2B5EF4-FFF2-40B4-BE49-F238E27FC236}">
                <a16:creationId xmlns:a16="http://schemas.microsoft.com/office/drawing/2014/main" id="{F4B24974-0FDF-4EF5-A0C7-CA2B5F76BF23}"/>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5076056" y="743547"/>
            <a:ext cx="416529" cy="416529"/>
          </a:xfrm>
          <a:prstGeom prst="rect">
            <a:avLst/>
          </a:prstGeom>
        </p:spPr>
      </p:pic>
      <p:pic>
        <p:nvPicPr>
          <p:cNvPr id="35" name="図 34">
            <a:extLst>
              <a:ext uri="{FF2B5EF4-FFF2-40B4-BE49-F238E27FC236}">
                <a16:creationId xmlns:a16="http://schemas.microsoft.com/office/drawing/2014/main" id="{28EA7002-F752-40CA-A88F-0BFBB9393AC3}"/>
              </a:ext>
            </a:extLst>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7088216" y="743547"/>
            <a:ext cx="416529" cy="416529"/>
          </a:xfrm>
          <a:prstGeom prst="rect">
            <a:avLst/>
          </a:prstGeom>
        </p:spPr>
      </p:pic>
      <p:pic>
        <p:nvPicPr>
          <p:cNvPr id="36" name="図 35">
            <a:extLst>
              <a:ext uri="{FF2B5EF4-FFF2-40B4-BE49-F238E27FC236}">
                <a16:creationId xmlns:a16="http://schemas.microsoft.com/office/drawing/2014/main" id="{842DD135-9779-42C1-9B31-851D989CB882}"/>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597339" y="743547"/>
            <a:ext cx="416529" cy="416529"/>
          </a:xfrm>
          <a:prstGeom prst="rect">
            <a:avLst/>
          </a:prstGeom>
        </p:spPr>
      </p:pic>
      <p:graphicFrame>
        <p:nvGraphicFramePr>
          <p:cNvPr id="38" name="表 37">
            <a:extLst>
              <a:ext uri="{FF2B5EF4-FFF2-40B4-BE49-F238E27FC236}">
                <a16:creationId xmlns:a16="http://schemas.microsoft.com/office/drawing/2014/main" id="{FA083313-4839-452D-9366-A30440938A2E}"/>
              </a:ext>
            </a:extLst>
          </p:cNvPr>
          <p:cNvGraphicFramePr>
            <a:graphicFrameLocks noGrp="1"/>
          </p:cNvGraphicFramePr>
          <p:nvPr>
            <p:extLst>
              <p:ext uri="{D42A27DB-BD31-4B8C-83A1-F6EECF244321}">
                <p14:modId xmlns:p14="http://schemas.microsoft.com/office/powerpoint/2010/main" val="2994869882"/>
              </p:ext>
            </p:extLst>
          </p:nvPr>
        </p:nvGraphicFramePr>
        <p:xfrm>
          <a:off x="87068" y="2740351"/>
          <a:ext cx="8969865" cy="3902115"/>
        </p:xfrm>
        <a:graphic>
          <a:graphicData uri="http://schemas.openxmlformats.org/drawingml/2006/table">
            <a:tbl>
              <a:tblPr firstRow="1" bandRow="1">
                <a:tableStyleId>{F5AB1C69-6EDB-4FF4-983F-18BD219EF322}</a:tableStyleId>
              </a:tblPr>
              <a:tblGrid>
                <a:gridCol w="1346183">
                  <a:extLst>
                    <a:ext uri="{9D8B030D-6E8A-4147-A177-3AD203B41FA5}">
                      <a16:colId xmlns:a16="http://schemas.microsoft.com/office/drawing/2014/main" val="1433173782"/>
                    </a:ext>
                  </a:extLst>
                </a:gridCol>
                <a:gridCol w="780722">
                  <a:extLst>
                    <a:ext uri="{9D8B030D-6E8A-4147-A177-3AD203B41FA5}">
                      <a16:colId xmlns:a16="http://schemas.microsoft.com/office/drawing/2014/main" val="1700687111"/>
                    </a:ext>
                  </a:extLst>
                </a:gridCol>
                <a:gridCol w="655833">
                  <a:extLst>
                    <a:ext uri="{9D8B030D-6E8A-4147-A177-3AD203B41FA5}">
                      <a16:colId xmlns:a16="http://schemas.microsoft.com/office/drawing/2014/main" val="3552610994"/>
                    </a:ext>
                  </a:extLst>
                </a:gridCol>
                <a:gridCol w="755202">
                  <a:extLst>
                    <a:ext uri="{9D8B030D-6E8A-4147-A177-3AD203B41FA5}">
                      <a16:colId xmlns:a16="http://schemas.microsoft.com/office/drawing/2014/main" val="304697467"/>
                    </a:ext>
                  </a:extLst>
                </a:gridCol>
                <a:gridCol w="530436">
                  <a:extLst>
                    <a:ext uri="{9D8B030D-6E8A-4147-A177-3AD203B41FA5}">
                      <a16:colId xmlns:a16="http://schemas.microsoft.com/office/drawing/2014/main" val="3513985028"/>
                    </a:ext>
                  </a:extLst>
                </a:gridCol>
                <a:gridCol w="1424668">
                  <a:extLst>
                    <a:ext uri="{9D8B030D-6E8A-4147-A177-3AD203B41FA5}">
                      <a16:colId xmlns:a16="http://schemas.microsoft.com/office/drawing/2014/main" val="1469281846"/>
                    </a:ext>
                  </a:extLst>
                </a:gridCol>
                <a:gridCol w="3476821">
                  <a:extLst>
                    <a:ext uri="{9D8B030D-6E8A-4147-A177-3AD203B41FA5}">
                      <a16:colId xmlns:a16="http://schemas.microsoft.com/office/drawing/2014/main" val="2979112779"/>
                    </a:ext>
                  </a:extLst>
                </a:gridCol>
              </a:tblGrid>
              <a:tr h="390684">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具体的目標</a:t>
                      </a:r>
                      <a:endParaRPr kumimoji="1" lang="en-US" altLang="ja-JP"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a:t>
                      </a:r>
                      <a:r>
                        <a:rPr kumimoji="1" lang="en-US" altLang="ja-JP" sz="1100" dirty="0"/>
                        <a:t>KPI</a:t>
                      </a:r>
                      <a:r>
                        <a:rPr kumimoji="1" lang="ja-JP" altLang="en-US" sz="1100" dirty="0"/>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t>戦略</a:t>
                      </a:r>
                      <a:endParaRPr kumimoji="1" lang="en-US" altLang="ja-JP" sz="1100" b="1"/>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t>策定時</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100" b="1"/>
                        <a:t>参考値</a:t>
                      </a:r>
                      <a:endParaRPr kumimoji="1" lang="en-US" altLang="ja-JP"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実績値</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bg1"/>
                          </a:solidFill>
                        </a:rPr>
                        <a:t>達成状況</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gridSpan="2">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参考指標</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83127" marR="83127" marT="37148" marB="37148" anchor="ct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774114639"/>
                  </a:ext>
                </a:extLst>
              </a:tr>
              <a:tr h="373268">
                <a:tc rowSpan="5">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zh-CN" altLang="en-US" sz="1050" b="1" dirty="0"/>
                        <a:t>○健康寿命</a:t>
                      </a:r>
                      <a:endParaRPr kumimoji="1" lang="en-US" altLang="zh-CN" sz="1050" b="1" dirty="0"/>
                    </a:p>
                    <a:p>
                      <a:r>
                        <a:rPr kumimoji="1" lang="ja-JP" altLang="en-US" sz="1050" b="1" dirty="0"/>
                        <a:t>　：２</a:t>
                      </a:r>
                      <a:r>
                        <a:rPr kumimoji="1" lang="zh-CN" altLang="en-US" sz="1050" b="1" dirty="0"/>
                        <a:t>歳以上延伸</a:t>
                      </a:r>
                      <a:endParaRPr kumimoji="1" lang="ja-JP" altLang="en-US" sz="1050" b="1" dirty="0">
                        <a:latin typeface="Meiryo UI" panose="020B0604030504040204" pitchFamily="50" charset="-128"/>
                        <a:ea typeface="Meiryo UI" panose="020B0604030504040204" pitchFamily="50" charset="-128"/>
                      </a:endParaRPr>
                    </a:p>
                  </a:txBody>
                  <a:tcPr marL="83127" marR="83127" marT="37148" marB="37148" anchor="ctr">
                    <a:lnL w="12700" cap="flat" cmpd="sng" algn="ctr">
                      <a:solidFill>
                        <a:schemeClr val="accent3"/>
                      </a:solidFill>
                      <a:prstDash val="solid"/>
                      <a:round/>
                      <a:headEnd type="none" w="med" len="med"/>
                      <a:tailEnd type="none" w="med" len="med"/>
                    </a:lnL>
                  </a:tcPr>
                </a:tc>
                <a:tc rowSpan="5">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【2016</a:t>
                      </a:r>
                      <a:r>
                        <a:rPr kumimoji="1" lang="ja-JP" altLang="en-US" sz="1000" dirty="0">
                          <a:latin typeface="+mn-lt"/>
                        </a:rPr>
                        <a:t>年</a:t>
                      </a:r>
                      <a:r>
                        <a:rPr kumimoji="1" lang="en-US" altLang="ja-JP" sz="1000" dirty="0">
                          <a:latin typeface="+mn-lt"/>
                        </a:rPr>
                        <a:t>】</a:t>
                      </a:r>
                    </a:p>
                    <a:p>
                      <a:pPr algn="ctr"/>
                      <a:r>
                        <a:rPr kumimoji="1" lang="ja-JP" altLang="en-US" sz="1000" dirty="0">
                          <a:latin typeface="+mn-lt"/>
                        </a:rPr>
                        <a:t>男性　</a:t>
                      </a:r>
                      <a:r>
                        <a:rPr kumimoji="1" lang="en-US" altLang="ja-JP" sz="1000" dirty="0">
                          <a:latin typeface="+mn-lt"/>
                        </a:rPr>
                        <a:t>71.51</a:t>
                      </a:r>
                      <a:r>
                        <a:rPr kumimoji="1" lang="ja-JP" altLang="en-US" sz="1000" dirty="0">
                          <a:latin typeface="+mn-lt"/>
                        </a:rPr>
                        <a:t>歳</a:t>
                      </a:r>
                    </a:p>
                    <a:p>
                      <a:pPr algn="ctr"/>
                      <a:r>
                        <a:rPr kumimoji="1" lang="ja-JP" altLang="en-US" sz="1000" dirty="0">
                          <a:latin typeface="+mn-lt"/>
                        </a:rPr>
                        <a:t>女性　</a:t>
                      </a:r>
                      <a:r>
                        <a:rPr kumimoji="1" lang="en-US" altLang="ja-JP" sz="1000" dirty="0">
                          <a:latin typeface="+mn-lt"/>
                        </a:rPr>
                        <a:t>74.46</a:t>
                      </a:r>
                      <a:r>
                        <a:rPr kumimoji="1" lang="ja-JP" altLang="en-US" sz="1000" dirty="0">
                          <a:latin typeface="+mn-lt"/>
                        </a:rPr>
                        <a:t>歳</a:t>
                      </a:r>
                      <a:endParaRPr kumimoji="1" lang="ja-JP" altLang="en-US" sz="1000" dirty="0">
                        <a:latin typeface="+mn-lt"/>
                        <a:ea typeface="Meiryo UI" panose="020B0604030504040204" pitchFamily="50" charset="-128"/>
                      </a:endParaRPr>
                    </a:p>
                  </a:txBody>
                  <a:tcPr marL="83127" marR="83127" marT="37148" marB="37148" anchor="ctr"/>
                </a:tc>
                <a:tc rowSpan="5">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900" dirty="0">
                          <a:latin typeface="+mn-lt"/>
                        </a:rPr>
                        <a:t>ー</a:t>
                      </a:r>
                      <a:endParaRPr kumimoji="1" lang="ja-JP" altLang="en-US" sz="900" dirty="0">
                        <a:latin typeface="+mn-lt"/>
                        <a:ea typeface="Meiryo UI" panose="020B0604030504040204" pitchFamily="50" charset="-128"/>
                      </a:endParaRPr>
                    </a:p>
                  </a:txBody>
                  <a:tcPr marL="83127" marR="83127" marT="37148" marB="37148" anchor="ctr"/>
                </a:tc>
                <a:tc rowSpan="5">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【2019</a:t>
                      </a:r>
                      <a:r>
                        <a:rPr kumimoji="1" lang="ja-JP" altLang="en-US" sz="1000" dirty="0">
                          <a:latin typeface="+mn-lt"/>
                        </a:rPr>
                        <a:t>年</a:t>
                      </a:r>
                      <a:r>
                        <a:rPr kumimoji="1" lang="en-US" altLang="ja-JP" sz="1000" dirty="0">
                          <a:latin typeface="+mn-lt"/>
                        </a:rPr>
                        <a:t>】</a:t>
                      </a:r>
                    </a:p>
                    <a:p>
                      <a:pPr algn="ctr"/>
                      <a:r>
                        <a:rPr kumimoji="1" lang="ja-JP" altLang="en-US" sz="1000" dirty="0">
                          <a:latin typeface="+mn-lt"/>
                        </a:rPr>
                        <a:t>男性　</a:t>
                      </a:r>
                      <a:r>
                        <a:rPr kumimoji="1" lang="en-US" altLang="ja-JP" sz="1000" dirty="0">
                          <a:latin typeface="+mn-lt"/>
                        </a:rPr>
                        <a:t>71.88</a:t>
                      </a:r>
                      <a:r>
                        <a:rPr kumimoji="1" lang="ja-JP" altLang="en-US" sz="1000" dirty="0">
                          <a:latin typeface="+mn-lt"/>
                        </a:rPr>
                        <a:t>歳</a:t>
                      </a:r>
                    </a:p>
                    <a:p>
                      <a:pPr algn="ctr"/>
                      <a:r>
                        <a:rPr kumimoji="1" lang="ja-JP" altLang="en-US" sz="1000" dirty="0">
                          <a:latin typeface="+mn-lt"/>
                        </a:rPr>
                        <a:t>女性　</a:t>
                      </a:r>
                      <a:r>
                        <a:rPr kumimoji="1" lang="en-US" altLang="ja-JP" sz="1000" dirty="0">
                          <a:latin typeface="+mn-lt"/>
                        </a:rPr>
                        <a:t>74.78</a:t>
                      </a:r>
                      <a:r>
                        <a:rPr kumimoji="1" lang="ja-JP" altLang="en-US" sz="1000" dirty="0">
                          <a:latin typeface="+mn-lt"/>
                        </a:rPr>
                        <a:t>歳</a:t>
                      </a:r>
                      <a:endParaRPr kumimoji="1" lang="ja-JP" altLang="en-US" sz="1000" dirty="0">
                        <a:latin typeface="+mn-lt"/>
                        <a:ea typeface="Meiryo UI" panose="020B0604030504040204" pitchFamily="50" charset="-128"/>
                      </a:endParaRPr>
                    </a:p>
                  </a:txBody>
                  <a:tcPr marL="83127" marR="83127" marT="37148" marB="37148" anchor="ctr"/>
                </a:tc>
                <a:tc rowSpan="5">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dirty="0">
                          <a:latin typeface="+mn-lt"/>
                        </a:rPr>
                        <a:t>B</a:t>
                      </a:r>
                      <a:endParaRPr kumimoji="1" lang="ja-JP" altLang="en-US" sz="1000" dirty="0">
                        <a:latin typeface="+mn-lt"/>
                        <a:ea typeface="Meiryo UI" panose="020B0604030504040204" pitchFamily="50" charset="-128"/>
                      </a:endParaRPr>
                    </a:p>
                  </a:txBody>
                  <a:tcPr marL="83127" marR="83127"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a:latin typeface="+mn-lt"/>
                        </a:rPr>
                        <a:t>平均寿命</a:t>
                      </a:r>
                      <a:endParaRPr kumimoji="1" lang="en-US" altLang="ja-JP" sz="800">
                        <a:latin typeface="+mn-lt"/>
                      </a:endParaRPr>
                    </a:p>
                    <a:p>
                      <a:pPr algn="l"/>
                      <a:r>
                        <a:rPr kumimoji="1" lang="en-US" altLang="ja-JP" sz="800">
                          <a:latin typeface="+mn-lt"/>
                        </a:rPr>
                        <a:t>【2020</a:t>
                      </a:r>
                      <a:r>
                        <a:rPr kumimoji="1" lang="ja-JP" altLang="en-US" sz="800">
                          <a:latin typeface="+mn-lt"/>
                        </a:rPr>
                        <a:t>年</a:t>
                      </a:r>
                      <a:r>
                        <a:rPr kumimoji="1" lang="en-US" altLang="ja-JP" sz="800">
                          <a:latin typeface="+mn-lt"/>
                        </a:rPr>
                        <a:t>】</a:t>
                      </a:r>
                      <a:endParaRPr kumimoji="1" lang="ja-JP" altLang="en-US" sz="80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zh-CN" altLang="en-US" sz="800" dirty="0">
                          <a:latin typeface="+mn-lt"/>
                        </a:rPr>
                        <a:t>男性</a:t>
                      </a:r>
                      <a:r>
                        <a:rPr kumimoji="1" lang="en-US" altLang="zh-CN" sz="800" dirty="0">
                          <a:latin typeface="+mn-lt"/>
                        </a:rPr>
                        <a:t>80.81</a:t>
                      </a:r>
                      <a:r>
                        <a:rPr kumimoji="1" lang="zh-CN" altLang="en-US" sz="800" dirty="0">
                          <a:latin typeface="+mn-lt"/>
                        </a:rPr>
                        <a:t>歳（全国</a:t>
                      </a:r>
                      <a:r>
                        <a:rPr kumimoji="1" lang="en-US" altLang="zh-CN" sz="800" dirty="0">
                          <a:solidFill>
                            <a:schemeClr val="tx1"/>
                          </a:solidFill>
                          <a:latin typeface="+mn-lt"/>
                        </a:rPr>
                        <a:t>81.49</a:t>
                      </a:r>
                      <a:r>
                        <a:rPr kumimoji="1" lang="zh-CN" altLang="en-US" sz="800" dirty="0">
                          <a:solidFill>
                            <a:schemeClr val="tx1"/>
                          </a:solidFill>
                          <a:latin typeface="+mn-lt"/>
                        </a:rPr>
                        <a:t>歳）、女性</a:t>
                      </a:r>
                      <a:r>
                        <a:rPr kumimoji="1" lang="en-US" altLang="zh-CN" sz="800" dirty="0">
                          <a:solidFill>
                            <a:schemeClr val="tx1"/>
                          </a:solidFill>
                          <a:latin typeface="+mn-lt"/>
                        </a:rPr>
                        <a:t>87.37</a:t>
                      </a:r>
                      <a:r>
                        <a:rPr kumimoji="1" lang="zh-CN" altLang="en-US" sz="800" dirty="0">
                          <a:solidFill>
                            <a:schemeClr val="tx1"/>
                          </a:solidFill>
                          <a:latin typeface="+mn-lt"/>
                        </a:rPr>
                        <a:t>歳（全国</a:t>
                      </a:r>
                      <a:r>
                        <a:rPr kumimoji="1" lang="en-US" altLang="zh-CN" sz="800" dirty="0">
                          <a:solidFill>
                            <a:schemeClr val="tx1"/>
                          </a:solidFill>
                          <a:latin typeface="+mn-lt"/>
                        </a:rPr>
                        <a:t>87.60</a:t>
                      </a:r>
                      <a:r>
                        <a:rPr kumimoji="1" lang="zh-CN" altLang="en-US" sz="800" dirty="0">
                          <a:solidFill>
                            <a:schemeClr val="tx1"/>
                          </a:solidFill>
                          <a:latin typeface="+mn-lt"/>
                        </a:rPr>
                        <a:t>歳</a:t>
                      </a:r>
                      <a:r>
                        <a:rPr kumimoji="1" lang="zh-CN" altLang="en-US" sz="800" dirty="0">
                          <a:latin typeface="+mn-lt"/>
                        </a:rPr>
                        <a:t>）</a:t>
                      </a:r>
                    </a:p>
                    <a:p>
                      <a:pPr algn="l"/>
                      <a:r>
                        <a:rPr kumimoji="1" lang="ja-JP" altLang="en-US" sz="800" dirty="0">
                          <a:latin typeface="+mn-lt"/>
                        </a:rPr>
                        <a:t>（前回調査の</a:t>
                      </a:r>
                      <a:r>
                        <a:rPr kumimoji="1" lang="en-US" altLang="ja-JP" sz="800" dirty="0">
                          <a:latin typeface="+mn-lt"/>
                        </a:rPr>
                        <a:t>2015</a:t>
                      </a:r>
                      <a:r>
                        <a:rPr kumimoji="1" lang="ja-JP" altLang="en-US" sz="800" dirty="0">
                          <a:latin typeface="+mn-lt"/>
                        </a:rPr>
                        <a:t>年比男性</a:t>
                      </a:r>
                      <a:r>
                        <a:rPr kumimoji="1" lang="en-US" altLang="ja-JP" sz="800" dirty="0">
                          <a:latin typeface="+mn-lt"/>
                        </a:rPr>
                        <a:t>+0.58</a:t>
                      </a:r>
                      <a:r>
                        <a:rPr kumimoji="1" lang="ja-JP" altLang="en-US" sz="800" dirty="0">
                          <a:latin typeface="+mn-lt"/>
                        </a:rPr>
                        <a:t>歳、女性</a:t>
                      </a:r>
                      <a:r>
                        <a:rPr kumimoji="1" lang="en-US" altLang="ja-JP" sz="800" dirty="0">
                          <a:latin typeface="+mn-lt"/>
                        </a:rPr>
                        <a:t>+0.64</a:t>
                      </a:r>
                      <a:r>
                        <a:rPr kumimoji="1" lang="ja-JP" altLang="en-US" sz="800" dirty="0">
                          <a:latin typeface="+mn-lt"/>
                        </a:rPr>
                        <a:t>歳）</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1803033843"/>
                  </a:ext>
                </a:extLst>
              </a:tr>
              <a:tr h="52012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zh-TW" altLang="en-US" sz="800" dirty="0">
                          <a:latin typeface="+mn-lt"/>
                        </a:rPr>
                        <a:t>死因別死亡確率</a:t>
                      </a:r>
                    </a:p>
                    <a:p>
                      <a:pPr algn="l"/>
                      <a:r>
                        <a:rPr kumimoji="1" lang="en-US" altLang="zh-TW" sz="800" dirty="0">
                          <a:latin typeface="+mn-lt"/>
                        </a:rPr>
                        <a:t>【2020</a:t>
                      </a:r>
                      <a:r>
                        <a:rPr kumimoji="1" lang="zh-TW" altLang="en-US" sz="800" dirty="0">
                          <a:latin typeface="+mn-lt"/>
                        </a:rPr>
                        <a:t>年</a:t>
                      </a:r>
                      <a:r>
                        <a:rPr kumimoji="1" lang="en-US" altLang="zh-TW" sz="800" dirty="0">
                          <a:latin typeface="+mn-lt"/>
                        </a:rPr>
                        <a:t>】</a:t>
                      </a:r>
                      <a:endParaRPr kumimoji="1" lang="ja-JP" altLang="en-US"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第</a:t>
                      </a:r>
                      <a:r>
                        <a:rPr kumimoji="1" lang="en-US" altLang="ja-JP" sz="800" dirty="0">
                          <a:latin typeface="+mn-lt"/>
                        </a:rPr>
                        <a:t>1</a:t>
                      </a:r>
                      <a:r>
                        <a:rPr kumimoji="1" lang="ja-JP" altLang="en-US" sz="800" dirty="0">
                          <a:latin typeface="+mn-lt"/>
                        </a:rPr>
                        <a:t>位　悪性新生物（男性</a:t>
                      </a:r>
                      <a:r>
                        <a:rPr kumimoji="1" lang="en-US" altLang="ja-JP" sz="800" dirty="0">
                          <a:latin typeface="+mn-lt"/>
                        </a:rPr>
                        <a:t>28.79</a:t>
                      </a:r>
                      <a:r>
                        <a:rPr kumimoji="1" lang="ja-JP" altLang="en-US" sz="800" dirty="0">
                          <a:latin typeface="+mn-lt"/>
                        </a:rPr>
                        <a:t>％　女性</a:t>
                      </a:r>
                      <a:r>
                        <a:rPr kumimoji="1" lang="en-US" altLang="ja-JP" sz="800" dirty="0">
                          <a:latin typeface="+mn-lt"/>
                        </a:rPr>
                        <a:t>20.51</a:t>
                      </a:r>
                      <a:r>
                        <a:rPr kumimoji="1" lang="ja-JP" altLang="en-US" sz="800" dirty="0">
                          <a:latin typeface="+mn-lt"/>
                        </a:rPr>
                        <a:t>％）</a:t>
                      </a:r>
                    </a:p>
                    <a:p>
                      <a:pPr algn="l"/>
                      <a:r>
                        <a:rPr kumimoji="1" lang="ja-JP" altLang="en-US" sz="800" dirty="0">
                          <a:latin typeface="+mn-lt"/>
                        </a:rPr>
                        <a:t>第</a:t>
                      </a:r>
                      <a:r>
                        <a:rPr kumimoji="1" lang="en-US" altLang="ja-JP" sz="800" dirty="0">
                          <a:latin typeface="+mn-lt"/>
                        </a:rPr>
                        <a:t>2</a:t>
                      </a:r>
                      <a:r>
                        <a:rPr kumimoji="1" lang="ja-JP" altLang="en-US" sz="800" dirty="0">
                          <a:latin typeface="+mn-lt"/>
                        </a:rPr>
                        <a:t>位　心疾患（高血圧性を除く）（男性</a:t>
                      </a:r>
                      <a:r>
                        <a:rPr kumimoji="1" lang="en-US" altLang="ja-JP" sz="800" dirty="0">
                          <a:latin typeface="+mn-lt"/>
                        </a:rPr>
                        <a:t>15.41</a:t>
                      </a:r>
                      <a:r>
                        <a:rPr kumimoji="1" lang="ja-JP" altLang="en-US" sz="800" dirty="0">
                          <a:latin typeface="+mn-lt"/>
                        </a:rPr>
                        <a:t>％　女性</a:t>
                      </a:r>
                      <a:r>
                        <a:rPr kumimoji="1" lang="en-US" altLang="ja-JP" sz="800" dirty="0">
                          <a:latin typeface="+mn-lt"/>
                        </a:rPr>
                        <a:t>17.63</a:t>
                      </a:r>
                      <a:r>
                        <a:rPr kumimoji="1" lang="ja-JP" altLang="en-US" sz="800" dirty="0">
                          <a:latin typeface="+mn-lt"/>
                        </a:rPr>
                        <a:t>％）</a:t>
                      </a:r>
                    </a:p>
                    <a:p>
                      <a:pPr algn="l"/>
                      <a:r>
                        <a:rPr kumimoji="1" lang="ja-JP" altLang="en-US" sz="800" dirty="0">
                          <a:latin typeface="+mn-lt"/>
                        </a:rPr>
                        <a:t>第</a:t>
                      </a:r>
                      <a:r>
                        <a:rPr kumimoji="1" lang="en-US" altLang="ja-JP" sz="800" dirty="0">
                          <a:latin typeface="+mn-lt"/>
                        </a:rPr>
                        <a:t>3</a:t>
                      </a:r>
                      <a:r>
                        <a:rPr kumimoji="1" lang="ja-JP" altLang="en-US" sz="800" dirty="0">
                          <a:latin typeface="+mn-lt"/>
                        </a:rPr>
                        <a:t>位　肺炎（男性</a:t>
                      </a:r>
                      <a:r>
                        <a:rPr kumimoji="1" lang="en-US" altLang="ja-JP" sz="800" dirty="0">
                          <a:latin typeface="+mn-lt"/>
                        </a:rPr>
                        <a:t>8.34</a:t>
                      </a:r>
                      <a:r>
                        <a:rPr kumimoji="1" lang="ja-JP" altLang="en-US" sz="800" dirty="0">
                          <a:latin typeface="+mn-lt"/>
                        </a:rPr>
                        <a:t>％　女性</a:t>
                      </a:r>
                      <a:r>
                        <a:rPr kumimoji="1" lang="en-US" altLang="ja-JP" sz="800" dirty="0">
                          <a:latin typeface="+mn-lt"/>
                        </a:rPr>
                        <a:t>7.08</a:t>
                      </a:r>
                      <a:r>
                        <a:rPr kumimoji="1" lang="ja-JP" altLang="en-US" sz="800" dirty="0">
                          <a:latin typeface="+mn-lt"/>
                        </a:rPr>
                        <a:t>％）</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3968343572"/>
                  </a:ext>
                </a:extLst>
              </a:tr>
              <a:tr h="30346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zh-TW" altLang="en-US" sz="800">
                          <a:latin typeface="+mn-lt"/>
                        </a:rPr>
                        <a:t>特定健診受診率</a:t>
                      </a:r>
                      <a:endParaRPr kumimoji="1" lang="en-US" altLang="zh-TW" sz="800">
                        <a:latin typeface="+mn-lt"/>
                      </a:endParaRPr>
                    </a:p>
                    <a:p>
                      <a:pPr algn="l"/>
                      <a:r>
                        <a:rPr kumimoji="1" lang="en-US" altLang="zh-TW" sz="800">
                          <a:latin typeface="+mn-lt"/>
                        </a:rPr>
                        <a:t>【2021</a:t>
                      </a:r>
                      <a:r>
                        <a:rPr kumimoji="1" lang="zh-TW" altLang="en-US" sz="800">
                          <a:latin typeface="+mn-lt"/>
                        </a:rPr>
                        <a:t>年度</a:t>
                      </a:r>
                      <a:r>
                        <a:rPr kumimoji="1" lang="en-US" altLang="zh-TW" sz="800">
                          <a:latin typeface="+mn-lt"/>
                        </a:rPr>
                        <a:t>】</a:t>
                      </a:r>
                      <a:endParaRPr kumimoji="1" lang="ja-JP" altLang="en-US" sz="80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zh-CN" sz="800">
                          <a:latin typeface="+mn-lt"/>
                        </a:rPr>
                        <a:t>53.1</a:t>
                      </a:r>
                      <a:r>
                        <a:rPr kumimoji="1" lang="zh-CN" altLang="en-US" sz="800">
                          <a:latin typeface="+mn-lt"/>
                        </a:rPr>
                        <a:t>％（前年度比</a:t>
                      </a:r>
                      <a:r>
                        <a:rPr kumimoji="1" lang="en-US" altLang="zh-CN" sz="800">
                          <a:latin typeface="+mn-lt"/>
                        </a:rPr>
                        <a:t>+3.5%</a:t>
                      </a:r>
                      <a:r>
                        <a:rPr kumimoji="1" lang="zh-CN" altLang="en-US" sz="800">
                          <a:latin typeface="+mn-lt"/>
                        </a:rPr>
                        <a:t>）</a:t>
                      </a:r>
                      <a:r>
                        <a:rPr kumimoji="1" lang="en-US" altLang="zh-CN" sz="800">
                          <a:latin typeface="+mn-lt"/>
                        </a:rPr>
                        <a:t>※</a:t>
                      </a:r>
                      <a:r>
                        <a:rPr kumimoji="1" lang="zh-CN" altLang="en-US" sz="800">
                          <a:latin typeface="+mn-lt"/>
                        </a:rPr>
                        <a:t>全国平均　</a:t>
                      </a:r>
                      <a:r>
                        <a:rPr kumimoji="1" lang="en-US" altLang="zh-CN" sz="800">
                          <a:latin typeface="+mn-lt"/>
                        </a:rPr>
                        <a:t>56.2</a:t>
                      </a:r>
                      <a:r>
                        <a:rPr kumimoji="1" lang="zh-CN" altLang="en-US" sz="800">
                          <a:latin typeface="+mn-lt"/>
                        </a:rPr>
                        <a:t>％</a:t>
                      </a:r>
                      <a:endParaRPr kumimoji="1" lang="ja-JP" altLang="en-US" sz="800">
                        <a:latin typeface="+mn-lt"/>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008948324"/>
                  </a:ext>
                </a:extLst>
              </a:tr>
              <a:tr h="419758">
                <a:tc vMerge="1">
                  <a:txBody>
                    <a:bodyPr/>
                    <a:lstStyle/>
                    <a:p>
                      <a:endParaRPr kumimoji="1" lang="ja-JP" altLang="en-US" sz="1400">
                        <a:latin typeface="Meiryo UI" panose="020B0604030504040204" pitchFamily="50" charset="-128"/>
                        <a:ea typeface="Meiryo UI" panose="020B0604030504040204" pitchFamily="50" charset="-128"/>
                      </a:endParaRPr>
                    </a:p>
                  </a:txBody>
                  <a:tcPr/>
                </a:tc>
                <a:tc vMerge="1">
                  <a:txBody>
                    <a:bodyPr/>
                    <a:lstStyle/>
                    <a:p>
                      <a:pPr algn="ctr"/>
                      <a:endParaRPr kumimoji="1" lang="ja-JP" altLang="en-US" sz="1100">
                        <a:latin typeface="Meiryo UI" panose="020B0604030504040204" pitchFamily="50" charset="-128"/>
                        <a:ea typeface="Meiryo UI" panose="020B0604030504040204" pitchFamily="50" charset="-128"/>
                      </a:endParaRPr>
                    </a:p>
                  </a:txBody>
                  <a:tcPr/>
                </a:tc>
                <a:tc vMerge="1">
                  <a:txBody>
                    <a:bodyPr/>
                    <a:lstStyle/>
                    <a:p>
                      <a:pPr algn="ctr"/>
                      <a:endParaRPr kumimoji="1" lang="ja-JP" altLang="en-US" sz="1100">
                        <a:latin typeface="Meiryo UI" panose="020B0604030504040204" pitchFamily="50" charset="-128"/>
                        <a:ea typeface="Meiryo UI" panose="020B0604030504040204" pitchFamily="50" charset="-128"/>
                      </a:endParaRPr>
                    </a:p>
                  </a:txBody>
                  <a:tcPr/>
                </a:tc>
                <a:tc vMerge="1">
                  <a:txBody>
                    <a:bodyPr/>
                    <a:lstStyle/>
                    <a:p>
                      <a:pPr algn="ctr"/>
                      <a:endParaRPr kumimoji="1" lang="ja-JP" altLang="en-US" sz="110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がん検診受診率</a:t>
                      </a:r>
                    </a:p>
                    <a:p>
                      <a:pPr algn="l"/>
                      <a:r>
                        <a:rPr kumimoji="1" lang="en-US" altLang="ja-JP" sz="800" dirty="0">
                          <a:latin typeface="+mn-lt"/>
                        </a:rPr>
                        <a:t>【2022</a:t>
                      </a:r>
                      <a:r>
                        <a:rPr kumimoji="1" lang="ja-JP" altLang="en-US" sz="800" dirty="0">
                          <a:latin typeface="+mn-lt"/>
                        </a:rPr>
                        <a:t>年度</a:t>
                      </a:r>
                      <a:r>
                        <a:rPr kumimoji="1" lang="en-US" altLang="ja-JP" sz="800" dirty="0">
                          <a:latin typeface="+mn-lt"/>
                        </a:rPr>
                        <a:t>】</a:t>
                      </a:r>
                      <a:endParaRPr kumimoji="1" lang="ja-JP" altLang="en-US"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a:latin typeface="+mn-lt"/>
                        </a:rPr>
                        <a:t>・胃がん　　 男性</a:t>
                      </a:r>
                      <a:r>
                        <a:rPr kumimoji="1" lang="en-US" altLang="ja-JP" sz="800">
                          <a:latin typeface="+mn-lt"/>
                        </a:rPr>
                        <a:t>36.7</a:t>
                      </a:r>
                      <a:r>
                        <a:rPr kumimoji="1" lang="ja-JP" altLang="en-US" sz="800">
                          <a:latin typeface="+mn-lt"/>
                        </a:rPr>
                        <a:t>％、女性</a:t>
                      </a:r>
                      <a:r>
                        <a:rPr kumimoji="1" lang="en-US" altLang="ja-JP" sz="800">
                          <a:latin typeface="+mn-lt"/>
                        </a:rPr>
                        <a:t>26.5</a:t>
                      </a:r>
                      <a:r>
                        <a:rPr kumimoji="1" lang="ja-JP" altLang="en-US" sz="800">
                          <a:latin typeface="+mn-lt"/>
                        </a:rPr>
                        <a:t>％</a:t>
                      </a:r>
                    </a:p>
                    <a:p>
                      <a:pPr algn="l"/>
                      <a:r>
                        <a:rPr kumimoji="1" lang="ja-JP" altLang="en-US" sz="800">
                          <a:latin typeface="+mn-lt"/>
                        </a:rPr>
                        <a:t>・大腸がん　男性</a:t>
                      </a:r>
                      <a:r>
                        <a:rPr kumimoji="1" lang="en-US" altLang="ja-JP" sz="800">
                          <a:latin typeface="+mn-lt"/>
                        </a:rPr>
                        <a:t>38.3</a:t>
                      </a:r>
                      <a:r>
                        <a:rPr kumimoji="1" lang="ja-JP" altLang="en-US" sz="800">
                          <a:latin typeface="+mn-lt"/>
                        </a:rPr>
                        <a:t>％、女性</a:t>
                      </a:r>
                      <a:r>
                        <a:rPr kumimoji="1" lang="en-US" altLang="ja-JP" sz="800">
                          <a:latin typeface="+mn-lt"/>
                        </a:rPr>
                        <a:t>32.6</a:t>
                      </a:r>
                      <a:r>
                        <a:rPr kumimoji="1" lang="ja-JP" altLang="en-US" sz="800">
                          <a:latin typeface="+mn-lt"/>
                        </a:rPr>
                        <a:t>％</a:t>
                      </a:r>
                    </a:p>
                    <a:p>
                      <a:pPr algn="l"/>
                      <a:r>
                        <a:rPr kumimoji="1" lang="ja-JP" altLang="en-US" sz="800">
                          <a:latin typeface="+mn-lt"/>
                        </a:rPr>
                        <a:t>・肺がん　　 男性</a:t>
                      </a:r>
                      <a:r>
                        <a:rPr kumimoji="1" lang="en-US" altLang="ja-JP" sz="800">
                          <a:latin typeface="+mn-lt"/>
                        </a:rPr>
                        <a:t>40.6</a:t>
                      </a:r>
                      <a:r>
                        <a:rPr kumimoji="1" lang="ja-JP" altLang="en-US" sz="800">
                          <a:latin typeface="+mn-lt"/>
                        </a:rPr>
                        <a:t>％、女性</a:t>
                      </a:r>
                      <a:r>
                        <a:rPr kumimoji="1" lang="en-US" altLang="ja-JP" sz="800">
                          <a:latin typeface="+mn-lt"/>
                        </a:rPr>
                        <a:t>32.7</a:t>
                      </a:r>
                      <a:r>
                        <a:rPr kumimoji="1" lang="ja-JP" altLang="en-US" sz="800">
                          <a:latin typeface="+mn-lt"/>
                        </a:rPr>
                        <a:t>％</a:t>
                      </a:r>
                      <a:endParaRPr kumimoji="1" lang="ja-JP" altLang="en-US" sz="800">
                        <a:latin typeface="+mn-lt"/>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090134355"/>
                  </a:ext>
                </a:extLst>
              </a:tr>
              <a:tr h="506980">
                <a:tc vMerge="1">
                  <a:txBody>
                    <a:bodyPr/>
                    <a:lstStyle/>
                    <a:p>
                      <a:endParaRPr kumimoji="1" lang="ja-JP" altLang="en-US" sz="1400">
                        <a:latin typeface="Meiryo UI" panose="020B0604030504040204" pitchFamily="50" charset="-128"/>
                        <a:ea typeface="Meiryo UI" panose="020B0604030504040204" pitchFamily="50" charset="-128"/>
                      </a:endParaRPr>
                    </a:p>
                  </a:txBody>
                  <a:tcPr/>
                </a:tc>
                <a:tc vMerge="1">
                  <a:txBody>
                    <a:bodyPr/>
                    <a:lstStyle/>
                    <a:p>
                      <a:pPr algn="ctr"/>
                      <a:endParaRPr kumimoji="1" lang="ja-JP" altLang="en-US" sz="1100">
                        <a:latin typeface="Meiryo UI" panose="020B0604030504040204" pitchFamily="50" charset="-128"/>
                        <a:ea typeface="Meiryo UI" panose="020B0604030504040204" pitchFamily="50" charset="-128"/>
                      </a:endParaRPr>
                    </a:p>
                  </a:txBody>
                  <a:tcPr/>
                </a:tc>
                <a:tc vMerge="1">
                  <a:txBody>
                    <a:bodyPr/>
                    <a:lstStyle/>
                    <a:p>
                      <a:pPr algn="ctr"/>
                      <a:endParaRPr kumimoji="1" lang="ja-JP" altLang="en-US" sz="1100">
                        <a:latin typeface="Meiryo UI" panose="020B0604030504040204" pitchFamily="50" charset="-128"/>
                        <a:ea typeface="Meiryo UI" panose="020B0604030504040204" pitchFamily="50" charset="-128"/>
                      </a:endParaRPr>
                    </a:p>
                  </a:txBody>
                  <a:tcPr/>
                </a:tc>
                <a:tc vMerge="1">
                  <a:txBody>
                    <a:bodyPr/>
                    <a:lstStyle/>
                    <a:p>
                      <a:pPr algn="ctr"/>
                      <a:endParaRPr kumimoji="1" lang="ja-JP" altLang="en-US" sz="110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zh-TW" altLang="en-US" sz="800" dirty="0">
                          <a:latin typeface="+mn-lt"/>
                        </a:rPr>
                        <a:t>要介護認定率</a:t>
                      </a:r>
                      <a:endParaRPr kumimoji="1" lang="en-US" altLang="zh-TW" sz="800" dirty="0">
                        <a:latin typeface="+mn-lt"/>
                      </a:endParaRPr>
                    </a:p>
                    <a:p>
                      <a:pPr algn="l"/>
                      <a:r>
                        <a:rPr kumimoji="1" lang="en-US" altLang="ja-JP" sz="800" dirty="0">
                          <a:latin typeface="+mn-lt"/>
                        </a:rPr>
                        <a:t>【2020</a:t>
                      </a:r>
                      <a:r>
                        <a:rPr kumimoji="1" lang="ja-JP" altLang="en-US" sz="800" dirty="0">
                          <a:latin typeface="+mn-lt"/>
                        </a:rPr>
                        <a:t>年</a:t>
                      </a:r>
                      <a:r>
                        <a:rPr kumimoji="1" lang="en-US" altLang="ja-JP" sz="800" dirty="0">
                          <a:latin typeface="+mn-lt"/>
                        </a:rPr>
                        <a:t>】</a:t>
                      </a:r>
                      <a:endParaRPr kumimoji="1" lang="ja-JP" altLang="en-US"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800">
                          <a:latin typeface="+mn-lt"/>
                        </a:rPr>
                        <a:t>22.3</a:t>
                      </a:r>
                      <a:r>
                        <a:rPr kumimoji="1" lang="ja-JP" altLang="en-US" sz="800">
                          <a:latin typeface="+mn-lt"/>
                        </a:rPr>
                        <a:t>％（前年度比＋</a:t>
                      </a:r>
                      <a:r>
                        <a:rPr kumimoji="1" lang="en-US" altLang="ja-JP" sz="800">
                          <a:latin typeface="+mn-lt"/>
                        </a:rPr>
                        <a:t>0.6%</a:t>
                      </a:r>
                      <a:r>
                        <a:rPr kumimoji="1" lang="ja-JP" altLang="en-US" sz="800">
                          <a:latin typeface="+mn-lt"/>
                        </a:rPr>
                        <a:t>）</a:t>
                      </a:r>
                    </a:p>
                    <a:p>
                      <a:pPr algn="l"/>
                      <a:r>
                        <a:rPr kumimoji="1" lang="ja-JP" altLang="en-US" sz="800">
                          <a:latin typeface="+mn-lt"/>
                        </a:rPr>
                        <a:t>（全国平均</a:t>
                      </a:r>
                      <a:r>
                        <a:rPr kumimoji="1" lang="en-US" altLang="ja-JP" sz="800">
                          <a:latin typeface="+mn-lt"/>
                        </a:rPr>
                        <a:t>18.7</a:t>
                      </a:r>
                      <a:r>
                        <a:rPr kumimoji="1" lang="ja-JP" altLang="en-US" sz="800">
                          <a:latin typeface="+mn-lt"/>
                        </a:rPr>
                        <a:t>％を</a:t>
                      </a:r>
                      <a:r>
                        <a:rPr kumimoji="1" lang="en-US" altLang="ja-JP" sz="800">
                          <a:latin typeface="+mn-lt"/>
                        </a:rPr>
                        <a:t>3.6</a:t>
                      </a:r>
                      <a:r>
                        <a:rPr kumimoji="1" lang="ja-JP" altLang="en-US" sz="800">
                          <a:latin typeface="+mn-lt"/>
                        </a:rPr>
                        <a:t>％上回り、全国ワースト</a:t>
                      </a:r>
                      <a:r>
                        <a:rPr kumimoji="1" lang="en-US" altLang="ja-JP" sz="800">
                          <a:latin typeface="+mn-lt"/>
                        </a:rPr>
                        <a:t>1</a:t>
                      </a:r>
                      <a:r>
                        <a:rPr kumimoji="1" lang="ja-JP" altLang="en-US" sz="800">
                          <a:latin typeface="+mn-lt"/>
                        </a:rPr>
                        <a:t>位）</a:t>
                      </a:r>
                      <a:endParaRPr kumimoji="1" lang="en-US" altLang="ja-JP" sz="800">
                        <a:latin typeface="+mn-lt"/>
                      </a:endParaRPr>
                    </a:p>
                    <a:p>
                      <a:pPr marL="801688" indent="-801688" algn="l"/>
                      <a:r>
                        <a:rPr kumimoji="1" lang="en-US" altLang="ja-JP" sz="700">
                          <a:latin typeface="+mn-lt"/>
                        </a:rPr>
                        <a:t>※</a:t>
                      </a:r>
                      <a:r>
                        <a:rPr kumimoji="1" lang="ja-JP" altLang="en-US" sz="700">
                          <a:latin typeface="+mn-lt"/>
                        </a:rPr>
                        <a:t>要介護認定率＝</a:t>
                      </a:r>
                      <a:r>
                        <a:rPr kumimoji="1" lang="en-US" altLang="ja-JP" sz="700">
                          <a:latin typeface="+mn-lt"/>
                        </a:rPr>
                        <a:t>65</a:t>
                      </a:r>
                      <a:r>
                        <a:rPr kumimoji="1" lang="ja-JP" altLang="en-US" sz="700">
                          <a:latin typeface="+mn-lt"/>
                        </a:rPr>
                        <a:t>歳以上の被保険者のうち、要介護・要支援の認定を受けた者の割合</a:t>
                      </a:r>
                      <a:endParaRPr kumimoji="1" lang="ja-JP" altLang="en-US" sz="900">
                        <a:latin typeface="+mn-lt"/>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972993315"/>
                  </a:ext>
                </a:extLst>
              </a:tr>
              <a:tr h="960704">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174625" indent="-174625"/>
                      <a:r>
                        <a:rPr kumimoji="1" lang="ja-JP" altLang="en-US" sz="1050" b="1" dirty="0"/>
                        <a:t>○府内民間企業の</a:t>
                      </a:r>
                      <a:endParaRPr kumimoji="1" lang="en-US" altLang="ja-JP" sz="1050" b="1" dirty="0"/>
                    </a:p>
                    <a:p>
                      <a:pPr marL="174625" indent="-174625"/>
                      <a:r>
                        <a:rPr kumimoji="1" lang="ja-JP" altLang="en-US" sz="1050" b="1" dirty="0"/>
                        <a:t>　 障がい者実雇用率</a:t>
                      </a:r>
                      <a:endParaRPr kumimoji="1" lang="en-US" altLang="ja-JP" sz="1050" b="1" dirty="0"/>
                    </a:p>
                    <a:p>
                      <a:pPr marL="174625" indent="-174625"/>
                      <a:r>
                        <a:rPr kumimoji="1" lang="ja-JP" altLang="en-US" sz="1050" b="1" dirty="0"/>
                        <a:t>　：</a:t>
                      </a:r>
                      <a:r>
                        <a:rPr kumimoji="1" lang="en-US" altLang="ja-JP" sz="1050" b="1" dirty="0">
                          <a:latin typeface="+mn-lt"/>
                        </a:rPr>
                        <a:t>2.3</a:t>
                      </a:r>
                      <a:r>
                        <a:rPr kumimoji="1" lang="ja-JP" altLang="en-US" sz="1050" b="1" dirty="0">
                          <a:latin typeface="+mn-lt"/>
                        </a:rPr>
                        <a:t>％以上</a:t>
                      </a:r>
                      <a:endParaRPr kumimoji="1" lang="ja-JP" altLang="en-US" sz="1050" b="1" dirty="0">
                        <a:latin typeface="+mn-lt"/>
                        <a:ea typeface="Meiryo UI" panose="020B0604030504040204" pitchFamily="50" charset="-128"/>
                      </a:endParaRPr>
                    </a:p>
                  </a:txBody>
                  <a:tcPr marL="83127" marR="83127" marT="37148" marB="37148" anchor="ctr">
                    <a:lnL w="12700" cap="flat" cmpd="sng" algn="ctr">
                      <a:solidFill>
                        <a:schemeClr val="accent3"/>
                      </a:solidFill>
                      <a:prstDash val="solid"/>
                      <a:round/>
                      <a:headEnd type="none" w="med" len="med"/>
                      <a:tailEnd type="none" w="med" len="med"/>
                    </a:lnL>
                    <a:lnB w="12700" cap="flat" cmpd="sng" algn="ctr">
                      <a:solidFill>
                        <a:schemeClr val="accent3"/>
                      </a:solidFill>
                      <a:prstDash val="solid"/>
                      <a:round/>
                      <a:headEnd type="none" w="med" len="med"/>
                      <a:tailEnd type="none" w="med" len="med"/>
                    </a:lnB>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【2019</a:t>
                      </a:r>
                      <a:r>
                        <a:rPr kumimoji="1" lang="ja-JP" altLang="en-US" sz="1000" dirty="0">
                          <a:latin typeface="+mn-lt"/>
                        </a:rPr>
                        <a:t>年</a:t>
                      </a:r>
                      <a:r>
                        <a:rPr kumimoji="1" lang="en-US" altLang="ja-JP" sz="1000" dirty="0">
                          <a:latin typeface="+mn-lt"/>
                        </a:rPr>
                        <a:t>】</a:t>
                      </a:r>
                    </a:p>
                    <a:p>
                      <a:pPr algn="ctr"/>
                      <a:r>
                        <a:rPr kumimoji="1" lang="en-US" altLang="ja-JP" sz="1000" dirty="0">
                          <a:latin typeface="+mn-lt"/>
                        </a:rPr>
                        <a:t>2.08%</a:t>
                      </a:r>
                      <a:endParaRPr kumimoji="1" lang="ja-JP" altLang="en-US" sz="1000" dirty="0">
                        <a:latin typeface="+mn-lt"/>
                        <a:ea typeface="Meiryo UI" panose="020B0604030504040204" pitchFamily="50" charset="-128"/>
                      </a:endParaRPr>
                    </a:p>
                  </a:txBody>
                  <a:tcPr marL="83127" marR="83127" marT="37148" marB="37148" anchor="ctr">
                    <a:lnB w="12700" cap="flat" cmpd="sng" algn="ctr">
                      <a:solidFill>
                        <a:schemeClr val="accent3"/>
                      </a:solidFill>
                      <a:prstDash val="solid"/>
                      <a:round/>
                      <a:headEnd type="none" w="med" len="med"/>
                      <a:tailEnd type="none" w="med" len="med"/>
                    </a:lnB>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800" dirty="0">
                          <a:latin typeface="+mn-lt"/>
                        </a:rPr>
                        <a:t>【2022</a:t>
                      </a:r>
                      <a:r>
                        <a:rPr kumimoji="1" lang="ja-JP" altLang="en-US" sz="800" dirty="0">
                          <a:latin typeface="+mn-lt"/>
                        </a:rPr>
                        <a:t>年</a:t>
                      </a:r>
                      <a:r>
                        <a:rPr kumimoji="1" lang="en-US" altLang="ja-JP" sz="800" dirty="0">
                          <a:latin typeface="+mn-lt"/>
                        </a:rPr>
                        <a:t>】</a:t>
                      </a:r>
                    </a:p>
                    <a:p>
                      <a:pPr algn="ctr"/>
                      <a:r>
                        <a:rPr kumimoji="1" lang="en-US" altLang="ja-JP" sz="800" dirty="0">
                          <a:latin typeface="+mn-lt"/>
                        </a:rPr>
                        <a:t>2.25%</a:t>
                      </a:r>
                      <a:endParaRPr kumimoji="1" lang="ja-JP" altLang="en-US" sz="800" dirty="0">
                        <a:latin typeface="+mn-lt"/>
                        <a:ea typeface="Meiryo UI" panose="020B0604030504040204" pitchFamily="50" charset="-128"/>
                      </a:endParaRPr>
                    </a:p>
                  </a:txBody>
                  <a:tcPr marL="83127" marR="83127" marT="37148" marB="37148" anchor="ctr">
                    <a:lnB w="12700" cap="flat" cmpd="sng" algn="ctr">
                      <a:solidFill>
                        <a:schemeClr val="accent3"/>
                      </a:solidFill>
                      <a:prstDash val="solid"/>
                      <a:round/>
                      <a:headEnd type="none" w="med" len="med"/>
                      <a:tailEnd type="none" w="med" len="med"/>
                    </a:lnB>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【2023</a:t>
                      </a:r>
                      <a:r>
                        <a:rPr kumimoji="1" lang="ja-JP" altLang="en-US" sz="1000" dirty="0">
                          <a:latin typeface="+mn-lt"/>
                        </a:rPr>
                        <a:t>年</a:t>
                      </a:r>
                      <a:r>
                        <a:rPr kumimoji="1" lang="en-US" altLang="ja-JP" sz="1000" dirty="0">
                          <a:latin typeface="+mn-lt"/>
                        </a:rPr>
                        <a:t>】</a:t>
                      </a:r>
                    </a:p>
                    <a:p>
                      <a:pPr algn="ctr"/>
                      <a:r>
                        <a:rPr kumimoji="1" lang="en-US" altLang="ja-JP" sz="1000" dirty="0">
                          <a:latin typeface="+mn-lt"/>
                        </a:rPr>
                        <a:t>2.35%</a:t>
                      </a:r>
                      <a:endParaRPr kumimoji="1" lang="ja-JP" altLang="en-US" sz="1000" dirty="0">
                        <a:latin typeface="+mn-lt"/>
                        <a:ea typeface="Meiryo UI" panose="020B0604030504040204" pitchFamily="50" charset="-128"/>
                      </a:endParaRPr>
                    </a:p>
                  </a:txBody>
                  <a:tcPr marL="83127" marR="83127" marT="37148" marB="37148" anchor="ctr">
                    <a:lnB w="12700" cap="flat" cmpd="sng" algn="ctr">
                      <a:solidFill>
                        <a:schemeClr val="accent3"/>
                      </a:solidFill>
                      <a:prstDash val="solid"/>
                      <a:round/>
                      <a:headEnd type="none" w="med" len="med"/>
                      <a:tailEnd type="none" w="med" len="med"/>
                    </a:lnB>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b="0" dirty="0">
                          <a:latin typeface="+mn-lt"/>
                          <a:ea typeface="Meiryo UI" panose="020B0604030504040204" pitchFamily="50" charset="-128"/>
                        </a:rPr>
                        <a:t>A</a:t>
                      </a:r>
                      <a:endParaRPr kumimoji="1" lang="ja-JP" altLang="en-US" sz="1000" b="0" dirty="0">
                        <a:latin typeface="+mn-lt"/>
                        <a:ea typeface="Meiryo UI" panose="020B0604030504040204" pitchFamily="50" charset="-128"/>
                      </a:endParaRPr>
                    </a:p>
                  </a:txBody>
                  <a:tcPr marL="83127" marR="83127" marT="37148" marB="37148" anchor="ctr">
                    <a:lnB w="12700" cap="flat" cmpd="sng" algn="ctr">
                      <a:solidFill>
                        <a:schemeClr val="accent3"/>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就業率</a:t>
                      </a:r>
                      <a:endParaRPr kumimoji="1" lang="en-US" altLang="ja-JP" sz="800" dirty="0">
                        <a:latin typeface="+mn-lt"/>
                      </a:endParaRPr>
                    </a:p>
                    <a:p>
                      <a:pPr algn="l"/>
                      <a:r>
                        <a:rPr kumimoji="1" lang="ja-JP" altLang="en-US" sz="800" dirty="0">
                          <a:latin typeface="+mn-lt"/>
                        </a:rPr>
                        <a:t>（女性・若者・高齢者）</a:t>
                      </a:r>
                    </a:p>
                    <a:p>
                      <a:pPr algn="l"/>
                      <a:r>
                        <a:rPr kumimoji="1" lang="en-US" altLang="ja-JP" sz="800" dirty="0">
                          <a:latin typeface="+mn-lt"/>
                        </a:rPr>
                        <a:t>【2022</a:t>
                      </a:r>
                      <a:r>
                        <a:rPr kumimoji="1" lang="ja-JP" altLang="en-US" sz="800" dirty="0">
                          <a:latin typeface="+mn-lt"/>
                        </a:rPr>
                        <a:t>年</a:t>
                      </a:r>
                      <a:r>
                        <a:rPr kumimoji="1" lang="en-US" altLang="ja-JP" sz="800" dirty="0">
                          <a:latin typeface="+mn-lt"/>
                        </a:rPr>
                        <a:t>】</a:t>
                      </a:r>
                      <a:endParaRPr kumimoji="1" lang="en-US" altLang="ja-JP"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・女性　</a:t>
                      </a:r>
                      <a:r>
                        <a:rPr kumimoji="1" lang="en-US" altLang="ja-JP" sz="800" dirty="0">
                          <a:latin typeface="+mn-lt"/>
                        </a:rPr>
                        <a:t>52.3</a:t>
                      </a:r>
                      <a:r>
                        <a:rPr kumimoji="1" lang="ja-JP" altLang="en-US" sz="800" dirty="0">
                          <a:latin typeface="+mn-lt"/>
                        </a:rPr>
                        <a:t>％　（全国</a:t>
                      </a:r>
                      <a:r>
                        <a:rPr kumimoji="1" lang="en-US" altLang="ja-JP" sz="800" dirty="0">
                          <a:latin typeface="+mn-lt"/>
                        </a:rPr>
                        <a:t>54.2</a:t>
                      </a:r>
                      <a:r>
                        <a:rPr kumimoji="1" lang="ja-JP" altLang="en-US" sz="800" dirty="0">
                          <a:latin typeface="+mn-lt"/>
                        </a:rPr>
                        <a:t>％）（</a:t>
                      </a:r>
                      <a:r>
                        <a:rPr kumimoji="1" lang="en-US" altLang="ja-JP" sz="800" dirty="0">
                          <a:latin typeface="+mn-lt"/>
                        </a:rPr>
                        <a:t>+1.2</a:t>
                      </a:r>
                      <a:r>
                        <a:rPr kumimoji="1" lang="ja-JP" altLang="en-US" sz="800" dirty="0">
                          <a:latin typeface="+mn-lt"/>
                        </a:rPr>
                        <a:t>％</a:t>
                      </a:r>
                      <a:r>
                        <a:rPr kumimoji="1" lang="en-US" altLang="ja-JP" sz="800" dirty="0">
                          <a:latin typeface="+mn-lt"/>
                        </a:rPr>
                        <a:t>((</a:t>
                      </a:r>
                      <a:r>
                        <a:rPr kumimoji="1" lang="ja-JP" altLang="en-US" sz="800" dirty="0">
                          <a:latin typeface="+mn-lt"/>
                        </a:rPr>
                        <a:t>全国</a:t>
                      </a:r>
                      <a:r>
                        <a:rPr kumimoji="1" lang="en-US" altLang="ja-JP" sz="800" dirty="0">
                          <a:latin typeface="+mn-lt"/>
                        </a:rPr>
                        <a:t>+2.0%))</a:t>
                      </a:r>
                    </a:p>
                    <a:p>
                      <a:pPr algn="l"/>
                      <a:r>
                        <a:rPr kumimoji="1" lang="ja-JP" altLang="en-US" sz="800" dirty="0">
                          <a:latin typeface="+mn-lt"/>
                        </a:rPr>
                        <a:t>・若者（</a:t>
                      </a:r>
                      <a:r>
                        <a:rPr kumimoji="1" lang="en-US" altLang="ja-JP" sz="800" dirty="0">
                          <a:latin typeface="+mn-lt"/>
                        </a:rPr>
                        <a:t>15</a:t>
                      </a:r>
                      <a:r>
                        <a:rPr kumimoji="1" lang="ja-JP" altLang="en-US" sz="800" dirty="0">
                          <a:latin typeface="+mn-lt"/>
                        </a:rPr>
                        <a:t>～</a:t>
                      </a:r>
                      <a:r>
                        <a:rPr kumimoji="1" lang="en-US" altLang="ja-JP" sz="800" dirty="0">
                          <a:latin typeface="+mn-lt"/>
                        </a:rPr>
                        <a:t>34</a:t>
                      </a:r>
                      <a:r>
                        <a:rPr kumimoji="1" lang="ja-JP" altLang="en-US" sz="800" dirty="0">
                          <a:latin typeface="+mn-lt"/>
                        </a:rPr>
                        <a:t>歳）</a:t>
                      </a:r>
                      <a:r>
                        <a:rPr kumimoji="1" lang="en-US" altLang="ja-JP" sz="800" dirty="0">
                          <a:latin typeface="+mn-lt"/>
                        </a:rPr>
                        <a:t>68.4</a:t>
                      </a:r>
                      <a:r>
                        <a:rPr kumimoji="1" lang="ja-JP" altLang="en-US" sz="800" dirty="0">
                          <a:latin typeface="+mn-lt"/>
                        </a:rPr>
                        <a:t>％　</a:t>
                      </a:r>
                      <a:r>
                        <a:rPr kumimoji="1" lang="en-US" altLang="ja-JP" sz="800" dirty="0">
                          <a:latin typeface="+mn-lt"/>
                        </a:rPr>
                        <a:t>(</a:t>
                      </a:r>
                      <a:r>
                        <a:rPr kumimoji="1" lang="ja-JP" altLang="en-US" sz="800" dirty="0">
                          <a:latin typeface="+mn-lt"/>
                        </a:rPr>
                        <a:t>全国</a:t>
                      </a:r>
                      <a:r>
                        <a:rPr kumimoji="1" lang="en-US" altLang="ja-JP" sz="800" dirty="0">
                          <a:latin typeface="+mn-lt"/>
                        </a:rPr>
                        <a:t>70.1%</a:t>
                      </a:r>
                      <a:r>
                        <a:rPr kumimoji="1" lang="ja-JP" altLang="en-US" sz="800" dirty="0">
                          <a:latin typeface="+mn-lt"/>
                        </a:rPr>
                        <a:t>）</a:t>
                      </a:r>
                    </a:p>
                    <a:p>
                      <a:pPr algn="l"/>
                      <a:r>
                        <a:rPr kumimoji="1" lang="ja-JP" altLang="en-US" sz="800" dirty="0">
                          <a:latin typeface="+mn-lt"/>
                        </a:rPr>
                        <a:t>　　　　（</a:t>
                      </a:r>
                      <a:r>
                        <a:rPr kumimoji="1" lang="en-US" altLang="ja-JP" sz="800" dirty="0">
                          <a:latin typeface="+mn-lt"/>
                        </a:rPr>
                        <a:t>+1.9</a:t>
                      </a:r>
                      <a:r>
                        <a:rPr kumimoji="1" lang="ja-JP" altLang="en-US" sz="800" dirty="0">
                          <a:latin typeface="+mn-lt"/>
                        </a:rPr>
                        <a:t>％</a:t>
                      </a:r>
                      <a:r>
                        <a:rPr kumimoji="1" lang="en-US" altLang="ja-JP" sz="800" dirty="0">
                          <a:latin typeface="+mn-lt"/>
                        </a:rPr>
                        <a:t>(</a:t>
                      </a:r>
                      <a:r>
                        <a:rPr kumimoji="1" lang="ja-JP" altLang="en-US" sz="800" dirty="0">
                          <a:latin typeface="+mn-lt"/>
                        </a:rPr>
                        <a:t>全国</a:t>
                      </a:r>
                      <a:r>
                        <a:rPr kumimoji="1" lang="en-US" altLang="ja-JP" sz="800" dirty="0">
                          <a:latin typeface="+mn-lt"/>
                        </a:rPr>
                        <a:t>+3.2</a:t>
                      </a:r>
                      <a:r>
                        <a:rPr kumimoji="1" lang="ja-JP" altLang="en-US" sz="800" dirty="0">
                          <a:latin typeface="+mn-lt"/>
                        </a:rPr>
                        <a:t>％</a:t>
                      </a:r>
                      <a:r>
                        <a:rPr kumimoji="1" lang="en-US" altLang="ja-JP" sz="800" dirty="0">
                          <a:latin typeface="+mn-lt"/>
                        </a:rPr>
                        <a:t>)</a:t>
                      </a:r>
                      <a:r>
                        <a:rPr kumimoji="1" lang="ja-JP" altLang="en-US" sz="800" dirty="0">
                          <a:latin typeface="+mn-lt"/>
                        </a:rPr>
                        <a:t>）</a:t>
                      </a:r>
                    </a:p>
                    <a:p>
                      <a:pPr algn="l"/>
                      <a:r>
                        <a:rPr kumimoji="1" lang="ja-JP" altLang="en-US" sz="800" dirty="0">
                          <a:latin typeface="+mn-lt"/>
                        </a:rPr>
                        <a:t>・高齢者（</a:t>
                      </a:r>
                      <a:r>
                        <a:rPr kumimoji="1" lang="en-US" altLang="ja-JP" sz="800" dirty="0">
                          <a:latin typeface="+mn-lt"/>
                        </a:rPr>
                        <a:t>65</a:t>
                      </a:r>
                      <a:r>
                        <a:rPr kumimoji="1" lang="ja-JP" altLang="en-US" sz="800" dirty="0">
                          <a:latin typeface="+mn-lt"/>
                        </a:rPr>
                        <a:t>歳以上）</a:t>
                      </a:r>
                      <a:r>
                        <a:rPr kumimoji="1" lang="en-US" altLang="ja-JP" sz="800" dirty="0">
                          <a:latin typeface="+mn-lt"/>
                        </a:rPr>
                        <a:t>22.6</a:t>
                      </a:r>
                      <a:r>
                        <a:rPr kumimoji="1" lang="ja-JP" altLang="en-US" sz="800" dirty="0">
                          <a:latin typeface="+mn-lt"/>
                        </a:rPr>
                        <a:t>％　</a:t>
                      </a:r>
                      <a:r>
                        <a:rPr kumimoji="1" lang="en-US" altLang="ja-JP" sz="800" dirty="0">
                          <a:latin typeface="+mn-lt"/>
                        </a:rPr>
                        <a:t>(</a:t>
                      </a:r>
                      <a:r>
                        <a:rPr kumimoji="1" lang="ja-JP" altLang="en-US" sz="800" dirty="0">
                          <a:latin typeface="+mn-lt"/>
                        </a:rPr>
                        <a:t>全国</a:t>
                      </a:r>
                      <a:r>
                        <a:rPr kumimoji="1" lang="en-US" altLang="ja-JP" sz="800" dirty="0">
                          <a:latin typeface="+mn-lt"/>
                        </a:rPr>
                        <a:t>25.6%</a:t>
                      </a:r>
                      <a:r>
                        <a:rPr kumimoji="1" lang="ja-JP" altLang="en-US" sz="800" dirty="0">
                          <a:latin typeface="+mn-lt"/>
                        </a:rPr>
                        <a:t>）</a:t>
                      </a:r>
                    </a:p>
                    <a:p>
                      <a:pPr algn="l"/>
                      <a:r>
                        <a:rPr kumimoji="1" lang="ja-JP" altLang="en-US" sz="800" dirty="0">
                          <a:latin typeface="+mn-lt"/>
                        </a:rPr>
                        <a:t>　　　　（</a:t>
                      </a:r>
                      <a:r>
                        <a:rPr kumimoji="1" lang="en-US" altLang="ja-JP" sz="800" dirty="0">
                          <a:latin typeface="+mn-lt"/>
                        </a:rPr>
                        <a:t>+0.26%(</a:t>
                      </a:r>
                      <a:r>
                        <a:rPr kumimoji="1" lang="ja-JP" altLang="en-US" sz="800" dirty="0">
                          <a:latin typeface="+mn-lt"/>
                        </a:rPr>
                        <a:t>全国</a:t>
                      </a:r>
                      <a:r>
                        <a:rPr kumimoji="1" lang="en-US" altLang="ja-JP" sz="800" dirty="0">
                          <a:latin typeface="+mn-lt"/>
                        </a:rPr>
                        <a:t>+0.51</a:t>
                      </a:r>
                      <a:r>
                        <a:rPr kumimoji="1" lang="ja-JP" altLang="en-US" sz="800" dirty="0">
                          <a:latin typeface="+mn-lt"/>
                        </a:rPr>
                        <a:t>％</a:t>
                      </a:r>
                      <a:r>
                        <a:rPr kumimoji="1" lang="en-US" altLang="ja-JP" sz="800" dirty="0">
                          <a:latin typeface="+mn-lt"/>
                        </a:rPr>
                        <a:t>)</a:t>
                      </a:r>
                      <a:r>
                        <a:rPr kumimoji="1" lang="ja-JP" altLang="en-US" sz="800" dirty="0">
                          <a:latin typeface="+mn-lt"/>
                        </a:rPr>
                        <a:t>）</a:t>
                      </a:r>
                    </a:p>
                    <a:p>
                      <a:pPr algn="l"/>
                      <a:r>
                        <a:rPr kumimoji="1" lang="ja-JP" altLang="en-US" sz="800" dirty="0">
                          <a:latin typeface="+mn-lt"/>
                        </a:rPr>
                        <a:t>　</a:t>
                      </a:r>
                      <a:r>
                        <a:rPr kumimoji="1" lang="en-US" altLang="ja-JP" sz="800" dirty="0">
                          <a:latin typeface="+mn-lt"/>
                        </a:rPr>
                        <a:t>※</a:t>
                      </a:r>
                      <a:r>
                        <a:rPr kumimoji="1" lang="ja-JP" altLang="en-US" sz="800" dirty="0">
                          <a:latin typeface="+mn-lt"/>
                        </a:rPr>
                        <a:t>（　）は前年との差</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608802803"/>
                  </a:ext>
                </a:extLst>
              </a:tr>
              <a:tr h="37326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a:latin typeface="+mn-lt"/>
                        </a:rPr>
                        <a:t>法定雇用率達成企業の割合</a:t>
                      </a:r>
                      <a:r>
                        <a:rPr kumimoji="1" lang="en-US" altLang="ja-JP" sz="800">
                          <a:latin typeface="+mn-lt"/>
                        </a:rPr>
                        <a:t>【2022</a:t>
                      </a:r>
                      <a:r>
                        <a:rPr kumimoji="1" lang="ja-JP" altLang="en-US" sz="800">
                          <a:latin typeface="+mn-lt"/>
                        </a:rPr>
                        <a:t>年</a:t>
                      </a:r>
                      <a:r>
                        <a:rPr kumimoji="1" lang="en-US" altLang="ja-JP" sz="800">
                          <a:latin typeface="+mn-lt"/>
                        </a:rPr>
                        <a:t>】</a:t>
                      </a:r>
                      <a:endParaRPr kumimoji="1" lang="ja-JP" altLang="en-US" sz="800">
                        <a:latin typeface="+mn-lt"/>
                        <a:ea typeface="Meiryo UI" panose="020B0604030504040204" pitchFamily="50" charset="-128"/>
                      </a:endParaRPr>
                    </a:p>
                  </a:txBody>
                  <a:tcPr marL="74295" marR="74295" marT="37148" marB="37148" anchor="ctr">
                    <a:lnB w="12700" cap="flat" cmpd="sng" algn="ctr">
                      <a:solidFill>
                        <a:schemeClr val="accent3"/>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zh-CN" sz="800" dirty="0">
                          <a:latin typeface="+mn-lt"/>
                        </a:rPr>
                        <a:t>44.6</a:t>
                      </a:r>
                      <a:r>
                        <a:rPr kumimoji="1" lang="zh-CN" altLang="en-US" sz="800" dirty="0">
                          <a:latin typeface="+mn-lt"/>
                        </a:rPr>
                        <a:t>％（前年比</a:t>
                      </a:r>
                      <a:r>
                        <a:rPr kumimoji="1" lang="en-US" altLang="zh-CN" sz="800" dirty="0">
                          <a:latin typeface="+mn-lt"/>
                        </a:rPr>
                        <a:t>+1.6</a:t>
                      </a:r>
                      <a:r>
                        <a:rPr kumimoji="1" lang="zh-CN" altLang="en-US" sz="800" dirty="0">
                          <a:latin typeface="+mn-lt"/>
                        </a:rPr>
                        <a:t>％）全国平均　</a:t>
                      </a:r>
                      <a:r>
                        <a:rPr kumimoji="1" lang="en-US" altLang="zh-CN" sz="800" dirty="0">
                          <a:latin typeface="+mn-lt"/>
                        </a:rPr>
                        <a:t>48.3</a:t>
                      </a:r>
                      <a:r>
                        <a:rPr kumimoji="1" lang="zh-CN" altLang="en-US" sz="800" dirty="0">
                          <a:latin typeface="+mn-lt"/>
                        </a:rPr>
                        <a:t>％</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499881722"/>
                  </a:ext>
                </a:extLst>
              </a:tr>
            </a:tbl>
          </a:graphicData>
        </a:graphic>
      </p:graphicFrame>
      <p:sp>
        <p:nvSpPr>
          <p:cNvPr id="39" name="正方形/長方形 38">
            <a:extLst>
              <a:ext uri="{FF2B5EF4-FFF2-40B4-BE49-F238E27FC236}">
                <a16:creationId xmlns:a16="http://schemas.microsoft.com/office/drawing/2014/main" id="{807B6CC9-561D-4935-A2A1-FC5BB392F657}"/>
              </a:ext>
            </a:extLst>
          </p:cNvPr>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a:solidFill>
                <a:prstClr val="black"/>
              </a:solidFill>
            </a:endParaRPr>
          </a:p>
        </p:txBody>
      </p:sp>
      <p:sp>
        <p:nvSpPr>
          <p:cNvPr id="16" name="正方形/長方形 15">
            <a:extLst>
              <a:ext uri="{FF2B5EF4-FFF2-40B4-BE49-F238E27FC236}">
                <a16:creationId xmlns:a16="http://schemas.microsoft.com/office/drawing/2014/main" id="{9CBBB810-B219-460D-BD9D-69420094D964}"/>
              </a:ext>
            </a:extLst>
          </p:cNvPr>
          <p:cNvSpPr/>
          <p:nvPr/>
        </p:nvSpPr>
        <p:spPr>
          <a:xfrm>
            <a:off x="179512" y="146838"/>
            <a:ext cx="8136904" cy="369332"/>
          </a:xfrm>
          <a:prstGeom prst="rect">
            <a:avLst/>
          </a:prstGeom>
        </p:spPr>
        <p:txBody>
          <a:bodyPr wrap="square">
            <a:spAutoFit/>
          </a:bodyPr>
          <a:lstStyle/>
          <a:p>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２．第２期大阪府まち・ひと・しごと創生総合戦略の振り返り</a:t>
            </a:r>
          </a:p>
        </p:txBody>
      </p:sp>
    </p:spTree>
    <p:extLst>
      <p:ext uri="{BB962C8B-B14F-4D97-AF65-F5344CB8AC3E}">
        <p14:creationId xmlns:p14="http://schemas.microsoft.com/office/powerpoint/2010/main" val="28391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9B3496A5-BA96-45E6-BE80-133DFE8E868A}"/>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a:extLst>
              <a:ext uri="{FF2B5EF4-FFF2-40B4-BE49-F238E27FC236}">
                <a16:creationId xmlns:a16="http://schemas.microsoft.com/office/drawing/2014/main" id="{8C4F03EC-8AA4-4FB6-8844-75CBC810DCFB}"/>
              </a:ext>
            </a:extLst>
          </p:cNvPr>
          <p:cNvSpPr/>
          <p:nvPr/>
        </p:nvSpPr>
        <p:spPr>
          <a:xfrm>
            <a:off x="156884" y="689789"/>
            <a:ext cx="8856984" cy="1892826"/>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rPr>
              <a:t>Ⅱ </a:t>
            </a:r>
            <a:r>
              <a:rPr lang="ja-JP" altLang="en-US" sz="1600" b="1" dirty="0">
                <a:latin typeface="Meiryo UI" panose="020B0604030504040204" pitchFamily="50" charset="-128"/>
                <a:ea typeface="Meiryo UI" panose="020B0604030504040204" pitchFamily="50" charset="-128"/>
              </a:rPr>
              <a:t>人口減少・超高齢化社会でも持続可能な地域づくり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9388" indent="1588" algn="just">
              <a:spcBef>
                <a:spcPts val="600"/>
              </a:spcBef>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④　</a:t>
            </a:r>
            <a:r>
              <a:rPr kumimoji="0" lang="ja-JP" altLang="en-US" sz="1600" b="1" dirty="0">
                <a:solidFill>
                  <a:prstClr val="black"/>
                </a:solidFill>
                <a:latin typeface="Meiryo UI" panose="020B0604030504040204" pitchFamily="50" charset="-128"/>
                <a:ea typeface="Meiryo UI" panose="020B0604030504040204" pitchFamily="50" charset="-128"/>
              </a:rPr>
              <a:t>安全・安心な地域をつくる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大規模災害に備えた防潮堤の強化や密集市街地の解消による安全・安心の確保のほか、プラスチックごみ対策や温室効果ガス排出量の削減等、環境にやさしい都市の実現に向けて取り組みました。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≪目標達成状況≫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いずれの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も、戦略策定時より改善しており、一定の改善傾向が見られます。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F9EA5ECB-4FF7-400C-B85B-237ACB99BBA1}"/>
              </a:ext>
            </a:extLst>
          </p:cNvPr>
          <p:cNvSpPr txBox="1"/>
          <p:nvPr/>
        </p:nvSpPr>
        <p:spPr>
          <a:xfrm>
            <a:off x="474590" y="6432826"/>
            <a:ext cx="7841826" cy="246221"/>
          </a:xfrm>
          <a:prstGeom prst="rect">
            <a:avLst/>
          </a:prstGeom>
          <a:noFill/>
        </p:spPr>
        <p:txBody>
          <a:bodyPr wrap="square">
            <a:spAutoFit/>
          </a:bodyPr>
          <a:lstStyle/>
          <a:p>
            <a:r>
              <a:rPr lang="en-US" altLang="ja-JP" sz="1000" b="1">
                <a:latin typeface="Meiryo UI" panose="020B0604030504040204" pitchFamily="50" charset="-128"/>
                <a:ea typeface="Meiryo UI" panose="020B0604030504040204" pitchFamily="50" charset="-128"/>
              </a:rPr>
              <a:t>A</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目標値を達成</a:t>
            </a:r>
            <a:r>
              <a:rPr lang="ja-JP" altLang="en-US" sz="1000">
                <a:latin typeface="Meiryo UI" panose="020B0604030504040204" pitchFamily="50" charset="-128"/>
                <a:ea typeface="Meiryo UI" panose="020B0604030504040204" pitchFamily="50" charset="-128"/>
              </a:rPr>
              <a:t>。</a:t>
            </a:r>
            <a:r>
              <a:rPr lang="ja-JP" altLang="en-US" sz="1000" b="1">
                <a:latin typeface="Meiryo UI" panose="020B0604030504040204" pitchFamily="50" charset="-128"/>
                <a:ea typeface="Meiryo UI" panose="020B0604030504040204" pitchFamily="50" charset="-128"/>
              </a:rPr>
              <a:t>　</a:t>
            </a:r>
            <a:r>
              <a:rPr lang="en-US" altLang="ja-JP" sz="1000" b="1">
                <a:latin typeface="Meiryo UI" panose="020B0604030504040204" pitchFamily="50" charset="-128"/>
                <a:ea typeface="Meiryo UI" panose="020B0604030504040204" pitchFamily="50" charset="-128"/>
              </a:rPr>
              <a:t>B</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目標値は達成していないが、改善・増加した。　</a:t>
            </a:r>
            <a:r>
              <a:rPr lang="en-US" altLang="ja-JP" sz="1000" b="1">
                <a:latin typeface="Meiryo UI" panose="020B0604030504040204" pitchFamily="50" charset="-128"/>
                <a:ea typeface="Meiryo UI" panose="020B0604030504040204" pitchFamily="50" charset="-128"/>
              </a:rPr>
              <a:t>C</a:t>
            </a:r>
            <a:r>
              <a:rPr lang="ja-JP" altLang="en-US" sz="1000" b="1">
                <a:latin typeface="Meiryo UI" panose="020B0604030504040204" pitchFamily="50" charset="-128"/>
                <a:ea typeface="Meiryo UI" panose="020B0604030504040204" pitchFamily="50" charset="-128"/>
              </a:rPr>
              <a:t>：改善・増加していない。　</a:t>
            </a:r>
            <a:r>
              <a:rPr lang="en-US" altLang="ja-JP" sz="1000" b="1">
                <a:latin typeface="Meiryo UI" panose="020B0604030504040204" pitchFamily="50" charset="-128"/>
                <a:ea typeface="Meiryo UI" panose="020B0604030504040204" pitchFamily="50" charset="-128"/>
              </a:rPr>
              <a:t>D</a:t>
            </a:r>
            <a:r>
              <a:rPr lang="ja-JP" altLang="en-US" sz="1000" b="1">
                <a:latin typeface="Meiryo UI" panose="020B0604030504040204" pitchFamily="50" charset="-128"/>
                <a:ea typeface="Meiryo UI" panose="020B0604030504040204" pitchFamily="50" charset="-128"/>
              </a:rPr>
              <a:t>：計画当初より低下している。</a:t>
            </a:r>
            <a:r>
              <a:rPr lang="ja-JP" altLang="en-US" sz="1000">
                <a:latin typeface="Meiryo UI" panose="020B0604030504040204" pitchFamily="50" charset="-128"/>
                <a:ea typeface="Meiryo UI" panose="020B0604030504040204" pitchFamily="50" charset="-128"/>
              </a:rPr>
              <a:t>　</a:t>
            </a:r>
            <a:endParaRPr lang="ja-JP" altLang="en-US" sz="1000"/>
          </a:p>
        </p:txBody>
      </p:sp>
      <p:pic>
        <p:nvPicPr>
          <p:cNvPr id="20" name="Picture 4">
            <a:extLst>
              <a:ext uri="{FF2B5EF4-FFF2-40B4-BE49-F238E27FC236}">
                <a16:creationId xmlns:a16="http://schemas.microsoft.com/office/drawing/2014/main" id="{1D25FA6F-5414-44D8-9212-B9EF32DC842F}"/>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930" y="764704"/>
            <a:ext cx="378663" cy="3786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56F9E254-570D-4331-B011-643A3D0AFD1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1804" y="764704"/>
            <a:ext cx="378663" cy="3786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8F30E1F1-AF47-4D50-B933-4A35DAEADF3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4678" y="764704"/>
            <a:ext cx="378663" cy="378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A892955A-8B6B-43C0-A1BF-0CB97E4F7EB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7552" y="764704"/>
            <a:ext cx="378663" cy="378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a:extLst>
              <a:ext uri="{FF2B5EF4-FFF2-40B4-BE49-F238E27FC236}">
                <a16:creationId xmlns:a16="http://schemas.microsoft.com/office/drawing/2014/main" id="{8995D3B9-F8FF-4588-BDFC-5E605C21B6E8}"/>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3300" y="764704"/>
            <a:ext cx="378663" cy="378663"/>
          </a:xfrm>
          <a:prstGeom prst="rect">
            <a:avLst/>
          </a:prstGeom>
          <a:noFill/>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33E876C3-CC45-4FE0-8AC9-66DA85F00F35}"/>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090426" y="764704"/>
            <a:ext cx="378663" cy="378663"/>
          </a:xfrm>
          <a:prstGeom prst="rect">
            <a:avLst/>
          </a:prstGeom>
        </p:spPr>
      </p:pic>
      <p:pic>
        <p:nvPicPr>
          <p:cNvPr id="26" name="図 25">
            <a:extLst>
              <a:ext uri="{FF2B5EF4-FFF2-40B4-BE49-F238E27FC236}">
                <a16:creationId xmlns:a16="http://schemas.microsoft.com/office/drawing/2014/main" id="{690D2127-2C03-4F0B-BB6C-28713DC4A4A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7896174" y="764704"/>
            <a:ext cx="378663" cy="378663"/>
          </a:xfrm>
          <a:prstGeom prst="rect">
            <a:avLst/>
          </a:prstGeom>
        </p:spPr>
      </p:pic>
      <p:pic>
        <p:nvPicPr>
          <p:cNvPr id="27" name="図 26">
            <a:extLst>
              <a:ext uri="{FF2B5EF4-FFF2-40B4-BE49-F238E27FC236}">
                <a16:creationId xmlns:a16="http://schemas.microsoft.com/office/drawing/2014/main" id="{BF68EFA7-FEC4-4FC9-A0F0-BCB94B87D5BA}"/>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701923" y="764704"/>
            <a:ext cx="378663" cy="378663"/>
          </a:xfrm>
          <a:prstGeom prst="rect">
            <a:avLst/>
          </a:prstGeom>
        </p:spPr>
      </p:pic>
      <p:pic>
        <p:nvPicPr>
          <p:cNvPr id="28" name="図 27">
            <a:extLst>
              <a:ext uri="{FF2B5EF4-FFF2-40B4-BE49-F238E27FC236}">
                <a16:creationId xmlns:a16="http://schemas.microsoft.com/office/drawing/2014/main" id="{3A2C2650-B9CE-498B-8A8F-0D32A0D2202E}"/>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076056" y="764704"/>
            <a:ext cx="378663" cy="378663"/>
          </a:xfrm>
          <a:prstGeom prst="rect">
            <a:avLst/>
          </a:prstGeom>
        </p:spPr>
      </p:pic>
      <p:pic>
        <p:nvPicPr>
          <p:cNvPr id="29" name="Picture 17">
            <a:extLst>
              <a:ext uri="{FF2B5EF4-FFF2-40B4-BE49-F238E27FC236}">
                <a16:creationId xmlns:a16="http://schemas.microsoft.com/office/drawing/2014/main" id="{ED706F2F-F85E-480F-A73D-356305661B0A}"/>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99048" y="764704"/>
            <a:ext cx="378663" cy="3786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表 30">
            <a:extLst>
              <a:ext uri="{FF2B5EF4-FFF2-40B4-BE49-F238E27FC236}">
                <a16:creationId xmlns:a16="http://schemas.microsoft.com/office/drawing/2014/main" id="{48D250B7-EBAD-4298-B90F-D422E8EB32DB}"/>
              </a:ext>
            </a:extLst>
          </p:cNvPr>
          <p:cNvGraphicFramePr>
            <a:graphicFrameLocks noGrp="1"/>
          </p:cNvGraphicFramePr>
          <p:nvPr>
            <p:extLst>
              <p:ext uri="{D42A27DB-BD31-4B8C-83A1-F6EECF244321}">
                <p14:modId xmlns:p14="http://schemas.microsoft.com/office/powerpoint/2010/main" val="2262617806"/>
              </p:ext>
            </p:extLst>
          </p:nvPr>
        </p:nvGraphicFramePr>
        <p:xfrm>
          <a:off x="138260" y="2708920"/>
          <a:ext cx="8867481" cy="3704341"/>
        </p:xfrm>
        <a:graphic>
          <a:graphicData uri="http://schemas.openxmlformats.org/drawingml/2006/table">
            <a:tbl>
              <a:tblPr firstRow="1" bandRow="1">
                <a:tableStyleId>{F5AB1C69-6EDB-4FF4-983F-18BD219EF322}</a:tableStyleId>
              </a:tblPr>
              <a:tblGrid>
                <a:gridCol w="1548749">
                  <a:extLst>
                    <a:ext uri="{9D8B030D-6E8A-4147-A177-3AD203B41FA5}">
                      <a16:colId xmlns:a16="http://schemas.microsoft.com/office/drawing/2014/main" val="1433173782"/>
                    </a:ext>
                  </a:extLst>
                </a:gridCol>
                <a:gridCol w="1160260">
                  <a:extLst>
                    <a:ext uri="{9D8B030D-6E8A-4147-A177-3AD203B41FA5}">
                      <a16:colId xmlns:a16="http://schemas.microsoft.com/office/drawing/2014/main" val="1700687111"/>
                    </a:ext>
                  </a:extLst>
                </a:gridCol>
                <a:gridCol w="955677">
                  <a:extLst>
                    <a:ext uri="{9D8B030D-6E8A-4147-A177-3AD203B41FA5}">
                      <a16:colId xmlns:a16="http://schemas.microsoft.com/office/drawing/2014/main" val="3552610994"/>
                    </a:ext>
                  </a:extLst>
                </a:gridCol>
                <a:gridCol w="1553684">
                  <a:extLst>
                    <a:ext uri="{9D8B030D-6E8A-4147-A177-3AD203B41FA5}">
                      <a16:colId xmlns:a16="http://schemas.microsoft.com/office/drawing/2014/main" val="304697467"/>
                    </a:ext>
                  </a:extLst>
                </a:gridCol>
                <a:gridCol w="548856">
                  <a:extLst>
                    <a:ext uri="{9D8B030D-6E8A-4147-A177-3AD203B41FA5}">
                      <a16:colId xmlns:a16="http://schemas.microsoft.com/office/drawing/2014/main" val="779577336"/>
                    </a:ext>
                  </a:extLst>
                </a:gridCol>
                <a:gridCol w="1011771">
                  <a:extLst>
                    <a:ext uri="{9D8B030D-6E8A-4147-A177-3AD203B41FA5}">
                      <a16:colId xmlns:a16="http://schemas.microsoft.com/office/drawing/2014/main" val="1469281846"/>
                    </a:ext>
                  </a:extLst>
                </a:gridCol>
                <a:gridCol w="2088484">
                  <a:extLst>
                    <a:ext uri="{9D8B030D-6E8A-4147-A177-3AD203B41FA5}">
                      <a16:colId xmlns:a16="http://schemas.microsoft.com/office/drawing/2014/main" val="2979112779"/>
                    </a:ext>
                  </a:extLst>
                </a:gridCol>
              </a:tblGrid>
              <a:tr h="393000">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具体的目標</a:t>
                      </a:r>
                      <a:endParaRPr kumimoji="1" lang="en-US" altLang="ja-JP"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a:t>
                      </a:r>
                      <a:r>
                        <a:rPr kumimoji="1" lang="en-US" altLang="ja-JP" sz="1100" dirty="0"/>
                        <a:t>KPI</a:t>
                      </a:r>
                      <a:r>
                        <a:rPr kumimoji="1" lang="ja-JP" altLang="en-US" sz="1100" dirty="0"/>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戦略策定時</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100"/>
                        <a:t>参考値</a:t>
                      </a:r>
                      <a:endParaRPr kumimoji="1" lang="en-US" altLang="ja-JP"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実績値</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bg1"/>
                          </a:solidFill>
                        </a:rPr>
                        <a:t>達成状況</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3"/>
                      </a:solidFill>
                      <a:prstDash val="solid"/>
                      <a:round/>
                      <a:headEnd type="none" w="med" len="med"/>
                      <a:tailEnd type="none" w="med" len="med"/>
                    </a:lnT>
                  </a:tcPr>
                </a:tc>
                <a:tc gridSpan="2">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参考指標</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774114639"/>
                  </a:ext>
                </a:extLst>
              </a:tr>
              <a:tr h="875348">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174625" indent="-174625"/>
                      <a:r>
                        <a:rPr kumimoji="1" lang="ja-JP" altLang="en-US" sz="1050" b="1" dirty="0">
                          <a:latin typeface="+mn-lt"/>
                        </a:rPr>
                        <a:t>○地震による被害予測</a:t>
                      </a:r>
                      <a:endParaRPr kumimoji="1" lang="en-US" altLang="ja-JP" sz="1050" b="1" dirty="0">
                        <a:latin typeface="+mn-lt"/>
                      </a:endParaRPr>
                    </a:p>
                    <a:p>
                      <a:pPr marL="174625" indent="-174625"/>
                      <a:r>
                        <a:rPr kumimoji="1" lang="ja-JP" altLang="en-US" sz="1050" b="1" dirty="0">
                          <a:latin typeface="+mn-lt"/>
                        </a:rPr>
                        <a:t>　：限りなくゼロに</a:t>
                      </a:r>
                    </a:p>
                    <a:p>
                      <a:pPr marL="174625" indent="7938"/>
                      <a:r>
                        <a:rPr kumimoji="1" lang="ja-JP" altLang="en-US" sz="1050" b="1" dirty="0">
                          <a:latin typeface="+mn-lt"/>
                        </a:rPr>
                        <a:t>（</a:t>
                      </a:r>
                      <a:r>
                        <a:rPr kumimoji="1" lang="en-US" altLang="ja-JP" sz="1050" b="1" dirty="0">
                          <a:latin typeface="+mn-lt"/>
                        </a:rPr>
                        <a:t>2024</a:t>
                      </a:r>
                      <a:r>
                        <a:rPr kumimoji="1" lang="ja-JP" altLang="en-US" sz="1050" b="1" dirty="0">
                          <a:latin typeface="+mn-lt"/>
                        </a:rPr>
                        <a:t>年まで）</a:t>
                      </a:r>
                      <a:endParaRPr kumimoji="1" lang="ja-JP" altLang="en-US" sz="1050" b="1" dirty="0">
                        <a:latin typeface="+mn-lt"/>
                        <a:ea typeface="Meiryo UI" panose="020B0604030504040204" pitchFamily="50" charset="-128"/>
                      </a:endParaRPr>
                    </a:p>
                  </a:txBody>
                  <a:tcPr marL="74295" marR="74295" marT="37148" marB="37148" anchor="ctr">
                    <a:lnL w="12700" cap="flat" cmpd="sng" algn="ctr">
                      <a:solidFill>
                        <a:schemeClr val="accent3"/>
                      </a:solidFill>
                      <a:prstDash val="solid"/>
                      <a:round/>
                      <a:headEnd type="none" w="med" len="med"/>
                      <a:tailEnd type="none" w="med" len="med"/>
                    </a:lnL>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zh-TW" altLang="en-US" sz="1000" dirty="0">
                          <a:latin typeface="+mn-lt"/>
                        </a:rPr>
                        <a:t>約</a:t>
                      </a:r>
                      <a:r>
                        <a:rPr kumimoji="1" lang="en-US" altLang="zh-TW" sz="1000" dirty="0">
                          <a:latin typeface="+mn-lt"/>
                        </a:rPr>
                        <a:t>134,000</a:t>
                      </a:r>
                      <a:r>
                        <a:rPr kumimoji="1" lang="zh-TW" altLang="en-US" sz="1000" dirty="0">
                          <a:latin typeface="+mn-lt"/>
                        </a:rPr>
                        <a:t>人</a:t>
                      </a:r>
                      <a:endParaRPr kumimoji="1" lang="en-US" altLang="zh-TW" sz="1000" dirty="0">
                        <a:latin typeface="+mn-lt"/>
                      </a:endParaRPr>
                    </a:p>
                    <a:p>
                      <a:pPr algn="ctr"/>
                      <a:r>
                        <a:rPr kumimoji="1" lang="zh-TW" altLang="en-US" sz="1000" dirty="0">
                          <a:latin typeface="+mn-lt"/>
                        </a:rPr>
                        <a:t>（</a:t>
                      </a:r>
                      <a:r>
                        <a:rPr kumimoji="1" lang="en-US" altLang="zh-TW" sz="1000" dirty="0">
                          <a:latin typeface="+mn-lt"/>
                        </a:rPr>
                        <a:t>2013</a:t>
                      </a:r>
                      <a:r>
                        <a:rPr kumimoji="1" lang="zh-TW" altLang="en-US" sz="1000" dirty="0">
                          <a:latin typeface="+mn-lt"/>
                        </a:rPr>
                        <a:t>年度公表）</a:t>
                      </a:r>
                      <a:endParaRPr kumimoji="1" lang="ja-JP" altLang="en-US" sz="1000" dirty="0">
                        <a:latin typeface="+mn-lt"/>
                        <a:ea typeface="Meiryo UI" panose="020B0604030504040204" pitchFamily="50" charset="-128"/>
                      </a:endParaRPr>
                    </a:p>
                  </a:txBody>
                  <a:tcPr marL="74295" marR="74295" marT="37148" marB="37148" anchor="ct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endParaRPr kumimoji="1" lang="en-US" altLang="ja-JP" sz="1000" dirty="0">
                        <a:latin typeface="+mn-lt"/>
                      </a:endParaRPr>
                    </a:p>
                    <a:p>
                      <a:pPr algn="ctr"/>
                      <a:endParaRPr kumimoji="1" lang="en-US" altLang="ja-JP" sz="1000" dirty="0">
                        <a:latin typeface="+mn-lt"/>
                      </a:endParaRPr>
                    </a:p>
                    <a:p>
                      <a:pPr algn="ctr"/>
                      <a:endParaRPr kumimoji="1" lang="en-US" altLang="ja-JP" sz="1000" dirty="0">
                        <a:latin typeface="+mn-lt"/>
                      </a:endParaRPr>
                    </a:p>
                    <a:p>
                      <a:pPr algn="ctr"/>
                      <a:r>
                        <a:rPr kumimoji="1" lang="en-US" altLang="ja-JP" sz="1000" dirty="0">
                          <a:latin typeface="+mn-lt"/>
                        </a:rPr>
                        <a:t>【2018</a:t>
                      </a:r>
                      <a:r>
                        <a:rPr kumimoji="1" lang="ja-JP" altLang="en-US" sz="1000" dirty="0">
                          <a:latin typeface="+mn-lt"/>
                        </a:rPr>
                        <a:t>年度</a:t>
                      </a:r>
                      <a:r>
                        <a:rPr kumimoji="1" lang="en-US" altLang="ja-JP" sz="1000" dirty="0">
                          <a:latin typeface="+mn-lt"/>
                        </a:rPr>
                        <a:t>】</a:t>
                      </a:r>
                    </a:p>
                    <a:p>
                      <a:pPr algn="ctr"/>
                      <a:r>
                        <a:rPr kumimoji="1" lang="en-US" altLang="ja-JP" sz="1000" dirty="0">
                          <a:latin typeface="+mn-lt"/>
                        </a:rPr>
                        <a:t>24,000</a:t>
                      </a:r>
                      <a:r>
                        <a:rPr kumimoji="1" lang="ja-JP" altLang="en-US" sz="1000" dirty="0">
                          <a:latin typeface="+mn-lt"/>
                        </a:rPr>
                        <a:t>人</a:t>
                      </a:r>
                      <a:endParaRPr kumimoji="1" lang="en-US" altLang="ja-JP" sz="1000" dirty="0">
                        <a:latin typeface="+mn-lt"/>
                      </a:endParaRPr>
                    </a:p>
                    <a:p>
                      <a:pPr algn="ctr"/>
                      <a:r>
                        <a:rPr kumimoji="1" lang="ja-JP" altLang="en-US" sz="1000" dirty="0">
                          <a:latin typeface="+mn-lt"/>
                        </a:rPr>
                        <a:t>（推定値）</a:t>
                      </a:r>
                      <a:endParaRPr kumimoji="1" lang="en-US" altLang="ja-JP" sz="1000" dirty="0">
                        <a:latin typeface="+mn-lt"/>
                      </a:endParaRPr>
                    </a:p>
                    <a:p>
                      <a:pPr algn="ctr"/>
                      <a:r>
                        <a:rPr kumimoji="1" lang="en-US" altLang="ja-JP" sz="1000" dirty="0">
                          <a:latin typeface="+mn-lt"/>
                        </a:rPr>
                        <a:t>※2018</a:t>
                      </a:r>
                      <a:r>
                        <a:rPr kumimoji="1" lang="ja-JP" altLang="en-US" sz="1000" dirty="0">
                          <a:latin typeface="+mn-lt"/>
                        </a:rPr>
                        <a:t>年度までの主要な施設整備効果を見込んだもの</a:t>
                      </a:r>
                      <a:endParaRPr kumimoji="1" lang="en-US" altLang="ja-JP" sz="1000" dirty="0">
                        <a:latin typeface="+mn-lt"/>
                      </a:endParaRPr>
                    </a:p>
                    <a:p>
                      <a:pPr algn="ctr"/>
                      <a:endParaRPr kumimoji="1" lang="ja-JP" altLang="en-US" sz="1000" dirty="0">
                        <a:latin typeface="+mn-lt"/>
                        <a:ea typeface="Meiryo UI" panose="020B0604030504040204" pitchFamily="50" charset="-128"/>
                      </a:endParaRPr>
                    </a:p>
                  </a:txBody>
                  <a:tcPr marL="74295" marR="74295" marT="37148" marB="37148" anchor="ct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000" dirty="0">
                          <a:solidFill>
                            <a:schemeClr val="tx1"/>
                          </a:solidFill>
                          <a:latin typeface="+mn-lt"/>
                        </a:rPr>
                        <a:t>現在、新たな被害想定の</a:t>
                      </a:r>
                      <a:endParaRPr kumimoji="1" lang="en-US" altLang="ja-JP" sz="1000" dirty="0">
                        <a:solidFill>
                          <a:schemeClr val="tx1"/>
                        </a:solidFill>
                        <a:latin typeface="+mn-lt"/>
                      </a:endParaRPr>
                    </a:p>
                    <a:p>
                      <a:pPr algn="ctr"/>
                      <a:r>
                        <a:rPr kumimoji="1" lang="ja-JP" altLang="en-US" sz="1000" dirty="0">
                          <a:solidFill>
                            <a:schemeClr val="tx1"/>
                          </a:solidFill>
                          <a:latin typeface="+mn-lt"/>
                        </a:rPr>
                        <a:t>見直しを行っているところ</a:t>
                      </a:r>
                      <a:endParaRPr kumimoji="1" lang="ja-JP" altLang="en-US" sz="1000" dirty="0">
                        <a:solidFill>
                          <a:schemeClr val="tx1"/>
                        </a:solidFill>
                        <a:latin typeface="+mn-lt"/>
                        <a:ea typeface="Meiryo UI" panose="020B0604030504040204" pitchFamily="50" charset="-128"/>
                      </a:endParaRPr>
                    </a:p>
                  </a:txBody>
                  <a:tcPr marL="74295" marR="74295" marT="37148" marB="37148" anchor="ct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a:t>B</a:t>
                      </a:r>
                      <a:endParaRPr kumimoji="1" lang="ja-JP" altLang="en-US" sz="1000">
                        <a:latin typeface="Meiryo UI" panose="020B0604030504040204" pitchFamily="50" charset="-128"/>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大阪府強靭化地域計画の進捗状況</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同計画の進捗状況の評価結果として、</a:t>
                      </a:r>
                      <a:r>
                        <a:rPr kumimoji="1" lang="en-US" altLang="ja-JP" sz="800" dirty="0">
                          <a:solidFill>
                            <a:schemeClr val="tx1"/>
                          </a:solidFill>
                        </a:rPr>
                        <a:t>2022</a:t>
                      </a:r>
                      <a:r>
                        <a:rPr kumimoji="1" lang="ja-JP" altLang="en-US" sz="800" dirty="0">
                          <a:solidFill>
                            <a:schemeClr val="tx1"/>
                          </a:solidFill>
                        </a:rPr>
                        <a:t>年度は、「起きてはならない最悪の事態」ごとの施策の進捗状況の評価について、</a:t>
                      </a:r>
                      <a:r>
                        <a:rPr kumimoji="1" lang="en-US" altLang="ja-JP" sz="800" dirty="0">
                          <a:solidFill>
                            <a:schemeClr val="tx1"/>
                          </a:solidFill>
                        </a:rPr>
                        <a:t>41</a:t>
                      </a:r>
                      <a:r>
                        <a:rPr kumimoji="1" lang="ja-JP" altLang="en-US" sz="800" dirty="0">
                          <a:solidFill>
                            <a:schemeClr val="tx1"/>
                          </a:solidFill>
                        </a:rPr>
                        <a:t>項目全てについて概ね計画通り進んだ。</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608802803"/>
                  </a:ext>
                </a:extLst>
              </a:tr>
              <a:tr h="87534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t>密集市街地対策の状況</a:t>
                      </a:r>
                      <a:endParaRPr kumimoji="1" lang="en-US" altLang="ja-JP" sz="800" dirty="0">
                        <a:latin typeface="Meiryo UI" panose="020B0604030504040204" pitchFamily="50" charset="-128"/>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t>府内の「地震時等に著しく危険な密集市街地」取組方針決定時の取組が必要な面積</a:t>
                      </a:r>
                      <a:r>
                        <a:rPr kumimoji="1" lang="en-US" altLang="ja-JP" sz="800" dirty="0"/>
                        <a:t>1,266ha</a:t>
                      </a:r>
                      <a:r>
                        <a:rPr kumimoji="1" lang="ja-JP" altLang="en-US" sz="800" dirty="0"/>
                        <a:t>（令和</a:t>
                      </a:r>
                      <a:r>
                        <a:rPr kumimoji="1" lang="en-US" altLang="ja-JP" sz="800" dirty="0"/>
                        <a:t>3</a:t>
                      </a:r>
                      <a:r>
                        <a:rPr kumimoji="1" lang="ja-JP" altLang="en-US" sz="800" dirty="0"/>
                        <a:t>年度末時点）が令和</a:t>
                      </a:r>
                      <a:r>
                        <a:rPr kumimoji="1" lang="en-US" altLang="ja-JP" sz="800" dirty="0"/>
                        <a:t>4</a:t>
                      </a:r>
                      <a:r>
                        <a:rPr kumimoji="1" lang="ja-JP" altLang="en-US" sz="800" dirty="0"/>
                        <a:t>年度末時点で</a:t>
                      </a:r>
                      <a:r>
                        <a:rPr kumimoji="1" lang="en-US" altLang="ja-JP" sz="800" dirty="0"/>
                        <a:t>895ha</a:t>
                      </a:r>
                      <a:r>
                        <a:rPr kumimoji="1" lang="ja-JP" altLang="en-US" sz="800" dirty="0"/>
                        <a:t>となった。</a:t>
                      </a:r>
                      <a:endParaRPr kumimoji="1" lang="ja-JP" altLang="en-US" sz="800" dirty="0">
                        <a:latin typeface="Meiryo UI" panose="020B0604030504040204" pitchFamily="50" charset="-128"/>
                        <a:ea typeface="Meiryo UI" panose="020B0604030504040204" pitchFamily="50" charset="-128"/>
                      </a:endParaRPr>
                    </a:p>
                  </a:txBody>
                  <a:tcPr marL="74295" marR="74295" marT="37148" marB="37148" anchor="ctr">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2882431923"/>
                  </a:ext>
                </a:extLst>
              </a:tr>
              <a:tr h="1544069">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0"/>
                      <a:r>
                        <a:rPr kumimoji="1" lang="ja-JP" altLang="en-US" sz="1050" b="1" dirty="0">
                          <a:latin typeface="+mn-lt"/>
                        </a:rPr>
                        <a:t>○温室効果ガス排出量</a:t>
                      </a:r>
                      <a:endParaRPr kumimoji="1" lang="en-US" altLang="ja-JP" sz="1050" b="1" dirty="0">
                        <a:latin typeface="+mn-lt"/>
                      </a:endParaRPr>
                    </a:p>
                    <a:p>
                      <a:pPr marL="177800" indent="-177800"/>
                      <a:r>
                        <a:rPr kumimoji="1" lang="ja-JP" altLang="en-US" sz="1050" b="1" dirty="0">
                          <a:latin typeface="+mn-lt"/>
                        </a:rPr>
                        <a:t>　：</a:t>
                      </a:r>
                      <a:r>
                        <a:rPr kumimoji="1" lang="en-US" altLang="ja-JP" sz="1050" b="1" u="none" strike="noStrike" kern="1200" cap="none" spc="0" normalizeH="0" baseline="0" noProof="0" dirty="0">
                          <a:ln>
                            <a:noFill/>
                          </a:ln>
                          <a:solidFill>
                            <a:prstClr val="black"/>
                          </a:solidFill>
                          <a:effectLst/>
                          <a:uLnTx/>
                          <a:uFillTx/>
                          <a:latin typeface="+mn-lt"/>
                        </a:rPr>
                        <a:t>2030</a:t>
                      </a:r>
                      <a:r>
                        <a:rPr kumimoji="1" lang="ja-JP" altLang="en-US" sz="1050" b="1" u="none" strike="noStrike" kern="1200" cap="none" spc="0" normalizeH="0" baseline="0" noProof="0" dirty="0">
                          <a:ln>
                            <a:noFill/>
                          </a:ln>
                          <a:solidFill>
                            <a:prstClr val="black"/>
                          </a:solidFill>
                          <a:effectLst/>
                          <a:uLnTx/>
                          <a:uFillTx/>
                          <a:latin typeface="+mn-lt"/>
                        </a:rPr>
                        <a:t>年度の府域の温室効果ガス排出量を</a:t>
                      </a:r>
                      <a:r>
                        <a:rPr kumimoji="1" lang="en-US" altLang="ja-JP" sz="1050" b="1" u="none" strike="noStrike" kern="1200" cap="none" spc="0" normalizeH="0" baseline="0" noProof="0" dirty="0">
                          <a:ln>
                            <a:noFill/>
                          </a:ln>
                          <a:solidFill>
                            <a:prstClr val="black"/>
                          </a:solidFill>
                          <a:effectLst/>
                          <a:uLnTx/>
                          <a:uFillTx/>
                          <a:latin typeface="+mn-lt"/>
                        </a:rPr>
                        <a:t>2013</a:t>
                      </a:r>
                      <a:r>
                        <a:rPr kumimoji="1" lang="ja-JP" altLang="en-US" sz="1050" b="1" u="none" strike="noStrike" kern="1200" cap="none" spc="0" normalizeH="0" baseline="0" noProof="0" dirty="0">
                          <a:ln>
                            <a:noFill/>
                          </a:ln>
                          <a:solidFill>
                            <a:prstClr val="black"/>
                          </a:solidFill>
                          <a:effectLst/>
                          <a:uLnTx/>
                          <a:uFillTx/>
                          <a:latin typeface="+mn-lt"/>
                        </a:rPr>
                        <a:t>年度比で</a:t>
                      </a:r>
                      <a:r>
                        <a:rPr kumimoji="1" lang="en-US" altLang="ja-JP" sz="1050" b="1" u="none" strike="noStrike" kern="1200" cap="none" spc="0" normalizeH="0" baseline="0" noProof="0" dirty="0">
                          <a:ln>
                            <a:noFill/>
                          </a:ln>
                          <a:solidFill>
                            <a:prstClr val="black"/>
                          </a:solidFill>
                          <a:effectLst/>
                          <a:uLnTx/>
                          <a:uFillTx/>
                          <a:latin typeface="+mn-lt"/>
                        </a:rPr>
                        <a:t>40</a:t>
                      </a:r>
                      <a:r>
                        <a:rPr kumimoji="1" lang="ja-JP" altLang="en-US" sz="1050" b="1" u="none" strike="noStrike" kern="1200" cap="none" spc="0" normalizeH="0" baseline="0" noProof="0" dirty="0">
                          <a:ln>
                            <a:noFill/>
                          </a:ln>
                          <a:solidFill>
                            <a:prstClr val="black"/>
                          </a:solidFill>
                          <a:effectLst/>
                          <a:uLnTx/>
                          <a:uFillTx/>
                          <a:latin typeface="+mn-lt"/>
                        </a:rPr>
                        <a:t>％削減</a:t>
                      </a:r>
                      <a:endParaRPr kumimoji="1" lang="ja-JP" altLang="en-US" sz="1050" b="1" dirty="0">
                        <a:latin typeface="+mn-lt"/>
                        <a:ea typeface="Meiryo UI" panose="020B0604030504040204" pitchFamily="50" charset="-128"/>
                      </a:endParaRPr>
                    </a:p>
                  </a:txBody>
                  <a:tcPr marL="74295" marR="74295" marT="37148" marB="37148" anchor="ctr">
                    <a:lnL w="12700" cap="flat" cmpd="sng" algn="ctr">
                      <a:solidFill>
                        <a:schemeClr val="accent3"/>
                      </a:solidFill>
                      <a:prstDash val="solid"/>
                      <a:round/>
                      <a:headEnd type="none" w="med" len="med"/>
                      <a:tailEnd type="none" w="med" len="med"/>
                    </a:lnL>
                    <a:lnB w="12700" cap="flat" cmpd="sng" algn="ctr">
                      <a:solidFill>
                        <a:schemeClr val="accent3"/>
                      </a:solidFill>
                      <a:prstDash val="solid"/>
                      <a:round/>
                      <a:headEnd type="none" w="med" len="med"/>
                      <a:tailEnd type="none" w="med" len="med"/>
                    </a:lnB>
                    <a:solidFill>
                      <a:srgbClr val="FFF3E7"/>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【2018</a:t>
                      </a:r>
                      <a:r>
                        <a:rPr kumimoji="1" lang="ja-JP" altLang="en-US" sz="1000" dirty="0">
                          <a:latin typeface="+mn-lt"/>
                        </a:rPr>
                        <a:t>年度</a:t>
                      </a:r>
                      <a:r>
                        <a:rPr kumimoji="1" lang="en-US" altLang="ja-JP" sz="1000" dirty="0">
                          <a:latin typeface="+mn-lt"/>
                        </a:rPr>
                        <a:t>】</a:t>
                      </a:r>
                    </a:p>
                    <a:p>
                      <a:pPr algn="ctr"/>
                      <a:r>
                        <a:rPr kumimoji="1" lang="en-US" altLang="ja-JP" sz="1000" dirty="0">
                          <a:latin typeface="+mn-lt"/>
                        </a:rPr>
                        <a:t>2013</a:t>
                      </a:r>
                      <a:r>
                        <a:rPr kumimoji="1" lang="ja-JP" altLang="en-US" sz="1000" dirty="0">
                          <a:latin typeface="+mn-lt"/>
                        </a:rPr>
                        <a:t>年度比</a:t>
                      </a:r>
                    </a:p>
                    <a:p>
                      <a:pPr algn="ctr"/>
                      <a:r>
                        <a:rPr kumimoji="1" lang="en-US" altLang="ja-JP" sz="1000" dirty="0">
                          <a:latin typeface="+mn-lt"/>
                        </a:rPr>
                        <a:t>19.1%</a:t>
                      </a:r>
                      <a:r>
                        <a:rPr kumimoji="1" lang="ja-JP" altLang="en-US" sz="1000" dirty="0">
                          <a:latin typeface="+mn-lt"/>
                        </a:rPr>
                        <a:t>削減</a:t>
                      </a:r>
                    </a:p>
                  </a:txBody>
                  <a:tcPr marL="74295" marR="74295" marT="37148" marB="37148" anchor="ctr">
                    <a:lnB w="12700" cap="flat" cmpd="sng" algn="ctr">
                      <a:solidFill>
                        <a:schemeClr val="accent3"/>
                      </a:solidFill>
                      <a:prstDash val="solid"/>
                      <a:round/>
                      <a:headEnd type="none" w="med" len="med"/>
                      <a:tailEnd type="none" w="med" len="med"/>
                    </a:lnB>
                    <a:solidFill>
                      <a:srgbClr val="FFF3E7"/>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kern="1200" dirty="0">
                          <a:solidFill>
                            <a:schemeClr val="dk1"/>
                          </a:solidFill>
                          <a:latin typeface="+mn-lt"/>
                          <a:ea typeface="+mn-ea"/>
                          <a:cs typeface="+mn-cs"/>
                        </a:rPr>
                        <a:t>【2020</a:t>
                      </a:r>
                      <a:r>
                        <a:rPr kumimoji="1" lang="ja-JP" altLang="en-US" sz="1000" kern="1200" dirty="0">
                          <a:solidFill>
                            <a:schemeClr val="dk1"/>
                          </a:solidFill>
                          <a:latin typeface="+mn-lt"/>
                          <a:ea typeface="+mn-ea"/>
                          <a:cs typeface="+mn-cs"/>
                        </a:rPr>
                        <a:t>年度</a:t>
                      </a:r>
                      <a:r>
                        <a:rPr kumimoji="1" lang="en-US" altLang="ja-JP" sz="1000" kern="1200" dirty="0">
                          <a:solidFill>
                            <a:schemeClr val="dk1"/>
                          </a:solidFill>
                          <a:latin typeface="+mn-lt"/>
                          <a:ea typeface="+mn-ea"/>
                          <a:cs typeface="+mn-cs"/>
                        </a:rPr>
                        <a:t>】</a:t>
                      </a:r>
                    </a:p>
                    <a:p>
                      <a:pPr algn="ctr"/>
                      <a:r>
                        <a:rPr kumimoji="1" lang="en-US" altLang="ja-JP" sz="1000" kern="1200" dirty="0">
                          <a:solidFill>
                            <a:schemeClr val="dk1"/>
                          </a:solidFill>
                          <a:latin typeface="+mn-lt"/>
                          <a:ea typeface="+mn-ea"/>
                          <a:cs typeface="+mn-cs"/>
                        </a:rPr>
                        <a:t>2013</a:t>
                      </a:r>
                      <a:r>
                        <a:rPr kumimoji="1" lang="ja-JP" altLang="en-US" sz="1000" kern="1200" dirty="0">
                          <a:solidFill>
                            <a:schemeClr val="dk1"/>
                          </a:solidFill>
                          <a:latin typeface="+mn-lt"/>
                          <a:ea typeface="+mn-ea"/>
                          <a:cs typeface="+mn-cs"/>
                        </a:rPr>
                        <a:t>年度比</a:t>
                      </a:r>
                    </a:p>
                    <a:p>
                      <a:pPr algn="ctr"/>
                      <a:r>
                        <a:rPr kumimoji="1" lang="en-US" altLang="ja-JP" sz="1000" kern="1200" dirty="0">
                          <a:solidFill>
                            <a:schemeClr val="tx1"/>
                          </a:solidFill>
                          <a:latin typeface="+mn-lt"/>
                          <a:ea typeface="+mn-ea"/>
                          <a:cs typeface="+mn-cs"/>
                        </a:rPr>
                        <a:t>22.2</a:t>
                      </a:r>
                      <a:r>
                        <a:rPr kumimoji="1" lang="en-US" altLang="ja-JP" sz="1000" kern="1200" dirty="0">
                          <a:solidFill>
                            <a:schemeClr val="dk1"/>
                          </a:solidFill>
                          <a:latin typeface="+mn-lt"/>
                          <a:ea typeface="+mn-ea"/>
                          <a:cs typeface="+mn-cs"/>
                        </a:rPr>
                        <a:t>%</a:t>
                      </a:r>
                      <a:r>
                        <a:rPr kumimoji="1" lang="ja-JP" altLang="en-US" sz="1000" kern="1200" dirty="0">
                          <a:solidFill>
                            <a:schemeClr val="dk1"/>
                          </a:solidFill>
                          <a:latin typeface="+mn-lt"/>
                          <a:ea typeface="+mn-ea"/>
                          <a:cs typeface="+mn-cs"/>
                        </a:rPr>
                        <a:t>削減</a:t>
                      </a:r>
                    </a:p>
                  </a:txBody>
                  <a:tcPr marL="74295" marR="74295" marT="37148" marB="37148" anchor="ctr">
                    <a:lnB w="12700" cap="flat" cmpd="sng" algn="ctr">
                      <a:solidFill>
                        <a:schemeClr val="accent3"/>
                      </a:solidFill>
                      <a:prstDash val="solid"/>
                      <a:round/>
                      <a:headEnd type="none" w="med" len="med"/>
                      <a:tailEnd type="none" w="med" len="med"/>
                    </a:lnB>
                    <a:solidFill>
                      <a:srgbClr val="FFF3E7"/>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【2021</a:t>
                      </a:r>
                      <a:r>
                        <a:rPr kumimoji="1" lang="ja-JP" altLang="en-US" sz="1000" dirty="0">
                          <a:latin typeface="+mn-lt"/>
                        </a:rPr>
                        <a:t>年度</a:t>
                      </a:r>
                      <a:r>
                        <a:rPr kumimoji="1" lang="en-US" altLang="ja-JP" sz="1000" dirty="0">
                          <a:latin typeface="+mn-lt"/>
                        </a:rPr>
                        <a:t>】</a:t>
                      </a:r>
                    </a:p>
                    <a:p>
                      <a:pPr algn="ctr"/>
                      <a:r>
                        <a:rPr kumimoji="1" lang="en-US" altLang="ja-JP" sz="1000" dirty="0">
                          <a:latin typeface="+mn-lt"/>
                        </a:rPr>
                        <a:t>2013</a:t>
                      </a:r>
                      <a:r>
                        <a:rPr kumimoji="1" lang="ja-JP" altLang="en-US" sz="1000" dirty="0">
                          <a:latin typeface="+mn-lt"/>
                        </a:rPr>
                        <a:t>年度比</a:t>
                      </a:r>
                    </a:p>
                    <a:p>
                      <a:pPr algn="ctr"/>
                      <a:r>
                        <a:rPr kumimoji="1" lang="en-US" altLang="ja-JP" sz="1000" dirty="0">
                          <a:solidFill>
                            <a:schemeClr val="tx1"/>
                          </a:solidFill>
                          <a:latin typeface="+mn-lt"/>
                        </a:rPr>
                        <a:t>24.3</a:t>
                      </a:r>
                      <a:r>
                        <a:rPr kumimoji="1" lang="en-US" altLang="ja-JP" sz="1000" dirty="0">
                          <a:latin typeface="+mn-lt"/>
                        </a:rPr>
                        <a:t>%</a:t>
                      </a:r>
                      <a:r>
                        <a:rPr kumimoji="1" lang="ja-JP" altLang="en-US" sz="1000" dirty="0">
                          <a:latin typeface="+mn-lt"/>
                        </a:rPr>
                        <a:t>削減</a:t>
                      </a:r>
                    </a:p>
                  </a:txBody>
                  <a:tcPr marL="74295" marR="74295" marT="37148" marB="37148" anchor="ctr">
                    <a:lnB w="12700" cap="flat" cmpd="sng" algn="ctr">
                      <a:solidFill>
                        <a:schemeClr val="accent3"/>
                      </a:solidFill>
                      <a:prstDash val="solid"/>
                      <a:round/>
                      <a:headEnd type="none" w="med" len="med"/>
                      <a:tailEnd type="none" w="med" len="med"/>
                    </a:lnB>
                    <a:solidFill>
                      <a:srgbClr val="FFF3E7"/>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b="0" dirty="0">
                          <a:solidFill>
                            <a:schemeClr val="tx1"/>
                          </a:solidFill>
                        </a:rPr>
                        <a:t>B</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4295" marR="74295" marT="37148" marB="37148" anchor="ctr">
                    <a:lnB w="12700" cap="flat" cmpd="sng" algn="ctr">
                      <a:solidFill>
                        <a:schemeClr val="accent3"/>
                      </a:solidFill>
                      <a:prstDash val="solid"/>
                      <a:round/>
                      <a:headEnd type="none" w="med" len="med"/>
                      <a:tailEnd type="none" w="med" len="med"/>
                    </a:lnB>
                    <a:solidFill>
                      <a:srgbClr val="FFF3E7"/>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温室効果ガス</a:t>
                      </a:r>
                      <a:endParaRPr kumimoji="1" lang="en-US" altLang="ja-JP" sz="800" dirty="0">
                        <a:latin typeface="+mn-lt"/>
                      </a:endParaRPr>
                    </a:p>
                    <a:p>
                      <a:pPr algn="l"/>
                      <a:r>
                        <a:rPr kumimoji="1" lang="ja-JP" altLang="en-US" sz="800" dirty="0">
                          <a:latin typeface="+mn-lt"/>
                        </a:rPr>
                        <a:t>排出量の内訳</a:t>
                      </a:r>
                      <a:endParaRPr kumimoji="1" lang="en-US" altLang="ja-JP" sz="800" dirty="0">
                        <a:latin typeface="+mn-lt"/>
                      </a:endParaRPr>
                    </a:p>
                    <a:p>
                      <a:pPr algn="l"/>
                      <a:r>
                        <a:rPr kumimoji="1" lang="en-US" altLang="ja-JP" sz="800" dirty="0">
                          <a:latin typeface="+mn-lt"/>
                        </a:rPr>
                        <a:t>【2021</a:t>
                      </a:r>
                      <a:r>
                        <a:rPr kumimoji="1" lang="ja-JP" altLang="en-US" sz="800" dirty="0">
                          <a:latin typeface="+mn-lt"/>
                        </a:rPr>
                        <a:t>年度</a:t>
                      </a:r>
                      <a:r>
                        <a:rPr kumimoji="1" lang="en-US" altLang="ja-JP" sz="800" dirty="0">
                          <a:latin typeface="+mn-lt"/>
                        </a:rPr>
                        <a:t>】</a:t>
                      </a:r>
                      <a:endParaRPr kumimoji="1" lang="ja-JP" altLang="en-US" sz="800" dirty="0">
                        <a:latin typeface="+mn-lt"/>
                        <a:ea typeface="Meiryo UI" panose="020B0604030504040204" pitchFamily="50" charset="-128"/>
                      </a:endParaRPr>
                    </a:p>
                  </a:txBody>
                  <a:tcPr marL="74295" marR="74295" marT="37148" marB="37148" anchor="ctr">
                    <a:lnB w="12700" cap="flat" cmpd="sng" algn="ctr">
                      <a:solidFill>
                        <a:schemeClr val="accent3"/>
                      </a:solidFill>
                      <a:prstDash val="solid"/>
                      <a:round/>
                      <a:headEnd type="none" w="med" len="med"/>
                      <a:tailEnd type="none" w="med" len="med"/>
                    </a:lnB>
                    <a:solidFill>
                      <a:srgbClr val="FFE6CC"/>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ja-JP" altLang="en-US" sz="800" dirty="0">
                          <a:latin typeface="+mn-lt"/>
                        </a:rPr>
                        <a:t>  単位：万</a:t>
                      </a:r>
                      <a:r>
                        <a:rPr kumimoji="1" lang="en-US" altLang="ja-JP" sz="800" dirty="0">
                          <a:latin typeface="+mn-lt"/>
                        </a:rPr>
                        <a:t>t-CO</a:t>
                      </a:r>
                      <a:r>
                        <a:rPr kumimoji="1" lang="ja-JP" altLang="en-US" sz="800" dirty="0">
                          <a:latin typeface="+mn-lt"/>
                        </a:rPr>
                        <a:t>₂（前年度比）</a:t>
                      </a:r>
                      <a:endParaRPr kumimoji="1" lang="en-US" altLang="ja-JP" sz="800" dirty="0">
                        <a:latin typeface="+mn-lt"/>
                      </a:endParaRPr>
                    </a:p>
                    <a:p>
                      <a:pPr algn="l"/>
                      <a:r>
                        <a:rPr kumimoji="1" lang="ja-JP" altLang="en-US" sz="800" dirty="0">
                          <a:latin typeface="+mn-lt"/>
                        </a:rPr>
                        <a:t>二酸化炭素　</a:t>
                      </a:r>
                      <a:r>
                        <a:rPr kumimoji="1" lang="en-US" altLang="ja-JP" sz="800" dirty="0">
                          <a:solidFill>
                            <a:schemeClr val="tx1"/>
                          </a:solidFill>
                          <a:latin typeface="+mn-lt"/>
                        </a:rPr>
                        <a:t>3,807</a:t>
                      </a:r>
                      <a:r>
                        <a:rPr kumimoji="1" lang="ja-JP" altLang="en-US" sz="800" dirty="0">
                          <a:solidFill>
                            <a:schemeClr val="tx1"/>
                          </a:solidFill>
                          <a:latin typeface="+mn-lt"/>
                        </a:rPr>
                        <a:t>（▲</a:t>
                      </a:r>
                      <a:r>
                        <a:rPr kumimoji="1" lang="en-US" altLang="ja-JP" sz="800" dirty="0">
                          <a:solidFill>
                            <a:schemeClr val="tx1"/>
                          </a:solidFill>
                          <a:latin typeface="+mn-lt"/>
                        </a:rPr>
                        <a:t>3.3</a:t>
                      </a:r>
                      <a:r>
                        <a:rPr kumimoji="1" lang="ja-JP" altLang="en-US" sz="800" dirty="0">
                          <a:solidFill>
                            <a:schemeClr val="tx1"/>
                          </a:solidFill>
                          <a:latin typeface="+mn-lt"/>
                        </a:rPr>
                        <a:t>％）</a:t>
                      </a:r>
                      <a:endParaRPr kumimoji="1" lang="en-US" altLang="ja-JP" sz="800" dirty="0">
                        <a:solidFill>
                          <a:schemeClr val="tx1"/>
                        </a:solidFill>
                        <a:latin typeface="+mn-lt"/>
                      </a:endParaRPr>
                    </a:p>
                    <a:p>
                      <a:pPr algn="l"/>
                      <a:r>
                        <a:rPr kumimoji="1" lang="ja-JP" altLang="en-US" sz="800" dirty="0">
                          <a:latin typeface="+mn-lt"/>
                        </a:rPr>
                        <a:t>　 　　　　産業部門　</a:t>
                      </a:r>
                      <a:r>
                        <a:rPr kumimoji="1" lang="en-US" altLang="ja-JP" sz="800" dirty="0">
                          <a:latin typeface="+mn-lt"/>
                        </a:rPr>
                        <a:t>   996  </a:t>
                      </a:r>
                      <a:r>
                        <a:rPr kumimoji="1" lang="ja-JP" altLang="en-US" sz="800" dirty="0">
                          <a:solidFill>
                            <a:schemeClr val="tx1"/>
                          </a:solidFill>
                          <a:latin typeface="+mn-lt"/>
                        </a:rPr>
                        <a:t>（▲</a:t>
                      </a:r>
                      <a:r>
                        <a:rPr kumimoji="1" lang="en-US" altLang="ja-JP" sz="800" dirty="0">
                          <a:solidFill>
                            <a:schemeClr val="tx1"/>
                          </a:solidFill>
                          <a:latin typeface="+mn-lt"/>
                        </a:rPr>
                        <a:t>3.4</a:t>
                      </a:r>
                      <a:r>
                        <a:rPr kumimoji="1" lang="ja-JP" altLang="en-US" sz="800" dirty="0">
                          <a:latin typeface="+mn-lt"/>
                        </a:rPr>
                        <a:t>％）</a:t>
                      </a:r>
                      <a:endParaRPr kumimoji="1" lang="en-US" altLang="ja-JP" sz="800" dirty="0">
                        <a:latin typeface="+mn-lt"/>
                      </a:endParaRPr>
                    </a:p>
                    <a:p>
                      <a:pPr algn="l"/>
                      <a:r>
                        <a:rPr kumimoji="1" lang="ja-JP" altLang="en-US" sz="800" dirty="0">
                          <a:latin typeface="+mn-lt"/>
                        </a:rPr>
                        <a:t>　 　　　　業務部門　</a:t>
                      </a:r>
                      <a:r>
                        <a:rPr kumimoji="1" lang="en-US" altLang="ja-JP" sz="800" dirty="0">
                          <a:latin typeface="+mn-lt"/>
                        </a:rPr>
                        <a:t>1,189  </a:t>
                      </a:r>
                      <a:r>
                        <a:rPr kumimoji="1" lang="ja-JP" altLang="en-US" sz="800" dirty="0">
                          <a:latin typeface="+mn-lt"/>
                        </a:rPr>
                        <a:t>（＋</a:t>
                      </a:r>
                      <a:r>
                        <a:rPr kumimoji="1" lang="en-US" altLang="ja-JP" sz="800" dirty="0">
                          <a:latin typeface="+mn-lt"/>
                        </a:rPr>
                        <a:t>7.1</a:t>
                      </a:r>
                      <a:r>
                        <a:rPr kumimoji="1" lang="ja-JP" altLang="en-US" sz="800" dirty="0">
                          <a:latin typeface="+mn-lt"/>
                        </a:rPr>
                        <a:t>％）</a:t>
                      </a:r>
                      <a:endParaRPr kumimoji="1" lang="en-US" altLang="ja-JP" sz="800" dirty="0">
                        <a:latin typeface="+mn-lt"/>
                      </a:endParaRPr>
                    </a:p>
                    <a:p>
                      <a:pPr algn="l"/>
                      <a:r>
                        <a:rPr kumimoji="1" lang="ja-JP" altLang="en-US" sz="800" dirty="0">
                          <a:latin typeface="+mn-lt"/>
                        </a:rPr>
                        <a:t>　 　　　　家庭部門　</a:t>
                      </a:r>
                      <a:r>
                        <a:rPr kumimoji="1" lang="en-US" altLang="ja-JP" sz="800" dirty="0">
                          <a:latin typeface="+mn-lt"/>
                        </a:rPr>
                        <a:t>   885</a:t>
                      </a:r>
                      <a:r>
                        <a:rPr kumimoji="1" lang="ja-JP" altLang="en-US" sz="800" dirty="0">
                          <a:latin typeface="+mn-lt"/>
                        </a:rPr>
                        <a:t>（▲</a:t>
                      </a:r>
                      <a:r>
                        <a:rPr kumimoji="1" lang="en-US" altLang="ja-JP" sz="800" dirty="0">
                          <a:latin typeface="+mn-lt"/>
                        </a:rPr>
                        <a:t>15.6</a:t>
                      </a:r>
                      <a:r>
                        <a:rPr kumimoji="1" lang="ja-JP" altLang="en-US" sz="800" dirty="0">
                          <a:latin typeface="+mn-lt"/>
                        </a:rPr>
                        <a:t>％）</a:t>
                      </a:r>
                      <a:endParaRPr kumimoji="1" lang="en-US" altLang="ja-JP" sz="800" dirty="0">
                        <a:latin typeface="+mn-lt"/>
                      </a:endParaRPr>
                    </a:p>
                    <a:p>
                      <a:pPr algn="l"/>
                      <a:r>
                        <a:rPr kumimoji="1" lang="ja-JP" altLang="en-US" sz="800" dirty="0">
                          <a:latin typeface="+mn-lt"/>
                        </a:rPr>
                        <a:t>　 　　　　運輸部門　   </a:t>
                      </a:r>
                      <a:r>
                        <a:rPr kumimoji="1" lang="en-US" altLang="ja-JP" sz="800" dirty="0">
                          <a:latin typeface="+mn-lt"/>
                        </a:rPr>
                        <a:t>579  </a:t>
                      </a:r>
                      <a:r>
                        <a:rPr kumimoji="1" lang="ja-JP" altLang="en-US" sz="800" dirty="0">
                          <a:latin typeface="+mn-lt"/>
                        </a:rPr>
                        <a:t>（＋</a:t>
                      </a:r>
                      <a:r>
                        <a:rPr kumimoji="1" lang="en-US" altLang="ja-JP" sz="800" dirty="0">
                          <a:latin typeface="+mn-lt"/>
                        </a:rPr>
                        <a:t>0.3</a:t>
                      </a:r>
                      <a:r>
                        <a:rPr kumimoji="1" lang="ja-JP" altLang="en-US" sz="800" dirty="0">
                          <a:latin typeface="+mn-lt"/>
                        </a:rPr>
                        <a:t>％）</a:t>
                      </a:r>
                      <a:endParaRPr kumimoji="1" lang="en-US" altLang="ja-JP" sz="800" dirty="0">
                        <a:latin typeface="+mn-lt"/>
                      </a:endParaRPr>
                    </a:p>
                    <a:p>
                      <a:pPr algn="l"/>
                      <a:r>
                        <a:rPr kumimoji="1" lang="ja-JP" altLang="en-US" sz="800" baseline="0" dirty="0">
                          <a:latin typeface="+mn-lt"/>
                        </a:rPr>
                        <a:t> エネルギー転換部門　　</a:t>
                      </a:r>
                      <a:r>
                        <a:rPr kumimoji="1" lang="en-US" altLang="ja-JP" sz="800" baseline="0" dirty="0">
                          <a:latin typeface="+mn-lt"/>
                        </a:rPr>
                        <a:t> 30 </a:t>
                      </a:r>
                      <a:r>
                        <a:rPr kumimoji="1" lang="ja-JP" altLang="en-US" sz="800" dirty="0">
                          <a:latin typeface="+mn-lt"/>
                        </a:rPr>
                        <a:t>（▲</a:t>
                      </a:r>
                      <a:r>
                        <a:rPr kumimoji="1" lang="en-US" altLang="ja-JP" sz="800" dirty="0">
                          <a:latin typeface="+mn-lt"/>
                        </a:rPr>
                        <a:t>18.6</a:t>
                      </a:r>
                      <a:r>
                        <a:rPr kumimoji="1" lang="ja-JP" altLang="en-US" sz="800" dirty="0">
                          <a:latin typeface="+mn-lt"/>
                        </a:rPr>
                        <a:t>％）</a:t>
                      </a:r>
                      <a:endParaRPr kumimoji="1" lang="en-US" altLang="ja-JP" sz="800" dirty="0">
                        <a:latin typeface="+mn-lt"/>
                      </a:endParaRPr>
                    </a:p>
                    <a:p>
                      <a:pPr algn="l"/>
                      <a:r>
                        <a:rPr kumimoji="1" lang="ja-JP" altLang="en-US" sz="800" dirty="0">
                          <a:latin typeface="+mn-lt"/>
                        </a:rPr>
                        <a:t>　　　　廃棄物部門　　 </a:t>
                      </a:r>
                      <a:r>
                        <a:rPr kumimoji="1" lang="en-US" altLang="ja-JP" sz="800" dirty="0">
                          <a:solidFill>
                            <a:schemeClr val="tx1"/>
                          </a:solidFill>
                          <a:latin typeface="+mn-lt"/>
                        </a:rPr>
                        <a:t>127   </a:t>
                      </a:r>
                      <a:r>
                        <a:rPr kumimoji="1" lang="ja-JP" altLang="en-US" sz="800" dirty="0">
                          <a:solidFill>
                            <a:schemeClr val="tx1"/>
                          </a:solidFill>
                          <a:latin typeface="+mn-lt"/>
                        </a:rPr>
                        <a:t>（▲</a:t>
                      </a:r>
                      <a:r>
                        <a:rPr kumimoji="1" lang="en-US" altLang="ja-JP" sz="800" dirty="0">
                          <a:solidFill>
                            <a:schemeClr val="tx1"/>
                          </a:solidFill>
                          <a:latin typeface="+mn-lt"/>
                        </a:rPr>
                        <a:t>3.9</a:t>
                      </a:r>
                      <a:r>
                        <a:rPr kumimoji="1" lang="ja-JP" altLang="en-US" sz="800" dirty="0">
                          <a:solidFill>
                            <a:schemeClr val="tx1"/>
                          </a:solidFill>
                          <a:latin typeface="+mn-lt"/>
                        </a:rPr>
                        <a:t>％）</a:t>
                      </a:r>
                      <a:endParaRPr kumimoji="1" lang="en-US" altLang="ja-JP" sz="800" dirty="0">
                        <a:solidFill>
                          <a:schemeClr val="tx1"/>
                        </a:solidFill>
                        <a:latin typeface="+mn-lt"/>
                      </a:endParaRPr>
                    </a:p>
                    <a:p>
                      <a:pPr algn="l"/>
                      <a:r>
                        <a:rPr kumimoji="1" lang="ja-JP" altLang="en-US" sz="800" dirty="0">
                          <a:latin typeface="+mn-lt"/>
                        </a:rPr>
                        <a:t>メタン　           </a:t>
                      </a:r>
                      <a:r>
                        <a:rPr kumimoji="1" lang="en-US" altLang="ja-JP" sz="800" dirty="0">
                          <a:latin typeface="+mn-lt"/>
                        </a:rPr>
                        <a:t>13</a:t>
                      </a:r>
                      <a:r>
                        <a:rPr kumimoji="1" lang="ja-JP" altLang="en-US" sz="800" dirty="0">
                          <a:latin typeface="+mn-lt"/>
                        </a:rPr>
                        <a:t>（▲</a:t>
                      </a:r>
                      <a:r>
                        <a:rPr kumimoji="1" lang="en-US" altLang="ja-JP" sz="800" dirty="0">
                          <a:latin typeface="+mn-lt"/>
                        </a:rPr>
                        <a:t>2.5</a:t>
                      </a:r>
                      <a:r>
                        <a:rPr kumimoji="1" lang="ja-JP" altLang="en-US" sz="800" dirty="0">
                          <a:latin typeface="+mn-lt"/>
                        </a:rPr>
                        <a:t>％）</a:t>
                      </a:r>
                      <a:endParaRPr kumimoji="1" lang="en-US" altLang="ja-JP" sz="800" dirty="0">
                        <a:latin typeface="+mn-lt"/>
                      </a:endParaRPr>
                    </a:p>
                    <a:p>
                      <a:pPr algn="l"/>
                      <a:r>
                        <a:rPr kumimoji="1" lang="ja-JP" altLang="en-US" sz="800" dirty="0">
                          <a:latin typeface="+mn-lt"/>
                        </a:rPr>
                        <a:t>一酸化二窒素　</a:t>
                      </a:r>
                      <a:r>
                        <a:rPr kumimoji="1" lang="en-US" altLang="ja-JP" sz="800" dirty="0">
                          <a:latin typeface="+mn-lt"/>
                        </a:rPr>
                        <a:t>35</a:t>
                      </a:r>
                      <a:r>
                        <a:rPr kumimoji="1" lang="ja-JP" altLang="en-US" sz="800" dirty="0">
                          <a:latin typeface="+mn-lt"/>
                        </a:rPr>
                        <a:t>（▲</a:t>
                      </a:r>
                      <a:r>
                        <a:rPr kumimoji="1" lang="en-US" altLang="ja-JP" sz="800" dirty="0">
                          <a:latin typeface="+mn-lt"/>
                        </a:rPr>
                        <a:t>5.8</a:t>
                      </a:r>
                      <a:r>
                        <a:rPr kumimoji="1" lang="ja-JP" altLang="en-US" sz="800" dirty="0">
                          <a:latin typeface="+mn-lt"/>
                        </a:rPr>
                        <a:t>％）</a:t>
                      </a:r>
                      <a:endParaRPr kumimoji="1" lang="en-US" altLang="ja-JP" sz="800" dirty="0">
                        <a:latin typeface="+mn-lt"/>
                      </a:endParaRPr>
                    </a:p>
                    <a:p>
                      <a:pPr algn="l"/>
                      <a:r>
                        <a:rPr kumimoji="1" lang="ja-JP" altLang="en-US" sz="800" dirty="0">
                          <a:latin typeface="+mn-lt"/>
                        </a:rPr>
                        <a:t>代替フロン等　 </a:t>
                      </a:r>
                      <a:r>
                        <a:rPr kumimoji="1" lang="en-US" altLang="ja-JP" sz="800" dirty="0">
                          <a:latin typeface="+mn-lt"/>
                        </a:rPr>
                        <a:t>404</a:t>
                      </a:r>
                      <a:r>
                        <a:rPr kumimoji="1" lang="ja-JP" altLang="en-US" sz="800" dirty="0">
                          <a:latin typeface="+mn-lt"/>
                        </a:rPr>
                        <a:t>（</a:t>
                      </a:r>
                      <a:r>
                        <a:rPr kumimoji="1" lang="en-US" altLang="ja-JP" sz="800" dirty="0">
                          <a:latin typeface="+mn-lt"/>
                        </a:rPr>
                        <a:t>+3.9</a:t>
                      </a:r>
                      <a:r>
                        <a:rPr kumimoji="1" lang="ja-JP" altLang="en-US" sz="800" dirty="0">
                          <a:latin typeface="+mn-lt"/>
                        </a:rPr>
                        <a:t>％）</a:t>
                      </a:r>
                      <a:endParaRPr kumimoji="1" lang="en-US" altLang="ja-JP" sz="800" dirty="0">
                        <a:latin typeface="+mn-lt"/>
                        <a:ea typeface="Meiryo UI" panose="020B0604030504040204" pitchFamily="50" charset="-128"/>
                      </a:endParaRPr>
                    </a:p>
                  </a:txBody>
                  <a:tcPr marL="74295" marR="74295" marT="37148" marB="37148">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solidFill>
                      <a:srgbClr val="FFE6CC"/>
                    </a:solidFill>
                  </a:tcPr>
                </a:tc>
                <a:extLst>
                  <a:ext uri="{0D108BD9-81ED-4DB2-BD59-A6C34878D82A}">
                    <a16:rowId xmlns:a16="http://schemas.microsoft.com/office/drawing/2014/main" val="204219051"/>
                  </a:ext>
                </a:extLst>
              </a:tr>
            </a:tbl>
          </a:graphicData>
        </a:graphic>
      </p:graphicFrame>
      <p:sp>
        <p:nvSpPr>
          <p:cNvPr id="32" name="正方形/長方形 31">
            <a:extLst>
              <a:ext uri="{FF2B5EF4-FFF2-40B4-BE49-F238E27FC236}">
                <a16:creationId xmlns:a16="http://schemas.microsoft.com/office/drawing/2014/main" id="{9BA0989E-412B-42B4-B524-736572D7EA85}"/>
              </a:ext>
            </a:extLst>
          </p:cNvPr>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a:solidFill>
                <a:prstClr val="black"/>
              </a:solidFill>
            </a:endParaRPr>
          </a:p>
        </p:txBody>
      </p:sp>
      <p:sp>
        <p:nvSpPr>
          <p:cNvPr id="18" name="正方形/長方形 17">
            <a:extLst>
              <a:ext uri="{FF2B5EF4-FFF2-40B4-BE49-F238E27FC236}">
                <a16:creationId xmlns:a16="http://schemas.microsoft.com/office/drawing/2014/main" id="{01A89632-8E1E-4727-871B-185760CA5993}"/>
              </a:ext>
            </a:extLst>
          </p:cNvPr>
          <p:cNvSpPr/>
          <p:nvPr/>
        </p:nvSpPr>
        <p:spPr>
          <a:xfrm>
            <a:off x="179512" y="146838"/>
            <a:ext cx="8136904" cy="369332"/>
          </a:xfrm>
          <a:prstGeom prst="rect">
            <a:avLst/>
          </a:prstGeom>
        </p:spPr>
        <p:txBody>
          <a:bodyPr wrap="square">
            <a:spAutoFit/>
          </a:bodyPr>
          <a:lstStyle/>
          <a:p>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２．第２期大阪府まち・ひと・しごと創生総合戦略の振り返り</a:t>
            </a:r>
          </a:p>
        </p:txBody>
      </p:sp>
    </p:spTree>
    <p:extLst>
      <p:ext uri="{BB962C8B-B14F-4D97-AF65-F5344CB8AC3E}">
        <p14:creationId xmlns:p14="http://schemas.microsoft.com/office/powerpoint/2010/main" val="322062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9B3496A5-BA96-45E6-BE80-133DFE8E868A}"/>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テキスト ボックス 3">
            <a:extLst>
              <a:ext uri="{FF2B5EF4-FFF2-40B4-BE49-F238E27FC236}">
                <a16:creationId xmlns:a16="http://schemas.microsoft.com/office/drawing/2014/main" id="{96728739-3DBE-47E4-9C09-444BAF34B99C}"/>
              </a:ext>
            </a:extLst>
          </p:cNvPr>
          <p:cNvSpPr txBox="1"/>
          <p:nvPr/>
        </p:nvSpPr>
        <p:spPr>
          <a:xfrm>
            <a:off x="474590" y="6432826"/>
            <a:ext cx="7841826" cy="246221"/>
          </a:xfrm>
          <a:prstGeom prst="rect">
            <a:avLst/>
          </a:prstGeom>
          <a:noFill/>
        </p:spPr>
        <p:txBody>
          <a:bodyPr wrap="square">
            <a:spAutoFit/>
          </a:bodyPr>
          <a:lstStyle/>
          <a:p>
            <a:r>
              <a:rPr lang="en-US" altLang="ja-JP" sz="1000" b="1">
                <a:latin typeface="Meiryo UI" panose="020B0604030504040204" pitchFamily="50" charset="-128"/>
                <a:ea typeface="Meiryo UI" panose="020B0604030504040204" pitchFamily="50" charset="-128"/>
              </a:rPr>
              <a:t>A</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目標値を達成</a:t>
            </a:r>
            <a:r>
              <a:rPr lang="ja-JP" altLang="en-US" sz="1000">
                <a:latin typeface="Meiryo UI" panose="020B0604030504040204" pitchFamily="50" charset="-128"/>
                <a:ea typeface="Meiryo UI" panose="020B0604030504040204" pitchFamily="50" charset="-128"/>
              </a:rPr>
              <a:t>。</a:t>
            </a:r>
            <a:r>
              <a:rPr lang="ja-JP" altLang="en-US" sz="1000" b="1">
                <a:latin typeface="Meiryo UI" panose="020B0604030504040204" pitchFamily="50" charset="-128"/>
                <a:ea typeface="Meiryo UI" panose="020B0604030504040204" pitchFamily="50" charset="-128"/>
              </a:rPr>
              <a:t>　</a:t>
            </a:r>
            <a:r>
              <a:rPr lang="en-US" altLang="ja-JP" sz="1000" b="1">
                <a:latin typeface="Meiryo UI" panose="020B0604030504040204" pitchFamily="50" charset="-128"/>
                <a:ea typeface="Meiryo UI" panose="020B0604030504040204" pitchFamily="50" charset="-128"/>
              </a:rPr>
              <a:t>B</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目標値は達成していないが、改善・増加した。　</a:t>
            </a:r>
            <a:r>
              <a:rPr lang="en-US" altLang="ja-JP" sz="1000" b="1">
                <a:latin typeface="Meiryo UI" panose="020B0604030504040204" pitchFamily="50" charset="-128"/>
                <a:ea typeface="Meiryo UI" panose="020B0604030504040204" pitchFamily="50" charset="-128"/>
              </a:rPr>
              <a:t>C</a:t>
            </a:r>
            <a:r>
              <a:rPr lang="ja-JP" altLang="en-US" sz="1000" b="1">
                <a:latin typeface="Meiryo UI" panose="020B0604030504040204" pitchFamily="50" charset="-128"/>
                <a:ea typeface="Meiryo UI" panose="020B0604030504040204" pitchFamily="50" charset="-128"/>
              </a:rPr>
              <a:t>：改善・増加していない。　</a:t>
            </a:r>
            <a:r>
              <a:rPr lang="en-US" altLang="ja-JP" sz="1000" b="1">
                <a:latin typeface="Meiryo UI" panose="020B0604030504040204" pitchFamily="50" charset="-128"/>
                <a:ea typeface="Meiryo UI" panose="020B0604030504040204" pitchFamily="50" charset="-128"/>
              </a:rPr>
              <a:t>D</a:t>
            </a:r>
            <a:r>
              <a:rPr lang="ja-JP" altLang="en-US" sz="1000" b="1">
                <a:latin typeface="Meiryo UI" panose="020B0604030504040204" pitchFamily="50" charset="-128"/>
                <a:ea typeface="Meiryo UI" panose="020B0604030504040204" pitchFamily="50" charset="-128"/>
              </a:rPr>
              <a:t>：計画当初より低下している。</a:t>
            </a:r>
            <a:r>
              <a:rPr lang="ja-JP" altLang="en-US" sz="1000">
                <a:latin typeface="Meiryo UI" panose="020B0604030504040204" pitchFamily="50" charset="-128"/>
                <a:ea typeface="Meiryo UI" panose="020B0604030504040204" pitchFamily="50" charset="-128"/>
              </a:rPr>
              <a:t>　</a:t>
            </a:r>
            <a:endParaRPr lang="ja-JP" altLang="en-US" sz="1000"/>
          </a:p>
        </p:txBody>
      </p:sp>
      <p:sp>
        <p:nvSpPr>
          <p:cNvPr id="5" name="正方形/長方形 4">
            <a:extLst>
              <a:ext uri="{FF2B5EF4-FFF2-40B4-BE49-F238E27FC236}">
                <a16:creationId xmlns:a16="http://schemas.microsoft.com/office/drawing/2014/main" id="{913C8973-A8FB-4F2E-A717-5747180732DC}"/>
              </a:ext>
            </a:extLst>
          </p:cNvPr>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a:solidFill>
                <a:prstClr val="black"/>
              </a:solidFill>
            </a:endParaRPr>
          </a:p>
        </p:txBody>
      </p:sp>
      <p:sp>
        <p:nvSpPr>
          <p:cNvPr id="6" name="正方形/長方形 5">
            <a:extLst>
              <a:ext uri="{FF2B5EF4-FFF2-40B4-BE49-F238E27FC236}">
                <a16:creationId xmlns:a16="http://schemas.microsoft.com/office/drawing/2014/main" id="{A2A9F408-12D4-4D2E-9195-D18B5CBEAC63}"/>
              </a:ext>
            </a:extLst>
          </p:cNvPr>
          <p:cNvSpPr/>
          <p:nvPr/>
        </p:nvSpPr>
        <p:spPr>
          <a:xfrm>
            <a:off x="156884" y="689789"/>
            <a:ext cx="8856984" cy="1892826"/>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rPr>
              <a:t>Ⅲ </a:t>
            </a:r>
            <a:r>
              <a:rPr lang="ja-JP" altLang="en-US" sz="1600" b="1" dirty="0">
                <a:latin typeface="Meiryo UI" panose="020B0604030504040204" pitchFamily="50" charset="-128"/>
                <a:ea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9388" indent="1588" algn="just">
              <a:spcBef>
                <a:spcPts val="600"/>
              </a:spcBef>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⑤　都市としての経済機能を強化する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「中核人材」等の人材確保推進や府内企業のグローバル化の促進による中小企業支援を行い、企業立地の促進に取り組む等、コロナで多大なダメージを受けた大阪経済の立て直しに向けた取組を進めました。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≪目標達成状況≫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57188" indent="-92075"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いずれの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も戦略策定時より増加しており、一定の改善傾向が見られます。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a:extLst>
              <a:ext uri="{FF2B5EF4-FFF2-40B4-BE49-F238E27FC236}">
                <a16:creationId xmlns:a16="http://schemas.microsoft.com/office/drawing/2014/main" id="{68B38EFF-669D-4BBE-BA12-3B1C3017B7B3}"/>
              </a:ext>
            </a:extLst>
          </p:cNvPr>
          <p:cNvGraphicFramePr>
            <a:graphicFrameLocks noGrp="1"/>
          </p:cNvGraphicFramePr>
          <p:nvPr>
            <p:extLst>
              <p:ext uri="{D42A27DB-BD31-4B8C-83A1-F6EECF244321}">
                <p14:modId xmlns:p14="http://schemas.microsoft.com/office/powerpoint/2010/main" val="849195999"/>
              </p:ext>
            </p:extLst>
          </p:nvPr>
        </p:nvGraphicFramePr>
        <p:xfrm>
          <a:off x="198961" y="2829106"/>
          <a:ext cx="8746079" cy="3385835"/>
        </p:xfrm>
        <a:graphic>
          <a:graphicData uri="http://schemas.openxmlformats.org/drawingml/2006/table">
            <a:tbl>
              <a:tblPr firstRow="1" bandRow="1">
                <a:tableStyleId>{7DF18680-E054-41AD-8BC1-D1AEF772440D}</a:tableStyleId>
              </a:tblPr>
              <a:tblGrid>
                <a:gridCol w="1576821">
                  <a:extLst>
                    <a:ext uri="{9D8B030D-6E8A-4147-A177-3AD203B41FA5}">
                      <a16:colId xmlns:a16="http://schemas.microsoft.com/office/drawing/2014/main" val="1433173782"/>
                    </a:ext>
                  </a:extLst>
                </a:gridCol>
                <a:gridCol w="864009">
                  <a:extLst>
                    <a:ext uri="{9D8B030D-6E8A-4147-A177-3AD203B41FA5}">
                      <a16:colId xmlns:a16="http://schemas.microsoft.com/office/drawing/2014/main" val="1700687111"/>
                    </a:ext>
                  </a:extLst>
                </a:gridCol>
                <a:gridCol w="876063">
                  <a:extLst>
                    <a:ext uri="{9D8B030D-6E8A-4147-A177-3AD203B41FA5}">
                      <a16:colId xmlns:a16="http://schemas.microsoft.com/office/drawing/2014/main" val="3552610994"/>
                    </a:ext>
                  </a:extLst>
                </a:gridCol>
                <a:gridCol w="888120">
                  <a:extLst>
                    <a:ext uri="{9D8B030D-6E8A-4147-A177-3AD203B41FA5}">
                      <a16:colId xmlns:a16="http://schemas.microsoft.com/office/drawing/2014/main" val="304697467"/>
                    </a:ext>
                  </a:extLst>
                </a:gridCol>
                <a:gridCol w="514387">
                  <a:extLst>
                    <a:ext uri="{9D8B030D-6E8A-4147-A177-3AD203B41FA5}">
                      <a16:colId xmlns:a16="http://schemas.microsoft.com/office/drawing/2014/main" val="316053466"/>
                    </a:ext>
                  </a:extLst>
                </a:gridCol>
                <a:gridCol w="1752126">
                  <a:extLst>
                    <a:ext uri="{9D8B030D-6E8A-4147-A177-3AD203B41FA5}">
                      <a16:colId xmlns:a16="http://schemas.microsoft.com/office/drawing/2014/main" val="1469281846"/>
                    </a:ext>
                  </a:extLst>
                </a:gridCol>
                <a:gridCol w="2274553">
                  <a:extLst>
                    <a:ext uri="{9D8B030D-6E8A-4147-A177-3AD203B41FA5}">
                      <a16:colId xmlns:a16="http://schemas.microsoft.com/office/drawing/2014/main" val="2979112779"/>
                    </a:ext>
                  </a:extLst>
                </a:gridCol>
              </a:tblGrid>
              <a:tr h="357639">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lt1"/>
                          </a:solidFill>
                        </a:rPr>
                        <a:t>具体的目標</a:t>
                      </a:r>
                      <a:endParaRPr kumimoji="1" lang="en-US" altLang="ja-JP" sz="1100" b="1">
                        <a:solidFill>
                          <a:schemeClr val="lt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lt1"/>
                          </a:solidFill>
                        </a:rPr>
                        <a:t>（</a:t>
                      </a:r>
                      <a:r>
                        <a:rPr kumimoji="1" lang="en-US" altLang="ja-JP" sz="1100" b="1">
                          <a:solidFill>
                            <a:schemeClr val="lt1"/>
                          </a:solidFill>
                        </a:rPr>
                        <a:t>KPI</a:t>
                      </a:r>
                      <a:r>
                        <a:rPr kumimoji="1" lang="ja-JP" altLang="en-US" sz="1100" b="1">
                          <a:solidFill>
                            <a:schemeClr val="lt1"/>
                          </a:solidFill>
                        </a:rPr>
                        <a:t>）</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戦略</a:t>
                      </a:r>
                      <a:endParaRPr kumimoji="1" lang="en-US" altLang="ja-JP" sz="110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策定時</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100"/>
                        <a:t>参考値</a:t>
                      </a:r>
                      <a:endParaRPr kumimoji="1" lang="en-US" altLang="ja-JP"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実績値</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bg1"/>
                          </a:solidFill>
                        </a:rPr>
                        <a:t>達成状況</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gridSpan="2">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参考指標</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774114639"/>
                  </a:ext>
                </a:extLst>
              </a:tr>
              <a:tr h="463780">
                <a:tc rowSpan="4">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174625" indent="-174625"/>
                      <a:r>
                        <a:rPr kumimoji="1" lang="ja-JP" altLang="en-US" sz="1050" b="1" dirty="0">
                          <a:latin typeface="+mn-lt"/>
                        </a:rPr>
                        <a:t>○経済成長率（実質）</a:t>
                      </a:r>
                      <a:endParaRPr kumimoji="1" lang="en-US" altLang="ja-JP" sz="1050" b="1" dirty="0">
                        <a:latin typeface="+mn-lt"/>
                      </a:endParaRPr>
                    </a:p>
                    <a:p>
                      <a:pPr marL="174625" indent="-174625"/>
                      <a:r>
                        <a:rPr kumimoji="1" lang="ja-JP" altLang="en-US" sz="1050" b="1" dirty="0">
                          <a:latin typeface="+mn-lt"/>
                        </a:rPr>
                        <a:t>　：</a:t>
                      </a:r>
                      <a:r>
                        <a:rPr kumimoji="1" lang="en-US" altLang="ja-JP" sz="1050" b="1" dirty="0">
                          <a:latin typeface="+mn-lt"/>
                        </a:rPr>
                        <a:t>2022</a:t>
                      </a:r>
                      <a:r>
                        <a:rPr kumimoji="1" lang="ja-JP" altLang="en-US" sz="1050" b="1" dirty="0">
                          <a:latin typeface="+mn-lt"/>
                        </a:rPr>
                        <a:t>年度に府内総生産（実質）をコロナ前の水準に戻す。</a:t>
                      </a:r>
                    </a:p>
                    <a:p>
                      <a:pPr marL="174625" indent="93663"/>
                      <a:r>
                        <a:rPr kumimoji="1" lang="ja-JP" altLang="en-US" sz="1050" b="1" dirty="0">
                          <a:latin typeface="+mn-lt"/>
                        </a:rPr>
                        <a:t>それを踏まえ、年平均</a:t>
                      </a:r>
                      <a:r>
                        <a:rPr kumimoji="1" lang="en-US" altLang="ja-JP" sz="1050" b="1" dirty="0">
                          <a:latin typeface="+mn-lt"/>
                        </a:rPr>
                        <a:t>2%</a:t>
                      </a:r>
                      <a:r>
                        <a:rPr kumimoji="1" lang="ja-JP" altLang="en-US" sz="1050" b="1" dirty="0">
                          <a:latin typeface="+mn-lt"/>
                        </a:rPr>
                        <a:t>以上（第</a:t>
                      </a:r>
                      <a:r>
                        <a:rPr kumimoji="1" lang="en-US" altLang="ja-JP" sz="1050" b="1" dirty="0">
                          <a:latin typeface="+mn-lt"/>
                        </a:rPr>
                        <a:t>2</a:t>
                      </a:r>
                      <a:r>
                        <a:rPr kumimoji="1" lang="ja-JP" altLang="en-US" sz="1050" b="1" dirty="0">
                          <a:latin typeface="+mn-lt"/>
                        </a:rPr>
                        <a:t>期戦略計画期間）</a:t>
                      </a:r>
                      <a:endParaRPr kumimoji="1" lang="ja-JP" altLang="en-US" sz="1050" b="1" dirty="0">
                        <a:latin typeface="+mn-lt"/>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tcPr>
                </a:tc>
                <a:tc rowSpan="4">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zh-TW" sz="1000" dirty="0">
                          <a:latin typeface="+mn-lt"/>
                        </a:rPr>
                        <a:t>【2016</a:t>
                      </a:r>
                      <a:r>
                        <a:rPr kumimoji="1" lang="zh-TW" altLang="en-US" sz="1000" dirty="0">
                          <a:latin typeface="+mn-lt"/>
                        </a:rPr>
                        <a:t>年度</a:t>
                      </a:r>
                      <a:r>
                        <a:rPr kumimoji="1" lang="en-US" altLang="zh-TW" sz="1000" dirty="0">
                          <a:latin typeface="+mn-lt"/>
                        </a:rPr>
                        <a:t>】</a:t>
                      </a:r>
                    </a:p>
                    <a:p>
                      <a:pPr algn="ctr"/>
                      <a:r>
                        <a:rPr kumimoji="1" lang="zh-TW" altLang="en-US" sz="1000" dirty="0">
                          <a:latin typeface="+mn-lt"/>
                        </a:rPr>
                        <a:t>経済成長率</a:t>
                      </a:r>
                      <a:endParaRPr kumimoji="1" lang="en-US" altLang="zh-TW" sz="1000" dirty="0">
                        <a:latin typeface="+mn-lt"/>
                      </a:endParaRPr>
                    </a:p>
                    <a:p>
                      <a:pPr algn="ctr"/>
                      <a:r>
                        <a:rPr kumimoji="1" lang="zh-TW" altLang="en-US" sz="1000" dirty="0">
                          <a:latin typeface="+mn-lt"/>
                        </a:rPr>
                        <a:t>（実質）</a:t>
                      </a:r>
                      <a:endParaRPr kumimoji="1" lang="en-US" altLang="zh-TW" sz="1000" dirty="0">
                        <a:latin typeface="+mn-lt"/>
                      </a:endParaRPr>
                    </a:p>
                    <a:p>
                      <a:pPr algn="ctr"/>
                      <a:r>
                        <a:rPr kumimoji="1" lang="en-US" altLang="zh-TW" sz="1000" dirty="0">
                          <a:latin typeface="+mn-lt"/>
                        </a:rPr>
                        <a:t>0.0</a:t>
                      </a:r>
                      <a:r>
                        <a:rPr kumimoji="1" lang="zh-TW" altLang="en-US" sz="1000" dirty="0">
                          <a:latin typeface="+mn-lt"/>
                        </a:rPr>
                        <a:t>％</a:t>
                      </a:r>
                      <a:endParaRPr kumimoji="1" lang="ja-JP" altLang="en-US" sz="1000" dirty="0">
                        <a:latin typeface="+mn-lt"/>
                        <a:ea typeface="Meiryo UI" panose="020B0604030504040204" pitchFamily="50" charset="-128"/>
                      </a:endParaRPr>
                    </a:p>
                  </a:txBody>
                  <a:tcPr marL="74295" marR="74295" marT="37148" marB="37148" anchor="ctr"/>
                </a:tc>
                <a:tc rowSpan="4">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zh-TW" sz="900" dirty="0">
                          <a:latin typeface="+mn-lt"/>
                        </a:rPr>
                        <a:t>【2019</a:t>
                      </a:r>
                      <a:r>
                        <a:rPr kumimoji="1" lang="zh-TW" altLang="en-US" sz="900" dirty="0">
                          <a:latin typeface="+mn-lt"/>
                        </a:rPr>
                        <a:t>年度</a:t>
                      </a:r>
                      <a:r>
                        <a:rPr kumimoji="1" lang="en-US" altLang="zh-TW" sz="900" dirty="0">
                          <a:latin typeface="+mn-lt"/>
                        </a:rPr>
                        <a:t>】</a:t>
                      </a:r>
                    </a:p>
                    <a:p>
                      <a:pPr algn="ctr"/>
                      <a:r>
                        <a:rPr kumimoji="1" lang="zh-TW" altLang="en-US" sz="900" dirty="0">
                          <a:latin typeface="+mn-lt"/>
                        </a:rPr>
                        <a:t>経済成長率</a:t>
                      </a:r>
                      <a:endParaRPr kumimoji="1" lang="en-US" altLang="zh-TW" sz="900" dirty="0">
                        <a:latin typeface="+mn-lt"/>
                      </a:endParaRPr>
                    </a:p>
                    <a:p>
                      <a:pPr algn="ctr"/>
                      <a:r>
                        <a:rPr kumimoji="1" lang="zh-TW" altLang="en-US" sz="900" dirty="0">
                          <a:latin typeface="+mn-lt"/>
                        </a:rPr>
                        <a:t>（実質）</a:t>
                      </a:r>
                    </a:p>
                    <a:p>
                      <a:pPr algn="ctr"/>
                      <a:r>
                        <a:rPr kumimoji="1" lang="en-US" altLang="zh-TW" sz="900" dirty="0">
                          <a:latin typeface="+mn-lt"/>
                        </a:rPr>
                        <a:t>-1.7</a:t>
                      </a:r>
                      <a:r>
                        <a:rPr kumimoji="1" lang="zh-TW" altLang="en-US" sz="900" dirty="0">
                          <a:latin typeface="+mn-lt"/>
                        </a:rPr>
                        <a:t>％</a:t>
                      </a:r>
                      <a:endParaRPr kumimoji="1" lang="ja-JP" altLang="en-US" sz="900" dirty="0">
                        <a:latin typeface="+mn-lt"/>
                        <a:ea typeface="Meiryo UI" panose="020B0604030504040204" pitchFamily="50" charset="-128"/>
                      </a:endParaRPr>
                    </a:p>
                  </a:txBody>
                  <a:tcPr marL="74295" marR="74295" marT="37148" marB="37148" anchor="ctr"/>
                </a:tc>
                <a:tc rowSpan="4">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zh-TW" sz="1000" dirty="0">
                          <a:latin typeface="+mn-lt"/>
                        </a:rPr>
                        <a:t>【2022</a:t>
                      </a:r>
                      <a:r>
                        <a:rPr kumimoji="1" lang="zh-TW" altLang="en-US" sz="1000" dirty="0">
                          <a:latin typeface="+mn-lt"/>
                        </a:rPr>
                        <a:t>年度</a:t>
                      </a:r>
                      <a:r>
                        <a:rPr kumimoji="1" lang="en-US" altLang="zh-TW" sz="1000" dirty="0">
                          <a:latin typeface="+mn-lt"/>
                        </a:rPr>
                        <a:t>】</a:t>
                      </a:r>
                    </a:p>
                    <a:p>
                      <a:pPr algn="ctr"/>
                      <a:r>
                        <a:rPr kumimoji="1" lang="zh-TW" altLang="en-US" sz="1000" dirty="0">
                          <a:latin typeface="+mn-lt"/>
                        </a:rPr>
                        <a:t>経済成長率</a:t>
                      </a:r>
                      <a:endParaRPr kumimoji="1" lang="en-US" altLang="zh-TW" sz="1000" dirty="0">
                        <a:latin typeface="+mn-lt"/>
                      </a:endParaRPr>
                    </a:p>
                    <a:p>
                      <a:pPr algn="ctr"/>
                      <a:r>
                        <a:rPr kumimoji="1" lang="zh-TW" altLang="en-US" sz="1000" dirty="0">
                          <a:latin typeface="+mn-lt"/>
                        </a:rPr>
                        <a:t>（実質）</a:t>
                      </a:r>
                    </a:p>
                    <a:p>
                      <a:pPr algn="ctr"/>
                      <a:r>
                        <a:rPr kumimoji="1" lang="en-US" altLang="zh-TW" sz="1000" dirty="0">
                          <a:latin typeface="+mn-lt"/>
                        </a:rPr>
                        <a:t>1.3</a:t>
                      </a:r>
                      <a:r>
                        <a:rPr kumimoji="1" lang="zh-TW" altLang="en-US" sz="1000" dirty="0">
                          <a:latin typeface="+mn-lt"/>
                        </a:rPr>
                        <a:t>％</a:t>
                      </a:r>
                      <a:endParaRPr kumimoji="1" lang="en-US" altLang="zh-TW" sz="1000" dirty="0">
                        <a:latin typeface="+mn-lt"/>
                      </a:endParaRPr>
                    </a:p>
                    <a:p>
                      <a:pPr algn="ctr"/>
                      <a:r>
                        <a:rPr kumimoji="1" lang="ja-JP" altLang="en-US" sz="900" dirty="0">
                          <a:latin typeface="+mn-lt"/>
                        </a:rPr>
                        <a:t>（</a:t>
                      </a:r>
                      <a:r>
                        <a:rPr kumimoji="1" lang="en-US" altLang="ja-JP" sz="900" dirty="0">
                          <a:latin typeface="+mn-lt"/>
                        </a:rPr>
                        <a:t>APIR</a:t>
                      </a:r>
                      <a:r>
                        <a:rPr kumimoji="1" lang="ja-JP" altLang="en-US" sz="900" dirty="0">
                          <a:latin typeface="+mn-lt"/>
                        </a:rPr>
                        <a:t>推計）</a:t>
                      </a:r>
                      <a:endParaRPr kumimoji="1" lang="ja-JP" altLang="en-US" sz="1000" dirty="0">
                        <a:latin typeface="+mn-lt"/>
                        <a:ea typeface="Meiryo UI" panose="020B0604030504040204" pitchFamily="50" charset="-128"/>
                      </a:endParaRPr>
                    </a:p>
                  </a:txBody>
                  <a:tcPr marL="74295" marR="74295" marT="37148" marB="37148" anchor="ctr"/>
                </a:tc>
                <a:tc rowSpan="4">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u="none" strike="noStrike" kern="1200" cap="none" spc="0" normalizeH="0" baseline="0" noProof="0" dirty="0">
                          <a:ln>
                            <a:noFill/>
                          </a:ln>
                          <a:solidFill>
                            <a:prstClr val="black"/>
                          </a:solidFill>
                          <a:effectLst/>
                          <a:uLnTx/>
                          <a:uFillTx/>
                        </a:rPr>
                        <a:t>B</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有効求人倍率</a:t>
                      </a:r>
                      <a:r>
                        <a:rPr kumimoji="1" lang="en-US" altLang="ja-JP" sz="800" dirty="0">
                          <a:latin typeface="+mn-lt"/>
                        </a:rPr>
                        <a:t>【2022</a:t>
                      </a:r>
                      <a:r>
                        <a:rPr kumimoji="1" lang="ja-JP" altLang="en-US" sz="800" dirty="0">
                          <a:latin typeface="+mn-lt"/>
                        </a:rPr>
                        <a:t>年度</a:t>
                      </a:r>
                      <a:r>
                        <a:rPr kumimoji="1" lang="en-US" altLang="ja-JP" sz="800" dirty="0">
                          <a:latin typeface="+mn-lt"/>
                        </a:rPr>
                        <a:t>】</a:t>
                      </a:r>
                      <a:endParaRPr kumimoji="1" lang="ja-JP" altLang="en-US"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zh-CN" sz="800" dirty="0">
                          <a:latin typeface="+mn-lt"/>
                        </a:rPr>
                        <a:t>1.27%</a:t>
                      </a:r>
                      <a:r>
                        <a:rPr kumimoji="1" lang="zh-CN" altLang="en-US" sz="800" dirty="0">
                          <a:latin typeface="+mn-lt"/>
                        </a:rPr>
                        <a:t>（前年度比</a:t>
                      </a:r>
                      <a:r>
                        <a:rPr kumimoji="1" lang="en-US" altLang="zh-CN" sz="800" dirty="0">
                          <a:latin typeface="+mn-lt"/>
                        </a:rPr>
                        <a:t>+0.13%</a:t>
                      </a:r>
                      <a:r>
                        <a:rPr kumimoji="1" lang="zh-CN" altLang="en-US" sz="800" dirty="0">
                          <a:latin typeface="+mn-lt"/>
                        </a:rPr>
                        <a:t>）</a:t>
                      </a:r>
                    </a:p>
                    <a:p>
                      <a:pPr algn="l"/>
                      <a:r>
                        <a:rPr kumimoji="1" lang="zh-CN" altLang="en-US" sz="800" dirty="0">
                          <a:latin typeface="+mn-lt"/>
                        </a:rPr>
                        <a:t>（全国平均</a:t>
                      </a:r>
                      <a:r>
                        <a:rPr kumimoji="1" lang="en-US" altLang="zh-CN" sz="800" dirty="0">
                          <a:latin typeface="+mn-lt"/>
                        </a:rPr>
                        <a:t>1.31%</a:t>
                      </a:r>
                      <a:r>
                        <a:rPr kumimoji="1" lang="zh-CN" altLang="en-US" sz="800" dirty="0">
                          <a:latin typeface="+mn-lt"/>
                        </a:rPr>
                        <a:t>）</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1696977389"/>
                  </a:ext>
                </a:extLst>
              </a:tr>
              <a:tr h="46378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充足率（求人数に対する充足された求人の割合）</a:t>
                      </a:r>
                      <a:r>
                        <a:rPr kumimoji="1" lang="en-US" altLang="ja-JP" sz="800" dirty="0">
                          <a:latin typeface="+mn-lt"/>
                        </a:rPr>
                        <a:t>【2021</a:t>
                      </a:r>
                      <a:r>
                        <a:rPr kumimoji="1" lang="ja-JP" altLang="en-US" sz="800" dirty="0">
                          <a:latin typeface="+mn-lt"/>
                        </a:rPr>
                        <a:t>年度</a:t>
                      </a:r>
                      <a:r>
                        <a:rPr kumimoji="1" lang="en-US" altLang="ja-JP" sz="800" dirty="0">
                          <a:latin typeface="+mn-lt"/>
                        </a:rPr>
                        <a:t>】</a:t>
                      </a:r>
                      <a:endParaRPr kumimoji="1" lang="ja-JP" altLang="en-US"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800" dirty="0">
                          <a:latin typeface="+mn-lt"/>
                        </a:rPr>
                        <a:t>10.2</a:t>
                      </a:r>
                      <a:r>
                        <a:rPr kumimoji="1" lang="ja-JP" altLang="en-US" sz="800" dirty="0">
                          <a:latin typeface="+mn-lt"/>
                        </a:rPr>
                        <a:t>％（前年度比▲</a:t>
                      </a:r>
                      <a:r>
                        <a:rPr kumimoji="1" lang="en-US" altLang="ja-JP" sz="800" dirty="0">
                          <a:latin typeface="+mn-lt"/>
                        </a:rPr>
                        <a:t>0.5</a:t>
                      </a:r>
                      <a:r>
                        <a:rPr kumimoji="1" lang="ja-JP" altLang="en-US" sz="800" dirty="0">
                          <a:latin typeface="+mn-lt"/>
                        </a:rPr>
                        <a:t>％）</a:t>
                      </a:r>
                      <a:endParaRPr kumimoji="1" lang="en-US" altLang="ja-JP" sz="800" dirty="0">
                        <a:latin typeface="+mn-lt"/>
                      </a:endParaRPr>
                    </a:p>
                    <a:p>
                      <a:pPr algn="l"/>
                      <a:r>
                        <a:rPr kumimoji="1" lang="ja-JP" altLang="en-US" sz="800" dirty="0">
                          <a:latin typeface="+mn-lt"/>
                        </a:rPr>
                        <a:t>（全国平均</a:t>
                      </a:r>
                      <a:r>
                        <a:rPr kumimoji="1" lang="en-US" altLang="ja-JP" sz="800" dirty="0">
                          <a:latin typeface="+mn-lt"/>
                        </a:rPr>
                        <a:t>12.9</a:t>
                      </a:r>
                      <a:r>
                        <a:rPr kumimoji="1" lang="ja-JP" altLang="en-US" sz="800" dirty="0">
                          <a:latin typeface="+mn-lt"/>
                        </a:rPr>
                        <a:t>％）</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2608802803"/>
                  </a:ext>
                </a:extLst>
              </a:tr>
              <a:tr h="46378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zh-CN" altLang="en-US" sz="800" dirty="0">
                          <a:latin typeface="+mn-lt"/>
                        </a:rPr>
                        <a:t>外国人労働者数</a:t>
                      </a:r>
                      <a:r>
                        <a:rPr kumimoji="1" lang="en-US" altLang="zh-CN" sz="800" dirty="0">
                          <a:latin typeface="+mn-lt"/>
                        </a:rPr>
                        <a:t>【2022</a:t>
                      </a:r>
                      <a:r>
                        <a:rPr kumimoji="1" lang="zh-CN" altLang="en-US" sz="800" dirty="0">
                          <a:latin typeface="+mn-lt"/>
                        </a:rPr>
                        <a:t>年</a:t>
                      </a:r>
                      <a:r>
                        <a:rPr kumimoji="1" lang="en-US" altLang="zh-CN" sz="800" dirty="0">
                          <a:latin typeface="+mn-lt"/>
                        </a:rPr>
                        <a:t>】</a:t>
                      </a:r>
                      <a:endParaRPr kumimoji="1" lang="ja-JP" altLang="en-US"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800" dirty="0">
                          <a:latin typeface="+mn-lt"/>
                        </a:rPr>
                        <a:t>124,570</a:t>
                      </a:r>
                      <a:r>
                        <a:rPr kumimoji="1" lang="ja-JP" altLang="en-US" sz="800" dirty="0">
                          <a:latin typeface="+mn-lt"/>
                        </a:rPr>
                        <a:t>人</a:t>
                      </a:r>
                      <a:endParaRPr kumimoji="1" lang="en-US" altLang="ja-JP" sz="800" dirty="0">
                        <a:latin typeface="+mn-lt"/>
                      </a:endParaRPr>
                    </a:p>
                    <a:p>
                      <a:pPr algn="l"/>
                      <a:r>
                        <a:rPr kumimoji="1" lang="ja-JP" altLang="en-US" sz="800" dirty="0">
                          <a:latin typeface="+mn-lt"/>
                        </a:rPr>
                        <a:t>（</a:t>
                      </a:r>
                      <a:r>
                        <a:rPr kumimoji="1" lang="en-US" altLang="ja-JP" sz="800" dirty="0">
                          <a:latin typeface="+mn-lt"/>
                        </a:rPr>
                        <a:t>2017</a:t>
                      </a:r>
                      <a:r>
                        <a:rPr kumimoji="1" lang="ja-JP" altLang="en-US" sz="800" dirty="0">
                          <a:latin typeface="+mn-lt"/>
                        </a:rPr>
                        <a:t>年からの</a:t>
                      </a:r>
                      <a:r>
                        <a:rPr kumimoji="1" lang="en-US" altLang="ja-JP" sz="800" dirty="0">
                          <a:latin typeface="+mn-lt"/>
                        </a:rPr>
                        <a:t>5</a:t>
                      </a:r>
                      <a:r>
                        <a:rPr kumimoji="1" lang="ja-JP" altLang="en-US" sz="800" dirty="0">
                          <a:latin typeface="+mn-lt"/>
                        </a:rPr>
                        <a:t>年間で</a:t>
                      </a:r>
                      <a:r>
                        <a:rPr kumimoji="1" lang="en-US" altLang="ja-JP" sz="800" dirty="0">
                          <a:latin typeface="+mn-lt"/>
                        </a:rPr>
                        <a:t>+70%</a:t>
                      </a:r>
                      <a:r>
                        <a:rPr kumimoji="1" lang="ja-JP" altLang="en-US" sz="800" dirty="0">
                          <a:latin typeface="+mn-lt"/>
                        </a:rPr>
                        <a:t>）</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1499881722"/>
                  </a:ext>
                </a:extLst>
              </a:tr>
              <a:tr h="528306">
                <a:tc vMerge="1">
                  <a:txBody>
                    <a:bodyPr/>
                    <a:lstStyle/>
                    <a:p>
                      <a:pPr marL="0" indent="0"/>
                      <a:endParaRPr kumimoji="1" lang="ja-JP" altLang="en-US" sz="1100" b="1">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05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00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05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sz="1050">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latin typeface="+mn-lt"/>
                        </a:rPr>
                        <a:t>転入、転出企業数</a:t>
                      </a:r>
                      <a:r>
                        <a:rPr kumimoji="1" lang="en-US" altLang="ja-JP" sz="800" dirty="0">
                          <a:latin typeface="+mn-lt"/>
                        </a:rPr>
                        <a:t>【2022</a:t>
                      </a:r>
                      <a:r>
                        <a:rPr kumimoji="1" lang="ja-JP" altLang="en-US" sz="800" dirty="0">
                          <a:latin typeface="+mn-lt"/>
                        </a:rPr>
                        <a:t>年</a:t>
                      </a:r>
                      <a:r>
                        <a:rPr kumimoji="1" lang="en-US" altLang="ja-JP" sz="800" dirty="0">
                          <a:latin typeface="+mn-lt"/>
                        </a:rPr>
                        <a:t>】</a:t>
                      </a:r>
                      <a:endParaRPr kumimoji="1" lang="ja-JP" altLang="en-US"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zh-TW" altLang="en-US" sz="800" dirty="0">
                          <a:latin typeface="+mn-lt"/>
                        </a:rPr>
                        <a:t>転入　　　 </a:t>
                      </a:r>
                      <a:r>
                        <a:rPr kumimoji="1" lang="en-US" altLang="zh-TW" sz="800" dirty="0">
                          <a:latin typeface="+mn-lt"/>
                        </a:rPr>
                        <a:t>127</a:t>
                      </a:r>
                      <a:r>
                        <a:rPr kumimoji="1" lang="zh-TW" altLang="en-US" sz="800" dirty="0">
                          <a:latin typeface="+mn-lt"/>
                        </a:rPr>
                        <a:t>社</a:t>
                      </a:r>
                    </a:p>
                    <a:p>
                      <a:pPr algn="l"/>
                      <a:r>
                        <a:rPr kumimoji="1" lang="zh-TW" altLang="en-US" sz="800" dirty="0">
                          <a:latin typeface="+mn-lt"/>
                        </a:rPr>
                        <a:t>転出 　　　</a:t>
                      </a:r>
                      <a:r>
                        <a:rPr kumimoji="1" lang="en-US" altLang="zh-TW" sz="800" dirty="0">
                          <a:latin typeface="+mn-lt"/>
                        </a:rPr>
                        <a:t>208</a:t>
                      </a:r>
                      <a:r>
                        <a:rPr kumimoji="1" lang="zh-TW" altLang="en-US" sz="800" dirty="0">
                          <a:latin typeface="+mn-lt"/>
                        </a:rPr>
                        <a:t>社</a:t>
                      </a:r>
                    </a:p>
                    <a:p>
                      <a:pPr algn="l"/>
                      <a:r>
                        <a:rPr kumimoji="1" lang="zh-TW" altLang="en-US" sz="800" dirty="0">
                          <a:latin typeface="+mn-lt"/>
                        </a:rPr>
                        <a:t>転出超過 　</a:t>
                      </a:r>
                      <a:r>
                        <a:rPr kumimoji="1" lang="en-US" altLang="zh-TW" sz="800" dirty="0">
                          <a:latin typeface="+mn-lt"/>
                        </a:rPr>
                        <a:t>81</a:t>
                      </a:r>
                      <a:r>
                        <a:rPr kumimoji="1" lang="zh-TW" altLang="en-US" sz="800" dirty="0">
                          <a:latin typeface="+mn-lt"/>
                        </a:rPr>
                        <a:t>社（前年度比</a:t>
                      </a:r>
                      <a:r>
                        <a:rPr kumimoji="1" lang="en-US" altLang="zh-TW" sz="800" dirty="0">
                          <a:latin typeface="+mn-lt"/>
                        </a:rPr>
                        <a:t>+21</a:t>
                      </a:r>
                      <a:r>
                        <a:rPr kumimoji="1" lang="zh-TW" altLang="en-US" sz="800" dirty="0">
                          <a:latin typeface="+mn-lt"/>
                        </a:rPr>
                        <a:t>社）</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3064808612"/>
                  </a:ext>
                </a:extLst>
              </a:tr>
              <a:tr h="528307">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0"/>
                      <a:r>
                        <a:rPr kumimoji="1" lang="ja-JP" altLang="en-US" sz="1050" b="1" dirty="0">
                          <a:latin typeface="+mn-lt"/>
                        </a:rPr>
                        <a:t>○開業事業所数</a:t>
                      </a:r>
                      <a:endParaRPr kumimoji="1" lang="en-US" altLang="ja-JP" sz="1050" b="1" dirty="0">
                        <a:latin typeface="+mn-lt"/>
                      </a:endParaRPr>
                    </a:p>
                    <a:p>
                      <a:pPr marL="0" indent="0"/>
                      <a:r>
                        <a:rPr kumimoji="1" lang="ja-JP" altLang="en-US" sz="1050" b="1" dirty="0">
                          <a:latin typeface="+mn-lt"/>
                        </a:rPr>
                        <a:t>　：</a:t>
                      </a:r>
                      <a:r>
                        <a:rPr kumimoji="1" lang="en-US" altLang="ja-JP" sz="1050" b="1" dirty="0">
                          <a:latin typeface="+mn-lt"/>
                        </a:rPr>
                        <a:t>10,000</a:t>
                      </a:r>
                      <a:r>
                        <a:rPr kumimoji="1" lang="ja-JP" altLang="en-US" sz="1050" b="1" dirty="0">
                          <a:latin typeface="+mn-lt"/>
                        </a:rPr>
                        <a:t>か所</a:t>
                      </a:r>
                      <a:endParaRPr kumimoji="1" lang="ja-JP" altLang="en-US" sz="1050" b="1" dirty="0">
                        <a:latin typeface="+mn-lt"/>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lnB w="12700" cap="flat" cmpd="sng" algn="ctr">
                      <a:solidFill>
                        <a:schemeClr val="accent5"/>
                      </a:solidFill>
                      <a:prstDash val="solid"/>
                      <a:round/>
                      <a:headEnd type="none" w="med" len="med"/>
                      <a:tailEnd type="none" w="med" len="med"/>
                    </a:lnB>
                    <a:solidFill>
                      <a:srgbClr val="EBEDF5"/>
                    </a:solidFill>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【2018</a:t>
                      </a:r>
                      <a:r>
                        <a:rPr kumimoji="1" lang="ja-JP" altLang="en-US" sz="1000" dirty="0">
                          <a:latin typeface="+mn-lt"/>
                        </a:rPr>
                        <a:t>年度</a:t>
                      </a:r>
                      <a:r>
                        <a:rPr kumimoji="1" lang="en-US" altLang="ja-JP" sz="1000" dirty="0">
                          <a:latin typeface="+mn-lt"/>
                        </a:rPr>
                        <a:t>】</a:t>
                      </a:r>
                    </a:p>
                    <a:p>
                      <a:pPr algn="ctr"/>
                      <a:r>
                        <a:rPr kumimoji="1" lang="en-US" altLang="ja-JP" sz="1000" dirty="0">
                          <a:latin typeface="+mn-lt"/>
                        </a:rPr>
                        <a:t>8,463</a:t>
                      </a:r>
                      <a:r>
                        <a:rPr kumimoji="1" lang="ja-JP" altLang="en-US" sz="1000" dirty="0">
                          <a:latin typeface="+mn-lt"/>
                        </a:rPr>
                        <a:t>か所</a:t>
                      </a:r>
                      <a:endParaRPr kumimoji="1" lang="ja-JP" altLang="en-US" sz="1000" dirty="0">
                        <a:latin typeface="+mn-lt"/>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EBEDF5"/>
                    </a:solidFill>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900" dirty="0">
                          <a:latin typeface="+mn-lt"/>
                        </a:rPr>
                        <a:t>【2020</a:t>
                      </a:r>
                      <a:r>
                        <a:rPr kumimoji="1" lang="ja-JP" altLang="en-US" sz="900" dirty="0">
                          <a:latin typeface="+mn-lt"/>
                        </a:rPr>
                        <a:t>年度</a:t>
                      </a:r>
                      <a:r>
                        <a:rPr kumimoji="1" lang="en-US" altLang="ja-JP" sz="900" dirty="0">
                          <a:latin typeface="+mn-lt"/>
                        </a:rPr>
                        <a:t>】</a:t>
                      </a:r>
                    </a:p>
                    <a:p>
                      <a:pPr algn="ctr"/>
                      <a:r>
                        <a:rPr kumimoji="1" lang="en-US" altLang="ja-JP" sz="900" dirty="0">
                          <a:latin typeface="+mn-lt"/>
                        </a:rPr>
                        <a:t>10,209</a:t>
                      </a:r>
                      <a:r>
                        <a:rPr kumimoji="1" lang="ja-JP" altLang="en-US" sz="900" dirty="0">
                          <a:latin typeface="+mn-lt"/>
                        </a:rPr>
                        <a:t>か所</a:t>
                      </a:r>
                      <a:endParaRPr kumimoji="1" lang="ja-JP" altLang="en-US" sz="900" dirty="0">
                        <a:latin typeface="+mn-lt"/>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EBEDF5"/>
                    </a:solidFill>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【2021</a:t>
                      </a:r>
                      <a:r>
                        <a:rPr kumimoji="1" lang="ja-JP" altLang="en-US" sz="1000" dirty="0">
                          <a:latin typeface="+mn-lt"/>
                        </a:rPr>
                        <a:t>年度</a:t>
                      </a:r>
                      <a:r>
                        <a:rPr kumimoji="1" lang="en-US" altLang="ja-JP" sz="1000" dirty="0">
                          <a:latin typeface="+mn-lt"/>
                        </a:rPr>
                        <a:t>】</a:t>
                      </a:r>
                    </a:p>
                    <a:p>
                      <a:pPr algn="ctr"/>
                      <a:r>
                        <a:rPr kumimoji="1" lang="en-US" altLang="ja-JP" sz="1000" dirty="0">
                          <a:latin typeface="+mn-lt"/>
                        </a:rPr>
                        <a:t>9,212</a:t>
                      </a:r>
                      <a:r>
                        <a:rPr kumimoji="1" lang="ja-JP" altLang="en-US" sz="1000" dirty="0">
                          <a:latin typeface="+mn-lt"/>
                        </a:rPr>
                        <a:t>か所</a:t>
                      </a:r>
                      <a:endParaRPr kumimoji="1" lang="ja-JP" altLang="en-US" sz="1000" dirty="0">
                        <a:latin typeface="+mn-lt"/>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EBEDF5"/>
                    </a:solidFill>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dirty="0"/>
                        <a:t>B</a:t>
                      </a:r>
                      <a:endParaRPr kumimoji="1" lang="ja-JP" altLang="en-US" sz="1000" dirty="0">
                        <a:latin typeface="Meiryo UI" panose="020B0604030504040204" pitchFamily="50" charset="-128"/>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EBEDF5"/>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800" dirty="0">
                          <a:latin typeface="+mn-lt"/>
                        </a:rPr>
                        <a:t>開業数の全国シェア</a:t>
                      </a:r>
                      <a:r>
                        <a:rPr kumimoji="1" lang="en-US" altLang="ja-JP" sz="800" dirty="0">
                          <a:latin typeface="+mn-lt"/>
                        </a:rPr>
                        <a:t>【2021</a:t>
                      </a:r>
                      <a:r>
                        <a:rPr kumimoji="1" lang="ja-JP" altLang="en-US" sz="800" dirty="0">
                          <a:latin typeface="+mn-lt"/>
                        </a:rPr>
                        <a:t>年</a:t>
                      </a:r>
                      <a:r>
                        <a:rPr kumimoji="1" lang="en-US" altLang="ja-JP" sz="800" dirty="0">
                          <a:latin typeface="+mn-lt"/>
                        </a:rPr>
                        <a:t>】</a:t>
                      </a:r>
                      <a:endParaRPr kumimoji="1" lang="en-US" altLang="ja-JP" sz="8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en-US" altLang="ja-JP" sz="800" dirty="0">
                          <a:latin typeface="+mn-lt"/>
                        </a:rPr>
                        <a:t>9.1</a:t>
                      </a:r>
                      <a:r>
                        <a:rPr kumimoji="1" lang="ja-JP" altLang="en-US" sz="800" dirty="0">
                          <a:latin typeface="+mn-lt"/>
                        </a:rPr>
                        <a:t>％（前年度比＋</a:t>
                      </a:r>
                      <a:r>
                        <a:rPr kumimoji="1" lang="en-US" altLang="ja-JP" sz="800" dirty="0">
                          <a:latin typeface="+mn-lt"/>
                        </a:rPr>
                        <a:t>0.3</a:t>
                      </a:r>
                      <a:r>
                        <a:rPr kumimoji="1" lang="ja-JP" altLang="en-US" sz="800" dirty="0">
                          <a:latin typeface="+mn-lt"/>
                        </a:rPr>
                        <a:t>％）</a:t>
                      </a:r>
                    </a:p>
                    <a:p>
                      <a:r>
                        <a:rPr kumimoji="1" lang="en-US" altLang="ja-JP" sz="800" dirty="0">
                          <a:latin typeface="+mn-lt"/>
                        </a:rPr>
                        <a:t>(</a:t>
                      </a:r>
                      <a:r>
                        <a:rPr kumimoji="1" lang="ja-JP" altLang="en-US" sz="800" dirty="0">
                          <a:latin typeface="+mn-lt"/>
                        </a:rPr>
                        <a:t>参考：東京</a:t>
                      </a:r>
                      <a:r>
                        <a:rPr kumimoji="1" lang="en-US" altLang="ja-JP" sz="800" dirty="0">
                          <a:latin typeface="+mn-lt"/>
                        </a:rPr>
                        <a:t>18.8</a:t>
                      </a:r>
                      <a:r>
                        <a:rPr kumimoji="1" lang="ja-JP" altLang="en-US" sz="800" dirty="0">
                          <a:latin typeface="+mn-lt"/>
                        </a:rPr>
                        <a:t>％（前年度比▲</a:t>
                      </a:r>
                      <a:r>
                        <a:rPr kumimoji="1" lang="en-US" altLang="ja-JP" sz="800" dirty="0">
                          <a:latin typeface="+mn-lt"/>
                        </a:rPr>
                        <a:t>0.4</a:t>
                      </a:r>
                      <a:r>
                        <a:rPr kumimoji="1" lang="ja-JP" altLang="en-US" sz="800" dirty="0">
                          <a:latin typeface="+mn-lt"/>
                        </a:rPr>
                        <a:t>％）</a:t>
                      </a:r>
                      <a:r>
                        <a:rPr kumimoji="1" lang="en-US" altLang="ja-JP" sz="800" dirty="0">
                          <a:latin typeface="+mn-lt"/>
                        </a:rPr>
                        <a:t>)</a:t>
                      </a:r>
                      <a:endParaRPr kumimoji="1" lang="en-US" altLang="ja-JP"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3627430429"/>
                  </a:ext>
                </a:extLst>
              </a:tr>
              <a:tr h="52830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800" dirty="0">
                          <a:latin typeface="+mn-lt"/>
                        </a:rPr>
                        <a:t>廃業率</a:t>
                      </a:r>
                      <a:r>
                        <a:rPr kumimoji="1" lang="en-US" altLang="ja-JP" sz="800" dirty="0">
                          <a:latin typeface="+mn-lt"/>
                        </a:rPr>
                        <a:t>【2021</a:t>
                      </a:r>
                      <a:r>
                        <a:rPr kumimoji="1" lang="ja-JP" altLang="en-US" sz="800" dirty="0">
                          <a:latin typeface="+mn-lt"/>
                        </a:rPr>
                        <a:t>年</a:t>
                      </a:r>
                      <a:r>
                        <a:rPr kumimoji="1" lang="en-US" altLang="ja-JP" sz="800" dirty="0">
                          <a:latin typeface="+mn-lt"/>
                        </a:rPr>
                        <a:t>】</a:t>
                      </a:r>
                      <a:endParaRPr kumimoji="1" lang="ja-JP" altLang="en-US" sz="800" dirty="0">
                        <a:latin typeface="+mn-lt"/>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mn-lt"/>
                        </a:rPr>
                        <a:t>3.0</a:t>
                      </a:r>
                      <a:r>
                        <a:rPr kumimoji="1" lang="ja-JP" altLang="en-US" sz="800" dirty="0">
                          <a:latin typeface="+mn-lt"/>
                        </a:rPr>
                        <a:t>％（前年比▲</a:t>
                      </a:r>
                      <a:r>
                        <a:rPr kumimoji="1" lang="en-US" altLang="ja-JP" sz="800" dirty="0">
                          <a:latin typeface="+mn-lt"/>
                        </a:rPr>
                        <a:t>0</a:t>
                      </a:r>
                      <a:r>
                        <a:rPr kumimoji="1" lang="ja-JP" altLang="en-US" sz="800" dirty="0">
                          <a:latin typeface="+mn-lt"/>
                        </a:rPr>
                        <a:t>％）</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630964042"/>
                  </a:ext>
                </a:extLst>
              </a:tr>
            </a:tbl>
          </a:graphicData>
        </a:graphic>
      </p:graphicFrame>
      <p:pic>
        <p:nvPicPr>
          <p:cNvPr id="9" name="図 8">
            <a:extLst>
              <a:ext uri="{FF2B5EF4-FFF2-40B4-BE49-F238E27FC236}">
                <a16:creationId xmlns:a16="http://schemas.microsoft.com/office/drawing/2014/main" id="{E82B178C-DACB-445C-8906-9AB3E5E40803}"/>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8569276" y="736056"/>
            <a:ext cx="416529" cy="416529"/>
          </a:xfrm>
          <a:prstGeom prst="rect">
            <a:avLst/>
          </a:prstGeom>
        </p:spPr>
      </p:pic>
      <p:pic>
        <p:nvPicPr>
          <p:cNvPr id="10" name="Picture 12">
            <a:extLst>
              <a:ext uri="{FF2B5EF4-FFF2-40B4-BE49-F238E27FC236}">
                <a16:creationId xmlns:a16="http://schemas.microsoft.com/office/drawing/2014/main" id="{B967E3D8-1C34-4336-B386-D0FE2690CF5C}"/>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292" y="736056"/>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99D5D7EF-0D92-4137-9E29-4ED59183DEE4}"/>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060612" y="736056"/>
            <a:ext cx="416529" cy="416529"/>
          </a:xfrm>
          <a:prstGeom prst="rect">
            <a:avLst/>
          </a:prstGeom>
        </p:spPr>
      </p:pic>
      <p:pic>
        <p:nvPicPr>
          <p:cNvPr id="12" name="Picture 3">
            <a:extLst>
              <a:ext uri="{FF2B5EF4-FFF2-40B4-BE49-F238E27FC236}">
                <a16:creationId xmlns:a16="http://schemas.microsoft.com/office/drawing/2014/main" id="{340B3B41-2968-42FD-9510-6343D0869AA6}"/>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736056"/>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a:extLst>
              <a:ext uri="{FF2B5EF4-FFF2-40B4-BE49-F238E27FC236}">
                <a16:creationId xmlns:a16="http://schemas.microsoft.com/office/drawing/2014/main" id="{EE778645-16F6-4C4B-A1AE-131400CB9ED9}"/>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5972" y="736056"/>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33EB9537-A5D9-4B02-8B21-2CC6E4AAC7D6}"/>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4632" y="736056"/>
            <a:ext cx="416529" cy="416529"/>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95A0B8EE-E07D-4EC5-85CF-70F94A369DEC}"/>
              </a:ext>
            </a:extLst>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5008652" y="736056"/>
            <a:ext cx="416529" cy="416529"/>
          </a:xfrm>
          <a:prstGeom prst="rect">
            <a:avLst/>
          </a:prstGeom>
        </p:spPr>
      </p:pic>
      <p:pic>
        <p:nvPicPr>
          <p:cNvPr id="16" name="図 15">
            <a:extLst>
              <a:ext uri="{FF2B5EF4-FFF2-40B4-BE49-F238E27FC236}">
                <a16:creationId xmlns:a16="http://schemas.microsoft.com/office/drawing/2014/main" id="{6214CCFE-E134-49F9-88F2-41C6C2E364C1}"/>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5517312" y="736056"/>
            <a:ext cx="416529" cy="416529"/>
          </a:xfrm>
          <a:prstGeom prst="rect">
            <a:avLst/>
          </a:prstGeom>
        </p:spPr>
      </p:pic>
      <p:pic>
        <p:nvPicPr>
          <p:cNvPr id="17" name="図 16">
            <a:extLst>
              <a:ext uri="{FF2B5EF4-FFF2-40B4-BE49-F238E27FC236}">
                <a16:creationId xmlns:a16="http://schemas.microsoft.com/office/drawing/2014/main" id="{33DAFFE4-EAC6-40A2-8639-2BA5B0B4388B}"/>
              </a:ext>
            </a:extLst>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7551952" y="736056"/>
            <a:ext cx="416529" cy="416529"/>
          </a:xfrm>
          <a:prstGeom prst="rect">
            <a:avLst/>
          </a:prstGeom>
        </p:spPr>
      </p:pic>
      <p:sp>
        <p:nvSpPr>
          <p:cNvPr id="18" name="正方形/長方形 17">
            <a:extLst>
              <a:ext uri="{FF2B5EF4-FFF2-40B4-BE49-F238E27FC236}">
                <a16:creationId xmlns:a16="http://schemas.microsoft.com/office/drawing/2014/main" id="{158716B2-9A32-45DC-80E3-34DDD1ABC6AF}"/>
              </a:ext>
            </a:extLst>
          </p:cNvPr>
          <p:cNvSpPr/>
          <p:nvPr/>
        </p:nvSpPr>
        <p:spPr>
          <a:xfrm>
            <a:off x="179512" y="146838"/>
            <a:ext cx="8136904" cy="369332"/>
          </a:xfrm>
          <a:prstGeom prst="rect">
            <a:avLst/>
          </a:prstGeom>
        </p:spPr>
        <p:txBody>
          <a:bodyPr wrap="square">
            <a:spAutoFit/>
          </a:bodyPr>
          <a:lstStyle/>
          <a:p>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２．第２期大阪府まち・ひと・しごと創生総合戦略の振り返り</a:t>
            </a:r>
          </a:p>
        </p:txBody>
      </p:sp>
    </p:spTree>
    <p:extLst>
      <p:ext uri="{BB962C8B-B14F-4D97-AF65-F5344CB8AC3E}">
        <p14:creationId xmlns:p14="http://schemas.microsoft.com/office/powerpoint/2010/main" val="1068049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9B3496A5-BA96-45E6-BE80-133DFE8E868A}"/>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テキスト ボックス 3">
            <a:extLst>
              <a:ext uri="{FF2B5EF4-FFF2-40B4-BE49-F238E27FC236}">
                <a16:creationId xmlns:a16="http://schemas.microsoft.com/office/drawing/2014/main" id="{0F5F46E1-330D-4E46-B1B2-FC1567C57123}"/>
              </a:ext>
            </a:extLst>
          </p:cNvPr>
          <p:cNvSpPr txBox="1"/>
          <p:nvPr/>
        </p:nvSpPr>
        <p:spPr>
          <a:xfrm>
            <a:off x="651087" y="6586589"/>
            <a:ext cx="7841826" cy="246221"/>
          </a:xfrm>
          <a:prstGeom prst="rect">
            <a:avLst/>
          </a:prstGeom>
          <a:noFill/>
        </p:spPr>
        <p:txBody>
          <a:bodyPr wrap="square">
            <a:spAutoFit/>
          </a:bodyPr>
          <a:lstStyle/>
          <a:p>
            <a:r>
              <a:rPr lang="en-US" altLang="ja-JP" sz="1000" b="1" dirty="0">
                <a:latin typeface="Meiryo UI" panose="020B0604030504040204" pitchFamily="50" charset="-128"/>
                <a:ea typeface="Meiryo UI" panose="020B0604030504040204" pitchFamily="50" charset="-128"/>
              </a:rPr>
              <a:t>A</a:t>
            </a:r>
            <a:r>
              <a:rPr lang="ja-JP" altLang="en-US" sz="1000" b="1" dirty="0">
                <a:latin typeface="Meiryo UI" panose="020B0604030504040204" pitchFamily="50" charset="-128"/>
                <a:ea typeface="Meiryo UI" panose="020B0604030504040204" pitchFamily="50" charset="-128"/>
              </a:rPr>
              <a:t>：</a:t>
            </a:r>
            <a:r>
              <a:rPr lang="en-US" altLang="ja-JP" sz="1000" b="1" dirty="0">
                <a:latin typeface="Meiryo UI" panose="020B0604030504040204" pitchFamily="50" charset="-128"/>
                <a:ea typeface="Meiryo UI" panose="020B0604030504040204" pitchFamily="50" charset="-128"/>
              </a:rPr>
              <a:t>KPI</a:t>
            </a:r>
            <a:r>
              <a:rPr lang="ja-JP" altLang="en-US" sz="1000" b="1" dirty="0">
                <a:latin typeface="Meiryo UI" panose="020B0604030504040204" pitchFamily="50" charset="-128"/>
                <a:ea typeface="Meiryo UI" panose="020B0604030504040204" pitchFamily="50" charset="-128"/>
              </a:rPr>
              <a:t>目標値を達成</a:t>
            </a:r>
            <a:r>
              <a:rPr lang="ja-JP" altLang="en-US" sz="1000"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　</a:t>
            </a:r>
            <a:r>
              <a:rPr lang="en-US" altLang="ja-JP" sz="1000" b="1" dirty="0">
                <a:latin typeface="Meiryo UI" panose="020B0604030504040204" pitchFamily="50" charset="-128"/>
                <a:ea typeface="Meiryo UI" panose="020B0604030504040204" pitchFamily="50" charset="-128"/>
              </a:rPr>
              <a:t>B</a:t>
            </a:r>
            <a:r>
              <a:rPr lang="ja-JP" altLang="en-US" sz="1000" b="1" dirty="0">
                <a:latin typeface="Meiryo UI" panose="020B0604030504040204" pitchFamily="50" charset="-128"/>
                <a:ea typeface="Meiryo UI" panose="020B0604030504040204" pitchFamily="50" charset="-128"/>
              </a:rPr>
              <a:t>：</a:t>
            </a:r>
            <a:r>
              <a:rPr lang="en-US" altLang="ja-JP" sz="1000" b="1" dirty="0">
                <a:latin typeface="Meiryo UI" panose="020B0604030504040204" pitchFamily="50" charset="-128"/>
                <a:ea typeface="Meiryo UI" panose="020B0604030504040204" pitchFamily="50" charset="-128"/>
              </a:rPr>
              <a:t>KPI</a:t>
            </a:r>
            <a:r>
              <a:rPr lang="ja-JP" altLang="en-US" sz="1000" b="1" dirty="0">
                <a:latin typeface="Meiryo UI" panose="020B0604030504040204" pitchFamily="50" charset="-128"/>
                <a:ea typeface="Meiryo UI" panose="020B0604030504040204" pitchFamily="50" charset="-128"/>
              </a:rPr>
              <a:t>目標値は達成していないが、改善・増加した。　</a:t>
            </a:r>
            <a:r>
              <a:rPr lang="en-US" altLang="ja-JP" sz="1000" b="1" dirty="0">
                <a:latin typeface="Meiryo UI" panose="020B0604030504040204" pitchFamily="50" charset="-128"/>
                <a:ea typeface="Meiryo UI" panose="020B0604030504040204" pitchFamily="50" charset="-128"/>
              </a:rPr>
              <a:t>C</a:t>
            </a:r>
            <a:r>
              <a:rPr lang="ja-JP" altLang="en-US" sz="1000" b="1" dirty="0">
                <a:latin typeface="Meiryo UI" panose="020B0604030504040204" pitchFamily="50" charset="-128"/>
                <a:ea typeface="Meiryo UI" panose="020B0604030504040204" pitchFamily="50" charset="-128"/>
              </a:rPr>
              <a:t>：改善・増加していない。　</a:t>
            </a:r>
            <a:r>
              <a:rPr lang="en-US" altLang="ja-JP" sz="1000" b="1" dirty="0">
                <a:latin typeface="Meiryo UI" panose="020B0604030504040204" pitchFamily="50" charset="-128"/>
                <a:ea typeface="Meiryo UI" panose="020B0604030504040204" pitchFamily="50" charset="-128"/>
              </a:rPr>
              <a:t>D</a:t>
            </a:r>
            <a:r>
              <a:rPr lang="ja-JP" altLang="en-US" sz="1000" b="1" dirty="0">
                <a:latin typeface="Meiryo UI" panose="020B0604030504040204" pitchFamily="50" charset="-128"/>
                <a:ea typeface="Meiryo UI" panose="020B0604030504040204" pitchFamily="50" charset="-128"/>
              </a:rPr>
              <a:t>：計画当初より低下している。</a:t>
            </a:r>
            <a:r>
              <a:rPr lang="ja-JP" altLang="en-US" sz="1000" dirty="0">
                <a:latin typeface="Meiryo UI" panose="020B0604030504040204" pitchFamily="50" charset="-128"/>
                <a:ea typeface="Meiryo UI" panose="020B0604030504040204" pitchFamily="50" charset="-128"/>
              </a:rPr>
              <a:t>　</a:t>
            </a:r>
            <a:endParaRPr lang="ja-JP" altLang="en-US" sz="1000" dirty="0"/>
          </a:p>
        </p:txBody>
      </p:sp>
      <p:sp>
        <p:nvSpPr>
          <p:cNvPr id="6" name="正方形/長方形 5">
            <a:extLst>
              <a:ext uri="{FF2B5EF4-FFF2-40B4-BE49-F238E27FC236}">
                <a16:creationId xmlns:a16="http://schemas.microsoft.com/office/drawing/2014/main" id="{81216B40-A191-4615-8511-5DEDE72FE922}"/>
              </a:ext>
            </a:extLst>
          </p:cNvPr>
          <p:cNvSpPr/>
          <p:nvPr/>
        </p:nvSpPr>
        <p:spPr>
          <a:xfrm>
            <a:off x="156884" y="689789"/>
            <a:ext cx="8856984" cy="2139047"/>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rPr>
              <a:t>Ⅲ </a:t>
            </a:r>
            <a:r>
              <a:rPr lang="ja-JP" altLang="en-US" sz="1600" b="1" dirty="0">
                <a:latin typeface="Meiryo UI" panose="020B0604030504040204" pitchFamily="50" charset="-128"/>
                <a:ea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9388" indent="1588" algn="just">
              <a:spcBef>
                <a:spcPts val="600"/>
              </a:spcBef>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⑥　定住魅力・都市魅力を強化する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「スマートシティ」の推進等による定住魅力の強化や</a:t>
            </a:r>
            <a:r>
              <a:rPr lang="ja-JP" altLang="en-US" sz="1600">
                <a:latin typeface="Meiryo UI" panose="020B0604030504040204" pitchFamily="50" charset="-128"/>
                <a:ea typeface="Meiryo UI" panose="020B0604030504040204" pitchFamily="50" charset="-128"/>
                <a:cs typeface="Meiryo UI" panose="020B0604030504040204" pitchFamily="50" charset="-128"/>
              </a:rPr>
              <a:t>、外国人観光客</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の受入環境整備や内外からの集客を促進し、都市魅力の創出・発信に向けた取組を進めました。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≪目標達成状況≫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57188" indent="-92075"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転入超過率、日本人延べ宿泊者数は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を達成することができ、外国人延べ宿泊者数もコロナ前より増加しました。対東京圏への転出超過率は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を達成していないものの、一定の改善傾向が見られます。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9">
            <a:extLst>
              <a:ext uri="{FF2B5EF4-FFF2-40B4-BE49-F238E27FC236}">
                <a16:creationId xmlns:a16="http://schemas.microsoft.com/office/drawing/2014/main" id="{E0642E4C-7290-4700-8FF9-C9D13FD0E777}"/>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8965" y="764704"/>
            <a:ext cx="458182" cy="4581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5D98C2BC-3DDF-4177-939E-9FC47F171527}"/>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7424" y="764704"/>
            <a:ext cx="458182" cy="458182"/>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4BBEF407-DDA7-444B-9BA6-10D0FE5E075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986659" y="764704"/>
            <a:ext cx="458182" cy="458182"/>
          </a:xfrm>
          <a:prstGeom prst="rect">
            <a:avLst/>
          </a:prstGeom>
        </p:spPr>
      </p:pic>
      <p:pic>
        <p:nvPicPr>
          <p:cNvPr id="12" name="図 11">
            <a:extLst>
              <a:ext uri="{FF2B5EF4-FFF2-40B4-BE49-F238E27FC236}">
                <a16:creationId xmlns:a16="http://schemas.microsoft.com/office/drawing/2014/main" id="{89F319D2-DE40-4265-8DAA-C2B2F1A2AD7C}"/>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685118" y="764704"/>
            <a:ext cx="458182" cy="458182"/>
          </a:xfrm>
          <a:prstGeom prst="rect">
            <a:avLst/>
          </a:prstGeom>
        </p:spPr>
      </p:pic>
      <p:pic>
        <p:nvPicPr>
          <p:cNvPr id="13" name="図 12">
            <a:extLst>
              <a:ext uri="{FF2B5EF4-FFF2-40B4-BE49-F238E27FC236}">
                <a16:creationId xmlns:a16="http://schemas.microsoft.com/office/drawing/2014/main" id="{D566DB87-A863-4B02-AB20-83B4340C0EB6}"/>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251271" y="764704"/>
            <a:ext cx="458182" cy="458182"/>
          </a:xfrm>
          <a:prstGeom prst="rect">
            <a:avLst/>
          </a:prstGeom>
        </p:spPr>
      </p:pic>
      <p:pic>
        <p:nvPicPr>
          <p:cNvPr id="14" name="図 13">
            <a:extLst>
              <a:ext uri="{FF2B5EF4-FFF2-40B4-BE49-F238E27FC236}">
                <a16:creationId xmlns:a16="http://schemas.microsoft.com/office/drawing/2014/main" id="{FE5E60B1-ACB4-41F3-BD5C-C3D099C7E00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383577" y="764704"/>
            <a:ext cx="458182" cy="458182"/>
          </a:xfrm>
          <a:prstGeom prst="rect">
            <a:avLst/>
          </a:prstGeom>
        </p:spPr>
      </p:pic>
      <p:pic>
        <p:nvPicPr>
          <p:cNvPr id="15" name="図 14">
            <a:extLst>
              <a:ext uri="{FF2B5EF4-FFF2-40B4-BE49-F238E27FC236}">
                <a16:creationId xmlns:a16="http://schemas.microsoft.com/office/drawing/2014/main" id="{5F8F5CCC-987E-464A-BD12-006A04A78382}"/>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552812" y="764704"/>
            <a:ext cx="458182" cy="458182"/>
          </a:xfrm>
          <a:prstGeom prst="rect">
            <a:avLst/>
          </a:prstGeom>
        </p:spPr>
      </p:pic>
      <p:graphicFrame>
        <p:nvGraphicFramePr>
          <p:cNvPr id="16" name="表 15">
            <a:extLst>
              <a:ext uri="{FF2B5EF4-FFF2-40B4-BE49-F238E27FC236}">
                <a16:creationId xmlns:a16="http://schemas.microsoft.com/office/drawing/2014/main" id="{0B2D2A90-482E-47A2-9148-195E168A02B4}"/>
              </a:ext>
            </a:extLst>
          </p:cNvPr>
          <p:cNvGraphicFramePr>
            <a:graphicFrameLocks noGrp="1"/>
          </p:cNvGraphicFramePr>
          <p:nvPr>
            <p:extLst>
              <p:ext uri="{D42A27DB-BD31-4B8C-83A1-F6EECF244321}">
                <p14:modId xmlns:p14="http://schemas.microsoft.com/office/powerpoint/2010/main" val="1311299296"/>
              </p:ext>
            </p:extLst>
          </p:nvPr>
        </p:nvGraphicFramePr>
        <p:xfrm>
          <a:off x="203694" y="2788070"/>
          <a:ext cx="8736613" cy="3795307"/>
        </p:xfrm>
        <a:graphic>
          <a:graphicData uri="http://schemas.openxmlformats.org/drawingml/2006/table">
            <a:tbl>
              <a:tblPr firstRow="1" bandRow="1">
                <a:tableStyleId>{7DF18680-E054-41AD-8BC1-D1AEF772440D}</a:tableStyleId>
              </a:tblPr>
              <a:tblGrid>
                <a:gridCol w="3184041">
                  <a:extLst>
                    <a:ext uri="{9D8B030D-6E8A-4147-A177-3AD203B41FA5}">
                      <a16:colId xmlns:a16="http://schemas.microsoft.com/office/drawing/2014/main" val="1433173782"/>
                    </a:ext>
                  </a:extLst>
                </a:gridCol>
                <a:gridCol w="1016572">
                  <a:extLst>
                    <a:ext uri="{9D8B030D-6E8A-4147-A177-3AD203B41FA5}">
                      <a16:colId xmlns:a16="http://schemas.microsoft.com/office/drawing/2014/main" val="1700687111"/>
                    </a:ext>
                  </a:extLst>
                </a:gridCol>
                <a:gridCol w="828000">
                  <a:extLst>
                    <a:ext uri="{9D8B030D-6E8A-4147-A177-3AD203B41FA5}">
                      <a16:colId xmlns:a16="http://schemas.microsoft.com/office/drawing/2014/main" val="3552610994"/>
                    </a:ext>
                  </a:extLst>
                </a:gridCol>
                <a:gridCol w="1188000">
                  <a:extLst>
                    <a:ext uri="{9D8B030D-6E8A-4147-A177-3AD203B41FA5}">
                      <a16:colId xmlns:a16="http://schemas.microsoft.com/office/drawing/2014/main" val="304697467"/>
                    </a:ext>
                  </a:extLst>
                </a:gridCol>
                <a:gridCol w="432000">
                  <a:extLst>
                    <a:ext uri="{9D8B030D-6E8A-4147-A177-3AD203B41FA5}">
                      <a16:colId xmlns:a16="http://schemas.microsoft.com/office/drawing/2014/main" val="354502168"/>
                    </a:ext>
                  </a:extLst>
                </a:gridCol>
                <a:gridCol w="756000">
                  <a:extLst>
                    <a:ext uri="{9D8B030D-6E8A-4147-A177-3AD203B41FA5}">
                      <a16:colId xmlns:a16="http://schemas.microsoft.com/office/drawing/2014/main" val="1469281846"/>
                    </a:ext>
                  </a:extLst>
                </a:gridCol>
                <a:gridCol w="1332000">
                  <a:extLst>
                    <a:ext uri="{9D8B030D-6E8A-4147-A177-3AD203B41FA5}">
                      <a16:colId xmlns:a16="http://schemas.microsoft.com/office/drawing/2014/main" val="2979112779"/>
                    </a:ext>
                  </a:extLst>
                </a:gridCol>
              </a:tblGrid>
              <a:tr h="452098">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具体的目標</a:t>
                      </a:r>
                      <a:endParaRPr kumimoji="1" lang="en-US" altLang="ja-JP" sz="110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a:t>
                      </a:r>
                      <a:r>
                        <a:rPr kumimoji="1" lang="en-US" altLang="ja-JP" sz="1100"/>
                        <a:t>KPI</a:t>
                      </a:r>
                      <a:r>
                        <a:rPr kumimoji="1" lang="ja-JP" altLang="en-US" sz="1100"/>
                        <a:t>）</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戦略</a:t>
                      </a:r>
                      <a:endParaRPr kumimoji="1" lang="en-US" altLang="ja-JP"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策定時</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100"/>
                        <a:t>参考値</a:t>
                      </a:r>
                      <a:endParaRPr kumimoji="1" lang="en-US" altLang="ja-JP"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実績値</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bg1"/>
                          </a:solidFill>
                        </a:rPr>
                        <a:t>達成状況</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74295" marR="74295" marT="37148" marB="37148" anchor="ctr">
                    <a:lnT w="12700" cap="flat" cmpd="sng" algn="ctr">
                      <a:solidFill>
                        <a:schemeClr val="accent5"/>
                      </a:solidFill>
                      <a:prstDash val="solid"/>
                      <a:round/>
                      <a:headEnd type="none" w="med" len="med"/>
                      <a:tailEnd type="none" w="med" len="med"/>
                    </a:lnT>
                  </a:tcPr>
                </a:tc>
                <a:tc gridSpan="2">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参考指標</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774114639"/>
                  </a:ext>
                </a:extLst>
              </a:tr>
              <a:tr h="47170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174625" indent="-174625"/>
                      <a:r>
                        <a:rPr kumimoji="1" lang="ja-JP" altLang="en-US" sz="1050" b="1" dirty="0">
                          <a:latin typeface="+mn-lt"/>
                        </a:rPr>
                        <a:t>○転入超過率（対全国）</a:t>
                      </a:r>
                      <a:endParaRPr kumimoji="1" lang="en-US" altLang="ja-JP" sz="1050" b="1" dirty="0">
                        <a:latin typeface="+mn-lt"/>
                      </a:endParaRPr>
                    </a:p>
                    <a:p>
                      <a:pPr marL="174625" indent="-174625"/>
                      <a:r>
                        <a:rPr kumimoji="1" lang="ja-JP" altLang="en-US" sz="1050" b="1" dirty="0">
                          <a:latin typeface="+mn-lt"/>
                        </a:rPr>
                        <a:t>　：前年を上回る</a:t>
                      </a:r>
                      <a:endParaRPr kumimoji="1" lang="ja-JP" altLang="en-US" sz="1050" b="1" dirty="0">
                        <a:latin typeface="+mn-lt"/>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zh-TW" sz="1050" dirty="0">
                          <a:latin typeface="+mn-lt"/>
                        </a:rPr>
                        <a:t>【2018</a:t>
                      </a:r>
                      <a:r>
                        <a:rPr kumimoji="1" lang="zh-TW" altLang="en-US" sz="1050" dirty="0">
                          <a:latin typeface="+mn-lt"/>
                        </a:rPr>
                        <a:t>年</a:t>
                      </a:r>
                      <a:r>
                        <a:rPr kumimoji="1" lang="en-US" altLang="zh-TW" sz="1050" dirty="0">
                          <a:latin typeface="+mn-lt"/>
                        </a:rPr>
                        <a:t>】</a:t>
                      </a:r>
                    </a:p>
                    <a:p>
                      <a:pPr algn="ctr"/>
                      <a:r>
                        <a:rPr kumimoji="1" lang="en-US" altLang="zh-TW" sz="1050" dirty="0">
                          <a:latin typeface="+mn-lt"/>
                        </a:rPr>
                        <a:t>0.06</a:t>
                      </a:r>
                      <a:r>
                        <a:rPr kumimoji="1" lang="zh-TW" altLang="en-US" sz="1050" dirty="0">
                          <a:latin typeface="+mn-lt"/>
                        </a:rPr>
                        <a:t>％</a:t>
                      </a:r>
                      <a:endParaRPr kumimoji="1" lang="ja-JP" altLang="en-US" sz="105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【2022</a:t>
                      </a:r>
                      <a:r>
                        <a:rPr kumimoji="1" lang="ja-JP" altLang="en-US" sz="1000" dirty="0">
                          <a:latin typeface="+mn-lt"/>
                        </a:rPr>
                        <a:t>年</a:t>
                      </a:r>
                      <a:r>
                        <a:rPr kumimoji="1" lang="en-US" altLang="ja-JP" sz="1000" dirty="0">
                          <a:latin typeface="+mn-lt"/>
                        </a:rPr>
                        <a:t>】</a:t>
                      </a:r>
                    </a:p>
                    <a:p>
                      <a:pPr algn="ctr"/>
                      <a:r>
                        <a:rPr kumimoji="1" lang="en-US" altLang="ja-JP" sz="1000" dirty="0">
                          <a:latin typeface="+mn-lt"/>
                        </a:rPr>
                        <a:t>0.07%</a:t>
                      </a:r>
                      <a:endParaRPr kumimoji="1" lang="ja-JP" altLang="en-US" sz="10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【2023</a:t>
                      </a:r>
                      <a:r>
                        <a:rPr kumimoji="1" lang="ja-JP" altLang="en-US" sz="1000" dirty="0">
                          <a:latin typeface="+mn-lt"/>
                        </a:rPr>
                        <a:t>年</a:t>
                      </a:r>
                      <a:r>
                        <a:rPr kumimoji="1" lang="en-US" altLang="ja-JP" sz="1000" dirty="0">
                          <a:latin typeface="+mn-lt"/>
                        </a:rPr>
                        <a:t>】</a:t>
                      </a:r>
                    </a:p>
                    <a:p>
                      <a:pPr algn="ctr"/>
                      <a:r>
                        <a:rPr kumimoji="1" lang="en-US" altLang="ja-JP" sz="1000" dirty="0">
                          <a:latin typeface="+mn-lt"/>
                        </a:rPr>
                        <a:t>0.12%</a:t>
                      </a:r>
                      <a:endParaRPr kumimoji="1" lang="ja-JP" altLang="en-US" sz="10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dirty="0"/>
                        <a:t>A</a:t>
                      </a:r>
                      <a:endParaRPr kumimoji="1" lang="ja-JP" altLang="en-US" sz="1600" dirty="0">
                        <a:latin typeface="Meiryo UI" panose="020B0604030504040204" pitchFamily="50" charset="-128"/>
                        <a:ea typeface="Meiryo UI" panose="020B0604030504040204" pitchFamily="50" charset="-128"/>
                      </a:endParaRPr>
                    </a:p>
                  </a:txBody>
                  <a:tcPr marL="74295" marR="74295" marT="37148" marB="37148" anchor="ctr"/>
                </a:tc>
                <a:tc rowSpan="4">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800" dirty="0"/>
                        <a:t>転出入状況</a:t>
                      </a:r>
                    </a:p>
                    <a:p>
                      <a:r>
                        <a:rPr kumimoji="1" lang="en-US" altLang="ja-JP" sz="800" dirty="0"/>
                        <a:t>【2023</a:t>
                      </a:r>
                      <a:r>
                        <a:rPr kumimoji="1" lang="ja-JP" altLang="en-US" sz="800" dirty="0"/>
                        <a:t>年</a:t>
                      </a:r>
                      <a:r>
                        <a:rPr kumimoji="1" lang="en-US" altLang="ja-JP" sz="800" dirty="0"/>
                        <a:t>】</a:t>
                      </a:r>
                      <a:endParaRPr kumimoji="1" lang="ja-JP" altLang="en-US" sz="800" dirty="0">
                        <a:latin typeface="Meiryo UI" panose="020B0604030504040204" pitchFamily="50" charset="-128"/>
                        <a:ea typeface="Meiryo UI" panose="020B0604030504040204" pitchFamily="50" charset="-128"/>
                      </a:endParaRPr>
                    </a:p>
                  </a:txBody>
                  <a:tcPr marL="74295" marR="74295" marT="37148" marB="37148" anchor="ctr"/>
                </a:tc>
                <a:tc rowSpan="4">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800" dirty="0">
                          <a:latin typeface="+mn-lt"/>
                        </a:rPr>
                        <a:t>・転入状況</a:t>
                      </a:r>
                    </a:p>
                    <a:p>
                      <a:r>
                        <a:rPr kumimoji="1" lang="ja-JP" altLang="en-US" sz="800" dirty="0">
                          <a:latin typeface="+mn-lt"/>
                        </a:rPr>
                        <a:t>　転入人数</a:t>
                      </a:r>
                      <a:r>
                        <a:rPr kumimoji="1" lang="en-US" altLang="ja-JP" sz="800" dirty="0">
                          <a:latin typeface="+mn-lt"/>
                        </a:rPr>
                        <a:t>177,874</a:t>
                      </a:r>
                      <a:r>
                        <a:rPr kumimoji="1" lang="ja-JP" altLang="en-US" sz="800" dirty="0">
                          <a:latin typeface="+mn-lt"/>
                        </a:rPr>
                        <a:t>人</a:t>
                      </a:r>
                    </a:p>
                    <a:p>
                      <a:r>
                        <a:rPr kumimoji="1" lang="ja-JP" altLang="en-US" sz="800" dirty="0">
                          <a:latin typeface="+mn-lt"/>
                        </a:rPr>
                        <a:t>　 主な転入元は、</a:t>
                      </a:r>
                      <a:endParaRPr kumimoji="1" lang="en-US" altLang="ja-JP" sz="800" dirty="0">
                        <a:latin typeface="+mn-lt"/>
                      </a:endParaRPr>
                    </a:p>
                    <a:p>
                      <a:r>
                        <a:rPr kumimoji="1" lang="ja-JP" altLang="en-US" sz="800" dirty="0">
                          <a:latin typeface="+mn-lt"/>
                        </a:rPr>
                        <a:t>　　近畿（</a:t>
                      </a:r>
                      <a:r>
                        <a:rPr kumimoji="1" lang="en-US" altLang="ja-JP" sz="800" dirty="0">
                          <a:latin typeface="+mn-lt"/>
                        </a:rPr>
                        <a:t>39.4</a:t>
                      </a:r>
                      <a:r>
                        <a:rPr kumimoji="1" lang="ja-JP" altLang="en-US" sz="800" dirty="0">
                          <a:latin typeface="+mn-lt"/>
                        </a:rPr>
                        <a:t>％）、</a:t>
                      </a:r>
                      <a:endParaRPr kumimoji="1" lang="en-US" altLang="ja-JP" sz="800" dirty="0">
                        <a:latin typeface="+mn-lt"/>
                      </a:endParaRPr>
                    </a:p>
                    <a:p>
                      <a:r>
                        <a:rPr kumimoji="1" lang="ja-JP" altLang="en-US" sz="800" dirty="0">
                          <a:latin typeface="+mn-lt"/>
                        </a:rPr>
                        <a:t>　　東京圏（</a:t>
                      </a:r>
                      <a:r>
                        <a:rPr kumimoji="1" lang="en-US" altLang="ja-JP" sz="800" dirty="0">
                          <a:latin typeface="+mn-lt"/>
                        </a:rPr>
                        <a:t>20.6</a:t>
                      </a:r>
                      <a:r>
                        <a:rPr kumimoji="1" lang="ja-JP" altLang="en-US" sz="800" dirty="0">
                          <a:latin typeface="+mn-lt"/>
                        </a:rPr>
                        <a:t>％）、</a:t>
                      </a:r>
                      <a:endParaRPr kumimoji="1" lang="en-US" altLang="ja-JP" sz="800" dirty="0">
                        <a:latin typeface="+mn-lt"/>
                      </a:endParaRPr>
                    </a:p>
                    <a:p>
                      <a:r>
                        <a:rPr kumimoji="1" lang="ja-JP" altLang="en-US" sz="800" dirty="0">
                          <a:latin typeface="+mn-lt"/>
                        </a:rPr>
                        <a:t>　　東海・北陸（</a:t>
                      </a:r>
                      <a:r>
                        <a:rPr kumimoji="1" lang="en-US" altLang="ja-JP" sz="800" dirty="0">
                          <a:latin typeface="+mn-lt"/>
                        </a:rPr>
                        <a:t>12.5</a:t>
                      </a:r>
                      <a:r>
                        <a:rPr kumimoji="1" lang="ja-JP" altLang="en-US" sz="800" dirty="0">
                          <a:latin typeface="+mn-lt"/>
                        </a:rPr>
                        <a:t>％）</a:t>
                      </a:r>
                    </a:p>
                    <a:p>
                      <a:r>
                        <a:rPr kumimoji="1" lang="ja-JP" altLang="en-US" sz="800" dirty="0">
                          <a:latin typeface="+mn-lt"/>
                        </a:rPr>
                        <a:t>・転出状況</a:t>
                      </a:r>
                    </a:p>
                    <a:p>
                      <a:r>
                        <a:rPr kumimoji="1" lang="ja-JP" altLang="en-US" sz="800" dirty="0">
                          <a:latin typeface="+mn-lt"/>
                        </a:rPr>
                        <a:t>　転出人数</a:t>
                      </a:r>
                      <a:r>
                        <a:rPr kumimoji="1" lang="en-US" altLang="ja-JP" sz="800" dirty="0">
                          <a:latin typeface="+mn-lt"/>
                        </a:rPr>
                        <a:t>167,082</a:t>
                      </a:r>
                      <a:r>
                        <a:rPr kumimoji="1" lang="ja-JP" altLang="en-US" sz="800" dirty="0">
                          <a:latin typeface="+mn-lt"/>
                        </a:rPr>
                        <a:t>人</a:t>
                      </a:r>
                    </a:p>
                    <a:p>
                      <a:r>
                        <a:rPr kumimoji="1" lang="ja-JP" altLang="en-US" sz="800" dirty="0">
                          <a:latin typeface="+mn-lt"/>
                        </a:rPr>
                        <a:t> 　主な転出先は、</a:t>
                      </a:r>
                      <a:endParaRPr kumimoji="1" lang="en-US" altLang="ja-JP" sz="800" dirty="0">
                        <a:latin typeface="+mn-lt"/>
                      </a:endParaRPr>
                    </a:p>
                    <a:p>
                      <a:r>
                        <a:rPr kumimoji="1" lang="ja-JP" altLang="en-US" sz="800" dirty="0">
                          <a:latin typeface="+mn-lt"/>
                        </a:rPr>
                        <a:t>　　近畿（</a:t>
                      </a:r>
                      <a:r>
                        <a:rPr kumimoji="1" lang="en-US" altLang="ja-JP" sz="800" dirty="0">
                          <a:latin typeface="+mn-lt"/>
                        </a:rPr>
                        <a:t>37.1</a:t>
                      </a:r>
                      <a:r>
                        <a:rPr kumimoji="1" lang="ja-JP" altLang="en-US" sz="800" dirty="0">
                          <a:latin typeface="+mn-lt"/>
                        </a:rPr>
                        <a:t>％）、</a:t>
                      </a:r>
                      <a:endParaRPr kumimoji="1" lang="en-US" altLang="ja-JP" sz="800" dirty="0">
                        <a:latin typeface="+mn-lt"/>
                      </a:endParaRPr>
                    </a:p>
                    <a:p>
                      <a:r>
                        <a:rPr kumimoji="1" lang="ja-JP" altLang="en-US" sz="800" dirty="0">
                          <a:latin typeface="+mn-lt"/>
                        </a:rPr>
                        <a:t>　　東京圏（</a:t>
                      </a:r>
                      <a:r>
                        <a:rPr kumimoji="1" lang="en-US" altLang="ja-JP" sz="800" dirty="0">
                          <a:latin typeface="+mn-lt"/>
                        </a:rPr>
                        <a:t>28.7</a:t>
                      </a:r>
                      <a:r>
                        <a:rPr kumimoji="1" lang="ja-JP" altLang="en-US" sz="800" dirty="0">
                          <a:latin typeface="+mn-lt"/>
                        </a:rPr>
                        <a:t>％）、</a:t>
                      </a:r>
                      <a:endParaRPr kumimoji="1" lang="en-US" altLang="ja-JP" sz="800" dirty="0">
                        <a:latin typeface="+mn-lt"/>
                      </a:endParaRPr>
                    </a:p>
                    <a:p>
                      <a:r>
                        <a:rPr kumimoji="1" lang="ja-JP" altLang="en-US" sz="800" dirty="0">
                          <a:latin typeface="+mn-lt"/>
                        </a:rPr>
                        <a:t>　　東海・北陸（</a:t>
                      </a:r>
                      <a:r>
                        <a:rPr kumimoji="1" lang="en-US" altLang="ja-JP" sz="800" dirty="0">
                          <a:latin typeface="+mn-lt"/>
                        </a:rPr>
                        <a:t>10.6</a:t>
                      </a:r>
                      <a:r>
                        <a:rPr kumimoji="1" lang="ja-JP" altLang="en-US" sz="800" dirty="0">
                          <a:latin typeface="+mn-lt"/>
                        </a:rPr>
                        <a:t>％）</a:t>
                      </a:r>
                      <a:endParaRPr kumimoji="1" lang="ja-JP" altLang="en-US"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1696977389"/>
                  </a:ext>
                </a:extLst>
              </a:tr>
              <a:tr h="471707">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0" indent="0"/>
                      <a:r>
                        <a:rPr kumimoji="1" lang="ja-JP" altLang="en-US" sz="1050" b="1" dirty="0">
                          <a:latin typeface="+mn-lt"/>
                        </a:rPr>
                        <a:t>○転出超過率（対東京圏）</a:t>
                      </a:r>
                      <a:endParaRPr kumimoji="1" lang="en-US" altLang="ja-JP" sz="1050" b="1" dirty="0">
                        <a:latin typeface="+mn-lt"/>
                      </a:endParaRPr>
                    </a:p>
                    <a:p>
                      <a:pPr marL="0" indent="0"/>
                      <a:r>
                        <a:rPr kumimoji="1" lang="ja-JP" altLang="en-US" sz="1050" b="1" dirty="0">
                          <a:latin typeface="+mn-lt"/>
                        </a:rPr>
                        <a:t>　：前年を下回る</a:t>
                      </a:r>
                      <a:endParaRPr kumimoji="1" lang="ja-JP" altLang="en-US" sz="1050" b="1" dirty="0">
                        <a:latin typeface="+mn-lt"/>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50" dirty="0">
                          <a:latin typeface="+mn-lt"/>
                        </a:rPr>
                        <a:t>【2018</a:t>
                      </a:r>
                      <a:r>
                        <a:rPr kumimoji="1" lang="ja-JP" altLang="en-US" sz="1050" dirty="0">
                          <a:latin typeface="+mn-lt"/>
                        </a:rPr>
                        <a:t>年</a:t>
                      </a:r>
                      <a:r>
                        <a:rPr kumimoji="1" lang="en-US" altLang="ja-JP" sz="1050" dirty="0">
                          <a:latin typeface="+mn-lt"/>
                        </a:rPr>
                        <a:t>】</a:t>
                      </a:r>
                    </a:p>
                    <a:p>
                      <a:pPr algn="ctr"/>
                      <a:r>
                        <a:rPr kumimoji="1" lang="en-US" altLang="ja-JP" sz="1050" dirty="0">
                          <a:latin typeface="+mn-lt"/>
                        </a:rPr>
                        <a:t>0.13</a:t>
                      </a:r>
                      <a:r>
                        <a:rPr kumimoji="1" lang="ja-JP" altLang="en-US" sz="1050" dirty="0">
                          <a:latin typeface="+mn-lt"/>
                        </a:rPr>
                        <a:t>％</a:t>
                      </a:r>
                      <a:endParaRPr kumimoji="1" lang="ja-JP" altLang="en-US" sz="105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【2022</a:t>
                      </a:r>
                      <a:r>
                        <a:rPr kumimoji="1" lang="ja-JP" altLang="en-US" sz="1000" dirty="0">
                          <a:latin typeface="+mn-lt"/>
                        </a:rPr>
                        <a:t>年</a:t>
                      </a:r>
                      <a:r>
                        <a:rPr kumimoji="1" lang="en-US" altLang="ja-JP" sz="1000" dirty="0">
                          <a:latin typeface="+mn-lt"/>
                        </a:rPr>
                        <a:t>】</a:t>
                      </a:r>
                    </a:p>
                    <a:p>
                      <a:pPr algn="ctr"/>
                      <a:r>
                        <a:rPr kumimoji="1" lang="en-US" altLang="ja-JP" sz="1000" dirty="0">
                          <a:latin typeface="+mn-lt"/>
                        </a:rPr>
                        <a:t>0.12%</a:t>
                      </a:r>
                      <a:endParaRPr kumimoji="1" lang="ja-JP" altLang="en-US" sz="10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00" dirty="0">
                          <a:latin typeface="+mn-lt"/>
                        </a:rPr>
                        <a:t>【2023</a:t>
                      </a:r>
                      <a:r>
                        <a:rPr kumimoji="1" lang="ja-JP" altLang="en-US" sz="1000" dirty="0">
                          <a:latin typeface="+mn-lt"/>
                        </a:rPr>
                        <a:t>年</a:t>
                      </a:r>
                      <a:r>
                        <a:rPr kumimoji="1" lang="en-US" altLang="ja-JP" sz="1000" dirty="0">
                          <a:latin typeface="+mn-lt"/>
                        </a:rPr>
                        <a:t>】</a:t>
                      </a:r>
                    </a:p>
                    <a:p>
                      <a:pPr algn="ctr"/>
                      <a:r>
                        <a:rPr kumimoji="1" lang="en-US" altLang="ja-JP" sz="1000" dirty="0">
                          <a:latin typeface="+mn-lt"/>
                        </a:rPr>
                        <a:t>0.12%</a:t>
                      </a:r>
                      <a:endParaRPr kumimoji="1" lang="ja-JP" altLang="en-US" sz="10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dirty="0"/>
                        <a:t>B</a:t>
                      </a:r>
                      <a:endParaRPr kumimoji="1" lang="ja-JP" altLang="en-US" sz="1600" dirty="0">
                        <a:latin typeface="Meiryo UI" panose="020B0604030504040204" pitchFamily="50" charset="-128"/>
                        <a:ea typeface="Meiryo UI" panose="020B0604030504040204" pitchFamily="50" charset="-128"/>
                      </a:endParaRPr>
                    </a:p>
                  </a:txBody>
                  <a:tcPr marL="74295" marR="74295" marT="37148" marB="37148" anchor="ctr"/>
                </a:tc>
                <a:tc vMerge="1">
                  <a:txBody>
                    <a:bodyPr/>
                    <a:lstStyle/>
                    <a:p>
                      <a:pPr algn="l"/>
                      <a:endParaRPr kumimoji="1" lang="ja-JP" altLang="en-US" sz="1100">
                        <a:latin typeface="Meiryo UI" panose="020B0604030504040204" pitchFamily="50" charset="-128"/>
                        <a:ea typeface="Meiryo UI" panose="020B0604030504040204" pitchFamily="50" charset="-128"/>
                      </a:endParaRPr>
                    </a:p>
                  </a:txBody>
                  <a:tcPr/>
                </a:tc>
                <a:tc vMerge="1">
                  <a:txBody>
                    <a:bodyPr/>
                    <a:lstStyle/>
                    <a:p>
                      <a:pPr algn="l"/>
                      <a:endParaRPr kumimoji="1" lang="ja-JP" altLang="en-US" sz="110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4219051"/>
                  </a:ext>
                </a:extLst>
              </a:tr>
              <a:tr h="810199">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363538" indent="-363538"/>
                      <a:r>
                        <a:rPr kumimoji="1" lang="ja-JP" altLang="en-US" sz="1050" b="1" dirty="0">
                          <a:latin typeface="+mn-lt"/>
                        </a:rPr>
                        <a:t>○来阪外国人旅行者数</a:t>
                      </a:r>
                      <a:endParaRPr kumimoji="1" lang="en-US" altLang="ja-JP" sz="1050" b="1" dirty="0">
                        <a:latin typeface="+mn-lt"/>
                      </a:endParaRPr>
                    </a:p>
                    <a:p>
                      <a:pPr marL="266700" indent="-266700"/>
                      <a:r>
                        <a:rPr kumimoji="1" lang="ja-JP" altLang="en-US" sz="1050" b="1" dirty="0">
                          <a:latin typeface="+mn-lt"/>
                        </a:rPr>
                        <a:t>　：</a:t>
                      </a:r>
                      <a:r>
                        <a:rPr kumimoji="1" lang="en-US" altLang="ja-JP" sz="1050" b="1" dirty="0">
                          <a:latin typeface="+mn-lt"/>
                        </a:rPr>
                        <a:t>1152.5</a:t>
                      </a:r>
                      <a:r>
                        <a:rPr kumimoji="1" lang="ja-JP" altLang="en-US" sz="1050" b="1" dirty="0">
                          <a:latin typeface="+mn-lt"/>
                        </a:rPr>
                        <a:t>万人</a:t>
                      </a:r>
                      <a:endParaRPr kumimoji="1" lang="en-US" altLang="ja-JP" sz="1050" b="1" dirty="0">
                        <a:latin typeface="+mn-lt"/>
                      </a:endParaRPr>
                    </a:p>
                    <a:p>
                      <a:pPr marL="266700" indent="-266700"/>
                      <a:r>
                        <a:rPr kumimoji="1" lang="ja-JP" altLang="en-US" sz="1050" b="1" dirty="0">
                          <a:latin typeface="+mn-lt"/>
                        </a:rPr>
                        <a:t>　　</a:t>
                      </a:r>
                      <a:r>
                        <a:rPr kumimoji="1" lang="en-US" altLang="ja-JP" sz="1050" b="1" dirty="0">
                          <a:latin typeface="+mn-lt"/>
                        </a:rPr>
                        <a:t>※【</a:t>
                      </a:r>
                      <a:r>
                        <a:rPr kumimoji="1" lang="ja-JP" altLang="en-US" sz="1050" b="1" dirty="0">
                          <a:latin typeface="+mn-lt"/>
                        </a:rPr>
                        <a:t>入国制限解除から２年後の達成を目標とする</a:t>
                      </a:r>
                      <a:r>
                        <a:rPr kumimoji="1" lang="en-US" altLang="ja-JP" sz="1050" b="1" dirty="0">
                          <a:latin typeface="+mn-lt"/>
                        </a:rPr>
                        <a:t>】</a:t>
                      </a:r>
                    </a:p>
                    <a:p>
                      <a:pPr marL="363538" indent="-188913">
                        <a:spcBef>
                          <a:spcPts val="300"/>
                        </a:spcBef>
                      </a:pPr>
                      <a:r>
                        <a:rPr kumimoji="1" lang="en-US" altLang="ja-JP" sz="900" dirty="0">
                          <a:latin typeface="+mn-lt"/>
                        </a:rPr>
                        <a:t>※</a:t>
                      </a:r>
                      <a:r>
                        <a:rPr kumimoji="1" lang="ja-JP" altLang="en-US" sz="900" dirty="0">
                          <a:latin typeface="+mn-lt"/>
                        </a:rPr>
                        <a:t>社会経済情勢等の変化に応じて、目標値、達成をめざす時期等について、必要に応じて柔軟に見直しを行っていく</a:t>
                      </a:r>
                      <a:endParaRPr kumimoji="1" lang="en-US" altLang="ja-JP" sz="900" dirty="0">
                        <a:latin typeface="+mn-lt"/>
                        <a:ea typeface="Meiryo UI" panose="020B0604030504040204" pitchFamily="50" charset="-128"/>
                      </a:endParaRPr>
                    </a:p>
                  </a:txBody>
                  <a:tcPr marL="74295" marR="74295" marT="37148" marB="37148">
                    <a:lnL w="12700" cap="flat" cmpd="sng" algn="ctr">
                      <a:solidFill>
                        <a:schemeClr val="accent5"/>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50" dirty="0">
                          <a:latin typeface="+mn-lt"/>
                        </a:rPr>
                        <a:t>【2019</a:t>
                      </a:r>
                      <a:r>
                        <a:rPr kumimoji="1" lang="ja-JP" altLang="en-US" sz="1050" dirty="0">
                          <a:latin typeface="+mn-lt"/>
                        </a:rPr>
                        <a:t>年</a:t>
                      </a:r>
                      <a:r>
                        <a:rPr kumimoji="1" lang="en-US" altLang="ja-JP" sz="1050" dirty="0">
                          <a:latin typeface="+mn-lt"/>
                        </a:rPr>
                        <a:t>】</a:t>
                      </a:r>
                    </a:p>
                    <a:p>
                      <a:pPr algn="ctr"/>
                      <a:r>
                        <a:rPr kumimoji="1" lang="en-US" altLang="ja-JP" sz="1050" dirty="0">
                          <a:latin typeface="+mn-lt"/>
                        </a:rPr>
                        <a:t>1152.5</a:t>
                      </a:r>
                      <a:r>
                        <a:rPr kumimoji="1" lang="ja-JP" altLang="en-US" sz="1050" dirty="0">
                          <a:latin typeface="+mn-lt"/>
                        </a:rPr>
                        <a:t>万人</a:t>
                      </a:r>
                      <a:endParaRPr kumimoji="1" lang="ja-JP" altLang="en-US" sz="105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900" dirty="0">
                          <a:latin typeface="+mn-lt"/>
                        </a:rPr>
                        <a:t>【2020</a:t>
                      </a:r>
                      <a:r>
                        <a:rPr kumimoji="1" lang="ja-JP" altLang="en-US" sz="900" dirty="0">
                          <a:latin typeface="+mn-lt"/>
                        </a:rPr>
                        <a:t>年</a:t>
                      </a:r>
                      <a:r>
                        <a:rPr kumimoji="1" lang="en-US" altLang="ja-JP" sz="900" dirty="0">
                          <a:latin typeface="+mn-lt"/>
                        </a:rPr>
                        <a:t>】</a:t>
                      </a:r>
                    </a:p>
                    <a:p>
                      <a:pPr algn="ctr"/>
                      <a:r>
                        <a:rPr kumimoji="1" lang="en-US" altLang="ja-JP" sz="900" dirty="0">
                          <a:latin typeface="+mn-lt"/>
                        </a:rPr>
                        <a:t>127.7</a:t>
                      </a:r>
                      <a:r>
                        <a:rPr kumimoji="1" lang="ja-JP" altLang="en-US" sz="900" dirty="0">
                          <a:latin typeface="+mn-lt"/>
                        </a:rPr>
                        <a:t>万人</a:t>
                      </a:r>
                      <a:endParaRPr kumimoji="1" lang="en-US" altLang="ja-JP" sz="9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spcBef>
                          <a:spcPts val="300"/>
                        </a:spcBef>
                      </a:pPr>
                      <a:r>
                        <a:rPr kumimoji="1" lang="en-US" altLang="ja-JP" sz="900" dirty="0">
                          <a:latin typeface="+mn-lt"/>
                        </a:rPr>
                        <a:t>【2023</a:t>
                      </a:r>
                      <a:r>
                        <a:rPr kumimoji="1" lang="ja-JP" altLang="en-US" sz="900" dirty="0">
                          <a:latin typeface="+mn-lt"/>
                        </a:rPr>
                        <a:t>年</a:t>
                      </a:r>
                      <a:r>
                        <a:rPr kumimoji="1" lang="en-US" altLang="ja-JP" sz="900" dirty="0">
                          <a:latin typeface="+mn-lt"/>
                        </a:rPr>
                        <a:t>4</a:t>
                      </a:r>
                      <a:r>
                        <a:rPr kumimoji="1" lang="ja-JP" altLang="en-US" sz="900" dirty="0">
                          <a:latin typeface="+mn-lt"/>
                        </a:rPr>
                        <a:t>～</a:t>
                      </a:r>
                      <a:r>
                        <a:rPr kumimoji="1" lang="en-US" altLang="ja-JP" sz="900" dirty="0">
                          <a:latin typeface="+mn-lt"/>
                        </a:rPr>
                        <a:t>9</a:t>
                      </a:r>
                      <a:r>
                        <a:rPr kumimoji="1" lang="ja-JP" altLang="en-US" sz="900" dirty="0">
                          <a:latin typeface="+mn-lt"/>
                        </a:rPr>
                        <a:t>月</a:t>
                      </a:r>
                      <a:r>
                        <a:rPr kumimoji="1" lang="en-US" altLang="ja-JP" sz="900" dirty="0">
                          <a:latin typeface="+mn-lt"/>
                        </a:rPr>
                        <a:t>】</a:t>
                      </a:r>
                    </a:p>
                    <a:p>
                      <a:pPr algn="ctr">
                        <a:spcBef>
                          <a:spcPts val="0"/>
                        </a:spcBef>
                      </a:pPr>
                      <a:r>
                        <a:rPr kumimoji="1" lang="en-US" altLang="ja-JP" sz="900" dirty="0">
                          <a:latin typeface="+mn-lt"/>
                        </a:rPr>
                        <a:t>495.9</a:t>
                      </a:r>
                      <a:r>
                        <a:rPr kumimoji="1" lang="ja-JP" altLang="en-US" sz="900" dirty="0">
                          <a:latin typeface="+mn-lt"/>
                        </a:rPr>
                        <a:t>万人</a:t>
                      </a:r>
                      <a:endParaRPr kumimoji="1" lang="en-US" altLang="ja-JP" sz="900" dirty="0">
                        <a:latin typeface="+mn-lt"/>
                      </a:endParaRPr>
                    </a:p>
                    <a:p>
                      <a:pPr algn="ctr">
                        <a:spcBef>
                          <a:spcPts val="300"/>
                        </a:spcBef>
                      </a:pPr>
                      <a:r>
                        <a:rPr kumimoji="1" lang="en-US" altLang="ja-JP" sz="900" dirty="0">
                          <a:latin typeface="+mn-lt"/>
                        </a:rPr>
                        <a:t>※2020</a:t>
                      </a:r>
                      <a:r>
                        <a:rPr kumimoji="1" lang="ja-JP" altLang="en-US" sz="900" dirty="0">
                          <a:latin typeface="+mn-lt"/>
                        </a:rPr>
                        <a:t>年</a:t>
                      </a:r>
                      <a:r>
                        <a:rPr kumimoji="1" lang="en-US" altLang="ja-JP" sz="900" dirty="0">
                          <a:latin typeface="+mn-lt"/>
                        </a:rPr>
                        <a:t>4</a:t>
                      </a:r>
                      <a:r>
                        <a:rPr kumimoji="1" lang="ja-JP" altLang="en-US" sz="900" dirty="0">
                          <a:latin typeface="+mn-lt"/>
                        </a:rPr>
                        <a:t>月～</a:t>
                      </a:r>
                      <a:r>
                        <a:rPr kumimoji="1" lang="en-US" altLang="ja-JP" sz="900" dirty="0">
                          <a:latin typeface="+mn-lt"/>
                        </a:rPr>
                        <a:t>2023</a:t>
                      </a:r>
                      <a:r>
                        <a:rPr kumimoji="1" lang="ja-JP" altLang="en-US" sz="900" dirty="0">
                          <a:latin typeface="+mn-lt"/>
                        </a:rPr>
                        <a:t>年</a:t>
                      </a:r>
                      <a:r>
                        <a:rPr kumimoji="1" lang="en-US" altLang="ja-JP" sz="900" dirty="0">
                          <a:latin typeface="+mn-lt"/>
                        </a:rPr>
                        <a:t>3</a:t>
                      </a:r>
                      <a:r>
                        <a:rPr kumimoji="1" lang="ja-JP" altLang="en-US" sz="900" dirty="0">
                          <a:latin typeface="+mn-lt"/>
                        </a:rPr>
                        <a:t>月は</a:t>
                      </a:r>
                      <a:endParaRPr kumimoji="1" lang="en-US" altLang="ja-JP" sz="900" dirty="0">
                        <a:latin typeface="+mn-lt"/>
                      </a:endParaRPr>
                    </a:p>
                    <a:p>
                      <a:pPr algn="ctr">
                        <a:spcBef>
                          <a:spcPts val="0"/>
                        </a:spcBef>
                      </a:pPr>
                      <a:r>
                        <a:rPr kumimoji="1" lang="ja-JP" altLang="en-US" sz="900" dirty="0">
                          <a:latin typeface="+mn-lt"/>
                        </a:rPr>
                        <a:t>調査なし。</a:t>
                      </a:r>
                      <a:endParaRPr kumimoji="1" lang="ja-JP" altLang="en-US" sz="900" dirty="0">
                        <a:latin typeface="+mn-lt"/>
                        <a:ea typeface="Meiryo UI" panose="020B0604030504040204" pitchFamily="50" charset="-128"/>
                      </a:endParaRPr>
                    </a:p>
                  </a:txBody>
                  <a:tcPr marL="74295" marR="74295" marT="37148" marB="37148" anchor="ct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b="0" dirty="0">
                          <a:solidFill>
                            <a:schemeClr val="tx1"/>
                          </a:solidFill>
                        </a:rPr>
                        <a:t>-</a:t>
                      </a:r>
                      <a:endParaRPr kumimoji="1" lang="ja-JP" altLang="en-US" sz="1600" b="0" dirty="0">
                        <a:solidFill>
                          <a:schemeClr val="tx1"/>
                        </a:solidFill>
                        <a:latin typeface="Meiryo UI" panose="020B0604030504040204" pitchFamily="50" charset="-128"/>
                        <a:ea typeface="Meiryo UI" panose="020B0604030504040204" pitchFamily="50" charset="-128"/>
                      </a:endParaRPr>
                    </a:p>
                  </a:txBody>
                  <a:tcPr marL="74295" marR="74295" marT="37148" marB="37148" anchor="ct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015627777"/>
                  </a:ext>
                </a:extLst>
              </a:tr>
              <a:tr h="223320">
                <a:tc rowSpan="2">
                  <a:txBody>
                    <a:bodyPr/>
                    <a:lstStyle/>
                    <a:p>
                      <a:pPr marL="363538" marR="0" lvl="0" indent="-363538" algn="l" defTabSz="914400" rtl="0" eaLnBrk="1" fontAlgn="auto" latinLnBrk="0" hangingPunct="1">
                        <a:lnSpc>
                          <a:spcPct val="100000"/>
                        </a:lnSpc>
                        <a:spcBef>
                          <a:spcPts val="300"/>
                        </a:spcBef>
                        <a:spcAft>
                          <a:spcPts val="0"/>
                        </a:spcAft>
                        <a:buClrTx/>
                        <a:buSzTx/>
                        <a:buFontTx/>
                        <a:buNone/>
                        <a:tabLst/>
                        <a:defRPr/>
                      </a:pPr>
                      <a:r>
                        <a:rPr kumimoji="1" lang="ja-JP" altLang="en-US" sz="1050" b="1" dirty="0">
                          <a:latin typeface="+mn-lt"/>
                        </a:rPr>
                        <a:t>○（外国人延べ宿泊者数（大阪））</a:t>
                      </a:r>
                      <a:endParaRPr kumimoji="1" lang="en-US" altLang="ja-JP" sz="1050" b="1" dirty="0">
                        <a:latin typeface="+mn-lt"/>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tcPr>
                </a:tc>
                <a:tc rowSpan="2">
                  <a:txBody>
                    <a:bodyPr/>
                    <a:lstStyle/>
                    <a:p>
                      <a:pPr algn="ctr"/>
                      <a:r>
                        <a:rPr kumimoji="1" lang="en-US" altLang="ja-JP" sz="1050" dirty="0">
                          <a:latin typeface="+mn-lt"/>
                        </a:rPr>
                        <a:t>【2019.4</a:t>
                      </a:r>
                      <a:r>
                        <a:rPr kumimoji="1" lang="ja-JP" altLang="en-US" sz="1050" dirty="0">
                          <a:latin typeface="+mn-lt"/>
                        </a:rPr>
                        <a:t>～</a:t>
                      </a:r>
                      <a:r>
                        <a:rPr kumimoji="1" lang="en-US" altLang="ja-JP" sz="1050" dirty="0">
                          <a:latin typeface="+mn-lt"/>
                        </a:rPr>
                        <a:t>2019.11】</a:t>
                      </a:r>
                    </a:p>
                    <a:p>
                      <a:pPr algn="ctr"/>
                      <a:r>
                        <a:rPr kumimoji="1" lang="en-US" altLang="ja-JP" sz="1050" dirty="0">
                          <a:latin typeface="+mn-lt"/>
                        </a:rPr>
                        <a:t>1,227</a:t>
                      </a:r>
                      <a:r>
                        <a:rPr kumimoji="1" lang="ja-JP" altLang="en-US" sz="1050" dirty="0">
                          <a:latin typeface="+mn-lt"/>
                        </a:rPr>
                        <a:t>万人泊</a:t>
                      </a:r>
                      <a:endParaRPr kumimoji="1" lang="ja-JP" altLang="en-US" sz="1050" dirty="0">
                        <a:latin typeface="+mn-lt"/>
                        <a:ea typeface="Meiryo UI" panose="020B0604030504040204" pitchFamily="50" charset="-128"/>
                      </a:endParaRPr>
                    </a:p>
                  </a:txBody>
                  <a:tcPr marL="74295" marR="74295" marT="37148" marB="37148" anchor="ctr"/>
                </a:tc>
                <a:tc rowSpan="2">
                  <a:txBody>
                    <a:bodyPr/>
                    <a:lstStyle/>
                    <a:p>
                      <a:pPr algn="ctr"/>
                      <a:r>
                        <a:rPr kumimoji="1" lang="en-US" altLang="ja-JP" sz="900" dirty="0">
                          <a:latin typeface="+mn-lt"/>
                        </a:rPr>
                        <a:t>【2022.4</a:t>
                      </a:r>
                      <a:r>
                        <a:rPr kumimoji="1" lang="ja-JP" altLang="en-US" sz="900" dirty="0">
                          <a:latin typeface="+mn-lt"/>
                        </a:rPr>
                        <a:t>～</a:t>
                      </a:r>
                      <a:endParaRPr kumimoji="1" lang="en-US" altLang="ja-JP" sz="900" dirty="0">
                        <a:latin typeface="+mn-lt"/>
                      </a:endParaRPr>
                    </a:p>
                    <a:p>
                      <a:pPr algn="ctr"/>
                      <a:r>
                        <a:rPr kumimoji="1" lang="en-US" altLang="ja-JP" sz="900" dirty="0">
                          <a:latin typeface="+mn-lt"/>
                        </a:rPr>
                        <a:t>2022.11】</a:t>
                      </a:r>
                    </a:p>
                    <a:p>
                      <a:pPr algn="ctr"/>
                      <a:r>
                        <a:rPr kumimoji="1" lang="en-US" altLang="ja-JP" sz="900" dirty="0">
                          <a:latin typeface="+mn-lt"/>
                        </a:rPr>
                        <a:t>122</a:t>
                      </a:r>
                      <a:r>
                        <a:rPr kumimoji="1" lang="ja-JP" altLang="en-US" sz="900" dirty="0">
                          <a:latin typeface="+mn-lt"/>
                        </a:rPr>
                        <a:t>万人泊</a:t>
                      </a:r>
                      <a:endParaRPr kumimoji="1" lang="ja-JP" altLang="en-US" sz="900" dirty="0">
                        <a:latin typeface="+mn-lt"/>
                        <a:ea typeface="Meiryo UI" panose="020B0604030504040204" pitchFamily="50" charset="-128"/>
                      </a:endParaRPr>
                    </a:p>
                  </a:txBody>
                  <a:tcPr marL="74295" marR="74295" marT="37148" marB="37148" anchor="ctr"/>
                </a:tc>
                <a:tc rowSpan="2">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en-US" altLang="ja-JP" sz="1000" dirty="0">
                          <a:latin typeface="+mn-lt"/>
                        </a:rPr>
                        <a:t>【2023.4</a:t>
                      </a:r>
                      <a:r>
                        <a:rPr kumimoji="1" lang="ja-JP" altLang="en-US" sz="1000" dirty="0">
                          <a:latin typeface="+mn-lt"/>
                        </a:rPr>
                        <a:t>～</a:t>
                      </a:r>
                      <a:r>
                        <a:rPr kumimoji="1" lang="en-US" altLang="ja-JP" sz="1000" dirty="0">
                          <a:latin typeface="+mn-lt"/>
                        </a:rPr>
                        <a:t>2023.11】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lt"/>
                        </a:rPr>
                        <a:t>1,349</a:t>
                      </a:r>
                      <a:r>
                        <a:rPr kumimoji="1" lang="ja-JP" altLang="en-US" sz="1000" dirty="0">
                          <a:latin typeface="+mn-lt"/>
                        </a:rPr>
                        <a:t>万人泊</a:t>
                      </a:r>
                      <a:endParaRPr kumimoji="1" lang="ja-JP" altLang="en-US" sz="1000" dirty="0">
                        <a:latin typeface="+mn-lt"/>
                        <a:ea typeface="Meiryo UI" panose="020B0604030504040204" pitchFamily="50" charset="-128"/>
                      </a:endParaRPr>
                    </a:p>
                  </a:txBody>
                  <a:tcPr marL="74295" marR="74295" marT="37148" marB="37148" anchor="ctr"/>
                </a:tc>
                <a:tc rowSpan="2">
                  <a:txBody>
                    <a:bodyPr/>
                    <a:lstStyle/>
                    <a:p>
                      <a:r>
                        <a:rPr kumimoji="1" lang="en-US" altLang="ja-JP" sz="1400" dirty="0"/>
                        <a:t>(A)</a:t>
                      </a:r>
                      <a:endParaRPr kumimoji="1" lang="ja-JP" altLang="en-US" dirty="0"/>
                    </a:p>
                  </a:txBody>
                  <a:tcPr marL="74295" marR="74295" marT="37148" marB="37148" anchor="ctr"/>
                </a:tc>
                <a:tc vMerge="1">
                  <a:txBody>
                    <a:bodyPr/>
                    <a:lstStyle/>
                    <a:p>
                      <a:endParaRPr kumimoji="1" lang="ja-JP" altLang="en-US"/>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vMerge="1">
                  <a:txBody>
                    <a:bodyPr/>
                    <a:lstStyle/>
                    <a:p>
                      <a:endParaRPr kumimoji="1" lang="ja-JP" altLang="en-US"/>
                    </a:p>
                  </a:txBody>
                  <a:tcPr>
                    <a:lnT w="12700" cap="flat" cmpd="sng" algn="ctr">
                      <a:solidFill>
                        <a:sysClr val="windowText" lastClr="000000"/>
                      </a:solidFill>
                      <a:prstDash val="solid"/>
                      <a:round/>
                      <a:headEnd type="none" w="med" len="med"/>
                      <a:tailEnd type="none" w="med" len="med"/>
                    </a:lnT>
                  </a:tcPr>
                </a:tc>
                <a:extLst>
                  <a:ext uri="{0D108BD9-81ED-4DB2-BD59-A6C34878D82A}">
                    <a16:rowId xmlns:a16="http://schemas.microsoft.com/office/drawing/2014/main" val="3343692560"/>
                  </a:ext>
                </a:extLst>
              </a:tr>
              <a:tr h="44292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ja-JP" altLang="en-US" sz="800" dirty="0"/>
                        <a:t>延べ宿泊者数</a:t>
                      </a:r>
                      <a:endParaRPr kumimoji="1" lang="en-US" altLang="ja-JP" sz="800" dirty="0"/>
                    </a:p>
                    <a:p>
                      <a:pPr algn="l"/>
                      <a:r>
                        <a:rPr kumimoji="1" lang="ja-JP" altLang="en-US" sz="800" dirty="0"/>
                        <a:t>（大阪）</a:t>
                      </a:r>
                      <a:endParaRPr kumimoji="1" lang="ja-JP" altLang="en-US" sz="800" dirty="0">
                        <a:latin typeface="Meiryo UI" panose="020B0604030504040204" pitchFamily="50" charset="-128"/>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tcPr>
                </a:tc>
                <a:tc rowSpan="2">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l"/>
                      <a:r>
                        <a:rPr kumimoji="1" lang="en-US" altLang="ja-JP" sz="800" dirty="0">
                          <a:latin typeface="+mn-lt"/>
                        </a:rPr>
                        <a:t>2023</a:t>
                      </a:r>
                      <a:r>
                        <a:rPr kumimoji="1" lang="ja-JP" altLang="en-US" sz="800" dirty="0">
                          <a:latin typeface="+mn-lt"/>
                        </a:rPr>
                        <a:t>年</a:t>
                      </a:r>
                      <a:r>
                        <a:rPr kumimoji="1" lang="en-US" altLang="ja-JP" sz="800" dirty="0">
                          <a:latin typeface="+mn-lt"/>
                        </a:rPr>
                        <a:t>11</a:t>
                      </a:r>
                      <a:r>
                        <a:rPr kumimoji="1" lang="ja-JP" altLang="en-US" sz="800" dirty="0">
                          <a:latin typeface="+mn-lt"/>
                        </a:rPr>
                        <a:t>月：</a:t>
                      </a:r>
                      <a:r>
                        <a:rPr kumimoji="1" lang="en-US" altLang="ja-JP" sz="800" dirty="0">
                          <a:latin typeface="+mn-lt"/>
                        </a:rPr>
                        <a:t>471</a:t>
                      </a:r>
                      <a:r>
                        <a:rPr kumimoji="1" lang="ja-JP" altLang="en-US" sz="800" dirty="0">
                          <a:latin typeface="+mn-lt"/>
                        </a:rPr>
                        <a:t>万人泊</a:t>
                      </a:r>
                      <a:endParaRPr kumimoji="1" lang="en-US" altLang="ja-JP" sz="800" dirty="0">
                        <a:latin typeface="+mn-lt"/>
                      </a:endParaRPr>
                    </a:p>
                    <a:p>
                      <a:pPr marL="85725" indent="-85725" algn="l"/>
                      <a:r>
                        <a:rPr kumimoji="1" lang="ja-JP" altLang="en-US" sz="800" dirty="0">
                          <a:latin typeface="+mn-lt"/>
                        </a:rPr>
                        <a:t>うち外国人延べ宿泊者数</a:t>
                      </a:r>
                      <a:endParaRPr kumimoji="1" lang="en-US" altLang="ja-JP" sz="800" dirty="0">
                        <a:latin typeface="+mn-lt"/>
                      </a:endParaRPr>
                    </a:p>
                    <a:p>
                      <a:pPr marL="85725" indent="-85725" algn="l"/>
                      <a:r>
                        <a:rPr kumimoji="1" lang="en-US" altLang="ja-JP" sz="800" dirty="0">
                          <a:latin typeface="+mn-lt"/>
                        </a:rPr>
                        <a:t>  </a:t>
                      </a:r>
                      <a:r>
                        <a:rPr kumimoji="1" lang="ja-JP" altLang="en-US" sz="800" dirty="0">
                          <a:latin typeface="+mn-lt"/>
                        </a:rPr>
                        <a:t>：</a:t>
                      </a:r>
                      <a:r>
                        <a:rPr kumimoji="1" lang="en-US" altLang="ja-JP" sz="800" dirty="0">
                          <a:latin typeface="+mn-lt"/>
                        </a:rPr>
                        <a:t>204</a:t>
                      </a:r>
                      <a:r>
                        <a:rPr kumimoji="1" lang="ja-JP" altLang="en-US" sz="800" dirty="0">
                          <a:latin typeface="+mn-lt"/>
                        </a:rPr>
                        <a:t>万人泊</a:t>
                      </a:r>
                    </a:p>
                    <a:p>
                      <a:pPr marL="85725" indent="-85725" algn="l">
                        <a:spcBef>
                          <a:spcPts val="300"/>
                        </a:spcBef>
                      </a:pPr>
                      <a:r>
                        <a:rPr kumimoji="1" lang="en-US" altLang="ja-JP" sz="700" dirty="0">
                          <a:latin typeface="+mn-lt"/>
                        </a:rPr>
                        <a:t>※2019</a:t>
                      </a:r>
                      <a:r>
                        <a:rPr kumimoji="1" lang="ja-JP" altLang="en-US" sz="700" dirty="0">
                          <a:latin typeface="+mn-lt"/>
                        </a:rPr>
                        <a:t>年</a:t>
                      </a:r>
                      <a:r>
                        <a:rPr kumimoji="1" lang="en-US" altLang="ja-JP" sz="700" dirty="0">
                          <a:latin typeface="+mn-lt"/>
                        </a:rPr>
                        <a:t>11</a:t>
                      </a:r>
                      <a:r>
                        <a:rPr kumimoji="1" lang="ja-JP" altLang="en-US" sz="700" dirty="0">
                          <a:latin typeface="+mn-lt"/>
                        </a:rPr>
                        <a:t>月：</a:t>
                      </a:r>
                      <a:r>
                        <a:rPr kumimoji="1" lang="en-US" altLang="ja-JP" sz="700" dirty="0">
                          <a:latin typeface="+mn-lt"/>
                        </a:rPr>
                        <a:t>400</a:t>
                      </a:r>
                      <a:r>
                        <a:rPr kumimoji="1" lang="ja-JP" altLang="en-US" sz="700" dirty="0">
                          <a:latin typeface="+mn-lt"/>
                        </a:rPr>
                        <a:t>万人泊</a:t>
                      </a:r>
                      <a:endParaRPr kumimoji="1" lang="en-US" altLang="ja-JP" sz="700" dirty="0">
                        <a:latin typeface="+mn-lt"/>
                      </a:endParaRPr>
                    </a:p>
                    <a:p>
                      <a:pPr marL="85725" indent="-85725" algn="l">
                        <a:spcBef>
                          <a:spcPts val="0"/>
                        </a:spcBef>
                      </a:pPr>
                      <a:r>
                        <a:rPr kumimoji="1" lang="ja-JP" altLang="en-US" sz="700" dirty="0">
                          <a:latin typeface="+mn-lt"/>
                        </a:rPr>
                        <a:t>　うち外国人延べ宿泊者数</a:t>
                      </a:r>
                      <a:endParaRPr kumimoji="1" lang="en-US" altLang="ja-JP" sz="700" dirty="0">
                        <a:latin typeface="+mn-lt"/>
                      </a:endParaRPr>
                    </a:p>
                    <a:p>
                      <a:pPr marL="85725" indent="-85725" algn="l">
                        <a:spcBef>
                          <a:spcPts val="0"/>
                        </a:spcBef>
                      </a:pPr>
                      <a:r>
                        <a:rPr kumimoji="1" lang="en-US" altLang="ja-JP" sz="700" dirty="0">
                          <a:latin typeface="+mn-lt"/>
                        </a:rPr>
                        <a:t>  </a:t>
                      </a:r>
                      <a:r>
                        <a:rPr kumimoji="1" lang="ja-JP" altLang="en-US" sz="700" dirty="0">
                          <a:latin typeface="+mn-lt"/>
                        </a:rPr>
                        <a:t>：</a:t>
                      </a:r>
                      <a:r>
                        <a:rPr kumimoji="1" lang="en-US" altLang="ja-JP" sz="700" dirty="0">
                          <a:latin typeface="+mn-lt"/>
                        </a:rPr>
                        <a:t>141</a:t>
                      </a:r>
                      <a:r>
                        <a:rPr kumimoji="1" lang="ja-JP" altLang="en-US" sz="700" dirty="0">
                          <a:latin typeface="+mn-lt"/>
                        </a:rPr>
                        <a:t>万人泊</a:t>
                      </a:r>
                      <a:endParaRPr kumimoji="1" lang="en-US" altLang="ja-JP" sz="800" dirty="0">
                        <a:latin typeface="+mn-lt"/>
                        <a:ea typeface="Meiryo UI" panose="020B0604030504040204" pitchFamily="50" charset="-128"/>
                      </a:endParaRPr>
                    </a:p>
                  </a:txBody>
                  <a:tcPr marL="74295" marR="74295" marT="37148" marB="37148" anchor="ctr">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73629358"/>
                  </a:ext>
                </a:extLst>
              </a:tr>
              <a:tr h="810199">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363538" indent="-363538"/>
                      <a:r>
                        <a:rPr kumimoji="1" lang="ja-JP" altLang="en-US" sz="1050" b="1" dirty="0">
                          <a:latin typeface="+mn-lt"/>
                        </a:rPr>
                        <a:t>○日本人延べ宿泊者数（大阪）</a:t>
                      </a:r>
                      <a:endParaRPr kumimoji="1" lang="en-US" altLang="ja-JP" sz="1050" b="1" dirty="0">
                        <a:latin typeface="+mn-lt"/>
                      </a:endParaRPr>
                    </a:p>
                    <a:p>
                      <a:pPr marL="363538" indent="-363538"/>
                      <a:r>
                        <a:rPr kumimoji="1" lang="ja-JP" altLang="en-US" sz="1050" b="1" dirty="0">
                          <a:latin typeface="+mn-lt"/>
                        </a:rPr>
                        <a:t>　：</a:t>
                      </a:r>
                      <a:r>
                        <a:rPr kumimoji="1" lang="en-US" altLang="ja-JP" sz="1050" b="1" dirty="0">
                          <a:latin typeface="+mn-lt"/>
                        </a:rPr>
                        <a:t>3,000</a:t>
                      </a:r>
                      <a:r>
                        <a:rPr kumimoji="1" lang="ja-JP" altLang="en-US" sz="1050" b="1" dirty="0">
                          <a:latin typeface="+mn-lt"/>
                        </a:rPr>
                        <a:t>万人泊</a:t>
                      </a:r>
                      <a:endParaRPr kumimoji="1" lang="en-US" altLang="ja-JP" sz="1050" b="1" dirty="0">
                        <a:latin typeface="+mn-lt"/>
                      </a:endParaRPr>
                    </a:p>
                    <a:p>
                      <a:pPr marL="363538" indent="-363538"/>
                      <a:r>
                        <a:rPr kumimoji="1" lang="ja-JP" altLang="en-US" sz="1050" b="1" dirty="0">
                          <a:latin typeface="+mn-lt"/>
                        </a:rPr>
                        <a:t>　　</a:t>
                      </a:r>
                      <a:r>
                        <a:rPr kumimoji="1" lang="en-US" altLang="ja-JP" sz="1050" b="1" dirty="0">
                          <a:latin typeface="+mn-lt"/>
                        </a:rPr>
                        <a:t>※【2023</a:t>
                      </a:r>
                      <a:r>
                        <a:rPr kumimoji="1" lang="ja-JP" altLang="en-US" sz="1050" b="1" dirty="0">
                          <a:latin typeface="+mn-lt"/>
                        </a:rPr>
                        <a:t>年の達成を目標とする</a:t>
                      </a:r>
                      <a:r>
                        <a:rPr kumimoji="1" lang="en-US" altLang="ja-JP" sz="1050" b="1" dirty="0">
                          <a:latin typeface="+mn-lt"/>
                        </a:rPr>
                        <a:t>】</a:t>
                      </a:r>
                    </a:p>
                    <a:p>
                      <a:pPr marL="363538" indent="-188913">
                        <a:spcBef>
                          <a:spcPts val="300"/>
                        </a:spcBef>
                      </a:pPr>
                      <a:r>
                        <a:rPr kumimoji="1" lang="en-US" altLang="ja-JP" sz="900" dirty="0">
                          <a:latin typeface="+mn-lt"/>
                        </a:rPr>
                        <a:t>※</a:t>
                      </a:r>
                      <a:r>
                        <a:rPr kumimoji="1" lang="ja-JP" altLang="en-US" sz="900" dirty="0">
                          <a:latin typeface="+mn-lt"/>
                        </a:rPr>
                        <a:t>社会経済情勢等の変化に応じて、目標値、達成をめざす時期等について、必要に応じて柔軟に見直しを行っていく</a:t>
                      </a:r>
                      <a:endParaRPr kumimoji="1" lang="ja-JP" altLang="en-US" sz="900" dirty="0">
                        <a:latin typeface="+mn-lt"/>
                        <a:ea typeface="Meiryo UI" panose="020B0604030504040204" pitchFamily="50" charset="-128"/>
                      </a:endParaRPr>
                    </a:p>
                  </a:txBody>
                  <a:tcPr marL="74295" marR="74295" marT="37148" marB="37148" anchor="ctr">
                    <a:lnL w="12700" cap="flat" cmpd="sng" algn="ctr">
                      <a:solidFill>
                        <a:schemeClr val="accent5"/>
                      </a:solidFill>
                      <a:prstDash val="solid"/>
                      <a:round/>
                      <a:headEnd type="none" w="med" len="med"/>
                      <a:tailEnd type="none" w="med" len="med"/>
                    </a:lnL>
                    <a:lnB w="12700" cap="flat" cmpd="sng" algn="ctr">
                      <a:solidFill>
                        <a:schemeClr val="accent5"/>
                      </a:solidFill>
                      <a:prstDash val="solid"/>
                      <a:round/>
                      <a:headEnd type="none" w="med" len="med"/>
                      <a:tailEnd type="none" w="med" len="med"/>
                    </a:lnB>
                    <a:solidFill>
                      <a:srgbClr val="D5DAEB"/>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050" dirty="0">
                          <a:latin typeface="+mn-lt"/>
                        </a:rPr>
                        <a:t>【2019</a:t>
                      </a:r>
                      <a:r>
                        <a:rPr kumimoji="1" lang="ja-JP" altLang="en-US" sz="1050" dirty="0">
                          <a:latin typeface="+mn-lt"/>
                        </a:rPr>
                        <a:t>年</a:t>
                      </a:r>
                      <a:r>
                        <a:rPr kumimoji="1" lang="en-US" altLang="ja-JP" sz="1050" dirty="0">
                          <a:latin typeface="+mn-lt"/>
                        </a:rPr>
                        <a:t>】</a:t>
                      </a:r>
                    </a:p>
                    <a:p>
                      <a:pPr algn="ctr"/>
                      <a:r>
                        <a:rPr kumimoji="1" lang="en-US" altLang="ja-JP" sz="1050" dirty="0">
                          <a:latin typeface="+mn-lt"/>
                        </a:rPr>
                        <a:t>2,950</a:t>
                      </a:r>
                      <a:r>
                        <a:rPr kumimoji="1" lang="ja-JP" altLang="en-US" sz="1050" dirty="0">
                          <a:latin typeface="+mn-lt"/>
                        </a:rPr>
                        <a:t>万人泊</a:t>
                      </a:r>
                      <a:endParaRPr kumimoji="1" lang="ja-JP" altLang="en-US" sz="1050" dirty="0">
                        <a:latin typeface="+mn-lt"/>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D5DAEB"/>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900" dirty="0">
                          <a:latin typeface="+mn-lt"/>
                        </a:rPr>
                        <a:t>【2021</a:t>
                      </a:r>
                      <a:r>
                        <a:rPr kumimoji="1" lang="ja-JP" altLang="en-US" sz="900" dirty="0">
                          <a:latin typeface="+mn-lt"/>
                        </a:rPr>
                        <a:t>年</a:t>
                      </a:r>
                      <a:r>
                        <a:rPr kumimoji="1" lang="en-US" altLang="ja-JP" sz="900" dirty="0">
                          <a:latin typeface="+mn-lt"/>
                        </a:rPr>
                        <a:t>】</a:t>
                      </a:r>
                    </a:p>
                    <a:p>
                      <a:pPr algn="ctr"/>
                      <a:r>
                        <a:rPr kumimoji="1" lang="en-US" altLang="ja-JP" sz="900" dirty="0">
                          <a:latin typeface="+mn-lt"/>
                        </a:rPr>
                        <a:t>1,754</a:t>
                      </a:r>
                      <a:r>
                        <a:rPr kumimoji="1" lang="ja-JP" altLang="en-US" sz="900" dirty="0">
                          <a:latin typeface="+mn-lt"/>
                        </a:rPr>
                        <a:t>万人泊</a:t>
                      </a:r>
                      <a:endParaRPr kumimoji="1" lang="ja-JP" altLang="en-US" sz="900" dirty="0">
                        <a:latin typeface="+mn-lt"/>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D5DAEB"/>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zh-TW" sz="1000" dirty="0">
                          <a:latin typeface="+mn-lt"/>
                        </a:rPr>
                        <a:t>【2023</a:t>
                      </a:r>
                      <a:r>
                        <a:rPr kumimoji="1" lang="zh-TW" altLang="en-US" sz="1000" dirty="0">
                          <a:latin typeface="+mn-lt"/>
                        </a:rPr>
                        <a:t>年</a:t>
                      </a:r>
                      <a:r>
                        <a:rPr kumimoji="1" lang="en-US" altLang="zh-TW" sz="1000" dirty="0">
                          <a:latin typeface="+mn-lt"/>
                        </a:rPr>
                        <a:t>】</a:t>
                      </a:r>
                    </a:p>
                    <a:p>
                      <a:pPr algn="ctr"/>
                      <a:r>
                        <a:rPr kumimoji="1" lang="en-US" altLang="zh-TW" sz="1000" dirty="0">
                          <a:latin typeface="+mn-lt"/>
                        </a:rPr>
                        <a:t>3,087</a:t>
                      </a:r>
                      <a:r>
                        <a:rPr kumimoji="1" lang="zh-TW" altLang="en-US" sz="1000" dirty="0">
                          <a:latin typeface="+mn-lt"/>
                        </a:rPr>
                        <a:t>万人</a:t>
                      </a:r>
                      <a:r>
                        <a:rPr kumimoji="1" lang="ja-JP" altLang="en-US" sz="1000" dirty="0">
                          <a:latin typeface="+mn-lt"/>
                        </a:rPr>
                        <a:t>泊</a:t>
                      </a:r>
                      <a:endParaRPr kumimoji="1" lang="zh-TW" altLang="en-US" sz="1000" dirty="0">
                        <a:latin typeface="+mn-lt"/>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D5DAEB"/>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en-US" altLang="ja-JP" sz="1600" b="0" dirty="0">
                          <a:solidFill>
                            <a:schemeClr val="tx1"/>
                          </a:solidFill>
                          <a:latin typeface="Meiryo UI" panose="020B0604030504040204" pitchFamily="50" charset="-128"/>
                          <a:ea typeface="Meiryo UI" panose="020B0604030504040204" pitchFamily="50" charset="-128"/>
                        </a:rPr>
                        <a:t>A</a:t>
                      </a:r>
                      <a:endParaRPr kumimoji="1" lang="ja-JP" altLang="en-US" sz="1600" b="0" dirty="0">
                        <a:solidFill>
                          <a:schemeClr val="tx1"/>
                        </a:solidFill>
                        <a:latin typeface="Meiryo UI" panose="020B0604030504040204" pitchFamily="50" charset="-128"/>
                        <a:ea typeface="Meiryo UI" panose="020B0604030504040204" pitchFamily="50" charset="-128"/>
                      </a:endParaRPr>
                    </a:p>
                  </a:txBody>
                  <a:tcPr marL="74295" marR="74295" marT="37148" marB="37148" anchor="ctr">
                    <a:lnB w="12700" cap="flat" cmpd="sng" algn="ctr">
                      <a:solidFill>
                        <a:schemeClr val="accent5"/>
                      </a:solidFill>
                      <a:prstDash val="solid"/>
                      <a:round/>
                      <a:headEnd type="none" w="med" len="med"/>
                      <a:tailEnd type="none" w="med" len="med"/>
                    </a:lnB>
                    <a:solidFill>
                      <a:srgbClr val="D5DAEB"/>
                    </a:solidFill>
                  </a:tcPr>
                </a:tc>
                <a:tc vMerge="1">
                  <a:txBody>
                    <a:bodyPr/>
                    <a:lstStyle/>
                    <a:p>
                      <a:pPr algn="l"/>
                      <a:endParaRPr kumimoji="1" lang="ja-JP" altLang="en-US" sz="1100">
                        <a:latin typeface="Meiryo UI" panose="020B0604030504040204" pitchFamily="50" charset="-128"/>
                        <a:ea typeface="Meiryo UI" panose="020B0604030504040204" pitchFamily="50" charset="-128"/>
                      </a:endParaRPr>
                    </a:p>
                  </a:txBody>
                  <a:tcPr/>
                </a:tc>
                <a:tc vMerge="1">
                  <a:txBody>
                    <a:bodyPr/>
                    <a:lstStyle/>
                    <a:p>
                      <a:pPr algn="l"/>
                      <a:endParaRPr kumimoji="1" lang="ja-JP" altLang="en-US" sz="110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53527501"/>
                  </a:ext>
                </a:extLst>
              </a:tr>
            </a:tbl>
          </a:graphicData>
        </a:graphic>
      </p:graphicFrame>
      <p:sp>
        <p:nvSpPr>
          <p:cNvPr id="5" name="正方形/長方形 4">
            <a:extLst>
              <a:ext uri="{FF2B5EF4-FFF2-40B4-BE49-F238E27FC236}">
                <a16:creationId xmlns:a16="http://schemas.microsoft.com/office/drawing/2014/main" id="{A8077464-4B86-4BEF-91C0-EBECAC53DFD5}"/>
              </a:ext>
            </a:extLst>
          </p:cNvPr>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a:solidFill>
                <a:prstClr val="black"/>
              </a:solidFill>
            </a:endParaRPr>
          </a:p>
        </p:txBody>
      </p:sp>
      <p:sp>
        <p:nvSpPr>
          <p:cNvPr id="17" name="正方形/長方形 16">
            <a:extLst>
              <a:ext uri="{FF2B5EF4-FFF2-40B4-BE49-F238E27FC236}">
                <a16:creationId xmlns:a16="http://schemas.microsoft.com/office/drawing/2014/main" id="{A98CF76C-56C9-4693-A573-B70447D927A1}"/>
              </a:ext>
            </a:extLst>
          </p:cNvPr>
          <p:cNvSpPr/>
          <p:nvPr/>
        </p:nvSpPr>
        <p:spPr>
          <a:xfrm>
            <a:off x="179512" y="146838"/>
            <a:ext cx="8136904" cy="369332"/>
          </a:xfrm>
          <a:prstGeom prst="rect">
            <a:avLst/>
          </a:prstGeom>
        </p:spPr>
        <p:txBody>
          <a:bodyPr wrap="square">
            <a:spAutoFit/>
          </a:bodyPr>
          <a:lstStyle/>
          <a:p>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２．第２期大阪府まち・ひと・しごと創生総合戦略の振り返り</a:t>
            </a:r>
          </a:p>
        </p:txBody>
      </p:sp>
    </p:spTree>
    <p:extLst>
      <p:ext uri="{BB962C8B-B14F-4D97-AF65-F5344CB8AC3E}">
        <p14:creationId xmlns:p14="http://schemas.microsoft.com/office/powerpoint/2010/main" val="320607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9B3496A5-BA96-45E6-BE80-133DFE8E868A}"/>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6" name="正方形/長方形 5">
            <a:extLst>
              <a:ext uri="{FF2B5EF4-FFF2-40B4-BE49-F238E27FC236}">
                <a16:creationId xmlns:a16="http://schemas.microsoft.com/office/drawing/2014/main" id="{81216B40-A191-4615-8511-5DEDE72FE922}"/>
              </a:ext>
            </a:extLst>
          </p:cNvPr>
          <p:cNvSpPr/>
          <p:nvPr/>
        </p:nvSpPr>
        <p:spPr>
          <a:xfrm>
            <a:off x="231073" y="1272844"/>
            <a:ext cx="8681855" cy="4724370"/>
          </a:xfrm>
          <a:prstGeom prst="rect">
            <a:avLst/>
          </a:prstGeom>
        </p:spPr>
        <p:txBody>
          <a:bodyPr wrap="square">
            <a:spAutoFit/>
          </a:bodyPr>
          <a:lstStyle/>
          <a:p>
            <a:pPr marL="180000" indent="-457200" algn="just">
              <a:spcBef>
                <a:spcPts val="600"/>
              </a:spcBef>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若者が活躍でき、子育て安心の都市「大阪」の実現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35718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若者や女性の就業率は一定の改善傾向は見られるものの、依然として全国平均より低く、合計特殊出生率は戦略策定時より低下しております。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spcBef>
                <a:spcPts val="6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②　</a:t>
            </a:r>
            <a:r>
              <a:rPr kumimoji="0" lang="ja-JP" altLang="en-US" sz="1400" b="1" dirty="0">
                <a:solidFill>
                  <a:prstClr val="black"/>
                </a:solidFill>
                <a:latin typeface="Meiryo UI" panose="020B0604030504040204" pitchFamily="50" charset="-128"/>
                <a:ea typeface="Meiryo UI" panose="020B0604030504040204" pitchFamily="50" charset="-128"/>
              </a:rPr>
              <a:t>次代の「大阪」を担う人をつくる</a:t>
            </a:r>
            <a:endParaRPr kumimoji="0" lang="en-US" altLang="ja-JP" sz="1400" b="1" dirty="0">
              <a:solidFill>
                <a:prstClr val="black"/>
              </a:solidFill>
              <a:latin typeface="Meiryo UI" panose="020B0604030504040204" pitchFamily="50" charset="-128"/>
              <a:ea typeface="Meiryo UI" panose="020B0604030504040204" pitchFamily="50" charset="-128"/>
            </a:endParaRPr>
          </a:p>
          <a:p>
            <a:pPr marL="357188" algn="just"/>
            <a:r>
              <a:rPr lang="ja-JP" altLang="en-US" sz="1400" dirty="0">
                <a:latin typeface="Meiryo UI" panose="020B0604030504040204" pitchFamily="50" charset="-128"/>
                <a:ea typeface="Meiryo UI" panose="020B0604030504040204" pitchFamily="50" charset="-128"/>
              </a:rPr>
              <a:t>子どもの学力・体力、就職を希望する高校卒業者の就業率は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一定の改善傾向は見られるものの</a:t>
            </a:r>
            <a:r>
              <a:rPr lang="ja-JP" altLang="en-US" sz="1400" dirty="0">
                <a:latin typeface="Meiryo UI" panose="020B0604030504040204" pitchFamily="50" charset="-128"/>
                <a:ea typeface="Meiryo UI" panose="020B0604030504040204" pitchFamily="50" charset="-128"/>
              </a:rPr>
              <a:t>、依然としていずれも全国水準に達しておりません。</a:t>
            </a:r>
            <a:endParaRPr lang="en-US" altLang="ja-JP" sz="1400" dirty="0">
              <a:latin typeface="Meiryo UI" panose="020B0604030504040204" pitchFamily="50" charset="-128"/>
              <a:ea typeface="Meiryo UI" panose="020B0604030504040204" pitchFamily="50" charset="-128"/>
            </a:endParaRPr>
          </a:p>
          <a:p>
            <a:pPr marL="180000" indent="-457200" algn="just">
              <a:spcBef>
                <a:spcPts val="1200"/>
              </a:spcBef>
            </a:pPr>
            <a:r>
              <a:rPr lang="en-US" altLang="ja-JP" sz="1400" b="1" dirty="0">
                <a:latin typeface="Meiryo UI" panose="020B0604030504040204" pitchFamily="50" charset="-128"/>
                <a:ea typeface="Meiryo UI" panose="020B0604030504040204" pitchFamily="50" charset="-128"/>
              </a:rPr>
              <a:t>Ⅱ  </a:t>
            </a:r>
            <a:r>
              <a:rPr lang="ja-JP" altLang="en-US" sz="1400" b="1" dirty="0">
                <a:latin typeface="Meiryo UI" panose="020B0604030504040204" pitchFamily="50" charset="-128"/>
                <a:ea typeface="Meiryo UI" panose="020B0604030504040204" pitchFamily="50" charset="-128"/>
              </a:rPr>
              <a:t>人口減少・超高齢化社会でも持続可能な地域づくり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③　</a:t>
            </a:r>
            <a:r>
              <a:rPr kumimoji="0" lang="ja-JP" altLang="en-US" sz="1400" b="1" dirty="0">
                <a:solidFill>
                  <a:prstClr val="black"/>
                </a:solidFill>
                <a:latin typeface="Meiryo UI" panose="020B0604030504040204" pitchFamily="50" charset="-128"/>
                <a:ea typeface="Meiryo UI" panose="020B0604030504040204" pitchFamily="50" charset="-128"/>
              </a:rPr>
              <a:t>誰もが健康でいきいきと暮らせるまちづくり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35718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障がい者実雇用率は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を達成することができました。健康寿命については、一定の改善傾向が見られますが、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の達成には至っておりません。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spcBef>
                <a:spcPts val="6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④　</a:t>
            </a:r>
            <a:r>
              <a:rPr kumimoji="0" lang="ja-JP" altLang="en-US" sz="1400" b="1" dirty="0">
                <a:solidFill>
                  <a:prstClr val="black"/>
                </a:solidFill>
                <a:latin typeface="Meiryo UI" panose="020B0604030504040204" pitchFamily="50" charset="-128"/>
                <a:ea typeface="Meiryo UI" panose="020B0604030504040204" pitchFamily="50" charset="-128"/>
              </a:rPr>
              <a:t>安全・安心な地域をつくる</a:t>
            </a:r>
            <a:endParaRPr kumimoji="0" lang="en-US" altLang="ja-JP" sz="1400" b="1" dirty="0">
              <a:solidFill>
                <a:prstClr val="black"/>
              </a:solidFill>
              <a:latin typeface="Meiryo UI" panose="020B0604030504040204" pitchFamily="50" charset="-128"/>
              <a:ea typeface="Meiryo UI" panose="020B0604030504040204" pitchFamily="50" charset="-128"/>
            </a:endParaRPr>
          </a:p>
          <a:p>
            <a:pPr marL="357188" algn="just"/>
            <a:r>
              <a:rPr lang="ja-JP" altLang="en-US" sz="1400" dirty="0">
                <a:latin typeface="Meiryo UI" panose="020B0604030504040204" pitchFamily="50" charset="-128"/>
                <a:ea typeface="Meiryo UI" panose="020B0604030504040204" pitchFamily="50" charset="-128"/>
              </a:rPr>
              <a:t>地震による被害予測は一定の改善傾向が見られます。</a:t>
            </a:r>
            <a:endParaRPr lang="en-US" altLang="ja-JP" sz="1400" dirty="0">
              <a:latin typeface="Meiryo UI" panose="020B0604030504040204" pitchFamily="50" charset="-128"/>
              <a:ea typeface="Meiryo UI" panose="020B0604030504040204" pitchFamily="50" charset="-128"/>
            </a:endParaRPr>
          </a:p>
          <a:p>
            <a:pPr marL="180000" indent="-457200" algn="just">
              <a:spcBef>
                <a:spcPts val="1200"/>
              </a:spcBef>
              <a:defRPr/>
            </a:pPr>
            <a:r>
              <a:rPr lang="en-US" altLang="ja-JP" sz="1400" b="1" dirty="0">
                <a:latin typeface="Meiryo UI" panose="020B0604030504040204" pitchFamily="50" charset="-128"/>
                <a:ea typeface="Meiryo UI" panose="020B0604030504040204" pitchFamily="50" charset="-128"/>
              </a:rPr>
              <a:t>Ⅲ</a:t>
            </a:r>
            <a:r>
              <a:rPr lang="ja-JP" altLang="en-US" sz="1400" b="1" dirty="0">
                <a:latin typeface="Meiryo UI" panose="020B0604030504040204" pitchFamily="50" charset="-128"/>
                <a:ea typeface="Meiryo UI" panose="020B0604030504040204" pitchFamily="50" charset="-128"/>
              </a:rPr>
              <a:t>　東西二極の一極としての社会経済構造の構築</a:t>
            </a:r>
            <a:endParaRPr lang="en-US" altLang="ja-JP" sz="1400" dirty="0">
              <a:latin typeface="Meiryo UI" panose="020B0604030504040204" pitchFamily="50" charset="-128"/>
              <a:ea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35718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経済成長率や開業事業所数は、コロナ禍で多大なダメージを受けたものの、一定の改善傾向が見られます。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spcBef>
                <a:spcPts val="6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⑥　定住魅力・都市魅力を強化する</a:t>
            </a:r>
            <a:endParaRPr kumimoji="0" lang="en-US" altLang="ja-JP" sz="1400" b="1" dirty="0">
              <a:solidFill>
                <a:prstClr val="black"/>
              </a:solidFill>
              <a:latin typeface="Meiryo UI" panose="020B0604030504040204" pitchFamily="50" charset="-128"/>
              <a:ea typeface="Meiryo UI" panose="020B0604030504040204" pitchFamily="50" charset="-128"/>
            </a:endParaRPr>
          </a:p>
          <a:p>
            <a:pPr marL="35718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転入超過率、日本人延べ宿泊者数は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を達成することができ、外国人延べ宿泊者数もコロナ前より増加しましたが、対東京圏への転出超過率は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の達成に至っておりません。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A8077464-4B86-4BEF-91C0-EBECAC53DFD5}"/>
              </a:ext>
            </a:extLst>
          </p:cNvPr>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sp>
        <p:nvSpPr>
          <p:cNvPr id="17" name="正方形/長方形 16">
            <a:extLst>
              <a:ext uri="{FF2B5EF4-FFF2-40B4-BE49-F238E27FC236}">
                <a16:creationId xmlns:a16="http://schemas.microsoft.com/office/drawing/2014/main" id="{E69AAD3B-6D4B-4F11-BF6A-F52CD9CAC981}"/>
              </a:ext>
            </a:extLst>
          </p:cNvPr>
          <p:cNvSpPr/>
          <p:nvPr/>
        </p:nvSpPr>
        <p:spPr>
          <a:xfrm>
            <a:off x="146260" y="896889"/>
            <a:ext cx="2946073" cy="323165"/>
          </a:xfrm>
          <a:prstGeom prst="rect">
            <a:avLst/>
          </a:prstGeom>
          <a:solidFill>
            <a:schemeClr val="tx2"/>
          </a:solidFill>
          <a:ln>
            <a:solidFill>
              <a:schemeClr val="tx2"/>
            </a:solidFill>
          </a:ln>
        </p:spPr>
        <p:txBody>
          <a:bodyPr wrap="square" lIns="91440" tIns="45720" rIns="91440" bIns="45720" anchor="t">
            <a:spAutoFit/>
          </a:bodyPr>
          <a:lstStyle/>
          <a:p>
            <a:pPr marL="454025" marR="0" lvl="0" indent="-731520" algn="ctr" defTabSz="9144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eiryo UI" panose="020B0604030504040204" pitchFamily="50" charset="-128"/>
              </a:rPr>
              <a:t>第２期総合戦略の総括（案）</a:t>
            </a:r>
            <a:endParaRPr kumimoji="1" lang="en-US" altLang="ja-JP" sz="1600" b="1" i="0" u="none" strike="noStrike" kern="1200" cap="none" spc="0" normalizeH="0" baseline="0" noProof="0" dirty="0">
              <a:ln>
                <a:noFill/>
              </a:ln>
              <a:solidFill>
                <a:prstClr val="white"/>
              </a:solidFill>
              <a:effectLst/>
              <a:uLnTx/>
              <a:uFillTx/>
              <a:latin typeface="Meiryo UI"/>
              <a:ea typeface="Meiryo UI"/>
              <a:cs typeface="Meiryo UI" panose="020B0604030504040204" pitchFamily="50" charset="-128"/>
            </a:endParaRPr>
          </a:p>
        </p:txBody>
      </p:sp>
      <p:sp>
        <p:nvSpPr>
          <p:cNvPr id="7" name="正方形/長方形 6">
            <a:extLst>
              <a:ext uri="{FF2B5EF4-FFF2-40B4-BE49-F238E27FC236}">
                <a16:creationId xmlns:a16="http://schemas.microsoft.com/office/drawing/2014/main" id="{A4B76028-F6DA-40A3-B2BA-CF1A4D973D4E}"/>
              </a:ext>
            </a:extLst>
          </p:cNvPr>
          <p:cNvSpPr/>
          <p:nvPr/>
        </p:nvSpPr>
        <p:spPr>
          <a:xfrm>
            <a:off x="143508" y="893981"/>
            <a:ext cx="8856984" cy="527966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4657FFD7-339E-4A29-9D4A-A5C00B34697B}"/>
              </a:ext>
            </a:extLst>
          </p:cNvPr>
          <p:cNvSpPr/>
          <p:nvPr/>
        </p:nvSpPr>
        <p:spPr>
          <a:xfrm>
            <a:off x="179512" y="146838"/>
            <a:ext cx="8136904" cy="369332"/>
          </a:xfrm>
          <a:prstGeom prst="rect">
            <a:avLst/>
          </a:prstGeom>
        </p:spPr>
        <p:txBody>
          <a:bodyPr wrap="square">
            <a:spAutoFit/>
          </a:bodyPr>
          <a:lstStyle/>
          <a:p>
            <a:r>
              <a:rPr lang="ja-JP" altLang="en-US" sz="180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．第２期大阪府まち・ひと・しごと創生総合戦略の振り返り</a:t>
            </a:r>
          </a:p>
        </p:txBody>
      </p:sp>
    </p:spTree>
    <p:extLst>
      <p:ext uri="{BB962C8B-B14F-4D97-AF65-F5344CB8AC3E}">
        <p14:creationId xmlns:p14="http://schemas.microsoft.com/office/powerpoint/2010/main" val="2958213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a:cxnSpLocks/>
          </p:cNvCxnSpPr>
          <p:nvPr/>
        </p:nvCxnSpPr>
        <p:spPr>
          <a:xfrm>
            <a:off x="463494" y="3429000"/>
            <a:ext cx="8217012"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15</a:t>
            </a:fld>
            <a:endParaRPr kumimoji="1" lang="ja-JP" altLang="en-US" sz="180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テキスト ボックス 3"/>
          <p:cNvSpPr txBox="1"/>
          <p:nvPr/>
        </p:nvSpPr>
        <p:spPr>
          <a:xfrm>
            <a:off x="463494" y="2833772"/>
            <a:ext cx="821701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kumimoji="1" lang="zh-TW"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大阪府の人口動向について</a:t>
            </a:r>
          </a:p>
        </p:txBody>
      </p:sp>
    </p:spTree>
    <p:extLst>
      <p:ext uri="{BB962C8B-B14F-4D97-AF65-F5344CB8AC3E}">
        <p14:creationId xmlns:p14="http://schemas.microsoft.com/office/powerpoint/2010/main" val="598384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ー大阪府の人口の推移ー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p:cNvSpPr/>
          <p:nvPr/>
        </p:nvSpPr>
        <p:spPr>
          <a:xfrm>
            <a:off x="179512" y="702856"/>
            <a:ext cx="8784976" cy="1428276"/>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大阪府は、総人口が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3175" algn="just" defTabSz="914400"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など、「人口減少・超高齢社会」に突入しています。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年の国勢調査では、大阪府の総人口は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884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年の同調査から微減しました。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国立社会保障・人口問題研究所が公表した「日本の地域別将来推計人口」では</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、今後、総人口は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726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万人となり、</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157</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万人減が見込まれています。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1644924" y="6381745"/>
            <a:ext cx="5854153" cy="369332"/>
          </a:xfrm>
          <a:prstGeom prst="rect">
            <a:avLst/>
          </a:prstGeom>
          <a:noFill/>
        </p:spPr>
        <p:txBody>
          <a:bodyPr wrap="square" rtlCol="0">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年までは総務省「国勢調査」。</a:t>
            </a:r>
            <a:endPar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9888" marR="0" lvl="0" indent="-6477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年以降は国立社会保障・人口問題研究所「日本の地域別将来推計人口（令和５（</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Rectangle 2"/>
          <p:cNvSpPr>
            <a:spLocks noChangeArrowheads="1"/>
          </p:cNvSpPr>
          <p:nvPr/>
        </p:nvSpPr>
        <p:spPr bwMode="auto">
          <a:xfrm>
            <a:off x="3661099" y="2109221"/>
            <a:ext cx="182180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大阪府の人口の推移</a:t>
            </a:r>
          </a:p>
        </p:txBody>
      </p:sp>
      <p:grpSp>
        <p:nvGrpSpPr>
          <p:cNvPr id="13" name="グループ化 12">
            <a:extLst>
              <a:ext uri="{FF2B5EF4-FFF2-40B4-BE49-F238E27FC236}">
                <a16:creationId xmlns:a16="http://schemas.microsoft.com/office/drawing/2014/main" id="{00000000-0008-0000-0000-000005000000}"/>
              </a:ext>
            </a:extLst>
          </p:cNvPr>
          <p:cNvGrpSpPr/>
          <p:nvPr/>
        </p:nvGrpSpPr>
        <p:grpSpPr>
          <a:xfrm>
            <a:off x="4724325" y="2523364"/>
            <a:ext cx="2643186" cy="383099"/>
            <a:chOff x="0" y="0"/>
            <a:chExt cx="2643186" cy="372766"/>
          </a:xfrm>
        </p:grpSpPr>
        <p:sp>
          <p:nvSpPr>
            <p:cNvPr id="14" name="直線コネクタ 13">
              <a:extLst>
                <a:ext uri="{FF2B5EF4-FFF2-40B4-BE49-F238E27FC236}">
                  <a16:creationId xmlns:a16="http://schemas.microsoft.com/office/drawing/2014/main" id="{00000000-0008-0000-0000-000006000000}"/>
                </a:ext>
              </a:extLst>
            </p:cNvPr>
            <p:cNvSpPr>
              <a:spLocks noChangeShapeType="1"/>
            </p:cNvSpPr>
            <p:nvPr/>
          </p:nvSpPr>
          <p:spPr bwMode="auto">
            <a:xfrm>
              <a:off x="1231901" y="91778"/>
              <a:ext cx="0" cy="2809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直線コネクタ 14">
              <a:extLst>
                <a:ext uri="{FF2B5EF4-FFF2-40B4-BE49-F238E27FC236}">
                  <a16:creationId xmlns:a16="http://schemas.microsoft.com/office/drawing/2014/main" id="{00000000-0008-0000-0000-000007000000}"/>
                </a:ext>
              </a:extLst>
            </p:cNvPr>
            <p:cNvSpPr>
              <a:spLocks noChangeShapeType="1"/>
            </p:cNvSpPr>
            <p:nvPr/>
          </p:nvSpPr>
          <p:spPr bwMode="auto">
            <a:xfrm>
              <a:off x="541336" y="83840"/>
              <a:ext cx="1358900"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テキスト ボックス 9">
              <a:extLst>
                <a:ext uri="{FF2B5EF4-FFF2-40B4-BE49-F238E27FC236}">
                  <a16:creationId xmlns:a16="http://schemas.microsoft.com/office/drawing/2014/main" id="{00000000-0008-0000-0000-000008000000}"/>
                </a:ext>
              </a:extLst>
            </p:cNvPr>
            <p:cNvSpPr txBox="1">
              <a:spLocks noChangeArrowheads="1"/>
            </p:cNvSpPr>
            <p:nvPr/>
          </p:nvSpPr>
          <p:spPr bwMode="auto">
            <a:xfrm>
              <a:off x="0" y="0"/>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Times New Roman" pitchFamily="18" charset="0"/>
                </a:rPr>
                <a:t>これまで</a:t>
              </a:r>
              <a:endParaRPr kumimoji="1" lang="ja-JP" altLang="ja-JP" sz="11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7" name="テキスト ボックス 10">
              <a:extLst>
                <a:ext uri="{FF2B5EF4-FFF2-40B4-BE49-F238E27FC236}">
                  <a16:creationId xmlns:a16="http://schemas.microsoft.com/office/drawing/2014/main" id="{00000000-0008-0000-0000-000009000000}"/>
                </a:ext>
              </a:extLst>
            </p:cNvPr>
            <p:cNvSpPr txBox="1">
              <a:spLocks noChangeArrowheads="1"/>
            </p:cNvSpPr>
            <p:nvPr/>
          </p:nvSpPr>
          <p:spPr bwMode="auto">
            <a:xfrm>
              <a:off x="1854199" y="0"/>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Times New Roman" pitchFamily="18" charset="0"/>
                </a:rPr>
                <a:t>これから</a:t>
              </a:r>
              <a:endParaRPr kumimoji="1" lang="ja-JP" altLang="ja-JP" sz="11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sp>
        <p:nvSpPr>
          <p:cNvPr id="7" name="テキスト ボックス 6">
            <a:extLst>
              <a:ext uri="{FF2B5EF4-FFF2-40B4-BE49-F238E27FC236}">
                <a16:creationId xmlns:a16="http://schemas.microsoft.com/office/drawing/2014/main" id="{67766598-DE37-4BDC-B21D-231F076A40E7}"/>
              </a:ext>
            </a:extLst>
          </p:cNvPr>
          <p:cNvSpPr txBox="1"/>
          <p:nvPr/>
        </p:nvSpPr>
        <p:spPr>
          <a:xfrm>
            <a:off x="356779" y="2387072"/>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（万人）</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E872DDA-F2C4-4FDC-BCF3-95941459831C}"/>
              </a:ext>
            </a:extLst>
          </p:cNvPr>
          <p:cNvSpPr txBox="1"/>
          <p:nvPr/>
        </p:nvSpPr>
        <p:spPr>
          <a:xfrm>
            <a:off x="8381845" y="6069413"/>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aphicFrame>
        <p:nvGraphicFramePr>
          <p:cNvPr id="20" name="グラフ 19">
            <a:extLst>
              <a:ext uri="{FF2B5EF4-FFF2-40B4-BE49-F238E27FC236}">
                <a16:creationId xmlns:a16="http://schemas.microsoft.com/office/drawing/2014/main" id="{369665F1-A893-4DEB-8993-ADAC0C02232E}"/>
              </a:ext>
            </a:extLst>
          </p:cNvPr>
          <p:cNvGraphicFramePr>
            <a:graphicFrameLocks/>
          </p:cNvGraphicFramePr>
          <p:nvPr/>
        </p:nvGraphicFramePr>
        <p:xfrm>
          <a:off x="485775" y="2558824"/>
          <a:ext cx="8172450" cy="3872422"/>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直線コネクタ 20">
            <a:extLst>
              <a:ext uri="{FF2B5EF4-FFF2-40B4-BE49-F238E27FC236}">
                <a16:creationId xmlns:a16="http://schemas.microsoft.com/office/drawing/2014/main" id="{655F7345-6694-458D-B169-ECE31C54EE3C}"/>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338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E88374-85B1-478F-B46D-107B896368E4}"/>
              </a:ext>
            </a:extLst>
          </p:cNvPr>
          <p:cNvPicPr>
            <a:picLocks noChangeAspect="1"/>
          </p:cNvPicPr>
          <p:nvPr/>
        </p:nvPicPr>
        <p:blipFill>
          <a:blip r:embed="rId2"/>
          <a:stretch>
            <a:fillRect/>
          </a:stretch>
        </p:blipFill>
        <p:spPr>
          <a:xfrm>
            <a:off x="4552411" y="2599332"/>
            <a:ext cx="4572000" cy="3427182"/>
          </a:xfrm>
          <a:prstGeom prst="rect">
            <a:avLst/>
          </a:prstGeom>
        </p:spPr>
      </p:pic>
      <p:sp>
        <p:nvSpPr>
          <p:cNvPr id="3" name="正方形/長方形 2"/>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ー人口ピラミッドの変化ー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17</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p:cNvSpPr/>
          <p:nvPr/>
        </p:nvSpPr>
        <p:spPr>
          <a:xfrm>
            <a:off x="179512" y="702856"/>
            <a:ext cx="8784976" cy="876843"/>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大阪府は、全国と同様に「団塊ジュニア世代」（</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1971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1974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年に生まれた世代）以降の出生の波がなく、人口ピラミッドは、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年時点で出生率が死亡率より低い「つぼ型」となっています。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今後、さらに少子高齢化が進むと、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年には、より逆ピラミッドに近づくと予想されます。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1355861" y="6225969"/>
            <a:ext cx="6432278" cy="369332"/>
          </a:xfrm>
          <a:prstGeom prst="rect">
            <a:avLst/>
          </a:prstGeom>
          <a:noFill/>
        </p:spPr>
        <p:txBody>
          <a:bodyPr wrap="square" rtlCol="0">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年は総務省「国勢調査」。</a:t>
            </a:r>
            <a:endPar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9888" marR="0" lvl="0" indent="-6477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年は国立社会保障・人口問題研究所「日本の地域別将来推計人口（令和５（</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）年推計）」から大阪府作成。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2" name="図 11">
            <a:extLst>
              <a:ext uri="{FF2B5EF4-FFF2-40B4-BE49-F238E27FC236}">
                <a16:creationId xmlns:a16="http://schemas.microsoft.com/office/drawing/2014/main" id="{20CB36CD-04D8-426D-8CA5-0EBEDB65F079}"/>
              </a:ext>
            </a:extLst>
          </p:cNvPr>
          <p:cNvPicPr>
            <a:picLocks noChangeAspect="1"/>
          </p:cNvPicPr>
          <p:nvPr/>
        </p:nvPicPr>
        <p:blipFill>
          <a:blip r:embed="rId3"/>
          <a:stretch>
            <a:fillRect/>
          </a:stretch>
        </p:blipFill>
        <p:spPr>
          <a:xfrm>
            <a:off x="7621" y="2599332"/>
            <a:ext cx="4571999" cy="3427182"/>
          </a:xfrm>
          <a:prstGeom prst="rect">
            <a:avLst/>
          </a:prstGeom>
        </p:spPr>
      </p:pic>
      <p:sp>
        <p:nvSpPr>
          <p:cNvPr id="18" name="テキスト ボックス 17">
            <a:extLst>
              <a:ext uri="{FF2B5EF4-FFF2-40B4-BE49-F238E27FC236}">
                <a16:creationId xmlns:a16="http://schemas.microsoft.com/office/drawing/2014/main" id="{2E872DDA-F2C4-4FDC-BCF3-95941459831C}"/>
              </a:ext>
            </a:extLst>
          </p:cNvPr>
          <p:cNvSpPr txBox="1"/>
          <p:nvPr/>
        </p:nvSpPr>
        <p:spPr>
          <a:xfrm>
            <a:off x="7621" y="2556228"/>
            <a:ext cx="78898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81AE4060-DC4A-43DF-9608-1EACAA662D00}"/>
              </a:ext>
            </a:extLst>
          </p:cNvPr>
          <p:cNvSpPr txBox="1"/>
          <p:nvPr/>
        </p:nvSpPr>
        <p:spPr>
          <a:xfrm>
            <a:off x="4614227" y="2599990"/>
            <a:ext cx="78898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Rectangle 2">
            <a:extLst>
              <a:ext uri="{FF2B5EF4-FFF2-40B4-BE49-F238E27FC236}">
                <a16:creationId xmlns:a16="http://schemas.microsoft.com/office/drawing/2014/main" id="{17D01F10-9420-4520-8F63-15724F184BD3}"/>
              </a:ext>
            </a:extLst>
          </p:cNvPr>
          <p:cNvSpPr>
            <a:spLocks noChangeArrowheads="1"/>
          </p:cNvSpPr>
          <p:nvPr/>
        </p:nvSpPr>
        <p:spPr bwMode="auto">
          <a:xfrm>
            <a:off x="1203960" y="1863395"/>
            <a:ext cx="2179320"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人口ピラミッド</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総人口：</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884</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Rectangle 2">
            <a:extLst>
              <a:ext uri="{FF2B5EF4-FFF2-40B4-BE49-F238E27FC236}">
                <a16:creationId xmlns:a16="http://schemas.microsoft.com/office/drawing/2014/main" id="{73355C28-8129-4B42-9B5F-214BAE6C8934}"/>
              </a:ext>
            </a:extLst>
          </p:cNvPr>
          <p:cNvSpPr>
            <a:spLocks noChangeArrowheads="1"/>
          </p:cNvSpPr>
          <p:nvPr/>
        </p:nvSpPr>
        <p:spPr bwMode="auto">
          <a:xfrm>
            <a:off x="5531891" y="1863395"/>
            <a:ext cx="263697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人口ピラミッド</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総人口：推計</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726</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A544E7F0-98DC-4BA0-9B3D-B8A982754904}"/>
              </a:ext>
            </a:extLst>
          </p:cNvPr>
          <p:cNvSpPr/>
          <p:nvPr/>
        </p:nvSpPr>
        <p:spPr>
          <a:xfrm>
            <a:off x="109221" y="4170284"/>
            <a:ext cx="4386579" cy="18204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9D9E996D-366C-4897-AAEC-2DA8DDC2E5FB}"/>
              </a:ext>
            </a:extLst>
          </p:cNvPr>
          <p:cNvSpPr txBox="1"/>
          <p:nvPr/>
        </p:nvSpPr>
        <p:spPr>
          <a:xfrm>
            <a:off x="2608781" y="5736042"/>
            <a:ext cx="1032343" cy="152616"/>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団塊ジュニア世代</a:t>
            </a:r>
          </a:p>
        </p:txBody>
      </p:sp>
      <p:sp>
        <p:nvSpPr>
          <p:cNvPr id="31" name="正方形/長方形 30">
            <a:extLst>
              <a:ext uri="{FF2B5EF4-FFF2-40B4-BE49-F238E27FC236}">
                <a16:creationId xmlns:a16="http://schemas.microsoft.com/office/drawing/2014/main" id="{5D4FD791-F1E7-48B3-A02A-ADC9AE283096}"/>
              </a:ext>
            </a:extLst>
          </p:cNvPr>
          <p:cNvSpPr/>
          <p:nvPr/>
        </p:nvSpPr>
        <p:spPr>
          <a:xfrm>
            <a:off x="5056574" y="3343790"/>
            <a:ext cx="3799102" cy="19706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09CE7DA8-E55E-4242-A7F4-8EA7203A6520}"/>
              </a:ext>
            </a:extLst>
          </p:cNvPr>
          <p:cNvSpPr txBox="1"/>
          <p:nvPr/>
        </p:nvSpPr>
        <p:spPr>
          <a:xfrm>
            <a:off x="7205493" y="5736042"/>
            <a:ext cx="1032343" cy="152616"/>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団塊ジュニア世代</a:t>
            </a:r>
          </a:p>
        </p:txBody>
      </p:sp>
      <p:cxnSp>
        <p:nvCxnSpPr>
          <p:cNvPr id="19" name="直線コネクタ 18">
            <a:extLst>
              <a:ext uri="{FF2B5EF4-FFF2-40B4-BE49-F238E27FC236}">
                <a16:creationId xmlns:a16="http://schemas.microsoft.com/office/drawing/2014/main" id="{E7D91FF9-D0AE-47FA-8C42-C93A4B175396}"/>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2155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ー人口構成の推移①ー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18</a:t>
            </a:fld>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p:cNvSpPr/>
          <p:nvPr/>
        </p:nvSpPr>
        <p:spPr>
          <a:xfrm>
            <a:off x="179512" y="702856"/>
            <a:ext cx="8784976" cy="1210268"/>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高齢者人口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244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約</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９％</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増加</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の見込み</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生産年齢人口：</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390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の見込み</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年少人口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の見込み</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少子高齢化により、若い世代・親となり得る世代・主な働き手の世代が減少傾向となっています。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1318865" y="6413981"/>
            <a:ext cx="6506270" cy="369332"/>
          </a:xfrm>
          <a:prstGeom prst="rect">
            <a:avLst/>
          </a:prstGeom>
          <a:noFill/>
        </p:spPr>
        <p:txBody>
          <a:bodyPr wrap="square" rtlCol="0">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年までは総務省「国勢調査」。</a:t>
            </a:r>
            <a:endPar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9888" marR="0" lvl="0" indent="-6477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年以降は国立社会保障・人口問題研究所「日本の地域別将来推計人口（令和５（</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）年推計）」から大阪府作成。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42674FA9-6F93-498A-B779-9E42FD794F1A}"/>
              </a:ext>
            </a:extLst>
          </p:cNvPr>
          <p:cNvSpPr txBox="1"/>
          <p:nvPr/>
        </p:nvSpPr>
        <p:spPr>
          <a:xfrm>
            <a:off x="8501626" y="5722513"/>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036AEAE5-6B8E-4A38-A1AF-07677C8AC339}"/>
              </a:ext>
            </a:extLst>
          </p:cNvPr>
          <p:cNvSpPr txBox="1"/>
          <p:nvPr/>
        </p:nvSpPr>
        <p:spPr>
          <a:xfrm>
            <a:off x="66926" y="3702217"/>
            <a:ext cx="346249" cy="978503"/>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人口（万人）</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6D6B9D63-F88B-4556-AE47-1E369DEDB73F}"/>
              </a:ext>
            </a:extLst>
          </p:cNvPr>
          <p:cNvGrpSpPr/>
          <p:nvPr/>
        </p:nvGrpSpPr>
        <p:grpSpPr>
          <a:xfrm>
            <a:off x="4792691" y="2354987"/>
            <a:ext cx="2643186" cy="383099"/>
            <a:chOff x="0" y="0"/>
            <a:chExt cx="2643186" cy="372766"/>
          </a:xfrm>
        </p:grpSpPr>
        <p:sp>
          <p:nvSpPr>
            <p:cNvPr id="28" name="直線コネクタ 27">
              <a:extLst>
                <a:ext uri="{FF2B5EF4-FFF2-40B4-BE49-F238E27FC236}">
                  <a16:creationId xmlns:a16="http://schemas.microsoft.com/office/drawing/2014/main" id="{CC8DFDF8-7F27-4698-AA9B-8599B672CA3B}"/>
                </a:ext>
              </a:extLst>
            </p:cNvPr>
            <p:cNvSpPr>
              <a:spLocks noChangeShapeType="1"/>
            </p:cNvSpPr>
            <p:nvPr/>
          </p:nvSpPr>
          <p:spPr bwMode="auto">
            <a:xfrm>
              <a:off x="1231901" y="91778"/>
              <a:ext cx="0" cy="2809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2" name="直線コネクタ 31">
              <a:extLst>
                <a:ext uri="{FF2B5EF4-FFF2-40B4-BE49-F238E27FC236}">
                  <a16:creationId xmlns:a16="http://schemas.microsoft.com/office/drawing/2014/main" id="{9A616008-8C3A-4707-BE9E-5FC44997D344}"/>
                </a:ext>
              </a:extLst>
            </p:cNvPr>
            <p:cNvSpPr>
              <a:spLocks noChangeShapeType="1"/>
            </p:cNvSpPr>
            <p:nvPr/>
          </p:nvSpPr>
          <p:spPr bwMode="auto">
            <a:xfrm>
              <a:off x="541336" y="83840"/>
              <a:ext cx="1358900"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3" name="テキスト ボックス 9">
              <a:extLst>
                <a:ext uri="{FF2B5EF4-FFF2-40B4-BE49-F238E27FC236}">
                  <a16:creationId xmlns:a16="http://schemas.microsoft.com/office/drawing/2014/main" id="{A0975323-FCC6-40F7-9010-E6F1674A3B53}"/>
                </a:ext>
              </a:extLst>
            </p:cNvPr>
            <p:cNvSpPr txBox="1">
              <a:spLocks noChangeArrowheads="1"/>
            </p:cNvSpPr>
            <p:nvPr/>
          </p:nvSpPr>
          <p:spPr bwMode="auto">
            <a:xfrm>
              <a:off x="0" y="0"/>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Times New Roman" pitchFamily="18" charset="0"/>
                </a:rPr>
                <a:t>これまで</a:t>
              </a:r>
              <a:endParaRPr kumimoji="1" lang="ja-JP" altLang="ja-JP" sz="11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34" name="テキスト ボックス 10">
              <a:extLst>
                <a:ext uri="{FF2B5EF4-FFF2-40B4-BE49-F238E27FC236}">
                  <a16:creationId xmlns:a16="http://schemas.microsoft.com/office/drawing/2014/main" id="{535D1B57-5BCE-48A3-90E6-5C0F0BC61168}"/>
                </a:ext>
              </a:extLst>
            </p:cNvPr>
            <p:cNvSpPr txBox="1">
              <a:spLocks noChangeArrowheads="1"/>
            </p:cNvSpPr>
            <p:nvPr/>
          </p:nvSpPr>
          <p:spPr bwMode="auto">
            <a:xfrm>
              <a:off x="1854199" y="0"/>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Times New Roman" pitchFamily="18" charset="0"/>
                </a:rPr>
                <a:t>これから</a:t>
              </a:r>
              <a:endParaRPr kumimoji="1" lang="ja-JP" altLang="ja-JP" sz="11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graphicFrame>
        <p:nvGraphicFramePr>
          <p:cNvPr id="36" name="グラフ 35">
            <a:extLst>
              <a:ext uri="{FF2B5EF4-FFF2-40B4-BE49-F238E27FC236}">
                <a16:creationId xmlns:a16="http://schemas.microsoft.com/office/drawing/2014/main" id="{0CD3F7D0-2E8B-4483-8FB2-B237234FFB73}"/>
              </a:ext>
            </a:extLst>
          </p:cNvPr>
          <p:cNvGraphicFramePr>
            <a:graphicFrameLocks/>
          </p:cNvGraphicFramePr>
          <p:nvPr/>
        </p:nvGraphicFramePr>
        <p:xfrm>
          <a:off x="367850" y="2527316"/>
          <a:ext cx="8408301" cy="376807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グループ化 8">
            <a:extLst>
              <a:ext uri="{FF2B5EF4-FFF2-40B4-BE49-F238E27FC236}">
                <a16:creationId xmlns:a16="http://schemas.microsoft.com/office/drawing/2014/main" id="{716781BE-A119-4C0E-986B-B61D46C171EB}"/>
              </a:ext>
            </a:extLst>
          </p:cNvPr>
          <p:cNvGrpSpPr/>
          <p:nvPr/>
        </p:nvGrpSpPr>
        <p:grpSpPr>
          <a:xfrm>
            <a:off x="7181085" y="2484455"/>
            <a:ext cx="1537591" cy="646331"/>
            <a:chOff x="7215269" y="2324460"/>
            <a:chExt cx="1537591" cy="646331"/>
          </a:xfrm>
        </p:grpSpPr>
        <p:sp>
          <p:nvSpPr>
            <p:cNvPr id="2" name="吹き出し: 角を丸めた四角形 1">
              <a:extLst>
                <a:ext uri="{FF2B5EF4-FFF2-40B4-BE49-F238E27FC236}">
                  <a16:creationId xmlns:a16="http://schemas.microsoft.com/office/drawing/2014/main" id="{F0ED994B-FE46-49B9-A4AF-6B66E8DC3731}"/>
                </a:ext>
              </a:extLst>
            </p:cNvPr>
            <p:cNvSpPr/>
            <p:nvPr/>
          </p:nvSpPr>
          <p:spPr>
            <a:xfrm>
              <a:off x="7254901" y="2324460"/>
              <a:ext cx="1458326" cy="634025"/>
            </a:xfrm>
            <a:prstGeom prst="wedgeRoundRectCallout">
              <a:avLst>
                <a:gd name="adj1" fmla="val -46031"/>
                <a:gd name="adj2" fmla="val 77420"/>
                <a:gd name="adj3" fmla="val 16667"/>
              </a:avLst>
            </a:prstGeom>
            <a:solidFill>
              <a:schemeClr val="bg1"/>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BE1A9213-4A7B-4E4C-91D8-E15E37C8CAE2}"/>
                </a:ext>
              </a:extLst>
            </p:cNvPr>
            <p:cNvSpPr txBox="1"/>
            <p:nvPr/>
          </p:nvSpPr>
          <p:spPr>
            <a:xfrm>
              <a:off x="7215269" y="2324460"/>
              <a:ext cx="15375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2035</a:t>
              </a:r>
              <a:r>
                <a:rPr kumimoji="1" lang="ja-JP" altLang="en-US" sz="1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年には、</a:t>
              </a:r>
              <a:endParaRPr kumimoji="1" lang="en-US" altLang="ja-JP" sz="1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生産年齢人口が</a:t>
              </a:r>
              <a:endParaRPr kumimoji="1" lang="en-US" altLang="ja-JP" sz="1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500</a:t>
              </a:r>
              <a:r>
                <a:rPr kumimoji="1" lang="ja-JP" altLang="en-US" sz="1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万人未満に</a:t>
              </a:r>
            </a:p>
          </p:txBody>
        </p:sp>
      </p:grpSp>
      <p:grpSp>
        <p:nvGrpSpPr>
          <p:cNvPr id="37" name="グループ化 36">
            <a:extLst>
              <a:ext uri="{FF2B5EF4-FFF2-40B4-BE49-F238E27FC236}">
                <a16:creationId xmlns:a16="http://schemas.microsoft.com/office/drawing/2014/main" id="{05B012B2-6B60-46BE-A753-4D9C9EF682CE}"/>
              </a:ext>
            </a:extLst>
          </p:cNvPr>
          <p:cNvGrpSpPr/>
          <p:nvPr/>
        </p:nvGrpSpPr>
        <p:grpSpPr>
          <a:xfrm>
            <a:off x="5613455" y="4800928"/>
            <a:ext cx="2964362" cy="276999"/>
            <a:chOff x="7254900" y="2324460"/>
            <a:chExt cx="3027598" cy="276999"/>
          </a:xfrm>
        </p:grpSpPr>
        <p:sp>
          <p:nvSpPr>
            <p:cNvPr id="38" name="吹き出し: 角を丸めた四角形 37">
              <a:extLst>
                <a:ext uri="{FF2B5EF4-FFF2-40B4-BE49-F238E27FC236}">
                  <a16:creationId xmlns:a16="http://schemas.microsoft.com/office/drawing/2014/main" id="{D696A31E-2A78-4DEC-A7CD-C137B729F061}"/>
                </a:ext>
              </a:extLst>
            </p:cNvPr>
            <p:cNvSpPr/>
            <p:nvPr/>
          </p:nvSpPr>
          <p:spPr>
            <a:xfrm>
              <a:off x="7254901" y="2324461"/>
              <a:ext cx="2949781" cy="276998"/>
            </a:xfrm>
            <a:prstGeom prst="wedgeRoundRectCallout">
              <a:avLst>
                <a:gd name="adj1" fmla="val -31928"/>
                <a:gd name="adj2" fmla="val 93467"/>
                <a:gd name="adj3" fmla="val 16667"/>
              </a:avLst>
            </a:prstGeom>
            <a:solidFill>
              <a:schemeClr val="bg1"/>
            </a:solidFill>
            <a:ln w="190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40F8249C-30EE-45A5-81D8-FB47C7848B4D}"/>
                </a:ext>
              </a:extLst>
            </p:cNvPr>
            <p:cNvSpPr txBox="1"/>
            <p:nvPr/>
          </p:nvSpPr>
          <p:spPr>
            <a:xfrm>
              <a:off x="7254900" y="2324460"/>
              <a:ext cx="30275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rPr>
                <a:t>2025</a:t>
              </a:r>
              <a:r>
                <a:rPr kumimoji="1" lang="ja-JP" altLang="en-US" sz="1200" b="0"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rPr>
                <a:t>年には、年少人口が</a:t>
              </a:r>
              <a:r>
                <a:rPr kumimoji="1" lang="en-US" altLang="ja-JP" sz="1200" b="0"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rPr>
                <a:t>100</a:t>
              </a:r>
              <a:r>
                <a:rPr kumimoji="1" lang="ja-JP" altLang="en-US" sz="1200" b="0"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rPr>
                <a:t>万人未満に</a:t>
              </a:r>
            </a:p>
          </p:txBody>
        </p:sp>
      </p:grpSp>
      <p:sp>
        <p:nvSpPr>
          <p:cNvPr id="40" name="Rectangle 2">
            <a:extLst>
              <a:ext uri="{FF2B5EF4-FFF2-40B4-BE49-F238E27FC236}">
                <a16:creationId xmlns:a16="http://schemas.microsoft.com/office/drawing/2014/main" id="{3642B7DF-B1BD-4FD4-9923-EEDB13585832}"/>
              </a:ext>
            </a:extLst>
          </p:cNvPr>
          <p:cNvSpPr>
            <a:spLocks noChangeArrowheads="1"/>
          </p:cNvSpPr>
          <p:nvPr/>
        </p:nvSpPr>
        <p:spPr bwMode="auto">
          <a:xfrm>
            <a:off x="3743908" y="1920682"/>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人口構成の推移</a:t>
            </a:r>
          </a:p>
        </p:txBody>
      </p:sp>
      <p:cxnSp>
        <p:nvCxnSpPr>
          <p:cNvPr id="23" name="直線コネクタ 22">
            <a:extLst>
              <a:ext uri="{FF2B5EF4-FFF2-40B4-BE49-F238E27FC236}">
                <a16:creationId xmlns:a16="http://schemas.microsoft.com/office/drawing/2014/main" id="{8C9E598B-7E58-4DC5-9361-422A073470EB}"/>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8971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83731" y="683073"/>
            <a:ext cx="7376538" cy="5908925"/>
          </a:xfrm>
          <a:prstGeom prst="rect">
            <a:avLst/>
          </a:prstGeom>
          <a:extLst>
            <a:ext uri="{909E8E84-426E-40DD-AFC4-6F175D3DCCD1}">
              <a14:hiddenFill xmlns:a14="http://schemas.microsoft.com/office/drawing/2010/main">
                <a:solidFill>
                  <a:schemeClr val="bg1"/>
                </a:solidFill>
              </a14:hiddenFill>
            </a:ext>
          </a:extLst>
        </p:spPr>
        <p:txBody>
          <a:bodyPr wrap="square" lIns="91440" tIns="45720" rIns="91440" bIns="45720" anchor="t">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2" action="ppaction://hlinksldjump">
                  <a:extLst>
                    <a:ext uri="{A12FA001-AC4F-418D-AE19-62706E023703}">
                      <ahyp:hlinkClr xmlns:ahyp="http://schemas.microsoft.com/office/drawing/2018/hyperlinkcolor" val="tx"/>
                    </a:ext>
                  </a:extLst>
                </a:hlinkClick>
              </a:rPr>
              <a:t>１．はじめに</a:t>
            </a:r>
            <a:r>
              <a:rPr lang="ja-JP" altLang="en-US"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2" action="ppaction://hlinksldjump">
                  <a:extLst>
                    <a:ext uri="{A12FA001-AC4F-418D-AE19-62706E023703}">
                      <ahyp:hlinkClr xmlns:ahyp="http://schemas.microsoft.com/office/drawing/2018/hyperlinkcolor" val="tx"/>
                    </a:ext>
                  </a:extLst>
                </a:hlinkClick>
              </a:rPr>
              <a:t>ーーーーーーーーーーーーーーーーーーーーーーーーーー２</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endParaRPr>
          </a:p>
          <a:p>
            <a:pPr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rPr>
              <a:t>　　　 </a:t>
            </a: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4" action="ppaction://hlinksldjump">
                  <a:extLst>
                    <a:ext uri="{A12FA001-AC4F-418D-AE19-62706E023703}">
                      <ahyp:hlinkClr xmlns:ahyp="http://schemas.microsoft.com/office/drawing/2018/hyperlinkcolor" val="tx"/>
                    </a:ext>
                  </a:extLst>
                </a:hlinkClick>
              </a:rPr>
              <a:t>１）はじめに</a:t>
            </a:r>
            <a:r>
              <a:rPr lang="ja-JP" altLang="en-US" sz="9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4" action="ppaction://hlinksldjump">
                  <a:extLst>
                    <a:ext uri="{A12FA001-AC4F-418D-AE19-62706E023703}">
                      <ahyp:hlinkClr xmlns:ahyp="http://schemas.microsoft.com/office/drawing/2018/hyperlinkcolor" val="tx"/>
                    </a:ext>
                  </a:extLst>
                </a:hlinkClick>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4" action="ppaction://hlinksldjump">
                  <a:extLst>
                    <a:ext uri="{A12FA001-AC4F-418D-AE19-62706E023703}">
                      <ahyp:hlinkClr xmlns:ahyp="http://schemas.microsoft.com/office/drawing/2018/hyperlinkcolor" val="tx"/>
                    </a:ext>
                  </a:extLst>
                </a:hlinkClick>
              </a:rPr>
              <a:t>ーーーーーーーーーーーーーーーーーーーーーーーーー３</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endParaRPr>
          </a:p>
          <a:p>
            <a:pPr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rPr>
              <a:t>　　　 </a:t>
            </a: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5" action="ppaction://hlinksldjump">
                  <a:extLst>
                    <a:ext uri="{A12FA001-AC4F-418D-AE19-62706E023703}">
                      <ahyp:hlinkClr xmlns:ahyp="http://schemas.microsoft.com/office/drawing/2018/hyperlinkcolor" val="tx"/>
                    </a:ext>
                  </a:extLst>
                </a:hlinkClick>
              </a:rPr>
              <a:t>２）総合戦略に係る国の動き </a:t>
            </a:r>
            <a:r>
              <a:rPr lang="ja-JP" altLang="en-US" sz="3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5" action="ppaction://hlinksldjump">
                  <a:extLst>
                    <a:ext uri="{A12FA001-AC4F-418D-AE19-62706E023703}">
                      <ahyp:hlinkClr xmlns:ahyp="http://schemas.microsoft.com/office/drawing/2018/hyperlinkcolor" val="tx"/>
                    </a:ext>
                  </a:extLst>
                </a:hlinkClick>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5" action="ppaction://hlinksldjump">
                  <a:extLst>
                    <a:ext uri="{A12FA001-AC4F-418D-AE19-62706E023703}">
                      <ahyp:hlinkClr xmlns:ahyp="http://schemas.microsoft.com/office/drawing/2018/hyperlinkcolor" val="tx"/>
                    </a:ext>
                  </a:extLst>
                </a:hlinkClick>
              </a:rPr>
              <a:t>ーーーーーーーーーーーーーーーー４</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endParaRPr>
          </a:p>
          <a:p>
            <a:pPr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rPr>
              <a:t>　　　 </a:t>
            </a: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6" action="ppaction://hlinksldjump">
                  <a:extLst>
                    <a:ext uri="{A12FA001-AC4F-418D-AE19-62706E023703}">
                      <ahyp:hlinkClr xmlns:ahyp="http://schemas.microsoft.com/office/drawing/2018/hyperlinkcolor" val="tx"/>
                    </a:ext>
                  </a:extLst>
                </a:hlinkClick>
              </a:rPr>
              <a:t>３）総合戦略に係る府の動き </a:t>
            </a:r>
            <a:r>
              <a:rPr kumimoji="1" lang="ja-JP" altLang="en-US" sz="300" b="1" i="0" u="sng" strike="noStrike" kern="1200" cap="none" spc="0" normalizeH="0" baseline="0" noProof="0" dirty="0">
                <a:ln>
                  <a:noFill/>
                </a:ln>
                <a:effectLst/>
                <a:uLnTx/>
                <a:uFill>
                  <a:solidFill>
                    <a:prstClr val="white"/>
                  </a:solidFill>
                </a:uFill>
                <a:latin typeface="Meiryo UI" panose="020B0604030504040204" pitchFamily="50" charset="-128"/>
                <a:ea typeface="Meiryo UI" panose="020B0604030504040204" pitchFamily="50" charset="-128"/>
                <a:cs typeface="Meiryo UI" panose="020B0604030504040204" pitchFamily="50" charset="-128"/>
                <a:hlinkClick r:id="rId6" action="ppaction://hlinksldjump">
                  <a:extLst>
                    <a:ext uri="{A12FA001-AC4F-418D-AE19-62706E023703}">
                      <ahyp:hlinkClr xmlns:ahyp="http://schemas.microsoft.com/office/drawing/2018/hyperlinkcolor" val="tx"/>
                    </a:ext>
                  </a:extLst>
                </a:hlinkClick>
              </a:rPr>
              <a:t>　　</a:t>
            </a:r>
            <a:r>
              <a:rPr kumimoji="1" lang="ja-JP" altLang="en-US" sz="1800" b="0" i="0" u="sng" strike="noStrike" kern="1200" cap="none" spc="0" normalizeH="0" baseline="0" noProof="0" dirty="0">
                <a:ln>
                  <a:noFill/>
                </a:ln>
                <a:solidFill>
                  <a:schemeClr val="tx1">
                    <a:lumMod val="50000"/>
                    <a:lumOff val="50000"/>
                  </a:schemeClr>
                </a:solidFill>
                <a:effectLst/>
                <a:uLnTx/>
                <a:uFill>
                  <a:solidFill>
                    <a:prstClr val="white"/>
                  </a:solidFill>
                </a:uFill>
                <a:latin typeface="Meiryo UI" panose="020B0604030504040204" pitchFamily="50" charset="-128"/>
                <a:ea typeface="Meiryo UI" panose="020B0604030504040204" pitchFamily="50" charset="-128"/>
                <a:cs typeface="Meiryo UI" panose="020B0604030504040204" pitchFamily="50" charset="-128"/>
                <a:hlinkClick r:id="rId6" action="ppaction://hlinksldjump">
                  <a:extLst>
                    <a:ext uri="{A12FA001-AC4F-418D-AE19-62706E023703}">
                      <ahyp:hlinkClr xmlns:ahyp="http://schemas.microsoft.com/office/drawing/2018/hyperlinkcolor" val="tx"/>
                    </a:ext>
                  </a:extLst>
                </a:hlinkClick>
              </a:rPr>
              <a:t>ーーーーーーーーーーーーーーーー５</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algn="just" defTabSz="647700">
              <a:lnSpc>
                <a:spcPts val="2400"/>
              </a:lnSpc>
              <a:spcBef>
                <a:spcPct val="0"/>
              </a:spcBef>
              <a:buNone/>
              <a:tabLst>
                <a:tab pos="8256588" algn="r"/>
              </a:tabLst>
              <a:defRPr/>
            </a:pPr>
            <a:endParaRPr lang="en-US" altLang="ja-JP"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rPr>
              <a:t>２．第２期大阪府まち・ひと・しごと創生総合戦略の振り返り</a:t>
            </a:r>
            <a:r>
              <a:rPr lang="ja-JP" altLang="en-US" sz="1800" b="1" u="sng" dirty="0">
                <a:solidFill>
                  <a:schemeClr val="tx1">
                    <a:lumMod val="50000"/>
                    <a:lumOff val="50000"/>
                  </a:schemeClr>
                </a:solidFill>
                <a:uFill>
                  <a:solidFill>
                    <a:schemeClr val="bg1"/>
                  </a:solidFill>
                </a:uFill>
                <a:latin typeface="Meiryo UI"/>
                <a:ea typeface="Meiryo UI"/>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rPr>
              <a:t>ー</a:t>
            </a:r>
            <a:r>
              <a:rPr lang="ja-JP" altLang="en-US"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3" action="ppaction://hlinksldjump">
                  <a:extLst>
                    <a:ext uri="{A12FA001-AC4F-418D-AE19-62706E023703}">
                      <ahyp:hlinkClr xmlns:ahyp="http://schemas.microsoft.com/office/drawing/2018/hyperlinkcolor" val="tx"/>
                    </a:ext>
                  </a:extLst>
                </a:hlinkClick>
              </a:rPr>
              <a:t>ーーー６</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algn="just" defTabSz="647700">
              <a:lnSpc>
                <a:spcPts val="2400"/>
              </a:lnSpc>
              <a:spcBef>
                <a:spcPct val="0"/>
              </a:spcBef>
              <a:buNone/>
              <a:tabLst>
                <a:tab pos="8256588" algn="r"/>
              </a:tabLst>
              <a:defRPr/>
            </a:pP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algn="just" defTabSz="647700">
              <a:lnSpc>
                <a:spcPts val="2400"/>
              </a:lnSpc>
              <a:spcBef>
                <a:spcPct val="0"/>
              </a:spcBef>
              <a:buFont typeface="Wingdings" pitchFamily="2" charset="2"/>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7" action="ppaction://hlinksldjump">
                  <a:extLst>
                    <a:ext uri="{A12FA001-AC4F-418D-AE19-62706E023703}">
                      <ahyp:hlinkClr xmlns:ahyp="http://schemas.microsoft.com/office/drawing/2018/hyperlinkcolor" val="tx"/>
                    </a:ext>
                  </a:extLst>
                </a:hlinkClick>
              </a:rPr>
              <a:t>３．大阪府の人口動向について</a:t>
            </a:r>
            <a:r>
              <a:rPr lang="ja-JP" altLang="en-US"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7" action="ppaction://hlinksldjump">
                  <a:extLst>
                    <a:ext uri="{A12FA001-AC4F-418D-AE19-62706E023703}">
                      <ahyp:hlinkClr xmlns:ahyp="http://schemas.microsoft.com/office/drawing/2018/hyperlinkcolor" val="tx"/>
                    </a:ext>
                  </a:extLst>
                </a:hlinkClick>
              </a:rPr>
              <a:t>ーーーーーーーーーーーーーーーーー</a:t>
            </a:r>
            <a:r>
              <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7" action="ppaction://hlinksldjump">
                  <a:extLst>
                    <a:ext uri="{A12FA001-AC4F-418D-AE19-62706E023703}">
                      <ahyp:hlinkClr xmlns:ahyp="http://schemas.microsoft.com/office/drawing/2018/hyperlinkcolor" val="tx"/>
                    </a:ext>
                  </a:extLst>
                </a:hlinkClick>
              </a:rPr>
              <a:t>15</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indent="198120"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8" action="ppaction://hlinksldjump">
                  <a:extLst>
                    <a:ext uri="{A12FA001-AC4F-418D-AE19-62706E023703}">
                      <ahyp:hlinkClr xmlns:ahyp="http://schemas.microsoft.com/office/drawing/2018/hyperlinkcolor" val="tx"/>
                    </a:ext>
                  </a:extLst>
                </a:hlinkClick>
              </a:rPr>
              <a:t>１）総人口 　</a:t>
            </a:r>
            <a:r>
              <a:rPr lang="ja-JP" altLang="en-US" sz="9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8" action="ppaction://hlinksldjump">
                  <a:extLst>
                    <a:ext uri="{A12FA001-AC4F-418D-AE19-62706E023703}">
                      <ahyp:hlinkClr xmlns:ahyp="http://schemas.microsoft.com/office/drawing/2018/hyperlinkcolor" val="tx"/>
                    </a:ext>
                  </a:extLst>
                </a:hlinkClick>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8" action="ppaction://hlinksldjump">
                  <a:extLst>
                    <a:ext uri="{A12FA001-AC4F-418D-AE19-62706E023703}">
                      <ahyp:hlinkClr xmlns:ahyp="http://schemas.microsoft.com/office/drawing/2018/hyperlinkcolor" val="tx"/>
                    </a:ext>
                  </a:extLst>
                </a:hlinkClick>
              </a:rPr>
              <a:t>ーーーーーーーーーーーーーーーーーーーーーーーー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8" action="ppaction://hlinksldjump">
                  <a:extLst>
                    <a:ext uri="{A12FA001-AC4F-418D-AE19-62706E023703}">
                      <ahyp:hlinkClr xmlns:ahyp="http://schemas.microsoft.com/office/drawing/2018/hyperlinkcolor" val="tx"/>
                    </a:ext>
                  </a:extLst>
                </a:hlinkClick>
              </a:rPr>
              <a:t>16</a:t>
            </a:r>
            <a:endPar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indent="198120" algn="just" defTabSz="647700">
              <a:lnSpc>
                <a:spcPts val="2400"/>
              </a:lnSpc>
              <a:spcBef>
                <a:spcPct val="0"/>
              </a:spcBef>
              <a:buFont typeface="Wingdings" pitchFamily="2" charset="2"/>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9" action="ppaction://hlinksldjump">
                  <a:extLst>
                    <a:ext uri="{A12FA001-AC4F-418D-AE19-62706E023703}">
                      <ahyp:hlinkClr xmlns:ahyp="http://schemas.microsoft.com/office/drawing/2018/hyperlinkcolor" val="tx"/>
                    </a:ext>
                  </a:extLst>
                </a:hlinkClick>
              </a:rPr>
              <a:t>２）自然増減　</a:t>
            </a:r>
            <a:r>
              <a:rPr lang="ja-JP" altLang="en-US"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9" action="ppaction://hlinksldjump">
                  <a:extLst>
                    <a:ext uri="{A12FA001-AC4F-418D-AE19-62706E023703}">
                      <ahyp:hlinkClr xmlns:ahyp="http://schemas.microsoft.com/office/drawing/2018/hyperlinkcolor" val="tx"/>
                    </a:ext>
                  </a:extLst>
                </a:hlinkClick>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9" action="ppaction://hlinksldjump">
                  <a:extLst>
                    <a:ext uri="{A12FA001-AC4F-418D-AE19-62706E023703}">
                      <ahyp:hlinkClr xmlns:ahyp="http://schemas.microsoft.com/office/drawing/2018/hyperlinkcolor" val="tx"/>
                    </a:ext>
                  </a:extLst>
                </a:hlinkClick>
              </a:rPr>
              <a:t>ーーーーーーーーーーーーーーーーーーーーーーー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9" action="ppaction://hlinksldjump">
                  <a:extLst>
                    <a:ext uri="{A12FA001-AC4F-418D-AE19-62706E023703}">
                      <ahyp:hlinkClr xmlns:ahyp="http://schemas.microsoft.com/office/drawing/2018/hyperlinkcolor" val="tx"/>
                    </a:ext>
                  </a:extLst>
                </a:hlinkClick>
              </a:rPr>
              <a:t>21</a:t>
            </a:r>
            <a:endPar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indent="198120" algn="just" defTabSz="647700">
              <a:lnSpc>
                <a:spcPts val="2400"/>
              </a:lnSpc>
              <a:spcBef>
                <a:spcPct val="0"/>
              </a:spcBef>
              <a:buFont typeface="Wingdings" pitchFamily="2" charset="2"/>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10" action="ppaction://hlinksldjump">
                  <a:extLst>
                    <a:ext uri="{A12FA001-AC4F-418D-AE19-62706E023703}">
                      <ahyp:hlinkClr xmlns:ahyp="http://schemas.microsoft.com/office/drawing/2018/hyperlinkcolor" val="tx"/>
                    </a:ext>
                  </a:extLst>
                </a:hlinkClick>
              </a:rPr>
              <a:t>３）社会増減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10" action="ppaction://hlinksldjump">
                  <a:extLst>
                    <a:ext uri="{A12FA001-AC4F-418D-AE19-62706E023703}">
                      <ahyp:hlinkClr xmlns:ahyp="http://schemas.microsoft.com/office/drawing/2018/hyperlinkcolor" val="tx"/>
                    </a:ext>
                  </a:extLst>
                </a:hlinkClick>
              </a:rPr>
              <a:t>ーーーーーーーーーーーーーーーーーーーーーーー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10" action="ppaction://hlinksldjump">
                  <a:extLst>
                    <a:ext uri="{A12FA001-AC4F-418D-AE19-62706E023703}">
                      <ahyp:hlinkClr xmlns:ahyp="http://schemas.microsoft.com/office/drawing/2018/hyperlinkcolor" val="tx"/>
                    </a:ext>
                  </a:extLst>
                </a:hlinkClick>
              </a:rPr>
              <a:t>24</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indent="198120" algn="just" defTabSz="647700">
              <a:lnSpc>
                <a:spcPts val="2400"/>
              </a:lnSpc>
              <a:spcBef>
                <a:spcPct val="0"/>
              </a:spcBef>
              <a:buFont typeface="Wingdings" pitchFamily="2" charset="2"/>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11" action="ppaction://hlinksldjump">
                  <a:extLst>
                    <a:ext uri="{A12FA001-AC4F-418D-AE19-62706E023703}">
                      <ahyp:hlinkClr xmlns:ahyp="http://schemas.microsoft.com/office/drawing/2018/hyperlinkcolor" val="tx"/>
                    </a:ext>
                  </a:extLst>
                </a:hlinkClick>
              </a:rPr>
              <a:t>４）地域別人口</a:t>
            </a:r>
            <a:r>
              <a:rPr lang="ja-JP" altLang="en-US" sz="9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11" action="ppaction://hlinksldjump">
                  <a:extLst>
                    <a:ext uri="{A12FA001-AC4F-418D-AE19-62706E023703}">
                      <ahyp:hlinkClr xmlns:ahyp="http://schemas.microsoft.com/office/drawing/2018/hyperlinkcolor" val="tx"/>
                    </a:ext>
                  </a:extLst>
                </a:hlinkClick>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11" action="ppaction://hlinksldjump">
                  <a:extLst>
                    <a:ext uri="{A12FA001-AC4F-418D-AE19-62706E023703}">
                      <ahyp:hlinkClr xmlns:ahyp="http://schemas.microsoft.com/office/drawing/2018/hyperlinkcolor" val="tx"/>
                    </a:ext>
                  </a:extLst>
                </a:hlinkClick>
              </a:rPr>
              <a:t>ーーーーーーーーーーーーーーーーーーーーーー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hlinkClick r:id="rId11" action="ppaction://hlinksldjump">
                  <a:extLst>
                    <a:ext uri="{A12FA001-AC4F-418D-AE19-62706E023703}">
                      <ahyp:hlinkClr xmlns:ahyp="http://schemas.microsoft.com/office/drawing/2018/hyperlinkcolor" val="tx"/>
                    </a:ext>
                  </a:extLst>
                </a:hlinkClick>
              </a:rPr>
              <a:t>27</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indent="198120" algn="just" defTabSz="647700">
              <a:lnSpc>
                <a:spcPts val="2400"/>
              </a:lnSpc>
              <a:spcBef>
                <a:spcPct val="0"/>
              </a:spcBef>
              <a:buFont typeface="Wingdings" pitchFamily="2" charset="2"/>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５）外国人人口</a:t>
            </a:r>
            <a:r>
              <a:rPr lang="ja-JP" altLang="en-US" sz="9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ーーーーーーーーーーーーーーーーーーーーーー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30</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indent="198120"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６）交流人口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ーーーーーーーーーーーーーーーーーーーーーーー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33</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indent="198120" algn="just" defTabSz="647700">
              <a:lnSpc>
                <a:spcPts val="2400"/>
              </a:lnSpc>
              <a:spcBef>
                <a:spcPct val="0"/>
              </a:spcBef>
              <a:buNone/>
              <a:tabLst>
                <a:tab pos="8256588" algn="r"/>
              </a:tabLst>
              <a:defRPr/>
            </a:pP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７）基本方針</a:t>
            </a:r>
            <a:r>
              <a:rPr lang="ja-JP" altLang="en-US"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ーーーーーーーーーーーーーーーーーーーーーーー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37</a:t>
            </a:r>
            <a:endParaRPr lang="en-US" altLang="ja-JP" sz="1800" b="1"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algn="just" defTabSz="647700">
              <a:lnSpc>
                <a:spcPts val="2400"/>
              </a:lnSpc>
              <a:spcBef>
                <a:spcPct val="0"/>
              </a:spcBef>
              <a:buFont typeface="Wingdings" pitchFamily="2" charset="2"/>
              <a:buNone/>
              <a:tabLst>
                <a:tab pos="8256588" algn="r"/>
              </a:tabLst>
              <a:defRPr/>
            </a:pPr>
            <a:endParaRPr lang="en-US" altLang="ja-JP"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endParaRPr>
          </a:p>
          <a:p>
            <a:pPr algn="just" defTabSz="647700">
              <a:lnSpc>
                <a:spcPts val="2400"/>
              </a:lnSpc>
              <a:spcBef>
                <a:spcPct val="0"/>
              </a:spcBef>
              <a:buNone/>
              <a:tabLst>
                <a:tab pos="8256588" algn="r"/>
              </a:tabLst>
              <a:defRPr/>
            </a:pPr>
            <a:r>
              <a:rPr lang="ja-JP" altLang="en-US" sz="1800" b="1" u="sng" dirty="0">
                <a:uFill>
                  <a:solidFill>
                    <a:schemeClr val="bg1"/>
                  </a:solidFill>
                </a:uFill>
                <a:latin typeface="Meiryo UI"/>
                <a:ea typeface="Meiryo UI"/>
                <a:cs typeface="Meiryo UI" panose="020B0604030504040204" pitchFamily="50" charset="-128"/>
              </a:rPr>
              <a:t>４．総合戦略に係る具体的取組 </a:t>
            </a:r>
            <a:r>
              <a:rPr lang="ja-JP" altLang="en-US" sz="1800" b="1" u="sng" dirty="0">
                <a:solidFill>
                  <a:schemeClr val="tx1">
                    <a:lumMod val="50000"/>
                    <a:lumOff val="50000"/>
                  </a:schemeClr>
                </a:solidFill>
                <a:uFill>
                  <a:solidFill>
                    <a:schemeClr val="bg1"/>
                  </a:solidFill>
                </a:uFill>
                <a:latin typeface="Meiryo UI"/>
                <a:ea typeface="Meiryo UI"/>
                <a:cs typeface="Meiryo UI" panose="020B0604030504040204" pitchFamily="50" charset="-128"/>
              </a:rPr>
              <a:t>ーーーーーーーーーーーーーーーー</a:t>
            </a:r>
            <a:r>
              <a:rPr lang="en-US" altLang="ja-JP" sz="1800" b="1" u="sng" dirty="0">
                <a:solidFill>
                  <a:schemeClr val="tx1">
                    <a:lumMod val="50000"/>
                    <a:lumOff val="50000"/>
                  </a:schemeClr>
                </a:solidFill>
                <a:uFill>
                  <a:solidFill>
                    <a:schemeClr val="bg1"/>
                  </a:solidFill>
                </a:uFill>
                <a:latin typeface="Meiryo UI"/>
                <a:ea typeface="Meiryo UI"/>
                <a:cs typeface="Meiryo UI" panose="020B0604030504040204" pitchFamily="50" charset="-128"/>
              </a:rPr>
              <a:t>39</a:t>
            </a:r>
            <a:endParaRPr lang="ja-JP" altLang="en-US" sz="1800" b="1" u="sng" dirty="0">
              <a:solidFill>
                <a:schemeClr val="tx1">
                  <a:lumMod val="50000"/>
                  <a:lumOff val="50000"/>
                </a:schemeClr>
              </a:solidFill>
              <a:highlight>
                <a:srgbClr val="FFFF00"/>
              </a:highlight>
              <a:uFill>
                <a:solidFill>
                  <a:schemeClr val="bg1"/>
                </a:solidFill>
              </a:uFill>
              <a:latin typeface="Meiryo UI"/>
              <a:ea typeface="Meiryo UI"/>
              <a:cs typeface="Meiryo UI" panose="020B0604030504040204" pitchFamily="50" charset="-128"/>
            </a:endParaRPr>
          </a:p>
          <a:p>
            <a:pPr indent="198120" algn="just" defTabSz="647700">
              <a:lnSpc>
                <a:spcPts val="2400"/>
              </a:lnSpc>
              <a:spcBef>
                <a:spcPct val="0"/>
              </a:spcBef>
              <a:buFont typeface="Wingdings" pitchFamily="2" charset="2"/>
              <a:buNone/>
              <a:tabLst>
                <a:tab pos="8256588" algn="r"/>
              </a:tabLst>
              <a:defRPr/>
            </a:pPr>
            <a:r>
              <a:rPr lang="ja-JP" altLang="en-US" sz="1800" b="1" u="sng" dirty="0">
                <a:uFill>
                  <a:solidFill>
                    <a:schemeClr val="bg1"/>
                  </a:solidFill>
                </a:uFill>
                <a:latin typeface="Meiryo UI"/>
                <a:ea typeface="Meiryo UI"/>
                <a:cs typeface="Meiryo UI" panose="020B0604030504040204" pitchFamily="50" charset="-128"/>
              </a:rPr>
              <a:t>１）総合戦略の方向性について</a:t>
            </a:r>
            <a:r>
              <a:rPr lang="ja-JP" altLang="en-US" sz="300" b="1" u="sng" dirty="0">
                <a:uFill>
                  <a:solidFill>
                    <a:schemeClr val="bg1"/>
                  </a:solidFill>
                </a:uFill>
                <a:latin typeface="Meiryo UI"/>
                <a:ea typeface="Meiryo UI"/>
                <a:cs typeface="Meiryo UI" panose="020B0604030504040204" pitchFamily="50" charset="-128"/>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40</a:t>
            </a:r>
            <a:endParaRPr lang="ja-JP" altLang="en-US" sz="1800" b="1" u="sng" dirty="0">
              <a:solidFill>
                <a:schemeClr val="tx1">
                  <a:lumMod val="50000"/>
                  <a:lumOff val="50000"/>
                </a:schemeClr>
              </a:solidFill>
              <a:highlight>
                <a:srgbClr val="FFFF00"/>
              </a:highlight>
              <a:uFill>
                <a:solidFill>
                  <a:schemeClr val="bg1"/>
                </a:solidFill>
              </a:uFill>
              <a:latin typeface="Meiryo UI"/>
              <a:ea typeface="Meiryo UI"/>
              <a:cs typeface="Meiryo UI" panose="020B0604030504040204" pitchFamily="50" charset="-128"/>
            </a:endParaRPr>
          </a:p>
          <a:p>
            <a:pPr indent="198120" algn="just" defTabSz="647700">
              <a:lnSpc>
                <a:spcPts val="2400"/>
              </a:lnSpc>
              <a:spcBef>
                <a:spcPct val="0"/>
              </a:spcBef>
              <a:buNone/>
              <a:tabLst>
                <a:tab pos="8256588" algn="r"/>
              </a:tabLst>
              <a:defRPr/>
            </a:pPr>
            <a:r>
              <a:rPr lang="ja-JP" altLang="en-US" sz="1800" b="1" u="sng" dirty="0">
                <a:uFill>
                  <a:solidFill>
                    <a:schemeClr val="bg1"/>
                  </a:solidFill>
                </a:uFill>
                <a:latin typeface="Meiryo UI"/>
                <a:ea typeface="Meiryo UI"/>
                <a:cs typeface="Meiryo UI" panose="020B0604030504040204" pitchFamily="50" charset="-128"/>
              </a:rPr>
              <a:t>２）基本目標</a:t>
            </a:r>
            <a:r>
              <a:rPr lang="ja-JP" altLang="en-US" sz="500" b="1" u="sng" dirty="0">
                <a:uFill>
                  <a:solidFill>
                    <a:schemeClr val="bg1"/>
                  </a:solidFill>
                </a:uFill>
                <a:latin typeface="Meiryo UI"/>
                <a:ea typeface="Meiryo UI"/>
                <a:cs typeface="Meiryo UI" panose="020B0604030504040204" pitchFamily="50" charset="-128"/>
              </a:rPr>
              <a:t> </a:t>
            </a:r>
            <a:r>
              <a:rPr lang="ja-JP" altLang="en-US" sz="18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・基本的方向</a:t>
            </a:r>
            <a:r>
              <a:rPr lang="ja-JP" altLang="en-US" sz="300" b="1" u="sng" dirty="0">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300" b="1" u="sng" dirty="0">
                <a:solidFill>
                  <a:srgbClr val="EB8803"/>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ーーーーーーーーーーーーーーーーー</a:t>
            </a:r>
            <a:r>
              <a:rPr lang="en-US" altLang="ja-JP" sz="1800" u="sng" dirty="0">
                <a:solidFill>
                  <a:schemeClr val="tx1">
                    <a:lumMod val="50000"/>
                    <a:lumOff val="50000"/>
                  </a:schemeClr>
                </a:solidFill>
                <a:uFill>
                  <a:solidFill>
                    <a:schemeClr val="bg1"/>
                  </a:solidFill>
                </a:uFill>
                <a:latin typeface="Meiryo UI" panose="020B0604030504040204" pitchFamily="50" charset="-128"/>
                <a:ea typeface="Meiryo UI" panose="020B0604030504040204" pitchFamily="50" charset="-128"/>
                <a:cs typeface="Meiryo UI" panose="020B0604030504040204" pitchFamily="50" charset="-128"/>
              </a:rPr>
              <a:t>41</a:t>
            </a:r>
          </a:p>
        </p:txBody>
      </p:sp>
      <p:sp>
        <p:nvSpPr>
          <p:cNvPr id="5" name="正方形/長方形 4"/>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a:solidFill>
                  <a:prstClr val="black"/>
                </a:solidFill>
              </a:rPr>
              <a:t>1</a:t>
            </a:r>
            <a:endParaRPr lang="ja-JP" altLang="en-US">
              <a:solidFill>
                <a:prstClr val="black"/>
              </a:solidFill>
            </a:endParaRPr>
          </a:p>
        </p:txBody>
      </p:sp>
      <p:cxnSp>
        <p:nvCxnSpPr>
          <p:cNvPr id="6" name="直線コネクタ 5">
            <a:extLst>
              <a:ext uri="{FF2B5EF4-FFF2-40B4-BE49-F238E27FC236}">
                <a16:creationId xmlns:a16="http://schemas.microsoft.com/office/drawing/2014/main" id="{7D5F8298-A947-4498-9BD8-D3FA4B8AFA1F}"/>
              </a:ext>
            </a:extLst>
          </p:cNvPr>
          <p:cNvCxnSpPr>
            <a:cxnSpLocks/>
          </p:cNvCxnSpPr>
          <p:nvPr/>
        </p:nvCxnSpPr>
        <p:spPr>
          <a:xfrm>
            <a:off x="179512" y="575728"/>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7" name="正方形/長方形 6">
            <a:extLst>
              <a:ext uri="{FF2B5EF4-FFF2-40B4-BE49-F238E27FC236}">
                <a16:creationId xmlns:a16="http://schemas.microsoft.com/office/drawing/2014/main" id="{EB313589-D062-45EF-B865-CF0305D5B769}"/>
              </a:ext>
            </a:extLst>
          </p:cNvPr>
          <p:cNvSpPr/>
          <p:nvPr/>
        </p:nvSpPr>
        <p:spPr>
          <a:xfrm>
            <a:off x="179512" y="146838"/>
            <a:ext cx="8136904"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目次</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380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ー人口構成の推移②ー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19</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p:cNvSpPr/>
          <p:nvPr/>
        </p:nvSpPr>
        <p:spPr>
          <a:xfrm>
            <a:off x="179512" y="702856"/>
            <a:ext cx="8784976" cy="915315"/>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高齢者人口の割合　 ：年々増加し、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全体の３分の１を超える</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36.6</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を占める見込み</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生産年齢人口の割合：年々減少し、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全体の半数程度の</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53.7</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％まで減少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する見込み</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年少人口の割合　　　：年々減少し、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全体の１割を下回る</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9.7</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％まで減少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する見込み</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1318865" y="6439619"/>
            <a:ext cx="6506270" cy="369332"/>
          </a:xfrm>
          <a:prstGeom prst="rect">
            <a:avLst/>
          </a:prstGeom>
          <a:noFill/>
        </p:spPr>
        <p:txBody>
          <a:bodyPr wrap="square" rtlCol="0">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年までは総務省「国勢調査」。</a:t>
            </a:r>
            <a:endPar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9888" marR="0" lvl="0" indent="-6477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年以降は国立社会保障・人口問題研究所「日本の地域別将来推計人口（令和５（</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）年推計）」から大阪府作成。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Rectangle 2">
            <a:extLst>
              <a:ext uri="{FF2B5EF4-FFF2-40B4-BE49-F238E27FC236}">
                <a16:creationId xmlns:a16="http://schemas.microsoft.com/office/drawing/2014/main" id="{3642B7DF-B1BD-4FD4-9923-EEDB13585832}"/>
              </a:ext>
            </a:extLst>
          </p:cNvPr>
          <p:cNvSpPr>
            <a:spLocks noChangeArrowheads="1"/>
          </p:cNvSpPr>
          <p:nvPr/>
        </p:nvSpPr>
        <p:spPr bwMode="auto">
          <a:xfrm>
            <a:off x="3570009" y="1709041"/>
            <a:ext cx="20039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人口構成割合の推移</a:t>
            </a:r>
          </a:p>
        </p:txBody>
      </p:sp>
      <p:graphicFrame>
        <p:nvGraphicFramePr>
          <p:cNvPr id="29" name="グラフ 28">
            <a:extLst>
              <a:ext uri="{FF2B5EF4-FFF2-40B4-BE49-F238E27FC236}">
                <a16:creationId xmlns:a16="http://schemas.microsoft.com/office/drawing/2014/main" id="{9FBA5D83-480E-4A1A-BF08-BFA2AA868543}"/>
              </a:ext>
            </a:extLst>
          </p:cNvPr>
          <p:cNvGraphicFramePr>
            <a:graphicFrameLocks/>
          </p:cNvGraphicFramePr>
          <p:nvPr>
            <p:extLst>
              <p:ext uri="{D42A27DB-BD31-4B8C-83A1-F6EECF244321}">
                <p14:modId xmlns:p14="http://schemas.microsoft.com/office/powerpoint/2010/main" val="2819073084"/>
              </p:ext>
            </p:extLst>
          </p:nvPr>
        </p:nvGraphicFramePr>
        <p:xfrm>
          <a:off x="179512" y="2235276"/>
          <a:ext cx="8784976" cy="4254064"/>
        </p:xfrm>
        <a:graphic>
          <a:graphicData uri="http://schemas.openxmlformats.org/drawingml/2006/chart">
            <c:chart xmlns:c="http://schemas.openxmlformats.org/drawingml/2006/chart" xmlns:r="http://schemas.openxmlformats.org/officeDocument/2006/relationships" r:id="rId3"/>
          </a:graphicData>
        </a:graphic>
      </p:graphicFrame>
      <p:grpSp>
        <p:nvGrpSpPr>
          <p:cNvPr id="30" name="グループ化 29">
            <a:extLst>
              <a:ext uri="{FF2B5EF4-FFF2-40B4-BE49-F238E27FC236}">
                <a16:creationId xmlns:a16="http://schemas.microsoft.com/office/drawing/2014/main" id="{8B780CB6-27AB-4A87-981B-3D56F673F92B}"/>
              </a:ext>
            </a:extLst>
          </p:cNvPr>
          <p:cNvGrpSpPr/>
          <p:nvPr/>
        </p:nvGrpSpPr>
        <p:grpSpPr>
          <a:xfrm>
            <a:off x="4886693" y="2133791"/>
            <a:ext cx="2643186" cy="383099"/>
            <a:chOff x="0" y="0"/>
            <a:chExt cx="2643186" cy="372766"/>
          </a:xfrm>
        </p:grpSpPr>
        <p:sp>
          <p:nvSpPr>
            <p:cNvPr id="31" name="直線コネクタ 30">
              <a:extLst>
                <a:ext uri="{FF2B5EF4-FFF2-40B4-BE49-F238E27FC236}">
                  <a16:creationId xmlns:a16="http://schemas.microsoft.com/office/drawing/2014/main" id="{1729479F-B92F-42C0-913F-B5D959AE5E8B}"/>
                </a:ext>
              </a:extLst>
            </p:cNvPr>
            <p:cNvSpPr>
              <a:spLocks noChangeShapeType="1"/>
            </p:cNvSpPr>
            <p:nvPr/>
          </p:nvSpPr>
          <p:spPr bwMode="auto">
            <a:xfrm>
              <a:off x="1231901" y="91778"/>
              <a:ext cx="0" cy="2809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直線コネクタ 34">
              <a:extLst>
                <a:ext uri="{FF2B5EF4-FFF2-40B4-BE49-F238E27FC236}">
                  <a16:creationId xmlns:a16="http://schemas.microsoft.com/office/drawing/2014/main" id="{0B3B1942-D310-4F8A-B4BD-E035E2F13866}"/>
                </a:ext>
              </a:extLst>
            </p:cNvPr>
            <p:cNvSpPr>
              <a:spLocks noChangeShapeType="1"/>
            </p:cNvSpPr>
            <p:nvPr/>
          </p:nvSpPr>
          <p:spPr bwMode="auto">
            <a:xfrm>
              <a:off x="541336" y="83840"/>
              <a:ext cx="1358900"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1" name="テキスト ボックス 9">
              <a:extLst>
                <a:ext uri="{FF2B5EF4-FFF2-40B4-BE49-F238E27FC236}">
                  <a16:creationId xmlns:a16="http://schemas.microsoft.com/office/drawing/2014/main" id="{6BF48B3A-A11A-4C77-8B23-BF192A4FD6A8}"/>
                </a:ext>
              </a:extLst>
            </p:cNvPr>
            <p:cNvSpPr txBox="1">
              <a:spLocks noChangeArrowheads="1"/>
            </p:cNvSpPr>
            <p:nvPr/>
          </p:nvSpPr>
          <p:spPr bwMode="auto">
            <a:xfrm>
              <a:off x="0" y="0"/>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Times New Roman" pitchFamily="18" charset="0"/>
                </a:rPr>
                <a:t>これまで</a:t>
              </a:r>
              <a:endParaRPr kumimoji="1" lang="ja-JP" altLang="ja-JP" sz="11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42" name="テキスト ボックス 10">
              <a:extLst>
                <a:ext uri="{FF2B5EF4-FFF2-40B4-BE49-F238E27FC236}">
                  <a16:creationId xmlns:a16="http://schemas.microsoft.com/office/drawing/2014/main" id="{5A851259-B93C-42D6-A114-A243B5E54684}"/>
                </a:ext>
              </a:extLst>
            </p:cNvPr>
            <p:cNvSpPr txBox="1">
              <a:spLocks noChangeArrowheads="1"/>
            </p:cNvSpPr>
            <p:nvPr/>
          </p:nvSpPr>
          <p:spPr bwMode="auto">
            <a:xfrm>
              <a:off x="1854199" y="0"/>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8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Times New Roman" pitchFamily="18" charset="0"/>
                </a:rPr>
                <a:t>これから</a:t>
              </a:r>
              <a:endParaRPr kumimoji="1" lang="ja-JP" altLang="ja-JP" sz="11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grpSp>
      <p:cxnSp>
        <p:nvCxnSpPr>
          <p:cNvPr id="14" name="直線コネクタ 13">
            <a:extLst>
              <a:ext uri="{FF2B5EF4-FFF2-40B4-BE49-F238E27FC236}">
                <a16:creationId xmlns:a16="http://schemas.microsoft.com/office/drawing/2014/main" id="{1909D998-BD0D-46CB-831C-CD1EB0BAB80A}"/>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4834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ー世帯構成の推移ー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20</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p:cNvSpPr/>
          <p:nvPr/>
        </p:nvSpPr>
        <p:spPr>
          <a:xfrm>
            <a:off x="179512" y="702856"/>
            <a:ext cx="8784976" cy="915315"/>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単独世帯</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の割合は世帯類型別で最大となり、</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年以降は４割程度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で推移する見込みです。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夫婦と子から成る世帯</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の割合は減少し続け、</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2040</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年には２割程度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になる見込みです。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ひとり親と子から成る世帯</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は増加し、</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年には１割を超える</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見込みです。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a:extLst>
              <a:ext uri="{FF2B5EF4-FFF2-40B4-BE49-F238E27FC236}">
                <a16:creationId xmlns:a16="http://schemas.microsoft.com/office/drawing/2014/main" id="{4454A843-DC65-4EA7-B63B-72A0B9BFF384}"/>
              </a:ext>
            </a:extLst>
          </p:cNvPr>
          <p:cNvSpPr>
            <a:spLocks noChangeArrowheads="1"/>
          </p:cNvSpPr>
          <p:nvPr/>
        </p:nvSpPr>
        <p:spPr bwMode="auto">
          <a:xfrm>
            <a:off x="3272709" y="1689787"/>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全世帯に占める世帯類型別割合</a:t>
            </a:r>
          </a:p>
        </p:txBody>
      </p:sp>
      <p:sp>
        <p:nvSpPr>
          <p:cNvPr id="9" name="テキスト ボックス 8">
            <a:extLst>
              <a:ext uri="{FF2B5EF4-FFF2-40B4-BE49-F238E27FC236}">
                <a16:creationId xmlns:a16="http://schemas.microsoft.com/office/drawing/2014/main" id="{31D9BE30-851F-4B4A-98B7-331F31FCD7FF}"/>
              </a:ext>
            </a:extLst>
          </p:cNvPr>
          <p:cNvSpPr txBox="1"/>
          <p:nvPr/>
        </p:nvSpPr>
        <p:spPr>
          <a:xfrm>
            <a:off x="1318864" y="6439619"/>
            <a:ext cx="6894259" cy="369332"/>
          </a:xfrm>
          <a:prstGeom prst="rect">
            <a:avLst/>
          </a:prstGeom>
          <a:noFill/>
        </p:spPr>
        <p:txBody>
          <a:bodyPr wrap="square" rtlCol="0">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年までは総務省「国勢調査」。</a:t>
            </a:r>
            <a:endPar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9888" marR="0" lvl="0" indent="-6477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年以降は国立社会保障・人口問題研究所</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日本の世帯数の将来推計（都道府県別推計）</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から大阪府作成。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グラフ 9">
            <a:extLst>
              <a:ext uri="{FF2B5EF4-FFF2-40B4-BE49-F238E27FC236}">
                <a16:creationId xmlns:a16="http://schemas.microsoft.com/office/drawing/2014/main" id="{356011FF-E7E6-4BFE-BFFE-C599A15453B6}"/>
              </a:ext>
            </a:extLst>
          </p:cNvPr>
          <p:cNvGraphicFramePr>
            <a:graphicFrameLocks/>
          </p:cNvGraphicFramePr>
          <p:nvPr/>
        </p:nvGraphicFramePr>
        <p:xfrm>
          <a:off x="1" y="2201474"/>
          <a:ext cx="9143999" cy="3953668"/>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直線コネクタ 10">
            <a:extLst>
              <a:ext uri="{FF2B5EF4-FFF2-40B4-BE49-F238E27FC236}">
                <a16:creationId xmlns:a16="http://schemas.microsoft.com/office/drawing/2014/main" id="{FA3819F0-E410-4F20-B0F4-C38ED3974C8F}"/>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36764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390827" y="1459123"/>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出生数・死亡数の推移</a:t>
            </a:r>
          </a:p>
        </p:txBody>
      </p:sp>
      <p:sp>
        <p:nvSpPr>
          <p:cNvPr id="13" name="正方形/長方形 12"/>
          <p:cNvSpPr/>
          <p:nvPr/>
        </p:nvSpPr>
        <p:spPr>
          <a:xfrm>
            <a:off x="179512" y="641737"/>
            <a:ext cx="8784976" cy="823302"/>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自然増減は、出生率が低い水準で推移しており、出生数が減少する一方で死亡数が増加し、自然減が拡大傾向にあります。</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合計特殊出生率は、全国と比べても低い水準で推移しており、</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年以降減少傾向にあります。</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2">
            <a:extLst>
              <a:ext uri="{FF2B5EF4-FFF2-40B4-BE49-F238E27FC236}">
                <a16:creationId xmlns:a16="http://schemas.microsoft.com/office/drawing/2014/main" id="{3D41C8C1-1651-4BE2-ABAB-61D81F1C9CC9}"/>
              </a:ext>
            </a:extLst>
          </p:cNvPr>
          <p:cNvSpPr>
            <a:spLocks noChangeArrowheads="1"/>
          </p:cNvSpPr>
          <p:nvPr/>
        </p:nvSpPr>
        <p:spPr bwMode="auto">
          <a:xfrm>
            <a:off x="3390827" y="4045808"/>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合計特殊出生率の推移</a:t>
            </a:r>
          </a:p>
        </p:txBody>
      </p:sp>
      <p:sp>
        <p:nvSpPr>
          <p:cNvPr id="20" name="テキスト ボックス 19">
            <a:extLst>
              <a:ext uri="{FF2B5EF4-FFF2-40B4-BE49-F238E27FC236}">
                <a16:creationId xmlns:a16="http://schemas.microsoft.com/office/drawing/2014/main" id="{8D669A8F-4D58-4E88-A651-CE4114A39685}"/>
              </a:ext>
            </a:extLst>
          </p:cNvPr>
          <p:cNvSpPr txBox="1"/>
          <p:nvPr/>
        </p:nvSpPr>
        <p:spPr>
          <a:xfrm>
            <a:off x="-108520" y="1559405"/>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（万人）</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B7CBACB4-B8A7-4CF3-AA56-A2CA05BDEFDD}"/>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２）自然増減</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ー出生数・死亡数・合計特殊出生率の推移ー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600773E-8422-4A57-9D3E-A9E244F714F2}"/>
              </a:ext>
            </a:extLst>
          </p:cNvPr>
          <p:cNvSpPr txBox="1"/>
          <p:nvPr/>
        </p:nvSpPr>
        <p:spPr>
          <a:xfrm>
            <a:off x="2775279" y="6660420"/>
            <a:ext cx="35934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出典：厚生労働省「人口動態統計」</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2" name="グラフ 11">
            <a:extLst>
              <a:ext uri="{FF2B5EF4-FFF2-40B4-BE49-F238E27FC236}">
                <a16:creationId xmlns:a16="http://schemas.microsoft.com/office/drawing/2014/main" id="{5A1263E9-0081-49C4-B832-6CD2B68A1ED7}"/>
              </a:ext>
            </a:extLst>
          </p:cNvPr>
          <p:cNvGraphicFramePr>
            <a:graphicFrameLocks/>
          </p:cNvGraphicFramePr>
          <p:nvPr>
            <p:extLst>
              <p:ext uri="{D42A27DB-BD31-4B8C-83A1-F6EECF244321}">
                <p14:modId xmlns:p14="http://schemas.microsoft.com/office/powerpoint/2010/main" val="4181500346"/>
              </p:ext>
            </p:extLst>
          </p:nvPr>
        </p:nvGraphicFramePr>
        <p:xfrm>
          <a:off x="89756" y="4053830"/>
          <a:ext cx="8964488" cy="2573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a:extLst>
              <a:ext uri="{FF2B5EF4-FFF2-40B4-BE49-F238E27FC236}">
                <a16:creationId xmlns:a16="http://schemas.microsoft.com/office/drawing/2014/main" id="{00000000-0008-0000-0100-000005000000}"/>
              </a:ext>
            </a:extLst>
          </p:cNvPr>
          <p:cNvGraphicFramePr>
            <a:graphicFrameLocks/>
          </p:cNvGraphicFramePr>
          <p:nvPr/>
        </p:nvGraphicFramePr>
        <p:xfrm>
          <a:off x="89756" y="1706491"/>
          <a:ext cx="8964488" cy="2427765"/>
        </p:xfrm>
        <a:graphic>
          <a:graphicData uri="http://schemas.openxmlformats.org/drawingml/2006/chart">
            <c:chart xmlns:c="http://schemas.openxmlformats.org/drawingml/2006/chart" xmlns:r="http://schemas.openxmlformats.org/officeDocument/2006/relationships" r:id="rId3"/>
          </a:graphicData>
        </a:graphic>
      </p:graphicFrame>
      <p:sp>
        <p:nvSpPr>
          <p:cNvPr id="14" name="正方形/長方形 13">
            <a:extLst>
              <a:ext uri="{FF2B5EF4-FFF2-40B4-BE49-F238E27FC236}">
                <a16:creationId xmlns:a16="http://schemas.microsoft.com/office/drawing/2014/main" id="{62AE3F63-D135-4C0A-89CA-DD51848E4140}"/>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21</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6" name="直線コネクタ 15">
            <a:extLst>
              <a:ext uri="{FF2B5EF4-FFF2-40B4-BE49-F238E27FC236}">
                <a16:creationId xmlns:a16="http://schemas.microsoft.com/office/drawing/2014/main" id="{2AFA949A-F83E-46E0-AA60-6093FA8118FD}"/>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5682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165787" y="1721924"/>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婚姻数・婚姻率</a:t>
            </a:r>
            <a:r>
              <a:rPr kumimoji="1" lang="en-US" altLang="ja-JP" sz="14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の推移</a:t>
            </a:r>
          </a:p>
        </p:txBody>
      </p:sp>
      <p:sp>
        <p:nvSpPr>
          <p:cNvPr id="13" name="正方形/長方形 12"/>
          <p:cNvSpPr/>
          <p:nvPr/>
        </p:nvSpPr>
        <p:spPr>
          <a:xfrm>
            <a:off x="179512" y="666676"/>
            <a:ext cx="8784976" cy="592470"/>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年の婚姻数は約４万人弱、婚姻率は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と減少の傾向です。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生涯未婚率は、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年は男性</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％、女性</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と全国を上回っており、増加の傾向です。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7CBACB4-B8A7-4CF3-AA56-A2CA05BDEFDD}"/>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２）自然増減</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ー婚姻数・婚姻率・生涯未婚率の推移ー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600773E-8422-4A57-9D3E-A9E244F714F2}"/>
              </a:ext>
            </a:extLst>
          </p:cNvPr>
          <p:cNvSpPr txBox="1"/>
          <p:nvPr/>
        </p:nvSpPr>
        <p:spPr>
          <a:xfrm>
            <a:off x="2775278" y="6409928"/>
            <a:ext cx="35934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国立社会保障・人口問題研究所</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「人口統計資料集」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 name="グラフ 2">
            <a:extLst>
              <a:ext uri="{FF2B5EF4-FFF2-40B4-BE49-F238E27FC236}">
                <a16:creationId xmlns:a16="http://schemas.microsoft.com/office/drawing/2014/main" id="{81487E6A-CD46-3606-25BA-AE057198CE48}"/>
              </a:ext>
            </a:extLst>
          </p:cNvPr>
          <p:cNvGraphicFramePr>
            <a:graphicFrameLocks/>
          </p:cNvGraphicFramePr>
          <p:nvPr/>
        </p:nvGraphicFramePr>
        <p:xfrm>
          <a:off x="60960" y="2291080"/>
          <a:ext cx="4511039" cy="333756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99E21EDD-507A-514C-29BB-1465F82622F6}"/>
              </a:ext>
            </a:extLst>
          </p:cNvPr>
          <p:cNvSpPr txBox="1"/>
          <p:nvPr/>
        </p:nvSpPr>
        <p:spPr>
          <a:xfrm>
            <a:off x="0" y="2074390"/>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581CA49-ED70-7862-89B0-8159E4333A59}"/>
              </a:ext>
            </a:extLst>
          </p:cNvPr>
          <p:cNvSpPr txBox="1"/>
          <p:nvPr/>
        </p:nvSpPr>
        <p:spPr>
          <a:xfrm>
            <a:off x="4129669" y="2074390"/>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90FBFDC-1A6C-48BF-A3B0-73A46D608937}"/>
              </a:ext>
            </a:extLst>
          </p:cNvPr>
          <p:cNvSpPr txBox="1"/>
          <p:nvPr/>
        </p:nvSpPr>
        <p:spPr>
          <a:xfrm>
            <a:off x="4430119" y="2074390"/>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Rectangle 2">
            <a:extLst>
              <a:ext uri="{FF2B5EF4-FFF2-40B4-BE49-F238E27FC236}">
                <a16:creationId xmlns:a16="http://schemas.microsoft.com/office/drawing/2014/main" id="{2125266B-8F5C-5D62-8853-6AB99065F849}"/>
              </a:ext>
            </a:extLst>
          </p:cNvPr>
          <p:cNvSpPr>
            <a:spLocks noChangeArrowheads="1"/>
          </p:cNvSpPr>
          <p:nvPr/>
        </p:nvSpPr>
        <p:spPr bwMode="auto">
          <a:xfrm>
            <a:off x="5676826" y="1721924"/>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生涯未婚率</a:t>
            </a:r>
            <a:r>
              <a:rPr kumimoji="1" lang="en-US" altLang="ja-JP" sz="14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の推移</a:t>
            </a:r>
          </a:p>
        </p:txBody>
      </p:sp>
      <p:sp>
        <p:nvSpPr>
          <p:cNvPr id="14" name="テキスト ボックス 13">
            <a:extLst>
              <a:ext uri="{FF2B5EF4-FFF2-40B4-BE49-F238E27FC236}">
                <a16:creationId xmlns:a16="http://schemas.microsoft.com/office/drawing/2014/main" id="{D9DB3406-A5FB-E0B2-71B2-23C0E5E8009A}"/>
              </a:ext>
            </a:extLst>
          </p:cNvPr>
          <p:cNvSpPr txBox="1"/>
          <p:nvPr/>
        </p:nvSpPr>
        <p:spPr>
          <a:xfrm>
            <a:off x="4524162" y="5591414"/>
            <a:ext cx="4511039" cy="415498"/>
          </a:xfrm>
          <a:prstGeom prst="rect">
            <a:avLst/>
          </a:prstGeom>
          <a:noFill/>
        </p:spPr>
        <p:txBody>
          <a:bodyPr wrap="square" rtlCol="0">
            <a:spAutoFit/>
          </a:bodyPr>
          <a:lstStyle/>
          <a:p>
            <a:pPr marL="895350" marR="0" lvl="0" indent="-89535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生涯未婚率：</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45</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49</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歳と</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50</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54</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歳未婚率（配偶関係不詳を除く人口を分母とする）の平均値</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53C9ADF0-F0E3-4989-9C11-3453CAF13252}"/>
              </a:ext>
            </a:extLst>
          </p:cNvPr>
          <p:cNvSpPr txBox="1"/>
          <p:nvPr/>
        </p:nvSpPr>
        <p:spPr>
          <a:xfrm>
            <a:off x="179512" y="5603786"/>
            <a:ext cx="4511039" cy="253916"/>
          </a:xfrm>
          <a:prstGeom prst="rect">
            <a:avLst/>
          </a:prstGeom>
          <a:noFill/>
        </p:spPr>
        <p:txBody>
          <a:bodyPr wrap="square" rtlCol="0">
            <a:spAutoFit/>
          </a:bodyPr>
          <a:lstStyle/>
          <a:p>
            <a:pPr marL="895350" marR="0" lvl="0" indent="-89535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婚姻率：当該年において婚姻した件数（人口千人当たり）の割合</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aphicFrame>
        <p:nvGraphicFramePr>
          <p:cNvPr id="18" name="グラフ 17">
            <a:extLst>
              <a:ext uri="{FF2B5EF4-FFF2-40B4-BE49-F238E27FC236}">
                <a16:creationId xmlns:a16="http://schemas.microsoft.com/office/drawing/2014/main" id="{51AE0405-E1C8-455E-9DB8-3C26E1946999}"/>
              </a:ext>
            </a:extLst>
          </p:cNvPr>
          <p:cNvGraphicFramePr>
            <a:graphicFrameLocks/>
          </p:cNvGraphicFramePr>
          <p:nvPr>
            <p:extLst>
              <p:ext uri="{D42A27DB-BD31-4B8C-83A1-F6EECF244321}">
                <p14:modId xmlns:p14="http://schemas.microsoft.com/office/powerpoint/2010/main" val="2580264513"/>
              </p:ext>
            </p:extLst>
          </p:nvPr>
        </p:nvGraphicFramePr>
        <p:xfrm>
          <a:off x="4571999" y="2291080"/>
          <a:ext cx="4508602" cy="3312706"/>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a:extLst>
              <a:ext uri="{FF2B5EF4-FFF2-40B4-BE49-F238E27FC236}">
                <a16:creationId xmlns:a16="http://schemas.microsoft.com/office/drawing/2014/main" id="{2D7A801E-27C0-457E-9F2D-8D4BA5BCD309}"/>
              </a:ext>
            </a:extLst>
          </p:cNvPr>
          <p:cNvSpPr txBox="1"/>
          <p:nvPr/>
        </p:nvSpPr>
        <p:spPr>
          <a:xfrm>
            <a:off x="3352800" y="1465039"/>
            <a:ext cx="400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F6E330F8-F8CB-4A2B-ADB5-FF298DDD4DEF}"/>
              </a:ext>
            </a:extLst>
          </p:cNvPr>
          <p:cNvSpPr txBox="1"/>
          <p:nvPr/>
        </p:nvSpPr>
        <p:spPr>
          <a:xfrm rot="5400000">
            <a:off x="982588" y="3736825"/>
            <a:ext cx="2920955" cy="59781"/>
          </a:xfrm>
          <a:custGeom>
            <a:avLst/>
            <a:gdLst/>
            <a:ahLst/>
            <a:cxnLst/>
            <a:rect l="l" t="t" r="r" b="b"/>
            <a:pathLst>
              <a:path w="2758476" h="47662">
                <a:moveTo>
                  <a:pt x="50230" y="0"/>
                </a:moveTo>
                <a:cubicBezTo>
                  <a:pt x="60871" y="0"/>
                  <a:pt x="71401" y="3163"/>
                  <a:pt x="81819" y="9488"/>
                </a:cubicBezTo>
                <a:cubicBezTo>
                  <a:pt x="85018" y="11423"/>
                  <a:pt x="90153" y="14994"/>
                  <a:pt x="97222" y="20203"/>
                </a:cubicBezTo>
                <a:cubicBezTo>
                  <a:pt x="104738" y="25710"/>
                  <a:pt x="110840" y="29356"/>
                  <a:pt x="115528" y="31142"/>
                </a:cubicBezTo>
                <a:cubicBezTo>
                  <a:pt x="119472" y="32705"/>
                  <a:pt x="124049" y="33486"/>
                  <a:pt x="129258" y="33486"/>
                </a:cubicBezTo>
                <a:cubicBezTo>
                  <a:pt x="135918" y="33486"/>
                  <a:pt x="142913" y="31561"/>
                  <a:pt x="150242" y="27710"/>
                </a:cubicBezTo>
                <a:lnTo>
                  <a:pt x="170578" y="12384"/>
                </a:lnTo>
                <a:lnTo>
                  <a:pt x="175776" y="7507"/>
                </a:lnTo>
                <a:cubicBezTo>
                  <a:pt x="184147" y="2502"/>
                  <a:pt x="192891" y="0"/>
                  <a:pt x="202007" y="0"/>
                </a:cubicBezTo>
                <a:cubicBezTo>
                  <a:pt x="212648" y="0"/>
                  <a:pt x="223178" y="3163"/>
                  <a:pt x="233596" y="9488"/>
                </a:cubicBezTo>
                <a:cubicBezTo>
                  <a:pt x="236795" y="11423"/>
                  <a:pt x="241930" y="14994"/>
                  <a:pt x="248999" y="20203"/>
                </a:cubicBezTo>
                <a:cubicBezTo>
                  <a:pt x="256515" y="25710"/>
                  <a:pt x="262617" y="29356"/>
                  <a:pt x="267305" y="31142"/>
                </a:cubicBezTo>
                <a:cubicBezTo>
                  <a:pt x="271249" y="32705"/>
                  <a:pt x="275826" y="33486"/>
                  <a:pt x="281035" y="33486"/>
                </a:cubicBezTo>
                <a:cubicBezTo>
                  <a:pt x="287694" y="33486"/>
                  <a:pt x="294690" y="31561"/>
                  <a:pt x="302019" y="27710"/>
                </a:cubicBezTo>
                <a:lnTo>
                  <a:pt x="322355" y="12384"/>
                </a:lnTo>
                <a:lnTo>
                  <a:pt x="327553" y="7507"/>
                </a:lnTo>
                <a:cubicBezTo>
                  <a:pt x="335924" y="2502"/>
                  <a:pt x="344668" y="0"/>
                  <a:pt x="353784" y="0"/>
                </a:cubicBezTo>
                <a:cubicBezTo>
                  <a:pt x="364425" y="0"/>
                  <a:pt x="374955" y="3163"/>
                  <a:pt x="385373" y="9488"/>
                </a:cubicBezTo>
                <a:cubicBezTo>
                  <a:pt x="388572" y="11423"/>
                  <a:pt x="393707" y="14994"/>
                  <a:pt x="400776" y="20203"/>
                </a:cubicBezTo>
                <a:cubicBezTo>
                  <a:pt x="408292" y="25710"/>
                  <a:pt x="414394" y="29356"/>
                  <a:pt x="419082" y="31142"/>
                </a:cubicBezTo>
                <a:cubicBezTo>
                  <a:pt x="423026" y="32705"/>
                  <a:pt x="427602" y="33486"/>
                  <a:pt x="432811" y="33486"/>
                </a:cubicBezTo>
                <a:cubicBezTo>
                  <a:pt x="439472" y="33486"/>
                  <a:pt x="446466" y="31561"/>
                  <a:pt x="453796" y="27710"/>
                </a:cubicBezTo>
                <a:lnTo>
                  <a:pt x="474132" y="12384"/>
                </a:lnTo>
                <a:lnTo>
                  <a:pt x="479330" y="7507"/>
                </a:lnTo>
                <a:cubicBezTo>
                  <a:pt x="487701" y="2502"/>
                  <a:pt x="496445" y="0"/>
                  <a:pt x="505561" y="0"/>
                </a:cubicBezTo>
                <a:cubicBezTo>
                  <a:pt x="516202" y="0"/>
                  <a:pt x="526732" y="3163"/>
                  <a:pt x="537150" y="9488"/>
                </a:cubicBezTo>
                <a:cubicBezTo>
                  <a:pt x="540349" y="11423"/>
                  <a:pt x="545484" y="14994"/>
                  <a:pt x="552553" y="20203"/>
                </a:cubicBezTo>
                <a:cubicBezTo>
                  <a:pt x="560069" y="25710"/>
                  <a:pt x="566171" y="29356"/>
                  <a:pt x="570859" y="31142"/>
                </a:cubicBezTo>
                <a:cubicBezTo>
                  <a:pt x="574803" y="32705"/>
                  <a:pt x="579380" y="33486"/>
                  <a:pt x="584589" y="33486"/>
                </a:cubicBezTo>
                <a:cubicBezTo>
                  <a:pt x="591249" y="33486"/>
                  <a:pt x="598244" y="31561"/>
                  <a:pt x="605573" y="27710"/>
                </a:cubicBezTo>
                <a:lnTo>
                  <a:pt x="625909" y="12384"/>
                </a:lnTo>
                <a:lnTo>
                  <a:pt x="631107" y="7507"/>
                </a:lnTo>
                <a:cubicBezTo>
                  <a:pt x="639478" y="2502"/>
                  <a:pt x="648222" y="0"/>
                  <a:pt x="657338" y="0"/>
                </a:cubicBezTo>
                <a:cubicBezTo>
                  <a:pt x="667979" y="0"/>
                  <a:pt x="678509" y="3163"/>
                  <a:pt x="688927" y="9488"/>
                </a:cubicBezTo>
                <a:cubicBezTo>
                  <a:pt x="692126" y="11423"/>
                  <a:pt x="697261" y="14994"/>
                  <a:pt x="704330" y="20203"/>
                </a:cubicBezTo>
                <a:cubicBezTo>
                  <a:pt x="711846" y="25710"/>
                  <a:pt x="717948" y="29356"/>
                  <a:pt x="722636" y="31142"/>
                </a:cubicBezTo>
                <a:cubicBezTo>
                  <a:pt x="726580" y="32705"/>
                  <a:pt x="731157" y="33486"/>
                  <a:pt x="736366" y="33486"/>
                </a:cubicBezTo>
                <a:cubicBezTo>
                  <a:pt x="743025" y="33486"/>
                  <a:pt x="750020" y="31561"/>
                  <a:pt x="757350" y="27710"/>
                </a:cubicBezTo>
                <a:lnTo>
                  <a:pt x="777686" y="12383"/>
                </a:lnTo>
                <a:lnTo>
                  <a:pt x="782883" y="7507"/>
                </a:lnTo>
                <a:cubicBezTo>
                  <a:pt x="791255" y="2502"/>
                  <a:pt x="799998" y="0"/>
                  <a:pt x="809114" y="0"/>
                </a:cubicBezTo>
                <a:cubicBezTo>
                  <a:pt x="819755" y="0"/>
                  <a:pt x="830285" y="3163"/>
                  <a:pt x="840703" y="9488"/>
                </a:cubicBezTo>
                <a:cubicBezTo>
                  <a:pt x="843903" y="11423"/>
                  <a:pt x="849037" y="14994"/>
                  <a:pt x="856107" y="20203"/>
                </a:cubicBezTo>
                <a:cubicBezTo>
                  <a:pt x="863622" y="25710"/>
                  <a:pt x="869724" y="29356"/>
                  <a:pt x="874412" y="31142"/>
                </a:cubicBezTo>
                <a:cubicBezTo>
                  <a:pt x="878356" y="32705"/>
                  <a:pt x="882933" y="33486"/>
                  <a:pt x="888142" y="33486"/>
                </a:cubicBezTo>
                <a:cubicBezTo>
                  <a:pt x="894802" y="33486"/>
                  <a:pt x="901797" y="31561"/>
                  <a:pt x="909127" y="27710"/>
                </a:cubicBezTo>
                <a:lnTo>
                  <a:pt x="929463" y="12383"/>
                </a:lnTo>
                <a:lnTo>
                  <a:pt x="934660" y="7507"/>
                </a:lnTo>
                <a:cubicBezTo>
                  <a:pt x="943032" y="2502"/>
                  <a:pt x="951775" y="0"/>
                  <a:pt x="960891" y="0"/>
                </a:cubicBezTo>
                <a:cubicBezTo>
                  <a:pt x="971532" y="0"/>
                  <a:pt x="982062" y="3163"/>
                  <a:pt x="992480" y="9488"/>
                </a:cubicBezTo>
                <a:cubicBezTo>
                  <a:pt x="995680" y="11423"/>
                  <a:pt x="1000814" y="14994"/>
                  <a:pt x="1007884" y="20203"/>
                </a:cubicBezTo>
                <a:cubicBezTo>
                  <a:pt x="1015399" y="25710"/>
                  <a:pt x="1021501" y="29356"/>
                  <a:pt x="1026189" y="31142"/>
                </a:cubicBezTo>
                <a:cubicBezTo>
                  <a:pt x="1030133" y="32705"/>
                  <a:pt x="1034710" y="33486"/>
                  <a:pt x="1039919" y="33486"/>
                </a:cubicBezTo>
                <a:cubicBezTo>
                  <a:pt x="1046579" y="33486"/>
                  <a:pt x="1053574" y="31561"/>
                  <a:pt x="1060904" y="27710"/>
                </a:cubicBezTo>
                <a:lnTo>
                  <a:pt x="1081240" y="12384"/>
                </a:lnTo>
                <a:lnTo>
                  <a:pt x="1086437" y="7507"/>
                </a:lnTo>
                <a:cubicBezTo>
                  <a:pt x="1094809" y="2502"/>
                  <a:pt x="1103552" y="0"/>
                  <a:pt x="1112668" y="0"/>
                </a:cubicBezTo>
                <a:cubicBezTo>
                  <a:pt x="1123309" y="0"/>
                  <a:pt x="1133839" y="3163"/>
                  <a:pt x="1144257" y="9488"/>
                </a:cubicBezTo>
                <a:cubicBezTo>
                  <a:pt x="1147457" y="11423"/>
                  <a:pt x="1152591" y="14994"/>
                  <a:pt x="1159661" y="20203"/>
                </a:cubicBezTo>
                <a:cubicBezTo>
                  <a:pt x="1167176" y="25710"/>
                  <a:pt x="1173278" y="29356"/>
                  <a:pt x="1177966" y="31142"/>
                </a:cubicBezTo>
                <a:cubicBezTo>
                  <a:pt x="1181910" y="32705"/>
                  <a:pt x="1186487" y="33486"/>
                  <a:pt x="1191696" y="33486"/>
                </a:cubicBezTo>
                <a:cubicBezTo>
                  <a:pt x="1198356" y="33486"/>
                  <a:pt x="1205351" y="31561"/>
                  <a:pt x="1212681" y="27710"/>
                </a:cubicBezTo>
                <a:lnTo>
                  <a:pt x="1233017" y="12384"/>
                </a:lnTo>
                <a:lnTo>
                  <a:pt x="1238214" y="7507"/>
                </a:lnTo>
                <a:cubicBezTo>
                  <a:pt x="1246586" y="2502"/>
                  <a:pt x="1255329" y="0"/>
                  <a:pt x="1264445" y="0"/>
                </a:cubicBezTo>
                <a:cubicBezTo>
                  <a:pt x="1275086" y="0"/>
                  <a:pt x="1285616" y="3163"/>
                  <a:pt x="1296034" y="9488"/>
                </a:cubicBezTo>
                <a:cubicBezTo>
                  <a:pt x="1299234" y="11423"/>
                  <a:pt x="1304368" y="14994"/>
                  <a:pt x="1311438" y="20203"/>
                </a:cubicBezTo>
                <a:cubicBezTo>
                  <a:pt x="1318953" y="25710"/>
                  <a:pt x="1325055" y="29356"/>
                  <a:pt x="1329743" y="31142"/>
                </a:cubicBezTo>
                <a:cubicBezTo>
                  <a:pt x="1333687" y="32705"/>
                  <a:pt x="1338264" y="33486"/>
                  <a:pt x="1343473" y="33486"/>
                </a:cubicBezTo>
                <a:cubicBezTo>
                  <a:pt x="1350133" y="33486"/>
                  <a:pt x="1357128" y="31561"/>
                  <a:pt x="1364458" y="27710"/>
                </a:cubicBezTo>
                <a:lnTo>
                  <a:pt x="1384794" y="12383"/>
                </a:lnTo>
                <a:lnTo>
                  <a:pt x="1389991" y="7507"/>
                </a:lnTo>
                <a:cubicBezTo>
                  <a:pt x="1398363" y="2502"/>
                  <a:pt x="1407106" y="0"/>
                  <a:pt x="1416222" y="0"/>
                </a:cubicBezTo>
                <a:cubicBezTo>
                  <a:pt x="1426863" y="0"/>
                  <a:pt x="1437393" y="3163"/>
                  <a:pt x="1447811" y="9488"/>
                </a:cubicBezTo>
                <a:cubicBezTo>
                  <a:pt x="1451011" y="11423"/>
                  <a:pt x="1456145" y="14994"/>
                  <a:pt x="1463215" y="20203"/>
                </a:cubicBezTo>
                <a:cubicBezTo>
                  <a:pt x="1470730" y="25710"/>
                  <a:pt x="1476832" y="29356"/>
                  <a:pt x="1481520" y="31142"/>
                </a:cubicBezTo>
                <a:cubicBezTo>
                  <a:pt x="1485464" y="32705"/>
                  <a:pt x="1490041" y="33486"/>
                  <a:pt x="1495250" y="33486"/>
                </a:cubicBezTo>
                <a:cubicBezTo>
                  <a:pt x="1501910" y="33486"/>
                  <a:pt x="1508905" y="31561"/>
                  <a:pt x="1516235" y="27710"/>
                </a:cubicBezTo>
                <a:lnTo>
                  <a:pt x="1536571" y="12384"/>
                </a:lnTo>
                <a:lnTo>
                  <a:pt x="1541768" y="7507"/>
                </a:lnTo>
                <a:cubicBezTo>
                  <a:pt x="1550140" y="2502"/>
                  <a:pt x="1558883" y="0"/>
                  <a:pt x="1567999" y="0"/>
                </a:cubicBezTo>
                <a:cubicBezTo>
                  <a:pt x="1578640" y="0"/>
                  <a:pt x="1589170" y="3163"/>
                  <a:pt x="1599588" y="9488"/>
                </a:cubicBezTo>
                <a:cubicBezTo>
                  <a:pt x="1602788" y="11423"/>
                  <a:pt x="1607922" y="14994"/>
                  <a:pt x="1614992" y="20203"/>
                </a:cubicBezTo>
                <a:cubicBezTo>
                  <a:pt x="1622507" y="25710"/>
                  <a:pt x="1628609" y="29356"/>
                  <a:pt x="1633297" y="31142"/>
                </a:cubicBezTo>
                <a:cubicBezTo>
                  <a:pt x="1637241" y="32705"/>
                  <a:pt x="1641818" y="33486"/>
                  <a:pt x="1647027" y="33486"/>
                </a:cubicBezTo>
                <a:cubicBezTo>
                  <a:pt x="1653687" y="33486"/>
                  <a:pt x="1660682" y="31561"/>
                  <a:pt x="1668012" y="27710"/>
                </a:cubicBezTo>
                <a:lnTo>
                  <a:pt x="1688348" y="12384"/>
                </a:lnTo>
                <a:lnTo>
                  <a:pt x="1693545" y="7507"/>
                </a:lnTo>
                <a:cubicBezTo>
                  <a:pt x="1701917" y="2502"/>
                  <a:pt x="1710660" y="0"/>
                  <a:pt x="1719776" y="0"/>
                </a:cubicBezTo>
                <a:cubicBezTo>
                  <a:pt x="1730417" y="0"/>
                  <a:pt x="1740947" y="3163"/>
                  <a:pt x="1751365" y="9488"/>
                </a:cubicBezTo>
                <a:cubicBezTo>
                  <a:pt x="1754565" y="11423"/>
                  <a:pt x="1759699" y="14994"/>
                  <a:pt x="1766769" y="20203"/>
                </a:cubicBezTo>
                <a:cubicBezTo>
                  <a:pt x="1774284" y="25710"/>
                  <a:pt x="1780386" y="29356"/>
                  <a:pt x="1785074" y="31142"/>
                </a:cubicBezTo>
                <a:cubicBezTo>
                  <a:pt x="1789018" y="32705"/>
                  <a:pt x="1793595" y="33486"/>
                  <a:pt x="1798804" y="33486"/>
                </a:cubicBezTo>
                <a:cubicBezTo>
                  <a:pt x="1805464" y="33486"/>
                  <a:pt x="1812459" y="31561"/>
                  <a:pt x="1819789" y="27710"/>
                </a:cubicBezTo>
                <a:lnTo>
                  <a:pt x="1840125" y="12384"/>
                </a:lnTo>
                <a:lnTo>
                  <a:pt x="1845322" y="7507"/>
                </a:lnTo>
                <a:cubicBezTo>
                  <a:pt x="1853694" y="2502"/>
                  <a:pt x="1862437" y="0"/>
                  <a:pt x="1871553" y="0"/>
                </a:cubicBezTo>
                <a:cubicBezTo>
                  <a:pt x="1882194" y="0"/>
                  <a:pt x="1892724" y="3163"/>
                  <a:pt x="1903142" y="9488"/>
                </a:cubicBezTo>
                <a:cubicBezTo>
                  <a:pt x="1906342" y="11423"/>
                  <a:pt x="1911476" y="14994"/>
                  <a:pt x="1918546" y="20203"/>
                </a:cubicBezTo>
                <a:cubicBezTo>
                  <a:pt x="1926061" y="25710"/>
                  <a:pt x="1932163" y="29356"/>
                  <a:pt x="1936851" y="31142"/>
                </a:cubicBezTo>
                <a:cubicBezTo>
                  <a:pt x="1940795" y="32705"/>
                  <a:pt x="1945372" y="33486"/>
                  <a:pt x="1950581" y="33486"/>
                </a:cubicBezTo>
                <a:cubicBezTo>
                  <a:pt x="1957241" y="33486"/>
                  <a:pt x="1964236" y="31561"/>
                  <a:pt x="1971566" y="27710"/>
                </a:cubicBezTo>
                <a:lnTo>
                  <a:pt x="1991902" y="12384"/>
                </a:lnTo>
                <a:lnTo>
                  <a:pt x="1997099" y="7507"/>
                </a:lnTo>
                <a:cubicBezTo>
                  <a:pt x="2005471" y="2502"/>
                  <a:pt x="2014214" y="0"/>
                  <a:pt x="2023330" y="0"/>
                </a:cubicBezTo>
                <a:cubicBezTo>
                  <a:pt x="2033971" y="0"/>
                  <a:pt x="2044501" y="3163"/>
                  <a:pt x="2054919" y="9488"/>
                </a:cubicBezTo>
                <a:cubicBezTo>
                  <a:pt x="2058119" y="11423"/>
                  <a:pt x="2063253" y="14994"/>
                  <a:pt x="2070323" y="20203"/>
                </a:cubicBezTo>
                <a:cubicBezTo>
                  <a:pt x="2077838" y="25710"/>
                  <a:pt x="2083940" y="29356"/>
                  <a:pt x="2088628" y="31142"/>
                </a:cubicBezTo>
                <a:cubicBezTo>
                  <a:pt x="2092572" y="32705"/>
                  <a:pt x="2097149" y="33486"/>
                  <a:pt x="2102358" y="33486"/>
                </a:cubicBezTo>
                <a:cubicBezTo>
                  <a:pt x="2109018" y="33486"/>
                  <a:pt x="2116013" y="31561"/>
                  <a:pt x="2123343" y="27710"/>
                </a:cubicBezTo>
                <a:lnTo>
                  <a:pt x="2143679" y="12384"/>
                </a:lnTo>
                <a:lnTo>
                  <a:pt x="2148876" y="7507"/>
                </a:lnTo>
                <a:cubicBezTo>
                  <a:pt x="2157248" y="2502"/>
                  <a:pt x="2165991" y="0"/>
                  <a:pt x="2175107" y="0"/>
                </a:cubicBezTo>
                <a:cubicBezTo>
                  <a:pt x="2185748" y="0"/>
                  <a:pt x="2196278" y="3163"/>
                  <a:pt x="2206696" y="9488"/>
                </a:cubicBezTo>
                <a:cubicBezTo>
                  <a:pt x="2209896" y="11423"/>
                  <a:pt x="2215030" y="14994"/>
                  <a:pt x="2222100" y="20203"/>
                </a:cubicBezTo>
                <a:cubicBezTo>
                  <a:pt x="2229615" y="25710"/>
                  <a:pt x="2235717" y="29356"/>
                  <a:pt x="2240405" y="31142"/>
                </a:cubicBezTo>
                <a:cubicBezTo>
                  <a:pt x="2244349" y="32705"/>
                  <a:pt x="2248926" y="33486"/>
                  <a:pt x="2254135" y="33486"/>
                </a:cubicBezTo>
                <a:cubicBezTo>
                  <a:pt x="2260795" y="33486"/>
                  <a:pt x="2267790" y="31561"/>
                  <a:pt x="2275120" y="27710"/>
                </a:cubicBezTo>
                <a:lnTo>
                  <a:pt x="2295456" y="12384"/>
                </a:lnTo>
                <a:lnTo>
                  <a:pt x="2300653" y="7507"/>
                </a:lnTo>
                <a:cubicBezTo>
                  <a:pt x="2309025" y="2502"/>
                  <a:pt x="2317768" y="0"/>
                  <a:pt x="2326884" y="0"/>
                </a:cubicBezTo>
                <a:cubicBezTo>
                  <a:pt x="2337525" y="0"/>
                  <a:pt x="2348055" y="3163"/>
                  <a:pt x="2358473" y="9488"/>
                </a:cubicBezTo>
                <a:cubicBezTo>
                  <a:pt x="2361673" y="11423"/>
                  <a:pt x="2366807" y="14994"/>
                  <a:pt x="2373877" y="20203"/>
                </a:cubicBezTo>
                <a:cubicBezTo>
                  <a:pt x="2381392" y="25710"/>
                  <a:pt x="2387494" y="29356"/>
                  <a:pt x="2392182" y="31142"/>
                </a:cubicBezTo>
                <a:cubicBezTo>
                  <a:pt x="2396126" y="32705"/>
                  <a:pt x="2400703" y="33486"/>
                  <a:pt x="2405912" y="33486"/>
                </a:cubicBezTo>
                <a:cubicBezTo>
                  <a:pt x="2412572" y="33486"/>
                  <a:pt x="2419567" y="31561"/>
                  <a:pt x="2426897" y="27710"/>
                </a:cubicBezTo>
                <a:lnTo>
                  <a:pt x="2447233" y="12384"/>
                </a:lnTo>
                <a:lnTo>
                  <a:pt x="2452430" y="7507"/>
                </a:lnTo>
                <a:cubicBezTo>
                  <a:pt x="2460802" y="2502"/>
                  <a:pt x="2469545" y="0"/>
                  <a:pt x="2478661" y="0"/>
                </a:cubicBezTo>
                <a:cubicBezTo>
                  <a:pt x="2489302" y="0"/>
                  <a:pt x="2499832" y="3163"/>
                  <a:pt x="2510250" y="9488"/>
                </a:cubicBezTo>
                <a:cubicBezTo>
                  <a:pt x="2513450" y="11423"/>
                  <a:pt x="2518584" y="14994"/>
                  <a:pt x="2525654" y="20203"/>
                </a:cubicBezTo>
                <a:cubicBezTo>
                  <a:pt x="2533170" y="25710"/>
                  <a:pt x="2539272" y="29356"/>
                  <a:pt x="2543960" y="31142"/>
                </a:cubicBezTo>
                <a:cubicBezTo>
                  <a:pt x="2547904" y="32705"/>
                  <a:pt x="2552480" y="33486"/>
                  <a:pt x="2557689" y="33486"/>
                </a:cubicBezTo>
                <a:cubicBezTo>
                  <a:pt x="2564349" y="33486"/>
                  <a:pt x="2571344" y="31561"/>
                  <a:pt x="2578674" y="27710"/>
                </a:cubicBezTo>
                <a:lnTo>
                  <a:pt x="2599051" y="12353"/>
                </a:lnTo>
                <a:lnTo>
                  <a:pt x="2604215" y="7507"/>
                </a:lnTo>
                <a:cubicBezTo>
                  <a:pt x="2612587" y="2502"/>
                  <a:pt x="2621331" y="0"/>
                  <a:pt x="2630446" y="0"/>
                </a:cubicBezTo>
                <a:cubicBezTo>
                  <a:pt x="2641088" y="0"/>
                  <a:pt x="2651617" y="3163"/>
                  <a:pt x="2662035" y="9488"/>
                </a:cubicBezTo>
                <a:cubicBezTo>
                  <a:pt x="2665235" y="11423"/>
                  <a:pt x="2670370" y="14994"/>
                  <a:pt x="2677439" y="20203"/>
                </a:cubicBezTo>
                <a:cubicBezTo>
                  <a:pt x="2684955" y="25710"/>
                  <a:pt x="2691057" y="29356"/>
                  <a:pt x="2695745" y="31142"/>
                </a:cubicBezTo>
                <a:cubicBezTo>
                  <a:pt x="2699689" y="32705"/>
                  <a:pt x="2704265" y="33486"/>
                  <a:pt x="2709474" y="33486"/>
                </a:cubicBezTo>
                <a:cubicBezTo>
                  <a:pt x="2722794" y="33486"/>
                  <a:pt x="2737454" y="25784"/>
                  <a:pt x="2753453" y="10381"/>
                </a:cubicBezTo>
                <a:lnTo>
                  <a:pt x="2758476" y="17636"/>
                </a:lnTo>
                <a:cubicBezTo>
                  <a:pt x="2743221" y="37654"/>
                  <a:pt x="2726664" y="47662"/>
                  <a:pt x="2708804" y="47662"/>
                </a:cubicBezTo>
                <a:cubicBezTo>
                  <a:pt x="2699131" y="47662"/>
                  <a:pt x="2690089" y="45430"/>
                  <a:pt x="2681680" y="40965"/>
                </a:cubicBezTo>
                <a:cubicBezTo>
                  <a:pt x="2677216" y="38658"/>
                  <a:pt x="2671672" y="35086"/>
                  <a:pt x="2665049" y="30249"/>
                </a:cubicBezTo>
                <a:cubicBezTo>
                  <a:pt x="2657384" y="24668"/>
                  <a:pt x="2651468" y="20762"/>
                  <a:pt x="2647301" y="18529"/>
                </a:cubicBezTo>
                <a:cubicBezTo>
                  <a:pt x="2641869" y="15627"/>
                  <a:pt x="2635841" y="14176"/>
                  <a:pt x="2629219" y="14176"/>
                </a:cubicBezTo>
                <a:cubicBezTo>
                  <a:pt x="2622559" y="14176"/>
                  <a:pt x="2615564" y="16111"/>
                  <a:pt x="2608234" y="19980"/>
                </a:cubicBezTo>
                <a:lnTo>
                  <a:pt x="2587864" y="35406"/>
                </a:lnTo>
                <a:lnTo>
                  <a:pt x="2582832" y="40156"/>
                </a:lnTo>
                <a:cubicBezTo>
                  <a:pt x="2574553" y="45160"/>
                  <a:pt x="2565949" y="47662"/>
                  <a:pt x="2557019" y="47662"/>
                </a:cubicBezTo>
                <a:cubicBezTo>
                  <a:pt x="2547346" y="47662"/>
                  <a:pt x="2538304" y="45430"/>
                  <a:pt x="2529895" y="40965"/>
                </a:cubicBezTo>
                <a:cubicBezTo>
                  <a:pt x="2525431" y="38658"/>
                  <a:pt x="2519886" y="35086"/>
                  <a:pt x="2513264" y="30249"/>
                </a:cubicBezTo>
                <a:cubicBezTo>
                  <a:pt x="2505599" y="24668"/>
                  <a:pt x="2499683" y="20762"/>
                  <a:pt x="2495516" y="18529"/>
                </a:cubicBezTo>
                <a:cubicBezTo>
                  <a:pt x="2490084" y="15627"/>
                  <a:pt x="2484056" y="14176"/>
                  <a:pt x="2477433" y="14176"/>
                </a:cubicBezTo>
                <a:cubicBezTo>
                  <a:pt x="2470773" y="14176"/>
                  <a:pt x="2463778" y="16111"/>
                  <a:pt x="2456449" y="19980"/>
                </a:cubicBezTo>
                <a:lnTo>
                  <a:pt x="2436119" y="35375"/>
                </a:lnTo>
                <a:lnTo>
                  <a:pt x="2431054" y="40156"/>
                </a:lnTo>
                <a:cubicBezTo>
                  <a:pt x="2422776" y="45160"/>
                  <a:pt x="2414172" y="47662"/>
                  <a:pt x="2405242" y="47662"/>
                </a:cubicBezTo>
                <a:cubicBezTo>
                  <a:pt x="2395568" y="47662"/>
                  <a:pt x="2386527" y="45430"/>
                  <a:pt x="2378118" y="40965"/>
                </a:cubicBezTo>
                <a:cubicBezTo>
                  <a:pt x="2373653" y="38658"/>
                  <a:pt x="2368109" y="35086"/>
                  <a:pt x="2361487" y="30249"/>
                </a:cubicBezTo>
                <a:cubicBezTo>
                  <a:pt x="2353822" y="24668"/>
                  <a:pt x="2347906" y="20762"/>
                  <a:pt x="2343739" y="18529"/>
                </a:cubicBezTo>
                <a:cubicBezTo>
                  <a:pt x="2338307" y="15627"/>
                  <a:pt x="2332279" y="14176"/>
                  <a:pt x="2325656" y="14176"/>
                </a:cubicBezTo>
                <a:cubicBezTo>
                  <a:pt x="2318996" y="14176"/>
                  <a:pt x="2312001" y="16111"/>
                  <a:pt x="2304672" y="19980"/>
                </a:cubicBezTo>
                <a:lnTo>
                  <a:pt x="2284342" y="35375"/>
                </a:lnTo>
                <a:lnTo>
                  <a:pt x="2279277" y="40156"/>
                </a:lnTo>
                <a:cubicBezTo>
                  <a:pt x="2270999" y="45160"/>
                  <a:pt x="2262395" y="47662"/>
                  <a:pt x="2253465" y="47662"/>
                </a:cubicBezTo>
                <a:cubicBezTo>
                  <a:pt x="2243791" y="47662"/>
                  <a:pt x="2234750" y="45430"/>
                  <a:pt x="2226341" y="40965"/>
                </a:cubicBezTo>
                <a:cubicBezTo>
                  <a:pt x="2221876" y="38658"/>
                  <a:pt x="2216332" y="35086"/>
                  <a:pt x="2209710" y="30249"/>
                </a:cubicBezTo>
                <a:cubicBezTo>
                  <a:pt x="2202045" y="24668"/>
                  <a:pt x="2196129" y="20762"/>
                  <a:pt x="2191962" y="18529"/>
                </a:cubicBezTo>
                <a:cubicBezTo>
                  <a:pt x="2186530" y="15627"/>
                  <a:pt x="2180502" y="14176"/>
                  <a:pt x="2173879" y="14176"/>
                </a:cubicBezTo>
                <a:cubicBezTo>
                  <a:pt x="2167219" y="14176"/>
                  <a:pt x="2160224" y="16111"/>
                  <a:pt x="2152895" y="19980"/>
                </a:cubicBezTo>
                <a:lnTo>
                  <a:pt x="2132565" y="35376"/>
                </a:lnTo>
                <a:lnTo>
                  <a:pt x="2127500" y="40156"/>
                </a:lnTo>
                <a:cubicBezTo>
                  <a:pt x="2119222" y="45160"/>
                  <a:pt x="2110618" y="47662"/>
                  <a:pt x="2101688" y="47662"/>
                </a:cubicBezTo>
                <a:cubicBezTo>
                  <a:pt x="2092014" y="47662"/>
                  <a:pt x="2082973" y="45430"/>
                  <a:pt x="2074564" y="40965"/>
                </a:cubicBezTo>
                <a:cubicBezTo>
                  <a:pt x="2070099" y="38658"/>
                  <a:pt x="2064555" y="35086"/>
                  <a:pt x="2057933" y="30249"/>
                </a:cubicBezTo>
                <a:cubicBezTo>
                  <a:pt x="2050268" y="24668"/>
                  <a:pt x="2044352" y="20762"/>
                  <a:pt x="2040185" y="18529"/>
                </a:cubicBezTo>
                <a:cubicBezTo>
                  <a:pt x="2034753" y="15627"/>
                  <a:pt x="2028725" y="14176"/>
                  <a:pt x="2022102" y="14176"/>
                </a:cubicBezTo>
                <a:cubicBezTo>
                  <a:pt x="2015442" y="14176"/>
                  <a:pt x="2008447" y="16111"/>
                  <a:pt x="2001118" y="19980"/>
                </a:cubicBezTo>
                <a:lnTo>
                  <a:pt x="1980788" y="35376"/>
                </a:lnTo>
                <a:lnTo>
                  <a:pt x="1975723" y="40156"/>
                </a:lnTo>
                <a:cubicBezTo>
                  <a:pt x="1967445" y="45160"/>
                  <a:pt x="1958841" y="47662"/>
                  <a:pt x="1949911" y="47662"/>
                </a:cubicBezTo>
                <a:cubicBezTo>
                  <a:pt x="1940237" y="47662"/>
                  <a:pt x="1931196" y="45430"/>
                  <a:pt x="1922787" y="40965"/>
                </a:cubicBezTo>
                <a:cubicBezTo>
                  <a:pt x="1918322" y="38658"/>
                  <a:pt x="1912778" y="35086"/>
                  <a:pt x="1906156" y="30249"/>
                </a:cubicBezTo>
                <a:cubicBezTo>
                  <a:pt x="1898491" y="24668"/>
                  <a:pt x="1892575" y="20762"/>
                  <a:pt x="1888408" y="18529"/>
                </a:cubicBezTo>
                <a:cubicBezTo>
                  <a:pt x="1882976" y="15627"/>
                  <a:pt x="1876948" y="14176"/>
                  <a:pt x="1870325" y="14176"/>
                </a:cubicBezTo>
                <a:cubicBezTo>
                  <a:pt x="1863665" y="14176"/>
                  <a:pt x="1856670" y="16111"/>
                  <a:pt x="1849341" y="19980"/>
                </a:cubicBezTo>
                <a:lnTo>
                  <a:pt x="1829011" y="35375"/>
                </a:lnTo>
                <a:lnTo>
                  <a:pt x="1823946" y="40156"/>
                </a:lnTo>
                <a:cubicBezTo>
                  <a:pt x="1815668" y="45160"/>
                  <a:pt x="1807064" y="47662"/>
                  <a:pt x="1798134" y="47662"/>
                </a:cubicBezTo>
                <a:cubicBezTo>
                  <a:pt x="1788460" y="47662"/>
                  <a:pt x="1779419" y="45430"/>
                  <a:pt x="1771010" y="40965"/>
                </a:cubicBezTo>
                <a:cubicBezTo>
                  <a:pt x="1766545" y="38658"/>
                  <a:pt x="1761002" y="35086"/>
                  <a:pt x="1754379" y="30249"/>
                </a:cubicBezTo>
                <a:cubicBezTo>
                  <a:pt x="1746714" y="24668"/>
                  <a:pt x="1740798" y="20762"/>
                  <a:pt x="1736631" y="18529"/>
                </a:cubicBezTo>
                <a:cubicBezTo>
                  <a:pt x="1731199" y="15627"/>
                  <a:pt x="1725171" y="14176"/>
                  <a:pt x="1718548" y="14176"/>
                </a:cubicBezTo>
                <a:cubicBezTo>
                  <a:pt x="1711888" y="14176"/>
                  <a:pt x="1704893" y="16111"/>
                  <a:pt x="1697564" y="19980"/>
                </a:cubicBezTo>
                <a:lnTo>
                  <a:pt x="1677235" y="35375"/>
                </a:lnTo>
                <a:lnTo>
                  <a:pt x="1672170" y="40156"/>
                </a:lnTo>
                <a:cubicBezTo>
                  <a:pt x="1663891" y="45160"/>
                  <a:pt x="1655287" y="47662"/>
                  <a:pt x="1646357" y="47662"/>
                </a:cubicBezTo>
                <a:cubicBezTo>
                  <a:pt x="1636683" y="47662"/>
                  <a:pt x="1627642" y="45430"/>
                  <a:pt x="1619233" y="40965"/>
                </a:cubicBezTo>
                <a:cubicBezTo>
                  <a:pt x="1614768" y="38658"/>
                  <a:pt x="1609225" y="35086"/>
                  <a:pt x="1602602" y="30249"/>
                </a:cubicBezTo>
                <a:cubicBezTo>
                  <a:pt x="1594937" y="24668"/>
                  <a:pt x="1589021" y="20762"/>
                  <a:pt x="1584854" y="18529"/>
                </a:cubicBezTo>
                <a:cubicBezTo>
                  <a:pt x="1579422" y="15627"/>
                  <a:pt x="1573394" y="14176"/>
                  <a:pt x="1566771" y="14176"/>
                </a:cubicBezTo>
                <a:cubicBezTo>
                  <a:pt x="1560111" y="14176"/>
                  <a:pt x="1553116" y="16111"/>
                  <a:pt x="1545787" y="19980"/>
                </a:cubicBezTo>
                <a:lnTo>
                  <a:pt x="1525458" y="35375"/>
                </a:lnTo>
                <a:lnTo>
                  <a:pt x="1520393" y="40156"/>
                </a:lnTo>
                <a:cubicBezTo>
                  <a:pt x="1512114" y="45160"/>
                  <a:pt x="1503510" y="47662"/>
                  <a:pt x="1494580" y="47662"/>
                </a:cubicBezTo>
                <a:cubicBezTo>
                  <a:pt x="1484906" y="47662"/>
                  <a:pt x="1475865" y="45430"/>
                  <a:pt x="1467456" y="40965"/>
                </a:cubicBezTo>
                <a:cubicBezTo>
                  <a:pt x="1462991" y="38658"/>
                  <a:pt x="1457448" y="35086"/>
                  <a:pt x="1450825" y="30249"/>
                </a:cubicBezTo>
                <a:cubicBezTo>
                  <a:pt x="1443160" y="24668"/>
                  <a:pt x="1437244" y="20762"/>
                  <a:pt x="1433077" y="18529"/>
                </a:cubicBezTo>
                <a:cubicBezTo>
                  <a:pt x="1427645" y="15627"/>
                  <a:pt x="1421617" y="14176"/>
                  <a:pt x="1414994" y="14176"/>
                </a:cubicBezTo>
                <a:cubicBezTo>
                  <a:pt x="1408334" y="14176"/>
                  <a:pt x="1401339" y="16111"/>
                  <a:pt x="1394010" y="19980"/>
                </a:cubicBezTo>
                <a:lnTo>
                  <a:pt x="1373681" y="35375"/>
                </a:lnTo>
                <a:lnTo>
                  <a:pt x="1368616" y="40156"/>
                </a:lnTo>
                <a:cubicBezTo>
                  <a:pt x="1360337" y="45160"/>
                  <a:pt x="1351733" y="47662"/>
                  <a:pt x="1342803" y="47662"/>
                </a:cubicBezTo>
                <a:cubicBezTo>
                  <a:pt x="1333129" y="47662"/>
                  <a:pt x="1324088" y="45430"/>
                  <a:pt x="1315679" y="40965"/>
                </a:cubicBezTo>
                <a:cubicBezTo>
                  <a:pt x="1311214" y="38658"/>
                  <a:pt x="1305671" y="35086"/>
                  <a:pt x="1299048" y="30249"/>
                </a:cubicBezTo>
                <a:cubicBezTo>
                  <a:pt x="1291383" y="24668"/>
                  <a:pt x="1285467" y="20762"/>
                  <a:pt x="1281300" y="18529"/>
                </a:cubicBezTo>
                <a:cubicBezTo>
                  <a:pt x="1275868" y="15627"/>
                  <a:pt x="1269840" y="14176"/>
                  <a:pt x="1263217" y="14176"/>
                </a:cubicBezTo>
                <a:cubicBezTo>
                  <a:pt x="1256557" y="14176"/>
                  <a:pt x="1249562" y="16111"/>
                  <a:pt x="1242233" y="19980"/>
                </a:cubicBezTo>
                <a:lnTo>
                  <a:pt x="1221904" y="35375"/>
                </a:lnTo>
                <a:lnTo>
                  <a:pt x="1216839" y="40156"/>
                </a:lnTo>
                <a:cubicBezTo>
                  <a:pt x="1208560" y="45160"/>
                  <a:pt x="1199956" y="47662"/>
                  <a:pt x="1191026" y="47662"/>
                </a:cubicBezTo>
                <a:cubicBezTo>
                  <a:pt x="1181352" y="47662"/>
                  <a:pt x="1172311" y="45430"/>
                  <a:pt x="1163902" y="40965"/>
                </a:cubicBezTo>
                <a:cubicBezTo>
                  <a:pt x="1159437" y="38658"/>
                  <a:pt x="1153894" y="35086"/>
                  <a:pt x="1147271" y="30249"/>
                </a:cubicBezTo>
                <a:cubicBezTo>
                  <a:pt x="1139606" y="24668"/>
                  <a:pt x="1133690" y="20762"/>
                  <a:pt x="1129523" y="18529"/>
                </a:cubicBezTo>
                <a:cubicBezTo>
                  <a:pt x="1124091" y="15627"/>
                  <a:pt x="1118063" y="14176"/>
                  <a:pt x="1111440" y="14176"/>
                </a:cubicBezTo>
                <a:cubicBezTo>
                  <a:pt x="1104780" y="14176"/>
                  <a:pt x="1097785" y="16111"/>
                  <a:pt x="1090456" y="19980"/>
                </a:cubicBezTo>
                <a:lnTo>
                  <a:pt x="1070126" y="35375"/>
                </a:lnTo>
                <a:lnTo>
                  <a:pt x="1065062" y="40156"/>
                </a:lnTo>
                <a:cubicBezTo>
                  <a:pt x="1056783" y="45160"/>
                  <a:pt x="1048179" y="47662"/>
                  <a:pt x="1039249" y="47662"/>
                </a:cubicBezTo>
                <a:cubicBezTo>
                  <a:pt x="1029575" y="47662"/>
                  <a:pt x="1020534" y="45430"/>
                  <a:pt x="1012125" y="40965"/>
                </a:cubicBezTo>
                <a:cubicBezTo>
                  <a:pt x="1007660" y="38658"/>
                  <a:pt x="1002117" y="35086"/>
                  <a:pt x="995494" y="30249"/>
                </a:cubicBezTo>
                <a:cubicBezTo>
                  <a:pt x="987829" y="24668"/>
                  <a:pt x="981913" y="20762"/>
                  <a:pt x="977746" y="18529"/>
                </a:cubicBezTo>
                <a:cubicBezTo>
                  <a:pt x="972314" y="15627"/>
                  <a:pt x="966286" y="14176"/>
                  <a:pt x="959663" y="14176"/>
                </a:cubicBezTo>
                <a:cubicBezTo>
                  <a:pt x="953003" y="14176"/>
                  <a:pt x="946008" y="16111"/>
                  <a:pt x="938679" y="19980"/>
                </a:cubicBezTo>
                <a:lnTo>
                  <a:pt x="918350" y="35375"/>
                </a:lnTo>
                <a:lnTo>
                  <a:pt x="913285" y="40156"/>
                </a:lnTo>
                <a:cubicBezTo>
                  <a:pt x="905006" y="45160"/>
                  <a:pt x="896402" y="47662"/>
                  <a:pt x="887472" y="47662"/>
                </a:cubicBezTo>
                <a:cubicBezTo>
                  <a:pt x="877798" y="47662"/>
                  <a:pt x="868757" y="45430"/>
                  <a:pt x="860348" y="40965"/>
                </a:cubicBezTo>
                <a:cubicBezTo>
                  <a:pt x="855883" y="38658"/>
                  <a:pt x="850340" y="35086"/>
                  <a:pt x="843717" y="30249"/>
                </a:cubicBezTo>
                <a:cubicBezTo>
                  <a:pt x="836052" y="24668"/>
                  <a:pt x="830136" y="20762"/>
                  <a:pt x="825969" y="18529"/>
                </a:cubicBezTo>
                <a:cubicBezTo>
                  <a:pt x="820537" y="15627"/>
                  <a:pt x="814509" y="14176"/>
                  <a:pt x="807886" y="14176"/>
                </a:cubicBezTo>
                <a:cubicBezTo>
                  <a:pt x="801226" y="14176"/>
                  <a:pt x="794231" y="16111"/>
                  <a:pt x="786902" y="19980"/>
                </a:cubicBezTo>
                <a:lnTo>
                  <a:pt x="766573" y="35375"/>
                </a:lnTo>
                <a:lnTo>
                  <a:pt x="761508" y="40156"/>
                </a:lnTo>
                <a:cubicBezTo>
                  <a:pt x="753229" y="45160"/>
                  <a:pt x="744625" y="47662"/>
                  <a:pt x="735696" y="47662"/>
                </a:cubicBezTo>
                <a:cubicBezTo>
                  <a:pt x="726022" y="47662"/>
                  <a:pt x="716981" y="45430"/>
                  <a:pt x="708572" y="40965"/>
                </a:cubicBezTo>
                <a:cubicBezTo>
                  <a:pt x="704107" y="38658"/>
                  <a:pt x="698563" y="35086"/>
                  <a:pt x="691940" y="30249"/>
                </a:cubicBezTo>
                <a:cubicBezTo>
                  <a:pt x="684276" y="24668"/>
                  <a:pt x="678360" y="20762"/>
                  <a:pt x="674193" y="18529"/>
                </a:cubicBezTo>
                <a:cubicBezTo>
                  <a:pt x="668760" y="15627"/>
                  <a:pt x="662733" y="14176"/>
                  <a:pt x="656110" y="14176"/>
                </a:cubicBezTo>
                <a:cubicBezTo>
                  <a:pt x="649450" y="14176"/>
                  <a:pt x="642455" y="16111"/>
                  <a:pt x="635125" y="19980"/>
                </a:cubicBezTo>
                <a:lnTo>
                  <a:pt x="614796" y="35375"/>
                </a:lnTo>
                <a:lnTo>
                  <a:pt x="609731" y="40156"/>
                </a:lnTo>
                <a:cubicBezTo>
                  <a:pt x="601453" y="45160"/>
                  <a:pt x="592849" y="47662"/>
                  <a:pt x="583919" y="47662"/>
                </a:cubicBezTo>
                <a:cubicBezTo>
                  <a:pt x="574245" y="47662"/>
                  <a:pt x="565204" y="45430"/>
                  <a:pt x="556795" y="40965"/>
                </a:cubicBezTo>
                <a:cubicBezTo>
                  <a:pt x="552330" y="38658"/>
                  <a:pt x="546786" y="35086"/>
                  <a:pt x="540163" y="30249"/>
                </a:cubicBezTo>
                <a:cubicBezTo>
                  <a:pt x="532499" y="24668"/>
                  <a:pt x="526583" y="20762"/>
                  <a:pt x="522415" y="18529"/>
                </a:cubicBezTo>
                <a:cubicBezTo>
                  <a:pt x="516983" y="15627"/>
                  <a:pt x="510956" y="14176"/>
                  <a:pt x="504333" y="14176"/>
                </a:cubicBezTo>
                <a:cubicBezTo>
                  <a:pt x="497673" y="14176"/>
                  <a:pt x="490678" y="16111"/>
                  <a:pt x="483348" y="19980"/>
                </a:cubicBezTo>
                <a:lnTo>
                  <a:pt x="463019" y="35375"/>
                </a:lnTo>
                <a:lnTo>
                  <a:pt x="457954" y="40156"/>
                </a:lnTo>
                <a:cubicBezTo>
                  <a:pt x="449676" y="45160"/>
                  <a:pt x="441072" y="47662"/>
                  <a:pt x="432142" y="47662"/>
                </a:cubicBezTo>
                <a:cubicBezTo>
                  <a:pt x="422468" y="47662"/>
                  <a:pt x="413427" y="45430"/>
                  <a:pt x="405018" y="40965"/>
                </a:cubicBezTo>
                <a:cubicBezTo>
                  <a:pt x="400553" y="38658"/>
                  <a:pt x="395009" y="35086"/>
                  <a:pt x="388386" y="30249"/>
                </a:cubicBezTo>
                <a:cubicBezTo>
                  <a:pt x="380722" y="24668"/>
                  <a:pt x="374806" y="20762"/>
                  <a:pt x="370638" y="18529"/>
                </a:cubicBezTo>
                <a:cubicBezTo>
                  <a:pt x="365206" y="15627"/>
                  <a:pt x="359179" y="14176"/>
                  <a:pt x="352556" y="14176"/>
                </a:cubicBezTo>
                <a:cubicBezTo>
                  <a:pt x="345896" y="14176"/>
                  <a:pt x="338901" y="16111"/>
                  <a:pt x="331571" y="19980"/>
                </a:cubicBezTo>
                <a:lnTo>
                  <a:pt x="311243" y="35375"/>
                </a:lnTo>
                <a:lnTo>
                  <a:pt x="306177" y="40156"/>
                </a:lnTo>
                <a:cubicBezTo>
                  <a:pt x="297899" y="45160"/>
                  <a:pt x="289295" y="47662"/>
                  <a:pt x="280365" y="47662"/>
                </a:cubicBezTo>
                <a:cubicBezTo>
                  <a:pt x="270691" y="47662"/>
                  <a:pt x="261650" y="45430"/>
                  <a:pt x="253241" y="40965"/>
                </a:cubicBezTo>
                <a:cubicBezTo>
                  <a:pt x="248776" y="38658"/>
                  <a:pt x="243232" y="35086"/>
                  <a:pt x="236610" y="30249"/>
                </a:cubicBezTo>
                <a:cubicBezTo>
                  <a:pt x="228945" y="24668"/>
                  <a:pt x="223029" y="20762"/>
                  <a:pt x="218862" y="18529"/>
                </a:cubicBezTo>
                <a:cubicBezTo>
                  <a:pt x="213429" y="15627"/>
                  <a:pt x="207402" y="14176"/>
                  <a:pt x="200779" y="14176"/>
                </a:cubicBezTo>
                <a:cubicBezTo>
                  <a:pt x="194119" y="14176"/>
                  <a:pt x="187124" y="16111"/>
                  <a:pt x="179794" y="19980"/>
                </a:cubicBezTo>
                <a:lnTo>
                  <a:pt x="159466" y="35375"/>
                </a:lnTo>
                <a:lnTo>
                  <a:pt x="154400" y="40156"/>
                </a:lnTo>
                <a:cubicBezTo>
                  <a:pt x="146122" y="45160"/>
                  <a:pt x="137518" y="47662"/>
                  <a:pt x="128588" y="47662"/>
                </a:cubicBezTo>
                <a:cubicBezTo>
                  <a:pt x="118914" y="47662"/>
                  <a:pt x="109873" y="45430"/>
                  <a:pt x="101464" y="40965"/>
                </a:cubicBezTo>
                <a:cubicBezTo>
                  <a:pt x="96999" y="38658"/>
                  <a:pt x="91455" y="35086"/>
                  <a:pt x="84832" y="30249"/>
                </a:cubicBezTo>
                <a:cubicBezTo>
                  <a:pt x="77168" y="24668"/>
                  <a:pt x="71252" y="20762"/>
                  <a:pt x="67085" y="18529"/>
                </a:cubicBezTo>
                <a:cubicBezTo>
                  <a:pt x="61653" y="15627"/>
                  <a:pt x="55625" y="14176"/>
                  <a:pt x="49002" y="14176"/>
                </a:cubicBezTo>
                <a:cubicBezTo>
                  <a:pt x="35682" y="14176"/>
                  <a:pt x="21022" y="21915"/>
                  <a:pt x="5023" y="37393"/>
                </a:cubicBezTo>
                <a:lnTo>
                  <a:pt x="0" y="30026"/>
                </a:lnTo>
                <a:cubicBezTo>
                  <a:pt x="15255" y="10009"/>
                  <a:pt x="31998" y="0"/>
                  <a:pt x="50230" y="0"/>
                </a:cubicBezTo>
                <a:close/>
              </a:path>
            </a:pathLst>
          </a:custGeom>
          <a:solidFill>
            <a:schemeClr val="tx1"/>
          </a:solidFill>
          <a:ln>
            <a:solidFill>
              <a:schemeClr val="tx2">
                <a:lumMod val="40000"/>
                <a:lumOff val="6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明朝 Medium" panose="02020500000000000000" pitchFamily="17" charset="-128"/>
              <a:ea typeface="BIZ UD明朝 Medium" panose="02020500000000000000" pitchFamily="17" charset="-128"/>
              <a:cs typeface="+mn-cs"/>
            </a:endParaRPr>
          </a:p>
        </p:txBody>
      </p:sp>
      <p:sp>
        <p:nvSpPr>
          <p:cNvPr id="19" name="テキスト ボックス 18">
            <a:extLst>
              <a:ext uri="{FF2B5EF4-FFF2-40B4-BE49-F238E27FC236}">
                <a16:creationId xmlns:a16="http://schemas.microsoft.com/office/drawing/2014/main" id="{993F7780-0E69-48AA-82AE-483EAC1BFF02}"/>
              </a:ext>
            </a:extLst>
          </p:cNvPr>
          <p:cNvSpPr txBox="1"/>
          <p:nvPr/>
        </p:nvSpPr>
        <p:spPr>
          <a:xfrm rot="5400000">
            <a:off x="4428529" y="3736825"/>
            <a:ext cx="2920955" cy="59781"/>
          </a:xfrm>
          <a:custGeom>
            <a:avLst/>
            <a:gdLst/>
            <a:ahLst/>
            <a:cxnLst/>
            <a:rect l="l" t="t" r="r" b="b"/>
            <a:pathLst>
              <a:path w="2758476" h="47662">
                <a:moveTo>
                  <a:pt x="50230" y="0"/>
                </a:moveTo>
                <a:cubicBezTo>
                  <a:pt x="60871" y="0"/>
                  <a:pt x="71401" y="3163"/>
                  <a:pt x="81819" y="9488"/>
                </a:cubicBezTo>
                <a:cubicBezTo>
                  <a:pt x="85018" y="11423"/>
                  <a:pt x="90153" y="14994"/>
                  <a:pt x="97222" y="20203"/>
                </a:cubicBezTo>
                <a:cubicBezTo>
                  <a:pt x="104738" y="25710"/>
                  <a:pt x="110840" y="29356"/>
                  <a:pt x="115528" y="31142"/>
                </a:cubicBezTo>
                <a:cubicBezTo>
                  <a:pt x="119472" y="32705"/>
                  <a:pt x="124049" y="33486"/>
                  <a:pt x="129258" y="33486"/>
                </a:cubicBezTo>
                <a:cubicBezTo>
                  <a:pt x="135918" y="33486"/>
                  <a:pt x="142913" y="31561"/>
                  <a:pt x="150242" y="27710"/>
                </a:cubicBezTo>
                <a:lnTo>
                  <a:pt x="170578" y="12384"/>
                </a:lnTo>
                <a:lnTo>
                  <a:pt x="175776" y="7507"/>
                </a:lnTo>
                <a:cubicBezTo>
                  <a:pt x="184147" y="2502"/>
                  <a:pt x="192891" y="0"/>
                  <a:pt x="202007" y="0"/>
                </a:cubicBezTo>
                <a:cubicBezTo>
                  <a:pt x="212648" y="0"/>
                  <a:pt x="223178" y="3163"/>
                  <a:pt x="233596" y="9488"/>
                </a:cubicBezTo>
                <a:cubicBezTo>
                  <a:pt x="236795" y="11423"/>
                  <a:pt x="241930" y="14994"/>
                  <a:pt x="248999" y="20203"/>
                </a:cubicBezTo>
                <a:cubicBezTo>
                  <a:pt x="256515" y="25710"/>
                  <a:pt x="262617" y="29356"/>
                  <a:pt x="267305" y="31142"/>
                </a:cubicBezTo>
                <a:cubicBezTo>
                  <a:pt x="271249" y="32705"/>
                  <a:pt x="275826" y="33486"/>
                  <a:pt x="281035" y="33486"/>
                </a:cubicBezTo>
                <a:cubicBezTo>
                  <a:pt x="287694" y="33486"/>
                  <a:pt x="294690" y="31561"/>
                  <a:pt x="302019" y="27710"/>
                </a:cubicBezTo>
                <a:lnTo>
                  <a:pt x="322355" y="12384"/>
                </a:lnTo>
                <a:lnTo>
                  <a:pt x="327553" y="7507"/>
                </a:lnTo>
                <a:cubicBezTo>
                  <a:pt x="335924" y="2502"/>
                  <a:pt x="344668" y="0"/>
                  <a:pt x="353784" y="0"/>
                </a:cubicBezTo>
                <a:cubicBezTo>
                  <a:pt x="364425" y="0"/>
                  <a:pt x="374955" y="3163"/>
                  <a:pt x="385373" y="9488"/>
                </a:cubicBezTo>
                <a:cubicBezTo>
                  <a:pt x="388572" y="11423"/>
                  <a:pt x="393707" y="14994"/>
                  <a:pt x="400776" y="20203"/>
                </a:cubicBezTo>
                <a:cubicBezTo>
                  <a:pt x="408292" y="25710"/>
                  <a:pt x="414394" y="29356"/>
                  <a:pt x="419082" y="31142"/>
                </a:cubicBezTo>
                <a:cubicBezTo>
                  <a:pt x="423026" y="32705"/>
                  <a:pt x="427602" y="33486"/>
                  <a:pt x="432811" y="33486"/>
                </a:cubicBezTo>
                <a:cubicBezTo>
                  <a:pt x="439472" y="33486"/>
                  <a:pt x="446466" y="31561"/>
                  <a:pt x="453796" y="27710"/>
                </a:cubicBezTo>
                <a:lnTo>
                  <a:pt x="474132" y="12384"/>
                </a:lnTo>
                <a:lnTo>
                  <a:pt x="479330" y="7507"/>
                </a:lnTo>
                <a:cubicBezTo>
                  <a:pt x="487701" y="2502"/>
                  <a:pt x="496445" y="0"/>
                  <a:pt x="505561" y="0"/>
                </a:cubicBezTo>
                <a:cubicBezTo>
                  <a:pt x="516202" y="0"/>
                  <a:pt x="526732" y="3163"/>
                  <a:pt x="537150" y="9488"/>
                </a:cubicBezTo>
                <a:cubicBezTo>
                  <a:pt x="540349" y="11423"/>
                  <a:pt x="545484" y="14994"/>
                  <a:pt x="552553" y="20203"/>
                </a:cubicBezTo>
                <a:cubicBezTo>
                  <a:pt x="560069" y="25710"/>
                  <a:pt x="566171" y="29356"/>
                  <a:pt x="570859" y="31142"/>
                </a:cubicBezTo>
                <a:cubicBezTo>
                  <a:pt x="574803" y="32705"/>
                  <a:pt x="579380" y="33486"/>
                  <a:pt x="584589" y="33486"/>
                </a:cubicBezTo>
                <a:cubicBezTo>
                  <a:pt x="591249" y="33486"/>
                  <a:pt x="598244" y="31561"/>
                  <a:pt x="605573" y="27710"/>
                </a:cubicBezTo>
                <a:lnTo>
                  <a:pt x="625909" y="12384"/>
                </a:lnTo>
                <a:lnTo>
                  <a:pt x="631107" y="7507"/>
                </a:lnTo>
                <a:cubicBezTo>
                  <a:pt x="639478" y="2502"/>
                  <a:pt x="648222" y="0"/>
                  <a:pt x="657338" y="0"/>
                </a:cubicBezTo>
                <a:cubicBezTo>
                  <a:pt x="667979" y="0"/>
                  <a:pt x="678509" y="3163"/>
                  <a:pt x="688927" y="9488"/>
                </a:cubicBezTo>
                <a:cubicBezTo>
                  <a:pt x="692126" y="11423"/>
                  <a:pt x="697261" y="14994"/>
                  <a:pt x="704330" y="20203"/>
                </a:cubicBezTo>
                <a:cubicBezTo>
                  <a:pt x="711846" y="25710"/>
                  <a:pt x="717948" y="29356"/>
                  <a:pt x="722636" y="31142"/>
                </a:cubicBezTo>
                <a:cubicBezTo>
                  <a:pt x="726580" y="32705"/>
                  <a:pt x="731157" y="33486"/>
                  <a:pt x="736366" y="33486"/>
                </a:cubicBezTo>
                <a:cubicBezTo>
                  <a:pt x="743025" y="33486"/>
                  <a:pt x="750020" y="31561"/>
                  <a:pt x="757350" y="27710"/>
                </a:cubicBezTo>
                <a:lnTo>
                  <a:pt x="777686" y="12383"/>
                </a:lnTo>
                <a:lnTo>
                  <a:pt x="782883" y="7507"/>
                </a:lnTo>
                <a:cubicBezTo>
                  <a:pt x="791255" y="2502"/>
                  <a:pt x="799998" y="0"/>
                  <a:pt x="809114" y="0"/>
                </a:cubicBezTo>
                <a:cubicBezTo>
                  <a:pt x="819755" y="0"/>
                  <a:pt x="830285" y="3163"/>
                  <a:pt x="840703" y="9488"/>
                </a:cubicBezTo>
                <a:cubicBezTo>
                  <a:pt x="843903" y="11423"/>
                  <a:pt x="849037" y="14994"/>
                  <a:pt x="856107" y="20203"/>
                </a:cubicBezTo>
                <a:cubicBezTo>
                  <a:pt x="863622" y="25710"/>
                  <a:pt x="869724" y="29356"/>
                  <a:pt x="874412" y="31142"/>
                </a:cubicBezTo>
                <a:cubicBezTo>
                  <a:pt x="878356" y="32705"/>
                  <a:pt x="882933" y="33486"/>
                  <a:pt x="888142" y="33486"/>
                </a:cubicBezTo>
                <a:cubicBezTo>
                  <a:pt x="894802" y="33486"/>
                  <a:pt x="901797" y="31561"/>
                  <a:pt x="909127" y="27710"/>
                </a:cubicBezTo>
                <a:lnTo>
                  <a:pt x="929463" y="12383"/>
                </a:lnTo>
                <a:lnTo>
                  <a:pt x="934660" y="7507"/>
                </a:lnTo>
                <a:cubicBezTo>
                  <a:pt x="943032" y="2502"/>
                  <a:pt x="951775" y="0"/>
                  <a:pt x="960891" y="0"/>
                </a:cubicBezTo>
                <a:cubicBezTo>
                  <a:pt x="971532" y="0"/>
                  <a:pt x="982062" y="3163"/>
                  <a:pt x="992480" y="9488"/>
                </a:cubicBezTo>
                <a:cubicBezTo>
                  <a:pt x="995680" y="11423"/>
                  <a:pt x="1000814" y="14994"/>
                  <a:pt x="1007884" y="20203"/>
                </a:cubicBezTo>
                <a:cubicBezTo>
                  <a:pt x="1015399" y="25710"/>
                  <a:pt x="1021501" y="29356"/>
                  <a:pt x="1026189" y="31142"/>
                </a:cubicBezTo>
                <a:cubicBezTo>
                  <a:pt x="1030133" y="32705"/>
                  <a:pt x="1034710" y="33486"/>
                  <a:pt x="1039919" y="33486"/>
                </a:cubicBezTo>
                <a:cubicBezTo>
                  <a:pt x="1046579" y="33486"/>
                  <a:pt x="1053574" y="31561"/>
                  <a:pt x="1060904" y="27710"/>
                </a:cubicBezTo>
                <a:lnTo>
                  <a:pt x="1081240" y="12384"/>
                </a:lnTo>
                <a:lnTo>
                  <a:pt x="1086437" y="7507"/>
                </a:lnTo>
                <a:cubicBezTo>
                  <a:pt x="1094809" y="2502"/>
                  <a:pt x="1103552" y="0"/>
                  <a:pt x="1112668" y="0"/>
                </a:cubicBezTo>
                <a:cubicBezTo>
                  <a:pt x="1123309" y="0"/>
                  <a:pt x="1133839" y="3163"/>
                  <a:pt x="1144257" y="9488"/>
                </a:cubicBezTo>
                <a:cubicBezTo>
                  <a:pt x="1147457" y="11423"/>
                  <a:pt x="1152591" y="14994"/>
                  <a:pt x="1159661" y="20203"/>
                </a:cubicBezTo>
                <a:cubicBezTo>
                  <a:pt x="1167176" y="25710"/>
                  <a:pt x="1173278" y="29356"/>
                  <a:pt x="1177966" y="31142"/>
                </a:cubicBezTo>
                <a:cubicBezTo>
                  <a:pt x="1181910" y="32705"/>
                  <a:pt x="1186487" y="33486"/>
                  <a:pt x="1191696" y="33486"/>
                </a:cubicBezTo>
                <a:cubicBezTo>
                  <a:pt x="1198356" y="33486"/>
                  <a:pt x="1205351" y="31561"/>
                  <a:pt x="1212681" y="27710"/>
                </a:cubicBezTo>
                <a:lnTo>
                  <a:pt x="1233017" y="12384"/>
                </a:lnTo>
                <a:lnTo>
                  <a:pt x="1238214" y="7507"/>
                </a:lnTo>
                <a:cubicBezTo>
                  <a:pt x="1246586" y="2502"/>
                  <a:pt x="1255329" y="0"/>
                  <a:pt x="1264445" y="0"/>
                </a:cubicBezTo>
                <a:cubicBezTo>
                  <a:pt x="1275086" y="0"/>
                  <a:pt x="1285616" y="3163"/>
                  <a:pt x="1296034" y="9488"/>
                </a:cubicBezTo>
                <a:cubicBezTo>
                  <a:pt x="1299234" y="11423"/>
                  <a:pt x="1304368" y="14994"/>
                  <a:pt x="1311438" y="20203"/>
                </a:cubicBezTo>
                <a:cubicBezTo>
                  <a:pt x="1318953" y="25710"/>
                  <a:pt x="1325055" y="29356"/>
                  <a:pt x="1329743" y="31142"/>
                </a:cubicBezTo>
                <a:cubicBezTo>
                  <a:pt x="1333687" y="32705"/>
                  <a:pt x="1338264" y="33486"/>
                  <a:pt x="1343473" y="33486"/>
                </a:cubicBezTo>
                <a:cubicBezTo>
                  <a:pt x="1350133" y="33486"/>
                  <a:pt x="1357128" y="31561"/>
                  <a:pt x="1364458" y="27710"/>
                </a:cubicBezTo>
                <a:lnTo>
                  <a:pt x="1384794" y="12383"/>
                </a:lnTo>
                <a:lnTo>
                  <a:pt x="1389991" y="7507"/>
                </a:lnTo>
                <a:cubicBezTo>
                  <a:pt x="1398363" y="2502"/>
                  <a:pt x="1407106" y="0"/>
                  <a:pt x="1416222" y="0"/>
                </a:cubicBezTo>
                <a:cubicBezTo>
                  <a:pt x="1426863" y="0"/>
                  <a:pt x="1437393" y="3163"/>
                  <a:pt x="1447811" y="9488"/>
                </a:cubicBezTo>
                <a:cubicBezTo>
                  <a:pt x="1451011" y="11423"/>
                  <a:pt x="1456145" y="14994"/>
                  <a:pt x="1463215" y="20203"/>
                </a:cubicBezTo>
                <a:cubicBezTo>
                  <a:pt x="1470730" y="25710"/>
                  <a:pt x="1476832" y="29356"/>
                  <a:pt x="1481520" y="31142"/>
                </a:cubicBezTo>
                <a:cubicBezTo>
                  <a:pt x="1485464" y="32705"/>
                  <a:pt x="1490041" y="33486"/>
                  <a:pt x="1495250" y="33486"/>
                </a:cubicBezTo>
                <a:cubicBezTo>
                  <a:pt x="1501910" y="33486"/>
                  <a:pt x="1508905" y="31561"/>
                  <a:pt x="1516235" y="27710"/>
                </a:cubicBezTo>
                <a:lnTo>
                  <a:pt x="1536571" y="12384"/>
                </a:lnTo>
                <a:lnTo>
                  <a:pt x="1541768" y="7507"/>
                </a:lnTo>
                <a:cubicBezTo>
                  <a:pt x="1550140" y="2502"/>
                  <a:pt x="1558883" y="0"/>
                  <a:pt x="1567999" y="0"/>
                </a:cubicBezTo>
                <a:cubicBezTo>
                  <a:pt x="1578640" y="0"/>
                  <a:pt x="1589170" y="3163"/>
                  <a:pt x="1599588" y="9488"/>
                </a:cubicBezTo>
                <a:cubicBezTo>
                  <a:pt x="1602788" y="11423"/>
                  <a:pt x="1607922" y="14994"/>
                  <a:pt x="1614992" y="20203"/>
                </a:cubicBezTo>
                <a:cubicBezTo>
                  <a:pt x="1622507" y="25710"/>
                  <a:pt x="1628609" y="29356"/>
                  <a:pt x="1633297" y="31142"/>
                </a:cubicBezTo>
                <a:cubicBezTo>
                  <a:pt x="1637241" y="32705"/>
                  <a:pt x="1641818" y="33486"/>
                  <a:pt x="1647027" y="33486"/>
                </a:cubicBezTo>
                <a:cubicBezTo>
                  <a:pt x="1653687" y="33486"/>
                  <a:pt x="1660682" y="31561"/>
                  <a:pt x="1668012" y="27710"/>
                </a:cubicBezTo>
                <a:lnTo>
                  <a:pt x="1688348" y="12384"/>
                </a:lnTo>
                <a:lnTo>
                  <a:pt x="1693545" y="7507"/>
                </a:lnTo>
                <a:cubicBezTo>
                  <a:pt x="1701917" y="2502"/>
                  <a:pt x="1710660" y="0"/>
                  <a:pt x="1719776" y="0"/>
                </a:cubicBezTo>
                <a:cubicBezTo>
                  <a:pt x="1730417" y="0"/>
                  <a:pt x="1740947" y="3163"/>
                  <a:pt x="1751365" y="9488"/>
                </a:cubicBezTo>
                <a:cubicBezTo>
                  <a:pt x="1754565" y="11423"/>
                  <a:pt x="1759699" y="14994"/>
                  <a:pt x="1766769" y="20203"/>
                </a:cubicBezTo>
                <a:cubicBezTo>
                  <a:pt x="1774284" y="25710"/>
                  <a:pt x="1780386" y="29356"/>
                  <a:pt x="1785074" y="31142"/>
                </a:cubicBezTo>
                <a:cubicBezTo>
                  <a:pt x="1789018" y="32705"/>
                  <a:pt x="1793595" y="33486"/>
                  <a:pt x="1798804" y="33486"/>
                </a:cubicBezTo>
                <a:cubicBezTo>
                  <a:pt x="1805464" y="33486"/>
                  <a:pt x="1812459" y="31561"/>
                  <a:pt x="1819789" y="27710"/>
                </a:cubicBezTo>
                <a:lnTo>
                  <a:pt x="1840125" y="12384"/>
                </a:lnTo>
                <a:lnTo>
                  <a:pt x="1845322" y="7507"/>
                </a:lnTo>
                <a:cubicBezTo>
                  <a:pt x="1853694" y="2502"/>
                  <a:pt x="1862437" y="0"/>
                  <a:pt x="1871553" y="0"/>
                </a:cubicBezTo>
                <a:cubicBezTo>
                  <a:pt x="1882194" y="0"/>
                  <a:pt x="1892724" y="3163"/>
                  <a:pt x="1903142" y="9488"/>
                </a:cubicBezTo>
                <a:cubicBezTo>
                  <a:pt x="1906342" y="11423"/>
                  <a:pt x="1911476" y="14994"/>
                  <a:pt x="1918546" y="20203"/>
                </a:cubicBezTo>
                <a:cubicBezTo>
                  <a:pt x="1926061" y="25710"/>
                  <a:pt x="1932163" y="29356"/>
                  <a:pt x="1936851" y="31142"/>
                </a:cubicBezTo>
                <a:cubicBezTo>
                  <a:pt x="1940795" y="32705"/>
                  <a:pt x="1945372" y="33486"/>
                  <a:pt x="1950581" y="33486"/>
                </a:cubicBezTo>
                <a:cubicBezTo>
                  <a:pt x="1957241" y="33486"/>
                  <a:pt x="1964236" y="31561"/>
                  <a:pt x="1971566" y="27710"/>
                </a:cubicBezTo>
                <a:lnTo>
                  <a:pt x="1991902" y="12384"/>
                </a:lnTo>
                <a:lnTo>
                  <a:pt x="1997099" y="7507"/>
                </a:lnTo>
                <a:cubicBezTo>
                  <a:pt x="2005471" y="2502"/>
                  <a:pt x="2014214" y="0"/>
                  <a:pt x="2023330" y="0"/>
                </a:cubicBezTo>
                <a:cubicBezTo>
                  <a:pt x="2033971" y="0"/>
                  <a:pt x="2044501" y="3163"/>
                  <a:pt x="2054919" y="9488"/>
                </a:cubicBezTo>
                <a:cubicBezTo>
                  <a:pt x="2058119" y="11423"/>
                  <a:pt x="2063253" y="14994"/>
                  <a:pt x="2070323" y="20203"/>
                </a:cubicBezTo>
                <a:cubicBezTo>
                  <a:pt x="2077838" y="25710"/>
                  <a:pt x="2083940" y="29356"/>
                  <a:pt x="2088628" y="31142"/>
                </a:cubicBezTo>
                <a:cubicBezTo>
                  <a:pt x="2092572" y="32705"/>
                  <a:pt x="2097149" y="33486"/>
                  <a:pt x="2102358" y="33486"/>
                </a:cubicBezTo>
                <a:cubicBezTo>
                  <a:pt x="2109018" y="33486"/>
                  <a:pt x="2116013" y="31561"/>
                  <a:pt x="2123343" y="27710"/>
                </a:cubicBezTo>
                <a:lnTo>
                  <a:pt x="2143679" y="12384"/>
                </a:lnTo>
                <a:lnTo>
                  <a:pt x="2148876" y="7507"/>
                </a:lnTo>
                <a:cubicBezTo>
                  <a:pt x="2157248" y="2502"/>
                  <a:pt x="2165991" y="0"/>
                  <a:pt x="2175107" y="0"/>
                </a:cubicBezTo>
                <a:cubicBezTo>
                  <a:pt x="2185748" y="0"/>
                  <a:pt x="2196278" y="3163"/>
                  <a:pt x="2206696" y="9488"/>
                </a:cubicBezTo>
                <a:cubicBezTo>
                  <a:pt x="2209896" y="11423"/>
                  <a:pt x="2215030" y="14994"/>
                  <a:pt x="2222100" y="20203"/>
                </a:cubicBezTo>
                <a:cubicBezTo>
                  <a:pt x="2229615" y="25710"/>
                  <a:pt x="2235717" y="29356"/>
                  <a:pt x="2240405" y="31142"/>
                </a:cubicBezTo>
                <a:cubicBezTo>
                  <a:pt x="2244349" y="32705"/>
                  <a:pt x="2248926" y="33486"/>
                  <a:pt x="2254135" y="33486"/>
                </a:cubicBezTo>
                <a:cubicBezTo>
                  <a:pt x="2260795" y="33486"/>
                  <a:pt x="2267790" y="31561"/>
                  <a:pt x="2275120" y="27710"/>
                </a:cubicBezTo>
                <a:lnTo>
                  <a:pt x="2295456" y="12384"/>
                </a:lnTo>
                <a:lnTo>
                  <a:pt x="2300653" y="7507"/>
                </a:lnTo>
                <a:cubicBezTo>
                  <a:pt x="2309025" y="2502"/>
                  <a:pt x="2317768" y="0"/>
                  <a:pt x="2326884" y="0"/>
                </a:cubicBezTo>
                <a:cubicBezTo>
                  <a:pt x="2337525" y="0"/>
                  <a:pt x="2348055" y="3163"/>
                  <a:pt x="2358473" y="9488"/>
                </a:cubicBezTo>
                <a:cubicBezTo>
                  <a:pt x="2361673" y="11423"/>
                  <a:pt x="2366807" y="14994"/>
                  <a:pt x="2373877" y="20203"/>
                </a:cubicBezTo>
                <a:cubicBezTo>
                  <a:pt x="2381392" y="25710"/>
                  <a:pt x="2387494" y="29356"/>
                  <a:pt x="2392182" y="31142"/>
                </a:cubicBezTo>
                <a:cubicBezTo>
                  <a:pt x="2396126" y="32705"/>
                  <a:pt x="2400703" y="33486"/>
                  <a:pt x="2405912" y="33486"/>
                </a:cubicBezTo>
                <a:cubicBezTo>
                  <a:pt x="2412572" y="33486"/>
                  <a:pt x="2419567" y="31561"/>
                  <a:pt x="2426897" y="27710"/>
                </a:cubicBezTo>
                <a:lnTo>
                  <a:pt x="2447233" y="12384"/>
                </a:lnTo>
                <a:lnTo>
                  <a:pt x="2452430" y="7507"/>
                </a:lnTo>
                <a:cubicBezTo>
                  <a:pt x="2460802" y="2502"/>
                  <a:pt x="2469545" y="0"/>
                  <a:pt x="2478661" y="0"/>
                </a:cubicBezTo>
                <a:cubicBezTo>
                  <a:pt x="2489302" y="0"/>
                  <a:pt x="2499832" y="3163"/>
                  <a:pt x="2510250" y="9488"/>
                </a:cubicBezTo>
                <a:cubicBezTo>
                  <a:pt x="2513450" y="11423"/>
                  <a:pt x="2518584" y="14994"/>
                  <a:pt x="2525654" y="20203"/>
                </a:cubicBezTo>
                <a:cubicBezTo>
                  <a:pt x="2533170" y="25710"/>
                  <a:pt x="2539272" y="29356"/>
                  <a:pt x="2543960" y="31142"/>
                </a:cubicBezTo>
                <a:cubicBezTo>
                  <a:pt x="2547904" y="32705"/>
                  <a:pt x="2552480" y="33486"/>
                  <a:pt x="2557689" y="33486"/>
                </a:cubicBezTo>
                <a:cubicBezTo>
                  <a:pt x="2564349" y="33486"/>
                  <a:pt x="2571344" y="31561"/>
                  <a:pt x="2578674" y="27710"/>
                </a:cubicBezTo>
                <a:lnTo>
                  <a:pt x="2599051" y="12353"/>
                </a:lnTo>
                <a:lnTo>
                  <a:pt x="2604215" y="7507"/>
                </a:lnTo>
                <a:cubicBezTo>
                  <a:pt x="2612587" y="2502"/>
                  <a:pt x="2621331" y="0"/>
                  <a:pt x="2630446" y="0"/>
                </a:cubicBezTo>
                <a:cubicBezTo>
                  <a:pt x="2641088" y="0"/>
                  <a:pt x="2651617" y="3163"/>
                  <a:pt x="2662035" y="9488"/>
                </a:cubicBezTo>
                <a:cubicBezTo>
                  <a:pt x="2665235" y="11423"/>
                  <a:pt x="2670370" y="14994"/>
                  <a:pt x="2677439" y="20203"/>
                </a:cubicBezTo>
                <a:cubicBezTo>
                  <a:pt x="2684955" y="25710"/>
                  <a:pt x="2691057" y="29356"/>
                  <a:pt x="2695745" y="31142"/>
                </a:cubicBezTo>
                <a:cubicBezTo>
                  <a:pt x="2699689" y="32705"/>
                  <a:pt x="2704265" y="33486"/>
                  <a:pt x="2709474" y="33486"/>
                </a:cubicBezTo>
                <a:cubicBezTo>
                  <a:pt x="2722794" y="33486"/>
                  <a:pt x="2737454" y="25784"/>
                  <a:pt x="2753453" y="10381"/>
                </a:cubicBezTo>
                <a:lnTo>
                  <a:pt x="2758476" y="17636"/>
                </a:lnTo>
                <a:cubicBezTo>
                  <a:pt x="2743221" y="37654"/>
                  <a:pt x="2726664" y="47662"/>
                  <a:pt x="2708804" y="47662"/>
                </a:cubicBezTo>
                <a:cubicBezTo>
                  <a:pt x="2699131" y="47662"/>
                  <a:pt x="2690089" y="45430"/>
                  <a:pt x="2681680" y="40965"/>
                </a:cubicBezTo>
                <a:cubicBezTo>
                  <a:pt x="2677216" y="38658"/>
                  <a:pt x="2671672" y="35086"/>
                  <a:pt x="2665049" y="30249"/>
                </a:cubicBezTo>
                <a:cubicBezTo>
                  <a:pt x="2657384" y="24668"/>
                  <a:pt x="2651468" y="20762"/>
                  <a:pt x="2647301" y="18529"/>
                </a:cubicBezTo>
                <a:cubicBezTo>
                  <a:pt x="2641869" y="15627"/>
                  <a:pt x="2635841" y="14176"/>
                  <a:pt x="2629219" y="14176"/>
                </a:cubicBezTo>
                <a:cubicBezTo>
                  <a:pt x="2622559" y="14176"/>
                  <a:pt x="2615564" y="16111"/>
                  <a:pt x="2608234" y="19980"/>
                </a:cubicBezTo>
                <a:lnTo>
                  <a:pt x="2587864" y="35406"/>
                </a:lnTo>
                <a:lnTo>
                  <a:pt x="2582832" y="40156"/>
                </a:lnTo>
                <a:cubicBezTo>
                  <a:pt x="2574553" y="45160"/>
                  <a:pt x="2565949" y="47662"/>
                  <a:pt x="2557019" y="47662"/>
                </a:cubicBezTo>
                <a:cubicBezTo>
                  <a:pt x="2547346" y="47662"/>
                  <a:pt x="2538304" y="45430"/>
                  <a:pt x="2529895" y="40965"/>
                </a:cubicBezTo>
                <a:cubicBezTo>
                  <a:pt x="2525431" y="38658"/>
                  <a:pt x="2519886" y="35086"/>
                  <a:pt x="2513264" y="30249"/>
                </a:cubicBezTo>
                <a:cubicBezTo>
                  <a:pt x="2505599" y="24668"/>
                  <a:pt x="2499683" y="20762"/>
                  <a:pt x="2495516" y="18529"/>
                </a:cubicBezTo>
                <a:cubicBezTo>
                  <a:pt x="2490084" y="15627"/>
                  <a:pt x="2484056" y="14176"/>
                  <a:pt x="2477433" y="14176"/>
                </a:cubicBezTo>
                <a:cubicBezTo>
                  <a:pt x="2470773" y="14176"/>
                  <a:pt x="2463778" y="16111"/>
                  <a:pt x="2456449" y="19980"/>
                </a:cubicBezTo>
                <a:lnTo>
                  <a:pt x="2436119" y="35375"/>
                </a:lnTo>
                <a:lnTo>
                  <a:pt x="2431054" y="40156"/>
                </a:lnTo>
                <a:cubicBezTo>
                  <a:pt x="2422776" y="45160"/>
                  <a:pt x="2414172" y="47662"/>
                  <a:pt x="2405242" y="47662"/>
                </a:cubicBezTo>
                <a:cubicBezTo>
                  <a:pt x="2395568" y="47662"/>
                  <a:pt x="2386527" y="45430"/>
                  <a:pt x="2378118" y="40965"/>
                </a:cubicBezTo>
                <a:cubicBezTo>
                  <a:pt x="2373653" y="38658"/>
                  <a:pt x="2368109" y="35086"/>
                  <a:pt x="2361487" y="30249"/>
                </a:cubicBezTo>
                <a:cubicBezTo>
                  <a:pt x="2353822" y="24668"/>
                  <a:pt x="2347906" y="20762"/>
                  <a:pt x="2343739" y="18529"/>
                </a:cubicBezTo>
                <a:cubicBezTo>
                  <a:pt x="2338307" y="15627"/>
                  <a:pt x="2332279" y="14176"/>
                  <a:pt x="2325656" y="14176"/>
                </a:cubicBezTo>
                <a:cubicBezTo>
                  <a:pt x="2318996" y="14176"/>
                  <a:pt x="2312001" y="16111"/>
                  <a:pt x="2304672" y="19980"/>
                </a:cubicBezTo>
                <a:lnTo>
                  <a:pt x="2284342" y="35375"/>
                </a:lnTo>
                <a:lnTo>
                  <a:pt x="2279277" y="40156"/>
                </a:lnTo>
                <a:cubicBezTo>
                  <a:pt x="2270999" y="45160"/>
                  <a:pt x="2262395" y="47662"/>
                  <a:pt x="2253465" y="47662"/>
                </a:cubicBezTo>
                <a:cubicBezTo>
                  <a:pt x="2243791" y="47662"/>
                  <a:pt x="2234750" y="45430"/>
                  <a:pt x="2226341" y="40965"/>
                </a:cubicBezTo>
                <a:cubicBezTo>
                  <a:pt x="2221876" y="38658"/>
                  <a:pt x="2216332" y="35086"/>
                  <a:pt x="2209710" y="30249"/>
                </a:cubicBezTo>
                <a:cubicBezTo>
                  <a:pt x="2202045" y="24668"/>
                  <a:pt x="2196129" y="20762"/>
                  <a:pt x="2191962" y="18529"/>
                </a:cubicBezTo>
                <a:cubicBezTo>
                  <a:pt x="2186530" y="15627"/>
                  <a:pt x="2180502" y="14176"/>
                  <a:pt x="2173879" y="14176"/>
                </a:cubicBezTo>
                <a:cubicBezTo>
                  <a:pt x="2167219" y="14176"/>
                  <a:pt x="2160224" y="16111"/>
                  <a:pt x="2152895" y="19980"/>
                </a:cubicBezTo>
                <a:lnTo>
                  <a:pt x="2132565" y="35376"/>
                </a:lnTo>
                <a:lnTo>
                  <a:pt x="2127500" y="40156"/>
                </a:lnTo>
                <a:cubicBezTo>
                  <a:pt x="2119222" y="45160"/>
                  <a:pt x="2110618" y="47662"/>
                  <a:pt x="2101688" y="47662"/>
                </a:cubicBezTo>
                <a:cubicBezTo>
                  <a:pt x="2092014" y="47662"/>
                  <a:pt x="2082973" y="45430"/>
                  <a:pt x="2074564" y="40965"/>
                </a:cubicBezTo>
                <a:cubicBezTo>
                  <a:pt x="2070099" y="38658"/>
                  <a:pt x="2064555" y="35086"/>
                  <a:pt x="2057933" y="30249"/>
                </a:cubicBezTo>
                <a:cubicBezTo>
                  <a:pt x="2050268" y="24668"/>
                  <a:pt x="2044352" y="20762"/>
                  <a:pt x="2040185" y="18529"/>
                </a:cubicBezTo>
                <a:cubicBezTo>
                  <a:pt x="2034753" y="15627"/>
                  <a:pt x="2028725" y="14176"/>
                  <a:pt x="2022102" y="14176"/>
                </a:cubicBezTo>
                <a:cubicBezTo>
                  <a:pt x="2015442" y="14176"/>
                  <a:pt x="2008447" y="16111"/>
                  <a:pt x="2001118" y="19980"/>
                </a:cubicBezTo>
                <a:lnTo>
                  <a:pt x="1980788" y="35376"/>
                </a:lnTo>
                <a:lnTo>
                  <a:pt x="1975723" y="40156"/>
                </a:lnTo>
                <a:cubicBezTo>
                  <a:pt x="1967445" y="45160"/>
                  <a:pt x="1958841" y="47662"/>
                  <a:pt x="1949911" y="47662"/>
                </a:cubicBezTo>
                <a:cubicBezTo>
                  <a:pt x="1940237" y="47662"/>
                  <a:pt x="1931196" y="45430"/>
                  <a:pt x="1922787" y="40965"/>
                </a:cubicBezTo>
                <a:cubicBezTo>
                  <a:pt x="1918322" y="38658"/>
                  <a:pt x="1912778" y="35086"/>
                  <a:pt x="1906156" y="30249"/>
                </a:cubicBezTo>
                <a:cubicBezTo>
                  <a:pt x="1898491" y="24668"/>
                  <a:pt x="1892575" y="20762"/>
                  <a:pt x="1888408" y="18529"/>
                </a:cubicBezTo>
                <a:cubicBezTo>
                  <a:pt x="1882976" y="15627"/>
                  <a:pt x="1876948" y="14176"/>
                  <a:pt x="1870325" y="14176"/>
                </a:cubicBezTo>
                <a:cubicBezTo>
                  <a:pt x="1863665" y="14176"/>
                  <a:pt x="1856670" y="16111"/>
                  <a:pt x="1849341" y="19980"/>
                </a:cubicBezTo>
                <a:lnTo>
                  <a:pt x="1829011" y="35375"/>
                </a:lnTo>
                <a:lnTo>
                  <a:pt x="1823946" y="40156"/>
                </a:lnTo>
                <a:cubicBezTo>
                  <a:pt x="1815668" y="45160"/>
                  <a:pt x="1807064" y="47662"/>
                  <a:pt x="1798134" y="47662"/>
                </a:cubicBezTo>
                <a:cubicBezTo>
                  <a:pt x="1788460" y="47662"/>
                  <a:pt x="1779419" y="45430"/>
                  <a:pt x="1771010" y="40965"/>
                </a:cubicBezTo>
                <a:cubicBezTo>
                  <a:pt x="1766545" y="38658"/>
                  <a:pt x="1761002" y="35086"/>
                  <a:pt x="1754379" y="30249"/>
                </a:cubicBezTo>
                <a:cubicBezTo>
                  <a:pt x="1746714" y="24668"/>
                  <a:pt x="1740798" y="20762"/>
                  <a:pt x="1736631" y="18529"/>
                </a:cubicBezTo>
                <a:cubicBezTo>
                  <a:pt x="1731199" y="15627"/>
                  <a:pt x="1725171" y="14176"/>
                  <a:pt x="1718548" y="14176"/>
                </a:cubicBezTo>
                <a:cubicBezTo>
                  <a:pt x="1711888" y="14176"/>
                  <a:pt x="1704893" y="16111"/>
                  <a:pt x="1697564" y="19980"/>
                </a:cubicBezTo>
                <a:lnTo>
                  <a:pt x="1677235" y="35375"/>
                </a:lnTo>
                <a:lnTo>
                  <a:pt x="1672170" y="40156"/>
                </a:lnTo>
                <a:cubicBezTo>
                  <a:pt x="1663891" y="45160"/>
                  <a:pt x="1655287" y="47662"/>
                  <a:pt x="1646357" y="47662"/>
                </a:cubicBezTo>
                <a:cubicBezTo>
                  <a:pt x="1636683" y="47662"/>
                  <a:pt x="1627642" y="45430"/>
                  <a:pt x="1619233" y="40965"/>
                </a:cubicBezTo>
                <a:cubicBezTo>
                  <a:pt x="1614768" y="38658"/>
                  <a:pt x="1609225" y="35086"/>
                  <a:pt x="1602602" y="30249"/>
                </a:cubicBezTo>
                <a:cubicBezTo>
                  <a:pt x="1594937" y="24668"/>
                  <a:pt x="1589021" y="20762"/>
                  <a:pt x="1584854" y="18529"/>
                </a:cubicBezTo>
                <a:cubicBezTo>
                  <a:pt x="1579422" y="15627"/>
                  <a:pt x="1573394" y="14176"/>
                  <a:pt x="1566771" y="14176"/>
                </a:cubicBezTo>
                <a:cubicBezTo>
                  <a:pt x="1560111" y="14176"/>
                  <a:pt x="1553116" y="16111"/>
                  <a:pt x="1545787" y="19980"/>
                </a:cubicBezTo>
                <a:lnTo>
                  <a:pt x="1525458" y="35375"/>
                </a:lnTo>
                <a:lnTo>
                  <a:pt x="1520393" y="40156"/>
                </a:lnTo>
                <a:cubicBezTo>
                  <a:pt x="1512114" y="45160"/>
                  <a:pt x="1503510" y="47662"/>
                  <a:pt x="1494580" y="47662"/>
                </a:cubicBezTo>
                <a:cubicBezTo>
                  <a:pt x="1484906" y="47662"/>
                  <a:pt x="1475865" y="45430"/>
                  <a:pt x="1467456" y="40965"/>
                </a:cubicBezTo>
                <a:cubicBezTo>
                  <a:pt x="1462991" y="38658"/>
                  <a:pt x="1457448" y="35086"/>
                  <a:pt x="1450825" y="30249"/>
                </a:cubicBezTo>
                <a:cubicBezTo>
                  <a:pt x="1443160" y="24668"/>
                  <a:pt x="1437244" y="20762"/>
                  <a:pt x="1433077" y="18529"/>
                </a:cubicBezTo>
                <a:cubicBezTo>
                  <a:pt x="1427645" y="15627"/>
                  <a:pt x="1421617" y="14176"/>
                  <a:pt x="1414994" y="14176"/>
                </a:cubicBezTo>
                <a:cubicBezTo>
                  <a:pt x="1408334" y="14176"/>
                  <a:pt x="1401339" y="16111"/>
                  <a:pt x="1394010" y="19980"/>
                </a:cubicBezTo>
                <a:lnTo>
                  <a:pt x="1373681" y="35375"/>
                </a:lnTo>
                <a:lnTo>
                  <a:pt x="1368616" y="40156"/>
                </a:lnTo>
                <a:cubicBezTo>
                  <a:pt x="1360337" y="45160"/>
                  <a:pt x="1351733" y="47662"/>
                  <a:pt x="1342803" y="47662"/>
                </a:cubicBezTo>
                <a:cubicBezTo>
                  <a:pt x="1333129" y="47662"/>
                  <a:pt x="1324088" y="45430"/>
                  <a:pt x="1315679" y="40965"/>
                </a:cubicBezTo>
                <a:cubicBezTo>
                  <a:pt x="1311214" y="38658"/>
                  <a:pt x="1305671" y="35086"/>
                  <a:pt x="1299048" y="30249"/>
                </a:cubicBezTo>
                <a:cubicBezTo>
                  <a:pt x="1291383" y="24668"/>
                  <a:pt x="1285467" y="20762"/>
                  <a:pt x="1281300" y="18529"/>
                </a:cubicBezTo>
                <a:cubicBezTo>
                  <a:pt x="1275868" y="15627"/>
                  <a:pt x="1269840" y="14176"/>
                  <a:pt x="1263217" y="14176"/>
                </a:cubicBezTo>
                <a:cubicBezTo>
                  <a:pt x="1256557" y="14176"/>
                  <a:pt x="1249562" y="16111"/>
                  <a:pt x="1242233" y="19980"/>
                </a:cubicBezTo>
                <a:lnTo>
                  <a:pt x="1221904" y="35375"/>
                </a:lnTo>
                <a:lnTo>
                  <a:pt x="1216839" y="40156"/>
                </a:lnTo>
                <a:cubicBezTo>
                  <a:pt x="1208560" y="45160"/>
                  <a:pt x="1199956" y="47662"/>
                  <a:pt x="1191026" y="47662"/>
                </a:cubicBezTo>
                <a:cubicBezTo>
                  <a:pt x="1181352" y="47662"/>
                  <a:pt x="1172311" y="45430"/>
                  <a:pt x="1163902" y="40965"/>
                </a:cubicBezTo>
                <a:cubicBezTo>
                  <a:pt x="1159437" y="38658"/>
                  <a:pt x="1153894" y="35086"/>
                  <a:pt x="1147271" y="30249"/>
                </a:cubicBezTo>
                <a:cubicBezTo>
                  <a:pt x="1139606" y="24668"/>
                  <a:pt x="1133690" y="20762"/>
                  <a:pt x="1129523" y="18529"/>
                </a:cubicBezTo>
                <a:cubicBezTo>
                  <a:pt x="1124091" y="15627"/>
                  <a:pt x="1118063" y="14176"/>
                  <a:pt x="1111440" y="14176"/>
                </a:cubicBezTo>
                <a:cubicBezTo>
                  <a:pt x="1104780" y="14176"/>
                  <a:pt x="1097785" y="16111"/>
                  <a:pt x="1090456" y="19980"/>
                </a:cubicBezTo>
                <a:lnTo>
                  <a:pt x="1070126" y="35375"/>
                </a:lnTo>
                <a:lnTo>
                  <a:pt x="1065062" y="40156"/>
                </a:lnTo>
                <a:cubicBezTo>
                  <a:pt x="1056783" y="45160"/>
                  <a:pt x="1048179" y="47662"/>
                  <a:pt x="1039249" y="47662"/>
                </a:cubicBezTo>
                <a:cubicBezTo>
                  <a:pt x="1029575" y="47662"/>
                  <a:pt x="1020534" y="45430"/>
                  <a:pt x="1012125" y="40965"/>
                </a:cubicBezTo>
                <a:cubicBezTo>
                  <a:pt x="1007660" y="38658"/>
                  <a:pt x="1002117" y="35086"/>
                  <a:pt x="995494" y="30249"/>
                </a:cubicBezTo>
                <a:cubicBezTo>
                  <a:pt x="987829" y="24668"/>
                  <a:pt x="981913" y="20762"/>
                  <a:pt x="977746" y="18529"/>
                </a:cubicBezTo>
                <a:cubicBezTo>
                  <a:pt x="972314" y="15627"/>
                  <a:pt x="966286" y="14176"/>
                  <a:pt x="959663" y="14176"/>
                </a:cubicBezTo>
                <a:cubicBezTo>
                  <a:pt x="953003" y="14176"/>
                  <a:pt x="946008" y="16111"/>
                  <a:pt x="938679" y="19980"/>
                </a:cubicBezTo>
                <a:lnTo>
                  <a:pt x="918350" y="35375"/>
                </a:lnTo>
                <a:lnTo>
                  <a:pt x="913285" y="40156"/>
                </a:lnTo>
                <a:cubicBezTo>
                  <a:pt x="905006" y="45160"/>
                  <a:pt x="896402" y="47662"/>
                  <a:pt x="887472" y="47662"/>
                </a:cubicBezTo>
                <a:cubicBezTo>
                  <a:pt x="877798" y="47662"/>
                  <a:pt x="868757" y="45430"/>
                  <a:pt x="860348" y="40965"/>
                </a:cubicBezTo>
                <a:cubicBezTo>
                  <a:pt x="855883" y="38658"/>
                  <a:pt x="850340" y="35086"/>
                  <a:pt x="843717" y="30249"/>
                </a:cubicBezTo>
                <a:cubicBezTo>
                  <a:pt x="836052" y="24668"/>
                  <a:pt x="830136" y="20762"/>
                  <a:pt x="825969" y="18529"/>
                </a:cubicBezTo>
                <a:cubicBezTo>
                  <a:pt x="820537" y="15627"/>
                  <a:pt x="814509" y="14176"/>
                  <a:pt x="807886" y="14176"/>
                </a:cubicBezTo>
                <a:cubicBezTo>
                  <a:pt x="801226" y="14176"/>
                  <a:pt x="794231" y="16111"/>
                  <a:pt x="786902" y="19980"/>
                </a:cubicBezTo>
                <a:lnTo>
                  <a:pt x="766573" y="35375"/>
                </a:lnTo>
                <a:lnTo>
                  <a:pt x="761508" y="40156"/>
                </a:lnTo>
                <a:cubicBezTo>
                  <a:pt x="753229" y="45160"/>
                  <a:pt x="744625" y="47662"/>
                  <a:pt x="735696" y="47662"/>
                </a:cubicBezTo>
                <a:cubicBezTo>
                  <a:pt x="726022" y="47662"/>
                  <a:pt x="716981" y="45430"/>
                  <a:pt x="708572" y="40965"/>
                </a:cubicBezTo>
                <a:cubicBezTo>
                  <a:pt x="704107" y="38658"/>
                  <a:pt x="698563" y="35086"/>
                  <a:pt x="691940" y="30249"/>
                </a:cubicBezTo>
                <a:cubicBezTo>
                  <a:pt x="684276" y="24668"/>
                  <a:pt x="678360" y="20762"/>
                  <a:pt x="674193" y="18529"/>
                </a:cubicBezTo>
                <a:cubicBezTo>
                  <a:pt x="668760" y="15627"/>
                  <a:pt x="662733" y="14176"/>
                  <a:pt x="656110" y="14176"/>
                </a:cubicBezTo>
                <a:cubicBezTo>
                  <a:pt x="649450" y="14176"/>
                  <a:pt x="642455" y="16111"/>
                  <a:pt x="635125" y="19980"/>
                </a:cubicBezTo>
                <a:lnTo>
                  <a:pt x="614796" y="35375"/>
                </a:lnTo>
                <a:lnTo>
                  <a:pt x="609731" y="40156"/>
                </a:lnTo>
                <a:cubicBezTo>
                  <a:pt x="601453" y="45160"/>
                  <a:pt x="592849" y="47662"/>
                  <a:pt x="583919" y="47662"/>
                </a:cubicBezTo>
                <a:cubicBezTo>
                  <a:pt x="574245" y="47662"/>
                  <a:pt x="565204" y="45430"/>
                  <a:pt x="556795" y="40965"/>
                </a:cubicBezTo>
                <a:cubicBezTo>
                  <a:pt x="552330" y="38658"/>
                  <a:pt x="546786" y="35086"/>
                  <a:pt x="540163" y="30249"/>
                </a:cubicBezTo>
                <a:cubicBezTo>
                  <a:pt x="532499" y="24668"/>
                  <a:pt x="526583" y="20762"/>
                  <a:pt x="522415" y="18529"/>
                </a:cubicBezTo>
                <a:cubicBezTo>
                  <a:pt x="516983" y="15627"/>
                  <a:pt x="510956" y="14176"/>
                  <a:pt x="504333" y="14176"/>
                </a:cubicBezTo>
                <a:cubicBezTo>
                  <a:pt x="497673" y="14176"/>
                  <a:pt x="490678" y="16111"/>
                  <a:pt x="483348" y="19980"/>
                </a:cubicBezTo>
                <a:lnTo>
                  <a:pt x="463019" y="35375"/>
                </a:lnTo>
                <a:lnTo>
                  <a:pt x="457954" y="40156"/>
                </a:lnTo>
                <a:cubicBezTo>
                  <a:pt x="449676" y="45160"/>
                  <a:pt x="441072" y="47662"/>
                  <a:pt x="432142" y="47662"/>
                </a:cubicBezTo>
                <a:cubicBezTo>
                  <a:pt x="422468" y="47662"/>
                  <a:pt x="413427" y="45430"/>
                  <a:pt x="405018" y="40965"/>
                </a:cubicBezTo>
                <a:cubicBezTo>
                  <a:pt x="400553" y="38658"/>
                  <a:pt x="395009" y="35086"/>
                  <a:pt x="388386" y="30249"/>
                </a:cubicBezTo>
                <a:cubicBezTo>
                  <a:pt x="380722" y="24668"/>
                  <a:pt x="374806" y="20762"/>
                  <a:pt x="370638" y="18529"/>
                </a:cubicBezTo>
                <a:cubicBezTo>
                  <a:pt x="365206" y="15627"/>
                  <a:pt x="359179" y="14176"/>
                  <a:pt x="352556" y="14176"/>
                </a:cubicBezTo>
                <a:cubicBezTo>
                  <a:pt x="345896" y="14176"/>
                  <a:pt x="338901" y="16111"/>
                  <a:pt x="331571" y="19980"/>
                </a:cubicBezTo>
                <a:lnTo>
                  <a:pt x="311243" y="35375"/>
                </a:lnTo>
                <a:lnTo>
                  <a:pt x="306177" y="40156"/>
                </a:lnTo>
                <a:cubicBezTo>
                  <a:pt x="297899" y="45160"/>
                  <a:pt x="289295" y="47662"/>
                  <a:pt x="280365" y="47662"/>
                </a:cubicBezTo>
                <a:cubicBezTo>
                  <a:pt x="270691" y="47662"/>
                  <a:pt x="261650" y="45430"/>
                  <a:pt x="253241" y="40965"/>
                </a:cubicBezTo>
                <a:cubicBezTo>
                  <a:pt x="248776" y="38658"/>
                  <a:pt x="243232" y="35086"/>
                  <a:pt x="236610" y="30249"/>
                </a:cubicBezTo>
                <a:cubicBezTo>
                  <a:pt x="228945" y="24668"/>
                  <a:pt x="223029" y="20762"/>
                  <a:pt x="218862" y="18529"/>
                </a:cubicBezTo>
                <a:cubicBezTo>
                  <a:pt x="213429" y="15627"/>
                  <a:pt x="207402" y="14176"/>
                  <a:pt x="200779" y="14176"/>
                </a:cubicBezTo>
                <a:cubicBezTo>
                  <a:pt x="194119" y="14176"/>
                  <a:pt x="187124" y="16111"/>
                  <a:pt x="179794" y="19980"/>
                </a:cubicBezTo>
                <a:lnTo>
                  <a:pt x="159466" y="35375"/>
                </a:lnTo>
                <a:lnTo>
                  <a:pt x="154400" y="40156"/>
                </a:lnTo>
                <a:cubicBezTo>
                  <a:pt x="146122" y="45160"/>
                  <a:pt x="137518" y="47662"/>
                  <a:pt x="128588" y="47662"/>
                </a:cubicBezTo>
                <a:cubicBezTo>
                  <a:pt x="118914" y="47662"/>
                  <a:pt x="109873" y="45430"/>
                  <a:pt x="101464" y="40965"/>
                </a:cubicBezTo>
                <a:cubicBezTo>
                  <a:pt x="96999" y="38658"/>
                  <a:pt x="91455" y="35086"/>
                  <a:pt x="84832" y="30249"/>
                </a:cubicBezTo>
                <a:cubicBezTo>
                  <a:pt x="77168" y="24668"/>
                  <a:pt x="71252" y="20762"/>
                  <a:pt x="67085" y="18529"/>
                </a:cubicBezTo>
                <a:cubicBezTo>
                  <a:pt x="61653" y="15627"/>
                  <a:pt x="55625" y="14176"/>
                  <a:pt x="49002" y="14176"/>
                </a:cubicBezTo>
                <a:cubicBezTo>
                  <a:pt x="35682" y="14176"/>
                  <a:pt x="21022" y="21915"/>
                  <a:pt x="5023" y="37393"/>
                </a:cubicBezTo>
                <a:lnTo>
                  <a:pt x="0" y="30026"/>
                </a:lnTo>
                <a:cubicBezTo>
                  <a:pt x="15255" y="10009"/>
                  <a:pt x="31998" y="0"/>
                  <a:pt x="50230" y="0"/>
                </a:cubicBezTo>
                <a:close/>
              </a:path>
            </a:pathLst>
          </a:custGeom>
          <a:solidFill>
            <a:schemeClr val="tx1"/>
          </a:solidFill>
          <a:ln>
            <a:solidFill>
              <a:schemeClr val="tx2">
                <a:lumMod val="40000"/>
                <a:lumOff val="60000"/>
              </a:schemeClr>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明朝 Medium" panose="02020500000000000000" pitchFamily="17" charset="-128"/>
              <a:ea typeface="BIZ UD明朝 Medium" panose="02020500000000000000" pitchFamily="17" charset="-128"/>
              <a:cs typeface="+mn-cs"/>
            </a:endParaRPr>
          </a:p>
        </p:txBody>
      </p:sp>
      <p:sp>
        <p:nvSpPr>
          <p:cNvPr id="20" name="正方形/長方形 19">
            <a:extLst>
              <a:ext uri="{FF2B5EF4-FFF2-40B4-BE49-F238E27FC236}">
                <a16:creationId xmlns:a16="http://schemas.microsoft.com/office/drawing/2014/main" id="{1CB67C95-6CFE-48C8-B5CB-880C369EF8BE}"/>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22</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22" name="直線コネクタ 21">
            <a:extLst>
              <a:ext uri="{FF2B5EF4-FFF2-40B4-BE49-F238E27FC236}">
                <a16:creationId xmlns:a16="http://schemas.microsoft.com/office/drawing/2014/main" id="{C4FC3A51-5ED8-4265-B5A9-AF54E6DBBD1D}"/>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2840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842644" y="1462121"/>
            <a:ext cx="3458712" cy="2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全国の未婚者</a:t>
            </a:r>
            <a:r>
              <a:rPr kumimoji="1" lang="ja-JP" altLang="en-US"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歳）</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の生涯の結婚意思</a:t>
            </a:r>
          </a:p>
        </p:txBody>
      </p:sp>
      <p:sp>
        <p:nvSpPr>
          <p:cNvPr id="13" name="正方形/長方形 12"/>
          <p:cNvSpPr/>
          <p:nvPr/>
        </p:nvSpPr>
        <p:spPr>
          <a:xfrm>
            <a:off x="179512" y="641737"/>
            <a:ext cx="8784976" cy="861774"/>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全国の未婚者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で「いずれ結婚するつもり」と考える人の割合は、男女ともに８割程度です。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全国の未婚者の平均希望子ども数は、男女ともに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人を下回ってお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り、低下傾向です。</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現在子育て中の人では、子育ての悩みや不安を感じる割合が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67.8</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7CBACB4-B8A7-4CF3-AA56-A2CA05BDEFDD}"/>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２）自然増減</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参考</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結婚・出産・子育てに対する考え方の変化ー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600773E-8422-4A57-9D3E-A9E244F714F2}"/>
              </a:ext>
            </a:extLst>
          </p:cNvPr>
          <p:cNvSpPr txBox="1"/>
          <p:nvPr/>
        </p:nvSpPr>
        <p:spPr>
          <a:xfrm>
            <a:off x="1389000" y="4105651"/>
            <a:ext cx="63660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国立社会保障・人口問題研究所</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回出生動向基本調査（結婚と出産に関する全国調査）」から大阪府作成</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8581CA49-ED70-7862-89B0-8159E4333A59}"/>
              </a:ext>
            </a:extLst>
          </p:cNvPr>
          <p:cNvSpPr txBox="1"/>
          <p:nvPr/>
        </p:nvSpPr>
        <p:spPr>
          <a:xfrm>
            <a:off x="277171" y="1732322"/>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2D7A801E-27C0-457E-9F2D-8D4BA5BCD309}"/>
              </a:ext>
            </a:extLst>
          </p:cNvPr>
          <p:cNvSpPr txBox="1"/>
          <p:nvPr/>
        </p:nvSpPr>
        <p:spPr>
          <a:xfrm>
            <a:off x="3352800" y="1465039"/>
            <a:ext cx="4000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aphicFrame>
        <p:nvGraphicFramePr>
          <p:cNvPr id="20" name="グラフ 19">
            <a:extLst>
              <a:ext uri="{FF2B5EF4-FFF2-40B4-BE49-F238E27FC236}">
                <a16:creationId xmlns:a16="http://schemas.microsoft.com/office/drawing/2014/main" id="{5C2E1968-9BAF-48CC-B9F1-EF0C6742ADCA}"/>
              </a:ext>
            </a:extLst>
          </p:cNvPr>
          <p:cNvGraphicFramePr>
            <a:graphicFrameLocks/>
          </p:cNvGraphicFramePr>
          <p:nvPr>
            <p:extLst>
              <p:ext uri="{D42A27DB-BD31-4B8C-83A1-F6EECF244321}">
                <p14:modId xmlns:p14="http://schemas.microsoft.com/office/powerpoint/2010/main" val="3427540262"/>
              </p:ext>
            </p:extLst>
          </p:nvPr>
        </p:nvGraphicFramePr>
        <p:xfrm>
          <a:off x="394493" y="1845397"/>
          <a:ext cx="3977482" cy="20714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a:extLst>
              <a:ext uri="{FF2B5EF4-FFF2-40B4-BE49-F238E27FC236}">
                <a16:creationId xmlns:a16="http://schemas.microsoft.com/office/drawing/2014/main" id="{B8015928-FFC3-42E0-AABA-156A7971B215}"/>
              </a:ext>
            </a:extLst>
          </p:cNvPr>
          <p:cNvGraphicFramePr>
            <a:graphicFrameLocks/>
          </p:cNvGraphicFramePr>
          <p:nvPr>
            <p:extLst>
              <p:ext uri="{D42A27DB-BD31-4B8C-83A1-F6EECF244321}">
                <p14:modId xmlns:p14="http://schemas.microsoft.com/office/powerpoint/2010/main" val="1479688891"/>
              </p:ext>
            </p:extLst>
          </p:nvPr>
        </p:nvGraphicFramePr>
        <p:xfrm>
          <a:off x="4761050" y="1846103"/>
          <a:ext cx="3978000" cy="2070759"/>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2">
            <a:extLst>
              <a:ext uri="{FF2B5EF4-FFF2-40B4-BE49-F238E27FC236}">
                <a16:creationId xmlns:a16="http://schemas.microsoft.com/office/drawing/2014/main" id="{1C49158D-2A5C-4062-A419-2863A979E5A9}"/>
              </a:ext>
            </a:extLst>
          </p:cNvPr>
          <p:cNvSpPr txBox="1"/>
          <p:nvPr/>
        </p:nvSpPr>
        <p:spPr>
          <a:xfrm>
            <a:off x="2049781" y="3897752"/>
            <a:ext cx="5044440" cy="229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いずれ結婚するつもり</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一生結婚するつもりはない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4" name="グループ化 23">
            <a:extLst>
              <a:ext uri="{FF2B5EF4-FFF2-40B4-BE49-F238E27FC236}">
                <a16:creationId xmlns:a16="http://schemas.microsoft.com/office/drawing/2014/main" id="{E11A15CC-A688-4DFB-B319-C39D3546E316}"/>
              </a:ext>
            </a:extLst>
          </p:cNvPr>
          <p:cNvGrpSpPr/>
          <p:nvPr/>
        </p:nvGrpSpPr>
        <p:grpSpPr>
          <a:xfrm>
            <a:off x="2327248" y="3976415"/>
            <a:ext cx="307005" cy="72000"/>
            <a:chOff x="4418498" y="5164650"/>
            <a:chExt cx="307005" cy="72000"/>
          </a:xfrm>
        </p:grpSpPr>
        <p:cxnSp>
          <p:nvCxnSpPr>
            <p:cNvPr id="6" name="直線コネクタ 5">
              <a:extLst>
                <a:ext uri="{FF2B5EF4-FFF2-40B4-BE49-F238E27FC236}">
                  <a16:creationId xmlns:a16="http://schemas.microsoft.com/office/drawing/2014/main" id="{FA9A31A5-5893-4BF6-93C1-B4FF45E9410F}"/>
                </a:ext>
              </a:extLst>
            </p:cNvPr>
            <p:cNvCxnSpPr>
              <a:cxnSpLocks/>
            </p:cNvCxnSpPr>
            <p:nvPr/>
          </p:nvCxnSpPr>
          <p:spPr>
            <a:xfrm>
              <a:off x="4418498" y="5200650"/>
              <a:ext cx="307005" cy="0"/>
            </a:xfrm>
            <a:prstGeom prst="line">
              <a:avLst/>
            </a:prstGeom>
            <a:ln w="28575">
              <a:solidFill>
                <a:srgbClr val="375DA1"/>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8133ED91-6308-4006-BAD8-6B5232A743F1}"/>
                </a:ext>
              </a:extLst>
            </p:cNvPr>
            <p:cNvSpPr/>
            <p:nvPr/>
          </p:nvSpPr>
          <p:spPr>
            <a:xfrm>
              <a:off x="4536000" y="5164650"/>
              <a:ext cx="72000" cy="72000"/>
            </a:xfrm>
            <a:prstGeom prst="rect">
              <a:avLst/>
            </a:prstGeom>
            <a:solidFill>
              <a:srgbClr val="375DA1"/>
            </a:solidFill>
            <a:ln>
              <a:solidFill>
                <a:srgbClr val="375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3C75C038-F2C4-4F51-A331-AA3D1F631ACC}"/>
              </a:ext>
            </a:extLst>
          </p:cNvPr>
          <p:cNvGrpSpPr/>
          <p:nvPr/>
        </p:nvGrpSpPr>
        <p:grpSpPr>
          <a:xfrm>
            <a:off x="4094461" y="3976415"/>
            <a:ext cx="307005" cy="72000"/>
            <a:chOff x="4418498" y="5164650"/>
            <a:chExt cx="307005" cy="72000"/>
          </a:xfrm>
        </p:grpSpPr>
        <p:cxnSp>
          <p:nvCxnSpPr>
            <p:cNvPr id="28" name="直線コネクタ 27">
              <a:extLst>
                <a:ext uri="{FF2B5EF4-FFF2-40B4-BE49-F238E27FC236}">
                  <a16:creationId xmlns:a16="http://schemas.microsoft.com/office/drawing/2014/main" id="{49290B6D-995E-4D29-80D6-34DCEF24B8A9}"/>
                </a:ext>
              </a:extLst>
            </p:cNvPr>
            <p:cNvCxnSpPr>
              <a:cxnSpLocks/>
            </p:cNvCxnSpPr>
            <p:nvPr/>
          </p:nvCxnSpPr>
          <p:spPr>
            <a:xfrm>
              <a:off x="4418498" y="5200650"/>
              <a:ext cx="307005" cy="0"/>
            </a:xfrm>
            <a:prstGeom prst="line">
              <a:avLst/>
            </a:prstGeom>
            <a:ln w="28575">
              <a:solidFill>
                <a:srgbClr val="4472C4"/>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FBF42DA6-832A-4ED4-8D9E-2A49CEB8E03A}"/>
                </a:ext>
              </a:extLst>
            </p:cNvPr>
            <p:cNvSpPr/>
            <p:nvPr/>
          </p:nvSpPr>
          <p:spPr>
            <a:xfrm rot="2658802">
              <a:off x="4536000" y="5164650"/>
              <a:ext cx="72000" cy="72000"/>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31" name="直線コネクタ 30">
            <a:extLst>
              <a:ext uri="{FF2B5EF4-FFF2-40B4-BE49-F238E27FC236}">
                <a16:creationId xmlns:a16="http://schemas.microsoft.com/office/drawing/2014/main" id="{F990D896-BDED-4FBE-BC9F-E8E6461F91E6}"/>
              </a:ext>
            </a:extLst>
          </p:cNvPr>
          <p:cNvCxnSpPr>
            <a:cxnSpLocks/>
          </p:cNvCxnSpPr>
          <p:nvPr/>
        </p:nvCxnSpPr>
        <p:spPr>
          <a:xfrm>
            <a:off x="5935887" y="4009750"/>
            <a:ext cx="307005" cy="0"/>
          </a:xfrm>
          <a:prstGeom prst="line">
            <a:avLst/>
          </a:prstGeom>
          <a:ln w="19050">
            <a:solidFill>
              <a:srgbClr val="A5A5A5"/>
            </a:solidFill>
          </a:ln>
        </p:spPr>
        <p:style>
          <a:lnRef idx="1">
            <a:schemeClr val="accent1"/>
          </a:lnRef>
          <a:fillRef idx="0">
            <a:schemeClr val="accent1"/>
          </a:fillRef>
          <a:effectRef idx="0">
            <a:schemeClr val="accent1"/>
          </a:effectRef>
          <a:fontRef idx="minor">
            <a:schemeClr val="tx1"/>
          </a:fontRef>
        </p:style>
      </p:cxnSp>
      <p:sp>
        <p:nvSpPr>
          <p:cNvPr id="25" name="二等辺三角形 24">
            <a:extLst>
              <a:ext uri="{FF2B5EF4-FFF2-40B4-BE49-F238E27FC236}">
                <a16:creationId xmlns:a16="http://schemas.microsoft.com/office/drawing/2014/main" id="{23F00D8F-3BC9-4980-AB05-4C022D8B7C8A}"/>
              </a:ext>
            </a:extLst>
          </p:cNvPr>
          <p:cNvSpPr/>
          <p:nvPr/>
        </p:nvSpPr>
        <p:spPr>
          <a:xfrm>
            <a:off x="6044762" y="3976415"/>
            <a:ext cx="72000" cy="61200"/>
          </a:xfrm>
          <a:prstGeom prst="triangle">
            <a:avLst/>
          </a:prstGeom>
          <a:solidFill>
            <a:srgbClr val="A5A5A5"/>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Rectangle 2">
            <a:extLst>
              <a:ext uri="{FF2B5EF4-FFF2-40B4-BE49-F238E27FC236}">
                <a16:creationId xmlns:a16="http://schemas.microsoft.com/office/drawing/2014/main" id="{196C7498-3120-4ADB-9CAC-847957E1E4BD}"/>
              </a:ext>
            </a:extLst>
          </p:cNvPr>
          <p:cNvSpPr>
            <a:spLocks noChangeArrowheads="1"/>
          </p:cNvSpPr>
          <p:nvPr/>
        </p:nvSpPr>
        <p:spPr bwMode="auto">
          <a:xfrm>
            <a:off x="2190103" y="1691277"/>
            <a:ext cx="386262" cy="22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男性</a:t>
            </a:r>
          </a:p>
        </p:txBody>
      </p:sp>
      <p:sp>
        <p:nvSpPr>
          <p:cNvPr id="35" name="Rectangle 2">
            <a:extLst>
              <a:ext uri="{FF2B5EF4-FFF2-40B4-BE49-F238E27FC236}">
                <a16:creationId xmlns:a16="http://schemas.microsoft.com/office/drawing/2014/main" id="{1AEB00FA-D56E-46BA-A7A6-DB81D9377912}"/>
              </a:ext>
            </a:extLst>
          </p:cNvPr>
          <p:cNvSpPr>
            <a:spLocks noChangeArrowheads="1"/>
          </p:cNvSpPr>
          <p:nvPr/>
        </p:nvSpPr>
        <p:spPr bwMode="auto">
          <a:xfrm>
            <a:off x="6556919" y="1693403"/>
            <a:ext cx="386262" cy="22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lang="ja-JP" altLang="en-US"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女</a:t>
            </a: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性</a:t>
            </a:r>
          </a:p>
        </p:txBody>
      </p:sp>
      <p:sp>
        <p:nvSpPr>
          <p:cNvPr id="36" name="テキスト ボックス 35">
            <a:extLst>
              <a:ext uri="{FF2B5EF4-FFF2-40B4-BE49-F238E27FC236}">
                <a16:creationId xmlns:a16="http://schemas.microsoft.com/office/drawing/2014/main" id="{064378FB-0AC4-4266-8512-6DB3DC6F5DF1}"/>
              </a:ext>
            </a:extLst>
          </p:cNvPr>
          <p:cNvSpPr txBox="1"/>
          <p:nvPr/>
        </p:nvSpPr>
        <p:spPr>
          <a:xfrm>
            <a:off x="4700011" y="1732322"/>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37" name="グラフ 36">
            <a:extLst>
              <a:ext uri="{FF2B5EF4-FFF2-40B4-BE49-F238E27FC236}">
                <a16:creationId xmlns:a16="http://schemas.microsoft.com/office/drawing/2014/main" id="{8AD4651B-EAC3-4528-BCB3-F329D294A948}"/>
              </a:ext>
            </a:extLst>
          </p:cNvPr>
          <p:cNvGraphicFramePr>
            <a:graphicFrameLocks/>
          </p:cNvGraphicFramePr>
          <p:nvPr>
            <p:extLst>
              <p:ext uri="{D42A27DB-BD31-4B8C-83A1-F6EECF244321}">
                <p14:modId xmlns:p14="http://schemas.microsoft.com/office/powerpoint/2010/main" val="3308067126"/>
              </p:ext>
            </p:extLst>
          </p:nvPr>
        </p:nvGraphicFramePr>
        <p:xfrm>
          <a:off x="71871" y="4883449"/>
          <a:ext cx="2484000" cy="1687950"/>
        </p:xfrm>
        <a:graphic>
          <a:graphicData uri="http://schemas.openxmlformats.org/drawingml/2006/chart">
            <c:chart xmlns:c="http://schemas.openxmlformats.org/drawingml/2006/chart" xmlns:r="http://schemas.openxmlformats.org/officeDocument/2006/relationships" r:id="rId5"/>
          </a:graphicData>
        </a:graphic>
      </p:graphicFrame>
      <p:sp>
        <p:nvSpPr>
          <p:cNvPr id="39" name="テキスト ボックス 38">
            <a:extLst>
              <a:ext uri="{FF2B5EF4-FFF2-40B4-BE49-F238E27FC236}">
                <a16:creationId xmlns:a16="http://schemas.microsoft.com/office/drawing/2014/main" id="{0E690A00-C568-494C-BB3A-D184D3EC940B}"/>
              </a:ext>
            </a:extLst>
          </p:cNvPr>
          <p:cNvSpPr txBox="1"/>
          <p:nvPr/>
        </p:nvSpPr>
        <p:spPr>
          <a:xfrm>
            <a:off x="-30374" y="4673233"/>
            <a:ext cx="53888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人</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719C316D-E868-4F3A-82C4-22CF486FB76B}"/>
              </a:ext>
            </a:extLst>
          </p:cNvPr>
          <p:cNvSpPr txBox="1"/>
          <p:nvPr/>
        </p:nvSpPr>
        <p:spPr>
          <a:xfrm>
            <a:off x="2317718" y="4673233"/>
            <a:ext cx="53888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人</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1" name="Rectangle 2">
            <a:extLst>
              <a:ext uri="{FF2B5EF4-FFF2-40B4-BE49-F238E27FC236}">
                <a16:creationId xmlns:a16="http://schemas.microsoft.com/office/drawing/2014/main" id="{93743E24-9E06-4800-A0DD-56989FF33FBB}"/>
              </a:ext>
            </a:extLst>
          </p:cNvPr>
          <p:cNvSpPr>
            <a:spLocks noChangeArrowheads="1"/>
          </p:cNvSpPr>
          <p:nvPr/>
        </p:nvSpPr>
        <p:spPr bwMode="auto">
          <a:xfrm>
            <a:off x="709044" y="4374415"/>
            <a:ext cx="3458712" cy="2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全国の未婚者</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歳）</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の平均希望子ども数</a:t>
            </a:r>
          </a:p>
        </p:txBody>
      </p:sp>
      <p:sp>
        <p:nvSpPr>
          <p:cNvPr id="42" name="テキスト ボックス 41">
            <a:extLst>
              <a:ext uri="{FF2B5EF4-FFF2-40B4-BE49-F238E27FC236}">
                <a16:creationId xmlns:a16="http://schemas.microsoft.com/office/drawing/2014/main" id="{330658B4-DD40-4F68-9652-86EC665AD4D4}"/>
              </a:ext>
            </a:extLst>
          </p:cNvPr>
          <p:cNvSpPr txBox="1"/>
          <p:nvPr/>
        </p:nvSpPr>
        <p:spPr>
          <a:xfrm>
            <a:off x="954037" y="6539124"/>
            <a:ext cx="30830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国立社会保障・人口問題研究所</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回出生動向基本調査（結婚と出産に関する全国調査）」から大阪府作成</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4" name="グラフ 43">
            <a:extLst>
              <a:ext uri="{FF2B5EF4-FFF2-40B4-BE49-F238E27FC236}">
                <a16:creationId xmlns:a16="http://schemas.microsoft.com/office/drawing/2014/main" id="{063BBE0F-1EBA-471E-B5D9-8D117326ADBF}"/>
              </a:ext>
            </a:extLst>
          </p:cNvPr>
          <p:cNvGraphicFramePr>
            <a:graphicFrameLocks/>
          </p:cNvGraphicFramePr>
          <p:nvPr>
            <p:extLst>
              <p:ext uri="{D42A27DB-BD31-4B8C-83A1-F6EECF244321}">
                <p14:modId xmlns:p14="http://schemas.microsoft.com/office/powerpoint/2010/main" val="961439122"/>
              </p:ext>
            </p:extLst>
          </p:nvPr>
        </p:nvGraphicFramePr>
        <p:xfrm>
          <a:off x="2414440" y="4882999"/>
          <a:ext cx="2484000" cy="1688400"/>
        </p:xfrm>
        <a:graphic>
          <a:graphicData uri="http://schemas.openxmlformats.org/drawingml/2006/chart">
            <c:chart xmlns:c="http://schemas.openxmlformats.org/drawingml/2006/chart" xmlns:r="http://schemas.openxmlformats.org/officeDocument/2006/relationships" r:id="rId6"/>
          </a:graphicData>
        </a:graphic>
      </p:graphicFrame>
      <p:sp>
        <p:nvSpPr>
          <p:cNvPr id="45" name="Rectangle 2">
            <a:extLst>
              <a:ext uri="{FF2B5EF4-FFF2-40B4-BE49-F238E27FC236}">
                <a16:creationId xmlns:a16="http://schemas.microsoft.com/office/drawing/2014/main" id="{A1B06A46-D91F-4C55-B795-A72AD78F4259}"/>
              </a:ext>
            </a:extLst>
          </p:cNvPr>
          <p:cNvSpPr>
            <a:spLocks noChangeArrowheads="1"/>
          </p:cNvSpPr>
          <p:nvPr/>
        </p:nvSpPr>
        <p:spPr bwMode="auto">
          <a:xfrm>
            <a:off x="1122182" y="4697337"/>
            <a:ext cx="386262" cy="22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男性</a:t>
            </a:r>
          </a:p>
        </p:txBody>
      </p:sp>
      <p:sp>
        <p:nvSpPr>
          <p:cNvPr id="46" name="Rectangle 2">
            <a:extLst>
              <a:ext uri="{FF2B5EF4-FFF2-40B4-BE49-F238E27FC236}">
                <a16:creationId xmlns:a16="http://schemas.microsoft.com/office/drawing/2014/main" id="{83CE7880-EE43-429E-80F1-FC6774AFE2B7}"/>
              </a:ext>
            </a:extLst>
          </p:cNvPr>
          <p:cNvSpPr>
            <a:spLocks noChangeArrowheads="1"/>
          </p:cNvSpPr>
          <p:nvPr/>
        </p:nvSpPr>
        <p:spPr bwMode="auto">
          <a:xfrm>
            <a:off x="3463309" y="4698849"/>
            <a:ext cx="386262" cy="22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lang="ja-JP" altLang="en-US"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女</a:t>
            </a: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性</a:t>
            </a:r>
          </a:p>
        </p:txBody>
      </p:sp>
      <p:sp>
        <p:nvSpPr>
          <p:cNvPr id="47" name="Rectangle 2">
            <a:extLst>
              <a:ext uri="{FF2B5EF4-FFF2-40B4-BE49-F238E27FC236}">
                <a16:creationId xmlns:a16="http://schemas.microsoft.com/office/drawing/2014/main" id="{576B725F-4051-401A-8BDB-75000CAAD04E}"/>
              </a:ext>
            </a:extLst>
          </p:cNvPr>
          <p:cNvSpPr>
            <a:spLocks noChangeArrowheads="1"/>
          </p:cNvSpPr>
          <p:nvPr/>
        </p:nvSpPr>
        <p:spPr bwMode="auto">
          <a:xfrm>
            <a:off x="5672217" y="4374415"/>
            <a:ext cx="2811520" cy="2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子</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育ての悩みや不安について</a:t>
            </a:r>
            <a:endPar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8" name="グラフ 47">
            <a:extLst>
              <a:ext uri="{FF2B5EF4-FFF2-40B4-BE49-F238E27FC236}">
                <a16:creationId xmlns:a16="http://schemas.microsoft.com/office/drawing/2014/main" id="{143E2E09-052B-48EB-B23E-2E97872108CA}"/>
              </a:ext>
            </a:extLst>
          </p:cNvPr>
          <p:cNvGraphicFramePr>
            <a:graphicFrameLocks/>
          </p:cNvGraphicFramePr>
          <p:nvPr>
            <p:extLst>
              <p:ext uri="{D42A27DB-BD31-4B8C-83A1-F6EECF244321}">
                <p14:modId xmlns:p14="http://schemas.microsoft.com/office/powerpoint/2010/main" val="3608455184"/>
              </p:ext>
            </p:extLst>
          </p:nvPr>
        </p:nvGraphicFramePr>
        <p:xfrm>
          <a:off x="4665810" y="4551452"/>
          <a:ext cx="4549692" cy="1987671"/>
        </p:xfrm>
        <a:graphic>
          <a:graphicData uri="http://schemas.openxmlformats.org/drawingml/2006/chart">
            <c:chart xmlns:c="http://schemas.openxmlformats.org/drawingml/2006/chart" xmlns:r="http://schemas.openxmlformats.org/officeDocument/2006/relationships" r:id="rId7"/>
          </a:graphicData>
        </a:graphic>
      </p:graphicFrame>
      <p:sp>
        <p:nvSpPr>
          <p:cNvPr id="49" name="テキスト ボックス 48">
            <a:extLst>
              <a:ext uri="{FF2B5EF4-FFF2-40B4-BE49-F238E27FC236}">
                <a16:creationId xmlns:a16="http://schemas.microsoft.com/office/drawing/2014/main" id="{6E6B9B8F-5507-47B5-ADB8-952B41D493F0}"/>
              </a:ext>
            </a:extLst>
          </p:cNvPr>
          <p:cNvSpPr txBox="1"/>
          <p:nvPr/>
        </p:nvSpPr>
        <p:spPr>
          <a:xfrm>
            <a:off x="4995162" y="6539124"/>
            <a:ext cx="33804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出典：文部科学省</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年度「家庭教育の総合的推進に関する調査研究 ～</a:t>
            </a:r>
            <a:r>
              <a:rPr kumimoji="1" lang="en-US" altLang="ja-JP"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家庭教育</a:t>
            </a:r>
            <a:r>
              <a:rPr kumimoji="1" lang="en-US" altLang="ja-JP"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に関する国民の意識調査～</a:t>
            </a:r>
            <a:r>
              <a:rPr kumimoji="1" lang="en-US" altLang="ja-JP" sz="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から大阪府作成</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a:extLst>
              <a:ext uri="{FF2B5EF4-FFF2-40B4-BE49-F238E27FC236}">
                <a16:creationId xmlns:a16="http://schemas.microsoft.com/office/drawing/2014/main" id="{68638946-92C0-41C7-B057-3DB04A4113CE}"/>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23</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43" name="直線コネクタ 42">
            <a:extLst>
              <a:ext uri="{FF2B5EF4-FFF2-40B4-BE49-F238E27FC236}">
                <a16:creationId xmlns:a16="http://schemas.microsoft.com/office/drawing/2014/main" id="{07421256-D07C-4A32-A03D-BCBF035B966A}"/>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正方形/長方形 1">
            <a:extLst>
              <a:ext uri="{FF2B5EF4-FFF2-40B4-BE49-F238E27FC236}">
                <a16:creationId xmlns:a16="http://schemas.microsoft.com/office/drawing/2014/main" id="{D9B7C924-F400-43F2-AB0F-DC7BF1028181}"/>
              </a:ext>
            </a:extLst>
          </p:cNvPr>
          <p:cNvSpPr/>
          <p:nvPr/>
        </p:nvSpPr>
        <p:spPr>
          <a:xfrm>
            <a:off x="4953597" y="5407381"/>
            <a:ext cx="3084809" cy="248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577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692696"/>
            <a:ext cx="8784976" cy="592470"/>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転出入の状況は、対全国から転入超過の傾向が続いています。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東京圏</a:t>
            </a:r>
            <a:r>
              <a:rPr kumimoji="1" lang="en-US" altLang="ja-JP"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へは、一貫して転出超過です。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東京圏：埼玉県、千葉県、東京都、神奈川県</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7CBACB4-B8A7-4CF3-AA56-A2CA05BDEFDD}"/>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３）社会増減</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ー転出入の状況（日本人のみ）ー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ED7519A9-9E1D-4007-88B6-B9540920B865}"/>
              </a:ext>
            </a:extLst>
          </p:cNvPr>
          <p:cNvSpPr txBox="1"/>
          <p:nvPr/>
        </p:nvSpPr>
        <p:spPr>
          <a:xfrm>
            <a:off x="63400" y="1632524"/>
            <a:ext cx="12722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転出入者数（人）</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0942462C-E324-47DF-A329-7010D7347B73}"/>
              </a:ext>
            </a:extLst>
          </p:cNvPr>
          <p:cNvSpPr txBox="1"/>
          <p:nvPr/>
        </p:nvSpPr>
        <p:spPr>
          <a:xfrm>
            <a:off x="7956376" y="1632524"/>
            <a:ext cx="12722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転入超過数（人）</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Rectangle 2">
            <a:extLst>
              <a:ext uri="{FF2B5EF4-FFF2-40B4-BE49-F238E27FC236}">
                <a16:creationId xmlns:a16="http://schemas.microsoft.com/office/drawing/2014/main" id="{6407CD19-53EA-4DE6-AA96-582E1E2A44A2}"/>
              </a:ext>
            </a:extLst>
          </p:cNvPr>
          <p:cNvSpPr>
            <a:spLocks noChangeArrowheads="1"/>
          </p:cNvSpPr>
          <p:nvPr/>
        </p:nvSpPr>
        <p:spPr bwMode="auto">
          <a:xfrm>
            <a:off x="3390826" y="1356075"/>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転出入の状況</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（日本人のみ）</a:t>
            </a:r>
          </a:p>
        </p:txBody>
      </p:sp>
      <p:sp>
        <p:nvSpPr>
          <p:cNvPr id="10" name="テキスト ボックス 9">
            <a:extLst>
              <a:ext uri="{FF2B5EF4-FFF2-40B4-BE49-F238E27FC236}">
                <a16:creationId xmlns:a16="http://schemas.microsoft.com/office/drawing/2014/main" id="{24542FFB-93F0-498B-8480-5B1A529A1BB5}"/>
              </a:ext>
            </a:extLst>
          </p:cNvPr>
          <p:cNvSpPr txBox="1"/>
          <p:nvPr/>
        </p:nvSpPr>
        <p:spPr>
          <a:xfrm>
            <a:off x="2775280" y="6597352"/>
            <a:ext cx="35934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出典：総務省「住民基本台帳人口移動報告」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グラフ 10">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408929655"/>
              </p:ext>
            </p:extLst>
          </p:nvPr>
        </p:nvGraphicFramePr>
        <p:xfrm>
          <a:off x="63400" y="1800224"/>
          <a:ext cx="9017201" cy="4848045"/>
        </p:xfrm>
        <a:graphic>
          <a:graphicData uri="http://schemas.openxmlformats.org/drawingml/2006/chart">
            <c:chart xmlns:c="http://schemas.openxmlformats.org/drawingml/2006/chart" xmlns:r="http://schemas.openxmlformats.org/officeDocument/2006/relationships" r:id="rId2"/>
          </a:graphicData>
        </a:graphic>
      </p:graphicFrame>
      <p:sp>
        <p:nvSpPr>
          <p:cNvPr id="12" name="正方形/長方形 11">
            <a:extLst>
              <a:ext uri="{FF2B5EF4-FFF2-40B4-BE49-F238E27FC236}">
                <a16:creationId xmlns:a16="http://schemas.microsoft.com/office/drawing/2014/main" id="{ADDBD5D2-CC12-40E6-BB7B-9D604D9114F9}"/>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24</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4" name="直線コネクタ 13">
            <a:extLst>
              <a:ext uri="{FF2B5EF4-FFF2-40B4-BE49-F238E27FC236}">
                <a16:creationId xmlns:a16="http://schemas.microsoft.com/office/drawing/2014/main" id="{F2CD0EAD-1958-44C0-B9BD-764BD12D3919}"/>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5357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692696"/>
            <a:ext cx="8784976" cy="592470"/>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関西圏をはじめ幅広い地域から人口が転入する一方で、東京圏へは転出者する傾向が継続しています。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年は、東京圏への転出</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42,895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人、転入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32,852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10,043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人の転出超過となっています。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7CBACB4-B8A7-4CF3-AA56-A2CA05BDEFDD}"/>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３）社会増減</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ー対全国の転出入状況の地域別内訳（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年、日本人のみ）ー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24542FFB-93F0-498B-8480-5B1A529A1BB5}"/>
              </a:ext>
            </a:extLst>
          </p:cNvPr>
          <p:cNvSpPr txBox="1"/>
          <p:nvPr/>
        </p:nvSpPr>
        <p:spPr>
          <a:xfrm>
            <a:off x="2775280" y="6624565"/>
            <a:ext cx="35934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出典：総務省「住民基本台帳人口移動報告」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0" name="グラフ 39">
            <a:extLst>
              <a:ext uri="{FF2B5EF4-FFF2-40B4-BE49-F238E27FC236}">
                <a16:creationId xmlns:a16="http://schemas.microsoft.com/office/drawing/2014/main" id="{2B371281-3045-415C-B225-F92B9F59418C}"/>
              </a:ext>
            </a:extLst>
          </p:cNvPr>
          <p:cNvGraphicFramePr>
            <a:graphicFrameLocks/>
          </p:cNvGraphicFramePr>
          <p:nvPr/>
        </p:nvGraphicFramePr>
        <p:xfrm>
          <a:off x="-827274" y="2031195"/>
          <a:ext cx="468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194D96EA-B2D4-45B9-9E8B-05A2D2E1FCB4}"/>
              </a:ext>
            </a:extLst>
          </p:cNvPr>
          <p:cNvSpPr txBox="1"/>
          <p:nvPr/>
        </p:nvSpPr>
        <p:spPr>
          <a:xfrm>
            <a:off x="222762" y="1465830"/>
            <a:ext cx="2579928"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地域別の</a:t>
            </a:r>
            <a:r>
              <a:rPr kumimoji="1" lang="ja-JP" altLang="en-US" sz="1400" b="1" i="0" u="sng"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転入者数</a:t>
            </a:r>
            <a:endParaRPr kumimoji="1" lang="en-US" altLang="ja-JP" sz="1400" b="1" i="0" u="sng"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総数：</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159,522</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aphicFrame>
        <p:nvGraphicFramePr>
          <p:cNvPr id="42" name="グラフ 41">
            <a:extLst>
              <a:ext uri="{FF2B5EF4-FFF2-40B4-BE49-F238E27FC236}">
                <a16:creationId xmlns:a16="http://schemas.microsoft.com/office/drawing/2014/main" id="{C442CDFF-2BDF-4CBD-895E-D397FB0AAC4F}"/>
              </a:ext>
            </a:extLst>
          </p:cNvPr>
          <p:cNvGraphicFramePr>
            <a:graphicFrameLocks/>
          </p:cNvGraphicFramePr>
          <p:nvPr/>
        </p:nvGraphicFramePr>
        <p:xfrm>
          <a:off x="2232000" y="2011601"/>
          <a:ext cx="468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43" name="テキスト ボックス 42">
            <a:extLst>
              <a:ext uri="{FF2B5EF4-FFF2-40B4-BE49-F238E27FC236}">
                <a16:creationId xmlns:a16="http://schemas.microsoft.com/office/drawing/2014/main" id="{98694ECA-6C61-4090-80CA-4B3F95067CE4}"/>
              </a:ext>
            </a:extLst>
          </p:cNvPr>
          <p:cNvSpPr txBox="1"/>
          <p:nvPr/>
        </p:nvSpPr>
        <p:spPr>
          <a:xfrm>
            <a:off x="3242803" y="1465830"/>
            <a:ext cx="268580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地域別の</a:t>
            </a:r>
            <a:r>
              <a:rPr kumimoji="1" lang="ja-JP" altLang="en-US" sz="1400" b="1" i="0" u="sng"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転出者数</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総数：</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146,451</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部分円 8">
            <a:extLst>
              <a:ext uri="{FF2B5EF4-FFF2-40B4-BE49-F238E27FC236}">
                <a16:creationId xmlns:a16="http://schemas.microsoft.com/office/drawing/2014/main" id="{3133BA74-58DE-4CCD-97C1-DA981F0FBFCA}"/>
              </a:ext>
            </a:extLst>
          </p:cNvPr>
          <p:cNvSpPr/>
          <p:nvPr/>
        </p:nvSpPr>
        <p:spPr>
          <a:xfrm>
            <a:off x="85726" y="2399347"/>
            <a:ext cx="2850356" cy="2833685"/>
          </a:xfrm>
          <a:prstGeom prst="pie">
            <a:avLst>
              <a:gd name="adj1" fmla="val 16923623"/>
              <a:gd name="adj2" fmla="val 21455209"/>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E76FFB42-8464-4FEC-8AB6-238F600EDE9C}"/>
              </a:ext>
            </a:extLst>
          </p:cNvPr>
          <p:cNvSpPr txBox="1"/>
          <p:nvPr/>
        </p:nvSpPr>
        <p:spPr>
          <a:xfrm>
            <a:off x="2386288" y="2453543"/>
            <a:ext cx="856515"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うち東京圏</a:t>
            </a:r>
            <a:endParaRPr kumimoji="1" lang="en-US" altLang="ja-JP"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32,852</a:t>
            </a:r>
            <a:r>
              <a:rPr kumimoji="1" lang="ja-JP" altLang="en-US"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人</a:t>
            </a:r>
          </a:p>
        </p:txBody>
      </p:sp>
      <p:cxnSp>
        <p:nvCxnSpPr>
          <p:cNvPr id="12" name="直線コネクタ 11">
            <a:extLst>
              <a:ext uri="{FF2B5EF4-FFF2-40B4-BE49-F238E27FC236}">
                <a16:creationId xmlns:a16="http://schemas.microsoft.com/office/drawing/2014/main" id="{E774175D-A3CC-4F70-93AE-EF39050E740D}"/>
              </a:ext>
            </a:extLst>
          </p:cNvPr>
          <p:cNvCxnSpPr/>
          <p:nvPr/>
        </p:nvCxnSpPr>
        <p:spPr>
          <a:xfrm flipH="1">
            <a:off x="2651760" y="2800191"/>
            <a:ext cx="123520" cy="1674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部分円 44">
            <a:extLst>
              <a:ext uri="{FF2B5EF4-FFF2-40B4-BE49-F238E27FC236}">
                <a16:creationId xmlns:a16="http://schemas.microsoft.com/office/drawing/2014/main" id="{25643254-F209-4622-B423-350E23721E3A}"/>
              </a:ext>
            </a:extLst>
          </p:cNvPr>
          <p:cNvSpPr/>
          <p:nvPr/>
        </p:nvSpPr>
        <p:spPr>
          <a:xfrm>
            <a:off x="3164378" y="2385976"/>
            <a:ext cx="2830978" cy="2833685"/>
          </a:xfrm>
          <a:prstGeom prst="pie">
            <a:avLst>
              <a:gd name="adj1" fmla="val 16827120"/>
              <a:gd name="adj2" fmla="val 1710163"/>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A4C87442-AEAB-4621-8B1A-FDB3EF87134B}"/>
              </a:ext>
            </a:extLst>
          </p:cNvPr>
          <p:cNvSpPr txBox="1"/>
          <p:nvPr/>
        </p:nvSpPr>
        <p:spPr>
          <a:xfrm>
            <a:off x="5361753" y="2402902"/>
            <a:ext cx="930640"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うち東京圏</a:t>
            </a:r>
            <a:endParaRPr kumimoji="1" lang="en-US" altLang="ja-JP"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42,895</a:t>
            </a:r>
            <a:r>
              <a:rPr kumimoji="1" lang="ja-JP" altLang="en-US" sz="1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人</a:t>
            </a:r>
          </a:p>
        </p:txBody>
      </p:sp>
      <p:cxnSp>
        <p:nvCxnSpPr>
          <p:cNvPr id="47" name="直線コネクタ 46">
            <a:extLst>
              <a:ext uri="{FF2B5EF4-FFF2-40B4-BE49-F238E27FC236}">
                <a16:creationId xmlns:a16="http://schemas.microsoft.com/office/drawing/2014/main" id="{824CAE7F-1CE3-45FB-8B2F-4DF047D727D4}"/>
              </a:ext>
            </a:extLst>
          </p:cNvPr>
          <p:cNvCxnSpPr/>
          <p:nvPr/>
        </p:nvCxnSpPr>
        <p:spPr>
          <a:xfrm flipH="1">
            <a:off x="5703553" y="2764246"/>
            <a:ext cx="123520" cy="16743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C7CD19B4-7F96-422F-B8B5-5F19F554791F}"/>
              </a:ext>
            </a:extLst>
          </p:cNvPr>
          <p:cNvSpPr txBox="1"/>
          <p:nvPr/>
        </p:nvSpPr>
        <p:spPr>
          <a:xfrm>
            <a:off x="6360483" y="1482306"/>
            <a:ext cx="268580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地域別の</a:t>
            </a:r>
            <a:r>
              <a:rPr kumimoji="1" lang="ja-JP" altLang="en-US"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転入超過数</a:t>
            </a:r>
            <a:endParaRPr kumimoji="1" lang="en-US" altLang="ja-JP"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年、日本人のみ）</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CE473FD0-534B-405B-A3F7-4813BBE9A550}"/>
              </a:ext>
            </a:extLst>
          </p:cNvPr>
          <p:cNvSpPr txBox="1"/>
          <p:nvPr/>
        </p:nvSpPr>
        <p:spPr>
          <a:xfrm>
            <a:off x="762353" y="5436081"/>
            <a:ext cx="7619294" cy="1169551"/>
          </a:xfrm>
          <a:prstGeom prst="rect">
            <a:avLst/>
          </a:prstGeom>
          <a:noFill/>
          <a:ln w="19050">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参考</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地域と都道府県</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北海道・東北：北海道、青森県、岩手県、宮城県、秋田県、山形県、福島県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関東甲信越　：茨城県、栃木県、群馬県、埼玉県、千葉県、東京都、神奈川県、新潟県、山梨県、長野県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東海・北陸　：富山県、石川県、福井県、岐阜県、静岡県、愛知県、三重県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関西圏　　　：滋賀県、京都府、兵庫県、奈良県、和歌山県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中国・四国　：鳥取県、島根県、岡山県、広島県、山口県、徳島県、香川県、愛媛県、高知県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九州・沖縄　：福岡県、佐賀県、長崎県、熊本県、大分県、宮崎県、鹿児島県、沖縄県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55" name="図 54">
            <a:extLst>
              <a:ext uri="{FF2B5EF4-FFF2-40B4-BE49-F238E27FC236}">
                <a16:creationId xmlns:a16="http://schemas.microsoft.com/office/drawing/2014/main" id="{CCD518B8-143B-45D7-8CC5-0DC1FFBB675E}"/>
              </a:ext>
            </a:extLst>
          </p:cNvPr>
          <p:cNvPicPr>
            <a:picLocks noChangeAspect="1"/>
          </p:cNvPicPr>
          <p:nvPr/>
        </p:nvPicPr>
        <p:blipFill>
          <a:blip r:embed="rId4"/>
          <a:stretch>
            <a:fillRect/>
          </a:stretch>
        </p:blipFill>
        <p:spPr>
          <a:xfrm>
            <a:off x="6533698" y="2282065"/>
            <a:ext cx="2355850" cy="2482850"/>
          </a:xfrm>
          <a:prstGeom prst="rect">
            <a:avLst/>
          </a:prstGeom>
        </p:spPr>
      </p:pic>
      <p:sp>
        <p:nvSpPr>
          <p:cNvPr id="2" name="正方形/長方形 1">
            <a:extLst>
              <a:ext uri="{FF2B5EF4-FFF2-40B4-BE49-F238E27FC236}">
                <a16:creationId xmlns:a16="http://schemas.microsoft.com/office/drawing/2014/main" id="{2346D02E-C9A2-44D0-86C1-3602DB1C1A19}"/>
              </a:ext>
            </a:extLst>
          </p:cNvPr>
          <p:cNvSpPr/>
          <p:nvPr/>
        </p:nvSpPr>
        <p:spPr>
          <a:xfrm>
            <a:off x="6507892" y="3119463"/>
            <a:ext cx="2381656" cy="278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9B16458-1FC5-417F-87CA-042CC9A7ACA9}"/>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25</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23" name="直線コネクタ 22">
            <a:extLst>
              <a:ext uri="{FF2B5EF4-FFF2-40B4-BE49-F238E27FC236}">
                <a16:creationId xmlns:a16="http://schemas.microsoft.com/office/drawing/2014/main" id="{4DD222C1-F3CB-4E40-BC14-86CE86BA2B88}"/>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1386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692696"/>
            <a:ext cx="8784976" cy="823302"/>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（進学・就職時）は男性・女性ともに転入超過となっており、男性より女性の転入超過数が多いです。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0</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（学齢期前後）・</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39</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歳に転出超過の傾向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があります。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7CBACB4-B8A7-4CF3-AA56-A2CA05BDEFDD}"/>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３）社会増減</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ー年齢階層別転入超過数（日本人のみ）ー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0942462C-E324-47DF-A329-7010D7347B73}"/>
              </a:ext>
            </a:extLst>
          </p:cNvPr>
          <p:cNvSpPr txBox="1"/>
          <p:nvPr/>
        </p:nvSpPr>
        <p:spPr>
          <a:xfrm>
            <a:off x="4480889" y="2212269"/>
            <a:ext cx="12722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転入超過数（人）</a:t>
            </a:r>
            <a:endParaRPr kumimoji="0" lang="en-US" altLang="ja-JP"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Rectangle 2">
            <a:extLst>
              <a:ext uri="{FF2B5EF4-FFF2-40B4-BE49-F238E27FC236}">
                <a16:creationId xmlns:a16="http://schemas.microsoft.com/office/drawing/2014/main" id="{6407CD19-53EA-4DE6-AA96-582E1E2A44A2}"/>
              </a:ext>
            </a:extLst>
          </p:cNvPr>
          <p:cNvSpPr>
            <a:spLocks noChangeArrowheads="1"/>
          </p:cNvSpPr>
          <p:nvPr/>
        </p:nvSpPr>
        <p:spPr bwMode="auto">
          <a:xfrm>
            <a:off x="3390826" y="1545549"/>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年齢階層別転入超過数</a:t>
            </a:r>
          </a:p>
        </p:txBody>
      </p:sp>
      <p:sp>
        <p:nvSpPr>
          <p:cNvPr id="10" name="テキスト ボックス 9">
            <a:extLst>
              <a:ext uri="{FF2B5EF4-FFF2-40B4-BE49-F238E27FC236}">
                <a16:creationId xmlns:a16="http://schemas.microsoft.com/office/drawing/2014/main" id="{24542FFB-93F0-498B-8480-5B1A529A1BB5}"/>
              </a:ext>
            </a:extLst>
          </p:cNvPr>
          <p:cNvSpPr txBox="1"/>
          <p:nvPr/>
        </p:nvSpPr>
        <p:spPr>
          <a:xfrm>
            <a:off x="2775280" y="6378277"/>
            <a:ext cx="35934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出典：総務省「住民基本台帳人口移動報告」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グラフ 10">
            <a:extLst>
              <a:ext uri="{FF2B5EF4-FFF2-40B4-BE49-F238E27FC236}">
                <a16:creationId xmlns:a16="http://schemas.microsoft.com/office/drawing/2014/main" id="{BD625150-0B2E-4C7A-95F2-4BF5D8FD482C}"/>
              </a:ext>
            </a:extLst>
          </p:cNvPr>
          <p:cNvGraphicFramePr>
            <a:graphicFrameLocks/>
          </p:cNvGraphicFramePr>
          <p:nvPr/>
        </p:nvGraphicFramePr>
        <p:xfrm>
          <a:off x="9524" y="2715845"/>
          <a:ext cx="4562476" cy="33908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63C0071F-86B8-4432-A007-6EC4202CB8C5}"/>
              </a:ext>
            </a:extLst>
          </p:cNvPr>
          <p:cNvGraphicFramePr>
            <a:graphicFrameLocks/>
          </p:cNvGraphicFramePr>
          <p:nvPr/>
        </p:nvGraphicFramePr>
        <p:xfrm>
          <a:off x="4571999" y="2409825"/>
          <a:ext cx="4562477" cy="3675193"/>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13">
            <a:extLst>
              <a:ext uri="{FF2B5EF4-FFF2-40B4-BE49-F238E27FC236}">
                <a16:creationId xmlns:a16="http://schemas.microsoft.com/office/drawing/2014/main" id="{BE61329B-2C01-4A1B-B618-9D5C4CEEF4B1}"/>
              </a:ext>
            </a:extLst>
          </p:cNvPr>
          <p:cNvSpPr txBox="1"/>
          <p:nvPr/>
        </p:nvSpPr>
        <p:spPr>
          <a:xfrm>
            <a:off x="9523" y="2480775"/>
            <a:ext cx="12722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転入超過数（人）</a:t>
            </a:r>
            <a:endParaRPr kumimoji="0" lang="en-US" altLang="ja-JP"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Rectangle 2">
            <a:extLst>
              <a:ext uri="{FF2B5EF4-FFF2-40B4-BE49-F238E27FC236}">
                <a16:creationId xmlns:a16="http://schemas.microsoft.com/office/drawing/2014/main" id="{7F1B5F4E-5D8E-474B-AD43-EBF0A0E75033}"/>
              </a:ext>
            </a:extLst>
          </p:cNvPr>
          <p:cNvSpPr>
            <a:spLocks noChangeArrowheads="1"/>
          </p:cNvSpPr>
          <p:nvPr/>
        </p:nvSpPr>
        <p:spPr bwMode="auto">
          <a:xfrm>
            <a:off x="1109589" y="1926833"/>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男性</a:t>
            </a:r>
          </a:p>
        </p:txBody>
      </p:sp>
      <p:sp>
        <p:nvSpPr>
          <p:cNvPr id="18" name="Rectangle 2">
            <a:extLst>
              <a:ext uri="{FF2B5EF4-FFF2-40B4-BE49-F238E27FC236}">
                <a16:creationId xmlns:a16="http://schemas.microsoft.com/office/drawing/2014/main" id="{472C9524-DB52-4163-B340-3FE25F9F8BC6}"/>
              </a:ext>
            </a:extLst>
          </p:cNvPr>
          <p:cNvSpPr>
            <a:spLocks noChangeArrowheads="1"/>
          </p:cNvSpPr>
          <p:nvPr/>
        </p:nvSpPr>
        <p:spPr bwMode="auto">
          <a:xfrm>
            <a:off x="5672064" y="1926833"/>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女性</a:t>
            </a:r>
          </a:p>
        </p:txBody>
      </p:sp>
      <p:sp>
        <p:nvSpPr>
          <p:cNvPr id="15" name="正方形/長方形 14">
            <a:extLst>
              <a:ext uri="{FF2B5EF4-FFF2-40B4-BE49-F238E27FC236}">
                <a16:creationId xmlns:a16="http://schemas.microsoft.com/office/drawing/2014/main" id="{6CE908E0-F9AA-45A8-983F-7FF63AE6C9F9}"/>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26</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DF8EB314-A1F2-4F54-9FE5-3C7D1F836661}"/>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0575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 name="グラフ 132">
            <a:extLst>
              <a:ext uri="{FF2B5EF4-FFF2-40B4-BE49-F238E27FC236}">
                <a16:creationId xmlns:a16="http://schemas.microsoft.com/office/drawing/2014/main" id="{AD98123D-8AD4-CA83-1D35-2B11D513876B}"/>
              </a:ext>
            </a:extLst>
          </p:cNvPr>
          <p:cNvGraphicFramePr>
            <a:graphicFrameLocks/>
          </p:cNvGraphicFramePr>
          <p:nvPr>
            <p:extLst>
              <p:ext uri="{D42A27DB-BD31-4B8C-83A1-F6EECF244321}">
                <p14:modId xmlns:p14="http://schemas.microsoft.com/office/powerpoint/2010/main" val="2437549336"/>
              </p:ext>
            </p:extLst>
          </p:nvPr>
        </p:nvGraphicFramePr>
        <p:xfrm>
          <a:off x="165149" y="1551312"/>
          <a:ext cx="5803200" cy="3866400"/>
        </p:xfrm>
        <a:graphic>
          <a:graphicData uri="http://schemas.openxmlformats.org/drawingml/2006/chart">
            <c:chart xmlns:c="http://schemas.openxmlformats.org/drawingml/2006/chart" xmlns:r="http://schemas.openxmlformats.org/officeDocument/2006/relationships" r:id="rId3"/>
          </a:graphicData>
        </a:graphic>
      </p:graphicFrame>
      <p:sp>
        <p:nvSpPr>
          <p:cNvPr id="3" name="正方形/長方形 2"/>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４）地域別人口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ー地域別人口の推移ー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702856"/>
            <a:ext cx="8784976" cy="620363"/>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年までの人口は、すべての地域で減少が見込まれます。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人口減少割合は、北大阪地域▲</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％に対し南河内地域▲</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33.3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％となるなど、地域差があります。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1318865" y="6480383"/>
            <a:ext cx="6506270" cy="369332"/>
          </a:xfrm>
          <a:prstGeom prst="rect">
            <a:avLst/>
          </a:prstGeom>
          <a:noFill/>
        </p:spPr>
        <p:txBody>
          <a:bodyPr wrap="square" rtlCol="0">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年は総務省「国勢調査」。</a:t>
            </a:r>
            <a:endPar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9888" marR="0" lvl="0" indent="-6477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年以降は国立社会保障・人口問題研究所「日本の地域別将来推計人口（令和５（</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）年推計）」から大阪府作成。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75A0E982-A7B3-0B6D-E45B-F7A95E56E923}"/>
              </a:ext>
            </a:extLst>
          </p:cNvPr>
          <p:cNvSpPr txBox="1"/>
          <p:nvPr/>
        </p:nvSpPr>
        <p:spPr>
          <a:xfrm>
            <a:off x="0" y="1408634"/>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Rectangle 2">
            <a:extLst>
              <a:ext uri="{FF2B5EF4-FFF2-40B4-BE49-F238E27FC236}">
                <a16:creationId xmlns:a16="http://schemas.microsoft.com/office/drawing/2014/main" id="{EBFE13C1-5236-5C83-0FA8-B99C9FB5F741}"/>
              </a:ext>
            </a:extLst>
          </p:cNvPr>
          <p:cNvSpPr>
            <a:spLocks noChangeArrowheads="1"/>
          </p:cNvSpPr>
          <p:nvPr/>
        </p:nvSpPr>
        <p:spPr bwMode="auto">
          <a:xfrm>
            <a:off x="1885576" y="128014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地域別人口の推移</a:t>
            </a:r>
          </a:p>
        </p:txBody>
      </p:sp>
      <p:grpSp>
        <p:nvGrpSpPr>
          <p:cNvPr id="70" name="グループ化 69">
            <a:extLst>
              <a:ext uri="{FF2B5EF4-FFF2-40B4-BE49-F238E27FC236}">
                <a16:creationId xmlns:a16="http://schemas.microsoft.com/office/drawing/2014/main" id="{9F2359C0-4C93-1B32-F1BD-AC06FC7523B2}"/>
              </a:ext>
            </a:extLst>
          </p:cNvPr>
          <p:cNvGrpSpPr/>
          <p:nvPr/>
        </p:nvGrpSpPr>
        <p:grpSpPr>
          <a:xfrm>
            <a:off x="6031859" y="1855320"/>
            <a:ext cx="2509665" cy="3160075"/>
            <a:chOff x="4101582" y="967443"/>
            <a:chExt cx="4446026" cy="5598266"/>
          </a:xfrm>
        </p:grpSpPr>
        <p:sp>
          <p:nvSpPr>
            <p:cNvPr id="71" name="Freeform 957">
              <a:extLst>
                <a:ext uri="{FF2B5EF4-FFF2-40B4-BE49-F238E27FC236}">
                  <a16:creationId xmlns:a16="http://schemas.microsoft.com/office/drawing/2014/main" id="{63061B56-C93B-80E2-A0B6-180D3E177CE5}"/>
                </a:ext>
              </a:extLst>
            </p:cNvPr>
            <p:cNvSpPr>
              <a:spLocks noChangeAspect="1"/>
            </p:cNvSpPr>
            <p:nvPr/>
          </p:nvSpPr>
          <p:spPr bwMode="auto">
            <a:xfrm>
              <a:off x="6064440" y="2959573"/>
              <a:ext cx="1424730" cy="1332000"/>
            </a:xfrm>
            <a:custGeom>
              <a:avLst/>
              <a:gdLst>
                <a:gd name="T0" fmla="*/ 624 w 1304"/>
                <a:gd name="T1" fmla="*/ 284 h 1361"/>
                <a:gd name="T2" fmla="*/ 737 w 1304"/>
                <a:gd name="T3" fmla="*/ 114 h 1361"/>
                <a:gd name="T4" fmla="*/ 907 w 1304"/>
                <a:gd name="T5" fmla="*/ 170 h 1361"/>
                <a:gd name="T6" fmla="*/ 964 w 1304"/>
                <a:gd name="T7" fmla="*/ 114 h 1361"/>
                <a:gd name="T8" fmla="*/ 1077 w 1304"/>
                <a:gd name="T9" fmla="*/ 57 h 1361"/>
                <a:gd name="T10" fmla="*/ 1134 w 1304"/>
                <a:gd name="T11" fmla="*/ 114 h 1361"/>
                <a:gd name="T12" fmla="*/ 1191 w 1304"/>
                <a:gd name="T13" fmla="*/ 454 h 1361"/>
                <a:gd name="T14" fmla="*/ 1304 w 1304"/>
                <a:gd name="T15" fmla="*/ 510 h 1361"/>
                <a:gd name="T16" fmla="*/ 1247 w 1304"/>
                <a:gd name="T17" fmla="*/ 624 h 1361"/>
                <a:gd name="T18" fmla="*/ 1134 w 1304"/>
                <a:gd name="T19" fmla="*/ 794 h 1361"/>
                <a:gd name="T20" fmla="*/ 1247 w 1304"/>
                <a:gd name="T21" fmla="*/ 1021 h 1361"/>
                <a:gd name="T22" fmla="*/ 1134 w 1304"/>
                <a:gd name="T23" fmla="*/ 1078 h 1361"/>
                <a:gd name="T24" fmla="*/ 1247 w 1304"/>
                <a:gd name="T25" fmla="*/ 1191 h 1361"/>
                <a:gd name="T26" fmla="*/ 1247 w 1304"/>
                <a:gd name="T27" fmla="*/ 1304 h 1361"/>
                <a:gd name="T28" fmla="*/ 794 w 1304"/>
                <a:gd name="T29" fmla="*/ 1361 h 1361"/>
                <a:gd name="T30" fmla="*/ 510 w 1304"/>
                <a:gd name="T31" fmla="*/ 1248 h 1361"/>
                <a:gd name="T32" fmla="*/ 170 w 1304"/>
                <a:gd name="T33" fmla="*/ 1191 h 1361"/>
                <a:gd name="T34" fmla="*/ 340 w 1304"/>
                <a:gd name="T35" fmla="*/ 1134 h 1361"/>
                <a:gd name="T36" fmla="*/ 227 w 1304"/>
                <a:gd name="T37" fmla="*/ 1021 h 1361"/>
                <a:gd name="T38" fmla="*/ 113 w 1304"/>
                <a:gd name="T39" fmla="*/ 964 h 1361"/>
                <a:gd name="T40" fmla="*/ 0 w 1304"/>
                <a:gd name="T41" fmla="*/ 907 h 1361"/>
                <a:gd name="T42" fmla="*/ 113 w 1304"/>
                <a:gd name="T43" fmla="*/ 851 h 1361"/>
                <a:gd name="T44" fmla="*/ 170 w 1304"/>
                <a:gd name="T45" fmla="*/ 737 h 1361"/>
                <a:gd name="T46" fmla="*/ 227 w 1304"/>
                <a:gd name="T47" fmla="*/ 851 h 1361"/>
                <a:gd name="T48" fmla="*/ 170 w 1304"/>
                <a:gd name="T49" fmla="*/ 907 h 1361"/>
                <a:gd name="T50" fmla="*/ 227 w 1304"/>
                <a:gd name="T51" fmla="*/ 964 h 1361"/>
                <a:gd name="T52" fmla="*/ 283 w 1304"/>
                <a:gd name="T53" fmla="*/ 907 h 1361"/>
                <a:gd name="T54" fmla="*/ 340 w 1304"/>
                <a:gd name="T55" fmla="*/ 737 h 1361"/>
                <a:gd name="T56" fmla="*/ 227 w 1304"/>
                <a:gd name="T57" fmla="*/ 681 h 1361"/>
                <a:gd name="T58" fmla="*/ 453 w 1304"/>
                <a:gd name="T59" fmla="*/ 567 h 1361"/>
                <a:gd name="T60" fmla="*/ 340 w 1304"/>
                <a:gd name="T61" fmla="*/ 567 h 1361"/>
                <a:gd name="T62" fmla="*/ 227 w 1304"/>
                <a:gd name="T63" fmla="*/ 567 h 1361"/>
                <a:gd name="T64" fmla="*/ 453 w 1304"/>
                <a:gd name="T65" fmla="*/ 397 h 1361"/>
                <a:gd name="T66" fmla="*/ 510 w 1304"/>
                <a:gd name="T67" fmla="*/ 284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4" h="1361">
                  <a:moveTo>
                    <a:pt x="510" y="284"/>
                  </a:moveTo>
                  <a:lnTo>
                    <a:pt x="624" y="284"/>
                  </a:lnTo>
                  <a:lnTo>
                    <a:pt x="680" y="170"/>
                  </a:lnTo>
                  <a:lnTo>
                    <a:pt x="737" y="114"/>
                  </a:lnTo>
                  <a:lnTo>
                    <a:pt x="794" y="227"/>
                  </a:lnTo>
                  <a:lnTo>
                    <a:pt x="907" y="170"/>
                  </a:lnTo>
                  <a:lnTo>
                    <a:pt x="964" y="170"/>
                  </a:lnTo>
                  <a:lnTo>
                    <a:pt x="964" y="114"/>
                  </a:lnTo>
                  <a:lnTo>
                    <a:pt x="1077" y="0"/>
                  </a:lnTo>
                  <a:lnTo>
                    <a:pt x="1077" y="57"/>
                  </a:lnTo>
                  <a:lnTo>
                    <a:pt x="1247" y="114"/>
                  </a:lnTo>
                  <a:lnTo>
                    <a:pt x="1134" y="114"/>
                  </a:lnTo>
                  <a:lnTo>
                    <a:pt x="1134" y="340"/>
                  </a:lnTo>
                  <a:lnTo>
                    <a:pt x="1191" y="454"/>
                  </a:lnTo>
                  <a:lnTo>
                    <a:pt x="1304" y="340"/>
                  </a:lnTo>
                  <a:lnTo>
                    <a:pt x="1304" y="510"/>
                  </a:lnTo>
                  <a:lnTo>
                    <a:pt x="1247" y="567"/>
                  </a:lnTo>
                  <a:lnTo>
                    <a:pt x="1247" y="624"/>
                  </a:lnTo>
                  <a:lnTo>
                    <a:pt x="1191" y="624"/>
                  </a:lnTo>
                  <a:lnTo>
                    <a:pt x="1134" y="794"/>
                  </a:lnTo>
                  <a:lnTo>
                    <a:pt x="1134" y="964"/>
                  </a:lnTo>
                  <a:lnTo>
                    <a:pt x="1247" y="1021"/>
                  </a:lnTo>
                  <a:lnTo>
                    <a:pt x="1247" y="1078"/>
                  </a:lnTo>
                  <a:lnTo>
                    <a:pt x="1134" y="1078"/>
                  </a:lnTo>
                  <a:lnTo>
                    <a:pt x="1134" y="1134"/>
                  </a:lnTo>
                  <a:lnTo>
                    <a:pt x="1247" y="1191"/>
                  </a:lnTo>
                  <a:lnTo>
                    <a:pt x="1304" y="1248"/>
                  </a:lnTo>
                  <a:lnTo>
                    <a:pt x="1247" y="1304"/>
                  </a:lnTo>
                  <a:lnTo>
                    <a:pt x="964" y="1304"/>
                  </a:lnTo>
                  <a:lnTo>
                    <a:pt x="794" y="1361"/>
                  </a:lnTo>
                  <a:lnTo>
                    <a:pt x="680" y="1304"/>
                  </a:lnTo>
                  <a:lnTo>
                    <a:pt x="510" y="1248"/>
                  </a:lnTo>
                  <a:lnTo>
                    <a:pt x="397" y="1191"/>
                  </a:lnTo>
                  <a:lnTo>
                    <a:pt x="170" y="1191"/>
                  </a:lnTo>
                  <a:lnTo>
                    <a:pt x="170" y="1134"/>
                  </a:lnTo>
                  <a:lnTo>
                    <a:pt x="340" y="1134"/>
                  </a:lnTo>
                  <a:lnTo>
                    <a:pt x="227" y="1078"/>
                  </a:lnTo>
                  <a:lnTo>
                    <a:pt x="227" y="1021"/>
                  </a:lnTo>
                  <a:lnTo>
                    <a:pt x="170" y="1021"/>
                  </a:lnTo>
                  <a:lnTo>
                    <a:pt x="113" y="964"/>
                  </a:lnTo>
                  <a:lnTo>
                    <a:pt x="56" y="964"/>
                  </a:lnTo>
                  <a:lnTo>
                    <a:pt x="0" y="907"/>
                  </a:lnTo>
                  <a:lnTo>
                    <a:pt x="0" y="851"/>
                  </a:lnTo>
                  <a:lnTo>
                    <a:pt x="113" y="851"/>
                  </a:lnTo>
                  <a:lnTo>
                    <a:pt x="56" y="794"/>
                  </a:lnTo>
                  <a:lnTo>
                    <a:pt x="170" y="737"/>
                  </a:lnTo>
                  <a:lnTo>
                    <a:pt x="227" y="794"/>
                  </a:lnTo>
                  <a:lnTo>
                    <a:pt x="227" y="851"/>
                  </a:lnTo>
                  <a:lnTo>
                    <a:pt x="170" y="851"/>
                  </a:lnTo>
                  <a:lnTo>
                    <a:pt x="170" y="907"/>
                  </a:lnTo>
                  <a:lnTo>
                    <a:pt x="113" y="964"/>
                  </a:lnTo>
                  <a:lnTo>
                    <a:pt x="227" y="964"/>
                  </a:lnTo>
                  <a:lnTo>
                    <a:pt x="340" y="907"/>
                  </a:lnTo>
                  <a:lnTo>
                    <a:pt x="283" y="907"/>
                  </a:lnTo>
                  <a:lnTo>
                    <a:pt x="283" y="737"/>
                  </a:lnTo>
                  <a:lnTo>
                    <a:pt x="340" y="737"/>
                  </a:lnTo>
                  <a:lnTo>
                    <a:pt x="227" y="737"/>
                  </a:lnTo>
                  <a:lnTo>
                    <a:pt x="227" y="681"/>
                  </a:lnTo>
                  <a:lnTo>
                    <a:pt x="453" y="624"/>
                  </a:lnTo>
                  <a:lnTo>
                    <a:pt x="453" y="567"/>
                  </a:lnTo>
                  <a:lnTo>
                    <a:pt x="283" y="624"/>
                  </a:lnTo>
                  <a:lnTo>
                    <a:pt x="340" y="567"/>
                  </a:lnTo>
                  <a:lnTo>
                    <a:pt x="227" y="624"/>
                  </a:lnTo>
                  <a:lnTo>
                    <a:pt x="227" y="567"/>
                  </a:lnTo>
                  <a:lnTo>
                    <a:pt x="340" y="454"/>
                  </a:lnTo>
                  <a:lnTo>
                    <a:pt x="453" y="397"/>
                  </a:lnTo>
                  <a:lnTo>
                    <a:pt x="453" y="340"/>
                  </a:lnTo>
                  <a:lnTo>
                    <a:pt x="510" y="284"/>
                  </a:lnTo>
                  <a:close/>
                </a:path>
              </a:pathLst>
            </a:custGeom>
            <a:solidFill>
              <a:srgbClr val="E7E6E6">
                <a:lumMod val="90000"/>
              </a:srgbClr>
            </a:solidFill>
            <a:ln w="12700" cap="flat" cmpd="sng" algn="ctr">
              <a:solidFill>
                <a:sysClr val="windowText" lastClr="000000"/>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游ゴシック" panose="020B0400000000000000" pitchFamily="50" charset="-128"/>
                <a:cs typeface="+mn-cs"/>
              </a:endParaRPr>
            </a:p>
          </p:txBody>
        </p:sp>
        <p:sp>
          <p:nvSpPr>
            <p:cNvPr id="72" name="Freeform 916">
              <a:extLst>
                <a:ext uri="{FF2B5EF4-FFF2-40B4-BE49-F238E27FC236}">
                  <a16:creationId xmlns:a16="http://schemas.microsoft.com/office/drawing/2014/main" id="{48EB7286-7D34-40CD-20E8-109B32518E31}"/>
                </a:ext>
              </a:extLst>
            </p:cNvPr>
            <p:cNvSpPr>
              <a:spLocks/>
            </p:cNvSpPr>
            <p:nvPr/>
          </p:nvSpPr>
          <p:spPr bwMode="auto">
            <a:xfrm>
              <a:off x="5792310" y="5533291"/>
              <a:ext cx="312525" cy="435205"/>
            </a:xfrm>
            <a:custGeom>
              <a:avLst/>
              <a:gdLst>
                <a:gd name="T0" fmla="*/ 113 w 283"/>
                <a:gd name="T1" fmla="*/ 0 h 454"/>
                <a:gd name="T2" fmla="*/ 227 w 283"/>
                <a:gd name="T3" fmla="*/ 57 h 454"/>
                <a:gd name="T4" fmla="*/ 283 w 283"/>
                <a:gd name="T5" fmla="*/ 227 h 454"/>
                <a:gd name="T6" fmla="*/ 283 w 283"/>
                <a:gd name="T7" fmla="*/ 340 h 454"/>
                <a:gd name="T8" fmla="*/ 283 w 283"/>
                <a:gd name="T9" fmla="*/ 454 h 454"/>
                <a:gd name="T10" fmla="*/ 227 w 283"/>
                <a:gd name="T11" fmla="*/ 397 h 454"/>
                <a:gd name="T12" fmla="*/ 113 w 283"/>
                <a:gd name="T13" fmla="*/ 340 h 454"/>
                <a:gd name="T14" fmla="*/ 113 w 283"/>
                <a:gd name="T15" fmla="*/ 284 h 454"/>
                <a:gd name="T16" fmla="*/ 57 w 283"/>
                <a:gd name="T17" fmla="*/ 227 h 454"/>
                <a:gd name="T18" fmla="*/ 0 w 283"/>
                <a:gd name="T19" fmla="*/ 170 h 454"/>
                <a:gd name="T20" fmla="*/ 0 w 283"/>
                <a:gd name="T21" fmla="*/ 57 h 454"/>
                <a:gd name="T22" fmla="*/ 113 w 283"/>
                <a:gd name="T23" fmla="*/ 57 h 454"/>
                <a:gd name="T24" fmla="*/ 113 w 283"/>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454">
                  <a:moveTo>
                    <a:pt x="113" y="0"/>
                  </a:moveTo>
                  <a:lnTo>
                    <a:pt x="227" y="57"/>
                  </a:lnTo>
                  <a:lnTo>
                    <a:pt x="283" y="227"/>
                  </a:lnTo>
                  <a:lnTo>
                    <a:pt x="283" y="340"/>
                  </a:lnTo>
                  <a:lnTo>
                    <a:pt x="283" y="454"/>
                  </a:lnTo>
                  <a:lnTo>
                    <a:pt x="227" y="397"/>
                  </a:lnTo>
                  <a:lnTo>
                    <a:pt x="113" y="340"/>
                  </a:lnTo>
                  <a:lnTo>
                    <a:pt x="113" y="284"/>
                  </a:lnTo>
                  <a:lnTo>
                    <a:pt x="57" y="227"/>
                  </a:lnTo>
                  <a:lnTo>
                    <a:pt x="0" y="170"/>
                  </a:lnTo>
                  <a:lnTo>
                    <a:pt x="0" y="57"/>
                  </a:lnTo>
                  <a:lnTo>
                    <a:pt x="113" y="57"/>
                  </a:lnTo>
                  <a:lnTo>
                    <a:pt x="113"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3" name="Freeform 920">
              <a:extLst>
                <a:ext uri="{FF2B5EF4-FFF2-40B4-BE49-F238E27FC236}">
                  <a16:creationId xmlns:a16="http://schemas.microsoft.com/office/drawing/2014/main" id="{C1783731-785E-177E-A220-AC2B4C86C948}"/>
                </a:ext>
              </a:extLst>
            </p:cNvPr>
            <p:cNvSpPr>
              <a:spLocks/>
            </p:cNvSpPr>
            <p:nvPr/>
          </p:nvSpPr>
          <p:spPr bwMode="auto">
            <a:xfrm>
              <a:off x="4101582" y="6076821"/>
              <a:ext cx="813891" cy="488888"/>
            </a:xfrm>
            <a:custGeom>
              <a:avLst/>
              <a:gdLst>
                <a:gd name="T0" fmla="*/ 624 w 737"/>
                <a:gd name="T1" fmla="*/ 0 h 510"/>
                <a:gd name="T2" fmla="*/ 624 w 737"/>
                <a:gd name="T3" fmla="*/ 170 h 510"/>
                <a:gd name="T4" fmla="*/ 680 w 737"/>
                <a:gd name="T5" fmla="*/ 227 h 510"/>
                <a:gd name="T6" fmla="*/ 737 w 737"/>
                <a:gd name="T7" fmla="*/ 227 h 510"/>
                <a:gd name="T8" fmla="*/ 737 w 737"/>
                <a:gd name="T9" fmla="*/ 284 h 510"/>
                <a:gd name="T10" fmla="*/ 680 w 737"/>
                <a:gd name="T11" fmla="*/ 397 h 510"/>
                <a:gd name="T12" fmla="*/ 624 w 737"/>
                <a:gd name="T13" fmla="*/ 397 h 510"/>
                <a:gd name="T14" fmla="*/ 567 w 737"/>
                <a:gd name="T15" fmla="*/ 454 h 510"/>
                <a:gd name="T16" fmla="*/ 454 w 737"/>
                <a:gd name="T17" fmla="*/ 454 h 510"/>
                <a:gd name="T18" fmla="*/ 397 w 737"/>
                <a:gd name="T19" fmla="*/ 510 h 510"/>
                <a:gd name="T20" fmla="*/ 397 w 737"/>
                <a:gd name="T21" fmla="*/ 454 h 510"/>
                <a:gd name="T22" fmla="*/ 340 w 737"/>
                <a:gd name="T23" fmla="*/ 397 h 510"/>
                <a:gd name="T24" fmla="*/ 340 w 737"/>
                <a:gd name="T25" fmla="*/ 454 h 510"/>
                <a:gd name="T26" fmla="*/ 284 w 737"/>
                <a:gd name="T27" fmla="*/ 454 h 510"/>
                <a:gd name="T28" fmla="*/ 284 w 737"/>
                <a:gd name="T29" fmla="*/ 510 h 510"/>
                <a:gd name="T30" fmla="*/ 227 w 737"/>
                <a:gd name="T31" fmla="*/ 510 h 510"/>
                <a:gd name="T32" fmla="*/ 170 w 737"/>
                <a:gd name="T33" fmla="*/ 454 h 510"/>
                <a:gd name="T34" fmla="*/ 113 w 737"/>
                <a:gd name="T35" fmla="*/ 454 h 510"/>
                <a:gd name="T36" fmla="*/ 57 w 737"/>
                <a:gd name="T37" fmla="*/ 397 h 510"/>
                <a:gd name="T38" fmla="*/ 57 w 737"/>
                <a:gd name="T39" fmla="*/ 340 h 510"/>
                <a:gd name="T40" fmla="*/ 57 w 737"/>
                <a:gd name="T41" fmla="*/ 284 h 510"/>
                <a:gd name="T42" fmla="*/ 113 w 737"/>
                <a:gd name="T43" fmla="*/ 227 h 510"/>
                <a:gd name="T44" fmla="*/ 57 w 737"/>
                <a:gd name="T45" fmla="*/ 227 h 510"/>
                <a:gd name="T46" fmla="*/ 0 w 737"/>
                <a:gd name="T47" fmla="*/ 170 h 510"/>
                <a:gd name="T48" fmla="*/ 57 w 737"/>
                <a:gd name="T49" fmla="*/ 170 h 510"/>
                <a:gd name="T50" fmla="*/ 113 w 737"/>
                <a:gd name="T51" fmla="*/ 114 h 510"/>
                <a:gd name="T52" fmla="*/ 284 w 737"/>
                <a:gd name="T53" fmla="*/ 114 h 510"/>
                <a:gd name="T54" fmla="*/ 284 w 737"/>
                <a:gd name="T55" fmla="*/ 170 h 510"/>
                <a:gd name="T56" fmla="*/ 397 w 737"/>
                <a:gd name="T57" fmla="*/ 57 h 510"/>
                <a:gd name="T58" fmla="*/ 454 w 737"/>
                <a:gd name="T59" fmla="*/ 57 h 510"/>
                <a:gd name="T60" fmla="*/ 567 w 737"/>
                <a:gd name="T61" fmla="*/ 0 h 510"/>
                <a:gd name="T62" fmla="*/ 624 w 737"/>
                <a:gd name="T6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7" h="510">
                  <a:moveTo>
                    <a:pt x="624" y="0"/>
                  </a:moveTo>
                  <a:lnTo>
                    <a:pt x="624" y="170"/>
                  </a:lnTo>
                  <a:lnTo>
                    <a:pt x="680" y="227"/>
                  </a:lnTo>
                  <a:lnTo>
                    <a:pt x="737" y="227"/>
                  </a:lnTo>
                  <a:lnTo>
                    <a:pt x="737" y="284"/>
                  </a:lnTo>
                  <a:lnTo>
                    <a:pt x="680" y="397"/>
                  </a:lnTo>
                  <a:lnTo>
                    <a:pt x="624" y="397"/>
                  </a:lnTo>
                  <a:lnTo>
                    <a:pt x="567" y="454"/>
                  </a:lnTo>
                  <a:lnTo>
                    <a:pt x="454" y="454"/>
                  </a:lnTo>
                  <a:lnTo>
                    <a:pt x="397" y="510"/>
                  </a:lnTo>
                  <a:lnTo>
                    <a:pt x="397" y="454"/>
                  </a:lnTo>
                  <a:lnTo>
                    <a:pt x="340" y="397"/>
                  </a:lnTo>
                  <a:lnTo>
                    <a:pt x="340" y="454"/>
                  </a:lnTo>
                  <a:lnTo>
                    <a:pt x="284" y="454"/>
                  </a:lnTo>
                  <a:lnTo>
                    <a:pt x="284" y="510"/>
                  </a:lnTo>
                  <a:lnTo>
                    <a:pt x="227" y="510"/>
                  </a:lnTo>
                  <a:lnTo>
                    <a:pt x="170" y="454"/>
                  </a:lnTo>
                  <a:lnTo>
                    <a:pt x="113" y="454"/>
                  </a:lnTo>
                  <a:lnTo>
                    <a:pt x="57" y="397"/>
                  </a:lnTo>
                  <a:lnTo>
                    <a:pt x="57" y="340"/>
                  </a:lnTo>
                  <a:lnTo>
                    <a:pt x="57" y="284"/>
                  </a:lnTo>
                  <a:lnTo>
                    <a:pt x="113" y="227"/>
                  </a:lnTo>
                  <a:lnTo>
                    <a:pt x="57" y="227"/>
                  </a:lnTo>
                  <a:lnTo>
                    <a:pt x="0" y="170"/>
                  </a:lnTo>
                  <a:lnTo>
                    <a:pt x="57" y="170"/>
                  </a:lnTo>
                  <a:lnTo>
                    <a:pt x="113" y="114"/>
                  </a:lnTo>
                  <a:lnTo>
                    <a:pt x="284" y="114"/>
                  </a:lnTo>
                  <a:lnTo>
                    <a:pt x="284" y="170"/>
                  </a:lnTo>
                  <a:lnTo>
                    <a:pt x="397" y="57"/>
                  </a:lnTo>
                  <a:lnTo>
                    <a:pt x="454" y="57"/>
                  </a:lnTo>
                  <a:lnTo>
                    <a:pt x="567" y="0"/>
                  </a:lnTo>
                  <a:lnTo>
                    <a:pt x="624"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4" name="Freeform 921">
              <a:extLst>
                <a:ext uri="{FF2B5EF4-FFF2-40B4-BE49-F238E27FC236}">
                  <a16:creationId xmlns:a16="http://schemas.microsoft.com/office/drawing/2014/main" id="{36C8FD9F-4322-57C4-F7C1-DEABB9476140}"/>
                </a:ext>
              </a:extLst>
            </p:cNvPr>
            <p:cNvSpPr>
              <a:spLocks/>
            </p:cNvSpPr>
            <p:nvPr/>
          </p:nvSpPr>
          <p:spPr bwMode="auto">
            <a:xfrm>
              <a:off x="4789579" y="5806492"/>
              <a:ext cx="626154" cy="543529"/>
            </a:xfrm>
            <a:custGeom>
              <a:avLst/>
              <a:gdLst>
                <a:gd name="T0" fmla="*/ 113 w 567"/>
                <a:gd name="T1" fmla="*/ 510 h 567"/>
                <a:gd name="T2" fmla="*/ 227 w 567"/>
                <a:gd name="T3" fmla="*/ 567 h 567"/>
                <a:gd name="T4" fmla="*/ 340 w 567"/>
                <a:gd name="T5" fmla="*/ 510 h 567"/>
                <a:gd name="T6" fmla="*/ 340 w 567"/>
                <a:gd name="T7" fmla="*/ 453 h 567"/>
                <a:gd name="T8" fmla="*/ 453 w 567"/>
                <a:gd name="T9" fmla="*/ 510 h 567"/>
                <a:gd name="T10" fmla="*/ 567 w 567"/>
                <a:gd name="T11" fmla="*/ 453 h 567"/>
                <a:gd name="T12" fmla="*/ 510 w 567"/>
                <a:gd name="T13" fmla="*/ 340 h 567"/>
                <a:gd name="T14" fmla="*/ 453 w 567"/>
                <a:gd name="T15" fmla="*/ 226 h 567"/>
                <a:gd name="T16" fmla="*/ 397 w 567"/>
                <a:gd name="T17" fmla="*/ 113 h 567"/>
                <a:gd name="T18" fmla="*/ 397 w 567"/>
                <a:gd name="T19" fmla="*/ 56 h 567"/>
                <a:gd name="T20" fmla="*/ 340 w 567"/>
                <a:gd name="T21" fmla="*/ 0 h 567"/>
                <a:gd name="T22" fmla="*/ 283 w 567"/>
                <a:gd name="T23" fmla="*/ 113 h 567"/>
                <a:gd name="T24" fmla="*/ 227 w 567"/>
                <a:gd name="T25" fmla="*/ 170 h 567"/>
                <a:gd name="T26" fmla="*/ 170 w 567"/>
                <a:gd name="T27" fmla="*/ 226 h 567"/>
                <a:gd name="T28" fmla="*/ 56 w 567"/>
                <a:gd name="T29" fmla="*/ 283 h 567"/>
                <a:gd name="T30" fmla="*/ 0 w 567"/>
                <a:gd name="T31" fmla="*/ 283 h 567"/>
                <a:gd name="T32" fmla="*/ 0 w 567"/>
                <a:gd name="T33" fmla="*/ 453 h 567"/>
                <a:gd name="T34" fmla="*/ 56 w 567"/>
                <a:gd name="T35" fmla="*/ 510 h 567"/>
                <a:gd name="T36" fmla="*/ 113 w 567"/>
                <a:gd name="T37" fmla="*/ 51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567">
                  <a:moveTo>
                    <a:pt x="113" y="510"/>
                  </a:moveTo>
                  <a:lnTo>
                    <a:pt x="227" y="567"/>
                  </a:lnTo>
                  <a:lnTo>
                    <a:pt x="340" y="510"/>
                  </a:lnTo>
                  <a:lnTo>
                    <a:pt x="340" y="453"/>
                  </a:lnTo>
                  <a:lnTo>
                    <a:pt x="453" y="510"/>
                  </a:lnTo>
                  <a:lnTo>
                    <a:pt x="567" y="453"/>
                  </a:lnTo>
                  <a:lnTo>
                    <a:pt x="510" y="340"/>
                  </a:lnTo>
                  <a:lnTo>
                    <a:pt x="453" y="226"/>
                  </a:lnTo>
                  <a:lnTo>
                    <a:pt x="397" y="113"/>
                  </a:lnTo>
                  <a:lnTo>
                    <a:pt x="397" y="56"/>
                  </a:lnTo>
                  <a:lnTo>
                    <a:pt x="340" y="0"/>
                  </a:lnTo>
                  <a:lnTo>
                    <a:pt x="283" y="113"/>
                  </a:lnTo>
                  <a:lnTo>
                    <a:pt x="227" y="170"/>
                  </a:lnTo>
                  <a:lnTo>
                    <a:pt x="170" y="226"/>
                  </a:lnTo>
                  <a:lnTo>
                    <a:pt x="56" y="283"/>
                  </a:lnTo>
                  <a:lnTo>
                    <a:pt x="0" y="283"/>
                  </a:lnTo>
                  <a:lnTo>
                    <a:pt x="0" y="453"/>
                  </a:lnTo>
                  <a:lnTo>
                    <a:pt x="56" y="510"/>
                  </a:lnTo>
                  <a:lnTo>
                    <a:pt x="113" y="51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5" name="Freeform 924">
              <a:extLst>
                <a:ext uri="{FF2B5EF4-FFF2-40B4-BE49-F238E27FC236}">
                  <a16:creationId xmlns:a16="http://schemas.microsoft.com/office/drawing/2014/main" id="{992FE315-1E0B-FAC2-758B-53BE9BA93B0C}"/>
                </a:ext>
              </a:extLst>
            </p:cNvPr>
            <p:cNvSpPr>
              <a:spLocks/>
            </p:cNvSpPr>
            <p:nvPr/>
          </p:nvSpPr>
          <p:spPr bwMode="auto">
            <a:xfrm>
              <a:off x="6481412" y="2598031"/>
              <a:ext cx="438416" cy="652814"/>
            </a:xfrm>
            <a:custGeom>
              <a:avLst/>
              <a:gdLst>
                <a:gd name="T0" fmla="*/ 0 w 397"/>
                <a:gd name="T1" fmla="*/ 227 h 681"/>
                <a:gd name="T2" fmla="*/ 56 w 397"/>
                <a:gd name="T3" fmla="*/ 170 h 681"/>
                <a:gd name="T4" fmla="*/ 56 w 397"/>
                <a:gd name="T5" fmla="*/ 114 h 681"/>
                <a:gd name="T6" fmla="*/ 113 w 397"/>
                <a:gd name="T7" fmla="*/ 114 h 681"/>
                <a:gd name="T8" fmla="*/ 227 w 397"/>
                <a:gd name="T9" fmla="*/ 0 h 681"/>
                <a:gd name="T10" fmla="*/ 283 w 397"/>
                <a:gd name="T11" fmla="*/ 57 h 681"/>
                <a:gd name="T12" fmla="*/ 340 w 397"/>
                <a:gd name="T13" fmla="*/ 57 h 681"/>
                <a:gd name="T14" fmla="*/ 340 w 397"/>
                <a:gd name="T15" fmla="*/ 0 h 681"/>
                <a:gd name="T16" fmla="*/ 397 w 397"/>
                <a:gd name="T17" fmla="*/ 57 h 681"/>
                <a:gd name="T18" fmla="*/ 397 w 397"/>
                <a:gd name="T19" fmla="*/ 170 h 681"/>
                <a:gd name="T20" fmla="*/ 340 w 397"/>
                <a:gd name="T21" fmla="*/ 227 h 681"/>
                <a:gd name="T22" fmla="*/ 340 w 397"/>
                <a:gd name="T23" fmla="*/ 511 h 681"/>
                <a:gd name="T24" fmla="*/ 283 w 397"/>
                <a:gd name="T25" fmla="*/ 567 h 681"/>
                <a:gd name="T26" fmla="*/ 227 w 397"/>
                <a:gd name="T27" fmla="*/ 681 h 681"/>
                <a:gd name="T28" fmla="*/ 113 w 397"/>
                <a:gd name="T29" fmla="*/ 681 h 681"/>
                <a:gd name="T30" fmla="*/ 113 w 397"/>
                <a:gd name="T31" fmla="*/ 454 h 681"/>
                <a:gd name="T32" fmla="*/ 56 w 397"/>
                <a:gd name="T33" fmla="*/ 511 h 681"/>
                <a:gd name="T34" fmla="*/ 56 w 397"/>
                <a:gd name="T35" fmla="*/ 397 h 681"/>
                <a:gd name="T36" fmla="*/ 0 w 397"/>
                <a:gd name="T37" fmla="*/ 2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681">
                  <a:moveTo>
                    <a:pt x="0" y="227"/>
                  </a:moveTo>
                  <a:lnTo>
                    <a:pt x="56" y="170"/>
                  </a:lnTo>
                  <a:lnTo>
                    <a:pt x="56" y="114"/>
                  </a:lnTo>
                  <a:lnTo>
                    <a:pt x="113" y="114"/>
                  </a:lnTo>
                  <a:lnTo>
                    <a:pt x="227" y="0"/>
                  </a:lnTo>
                  <a:lnTo>
                    <a:pt x="283" y="57"/>
                  </a:lnTo>
                  <a:lnTo>
                    <a:pt x="340" y="57"/>
                  </a:lnTo>
                  <a:lnTo>
                    <a:pt x="340" y="0"/>
                  </a:lnTo>
                  <a:lnTo>
                    <a:pt x="397" y="57"/>
                  </a:lnTo>
                  <a:lnTo>
                    <a:pt x="397" y="170"/>
                  </a:lnTo>
                  <a:lnTo>
                    <a:pt x="340" y="227"/>
                  </a:lnTo>
                  <a:lnTo>
                    <a:pt x="340" y="511"/>
                  </a:lnTo>
                  <a:lnTo>
                    <a:pt x="283" y="567"/>
                  </a:lnTo>
                  <a:lnTo>
                    <a:pt x="227" y="681"/>
                  </a:lnTo>
                  <a:lnTo>
                    <a:pt x="113" y="681"/>
                  </a:lnTo>
                  <a:lnTo>
                    <a:pt x="113" y="454"/>
                  </a:lnTo>
                  <a:lnTo>
                    <a:pt x="56" y="511"/>
                  </a:lnTo>
                  <a:lnTo>
                    <a:pt x="56" y="397"/>
                  </a:lnTo>
                  <a:lnTo>
                    <a:pt x="0" y="227"/>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6" name="Freeform 925">
              <a:extLst>
                <a:ext uri="{FF2B5EF4-FFF2-40B4-BE49-F238E27FC236}">
                  <a16:creationId xmlns:a16="http://schemas.microsoft.com/office/drawing/2014/main" id="{6EE5FFCB-D0F4-8825-6811-78CC484D35A0}"/>
                </a:ext>
              </a:extLst>
            </p:cNvPr>
            <p:cNvSpPr>
              <a:spLocks/>
            </p:cNvSpPr>
            <p:nvPr/>
          </p:nvSpPr>
          <p:spPr bwMode="auto">
            <a:xfrm>
              <a:off x="6355515" y="2217467"/>
              <a:ext cx="250680" cy="598173"/>
            </a:xfrm>
            <a:custGeom>
              <a:avLst/>
              <a:gdLst>
                <a:gd name="T0" fmla="*/ 114 w 227"/>
                <a:gd name="T1" fmla="*/ 0 h 624"/>
                <a:gd name="T2" fmla="*/ 227 w 227"/>
                <a:gd name="T3" fmla="*/ 114 h 624"/>
                <a:gd name="T4" fmla="*/ 227 w 227"/>
                <a:gd name="T5" fmla="*/ 227 h 624"/>
                <a:gd name="T6" fmla="*/ 170 w 227"/>
                <a:gd name="T7" fmla="*/ 284 h 624"/>
                <a:gd name="T8" fmla="*/ 170 w 227"/>
                <a:gd name="T9" fmla="*/ 511 h 624"/>
                <a:gd name="T10" fmla="*/ 170 w 227"/>
                <a:gd name="T11" fmla="*/ 567 h 624"/>
                <a:gd name="T12" fmla="*/ 114 w 227"/>
                <a:gd name="T13" fmla="*/ 624 h 624"/>
                <a:gd name="T14" fmla="*/ 57 w 227"/>
                <a:gd name="T15" fmla="*/ 567 h 624"/>
                <a:gd name="T16" fmla="*/ 0 w 227"/>
                <a:gd name="T17" fmla="*/ 511 h 624"/>
                <a:gd name="T18" fmla="*/ 0 w 227"/>
                <a:gd name="T19" fmla="*/ 397 h 624"/>
                <a:gd name="T20" fmla="*/ 57 w 227"/>
                <a:gd name="T21" fmla="*/ 284 h 624"/>
                <a:gd name="T22" fmla="*/ 0 w 227"/>
                <a:gd name="T23" fmla="*/ 227 h 624"/>
                <a:gd name="T24" fmla="*/ 57 w 227"/>
                <a:gd name="T25" fmla="*/ 170 h 624"/>
                <a:gd name="T26" fmla="*/ 57 w 227"/>
                <a:gd name="T27" fmla="*/ 57 h 624"/>
                <a:gd name="T28" fmla="*/ 114 w 227"/>
                <a:gd name="T2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624">
                  <a:moveTo>
                    <a:pt x="114" y="0"/>
                  </a:moveTo>
                  <a:lnTo>
                    <a:pt x="227" y="114"/>
                  </a:lnTo>
                  <a:lnTo>
                    <a:pt x="227" y="227"/>
                  </a:lnTo>
                  <a:lnTo>
                    <a:pt x="170" y="284"/>
                  </a:lnTo>
                  <a:lnTo>
                    <a:pt x="170" y="511"/>
                  </a:lnTo>
                  <a:lnTo>
                    <a:pt x="170" y="567"/>
                  </a:lnTo>
                  <a:lnTo>
                    <a:pt x="114" y="624"/>
                  </a:lnTo>
                  <a:lnTo>
                    <a:pt x="57" y="567"/>
                  </a:lnTo>
                  <a:lnTo>
                    <a:pt x="0" y="511"/>
                  </a:lnTo>
                  <a:lnTo>
                    <a:pt x="0" y="397"/>
                  </a:lnTo>
                  <a:lnTo>
                    <a:pt x="57" y="284"/>
                  </a:lnTo>
                  <a:lnTo>
                    <a:pt x="0" y="227"/>
                  </a:lnTo>
                  <a:lnTo>
                    <a:pt x="57" y="170"/>
                  </a:lnTo>
                  <a:lnTo>
                    <a:pt x="57" y="57"/>
                  </a:lnTo>
                  <a:lnTo>
                    <a:pt x="114" y="0"/>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7" name="Freeform 926">
              <a:extLst>
                <a:ext uri="{FF2B5EF4-FFF2-40B4-BE49-F238E27FC236}">
                  <a16:creationId xmlns:a16="http://schemas.microsoft.com/office/drawing/2014/main" id="{F6192923-1A1E-D1BD-FC55-56F884B6428F}"/>
                </a:ext>
              </a:extLst>
            </p:cNvPr>
            <p:cNvSpPr>
              <a:spLocks/>
            </p:cNvSpPr>
            <p:nvPr/>
          </p:nvSpPr>
          <p:spPr bwMode="auto">
            <a:xfrm>
              <a:off x="6481412" y="1946182"/>
              <a:ext cx="563206" cy="761136"/>
            </a:xfrm>
            <a:custGeom>
              <a:avLst/>
              <a:gdLst>
                <a:gd name="T0" fmla="*/ 56 w 510"/>
                <a:gd name="T1" fmla="*/ 794 h 794"/>
                <a:gd name="T2" fmla="*/ 56 w 510"/>
                <a:gd name="T3" fmla="*/ 567 h 794"/>
                <a:gd name="T4" fmla="*/ 113 w 510"/>
                <a:gd name="T5" fmla="*/ 510 h 794"/>
                <a:gd name="T6" fmla="*/ 113 w 510"/>
                <a:gd name="T7" fmla="*/ 397 h 794"/>
                <a:gd name="T8" fmla="*/ 0 w 510"/>
                <a:gd name="T9" fmla="*/ 283 h 794"/>
                <a:gd name="T10" fmla="*/ 56 w 510"/>
                <a:gd name="T11" fmla="*/ 113 h 794"/>
                <a:gd name="T12" fmla="*/ 113 w 510"/>
                <a:gd name="T13" fmla="*/ 113 h 794"/>
                <a:gd name="T14" fmla="*/ 170 w 510"/>
                <a:gd name="T15" fmla="*/ 0 h 794"/>
                <a:gd name="T16" fmla="*/ 283 w 510"/>
                <a:gd name="T17" fmla="*/ 113 h 794"/>
                <a:gd name="T18" fmla="*/ 227 w 510"/>
                <a:gd name="T19" fmla="*/ 170 h 794"/>
                <a:gd name="T20" fmla="*/ 283 w 510"/>
                <a:gd name="T21" fmla="*/ 283 h 794"/>
                <a:gd name="T22" fmla="*/ 397 w 510"/>
                <a:gd name="T23" fmla="*/ 283 h 794"/>
                <a:gd name="T24" fmla="*/ 397 w 510"/>
                <a:gd name="T25" fmla="*/ 340 h 794"/>
                <a:gd name="T26" fmla="*/ 453 w 510"/>
                <a:gd name="T27" fmla="*/ 283 h 794"/>
                <a:gd name="T28" fmla="*/ 453 w 510"/>
                <a:gd name="T29" fmla="*/ 397 h 794"/>
                <a:gd name="T30" fmla="*/ 510 w 510"/>
                <a:gd name="T31" fmla="*/ 510 h 794"/>
                <a:gd name="T32" fmla="*/ 510 w 510"/>
                <a:gd name="T33" fmla="*/ 567 h 794"/>
                <a:gd name="T34" fmla="*/ 510 w 510"/>
                <a:gd name="T35" fmla="*/ 624 h 794"/>
                <a:gd name="T36" fmla="*/ 397 w 510"/>
                <a:gd name="T37" fmla="*/ 624 h 794"/>
                <a:gd name="T38" fmla="*/ 340 w 510"/>
                <a:gd name="T39" fmla="*/ 680 h 794"/>
                <a:gd name="T40" fmla="*/ 340 w 510"/>
                <a:gd name="T41" fmla="*/ 737 h 794"/>
                <a:gd name="T42" fmla="*/ 283 w 510"/>
                <a:gd name="T43" fmla="*/ 737 h 794"/>
                <a:gd name="T44" fmla="*/ 227 w 510"/>
                <a:gd name="T45" fmla="*/ 680 h 794"/>
                <a:gd name="T46" fmla="*/ 113 w 510"/>
                <a:gd name="T47" fmla="*/ 794 h 794"/>
                <a:gd name="T48" fmla="*/ 56 w 510"/>
                <a:gd name="T4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794">
                  <a:moveTo>
                    <a:pt x="56" y="794"/>
                  </a:moveTo>
                  <a:lnTo>
                    <a:pt x="56" y="567"/>
                  </a:lnTo>
                  <a:lnTo>
                    <a:pt x="113" y="510"/>
                  </a:lnTo>
                  <a:lnTo>
                    <a:pt x="113" y="397"/>
                  </a:lnTo>
                  <a:lnTo>
                    <a:pt x="0" y="283"/>
                  </a:lnTo>
                  <a:lnTo>
                    <a:pt x="56" y="113"/>
                  </a:lnTo>
                  <a:lnTo>
                    <a:pt x="113" y="113"/>
                  </a:lnTo>
                  <a:lnTo>
                    <a:pt x="170" y="0"/>
                  </a:lnTo>
                  <a:lnTo>
                    <a:pt x="283" y="113"/>
                  </a:lnTo>
                  <a:lnTo>
                    <a:pt x="227" y="170"/>
                  </a:lnTo>
                  <a:lnTo>
                    <a:pt x="283" y="283"/>
                  </a:lnTo>
                  <a:lnTo>
                    <a:pt x="397" y="283"/>
                  </a:lnTo>
                  <a:lnTo>
                    <a:pt x="397" y="340"/>
                  </a:lnTo>
                  <a:lnTo>
                    <a:pt x="453" y="283"/>
                  </a:lnTo>
                  <a:lnTo>
                    <a:pt x="453" y="397"/>
                  </a:lnTo>
                  <a:lnTo>
                    <a:pt x="510" y="510"/>
                  </a:lnTo>
                  <a:lnTo>
                    <a:pt x="510" y="567"/>
                  </a:lnTo>
                  <a:lnTo>
                    <a:pt x="510" y="624"/>
                  </a:lnTo>
                  <a:lnTo>
                    <a:pt x="397" y="624"/>
                  </a:lnTo>
                  <a:lnTo>
                    <a:pt x="340" y="680"/>
                  </a:lnTo>
                  <a:lnTo>
                    <a:pt x="340" y="737"/>
                  </a:lnTo>
                  <a:lnTo>
                    <a:pt x="283" y="737"/>
                  </a:lnTo>
                  <a:lnTo>
                    <a:pt x="227" y="680"/>
                  </a:lnTo>
                  <a:lnTo>
                    <a:pt x="113" y="794"/>
                  </a:lnTo>
                  <a:lnTo>
                    <a:pt x="56" y="794"/>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8" name="Freeform 927">
              <a:extLst>
                <a:ext uri="{FF2B5EF4-FFF2-40B4-BE49-F238E27FC236}">
                  <a16:creationId xmlns:a16="http://schemas.microsoft.com/office/drawing/2014/main" id="{CC0491A1-5958-6920-16E8-FE7A7F867ACE}"/>
                </a:ext>
              </a:extLst>
            </p:cNvPr>
            <p:cNvSpPr>
              <a:spLocks/>
            </p:cNvSpPr>
            <p:nvPr/>
          </p:nvSpPr>
          <p:spPr bwMode="auto">
            <a:xfrm>
              <a:off x="6355516" y="1728579"/>
              <a:ext cx="689099" cy="488888"/>
            </a:xfrm>
            <a:custGeom>
              <a:avLst/>
              <a:gdLst>
                <a:gd name="T0" fmla="*/ 227 w 624"/>
                <a:gd name="T1" fmla="*/ 340 h 510"/>
                <a:gd name="T2" fmla="*/ 114 w 624"/>
                <a:gd name="T3" fmla="*/ 340 h 510"/>
                <a:gd name="T4" fmla="*/ 57 w 624"/>
                <a:gd name="T5" fmla="*/ 397 h 510"/>
                <a:gd name="T6" fmla="*/ 57 w 624"/>
                <a:gd name="T7" fmla="*/ 284 h 510"/>
                <a:gd name="T8" fmla="*/ 0 w 624"/>
                <a:gd name="T9" fmla="*/ 284 h 510"/>
                <a:gd name="T10" fmla="*/ 57 w 624"/>
                <a:gd name="T11" fmla="*/ 227 h 510"/>
                <a:gd name="T12" fmla="*/ 170 w 624"/>
                <a:gd name="T13" fmla="*/ 170 h 510"/>
                <a:gd name="T14" fmla="*/ 284 w 624"/>
                <a:gd name="T15" fmla="*/ 170 h 510"/>
                <a:gd name="T16" fmla="*/ 284 w 624"/>
                <a:gd name="T17" fmla="*/ 113 h 510"/>
                <a:gd name="T18" fmla="*/ 341 w 624"/>
                <a:gd name="T19" fmla="*/ 57 h 510"/>
                <a:gd name="T20" fmla="*/ 341 w 624"/>
                <a:gd name="T21" fmla="*/ 0 h 510"/>
                <a:gd name="T22" fmla="*/ 397 w 624"/>
                <a:gd name="T23" fmla="*/ 0 h 510"/>
                <a:gd name="T24" fmla="*/ 567 w 624"/>
                <a:gd name="T25" fmla="*/ 0 h 510"/>
                <a:gd name="T26" fmla="*/ 624 w 624"/>
                <a:gd name="T27" fmla="*/ 113 h 510"/>
                <a:gd name="T28" fmla="*/ 624 w 624"/>
                <a:gd name="T29" fmla="*/ 227 h 510"/>
                <a:gd name="T30" fmla="*/ 567 w 624"/>
                <a:gd name="T31" fmla="*/ 340 h 510"/>
                <a:gd name="T32" fmla="*/ 511 w 624"/>
                <a:gd name="T33" fmla="*/ 340 h 510"/>
                <a:gd name="T34" fmla="*/ 454 w 624"/>
                <a:gd name="T35" fmla="*/ 454 h 510"/>
                <a:gd name="T36" fmla="*/ 511 w 624"/>
                <a:gd name="T37" fmla="*/ 510 h 510"/>
                <a:gd name="T38" fmla="*/ 397 w 624"/>
                <a:gd name="T39" fmla="*/ 510 h 510"/>
                <a:gd name="T40" fmla="*/ 341 w 624"/>
                <a:gd name="T41" fmla="*/ 397 h 510"/>
                <a:gd name="T42" fmla="*/ 397 w 624"/>
                <a:gd name="T43" fmla="*/ 340 h 510"/>
                <a:gd name="T44" fmla="*/ 284 w 624"/>
                <a:gd name="T45" fmla="*/ 227 h 510"/>
                <a:gd name="T46" fmla="*/ 227 w 624"/>
                <a:gd name="T47" fmla="*/ 34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4" h="510">
                  <a:moveTo>
                    <a:pt x="227" y="340"/>
                  </a:moveTo>
                  <a:lnTo>
                    <a:pt x="114" y="340"/>
                  </a:lnTo>
                  <a:lnTo>
                    <a:pt x="57" y="397"/>
                  </a:lnTo>
                  <a:lnTo>
                    <a:pt x="57" y="284"/>
                  </a:lnTo>
                  <a:lnTo>
                    <a:pt x="0" y="284"/>
                  </a:lnTo>
                  <a:lnTo>
                    <a:pt x="57" y="227"/>
                  </a:lnTo>
                  <a:lnTo>
                    <a:pt x="170" y="170"/>
                  </a:lnTo>
                  <a:lnTo>
                    <a:pt x="284" y="170"/>
                  </a:lnTo>
                  <a:lnTo>
                    <a:pt x="284" y="113"/>
                  </a:lnTo>
                  <a:lnTo>
                    <a:pt x="341" y="57"/>
                  </a:lnTo>
                  <a:lnTo>
                    <a:pt x="341" y="0"/>
                  </a:lnTo>
                  <a:lnTo>
                    <a:pt x="397" y="0"/>
                  </a:lnTo>
                  <a:lnTo>
                    <a:pt x="567" y="0"/>
                  </a:lnTo>
                  <a:lnTo>
                    <a:pt x="624" y="113"/>
                  </a:lnTo>
                  <a:lnTo>
                    <a:pt x="624" y="227"/>
                  </a:lnTo>
                  <a:lnTo>
                    <a:pt x="567" y="340"/>
                  </a:lnTo>
                  <a:lnTo>
                    <a:pt x="511" y="340"/>
                  </a:lnTo>
                  <a:lnTo>
                    <a:pt x="454" y="454"/>
                  </a:lnTo>
                  <a:lnTo>
                    <a:pt x="511" y="510"/>
                  </a:lnTo>
                  <a:lnTo>
                    <a:pt x="397" y="510"/>
                  </a:lnTo>
                  <a:lnTo>
                    <a:pt x="341" y="397"/>
                  </a:lnTo>
                  <a:lnTo>
                    <a:pt x="397" y="340"/>
                  </a:lnTo>
                  <a:lnTo>
                    <a:pt x="284" y="227"/>
                  </a:lnTo>
                  <a:lnTo>
                    <a:pt x="227" y="340"/>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9" name="Freeform 928">
              <a:extLst>
                <a:ext uri="{FF2B5EF4-FFF2-40B4-BE49-F238E27FC236}">
                  <a16:creationId xmlns:a16="http://schemas.microsoft.com/office/drawing/2014/main" id="{3C90D171-FF7A-2C8B-B04E-28947F92E370}"/>
                </a:ext>
              </a:extLst>
            </p:cNvPr>
            <p:cNvSpPr>
              <a:spLocks/>
            </p:cNvSpPr>
            <p:nvPr/>
          </p:nvSpPr>
          <p:spPr bwMode="auto">
            <a:xfrm>
              <a:off x="5729360" y="967443"/>
              <a:ext cx="1127521" cy="869456"/>
            </a:xfrm>
            <a:custGeom>
              <a:avLst/>
              <a:gdLst>
                <a:gd name="T0" fmla="*/ 964 w 1021"/>
                <a:gd name="T1" fmla="*/ 794 h 907"/>
                <a:gd name="T2" fmla="*/ 964 w 1021"/>
                <a:gd name="T3" fmla="*/ 511 h 907"/>
                <a:gd name="T4" fmla="*/ 1021 w 1021"/>
                <a:gd name="T5" fmla="*/ 454 h 907"/>
                <a:gd name="T6" fmla="*/ 908 w 1021"/>
                <a:gd name="T7" fmla="*/ 397 h 907"/>
                <a:gd name="T8" fmla="*/ 851 w 1021"/>
                <a:gd name="T9" fmla="*/ 397 h 907"/>
                <a:gd name="T10" fmla="*/ 737 w 1021"/>
                <a:gd name="T11" fmla="*/ 340 h 907"/>
                <a:gd name="T12" fmla="*/ 681 w 1021"/>
                <a:gd name="T13" fmla="*/ 284 h 907"/>
                <a:gd name="T14" fmla="*/ 567 w 1021"/>
                <a:gd name="T15" fmla="*/ 340 h 907"/>
                <a:gd name="T16" fmla="*/ 511 w 1021"/>
                <a:gd name="T17" fmla="*/ 284 h 907"/>
                <a:gd name="T18" fmla="*/ 454 w 1021"/>
                <a:gd name="T19" fmla="*/ 340 h 907"/>
                <a:gd name="T20" fmla="*/ 397 w 1021"/>
                <a:gd name="T21" fmla="*/ 284 h 907"/>
                <a:gd name="T22" fmla="*/ 340 w 1021"/>
                <a:gd name="T23" fmla="*/ 284 h 907"/>
                <a:gd name="T24" fmla="*/ 284 w 1021"/>
                <a:gd name="T25" fmla="*/ 227 h 907"/>
                <a:gd name="T26" fmla="*/ 340 w 1021"/>
                <a:gd name="T27" fmla="*/ 114 h 907"/>
                <a:gd name="T28" fmla="*/ 284 w 1021"/>
                <a:gd name="T29" fmla="*/ 0 h 907"/>
                <a:gd name="T30" fmla="*/ 114 w 1021"/>
                <a:gd name="T31" fmla="*/ 0 h 907"/>
                <a:gd name="T32" fmla="*/ 0 w 1021"/>
                <a:gd name="T33" fmla="*/ 114 h 907"/>
                <a:gd name="T34" fmla="*/ 57 w 1021"/>
                <a:gd name="T35" fmla="*/ 114 h 907"/>
                <a:gd name="T36" fmla="*/ 57 w 1021"/>
                <a:gd name="T37" fmla="*/ 170 h 907"/>
                <a:gd name="T38" fmla="*/ 170 w 1021"/>
                <a:gd name="T39" fmla="*/ 170 h 907"/>
                <a:gd name="T40" fmla="*/ 170 w 1021"/>
                <a:gd name="T41" fmla="*/ 284 h 907"/>
                <a:gd name="T42" fmla="*/ 114 w 1021"/>
                <a:gd name="T43" fmla="*/ 340 h 907"/>
                <a:gd name="T44" fmla="*/ 170 w 1021"/>
                <a:gd name="T45" fmla="*/ 511 h 907"/>
                <a:gd name="T46" fmla="*/ 114 w 1021"/>
                <a:gd name="T47" fmla="*/ 567 h 907"/>
                <a:gd name="T48" fmla="*/ 114 w 1021"/>
                <a:gd name="T49" fmla="*/ 624 h 907"/>
                <a:gd name="T50" fmla="*/ 170 w 1021"/>
                <a:gd name="T51" fmla="*/ 737 h 907"/>
                <a:gd name="T52" fmla="*/ 227 w 1021"/>
                <a:gd name="T53" fmla="*/ 681 h 907"/>
                <a:gd name="T54" fmla="*/ 284 w 1021"/>
                <a:gd name="T55" fmla="*/ 737 h 907"/>
                <a:gd name="T56" fmla="*/ 340 w 1021"/>
                <a:gd name="T57" fmla="*/ 737 h 907"/>
                <a:gd name="T58" fmla="*/ 340 w 1021"/>
                <a:gd name="T59" fmla="*/ 794 h 907"/>
                <a:gd name="T60" fmla="*/ 397 w 1021"/>
                <a:gd name="T61" fmla="*/ 851 h 907"/>
                <a:gd name="T62" fmla="*/ 397 w 1021"/>
                <a:gd name="T63" fmla="*/ 794 h 907"/>
                <a:gd name="T64" fmla="*/ 511 w 1021"/>
                <a:gd name="T65" fmla="*/ 794 h 907"/>
                <a:gd name="T66" fmla="*/ 511 w 1021"/>
                <a:gd name="T67" fmla="*/ 851 h 907"/>
                <a:gd name="T68" fmla="*/ 681 w 1021"/>
                <a:gd name="T69" fmla="*/ 851 h 907"/>
                <a:gd name="T70" fmla="*/ 737 w 1021"/>
                <a:gd name="T71" fmla="*/ 907 h 907"/>
                <a:gd name="T72" fmla="*/ 851 w 1021"/>
                <a:gd name="T73" fmla="*/ 907 h 907"/>
                <a:gd name="T74" fmla="*/ 908 w 1021"/>
                <a:gd name="T75" fmla="*/ 851 h 907"/>
                <a:gd name="T76" fmla="*/ 908 w 1021"/>
                <a:gd name="T77" fmla="*/ 794 h 907"/>
                <a:gd name="T78" fmla="*/ 964 w 1021"/>
                <a:gd name="T79" fmla="*/ 794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1" h="907">
                  <a:moveTo>
                    <a:pt x="964" y="794"/>
                  </a:moveTo>
                  <a:lnTo>
                    <a:pt x="964" y="511"/>
                  </a:lnTo>
                  <a:lnTo>
                    <a:pt x="1021" y="454"/>
                  </a:lnTo>
                  <a:lnTo>
                    <a:pt x="908" y="397"/>
                  </a:lnTo>
                  <a:lnTo>
                    <a:pt x="851" y="397"/>
                  </a:lnTo>
                  <a:lnTo>
                    <a:pt x="737" y="340"/>
                  </a:lnTo>
                  <a:lnTo>
                    <a:pt x="681" y="284"/>
                  </a:lnTo>
                  <a:lnTo>
                    <a:pt x="567" y="340"/>
                  </a:lnTo>
                  <a:lnTo>
                    <a:pt x="511" y="284"/>
                  </a:lnTo>
                  <a:lnTo>
                    <a:pt x="454" y="340"/>
                  </a:lnTo>
                  <a:lnTo>
                    <a:pt x="397" y="284"/>
                  </a:lnTo>
                  <a:lnTo>
                    <a:pt x="340" y="284"/>
                  </a:lnTo>
                  <a:lnTo>
                    <a:pt x="284" y="227"/>
                  </a:lnTo>
                  <a:lnTo>
                    <a:pt x="340" y="114"/>
                  </a:lnTo>
                  <a:lnTo>
                    <a:pt x="284" y="0"/>
                  </a:lnTo>
                  <a:lnTo>
                    <a:pt x="114" y="0"/>
                  </a:lnTo>
                  <a:lnTo>
                    <a:pt x="0" y="114"/>
                  </a:lnTo>
                  <a:lnTo>
                    <a:pt x="57" y="114"/>
                  </a:lnTo>
                  <a:lnTo>
                    <a:pt x="57" y="170"/>
                  </a:lnTo>
                  <a:lnTo>
                    <a:pt x="170" y="170"/>
                  </a:lnTo>
                  <a:lnTo>
                    <a:pt x="170" y="284"/>
                  </a:lnTo>
                  <a:lnTo>
                    <a:pt x="114" y="340"/>
                  </a:lnTo>
                  <a:lnTo>
                    <a:pt x="170" y="511"/>
                  </a:lnTo>
                  <a:lnTo>
                    <a:pt x="114" y="567"/>
                  </a:lnTo>
                  <a:lnTo>
                    <a:pt x="114" y="624"/>
                  </a:lnTo>
                  <a:lnTo>
                    <a:pt x="170" y="737"/>
                  </a:lnTo>
                  <a:lnTo>
                    <a:pt x="227" y="681"/>
                  </a:lnTo>
                  <a:lnTo>
                    <a:pt x="284" y="737"/>
                  </a:lnTo>
                  <a:lnTo>
                    <a:pt x="340" y="737"/>
                  </a:lnTo>
                  <a:lnTo>
                    <a:pt x="340" y="794"/>
                  </a:lnTo>
                  <a:lnTo>
                    <a:pt x="397" y="851"/>
                  </a:lnTo>
                  <a:lnTo>
                    <a:pt x="397" y="794"/>
                  </a:lnTo>
                  <a:lnTo>
                    <a:pt x="511" y="794"/>
                  </a:lnTo>
                  <a:lnTo>
                    <a:pt x="511" y="851"/>
                  </a:lnTo>
                  <a:lnTo>
                    <a:pt x="681" y="851"/>
                  </a:lnTo>
                  <a:lnTo>
                    <a:pt x="737" y="907"/>
                  </a:lnTo>
                  <a:lnTo>
                    <a:pt x="851" y="907"/>
                  </a:lnTo>
                  <a:lnTo>
                    <a:pt x="908" y="851"/>
                  </a:lnTo>
                  <a:lnTo>
                    <a:pt x="908" y="794"/>
                  </a:lnTo>
                  <a:lnTo>
                    <a:pt x="964" y="794"/>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0" name="Freeform 929">
              <a:extLst>
                <a:ext uri="{FF2B5EF4-FFF2-40B4-BE49-F238E27FC236}">
                  <a16:creationId xmlns:a16="http://schemas.microsoft.com/office/drawing/2014/main" id="{91660AD3-3809-706A-C739-A3ECC9890BD4}"/>
                </a:ext>
              </a:extLst>
            </p:cNvPr>
            <p:cNvSpPr>
              <a:spLocks/>
            </p:cNvSpPr>
            <p:nvPr/>
          </p:nvSpPr>
          <p:spPr bwMode="auto">
            <a:xfrm>
              <a:off x="6856881" y="1836900"/>
              <a:ext cx="750944" cy="1087059"/>
            </a:xfrm>
            <a:custGeom>
              <a:avLst/>
              <a:gdLst>
                <a:gd name="T0" fmla="*/ 170 w 680"/>
                <a:gd name="T1" fmla="*/ 738 h 1134"/>
                <a:gd name="T2" fmla="*/ 170 w 680"/>
                <a:gd name="T3" fmla="*/ 624 h 1134"/>
                <a:gd name="T4" fmla="*/ 113 w 680"/>
                <a:gd name="T5" fmla="*/ 511 h 1134"/>
                <a:gd name="T6" fmla="*/ 113 w 680"/>
                <a:gd name="T7" fmla="*/ 397 h 1134"/>
                <a:gd name="T8" fmla="*/ 57 w 680"/>
                <a:gd name="T9" fmla="*/ 454 h 1134"/>
                <a:gd name="T10" fmla="*/ 57 w 680"/>
                <a:gd name="T11" fmla="*/ 397 h 1134"/>
                <a:gd name="T12" fmla="*/ 0 w 680"/>
                <a:gd name="T13" fmla="*/ 341 h 1134"/>
                <a:gd name="T14" fmla="*/ 57 w 680"/>
                <a:gd name="T15" fmla="*/ 227 h 1134"/>
                <a:gd name="T16" fmla="*/ 113 w 680"/>
                <a:gd name="T17" fmla="*/ 227 h 1134"/>
                <a:gd name="T18" fmla="*/ 170 w 680"/>
                <a:gd name="T19" fmla="*/ 114 h 1134"/>
                <a:gd name="T20" fmla="*/ 170 w 680"/>
                <a:gd name="T21" fmla="*/ 0 h 1134"/>
                <a:gd name="T22" fmla="*/ 283 w 680"/>
                <a:gd name="T23" fmla="*/ 0 h 1134"/>
                <a:gd name="T24" fmla="*/ 283 w 680"/>
                <a:gd name="T25" fmla="*/ 57 h 1134"/>
                <a:gd name="T26" fmla="*/ 397 w 680"/>
                <a:gd name="T27" fmla="*/ 114 h 1134"/>
                <a:gd name="T28" fmla="*/ 454 w 680"/>
                <a:gd name="T29" fmla="*/ 114 h 1134"/>
                <a:gd name="T30" fmla="*/ 510 w 680"/>
                <a:gd name="T31" fmla="*/ 114 h 1134"/>
                <a:gd name="T32" fmla="*/ 454 w 680"/>
                <a:gd name="T33" fmla="*/ 227 h 1134"/>
                <a:gd name="T34" fmla="*/ 454 w 680"/>
                <a:gd name="T35" fmla="*/ 341 h 1134"/>
                <a:gd name="T36" fmla="*/ 454 w 680"/>
                <a:gd name="T37" fmla="*/ 511 h 1134"/>
                <a:gd name="T38" fmla="*/ 510 w 680"/>
                <a:gd name="T39" fmla="*/ 624 h 1134"/>
                <a:gd name="T40" fmla="*/ 567 w 680"/>
                <a:gd name="T41" fmla="*/ 681 h 1134"/>
                <a:gd name="T42" fmla="*/ 567 w 680"/>
                <a:gd name="T43" fmla="*/ 794 h 1134"/>
                <a:gd name="T44" fmla="*/ 680 w 680"/>
                <a:gd name="T45" fmla="*/ 851 h 1134"/>
                <a:gd name="T46" fmla="*/ 624 w 680"/>
                <a:gd name="T47" fmla="*/ 908 h 1134"/>
                <a:gd name="T48" fmla="*/ 624 w 680"/>
                <a:gd name="T49" fmla="*/ 964 h 1134"/>
                <a:gd name="T50" fmla="*/ 454 w 680"/>
                <a:gd name="T51" fmla="*/ 1134 h 1134"/>
                <a:gd name="T52" fmla="*/ 397 w 680"/>
                <a:gd name="T53" fmla="*/ 1078 h 1134"/>
                <a:gd name="T54" fmla="*/ 454 w 680"/>
                <a:gd name="T55" fmla="*/ 1021 h 1134"/>
                <a:gd name="T56" fmla="*/ 340 w 680"/>
                <a:gd name="T57" fmla="*/ 1021 h 1134"/>
                <a:gd name="T58" fmla="*/ 397 w 680"/>
                <a:gd name="T59" fmla="*/ 908 h 1134"/>
                <a:gd name="T60" fmla="*/ 340 w 680"/>
                <a:gd name="T61" fmla="*/ 908 h 1134"/>
                <a:gd name="T62" fmla="*/ 227 w 680"/>
                <a:gd name="T63" fmla="*/ 851 h 1134"/>
                <a:gd name="T64" fmla="*/ 227 w 680"/>
                <a:gd name="T65" fmla="*/ 794 h 1134"/>
                <a:gd name="T66" fmla="*/ 170 w 680"/>
                <a:gd name="T67" fmla="*/ 73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1134">
                  <a:moveTo>
                    <a:pt x="170" y="738"/>
                  </a:moveTo>
                  <a:lnTo>
                    <a:pt x="170" y="624"/>
                  </a:lnTo>
                  <a:lnTo>
                    <a:pt x="113" y="511"/>
                  </a:lnTo>
                  <a:lnTo>
                    <a:pt x="113" y="397"/>
                  </a:lnTo>
                  <a:lnTo>
                    <a:pt x="57" y="454"/>
                  </a:lnTo>
                  <a:lnTo>
                    <a:pt x="57" y="397"/>
                  </a:lnTo>
                  <a:lnTo>
                    <a:pt x="0" y="341"/>
                  </a:lnTo>
                  <a:lnTo>
                    <a:pt x="57" y="227"/>
                  </a:lnTo>
                  <a:lnTo>
                    <a:pt x="113" y="227"/>
                  </a:lnTo>
                  <a:lnTo>
                    <a:pt x="170" y="114"/>
                  </a:lnTo>
                  <a:lnTo>
                    <a:pt x="170" y="0"/>
                  </a:lnTo>
                  <a:lnTo>
                    <a:pt x="283" y="0"/>
                  </a:lnTo>
                  <a:lnTo>
                    <a:pt x="283" y="57"/>
                  </a:lnTo>
                  <a:lnTo>
                    <a:pt x="397" y="114"/>
                  </a:lnTo>
                  <a:lnTo>
                    <a:pt x="454" y="114"/>
                  </a:lnTo>
                  <a:lnTo>
                    <a:pt x="510" y="114"/>
                  </a:lnTo>
                  <a:lnTo>
                    <a:pt x="454" y="227"/>
                  </a:lnTo>
                  <a:lnTo>
                    <a:pt x="454" y="341"/>
                  </a:lnTo>
                  <a:lnTo>
                    <a:pt x="454" y="511"/>
                  </a:lnTo>
                  <a:lnTo>
                    <a:pt x="510" y="624"/>
                  </a:lnTo>
                  <a:lnTo>
                    <a:pt x="567" y="681"/>
                  </a:lnTo>
                  <a:lnTo>
                    <a:pt x="567" y="794"/>
                  </a:lnTo>
                  <a:lnTo>
                    <a:pt x="680" y="851"/>
                  </a:lnTo>
                  <a:lnTo>
                    <a:pt x="624" y="908"/>
                  </a:lnTo>
                  <a:lnTo>
                    <a:pt x="624" y="964"/>
                  </a:lnTo>
                  <a:lnTo>
                    <a:pt x="454" y="1134"/>
                  </a:lnTo>
                  <a:lnTo>
                    <a:pt x="397" y="1078"/>
                  </a:lnTo>
                  <a:lnTo>
                    <a:pt x="454" y="1021"/>
                  </a:lnTo>
                  <a:lnTo>
                    <a:pt x="340" y="1021"/>
                  </a:lnTo>
                  <a:lnTo>
                    <a:pt x="397" y="908"/>
                  </a:lnTo>
                  <a:lnTo>
                    <a:pt x="340" y="908"/>
                  </a:lnTo>
                  <a:lnTo>
                    <a:pt x="227" y="851"/>
                  </a:lnTo>
                  <a:lnTo>
                    <a:pt x="227" y="794"/>
                  </a:lnTo>
                  <a:lnTo>
                    <a:pt x="170" y="738"/>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1" name="Freeform 930">
              <a:extLst>
                <a:ext uri="{FF2B5EF4-FFF2-40B4-BE49-F238E27FC236}">
                  <a16:creationId xmlns:a16="http://schemas.microsoft.com/office/drawing/2014/main" id="{C5A3B5DE-6E56-FBC6-2B2A-C1E4C223D015}"/>
                </a:ext>
              </a:extLst>
            </p:cNvPr>
            <p:cNvSpPr>
              <a:spLocks/>
            </p:cNvSpPr>
            <p:nvPr/>
          </p:nvSpPr>
          <p:spPr bwMode="auto">
            <a:xfrm>
              <a:off x="6856880" y="2544351"/>
              <a:ext cx="438416" cy="651855"/>
            </a:xfrm>
            <a:custGeom>
              <a:avLst/>
              <a:gdLst>
                <a:gd name="T0" fmla="*/ 0 w 397"/>
                <a:gd name="T1" fmla="*/ 567 h 680"/>
                <a:gd name="T2" fmla="*/ 57 w 397"/>
                <a:gd name="T3" fmla="*/ 680 h 680"/>
                <a:gd name="T4" fmla="*/ 170 w 397"/>
                <a:gd name="T5" fmla="*/ 623 h 680"/>
                <a:gd name="T6" fmla="*/ 227 w 397"/>
                <a:gd name="T7" fmla="*/ 623 h 680"/>
                <a:gd name="T8" fmla="*/ 227 w 397"/>
                <a:gd name="T9" fmla="*/ 567 h 680"/>
                <a:gd name="T10" fmla="*/ 283 w 397"/>
                <a:gd name="T11" fmla="*/ 510 h 680"/>
                <a:gd name="T12" fmla="*/ 340 w 397"/>
                <a:gd name="T13" fmla="*/ 453 h 680"/>
                <a:gd name="T14" fmla="*/ 283 w 397"/>
                <a:gd name="T15" fmla="*/ 340 h 680"/>
                <a:gd name="T16" fmla="*/ 340 w 397"/>
                <a:gd name="T17" fmla="*/ 283 h 680"/>
                <a:gd name="T18" fmla="*/ 397 w 397"/>
                <a:gd name="T19" fmla="*/ 170 h 680"/>
                <a:gd name="T20" fmla="*/ 340 w 397"/>
                <a:gd name="T21" fmla="*/ 170 h 680"/>
                <a:gd name="T22" fmla="*/ 227 w 397"/>
                <a:gd name="T23" fmla="*/ 113 h 680"/>
                <a:gd name="T24" fmla="*/ 227 w 397"/>
                <a:gd name="T25" fmla="*/ 56 h 680"/>
                <a:gd name="T26" fmla="*/ 170 w 397"/>
                <a:gd name="T27" fmla="*/ 0 h 680"/>
                <a:gd name="T28" fmla="*/ 57 w 397"/>
                <a:gd name="T29" fmla="*/ 0 h 680"/>
                <a:gd name="T30" fmla="*/ 0 w 397"/>
                <a:gd name="T31" fmla="*/ 56 h 680"/>
                <a:gd name="T32" fmla="*/ 57 w 397"/>
                <a:gd name="T33" fmla="*/ 113 h 680"/>
                <a:gd name="T34" fmla="*/ 57 w 397"/>
                <a:gd name="T35" fmla="*/ 226 h 680"/>
                <a:gd name="T36" fmla="*/ 0 w 397"/>
                <a:gd name="T37" fmla="*/ 283 h 680"/>
                <a:gd name="T38" fmla="*/ 0 w 397"/>
                <a:gd name="T39" fmla="*/ 56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7" h="680">
                  <a:moveTo>
                    <a:pt x="0" y="567"/>
                  </a:moveTo>
                  <a:lnTo>
                    <a:pt x="57" y="680"/>
                  </a:lnTo>
                  <a:lnTo>
                    <a:pt x="170" y="623"/>
                  </a:lnTo>
                  <a:lnTo>
                    <a:pt x="227" y="623"/>
                  </a:lnTo>
                  <a:lnTo>
                    <a:pt x="227" y="567"/>
                  </a:lnTo>
                  <a:lnTo>
                    <a:pt x="283" y="510"/>
                  </a:lnTo>
                  <a:lnTo>
                    <a:pt x="340" y="453"/>
                  </a:lnTo>
                  <a:lnTo>
                    <a:pt x="283" y="340"/>
                  </a:lnTo>
                  <a:lnTo>
                    <a:pt x="340" y="283"/>
                  </a:lnTo>
                  <a:lnTo>
                    <a:pt x="397" y="170"/>
                  </a:lnTo>
                  <a:lnTo>
                    <a:pt x="340" y="170"/>
                  </a:lnTo>
                  <a:lnTo>
                    <a:pt x="227" y="113"/>
                  </a:lnTo>
                  <a:lnTo>
                    <a:pt x="227" y="56"/>
                  </a:lnTo>
                  <a:lnTo>
                    <a:pt x="170" y="0"/>
                  </a:lnTo>
                  <a:lnTo>
                    <a:pt x="57" y="0"/>
                  </a:lnTo>
                  <a:lnTo>
                    <a:pt x="0" y="56"/>
                  </a:lnTo>
                  <a:lnTo>
                    <a:pt x="57" y="113"/>
                  </a:lnTo>
                  <a:lnTo>
                    <a:pt x="57" y="226"/>
                  </a:lnTo>
                  <a:lnTo>
                    <a:pt x="0" y="283"/>
                  </a:lnTo>
                  <a:lnTo>
                    <a:pt x="0" y="567"/>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2" name="Freeform 932">
              <a:extLst>
                <a:ext uri="{FF2B5EF4-FFF2-40B4-BE49-F238E27FC236}">
                  <a16:creationId xmlns:a16="http://schemas.microsoft.com/office/drawing/2014/main" id="{AEDD82B5-863D-67B2-42E5-29EC291F5512}"/>
                </a:ext>
              </a:extLst>
            </p:cNvPr>
            <p:cNvSpPr>
              <a:spLocks/>
            </p:cNvSpPr>
            <p:nvPr/>
          </p:nvSpPr>
          <p:spPr bwMode="auto">
            <a:xfrm>
              <a:off x="7295298" y="1510972"/>
              <a:ext cx="750944" cy="1412986"/>
            </a:xfrm>
            <a:custGeom>
              <a:avLst/>
              <a:gdLst>
                <a:gd name="T0" fmla="*/ 227 w 680"/>
                <a:gd name="T1" fmla="*/ 1304 h 1474"/>
                <a:gd name="T2" fmla="*/ 227 w 680"/>
                <a:gd name="T3" fmla="*/ 1248 h 1474"/>
                <a:gd name="T4" fmla="*/ 283 w 680"/>
                <a:gd name="T5" fmla="*/ 1191 h 1474"/>
                <a:gd name="T6" fmla="*/ 170 w 680"/>
                <a:gd name="T7" fmla="*/ 1134 h 1474"/>
                <a:gd name="T8" fmla="*/ 170 w 680"/>
                <a:gd name="T9" fmla="*/ 1021 h 1474"/>
                <a:gd name="T10" fmla="*/ 113 w 680"/>
                <a:gd name="T11" fmla="*/ 964 h 1474"/>
                <a:gd name="T12" fmla="*/ 57 w 680"/>
                <a:gd name="T13" fmla="*/ 851 h 1474"/>
                <a:gd name="T14" fmla="*/ 57 w 680"/>
                <a:gd name="T15" fmla="*/ 567 h 1474"/>
                <a:gd name="T16" fmla="*/ 113 w 680"/>
                <a:gd name="T17" fmla="*/ 454 h 1474"/>
                <a:gd name="T18" fmla="*/ 170 w 680"/>
                <a:gd name="T19" fmla="*/ 284 h 1474"/>
                <a:gd name="T20" fmla="*/ 57 w 680"/>
                <a:gd name="T21" fmla="*/ 284 h 1474"/>
                <a:gd name="T22" fmla="*/ 0 w 680"/>
                <a:gd name="T23" fmla="*/ 340 h 1474"/>
                <a:gd name="T24" fmla="*/ 0 w 680"/>
                <a:gd name="T25" fmla="*/ 284 h 1474"/>
                <a:gd name="T26" fmla="*/ 0 w 680"/>
                <a:gd name="T27" fmla="*/ 227 h 1474"/>
                <a:gd name="T28" fmla="*/ 57 w 680"/>
                <a:gd name="T29" fmla="*/ 170 h 1474"/>
                <a:gd name="T30" fmla="*/ 113 w 680"/>
                <a:gd name="T31" fmla="*/ 114 h 1474"/>
                <a:gd name="T32" fmla="*/ 57 w 680"/>
                <a:gd name="T33" fmla="*/ 57 h 1474"/>
                <a:gd name="T34" fmla="*/ 170 w 680"/>
                <a:gd name="T35" fmla="*/ 0 h 1474"/>
                <a:gd name="T36" fmla="*/ 170 w 680"/>
                <a:gd name="T37" fmla="*/ 57 h 1474"/>
                <a:gd name="T38" fmla="*/ 340 w 680"/>
                <a:gd name="T39" fmla="*/ 0 h 1474"/>
                <a:gd name="T40" fmla="*/ 397 w 680"/>
                <a:gd name="T41" fmla="*/ 114 h 1474"/>
                <a:gd name="T42" fmla="*/ 283 w 680"/>
                <a:gd name="T43" fmla="*/ 284 h 1474"/>
                <a:gd name="T44" fmla="*/ 283 w 680"/>
                <a:gd name="T45" fmla="*/ 340 h 1474"/>
                <a:gd name="T46" fmla="*/ 340 w 680"/>
                <a:gd name="T47" fmla="*/ 340 h 1474"/>
                <a:gd name="T48" fmla="*/ 397 w 680"/>
                <a:gd name="T49" fmla="*/ 284 h 1474"/>
                <a:gd name="T50" fmla="*/ 453 w 680"/>
                <a:gd name="T51" fmla="*/ 397 h 1474"/>
                <a:gd name="T52" fmla="*/ 453 w 680"/>
                <a:gd name="T53" fmla="*/ 567 h 1474"/>
                <a:gd name="T54" fmla="*/ 510 w 680"/>
                <a:gd name="T55" fmla="*/ 624 h 1474"/>
                <a:gd name="T56" fmla="*/ 567 w 680"/>
                <a:gd name="T57" fmla="*/ 681 h 1474"/>
                <a:gd name="T58" fmla="*/ 567 w 680"/>
                <a:gd name="T59" fmla="*/ 737 h 1474"/>
                <a:gd name="T60" fmla="*/ 624 w 680"/>
                <a:gd name="T61" fmla="*/ 737 h 1474"/>
                <a:gd name="T62" fmla="*/ 680 w 680"/>
                <a:gd name="T63" fmla="*/ 794 h 1474"/>
                <a:gd name="T64" fmla="*/ 680 w 680"/>
                <a:gd name="T65" fmla="*/ 907 h 1474"/>
                <a:gd name="T66" fmla="*/ 567 w 680"/>
                <a:gd name="T67" fmla="*/ 907 h 1474"/>
                <a:gd name="T68" fmla="*/ 567 w 680"/>
                <a:gd name="T69" fmla="*/ 1021 h 1474"/>
                <a:gd name="T70" fmla="*/ 453 w 680"/>
                <a:gd name="T71" fmla="*/ 1191 h 1474"/>
                <a:gd name="T72" fmla="*/ 397 w 680"/>
                <a:gd name="T73" fmla="*/ 1248 h 1474"/>
                <a:gd name="T74" fmla="*/ 340 w 680"/>
                <a:gd name="T75" fmla="*/ 1304 h 1474"/>
                <a:gd name="T76" fmla="*/ 340 w 680"/>
                <a:gd name="T77" fmla="*/ 1418 h 1474"/>
                <a:gd name="T78" fmla="*/ 283 w 680"/>
                <a:gd name="T79" fmla="*/ 1474 h 1474"/>
                <a:gd name="T80" fmla="*/ 227 w 680"/>
                <a:gd name="T81" fmla="*/ 1361 h 1474"/>
                <a:gd name="T82" fmla="*/ 227 w 680"/>
                <a:gd name="T83" fmla="*/ 1304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1474">
                  <a:moveTo>
                    <a:pt x="227" y="1304"/>
                  </a:moveTo>
                  <a:lnTo>
                    <a:pt x="227" y="1248"/>
                  </a:lnTo>
                  <a:lnTo>
                    <a:pt x="283" y="1191"/>
                  </a:lnTo>
                  <a:lnTo>
                    <a:pt x="170" y="1134"/>
                  </a:lnTo>
                  <a:lnTo>
                    <a:pt x="170" y="1021"/>
                  </a:lnTo>
                  <a:lnTo>
                    <a:pt x="113" y="964"/>
                  </a:lnTo>
                  <a:lnTo>
                    <a:pt x="57" y="851"/>
                  </a:lnTo>
                  <a:lnTo>
                    <a:pt x="57" y="567"/>
                  </a:lnTo>
                  <a:lnTo>
                    <a:pt x="113" y="454"/>
                  </a:lnTo>
                  <a:lnTo>
                    <a:pt x="170" y="284"/>
                  </a:lnTo>
                  <a:lnTo>
                    <a:pt x="57" y="284"/>
                  </a:lnTo>
                  <a:lnTo>
                    <a:pt x="0" y="340"/>
                  </a:lnTo>
                  <a:lnTo>
                    <a:pt x="0" y="284"/>
                  </a:lnTo>
                  <a:lnTo>
                    <a:pt x="0" y="227"/>
                  </a:lnTo>
                  <a:lnTo>
                    <a:pt x="57" y="170"/>
                  </a:lnTo>
                  <a:lnTo>
                    <a:pt x="113" y="114"/>
                  </a:lnTo>
                  <a:lnTo>
                    <a:pt x="57" y="57"/>
                  </a:lnTo>
                  <a:lnTo>
                    <a:pt x="170" y="0"/>
                  </a:lnTo>
                  <a:lnTo>
                    <a:pt x="170" y="57"/>
                  </a:lnTo>
                  <a:lnTo>
                    <a:pt x="340" y="0"/>
                  </a:lnTo>
                  <a:lnTo>
                    <a:pt x="397" y="114"/>
                  </a:lnTo>
                  <a:lnTo>
                    <a:pt x="283" y="284"/>
                  </a:lnTo>
                  <a:lnTo>
                    <a:pt x="283" y="340"/>
                  </a:lnTo>
                  <a:lnTo>
                    <a:pt x="340" y="340"/>
                  </a:lnTo>
                  <a:lnTo>
                    <a:pt x="397" y="284"/>
                  </a:lnTo>
                  <a:lnTo>
                    <a:pt x="453" y="397"/>
                  </a:lnTo>
                  <a:lnTo>
                    <a:pt x="453" y="567"/>
                  </a:lnTo>
                  <a:lnTo>
                    <a:pt x="510" y="624"/>
                  </a:lnTo>
                  <a:lnTo>
                    <a:pt x="567" y="681"/>
                  </a:lnTo>
                  <a:lnTo>
                    <a:pt x="567" y="737"/>
                  </a:lnTo>
                  <a:lnTo>
                    <a:pt x="624" y="737"/>
                  </a:lnTo>
                  <a:lnTo>
                    <a:pt x="680" y="794"/>
                  </a:lnTo>
                  <a:lnTo>
                    <a:pt x="680" y="907"/>
                  </a:lnTo>
                  <a:lnTo>
                    <a:pt x="567" y="907"/>
                  </a:lnTo>
                  <a:lnTo>
                    <a:pt x="567" y="1021"/>
                  </a:lnTo>
                  <a:lnTo>
                    <a:pt x="453" y="1191"/>
                  </a:lnTo>
                  <a:lnTo>
                    <a:pt x="397" y="1248"/>
                  </a:lnTo>
                  <a:lnTo>
                    <a:pt x="340" y="1304"/>
                  </a:lnTo>
                  <a:lnTo>
                    <a:pt x="340" y="1418"/>
                  </a:lnTo>
                  <a:lnTo>
                    <a:pt x="283" y="1474"/>
                  </a:lnTo>
                  <a:lnTo>
                    <a:pt x="227" y="1361"/>
                  </a:lnTo>
                  <a:lnTo>
                    <a:pt x="227" y="1304"/>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3" name="Freeform 933">
              <a:extLst>
                <a:ext uri="{FF2B5EF4-FFF2-40B4-BE49-F238E27FC236}">
                  <a16:creationId xmlns:a16="http://schemas.microsoft.com/office/drawing/2014/main" id="{FDB29399-0B17-257B-2E19-E9F4A395BB23}"/>
                </a:ext>
              </a:extLst>
            </p:cNvPr>
            <p:cNvSpPr>
              <a:spLocks/>
            </p:cNvSpPr>
            <p:nvPr/>
          </p:nvSpPr>
          <p:spPr bwMode="auto">
            <a:xfrm>
              <a:off x="7729547" y="1783219"/>
              <a:ext cx="375473" cy="488888"/>
            </a:xfrm>
            <a:custGeom>
              <a:avLst/>
              <a:gdLst>
                <a:gd name="T0" fmla="*/ 0 w 340"/>
                <a:gd name="T1" fmla="*/ 0 h 510"/>
                <a:gd name="T2" fmla="*/ 113 w 340"/>
                <a:gd name="T3" fmla="*/ 56 h 510"/>
                <a:gd name="T4" fmla="*/ 170 w 340"/>
                <a:gd name="T5" fmla="*/ 113 h 510"/>
                <a:gd name="T6" fmla="*/ 170 w 340"/>
                <a:gd name="T7" fmla="*/ 227 h 510"/>
                <a:gd name="T8" fmla="*/ 227 w 340"/>
                <a:gd name="T9" fmla="*/ 227 h 510"/>
                <a:gd name="T10" fmla="*/ 283 w 340"/>
                <a:gd name="T11" fmla="*/ 283 h 510"/>
                <a:gd name="T12" fmla="*/ 340 w 340"/>
                <a:gd name="T13" fmla="*/ 283 h 510"/>
                <a:gd name="T14" fmla="*/ 340 w 340"/>
                <a:gd name="T15" fmla="*/ 397 h 510"/>
                <a:gd name="T16" fmla="*/ 283 w 340"/>
                <a:gd name="T17" fmla="*/ 510 h 510"/>
                <a:gd name="T18" fmla="*/ 227 w 340"/>
                <a:gd name="T19" fmla="*/ 453 h 510"/>
                <a:gd name="T20" fmla="*/ 170 w 340"/>
                <a:gd name="T21" fmla="*/ 453 h 510"/>
                <a:gd name="T22" fmla="*/ 170 w 340"/>
                <a:gd name="T23" fmla="*/ 397 h 510"/>
                <a:gd name="T24" fmla="*/ 56 w 340"/>
                <a:gd name="T25" fmla="*/ 283 h 510"/>
                <a:gd name="T26" fmla="*/ 56 w 340"/>
                <a:gd name="T27" fmla="*/ 113 h 510"/>
                <a:gd name="T28" fmla="*/ 0 w 340"/>
                <a:gd name="T29"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510">
                  <a:moveTo>
                    <a:pt x="0" y="0"/>
                  </a:moveTo>
                  <a:lnTo>
                    <a:pt x="113" y="56"/>
                  </a:lnTo>
                  <a:lnTo>
                    <a:pt x="170" y="113"/>
                  </a:lnTo>
                  <a:lnTo>
                    <a:pt x="170" y="227"/>
                  </a:lnTo>
                  <a:lnTo>
                    <a:pt x="227" y="227"/>
                  </a:lnTo>
                  <a:lnTo>
                    <a:pt x="283" y="283"/>
                  </a:lnTo>
                  <a:lnTo>
                    <a:pt x="340" y="283"/>
                  </a:lnTo>
                  <a:lnTo>
                    <a:pt x="340" y="397"/>
                  </a:lnTo>
                  <a:lnTo>
                    <a:pt x="283" y="510"/>
                  </a:lnTo>
                  <a:lnTo>
                    <a:pt x="227" y="453"/>
                  </a:lnTo>
                  <a:lnTo>
                    <a:pt x="170" y="453"/>
                  </a:lnTo>
                  <a:lnTo>
                    <a:pt x="170" y="397"/>
                  </a:lnTo>
                  <a:lnTo>
                    <a:pt x="56" y="283"/>
                  </a:lnTo>
                  <a:lnTo>
                    <a:pt x="56" y="113"/>
                  </a:lnTo>
                  <a:lnTo>
                    <a:pt x="0" y="0"/>
                  </a:lnTo>
                  <a:close/>
                </a:path>
              </a:pathLst>
            </a:custGeom>
            <a:solidFill>
              <a:srgbClr val="ED7D31">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4" name="Freeform 934">
              <a:extLst>
                <a:ext uri="{FF2B5EF4-FFF2-40B4-BE49-F238E27FC236}">
                  <a16:creationId xmlns:a16="http://schemas.microsoft.com/office/drawing/2014/main" id="{48C56A9F-A716-4D02-4C96-DF1A1F70BB6C}"/>
                </a:ext>
              </a:extLst>
            </p:cNvPr>
            <p:cNvSpPr>
              <a:spLocks/>
            </p:cNvSpPr>
            <p:nvPr/>
          </p:nvSpPr>
          <p:spPr bwMode="auto">
            <a:xfrm>
              <a:off x="7670772" y="2163787"/>
              <a:ext cx="876836" cy="760175"/>
            </a:xfrm>
            <a:custGeom>
              <a:avLst/>
              <a:gdLst>
                <a:gd name="T0" fmla="*/ 0 w 794"/>
                <a:gd name="T1" fmla="*/ 680 h 793"/>
                <a:gd name="T2" fmla="*/ 0 w 794"/>
                <a:gd name="T3" fmla="*/ 623 h 793"/>
                <a:gd name="T4" fmla="*/ 113 w 794"/>
                <a:gd name="T5" fmla="*/ 510 h 793"/>
                <a:gd name="T6" fmla="*/ 227 w 794"/>
                <a:gd name="T7" fmla="*/ 340 h 793"/>
                <a:gd name="T8" fmla="*/ 227 w 794"/>
                <a:gd name="T9" fmla="*/ 226 h 793"/>
                <a:gd name="T10" fmla="*/ 340 w 794"/>
                <a:gd name="T11" fmla="*/ 226 h 793"/>
                <a:gd name="T12" fmla="*/ 340 w 794"/>
                <a:gd name="T13" fmla="*/ 113 h 793"/>
                <a:gd name="T14" fmla="*/ 397 w 794"/>
                <a:gd name="T15" fmla="*/ 0 h 793"/>
                <a:gd name="T16" fmla="*/ 454 w 794"/>
                <a:gd name="T17" fmla="*/ 113 h 793"/>
                <a:gd name="T18" fmla="*/ 454 w 794"/>
                <a:gd name="T19" fmla="*/ 170 h 793"/>
                <a:gd name="T20" fmla="*/ 510 w 794"/>
                <a:gd name="T21" fmla="*/ 226 h 793"/>
                <a:gd name="T22" fmla="*/ 510 w 794"/>
                <a:gd name="T23" fmla="*/ 283 h 793"/>
                <a:gd name="T24" fmla="*/ 567 w 794"/>
                <a:gd name="T25" fmla="*/ 226 h 793"/>
                <a:gd name="T26" fmla="*/ 680 w 794"/>
                <a:gd name="T27" fmla="*/ 453 h 793"/>
                <a:gd name="T28" fmla="*/ 737 w 794"/>
                <a:gd name="T29" fmla="*/ 510 h 793"/>
                <a:gd name="T30" fmla="*/ 794 w 794"/>
                <a:gd name="T31" fmla="*/ 623 h 793"/>
                <a:gd name="T32" fmla="*/ 794 w 794"/>
                <a:gd name="T33" fmla="*/ 737 h 793"/>
                <a:gd name="T34" fmla="*/ 680 w 794"/>
                <a:gd name="T35" fmla="*/ 793 h 793"/>
                <a:gd name="T36" fmla="*/ 624 w 794"/>
                <a:gd name="T37" fmla="*/ 793 h 793"/>
                <a:gd name="T38" fmla="*/ 624 w 794"/>
                <a:gd name="T39" fmla="*/ 680 h 793"/>
                <a:gd name="T40" fmla="*/ 510 w 794"/>
                <a:gd name="T41" fmla="*/ 623 h 793"/>
                <a:gd name="T42" fmla="*/ 340 w 794"/>
                <a:gd name="T43" fmla="*/ 623 h 793"/>
                <a:gd name="T44" fmla="*/ 340 w 794"/>
                <a:gd name="T45" fmla="*/ 737 h 793"/>
                <a:gd name="T46" fmla="*/ 397 w 794"/>
                <a:gd name="T47" fmla="*/ 793 h 793"/>
                <a:gd name="T48" fmla="*/ 227 w 794"/>
                <a:gd name="T49" fmla="*/ 793 h 793"/>
                <a:gd name="T50" fmla="*/ 227 w 794"/>
                <a:gd name="T51" fmla="*/ 737 h 793"/>
                <a:gd name="T52" fmla="*/ 113 w 794"/>
                <a:gd name="T53" fmla="*/ 737 h 793"/>
                <a:gd name="T54" fmla="*/ 0 w 794"/>
                <a:gd name="T55" fmla="*/ 68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 h="793">
                  <a:moveTo>
                    <a:pt x="0" y="680"/>
                  </a:moveTo>
                  <a:lnTo>
                    <a:pt x="0" y="623"/>
                  </a:lnTo>
                  <a:lnTo>
                    <a:pt x="113" y="510"/>
                  </a:lnTo>
                  <a:lnTo>
                    <a:pt x="227" y="340"/>
                  </a:lnTo>
                  <a:lnTo>
                    <a:pt x="227" y="226"/>
                  </a:lnTo>
                  <a:lnTo>
                    <a:pt x="340" y="226"/>
                  </a:lnTo>
                  <a:lnTo>
                    <a:pt x="340" y="113"/>
                  </a:lnTo>
                  <a:lnTo>
                    <a:pt x="397" y="0"/>
                  </a:lnTo>
                  <a:lnTo>
                    <a:pt x="454" y="113"/>
                  </a:lnTo>
                  <a:lnTo>
                    <a:pt x="454" y="170"/>
                  </a:lnTo>
                  <a:lnTo>
                    <a:pt x="510" y="226"/>
                  </a:lnTo>
                  <a:lnTo>
                    <a:pt x="510" y="283"/>
                  </a:lnTo>
                  <a:lnTo>
                    <a:pt x="567" y="226"/>
                  </a:lnTo>
                  <a:lnTo>
                    <a:pt x="680" y="453"/>
                  </a:lnTo>
                  <a:lnTo>
                    <a:pt x="737" y="510"/>
                  </a:lnTo>
                  <a:lnTo>
                    <a:pt x="794" y="623"/>
                  </a:lnTo>
                  <a:lnTo>
                    <a:pt x="794" y="737"/>
                  </a:lnTo>
                  <a:lnTo>
                    <a:pt x="680" y="793"/>
                  </a:lnTo>
                  <a:lnTo>
                    <a:pt x="624" y="793"/>
                  </a:lnTo>
                  <a:lnTo>
                    <a:pt x="624" y="680"/>
                  </a:lnTo>
                  <a:lnTo>
                    <a:pt x="510" y="623"/>
                  </a:lnTo>
                  <a:lnTo>
                    <a:pt x="340" y="623"/>
                  </a:lnTo>
                  <a:lnTo>
                    <a:pt x="340" y="737"/>
                  </a:lnTo>
                  <a:lnTo>
                    <a:pt x="397" y="793"/>
                  </a:lnTo>
                  <a:lnTo>
                    <a:pt x="227" y="793"/>
                  </a:lnTo>
                  <a:lnTo>
                    <a:pt x="227" y="737"/>
                  </a:lnTo>
                  <a:lnTo>
                    <a:pt x="113" y="737"/>
                  </a:lnTo>
                  <a:lnTo>
                    <a:pt x="0" y="68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5" name="Freeform 935">
              <a:extLst>
                <a:ext uri="{FF2B5EF4-FFF2-40B4-BE49-F238E27FC236}">
                  <a16:creationId xmlns:a16="http://schemas.microsoft.com/office/drawing/2014/main" id="{62A98A0B-E3ED-960D-3F6F-3E87FFECA91C}"/>
                </a:ext>
              </a:extLst>
            </p:cNvPr>
            <p:cNvSpPr>
              <a:spLocks/>
            </p:cNvSpPr>
            <p:nvPr/>
          </p:nvSpPr>
          <p:spPr bwMode="auto">
            <a:xfrm>
              <a:off x="7984402" y="2761001"/>
              <a:ext cx="375473" cy="435205"/>
            </a:xfrm>
            <a:custGeom>
              <a:avLst/>
              <a:gdLst>
                <a:gd name="T0" fmla="*/ 0 w 340"/>
                <a:gd name="T1" fmla="*/ 170 h 454"/>
                <a:gd name="T2" fmla="*/ 0 w 340"/>
                <a:gd name="T3" fmla="*/ 397 h 454"/>
                <a:gd name="T4" fmla="*/ 113 w 340"/>
                <a:gd name="T5" fmla="*/ 397 h 454"/>
                <a:gd name="T6" fmla="*/ 170 w 340"/>
                <a:gd name="T7" fmla="*/ 454 h 454"/>
                <a:gd name="T8" fmla="*/ 283 w 340"/>
                <a:gd name="T9" fmla="*/ 397 h 454"/>
                <a:gd name="T10" fmla="*/ 283 w 340"/>
                <a:gd name="T11" fmla="*/ 227 h 454"/>
                <a:gd name="T12" fmla="*/ 340 w 340"/>
                <a:gd name="T13" fmla="*/ 170 h 454"/>
                <a:gd name="T14" fmla="*/ 340 w 340"/>
                <a:gd name="T15" fmla="*/ 57 h 454"/>
                <a:gd name="T16" fmla="*/ 226 w 340"/>
                <a:gd name="T17" fmla="*/ 0 h 454"/>
                <a:gd name="T18" fmla="*/ 56 w 340"/>
                <a:gd name="T19" fmla="*/ 0 h 454"/>
                <a:gd name="T20" fmla="*/ 56 w 340"/>
                <a:gd name="T21" fmla="*/ 114 h 454"/>
                <a:gd name="T22" fmla="*/ 113 w 340"/>
                <a:gd name="T23" fmla="*/ 170 h 454"/>
                <a:gd name="T24" fmla="*/ 0 w 340"/>
                <a:gd name="T25" fmla="*/ 17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454">
                  <a:moveTo>
                    <a:pt x="0" y="170"/>
                  </a:moveTo>
                  <a:lnTo>
                    <a:pt x="0" y="397"/>
                  </a:lnTo>
                  <a:lnTo>
                    <a:pt x="113" y="397"/>
                  </a:lnTo>
                  <a:lnTo>
                    <a:pt x="170" y="454"/>
                  </a:lnTo>
                  <a:lnTo>
                    <a:pt x="283" y="397"/>
                  </a:lnTo>
                  <a:lnTo>
                    <a:pt x="283" y="227"/>
                  </a:lnTo>
                  <a:lnTo>
                    <a:pt x="340" y="170"/>
                  </a:lnTo>
                  <a:lnTo>
                    <a:pt x="340" y="57"/>
                  </a:lnTo>
                  <a:lnTo>
                    <a:pt x="226" y="0"/>
                  </a:lnTo>
                  <a:lnTo>
                    <a:pt x="56" y="0"/>
                  </a:lnTo>
                  <a:lnTo>
                    <a:pt x="56" y="114"/>
                  </a:lnTo>
                  <a:lnTo>
                    <a:pt x="113" y="170"/>
                  </a:lnTo>
                  <a:lnTo>
                    <a:pt x="0" y="17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6" name="Freeform 936">
              <a:extLst>
                <a:ext uri="{FF2B5EF4-FFF2-40B4-BE49-F238E27FC236}">
                  <a16:creationId xmlns:a16="http://schemas.microsoft.com/office/drawing/2014/main" id="{E1F93F48-5EB2-D5AB-1782-660964064691}"/>
                </a:ext>
              </a:extLst>
            </p:cNvPr>
            <p:cNvSpPr>
              <a:spLocks/>
            </p:cNvSpPr>
            <p:nvPr/>
          </p:nvSpPr>
          <p:spPr bwMode="auto">
            <a:xfrm>
              <a:off x="7545983" y="2815640"/>
              <a:ext cx="438416" cy="435205"/>
            </a:xfrm>
            <a:custGeom>
              <a:avLst/>
              <a:gdLst>
                <a:gd name="T0" fmla="*/ 113 w 397"/>
                <a:gd name="T1" fmla="*/ 57 h 454"/>
                <a:gd name="T2" fmla="*/ 113 w 397"/>
                <a:gd name="T3" fmla="*/ 0 h 454"/>
                <a:gd name="T4" fmla="*/ 226 w 397"/>
                <a:gd name="T5" fmla="*/ 57 h 454"/>
                <a:gd name="T6" fmla="*/ 340 w 397"/>
                <a:gd name="T7" fmla="*/ 57 h 454"/>
                <a:gd name="T8" fmla="*/ 340 w 397"/>
                <a:gd name="T9" fmla="*/ 113 h 454"/>
                <a:gd name="T10" fmla="*/ 397 w 397"/>
                <a:gd name="T11" fmla="*/ 113 h 454"/>
                <a:gd name="T12" fmla="*/ 397 w 397"/>
                <a:gd name="T13" fmla="*/ 340 h 454"/>
                <a:gd name="T14" fmla="*/ 283 w 397"/>
                <a:gd name="T15" fmla="*/ 340 h 454"/>
                <a:gd name="T16" fmla="*/ 226 w 397"/>
                <a:gd name="T17" fmla="*/ 284 h 454"/>
                <a:gd name="T18" fmla="*/ 170 w 397"/>
                <a:gd name="T19" fmla="*/ 454 h 454"/>
                <a:gd name="T20" fmla="*/ 56 w 397"/>
                <a:gd name="T21" fmla="*/ 340 h 454"/>
                <a:gd name="T22" fmla="*/ 56 w 397"/>
                <a:gd name="T23" fmla="*/ 284 h 454"/>
                <a:gd name="T24" fmla="*/ 0 w 397"/>
                <a:gd name="T25" fmla="*/ 284 h 454"/>
                <a:gd name="T26" fmla="*/ 0 w 397"/>
                <a:gd name="T27" fmla="*/ 113 h 454"/>
                <a:gd name="T28" fmla="*/ 56 w 397"/>
                <a:gd name="T29" fmla="*/ 113 h 454"/>
                <a:gd name="T30" fmla="*/ 113 w 397"/>
                <a:gd name="T31"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454">
                  <a:moveTo>
                    <a:pt x="113" y="57"/>
                  </a:moveTo>
                  <a:lnTo>
                    <a:pt x="113" y="0"/>
                  </a:lnTo>
                  <a:lnTo>
                    <a:pt x="226" y="57"/>
                  </a:lnTo>
                  <a:lnTo>
                    <a:pt x="340" y="57"/>
                  </a:lnTo>
                  <a:lnTo>
                    <a:pt x="340" y="113"/>
                  </a:lnTo>
                  <a:lnTo>
                    <a:pt x="397" y="113"/>
                  </a:lnTo>
                  <a:lnTo>
                    <a:pt x="397" y="340"/>
                  </a:lnTo>
                  <a:lnTo>
                    <a:pt x="283" y="340"/>
                  </a:lnTo>
                  <a:lnTo>
                    <a:pt x="226" y="284"/>
                  </a:lnTo>
                  <a:lnTo>
                    <a:pt x="170" y="454"/>
                  </a:lnTo>
                  <a:lnTo>
                    <a:pt x="56" y="340"/>
                  </a:lnTo>
                  <a:lnTo>
                    <a:pt x="56" y="284"/>
                  </a:lnTo>
                  <a:lnTo>
                    <a:pt x="0" y="284"/>
                  </a:lnTo>
                  <a:lnTo>
                    <a:pt x="0" y="113"/>
                  </a:lnTo>
                  <a:lnTo>
                    <a:pt x="56" y="113"/>
                  </a:lnTo>
                  <a:lnTo>
                    <a:pt x="113" y="57"/>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7" name="Freeform 938">
              <a:extLst>
                <a:ext uri="{FF2B5EF4-FFF2-40B4-BE49-F238E27FC236}">
                  <a16:creationId xmlns:a16="http://schemas.microsoft.com/office/drawing/2014/main" id="{94695179-AB79-AEEC-4BC0-78011984AFA5}"/>
                </a:ext>
              </a:extLst>
            </p:cNvPr>
            <p:cNvSpPr>
              <a:spLocks/>
            </p:cNvSpPr>
            <p:nvPr/>
          </p:nvSpPr>
          <p:spPr bwMode="auto">
            <a:xfrm>
              <a:off x="7169406" y="2761001"/>
              <a:ext cx="438416" cy="326883"/>
            </a:xfrm>
            <a:custGeom>
              <a:avLst/>
              <a:gdLst>
                <a:gd name="T0" fmla="*/ 57 w 397"/>
                <a:gd name="T1" fmla="*/ 227 h 341"/>
                <a:gd name="T2" fmla="*/ 0 w 397"/>
                <a:gd name="T3" fmla="*/ 114 h 341"/>
                <a:gd name="T4" fmla="*/ 57 w 397"/>
                <a:gd name="T5" fmla="*/ 57 h 341"/>
                <a:gd name="T6" fmla="*/ 171 w 397"/>
                <a:gd name="T7" fmla="*/ 57 h 341"/>
                <a:gd name="T8" fmla="*/ 114 w 397"/>
                <a:gd name="T9" fmla="*/ 114 h 341"/>
                <a:gd name="T10" fmla="*/ 171 w 397"/>
                <a:gd name="T11" fmla="*/ 170 h 341"/>
                <a:gd name="T12" fmla="*/ 341 w 397"/>
                <a:gd name="T13" fmla="*/ 0 h 341"/>
                <a:gd name="T14" fmla="*/ 341 w 397"/>
                <a:gd name="T15" fmla="*/ 57 h 341"/>
                <a:gd name="T16" fmla="*/ 397 w 397"/>
                <a:gd name="T17" fmla="*/ 170 h 341"/>
                <a:gd name="T18" fmla="*/ 341 w 397"/>
                <a:gd name="T19" fmla="*/ 170 h 341"/>
                <a:gd name="T20" fmla="*/ 341 w 397"/>
                <a:gd name="T21" fmla="*/ 284 h 341"/>
                <a:gd name="T22" fmla="*/ 284 w 397"/>
                <a:gd name="T23" fmla="*/ 227 h 341"/>
                <a:gd name="T24" fmla="*/ 227 w 397"/>
                <a:gd name="T25" fmla="*/ 341 h 341"/>
                <a:gd name="T26" fmla="*/ 57 w 397"/>
                <a:gd name="T27" fmla="*/ 284 h 341"/>
                <a:gd name="T28" fmla="*/ 57 w 397"/>
                <a:gd name="T29" fmla="*/ 2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341">
                  <a:moveTo>
                    <a:pt x="57" y="227"/>
                  </a:moveTo>
                  <a:lnTo>
                    <a:pt x="0" y="114"/>
                  </a:lnTo>
                  <a:lnTo>
                    <a:pt x="57" y="57"/>
                  </a:lnTo>
                  <a:lnTo>
                    <a:pt x="171" y="57"/>
                  </a:lnTo>
                  <a:lnTo>
                    <a:pt x="114" y="114"/>
                  </a:lnTo>
                  <a:lnTo>
                    <a:pt x="171" y="170"/>
                  </a:lnTo>
                  <a:lnTo>
                    <a:pt x="341" y="0"/>
                  </a:lnTo>
                  <a:lnTo>
                    <a:pt x="341" y="57"/>
                  </a:lnTo>
                  <a:lnTo>
                    <a:pt x="397" y="170"/>
                  </a:lnTo>
                  <a:lnTo>
                    <a:pt x="341" y="170"/>
                  </a:lnTo>
                  <a:lnTo>
                    <a:pt x="341" y="284"/>
                  </a:lnTo>
                  <a:lnTo>
                    <a:pt x="284" y="227"/>
                  </a:lnTo>
                  <a:lnTo>
                    <a:pt x="227" y="341"/>
                  </a:lnTo>
                  <a:lnTo>
                    <a:pt x="57" y="284"/>
                  </a:lnTo>
                  <a:lnTo>
                    <a:pt x="57" y="227"/>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8" name="Freeform 939">
              <a:extLst>
                <a:ext uri="{FF2B5EF4-FFF2-40B4-BE49-F238E27FC236}">
                  <a16:creationId xmlns:a16="http://schemas.microsoft.com/office/drawing/2014/main" id="{033264E4-BAC0-A8EB-555A-4E5864367C6C}"/>
                </a:ext>
              </a:extLst>
            </p:cNvPr>
            <p:cNvSpPr>
              <a:spLocks/>
            </p:cNvSpPr>
            <p:nvPr/>
          </p:nvSpPr>
          <p:spPr bwMode="auto">
            <a:xfrm>
              <a:off x="7295299" y="2969079"/>
              <a:ext cx="312525" cy="435205"/>
            </a:xfrm>
            <a:custGeom>
              <a:avLst/>
              <a:gdLst>
                <a:gd name="T0" fmla="*/ 170 w 283"/>
                <a:gd name="T1" fmla="*/ 0 h 454"/>
                <a:gd name="T2" fmla="*/ 113 w 283"/>
                <a:gd name="T3" fmla="*/ 114 h 454"/>
                <a:gd name="T4" fmla="*/ 0 w 283"/>
                <a:gd name="T5" fmla="*/ 114 h 454"/>
                <a:gd name="T6" fmla="*/ 0 w 283"/>
                <a:gd name="T7" fmla="*/ 170 h 454"/>
                <a:gd name="T8" fmla="*/ 0 w 283"/>
                <a:gd name="T9" fmla="*/ 284 h 454"/>
                <a:gd name="T10" fmla="*/ 0 w 283"/>
                <a:gd name="T11" fmla="*/ 340 h 454"/>
                <a:gd name="T12" fmla="*/ 57 w 283"/>
                <a:gd name="T13" fmla="*/ 454 h 454"/>
                <a:gd name="T14" fmla="*/ 170 w 283"/>
                <a:gd name="T15" fmla="*/ 340 h 454"/>
                <a:gd name="T16" fmla="*/ 113 w 283"/>
                <a:gd name="T17" fmla="*/ 227 h 454"/>
                <a:gd name="T18" fmla="*/ 170 w 283"/>
                <a:gd name="T19" fmla="*/ 170 h 454"/>
                <a:gd name="T20" fmla="*/ 283 w 283"/>
                <a:gd name="T21" fmla="*/ 170 h 454"/>
                <a:gd name="T22" fmla="*/ 283 w 283"/>
                <a:gd name="T23" fmla="*/ 114 h 454"/>
                <a:gd name="T24" fmla="*/ 227 w 283"/>
                <a:gd name="T25" fmla="*/ 114 h 454"/>
                <a:gd name="T26" fmla="*/ 227 w 283"/>
                <a:gd name="T27" fmla="*/ 57 h 454"/>
                <a:gd name="T28" fmla="*/ 170 w 283"/>
                <a:gd name="T2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454">
                  <a:moveTo>
                    <a:pt x="170" y="0"/>
                  </a:moveTo>
                  <a:lnTo>
                    <a:pt x="113" y="114"/>
                  </a:lnTo>
                  <a:lnTo>
                    <a:pt x="0" y="114"/>
                  </a:lnTo>
                  <a:lnTo>
                    <a:pt x="0" y="170"/>
                  </a:lnTo>
                  <a:lnTo>
                    <a:pt x="0" y="284"/>
                  </a:lnTo>
                  <a:lnTo>
                    <a:pt x="0" y="340"/>
                  </a:lnTo>
                  <a:lnTo>
                    <a:pt x="57" y="454"/>
                  </a:lnTo>
                  <a:lnTo>
                    <a:pt x="170" y="340"/>
                  </a:lnTo>
                  <a:lnTo>
                    <a:pt x="113" y="227"/>
                  </a:lnTo>
                  <a:lnTo>
                    <a:pt x="170" y="170"/>
                  </a:lnTo>
                  <a:lnTo>
                    <a:pt x="283" y="170"/>
                  </a:lnTo>
                  <a:lnTo>
                    <a:pt x="283" y="114"/>
                  </a:lnTo>
                  <a:lnTo>
                    <a:pt x="227" y="114"/>
                  </a:lnTo>
                  <a:lnTo>
                    <a:pt x="227" y="57"/>
                  </a:lnTo>
                  <a:lnTo>
                    <a:pt x="170" y="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9" name="Freeform 940">
              <a:extLst>
                <a:ext uri="{FF2B5EF4-FFF2-40B4-BE49-F238E27FC236}">
                  <a16:creationId xmlns:a16="http://schemas.microsoft.com/office/drawing/2014/main" id="{147DFDE6-7FB2-C829-E82C-F703B595D31A}"/>
                </a:ext>
              </a:extLst>
            </p:cNvPr>
            <p:cNvSpPr>
              <a:spLocks/>
            </p:cNvSpPr>
            <p:nvPr/>
          </p:nvSpPr>
          <p:spPr bwMode="auto">
            <a:xfrm>
              <a:off x="7420086" y="3141565"/>
              <a:ext cx="313628" cy="272244"/>
            </a:xfrm>
            <a:custGeom>
              <a:avLst/>
              <a:gdLst>
                <a:gd name="T0" fmla="*/ 170 w 284"/>
                <a:gd name="T1" fmla="*/ 0 h 284"/>
                <a:gd name="T2" fmla="*/ 57 w 284"/>
                <a:gd name="T3" fmla="*/ 0 h 284"/>
                <a:gd name="T4" fmla="*/ 0 w 284"/>
                <a:gd name="T5" fmla="*/ 57 h 284"/>
                <a:gd name="T6" fmla="*/ 57 w 284"/>
                <a:gd name="T7" fmla="*/ 170 h 284"/>
                <a:gd name="T8" fmla="*/ 57 w 284"/>
                <a:gd name="T9" fmla="*/ 284 h 284"/>
                <a:gd name="T10" fmla="*/ 170 w 284"/>
                <a:gd name="T11" fmla="*/ 227 h 284"/>
                <a:gd name="T12" fmla="*/ 284 w 284"/>
                <a:gd name="T13" fmla="*/ 227 h 284"/>
                <a:gd name="T14" fmla="*/ 284 w 284"/>
                <a:gd name="T15" fmla="*/ 114 h 284"/>
                <a:gd name="T16" fmla="*/ 170 w 284"/>
                <a:gd name="T1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284">
                  <a:moveTo>
                    <a:pt x="170" y="0"/>
                  </a:moveTo>
                  <a:lnTo>
                    <a:pt x="57" y="0"/>
                  </a:lnTo>
                  <a:lnTo>
                    <a:pt x="0" y="57"/>
                  </a:lnTo>
                  <a:lnTo>
                    <a:pt x="57" y="170"/>
                  </a:lnTo>
                  <a:lnTo>
                    <a:pt x="57" y="284"/>
                  </a:lnTo>
                  <a:lnTo>
                    <a:pt x="170" y="227"/>
                  </a:lnTo>
                  <a:lnTo>
                    <a:pt x="284" y="227"/>
                  </a:lnTo>
                  <a:lnTo>
                    <a:pt x="284" y="114"/>
                  </a:lnTo>
                  <a:lnTo>
                    <a:pt x="170" y="0"/>
                  </a:lnTo>
                  <a:close/>
                </a:path>
              </a:pathLst>
            </a:custGeom>
            <a:solidFill>
              <a:srgbClr val="70AD47">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0" name="Freeform 941">
              <a:extLst>
                <a:ext uri="{FF2B5EF4-FFF2-40B4-BE49-F238E27FC236}">
                  <a16:creationId xmlns:a16="http://schemas.microsoft.com/office/drawing/2014/main" id="{EA3A333B-05A3-53A0-7550-64A7C17987BE}"/>
                </a:ext>
              </a:extLst>
            </p:cNvPr>
            <p:cNvSpPr>
              <a:spLocks/>
            </p:cNvSpPr>
            <p:nvPr/>
          </p:nvSpPr>
          <p:spPr bwMode="auto">
            <a:xfrm>
              <a:off x="7733716" y="3087884"/>
              <a:ext cx="563206" cy="379607"/>
            </a:xfrm>
            <a:custGeom>
              <a:avLst/>
              <a:gdLst>
                <a:gd name="T0" fmla="*/ 340 w 510"/>
                <a:gd name="T1" fmla="*/ 56 h 396"/>
                <a:gd name="T2" fmla="*/ 113 w 510"/>
                <a:gd name="T3" fmla="*/ 56 h 396"/>
                <a:gd name="T4" fmla="*/ 56 w 510"/>
                <a:gd name="T5" fmla="*/ 0 h 396"/>
                <a:gd name="T6" fmla="*/ 0 w 510"/>
                <a:gd name="T7" fmla="*/ 170 h 396"/>
                <a:gd name="T8" fmla="*/ 227 w 510"/>
                <a:gd name="T9" fmla="*/ 226 h 396"/>
                <a:gd name="T10" fmla="*/ 340 w 510"/>
                <a:gd name="T11" fmla="*/ 396 h 396"/>
                <a:gd name="T12" fmla="*/ 510 w 510"/>
                <a:gd name="T13" fmla="*/ 226 h 396"/>
                <a:gd name="T14" fmla="*/ 510 w 510"/>
                <a:gd name="T15" fmla="*/ 170 h 396"/>
                <a:gd name="T16" fmla="*/ 397 w 510"/>
                <a:gd name="T17" fmla="*/ 113 h 396"/>
                <a:gd name="T18" fmla="*/ 340 w 510"/>
                <a:gd name="T19"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396">
                  <a:moveTo>
                    <a:pt x="340" y="56"/>
                  </a:moveTo>
                  <a:lnTo>
                    <a:pt x="113" y="56"/>
                  </a:lnTo>
                  <a:lnTo>
                    <a:pt x="56" y="0"/>
                  </a:lnTo>
                  <a:lnTo>
                    <a:pt x="0" y="170"/>
                  </a:lnTo>
                  <a:lnTo>
                    <a:pt x="227" y="226"/>
                  </a:lnTo>
                  <a:lnTo>
                    <a:pt x="340" y="396"/>
                  </a:lnTo>
                  <a:lnTo>
                    <a:pt x="510" y="226"/>
                  </a:lnTo>
                  <a:lnTo>
                    <a:pt x="510" y="170"/>
                  </a:lnTo>
                  <a:lnTo>
                    <a:pt x="397" y="113"/>
                  </a:lnTo>
                  <a:lnTo>
                    <a:pt x="340" y="56"/>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1" name="Freeform 943">
              <a:extLst>
                <a:ext uri="{FF2B5EF4-FFF2-40B4-BE49-F238E27FC236}">
                  <a16:creationId xmlns:a16="http://schemas.microsoft.com/office/drawing/2014/main" id="{70A31FBA-A837-2CE7-24F3-A3D156C9E40D}"/>
                </a:ext>
              </a:extLst>
            </p:cNvPr>
            <p:cNvSpPr>
              <a:spLocks/>
            </p:cNvSpPr>
            <p:nvPr/>
          </p:nvSpPr>
          <p:spPr bwMode="auto">
            <a:xfrm>
              <a:off x="7483034" y="3250848"/>
              <a:ext cx="626154" cy="271285"/>
            </a:xfrm>
            <a:custGeom>
              <a:avLst/>
              <a:gdLst>
                <a:gd name="T0" fmla="*/ 227 w 567"/>
                <a:gd name="T1" fmla="*/ 0 h 283"/>
                <a:gd name="T2" fmla="*/ 227 w 567"/>
                <a:gd name="T3" fmla="*/ 113 h 283"/>
                <a:gd name="T4" fmla="*/ 113 w 567"/>
                <a:gd name="T5" fmla="*/ 113 h 283"/>
                <a:gd name="T6" fmla="*/ 0 w 567"/>
                <a:gd name="T7" fmla="*/ 170 h 283"/>
                <a:gd name="T8" fmla="*/ 57 w 567"/>
                <a:gd name="T9" fmla="*/ 226 h 283"/>
                <a:gd name="T10" fmla="*/ 113 w 567"/>
                <a:gd name="T11" fmla="*/ 226 h 283"/>
                <a:gd name="T12" fmla="*/ 227 w 567"/>
                <a:gd name="T13" fmla="*/ 283 h 283"/>
                <a:gd name="T14" fmla="*/ 170 w 567"/>
                <a:gd name="T15" fmla="*/ 226 h 283"/>
                <a:gd name="T16" fmla="*/ 567 w 567"/>
                <a:gd name="T17" fmla="*/ 226 h 283"/>
                <a:gd name="T18" fmla="*/ 454 w 567"/>
                <a:gd name="T19" fmla="*/ 56 h 283"/>
                <a:gd name="T20" fmla="*/ 227 w 567"/>
                <a:gd name="T2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83">
                  <a:moveTo>
                    <a:pt x="227" y="0"/>
                  </a:moveTo>
                  <a:lnTo>
                    <a:pt x="227" y="113"/>
                  </a:lnTo>
                  <a:lnTo>
                    <a:pt x="113" y="113"/>
                  </a:lnTo>
                  <a:lnTo>
                    <a:pt x="0" y="170"/>
                  </a:lnTo>
                  <a:lnTo>
                    <a:pt x="57" y="226"/>
                  </a:lnTo>
                  <a:lnTo>
                    <a:pt x="113" y="226"/>
                  </a:lnTo>
                  <a:lnTo>
                    <a:pt x="227" y="283"/>
                  </a:lnTo>
                  <a:lnTo>
                    <a:pt x="170" y="226"/>
                  </a:lnTo>
                  <a:lnTo>
                    <a:pt x="567" y="226"/>
                  </a:lnTo>
                  <a:lnTo>
                    <a:pt x="454" y="56"/>
                  </a:lnTo>
                  <a:lnTo>
                    <a:pt x="227" y="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2" name="Freeform 944">
              <a:extLst>
                <a:ext uri="{FF2B5EF4-FFF2-40B4-BE49-F238E27FC236}">
                  <a16:creationId xmlns:a16="http://schemas.microsoft.com/office/drawing/2014/main" id="{8F1C8014-9784-35D0-A75D-5CF38B117DF6}"/>
                </a:ext>
              </a:extLst>
            </p:cNvPr>
            <p:cNvSpPr>
              <a:spLocks/>
            </p:cNvSpPr>
            <p:nvPr/>
          </p:nvSpPr>
          <p:spPr bwMode="auto">
            <a:xfrm>
              <a:off x="7295298" y="3413811"/>
              <a:ext cx="813891" cy="543529"/>
            </a:xfrm>
            <a:custGeom>
              <a:avLst/>
              <a:gdLst>
                <a:gd name="T0" fmla="*/ 737 w 737"/>
                <a:gd name="T1" fmla="*/ 56 h 567"/>
                <a:gd name="T2" fmla="*/ 340 w 737"/>
                <a:gd name="T3" fmla="*/ 56 h 567"/>
                <a:gd name="T4" fmla="*/ 397 w 737"/>
                <a:gd name="T5" fmla="*/ 113 h 567"/>
                <a:gd name="T6" fmla="*/ 283 w 737"/>
                <a:gd name="T7" fmla="*/ 56 h 567"/>
                <a:gd name="T8" fmla="*/ 227 w 737"/>
                <a:gd name="T9" fmla="*/ 56 h 567"/>
                <a:gd name="T10" fmla="*/ 170 w 737"/>
                <a:gd name="T11" fmla="*/ 0 h 567"/>
                <a:gd name="T12" fmla="*/ 170 w 737"/>
                <a:gd name="T13" fmla="*/ 56 h 567"/>
                <a:gd name="T14" fmla="*/ 113 w 737"/>
                <a:gd name="T15" fmla="*/ 113 h 567"/>
                <a:gd name="T16" fmla="*/ 113 w 737"/>
                <a:gd name="T17" fmla="*/ 170 h 567"/>
                <a:gd name="T18" fmla="*/ 57 w 737"/>
                <a:gd name="T19" fmla="*/ 170 h 567"/>
                <a:gd name="T20" fmla="*/ 0 w 737"/>
                <a:gd name="T21" fmla="*/ 340 h 567"/>
                <a:gd name="T22" fmla="*/ 0 w 737"/>
                <a:gd name="T23" fmla="*/ 510 h 567"/>
                <a:gd name="T24" fmla="*/ 113 w 737"/>
                <a:gd name="T25" fmla="*/ 567 h 567"/>
                <a:gd name="T26" fmla="*/ 170 w 737"/>
                <a:gd name="T27" fmla="*/ 567 h 567"/>
                <a:gd name="T28" fmla="*/ 113 w 737"/>
                <a:gd name="T29" fmla="*/ 510 h 567"/>
                <a:gd name="T30" fmla="*/ 227 w 737"/>
                <a:gd name="T31" fmla="*/ 510 h 567"/>
                <a:gd name="T32" fmla="*/ 227 w 737"/>
                <a:gd name="T33" fmla="*/ 453 h 567"/>
                <a:gd name="T34" fmla="*/ 397 w 737"/>
                <a:gd name="T35" fmla="*/ 453 h 567"/>
                <a:gd name="T36" fmla="*/ 453 w 737"/>
                <a:gd name="T37" fmla="*/ 510 h 567"/>
                <a:gd name="T38" fmla="*/ 510 w 737"/>
                <a:gd name="T39" fmla="*/ 453 h 567"/>
                <a:gd name="T40" fmla="*/ 680 w 737"/>
                <a:gd name="T41" fmla="*/ 510 h 567"/>
                <a:gd name="T42" fmla="*/ 737 w 737"/>
                <a:gd name="T43" fmla="*/ 227 h 567"/>
                <a:gd name="T44" fmla="*/ 737 w 737"/>
                <a:gd name="T45" fmla="*/ 5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567">
                  <a:moveTo>
                    <a:pt x="737" y="56"/>
                  </a:moveTo>
                  <a:lnTo>
                    <a:pt x="340" y="56"/>
                  </a:lnTo>
                  <a:lnTo>
                    <a:pt x="397" y="113"/>
                  </a:lnTo>
                  <a:lnTo>
                    <a:pt x="283" y="56"/>
                  </a:lnTo>
                  <a:lnTo>
                    <a:pt x="227" y="56"/>
                  </a:lnTo>
                  <a:lnTo>
                    <a:pt x="170" y="0"/>
                  </a:lnTo>
                  <a:lnTo>
                    <a:pt x="170" y="56"/>
                  </a:lnTo>
                  <a:lnTo>
                    <a:pt x="113" y="113"/>
                  </a:lnTo>
                  <a:lnTo>
                    <a:pt x="113" y="170"/>
                  </a:lnTo>
                  <a:lnTo>
                    <a:pt x="57" y="170"/>
                  </a:lnTo>
                  <a:lnTo>
                    <a:pt x="0" y="340"/>
                  </a:lnTo>
                  <a:lnTo>
                    <a:pt x="0" y="510"/>
                  </a:lnTo>
                  <a:lnTo>
                    <a:pt x="113" y="567"/>
                  </a:lnTo>
                  <a:lnTo>
                    <a:pt x="170" y="567"/>
                  </a:lnTo>
                  <a:lnTo>
                    <a:pt x="113" y="510"/>
                  </a:lnTo>
                  <a:lnTo>
                    <a:pt x="227" y="510"/>
                  </a:lnTo>
                  <a:lnTo>
                    <a:pt x="227" y="453"/>
                  </a:lnTo>
                  <a:lnTo>
                    <a:pt x="397" y="453"/>
                  </a:lnTo>
                  <a:lnTo>
                    <a:pt x="453" y="510"/>
                  </a:lnTo>
                  <a:lnTo>
                    <a:pt x="510" y="453"/>
                  </a:lnTo>
                  <a:lnTo>
                    <a:pt x="680" y="510"/>
                  </a:lnTo>
                  <a:lnTo>
                    <a:pt x="737" y="227"/>
                  </a:lnTo>
                  <a:lnTo>
                    <a:pt x="737" y="56"/>
                  </a:lnTo>
                  <a:close/>
                </a:path>
              </a:pathLst>
            </a:custGeom>
            <a:solidFill>
              <a:srgbClr val="70AD47">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3" name="Freeform 946">
              <a:extLst>
                <a:ext uri="{FF2B5EF4-FFF2-40B4-BE49-F238E27FC236}">
                  <a16:creationId xmlns:a16="http://schemas.microsoft.com/office/drawing/2014/main" id="{34DC157A-62F1-93AD-1772-75CB94921CFC}"/>
                </a:ext>
              </a:extLst>
            </p:cNvPr>
            <p:cNvSpPr>
              <a:spLocks/>
            </p:cNvSpPr>
            <p:nvPr/>
          </p:nvSpPr>
          <p:spPr bwMode="auto">
            <a:xfrm>
              <a:off x="7295298" y="3848060"/>
              <a:ext cx="750944" cy="489847"/>
            </a:xfrm>
            <a:custGeom>
              <a:avLst/>
              <a:gdLst>
                <a:gd name="T0" fmla="*/ 680 w 680"/>
                <a:gd name="T1" fmla="*/ 57 h 511"/>
                <a:gd name="T2" fmla="*/ 510 w 680"/>
                <a:gd name="T3" fmla="*/ 0 h 511"/>
                <a:gd name="T4" fmla="*/ 453 w 680"/>
                <a:gd name="T5" fmla="*/ 57 h 511"/>
                <a:gd name="T6" fmla="*/ 397 w 680"/>
                <a:gd name="T7" fmla="*/ 0 h 511"/>
                <a:gd name="T8" fmla="*/ 227 w 680"/>
                <a:gd name="T9" fmla="*/ 0 h 511"/>
                <a:gd name="T10" fmla="*/ 227 w 680"/>
                <a:gd name="T11" fmla="*/ 57 h 511"/>
                <a:gd name="T12" fmla="*/ 113 w 680"/>
                <a:gd name="T13" fmla="*/ 57 h 511"/>
                <a:gd name="T14" fmla="*/ 170 w 680"/>
                <a:gd name="T15" fmla="*/ 114 h 511"/>
                <a:gd name="T16" fmla="*/ 113 w 680"/>
                <a:gd name="T17" fmla="*/ 114 h 511"/>
                <a:gd name="T18" fmla="*/ 113 w 680"/>
                <a:gd name="T19" fmla="*/ 171 h 511"/>
                <a:gd name="T20" fmla="*/ 0 w 680"/>
                <a:gd name="T21" fmla="*/ 171 h 511"/>
                <a:gd name="T22" fmla="*/ 0 w 680"/>
                <a:gd name="T23" fmla="*/ 227 h 511"/>
                <a:gd name="T24" fmla="*/ 113 w 680"/>
                <a:gd name="T25" fmla="*/ 284 h 511"/>
                <a:gd name="T26" fmla="*/ 170 w 680"/>
                <a:gd name="T27" fmla="*/ 341 h 511"/>
                <a:gd name="T28" fmla="*/ 113 w 680"/>
                <a:gd name="T29" fmla="*/ 397 h 511"/>
                <a:gd name="T30" fmla="*/ 170 w 680"/>
                <a:gd name="T31" fmla="*/ 454 h 511"/>
                <a:gd name="T32" fmla="*/ 283 w 680"/>
                <a:gd name="T33" fmla="*/ 511 h 511"/>
                <a:gd name="T34" fmla="*/ 340 w 680"/>
                <a:gd name="T35" fmla="*/ 454 h 511"/>
                <a:gd name="T36" fmla="*/ 340 w 680"/>
                <a:gd name="T37" fmla="*/ 397 h 511"/>
                <a:gd name="T38" fmla="*/ 453 w 680"/>
                <a:gd name="T39" fmla="*/ 397 h 511"/>
                <a:gd name="T40" fmla="*/ 567 w 680"/>
                <a:gd name="T41" fmla="*/ 341 h 511"/>
                <a:gd name="T42" fmla="*/ 624 w 680"/>
                <a:gd name="T43" fmla="*/ 171 h 511"/>
                <a:gd name="T44" fmla="*/ 624 w 680"/>
                <a:gd name="T45" fmla="*/ 114 h 511"/>
                <a:gd name="T46" fmla="*/ 680 w 680"/>
                <a:gd name="T47" fmla="*/ 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0" h="511">
                  <a:moveTo>
                    <a:pt x="680" y="57"/>
                  </a:moveTo>
                  <a:lnTo>
                    <a:pt x="510" y="0"/>
                  </a:lnTo>
                  <a:lnTo>
                    <a:pt x="453" y="57"/>
                  </a:lnTo>
                  <a:lnTo>
                    <a:pt x="397" y="0"/>
                  </a:lnTo>
                  <a:lnTo>
                    <a:pt x="227" y="0"/>
                  </a:lnTo>
                  <a:lnTo>
                    <a:pt x="227" y="57"/>
                  </a:lnTo>
                  <a:lnTo>
                    <a:pt x="113" y="57"/>
                  </a:lnTo>
                  <a:lnTo>
                    <a:pt x="170" y="114"/>
                  </a:lnTo>
                  <a:lnTo>
                    <a:pt x="113" y="114"/>
                  </a:lnTo>
                  <a:lnTo>
                    <a:pt x="113" y="171"/>
                  </a:lnTo>
                  <a:lnTo>
                    <a:pt x="0" y="171"/>
                  </a:lnTo>
                  <a:lnTo>
                    <a:pt x="0" y="227"/>
                  </a:lnTo>
                  <a:lnTo>
                    <a:pt x="113" y="284"/>
                  </a:lnTo>
                  <a:lnTo>
                    <a:pt x="170" y="341"/>
                  </a:lnTo>
                  <a:lnTo>
                    <a:pt x="113" y="397"/>
                  </a:lnTo>
                  <a:lnTo>
                    <a:pt x="170" y="454"/>
                  </a:lnTo>
                  <a:lnTo>
                    <a:pt x="283" y="511"/>
                  </a:lnTo>
                  <a:lnTo>
                    <a:pt x="340" y="454"/>
                  </a:lnTo>
                  <a:lnTo>
                    <a:pt x="340" y="397"/>
                  </a:lnTo>
                  <a:lnTo>
                    <a:pt x="453" y="397"/>
                  </a:lnTo>
                  <a:lnTo>
                    <a:pt x="567" y="341"/>
                  </a:lnTo>
                  <a:lnTo>
                    <a:pt x="624" y="171"/>
                  </a:lnTo>
                  <a:lnTo>
                    <a:pt x="624" y="114"/>
                  </a:lnTo>
                  <a:lnTo>
                    <a:pt x="680" y="57"/>
                  </a:lnTo>
                  <a:close/>
                </a:path>
              </a:pathLst>
            </a:custGeom>
            <a:solidFill>
              <a:srgbClr val="70AD47">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4" name="Freeform 947">
              <a:extLst>
                <a:ext uri="{FF2B5EF4-FFF2-40B4-BE49-F238E27FC236}">
                  <a16:creationId xmlns:a16="http://schemas.microsoft.com/office/drawing/2014/main" id="{40486064-852B-85E7-49B2-855D9EC1EE0F}"/>
                </a:ext>
              </a:extLst>
            </p:cNvPr>
            <p:cNvSpPr>
              <a:spLocks/>
            </p:cNvSpPr>
            <p:nvPr/>
          </p:nvSpPr>
          <p:spPr bwMode="auto">
            <a:xfrm>
              <a:off x="7483035" y="4283265"/>
              <a:ext cx="312525" cy="272244"/>
            </a:xfrm>
            <a:custGeom>
              <a:avLst/>
              <a:gdLst>
                <a:gd name="T0" fmla="*/ 170 w 283"/>
                <a:gd name="T1" fmla="*/ 0 h 284"/>
                <a:gd name="T2" fmla="*/ 227 w 283"/>
                <a:gd name="T3" fmla="*/ 57 h 284"/>
                <a:gd name="T4" fmla="*/ 283 w 283"/>
                <a:gd name="T5" fmla="*/ 113 h 284"/>
                <a:gd name="T6" fmla="*/ 227 w 283"/>
                <a:gd name="T7" fmla="*/ 170 h 284"/>
                <a:gd name="T8" fmla="*/ 113 w 283"/>
                <a:gd name="T9" fmla="*/ 170 h 284"/>
                <a:gd name="T10" fmla="*/ 57 w 283"/>
                <a:gd name="T11" fmla="*/ 284 h 284"/>
                <a:gd name="T12" fmla="*/ 57 w 283"/>
                <a:gd name="T13" fmla="*/ 170 h 284"/>
                <a:gd name="T14" fmla="*/ 0 w 283"/>
                <a:gd name="T15" fmla="*/ 113 h 284"/>
                <a:gd name="T16" fmla="*/ 0 w 283"/>
                <a:gd name="T17" fmla="*/ 57 h 284"/>
                <a:gd name="T18" fmla="*/ 0 w 283"/>
                <a:gd name="T19" fmla="*/ 0 h 284"/>
                <a:gd name="T20" fmla="*/ 113 w 283"/>
                <a:gd name="T21" fmla="*/ 57 h 284"/>
                <a:gd name="T22" fmla="*/ 170 w 283"/>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284">
                  <a:moveTo>
                    <a:pt x="170" y="0"/>
                  </a:moveTo>
                  <a:lnTo>
                    <a:pt x="227" y="57"/>
                  </a:lnTo>
                  <a:lnTo>
                    <a:pt x="283" y="113"/>
                  </a:lnTo>
                  <a:lnTo>
                    <a:pt x="227" y="170"/>
                  </a:lnTo>
                  <a:lnTo>
                    <a:pt x="113" y="170"/>
                  </a:lnTo>
                  <a:lnTo>
                    <a:pt x="57" y="284"/>
                  </a:lnTo>
                  <a:lnTo>
                    <a:pt x="57" y="170"/>
                  </a:lnTo>
                  <a:lnTo>
                    <a:pt x="0" y="113"/>
                  </a:lnTo>
                  <a:lnTo>
                    <a:pt x="0" y="57"/>
                  </a:lnTo>
                  <a:lnTo>
                    <a:pt x="0" y="0"/>
                  </a:lnTo>
                  <a:lnTo>
                    <a:pt x="113" y="57"/>
                  </a:lnTo>
                  <a:lnTo>
                    <a:pt x="170" y="0"/>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5" name="Freeform 948">
              <a:extLst>
                <a:ext uri="{FF2B5EF4-FFF2-40B4-BE49-F238E27FC236}">
                  <a16:creationId xmlns:a16="http://schemas.microsoft.com/office/drawing/2014/main" id="{AC35BDC7-DBBF-664F-7091-7C78A22FDFF8}"/>
                </a:ext>
              </a:extLst>
            </p:cNvPr>
            <p:cNvSpPr>
              <a:spLocks/>
            </p:cNvSpPr>
            <p:nvPr/>
          </p:nvSpPr>
          <p:spPr bwMode="auto">
            <a:xfrm>
              <a:off x="7670771" y="4174945"/>
              <a:ext cx="438416" cy="434249"/>
            </a:xfrm>
            <a:custGeom>
              <a:avLst/>
              <a:gdLst>
                <a:gd name="T0" fmla="*/ 227 w 397"/>
                <a:gd name="T1" fmla="*/ 0 h 453"/>
                <a:gd name="T2" fmla="*/ 113 w 397"/>
                <a:gd name="T3" fmla="*/ 56 h 453"/>
                <a:gd name="T4" fmla="*/ 0 w 397"/>
                <a:gd name="T5" fmla="*/ 56 h 453"/>
                <a:gd name="T6" fmla="*/ 0 w 397"/>
                <a:gd name="T7" fmla="*/ 113 h 453"/>
                <a:gd name="T8" fmla="*/ 113 w 397"/>
                <a:gd name="T9" fmla="*/ 226 h 453"/>
                <a:gd name="T10" fmla="*/ 57 w 397"/>
                <a:gd name="T11" fmla="*/ 283 h 453"/>
                <a:gd name="T12" fmla="*/ 57 w 397"/>
                <a:gd name="T13" fmla="*/ 397 h 453"/>
                <a:gd name="T14" fmla="*/ 113 w 397"/>
                <a:gd name="T15" fmla="*/ 340 h 453"/>
                <a:gd name="T16" fmla="*/ 227 w 397"/>
                <a:gd name="T17" fmla="*/ 453 h 453"/>
                <a:gd name="T18" fmla="*/ 284 w 397"/>
                <a:gd name="T19" fmla="*/ 340 h 453"/>
                <a:gd name="T20" fmla="*/ 284 w 397"/>
                <a:gd name="T21" fmla="*/ 283 h 453"/>
                <a:gd name="T22" fmla="*/ 340 w 397"/>
                <a:gd name="T23" fmla="*/ 283 h 453"/>
                <a:gd name="T24" fmla="*/ 397 w 397"/>
                <a:gd name="T25" fmla="*/ 170 h 453"/>
                <a:gd name="T26" fmla="*/ 397 w 397"/>
                <a:gd name="T27" fmla="*/ 56 h 453"/>
                <a:gd name="T28" fmla="*/ 340 w 397"/>
                <a:gd name="T29" fmla="*/ 0 h 453"/>
                <a:gd name="T30" fmla="*/ 284 w 397"/>
                <a:gd name="T31" fmla="*/ 0 h 453"/>
                <a:gd name="T32" fmla="*/ 227 w 397"/>
                <a:gd name="T33"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453">
                  <a:moveTo>
                    <a:pt x="227" y="0"/>
                  </a:moveTo>
                  <a:lnTo>
                    <a:pt x="113" y="56"/>
                  </a:lnTo>
                  <a:lnTo>
                    <a:pt x="0" y="56"/>
                  </a:lnTo>
                  <a:lnTo>
                    <a:pt x="0" y="113"/>
                  </a:lnTo>
                  <a:lnTo>
                    <a:pt x="113" y="226"/>
                  </a:lnTo>
                  <a:lnTo>
                    <a:pt x="57" y="283"/>
                  </a:lnTo>
                  <a:lnTo>
                    <a:pt x="57" y="397"/>
                  </a:lnTo>
                  <a:lnTo>
                    <a:pt x="113" y="340"/>
                  </a:lnTo>
                  <a:lnTo>
                    <a:pt x="227" y="453"/>
                  </a:lnTo>
                  <a:lnTo>
                    <a:pt x="284" y="340"/>
                  </a:lnTo>
                  <a:lnTo>
                    <a:pt x="284" y="283"/>
                  </a:lnTo>
                  <a:lnTo>
                    <a:pt x="340" y="283"/>
                  </a:lnTo>
                  <a:lnTo>
                    <a:pt x="397" y="170"/>
                  </a:lnTo>
                  <a:lnTo>
                    <a:pt x="397" y="56"/>
                  </a:lnTo>
                  <a:lnTo>
                    <a:pt x="340" y="0"/>
                  </a:lnTo>
                  <a:lnTo>
                    <a:pt x="284" y="0"/>
                  </a:lnTo>
                  <a:lnTo>
                    <a:pt x="227" y="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6" name="Freeform 949">
              <a:extLst>
                <a:ext uri="{FF2B5EF4-FFF2-40B4-BE49-F238E27FC236}">
                  <a16:creationId xmlns:a16="http://schemas.microsoft.com/office/drawing/2014/main" id="{2DBCD848-7C6D-6924-2C8E-2AFBCB296513}"/>
                </a:ext>
              </a:extLst>
            </p:cNvPr>
            <p:cNvSpPr>
              <a:spLocks/>
            </p:cNvSpPr>
            <p:nvPr/>
          </p:nvSpPr>
          <p:spPr bwMode="auto">
            <a:xfrm>
              <a:off x="7358245" y="4283265"/>
              <a:ext cx="626154" cy="488888"/>
            </a:xfrm>
            <a:custGeom>
              <a:avLst/>
              <a:gdLst>
                <a:gd name="T0" fmla="*/ 113 w 567"/>
                <a:gd name="T1" fmla="*/ 0 h 510"/>
                <a:gd name="T2" fmla="*/ 0 w 567"/>
                <a:gd name="T3" fmla="*/ 113 h 510"/>
                <a:gd name="T4" fmla="*/ 0 w 567"/>
                <a:gd name="T5" fmla="*/ 227 h 510"/>
                <a:gd name="T6" fmla="*/ 56 w 567"/>
                <a:gd name="T7" fmla="*/ 340 h 510"/>
                <a:gd name="T8" fmla="*/ 170 w 567"/>
                <a:gd name="T9" fmla="*/ 454 h 510"/>
                <a:gd name="T10" fmla="*/ 283 w 567"/>
                <a:gd name="T11" fmla="*/ 454 h 510"/>
                <a:gd name="T12" fmla="*/ 340 w 567"/>
                <a:gd name="T13" fmla="*/ 510 h 510"/>
                <a:gd name="T14" fmla="*/ 567 w 567"/>
                <a:gd name="T15" fmla="*/ 340 h 510"/>
                <a:gd name="T16" fmla="*/ 510 w 567"/>
                <a:gd name="T17" fmla="*/ 340 h 510"/>
                <a:gd name="T18" fmla="*/ 396 w 567"/>
                <a:gd name="T19" fmla="*/ 227 h 510"/>
                <a:gd name="T20" fmla="*/ 340 w 567"/>
                <a:gd name="T21" fmla="*/ 284 h 510"/>
                <a:gd name="T22" fmla="*/ 340 w 567"/>
                <a:gd name="T23" fmla="*/ 170 h 510"/>
                <a:gd name="T24" fmla="*/ 226 w 567"/>
                <a:gd name="T25" fmla="*/ 170 h 510"/>
                <a:gd name="T26" fmla="*/ 170 w 567"/>
                <a:gd name="T27" fmla="*/ 284 h 510"/>
                <a:gd name="T28" fmla="*/ 170 w 567"/>
                <a:gd name="T29" fmla="*/ 170 h 510"/>
                <a:gd name="T30" fmla="*/ 113 w 567"/>
                <a:gd name="T31" fmla="*/ 113 h 510"/>
                <a:gd name="T32" fmla="*/ 113 w 567"/>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510">
                  <a:moveTo>
                    <a:pt x="113" y="0"/>
                  </a:moveTo>
                  <a:lnTo>
                    <a:pt x="0" y="113"/>
                  </a:lnTo>
                  <a:lnTo>
                    <a:pt x="0" y="227"/>
                  </a:lnTo>
                  <a:lnTo>
                    <a:pt x="56" y="340"/>
                  </a:lnTo>
                  <a:lnTo>
                    <a:pt x="170" y="454"/>
                  </a:lnTo>
                  <a:lnTo>
                    <a:pt x="283" y="454"/>
                  </a:lnTo>
                  <a:lnTo>
                    <a:pt x="340" y="510"/>
                  </a:lnTo>
                  <a:lnTo>
                    <a:pt x="567" y="340"/>
                  </a:lnTo>
                  <a:lnTo>
                    <a:pt x="510" y="340"/>
                  </a:lnTo>
                  <a:lnTo>
                    <a:pt x="396" y="227"/>
                  </a:lnTo>
                  <a:lnTo>
                    <a:pt x="340" y="284"/>
                  </a:lnTo>
                  <a:lnTo>
                    <a:pt x="340" y="170"/>
                  </a:lnTo>
                  <a:lnTo>
                    <a:pt x="226" y="170"/>
                  </a:lnTo>
                  <a:lnTo>
                    <a:pt x="170" y="284"/>
                  </a:lnTo>
                  <a:lnTo>
                    <a:pt x="170" y="170"/>
                  </a:lnTo>
                  <a:lnTo>
                    <a:pt x="113" y="113"/>
                  </a:lnTo>
                  <a:lnTo>
                    <a:pt x="113" y="0"/>
                  </a:lnTo>
                  <a:close/>
                </a:path>
              </a:pathLst>
            </a:custGeom>
            <a:solidFill>
              <a:srgbClr val="FFC000">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7" name="Freeform 950">
              <a:extLst>
                <a:ext uri="{FF2B5EF4-FFF2-40B4-BE49-F238E27FC236}">
                  <a16:creationId xmlns:a16="http://schemas.microsoft.com/office/drawing/2014/main" id="{CFBC2775-A21D-3A50-7E7E-0A1B4F0B256C}"/>
                </a:ext>
              </a:extLst>
            </p:cNvPr>
            <p:cNvSpPr>
              <a:spLocks/>
            </p:cNvSpPr>
            <p:nvPr/>
          </p:nvSpPr>
          <p:spPr bwMode="auto">
            <a:xfrm>
              <a:off x="7733717" y="4609192"/>
              <a:ext cx="375473" cy="325927"/>
            </a:xfrm>
            <a:custGeom>
              <a:avLst/>
              <a:gdLst>
                <a:gd name="T0" fmla="*/ 227 w 340"/>
                <a:gd name="T1" fmla="*/ 0 h 340"/>
                <a:gd name="T2" fmla="*/ 227 w 340"/>
                <a:gd name="T3" fmla="*/ 114 h 340"/>
                <a:gd name="T4" fmla="*/ 340 w 340"/>
                <a:gd name="T5" fmla="*/ 114 h 340"/>
                <a:gd name="T6" fmla="*/ 340 w 340"/>
                <a:gd name="T7" fmla="*/ 284 h 340"/>
                <a:gd name="T8" fmla="*/ 227 w 340"/>
                <a:gd name="T9" fmla="*/ 340 h 340"/>
                <a:gd name="T10" fmla="*/ 0 w 340"/>
                <a:gd name="T11" fmla="*/ 227 h 340"/>
                <a:gd name="T12" fmla="*/ 0 w 340"/>
                <a:gd name="T13" fmla="*/ 170 h 340"/>
                <a:gd name="T14" fmla="*/ 227 w 340"/>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340">
                  <a:moveTo>
                    <a:pt x="227" y="0"/>
                  </a:moveTo>
                  <a:lnTo>
                    <a:pt x="227" y="114"/>
                  </a:lnTo>
                  <a:lnTo>
                    <a:pt x="340" y="114"/>
                  </a:lnTo>
                  <a:lnTo>
                    <a:pt x="340" y="284"/>
                  </a:lnTo>
                  <a:lnTo>
                    <a:pt x="227" y="340"/>
                  </a:lnTo>
                  <a:lnTo>
                    <a:pt x="0" y="227"/>
                  </a:lnTo>
                  <a:lnTo>
                    <a:pt x="0" y="170"/>
                  </a:lnTo>
                  <a:lnTo>
                    <a:pt x="227" y="0"/>
                  </a:lnTo>
                  <a:close/>
                </a:path>
              </a:pathLst>
            </a:custGeom>
            <a:solidFill>
              <a:srgbClr val="FFC000">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8" name="Freeform 951">
              <a:extLst>
                <a:ext uri="{FF2B5EF4-FFF2-40B4-BE49-F238E27FC236}">
                  <a16:creationId xmlns:a16="http://schemas.microsoft.com/office/drawing/2014/main" id="{927BFDC8-874C-F8F6-BE18-216684DF2FB7}"/>
                </a:ext>
              </a:extLst>
            </p:cNvPr>
            <p:cNvSpPr>
              <a:spLocks/>
            </p:cNvSpPr>
            <p:nvPr/>
          </p:nvSpPr>
          <p:spPr bwMode="auto">
            <a:xfrm>
              <a:off x="7670771" y="4826797"/>
              <a:ext cx="501366" cy="435205"/>
            </a:xfrm>
            <a:custGeom>
              <a:avLst/>
              <a:gdLst>
                <a:gd name="T0" fmla="*/ 397 w 454"/>
                <a:gd name="T1" fmla="*/ 57 h 454"/>
                <a:gd name="T2" fmla="*/ 284 w 454"/>
                <a:gd name="T3" fmla="*/ 113 h 454"/>
                <a:gd name="T4" fmla="*/ 57 w 454"/>
                <a:gd name="T5" fmla="*/ 0 h 454"/>
                <a:gd name="T6" fmla="*/ 57 w 454"/>
                <a:gd name="T7" fmla="*/ 113 h 454"/>
                <a:gd name="T8" fmla="*/ 113 w 454"/>
                <a:gd name="T9" fmla="*/ 170 h 454"/>
                <a:gd name="T10" fmla="*/ 0 w 454"/>
                <a:gd name="T11" fmla="*/ 170 h 454"/>
                <a:gd name="T12" fmla="*/ 0 w 454"/>
                <a:gd name="T13" fmla="*/ 284 h 454"/>
                <a:gd name="T14" fmla="*/ 57 w 454"/>
                <a:gd name="T15" fmla="*/ 284 h 454"/>
                <a:gd name="T16" fmla="*/ 113 w 454"/>
                <a:gd name="T17" fmla="*/ 340 h 454"/>
                <a:gd name="T18" fmla="*/ 284 w 454"/>
                <a:gd name="T19" fmla="*/ 454 h 454"/>
                <a:gd name="T20" fmla="*/ 284 w 454"/>
                <a:gd name="T21" fmla="*/ 340 h 454"/>
                <a:gd name="T22" fmla="*/ 397 w 454"/>
                <a:gd name="T23" fmla="*/ 340 h 454"/>
                <a:gd name="T24" fmla="*/ 454 w 454"/>
                <a:gd name="T25" fmla="*/ 227 h 454"/>
                <a:gd name="T26" fmla="*/ 397 w 454"/>
                <a:gd name="T27"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454">
                  <a:moveTo>
                    <a:pt x="397" y="57"/>
                  </a:moveTo>
                  <a:lnTo>
                    <a:pt x="284" y="113"/>
                  </a:lnTo>
                  <a:lnTo>
                    <a:pt x="57" y="0"/>
                  </a:lnTo>
                  <a:lnTo>
                    <a:pt x="57" y="113"/>
                  </a:lnTo>
                  <a:lnTo>
                    <a:pt x="113" y="170"/>
                  </a:lnTo>
                  <a:lnTo>
                    <a:pt x="0" y="170"/>
                  </a:lnTo>
                  <a:lnTo>
                    <a:pt x="0" y="284"/>
                  </a:lnTo>
                  <a:lnTo>
                    <a:pt x="57" y="284"/>
                  </a:lnTo>
                  <a:lnTo>
                    <a:pt x="113" y="340"/>
                  </a:lnTo>
                  <a:lnTo>
                    <a:pt x="284" y="454"/>
                  </a:lnTo>
                  <a:lnTo>
                    <a:pt x="284" y="340"/>
                  </a:lnTo>
                  <a:lnTo>
                    <a:pt x="397" y="340"/>
                  </a:lnTo>
                  <a:lnTo>
                    <a:pt x="454" y="227"/>
                  </a:lnTo>
                  <a:lnTo>
                    <a:pt x="397" y="57"/>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9" name="Freeform 952">
              <a:extLst>
                <a:ext uri="{FF2B5EF4-FFF2-40B4-BE49-F238E27FC236}">
                  <a16:creationId xmlns:a16="http://schemas.microsoft.com/office/drawing/2014/main" id="{F1BDC04A-7D36-8F93-29A6-73C2F657C5B0}"/>
                </a:ext>
              </a:extLst>
            </p:cNvPr>
            <p:cNvSpPr>
              <a:spLocks/>
            </p:cNvSpPr>
            <p:nvPr/>
          </p:nvSpPr>
          <p:spPr bwMode="auto">
            <a:xfrm>
              <a:off x="7607824" y="5099041"/>
              <a:ext cx="564311" cy="597214"/>
            </a:xfrm>
            <a:custGeom>
              <a:avLst/>
              <a:gdLst>
                <a:gd name="T0" fmla="*/ 454 w 511"/>
                <a:gd name="T1" fmla="*/ 56 h 623"/>
                <a:gd name="T2" fmla="*/ 341 w 511"/>
                <a:gd name="T3" fmla="*/ 56 h 623"/>
                <a:gd name="T4" fmla="*/ 341 w 511"/>
                <a:gd name="T5" fmla="*/ 170 h 623"/>
                <a:gd name="T6" fmla="*/ 170 w 511"/>
                <a:gd name="T7" fmla="*/ 57 h 623"/>
                <a:gd name="T8" fmla="*/ 114 w 511"/>
                <a:gd name="T9" fmla="*/ 0 h 623"/>
                <a:gd name="T10" fmla="*/ 57 w 511"/>
                <a:gd name="T11" fmla="*/ 0 h 623"/>
                <a:gd name="T12" fmla="*/ 57 w 511"/>
                <a:gd name="T13" fmla="*/ 226 h 623"/>
                <a:gd name="T14" fmla="*/ 0 w 511"/>
                <a:gd name="T15" fmla="*/ 283 h 623"/>
                <a:gd name="T16" fmla="*/ 57 w 511"/>
                <a:gd name="T17" fmla="*/ 340 h 623"/>
                <a:gd name="T18" fmla="*/ 114 w 511"/>
                <a:gd name="T19" fmla="*/ 396 h 623"/>
                <a:gd name="T20" fmla="*/ 170 w 511"/>
                <a:gd name="T21" fmla="*/ 453 h 623"/>
                <a:gd name="T22" fmla="*/ 284 w 511"/>
                <a:gd name="T23" fmla="*/ 510 h 623"/>
                <a:gd name="T24" fmla="*/ 341 w 511"/>
                <a:gd name="T25" fmla="*/ 623 h 623"/>
                <a:gd name="T26" fmla="*/ 454 w 511"/>
                <a:gd name="T27" fmla="*/ 567 h 623"/>
                <a:gd name="T28" fmla="*/ 511 w 511"/>
                <a:gd name="T29" fmla="*/ 510 h 623"/>
                <a:gd name="T30" fmla="*/ 454 w 511"/>
                <a:gd name="T31" fmla="*/ 453 h 623"/>
                <a:gd name="T32" fmla="*/ 397 w 511"/>
                <a:gd name="T33" fmla="*/ 453 h 623"/>
                <a:gd name="T34" fmla="*/ 397 w 511"/>
                <a:gd name="T35" fmla="*/ 340 h 623"/>
                <a:gd name="T36" fmla="*/ 511 w 511"/>
                <a:gd name="T37" fmla="*/ 283 h 623"/>
                <a:gd name="T38" fmla="*/ 454 w 511"/>
                <a:gd name="T39" fmla="*/ 170 h 623"/>
                <a:gd name="T40" fmla="*/ 454 w 511"/>
                <a:gd name="T41" fmla="*/ 5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1" h="623">
                  <a:moveTo>
                    <a:pt x="454" y="56"/>
                  </a:moveTo>
                  <a:lnTo>
                    <a:pt x="341" y="56"/>
                  </a:lnTo>
                  <a:lnTo>
                    <a:pt x="341" y="170"/>
                  </a:lnTo>
                  <a:lnTo>
                    <a:pt x="170" y="57"/>
                  </a:lnTo>
                  <a:lnTo>
                    <a:pt x="114" y="0"/>
                  </a:lnTo>
                  <a:lnTo>
                    <a:pt x="57" y="0"/>
                  </a:lnTo>
                  <a:lnTo>
                    <a:pt x="57" y="226"/>
                  </a:lnTo>
                  <a:lnTo>
                    <a:pt x="0" y="283"/>
                  </a:lnTo>
                  <a:lnTo>
                    <a:pt x="57" y="340"/>
                  </a:lnTo>
                  <a:lnTo>
                    <a:pt x="114" y="396"/>
                  </a:lnTo>
                  <a:lnTo>
                    <a:pt x="170" y="453"/>
                  </a:lnTo>
                  <a:lnTo>
                    <a:pt x="284" y="510"/>
                  </a:lnTo>
                  <a:lnTo>
                    <a:pt x="341" y="623"/>
                  </a:lnTo>
                  <a:lnTo>
                    <a:pt x="454" y="567"/>
                  </a:lnTo>
                  <a:lnTo>
                    <a:pt x="511" y="510"/>
                  </a:lnTo>
                  <a:lnTo>
                    <a:pt x="454" y="453"/>
                  </a:lnTo>
                  <a:lnTo>
                    <a:pt x="397" y="453"/>
                  </a:lnTo>
                  <a:lnTo>
                    <a:pt x="397" y="340"/>
                  </a:lnTo>
                  <a:lnTo>
                    <a:pt x="511" y="283"/>
                  </a:lnTo>
                  <a:lnTo>
                    <a:pt x="454" y="170"/>
                  </a:lnTo>
                  <a:lnTo>
                    <a:pt x="454" y="56"/>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0" name="Freeform 953">
              <a:extLst>
                <a:ext uri="{FF2B5EF4-FFF2-40B4-BE49-F238E27FC236}">
                  <a16:creationId xmlns:a16="http://schemas.microsoft.com/office/drawing/2014/main" id="{DBD6761D-5081-7657-A52E-5A3CCF27F70A}"/>
                </a:ext>
              </a:extLst>
            </p:cNvPr>
            <p:cNvSpPr>
              <a:spLocks/>
            </p:cNvSpPr>
            <p:nvPr/>
          </p:nvSpPr>
          <p:spPr bwMode="auto">
            <a:xfrm>
              <a:off x="6793932" y="5099041"/>
              <a:ext cx="1190464" cy="977778"/>
            </a:xfrm>
            <a:custGeom>
              <a:avLst/>
              <a:gdLst>
                <a:gd name="T0" fmla="*/ 737 w 1078"/>
                <a:gd name="T1" fmla="*/ 283 h 1020"/>
                <a:gd name="T2" fmla="*/ 624 w 1078"/>
                <a:gd name="T3" fmla="*/ 226 h 1020"/>
                <a:gd name="T4" fmla="*/ 567 w 1078"/>
                <a:gd name="T5" fmla="*/ 170 h 1020"/>
                <a:gd name="T6" fmla="*/ 567 w 1078"/>
                <a:gd name="T7" fmla="*/ 0 h 1020"/>
                <a:gd name="T8" fmla="*/ 454 w 1078"/>
                <a:gd name="T9" fmla="*/ 0 h 1020"/>
                <a:gd name="T10" fmla="*/ 340 w 1078"/>
                <a:gd name="T11" fmla="*/ 56 h 1020"/>
                <a:gd name="T12" fmla="*/ 340 w 1078"/>
                <a:gd name="T13" fmla="*/ 113 h 1020"/>
                <a:gd name="T14" fmla="*/ 227 w 1078"/>
                <a:gd name="T15" fmla="*/ 283 h 1020"/>
                <a:gd name="T16" fmla="*/ 227 w 1078"/>
                <a:gd name="T17" fmla="*/ 680 h 1020"/>
                <a:gd name="T18" fmla="*/ 0 w 1078"/>
                <a:gd name="T19" fmla="*/ 793 h 1020"/>
                <a:gd name="T20" fmla="*/ 0 w 1078"/>
                <a:gd name="T21" fmla="*/ 850 h 1020"/>
                <a:gd name="T22" fmla="*/ 114 w 1078"/>
                <a:gd name="T23" fmla="*/ 963 h 1020"/>
                <a:gd name="T24" fmla="*/ 170 w 1078"/>
                <a:gd name="T25" fmla="*/ 1020 h 1020"/>
                <a:gd name="T26" fmla="*/ 340 w 1078"/>
                <a:gd name="T27" fmla="*/ 907 h 1020"/>
                <a:gd name="T28" fmla="*/ 511 w 1078"/>
                <a:gd name="T29" fmla="*/ 793 h 1020"/>
                <a:gd name="T30" fmla="*/ 624 w 1078"/>
                <a:gd name="T31" fmla="*/ 737 h 1020"/>
                <a:gd name="T32" fmla="*/ 794 w 1078"/>
                <a:gd name="T33" fmla="*/ 737 h 1020"/>
                <a:gd name="T34" fmla="*/ 851 w 1078"/>
                <a:gd name="T35" fmla="*/ 680 h 1020"/>
                <a:gd name="T36" fmla="*/ 964 w 1078"/>
                <a:gd name="T37" fmla="*/ 737 h 1020"/>
                <a:gd name="T38" fmla="*/ 1078 w 1078"/>
                <a:gd name="T39" fmla="*/ 623 h 1020"/>
                <a:gd name="T40" fmla="*/ 1021 w 1078"/>
                <a:gd name="T41" fmla="*/ 510 h 1020"/>
                <a:gd name="T42" fmla="*/ 907 w 1078"/>
                <a:gd name="T43" fmla="*/ 453 h 1020"/>
                <a:gd name="T44" fmla="*/ 737 w 1078"/>
                <a:gd name="T45" fmla="*/ 283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8" h="1020">
                  <a:moveTo>
                    <a:pt x="737" y="283"/>
                  </a:moveTo>
                  <a:lnTo>
                    <a:pt x="624" y="226"/>
                  </a:lnTo>
                  <a:lnTo>
                    <a:pt x="567" y="170"/>
                  </a:lnTo>
                  <a:lnTo>
                    <a:pt x="567" y="0"/>
                  </a:lnTo>
                  <a:lnTo>
                    <a:pt x="454" y="0"/>
                  </a:lnTo>
                  <a:lnTo>
                    <a:pt x="340" y="56"/>
                  </a:lnTo>
                  <a:lnTo>
                    <a:pt x="340" y="113"/>
                  </a:lnTo>
                  <a:lnTo>
                    <a:pt x="227" y="283"/>
                  </a:lnTo>
                  <a:lnTo>
                    <a:pt x="227" y="680"/>
                  </a:lnTo>
                  <a:lnTo>
                    <a:pt x="0" y="793"/>
                  </a:lnTo>
                  <a:lnTo>
                    <a:pt x="0" y="850"/>
                  </a:lnTo>
                  <a:lnTo>
                    <a:pt x="114" y="963"/>
                  </a:lnTo>
                  <a:lnTo>
                    <a:pt x="170" y="1020"/>
                  </a:lnTo>
                  <a:lnTo>
                    <a:pt x="340" y="907"/>
                  </a:lnTo>
                  <a:lnTo>
                    <a:pt x="511" y="793"/>
                  </a:lnTo>
                  <a:lnTo>
                    <a:pt x="624" y="737"/>
                  </a:lnTo>
                  <a:lnTo>
                    <a:pt x="794" y="737"/>
                  </a:lnTo>
                  <a:lnTo>
                    <a:pt x="851" y="680"/>
                  </a:lnTo>
                  <a:lnTo>
                    <a:pt x="964" y="737"/>
                  </a:lnTo>
                  <a:lnTo>
                    <a:pt x="1078" y="623"/>
                  </a:lnTo>
                  <a:lnTo>
                    <a:pt x="1021" y="510"/>
                  </a:lnTo>
                  <a:lnTo>
                    <a:pt x="907" y="453"/>
                  </a:lnTo>
                  <a:lnTo>
                    <a:pt x="737" y="283"/>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1" name="Freeform 954">
              <a:extLst>
                <a:ext uri="{FF2B5EF4-FFF2-40B4-BE49-F238E27FC236}">
                  <a16:creationId xmlns:a16="http://schemas.microsoft.com/office/drawing/2014/main" id="{D3972D5F-02E3-96F4-BA4A-18E9A04F10D6}"/>
                </a:ext>
              </a:extLst>
            </p:cNvPr>
            <p:cNvSpPr>
              <a:spLocks/>
            </p:cNvSpPr>
            <p:nvPr/>
          </p:nvSpPr>
          <p:spPr bwMode="auto">
            <a:xfrm>
              <a:off x="7295299" y="4663833"/>
              <a:ext cx="500263" cy="706495"/>
            </a:xfrm>
            <a:custGeom>
              <a:avLst/>
              <a:gdLst>
                <a:gd name="T0" fmla="*/ 0 w 453"/>
                <a:gd name="T1" fmla="*/ 454 h 737"/>
                <a:gd name="T2" fmla="*/ 0 w 453"/>
                <a:gd name="T3" fmla="*/ 227 h 737"/>
                <a:gd name="T4" fmla="*/ 57 w 453"/>
                <a:gd name="T5" fmla="*/ 170 h 737"/>
                <a:gd name="T6" fmla="*/ 170 w 453"/>
                <a:gd name="T7" fmla="*/ 170 h 737"/>
                <a:gd name="T8" fmla="*/ 170 w 453"/>
                <a:gd name="T9" fmla="*/ 0 h 737"/>
                <a:gd name="T10" fmla="*/ 227 w 453"/>
                <a:gd name="T11" fmla="*/ 57 h 737"/>
                <a:gd name="T12" fmla="*/ 340 w 453"/>
                <a:gd name="T13" fmla="*/ 57 h 737"/>
                <a:gd name="T14" fmla="*/ 397 w 453"/>
                <a:gd name="T15" fmla="*/ 113 h 737"/>
                <a:gd name="T16" fmla="*/ 397 w 453"/>
                <a:gd name="T17" fmla="*/ 283 h 737"/>
                <a:gd name="T18" fmla="*/ 453 w 453"/>
                <a:gd name="T19" fmla="*/ 340 h 737"/>
                <a:gd name="T20" fmla="*/ 340 w 453"/>
                <a:gd name="T21" fmla="*/ 340 h 737"/>
                <a:gd name="T22" fmla="*/ 340 w 453"/>
                <a:gd name="T23" fmla="*/ 680 h 737"/>
                <a:gd name="T24" fmla="*/ 283 w 453"/>
                <a:gd name="T25" fmla="*/ 737 h 737"/>
                <a:gd name="T26" fmla="*/ 170 w 453"/>
                <a:gd name="T27" fmla="*/ 680 h 737"/>
                <a:gd name="T28" fmla="*/ 113 w 453"/>
                <a:gd name="T29" fmla="*/ 624 h 737"/>
                <a:gd name="T30" fmla="*/ 113 w 453"/>
                <a:gd name="T31" fmla="*/ 454 h 737"/>
                <a:gd name="T32" fmla="*/ 0 w 453"/>
                <a:gd name="T33" fmla="*/ 45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3" h="737">
                  <a:moveTo>
                    <a:pt x="0" y="454"/>
                  </a:moveTo>
                  <a:lnTo>
                    <a:pt x="0" y="227"/>
                  </a:lnTo>
                  <a:lnTo>
                    <a:pt x="57" y="170"/>
                  </a:lnTo>
                  <a:lnTo>
                    <a:pt x="170" y="170"/>
                  </a:lnTo>
                  <a:lnTo>
                    <a:pt x="170" y="0"/>
                  </a:lnTo>
                  <a:lnTo>
                    <a:pt x="227" y="57"/>
                  </a:lnTo>
                  <a:lnTo>
                    <a:pt x="340" y="57"/>
                  </a:lnTo>
                  <a:lnTo>
                    <a:pt x="397" y="113"/>
                  </a:lnTo>
                  <a:lnTo>
                    <a:pt x="397" y="283"/>
                  </a:lnTo>
                  <a:lnTo>
                    <a:pt x="453" y="340"/>
                  </a:lnTo>
                  <a:lnTo>
                    <a:pt x="340" y="340"/>
                  </a:lnTo>
                  <a:lnTo>
                    <a:pt x="340" y="680"/>
                  </a:lnTo>
                  <a:lnTo>
                    <a:pt x="283" y="737"/>
                  </a:lnTo>
                  <a:lnTo>
                    <a:pt x="170" y="680"/>
                  </a:lnTo>
                  <a:lnTo>
                    <a:pt x="113" y="624"/>
                  </a:lnTo>
                  <a:lnTo>
                    <a:pt x="113" y="454"/>
                  </a:lnTo>
                  <a:lnTo>
                    <a:pt x="0" y="454"/>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2" name="Freeform 955">
              <a:extLst>
                <a:ext uri="{FF2B5EF4-FFF2-40B4-BE49-F238E27FC236}">
                  <a16:creationId xmlns:a16="http://schemas.microsoft.com/office/drawing/2014/main" id="{5C5A3025-55BB-D6C7-0BFC-714E1CCF2091}"/>
                </a:ext>
              </a:extLst>
            </p:cNvPr>
            <p:cNvSpPr>
              <a:spLocks/>
            </p:cNvSpPr>
            <p:nvPr/>
          </p:nvSpPr>
          <p:spPr bwMode="auto">
            <a:xfrm>
              <a:off x="7107565" y="4718473"/>
              <a:ext cx="250680" cy="434249"/>
            </a:xfrm>
            <a:custGeom>
              <a:avLst/>
              <a:gdLst>
                <a:gd name="T0" fmla="*/ 227 w 227"/>
                <a:gd name="T1" fmla="*/ 113 h 453"/>
                <a:gd name="T2" fmla="*/ 170 w 227"/>
                <a:gd name="T3" fmla="*/ 0 h 453"/>
                <a:gd name="T4" fmla="*/ 113 w 227"/>
                <a:gd name="T5" fmla="*/ 56 h 453"/>
                <a:gd name="T6" fmla="*/ 56 w 227"/>
                <a:gd name="T7" fmla="*/ 113 h 453"/>
                <a:gd name="T8" fmla="*/ 0 w 227"/>
                <a:gd name="T9" fmla="*/ 113 h 453"/>
                <a:gd name="T10" fmla="*/ 0 w 227"/>
                <a:gd name="T11" fmla="*/ 170 h 453"/>
                <a:gd name="T12" fmla="*/ 56 w 227"/>
                <a:gd name="T13" fmla="*/ 226 h 453"/>
                <a:gd name="T14" fmla="*/ 0 w 227"/>
                <a:gd name="T15" fmla="*/ 283 h 453"/>
                <a:gd name="T16" fmla="*/ 0 w 227"/>
                <a:gd name="T17" fmla="*/ 397 h 453"/>
                <a:gd name="T18" fmla="*/ 56 w 227"/>
                <a:gd name="T19" fmla="*/ 453 h 453"/>
                <a:gd name="T20" fmla="*/ 170 w 227"/>
                <a:gd name="T21" fmla="*/ 397 h 453"/>
                <a:gd name="T22" fmla="*/ 170 w 227"/>
                <a:gd name="T23" fmla="*/ 170 h 453"/>
                <a:gd name="T24" fmla="*/ 227 w 227"/>
                <a:gd name="T25" fmla="*/ 11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453">
                  <a:moveTo>
                    <a:pt x="227" y="113"/>
                  </a:moveTo>
                  <a:lnTo>
                    <a:pt x="170" y="0"/>
                  </a:lnTo>
                  <a:lnTo>
                    <a:pt x="113" y="56"/>
                  </a:lnTo>
                  <a:lnTo>
                    <a:pt x="56" y="113"/>
                  </a:lnTo>
                  <a:lnTo>
                    <a:pt x="0" y="113"/>
                  </a:lnTo>
                  <a:lnTo>
                    <a:pt x="0" y="170"/>
                  </a:lnTo>
                  <a:lnTo>
                    <a:pt x="56" y="226"/>
                  </a:lnTo>
                  <a:lnTo>
                    <a:pt x="0" y="283"/>
                  </a:lnTo>
                  <a:lnTo>
                    <a:pt x="0" y="397"/>
                  </a:lnTo>
                  <a:lnTo>
                    <a:pt x="56" y="453"/>
                  </a:lnTo>
                  <a:lnTo>
                    <a:pt x="170" y="397"/>
                  </a:lnTo>
                  <a:lnTo>
                    <a:pt x="170" y="170"/>
                  </a:lnTo>
                  <a:lnTo>
                    <a:pt x="227" y="113"/>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3" name="Freeform 956">
              <a:extLst>
                <a:ext uri="{FF2B5EF4-FFF2-40B4-BE49-F238E27FC236}">
                  <a16:creationId xmlns:a16="http://schemas.microsoft.com/office/drawing/2014/main" id="{18B26669-BE10-B4C8-97F9-CB7407ADAFCA}"/>
                </a:ext>
              </a:extLst>
            </p:cNvPr>
            <p:cNvSpPr>
              <a:spLocks/>
            </p:cNvSpPr>
            <p:nvPr/>
          </p:nvSpPr>
          <p:spPr bwMode="auto">
            <a:xfrm>
              <a:off x="7107565" y="4228626"/>
              <a:ext cx="375473" cy="326883"/>
            </a:xfrm>
            <a:custGeom>
              <a:avLst/>
              <a:gdLst>
                <a:gd name="T0" fmla="*/ 283 w 340"/>
                <a:gd name="T1" fmla="*/ 0 h 341"/>
                <a:gd name="T2" fmla="*/ 0 w 340"/>
                <a:gd name="T3" fmla="*/ 0 h 341"/>
                <a:gd name="T4" fmla="*/ 0 w 340"/>
                <a:gd name="T5" fmla="*/ 170 h 341"/>
                <a:gd name="T6" fmla="*/ 56 w 340"/>
                <a:gd name="T7" fmla="*/ 227 h 341"/>
                <a:gd name="T8" fmla="*/ 113 w 340"/>
                <a:gd name="T9" fmla="*/ 227 h 341"/>
                <a:gd name="T10" fmla="*/ 113 w 340"/>
                <a:gd name="T11" fmla="*/ 284 h 341"/>
                <a:gd name="T12" fmla="*/ 170 w 340"/>
                <a:gd name="T13" fmla="*/ 341 h 341"/>
                <a:gd name="T14" fmla="*/ 227 w 340"/>
                <a:gd name="T15" fmla="*/ 284 h 341"/>
                <a:gd name="T16" fmla="*/ 227 w 340"/>
                <a:gd name="T17" fmla="*/ 170 h 341"/>
                <a:gd name="T18" fmla="*/ 340 w 340"/>
                <a:gd name="T19" fmla="*/ 57 h 341"/>
                <a:gd name="T20" fmla="*/ 283 w 340"/>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341">
                  <a:moveTo>
                    <a:pt x="283" y="0"/>
                  </a:moveTo>
                  <a:lnTo>
                    <a:pt x="0" y="0"/>
                  </a:lnTo>
                  <a:lnTo>
                    <a:pt x="0" y="170"/>
                  </a:lnTo>
                  <a:lnTo>
                    <a:pt x="56" y="227"/>
                  </a:lnTo>
                  <a:lnTo>
                    <a:pt x="113" y="227"/>
                  </a:lnTo>
                  <a:lnTo>
                    <a:pt x="113" y="284"/>
                  </a:lnTo>
                  <a:lnTo>
                    <a:pt x="170" y="341"/>
                  </a:lnTo>
                  <a:lnTo>
                    <a:pt x="227" y="284"/>
                  </a:lnTo>
                  <a:lnTo>
                    <a:pt x="227" y="170"/>
                  </a:lnTo>
                  <a:lnTo>
                    <a:pt x="340" y="57"/>
                  </a:lnTo>
                  <a:lnTo>
                    <a:pt x="283" y="0"/>
                  </a:lnTo>
                  <a:close/>
                </a:path>
              </a:pathLst>
            </a:custGeom>
            <a:solidFill>
              <a:srgbClr val="FFC000">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4" name="Freeform 961">
              <a:extLst>
                <a:ext uri="{FF2B5EF4-FFF2-40B4-BE49-F238E27FC236}">
                  <a16:creationId xmlns:a16="http://schemas.microsoft.com/office/drawing/2014/main" id="{2B075904-C2B6-0679-2168-6025E89BBFBE}"/>
                </a:ext>
              </a:extLst>
            </p:cNvPr>
            <p:cNvSpPr>
              <a:spLocks/>
            </p:cNvSpPr>
            <p:nvPr/>
          </p:nvSpPr>
          <p:spPr bwMode="auto">
            <a:xfrm>
              <a:off x="5416834" y="5370326"/>
              <a:ext cx="876836" cy="761136"/>
            </a:xfrm>
            <a:custGeom>
              <a:avLst/>
              <a:gdLst>
                <a:gd name="T0" fmla="*/ 283 w 794"/>
                <a:gd name="T1" fmla="*/ 0 h 794"/>
                <a:gd name="T2" fmla="*/ 397 w 794"/>
                <a:gd name="T3" fmla="*/ 113 h 794"/>
                <a:gd name="T4" fmla="*/ 453 w 794"/>
                <a:gd name="T5" fmla="*/ 170 h 794"/>
                <a:gd name="T6" fmla="*/ 453 w 794"/>
                <a:gd name="T7" fmla="*/ 227 h 794"/>
                <a:gd name="T8" fmla="*/ 340 w 794"/>
                <a:gd name="T9" fmla="*/ 227 h 794"/>
                <a:gd name="T10" fmla="*/ 340 w 794"/>
                <a:gd name="T11" fmla="*/ 340 h 794"/>
                <a:gd name="T12" fmla="*/ 453 w 794"/>
                <a:gd name="T13" fmla="*/ 454 h 794"/>
                <a:gd name="T14" fmla="*/ 453 w 794"/>
                <a:gd name="T15" fmla="*/ 510 h 794"/>
                <a:gd name="T16" fmla="*/ 567 w 794"/>
                <a:gd name="T17" fmla="*/ 567 h 794"/>
                <a:gd name="T18" fmla="*/ 623 w 794"/>
                <a:gd name="T19" fmla="*/ 624 h 794"/>
                <a:gd name="T20" fmla="*/ 680 w 794"/>
                <a:gd name="T21" fmla="*/ 624 h 794"/>
                <a:gd name="T22" fmla="*/ 737 w 794"/>
                <a:gd name="T23" fmla="*/ 680 h 794"/>
                <a:gd name="T24" fmla="*/ 794 w 794"/>
                <a:gd name="T25" fmla="*/ 737 h 794"/>
                <a:gd name="T26" fmla="*/ 680 w 794"/>
                <a:gd name="T27" fmla="*/ 794 h 794"/>
                <a:gd name="T28" fmla="*/ 453 w 794"/>
                <a:gd name="T29" fmla="*/ 794 h 794"/>
                <a:gd name="T30" fmla="*/ 340 w 794"/>
                <a:gd name="T31" fmla="*/ 794 h 794"/>
                <a:gd name="T32" fmla="*/ 340 w 794"/>
                <a:gd name="T33" fmla="*/ 737 h 794"/>
                <a:gd name="T34" fmla="*/ 283 w 794"/>
                <a:gd name="T35" fmla="*/ 737 h 794"/>
                <a:gd name="T36" fmla="*/ 283 w 794"/>
                <a:gd name="T37" fmla="*/ 680 h 794"/>
                <a:gd name="T38" fmla="*/ 227 w 794"/>
                <a:gd name="T39" fmla="*/ 624 h 794"/>
                <a:gd name="T40" fmla="*/ 227 w 794"/>
                <a:gd name="T41" fmla="*/ 567 h 794"/>
                <a:gd name="T42" fmla="*/ 170 w 794"/>
                <a:gd name="T43" fmla="*/ 397 h 794"/>
                <a:gd name="T44" fmla="*/ 56 w 794"/>
                <a:gd name="T45" fmla="*/ 454 h 794"/>
                <a:gd name="T46" fmla="*/ 113 w 794"/>
                <a:gd name="T47" fmla="*/ 340 h 794"/>
                <a:gd name="T48" fmla="*/ 56 w 794"/>
                <a:gd name="T49" fmla="*/ 284 h 794"/>
                <a:gd name="T50" fmla="*/ 0 w 794"/>
                <a:gd name="T51" fmla="*/ 284 h 794"/>
                <a:gd name="T52" fmla="*/ 56 w 794"/>
                <a:gd name="T53" fmla="*/ 227 h 794"/>
                <a:gd name="T54" fmla="*/ 56 w 794"/>
                <a:gd name="T55" fmla="*/ 170 h 794"/>
                <a:gd name="T56" fmla="*/ 227 w 794"/>
                <a:gd name="T57" fmla="*/ 113 h 794"/>
                <a:gd name="T58" fmla="*/ 227 w 794"/>
                <a:gd name="T59" fmla="*/ 57 h 794"/>
                <a:gd name="T60" fmla="*/ 283 w 794"/>
                <a:gd name="T61"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4" h="794">
                  <a:moveTo>
                    <a:pt x="283" y="0"/>
                  </a:moveTo>
                  <a:lnTo>
                    <a:pt x="397" y="113"/>
                  </a:lnTo>
                  <a:lnTo>
                    <a:pt x="453" y="170"/>
                  </a:lnTo>
                  <a:lnTo>
                    <a:pt x="453" y="227"/>
                  </a:lnTo>
                  <a:lnTo>
                    <a:pt x="340" y="227"/>
                  </a:lnTo>
                  <a:lnTo>
                    <a:pt x="340" y="340"/>
                  </a:lnTo>
                  <a:lnTo>
                    <a:pt x="453" y="454"/>
                  </a:lnTo>
                  <a:lnTo>
                    <a:pt x="453" y="510"/>
                  </a:lnTo>
                  <a:lnTo>
                    <a:pt x="567" y="567"/>
                  </a:lnTo>
                  <a:lnTo>
                    <a:pt x="623" y="624"/>
                  </a:lnTo>
                  <a:lnTo>
                    <a:pt x="680" y="624"/>
                  </a:lnTo>
                  <a:lnTo>
                    <a:pt x="737" y="680"/>
                  </a:lnTo>
                  <a:lnTo>
                    <a:pt x="794" y="737"/>
                  </a:lnTo>
                  <a:lnTo>
                    <a:pt x="680" y="794"/>
                  </a:lnTo>
                  <a:lnTo>
                    <a:pt x="453" y="794"/>
                  </a:lnTo>
                  <a:lnTo>
                    <a:pt x="340" y="794"/>
                  </a:lnTo>
                  <a:lnTo>
                    <a:pt x="340" y="737"/>
                  </a:lnTo>
                  <a:lnTo>
                    <a:pt x="283" y="737"/>
                  </a:lnTo>
                  <a:lnTo>
                    <a:pt x="283" y="680"/>
                  </a:lnTo>
                  <a:lnTo>
                    <a:pt x="227" y="624"/>
                  </a:lnTo>
                  <a:lnTo>
                    <a:pt x="227" y="567"/>
                  </a:lnTo>
                  <a:lnTo>
                    <a:pt x="170" y="397"/>
                  </a:lnTo>
                  <a:lnTo>
                    <a:pt x="56" y="454"/>
                  </a:lnTo>
                  <a:lnTo>
                    <a:pt x="113" y="340"/>
                  </a:lnTo>
                  <a:lnTo>
                    <a:pt x="56" y="284"/>
                  </a:lnTo>
                  <a:lnTo>
                    <a:pt x="0" y="284"/>
                  </a:lnTo>
                  <a:lnTo>
                    <a:pt x="56" y="227"/>
                  </a:lnTo>
                  <a:lnTo>
                    <a:pt x="56" y="170"/>
                  </a:lnTo>
                  <a:lnTo>
                    <a:pt x="227" y="113"/>
                  </a:lnTo>
                  <a:lnTo>
                    <a:pt x="227" y="57"/>
                  </a:lnTo>
                  <a:lnTo>
                    <a:pt x="283"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5" name="Freeform 962">
              <a:extLst>
                <a:ext uri="{FF2B5EF4-FFF2-40B4-BE49-F238E27FC236}">
                  <a16:creationId xmlns:a16="http://schemas.microsoft.com/office/drawing/2014/main" id="{2BE9EEC3-2CA9-4324-13AD-6D5EC44B35C1}"/>
                </a:ext>
              </a:extLst>
            </p:cNvPr>
            <p:cNvSpPr>
              <a:spLocks/>
            </p:cNvSpPr>
            <p:nvPr/>
          </p:nvSpPr>
          <p:spPr bwMode="auto">
            <a:xfrm>
              <a:off x="5729360" y="5152723"/>
              <a:ext cx="752049" cy="924100"/>
            </a:xfrm>
            <a:custGeom>
              <a:avLst/>
              <a:gdLst>
                <a:gd name="T0" fmla="*/ 0 w 681"/>
                <a:gd name="T1" fmla="*/ 227 h 964"/>
                <a:gd name="T2" fmla="*/ 57 w 681"/>
                <a:gd name="T3" fmla="*/ 170 h 964"/>
                <a:gd name="T4" fmla="*/ 0 w 681"/>
                <a:gd name="T5" fmla="*/ 170 h 964"/>
                <a:gd name="T6" fmla="*/ 57 w 681"/>
                <a:gd name="T7" fmla="*/ 0 h 964"/>
                <a:gd name="T8" fmla="*/ 114 w 681"/>
                <a:gd name="T9" fmla="*/ 57 h 964"/>
                <a:gd name="T10" fmla="*/ 114 w 681"/>
                <a:gd name="T11" fmla="*/ 114 h 964"/>
                <a:gd name="T12" fmla="*/ 170 w 681"/>
                <a:gd name="T13" fmla="*/ 114 h 964"/>
                <a:gd name="T14" fmla="*/ 170 w 681"/>
                <a:gd name="T15" fmla="*/ 57 h 964"/>
                <a:gd name="T16" fmla="*/ 340 w 681"/>
                <a:gd name="T17" fmla="*/ 170 h 964"/>
                <a:gd name="T18" fmla="*/ 340 w 681"/>
                <a:gd name="T19" fmla="*/ 284 h 964"/>
                <a:gd name="T20" fmla="*/ 397 w 681"/>
                <a:gd name="T21" fmla="*/ 397 h 964"/>
                <a:gd name="T22" fmla="*/ 511 w 681"/>
                <a:gd name="T23" fmla="*/ 397 h 964"/>
                <a:gd name="T24" fmla="*/ 454 w 681"/>
                <a:gd name="T25" fmla="*/ 511 h 964"/>
                <a:gd name="T26" fmla="*/ 511 w 681"/>
                <a:gd name="T27" fmla="*/ 567 h 964"/>
                <a:gd name="T28" fmla="*/ 624 w 681"/>
                <a:gd name="T29" fmla="*/ 681 h 964"/>
                <a:gd name="T30" fmla="*/ 681 w 681"/>
                <a:gd name="T31" fmla="*/ 907 h 964"/>
                <a:gd name="T32" fmla="*/ 567 w 681"/>
                <a:gd name="T33" fmla="*/ 964 h 964"/>
                <a:gd name="T34" fmla="*/ 511 w 681"/>
                <a:gd name="T35" fmla="*/ 964 h 964"/>
                <a:gd name="T36" fmla="*/ 397 w 681"/>
                <a:gd name="T37" fmla="*/ 851 h 964"/>
                <a:gd name="T38" fmla="*/ 340 w 681"/>
                <a:gd name="T39" fmla="*/ 851 h 964"/>
                <a:gd name="T40" fmla="*/ 340 w 681"/>
                <a:gd name="T41" fmla="*/ 624 h 964"/>
                <a:gd name="T42" fmla="*/ 284 w 681"/>
                <a:gd name="T43" fmla="*/ 454 h 964"/>
                <a:gd name="T44" fmla="*/ 170 w 681"/>
                <a:gd name="T45" fmla="*/ 397 h 964"/>
                <a:gd name="T46" fmla="*/ 0 w 681"/>
                <a:gd name="T47" fmla="*/ 22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1" h="964">
                  <a:moveTo>
                    <a:pt x="0" y="227"/>
                  </a:moveTo>
                  <a:lnTo>
                    <a:pt x="57" y="170"/>
                  </a:lnTo>
                  <a:lnTo>
                    <a:pt x="0" y="170"/>
                  </a:lnTo>
                  <a:lnTo>
                    <a:pt x="57" y="0"/>
                  </a:lnTo>
                  <a:lnTo>
                    <a:pt x="114" y="57"/>
                  </a:lnTo>
                  <a:lnTo>
                    <a:pt x="114" y="114"/>
                  </a:lnTo>
                  <a:lnTo>
                    <a:pt x="170" y="114"/>
                  </a:lnTo>
                  <a:lnTo>
                    <a:pt x="170" y="57"/>
                  </a:lnTo>
                  <a:lnTo>
                    <a:pt x="340" y="170"/>
                  </a:lnTo>
                  <a:lnTo>
                    <a:pt x="340" y="284"/>
                  </a:lnTo>
                  <a:lnTo>
                    <a:pt x="397" y="397"/>
                  </a:lnTo>
                  <a:lnTo>
                    <a:pt x="511" y="397"/>
                  </a:lnTo>
                  <a:lnTo>
                    <a:pt x="454" y="511"/>
                  </a:lnTo>
                  <a:lnTo>
                    <a:pt x="511" y="567"/>
                  </a:lnTo>
                  <a:lnTo>
                    <a:pt x="624" y="681"/>
                  </a:lnTo>
                  <a:lnTo>
                    <a:pt x="681" y="907"/>
                  </a:lnTo>
                  <a:lnTo>
                    <a:pt x="567" y="964"/>
                  </a:lnTo>
                  <a:lnTo>
                    <a:pt x="511" y="964"/>
                  </a:lnTo>
                  <a:lnTo>
                    <a:pt x="397" y="851"/>
                  </a:lnTo>
                  <a:lnTo>
                    <a:pt x="340" y="851"/>
                  </a:lnTo>
                  <a:lnTo>
                    <a:pt x="340" y="624"/>
                  </a:lnTo>
                  <a:lnTo>
                    <a:pt x="284" y="454"/>
                  </a:lnTo>
                  <a:lnTo>
                    <a:pt x="170" y="397"/>
                  </a:lnTo>
                  <a:lnTo>
                    <a:pt x="0" y="227"/>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6" name="Freeform 963">
              <a:extLst>
                <a:ext uri="{FF2B5EF4-FFF2-40B4-BE49-F238E27FC236}">
                  <a16:creationId xmlns:a16="http://schemas.microsoft.com/office/drawing/2014/main" id="{D32B535E-3613-1E6A-30CF-2B80F382B174}"/>
                </a:ext>
              </a:extLst>
            </p:cNvPr>
            <p:cNvSpPr>
              <a:spLocks/>
            </p:cNvSpPr>
            <p:nvPr/>
          </p:nvSpPr>
          <p:spPr bwMode="auto">
            <a:xfrm>
              <a:off x="5855257" y="4935123"/>
              <a:ext cx="813891" cy="1087059"/>
            </a:xfrm>
            <a:custGeom>
              <a:avLst/>
              <a:gdLst>
                <a:gd name="T0" fmla="*/ 567 w 737"/>
                <a:gd name="T1" fmla="*/ 1134 h 1134"/>
                <a:gd name="T2" fmla="*/ 680 w 737"/>
                <a:gd name="T3" fmla="*/ 1134 h 1134"/>
                <a:gd name="T4" fmla="*/ 680 w 737"/>
                <a:gd name="T5" fmla="*/ 964 h 1134"/>
                <a:gd name="T6" fmla="*/ 737 w 737"/>
                <a:gd name="T7" fmla="*/ 908 h 1134"/>
                <a:gd name="T8" fmla="*/ 623 w 737"/>
                <a:gd name="T9" fmla="*/ 794 h 1134"/>
                <a:gd name="T10" fmla="*/ 680 w 737"/>
                <a:gd name="T11" fmla="*/ 681 h 1134"/>
                <a:gd name="T12" fmla="*/ 623 w 737"/>
                <a:gd name="T13" fmla="*/ 567 h 1134"/>
                <a:gd name="T14" fmla="*/ 567 w 737"/>
                <a:gd name="T15" fmla="*/ 397 h 1134"/>
                <a:gd name="T16" fmla="*/ 567 w 737"/>
                <a:gd name="T17" fmla="*/ 284 h 1134"/>
                <a:gd name="T18" fmla="*/ 510 w 737"/>
                <a:gd name="T19" fmla="*/ 227 h 1134"/>
                <a:gd name="T20" fmla="*/ 283 w 737"/>
                <a:gd name="T21" fmla="*/ 114 h 1134"/>
                <a:gd name="T22" fmla="*/ 170 w 737"/>
                <a:gd name="T23" fmla="*/ 0 h 1134"/>
                <a:gd name="T24" fmla="*/ 170 w 737"/>
                <a:gd name="T25" fmla="*/ 114 h 1134"/>
                <a:gd name="T26" fmla="*/ 170 w 737"/>
                <a:gd name="T27" fmla="*/ 171 h 1134"/>
                <a:gd name="T28" fmla="*/ 113 w 737"/>
                <a:gd name="T29" fmla="*/ 171 h 1134"/>
                <a:gd name="T30" fmla="*/ 0 w 737"/>
                <a:gd name="T31" fmla="*/ 171 h 1134"/>
                <a:gd name="T32" fmla="*/ 56 w 737"/>
                <a:gd name="T33" fmla="*/ 284 h 1134"/>
                <a:gd name="T34" fmla="*/ 226 w 737"/>
                <a:gd name="T35" fmla="*/ 397 h 1134"/>
                <a:gd name="T36" fmla="*/ 226 w 737"/>
                <a:gd name="T37" fmla="*/ 511 h 1134"/>
                <a:gd name="T38" fmla="*/ 283 w 737"/>
                <a:gd name="T39" fmla="*/ 624 h 1134"/>
                <a:gd name="T40" fmla="*/ 397 w 737"/>
                <a:gd name="T41" fmla="*/ 624 h 1134"/>
                <a:gd name="T42" fmla="*/ 340 w 737"/>
                <a:gd name="T43" fmla="*/ 738 h 1134"/>
                <a:gd name="T44" fmla="*/ 510 w 737"/>
                <a:gd name="T45" fmla="*/ 908 h 1134"/>
                <a:gd name="T46" fmla="*/ 567 w 737"/>
                <a:gd name="T4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7" h="1134">
                  <a:moveTo>
                    <a:pt x="567" y="1134"/>
                  </a:moveTo>
                  <a:lnTo>
                    <a:pt x="680" y="1134"/>
                  </a:lnTo>
                  <a:lnTo>
                    <a:pt x="680" y="964"/>
                  </a:lnTo>
                  <a:lnTo>
                    <a:pt x="737" y="908"/>
                  </a:lnTo>
                  <a:lnTo>
                    <a:pt x="623" y="794"/>
                  </a:lnTo>
                  <a:lnTo>
                    <a:pt x="680" y="681"/>
                  </a:lnTo>
                  <a:lnTo>
                    <a:pt x="623" y="567"/>
                  </a:lnTo>
                  <a:lnTo>
                    <a:pt x="567" y="397"/>
                  </a:lnTo>
                  <a:lnTo>
                    <a:pt x="567" y="284"/>
                  </a:lnTo>
                  <a:lnTo>
                    <a:pt x="510" y="227"/>
                  </a:lnTo>
                  <a:lnTo>
                    <a:pt x="283" y="114"/>
                  </a:lnTo>
                  <a:lnTo>
                    <a:pt x="170" y="0"/>
                  </a:lnTo>
                  <a:lnTo>
                    <a:pt x="170" y="114"/>
                  </a:lnTo>
                  <a:lnTo>
                    <a:pt x="170" y="171"/>
                  </a:lnTo>
                  <a:lnTo>
                    <a:pt x="113" y="171"/>
                  </a:lnTo>
                  <a:lnTo>
                    <a:pt x="0" y="171"/>
                  </a:lnTo>
                  <a:lnTo>
                    <a:pt x="56" y="284"/>
                  </a:lnTo>
                  <a:lnTo>
                    <a:pt x="226" y="397"/>
                  </a:lnTo>
                  <a:lnTo>
                    <a:pt x="226" y="511"/>
                  </a:lnTo>
                  <a:lnTo>
                    <a:pt x="283" y="624"/>
                  </a:lnTo>
                  <a:lnTo>
                    <a:pt x="397" y="624"/>
                  </a:lnTo>
                  <a:lnTo>
                    <a:pt x="340" y="738"/>
                  </a:lnTo>
                  <a:lnTo>
                    <a:pt x="510" y="908"/>
                  </a:lnTo>
                  <a:lnTo>
                    <a:pt x="567" y="1134"/>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7" name="Freeform 964">
              <a:extLst>
                <a:ext uri="{FF2B5EF4-FFF2-40B4-BE49-F238E27FC236}">
                  <a16:creationId xmlns:a16="http://schemas.microsoft.com/office/drawing/2014/main" id="{071D1F44-785D-CB85-946A-7ACEB43FA485}"/>
                </a:ext>
              </a:extLst>
            </p:cNvPr>
            <p:cNvSpPr>
              <a:spLocks/>
            </p:cNvSpPr>
            <p:nvPr/>
          </p:nvSpPr>
          <p:spPr bwMode="auto">
            <a:xfrm>
              <a:off x="6042991" y="4881436"/>
              <a:ext cx="312525" cy="217603"/>
            </a:xfrm>
            <a:custGeom>
              <a:avLst/>
              <a:gdLst>
                <a:gd name="T0" fmla="*/ 0 w 283"/>
                <a:gd name="T1" fmla="*/ 56 h 227"/>
                <a:gd name="T2" fmla="*/ 0 w 283"/>
                <a:gd name="T3" fmla="*/ 0 h 227"/>
                <a:gd name="T4" fmla="*/ 178 w 283"/>
                <a:gd name="T5" fmla="*/ 110 h 227"/>
                <a:gd name="T6" fmla="*/ 283 w 283"/>
                <a:gd name="T7" fmla="*/ 170 h 227"/>
                <a:gd name="T8" fmla="*/ 227 w 283"/>
                <a:gd name="T9" fmla="*/ 227 h 227"/>
                <a:gd name="T10" fmla="*/ 113 w 283"/>
                <a:gd name="T11" fmla="*/ 170 h 227"/>
                <a:gd name="T12" fmla="*/ 0 w 283"/>
                <a:gd name="T13" fmla="*/ 56 h 227"/>
              </a:gdLst>
              <a:ahLst/>
              <a:cxnLst>
                <a:cxn ang="0">
                  <a:pos x="T0" y="T1"/>
                </a:cxn>
                <a:cxn ang="0">
                  <a:pos x="T2" y="T3"/>
                </a:cxn>
                <a:cxn ang="0">
                  <a:pos x="T4" y="T5"/>
                </a:cxn>
                <a:cxn ang="0">
                  <a:pos x="T6" y="T7"/>
                </a:cxn>
                <a:cxn ang="0">
                  <a:pos x="T8" y="T9"/>
                </a:cxn>
                <a:cxn ang="0">
                  <a:pos x="T10" y="T11"/>
                </a:cxn>
                <a:cxn ang="0">
                  <a:pos x="T12" y="T13"/>
                </a:cxn>
              </a:cxnLst>
              <a:rect l="0" t="0" r="r" b="b"/>
              <a:pathLst>
                <a:path w="283" h="227">
                  <a:moveTo>
                    <a:pt x="0" y="56"/>
                  </a:moveTo>
                  <a:lnTo>
                    <a:pt x="0" y="0"/>
                  </a:lnTo>
                  <a:lnTo>
                    <a:pt x="178" y="110"/>
                  </a:lnTo>
                  <a:lnTo>
                    <a:pt x="283" y="170"/>
                  </a:lnTo>
                  <a:lnTo>
                    <a:pt x="227" y="227"/>
                  </a:lnTo>
                  <a:lnTo>
                    <a:pt x="113" y="170"/>
                  </a:lnTo>
                  <a:lnTo>
                    <a:pt x="0" y="56"/>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8" name="Freeform 965">
              <a:extLst>
                <a:ext uri="{FF2B5EF4-FFF2-40B4-BE49-F238E27FC236}">
                  <a16:creationId xmlns:a16="http://schemas.microsoft.com/office/drawing/2014/main" id="{55D19765-6A69-9727-BD1D-F422D4C139F2}"/>
                </a:ext>
              </a:extLst>
            </p:cNvPr>
            <p:cNvSpPr>
              <a:spLocks/>
            </p:cNvSpPr>
            <p:nvPr/>
          </p:nvSpPr>
          <p:spPr bwMode="auto">
            <a:xfrm>
              <a:off x="6293674" y="4826797"/>
              <a:ext cx="750944" cy="1195383"/>
            </a:xfrm>
            <a:custGeom>
              <a:avLst/>
              <a:gdLst>
                <a:gd name="T0" fmla="*/ 283 w 680"/>
                <a:gd name="T1" fmla="*/ 1247 h 1247"/>
                <a:gd name="T2" fmla="*/ 397 w 680"/>
                <a:gd name="T3" fmla="*/ 1191 h 1247"/>
                <a:gd name="T4" fmla="*/ 453 w 680"/>
                <a:gd name="T5" fmla="*/ 1134 h 1247"/>
                <a:gd name="T6" fmla="*/ 453 w 680"/>
                <a:gd name="T7" fmla="*/ 1077 h 1247"/>
                <a:gd name="T8" fmla="*/ 680 w 680"/>
                <a:gd name="T9" fmla="*/ 964 h 1247"/>
                <a:gd name="T10" fmla="*/ 680 w 680"/>
                <a:gd name="T11" fmla="*/ 624 h 1247"/>
                <a:gd name="T12" fmla="*/ 510 w 680"/>
                <a:gd name="T13" fmla="*/ 567 h 1247"/>
                <a:gd name="T14" fmla="*/ 510 w 680"/>
                <a:gd name="T15" fmla="*/ 454 h 1247"/>
                <a:gd name="T16" fmla="*/ 397 w 680"/>
                <a:gd name="T17" fmla="*/ 340 h 1247"/>
                <a:gd name="T18" fmla="*/ 340 w 680"/>
                <a:gd name="T19" fmla="*/ 227 h 1247"/>
                <a:gd name="T20" fmla="*/ 340 w 680"/>
                <a:gd name="T21" fmla="*/ 113 h 1247"/>
                <a:gd name="T22" fmla="*/ 283 w 680"/>
                <a:gd name="T23" fmla="*/ 0 h 1247"/>
                <a:gd name="T24" fmla="*/ 226 w 680"/>
                <a:gd name="T25" fmla="*/ 0 h 1247"/>
                <a:gd name="T26" fmla="*/ 113 w 680"/>
                <a:gd name="T27" fmla="*/ 57 h 1247"/>
                <a:gd name="T28" fmla="*/ 56 w 680"/>
                <a:gd name="T29" fmla="*/ 113 h 1247"/>
                <a:gd name="T30" fmla="*/ 113 w 680"/>
                <a:gd name="T31" fmla="*/ 170 h 1247"/>
                <a:gd name="T32" fmla="*/ 56 w 680"/>
                <a:gd name="T33" fmla="*/ 227 h 1247"/>
                <a:gd name="T34" fmla="*/ 0 w 680"/>
                <a:gd name="T35" fmla="*/ 284 h 1247"/>
                <a:gd name="T36" fmla="*/ 113 w 680"/>
                <a:gd name="T37" fmla="*/ 340 h 1247"/>
                <a:gd name="T38" fmla="*/ 170 w 680"/>
                <a:gd name="T39" fmla="*/ 397 h 1247"/>
                <a:gd name="T40" fmla="*/ 170 w 680"/>
                <a:gd name="T41" fmla="*/ 510 h 1247"/>
                <a:gd name="T42" fmla="*/ 227 w 680"/>
                <a:gd name="T43" fmla="*/ 683 h 1247"/>
                <a:gd name="T44" fmla="*/ 283 w 680"/>
                <a:gd name="T45" fmla="*/ 794 h 1247"/>
                <a:gd name="T46" fmla="*/ 226 w 680"/>
                <a:gd name="T47" fmla="*/ 907 h 1247"/>
                <a:gd name="T48" fmla="*/ 340 w 680"/>
                <a:gd name="T49" fmla="*/ 1021 h 1247"/>
                <a:gd name="T50" fmla="*/ 283 w 680"/>
                <a:gd name="T51" fmla="*/ 1077 h 1247"/>
                <a:gd name="T52" fmla="*/ 283 w 680"/>
                <a:gd name="T53"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0" h="1247">
                  <a:moveTo>
                    <a:pt x="283" y="1247"/>
                  </a:moveTo>
                  <a:lnTo>
                    <a:pt x="397" y="1191"/>
                  </a:lnTo>
                  <a:lnTo>
                    <a:pt x="453" y="1134"/>
                  </a:lnTo>
                  <a:lnTo>
                    <a:pt x="453" y="1077"/>
                  </a:lnTo>
                  <a:lnTo>
                    <a:pt x="680" y="964"/>
                  </a:lnTo>
                  <a:lnTo>
                    <a:pt x="680" y="624"/>
                  </a:lnTo>
                  <a:lnTo>
                    <a:pt x="510" y="567"/>
                  </a:lnTo>
                  <a:lnTo>
                    <a:pt x="510" y="454"/>
                  </a:lnTo>
                  <a:lnTo>
                    <a:pt x="397" y="340"/>
                  </a:lnTo>
                  <a:lnTo>
                    <a:pt x="340" y="227"/>
                  </a:lnTo>
                  <a:lnTo>
                    <a:pt x="340" y="113"/>
                  </a:lnTo>
                  <a:lnTo>
                    <a:pt x="283" y="0"/>
                  </a:lnTo>
                  <a:lnTo>
                    <a:pt x="226" y="0"/>
                  </a:lnTo>
                  <a:lnTo>
                    <a:pt x="113" y="57"/>
                  </a:lnTo>
                  <a:lnTo>
                    <a:pt x="56" y="113"/>
                  </a:lnTo>
                  <a:lnTo>
                    <a:pt x="113" y="170"/>
                  </a:lnTo>
                  <a:lnTo>
                    <a:pt x="56" y="227"/>
                  </a:lnTo>
                  <a:lnTo>
                    <a:pt x="0" y="284"/>
                  </a:lnTo>
                  <a:lnTo>
                    <a:pt x="113" y="340"/>
                  </a:lnTo>
                  <a:lnTo>
                    <a:pt x="170" y="397"/>
                  </a:lnTo>
                  <a:lnTo>
                    <a:pt x="170" y="510"/>
                  </a:lnTo>
                  <a:lnTo>
                    <a:pt x="227" y="683"/>
                  </a:lnTo>
                  <a:lnTo>
                    <a:pt x="283" y="794"/>
                  </a:lnTo>
                  <a:lnTo>
                    <a:pt x="226" y="907"/>
                  </a:lnTo>
                  <a:lnTo>
                    <a:pt x="340" y="1021"/>
                  </a:lnTo>
                  <a:lnTo>
                    <a:pt x="283" y="1077"/>
                  </a:lnTo>
                  <a:lnTo>
                    <a:pt x="283" y="1247"/>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9" name="Freeform 966">
              <a:extLst>
                <a:ext uri="{FF2B5EF4-FFF2-40B4-BE49-F238E27FC236}">
                  <a16:creationId xmlns:a16="http://schemas.microsoft.com/office/drawing/2014/main" id="{62719A4F-D99E-E320-B63D-D908CB873184}"/>
                </a:ext>
              </a:extLst>
            </p:cNvPr>
            <p:cNvSpPr>
              <a:spLocks/>
            </p:cNvSpPr>
            <p:nvPr/>
          </p:nvSpPr>
          <p:spPr bwMode="auto">
            <a:xfrm>
              <a:off x="5980043" y="4718473"/>
              <a:ext cx="563206" cy="325927"/>
            </a:xfrm>
            <a:custGeom>
              <a:avLst/>
              <a:gdLst>
                <a:gd name="T0" fmla="*/ 113 w 510"/>
                <a:gd name="T1" fmla="*/ 0 h 340"/>
                <a:gd name="T2" fmla="*/ 0 w 510"/>
                <a:gd name="T3" fmla="*/ 113 h 340"/>
                <a:gd name="T4" fmla="*/ 113 w 510"/>
                <a:gd name="T5" fmla="*/ 170 h 340"/>
                <a:gd name="T6" fmla="*/ 57 w 510"/>
                <a:gd name="T7" fmla="*/ 170 h 340"/>
                <a:gd name="T8" fmla="*/ 340 w 510"/>
                <a:gd name="T9" fmla="*/ 340 h 340"/>
                <a:gd name="T10" fmla="*/ 397 w 510"/>
                <a:gd name="T11" fmla="*/ 283 h 340"/>
                <a:gd name="T12" fmla="*/ 340 w 510"/>
                <a:gd name="T13" fmla="*/ 226 h 340"/>
                <a:gd name="T14" fmla="*/ 397 w 510"/>
                <a:gd name="T15" fmla="*/ 170 h 340"/>
                <a:gd name="T16" fmla="*/ 510 w 510"/>
                <a:gd name="T17" fmla="*/ 113 h 340"/>
                <a:gd name="T18" fmla="*/ 284 w 510"/>
                <a:gd name="T19" fmla="*/ 56 h 340"/>
                <a:gd name="T20" fmla="*/ 284 w 510"/>
                <a:gd name="T21" fmla="*/ 113 h 340"/>
                <a:gd name="T22" fmla="*/ 113 w 510"/>
                <a:gd name="T23" fmla="*/ 113 h 340"/>
                <a:gd name="T24" fmla="*/ 113 w 510"/>
                <a:gd name="T2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0" h="340">
                  <a:moveTo>
                    <a:pt x="113" y="0"/>
                  </a:moveTo>
                  <a:lnTo>
                    <a:pt x="0" y="113"/>
                  </a:lnTo>
                  <a:lnTo>
                    <a:pt x="113" y="170"/>
                  </a:lnTo>
                  <a:lnTo>
                    <a:pt x="57" y="170"/>
                  </a:lnTo>
                  <a:lnTo>
                    <a:pt x="340" y="340"/>
                  </a:lnTo>
                  <a:lnTo>
                    <a:pt x="397" y="283"/>
                  </a:lnTo>
                  <a:lnTo>
                    <a:pt x="340" y="226"/>
                  </a:lnTo>
                  <a:lnTo>
                    <a:pt x="397" y="170"/>
                  </a:lnTo>
                  <a:lnTo>
                    <a:pt x="510" y="113"/>
                  </a:lnTo>
                  <a:lnTo>
                    <a:pt x="284" y="56"/>
                  </a:lnTo>
                  <a:lnTo>
                    <a:pt x="284" y="113"/>
                  </a:lnTo>
                  <a:lnTo>
                    <a:pt x="113" y="113"/>
                  </a:lnTo>
                  <a:lnTo>
                    <a:pt x="113"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10" name="Freeform 968">
              <a:extLst>
                <a:ext uri="{FF2B5EF4-FFF2-40B4-BE49-F238E27FC236}">
                  <a16:creationId xmlns:a16="http://schemas.microsoft.com/office/drawing/2014/main" id="{50245072-97A7-2360-D1BA-4F835DF22CE4}"/>
                </a:ext>
              </a:extLst>
            </p:cNvPr>
            <p:cNvSpPr>
              <a:spLocks/>
            </p:cNvSpPr>
            <p:nvPr/>
          </p:nvSpPr>
          <p:spPr bwMode="auto">
            <a:xfrm>
              <a:off x="6230725" y="4555511"/>
              <a:ext cx="375473" cy="271285"/>
            </a:xfrm>
            <a:custGeom>
              <a:avLst/>
              <a:gdLst>
                <a:gd name="T0" fmla="*/ 57 w 340"/>
                <a:gd name="T1" fmla="*/ 0 h 283"/>
                <a:gd name="T2" fmla="*/ 0 w 340"/>
                <a:gd name="T3" fmla="*/ 113 h 283"/>
                <a:gd name="T4" fmla="*/ 57 w 340"/>
                <a:gd name="T5" fmla="*/ 226 h 283"/>
                <a:gd name="T6" fmla="*/ 283 w 340"/>
                <a:gd name="T7" fmla="*/ 283 h 283"/>
                <a:gd name="T8" fmla="*/ 340 w 340"/>
                <a:gd name="T9" fmla="*/ 283 h 283"/>
                <a:gd name="T10" fmla="*/ 340 w 340"/>
                <a:gd name="T11" fmla="*/ 226 h 283"/>
                <a:gd name="T12" fmla="*/ 283 w 340"/>
                <a:gd name="T13" fmla="*/ 170 h 283"/>
                <a:gd name="T14" fmla="*/ 283 w 340"/>
                <a:gd name="T15" fmla="*/ 113 h 283"/>
                <a:gd name="T16" fmla="*/ 170 w 340"/>
                <a:gd name="T17" fmla="*/ 56 h 283"/>
                <a:gd name="T18" fmla="*/ 113 w 340"/>
                <a:gd name="T19" fmla="*/ 113 h 283"/>
                <a:gd name="T20" fmla="*/ 113 w 340"/>
                <a:gd name="T21" fmla="*/ 56 h 283"/>
                <a:gd name="T22" fmla="*/ 57 w 340"/>
                <a:gd name="T2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83">
                  <a:moveTo>
                    <a:pt x="57" y="0"/>
                  </a:moveTo>
                  <a:lnTo>
                    <a:pt x="0" y="113"/>
                  </a:lnTo>
                  <a:lnTo>
                    <a:pt x="57" y="226"/>
                  </a:lnTo>
                  <a:lnTo>
                    <a:pt x="283" y="283"/>
                  </a:lnTo>
                  <a:lnTo>
                    <a:pt x="340" y="283"/>
                  </a:lnTo>
                  <a:lnTo>
                    <a:pt x="340" y="226"/>
                  </a:lnTo>
                  <a:lnTo>
                    <a:pt x="283" y="170"/>
                  </a:lnTo>
                  <a:lnTo>
                    <a:pt x="283" y="113"/>
                  </a:lnTo>
                  <a:lnTo>
                    <a:pt x="170" y="56"/>
                  </a:lnTo>
                  <a:lnTo>
                    <a:pt x="113" y="113"/>
                  </a:lnTo>
                  <a:lnTo>
                    <a:pt x="113" y="56"/>
                  </a:lnTo>
                  <a:lnTo>
                    <a:pt x="57"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11" name="Freeform 969">
              <a:extLst>
                <a:ext uri="{FF2B5EF4-FFF2-40B4-BE49-F238E27FC236}">
                  <a16:creationId xmlns:a16="http://schemas.microsoft.com/office/drawing/2014/main" id="{E6F92991-3DA2-A093-7857-D5CF29360E6E}"/>
                </a:ext>
              </a:extLst>
            </p:cNvPr>
            <p:cNvSpPr>
              <a:spLocks/>
            </p:cNvSpPr>
            <p:nvPr/>
          </p:nvSpPr>
          <p:spPr bwMode="auto">
            <a:xfrm>
              <a:off x="6230724" y="4174943"/>
              <a:ext cx="1252310" cy="1250022"/>
            </a:xfrm>
            <a:custGeom>
              <a:avLst/>
              <a:gdLst>
                <a:gd name="T0" fmla="*/ 340 w 1134"/>
                <a:gd name="T1" fmla="*/ 0 h 1304"/>
                <a:gd name="T2" fmla="*/ 227 w 1134"/>
                <a:gd name="T3" fmla="*/ 0 h 1304"/>
                <a:gd name="T4" fmla="*/ 283 w 1134"/>
                <a:gd name="T5" fmla="*/ 56 h 1304"/>
                <a:gd name="T6" fmla="*/ 113 w 1134"/>
                <a:gd name="T7" fmla="*/ 0 h 1304"/>
                <a:gd name="T8" fmla="*/ 170 w 1134"/>
                <a:gd name="T9" fmla="*/ 113 h 1304"/>
                <a:gd name="T10" fmla="*/ 397 w 1134"/>
                <a:gd name="T11" fmla="*/ 113 h 1304"/>
                <a:gd name="T12" fmla="*/ 283 w 1134"/>
                <a:gd name="T13" fmla="*/ 170 h 1304"/>
                <a:gd name="T14" fmla="*/ 283 w 1134"/>
                <a:gd name="T15" fmla="*/ 283 h 1304"/>
                <a:gd name="T16" fmla="*/ 227 w 1134"/>
                <a:gd name="T17" fmla="*/ 170 h 1304"/>
                <a:gd name="T18" fmla="*/ 170 w 1134"/>
                <a:gd name="T19" fmla="*/ 170 h 1304"/>
                <a:gd name="T20" fmla="*/ 170 w 1134"/>
                <a:gd name="T21" fmla="*/ 226 h 1304"/>
                <a:gd name="T22" fmla="*/ 113 w 1134"/>
                <a:gd name="T23" fmla="*/ 226 h 1304"/>
                <a:gd name="T24" fmla="*/ 57 w 1134"/>
                <a:gd name="T25" fmla="*/ 56 h 1304"/>
                <a:gd name="T26" fmla="*/ 0 w 1134"/>
                <a:gd name="T27" fmla="*/ 56 h 1304"/>
                <a:gd name="T28" fmla="*/ 57 w 1134"/>
                <a:gd name="T29" fmla="*/ 340 h 1304"/>
                <a:gd name="T30" fmla="*/ 227 w 1134"/>
                <a:gd name="T31" fmla="*/ 340 h 1304"/>
                <a:gd name="T32" fmla="*/ 170 w 1134"/>
                <a:gd name="T33" fmla="*/ 397 h 1304"/>
                <a:gd name="T34" fmla="*/ 113 w 1134"/>
                <a:gd name="T35" fmla="*/ 510 h 1304"/>
                <a:gd name="T36" fmla="*/ 170 w 1134"/>
                <a:gd name="T37" fmla="*/ 453 h 1304"/>
                <a:gd name="T38" fmla="*/ 283 w 1134"/>
                <a:gd name="T39" fmla="*/ 510 h 1304"/>
                <a:gd name="T40" fmla="*/ 283 w 1134"/>
                <a:gd name="T41" fmla="*/ 567 h 1304"/>
                <a:gd name="T42" fmla="*/ 340 w 1134"/>
                <a:gd name="T43" fmla="*/ 623 h 1304"/>
                <a:gd name="T44" fmla="*/ 340 w 1134"/>
                <a:gd name="T45" fmla="*/ 680 h 1304"/>
                <a:gd name="T46" fmla="*/ 397 w 1134"/>
                <a:gd name="T47" fmla="*/ 793 h 1304"/>
                <a:gd name="T48" fmla="*/ 397 w 1134"/>
                <a:gd name="T49" fmla="*/ 907 h 1304"/>
                <a:gd name="T50" fmla="*/ 454 w 1134"/>
                <a:gd name="T51" fmla="*/ 1020 h 1304"/>
                <a:gd name="T52" fmla="*/ 567 w 1134"/>
                <a:gd name="T53" fmla="*/ 1134 h 1304"/>
                <a:gd name="T54" fmla="*/ 567 w 1134"/>
                <a:gd name="T55" fmla="*/ 1247 h 1304"/>
                <a:gd name="T56" fmla="*/ 737 w 1134"/>
                <a:gd name="T57" fmla="*/ 1304 h 1304"/>
                <a:gd name="T58" fmla="*/ 737 w 1134"/>
                <a:gd name="T59" fmla="*/ 1247 h 1304"/>
                <a:gd name="T60" fmla="*/ 850 w 1134"/>
                <a:gd name="T61" fmla="*/ 1077 h 1304"/>
                <a:gd name="T62" fmla="*/ 850 w 1134"/>
                <a:gd name="T63" fmla="*/ 1020 h 1304"/>
                <a:gd name="T64" fmla="*/ 794 w 1134"/>
                <a:gd name="T65" fmla="*/ 964 h 1304"/>
                <a:gd name="T66" fmla="*/ 794 w 1134"/>
                <a:gd name="T67" fmla="*/ 850 h 1304"/>
                <a:gd name="T68" fmla="*/ 850 w 1134"/>
                <a:gd name="T69" fmla="*/ 793 h 1304"/>
                <a:gd name="T70" fmla="*/ 794 w 1134"/>
                <a:gd name="T71" fmla="*/ 737 h 1304"/>
                <a:gd name="T72" fmla="*/ 794 w 1134"/>
                <a:gd name="T73" fmla="*/ 680 h 1304"/>
                <a:gd name="T74" fmla="*/ 850 w 1134"/>
                <a:gd name="T75" fmla="*/ 680 h 1304"/>
                <a:gd name="T76" fmla="*/ 964 w 1134"/>
                <a:gd name="T77" fmla="*/ 567 h 1304"/>
                <a:gd name="T78" fmla="*/ 1021 w 1134"/>
                <a:gd name="T79" fmla="*/ 680 h 1304"/>
                <a:gd name="T80" fmla="*/ 1134 w 1134"/>
                <a:gd name="T81" fmla="*/ 680 h 1304"/>
                <a:gd name="T82" fmla="*/ 1134 w 1134"/>
                <a:gd name="T83" fmla="*/ 510 h 1304"/>
                <a:gd name="T84" fmla="*/ 1021 w 1134"/>
                <a:gd name="T85" fmla="*/ 340 h 1304"/>
                <a:gd name="T86" fmla="*/ 964 w 1134"/>
                <a:gd name="T87" fmla="*/ 397 h 1304"/>
                <a:gd name="T88" fmla="*/ 907 w 1134"/>
                <a:gd name="T89" fmla="*/ 340 h 1304"/>
                <a:gd name="T90" fmla="*/ 907 w 1134"/>
                <a:gd name="T91" fmla="*/ 283 h 1304"/>
                <a:gd name="T92" fmla="*/ 850 w 1134"/>
                <a:gd name="T93" fmla="*/ 283 h 1304"/>
                <a:gd name="T94" fmla="*/ 794 w 1134"/>
                <a:gd name="T95" fmla="*/ 226 h 1304"/>
                <a:gd name="T96" fmla="*/ 794 w 1134"/>
                <a:gd name="T97" fmla="*/ 56 h 1304"/>
                <a:gd name="T98" fmla="*/ 624 w 1134"/>
                <a:gd name="T99" fmla="*/ 113 h 1304"/>
                <a:gd name="T100" fmla="*/ 516 w 1134"/>
                <a:gd name="T101" fmla="*/ 56 h 1304"/>
                <a:gd name="T102" fmla="*/ 340 w 1134"/>
                <a:gd name="T103"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4" h="1304">
                  <a:moveTo>
                    <a:pt x="340" y="0"/>
                  </a:moveTo>
                  <a:lnTo>
                    <a:pt x="227" y="0"/>
                  </a:lnTo>
                  <a:lnTo>
                    <a:pt x="283" y="56"/>
                  </a:lnTo>
                  <a:lnTo>
                    <a:pt x="113" y="0"/>
                  </a:lnTo>
                  <a:lnTo>
                    <a:pt x="170" y="113"/>
                  </a:lnTo>
                  <a:lnTo>
                    <a:pt x="397" y="113"/>
                  </a:lnTo>
                  <a:lnTo>
                    <a:pt x="283" y="170"/>
                  </a:lnTo>
                  <a:lnTo>
                    <a:pt x="283" y="283"/>
                  </a:lnTo>
                  <a:lnTo>
                    <a:pt x="227" y="170"/>
                  </a:lnTo>
                  <a:lnTo>
                    <a:pt x="170" y="170"/>
                  </a:lnTo>
                  <a:lnTo>
                    <a:pt x="170" y="226"/>
                  </a:lnTo>
                  <a:lnTo>
                    <a:pt x="113" y="226"/>
                  </a:lnTo>
                  <a:lnTo>
                    <a:pt x="57" y="56"/>
                  </a:lnTo>
                  <a:lnTo>
                    <a:pt x="0" y="56"/>
                  </a:lnTo>
                  <a:lnTo>
                    <a:pt x="57" y="340"/>
                  </a:lnTo>
                  <a:lnTo>
                    <a:pt x="227" y="340"/>
                  </a:lnTo>
                  <a:lnTo>
                    <a:pt x="170" y="397"/>
                  </a:lnTo>
                  <a:lnTo>
                    <a:pt x="113" y="510"/>
                  </a:lnTo>
                  <a:lnTo>
                    <a:pt x="170" y="453"/>
                  </a:lnTo>
                  <a:lnTo>
                    <a:pt x="283" y="510"/>
                  </a:lnTo>
                  <a:lnTo>
                    <a:pt x="283" y="567"/>
                  </a:lnTo>
                  <a:lnTo>
                    <a:pt x="340" y="623"/>
                  </a:lnTo>
                  <a:lnTo>
                    <a:pt x="340" y="680"/>
                  </a:lnTo>
                  <a:lnTo>
                    <a:pt x="397" y="793"/>
                  </a:lnTo>
                  <a:lnTo>
                    <a:pt x="397" y="907"/>
                  </a:lnTo>
                  <a:lnTo>
                    <a:pt x="454" y="1020"/>
                  </a:lnTo>
                  <a:lnTo>
                    <a:pt x="567" y="1134"/>
                  </a:lnTo>
                  <a:lnTo>
                    <a:pt x="567" y="1247"/>
                  </a:lnTo>
                  <a:lnTo>
                    <a:pt x="737" y="1304"/>
                  </a:lnTo>
                  <a:lnTo>
                    <a:pt x="737" y="1247"/>
                  </a:lnTo>
                  <a:lnTo>
                    <a:pt x="850" y="1077"/>
                  </a:lnTo>
                  <a:lnTo>
                    <a:pt x="850" y="1020"/>
                  </a:lnTo>
                  <a:lnTo>
                    <a:pt x="794" y="964"/>
                  </a:lnTo>
                  <a:lnTo>
                    <a:pt x="794" y="850"/>
                  </a:lnTo>
                  <a:lnTo>
                    <a:pt x="850" y="793"/>
                  </a:lnTo>
                  <a:lnTo>
                    <a:pt x="794" y="737"/>
                  </a:lnTo>
                  <a:lnTo>
                    <a:pt x="794" y="680"/>
                  </a:lnTo>
                  <a:lnTo>
                    <a:pt x="850" y="680"/>
                  </a:lnTo>
                  <a:lnTo>
                    <a:pt x="964" y="567"/>
                  </a:lnTo>
                  <a:lnTo>
                    <a:pt x="1021" y="680"/>
                  </a:lnTo>
                  <a:lnTo>
                    <a:pt x="1134" y="680"/>
                  </a:lnTo>
                  <a:lnTo>
                    <a:pt x="1134" y="510"/>
                  </a:lnTo>
                  <a:lnTo>
                    <a:pt x="1021" y="340"/>
                  </a:lnTo>
                  <a:lnTo>
                    <a:pt x="964" y="397"/>
                  </a:lnTo>
                  <a:lnTo>
                    <a:pt x="907" y="340"/>
                  </a:lnTo>
                  <a:lnTo>
                    <a:pt x="907" y="283"/>
                  </a:lnTo>
                  <a:lnTo>
                    <a:pt x="850" y="283"/>
                  </a:lnTo>
                  <a:lnTo>
                    <a:pt x="794" y="226"/>
                  </a:lnTo>
                  <a:lnTo>
                    <a:pt x="794" y="56"/>
                  </a:lnTo>
                  <a:lnTo>
                    <a:pt x="624" y="113"/>
                  </a:lnTo>
                  <a:lnTo>
                    <a:pt x="516" y="56"/>
                  </a:lnTo>
                  <a:lnTo>
                    <a:pt x="340"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112" name="Freeform 1049">
              <a:extLst>
                <a:ext uri="{FF2B5EF4-FFF2-40B4-BE49-F238E27FC236}">
                  <a16:creationId xmlns:a16="http://schemas.microsoft.com/office/drawing/2014/main" id="{F32ACDBF-F8FD-5DB1-CF4F-73355EA6AF3A}"/>
                </a:ext>
              </a:extLst>
            </p:cNvPr>
            <p:cNvSpPr>
              <a:spLocks/>
            </p:cNvSpPr>
            <p:nvPr/>
          </p:nvSpPr>
          <p:spPr bwMode="auto">
            <a:xfrm>
              <a:off x="5353892" y="5642572"/>
              <a:ext cx="187737" cy="162963"/>
            </a:xfrm>
            <a:custGeom>
              <a:avLst/>
              <a:gdLst>
                <a:gd name="T0" fmla="*/ 57 w 170"/>
                <a:gd name="T1" fmla="*/ 0 h 170"/>
                <a:gd name="T2" fmla="*/ 0 w 170"/>
                <a:gd name="T3" fmla="*/ 56 h 170"/>
                <a:gd name="T4" fmla="*/ 0 w 170"/>
                <a:gd name="T5" fmla="*/ 113 h 170"/>
                <a:gd name="T6" fmla="*/ 57 w 170"/>
                <a:gd name="T7" fmla="*/ 170 h 170"/>
                <a:gd name="T8" fmla="*/ 113 w 170"/>
                <a:gd name="T9" fmla="*/ 170 h 170"/>
                <a:gd name="T10" fmla="*/ 170 w 170"/>
                <a:gd name="T11" fmla="*/ 56 h 170"/>
                <a:gd name="T12" fmla="*/ 113 w 170"/>
                <a:gd name="T13" fmla="*/ 0 h 170"/>
                <a:gd name="T14" fmla="*/ 57 w 17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57" y="0"/>
                  </a:moveTo>
                  <a:lnTo>
                    <a:pt x="0" y="56"/>
                  </a:lnTo>
                  <a:lnTo>
                    <a:pt x="0" y="113"/>
                  </a:lnTo>
                  <a:lnTo>
                    <a:pt x="57" y="170"/>
                  </a:lnTo>
                  <a:lnTo>
                    <a:pt x="113" y="170"/>
                  </a:lnTo>
                  <a:lnTo>
                    <a:pt x="170" y="56"/>
                  </a:lnTo>
                  <a:lnTo>
                    <a:pt x="113" y="0"/>
                  </a:lnTo>
                  <a:lnTo>
                    <a:pt x="57"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13" name="Freeform 1050">
              <a:extLst>
                <a:ext uri="{FF2B5EF4-FFF2-40B4-BE49-F238E27FC236}">
                  <a16:creationId xmlns:a16="http://schemas.microsoft.com/office/drawing/2014/main" id="{368E153C-CB7B-6FD5-E71C-E1770CA3B770}"/>
                </a:ext>
              </a:extLst>
            </p:cNvPr>
            <p:cNvSpPr>
              <a:spLocks/>
            </p:cNvSpPr>
            <p:nvPr/>
          </p:nvSpPr>
          <p:spPr bwMode="auto">
            <a:xfrm>
              <a:off x="5166155" y="5696253"/>
              <a:ext cx="626154" cy="652814"/>
            </a:xfrm>
            <a:custGeom>
              <a:avLst/>
              <a:gdLst>
                <a:gd name="T0" fmla="*/ 170 w 567"/>
                <a:gd name="T1" fmla="*/ 0 h 681"/>
                <a:gd name="T2" fmla="*/ 0 w 567"/>
                <a:gd name="T3" fmla="*/ 114 h 681"/>
                <a:gd name="T4" fmla="*/ 57 w 567"/>
                <a:gd name="T5" fmla="*/ 170 h 681"/>
                <a:gd name="T6" fmla="*/ 57 w 567"/>
                <a:gd name="T7" fmla="*/ 227 h 681"/>
                <a:gd name="T8" fmla="*/ 227 w 567"/>
                <a:gd name="T9" fmla="*/ 567 h 681"/>
                <a:gd name="T10" fmla="*/ 227 w 567"/>
                <a:gd name="T11" fmla="*/ 624 h 681"/>
                <a:gd name="T12" fmla="*/ 283 w 567"/>
                <a:gd name="T13" fmla="*/ 681 h 681"/>
                <a:gd name="T14" fmla="*/ 340 w 567"/>
                <a:gd name="T15" fmla="*/ 624 h 681"/>
                <a:gd name="T16" fmla="*/ 454 w 567"/>
                <a:gd name="T17" fmla="*/ 567 h 681"/>
                <a:gd name="T18" fmla="*/ 510 w 567"/>
                <a:gd name="T19" fmla="*/ 567 h 681"/>
                <a:gd name="T20" fmla="*/ 510 w 567"/>
                <a:gd name="T21" fmla="*/ 511 h 681"/>
                <a:gd name="T22" fmla="*/ 567 w 567"/>
                <a:gd name="T23" fmla="*/ 454 h 681"/>
                <a:gd name="T24" fmla="*/ 567 w 567"/>
                <a:gd name="T25" fmla="*/ 397 h 681"/>
                <a:gd name="T26" fmla="*/ 510 w 567"/>
                <a:gd name="T27" fmla="*/ 397 h 681"/>
                <a:gd name="T28" fmla="*/ 510 w 567"/>
                <a:gd name="T29" fmla="*/ 340 h 681"/>
                <a:gd name="T30" fmla="*/ 454 w 567"/>
                <a:gd name="T31" fmla="*/ 284 h 681"/>
                <a:gd name="T32" fmla="*/ 454 w 567"/>
                <a:gd name="T33" fmla="*/ 227 h 681"/>
                <a:gd name="T34" fmla="*/ 397 w 567"/>
                <a:gd name="T35" fmla="*/ 57 h 681"/>
                <a:gd name="T36" fmla="*/ 283 w 567"/>
                <a:gd name="T37" fmla="*/ 114 h 681"/>
                <a:gd name="T38" fmla="*/ 227 w 567"/>
                <a:gd name="T39" fmla="*/ 114 h 681"/>
                <a:gd name="T40" fmla="*/ 170 w 567"/>
                <a:gd name="T41" fmla="*/ 57 h 681"/>
                <a:gd name="T42" fmla="*/ 170 w 567"/>
                <a:gd name="T43"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681">
                  <a:moveTo>
                    <a:pt x="170" y="0"/>
                  </a:moveTo>
                  <a:lnTo>
                    <a:pt x="0" y="114"/>
                  </a:lnTo>
                  <a:lnTo>
                    <a:pt x="57" y="170"/>
                  </a:lnTo>
                  <a:lnTo>
                    <a:pt x="57" y="227"/>
                  </a:lnTo>
                  <a:lnTo>
                    <a:pt x="227" y="567"/>
                  </a:lnTo>
                  <a:lnTo>
                    <a:pt x="227" y="624"/>
                  </a:lnTo>
                  <a:lnTo>
                    <a:pt x="283" y="681"/>
                  </a:lnTo>
                  <a:lnTo>
                    <a:pt x="340" y="624"/>
                  </a:lnTo>
                  <a:lnTo>
                    <a:pt x="454" y="567"/>
                  </a:lnTo>
                  <a:lnTo>
                    <a:pt x="510" y="567"/>
                  </a:lnTo>
                  <a:lnTo>
                    <a:pt x="510" y="511"/>
                  </a:lnTo>
                  <a:lnTo>
                    <a:pt x="567" y="454"/>
                  </a:lnTo>
                  <a:lnTo>
                    <a:pt x="567" y="397"/>
                  </a:lnTo>
                  <a:lnTo>
                    <a:pt x="510" y="397"/>
                  </a:lnTo>
                  <a:lnTo>
                    <a:pt x="510" y="340"/>
                  </a:lnTo>
                  <a:lnTo>
                    <a:pt x="454" y="284"/>
                  </a:lnTo>
                  <a:lnTo>
                    <a:pt x="454" y="227"/>
                  </a:lnTo>
                  <a:lnTo>
                    <a:pt x="397" y="57"/>
                  </a:lnTo>
                  <a:lnTo>
                    <a:pt x="283" y="114"/>
                  </a:lnTo>
                  <a:lnTo>
                    <a:pt x="227" y="114"/>
                  </a:lnTo>
                  <a:lnTo>
                    <a:pt x="170" y="57"/>
                  </a:lnTo>
                  <a:lnTo>
                    <a:pt x="170"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grpSp>
      <p:sp>
        <p:nvSpPr>
          <p:cNvPr id="20" name="テキスト ボックス 19">
            <a:extLst>
              <a:ext uri="{FF2B5EF4-FFF2-40B4-BE49-F238E27FC236}">
                <a16:creationId xmlns:a16="http://schemas.microsoft.com/office/drawing/2014/main" id="{42674FA9-6F93-498A-B779-9E42FD794F1A}"/>
              </a:ext>
            </a:extLst>
          </p:cNvPr>
          <p:cNvSpPr txBox="1"/>
          <p:nvPr/>
        </p:nvSpPr>
        <p:spPr>
          <a:xfrm>
            <a:off x="5528199" y="4860804"/>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4" name="Rectangle 2">
            <a:extLst>
              <a:ext uri="{FF2B5EF4-FFF2-40B4-BE49-F238E27FC236}">
                <a16:creationId xmlns:a16="http://schemas.microsoft.com/office/drawing/2014/main" id="{4E56875D-C348-A045-B014-1E24DBE90C75}"/>
              </a:ext>
            </a:extLst>
          </p:cNvPr>
          <p:cNvSpPr>
            <a:spLocks noChangeArrowheads="1"/>
          </p:cNvSpPr>
          <p:nvPr/>
        </p:nvSpPr>
        <p:spPr bwMode="auto">
          <a:xfrm>
            <a:off x="6105518" y="1374152"/>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地域別人口減少割合</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p:txBody>
      </p:sp>
      <p:sp>
        <p:nvSpPr>
          <p:cNvPr id="115" name="テキスト ボックス 114">
            <a:extLst>
              <a:ext uri="{FF2B5EF4-FFF2-40B4-BE49-F238E27FC236}">
                <a16:creationId xmlns:a16="http://schemas.microsoft.com/office/drawing/2014/main" id="{38F62FFA-0C06-90DD-CE02-30805EAADA9A}"/>
              </a:ext>
            </a:extLst>
          </p:cNvPr>
          <p:cNvSpPr txBox="1"/>
          <p:nvPr/>
        </p:nvSpPr>
        <p:spPr>
          <a:xfrm>
            <a:off x="762353" y="5444793"/>
            <a:ext cx="7619294" cy="1015663"/>
          </a:xfrm>
          <a:prstGeom prst="rect">
            <a:avLst/>
          </a:prstGeom>
          <a:noFill/>
          <a:ln w="19050">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参考</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府内地域と市町村</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大阪市地域：大阪市</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北大阪地域：豊中市、池田市、吹田市、高槻市、茨木市、箕面市、摂津市、島本町、豊能町、能勢町</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東大阪地域：守口市、枚方市、八尾市、寝屋川市、大東市、柏原市、門真市、東大阪市、四條畷市、交野市</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南河内地域：富田林市、河内長野市、松原市、羽曳野市、藤井寺市、大阪狭山市、太子町、河南町、千早赤阪村</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泉州地域　 ：堺市、岸和田市、泉大津市、貝塚市、泉佐野市、和泉市、高石市、泉南市、阪南市、忠岡町、熊取町、田尻町、岬町</a:t>
            </a:r>
          </a:p>
        </p:txBody>
      </p:sp>
      <p:grpSp>
        <p:nvGrpSpPr>
          <p:cNvPr id="116" name="グループ化 115">
            <a:extLst>
              <a:ext uri="{FF2B5EF4-FFF2-40B4-BE49-F238E27FC236}">
                <a16:creationId xmlns:a16="http://schemas.microsoft.com/office/drawing/2014/main" id="{DA0B0D4D-6DEC-31C7-6604-9B2BA6EE3B6A}"/>
              </a:ext>
            </a:extLst>
          </p:cNvPr>
          <p:cNvGrpSpPr/>
          <p:nvPr/>
        </p:nvGrpSpPr>
        <p:grpSpPr>
          <a:xfrm>
            <a:off x="5835809" y="3788431"/>
            <a:ext cx="1130529" cy="461665"/>
            <a:chOff x="7254900" y="2324460"/>
            <a:chExt cx="1154646" cy="461665"/>
          </a:xfrm>
        </p:grpSpPr>
        <p:sp>
          <p:nvSpPr>
            <p:cNvPr id="117" name="吹き出し: 角を丸めた四角形 116">
              <a:extLst>
                <a:ext uri="{FF2B5EF4-FFF2-40B4-BE49-F238E27FC236}">
                  <a16:creationId xmlns:a16="http://schemas.microsoft.com/office/drawing/2014/main" id="{0AA700AF-007E-1262-BC67-B4B7B03308DD}"/>
                </a:ext>
              </a:extLst>
            </p:cNvPr>
            <p:cNvSpPr/>
            <p:nvPr/>
          </p:nvSpPr>
          <p:spPr>
            <a:xfrm>
              <a:off x="7387795" y="2324460"/>
              <a:ext cx="892903" cy="429641"/>
            </a:xfrm>
            <a:prstGeom prst="wedgeRoundRectCallout">
              <a:avLst>
                <a:gd name="adj1" fmla="val 73570"/>
                <a:gd name="adj2" fmla="val 23446"/>
                <a:gd name="adj3" fmla="val 16667"/>
              </a:avLst>
            </a:prstGeom>
            <a:solidFill>
              <a:schemeClr val="bg1"/>
            </a:solidFill>
            <a:ln w="1905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01BB922D-3051-02DE-4AE4-B853B0CDB953}"/>
                </a:ext>
              </a:extLst>
            </p:cNvPr>
            <p:cNvSpPr txBox="1"/>
            <p:nvPr/>
          </p:nvSpPr>
          <p:spPr>
            <a:xfrm>
              <a:off x="7254900" y="2324460"/>
              <a:ext cx="1154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rPr>
                <a:t>泉州地域</a:t>
              </a:r>
              <a:endParaRPr kumimoji="1" lang="en-US" altLang="ja-JP" sz="1200" b="1"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23.6</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grpSp>
      <p:grpSp>
        <p:nvGrpSpPr>
          <p:cNvPr id="119" name="グループ化 118">
            <a:extLst>
              <a:ext uri="{FF2B5EF4-FFF2-40B4-BE49-F238E27FC236}">
                <a16:creationId xmlns:a16="http://schemas.microsoft.com/office/drawing/2014/main" id="{59AB99E1-7772-4CE4-74AC-DFF5DCC5B7C9}"/>
              </a:ext>
            </a:extLst>
          </p:cNvPr>
          <p:cNvGrpSpPr/>
          <p:nvPr/>
        </p:nvGrpSpPr>
        <p:grpSpPr>
          <a:xfrm>
            <a:off x="6033408" y="3098847"/>
            <a:ext cx="1034413" cy="461665"/>
            <a:chOff x="7321384" y="2324460"/>
            <a:chExt cx="1056480" cy="461665"/>
          </a:xfrm>
        </p:grpSpPr>
        <p:sp>
          <p:nvSpPr>
            <p:cNvPr id="120" name="吹き出し: 角を丸めた四角形 119">
              <a:extLst>
                <a:ext uri="{FF2B5EF4-FFF2-40B4-BE49-F238E27FC236}">
                  <a16:creationId xmlns:a16="http://schemas.microsoft.com/office/drawing/2014/main" id="{33C85F10-98C1-66C4-EE90-E9BBB4B24095}"/>
                </a:ext>
              </a:extLst>
            </p:cNvPr>
            <p:cNvSpPr/>
            <p:nvPr/>
          </p:nvSpPr>
          <p:spPr>
            <a:xfrm>
              <a:off x="7387795" y="2324460"/>
              <a:ext cx="923585" cy="429641"/>
            </a:xfrm>
            <a:prstGeom prst="wedgeRoundRectCallout">
              <a:avLst>
                <a:gd name="adj1" fmla="val 71758"/>
                <a:gd name="adj2" fmla="val 8704"/>
                <a:gd name="adj3" fmla="val 16667"/>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1" name="テキスト ボックス 120">
              <a:extLst>
                <a:ext uri="{FF2B5EF4-FFF2-40B4-BE49-F238E27FC236}">
                  <a16:creationId xmlns:a16="http://schemas.microsoft.com/office/drawing/2014/main" id="{73A78700-2973-8C96-A44A-BA008466933C}"/>
                </a:ext>
              </a:extLst>
            </p:cNvPr>
            <p:cNvSpPr txBox="1"/>
            <p:nvPr/>
          </p:nvSpPr>
          <p:spPr>
            <a:xfrm>
              <a:off x="7321384" y="2324460"/>
              <a:ext cx="1056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大阪市地域</a:t>
              </a:r>
              <a:endParaRPr kumimoji="1" lang="en-US" altLang="ja-JP"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11.7</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grpSp>
      <p:grpSp>
        <p:nvGrpSpPr>
          <p:cNvPr id="122" name="グループ化 121">
            <a:extLst>
              <a:ext uri="{FF2B5EF4-FFF2-40B4-BE49-F238E27FC236}">
                <a16:creationId xmlns:a16="http://schemas.microsoft.com/office/drawing/2014/main" id="{CB0B6D5C-15E5-1503-1A16-DBF4E88C2D8C}"/>
              </a:ext>
            </a:extLst>
          </p:cNvPr>
          <p:cNvGrpSpPr/>
          <p:nvPr/>
        </p:nvGrpSpPr>
        <p:grpSpPr>
          <a:xfrm>
            <a:off x="6091081" y="2298050"/>
            <a:ext cx="1034413" cy="461665"/>
            <a:chOff x="7321384" y="2324460"/>
            <a:chExt cx="1056480" cy="461665"/>
          </a:xfrm>
        </p:grpSpPr>
        <p:sp>
          <p:nvSpPr>
            <p:cNvPr id="123" name="吹き出し: 角を丸めた四角形 122">
              <a:extLst>
                <a:ext uri="{FF2B5EF4-FFF2-40B4-BE49-F238E27FC236}">
                  <a16:creationId xmlns:a16="http://schemas.microsoft.com/office/drawing/2014/main" id="{B435C162-5BD0-5C99-84E8-481D8705ADDE}"/>
                </a:ext>
              </a:extLst>
            </p:cNvPr>
            <p:cNvSpPr/>
            <p:nvPr/>
          </p:nvSpPr>
          <p:spPr>
            <a:xfrm>
              <a:off x="7387795" y="2324460"/>
              <a:ext cx="923585" cy="429641"/>
            </a:xfrm>
            <a:prstGeom prst="wedgeRoundRectCallout">
              <a:avLst>
                <a:gd name="adj1" fmla="val 76135"/>
                <a:gd name="adj2" fmla="val 32659"/>
                <a:gd name="adj3" fmla="val 16667"/>
              </a:avLst>
            </a:prstGeom>
            <a:solidFill>
              <a:schemeClr val="bg1"/>
            </a:solidFill>
            <a:ln w="19050">
              <a:solidFill>
                <a:srgbClr val="FF99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4" name="テキスト ボックス 123">
              <a:extLst>
                <a:ext uri="{FF2B5EF4-FFF2-40B4-BE49-F238E27FC236}">
                  <a16:creationId xmlns:a16="http://schemas.microsoft.com/office/drawing/2014/main" id="{674742B4-3895-5F40-10EE-B5FCE38C7824}"/>
                </a:ext>
              </a:extLst>
            </p:cNvPr>
            <p:cNvSpPr txBox="1"/>
            <p:nvPr/>
          </p:nvSpPr>
          <p:spPr>
            <a:xfrm>
              <a:off x="7321384" y="2324460"/>
              <a:ext cx="1056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6600"/>
                  </a:solidFill>
                  <a:effectLst/>
                  <a:uLnTx/>
                  <a:uFillTx/>
                  <a:latin typeface="游ゴシック" panose="020F0502020204030204"/>
                  <a:ea typeface="游ゴシック" panose="020B0400000000000000" pitchFamily="50" charset="-128"/>
                  <a:cs typeface="+mn-cs"/>
                </a:rPr>
                <a:t>北大阪地域</a:t>
              </a:r>
              <a:endParaRPr kumimoji="1" lang="en-US" altLang="ja-JP" sz="1200" b="1" i="0" u="none" strike="noStrike" kern="1200" cap="none" spc="0" normalizeH="0" baseline="0" noProof="0" dirty="0">
                <a:ln>
                  <a:noFill/>
                </a:ln>
                <a:solidFill>
                  <a:srgbClr val="FF66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9.6</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grpSp>
      <p:grpSp>
        <p:nvGrpSpPr>
          <p:cNvPr id="125" name="グループ化 124">
            <a:extLst>
              <a:ext uri="{FF2B5EF4-FFF2-40B4-BE49-F238E27FC236}">
                <a16:creationId xmlns:a16="http://schemas.microsoft.com/office/drawing/2014/main" id="{B82AD622-403A-E984-5B0C-C0F6AE225AD1}"/>
              </a:ext>
            </a:extLst>
          </p:cNvPr>
          <p:cNvGrpSpPr/>
          <p:nvPr/>
        </p:nvGrpSpPr>
        <p:grpSpPr>
          <a:xfrm>
            <a:off x="8120980" y="1946770"/>
            <a:ext cx="1034413" cy="461665"/>
            <a:chOff x="7321384" y="2324460"/>
            <a:chExt cx="1056480" cy="461665"/>
          </a:xfrm>
        </p:grpSpPr>
        <p:sp>
          <p:nvSpPr>
            <p:cNvPr id="126" name="吹き出し: 角を丸めた四角形 125">
              <a:extLst>
                <a:ext uri="{FF2B5EF4-FFF2-40B4-BE49-F238E27FC236}">
                  <a16:creationId xmlns:a16="http://schemas.microsoft.com/office/drawing/2014/main" id="{E7548946-E84C-3823-2A61-8DECCC05B343}"/>
                </a:ext>
              </a:extLst>
            </p:cNvPr>
            <p:cNvSpPr/>
            <p:nvPr/>
          </p:nvSpPr>
          <p:spPr>
            <a:xfrm>
              <a:off x="7387795" y="2324460"/>
              <a:ext cx="923585" cy="429641"/>
            </a:xfrm>
            <a:prstGeom prst="wedgeRoundRectCallout">
              <a:avLst>
                <a:gd name="adj1" fmla="val 3909"/>
                <a:gd name="adj2" fmla="val 111893"/>
                <a:gd name="adj3" fmla="val 16667"/>
              </a:avLst>
            </a:prstGeom>
            <a:solidFill>
              <a:schemeClr val="bg1"/>
            </a:solidFill>
            <a:ln w="19050">
              <a:solidFill>
                <a:srgbClr val="70AD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7" name="テキスト ボックス 126">
              <a:extLst>
                <a:ext uri="{FF2B5EF4-FFF2-40B4-BE49-F238E27FC236}">
                  <a16:creationId xmlns:a16="http://schemas.microsoft.com/office/drawing/2014/main" id="{BC37FDDE-C802-9FBB-8BB8-2623BD600F93}"/>
                </a:ext>
              </a:extLst>
            </p:cNvPr>
            <p:cNvSpPr txBox="1"/>
            <p:nvPr/>
          </p:nvSpPr>
          <p:spPr>
            <a:xfrm>
              <a:off x="7321384" y="2324460"/>
              <a:ext cx="1056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solidFill>
                  <a:effectLst/>
                  <a:uLnTx/>
                  <a:uFillTx/>
                  <a:latin typeface="游ゴシック" panose="020F0502020204030204"/>
                  <a:ea typeface="游ゴシック" panose="020B0400000000000000" pitchFamily="50" charset="-128"/>
                  <a:cs typeface="+mn-cs"/>
                </a:rPr>
                <a:t>東大阪地域</a:t>
              </a:r>
              <a:endParaRPr kumimoji="1" lang="en-US" altLang="ja-JP" sz="1200" b="1" i="0" u="none" strike="noStrike" kern="1200" cap="none" spc="0" normalizeH="0" baseline="0" noProof="0" dirty="0">
                <a:ln>
                  <a:noFill/>
                </a:ln>
                <a:solidFill>
                  <a:srgbClr val="70AD47"/>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24.3</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grpSp>
      <p:grpSp>
        <p:nvGrpSpPr>
          <p:cNvPr id="128" name="グループ化 127">
            <a:extLst>
              <a:ext uri="{FF2B5EF4-FFF2-40B4-BE49-F238E27FC236}">
                <a16:creationId xmlns:a16="http://schemas.microsoft.com/office/drawing/2014/main" id="{9F3F3494-5CFB-C61D-1CBA-271C5D05AF4E}"/>
              </a:ext>
            </a:extLst>
          </p:cNvPr>
          <p:cNvGrpSpPr/>
          <p:nvPr/>
        </p:nvGrpSpPr>
        <p:grpSpPr>
          <a:xfrm>
            <a:off x="7943079" y="4722109"/>
            <a:ext cx="1034413" cy="461665"/>
            <a:chOff x="7321384" y="2324460"/>
            <a:chExt cx="1056480" cy="461665"/>
          </a:xfrm>
        </p:grpSpPr>
        <p:sp>
          <p:nvSpPr>
            <p:cNvPr id="129" name="吹き出し: 角を丸めた四角形 128">
              <a:extLst>
                <a:ext uri="{FF2B5EF4-FFF2-40B4-BE49-F238E27FC236}">
                  <a16:creationId xmlns:a16="http://schemas.microsoft.com/office/drawing/2014/main" id="{212CAE37-8811-7214-14E0-8C5AD2183F68}"/>
                </a:ext>
              </a:extLst>
            </p:cNvPr>
            <p:cNvSpPr/>
            <p:nvPr/>
          </p:nvSpPr>
          <p:spPr>
            <a:xfrm>
              <a:off x="7387795" y="2324460"/>
              <a:ext cx="923585" cy="429641"/>
            </a:xfrm>
            <a:prstGeom prst="wedgeRoundRectCallout">
              <a:avLst>
                <a:gd name="adj1" fmla="val -31986"/>
                <a:gd name="adj2" fmla="val -68689"/>
                <a:gd name="adj3" fmla="val 16667"/>
              </a:avLst>
            </a:prstGeom>
            <a:solidFill>
              <a:schemeClr val="bg1"/>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0" name="テキスト ボックス 129">
              <a:extLst>
                <a:ext uri="{FF2B5EF4-FFF2-40B4-BE49-F238E27FC236}">
                  <a16:creationId xmlns:a16="http://schemas.microsoft.com/office/drawing/2014/main" id="{5A6977A2-C878-48A2-CF68-80016B7ABF65}"/>
                </a:ext>
              </a:extLst>
            </p:cNvPr>
            <p:cNvSpPr txBox="1"/>
            <p:nvPr/>
          </p:nvSpPr>
          <p:spPr>
            <a:xfrm>
              <a:off x="7321384" y="2324460"/>
              <a:ext cx="1056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rPr>
                <a:t>南河内地域</a:t>
              </a:r>
              <a:endParaRPr kumimoji="1" lang="en-US" altLang="ja-JP" sz="12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33.3</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grpSp>
      <p:sp>
        <p:nvSpPr>
          <p:cNvPr id="131" name="正方形/長方形 130">
            <a:extLst>
              <a:ext uri="{FF2B5EF4-FFF2-40B4-BE49-F238E27FC236}">
                <a16:creationId xmlns:a16="http://schemas.microsoft.com/office/drawing/2014/main" id="{5D2A7123-86DD-42C7-B29B-E53A5904E3A9}"/>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27</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32" name="直線コネクタ 131">
            <a:extLst>
              <a:ext uri="{FF2B5EF4-FFF2-40B4-BE49-F238E27FC236}">
                <a16:creationId xmlns:a16="http://schemas.microsoft.com/office/drawing/2014/main" id="{68856096-D7B5-4F66-BB26-86E8EAEB1945}"/>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2964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 name="グラフ 148">
            <a:extLst>
              <a:ext uri="{FF2B5EF4-FFF2-40B4-BE49-F238E27FC236}">
                <a16:creationId xmlns:a16="http://schemas.microsoft.com/office/drawing/2014/main" id="{B16C2A78-E382-44BA-B582-052BBD325379}"/>
              </a:ext>
            </a:extLst>
          </p:cNvPr>
          <p:cNvGraphicFramePr>
            <a:graphicFrameLocks/>
          </p:cNvGraphicFramePr>
          <p:nvPr>
            <p:extLst>
              <p:ext uri="{D42A27DB-BD31-4B8C-83A1-F6EECF244321}">
                <p14:modId xmlns:p14="http://schemas.microsoft.com/office/powerpoint/2010/main" val="1588784243"/>
              </p:ext>
            </p:extLst>
          </p:nvPr>
        </p:nvGraphicFramePr>
        <p:xfrm>
          <a:off x="270766" y="4902422"/>
          <a:ext cx="2520000" cy="16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4" name="グラフ 143">
            <a:extLst>
              <a:ext uri="{FF2B5EF4-FFF2-40B4-BE49-F238E27FC236}">
                <a16:creationId xmlns:a16="http://schemas.microsoft.com/office/drawing/2014/main" id="{EAC97DC5-41C3-4B08-AF67-B7F3B4F50649}"/>
              </a:ext>
            </a:extLst>
          </p:cNvPr>
          <p:cNvGraphicFramePr>
            <a:graphicFrameLocks/>
          </p:cNvGraphicFramePr>
          <p:nvPr/>
        </p:nvGraphicFramePr>
        <p:xfrm>
          <a:off x="6449755" y="4116941"/>
          <a:ext cx="2502913" cy="16404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9" name="グラフ 138">
            <a:extLst>
              <a:ext uri="{FF2B5EF4-FFF2-40B4-BE49-F238E27FC236}">
                <a16:creationId xmlns:a16="http://schemas.microsoft.com/office/drawing/2014/main" id="{1E588D71-DCA4-4F25-86DB-9A0D91613ED1}"/>
              </a:ext>
            </a:extLst>
          </p:cNvPr>
          <p:cNvGraphicFramePr>
            <a:graphicFrameLocks/>
          </p:cNvGraphicFramePr>
          <p:nvPr/>
        </p:nvGraphicFramePr>
        <p:xfrm>
          <a:off x="5857919" y="2096068"/>
          <a:ext cx="2490843" cy="16200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6" name="グラフ 135">
            <a:extLst>
              <a:ext uri="{FF2B5EF4-FFF2-40B4-BE49-F238E27FC236}">
                <a16:creationId xmlns:a16="http://schemas.microsoft.com/office/drawing/2014/main" id="{349CE44F-4756-4F53-A9FD-B3EEC2DEBA4D}"/>
              </a:ext>
            </a:extLst>
          </p:cNvPr>
          <p:cNvGraphicFramePr>
            <a:graphicFrameLocks/>
          </p:cNvGraphicFramePr>
          <p:nvPr/>
        </p:nvGraphicFramePr>
        <p:xfrm>
          <a:off x="820933" y="2517219"/>
          <a:ext cx="2490843" cy="162596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8" name="グラフ 67">
            <a:extLst>
              <a:ext uri="{FF2B5EF4-FFF2-40B4-BE49-F238E27FC236}">
                <a16:creationId xmlns:a16="http://schemas.microsoft.com/office/drawing/2014/main" id="{BA1795BC-6E77-4BB7-9F26-249A64EFB13C}"/>
              </a:ext>
            </a:extLst>
          </p:cNvPr>
          <p:cNvGraphicFramePr>
            <a:graphicFrameLocks/>
          </p:cNvGraphicFramePr>
          <p:nvPr/>
        </p:nvGraphicFramePr>
        <p:xfrm>
          <a:off x="3724892" y="5167867"/>
          <a:ext cx="2581031" cy="1561311"/>
        </p:xfrm>
        <a:graphic>
          <a:graphicData uri="http://schemas.openxmlformats.org/drawingml/2006/chart">
            <c:chart xmlns:c="http://schemas.openxmlformats.org/drawingml/2006/chart" xmlns:r="http://schemas.openxmlformats.org/officeDocument/2006/relationships" r:id="rId7"/>
          </a:graphicData>
        </a:graphic>
      </p:graphicFrame>
      <p:sp>
        <p:nvSpPr>
          <p:cNvPr id="3" name="正方形/長方形 2"/>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４）地域別人口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ー地域別人口構成の推移ー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702856"/>
            <a:ext cx="8784976" cy="876843"/>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すべての地域で高齢者人口が増加し、生産年齢人口と年少人口の減少が見込まれます。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2040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年には南河内地域で高齢者人口が４割を超え、生産年齢人口が半数を下回る見込みです。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2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年には、東大阪地域において高齢者人口割合が４割を超える見込みです。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1318865" y="6480383"/>
            <a:ext cx="6506270" cy="369332"/>
          </a:xfrm>
          <a:prstGeom prst="rect">
            <a:avLst/>
          </a:prstGeom>
          <a:noFill/>
        </p:spPr>
        <p:txBody>
          <a:bodyPr wrap="square" rtlCol="0">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2020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年は総務省「国勢調査」。</a:t>
            </a:r>
            <a:endPar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9888" marR="0" lvl="0" indent="-6477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年以降は国立社会保障・人口問題研究所「日本の地域別将来推計人口（令和５（</a:t>
            </a:r>
            <a:r>
              <a:rPr kumimoji="1" lang="en-US" altLang="ja-JP"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9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）年推計）」から大阪府作成。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Rectangle 2">
            <a:extLst>
              <a:ext uri="{FF2B5EF4-FFF2-40B4-BE49-F238E27FC236}">
                <a16:creationId xmlns:a16="http://schemas.microsoft.com/office/drawing/2014/main" id="{EBFE13C1-5236-5C83-0FA8-B99C9FB5F741}"/>
              </a:ext>
            </a:extLst>
          </p:cNvPr>
          <p:cNvSpPr>
            <a:spLocks noChangeArrowheads="1"/>
          </p:cNvSpPr>
          <p:nvPr/>
        </p:nvSpPr>
        <p:spPr bwMode="auto">
          <a:xfrm>
            <a:off x="3390827" y="1512872"/>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地域別人口構成の推移</a:t>
            </a:r>
          </a:p>
        </p:txBody>
      </p:sp>
      <p:grpSp>
        <p:nvGrpSpPr>
          <p:cNvPr id="70" name="グループ化 69">
            <a:extLst>
              <a:ext uri="{FF2B5EF4-FFF2-40B4-BE49-F238E27FC236}">
                <a16:creationId xmlns:a16="http://schemas.microsoft.com/office/drawing/2014/main" id="{9F2359C0-4C93-1B32-F1BD-AC06FC7523B2}"/>
              </a:ext>
            </a:extLst>
          </p:cNvPr>
          <p:cNvGrpSpPr/>
          <p:nvPr/>
        </p:nvGrpSpPr>
        <p:grpSpPr>
          <a:xfrm>
            <a:off x="3167820" y="2023186"/>
            <a:ext cx="2281514" cy="2872795"/>
            <a:chOff x="4101582" y="967443"/>
            <a:chExt cx="4446026" cy="5598266"/>
          </a:xfrm>
        </p:grpSpPr>
        <p:sp>
          <p:nvSpPr>
            <p:cNvPr id="71" name="Freeform 957">
              <a:extLst>
                <a:ext uri="{FF2B5EF4-FFF2-40B4-BE49-F238E27FC236}">
                  <a16:creationId xmlns:a16="http://schemas.microsoft.com/office/drawing/2014/main" id="{63061B56-C93B-80E2-A0B6-180D3E177CE5}"/>
                </a:ext>
              </a:extLst>
            </p:cNvPr>
            <p:cNvSpPr>
              <a:spLocks noChangeAspect="1"/>
            </p:cNvSpPr>
            <p:nvPr/>
          </p:nvSpPr>
          <p:spPr bwMode="auto">
            <a:xfrm>
              <a:off x="6064440" y="2959573"/>
              <a:ext cx="1424730" cy="1332000"/>
            </a:xfrm>
            <a:custGeom>
              <a:avLst/>
              <a:gdLst>
                <a:gd name="T0" fmla="*/ 624 w 1304"/>
                <a:gd name="T1" fmla="*/ 284 h 1361"/>
                <a:gd name="T2" fmla="*/ 737 w 1304"/>
                <a:gd name="T3" fmla="*/ 114 h 1361"/>
                <a:gd name="T4" fmla="*/ 907 w 1304"/>
                <a:gd name="T5" fmla="*/ 170 h 1361"/>
                <a:gd name="T6" fmla="*/ 964 w 1304"/>
                <a:gd name="T7" fmla="*/ 114 h 1361"/>
                <a:gd name="T8" fmla="*/ 1077 w 1304"/>
                <a:gd name="T9" fmla="*/ 57 h 1361"/>
                <a:gd name="T10" fmla="*/ 1134 w 1304"/>
                <a:gd name="T11" fmla="*/ 114 h 1361"/>
                <a:gd name="T12" fmla="*/ 1191 w 1304"/>
                <a:gd name="T13" fmla="*/ 454 h 1361"/>
                <a:gd name="T14" fmla="*/ 1304 w 1304"/>
                <a:gd name="T15" fmla="*/ 510 h 1361"/>
                <a:gd name="T16" fmla="*/ 1247 w 1304"/>
                <a:gd name="T17" fmla="*/ 624 h 1361"/>
                <a:gd name="T18" fmla="*/ 1134 w 1304"/>
                <a:gd name="T19" fmla="*/ 794 h 1361"/>
                <a:gd name="T20" fmla="*/ 1247 w 1304"/>
                <a:gd name="T21" fmla="*/ 1021 h 1361"/>
                <a:gd name="T22" fmla="*/ 1134 w 1304"/>
                <a:gd name="T23" fmla="*/ 1078 h 1361"/>
                <a:gd name="T24" fmla="*/ 1247 w 1304"/>
                <a:gd name="T25" fmla="*/ 1191 h 1361"/>
                <a:gd name="T26" fmla="*/ 1247 w 1304"/>
                <a:gd name="T27" fmla="*/ 1304 h 1361"/>
                <a:gd name="T28" fmla="*/ 794 w 1304"/>
                <a:gd name="T29" fmla="*/ 1361 h 1361"/>
                <a:gd name="T30" fmla="*/ 510 w 1304"/>
                <a:gd name="T31" fmla="*/ 1248 h 1361"/>
                <a:gd name="T32" fmla="*/ 170 w 1304"/>
                <a:gd name="T33" fmla="*/ 1191 h 1361"/>
                <a:gd name="T34" fmla="*/ 340 w 1304"/>
                <a:gd name="T35" fmla="*/ 1134 h 1361"/>
                <a:gd name="T36" fmla="*/ 227 w 1304"/>
                <a:gd name="T37" fmla="*/ 1021 h 1361"/>
                <a:gd name="T38" fmla="*/ 113 w 1304"/>
                <a:gd name="T39" fmla="*/ 964 h 1361"/>
                <a:gd name="T40" fmla="*/ 0 w 1304"/>
                <a:gd name="T41" fmla="*/ 907 h 1361"/>
                <a:gd name="T42" fmla="*/ 113 w 1304"/>
                <a:gd name="T43" fmla="*/ 851 h 1361"/>
                <a:gd name="T44" fmla="*/ 170 w 1304"/>
                <a:gd name="T45" fmla="*/ 737 h 1361"/>
                <a:gd name="T46" fmla="*/ 227 w 1304"/>
                <a:gd name="T47" fmla="*/ 851 h 1361"/>
                <a:gd name="T48" fmla="*/ 170 w 1304"/>
                <a:gd name="T49" fmla="*/ 907 h 1361"/>
                <a:gd name="T50" fmla="*/ 227 w 1304"/>
                <a:gd name="T51" fmla="*/ 964 h 1361"/>
                <a:gd name="T52" fmla="*/ 283 w 1304"/>
                <a:gd name="T53" fmla="*/ 907 h 1361"/>
                <a:gd name="T54" fmla="*/ 340 w 1304"/>
                <a:gd name="T55" fmla="*/ 737 h 1361"/>
                <a:gd name="T56" fmla="*/ 227 w 1304"/>
                <a:gd name="T57" fmla="*/ 681 h 1361"/>
                <a:gd name="T58" fmla="*/ 453 w 1304"/>
                <a:gd name="T59" fmla="*/ 567 h 1361"/>
                <a:gd name="T60" fmla="*/ 340 w 1304"/>
                <a:gd name="T61" fmla="*/ 567 h 1361"/>
                <a:gd name="T62" fmla="*/ 227 w 1304"/>
                <a:gd name="T63" fmla="*/ 567 h 1361"/>
                <a:gd name="T64" fmla="*/ 453 w 1304"/>
                <a:gd name="T65" fmla="*/ 397 h 1361"/>
                <a:gd name="T66" fmla="*/ 510 w 1304"/>
                <a:gd name="T67" fmla="*/ 284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4" h="1361">
                  <a:moveTo>
                    <a:pt x="510" y="284"/>
                  </a:moveTo>
                  <a:lnTo>
                    <a:pt x="624" y="284"/>
                  </a:lnTo>
                  <a:lnTo>
                    <a:pt x="680" y="170"/>
                  </a:lnTo>
                  <a:lnTo>
                    <a:pt x="737" y="114"/>
                  </a:lnTo>
                  <a:lnTo>
                    <a:pt x="794" y="227"/>
                  </a:lnTo>
                  <a:lnTo>
                    <a:pt x="907" y="170"/>
                  </a:lnTo>
                  <a:lnTo>
                    <a:pt x="964" y="170"/>
                  </a:lnTo>
                  <a:lnTo>
                    <a:pt x="964" y="114"/>
                  </a:lnTo>
                  <a:lnTo>
                    <a:pt x="1077" y="0"/>
                  </a:lnTo>
                  <a:lnTo>
                    <a:pt x="1077" y="57"/>
                  </a:lnTo>
                  <a:lnTo>
                    <a:pt x="1247" y="114"/>
                  </a:lnTo>
                  <a:lnTo>
                    <a:pt x="1134" y="114"/>
                  </a:lnTo>
                  <a:lnTo>
                    <a:pt x="1134" y="340"/>
                  </a:lnTo>
                  <a:lnTo>
                    <a:pt x="1191" y="454"/>
                  </a:lnTo>
                  <a:lnTo>
                    <a:pt x="1304" y="340"/>
                  </a:lnTo>
                  <a:lnTo>
                    <a:pt x="1304" y="510"/>
                  </a:lnTo>
                  <a:lnTo>
                    <a:pt x="1247" y="567"/>
                  </a:lnTo>
                  <a:lnTo>
                    <a:pt x="1247" y="624"/>
                  </a:lnTo>
                  <a:lnTo>
                    <a:pt x="1191" y="624"/>
                  </a:lnTo>
                  <a:lnTo>
                    <a:pt x="1134" y="794"/>
                  </a:lnTo>
                  <a:lnTo>
                    <a:pt x="1134" y="964"/>
                  </a:lnTo>
                  <a:lnTo>
                    <a:pt x="1247" y="1021"/>
                  </a:lnTo>
                  <a:lnTo>
                    <a:pt x="1247" y="1078"/>
                  </a:lnTo>
                  <a:lnTo>
                    <a:pt x="1134" y="1078"/>
                  </a:lnTo>
                  <a:lnTo>
                    <a:pt x="1134" y="1134"/>
                  </a:lnTo>
                  <a:lnTo>
                    <a:pt x="1247" y="1191"/>
                  </a:lnTo>
                  <a:lnTo>
                    <a:pt x="1304" y="1248"/>
                  </a:lnTo>
                  <a:lnTo>
                    <a:pt x="1247" y="1304"/>
                  </a:lnTo>
                  <a:lnTo>
                    <a:pt x="964" y="1304"/>
                  </a:lnTo>
                  <a:lnTo>
                    <a:pt x="794" y="1361"/>
                  </a:lnTo>
                  <a:lnTo>
                    <a:pt x="680" y="1304"/>
                  </a:lnTo>
                  <a:lnTo>
                    <a:pt x="510" y="1248"/>
                  </a:lnTo>
                  <a:lnTo>
                    <a:pt x="397" y="1191"/>
                  </a:lnTo>
                  <a:lnTo>
                    <a:pt x="170" y="1191"/>
                  </a:lnTo>
                  <a:lnTo>
                    <a:pt x="170" y="1134"/>
                  </a:lnTo>
                  <a:lnTo>
                    <a:pt x="340" y="1134"/>
                  </a:lnTo>
                  <a:lnTo>
                    <a:pt x="227" y="1078"/>
                  </a:lnTo>
                  <a:lnTo>
                    <a:pt x="227" y="1021"/>
                  </a:lnTo>
                  <a:lnTo>
                    <a:pt x="170" y="1021"/>
                  </a:lnTo>
                  <a:lnTo>
                    <a:pt x="113" y="964"/>
                  </a:lnTo>
                  <a:lnTo>
                    <a:pt x="56" y="964"/>
                  </a:lnTo>
                  <a:lnTo>
                    <a:pt x="0" y="907"/>
                  </a:lnTo>
                  <a:lnTo>
                    <a:pt x="0" y="851"/>
                  </a:lnTo>
                  <a:lnTo>
                    <a:pt x="113" y="851"/>
                  </a:lnTo>
                  <a:lnTo>
                    <a:pt x="56" y="794"/>
                  </a:lnTo>
                  <a:lnTo>
                    <a:pt x="170" y="737"/>
                  </a:lnTo>
                  <a:lnTo>
                    <a:pt x="227" y="794"/>
                  </a:lnTo>
                  <a:lnTo>
                    <a:pt x="227" y="851"/>
                  </a:lnTo>
                  <a:lnTo>
                    <a:pt x="170" y="851"/>
                  </a:lnTo>
                  <a:lnTo>
                    <a:pt x="170" y="907"/>
                  </a:lnTo>
                  <a:lnTo>
                    <a:pt x="113" y="964"/>
                  </a:lnTo>
                  <a:lnTo>
                    <a:pt x="227" y="964"/>
                  </a:lnTo>
                  <a:lnTo>
                    <a:pt x="340" y="907"/>
                  </a:lnTo>
                  <a:lnTo>
                    <a:pt x="283" y="907"/>
                  </a:lnTo>
                  <a:lnTo>
                    <a:pt x="283" y="737"/>
                  </a:lnTo>
                  <a:lnTo>
                    <a:pt x="340" y="737"/>
                  </a:lnTo>
                  <a:lnTo>
                    <a:pt x="227" y="737"/>
                  </a:lnTo>
                  <a:lnTo>
                    <a:pt x="227" y="681"/>
                  </a:lnTo>
                  <a:lnTo>
                    <a:pt x="453" y="624"/>
                  </a:lnTo>
                  <a:lnTo>
                    <a:pt x="453" y="567"/>
                  </a:lnTo>
                  <a:lnTo>
                    <a:pt x="283" y="624"/>
                  </a:lnTo>
                  <a:lnTo>
                    <a:pt x="340" y="567"/>
                  </a:lnTo>
                  <a:lnTo>
                    <a:pt x="227" y="624"/>
                  </a:lnTo>
                  <a:lnTo>
                    <a:pt x="227" y="567"/>
                  </a:lnTo>
                  <a:lnTo>
                    <a:pt x="340" y="454"/>
                  </a:lnTo>
                  <a:lnTo>
                    <a:pt x="453" y="397"/>
                  </a:lnTo>
                  <a:lnTo>
                    <a:pt x="453" y="340"/>
                  </a:lnTo>
                  <a:lnTo>
                    <a:pt x="510" y="284"/>
                  </a:lnTo>
                  <a:close/>
                </a:path>
              </a:pathLst>
            </a:custGeom>
            <a:solidFill>
              <a:srgbClr val="E7E6E6">
                <a:lumMod val="90000"/>
              </a:srgbClr>
            </a:solidFill>
            <a:ln w="12700" cap="flat" cmpd="sng" algn="ctr">
              <a:solidFill>
                <a:sysClr val="windowText" lastClr="000000"/>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72" name="Freeform 916">
              <a:extLst>
                <a:ext uri="{FF2B5EF4-FFF2-40B4-BE49-F238E27FC236}">
                  <a16:creationId xmlns:a16="http://schemas.microsoft.com/office/drawing/2014/main" id="{48EB7286-7D34-40CD-20E8-109B32518E31}"/>
                </a:ext>
              </a:extLst>
            </p:cNvPr>
            <p:cNvSpPr>
              <a:spLocks/>
            </p:cNvSpPr>
            <p:nvPr/>
          </p:nvSpPr>
          <p:spPr bwMode="auto">
            <a:xfrm>
              <a:off x="5792310" y="5533291"/>
              <a:ext cx="312525" cy="435205"/>
            </a:xfrm>
            <a:custGeom>
              <a:avLst/>
              <a:gdLst>
                <a:gd name="T0" fmla="*/ 113 w 283"/>
                <a:gd name="T1" fmla="*/ 0 h 454"/>
                <a:gd name="T2" fmla="*/ 227 w 283"/>
                <a:gd name="T3" fmla="*/ 57 h 454"/>
                <a:gd name="T4" fmla="*/ 283 w 283"/>
                <a:gd name="T5" fmla="*/ 227 h 454"/>
                <a:gd name="T6" fmla="*/ 283 w 283"/>
                <a:gd name="T7" fmla="*/ 340 h 454"/>
                <a:gd name="T8" fmla="*/ 283 w 283"/>
                <a:gd name="T9" fmla="*/ 454 h 454"/>
                <a:gd name="T10" fmla="*/ 227 w 283"/>
                <a:gd name="T11" fmla="*/ 397 h 454"/>
                <a:gd name="T12" fmla="*/ 113 w 283"/>
                <a:gd name="T13" fmla="*/ 340 h 454"/>
                <a:gd name="T14" fmla="*/ 113 w 283"/>
                <a:gd name="T15" fmla="*/ 284 h 454"/>
                <a:gd name="T16" fmla="*/ 57 w 283"/>
                <a:gd name="T17" fmla="*/ 227 h 454"/>
                <a:gd name="T18" fmla="*/ 0 w 283"/>
                <a:gd name="T19" fmla="*/ 170 h 454"/>
                <a:gd name="T20" fmla="*/ 0 w 283"/>
                <a:gd name="T21" fmla="*/ 57 h 454"/>
                <a:gd name="T22" fmla="*/ 113 w 283"/>
                <a:gd name="T23" fmla="*/ 57 h 454"/>
                <a:gd name="T24" fmla="*/ 113 w 283"/>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454">
                  <a:moveTo>
                    <a:pt x="113" y="0"/>
                  </a:moveTo>
                  <a:lnTo>
                    <a:pt x="227" y="57"/>
                  </a:lnTo>
                  <a:lnTo>
                    <a:pt x="283" y="227"/>
                  </a:lnTo>
                  <a:lnTo>
                    <a:pt x="283" y="340"/>
                  </a:lnTo>
                  <a:lnTo>
                    <a:pt x="283" y="454"/>
                  </a:lnTo>
                  <a:lnTo>
                    <a:pt x="227" y="397"/>
                  </a:lnTo>
                  <a:lnTo>
                    <a:pt x="113" y="340"/>
                  </a:lnTo>
                  <a:lnTo>
                    <a:pt x="113" y="284"/>
                  </a:lnTo>
                  <a:lnTo>
                    <a:pt x="57" y="227"/>
                  </a:lnTo>
                  <a:lnTo>
                    <a:pt x="0" y="170"/>
                  </a:lnTo>
                  <a:lnTo>
                    <a:pt x="0" y="57"/>
                  </a:lnTo>
                  <a:lnTo>
                    <a:pt x="113" y="57"/>
                  </a:lnTo>
                  <a:lnTo>
                    <a:pt x="113"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3" name="Freeform 920">
              <a:extLst>
                <a:ext uri="{FF2B5EF4-FFF2-40B4-BE49-F238E27FC236}">
                  <a16:creationId xmlns:a16="http://schemas.microsoft.com/office/drawing/2014/main" id="{C1783731-785E-177E-A220-AC2B4C86C948}"/>
                </a:ext>
              </a:extLst>
            </p:cNvPr>
            <p:cNvSpPr>
              <a:spLocks/>
            </p:cNvSpPr>
            <p:nvPr/>
          </p:nvSpPr>
          <p:spPr bwMode="auto">
            <a:xfrm>
              <a:off x="4101582" y="6076821"/>
              <a:ext cx="813891" cy="488888"/>
            </a:xfrm>
            <a:custGeom>
              <a:avLst/>
              <a:gdLst>
                <a:gd name="T0" fmla="*/ 624 w 737"/>
                <a:gd name="T1" fmla="*/ 0 h 510"/>
                <a:gd name="T2" fmla="*/ 624 w 737"/>
                <a:gd name="T3" fmla="*/ 170 h 510"/>
                <a:gd name="T4" fmla="*/ 680 w 737"/>
                <a:gd name="T5" fmla="*/ 227 h 510"/>
                <a:gd name="T6" fmla="*/ 737 w 737"/>
                <a:gd name="T7" fmla="*/ 227 h 510"/>
                <a:gd name="T8" fmla="*/ 737 w 737"/>
                <a:gd name="T9" fmla="*/ 284 h 510"/>
                <a:gd name="T10" fmla="*/ 680 w 737"/>
                <a:gd name="T11" fmla="*/ 397 h 510"/>
                <a:gd name="T12" fmla="*/ 624 w 737"/>
                <a:gd name="T13" fmla="*/ 397 h 510"/>
                <a:gd name="T14" fmla="*/ 567 w 737"/>
                <a:gd name="T15" fmla="*/ 454 h 510"/>
                <a:gd name="T16" fmla="*/ 454 w 737"/>
                <a:gd name="T17" fmla="*/ 454 h 510"/>
                <a:gd name="T18" fmla="*/ 397 w 737"/>
                <a:gd name="T19" fmla="*/ 510 h 510"/>
                <a:gd name="T20" fmla="*/ 397 w 737"/>
                <a:gd name="T21" fmla="*/ 454 h 510"/>
                <a:gd name="T22" fmla="*/ 340 w 737"/>
                <a:gd name="T23" fmla="*/ 397 h 510"/>
                <a:gd name="T24" fmla="*/ 340 w 737"/>
                <a:gd name="T25" fmla="*/ 454 h 510"/>
                <a:gd name="T26" fmla="*/ 284 w 737"/>
                <a:gd name="T27" fmla="*/ 454 h 510"/>
                <a:gd name="T28" fmla="*/ 284 w 737"/>
                <a:gd name="T29" fmla="*/ 510 h 510"/>
                <a:gd name="T30" fmla="*/ 227 w 737"/>
                <a:gd name="T31" fmla="*/ 510 h 510"/>
                <a:gd name="T32" fmla="*/ 170 w 737"/>
                <a:gd name="T33" fmla="*/ 454 h 510"/>
                <a:gd name="T34" fmla="*/ 113 w 737"/>
                <a:gd name="T35" fmla="*/ 454 h 510"/>
                <a:gd name="T36" fmla="*/ 57 w 737"/>
                <a:gd name="T37" fmla="*/ 397 h 510"/>
                <a:gd name="T38" fmla="*/ 57 w 737"/>
                <a:gd name="T39" fmla="*/ 340 h 510"/>
                <a:gd name="T40" fmla="*/ 57 w 737"/>
                <a:gd name="T41" fmla="*/ 284 h 510"/>
                <a:gd name="T42" fmla="*/ 113 w 737"/>
                <a:gd name="T43" fmla="*/ 227 h 510"/>
                <a:gd name="T44" fmla="*/ 57 w 737"/>
                <a:gd name="T45" fmla="*/ 227 h 510"/>
                <a:gd name="T46" fmla="*/ 0 w 737"/>
                <a:gd name="T47" fmla="*/ 170 h 510"/>
                <a:gd name="T48" fmla="*/ 57 w 737"/>
                <a:gd name="T49" fmla="*/ 170 h 510"/>
                <a:gd name="T50" fmla="*/ 113 w 737"/>
                <a:gd name="T51" fmla="*/ 114 h 510"/>
                <a:gd name="T52" fmla="*/ 284 w 737"/>
                <a:gd name="T53" fmla="*/ 114 h 510"/>
                <a:gd name="T54" fmla="*/ 284 w 737"/>
                <a:gd name="T55" fmla="*/ 170 h 510"/>
                <a:gd name="T56" fmla="*/ 397 w 737"/>
                <a:gd name="T57" fmla="*/ 57 h 510"/>
                <a:gd name="T58" fmla="*/ 454 w 737"/>
                <a:gd name="T59" fmla="*/ 57 h 510"/>
                <a:gd name="T60" fmla="*/ 567 w 737"/>
                <a:gd name="T61" fmla="*/ 0 h 510"/>
                <a:gd name="T62" fmla="*/ 624 w 737"/>
                <a:gd name="T6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7" h="510">
                  <a:moveTo>
                    <a:pt x="624" y="0"/>
                  </a:moveTo>
                  <a:lnTo>
                    <a:pt x="624" y="170"/>
                  </a:lnTo>
                  <a:lnTo>
                    <a:pt x="680" y="227"/>
                  </a:lnTo>
                  <a:lnTo>
                    <a:pt x="737" y="227"/>
                  </a:lnTo>
                  <a:lnTo>
                    <a:pt x="737" y="284"/>
                  </a:lnTo>
                  <a:lnTo>
                    <a:pt x="680" y="397"/>
                  </a:lnTo>
                  <a:lnTo>
                    <a:pt x="624" y="397"/>
                  </a:lnTo>
                  <a:lnTo>
                    <a:pt x="567" y="454"/>
                  </a:lnTo>
                  <a:lnTo>
                    <a:pt x="454" y="454"/>
                  </a:lnTo>
                  <a:lnTo>
                    <a:pt x="397" y="510"/>
                  </a:lnTo>
                  <a:lnTo>
                    <a:pt x="397" y="454"/>
                  </a:lnTo>
                  <a:lnTo>
                    <a:pt x="340" y="397"/>
                  </a:lnTo>
                  <a:lnTo>
                    <a:pt x="340" y="454"/>
                  </a:lnTo>
                  <a:lnTo>
                    <a:pt x="284" y="454"/>
                  </a:lnTo>
                  <a:lnTo>
                    <a:pt x="284" y="510"/>
                  </a:lnTo>
                  <a:lnTo>
                    <a:pt x="227" y="510"/>
                  </a:lnTo>
                  <a:lnTo>
                    <a:pt x="170" y="454"/>
                  </a:lnTo>
                  <a:lnTo>
                    <a:pt x="113" y="454"/>
                  </a:lnTo>
                  <a:lnTo>
                    <a:pt x="57" y="397"/>
                  </a:lnTo>
                  <a:lnTo>
                    <a:pt x="57" y="340"/>
                  </a:lnTo>
                  <a:lnTo>
                    <a:pt x="57" y="284"/>
                  </a:lnTo>
                  <a:lnTo>
                    <a:pt x="113" y="227"/>
                  </a:lnTo>
                  <a:lnTo>
                    <a:pt x="57" y="227"/>
                  </a:lnTo>
                  <a:lnTo>
                    <a:pt x="0" y="170"/>
                  </a:lnTo>
                  <a:lnTo>
                    <a:pt x="57" y="170"/>
                  </a:lnTo>
                  <a:lnTo>
                    <a:pt x="113" y="114"/>
                  </a:lnTo>
                  <a:lnTo>
                    <a:pt x="284" y="114"/>
                  </a:lnTo>
                  <a:lnTo>
                    <a:pt x="284" y="170"/>
                  </a:lnTo>
                  <a:lnTo>
                    <a:pt x="397" y="57"/>
                  </a:lnTo>
                  <a:lnTo>
                    <a:pt x="454" y="57"/>
                  </a:lnTo>
                  <a:lnTo>
                    <a:pt x="567" y="0"/>
                  </a:lnTo>
                  <a:lnTo>
                    <a:pt x="624"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4" name="Freeform 921">
              <a:extLst>
                <a:ext uri="{FF2B5EF4-FFF2-40B4-BE49-F238E27FC236}">
                  <a16:creationId xmlns:a16="http://schemas.microsoft.com/office/drawing/2014/main" id="{36C8FD9F-4322-57C4-F7C1-DEABB9476140}"/>
                </a:ext>
              </a:extLst>
            </p:cNvPr>
            <p:cNvSpPr>
              <a:spLocks/>
            </p:cNvSpPr>
            <p:nvPr/>
          </p:nvSpPr>
          <p:spPr bwMode="auto">
            <a:xfrm>
              <a:off x="4789579" y="5806492"/>
              <a:ext cx="626154" cy="543529"/>
            </a:xfrm>
            <a:custGeom>
              <a:avLst/>
              <a:gdLst>
                <a:gd name="T0" fmla="*/ 113 w 567"/>
                <a:gd name="T1" fmla="*/ 510 h 567"/>
                <a:gd name="T2" fmla="*/ 227 w 567"/>
                <a:gd name="T3" fmla="*/ 567 h 567"/>
                <a:gd name="T4" fmla="*/ 340 w 567"/>
                <a:gd name="T5" fmla="*/ 510 h 567"/>
                <a:gd name="T6" fmla="*/ 340 w 567"/>
                <a:gd name="T7" fmla="*/ 453 h 567"/>
                <a:gd name="T8" fmla="*/ 453 w 567"/>
                <a:gd name="T9" fmla="*/ 510 h 567"/>
                <a:gd name="T10" fmla="*/ 567 w 567"/>
                <a:gd name="T11" fmla="*/ 453 h 567"/>
                <a:gd name="T12" fmla="*/ 510 w 567"/>
                <a:gd name="T13" fmla="*/ 340 h 567"/>
                <a:gd name="T14" fmla="*/ 453 w 567"/>
                <a:gd name="T15" fmla="*/ 226 h 567"/>
                <a:gd name="T16" fmla="*/ 397 w 567"/>
                <a:gd name="T17" fmla="*/ 113 h 567"/>
                <a:gd name="T18" fmla="*/ 397 w 567"/>
                <a:gd name="T19" fmla="*/ 56 h 567"/>
                <a:gd name="T20" fmla="*/ 340 w 567"/>
                <a:gd name="T21" fmla="*/ 0 h 567"/>
                <a:gd name="T22" fmla="*/ 283 w 567"/>
                <a:gd name="T23" fmla="*/ 113 h 567"/>
                <a:gd name="T24" fmla="*/ 227 w 567"/>
                <a:gd name="T25" fmla="*/ 170 h 567"/>
                <a:gd name="T26" fmla="*/ 170 w 567"/>
                <a:gd name="T27" fmla="*/ 226 h 567"/>
                <a:gd name="T28" fmla="*/ 56 w 567"/>
                <a:gd name="T29" fmla="*/ 283 h 567"/>
                <a:gd name="T30" fmla="*/ 0 w 567"/>
                <a:gd name="T31" fmla="*/ 283 h 567"/>
                <a:gd name="T32" fmla="*/ 0 w 567"/>
                <a:gd name="T33" fmla="*/ 453 h 567"/>
                <a:gd name="T34" fmla="*/ 56 w 567"/>
                <a:gd name="T35" fmla="*/ 510 h 567"/>
                <a:gd name="T36" fmla="*/ 113 w 567"/>
                <a:gd name="T37" fmla="*/ 51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567">
                  <a:moveTo>
                    <a:pt x="113" y="510"/>
                  </a:moveTo>
                  <a:lnTo>
                    <a:pt x="227" y="567"/>
                  </a:lnTo>
                  <a:lnTo>
                    <a:pt x="340" y="510"/>
                  </a:lnTo>
                  <a:lnTo>
                    <a:pt x="340" y="453"/>
                  </a:lnTo>
                  <a:lnTo>
                    <a:pt x="453" y="510"/>
                  </a:lnTo>
                  <a:lnTo>
                    <a:pt x="567" y="453"/>
                  </a:lnTo>
                  <a:lnTo>
                    <a:pt x="510" y="340"/>
                  </a:lnTo>
                  <a:lnTo>
                    <a:pt x="453" y="226"/>
                  </a:lnTo>
                  <a:lnTo>
                    <a:pt x="397" y="113"/>
                  </a:lnTo>
                  <a:lnTo>
                    <a:pt x="397" y="56"/>
                  </a:lnTo>
                  <a:lnTo>
                    <a:pt x="340" y="0"/>
                  </a:lnTo>
                  <a:lnTo>
                    <a:pt x="283" y="113"/>
                  </a:lnTo>
                  <a:lnTo>
                    <a:pt x="227" y="170"/>
                  </a:lnTo>
                  <a:lnTo>
                    <a:pt x="170" y="226"/>
                  </a:lnTo>
                  <a:lnTo>
                    <a:pt x="56" y="283"/>
                  </a:lnTo>
                  <a:lnTo>
                    <a:pt x="0" y="283"/>
                  </a:lnTo>
                  <a:lnTo>
                    <a:pt x="0" y="453"/>
                  </a:lnTo>
                  <a:lnTo>
                    <a:pt x="56" y="510"/>
                  </a:lnTo>
                  <a:lnTo>
                    <a:pt x="113" y="51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5" name="Freeform 924">
              <a:extLst>
                <a:ext uri="{FF2B5EF4-FFF2-40B4-BE49-F238E27FC236}">
                  <a16:creationId xmlns:a16="http://schemas.microsoft.com/office/drawing/2014/main" id="{992FE315-1E0B-FAC2-758B-53BE9BA93B0C}"/>
                </a:ext>
              </a:extLst>
            </p:cNvPr>
            <p:cNvSpPr>
              <a:spLocks/>
            </p:cNvSpPr>
            <p:nvPr/>
          </p:nvSpPr>
          <p:spPr bwMode="auto">
            <a:xfrm>
              <a:off x="6481412" y="2598031"/>
              <a:ext cx="438416" cy="652814"/>
            </a:xfrm>
            <a:custGeom>
              <a:avLst/>
              <a:gdLst>
                <a:gd name="T0" fmla="*/ 0 w 397"/>
                <a:gd name="T1" fmla="*/ 227 h 681"/>
                <a:gd name="T2" fmla="*/ 56 w 397"/>
                <a:gd name="T3" fmla="*/ 170 h 681"/>
                <a:gd name="T4" fmla="*/ 56 w 397"/>
                <a:gd name="T5" fmla="*/ 114 h 681"/>
                <a:gd name="T6" fmla="*/ 113 w 397"/>
                <a:gd name="T7" fmla="*/ 114 h 681"/>
                <a:gd name="T8" fmla="*/ 227 w 397"/>
                <a:gd name="T9" fmla="*/ 0 h 681"/>
                <a:gd name="T10" fmla="*/ 283 w 397"/>
                <a:gd name="T11" fmla="*/ 57 h 681"/>
                <a:gd name="T12" fmla="*/ 340 w 397"/>
                <a:gd name="T13" fmla="*/ 57 h 681"/>
                <a:gd name="T14" fmla="*/ 340 w 397"/>
                <a:gd name="T15" fmla="*/ 0 h 681"/>
                <a:gd name="T16" fmla="*/ 397 w 397"/>
                <a:gd name="T17" fmla="*/ 57 h 681"/>
                <a:gd name="T18" fmla="*/ 397 w 397"/>
                <a:gd name="T19" fmla="*/ 170 h 681"/>
                <a:gd name="T20" fmla="*/ 340 w 397"/>
                <a:gd name="T21" fmla="*/ 227 h 681"/>
                <a:gd name="T22" fmla="*/ 340 w 397"/>
                <a:gd name="T23" fmla="*/ 511 h 681"/>
                <a:gd name="T24" fmla="*/ 283 w 397"/>
                <a:gd name="T25" fmla="*/ 567 h 681"/>
                <a:gd name="T26" fmla="*/ 227 w 397"/>
                <a:gd name="T27" fmla="*/ 681 h 681"/>
                <a:gd name="T28" fmla="*/ 113 w 397"/>
                <a:gd name="T29" fmla="*/ 681 h 681"/>
                <a:gd name="T30" fmla="*/ 113 w 397"/>
                <a:gd name="T31" fmla="*/ 454 h 681"/>
                <a:gd name="T32" fmla="*/ 56 w 397"/>
                <a:gd name="T33" fmla="*/ 511 h 681"/>
                <a:gd name="T34" fmla="*/ 56 w 397"/>
                <a:gd name="T35" fmla="*/ 397 h 681"/>
                <a:gd name="T36" fmla="*/ 0 w 397"/>
                <a:gd name="T37" fmla="*/ 2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681">
                  <a:moveTo>
                    <a:pt x="0" y="227"/>
                  </a:moveTo>
                  <a:lnTo>
                    <a:pt x="56" y="170"/>
                  </a:lnTo>
                  <a:lnTo>
                    <a:pt x="56" y="114"/>
                  </a:lnTo>
                  <a:lnTo>
                    <a:pt x="113" y="114"/>
                  </a:lnTo>
                  <a:lnTo>
                    <a:pt x="227" y="0"/>
                  </a:lnTo>
                  <a:lnTo>
                    <a:pt x="283" y="57"/>
                  </a:lnTo>
                  <a:lnTo>
                    <a:pt x="340" y="57"/>
                  </a:lnTo>
                  <a:lnTo>
                    <a:pt x="340" y="0"/>
                  </a:lnTo>
                  <a:lnTo>
                    <a:pt x="397" y="57"/>
                  </a:lnTo>
                  <a:lnTo>
                    <a:pt x="397" y="170"/>
                  </a:lnTo>
                  <a:lnTo>
                    <a:pt x="340" y="227"/>
                  </a:lnTo>
                  <a:lnTo>
                    <a:pt x="340" y="511"/>
                  </a:lnTo>
                  <a:lnTo>
                    <a:pt x="283" y="567"/>
                  </a:lnTo>
                  <a:lnTo>
                    <a:pt x="227" y="681"/>
                  </a:lnTo>
                  <a:lnTo>
                    <a:pt x="113" y="681"/>
                  </a:lnTo>
                  <a:lnTo>
                    <a:pt x="113" y="454"/>
                  </a:lnTo>
                  <a:lnTo>
                    <a:pt x="56" y="511"/>
                  </a:lnTo>
                  <a:lnTo>
                    <a:pt x="56" y="397"/>
                  </a:lnTo>
                  <a:lnTo>
                    <a:pt x="0" y="227"/>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6" name="Freeform 925">
              <a:extLst>
                <a:ext uri="{FF2B5EF4-FFF2-40B4-BE49-F238E27FC236}">
                  <a16:creationId xmlns:a16="http://schemas.microsoft.com/office/drawing/2014/main" id="{6EE5FFCB-D0F4-8825-6811-78CC484D35A0}"/>
                </a:ext>
              </a:extLst>
            </p:cNvPr>
            <p:cNvSpPr>
              <a:spLocks/>
            </p:cNvSpPr>
            <p:nvPr/>
          </p:nvSpPr>
          <p:spPr bwMode="auto">
            <a:xfrm>
              <a:off x="6355515" y="2217467"/>
              <a:ext cx="250680" cy="598173"/>
            </a:xfrm>
            <a:custGeom>
              <a:avLst/>
              <a:gdLst>
                <a:gd name="T0" fmla="*/ 114 w 227"/>
                <a:gd name="T1" fmla="*/ 0 h 624"/>
                <a:gd name="T2" fmla="*/ 227 w 227"/>
                <a:gd name="T3" fmla="*/ 114 h 624"/>
                <a:gd name="T4" fmla="*/ 227 w 227"/>
                <a:gd name="T5" fmla="*/ 227 h 624"/>
                <a:gd name="T6" fmla="*/ 170 w 227"/>
                <a:gd name="T7" fmla="*/ 284 h 624"/>
                <a:gd name="T8" fmla="*/ 170 w 227"/>
                <a:gd name="T9" fmla="*/ 511 h 624"/>
                <a:gd name="T10" fmla="*/ 170 w 227"/>
                <a:gd name="T11" fmla="*/ 567 h 624"/>
                <a:gd name="T12" fmla="*/ 114 w 227"/>
                <a:gd name="T13" fmla="*/ 624 h 624"/>
                <a:gd name="T14" fmla="*/ 57 w 227"/>
                <a:gd name="T15" fmla="*/ 567 h 624"/>
                <a:gd name="T16" fmla="*/ 0 w 227"/>
                <a:gd name="T17" fmla="*/ 511 h 624"/>
                <a:gd name="T18" fmla="*/ 0 w 227"/>
                <a:gd name="T19" fmla="*/ 397 h 624"/>
                <a:gd name="T20" fmla="*/ 57 w 227"/>
                <a:gd name="T21" fmla="*/ 284 h 624"/>
                <a:gd name="T22" fmla="*/ 0 w 227"/>
                <a:gd name="T23" fmla="*/ 227 h 624"/>
                <a:gd name="T24" fmla="*/ 57 w 227"/>
                <a:gd name="T25" fmla="*/ 170 h 624"/>
                <a:gd name="T26" fmla="*/ 57 w 227"/>
                <a:gd name="T27" fmla="*/ 57 h 624"/>
                <a:gd name="T28" fmla="*/ 114 w 227"/>
                <a:gd name="T2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624">
                  <a:moveTo>
                    <a:pt x="114" y="0"/>
                  </a:moveTo>
                  <a:lnTo>
                    <a:pt x="227" y="114"/>
                  </a:lnTo>
                  <a:lnTo>
                    <a:pt x="227" y="227"/>
                  </a:lnTo>
                  <a:lnTo>
                    <a:pt x="170" y="284"/>
                  </a:lnTo>
                  <a:lnTo>
                    <a:pt x="170" y="511"/>
                  </a:lnTo>
                  <a:lnTo>
                    <a:pt x="170" y="567"/>
                  </a:lnTo>
                  <a:lnTo>
                    <a:pt x="114" y="624"/>
                  </a:lnTo>
                  <a:lnTo>
                    <a:pt x="57" y="567"/>
                  </a:lnTo>
                  <a:lnTo>
                    <a:pt x="0" y="511"/>
                  </a:lnTo>
                  <a:lnTo>
                    <a:pt x="0" y="397"/>
                  </a:lnTo>
                  <a:lnTo>
                    <a:pt x="57" y="284"/>
                  </a:lnTo>
                  <a:lnTo>
                    <a:pt x="0" y="227"/>
                  </a:lnTo>
                  <a:lnTo>
                    <a:pt x="57" y="170"/>
                  </a:lnTo>
                  <a:lnTo>
                    <a:pt x="57" y="57"/>
                  </a:lnTo>
                  <a:lnTo>
                    <a:pt x="114" y="0"/>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7" name="Freeform 926">
              <a:extLst>
                <a:ext uri="{FF2B5EF4-FFF2-40B4-BE49-F238E27FC236}">
                  <a16:creationId xmlns:a16="http://schemas.microsoft.com/office/drawing/2014/main" id="{F6192923-1A1E-D1BD-FC55-56F884B6428F}"/>
                </a:ext>
              </a:extLst>
            </p:cNvPr>
            <p:cNvSpPr>
              <a:spLocks/>
            </p:cNvSpPr>
            <p:nvPr/>
          </p:nvSpPr>
          <p:spPr bwMode="auto">
            <a:xfrm>
              <a:off x="6481412" y="1946182"/>
              <a:ext cx="563206" cy="761136"/>
            </a:xfrm>
            <a:custGeom>
              <a:avLst/>
              <a:gdLst>
                <a:gd name="T0" fmla="*/ 56 w 510"/>
                <a:gd name="T1" fmla="*/ 794 h 794"/>
                <a:gd name="T2" fmla="*/ 56 w 510"/>
                <a:gd name="T3" fmla="*/ 567 h 794"/>
                <a:gd name="T4" fmla="*/ 113 w 510"/>
                <a:gd name="T5" fmla="*/ 510 h 794"/>
                <a:gd name="T6" fmla="*/ 113 w 510"/>
                <a:gd name="T7" fmla="*/ 397 h 794"/>
                <a:gd name="T8" fmla="*/ 0 w 510"/>
                <a:gd name="T9" fmla="*/ 283 h 794"/>
                <a:gd name="T10" fmla="*/ 56 w 510"/>
                <a:gd name="T11" fmla="*/ 113 h 794"/>
                <a:gd name="T12" fmla="*/ 113 w 510"/>
                <a:gd name="T13" fmla="*/ 113 h 794"/>
                <a:gd name="T14" fmla="*/ 170 w 510"/>
                <a:gd name="T15" fmla="*/ 0 h 794"/>
                <a:gd name="T16" fmla="*/ 283 w 510"/>
                <a:gd name="T17" fmla="*/ 113 h 794"/>
                <a:gd name="T18" fmla="*/ 227 w 510"/>
                <a:gd name="T19" fmla="*/ 170 h 794"/>
                <a:gd name="T20" fmla="*/ 283 w 510"/>
                <a:gd name="T21" fmla="*/ 283 h 794"/>
                <a:gd name="T22" fmla="*/ 397 w 510"/>
                <a:gd name="T23" fmla="*/ 283 h 794"/>
                <a:gd name="T24" fmla="*/ 397 w 510"/>
                <a:gd name="T25" fmla="*/ 340 h 794"/>
                <a:gd name="T26" fmla="*/ 453 w 510"/>
                <a:gd name="T27" fmla="*/ 283 h 794"/>
                <a:gd name="T28" fmla="*/ 453 w 510"/>
                <a:gd name="T29" fmla="*/ 397 h 794"/>
                <a:gd name="T30" fmla="*/ 510 w 510"/>
                <a:gd name="T31" fmla="*/ 510 h 794"/>
                <a:gd name="T32" fmla="*/ 510 w 510"/>
                <a:gd name="T33" fmla="*/ 567 h 794"/>
                <a:gd name="T34" fmla="*/ 510 w 510"/>
                <a:gd name="T35" fmla="*/ 624 h 794"/>
                <a:gd name="T36" fmla="*/ 397 w 510"/>
                <a:gd name="T37" fmla="*/ 624 h 794"/>
                <a:gd name="T38" fmla="*/ 340 w 510"/>
                <a:gd name="T39" fmla="*/ 680 h 794"/>
                <a:gd name="T40" fmla="*/ 340 w 510"/>
                <a:gd name="T41" fmla="*/ 737 h 794"/>
                <a:gd name="T42" fmla="*/ 283 w 510"/>
                <a:gd name="T43" fmla="*/ 737 h 794"/>
                <a:gd name="T44" fmla="*/ 227 w 510"/>
                <a:gd name="T45" fmla="*/ 680 h 794"/>
                <a:gd name="T46" fmla="*/ 113 w 510"/>
                <a:gd name="T47" fmla="*/ 794 h 794"/>
                <a:gd name="T48" fmla="*/ 56 w 510"/>
                <a:gd name="T4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794">
                  <a:moveTo>
                    <a:pt x="56" y="794"/>
                  </a:moveTo>
                  <a:lnTo>
                    <a:pt x="56" y="567"/>
                  </a:lnTo>
                  <a:lnTo>
                    <a:pt x="113" y="510"/>
                  </a:lnTo>
                  <a:lnTo>
                    <a:pt x="113" y="397"/>
                  </a:lnTo>
                  <a:lnTo>
                    <a:pt x="0" y="283"/>
                  </a:lnTo>
                  <a:lnTo>
                    <a:pt x="56" y="113"/>
                  </a:lnTo>
                  <a:lnTo>
                    <a:pt x="113" y="113"/>
                  </a:lnTo>
                  <a:lnTo>
                    <a:pt x="170" y="0"/>
                  </a:lnTo>
                  <a:lnTo>
                    <a:pt x="283" y="113"/>
                  </a:lnTo>
                  <a:lnTo>
                    <a:pt x="227" y="170"/>
                  </a:lnTo>
                  <a:lnTo>
                    <a:pt x="283" y="283"/>
                  </a:lnTo>
                  <a:lnTo>
                    <a:pt x="397" y="283"/>
                  </a:lnTo>
                  <a:lnTo>
                    <a:pt x="397" y="340"/>
                  </a:lnTo>
                  <a:lnTo>
                    <a:pt x="453" y="283"/>
                  </a:lnTo>
                  <a:lnTo>
                    <a:pt x="453" y="397"/>
                  </a:lnTo>
                  <a:lnTo>
                    <a:pt x="510" y="510"/>
                  </a:lnTo>
                  <a:lnTo>
                    <a:pt x="510" y="567"/>
                  </a:lnTo>
                  <a:lnTo>
                    <a:pt x="510" y="624"/>
                  </a:lnTo>
                  <a:lnTo>
                    <a:pt x="397" y="624"/>
                  </a:lnTo>
                  <a:lnTo>
                    <a:pt x="340" y="680"/>
                  </a:lnTo>
                  <a:lnTo>
                    <a:pt x="340" y="737"/>
                  </a:lnTo>
                  <a:lnTo>
                    <a:pt x="283" y="737"/>
                  </a:lnTo>
                  <a:lnTo>
                    <a:pt x="227" y="680"/>
                  </a:lnTo>
                  <a:lnTo>
                    <a:pt x="113" y="794"/>
                  </a:lnTo>
                  <a:lnTo>
                    <a:pt x="56" y="794"/>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8" name="Freeform 927">
              <a:extLst>
                <a:ext uri="{FF2B5EF4-FFF2-40B4-BE49-F238E27FC236}">
                  <a16:creationId xmlns:a16="http://schemas.microsoft.com/office/drawing/2014/main" id="{CC0491A1-5958-6920-16E8-FE7A7F867ACE}"/>
                </a:ext>
              </a:extLst>
            </p:cNvPr>
            <p:cNvSpPr>
              <a:spLocks/>
            </p:cNvSpPr>
            <p:nvPr/>
          </p:nvSpPr>
          <p:spPr bwMode="auto">
            <a:xfrm>
              <a:off x="6355516" y="1728579"/>
              <a:ext cx="689099" cy="488888"/>
            </a:xfrm>
            <a:custGeom>
              <a:avLst/>
              <a:gdLst>
                <a:gd name="T0" fmla="*/ 227 w 624"/>
                <a:gd name="T1" fmla="*/ 340 h 510"/>
                <a:gd name="T2" fmla="*/ 114 w 624"/>
                <a:gd name="T3" fmla="*/ 340 h 510"/>
                <a:gd name="T4" fmla="*/ 57 w 624"/>
                <a:gd name="T5" fmla="*/ 397 h 510"/>
                <a:gd name="T6" fmla="*/ 57 w 624"/>
                <a:gd name="T7" fmla="*/ 284 h 510"/>
                <a:gd name="T8" fmla="*/ 0 w 624"/>
                <a:gd name="T9" fmla="*/ 284 h 510"/>
                <a:gd name="T10" fmla="*/ 57 w 624"/>
                <a:gd name="T11" fmla="*/ 227 h 510"/>
                <a:gd name="T12" fmla="*/ 170 w 624"/>
                <a:gd name="T13" fmla="*/ 170 h 510"/>
                <a:gd name="T14" fmla="*/ 284 w 624"/>
                <a:gd name="T15" fmla="*/ 170 h 510"/>
                <a:gd name="T16" fmla="*/ 284 w 624"/>
                <a:gd name="T17" fmla="*/ 113 h 510"/>
                <a:gd name="T18" fmla="*/ 341 w 624"/>
                <a:gd name="T19" fmla="*/ 57 h 510"/>
                <a:gd name="T20" fmla="*/ 341 w 624"/>
                <a:gd name="T21" fmla="*/ 0 h 510"/>
                <a:gd name="T22" fmla="*/ 397 w 624"/>
                <a:gd name="T23" fmla="*/ 0 h 510"/>
                <a:gd name="T24" fmla="*/ 567 w 624"/>
                <a:gd name="T25" fmla="*/ 0 h 510"/>
                <a:gd name="T26" fmla="*/ 624 w 624"/>
                <a:gd name="T27" fmla="*/ 113 h 510"/>
                <a:gd name="T28" fmla="*/ 624 w 624"/>
                <a:gd name="T29" fmla="*/ 227 h 510"/>
                <a:gd name="T30" fmla="*/ 567 w 624"/>
                <a:gd name="T31" fmla="*/ 340 h 510"/>
                <a:gd name="T32" fmla="*/ 511 w 624"/>
                <a:gd name="T33" fmla="*/ 340 h 510"/>
                <a:gd name="T34" fmla="*/ 454 w 624"/>
                <a:gd name="T35" fmla="*/ 454 h 510"/>
                <a:gd name="T36" fmla="*/ 511 w 624"/>
                <a:gd name="T37" fmla="*/ 510 h 510"/>
                <a:gd name="T38" fmla="*/ 397 w 624"/>
                <a:gd name="T39" fmla="*/ 510 h 510"/>
                <a:gd name="T40" fmla="*/ 341 w 624"/>
                <a:gd name="T41" fmla="*/ 397 h 510"/>
                <a:gd name="T42" fmla="*/ 397 w 624"/>
                <a:gd name="T43" fmla="*/ 340 h 510"/>
                <a:gd name="T44" fmla="*/ 284 w 624"/>
                <a:gd name="T45" fmla="*/ 227 h 510"/>
                <a:gd name="T46" fmla="*/ 227 w 624"/>
                <a:gd name="T47" fmla="*/ 34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4" h="510">
                  <a:moveTo>
                    <a:pt x="227" y="340"/>
                  </a:moveTo>
                  <a:lnTo>
                    <a:pt x="114" y="340"/>
                  </a:lnTo>
                  <a:lnTo>
                    <a:pt x="57" y="397"/>
                  </a:lnTo>
                  <a:lnTo>
                    <a:pt x="57" y="284"/>
                  </a:lnTo>
                  <a:lnTo>
                    <a:pt x="0" y="284"/>
                  </a:lnTo>
                  <a:lnTo>
                    <a:pt x="57" y="227"/>
                  </a:lnTo>
                  <a:lnTo>
                    <a:pt x="170" y="170"/>
                  </a:lnTo>
                  <a:lnTo>
                    <a:pt x="284" y="170"/>
                  </a:lnTo>
                  <a:lnTo>
                    <a:pt x="284" y="113"/>
                  </a:lnTo>
                  <a:lnTo>
                    <a:pt x="341" y="57"/>
                  </a:lnTo>
                  <a:lnTo>
                    <a:pt x="341" y="0"/>
                  </a:lnTo>
                  <a:lnTo>
                    <a:pt x="397" y="0"/>
                  </a:lnTo>
                  <a:lnTo>
                    <a:pt x="567" y="0"/>
                  </a:lnTo>
                  <a:lnTo>
                    <a:pt x="624" y="113"/>
                  </a:lnTo>
                  <a:lnTo>
                    <a:pt x="624" y="227"/>
                  </a:lnTo>
                  <a:lnTo>
                    <a:pt x="567" y="340"/>
                  </a:lnTo>
                  <a:lnTo>
                    <a:pt x="511" y="340"/>
                  </a:lnTo>
                  <a:lnTo>
                    <a:pt x="454" y="454"/>
                  </a:lnTo>
                  <a:lnTo>
                    <a:pt x="511" y="510"/>
                  </a:lnTo>
                  <a:lnTo>
                    <a:pt x="397" y="510"/>
                  </a:lnTo>
                  <a:lnTo>
                    <a:pt x="341" y="397"/>
                  </a:lnTo>
                  <a:lnTo>
                    <a:pt x="397" y="340"/>
                  </a:lnTo>
                  <a:lnTo>
                    <a:pt x="284" y="227"/>
                  </a:lnTo>
                  <a:lnTo>
                    <a:pt x="227" y="340"/>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9" name="Freeform 928">
              <a:extLst>
                <a:ext uri="{FF2B5EF4-FFF2-40B4-BE49-F238E27FC236}">
                  <a16:creationId xmlns:a16="http://schemas.microsoft.com/office/drawing/2014/main" id="{3C90D171-FF7A-2C8B-B04E-28947F92E370}"/>
                </a:ext>
              </a:extLst>
            </p:cNvPr>
            <p:cNvSpPr>
              <a:spLocks/>
            </p:cNvSpPr>
            <p:nvPr/>
          </p:nvSpPr>
          <p:spPr bwMode="auto">
            <a:xfrm>
              <a:off x="5729360" y="967443"/>
              <a:ext cx="1127521" cy="869456"/>
            </a:xfrm>
            <a:custGeom>
              <a:avLst/>
              <a:gdLst>
                <a:gd name="T0" fmla="*/ 964 w 1021"/>
                <a:gd name="T1" fmla="*/ 794 h 907"/>
                <a:gd name="T2" fmla="*/ 964 w 1021"/>
                <a:gd name="T3" fmla="*/ 511 h 907"/>
                <a:gd name="T4" fmla="*/ 1021 w 1021"/>
                <a:gd name="T5" fmla="*/ 454 h 907"/>
                <a:gd name="T6" fmla="*/ 908 w 1021"/>
                <a:gd name="T7" fmla="*/ 397 h 907"/>
                <a:gd name="T8" fmla="*/ 851 w 1021"/>
                <a:gd name="T9" fmla="*/ 397 h 907"/>
                <a:gd name="T10" fmla="*/ 737 w 1021"/>
                <a:gd name="T11" fmla="*/ 340 h 907"/>
                <a:gd name="T12" fmla="*/ 681 w 1021"/>
                <a:gd name="T13" fmla="*/ 284 h 907"/>
                <a:gd name="T14" fmla="*/ 567 w 1021"/>
                <a:gd name="T15" fmla="*/ 340 h 907"/>
                <a:gd name="T16" fmla="*/ 511 w 1021"/>
                <a:gd name="T17" fmla="*/ 284 h 907"/>
                <a:gd name="T18" fmla="*/ 454 w 1021"/>
                <a:gd name="T19" fmla="*/ 340 h 907"/>
                <a:gd name="T20" fmla="*/ 397 w 1021"/>
                <a:gd name="T21" fmla="*/ 284 h 907"/>
                <a:gd name="T22" fmla="*/ 340 w 1021"/>
                <a:gd name="T23" fmla="*/ 284 h 907"/>
                <a:gd name="T24" fmla="*/ 284 w 1021"/>
                <a:gd name="T25" fmla="*/ 227 h 907"/>
                <a:gd name="T26" fmla="*/ 340 w 1021"/>
                <a:gd name="T27" fmla="*/ 114 h 907"/>
                <a:gd name="T28" fmla="*/ 284 w 1021"/>
                <a:gd name="T29" fmla="*/ 0 h 907"/>
                <a:gd name="T30" fmla="*/ 114 w 1021"/>
                <a:gd name="T31" fmla="*/ 0 h 907"/>
                <a:gd name="T32" fmla="*/ 0 w 1021"/>
                <a:gd name="T33" fmla="*/ 114 h 907"/>
                <a:gd name="T34" fmla="*/ 57 w 1021"/>
                <a:gd name="T35" fmla="*/ 114 h 907"/>
                <a:gd name="T36" fmla="*/ 57 w 1021"/>
                <a:gd name="T37" fmla="*/ 170 h 907"/>
                <a:gd name="T38" fmla="*/ 170 w 1021"/>
                <a:gd name="T39" fmla="*/ 170 h 907"/>
                <a:gd name="T40" fmla="*/ 170 w 1021"/>
                <a:gd name="T41" fmla="*/ 284 h 907"/>
                <a:gd name="T42" fmla="*/ 114 w 1021"/>
                <a:gd name="T43" fmla="*/ 340 h 907"/>
                <a:gd name="T44" fmla="*/ 170 w 1021"/>
                <a:gd name="T45" fmla="*/ 511 h 907"/>
                <a:gd name="T46" fmla="*/ 114 w 1021"/>
                <a:gd name="T47" fmla="*/ 567 h 907"/>
                <a:gd name="T48" fmla="*/ 114 w 1021"/>
                <a:gd name="T49" fmla="*/ 624 h 907"/>
                <a:gd name="T50" fmla="*/ 170 w 1021"/>
                <a:gd name="T51" fmla="*/ 737 h 907"/>
                <a:gd name="T52" fmla="*/ 227 w 1021"/>
                <a:gd name="T53" fmla="*/ 681 h 907"/>
                <a:gd name="T54" fmla="*/ 284 w 1021"/>
                <a:gd name="T55" fmla="*/ 737 h 907"/>
                <a:gd name="T56" fmla="*/ 340 w 1021"/>
                <a:gd name="T57" fmla="*/ 737 h 907"/>
                <a:gd name="T58" fmla="*/ 340 w 1021"/>
                <a:gd name="T59" fmla="*/ 794 h 907"/>
                <a:gd name="T60" fmla="*/ 397 w 1021"/>
                <a:gd name="T61" fmla="*/ 851 h 907"/>
                <a:gd name="T62" fmla="*/ 397 w 1021"/>
                <a:gd name="T63" fmla="*/ 794 h 907"/>
                <a:gd name="T64" fmla="*/ 511 w 1021"/>
                <a:gd name="T65" fmla="*/ 794 h 907"/>
                <a:gd name="T66" fmla="*/ 511 w 1021"/>
                <a:gd name="T67" fmla="*/ 851 h 907"/>
                <a:gd name="T68" fmla="*/ 681 w 1021"/>
                <a:gd name="T69" fmla="*/ 851 h 907"/>
                <a:gd name="T70" fmla="*/ 737 w 1021"/>
                <a:gd name="T71" fmla="*/ 907 h 907"/>
                <a:gd name="T72" fmla="*/ 851 w 1021"/>
                <a:gd name="T73" fmla="*/ 907 h 907"/>
                <a:gd name="T74" fmla="*/ 908 w 1021"/>
                <a:gd name="T75" fmla="*/ 851 h 907"/>
                <a:gd name="T76" fmla="*/ 908 w 1021"/>
                <a:gd name="T77" fmla="*/ 794 h 907"/>
                <a:gd name="T78" fmla="*/ 964 w 1021"/>
                <a:gd name="T79" fmla="*/ 794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1" h="907">
                  <a:moveTo>
                    <a:pt x="964" y="794"/>
                  </a:moveTo>
                  <a:lnTo>
                    <a:pt x="964" y="511"/>
                  </a:lnTo>
                  <a:lnTo>
                    <a:pt x="1021" y="454"/>
                  </a:lnTo>
                  <a:lnTo>
                    <a:pt x="908" y="397"/>
                  </a:lnTo>
                  <a:lnTo>
                    <a:pt x="851" y="397"/>
                  </a:lnTo>
                  <a:lnTo>
                    <a:pt x="737" y="340"/>
                  </a:lnTo>
                  <a:lnTo>
                    <a:pt x="681" y="284"/>
                  </a:lnTo>
                  <a:lnTo>
                    <a:pt x="567" y="340"/>
                  </a:lnTo>
                  <a:lnTo>
                    <a:pt x="511" y="284"/>
                  </a:lnTo>
                  <a:lnTo>
                    <a:pt x="454" y="340"/>
                  </a:lnTo>
                  <a:lnTo>
                    <a:pt x="397" y="284"/>
                  </a:lnTo>
                  <a:lnTo>
                    <a:pt x="340" y="284"/>
                  </a:lnTo>
                  <a:lnTo>
                    <a:pt x="284" y="227"/>
                  </a:lnTo>
                  <a:lnTo>
                    <a:pt x="340" y="114"/>
                  </a:lnTo>
                  <a:lnTo>
                    <a:pt x="284" y="0"/>
                  </a:lnTo>
                  <a:lnTo>
                    <a:pt x="114" y="0"/>
                  </a:lnTo>
                  <a:lnTo>
                    <a:pt x="0" y="114"/>
                  </a:lnTo>
                  <a:lnTo>
                    <a:pt x="57" y="114"/>
                  </a:lnTo>
                  <a:lnTo>
                    <a:pt x="57" y="170"/>
                  </a:lnTo>
                  <a:lnTo>
                    <a:pt x="170" y="170"/>
                  </a:lnTo>
                  <a:lnTo>
                    <a:pt x="170" y="284"/>
                  </a:lnTo>
                  <a:lnTo>
                    <a:pt x="114" y="340"/>
                  </a:lnTo>
                  <a:lnTo>
                    <a:pt x="170" y="511"/>
                  </a:lnTo>
                  <a:lnTo>
                    <a:pt x="114" y="567"/>
                  </a:lnTo>
                  <a:lnTo>
                    <a:pt x="114" y="624"/>
                  </a:lnTo>
                  <a:lnTo>
                    <a:pt x="170" y="737"/>
                  </a:lnTo>
                  <a:lnTo>
                    <a:pt x="227" y="681"/>
                  </a:lnTo>
                  <a:lnTo>
                    <a:pt x="284" y="737"/>
                  </a:lnTo>
                  <a:lnTo>
                    <a:pt x="340" y="737"/>
                  </a:lnTo>
                  <a:lnTo>
                    <a:pt x="340" y="794"/>
                  </a:lnTo>
                  <a:lnTo>
                    <a:pt x="397" y="851"/>
                  </a:lnTo>
                  <a:lnTo>
                    <a:pt x="397" y="794"/>
                  </a:lnTo>
                  <a:lnTo>
                    <a:pt x="511" y="794"/>
                  </a:lnTo>
                  <a:lnTo>
                    <a:pt x="511" y="851"/>
                  </a:lnTo>
                  <a:lnTo>
                    <a:pt x="681" y="851"/>
                  </a:lnTo>
                  <a:lnTo>
                    <a:pt x="737" y="907"/>
                  </a:lnTo>
                  <a:lnTo>
                    <a:pt x="851" y="907"/>
                  </a:lnTo>
                  <a:lnTo>
                    <a:pt x="908" y="851"/>
                  </a:lnTo>
                  <a:lnTo>
                    <a:pt x="908" y="794"/>
                  </a:lnTo>
                  <a:lnTo>
                    <a:pt x="964" y="794"/>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0" name="Freeform 929">
              <a:extLst>
                <a:ext uri="{FF2B5EF4-FFF2-40B4-BE49-F238E27FC236}">
                  <a16:creationId xmlns:a16="http://schemas.microsoft.com/office/drawing/2014/main" id="{91660AD3-3809-706A-C739-A3ECC9890BD4}"/>
                </a:ext>
              </a:extLst>
            </p:cNvPr>
            <p:cNvSpPr>
              <a:spLocks/>
            </p:cNvSpPr>
            <p:nvPr/>
          </p:nvSpPr>
          <p:spPr bwMode="auto">
            <a:xfrm>
              <a:off x="6856881" y="1836900"/>
              <a:ext cx="750944" cy="1087059"/>
            </a:xfrm>
            <a:custGeom>
              <a:avLst/>
              <a:gdLst>
                <a:gd name="T0" fmla="*/ 170 w 680"/>
                <a:gd name="T1" fmla="*/ 738 h 1134"/>
                <a:gd name="T2" fmla="*/ 170 w 680"/>
                <a:gd name="T3" fmla="*/ 624 h 1134"/>
                <a:gd name="T4" fmla="*/ 113 w 680"/>
                <a:gd name="T5" fmla="*/ 511 h 1134"/>
                <a:gd name="T6" fmla="*/ 113 w 680"/>
                <a:gd name="T7" fmla="*/ 397 h 1134"/>
                <a:gd name="T8" fmla="*/ 57 w 680"/>
                <a:gd name="T9" fmla="*/ 454 h 1134"/>
                <a:gd name="T10" fmla="*/ 57 w 680"/>
                <a:gd name="T11" fmla="*/ 397 h 1134"/>
                <a:gd name="T12" fmla="*/ 0 w 680"/>
                <a:gd name="T13" fmla="*/ 341 h 1134"/>
                <a:gd name="T14" fmla="*/ 57 w 680"/>
                <a:gd name="T15" fmla="*/ 227 h 1134"/>
                <a:gd name="T16" fmla="*/ 113 w 680"/>
                <a:gd name="T17" fmla="*/ 227 h 1134"/>
                <a:gd name="T18" fmla="*/ 170 w 680"/>
                <a:gd name="T19" fmla="*/ 114 h 1134"/>
                <a:gd name="T20" fmla="*/ 170 w 680"/>
                <a:gd name="T21" fmla="*/ 0 h 1134"/>
                <a:gd name="T22" fmla="*/ 283 w 680"/>
                <a:gd name="T23" fmla="*/ 0 h 1134"/>
                <a:gd name="T24" fmla="*/ 283 w 680"/>
                <a:gd name="T25" fmla="*/ 57 h 1134"/>
                <a:gd name="T26" fmla="*/ 397 w 680"/>
                <a:gd name="T27" fmla="*/ 114 h 1134"/>
                <a:gd name="T28" fmla="*/ 454 w 680"/>
                <a:gd name="T29" fmla="*/ 114 h 1134"/>
                <a:gd name="T30" fmla="*/ 510 w 680"/>
                <a:gd name="T31" fmla="*/ 114 h 1134"/>
                <a:gd name="T32" fmla="*/ 454 w 680"/>
                <a:gd name="T33" fmla="*/ 227 h 1134"/>
                <a:gd name="T34" fmla="*/ 454 w 680"/>
                <a:gd name="T35" fmla="*/ 341 h 1134"/>
                <a:gd name="T36" fmla="*/ 454 w 680"/>
                <a:gd name="T37" fmla="*/ 511 h 1134"/>
                <a:gd name="T38" fmla="*/ 510 w 680"/>
                <a:gd name="T39" fmla="*/ 624 h 1134"/>
                <a:gd name="T40" fmla="*/ 567 w 680"/>
                <a:gd name="T41" fmla="*/ 681 h 1134"/>
                <a:gd name="T42" fmla="*/ 567 w 680"/>
                <a:gd name="T43" fmla="*/ 794 h 1134"/>
                <a:gd name="T44" fmla="*/ 680 w 680"/>
                <a:gd name="T45" fmla="*/ 851 h 1134"/>
                <a:gd name="T46" fmla="*/ 624 w 680"/>
                <a:gd name="T47" fmla="*/ 908 h 1134"/>
                <a:gd name="T48" fmla="*/ 624 w 680"/>
                <a:gd name="T49" fmla="*/ 964 h 1134"/>
                <a:gd name="T50" fmla="*/ 454 w 680"/>
                <a:gd name="T51" fmla="*/ 1134 h 1134"/>
                <a:gd name="T52" fmla="*/ 397 w 680"/>
                <a:gd name="T53" fmla="*/ 1078 h 1134"/>
                <a:gd name="T54" fmla="*/ 454 w 680"/>
                <a:gd name="T55" fmla="*/ 1021 h 1134"/>
                <a:gd name="T56" fmla="*/ 340 w 680"/>
                <a:gd name="T57" fmla="*/ 1021 h 1134"/>
                <a:gd name="T58" fmla="*/ 397 w 680"/>
                <a:gd name="T59" fmla="*/ 908 h 1134"/>
                <a:gd name="T60" fmla="*/ 340 w 680"/>
                <a:gd name="T61" fmla="*/ 908 h 1134"/>
                <a:gd name="T62" fmla="*/ 227 w 680"/>
                <a:gd name="T63" fmla="*/ 851 h 1134"/>
                <a:gd name="T64" fmla="*/ 227 w 680"/>
                <a:gd name="T65" fmla="*/ 794 h 1134"/>
                <a:gd name="T66" fmla="*/ 170 w 680"/>
                <a:gd name="T67" fmla="*/ 73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1134">
                  <a:moveTo>
                    <a:pt x="170" y="738"/>
                  </a:moveTo>
                  <a:lnTo>
                    <a:pt x="170" y="624"/>
                  </a:lnTo>
                  <a:lnTo>
                    <a:pt x="113" y="511"/>
                  </a:lnTo>
                  <a:lnTo>
                    <a:pt x="113" y="397"/>
                  </a:lnTo>
                  <a:lnTo>
                    <a:pt x="57" y="454"/>
                  </a:lnTo>
                  <a:lnTo>
                    <a:pt x="57" y="397"/>
                  </a:lnTo>
                  <a:lnTo>
                    <a:pt x="0" y="341"/>
                  </a:lnTo>
                  <a:lnTo>
                    <a:pt x="57" y="227"/>
                  </a:lnTo>
                  <a:lnTo>
                    <a:pt x="113" y="227"/>
                  </a:lnTo>
                  <a:lnTo>
                    <a:pt x="170" y="114"/>
                  </a:lnTo>
                  <a:lnTo>
                    <a:pt x="170" y="0"/>
                  </a:lnTo>
                  <a:lnTo>
                    <a:pt x="283" y="0"/>
                  </a:lnTo>
                  <a:lnTo>
                    <a:pt x="283" y="57"/>
                  </a:lnTo>
                  <a:lnTo>
                    <a:pt x="397" y="114"/>
                  </a:lnTo>
                  <a:lnTo>
                    <a:pt x="454" y="114"/>
                  </a:lnTo>
                  <a:lnTo>
                    <a:pt x="510" y="114"/>
                  </a:lnTo>
                  <a:lnTo>
                    <a:pt x="454" y="227"/>
                  </a:lnTo>
                  <a:lnTo>
                    <a:pt x="454" y="341"/>
                  </a:lnTo>
                  <a:lnTo>
                    <a:pt x="454" y="511"/>
                  </a:lnTo>
                  <a:lnTo>
                    <a:pt x="510" y="624"/>
                  </a:lnTo>
                  <a:lnTo>
                    <a:pt x="567" y="681"/>
                  </a:lnTo>
                  <a:lnTo>
                    <a:pt x="567" y="794"/>
                  </a:lnTo>
                  <a:lnTo>
                    <a:pt x="680" y="851"/>
                  </a:lnTo>
                  <a:lnTo>
                    <a:pt x="624" y="908"/>
                  </a:lnTo>
                  <a:lnTo>
                    <a:pt x="624" y="964"/>
                  </a:lnTo>
                  <a:lnTo>
                    <a:pt x="454" y="1134"/>
                  </a:lnTo>
                  <a:lnTo>
                    <a:pt x="397" y="1078"/>
                  </a:lnTo>
                  <a:lnTo>
                    <a:pt x="454" y="1021"/>
                  </a:lnTo>
                  <a:lnTo>
                    <a:pt x="340" y="1021"/>
                  </a:lnTo>
                  <a:lnTo>
                    <a:pt x="397" y="908"/>
                  </a:lnTo>
                  <a:lnTo>
                    <a:pt x="340" y="908"/>
                  </a:lnTo>
                  <a:lnTo>
                    <a:pt x="227" y="851"/>
                  </a:lnTo>
                  <a:lnTo>
                    <a:pt x="227" y="794"/>
                  </a:lnTo>
                  <a:lnTo>
                    <a:pt x="170" y="738"/>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1" name="Freeform 930">
              <a:extLst>
                <a:ext uri="{FF2B5EF4-FFF2-40B4-BE49-F238E27FC236}">
                  <a16:creationId xmlns:a16="http://schemas.microsoft.com/office/drawing/2014/main" id="{C5A3B5DE-6E56-FBC6-2B2A-C1E4C223D015}"/>
                </a:ext>
              </a:extLst>
            </p:cNvPr>
            <p:cNvSpPr>
              <a:spLocks/>
            </p:cNvSpPr>
            <p:nvPr/>
          </p:nvSpPr>
          <p:spPr bwMode="auto">
            <a:xfrm>
              <a:off x="6856880" y="2544351"/>
              <a:ext cx="438416" cy="651855"/>
            </a:xfrm>
            <a:custGeom>
              <a:avLst/>
              <a:gdLst>
                <a:gd name="T0" fmla="*/ 0 w 397"/>
                <a:gd name="T1" fmla="*/ 567 h 680"/>
                <a:gd name="T2" fmla="*/ 57 w 397"/>
                <a:gd name="T3" fmla="*/ 680 h 680"/>
                <a:gd name="T4" fmla="*/ 170 w 397"/>
                <a:gd name="T5" fmla="*/ 623 h 680"/>
                <a:gd name="T6" fmla="*/ 227 w 397"/>
                <a:gd name="T7" fmla="*/ 623 h 680"/>
                <a:gd name="T8" fmla="*/ 227 w 397"/>
                <a:gd name="T9" fmla="*/ 567 h 680"/>
                <a:gd name="T10" fmla="*/ 283 w 397"/>
                <a:gd name="T11" fmla="*/ 510 h 680"/>
                <a:gd name="T12" fmla="*/ 340 w 397"/>
                <a:gd name="T13" fmla="*/ 453 h 680"/>
                <a:gd name="T14" fmla="*/ 283 w 397"/>
                <a:gd name="T15" fmla="*/ 340 h 680"/>
                <a:gd name="T16" fmla="*/ 340 w 397"/>
                <a:gd name="T17" fmla="*/ 283 h 680"/>
                <a:gd name="T18" fmla="*/ 397 w 397"/>
                <a:gd name="T19" fmla="*/ 170 h 680"/>
                <a:gd name="T20" fmla="*/ 340 w 397"/>
                <a:gd name="T21" fmla="*/ 170 h 680"/>
                <a:gd name="T22" fmla="*/ 227 w 397"/>
                <a:gd name="T23" fmla="*/ 113 h 680"/>
                <a:gd name="T24" fmla="*/ 227 w 397"/>
                <a:gd name="T25" fmla="*/ 56 h 680"/>
                <a:gd name="T26" fmla="*/ 170 w 397"/>
                <a:gd name="T27" fmla="*/ 0 h 680"/>
                <a:gd name="T28" fmla="*/ 57 w 397"/>
                <a:gd name="T29" fmla="*/ 0 h 680"/>
                <a:gd name="T30" fmla="*/ 0 w 397"/>
                <a:gd name="T31" fmla="*/ 56 h 680"/>
                <a:gd name="T32" fmla="*/ 57 w 397"/>
                <a:gd name="T33" fmla="*/ 113 h 680"/>
                <a:gd name="T34" fmla="*/ 57 w 397"/>
                <a:gd name="T35" fmla="*/ 226 h 680"/>
                <a:gd name="T36" fmla="*/ 0 w 397"/>
                <a:gd name="T37" fmla="*/ 283 h 680"/>
                <a:gd name="T38" fmla="*/ 0 w 397"/>
                <a:gd name="T39" fmla="*/ 56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7" h="680">
                  <a:moveTo>
                    <a:pt x="0" y="567"/>
                  </a:moveTo>
                  <a:lnTo>
                    <a:pt x="57" y="680"/>
                  </a:lnTo>
                  <a:lnTo>
                    <a:pt x="170" y="623"/>
                  </a:lnTo>
                  <a:lnTo>
                    <a:pt x="227" y="623"/>
                  </a:lnTo>
                  <a:lnTo>
                    <a:pt x="227" y="567"/>
                  </a:lnTo>
                  <a:lnTo>
                    <a:pt x="283" y="510"/>
                  </a:lnTo>
                  <a:lnTo>
                    <a:pt x="340" y="453"/>
                  </a:lnTo>
                  <a:lnTo>
                    <a:pt x="283" y="340"/>
                  </a:lnTo>
                  <a:lnTo>
                    <a:pt x="340" y="283"/>
                  </a:lnTo>
                  <a:lnTo>
                    <a:pt x="397" y="170"/>
                  </a:lnTo>
                  <a:lnTo>
                    <a:pt x="340" y="170"/>
                  </a:lnTo>
                  <a:lnTo>
                    <a:pt x="227" y="113"/>
                  </a:lnTo>
                  <a:lnTo>
                    <a:pt x="227" y="56"/>
                  </a:lnTo>
                  <a:lnTo>
                    <a:pt x="170" y="0"/>
                  </a:lnTo>
                  <a:lnTo>
                    <a:pt x="57" y="0"/>
                  </a:lnTo>
                  <a:lnTo>
                    <a:pt x="0" y="56"/>
                  </a:lnTo>
                  <a:lnTo>
                    <a:pt x="57" y="113"/>
                  </a:lnTo>
                  <a:lnTo>
                    <a:pt x="57" y="226"/>
                  </a:lnTo>
                  <a:lnTo>
                    <a:pt x="0" y="283"/>
                  </a:lnTo>
                  <a:lnTo>
                    <a:pt x="0" y="567"/>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2" name="Freeform 932">
              <a:extLst>
                <a:ext uri="{FF2B5EF4-FFF2-40B4-BE49-F238E27FC236}">
                  <a16:creationId xmlns:a16="http://schemas.microsoft.com/office/drawing/2014/main" id="{AEDD82B5-863D-67B2-42E5-29EC291F5512}"/>
                </a:ext>
              </a:extLst>
            </p:cNvPr>
            <p:cNvSpPr>
              <a:spLocks/>
            </p:cNvSpPr>
            <p:nvPr/>
          </p:nvSpPr>
          <p:spPr bwMode="auto">
            <a:xfrm>
              <a:off x="7295298" y="1510972"/>
              <a:ext cx="750944" cy="1412986"/>
            </a:xfrm>
            <a:custGeom>
              <a:avLst/>
              <a:gdLst>
                <a:gd name="T0" fmla="*/ 227 w 680"/>
                <a:gd name="T1" fmla="*/ 1304 h 1474"/>
                <a:gd name="T2" fmla="*/ 227 w 680"/>
                <a:gd name="T3" fmla="*/ 1248 h 1474"/>
                <a:gd name="T4" fmla="*/ 283 w 680"/>
                <a:gd name="T5" fmla="*/ 1191 h 1474"/>
                <a:gd name="T6" fmla="*/ 170 w 680"/>
                <a:gd name="T7" fmla="*/ 1134 h 1474"/>
                <a:gd name="T8" fmla="*/ 170 w 680"/>
                <a:gd name="T9" fmla="*/ 1021 h 1474"/>
                <a:gd name="T10" fmla="*/ 113 w 680"/>
                <a:gd name="T11" fmla="*/ 964 h 1474"/>
                <a:gd name="T12" fmla="*/ 57 w 680"/>
                <a:gd name="T13" fmla="*/ 851 h 1474"/>
                <a:gd name="T14" fmla="*/ 57 w 680"/>
                <a:gd name="T15" fmla="*/ 567 h 1474"/>
                <a:gd name="T16" fmla="*/ 113 w 680"/>
                <a:gd name="T17" fmla="*/ 454 h 1474"/>
                <a:gd name="T18" fmla="*/ 170 w 680"/>
                <a:gd name="T19" fmla="*/ 284 h 1474"/>
                <a:gd name="T20" fmla="*/ 57 w 680"/>
                <a:gd name="T21" fmla="*/ 284 h 1474"/>
                <a:gd name="T22" fmla="*/ 0 w 680"/>
                <a:gd name="T23" fmla="*/ 340 h 1474"/>
                <a:gd name="T24" fmla="*/ 0 w 680"/>
                <a:gd name="T25" fmla="*/ 284 h 1474"/>
                <a:gd name="T26" fmla="*/ 0 w 680"/>
                <a:gd name="T27" fmla="*/ 227 h 1474"/>
                <a:gd name="T28" fmla="*/ 57 w 680"/>
                <a:gd name="T29" fmla="*/ 170 h 1474"/>
                <a:gd name="T30" fmla="*/ 113 w 680"/>
                <a:gd name="T31" fmla="*/ 114 h 1474"/>
                <a:gd name="T32" fmla="*/ 57 w 680"/>
                <a:gd name="T33" fmla="*/ 57 h 1474"/>
                <a:gd name="T34" fmla="*/ 170 w 680"/>
                <a:gd name="T35" fmla="*/ 0 h 1474"/>
                <a:gd name="T36" fmla="*/ 170 w 680"/>
                <a:gd name="T37" fmla="*/ 57 h 1474"/>
                <a:gd name="T38" fmla="*/ 340 w 680"/>
                <a:gd name="T39" fmla="*/ 0 h 1474"/>
                <a:gd name="T40" fmla="*/ 397 w 680"/>
                <a:gd name="T41" fmla="*/ 114 h 1474"/>
                <a:gd name="T42" fmla="*/ 283 w 680"/>
                <a:gd name="T43" fmla="*/ 284 h 1474"/>
                <a:gd name="T44" fmla="*/ 283 w 680"/>
                <a:gd name="T45" fmla="*/ 340 h 1474"/>
                <a:gd name="T46" fmla="*/ 340 w 680"/>
                <a:gd name="T47" fmla="*/ 340 h 1474"/>
                <a:gd name="T48" fmla="*/ 397 w 680"/>
                <a:gd name="T49" fmla="*/ 284 h 1474"/>
                <a:gd name="T50" fmla="*/ 453 w 680"/>
                <a:gd name="T51" fmla="*/ 397 h 1474"/>
                <a:gd name="T52" fmla="*/ 453 w 680"/>
                <a:gd name="T53" fmla="*/ 567 h 1474"/>
                <a:gd name="T54" fmla="*/ 510 w 680"/>
                <a:gd name="T55" fmla="*/ 624 h 1474"/>
                <a:gd name="T56" fmla="*/ 567 w 680"/>
                <a:gd name="T57" fmla="*/ 681 h 1474"/>
                <a:gd name="T58" fmla="*/ 567 w 680"/>
                <a:gd name="T59" fmla="*/ 737 h 1474"/>
                <a:gd name="T60" fmla="*/ 624 w 680"/>
                <a:gd name="T61" fmla="*/ 737 h 1474"/>
                <a:gd name="T62" fmla="*/ 680 w 680"/>
                <a:gd name="T63" fmla="*/ 794 h 1474"/>
                <a:gd name="T64" fmla="*/ 680 w 680"/>
                <a:gd name="T65" fmla="*/ 907 h 1474"/>
                <a:gd name="T66" fmla="*/ 567 w 680"/>
                <a:gd name="T67" fmla="*/ 907 h 1474"/>
                <a:gd name="T68" fmla="*/ 567 w 680"/>
                <a:gd name="T69" fmla="*/ 1021 h 1474"/>
                <a:gd name="T70" fmla="*/ 453 w 680"/>
                <a:gd name="T71" fmla="*/ 1191 h 1474"/>
                <a:gd name="T72" fmla="*/ 397 w 680"/>
                <a:gd name="T73" fmla="*/ 1248 h 1474"/>
                <a:gd name="T74" fmla="*/ 340 w 680"/>
                <a:gd name="T75" fmla="*/ 1304 h 1474"/>
                <a:gd name="T76" fmla="*/ 340 w 680"/>
                <a:gd name="T77" fmla="*/ 1418 h 1474"/>
                <a:gd name="T78" fmla="*/ 283 w 680"/>
                <a:gd name="T79" fmla="*/ 1474 h 1474"/>
                <a:gd name="T80" fmla="*/ 227 w 680"/>
                <a:gd name="T81" fmla="*/ 1361 h 1474"/>
                <a:gd name="T82" fmla="*/ 227 w 680"/>
                <a:gd name="T83" fmla="*/ 1304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1474">
                  <a:moveTo>
                    <a:pt x="227" y="1304"/>
                  </a:moveTo>
                  <a:lnTo>
                    <a:pt x="227" y="1248"/>
                  </a:lnTo>
                  <a:lnTo>
                    <a:pt x="283" y="1191"/>
                  </a:lnTo>
                  <a:lnTo>
                    <a:pt x="170" y="1134"/>
                  </a:lnTo>
                  <a:lnTo>
                    <a:pt x="170" y="1021"/>
                  </a:lnTo>
                  <a:lnTo>
                    <a:pt x="113" y="964"/>
                  </a:lnTo>
                  <a:lnTo>
                    <a:pt x="57" y="851"/>
                  </a:lnTo>
                  <a:lnTo>
                    <a:pt x="57" y="567"/>
                  </a:lnTo>
                  <a:lnTo>
                    <a:pt x="113" y="454"/>
                  </a:lnTo>
                  <a:lnTo>
                    <a:pt x="170" y="284"/>
                  </a:lnTo>
                  <a:lnTo>
                    <a:pt x="57" y="284"/>
                  </a:lnTo>
                  <a:lnTo>
                    <a:pt x="0" y="340"/>
                  </a:lnTo>
                  <a:lnTo>
                    <a:pt x="0" y="284"/>
                  </a:lnTo>
                  <a:lnTo>
                    <a:pt x="0" y="227"/>
                  </a:lnTo>
                  <a:lnTo>
                    <a:pt x="57" y="170"/>
                  </a:lnTo>
                  <a:lnTo>
                    <a:pt x="113" y="114"/>
                  </a:lnTo>
                  <a:lnTo>
                    <a:pt x="57" y="57"/>
                  </a:lnTo>
                  <a:lnTo>
                    <a:pt x="170" y="0"/>
                  </a:lnTo>
                  <a:lnTo>
                    <a:pt x="170" y="57"/>
                  </a:lnTo>
                  <a:lnTo>
                    <a:pt x="340" y="0"/>
                  </a:lnTo>
                  <a:lnTo>
                    <a:pt x="397" y="114"/>
                  </a:lnTo>
                  <a:lnTo>
                    <a:pt x="283" y="284"/>
                  </a:lnTo>
                  <a:lnTo>
                    <a:pt x="283" y="340"/>
                  </a:lnTo>
                  <a:lnTo>
                    <a:pt x="340" y="340"/>
                  </a:lnTo>
                  <a:lnTo>
                    <a:pt x="397" y="284"/>
                  </a:lnTo>
                  <a:lnTo>
                    <a:pt x="453" y="397"/>
                  </a:lnTo>
                  <a:lnTo>
                    <a:pt x="453" y="567"/>
                  </a:lnTo>
                  <a:lnTo>
                    <a:pt x="510" y="624"/>
                  </a:lnTo>
                  <a:lnTo>
                    <a:pt x="567" y="681"/>
                  </a:lnTo>
                  <a:lnTo>
                    <a:pt x="567" y="737"/>
                  </a:lnTo>
                  <a:lnTo>
                    <a:pt x="624" y="737"/>
                  </a:lnTo>
                  <a:lnTo>
                    <a:pt x="680" y="794"/>
                  </a:lnTo>
                  <a:lnTo>
                    <a:pt x="680" y="907"/>
                  </a:lnTo>
                  <a:lnTo>
                    <a:pt x="567" y="907"/>
                  </a:lnTo>
                  <a:lnTo>
                    <a:pt x="567" y="1021"/>
                  </a:lnTo>
                  <a:lnTo>
                    <a:pt x="453" y="1191"/>
                  </a:lnTo>
                  <a:lnTo>
                    <a:pt x="397" y="1248"/>
                  </a:lnTo>
                  <a:lnTo>
                    <a:pt x="340" y="1304"/>
                  </a:lnTo>
                  <a:lnTo>
                    <a:pt x="340" y="1418"/>
                  </a:lnTo>
                  <a:lnTo>
                    <a:pt x="283" y="1474"/>
                  </a:lnTo>
                  <a:lnTo>
                    <a:pt x="227" y="1361"/>
                  </a:lnTo>
                  <a:lnTo>
                    <a:pt x="227" y="1304"/>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3" name="Freeform 933">
              <a:extLst>
                <a:ext uri="{FF2B5EF4-FFF2-40B4-BE49-F238E27FC236}">
                  <a16:creationId xmlns:a16="http://schemas.microsoft.com/office/drawing/2014/main" id="{FDB29399-0B17-257B-2E19-E9F4A395BB23}"/>
                </a:ext>
              </a:extLst>
            </p:cNvPr>
            <p:cNvSpPr>
              <a:spLocks/>
            </p:cNvSpPr>
            <p:nvPr/>
          </p:nvSpPr>
          <p:spPr bwMode="auto">
            <a:xfrm>
              <a:off x="7729547" y="1783219"/>
              <a:ext cx="375473" cy="488888"/>
            </a:xfrm>
            <a:custGeom>
              <a:avLst/>
              <a:gdLst>
                <a:gd name="T0" fmla="*/ 0 w 340"/>
                <a:gd name="T1" fmla="*/ 0 h 510"/>
                <a:gd name="T2" fmla="*/ 113 w 340"/>
                <a:gd name="T3" fmla="*/ 56 h 510"/>
                <a:gd name="T4" fmla="*/ 170 w 340"/>
                <a:gd name="T5" fmla="*/ 113 h 510"/>
                <a:gd name="T6" fmla="*/ 170 w 340"/>
                <a:gd name="T7" fmla="*/ 227 h 510"/>
                <a:gd name="T8" fmla="*/ 227 w 340"/>
                <a:gd name="T9" fmla="*/ 227 h 510"/>
                <a:gd name="T10" fmla="*/ 283 w 340"/>
                <a:gd name="T11" fmla="*/ 283 h 510"/>
                <a:gd name="T12" fmla="*/ 340 w 340"/>
                <a:gd name="T13" fmla="*/ 283 h 510"/>
                <a:gd name="T14" fmla="*/ 340 w 340"/>
                <a:gd name="T15" fmla="*/ 397 h 510"/>
                <a:gd name="T16" fmla="*/ 283 w 340"/>
                <a:gd name="T17" fmla="*/ 510 h 510"/>
                <a:gd name="T18" fmla="*/ 227 w 340"/>
                <a:gd name="T19" fmla="*/ 453 h 510"/>
                <a:gd name="T20" fmla="*/ 170 w 340"/>
                <a:gd name="T21" fmla="*/ 453 h 510"/>
                <a:gd name="T22" fmla="*/ 170 w 340"/>
                <a:gd name="T23" fmla="*/ 397 h 510"/>
                <a:gd name="T24" fmla="*/ 56 w 340"/>
                <a:gd name="T25" fmla="*/ 283 h 510"/>
                <a:gd name="T26" fmla="*/ 56 w 340"/>
                <a:gd name="T27" fmla="*/ 113 h 510"/>
                <a:gd name="T28" fmla="*/ 0 w 340"/>
                <a:gd name="T29"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510">
                  <a:moveTo>
                    <a:pt x="0" y="0"/>
                  </a:moveTo>
                  <a:lnTo>
                    <a:pt x="113" y="56"/>
                  </a:lnTo>
                  <a:lnTo>
                    <a:pt x="170" y="113"/>
                  </a:lnTo>
                  <a:lnTo>
                    <a:pt x="170" y="227"/>
                  </a:lnTo>
                  <a:lnTo>
                    <a:pt x="227" y="227"/>
                  </a:lnTo>
                  <a:lnTo>
                    <a:pt x="283" y="283"/>
                  </a:lnTo>
                  <a:lnTo>
                    <a:pt x="340" y="283"/>
                  </a:lnTo>
                  <a:lnTo>
                    <a:pt x="340" y="397"/>
                  </a:lnTo>
                  <a:lnTo>
                    <a:pt x="283" y="510"/>
                  </a:lnTo>
                  <a:lnTo>
                    <a:pt x="227" y="453"/>
                  </a:lnTo>
                  <a:lnTo>
                    <a:pt x="170" y="453"/>
                  </a:lnTo>
                  <a:lnTo>
                    <a:pt x="170" y="397"/>
                  </a:lnTo>
                  <a:lnTo>
                    <a:pt x="56" y="283"/>
                  </a:lnTo>
                  <a:lnTo>
                    <a:pt x="56" y="113"/>
                  </a:lnTo>
                  <a:lnTo>
                    <a:pt x="0" y="0"/>
                  </a:lnTo>
                  <a:close/>
                </a:path>
              </a:pathLst>
            </a:custGeom>
            <a:solidFill>
              <a:srgbClr val="ED7D31">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4" name="Freeform 934">
              <a:extLst>
                <a:ext uri="{FF2B5EF4-FFF2-40B4-BE49-F238E27FC236}">
                  <a16:creationId xmlns:a16="http://schemas.microsoft.com/office/drawing/2014/main" id="{48C56A9F-A716-4D02-4C96-DF1A1F70BB6C}"/>
                </a:ext>
              </a:extLst>
            </p:cNvPr>
            <p:cNvSpPr>
              <a:spLocks/>
            </p:cNvSpPr>
            <p:nvPr/>
          </p:nvSpPr>
          <p:spPr bwMode="auto">
            <a:xfrm>
              <a:off x="7670772" y="2163787"/>
              <a:ext cx="876836" cy="760175"/>
            </a:xfrm>
            <a:custGeom>
              <a:avLst/>
              <a:gdLst>
                <a:gd name="T0" fmla="*/ 0 w 794"/>
                <a:gd name="T1" fmla="*/ 680 h 793"/>
                <a:gd name="T2" fmla="*/ 0 w 794"/>
                <a:gd name="T3" fmla="*/ 623 h 793"/>
                <a:gd name="T4" fmla="*/ 113 w 794"/>
                <a:gd name="T5" fmla="*/ 510 h 793"/>
                <a:gd name="T6" fmla="*/ 227 w 794"/>
                <a:gd name="T7" fmla="*/ 340 h 793"/>
                <a:gd name="T8" fmla="*/ 227 w 794"/>
                <a:gd name="T9" fmla="*/ 226 h 793"/>
                <a:gd name="T10" fmla="*/ 340 w 794"/>
                <a:gd name="T11" fmla="*/ 226 h 793"/>
                <a:gd name="T12" fmla="*/ 340 w 794"/>
                <a:gd name="T13" fmla="*/ 113 h 793"/>
                <a:gd name="T14" fmla="*/ 397 w 794"/>
                <a:gd name="T15" fmla="*/ 0 h 793"/>
                <a:gd name="T16" fmla="*/ 454 w 794"/>
                <a:gd name="T17" fmla="*/ 113 h 793"/>
                <a:gd name="T18" fmla="*/ 454 w 794"/>
                <a:gd name="T19" fmla="*/ 170 h 793"/>
                <a:gd name="T20" fmla="*/ 510 w 794"/>
                <a:gd name="T21" fmla="*/ 226 h 793"/>
                <a:gd name="T22" fmla="*/ 510 w 794"/>
                <a:gd name="T23" fmla="*/ 283 h 793"/>
                <a:gd name="T24" fmla="*/ 567 w 794"/>
                <a:gd name="T25" fmla="*/ 226 h 793"/>
                <a:gd name="T26" fmla="*/ 680 w 794"/>
                <a:gd name="T27" fmla="*/ 453 h 793"/>
                <a:gd name="T28" fmla="*/ 737 w 794"/>
                <a:gd name="T29" fmla="*/ 510 h 793"/>
                <a:gd name="T30" fmla="*/ 794 w 794"/>
                <a:gd name="T31" fmla="*/ 623 h 793"/>
                <a:gd name="T32" fmla="*/ 794 w 794"/>
                <a:gd name="T33" fmla="*/ 737 h 793"/>
                <a:gd name="T34" fmla="*/ 680 w 794"/>
                <a:gd name="T35" fmla="*/ 793 h 793"/>
                <a:gd name="T36" fmla="*/ 624 w 794"/>
                <a:gd name="T37" fmla="*/ 793 h 793"/>
                <a:gd name="T38" fmla="*/ 624 w 794"/>
                <a:gd name="T39" fmla="*/ 680 h 793"/>
                <a:gd name="T40" fmla="*/ 510 w 794"/>
                <a:gd name="T41" fmla="*/ 623 h 793"/>
                <a:gd name="T42" fmla="*/ 340 w 794"/>
                <a:gd name="T43" fmla="*/ 623 h 793"/>
                <a:gd name="T44" fmla="*/ 340 w 794"/>
                <a:gd name="T45" fmla="*/ 737 h 793"/>
                <a:gd name="T46" fmla="*/ 397 w 794"/>
                <a:gd name="T47" fmla="*/ 793 h 793"/>
                <a:gd name="T48" fmla="*/ 227 w 794"/>
                <a:gd name="T49" fmla="*/ 793 h 793"/>
                <a:gd name="T50" fmla="*/ 227 w 794"/>
                <a:gd name="T51" fmla="*/ 737 h 793"/>
                <a:gd name="T52" fmla="*/ 113 w 794"/>
                <a:gd name="T53" fmla="*/ 737 h 793"/>
                <a:gd name="T54" fmla="*/ 0 w 794"/>
                <a:gd name="T55" fmla="*/ 68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 h="793">
                  <a:moveTo>
                    <a:pt x="0" y="680"/>
                  </a:moveTo>
                  <a:lnTo>
                    <a:pt x="0" y="623"/>
                  </a:lnTo>
                  <a:lnTo>
                    <a:pt x="113" y="510"/>
                  </a:lnTo>
                  <a:lnTo>
                    <a:pt x="227" y="340"/>
                  </a:lnTo>
                  <a:lnTo>
                    <a:pt x="227" y="226"/>
                  </a:lnTo>
                  <a:lnTo>
                    <a:pt x="340" y="226"/>
                  </a:lnTo>
                  <a:lnTo>
                    <a:pt x="340" y="113"/>
                  </a:lnTo>
                  <a:lnTo>
                    <a:pt x="397" y="0"/>
                  </a:lnTo>
                  <a:lnTo>
                    <a:pt x="454" y="113"/>
                  </a:lnTo>
                  <a:lnTo>
                    <a:pt x="454" y="170"/>
                  </a:lnTo>
                  <a:lnTo>
                    <a:pt x="510" y="226"/>
                  </a:lnTo>
                  <a:lnTo>
                    <a:pt x="510" y="283"/>
                  </a:lnTo>
                  <a:lnTo>
                    <a:pt x="567" y="226"/>
                  </a:lnTo>
                  <a:lnTo>
                    <a:pt x="680" y="453"/>
                  </a:lnTo>
                  <a:lnTo>
                    <a:pt x="737" y="510"/>
                  </a:lnTo>
                  <a:lnTo>
                    <a:pt x="794" y="623"/>
                  </a:lnTo>
                  <a:lnTo>
                    <a:pt x="794" y="737"/>
                  </a:lnTo>
                  <a:lnTo>
                    <a:pt x="680" y="793"/>
                  </a:lnTo>
                  <a:lnTo>
                    <a:pt x="624" y="793"/>
                  </a:lnTo>
                  <a:lnTo>
                    <a:pt x="624" y="680"/>
                  </a:lnTo>
                  <a:lnTo>
                    <a:pt x="510" y="623"/>
                  </a:lnTo>
                  <a:lnTo>
                    <a:pt x="340" y="623"/>
                  </a:lnTo>
                  <a:lnTo>
                    <a:pt x="340" y="737"/>
                  </a:lnTo>
                  <a:lnTo>
                    <a:pt x="397" y="793"/>
                  </a:lnTo>
                  <a:lnTo>
                    <a:pt x="227" y="793"/>
                  </a:lnTo>
                  <a:lnTo>
                    <a:pt x="227" y="737"/>
                  </a:lnTo>
                  <a:lnTo>
                    <a:pt x="113" y="737"/>
                  </a:lnTo>
                  <a:lnTo>
                    <a:pt x="0" y="68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5" name="Freeform 935">
              <a:extLst>
                <a:ext uri="{FF2B5EF4-FFF2-40B4-BE49-F238E27FC236}">
                  <a16:creationId xmlns:a16="http://schemas.microsoft.com/office/drawing/2014/main" id="{62A98A0B-E3ED-960D-3F6F-3E87FFECA91C}"/>
                </a:ext>
              </a:extLst>
            </p:cNvPr>
            <p:cNvSpPr>
              <a:spLocks/>
            </p:cNvSpPr>
            <p:nvPr/>
          </p:nvSpPr>
          <p:spPr bwMode="auto">
            <a:xfrm>
              <a:off x="7984402" y="2761001"/>
              <a:ext cx="375473" cy="435205"/>
            </a:xfrm>
            <a:custGeom>
              <a:avLst/>
              <a:gdLst>
                <a:gd name="T0" fmla="*/ 0 w 340"/>
                <a:gd name="T1" fmla="*/ 170 h 454"/>
                <a:gd name="T2" fmla="*/ 0 w 340"/>
                <a:gd name="T3" fmla="*/ 397 h 454"/>
                <a:gd name="T4" fmla="*/ 113 w 340"/>
                <a:gd name="T5" fmla="*/ 397 h 454"/>
                <a:gd name="T6" fmla="*/ 170 w 340"/>
                <a:gd name="T7" fmla="*/ 454 h 454"/>
                <a:gd name="T8" fmla="*/ 283 w 340"/>
                <a:gd name="T9" fmla="*/ 397 h 454"/>
                <a:gd name="T10" fmla="*/ 283 w 340"/>
                <a:gd name="T11" fmla="*/ 227 h 454"/>
                <a:gd name="T12" fmla="*/ 340 w 340"/>
                <a:gd name="T13" fmla="*/ 170 h 454"/>
                <a:gd name="T14" fmla="*/ 340 w 340"/>
                <a:gd name="T15" fmla="*/ 57 h 454"/>
                <a:gd name="T16" fmla="*/ 226 w 340"/>
                <a:gd name="T17" fmla="*/ 0 h 454"/>
                <a:gd name="T18" fmla="*/ 56 w 340"/>
                <a:gd name="T19" fmla="*/ 0 h 454"/>
                <a:gd name="T20" fmla="*/ 56 w 340"/>
                <a:gd name="T21" fmla="*/ 114 h 454"/>
                <a:gd name="T22" fmla="*/ 113 w 340"/>
                <a:gd name="T23" fmla="*/ 170 h 454"/>
                <a:gd name="T24" fmla="*/ 0 w 340"/>
                <a:gd name="T25" fmla="*/ 17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454">
                  <a:moveTo>
                    <a:pt x="0" y="170"/>
                  </a:moveTo>
                  <a:lnTo>
                    <a:pt x="0" y="397"/>
                  </a:lnTo>
                  <a:lnTo>
                    <a:pt x="113" y="397"/>
                  </a:lnTo>
                  <a:lnTo>
                    <a:pt x="170" y="454"/>
                  </a:lnTo>
                  <a:lnTo>
                    <a:pt x="283" y="397"/>
                  </a:lnTo>
                  <a:lnTo>
                    <a:pt x="283" y="227"/>
                  </a:lnTo>
                  <a:lnTo>
                    <a:pt x="340" y="170"/>
                  </a:lnTo>
                  <a:lnTo>
                    <a:pt x="340" y="57"/>
                  </a:lnTo>
                  <a:lnTo>
                    <a:pt x="226" y="0"/>
                  </a:lnTo>
                  <a:lnTo>
                    <a:pt x="56" y="0"/>
                  </a:lnTo>
                  <a:lnTo>
                    <a:pt x="56" y="114"/>
                  </a:lnTo>
                  <a:lnTo>
                    <a:pt x="113" y="170"/>
                  </a:lnTo>
                  <a:lnTo>
                    <a:pt x="0" y="17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6" name="Freeform 936">
              <a:extLst>
                <a:ext uri="{FF2B5EF4-FFF2-40B4-BE49-F238E27FC236}">
                  <a16:creationId xmlns:a16="http://schemas.microsoft.com/office/drawing/2014/main" id="{E1F93F48-5EB2-D5AB-1782-660964064691}"/>
                </a:ext>
              </a:extLst>
            </p:cNvPr>
            <p:cNvSpPr>
              <a:spLocks/>
            </p:cNvSpPr>
            <p:nvPr/>
          </p:nvSpPr>
          <p:spPr bwMode="auto">
            <a:xfrm>
              <a:off x="7545983" y="2815640"/>
              <a:ext cx="438416" cy="435205"/>
            </a:xfrm>
            <a:custGeom>
              <a:avLst/>
              <a:gdLst>
                <a:gd name="T0" fmla="*/ 113 w 397"/>
                <a:gd name="T1" fmla="*/ 57 h 454"/>
                <a:gd name="T2" fmla="*/ 113 w 397"/>
                <a:gd name="T3" fmla="*/ 0 h 454"/>
                <a:gd name="T4" fmla="*/ 226 w 397"/>
                <a:gd name="T5" fmla="*/ 57 h 454"/>
                <a:gd name="T6" fmla="*/ 340 w 397"/>
                <a:gd name="T7" fmla="*/ 57 h 454"/>
                <a:gd name="T8" fmla="*/ 340 w 397"/>
                <a:gd name="T9" fmla="*/ 113 h 454"/>
                <a:gd name="T10" fmla="*/ 397 w 397"/>
                <a:gd name="T11" fmla="*/ 113 h 454"/>
                <a:gd name="T12" fmla="*/ 397 w 397"/>
                <a:gd name="T13" fmla="*/ 340 h 454"/>
                <a:gd name="T14" fmla="*/ 283 w 397"/>
                <a:gd name="T15" fmla="*/ 340 h 454"/>
                <a:gd name="T16" fmla="*/ 226 w 397"/>
                <a:gd name="T17" fmla="*/ 284 h 454"/>
                <a:gd name="T18" fmla="*/ 170 w 397"/>
                <a:gd name="T19" fmla="*/ 454 h 454"/>
                <a:gd name="T20" fmla="*/ 56 w 397"/>
                <a:gd name="T21" fmla="*/ 340 h 454"/>
                <a:gd name="T22" fmla="*/ 56 w 397"/>
                <a:gd name="T23" fmla="*/ 284 h 454"/>
                <a:gd name="T24" fmla="*/ 0 w 397"/>
                <a:gd name="T25" fmla="*/ 284 h 454"/>
                <a:gd name="T26" fmla="*/ 0 w 397"/>
                <a:gd name="T27" fmla="*/ 113 h 454"/>
                <a:gd name="T28" fmla="*/ 56 w 397"/>
                <a:gd name="T29" fmla="*/ 113 h 454"/>
                <a:gd name="T30" fmla="*/ 113 w 397"/>
                <a:gd name="T31"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454">
                  <a:moveTo>
                    <a:pt x="113" y="57"/>
                  </a:moveTo>
                  <a:lnTo>
                    <a:pt x="113" y="0"/>
                  </a:lnTo>
                  <a:lnTo>
                    <a:pt x="226" y="57"/>
                  </a:lnTo>
                  <a:lnTo>
                    <a:pt x="340" y="57"/>
                  </a:lnTo>
                  <a:lnTo>
                    <a:pt x="340" y="113"/>
                  </a:lnTo>
                  <a:lnTo>
                    <a:pt x="397" y="113"/>
                  </a:lnTo>
                  <a:lnTo>
                    <a:pt x="397" y="340"/>
                  </a:lnTo>
                  <a:lnTo>
                    <a:pt x="283" y="340"/>
                  </a:lnTo>
                  <a:lnTo>
                    <a:pt x="226" y="284"/>
                  </a:lnTo>
                  <a:lnTo>
                    <a:pt x="170" y="454"/>
                  </a:lnTo>
                  <a:lnTo>
                    <a:pt x="56" y="340"/>
                  </a:lnTo>
                  <a:lnTo>
                    <a:pt x="56" y="284"/>
                  </a:lnTo>
                  <a:lnTo>
                    <a:pt x="0" y="284"/>
                  </a:lnTo>
                  <a:lnTo>
                    <a:pt x="0" y="113"/>
                  </a:lnTo>
                  <a:lnTo>
                    <a:pt x="56" y="113"/>
                  </a:lnTo>
                  <a:lnTo>
                    <a:pt x="113" y="57"/>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7" name="Freeform 938">
              <a:extLst>
                <a:ext uri="{FF2B5EF4-FFF2-40B4-BE49-F238E27FC236}">
                  <a16:creationId xmlns:a16="http://schemas.microsoft.com/office/drawing/2014/main" id="{94695179-AB79-AEEC-4BC0-78011984AFA5}"/>
                </a:ext>
              </a:extLst>
            </p:cNvPr>
            <p:cNvSpPr>
              <a:spLocks/>
            </p:cNvSpPr>
            <p:nvPr/>
          </p:nvSpPr>
          <p:spPr bwMode="auto">
            <a:xfrm>
              <a:off x="7169406" y="2761001"/>
              <a:ext cx="438416" cy="326883"/>
            </a:xfrm>
            <a:custGeom>
              <a:avLst/>
              <a:gdLst>
                <a:gd name="T0" fmla="*/ 57 w 397"/>
                <a:gd name="T1" fmla="*/ 227 h 341"/>
                <a:gd name="T2" fmla="*/ 0 w 397"/>
                <a:gd name="T3" fmla="*/ 114 h 341"/>
                <a:gd name="T4" fmla="*/ 57 w 397"/>
                <a:gd name="T5" fmla="*/ 57 h 341"/>
                <a:gd name="T6" fmla="*/ 171 w 397"/>
                <a:gd name="T7" fmla="*/ 57 h 341"/>
                <a:gd name="T8" fmla="*/ 114 w 397"/>
                <a:gd name="T9" fmla="*/ 114 h 341"/>
                <a:gd name="T10" fmla="*/ 171 w 397"/>
                <a:gd name="T11" fmla="*/ 170 h 341"/>
                <a:gd name="T12" fmla="*/ 341 w 397"/>
                <a:gd name="T13" fmla="*/ 0 h 341"/>
                <a:gd name="T14" fmla="*/ 341 w 397"/>
                <a:gd name="T15" fmla="*/ 57 h 341"/>
                <a:gd name="T16" fmla="*/ 397 w 397"/>
                <a:gd name="T17" fmla="*/ 170 h 341"/>
                <a:gd name="T18" fmla="*/ 341 w 397"/>
                <a:gd name="T19" fmla="*/ 170 h 341"/>
                <a:gd name="T20" fmla="*/ 341 w 397"/>
                <a:gd name="T21" fmla="*/ 284 h 341"/>
                <a:gd name="T22" fmla="*/ 284 w 397"/>
                <a:gd name="T23" fmla="*/ 227 h 341"/>
                <a:gd name="T24" fmla="*/ 227 w 397"/>
                <a:gd name="T25" fmla="*/ 341 h 341"/>
                <a:gd name="T26" fmla="*/ 57 w 397"/>
                <a:gd name="T27" fmla="*/ 284 h 341"/>
                <a:gd name="T28" fmla="*/ 57 w 397"/>
                <a:gd name="T29" fmla="*/ 2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341">
                  <a:moveTo>
                    <a:pt x="57" y="227"/>
                  </a:moveTo>
                  <a:lnTo>
                    <a:pt x="0" y="114"/>
                  </a:lnTo>
                  <a:lnTo>
                    <a:pt x="57" y="57"/>
                  </a:lnTo>
                  <a:lnTo>
                    <a:pt x="171" y="57"/>
                  </a:lnTo>
                  <a:lnTo>
                    <a:pt x="114" y="114"/>
                  </a:lnTo>
                  <a:lnTo>
                    <a:pt x="171" y="170"/>
                  </a:lnTo>
                  <a:lnTo>
                    <a:pt x="341" y="0"/>
                  </a:lnTo>
                  <a:lnTo>
                    <a:pt x="341" y="57"/>
                  </a:lnTo>
                  <a:lnTo>
                    <a:pt x="397" y="170"/>
                  </a:lnTo>
                  <a:lnTo>
                    <a:pt x="341" y="170"/>
                  </a:lnTo>
                  <a:lnTo>
                    <a:pt x="341" y="284"/>
                  </a:lnTo>
                  <a:lnTo>
                    <a:pt x="284" y="227"/>
                  </a:lnTo>
                  <a:lnTo>
                    <a:pt x="227" y="341"/>
                  </a:lnTo>
                  <a:lnTo>
                    <a:pt x="57" y="284"/>
                  </a:lnTo>
                  <a:lnTo>
                    <a:pt x="57" y="227"/>
                  </a:lnTo>
                  <a:close/>
                </a:path>
              </a:pathLst>
            </a:custGeom>
            <a:solidFill>
              <a:srgbClr val="ED7D31">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8" name="Freeform 939">
              <a:extLst>
                <a:ext uri="{FF2B5EF4-FFF2-40B4-BE49-F238E27FC236}">
                  <a16:creationId xmlns:a16="http://schemas.microsoft.com/office/drawing/2014/main" id="{033264E4-BAC0-A8EB-555A-4E5864367C6C}"/>
                </a:ext>
              </a:extLst>
            </p:cNvPr>
            <p:cNvSpPr>
              <a:spLocks/>
            </p:cNvSpPr>
            <p:nvPr/>
          </p:nvSpPr>
          <p:spPr bwMode="auto">
            <a:xfrm>
              <a:off x="7295299" y="2969079"/>
              <a:ext cx="312525" cy="435205"/>
            </a:xfrm>
            <a:custGeom>
              <a:avLst/>
              <a:gdLst>
                <a:gd name="T0" fmla="*/ 170 w 283"/>
                <a:gd name="T1" fmla="*/ 0 h 454"/>
                <a:gd name="T2" fmla="*/ 113 w 283"/>
                <a:gd name="T3" fmla="*/ 114 h 454"/>
                <a:gd name="T4" fmla="*/ 0 w 283"/>
                <a:gd name="T5" fmla="*/ 114 h 454"/>
                <a:gd name="T6" fmla="*/ 0 w 283"/>
                <a:gd name="T7" fmla="*/ 170 h 454"/>
                <a:gd name="T8" fmla="*/ 0 w 283"/>
                <a:gd name="T9" fmla="*/ 284 h 454"/>
                <a:gd name="T10" fmla="*/ 0 w 283"/>
                <a:gd name="T11" fmla="*/ 340 h 454"/>
                <a:gd name="T12" fmla="*/ 57 w 283"/>
                <a:gd name="T13" fmla="*/ 454 h 454"/>
                <a:gd name="T14" fmla="*/ 170 w 283"/>
                <a:gd name="T15" fmla="*/ 340 h 454"/>
                <a:gd name="T16" fmla="*/ 113 w 283"/>
                <a:gd name="T17" fmla="*/ 227 h 454"/>
                <a:gd name="T18" fmla="*/ 170 w 283"/>
                <a:gd name="T19" fmla="*/ 170 h 454"/>
                <a:gd name="T20" fmla="*/ 283 w 283"/>
                <a:gd name="T21" fmla="*/ 170 h 454"/>
                <a:gd name="T22" fmla="*/ 283 w 283"/>
                <a:gd name="T23" fmla="*/ 114 h 454"/>
                <a:gd name="T24" fmla="*/ 227 w 283"/>
                <a:gd name="T25" fmla="*/ 114 h 454"/>
                <a:gd name="T26" fmla="*/ 227 w 283"/>
                <a:gd name="T27" fmla="*/ 57 h 454"/>
                <a:gd name="T28" fmla="*/ 170 w 283"/>
                <a:gd name="T2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454">
                  <a:moveTo>
                    <a:pt x="170" y="0"/>
                  </a:moveTo>
                  <a:lnTo>
                    <a:pt x="113" y="114"/>
                  </a:lnTo>
                  <a:lnTo>
                    <a:pt x="0" y="114"/>
                  </a:lnTo>
                  <a:lnTo>
                    <a:pt x="0" y="170"/>
                  </a:lnTo>
                  <a:lnTo>
                    <a:pt x="0" y="284"/>
                  </a:lnTo>
                  <a:lnTo>
                    <a:pt x="0" y="340"/>
                  </a:lnTo>
                  <a:lnTo>
                    <a:pt x="57" y="454"/>
                  </a:lnTo>
                  <a:lnTo>
                    <a:pt x="170" y="340"/>
                  </a:lnTo>
                  <a:lnTo>
                    <a:pt x="113" y="227"/>
                  </a:lnTo>
                  <a:lnTo>
                    <a:pt x="170" y="170"/>
                  </a:lnTo>
                  <a:lnTo>
                    <a:pt x="283" y="170"/>
                  </a:lnTo>
                  <a:lnTo>
                    <a:pt x="283" y="114"/>
                  </a:lnTo>
                  <a:lnTo>
                    <a:pt x="227" y="114"/>
                  </a:lnTo>
                  <a:lnTo>
                    <a:pt x="227" y="57"/>
                  </a:lnTo>
                  <a:lnTo>
                    <a:pt x="170" y="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89" name="Freeform 940">
              <a:extLst>
                <a:ext uri="{FF2B5EF4-FFF2-40B4-BE49-F238E27FC236}">
                  <a16:creationId xmlns:a16="http://schemas.microsoft.com/office/drawing/2014/main" id="{147DFDE6-7FB2-C829-E82C-F703B595D31A}"/>
                </a:ext>
              </a:extLst>
            </p:cNvPr>
            <p:cNvSpPr>
              <a:spLocks/>
            </p:cNvSpPr>
            <p:nvPr/>
          </p:nvSpPr>
          <p:spPr bwMode="auto">
            <a:xfrm>
              <a:off x="7420086" y="3141565"/>
              <a:ext cx="313628" cy="272244"/>
            </a:xfrm>
            <a:custGeom>
              <a:avLst/>
              <a:gdLst>
                <a:gd name="T0" fmla="*/ 170 w 284"/>
                <a:gd name="T1" fmla="*/ 0 h 284"/>
                <a:gd name="T2" fmla="*/ 57 w 284"/>
                <a:gd name="T3" fmla="*/ 0 h 284"/>
                <a:gd name="T4" fmla="*/ 0 w 284"/>
                <a:gd name="T5" fmla="*/ 57 h 284"/>
                <a:gd name="T6" fmla="*/ 57 w 284"/>
                <a:gd name="T7" fmla="*/ 170 h 284"/>
                <a:gd name="T8" fmla="*/ 57 w 284"/>
                <a:gd name="T9" fmla="*/ 284 h 284"/>
                <a:gd name="T10" fmla="*/ 170 w 284"/>
                <a:gd name="T11" fmla="*/ 227 h 284"/>
                <a:gd name="T12" fmla="*/ 284 w 284"/>
                <a:gd name="T13" fmla="*/ 227 h 284"/>
                <a:gd name="T14" fmla="*/ 284 w 284"/>
                <a:gd name="T15" fmla="*/ 114 h 284"/>
                <a:gd name="T16" fmla="*/ 170 w 284"/>
                <a:gd name="T1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284">
                  <a:moveTo>
                    <a:pt x="170" y="0"/>
                  </a:moveTo>
                  <a:lnTo>
                    <a:pt x="57" y="0"/>
                  </a:lnTo>
                  <a:lnTo>
                    <a:pt x="0" y="57"/>
                  </a:lnTo>
                  <a:lnTo>
                    <a:pt x="57" y="170"/>
                  </a:lnTo>
                  <a:lnTo>
                    <a:pt x="57" y="284"/>
                  </a:lnTo>
                  <a:lnTo>
                    <a:pt x="170" y="227"/>
                  </a:lnTo>
                  <a:lnTo>
                    <a:pt x="284" y="227"/>
                  </a:lnTo>
                  <a:lnTo>
                    <a:pt x="284" y="114"/>
                  </a:lnTo>
                  <a:lnTo>
                    <a:pt x="170" y="0"/>
                  </a:lnTo>
                  <a:close/>
                </a:path>
              </a:pathLst>
            </a:custGeom>
            <a:solidFill>
              <a:srgbClr val="70AD47">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0" name="Freeform 941">
              <a:extLst>
                <a:ext uri="{FF2B5EF4-FFF2-40B4-BE49-F238E27FC236}">
                  <a16:creationId xmlns:a16="http://schemas.microsoft.com/office/drawing/2014/main" id="{EA3A333B-05A3-53A0-7550-64A7C17987BE}"/>
                </a:ext>
              </a:extLst>
            </p:cNvPr>
            <p:cNvSpPr>
              <a:spLocks/>
            </p:cNvSpPr>
            <p:nvPr/>
          </p:nvSpPr>
          <p:spPr bwMode="auto">
            <a:xfrm>
              <a:off x="7733716" y="3087884"/>
              <a:ext cx="563206" cy="379607"/>
            </a:xfrm>
            <a:custGeom>
              <a:avLst/>
              <a:gdLst>
                <a:gd name="T0" fmla="*/ 340 w 510"/>
                <a:gd name="T1" fmla="*/ 56 h 396"/>
                <a:gd name="T2" fmla="*/ 113 w 510"/>
                <a:gd name="T3" fmla="*/ 56 h 396"/>
                <a:gd name="T4" fmla="*/ 56 w 510"/>
                <a:gd name="T5" fmla="*/ 0 h 396"/>
                <a:gd name="T6" fmla="*/ 0 w 510"/>
                <a:gd name="T7" fmla="*/ 170 h 396"/>
                <a:gd name="T8" fmla="*/ 227 w 510"/>
                <a:gd name="T9" fmla="*/ 226 h 396"/>
                <a:gd name="T10" fmla="*/ 340 w 510"/>
                <a:gd name="T11" fmla="*/ 396 h 396"/>
                <a:gd name="T12" fmla="*/ 510 w 510"/>
                <a:gd name="T13" fmla="*/ 226 h 396"/>
                <a:gd name="T14" fmla="*/ 510 w 510"/>
                <a:gd name="T15" fmla="*/ 170 h 396"/>
                <a:gd name="T16" fmla="*/ 397 w 510"/>
                <a:gd name="T17" fmla="*/ 113 h 396"/>
                <a:gd name="T18" fmla="*/ 340 w 510"/>
                <a:gd name="T19"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396">
                  <a:moveTo>
                    <a:pt x="340" y="56"/>
                  </a:moveTo>
                  <a:lnTo>
                    <a:pt x="113" y="56"/>
                  </a:lnTo>
                  <a:lnTo>
                    <a:pt x="56" y="0"/>
                  </a:lnTo>
                  <a:lnTo>
                    <a:pt x="0" y="170"/>
                  </a:lnTo>
                  <a:lnTo>
                    <a:pt x="227" y="226"/>
                  </a:lnTo>
                  <a:lnTo>
                    <a:pt x="340" y="396"/>
                  </a:lnTo>
                  <a:lnTo>
                    <a:pt x="510" y="226"/>
                  </a:lnTo>
                  <a:lnTo>
                    <a:pt x="510" y="170"/>
                  </a:lnTo>
                  <a:lnTo>
                    <a:pt x="397" y="113"/>
                  </a:lnTo>
                  <a:lnTo>
                    <a:pt x="340" y="56"/>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1" name="Freeform 943">
              <a:extLst>
                <a:ext uri="{FF2B5EF4-FFF2-40B4-BE49-F238E27FC236}">
                  <a16:creationId xmlns:a16="http://schemas.microsoft.com/office/drawing/2014/main" id="{70A31FBA-A837-2CE7-24F3-A3D156C9E40D}"/>
                </a:ext>
              </a:extLst>
            </p:cNvPr>
            <p:cNvSpPr>
              <a:spLocks/>
            </p:cNvSpPr>
            <p:nvPr/>
          </p:nvSpPr>
          <p:spPr bwMode="auto">
            <a:xfrm>
              <a:off x="7483034" y="3250848"/>
              <a:ext cx="626154" cy="271285"/>
            </a:xfrm>
            <a:custGeom>
              <a:avLst/>
              <a:gdLst>
                <a:gd name="T0" fmla="*/ 227 w 567"/>
                <a:gd name="T1" fmla="*/ 0 h 283"/>
                <a:gd name="T2" fmla="*/ 227 w 567"/>
                <a:gd name="T3" fmla="*/ 113 h 283"/>
                <a:gd name="T4" fmla="*/ 113 w 567"/>
                <a:gd name="T5" fmla="*/ 113 h 283"/>
                <a:gd name="T6" fmla="*/ 0 w 567"/>
                <a:gd name="T7" fmla="*/ 170 h 283"/>
                <a:gd name="T8" fmla="*/ 57 w 567"/>
                <a:gd name="T9" fmla="*/ 226 h 283"/>
                <a:gd name="T10" fmla="*/ 113 w 567"/>
                <a:gd name="T11" fmla="*/ 226 h 283"/>
                <a:gd name="T12" fmla="*/ 227 w 567"/>
                <a:gd name="T13" fmla="*/ 283 h 283"/>
                <a:gd name="T14" fmla="*/ 170 w 567"/>
                <a:gd name="T15" fmla="*/ 226 h 283"/>
                <a:gd name="T16" fmla="*/ 567 w 567"/>
                <a:gd name="T17" fmla="*/ 226 h 283"/>
                <a:gd name="T18" fmla="*/ 454 w 567"/>
                <a:gd name="T19" fmla="*/ 56 h 283"/>
                <a:gd name="T20" fmla="*/ 227 w 567"/>
                <a:gd name="T2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83">
                  <a:moveTo>
                    <a:pt x="227" y="0"/>
                  </a:moveTo>
                  <a:lnTo>
                    <a:pt x="227" y="113"/>
                  </a:lnTo>
                  <a:lnTo>
                    <a:pt x="113" y="113"/>
                  </a:lnTo>
                  <a:lnTo>
                    <a:pt x="0" y="170"/>
                  </a:lnTo>
                  <a:lnTo>
                    <a:pt x="57" y="226"/>
                  </a:lnTo>
                  <a:lnTo>
                    <a:pt x="113" y="226"/>
                  </a:lnTo>
                  <a:lnTo>
                    <a:pt x="227" y="283"/>
                  </a:lnTo>
                  <a:lnTo>
                    <a:pt x="170" y="226"/>
                  </a:lnTo>
                  <a:lnTo>
                    <a:pt x="567" y="226"/>
                  </a:lnTo>
                  <a:lnTo>
                    <a:pt x="454" y="56"/>
                  </a:lnTo>
                  <a:lnTo>
                    <a:pt x="227" y="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2" name="Freeform 944">
              <a:extLst>
                <a:ext uri="{FF2B5EF4-FFF2-40B4-BE49-F238E27FC236}">
                  <a16:creationId xmlns:a16="http://schemas.microsoft.com/office/drawing/2014/main" id="{8F1C8014-9784-35D0-A75D-5CF38B117DF6}"/>
                </a:ext>
              </a:extLst>
            </p:cNvPr>
            <p:cNvSpPr>
              <a:spLocks/>
            </p:cNvSpPr>
            <p:nvPr/>
          </p:nvSpPr>
          <p:spPr bwMode="auto">
            <a:xfrm>
              <a:off x="7295298" y="3413811"/>
              <a:ext cx="813891" cy="543529"/>
            </a:xfrm>
            <a:custGeom>
              <a:avLst/>
              <a:gdLst>
                <a:gd name="T0" fmla="*/ 737 w 737"/>
                <a:gd name="T1" fmla="*/ 56 h 567"/>
                <a:gd name="T2" fmla="*/ 340 w 737"/>
                <a:gd name="T3" fmla="*/ 56 h 567"/>
                <a:gd name="T4" fmla="*/ 397 w 737"/>
                <a:gd name="T5" fmla="*/ 113 h 567"/>
                <a:gd name="T6" fmla="*/ 283 w 737"/>
                <a:gd name="T7" fmla="*/ 56 h 567"/>
                <a:gd name="T8" fmla="*/ 227 w 737"/>
                <a:gd name="T9" fmla="*/ 56 h 567"/>
                <a:gd name="T10" fmla="*/ 170 w 737"/>
                <a:gd name="T11" fmla="*/ 0 h 567"/>
                <a:gd name="T12" fmla="*/ 170 w 737"/>
                <a:gd name="T13" fmla="*/ 56 h 567"/>
                <a:gd name="T14" fmla="*/ 113 w 737"/>
                <a:gd name="T15" fmla="*/ 113 h 567"/>
                <a:gd name="T16" fmla="*/ 113 w 737"/>
                <a:gd name="T17" fmla="*/ 170 h 567"/>
                <a:gd name="T18" fmla="*/ 57 w 737"/>
                <a:gd name="T19" fmla="*/ 170 h 567"/>
                <a:gd name="T20" fmla="*/ 0 w 737"/>
                <a:gd name="T21" fmla="*/ 340 h 567"/>
                <a:gd name="T22" fmla="*/ 0 w 737"/>
                <a:gd name="T23" fmla="*/ 510 h 567"/>
                <a:gd name="T24" fmla="*/ 113 w 737"/>
                <a:gd name="T25" fmla="*/ 567 h 567"/>
                <a:gd name="T26" fmla="*/ 170 w 737"/>
                <a:gd name="T27" fmla="*/ 567 h 567"/>
                <a:gd name="T28" fmla="*/ 113 w 737"/>
                <a:gd name="T29" fmla="*/ 510 h 567"/>
                <a:gd name="T30" fmla="*/ 227 w 737"/>
                <a:gd name="T31" fmla="*/ 510 h 567"/>
                <a:gd name="T32" fmla="*/ 227 w 737"/>
                <a:gd name="T33" fmla="*/ 453 h 567"/>
                <a:gd name="T34" fmla="*/ 397 w 737"/>
                <a:gd name="T35" fmla="*/ 453 h 567"/>
                <a:gd name="T36" fmla="*/ 453 w 737"/>
                <a:gd name="T37" fmla="*/ 510 h 567"/>
                <a:gd name="T38" fmla="*/ 510 w 737"/>
                <a:gd name="T39" fmla="*/ 453 h 567"/>
                <a:gd name="T40" fmla="*/ 680 w 737"/>
                <a:gd name="T41" fmla="*/ 510 h 567"/>
                <a:gd name="T42" fmla="*/ 737 w 737"/>
                <a:gd name="T43" fmla="*/ 227 h 567"/>
                <a:gd name="T44" fmla="*/ 737 w 737"/>
                <a:gd name="T45" fmla="*/ 5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567">
                  <a:moveTo>
                    <a:pt x="737" y="56"/>
                  </a:moveTo>
                  <a:lnTo>
                    <a:pt x="340" y="56"/>
                  </a:lnTo>
                  <a:lnTo>
                    <a:pt x="397" y="113"/>
                  </a:lnTo>
                  <a:lnTo>
                    <a:pt x="283" y="56"/>
                  </a:lnTo>
                  <a:lnTo>
                    <a:pt x="227" y="56"/>
                  </a:lnTo>
                  <a:lnTo>
                    <a:pt x="170" y="0"/>
                  </a:lnTo>
                  <a:lnTo>
                    <a:pt x="170" y="56"/>
                  </a:lnTo>
                  <a:lnTo>
                    <a:pt x="113" y="113"/>
                  </a:lnTo>
                  <a:lnTo>
                    <a:pt x="113" y="170"/>
                  </a:lnTo>
                  <a:lnTo>
                    <a:pt x="57" y="170"/>
                  </a:lnTo>
                  <a:lnTo>
                    <a:pt x="0" y="340"/>
                  </a:lnTo>
                  <a:lnTo>
                    <a:pt x="0" y="510"/>
                  </a:lnTo>
                  <a:lnTo>
                    <a:pt x="113" y="567"/>
                  </a:lnTo>
                  <a:lnTo>
                    <a:pt x="170" y="567"/>
                  </a:lnTo>
                  <a:lnTo>
                    <a:pt x="113" y="510"/>
                  </a:lnTo>
                  <a:lnTo>
                    <a:pt x="227" y="510"/>
                  </a:lnTo>
                  <a:lnTo>
                    <a:pt x="227" y="453"/>
                  </a:lnTo>
                  <a:lnTo>
                    <a:pt x="397" y="453"/>
                  </a:lnTo>
                  <a:lnTo>
                    <a:pt x="453" y="510"/>
                  </a:lnTo>
                  <a:lnTo>
                    <a:pt x="510" y="453"/>
                  </a:lnTo>
                  <a:lnTo>
                    <a:pt x="680" y="510"/>
                  </a:lnTo>
                  <a:lnTo>
                    <a:pt x="737" y="227"/>
                  </a:lnTo>
                  <a:lnTo>
                    <a:pt x="737" y="56"/>
                  </a:lnTo>
                  <a:close/>
                </a:path>
              </a:pathLst>
            </a:custGeom>
            <a:solidFill>
              <a:srgbClr val="70AD47">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3" name="Freeform 946">
              <a:extLst>
                <a:ext uri="{FF2B5EF4-FFF2-40B4-BE49-F238E27FC236}">
                  <a16:creationId xmlns:a16="http://schemas.microsoft.com/office/drawing/2014/main" id="{34DC157A-62F1-93AD-1772-75CB94921CFC}"/>
                </a:ext>
              </a:extLst>
            </p:cNvPr>
            <p:cNvSpPr>
              <a:spLocks/>
            </p:cNvSpPr>
            <p:nvPr/>
          </p:nvSpPr>
          <p:spPr bwMode="auto">
            <a:xfrm>
              <a:off x="7295298" y="3848060"/>
              <a:ext cx="750944" cy="489847"/>
            </a:xfrm>
            <a:custGeom>
              <a:avLst/>
              <a:gdLst>
                <a:gd name="T0" fmla="*/ 680 w 680"/>
                <a:gd name="T1" fmla="*/ 57 h 511"/>
                <a:gd name="T2" fmla="*/ 510 w 680"/>
                <a:gd name="T3" fmla="*/ 0 h 511"/>
                <a:gd name="T4" fmla="*/ 453 w 680"/>
                <a:gd name="T5" fmla="*/ 57 h 511"/>
                <a:gd name="T6" fmla="*/ 397 w 680"/>
                <a:gd name="T7" fmla="*/ 0 h 511"/>
                <a:gd name="T8" fmla="*/ 227 w 680"/>
                <a:gd name="T9" fmla="*/ 0 h 511"/>
                <a:gd name="T10" fmla="*/ 227 w 680"/>
                <a:gd name="T11" fmla="*/ 57 h 511"/>
                <a:gd name="T12" fmla="*/ 113 w 680"/>
                <a:gd name="T13" fmla="*/ 57 h 511"/>
                <a:gd name="T14" fmla="*/ 170 w 680"/>
                <a:gd name="T15" fmla="*/ 114 h 511"/>
                <a:gd name="T16" fmla="*/ 113 w 680"/>
                <a:gd name="T17" fmla="*/ 114 h 511"/>
                <a:gd name="T18" fmla="*/ 113 w 680"/>
                <a:gd name="T19" fmla="*/ 171 h 511"/>
                <a:gd name="T20" fmla="*/ 0 w 680"/>
                <a:gd name="T21" fmla="*/ 171 h 511"/>
                <a:gd name="T22" fmla="*/ 0 w 680"/>
                <a:gd name="T23" fmla="*/ 227 h 511"/>
                <a:gd name="T24" fmla="*/ 113 w 680"/>
                <a:gd name="T25" fmla="*/ 284 h 511"/>
                <a:gd name="T26" fmla="*/ 170 w 680"/>
                <a:gd name="T27" fmla="*/ 341 h 511"/>
                <a:gd name="T28" fmla="*/ 113 w 680"/>
                <a:gd name="T29" fmla="*/ 397 h 511"/>
                <a:gd name="T30" fmla="*/ 170 w 680"/>
                <a:gd name="T31" fmla="*/ 454 h 511"/>
                <a:gd name="T32" fmla="*/ 283 w 680"/>
                <a:gd name="T33" fmla="*/ 511 h 511"/>
                <a:gd name="T34" fmla="*/ 340 w 680"/>
                <a:gd name="T35" fmla="*/ 454 h 511"/>
                <a:gd name="T36" fmla="*/ 340 w 680"/>
                <a:gd name="T37" fmla="*/ 397 h 511"/>
                <a:gd name="T38" fmla="*/ 453 w 680"/>
                <a:gd name="T39" fmla="*/ 397 h 511"/>
                <a:gd name="T40" fmla="*/ 567 w 680"/>
                <a:gd name="T41" fmla="*/ 341 h 511"/>
                <a:gd name="T42" fmla="*/ 624 w 680"/>
                <a:gd name="T43" fmla="*/ 171 h 511"/>
                <a:gd name="T44" fmla="*/ 624 w 680"/>
                <a:gd name="T45" fmla="*/ 114 h 511"/>
                <a:gd name="T46" fmla="*/ 680 w 680"/>
                <a:gd name="T47" fmla="*/ 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0" h="511">
                  <a:moveTo>
                    <a:pt x="680" y="57"/>
                  </a:moveTo>
                  <a:lnTo>
                    <a:pt x="510" y="0"/>
                  </a:lnTo>
                  <a:lnTo>
                    <a:pt x="453" y="57"/>
                  </a:lnTo>
                  <a:lnTo>
                    <a:pt x="397" y="0"/>
                  </a:lnTo>
                  <a:lnTo>
                    <a:pt x="227" y="0"/>
                  </a:lnTo>
                  <a:lnTo>
                    <a:pt x="227" y="57"/>
                  </a:lnTo>
                  <a:lnTo>
                    <a:pt x="113" y="57"/>
                  </a:lnTo>
                  <a:lnTo>
                    <a:pt x="170" y="114"/>
                  </a:lnTo>
                  <a:lnTo>
                    <a:pt x="113" y="114"/>
                  </a:lnTo>
                  <a:lnTo>
                    <a:pt x="113" y="171"/>
                  </a:lnTo>
                  <a:lnTo>
                    <a:pt x="0" y="171"/>
                  </a:lnTo>
                  <a:lnTo>
                    <a:pt x="0" y="227"/>
                  </a:lnTo>
                  <a:lnTo>
                    <a:pt x="113" y="284"/>
                  </a:lnTo>
                  <a:lnTo>
                    <a:pt x="170" y="341"/>
                  </a:lnTo>
                  <a:lnTo>
                    <a:pt x="113" y="397"/>
                  </a:lnTo>
                  <a:lnTo>
                    <a:pt x="170" y="454"/>
                  </a:lnTo>
                  <a:lnTo>
                    <a:pt x="283" y="511"/>
                  </a:lnTo>
                  <a:lnTo>
                    <a:pt x="340" y="454"/>
                  </a:lnTo>
                  <a:lnTo>
                    <a:pt x="340" y="397"/>
                  </a:lnTo>
                  <a:lnTo>
                    <a:pt x="453" y="397"/>
                  </a:lnTo>
                  <a:lnTo>
                    <a:pt x="567" y="341"/>
                  </a:lnTo>
                  <a:lnTo>
                    <a:pt x="624" y="171"/>
                  </a:lnTo>
                  <a:lnTo>
                    <a:pt x="624" y="114"/>
                  </a:lnTo>
                  <a:lnTo>
                    <a:pt x="680" y="57"/>
                  </a:lnTo>
                  <a:close/>
                </a:path>
              </a:pathLst>
            </a:custGeom>
            <a:solidFill>
              <a:srgbClr val="70AD47">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4" name="Freeform 947">
              <a:extLst>
                <a:ext uri="{FF2B5EF4-FFF2-40B4-BE49-F238E27FC236}">
                  <a16:creationId xmlns:a16="http://schemas.microsoft.com/office/drawing/2014/main" id="{40486064-852B-85E7-49B2-855D9EC1EE0F}"/>
                </a:ext>
              </a:extLst>
            </p:cNvPr>
            <p:cNvSpPr>
              <a:spLocks/>
            </p:cNvSpPr>
            <p:nvPr/>
          </p:nvSpPr>
          <p:spPr bwMode="auto">
            <a:xfrm>
              <a:off x="7483035" y="4283265"/>
              <a:ext cx="312525" cy="272244"/>
            </a:xfrm>
            <a:custGeom>
              <a:avLst/>
              <a:gdLst>
                <a:gd name="T0" fmla="*/ 170 w 283"/>
                <a:gd name="T1" fmla="*/ 0 h 284"/>
                <a:gd name="T2" fmla="*/ 227 w 283"/>
                <a:gd name="T3" fmla="*/ 57 h 284"/>
                <a:gd name="T4" fmla="*/ 283 w 283"/>
                <a:gd name="T5" fmla="*/ 113 h 284"/>
                <a:gd name="T6" fmla="*/ 227 w 283"/>
                <a:gd name="T7" fmla="*/ 170 h 284"/>
                <a:gd name="T8" fmla="*/ 113 w 283"/>
                <a:gd name="T9" fmla="*/ 170 h 284"/>
                <a:gd name="T10" fmla="*/ 57 w 283"/>
                <a:gd name="T11" fmla="*/ 284 h 284"/>
                <a:gd name="T12" fmla="*/ 57 w 283"/>
                <a:gd name="T13" fmla="*/ 170 h 284"/>
                <a:gd name="T14" fmla="*/ 0 w 283"/>
                <a:gd name="T15" fmla="*/ 113 h 284"/>
                <a:gd name="T16" fmla="*/ 0 w 283"/>
                <a:gd name="T17" fmla="*/ 57 h 284"/>
                <a:gd name="T18" fmla="*/ 0 w 283"/>
                <a:gd name="T19" fmla="*/ 0 h 284"/>
                <a:gd name="T20" fmla="*/ 113 w 283"/>
                <a:gd name="T21" fmla="*/ 57 h 284"/>
                <a:gd name="T22" fmla="*/ 170 w 283"/>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284">
                  <a:moveTo>
                    <a:pt x="170" y="0"/>
                  </a:moveTo>
                  <a:lnTo>
                    <a:pt x="227" y="57"/>
                  </a:lnTo>
                  <a:lnTo>
                    <a:pt x="283" y="113"/>
                  </a:lnTo>
                  <a:lnTo>
                    <a:pt x="227" y="170"/>
                  </a:lnTo>
                  <a:lnTo>
                    <a:pt x="113" y="170"/>
                  </a:lnTo>
                  <a:lnTo>
                    <a:pt x="57" y="284"/>
                  </a:lnTo>
                  <a:lnTo>
                    <a:pt x="57" y="170"/>
                  </a:lnTo>
                  <a:lnTo>
                    <a:pt x="0" y="113"/>
                  </a:lnTo>
                  <a:lnTo>
                    <a:pt x="0" y="57"/>
                  </a:lnTo>
                  <a:lnTo>
                    <a:pt x="0" y="0"/>
                  </a:lnTo>
                  <a:lnTo>
                    <a:pt x="113" y="57"/>
                  </a:lnTo>
                  <a:lnTo>
                    <a:pt x="170" y="0"/>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5" name="Freeform 948">
              <a:extLst>
                <a:ext uri="{FF2B5EF4-FFF2-40B4-BE49-F238E27FC236}">
                  <a16:creationId xmlns:a16="http://schemas.microsoft.com/office/drawing/2014/main" id="{AC35BDC7-DBBF-664F-7091-7C78A22FDFF8}"/>
                </a:ext>
              </a:extLst>
            </p:cNvPr>
            <p:cNvSpPr>
              <a:spLocks/>
            </p:cNvSpPr>
            <p:nvPr/>
          </p:nvSpPr>
          <p:spPr bwMode="auto">
            <a:xfrm>
              <a:off x="7670771" y="4189794"/>
              <a:ext cx="438417" cy="434248"/>
            </a:xfrm>
            <a:custGeom>
              <a:avLst/>
              <a:gdLst>
                <a:gd name="T0" fmla="*/ 227 w 397"/>
                <a:gd name="T1" fmla="*/ 0 h 453"/>
                <a:gd name="T2" fmla="*/ 113 w 397"/>
                <a:gd name="T3" fmla="*/ 56 h 453"/>
                <a:gd name="T4" fmla="*/ 0 w 397"/>
                <a:gd name="T5" fmla="*/ 56 h 453"/>
                <a:gd name="T6" fmla="*/ 0 w 397"/>
                <a:gd name="T7" fmla="*/ 113 h 453"/>
                <a:gd name="T8" fmla="*/ 113 w 397"/>
                <a:gd name="T9" fmla="*/ 226 h 453"/>
                <a:gd name="T10" fmla="*/ 57 w 397"/>
                <a:gd name="T11" fmla="*/ 283 h 453"/>
                <a:gd name="T12" fmla="*/ 57 w 397"/>
                <a:gd name="T13" fmla="*/ 397 h 453"/>
                <a:gd name="T14" fmla="*/ 113 w 397"/>
                <a:gd name="T15" fmla="*/ 340 h 453"/>
                <a:gd name="T16" fmla="*/ 227 w 397"/>
                <a:gd name="T17" fmla="*/ 453 h 453"/>
                <a:gd name="T18" fmla="*/ 284 w 397"/>
                <a:gd name="T19" fmla="*/ 340 h 453"/>
                <a:gd name="T20" fmla="*/ 284 w 397"/>
                <a:gd name="T21" fmla="*/ 283 h 453"/>
                <a:gd name="T22" fmla="*/ 340 w 397"/>
                <a:gd name="T23" fmla="*/ 283 h 453"/>
                <a:gd name="T24" fmla="*/ 397 w 397"/>
                <a:gd name="T25" fmla="*/ 170 h 453"/>
                <a:gd name="T26" fmla="*/ 397 w 397"/>
                <a:gd name="T27" fmla="*/ 56 h 453"/>
                <a:gd name="T28" fmla="*/ 340 w 397"/>
                <a:gd name="T29" fmla="*/ 0 h 453"/>
                <a:gd name="T30" fmla="*/ 284 w 397"/>
                <a:gd name="T31" fmla="*/ 0 h 453"/>
                <a:gd name="T32" fmla="*/ 227 w 397"/>
                <a:gd name="T33"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453">
                  <a:moveTo>
                    <a:pt x="227" y="0"/>
                  </a:moveTo>
                  <a:lnTo>
                    <a:pt x="113" y="56"/>
                  </a:lnTo>
                  <a:lnTo>
                    <a:pt x="0" y="56"/>
                  </a:lnTo>
                  <a:lnTo>
                    <a:pt x="0" y="113"/>
                  </a:lnTo>
                  <a:lnTo>
                    <a:pt x="113" y="226"/>
                  </a:lnTo>
                  <a:lnTo>
                    <a:pt x="57" y="283"/>
                  </a:lnTo>
                  <a:lnTo>
                    <a:pt x="57" y="397"/>
                  </a:lnTo>
                  <a:lnTo>
                    <a:pt x="113" y="340"/>
                  </a:lnTo>
                  <a:lnTo>
                    <a:pt x="227" y="453"/>
                  </a:lnTo>
                  <a:lnTo>
                    <a:pt x="284" y="340"/>
                  </a:lnTo>
                  <a:lnTo>
                    <a:pt x="284" y="283"/>
                  </a:lnTo>
                  <a:lnTo>
                    <a:pt x="340" y="283"/>
                  </a:lnTo>
                  <a:lnTo>
                    <a:pt x="397" y="170"/>
                  </a:lnTo>
                  <a:lnTo>
                    <a:pt x="397" y="56"/>
                  </a:lnTo>
                  <a:lnTo>
                    <a:pt x="340" y="0"/>
                  </a:lnTo>
                  <a:lnTo>
                    <a:pt x="284" y="0"/>
                  </a:lnTo>
                  <a:lnTo>
                    <a:pt x="227" y="0"/>
                  </a:lnTo>
                  <a:close/>
                </a:path>
              </a:pathLst>
            </a:custGeom>
            <a:solidFill>
              <a:srgbClr val="70AD47">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6" name="Freeform 949">
              <a:extLst>
                <a:ext uri="{FF2B5EF4-FFF2-40B4-BE49-F238E27FC236}">
                  <a16:creationId xmlns:a16="http://schemas.microsoft.com/office/drawing/2014/main" id="{2DBCD848-7C6D-6924-2C8E-2AFBCB296513}"/>
                </a:ext>
              </a:extLst>
            </p:cNvPr>
            <p:cNvSpPr>
              <a:spLocks/>
            </p:cNvSpPr>
            <p:nvPr/>
          </p:nvSpPr>
          <p:spPr bwMode="auto">
            <a:xfrm>
              <a:off x="7358245" y="4283265"/>
              <a:ext cx="626154" cy="488888"/>
            </a:xfrm>
            <a:custGeom>
              <a:avLst/>
              <a:gdLst>
                <a:gd name="T0" fmla="*/ 113 w 567"/>
                <a:gd name="T1" fmla="*/ 0 h 510"/>
                <a:gd name="T2" fmla="*/ 0 w 567"/>
                <a:gd name="T3" fmla="*/ 113 h 510"/>
                <a:gd name="T4" fmla="*/ 0 w 567"/>
                <a:gd name="T5" fmla="*/ 227 h 510"/>
                <a:gd name="T6" fmla="*/ 56 w 567"/>
                <a:gd name="T7" fmla="*/ 340 h 510"/>
                <a:gd name="T8" fmla="*/ 170 w 567"/>
                <a:gd name="T9" fmla="*/ 454 h 510"/>
                <a:gd name="T10" fmla="*/ 283 w 567"/>
                <a:gd name="T11" fmla="*/ 454 h 510"/>
                <a:gd name="T12" fmla="*/ 340 w 567"/>
                <a:gd name="T13" fmla="*/ 510 h 510"/>
                <a:gd name="T14" fmla="*/ 567 w 567"/>
                <a:gd name="T15" fmla="*/ 340 h 510"/>
                <a:gd name="T16" fmla="*/ 510 w 567"/>
                <a:gd name="T17" fmla="*/ 340 h 510"/>
                <a:gd name="T18" fmla="*/ 396 w 567"/>
                <a:gd name="T19" fmla="*/ 227 h 510"/>
                <a:gd name="T20" fmla="*/ 340 w 567"/>
                <a:gd name="T21" fmla="*/ 284 h 510"/>
                <a:gd name="T22" fmla="*/ 340 w 567"/>
                <a:gd name="T23" fmla="*/ 170 h 510"/>
                <a:gd name="T24" fmla="*/ 226 w 567"/>
                <a:gd name="T25" fmla="*/ 170 h 510"/>
                <a:gd name="T26" fmla="*/ 170 w 567"/>
                <a:gd name="T27" fmla="*/ 284 h 510"/>
                <a:gd name="T28" fmla="*/ 170 w 567"/>
                <a:gd name="T29" fmla="*/ 170 h 510"/>
                <a:gd name="T30" fmla="*/ 113 w 567"/>
                <a:gd name="T31" fmla="*/ 113 h 510"/>
                <a:gd name="T32" fmla="*/ 113 w 567"/>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510">
                  <a:moveTo>
                    <a:pt x="113" y="0"/>
                  </a:moveTo>
                  <a:lnTo>
                    <a:pt x="0" y="113"/>
                  </a:lnTo>
                  <a:lnTo>
                    <a:pt x="0" y="227"/>
                  </a:lnTo>
                  <a:lnTo>
                    <a:pt x="56" y="340"/>
                  </a:lnTo>
                  <a:lnTo>
                    <a:pt x="170" y="454"/>
                  </a:lnTo>
                  <a:lnTo>
                    <a:pt x="283" y="454"/>
                  </a:lnTo>
                  <a:lnTo>
                    <a:pt x="340" y="510"/>
                  </a:lnTo>
                  <a:lnTo>
                    <a:pt x="567" y="340"/>
                  </a:lnTo>
                  <a:lnTo>
                    <a:pt x="510" y="340"/>
                  </a:lnTo>
                  <a:lnTo>
                    <a:pt x="396" y="227"/>
                  </a:lnTo>
                  <a:lnTo>
                    <a:pt x="340" y="284"/>
                  </a:lnTo>
                  <a:lnTo>
                    <a:pt x="340" y="170"/>
                  </a:lnTo>
                  <a:lnTo>
                    <a:pt x="226" y="170"/>
                  </a:lnTo>
                  <a:lnTo>
                    <a:pt x="170" y="284"/>
                  </a:lnTo>
                  <a:lnTo>
                    <a:pt x="170" y="170"/>
                  </a:lnTo>
                  <a:lnTo>
                    <a:pt x="113" y="113"/>
                  </a:lnTo>
                  <a:lnTo>
                    <a:pt x="113" y="0"/>
                  </a:lnTo>
                  <a:close/>
                </a:path>
              </a:pathLst>
            </a:custGeom>
            <a:solidFill>
              <a:srgbClr val="FFC000">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7" name="Freeform 950">
              <a:extLst>
                <a:ext uri="{FF2B5EF4-FFF2-40B4-BE49-F238E27FC236}">
                  <a16:creationId xmlns:a16="http://schemas.microsoft.com/office/drawing/2014/main" id="{CFBC2775-A21D-3A50-7E7E-0A1B4F0B256C}"/>
                </a:ext>
              </a:extLst>
            </p:cNvPr>
            <p:cNvSpPr>
              <a:spLocks/>
            </p:cNvSpPr>
            <p:nvPr/>
          </p:nvSpPr>
          <p:spPr bwMode="auto">
            <a:xfrm>
              <a:off x="7733717" y="4609192"/>
              <a:ext cx="375473" cy="325927"/>
            </a:xfrm>
            <a:custGeom>
              <a:avLst/>
              <a:gdLst>
                <a:gd name="T0" fmla="*/ 227 w 340"/>
                <a:gd name="T1" fmla="*/ 0 h 340"/>
                <a:gd name="T2" fmla="*/ 227 w 340"/>
                <a:gd name="T3" fmla="*/ 114 h 340"/>
                <a:gd name="T4" fmla="*/ 340 w 340"/>
                <a:gd name="T5" fmla="*/ 114 h 340"/>
                <a:gd name="T6" fmla="*/ 340 w 340"/>
                <a:gd name="T7" fmla="*/ 284 h 340"/>
                <a:gd name="T8" fmla="*/ 227 w 340"/>
                <a:gd name="T9" fmla="*/ 340 h 340"/>
                <a:gd name="T10" fmla="*/ 0 w 340"/>
                <a:gd name="T11" fmla="*/ 227 h 340"/>
                <a:gd name="T12" fmla="*/ 0 w 340"/>
                <a:gd name="T13" fmla="*/ 170 h 340"/>
                <a:gd name="T14" fmla="*/ 227 w 340"/>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340">
                  <a:moveTo>
                    <a:pt x="227" y="0"/>
                  </a:moveTo>
                  <a:lnTo>
                    <a:pt x="227" y="114"/>
                  </a:lnTo>
                  <a:lnTo>
                    <a:pt x="340" y="114"/>
                  </a:lnTo>
                  <a:lnTo>
                    <a:pt x="340" y="284"/>
                  </a:lnTo>
                  <a:lnTo>
                    <a:pt x="227" y="340"/>
                  </a:lnTo>
                  <a:lnTo>
                    <a:pt x="0" y="227"/>
                  </a:lnTo>
                  <a:lnTo>
                    <a:pt x="0" y="170"/>
                  </a:lnTo>
                  <a:lnTo>
                    <a:pt x="227" y="0"/>
                  </a:lnTo>
                  <a:close/>
                </a:path>
              </a:pathLst>
            </a:custGeom>
            <a:solidFill>
              <a:srgbClr val="FFC000">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8" name="Freeform 951">
              <a:extLst>
                <a:ext uri="{FF2B5EF4-FFF2-40B4-BE49-F238E27FC236}">
                  <a16:creationId xmlns:a16="http://schemas.microsoft.com/office/drawing/2014/main" id="{927BFDC8-874C-F8F6-BE18-216684DF2FB7}"/>
                </a:ext>
              </a:extLst>
            </p:cNvPr>
            <p:cNvSpPr>
              <a:spLocks/>
            </p:cNvSpPr>
            <p:nvPr/>
          </p:nvSpPr>
          <p:spPr bwMode="auto">
            <a:xfrm>
              <a:off x="7670771" y="4826797"/>
              <a:ext cx="501366" cy="435205"/>
            </a:xfrm>
            <a:custGeom>
              <a:avLst/>
              <a:gdLst>
                <a:gd name="T0" fmla="*/ 397 w 454"/>
                <a:gd name="T1" fmla="*/ 57 h 454"/>
                <a:gd name="T2" fmla="*/ 284 w 454"/>
                <a:gd name="T3" fmla="*/ 113 h 454"/>
                <a:gd name="T4" fmla="*/ 57 w 454"/>
                <a:gd name="T5" fmla="*/ 0 h 454"/>
                <a:gd name="T6" fmla="*/ 57 w 454"/>
                <a:gd name="T7" fmla="*/ 113 h 454"/>
                <a:gd name="T8" fmla="*/ 113 w 454"/>
                <a:gd name="T9" fmla="*/ 170 h 454"/>
                <a:gd name="T10" fmla="*/ 0 w 454"/>
                <a:gd name="T11" fmla="*/ 170 h 454"/>
                <a:gd name="T12" fmla="*/ 0 w 454"/>
                <a:gd name="T13" fmla="*/ 284 h 454"/>
                <a:gd name="T14" fmla="*/ 57 w 454"/>
                <a:gd name="T15" fmla="*/ 284 h 454"/>
                <a:gd name="T16" fmla="*/ 113 w 454"/>
                <a:gd name="T17" fmla="*/ 340 h 454"/>
                <a:gd name="T18" fmla="*/ 284 w 454"/>
                <a:gd name="T19" fmla="*/ 454 h 454"/>
                <a:gd name="T20" fmla="*/ 284 w 454"/>
                <a:gd name="T21" fmla="*/ 340 h 454"/>
                <a:gd name="T22" fmla="*/ 397 w 454"/>
                <a:gd name="T23" fmla="*/ 340 h 454"/>
                <a:gd name="T24" fmla="*/ 454 w 454"/>
                <a:gd name="T25" fmla="*/ 227 h 454"/>
                <a:gd name="T26" fmla="*/ 397 w 454"/>
                <a:gd name="T27"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454">
                  <a:moveTo>
                    <a:pt x="397" y="57"/>
                  </a:moveTo>
                  <a:lnTo>
                    <a:pt x="284" y="113"/>
                  </a:lnTo>
                  <a:lnTo>
                    <a:pt x="57" y="0"/>
                  </a:lnTo>
                  <a:lnTo>
                    <a:pt x="57" y="113"/>
                  </a:lnTo>
                  <a:lnTo>
                    <a:pt x="113" y="170"/>
                  </a:lnTo>
                  <a:lnTo>
                    <a:pt x="0" y="170"/>
                  </a:lnTo>
                  <a:lnTo>
                    <a:pt x="0" y="284"/>
                  </a:lnTo>
                  <a:lnTo>
                    <a:pt x="57" y="284"/>
                  </a:lnTo>
                  <a:lnTo>
                    <a:pt x="113" y="340"/>
                  </a:lnTo>
                  <a:lnTo>
                    <a:pt x="284" y="454"/>
                  </a:lnTo>
                  <a:lnTo>
                    <a:pt x="284" y="340"/>
                  </a:lnTo>
                  <a:lnTo>
                    <a:pt x="397" y="340"/>
                  </a:lnTo>
                  <a:lnTo>
                    <a:pt x="454" y="227"/>
                  </a:lnTo>
                  <a:lnTo>
                    <a:pt x="397" y="57"/>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9" name="Freeform 952">
              <a:extLst>
                <a:ext uri="{FF2B5EF4-FFF2-40B4-BE49-F238E27FC236}">
                  <a16:creationId xmlns:a16="http://schemas.microsoft.com/office/drawing/2014/main" id="{F1BDC04A-7D36-8F93-29A6-73C2F657C5B0}"/>
                </a:ext>
              </a:extLst>
            </p:cNvPr>
            <p:cNvSpPr>
              <a:spLocks/>
            </p:cNvSpPr>
            <p:nvPr/>
          </p:nvSpPr>
          <p:spPr bwMode="auto">
            <a:xfrm>
              <a:off x="7607824" y="5099041"/>
              <a:ext cx="564311" cy="597214"/>
            </a:xfrm>
            <a:custGeom>
              <a:avLst/>
              <a:gdLst>
                <a:gd name="T0" fmla="*/ 454 w 511"/>
                <a:gd name="T1" fmla="*/ 56 h 623"/>
                <a:gd name="T2" fmla="*/ 341 w 511"/>
                <a:gd name="T3" fmla="*/ 56 h 623"/>
                <a:gd name="T4" fmla="*/ 341 w 511"/>
                <a:gd name="T5" fmla="*/ 170 h 623"/>
                <a:gd name="T6" fmla="*/ 170 w 511"/>
                <a:gd name="T7" fmla="*/ 57 h 623"/>
                <a:gd name="T8" fmla="*/ 114 w 511"/>
                <a:gd name="T9" fmla="*/ 0 h 623"/>
                <a:gd name="T10" fmla="*/ 57 w 511"/>
                <a:gd name="T11" fmla="*/ 0 h 623"/>
                <a:gd name="T12" fmla="*/ 57 w 511"/>
                <a:gd name="T13" fmla="*/ 226 h 623"/>
                <a:gd name="T14" fmla="*/ 0 w 511"/>
                <a:gd name="T15" fmla="*/ 283 h 623"/>
                <a:gd name="T16" fmla="*/ 57 w 511"/>
                <a:gd name="T17" fmla="*/ 340 h 623"/>
                <a:gd name="T18" fmla="*/ 114 w 511"/>
                <a:gd name="T19" fmla="*/ 396 h 623"/>
                <a:gd name="T20" fmla="*/ 170 w 511"/>
                <a:gd name="T21" fmla="*/ 453 h 623"/>
                <a:gd name="T22" fmla="*/ 284 w 511"/>
                <a:gd name="T23" fmla="*/ 510 h 623"/>
                <a:gd name="T24" fmla="*/ 341 w 511"/>
                <a:gd name="T25" fmla="*/ 623 h 623"/>
                <a:gd name="T26" fmla="*/ 454 w 511"/>
                <a:gd name="T27" fmla="*/ 567 h 623"/>
                <a:gd name="T28" fmla="*/ 511 w 511"/>
                <a:gd name="T29" fmla="*/ 510 h 623"/>
                <a:gd name="T30" fmla="*/ 454 w 511"/>
                <a:gd name="T31" fmla="*/ 453 h 623"/>
                <a:gd name="T32" fmla="*/ 397 w 511"/>
                <a:gd name="T33" fmla="*/ 453 h 623"/>
                <a:gd name="T34" fmla="*/ 397 w 511"/>
                <a:gd name="T35" fmla="*/ 340 h 623"/>
                <a:gd name="T36" fmla="*/ 511 w 511"/>
                <a:gd name="T37" fmla="*/ 283 h 623"/>
                <a:gd name="T38" fmla="*/ 454 w 511"/>
                <a:gd name="T39" fmla="*/ 170 h 623"/>
                <a:gd name="T40" fmla="*/ 454 w 511"/>
                <a:gd name="T41" fmla="*/ 5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1" h="623">
                  <a:moveTo>
                    <a:pt x="454" y="56"/>
                  </a:moveTo>
                  <a:lnTo>
                    <a:pt x="341" y="56"/>
                  </a:lnTo>
                  <a:lnTo>
                    <a:pt x="341" y="170"/>
                  </a:lnTo>
                  <a:lnTo>
                    <a:pt x="170" y="57"/>
                  </a:lnTo>
                  <a:lnTo>
                    <a:pt x="114" y="0"/>
                  </a:lnTo>
                  <a:lnTo>
                    <a:pt x="57" y="0"/>
                  </a:lnTo>
                  <a:lnTo>
                    <a:pt x="57" y="226"/>
                  </a:lnTo>
                  <a:lnTo>
                    <a:pt x="0" y="283"/>
                  </a:lnTo>
                  <a:lnTo>
                    <a:pt x="57" y="340"/>
                  </a:lnTo>
                  <a:lnTo>
                    <a:pt x="114" y="396"/>
                  </a:lnTo>
                  <a:lnTo>
                    <a:pt x="170" y="453"/>
                  </a:lnTo>
                  <a:lnTo>
                    <a:pt x="284" y="510"/>
                  </a:lnTo>
                  <a:lnTo>
                    <a:pt x="341" y="623"/>
                  </a:lnTo>
                  <a:lnTo>
                    <a:pt x="454" y="567"/>
                  </a:lnTo>
                  <a:lnTo>
                    <a:pt x="511" y="510"/>
                  </a:lnTo>
                  <a:lnTo>
                    <a:pt x="454" y="453"/>
                  </a:lnTo>
                  <a:lnTo>
                    <a:pt x="397" y="453"/>
                  </a:lnTo>
                  <a:lnTo>
                    <a:pt x="397" y="340"/>
                  </a:lnTo>
                  <a:lnTo>
                    <a:pt x="511" y="283"/>
                  </a:lnTo>
                  <a:lnTo>
                    <a:pt x="454" y="170"/>
                  </a:lnTo>
                  <a:lnTo>
                    <a:pt x="454" y="56"/>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0" name="Freeform 953">
              <a:extLst>
                <a:ext uri="{FF2B5EF4-FFF2-40B4-BE49-F238E27FC236}">
                  <a16:creationId xmlns:a16="http://schemas.microsoft.com/office/drawing/2014/main" id="{DBD6761D-5081-7657-A52E-5A3CCF27F70A}"/>
                </a:ext>
              </a:extLst>
            </p:cNvPr>
            <p:cNvSpPr>
              <a:spLocks/>
            </p:cNvSpPr>
            <p:nvPr/>
          </p:nvSpPr>
          <p:spPr bwMode="auto">
            <a:xfrm>
              <a:off x="6793932" y="5099041"/>
              <a:ext cx="1190464" cy="977778"/>
            </a:xfrm>
            <a:custGeom>
              <a:avLst/>
              <a:gdLst>
                <a:gd name="T0" fmla="*/ 737 w 1078"/>
                <a:gd name="T1" fmla="*/ 283 h 1020"/>
                <a:gd name="T2" fmla="*/ 624 w 1078"/>
                <a:gd name="T3" fmla="*/ 226 h 1020"/>
                <a:gd name="T4" fmla="*/ 567 w 1078"/>
                <a:gd name="T5" fmla="*/ 170 h 1020"/>
                <a:gd name="T6" fmla="*/ 567 w 1078"/>
                <a:gd name="T7" fmla="*/ 0 h 1020"/>
                <a:gd name="T8" fmla="*/ 454 w 1078"/>
                <a:gd name="T9" fmla="*/ 0 h 1020"/>
                <a:gd name="T10" fmla="*/ 340 w 1078"/>
                <a:gd name="T11" fmla="*/ 56 h 1020"/>
                <a:gd name="T12" fmla="*/ 340 w 1078"/>
                <a:gd name="T13" fmla="*/ 113 h 1020"/>
                <a:gd name="T14" fmla="*/ 227 w 1078"/>
                <a:gd name="T15" fmla="*/ 283 h 1020"/>
                <a:gd name="T16" fmla="*/ 227 w 1078"/>
                <a:gd name="T17" fmla="*/ 680 h 1020"/>
                <a:gd name="T18" fmla="*/ 0 w 1078"/>
                <a:gd name="T19" fmla="*/ 793 h 1020"/>
                <a:gd name="T20" fmla="*/ 0 w 1078"/>
                <a:gd name="T21" fmla="*/ 850 h 1020"/>
                <a:gd name="T22" fmla="*/ 114 w 1078"/>
                <a:gd name="T23" fmla="*/ 963 h 1020"/>
                <a:gd name="T24" fmla="*/ 170 w 1078"/>
                <a:gd name="T25" fmla="*/ 1020 h 1020"/>
                <a:gd name="T26" fmla="*/ 340 w 1078"/>
                <a:gd name="T27" fmla="*/ 907 h 1020"/>
                <a:gd name="T28" fmla="*/ 511 w 1078"/>
                <a:gd name="T29" fmla="*/ 793 h 1020"/>
                <a:gd name="T30" fmla="*/ 624 w 1078"/>
                <a:gd name="T31" fmla="*/ 737 h 1020"/>
                <a:gd name="T32" fmla="*/ 794 w 1078"/>
                <a:gd name="T33" fmla="*/ 737 h 1020"/>
                <a:gd name="T34" fmla="*/ 851 w 1078"/>
                <a:gd name="T35" fmla="*/ 680 h 1020"/>
                <a:gd name="T36" fmla="*/ 964 w 1078"/>
                <a:gd name="T37" fmla="*/ 737 h 1020"/>
                <a:gd name="T38" fmla="*/ 1078 w 1078"/>
                <a:gd name="T39" fmla="*/ 623 h 1020"/>
                <a:gd name="T40" fmla="*/ 1021 w 1078"/>
                <a:gd name="T41" fmla="*/ 510 h 1020"/>
                <a:gd name="T42" fmla="*/ 907 w 1078"/>
                <a:gd name="T43" fmla="*/ 453 h 1020"/>
                <a:gd name="T44" fmla="*/ 737 w 1078"/>
                <a:gd name="T45" fmla="*/ 283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8" h="1020">
                  <a:moveTo>
                    <a:pt x="737" y="283"/>
                  </a:moveTo>
                  <a:lnTo>
                    <a:pt x="624" y="226"/>
                  </a:lnTo>
                  <a:lnTo>
                    <a:pt x="567" y="170"/>
                  </a:lnTo>
                  <a:lnTo>
                    <a:pt x="567" y="0"/>
                  </a:lnTo>
                  <a:lnTo>
                    <a:pt x="454" y="0"/>
                  </a:lnTo>
                  <a:lnTo>
                    <a:pt x="340" y="56"/>
                  </a:lnTo>
                  <a:lnTo>
                    <a:pt x="340" y="113"/>
                  </a:lnTo>
                  <a:lnTo>
                    <a:pt x="227" y="283"/>
                  </a:lnTo>
                  <a:lnTo>
                    <a:pt x="227" y="680"/>
                  </a:lnTo>
                  <a:lnTo>
                    <a:pt x="0" y="793"/>
                  </a:lnTo>
                  <a:lnTo>
                    <a:pt x="0" y="850"/>
                  </a:lnTo>
                  <a:lnTo>
                    <a:pt x="114" y="963"/>
                  </a:lnTo>
                  <a:lnTo>
                    <a:pt x="170" y="1020"/>
                  </a:lnTo>
                  <a:lnTo>
                    <a:pt x="340" y="907"/>
                  </a:lnTo>
                  <a:lnTo>
                    <a:pt x="511" y="793"/>
                  </a:lnTo>
                  <a:lnTo>
                    <a:pt x="624" y="737"/>
                  </a:lnTo>
                  <a:lnTo>
                    <a:pt x="794" y="737"/>
                  </a:lnTo>
                  <a:lnTo>
                    <a:pt x="851" y="680"/>
                  </a:lnTo>
                  <a:lnTo>
                    <a:pt x="964" y="737"/>
                  </a:lnTo>
                  <a:lnTo>
                    <a:pt x="1078" y="623"/>
                  </a:lnTo>
                  <a:lnTo>
                    <a:pt x="1021" y="510"/>
                  </a:lnTo>
                  <a:lnTo>
                    <a:pt x="907" y="453"/>
                  </a:lnTo>
                  <a:lnTo>
                    <a:pt x="737" y="283"/>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1" name="Freeform 954">
              <a:extLst>
                <a:ext uri="{FF2B5EF4-FFF2-40B4-BE49-F238E27FC236}">
                  <a16:creationId xmlns:a16="http://schemas.microsoft.com/office/drawing/2014/main" id="{D3972D5F-02E3-96F4-BA4A-18E9A04F10D6}"/>
                </a:ext>
              </a:extLst>
            </p:cNvPr>
            <p:cNvSpPr>
              <a:spLocks/>
            </p:cNvSpPr>
            <p:nvPr/>
          </p:nvSpPr>
          <p:spPr bwMode="auto">
            <a:xfrm>
              <a:off x="7295299" y="4663833"/>
              <a:ext cx="500263" cy="706495"/>
            </a:xfrm>
            <a:custGeom>
              <a:avLst/>
              <a:gdLst>
                <a:gd name="T0" fmla="*/ 0 w 453"/>
                <a:gd name="T1" fmla="*/ 454 h 737"/>
                <a:gd name="T2" fmla="*/ 0 w 453"/>
                <a:gd name="T3" fmla="*/ 227 h 737"/>
                <a:gd name="T4" fmla="*/ 57 w 453"/>
                <a:gd name="T5" fmla="*/ 170 h 737"/>
                <a:gd name="T6" fmla="*/ 170 w 453"/>
                <a:gd name="T7" fmla="*/ 170 h 737"/>
                <a:gd name="T8" fmla="*/ 170 w 453"/>
                <a:gd name="T9" fmla="*/ 0 h 737"/>
                <a:gd name="T10" fmla="*/ 227 w 453"/>
                <a:gd name="T11" fmla="*/ 57 h 737"/>
                <a:gd name="T12" fmla="*/ 340 w 453"/>
                <a:gd name="T13" fmla="*/ 57 h 737"/>
                <a:gd name="T14" fmla="*/ 397 w 453"/>
                <a:gd name="T15" fmla="*/ 113 h 737"/>
                <a:gd name="T16" fmla="*/ 397 w 453"/>
                <a:gd name="T17" fmla="*/ 283 h 737"/>
                <a:gd name="T18" fmla="*/ 453 w 453"/>
                <a:gd name="T19" fmla="*/ 340 h 737"/>
                <a:gd name="T20" fmla="*/ 340 w 453"/>
                <a:gd name="T21" fmla="*/ 340 h 737"/>
                <a:gd name="T22" fmla="*/ 340 w 453"/>
                <a:gd name="T23" fmla="*/ 680 h 737"/>
                <a:gd name="T24" fmla="*/ 283 w 453"/>
                <a:gd name="T25" fmla="*/ 737 h 737"/>
                <a:gd name="T26" fmla="*/ 170 w 453"/>
                <a:gd name="T27" fmla="*/ 680 h 737"/>
                <a:gd name="T28" fmla="*/ 113 w 453"/>
                <a:gd name="T29" fmla="*/ 624 h 737"/>
                <a:gd name="T30" fmla="*/ 113 w 453"/>
                <a:gd name="T31" fmla="*/ 454 h 737"/>
                <a:gd name="T32" fmla="*/ 0 w 453"/>
                <a:gd name="T33" fmla="*/ 45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3" h="737">
                  <a:moveTo>
                    <a:pt x="0" y="454"/>
                  </a:moveTo>
                  <a:lnTo>
                    <a:pt x="0" y="227"/>
                  </a:lnTo>
                  <a:lnTo>
                    <a:pt x="57" y="170"/>
                  </a:lnTo>
                  <a:lnTo>
                    <a:pt x="170" y="170"/>
                  </a:lnTo>
                  <a:lnTo>
                    <a:pt x="170" y="0"/>
                  </a:lnTo>
                  <a:lnTo>
                    <a:pt x="227" y="57"/>
                  </a:lnTo>
                  <a:lnTo>
                    <a:pt x="340" y="57"/>
                  </a:lnTo>
                  <a:lnTo>
                    <a:pt x="397" y="113"/>
                  </a:lnTo>
                  <a:lnTo>
                    <a:pt x="397" y="283"/>
                  </a:lnTo>
                  <a:lnTo>
                    <a:pt x="453" y="340"/>
                  </a:lnTo>
                  <a:lnTo>
                    <a:pt x="340" y="340"/>
                  </a:lnTo>
                  <a:lnTo>
                    <a:pt x="340" y="680"/>
                  </a:lnTo>
                  <a:lnTo>
                    <a:pt x="283" y="737"/>
                  </a:lnTo>
                  <a:lnTo>
                    <a:pt x="170" y="680"/>
                  </a:lnTo>
                  <a:lnTo>
                    <a:pt x="113" y="624"/>
                  </a:lnTo>
                  <a:lnTo>
                    <a:pt x="113" y="454"/>
                  </a:lnTo>
                  <a:lnTo>
                    <a:pt x="0" y="454"/>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2" name="Freeform 955">
              <a:extLst>
                <a:ext uri="{FF2B5EF4-FFF2-40B4-BE49-F238E27FC236}">
                  <a16:creationId xmlns:a16="http://schemas.microsoft.com/office/drawing/2014/main" id="{5C5A3025-55BB-D6C7-0BFC-714E1CCF2091}"/>
                </a:ext>
              </a:extLst>
            </p:cNvPr>
            <p:cNvSpPr>
              <a:spLocks/>
            </p:cNvSpPr>
            <p:nvPr/>
          </p:nvSpPr>
          <p:spPr bwMode="auto">
            <a:xfrm>
              <a:off x="7107565" y="4718473"/>
              <a:ext cx="250680" cy="434249"/>
            </a:xfrm>
            <a:custGeom>
              <a:avLst/>
              <a:gdLst>
                <a:gd name="T0" fmla="*/ 227 w 227"/>
                <a:gd name="T1" fmla="*/ 113 h 453"/>
                <a:gd name="T2" fmla="*/ 170 w 227"/>
                <a:gd name="T3" fmla="*/ 0 h 453"/>
                <a:gd name="T4" fmla="*/ 113 w 227"/>
                <a:gd name="T5" fmla="*/ 56 h 453"/>
                <a:gd name="T6" fmla="*/ 56 w 227"/>
                <a:gd name="T7" fmla="*/ 113 h 453"/>
                <a:gd name="T8" fmla="*/ 0 w 227"/>
                <a:gd name="T9" fmla="*/ 113 h 453"/>
                <a:gd name="T10" fmla="*/ 0 w 227"/>
                <a:gd name="T11" fmla="*/ 170 h 453"/>
                <a:gd name="T12" fmla="*/ 56 w 227"/>
                <a:gd name="T13" fmla="*/ 226 h 453"/>
                <a:gd name="T14" fmla="*/ 0 w 227"/>
                <a:gd name="T15" fmla="*/ 283 h 453"/>
                <a:gd name="T16" fmla="*/ 0 w 227"/>
                <a:gd name="T17" fmla="*/ 397 h 453"/>
                <a:gd name="T18" fmla="*/ 56 w 227"/>
                <a:gd name="T19" fmla="*/ 453 h 453"/>
                <a:gd name="T20" fmla="*/ 170 w 227"/>
                <a:gd name="T21" fmla="*/ 397 h 453"/>
                <a:gd name="T22" fmla="*/ 170 w 227"/>
                <a:gd name="T23" fmla="*/ 170 h 453"/>
                <a:gd name="T24" fmla="*/ 227 w 227"/>
                <a:gd name="T25" fmla="*/ 11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453">
                  <a:moveTo>
                    <a:pt x="227" y="113"/>
                  </a:moveTo>
                  <a:lnTo>
                    <a:pt x="170" y="0"/>
                  </a:lnTo>
                  <a:lnTo>
                    <a:pt x="113" y="56"/>
                  </a:lnTo>
                  <a:lnTo>
                    <a:pt x="56" y="113"/>
                  </a:lnTo>
                  <a:lnTo>
                    <a:pt x="0" y="113"/>
                  </a:lnTo>
                  <a:lnTo>
                    <a:pt x="0" y="170"/>
                  </a:lnTo>
                  <a:lnTo>
                    <a:pt x="56" y="226"/>
                  </a:lnTo>
                  <a:lnTo>
                    <a:pt x="0" y="283"/>
                  </a:lnTo>
                  <a:lnTo>
                    <a:pt x="0" y="397"/>
                  </a:lnTo>
                  <a:lnTo>
                    <a:pt x="56" y="453"/>
                  </a:lnTo>
                  <a:lnTo>
                    <a:pt x="170" y="397"/>
                  </a:lnTo>
                  <a:lnTo>
                    <a:pt x="170" y="170"/>
                  </a:lnTo>
                  <a:lnTo>
                    <a:pt x="227" y="113"/>
                  </a:lnTo>
                  <a:close/>
                </a:path>
              </a:pathLst>
            </a:custGeom>
            <a:solidFill>
              <a:srgbClr val="FFC000">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3" name="Freeform 956">
              <a:extLst>
                <a:ext uri="{FF2B5EF4-FFF2-40B4-BE49-F238E27FC236}">
                  <a16:creationId xmlns:a16="http://schemas.microsoft.com/office/drawing/2014/main" id="{18B26669-BE10-B4C8-97F9-CB7407ADAFCA}"/>
                </a:ext>
              </a:extLst>
            </p:cNvPr>
            <p:cNvSpPr>
              <a:spLocks/>
            </p:cNvSpPr>
            <p:nvPr/>
          </p:nvSpPr>
          <p:spPr bwMode="auto">
            <a:xfrm>
              <a:off x="7107565" y="4228626"/>
              <a:ext cx="375473" cy="326883"/>
            </a:xfrm>
            <a:custGeom>
              <a:avLst/>
              <a:gdLst>
                <a:gd name="T0" fmla="*/ 283 w 340"/>
                <a:gd name="T1" fmla="*/ 0 h 341"/>
                <a:gd name="T2" fmla="*/ 0 w 340"/>
                <a:gd name="T3" fmla="*/ 0 h 341"/>
                <a:gd name="T4" fmla="*/ 0 w 340"/>
                <a:gd name="T5" fmla="*/ 170 h 341"/>
                <a:gd name="T6" fmla="*/ 56 w 340"/>
                <a:gd name="T7" fmla="*/ 227 h 341"/>
                <a:gd name="T8" fmla="*/ 113 w 340"/>
                <a:gd name="T9" fmla="*/ 227 h 341"/>
                <a:gd name="T10" fmla="*/ 113 w 340"/>
                <a:gd name="T11" fmla="*/ 284 h 341"/>
                <a:gd name="T12" fmla="*/ 170 w 340"/>
                <a:gd name="T13" fmla="*/ 341 h 341"/>
                <a:gd name="T14" fmla="*/ 227 w 340"/>
                <a:gd name="T15" fmla="*/ 284 h 341"/>
                <a:gd name="T16" fmla="*/ 227 w 340"/>
                <a:gd name="T17" fmla="*/ 170 h 341"/>
                <a:gd name="T18" fmla="*/ 340 w 340"/>
                <a:gd name="T19" fmla="*/ 57 h 341"/>
                <a:gd name="T20" fmla="*/ 283 w 340"/>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341">
                  <a:moveTo>
                    <a:pt x="283" y="0"/>
                  </a:moveTo>
                  <a:lnTo>
                    <a:pt x="0" y="0"/>
                  </a:lnTo>
                  <a:lnTo>
                    <a:pt x="0" y="170"/>
                  </a:lnTo>
                  <a:lnTo>
                    <a:pt x="56" y="227"/>
                  </a:lnTo>
                  <a:lnTo>
                    <a:pt x="113" y="227"/>
                  </a:lnTo>
                  <a:lnTo>
                    <a:pt x="113" y="284"/>
                  </a:lnTo>
                  <a:lnTo>
                    <a:pt x="170" y="341"/>
                  </a:lnTo>
                  <a:lnTo>
                    <a:pt x="227" y="284"/>
                  </a:lnTo>
                  <a:lnTo>
                    <a:pt x="227" y="170"/>
                  </a:lnTo>
                  <a:lnTo>
                    <a:pt x="340" y="57"/>
                  </a:lnTo>
                  <a:lnTo>
                    <a:pt x="283" y="0"/>
                  </a:lnTo>
                  <a:close/>
                </a:path>
              </a:pathLst>
            </a:custGeom>
            <a:solidFill>
              <a:srgbClr val="FFC000">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4" name="Freeform 961">
              <a:extLst>
                <a:ext uri="{FF2B5EF4-FFF2-40B4-BE49-F238E27FC236}">
                  <a16:creationId xmlns:a16="http://schemas.microsoft.com/office/drawing/2014/main" id="{2B075904-C2B6-0679-2168-6025E89BBFBE}"/>
                </a:ext>
              </a:extLst>
            </p:cNvPr>
            <p:cNvSpPr>
              <a:spLocks/>
            </p:cNvSpPr>
            <p:nvPr/>
          </p:nvSpPr>
          <p:spPr bwMode="auto">
            <a:xfrm>
              <a:off x="5416834" y="5370326"/>
              <a:ext cx="876836" cy="761136"/>
            </a:xfrm>
            <a:custGeom>
              <a:avLst/>
              <a:gdLst>
                <a:gd name="T0" fmla="*/ 283 w 794"/>
                <a:gd name="T1" fmla="*/ 0 h 794"/>
                <a:gd name="T2" fmla="*/ 397 w 794"/>
                <a:gd name="T3" fmla="*/ 113 h 794"/>
                <a:gd name="T4" fmla="*/ 453 w 794"/>
                <a:gd name="T5" fmla="*/ 170 h 794"/>
                <a:gd name="T6" fmla="*/ 453 w 794"/>
                <a:gd name="T7" fmla="*/ 227 h 794"/>
                <a:gd name="T8" fmla="*/ 340 w 794"/>
                <a:gd name="T9" fmla="*/ 227 h 794"/>
                <a:gd name="T10" fmla="*/ 340 w 794"/>
                <a:gd name="T11" fmla="*/ 340 h 794"/>
                <a:gd name="T12" fmla="*/ 453 w 794"/>
                <a:gd name="T13" fmla="*/ 454 h 794"/>
                <a:gd name="T14" fmla="*/ 453 w 794"/>
                <a:gd name="T15" fmla="*/ 510 h 794"/>
                <a:gd name="T16" fmla="*/ 567 w 794"/>
                <a:gd name="T17" fmla="*/ 567 h 794"/>
                <a:gd name="T18" fmla="*/ 623 w 794"/>
                <a:gd name="T19" fmla="*/ 624 h 794"/>
                <a:gd name="T20" fmla="*/ 680 w 794"/>
                <a:gd name="T21" fmla="*/ 624 h 794"/>
                <a:gd name="T22" fmla="*/ 737 w 794"/>
                <a:gd name="T23" fmla="*/ 680 h 794"/>
                <a:gd name="T24" fmla="*/ 794 w 794"/>
                <a:gd name="T25" fmla="*/ 737 h 794"/>
                <a:gd name="T26" fmla="*/ 680 w 794"/>
                <a:gd name="T27" fmla="*/ 794 h 794"/>
                <a:gd name="T28" fmla="*/ 453 w 794"/>
                <a:gd name="T29" fmla="*/ 794 h 794"/>
                <a:gd name="T30" fmla="*/ 340 w 794"/>
                <a:gd name="T31" fmla="*/ 794 h 794"/>
                <a:gd name="T32" fmla="*/ 340 w 794"/>
                <a:gd name="T33" fmla="*/ 737 h 794"/>
                <a:gd name="T34" fmla="*/ 283 w 794"/>
                <a:gd name="T35" fmla="*/ 737 h 794"/>
                <a:gd name="T36" fmla="*/ 283 w 794"/>
                <a:gd name="T37" fmla="*/ 680 h 794"/>
                <a:gd name="T38" fmla="*/ 227 w 794"/>
                <a:gd name="T39" fmla="*/ 624 h 794"/>
                <a:gd name="T40" fmla="*/ 227 w 794"/>
                <a:gd name="T41" fmla="*/ 567 h 794"/>
                <a:gd name="T42" fmla="*/ 170 w 794"/>
                <a:gd name="T43" fmla="*/ 397 h 794"/>
                <a:gd name="T44" fmla="*/ 56 w 794"/>
                <a:gd name="T45" fmla="*/ 454 h 794"/>
                <a:gd name="T46" fmla="*/ 113 w 794"/>
                <a:gd name="T47" fmla="*/ 340 h 794"/>
                <a:gd name="T48" fmla="*/ 56 w 794"/>
                <a:gd name="T49" fmla="*/ 284 h 794"/>
                <a:gd name="T50" fmla="*/ 0 w 794"/>
                <a:gd name="T51" fmla="*/ 284 h 794"/>
                <a:gd name="T52" fmla="*/ 56 w 794"/>
                <a:gd name="T53" fmla="*/ 227 h 794"/>
                <a:gd name="T54" fmla="*/ 56 w 794"/>
                <a:gd name="T55" fmla="*/ 170 h 794"/>
                <a:gd name="T56" fmla="*/ 227 w 794"/>
                <a:gd name="T57" fmla="*/ 113 h 794"/>
                <a:gd name="T58" fmla="*/ 227 w 794"/>
                <a:gd name="T59" fmla="*/ 57 h 794"/>
                <a:gd name="T60" fmla="*/ 283 w 794"/>
                <a:gd name="T61"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4" h="794">
                  <a:moveTo>
                    <a:pt x="283" y="0"/>
                  </a:moveTo>
                  <a:lnTo>
                    <a:pt x="397" y="113"/>
                  </a:lnTo>
                  <a:lnTo>
                    <a:pt x="453" y="170"/>
                  </a:lnTo>
                  <a:lnTo>
                    <a:pt x="453" y="227"/>
                  </a:lnTo>
                  <a:lnTo>
                    <a:pt x="340" y="227"/>
                  </a:lnTo>
                  <a:lnTo>
                    <a:pt x="340" y="340"/>
                  </a:lnTo>
                  <a:lnTo>
                    <a:pt x="453" y="454"/>
                  </a:lnTo>
                  <a:lnTo>
                    <a:pt x="453" y="510"/>
                  </a:lnTo>
                  <a:lnTo>
                    <a:pt x="567" y="567"/>
                  </a:lnTo>
                  <a:lnTo>
                    <a:pt x="623" y="624"/>
                  </a:lnTo>
                  <a:lnTo>
                    <a:pt x="680" y="624"/>
                  </a:lnTo>
                  <a:lnTo>
                    <a:pt x="737" y="680"/>
                  </a:lnTo>
                  <a:lnTo>
                    <a:pt x="794" y="737"/>
                  </a:lnTo>
                  <a:lnTo>
                    <a:pt x="680" y="794"/>
                  </a:lnTo>
                  <a:lnTo>
                    <a:pt x="453" y="794"/>
                  </a:lnTo>
                  <a:lnTo>
                    <a:pt x="340" y="794"/>
                  </a:lnTo>
                  <a:lnTo>
                    <a:pt x="340" y="737"/>
                  </a:lnTo>
                  <a:lnTo>
                    <a:pt x="283" y="737"/>
                  </a:lnTo>
                  <a:lnTo>
                    <a:pt x="283" y="680"/>
                  </a:lnTo>
                  <a:lnTo>
                    <a:pt x="227" y="624"/>
                  </a:lnTo>
                  <a:lnTo>
                    <a:pt x="227" y="567"/>
                  </a:lnTo>
                  <a:lnTo>
                    <a:pt x="170" y="397"/>
                  </a:lnTo>
                  <a:lnTo>
                    <a:pt x="56" y="454"/>
                  </a:lnTo>
                  <a:lnTo>
                    <a:pt x="113" y="340"/>
                  </a:lnTo>
                  <a:lnTo>
                    <a:pt x="56" y="284"/>
                  </a:lnTo>
                  <a:lnTo>
                    <a:pt x="0" y="284"/>
                  </a:lnTo>
                  <a:lnTo>
                    <a:pt x="56" y="227"/>
                  </a:lnTo>
                  <a:lnTo>
                    <a:pt x="56" y="170"/>
                  </a:lnTo>
                  <a:lnTo>
                    <a:pt x="227" y="113"/>
                  </a:lnTo>
                  <a:lnTo>
                    <a:pt x="227" y="57"/>
                  </a:lnTo>
                  <a:lnTo>
                    <a:pt x="283"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5" name="Freeform 962">
              <a:extLst>
                <a:ext uri="{FF2B5EF4-FFF2-40B4-BE49-F238E27FC236}">
                  <a16:creationId xmlns:a16="http://schemas.microsoft.com/office/drawing/2014/main" id="{2BE9EEC3-2CA9-4324-13AD-6D5EC44B35C1}"/>
                </a:ext>
              </a:extLst>
            </p:cNvPr>
            <p:cNvSpPr>
              <a:spLocks/>
            </p:cNvSpPr>
            <p:nvPr/>
          </p:nvSpPr>
          <p:spPr bwMode="auto">
            <a:xfrm>
              <a:off x="5729360" y="5152723"/>
              <a:ext cx="752049" cy="924100"/>
            </a:xfrm>
            <a:custGeom>
              <a:avLst/>
              <a:gdLst>
                <a:gd name="T0" fmla="*/ 0 w 681"/>
                <a:gd name="T1" fmla="*/ 227 h 964"/>
                <a:gd name="T2" fmla="*/ 57 w 681"/>
                <a:gd name="T3" fmla="*/ 170 h 964"/>
                <a:gd name="T4" fmla="*/ 0 w 681"/>
                <a:gd name="T5" fmla="*/ 170 h 964"/>
                <a:gd name="T6" fmla="*/ 57 w 681"/>
                <a:gd name="T7" fmla="*/ 0 h 964"/>
                <a:gd name="T8" fmla="*/ 114 w 681"/>
                <a:gd name="T9" fmla="*/ 57 h 964"/>
                <a:gd name="T10" fmla="*/ 114 w 681"/>
                <a:gd name="T11" fmla="*/ 114 h 964"/>
                <a:gd name="T12" fmla="*/ 170 w 681"/>
                <a:gd name="T13" fmla="*/ 114 h 964"/>
                <a:gd name="T14" fmla="*/ 170 w 681"/>
                <a:gd name="T15" fmla="*/ 57 h 964"/>
                <a:gd name="T16" fmla="*/ 340 w 681"/>
                <a:gd name="T17" fmla="*/ 170 h 964"/>
                <a:gd name="T18" fmla="*/ 340 w 681"/>
                <a:gd name="T19" fmla="*/ 284 h 964"/>
                <a:gd name="T20" fmla="*/ 397 w 681"/>
                <a:gd name="T21" fmla="*/ 397 h 964"/>
                <a:gd name="T22" fmla="*/ 511 w 681"/>
                <a:gd name="T23" fmla="*/ 397 h 964"/>
                <a:gd name="T24" fmla="*/ 454 w 681"/>
                <a:gd name="T25" fmla="*/ 511 h 964"/>
                <a:gd name="T26" fmla="*/ 511 w 681"/>
                <a:gd name="T27" fmla="*/ 567 h 964"/>
                <a:gd name="T28" fmla="*/ 624 w 681"/>
                <a:gd name="T29" fmla="*/ 681 h 964"/>
                <a:gd name="T30" fmla="*/ 681 w 681"/>
                <a:gd name="T31" fmla="*/ 907 h 964"/>
                <a:gd name="T32" fmla="*/ 567 w 681"/>
                <a:gd name="T33" fmla="*/ 964 h 964"/>
                <a:gd name="T34" fmla="*/ 511 w 681"/>
                <a:gd name="T35" fmla="*/ 964 h 964"/>
                <a:gd name="T36" fmla="*/ 397 w 681"/>
                <a:gd name="T37" fmla="*/ 851 h 964"/>
                <a:gd name="T38" fmla="*/ 340 w 681"/>
                <a:gd name="T39" fmla="*/ 851 h 964"/>
                <a:gd name="T40" fmla="*/ 340 w 681"/>
                <a:gd name="T41" fmla="*/ 624 h 964"/>
                <a:gd name="T42" fmla="*/ 284 w 681"/>
                <a:gd name="T43" fmla="*/ 454 h 964"/>
                <a:gd name="T44" fmla="*/ 170 w 681"/>
                <a:gd name="T45" fmla="*/ 397 h 964"/>
                <a:gd name="T46" fmla="*/ 0 w 681"/>
                <a:gd name="T47" fmla="*/ 22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1" h="964">
                  <a:moveTo>
                    <a:pt x="0" y="227"/>
                  </a:moveTo>
                  <a:lnTo>
                    <a:pt x="57" y="170"/>
                  </a:lnTo>
                  <a:lnTo>
                    <a:pt x="0" y="170"/>
                  </a:lnTo>
                  <a:lnTo>
                    <a:pt x="57" y="0"/>
                  </a:lnTo>
                  <a:lnTo>
                    <a:pt x="114" y="57"/>
                  </a:lnTo>
                  <a:lnTo>
                    <a:pt x="114" y="114"/>
                  </a:lnTo>
                  <a:lnTo>
                    <a:pt x="170" y="114"/>
                  </a:lnTo>
                  <a:lnTo>
                    <a:pt x="170" y="57"/>
                  </a:lnTo>
                  <a:lnTo>
                    <a:pt x="340" y="170"/>
                  </a:lnTo>
                  <a:lnTo>
                    <a:pt x="340" y="284"/>
                  </a:lnTo>
                  <a:lnTo>
                    <a:pt x="397" y="397"/>
                  </a:lnTo>
                  <a:lnTo>
                    <a:pt x="511" y="397"/>
                  </a:lnTo>
                  <a:lnTo>
                    <a:pt x="454" y="511"/>
                  </a:lnTo>
                  <a:lnTo>
                    <a:pt x="511" y="567"/>
                  </a:lnTo>
                  <a:lnTo>
                    <a:pt x="624" y="681"/>
                  </a:lnTo>
                  <a:lnTo>
                    <a:pt x="681" y="907"/>
                  </a:lnTo>
                  <a:lnTo>
                    <a:pt x="567" y="964"/>
                  </a:lnTo>
                  <a:lnTo>
                    <a:pt x="511" y="964"/>
                  </a:lnTo>
                  <a:lnTo>
                    <a:pt x="397" y="851"/>
                  </a:lnTo>
                  <a:lnTo>
                    <a:pt x="340" y="851"/>
                  </a:lnTo>
                  <a:lnTo>
                    <a:pt x="340" y="624"/>
                  </a:lnTo>
                  <a:lnTo>
                    <a:pt x="284" y="454"/>
                  </a:lnTo>
                  <a:lnTo>
                    <a:pt x="170" y="397"/>
                  </a:lnTo>
                  <a:lnTo>
                    <a:pt x="0" y="227"/>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6" name="Freeform 963">
              <a:extLst>
                <a:ext uri="{FF2B5EF4-FFF2-40B4-BE49-F238E27FC236}">
                  <a16:creationId xmlns:a16="http://schemas.microsoft.com/office/drawing/2014/main" id="{D32B535E-3613-1E6A-30CF-2B80F382B174}"/>
                </a:ext>
              </a:extLst>
            </p:cNvPr>
            <p:cNvSpPr>
              <a:spLocks/>
            </p:cNvSpPr>
            <p:nvPr/>
          </p:nvSpPr>
          <p:spPr bwMode="auto">
            <a:xfrm>
              <a:off x="5855257" y="4935123"/>
              <a:ext cx="813891" cy="1087059"/>
            </a:xfrm>
            <a:custGeom>
              <a:avLst/>
              <a:gdLst>
                <a:gd name="T0" fmla="*/ 567 w 737"/>
                <a:gd name="T1" fmla="*/ 1134 h 1134"/>
                <a:gd name="T2" fmla="*/ 680 w 737"/>
                <a:gd name="T3" fmla="*/ 1134 h 1134"/>
                <a:gd name="T4" fmla="*/ 680 w 737"/>
                <a:gd name="T5" fmla="*/ 964 h 1134"/>
                <a:gd name="T6" fmla="*/ 737 w 737"/>
                <a:gd name="T7" fmla="*/ 908 h 1134"/>
                <a:gd name="T8" fmla="*/ 623 w 737"/>
                <a:gd name="T9" fmla="*/ 794 h 1134"/>
                <a:gd name="T10" fmla="*/ 680 w 737"/>
                <a:gd name="T11" fmla="*/ 681 h 1134"/>
                <a:gd name="T12" fmla="*/ 623 w 737"/>
                <a:gd name="T13" fmla="*/ 567 h 1134"/>
                <a:gd name="T14" fmla="*/ 567 w 737"/>
                <a:gd name="T15" fmla="*/ 397 h 1134"/>
                <a:gd name="T16" fmla="*/ 567 w 737"/>
                <a:gd name="T17" fmla="*/ 284 h 1134"/>
                <a:gd name="T18" fmla="*/ 510 w 737"/>
                <a:gd name="T19" fmla="*/ 227 h 1134"/>
                <a:gd name="T20" fmla="*/ 283 w 737"/>
                <a:gd name="T21" fmla="*/ 114 h 1134"/>
                <a:gd name="T22" fmla="*/ 170 w 737"/>
                <a:gd name="T23" fmla="*/ 0 h 1134"/>
                <a:gd name="T24" fmla="*/ 170 w 737"/>
                <a:gd name="T25" fmla="*/ 114 h 1134"/>
                <a:gd name="T26" fmla="*/ 170 w 737"/>
                <a:gd name="T27" fmla="*/ 171 h 1134"/>
                <a:gd name="T28" fmla="*/ 113 w 737"/>
                <a:gd name="T29" fmla="*/ 171 h 1134"/>
                <a:gd name="T30" fmla="*/ 0 w 737"/>
                <a:gd name="T31" fmla="*/ 171 h 1134"/>
                <a:gd name="T32" fmla="*/ 56 w 737"/>
                <a:gd name="T33" fmla="*/ 284 h 1134"/>
                <a:gd name="T34" fmla="*/ 226 w 737"/>
                <a:gd name="T35" fmla="*/ 397 h 1134"/>
                <a:gd name="T36" fmla="*/ 226 w 737"/>
                <a:gd name="T37" fmla="*/ 511 h 1134"/>
                <a:gd name="T38" fmla="*/ 283 w 737"/>
                <a:gd name="T39" fmla="*/ 624 h 1134"/>
                <a:gd name="T40" fmla="*/ 397 w 737"/>
                <a:gd name="T41" fmla="*/ 624 h 1134"/>
                <a:gd name="T42" fmla="*/ 340 w 737"/>
                <a:gd name="T43" fmla="*/ 738 h 1134"/>
                <a:gd name="T44" fmla="*/ 510 w 737"/>
                <a:gd name="T45" fmla="*/ 908 h 1134"/>
                <a:gd name="T46" fmla="*/ 567 w 737"/>
                <a:gd name="T4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7" h="1134">
                  <a:moveTo>
                    <a:pt x="567" y="1134"/>
                  </a:moveTo>
                  <a:lnTo>
                    <a:pt x="680" y="1134"/>
                  </a:lnTo>
                  <a:lnTo>
                    <a:pt x="680" y="964"/>
                  </a:lnTo>
                  <a:lnTo>
                    <a:pt x="737" y="908"/>
                  </a:lnTo>
                  <a:lnTo>
                    <a:pt x="623" y="794"/>
                  </a:lnTo>
                  <a:lnTo>
                    <a:pt x="680" y="681"/>
                  </a:lnTo>
                  <a:lnTo>
                    <a:pt x="623" y="567"/>
                  </a:lnTo>
                  <a:lnTo>
                    <a:pt x="567" y="397"/>
                  </a:lnTo>
                  <a:lnTo>
                    <a:pt x="567" y="284"/>
                  </a:lnTo>
                  <a:lnTo>
                    <a:pt x="510" y="227"/>
                  </a:lnTo>
                  <a:lnTo>
                    <a:pt x="283" y="114"/>
                  </a:lnTo>
                  <a:lnTo>
                    <a:pt x="170" y="0"/>
                  </a:lnTo>
                  <a:lnTo>
                    <a:pt x="170" y="114"/>
                  </a:lnTo>
                  <a:lnTo>
                    <a:pt x="170" y="171"/>
                  </a:lnTo>
                  <a:lnTo>
                    <a:pt x="113" y="171"/>
                  </a:lnTo>
                  <a:lnTo>
                    <a:pt x="0" y="171"/>
                  </a:lnTo>
                  <a:lnTo>
                    <a:pt x="56" y="284"/>
                  </a:lnTo>
                  <a:lnTo>
                    <a:pt x="226" y="397"/>
                  </a:lnTo>
                  <a:lnTo>
                    <a:pt x="226" y="511"/>
                  </a:lnTo>
                  <a:lnTo>
                    <a:pt x="283" y="624"/>
                  </a:lnTo>
                  <a:lnTo>
                    <a:pt x="397" y="624"/>
                  </a:lnTo>
                  <a:lnTo>
                    <a:pt x="340" y="738"/>
                  </a:lnTo>
                  <a:lnTo>
                    <a:pt x="510" y="908"/>
                  </a:lnTo>
                  <a:lnTo>
                    <a:pt x="567" y="1134"/>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7" name="Freeform 964">
              <a:extLst>
                <a:ext uri="{FF2B5EF4-FFF2-40B4-BE49-F238E27FC236}">
                  <a16:creationId xmlns:a16="http://schemas.microsoft.com/office/drawing/2014/main" id="{071D1F44-785D-CB85-946A-7ACEB43FA485}"/>
                </a:ext>
              </a:extLst>
            </p:cNvPr>
            <p:cNvSpPr>
              <a:spLocks/>
            </p:cNvSpPr>
            <p:nvPr/>
          </p:nvSpPr>
          <p:spPr bwMode="auto">
            <a:xfrm>
              <a:off x="6042991" y="4881436"/>
              <a:ext cx="312525" cy="217603"/>
            </a:xfrm>
            <a:custGeom>
              <a:avLst/>
              <a:gdLst>
                <a:gd name="T0" fmla="*/ 0 w 283"/>
                <a:gd name="T1" fmla="*/ 56 h 227"/>
                <a:gd name="T2" fmla="*/ 0 w 283"/>
                <a:gd name="T3" fmla="*/ 0 h 227"/>
                <a:gd name="T4" fmla="*/ 178 w 283"/>
                <a:gd name="T5" fmla="*/ 110 h 227"/>
                <a:gd name="T6" fmla="*/ 283 w 283"/>
                <a:gd name="T7" fmla="*/ 170 h 227"/>
                <a:gd name="T8" fmla="*/ 227 w 283"/>
                <a:gd name="T9" fmla="*/ 227 h 227"/>
                <a:gd name="T10" fmla="*/ 113 w 283"/>
                <a:gd name="T11" fmla="*/ 170 h 227"/>
                <a:gd name="T12" fmla="*/ 0 w 283"/>
                <a:gd name="T13" fmla="*/ 56 h 227"/>
              </a:gdLst>
              <a:ahLst/>
              <a:cxnLst>
                <a:cxn ang="0">
                  <a:pos x="T0" y="T1"/>
                </a:cxn>
                <a:cxn ang="0">
                  <a:pos x="T2" y="T3"/>
                </a:cxn>
                <a:cxn ang="0">
                  <a:pos x="T4" y="T5"/>
                </a:cxn>
                <a:cxn ang="0">
                  <a:pos x="T6" y="T7"/>
                </a:cxn>
                <a:cxn ang="0">
                  <a:pos x="T8" y="T9"/>
                </a:cxn>
                <a:cxn ang="0">
                  <a:pos x="T10" y="T11"/>
                </a:cxn>
                <a:cxn ang="0">
                  <a:pos x="T12" y="T13"/>
                </a:cxn>
              </a:cxnLst>
              <a:rect l="0" t="0" r="r" b="b"/>
              <a:pathLst>
                <a:path w="283" h="227">
                  <a:moveTo>
                    <a:pt x="0" y="56"/>
                  </a:moveTo>
                  <a:lnTo>
                    <a:pt x="0" y="0"/>
                  </a:lnTo>
                  <a:lnTo>
                    <a:pt x="178" y="110"/>
                  </a:lnTo>
                  <a:lnTo>
                    <a:pt x="283" y="170"/>
                  </a:lnTo>
                  <a:lnTo>
                    <a:pt x="227" y="227"/>
                  </a:lnTo>
                  <a:lnTo>
                    <a:pt x="113" y="170"/>
                  </a:lnTo>
                  <a:lnTo>
                    <a:pt x="0" y="56"/>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8" name="Freeform 965">
              <a:extLst>
                <a:ext uri="{FF2B5EF4-FFF2-40B4-BE49-F238E27FC236}">
                  <a16:creationId xmlns:a16="http://schemas.microsoft.com/office/drawing/2014/main" id="{55D19765-6A69-9727-BD1D-F422D4C139F2}"/>
                </a:ext>
              </a:extLst>
            </p:cNvPr>
            <p:cNvSpPr>
              <a:spLocks/>
            </p:cNvSpPr>
            <p:nvPr/>
          </p:nvSpPr>
          <p:spPr bwMode="auto">
            <a:xfrm>
              <a:off x="6293674" y="4826797"/>
              <a:ext cx="750944" cy="1195383"/>
            </a:xfrm>
            <a:custGeom>
              <a:avLst/>
              <a:gdLst>
                <a:gd name="T0" fmla="*/ 283 w 680"/>
                <a:gd name="T1" fmla="*/ 1247 h 1247"/>
                <a:gd name="T2" fmla="*/ 397 w 680"/>
                <a:gd name="T3" fmla="*/ 1191 h 1247"/>
                <a:gd name="T4" fmla="*/ 453 w 680"/>
                <a:gd name="T5" fmla="*/ 1134 h 1247"/>
                <a:gd name="T6" fmla="*/ 453 w 680"/>
                <a:gd name="T7" fmla="*/ 1077 h 1247"/>
                <a:gd name="T8" fmla="*/ 680 w 680"/>
                <a:gd name="T9" fmla="*/ 964 h 1247"/>
                <a:gd name="T10" fmla="*/ 680 w 680"/>
                <a:gd name="T11" fmla="*/ 624 h 1247"/>
                <a:gd name="T12" fmla="*/ 510 w 680"/>
                <a:gd name="T13" fmla="*/ 567 h 1247"/>
                <a:gd name="T14" fmla="*/ 510 w 680"/>
                <a:gd name="T15" fmla="*/ 454 h 1247"/>
                <a:gd name="T16" fmla="*/ 397 w 680"/>
                <a:gd name="T17" fmla="*/ 340 h 1247"/>
                <a:gd name="T18" fmla="*/ 340 w 680"/>
                <a:gd name="T19" fmla="*/ 227 h 1247"/>
                <a:gd name="T20" fmla="*/ 340 w 680"/>
                <a:gd name="T21" fmla="*/ 113 h 1247"/>
                <a:gd name="T22" fmla="*/ 283 w 680"/>
                <a:gd name="T23" fmla="*/ 0 h 1247"/>
                <a:gd name="T24" fmla="*/ 226 w 680"/>
                <a:gd name="T25" fmla="*/ 0 h 1247"/>
                <a:gd name="T26" fmla="*/ 113 w 680"/>
                <a:gd name="T27" fmla="*/ 57 h 1247"/>
                <a:gd name="T28" fmla="*/ 56 w 680"/>
                <a:gd name="T29" fmla="*/ 113 h 1247"/>
                <a:gd name="T30" fmla="*/ 113 w 680"/>
                <a:gd name="T31" fmla="*/ 170 h 1247"/>
                <a:gd name="T32" fmla="*/ 56 w 680"/>
                <a:gd name="T33" fmla="*/ 227 h 1247"/>
                <a:gd name="T34" fmla="*/ 0 w 680"/>
                <a:gd name="T35" fmla="*/ 284 h 1247"/>
                <a:gd name="T36" fmla="*/ 113 w 680"/>
                <a:gd name="T37" fmla="*/ 340 h 1247"/>
                <a:gd name="T38" fmla="*/ 170 w 680"/>
                <a:gd name="T39" fmla="*/ 397 h 1247"/>
                <a:gd name="T40" fmla="*/ 170 w 680"/>
                <a:gd name="T41" fmla="*/ 510 h 1247"/>
                <a:gd name="T42" fmla="*/ 227 w 680"/>
                <a:gd name="T43" fmla="*/ 683 h 1247"/>
                <a:gd name="T44" fmla="*/ 283 w 680"/>
                <a:gd name="T45" fmla="*/ 794 h 1247"/>
                <a:gd name="T46" fmla="*/ 226 w 680"/>
                <a:gd name="T47" fmla="*/ 907 h 1247"/>
                <a:gd name="T48" fmla="*/ 340 w 680"/>
                <a:gd name="T49" fmla="*/ 1021 h 1247"/>
                <a:gd name="T50" fmla="*/ 283 w 680"/>
                <a:gd name="T51" fmla="*/ 1077 h 1247"/>
                <a:gd name="T52" fmla="*/ 283 w 680"/>
                <a:gd name="T53"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0" h="1247">
                  <a:moveTo>
                    <a:pt x="283" y="1247"/>
                  </a:moveTo>
                  <a:lnTo>
                    <a:pt x="397" y="1191"/>
                  </a:lnTo>
                  <a:lnTo>
                    <a:pt x="453" y="1134"/>
                  </a:lnTo>
                  <a:lnTo>
                    <a:pt x="453" y="1077"/>
                  </a:lnTo>
                  <a:lnTo>
                    <a:pt x="680" y="964"/>
                  </a:lnTo>
                  <a:lnTo>
                    <a:pt x="680" y="624"/>
                  </a:lnTo>
                  <a:lnTo>
                    <a:pt x="510" y="567"/>
                  </a:lnTo>
                  <a:lnTo>
                    <a:pt x="510" y="454"/>
                  </a:lnTo>
                  <a:lnTo>
                    <a:pt x="397" y="340"/>
                  </a:lnTo>
                  <a:lnTo>
                    <a:pt x="340" y="227"/>
                  </a:lnTo>
                  <a:lnTo>
                    <a:pt x="340" y="113"/>
                  </a:lnTo>
                  <a:lnTo>
                    <a:pt x="283" y="0"/>
                  </a:lnTo>
                  <a:lnTo>
                    <a:pt x="226" y="0"/>
                  </a:lnTo>
                  <a:lnTo>
                    <a:pt x="113" y="57"/>
                  </a:lnTo>
                  <a:lnTo>
                    <a:pt x="56" y="113"/>
                  </a:lnTo>
                  <a:lnTo>
                    <a:pt x="113" y="170"/>
                  </a:lnTo>
                  <a:lnTo>
                    <a:pt x="56" y="227"/>
                  </a:lnTo>
                  <a:lnTo>
                    <a:pt x="0" y="284"/>
                  </a:lnTo>
                  <a:lnTo>
                    <a:pt x="113" y="340"/>
                  </a:lnTo>
                  <a:lnTo>
                    <a:pt x="170" y="397"/>
                  </a:lnTo>
                  <a:lnTo>
                    <a:pt x="170" y="510"/>
                  </a:lnTo>
                  <a:lnTo>
                    <a:pt x="227" y="683"/>
                  </a:lnTo>
                  <a:lnTo>
                    <a:pt x="283" y="794"/>
                  </a:lnTo>
                  <a:lnTo>
                    <a:pt x="226" y="907"/>
                  </a:lnTo>
                  <a:lnTo>
                    <a:pt x="340" y="1021"/>
                  </a:lnTo>
                  <a:lnTo>
                    <a:pt x="283" y="1077"/>
                  </a:lnTo>
                  <a:lnTo>
                    <a:pt x="283" y="1247"/>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09" name="Freeform 966">
              <a:extLst>
                <a:ext uri="{FF2B5EF4-FFF2-40B4-BE49-F238E27FC236}">
                  <a16:creationId xmlns:a16="http://schemas.microsoft.com/office/drawing/2014/main" id="{62719A4F-D99E-E320-B63D-D908CB873184}"/>
                </a:ext>
              </a:extLst>
            </p:cNvPr>
            <p:cNvSpPr>
              <a:spLocks/>
            </p:cNvSpPr>
            <p:nvPr/>
          </p:nvSpPr>
          <p:spPr bwMode="auto">
            <a:xfrm>
              <a:off x="5980043" y="4718473"/>
              <a:ext cx="563206" cy="325927"/>
            </a:xfrm>
            <a:custGeom>
              <a:avLst/>
              <a:gdLst>
                <a:gd name="T0" fmla="*/ 113 w 510"/>
                <a:gd name="T1" fmla="*/ 0 h 340"/>
                <a:gd name="T2" fmla="*/ 0 w 510"/>
                <a:gd name="T3" fmla="*/ 113 h 340"/>
                <a:gd name="T4" fmla="*/ 113 w 510"/>
                <a:gd name="T5" fmla="*/ 170 h 340"/>
                <a:gd name="T6" fmla="*/ 57 w 510"/>
                <a:gd name="T7" fmla="*/ 170 h 340"/>
                <a:gd name="T8" fmla="*/ 340 w 510"/>
                <a:gd name="T9" fmla="*/ 340 h 340"/>
                <a:gd name="T10" fmla="*/ 397 w 510"/>
                <a:gd name="T11" fmla="*/ 283 h 340"/>
                <a:gd name="T12" fmla="*/ 340 w 510"/>
                <a:gd name="T13" fmla="*/ 226 h 340"/>
                <a:gd name="T14" fmla="*/ 397 w 510"/>
                <a:gd name="T15" fmla="*/ 170 h 340"/>
                <a:gd name="T16" fmla="*/ 510 w 510"/>
                <a:gd name="T17" fmla="*/ 113 h 340"/>
                <a:gd name="T18" fmla="*/ 284 w 510"/>
                <a:gd name="T19" fmla="*/ 56 h 340"/>
                <a:gd name="T20" fmla="*/ 284 w 510"/>
                <a:gd name="T21" fmla="*/ 113 h 340"/>
                <a:gd name="T22" fmla="*/ 113 w 510"/>
                <a:gd name="T23" fmla="*/ 113 h 340"/>
                <a:gd name="T24" fmla="*/ 113 w 510"/>
                <a:gd name="T2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0" h="340">
                  <a:moveTo>
                    <a:pt x="113" y="0"/>
                  </a:moveTo>
                  <a:lnTo>
                    <a:pt x="0" y="113"/>
                  </a:lnTo>
                  <a:lnTo>
                    <a:pt x="113" y="170"/>
                  </a:lnTo>
                  <a:lnTo>
                    <a:pt x="57" y="170"/>
                  </a:lnTo>
                  <a:lnTo>
                    <a:pt x="340" y="340"/>
                  </a:lnTo>
                  <a:lnTo>
                    <a:pt x="397" y="283"/>
                  </a:lnTo>
                  <a:lnTo>
                    <a:pt x="340" y="226"/>
                  </a:lnTo>
                  <a:lnTo>
                    <a:pt x="397" y="170"/>
                  </a:lnTo>
                  <a:lnTo>
                    <a:pt x="510" y="113"/>
                  </a:lnTo>
                  <a:lnTo>
                    <a:pt x="284" y="56"/>
                  </a:lnTo>
                  <a:lnTo>
                    <a:pt x="284" y="113"/>
                  </a:lnTo>
                  <a:lnTo>
                    <a:pt x="113" y="113"/>
                  </a:lnTo>
                  <a:lnTo>
                    <a:pt x="113"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10" name="Freeform 968">
              <a:extLst>
                <a:ext uri="{FF2B5EF4-FFF2-40B4-BE49-F238E27FC236}">
                  <a16:creationId xmlns:a16="http://schemas.microsoft.com/office/drawing/2014/main" id="{50245072-97A7-2360-D1BA-4F835DF22CE4}"/>
                </a:ext>
              </a:extLst>
            </p:cNvPr>
            <p:cNvSpPr>
              <a:spLocks/>
            </p:cNvSpPr>
            <p:nvPr/>
          </p:nvSpPr>
          <p:spPr bwMode="auto">
            <a:xfrm>
              <a:off x="6230725" y="4555511"/>
              <a:ext cx="375473" cy="271285"/>
            </a:xfrm>
            <a:custGeom>
              <a:avLst/>
              <a:gdLst>
                <a:gd name="T0" fmla="*/ 57 w 340"/>
                <a:gd name="T1" fmla="*/ 0 h 283"/>
                <a:gd name="T2" fmla="*/ 0 w 340"/>
                <a:gd name="T3" fmla="*/ 113 h 283"/>
                <a:gd name="T4" fmla="*/ 57 w 340"/>
                <a:gd name="T5" fmla="*/ 226 h 283"/>
                <a:gd name="T6" fmla="*/ 283 w 340"/>
                <a:gd name="T7" fmla="*/ 283 h 283"/>
                <a:gd name="T8" fmla="*/ 340 w 340"/>
                <a:gd name="T9" fmla="*/ 283 h 283"/>
                <a:gd name="T10" fmla="*/ 340 w 340"/>
                <a:gd name="T11" fmla="*/ 226 h 283"/>
                <a:gd name="T12" fmla="*/ 283 w 340"/>
                <a:gd name="T13" fmla="*/ 170 h 283"/>
                <a:gd name="T14" fmla="*/ 283 w 340"/>
                <a:gd name="T15" fmla="*/ 113 h 283"/>
                <a:gd name="T16" fmla="*/ 170 w 340"/>
                <a:gd name="T17" fmla="*/ 56 h 283"/>
                <a:gd name="T18" fmla="*/ 113 w 340"/>
                <a:gd name="T19" fmla="*/ 113 h 283"/>
                <a:gd name="T20" fmla="*/ 113 w 340"/>
                <a:gd name="T21" fmla="*/ 56 h 283"/>
                <a:gd name="T22" fmla="*/ 57 w 340"/>
                <a:gd name="T2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83">
                  <a:moveTo>
                    <a:pt x="57" y="0"/>
                  </a:moveTo>
                  <a:lnTo>
                    <a:pt x="0" y="113"/>
                  </a:lnTo>
                  <a:lnTo>
                    <a:pt x="57" y="226"/>
                  </a:lnTo>
                  <a:lnTo>
                    <a:pt x="283" y="283"/>
                  </a:lnTo>
                  <a:lnTo>
                    <a:pt x="340" y="283"/>
                  </a:lnTo>
                  <a:lnTo>
                    <a:pt x="340" y="226"/>
                  </a:lnTo>
                  <a:lnTo>
                    <a:pt x="283" y="170"/>
                  </a:lnTo>
                  <a:lnTo>
                    <a:pt x="283" y="113"/>
                  </a:lnTo>
                  <a:lnTo>
                    <a:pt x="170" y="56"/>
                  </a:lnTo>
                  <a:lnTo>
                    <a:pt x="113" y="113"/>
                  </a:lnTo>
                  <a:lnTo>
                    <a:pt x="113" y="56"/>
                  </a:lnTo>
                  <a:lnTo>
                    <a:pt x="57"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11" name="Freeform 969">
              <a:extLst>
                <a:ext uri="{FF2B5EF4-FFF2-40B4-BE49-F238E27FC236}">
                  <a16:creationId xmlns:a16="http://schemas.microsoft.com/office/drawing/2014/main" id="{E6F92991-3DA2-A093-7857-D5CF29360E6E}"/>
                </a:ext>
              </a:extLst>
            </p:cNvPr>
            <p:cNvSpPr>
              <a:spLocks/>
            </p:cNvSpPr>
            <p:nvPr/>
          </p:nvSpPr>
          <p:spPr bwMode="auto">
            <a:xfrm>
              <a:off x="6230724" y="4174943"/>
              <a:ext cx="1252310" cy="1250022"/>
            </a:xfrm>
            <a:custGeom>
              <a:avLst/>
              <a:gdLst>
                <a:gd name="T0" fmla="*/ 340 w 1134"/>
                <a:gd name="T1" fmla="*/ 0 h 1304"/>
                <a:gd name="T2" fmla="*/ 227 w 1134"/>
                <a:gd name="T3" fmla="*/ 0 h 1304"/>
                <a:gd name="T4" fmla="*/ 283 w 1134"/>
                <a:gd name="T5" fmla="*/ 56 h 1304"/>
                <a:gd name="T6" fmla="*/ 113 w 1134"/>
                <a:gd name="T7" fmla="*/ 0 h 1304"/>
                <a:gd name="T8" fmla="*/ 170 w 1134"/>
                <a:gd name="T9" fmla="*/ 113 h 1304"/>
                <a:gd name="T10" fmla="*/ 397 w 1134"/>
                <a:gd name="T11" fmla="*/ 113 h 1304"/>
                <a:gd name="T12" fmla="*/ 283 w 1134"/>
                <a:gd name="T13" fmla="*/ 170 h 1304"/>
                <a:gd name="T14" fmla="*/ 283 w 1134"/>
                <a:gd name="T15" fmla="*/ 283 h 1304"/>
                <a:gd name="T16" fmla="*/ 227 w 1134"/>
                <a:gd name="T17" fmla="*/ 170 h 1304"/>
                <a:gd name="T18" fmla="*/ 170 w 1134"/>
                <a:gd name="T19" fmla="*/ 170 h 1304"/>
                <a:gd name="T20" fmla="*/ 170 w 1134"/>
                <a:gd name="T21" fmla="*/ 226 h 1304"/>
                <a:gd name="T22" fmla="*/ 113 w 1134"/>
                <a:gd name="T23" fmla="*/ 226 h 1304"/>
                <a:gd name="T24" fmla="*/ 57 w 1134"/>
                <a:gd name="T25" fmla="*/ 56 h 1304"/>
                <a:gd name="T26" fmla="*/ 0 w 1134"/>
                <a:gd name="T27" fmla="*/ 56 h 1304"/>
                <a:gd name="T28" fmla="*/ 57 w 1134"/>
                <a:gd name="T29" fmla="*/ 340 h 1304"/>
                <a:gd name="T30" fmla="*/ 227 w 1134"/>
                <a:gd name="T31" fmla="*/ 340 h 1304"/>
                <a:gd name="T32" fmla="*/ 170 w 1134"/>
                <a:gd name="T33" fmla="*/ 397 h 1304"/>
                <a:gd name="T34" fmla="*/ 113 w 1134"/>
                <a:gd name="T35" fmla="*/ 510 h 1304"/>
                <a:gd name="T36" fmla="*/ 170 w 1134"/>
                <a:gd name="T37" fmla="*/ 453 h 1304"/>
                <a:gd name="T38" fmla="*/ 283 w 1134"/>
                <a:gd name="T39" fmla="*/ 510 h 1304"/>
                <a:gd name="T40" fmla="*/ 283 w 1134"/>
                <a:gd name="T41" fmla="*/ 567 h 1304"/>
                <a:gd name="T42" fmla="*/ 340 w 1134"/>
                <a:gd name="T43" fmla="*/ 623 h 1304"/>
                <a:gd name="T44" fmla="*/ 340 w 1134"/>
                <a:gd name="T45" fmla="*/ 680 h 1304"/>
                <a:gd name="T46" fmla="*/ 397 w 1134"/>
                <a:gd name="T47" fmla="*/ 793 h 1304"/>
                <a:gd name="T48" fmla="*/ 397 w 1134"/>
                <a:gd name="T49" fmla="*/ 907 h 1304"/>
                <a:gd name="T50" fmla="*/ 454 w 1134"/>
                <a:gd name="T51" fmla="*/ 1020 h 1304"/>
                <a:gd name="T52" fmla="*/ 567 w 1134"/>
                <a:gd name="T53" fmla="*/ 1134 h 1304"/>
                <a:gd name="T54" fmla="*/ 567 w 1134"/>
                <a:gd name="T55" fmla="*/ 1247 h 1304"/>
                <a:gd name="T56" fmla="*/ 737 w 1134"/>
                <a:gd name="T57" fmla="*/ 1304 h 1304"/>
                <a:gd name="T58" fmla="*/ 737 w 1134"/>
                <a:gd name="T59" fmla="*/ 1247 h 1304"/>
                <a:gd name="T60" fmla="*/ 850 w 1134"/>
                <a:gd name="T61" fmla="*/ 1077 h 1304"/>
                <a:gd name="T62" fmla="*/ 850 w 1134"/>
                <a:gd name="T63" fmla="*/ 1020 h 1304"/>
                <a:gd name="T64" fmla="*/ 794 w 1134"/>
                <a:gd name="T65" fmla="*/ 964 h 1304"/>
                <a:gd name="T66" fmla="*/ 794 w 1134"/>
                <a:gd name="T67" fmla="*/ 850 h 1304"/>
                <a:gd name="T68" fmla="*/ 850 w 1134"/>
                <a:gd name="T69" fmla="*/ 793 h 1304"/>
                <a:gd name="T70" fmla="*/ 794 w 1134"/>
                <a:gd name="T71" fmla="*/ 737 h 1304"/>
                <a:gd name="T72" fmla="*/ 794 w 1134"/>
                <a:gd name="T73" fmla="*/ 680 h 1304"/>
                <a:gd name="T74" fmla="*/ 850 w 1134"/>
                <a:gd name="T75" fmla="*/ 680 h 1304"/>
                <a:gd name="T76" fmla="*/ 964 w 1134"/>
                <a:gd name="T77" fmla="*/ 567 h 1304"/>
                <a:gd name="T78" fmla="*/ 1021 w 1134"/>
                <a:gd name="T79" fmla="*/ 680 h 1304"/>
                <a:gd name="T80" fmla="*/ 1134 w 1134"/>
                <a:gd name="T81" fmla="*/ 680 h 1304"/>
                <a:gd name="T82" fmla="*/ 1134 w 1134"/>
                <a:gd name="T83" fmla="*/ 510 h 1304"/>
                <a:gd name="T84" fmla="*/ 1021 w 1134"/>
                <a:gd name="T85" fmla="*/ 340 h 1304"/>
                <a:gd name="T86" fmla="*/ 964 w 1134"/>
                <a:gd name="T87" fmla="*/ 397 h 1304"/>
                <a:gd name="T88" fmla="*/ 907 w 1134"/>
                <a:gd name="T89" fmla="*/ 340 h 1304"/>
                <a:gd name="T90" fmla="*/ 907 w 1134"/>
                <a:gd name="T91" fmla="*/ 283 h 1304"/>
                <a:gd name="T92" fmla="*/ 850 w 1134"/>
                <a:gd name="T93" fmla="*/ 283 h 1304"/>
                <a:gd name="T94" fmla="*/ 794 w 1134"/>
                <a:gd name="T95" fmla="*/ 226 h 1304"/>
                <a:gd name="T96" fmla="*/ 794 w 1134"/>
                <a:gd name="T97" fmla="*/ 56 h 1304"/>
                <a:gd name="T98" fmla="*/ 624 w 1134"/>
                <a:gd name="T99" fmla="*/ 113 h 1304"/>
                <a:gd name="T100" fmla="*/ 516 w 1134"/>
                <a:gd name="T101" fmla="*/ 56 h 1304"/>
                <a:gd name="T102" fmla="*/ 340 w 1134"/>
                <a:gd name="T103"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4" h="1304">
                  <a:moveTo>
                    <a:pt x="340" y="0"/>
                  </a:moveTo>
                  <a:lnTo>
                    <a:pt x="227" y="0"/>
                  </a:lnTo>
                  <a:lnTo>
                    <a:pt x="283" y="56"/>
                  </a:lnTo>
                  <a:lnTo>
                    <a:pt x="113" y="0"/>
                  </a:lnTo>
                  <a:lnTo>
                    <a:pt x="170" y="113"/>
                  </a:lnTo>
                  <a:lnTo>
                    <a:pt x="397" y="113"/>
                  </a:lnTo>
                  <a:lnTo>
                    <a:pt x="283" y="170"/>
                  </a:lnTo>
                  <a:lnTo>
                    <a:pt x="283" y="283"/>
                  </a:lnTo>
                  <a:lnTo>
                    <a:pt x="227" y="170"/>
                  </a:lnTo>
                  <a:lnTo>
                    <a:pt x="170" y="170"/>
                  </a:lnTo>
                  <a:lnTo>
                    <a:pt x="170" y="226"/>
                  </a:lnTo>
                  <a:lnTo>
                    <a:pt x="113" y="226"/>
                  </a:lnTo>
                  <a:lnTo>
                    <a:pt x="57" y="56"/>
                  </a:lnTo>
                  <a:lnTo>
                    <a:pt x="0" y="56"/>
                  </a:lnTo>
                  <a:lnTo>
                    <a:pt x="57" y="340"/>
                  </a:lnTo>
                  <a:lnTo>
                    <a:pt x="227" y="340"/>
                  </a:lnTo>
                  <a:lnTo>
                    <a:pt x="170" y="397"/>
                  </a:lnTo>
                  <a:lnTo>
                    <a:pt x="113" y="510"/>
                  </a:lnTo>
                  <a:lnTo>
                    <a:pt x="170" y="453"/>
                  </a:lnTo>
                  <a:lnTo>
                    <a:pt x="283" y="510"/>
                  </a:lnTo>
                  <a:lnTo>
                    <a:pt x="283" y="567"/>
                  </a:lnTo>
                  <a:lnTo>
                    <a:pt x="340" y="623"/>
                  </a:lnTo>
                  <a:lnTo>
                    <a:pt x="340" y="680"/>
                  </a:lnTo>
                  <a:lnTo>
                    <a:pt x="397" y="793"/>
                  </a:lnTo>
                  <a:lnTo>
                    <a:pt x="397" y="907"/>
                  </a:lnTo>
                  <a:lnTo>
                    <a:pt x="454" y="1020"/>
                  </a:lnTo>
                  <a:lnTo>
                    <a:pt x="567" y="1134"/>
                  </a:lnTo>
                  <a:lnTo>
                    <a:pt x="567" y="1247"/>
                  </a:lnTo>
                  <a:lnTo>
                    <a:pt x="737" y="1304"/>
                  </a:lnTo>
                  <a:lnTo>
                    <a:pt x="737" y="1247"/>
                  </a:lnTo>
                  <a:lnTo>
                    <a:pt x="850" y="1077"/>
                  </a:lnTo>
                  <a:lnTo>
                    <a:pt x="850" y="1020"/>
                  </a:lnTo>
                  <a:lnTo>
                    <a:pt x="794" y="964"/>
                  </a:lnTo>
                  <a:lnTo>
                    <a:pt x="794" y="850"/>
                  </a:lnTo>
                  <a:lnTo>
                    <a:pt x="850" y="793"/>
                  </a:lnTo>
                  <a:lnTo>
                    <a:pt x="794" y="737"/>
                  </a:lnTo>
                  <a:lnTo>
                    <a:pt x="794" y="680"/>
                  </a:lnTo>
                  <a:lnTo>
                    <a:pt x="850" y="680"/>
                  </a:lnTo>
                  <a:lnTo>
                    <a:pt x="964" y="567"/>
                  </a:lnTo>
                  <a:lnTo>
                    <a:pt x="1021" y="680"/>
                  </a:lnTo>
                  <a:lnTo>
                    <a:pt x="1134" y="680"/>
                  </a:lnTo>
                  <a:lnTo>
                    <a:pt x="1134" y="510"/>
                  </a:lnTo>
                  <a:lnTo>
                    <a:pt x="1021" y="340"/>
                  </a:lnTo>
                  <a:lnTo>
                    <a:pt x="964" y="397"/>
                  </a:lnTo>
                  <a:lnTo>
                    <a:pt x="907" y="340"/>
                  </a:lnTo>
                  <a:lnTo>
                    <a:pt x="907" y="283"/>
                  </a:lnTo>
                  <a:lnTo>
                    <a:pt x="850" y="283"/>
                  </a:lnTo>
                  <a:lnTo>
                    <a:pt x="794" y="226"/>
                  </a:lnTo>
                  <a:lnTo>
                    <a:pt x="794" y="56"/>
                  </a:lnTo>
                  <a:lnTo>
                    <a:pt x="624" y="113"/>
                  </a:lnTo>
                  <a:lnTo>
                    <a:pt x="516" y="56"/>
                  </a:lnTo>
                  <a:lnTo>
                    <a:pt x="340"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112" name="Freeform 1049">
              <a:extLst>
                <a:ext uri="{FF2B5EF4-FFF2-40B4-BE49-F238E27FC236}">
                  <a16:creationId xmlns:a16="http://schemas.microsoft.com/office/drawing/2014/main" id="{F32ACDBF-F8FD-5DB1-CF4F-73355EA6AF3A}"/>
                </a:ext>
              </a:extLst>
            </p:cNvPr>
            <p:cNvSpPr>
              <a:spLocks/>
            </p:cNvSpPr>
            <p:nvPr/>
          </p:nvSpPr>
          <p:spPr bwMode="auto">
            <a:xfrm>
              <a:off x="5353892" y="5642572"/>
              <a:ext cx="187737" cy="162963"/>
            </a:xfrm>
            <a:custGeom>
              <a:avLst/>
              <a:gdLst>
                <a:gd name="T0" fmla="*/ 57 w 170"/>
                <a:gd name="T1" fmla="*/ 0 h 170"/>
                <a:gd name="T2" fmla="*/ 0 w 170"/>
                <a:gd name="T3" fmla="*/ 56 h 170"/>
                <a:gd name="T4" fmla="*/ 0 w 170"/>
                <a:gd name="T5" fmla="*/ 113 h 170"/>
                <a:gd name="T6" fmla="*/ 57 w 170"/>
                <a:gd name="T7" fmla="*/ 170 h 170"/>
                <a:gd name="T8" fmla="*/ 113 w 170"/>
                <a:gd name="T9" fmla="*/ 170 h 170"/>
                <a:gd name="T10" fmla="*/ 170 w 170"/>
                <a:gd name="T11" fmla="*/ 56 h 170"/>
                <a:gd name="T12" fmla="*/ 113 w 170"/>
                <a:gd name="T13" fmla="*/ 0 h 170"/>
                <a:gd name="T14" fmla="*/ 57 w 17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57" y="0"/>
                  </a:moveTo>
                  <a:lnTo>
                    <a:pt x="0" y="56"/>
                  </a:lnTo>
                  <a:lnTo>
                    <a:pt x="0" y="113"/>
                  </a:lnTo>
                  <a:lnTo>
                    <a:pt x="57" y="170"/>
                  </a:lnTo>
                  <a:lnTo>
                    <a:pt x="113" y="170"/>
                  </a:lnTo>
                  <a:lnTo>
                    <a:pt x="170" y="56"/>
                  </a:lnTo>
                  <a:lnTo>
                    <a:pt x="113" y="0"/>
                  </a:lnTo>
                  <a:lnTo>
                    <a:pt x="57" y="0"/>
                  </a:lnTo>
                  <a:close/>
                </a:path>
              </a:pathLst>
            </a:custGeom>
            <a:solidFill>
              <a:srgbClr val="4472C4">
                <a:lumMod val="60000"/>
                <a:lumOff val="40000"/>
              </a:srgbClr>
            </a:solidFill>
            <a:ln w="15875" cap="flat" cmpd="sng" algn="ctr">
              <a:solidFill>
                <a:sysClr val="windowText" lastClr="000000">
                  <a:lumMod val="85000"/>
                  <a:lumOff val="15000"/>
                </a:sysClr>
              </a:solidFill>
              <a:prstDash val="solid"/>
              <a:miter lim="800000"/>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13" name="Freeform 1050">
              <a:extLst>
                <a:ext uri="{FF2B5EF4-FFF2-40B4-BE49-F238E27FC236}">
                  <a16:creationId xmlns:a16="http://schemas.microsoft.com/office/drawing/2014/main" id="{368E153C-CB7B-6FD5-E71C-E1770CA3B770}"/>
                </a:ext>
              </a:extLst>
            </p:cNvPr>
            <p:cNvSpPr>
              <a:spLocks/>
            </p:cNvSpPr>
            <p:nvPr/>
          </p:nvSpPr>
          <p:spPr bwMode="auto">
            <a:xfrm>
              <a:off x="5166155" y="5696253"/>
              <a:ext cx="626154" cy="652814"/>
            </a:xfrm>
            <a:custGeom>
              <a:avLst/>
              <a:gdLst>
                <a:gd name="T0" fmla="*/ 170 w 567"/>
                <a:gd name="T1" fmla="*/ 0 h 681"/>
                <a:gd name="T2" fmla="*/ 0 w 567"/>
                <a:gd name="T3" fmla="*/ 114 h 681"/>
                <a:gd name="T4" fmla="*/ 57 w 567"/>
                <a:gd name="T5" fmla="*/ 170 h 681"/>
                <a:gd name="T6" fmla="*/ 57 w 567"/>
                <a:gd name="T7" fmla="*/ 227 h 681"/>
                <a:gd name="T8" fmla="*/ 227 w 567"/>
                <a:gd name="T9" fmla="*/ 567 h 681"/>
                <a:gd name="T10" fmla="*/ 227 w 567"/>
                <a:gd name="T11" fmla="*/ 624 h 681"/>
                <a:gd name="T12" fmla="*/ 283 w 567"/>
                <a:gd name="T13" fmla="*/ 681 h 681"/>
                <a:gd name="T14" fmla="*/ 340 w 567"/>
                <a:gd name="T15" fmla="*/ 624 h 681"/>
                <a:gd name="T16" fmla="*/ 454 w 567"/>
                <a:gd name="T17" fmla="*/ 567 h 681"/>
                <a:gd name="T18" fmla="*/ 510 w 567"/>
                <a:gd name="T19" fmla="*/ 567 h 681"/>
                <a:gd name="T20" fmla="*/ 510 w 567"/>
                <a:gd name="T21" fmla="*/ 511 h 681"/>
                <a:gd name="T22" fmla="*/ 567 w 567"/>
                <a:gd name="T23" fmla="*/ 454 h 681"/>
                <a:gd name="T24" fmla="*/ 567 w 567"/>
                <a:gd name="T25" fmla="*/ 397 h 681"/>
                <a:gd name="T26" fmla="*/ 510 w 567"/>
                <a:gd name="T27" fmla="*/ 397 h 681"/>
                <a:gd name="T28" fmla="*/ 510 w 567"/>
                <a:gd name="T29" fmla="*/ 340 h 681"/>
                <a:gd name="T30" fmla="*/ 454 w 567"/>
                <a:gd name="T31" fmla="*/ 284 h 681"/>
                <a:gd name="T32" fmla="*/ 454 w 567"/>
                <a:gd name="T33" fmla="*/ 227 h 681"/>
                <a:gd name="T34" fmla="*/ 397 w 567"/>
                <a:gd name="T35" fmla="*/ 57 h 681"/>
                <a:gd name="T36" fmla="*/ 283 w 567"/>
                <a:gd name="T37" fmla="*/ 114 h 681"/>
                <a:gd name="T38" fmla="*/ 227 w 567"/>
                <a:gd name="T39" fmla="*/ 114 h 681"/>
                <a:gd name="T40" fmla="*/ 170 w 567"/>
                <a:gd name="T41" fmla="*/ 57 h 681"/>
                <a:gd name="T42" fmla="*/ 170 w 567"/>
                <a:gd name="T43"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681">
                  <a:moveTo>
                    <a:pt x="170" y="0"/>
                  </a:moveTo>
                  <a:lnTo>
                    <a:pt x="0" y="114"/>
                  </a:lnTo>
                  <a:lnTo>
                    <a:pt x="57" y="170"/>
                  </a:lnTo>
                  <a:lnTo>
                    <a:pt x="57" y="227"/>
                  </a:lnTo>
                  <a:lnTo>
                    <a:pt x="227" y="567"/>
                  </a:lnTo>
                  <a:lnTo>
                    <a:pt x="227" y="624"/>
                  </a:lnTo>
                  <a:lnTo>
                    <a:pt x="283" y="681"/>
                  </a:lnTo>
                  <a:lnTo>
                    <a:pt x="340" y="624"/>
                  </a:lnTo>
                  <a:lnTo>
                    <a:pt x="454" y="567"/>
                  </a:lnTo>
                  <a:lnTo>
                    <a:pt x="510" y="567"/>
                  </a:lnTo>
                  <a:lnTo>
                    <a:pt x="510" y="511"/>
                  </a:lnTo>
                  <a:lnTo>
                    <a:pt x="567" y="454"/>
                  </a:lnTo>
                  <a:lnTo>
                    <a:pt x="567" y="397"/>
                  </a:lnTo>
                  <a:lnTo>
                    <a:pt x="510" y="397"/>
                  </a:lnTo>
                  <a:lnTo>
                    <a:pt x="510" y="340"/>
                  </a:lnTo>
                  <a:lnTo>
                    <a:pt x="454" y="284"/>
                  </a:lnTo>
                  <a:lnTo>
                    <a:pt x="454" y="227"/>
                  </a:lnTo>
                  <a:lnTo>
                    <a:pt x="397" y="57"/>
                  </a:lnTo>
                  <a:lnTo>
                    <a:pt x="283" y="114"/>
                  </a:lnTo>
                  <a:lnTo>
                    <a:pt x="227" y="114"/>
                  </a:lnTo>
                  <a:lnTo>
                    <a:pt x="170" y="57"/>
                  </a:lnTo>
                  <a:lnTo>
                    <a:pt x="170" y="0"/>
                  </a:lnTo>
                  <a:close/>
                </a:path>
              </a:pathLst>
            </a:custGeom>
            <a:solidFill>
              <a:srgbClr val="4472C4">
                <a:lumMod val="60000"/>
                <a:lumOff val="4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游ゴシック" panose="020B0400000000000000" pitchFamily="50" charset="-128"/>
                <a:cs typeface="+mn-cs"/>
              </a:endParaRPr>
            </a:p>
          </p:txBody>
        </p:sp>
      </p:grpSp>
      <p:grpSp>
        <p:nvGrpSpPr>
          <p:cNvPr id="116" name="グループ化 115">
            <a:extLst>
              <a:ext uri="{FF2B5EF4-FFF2-40B4-BE49-F238E27FC236}">
                <a16:creationId xmlns:a16="http://schemas.microsoft.com/office/drawing/2014/main" id="{DA0B0D4D-6DEC-31C7-6604-9B2BA6EE3B6A}"/>
              </a:ext>
            </a:extLst>
          </p:cNvPr>
          <p:cNvGrpSpPr/>
          <p:nvPr/>
        </p:nvGrpSpPr>
        <p:grpSpPr>
          <a:xfrm>
            <a:off x="56800" y="4468891"/>
            <a:ext cx="2730472" cy="1944609"/>
            <a:chOff x="7316556" y="2324460"/>
            <a:chExt cx="856732" cy="1621930"/>
          </a:xfrm>
        </p:grpSpPr>
        <p:sp>
          <p:nvSpPr>
            <p:cNvPr id="117" name="吹き出し: 角を丸めた四角形 116">
              <a:extLst>
                <a:ext uri="{FF2B5EF4-FFF2-40B4-BE49-F238E27FC236}">
                  <a16:creationId xmlns:a16="http://schemas.microsoft.com/office/drawing/2014/main" id="{0AA700AF-007E-1262-BC67-B4B7B03308DD}"/>
                </a:ext>
              </a:extLst>
            </p:cNvPr>
            <p:cNvSpPr/>
            <p:nvPr/>
          </p:nvSpPr>
          <p:spPr>
            <a:xfrm>
              <a:off x="7372105" y="2324460"/>
              <a:ext cx="801183" cy="1621930"/>
            </a:xfrm>
            <a:prstGeom prst="wedgeRoundRectCallout">
              <a:avLst>
                <a:gd name="adj1" fmla="val 59498"/>
                <a:gd name="adj2" fmla="val -29989"/>
                <a:gd name="adj3" fmla="val 16667"/>
              </a:avLst>
            </a:prstGeom>
            <a:noFill/>
            <a:ln w="1905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01BB922D-3051-02DE-4AE4-B853B0CDB953}"/>
                </a:ext>
              </a:extLst>
            </p:cNvPr>
            <p:cNvSpPr txBox="1"/>
            <p:nvPr/>
          </p:nvSpPr>
          <p:spPr>
            <a:xfrm>
              <a:off x="7316556" y="2346429"/>
              <a:ext cx="3881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rPr>
                <a:t>泉州地域</a:t>
              </a:r>
              <a:endParaRPr kumimoji="1" lang="en-US" altLang="ja-JP" sz="1200" b="1" i="0" u="none" strike="noStrike" kern="1200" cap="none" spc="0" normalizeH="0" baseline="0" noProof="0" dirty="0">
                <a:ln>
                  <a:noFill/>
                </a:ln>
                <a:solidFill>
                  <a:srgbClr val="5B9BD5">
                    <a:lumMod val="75000"/>
                  </a:srgbClr>
                </a:solidFill>
                <a:effectLst/>
                <a:uLnTx/>
                <a:uFillTx/>
                <a:latin typeface="游ゴシック" panose="020F0502020204030204"/>
                <a:ea typeface="游ゴシック" panose="020B0400000000000000" pitchFamily="50" charset="-128"/>
                <a:cs typeface="+mn-cs"/>
              </a:endParaRPr>
            </a:p>
          </p:txBody>
        </p:sp>
      </p:grpSp>
      <p:grpSp>
        <p:nvGrpSpPr>
          <p:cNvPr id="119" name="グループ化 118">
            <a:extLst>
              <a:ext uri="{FF2B5EF4-FFF2-40B4-BE49-F238E27FC236}">
                <a16:creationId xmlns:a16="http://schemas.microsoft.com/office/drawing/2014/main" id="{59AB99E1-7772-4CE4-74AC-DFF5DCC5B7C9}"/>
              </a:ext>
            </a:extLst>
          </p:cNvPr>
          <p:cNvGrpSpPr/>
          <p:nvPr/>
        </p:nvGrpSpPr>
        <p:grpSpPr>
          <a:xfrm>
            <a:off x="712620" y="1978285"/>
            <a:ext cx="2707468" cy="2030249"/>
            <a:chOff x="7387793" y="2623929"/>
            <a:chExt cx="2831957" cy="2030249"/>
          </a:xfrm>
        </p:grpSpPr>
        <p:sp>
          <p:nvSpPr>
            <p:cNvPr id="120" name="吹き出し: 角を丸めた四角形 119">
              <a:extLst>
                <a:ext uri="{FF2B5EF4-FFF2-40B4-BE49-F238E27FC236}">
                  <a16:creationId xmlns:a16="http://schemas.microsoft.com/office/drawing/2014/main" id="{33C85F10-98C1-66C4-EE90-E9BBB4B24095}"/>
                </a:ext>
              </a:extLst>
            </p:cNvPr>
            <p:cNvSpPr/>
            <p:nvPr/>
          </p:nvSpPr>
          <p:spPr>
            <a:xfrm>
              <a:off x="7387793" y="2623929"/>
              <a:ext cx="2831957" cy="2030249"/>
            </a:xfrm>
            <a:prstGeom prst="wedgeRoundRectCallout">
              <a:avLst>
                <a:gd name="adj1" fmla="val 77582"/>
                <a:gd name="adj2" fmla="val 18996"/>
                <a:gd name="adj3" fmla="val 16667"/>
              </a:avLst>
            </a:prstGeom>
            <a:no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1" name="テキスト ボックス 120">
              <a:extLst>
                <a:ext uri="{FF2B5EF4-FFF2-40B4-BE49-F238E27FC236}">
                  <a16:creationId xmlns:a16="http://schemas.microsoft.com/office/drawing/2014/main" id="{73A78700-2973-8C96-A44A-BA008466933C}"/>
                </a:ext>
              </a:extLst>
            </p:cNvPr>
            <p:cNvSpPr txBox="1"/>
            <p:nvPr/>
          </p:nvSpPr>
          <p:spPr>
            <a:xfrm>
              <a:off x="7477031" y="2661010"/>
              <a:ext cx="105647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大阪市地域</a:t>
              </a:r>
              <a:endParaRPr kumimoji="1" lang="en-US" altLang="ja-JP"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grpSp>
      <p:grpSp>
        <p:nvGrpSpPr>
          <p:cNvPr id="122" name="グループ化 121">
            <a:extLst>
              <a:ext uri="{FF2B5EF4-FFF2-40B4-BE49-F238E27FC236}">
                <a16:creationId xmlns:a16="http://schemas.microsoft.com/office/drawing/2014/main" id="{CB0B6D5C-15E5-1503-1A16-DBF4E88C2D8C}"/>
              </a:ext>
            </a:extLst>
          </p:cNvPr>
          <p:cNvGrpSpPr/>
          <p:nvPr/>
        </p:nvGrpSpPr>
        <p:grpSpPr>
          <a:xfrm>
            <a:off x="5844493" y="1628892"/>
            <a:ext cx="2504270" cy="1960232"/>
            <a:chOff x="7349768" y="2324460"/>
            <a:chExt cx="2557693" cy="1960232"/>
          </a:xfrm>
        </p:grpSpPr>
        <p:sp>
          <p:nvSpPr>
            <p:cNvPr id="123" name="吹き出し: 角を丸めた四角形 122">
              <a:extLst>
                <a:ext uri="{FF2B5EF4-FFF2-40B4-BE49-F238E27FC236}">
                  <a16:creationId xmlns:a16="http://schemas.microsoft.com/office/drawing/2014/main" id="{B435C162-5BD0-5C99-84E8-481D8705ADDE}"/>
                </a:ext>
              </a:extLst>
            </p:cNvPr>
            <p:cNvSpPr/>
            <p:nvPr/>
          </p:nvSpPr>
          <p:spPr>
            <a:xfrm>
              <a:off x="7349768" y="2324460"/>
              <a:ext cx="2557693" cy="1960232"/>
            </a:xfrm>
            <a:prstGeom prst="wedgeRoundRectCallout">
              <a:avLst>
                <a:gd name="adj1" fmla="val -75363"/>
                <a:gd name="adj2" fmla="val -13162"/>
                <a:gd name="adj3" fmla="val 16667"/>
              </a:avLst>
            </a:prstGeom>
            <a:noFill/>
            <a:ln w="19050">
              <a:solidFill>
                <a:srgbClr val="FF99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4" name="テキスト ボックス 123">
              <a:extLst>
                <a:ext uri="{FF2B5EF4-FFF2-40B4-BE49-F238E27FC236}">
                  <a16:creationId xmlns:a16="http://schemas.microsoft.com/office/drawing/2014/main" id="{674742B4-3895-5F40-10EE-B5FCE38C7824}"/>
                </a:ext>
              </a:extLst>
            </p:cNvPr>
            <p:cNvSpPr txBox="1"/>
            <p:nvPr/>
          </p:nvSpPr>
          <p:spPr>
            <a:xfrm>
              <a:off x="7362174" y="2348472"/>
              <a:ext cx="10564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6600"/>
                  </a:solidFill>
                  <a:effectLst/>
                  <a:uLnTx/>
                  <a:uFillTx/>
                  <a:latin typeface="游ゴシック" panose="020F0502020204030204"/>
                  <a:ea typeface="游ゴシック" panose="020B0400000000000000" pitchFamily="50" charset="-128"/>
                  <a:cs typeface="+mn-cs"/>
                </a:rPr>
                <a:t>北大阪地域</a:t>
              </a:r>
              <a:endParaRPr kumimoji="1" lang="en-US" altLang="ja-JP" sz="1200" b="1" i="0" u="none" strike="noStrike" kern="1200" cap="none" spc="0" normalizeH="0" baseline="0" noProof="0" dirty="0">
                <a:ln>
                  <a:noFill/>
                </a:ln>
                <a:solidFill>
                  <a:srgbClr val="FF6600"/>
                </a:solidFill>
                <a:effectLst/>
                <a:uLnTx/>
                <a:uFillTx/>
                <a:latin typeface="游ゴシック" panose="020F0502020204030204"/>
                <a:ea typeface="游ゴシック" panose="020B0400000000000000" pitchFamily="50" charset="-128"/>
                <a:cs typeface="+mn-cs"/>
              </a:endParaRPr>
            </a:p>
          </p:txBody>
        </p:sp>
      </p:grpSp>
      <p:grpSp>
        <p:nvGrpSpPr>
          <p:cNvPr id="125" name="グループ化 124">
            <a:extLst>
              <a:ext uri="{FF2B5EF4-FFF2-40B4-BE49-F238E27FC236}">
                <a16:creationId xmlns:a16="http://schemas.microsoft.com/office/drawing/2014/main" id="{B82AD622-403A-E984-5B0C-C0F6AE225AD1}"/>
              </a:ext>
            </a:extLst>
          </p:cNvPr>
          <p:cNvGrpSpPr/>
          <p:nvPr/>
        </p:nvGrpSpPr>
        <p:grpSpPr>
          <a:xfrm>
            <a:off x="6442767" y="3707926"/>
            <a:ext cx="2516888" cy="1963140"/>
            <a:chOff x="7365131" y="2382248"/>
            <a:chExt cx="946248" cy="1736433"/>
          </a:xfrm>
        </p:grpSpPr>
        <p:sp>
          <p:nvSpPr>
            <p:cNvPr id="126" name="吹き出し: 角を丸めた四角形 125">
              <a:extLst>
                <a:ext uri="{FF2B5EF4-FFF2-40B4-BE49-F238E27FC236}">
                  <a16:creationId xmlns:a16="http://schemas.microsoft.com/office/drawing/2014/main" id="{E7548946-E84C-3823-2A61-8DECCC05B343}"/>
                </a:ext>
              </a:extLst>
            </p:cNvPr>
            <p:cNvSpPr/>
            <p:nvPr/>
          </p:nvSpPr>
          <p:spPr>
            <a:xfrm>
              <a:off x="7365131" y="2382248"/>
              <a:ext cx="946248" cy="1736433"/>
            </a:xfrm>
            <a:prstGeom prst="wedgeRoundRectCallout">
              <a:avLst>
                <a:gd name="adj1" fmla="val -89595"/>
                <a:gd name="adj2" fmla="val -46256"/>
                <a:gd name="adj3" fmla="val 16667"/>
              </a:avLst>
            </a:prstGeom>
            <a:noFill/>
            <a:ln w="19050">
              <a:solidFill>
                <a:srgbClr val="70AD4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7" name="テキスト ボックス 126">
              <a:extLst>
                <a:ext uri="{FF2B5EF4-FFF2-40B4-BE49-F238E27FC236}">
                  <a16:creationId xmlns:a16="http://schemas.microsoft.com/office/drawing/2014/main" id="{BC37FDDE-C802-9FBB-8BB8-2623BD600F93}"/>
                </a:ext>
              </a:extLst>
            </p:cNvPr>
            <p:cNvSpPr txBox="1"/>
            <p:nvPr/>
          </p:nvSpPr>
          <p:spPr>
            <a:xfrm>
              <a:off x="7369197" y="2385120"/>
              <a:ext cx="409131" cy="2450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solidFill>
                  <a:effectLst/>
                  <a:uLnTx/>
                  <a:uFillTx/>
                  <a:latin typeface="游ゴシック" panose="020F0502020204030204"/>
                  <a:ea typeface="游ゴシック" panose="020B0400000000000000" pitchFamily="50" charset="-128"/>
                  <a:cs typeface="+mn-cs"/>
                </a:rPr>
                <a:t>東大阪地域</a:t>
              </a:r>
              <a:endParaRPr kumimoji="1" lang="en-US" altLang="ja-JP" sz="1200" b="1" i="0" u="none" strike="noStrike" kern="1200" cap="none" spc="0" normalizeH="0" baseline="0" noProof="0" dirty="0">
                <a:ln>
                  <a:noFill/>
                </a:ln>
                <a:solidFill>
                  <a:srgbClr val="70AD47"/>
                </a:solidFill>
                <a:effectLst/>
                <a:uLnTx/>
                <a:uFillTx/>
                <a:latin typeface="游ゴシック" panose="020F0502020204030204"/>
                <a:ea typeface="游ゴシック" panose="020B0400000000000000" pitchFamily="50" charset="-128"/>
                <a:cs typeface="+mn-cs"/>
              </a:endParaRPr>
            </a:p>
          </p:txBody>
        </p:sp>
      </p:grpSp>
      <p:grpSp>
        <p:nvGrpSpPr>
          <p:cNvPr id="128" name="グループ化 127">
            <a:extLst>
              <a:ext uri="{FF2B5EF4-FFF2-40B4-BE49-F238E27FC236}">
                <a16:creationId xmlns:a16="http://schemas.microsoft.com/office/drawing/2014/main" id="{9F3F3494-5CFB-C61D-1CBA-271C5D05AF4E}"/>
              </a:ext>
            </a:extLst>
          </p:cNvPr>
          <p:cNvGrpSpPr/>
          <p:nvPr/>
        </p:nvGrpSpPr>
        <p:grpSpPr>
          <a:xfrm>
            <a:off x="3599644" y="4773090"/>
            <a:ext cx="2724847" cy="1798253"/>
            <a:chOff x="7321384" y="2324460"/>
            <a:chExt cx="2057677" cy="414225"/>
          </a:xfrm>
        </p:grpSpPr>
        <p:sp>
          <p:nvSpPr>
            <p:cNvPr id="129" name="吹き出し: 角を丸めた四角形 128">
              <a:extLst>
                <a:ext uri="{FF2B5EF4-FFF2-40B4-BE49-F238E27FC236}">
                  <a16:creationId xmlns:a16="http://schemas.microsoft.com/office/drawing/2014/main" id="{212CAE37-8811-7214-14E0-8C5AD2183F68}"/>
                </a:ext>
              </a:extLst>
            </p:cNvPr>
            <p:cNvSpPr/>
            <p:nvPr/>
          </p:nvSpPr>
          <p:spPr>
            <a:xfrm>
              <a:off x="7408250" y="2324460"/>
              <a:ext cx="1970811" cy="414225"/>
            </a:xfrm>
            <a:prstGeom prst="wedgeRoundRectCallout">
              <a:avLst>
                <a:gd name="adj1" fmla="val 4002"/>
                <a:gd name="adj2" fmla="val -62315"/>
                <a:gd name="adj3" fmla="val 16667"/>
              </a:avLst>
            </a:prstGeom>
            <a:no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0" name="テキスト ボックス 129">
              <a:extLst>
                <a:ext uri="{FF2B5EF4-FFF2-40B4-BE49-F238E27FC236}">
                  <a16:creationId xmlns:a16="http://schemas.microsoft.com/office/drawing/2014/main" id="{5A6977A2-C878-48A2-CF68-80016B7ABF65}"/>
                </a:ext>
              </a:extLst>
            </p:cNvPr>
            <p:cNvSpPr txBox="1"/>
            <p:nvPr/>
          </p:nvSpPr>
          <p:spPr>
            <a:xfrm>
              <a:off x="7321384" y="2324460"/>
              <a:ext cx="1056480" cy="646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rPr>
                <a:t>南河内地域</a:t>
              </a:r>
              <a:endParaRPr kumimoji="1" lang="en-US" altLang="ja-JP" sz="12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p:txBody>
        </p:sp>
      </p:grpSp>
      <p:grpSp>
        <p:nvGrpSpPr>
          <p:cNvPr id="2" name="グループ化 1">
            <a:extLst>
              <a:ext uri="{FF2B5EF4-FFF2-40B4-BE49-F238E27FC236}">
                <a16:creationId xmlns:a16="http://schemas.microsoft.com/office/drawing/2014/main" id="{385ED560-D025-42A2-936E-C2D7D8172771}"/>
              </a:ext>
            </a:extLst>
          </p:cNvPr>
          <p:cNvGrpSpPr/>
          <p:nvPr/>
        </p:nvGrpSpPr>
        <p:grpSpPr>
          <a:xfrm>
            <a:off x="6430908" y="3797458"/>
            <a:ext cx="2540606" cy="461665"/>
            <a:chOff x="5536023" y="4720714"/>
            <a:chExt cx="2718981" cy="461665"/>
          </a:xfrm>
        </p:grpSpPr>
        <p:sp>
          <p:nvSpPr>
            <p:cNvPr id="69" name="テキスト ボックス 68">
              <a:extLst>
                <a:ext uri="{FF2B5EF4-FFF2-40B4-BE49-F238E27FC236}">
                  <a16:creationId xmlns:a16="http://schemas.microsoft.com/office/drawing/2014/main" id="{97DB0E18-21BA-46CC-8F87-09EE937BDCCD}"/>
                </a:ext>
              </a:extLst>
            </p:cNvPr>
            <p:cNvSpPr txBox="1"/>
            <p:nvPr/>
          </p:nvSpPr>
          <p:spPr>
            <a:xfrm>
              <a:off x="6587133" y="4720714"/>
              <a:ext cx="1667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・高齢者人口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11.0%</a:t>
              </a:r>
              <a:r>
                <a:rPr kumimoji="1" lang="ja-JP" altLang="en-US"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増加</a:t>
              </a:r>
              <a:endParaRPr kumimoji="1" lang="en-US" altLang="ja-JP"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・生産年齢人口：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8.6</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・年少人口　　：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2.3</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14" name="テキスト ボックス 113">
              <a:extLst>
                <a:ext uri="{FF2B5EF4-FFF2-40B4-BE49-F238E27FC236}">
                  <a16:creationId xmlns:a16="http://schemas.microsoft.com/office/drawing/2014/main" id="{2687B638-C5F7-417B-8627-CF2C913D1B85}"/>
                </a:ext>
              </a:extLst>
            </p:cNvPr>
            <p:cNvSpPr txBox="1"/>
            <p:nvPr/>
          </p:nvSpPr>
          <p:spPr>
            <a:xfrm>
              <a:off x="5536023" y="4843824"/>
              <a:ext cx="117621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2050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grpSp>
      <p:grpSp>
        <p:nvGrpSpPr>
          <p:cNvPr id="132" name="グループ化 131">
            <a:extLst>
              <a:ext uri="{FF2B5EF4-FFF2-40B4-BE49-F238E27FC236}">
                <a16:creationId xmlns:a16="http://schemas.microsoft.com/office/drawing/2014/main" id="{272764A3-6581-4A4F-95B4-324CD8BE3D98}"/>
              </a:ext>
            </a:extLst>
          </p:cNvPr>
          <p:cNvGrpSpPr/>
          <p:nvPr/>
        </p:nvGrpSpPr>
        <p:grpSpPr>
          <a:xfrm>
            <a:off x="246327" y="4566896"/>
            <a:ext cx="2578388" cy="461665"/>
            <a:chOff x="5676616" y="4720714"/>
            <a:chExt cx="2578388" cy="461665"/>
          </a:xfrm>
        </p:grpSpPr>
        <p:sp>
          <p:nvSpPr>
            <p:cNvPr id="133" name="テキスト ボックス 132">
              <a:extLst>
                <a:ext uri="{FF2B5EF4-FFF2-40B4-BE49-F238E27FC236}">
                  <a16:creationId xmlns:a16="http://schemas.microsoft.com/office/drawing/2014/main" id="{DCBCD314-5C5D-4CAE-A0CD-F66B10EE4746}"/>
                </a:ext>
              </a:extLst>
            </p:cNvPr>
            <p:cNvSpPr txBox="1"/>
            <p:nvPr/>
          </p:nvSpPr>
          <p:spPr>
            <a:xfrm>
              <a:off x="6587133" y="4720714"/>
              <a:ext cx="1667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・高齢者人口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10.7%</a:t>
              </a:r>
              <a:r>
                <a:rPr kumimoji="1" lang="ja-JP" altLang="en-US"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増加</a:t>
              </a:r>
              <a:endParaRPr kumimoji="1" lang="en-US" altLang="ja-JP"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・生産年齢人口：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8.1</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・年少人口　　：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2.6</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34" name="テキスト ボックス 133">
              <a:extLst>
                <a:ext uri="{FF2B5EF4-FFF2-40B4-BE49-F238E27FC236}">
                  <a16:creationId xmlns:a16="http://schemas.microsoft.com/office/drawing/2014/main" id="{84DE136F-6B26-44D5-BEB2-51084260286D}"/>
                </a:ext>
              </a:extLst>
            </p:cNvPr>
            <p:cNvSpPr txBox="1"/>
            <p:nvPr/>
          </p:nvSpPr>
          <p:spPr>
            <a:xfrm>
              <a:off x="5676616" y="4843824"/>
              <a:ext cx="10356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2050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grpSp>
      <p:grpSp>
        <p:nvGrpSpPr>
          <p:cNvPr id="115" name="グループ化 114">
            <a:extLst>
              <a:ext uri="{FF2B5EF4-FFF2-40B4-BE49-F238E27FC236}">
                <a16:creationId xmlns:a16="http://schemas.microsoft.com/office/drawing/2014/main" id="{16AA91F3-8E5F-45EF-AE85-F0B8BDB1DD51}"/>
              </a:ext>
            </a:extLst>
          </p:cNvPr>
          <p:cNvGrpSpPr/>
          <p:nvPr/>
        </p:nvGrpSpPr>
        <p:grpSpPr>
          <a:xfrm>
            <a:off x="831910" y="2112577"/>
            <a:ext cx="2578388" cy="461665"/>
            <a:chOff x="5676616" y="4720714"/>
            <a:chExt cx="2578388" cy="461665"/>
          </a:xfrm>
        </p:grpSpPr>
        <p:sp>
          <p:nvSpPr>
            <p:cNvPr id="135" name="テキスト ボックス 134">
              <a:extLst>
                <a:ext uri="{FF2B5EF4-FFF2-40B4-BE49-F238E27FC236}">
                  <a16:creationId xmlns:a16="http://schemas.microsoft.com/office/drawing/2014/main" id="{51486D34-8600-4D85-ACF3-C73596DA67EF}"/>
                </a:ext>
              </a:extLst>
            </p:cNvPr>
            <p:cNvSpPr txBox="1"/>
            <p:nvPr/>
          </p:nvSpPr>
          <p:spPr>
            <a:xfrm>
              <a:off x="6587133" y="4720714"/>
              <a:ext cx="1667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・高齢者人口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7.4%</a:t>
              </a:r>
              <a:r>
                <a:rPr kumimoji="1" lang="ja-JP" altLang="en-US"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増加</a:t>
              </a:r>
              <a:endParaRPr kumimoji="1" lang="en-US" altLang="ja-JP"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・生産年齢人口：</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5.7</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・年少人口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1.7</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37" name="テキスト ボックス 136">
              <a:extLst>
                <a:ext uri="{FF2B5EF4-FFF2-40B4-BE49-F238E27FC236}">
                  <a16:creationId xmlns:a16="http://schemas.microsoft.com/office/drawing/2014/main" id="{11D6AD91-EA8C-48D1-8C8B-5319516E69A8}"/>
                </a:ext>
              </a:extLst>
            </p:cNvPr>
            <p:cNvSpPr txBox="1"/>
            <p:nvPr/>
          </p:nvSpPr>
          <p:spPr>
            <a:xfrm>
              <a:off x="5676616" y="4843824"/>
              <a:ext cx="10356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2050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grpSp>
      <p:grpSp>
        <p:nvGrpSpPr>
          <p:cNvPr id="140" name="グループ化 139">
            <a:extLst>
              <a:ext uri="{FF2B5EF4-FFF2-40B4-BE49-F238E27FC236}">
                <a16:creationId xmlns:a16="http://schemas.microsoft.com/office/drawing/2014/main" id="{408235A9-423E-4D54-A028-A0B51AE8C860}"/>
              </a:ext>
            </a:extLst>
          </p:cNvPr>
          <p:cNvGrpSpPr/>
          <p:nvPr/>
        </p:nvGrpSpPr>
        <p:grpSpPr>
          <a:xfrm>
            <a:off x="5864235" y="1740036"/>
            <a:ext cx="2575847" cy="461665"/>
            <a:chOff x="5676616" y="4720714"/>
            <a:chExt cx="2575848" cy="461665"/>
          </a:xfrm>
        </p:grpSpPr>
        <p:sp>
          <p:nvSpPr>
            <p:cNvPr id="141" name="テキスト ボックス 140">
              <a:extLst>
                <a:ext uri="{FF2B5EF4-FFF2-40B4-BE49-F238E27FC236}">
                  <a16:creationId xmlns:a16="http://schemas.microsoft.com/office/drawing/2014/main" id="{46F7AE92-0B2E-47A6-A06F-C7083FD7A270}"/>
                </a:ext>
              </a:extLst>
            </p:cNvPr>
            <p:cNvSpPr txBox="1"/>
            <p:nvPr/>
          </p:nvSpPr>
          <p:spPr>
            <a:xfrm>
              <a:off x="6587134" y="4720714"/>
              <a:ext cx="16653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・高齢者人口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7.9%</a:t>
              </a:r>
              <a:r>
                <a:rPr kumimoji="1" lang="ja-JP" altLang="en-US"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増加</a:t>
              </a:r>
              <a:endParaRPr kumimoji="1" lang="en-US" altLang="ja-JP"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・生産年齢人口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6.0</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・年少人口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1.5</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42" name="テキスト ボックス 141">
              <a:extLst>
                <a:ext uri="{FF2B5EF4-FFF2-40B4-BE49-F238E27FC236}">
                  <a16:creationId xmlns:a16="http://schemas.microsoft.com/office/drawing/2014/main" id="{4BF2FE56-646B-451C-B4DF-64ECD3234026}"/>
                </a:ext>
              </a:extLst>
            </p:cNvPr>
            <p:cNvSpPr txBox="1"/>
            <p:nvPr/>
          </p:nvSpPr>
          <p:spPr>
            <a:xfrm>
              <a:off x="5676616" y="4843824"/>
              <a:ext cx="10356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2050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grpSp>
      <p:grpSp>
        <p:nvGrpSpPr>
          <p:cNvPr id="145" name="グループ化 144">
            <a:extLst>
              <a:ext uri="{FF2B5EF4-FFF2-40B4-BE49-F238E27FC236}">
                <a16:creationId xmlns:a16="http://schemas.microsoft.com/office/drawing/2014/main" id="{83361EED-208C-48EE-A675-6945819D66E1}"/>
              </a:ext>
            </a:extLst>
          </p:cNvPr>
          <p:cNvGrpSpPr/>
          <p:nvPr/>
        </p:nvGrpSpPr>
        <p:grpSpPr>
          <a:xfrm>
            <a:off x="3794793" y="4833793"/>
            <a:ext cx="2578388" cy="461665"/>
            <a:chOff x="5676616" y="4720714"/>
            <a:chExt cx="2578388" cy="461665"/>
          </a:xfrm>
        </p:grpSpPr>
        <p:sp>
          <p:nvSpPr>
            <p:cNvPr id="146" name="テキスト ボックス 145">
              <a:extLst>
                <a:ext uri="{FF2B5EF4-FFF2-40B4-BE49-F238E27FC236}">
                  <a16:creationId xmlns:a16="http://schemas.microsoft.com/office/drawing/2014/main" id="{E8F7CA30-D08A-4766-8C7F-D879A289C505}"/>
                </a:ext>
              </a:extLst>
            </p:cNvPr>
            <p:cNvSpPr txBox="1"/>
            <p:nvPr/>
          </p:nvSpPr>
          <p:spPr>
            <a:xfrm>
              <a:off x="6587133" y="4720714"/>
              <a:ext cx="1667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・高齢者人口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13.2%</a:t>
              </a:r>
              <a:r>
                <a:rPr kumimoji="1" lang="ja-JP" altLang="en-US"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増加</a:t>
              </a:r>
              <a:endParaRPr kumimoji="1" lang="en-US" altLang="ja-JP" sz="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・生産年齢人口：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9.7</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・年少人口　　：  </a:t>
              </a:r>
              <a:r>
                <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2.5</a:t>
              </a:r>
              <a:r>
                <a:rPr kumimoji="1" lang="ja-JP" altLang="en-US"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減少</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47" name="テキスト ボックス 146">
              <a:extLst>
                <a:ext uri="{FF2B5EF4-FFF2-40B4-BE49-F238E27FC236}">
                  <a16:creationId xmlns:a16="http://schemas.microsoft.com/office/drawing/2014/main" id="{426DA11F-5416-4414-BF92-66BB0478DFF2}"/>
                </a:ext>
              </a:extLst>
            </p:cNvPr>
            <p:cNvSpPr txBox="1"/>
            <p:nvPr/>
          </p:nvSpPr>
          <p:spPr>
            <a:xfrm>
              <a:off x="5676616" y="4843824"/>
              <a:ext cx="10356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2050</a:t>
              </a: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grpSp>
      <p:sp>
        <p:nvSpPr>
          <p:cNvPr id="7" name="楕円 6">
            <a:extLst>
              <a:ext uri="{FF2B5EF4-FFF2-40B4-BE49-F238E27FC236}">
                <a16:creationId xmlns:a16="http://schemas.microsoft.com/office/drawing/2014/main" id="{11CFAC66-FECE-4439-AD16-2FD1294A5A05}"/>
              </a:ext>
            </a:extLst>
          </p:cNvPr>
          <p:cNvSpPr/>
          <p:nvPr/>
        </p:nvSpPr>
        <p:spPr>
          <a:xfrm>
            <a:off x="5174918" y="5242613"/>
            <a:ext cx="481884" cy="8144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8" name="楕円 137">
            <a:extLst>
              <a:ext uri="{FF2B5EF4-FFF2-40B4-BE49-F238E27FC236}">
                <a16:creationId xmlns:a16="http://schemas.microsoft.com/office/drawing/2014/main" id="{8C93EAE1-E25A-4B69-8C39-E9A95D5836D6}"/>
              </a:ext>
            </a:extLst>
          </p:cNvPr>
          <p:cNvSpPr/>
          <p:nvPr/>
        </p:nvSpPr>
        <p:spPr>
          <a:xfrm>
            <a:off x="8342442" y="4259123"/>
            <a:ext cx="438076" cy="4140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3" name="正方形/長方形 142">
            <a:extLst>
              <a:ext uri="{FF2B5EF4-FFF2-40B4-BE49-F238E27FC236}">
                <a16:creationId xmlns:a16="http://schemas.microsoft.com/office/drawing/2014/main" id="{56DE72CF-E8F7-4811-A583-188E99870CE9}"/>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28</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48" name="直線コネクタ 147">
            <a:extLst>
              <a:ext uri="{FF2B5EF4-FFF2-40B4-BE49-F238E27FC236}">
                <a16:creationId xmlns:a16="http://schemas.microsoft.com/office/drawing/2014/main" id="{235765E7-3292-460A-A992-6C333E0D8766}"/>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3800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a:cxnSpLocks/>
          </p:cNvCxnSpPr>
          <p:nvPr/>
        </p:nvCxnSpPr>
        <p:spPr>
          <a:xfrm>
            <a:off x="463494" y="3429000"/>
            <a:ext cx="8217012"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a:t>
            </a:fld>
            <a:endParaRPr kumimoji="1" lang="ja-JP" altLang="en-US" sz="180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テキスト ボックス 3"/>
          <p:cNvSpPr txBox="1"/>
          <p:nvPr/>
        </p:nvSpPr>
        <p:spPr>
          <a:xfrm>
            <a:off x="463494" y="2833772"/>
            <a:ext cx="821701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zh-TW"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はじめに</a:t>
            </a:r>
          </a:p>
        </p:txBody>
      </p:sp>
    </p:spTree>
    <p:extLst>
      <p:ext uri="{BB962C8B-B14F-4D97-AF65-F5344CB8AC3E}">
        <p14:creationId xmlns:p14="http://schemas.microsoft.com/office/powerpoint/2010/main" val="1275415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79512" y="692696"/>
            <a:ext cx="8784976" cy="592470"/>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移動者数を地域別にみると、大阪市地域が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万人と、全体の移動者数の４割以上を占めます。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北大阪地域は、他の府内地域と比べて、他都道府県から移動している割合が大きいです。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7CBACB4-B8A7-4CF3-AA56-A2CA05BDEFDD}"/>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４）地域別人口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ー地域別移動者数（</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24542FFB-93F0-498B-8480-5B1A529A1BB5}"/>
              </a:ext>
            </a:extLst>
          </p:cNvPr>
          <p:cNvSpPr txBox="1"/>
          <p:nvPr/>
        </p:nvSpPr>
        <p:spPr>
          <a:xfrm>
            <a:off x="2775280" y="6467054"/>
            <a:ext cx="35934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出典：総務省「住民基本台帳人口移動報告」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7" name="グラフ 6">
            <a:extLst>
              <a:ext uri="{FF2B5EF4-FFF2-40B4-BE49-F238E27FC236}">
                <a16:creationId xmlns:a16="http://schemas.microsoft.com/office/drawing/2014/main" id="{7CEBAFD8-6BC8-4E3E-BA5F-A3FBB9C4072E}"/>
              </a:ext>
            </a:extLst>
          </p:cNvPr>
          <p:cNvGraphicFramePr>
            <a:graphicFrameLocks/>
          </p:cNvGraphicFramePr>
          <p:nvPr/>
        </p:nvGraphicFramePr>
        <p:xfrm>
          <a:off x="179512" y="2059619"/>
          <a:ext cx="8784976" cy="431865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2">
            <a:extLst>
              <a:ext uri="{FF2B5EF4-FFF2-40B4-BE49-F238E27FC236}">
                <a16:creationId xmlns:a16="http://schemas.microsoft.com/office/drawing/2014/main" id="{16559066-51CF-4CD4-9807-4E578660E78F}"/>
              </a:ext>
            </a:extLst>
          </p:cNvPr>
          <p:cNvSpPr>
            <a:spLocks noChangeArrowheads="1"/>
          </p:cNvSpPr>
          <p:nvPr/>
        </p:nvSpPr>
        <p:spPr bwMode="auto">
          <a:xfrm>
            <a:off x="2842643" y="1471407"/>
            <a:ext cx="345871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府内地域別移動者数</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（移動前の住所別、</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年、外国人含む）</a:t>
            </a:r>
          </a:p>
        </p:txBody>
      </p:sp>
      <p:sp>
        <p:nvSpPr>
          <p:cNvPr id="9" name="テキスト ボックス 8">
            <a:extLst>
              <a:ext uri="{FF2B5EF4-FFF2-40B4-BE49-F238E27FC236}">
                <a16:creationId xmlns:a16="http://schemas.microsoft.com/office/drawing/2014/main" id="{413A0E4B-8608-47EA-960A-C8D5DF59D517}"/>
              </a:ext>
            </a:extLst>
          </p:cNvPr>
          <p:cNvSpPr txBox="1"/>
          <p:nvPr/>
        </p:nvSpPr>
        <p:spPr>
          <a:xfrm>
            <a:off x="8370308" y="1877130"/>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34B56D40-E4E6-4205-B10B-3403E9F31B74}"/>
              </a:ext>
            </a:extLst>
          </p:cNvPr>
          <p:cNvSpPr txBox="1"/>
          <p:nvPr/>
        </p:nvSpPr>
        <p:spPr>
          <a:xfrm>
            <a:off x="2665606" y="2784750"/>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2" name="テキスト ボックス 11">
            <a:extLst>
              <a:ext uri="{FF2B5EF4-FFF2-40B4-BE49-F238E27FC236}">
                <a16:creationId xmlns:a16="http://schemas.microsoft.com/office/drawing/2014/main" id="{27B17AD6-B692-4827-BDC7-4EA5D8F01658}"/>
              </a:ext>
            </a:extLst>
          </p:cNvPr>
          <p:cNvSpPr txBox="1"/>
          <p:nvPr/>
        </p:nvSpPr>
        <p:spPr>
          <a:xfrm>
            <a:off x="6326068" y="2791701"/>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4" name="テキスト ボックス 13">
            <a:extLst>
              <a:ext uri="{FF2B5EF4-FFF2-40B4-BE49-F238E27FC236}">
                <a16:creationId xmlns:a16="http://schemas.microsoft.com/office/drawing/2014/main" id="{CC756AEA-9A1E-44A3-9D78-734A25F0EF79}"/>
              </a:ext>
            </a:extLst>
          </p:cNvPr>
          <p:cNvSpPr txBox="1"/>
          <p:nvPr/>
        </p:nvSpPr>
        <p:spPr>
          <a:xfrm>
            <a:off x="1181538" y="3484092"/>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45.0%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5" name="テキスト ボックス 14">
            <a:extLst>
              <a:ext uri="{FF2B5EF4-FFF2-40B4-BE49-F238E27FC236}">
                <a16:creationId xmlns:a16="http://schemas.microsoft.com/office/drawing/2014/main" id="{AA0D829E-0D76-4CB8-911D-F275BA042AD4}"/>
              </a:ext>
            </a:extLst>
          </p:cNvPr>
          <p:cNvSpPr txBox="1"/>
          <p:nvPr/>
        </p:nvSpPr>
        <p:spPr>
          <a:xfrm>
            <a:off x="2665606" y="3479806"/>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6" name="テキスト ボックス 15">
            <a:extLst>
              <a:ext uri="{FF2B5EF4-FFF2-40B4-BE49-F238E27FC236}">
                <a16:creationId xmlns:a16="http://schemas.microsoft.com/office/drawing/2014/main" id="{6D4AE048-ACC4-4BAD-96B4-38DF184A1B24}"/>
              </a:ext>
            </a:extLst>
          </p:cNvPr>
          <p:cNvSpPr txBox="1"/>
          <p:nvPr/>
        </p:nvSpPr>
        <p:spPr>
          <a:xfrm>
            <a:off x="1210369" y="4182608"/>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57.3%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7" name="テキスト ボックス 16">
            <a:extLst>
              <a:ext uri="{FF2B5EF4-FFF2-40B4-BE49-F238E27FC236}">
                <a16:creationId xmlns:a16="http://schemas.microsoft.com/office/drawing/2014/main" id="{2D05F75B-8D3B-426C-8FD8-FBAC6B936C5D}"/>
              </a:ext>
            </a:extLst>
          </p:cNvPr>
          <p:cNvSpPr txBox="1"/>
          <p:nvPr/>
        </p:nvSpPr>
        <p:spPr>
          <a:xfrm>
            <a:off x="2456479" y="4183100"/>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8" name="テキスト ボックス 17">
            <a:extLst>
              <a:ext uri="{FF2B5EF4-FFF2-40B4-BE49-F238E27FC236}">
                <a16:creationId xmlns:a16="http://schemas.microsoft.com/office/drawing/2014/main" id="{D3BFD728-03BB-4DB3-B201-9757F160EF18}"/>
              </a:ext>
            </a:extLst>
          </p:cNvPr>
          <p:cNvSpPr txBox="1"/>
          <p:nvPr/>
        </p:nvSpPr>
        <p:spPr>
          <a:xfrm>
            <a:off x="738890" y="4874063"/>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68.5%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9" name="テキスト ボックス 18">
            <a:extLst>
              <a:ext uri="{FF2B5EF4-FFF2-40B4-BE49-F238E27FC236}">
                <a16:creationId xmlns:a16="http://schemas.microsoft.com/office/drawing/2014/main" id="{32D93F74-D352-454E-A3ED-D08A59A9FA6A}"/>
              </a:ext>
            </a:extLst>
          </p:cNvPr>
          <p:cNvSpPr txBox="1"/>
          <p:nvPr/>
        </p:nvSpPr>
        <p:spPr>
          <a:xfrm>
            <a:off x="1585578" y="4719193"/>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0" name="テキスト ボックス 19">
            <a:extLst>
              <a:ext uri="{FF2B5EF4-FFF2-40B4-BE49-F238E27FC236}">
                <a16:creationId xmlns:a16="http://schemas.microsoft.com/office/drawing/2014/main" id="{2A07B09F-1AB6-4E60-AE9A-5E2E1B39D638}"/>
              </a:ext>
            </a:extLst>
          </p:cNvPr>
          <p:cNvSpPr txBox="1"/>
          <p:nvPr/>
        </p:nvSpPr>
        <p:spPr>
          <a:xfrm>
            <a:off x="1313811" y="5584297"/>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66.9%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2" name="テキスト ボックス 21">
            <a:extLst>
              <a:ext uri="{FF2B5EF4-FFF2-40B4-BE49-F238E27FC236}">
                <a16:creationId xmlns:a16="http://schemas.microsoft.com/office/drawing/2014/main" id="{58D536A5-1299-498E-83C2-DB57DA40FBF5}"/>
              </a:ext>
            </a:extLst>
          </p:cNvPr>
          <p:cNvSpPr txBox="1"/>
          <p:nvPr/>
        </p:nvSpPr>
        <p:spPr>
          <a:xfrm>
            <a:off x="2510690" y="5581450"/>
            <a:ext cx="11897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33.1%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3" name="テキスト ボックス 22">
            <a:extLst>
              <a:ext uri="{FF2B5EF4-FFF2-40B4-BE49-F238E27FC236}">
                <a16:creationId xmlns:a16="http://schemas.microsoft.com/office/drawing/2014/main" id="{244F897D-C269-4A8A-B722-C1ACE633F7CC}"/>
              </a:ext>
            </a:extLst>
          </p:cNvPr>
          <p:cNvSpPr txBox="1"/>
          <p:nvPr/>
        </p:nvSpPr>
        <p:spPr>
          <a:xfrm>
            <a:off x="4925050" y="5078753"/>
            <a:ext cx="3831514" cy="888513"/>
          </a:xfrm>
          <a:prstGeom prst="rect">
            <a:avLst/>
          </a:prstGeom>
          <a:solidFill>
            <a:schemeClr val="bg1"/>
          </a:solidFill>
          <a:ln w="12700">
            <a:solidFill>
              <a:schemeClr val="accent2">
                <a:lumMod val="75000"/>
              </a:schemeClr>
            </a:solidFill>
            <a:prstDash val="sysDash"/>
          </a:ln>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大阪府全体の移動者数</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年、日本人及び外国人）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総数：</a:t>
            </a: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41.6</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うち府内移動：</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57.3%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うち他都道府県から移動：</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a:extLst>
              <a:ext uri="{FF2B5EF4-FFF2-40B4-BE49-F238E27FC236}">
                <a16:creationId xmlns:a16="http://schemas.microsoft.com/office/drawing/2014/main" id="{EE5A2E42-59B9-4760-A662-D3249DC1C63C}"/>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29</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25" name="直線コネクタ 24">
            <a:extLst>
              <a:ext uri="{FF2B5EF4-FFF2-40B4-BE49-F238E27FC236}">
                <a16:creationId xmlns:a16="http://schemas.microsoft.com/office/drawing/2014/main" id="{F702D93B-F487-47EF-838F-BC7188104B1E}"/>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9514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178AA22E-FCB1-45B3-87A6-15F3CBAFE844}"/>
              </a:ext>
            </a:extLst>
          </p:cNvPr>
          <p:cNvSpPr txBox="1"/>
          <p:nvPr/>
        </p:nvSpPr>
        <p:spPr>
          <a:xfrm>
            <a:off x="2837192" y="6417438"/>
            <a:ext cx="36105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出典：総務省「住民基本台帳に基づく人口、人口動態及び世帯数」</a:t>
            </a:r>
          </a:p>
        </p:txBody>
      </p:sp>
      <p:sp>
        <p:nvSpPr>
          <p:cNvPr id="14" name="正方形/長方形 13">
            <a:extLst>
              <a:ext uri="{FF2B5EF4-FFF2-40B4-BE49-F238E27FC236}">
                <a16:creationId xmlns:a16="http://schemas.microsoft.com/office/drawing/2014/main" id="{12C8E338-1724-4B02-8FA8-AFCFE8429BAC}"/>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５）外国人人口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ー外国人人口・外国人割合ー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9D478E41-80FC-47D9-AA5B-3EE411C60CFC}"/>
              </a:ext>
            </a:extLst>
          </p:cNvPr>
          <p:cNvSpPr/>
          <p:nvPr/>
        </p:nvSpPr>
        <p:spPr>
          <a:xfrm>
            <a:off x="179516" y="693805"/>
            <a:ext cx="8784976" cy="1054135"/>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外国人人口は増加傾向にあり、</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年１月１日時点の調査では、大阪府の人口総数に占める割合が３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を超えました。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全国的にも、大阪府は外国人割合の多い都道府県で６位となっており、今後もさらなる外国人人口の増加が見込まれます。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a:extLst>
              <a:ext uri="{FF2B5EF4-FFF2-40B4-BE49-F238E27FC236}">
                <a16:creationId xmlns:a16="http://schemas.microsoft.com/office/drawing/2014/main" id="{0DB61AC5-D0A9-4E41-8B02-0704AC3C1794}"/>
              </a:ext>
            </a:extLst>
          </p:cNvPr>
          <p:cNvGraphicFramePr>
            <a:graphicFrameLocks/>
          </p:cNvGraphicFramePr>
          <p:nvPr/>
        </p:nvGraphicFramePr>
        <p:xfrm>
          <a:off x="138430" y="2805722"/>
          <a:ext cx="4634364" cy="3215566"/>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2">
            <a:extLst>
              <a:ext uri="{FF2B5EF4-FFF2-40B4-BE49-F238E27FC236}">
                <a16:creationId xmlns:a16="http://schemas.microsoft.com/office/drawing/2014/main" id="{554AFD75-B773-453C-A000-B723552088FC}"/>
              </a:ext>
            </a:extLst>
          </p:cNvPr>
          <p:cNvSpPr>
            <a:spLocks noChangeArrowheads="1"/>
          </p:cNvSpPr>
          <p:nvPr/>
        </p:nvSpPr>
        <p:spPr bwMode="auto">
          <a:xfrm>
            <a:off x="1171551" y="2196842"/>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外国人人口・外国人割合の推移</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（各年１月１日時点）</a:t>
            </a:r>
          </a:p>
        </p:txBody>
      </p:sp>
      <p:sp>
        <p:nvSpPr>
          <p:cNvPr id="20" name="テキスト ボックス 19">
            <a:extLst>
              <a:ext uri="{FF2B5EF4-FFF2-40B4-BE49-F238E27FC236}">
                <a16:creationId xmlns:a16="http://schemas.microsoft.com/office/drawing/2014/main" id="{933C757F-481F-428A-8B70-4467E98F2AB9}"/>
              </a:ext>
            </a:extLst>
          </p:cNvPr>
          <p:cNvSpPr txBox="1"/>
          <p:nvPr/>
        </p:nvSpPr>
        <p:spPr>
          <a:xfrm>
            <a:off x="4234058" y="2563580"/>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3F60C314-B860-4846-B293-26CF89654896}"/>
              </a:ext>
            </a:extLst>
          </p:cNvPr>
          <p:cNvSpPr txBox="1"/>
          <p:nvPr/>
        </p:nvSpPr>
        <p:spPr>
          <a:xfrm>
            <a:off x="0" y="2563580"/>
            <a:ext cx="78898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（万人）</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Rectangle 2">
            <a:extLst>
              <a:ext uri="{FF2B5EF4-FFF2-40B4-BE49-F238E27FC236}">
                <a16:creationId xmlns:a16="http://schemas.microsoft.com/office/drawing/2014/main" id="{A1385291-485C-4394-BF39-7AC513168658}"/>
              </a:ext>
            </a:extLst>
          </p:cNvPr>
          <p:cNvSpPr>
            <a:spLocks noChangeArrowheads="1"/>
          </p:cNvSpPr>
          <p:nvPr/>
        </p:nvSpPr>
        <p:spPr bwMode="auto">
          <a:xfrm>
            <a:off x="5899581" y="2196842"/>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外国人割合の多い都道府県</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a:t>
            </a:r>
          </a:p>
        </p:txBody>
      </p:sp>
      <p:pic>
        <p:nvPicPr>
          <p:cNvPr id="2" name="図 1">
            <a:extLst>
              <a:ext uri="{FF2B5EF4-FFF2-40B4-BE49-F238E27FC236}">
                <a16:creationId xmlns:a16="http://schemas.microsoft.com/office/drawing/2014/main" id="{6D01B8A2-80B1-4C38-96FC-A865BE24F118}"/>
              </a:ext>
            </a:extLst>
          </p:cNvPr>
          <p:cNvPicPr>
            <a:picLocks noChangeAspect="1"/>
          </p:cNvPicPr>
          <p:nvPr/>
        </p:nvPicPr>
        <p:blipFill>
          <a:blip r:embed="rId3"/>
          <a:stretch>
            <a:fillRect/>
          </a:stretch>
        </p:blipFill>
        <p:spPr>
          <a:xfrm>
            <a:off x="4944777" y="2798961"/>
            <a:ext cx="4019716" cy="3222327"/>
          </a:xfrm>
          <a:prstGeom prst="rect">
            <a:avLst/>
          </a:prstGeom>
        </p:spPr>
      </p:pic>
      <p:sp>
        <p:nvSpPr>
          <p:cNvPr id="16" name="正方形/長方形 15">
            <a:extLst>
              <a:ext uri="{FF2B5EF4-FFF2-40B4-BE49-F238E27FC236}">
                <a16:creationId xmlns:a16="http://schemas.microsoft.com/office/drawing/2014/main" id="{FE09596D-2711-40E6-82BA-EE60DF9D967C}"/>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30</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80212430-0B6C-4403-B1CC-D0149A450B27}"/>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8517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178AA22E-FCB1-45B3-87A6-15F3CBAFE844}"/>
              </a:ext>
            </a:extLst>
          </p:cNvPr>
          <p:cNvSpPr txBox="1"/>
          <p:nvPr/>
        </p:nvSpPr>
        <p:spPr>
          <a:xfrm>
            <a:off x="2766736" y="6587424"/>
            <a:ext cx="361052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出典：出入国在留管理庁「在留外国人統計」</a:t>
            </a:r>
          </a:p>
        </p:txBody>
      </p:sp>
      <p:sp>
        <p:nvSpPr>
          <p:cNvPr id="14" name="正方形/長方形 13">
            <a:extLst>
              <a:ext uri="{FF2B5EF4-FFF2-40B4-BE49-F238E27FC236}">
                <a16:creationId xmlns:a16="http://schemas.microsoft.com/office/drawing/2014/main" id="{12C8E338-1724-4B02-8FA8-AFCFE8429BAC}"/>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５）外国人人口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ー国籍・地域別の在留外国人割合ー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9D478E41-80FC-47D9-AA5B-3EE411C60CFC}"/>
              </a:ext>
            </a:extLst>
          </p:cNvPr>
          <p:cNvSpPr/>
          <p:nvPr/>
        </p:nvSpPr>
        <p:spPr>
          <a:xfrm>
            <a:off x="179516" y="693805"/>
            <a:ext cx="8784976" cy="592470"/>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大阪府に在留する外国人を国籍・地域別にみると、韓国籍と中国籍で約半数以上を占めています。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他にもベトナムやネパール、フィリピンなど、主にアジアを中心に幅広い国から在留外国人が来ています。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2">
            <a:extLst>
              <a:ext uri="{FF2B5EF4-FFF2-40B4-BE49-F238E27FC236}">
                <a16:creationId xmlns:a16="http://schemas.microsoft.com/office/drawing/2014/main" id="{554AFD75-B773-453C-A000-B723552088FC}"/>
              </a:ext>
            </a:extLst>
          </p:cNvPr>
          <p:cNvSpPr>
            <a:spLocks noChangeArrowheads="1"/>
          </p:cNvSpPr>
          <p:nvPr/>
        </p:nvSpPr>
        <p:spPr bwMode="auto">
          <a:xfrm>
            <a:off x="3272709" y="1405999"/>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国籍・地域別の在留外国人割合</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年６月末時点）</a:t>
            </a:r>
          </a:p>
        </p:txBody>
      </p:sp>
      <p:graphicFrame>
        <p:nvGraphicFramePr>
          <p:cNvPr id="23" name="グラフ 22">
            <a:extLst>
              <a:ext uri="{FF2B5EF4-FFF2-40B4-BE49-F238E27FC236}">
                <a16:creationId xmlns:a16="http://schemas.microsoft.com/office/drawing/2014/main" id="{73F77AA1-CA1F-4908-AD9C-69013E035B81}"/>
              </a:ext>
            </a:extLst>
          </p:cNvPr>
          <p:cNvGraphicFramePr>
            <a:graphicFrameLocks/>
          </p:cNvGraphicFramePr>
          <p:nvPr/>
        </p:nvGraphicFramePr>
        <p:xfrm>
          <a:off x="842962" y="1846068"/>
          <a:ext cx="7458075" cy="5011931"/>
        </p:xfrm>
        <a:graphic>
          <a:graphicData uri="http://schemas.openxmlformats.org/drawingml/2006/chart">
            <c:chart xmlns:c="http://schemas.openxmlformats.org/drawingml/2006/chart" xmlns:r="http://schemas.openxmlformats.org/officeDocument/2006/relationships" r:id="rId3"/>
          </a:graphicData>
        </a:graphic>
      </p:graphicFrame>
      <p:sp>
        <p:nvSpPr>
          <p:cNvPr id="9" name="正方形/長方形 8">
            <a:extLst>
              <a:ext uri="{FF2B5EF4-FFF2-40B4-BE49-F238E27FC236}">
                <a16:creationId xmlns:a16="http://schemas.microsoft.com/office/drawing/2014/main" id="{91C9ACAC-2605-48BF-9872-EBADFA100784}"/>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31</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214E5336-41EE-4727-83C2-529A28D8FDAE}"/>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7930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12C8E338-1724-4B02-8FA8-AFCFE8429BAC}"/>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５）外国人人口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ー転出入の状況ー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9D478E41-80FC-47D9-AA5B-3EE411C60CFC}"/>
              </a:ext>
            </a:extLst>
          </p:cNvPr>
          <p:cNvSpPr/>
          <p:nvPr/>
        </p:nvSpPr>
        <p:spPr>
          <a:xfrm>
            <a:off x="179516" y="693805"/>
            <a:ext cx="8784976" cy="323165"/>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外国人の転入者はコロナ禍を除き増加傾向にありますが、</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対全国的に一貫して転出超過</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の状況です。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2">
            <a:extLst>
              <a:ext uri="{FF2B5EF4-FFF2-40B4-BE49-F238E27FC236}">
                <a16:creationId xmlns:a16="http://schemas.microsoft.com/office/drawing/2014/main" id="{554AFD75-B773-453C-A000-B723552088FC}"/>
              </a:ext>
            </a:extLst>
          </p:cNvPr>
          <p:cNvSpPr>
            <a:spLocks noChangeArrowheads="1"/>
          </p:cNvSpPr>
          <p:nvPr/>
        </p:nvSpPr>
        <p:spPr bwMode="auto">
          <a:xfrm>
            <a:off x="3272709" y="1152802"/>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外国人の転出入の状況</a:t>
            </a:r>
          </a:p>
        </p:txBody>
      </p:sp>
      <p:sp>
        <p:nvSpPr>
          <p:cNvPr id="9" name="テキスト ボックス 8">
            <a:extLst>
              <a:ext uri="{FF2B5EF4-FFF2-40B4-BE49-F238E27FC236}">
                <a16:creationId xmlns:a16="http://schemas.microsoft.com/office/drawing/2014/main" id="{2E4CAFE7-9228-4130-891D-1850E8F0AB33}"/>
              </a:ext>
            </a:extLst>
          </p:cNvPr>
          <p:cNvSpPr txBox="1"/>
          <p:nvPr/>
        </p:nvSpPr>
        <p:spPr>
          <a:xfrm>
            <a:off x="2775280" y="6597352"/>
            <a:ext cx="359344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出典：総務省「住民基本台帳人口移動報告」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グラフ 9">
            <a:extLst>
              <a:ext uri="{FF2B5EF4-FFF2-40B4-BE49-F238E27FC236}">
                <a16:creationId xmlns:a16="http://schemas.microsoft.com/office/drawing/2014/main" id="{867BBF56-0255-46BC-BF56-6FCA3795743D}"/>
              </a:ext>
            </a:extLst>
          </p:cNvPr>
          <p:cNvGraphicFramePr>
            <a:graphicFrameLocks/>
          </p:cNvGraphicFramePr>
          <p:nvPr>
            <p:extLst>
              <p:ext uri="{D42A27DB-BD31-4B8C-83A1-F6EECF244321}">
                <p14:modId xmlns:p14="http://schemas.microsoft.com/office/powerpoint/2010/main" val="2747650089"/>
              </p:ext>
            </p:extLst>
          </p:nvPr>
        </p:nvGraphicFramePr>
        <p:xfrm>
          <a:off x="179512" y="1674327"/>
          <a:ext cx="8784976" cy="4773211"/>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89FF1A35-E0FE-495F-90F5-33DC12BF2FF2}"/>
              </a:ext>
            </a:extLst>
          </p:cNvPr>
          <p:cNvSpPr txBox="1"/>
          <p:nvPr/>
        </p:nvSpPr>
        <p:spPr>
          <a:xfrm>
            <a:off x="0" y="1462067"/>
            <a:ext cx="12722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転出入者数（人）</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a:extLst>
              <a:ext uri="{FF2B5EF4-FFF2-40B4-BE49-F238E27FC236}">
                <a16:creationId xmlns:a16="http://schemas.microsoft.com/office/drawing/2014/main" id="{C34AA0FE-955F-4689-A951-CE4807FCB6DA}"/>
              </a:ext>
            </a:extLst>
          </p:cNvPr>
          <p:cNvSpPr txBox="1"/>
          <p:nvPr/>
        </p:nvSpPr>
        <p:spPr>
          <a:xfrm>
            <a:off x="7997565" y="1462067"/>
            <a:ext cx="127228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転入超過数（人）</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8E14068D-2B12-44F4-9A4D-F06DDBCF192A}"/>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32</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B5CD15AB-E031-4A37-9940-3B02E06A2CAE}"/>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3826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178AA22E-FCB1-45B3-87A6-15F3CBAFE844}"/>
              </a:ext>
            </a:extLst>
          </p:cNvPr>
          <p:cNvSpPr txBox="1"/>
          <p:nvPr/>
        </p:nvSpPr>
        <p:spPr>
          <a:xfrm>
            <a:off x="2766736" y="6503604"/>
            <a:ext cx="36105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出典：観光庁「宿泊旅行統計調査」</a:t>
            </a:r>
            <a:endParaRPr lang="en-US" altLang="ja-JP" sz="90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年までは確定値、</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年は速報値）</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a:extLst>
              <a:ext uri="{FF2B5EF4-FFF2-40B4-BE49-F238E27FC236}">
                <a16:creationId xmlns:a16="http://schemas.microsoft.com/office/drawing/2014/main" id="{12C8E338-1724-4B02-8FA8-AFCFE8429BAC}"/>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）交流人口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ー延べ宿泊者数ー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9D478E41-80FC-47D9-AA5B-3EE411C60CFC}"/>
              </a:ext>
            </a:extLst>
          </p:cNvPr>
          <p:cNvSpPr/>
          <p:nvPr/>
        </p:nvSpPr>
        <p:spPr>
          <a:xfrm>
            <a:off x="179516" y="693805"/>
            <a:ext cx="8784976" cy="553998"/>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の延べ宿泊者数は、コロナ禍で一時落ち込みはあったものの、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479</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万人泊と、　過去最高値を記録しました。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2">
            <a:extLst>
              <a:ext uri="{FF2B5EF4-FFF2-40B4-BE49-F238E27FC236}">
                <a16:creationId xmlns:a16="http://schemas.microsoft.com/office/drawing/2014/main" id="{554AFD75-B773-453C-A000-B723552088FC}"/>
              </a:ext>
            </a:extLst>
          </p:cNvPr>
          <p:cNvSpPr>
            <a:spLocks noChangeArrowheads="1"/>
          </p:cNvSpPr>
          <p:nvPr/>
        </p:nvSpPr>
        <p:spPr bwMode="auto">
          <a:xfrm>
            <a:off x="3272709" y="1405999"/>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延べ宿泊者数の推移</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（主要都府県別）</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941B2D92-4AC4-4218-B363-93D014DDBAF4}"/>
              </a:ext>
            </a:extLst>
          </p:cNvPr>
          <p:cNvSpPr txBox="1"/>
          <p:nvPr/>
        </p:nvSpPr>
        <p:spPr>
          <a:xfrm>
            <a:off x="-124692" y="1665970"/>
            <a:ext cx="8562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（万人泊）</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a:extLst>
              <a:ext uri="{FF2B5EF4-FFF2-40B4-BE49-F238E27FC236}">
                <a16:creationId xmlns:a16="http://schemas.microsoft.com/office/drawing/2014/main" id="{B52674C2-0611-4438-AA51-03375966A5B6}"/>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33</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6" name="直線コネクタ 15">
            <a:extLst>
              <a:ext uri="{FF2B5EF4-FFF2-40B4-BE49-F238E27FC236}">
                <a16:creationId xmlns:a16="http://schemas.microsoft.com/office/drawing/2014/main" id="{829467D4-3BB6-4878-81E6-BF5629E875CE}"/>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aphicFrame>
        <p:nvGraphicFramePr>
          <p:cNvPr id="18" name="グラフ 17">
            <a:extLst>
              <a:ext uri="{FF2B5EF4-FFF2-40B4-BE49-F238E27FC236}">
                <a16:creationId xmlns:a16="http://schemas.microsoft.com/office/drawing/2014/main" id="{2846B68A-85C4-42AB-915E-D0942A47E36F}"/>
              </a:ext>
            </a:extLst>
          </p:cNvPr>
          <p:cNvGraphicFramePr>
            <a:graphicFrameLocks/>
          </p:cNvGraphicFramePr>
          <p:nvPr>
            <p:extLst>
              <p:ext uri="{D42A27DB-BD31-4B8C-83A1-F6EECF244321}">
                <p14:modId xmlns:p14="http://schemas.microsoft.com/office/powerpoint/2010/main" val="222755427"/>
              </p:ext>
            </p:extLst>
          </p:nvPr>
        </p:nvGraphicFramePr>
        <p:xfrm>
          <a:off x="0" y="1911899"/>
          <a:ext cx="9144000" cy="4615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585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178AA22E-FCB1-45B3-87A6-15F3CBAFE844}"/>
              </a:ext>
            </a:extLst>
          </p:cNvPr>
          <p:cNvSpPr txBox="1"/>
          <p:nvPr/>
        </p:nvSpPr>
        <p:spPr>
          <a:xfrm>
            <a:off x="2766736" y="6503604"/>
            <a:ext cx="36105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出典：観光庁「宿泊旅行統計調査」</a:t>
            </a:r>
            <a:endParaRPr lang="en-US" altLang="ja-JP" sz="90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年までは確定値、</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年は速報値）</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a:extLst>
              <a:ext uri="{FF2B5EF4-FFF2-40B4-BE49-F238E27FC236}">
                <a16:creationId xmlns:a16="http://schemas.microsoft.com/office/drawing/2014/main" id="{12C8E338-1724-4B02-8FA8-AFCFE8429BAC}"/>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）交流人口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ー日本人宿泊者ー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9D478E41-80FC-47D9-AA5B-3EE411C60CFC}"/>
              </a:ext>
            </a:extLst>
          </p:cNvPr>
          <p:cNvSpPr/>
          <p:nvPr/>
        </p:nvSpPr>
        <p:spPr>
          <a:xfrm>
            <a:off x="179516" y="693805"/>
            <a:ext cx="8784976" cy="553998"/>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の日本人延べ宿泊者数は、コロナ禍で一時落ち込みはあったものの、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年以降は、コロナ前と同等以上の水準で推移しています。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2">
            <a:extLst>
              <a:ext uri="{FF2B5EF4-FFF2-40B4-BE49-F238E27FC236}">
                <a16:creationId xmlns:a16="http://schemas.microsoft.com/office/drawing/2014/main" id="{554AFD75-B773-453C-A000-B723552088FC}"/>
              </a:ext>
            </a:extLst>
          </p:cNvPr>
          <p:cNvSpPr>
            <a:spLocks noChangeArrowheads="1"/>
          </p:cNvSpPr>
          <p:nvPr/>
        </p:nvSpPr>
        <p:spPr bwMode="auto">
          <a:xfrm>
            <a:off x="3272709" y="1405999"/>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日本人延べ宿泊者数の推移</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（主要都府県別）</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941B2D92-4AC4-4218-B363-93D014DDBAF4}"/>
              </a:ext>
            </a:extLst>
          </p:cNvPr>
          <p:cNvSpPr txBox="1"/>
          <p:nvPr/>
        </p:nvSpPr>
        <p:spPr>
          <a:xfrm>
            <a:off x="-124692" y="1665970"/>
            <a:ext cx="8562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（万人泊）</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a:extLst>
              <a:ext uri="{FF2B5EF4-FFF2-40B4-BE49-F238E27FC236}">
                <a16:creationId xmlns:a16="http://schemas.microsoft.com/office/drawing/2014/main" id="{4CE8E8F3-66A5-4C9E-806E-6C2D2156B36A}"/>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34</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733CF1D4-767E-4CB2-A14F-FF1557D31BD6}"/>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aphicFrame>
        <p:nvGraphicFramePr>
          <p:cNvPr id="18" name="グラフ 17">
            <a:extLst>
              <a:ext uri="{FF2B5EF4-FFF2-40B4-BE49-F238E27FC236}">
                <a16:creationId xmlns:a16="http://schemas.microsoft.com/office/drawing/2014/main" id="{E0686BC8-C297-4D88-B14C-078AB750F3A5}"/>
              </a:ext>
            </a:extLst>
          </p:cNvPr>
          <p:cNvGraphicFramePr>
            <a:graphicFrameLocks/>
          </p:cNvGraphicFramePr>
          <p:nvPr>
            <p:extLst>
              <p:ext uri="{D42A27DB-BD31-4B8C-83A1-F6EECF244321}">
                <p14:modId xmlns:p14="http://schemas.microsoft.com/office/powerpoint/2010/main" val="3727323918"/>
              </p:ext>
            </p:extLst>
          </p:nvPr>
        </p:nvGraphicFramePr>
        <p:xfrm>
          <a:off x="0" y="1854615"/>
          <a:ext cx="9144000" cy="456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5196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12C8E338-1724-4B02-8FA8-AFCFE8429BAC}"/>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）交流人口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ー外国人宿泊者①ー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9D478E41-80FC-47D9-AA5B-3EE411C60CFC}"/>
              </a:ext>
            </a:extLst>
          </p:cNvPr>
          <p:cNvSpPr/>
          <p:nvPr/>
        </p:nvSpPr>
        <p:spPr>
          <a:xfrm>
            <a:off x="179516" y="693805"/>
            <a:ext cx="8784976" cy="553998"/>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の外国人延べ宿泊者数は、コロナ禍で一時落ち込みはあったものの、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215</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万人泊と、過去最高値を記録しました。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2">
            <a:extLst>
              <a:ext uri="{FF2B5EF4-FFF2-40B4-BE49-F238E27FC236}">
                <a16:creationId xmlns:a16="http://schemas.microsoft.com/office/drawing/2014/main" id="{554AFD75-B773-453C-A000-B723552088FC}"/>
              </a:ext>
            </a:extLst>
          </p:cNvPr>
          <p:cNvSpPr>
            <a:spLocks noChangeArrowheads="1"/>
          </p:cNvSpPr>
          <p:nvPr/>
        </p:nvSpPr>
        <p:spPr bwMode="auto">
          <a:xfrm>
            <a:off x="3272709" y="1405999"/>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外国人延べ宿泊者数の推移</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（主要都府県別）</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941B2D92-4AC4-4218-B363-93D014DDBAF4}"/>
              </a:ext>
            </a:extLst>
          </p:cNvPr>
          <p:cNvSpPr txBox="1"/>
          <p:nvPr/>
        </p:nvSpPr>
        <p:spPr>
          <a:xfrm>
            <a:off x="-124692" y="1665970"/>
            <a:ext cx="8562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（万人泊）</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a:extLst>
              <a:ext uri="{FF2B5EF4-FFF2-40B4-BE49-F238E27FC236}">
                <a16:creationId xmlns:a16="http://schemas.microsoft.com/office/drawing/2014/main" id="{D65FAADF-5233-491D-B1E9-376D5A3200FB}"/>
              </a:ext>
            </a:extLst>
          </p:cNvPr>
          <p:cNvSpPr txBox="1"/>
          <p:nvPr/>
        </p:nvSpPr>
        <p:spPr>
          <a:xfrm>
            <a:off x="2766736" y="6534084"/>
            <a:ext cx="36105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出典：観光庁「宿泊旅行統計調査」</a:t>
            </a:r>
            <a:endParaRPr lang="en-US" altLang="ja-JP" sz="90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年までは確定値、</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年は速報値）</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7559D197-2BC8-4F8C-A1C4-49D6AB192AD6}"/>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35</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0703D969-0940-4860-8E84-7AA99C8C2833}"/>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aphicFrame>
        <p:nvGraphicFramePr>
          <p:cNvPr id="18" name="グラフ 17">
            <a:extLst>
              <a:ext uri="{FF2B5EF4-FFF2-40B4-BE49-F238E27FC236}">
                <a16:creationId xmlns:a16="http://schemas.microsoft.com/office/drawing/2014/main" id="{B98E4720-2E56-4DDD-80D3-087E3DCD35FB}"/>
              </a:ext>
            </a:extLst>
          </p:cNvPr>
          <p:cNvGraphicFramePr>
            <a:graphicFrameLocks/>
          </p:cNvGraphicFramePr>
          <p:nvPr>
            <p:extLst>
              <p:ext uri="{D42A27DB-BD31-4B8C-83A1-F6EECF244321}">
                <p14:modId xmlns:p14="http://schemas.microsoft.com/office/powerpoint/2010/main" val="2776894167"/>
              </p:ext>
            </p:extLst>
          </p:nvPr>
        </p:nvGraphicFramePr>
        <p:xfrm>
          <a:off x="0" y="1919200"/>
          <a:ext cx="9144000" cy="456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2226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178AA22E-FCB1-45B3-87A6-15F3CBAFE844}"/>
              </a:ext>
            </a:extLst>
          </p:cNvPr>
          <p:cNvSpPr txBox="1"/>
          <p:nvPr/>
        </p:nvSpPr>
        <p:spPr>
          <a:xfrm>
            <a:off x="2766736" y="6587424"/>
            <a:ext cx="361052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出典：観光庁「宿泊旅行統計調査」</a:t>
            </a:r>
          </a:p>
        </p:txBody>
      </p:sp>
      <p:sp>
        <p:nvSpPr>
          <p:cNvPr id="14" name="正方形/長方形 13">
            <a:extLst>
              <a:ext uri="{FF2B5EF4-FFF2-40B4-BE49-F238E27FC236}">
                <a16:creationId xmlns:a16="http://schemas.microsoft.com/office/drawing/2014/main" id="{12C8E338-1724-4B02-8FA8-AFCFE8429BAC}"/>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）交流人口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ー外国人宿泊者②ー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9D478E41-80FC-47D9-AA5B-3EE411C60CFC}"/>
              </a:ext>
            </a:extLst>
          </p:cNvPr>
          <p:cNvSpPr/>
          <p:nvPr/>
        </p:nvSpPr>
        <p:spPr>
          <a:xfrm>
            <a:off x="179516" y="693805"/>
            <a:ext cx="8784976" cy="553998"/>
          </a:xfrm>
          <a:prstGeom prst="rect">
            <a:avLst/>
          </a:prstGeom>
          <a:solidFill>
            <a:schemeClr val="accent5">
              <a:lumMod val="20000"/>
              <a:lumOff val="80000"/>
            </a:schemeClr>
          </a:solidFill>
        </p:spPr>
        <p:txBody>
          <a:bodyPr wrap="square">
            <a:spAutoFit/>
          </a:bodyPr>
          <a:lstStyle/>
          <a:p>
            <a:pPr marL="180000" marR="0" lvl="0" indent="-45720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大阪府の令和４年外国人宿泊者の国籍は、韓国、香港、中国、米国の順に多く、東アジアが半数を占めています。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2">
            <a:extLst>
              <a:ext uri="{FF2B5EF4-FFF2-40B4-BE49-F238E27FC236}">
                <a16:creationId xmlns:a16="http://schemas.microsoft.com/office/drawing/2014/main" id="{554AFD75-B773-453C-A000-B723552088FC}"/>
              </a:ext>
            </a:extLst>
          </p:cNvPr>
          <p:cNvSpPr>
            <a:spLocks noChangeArrowheads="1"/>
          </p:cNvSpPr>
          <p:nvPr/>
        </p:nvSpPr>
        <p:spPr bwMode="auto">
          <a:xfrm>
            <a:off x="3272709" y="1405999"/>
            <a:ext cx="2598582"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外国人宿泊者の国籍別割合</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ct val="0"/>
              </a:spcBef>
              <a:spcAft>
                <a:spcPts val="0"/>
              </a:spcAft>
              <a:buClr>
                <a:srgbClr val="D6ECFF"/>
              </a:buClr>
              <a:buSzPct val="75000"/>
              <a:buFont typeface="Wingdings" pitchFamily="2" charset="2"/>
              <a:buNone/>
              <a:tabLst/>
              <a:defRPr/>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（令和４年、主要都道府県別）</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a:extLst>
              <a:ext uri="{FF2B5EF4-FFF2-40B4-BE49-F238E27FC236}">
                <a16:creationId xmlns:a16="http://schemas.microsoft.com/office/drawing/2014/main" id="{6CA8BD18-3C43-46DE-A4D3-46A1A7248E4C}"/>
              </a:ext>
            </a:extLst>
          </p:cNvPr>
          <p:cNvSpPr/>
          <p:nvPr/>
        </p:nvSpPr>
        <p:spPr>
          <a:xfrm>
            <a:off x="105606" y="4120804"/>
            <a:ext cx="8932788"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1" name="グラフ 20">
            <a:extLst>
              <a:ext uri="{FF2B5EF4-FFF2-40B4-BE49-F238E27FC236}">
                <a16:creationId xmlns:a16="http://schemas.microsoft.com/office/drawing/2014/main" id="{F657CD13-DD45-460E-81E7-98DACF1524FD}"/>
              </a:ext>
            </a:extLst>
          </p:cNvPr>
          <p:cNvGraphicFramePr>
            <a:graphicFrameLocks/>
          </p:cNvGraphicFramePr>
          <p:nvPr>
            <p:extLst>
              <p:ext uri="{D42A27DB-BD31-4B8C-83A1-F6EECF244321}">
                <p14:modId xmlns:p14="http://schemas.microsoft.com/office/powerpoint/2010/main" val="2526041851"/>
              </p:ext>
            </p:extLst>
          </p:nvPr>
        </p:nvGraphicFramePr>
        <p:xfrm>
          <a:off x="105606" y="1846069"/>
          <a:ext cx="8932789" cy="4556707"/>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a:extLst>
              <a:ext uri="{FF2B5EF4-FFF2-40B4-BE49-F238E27FC236}">
                <a16:creationId xmlns:a16="http://schemas.microsoft.com/office/drawing/2014/main" id="{6CDFBF3C-0881-40D6-9271-14B29B59544D}"/>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36</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1" name="直線コネクタ 10">
            <a:extLst>
              <a:ext uri="{FF2B5EF4-FFF2-40B4-BE49-F238E27FC236}">
                <a16:creationId xmlns:a16="http://schemas.microsoft.com/office/drawing/2014/main" id="{2FEF7D91-C000-4C4D-BC11-8D02EF1F561B}"/>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659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012D3A5-0130-426B-B3A7-42AC6BF08875}"/>
              </a:ext>
            </a:extLst>
          </p:cNvPr>
          <p:cNvSpPr/>
          <p:nvPr/>
        </p:nvSpPr>
        <p:spPr>
          <a:xfrm>
            <a:off x="179512" y="710490"/>
            <a:ext cx="2544695" cy="323165"/>
          </a:xfrm>
          <a:prstGeom prst="rect">
            <a:avLst/>
          </a:prstGeom>
          <a:solidFill>
            <a:schemeClr val="accent1">
              <a:lumMod val="75000"/>
            </a:schemeClr>
          </a:solidFill>
        </p:spPr>
        <p:txBody>
          <a:bodyPr wrap="square" lIns="91440" tIns="45720" rIns="91440" bIns="45720" anchor="t">
            <a:spAutoFit/>
          </a:bodyPr>
          <a:lstStyle/>
          <a:p>
            <a:pPr marL="454025" marR="0" lvl="0" indent="-731520" algn="ctr" defTabSz="9144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eiryo UI" panose="020B0604030504040204" pitchFamily="50" charset="-128"/>
              </a:rPr>
              <a:t>人口動向等についての整理</a:t>
            </a:r>
            <a:endParaRPr kumimoji="1" lang="en-US" altLang="ja-JP" sz="1600" b="1" i="0" u="none" strike="noStrike" kern="1200" cap="none" spc="0" normalizeH="0" baseline="0" noProof="0" dirty="0">
              <a:ln>
                <a:noFill/>
              </a:ln>
              <a:solidFill>
                <a:prstClr val="white"/>
              </a:solidFill>
              <a:effectLst/>
              <a:uLnTx/>
              <a:uFillTx/>
              <a:latin typeface="Meiryo UI"/>
              <a:ea typeface="Meiryo UI"/>
              <a:cs typeface="Meiryo UI" panose="020B0604030504040204" pitchFamily="50" charset="-128"/>
            </a:endParaRPr>
          </a:p>
        </p:txBody>
      </p:sp>
      <p:sp>
        <p:nvSpPr>
          <p:cNvPr id="12" name="正方形/長方形 11">
            <a:extLst>
              <a:ext uri="{FF2B5EF4-FFF2-40B4-BE49-F238E27FC236}">
                <a16:creationId xmlns:a16="http://schemas.microsoft.com/office/drawing/2014/main" id="{F86F5BE1-AC3E-4DCC-B5FB-5228CBA19D7E}"/>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７</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）基本方針</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ー人口動向等についての整理ー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a:extLst>
              <a:ext uri="{FF2B5EF4-FFF2-40B4-BE49-F238E27FC236}">
                <a16:creationId xmlns:a16="http://schemas.microsoft.com/office/drawing/2014/main" id="{8DB98F7F-65E4-434A-8E12-6321147789D6}"/>
              </a:ext>
            </a:extLst>
          </p:cNvPr>
          <p:cNvSpPr txBox="1"/>
          <p:nvPr/>
        </p:nvSpPr>
        <p:spPr>
          <a:xfrm>
            <a:off x="179511" y="1055279"/>
            <a:ext cx="8784975"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総人口</a:t>
            </a: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endParaRPr kumimoji="1" lang="en-US" altLang="ja-JP" sz="16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大阪府の総人口は</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依然として減少傾向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にあり、</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「人口減少・超高齢社会」が続いています。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1463" marR="0" lvl="0" indent="-90488"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年には、高齢者人口が全体の３分の１を超え、年少人口は全体の１割を下回り、働き手・親となり得る生産年齢人口は全体の半数程度まで落ち込む見込みです。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80975"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・世帯構成では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単独世帯が増加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しており、</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年以降は全体の４割を超えて推移する見込みです。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自然増減</a:t>
            </a: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出生数は減少が続く一方で、死亡数が増加し、</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自然減の傾向が続く</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見込みです。</a:t>
            </a:r>
          </a:p>
          <a:p>
            <a:pPr marL="0" marR="0" lvl="0" indent="180975" algn="l" defTabSz="914400" rtl="0" eaLnBrk="1" fontAlgn="auto" latinLnBrk="0" hangingPunct="1">
              <a:lnSpc>
                <a:spcPts val="18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合計特殊出生率は人口維持に必要な水準（</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）及び全国値いずれも下回る水準で推移しています。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社会増減</a:t>
            </a: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対全国では転入超過</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ですが、</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対東京圏では一貫して転出超過の傾向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が続いています。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1463" marR="0" lvl="0" indent="-90488"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・全体的に</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男性より女性の転入超過が大きく</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、進学・就職時には転入超過、学齢期前後と</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代前後で転出超過</a:t>
            </a:r>
            <a:r>
              <a:rPr lang="ja-JP" altLang="en-US" sz="1400" dirty="0">
                <a:solidFill>
                  <a:prstClr val="black"/>
                </a:solidFill>
                <a:latin typeface="Meiryo UI" panose="020B0604030504040204" pitchFamily="50" charset="-128"/>
                <a:ea typeface="Meiryo UI" panose="020B0604030504040204" pitchFamily="50" charset="-128"/>
              </a:rPr>
              <a:t>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傾向が続いています。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地域別人口</a:t>
            </a: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大阪府内すべての地域で人口は減少傾向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にあり、</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人口減少割合には地域差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があります。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1463" marR="0" lvl="0" indent="-90488" algn="l" defTabSz="9144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・すべての地域で高齢者人口が増加する一方で年少人口及び生産年齢人口が減少し、特に人口減少割合が大きい地域では、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年に高齢者人口が４割を超え、生産年齢人口が半数を下回る見込みです。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外国人人口</a:t>
            </a: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大阪府の</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総人口に占める外国人人口の割合は３％を超えて増加傾向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にあります。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r>
              <a:rPr lang="ja-JP" altLang="en-US" sz="1400" b="1" dirty="0">
                <a:solidFill>
                  <a:srgbClr val="4472C4">
                    <a:lumMod val="75000"/>
                  </a:srgbClr>
                </a:solidFill>
                <a:latin typeface="Meiryo UI" panose="020B0604030504040204" pitchFamily="50" charset="-128"/>
                <a:ea typeface="Meiryo UI" panose="020B0604030504040204" pitchFamily="50" charset="-128"/>
              </a:rPr>
              <a:t>交流</a:t>
            </a:r>
            <a:r>
              <a:rPr kumimoji="1" lang="ja-JP" altLang="en-US"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人口</a:t>
            </a:r>
            <a:r>
              <a:rPr kumimoji="1" lang="en-US" altLang="ja-JP" sz="1400" b="1" i="0" u="none" strike="noStrike" kern="1200" cap="none" spc="0" normalizeH="0" baseline="0" noProof="0" dirty="0">
                <a:ln>
                  <a:noFill/>
                </a:ln>
                <a:solidFill>
                  <a:srgbClr val="4472C4">
                    <a:lumMod val="75000"/>
                  </a:srgbClr>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大阪府の</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延べ宿泊者数は</a:t>
            </a:r>
            <a:r>
              <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年に過去最高を記録するなど、増加傾向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にあります。</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a:extLst>
              <a:ext uri="{FF2B5EF4-FFF2-40B4-BE49-F238E27FC236}">
                <a16:creationId xmlns:a16="http://schemas.microsoft.com/office/drawing/2014/main" id="{098861E5-99DD-4A32-B2EB-7758E5532421}"/>
              </a:ext>
            </a:extLst>
          </p:cNvPr>
          <p:cNvSpPr/>
          <p:nvPr/>
        </p:nvSpPr>
        <p:spPr>
          <a:xfrm>
            <a:off x="179512" y="710489"/>
            <a:ext cx="8784976" cy="584483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44990233-A2CD-42AD-AAC1-791699F4F152}"/>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37</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8FB1D801-D88A-4734-8200-9D45DA1C7D00}"/>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6288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012D3A5-0130-426B-B3A7-42AC6BF08875}"/>
              </a:ext>
            </a:extLst>
          </p:cNvPr>
          <p:cNvSpPr/>
          <p:nvPr/>
        </p:nvSpPr>
        <p:spPr>
          <a:xfrm>
            <a:off x="179516" y="2877363"/>
            <a:ext cx="8784976" cy="553998"/>
          </a:xfrm>
          <a:prstGeom prst="rect">
            <a:avLst/>
          </a:prstGeom>
          <a:solidFill>
            <a:schemeClr val="accent5">
              <a:lumMod val="20000"/>
              <a:lumOff val="80000"/>
            </a:schemeClr>
          </a:solidFill>
        </p:spPr>
        <p:txBody>
          <a:bodyPr wrap="square" lIns="91440" tIns="45720" rIns="91440" bIns="45720" anchor="t">
            <a:spAutoFit/>
          </a:bodyPr>
          <a:lstStyle/>
          <a:p>
            <a:pPr marL="454025" marR="0" lvl="0" indent="-731520"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基本的な視点を踏まえ、これまで「大阪府人口ビジョン」で掲げてきた</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3</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つの取組の方向性を継承し、</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454025" marR="0" lvl="0" indent="-731520" algn="just" defTabSz="914400" rtl="0" eaLnBrk="1" fontAlgn="auto" latinLnBrk="0" hangingPunct="1">
              <a:lnSpc>
                <a:spcPts val="18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施策を推進していく必要があります。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sp>
        <p:nvSpPr>
          <p:cNvPr id="12" name="正方形/長方形 11">
            <a:extLst>
              <a:ext uri="{FF2B5EF4-FFF2-40B4-BE49-F238E27FC236}">
                <a16:creationId xmlns:a16="http://schemas.microsoft.com/office/drawing/2014/main" id="{F86F5BE1-AC3E-4DCC-B5FB-5228CBA19D7E}"/>
              </a:ext>
            </a:extLst>
          </p:cNvPr>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７</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）基本方針</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ー基本的な視点・取組の方向性ー</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E1219406-E808-4A64-ABFA-7656DFD488C9}"/>
              </a:ext>
            </a:extLst>
          </p:cNvPr>
          <p:cNvSpPr/>
          <p:nvPr/>
        </p:nvSpPr>
        <p:spPr>
          <a:xfrm>
            <a:off x="179508" y="2595388"/>
            <a:ext cx="1962330" cy="323165"/>
          </a:xfrm>
          <a:prstGeom prst="rect">
            <a:avLst/>
          </a:prstGeom>
          <a:noFill/>
        </p:spPr>
        <p:txBody>
          <a:bodyPr wrap="square" lIns="91440" tIns="45720" rIns="91440" bIns="45720" anchor="t">
            <a:spAutoFit/>
          </a:bodyPr>
          <a:lstStyle/>
          <a:p>
            <a:pPr marL="454025" marR="0" lvl="0" indent="-731520" algn="l" defTabSz="9144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■取組の方向性</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sp>
        <p:nvSpPr>
          <p:cNvPr id="13" name="正方形/長方形 12">
            <a:extLst>
              <a:ext uri="{FF2B5EF4-FFF2-40B4-BE49-F238E27FC236}">
                <a16:creationId xmlns:a16="http://schemas.microsoft.com/office/drawing/2014/main" id="{57151412-1A6D-40D3-A578-0A7DFCA4FFF9}"/>
              </a:ext>
            </a:extLst>
          </p:cNvPr>
          <p:cNvSpPr/>
          <p:nvPr/>
        </p:nvSpPr>
        <p:spPr>
          <a:xfrm>
            <a:off x="179508" y="609441"/>
            <a:ext cx="1962330" cy="323165"/>
          </a:xfrm>
          <a:prstGeom prst="rect">
            <a:avLst/>
          </a:prstGeom>
          <a:noFill/>
        </p:spPr>
        <p:txBody>
          <a:bodyPr wrap="square" lIns="91440" tIns="45720" rIns="91440" bIns="45720" anchor="t">
            <a:spAutoFit/>
          </a:bodyPr>
          <a:lstStyle/>
          <a:p>
            <a:pPr marL="454025" marR="0" lvl="0" indent="-731520" algn="l" defTabSz="9144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■基本的な視点</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sp>
        <p:nvSpPr>
          <p:cNvPr id="14" name="正方形/長方形 13">
            <a:extLst>
              <a:ext uri="{FF2B5EF4-FFF2-40B4-BE49-F238E27FC236}">
                <a16:creationId xmlns:a16="http://schemas.microsoft.com/office/drawing/2014/main" id="{FB6ED33B-8691-484C-9A39-D65A9811B811}"/>
              </a:ext>
            </a:extLst>
          </p:cNvPr>
          <p:cNvSpPr/>
          <p:nvPr/>
        </p:nvSpPr>
        <p:spPr>
          <a:xfrm>
            <a:off x="179512" y="896466"/>
            <a:ext cx="8784976" cy="1592744"/>
          </a:xfrm>
          <a:prstGeom prst="rect">
            <a:avLst/>
          </a:prstGeom>
          <a:solidFill>
            <a:schemeClr val="accent5">
              <a:lumMod val="20000"/>
              <a:lumOff val="80000"/>
            </a:schemeClr>
          </a:solidFill>
        </p:spPr>
        <p:txBody>
          <a:bodyPr wrap="square" lIns="91440" tIns="45720" rIns="91440" bIns="45720" anchor="t">
            <a:spAutoFit/>
          </a:bodyPr>
          <a:lstStyle/>
          <a:p>
            <a:pPr marL="182563" marR="0" lvl="0" indent="-182563"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「人口減少・超高齢社会」においても、持続的発展を実現するために、次の基本的な視点のもとに取組を進めていきます。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454025" marR="0" lvl="0" indent="-731520" algn="just" defTabSz="914400" rtl="0" eaLnBrk="1" fontAlgn="auto" latinLnBrk="0" hangingPunct="1">
              <a:lnSpc>
                <a:spcPts val="1800"/>
              </a:lnSpc>
              <a:spcBef>
                <a:spcPts val="30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出生率を向上させることにより人口減少傾向を抑制し、将来予想される人口構成を変えていく</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625475" marR="0" lvl="0" indent="-176213" algn="just" defTabSz="914400" rtl="0" eaLnBrk="1" fontAlgn="auto" latinLnBrk="0" hangingPunct="1">
              <a:lnSpc>
                <a:spcPts val="1800"/>
              </a:lnSpc>
              <a:spcBef>
                <a:spcPts val="300"/>
              </a:spcBef>
              <a:spcAft>
                <a:spcPts val="0"/>
              </a:spcAft>
              <a:buClrTx/>
              <a:buSzTx/>
              <a:buFontTx/>
              <a:buNone/>
              <a:tabLst>
                <a:tab pos="715963" algn="l"/>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「人口減少・超高齢社会」に的確に対応するため、若者・女性・高齢者・障がい者などすべての人が活躍できる持続可能な地域づくりを進める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454025" marR="0" lvl="0" indent="-731520" algn="just" defTabSz="914400" rtl="0" eaLnBrk="1" fontAlgn="auto" latinLnBrk="0" hangingPunct="1">
              <a:lnSpc>
                <a:spcPts val="1800"/>
              </a:lnSpc>
              <a:spcBef>
                <a:spcPts val="30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都市としての経済機能や魅力を高め、活気あふれる「大阪」を実現する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2" name="図 1">
            <a:extLst>
              <a:ext uri="{FF2B5EF4-FFF2-40B4-BE49-F238E27FC236}">
                <a16:creationId xmlns:a16="http://schemas.microsoft.com/office/drawing/2014/main" id="{30B318A8-651B-4738-B036-3F5723F196CF}"/>
              </a:ext>
            </a:extLst>
          </p:cNvPr>
          <p:cNvPicPr>
            <a:picLocks noChangeAspect="1"/>
          </p:cNvPicPr>
          <p:nvPr/>
        </p:nvPicPr>
        <p:blipFill>
          <a:blip r:embed="rId2"/>
          <a:stretch>
            <a:fillRect/>
          </a:stretch>
        </p:blipFill>
        <p:spPr>
          <a:xfrm>
            <a:off x="2380988" y="3706773"/>
            <a:ext cx="4382025" cy="2697438"/>
          </a:xfrm>
          <a:prstGeom prst="rect">
            <a:avLst/>
          </a:prstGeom>
        </p:spPr>
      </p:pic>
      <p:sp>
        <p:nvSpPr>
          <p:cNvPr id="11" name="正方形/長方形 10">
            <a:extLst>
              <a:ext uri="{FF2B5EF4-FFF2-40B4-BE49-F238E27FC236}">
                <a16:creationId xmlns:a16="http://schemas.microsoft.com/office/drawing/2014/main" id="{FFA7323D-6FF6-4551-8FCC-E08C3C22FFD0}"/>
              </a:ext>
            </a:extLst>
          </p:cNvPr>
          <p:cNvSpPr/>
          <p:nvPr/>
        </p:nvSpPr>
        <p:spPr>
          <a:xfrm>
            <a:off x="8432528" y="6489340"/>
            <a:ext cx="648072" cy="317860"/>
          </a:xfrm>
          <a:prstGeom prst="rect">
            <a:avLst/>
          </a:prstGeom>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ts val="25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ctr" defTabSz="914400" rtl="0" eaLnBrk="1" fontAlgn="auto" latinLnBrk="0" hangingPunct="1">
                <a:lnSpc>
                  <a:spcPts val="2500"/>
                </a:lnSpc>
                <a:spcBef>
                  <a:spcPts val="0"/>
                </a:spcBef>
                <a:spcAft>
                  <a:spcPts val="0"/>
                </a:spcAft>
                <a:buClrTx/>
                <a:buSzTx/>
                <a:buFontTx/>
                <a:buNone/>
                <a:tabLst/>
                <a:defRPr/>
              </a:pPr>
              <a:t>38</a:t>
            </a:fld>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5" name="直線コネクタ 14">
            <a:extLst>
              <a:ext uri="{FF2B5EF4-FFF2-40B4-BE49-F238E27FC236}">
                <a16:creationId xmlns:a16="http://schemas.microsoft.com/office/drawing/2014/main" id="{12E848DA-5BA9-4BD5-A58B-6EEB86D0A60B}"/>
              </a:ext>
            </a:extLst>
          </p:cNvPr>
          <p:cNvCxnSpPr>
            <a:cxnSpLocks/>
          </p:cNvCxnSpPr>
          <p:nvPr/>
        </p:nvCxnSpPr>
        <p:spPr>
          <a:xfrm>
            <a:off x="179512" y="557972"/>
            <a:ext cx="8784976" cy="0"/>
          </a:xfrm>
          <a:prstGeom prst="line">
            <a:avLst/>
          </a:prstGeom>
          <a:ln w="38100">
            <a:solidFill>
              <a:schemeClr val="tx2"/>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925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EEF298-E580-406E-9D15-DC2D80B430AB}"/>
              </a:ext>
            </a:extLst>
          </p:cNvPr>
          <p:cNvSpPr/>
          <p:nvPr/>
        </p:nvSpPr>
        <p:spPr>
          <a:xfrm>
            <a:off x="123131" y="503253"/>
            <a:ext cx="8856984" cy="5670783"/>
          </a:xfrm>
          <a:prstGeom prst="rect">
            <a:avLst/>
          </a:prstGeom>
        </p:spPr>
        <p:txBody>
          <a:bodyPr wrap="square" lIns="91440" tIns="45720" rIns="91440" bIns="45720" anchor="t">
            <a:spAutoFit/>
          </a:bodyPr>
          <a:lstStyle/>
          <a:p>
            <a:pPr marL="266700" indent="-174625" algn="just">
              <a:lnSpc>
                <a:spcPts val="1800"/>
              </a:lnSpc>
              <a:spcBef>
                <a:spcPts val="600"/>
              </a:spcBef>
            </a:pPr>
            <a:endParaRPr lang="en-US" altLang="ja-JP" sz="1600" dirty="0">
              <a:latin typeface="Meiryo UI"/>
              <a:ea typeface="Meiryo UI"/>
            </a:endParaRPr>
          </a:p>
          <a:p>
            <a:pPr marL="266700" indent="-174625" algn="just">
              <a:lnSpc>
                <a:spcPts val="2400"/>
              </a:lnSpc>
              <a:spcBef>
                <a:spcPts val="600"/>
              </a:spcBef>
            </a:pPr>
            <a:r>
              <a:rPr lang="ja-JP" altLang="en-US" dirty="0">
                <a:latin typeface="Meiryo UI"/>
                <a:ea typeface="Meiryo UI"/>
              </a:rPr>
              <a:t>○ 全国で急速に人口減少・少子高齢化が進む中、大阪府では、大阪府人口ビジョン（</a:t>
            </a:r>
            <a:r>
              <a:rPr lang="en-US" altLang="ja-JP" dirty="0">
                <a:latin typeface="Meiryo UI"/>
                <a:ea typeface="Meiryo UI"/>
              </a:rPr>
              <a:t>2016</a:t>
            </a:r>
            <a:r>
              <a:rPr lang="ja-JP" altLang="en-US" dirty="0">
                <a:latin typeface="Meiryo UI"/>
                <a:ea typeface="Meiryo UI"/>
              </a:rPr>
              <a:t>年３月）、第１期大阪府まち・ひと・しごと創生総合戦略（</a:t>
            </a:r>
            <a:r>
              <a:rPr lang="en-US" altLang="ja-JP" dirty="0">
                <a:latin typeface="Meiryo UI"/>
                <a:ea typeface="Meiryo UI"/>
              </a:rPr>
              <a:t>2015</a:t>
            </a:r>
            <a:r>
              <a:rPr lang="ja-JP" altLang="en-US" dirty="0">
                <a:latin typeface="Meiryo UI"/>
                <a:ea typeface="Meiryo UI"/>
              </a:rPr>
              <a:t>～</a:t>
            </a:r>
            <a:r>
              <a:rPr lang="en-US" altLang="ja-JP" dirty="0">
                <a:latin typeface="Meiryo UI"/>
                <a:ea typeface="Meiryo UI"/>
              </a:rPr>
              <a:t>2019</a:t>
            </a:r>
            <a:r>
              <a:rPr lang="ja-JP" altLang="en-US" dirty="0">
                <a:latin typeface="Meiryo UI"/>
                <a:ea typeface="Meiryo UI"/>
              </a:rPr>
              <a:t>年度）、第２期大阪府まち・ひと・しごと創生総合戦略</a:t>
            </a:r>
            <a:r>
              <a:rPr lang="ja-JP" altLang="en-US" dirty="0">
                <a:latin typeface="Meiryo UI"/>
                <a:ea typeface="Meiryo UI"/>
                <a:cs typeface="Meiryo UI" panose="020B0604030504040204" pitchFamily="50" charset="-128"/>
              </a:rPr>
              <a:t>（</a:t>
            </a:r>
            <a:r>
              <a:rPr lang="en-US" altLang="ja-JP" dirty="0">
                <a:latin typeface="Meiryo UI"/>
                <a:ea typeface="Meiryo UI"/>
                <a:cs typeface="Meiryo UI" panose="020B0604030504040204" pitchFamily="50" charset="-128"/>
              </a:rPr>
              <a:t>2020</a:t>
            </a:r>
            <a:r>
              <a:rPr lang="ja-JP" altLang="en-US" dirty="0">
                <a:latin typeface="Meiryo UI"/>
                <a:ea typeface="Meiryo UI"/>
                <a:cs typeface="Meiryo UI" panose="020B0604030504040204" pitchFamily="50" charset="-128"/>
              </a:rPr>
              <a:t>～</a:t>
            </a:r>
            <a:r>
              <a:rPr lang="en-US" altLang="ja-JP" dirty="0">
                <a:latin typeface="Meiryo UI"/>
                <a:ea typeface="Meiryo UI"/>
                <a:cs typeface="Meiryo UI" panose="020B0604030504040204" pitchFamily="50" charset="-128"/>
              </a:rPr>
              <a:t>2024</a:t>
            </a:r>
            <a:r>
              <a:rPr lang="ja-JP" altLang="en-US" dirty="0">
                <a:latin typeface="Meiryo UI"/>
                <a:ea typeface="Meiryo UI"/>
                <a:cs typeface="Meiryo UI" panose="020B0604030504040204" pitchFamily="50" charset="-128"/>
              </a:rPr>
              <a:t>年度）（以下、「第２期戦略」という。）のもと、地方創生に向けた取組を進めてきました。</a:t>
            </a:r>
            <a:endParaRPr lang="en-US" altLang="ja-JP" dirty="0">
              <a:latin typeface="Meiryo UI"/>
              <a:ea typeface="Meiryo UI"/>
              <a:cs typeface="Meiryo UI" panose="020B0604030504040204" pitchFamily="50" charset="-128"/>
            </a:endParaRPr>
          </a:p>
          <a:p>
            <a:pPr marL="266700" indent="-174625" algn="just">
              <a:lnSpc>
                <a:spcPts val="2400"/>
              </a:lnSpc>
              <a:spcBef>
                <a:spcPts val="400"/>
              </a:spcBef>
            </a:pPr>
            <a:endParaRPr lang="en-US" altLang="ja-JP" dirty="0">
              <a:latin typeface="Meiryo UI"/>
              <a:ea typeface="Meiryo UI"/>
            </a:endParaRPr>
          </a:p>
          <a:p>
            <a:pPr marL="266700" indent="-174625" algn="just">
              <a:lnSpc>
                <a:spcPts val="2400"/>
              </a:lnSpc>
              <a:spcBef>
                <a:spcPts val="400"/>
              </a:spcBef>
            </a:pPr>
            <a:r>
              <a:rPr lang="ja-JP" altLang="en-US" dirty="0">
                <a:latin typeface="Meiryo UI"/>
                <a:ea typeface="Meiryo UI"/>
              </a:rPr>
              <a:t>○ その結果、転入超過率の上昇やコロナ禍からの経済回復等一定の改善傾向が見られるものの、引き続き取り組むべき課題がある状況です。</a:t>
            </a:r>
            <a:endParaRPr lang="en-US" altLang="ja-JP" dirty="0">
              <a:latin typeface="Meiryo UI"/>
              <a:ea typeface="Meiryo UI"/>
            </a:endParaRPr>
          </a:p>
          <a:p>
            <a:pPr marL="266700" indent="-174625" algn="just">
              <a:lnSpc>
                <a:spcPts val="2400"/>
              </a:lnSpc>
              <a:spcBef>
                <a:spcPts val="400"/>
              </a:spcBef>
            </a:pPr>
            <a:endParaRPr lang="en-US" altLang="ja-JP" dirty="0">
              <a:latin typeface="Meiryo UI"/>
              <a:ea typeface="Meiryo UI"/>
            </a:endParaRPr>
          </a:p>
          <a:p>
            <a:pPr marL="266700" indent="-174625" algn="just">
              <a:lnSpc>
                <a:spcPts val="2400"/>
              </a:lnSpc>
              <a:spcBef>
                <a:spcPts val="400"/>
              </a:spcBef>
            </a:pPr>
            <a:r>
              <a:rPr lang="ja-JP" altLang="en-US" dirty="0">
                <a:latin typeface="Meiryo UI"/>
                <a:ea typeface="Meiryo UI"/>
              </a:rPr>
              <a:t>○ このような状況を踏まえ、第２期戦略までの方向性は継承しつつ、これまでの課題や現下の人口動向・社会情勢等を踏まえた見直しを行うとともに、</a:t>
            </a:r>
            <a:r>
              <a:rPr kumimoji="1" lang="ja-JP" altLang="en-US" dirty="0"/>
              <a:t>地方版総合戦略において効果的な施策を立案するための「重要な基礎」と位置付けられている地方版人口ビジョン（</a:t>
            </a:r>
            <a:r>
              <a:rPr lang="ja-JP" altLang="en-US" dirty="0">
                <a:latin typeface="Meiryo UI"/>
                <a:ea typeface="Meiryo UI"/>
              </a:rPr>
              <a:t>大阪府人口ビジョン）と統合する形で第３期大阪府まち・ひと・しごと創生総合戦略を策定します。</a:t>
            </a:r>
            <a:endParaRPr lang="en-US" altLang="ja-JP" dirty="0">
              <a:latin typeface="Meiryo UI"/>
              <a:ea typeface="Meiryo UI"/>
            </a:endParaRPr>
          </a:p>
          <a:p>
            <a:pPr marL="357188" indent="-90488" algn="just">
              <a:lnSpc>
                <a:spcPts val="2000"/>
              </a:lnSpc>
              <a:spcBef>
                <a:spcPts val="600"/>
              </a:spcBef>
            </a:pPr>
            <a:endParaRPr lang="en-US" altLang="ja-JP" sz="1400" dirty="0">
              <a:latin typeface="Meiryo UI"/>
              <a:ea typeface="Meiryo UI"/>
            </a:endParaRPr>
          </a:p>
          <a:p>
            <a:pPr marL="357188" indent="-90488" algn="just">
              <a:lnSpc>
                <a:spcPts val="2000"/>
              </a:lnSpc>
              <a:spcBef>
                <a:spcPts val="600"/>
              </a:spcBef>
            </a:pPr>
            <a:r>
              <a:rPr lang="en-US" altLang="ja-JP" sz="1400" dirty="0">
                <a:latin typeface="Meiryo UI"/>
                <a:ea typeface="Meiryo UI"/>
              </a:rPr>
              <a:t>※</a:t>
            </a:r>
            <a:r>
              <a:rPr lang="ja-JP" altLang="en-US" sz="1400" dirty="0">
                <a:latin typeface="Meiryo UI"/>
                <a:ea typeface="Meiryo UI"/>
              </a:rPr>
              <a:t>本戦略は、「まち・ひと・しごと創生法」（平成</a:t>
            </a:r>
            <a:r>
              <a:rPr lang="en-US" altLang="ja-JP" sz="1400" dirty="0">
                <a:latin typeface="Meiryo UI"/>
                <a:ea typeface="Meiryo UI"/>
              </a:rPr>
              <a:t>26</a:t>
            </a:r>
            <a:r>
              <a:rPr lang="ja-JP" altLang="en-US" sz="1400" dirty="0">
                <a:latin typeface="Meiryo UI"/>
                <a:ea typeface="Meiryo UI"/>
              </a:rPr>
              <a:t>年法律第</a:t>
            </a:r>
            <a:r>
              <a:rPr lang="en-US" altLang="ja-JP" sz="1400" dirty="0">
                <a:latin typeface="Meiryo UI"/>
                <a:ea typeface="Meiryo UI"/>
              </a:rPr>
              <a:t>136</a:t>
            </a:r>
            <a:r>
              <a:rPr lang="ja-JP" altLang="en-US" sz="1400" dirty="0">
                <a:latin typeface="Meiryo UI"/>
                <a:ea typeface="Meiryo UI"/>
              </a:rPr>
              <a:t>号）第９条に基づく本府の「地方版総合戦略」、及び「地方版人口ビジョン」に位置付けています。</a:t>
            </a:r>
            <a:endParaRPr lang="en-US" altLang="ja-JP" sz="1400" dirty="0">
              <a:latin typeface="Meiryo UI"/>
              <a:ea typeface="Meiryo UI"/>
            </a:endParaRPr>
          </a:p>
          <a:p>
            <a:pPr marL="357188" indent="-90488" algn="just">
              <a:lnSpc>
                <a:spcPts val="1400"/>
              </a:lnSpc>
              <a:spcBef>
                <a:spcPts val="300"/>
              </a:spcBef>
            </a:pPr>
            <a:endParaRPr lang="en-US" altLang="ja-JP" sz="1200" dirty="0">
              <a:latin typeface="Meiryo UI"/>
              <a:ea typeface="Meiryo UI"/>
            </a:endParaRPr>
          </a:p>
          <a:p>
            <a:pPr marL="179070" indent="-179070" algn="just">
              <a:lnSpc>
                <a:spcPts val="1800"/>
              </a:lnSpc>
            </a:pPr>
            <a:endParaRPr lang="en-US" altLang="ja-JP" sz="1600" dirty="0">
              <a:latin typeface="Meiryo UI"/>
              <a:ea typeface="Meiryo UI"/>
              <a:cs typeface="Meiryo UI" panose="020B0604030504040204" pitchFamily="50" charset="-128"/>
            </a:endParaRPr>
          </a:p>
        </p:txBody>
      </p:sp>
      <p:sp>
        <p:nvSpPr>
          <p:cNvPr id="10" name="正方形/長方形 9">
            <a:extLst>
              <a:ext uri="{FF2B5EF4-FFF2-40B4-BE49-F238E27FC236}">
                <a16:creationId xmlns:a16="http://schemas.microsoft.com/office/drawing/2014/main" id="{B3762D6D-7230-4F21-9243-7B6AD4557EB6}"/>
              </a:ext>
            </a:extLst>
          </p:cNvPr>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solidFill>
                  <a:prstClr val="black"/>
                </a:solidFill>
              </a:rPr>
              <a:t>３</a:t>
            </a:r>
          </a:p>
        </p:txBody>
      </p:sp>
      <p:cxnSp>
        <p:nvCxnSpPr>
          <p:cNvPr id="11" name="直線コネクタ 10">
            <a:extLst>
              <a:ext uri="{FF2B5EF4-FFF2-40B4-BE49-F238E27FC236}">
                <a16:creationId xmlns:a16="http://schemas.microsoft.com/office/drawing/2014/main" id="{74B8529A-26B0-4B72-B117-B2001015B326}"/>
              </a:ext>
            </a:extLst>
          </p:cNvPr>
          <p:cNvCxnSpPr>
            <a:cxnSpLocks/>
          </p:cNvCxnSpPr>
          <p:nvPr/>
        </p:nvCxnSpPr>
        <p:spPr>
          <a:xfrm>
            <a:off x="179512" y="575728"/>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12" name="正方形/長方形 11">
            <a:extLst>
              <a:ext uri="{FF2B5EF4-FFF2-40B4-BE49-F238E27FC236}">
                <a16:creationId xmlns:a16="http://schemas.microsoft.com/office/drawing/2014/main" id="{047C3F5C-ABDF-40FD-BD11-A9C2F2FF0239}"/>
              </a:ext>
            </a:extLst>
          </p:cNvPr>
          <p:cNvSpPr/>
          <p:nvPr/>
        </p:nvSpPr>
        <p:spPr>
          <a:xfrm>
            <a:off x="179512" y="146838"/>
            <a:ext cx="8136904"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１）はじめに</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0194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テキスト ボックス 3"/>
          <p:cNvSpPr txBox="1"/>
          <p:nvPr/>
        </p:nvSpPr>
        <p:spPr>
          <a:xfrm>
            <a:off x="611564" y="2833772"/>
            <a:ext cx="792088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Meiryo UI"/>
                <a:ea typeface="Meiryo UI"/>
                <a:cs typeface="Meiryo UI" panose="020B0604030504040204" pitchFamily="50" charset="-128"/>
              </a:rPr>
              <a:t>４</a:t>
            </a:r>
            <a:r>
              <a:rPr kumimoji="1" lang="zh-TW" altLang="en-US" sz="2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a:t>
            </a:r>
            <a:r>
              <a:rPr kumimoji="1" lang="ja-JP" altLang="en-US" sz="2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総合戦略に係る具体的取組</a:t>
            </a:r>
            <a:endParaRPr kumimoji="1" lang="ja-JP" altLang="en-US" sz="2800" b="0" i="0" u="none" strike="noStrike" kern="1200" cap="none" spc="0" normalizeH="0" baseline="0" noProof="0" dirty="0">
              <a:ln>
                <a:noFill/>
              </a:ln>
              <a:solidFill>
                <a:prstClr val="black"/>
              </a:solidFill>
              <a:effectLst/>
              <a:highlight>
                <a:srgbClr val="FFFF00"/>
              </a:highlight>
              <a:uLnTx/>
              <a:uFillTx/>
              <a:latin typeface="Meiryo UI"/>
              <a:ea typeface="Meiryo UI"/>
              <a:cs typeface="Meiryo UI" panose="020B0604030504040204" pitchFamily="50" charset="-128"/>
            </a:endParaRPr>
          </a:p>
        </p:txBody>
      </p:sp>
      <p:cxnSp>
        <p:nvCxnSpPr>
          <p:cNvPr id="5" name="直線コネクタ 4">
            <a:extLst>
              <a:ext uri="{FF2B5EF4-FFF2-40B4-BE49-F238E27FC236}">
                <a16:creationId xmlns:a16="http://schemas.microsoft.com/office/drawing/2014/main" id="{20D0C4E7-598A-4DC5-9470-9081DCF893E1}"/>
              </a:ext>
            </a:extLst>
          </p:cNvPr>
          <p:cNvCxnSpPr>
            <a:cxnSpLocks/>
          </p:cNvCxnSpPr>
          <p:nvPr/>
        </p:nvCxnSpPr>
        <p:spPr>
          <a:xfrm>
            <a:off x="611564" y="3429000"/>
            <a:ext cx="792088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5226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31989DC-6A61-499A-97DC-9A13F65EB608}"/>
              </a:ext>
            </a:extLst>
          </p:cNvPr>
          <p:cNvSpPr/>
          <p:nvPr/>
        </p:nvSpPr>
        <p:spPr>
          <a:xfrm>
            <a:off x="128835" y="5072603"/>
            <a:ext cx="8899833" cy="1703109"/>
          </a:xfrm>
          <a:prstGeom prst="roundRect">
            <a:avLst>
              <a:gd name="adj" fmla="val 11074"/>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 name="テキスト ボックス 9">
            <a:extLst>
              <a:ext uri="{FF2B5EF4-FFF2-40B4-BE49-F238E27FC236}">
                <a16:creationId xmlns:a16="http://schemas.microsoft.com/office/drawing/2014/main" id="{D81D99BD-F4ED-4D15-B579-2EFBD63FEC2C}"/>
              </a:ext>
            </a:extLst>
          </p:cNvPr>
          <p:cNvSpPr txBox="1"/>
          <p:nvPr/>
        </p:nvSpPr>
        <p:spPr>
          <a:xfrm>
            <a:off x="4636655" y="5534395"/>
            <a:ext cx="4251743" cy="1154162"/>
          </a:xfrm>
          <a:prstGeom prst="rect">
            <a:avLst/>
          </a:prstGeom>
          <a:solidFill>
            <a:schemeClr val="bg1"/>
          </a:solidFill>
          <a:ln w="28575">
            <a:solidFill>
              <a:schemeClr val="accent5"/>
            </a:solidFill>
          </a:ln>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tx1"/>
                </a:solidFill>
              </a:rPr>
              <a:t>基本目標⑥</a:t>
            </a:r>
            <a:endParaRPr lang="en-US" altLang="ja-JP" sz="1600" b="1" dirty="0">
              <a:solidFill>
                <a:schemeClr val="tx1"/>
              </a:solidFill>
            </a:endParaRPr>
          </a:p>
          <a:p>
            <a:pPr marL="179705" marR="0" lvl="0" indent="-457200" algn="ctr" defTabSz="914400" rtl="0" eaLnBrk="1" fontAlgn="auto" latinLnBrk="0" hangingPunct="1">
              <a:lnSpc>
                <a:spcPct val="100000"/>
              </a:lnSpc>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ひとが集まる大阪をつくる</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179705" marR="0" lvl="0" indent="-457200" algn="just" defTabSz="914400" rtl="0" eaLnBrk="1" fontAlgn="auto" latinLnBrk="0" hangingPunct="1">
              <a:lnSpc>
                <a:spcPct val="100000"/>
              </a:lnSpc>
              <a:spcBef>
                <a:spcPts val="600"/>
              </a:spcBef>
              <a:spcAft>
                <a:spcPts val="0"/>
              </a:spcAft>
              <a:buClrTx/>
              <a:buSzTx/>
              <a:buFontTx/>
              <a:buNone/>
              <a:tabLst/>
              <a:defRPr/>
            </a:pPr>
            <a:r>
              <a:rPr lang="ja-JP" altLang="en-US" sz="1600" dirty="0"/>
              <a:t>　</a:t>
            </a:r>
            <a:r>
              <a:rPr lang="ja-JP" altLang="en-US" sz="1600" dirty="0">
                <a:solidFill>
                  <a:schemeClr val="tx1"/>
                </a:solidFill>
              </a:rPr>
              <a:t>基本的方向：都市魅力の創出・発信</a:t>
            </a:r>
            <a:endParaRPr lang="en-US" altLang="ja-JP" sz="1600" dirty="0">
              <a:solidFill>
                <a:schemeClr val="tx1"/>
              </a:solidFill>
            </a:endParaRPr>
          </a:p>
          <a:p>
            <a:pPr marL="179388" marR="0" lvl="0" indent="1168400" algn="just" defTabSz="914400" rtl="0" eaLnBrk="1" fontAlgn="auto" latinLnBrk="0" hangingPunct="1">
              <a:lnSpc>
                <a:spcPct val="100000"/>
              </a:lnSpc>
              <a:spcAft>
                <a:spcPts val="0"/>
              </a:spcAft>
              <a:buClrTx/>
              <a:buSzTx/>
              <a:buFontTx/>
              <a:buNone/>
              <a:tabLst/>
              <a:defRPr/>
            </a:pPr>
            <a:r>
              <a:rPr lang="ja-JP" altLang="en-US" sz="1600" dirty="0"/>
              <a:t>観光客の受入環境の充実</a:t>
            </a:r>
            <a:endParaRPr lang="en-US" altLang="ja-JP" sz="1600" dirty="0">
              <a:solidFill>
                <a:schemeClr val="tx1"/>
              </a:solidFill>
            </a:endParaRPr>
          </a:p>
        </p:txBody>
      </p:sp>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82223"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40</a:t>
            </a:fld>
            <a:endParaRPr lang="ja-JP" altLang="en-US">
              <a:solidFill>
                <a:prstClr val="black"/>
              </a:solidFill>
            </a:endParaRPr>
          </a:p>
        </p:txBody>
      </p:sp>
      <p:sp>
        <p:nvSpPr>
          <p:cNvPr id="21" name="テキスト ボックス 20">
            <a:extLst>
              <a:ext uri="{FF2B5EF4-FFF2-40B4-BE49-F238E27FC236}">
                <a16:creationId xmlns:a16="http://schemas.microsoft.com/office/drawing/2014/main" id="{1C4F93F7-3918-4A13-9B44-1E7A8C1F1DA8}"/>
              </a:ext>
            </a:extLst>
          </p:cNvPr>
          <p:cNvSpPr txBox="1"/>
          <p:nvPr/>
        </p:nvSpPr>
        <p:spPr>
          <a:xfrm>
            <a:off x="255604" y="5534395"/>
            <a:ext cx="4251743" cy="1154162"/>
          </a:xfrm>
          <a:prstGeom prst="rect">
            <a:avLst/>
          </a:prstGeom>
          <a:solidFill>
            <a:schemeClr val="bg1"/>
          </a:solidFill>
          <a:ln w="28575">
            <a:solidFill>
              <a:schemeClr val="accent5"/>
            </a:solidFill>
          </a:ln>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tx1"/>
                </a:solidFill>
              </a:rPr>
              <a:t>基本目標⑤</a:t>
            </a:r>
            <a:endParaRPr lang="en-US" altLang="ja-JP" sz="1600" b="1" dirty="0">
              <a:solidFill>
                <a:schemeClr val="tx1"/>
              </a:solidFill>
            </a:endParaRPr>
          </a:p>
          <a:p>
            <a:pPr marL="179705" marR="0" lvl="0" indent="-457200" algn="ctr" defTabSz="914400" rtl="0" eaLnBrk="1" fontAlgn="auto" latinLnBrk="0" hangingPunct="1">
              <a:lnSpc>
                <a:spcPct val="100000"/>
              </a:lnSpc>
              <a:spcAft>
                <a:spcPts val="0"/>
              </a:spcAft>
              <a:buClrTx/>
              <a:buSzTx/>
              <a:buFontTx/>
              <a:buNone/>
              <a:tabLst/>
              <a:defRPr/>
            </a:pPr>
            <a:r>
              <a:rPr lang="ja-JP" altLang="en-US" sz="1600" b="1" dirty="0">
                <a:solidFill>
                  <a:schemeClr val="tx1"/>
                </a:solidFill>
              </a:rPr>
              <a:t>大阪の経済を強くする</a:t>
            </a:r>
            <a:endParaRPr lang="en-US" altLang="ja-JP" sz="1600" b="1" dirty="0">
              <a:solidFill>
                <a:schemeClr val="tx1"/>
              </a:solidFill>
            </a:endParaRPr>
          </a:p>
          <a:p>
            <a:pPr marL="179705" marR="0" lvl="0" indent="-457200" algn="just" defTabSz="914400" rtl="0" eaLnBrk="1" fontAlgn="auto" latinLnBrk="0" hangingPunct="1">
              <a:lnSpc>
                <a:spcPct val="100000"/>
              </a:lnSpc>
              <a:spcBef>
                <a:spcPts val="600"/>
              </a:spcBef>
              <a:spcAft>
                <a:spcPts val="0"/>
              </a:spcAft>
              <a:buClrTx/>
              <a:buSzTx/>
              <a:buFontTx/>
              <a:buNone/>
              <a:tabLst/>
              <a:defRPr/>
            </a:pPr>
            <a:r>
              <a:rPr lang="ja-JP" altLang="en-US" sz="1600" dirty="0"/>
              <a:t>　基本的方向：</a:t>
            </a:r>
            <a:r>
              <a:rPr lang="ja-JP" altLang="en-US" sz="1600" dirty="0">
                <a:solidFill>
                  <a:schemeClr val="tx1"/>
                </a:solidFill>
              </a:rPr>
              <a:t>産業の創出・振興</a:t>
            </a:r>
            <a:endParaRPr lang="en-US" altLang="ja-JP" sz="1600" dirty="0">
              <a:solidFill>
                <a:schemeClr val="tx1"/>
              </a:solidFill>
            </a:endParaRPr>
          </a:p>
          <a:p>
            <a:pPr marL="179388" marR="0" lvl="0" indent="1168400" algn="just" defTabSz="914400" rtl="0" eaLnBrk="1" fontAlgn="auto" latinLnBrk="0" hangingPunct="1">
              <a:lnSpc>
                <a:spcPct val="100000"/>
              </a:lnSpc>
              <a:spcAft>
                <a:spcPts val="0"/>
              </a:spcAft>
              <a:buClrTx/>
              <a:buSzTx/>
              <a:buFontTx/>
              <a:buNone/>
              <a:tabLst/>
              <a:defRPr/>
            </a:pPr>
            <a:r>
              <a:rPr lang="ja-JP" altLang="en-US" sz="1600" dirty="0">
                <a:solidFill>
                  <a:prstClr val="black"/>
                </a:solidFill>
                <a:latin typeface="Meiryo UI"/>
                <a:ea typeface="Meiryo UI"/>
              </a:rPr>
              <a:t>企業の人材確保支援</a:t>
            </a:r>
            <a:endParaRPr lang="en-US" altLang="ja-JP" sz="1600" dirty="0">
              <a:solidFill>
                <a:schemeClr val="tx1"/>
              </a:solidFill>
            </a:endParaRPr>
          </a:p>
        </p:txBody>
      </p:sp>
      <p:sp>
        <p:nvSpPr>
          <p:cNvPr id="20" name="正方形/長方形 19">
            <a:extLst>
              <a:ext uri="{FF2B5EF4-FFF2-40B4-BE49-F238E27FC236}">
                <a16:creationId xmlns:a16="http://schemas.microsoft.com/office/drawing/2014/main" id="{D87A6211-A91F-4095-886B-4B46686EF5A8}"/>
              </a:ext>
            </a:extLst>
          </p:cNvPr>
          <p:cNvSpPr/>
          <p:nvPr/>
        </p:nvSpPr>
        <p:spPr>
          <a:xfrm>
            <a:off x="179513" y="5091610"/>
            <a:ext cx="8784975" cy="307776"/>
          </a:xfrm>
          <a:prstGeom prst="rect">
            <a:avLst/>
          </a:prstGeom>
        </p:spPr>
        <p:txBody>
          <a:bodyPr wrap="square" lIns="91440" tIns="45720" rIns="91440" bIns="45720" anchor="t">
            <a:spAutoFit/>
          </a:bodyPr>
          <a:lstStyle/>
          <a:p>
            <a:pPr marL="179705" indent="-457200" algn="just"/>
            <a:r>
              <a:rPr lang="en-US" altLang="ja-JP" sz="1600" b="1" dirty="0">
                <a:solidFill>
                  <a:schemeClr val="bg1"/>
                </a:solidFill>
              </a:rPr>
              <a:t>Ⅲ</a:t>
            </a:r>
            <a:r>
              <a:rPr lang="ja-JP" altLang="en-US" sz="1600" b="1" dirty="0">
                <a:solidFill>
                  <a:schemeClr val="bg1"/>
                </a:solidFill>
              </a:rPr>
              <a:t>　</a:t>
            </a:r>
            <a:r>
              <a:rPr lang="ja-JP" altLang="en-US" sz="1600" b="1" dirty="0">
                <a:solidFill>
                  <a:schemeClr val="bg1"/>
                </a:solidFill>
                <a:latin typeface="Meiryo UI"/>
                <a:ea typeface="Meiryo UI"/>
                <a:cs typeface="Meiryo UI" panose="020B0604030504040204" pitchFamily="50" charset="-128"/>
              </a:rPr>
              <a:t>東西二極の一極としての社会経済構造の構築</a:t>
            </a:r>
            <a:endParaRPr lang="en-US" altLang="ja-JP" sz="1600" b="1" dirty="0">
              <a:solidFill>
                <a:schemeClr val="bg1"/>
              </a:solidFill>
              <a:latin typeface="+mn-lt"/>
              <a:ea typeface="+mn-ea"/>
              <a:cs typeface="Meiryo UI" panose="020B0604030504040204" pitchFamily="50" charset="-128"/>
            </a:endParaRPr>
          </a:p>
        </p:txBody>
      </p:sp>
      <p:sp>
        <p:nvSpPr>
          <p:cNvPr id="12" name="四角形: 角を丸くする 11">
            <a:extLst>
              <a:ext uri="{FF2B5EF4-FFF2-40B4-BE49-F238E27FC236}">
                <a16:creationId xmlns:a16="http://schemas.microsoft.com/office/drawing/2014/main" id="{A58DF9F3-7FEA-4975-8D61-DAA729E6F3B3}"/>
              </a:ext>
            </a:extLst>
          </p:cNvPr>
          <p:cNvSpPr/>
          <p:nvPr/>
        </p:nvSpPr>
        <p:spPr>
          <a:xfrm>
            <a:off x="122083" y="3207637"/>
            <a:ext cx="8899833" cy="1764092"/>
          </a:xfrm>
          <a:prstGeom prst="roundRect">
            <a:avLst>
              <a:gd name="adj" fmla="val 11268"/>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テキスト ボックス 12">
            <a:extLst>
              <a:ext uri="{FF2B5EF4-FFF2-40B4-BE49-F238E27FC236}">
                <a16:creationId xmlns:a16="http://schemas.microsoft.com/office/drawing/2014/main" id="{9E51A0E0-F961-4A92-8E86-D45949B171D6}"/>
              </a:ext>
            </a:extLst>
          </p:cNvPr>
          <p:cNvSpPr txBox="1"/>
          <p:nvPr/>
        </p:nvSpPr>
        <p:spPr>
          <a:xfrm>
            <a:off x="251391" y="3535128"/>
            <a:ext cx="4251744" cy="1400383"/>
          </a:xfrm>
          <a:prstGeom prst="rect">
            <a:avLst/>
          </a:prstGeom>
          <a:solidFill>
            <a:schemeClr val="bg1"/>
          </a:solidFill>
          <a:ln w="28575">
            <a:solidFill>
              <a:schemeClr val="accent3"/>
            </a:solidFill>
          </a:ln>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tx1"/>
                </a:solidFill>
              </a:rPr>
              <a:t>基本目標③</a:t>
            </a:r>
            <a:endParaRPr lang="en-US" altLang="ja-JP" sz="1600" b="1" dirty="0">
              <a:solidFill>
                <a:schemeClr val="tx1"/>
              </a:solidFill>
            </a:endParaRPr>
          </a:p>
          <a:p>
            <a:pPr marL="179705" marR="0" lvl="0" indent="-457200" algn="ctr" defTabSz="914400" rtl="0" eaLnBrk="1" fontAlgn="auto" latinLnBrk="0" hangingPunct="1">
              <a:lnSpc>
                <a:spcPct val="100000"/>
              </a:lnSpc>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住み続けたいまちをつくる</a:t>
            </a:r>
            <a:endParaRPr lang="en-US" altLang="ja-JP" sz="1600" b="1" dirty="0">
              <a:solidFill>
                <a:schemeClr val="tx1"/>
              </a:solidFill>
            </a:endParaRPr>
          </a:p>
          <a:p>
            <a:pPr marL="179705" marR="0" lvl="0" indent="-457200" defTabSz="914400" rtl="0" eaLnBrk="1" fontAlgn="auto" latinLnBrk="0" hangingPunct="1">
              <a:lnSpc>
                <a:spcPct val="100000"/>
              </a:lnSpc>
              <a:spcBef>
                <a:spcPts val="600"/>
              </a:spcBef>
              <a:spcAft>
                <a:spcPts val="0"/>
              </a:spcAft>
              <a:buClrTx/>
              <a:buSzTx/>
              <a:buFontTx/>
              <a:buNone/>
              <a:tabLst/>
              <a:defRPr/>
            </a:pPr>
            <a:r>
              <a:rPr lang="ja-JP" altLang="en-US" sz="1600" dirty="0">
                <a:solidFill>
                  <a:schemeClr val="tx1"/>
                </a:solidFill>
              </a:rPr>
              <a:t>　基本的方向：持続可能な地域づくり</a:t>
            </a:r>
            <a:endParaRPr lang="en-US" altLang="ja-JP" sz="1600" dirty="0">
              <a:solidFill>
                <a:schemeClr val="tx1"/>
              </a:solidFill>
            </a:endParaRPr>
          </a:p>
          <a:p>
            <a:pPr marL="179388" marR="0" lvl="0" indent="1168400" defTabSz="914400" rtl="0" eaLnBrk="1" fontAlgn="auto" latinLnBrk="0" hangingPunct="1">
              <a:lnSpc>
                <a:spcPct val="100000"/>
              </a:lnSpc>
              <a:spcAft>
                <a:spcPts val="0"/>
              </a:spcAft>
              <a:buClrTx/>
              <a:buSzTx/>
              <a:buFontTx/>
              <a:buNone/>
              <a:tabLst/>
              <a:defRPr/>
            </a:pPr>
            <a:r>
              <a:rPr lang="ja-JP" altLang="en-US" sz="1600" dirty="0">
                <a:solidFill>
                  <a:prstClr val="black"/>
                </a:solidFill>
                <a:latin typeface="Meiryo UI"/>
                <a:ea typeface="Meiryo UI"/>
              </a:rPr>
              <a:t>安全・安心の確保</a:t>
            </a:r>
            <a:endParaRPr lang="en-US" altLang="ja-JP" sz="1600" dirty="0">
              <a:solidFill>
                <a:prstClr val="black"/>
              </a:solidFill>
              <a:latin typeface="Meiryo UI"/>
              <a:ea typeface="Meiryo UI"/>
            </a:endParaRPr>
          </a:p>
          <a:p>
            <a:pPr marL="179388" marR="0" lvl="0" indent="1168400" defTabSz="914400" rtl="0" eaLnBrk="1" fontAlgn="auto" latinLnBrk="0" hangingPunct="1">
              <a:lnSpc>
                <a:spcPct val="100000"/>
              </a:lnSpc>
              <a:spcAft>
                <a:spcPts val="0"/>
              </a:spcAft>
              <a:buClrTx/>
              <a:buSzTx/>
              <a:buFontTx/>
              <a:buNone/>
              <a:tabLst/>
              <a:defRPr/>
            </a:pPr>
            <a:r>
              <a:rPr lang="ja-JP" altLang="en-US" sz="1600" dirty="0">
                <a:solidFill>
                  <a:schemeClr val="tx1"/>
                </a:solidFill>
              </a:rPr>
              <a:t>環境にやさしい都市の実現</a:t>
            </a:r>
            <a:endParaRPr lang="en-US" altLang="ja-JP" sz="1600" dirty="0">
              <a:solidFill>
                <a:schemeClr val="tx1"/>
              </a:solidFill>
            </a:endParaRPr>
          </a:p>
        </p:txBody>
      </p:sp>
      <p:sp>
        <p:nvSpPr>
          <p:cNvPr id="14" name="テキスト ボックス 13">
            <a:extLst>
              <a:ext uri="{FF2B5EF4-FFF2-40B4-BE49-F238E27FC236}">
                <a16:creationId xmlns:a16="http://schemas.microsoft.com/office/drawing/2014/main" id="{A125454F-10B2-4353-94CB-D54CE9072281}"/>
              </a:ext>
            </a:extLst>
          </p:cNvPr>
          <p:cNvSpPr txBox="1"/>
          <p:nvPr/>
        </p:nvSpPr>
        <p:spPr>
          <a:xfrm>
            <a:off x="4636654" y="3535128"/>
            <a:ext cx="4251743" cy="1400383"/>
          </a:xfrm>
          <a:prstGeom prst="rect">
            <a:avLst/>
          </a:prstGeom>
          <a:solidFill>
            <a:schemeClr val="bg1"/>
          </a:solidFill>
          <a:ln w="28575">
            <a:solidFill>
              <a:schemeClr val="accent3"/>
            </a:solidFill>
          </a:ln>
        </p:spPr>
        <p:txBody>
          <a:bodyPr wrap="square">
            <a:spAutoFit/>
          </a:bodyPr>
          <a:lstStyle/>
          <a:p>
            <a:pPr marL="1533525" marR="0" lvl="0" indent="-1811338"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tx1"/>
                </a:solidFill>
              </a:rPr>
              <a:t>基本目標</a:t>
            </a:r>
            <a:r>
              <a:rPr lang="ja-JP" altLang="en-US" sz="1600" b="1" dirty="0"/>
              <a:t>④</a:t>
            </a:r>
            <a:endParaRPr lang="en-US" altLang="ja-JP" sz="1600" b="1" dirty="0"/>
          </a:p>
          <a:p>
            <a:pPr marL="1533525" marR="0" lvl="0" indent="-1811338" algn="ctr" defTabSz="914400" rtl="0" eaLnBrk="1" fontAlgn="auto" latinLnBrk="0" hangingPunct="1">
              <a:lnSpc>
                <a:spcPct val="100000"/>
              </a:lnSpc>
              <a:spcAft>
                <a:spcPts val="0"/>
              </a:spcAft>
              <a:buClrTx/>
              <a:buSzTx/>
              <a:buFontTx/>
              <a:buNone/>
              <a:tabLst/>
              <a:defRPr/>
            </a:pPr>
            <a:r>
              <a:rPr lang="ja-JP" altLang="en-US" sz="1600" b="1" dirty="0"/>
              <a:t>誰もが健康で活躍できるまちをつくる</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1358900" indent="-1636713" algn="just">
              <a:spcBef>
                <a:spcPts val="600"/>
              </a:spcBef>
              <a:defRPr/>
            </a:pPr>
            <a:r>
              <a:rPr lang="ja-JP" altLang="en-US" sz="1600" dirty="0">
                <a:solidFill>
                  <a:schemeClr val="tx1"/>
                </a:solidFill>
              </a:rPr>
              <a:t>　基本的方向：</a:t>
            </a:r>
            <a:r>
              <a:rPr lang="ja-JP" altLang="en-US" sz="1600" dirty="0">
                <a:solidFill>
                  <a:prstClr val="black"/>
                </a:solidFill>
                <a:latin typeface="Meiryo UI"/>
                <a:ea typeface="Meiryo UI"/>
              </a:rPr>
              <a:t>あらゆる人が活躍できる「全員参画社会」の実現</a:t>
            </a:r>
            <a:endParaRPr lang="en-US" altLang="ja-JP" sz="1600" dirty="0">
              <a:latin typeface="Meiryo UI"/>
              <a:ea typeface="Meiryo UI"/>
            </a:endParaRPr>
          </a:p>
          <a:p>
            <a:pPr marL="1173163" indent="82550" algn="just">
              <a:defRPr/>
            </a:pPr>
            <a:r>
              <a:rPr lang="ja-JP" altLang="en-US" sz="1600" dirty="0"/>
              <a:t>　健康寿命の延伸</a:t>
            </a:r>
            <a:endParaRPr lang="en-US" altLang="ja-JP" sz="1600" dirty="0">
              <a:solidFill>
                <a:schemeClr val="tx1"/>
              </a:solidFill>
            </a:endParaRPr>
          </a:p>
        </p:txBody>
      </p:sp>
      <p:sp>
        <p:nvSpPr>
          <p:cNvPr id="15" name="正方形/長方形 14">
            <a:extLst>
              <a:ext uri="{FF2B5EF4-FFF2-40B4-BE49-F238E27FC236}">
                <a16:creationId xmlns:a16="http://schemas.microsoft.com/office/drawing/2014/main" id="{5803BAC9-4CDD-45D3-8E63-8C57429A9035}"/>
              </a:ext>
            </a:extLst>
          </p:cNvPr>
          <p:cNvSpPr/>
          <p:nvPr/>
        </p:nvSpPr>
        <p:spPr>
          <a:xfrm>
            <a:off x="179513" y="3221697"/>
            <a:ext cx="8784975" cy="307776"/>
          </a:xfrm>
          <a:prstGeom prst="rect">
            <a:avLst/>
          </a:prstGeom>
        </p:spPr>
        <p:txBody>
          <a:bodyPr wrap="square" lIns="91440" tIns="45720" rIns="91440" bIns="45720" anchor="t">
            <a:spAutoFit/>
          </a:bodyPr>
          <a:lstStyle/>
          <a:p>
            <a:pPr marL="179705" indent="-457200" algn="just"/>
            <a:r>
              <a:rPr kumimoji="1" lang="en-US" altLang="ja-JP" sz="1600" b="1" i="0" u="none" strike="noStrike" kern="1200" cap="none" spc="0" normalizeH="0" baseline="0" noProof="0" dirty="0">
                <a:ln>
                  <a:noFill/>
                </a:ln>
                <a:solidFill>
                  <a:schemeClr val="bg1"/>
                </a:solidFill>
                <a:effectLst/>
                <a:uLnTx/>
                <a:uFillTx/>
                <a:latin typeface="Meiryo UI"/>
                <a:ea typeface="Meiryo UI"/>
                <a:cs typeface="Meiryo UI" panose="020B0604030504040204" pitchFamily="50" charset="-128"/>
              </a:rPr>
              <a:t>Ⅱ</a:t>
            </a:r>
            <a:r>
              <a:rPr lang="ja-JP" altLang="en-US" sz="1600" b="1" dirty="0">
                <a:solidFill>
                  <a:schemeClr val="bg1"/>
                </a:solidFill>
                <a:latin typeface="Meiryo UI"/>
                <a:ea typeface="Meiryo UI"/>
                <a:cs typeface="Meiryo UI" panose="020B0604030504040204" pitchFamily="50" charset="-128"/>
              </a:rPr>
              <a:t>　</a:t>
            </a:r>
            <a:r>
              <a:rPr kumimoji="1" lang="ja-JP" altLang="en-US" sz="1600" b="1" i="0" u="none" strike="noStrike" kern="1200" cap="none" spc="0" normalizeH="0" baseline="0" noProof="0" dirty="0">
                <a:ln>
                  <a:noFill/>
                </a:ln>
                <a:solidFill>
                  <a:schemeClr val="bg1"/>
                </a:solidFill>
                <a:effectLst/>
                <a:uLnTx/>
                <a:uFillTx/>
                <a:latin typeface="Meiryo UI"/>
                <a:ea typeface="Meiryo UI"/>
                <a:cs typeface="Meiryo UI" panose="020B0604030504040204" pitchFamily="50" charset="-128"/>
              </a:rPr>
              <a:t>人口減少・超高齢社会でも持続可能な地域づくり</a:t>
            </a:r>
            <a:endParaRPr lang="en-US" altLang="ja-JP" sz="1600" b="1" dirty="0">
              <a:solidFill>
                <a:schemeClr val="bg1"/>
              </a:solidFill>
              <a:latin typeface="+mn-lt"/>
              <a:ea typeface="+mn-ea"/>
              <a:cs typeface="Meiryo UI" panose="020B0604030504040204" pitchFamily="50" charset="-128"/>
            </a:endParaRPr>
          </a:p>
        </p:txBody>
      </p:sp>
      <p:sp>
        <p:nvSpPr>
          <p:cNvPr id="16" name="四角形: 角を丸くする 15">
            <a:extLst>
              <a:ext uri="{FF2B5EF4-FFF2-40B4-BE49-F238E27FC236}">
                <a16:creationId xmlns:a16="http://schemas.microsoft.com/office/drawing/2014/main" id="{EAA30E77-79CD-4012-9A03-85E077020B58}"/>
              </a:ext>
            </a:extLst>
          </p:cNvPr>
          <p:cNvSpPr/>
          <p:nvPr/>
        </p:nvSpPr>
        <p:spPr>
          <a:xfrm>
            <a:off x="122083" y="1330675"/>
            <a:ext cx="8899833" cy="1764092"/>
          </a:xfrm>
          <a:prstGeom prst="roundRect">
            <a:avLst>
              <a:gd name="adj" fmla="val 8813"/>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 name="テキスト ボックス 16">
            <a:extLst>
              <a:ext uri="{FF2B5EF4-FFF2-40B4-BE49-F238E27FC236}">
                <a16:creationId xmlns:a16="http://schemas.microsoft.com/office/drawing/2014/main" id="{C161C6D8-1EAA-4A72-BCAF-77773A5AC728}"/>
              </a:ext>
            </a:extLst>
          </p:cNvPr>
          <p:cNvSpPr txBox="1"/>
          <p:nvPr/>
        </p:nvSpPr>
        <p:spPr>
          <a:xfrm>
            <a:off x="255603" y="1753950"/>
            <a:ext cx="4251744" cy="1154162"/>
          </a:xfrm>
          <a:prstGeom prst="rect">
            <a:avLst/>
          </a:prstGeom>
          <a:solidFill>
            <a:schemeClr val="bg1"/>
          </a:solidFill>
          <a:ln w="28575">
            <a:solidFill>
              <a:schemeClr val="accent6"/>
            </a:solidFill>
          </a:ln>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tx1"/>
                </a:solidFill>
              </a:rPr>
              <a:t>基本目標①</a:t>
            </a:r>
            <a:endParaRPr lang="en-US" altLang="ja-JP" sz="1600" b="1" dirty="0">
              <a:solidFill>
                <a:schemeClr val="tx1"/>
              </a:solidFill>
            </a:endParaRPr>
          </a:p>
          <a:p>
            <a:pPr marL="179705" marR="0" lvl="0" indent="-457200" algn="ctr" defTabSz="914400" rtl="0" eaLnBrk="1" fontAlgn="auto" latinLnBrk="0" hangingPunct="1">
              <a:lnSpc>
                <a:spcPct val="100000"/>
              </a:lnSpc>
              <a:spcAft>
                <a:spcPts val="0"/>
              </a:spcAft>
              <a:buClrTx/>
              <a:buSzTx/>
              <a:buFontTx/>
              <a:buNone/>
              <a:tabLst/>
              <a:defRPr/>
            </a:pPr>
            <a:r>
              <a:rPr lang="ja-JP" altLang="en-US" sz="1600" b="1" dirty="0">
                <a:solidFill>
                  <a:schemeClr val="tx1"/>
                </a:solidFill>
              </a:rPr>
              <a:t>これからの大阪を担うひとをつくる</a:t>
            </a:r>
            <a:endParaRPr lang="en-US" altLang="ja-JP" sz="1600" b="1" dirty="0">
              <a:solidFill>
                <a:schemeClr val="tx1"/>
              </a:solidFill>
            </a:endParaRPr>
          </a:p>
          <a:p>
            <a:pPr marL="179705" marR="0" lvl="0" indent="-457200" defTabSz="914400" rtl="0" eaLnBrk="1" fontAlgn="auto" latinLnBrk="0" hangingPunct="1">
              <a:lnSpc>
                <a:spcPct val="100000"/>
              </a:lnSpc>
              <a:spcBef>
                <a:spcPts val="600"/>
              </a:spcBef>
              <a:spcAft>
                <a:spcPts val="0"/>
              </a:spcAft>
              <a:buClrTx/>
              <a:buSzTx/>
              <a:buFontTx/>
              <a:buNone/>
              <a:tabLst/>
              <a:defRPr/>
            </a:pPr>
            <a:r>
              <a:rPr lang="ja-JP" altLang="en-US" sz="1600" dirty="0"/>
              <a:t>　基本的方向：</a:t>
            </a:r>
            <a:r>
              <a:rPr lang="ja-JP" altLang="en-US" sz="1600" dirty="0">
                <a:solidFill>
                  <a:schemeClr val="tx1"/>
                </a:solidFill>
              </a:rPr>
              <a:t>若者の活躍支援</a:t>
            </a:r>
            <a:endParaRPr lang="en-US" altLang="ja-JP" sz="1600" dirty="0"/>
          </a:p>
          <a:p>
            <a:pPr marL="908050" marR="0" lvl="0" indent="439738" defTabSz="914400" rtl="0" eaLnBrk="1" fontAlgn="auto" latinLnBrk="0" hangingPunct="1">
              <a:lnSpc>
                <a:spcPct val="100000"/>
              </a:lnSpc>
              <a:spcAft>
                <a:spcPts val="0"/>
              </a:spcAft>
              <a:buClrTx/>
              <a:buSzTx/>
              <a:buFontTx/>
              <a:buNone/>
              <a:tabLst/>
              <a:defRPr/>
            </a:pPr>
            <a:r>
              <a:rPr lang="ja-JP" altLang="en-US" sz="1600" dirty="0">
                <a:solidFill>
                  <a:prstClr val="black"/>
                </a:solidFill>
                <a:latin typeface="Meiryo UI"/>
                <a:ea typeface="Meiryo UI"/>
              </a:rPr>
              <a:t>子どもの育成環境の充実</a:t>
            </a:r>
            <a:endParaRPr lang="en-US" altLang="ja-JP" sz="1600" dirty="0">
              <a:solidFill>
                <a:prstClr val="black"/>
              </a:solidFill>
              <a:latin typeface="Meiryo UI"/>
              <a:ea typeface="Meiryo UI"/>
            </a:endParaRPr>
          </a:p>
        </p:txBody>
      </p:sp>
      <p:sp>
        <p:nvSpPr>
          <p:cNvPr id="18" name="テキスト ボックス 17">
            <a:extLst>
              <a:ext uri="{FF2B5EF4-FFF2-40B4-BE49-F238E27FC236}">
                <a16:creationId xmlns:a16="http://schemas.microsoft.com/office/drawing/2014/main" id="{82E9B25D-FCC6-4B50-BD5D-ED6D3B198B9D}"/>
              </a:ext>
            </a:extLst>
          </p:cNvPr>
          <p:cNvSpPr txBox="1"/>
          <p:nvPr/>
        </p:nvSpPr>
        <p:spPr>
          <a:xfrm>
            <a:off x="4636654" y="1753227"/>
            <a:ext cx="4251743" cy="1155600"/>
          </a:xfrm>
          <a:prstGeom prst="rect">
            <a:avLst/>
          </a:prstGeom>
          <a:solidFill>
            <a:schemeClr val="bg1"/>
          </a:solidFill>
          <a:ln w="28575">
            <a:solidFill>
              <a:schemeClr val="accent6"/>
            </a:solidFill>
          </a:ln>
        </p:spPr>
        <p:txBody>
          <a:bodyPr wrap="square">
            <a:spAutoFit/>
          </a:bodyPr>
          <a:lstStyle/>
          <a:p>
            <a:pPr marL="1533525" marR="0" lvl="0" indent="-1811338"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tx1"/>
                </a:solidFill>
              </a:rPr>
              <a:t>基本目標②　</a:t>
            </a:r>
            <a:endParaRPr lang="en-US" altLang="ja-JP" sz="1600" b="1" dirty="0">
              <a:solidFill>
                <a:schemeClr val="tx1"/>
              </a:solidFill>
            </a:endParaRPr>
          </a:p>
          <a:p>
            <a:pPr marL="1533525" marR="0" lvl="0" indent="-1811338" algn="ctr" defTabSz="914400" rtl="0" eaLnBrk="1" fontAlgn="auto" latinLnBrk="0" hangingPunct="1">
              <a:lnSpc>
                <a:spcPct val="100000"/>
              </a:lnSpc>
              <a:spcAft>
                <a:spcPts val="0"/>
              </a:spcAft>
              <a:buClrTx/>
              <a:buSzTx/>
              <a:buFontTx/>
              <a:buNone/>
              <a:tabLst/>
              <a:defRPr/>
            </a:pPr>
            <a:r>
              <a:rPr lang="ja-JP" altLang="en-US" sz="1600" b="1" dirty="0">
                <a:solidFill>
                  <a:schemeClr val="tx1"/>
                </a:solidFill>
              </a:rPr>
              <a:t>結婚・出産・子育ての希望をかなえる</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369888" indent="-647700">
              <a:spcBef>
                <a:spcPts val="600"/>
              </a:spcBef>
              <a:defRPr/>
            </a:pPr>
            <a:r>
              <a:rPr lang="ja-JP" altLang="en-US" sz="1600" dirty="0"/>
              <a:t>　基本的方向：</a:t>
            </a:r>
            <a:r>
              <a:rPr lang="ja-JP" altLang="en-US" sz="1600" dirty="0">
                <a:solidFill>
                  <a:prstClr val="black"/>
                </a:solidFill>
                <a:latin typeface="Meiryo UI"/>
                <a:ea typeface="Meiryo UI"/>
              </a:rPr>
              <a:t>仕事と子育ての両立</a:t>
            </a:r>
            <a:endParaRPr lang="en-US" altLang="ja-JP" sz="1600" dirty="0">
              <a:solidFill>
                <a:schemeClr val="tx1"/>
              </a:solidFill>
            </a:endParaRPr>
          </a:p>
        </p:txBody>
      </p:sp>
      <p:sp>
        <p:nvSpPr>
          <p:cNvPr id="19" name="正方形/長方形 18">
            <a:extLst>
              <a:ext uri="{FF2B5EF4-FFF2-40B4-BE49-F238E27FC236}">
                <a16:creationId xmlns:a16="http://schemas.microsoft.com/office/drawing/2014/main" id="{3FA4ED9F-DEE5-4809-A0E6-A9FF6B0C7982}"/>
              </a:ext>
            </a:extLst>
          </p:cNvPr>
          <p:cNvSpPr/>
          <p:nvPr/>
        </p:nvSpPr>
        <p:spPr>
          <a:xfrm>
            <a:off x="179513" y="1344735"/>
            <a:ext cx="8784975" cy="307776"/>
          </a:xfrm>
          <a:prstGeom prst="rect">
            <a:avLst/>
          </a:prstGeom>
        </p:spPr>
        <p:txBody>
          <a:bodyPr wrap="square" lIns="91440" tIns="45720" rIns="91440" bIns="45720" anchor="t">
            <a:spAutoFit/>
          </a:bodyPr>
          <a:lstStyle/>
          <a:p>
            <a:pPr marL="179705" indent="-457200" algn="just"/>
            <a:r>
              <a:rPr lang="en-US" altLang="ja-JP" sz="1600" b="1" dirty="0">
                <a:solidFill>
                  <a:schemeClr val="bg1"/>
                </a:solidFill>
              </a:rPr>
              <a:t>Ⅰ</a:t>
            </a:r>
            <a:r>
              <a:rPr lang="ja-JP" altLang="en-US" sz="1600" b="1" dirty="0">
                <a:solidFill>
                  <a:schemeClr val="bg1"/>
                </a:solidFill>
              </a:rPr>
              <a:t>　若者が活躍でき、子育て安心の都市「大阪」の実現</a:t>
            </a:r>
          </a:p>
        </p:txBody>
      </p:sp>
      <p:sp>
        <p:nvSpPr>
          <p:cNvPr id="5" name="テキスト ボックス 4">
            <a:extLst>
              <a:ext uri="{FF2B5EF4-FFF2-40B4-BE49-F238E27FC236}">
                <a16:creationId xmlns:a16="http://schemas.microsoft.com/office/drawing/2014/main" id="{F7D3996A-72C5-4674-8B10-EE9986528F28}"/>
              </a:ext>
            </a:extLst>
          </p:cNvPr>
          <p:cNvSpPr txBox="1"/>
          <p:nvPr/>
        </p:nvSpPr>
        <p:spPr>
          <a:xfrm>
            <a:off x="89756" y="620408"/>
            <a:ext cx="8964488" cy="646331"/>
          </a:xfrm>
          <a:prstGeom prst="rect">
            <a:avLst/>
          </a:prstGeom>
          <a:noFill/>
        </p:spPr>
        <p:txBody>
          <a:bodyPr wrap="square" rtlCol="0">
            <a:spAutoFit/>
          </a:bodyPr>
          <a:lstStyle/>
          <a:p>
            <a:r>
              <a:rPr lang="ja-JP" altLang="en-US" dirty="0"/>
              <a:t>第３期大阪府まち・ひと・しごと創生総合戦略では、３つの取組の方向性のもと、６つの基本目標に向け、基本的方向に沿って取組を推進していきます。</a:t>
            </a:r>
            <a:endParaRPr kumimoji="1" lang="ja-JP" altLang="en-US" dirty="0"/>
          </a:p>
        </p:txBody>
      </p:sp>
      <p:sp>
        <p:nvSpPr>
          <p:cNvPr id="23" name="正方形/長方形 22">
            <a:extLst>
              <a:ext uri="{FF2B5EF4-FFF2-40B4-BE49-F238E27FC236}">
                <a16:creationId xmlns:a16="http://schemas.microsoft.com/office/drawing/2014/main" id="{0438AA36-26E7-4F5A-B941-5DC913594B40}"/>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１）</a:t>
            </a:r>
            <a:r>
              <a:rPr lang="ja-JP" altLang="en-US" sz="1800" dirty="0">
                <a:latin typeface="Meiryo UI"/>
                <a:ea typeface="Meiryo UI"/>
                <a:cs typeface="Meiryo UI" panose="020B0604030504040204" pitchFamily="50" charset="-128"/>
              </a:rPr>
              <a:t>総合戦略の方向性について</a:t>
            </a:r>
            <a:endParaRPr lang="ja-JP" altLang="en-US" sz="1800" dirty="0">
              <a:highlight>
                <a:srgbClr val="FFFF00"/>
              </a:highlight>
              <a:latin typeface="Meiryo UI"/>
              <a:ea typeface="Meiryo UI"/>
              <a:cs typeface="Meiryo UI" panose="020B0604030504040204" pitchFamily="50" charset="-128"/>
            </a:endParaRPr>
          </a:p>
        </p:txBody>
      </p:sp>
    </p:spTree>
    <p:extLst>
      <p:ext uri="{BB962C8B-B14F-4D97-AF65-F5344CB8AC3E}">
        <p14:creationId xmlns:p14="http://schemas.microsoft.com/office/powerpoint/2010/main" val="1904447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3" y="592062"/>
            <a:ext cx="8784975" cy="5101397"/>
          </a:xfrm>
          <a:prstGeom prst="rect">
            <a:avLst/>
          </a:prstGeom>
        </p:spPr>
        <p:txBody>
          <a:bodyPr wrap="square" lIns="91440" tIns="45720" rIns="91440" bIns="45720" anchor="t">
            <a:spAutoFit/>
          </a:bodyPr>
          <a:lstStyle/>
          <a:p>
            <a:pPr marL="179705" indent="-457200" algn="just"/>
            <a:r>
              <a:rPr lang="en-US" altLang="ja-JP" sz="1600" b="1" dirty="0"/>
              <a:t>Ⅰ</a:t>
            </a:r>
            <a:r>
              <a:rPr lang="ja-JP" altLang="en-US" sz="1600" b="1" dirty="0"/>
              <a:t>　若者が活躍でき、子育て安心の都市「大阪」の実現</a:t>
            </a:r>
            <a:endParaRPr lang="en-US" altLang="ja-JP" sz="1600" b="1" dirty="0">
              <a:latin typeface="+mn-lt"/>
              <a:ea typeface="+mn-ea"/>
              <a:cs typeface="Meiryo UI" panose="020B0604030504040204" pitchFamily="50" charset="-128"/>
            </a:endParaRPr>
          </a:p>
          <a:p>
            <a:pPr marL="179388" indent="1588" algn="just">
              <a:spcBef>
                <a:spcPts val="600"/>
              </a:spcBef>
              <a:defRPr/>
            </a:pPr>
            <a:r>
              <a:rPr lang="ja-JP" altLang="en-US" sz="1600" b="1" dirty="0"/>
              <a:t>○第２期戦略</a:t>
            </a:r>
            <a:r>
              <a:rPr lang="ja-JP" altLang="en-US" sz="1600" b="1" dirty="0">
                <a:solidFill>
                  <a:schemeClr val="tx1"/>
                </a:solidFill>
              </a:rPr>
              <a:t>の経過</a:t>
            </a:r>
            <a:endParaRPr lang="en-US" altLang="ja-JP" sz="1600" dirty="0">
              <a:solidFill>
                <a:schemeClr val="tx1"/>
              </a:solidFill>
            </a:endParaRPr>
          </a:p>
          <a:p>
            <a:pPr marL="180975" indent="0" algn="just">
              <a:spcBef>
                <a:spcPts val="600"/>
              </a:spcBef>
            </a:pPr>
            <a:r>
              <a:rPr lang="ja-JP" altLang="en-US" sz="1600" dirty="0">
                <a:solidFill>
                  <a:schemeClr val="tx1"/>
                </a:solidFill>
              </a:rPr>
              <a:t>第２期戦略では、若者の就職や職場への定着支援などに取り組んできましたが、依然として若者の就業率は全国平均を下回っています。また、次代を担う子どもへの対策として、学力や体力の向上に向けた施策を講じてきましたが、学力・体力とも全国と比べると依然低い状況が続いています。</a:t>
            </a:r>
            <a:endParaRPr lang="en-US" altLang="ja-JP" sz="1600" dirty="0">
              <a:solidFill>
                <a:schemeClr val="tx1"/>
              </a:solidFill>
            </a:endParaRPr>
          </a:p>
          <a:p>
            <a:pPr marL="180975" algn="just">
              <a:spcBef>
                <a:spcPts val="300"/>
              </a:spcBef>
            </a:pPr>
            <a:r>
              <a:rPr lang="ja-JP" altLang="en-US" sz="1600" dirty="0"/>
              <a:t>また、</a:t>
            </a:r>
            <a:r>
              <a:rPr lang="ja-JP" altLang="en-US" sz="1600" dirty="0">
                <a:solidFill>
                  <a:schemeClr val="tx1"/>
                </a:solidFill>
              </a:rPr>
              <a:t>仕事と子育ての両立に向け、ワーク・ライフ・バランスの推進や女性の就業支援などの取組を進めてきましたが、依然として女性の就業率は全国平均を下回っています。</a:t>
            </a:r>
            <a:endParaRPr lang="en-US" altLang="ja-JP" sz="1600" dirty="0">
              <a:solidFill>
                <a:schemeClr val="tx1"/>
              </a:solidFill>
            </a:endParaRPr>
          </a:p>
          <a:p>
            <a:pPr marL="180975" indent="0" algn="just">
              <a:spcBef>
                <a:spcPts val="600"/>
              </a:spcBef>
            </a:pPr>
            <a:r>
              <a:rPr lang="ja-JP" altLang="en-US" sz="1600" b="1" dirty="0"/>
              <a:t>○人口動向からみる</a:t>
            </a:r>
            <a:r>
              <a:rPr lang="ja-JP" altLang="en-US" sz="1600" b="1" dirty="0">
                <a:solidFill>
                  <a:schemeClr val="tx1"/>
                </a:solidFill>
              </a:rPr>
              <a:t>大阪</a:t>
            </a:r>
            <a:endParaRPr lang="en-US" altLang="ja-JP" sz="1600" b="1" dirty="0">
              <a:solidFill>
                <a:schemeClr val="tx1"/>
              </a:solidFill>
            </a:endParaRPr>
          </a:p>
          <a:p>
            <a:pPr marL="180975" indent="0" algn="just">
              <a:spcBef>
                <a:spcPts val="600"/>
              </a:spcBef>
            </a:pPr>
            <a:r>
              <a:rPr lang="ja-JP" altLang="en-US" sz="1600" dirty="0">
                <a:solidFill>
                  <a:schemeClr val="tx1"/>
                </a:solidFill>
              </a:rPr>
              <a:t>全国的に人口減少・少子高齢化が進む中、大阪府</a:t>
            </a:r>
            <a:r>
              <a:rPr lang="ja-JP" altLang="en-US" sz="1600" dirty="0"/>
              <a:t>においても出生数・合計特殊出生率ともに減少し自然減の傾向が続いており、</a:t>
            </a:r>
            <a:r>
              <a:rPr lang="en-US" altLang="ja-JP" sz="1600" dirty="0">
                <a:solidFill>
                  <a:schemeClr val="tx1"/>
                </a:solidFill>
              </a:rPr>
              <a:t>2050</a:t>
            </a:r>
            <a:r>
              <a:rPr lang="ja-JP" altLang="en-US" sz="1600" dirty="0">
                <a:solidFill>
                  <a:schemeClr val="tx1"/>
                </a:solidFill>
              </a:rPr>
              <a:t>年には生産年齢人口が半数程度になる見込みです。</a:t>
            </a:r>
            <a:endParaRPr lang="en-US" altLang="ja-JP" sz="1600" dirty="0">
              <a:solidFill>
                <a:schemeClr val="tx1"/>
              </a:solidFill>
            </a:endParaRPr>
          </a:p>
          <a:p>
            <a:pPr marL="179388" marR="0" lvl="0" indent="1588" algn="just" defTabSz="914400" rtl="0" eaLnBrk="1" fontAlgn="auto" latinLnBrk="0" hangingPunct="1">
              <a:lnSpc>
                <a:spcPct val="100000"/>
              </a:lnSpc>
              <a:spcBef>
                <a:spcPts val="300"/>
              </a:spcBef>
              <a:spcAft>
                <a:spcPts val="0"/>
              </a:spcAft>
              <a:buClrTx/>
              <a:buSzTx/>
              <a:buFontTx/>
              <a:buNone/>
              <a:tabLst/>
              <a:defRPr/>
            </a:pPr>
            <a:r>
              <a:rPr lang="ja-JP" altLang="en-US" sz="1600" dirty="0">
                <a:solidFill>
                  <a:schemeClr val="tx1"/>
                </a:solidFill>
              </a:rPr>
              <a:t>結婚に関しては、国の調査において、「いずれ結婚するつもり」と考えている全国の未婚者（</a:t>
            </a:r>
            <a:r>
              <a:rPr lang="en-US" altLang="ja-JP" sz="1600" dirty="0">
                <a:solidFill>
                  <a:schemeClr val="tx1"/>
                </a:solidFill>
              </a:rPr>
              <a:t>18</a:t>
            </a:r>
            <a:r>
              <a:rPr lang="ja-JP" altLang="en-US" sz="1600" dirty="0"/>
              <a:t>～</a:t>
            </a:r>
            <a:r>
              <a:rPr lang="en-US" altLang="ja-JP" sz="1600" dirty="0">
                <a:solidFill>
                  <a:schemeClr val="tx1"/>
                </a:solidFill>
              </a:rPr>
              <a:t>34</a:t>
            </a:r>
            <a:r>
              <a:rPr lang="ja-JP" altLang="en-US" sz="1600" dirty="0">
                <a:solidFill>
                  <a:schemeClr val="tx1"/>
                </a:solidFill>
              </a:rPr>
              <a:t>歳）の割合が男性</a:t>
            </a:r>
            <a:r>
              <a:rPr lang="en-US" altLang="ja-JP" sz="1600" dirty="0">
                <a:solidFill>
                  <a:schemeClr val="tx1"/>
                </a:solidFill>
              </a:rPr>
              <a:t>81.4</a:t>
            </a:r>
            <a:r>
              <a:rPr lang="ja-JP" altLang="en-US" sz="1600" dirty="0">
                <a:solidFill>
                  <a:schemeClr val="tx1"/>
                </a:solidFill>
              </a:rPr>
              <a:t>％、女性</a:t>
            </a:r>
            <a:r>
              <a:rPr lang="en-US" altLang="ja-JP" sz="1600" dirty="0">
                <a:solidFill>
                  <a:schemeClr val="tx1"/>
                </a:solidFill>
              </a:rPr>
              <a:t>84.3%</a:t>
            </a:r>
            <a:r>
              <a:rPr lang="ja-JP" altLang="en-US" sz="1600" dirty="0">
                <a:solidFill>
                  <a:schemeClr val="tx1"/>
                </a:solidFill>
              </a:rPr>
              <a:t>を示す中、全国・大阪ともに婚姻率は減少傾向が続いています。</a:t>
            </a:r>
            <a:endParaRPr lang="en-US" altLang="ja-JP" sz="1600" dirty="0">
              <a:solidFill>
                <a:schemeClr val="tx1"/>
              </a:solidFill>
            </a:endParaRPr>
          </a:p>
          <a:p>
            <a:pPr marL="179388" marR="0" lvl="0" indent="1588" algn="just" defTabSz="914400" rtl="0" eaLnBrk="1" fontAlgn="auto" latinLnBrk="0" hangingPunct="1">
              <a:lnSpc>
                <a:spcPct val="100000"/>
              </a:lnSpc>
              <a:spcBef>
                <a:spcPts val="300"/>
              </a:spcBef>
              <a:spcAft>
                <a:spcPts val="0"/>
              </a:spcAft>
              <a:buClrTx/>
              <a:buSzTx/>
              <a:buFontTx/>
              <a:buNone/>
              <a:tabLst/>
              <a:defRPr/>
            </a:pPr>
            <a:r>
              <a:rPr lang="ja-JP" altLang="en-US" sz="1600" dirty="0">
                <a:solidFill>
                  <a:schemeClr val="tx1"/>
                </a:solidFill>
              </a:rPr>
              <a:t>出産・子育てに関しては、全国の未婚者の平均希望子ども数が男女ともに２人を下回っており、また、</a:t>
            </a:r>
            <a:r>
              <a:rPr lang="en-US" altLang="ja-JP" sz="1600" dirty="0">
                <a:solidFill>
                  <a:schemeClr val="tx1"/>
                </a:solidFill>
              </a:rPr>
              <a:t>67.8</a:t>
            </a:r>
            <a:r>
              <a:rPr lang="ja-JP" altLang="en-US" sz="1600" dirty="0">
                <a:solidFill>
                  <a:schemeClr val="tx1"/>
                </a:solidFill>
              </a:rPr>
              <a:t>％の子育て中の人が子育てへの悩みや不安を感じている状況です。</a:t>
            </a:r>
            <a:endParaRPr lang="en-US" altLang="ja-JP" sz="1600" dirty="0">
              <a:solidFill>
                <a:schemeClr val="tx1"/>
              </a:solidFill>
            </a:endParaRPr>
          </a:p>
          <a:p>
            <a:pPr marL="180975" algn="just">
              <a:spcBef>
                <a:spcPts val="600"/>
              </a:spcBef>
            </a:pPr>
            <a:r>
              <a:rPr lang="ja-JP" altLang="en-US" sz="1600" b="1" dirty="0"/>
              <a:t>○第３期戦略の基本目標</a:t>
            </a:r>
            <a:endParaRPr lang="en-US" altLang="ja-JP" sz="1600" dirty="0">
              <a:solidFill>
                <a:schemeClr val="tx1"/>
              </a:solidFill>
            </a:endParaRPr>
          </a:p>
          <a:p>
            <a:pPr marL="180975" indent="0" algn="just">
              <a:spcBef>
                <a:spcPts val="600"/>
              </a:spcBef>
            </a:pPr>
            <a:r>
              <a:rPr lang="ja-JP" altLang="en-US" sz="1600" dirty="0">
                <a:solidFill>
                  <a:schemeClr val="tx1"/>
                </a:solidFill>
              </a:rPr>
              <a:t>第</a:t>
            </a:r>
            <a:r>
              <a:rPr lang="ja-JP" altLang="en-US" sz="1600" dirty="0"/>
              <a:t>３</a:t>
            </a:r>
            <a:r>
              <a:rPr lang="ja-JP" altLang="en-US" sz="1600" dirty="0">
                <a:solidFill>
                  <a:schemeClr val="tx1"/>
                </a:solidFill>
              </a:rPr>
              <a:t>期戦略では、若者や子どもへの支援を加速させるなど「これからの大阪を担うひとをつくる」取組や、さらなる女性の活躍推進や子育て環境の充実をめざし、「結婚・出産・子育ての希望をかなえる」取組を進めます。</a:t>
            </a:r>
            <a:endParaRPr lang="en-US" altLang="ja-JP" sz="1600" dirty="0">
              <a:solidFill>
                <a:schemeClr val="tx1"/>
              </a:solidFill>
            </a:endParaRPr>
          </a:p>
        </p:txBody>
      </p:sp>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a:solidFill>
                <a:prstClr val="black"/>
              </a:solidFill>
            </a:endParaRPr>
          </a:p>
        </p:txBody>
      </p:sp>
      <p:sp>
        <p:nvSpPr>
          <p:cNvPr id="6" name="正方形/長方形 5">
            <a:extLst>
              <a:ext uri="{FF2B5EF4-FFF2-40B4-BE49-F238E27FC236}">
                <a16:creationId xmlns:a16="http://schemas.microsoft.com/office/drawing/2014/main" id="{0B6904B2-CF75-453D-A44C-1DF85B16B257}"/>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C26C61BD-43BB-4295-B62B-B31622F4E592}"/>
              </a:ext>
            </a:extLst>
          </p:cNvPr>
          <p:cNvSpPr txBox="1"/>
          <p:nvPr/>
        </p:nvSpPr>
        <p:spPr>
          <a:xfrm>
            <a:off x="1999696" y="6117740"/>
            <a:ext cx="5144609" cy="646331"/>
          </a:xfrm>
          <a:prstGeom prst="rect">
            <a:avLst/>
          </a:prstGeom>
          <a:noFill/>
          <a:ln w="28575">
            <a:solidFill>
              <a:schemeClr val="accent6"/>
            </a:solidFill>
          </a:ln>
        </p:spPr>
        <p:txBody>
          <a:bodyPr wrap="square">
            <a:spAutoFit/>
          </a:bodyPr>
          <a:lstStyle/>
          <a:p>
            <a:pPr marL="179705" marR="0" lvl="0" indent="-457200" algn="just" defTabSz="914400" rtl="0" eaLnBrk="1" fontAlgn="auto" latinLnBrk="0" hangingPunct="1">
              <a:lnSpc>
                <a:spcPct val="100000"/>
              </a:lnSpc>
              <a:spcBef>
                <a:spcPts val="600"/>
              </a:spcBef>
              <a:spcAft>
                <a:spcPts val="0"/>
              </a:spcAft>
              <a:buClrTx/>
              <a:buSzTx/>
              <a:buFontTx/>
              <a:buNone/>
              <a:tabLst/>
              <a:defRPr/>
            </a:pPr>
            <a:r>
              <a:rPr lang="ja-JP" altLang="en-US" sz="1800" dirty="0">
                <a:latin typeface="Meiryo UI"/>
                <a:ea typeface="Meiryo UI"/>
                <a:cs typeface="Meiryo UI" panose="020B0604030504040204" pitchFamily="50" charset="-128"/>
              </a:rPr>
              <a:t>　</a:t>
            </a:r>
            <a:r>
              <a:rPr lang="ja-JP" altLang="en-US" sz="1800" b="1" dirty="0">
                <a:solidFill>
                  <a:schemeClr val="tx1"/>
                </a:solidFill>
              </a:rPr>
              <a:t>基本目標①</a:t>
            </a:r>
            <a:r>
              <a:rPr lang="ja-JP" altLang="en-US" sz="1800" b="1" dirty="0"/>
              <a:t>　</a:t>
            </a:r>
            <a:r>
              <a:rPr lang="ja-JP" altLang="en-US" sz="1800" b="1" dirty="0">
                <a:solidFill>
                  <a:schemeClr val="tx1"/>
                </a:solidFill>
              </a:rPr>
              <a:t>これからの大阪を担うひとをつくる</a:t>
            </a:r>
            <a:endParaRPr lang="en-US" altLang="ja-JP" sz="1800" b="1" dirty="0">
              <a:solidFill>
                <a:schemeClr val="tx1"/>
              </a:solidFill>
            </a:endParaRPr>
          </a:p>
          <a:p>
            <a:pPr marL="179705" indent="-457200" algn="just">
              <a:defRPr/>
            </a:pPr>
            <a:r>
              <a:rPr lang="ja-JP" altLang="en-US" sz="1800" dirty="0">
                <a:latin typeface="Meiryo UI"/>
                <a:ea typeface="Meiryo UI"/>
                <a:cs typeface="Meiryo UI" panose="020B0604030504040204" pitchFamily="50" charset="-128"/>
              </a:rPr>
              <a:t>　</a:t>
            </a:r>
            <a:r>
              <a:rPr lang="ja-JP" altLang="en-US" sz="1800" b="1" dirty="0">
                <a:solidFill>
                  <a:schemeClr val="tx1"/>
                </a:solidFill>
              </a:rPr>
              <a:t>基本目標②　結婚・出産・子育ての希望をかなえる</a:t>
            </a:r>
            <a:endParaRPr lang="en-US" altLang="ja-JP" sz="1800" b="1" dirty="0">
              <a:solidFill>
                <a:schemeClr val="tx1"/>
              </a:solidFill>
            </a:endParaRPr>
          </a:p>
        </p:txBody>
      </p:sp>
      <p:sp>
        <p:nvSpPr>
          <p:cNvPr id="8" name="二等辺三角形 7">
            <a:extLst>
              <a:ext uri="{FF2B5EF4-FFF2-40B4-BE49-F238E27FC236}">
                <a16:creationId xmlns:a16="http://schemas.microsoft.com/office/drawing/2014/main" id="{2F383774-0DC5-4809-A863-66474712EB48}"/>
              </a:ext>
            </a:extLst>
          </p:cNvPr>
          <p:cNvSpPr/>
          <p:nvPr/>
        </p:nvSpPr>
        <p:spPr>
          <a:xfrm rot="10800000">
            <a:off x="3448976" y="5683856"/>
            <a:ext cx="2246050" cy="221942"/>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2741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表 29">
            <a:extLst>
              <a:ext uri="{FF2B5EF4-FFF2-40B4-BE49-F238E27FC236}">
                <a16:creationId xmlns:a16="http://schemas.microsoft.com/office/drawing/2014/main" id="{FD5D8F16-A5D2-46A5-832D-3CDD4C73306C}"/>
              </a:ext>
            </a:extLst>
          </p:cNvPr>
          <p:cNvGraphicFramePr>
            <a:graphicFrameLocks noGrp="1"/>
          </p:cNvGraphicFramePr>
          <p:nvPr>
            <p:extLst>
              <p:ext uri="{D42A27DB-BD31-4B8C-83A1-F6EECF244321}">
                <p14:modId xmlns:p14="http://schemas.microsoft.com/office/powerpoint/2010/main" val="3445229953"/>
              </p:ext>
            </p:extLst>
          </p:nvPr>
        </p:nvGraphicFramePr>
        <p:xfrm>
          <a:off x="119398" y="2933404"/>
          <a:ext cx="8905205" cy="3519420"/>
        </p:xfrm>
        <a:graphic>
          <a:graphicData uri="http://schemas.openxmlformats.org/drawingml/2006/table">
            <a:tbl>
              <a:tblPr firstRow="1" bandRow="1">
                <a:tableStyleId>{93296810-A885-4BE3-A3E7-6D5BEEA58F35}</a:tableStyleId>
              </a:tblPr>
              <a:tblGrid>
                <a:gridCol w="5553068">
                  <a:extLst>
                    <a:ext uri="{9D8B030D-6E8A-4147-A177-3AD203B41FA5}">
                      <a16:colId xmlns:a16="http://schemas.microsoft.com/office/drawing/2014/main" val="1433173782"/>
                    </a:ext>
                  </a:extLst>
                </a:gridCol>
                <a:gridCol w="3352137">
                  <a:extLst>
                    <a:ext uri="{9D8B030D-6E8A-4147-A177-3AD203B41FA5}">
                      <a16:colId xmlns:a16="http://schemas.microsoft.com/office/drawing/2014/main" val="304697467"/>
                    </a:ext>
                  </a:extLst>
                </a:gridCol>
              </a:tblGrid>
              <a:tr h="21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具体的目標（</a:t>
                      </a:r>
                      <a:r>
                        <a:rPr kumimoji="1" lang="en-US" altLang="ja-JP" sz="1100" b="1" dirty="0">
                          <a:solidFill>
                            <a:schemeClr val="bg1"/>
                          </a:solidFill>
                        </a:rPr>
                        <a:t>KPI</a:t>
                      </a:r>
                      <a:r>
                        <a:rPr kumimoji="1" lang="ja-JP" altLang="en-US" sz="1100" b="1" dirty="0">
                          <a:solidFill>
                            <a:schemeClr val="bg1"/>
                          </a:solidFill>
                        </a:rPr>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Meiryo UI" panose="020B0604030504040204" pitchFamily="50" charset="-128"/>
                          <a:ea typeface="Meiryo UI" panose="020B0604030504040204" pitchFamily="50" charset="-128"/>
                        </a:rPr>
                        <a:t>現状値（</a:t>
                      </a:r>
                      <a:r>
                        <a:rPr kumimoji="1" lang="en-US" altLang="ja-JP" sz="1100" b="1" dirty="0">
                          <a:solidFill>
                            <a:schemeClr val="bg1"/>
                          </a:solidFill>
                          <a:latin typeface="Meiryo UI" panose="020B0604030504040204" pitchFamily="50" charset="-128"/>
                          <a:ea typeface="Meiryo UI" panose="020B0604030504040204" pitchFamily="50" charset="-128"/>
                        </a:rPr>
                        <a:t>2024</a:t>
                      </a:r>
                      <a:r>
                        <a:rPr kumimoji="1" lang="ja-JP" altLang="en-US" sz="1100" b="1" dirty="0">
                          <a:solidFill>
                            <a:schemeClr val="bg1"/>
                          </a:solidFill>
                          <a:latin typeface="Meiryo UI" panose="020B0604030504040204" pitchFamily="50" charset="-128"/>
                          <a:ea typeface="Meiryo UI" panose="020B0604030504040204" pitchFamily="50" charset="-128"/>
                        </a:rPr>
                        <a:t>年３月末時点）</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774114639"/>
                  </a:ext>
                </a:extLst>
              </a:tr>
              <a:tr h="540000">
                <a:tc>
                  <a:txBody>
                    <a:bodyPr/>
                    <a:lstStyle/>
                    <a:p>
                      <a:r>
                        <a:rPr kumimoji="1" lang="ja-JP" altLang="en-US" sz="1200" b="1" dirty="0"/>
                        <a:t>○就業率（</a:t>
                      </a:r>
                      <a:r>
                        <a:rPr kumimoji="1" lang="en-US" altLang="ja-JP" sz="1200" b="1" dirty="0"/>
                        <a:t>15</a:t>
                      </a:r>
                      <a:r>
                        <a:rPr kumimoji="1" lang="ja-JP" altLang="en-US" sz="1200" b="1" dirty="0"/>
                        <a:t>～</a:t>
                      </a:r>
                      <a:r>
                        <a:rPr kumimoji="1" lang="en-US" altLang="ja-JP" sz="1200" b="1" dirty="0"/>
                        <a:t>34</a:t>
                      </a:r>
                      <a:r>
                        <a:rPr kumimoji="1" lang="ja-JP" altLang="en-US" sz="1200" b="1" dirty="0"/>
                        <a:t>才）：全国平均を上回る</a:t>
                      </a:r>
                      <a:endParaRPr kumimoji="1" lang="ja-JP" altLang="en-US" sz="12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zh-CN" sz="1050" dirty="0"/>
                        <a:t>【2022</a:t>
                      </a:r>
                      <a:r>
                        <a:rPr kumimoji="1" lang="zh-CN" altLang="en-US" sz="1050" dirty="0"/>
                        <a:t>年</a:t>
                      </a:r>
                      <a:r>
                        <a:rPr kumimoji="1" lang="en-US" altLang="zh-CN" sz="1050" dirty="0"/>
                        <a:t>】</a:t>
                      </a:r>
                    </a:p>
                    <a:p>
                      <a:pPr algn="ctr"/>
                      <a:r>
                        <a:rPr kumimoji="1" lang="en-US" altLang="zh-CN" sz="1050" dirty="0"/>
                        <a:t>68.35%</a:t>
                      </a:r>
                    </a:p>
                    <a:p>
                      <a:pPr algn="ctr"/>
                      <a:r>
                        <a:rPr kumimoji="1" lang="ja-JP" altLang="en-US" sz="1050" dirty="0"/>
                        <a:t>（全国平均：</a:t>
                      </a:r>
                      <a:r>
                        <a:rPr kumimoji="1" lang="en-US" altLang="ja-JP" sz="1050" dirty="0"/>
                        <a:t>70.11</a:t>
                      </a:r>
                      <a:r>
                        <a:rPr kumimoji="1" lang="ja-JP" altLang="en-US" sz="1050" dirty="0"/>
                        <a:t>％</a:t>
                      </a:r>
                      <a:r>
                        <a:rPr kumimoji="1" lang="zh-CN" altLang="en-US" sz="1050" dirty="0"/>
                        <a:t>）</a:t>
                      </a:r>
                      <a:endParaRPr kumimoji="1" lang="ja-JP" altLang="en-US" sz="1050"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562195330"/>
                  </a:ext>
                </a:extLst>
              </a:tr>
              <a:tr h="540000">
                <a:tc>
                  <a:txBody>
                    <a:bodyPr/>
                    <a:lstStyle/>
                    <a:p>
                      <a:r>
                        <a:rPr kumimoji="1" lang="ja-JP" altLang="en-US" sz="1200" b="1" dirty="0"/>
                        <a:t>○</a:t>
                      </a:r>
                      <a:r>
                        <a:rPr lang="ja-JP" altLang="en-US" sz="1200" b="1" dirty="0">
                          <a:solidFill>
                            <a:schemeClr val="tx1"/>
                          </a:solidFill>
                        </a:rPr>
                        <a:t>就職を希望していた者の就職率（府立高校・</a:t>
                      </a:r>
                      <a:r>
                        <a:rPr lang="zh-CN" altLang="en-US" sz="1200" b="1" dirty="0">
                          <a:solidFill>
                            <a:schemeClr val="tx1"/>
                          </a:solidFill>
                        </a:rPr>
                        <a:t>支援学校高等部</a:t>
                      </a:r>
                      <a:r>
                        <a:rPr lang="ja-JP" altLang="en-US" sz="1200" b="1" dirty="0">
                          <a:solidFill>
                            <a:schemeClr val="tx1"/>
                          </a:solidFill>
                        </a:rPr>
                        <a:t>の卒業者）</a:t>
                      </a:r>
                      <a:endParaRPr lang="en-US" altLang="ja-JP" sz="1200" b="1" dirty="0">
                        <a:solidFill>
                          <a:schemeClr val="tx1"/>
                        </a:solidFill>
                      </a:endParaRPr>
                    </a:p>
                    <a:p>
                      <a:r>
                        <a:rPr lang="ja-JP" altLang="en-US" sz="1200" b="1" dirty="0">
                          <a:solidFill>
                            <a:schemeClr val="tx1"/>
                          </a:solidFill>
                        </a:rPr>
                        <a:t>　：</a:t>
                      </a:r>
                      <a:r>
                        <a:rPr lang="en-US" altLang="ja-JP" sz="1200" b="1" dirty="0">
                          <a:solidFill>
                            <a:schemeClr val="tx1"/>
                          </a:solidFill>
                        </a:rPr>
                        <a:t>100</a:t>
                      </a:r>
                      <a:r>
                        <a:rPr lang="ja-JP" altLang="en-US" sz="1200" b="1" dirty="0">
                          <a:solidFill>
                            <a:schemeClr val="tx1"/>
                          </a:solidFill>
                        </a:rPr>
                        <a:t>％をめざす　</a:t>
                      </a:r>
                      <a:endParaRPr kumimoji="1" lang="ja-JP" altLang="en-US" sz="12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zh-CN" sz="1050" dirty="0"/>
                        <a:t>【2022</a:t>
                      </a:r>
                      <a:r>
                        <a:rPr kumimoji="1" lang="zh-CN" altLang="en-US" sz="1050" dirty="0"/>
                        <a:t>年度</a:t>
                      </a:r>
                      <a:r>
                        <a:rPr kumimoji="1" lang="en-US" altLang="zh-CN" sz="1050" dirty="0"/>
                        <a:t>】</a:t>
                      </a:r>
                    </a:p>
                    <a:p>
                      <a:pPr algn="ctr"/>
                      <a:r>
                        <a:rPr kumimoji="1" lang="ja-JP" altLang="en-US" sz="1050" dirty="0"/>
                        <a:t>府立高校：</a:t>
                      </a:r>
                      <a:r>
                        <a:rPr kumimoji="1" lang="en-US" altLang="zh-CN" sz="1050" dirty="0"/>
                        <a:t>95.6</a:t>
                      </a:r>
                      <a:r>
                        <a:rPr kumimoji="1" lang="zh-CN" altLang="en-US" sz="1050" dirty="0"/>
                        <a:t>％</a:t>
                      </a:r>
                      <a:r>
                        <a:rPr kumimoji="1" lang="ja-JP" altLang="en-US" sz="1050" b="0" u="none" strike="noStrike" kern="1200" cap="none" spc="0" normalizeH="0" baseline="0" noProof="0" dirty="0">
                          <a:ln>
                            <a:noFill/>
                          </a:ln>
                          <a:solidFill>
                            <a:prstClr val="black"/>
                          </a:solidFill>
                          <a:effectLst/>
                          <a:uLnTx/>
                          <a:uFillTx/>
                        </a:rPr>
                        <a:t>（対全国差：▲</a:t>
                      </a:r>
                      <a:r>
                        <a:rPr kumimoji="1" lang="en-US" altLang="ja-JP" sz="1050" b="0" u="none" strike="noStrike" kern="1200" cap="none" spc="0" normalizeH="0" baseline="0" noProof="0" dirty="0">
                          <a:ln>
                            <a:noFill/>
                          </a:ln>
                          <a:solidFill>
                            <a:prstClr val="black"/>
                          </a:solidFill>
                          <a:effectLst/>
                          <a:uLnTx/>
                          <a:uFillTx/>
                        </a:rPr>
                        <a:t>2.4</a:t>
                      </a:r>
                      <a:r>
                        <a:rPr kumimoji="1" lang="ja-JP" altLang="en-US" sz="1050" b="0" u="none" strike="noStrike" kern="1200" cap="none" spc="0" normalizeH="0" baseline="0" noProof="0" dirty="0">
                          <a:ln>
                            <a:noFill/>
                          </a:ln>
                          <a:solidFill>
                            <a:prstClr val="black"/>
                          </a:solidFill>
                          <a:effectLst/>
                          <a:uLnTx/>
                          <a:uFillTx/>
                        </a:rPr>
                        <a:t>）</a:t>
                      </a:r>
                      <a:endParaRPr kumimoji="1" lang="en-US" altLang="ja-JP" sz="1050" b="0" u="none" strike="noStrike" kern="1200" cap="none" spc="0" normalizeH="0" baseline="0" noProof="0" dirty="0">
                        <a:ln>
                          <a:noFill/>
                        </a:ln>
                        <a:solidFill>
                          <a:prstClr val="black"/>
                        </a:solidFill>
                        <a:effectLst/>
                        <a:uLnTx/>
                        <a:uFillTx/>
                      </a:endParaRPr>
                    </a:p>
                    <a:p>
                      <a:pPr algn="ctr"/>
                      <a:r>
                        <a:rPr kumimoji="1" lang="ja-JP" altLang="en-US" sz="1050" dirty="0"/>
                        <a:t>支援学校高等部：</a:t>
                      </a:r>
                      <a:r>
                        <a:rPr kumimoji="1" lang="en-US" altLang="ja-JP" sz="1050" dirty="0"/>
                        <a:t>96.1</a:t>
                      </a:r>
                      <a:r>
                        <a:rPr kumimoji="1" lang="ja-JP" altLang="en-US" sz="1050" dirty="0"/>
                        <a:t>％（全国データなし）</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3933252577"/>
                  </a:ext>
                </a:extLst>
              </a:tr>
              <a:tr h="540000">
                <a:tc>
                  <a:txBody>
                    <a:bodyPr/>
                    <a:lstStyle/>
                    <a:p>
                      <a:pPr marL="174625" indent="-174625"/>
                      <a:r>
                        <a:rPr kumimoji="1" lang="ja-JP" altLang="en-US" sz="1200" b="1" dirty="0"/>
                        <a:t>○「全国学力・学習状況調査」の平均正答率</a:t>
                      </a:r>
                      <a:endParaRPr kumimoji="1" lang="en-US" altLang="ja-JP" sz="1200" b="1" dirty="0"/>
                    </a:p>
                    <a:p>
                      <a:pPr marL="174625" indent="-174625"/>
                      <a:r>
                        <a:rPr kumimoji="1" lang="ja-JP" altLang="en-US" sz="1200" b="1" dirty="0"/>
                        <a:t>　：全国水準の達成・維持をめざす</a:t>
                      </a:r>
                      <a:endParaRPr kumimoji="1" lang="ja-JP" altLang="en-US" sz="12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lnSpc>
                          <a:spcPct val="100000"/>
                        </a:lnSpc>
                      </a:pPr>
                      <a:r>
                        <a:rPr kumimoji="1" lang="en-US" altLang="ja-JP" sz="1050" dirty="0"/>
                        <a:t>【2023</a:t>
                      </a:r>
                      <a:r>
                        <a:rPr kumimoji="1" lang="ja-JP" altLang="en-US" sz="1050" dirty="0"/>
                        <a:t>年度</a:t>
                      </a:r>
                      <a:r>
                        <a:rPr kumimoji="1" lang="en-US" altLang="ja-JP" sz="1050" dirty="0"/>
                        <a:t>】</a:t>
                      </a:r>
                    </a:p>
                    <a:p>
                      <a:pPr algn="ctr">
                        <a:lnSpc>
                          <a:spcPct val="100000"/>
                        </a:lnSpc>
                      </a:pPr>
                      <a:r>
                        <a:rPr kumimoji="1" lang="ja-JP" altLang="en-US" sz="1050" dirty="0"/>
                        <a:t>小学校：</a:t>
                      </a:r>
                      <a:r>
                        <a:rPr kumimoji="1" lang="en-US" altLang="ja-JP" sz="1050" dirty="0"/>
                        <a:t>64.1 </a:t>
                      </a:r>
                      <a:r>
                        <a:rPr kumimoji="1" lang="ja-JP" altLang="en-US" sz="1050" dirty="0"/>
                        <a:t>　　中学校：</a:t>
                      </a:r>
                      <a:r>
                        <a:rPr kumimoji="1" lang="en-US" altLang="ja-JP" sz="1050" dirty="0"/>
                        <a:t>59.0</a:t>
                      </a:r>
                    </a:p>
                    <a:p>
                      <a:pPr algn="ctr">
                        <a:lnSpc>
                          <a:spcPct val="100000"/>
                        </a:lnSpc>
                      </a:pPr>
                      <a:r>
                        <a:rPr kumimoji="1" lang="ja-JP" altLang="en-US" sz="1050" dirty="0"/>
                        <a:t>（対全国差：▲</a:t>
                      </a:r>
                      <a:r>
                        <a:rPr kumimoji="1" lang="en-US" altLang="ja-JP" sz="1050" dirty="0"/>
                        <a:t>0.8</a:t>
                      </a:r>
                      <a:r>
                        <a:rPr kumimoji="1" lang="ja-JP" altLang="en-US" sz="1050" dirty="0"/>
                        <a:t>）（対全国差：▲</a:t>
                      </a:r>
                      <a:r>
                        <a:rPr kumimoji="1" lang="en-US" altLang="ja-JP" sz="1050" dirty="0"/>
                        <a:t>1.4</a:t>
                      </a:r>
                      <a:r>
                        <a:rPr kumimoji="1" lang="ja-JP" altLang="en-US" sz="1050" dirty="0"/>
                        <a:t>）</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3579658442"/>
                  </a:ext>
                </a:extLst>
              </a:tr>
              <a:tr h="540000">
                <a:tc>
                  <a:txBody>
                    <a:bodyPr/>
                    <a:lstStyle/>
                    <a:p>
                      <a:pPr marL="108000" indent="-174625"/>
                      <a:r>
                        <a:rPr kumimoji="1" lang="ja-JP" altLang="en-US" sz="1200" b="1" dirty="0"/>
                        <a:t>○「全国体力・運動能力、運動習慣等調査」の評価で下位段階（</a:t>
                      </a:r>
                      <a:r>
                        <a:rPr kumimoji="1" lang="en-US" altLang="ja-JP" sz="1200" b="1" dirty="0"/>
                        <a:t>D/E</a:t>
                      </a:r>
                      <a:r>
                        <a:rPr kumimoji="1" lang="ja-JP" altLang="en-US" sz="1200" b="1" dirty="0"/>
                        <a:t>）の子どもたちの割合（小学校５年生）：全国の値以下の達成・維持をめざす</a:t>
                      </a:r>
                      <a:endParaRPr kumimoji="1" lang="en-US" altLang="ja-JP" sz="1200" b="1" dirty="0"/>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dirty="0">
                          <a:solidFill>
                            <a:schemeClr val="tx1"/>
                          </a:solidFill>
                        </a:rPr>
                        <a:t>【</a:t>
                      </a:r>
                      <a:r>
                        <a:rPr kumimoji="1" lang="en-US" altLang="zh-CN" sz="1050" strike="noStrike" dirty="0">
                          <a:solidFill>
                            <a:schemeClr val="tx1"/>
                          </a:solidFill>
                        </a:rPr>
                        <a:t>202</a:t>
                      </a:r>
                      <a:r>
                        <a:rPr kumimoji="1" lang="en-US" altLang="ja-JP" sz="1050" strike="noStrike" dirty="0">
                          <a:solidFill>
                            <a:schemeClr val="tx1"/>
                          </a:solidFill>
                        </a:rPr>
                        <a:t>3</a:t>
                      </a:r>
                      <a:r>
                        <a:rPr kumimoji="1" lang="zh-CN" altLang="en-US" sz="1050" strike="noStrike" dirty="0">
                          <a:solidFill>
                            <a:schemeClr val="tx1"/>
                          </a:solidFill>
                        </a:rPr>
                        <a:t>年度</a:t>
                      </a:r>
                      <a:r>
                        <a:rPr kumimoji="1" lang="en-US" altLang="zh-CN" sz="1050"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50" dirty="0">
                          <a:solidFill>
                            <a:schemeClr val="tx1"/>
                          </a:solidFill>
                        </a:rPr>
                        <a:t>男子</a:t>
                      </a:r>
                      <a:r>
                        <a:rPr kumimoji="1" lang="ja-JP" altLang="en-US" sz="1050" dirty="0">
                          <a:solidFill>
                            <a:schemeClr val="tx1"/>
                          </a:solidFill>
                        </a:rPr>
                        <a:t>：</a:t>
                      </a:r>
                      <a:r>
                        <a:rPr kumimoji="1" lang="en-US" altLang="ja-JP" sz="1050" strike="noStrike" dirty="0">
                          <a:solidFill>
                            <a:schemeClr val="tx1"/>
                          </a:solidFill>
                        </a:rPr>
                        <a:t>40.3</a:t>
                      </a:r>
                      <a:r>
                        <a:rPr kumimoji="1" lang="en-US" altLang="zh-CN" sz="1050" dirty="0">
                          <a:solidFill>
                            <a:schemeClr val="tx1"/>
                          </a:solidFill>
                        </a:rPr>
                        <a:t>%</a:t>
                      </a:r>
                      <a:r>
                        <a:rPr kumimoji="1" lang="ja-JP" altLang="en-US" sz="1050" dirty="0">
                          <a:solidFill>
                            <a:schemeClr val="tx1"/>
                          </a:solidFill>
                        </a:rPr>
                        <a:t>　　</a:t>
                      </a:r>
                      <a:r>
                        <a:rPr kumimoji="1" lang="zh-CN" altLang="en-US" sz="1050" dirty="0">
                          <a:solidFill>
                            <a:schemeClr val="tx1"/>
                          </a:solidFill>
                        </a:rPr>
                        <a:t>女子</a:t>
                      </a:r>
                      <a:r>
                        <a:rPr kumimoji="1" lang="ja-JP" altLang="en-US" sz="1050" dirty="0">
                          <a:solidFill>
                            <a:schemeClr val="tx1"/>
                          </a:solidFill>
                        </a:rPr>
                        <a:t>：</a:t>
                      </a:r>
                      <a:r>
                        <a:rPr kumimoji="1" lang="en-US" altLang="ja-JP" sz="1050" strike="noStrike" dirty="0">
                          <a:solidFill>
                            <a:schemeClr val="tx1"/>
                          </a:solidFill>
                        </a:rPr>
                        <a:t>35.5</a:t>
                      </a:r>
                      <a:r>
                        <a:rPr kumimoji="1" lang="en-US" altLang="zh-CN" sz="1050"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50" dirty="0">
                          <a:solidFill>
                            <a:schemeClr val="tx1"/>
                          </a:solidFill>
                        </a:rPr>
                        <a:t>（</a:t>
                      </a:r>
                      <a:r>
                        <a:rPr kumimoji="1" lang="ja-JP" altLang="en-US" sz="1050" dirty="0">
                          <a:solidFill>
                            <a:schemeClr val="tx1"/>
                          </a:solidFill>
                        </a:rPr>
                        <a:t>対</a:t>
                      </a:r>
                      <a:r>
                        <a:rPr kumimoji="1" lang="zh-CN" altLang="en-US" sz="1050" dirty="0">
                          <a:solidFill>
                            <a:schemeClr val="tx1"/>
                          </a:solidFill>
                        </a:rPr>
                        <a:t>全国</a:t>
                      </a:r>
                      <a:r>
                        <a:rPr kumimoji="1" lang="ja-JP" altLang="en-US" sz="1050" dirty="0">
                          <a:solidFill>
                            <a:schemeClr val="tx1"/>
                          </a:solidFill>
                        </a:rPr>
                        <a:t>差：</a:t>
                      </a:r>
                      <a:r>
                        <a:rPr kumimoji="1" lang="en-US" altLang="ja-JP" sz="1050" dirty="0">
                          <a:solidFill>
                            <a:schemeClr val="tx1"/>
                          </a:solidFill>
                        </a:rPr>
                        <a:t>+4</a:t>
                      </a:r>
                      <a:r>
                        <a:rPr kumimoji="1" lang="en-US" altLang="zh-CN" sz="1050" dirty="0">
                          <a:solidFill>
                            <a:schemeClr val="tx1"/>
                          </a:solidFill>
                        </a:rPr>
                        <a:t>.5</a:t>
                      </a:r>
                      <a:r>
                        <a:rPr kumimoji="1" lang="zh-CN" altLang="en-US" sz="1050" dirty="0">
                          <a:solidFill>
                            <a:schemeClr val="tx1"/>
                          </a:solidFill>
                        </a:rPr>
                        <a:t>）（</a:t>
                      </a:r>
                      <a:r>
                        <a:rPr kumimoji="1" lang="ja-JP" altLang="en-US" sz="1050" dirty="0">
                          <a:solidFill>
                            <a:schemeClr val="tx1"/>
                          </a:solidFill>
                        </a:rPr>
                        <a:t>対全国差：</a:t>
                      </a:r>
                      <a:r>
                        <a:rPr kumimoji="1" lang="en-US" altLang="ja-JP" sz="1050" dirty="0">
                          <a:solidFill>
                            <a:schemeClr val="tx1"/>
                          </a:solidFill>
                        </a:rPr>
                        <a:t>+</a:t>
                      </a:r>
                      <a:r>
                        <a:rPr kumimoji="1" lang="en-US" altLang="ja-JP" sz="1050" strike="noStrike" dirty="0">
                          <a:solidFill>
                            <a:schemeClr val="tx1"/>
                          </a:solidFill>
                        </a:rPr>
                        <a:t>6.2</a:t>
                      </a:r>
                      <a:r>
                        <a:rPr kumimoji="1" lang="zh-CN" altLang="en-US" sz="1050" dirty="0"/>
                        <a:t>）</a:t>
                      </a:r>
                      <a:endParaRPr kumimoji="1" lang="ja-JP" altLang="en-US" sz="1050"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3450852936"/>
                  </a:ext>
                </a:extLst>
              </a:tr>
              <a:tr h="540000">
                <a:tc>
                  <a:txBody>
                    <a:bodyPr/>
                    <a:lstStyle/>
                    <a:p>
                      <a:r>
                        <a:rPr kumimoji="1" lang="ja-JP" altLang="en-US" sz="1200" b="1" u="sng" dirty="0"/>
                        <a:t>○英語力を有する生徒の割合：</a:t>
                      </a:r>
                      <a:r>
                        <a:rPr kumimoji="1" lang="en-US" altLang="ja-JP" sz="1200" b="1" u="sng" dirty="0"/>
                        <a:t>56</a:t>
                      </a:r>
                      <a:r>
                        <a:rPr kumimoji="1" lang="ja-JP" altLang="en-US" sz="1200" b="1" u="sng" dirty="0"/>
                        <a:t>％（</a:t>
                      </a:r>
                      <a:r>
                        <a:rPr kumimoji="1" lang="en-US" altLang="ja-JP" sz="1200" b="1" u="sng" dirty="0"/>
                        <a:t>2025</a:t>
                      </a:r>
                      <a:r>
                        <a:rPr kumimoji="1" lang="ja-JP" altLang="en-US" sz="1200" b="1" u="sng" dirty="0"/>
                        <a:t>年度）</a:t>
                      </a:r>
                      <a:r>
                        <a:rPr kumimoji="1" lang="en-US" altLang="ja-JP" sz="900" b="1" u="sng" dirty="0"/>
                        <a:t>【</a:t>
                      </a:r>
                      <a:r>
                        <a:rPr kumimoji="1" lang="ja-JP" altLang="en-US" sz="900" b="1" u="sng" dirty="0"/>
                        <a:t>目標は毎年度更新</a:t>
                      </a:r>
                      <a:r>
                        <a:rPr kumimoji="1" lang="en-US" altLang="ja-JP" sz="900" b="1"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u="none" dirty="0">
                          <a:solidFill>
                            <a:schemeClr val="tx1"/>
                          </a:solidFill>
                        </a:rPr>
                        <a:t>　　</a:t>
                      </a:r>
                      <a:r>
                        <a:rPr lang="ja-JP" altLang="en-US" sz="900" u="sng" dirty="0">
                          <a:solidFill>
                            <a:schemeClr val="tx1"/>
                          </a:solidFill>
                        </a:rPr>
                        <a:t>（中３：</a:t>
                      </a:r>
                      <a:r>
                        <a:rPr lang="en-US" altLang="ja-JP" sz="900" u="sng" dirty="0">
                          <a:solidFill>
                            <a:schemeClr val="tx1"/>
                          </a:solidFill>
                        </a:rPr>
                        <a:t>CEFR</a:t>
                      </a:r>
                      <a:r>
                        <a:rPr lang="en-US" altLang="ja-JP" sz="900" u="sng" baseline="30000" dirty="0">
                          <a:solidFill>
                            <a:schemeClr val="tx1"/>
                          </a:solidFill>
                        </a:rPr>
                        <a:t>※</a:t>
                      </a:r>
                      <a:r>
                        <a:rPr lang="en-US" altLang="ja-JP" sz="900" u="sng" dirty="0">
                          <a:solidFill>
                            <a:schemeClr val="tx1"/>
                          </a:solidFill>
                        </a:rPr>
                        <a:t> A1</a:t>
                      </a:r>
                      <a:r>
                        <a:rPr lang="ja-JP" altLang="en-US" sz="900" u="sng" dirty="0">
                          <a:solidFill>
                            <a:schemeClr val="tx1"/>
                          </a:solidFill>
                        </a:rPr>
                        <a:t>レベル（英検３級相当）以上、高３：</a:t>
                      </a:r>
                      <a:r>
                        <a:rPr lang="en-US" altLang="ja-JP" sz="900" u="sng" dirty="0">
                          <a:solidFill>
                            <a:schemeClr val="tx1"/>
                          </a:solidFill>
                        </a:rPr>
                        <a:t>CEFR A2</a:t>
                      </a:r>
                      <a:r>
                        <a:rPr lang="ja-JP" altLang="en-US" sz="900" u="sng" dirty="0">
                          <a:solidFill>
                            <a:schemeClr val="tx1"/>
                          </a:solidFill>
                        </a:rPr>
                        <a:t>レベル（英検準２級相当）以上）</a:t>
                      </a:r>
                      <a:endParaRPr lang="en-US" altLang="ja-JP" sz="900" u="sng" dirty="0">
                        <a:solidFill>
                          <a:schemeClr val="tx1"/>
                        </a:solidFill>
                        <a:latin typeface="+mn-lt"/>
                        <a:ea typeface="+mn-ea"/>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ja-JP" sz="1050" dirty="0"/>
                        <a:t>【2021</a:t>
                      </a:r>
                      <a:r>
                        <a:rPr kumimoji="1" lang="ja-JP" altLang="en-US" sz="1050" dirty="0"/>
                        <a:t>年度</a:t>
                      </a:r>
                      <a:r>
                        <a:rPr kumimoji="1" lang="en-US" altLang="ja-JP" sz="1050" dirty="0"/>
                        <a:t>】</a:t>
                      </a:r>
                    </a:p>
                    <a:p>
                      <a:pPr algn="ctr">
                        <a:lnSpc>
                          <a:spcPct val="100000"/>
                        </a:lnSpc>
                      </a:pPr>
                      <a:r>
                        <a:rPr kumimoji="1" lang="ja-JP" altLang="en-US" sz="1050" dirty="0"/>
                        <a:t>中学校３年生：</a:t>
                      </a:r>
                      <a:r>
                        <a:rPr kumimoji="1" lang="en-US" altLang="ja-JP" sz="1050" dirty="0"/>
                        <a:t>47.4</a:t>
                      </a:r>
                      <a:r>
                        <a:rPr kumimoji="1" lang="ja-JP" altLang="en-US" sz="1050" dirty="0"/>
                        <a:t>％　　高校３年生：</a:t>
                      </a:r>
                      <a:r>
                        <a:rPr kumimoji="1" lang="en-US" altLang="ja-JP" sz="1050" dirty="0"/>
                        <a:t>51.0</a:t>
                      </a:r>
                      <a:r>
                        <a:rPr kumimoji="1" lang="ja-JP" altLang="en-US" sz="1050" dirty="0"/>
                        <a:t>％</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7078714"/>
                  </a:ext>
                </a:extLst>
              </a:tr>
              <a:tr h="540000">
                <a:tc>
                  <a:txBody>
                    <a:bodyPr/>
                    <a:lstStyle/>
                    <a:p>
                      <a:pPr algn="l" defTabSz="914400" rtl="0" eaLnBrk="1" latinLnBrk="0" hangingPunct="1"/>
                      <a:r>
                        <a:rPr kumimoji="1" lang="ja-JP" altLang="en-US" sz="1200" b="1" u="sng" kern="1200" dirty="0">
                          <a:solidFill>
                            <a:schemeClr val="dk1"/>
                          </a:solidFill>
                        </a:rPr>
                        <a:t>○いじめ解消率（政令市除く）：</a:t>
                      </a:r>
                      <a:r>
                        <a:rPr kumimoji="1" lang="en-US" altLang="ja-JP" sz="1200" b="1" u="sng" kern="1200" dirty="0">
                          <a:solidFill>
                            <a:schemeClr val="dk1"/>
                          </a:solidFill>
                        </a:rPr>
                        <a:t>100</a:t>
                      </a:r>
                      <a:r>
                        <a:rPr kumimoji="1" lang="ja-JP" altLang="en-US" sz="1200" b="1" u="sng" kern="1200" dirty="0">
                          <a:solidFill>
                            <a:schemeClr val="dk1"/>
                          </a:solidFill>
                        </a:rPr>
                        <a:t>％をめざす</a:t>
                      </a:r>
                      <a:endParaRPr kumimoji="1" lang="ja-JP" altLang="en-US" sz="900" b="1" u="sng" kern="1200" dirty="0">
                        <a:solidFill>
                          <a:schemeClr val="dk1"/>
                        </a:solidFill>
                        <a:latin typeface="Meiryo UI" panose="020B0604030504040204" pitchFamily="50" charset="-128"/>
                        <a:ea typeface="Meiryo UI" panose="020B0604030504040204" pitchFamily="50" charset="-128"/>
                        <a:cs typeface="+mn-cs"/>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lnSpc>
                          <a:spcPct val="100000"/>
                        </a:lnSpc>
                      </a:pPr>
                      <a:r>
                        <a:rPr kumimoji="1" lang="en-US" altLang="ja-JP" sz="1050" b="0" u="none" strike="noStrike" kern="1200" cap="none" spc="0" normalizeH="0" baseline="0" noProof="0" dirty="0">
                          <a:ln>
                            <a:noFill/>
                          </a:ln>
                          <a:solidFill>
                            <a:schemeClr val="tx1"/>
                          </a:solidFill>
                          <a:effectLst/>
                          <a:uLnTx/>
                          <a:uFillTx/>
                        </a:rPr>
                        <a:t>【2022</a:t>
                      </a:r>
                      <a:r>
                        <a:rPr kumimoji="1" lang="ja-JP" altLang="en-US" sz="1050" b="0" u="none" strike="noStrike" kern="1200" cap="none" spc="0" normalizeH="0" baseline="0" noProof="0" dirty="0">
                          <a:ln>
                            <a:noFill/>
                          </a:ln>
                          <a:solidFill>
                            <a:schemeClr val="tx1"/>
                          </a:solidFill>
                          <a:effectLst/>
                          <a:uLnTx/>
                          <a:uFillTx/>
                        </a:rPr>
                        <a:t>年度</a:t>
                      </a:r>
                      <a:r>
                        <a:rPr kumimoji="1" lang="en-US" altLang="ja-JP" sz="1050" b="0" u="none" strike="noStrike" kern="1200" cap="none" spc="0" normalizeH="0" baseline="0" noProof="0" dirty="0">
                          <a:ln>
                            <a:noFill/>
                          </a:ln>
                          <a:solidFill>
                            <a:schemeClr val="tx1"/>
                          </a:solidFill>
                          <a:effectLst/>
                          <a:uLnTx/>
                          <a:uFillTx/>
                        </a:rPr>
                        <a:t>】</a:t>
                      </a:r>
                    </a:p>
                    <a:p>
                      <a:pPr algn="ctr">
                        <a:lnSpc>
                          <a:spcPct val="100000"/>
                        </a:lnSpc>
                      </a:pPr>
                      <a:r>
                        <a:rPr kumimoji="1" lang="zh-CN" altLang="en-US" sz="1050" b="0" u="none" strike="noStrike" kern="1200" cap="none" spc="0" normalizeH="0" baseline="0" noProof="0" dirty="0">
                          <a:ln>
                            <a:noFill/>
                          </a:ln>
                          <a:solidFill>
                            <a:schemeClr val="tx1"/>
                          </a:solidFill>
                          <a:effectLst/>
                          <a:uLnTx/>
                          <a:uFillTx/>
                        </a:rPr>
                        <a:t>小学校：</a:t>
                      </a:r>
                      <a:r>
                        <a:rPr kumimoji="1" lang="en-US" altLang="zh-CN" sz="1050" b="0" u="none" strike="noStrike" kern="1200" cap="none" spc="0" normalizeH="0" baseline="0" noProof="0" dirty="0">
                          <a:ln>
                            <a:noFill/>
                          </a:ln>
                          <a:solidFill>
                            <a:schemeClr val="tx1"/>
                          </a:solidFill>
                          <a:effectLst/>
                          <a:uLnTx/>
                          <a:uFillTx/>
                        </a:rPr>
                        <a:t>78.9%</a:t>
                      </a:r>
                      <a:r>
                        <a:rPr kumimoji="1" lang="zh-CN" altLang="en-US" sz="1050" b="0" u="none" strike="noStrike" kern="1200" cap="none" spc="0" normalizeH="0" baseline="0" noProof="0" dirty="0">
                          <a:ln>
                            <a:noFill/>
                          </a:ln>
                          <a:solidFill>
                            <a:schemeClr val="tx1"/>
                          </a:solidFill>
                          <a:effectLst/>
                          <a:uLnTx/>
                          <a:uFillTx/>
                        </a:rPr>
                        <a:t>　中学校：</a:t>
                      </a:r>
                      <a:r>
                        <a:rPr kumimoji="1" lang="en-US" altLang="zh-CN" sz="1050" b="0" u="none" strike="noStrike" kern="1200" cap="none" spc="0" normalizeH="0" baseline="0" noProof="0" dirty="0">
                          <a:ln>
                            <a:noFill/>
                          </a:ln>
                          <a:solidFill>
                            <a:schemeClr val="tx1"/>
                          </a:solidFill>
                          <a:effectLst/>
                          <a:uLnTx/>
                          <a:uFillTx/>
                        </a:rPr>
                        <a:t>77.7%</a:t>
                      </a:r>
                      <a:r>
                        <a:rPr kumimoji="1" lang="zh-CN" altLang="en-US" sz="1050" b="0" u="none" strike="noStrike" kern="1200" cap="none" spc="0" normalizeH="0" baseline="0" noProof="0" dirty="0">
                          <a:ln>
                            <a:noFill/>
                          </a:ln>
                          <a:solidFill>
                            <a:schemeClr val="tx1"/>
                          </a:solidFill>
                          <a:effectLst/>
                          <a:uLnTx/>
                          <a:uFillTx/>
                        </a:rPr>
                        <a:t>　　</a:t>
                      </a:r>
                    </a:p>
                    <a:p>
                      <a:pPr algn="ctr">
                        <a:lnSpc>
                          <a:spcPct val="100000"/>
                        </a:lnSpc>
                      </a:pPr>
                      <a:r>
                        <a:rPr kumimoji="1" lang="zh-CN" altLang="en-US" sz="1050" b="0" u="none" strike="noStrike" kern="1200" cap="none" spc="0" normalizeH="0" baseline="0" noProof="0" dirty="0">
                          <a:ln>
                            <a:noFill/>
                          </a:ln>
                          <a:solidFill>
                            <a:schemeClr val="tx1"/>
                          </a:solidFill>
                          <a:effectLst/>
                          <a:uLnTx/>
                          <a:uFillTx/>
                        </a:rPr>
                        <a:t>　高校：</a:t>
                      </a:r>
                      <a:r>
                        <a:rPr kumimoji="1" lang="en-US" altLang="zh-CN" sz="1050" b="0" u="none" strike="noStrike" kern="1200" cap="none" spc="0" normalizeH="0" baseline="0" noProof="0" dirty="0">
                          <a:ln>
                            <a:noFill/>
                          </a:ln>
                          <a:solidFill>
                            <a:schemeClr val="tx1"/>
                          </a:solidFill>
                          <a:effectLst/>
                          <a:uLnTx/>
                          <a:uFillTx/>
                        </a:rPr>
                        <a:t>84.5</a:t>
                      </a:r>
                      <a:r>
                        <a:rPr kumimoji="1" lang="zh-CN" altLang="en-US" sz="1050" b="0" u="none" strike="noStrike" kern="1200" cap="none" spc="0" normalizeH="0" baseline="0" noProof="0" dirty="0">
                          <a:ln>
                            <a:noFill/>
                          </a:ln>
                          <a:solidFill>
                            <a:schemeClr val="tx1"/>
                          </a:solidFill>
                          <a:effectLst/>
                          <a:uLnTx/>
                          <a:uFillTx/>
                        </a:rPr>
                        <a:t>％　支援学校：</a:t>
                      </a:r>
                      <a:r>
                        <a:rPr kumimoji="1" lang="en-US" altLang="zh-CN" sz="1050" b="0" u="none" strike="noStrike" kern="1200" cap="none" spc="0" normalizeH="0" baseline="0" noProof="0" dirty="0">
                          <a:ln>
                            <a:noFill/>
                          </a:ln>
                          <a:solidFill>
                            <a:schemeClr val="tx1"/>
                          </a:solidFill>
                          <a:effectLst/>
                          <a:uLnTx/>
                          <a:uFillTx/>
                        </a:rPr>
                        <a:t>69.0%</a:t>
                      </a:r>
                      <a:r>
                        <a:rPr kumimoji="1" lang="zh-CN" altLang="en-US" sz="1050" b="0" u="none" strike="noStrike" kern="1200" cap="none" spc="0" normalizeH="0" baseline="0" noProof="0" dirty="0">
                          <a:ln>
                            <a:noFill/>
                          </a:ln>
                          <a:solidFill>
                            <a:schemeClr val="tx1"/>
                          </a:solidFill>
                          <a:effectLst/>
                          <a:uLnTx/>
                          <a:uFillTx/>
                        </a:rPr>
                        <a:t>　</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764887621"/>
                  </a:ext>
                </a:extLst>
              </a:tr>
            </a:tbl>
          </a:graphicData>
        </a:graphic>
      </p:graphicFrame>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507812"/>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grpSp>
        <p:nvGrpSpPr>
          <p:cNvPr id="18" name="グループ化 17">
            <a:extLst>
              <a:ext uri="{FF2B5EF4-FFF2-40B4-BE49-F238E27FC236}">
                <a16:creationId xmlns:a16="http://schemas.microsoft.com/office/drawing/2014/main" id="{CDF873AA-4535-4E38-81AC-CD7D8395BF57}"/>
              </a:ext>
            </a:extLst>
          </p:cNvPr>
          <p:cNvGrpSpPr/>
          <p:nvPr/>
        </p:nvGrpSpPr>
        <p:grpSpPr>
          <a:xfrm>
            <a:off x="5234475" y="38576"/>
            <a:ext cx="3730011" cy="458182"/>
            <a:chOff x="5156378" y="1300641"/>
            <a:chExt cx="3082654" cy="344239"/>
          </a:xfrm>
        </p:grpSpPr>
        <p:pic>
          <p:nvPicPr>
            <p:cNvPr id="19" name="Picture 2">
              <a:extLst>
                <a:ext uri="{FF2B5EF4-FFF2-40B4-BE49-F238E27FC236}">
                  <a16:creationId xmlns:a16="http://schemas.microsoft.com/office/drawing/2014/main" id="{0603B6EA-7785-4E6D-992A-5F0B9AF8D787}"/>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378" y="1300641"/>
              <a:ext cx="344239" cy="344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584B2B3E-4F7F-400D-8AA4-5BB00110F2C3}"/>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3536" y="1300641"/>
              <a:ext cx="344239" cy="344239"/>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8AC78A0B-E61A-48C9-802D-29D3A807ADC2}"/>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334903" y="1300641"/>
              <a:ext cx="344239" cy="344239"/>
            </a:xfrm>
            <a:prstGeom prst="rect">
              <a:avLst/>
            </a:prstGeom>
          </p:spPr>
        </p:pic>
        <p:pic>
          <p:nvPicPr>
            <p:cNvPr id="22" name="Picture 9">
              <a:extLst>
                <a:ext uri="{FF2B5EF4-FFF2-40B4-BE49-F238E27FC236}">
                  <a16:creationId xmlns:a16="http://schemas.microsoft.com/office/drawing/2014/main" id="{B7983BB4-82B6-4D09-A1E2-0A0944DE8EB9}"/>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6270" y="1300641"/>
              <a:ext cx="344239" cy="344239"/>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4B7D4FD2-CF32-440E-A67C-8DB7692C56D6}"/>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97637" y="1300641"/>
              <a:ext cx="344239" cy="344239"/>
            </a:xfrm>
            <a:prstGeom prst="rect">
              <a:avLst/>
            </a:prstGeom>
          </p:spPr>
        </p:pic>
        <p:pic>
          <p:nvPicPr>
            <p:cNvPr id="24" name="図 23">
              <a:extLst>
                <a:ext uri="{FF2B5EF4-FFF2-40B4-BE49-F238E27FC236}">
                  <a16:creationId xmlns:a16="http://schemas.microsoft.com/office/drawing/2014/main" id="{856478D0-17B0-448C-B464-76D7AE328FFF}"/>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894793" y="1300641"/>
              <a:ext cx="344239" cy="344239"/>
            </a:xfrm>
            <a:prstGeom prst="rect">
              <a:avLst/>
            </a:prstGeom>
          </p:spPr>
        </p:pic>
        <p:pic>
          <p:nvPicPr>
            <p:cNvPr id="25" name="図 24">
              <a:extLst>
                <a:ext uri="{FF2B5EF4-FFF2-40B4-BE49-F238E27FC236}">
                  <a16:creationId xmlns:a16="http://schemas.microsoft.com/office/drawing/2014/main" id="{431AAADE-C4BE-4ADD-97EB-0F835F5974F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5537745" y="1300641"/>
              <a:ext cx="378663" cy="344239"/>
            </a:xfrm>
            <a:prstGeom prst="rect">
              <a:avLst/>
            </a:prstGeom>
          </p:spPr>
        </p:pic>
        <p:pic>
          <p:nvPicPr>
            <p:cNvPr id="26" name="Picture 12">
              <a:extLst>
                <a:ext uri="{FF2B5EF4-FFF2-40B4-BE49-F238E27FC236}">
                  <a16:creationId xmlns:a16="http://schemas.microsoft.com/office/drawing/2014/main" id="{780A3347-307D-47DD-8B51-23FD98C2D914}"/>
                </a:ext>
              </a:extLst>
            </p:cNvPr>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79004" y="1300641"/>
              <a:ext cx="378663" cy="344239"/>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正方形/長方形 27">
            <a:extLst>
              <a:ext uri="{FF2B5EF4-FFF2-40B4-BE49-F238E27FC236}">
                <a16:creationId xmlns:a16="http://schemas.microsoft.com/office/drawing/2014/main" id="{D6D958E3-6E03-4221-8FB1-70F3BF620231}"/>
              </a:ext>
            </a:extLst>
          </p:cNvPr>
          <p:cNvSpPr/>
          <p:nvPr/>
        </p:nvSpPr>
        <p:spPr>
          <a:xfrm>
            <a:off x="179512" y="585329"/>
            <a:ext cx="8784975" cy="2169825"/>
          </a:xfrm>
          <a:prstGeom prst="rect">
            <a:avLst/>
          </a:prstGeom>
        </p:spPr>
        <p:txBody>
          <a:bodyPr wrap="square" lIns="91440" tIns="45720" rIns="91440" bIns="45720" anchor="t">
            <a:spAutoFit/>
          </a:bodyPr>
          <a:lstStyle/>
          <a:p>
            <a:pPr marL="180975" indent="-180975" algn="just"/>
            <a:r>
              <a:rPr lang="en-US" altLang="ja-JP" sz="1600" b="1" dirty="0">
                <a:latin typeface="Meiryo UI"/>
                <a:ea typeface="Meiryo UI"/>
                <a:cs typeface="Meiryo UI" panose="020B0604030504040204" pitchFamily="50" charset="-128"/>
              </a:rPr>
              <a:t>Ⅰ</a:t>
            </a:r>
            <a:r>
              <a:rPr lang="ja-JP" altLang="en-US" sz="1600" b="1" dirty="0">
                <a:latin typeface="Meiryo UI"/>
                <a:ea typeface="Meiryo UI"/>
                <a:cs typeface="Meiryo UI" panose="020B0604030504040204" pitchFamily="50" charset="-128"/>
              </a:rPr>
              <a:t>　若者が活躍でき、子育て安心の都市「大阪」の実現</a:t>
            </a:r>
            <a:endParaRPr lang="en-US" altLang="ja-JP" sz="1600" b="1" dirty="0">
              <a:latin typeface="Meiryo UI"/>
              <a:ea typeface="Meiryo UI"/>
              <a:cs typeface="Meiryo UI" panose="020B0604030504040204" pitchFamily="50" charset="-128"/>
            </a:endParaRPr>
          </a:p>
          <a:p>
            <a:pPr marL="179705" marR="0" lvl="0" indent="-457200" algn="just"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tx1"/>
                </a:solidFill>
              </a:rPr>
              <a:t>　</a:t>
            </a:r>
            <a:r>
              <a:rPr lang="ja-JP" altLang="en-US" sz="1600" dirty="0"/>
              <a:t>　</a:t>
            </a:r>
            <a:endParaRPr lang="en-US" altLang="ja-JP" sz="1600" dirty="0"/>
          </a:p>
          <a:p>
            <a:pPr marL="179705" marR="0" lvl="0" indent="-457200" algn="ctr" defTabSz="914400" rtl="0" eaLnBrk="1" fontAlgn="auto" latinLnBrk="0" hangingPunct="1">
              <a:lnSpc>
                <a:spcPct val="100000"/>
              </a:lnSpc>
              <a:spcBef>
                <a:spcPts val="300"/>
              </a:spcBef>
              <a:spcAft>
                <a:spcPts val="0"/>
              </a:spcAft>
              <a:buClrTx/>
              <a:buSzTx/>
              <a:buFontTx/>
              <a:buNone/>
              <a:tabLst/>
              <a:defRPr/>
            </a:pPr>
            <a:r>
              <a:rPr lang="ja-JP" altLang="en-US" sz="1600" dirty="0"/>
              <a:t>人口減少・少子化が進む中、これからの大阪を担う若者や子どもたちへの支援に取り組みます。</a:t>
            </a:r>
            <a:endParaRPr lang="en-US" altLang="ja-JP" sz="1600" dirty="0"/>
          </a:p>
          <a:p>
            <a:pPr marL="1978025" marR="0" lvl="0" indent="-2255838" algn="just" defTabSz="914400" rtl="0" eaLnBrk="1" fontAlgn="auto" latinLnBrk="0" hangingPunct="1">
              <a:lnSpc>
                <a:spcPct val="100000"/>
              </a:lnSpc>
              <a:spcBef>
                <a:spcPts val="300"/>
              </a:spcBef>
              <a:spcAft>
                <a:spcPts val="0"/>
              </a:spcAft>
              <a:buClrTx/>
              <a:buSzTx/>
              <a:buFontTx/>
              <a:buNone/>
              <a:tabLst/>
              <a:defRPr/>
            </a:pPr>
            <a:r>
              <a:rPr lang="ja-JP" altLang="en-US" sz="1600" dirty="0"/>
              <a:t>　○</a:t>
            </a:r>
            <a:r>
              <a:rPr lang="ja-JP" altLang="en-US" sz="1600" b="1" dirty="0"/>
              <a:t>若者の活躍支援</a:t>
            </a:r>
            <a:r>
              <a:rPr lang="ja-JP" altLang="en-US" sz="1600" dirty="0"/>
              <a:t>：</a:t>
            </a:r>
            <a:r>
              <a:rPr lang="ja-JP" altLang="en-US" sz="1500" dirty="0"/>
              <a:t>学生等への就業支援、若者への職場定着支援、大阪公立大学の整備、大阪公立大学等授業料等無償化　等</a:t>
            </a:r>
            <a:endParaRPr lang="en-US" altLang="ja-JP" sz="1500" dirty="0"/>
          </a:p>
          <a:p>
            <a:pPr marL="2605088" marR="0" lvl="0" indent="-2882900" algn="just" defTabSz="914400" rtl="0" eaLnBrk="1" fontAlgn="auto" latinLnBrk="0" hangingPunct="1">
              <a:lnSpc>
                <a:spcPct val="100000"/>
              </a:lnSpc>
              <a:spcAft>
                <a:spcPts val="0"/>
              </a:spcAft>
              <a:buClrTx/>
              <a:buSzTx/>
              <a:buFontTx/>
              <a:buNone/>
              <a:tabLst/>
              <a:defRPr/>
            </a:pPr>
            <a:r>
              <a:rPr lang="ja-JP" altLang="en-US" sz="1600" dirty="0"/>
              <a:t>　</a:t>
            </a:r>
            <a:r>
              <a:rPr lang="ja-JP" altLang="en-US" sz="1600" b="1" dirty="0"/>
              <a:t>○子どもの育成環境の充実</a:t>
            </a:r>
            <a:r>
              <a:rPr lang="ja-JP" altLang="en-US" sz="1600" dirty="0"/>
              <a:t>：</a:t>
            </a:r>
            <a:r>
              <a:rPr lang="ja-JP" altLang="en-US" sz="1500" dirty="0"/>
              <a:t>学力・体力の向上に向けた取組、グローバル人材の育成、高等学校等授業料無償化、</a:t>
            </a:r>
            <a:r>
              <a:rPr lang="en-US" altLang="ja-JP" sz="1500" dirty="0"/>
              <a:t>ICT</a:t>
            </a:r>
            <a:r>
              <a:rPr lang="ja-JP" altLang="en-US" sz="1500" dirty="0"/>
              <a:t>等を活用した教育環境の充実、不登校児童・生徒への包括的支援、ヤングケアラーへの支援体制強化、児童虐待等への対策　等</a:t>
            </a:r>
          </a:p>
        </p:txBody>
      </p:sp>
      <p:sp>
        <p:nvSpPr>
          <p:cNvPr id="31" name="正方形/長方形 30">
            <a:extLst>
              <a:ext uri="{FF2B5EF4-FFF2-40B4-BE49-F238E27FC236}">
                <a16:creationId xmlns:a16="http://schemas.microsoft.com/office/drawing/2014/main" id="{AA86875B-09D6-4BC4-9D31-16BD20535C73}"/>
              </a:ext>
            </a:extLst>
          </p:cNvPr>
          <p:cNvSpPr/>
          <p:nvPr/>
        </p:nvSpPr>
        <p:spPr>
          <a:xfrm>
            <a:off x="19701" y="6438689"/>
            <a:ext cx="8123332" cy="477054"/>
          </a:xfrm>
          <a:prstGeom prst="rect">
            <a:avLst/>
          </a:prstGeom>
        </p:spPr>
        <p:txBody>
          <a:bodyPr wrap="square" lIns="91440" tIns="45720" rIns="91440" bIns="45720" anchor="t">
            <a:spAutoFit/>
          </a:bodyPr>
          <a:lstStyle/>
          <a:p>
            <a:pPr marL="180975" indent="-180975" algn="just">
              <a:lnSpc>
                <a:spcPts val="1000"/>
              </a:lnSpc>
            </a:pPr>
            <a:r>
              <a:rPr lang="en-US" altLang="ja-JP" sz="1050" dirty="0">
                <a:latin typeface="Meiryo UI"/>
                <a:ea typeface="Meiryo UI"/>
                <a:cs typeface="Meiryo UI" panose="020B0604030504040204" pitchFamily="50" charset="-128"/>
              </a:rPr>
              <a:t>※</a:t>
            </a:r>
            <a:r>
              <a:rPr lang="en-US" altLang="ja-JP" sz="1050" dirty="0"/>
              <a:t>CEFR</a:t>
            </a:r>
            <a:r>
              <a:rPr lang="ja-JP" altLang="en-US" sz="1050" dirty="0"/>
              <a:t>（</a:t>
            </a:r>
            <a:r>
              <a:rPr lang="en-US" altLang="ja-JP" sz="1050" dirty="0"/>
              <a:t>Common European Framework of Reference for Languages: Learning, teaching, assessment</a:t>
            </a:r>
            <a:r>
              <a:rPr lang="ja-JP" altLang="en-US" sz="1050" dirty="0"/>
              <a:t>）</a:t>
            </a:r>
            <a:endParaRPr lang="en-US" altLang="ja-JP" sz="1050" dirty="0"/>
          </a:p>
          <a:p>
            <a:pPr marL="93663" indent="-93663" algn="just">
              <a:lnSpc>
                <a:spcPts val="1000"/>
              </a:lnSpc>
            </a:pPr>
            <a:r>
              <a:rPr lang="ja-JP" altLang="en-US" sz="1050" dirty="0"/>
              <a:t>：外国語の学習、教授、評価のためのヨーロッパ共通参照枠のこと。語学シラバスやカリキュラムの手引きの作成、学習指導教材の編集、外国語運用能力の評価のために、透明性が高く、分かりやすい、包括的な基盤を提供するものとして、平成 </a:t>
            </a:r>
            <a:r>
              <a:rPr lang="en-US" altLang="ja-JP" sz="1050" dirty="0"/>
              <a:t>13</a:t>
            </a:r>
            <a:r>
              <a:rPr lang="ja-JP" altLang="en-US" sz="1050" dirty="0"/>
              <a:t>（</a:t>
            </a:r>
            <a:r>
              <a:rPr lang="en-US" altLang="ja-JP" sz="1050" dirty="0"/>
              <a:t>2001</a:t>
            </a:r>
            <a:r>
              <a:rPr lang="ja-JP" altLang="en-US" sz="1050" dirty="0"/>
              <a:t>）年に欧州評議会が発表。 </a:t>
            </a:r>
            <a:endParaRPr lang="en-US" altLang="ja-JP" sz="1050" dirty="0">
              <a:latin typeface="Meiryo UI"/>
              <a:ea typeface="Meiryo UI"/>
              <a:cs typeface="Meiryo UI" panose="020B0604030504040204" pitchFamily="50" charset="-128"/>
            </a:endParaRPr>
          </a:p>
        </p:txBody>
      </p:sp>
      <p:sp>
        <p:nvSpPr>
          <p:cNvPr id="32" name="正方形/長方形 31">
            <a:extLst>
              <a:ext uri="{FF2B5EF4-FFF2-40B4-BE49-F238E27FC236}">
                <a16:creationId xmlns:a16="http://schemas.microsoft.com/office/drawing/2014/main" id="{AB5D35FA-54FE-4886-8350-33489828442A}"/>
              </a:ext>
            </a:extLst>
          </p:cNvPr>
          <p:cNvSpPr/>
          <p:nvPr/>
        </p:nvSpPr>
        <p:spPr>
          <a:xfrm>
            <a:off x="119398" y="2643095"/>
            <a:ext cx="8905204" cy="338554"/>
          </a:xfrm>
          <a:prstGeom prst="rect">
            <a:avLst/>
          </a:prstGeom>
        </p:spPr>
        <p:txBody>
          <a:bodyPr wrap="square" lIns="91440" tIns="45720" rIns="91440" bIns="45720" anchor="t">
            <a:spAutoFit/>
          </a:bodyPr>
          <a:lstStyle/>
          <a:p>
            <a:pPr marL="180975" indent="-180975" algn="just"/>
            <a:r>
              <a:rPr lang="en-US" altLang="ja-JP" sz="1600" b="1" dirty="0">
                <a:latin typeface="Meiryo UI"/>
                <a:ea typeface="Meiryo UI"/>
                <a:cs typeface="Meiryo UI" panose="020B0604030504040204" pitchFamily="50" charset="-128"/>
              </a:rPr>
              <a:t>【</a:t>
            </a:r>
            <a:r>
              <a:rPr lang="ja-JP" altLang="en-US" sz="1600" b="1" dirty="0">
                <a:latin typeface="Meiryo UI"/>
                <a:ea typeface="Meiryo UI"/>
                <a:cs typeface="Meiryo UI" panose="020B0604030504040204" pitchFamily="50" charset="-128"/>
              </a:rPr>
              <a:t>具体的目標（</a:t>
            </a:r>
            <a:r>
              <a:rPr lang="en-US" altLang="ja-JP" sz="1600" b="1" dirty="0">
                <a:latin typeface="Meiryo UI"/>
                <a:ea typeface="Meiryo UI"/>
                <a:cs typeface="Meiryo UI" panose="020B0604030504040204" pitchFamily="50" charset="-128"/>
              </a:rPr>
              <a:t>KPI</a:t>
            </a:r>
            <a:r>
              <a:rPr lang="ja-JP" altLang="en-US" sz="1600" b="1" dirty="0">
                <a:latin typeface="Meiryo UI"/>
                <a:ea typeface="Meiryo UI"/>
                <a:cs typeface="Meiryo UI" panose="020B0604030504040204" pitchFamily="50" charset="-128"/>
              </a:rPr>
              <a:t>）</a:t>
            </a:r>
            <a:r>
              <a:rPr lang="en-US" altLang="ja-JP" sz="1600" b="1" dirty="0">
                <a:latin typeface="Meiryo UI"/>
                <a:ea typeface="Meiryo UI"/>
                <a:cs typeface="Meiryo UI" panose="020B0604030504040204" pitchFamily="50" charset="-128"/>
              </a:rPr>
              <a:t>】</a:t>
            </a:r>
            <a:endParaRPr lang="en-US" altLang="ja-JP" sz="1200" b="1" dirty="0">
              <a:latin typeface="Meiryo UI"/>
              <a:ea typeface="Meiryo UI"/>
              <a:cs typeface="Meiryo UI" panose="020B0604030504040204" pitchFamily="50" charset="-128"/>
            </a:endParaRPr>
          </a:p>
        </p:txBody>
      </p:sp>
      <p:sp>
        <p:nvSpPr>
          <p:cNvPr id="7" name="四角形: 角を丸くする 6">
            <a:extLst>
              <a:ext uri="{FF2B5EF4-FFF2-40B4-BE49-F238E27FC236}">
                <a16:creationId xmlns:a16="http://schemas.microsoft.com/office/drawing/2014/main" id="{43FFE107-5AF3-42A0-8476-B77F21757541}"/>
              </a:ext>
            </a:extLst>
          </p:cNvPr>
          <p:cNvSpPr/>
          <p:nvPr/>
        </p:nvSpPr>
        <p:spPr>
          <a:xfrm>
            <a:off x="179513" y="1071418"/>
            <a:ext cx="8784974" cy="161348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B21262E0-27B8-4967-B438-37AF48F9B268}"/>
              </a:ext>
            </a:extLst>
          </p:cNvPr>
          <p:cNvSpPr txBox="1"/>
          <p:nvPr/>
        </p:nvSpPr>
        <p:spPr>
          <a:xfrm>
            <a:off x="2332461" y="889070"/>
            <a:ext cx="4479078" cy="338554"/>
          </a:xfrm>
          <a:prstGeom prst="rect">
            <a:avLst/>
          </a:prstGeom>
          <a:solidFill>
            <a:schemeClr val="accent6"/>
          </a:solidFill>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bg1"/>
                </a:solidFill>
              </a:rPr>
              <a:t>基本目標①　これからの大阪を担うひとをつくる</a:t>
            </a:r>
            <a:endParaRPr lang="en-US" altLang="ja-JP" sz="1600" b="1" dirty="0">
              <a:solidFill>
                <a:schemeClr val="bg1"/>
              </a:solidFill>
            </a:endParaRPr>
          </a:p>
        </p:txBody>
      </p:sp>
      <p:sp>
        <p:nvSpPr>
          <p:cNvPr id="34" name="正方形/長方形 33">
            <a:extLst>
              <a:ext uri="{FF2B5EF4-FFF2-40B4-BE49-F238E27FC236}">
                <a16:creationId xmlns:a16="http://schemas.microsoft.com/office/drawing/2014/main" id="{B71BC72D-7E6A-473A-A8ED-104178A80957}"/>
              </a:ext>
            </a:extLst>
          </p:cNvPr>
          <p:cNvSpPr/>
          <p:nvPr/>
        </p:nvSpPr>
        <p:spPr>
          <a:xfrm>
            <a:off x="4937214" y="2727261"/>
            <a:ext cx="4084364" cy="253916"/>
          </a:xfrm>
          <a:prstGeom prst="rect">
            <a:avLst/>
          </a:prstGeom>
        </p:spPr>
        <p:txBody>
          <a:bodyPr wrap="square" lIns="91440" tIns="45720" rIns="91440" bIns="45720" anchor="t">
            <a:spAutoFit/>
          </a:bodyPr>
          <a:lstStyle/>
          <a:p>
            <a:pPr marL="180975" indent="-180975" algn="r"/>
            <a:r>
              <a:rPr lang="ja-JP" altLang="en-US" sz="1050" dirty="0">
                <a:latin typeface="Meiryo UI"/>
                <a:ea typeface="Meiryo UI"/>
                <a:cs typeface="Meiryo UI" panose="020B0604030504040204" pitchFamily="50" charset="-128"/>
              </a:rPr>
              <a:t>（注）下線部が、第３期戦略にて追記した部分</a:t>
            </a:r>
            <a:endParaRPr lang="en-US" altLang="ja-JP" sz="1050" dirty="0">
              <a:latin typeface="Meiryo UI"/>
              <a:ea typeface="Meiryo UI"/>
              <a:cs typeface="Meiryo UI" panose="020B0604030504040204" pitchFamily="50" charset="-128"/>
            </a:endParaRPr>
          </a:p>
        </p:txBody>
      </p:sp>
      <p:sp>
        <p:nvSpPr>
          <p:cNvPr id="27" name="正方形/長方形 26">
            <a:extLst>
              <a:ext uri="{FF2B5EF4-FFF2-40B4-BE49-F238E27FC236}">
                <a16:creationId xmlns:a16="http://schemas.microsoft.com/office/drawing/2014/main" id="{585A6903-6428-49C8-BE76-BE022C76D7E2}"/>
              </a:ext>
            </a:extLst>
          </p:cNvPr>
          <p:cNvSpPr/>
          <p:nvPr/>
        </p:nvSpPr>
        <p:spPr>
          <a:xfrm>
            <a:off x="179512" y="156463"/>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98758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3" y="589896"/>
            <a:ext cx="8784974" cy="1877437"/>
          </a:xfrm>
          <a:prstGeom prst="rect">
            <a:avLst/>
          </a:prstGeom>
        </p:spPr>
        <p:txBody>
          <a:bodyPr wrap="square" lIns="91440" tIns="45720" rIns="91440" bIns="45720" anchor="t">
            <a:spAutoFit/>
          </a:bodyPr>
          <a:lstStyle/>
          <a:p>
            <a:pPr marL="179705" indent="-457200" algn="just"/>
            <a:r>
              <a:rPr lang="en-US" altLang="ja-JP" sz="1600" b="1" dirty="0"/>
              <a:t>Ⅰ</a:t>
            </a:r>
            <a:r>
              <a:rPr lang="ja-JP" altLang="en-US" sz="1600" b="1" dirty="0"/>
              <a:t>　若者が活躍でき、子育て安心の都市「大阪」の実現</a:t>
            </a:r>
            <a:endParaRPr lang="en-US" altLang="ja-JP" sz="1600" b="1" dirty="0"/>
          </a:p>
          <a:p>
            <a:pPr marL="179705" marR="0" lvl="0" indent="-457200" algn="ctr" defTabSz="914400" rtl="0" eaLnBrk="1" fontAlgn="auto" latinLnBrk="0" hangingPunct="1">
              <a:lnSpc>
                <a:spcPct val="100000"/>
              </a:lnSpc>
              <a:spcBef>
                <a:spcPts val="900"/>
              </a:spcBef>
              <a:spcAft>
                <a:spcPts val="0"/>
              </a:spcAft>
              <a:buClrTx/>
              <a:buSzTx/>
              <a:buFontTx/>
              <a:buNone/>
              <a:tabLst/>
              <a:defRPr/>
            </a:pPr>
            <a:endParaRPr lang="en-US" altLang="ja-JP" sz="1600" dirty="0">
              <a:solidFill>
                <a:prstClr val="black"/>
              </a:solidFill>
              <a:latin typeface="Meiryo UI"/>
              <a:ea typeface="Meiryo UI"/>
            </a:endParaRPr>
          </a:p>
          <a:p>
            <a:pPr marL="179705" marR="0" lvl="0" indent="-457200" algn="ctr" defTabSz="914400" rtl="0" eaLnBrk="1" fontAlgn="auto" latinLnBrk="0" hangingPunct="1">
              <a:lnSpc>
                <a:spcPct val="100000"/>
              </a:lnSpc>
              <a:spcBef>
                <a:spcPts val="1200"/>
              </a:spcBef>
              <a:spcAft>
                <a:spcPts val="0"/>
              </a:spcAft>
              <a:buClrTx/>
              <a:buSzTx/>
              <a:buFontTx/>
              <a:buNone/>
              <a:tabLst/>
              <a:defRPr/>
            </a:pPr>
            <a:r>
              <a:rPr lang="ja-JP" altLang="en-US" sz="1600" dirty="0">
                <a:solidFill>
                  <a:prstClr val="black"/>
                </a:solidFill>
                <a:latin typeface="Meiryo UI"/>
                <a:ea typeface="Meiryo UI"/>
              </a:rPr>
              <a:t>出生数・合計特殊出生率が低下している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中、仕事と子育ての両立に向けた取組を進めていきます。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2249488" indent="-2527300" algn="just">
              <a:spcBef>
                <a:spcPts val="300"/>
              </a:spcBef>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600" b="1" dirty="0"/>
              <a:t>仕事と子育ての両立</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dirty="0"/>
              <a:t>ワーク・ライフ・バランスの推進、就労支援など女性の活躍支援、子育て環境の充実、待機児童対策　等</a:t>
            </a:r>
            <a:endParaRPr kumimoji="1" lang="ja-JP" altLang="en-US" sz="1500" b="0" i="0" u="none" strike="noStrike" kern="1200" cap="none" spc="0" normalizeH="0" baseline="0" noProof="0" dirty="0">
              <a:ln>
                <a:noFill/>
              </a:ln>
              <a:solidFill>
                <a:prstClr val="black"/>
              </a:solidFill>
              <a:effectLst/>
              <a:uLnTx/>
              <a:uFillTx/>
              <a:latin typeface="Meiryo UI"/>
              <a:ea typeface="Meiryo UI"/>
              <a:cs typeface="+mn-cs"/>
            </a:endParaRPr>
          </a:p>
          <a:p>
            <a:pPr marL="179705" indent="-457200" algn="just"/>
            <a:endParaRPr lang="en-US" altLang="ja-JP" sz="1600" b="1" dirty="0">
              <a:latin typeface="+mn-lt"/>
              <a:ea typeface="+mn-ea"/>
              <a:cs typeface="Meiryo UI" panose="020B0604030504040204" pitchFamily="50" charset="-128"/>
            </a:endParaRPr>
          </a:p>
        </p:txBody>
      </p:sp>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a:solidFill>
                <a:prstClr val="black"/>
              </a:solidFill>
            </a:endParaRPr>
          </a:p>
        </p:txBody>
      </p:sp>
      <p:grpSp>
        <p:nvGrpSpPr>
          <p:cNvPr id="18" name="グループ化 17">
            <a:extLst>
              <a:ext uri="{FF2B5EF4-FFF2-40B4-BE49-F238E27FC236}">
                <a16:creationId xmlns:a16="http://schemas.microsoft.com/office/drawing/2014/main" id="{CDF873AA-4535-4E38-81AC-CD7D8395BF57}"/>
              </a:ext>
            </a:extLst>
          </p:cNvPr>
          <p:cNvGrpSpPr/>
          <p:nvPr/>
        </p:nvGrpSpPr>
        <p:grpSpPr>
          <a:xfrm>
            <a:off x="5234475" y="38576"/>
            <a:ext cx="3730011" cy="458182"/>
            <a:chOff x="5156378" y="1300641"/>
            <a:chExt cx="3082654" cy="344239"/>
          </a:xfrm>
        </p:grpSpPr>
        <p:pic>
          <p:nvPicPr>
            <p:cNvPr id="19" name="Picture 2">
              <a:extLst>
                <a:ext uri="{FF2B5EF4-FFF2-40B4-BE49-F238E27FC236}">
                  <a16:creationId xmlns:a16="http://schemas.microsoft.com/office/drawing/2014/main" id="{0603B6EA-7785-4E6D-992A-5F0B9AF8D787}"/>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378" y="1300641"/>
              <a:ext cx="344239" cy="344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584B2B3E-4F7F-400D-8AA4-5BB00110F2C3}"/>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3536" y="1300641"/>
              <a:ext cx="344239" cy="344239"/>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8AC78A0B-E61A-48C9-802D-29D3A807ADC2}"/>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334903" y="1300641"/>
              <a:ext cx="344239" cy="344239"/>
            </a:xfrm>
            <a:prstGeom prst="rect">
              <a:avLst/>
            </a:prstGeom>
          </p:spPr>
        </p:pic>
        <p:pic>
          <p:nvPicPr>
            <p:cNvPr id="22" name="Picture 9">
              <a:extLst>
                <a:ext uri="{FF2B5EF4-FFF2-40B4-BE49-F238E27FC236}">
                  <a16:creationId xmlns:a16="http://schemas.microsoft.com/office/drawing/2014/main" id="{B7983BB4-82B6-4D09-A1E2-0A0944DE8EB9}"/>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6270" y="1300641"/>
              <a:ext cx="344239" cy="344239"/>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4B7D4FD2-CF32-440E-A67C-8DB7692C56D6}"/>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97637" y="1300641"/>
              <a:ext cx="344239" cy="344239"/>
            </a:xfrm>
            <a:prstGeom prst="rect">
              <a:avLst/>
            </a:prstGeom>
          </p:spPr>
        </p:pic>
        <p:pic>
          <p:nvPicPr>
            <p:cNvPr id="24" name="図 23">
              <a:extLst>
                <a:ext uri="{FF2B5EF4-FFF2-40B4-BE49-F238E27FC236}">
                  <a16:creationId xmlns:a16="http://schemas.microsoft.com/office/drawing/2014/main" id="{856478D0-17B0-448C-B464-76D7AE328FFF}"/>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894793" y="1300641"/>
              <a:ext cx="344239" cy="344239"/>
            </a:xfrm>
            <a:prstGeom prst="rect">
              <a:avLst/>
            </a:prstGeom>
          </p:spPr>
        </p:pic>
        <p:pic>
          <p:nvPicPr>
            <p:cNvPr id="25" name="図 24">
              <a:extLst>
                <a:ext uri="{FF2B5EF4-FFF2-40B4-BE49-F238E27FC236}">
                  <a16:creationId xmlns:a16="http://schemas.microsoft.com/office/drawing/2014/main" id="{431AAADE-C4BE-4ADD-97EB-0F835F5974F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5537745" y="1300641"/>
              <a:ext cx="378663" cy="344239"/>
            </a:xfrm>
            <a:prstGeom prst="rect">
              <a:avLst/>
            </a:prstGeom>
          </p:spPr>
        </p:pic>
        <p:pic>
          <p:nvPicPr>
            <p:cNvPr id="26" name="Picture 12">
              <a:extLst>
                <a:ext uri="{FF2B5EF4-FFF2-40B4-BE49-F238E27FC236}">
                  <a16:creationId xmlns:a16="http://schemas.microsoft.com/office/drawing/2014/main" id="{780A3347-307D-47DD-8B51-23FD98C2D914}"/>
                </a:ext>
              </a:extLst>
            </p:cNvPr>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79004" y="1300641"/>
              <a:ext cx="378663" cy="344239"/>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正方形/長方形 27">
            <a:extLst>
              <a:ext uri="{FF2B5EF4-FFF2-40B4-BE49-F238E27FC236}">
                <a16:creationId xmlns:a16="http://schemas.microsoft.com/office/drawing/2014/main" id="{CB40C528-F223-4CBE-AEB0-250B0DF8397D}"/>
              </a:ext>
            </a:extLst>
          </p:cNvPr>
          <p:cNvSpPr/>
          <p:nvPr/>
        </p:nvSpPr>
        <p:spPr>
          <a:xfrm>
            <a:off x="273424" y="2692485"/>
            <a:ext cx="8095640" cy="338554"/>
          </a:xfrm>
          <a:prstGeom prst="rect">
            <a:avLst/>
          </a:prstGeom>
        </p:spPr>
        <p:txBody>
          <a:bodyPr wrap="square" lIns="91440" tIns="45720" rIns="91440" bIns="45720" anchor="t">
            <a:spAutoFit/>
          </a:bodyPr>
          <a:lstStyle/>
          <a:p>
            <a:pPr marL="180975" indent="-180975" algn="just"/>
            <a:r>
              <a:rPr lang="en-US" altLang="ja-JP" sz="1600" b="1" dirty="0">
                <a:latin typeface="Meiryo UI"/>
                <a:ea typeface="Meiryo UI"/>
                <a:cs typeface="Meiryo UI" panose="020B0604030504040204" pitchFamily="50" charset="-128"/>
              </a:rPr>
              <a:t>【</a:t>
            </a:r>
            <a:r>
              <a:rPr lang="ja-JP" altLang="en-US" sz="1600" b="1" dirty="0">
                <a:latin typeface="Meiryo UI"/>
                <a:ea typeface="Meiryo UI"/>
                <a:cs typeface="Meiryo UI" panose="020B0604030504040204" pitchFamily="50" charset="-128"/>
              </a:rPr>
              <a:t>具体的目標（</a:t>
            </a:r>
            <a:r>
              <a:rPr lang="en-US" altLang="ja-JP" sz="1600" b="1" dirty="0">
                <a:latin typeface="Meiryo UI"/>
                <a:ea typeface="Meiryo UI"/>
                <a:cs typeface="Meiryo UI" panose="020B0604030504040204" pitchFamily="50" charset="-128"/>
              </a:rPr>
              <a:t>KPI</a:t>
            </a:r>
            <a:r>
              <a:rPr lang="ja-JP" altLang="en-US" sz="1600" b="1" dirty="0">
                <a:latin typeface="Meiryo UI"/>
                <a:ea typeface="Meiryo UI"/>
                <a:cs typeface="Meiryo UI" panose="020B0604030504040204" pitchFamily="50" charset="-128"/>
              </a:rPr>
              <a:t>）</a:t>
            </a:r>
            <a:r>
              <a:rPr lang="en-US" altLang="ja-JP" sz="1600" b="1" dirty="0">
                <a:latin typeface="Meiryo UI"/>
                <a:ea typeface="Meiryo UI"/>
                <a:cs typeface="Meiryo UI" panose="020B0604030504040204" pitchFamily="50" charset="-128"/>
              </a:rPr>
              <a:t>】</a:t>
            </a:r>
            <a:endParaRPr lang="en-US" altLang="ja-JP" sz="1200" b="1" dirty="0">
              <a:latin typeface="Meiryo UI"/>
              <a:ea typeface="Meiryo UI"/>
              <a:cs typeface="Meiryo UI" panose="020B0604030504040204" pitchFamily="50" charset="-128"/>
            </a:endParaRPr>
          </a:p>
        </p:txBody>
      </p:sp>
      <p:sp>
        <p:nvSpPr>
          <p:cNvPr id="29" name="四角形: 角を丸くする 28">
            <a:extLst>
              <a:ext uri="{FF2B5EF4-FFF2-40B4-BE49-F238E27FC236}">
                <a16:creationId xmlns:a16="http://schemas.microsoft.com/office/drawing/2014/main" id="{BF7EB101-5233-428A-BB0C-87CDFD9DBBCB}"/>
              </a:ext>
            </a:extLst>
          </p:cNvPr>
          <p:cNvSpPr/>
          <p:nvPr/>
        </p:nvSpPr>
        <p:spPr>
          <a:xfrm>
            <a:off x="226469" y="1222420"/>
            <a:ext cx="8691063" cy="101744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30F37CC-E4FD-4EC2-882A-056D71891741}"/>
              </a:ext>
            </a:extLst>
          </p:cNvPr>
          <p:cNvSpPr txBox="1"/>
          <p:nvPr/>
        </p:nvSpPr>
        <p:spPr>
          <a:xfrm>
            <a:off x="2332461" y="1040072"/>
            <a:ext cx="4479078" cy="338554"/>
          </a:xfrm>
          <a:prstGeom prst="rect">
            <a:avLst/>
          </a:prstGeom>
          <a:solidFill>
            <a:schemeClr val="accent6"/>
          </a:solidFill>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bg1"/>
                </a:solidFill>
              </a:rPr>
              <a:t>基本目標②　結婚・出産・子育ての希望をかなえる</a:t>
            </a:r>
            <a:endParaRPr lang="en-US" altLang="ja-JP" sz="1600" b="1" dirty="0">
              <a:solidFill>
                <a:schemeClr val="bg1"/>
              </a:solidFill>
            </a:endParaRPr>
          </a:p>
        </p:txBody>
      </p:sp>
      <p:graphicFrame>
        <p:nvGraphicFramePr>
          <p:cNvPr id="31" name="表 30">
            <a:extLst>
              <a:ext uri="{FF2B5EF4-FFF2-40B4-BE49-F238E27FC236}">
                <a16:creationId xmlns:a16="http://schemas.microsoft.com/office/drawing/2014/main" id="{5FE0F43B-FC22-4EFC-868F-8BB810BD3379}"/>
              </a:ext>
            </a:extLst>
          </p:cNvPr>
          <p:cNvGraphicFramePr>
            <a:graphicFrameLocks noGrp="1"/>
          </p:cNvGraphicFramePr>
          <p:nvPr>
            <p:extLst>
              <p:ext uri="{D42A27DB-BD31-4B8C-83A1-F6EECF244321}">
                <p14:modId xmlns:p14="http://schemas.microsoft.com/office/powerpoint/2010/main" val="2705962550"/>
              </p:ext>
            </p:extLst>
          </p:nvPr>
        </p:nvGraphicFramePr>
        <p:xfrm>
          <a:off x="273425" y="3031039"/>
          <a:ext cx="8597151" cy="2828880"/>
        </p:xfrm>
        <a:graphic>
          <a:graphicData uri="http://schemas.openxmlformats.org/drawingml/2006/table">
            <a:tbl>
              <a:tblPr firstRow="1" bandRow="1">
                <a:tableStyleId>{93296810-A885-4BE3-A3E7-6D5BEEA58F35}</a:tableStyleId>
              </a:tblPr>
              <a:tblGrid>
                <a:gridCol w="5687108">
                  <a:extLst>
                    <a:ext uri="{9D8B030D-6E8A-4147-A177-3AD203B41FA5}">
                      <a16:colId xmlns:a16="http://schemas.microsoft.com/office/drawing/2014/main" val="1433173782"/>
                    </a:ext>
                  </a:extLst>
                </a:gridCol>
                <a:gridCol w="2910043">
                  <a:extLst>
                    <a:ext uri="{9D8B030D-6E8A-4147-A177-3AD203B41FA5}">
                      <a16:colId xmlns:a16="http://schemas.microsoft.com/office/drawing/2014/main" val="304697467"/>
                    </a:ext>
                  </a:extLst>
                </a:gridCol>
              </a:tblGrid>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具体的目標（</a:t>
                      </a:r>
                      <a:r>
                        <a:rPr kumimoji="1" lang="en-US" altLang="ja-JP" sz="1100" b="1" dirty="0">
                          <a:solidFill>
                            <a:schemeClr val="bg1"/>
                          </a:solidFill>
                        </a:rPr>
                        <a:t>KPI</a:t>
                      </a:r>
                      <a:r>
                        <a:rPr kumimoji="1" lang="ja-JP" altLang="en-US" sz="1100" b="1" dirty="0">
                          <a:solidFill>
                            <a:schemeClr val="bg1"/>
                          </a:solidFill>
                        </a:rPr>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Meiryo UI" panose="020B0604030504040204" pitchFamily="50" charset="-128"/>
                          <a:ea typeface="Meiryo UI" panose="020B0604030504040204" pitchFamily="50" charset="-128"/>
                        </a:rPr>
                        <a:t>現状値（</a:t>
                      </a:r>
                      <a:r>
                        <a:rPr kumimoji="1" lang="en-US" altLang="ja-JP" sz="1100" b="1" dirty="0">
                          <a:solidFill>
                            <a:schemeClr val="bg1"/>
                          </a:solidFill>
                          <a:latin typeface="Meiryo UI" panose="020B0604030504040204" pitchFamily="50" charset="-128"/>
                          <a:ea typeface="Meiryo UI" panose="020B0604030504040204" pitchFamily="50" charset="-128"/>
                        </a:rPr>
                        <a:t>2024</a:t>
                      </a:r>
                      <a:r>
                        <a:rPr kumimoji="1" lang="ja-JP" altLang="en-US" sz="1100" b="1" dirty="0">
                          <a:solidFill>
                            <a:schemeClr val="bg1"/>
                          </a:solidFill>
                          <a:latin typeface="Meiryo UI" panose="020B0604030504040204" pitchFamily="50" charset="-128"/>
                          <a:ea typeface="Meiryo UI" panose="020B0604030504040204" pitchFamily="50" charset="-128"/>
                        </a:rPr>
                        <a:t>年３月末時点）</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774114639"/>
                  </a:ext>
                </a:extLst>
              </a:tr>
              <a:tr h="617220">
                <a:tc>
                  <a:txBody>
                    <a:bodyPr/>
                    <a:lstStyle/>
                    <a:p>
                      <a:r>
                        <a:rPr kumimoji="1" lang="ja-JP" altLang="en-US" sz="1200" b="1" dirty="0"/>
                        <a:t>○</a:t>
                      </a:r>
                      <a:r>
                        <a:rPr lang="ja-JP" altLang="en-US" sz="1200" b="1" dirty="0">
                          <a:solidFill>
                            <a:schemeClr val="tx1"/>
                          </a:solidFill>
                        </a:rPr>
                        <a:t>就業率（女性）：全国平均を上回る　</a:t>
                      </a:r>
                      <a:endParaRPr kumimoji="1" lang="ja-JP" altLang="en-US" sz="12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zh-CN" sz="1050" dirty="0"/>
                        <a:t>【2022</a:t>
                      </a:r>
                      <a:r>
                        <a:rPr kumimoji="1" lang="zh-CN" altLang="en-US" sz="1050" dirty="0"/>
                        <a:t>年度</a:t>
                      </a:r>
                      <a:r>
                        <a:rPr kumimoji="1" lang="en-US" altLang="zh-CN" sz="1050" dirty="0"/>
                        <a:t>】</a:t>
                      </a:r>
                    </a:p>
                    <a:p>
                      <a:pPr algn="ctr"/>
                      <a:r>
                        <a:rPr kumimoji="1" lang="en-US" altLang="zh-CN" sz="1050" dirty="0"/>
                        <a:t>52.27</a:t>
                      </a:r>
                      <a:r>
                        <a:rPr kumimoji="1" lang="zh-CN" altLang="en-US" sz="105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u="none" strike="noStrike" kern="1200" cap="none" spc="0" normalizeH="0" baseline="0" noProof="0" dirty="0">
                          <a:ln>
                            <a:noFill/>
                          </a:ln>
                          <a:solidFill>
                            <a:prstClr val="black"/>
                          </a:solidFill>
                          <a:effectLst/>
                          <a:uLnTx/>
                          <a:uFillTx/>
                        </a:rPr>
                        <a:t>（全国平均：</a:t>
                      </a:r>
                      <a:r>
                        <a:rPr kumimoji="1" lang="en-US" altLang="ja-JP" sz="1050" b="0" u="none" strike="noStrike" kern="1200" cap="none" spc="0" normalizeH="0" baseline="0" noProof="0" dirty="0">
                          <a:ln>
                            <a:noFill/>
                          </a:ln>
                          <a:solidFill>
                            <a:prstClr val="black"/>
                          </a:solidFill>
                          <a:effectLst/>
                          <a:uLnTx/>
                          <a:uFillTx/>
                        </a:rPr>
                        <a:t>54.20</a:t>
                      </a:r>
                      <a:r>
                        <a:rPr kumimoji="1" lang="ja-JP" altLang="en-US" sz="1050" b="0" u="none" strike="noStrike" kern="1200" cap="none" spc="0" normalizeH="0" baseline="0" noProof="0" dirty="0">
                          <a:ln>
                            <a:noFill/>
                          </a:ln>
                          <a:solidFill>
                            <a:prstClr val="black"/>
                          </a:solidFill>
                          <a:effectLst/>
                          <a:uLnTx/>
                          <a:uFillTx/>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87705748"/>
                  </a:ext>
                </a:extLst>
              </a:tr>
              <a:tr h="617220">
                <a:tc>
                  <a:txBody>
                    <a:bodyPr/>
                    <a:lstStyle/>
                    <a:p>
                      <a:r>
                        <a:rPr kumimoji="1" lang="ja-JP" altLang="en-US" sz="1200" b="1" u="sng" dirty="0"/>
                        <a:t>○合計特殊出生率：全国水準の達成・維持をめざす</a:t>
                      </a:r>
                      <a:endParaRPr kumimoji="1" lang="ja-JP" altLang="en-US" sz="1200" b="1" u="sng"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zh-CN" sz="1050" dirty="0"/>
                        <a:t>【2022</a:t>
                      </a:r>
                      <a:r>
                        <a:rPr kumimoji="1" lang="zh-CN" altLang="en-US" sz="1050" dirty="0"/>
                        <a:t>年</a:t>
                      </a:r>
                      <a:r>
                        <a:rPr kumimoji="1" lang="en-US" altLang="zh-CN" sz="1050" dirty="0"/>
                        <a:t>】</a:t>
                      </a:r>
                    </a:p>
                    <a:p>
                      <a:pPr algn="ctr"/>
                      <a:r>
                        <a:rPr kumimoji="1" lang="en-US" altLang="zh-CN" sz="1050" dirty="0"/>
                        <a:t>1.22</a:t>
                      </a:r>
                    </a:p>
                    <a:p>
                      <a:pPr algn="ctr"/>
                      <a:r>
                        <a:rPr kumimoji="1" lang="ja-JP" altLang="en-US" sz="1050" dirty="0"/>
                        <a:t>（対全国差：▲</a:t>
                      </a:r>
                      <a:r>
                        <a:rPr kumimoji="1" lang="en-US" altLang="ja-JP" sz="1050" dirty="0"/>
                        <a:t>0.04</a:t>
                      </a:r>
                      <a:r>
                        <a:rPr kumimoji="1" lang="zh-CN" altLang="en-US" sz="1050" dirty="0"/>
                        <a:t>）</a:t>
                      </a:r>
                      <a:endParaRPr kumimoji="1" lang="ja-JP" altLang="en-US" sz="1050"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562195330"/>
                  </a:ext>
                </a:extLst>
              </a:tr>
              <a:tr h="617220">
                <a:tc>
                  <a:txBody>
                    <a:bodyPr/>
                    <a:lstStyle/>
                    <a:p>
                      <a:r>
                        <a:rPr kumimoji="1" lang="ja-JP" altLang="en-US" sz="1200" b="1" u="sng" dirty="0"/>
                        <a:t>○女性活躍推進法に基づく推進計画</a:t>
                      </a:r>
                      <a:r>
                        <a:rPr kumimoji="1" lang="en-US" altLang="ja-JP" sz="1200" b="1" u="sng" baseline="30000" dirty="0"/>
                        <a:t>※</a:t>
                      </a:r>
                      <a:r>
                        <a:rPr kumimoji="1" lang="ja-JP" altLang="en-US" sz="1200" b="1" u="sng" dirty="0"/>
                        <a:t>の策定市町村数：</a:t>
                      </a:r>
                      <a:r>
                        <a:rPr kumimoji="1" lang="en-US" altLang="ja-JP" sz="1200" b="1" u="sng" dirty="0"/>
                        <a:t>2025</a:t>
                      </a:r>
                      <a:r>
                        <a:rPr kumimoji="1" lang="ja-JP" altLang="en-US" sz="1200" b="1" u="sng" dirty="0"/>
                        <a:t>年度までに全市町村</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ja-JP" sz="1050" dirty="0"/>
                        <a:t>【2021</a:t>
                      </a:r>
                      <a:r>
                        <a:rPr kumimoji="1" lang="ja-JP" altLang="en-US" sz="1050" dirty="0"/>
                        <a:t>年度</a:t>
                      </a:r>
                      <a:r>
                        <a:rPr kumimoji="1" lang="en-US" altLang="ja-JP" sz="1050" dirty="0"/>
                        <a:t>】</a:t>
                      </a:r>
                    </a:p>
                    <a:p>
                      <a:pPr algn="ctr"/>
                      <a:r>
                        <a:rPr kumimoji="1" lang="en-US" altLang="ja-JP" sz="1050" dirty="0"/>
                        <a:t>36</a:t>
                      </a:r>
                      <a:r>
                        <a:rPr kumimoji="1" lang="ja-JP" altLang="en-US" sz="1050" dirty="0"/>
                        <a:t>市町村</a:t>
                      </a:r>
                      <a:endParaRPr kumimoji="1" lang="en-US" altLang="ja-JP" sz="1050" dirty="0"/>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7078714"/>
                  </a:ext>
                </a:extLst>
              </a:tr>
              <a:tr h="617220">
                <a:tc>
                  <a:txBody>
                    <a:bodyPr/>
                    <a:lstStyle/>
                    <a:p>
                      <a:pPr marL="108000" indent="-174625"/>
                      <a:r>
                        <a:rPr kumimoji="1" lang="ja-JP" altLang="en-US" sz="1200" b="1" u="sng" dirty="0"/>
                        <a:t>○</a:t>
                      </a:r>
                      <a:r>
                        <a:rPr kumimoji="1" lang="en-US" altLang="ja-JP" sz="1200" b="1" u="sng" dirty="0"/>
                        <a:t>6</a:t>
                      </a:r>
                      <a:r>
                        <a:rPr kumimoji="1" lang="ja-JP" altLang="en-US" sz="1200" b="1" u="sng" dirty="0"/>
                        <a:t>歳未満の子どもを持つ夫の育児・家事関連時間：</a:t>
                      </a:r>
                      <a:r>
                        <a:rPr kumimoji="1" lang="en-US" altLang="ja-JP" sz="1200" b="1" u="sng" dirty="0"/>
                        <a:t>2025</a:t>
                      </a:r>
                      <a:r>
                        <a:rPr kumimoji="1" lang="ja-JP" altLang="en-US" sz="1200" b="1" u="sng" dirty="0"/>
                        <a:t>年度までに</a:t>
                      </a:r>
                      <a:r>
                        <a:rPr kumimoji="1" lang="en-US" altLang="ja-JP" sz="1200" b="1" u="sng" dirty="0"/>
                        <a:t>120</a:t>
                      </a:r>
                      <a:r>
                        <a:rPr kumimoji="1" lang="ja-JP" altLang="en-US" sz="1200" b="1" u="sng" dirty="0"/>
                        <a:t>分</a:t>
                      </a:r>
                      <a:r>
                        <a:rPr kumimoji="1" lang="en-US" altLang="ja-JP" sz="1200" b="1" u="sng" dirty="0"/>
                        <a:t>/</a:t>
                      </a:r>
                      <a:r>
                        <a:rPr kumimoji="1" lang="ja-JP" altLang="en-US" sz="1200" b="1" u="sng" dirty="0"/>
                        <a:t>日以上</a:t>
                      </a:r>
                      <a:endParaRPr kumimoji="1" lang="en-US" altLang="ja-JP" sz="1200" b="1" u="sng" dirty="0"/>
                    </a:p>
                    <a:p>
                      <a:pPr marL="108000" indent="-174625" algn="r"/>
                      <a:r>
                        <a:rPr kumimoji="1" lang="ja-JP" altLang="en-US" sz="900" u="sng" kern="1200" dirty="0">
                          <a:solidFill>
                            <a:schemeClr val="tx1"/>
                          </a:solidFill>
                          <a:latin typeface="+mn-lt"/>
                          <a:ea typeface="+mn-ea"/>
                          <a:cs typeface="+mn-cs"/>
                        </a:rPr>
                        <a:t>（土日を含む週全体の平均）</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dirty="0"/>
                        <a:t>【2021</a:t>
                      </a:r>
                      <a:r>
                        <a:rPr kumimoji="1" lang="zh-CN" altLang="en-US" sz="1050" dirty="0"/>
                        <a:t>年</a:t>
                      </a:r>
                      <a:r>
                        <a:rPr kumimoji="1" lang="en-US" altLang="zh-CN" sz="105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t>102</a:t>
                      </a:r>
                      <a:r>
                        <a:rPr kumimoji="1" lang="ja-JP" altLang="en-US" sz="1050" dirty="0"/>
                        <a:t>分</a:t>
                      </a:r>
                      <a:r>
                        <a:rPr kumimoji="1" lang="en-US" altLang="ja-JP" sz="1050" dirty="0"/>
                        <a:t>/</a:t>
                      </a:r>
                      <a:r>
                        <a:rPr kumimoji="1" lang="ja-JP" altLang="en-US" sz="1050" dirty="0"/>
                        <a:t>日</a:t>
                      </a:r>
                      <a:endParaRPr kumimoji="1" lang="en-US" altLang="zh-CN" sz="1050" dirty="0"/>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188717175"/>
                  </a:ext>
                </a:extLst>
              </a:tr>
            </a:tbl>
          </a:graphicData>
        </a:graphic>
      </p:graphicFrame>
      <p:sp>
        <p:nvSpPr>
          <p:cNvPr id="32" name="正方形/長方形 31">
            <a:extLst>
              <a:ext uri="{FF2B5EF4-FFF2-40B4-BE49-F238E27FC236}">
                <a16:creationId xmlns:a16="http://schemas.microsoft.com/office/drawing/2014/main" id="{AF450A1F-FD68-43F8-B8C0-D8E6A133A6AD}"/>
              </a:ext>
            </a:extLst>
          </p:cNvPr>
          <p:cNvSpPr/>
          <p:nvPr/>
        </p:nvSpPr>
        <p:spPr>
          <a:xfrm>
            <a:off x="226469" y="5870314"/>
            <a:ext cx="8691062" cy="577081"/>
          </a:xfrm>
          <a:prstGeom prst="rect">
            <a:avLst/>
          </a:prstGeom>
        </p:spPr>
        <p:txBody>
          <a:bodyPr wrap="square" lIns="91440" tIns="45720" rIns="91440" bIns="45720" anchor="t">
            <a:spAutoFit/>
          </a:bodyPr>
          <a:lstStyle/>
          <a:p>
            <a:pPr marL="180975" indent="-180975" algn="just"/>
            <a:r>
              <a:rPr lang="en-US" altLang="ja-JP" sz="1050" dirty="0">
                <a:latin typeface="Meiryo UI"/>
                <a:ea typeface="Meiryo UI"/>
                <a:cs typeface="Meiryo UI" panose="020B0604030504040204" pitchFamily="50" charset="-128"/>
              </a:rPr>
              <a:t>※</a:t>
            </a:r>
            <a:r>
              <a:rPr lang="ja-JP" altLang="en-US" sz="1050" dirty="0">
                <a:latin typeface="Meiryo UI"/>
                <a:ea typeface="Meiryo UI"/>
                <a:cs typeface="Meiryo UI" panose="020B0604030504040204" pitchFamily="50" charset="-128"/>
              </a:rPr>
              <a:t>女性活躍推進法に基づく推進計画</a:t>
            </a:r>
            <a:endParaRPr lang="en-US" altLang="ja-JP" sz="1050" dirty="0"/>
          </a:p>
          <a:p>
            <a:pPr marL="93663" indent="-93663" algn="just"/>
            <a:r>
              <a:rPr lang="ja-JP" altLang="en-US" sz="1050" dirty="0"/>
              <a:t>：女性の職業生活における活躍の推進に関する法律（女性活躍推進法）に基づき、働く場⾯において⼥性活躍を推進するために、地域の特性を踏まえた施策をまとめたもの。</a:t>
            </a:r>
            <a:endParaRPr lang="en-US" altLang="ja-JP" sz="1050" dirty="0">
              <a:latin typeface="Meiryo UI"/>
              <a:ea typeface="Meiryo UI"/>
              <a:cs typeface="Meiryo UI" panose="020B0604030504040204" pitchFamily="50" charset="-128"/>
            </a:endParaRPr>
          </a:p>
        </p:txBody>
      </p:sp>
      <p:sp>
        <p:nvSpPr>
          <p:cNvPr id="33" name="正方形/長方形 32">
            <a:extLst>
              <a:ext uri="{FF2B5EF4-FFF2-40B4-BE49-F238E27FC236}">
                <a16:creationId xmlns:a16="http://schemas.microsoft.com/office/drawing/2014/main" id="{A08AEFB5-8ABE-4218-A961-AC7A8A2B3DE7}"/>
              </a:ext>
            </a:extLst>
          </p:cNvPr>
          <p:cNvSpPr/>
          <p:nvPr/>
        </p:nvSpPr>
        <p:spPr>
          <a:xfrm>
            <a:off x="4786212" y="2752428"/>
            <a:ext cx="4084364" cy="253916"/>
          </a:xfrm>
          <a:prstGeom prst="rect">
            <a:avLst/>
          </a:prstGeom>
        </p:spPr>
        <p:txBody>
          <a:bodyPr wrap="square" lIns="91440" tIns="45720" rIns="91440" bIns="45720" anchor="t">
            <a:spAutoFit/>
          </a:bodyPr>
          <a:lstStyle/>
          <a:p>
            <a:pPr marL="180975" indent="-180975" algn="r"/>
            <a:r>
              <a:rPr lang="ja-JP" altLang="en-US" sz="1050" dirty="0">
                <a:latin typeface="Meiryo UI"/>
                <a:ea typeface="Meiryo UI"/>
                <a:cs typeface="Meiryo UI" panose="020B0604030504040204" pitchFamily="50" charset="-128"/>
              </a:rPr>
              <a:t>（注）下線部が、第３期戦略にて追記した部分</a:t>
            </a:r>
            <a:endParaRPr lang="en-US" altLang="ja-JP" sz="1050" dirty="0">
              <a:latin typeface="Meiryo UI"/>
              <a:ea typeface="Meiryo UI"/>
              <a:cs typeface="Meiryo UI" panose="020B0604030504040204" pitchFamily="50" charset="-128"/>
            </a:endParaRPr>
          </a:p>
        </p:txBody>
      </p:sp>
      <p:sp>
        <p:nvSpPr>
          <p:cNvPr id="35" name="正方形/長方形 34">
            <a:extLst>
              <a:ext uri="{FF2B5EF4-FFF2-40B4-BE49-F238E27FC236}">
                <a16:creationId xmlns:a16="http://schemas.microsoft.com/office/drawing/2014/main" id="{8E30877D-98AE-4453-9A5D-C0192743907F}"/>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3042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2" name="正方形/長方形 21">
            <a:extLst>
              <a:ext uri="{FF2B5EF4-FFF2-40B4-BE49-F238E27FC236}">
                <a16:creationId xmlns:a16="http://schemas.microsoft.com/office/drawing/2014/main" id="{D08E5E64-6E6F-4989-9506-FE8786051741}"/>
              </a:ext>
            </a:extLst>
          </p:cNvPr>
          <p:cNvSpPr/>
          <p:nvPr/>
        </p:nvSpPr>
        <p:spPr>
          <a:xfrm>
            <a:off x="188139" y="592062"/>
            <a:ext cx="8784975" cy="5232202"/>
          </a:xfrm>
          <a:prstGeom prst="rect">
            <a:avLst/>
          </a:prstGeom>
        </p:spPr>
        <p:txBody>
          <a:bodyPr wrap="square" lIns="91440" tIns="45720" rIns="91440" bIns="45720" anchor="t">
            <a:spAutoFit/>
          </a:bodyPr>
          <a:lstStyle/>
          <a:p>
            <a:pPr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Ⅱ</a:t>
            </a:r>
            <a:r>
              <a:rPr lang="ja-JP" altLang="en-US" sz="1600" b="1" dirty="0">
                <a:solidFill>
                  <a:prstClr val="black"/>
                </a:solidFill>
                <a:latin typeface="Meiryo UI"/>
                <a:ea typeface="Meiryo UI"/>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人口減少・超高齢社会でも持続可能な地域づくり</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179388" indent="1588" algn="just">
              <a:spcBef>
                <a:spcPts val="600"/>
              </a:spcBef>
              <a:defRPr/>
            </a:pPr>
            <a:r>
              <a:rPr lang="ja-JP" altLang="en-US" sz="1600" b="1" dirty="0"/>
              <a:t>○第２期戦略</a:t>
            </a:r>
            <a:r>
              <a:rPr lang="ja-JP" altLang="en-US" sz="1600" b="1" dirty="0">
                <a:solidFill>
                  <a:schemeClr val="tx1"/>
                </a:solidFill>
              </a:rPr>
              <a:t>の経過</a:t>
            </a:r>
            <a:endParaRPr lang="en-US" altLang="ja-JP" sz="1600" dirty="0">
              <a:solidFill>
                <a:schemeClr val="tx1"/>
              </a:solidFill>
            </a:endParaRPr>
          </a:p>
          <a:p>
            <a:pPr marL="180000" algn="just">
              <a:spcBef>
                <a:spcPts val="600"/>
              </a:spcBef>
            </a:pPr>
            <a:r>
              <a:rPr lang="ja-JP" altLang="en-US" sz="1600" dirty="0"/>
              <a:t>第２期戦略では、人口減少社会においても安全・安心で快適な都市基盤整備の最適化を実現するため、防災・治安対策の推進や環境対策に取り組み、地震による被害予測や温室効果ガス排出量の</a:t>
            </a:r>
            <a:r>
              <a:rPr lang="en-US" altLang="ja-JP" sz="1600" dirty="0"/>
              <a:t>KPI</a:t>
            </a:r>
            <a:r>
              <a:rPr lang="ja-JP" altLang="en-US" sz="1600" dirty="0"/>
              <a:t>は戦略策定時より改善傾向にはあるものの、目標には達していない状況です。</a:t>
            </a:r>
            <a:endParaRPr lang="en-US" altLang="ja-JP" sz="1600" dirty="0"/>
          </a:p>
          <a:p>
            <a:pPr marL="180975" algn="just">
              <a:spcBef>
                <a:spcPts val="300"/>
              </a:spcBef>
            </a:pPr>
            <a:r>
              <a:rPr lang="ja-JP" altLang="en-US" sz="1600" dirty="0"/>
              <a:t>また、あらゆる人が活躍できる「全員参画社会」の実現に向けて取り組むことで、府内民間企業の障がい者実雇用率は目標としていた</a:t>
            </a:r>
            <a:r>
              <a:rPr lang="en-US" altLang="ja-JP" sz="1600" dirty="0"/>
              <a:t>2.3</a:t>
            </a:r>
            <a:r>
              <a:rPr lang="ja-JP" altLang="en-US" sz="1600" dirty="0"/>
              <a:t>％を上回る（</a:t>
            </a:r>
            <a:r>
              <a:rPr lang="en-US" altLang="ja-JP" sz="1600" dirty="0"/>
              <a:t>2023</a:t>
            </a:r>
            <a:r>
              <a:rPr lang="ja-JP" altLang="en-US" sz="1600" dirty="0"/>
              <a:t>年：</a:t>
            </a:r>
            <a:r>
              <a:rPr lang="en-US" altLang="ja-JP" sz="1600" dirty="0"/>
              <a:t>2.35</a:t>
            </a:r>
            <a:r>
              <a:rPr lang="ja-JP" altLang="en-US" sz="1600" dirty="0"/>
              <a:t>％）など一定の成果が得られました。一方で、健康でいきいきと暮らせる社会の実現に向け、健康寿命の延伸等にも取り組んできましたが、目標には達していない状況です。</a:t>
            </a:r>
            <a:endParaRPr lang="en-US" altLang="ja-JP" sz="1600" dirty="0">
              <a:solidFill>
                <a:schemeClr val="tx1"/>
              </a:solidFill>
            </a:endParaRPr>
          </a:p>
          <a:p>
            <a:pPr marL="180975" algn="just">
              <a:spcBef>
                <a:spcPts val="600"/>
              </a:spcBef>
            </a:pPr>
            <a:r>
              <a:rPr lang="ja-JP" altLang="en-US" sz="1600" b="1" dirty="0"/>
              <a:t>○人口動向からみる</a:t>
            </a:r>
            <a:r>
              <a:rPr lang="ja-JP" altLang="en-US" sz="1600" b="1" dirty="0">
                <a:solidFill>
                  <a:schemeClr val="tx1"/>
                </a:solidFill>
              </a:rPr>
              <a:t>大阪</a:t>
            </a:r>
            <a:endParaRPr lang="en-US" altLang="ja-JP" sz="1600" b="1" dirty="0">
              <a:solidFill>
                <a:schemeClr val="tx1"/>
              </a:solidFill>
            </a:endParaRPr>
          </a:p>
          <a:p>
            <a:pPr marL="180000" algn="just">
              <a:spcBef>
                <a:spcPts val="300"/>
              </a:spcBef>
            </a:pPr>
            <a:r>
              <a:rPr lang="ja-JP" altLang="en-US" sz="1600" dirty="0"/>
              <a:t>全国的に人口減少・少子高齢化が進む中、大阪では</a:t>
            </a:r>
            <a:r>
              <a:rPr lang="en-US" altLang="ja-JP" sz="1600" dirty="0"/>
              <a:t>2050</a:t>
            </a:r>
            <a:r>
              <a:rPr lang="ja-JP" altLang="en-US" sz="1600" dirty="0"/>
              <a:t>年に生産年齢人口が半数程度になり、高齢者人口は全体の３分の１を超える見込みです。また、転出入状況については、</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関西圏をはじめ幅広い地域から人口が転入する一方、</a:t>
            </a:r>
            <a:r>
              <a:rPr lang="ja-JP" altLang="en-US" sz="1600" dirty="0"/>
              <a:t>対東京圏では一貫して転出超過の傾向が続いています。地域別でみると、すべての地域で人口が減少する見込みですが、人口減少の割合には地域差が生じています。</a:t>
            </a:r>
            <a:endParaRPr lang="en-US" altLang="ja-JP" sz="1600" dirty="0"/>
          </a:p>
          <a:p>
            <a:pPr marL="180975" algn="just">
              <a:spcBef>
                <a:spcPts val="600"/>
              </a:spcBef>
            </a:pPr>
            <a:r>
              <a:rPr lang="ja-JP" altLang="en-US" sz="1600" b="1" dirty="0"/>
              <a:t>○第３期戦略の基本目標</a:t>
            </a:r>
            <a:endParaRPr lang="en-US" altLang="ja-JP" sz="1600" dirty="0">
              <a:solidFill>
                <a:schemeClr val="tx1"/>
              </a:solidFill>
            </a:endParaRPr>
          </a:p>
          <a:p>
            <a:pPr marL="180000" algn="just">
              <a:spcBef>
                <a:spcPts val="600"/>
              </a:spcBef>
            </a:pPr>
            <a:r>
              <a:rPr lang="ja-JP" altLang="en-US" sz="1600" dirty="0"/>
              <a:t>第３期戦略では、持続可能な地域づくりを推進するため、地域の実情に沿った市町村へのサポート等に取り組むとともに、さらなる安全・安心の確保や環境にやさしい都市の実現をめざし、「住み続けたいまちをつくる」取組を推進します。また、高齢者、障がい者、外国人を含め、あらゆる人が健康に活躍できる社会の実現をめざし、「誰もが健康で活躍できるまちをつくる」取組を推進します。　</a:t>
            </a:r>
            <a:endParaRPr lang="en-US" altLang="ja-JP" sz="1600" dirty="0"/>
          </a:p>
        </p:txBody>
      </p:sp>
      <p:sp>
        <p:nvSpPr>
          <p:cNvPr id="23" name="テキスト ボックス 22">
            <a:extLst>
              <a:ext uri="{FF2B5EF4-FFF2-40B4-BE49-F238E27FC236}">
                <a16:creationId xmlns:a16="http://schemas.microsoft.com/office/drawing/2014/main" id="{3C64A949-D053-4B4D-9DF7-EF802F56D039}"/>
              </a:ext>
            </a:extLst>
          </p:cNvPr>
          <p:cNvSpPr txBox="1"/>
          <p:nvPr/>
        </p:nvSpPr>
        <p:spPr>
          <a:xfrm>
            <a:off x="1999696" y="6117740"/>
            <a:ext cx="5144609" cy="646331"/>
          </a:xfrm>
          <a:prstGeom prst="rect">
            <a:avLst/>
          </a:prstGeom>
          <a:noFill/>
          <a:ln w="28575">
            <a:solidFill>
              <a:schemeClr val="accent3"/>
            </a:solidFill>
          </a:ln>
        </p:spPr>
        <p:txBody>
          <a:bodyPr wrap="square">
            <a:spAutoFit/>
          </a:bodyPr>
          <a:lstStyle/>
          <a:p>
            <a:pPr marL="179705" marR="0" lvl="0" indent="-457200" algn="just" defTabSz="914400" rtl="0" eaLnBrk="1" fontAlgn="auto" latinLnBrk="0" hangingPunct="1">
              <a:lnSpc>
                <a:spcPct val="100000"/>
              </a:lnSpc>
              <a:spcBef>
                <a:spcPts val="600"/>
              </a:spcBef>
              <a:spcAft>
                <a:spcPts val="0"/>
              </a:spcAft>
              <a:buClrTx/>
              <a:buSzTx/>
              <a:buFontTx/>
              <a:buNone/>
              <a:tabLst/>
              <a:defRPr/>
            </a:pPr>
            <a:r>
              <a:rPr lang="ja-JP" altLang="en-US" sz="1800" dirty="0">
                <a:latin typeface="Meiryo UI"/>
                <a:ea typeface="Meiryo UI"/>
                <a:cs typeface="Meiryo UI" panose="020B0604030504040204" pitchFamily="50" charset="-128"/>
              </a:rPr>
              <a:t>　</a:t>
            </a:r>
            <a:r>
              <a:rPr lang="ja-JP" altLang="en-US" sz="1800" b="1" dirty="0">
                <a:solidFill>
                  <a:schemeClr val="tx1"/>
                </a:solidFill>
              </a:rPr>
              <a:t>基本目標</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③　住み続けたいまちをつくる</a:t>
            </a:r>
            <a:endParaRPr lang="en-US" altLang="ja-JP" sz="1800" b="1" dirty="0">
              <a:solidFill>
                <a:schemeClr val="tx1"/>
              </a:solidFill>
            </a:endParaRPr>
          </a:p>
          <a:p>
            <a:pPr marL="179705" indent="-457200" algn="just">
              <a:defRPr/>
            </a:pPr>
            <a:r>
              <a:rPr lang="ja-JP" altLang="en-US" sz="1800" dirty="0">
                <a:latin typeface="Meiryo UI"/>
                <a:ea typeface="Meiryo UI"/>
                <a:cs typeface="Meiryo UI" panose="020B0604030504040204" pitchFamily="50" charset="-128"/>
              </a:rPr>
              <a:t>　</a:t>
            </a:r>
            <a:r>
              <a:rPr lang="ja-JP" altLang="en-US" sz="1800" b="1" dirty="0">
                <a:solidFill>
                  <a:schemeClr val="tx1"/>
                </a:solidFill>
              </a:rPr>
              <a:t>基本目標</a:t>
            </a:r>
            <a:r>
              <a:rPr lang="ja-JP" altLang="en-US" sz="1800" b="1" dirty="0"/>
              <a:t>④　誰もが健康で活躍できるまちをつくる</a:t>
            </a:r>
            <a:endParaRPr lang="en-US" altLang="ja-JP" sz="1800" b="1" dirty="0">
              <a:solidFill>
                <a:schemeClr val="tx1"/>
              </a:solidFill>
            </a:endParaRPr>
          </a:p>
        </p:txBody>
      </p:sp>
      <p:sp>
        <p:nvSpPr>
          <p:cNvPr id="24" name="二等辺三角形 23">
            <a:extLst>
              <a:ext uri="{FF2B5EF4-FFF2-40B4-BE49-F238E27FC236}">
                <a16:creationId xmlns:a16="http://schemas.microsoft.com/office/drawing/2014/main" id="{8EA99EE4-F03B-43DA-9C3D-94DCC5070297}"/>
              </a:ext>
            </a:extLst>
          </p:cNvPr>
          <p:cNvSpPr/>
          <p:nvPr/>
        </p:nvSpPr>
        <p:spPr>
          <a:xfrm rot="10800000">
            <a:off x="3448976" y="5778745"/>
            <a:ext cx="2246050" cy="221942"/>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F26B83F-F626-4FD1-8261-C85B324E8225}"/>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96722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grpSp>
        <p:nvGrpSpPr>
          <p:cNvPr id="2" name="グループ化 1">
            <a:extLst>
              <a:ext uri="{FF2B5EF4-FFF2-40B4-BE49-F238E27FC236}">
                <a16:creationId xmlns:a16="http://schemas.microsoft.com/office/drawing/2014/main" id="{4006C5C6-F717-466A-81A5-16BAB0A5C29B}"/>
              </a:ext>
            </a:extLst>
          </p:cNvPr>
          <p:cNvGrpSpPr/>
          <p:nvPr/>
        </p:nvGrpSpPr>
        <p:grpSpPr>
          <a:xfrm>
            <a:off x="3759423" y="50800"/>
            <a:ext cx="5205064" cy="458182"/>
            <a:chOff x="4358728" y="1145537"/>
            <a:chExt cx="4301706" cy="344239"/>
          </a:xfrm>
        </p:grpSpPr>
        <p:pic>
          <p:nvPicPr>
            <p:cNvPr id="36" name="Picture 4">
              <a:extLst>
                <a:ext uri="{FF2B5EF4-FFF2-40B4-BE49-F238E27FC236}">
                  <a16:creationId xmlns:a16="http://schemas.microsoft.com/office/drawing/2014/main" id="{3BB12605-EB67-44FE-8010-CBDB99DAC490}"/>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8728" y="114553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a:extLst>
                <a:ext uri="{FF2B5EF4-FFF2-40B4-BE49-F238E27FC236}">
                  <a16:creationId xmlns:a16="http://schemas.microsoft.com/office/drawing/2014/main" id="{FD3DB98F-1523-453E-9D70-F6AB199AF2C3}"/>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1032" y="114553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1C68C3FE-EE51-4834-A2C1-E0B221F8C277}"/>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5927944" y="1145537"/>
              <a:ext cx="378663" cy="344239"/>
            </a:xfrm>
            <a:prstGeom prst="rect">
              <a:avLst/>
            </a:prstGeom>
          </p:spPr>
        </p:pic>
        <p:pic>
          <p:nvPicPr>
            <p:cNvPr id="39" name="Picture 12">
              <a:extLst>
                <a:ext uri="{FF2B5EF4-FFF2-40B4-BE49-F238E27FC236}">
                  <a16:creationId xmlns:a16="http://schemas.microsoft.com/office/drawing/2014/main" id="{AA03A19A-C42A-4C1B-B08A-8037AC12D304}"/>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0248" y="114553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a:extLst>
                <a:ext uri="{FF2B5EF4-FFF2-40B4-BE49-F238E27FC236}">
                  <a16:creationId xmlns:a16="http://schemas.microsoft.com/office/drawing/2014/main" id="{9C4BE45A-8855-4BE6-AED0-B9BEDAF5AB2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143336" y="1145537"/>
              <a:ext cx="378663" cy="344239"/>
            </a:xfrm>
            <a:prstGeom prst="rect">
              <a:avLst/>
            </a:prstGeom>
          </p:spPr>
        </p:pic>
        <p:pic>
          <p:nvPicPr>
            <p:cNvPr id="51" name="図 50">
              <a:extLst>
                <a:ext uri="{FF2B5EF4-FFF2-40B4-BE49-F238E27FC236}">
                  <a16:creationId xmlns:a16="http://schemas.microsoft.com/office/drawing/2014/main" id="{C259F74E-1016-484D-998A-3A29D7606BC2}"/>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535640" y="1145537"/>
              <a:ext cx="378663" cy="344239"/>
            </a:xfrm>
            <a:prstGeom prst="rect">
              <a:avLst/>
            </a:prstGeom>
          </p:spPr>
        </p:pic>
        <p:pic>
          <p:nvPicPr>
            <p:cNvPr id="53" name="図 52">
              <a:extLst>
                <a:ext uri="{FF2B5EF4-FFF2-40B4-BE49-F238E27FC236}">
                  <a16:creationId xmlns:a16="http://schemas.microsoft.com/office/drawing/2014/main" id="{4015DA9E-1710-4D0A-B290-13995BE284DF}"/>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104856" y="1145537"/>
              <a:ext cx="378663" cy="344239"/>
            </a:xfrm>
            <a:prstGeom prst="rect">
              <a:avLst/>
            </a:prstGeom>
          </p:spPr>
        </p:pic>
        <p:pic>
          <p:nvPicPr>
            <p:cNvPr id="54" name="図 53">
              <a:extLst>
                <a:ext uri="{FF2B5EF4-FFF2-40B4-BE49-F238E27FC236}">
                  <a16:creationId xmlns:a16="http://schemas.microsoft.com/office/drawing/2014/main" id="{02D1099C-E516-4E5C-B046-706DCECFB55A}"/>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281771" y="1145537"/>
              <a:ext cx="378663" cy="344239"/>
            </a:xfrm>
            <a:prstGeom prst="rect">
              <a:avLst/>
            </a:prstGeom>
          </p:spPr>
        </p:pic>
        <p:pic>
          <p:nvPicPr>
            <p:cNvPr id="55" name="Picture 17">
              <a:extLst>
                <a:ext uri="{FF2B5EF4-FFF2-40B4-BE49-F238E27FC236}">
                  <a16:creationId xmlns:a16="http://schemas.microsoft.com/office/drawing/2014/main" id="{5C2D1882-AC7E-4D70-8312-DDE42AF58A22}"/>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9464" y="114553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607EB36D-DE5C-4EF0-B624-136C79B6B27B}"/>
                </a:ext>
              </a:extLst>
            </p:cNvPr>
            <p:cNvPicPr preferRelativeResize="0">
              <a:picLocks/>
            </p:cNvPicPr>
            <p:nvPr/>
          </p:nvPicPr>
          <p:blipFill>
            <a:blip r:embed="rId11" cstate="print">
              <a:extLst>
                <a:ext uri="{28A0092B-C50C-407E-A947-70E740481C1C}">
                  <a14:useLocalDpi xmlns:a14="http://schemas.microsoft.com/office/drawing/2010/main" val="0"/>
                </a:ext>
              </a:extLst>
            </a:blip>
            <a:stretch>
              <a:fillRect/>
            </a:stretch>
          </p:blipFill>
          <p:spPr>
            <a:xfrm>
              <a:off x="7497160" y="1145537"/>
              <a:ext cx="378663" cy="344239"/>
            </a:xfrm>
            <a:prstGeom prst="rect">
              <a:avLst/>
            </a:prstGeom>
          </p:spPr>
        </p:pic>
        <p:pic>
          <p:nvPicPr>
            <p:cNvPr id="26" name="Picture 14">
              <a:extLst>
                <a:ext uri="{FF2B5EF4-FFF2-40B4-BE49-F238E27FC236}">
                  <a16:creationId xmlns:a16="http://schemas.microsoft.com/office/drawing/2014/main" id="{83723BE5-B410-48E3-834B-9D6F9776487B}"/>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12552" y="1145537"/>
              <a:ext cx="378663" cy="344239"/>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正方形/長方形 29">
            <a:extLst>
              <a:ext uri="{FF2B5EF4-FFF2-40B4-BE49-F238E27FC236}">
                <a16:creationId xmlns:a16="http://schemas.microsoft.com/office/drawing/2014/main" id="{300BCE06-5ECC-4008-B0C9-6B382A7E7EC2}"/>
              </a:ext>
            </a:extLst>
          </p:cNvPr>
          <p:cNvSpPr/>
          <p:nvPr/>
        </p:nvSpPr>
        <p:spPr>
          <a:xfrm>
            <a:off x="179512" y="581562"/>
            <a:ext cx="8784976" cy="2654573"/>
          </a:xfrm>
          <a:prstGeom prst="rect">
            <a:avLst/>
          </a:prstGeom>
        </p:spPr>
        <p:txBody>
          <a:bodyPr wrap="square" lIns="91440" tIns="45720" rIns="91440" bIns="45720" anchor="t">
            <a:spAutoFit/>
          </a:bodyPr>
          <a:lstStyle/>
          <a:p>
            <a:pPr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Ⅱ</a:t>
            </a:r>
            <a:r>
              <a:rPr lang="ja-JP" altLang="en-US" sz="1600" b="1" dirty="0">
                <a:solidFill>
                  <a:prstClr val="black"/>
                </a:solidFill>
                <a:latin typeface="Meiryo UI"/>
                <a:ea typeface="Meiryo UI"/>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人口減少・超高齢社会でも持続可能な地域づくり</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180975" algn="ctr">
              <a:spcBef>
                <a:spcPts val="1200"/>
              </a:spcBef>
            </a:pP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spcBef>
                <a:spcPts val="1200"/>
              </a:spcBef>
            </a:pP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人口減少社会においても持続可能な地域づくりを進めるとともに、</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防災・治安対策や環境にやさしい都市づくりに向けた取組を進めていきます。</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2328863" indent="-2147888">
              <a:spcBef>
                <a:spcPts val="300"/>
              </a:spcBef>
            </a:pPr>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持続可能な地域づくり</a:t>
            </a:r>
            <a:r>
              <a:rPr lang="ja-JP" altLang="en-US" sz="1600" dirty="0">
                <a:solidFill>
                  <a:prstClr val="black"/>
                </a:solidFill>
                <a:latin typeface="Meiryo UI"/>
                <a:ea typeface="Meiryo UI"/>
              </a:rPr>
              <a:t>：市町村の行政改革や広域連携等に向けた支援　等</a:t>
            </a:r>
            <a:endParaRPr lang="en-US" altLang="ja-JP" sz="1600" dirty="0">
              <a:solidFill>
                <a:prstClr val="black"/>
              </a:solidFill>
              <a:latin typeface="Meiryo UI"/>
              <a:ea typeface="Meiryo UI"/>
            </a:endParaRPr>
          </a:p>
          <a:p>
            <a:pPr marL="2062163" indent="-1881188"/>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安全・安心の確保</a:t>
            </a:r>
            <a:r>
              <a:rPr lang="ja-JP" altLang="en-US" sz="1600" dirty="0">
                <a:solidFill>
                  <a:prstClr val="black"/>
                </a:solidFill>
                <a:latin typeface="Meiryo UI"/>
                <a:ea typeface="Meiryo UI"/>
              </a:rPr>
              <a:t>：地震・津波の被害想定の見直し、国土強靭化計画に基づく災害対策強化、治安・防犯の推進、大阪防災アプリの活用、ファシリティマネジメント推進　等</a:t>
            </a:r>
            <a:endParaRPr lang="en-US" altLang="ja-JP" sz="1600" dirty="0">
              <a:solidFill>
                <a:prstClr val="black"/>
              </a:solidFill>
              <a:latin typeface="Meiryo UI"/>
              <a:ea typeface="Meiryo UI"/>
            </a:endParaRPr>
          </a:p>
          <a:p>
            <a:pPr marL="2690813" indent="-2509838"/>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環境にやさしい都市の実現</a:t>
            </a:r>
            <a:r>
              <a:rPr lang="ja-JP" altLang="en-US" sz="1600" dirty="0">
                <a:solidFill>
                  <a:prstClr val="black"/>
                </a:solidFill>
                <a:latin typeface="Meiryo UI"/>
                <a:ea typeface="Meiryo UI"/>
              </a:rPr>
              <a:t>：</a:t>
            </a:r>
            <a:r>
              <a:rPr lang="en-US" altLang="ja-JP" sz="1600" dirty="0">
                <a:solidFill>
                  <a:prstClr val="black"/>
                </a:solidFill>
                <a:latin typeface="Meiryo UI"/>
                <a:ea typeface="Meiryo UI"/>
              </a:rPr>
              <a:t>SDGs</a:t>
            </a:r>
            <a:r>
              <a:rPr lang="ja-JP" altLang="en-US" sz="1600" dirty="0">
                <a:solidFill>
                  <a:prstClr val="black"/>
                </a:solidFill>
                <a:latin typeface="Meiryo UI"/>
                <a:ea typeface="Meiryo UI"/>
              </a:rPr>
              <a:t>の推進、都市緑化の取組、大阪ブルー・オーシャン・ビジョンの実現、カーボンニュートラルの実現　等</a:t>
            </a:r>
          </a:p>
        </p:txBody>
      </p:sp>
      <p:sp>
        <p:nvSpPr>
          <p:cNvPr id="24" name="四角形: 角を丸くする 23">
            <a:extLst>
              <a:ext uri="{FF2B5EF4-FFF2-40B4-BE49-F238E27FC236}">
                <a16:creationId xmlns:a16="http://schemas.microsoft.com/office/drawing/2014/main" id="{E3B4A4C4-0187-4A16-A8A3-DB5333BD35AF}"/>
              </a:ext>
            </a:extLst>
          </p:cNvPr>
          <p:cNvSpPr/>
          <p:nvPr/>
        </p:nvSpPr>
        <p:spPr>
          <a:xfrm>
            <a:off x="179512" y="1205165"/>
            <a:ext cx="8784976" cy="2012813"/>
          </a:xfrm>
          <a:prstGeom prst="roundRect">
            <a:avLst>
              <a:gd name="adj" fmla="val 1363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16CCFD7-DA42-4FCC-A37C-9DF62DF9558B}"/>
              </a:ext>
            </a:extLst>
          </p:cNvPr>
          <p:cNvSpPr txBox="1"/>
          <p:nvPr/>
        </p:nvSpPr>
        <p:spPr>
          <a:xfrm>
            <a:off x="2721142" y="1048698"/>
            <a:ext cx="3701717" cy="338554"/>
          </a:xfrm>
          <a:prstGeom prst="rect">
            <a:avLst/>
          </a:prstGeom>
          <a:solidFill>
            <a:schemeClr val="accent3"/>
          </a:solidFill>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bg1"/>
                </a:solidFill>
              </a:rPr>
              <a:t>　基本目標③　住み続けたいまちをつくる</a:t>
            </a:r>
          </a:p>
        </p:txBody>
      </p:sp>
      <p:sp>
        <p:nvSpPr>
          <p:cNvPr id="27" name="正方形/長方形 26">
            <a:extLst>
              <a:ext uri="{FF2B5EF4-FFF2-40B4-BE49-F238E27FC236}">
                <a16:creationId xmlns:a16="http://schemas.microsoft.com/office/drawing/2014/main" id="{39B5165F-CC56-45B7-AFB8-E3E4E651CE55}"/>
              </a:ext>
            </a:extLst>
          </p:cNvPr>
          <p:cNvSpPr/>
          <p:nvPr/>
        </p:nvSpPr>
        <p:spPr>
          <a:xfrm>
            <a:off x="179512" y="3282490"/>
            <a:ext cx="8905204" cy="338554"/>
          </a:xfrm>
          <a:prstGeom prst="rect">
            <a:avLst/>
          </a:prstGeom>
        </p:spPr>
        <p:txBody>
          <a:bodyPr wrap="square" lIns="91440" tIns="45720" rIns="91440" bIns="45720" anchor="t">
            <a:spAutoFit/>
          </a:bodyPr>
          <a:lstStyle/>
          <a:p>
            <a:pPr marL="180975" indent="-180975" algn="just"/>
            <a:r>
              <a:rPr lang="en-US" altLang="ja-JP" sz="1600" b="1" dirty="0">
                <a:latin typeface="Meiryo UI"/>
                <a:ea typeface="Meiryo UI"/>
                <a:cs typeface="Meiryo UI" panose="020B0604030504040204" pitchFamily="50" charset="-128"/>
              </a:rPr>
              <a:t>【</a:t>
            </a:r>
            <a:r>
              <a:rPr lang="ja-JP" altLang="en-US" sz="1600" b="1" dirty="0">
                <a:latin typeface="Meiryo UI"/>
                <a:ea typeface="Meiryo UI"/>
                <a:cs typeface="Meiryo UI" panose="020B0604030504040204" pitchFamily="50" charset="-128"/>
              </a:rPr>
              <a:t>具体的目標（</a:t>
            </a:r>
            <a:r>
              <a:rPr lang="en-US" altLang="ja-JP" sz="1600" b="1" dirty="0">
                <a:latin typeface="Meiryo UI"/>
                <a:ea typeface="Meiryo UI"/>
                <a:cs typeface="Meiryo UI" panose="020B0604030504040204" pitchFamily="50" charset="-128"/>
              </a:rPr>
              <a:t>KPI</a:t>
            </a:r>
            <a:r>
              <a:rPr lang="ja-JP" altLang="en-US" sz="1600" b="1" dirty="0">
                <a:latin typeface="Meiryo UI"/>
                <a:ea typeface="Meiryo UI"/>
                <a:cs typeface="Meiryo UI" panose="020B0604030504040204" pitchFamily="50" charset="-128"/>
              </a:rPr>
              <a:t>）</a:t>
            </a:r>
            <a:r>
              <a:rPr lang="en-US" altLang="ja-JP" sz="1600" b="1" dirty="0">
                <a:latin typeface="Meiryo UI"/>
                <a:ea typeface="Meiryo UI"/>
                <a:cs typeface="Meiryo UI" panose="020B0604030504040204" pitchFamily="50" charset="-128"/>
              </a:rPr>
              <a:t>】</a:t>
            </a:r>
            <a:endParaRPr lang="en-US" altLang="ja-JP" sz="1200" b="1" dirty="0">
              <a:latin typeface="Meiryo UI"/>
              <a:ea typeface="Meiryo UI"/>
              <a:cs typeface="Meiryo UI" panose="020B0604030504040204" pitchFamily="50" charset="-128"/>
            </a:endParaRPr>
          </a:p>
        </p:txBody>
      </p:sp>
      <p:graphicFrame>
        <p:nvGraphicFramePr>
          <p:cNvPr id="29" name="表 28">
            <a:extLst>
              <a:ext uri="{FF2B5EF4-FFF2-40B4-BE49-F238E27FC236}">
                <a16:creationId xmlns:a16="http://schemas.microsoft.com/office/drawing/2014/main" id="{30FBD751-BD96-4F1B-A1FD-1CE9F689A807}"/>
              </a:ext>
            </a:extLst>
          </p:cNvPr>
          <p:cNvGraphicFramePr>
            <a:graphicFrameLocks noGrp="1"/>
          </p:cNvGraphicFramePr>
          <p:nvPr>
            <p:extLst>
              <p:ext uri="{D42A27DB-BD31-4B8C-83A1-F6EECF244321}">
                <p14:modId xmlns:p14="http://schemas.microsoft.com/office/powerpoint/2010/main" val="481522086"/>
              </p:ext>
            </p:extLst>
          </p:nvPr>
        </p:nvGraphicFramePr>
        <p:xfrm>
          <a:off x="262683" y="3616302"/>
          <a:ext cx="8618635" cy="2853437"/>
        </p:xfrm>
        <a:graphic>
          <a:graphicData uri="http://schemas.openxmlformats.org/drawingml/2006/table">
            <a:tbl>
              <a:tblPr firstRow="1" bandRow="1">
                <a:tableStyleId>{F5AB1C69-6EDB-4FF4-983F-18BD219EF322}</a:tableStyleId>
              </a:tblPr>
              <a:tblGrid>
                <a:gridCol w="5374370">
                  <a:extLst>
                    <a:ext uri="{9D8B030D-6E8A-4147-A177-3AD203B41FA5}">
                      <a16:colId xmlns:a16="http://schemas.microsoft.com/office/drawing/2014/main" val="1433173782"/>
                    </a:ext>
                  </a:extLst>
                </a:gridCol>
                <a:gridCol w="3244265">
                  <a:extLst>
                    <a:ext uri="{9D8B030D-6E8A-4147-A177-3AD203B41FA5}">
                      <a16:colId xmlns:a16="http://schemas.microsoft.com/office/drawing/2014/main" val="304697467"/>
                    </a:ext>
                  </a:extLst>
                </a:gridCol>
              </a:tblGrid>
              <a:tr h="384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具体的目標（</a:t>
                      </a:r>
                      <a:r>
                        <a:rPr kumimoji="1" lang="en-US" altLang="ja-JP" sz="1100" b="1" dirty="0">
                          <a:solidFill>
                            <a:schemeClr val="bg1"/>
                          </a:solidFill>
                        </a:rPr>
                        <a:t>KPI</a:t>
                      </a:r>
                      <a:r>
                        <a:rPr kumimoji="1" lang="ja-JP" altLang="en-US" sz="1100" b="1" dirty="0">
                          <a:solidFill>
                            <a:schemeClr val="bg1"/>
                          </a:solidFill>
                        </a:rPr>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現状値（</a:t>
                      </a:r>
                      <a:r>
                        <a:rPr kumimoji="1" lang="en-US" altLang="ja-JP" sz="1100" b="1" dirty="0">
                          <a:solidFill>
                            <a:schemeClr val="bg1"/>
                          </a:solidFill>
                        </a:rPr>
                        <a:t>2024</a:t>
                      </a:r>
                      <a:r>
                        <a:rPr kumimoji="1" lang="ja-JP" altLang="en-US" sz="1100" b="1" dirty="0">
                          <a:solidFill>
                            <a:schemeClr val="bg1"/>
                          </a:solidFill>
                        </a:rPr>
                        <a:t>年３月末時点）</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1774114639"/>
                  </a:ext>
                </a:extLst>
              </a:tr>
              <a:tr h="617220">
                <a:tc>
                  <a:txBody>
                    <a:bodyPr/>
                    <a:lstStyle/>
                    <a:p>
                      <a:r>
                        <a:rPr kumimoji="1" lang="ja-JP" altLang="en-US" sz="1200" b="1" dirty="0"/>
                        <a:t>○転入超過率（対全国）：前年を上回る</a:t>
                      </a: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algn="ctr"/>
                      <a:r>
                        <a:rPr kumimoji="1" lang="en-US" altLang="zh-CN" sz="1050" dirty="0"/>
                        <a:t>【2023</a:t>
                      </a:r>
                      <a:r>
                        <a:rPr kumimoji="1" lang="zh-CN" altLang="en-US" sz="1050" dirty="0"/>
                        <a:t>年</a:t>
                      </a:r>
                      <a:r>
                        <a:rPr kumimoji="1" lang="en-US" altLang="zh-CN" sz="1050" dirty="0"/>
                        <a:t>】</a:t>
                      </a:r>
                    </a:p>
                    <a:p>
                      <a:pPr algn="ctr"/>
                      <a:r>
                        <a:rPr kumimoji="1" lang="en-US" altLang="zh-CN" sz="1050" dirty="0"/>
                        <a:t>0.12</a:t>
                      </a:r>
                      <a:r>
                        <a:rPr kumimoji="1" lang="ja-JP" altLang="en-US" sz="1050" dirty="0"/>
                        <a:t>％</a:t>
                      </a:r>
                      <a:endParaRPr kumimoji="1" lang="en-US" altLang="zh-CN" sz="1050" dirty="0"/>
                    </a:p>
                    <a:p>
                      <a:pPr algn="ctr"/>
                      <a:r>
                        <a:rPr kumimoji="1" lang="en-US" altLang="zh-CN" sz="1050" dirty="0"/>
                        <a:t>(</a:t>
                      </a:r>
                      <a:r>
                        <a:rPr kumimoji="1" lang="en-US" altLang="ja-JP" sz="1050" dirty="0"/>
                        <a:t>2022</a:t>
                      </a:r>
                      <a:r>
                        <a:rPr kumimoji="1" lang="ja-JP" altLang="en-US" sz="1050" dirty="0"/>
                        <a:t>年：</a:t>
                      </a:r>
                      <a:r>
                        <a:rPr kumimoji="1" lang="en-US" altLang="ja-JP" sz="1050" dirty="0"/>
                        <a:t>0.07</a:t>
                      </a:r>
                      <a:r>
                        <a:rPr kumimoji="1" lang="ja-JP" altLang="en-US" sz="1050" dirty="0"/>
                        <a:t>％</a:t>
                      </a:r>
                      <a:r>
                        <a:rPr kumimoji="1" lang="zh-CN" altLang="en-US" sz="1050" dirty="0"/>
                        <a:t>）</a:t>
                      </a:r>
                      <a:endParaRPr kumimoji="1" lang="ja-JP" altLang="en-US" sz="1050"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562195330"/>
                  </a:ext>
                </a:extLst>
              </a:tr>
              <a:tr h="617220">
                <a:tc>
                  <a:txBody>
                    <a:bodyPr/>
                    <a:lstStyle/>
                    <a:p>
                      <a:r>
                        <a:rPr kumimoji="1" lang="ja-JP" altLang="en-US" sz="1200" b="1" dirty="0"/>
                        <a:t>○転出超過率（対東京圏）：前年を下回る</a:t>
                      </a: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algn="ctr"/>
                      <a:r>
                        <a:rPr kumimoji="1" lang="en-US" altLang="zh-CN" sz="1050" dirty="0"/>
                        <a:t>【2023</a:t>
                      </a:r>
                      <a:r>
                        <a:rPr kumimoji="1" lang="zh-CN" altLang="en-US" sz="1050" dirty="0"/>
                        <a:t>年</a:t>
                      </a:r>
                      <a:r>
                        <a:rPr kumimoji="1" lang="en-US" altLang="zh-CN" sz="1050" dirty="0"/>
                        <a:t>】</a:t>
                      </a:r>
                    </a:p>
                    <a:p>
                      <a:pPr algn="ctr"/>
                      <a:r>
                        <a:rPr kumimoji="1" lang="en-US" altLang="zh-CN" sz="1050" dirty="0"/>
                        <a:t>0.12</a:t>
                      </a:r>
                      <a:r>
                        <a:rPr kumimoji="1" lang="zh-CN" altLang="en-US" sz="105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u="none" strike="noStrike" kern="1200" cap="none" spc="0" normalizeH="0" baseline="0" noProof="0" dirty="0">
                          <a:ln>
                            <a:noFill/>
                          </a:ln>
                          <a:solidFill>
                            <a:prstClr val="black"/>
                          </a:solidFill>
                          <a:effectLst/>
                          <a:uLnTx/>
                          <a:uFillTx/>
                        </a:rPr>
                        <a:t>（</a:t>
                      </a:r>
                      <a:r>
                        <a:rPr kumimoji="1" lang="en-US" altLang="ja-JP" sz="1050" b="0" u="none" strike="noStrike" kern="1200" cap="none" spc="0" normalizeH="0" baseline="0" noProof="0" dirty="0">
                          <a:ln>
                            <a:noFill/>
                          </a:ln>
                          <a:solidFill>
                            <a:prstClr val="black"/>
                          </a:solidFill>
                          <a:effectLst/>
                          <a:uLnTx/>
                          <a:uFillTx/>
                        </a:rPr>
                        <a:t>2022</a:t>
                      </a:r>
                      <a:r>
                        <a:rPr kumimoji="1" lang="ja-JP" altLang="en-US" sz="1050" b="0" u="none" strike="noStrike" kern="1200" cap="none" spc="0" normalizeH="0" baseline="0" noProof="0" dirty="0">
                          <a:ln>
                            <a:noFill/>
                          </a:ln>
                          <a:solidFill>
                            <a:prstClr val="black"/>
                          </a:solidFill>
                          <a:effectLst/>
                          <a:uLnTx/>
                          <a:uFillTx/>
                        </a:rPr>
                        <a:t>年：</a:t>
                      </a:r>
                      <a:r>
                        <a:rPr kumimoji="1" lang="en-US" altLang="ja-JP" sz="1050" b="0" u="none" strike="noStrike" kern="1200" cap="none" spc="0" normalizeH="0" baseline="0" noProof="0" dirty="0">
                          <a:ln>
                            <a:noFill/>
                          </a:ln>
                          <a:solidFill>
                            <a:prstClr val="black"/>
                          </a:solidFill>
                          <a:effectLst/>
                          <a:uLnTx/>
                          <a:uFillTx/>
                        </a:rPr>
                        <a:t>0.12</a:t>
                      </a:r>
                      <a:r>
                        <a:rPr kumimoji="1" lang="ja-JP" altLang="en-US" sz="1050" b="0" u="none" strike="noStrike" kern="1200" cap="none" spc="0" normalizeH="0" baseline="0" noProof="0" dirty="0">
                          <a:ln>
                            <a:noFill/>
                          </a:ln>
                          <a:solidFill>
                            <a:prstClr val="black"/>
                          </a:solidFill>
                          <a:effectLst/>
                          <a:uLnTx/>
                          <a:uFillTx/>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3933252577"/>
                  </a:ext>
                </a:extLst>
              </a:tr>
              <a:tr h="617220">
                <a:tc>
                  <a:txBody>
                    <a:bodyPr/>
                    <a:lstStyle/>
                    <a:p>
                      <a:r>
                        <a:rPr kumimoji="1" lang="ja-JP" altLang="en-US" sz="1200" b="1" u="none" dirty="0"/>
                        <a:t>○南海トラフ巨大地震による人的被害：限りなくゼロに　</a:t>
                      </a:r>
                      <a:endParaRPr kumimoji="1" lang="en-US" altLang="ja-JP" sz="1200" b="1" u="none" dirty="0"/>
                    </a:p>
                    <a:p>
                      <a:r>
                        <a:rPr kumimoji="1" lang="ja-JP" altLang="en-US" sz="1200" b="1" u="none" dirty="0"/>
                        <a:t>　</a:t>
                      </a:r>
                      <a:r>
                        <a:rPr kumimoji="1" lang="en-US" altLang="ja-JP" sz="1050" b="0" u="none" dirty="0"/>
                        <a:t>※2024</a:t>
                      </a:r>
                      <a:r>
                        <a:rPr kumimoji="1" lang="ja-JP" altLang="en-US" sz="1050" b="0" u="none" dirty="0"/>
                        <a:t>年末に被害想定公表予定</a:t>
                      </a:r>
                      <a:endParaRPr kumimoji="1" lang="ja-JP" altLang="en-US" sz="1200" b="0" u="none" dirty="0"/>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algn="ctr"/>
                      <a:r>
                        <a:rPr kumimoji="1" lang="en-US" altLang="ja-JP" sz="1050" dirty="0"/>
                        <a:t>【2018</a:t>
                      </a:r>
                      <a:r>
                        <a:rPr kumimoji="1" lang="ja-JP" altLang="en-US" sz="1050" dirty="0"/>
                        <a:t>年度</a:t>
                      </a:r>
                      <a:r>
                        <a:rPr kumimoji="1" lang="en-US" altLang="ja-JP" sz="1050" dirty="0"/>
                        <a:t>】</a:t>
                      </a:r>
                    </a:p>
                    <a:p>
                      <a:pPr algn="ctr">
                        <a:lnSpc>
                          <a:spcPct val="100000"/>
                        </a:lnSpc>
                      </a:pPr>
                      <a:r>
                        <a:rPr kumimoji="1" lang="en-US" altLang="ja-JP" sz="1050" dirty="0"/>
                        <a:t>24,000</a:t>
                      </a:r>
                      <a:r>
                        <a:rPr kumimoji="1" lang="ja-JP" altLang="en-US" sz="1050" dirty="0"/>
                        <a:t>人</a:t>
                      </a:r>
                      <a:endParaRPr kumimoji="1" lang="en-US" altLang="ja-JP" sz="1050" dirty="0"/>
                    </a:p>
                    <a:p>
                      <a:pPr algn="ctr">
                        <a:lnSpc>
                          <a:spcPct val="100000"/>
                        </a:lnSpc>
                      </a:pPr>
                      <a:r>
                        <a:rPr kumimoji="1" lang="ja-JP" altLang="en-US" sz="1050" dirty="0"/>
                        <a:t>（推定値）</a:t>
                      </a:r>
                      <a:endParaRPr kumimoji="1" lang="en-US" altLang="ja-JP" sz="1050" dirty="0"/>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7078714"/>
                  </a:ext>
                </a:extLst>
              </a:tr>
              <a:tr h="617220">
                <a:tc>
                  <a:txBody>
                    <a:bodyPr/>
                    <a:lstStyle/>
                    <a:p>
                      <a:pPr marL="174625" indent="-174625"/>
                      <a:r>
                        <a:rPr kumimoji="1" lang="ja-JP" altLang="en-US" sz="1200" b="1" u="none" dirty="0"/>
                        <a:t>○温室効果ガス排出量：</a:t>
                      </a:r>
                      <a:r>
                        <a:rPr kumimoji="1" lang="en-US" altLang="ja-JP" sz="1200" b="1" u="none" dirty="0"/>
                        <a:t>2013</a:t>
                      </a:r>
                      <a:r>
                        <a:rPr kumimoji="1" lang="ja-JP" altLang="en-US" sz="1200" b="1" u="none" dirty="0"/>
                        <a:t>年度比</a:t>
                      </a:r>
                      <a:r>
                        <a:rPr kumimoji="1" lang="en-US" altLang="ja-JP" sz="1200" b="1" u="none" dirty="0"/>
                        <a:t>40</a:t>
                      </a:r>
                      <a:r>
                        <a:rPr kumimoji="1" lang="ja-JP" altLang="en-US" sz="1200" b="1" u="none" dirty="0"/>
                        <a:t>％削減</a:t>
                      </a:r>
                      <a:r>
                        <a:rPr kumimoji="1" lang="en-US" altLang="ja-JP" sz="1200" b="1" u="none" dirty="0"/>
                        <a:t>【2030</a:t>
                      </a:r>
                      <a:r>
                        <a:rPr kumimoji="1" lang="ja-JP" altLang="en-US" sz="1200" b="1" u="none" dirty="0"/>
                        <a:t>年度まで</a:t>
                      </a:r>
                      <a:r>
                        <a:rPr kumimoji="1" lang="en-US" altLang="ja-JP" sz="1200" b="1" u="none" dirty="0"/>
                        <a:t>】</a:t>
                      </a:r>
                      <a:endParaRPr kumimoji="1" lang="ja-JP" altLang="en-US" sz="1200" b="1" u="none" dirty="0"/>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algn="ctr">
                        <a:lnSpc>
                          <a:spcPct val="100000"/>
                        </a:lnSpc>
                      </a:pPr>
                      <a:r>
                        <a:rPr kumimoji="1" lang="en-US" altLang="ja-JP" sz="1050" dirty="0"/>
                        <a:t>【2021</a:t>
                      </a:r>
                      <a:r>
                        <a:rPr kumimoji="1" lang="ja-JP" altLang="en-US" sz="1050" dirty="0"/>
                        <a:t>年度</a:t>
                      </a:r>
                      <a:r>
                        <a:rPr kumimoji="1" lang="en-US" altLang="ja-JP" sz="1050" dirty="0"/>
                        <a:t>】</a:t>
                      </a:r>
                    </a:p>
                    <a:p>
                      <a:pPr algn="ctr">
                        <a:lnSpc>
                          <a:spcPct val="100000"/>
                        </a:lnSpc>
                      </a:pPr>
                      <a:r>
                        <a:rPr kumimoji="1" lang="en-US" altLang="ja-JP" sz="1050" dirty="0"/>
                        <a:t>2013</a:t>
                      </a:r>
                      <a:r>
                        <a:rPr kumimoji="1" lang="ja-JP" altLang="en-US" sz="1050" dirty="0"/>
                        <a:t>年度比</a:t>
                      </a:r>
                      <a:r>
                        <a:rPr kumimoji="1" lang="en-US" altLang="ja-JP" sz="1050" dirty="0">
                          <a:solidFill>
                            <a:schemeClr val="tx1"/>
                          </a:solidFill>
                        </a:rPr>
                        <a:t>24.3</a:t>
                      </a:r>
                      <a:r>
                        <a:rPr kumimoji="1" lang="ja-JP" altLang="en-US" sz="1050" dirty="0"/>
                        <a:t>％削減</a:t>
                      </a:r>
                      <a:endParaRPr kumimoji="1" lang="en-US" altLang="ja-JP" sz="1050" dirty="0"/>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323432770"/>
                  </a:ext>
                </a:extLst>
              </a:tr>
            </a:tbl>
          </a:graphicData>
        </a:graphic>
      </p:graphicFrame>
      <p:sp>
        <p:nvSpPr>
          <p:cNvPr id="31" name="正方形/長方形 30">
            <a:extLst>
              <a:ext uri="{FF2B5EF4-FFF2-40B4-BE49-F238E27FC236}">
                <a16:creationId xmlns:a16="http://schemas.microsoft.com/office/drawing/2014/main" id="{55964AEE-0BCD-4BC2-937D-54275C410E6B}"/>
              </a:ext>
            </a:extLst>
          </p:cNvPr>
          <p:cNvSpPr/>
          <p:nvPr/>
        </p:nvSpPr>
        <p:spPr>
          <a:xfrm>
            <a:off x="4802217" y="3362386"/>
            <a:ext cx="4084364" cy="253916"/>
          </a:xfrm>
          <a:prstGeom prst="rect">
            <a:avLst/>
          </a:prstGeom>
        </p:spPr>
        <p:txBody>
          <a:bodyPr wrap="square" lIns="91440" tIns="45720" rIns="91440" bIns="45720" anchor="t">
            <a:spAutoFit/>
          </a:bodyPr>
          <a:lstStyle/>
          <a:p>
            <a:pPr marL="180975" indent="-180975" algn="r"/>
            <a:r>
              <a:rPr lang="ja-JP" altLang="en-US" sz="1050" dirty="0">
                <a:latin typeface="Meiryo UI"/>
                <a:ea typeface="Meiryo UI"/>
                <a:cs typeface="Meiryo UI" panose="020B0604030504040204" pitchFamily="50" charset="-128"/>
              </a:rPr>
              <a:t>（注）下線部が、第３期戦略にて追記した部分</a:t>
            </a:r>
            <a:endParaRPr lang="en-US" altLang="ja-JP" sz="1050" dirty="0">
              <a:latin typeface="Meiryo UI"/>
              <a:ea typeface="Meiryo UI"/>
              <a:cs typeface="Meiryo UI" panose="020B0604030504040204" pitchFamily="50" charset="-128"/>
            </a:endParaRPr>
          </a:p>
        </p:txBody>
      </p:sp>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4" name="正方形/長方形 33">
            <a:extLst>
              <a:ext uri="{FF2B5EF4-FFF2-40B4-BE49-F238E27FC236}">
                <a16:creationId xmlns:a16="http://schemas.microsoft.com/office/drawing/2014/main" id="{DCADBEA2-327F-410B-913D-1AC5AF1DA562}"/>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28169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grpSp>
        <p:nvGrpSpPr>
          <p:cNvPr id="2" name="グループ化 1">
            <a:extLst>
              <a:ext uri="{FF2B5EF4-FFF2-40B4-BE49-F238E27FC236}">
                <a16:creationId xmlns:a16="http://schemas.microsoft.com/office/drawing/2014/main" id="{E17EC017-9F5A-4DFC-BC32-E1DEDCD1B224}"/>
              </a:ext>
            </a:extLst>
          </p:cNvPr>
          <p:cNvGrpSpPr/>
          <p:nvPr/>
        </p:nvGrpSpPr>
        <p:grpSpPr>
          <a:xfrm>
            <a:off x="5615429" y="37249"/>
            <a:ext cx="3349057" cy="458182"/>
            <a:chOff x="5615429" y="37249"/>
            <a:chExt cx="3349057" cy="458182"/>
          </a:xfrm>
        </p:grpSpPr>
        <p:pic>
          <p:nvPicPr>
            <p:cNvPr id="32" name="Picture 4">
              <a:extLst>
                <a:ext uri="{FF2B5EF4-FFF2-40B4-BE49-F238E27FC236}">
                  <a16:creationId xmlns:a16="http://schemas.microsoft.com/office/drawing/2014/main" id="{52B2D307-4989-42CA-A411-60C56C32E21F}"/>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429" y="37249"/>
              <a:ext cx="458182" cy="4581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a:extLst>
                <a:ext uri="{FF2B5EF4-FFF2-40B4-BE49-F238E27FC236}">
                  <a16:creationId xmlns:a16="http://schemas.microsoft.com/office/drawing/2014/main" id="{C1FB228C-B871-4013-A9A5-8DFDA6C41728}"/>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7241" y="37249"/>
              <a:ext cx="458182" cy="4581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83FCB331-5F35-4376-BDB8-E33F70AC2C01}"/>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7060865" y="37249"/>
              <a:ext cx="458182" cy="458182"/>
            </a:xfrm>
            <a:prstGeom prst="rect">
              <a:avLst/>
            </a:prstGeom>
          </p:spPr>
        </p:pic>
        <p:pic>
          <p:nvPicPr>
            <p:cNvPr id="35" name="Picture 12">
              <a:extLst>
                <a:ext uri="{FF2B5EF4-FFF2-40B4-BE49-F238E27FC236}">
                  <a16:creationId xmlns:a16="http://schemas.microsoft.com/office/drawing/2014/main" id="{D10DA00E-2E6C-4F2D-AA2A-FA363B8BB822}"/>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2677" y="37249"/>
              <a:ext cx="458182" cy="458182"/>
            </a:xfrm>
            <a:prstGeom prst="rect">
              <a:avLst/>
            </a:prstGeom>
            <a:noFill/>
            <a:extLst>
              <a:ext uri="{909E8E84-426E-40DD-AFC4-6F175D3DCCD1}">
                <a14:hiddenFill xmlns:a14="http://schemas.microsoft.com/office/drawing/2010/main">
                  <a:solidFill>
                    <a:srgbClr val="FFFFFF"/>
                  </a:solidFill>
                </a14:hiddenFill>
              </a:ext>
            </a:extLst>
          </p:spPr>
        </p:pic>
        <p:pic>
          <p:nvPicPr>
            <p:cNvPr id="47" name="図 46">
              <a:extLst>
                <a:ext uri="{FF2B5EF4-FFF2-40B4-BE49-F238E27FC236}">
                  <a16:creationId xmlns:a16="http://schemas.microsoft.com/office/drawing/2014/main" id="{D849FC57-8D45-43A0-8D35-FFECEBF8BEF9}"/>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579053" y="37249"/>
              <a:ext cx="458182" cy="458182"/>
            </a:xfrm>
            <a:prstGeom prst="rect">
              <a:avLst/>
            </a:prstGeom>
          </p:spPr>
        </p:pic>
        <p:pic>
          <p:nvPicPr>
            <p:cNvPr id="50" name="図 49">
              <a:extLst>
                <a:ext uri="{FF2B5EF4-FFF2-40B4-BE49-F238E27FC236}">
                  <a16:creationId xmlns:a16="http://schemas.microsoft.com/office/drawing/2014/main" id="{D890C808-3920-45E8-8882-CCDE3A6785D7}"/>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8506304" y="37249"/>
              <a:ext cx="458182" cy="458182"/>
            </a:xfrm>
            <a:prstGeom prst="rect">
              <a:avLst/>
            </a:prstGeom>
          </p:spPr>
        </p:pic>
        <p:pic>
          <p:nvPicPr>
            <p:cNvPr id="52" name="Picture 17">
              <a:extLst>
                <a:ext uri="{FF2B5EF4-FFF2-40B4-BE49-F238E27FC236}">
                  <a16:creationId xmlns:a16="http://schemas.microsoft.com/office/drawing/2014/main" id="{AA017A95-37B4-4436-8E83-F1C0CF688057}"/>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4489" y="37249"/>
              <a:ext cx="458182" cy="45818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直線コネクタ 17">
            <a:extLst>
              <a:ext uri="{FF2B5EF4-FFF2-40B4-BE49-F238E27FC236}">
                <a16:creationId xmlns:a16="http://schemas.microsoft.com/office/drawing/2014/main" id="{61079F56-804F-482A-9460-DB04FEFC2046}"/>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20" name="四角形: 角を丸くする 19">
            <a:extLst>
              <a:ext uri="{FF2B5EF4-FFF2-40B4-BE49-F238E27FC236}">
                <a16:creationId xmlns:a16="http://schemas.microsoft.com/office/drawing/2014/main" id="{9D7B3EEA-35B9-4BB9-B523-AFA0B0A529AD}"/>
              </a:ext>
            </a:extLst>
          </p:cNvPr>
          <p:cNvSpPr/>
          <p:nvPr/>
        </p:nvSpPr>
        <p:spPr>
          <a:xfrm>
            <a:off x="179512" y="1205166"/>
            <a:ext cx="8784976" cy="1808338"/>
          </a:xfrm>
          <a:prstGeom prst="roundRect">
            <a:avLst>
              <a:gd name="adj" fmla="val 1363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796D033F-CB92-448E-9D80-87CF7A4B6506}"/>
              </a:ext>
            </a:extLst>
          </p:cNvPr>
          <p:cNvSpPr txBox="1"/>
          <p:nvPr/>
        </p:nvSpPr>
        <p:spPr>
          <a:xfrm>
            <a:off x="2332461" y="1048698"/>
            <a:ext cx="4479078" cy="338554"/>
          </a:xfrm>
          <a:prstGeom prst="rect">
            <a:avLst/>
          </a:prstGeom>
          <a:solidFill>
            <a:schemeClr val="accent3"/>
          </a:solidFill>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bg1"/>
                </a:solidFill>
              </a:rPr>
              <a:t>　基本目標④　誰もが健康で活躍できるまちをつくる</a:t>
            </a:r>
          </a:p>
        </p:txBody>
      </p:sp>
      <p:sp>
        <p:nvSpPr>
          <p:cNvPr id="23" name="正方形/長方形 22">
            <a:extLst>
              <a:ext uri="{FF2B5EF4-FFF2-40B4-BE49-F238E27FC236}">
                <a16:creationId xmlns:a16="http://schemas.microsoft.com/office/drawing/2014/main" id="{F971F17B-C1D8-485D-98FD-BC7908E7C5C1}"/>
              </a:ext>
            </a:extLst>
          </p:cNvPr>
          <p:cNvSpPr/>
          <p:nvPr/>
        </p:nvSpPr>
        <p:spPr>
          <a:xfrm>
            <a:off x="179512" y="581562"/>
            <a:ext cx="8784976" cy="2408352"/>
          </a:xfrm>
          <a:prstGeom prst="rect">
            <a:avLst/>
          </a:prstGeom>
        </p:spPr>
        <p:txBody>
          <a:bodyPr wrap="square" lIns="91440" tIns="45720" rIns="91440" bIns="45720" anchor="t">
            <a:spAutoFit/>
          </a:bodyPr>
          <a:lstStyle/>
          <a:p>
            <a:pPr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Ⅱ</a:t>
            </a:r>
            <a:r>
              <a:rPr lang="ja-JP" altLang="en-US" sz="1600" b="1" dirty="0">
                <a:solidFill>
                  <a:prstClr val="black"/>
                </a:solidFill>
                <a:latin typeface="Meiryo UI"/>
                <a:ea typeface="Meiryo UI"/>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人口減少・超高齢社会でも持続可能な地域づくり</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180975" algn="ctr">
              <a:spcBef>
                <a:spcPts val="1200"/>
              </a:spcBef>
            </a:pP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spcBef>
                <a:spcPts val="1200"/>
              </a:spcBef>
            </a:pP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人口減少</a:t>
            </a:r>
            <a:r>
              <a:rPr lang="ja-JP" altLang="en-US" sz="1600" dirty="0">
                <a:solidFill>
                  <a:prstClr val="black"/>
                </a:solidFill>
                <a:latin typeface="Meiryo UI"/>
                <a:ea typeface="Meiryo UI"/>
              </a:rPr>
              <a:t>・超高齢</a:t>
            </a: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社会においても、あらゆる人が健康でいきいきと活躍できる社会を実現をめざします。</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2328863" indent="-2147888">
              <a:spcBef>
                <a:spcPts val="300"/>
              </a:spcBef>
            </a:pPr>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あらゆる人が活躍できる「全員参画社会」の実現</a:t>
            </a:r>
            <a:endParaRPr lang="en-US" altLang="ja-JP" sz="1600" b="1" dirty="0">
              <a:solidFill>
                <a:prstClr val="black"/>
              </a:solidFill>
              <a:latin typeface="Meiryo UI"/>
              <a:ea typeface="Meiryo UI"/>
            </a:endParaRPr>
          </a:p>
          <a:p>
            <a:pPr marL="1974850" indent="-180975"/>
            <a:r>
              <a:rPr lang="ja-JP" altLang="en-US" sz="1600" dirty="0">
                <a:solidFill>
                  <a:prstClr val="black"/>
                </a:solidFill>
                <a:latin typeface="Meiryo UI"/>
                <a:ea typeface="Meiryo UI"/>
              </a:rPr>
              <a:t>：スマートヘルスシティの推進、高齢者・障がい者等の多様な人材が活躍できる環境整備、</a:t>
            </a:r>
            <a:r>
              <a:rPr lang="en-US" altLang="ja-JP" sz="1600" dirty="0">
                <a:solidFill>
                  <a:prstClr val="black"/>
                </a:solidFill>
                <a:latin typeface="Meiryo UI"/>
                <a:ea typeface="Meiryo UI"/>
              </a:rPr>
              <a:t> </a:t>
            </a:r>
            <a:r>
              <a:rPr lang="ja-JP" altLang="en-US" sz="1600" dirty="0">
                <a:solidFill>
                  <a:prstClr val="black"/>
                </a:solidFill>
                <a:latin typeface="Meiryo UI"/>
                <a:ea typeface="Meiryo UI"/>
              </a:rPr>
              <a:t>外国人材の受入促進・共生推進　等</a:t>
            </a:r>
          </a:p>
          <a:p>
            <a:pPr marL="2062163" indent="-1881188"/>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健康寿命の延伸</a:t>
            </a:r>
            <a:r>
              <a:rPr lang="ja-JP" altLang="en-US" sz="1600" dirty="0">
                <a:solidFill>
                  <a:prstClr val="black"/>
                </a:solidFill>
                <a:latin typeface="Meiryo UI"/>
                <a:ea typeface="Meiryo UI"/>
              </a:rPr>
              <a:t>：健康づくり支援プラットフォーム（健康アプリ「アスマイル」）の整備、健活</a:t>
            </a:r>
            <a:r>
              <a:rPr lang="en-US" altLang="ja-JP" sz="1600" dirty="0">
                <a:solidFill>
                  <a:prstClr val="black"/>
                </a:solidFill>
                <a:latin typeface="Meiryo UI"/>
                <a:ea typeface="Meiryo UI"/>
              </a:rPr>
              <a:t>10〈</a:t>
            </a:r>
            <a:r>
              <a:rPr lang="ja-JP" altLang="en-US" sz="1600" dirty="0">
                <a:solidFill>
                  <a:prstClr val="black"/>
                </a:solidFill>
                <a:latin typeface="Meiryo UI"/>
                <a:ea typeface="Meiryo UI"/>
              </a:rPr>
              <a:t>ケンカツテン</a:t>
            </a:r>
            <a:r>
              <a:rPr lang="en-US" altLang="ja-JP" sz="1600" dirty="0">
                <a:solidFill>
                  <a:prstClr val="black"/>
                </a:solidFill>
                <a:latin typeface="Meiryo UI"/>
                <a:ea typeface="Meiryo UI"/>
              </a:rPr>
              <a:t>〉</a:t>
            </a:r>
            <a:r>
              <a:rPr lang="ja-JP" altLang="en-US" sz="1600" dirty="0">
                <a:solidFill>
                  <a:prstClr val="black"/>
                </a:solidFill>
                <a:latin typeface="Meiryo UI"/>
                <a:ea typeface="Meiryo UI"/>
              </a:rPr>
              <a:t>の展開等の健康づくりの推進、依存症対策の強化　　等</a:t>
            </a:r>
          </a:p>
        </p:txBody>
      </p:sp>
      <p:sp>
        <p:nvSpPr>
          <p:cNvPr id="24" name="正方形/長方形 23">
            <a:extLst>
              <a:ext uri="{FF2B5EF4-FFF2-40B4-BE49-F238E27FC236}">
                <a16:creationId xmlns:a16="http://schemas.microsoft.com/office/drawing/2014/main" id="{1D518602-1D56-4FD2-B7DE-B07F4CFCEFFE}"/>
              </a:ext>
            </a:extLst>
          </p:cNvPr>
          <p:cNvSpPr/>
          <p:nvPr/>
        </p:nvSpPr>
        <p:spPr>
          <a:xfrm>
            <a:off x="279832" y="3334815"/>
            <a:ext cx="8744770" cy="338554"/>
          </a:xfrm>
          <a:prstGeom prst="rect">
            <a:avLst/>
          </a:prstGeom>
        </p:spPr>
        <p:txBody>
          <a:bodyPr wrap="square" lIns="91440" tIns="45720" rIns="91440" bIns="45720" anchor="t">
            <a:spAutoFit/>
          </a:bodyPr>
          <a:lstStyle/>
          <a:p>
            <a:pPr marL="180975" indent="-180975" algn="just"/>
            <a:r>
              <a:rPr lang="en-US" altLang="ja-JP" sz="1600" b="1" dirty="0">
                <a:latin typeface="Meiryo UI"/>
                <a:ea typeface="Meiryo UI"/>
                <a:cs typeface="Meiryo UI" panose="020B0604030504040204" pitchFamily="50" charset="-128"/>
              </a:rPr>
              <a:t>【</a:t>
            </a:r>
            <a:r>
              <a:rPr lang="ja-JP" altLang="en-US" sz="1600" b="1" dirty="0">
                <a:latin typeface="Meiryo UI"/>
                <a:ea typeface="Meiryo UI"/>
                <a:cs typeface="Meiryo UI" panose="020B0604030504040204" pitchFamily="50" charset="-128"/>
              </a:rPr>
              <a:t>具体的目標（</a:t>
            </a:r>
            <a:r>
              <a:rPr lang="en-US" altLang="ja-JP" sz="1600" b="1" dirty="0">
                <a:latin typeface="Meiryo UI"/>
                <a:ea typeface="Meiryo UI"/>
                <a:cs typeface="Meiryo UI" panose="020B0604030504040204" pitchFamily="50" charset="-128"/>
              </a:rPr>
              <a:t>KPI</a:t>
            </a:r>
            <a:r>
              <a:rPr lang="ja-JP" altLang="en-US" sz="1600" b="1" dirty="0">
                <a:latin typeface="Meiryo UI"/>
                <a:ea typeface="Meiryo UI"/>
                <a:cs typeface="Meiryo UI" panose="020B0604030504040204" pitchFamily="50" charset="-128"/>
              </a:rPr>
              <a:t>）</a:t>
            </a:r>
            <a:r>
              <a:rPr lang="en-US" altLang="ja-JP" sz="1600" b="1" dirty="0">
                <a:latin typeface="Meiryo UI"/>
                <a:ea typeface="Meiryo UI"/>
                <a:cs typeface="Meiryo UI" panose="020B0604030504040204" pitchFamily="50" charset="-128"/>
              </a:rPr>
              <a:t>】</a:t>
            </a:r>
            <a:endParaRPr lang="en-US" altLang="ja-JP" sz="1200" b="1" dirty="0">
              <a:latin typeface="Meiryo UI"/>
              <a:ea typeface="Meiryo UI"/>
              <a:cs typeface="Meiryo UI" panose="020B0604030504040204" pitchFamily="50" charset="-128"/>
            </a:endParaRPr>
          </a:p>
        </p:txBody>
      </p:sp>
      <p:graphicFrame>
        <p:nvGraphicFramePr>
          <p:cNvPr id="25" name="表 24">
            <a:extLst>
              <a:ext uri="{FF2B5EF4-FFF2-40B4-BE49-F238E27FC236}">
                <a16:creationId xmlns:a16="http://schemas.microsoft.com/office/drawing/2014/main" id="{0D113CCD-C4FD-4920-939F-FC810480F227}"/>
              </a:ext>
            </a:extLst>
          </p:cNvPr>
          <p:cNvGraphicFramePr>
            <a:graphicFrameLocks noGrp="1"/>
          </p:cNvGraphicFramePr>
          <p:nvPr>
            <p:extLst>
              <p:ext uri="{D42A27DB-BD31-4B8C-83A1-F6EECF244321}">
                <p14:modId xmlns:p14="http://schemas.microsoft.com/office/powerpoint/2010/main" val="1320561061"/>
              </p:ext>
            </p:extLst>
          </p:nvPr>
        </p:nvGraphicFramePr>
        <p:xfrm>
          <a:off x="279832" y="3679298"/>
          <a:ext cx="8584336" cy="2612220"/>
        </p:xfrm>
        <a:graphic>
          <a:graphicData uri="http://schemas.openxmlformats.org/drawingml/2006/table">
            <a:tbl>
              <a:tblPr firstRow="1" bandRow="1">
                <a:tableStyleId>{F5AB1C69-6EDB-4FF4-983F-18BD219EF322}</a:tableStyleId>
              </a:tblPr>
              <a:tblGrid>
                <a:gridCol w="5352982">
                  <a:extLst>
                    <a:ext uri="{9D8B030D-6E8A-4147-A177-3AD203B41FA5}">
                      <a16:colId xmlns:a16="http://schemas.microsoft.com/office/drawing/2014/main" val="1433173782"/>
                    </a:ext>
                  </a:extLst>
                </a:gridCol>
                <a:gridCol w="3231354">
                  <a:extLst>
                    <a:ext uri="{9D8B030D-6E8A-4147-A177-3AD203B41FA5}">
                      <a16:colId xmlns:a16="http://schemas.microsoft.com/office/drawing/2014/main" val="30469746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具体的目標（</a:t>
                      </a:r>
                      <a:r>
                        <a:rPr kumimoji="1" lang="en-US" altLang="ja-JP" sz="1100" b="1" dirty="0">
                          <a:solidFill>
                            <a:schemeClr val="bg1"/>
                          </a:solidFill>
                        </a:rPr>
                        <a:t>KPI</a:t>
                      </a:r>
                      <a:r>
                        <a:rPr kumimoji="1" lang="ja-JP" altLang="en-US" sz="1100" b="1" dirty="0">
                          <a:solidFill>
                            <a:schemeClr val="bg1"/>
                          </a:solidFill>
                        </a:rPr>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現状値（</a:t>
                      </a:r>
                      <a:r>
                        <a:rPr kumimoji="1" lang="en-US" altLang="ja-JP" sz="1100" b="1" dirty="0">
                          <a:solidFill>
                            <a:schemeClr val="bg1"/>
                          </a:solidFill>
                        </a:rPr>
                        <a:t>2024</a:t>
                      </a:r>
                      <a:r>
                        <a:rPr kumimoji="1" lang="ja-JP" altLang="en-US" sz="1100" b="1" dirty="0">
                          <a:solidFill>
                            <a:schemeClr val="bg1"/>
                          </a:solidFill>
                        </a:rPr>
                        <a:t>年３月末時点）</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1774114639"/>
                  </a:ext>
                </a:extLst>
              </a:tr>
              <a:tr h="1188000">
                <a:tc>
                  <a:txBody>
                    <a:bodyPr/>
                    <a:lstStyle/>
                    <a:p>
                      <a:r>
                        <a:rPr kumimoji="1" lang="ja-JP" altLang="en-US" sz="1200" b="1" dirty="0"/>
                        <a:t>○府内民間企業の障がい者実雇用率</a:t>
                      </a:r>
                      <a:endParaRPr kumimoji="1" lang="en-US" altLang="ja-JP" sz="1200" b="1" dirty="0"/>
                    </a:p>
                    <a:p>
                      <a:r>
                        <a:rPr kumimoji="1" lang="en-US" altLang="ja-JP" sz="1200" b="1" dirty="0"/>
                        <a:t> </a:t>
                      </a:r>
                      <a:r>
                        <a:rPr kumimoji="1" lang="ja-JP" altLang="en-US" sz="1200" b="1" dirty="0"/>
                        <a:t>：</a:t>
                      </a:r>
                      <a:r>
                        <a:rPr kumimoji="1" lang="en-US" altLang="ja-JP" sz="1200" b="1" dirty="0"/>
                        <a:t>2025.4</a:t>
                      </a:r>
                      <a:r>
                        <a:rPr kumimoji="1" lang="ja-JP" altLang="en-US" sz="1200" b="1" dirty="0"/>
                        <a:t>～</a:t>
                      </a:r>
                      <a:r>
                        <a:rPr kumimoji="1" lang="en-US" altLang="ja-JP" sz="1200" b="1" dirty="0"/>
                        <a:t>2026.6</a:t>
                      </a:r>
                      <a:r>
                        <a:rPr kumimoji="1" lang="ja-JP" altLang="en-US" sz="1200" b="1" dirty="0"/>
                        <a:t>まで</a:t>
                      </a:r>
                      <a:r>
                        <a:rPr kumimoji="1" lang="en-US" altLang="ja-JP" sz="1200" b="1" dirty="0"/>
                        <a:t>2.5</a:t>
                      </a:r>
                      <a:r>
                        <a:rPr kumimoji="1" lang="ja-JP" altLang="en-US" sz="1200" b="1" dirty="0"/>
                        <a:t>％以上</a:t>
                      </a:r>
                      <a:endParaRPr kumimoji="1" lang="en-US" altLang="ja-JP" sz="1200" b="1" dirty="0"/>
                    </a:p>
                    <a:p>
                      <a:r>
                        <a:rPr kumimoji="1" lang="ja-JP" altLang="en-US" sz="1200" b="1" dirty="0"/>
                        <a:t>　　</a:t>
                      </a:r>
                      <a:r>
                        <a:rPr kumimoji="1" lang="en-US" altLang="ja-JP" sz="1200" b="1" dirty="0"/>
                        <a:t>2026.7</a:t>
                      </a:r>
                      <a:r>
                        <a:rPr kumimoji="1" lang="ja-JP" altLang="en-US" sz="1200" b="1" dirty="0"/>
                        <a:t>から</a:t>
                      </a:r>
                      <a:r>
                        <a:rPr kumimoji="1" lang="en-US" altLang="ja-JP" sz="1200" b="1" dirty="0"/>
                        <a:t>2.7</a:t>
                      </a:r>
                      <a:r>
                        <a:rPr kumimoji="1" lang="ja-JP" altLang="en-US" sz="1200" b="1" dirty="0"/>
                        <a:t>％以上</a:t>
                      </a: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tc>
                  <a:txBody>
                    <a:bodyPr/>
                    <a:lstStyle/>
                    <a:p>
                      <a:pPr algn="ctr">
                        <a:lnSpc>
                          <a:spcPct val="100000"/>
                        </a:lnSpc>
                      </a:pPr>
                      <a:r>
                        <a:rPr kumimoji="1" lang="en-US" altLang="zh-CN" sz="1050" dirty="0">
                          <a:latin typeface="+mn-lt"/>
                        </a:rPr>
                        <a:t>【2023</a:t>
                      </a:r>
                      <a:r>
                        <a:rPr kumimoji="1" lang="zh-CN" altLang="en-US" sz="1050" dirty="0">
                          <a:latin typeface="+mn-lt"/>
                        </a:rPr>
                        <a:t>年</a:t>
                      </a:r>
                      <a:r>
                        <a:rPr kumimoji="1" lang="en-US" altLang="zh-CN" sz="1050" dirty="0">
                          <a:latin typeface="+mn-lt"/>
                        </a:rPr>
                        <a:t>】</a:t>
                      </a:r>
                    </a:p>
                    <a:p>
                      <a:pPr algn="ctr">
                        <a:lnSpc>
                          <a:spcPct val="100000"/>
                        </a:lnSpc>
                      </a:pPr>
                      <a:r>
                        <a:rPr kumimoji="1" lang="en-US" altLang="zh-CN" sz="1050" dirty="0">
                          <a:latin typeface="+mn-lt"/>
                        </a:rPr>
                        <a:t>2.35</a:t>
                      </a:r>
                      <a:r>
                        <a:rPr kumimoji="1" lang="ja-JP" altLang="en-US" sz="1050" dirty="0">
                          <a:latin typeface="+mn-lt"/>
                        </a:rPr>
                        <a:t>％</a:t>
                      </a:r>
                      <a:endParaRPr kumimoji="1" lang="en-US" altLang="zh-CN" sz="1050" dirty="0">
                        <a:latin typeface="+mn-lt"/>
                      </a:endParaRP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tcPr>
                </a:tc>
                <a:extLst>
                  <a:ext uri="{0D108BD9-81ED-4DB2-BD59-A6C34878D82A}">
                    <a16:rowId xmlns:a16="http://schemas.microsoft.com/office/drawing/2014/main" val="562195330"/>
                  </a:ext>
                </a:extLst>
              </a:tr>
              <a:tr h="1188000">
                <a:tc>
                  <a:txBody>
                    <a:bodyPr/>
                    <a:lstStyle/>
                    <a:p>
                      <a:r>
                        <a:rPr kumimoji="1" lang="ja-JP" altLang="en-US" sz="1200" b="1" dirty="0"/>
                        <a:t>○健康寿命：</a:t>
                      </a:r>
                      <a:r>
                        <a:rPr kumimoji="1" lang="en-US" altLang="ja-JP" sz="1200" b="1" dirty="0"/>
                        <a:t>2019</a:t>
                      </a:r>
                      <a:r>
                        <a:rPr kumimoji="1" lang="ja-JP" altLang="en-US" sz="1200" b="1" dirty="0"/>
                        <a:t>年から３歳以上延伸</a:t>
                      </a:r>
                      <a:r>
                        <a:rPr kumimoji="1" lang="en-US" altLang="ja-JP" sz="1200" b="1" dirty="0"/>
                        <a:t>【2035</a:t>
                      </a:r>
                      <a:r>
                        <a:rPr kumimoji="1" lang="ja-JP" altLang="en-US" sz="1200" b="1" dirty="0"/>
                        <a:t>年度まで</a:t>
                      </a:r>
                      <a:r>
                        <a:rPr kumimoji="1" lang="en-US" altLang="ja-JP" sz="1200" b="1" dirty="0"/>
                        <a:t>】</a:t>
                      </a:r>
                      <a:endParaRPr kumimoji="1" lang="ja-JP" altLang="en-US" sz="1200" b="1" dirty="0"/>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tc>
                  <a:txBody>
                    <a:bodyPr/>
                    <a:lstStyle/>
                    <a:p>
                      <a:pPr algn="ctr">
                        <a:lnSpc>
                          <a:spcPct val="100000"/>
                        </a:lnSpc>
                      </a:pPr>
                      <a:r>
                        <a:rPr kumimoji="1" lang="en-US" altLang="zh-CN" sz="1050" dirty="0">
                          <a:latin typeface="+mn-lt"/>
                        </a:rPr>
                        <a:t>【2019</a:t>
                      </a:r>
                      <a:r>
                        <a:rPr kumimoji="1" lang="zh-CN" altLang="en-US" sz="1050" dirty="0">
                          <a:latin typeface="+mn-lt"/>
                        </a:rPr>
                        <a:t>年</a:t>
                      </a:r>
                      <a:r>
                        <a:rPr kumimoji="1" lang="en-US" altLang="zh-CN" sz="1050" dirty="0">
                          <a:latin typeface="+mn-lt"/>
                        </a:rPr>
                        <a:t>】</a:t>
                      </a:r>
                    </a:p>
                    <a:p>
                      <a:pPr algn="ctr">
                        <a:lnSpc>
                          <a:spcPct val="100000"/>
                        </a:lnSpc>
                      </a:pPr>
                      <a:r>
                        <a:rPr kumimoji="1" lang="ja-JP" altLang="en-US" sz="1050" dirty="0">
                          <a:latin typeface="+mn-lt"/>
                        </a:rPr>
                        <a:t>男性：</a:t>
                      </a:r>
                      <a:r>
                        <a:rPr kumimoji="1" lang="en-US" altLang="ja-JP" sz="1050" dirty="0">
                          <a:latin typeface="+mn-lt"/>
                        </a:rPr>
                        <a:t>71.88</a:t>
                      </a:r>
                      <a:r>
                        <a:rPr kumimoji="1" lang="ja-JP" altLang="en-US" sz="1050" dirty="0">
                          <a:latin typeface="+mn-lt"/>
                        </a:rPr>
                        <a:t>歳　　女性：</a:t>
                      </a:r>
                      <a:r>
                        <a:rPr kumimoji="1" lang="en-US" altLang="ja-JP" sz="1050" dirty="0">
                          <a:latin typeface="+mn-lt"/>
                        </a:rPr>
                        <a:t>74.78</a:t>
                      </a:r>
                      <a:r>
                        <a:rPr kumimoji="1" lang="ja-JP" altLang="en-US" sz="1050" dirty="0">
                          <a:latin typeface="+mn-lt"/>
                        </a:rPr>
                        <a:t>歳</a:t>
                      </a:r>
                      <a:endParaRPr kumimoji="1" lang="zh-CN" altLang="en-US" sz="1050" dirty="0">
                        <a:latin typeface="+mn-lt"/>
                      </a:endParaRPr>
                    </a:p>
                  </a:txBody>
                  <a:tcPr marL="68580" marR="68580" marT="34290" marB="3429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933252577"/>
                  </a:ext>
                </a:extLst>
              </a:tr>
            </a:tbl>
          </a:graphicData>
        </a:graphic>
      </p:graphicFrame>
      <p:sp>
        <p:nvSpPr>
          <p:cNvPr id="27" name="正方形/長方形 26">
            <a:extLst>
              <a:ext uri="{FF2B5EF4-FFF2-40B4-BE49-F238E27FC236}">
                <a16:creationId xmlns:a16="http://schemas.microsoft.com/office/drawing/2014/main" id="{B9C8102B-CF25-43F9-8378-E4FAAEC2EDFB}"/>
              </a:ext>
            </a:extLst>
          </p:cNvPr>
          <p:cNvSpPr/>
          <p:nvPr/>
        </p:nvSpPr>
        <p:spPr>
          <a:xfrm>
            <a:off x="4779804" y="3419453"/>
            <a:ext cx="4084364" cy="253916"/>
          </a:xfrm>
          <a:prstGeom prst="rect">
            <a:avLst/>
          </a:prstGeom>
        </p:spPr>
        <p:txBody>
          <a:bodyPr wrap="square" lIns="91440" tIns="45720" rIns="91440" bIns="45720" anchor="t">
            <a:spAutoFit/>
          </a:bodyPr>
          <a:lstStyle/>
          <a:p>
            <a:pPr marL="180975" indent="-180975" algn="r"/>
            <a:r>
              <a:rPr lang="ja-JP" altLang="en-US" sz="1050" dirty="0">
                <a:latin typeface="Meiryo UI"/>
                <a:ea typeface="Meiryo UI"/>
                <a:cs typeface="Meiryo UI" panose="020B0604030504040204" pitchFamily="50" charset="-128"/>
              </a:rPr>
              <a:t>（注）下線部が、第３期戦略にて追記した部分</a:t>
            </a:r>
            <a:endParaRPr lang="en-US" altLang="ja-JP" sz="1050" dirty="0">
              <a:latin typeface="Meiryo UI"/>
              <a:ea typeface="Meiryo UI"/>
              <a:cs typeface="Meiryo UI" panose="020B0604030504040204" pitchFamily="50" charset="-128"/>
            </a:endParaRPr>
          </a:p>
        </p:txBody>
      </p:sp>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0" name="正方形/長方形 29">
            <a:extLst>
              <a:ext uri="{FF2B5EF4-FFF2-40B4-BE49-F238E27FC236}">
                <a16:creationId xmlns:a16="http://schemas.microsoft.com/office/drawing/2014/main" id="{B1925AD1-957E-4F05-8E22-5C5F80B185B8}"/>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33833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82223"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a:solidFill>
                <a:prstClr val="black"/>
              </a:solidFill>
            </a:endParaRPr>
          </a:p>
        </p:txBody>
      </p:sp>
      <p:sp>
        <p:nvSpPr>
          <p:cNvPr id="20" name="正方形/長方形 19">
            <a:extLst>
              <a:ext uri="{FF2B5EF4-FFF2-40B4-BE49-F238E27FC236}">
                <a16:creationId xmlns:a16="http://schemas.microsoft.com/office/drawing/2014/main" id="{D87A6211-A91F-4095-886B-4B46686EF5A8}"/>
              </a:ext>
            </a:extLst>
          </p:cNvPr>
          <p:cNvSpPr/>
          <p:nvPr/>
        </p:nvSpPr>
        <p:spPr>
          <a:xfrm>
            <a:off x="188139" y="592062"/>
            <a:ext cx="8784975" cy="4816703"/>
          </a:xfrm>
          <a:prstGeom prst="rect">
            <a:avLst/>
          </a:prstGeom>
        </p:spPr>
        <p:txBody>
          <a:bodyPr wrap="square" lIns="91440" tIns="45720" rIns="91440" bIns="45720" anchor="t">
            <a:spAutoFit/>
          </a:bodyPr>
          <a:lstStyle/>
          <a:p>
            <a:pPr marL="179705" indent="-457200" algn="just"/>
            <a:r>
              <a:rPr lang="en-US" altLang="ja-JP" sz="1600" b="1" dirty="0"/>
              <a:t>Ⅲ</a:t>
            </a:r>
            <a:r>
              <a:rPr lang="ja-JP" altLang="en-US" sz="1600" b="1" dirty="0"/>
              <a:t>　</a:t>
            </a:r>
            <a:r>
              <a:rPr lang="ja-JP" altLang="en-US" sz="1600" b="1" dirty="0">
                <a:latin typeface="Meiryo UI"/>
                <a:ea typeface="Meiryo UI"/>
                <a:cs typeface="Meiryo UI" panose="020B0604030504040204" pitchFamily="50" charset="-128"/>
              </a:rPr>
              <a:t>東西二極の一極としての社会経済構造の構築</a:t>
            </a:r>
            <a:endParaRPr lang="en-US" altLang="ja-JP" sz="1600" b="1" dirty="0">
              <a:latin typeface="+mn-lt"/>
              <a:ea typeface="+mn-ea"/>
              <a:cs typeface="Meiryo UI" panose="020B0604030504040204" pitchFamily="50" charset="-128"/>
            </a:endParaRPr>
          </a:p>
          <a:p>
            <a:pPr marL="179388" indent="1588" algn="just">
              <a:spcBef>
                <a:spcPts val="600"/>
              </a:spcBef>
              <a:defRPr/>
            </a:pPr>
            <a:r>
              <a:rPr lang="ja-JP" altLang="en-US" sz="1600" b="1" dirty="0"/>
              <a:t>○第２期戦略</a:t>
            </a:r>
            <a:r>
              <a:rPr lang="ja-JP" altLang="en-US" sz="1600" b="1" dirty="0">
                <a:solidFill>
                  <a:schemeClr val="tx1"/>
                </a:solidFill>
              </a:rPr>
              <a:t>の経過</a:t>
            </a:r>
            <a:endParaRPr lang="en-US" altLang="ja-JP" sz="1600" dirty="0">
              <a:solidFill>
                <a:schemeClr val="tx1"/>
              </a:solidFill>
            </a:endParaRPr>
          </a:p>
          <a:p>
            <a:pPr marL="180975" indent="0" algn="just">
              <a:spcBef>
                <a:spcPts val="600"/>
              </a:spcBef>
            </a:pPr>
            <a:r>
              <a:rPr lang="ja-JP" altLang="en-US" sz="1600" dirty="0">
                <a:solidFill>
                  <a:schemeClr val="tx1"/>
                </a:solidFill>
              </a:rPr>
              <a:t>第２期戦略では、コロナ禍で大阪の経済が多大なダメージを受ける中、産業の創出・振興や企業立地の促進などに取り組んできており、コロナ禍から回復しつつあるものの、実質経済成長率は策定当初の目標には届いていない状況</a:t>
            </a:r>
            <a:r>
              <a:rPr lang="ja-JP" altLang="en-US" sz="1600" dirty="0"/>
              <a:t>です</a:t>
            </a:r>
            <a:r>
              <a:rPr lang="ja-JP" altLang="en-US" sz="1600" dirty="0">
                <a:solidFill>
                  <a:schemeClr val="tx1"/>
                </a:solidFill>
              </a:rPr>
              <a:t>。</a:t>
            </a:r>
            <a:endParaRPr lang="en-US" altLang="ja-JP" sz="1600" dirty="0">
              <a:solidFill>
                <a:schemeClr val="tx1"/>
              </a:solidFill>
            </a:endParaRPr>
          </a:p>
          <a:p>
            <a:pPr marL="180975" algn="just">
              <a:spcBef>
                <a:spcPts val="600"/>
              </a:spcBef>
            </a:pPr>
            <a:r>
              <a:rPr lang="ja-JP" altLang="en-US" sz="1600" dirty="0">
                <a:solidFill>
                  <a:schemeClr val="tx1"/>
                </a:solidFill>
              </a:rPr>
              <a:t>一方</a:t>
            </a:r>
            <a:r>
              <a:rPr lang="ja-JP" altLang="en-US" sz="1600" dirty="0"/>
              <a:t>、都市魅力の向上に向け、外国人観光客の受入環境の整備や、世界に通用する都市魅力の創造、コロナ禍における国内旅行の促進等に取り組んできた結果、</a:t>
            </a:r>
            <a:r>
              <a:rPr lang="en-US" altLang="ja-JP" sz="1600" dirty="0"/>
              <a:t>2023</a:t>
            </a:r>
            <a:r>
              <a:rPr lang="ja-JP" altLang="en-US" sz="1600" dirty="0"/>
              <a:t>年の外国人延べ宿泊者数及び日本人延べ宿泊者数はともにコロナ前より増加し、一定の成果が得られました。</a:t>
            </a:r>
            <a:endParaRPr lang="en-US" altLang="ja-JP" sz="1600" dirty="0">
              <a:solidFill>
                <a:schemeClr val="tx1"/>
              </a:solidFill>
            </a:endParaRPr>
          </a:p>
          <a:p>
            <a:pPr marL="180975" algn="just">
              <a:spcBef>
                <a:spcPts val="600"/>
              </a:spcBef>
            </a:pPr>
            <a:r>
              <a:rPr lang="ja-JP" altLang="en-US" sz="1600" b="1" dirty="0"/>
              <a:t>○人口動向からみる</a:t>
            </a:r>
            <a:r>
              <a:rPr lang="ja-JP" altLang="en-US" sz="1600" b="1" dirty="0">
                <a:solidFill>
                  <a:schemeClr val="tx1"/>
                </a:solidFill>
              </a:rPr>
              <a:t>大阪</a:t>
            </a:r>
            <a:endParaRPr lang="en-US" altLang="ja-JP" sz="1600" b="1" dirty="0">
              <a:solidFill>
                <a:schemeClr val="tx1"/>
              </a:solidFill>
            </a:endParaRPr>
          </a:p>
          <a:p>
            <a:pPr marL="180975" indent="0" algn="just">
              <a:spcBef>
                <a:spcPts val="600"/>
              </a:spcBef>
            </a:pPr>
            <a:r>
              <a:rPr lang="ja-JP" altLang="en-US" sz="1600" dirty="0">
                <a:solidFill>
                  <a:schemeClr val="tx1"/>
                </a:solidFill>
              </a:rPr>
              <a:t>大阪では、</a:t>
            </a:r>
            <a:r>
              <a:rPr lang="en-US" altLang="ja-JP" sz="1600" dirty="0">
                <a:solidFill>
                  <a:schemeClr val="tx1"/>
                </a:solidFill>
              </a:rPr>
              <a:t>2050</a:t>
            </a:r>
            <a:r>
              <a:rPr lang="ja-JP" altLang="en-US" sz="1600" dirty="0">
                <a:solidFill>
                  <a:schemeClr val="tx1"/>
                </a:solidFill>
              </a:rPr>
              <a:t>年に生産年齢人口が半数程度になる見込みなど労働力が減少傾向にあり、転出入状況で見ても、対全国的には転入超過ですが、対東京圏には一貫して転出超過が続いている状況です。　</a:t>
            </a:r>
            <a:endParaRPr lang="en-US" altLang="ja-JP" sz="1600" dirty="0">
              <a:solidFill>
                <a:schemeClr val="tx1"/>
              </a:solidFill>
            </a:endParaRPr>
          </a:p>
          <a:p>
            <a:pPr marL="180975" algn="just"/>
            <a:r>
              <a:rPr lang="ja-JP" altLang="en-US" sz="1600" dirty="0">
                <a:solidFill>
                  <a:schemeClr val="tx1"/>
                </a:solidFill>
              </a:rPr>
              <a:t>一方、交流人口については、延べ宿泊者数は</a:t>
            </a:r>
            <a:r>
              <a:rPr lang="en-US" altLang="ja-JP" sz="1600" dirty="0">
                <a:solidFill>
                  <a:schemeClr val="tx1"/>
                </a:solidFill>
              </a:rPr>
              <a:t>2023</a:t>
            </a:r>
            <a:r>
              <a:rPr lang="ja-JP" altLang="en-US" sz="1600" dirty="0">
                <a:solidFill>
                  <a:schemeClr val="tx1"/>
                </a:solidFill>
              </a:rPr>
              <a:t>年に過去最高を記録するなど、増加傾向にあります。</a:t>
            </a:r>
            <a:endParaRPr lang="en-US" altLang="ja-JP" sz="1600" dirty="0">
              <a:solidFill>
                <a:schemeClr val="tx1"/>
              </a:solidFill>
            </a:endParaRPr>
          </a:p>
          <a:p>
            <a:pPr marL="180975" algn="just">
              <a:spcBef>
                <a:spcPts val="600"/>
              </a:spcBef>
            </a:pPr>
            <a:r>
              <a:rPr lang="ja-JP" altLang="en-US" sz="1600" b="1" dirty="0"/>
              <a:t>○第３期戦略の基本目標</a:t>
            </a:r>
            <a:endParaRPr lang="en-US" altLang="ja-JP" sz="1600" dirty="0">
              <a:solidFill>
                <a:schemeClr val="tx1"/>
              </a:solidFill>
            </a:endParaRPr>
          </a:p>
          <a:p>
            <a:pPr marL="180975" algn="just">
              <a:spcBef>
                <a:spcPts val="600"/>
              </a:spcBef>
            </a:pPr>
            <a:r>
              <a:rPr lang="ja-JP" altLang="en-US" sz="1600" dirty="0">
                <a:solidFill>
                  <a:schemeClr val="tx1"/>
                </a:solidFill>
              </a:rPr>
              <a:t>第</a:t>
            </a:r>
            <a:r>
              <a:rPr lang="ja-JP" altLang="en-US" sz="1600" dirty="0"/>
              <a:t>３</a:t>
            </a:r>
            <a:r>
              <a:rPr lang="ja-JP" altLang="en-US" sz="1600" dirty="0">
                <a:solidFill>
                  <a:schemeClr val="tx1"/>
                </a:solidFill>
              </a:rPr>
              <a:t>期戦略では、万博のインパクトを活かし、東京圏への企業・人材流出の是正及び大阪のさらなる成長を図るため、「大阪</a:t>
            </a:r>
            <a:r>
              <a:rPr lang="ja-JP" altLang="en-US" sz="1600" dirty="0"/>
              <a:t>の経済を強くする</a:t>
            </a:r>
            <a:r>
              <a:rPr lang="ja-JP" altLang="en-US" sz="1600" dirty="0">
                <a:solidFill>
                  <a:schemeClr val="tx1"/>
                </a:solidFill>
              </a:rPr>
              <a:t>」取組や</a:t>
            </a:r>
            <a:r>
              <a:rPr lang="ja-JP" altLang="en-US" sz="1600" dirty="0"/>
              <a:t>、文化芸術等多岐にわたる大阪の魅力の国内外への発信、地域が有する資源を活かした魅力の創造、インバウンド等の受入環境整備など「ひとが集まる大阪をつくる」取組を進めます。</a:t>
            </a:r>
            <a:endParaRPr lang="en-US" altLang="ja-JP" sz="1600" dirty="0">
              <a:latin typeface="Meiryo UI"/>
              <a:ea typeface="Meiryo UI"/>
              <a:cs typeface="Meiryo UI" panose="020B0604030504040204" pitchFamily="50" charset="-128"/>
            </a:endParaRPr>
          </a:p>
        </p:txBody>
      </p:sp>
      <p:sp>
        <p:nvSpPr>
          <p:cNvPr id="21" name="テキスト ボックス 20">
            <a:extLst>
              <a:ext uri="{FF2B5EF4-FFF2-40B4-BE49-F238E27FC236}">
                <a16:creationId xmlns:a16="http://schemas.microsoft.com/office/drawing/2014/main" id="{1C4F93F7-3918-4A13-9B44-1E7A8C1F1DA8}"/>
              </a:ext>
            </a:extLst>
          </p:cNvPr>
          <p:cNvSpPr txBox="1"/>
          <p:nvPr/>
        </p:nvSpPr>
        <p:spPr>
          <a:xfrm>
            <a:off x="2446129" y="5539770"/>
            <a:ext cx="4251743" cy="646331"/>
          </a:xfrm>
          <a:prstGeom prst="rect">
            <a:avLst/>
          </a:prstGeom>
          <a:noFill/>
          <a:ln w="28575">
            <a:solidFill>
              <a:schemeClr val="accent5"/>
            </a:solidFill>
          </a:ln>
        </p:spPr>
        <p:txBody>
          <a:bodyPr wrap="square">
            <a:spAutoFit/>
          </a:bodyPr>
          <a:lstStyle/>
          <a:p>
            <a:pPr marL="179705" marR="0" lvl="0" indent="-457200" algn="just" defTabSz="914400" rtl="0" eaLnBrk="1" fontAlgn="auto" latinLnBrk="0" hangingPunct="1">
              <a:lnSpc>
                <a:spcPct val="100000"/>
              </a:lnSpc>
              <a:spcBef>
                <a:spcPts val="600"/>
              </a:spcBef>
              <a:spcAft>
                <a:spcPts val="0"/>
              </a:spcAft>
              <a:buClrTx/>
              <a:buSzTx/>
              <a:buFontTx/>
              <a:buNone/>
              <a:tabLst/>
              <a:defRPr/>
            </a:pPr>
            <a:r>
              <a:rPr lang="ja-JP" altLang="en-US" sz="1800" dirty="0">
                <a:latin typeface="Meiryo UI"/>
                <a:ea typeface="Meiryo UI"/>
                <a:cs typeface="Meiryo UI" panose="020B0604030504040204" pitchFamily="50" charset="-128"/>
              </a:rPr>
              <a:t>　</a:t>
            </a:r>
            <a:r>
              <a:rPr lang="ja-JP" altLang="en-US" sz="1800" b="1" dirty="0">
                <a:solidFill>
                  <a:schemeClr val="tx1"/>
                </a:solidFill>
              </a:rPr>
              <a:t>基本目標⑤　大阪の経済を強くする</a:t>
            </a:r>
            <a:endParaRPr lang="en-US" altLang="ja-JP" sz="1800" b="1" dirty="0">
              <a:solidFill>
                <a:schemeClr val="tx1"/>
              </a:solidFill>
            </a:endParaRPr>
          </a:p>
          <a:p>
            <a:pPr marL="179705" indent="-457200" algn="just">
              <a:defRPr/>
            </a:pPr>
            <a:r>
              <a:rPr lang="ja-JP" altLang="en-US" sz="1800" dirty="0">
                <a:latin typeface="Meiryo UI"/>
                <a:ea typeface="Meiryo UI"/>
                <a:cs typeface="Meiryo UI" panose="020B0604030504040204" pitchFamily="50" charset="-128"/>
              </a:rPr>
              <a:t>　</a:t>
            </a:r>
            <a:r>
              <a:rPr lang="ja-JP" altLang="en-US" sz="1800" b="1" dirty="0">
                <a:solidFill>
                  <a:schemeClr val="tx1"/>
                </a:solidFill>
              </a:rPr>
              <a:t>基本目標⑥　</a:t>
            </a:r>
            <a:r>
              <a:rPr kumimoji="1" lang="ja-JP" altLang="en-US" sz="1800" b="1"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ひとが集まる大阪をつくる</a:t>
            </a:r>
            <a:endParaRPr lang="en-US" altLang="ja-JP" sz="1800" b="1" dirty="0">
              <a:solidFill>
                <a:schemeClr val="tx1"/>
              </a:solidFill>
            </a:endParaRPr>
          </a:p>
        </p:txBody>
      </p:sp>
      <p:sp>
        <p:nvSpPr>
          <p:cNvPr id="22" name="二等辺三角形 21">
            <a:extLst>
              <a:ext uri="{FF2B5EF4-FFF2-40B4-BE49-F238E27FC236}">
                <a16:creationId xmlns:a16="http://schemas.microsoft.com/office/drawing/2014/main" id="{CF4DAB95-C81A-448C-AA11-EE93E84C8281}"/>
              </a:ext>
            </a:extLst>
          </p:cNvPr>
          <p:cNvSpPr/>
          <p:nvPr/>
        </p:nvSpPr>
        <p:spPr>
          <a:xfrm rot="10800000">
            <a:off x="3448976" y="5174897"/>
            <a:ext cx="2246050" cy="221942"/>
          </a:xfrm>
          <a:prstGeom prs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47267B5-D0FC-44D9-90A8-558E6CE4EE83}"/>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48235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grpSp>
        <p:nvGrpSpPr>
          <p:cNvPr id="2" name="グループ化 1">
            <a:extLst>
              <a:ext uri="{FF2B5EF4-FFF2-40B4-BE49-F238E27FC236}">
                <a16:creationId xmlns:a16="http://schemas.microsoft.com/office/drawing/2014/main" id="{B5DF6931-222E-4141-AD52-1024F39BA42C}"/>
              </a:ext>
            </a:extLst>
          </p:cNvPr>
          <p:cNvGrpSpPr/>
          <p:nvPr/>
        </p:nvGrpSpPr>
        <p:grpSpPr>
          <a:xfrm>
            <a:off x="4134791" y="42603"/>
            <a:ext cx="4829697" cy="458182"/>
            <a:chOff x="4833314" y="1266617"/>
            <a:chExt cx="3991485" cy="344239"/>
          </a:xfrm>
        </p:grpSpPr>
        <p:pic>
          <p:nvPicPr>
            <p:cNvPr id="33" name="Picture 5">
              <a:extLst>
                <a:ext uri="{FF2B5EF4-FFF2-40B4-BE49-F238E27FC236}">
                  <a16:creationId xmlns:a16="http://schemas.microsoft.com/office/drawing/2014/main" id="{5ED95D62-AD30-4110-98D1-B96C6387687D}"/>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3314" y="126661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B5E02060-14BD-4312-AA63-2916D6F23B95}"/>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6034517" y="1266617"/>
              <a:ext cx="378663" cy="344239"/>
            </a:xfrm>
            <a:prstGeom prst="rect">
              <a:avLst/>
            </a:prstGeom>
          </p:spPr>
        </p:pic>
        <p:pic>
          <p:nvPicPr>
            <p:cNvPr id="35" name="Picture 9">
              <a:extLst>
                <a:ext uri="{FF2B5EF4-FFF2-40B4-BE49-F238E27FC236}">
                  <a16:creationId xmlns:a16="http://schemas.microsoft.com/office/drawing/2014/main" id="{20D1EB38-5348-43C7-9948-B7B4D46967EF}"/>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2580" y="126661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83219EF6-C44C-487A-8733-975B57E367ED}"/>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454" y="126661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a:extLst>
                <a:ext uri="{FF2B5EF4-FFF2-40B4-BE49-F238E27FC236}">
                  <a16:creationId xmlns:a16="http://schemas.microsoft.com/office/drawing/2014/main" id="{E64A2460-B856-4876-A04B-1FAF587A32D0}"/>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230643" y="1266617"/>
              <a:ext cx="378663" cy="344239"/>
            </a:xfrm>
            <a:prstGeom prst="rect">
              <a:avLst/>
            </a:prstGeom>
          </p:spPr>
        </p:pic>
        <p:pic>
          <p:nvPicPr>
            <p:cNvPr id="38" name="Picture 14">
              <a:extLst>
                <a:ext uri="{FF2B5EF4-FFF2-40B4-BE49-F238E27FC236}">
                  <a16:creationId xmlns:a16="http://schemas.microsoft.com/office/drawing/2014/main" id="{2602CE5B-1C6C-49AF-AE7D-9DEB48A524FF}"/>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0328" y="1266617"/>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39" name="図 38">
              <a:extLst>
                <a:ext uri="{FF2B5EF4-FFF2-40B4-BE49-F238E27FC236}">
                  <a16:creationId xmlns:a16="http://schemas.microsoft.com/office/drawing/2014/main" id="{07FF99AC-5A48-4CF0-BEE1-6E69C0605766}"/>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642265" y="1266617"/>
              <a:ext cx="378663" cy="344239"/>
            </a:xfrm>
            <a:prstGeom prst="rect">
              <a:avLst/>
            </a:prstGeom>
          </p:spPr>
        </p:pic>
        <p:pic>
          <p:nvPicPr>
            <p:cNvPr id="40" name="図 39">
              <a:extLst>
                <a:ext uri="{FF2B5EF4-FFF2-40B4-BE49-F238E27FC236}">
                  <a16:creationId xmlns:a16="http://schemas.microsoft.com/office/drawing/2014/main" id="{F777E59C-DB29-4A21-AE7B-5F4486A887F3}"/>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446136" y="1266617"/>
              <a:ext cx="378663" cy="344239"/>
            </a:xfrm>
            <a:prstGeom prst="rect">
              <a:avLst/>
            </a:prstGeom>
          </p:spPr>
        </p:pic>
        <p:pic>
          <p:nvPicPr>
            <p:cNvPr id="41" name="図 40">
              <a:extLst>
                <a:ext uri="{FF2B5EF4-FFF2-40B4-BE49-F238E27FC236}">
                  <a16:creationId xmlns:a16="http://schemas.microsoft.com/office/drawing/2014/main" id="{D85D2C84-64CA-4DAF-B5A1-F9DF80652F9B}"/>
                </a:ext>
              </a:extLst>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8044202" y="1266617"/>
              <a:ext cx="378663" cy="344239"/>
            </a:xfrm>
            <a:prstGeom prst="rect">
              <a:avLst/>
            </a:prstGeom>
          </p:spPr>
        </p:pic>
        <p:pic>
          <p:nvPicPr>
            <p:cNvPr id="23" name="図 22">
              <a:extLst>
                <a:ext uri="{FF2B5EF4-FFF2-40B4-BE49-F238E27FC236}">
                  <a16:creationId xmlns:a16="http://schemas.microsoft.com/office/drawing/2014/main" id="{65EC34B9-F03E-40E1-9080-A2CA2FCA82C8}"/>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6838391" y="1266617"/>
              <a:ext cx="378663" cy="344239"/>
            </a:xfrm>
            <a:prstGeom prst="rect">
              <a:avLst/>
            </a:prstGeom>
          </p:spPr>
        </p:pic>
      </p:grpSp>
      <p:sp>
        <p:nvSpPr>
          <p:cNvPr id="24" name="四角形: 角を丸くする 23">
            <a:extLst>
              <a:ext uri="{FF2B5EF4-FFF2-40B4-BE49-F238E27FC236}">
                <a16:creationId xmlns:a16="http://schemas.microsoft.com/office/drawing/2014/main" id="{610C3B69-BD1B-4A56-8DFF-86905DAF288A}"/>
              </a:ext>
            </a:extLst>
          </p:cNvPr>
          <p:cNvSpPr/>
          <p:nvPr/>
        </p:nvSpPr>
        <p:spPr>
          <a:xfrm>
            <a:off x="179512" y="1205166"/>
            <a:ext cx="8784976" cy="2223834"/>
          </a:xfrm>
          <a:prstGeom prst="roundRect">
            <a:avLst>
              <a:gd name="adj" fmla="val 1363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5A38D745-1557-4860-94D9-46B97BBF509A}"/>
              </a:ext>
            </a:extLst>
          </p:cNvPr>
          <p:cNvSpPr txBox="1"/>
          <p:nvPr/>
        </p:nvSpPr>
        <p:spPr>
          <a:xfrm>
            <a:off x="2889402" y="1048698"/>
            <a:ext cx="3365197" cy="338554"/>
          </a:xfrm>
          <a:prstGeom prst="rect">
            <a:avLst/>
          </a:prstGeom>
          <a:solidFill>
            <a:schemeClr val="accent5"/>
          </a:solidFill>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bg1"/>
                </a:solidFill>
              </a:rPr>
              <a:t>　基本目標⑤　大阪の経済を強くする</a:t>
            </a:r>
          </a:p>
        </p:txBody>
      </p:sp>
      <p:sp>
        <p:nvSpPr>
          <p:cNvPr id="28" name="正方形/長方形 27">
            <a:extLst>
              <a:ext uri="{FF2B5EF4-FFF2-40B4-BE49-F238E27FC236}">
                <a16:creationId xmlns:a16="http://schemas.microsoft.com/office/drawing/2014/main" id="{DD086846-66D3-45CE-A5DB-85F143109DA8}"/>
              </a:ext>
            </a:extLst>
          </p:cNvPr>
          <p:cNvSpPr/>
          <p:nvPr/>
        </p:nvSpPr>
        <p:spPr>
          <a:xfrm>
            <a:off x="179512" y="581562"/>
            <a:ext cx="8784976" cy="2900794"/>
          </a:xfrm>
          <a:prstGeom prst="rect">
            <a:avLst/>
          </a:prstGeom>
        </p:spPr>
        <p:txBody>
          <a:bodyPr wrap="square" lIns="91440" tIns="45720" rIns="91440" bIns="45720" anchor="t">
            <a:spAutoFit/>
          </a:bodyPr>
          <a:lstStyle/>
          <a:p>
            <a:pPr marR="0" lvl="0" indent="0" algn="just" defTabSz="914400" rtl="0" eaLnBrk="1" fontAlgn="auto" latinLnBrk="0" hangingPunct="1">
              <a:lnSpc>
                <a:spcPct val="100000"/>
              </a:lnSpc>
              <a:spcBef>
                <a:spcPts val="0"/>
              </a:spcBef>
              <a:spcAft>
                <a:spcPts val="0"/>
              </a:spcAft>
              <a:buClrTx/>
              <a:buSzTx/>
              <a:buFontTx/>
              <a:buNone/>
              <a:tabLst/>
              <a:defRPr/>
            </a:pPr>
            <a:r>
              <a:rPr lang="en-US" altLang="ja-JP" sz="1600" b="1" dirty="0"/>
              <a:t>Ⅲ</a:t>
            </a:r>
            <a:r>
              <a:rPr lang="ja-JP" altLang="en-US" sz="1600" b="1" dirty="0"/>
              <a:t>　</a:t>
            </a:r>
            <a:r>
              <a:rPr lang="ja-JP" altLang="en-US" sz="1600" b="1" dirty="0">
                <a:latin typeface="Meiryo UI"/>
                <a:ea typeface="Meiryo UI"/>
                <a:cs typeface="Meiryo UI" panose="020B0604030504040204" pitchFamily="50" charset="-128"/>
              </a:rPr>
              <a:t>東西二極の一極としての社会経済構造の構築</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spcBef>
                <a:spcPts val="1200"/>
              </a:spcBef>
            </a:pP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spcBef>
                <a:spcPts val="1200"/>
              </a:spcBef>
            </a:pP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東京圏への企業・人材の流出に歯止めをかけるとともに、</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東西二極の一極を担う副首都・大阪としての都市機能を強化します。</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2062163" indent="-1881188" algn="just">
              <a:spcBef>
                <a:spcPts val="300"/>
              </a:spcBef>
            </a:pPr>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産業の創出・振興</a:t>
            </a:r>
            <a:r>
              <a:rPr lang="ja-JP" altLang="en-US" sz="1600" dirty="0">
                <a:solidFill>
                  <a:prstClr val="black"/>
                </a:solidFill>
                <a:latin typeface="Meiryo UI"/>
                <a:ea typeface="Meiryo UI"/>
              </a:rPr>
              <a:t>：スタートアップ・エコシステムの推進、健康・医療関連産業の支援、カーボンニュートラルの実現、海外企業等とのビジネス交流機会の創出、国際金融都市の推進、中小企業等の生産性向上や賃上げ環境の整備、大阪公立大学における産学官共創によるイノベーションの創出　等</a:t>
            </a:r>
          </a:p>
          <a:p>
            <a:pPr marL="2328863" indent="-2147888" algn="just"/>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企業の人材確保支援</a:t>
            </a:r>
            <a:r>
              <a:rPr lang="ja-JP" altLang="en-US" sz="1600" dirty="0">
                <a:solidFill>
                  <a:prstClr val="black"/>
                </a:solidFill>
                <a:latin typeface="Meiryo UI"/>
                <a:ea typeface="Meiryo UI"/>
              </a:rPr>
              <a:t>：企業の人材確保支援、リスキリング等による能力向上支援、</a:t>
            </a:r>
            <a:endParaRPr lang="en-US" altLang="ja-JP" sz="1600" dirty="0">
              <a:solidFill>
                <a:prstClr val="black"/>
              </a:solidFill>
              <a:latin typeface="Meiryo UI"/>
              <a:ea typeface="Meiryo UI"/>
            </a:endParaRPr>
          </a:p>
          <a:p>
            <a:pPr marL="2328863" indent="1588" algn="just"/>
            <a:r>
              <a:rPr lang="ja-JP" altLang="en-US" sz="1600" dirty="0">
                <a:solidFill>
                  <a:prstClr val="black"/>
                </a:solidFill>
                <a:latin typeface="Meiryo UI"/>
                <a:ea typeface="Meiryo UI"/>
              </a:rPr>
              <a:t>多様な人材が活躍できる環境整備、外国人材の受入促進・共生推進　等</a:t>
            </a:r>
          </a:p>
        </p:txBody>
      </p:sp>
      <p:sp>
        <p:nvSpPr>
          <p:cNvPr id="29" name="正方形/長方形 28">
            <a:extLst>
              <a:ext uri="{FF2B5EF4-FFF2-40B4-BE49-F238E27FC236}">
                <a16:creationId xmlns:a16="http://schemas.microsoft.com/office/drawing/2014/main" id="{B61214CB-9573-4D22-95B8-C053FCDE322A}"/>
              </a:ext>
            </a:extLst>
          </p:cNvPr>
          <p:cNvSpPr/>
          <p:nvPr/>
        </p:nvSpPr>
        <p:spPr>
          <a:xfrm>
            <a:off x="161509" y="3604762"/>
            <a:ext cx="8905204" cy="338554"/>
          </a:xfrm>
          <a:prstGeom prst="rect">
            <a:avLst/>
          </a:prstGeom>
        </p:spPr>
        <p:txBody>
          <a:bodyPr wrap="square" lIns="91440" tIns="45720" rIns="91440" bIns="45720" anchor="t">
            <a:spAutoFit/>
          </a:bodyPr>
          <a:lstStyle/>
          <a:p>
            <a:pPr marL="180975" indent="-180975" algn="just"/>
            <a:r>
              <a:rPr lang="en-US" altLang="ja-JP" sz="1600" b="1" dirty="0">
                <a:latin typeface="Meiryo UI"/>
                <a:ea typeface="Meiryo UI"/>
                <a:cs typeface="Meiryo UI" panose="020B0604030504040204" pitchFamily="50" charset="-128"/>
              </a:rPr>
              <a:t>【</a:t>
            </a:r>
            <a:r>
              <a:rPr lang="ja-JP" altLang="en-US" sz="1600" b="1" dirty="0">
                <a:latin typeface="Meiryo UI"/>
                <a:ea typeface="Meiryo UI"/>
                <a:cs typeface="Meiryo UI" panose="020B0604030504040204" pitchFamily="50" charset="-128"/>
              </a:rPr>
              <a:t>具体的目標（</a:t>
            </a:r>
            <a:r>
              <a:rPr lang="en-US" altLang="ja-JP" sz="1600" b="1" dirty="0">
                <a:latin typeface="Meiryo UI"/>
                <a:ea typeface="Meiryo UI"/>
                <a:cs typeface="Meiryo UI" panose="020B0604030504040204" pitchFamily="50" charset="-128"/>
              </a:rPr>
              <a:t>KPI</a:t>
            </a:r>
            <a:r>
              <a:rPr lang="ja-JP" altLang="en-US" sz="1600" b="1" dirty="0">
                <a:latin typeface="Meiryo UI"/>
                <a:ea typeface="Meiryo UI"/>
                <a:cs typeface="Meiryo UI" panose="020B0604030504040204" pitchFamily="50" charset="-128"/>
              </a:rPr>
              <a:t>）</a:t>
            </a:r>
            <a:r>
              <a:rPr lang="en-US" altLang="ja-JP" sz="1600" b="1" dirty="0">
                <a:latin typeface="Meiryo UI"/>
                <a:ea typeface="Meiryo UI"/>
                <a:cs typeface="Meiryo UI" panose="020B0604030504040204" pitchFamily="50" charset="-128"/>
              </a:rPr>
              <a:t>】</a:t>
            </a:r>
            <a:endParaRPr lang="en-US" altLang="ja-JP" sz="1200" b="1" dirty="0">
              <a:latin typeface="Meiryo UI"/>
              <a:ea typeface="Meiryo UI"/>
              <a:cs typeface="Meiryo UI" panose="020B0604030504040204" pitchFamily="50" charset="-128"/>
            </a:endParaRPr>
          </a:p>
        </p:txBody>
      </p:sp>
      <p:graphicFrame>
        <p:nvGraphicFramePr>
          <p:cNvPr id="30" name="表 29">
            <a:extLst>
              <a:ext uri="{FF2B5EF4-FFF2-40B4-BE49-F238E27FC236}">
                <a16:creationId xmlns:a16="http://schemas.microsoft.com/office/drawing/2014/main" id="{E0BF9125-A945-4A59-A7EB-7229C9196F2E}"/>
              </a:ext>
            </a:extLst>
          </p:cNvPr>
          <p:cNvGraphicFramePr>
            <a:graphicFrameLocks noGrp="1"/>
          </p:cNvGraphicFramePr>
          <p:nvPr>
            <p:extLst>
              <p:ext uri="{D42A27DB-BD31-4B8C-83A1-F6EECF244321}">
                <p14:modId xmlns:p14="http://schemas.microsoft.com/office/powerpoint/2010/main" val="2451388349"/>
              </p:ext>
            </p:extLst>
          </p:nvPr>
        </p:nvGraphicFramePr>
        <p:xfrm>
          <a:off x="243199" y="4003687"/>
          <a:ext cx="8657602" cy="2485653"/>
        </p:xfrm>
        <a:graphic>
          <a:graphicData uri="http://schemas.openxmlformats.org/drawingml/2006/table">
            <a:tbl>
              <a:tblPr firstRow="1" bandRow="1">
                <a:tableStyleId>{7DF18680-E054-41AD-8BC1-D1AEF772440D}</a:tableStyleId>
              </a:tblPr>
              <a:tblGrid>
                <a:gridCol w="5223323">
                  <a:extLst>
                    <a:ext uri="{9D8B030D-6E8A-4147-A177-3AD203B41FA5}">
                      <a16:colId xmlns:a16="http://schemas.microsoft.com/office/drawing/2014/main" val="1433173782"/>
                    </a:ext>
                  </a:extLst>
                </a:gridCol>
                <a:gridCol w="3434279">
                  <a:extLst>
                    <a:ext uri="{9D8B030D-6E8A-4147-A177-3AD203B41FA5}">
                      <a16:colId xmlns:a16="http://schemas.microsoft.com/office/drawing/2014/main" val="304697467"/>
                    </a:ext>
                  </a:extLst>
                </a:gridCol>
              </a:tblGrid>
              <a:tr h="24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具体的目標（</a:t>
                      </a:r>
                      <a:r>
                        <a:rPr kumimoji="1" lang="en-US" altLang="ja-JP" sz="1100" b="1" dirty="0">
                          <a:solidFill>
                            <a:schemeClr val="bg1"/>
                          </a:solidFill>
                        </a:rPr>
                        <a:t>KPI</a:t>
                      </a:r>
                      <a:r>
                        <a:rPr kumimoji="1" lang="ja-JP" altLang="en-US" sz="1100" b="1" dirty="0">
                          <a:solidFill>
                            <a:schemeClr val="bg1"/>
                          </a:solidFill>
                        </a:rPr>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現状値（</a:t>
                      </a:r>
                      <a:r>
                        <a:rPr kumimoji="1" lang="en-US" altLang="ja-JP" sz="1100" b="1" dirty="0">
                          <a:solidFill>
                            <a:schemeClr val="bg1"/>
                          </a:solidFill>
                        </a:rPr>
                        <a:t>2024</a:t>
                      </a:r>
                      <a:r>
                        <a:rPr kumimoji="1" lang="ja-JP" altLang="en-US" sz="1100" b="1" dirty="0">
                          <a:solidFill>
                            <a:schemeClr val="bg1"/>
                          </a:solidFill>
                        </a:rPr>
                        <a:t>年３月末時点）</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1774114639"/>
                  </a:ext>
                </a:extLst>
              </a:tr>
              <a:tr h="559272">
                <a:tc>
                  <a:txBody>
                    <a:bodyPr/>
                    <a:lstStyle/>
                    <a:p>
                      <a:r>
                        <a:rPr kumimoji="1" lang="zh-TW" altLang="en-US" sz="1200" b="1" dirty="0"/>
                        <a:t>○実質経済成長率：年平均２％以上</a:t>
                      </a:r>
                    </a:p>
                  </a:txBody>
                  <a:tcPr marL="68580" marR="68580" marT="34290" marB="34290" anchor="ctr">
                    <a:lnL w="12700" cap="flat" cmpd="sng" algn="ctr">
                      <a:solidFill>
                        <a:schemeClr val="accent5"/>
                      </a:solidFill>
                      <a:prstDash val="solid"/>
                      <a:round/>
                      <a:headEnd type="none" w="med" len="med"/>
                      <a:tailEnd type="none" w="med" len="med"/>
                    </a:lnL>
                  </a:tcPr>
                </a:tc>
                <a:tc>
                  <a:txBody>
                    <a:bodyPr/>
                    <a:lstStyle/>
                    <a:p>
                      <a:pPr algn="ctr">
                        <a:lnSpc>
                          <a:spcPct val="100000"/>
                        </a:lnSpc>
                      </a:pPr>
                      <a:r>
                        <a:rPr kumimoji="1" lang="en-US" altLang="zh-CN" sz="1050" dirty="0"/>
                        <a:t>【2022</a:t>
                      </a:r>
                      <a:r>
                        <a:rPr kumimoji="1" lang="zh-CN" altLang="en-US" sz="1050" dirty="0"/>
                        <a:t>年</a:t>
                      </a:r>
                      <a:r>
                        <a:rPr kumimoji="1" lang="ja-JP" altLang="en-US" sz="1050" dirty="0"/>
                        <a:t>度</a:t>
                      </a:r>
                      <a:r>
                        <a:rPr kumimoji="1" lang="en-US" altLang="zh-CN" sz="1050" dirty="0"/>
                        <a:t>】</a:t>
                      </a:r>
                    </a:p>
                    <a:p>
                      <a:pPr algn="ctr">
                        <a:lnSpc>
                          <a:spcPct val="100000"/>
                        </a:lnSpc>
                      </a:pPr>
                      <a:r>
                        <a:rPr kumimoji="1" lang="en-US" altLang="ja-JP" sz="1050" dirty="0"/>
                        <a:t>1.3</a:t>
                      </a:r>
                      <a:r>
                        <a:rPr kumimoji="1" lang="ja-JP" altLang="en-US" sz="1050" dirty="0"/>
                        <a:t>％</a:t>
                      </a:r>
                      <a:endParaRPr kumimoji="1" lang="en-US" altLang="ja-JP" sz="1050" dirty="0"/>
                    </a:p>
                    <a:p>
                      <a:pPr algn="ctr">
                        <a:lnSpc>
                          <a:spcPct val="100000"/>
                        </a:lnSpc>
                      </a:pPr>
                      <a:r>
                        <a:rPr kumimoji="1" lang="ja-JP" altLang="en-US" sz="1050" dirty="0"/>
                        <a:t>（</a:t>
                      </a:r>
                      <a:r>
                        <a:rPr kumimoji="1" lang="en-US" altLang="ja-JP" sz="1050" dirty="0"/>
                        <a:t>APIR</a:t>
                      </a:r>
                      <a:r>
                        <a:rPr kumimoji="1" lang="ja-JP" altLang="en-US" sz="1050" dirty="0"/>
                        <a:t>推計）</a:t>
                      </a:r>
                      <a:endParaRPr kumimoji="1" lang="en-US" altLang="zh-CN" sz="1050" dirty="0"/>
                    </a:p>
                  </a:txBody>
                  <a:tcPr marL="68580" marR="68580" marT="34290" marB="34290"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562195330"/>
                  </a:ext>
                </a:extLst>
              </a:tr>
              <a:tr h="559272">
                <a:tc>
                  <a:txBody>
                    <a:bodyPr/>
                    <a:lstStyle/>
                    <a:p>
                      <a:r>
                        <a:rPr kumimoji="1" lang="ja-JP" altLang="en-US" sz="1200" b="1" u="sng" dirty="0"/>
                        <a:t>○転出超過率（対東京圏）：前年を下回る　</a:t>
                      </a:r>
                      <a:r>
                        <a:rPr kumimoji="1" lang="en-US" altLang="ja-JP" sz="1200" b="1" u="sng" dirty="0"/>
                        <a:t>【</a:t>
                      </a:r>
                      <a:r>
                        <a:rPr kumimoji="1" lang="ja-JP" altLang="en-US" sz="1200" b="1" u="sng" dirty="0"/>
                        <a:t>再掲</a:t>
                      </a:r>
                      <a:r>
                        <a:rPr kumimoji="1" lang="en-US" altLang="ja-JP" sz="1200" b="1" u="sng" dirty="0"/>
                        <a:t>】</a:t>
                      </a:r>
                      <a:endParaRPr kumimoji="1" lang="ja-JP" altLang="en-US" sz="1200" b="1" u="sng" dirty="0"/>
                    </a:p>
                  </a:txBody>
                  <a:tcPr marL="68580" marR="68580" marT="34290" marB="34290" anchor="ctr">
                    <a:lnL w="12700" cap="flat" cmpd="sng" algn="ctr">
                      <a:solidFill>
                        <a:schemeClr val="accent5"/>
                      </a:solidFill>
                      <a:prstDash val="solid"/>
                      <a:round/>
                      <a:headEnd type="none" w="med" len="med"/>
                      <a:tailEnd type="none" w="med" len="med"/>
                    </a:lnL>
                  </a:tcPr>
                </a:tc>
                <a:tc>
                  <a:txBody>
                    <a:bodyPr/>
                    <a:lstStyle/>
                    <a:p>
                      <a:pPr algn="ctr"/>
                      <a:r>
                        <a:rPr kumimoji="1" lang="en-US" altLang="zh-CN" sz="1050" dirty="0"/>
                        <a:t>【2023</a:t>
                      </a:r>
                      <a:r>
                        <a:rPr kumimoji="1" lang="zh-CN" altLang="en-US" sz="1050" dirty="0"/>
                        <a:t>年</a:t>
                      </a:r>
                      <a:r>
                        <a:rPr kumimoji="1" lang="en-US" altLang="zh-CN" sz="1050" dirty="0"/>
                        <a:t>】</a:t>
                      </a:r>
                    </a:p>
                    <a:p>
                      <a:pPr algn="ctr"/>
                      <a:r>
                        <a:rPr kumimoji="1" lang="en-US" altLang="zh-CN" sz="1050" dirty="0"/>
                        <a:t>0.12</a:t>
                      </a:r>
                      <a:r>
                        <a:rPr kumimoji="1" lang="zh-CN" altLang="en-US" sz="105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u="none" strike="noStrike" kern="1200" cap="none" spc="0" normalizeH="0" baseline="0" noProof="0" dirty="0">
                          <a:ln>
                            <a:noFill/>
                          </a:ln>
                          <a:solidFill>
                            <a:prstClr val="black"/>
                          </a:solidFill>
                          <a:effectLst/>
                          <a:uLnTx/>
                          <a:uFillTx/>
                        </a:rPr>
                        <a:t>（</a:t>
                      </a:r>
                      <a:r>
                        <a:rPr kumimoji="1" lang="en-US" altLang="ja-JP" sz="1050" b="0" u="none" strike="noStrike" kern="1200" cap="none" spc="0" normalizeH="0" baseline="0" noProof="0" dirty="0">
                          <a:ln>
                            <a:noFill/>
                          </a:ln>
                          <a:solidFill>
                            <a:prstClr val="black"/>
                          </a:solidFill>
                          <a:effectLst/>
                          <a:uLnTx/>
                          <a:uFillTx/>
                        </a:rPr>
                        <a:t>2022</a:t>
                      </a:r>
                      <a:r>
                        <a:rPr kumimoji="1" lang="ja-JP" altLang="en-US" sz="1050" b="0" u="none" strike="noStrike" kern="1200" cap="none" spc="0" normalizeH="0" baseline="0" noProof="0" dirty="0">
                          <a:ln>
                            <a:noFill/>
                          </a:ln>
                          <a:solidFill>
                            <a:prstClr val="black"/>
                          </a:solidFill>
                          <a:effectLst/>
                          <a:uLnTx/>
                          <a:uFillTx/>
                        </a:rPr>
                        <a:t>年：</a:t>
                      </a:r>
                      <a:r>
                        <a:rPr kumimoji="1" lang="en-US" altLang="ja-JP" sz="1050" b="0" u="none" strike="noStrike" kern="1200" cap="none" spc="0" normalizeH="0" baseline="0" noProof="0" dirty="0">
                          <a:ln>
                            <a:noFill/>
                          </a:ln>
                          <a:solidFill>
                            <a:prstClr val="black"/>
                          </a:solidFill>
                          <a:effectLst/>
                          <a:uLnTx/>
                          <a:uFillTx/>
                        </a:rPr>
                        <a:t>0.12</a:t>
                      </a:r>
                      <a:r>
                        <a:rPr kumimoji="1" lang="ja-JP" altLang="en-US" sz="1050" b="0" u="none" strike="noStrike" kern="1200" cap="none" spc="0" normalizeH="0" baseline="0" noProof="0" dirty="0">
                          <a:ln>
                            <a:noFill/>
                          </a:ln>
                          <a:solidFill>
                            <a:prstClr val="black"/>
                          </a:solidFill>
                          <a:effectLst/>
                          <a:uLnTx/>
                          <a:uFillTx/>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2106204518"/>
                  </a:ext>
                </a:extLst>
              </a:tr>
              <a:tr h="559272">
                <a:tc>
                  <a:txBody>
                    <a:bodyPr/>
                    <a:lstStyle/>
                    <a:p>
                      <a:r>
                        <a:rPr kumimoji="1" lang="ja-JP" altLang="en-US" sz="1200" b="1" u="sng" dirty="0"/>
                        <a:t>○充足率：前年を上回る</a:t>
                      </a:r>
                      <a:endParaRPr kumimoji="1" lang="en-US" altLang="ja-JP" sz="1200" b="1" u="sng" dirty="0"/>
                    </a:p>
                    <a:p>
                      <a:r>
                        <a:rPr kumimoji="1" lang="ja-JP" altLang="en-US" sz="1050" b="0" u="none" dirty="0"/>
                        <a:t>　</a:t>
                      </a:r>
                      <a:r>
                        <a:rPr kumimoji="1" lang="ja-JP" altLang="en-US" sz="900" b="0" u="sng" dirty="0"/>
                        <a:t>（充足率：求人数に対する充足された求人の割合）</a:t>
                      </a:r>
                    </a:p>
                  </a:txBody>
                  <a:tcPr marL="68580" marR="68580" marT="34290" marB="34290" anchor="ctr">
                    <a:lnL w="12700" cap="flat" cmpd="sng" algn="ctr">
                      <a:solidFill>
                        <a:schemeClr val="accent5"/>
                      </a:solidFill>
                      <a:prstDash val="solid"/>
                      <a:round/>
                      <a:headEnd type="none" w="med" len="med"/>
                      <a:tailEnd type="none" w="med" len="med"/>
                    </a:lnL>
                  </a:tcPr>
                </a:tc>
                <a:tc>
                  <a:txBody>
                    <a:bodyPr/>
                    <a:lstStyle/>
                    <a:p>
                      <a:pPr algn="ctr"/>
                      <a:r>
                        <a:rPr kumimoji="1" lang="en-US" altLang="zh-CN" sz="1050" dirty="0"/>
                        <a:t>【202</a:t>
                      </a:r>
                      <a:r>
                        <a:rPr kumimoji="1" lang="en-US" altLang="ja-JP" sz="1050" dirty="0"/>
                        <a:t>2</a:t>
                      </a:r>
                      <a:r>
                        <a:rPr kumimoji="1" lang="zh-CN" altLang="en-US" sz="1050" dirty="0"/>
                        <a:t>年</a:t>
                      </a:r>
                      <a:r>
                        <a:rPr kumimoji="1" lang="en-US" altLang="zh-CN" sz="1050" dirty="0"/>
                        <a:t>】</a:t>
                      </a:r>
                    </a:p>
                    <a:p>
                      <a:pPr algn="ctr"/>
                      <a:r>
                        <a:rPr kumimoji="1" lang="en-US" altLang="zh-CN" sz="1050" dirty="0"/>
                        <a:t>9.4%</a:t>
                      </a:r>
                      <a:r>
                        <a:rPr kumimoji="1" lang="ja-JP" altLang="en-US" sz="1050" dirty="0"/>
                        <a:t>（全国</a:t>
                      </a:r>
                      <a:r>
                        <a:rPr kumimoji="1" lang="en-US" altLang="ja-JP" sz="1050" dirty="0"/>
                        <a:t>11.</a:t>
                      </a:r>
                      <a:r>
                        <a:rPr kumimoji="1" lang="ja-JP" altLang="en-US" sz="1050" dirty="0"/>
                        <a:t>７</a:t>
                      </a:r>
                      <a:r>
                        <a:rPr kumimoji="1" lang="en-US" altLang="ja-JP" sz="1050" dirty="0"/>
                        <a:t>%</a:t>
                      </a:r>
                      <a:r>
                        <a:rPr kumimoji="1" lang="ja-JP" altLang="en-US" sz="1050" dirty="0"/>
                        <a:t>）</a:t>
                      </a:r>
                      <a:endParaRPr kumimoji="1" lang="zh-CN" altLang="en-US" sz="105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u="none" strike="noStrike" kern="1200" cap="none" spc="0" normalizeH="0" baseline="0" noProof="0" dirty="0">
                          <a:ln>
                            <a:noFill/>
                          </a:ln>
                          <a:solidFill>
                            <a:prstClr val="black"/>
                          </a:solidFill>
                          <a:effectLst/>
                          <a:uLnTx/>
                          <a:uFillTx/>
                        </a:rPr>
                        <a:t>（</a:t>
                      </a:r>
                      <a:r>
                        <a:rPr kumimoji="1" lang="en-US" altLang="ja-JP" sz="1050" b="0" u="none" strike="noStrike" kern="1200" cap="none" spc="0" normalizeH="0" baseline="0" noProof="0" dirty="0">
                          <a:ln>
                            <a:noFill/>
                          </a:ln>
                          <a:solidFill>
                            <a:prstClr val="black"/>
                          </a:solidFill>
                          <a:effectLst/>
                          <a:uLnTx/>
                          <a:uFillTx/>
                        </a:rPr>
                        <a:t>2021</a:t>
                      </a:r>
                      <a:r>
                        <a:rPr kumimoji="1" lang="ja-JP" altLang="en-US" sz="1050" b="0" u="none" strike="noStrike" kern="1200" cap="none" spc="0" normalizeH="0" baseline="0" noProof="0" dirty="0">
                          <a:ln>
                            <a:noFill/>
                          </a:ln>
                          <a:solidFill>
                            <a:prstClr val="black"/>
                          </a:solidFill>
                          <a:effectLst/>
                          <a:uLnTx/>
                          <a:uFillTx/>
                        </a:rPr>
                        <a:t>年：</a:t>
                      </a:r>
                      <a:r>
                        <a:rPr kumimoji="1" lang="en-US" altLang="ja-JP" sz="1050" b="0" u="none" strike="noStrike" kern="1200" cap="none" spc="0" normalizeH="0" baseline="0" noProof="0" dirty="0">
                          <a:ln>
                            <a:noFill/>
                          </a:ln>
                          <a:solidFill>
                            <a:prstClr val="black"/>
                          </a:solidFill>
                          <a:effectLst/>
                          <a:uLnTx/>
                          <a:uFillTx/>
                        </a:rPr>
                        <a:t>10.2</a:t>
                      </a:r>
                      <a:r>
                        <a:rPr kumimoji="1" lang="ja-JP" altLang="en-US" sz="1050" b="0" u="none" strike="noStrike" kern="1200" cap="none" spc="0" normalizeH="0" baseline="0" noProof="0" dirty="0">
                          <a:ln>
                            <a:noFill/>
                          </a:ln>
                          <a:solidFill>
                            <a:prstClr val="black"/>
                          </a:solidFill>
                          <a:effectLst/>
                          <a:uLnTx/>
                          <a:uFillTx/>
                        </a:rPr>
                        <a:t>％　全国</a:t>
                      </a:r>
                      <a:r>
                        <a:rPr kumimoji="1" lang="en-US" altLang="ja-JP" sz="1050" b="0" u="none" strike="noStrike" kern="1200" cap="none" spc="0" normalizeH="0" baseline="0" noProof="0" dirty="0">
                          <a:ln>
                            <a:noFill/>
                          </a:ln>
                          <a:solidFill>
                            <a:prstClr val="black"/>
                          </a:solidFill>
                          <a:effectLst/>
                          <a:uLnTx/>
                          <a:uFillTx/>
                        </a:rPr>
                        <a:t>12.9%</a:t>
                      </a:r>
                      <a:r>
                        <a:rPr kumimoji="1" lang="ja-JP" altLang="en-US" sz="1050" b="0" u="none" strike="noStrike" kern="1200" cap="none" spc="0" normalizeH="0" baseline="0" noProof="0" dirty="0">
                          <a:ln>
                            <a:noFill/>
                          </a:ln>
                          <a:solidFill>
                            <a:prstClr val="black"/>
                          </a:solidFill>
                          <a:effectLst/>
                          <a:uLnTx/>
                          <a:uFillTx/>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3075303381"/>
                  </a:ext>
                </a:extLst>
              </a:tr>
              <a:tr h="559272">
                <a:tc>
                  <a:txBody>
                    <a:bodyPr/>
                    <a:lstStyle/>
                    <a:p>
                      <a:r>
                        <a:rPr kumimoji="1" lang="zh-TW" altLang="en-US" sz="1200" b="1" u="sng" dirty="0"/>
                        <a:t>○</a:t>
                      </a:r>
                      <a:r>
                        <a:rPr kumimoji="1" lang="ja-JP" altLang="en-US" sz="1200" b="1" u="sng" dirty="0"/>
                        <a:t>外国人労働者数</a:t>
                      </a:r>
                      <a:r>
                        <a:rPr kumimoji="1" lang="zh-TW" altLang="en-US" sz="1200" b="1" u="sng" dirty="0"/>
                        <a:t>：</a:t>
                      </a:r>
                      <a:r>
                        <a:rPr kumimoji="1" lang="ja-JP" altLang="en-US" sz="1200" b="1" u="sng" dirty="0"/>
                        <a:t>毎年、</a:t>
                      </a:r>
                      <a:r>
                        <a:rPr kumimoji="1" lang="en-US" altLang="ja-JP" sz="1200" b="1" u="sng" dirty="0"/>
                        <a:t>2018</a:t>
                      </a:r>
                      <a:r>
                        <a:rPr kumimoji="1" lang="ja-JP" altLang="en-US" sz="1200" b="1" u="sng" dirty="0"/>
                        <a:t>年から</a:t>
                      </a:r>
                      <a:r>
                        <a:rPr kumimoji="1" lang="en-US" altLang="ja-JP" sz="1200" b="1" u="sng" dirty="0"/>
                        <a:t>2023</a:t>
                      </a:r>
                      <a:r>
                        <a:rPr kumimoji="1" lang="ja-JP" altLang="en-US" sz="1200" b="1" u="sng" dirty="0"/>
                        <a:t>年までの年平均増加割合以上の</a:t>
                      </a:r>
                      <a:endParaRPr kumimoji="1" lang="en-US" altLang="ja-JP" sz="1200" b="1" u="sng" dirty="0"/>
                    </a:p>
                    <a:p>
                      <a:r>
                        <a:rPr kumimoji="1" lang="ja-JP" altLang="en-US" sz="1200" b="1" u="none" dirty="0"/>
                        <a:t>　　　　　　　　　　　　　</a:t>
                      </a:r>
                      <a:r>
                        <a:rPr kumimoji="1" lang="ja-JP" altLang="en-US" sz="1200" b="1" u="sng" dirty="0"/>
                        <a:t>増加をめざす</a:t>
                      </a:r>
                      <a:endParaRPr kumimoji="1" lang="zh-TW" altLang="en-US" sz="1200" b="1" u="sng" dirty="0"/>
                    </a:p>
                  </a:txBody>
                  <a:tcPr marL="68580" marR="68580" marT="34290" marB="34290" anchor="ctr">
                    <a:lnL w="12700" cap="flat" cmpd="sng" algn="ctr">
                      <a:solidFill>
                        <a:schemeClr val="accent5"/>
                      </a:solidFill>
                      <a:prstDash val="solid"/>
                      <a:round/>
                      <a:headEnd type="none" w="med" len="med"/>
                      <a:tailEnd type="none" w="med" len="med"/>
                    </a:lnL>
                    <a:lnB w="12700" cap="flat" cmpd="sng" algn="ctr">
                      <a:solidFill>
                        <a:schemeClr val="accent5"/>
                      </a:solidFill>
                      <a:prstDash val="solid"/>
                      <a:round/>
                      <a:headEnd type="none" w="med" len="med"/>
                      <a:tailEnd type="none" w="med" len="med"/>
                    </a:lnB>
                  </a:tcPr>
                </a:tc>
                <a:tc>
                  <a:txBody>
                    <a:bodyPr/>
                    <a:lstStyle/>
                    <a:p>
                      <a:pPr algn="ctr">
                        <a:lnSpc>
                          <a:spcPct val="100000"/>
                        </a:lnSpc>
                      </a:pPr>
                      <a:r>
                        <a:rPr kumimoji="1" lang="en-US" altLang="zh-CN" sz="1050" dirty="0"/>
                        <a:t>【202</a:t>
                      </a:r>
                      <a:r>
                        <a:rPr kumimoji="1" lang="en-US" altLang="ja-JP" sz="1050" dirty="0"/>
                        <a:t>3</a:t>
                      </a:r>
                      <a:r>
                        <a:rPr kumimoji="1" lang="zh-CN" altLang="en-US" sz="1050" dirty="0"/>
                        <a:t>年</a:t>
                      </a:r>
                      <a:r>
                        <a:rPr kumimoji="1" lang="en-US" altLang="zh-CN" sz="1050" dirty="0"/>
                        <a:t>】</a:t>
                      </a:r>
                      <a:r>
                        <a:rPr lang="en-US" altLang="ja-JP" sz="1050" dirty="0"/>
                        <a:t>146,384</a:t>
                      </a:r>
                      <a:r>
                        <a:rPr lang="ja-JP" altLang="en-US" sz="1050" dirty="0"/>
                        <a:t>人（</a:t>
                      </a:r>
                      <a:r>
                        <a:rPr lang="en-US" altLang="ja-JP" sz="1050" dirty="0"/>
                        <a:t>2018</a:t>
                      </a:r>
                      <a:r>
                        <a:rPr lang="ja-JP" altLang="en-US" sz="1050" dirty="0"/>
                        <a:t>年：</a:t>
                      </a:r>
                      <a:r>
                        <a:rPr lang="en-US" altLang="ja-JP" sz="1050" dirty="0"/>
                        <a:t>90,072</a:t>
                      </a:r>
                      <a:r>
                        <a:rPr lang="ja-JP" altLang="en-US" sz="1050" dirty="0"/>
                        <a:t>人）</a:t>
                      </a:r>
                      <a:endParaRPr lang="en-US" altLang="ja-JP" sz="105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t>（</a:t>
                      </a:r>
                      <a:r>
                        <a:rPr kumimoji="1" lang="en-US" altLang="ja-JP" sz="1050" dirty="0"/>
                        <a:t>2018</a:t>
                      </a:r>
                      <a:r>
                        <a:rPr kumimoji="1" lang="ja-JP" altLang="en-US" sz="1050" dirty="0"/>
                        <a:t>年から</a:t>
                      </a:r>
                      <a:r>
                        <a:rPr kumimoji="1" lang="en-US" altLang="ja-JP" sz="1050" dirty="0"/>
                        <a:t>2023</a:t>
                      </a:r>
                      <a:r>
                        <a:rPr kumimoji="1" lang="ja-JP" altLang="en-US" sz="1050" dirty="0"/>
                        <a:t>年までの年平均増加割合：</a:t>
                      </a:r>
                      <a:endParaRPr kumimoji="1" lang="en-US" altLang="ja-JP" sz="105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t>　</a:t>
                      </a:r>
                      <a:r>
                        <a:rPr kumimoji="1" lang="en-US" altLang="ja-JP" sz="1050" dirty="0"/>
                        <a:t>11,262</a:t>
                      </a:r>
                      <a:r>
                        <a:rPr kumimoji="1" lang="ja-JP" altLang="en-US" sz="1050" dirty="0"/>
                        <a:t>人（</a:t>
                      </a:r>
                      <a:r>
                        <a:rPr kumimoji="1" lang="en-US" altLang="ja-JP" sz="1050" dirty="0"/>
                        <a:t>2018</a:t>
                      </a:r>
                      <a:r>
                        <a:rPr kumimoji="1" lang="ja-JP" altLang="en-US" sz="1050" dirty="0"/>
                        <a:t>年の約</a:t>
                      </a:r>
                      <a:r>
                        <a:rPr kumimoji="1" lang="en-US" altLang="ja-JP" sz="1050" dirty="0"/>
                        <a:t>12.5%</a:t>
                      </a:r>
                      <a:r>
                        <a:rPr kumimoji="1" lang="ja-JP" altLang="en-US" sz="1050" dirty="0"/>
                        <a:t>））</a:t>
                      </a:r>
                    </a:p>
                  </a:txBody>
                  <a:tcPr marL="68580" marR="68580" marT="34290" marB="34290" anchor="ctr">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327797621"/>
                  </a:ext>
                </a:extLst>
              </a:tr>
            </a:tbl>
          </a:graphicData>
        </a:graphic>
      </p:graphicFrame>
      <p:sp>
        <p:nvSpPr>
          <p:cNvPr id="31" name="正方形/長方形 30">
            <a:extLst>
              <a:ext uri="{FF2B5EF4-FFF2-40B4-BE49-F238E27FC236}">
                <a16:creationId xmlns:a16="http://schemas.microsoft.com/office/drawing/2014/main" id="{967EB057-BAD8-4518-B6BF-5E711F79787D}"/>
              </a:ext>
            </a:extLst>
          </p:cNvPr>
          <p:cNvSpPr/>
          <p:nvPr/>
        </p:nvSpPr>
        <p:spPr>
          <a:xfrm>
            <a:off x="4816437" y="3751885"/>
            <a:ext cx="4084364" cy="253916"/>
          </a:xfrm>
          <a:prstGeom prst="rect">
            <a:avLst/>
          </a:prstGeom>
        </p:spPr>
        <p:txBody>
          <a:bodyPr wrap="square" lIns="91440" tIns="45720" rIns="91440" bIns="45720" anchor="t">
            <a:spAutoFit/>
          </a:bodyPr>
          <a:lstStyle/>
          <a:p>
            <a:pPr marL="180975" indent="-180975" algn="r"/>
            <a:r>
              <a:rPr lang="ja-JP" altLang="en-US" sz="1050" dirty="0">
                <a:latin typeface="Meiryo UI"/>
                <a:ea typeface="Meiryo UI"/>
                <a:cs typeface="Meiryo UI" panose="020B0604030504040204" pitchFamily="50" charset="-128"/>
              </a:rPr>
              <a:t>（注）下線部が、第３期戦略にて追記した部分</a:t>
            </a:r>
            <a:endParaRPr lang="en-US" altLang="ja-JP" sz="1050" dirty="0">
              <a:latin typeface="Meiryo UI"/>
              <a:ea typeface="Meiryo UI"/>
              <a:cs typeface="Meiryo UI" panose="020B0604030504040204" pitchFamily="50" charset="-128"/>
            </a:endParaRPr>
          </a:p>
        </p:txBody>
      </p:sp>
      <p:sp>
        <p:nvSpPr>
          <p:cNvPr id="4" name="正方形/長方形 3"/>
          <p:cNvSpPr/>
          <p:nvPr/>
        </p:nvSpPr>
        <p:spPr>
          <a:xfrm>
            <a:off x="8439093"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a:solidFill>
                <a:prstClr val="black"/>
              </a:solidFill>
            </a:endParaRPr>
          </a:p>
        </p:txBody>
      </p:sp>
      <p:sp>
        <p:nvSpPr>
          <p:cNvPr id="26" name="正方形/長方形 25">
            <a:extLst>
              <a:ext uri="{FF2B5EF4-FFF2-40B4-BE49-F238E27FC236}">
                <a16:creationId xmlns:a16="http://schemas.microsoft.com/office/drawing/2014/main" id="{8BFEB886-EB85-4A06-AABE-BA6FEE39DA90}"/>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80984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BBDFBF76-93E5-44FF-B18E-D42D1CC95AAC}"/>
              </a:ext>
            </a:extLst>
          </p:cNvPr>
          <p:cNvCxnSpPr>
            <a:cxnSpLocks/>
          </p:cNvCxnSpPr>
          <p:nvPr/>
        </p:nvCxnSpPr>
        <p:spPr>
          <a:xfrm>
            <a:off x="179512" y="575728"/>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16" name="正方形/長方形 15">
            <a:extLst>
              <a:ext uri="{FF2B5EF4-FFF2-40B4-BE49-F238E27FC236}">
                <a16:creationId xmlns:a16="http://schemas.microsoft.com/office/drawing/2014/main" id="{04BDE3FC-224B-444E-BB25-24F75BB41452}"/>
              </a:ext>
            </a:extLst>
          </p:cNvPr>
          <p:cNvSpPr/>
          <p:nvPr/>
        </p:nvSpPr>
        <p:spPr>
          <a:xfrm>
            <a:off x="179512" y="146838"/>
            <a:ext cx="8136904"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Meiryo UI"/>
                <a:ea typeface="Meiryo UI"/>
                <a:cs typeface="Meiryo UI" panose="020B0604030504040204" pitchFamily="50" charset="-128"/>
              </a:rPr>
              <a:t>２</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）総合戦略に係る国の動き</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タイトル 1">
            <a:extLst>
              <a:ext uri="{FF2B5EF4-FFF2-40B4-BE49-F238E27FC236}">
                <a16:creationId xmlns:a16="http://schemas.microsoft.com/office/drawing/2014/main" id="{35DE7AFD-0062-4A49-AC78-3E44D9C01437}"/>
              </a:ext>
            </a:extLst>
          </p:cNvPr>
          <p:cNvSpPr txBox="1">
            <a:spLocks/>
          </p:cNvSpPr>
          <p:nvPr/>
        </p:nvSpPr>
        <p:spPr>
          <a:xfrm>
            <a:off x="1479742" y="4180905"/>
            <a:ext cx="6184516" cy="2768917"/>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2014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11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月　まち・ひと・しごと創生法　公布・施行</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2014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12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月　第１期「まち・ひと・しごと創生総合戦略」策定</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（計画期間：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年度）</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12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月  第２期「まち・ひと・しごと創生総合戦略」策定</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（計画期間：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年度）</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　➤ </a:t>
            </a:r>
            <a:r>
              <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2022</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年</a:t>
            </a:r>
            <a:r>
              <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12</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月　「デジタル田園都市国家構想総合戦略」策定</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　　　　　　　　　　　　 （計画期間：</a:t>
            </a:r>
            <a:r>
              <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2023</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a:t>
            </a:r>
            <a:r>
              <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2027</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年度）</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endParaRPr>
          </a:p>
        </p:txBody>
      </p:sp>
      <p:sp>
        <p:nvSpPr>
          <p:cNvPr id="6" name="正方形/長方形 5">
            <a:extLst>
              <a:ext uri="{FF2B5EF4-FFF2-40B4-BE49-F238E27FC236}">
                <a16:creationId xmlns:a16="http://schemas.microsoft.com/office/drawing/2014/main" id="{0834F7F6-4294-4776-AB99-42B1A93DA7AA}"/>
              </a:ext>
            </a:extLst>
          </p:cNvPr>
          <p:cNvSpPr/>
          <p:nvPr/>
        </p:nvSpPr>
        <p:spPr>
          <a:xfrm>
            <a:off x="179516" y="704988"/>
            <a:ext cx="8784976" cy="3524042"/>
          </a:xfrm>
          <a:prstGeom prst="rect">
            <a:avLst/>
          </a:prstGeom>
          <a:solidFill>
            <a:schemeClr val="accent5">
              <a:lumMod val="20000"/>
              <a:lumOff val="80000"/>
            </a:schemeClr>
          </a:solidFill>
        </p:spPr>
        <p:txBody>
          <a:bodyPr wrap="square" lIns="91440" tIns="45720" rIns="91440" bIns="45720" anchor="t">
            <a:spAutoFit/>
          </a:bodyPr>
          <a:lstStyle/>
          <a:p>
            <a:pPr marL="176213" marR="0" lvl="0" indent="-176213" algn="just" defTabSz="914400" rtl="0" eaLnBrk="1" fontAlgn="auto" latinLnBrk="0" hangingPunct="1">
              <a:lnSpc>
                <a:spcPts val="18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人口減少や少子高齢化、東京一極集中といった問題に対応するため、</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2014</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年</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11</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月にまち・ひと・しごと創生法が公布・施行され、国における目標や施策の方向を示した第１期「まち・ひと・しごと創生総合戦略」が策定され、</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年には、さらなる取組強化のため、第２期「まち・ひと・しごと創生総合戦略」が策定</a:t>
            </a:r>
            <a:r>
              <a:rPr lang="ja-JP" altLang="en-US" sz="1600" dirty="0">
                <a:solidFill>
                  <a:prstClr val="black"/>
                </a:solidFill>
                <a:latin typeface="Meiryo UI"/>
                <a:ea typeface="Meiryo UI"/>
                <a:cs typeface="Meiryo UI" panose="020B0604030504040204" pitchFamily="50" charset="-128"/>
              </a:rPr>
              <a:t>され</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ました。</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182563" marR="0" lvl="0" indent="-182563" algn="just" defTabSz="914400" rtl="0" eaLnBrk="1" fontAlgn="auto" latinLnBrk="0" hangingPunct="1">
              <a:lnSpc>
                <a:spcPts val="1800"/>
              </a:lnSpc>
              <a:spcBef>
                <a:spcPts val="12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2022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年</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12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月、これまでの「まち・ひと・しごと創生総合戦略」を抜本的に改訂し、「デジタル田園都市国家構想総合戦略」（</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2023</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2027</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年度）が策定されました。</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182563" marR="0" lvl="0" indent="179388" algn="just" defTabSz="914400" rtl="0" eaLnBrk="1" fontAlgn="auto" latinLnBrk="0" hangingPunct="1">
              <a:lnSpc>
                <a:spcPts val="1800"/>
              </a:lnSpc>
              <a:spcAft>
                <a:spcPts val="0"/>
              </a:spcAft>
              <a:buClrTx/>
              <a:buSzTx/>
              <a:buFontTx/>
              <a:buNone/>
              <a:tabLst/>
              <a:defRPr/>
            </a:pPr>
            <a:r>
              <a:rPr lang="en-US" altLang="ja-JP" sz="1600" dirty="0">
                <a:solidFill>
                  <a:prstClr val="black"/>
                </a:solidFill>
                <a:latin typeface="Meiryo UI"/>
                <a:ea typeface="Meiryo UI"/>
                <a:cs typeface="Meiryo UI" panose="020B0604030504040204" pitchFamily="50" charset="-128"/>
              </a:rPr>
              <a:t>【</a:t>
            </a:r>
            <a:r>
              <a:rPr lang="ja-JP" altLang="en-US" sz="1600" dirty="0">
                <a:solidFill>
                  <a:prstClr val="black"/>
                </a:solidFill>
                <a:latin typeface="Meiryo UI"/>
                <a:ea typeface="Meiryo UI"/>
                <a:cs typeface="Meiryo UI" panose="020B0604030504040204" pitchFamily="50" charset="-128"/>
              </a:rPr>
              <a:t>基本的考え方</a:t>
            </a:r>
            <a:r>
              <a:rPr lang="en-US" altLang="ja-JP" sz="1600" dirty="0">
                <a:solidFill>
                  <a:prstClr val="black"/>
                </a:solidFill>
                <a:latin typeface="Meiryo UI"/>
                <a:ea typeface="Meiryo UI"/>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731838" marR="0" lvl="0" indent="-285750" algn="just" defTabSz="914400" rtl="0" eaLnBrk="1" fontAlgn="auto" latinLnBrk="0" hangingPunct="1">
              <a:lnSpc>
                <a:spcPts val="1800"/>
              </a:lnSpc>
              <a:spcAft>
                <a:spcPts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デジタルの力を活用して地方創生を加速化・深化し、「全国どこでも誰もが便利で快適に暮らせる社会」をめざす。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a:p>
            <a:pPr marL="731838" marR="0" lvl="0" indent="-285750" algn="just" defTabSz="914400" rtl="0" eaLnBrk="1" fontAlgn="auto" latinLnBrk="0" hangingPunct="1">
              <a:lnSpc>
                <a:spcPts val="1800"/>
              </a:lnSpc>
              <a:spcAft>
                <a:spcPts val="0"/>
              </a:spcAft>
              <a:buClrTx/>
              <a:buSzTx/>
              <a:buFont typeface="Wingdings" panose="05000000000000000000" pitchFamily="2" charset="2"/>
              <a:buChar char="ü"/>
              <a:tabLst/>
              <a:defRPr/>
            </a:pPr>
            <a:r>
              <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東京圏への過度な一極集中の是正や多極化を図り、地方の社会課題を成長の原動力とし、地方から全国へとボトムアップの成長につなげる。</a:t>
            </a:r>
            <a:endParaRPr kumimoji="1" lang="en-US" altLang="ja-JP"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pPr marL="731838" marR="0" lvl="0" indent="-285750" algn="l" defTabSz="914400" rtl="0" eaLnBrk="1" fontAlgn="auto" latinLnBrk="0" hangingPunct="1">
              <a:lnSpc>
                <a:spcPct val="100000"/>
              </a:lnSpc>
              <a:spcAft>
                <a:spcPts val="0"/>
              </a:spcAft>
              <a:buClrTx/>
              <a:buSzTx/>
              <a:buFont typeface="Wingdings" panose="05000000000000000000" pitchFamily="2" charset="2"/>
              <a:buChar char="ü"/>
              <a:tabLst/>
              <a:defRPr/>
            </a:pPr>
            <a:r>
              <a:rPr lang="ja-JP" altLang="en-US" sz="1600" dirty="0">
                <a:latin typeface="Meiryo UI" panose="020B0604030504040204" pitchFamily="50" charset="-128"/>
                <a:ea typeface="Meiryo UI" panose="020B0604030504040204" pitchFamily="50" charset="-128"/>
              </a:rPr>
              <a:t>デジタル実装に向けて、デジタル田園都市国家構想交付金の活用等により、各地域の優良事例の横展開を加速化させる。</a:t>
            </a:r>
            <a:endParaRPr lang="en-US" altLang="ja-JP" sz="1600" dirty="0">
              <a:latin typeface="Meiryo UI" panose="020B0604030504040204" pitchFamily="50" charset="-128"/>
              <a:ea typeface="Meiryo UI" panose="020B0604030504040204" pitchFamily="50" charset="-128"/>
            </a:endParaRPr>
          </a:p>
          <a:p>
            <a:pPr marL="731838"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lang="ja-JP" altLang="en-US" sz="1600" dirty="0">
                <a:latin typeface="Meiryo UI" panose="020B0604030504040204" pitchFamily="50" charset="-128"/>
                <a:ea typeface="Meiryo UI" panose="020B0604030504040204" pitchFamily="50" charset="-128"/>
              </a:rPr>
              <a:t>これまでの取組についても、蓄積された成果や知見に基づき、改善を加えながら推進する。</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571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a:solidFill>
                <a:prstClr val="black"/>
              </a:solidFill>
            </a:endParaRPr>
          </a:p>
        </p:txBody>
      </p:sp>
      <p:grpSp>
        <p:nvGrpSpPr>
          <p:cNvPr id="13" name="グループ化 12">
            <a:extLst>
              <a:ext uri="{FF2B5EF4-FFF2-40B4-BE49-F238E27FC236}">
                <a16:creationId xmlns:a16="http://schemas.microsoft.com/office/drawing/2014/main" id="{E39D8570-D770-472A-A492-E9BFD8A14040}"/>
              </a:ext>
            </a:extLst>
          </p:cNvPr>
          <p:cNvGrpSpPr/>
          <p:nvPr/>
        </p:nvGrpSpPr>
        <p:grpSpPr>
          <a:xfrm>
            <a:off x="5526044" y="49513"/>
            <a:ext cx="3438444" cy="458182"/>
            <a:chOff x="4986350" y="1066910"/>
            <a:chExt cx="2841689" cy="344239"/>
          </a:xfrm>
        </p:grpSpPr>
        <p:pic>
          <p:nvPicPr>
            <p:cNvPr id="14" name="Picture 4">
              <a:extLst>
                <a:ext uri="{FF2B5EF4-FFF2-40B4-BE49-F238E27FC236}">
                  <a16:creationId xmlns:a16="http://schemas.microsoft.com/office/drawing/2014/main" id="{5604A3B3-1914-4D6F-A1C2-1704E60BCF2C}"/>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350" y="1066910"/>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id="{645261D5-6346-49FD-AAE9-18852A4D8254}"/>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2592" y="1066910"/>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F1759CB7-3D61-4833-B5A2-948D127C6AF7}"/>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5818834" y="1066910"/>
              <a:ext cx="378663" cy="344239"/>
            </a:xfrm>
            <a:prstGeom prst="rect">
              <a:avLst/>
            </a:prstGeom>
          </p:spPr>
        </p:pic>
        <p:pic>
          <p:nvPicPr>
            <p:cNvPr id="18" name="Picture 12">
              <a:extLst>
                <a:ext uri="{FF2B5EF4-FFF2-40B4-BE49-F238E27FC236}">
                  <a16:creationId xmlns:a16="http://schemas.microsoft.com/office/drawing/2014/main" id="{A6A0CCC9-4C4F-4DBB-B814-FCFDA76806EF}"/>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6894" y="1066910"/>
              <a:ext cx="378663" cy="344239"/>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14152CF3-22C3-4380-B52D-22BAA2FA9D5C}"/>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449376" y="1066910"/>
              <a:ext cx="378663" cy="344239"/>
            </a:xfrm>
            <a:prstGeom prst="rect">
              <a:avLst/>
            </a:prstGeom>
          </p:spPr>
        </p:pic>
        <p:pic>
          <p:nvPicPr>
            <p:cNvPr id="20" name="図 19">
              <a:extLst>
                <a:ext uri="{FF2B5EF4-FFF2-40B4-BE49-F238E27FC236}">
                  <a16:creationId xmlns:a16="http://schemas.microsoft.com/office/drawing/2014/main" id="{72753FB1-3258-4A0D-B1AD-F66753904233}"/>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235076" y="1066910"/>
              <a:ext cx="344239" cy="344239"/>
            </a:xfrm>
            <a:prstGeom prst="rect">
              <a:avLst/>
            </a:prstGeom>
          </p:spPr>
        </p:pic>
        <p:pic>
          <p:nvPicPr>
            <p:cNvPr id="21" name="Picture 17">
              <a:extLst>
                <a:ext uri="{FF2B5EF4-FFF2-40B4-BE49-F238E27FC236}">
                  <a16:creationId xmlns:a16="http://schemas.microsoft.com/office/drawing/2014/main" id="{9C8DFC75-760A-46E6-801A-FC358513CFC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3136" y="1066910"/>
              <a:ext cx="378663" cy="34423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四角形: 角を丸くする 21">
            <a:extLst>
              <a:ext uri="{FF2B5EF4-FFF2-40B4-BE49-F238E27FC236}">
                <a16:creationId xmlns:a16="http://schemas.microsoft.com/office/drawing/2014/main" id="{89C696FA-1B2F-4FAD-9017-83EDA26EE55A}"/>
              </a:ext>
            </a:extLst>
          </p:cNvPr>
          <p:cNvSpPr/>
          <p:nvPr/>
        </p:nvSpPr>
        <p:spPr>
          <a:xfrm>
            <a:off x="179512" y="1205166"/>
            <a:ext cx="8784976" cy="2055937"/>
          </a:xfrm>
          <a:prstGeom prst="roundRect">
            <a:avLst>
              <a:gd name="adj" fmla="val 1363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DF654F1-43BD-4F0C-9413-9D55DE05DF1A}"/>
              </a:ext>
            </a:extLst>
          </p:cNvPr>
          <p:cNvSpPr txBox="1"/>
          <p:nvPr/>
        </p:nvSpPr>
        <p:spPr>
          <a:xfrm>
            <a:off x="2721142" y="1030141"/>
            <a:ext cx="3701717" cy="338400"/>
          </a:xfrm>
          <a:prstGeom prst="rect">
            <a:avLst/>
          </a:prstGeom>
          <a:solidFill>
            <a:schemeClr val="accent5"/>
          </a:solidFill>
        </p:spPr>
        <p:txBody>
          <a:bodyPr wrap="square">
            <a:spAutoFit/>
          </a:bodyPr>
          <a:lstStyle/>
          <a:p>
            <a:pPr marL="179705" marR="0" lvl="0" indent="-457200" algn="ctr" defTabSz="914400" rtl="0" eaLnBrk="1" fontAlgn="auto" latinLnBrk="0" hangingPunct="1">
              <a:lnSpc>
                <a:spcPct val="100000"/>
              </a:lnSpc>
              <a:spcBef>
                <a:spcPts val="600"/>
              </a:spcBef>
              <a:spcAft>
                <a:spcPts val="0"/>
              </a:spcAft>
              <a:buClrTx/>
              <a:buSzTx/>
              <a:buFontTx/>
              <a:buNone/>
              <a:tabLst/>
              <a:defRPr/>
            </a:pPr>
            <a:r>
              <a:rPr lang="ja-JP" altLang="en-US" sz="1600" b="1" dirty="0">
                <a:solidFill>
                  <a:schemeClr val="bg1"/>
                </a:solidFill>
              </a:rPr>
              <a:t>　基本目標⑥　ひとが集まる大阪をつくる</a:t>
            </a:r>
          </a:p>
        </p:txBody>
      </p:sp>
      <p:sp>
        <p:nvSpPr>
          <p:cNvPr id="24" name="正方形/長方形 23">
            <a:extLst>
              <a:ext uri="{FF2B5EF4-FFF2-40B4-BE49-F238E27FC236}">
                <a16:creationId xmlns:a16="http://schemas.microsoft.com/office/drawing/2014/main" id="{8D6549B1-C608-4D7A-9FA4-54C65544A4A4}"/>
              </a:ext>
            </a:extLst>
          </p:cNvPr>
          <p:cNvSpPr/>
          <p:nvPr/>
        </p:nvSpPr>
        <p:spPr>
          <a:xfrm>
            <a:off x="179512" y="581562"/>
            <a:ext cx="8784976" cy="2654573"/>
          </a:xfrm>
          <a:prstGeom prst="rect">
            <a:avLst/>
          </a:prstGeom>
        </p:spPr>
        <p:txBody>
          <a:bodyPr wrap="square" lIns="91440" tIns="45720" rIns="91440" bIns="45720" anchor="t">
            <a:spAutoFit/>
          </a:bodyPr>
          <a:lstStyle/>
          <a:p>
            <a:pPr marR="0" lvl="0" indent="0" algn="just" defTabSz="914400" rtl="0" eaLnBrk="1" fontAlgn="auto" latinLnBrk="0" hangingPunct="1">
              <a:lnSpc>
                <a:spcPct val="100000"/>
              </a:lnSpc>
              <a:spcBef>
                <a:spcPts val="0"/>
              </a:spcBef>
              <a:spcAft>
                <a:spcPts val="0"/>
              </a:spcAft>
              <a:buClrTx/>
              <a:buSzTx/>
              <a:buFontTx/>
              <a:buNone/>
              <a:tabLst/>
              <a:defRPr/>
            </a:pPr>
            <a:r>
              <a:rPr lang="en-US" altLang="ja-JP" sz="1600" b="1" dirty="0"/>
              <a:t>Ⅲ</a:t>
            </a:r>
            <a:r>
              <a:rPr lang="ja-JP" altLang="en-US" sz="1600" b="1" dirty="0"/>
              <a:t>　</a:t>
            </a:r>
            <a:r>
              <a:rPr lang="ja-JP" altLang="en-US" sz="1600" b="1" dirty="0">
                <a:latin typeface="Meiryo UI"/>
                <a:ea typeface="Meiryo UI"/>
                <a:cs typeface="Meiryo UI" panose="020B0604030504040204" pitchFamily="50" charset="-128"/>
              </a:rPr>
              <a:t>東西二極の一極としての社会経済構造の構築</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spcBef>
                <a:spcPts val="1200"/>
              </a:spcBef>
            </a:pP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spcBef>
                <a:spcPts val="1200"/>
              </a:spcBef>
            </a:pP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万博のインパクトを活かし、大阪の都市魅力を創出・発信することにより、</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180975" algn="ctr"/>
            <a:r>
              <a:rPr kumimoji="1" lang="ja-JP" altLang="en-US" sz="1600" i="0" u="none" strike="noStrike" kern="1200" cap="none" spc="0" normalizeH="0" baseline="0" noProof="0" dirty="0">
                <a:ln>
                  <a:noFill/>
                </a:ln>
                <a:solidFill>
                  <a:prstClr val="black"/>
                </a:solidFill>
                <a:effectLst/>
                <a:uLnTx/>
                <a:uFillTx/>
                <a:latin typeface="Meiryo UI"/>
                <a:ea typeface="Meiryo UI"/>
                <a:cs typeface="+mn-cs"/>
              </a:rPr>
              <a:t>内外からの集客を促進し、にぎわいと交流人口の拡大を図ります。</a:t>
            </a:r>
            <a:endParaRPr kumimoji="1" lang="en-US" altLang="ja-JP" sz="1600" i="0" u="none" strike="noStrike" kern="1200" cap="none" spc="0" normalizeH="0" baseline="0" noProof="0" dirty="0">
              <a:ln>
                <a:noFill/>
              </a:ln>
              <a:solidFill>
                <a:prstClr val="black"/>
              </a:solidFill>
              <a:effectLst/>
              <a:uLnTx/>
              <a:uFillTx/>
              <a:latin typeface="Meiryo UI"/>
              <a:ea typeface="Meiryo UI"/>
              <a:cs typeface="+mn-cs"/>
            </a:endParaRPr>
          </a:p>
          <a:p>
            <a:pPr marL="2509838" indent="-2328863">
              <a:spcBef>
                <a:spcPts val="300"/>
              </a:spcBef>
            </a:pPr>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都市魅力の創出・発信</a:t>
            </a:r>
            <a:r>
              <a:rPr lang="ja-JP" altLang="en-US" sz="1600" dirty="0">
                <a:solidFill>
                  <a:prstClr val="black"/>
                </a:solidFill>
                <a:latin typeface="Meiryo UI"/>
                <a:ea typeface="Meiryo UI"/>
              </a:rPr>
              <a:t>：万博をインパクトとした国内外への魅力発信・誘客促進、水都大阪の魅力創出、大阪産</a:t>
            </a:r>
            <a:r>
              <a:rPr lang="en-US" altLang="ja-JP" sz="1600" dirty="0">
                <a:solidFill>
                  <a:prstClr val="black"/>
                </a:solidFill>
                <a:latin typeface="Meiryo UI"/>
                <a:ea typeface="Meiryo UI"/>
              </a:rPr>
              <a:t>(</a:t>
            </a:r>
            <a:r>
              <a:rPr lang="ja-JP" altLang="en-US" sz="1600" dirty="0">
                <a:solidFill>
                  <a:prstClr val="black"/>
                </a:solidFill>
                <a:latin typeface="Meiryo UI"/>
                <a:ea typeface="Meiryo UI"/>
              </a:rPr>
              <a:t>もん</a:t>
            </a:r>
            <a:r>
              <a:rPr lang="en-US" altLang="ja-JP" sz="1600" dirty="0">
                <a:solidFill>
                  <a:prstClr val="black"/>
                </a:solidFill>
                <a:latin typeface="Meiryo UI"/>
                <a:ea typeface="Meiryo UI"/>
              </a:rPr>
              <a:t>)</a:t>
            </a:r>
            <a:r>
              <a:rPr lang="ja-JP" altLang="en-US" sz="1600" dirty="0">
                <a:solidFill>
                  <a:prstClr val="black"/>
                </a:solidFill>
                <a:latin typeface="Meiryo UI"/>
                <a:ea typeface="Meiryo UI"/>
              </a:rPr>
              <a:t>グローバルブランド化促進、スポーツツーリズムの推進、商店街店舗魅力向上　等</a:t>
            </a:r>
          </a:p>
          <a:p>
            <a:pPr marL="2778125" indent="-2597150"/>
            <a:r>
              <a:rPr lang="ja-JP" altLang="en-US" sz="1600" dirty="0">
                <a:solidFill>
                  <a:prstClr val="black"/>
                </a:solidFill>
                <a:latin typeface="Meiryo UI"/>
                <a:ea typeface="Meiryo UI"/>
              </a:rPr>
              <a:t>○</a:t>
            </a:r>
            <a:r>
              <a:rPr lang="ja-JP" altLang="en-US" sz="1600" b="1" dirty="0">
                <a:solidFill>
                  <a:prstClr val="black"/>
                </a:solidFill>
                <a:latin typeface="Meiryo UI"/>
                <a:ea typeface="Meiryo UI"/>
              </a:rPr>
              <a:t>観光客の受入環境の充実</a:t>
            </a:r>
            <a:r>
              <a:rPr lang="ja-JP" altLang="en-US" sz="1600" dirty="0">
                <a:solidFill>
                  <a:prstClr val="black"/>
                </a:solidFill>
                <a:latin typeface="Meiryo UI"/>
                <a:ea typeface="Meiryo UI"/>
              </a:rPr>
              <a:t>：ライドシェア推進、公共交通機関等における案内の多言語化、</a:t>
            </a:r>
            <a:endParaRPr lang="en-US" altLang="ja-JP" sz="1600" dirty="0">
              <a:solidFill>
                <a:prstClr val="black"/>
              </a:solidFill>
              <a:latin typeface="Meiryo UI"/>
              <a:ea typeface="Meiryo UI"/>
            </a:endParaRPr>
          </a:p>
          <a:p>
            <a:pPr marL="2778125" indent="-87313"/>
            <a:r>
              <a:rPr lang="en-US" altLang="ja-JP" sz="1600" dirty="0">
                <a:solidFill>
                  <a:prstClr val="black"/>
                </a:solidFill>
                <a:latin typeface="Meiryo UI"/>
                <a:ea typeface="Meiryo UI"/>
              </a:rPr>
              <a:t>Osaka Free Wi-Fi</a:t>
            </a:r>
            <a:r>
              <a:rPr lang="ja-JP" altLang="en-US" sz="1600" dirty="0">
                <a:solidFill>
                  <a:prstClr val="black"/>
                </a:solidFill>
                <a:latin typeface="Meiryo UI"/>
                <a:ea typeface="Meiryo UI"/>
              </a:rPr>
              <a:t>設置促進　等</a:t>
            </a:r>
          </a:p>
        </p:txBody>
      </p:sp>
      <p:graphicFrame>
        <p:nvGraphicFramePr>
          <p:cNvPr id="26" name="表 25">
            <a:extLst>
              <a:ext uri="{FF2B5EF4-FFF2-40B4-BE49-F238E27FC236}">
                <a16:creationId xmlns:a16="http://schemas.microsoft.com/office/drawing/2014/main" id="{89164394-0847-4D24-8885-0314425B32B0}"/>
              </a:ext>
            </a:extLst>
          </p:cNvPr>
          <p:cNvGraphicFramePr>
            <a:graphicFrameLocks noGrp="1"/>
          </p:cNvGraphicFramePr>
          <p:nvPr>
            <p:extLst>
              <p:ext uri="{D42A27DB-BD31-4B8C-83A1-F6EECF244321}">
                <p14:modId xmlns:p14="http://schemas.microsoft.com/office/powerpoint/2010/main" val="2085299756"/>
              </p:ext>
            </p:extLst>
          </p:nvPr>
        </p:nvGraphicFramePr>
        <p:xfrm>
          <a:off x="243199" y="3822535"/>
          <a:ext cx="8657602" cy="2088000"/>
        </p:xfrm>
        <a:graphic>
          <a:graphicData uri="http://schemas.openxmlformats.org/drawingml/2006/table">
            <a:tbl>
              <a:tblPr firstRow="1" bandRow="1">
                <a:tableStyleId>{7DF18680-E054-41AD-8BC1-D1AEF772440D}</a:tableStyleId>
              </a:tblPr>
              <a:tblGrid>
                <a:gridCol w="5398669">
                  <a:extLst>
                    <a:ext uri="{9D8B030D-6E8A-4147-A177-3AD203B41FA5}">
                      <a16:colId xmlns:a16="http://schemas.microsoft.com/office/drawing/2014/main" val="1433173782"/>
                    </a:ext>
                  </a:extLst>
                </a:gridCol>
                <a:gridCol w="3258933">
                  <a:extLst>
                    <a:ext uri="{9D8B030D-6E8A-4147-A177-3AD203B41FA5}">
                      <a16:colId xmlns:a16="http://schemas.microsoft.com/office/drawing/2014/main" val="304697467"/>
                    </a:ext>
                  </a:extLst>
                </a:gridCol>
              </a:tblGrid>
              <a:tr h="28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具体的目標（</a:t>
                      </a:r>
                      <a:r>
                        <a:rPr kumimoji="1" lang="en-US" altLang="ja-JP" sz="1100" b="1" dirty="0">
                          <a:solidFill>
                            <a:schemeClr val="bg1"/>
                          </a:solidFill>
                        </a:rPr>
                        <a:t>KPI</a:t>
                      </a:r>
                      <a:r>
                        <a:rPr kumimoji="1" lang="ja-JP" altLang="en-US" sz="1100" b="1" dirty="0">
                          <a:solidFill>
                            <a:schemeClr val="bg1"/>
                          </a:solidFill>
                        </a:rPr>
                        <a:t>）</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rPr>
                        <a:t>現状値（</a:t>
                      </a:r>
                      <a:r>
                        <a:rPr kumimoji="1" lang="en-US" altLang="ja-JP" sz="1100" b="1" dirty="0">
                          <a:solidFill>
                            <a:schemeClr val="bg1"/>
                          </a:solidFill>
                        </a:rPr>
                        <a:t>2024</a:t>
                      </a:r>
                      <a:r>
                        <a:rPr kumimoji="1" lang="ja-JP" altLang="en-US" sz="1100" b="1" dirty="0">
                          <a:solidFill>
                            <a:schemeClr val="bg1"/>
                          </a:solidFill>
                        </a:rPr>
                        <a:t>年３月末時点）</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1774114639"/>
                  </a:ext>
                </a:extLst>
              </a:tr>
              <a:tr h="900000">
                <a:tc>
                  <a:txBody>
                    <a:bodyPr/>
                    <a:lstStyle/>
                    <a:p>
                      <a:r>
                        <a:rPr kumimoji="1" lang="ja-JP" altLang="en-US" sz="1200" b="1" dirty="0"/>
                        <a:t>○日本人延べ宿泊者数（大阪）：</a:t>
                      </a:r>
                      <a:r>
                        <a:rPr kumimoji="1" lang="en-US" altLang="ja-JP" sz="1200" b="1" dirty="0"/>
                        <a:t>3,400</a:t>
                      </a:r>
                      <a:r>
                        <a:rPr kumimoji="1" lang="ja-JP" altLang="en-US" sz="1200" b="1" dirty="0"/>
                        <a:t>万人泊（</a:t>
                      </a:r>
                      <a:r>
                        <a:rPr kumimoji="1" lang="en-US" altLang="ja-JP" sz="1200" b="1" dirty="0"/>
                        <a:t>2025</a:t>
                      </a:r>
                      <a:r>
                        <a:rPr kumimoji="1" lang="ja-JP" altLang="en-US" sz="1200" b="1" dirty="0"/>
                        <a:t>年まで）</a:t>
                      </a:r>
                      <a:r>
                        <a:rPr kumimoji="1" lang="ja-JP" altLang="en-US" sz="1000" b="0" dirty="0"/>
                        <a:t>（</a:t>
                      </a:r>
                      <a:r>
                        <a:rPr kumimoji="1" lang="en-US" altLang="ja-JP" sz="1000" b="0" dirty="0"/>
                        <a:t>※</a:t>
                      </a:r>
                      <a:r>
                        <a:rPr kumimoji="1" lang="ja-JP" altLang="en-US" sz="1000" b="0" dirty="0"/>
                        <a:t>）</a:t>
                      </a:r>
                      <a:endParaRPr kumimoji="1" lang="en-US" altLang="ja-JP" sz="1000" b="0" dirty="0"/>
                    </a:p>
                  </a:txBody>
                  <a:tcPr marL="68580" marR="68580" marT="34290" marB="34290" anchor="ctr">
                    <a:lnL w="12700" cap="flat" cmpd="sng" algn="ctr">
                      <a:solidFill>
                        <a:schemeClr val="accent5"/>
                      </a:solidFill>
                      <a:prstDash val="solid"/>
                      <a:round/>
                      <a:headEnd type="none" w="med" len="med"/>
                      <a:tailEnd type="none" w="med" len="med"/>
                    </a:lnL>
                  </a:tcPr>
                </a:tc>
                <a:tc>
                  <a:txBody>
                    <a:bodyPr/>
                    <a:lstStyle/>
                    <a:p>
                      <a:pPr algn="ctr">
                        <a:lnSpc>
                          <a:spcPct val="100000"/>
                        </a:lnSpc>
                      </a:pPr>
                      <a:r>
                        <a:rPr kumimoji="1" lang="en-US" altLang="zh-CN" sz="1050" dirty="0"/>
                        <a:t>【2023</a:t>
                      </a:r>
                      <a:r>
                        <a:rPr kumimoji="1" lang="zh-CN" altLang="en-US" sz="1050" dirty="0"/>
                        <a:t>年</a:t>
                      </a:r>
                      <a:r>
                        <a:rPr kumimoji="1" lang="en-US" altLang="zh-CN" sz="1050" dirty="0"/>
                        <a:t>】</a:t>
                      </a:r>
                    </a:p>
                    <a:p>
                      <a:pPr algn="ctr">
                        <a:lnSpc>
                          <a:spcPct val="100000"/>
                        </a:lnSpc>
                      </a:pPr>
                      <a:r>
                        <a:rPr kumimoji="1" lang="en-US" altLang="zh-CN" sz="1050" dirty="0"/>
                        <a:t>3,087</a:t>
                      </a:r>
                      <a:r>
                        <a:rPr kumimoji="1" lang="ja-JP" altLang="en-US" sz="1050" dirty="0"/>
                        <a:t>万人泊</a:t>
                      </a:r>
                      <a:endParaRPr kumimoji="1" lang="en-US" altLang="zh-CN" sz="1050" dirty="0"/>
                    </a:p>
                  </a:txBody>
                  <a:tcPr marL="68580" marR="68580" marT="34290" marB="34290" anchor="ctr">
                    <a:lnR w="12700"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562195330"/>
                  </a:ext>
                </a:extLst>
              </a:tr>
              <a:tr h="900000">
                <a:tc>
                  <a:txBody>
                    <a:bodyPr/>
                    <a:lstStyle/>
                    <a:p>
                      <a:r>
                        <a:rPr kumimoji="1" lang="zh-CN" altLang="en-US" sz="1200" b="1" dirty="0"/>
                        <a:t>○来阪外国人旅行者数：</a:t>
                      </a:r>
                      <a:r>
                        <a:rPr kumimoji="1" lang="en-US" altLang="ja-JP" sz="1200" b="1" dirty="0"/>
                        <a:t>1,500</a:t>
                      </a:r>
                      <a:r>
                        <a:rPr kumimoji="1" lang="ja-JP" altLang="en-US" sz="1200" b="1" dirty="0"/>
                        <a:t>万人（</a:t>
                      </a:r>
                      <a:r>
                        <a:rPr kumimoji="1" lang="en-US" altLang="ja-JP" sz="1200" b="1" dirty="0"/>
                        <a:t>2025</a:t>
                      </a:r>
                      <a:r>
                        <a:rPr kumimoji="1" lang="ja-JP" altLang="en-US" sz="1200" b="1" dirty="0"/>
                        <a:t>年まで）</a:t>
                      </a:r>
                      <a:r>
                        <a:rPr kumimoji="1" lang="ja-JP" altLang="en-US" sz="1000" b="0" dirty="0"/>
                        <a:t>（</a:t>
                      </a:r>
                      <a:r>
                        <a:rPr kumimoji="1" lang="en-US" altLang="ja-JP" sz="1000" b="0" dirty="0"/>
                        <a:t>※</a:t>
                      </a:r>
                      <a:r>
                        <a:rPr kumimoji="1" lang="ja-JP" altLang="en-US" sz="1000" b="0" dirty="0"/>
                        <a:t>）</a:t>
                      </a:r>
                      <a:endParaRPr kumimoji="1" lang="en-US" altLang="zh-CN" sz="1000" b="1" dirty="0"/>
                    </a:p>
                  </a:txBody>
                  <a:tcPr marL="68580" marR="68580" marT="34290" marB="34290" anchor="ctr">
                    <a:lnL w="12700" cap="flat" cmpd="sng" algn="ctr">
                      <a:solidFill>
                        <a:schemeClr val="accent5"/>
                      </a:solidFill>
                      <a:prstDash val="solid"/>
                      <a:round/>
                      <a:headEnd type="none" w="med" len="med"/>
                      <a:tailEnd type="none" w="med" len="med"/>
                    </a:lnL>
                    <a:lnB w="12700" cap="flat" cmpd="sng" algn="ctr">
                      <a:solidFill>
                        <a:schemeClr val="accent5"/>
                      </a:solidFill>
                      <a:prstDash val="solid"/>
                      <a:round/>
                      <a:headEnd type="none" w="med" len="med"/>
                      <a:tailEnd type="none" w="med" len="med"/>
                    </a:lnB>
                  </a:tcPr>
                </a:tc>
                <a:tc>
                  <a:txBody>
                    <a:bodyPr/>
                    <a:lstStyle/>
                    <a:p>
                      <a:pPr algn="ctr">
                        <a:spcBef>
                          <a:spcPts val="300"/>
                        </a:spcBef>
                      </a:pPr>
                      <a:r>
                        <a:rPr kumimoji="1" lang="en-US" altLang="ja-JP" sz="1050" dirty="0">
                          <a:latin typeface="Meiryo UI" panose="020B0604030504040204" pitchFamily="50" charset="-128"/>
                          <a:ea typeface="Meiryo UI" panose="020B0604030504040204" pitchFamily="50" charset="-128"/>
                        </a:rPr>
                        <a:t>【2023</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4</a:t>
                      </a: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9</a:t>
                      </a:r>
                      <a:r>
                        <a:rPr kumimoji="1" lang="ja-JP" altLang="en-US" sz="1050" dirty="0">
                          <a:latin typeface="Meiryo UI" panose="020B0604030504040204" pitchFamily="50" charset="-128"/>
                          <a:ea typeface="Meiryo UI" panose="020B0604030504040204" pitchFamily="50" charset="-128"/>
                        </a:rPr>
                        <a:t>月</a:t>
                      </a:r>
                      <a:r>
                        <a:rPr kumimoji="1" lang="en-US" altLang="ja-JP" sz="1050" dirty="0">
                          <a:latin typeface="Meiryo UI" panose="020B0604030504040204" pitchFamily="50" charset="-128"/>
                          <a:ea typeface="Meiryo UI" panose="020B0604030504040204" pitchFamily="50" charset="-128"/>
                        </a:rPr>
                        <a:t>】</a:t>
                      </a:r>
                    </a:p>
                    <a:p>
                      <a:pPr algn="ctr">
                        <a:spcBef>
                          <a:spcPts val="0"/>
                        </a:spcBef>
                      </a:pPr>
                      <a:r>
                        <a:rPr kumimoji="1" lang="en-US" altLang="ja-JP" sz="1050" dirty="0">
                          <a:latin typeface="Meiryo UI" panose="020B0604030504040204" pitchFamily="50" charset="-128"/>
                          <a:ea typeface="Meiryo UI" panose="020B0604030504040204" pitchFamily="50" charset="-128"/>
                        </a:rPr>
                        <a:t>495.9</a:t>
                      </a:r>
                      <a:r>
                        <a:rPr kumimoji="1" lang="ja-JP" altLang="en-US" sz="1050" dirty="0">
                          <a:latin typeface="Meiryo UI" panose="020B0604030504040204" pitchFamily="50" charset="-128"/>
                          <a:ea typeface="Meiryo UI" panose="020B0604030504040204" pitchFamily="50" charset="-128"/>
                        </a:rPr>
                        <a:t>万人</a:t>
                      </a:r>
                      <a:endParaRPr kumimoji="1" lang="en-US" altLang="ja-JP" sz="1050" dirty="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933252577"/>
                  </a:ext>
                </a:extLst>
              </a:tr>
            </a:tbl>
          </a:graphicData>
        </a:graphic>
      </p:graphicFrame>
      <p:sp>
        <p:nvSpPr>
          <p:cNvPr id="27" name="正方形/長方形 26">
            <a:extLst>
              <a:ext uri="{FF2B5EF4-FFF2-40B4-BE49-F238E27FC236}">
                <a16:creationId xmlns:a16="http://schemas.microsoft.com/office/drawing/2014/main" id="{037414BE-391D-416E-A19E-543658192999}"/>
              </a:ext>
            </a:extLst>
          </p:cNvPr>
          <p:cNvSpPr/>
          <p:nvPr/>
        </p:nvSpPr>
        <p:spPr>
          <a:xfrm>
            <a:off x="154899" y="3483981"/>
            <a:ext cx="8905204" cy="338554"/>
          </a:xfrm>
          <a:prstGeom prst="rect">
            <a:avLst/>
          </a:prstGeom>
        </p:spPr>
        <p:txBody>
          <a:bodyPr wrap="square" lIns="91440" tIns="45720" rIns="91440" bIns="45720" anchor="t">
            <a:spAutoFit/>
          </a:bodyPr>
          <a:lstStyle/>
          <a:p>
            <a:pPr marL="180975" indent="-180975" algn="just"/>
            <a:r>
              <a:rPr lang="en-US" altLang="ja-JP" sz="1600" b="1" dirty="0">
                <a:latin typeface="Meiryo UI"/>
                <a:ea typeface="Meiryo UI"/>
                <a:cs typeface="Meiryo UI" panose="020B0604030504040204" pitchFamily="50" charset="-128"/>
              </a:rPr>
              <a:t>【</a:t>
            </a:r>
            <a:r>
              <a:rPr lang="ja-JP" altLang="en-US" sz="1600" b="1" dirty="0">
                <a:latin typeface="Meiryo UI"/>
                <a:ea typeface="Meiryo UI"/>
                <a:cs typeface="Meiryo UI" panose="020B0604030504040204" pitchFamily="50" charset="-128"/>
              </a:rPr>
              <a:t>具体的目標（</a:t>
            </a:r>
            <a:r>
              <a:rPr lang="en-US" altLang="ja-JP" sz="1600" b="1" dirty="0">
                <a:latin typeface="Meiryo UI"/>
                <a:ea typeface="Meiryo UI"/>
                <a:cs typeface="Meiryo UI" panose="020B0604030504040204" pitchFamily="50" charset="-128"/>
              </a:rPr>
              <a:t>KPI</a:t>
            </a:r>
            <a:r>
              <a:rPr lang="ja-JP" altLang="en-US" sz="1600" b="1" dirty="0">
                <a:latin typeface="Meiryo UI"/>
                <a:ea typeface="Meiryo UI"/>
                <a:cs typeface="Meiryo UI" panose="020B0604030504040204" pitchFamily="50" charset="-128"/>
              </a:rPr>
              <a:t>）</a:t>
            </a:r>
            <a:r>
              <a:rPr lang="en-US" altLang="ja-JP" sz="1600" b="1" dirty="0">
                <a:latin typeface="Meiryo UI"/>
                <a:ea typeface="Meiryo UI"/>
                <a:cs typeface="Meiryo UI" panose="020B0604030504040204" pitchFamily="50" charset="-128"/>
              </a:rPr>
              <a:t>】</a:t>
            </a:r>
            <a:endParaRPr lang="en-US" altLang="ja-JP" sz="1200" b="1" dirty="0">
              <a:latin typeface="Meiryo UI"/>
              <a:ea typeface="Meiryo UI"/>
              <a:cs typeface="Meiryo UI" panose="020B0604030504040204" pitchFamily="50" charset="-128"/>
            </a:endParaRPr>
          </a:p>
        </p:txBody>
      </p:sp>
      <p:sp>
        <p:nvSpPr>
          <p:cNvPr id="28" name="正方形/長方形 27">
            <a:extLst>
              <a:ext uri="{FF2B5EF4-FFF2-40B4-BE49-F238E27FC236}">
                <a16:creationId xmlns:a16="http://schemas.microsoft.com/office/drawing/2014/main" id="{A3C6F739-8D44-4AD3-A3A5-5275D825C8E6}"/>
              </a:ext>
            </a:extLst>
          </p:cNvPr>
          <p:cNvSpPr/>
          <p:nvPr/>
        </p:nvSpPr>
        <p:spPr>
          <a:xfrm>
            <a:off x="4816437" y="3560152"/>
            <a:ext cx="4084364" cy="253916"/>
          </a:xfrm>
          <a:prstGeom prst="rect">
            <a:avLst/>
          </a:prstGeom>
        </p:spPr>
        <p:txBody>
          <a:bodyPr wrap="square" lIns="91440" tIns="45720" rIns="91440" bIns="45720" anchor="t">
            <a:spAutoFit/>
          </a:bodyPr>
          <a:lstStyle/>
          <a:p>
            <a:pPr marL="180975" indent="-180975" algn="r"/>
            <a:r>
              <a:rPr lang="ja-JP" altLang="en-US" sz="1050" dirty="0">
                <a:latin typeface="Meiryo UI"/>
                <a:ea typeface="Meiryo UI"/>
                <a:cs typeface="Meiryo UI" panose="020B0604030504040204" pitchFamily="50" charset="-128"/>
              </a:rPr>
              <a:t>（注）下線部が、第３期戦略にて追記した部分</a:t>
            </a:r>
            <a:endParaRPr lang="en-US" altLang="ja-JP" sz="1050" dirty="0">
              <a:latin typeface="Meiryo UI"/>
              <a:ea typeface="Meiryo UI"/>
              <a:cs typeface="Meiryo UI" panose="020B0604030504040204" pitchFamily="50" charset="-128"/>
            </a:endParaRPr>
          </a:p>
        </p:txBody>
      </p:sp>
      <p:sp>
        <p:nvSpPr>
          <p:cNvPr id="30" name="正方形/長方形 29">
            <a:extLst>
              <a:ext uri="{FF2B5EF4-FFF2-40B4-BE49-F238E27FC236}">
                <a16:creationId xmlns:a16="http://schemas.microsoft.com/office/drawing/2014/main" id="{FC3F4CBA-D11A-406F-B4F3-C6B8B4EEE84F}"/>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２）</a:t>
            </a:r>
            <a:r>
              <a:rPr lang="ja-JP" altLang="en-US" dirty="0">
                <a:latin typeface="Meiryo UI"/>
                <a:ea typeface="Meiryo UI"/>
                <a:cs typeface="Meiryo UI" panose="020B0604030504040204" pitchFamily="50" charset="-128"/>
              </a:rPr>
              <a:t>基本目標・基本的方向</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a:extLst>
              <a:ext uri="{FF2B5EF4-FFF2-40B4-BE49-F238E27FC236}">
                <a16:creationId xmlns:a16="http://schemas.microsoft.com/office/drawing/2014/main" id="{DA64CA9B-ABEE-4991-92C1-CFD6BFCBD4A3}"/>
              </a:ext>
            </a:extLst>
          </p:cNvPr>
          <p:cNvSpPr txBox="1"/>
          <p:nvPr/>
        </p:nvSpPr>
        <p:spPr>
          <a:xfrm>
            <a:off x="243199" y="5919002"/>
            <a:ext cx="5282845" cy="246221"/>
          </a:xfrm>
          <a:prstGeom prst="rect">
            <a:avLst/>
          </a:prstGeom>
          <a:noFill/>
          <a:ln>
            <a:noFill/>
            <a:prstDash val="sysDash"/>
          </a:ln>
        </p:spPr>
        <p:txBody>
          <a:bodyPr wrap="square" rtlCol="0">
            <a:spAutoFit/>
          </a:bodyPr>
          <a:lstStyle/>
          <a:p>
            <a:r>
              <a:rPr kumimoji="1" lang="ja-JP" altLang="en-US" sz="1000" dirty="0"/>
              <a:t>（</a:t>
            </a:r>
            <a:r>
              <a:rPr kumimoji="1" lang="en-US" altLang="ja-JP" sz="1000" dirty="0"/>
              <a:t>※</a:t>
            </a:r>
            <a:r>
              <a:rPr kumimoji="1" lang="ja-JP" altLang="en-US" sz="1000" dirty="0"/>
              <a:t>）現在、改訂作業中の大阪府都市魅力創造戦略</a:t>
            </a:r>
            <a:r>
              <a:rPr kumimoji="1" lang="en-US" altLang="ja-JP" sz="1000" dirty="0"/>
              <a:t>2025</a:t>
            </a:r>
            <a:r>
              <a:rPr kumimoji="1" lang="ja-JP" altLang="en-US" sz="1000" dirty="0"/>
              <a:t>において目標とする予定数値</a:t>
            </a:r>
          </a:p>
        </p:txBody>
      </p:sp>
    </p:spTree>
    <p:extLst>
      <p:ext uri="{BB962C8B-B14F-4D97-AF65-F5344CB8AC3E}">
        <p14:creationId xmlns:p14="http://schemas.microsoft.com/office/powerpoint/2010/main" val="394132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a:solidFill>
                <a:prstClr val="black"/>
              </a:solidFill>
            </a:endParaRPr>
          </a:p>
        </p:txBody>
      </p:sp>
      <p:sp>
        <p:nvSpPr>
          <p:cNvPr id="6" name="正方形/長方形 5">
            <a:extLst>
              <a:ext uri="{FF2B5EF4-FFF2-40B4-BE49-F238E27FC236}">
                <a16:creationId xmlns:a16="http://schemas.microsoft.com/office/drawing/2014/main" id="{0B6904B2-CF75-453D-A44C-1DF85B16B257}"/>
              </a:ext>
            </a:extLst>
          </p:cNvPr>
          <p:cNvSpPr/>
          <p:nvPr/>
        </p:nvSpPr>
        <p:spPr>
          <a:xfrm>
            <a:off x="179512" y="146838"/>
            <a:ext cx="8136904" cy="369332"/>
          </a:xfrm>
          <a:prstGeom prst="rect">
            <a:avLst/>
          </a:prstGeom>
        </p:spPr>
        <p:txBody>
          <a:bodyPr wrap="square" lIns="91440" tIns="45720" rIns="91440" bIns="45720" anchor="t">
            <a:spAutoFit/>
          </a:bodyPr>
          <a:lstStyle/>
          <a:p>
            <a:r>
              <a:rPr lang="ja-JP" altLang="en-US" dirty="0">
                <a:solidFill>
                  <a:prstClr val="black"/>
                </a:solidFill>
                <a:latin typeface="Meiryo UI"/>
                <a:ea typeface="Meiryo UI"/>
                <a:cs typeface="Meiryo UI" panose="020B0604030504040204" pitchFamily="50" charset="-128"/>
              </a:rPr>
              <a:t>３）</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総合戦略に係る</a:t>
            </a:r>
            <a:r>
              <a:rPr lang="ja-JP" altLang="en-US" dirty="0">
                <a:solidFill>
                  <a:prstClr val="black"/>
                </a:solidFill>
                <a:latin typeface="Meiryo UI"/>
                <a:ea typeface="Meiryo UI"/>
                <a:cs typeface="Meiryo UI" panose="020B0604030504040204" pitchFamily="50" charset="-128"/>
              </a:rPr>
              <a:t>府の動き</a:t>
            </a:r>
            <a:endParaRPr lang="ja-JP" altLang="en-US" sz="1800" dirty="0">
              <a:highlight>
                <a:srgbClr val="FFFF00"/>
              </a:highlight>
              <a:latin typeface="Meiryo UI"/>
              <a:ea typeface="Meiryo UI"/>
              <a:cs typeface="Meiryo UI" panose="020B0604030504040204" pitchFamily="50" charset="-128"/>
            </a:endParaRPr>
          </a:p>
        </p:txBody>
      </p:sp>
      <p:sp>
        <p:nvSpPr>
          <p:cNvPr id="7" name="正方形/長方形 6">
            <a:extLst>
              <a:ext uri="{FF2B5EF4-FFF2-40B4-BE49-F238E27FC236}">
                <a16:creationId xmlns:a16="http://schemas.microsoft.com/office/drawing/2014/main" id="{F4B31A97-8B9D-4878-A220-BCF21AF337B1}"/>
              </a:ext>
            </a:extLst>
          </p:cNvPr>
          <p:cNvSpPr/>
          <p:nvPr/>
        </p:nvSpPr>
        <p:spPr>
          <a:xfrm>
            <a:off x="179516" y="696487"/>
            <a:ext cx="8784976" cy="4093428"/>
          </a:xfrm>
          <a:prstGeom prst="rect">
            <a:avLst/>
          </a:prstGeom>
          <a:solidFill>
            <a:schemeClr val="accent5">
              <a:lumMod val="20000"/>
              <a:lumOff val="80000"/>
            </a:schemeClr>
          </a:solidFill>
        </p:spPr>
        <p:txBody>
          <a:bodyPr wrap="square" lIns="91440" tIns="45720" rIns="91440" bIns="45720" anchor="t">
            <a:spAutoFit/>
          </a:bodyPr>
          <a:lstStyle/>
          <a:p>
            <a:pPr marL="179705" indent="-457200" algn="just">
              <a:spcBef>
                <a:spcPts val="300"/>
              </a:spcBef>
            </a:pPr>
            <a:r>
              <a:rPr lang="ja-JP" altLang="en-US" sz="1600" dirty="0">
                <a:latin typeface="Meiryo UI"/>
                <a:ea typeface="Meiryo UI"/>
                <a:cs typeface="Meiryo UI" panose="020B0604030504040204" pitchFamily="50" charset="-128"/>
              </a:rPr>
              <a:t>○　大阪府では、大阪府人口ビジョンや第１期及び第２期大阪府まち・ひと・しごと創生総合戦略のもと、「人口減少・超高齢社会」においても、持続的発展を実現するため、３つの方向性を踏まえ、取組を進めてきましたが、</a:t>
            </a:r>
            <a:r>
              <a:rPr lang="ja-JP" altLang="en-US" sz="1600" dirty="0">
                <a:solidFill>
                  <a:schemeClr val="tx1"/>
                </a:solidFill>
              </a:rPr>
              <a:t>全国的に人口減少・少子高齢化が進む中、大阪府</a:t>
            </a:r>
            <a:r>
              <a:rPr lang="ja-JP" altLang="en-US" sz="1600" dirty="0"/>
              <a:t>においても人口の自然減や労働力人口の減少、東京圏への転出超過に歯止めがかからない状況が続いています。</a:t>
            </a:r>
            <a:endParaRPr lang="en-US" altLang="ja-JP" sz="1600" dirty="0"/>
          </a:p>
          <a:p>
            <a:pPr marL="179705" indent="-457200" algn="just">
              <a:spcBef>
                <a:spcPts val="300"/>
              </a:spcBef>
            </a:pPr>
            <a:endParaRPr lang="en-US" altLang="ja-JP" sz="1600" dirty="0">
              <a:latin typeface="Meiryo UI"/>
              <a:ea typeface="Meiryo UI"/>
              <a:cs typeface="Meiryo UI" panose="020B0604030504040204" pitchFamily="50" charset="-128"/>
            </a:endParaRPr>
          </a:p>
          <a:p>
            <a:pPr marL="179705" indent="-457200" algn="just"/>
            <a:r>
              <a:rPr lang="ja-JP" altLang="en-US" sz="1600" dirty="0">
                <a:latin typeface="Meiryo UI"/>
                <a:ea typeface="Meiryo UI"/>
                <a:cs typeface="Meiryo UI" panose="020B0604030504040204" pitchFamily="50" charset="-128"/>
              </a:rPr>
              <a:t>○　一方、全国からの転入者や外国人労働者は着実に増加するとともに、</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大阪府の</a:t>
            </a:r>
            <a:r>
              <a:rPr kumimoji="1" lang="ja-JP" altLang="en-US"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延べ宿泊者数が</a:t>
            </a:r>
            <a:r>
              <a:rPr kumimoji="1" lang="en-US" altLang="ja-JP"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年に過去最高を記録するなど交流人口については増加傾向にあります。</a:t>
            </a:r>
            <a:endParaRPr lang="en-US" altLang="ja-JP" sz="1600" dirty="0"/>
          </a:p>
          <a:p>
            <a:pPr marL="179705" indent="-457200" algn="just">
              <a:spcBef>
                <a:spcPts val="300"/>
              </a:spcBef>
            </a:pPr>
            <a:endParaRPr lang="en-US" altLang="ja-JP" sz="1600" dirty="0"/>
          </a:p>
          <a:p>
            <a:pPr marL="179705" indent="-457200" algn="just"/>
            <a:r>
              <a:rPr lang="ja-JP" altLang="en-US" sz="1600" dirty="0">
                <a:latin typeface="Meiryo UI"/>
                <a:ea typeface="Meiryo UI"/>
                <a:cs typeface="Meiryo UI" panose="020B0604030504040204" pitchFamily="50" charset="-128"/>
              </a:rPr>
              <a:t>○　</a:t>
            </a:r>
            <a:r>
              <a:rPr lang="ja-JP" altLang="en-US" sz="1600" dirty="0">
                <a:latin typeface="Meiryo UI"/>
                <a:ea typeface="Meiryo UI"/>
              </a:rPr>
              <a:t>また、第２期戦略の終期を迎えるに当たって、</a:t>
            </a:r>
            <a:r>
              <a:rPr lang="en-US" altLang="ja-JP" sz="1600" dirty="0">
                <a:latin typeface="Meiryo UI"/>
                <a:ea typeface="Meiryo UI"/>
              </a:rPr>
              <a:t>2025</a:t>
            </a:r>
            <a:r>
              <a:rPr lang="ja-JP" altLang="en-US" sz="1600" dirty="0">
                <a:latin typeface="Meiryo UI"/>
                <a:ea typeface="Meiryo UI"/>
              </a:rPr>
              <a:t>年大阪・関西万博の開催や</a:t>
            </a:r>
            <a:r>
              <a:rPr lang="en-US" altLang="ja-JP" sz="1600" dirty="0">
                <a:latin typeface="Meiryo UI"/>
                <a:ea typeface="Meiryo UI"/>
              </a:rPr>
              <a:t>DX</a:t>
            </a:r>
            <a:r>
              <a:rPr lang="ja-JP" altLang="en-US" sz="1600" dirty="0">
                <a:latin typeface="Meiryo UI"/>
                <a:ea typeface="Meiryo UI"/>
              </a:rPr>
              <a:t>の推進など、本府を取り巻く環境には大きな変化が生じているとともに、</a:t>
            </a:r>
            <a:r>
              <a:rPr lang="en-US" altLang="ja-JP" sz="1600" dirty="0">
                <a:latin typeface="Meiryo UI"/>
                <a:ea typeface="Meiryo UI"/>
              </a:rPr>
              <a:t> </a:t>
            </a:r>
            <a:r>
              <a:rPr lang="ja-JP" altLang="en-US" sz="1600" dirty="0">
                <a:latin typeface="Meiryo UI"/>
                <a:ea typeface="Meiryo UI"/>
              </a:rPr>
              <a:t>若者・女性の活躍促進やカーボンニュートラル（脱炭素）など、</a:t>
            </a:r>
            <a:r>
              <a:rPr lang="en-US" altLang="ja-JP" sz="1600" dirty="0">
                <a:latin typeface="Meiryo UI"/>
                <a:ea typeface="Meiryo UI"/>
              </a:rPr>
              <a:t>SDGs</a:t>
            </a:r>
            <a:r>
              <a:rPr lang="ja-JP" altLang="en-US" sz="1600" dirty="0">
                <a:latin typeface="Meiryo UI"/>
                <a:ea typeface="Meiryo UI"/>
              </a:rPr>
              <a:t>の目標達成に向けさらなる取組が必要となっています。</a:t>
            </a:r>
            <a:endParaRPr lang="en-US" altLang="ja-JP" sz="1600" dirty="0">
              <a:latin typeface="Meiryo UI"/>
              <a:ea typeface="Meiryo UI"/>
            </a:endParaRPr>
          </a:p>
          <a:p>
            <a:pPr marL="179705" indent="-457200" algn="just">
              <a:spcBef>
                <a:spcPts val="300"/>
              </a:spcBef>
            </a:pPr>
            <a:endParaRPr lang="en-US" altLang="ja-JP" sz="1600" dirty="0">
              <a:latin typeface="Meiryo UI"/>
              <a:ea typeface="Meiryo UI"/>
              <a:cs typeface="Meiryo UI" panose="020B0604030504040204" pitchFamily="50" charset="-128"/>
            </a:endParaRPr>
          </a:p>
          <a:p>
            <a:pPr marL="179705" indent="-457200" algn="just"/>
            <a:r>
              <a:rPr lang="ja-JP" altLang="en-US" sz="1600" dirty="0">
                <a:latin typeface="Meiryo UI"/>
                <a:ea typeface="Meiryo UI"/>
                <a:cs typeface="Meiryo UI" panose="020B0604030504040204" pitchFamily="50" charset="-128"/>
              </a:rPr>
              <a:t>○　このため、第３期大阪府まち・ひと・しごと創生総合戦略では、</a:t>
            </a:r>
            <a:endParaRPr lang="en-US" altLang="ja-JP" sz="1600" dirty="0">
              <a:latin typeface="Meiryo UI"/>
              <a:ea typeface="Meiryo UI"/>
              <a:cs typeface="Meiryo UI" panose="020B0604030504040204" pitchFamily="50" charset="-128"/>
            </a:endParaRPr>
          </a:p>
          <a:p>
            <a:pPr marL="179705" indent="-457200" algn="just">
              <a:spcBef>
                <a:spcPts val="300"/>
              </a:spcBef>
            </a:pPr>
            <a:r>
              <a:rPr lang="ja-JP" altLang="en-US" sz="1600" dirty="0">
                <a:latin typeface="Meiryo UI"/>
                <a:ea typeface="Meiryo UI"/>
                <a:cs typeface="Meiryo UI" panose="020B0604030504040204" pitchFamily="50" charset="-128"/>
              </a:rPr>
              <a:t>　　　✔ 万博のインパクトや</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デジタルの力を積極的に活用する</a:t>
            </a:r>
            <a:r>
              <a:rPr lang="ja-JP" altLang="en-US" sz="1600" dirty="0">
                <a:solidFill>
                  <a:prstClr val="black"/>
                </a:solidFill>
                <a:latin typeface="Meiryo UI"/>
                <a:ea typeface="Meiryo UI"/>
                <a:cs typeface="Meiryo UI" panose="020B0604030504040204" pitchFamily="50" charset="-128"/>
              </a:rPr>
              <a:t>　　</a:t>
            </a:r>
            <a:endParaRPr lang="en-US" altLang="ja-JP" sz="1600" dirty="0">
              <a:latin typeface="Meiryo UI"/>
              <a:ea typeface="Meiryo UI"/>
              <a:cs typeface="Meiryo UI" panose="020B0604030504040204" pitchFamily="50" charset="-128"/>
            </a:endParaRPr>
          </a:p>
          <a:p>
            <a:pPr marL="179705" indent="-457200" algn="just">
              <a:spcBef>
                <a:spcPts val="300"/>
              </a:spcBef>
            </a:pPr>
            <a:r>
              <a:rPr lang="ja-JP" altLang="en-US" sz="1600" dirty="0">
                <a:latin typeface="Meiryo UI"/>
                <a:ea typeface="Meiryo UI"/>
                <a:cs typeface="Meiryo UI" panose="020B0604030504040204" pitchFamily="50" charset="-128"/>
              </a:rPr>
              <a:t>　　　✔</a:t>
            </a:r>
            <a:r>
              <a:rPr lang="en-US" altLang="ja-JP" sz="1600" dirty="0">
                <a:latin typeface="Meiryo UI"/>
                <a:ea typeface="Meiryo UI"/>
                <a:cs typeface="Meiryo UI" panose="020B0604030504040204" pitchFamily="50" charset="-128"/>
              </a:rPr>
              <a:t> SDGs</a:t>
            </a:r>
            <a:r>
              <a:rPr lang="ja-JP" altLang="en-US" sz="1600" dirty="0">
                <a:latin typeface="Meiryo UI"/>
                <a:ea typeface="Meiryo UI"/>
                <a:cs typeface="Meiryo UI" panose="020B0604030504040204" pitchFamily="50" charset="-128"/>
              </a:rPr>
              <a:t>の理念を踏まえながら、大阪の強みをさらに伸ばしていく　　　　　　　　取組を推進します。</a:t>
            </a:r>
            <a:endParaRPr lang="en-US" altLang="ja-JP" sz="1600" dirty="0">
              <a:latin typeface="Meiryo UI"/>
              <a:ea typeface="Meiryo UI"/>
              <a:cs typeface="Meiryo UI" panose="020B0604030504040204" pitchFamily="50" charset="-128"/>
            </a:endParaRPr>
          </a:p>
        </p:txBody>
      </p:sp>
      <p:sp>
        <p:nvSpPr>
          <p:cNvPr id="17" name="タイトル 1">
            <a:extLst>
              <a:ext uri="{FF2B5EF4-FFF2-40B4-BE49-F238E27FC236}">
                <a16:creationId xmlns:a16="http://schemas.microsoft.com/office/drawing/2014/main" id="{91A4AA12-4EBF-4925-881B-54F1AAC4764F}"/>
              </a:ext>
            </a:extLst>
          </p:cNvPr>
          <p:cNvSpPr txBox="1">
            <a:spLocks/>
          </p:cNvSpPr>
          <p:nvPr/>
        </p:nvSpPr>
        <p:spPr>
          <a:xfrm>
            <a:off x="1583459" y="4713001"/>
            <a:ext cx="5977082" cy="1190334"/>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a:t>
            </a:r>
            <a:r>
              <a:rPr kumimoji="1" lang="en-US" altLang="ja-JP" sz="1600" dirty="0"/>
              <a:t>2016</a:t>
            </a:r>
            <a:r>
              <a:rPr kumimoji="1" lang="ja-JP" altLang="en-US" sz="1600" dirty="0"/>
              <a:t>年</a:t>
            </a:r>
            <a:r>
              <a:rPr kumimoji="1" lang="en-US" altLang="ja-JP" sz="1600" dirty="0"/>
              <a:t>3</a:t>
            </a:r>
            <a:r>
              <a:rPr kumimoji="1" lang="ja-JP" altLang="en-US" sz="1600" dirty="0"/>
              <a:t>月　大阪府まち・ひと・しごと創生総合戦略　策定</a:t>
            </a:r>
            <a:endParaRPr kumimoji="1" lang="en-US" altLang="ja-JP" sz="1600" dirty="0"/>
          </a:p>
          <a:p>
            <a:pPr algn="l"/>
            <a:endParaRPr lang="en-US" altLang="ja-JP" sz="1600" dirty="0">
              <a:solidFill>
                <a:prstClr val="black"/>
              </a:solidFill>
              <a:latin typeface="Meiryo UI" panose="020B0604030504040204" pitchFamily="50" charset="-128"/>
              <a:ea typeface="Meiryo UI" panose="020B0604030504040204" pitchFamily="50" charset="-128"/>
            </a:endParaRPr>
          </a:p>
          <a:p>
            <a:pPr algn="l"/>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月　</a:t>
            </a:r>
            <a:r>
              <a:rPr kumimoji="1" lang="ja-JP" altLang="en-US" sz="1600" dirty="0"/>
              <a:t>第２期大阪府まち・ひと・しごと創生総合戦略　策定</a:t>
            </a:r>
          </a:p>
        </p:txBody>
      </p:sp>
      <p:sp>
        <p:nvSpPr>
          <p:cNvPr id="19" name="タイトル 1">
            <a:extLst>
              <a:ext uri="{FF2B5EF4-FFF2-40B4-BE49-F238E27FC236}">
                <a16:creationId xmlns:a16="http://schemas.microsoft.com/office/drawing/2014/main" id="{50AFF886-15A6-4E7C-B7CD-50AAF11933C2}"/>
              </a:ext>
            </a:extLst>
          </p:cNvPr>
          <p:cNvSpPr txBox="1">
            <a:spLocks/>
          </p:cNvSpPr>
          <p:nvPr/>
        </p:nvSpPr>
        <p:spPr>
          <a:xfrm>
            <a:off x="1785702" y="6267969"/>
            <a:ext cx="5572596" cy="317860"/>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79705" indent="-457200"/>
            <a:endParaRPr lang="en-US" altLang="ja-JP" sz="1600" b="1" dirty="0">
              <a:solidFill>
                <a:srgbClr val="FF0000"/>
              </a:solidFill>
              <a:latin typeface="Meiryo UI" panose="020B0604030504040204" pitchFamily="50" charset="-128"/>
              <a:ea typeface="Meiryo UI" panose="020B0604030504040204" pitchFamily="50" charset="-128"/>
            </a:endParaRPr>
          </a:p>
          <a:p>
            <a:pPr marL="179705" indent="-457200">
              <a:lnSpc>
                <a:spcPts val="2000"/>
              </a:lnSpc>
            </a:pPr>
            <a:r>
              <a:rPr lang="ja-JP" altLang="en-US" sz="1600" b="1" dirty="0">
                <a:solidFill>
                  <a:srgbClr val="FF0000"/>
                </a:solidFill>
                <a:latin typeface="Meiryo UI"/>
                <a:ea typeface="Meiryo UI"/>
                <a:cs typeface="Meiryo UI" panose="020B0604030504040204" pitchFamily="50" charset="-128"/>
              </a:rPr>
              <a:t>第３期大阪府まち・ひと・しごと創生総合戦略　</a:t>
            </a:r>
            <a:endParaRPr lang="en-US" altLang="ja-JP" sz="1600" b="1" dirty="0">
              <a:solidFill>
                <a:srgbClr val="FF0000"/>
              </a:solidFill>
              <a:latin typeface="Meiryo UI"/>
              <a:ea typeface="Meiryo UI"/>
              <a:cs typeface="Meiryo UI" panose="020B0604030504040204" pitchFamily="50" charset="-128"/>
            </a:endParaRPr>
          </a:p>
          <a:p>
            <a:pPr marL="179705" indent="-457200"/>
            <a:r>
              <a:rPr lang="ja-JP" altLang="en-US" sz="1600" b="1" dirty="0">
                <a:solidFill>
                  <a:srgbClr val="FF0000"/>
                </a:solidFill>
                <a:latin typeface="Meiryo UI"/>
                <a:ea typeface="Meiryo UI"/>
                <a:cs typeface="Meiryo UI" panose="020B0604030504040204" pitchFamily="50" charset="-128"/>
              </a:rPr>
              <a:t>（計画期間：</a:t>
            </a:r>
            <a:r>
              <a:rPr lang="en-US" altLang="ja-JP" sz="1600" b="1" dirty="0">
                <a:solidFill>
                  <a:srgbClr val="FF0000"/>
                </a:solidFill>
                <a:latin typeface="Meiryo UI"/>
                <a:ea typeface="Meiryo UI"/>
                <a:cs typeface="Meiryo UI" panose="020B0604030504040204" pitchFamily="50" charset="-128"/>
              </a:rPr>
              <a:t>2025</a:t>
            </a:r>
            <a:r>
              <a:rPr lang="ja-JP" altLang="en-US" sz="1600" b="1" dirty="0">
                <a:solidFill>
                  <a:srgbClr val="FF0000"/>
                </a:solidFill>
                <a:latin typeface="Meiryo UI"/>
                <a:ea typeface="Meiryo UI"/>
                <a:cs typeface="Meiryo UI" panose="020B0604030504040204" pitchFamily="50" charset="-128"/>
              </a:rPr>
              <a:t>（</a:t>
            </a:r>
            <a:r>
              <a:rPr lang="en-US" altLang="ja-JP" sz="1600" b="1" dirty="0">
                <a:solidFill>
                  <a:srgbClr val="FF0000"/>
                </a:solidFill>
                <a:latin typeface="Meiryo UI"/>
                <a:ea typeface="Meiryo UI"/>
                <a:cs typeface="Meiryo UI" panose="020B0604030504040204" pitchFamily="50" charset="-128"/>
              </a:rPr>
              <a:t>R7</a:t>
            </a:r>
            <a:r>
              <a:rPr lang="ja-JP" altLang="en-US" sz="1600" b="1" dirty="0">
                <a:solidFill>
                  <a:srgbClr val="FF0000"/>
                </a:solidFill>
                <a:latin typeface="Meiryo UI"/>
                <a:ea typeface="Meiryo UI"/>
                <a:cs typeface="Meiryo UI" panose="020B0604030504040204" pitchFamily="50" charset="-128"/>
              </a:rPr>
              <a:t>）年度から</a:t>
            </a:r>
            <a:r>
              <a:rPr lang="en-US" altLang="ja-JP" sz="1600" b="1" dirty="0">
                <a:solidFill>
                  <a:srgbClr val="FF0000"/>
                </a:solidFill>
                <a:latin typeface="Meiryo UI"/>
                <a:ea typeface="Meiryo UI"/>
                <a:cs typeface="Meiryo UI" panose="020B0604030504040204" pitchFamily="50" charset="-128"/>
              </a:rPr>
              <a:t>2029</a:t>
            </a:r>
            <a:r>
              <a:rPr lang="ja-JP" altLang="en-US" sz="1600" b="1" dirty="0">
                <a:solidFill>
                  <a:srgbClr val="FF0000"/>
                </a:solidFill>
                <a:latin typeface="Meiryo UI"/>
                <a:ea typeface="Meiryo UI"/>
                <a:cs typeface="Meiryo UI" panose="020B0604030504040204" pitchFamily="50" charset="-128"/>
              </a:rPr>
              <a:t>（</a:t>
            </a:r>
            <a:r>
              <a:rPr lang="en-US" altLang="ja-JP" sz="1600" b="1" dirty="0">
                <a:solidFill>
                  <a:srgbClr val="FF0000"/>
                </a:solidFill>
                <a:latin typeface="Meiryo UI"/>
                <a:ea typeface="Meiryo UI"/>
                <a:cs typeface="Meiryo UI" panose="020B0604030504040204" pitchFamily="50" charset="-128"/>
              </a:rPr>
              <a:t>R11</a:t>
            </a:r>
            <a:r>
              <a:rPr lang="ja-JP" altLang="en-US" sz="1600" b="1" dirty="0">
                <a:solidFill>
                  <a:srgbClr val="FF0000"/>
                </a:solidFill>
                <a:latin typeface="Meiryo UI"/>
                <a:ea typeface="Meiryo UI"/>
                <a:cs typeface="Meiryo UI" panose="020B0604030504040204" pitchFamily="50" charset="-128"/>
              </a:rPr>
              <a:t>）年度）</a:t>
            </a:r>
            <a:endParaRPr lang="en-US" altLang="ja-JP" sz="1600" b="1" dirty="0">
              <a:solidFill>
                <a:srgbClr val="FF0000"/>
              </a:solidFill>
              <a:latin typeface="Meiryo UI"/>
              <a:ea typeface="Meiryo UI"/>
              <a:cs typeface="Meiryo UI" panose="020B0604030504040204" pitchFamily="50" charset="-128"/>
            </a:endParaRPr>
          </a:p>
        </p:txBody>
      </p:sp>
      <p:sp>
        <p:nvSpPr>
          <p:cNvPr id="20" name="矢印: 下 19">
            <a:extLst>
              <a:ext uri="{FF2B5EF4-FFF2-40B4-BE49-F238E27FC236}">
                <a16:creationId xmlns:a16="http://schemas.microsoft.com/office/drawing/2014/main" id="{2B22EA43-5E25-4110-B47F-94DDCC0998C5}"/>
              </a:ext>
            </a:extLst>
          </p:cNvPr>
          <p:cNvSpPr/>
          <p:nvPr/>
        </p:nvSpPr>
        <p:spPr>
          <a:xfrm>
            <a:off x="4267337" y="5726253"/>
            <a:ext cx="609326" cy="42371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70778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a:cxnSpLocks/>
          </p:cNvCxnSpPr>
          <p:nvPr/>
        </p:nvCxnSpPr>
        <p:spPr>
          <a:xfrm>
            <a:off x="611564" y="3429000"/>
            <a:ext cx="792088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solidFill>
                  <a:prstClr val="black"/>
                </a:solidFill>
              </a:rPr>
              <a:t>６</a:t>
            </a:r>
          </a:p>
        </p:txBody>
      </p:sp>
      <p:sp>
        <p:nvSpPr>
          <p:cNvPr id="4" name="テキスト ボックス 3"/>
          <p:cNvSpPr txBox="1"/>
          <p:nvPr/>
        </p:nvSpPr>
        <p:spPr>
          <a:xfrm>
            <a:off x="608713" y="2420888"/>
            <a:ext cx="7920880" cy="954107"/>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　</a:t>
            </a:r>
            <a:endParaRPr lang="en-US" altLang="ja-JP"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の振り返り</a:t>
            </a:r>
          </a:p>
        </p:txBody>
      </p:sp>
      <p:sp>
        <p:nvSpPr>
          <p:cNvPr id="5" name="テキスト ボックス 4">
            <a:extLst>
              <a:ext uri="{FF2B5EF4-FFF2-40B4-BE49-F238E27FC236}">
                <a16:creationId xmlns:a16="http://schemas.microsoft.com/office/drawing/2014/main" id="{19A8DEA1-0A4D-401C-B8F0-EA4122C5B979}"/>
              </a:ext>
            </a:extLst>
          </p:cNvPr>
          <p:cNvSpPr txBox="1"/>
          <p:nvPr/>
        </p:nvSpPr>
        <p:spPr>
          <a:xfrm>
            <a:off x="3764216" y="5857262"/>
            <a:ext cx="4765378" cy="461665"/>
          </a:xfrm>
          <a:prstGeom prst="rect">
            <a:avLst/>
          </a:prstGeom>
          <a:noFill/>
          <a:ln>
            <a:solidFill>
              <a:schemeClr val="tx1"/>
            </a:solidFill>
            <a:prstDash val="sysDot"/>
          </a:ln>
        </p:spPr>
        <p:txBody>
          <a:bodyPr wrap="squar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第２期総合戦略の振り返りは、令和６年３月時点の評価を掲載しています。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最終評価は計画期間終了時（令和６年度末）に実施します。</a:t>
            </a:r>
          </a:p>
        </p:txBody>
      </p:sp>
    </p:spTree>
    <p:extLst>
      <p:ext uri="{BB962C8B-B14F-4D97-AF65-F5344CB8AC3E}">
        <p14:creationId xmlns:p14="http://schemas.microsoft.com/office/powerpoint/2010/main" val="96550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a:solidFill>
                <a:prstClr val="black"/>
              </a:solidFill>
            </a:endParaRPr>
          </a:p>
        </p:txBody>
      </p:sp>
      <p:sp>
        <p:nvSpPr>
          <p:cNvPr id="5" name="正方形/長方形 4"/>
          <p:cNvSpPr/>
          <p:nvPr/>
        </p:nvSpPr>
        <p:spPr>
          <a:xfrm>
            <a:off x="143508" y="764704"/>
            <a:ext cx="8856984" cy="1938992"/>
          </a:xfrm>
          <a:prstGeom prst="rect">
            <a:avLst/>
          </a:prstGeom>
        </p:spPr>
        <p:txBody>
          <a:bodyPr wrap="square" lIns="91440" tIns="45720" rIns="91440" bIns="45720" anchor="t">
            <a:spAutoFit/>
          </a:bodyPr>
          <a:lstStyle/>
          <a:p>
            <a:pPr marL="179070" indent="-179070" algn="just">
              <a:lnSpc>
                <a:spcPts val="1800"/>
              </a:lnSpc>
              <a:spcBef>
                <a:spcPts val="600"/>
              </a:spcBef>
            </a:pPr>
            <a:r>
              <a:rPr lang="ja-JP" altLang="en-US" sz="1600" dirty="0">
                <a:latin typeface="Meiryo UI"/>
                <a:ea typeface="Meiryo UI"/>
                <a:cs typeface="Meiryo UI" panose="020B0604030504040204" pitchFamily="50" charset="-128"/>
              </a:rPr>
              <a:t>○ </a:t>
            </a:r>
            <a:r>
              <a:rPr lang="en-US" altLang="ja-JP" sz="1600" dirty="0">
                <a:latin typeface="Meiryo UI"/>
                <a:ea typeface="Meiryo UI"/>
                <a:cs typeface="Meiryo UI" panose="020B0604030504040204" pitchFamily="50" charset="-128"/>
              </a:rPr>
              <a:t> 『</a:t>
            </a:r>
            <a:r>
              <a:rPr lang="ja-JP" altLang="en-US" sz="1600" dirty="0">
                <a:latin typeface="Meiryo UI"/>
                <a:ea typeface="Meiryo UI"/>
                <a:cs typeface="Meiryo UI" panose="020B0604030504040204" pitchFamily="50" charset="-128"/>
              </a:rPr>
              <a:t>大阪府人口ビジョン</a:t>
            </a:r>
            <a:r>
              <a:rPr lang="en-US" altLang="ja-JP" sz="1600" dirty="0">
                <a:latin typeface="Meiryo UI"/>
                <a:ea typeface="Meiryo UI"/>
                <a:cs typeface="Meiryo UI" panose="020B0604030504040204" pitchFamily="50" charset="-128"/>
              </a:rPr>
              <a:t>』</a:t>
            </a:r>
            <a:r>
              <a:rPr lang="ja-JP" altLang="en-US" sz="1600" dirty="0">
                <a:latin typeface="Meiryo UI"/>
                <a:ea typeface="Meiryo UI"/>
                <a:cs typeface="Meiryo UI" panose="020B0604030504040204" pitchFamily="50" charset="-128"/>
              </a:rPr>
              <a:t>で示された「人口減少・超高齢社会」においても持続的発展を実現するため「第１期大阪府まち・ひと・しごと創生総合戦略」（</a:t>
            </a:r>
            <a:r>
              <a:rPr lang="en-US" altLang="ja-JP" sz="1600" dirty="0">
                <a:latin typeface="Meiryo UI"/>
                <a:ea typeface="Meiryo UI"/>
                <a:cs typeface="Meiryo UI" panose="020B0604030504040204" pitchFamily="50" charset="-128"/>
              </a:rPr>
              <a:t>※</a:t>
            </a:r>
            <a:r>
              <a:rPr lang="ja-JP" altLang="en-US" sz="1600" dirty="0">
                <a:latin typeface="Meiryo UI"/>
                <a:ea typeface="Meiryo UI"/>
                <a:cs typeface="Meiryo UI" panose="020B0604030504040204" pitchFamily="50" charset="-128"/>
              </a:rPr>
              <a:t>）に掲げた３つの方向性と、６つの基本目標を継承し、</a:t>
            </a:r>
            <a:r>
              <a:rPr lang="en-US" altLang="ja-JP" sz="1600" dirty="0">
                <a:latin typeface="Meiryo UI"/>
                <a:ea typeface="Meiryo UI"/>
                <a:cs typeface="Meiryo UI" panose="020B0604030504040204" pitchFamily="50" charset="-128"/>
              </a:rPr>
              <a:t>2020</a:t>
            </a:r>
            <a:r>
              <a:rPr lang="ja-JP" altLang="en-US" sz="1600" dirty="0">
                <a:latin typeface="Meiryo UI"/>
                <a:ea typeface="Meiryo UI"/>
                <a:cs typeface="Meiryo UI" panose="020B0604030504040204" pitchFamily="50" charset="-128"/>
              </a:rPr>
              <a:t>年度から</a:t>
            </a:r>
            <a:r>
              <a:rPr lang="en-US" altLang="ja-JP" sz="1600" dirty="0">
                <a:latin typeface="Meiryo UI"/>
                <a:ea typeface="Meiryo UI"/>
                <a:cs typeface="Meiryo UI" panose="020B0604030504040204" pitchFamily="50" charset="-128"/>
              </a:rPr>
              <a:t>2024</a:t>
            </a:r>
            <a:r>
              <a:rPr lang="ja-JP" altLang="en-US" sz="1600" dirty="0">
                <a:latin typeface="Meiryo UI"/>
                <a:ea typeface="Meiryo UI"/>
                <a:cs typeface="Meiryo UI" panose="020B0604030504040204" pitchFamily="50" charset="-128"/>
              </a:rPr>
              <a:t>年度までの５年間を計画期間とする</a:t>
            </a:r>
            <a:r>
              <a:rPr lang="en-US" altLang="ja-JP" sz="1600" dirty="0">
                <a:latin typeface="Meiryo UI"/>
                <a:ea typeface="Meiryo UI"/>
                <a:cs typeface="Meiryo UI" panose="020B0604030504040204" pitchFamily="50" charset="-128"/>
              </a:rPr>
              <a:t>『</a:t>
            </a:r>
            <a:r>
              <a:rPr lang="ja-JP" altLang="en-US" sz="1600" dirty="0">
                <a:latin typeface="Meiryo UI"/>
                <a:ea typeface="Meiryo UI"/>
                <a:cs typeface="Meiryo UI" panose="020B0604030504040204" pitchFamily="50" charset="-128"/>
              </a:rPr>
              <a:t>第２期大阪府まち・ひと・しごと創生総合戦略</a:t>
            </a:r>
            <a:r>
              <a:rPr lang="en-US" altLang="ja-JP" sz="1600" dirty="0">
                <a:latin typeface="Meiryo UI"/>
                <a:ea typeface="Meiryo UI"/>
                <a:cs typeface="Meiryo UI" panose="020B0604030504040204" pitchFamily="50" charset="-128"/>
              </a:rPr>
              <a:t>』</a:t>
            </a:r>
            <a:r>
              <a:rPr lang="ja-JP" altLang="en-US" sz="1600" dirty="0">
                <a:latin typeface="Meiryo UI"/>
                <a:ea typeface="Meiryo UI"/>
                <a:cs typeface="Meiryo UI" panose="020B0604030504040204" pitchFamily="50" charset="-128"/>
              </a:rPr>
              <a:t>を</a:t>
            </a:r>
            <a:r>
              <a:rPr lang="en-US" altLang="ja-JP" sz="1600" dirty="0">
                <a:latin typeface="Meiryo UI"/>
                <a:ea typeface="Meiryo UI"/>
                <a:cs typeface="Meiryo UI" panose="020B0604030504040204" pitchFamily="50" charset="-128"/>
              </a:rPr>
              <a:t>2020</a:t>
            </a:r>
            <a:r>
              <a:rPr lang="ja-JP" altLang="en-US" sz="1600" dirty="0">
                <a:latin typeface="Meiryo UI"/>
                <a:ea typeface="Meiryo UI"/>
                <a:cs typeface="Meiryo UI" panose="020B0604030504040204" pitchFamily="50" charset="-128"/>
              </a:rPr>
              <a:t>年３月に取りまとめました</a:t>
            </a:r>
            <a:r>
              <a:rPr lang="ja-JP" altLang="en-US" sz="1000" dirty="0">
                <a:latin typeface="Meiryo UI"/>
                <a:ea typeface="Meiryo UI"/>
                <a:cs typeface="Meiryo UI" panose="020B0604030504040204" pitchFamily="50" charset="-128"/>
              </a:rPr>
              <a:t>。</a:t>
            </a:r>
            <a:r>
              <a:rPr lang="en-US" altLang="ja-JP" sz="1000" dirty="0">
                <a:latin typeface="Meiryo UI"/>
                <a:ea typeface="Meiryo UI"/>
                <a:cs typeface="Meiryo UI" panose="020B0604030504040204" pitchFamily="50" charset="-128"/>
              </a:rPr>
              <a:t>※</a:t>
            </a:r>
            <a:r>
              <a:rPr lang="ja-JP" altLang="en-US" sz="1000" dirty="0">
                <a:latin typeface="Meiryo UI"/>
                <a:ea typeface="Meiryo UI"/>
                <a:cs typeface="Meiryo UI" panose="020B0604030504040204" pitchFamily="50" charset="-128"/>
              </a:rPr>
              <a:t>第１期大阪府まち・ひと・しごと創生総合戦略（計画期間：</a:t>
            </a:r>
            <a:r>
              <a:rPr lang="en-US" altLang="ja-JP" sz="1000" dirty="0">
                <a:latin typeface="Meiryo UI"/>
                <a:ea typeface="Meiryo UI"/>
                <a:cs typeface="Meiryo UI" panose="020B0604030504040204" pitchFamily="50" charset="-128"/>
              </a:rPr>
              <a:t>2015</a:t>
            </a:r>
            <a:r>
              <a:rPr lang="ja-JP" altLang="en-US" sz="1000" dirty="0">
                <a:latin typeface="Meiryo UI"/>
                <a:ea typeface="Meiryo UI"/>
                <a:cs typeface="Meiryo UI" panose="020B0604030504040204" pitchFamily="50" charset="-128"/>
              </a:rPr>
              <a:t>年度から</a:t>
            </a:r>
            <a:r>
              <a:rPr lang="en-US" altLang="ja-JP" sz="1000" dirty="0">
                <a:latin typeface="Meiryo UI"/>
                <a:ea typeface="Meiryo UI"/>
                <a:cs typeface="Meiryo UI" panose="020B0604030504040204" pitchFamily="50" charset="-128"/>
              </a:rPr>
              <a:t>2019</a:t>
            </a:r>
            <a:r>
              <a:rPr lang="ja-JP" altLang="en-US" sz="1000" dirty="0">
                <a:latin typeface="Meiryo UI"/>
                <a:ea typeface="Meiryo UI"/>
                <a:cs typeface="Meiryo UI" panose="020B0604030504040204" pitchFamily="50" charset="-128"/>
              </a:rPr>
              <a:t>年度）</a:t>
            </a:r>
            <a:endParaRPr lang="en-US" altLang="ja-JP" sz="1600" dirty="0">
              <a:latin typeface="Meiryo UI"/>
              <a:ea typeface="Meiryo UI"/>
              <a:cs typeface="Meiryo UI" panose="020B0604030504040204" pitchFamily="50" charset="-128"/>
            </a:endParaRPr>
          </a:p>
          <a:p>
            <a:pPr marL="179070" indent="-179070" algn="just">
              <a:lnSpc>
                <a:spcPts val="1800"/>
              </a:lnSpc>
            </a:pPr>
            <a:endParaRPr lang="en-US" altLang="ja-JP" sz="1600" dirty="0">
              <a:latin typeface="Meiryo UI"/>
              <a:ea typeface="Meiryo UI"/>
              <a:cs typeface="Meiryo UI" panose="020B0604030504040204" pitchFamily="50" charset="-128"/>
            </a:endParaRPr>
          </a:p>
          <a:p>
            <a:pPr marL="179070" indent="-179070" algn="just">
              <a:lnSpc>
                <a:spcPts val="1800"/>
              </a:lnSpc>
            </a:pPr>
            <a:r>
              <a:rPr lang="ja-JP" altLang="en-US" sz="1600" dirty="0">
                <a:latin typeface="Meiryo UI"/>
                <a:ea typeface="Meiryo UI"/>
                <a:cs typeface="Meiryo UI" panose="020B0604030504040204" pitchFamily="50" charset="-128"/>
              </a:rPr>
              <a:t>○　また、第２期総合戦略では、</a:t>
            </a:r>
            <a:r>
              <a:rPr lang="en-US" altLang="ja-JP" sz="1600" dirty="0">
                <a:latin typeface="Meiryo UI"/>
                <a:ea typeface="Meiryo UI"/>
                <a:cs typeface="Meiryo UI" panose="020B0604030504040204" pitchFamily="50" charset="-128"/>
              </a:rPr>
              <a:t>2025</a:t>
            </a:r>
            <a:r>
              <a:rPr lang="ja-JP" altLang="en-US" sz="1600" dirty="0">
                <a:latin typeface="Meiryo UI"/>
                <a:ea typeface="Meiryo UI"/>
                <a:cs typeface="Meiryo UI" panose="020B0604030504040204" pitchFamily="50" charset="-128"/>
              </a:rPr>
              <a:t>年大阪・関西万博を契機として、さらなる成長や世界の課題解決につながる取組を推進するため、「万博のインパクトを活かした取組」、「</a:t>
            </a:r>
            <a:r>
              <a:rPr lang="en-US" altLang="ja-JP" sz="1600" dirty="0">
                <a:latin typeface="Meiryo UI"/>
                <a:ea typeface="Meiryo UI"/>
                <a:cs typeface="Meiryo UI" panose="020B0604030504040204" pitchFamily="50" charset="-128"/>
              </a:rPr>
              <a:t>SDGs</a:t>
            </a:r>
            <a:r>
              <a:rPr lang="ja-JP" altLang="en-US" sz="1600" dirty="0">
                <a:latin typeface="Meiryo UI"/>
                <a:ea typeface="Meiryo UI"/>
                <a:cs typeface="Meiryo UI" panose="020B0604030504040204" pitchFamily="50" charset="-128"/>
              </a:rPr>
              <a:t>の推進」、「スマートシティ実現に向けた取組」を３つの重点取組方向として取組を推進しました。</a:t>
            </a:r>
            <a:endParaRPr lang="en-US" altLang="ja-JP" sz="1600" dirty="0">
              <a:latin typeface="Meiryo UI"/>
              <a:ea typeface="Meiryo UI"/>
              <a:cs typeface="Meiryo UI" panose="020B0604030504040204" pitchFamily="50" charset="-128"/>
            </a:endParaRPr>
          </a:p>
        </p:txBody>
      </p:sp>
      <p:sp>
        <p:nvSpPr>
          <p:cNvPr id="13" name="Rectangle 2"/>
          <p:cNvSpPr>
            <a:spLocks noChangeArrowheads="1"/>
          </p:cNvSpPr>
          <p:nvPr/>
        </p:nvSpPr>
        <p:spPr bwMode="auto">
          <a:xfrm>
            <a:off x="203274" y="2993374"/>
            <a:ext cx="6770808" cy="40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dirty="0">
                <a:solidFill>
                  <a:srgbClr val="000000"/>
                </a:solidFill>
                <a:latin typeface="Meiryo UI"/>
                <a:ea typeface="Meiryo UI"/>
                <a:cs typeface="Meiryo UI" panose="020B0604030504040204" pitchFamily="50" charset="-128"/>
              </a:rPr>
              <a:t>■</a:t>
            </a:r>
            <a:r>
              <a:rPr lang="ja-JP" altLang="en-US" sz="1400" u="sng" dirty="0">
                <a:solidFill>
                  <a:srgbClr val="000000"/>
                </a:solidFill>
                <a:latin typeface="Meiryo UI"/>
                <a:ea typeface="Meiryo UI"/>
                <a:cs typeface="Meiryo UI" panose="020B0604030504040204" pitchFamily="50" charset="-128"/>
              </a:rPr>
              <a:t>第２期総合戦略における</a:t>
            </a:r>
            <a:r>
              <a:rPr lang="en-US" altLang="ja-JP" sz="1400" u="sng" dirty="0">
                <a:solidFill>
                  <a:srgbClr val="000000"/>
                </a:solidFill>
                <a:latin typeface="Meiryo UI"/>
                <a:ea typeface="Meiryo UI"/>
                <a:cs typeface="Meiryo UI" panose="020B0604030504040204" pitchFamily="50" charset="-128"/>
              </a:rPr>
              <a:t>3</a:t>
            </a:r>
            <a:r>
              <a:rPr lang="ja-JP" altLang="en-US" sz="1400" u="sng" dirty="0">
                <a:solidFill>
                  <a:srgbClr val="000000"/>
                </a:solidFill>
                <a:latin typeface="Meiryo UI"/>
                <a:ea typeface="Meiryo UI"/>
                <a:cs typeface="Meiryo UI" panose="020B0604030504040204" pitchFamily="50" charset="-128"/>
              </a:rPr>
              <a:t>つの方向性、</a:t>
            </a:r>
            <a:r>
              <a:rPr lang="en-US" altLang="ja-JP" sz="1400" u="sng" dirty="0">
                <a:solidFill>
                  <a:srgbClr val="000000"/>
                </a:solidFill>
                <a:latin typeface="Meiryo UI"/>
                <a:ea typeface="Meiryo UI"/>
                <a:cs typeface="Meiryo UI" panose="020B0604030504040204" pitchFamily="50" charset="-128"/>
              </a:rPr>
              <a:t>6</a:t>
            </a:r>
            <a:r>
              <a:rPr lang="ja-JP" altLang="en-US" sz="1400" u="sng" dirty="0">
                <a:solidFill>
                  <a:srgbClr val="000000"/>
                </a:solidFill>
                <a:latin typeface="Meiryo UI"/>
                <a:ea typeface="Meiryo UI"/>
                <a:cs typeface="Meiryo UI" panose="020B0604030504040204" pitchFamily="50" charset="-128"/>
              </a:rPr>
              <a:t>つの基本目標及び３つの重点取組方向</a:t>
            </a:r>
          </a:p>
        </p:txBody>
      </p:sp>
      <p:graphicFrame>
        <p:nvGraphicFramePr>
          <p:cNvPr id="2" name="表 7">
            <a:extLst>
              <a:ext uri="{FF2B5EF4-FFF2-40B4-BE49-F238E27FC236}">
                <a16:creationId xmlns:a16="http://schemas.microsoft.com/office/drawing/2014/main" id="{3AC0FCC0-6EC2-48BC-8C4D-FE60BF78BC4D}"/>
              </a:ext>
            </a:extLst>
          </p:cNvPr>
          <p:cNvGraphicFramePr>
            <a:graphicFrameLocks noGrp="1"/>
          </p:cNvGraphicFramePr>
          <p:nvPr>
            <p:extLst>
              <p:ext uri="{D42A27DB-BD31-4B8C-83A1-F6EECF244321}">
                <p14:modId xmlns:p14="http://schemas.microsoft.com/office/powerpoint/2010/main" val="2306038934"/>
              </p:ext>
            </p:extLst>
          </p:nvPr>
        </p:nvGraphicFramePr>
        <p:xfrm>
          <a:off x="203274" y="3428999"/>
          <a:ext cx="5904000" cy="2771998"/>
        </p:xfrm>
        <a:graphic>
          <a:graphicData uri="http://schemas.openxmlformats.org/drawingml/2006/table">
            <a:tbl>
              <a:tblPr firstRow="1" bandRow="1">
                <a:tableStyleId>{5C22544A-7EE6-4342-B048-85BDC9FD1C3A}</a:tableStyleId>
              </a:tblPr>
              <a:tblGrid>
                <a:gridCol w="2124000">
                  <a:extLst>
                    <a:ext uri="{9D8B030D-6E8A-4147-A177-3AD203B41FA5}">
                      <a16:colId xmlns:a16="http://schemas.microsoft.com/office/drawing/2014/main" val="3001040833"/>
                    </a:ext>
                  </a:extLst>
                </a:gridCol>
                <a:gridCol w="3780000">
                  <a:extLst>
                    <a:ext uri="{9D8B030D-6E8A-4147-A177-3AD203B41FA5}">
                      <a16:colId xmlns:a16="http://schemas.microsoft.com/office/drawing/2014/main" val="1171472011"/>
                    </a:ext>
                  </a:extLst>
                </a:gridCol>
              </a:tblGrid>
              <a:tr h="528478">
                <a:tc>
                  <a:txBody>
                    <a:bodyPr/>
                    <a:lstStyle/>
                    <a:p>
                      <a:pPr algn="ctr"/>
                      <a:r>
                        <a:rPr kumimoji="1" lang="ja-JP" altLang="en-US" sz="1400"/>
                        <a:t>３つの方向性</a:t>
                      </a:r>
                    </a:p>
                  </a:txBody>
                  <a:tcPr anchor="ctr"/>
                </a:tc>
                <a:tc>
                  <a:txBody>
                    <a:bodyPr/>
                    <a:lstStyle/>
                    <a:p>
                      <a:pPr algn="ctr"/>
                      <a:r>
                        <a:rPr kumimoji="1" lang="en-US" altLang="ja-JP" sz="1400" dirty="0"/>
                        <a:t>6</a:t>
                      </a:r>
                      <a:r>
                        <a:rPr kumimoji="1" lang="ja-JP" altLang="en-US" sz="1400" dirty="0"/>
                        <a:t>つの基本目標</a:t>
                      </a:r>
                    </a:p>
                  </a:txBody>
                  <a:tcPr anchor="ctr"/>
                </a:tc>
                <a:extLst>
                  <a:ext uri="{0D108BD9-81ED-4DB2-BD59-A6C34878D82A}">
                    <a16:rowId xmlns:a16="http://schemas.microsoft.com/office/drawing/2014/main" val="3565699505"/>
                  </a:ext>
                </a:extLst>
              </a:tr>
              <a:tr h="406798">
                <a:tc rowSpan="2">
                  <a:txBody>
                    <a:bodyPr/>
                    <a:lstStyle/>
                    <a:p>
                      <a:pPr marL="265113" indent="-265113" algn="just">
                        <a:lnSpc>
                          <a:spcPts val="1800"/>
                        </a:lnSpc>
                      </a:pPr>
                      <a:r>
                        <a:rPr lang="en-US" altLang="ja-JP" sz="1200" b="0" u="none"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0" u="none"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0" u="sng"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200" b="0" u="sng"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2000"/>
                        </a:lnSpc>
                      </a:pPr>
                      <a:r>
                        <a:rPr lang="ja-JP" altLang="en-US" sz="1200" b="0"/>
                        <a:t>① 若い世代の就職・結婚・出産・子育ての希望を実現する</a:t>
                      </a:r>
                      <a:endParaRPr lang="en-US" altLang="ja-JP" sz="1200" b="0"/>
                    </a:p>
                  </a:txBody>
                  <a:tcPr anchor="ctr"/>
                </a:tc>
                <a:extLst>
                  <a:ext uri="{0D108BD9-81ED-4DB2-BD59-A6C34878D82A}">
                    <a16:rowId xmlns:a16="http://schemas.microsoft.com/office/drawing/2014/main" val="23756521"/>
                  </a:ext>
                </a:extLst>
              </a:tr>
              <a:tr h="357481">
                <a:tc vMerge="1">
                  <a:txBody>
                    <a:bodyPr/>
                    <a:lstStyle/>
                    <a:p>
                      <a:endParaRPr kumimoji="1" lang="ja-JP" altLang="en-US"/>
                    </a:p>
                  </a:txBody>
                  <a:tcPr/>
                </a:tc>
                <a:tc>
                  <a:txBody>
                    <a:bodyPr/>
                    <a:lstStyle/>
                    <a:p>
                      <a:r>
                        <a:rPr lang="ja-JP" altLang="en-US" sz="1200" b="0" dirty="0"/>
                        <a:t>② 次代の「大阪」を担う人をつくる</a:t>
                      </a:r>
                      <a:endParaRPr kumimoji="1" lang="ja-JP" altLang="en-US" sz="1200" b="0" dirty="0"/>
                    </a:p>
                  </a:txBody>
                  <a:tcPr anchor="ctr"/>
                </a:tc>
                <a:extLst>
                  <a:ext uri="{0D108BD9-81ED-4DB2-BD59-A6C34878D82A}">
                    <a16:rowId xmlns:a16="http://schemas.microsoft.com/office/drawing/2014/main" val="3341649692"/>
                  </a:ext>
                </a:extLst>
              </a:tr>
              <a:tr h="406798">
                <a:tc rowSpan="2">
                  <a:txBody>
                    <a:bodyPr/>
                    <a:lstStyle/>
                    <a:p>
                      <a:pPr marL="265113" indent="-265113" algn="just">
                        <a:lnSpc>
                          <a:spcPts val="1800"/>
                        </a:lnSpc>
                      </a:pPr>
                      <a:r>
                        <a:rPr lang="en-US" altLang="ja-JP" sz="1200" b="0" u="none"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0" u="none"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0" u="sng"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200" b="0" u="sng"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2000"/>
                        </a:lnSpc>
                      </a:pPr>
                      <a:r>
                        <a:rPr lang="ja-JP" altLang="en-US" sz="1200" b="0" dirty="0"/>
                        <a:t>③ 誰もが健康でいきいきと活躍できる</a:t>
                      </a:r>
                      <a:r>
                        <a:rPr lang="en-US" altLang="ja-JP" sz="1200" b="0" dirty="0"/>
                        <a:t> </a:t>
                      </a:r>
                      <a:r>
                        <a:rPr lang="ja-JP" altLang="en-US" sz="1200" b="0" dirty="0"/>
                        <a:t>「まち」をつくる</a:t>
                      </a:r>
                      <a:endParaRPr lang="en-US" altLang="ja-JP" sz="1200" b="0" dirty="0"/>
                    </a:p>
                  </a:txBody>
                  <a:tcPr anchor="ctr"/>
                </a:tc>
                <a:extLst>
                  <a:ext uri="{0D108BD9-81ED-4DB2-BD59-A6C34878D82A}">
                    <a16:rowId xmlns:a16="http://schemas.microsoft.com/office/drawing/2014/main" val="912330670"/>
                  </a:ext>
                </a:extLst>
              </a:tr>
              <a:tr h="357481">
                <a:tc vMerge="1">
                  <a:txBody>
                    <a:bodyPr/>
                    <a:lstStyle/>
                    <a:p>
                      <a:endParaRPr kumimoji="1" lang="ja-JP" altLang="en-US"/>
                    </a:p>
                  </a:txBody>
                  <a:tcPr/>
                </a:tc>
                <a:tc>
                  <a:txBody>
                    <a:bodyPr/>
                    <a:lstStyle/>
                    <a:p>
                      <a:r>
                        <a:rPr lang="ja-JP" altLang="en-US" sz="1200" b="0" dirty="0"/>
                        <a:t>④ 安全・安心な地域をつくる</a:t>
                      </a:r>
                      <a:endParaRPr kumimoji="1" lang="ja-JP" altLang="en-US" sz="1200" b="0" dirty="0"/>
                    </a:p>
                  </a:txBody>
                  <a:tcPr anchor="ctr"/>
                </a:tc>
                <a:extLst>
                  <a:ext uri="{0D108BD9-81ED-4DB2-BD59-A6C34878D82A}">
                    <a16:rowId xmlns:a16="http://schemas.microsoft.com/office/drawing/2014/main" val="3809962728"/>
                  </a:ext>
                </a:extLst>
              </a:tr>
              <a:tr h="357481">
                <a:tc rowSpan="2">
                  <a:txBody>
                    <a:bodyPr/>
                    <a:lstStyle/>
                    <a:p>
                      <a:pPr marL="265113" indent="-265113" algn="just">
                        <a:lnSpc>
                          <a:spcPts val="1800"/>
                        </a:lnSpc>
                      </a:pPr>
                      <a:r>
                        <a:rPr lang="en-US" altLang="ja-JP" sz="1200" b="0" u="none"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0" u="none"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0" u="sng"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200" b="0" u="sng"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lang="ja-JP" altLang="en-US" sz="1200" b="0" dirty="0"/>
                        <a:t>⑤ 都市としての経済機能を強化する</a:t>
                      </a:r>
                      <a:endParaRPr kumimoji="1" lang="ja-JP" altLang="en-US" sz="1200" b="0" dirty="0"/>
                    </a:p>
                  </a:txBody>
                  <a:tcPr anchor="ctr"/>
                </a:tc>
                <a:extLst>
                  <a:ext uri="{0D108BD9-81ED-4DB2-BD59-A6C34878D82A}">
                    <a16:rowId xmlns:a16="http://schemas.microsoft.com/office/drawing/2014/main" val="2743974814"/>
                  </a:ext>
                </a:extLst>
              </a:tr>
              <a:tr h="357481">
                <a:tc vMerge="1">
                  <a:txBody>
                    <a:bodyPr/>
                    <a:lstStyle/>
                    <a:p>
                      <a:endParaRPr kumimoji="1" lang="ja-JP" altLang="en-US"/>
                    </a:p>
                  </a:txBody>
                  <a:tcPr/>
                </a:tc>
                <a:tc>
                  <a:txBody>
                    <a:bodyPr/>
                    <a:lstStyle/>
                    <a:p>
                      <a:r>
                        <a:rPr lang="ja-JP" altLang="en-US" sz="1200" b="0" dirty="0"/>
                        <a:t>⑥ 定住魅力・都市魅力を強化する</a:t>
                      </a:r>
                      <a:endParaRPr kumimoji="1" lang="ja-JP" altLang="en-US" sz="1200" b="0" dirty="0"/>
                    </a:p>
                  </a:txBody>
                  <a:tcPr anchor="ctr"/>
                </a:tc>
                <a:extLst>
                  <a:ext uri="{0D108BD9-81ED-4DB2-BD59-A6C34878D82A}">
                    <a16:rowId xmlns:a16="http://schemas.microsoft.com/office/drawing/2014/main" val="454287231"/>
                  </a:ext>
                </a:extLst>
              </a:tr>
            </a:tbl>
          </a:graphicData>
        </a:graphic>
      </p:graphicFrame>
      <p:cxnSp>
        <p:nvCxnSpPr>
          <p:cNvPr id="8" name="直線コネクタ 7">
            <a:extLst>
              <a:ext uri="{FF2B5EF4-FFF2-40B4-BE49-F238E27FC236}">
                <a16:creationId xmlns:a16="http://schemas.microsoft.com/office/drawing/2014/main" id="{7A9B4D91-F9BC-4F7B-8902-2B5F1D0A0C51}"/>
              </a:ext>
            </a:extLst>
          </p:cNvPr>
          <p:cNvCxnSpPr/>
          <p:nvPr/>
        </p:nvCxnSpPr>
        <p:spPr>
          <a:xfrm>
            <a:off x="179516"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9" name="正方形/長方形 8">
            <a:extLst>
              <a:ext uri="{FF2B5EF4-FFF2-40B4-BE49-F238E27FC236}">
                <a16:creationId xmlns:a16="http://schemas.microsoft.com/office/drawing/2014/main" id="{5C7A4A02-5FD0-44E4-8E9E-79F09DFB07B6}"/>
              </a:ext>
            </a:extLst>
          </p:cNvPr>
          <p:cNvSpPr/>
          <p:nvPr/>
        </p:nvSpPr>
        <p:spPr>
          <a:xfrm>
            <a:off x="179512" y="146838"/>
            <a:ext cx="8136904" cy="369332"/>
          </a:xfrm>
          <a:prstGeom prst="rect">
            <a:avLst/>
          </a:prstGeom>
        </p:spPr>
        <p:txBody>
          <a:bodyPr wrap="square">
            <a:spAutoFit/>
          </a:bodyPr>
          <a:lstStyle/>
          <a:p>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２．第２期大阪府まち・ひと・しごと創生総合戦略の振り返り</a:t>
            </a:r>
          </a:p>
        </p:txBody>
      </p:sp>
      <p:graphicFrame>
        <p:nvGraphicFramePr>
          <p:cNvPr id="3" name="表 2">
            <a:extLst>
              <a:ext uri="{FF2B5EF4-FFF2-40B4-BE49-F238E27FC236}">
                <a16:creationId xmlns:a16="http://schemas.microsoft.com/office/drawing/2014/main" id="{DC7EBD5C-469A-4067-94DC-3B004532AB2B}"/>
              </a:ext>
            </a:extLst>
          </p:cNvPr>
          <p:cNvGraphicFramePr>
            <a:graphicFrameLocks noGrp="1"/>
          </p:cNvGraphicFramePr>
          <p:nvPr>
            <p:extLst>
              <p:ext uri="{D42A27DB-BD31-4B8C-83A1-F6EECF244321}">
                <p14:modId xmlns:p14="http://schemas.microsoft.com/office/powerpoint/2010/main" val="704818449"/>
              </p:ext>
            </p:extLst>
          </p:nvPr>
        </p:nvGraphicFramePr>
        <p:xfrm>
          <a:off x="6632600" y="3429000"/>
          <a:ext cx="2448000" cy="2771998"/>
        </p:xfrm>
        <a:graphic>
          <a:graphicData uri="http://schemas.openxmlformats.org/drawingml/2006/table">
            <a:tbl>
              <a:tblPr firstRow="1" bandRow="1">
                <a:tableStyleId>{5C22544A-7EE6-4342-B048-85BDC9FD1C3A}</a:tableStyleId>
              </a:tblPr>
              <a:tblGrid>
                <a:gridCol w="2448000">
                  <a:extLst>
                    <a:ext uri="{9D8B030D-6E8A-4147-A177-3AD203B41FA5}">
                      <a16:colId xmlns:a16="http://schemas.microsoft.com/office/drawing/2014/main" val="3612677124"/>
                    </a:ext>
                  </a:extLst>
                </a:gridCol>
              </a:tblGrid>
              <a:tr h="528478">
                <a:tc>
                  <a:txBody>
                    <a:bodyPr/>
                    <a:lstStyle/>
                    <a:p>
                      <a:pPr algn="ctr"/>
                      <a:r>
                        <a:rPr kumimoji="1" lang="ja-JP" altLang="en-US" sz="1400" dirty="0"/>
                        <a:t>３つの重点取組方向</a:t>
                      </a:r>
                    </a:p>
                  </a:txBody>
                  <a:tcPr anchor="ctr"/>
                </a:tc>
                <a:extLst>
                  <a:ext uri="{0D108BD9-81ED-4DB2-BD59-A6C34878D82A}">
                    <a16:rowId xmlns:a16="http://schemas.microsoft.com/office/drawing/2014/main" val="3683776818"/>
                  </a:ext>
                </a:extLst>
              </a:tr>
              <a:tr h="2243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a:t>
                      </a:r>
                      <a:r>
                        <a:rPr lang="ja-JP" altLang="en-US" sz="1200" b="0" dirty="0">
                          <a:solidFill>
                            <a:schemeClr val="tx1"/>
                          </a:solidFill>
                          <a:latin typeface="Meiryo UI"/>
                          <a:ea typeface="Meiryo UI"/>
                          <a:cs typeface="Meiryo UI" panose="020B0604030504040204" pitchFamily="50" charset="-128"/>
                        </a:rPr>
                        <a:t>万博のインパクトを活かした取組</a:t>
                      </a:r>
                      <a:endParaRPr kumimoji="1" lang="ja-JP" altLang="en-US" sz="1200" b="0" dirty="0">
                        <a:solidFill>
                          <a:schemeClr val="tx1"/>
                        </a:solidFill>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a:t>
                      </a:r>
                      <a:r>
                        <a:rPr kumimoji="1" lang="en-US" altLang="ja-JP" sz="1200" b="0" dirty="0">
                          <a:solidFill>
                            <a:schemeClr val="tx1"/>
                          </a:solidFill>
                        </a:rPr>
                        <a:t>SDGs</a:t>
                      </a:r>
                      <a:r>
                        <a:rPr kumimoji="1" lang="ja-JP" altLang="en-US" sz="1200" b="0" dirty="0">
                          <a:solidFill>
                            <a:schemeClr val="tx1"/>
                          </a:solidFill>
                        </a:rPr>
                        <a:t>の推進</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a:t>
                      </a:r>
                      <a:r>
                        <a:rPr kumimoji="1" lang="ja-JP" altLang="en-US" sz="1200" b="0" dirty="0">
                          <a:solidFill>
                            <a:schemeClr val="tx1"/>
                          </a:solidFill>
                          <a:latin typeface="Meiryo UI"/>
                          <a:ea typeface="Meiryo UI"/>
                        </a:rPr>
                        <a:t>スマート</a:t>
                      </a:r>
                      <a:r>
                        <a:rPr lang="ja-JP" altLang="en-US" sz="1200" b="0" dirty="0">
                          <a:solidFill>
                            <a:schemeClr val="tx1"/>
                          </a:solidFill>
                          <a:latin typeface="Meiryo UI"/>
                          <a:ea typeface="Meiryo UI"/>
                          <a:cs typeface="Meiryo UI" panose="020B0604030504040204" pitchFamily="50" charset="-128"/>
                        </a:rPr>
                        <a:t>シティ実現に向けた取組</a:t>
                      </a:r>
                      <a:endParaRPr kumimoji="1" lang="ja-JP" altLang="en-US" sz="1200" b="0" dirty="0">
                        <a:solidFill>
                          <a:schemeClr val="tx1"/>
                        </a:solidFill>
                        <a:latin typeface="Meiryo UI"/>
                        <a:ea typeface="Meiryo UI"/>
                      </a:endParaRPr>
                    </a:p>
                  </a:txBody>
                  <a:tcPr anchor="ctr"/>
                </a:tc>
                <a:extLst>
                  <a:ext uri="{0D108BD9-81ED-4DB2-BD59-A6C34878D82A}">
                    <a16:rowId xmlns:a16="http://schemas.microsoft.com/office/drawing/2014/main" val="4211218538"/>
                  </a:ext>
                </a:extLst>
              </a:tr>
            </a:tbl>
          </a:graphicData>
        </a:graphic>
      </p:graphicFrame>
      <p:sp>
        <p:nvSpPr>
          <p:cNvPr id="7" name="十字形 6">
            <a:extLst>
              <a:ext uri="{FF2B5EF4-FFF2-40B4-BE49-F238E27FC236}">
                <a16:creationId xmlns:a16="http://schemas.microsoft.com/office/drawing/2014/main" id="{5707AB85-8681-4B8B-BBB1-CB1349D407CF}"/>
              </a:ext>
            </a:extLst>
          </p:cNvPr>
          <p:cNvSpPr/>
          <p:nvPr/>
        </p:nvSpPr>
        <p:spPr>
          <a:xfrm>
            <a:off x="6169159" y="4614213"/>
            <a:ext cx="401555" cy="401569"/>
          </a:xfrm>
          <a:prstGeom prst="plus">
            <a:avLst>
              <a:gd name="adj" fmla="val 34103"/>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674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43508" y="689789"/>
            <a:ext cx="8856984" cy="2139047"/>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79388" indent="1588" algn="just">
              <a:spcBef>
                <a:spcPts val="600"/>
              </a:spcBef>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①　若い世代の就職・結婚・出産・子育ての希望を実現する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若い世代の経済的安定や結婚・出産・子育て希望が実現できる環境の整備に向け、「若者の安定した雇用支援」や「女性の活躍支援」等に取り組みました。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65113"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≪目標達成状況≫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446088"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合計特殊出生率は戦略策定時より実績値が低下していますが、若者や女性の就業率に関する指標については、</a:t>
            </a:r>
            <a:r>
              <a:rPr lang="en-US" altLang="ja-JP" sz="1600" dirty="0"/>
              <a:t>KPI</a:t>
            </a:r>
            <a:r>
              <a:rPr lang="ja-JP" altLang="en-US" sz="1600" dirty="0"/>
              <a:t>を達成していないものの、一定の改善傾向は見られます。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a:ln>
            <a:solidFill>
              <a:schemeClr val="accent5">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a:solidFill>
                <a:prstClr val="black"/>
              </a:solidFill>
            </a:endParaRPr>
          </a:p>
        </p:txBody>
      </p:sp>
      <p:graphicFrame>
        <p:nvGraphicFramePr>
          <p:cNvPr id="8" name="表 7">
            <a:extLst>
              <a:ext uri="{FF2B5EF4-FFF2-40B4-BE49-F238E27FC236}">
                <a16:creationId xmlns:a16="http://schemas.microsoft.com/office/drawing/2014/main" id="{9A38BB22-EA61-443C-909D-3F4A4D5B8775}"/>
              </a:ext>
            </a:extLst>
          </p:cNvPr>
          <p:cNvGraphicFramePr>
            <a:graphicFrameLocks noGrp="1"/>
          </p:cNvGraphicFramePr>
          <p:nvPr>
            <p:extLst>
              <p:ext uri="{D42A27DB-BD31-4B8C-83A1-F6EECF244321}">
                <p14:modId xmlns:p14="http://schemas.microsoft.com/office/powerpoint/2010/main" val="2348376325"/>
              </p:ext>
            </p:extLst>
          </p:nvPr>
        </p:nvGraphicFramePr>
        <p:xfrm>
          <a:off x="382698" y="2924944"/>
          <a:ext cx="8378605" cy="3456742"/>
        </p:xfrm>
        <a:graphic>
          <a:graphicData uri="http://schemas.openxmlformats.org/drawingml/2006/table">
            <a:tbl>
              <a:tblPr firstRow="1" bandRow="1">
                <a:tableStyleId>{93296810-A885-4BE3-A3E7-6D5BEEA58F35}</a:tableStyleId>
              </a:tblPr>
              <a:tblGrid>
                <a:gridCol w="1569437">
                  <a:extLst>
                    <a:ext uri="{9D8B030D-6E8A-4147-A177-3AD203B41FA5}">
                      <a16:colId xmlns:a16="http://schemas.microsoft.com/office/drawing/2014/main" val="1433173782"/>
                    </a:ext>
                  </a:extLst>
                </a:gridCol>
                <a:gridCol w="1195446">
                  <a:extLst>
                    <a:ext uri="{9D8B030D-6E8A-4147-A177-3AD203B41FA5}">
                      <a16:colId xmlns:a16="http://schemas.microsoft.com/office/drawing/2014/main" val="1700687111"/>
                    </a:ext>
                  </a:extLst>
                </a:gridCol>
                <a:gridCol w="741822">
                  <a:extLst>
                    <a:ext uri="{9D8B030D-6E8A-4147-A177-3AD203B41FA5}">
                      <a16:colId xmlns:a16="http://schemas.microsoft.com/office/drawing/2014/main" val="3552610994"/>
                    </a:ext>
                  </a:extLst>
                </a:gridCol>
                <a:gridCol w="1215942">
                  <a:extLst>
                    <a:ext uri="{9D8B030D-6E8A-4147-A177-3AD203B41FA5}">
                      <a16:colId xmlns:a16="http://schemas.microsoft.com/office/drawing/2014/main" val="304697467"/>
                    </a:ext>
                  </a:extLst>
                </a:gridCol>
                <a:gridCol w="460782">
                  <a:extLst>
                    <a:ext uri="{9D8B030D-6E8A-4147-A177-3AD203B41FA5}">
                      <a16:colId xmlns:a16="http://schemas.microsoft.com/office/drawing/2014/main" val="55972659"/>
                    </a:ext>
                  </a:extLst>
                </a:gridCol>
                <a:gridCol w="1052975">
                  <a:extLst>
                    <a:ext uri="{9D8B030D-6E8A-4147-A177-3AD203B41FA5}">
                      <a16:colId xmlns:a16="http://schemas.microsoft.com/office/drawing/2014/main" val="1469281846"/>
                    </a:ext>
                  </a:extLst>
                </a:gridCol>
                <a:gridCol w="2142201">
                  <a:extLst>
                    <a:ext uri="{9D8B030D-6E8A-4147-A177-3AD203B41FA5}">
                      <a16:colId xmlns:a16="http://schemas.microsoft.com/office/drawing/2014/main" val="2979112779"/>
                    </a:ext>
                  </a:extLst>
                </a:gridCol>
              </a:tblGrid>
              <a:tr h="4445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具体的目標</a:t>
                      </a:r>
                      <a:endParaRPr kumimoji="1" lang="en-US" altLang="ja-JP" sz="110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a:t>
                      </a:r>
                      <a:r>
                        <a:rPr kumimoji="1" lang="en-US" altLang="ja-JP" sz="1100"/>
                        <a:t>KPI</a:t>
                      </a:r>
                      <a:r>
                        <a:rPr kumimoji="1" lang="ja-JP" altLang="en-US" sz="1100"/>
                        <a:t>）</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戦略策定時</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a:txBody>
                    <a:bodyPr/>
                    <a:lstStyle/>
                    <a:p>
                      <a:pPr algn="ctr"/>
                      <a:r>
                        <a:rPr kumimoji="1" lang="ja-JP" altLang="en-US" sz="1100" b="1"/>
                        <a:t>参考値</a:t>
                      </a:r>
                      <a:endParaRPr kumimoji="1" lang="en-US" altLang="ja-JP"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実績値</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a:solidFill>
                            <a:schemeClr val="bg1"/>
                          </a:solidFill>
                        </a:rPr>
                        <a:t>達成状況</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T w="12700" cap="flat" cmpd="sng" algn="ctr">
                      <a:solidFill>
                        <a:schemeClr val="accent6"/>
                      </a:solidFill>
                      <a:prstDash val="solid"/>
                      <a:round/>
                      <a:headEnd type="none" w="med" len="med"/>
                      <a:tailEnd type="none" w="med" len="med"/>
                    </a:lnT>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t>参考指標</a:t>
                      </a:r>
                      <a:endParaRPr kumimoji="1" lang="ja-JP" altLang="en-US" sz="1100" b="1">
                        <a:solidFill>
                          <a:schemeClr val="bg1"/>
                        </a:solidFill>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774114639"/>
                  </a:ext>
                </a:extLst>
              </a:tr>
              <a:tr h="912642">
                <a:tc>
                  <a:txBody>
                    <a:bodyPr/>
                    <a:lstStyle/>
                    <a:p>
                      <a:r>
                        <a:rPr kumimoji="1" lang="ja-JP" altLang="en-US" sz="1000" b="1" dirty="0"/>
                        <a:t>○就業率（</a:t>
                      </a:r>
                      <a:r>
                        <a:rPr kumimoji="1" lang="en-US" altLang="ja-JP" sz="1000" b="1" dirty="0"/>
                        <a:t>15</a:t>
                      </a:r>
                      <a:r>
                        <a:rPr kumimoji="1" lang="ja-JP" altLang="en-US" sz="1000" b="1" dirty="0"/>
                        <a:t>～</a:t>
                      </a:r>
                      <a:r>
                        <a:rPr kumimoji="1" lang="en-US" altLang="ja-JP" sz="1000" b="1" dirty="0"/>
                        <a:t>34</a:t>
                      </a:r>
                      <a:r>
                        <a:rPr kumimoji="1" lang="ja-JP" altLang="en-US" sz="1000" b="1" dirty="0"/>
                        <a:t>才）</a:t>
                      </a:r>
                    </a:p>
                    <a:p>
                      <a:r>
                        <a:rPr kumimoji="1" lang="ja-JP" altLang="en-US" sz="1000" b="1" dirty="0"/>
                        <a:t>　：全国平均を上回る</a:t>
                      </a:r>
                      <a:endParaRPr kumimoji="1" lang="ja-JP" altLang="en-US" sz="10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tcPr>
                </a:tc>
                <a:tc>
                  <a:txBody>
                    <a:bodyPr/>
                    <a:lstStyle/>
                    <a:p>
                      <a:pPr algn="ctr"/>
                      <a:r>
                        <a:rPr kumimoji="1" lang="en-US" altLang="zh-CN" sz="1100" dirty="0"/>
                        <a:t>【2018</a:t>
                      </a:r>
                      <a:r>
                        <a:rPr kumimoji="1" lang="zh-CN" altLang="en-US" sz="1100" dirty="0"/>
                        <a:t>年</a:t>
                      </a:r>
                      <a:r>
                        <a:rPr kumimoji="1" lang="en-US" altLang="zh-CN" sz="1100" dirty="0"/>
                        <a:t>】</a:t>
                      </a:r>
                    </a:p>
                    <a:p>
                      <a:pPr algn="ctr"/>
                      <a:r>
                        <a:rPr kumimoji="1" lang="en-US" altLang="zh-CN" sz="1100" dirty="0"/>
                        <a:t>64.96%</a:t>
                      </a:r>
                    </a:p>
                    <a:p>
                      <a:pPr algn="ctr"/>
                      <a:r>
                        <a:rPr kumimoji="1" lang="en-US" altLang="zh-CN" sz="1100" dirty="0"/>
                        <a:t>(</a:t>
                      </a:r>
                      <a:r>
                        <a:rPr kumimoji="1" lang="zh-CN" altLang="en-US" sz="1100" dirty="0"/>
                        <a:t>全国</a:t>
                      </a:r>
                      <a:r>
                        <a:rPr kumimoji="1" lang="en-US" altLang="zh-CN" sz="1100" dirty="0"/>
                        <a:t>66.09%)</a:t>
                      </a:r>
                      <a:endParaRPr kumimoji="1" lang="ja-JP" altLang="en-US" sz="11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zh-CN" sz="1000"/>
                        <a:t>【2021</a:t>
                      </a:r>
                      <a:r>
                        <a:rPr kumimoji="1" lang="zh-CN" altLang="en-US" sz="1000"/>
                        <a:t>年</a:t>
                      </a:r>
                      <a:r>
                        <a:rPr kumimoji="1" lang="en-US" altLang="zh-CN" sz="1000"/>
                        <a:t>】</a:t>
                      </a:r>
                    </a:p>
                    <a:p>
                      <a:pPr algn="ctr"/>
                      <a:r>
                        <a:rPr kumimoji="1" lang="en-US" altLang="zh-CN" sz="1000"/>
                        <a:t>66.47%</a:t>
                      </a:r>
                    </a:p>
                    <a:p>
                      <a:pPr algn="ctr"/>
                      <a:r>
                        <a:rPr kumimoji="1" lang="en-US" altLang="zh-CN" sz="1000"/>
                        <a:t>(</a:t>
                      </a:r>
                      <a:r>
                        <a:rPr kumimoji="1" lang="zh-CN" altLang="en-US" sz="1000"/>
                        <a:t>全国</a:t>
                      </a:r>
                      <a:r>
                        <a:rPr kumimoji="1" lang="en-US" altLang="zh-CN" sz="1000"/>
                        <a:t>66.88%</a:t>
                      </a:r>
                      <a:r>
                        <a:rPr kumimoji="1" lang="zh-CN" altLang="en-US" sz="1000"/>
                        <a:t>）</a:t>
                      </a:r>
                      <a:endParaRPr kumimoji="1" lang="ja-JP" altLang="en-US" sz="100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zh-CN" sz="1100"/>
                        <a:t>【2022</a:t>
                      </a:r>
                      <a:r>
                        <a:rPr kumimoji="1" lang="zh-CN" altLang="en-US" sz="1100"/>
                        <a:t>年</a:t>
                      </a:r>
                      <a:r>
                        <a:rPr kumimoji="1" lang="en-US" altLang="zh-CN" sz="1100"/>
                        <a:t>】</a:t>
                      </a:r>
                    </a:p>
                    <a:p>
                      <a:pPr algn="ctr"/>
                      <a:r>
                        <a:rPr kumimoji="1" lang="en-US" altLang="zh-CN" sz="1100"/>
                        <a:t>68.35%</a:t>
                      </a:r>
                    </a:p>
                    <a:p>
                      <a:pPr algn="ctr"/>
                      <a:r>
                        <a:rPr kumimoji="1" lang="en-US" altLang="zh-CN" sz="1100"/>
                        <a:t>(</a:t>
                      </a:r>
                      <a:r>
                        <a:rPr kumimoji="1" lang="zh-CN" altLang="en-US" sz="1100"/>
                        <a:t>全国</a:t>
                      </a:r>
                      <a:r>
                        <a:rPr kumimoji="1" lang="en-US" altLang="zh-CN" sz="1100"/>
                        <a:t>70.11%</a:t>
                      </a:r>
                      <a:r>
                        <a:rPr kumimoji="1" lang="zh-CN" altLang="en-US" sz="1100"/>
                        <a:t>）</a:t>
                      </a:r>
                      <a:endParaRPr kumimoji="1" lang="ja-JP" altLang="en-US" sz="110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1700"/>
                        <a:t>B</a:t>
                      </a:r>
                      <a:endParaRPr kumimoji="1" lang="ja-JP" altLang="en-US" sz="80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zh-TW" altLang="en-US" sz="900"/>
                        <a:t>年齢別就業率</a:t>
                      </a:r>
                    </a:p>
                    <a:p>
                      <a:pPr algn="ctr"/>
                      <a:r>
                        <a:rPr kumimoji="1" lang="en-US" altLang="zh-TW" sz="900"/>
                        <a:t>【2022</a:t>
                      </a:r>
                      <a:r>
                        <a:rPr kumimoji="1" lang="zh-TW" altLang="en-US" sz="900"/>
                        <a:t>年</a:t>
                      </a:r>
                      <a:r>
                        <a:rPr kumimoji="1" lang="en-US" altLang="zh-TW" sz="900"/>
                        <a:t>】</a:t>
                      </a:r>
                      <a:endParaRPr kumimoji="1" lang="ja-JP" altLang="en-US" sz="900">
                        <a:latin typeface="Meiryo UI" panose="020B0604030504040204" pitchFamily="50" charset="-128"/>
                        <a:ea typeface="Meiryo UI" panose="020B0604030504040204" pitchFamily="50" charset="-128"/>
                      </a:endParaRPr>
                    </a:p>
                  </a:txBody>
                  <a:tcPr marL="68580" marR="68580" marT="34290" marB="34290" anchor="ctr"/>
                </a:tc>
                <a:tc>
                  <a:txBody>
                    <a:bodyPr/>
                    <a:lstStyle/>
                    <a:p>
                      <a:r>
                        <a:rPr kumimoji="1" lang="ja-JP" altLang="en-US" sz="900" dirty="0"/>
                        <a:t>　　　　　　　　　　男性　　      女性 </a:t>
                      </a:r>
                    </a:p>
                    <a:p>
                      <a:r>
                        <a:rPr kumimoji="1" lang="en-US" altLang="ja-JP" sz="900" dirty="0"/>
                        <a:t>15~24</a:t>
                      </a:r>
                      <a:r>
                        <a:rPr kumimoji="1" lang="ja-JP" altLang="en-US" sz="900" dirty="0"/>
                        <a:t>歳　　　</a:t>
                      </a:r>
                      <a:r>
                        <a:rPr kumimoji="1" lang="en-US" altLang="ja-JP" sz="900" dirty="0"/>
                        <a:t>46.47%    53.79%</a:t>
                      </a:r>
                    </a:p>
                    <a:p>
                      <a:r>
                        <a:rPr kumimoji="1" lang="ja-JP" altLang="en-US" sz="900" dirty="0"/>
                        <a:t>　　　　　　　   （▲</a:t>
                      </a:r>
                      <a:r>
                        <a:rPr kumimoji="1" lang="en-US" altLang="ja-JP" sz="900" dirty="0"/>
                        <a:t>1.04</a:t>
                      </a:r>
                      <a:r>
                        <a:rPr kumimoji="1" lang="ja-JP" altLang="en-US" sz="900" dirty="0"/>
                        <a:t>％　</a:t>
                      </a:r>
                      <a:r>
                        <a:rPr kumimoji="1" lang="en-US" altLang="ja-JP" sz="900" dirty="0"/>
                        <a:t>+5.51%</a:t>
                      </a:r>
                      <a:r>
                        <a:rPr kumimoji="1" lang="ja-JP" altLang="en-US" sz="900" dirty="0"/>
                        <a:t>）</a:t>
                      </a:r>
                    </a:p>
                    <a:p>
                      <a:r>
                        <a:rPr kumimoji="1" lang="en-US" altLang="ja-JP" sz="900" dirty="0"/>
                        <a:t>25</a:t>
                      </a:r>
                      <a:r>
                        <a:rPr kumimoji="1" lang="ja-JP" altLang="en-US" sz="900" dirty="0"/>
                        <a:t>～</a:t>
                      </a:r>
                      <a:r>
                        <a:rPr kumimoji="1" lang="en-US" altLang="ja-JP" sz="900" dirty="0"/>
                        <a:t>34</a:t>
                      </a:r>
                      <a:r>
                        <a:rPr kumimoji="1" lang="ja-JP" altLang="en-US" sz="900" dirty="0"/>
                        <a:t>歳　　　</a:t>
                      </a:r>
                      <a:r>
                        <a:rPr kumimoji="1" lang="en-US" altLang="ja-JP" sz="900" dirty="0"/>
                        <a:t>89.77%</a:t>
                      </a:r>
                      <a:r>
                        <a:rPr kumimoji="1" lang="ja-JP" altLang="en-US" sz="900" dirty="0"/>
                        <a:t>　 </a:t>
                      </a:r>
                      <a:r>
                        <a:rPr kumimoji="1" lang="en-US" altLang="ja-JP" sz="900" dirty="0"/>
                        <a:t>79.96%</a:t>
                      </a:r>
                    </a:p>
                    <a:p>
                      <a:r>
                        <a:rPr kumimoji="1" lang="ja-JP" altLang="en-US" sz="900" dirty="0"/>
                        <a:t>　　　　　　　   （</a:t>
                      </a:r>
                      <a:r>
                        <a:rPr kumimoji="1" lang="en-US" altLang="ja-JP" sz="900" dirty="0"/>
                        <a:t>+0.19% </a:t>
                      </a:r>
                      <a:r>
                        <a:rPr kumimoji="1" lang="ja-JP" altLang="en-US" sz="900" dirty="0"/>
                        <a:t> </a:t>
                      </a:r>
                      <a:r>
                        <a:rPr kumimoji="1" lang="en-US" altLang="ja-JP" sz="900" dirty="0"/>
                        <a:t>+10.14%</a:t>
                      </a:r>
                      <a:r>
                        <a:rPr kumimoji="1" lang="ja-JP" altLang="en-US" sz="900" dirty="0"/>
                        <a:t>）</a:t>
                      </a:r>
                    </a:p>
                    <a:p>
                      <a:r>
                        <a:rPr kumimoji="1" lang="ja-JP" altLang="en-US" sz="900" dirty="0"/>
                        <a:t>　</a:t>
                      </a:r>
                      <a:r>
                        <a:rPr kumimoji="1" lang="en-US" altLang="ja-JP" sz="900" dirty="0"/>
                        <a:t>※</a:t>
                      </a:r>
                      <a:r>
                        <a:rPr kumimoji="1" lang="ja-JP" altLang="en-US" sz="900" dirty="0"/>
                        <a:t>（  ）は前年との差</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696977389"/>
                  </a:ext>
                </a:extLst>
              </a:tr>
              <a:tr h="690871">
                <a:tc>
                  <a:txBody>
                    <a:bodyPr/>
                    <a:lstStyle/>
                    <a:p>
                      <a:r>
                        <a:rPr kumimoji="1" lang="ja-JP" altLang="en-US" sz="1000" b="1" dirty="0"/>
                        <a:t>○女性の就業率</a:t>
                      </a:r>
                    </a:p>
                    <a:p>
                      <a:r>
                        <a:rPr kumimoji="1" lang="ja-JP" altLang="en-US" sz="1000" b="1" dirty="0"/>
                        <a:t>　：全国平均を上回る</a:t>
                      </a:r>
                      <a:endParaRPr kumimoji="1" lang="ja-JP" altLang="en-US" sz="1000" b="1"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tcPr>
                </a:tc>
                <a:tc>
                  <a:txBody>
                    <a:bodyPr/>
                    <a:lstStyle/>
                    <a:p>
                      <a:pPr algn="ctr"/>
                      <a:r>
                        <a:rPr kumimoji="1" lang="en-US" altLang="zh-CN" sz="1100" dirty="0"/>
                        <a:t>【2018</a:t>
                      </a:r>
                      <a:r>
                        <a:rPr kumimoji="1" lang="zh-CN" altLang="en-US" sz="1100" dirty="0"/>
                        <a:t>年</a:t>
                      </a:r>
                      <a:r>
                        <a:rPr kumimoji="1" lang="en-US" altLang="zh-CN" sz="1100" dirty="0"/>
                        <a:t>】</a:t>
                      </a:r>
                    </a:p>
                    <a:p>
                      <a:pPr algn="ctr"/>
                      <a:r>
                        <a:rPr kumimoji="1" lang="en-US" altLang="zh-CN" sz="1100" dirty="0"/>
                        <a:t>48.65%</a:t>
                      </a:r>
                    </a:p>
                    <a:p>
                      <a:pPr algn="ctr"/>
                      <a:r>
                        <a:rPr kumimoji="1" lang="en-US" altLang="zh-CN" sz="1100" dirty="0"/>
                        <a:t>(</a:t>
                      </a:r>
                      <a:r>
                        <a:rPr kumimoji="1" lang="zh-CN" altLang="en-US" sz="1100" dirty="0"/>
                        <a:t>全国</a:t>
                      </a:r>
                      <a:r>
                        <a:rPr kumimoji="1" lang="en-US" altLang="zh-CN" sz="1100" dirty="0"/>
                        <a:t>51.33%)</a:t>
                      </a:r>
                      <a:endParaRPr kumimoji="1" lang="ja-JP" altLang="en-US" sz="11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zh-CN" sz="1000"/>
                        <a:t>【2021</a:t>
                      </a:r>
                      <a:r>
                        <a:rPr kumimoji="1" lang="zh-CN" altLang="en-US" sz="1000"/>
                        <a:t>年</a:t>
                      </a:r>
                      <a:r>
                        <a:rPr kumimoji="1" lang="en-US" altLang="zh-CN" sz="1000"/>
                        <a:t>】</a:t>
                      </a:r>
                    </a:p>
                    <a:p>
                      <a:pPr algn="ctr"/>
                      <a:r>
                        <a:rPr kumimoji="1" lang="en-US" altLang="zh-CN" sz="1000"/>
                        <a:t>51.10%</a:t>
                      </a:r>
                    </a:p>
                    <a:p>
                      <a:pPr algn="ctr"/>
                      <a:r>
                        <a:rPr kumimoji="1" lang="en-US" altLang="zh-CN" sz="1000"/>
                        <a:t>(</a:t>
                      </a:r>
                      <a:r>
                        <a:rPr kumimoji="1" lang="zh-CN" altLang="en-US" sz="1000"/>
                        <a:t>全国</a:t>
                      </a:r>
                      <a:r>
                        <a:rPr kumimoji="1" lang="en-US" altLang="zh-CN" sz="1000"/>
                        <a:t>52.18%)</a:t>
                      </a:r>
                      <a:endParaRPr kumimoji="1" lang="ja-JP" altLang="en-US" sz="100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zh-CN" sz="1100"/>
                        <a:t>【2022</a:t>
                      </a:r>
                      <a:r>
                        <a:rPr kumimoji="1" lang="zh-CN" altLang="en-US" sz="1100"/>
                        <a:t>年</a:t>
                      </a:r>
                      <a:r>
                        <a:rPr kumimoji="1" lang="en-US" altLang="zh-CN" sz="1100"/>
                        <a:t>】</a:t>
                      </a:r>
                    </a:p>
                    <a:p>
                      <a:pPr algn="ctr"/>
                      <a:r>
                        <a:rPr kumimoji="1" lang="en-US" altLang="zh-CN" sz="1100"/>
                        <a:t>52.27%</a:t>
                      </a:r>
                    </a:p>
                    <a:p>
                      <a:pPr algn="ctr"/>
                      <a:r>
                        <a:rPr kumimoji="1" lang="en-US" altLang="zh-CN" sz="1100"/>
                        <a:t>(</a:t>
                      </a:r>
                      <a:r>
                        <a:rPr kumimoji="1" lang="zh-CN" altLang="en-US" sz="1100"/>
                        <a:t>全国</a:t>
                      </a:r>
                      <a:r>
                        <a:rPr kumimoji="1" lang="en-US" altLang="zh-CN" sz="1100"/>
                        <a:t>54.20%)</a:t>
                      </a:r>
                      <a:endParaRPr kumimoji="1" lang="ja-JP" altLang="en-US" sz="110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1700" b="0" u="none" strike="noStrike" kern="1200" cap="none" spc="0" normalizeH="0" baseline="0" noProof="0">
                          <a:ln>
                            <a:noFill/>
                          </a:ln>
                          <a:solidFill>
                            <a:prstClr val="black"/>
                          </a:solidFill>
                          <a:effectLst/>
                          <a:uLnTx/>
                          <a:uFillTx/>
                        </a:rPr>
                        <a:t>B</a:t>
                      </a:r>
                      <a:endParaRPr kumimoji="1" lang="ja-JP" altLang="en-US" sz="800" b="1">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ja-JP" altLang="en-US" sz="900"/>
                        <a:t>年齢階層別女性の有業率</a:t>
                      </a:r>
                      <a:endParaRPr kumimoji="1" lang="en-US" altLang="ja-JP" sz="900"/>
                    </a:p>
                    <a:p>
                      <a:pPr algn="ctr"/>
                      <a:r>
                        <a:rPr kumimoji="1" lang="en-US" altLang="ja-JP" sz="900"/>
                        <a:t>【2017</a:t>
                      </a:r>
                      <a:r>
                        <a:rPr kumimoji="1" lang="ja-JP" altLang="en-US" sz="900"/>
                        <a:t>年</a:t>
                      </a:r>
                      <a:r>
                        <a:rPr kumimoji="1" lang="en-US" altLang="ja-JP" sz="900"/>
                        <a:t>】</a:t>
                      </a:r>
                      <a:endParaRPr kumimoji="1" lang="ja-JP" altLang="en-US" sz="900">
                        <a:latin typeface="Meiryo UI" panose="020B0604030504040204" pitchFamily="50" charset="-128"/>
                        <a:ea typeface="Meiryo UI" panose="020B0604030504040204" pitchFamily="50" charset="-128"/>
                      </a:endParaRPr>
                    </a:p>
                  </a:txBody>
                  <a:tcPr marL="68580" marR="68580" marT="34290" marB="34290" anchor="ctr"/>
                </a:tc>
                <a:tc>
                  <a:txBody>
                    <a:bodyPr/>
                    <a:lstStyle/>
                    <a:p>
                      <a:pPr algn="l"/>
                      <a:r>
                        <a:rPr kumimoji="1" lang="en-US" altLang="ja-JP" sz="900" dirty="0"/>
                        <a:t>25</a:t>
                      </a:r>
                      <a:r>
                        <a:rPr kumimoji="1" lang="ja-JP" altLang="en-US" sz="900" dirty="0"/>
                        <a:t>～</a:t>
                      </a:r>
                      <a:r>
                        <a:rPr kumimoji="1" lang="en-US" altLang="ja-JP" sz="900" dirty="0"/>
                        <a:t>29</a:t>
                      </a:r>
                      <a:r>
                        <a:rPr kumimoji="1" lang="ja-JP" altLang="en-US" sz="900" dirty="0"/>
                        <a:t>歳で</a:t>
                      </a:r>
                      <a:r>
                        <a:rPr kumimoji="1" lang="en-US" altLang="ja-JP" sz="900" dirty="0"/>
                        <a:t>79.1</a:t>
                      </a:r>
                      <a:r>
                        <a:rPr kumimoji="1" lang="ja-JP" altLang="en-US" sz="900" dirty="0"/>
                        <a:t>％と最も高く、</a:t>
                      </a:r>
                      <a:r>
                        <a:rPr kumimoji="1" lang="en-US" altLang="ja-JP" sz="900" dirty="0"/>
                        <a:t>30</a:t>
                      </a:r>
                      <a:r>
                        <a:rPr kumimoji="1" lang="ja-JP" altLang="en-US" sz="900" dirty="0"/>
                        <a:t>～</a:t>
                      </a:r>
                      <a:r>
                        <a:rPr kumimoji="1" lang="en-US" altLang="ja-JP" sz="900" dirty="0"/>
                        <a:t>54</a:t>
                      </a:r>
                      <a:r>
                        <a:rPr kumimoji="1" lang="ja-JP" altLang="en-US" sz="900" dirty="0"/>
                        <a:t>歳まで</a:t>
                      </a:r>
                      <a:r>
                        <a:rPr kumimoji="1" lang="en-US" altLang="ja-JP" sz="900" dirty="0"/>
                        <a:t>70</a:t>
                      </a:r>
                      <a:r>
                        <a:rPr kumimoji="1" lang="ja-JP" altLang="en-US" sz="900" dirty="0"/>
                        <a:t>％前半で推移、</a:t>
                      </a:r>
                      <a:r>
                        <a:rPr kumimoji="1" lang="en-US" altLang="ja-JP" sz="900" dirty="0"/>
                        <a:t>55</a:t>
                      </a:r>
                      <a:r>
                        <a:rPr kumimoji="1" lang="ja-JP" altLang="en-US" sz="900" dirty="0"/>
                        <a:t>歳から徐々に減少し、</a:t>
                      </a:r>
                      <a:r>
                        <a:rPr kumimoji="1" lang="en-US" altLang="ja-JP" sz="900" dirty="0"/>
                        <a:t>65</a:t>
                      </a:r>
                      <a:r>
                        <a:rPr kumimoji="1" lang="ja-JP" altLang="en-US" sz="900" dirty="0"/>
                        <a:t>歳以上は</a:t>
                      </a:r>
                      <a:r>
                        <a:rPr kumimoji="1" lang="en-US" altLang="ja-JP" sz="900" dirty="0"/>
                        <a:t>15.4</a:t>
                      </a:r>
                      <a:r>
                        <a:rPr kumimoji="1" lang="ja-JP" altLang="en-US" sz="900" dirty="0"/>
                        <a:t>％</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1188717175"/>
                  </a:ext>
                </a:extLst>
              </a:tr>
              <a:tr h="352171">
                <a:tc rowSpan="4">
                  <a:txBody>
                    <a:bodyPr/>
                    <a:lstStyle/>
                    <a:p>
                      <a:r>
                        <a:rPr kumimoji="1" lang="ja-JP" altLang="en-US" sz="1000" b="1"/>
                        <a:t>○合計特殊出生率</a:t>
                      </a:r>
                    </a:p>
                    <a:p>
                      <a:r>
                        <a:rPr kumimoji="1" lang="ja-JP" altLang="en-US" sz="1000" b="1"/>
                        <a:t>　：前年を上回る</a:t>
                      </a:r>
                      <a:endParaRPr kumimoji="1" lang="ja-JP" altLang="en-US" sz="1000" b="1">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lnB w="12700" cap="flat" cmpd="sng" algn="ctr">
                      <a:solidFill>
                        <a:schemeClr val="accent6"/>
                      </a:solidFill>
                      <a:prstDash val="solid"/>
                      <a:round/>
                      <a:headEnd type="none" w="med" len="med"/>
                      <a:tailEnd type="none" w="med" len="med"/>
                    </a:lnB>
                  </a:tcPr>
                </a:tc>
                <a:tc rowSpan="4">
                  <a:txBody>
                    <a:bodyPr/>
                    <a:lstStyle/>
                    <a:p>
                      <a:pPr algn="ctr"/>
                      <a:r>
                        <a:rPr kumimoji="1" lang="en-US" altLang="ja-JP" sz="1100"/>
                        <a:t>【2018</a:t>
                      </a:r>
                      <a:r>
                        <a:rPr kumimoji="1" lang="ja-JP" altLang="en-US" sz="1100"/>
                        <a:t>年</a:t>
                      </a:r>
                      <a:r>
                        <a:rPr kumimoji="1" lang="en-US" altLang="ja-JP" sz="1100"/>
                        <a:t>】</a:t>
                      </a:r>
                    </a:p>
                    <a:p>
                      <a:pPr algn="ctr"/>
                      <a:r>
                        <a:rPr kumimoji="1" lang="en-US" altLang="ja-JP" sz="1100"/>
                        <a:t>1.35</a:t>
                      </a:r>
                      <a:endParaRPr kumimoji="1" lang="ja-JP" altLang="en-US" sz="1100">
                        <a:latin typeface="Meiryo UI" panose="020B0604030504040204" pitchFamily="50" charset="-128"/>
                        <a:ea typeface="Meiryo UI" panose="020B0604030504040204" pitchFamily="50" charset="-128"/>
                      </a:endParaRPr>
                    </a:p>
                  </a:txBody>
                  <a:tcPr marL="68580" marR="68580" marT="34290" marB="34290" anchor="ctr">
                    <a:lnB w="12700" cap="flat" cmpd="sng" algn="ctr">
                      <a:solidFill>
                        <a:schemeClr val="accent6"/>
                      </a:solidFill>
                      <a:prstDash val="solid"/>
                      <a:round/>
                      <a:headEnd type="none" w="med" len="med"/>
                      <a:tailEnd type="none" w="med" len="med"/>
                    </a:lnB>
                  </a:tcPr>
                </a:tc>
                <a:tc rowSpan="4">
                  <a:txBody>
                    <a:bodyPr/>
                    <a:lstStyle/>
                    <a:p>
                      <a:pPr algn="ctr"/>
                      <a:r>
                        <a:rPr kumimoji="1" lang="en-US" altLang="ja-JP" sz="1000" dirty="0"/>
                        <a:t>【2021</a:t>
                      </a:r>
                      <a:r>
                        <a:rPr kumimoji="1" lang="ja-JP" altLang="en-US" sz="1000" dirty="0"/>
                        <a:t>年</a:t>
                      </a:r>
                      <a:r>
                        <a:rPr kumimoji="1" lang="en-US" altLang="ja-JP" sz="1000" dirty="0"/>
                        <a:t>】</a:t>
                      </a:r>
                    </a:p>
                    <a:p>
                      <a:pPr algn="ctr"/>
                      <a:r>
                        <a:rPr kumimoji="1" lang="en-US" altLang="ja-JP" sz="1000" dirty="0"/>
                        <a:t>1.27</a:t>
                      </a:r>
                      <a:endParaRPr kumimoji="1" lang="ja-JP" altLang="en-US" sz="1000" dirty="0">
                        <a:latin typeface="Meiryo UI" panose="020B0604030504040204" pitchFamily="50" charset="-128"/>
                        <a:ea typeface="Meiryo UI" panose="020B0604030504040204" pitchFamily="50" charset="-128"/>
                      </a:endParaRPr>
                    </a:p>
                  </a:txBody>
                  <a:tcPr marL="68580" marR="68580" marT="34290" marB="34290" anchor="ctr">
                    <a:lnB w="12700" cap="flat" cmpd="sng" algn="ctr">
                      <a:solidFill>
                        <a:schemeClr val="accent6"/>
                      </a:solidFill>
                      <a:prstDash val="solid"/>
                      <a:round/>
                      <a:headEnd type="none" w="med" len="med"/>
                      <a:tailEnd type="none" w="med" len="med"/>
                    </a:lnB>
                  </a:tcPr>
                </a:tc>
                <a:tc rowSpan="4">
                  <a:txBody>
                    <a:bodyPr/>
                    <a:lstStyle/>
                    <a:p>
                      <a:pPr algn="ctr"/>
                      <a:r>
                        <a:rPr kumimoji="1" lang="en-US" altLang="ja-JP" sz="1100"/>
                        <a:t>【2022</a:t>
                      </a:r>
                      <a:r>
                        <a:rPr kumimoji="1" lang="ja-JP" altLang="en-US" sz="1100"/>
                        <a:t>年</a:t>
                      </a:r>
                      <a:r>
                        <a:rPr kumimoji="1" lang="en-US" altLang="ja-JP" sz="1100"/>
                        <a:t>】</a:t>
                      </a:r>
                    </a:p>
                    <a:p>
                      <a:pPr algn="ctr"/>
                      <a:r>
                        <a:rPr kumimoji="1" lang="en-US" altLang="ja-JP" sz="1100"/>
                        <a:t>1.22</a:t>
                      </a:r>
                      <a:endParaRPr kumimoji="1" lang="en-US" altLang="ja-JP" sz="1100">
                        <a:latin typeface="Meiryo UI" panose="020B0604030504040204" pitchFamily="50" charset="-128"/>
                        <a:ea typeface="Meiryo UI" panose="020B0604030504040204" pitchFamily="50" charset="-128"/>
                      </a:endParaRPr>
                    </a:p>
                  </a:txBody>
                  <a:tcPr marL="68580" marR="68580" marT="34290" marB="34290" anchor="ctr">
                    <a:lnB w="12700" cap="flat" cmpd="sng" algn="ctr">
                      <a:solidFill>
                        <a:schemeClr val="accent6"/>
                      </a:solidFill>
                      <a:prstDash val="solid"/>
                      <a:round/>
                      <a:headEnd type="none" w="med" len="med"/>
                      <a:tailEnd type="none" w="med" len="med"/>
                    </a:lnB>
                  </a:tcPr>
                </a:tc>
                <a:tc rowSpan="4">
                  <a:txBody>
                    <a:bodyPr/>
                    <a:lstStyle/>
                    <a:p>
                      <a:pPr algn="ctr"/>
                      <a:r>
                        <a:rPr kumimoji="1" lang="en-US" altLang="ja-JP" sz="1700" b="1" u="none" strike="noStrike" kern="1200" cap="none" spc="0" normalizeH="0" baseline="0" noProof="0">
                          <a:ln>
                            <a:noFill/>
                          </a:ln>
                          <a:solidFill>
                            <a:srgbClr val="FF0000"/>
                          </a:solidFill>
                          <a:effectLst/>
                          <a:uLnTx/>
                          <a:uFillTx/>
                        </a:rPr>
                        <a:t>D</a:t>
                      </a:r>
                      <a:endParaRPr kumimoji="1" lang="ja-JP" altLang="en-US" sz="800" b="1">
                        <a:solidFill>
                          <a:srgbClr val="FF0000"/>
                        </a:solidFill>
                        <a:latin typeface="Meiryo UI" panose="020B0604030504040204" pitchFamily="50" charset="-128"/>
                        <a:ea typeface="Meiryo UI" panose="020B0604030504040204" pitchFamily="50" charset="-128"/>
                      </a:endParaRPr>
                    </a:p>
                  </a:txBody>
                  <a:tcPr marL="68580" marR="68580" marT="34290" marB="34290" anchor="ctr">
                    <a:lnB w="12700" cap="flat" cmpd="sng" algn="ctr">
                      <a:solidFill>
                        <a:schemeClr val="accent6"/>
                      </a:solidFill>
                      <a:prstDash val="solid"/>
                      <a:round/>
                      <a:headEnd type="none" w="med" len="med"/>
                      <a:tailEnd type="none" w="med" len="med"/>
                    </a:lnB>
                  </a:tcPr>
                </a:tc>
                <a:tc>
                  <a:txBody>
                    <a:bodyPr/>
                    <a:lstStyle/>
                    <a:p>
                      <a:pPr algn="ctr"/>
                      <a:r>
                        <a:rPr kumimoji="1" lang="ja-JP" altLang="en-US" sz="900"/>
                        <a:t>出生数</a:t>
                      </a:r>
                    </a:p>
                    <a:p>
                      <a:pPr algn="ctr"/>
                      <a:r>
                        <a:rPr kumimoji="1" lang="en-US" altLang="ja-JP" sz="900"/>
                        <a:t>【2022</a:t>
                      </a:r>
                      <a:r>
                        <a:rPr kumimoji="1" lang="ja-JP" altLang="en-US" sz="900"/>
                        <a:t>年</a:t>
                      </a:r>
                      <a:r>
                        <a:rPr kumimoji="1" lang="en-US" altLang="ja-JP" sz="900"/>
                        <a:t>】</a:t>
                      </a:r>
                      <a:endParaRPr kumimoji="1" lang="ja-JP" altLang="en-US" sz="900">
                        <a:latin typeface="Meiryo UI" panose="020B0604030504040204" pitchFamily="50" charset="-128"/>
                        <a:ea typeface="Meiryo UI" panose="020B0604030504040204" pitchFamily="50" charset="-128"/>
                      </a:endParaRPr>
                    </a:p>
                  </a:txBody>
                  <a:tcPr marL="68580" marR="68580" marT="34290" marB="34290" anchor="ctr"/>
                </a:tc>
                <a:tc>
                  <a:txBody>
                    <a:bodyPr/>
                    <a:lstStyle/>
                    <a:p>
                      <a:pPr algn="l"/>
                      <a:r>
                        <a:rPr kumimoji="1" lang="en-US" altLang="ja-JP" sz="900" dirty="0"/>
                        <a:t>57,315</a:t>
                      </a:r>
                      <a:r>
                        <a:rPr kumimoji="1" lang="ja-JP" altLang="en-US" sz="900" dirty="0"/>
                        <a:t>人（前年比▲</a:t>
                      </a:r>
                      <a:r>
                        <a:rPr kumimoji="1" lang="en-US" altLang="ja-JP" sz="900" dirty="0"/>
                        <a:t>2,465</a:t>
                      </a:r>
                      <a:r>
                        <a:rPr kumimoji="1" lang="ja-JP" altLang="en-US" sz="900" dirty="0"/>
                        <a:t>人）</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2764887621"/>
                  </a:ext>
                </a:extLst>
              </a:tr>
              <a:tr h="35217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900">
                        <a:latin typeface="Meiryo UI" panose="020B0604030504040204" pitchFamily="50" charset="-128"/>
                        <a:ea typeface="Meiryo UI" panose="020B0604030504040204" pitchFamily="50" charset="-128"/>
                      </a:endParaRPr>
                    </a:p>
                  </a:txBody>
                  <a:tcPr marL="74295" marR="74295" marT="37148" marB="37148" anchor="ctr">
                    <a:solidFill>
                      <a:schemeClr val="tx2">
                        <a:lumMod val="20000"/>
                        <a:lumOff val="80000"/>
                      </a:schemeClr>
                    </a:solidFill>
                  </a:tcPr>
                </a:tc>
                <a:tc>
                  <a:txBody>
                    <a:bodyPr/>
                    <a:lstStyle/>
                    <a:p>
                      <a:pPr algn="ctr"/>
                      <a:r>
                        <a:rPr kumimoji="1" lang="ja-JP" altLang="en-US" sz="900"/>
                        <a:t>初婚年齢</a:t>
                      </a:r>
                    </a:p>
                    <a:p>
                      <a:pPr algn="ctr"/>
                      <a:r>
                        <a:rPr kumimoji="1" lang="en-US" altLang="ja-JP" sz="900"/>
                        <a:t>【2021</a:t>
                      </a:r>
                      <a:r>
                        <a:rPr kumimoji="1" lang="ja-JP" altLang="en-US" sz="900"/>
                        <a:t>年</a:t>
                      </a:r>
                      <a:r>
                        <a:rPr kumimoji="1" lang="en-US" altLang="ja-JP" sz="900"/>
                        <a:t>】</a:t>
                      </a:r>
                      <a:endParaRPr kumimoji="1" lang="ja-JP" altLang="en-US" sz="900">
                        <a:latin typeface="Meiryo UI" panose="020B0604030504040204" pitchFamily="50" charset="-128"/>
                        <a:ea typeface="Meiryo UI" panose="020B0604030504040204" pitchFamily="50" charset="-128"/>
                      </a:endParaRPr>
                    </a:p>
                  </a:txBody>
                  <a:tcPr marL="68580" marR="68580" marT="34290" marB="34290" anchor="ctr"/>
                </a:tc>
                <a:tc>
                  <a:txBody>
                    <a:bodyPr/>
                    <a:lstStyle/>
                    <a:p>
                      <a:pPr algn="l"/>
                      <a:r>
                        <a:rPr kumimoji="1" lang="ja-JP" altLang="en-US" sz="900" dirty="0"/>
                        <a:t>概数で女性</a:t>
                      </a:r>
                      <a:r>
                        <a:rPr kumimoji="1" lang="en-US" altLang="ja-JP" sz="900" dirty="0"/>
                        <a:t>29.5</a:t>
                      </a:r>
                      <a:r>
                        <a:rPr kumimoji="1" lang="ja-JP" altLang="en-US" sz="900" dirty="0"/>
                        <a:t>歳、男性</a:t>
                      </a:r>
                      <a:r>
                        <a:rPr kumimoji="1" lang="en-US" altLang="ja-JP" sz="900" dirty="0"/>
                        <a:t>30.8</a:t>
                      </a:r>
                      <a:r>
                        <a:rPr kumimoji="1" lang="ja-JP" altLang="en-US" sz="900" dirty="0"/>
                        <a:t>歳</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3195444105"/>
                  </a:ext>
                </a:extLst>
              </a:tr>
              <a:tr h="35217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900">
                        <a:latin typeface="Meiryo UI" panose="020B0604030504040204" pitchFamily="50" charset="-128"/>
                        <a:ea typeface="Meiryo UI" panose="020B0604030504040204" pitchFamily="50" charset="-128"/>
                      </a:endParaRPr>
                    </a:p>
                  </a:txBody>
                  <a:tcPr marL="74295" marR="74295" marT="37148" marB="37148" anchor="ctr">
                    <a:solidFill>
                      <a:schemeClr val="tx2">
                        <a:lumMod val="40000"/>
                        <a:lumOff val="60000"/>
                      </a:schemeClr>
                    </a:solidFill>
                  </a:tcPr>
                </a:tc>
                <a:tc>
                  <a:txBody>
                    <a:bodyPr/>
                    <a:lstStyle/>
                    <a:p>
                      <a:pPr algn="ctr"/>
                      <a:r>
                        <a:rPr kumimoji="1" lang="ja-JP" altLang="en-US" sz="900"/>
                        <a:t>保育所数</a:t>
                      </a:r>
                    </a:p>
                    <a:p>
                      <a:pPr algn="ctr"/>
                      <a:r>
                        <a:rPr kumimoji="1" lang="en-US" altLang="ja-JP" sz="900"/>
                        <a:t>【2022</a:t>
                      </a:r>
                      <a:r>
                        <a:rPr kumimoji="1" lang="ja-JP" altLang="en-US" sz="900"/>
                        <a:t>年</a:t>
                      </a:r>
                      <a:r>
                        <a:rPr kumimoji="1" lang="en-US" altLang="ja-JP" sz="900"/>
                        <a:t>】</a:t>
                      </a:r>
                      <a:endParaRPr kumimoji="1" lang="ja-JP" altLang="en-US" sz="900">
                        <a:latin typeface="Meiryo UI" panose="020B0604030504040204" pitchFamily="50" charset="-128"/>
                        <a:ea typeface="Meiryo UI" panose="020B0604030504040204" pitchFamily="50" charset="-128"/>
                      </a:endParaRPr>
                    </a:p>
                  </a:txBody>
                  <a:tcPr marL="68580" marR="68580" marT="34290" marB="34290" anchor="ctr"/>
                </a:tc>
                <a:tc>
                  <a:txBody>
                    <a:bodyPr/>
                    <a:lstStyle/>
                    <a:p>
                      <a:pPr algn="l"/>
                      <a:r>
                        <a:rPr kumimoji="1" lang="en-US" altLang="ja-JP" sz="900"/>
                        <a:t>2,812</a:t>
                      </a:r>
                      <a:r>
                        <a:rPr kumimoji="1" lang="ja-JP" altLang="en-US" sz="900"/>
                        <a:t>か所（前年比</a:t>
                      </a:r>
                      <a:r>
                        <a:rPr kumimoji="1" lang="en-US" altLang="ja-JP" sz="900"/>
                        <a:t>+72</a:t>
                      </a:r>
                      <a:r>
                        <a:rPr kumimoji="1" lang="ja-JP" altLang="en-US" sz="900"/>
                        <a:t>か所）</a:t>
                      </a:r>
                      <a:endParaRPr kumimoji="1" lang="ja-JP" altLang="en-US" sz="90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tcPr>
                </a:tc>
                <a:extLst>
                  <a:ext uri="{0D108BD9-81ED-4DB2-BD59-A6C34878D82A}">
                    <a16:rowId xmlns:a16="http://schemas.microsoft.com/office/drawing/2014/main" val="901648412"/>
                  </a:ext>
                </a:extLst>
              </a:tr>
              <a:tr h="35217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pPr algn="ctr"/>
                      <a:endParaRPr kumimoji="1" lang="ja-JP" altLang="en-US" sz="900">
                        <a:latin typeface="Meiryo UI" panose="020B0604030504040204" pitchFamily="50" charset="-128"/>
                        <a:ea typeface="Meiryo UI" panose="020B0604030504040204" pitchFamily="50" charset="-128"/>
                      </a:endParaRPr>
                    </a:p>
                  </a:txBody>
                  <a:tcPr marL="74295" marR="74295" marT="37148" marB="37148" anchor="ctr">
                    <a:solidFill>
                      <a:schemeClr val="tx2">
                        <a:lumMod val="20000"/>
                        <a:lumOff val="80000"/>
                      </a:schemeClr>
                    </a:solidFill>
                  </a:tcPr>
                </a:tc>
                <a:tc>
                  <a:txBody>
                    <a:bodyPr/>
                    <a:lstStyle/>
                    <a:p>
                      <a:pPr algn="ctr"/>
                      <a:r>
                        <a:rPr kumimoji="1" lang="ja-JP" altLang="en-US" sz="900"/>
                        <a:t>待機児童数</a:t>
                      </a:r>
                    </a:p>
                    <a:p>
                      <a:pPr algn="ctr"/>
                      <a:r>
                        <a:rPr kumimoji="1" lang="en-US" altLang="ja-JP" sz="900"/>
                        <a:t>【2022</a:t>
                      </a:r>
                      <a:r>
                        <a:rPr kumimoji="1" lang="ja-JP" altLang="en-US" sz="900"/>
                        <a:t>年</a:t>
                      </a:r>
                      <a:r>
                        <a:rPr kumimoji="1" lang="en-US" altLang="ja-JP" sz="900"/>
                        <a:t>】</a:t>
                      </a:r>
                      <a:endParaRPr kumimoji="1" lang="ja-JP" altLang="en-US" sz="900">
                        <a:latin typeface="Meiryo UI" panose="020B0604030504040204" pitchFamily="50" charset="-128"/>
                        <a:ea typeface="Meiryo UI" panose="020B0604030504040204" pitchFamily="50" charset="-128"/>
                      </a:endParaRPr>
                    </a:p>
                  </a:txBody>
                  <a:tcPr marL="68580" marR="68580" marT="34290" marB="34290" anchor="ctr">
                    <a:lnB w="12700" cap="flat" cmpd="sng" algn="ctr">
                      <a:solidFill>
                        <a:schemeClr val="accent6"/>
                      </a:solidFill>
                      <a:prstDash val="solid"/>
                      <a:round/>
                      <a:headEnd type="none" w="med" len="med"/>
                      <a:tailEnd type="none" w="med" len="med"/>
                    </a:lnB>
                  </a:tcPr>
                </a:tc>
                <a:tc>
                  <a:txBody>
                    <a:bodyPr/>
                    <a:lstStyle/>
                    <a:p>
                      <a:pPr algn="l"/>
                      <a:r>
                        <a:rPr kumimoji="1" lang="en-US" altLang="ja-JP" sz="900" dirty="0"/>
                        <a:t>134 </a:t>
                      </a:r>
                      <a:r>
                        <a:rPr kumimoji="1" lang="ja-JP" altLang="en-US" sz="900" dirty="0"/>
                        <a:t>人（前年比▲</a:t>
                      </a:r>
                      <a:r>
                        <a:rPr kumimoji="1" lang="en-US" altLang="ja-JP" sz="900" dirty="0"/>
                        <a:t>24</a:t>
                      </a:r>
                      <a:r>
                        <a:rPr kumimoji="1" lang="ja-JP" altLang="en-US" sz="900" dirty="0"/>
                        <a:t>人）</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117737144"/>
                  </a:ext>
                </a:extLst>
              </a:tr>
            </a:tbl>
          </a:graphicData>
        </a:graphic>
      </p:graphicFrame>
      <p:sp>
        <p:nvSpPr>
          <p:cNvPr id="9" name="テキスト ボックス 8">
            <a:extLst>
              <a:ext uri="{FF2B5EF4-FFF2-40B4-BE49-F238E27FC236}">
                <a16:creationId xmlns:a16="http://schemas.microsoft.com/office/drawing/2014/main" id="{CE550A70-26C2-4F2A-BC52-077E90CBEF43}"/>
              </a:ext>
            </a:extLst>
          </p:cNvPr>
          <p:cNvSpPr txBox="1"/>
          <p:nvPr/>
        </p:nvSpPr>
        <p:spPr>
          <a:xfrm>
            <a:off x="474590" y="6432826"/>
            <a:ext cx="7841826" cy="246221"/>
          </a:xfrm>
          <a:prstGeom prst="rect">
            <a:avLst/>
          </a:prstGeom>
          <a:noFill/>
        </p:spPr>
        <p:txBody>
          <a:bodyPr wrap="square">
            <a:spAutoFit/>
          </a:bodyPr>
          <a:lstStyle/>
          <a:p>
            <a:r>
              <a:rPr lang="en-US" altLang="ja-JP" sz="1000" b="1">
                <a:latin typeface="Meiryo UI" panose="020B0604030504040204" pitchFamily="50" charset="-128"/>
                <a:ea typeface="Meiryo UI" panose="020B0604030504040204" pitchFamily="50" charset="-128"/>
              </a:rPr>
              <a:t>A</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目標値を達成</a:t>
            </a:r>
            <a:r>
              <a:rPr lang="ja-JP" altLang="en-US" sz="1000">
                <a:latin typeface="Meiryo UI" panose="020B0604030504040204" pitchFamily="50" charset="-128"/>
                <a:ea typeface="Meiryo UI" panose="020B0604030504040204" pitchFamily="50" charset="-128"/>
              </a:rPr>
              <a:t>。</a:t>
            </a:r>
            <a:r>
              <a:rPr lang="ja-JP" altLang="en-US" sz="1000" b="1">
                <a:latin typeface="Meiryo UI" panose="020B0604030504040204" pitchFamily="50" charset="-128"/>
                <a:ea typeface="Meiryo UI" panose="020B0604030504040204" pitchFamily="50" charset="-128"/>
              </a:rPr>
              <a:t>　</a:t>
            </a:r>
            <a:r>
              <a:rPr lang="en-US" altLang="ja-JP" sz="1000" b="1">
                <a:latin typeface="Meiryo UI" panose="020B0604030504040204" pitchFamily="50" charset="-128"/>
                <a:ea typeface="Meiryo UI" panose="020B0604030504040204" pitchFamily="50" charset="-128"/>
              </a:rPr>
              <a:t>B</a:t>
            </a:r>
            <a:r>
              <a:rPr lang="ja-JP" altLang="en-US" sz="1000" b="1">
                <a:latin typeface="Meiryo UI" panose="020B0604030504040204" pitchFamily="50" charset="-128"/>
                <a:ea typeface="Meiryo UI" panose="020B0604030504040204" pitchFamily="50" charset="-128"/>
              </a:rPr>
              <a:t>：</a:t>
            </a:r>
            <a:r>
              <a:rPr lang="en-US" altLang="ja-JP" sz="1000" b="1">
                <a:latin typeface="Meiryo UI" panose="020B0604030504040204" pitchFamily="50" charset="-128"/>
                <a:ea typeface="Meiryo UI" panose="020B0604030504040204" pitchFamily="50" charset="-128"/>
              </a:rPr>
              <a:t>KPI</a:t>
            </a:r>
            <a:r>
              <a:rPr lang="ja-JP" altLang="en-US" sz="1000" b="1">
                <a:latin typeface="Meiryo UI" panose="020B0604030504040204" pitchFamily="50" charset="-128"/>
                <a:ea typeface="Meiryo UI" panose="020B0604030504040204" pitchFamily="50" charset="-128"/>
              </a:rPr>
              <a:t>目標値は達成していないが、改善・増加した。　</a:t>
            </a:r>
            <a:r>
              <a:rPr lang="en-US" altLang="ja-JP" sz="1000" b="1">
                <a:latin typeface="Meiryo UI" panose="020B0604030504040204" pitchFamily="50" charset="-128"/>
                <a:ea typeface="Meiryo UI" panose="020B0604030504040204" pitchFamily="50" charset="-128"/>
              </a:rPr>
              <a:t>C</a:t>
            </a:r>
            <a:r>
              <a:rPr lang="ja-JP" altLang="en-US" sz="1000" b="1">
                <a:latin typeface="Meiryo UI" panose="020B0604030504040204" pitchFamily="50" charset="-128"/>
                <a:ea typeface="Meiryo UI" panose="020B0604030504040204" pitchFamily="50" charset="-128"/>
              </a:rPr>
              <a:t>：改善・増加していない。　</a:t>
            </a:r>
            <a:r>
              <a:rPr lang="en-US" altLang="ja-JP" sz="1000" b="1">
                <a:latin typeface="Meiryo UI" panose="020B0604030504040204" pitchFamily="50" charset="-128"/>
                <a:ea typeface="Meiryo UI" panose="020B0604030504040204" pitchFamily="50" charset="-128"/>
              </a:rPr>
              <a:t>D</a:t>
            </a:r>
            <a:r>
              <a:rPr lang="ja-JP" altLang="en-US" sz="1000" b="1">
                <a:latin typeface="Meiryo UI" panose="020B0604030504040204" pitchFamily="50" charset="-128"/>
                <a:ea typeface="Meiryo UI" panose="020B0604030504040204" pitchFamily="50" charset="-128"/>
              </a:rPr>
              <a:t>：計画当初より低下している。</a:t>
            </a:r>
            <a:r>
              <a:rPr lang="ja-JP" altLang="en-US" sz="1000">
                <a:latin typeface="Meiryo UI" panose="020B0604030504040204" pitchFamily="50" charset="-128"/>
                <a:ea typeface="Meiryo UI" panose="020B0604030504040204" pitchFamily="50" charset="-128"/>
              </a:rPr>
              <a:t>　</a:t>
            </a:r>
            <a:endParaRPr lang="ja-JP" altLang="en-US" sz="1000"/>
          </a:p>
        </p:txBody>
      </p:sp>
      <p:pic>
        <p:nvPicPr>
          <p:cNvPr id="10" name="Picture 4">
            <a:extLst>
              <a:ext uri="{FF2B5EF4-FFF2-40B4-BE49-F238E27FC236}">
                <a16:creationId xmlns:a16="http://schemas.microsoft.com/office/drawing/2014/main" id="{F5837FA8-C7C9-423B-AB60-1ABC41F6AD81}"/>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7248" y="695353"/>
            <a:ext cx="465231" cy="4652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702FBD1D-DA8C-41CE-83E7-2053E7DBC314}"/>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1436" y="695353"/>
            <a:ext cx="465231" cy="465231"/>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E0262216-9854-4547-B755-5D9E3A602D01}"/>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484228" y="695353"/>
            <a:ext cx="465231" cy="465231"/>
          </a:xfrm>
          <a:prstGeom prst="rect">
            <a:avLst/>
          </a:prstGeom>
        </p:spPr>
      </p:pic>
      <p:pic>
        <p:nvPicPr>
          <p:cNvPr id="13" name="図 12">
            <a:extLst>
              <a:ext uri="{FF2B5EF4-FFF2-40B4-BE49-F238E27FC236}">
                <a16:creationId xmlns:a16="http://schemas.microsoft.com/office/drawing/2014/main" id="{B131E938-6321-487D-9693-5C71C8986D35}"/>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238644" y="695353"/>
            <a:ext cx="465231" cy="465231"/>
          </a:xfrm>
          <a:prstGeom prst="rect">
            <a:avLst/>
          </a:prstGeom>
        </p:spPr>
      </p:pic>
      <p:pic>
        <p:nvPicPr>
          <p:cNvPr id="14" name="Picture 6">
            <a:extLst>
              <a:ext uri="{FF2B5EF4-FFF2-40B4-BE49-F238E27FC236}">
                <a16:creationId xmlns:a16="http://schemas.microsoft.com/office/drawing/2014/main" id="{32DA06B8-2272-4876-B95A-A67B740C2824}"/>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0040" y="695353"/>
            <a:ext cx="465231" cy="465231"/>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A1FE94AC-3543-48DF-B96D-A993036F2A01}"/>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7922832" y="695353"/>
            <a:ext cx="465231" cy="465231"/>
          </a:xfrm>
          <a:prstGeom prst="rect">
            <a:avLst/>
          </a:prstGeom>
        </p:spPr>
      </p:pic>
      <p:cxnSp>
        <p:nvCxnSpPr>
          <p:cNvPr id="19" name="直線コネクタ 18">
            <a:extLst>
              <a:ext uri="{FF2B5EF4-FFF2-40B4-BE49-F238E27FC236}">
                <a16:creationId xmlns:a16="http://schemas.microsoft.com/office/drawing/2014/main" id="{9DC42A31-17D0-47CB-8A56-7ED5F2FC584B}"/>
              </a:ext>
            </a:extLst>
          </p:cNvPr>
          <p:cNvCxnSpPr>
            <a:cxnSpLocks/>
          </p:cNvCxnSpPr>
          <p:nvPr/>
        </p:nvCxnSpPr>
        <p:spPr>
          <a:xfrm>
            <a:off x="179512" y="557972"/>
            <a:ext cx="8784976"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18" name="正方形/長方形 17">
            <a:extLst>
              <a:ext uri="{FF2B5EF4-FFF2-40B4-BE49-F238E27FC236}">
                <a16:creationId xmlns:a16="http://schemas.microsoft.com/office/drawing/2014/main" id="{01AD7A7C-7967-45DF-9A57-5BF469E06BDB}"/>
              </a:ext>
            </a:extLst>
          </p:cNvPr>
          <p:cNvSpPr/>
          <p:nvPr/>
        </p:nvSpPr>
        <p:spPr>
          <a:xfrm>
            <a:off x="179512" y="146838"/>
            <a:ext cx="8136904" cy="369332"/>
          </a:xfrm>
          <a:prstGeom prst="rect">
            <a:avLst/>
          </a:prstGeom>
        </p:spPr>
        <p:txBody>
          <a:bodyPr wrap="square">
            <a:spAutoFit/>
          </a:bodyPr>
          <a:lstStyle/>
          <a:p>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２．第２期大阪府まち・ひと・しごと創生総合戦略の振り返り</a:t>
            </a:r>
          </a:p>
        </p:txBody>
      </p:sp>
    </p:spTree>
    <p:extLst>
      <p:ext uri="{BB962C8B-B14F-4D97-AF65-F5344CB8AC3E}">
        <p14:creationId xmlns:p14="http://schemas.microsoft.com/office/powerpoint/2010/main" val="2148868941"/>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A9400A-39C4-4031-A8E8-5504FE5940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2B14CE0-E79F-41A1-9C6C-E9A308A10B83}">
  <ds:schemaRefs>
    <ds:schemaRef ds:uri="http://schemas.microsoft.com/sharepoint/v3/contenttype/forms"/>
  </ds:schemaRefs>
</ds:datastoreItem>
</file>

<file path=customXml/itemProps3.xml><?xml version="1.0" encoding="utf-8"?>
<ds:datastoreItem xmlns:ds="http://schemas.openxmlformats.org/officeDocument/2006/customXml" ds:itemID="{C35F22FB-3A27-4818-AD92-547F743F218E}">
  <ds:schemaRefs>
    <ds:schemaRef ds:uri="http://schemas.microsoft.com/office/infopath/2007/PartnerControls"/>
    <ds:schemaRef ds:uri="http://purl.org/dc/dcmitype/"/>
    <ds:schemaRef ds:uri="http://purl.org/dc/terms/"/>
    <ds:schemaRef ds:uri="http://www.w3.org/XML/1998/namespace"/>
    <ds:schemaRef ds:uri="http://schemas.openxmlformats.org/package/2006/metadata/core-properties"/>
    <ds:schemaRef ds:uri="http://purl.org/dc/elements/1.1/"/>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4494</TotalTime>
  <Words>12187</Words>
  <Application>Microsoft Office PowerPoint</Application>
  <PresentationFormat>画面に合わせる (4:3)</PresentationFormat>
  <Paragraphs>1152</Paragraphs>
  <Slides>50</Slides>
  <Notes>21</Notes>
  <HiddenSlides>0</HiddenSlides>
  <MMClips>0</MMClips>
  <ScaleCrop>false</ScaleCrop>
  <HeadingPairs>
    <vt:vector size="8" baseType="variant">
      <vt:variant>
        <vt:lpstr>使用されているフォント</vt:lpstr>
      </vt:variant>
      <vt:variant>
        <vt:i4>8</vt:i4>
      </vt:variant>
      <vt:variant>
        <vt:lpstr>テーマ</vt:lpstr>
      </vt:variant>
      <vt:variant>
        <vt:i4>2</vt:i4>
      </vt:variant>
      <vt:variant>
        <vt:lpstr>スライド タイトル</vt:lpstr>
      </vt:variant>
      <vt:variant>
        <vt:i4>50</vt:i4>
      </vt:variant>
      <vt:variant>
        <vt:lpstr>目的別スライド ショー</vt:lpstr>
      </vt:variant>
      <vt:variant>
        <vt:i4>1</vt:i4>
      </vt:variant>
    </vt:vector>
  </HeadingPairs>
  <TitlesOfParts>
    <vt:vector size="61" baseType="lpstr">
      <vt:lpstr>BIZ UD明朝 Medium</vt:lpstr>
      <vt:lpstr>HG丸ｺﾞｼｯｸM-PRO</vt:lpstr>
      <vt:lpstr>Meiryo UI</vt:lpstr>
      <vt:lpstr>游ゴシック</vt:lpstr>
      <vt:lpstr>游ゴシック Light</vt:lpstr>
      <vt:lpstr>Arial</vt:lpstr>
      <vt:lpstr>Calibri</vt:lpstr>
      <vt:lpstr>Wingdings</vt:lpstr>
      <vt:lpstr>Office ​​テーマ</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印刷用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梅野　琉依</dc:creator>
  <cp:lastModifiedBy>梅野　琉依</cp:lastModifiedBy>
  <cp:revision>458</cp:revision>
  <cp:lastPrinted>2024-03-25T07:18:17Z</cp:lastPrinted>
  <dcterms:created xsi:type="dcterms:W3CDTF">2015-04-22T03:25:50Z</dcterms:created>
  <dcterms:modified xsi:type="dcterms:W3CDTF">2024-04-11T02:45:13Z</dcterms:modified>
</cp:coreProperties>
</file>