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9.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358" r:id="rId2"/>
    <p:sldId id="359" r:id="rId3"/>
    <p:sldId id="360" r:id="rId4"/>
    <p:sldId id="361" r:id="rId5"/>
    <p:sldId id="362" r:id="rId6"/>
    <p:sldId id="363" r:id="rId7"/>
    <p:sldId id="364" r:id="rId8"/>
    <p:sldId id="365" r:id="rId9"/>
    <p:sldId id="366" r:id="rId10"/>
    <p:sldId id="380" r:id="rId11"/>
    <p:sldId id="460" r:id="rId12"/>
    <p:sldId id="461" r:id="rId13"/>
    <p:sldId id="588" r:id="rId14"/>
    <p:sldId id="463" r:id="rId15"/>
    <p:sldId id="464" r:id="rId16"/>
    <p:sldId id="465" r:id="rId17"/>
    <p:sldId id="466" r:id="rId18"/>
    <p:sldId id="467" r:id="rId19"/>
    <p:sldId id="468" r:id="rId20"/>
    <p:sldId id="469" r:id="rId21"/>
    <p:sldId id="470" r:id="rId22"/>
    <p:sldId id="471" r:id="rId23"/>
    <p:sldId id="472" r:id="rId24"/>
    <p:sldId id="574" r:id="rId25"/>
    <p:sldId id="474" r:id="rId26"/>
    <p:sldId id="579" r:id="rId27"/>
    <p:sldId id="476" r:id="rId28"/>
    <p:sldId id="477" r:id="rId29"/>
    <p:sldId id="478" r:id="rId30"/>
    <p:sldId id="643" r:id="rId31"/>
    <p:sldId id="480" r:id="rId32"/>
    <p:sldId id="481" r:id="rId33"/>
    <p:sldId id="482" r:id="rId34"/>
    <p:sldId id="483" r:id="rId35"/>
    <p:sldId id="484" r:id="rId36"/>
    <p:sldId id="485" r:id="rId37"/>
    <p:sldId id="635" r:id="rId38"/>
    <p:sldId id="629" r:id="rId39"/>
    <p:sldId id="488" r:id="rId40"/>
    <p:sldId id="489" r:id="rId41"/>
    <p:sldId id="490" r:id="rId42"/>
    <p:sldId id="491" r:id="rId43"/>
    <p:sldId id="572" r:id="rId44"/>
    <p:sldId id="493" r:id="rId45"/>
    <p:sldId id="494" r:id="rId46"/>
    <p:sldId id="641" r:id="rId47"/>
    <p:sldId id="642" r:id="rId48"/>
    <p:sldId id="569" r:id="rId49"/>
    <p:sldId id="496" r:id="rId50"/>
    <p:sldId id="497" r:id="rId51"/>
    <p:sldId id="498" r:id="rId52"/>
    <p:sldId id="570" r:id="rId53"/>
    <p:sldId id="501" r:id="rId54"/>
    <p:sldId id="502" r:id="rId55"/>
    <p:sldId id="630" r:id="rId56"/>
    <p:sldId id="504" r:id="rId57"/>
    <p:sldId id="591" r:id="rId58"/>
    <p:sldId id="636" r:id="rId59"/>
    <p:sldId id="627" r:id="rId60"/>
    <p:sldId id="594" r:id="rId61"/>
    <p:sldId id="637" r:id="rId62"/>
    <p:sldId id="596" r:id="rId63"/>
    <p:sldId id="638" r:id="rId64"/>
    <p:sldId id="598" r:id="rId65"/>
    <p:sldId id="599" r:id="rId66"/>
    <p:sldId id="631" r:id="rId67"/>
    <p:sldId id="646" r:id="rId68"/>
    <p:sldId id="647" r:id="rId69"/>
    <p:sldId id="639" r:id="rId70"/>
    <p:sldId id="619" r:id="rId71"/>
    <p:sldId id="620" r:id="rId72"/>
    <p:sldId id="648" r:id="rId73"/>
    <p:sldId id="649" r:id="rId74"/>
    <p:sldId id="650" r:id="rId75"/>
    <p:sldId id="603" r:id="rId76"/>
    <p:sldId id="651" r:id="rId77"/>
    <p:sldId id="652" r:id="rId78"/>
    <p:sldId id="653" r:id="rId79"/>
    <p:sldId id="654" r:id="rId80"/>
    <p:sldId id="655" r:id="rId81"/>
    <p:sldId id="656" r:id="rId82"/>
    <p:sldId id="657" r:id="rId83"/>
    <p:sldId id="658" r:id="rId84"/>
    <p:sldId id="659" r:id="rId85"/>
    <p:sldId id="616" r:id="rId86"/>
    <p:sldId id="617" r:id="rId87"/>
    <p:sldId id="505" r:id="rId88"/>
    <p:sldId id="506" r:id="rId89"/>
    <p:sldId id="507" r:id="rId90"/>
    <p:sldId id="508" r:id="rId91"/>
    <p:sldId id="509" r:id="rId92"/>
    <p:sldId id="510" r:id="rId93"/>
    <p:sldId id="511" r:id="rId94"/>
    <p:sldId id="512" r:id="rId95"/>
    <p:sldId id="513" r:id="rId96"/>
    <p:sldId id="514" r:id="rId97"/>
    <p:sldId id="515" r:id="rId98"/>
    <p:sldId id="516" r:id="rId99"/>
    <p:sldId id="517" r:id="rId100"/>
    <p:sldId id="518" r:id="rId101"/>
    <p:sldId id="581" r:id="rId102"/>
    <p:sldId id="582" r:id="rId103"/>
    <p:sldId id="583" r:id="rId104"/>
    <p:sldId id="584" r:id="rId105"/>
    <p:sldId id="585" r:id="rId10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0" autoAdjust="0"/>
  </p:normalViewPr>
  <p:slideViewPr>
    <p:cSldViewPr>
      <p:cViewPr>
        <p:scale>
          <a:sx n="100" d="100"/>
          <a:sy n="100" d="100"/>
        </p:scale>
        <p:origin x="-432" y="6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C:\Users\TanakaAs\AppData\Local\Microsoft\Windows\Temporary%20Internet%20Files\Content.Outlook\P8D2AR7H\&#23601;&#26989;&#29575;.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nakatanim\AppData\Local\Microsoft\Windows\Temporary%20Internet%20Files\Content.Outlook\J95NV1S6\270727%20&#24180;&#21454;300&#19975;&#20870;&#26410;&#28288;&#12398;&#19990;&#24111;&#21106;&#21512;&#65288;&#37117;&#36947;&#24220;&#30476;&#27604;&#36611;&#65289;.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koganezawak\Desktop\AAA&#19968;&#26178;&#32622;&#12365;&#22580;\&#12414;&#12385;%20&#12402;&#12392;%20&#12375;&#12372;&#12392;&#21109;&#29983;&#32207;&#21512;&#25126;&#30053;\24&#24180;&#24230;&#12288;&#29305;&#23450;&#20581;&#35386;&#21463;&#35386;&#29575;&#65288;&#21402;&#29983;&#21172;&#20685;&#30465;HP&#65289;.xls"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8.6908012238115201E-2"/>
          <c:y val="0.12212022277703093"/>
          <c:w val="0.59738713134230992"/>
          <c:h val="0.82080020485244209"/>
        </c:manualLayout>
      </c:layout>
      <c:pieChart>
        <c:varyColors val="1"/>
        <c:ser>
          <c:idx val="0"/>
          <c:order val="0"/>
          <c:explosion val="25"/>
          <c:dPt>
            <c:idx val="0"/>
            <c:bubble3D val="0"/>
            <c:explosion val="3"/>
            <c:spPr>
              <a:solidFill>
                <a:schemeClr val="bg1">
                  <a:lumMod val="85000"/>
                </a:schemeClr>
              </a:solidFill>
              <a:ln>
                <a:solidFill>
                  <a:sysClr val="windowText" lastClr="000000"/>
                </a:solidFill>
              </a:ln>
            </c:spPr>
          </c:dPt>
          <c:dPt>
            <c:idx val="1"/>
            <c:bubble3D val="0"/>
            <c:spPr>
              <a:noFill/>
              <a:ln>
                <a:solidFill>
                  <a:schemeClr val="tx1"/>
                </a:solidFill>
              </a:ln>
            </c:spPr>
          </c:dPt>
          <c:dLbls>
            <c:dLbl>
              <c:idx val="0"/>
              <c:layout>
                <c:manualLayout>
                  <c:x val="-0.18814735436176988"/>
                  <c:y val="0.21815675479589441"/>
                </c:manualLayout>
              </c:layout>
              <c:tx>
                <c:rich>
                  <a:bodyPr/>
                  <a:lstStyle/>
                  <a:p>
                    <a:r>
                      <a:rPr lang="ja-JP" altLang="en-US" sz="900" dirty="0">
                        <a:solidFill>
                          <a:schemeClr val="tx1"/>
                        </a:solidFill>
                      </a:rPr>
                      <a:t>その他</a:t>
                    </a:r>
                    <a:r>
                      <a:rPr lang="en-US" altLang="ja-JP" sz="900" dirty="0">
                        <a:solidFill>
                          <a:schemeClr val="tx1"/>
                        </a:solidFill>
                      </a:rPr>
                      <a:t> </a:t>
                    </a:r>
                    <a:endParaRPr lang="en-US" altLang="ja-JP" sz="900" dirty="0" smtClean="0">
                      <a:solidFill>
                        <a:schemeClr val="tx1"/>
                      </a:solidFill>
                    </a:endParaRPr>
                  </a:p>
                  <a:p>
                    <a:r>
                      <a:rPr lang="en-US" altLang="ja-JP" sz="900" dirty="0" smtClean="0">
                        <a:solidFill>
                          <a:schemeClr val="tx1"/>
                        </a:solidFill>
                      </a:rPr>
                      <a:t>7,902</a:t>
                    </a:r>
                    <a:r>
                      <a:rPr lang="ja-JP" altLang="en-US" sz="900" dirty="0" smtClean="0">
                        <a:solidFill>
                          <a:schemeClr val="tx1"/>
                        </a:solidFill>
                      </a:rPr>
                      <a:t>人</a:t>
                    </a:r>
                    <a:r>
                      <a:rPr lang="en-US" altLang="ja-JP" sz="900" dirty="0" smtClean="0">
                        <a:solidFill>
                          <a:schemeClr val="tx1"/>
                        </a:solidFill>
                      </a:rPr>
                      <a:t> </a:t>
                    </a:r>
                    <a:r>
                      <a:rPr lang="ja-JP" altLang="en-US" sz="800" dirty="0">
                        <a:solidFill>
                          <a:schemeClr val="tx1"/>
                        </a:solidFill>
                      </a:rPr>
                      <a:t>（</a:t>
                    </a:r>
                    <a:r>
                      <a:rPr lang="en-US" altLang="ja-JP" sz="800" dirty="0" smtClean="0">
                        <a:solidFill>
                          <a:schemeClr val="tx1"/>
                        </a:solidFill>
                      </a:rPr>
                      <a:t>20.1%</a:t>
                    </a:r>
                    <a:r>
                      <a:rPr lang="ja-JP" altLang="en-US" sz="800" dirty="0">
                        <a:solidFill>
                          <a:schemeClr val="tx1"/>
                        </a:solidFill>
                      </a:rPr>
                      <a:t>）</a:t>
                    </a:r>
                    <a:endParaRPr lang="ja-JP" altLang="en-US" sz="800" dirty="0"/>
                  </a:p>
                </c:rich>
              </c:tx>
              <c:showLegendKey val="0"/>
              <c:showVal val="1"/>
              <c:showCatName val="1"/>
              <c:showSerName val="0"/>
              <c:showPercent val="1"/>
              <c:showBubbleSize val="0"/>
            </c:dLbl>
            <c:dLbl>
              <c:idx val="1"/>
              <c:layout>
                <c:manualLayout>
                  <c:x val="0.15534485704079889"/>
                  <c:y val="-0.21528497962144977"/>
                </c:manualLayout>
              </c:layout>
              <c:tx>
                <c:rich>
                  <a:bodyPr/>
                  <a:lstStyle/>
                  <a:p>
                    <a:r>
                      <a:rPr lang="ja-JP" altLang="en-US" sz="900" dirty="0">
                        <a:solidFill>
                          <a:schemeClr val="tx1"/>
                        </a:solidFill>
                      </a:rPr>
                      <a:t>正規社員</a:t>
                    </a:r>
                    <a:r>
                      <a:rPr lang="en-US" altLang="ja-JP" sz="900" dirty="0">
                        <a:solidFill>
                          <a:schemeClr val="tx1"/>
                        </a:solidFill>
                      </a:rPr>
                      <a:t> </a:t>
                    </a:r>
                    <a:r>
                      <a:rPr lang="en-US" altLang="ja-JP" sz="900" dirty="0" smtClean="0">
                        <a:solidFill>
                          <a:schemeClr val="tx1"/>
                        </a:solidFill>
                      </a:rPr>
                      <a:t>31,473</a:t>
                    </a:r>
                    <a:r>
                      <a:rPr lang="ja-JP" altLang="en-US" sz="900" dirty="0" smtClean="0">
                        <a:solidFill>
                          <a:schemeClr val="tx1"/>
                        </a:solidFill>
                      </a:rPr>
                      <a:t>人</a:t>
                    </a:r>
                    <a:endParaRPr lang="en-US" altLang="ja-JP" sz="900" dirty="0">
                      <a:solidFill>
                        <a:schemeClr val="tx1"/>
                      </a:solidFill>
                    </a:endParaRPr>
                  </a:p>
                  <a:p>
                    <a:r>
                      <a:rPr lang="ja-JP" altLang="en-US" sz="900" dirty="0">
                        <a:solidFill>
                          <a:schemeClr val="tx1"/>
                        </a:solidFill>
                      </a:rPr>
                      <a:t>（</a:t>
                    </a:r>
                    <a:r>
                      <a:rPr lang="en-US" altLang="ja-JP" sz="800" dirty="0" smtClean="0">
                        <a:solidFill>
                          <a:schemeClr val="tx1"/>
                        </a:solidFill>
                      </a:rPr>
                      <a:t>79.9%</a:t>
                    </a:r>
                    <a:r>
                      <a:rPr lang="ja-JP" altLang="en-US" sz="800" dirty="0">
                        <a:solidFill>
                          <a:schemeClr val="tx1"/>
                        </a:solidFill>
                      </a:rPr>
                      <a:t>）</a:t>
                    </a:r>
                    <a:endParaRPr lang="en-US" altLang="ja-JP" sz="800" dirty="0"/>
                  </a:p>
                </c:rich>
              </c:tx>
              <c:showLegendKey val="0"/>
              <c:showVal val="1"/>
              <c:showCatName val="1"/>
              <c:showSerName val="0"/>
              <c:showPercent val="1"/>
              <c:showBubbleSize val="0"/>
            </c:dLbl>
            <c:txPr>
              <a:bodyPr/>
              <a:lstStyle/>
              <a:p>
                <a:pPr>
                  <a:defRPr sz="900">
                    <a:solidFill>
                      <a:schemeClr val="tx1"/>
                    </a:solidFill>
                  </a:defRPr>
                </a:pPr>
                <a:endParaRPr lang="ja-JP"/>
              </a:p>
            </c:txPr>
            <c:showLegendKey val="0"/>
            <c:showVal val="1"/>
            <c:showCatName val="1"/>
            <c:showSerName val="0"/>
            <c:showPercent val="1"/>
            <c:showBubbleSize val="0"/>
            <c:showLeaderLines val="1"/>
          </c:dLbls>
          <c:cat>
            <c:strRef>
              <c:f>'[073(1).xls]73(2-1)'!$F$19:$G$19</c:f>
              <c:strCache>
                <c:ptCount val="2"/>
                <c:pt idx="0">
                  <c:v>その他</c:v>
                </c:pt>
                <c:pt idx="1">
                  <c:v>正規社員</c:v>
                </c:pt>
              </c:strCache>
            </c:strRef>
          </c:cat>
          <c:val>
            <c:numRef>
              <c:f>'[073(1).xls]73(2-1)'!$F$20:$G$20</c:f>
              <c:numCache>
                <c:formatCode>General</c:formatCode>
                <c:ptCount val="2"/>
                <c:pt idx="0">
                  <c:v>9240</c:v>
                </c:pt>
                <c:pt idx="1">
                  <c:v>29360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95364730352103"/>
          <c:y val="0.12084499854184894"/>
          <c:w val="0.68209566753119388"/>
          <c:h val="0.76317512394284048"/>
        </c:manualLayout>
      </c:layout>
      <c:lineChart>
        <c:grouping val="standard"/>
        <c:varyColors val="0"/>
        <c:ser>
          <c:idx val="0"/>
          <c:order val="0"/>
          <c:tx>
            <c:strRef>
              <c:f>[就業率.xls]まとめ!$F$6</c:f>
              <c:strCache>
                <c:ptCount val="1"/>
                <c:pt idx="0">
                  <c:v>全国</c:v>
                </c:pt>
              </c:strCache>
            </c:strRef>
          </c:tx>
          <c:spPr>
            <a:ln>
              <a:prstDash val="sysDot"/>
            </a:ln>
          </c:spPr>
          <c:marker>
            <c:spPr>
              <a:ln>
                <a:noFill/>
              </a:ln>
            </c:spPr>
          </c:marker>
          <c:dLbls>
            <c:dLbl>
              <c:idx val="13"/>
              <c:layout>
                <c:manualLayout>
                  <c:x val="-5.1849432514085081E-2"/>
                  <c:y val="-6.4788824143667156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[就業率.xls]まとめ!$G$8:$G$21</c:f>
              <c:numCache>
                <c:formatCode>0.0</c:formatCode>
                <c:ptCount val="14"/>
                <c:pt idx="0">
                  <c:v>60.718390804597696</c:v>
                </c:pt>
                <c:pt idx="1">
                  <c:v>60.291970802919707</c:v>
                </c:pt>
                <c:pt idx="2">
                  <c:v>60.337677725118489</c:v>
                </c:pt>
                <c:pt idx="3">
                  <c:v>60.741187104549567</c:v>
                </c:pt>
                <c:pt idx="4">
                  <c:v>61.394348894348894</c:v>
                </c:pt>
                <c:pt idx="5">
                  <c:v>62.021343377275585</c:v>
                </c:pt>
                <c:pt idx="6">
                  <c:v>62.224383916990924</c:v>
                </c:pt>
                <c:pt idx="7">
                  <c:v>62.088460259394751</c:v>
                </c:pt>
                <c:pt idx="8">
                  <c:v>61.113007852509391</c:v>
                </c:pt>
                <c:pt idx="9">
                  <c:v>60.889355742296914</c:v>
                </c:pt>
                <c:pt idx="10">
                  <c:v>60.860215053763447</c:v>
                </c:pt>
                <c:pt idx="11">
                  <c:v>60.885473838272965</c:v>
                </c:pt>
                <c:pt idx="12">
                  <c:v>61.661698956780917</c:v>
                </c:pt>
                <c:pt idx="13">
                  <c:v>62.202043132803631</c:v>
                </c:pt>
              </c:numCache>
            </c:numRef>
          </c:val>
          <c:smooth val="0"/>
        </c:ser>
        <c:ser>
          <c:idx val="1"/>
          <c:order val="1"/>
          <c:tx>
            <c:strRef>
              <c:f>[就業率.xls]まとめ!$D$6</c:f>
              <c:strCache>
                <c:ptCount val="1"/>
                <c:pt idx="0">
                  <c:v>大阪</c:v>
                </c:pt>
              </c:strCache>
            </c:strRef>
          </c:tx>
          <c:marker>
            <c:spPr>
              <a:ln>
                <a:noFill/>
              </a:ln>
            </c:spPr>
          </c:marker>
          <c:dLbls>
            <c:dLbl>
              <c:idx val="13"/>
              <c:layout>
                <c:manualLayout>
                  <c:x val="-5.8330611578345716E-2"/>
                  <c:y val="9.4691358363821324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[就業率.xls]まとめ!$E$8:$E$21</c:f>
              <c:numCache>
                <c:formatCode>0.0</c:formatCode>
                <c:ptCount val="14"/>
                <c:pt idx="0">
                  <c:v>58.196721311475407</c:v>
                </c:pt>
                <c:pt idx="1">
                  <c:v>58.756395120031478</c:v>
                </c:pt>
                <c:pt idx="2">
                  <c:v>58.840112766814336</c:v>
                </c:pt>
                <c:pt idx="3">
                  <c:v>59.042113955408752</c:v>
                </c:pt>
                <c:pt idx="4">
                  <c:v>59.686307757524368</c:v>
                </c:pt>
                <c:pt idx="5">
                  <c:v>60.148083623693381</c:v>
                </c:pt>
                <c:pt idx="6">
                  <c:v>60.172570390554036</c:v>
                </c:pt>
                <c:pt idx="7">
                  <c:v>60.093676814988292</c:v>
                </c:pt>
                <c:pt idx="8">
                  <c:v>58.687258687258691</c:v>
                </c:pt>
                <c:pt idx="9">
                  <c:v>58.651462568170551</c:v>
                </c:pt>
                <c:pt idx="10">
                  <c:v>57.46835443037974</c:v>
                </c:pt>
                <c:pt idx="11">
                  <c:v>58.478931140801649</c:v>
                </c:pt>
                <c:pt idx="12">
                  <c:v>61.09375</c:v>
                </c:pt>
                <c:pt idx="13">
                  <c:v>61.073119410836405</c:v>
                </c:pt>
              </c:numCache>
            </c:numRef>
          </c:val>
          <c:smooth val="0"/>
        </c:ser>
        <c:dLbls>
          <c:showLegendKey val="0"/>
          <c:showVal val="0"/>
          <c:showCatName val="0"/>
          <c:showSerName val="0"/>
          <c:showPercent val="0"/>
          <c:showBubbleSize val="0"/>
        </c:dLbls>
        <c:marker val="1"/>
        <c:smooth val="0"/>
        <c:axId val="115684864"/>
        <c:axId val="115686400"/>
      </c:lineChart>
      <c:catAx>
        <c:axId val="115684864"/>
        <c:scaling>
          <c:orientation val="minMax"/>
        </c:scaling>
        <c:delete val="0"/>
        <c:axPos val="b"/>
        <c:numFmt formatCode="General" sourceLinked="1"/>
        <c:majorTickMark val="out"/>
        <c:minorTickMark val="none"/>
        <c:tickLblPos val="nextTo"/>
        <c:crossAx val="115686400"/>
        <c:crosses val="autoZero"/>
        <c:auto val="1"/>
        <c:lblAlgn val="ctr"/>
        <c:lblOffset val="100"/>
        <c:noMultiLvlLbl val="0"/>
      </c:catAx>
      <c:valAx>
        <c:axId val="115686400"/>
        <c:scaling>
          <c:orientation val="minMax"/>
          <c:min val="57"/>
        </c:scaling>
        <c:delete val="0"/>
        <c:axPos val="l"/>
        <c:majorGridlines/>
        <c:title>
          <c:tx>
            <c:rich>
              <a:bodyPr rot="0" vert="horz"/>
              <a:lstStyle/>
              <a:p>
                <a:pPr>
                  <a:defRPr/>
                </a:pPr>
                <a:r>
                  <a:rPr lang="en-US" altLang="ja-JP"/>
                  <a:t>(%)</a:t>
                </a:r>
                <a:endParaRPr lang="ja-JP" altLang="en-US"/>
              </a:p>
            </c:rich>
          </c:tx>
          <c:layout>
            <c:manualLayout>
              <c:xMode val="edge"/>
              <c:yMode val="edge"/>
              <c:x val="5.6603773584905662E-2"/>
              <c:y val="2.5580708661417324E-2"/>
            </c:manualLayout>
          </c:layout>
          <c:overlay val="0"/>
        </c:title>
        <c:numFmt formatCode="0.0" sourceLinked="1"/>
        <c:majorTickMark val="out"/>
        <c:minorTickMark val="none"/>
        <c:tickLblPos val="nextTo"/>
        <c:crossAx val="115684864"/>
        <c:crosses val="autoZero"/>
        <c:crossBetween val="between"/>
      </c:valAx>
    </c:plotArea>
    <c:legend>
      <c:legendPos val="r"/>
      <c:layout>
        <c:manualLayout>
          <c:xMode val="edge"/>
          <c:yMode val="edge"/>
          <c:x val="0.81002822119702789"/>
          <c:y val="0.21619846178538535"/>
          <c:w val="0.1808176100628931"/>
          <c:h val="0.17197214931466898"/>
        </c:manualLayout>
      </c:layout>
      <c:overlay val="0"/>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14109629627507"/>
          <c:y val="0.14487455355597384"/>
          <c:w val="0.67908669563077184"/>
          <c:h val="0.57137995050795454"/>
        </c:manualLayout>
      </c:layout>
      <c:barChart>
        <c:barDir val="col"/>
        <c:grouping val="clustered"/>
        <c:varyColors val="0"/>
        <c:ser>
          <c:idx val="0"/>
          <c:order val="0"/>
          <c:tx>
            <c:strRef>
              <c:f>Sheet1!$C$8</c:f>
              <c:strCache>
                <c:ptCount val="1"/>
                <c:pt idx="0">
                  <c:v>割合</c:v>
                </c:pt>
              </c:strCache>
            </c:strRef>
          </c:tx>
          <c:spPr>
            <a:solidFill>
              <a:schemeClr val="bg1">
                <a:lumMod val="65000"/>
              </a:schemeClr>
            </a:solidFill>
          </c:spPr>
          <c:invertIfNegative val="0"/>
          <c:dLbls>
            <c:dLbl>
              <c:idx val="0"/>
              <c:layout>
                <c:manualLayout>
                  <c:x val="2.1026089735046435E-2"/>
                  <c:y val="2.3090170536091529E-2"/>
                </c:manualLayout>
              </c:layout>
              <c:spPr/>
              <c:txPr>
                <a:bodyPr/>
                <a:lstStyle/>
                <a:p>
                  <a:pPr>
                    <a:defRPr sz="800"/>
                  </a:pPr>
                  <a:endParaRPr lang="ja-JP"/>
                </a:p>
              </c:txPr>
              <c:dLblPos val="outEnd"/>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Pos val="outEnd"/>
            <c:showLegendKey val="0"/>
            <c:showVal val="1"/>
            <c:showCatName val="0"/>
            <c:showSerName val="0"/>
            <c:showPercent val="0"/>
            <c:showBubbleSize val="0"/>
            <c:showLeaderLines val="0"/>
          </c:dLbls>
          <c:cat>
            <c:strRef>
              <c:f>Sheet1!$B$9:$B$14</c:f>
              <c:strCache>
                <c:ptCount val="6"/>
                <c:pt idx="0">
                  <c:v>大阪府</c:v>
                </c:pt>
                <c:pt idx="1">
                  <c:v>東京都</c:v>
                </c:pt>
                <c:pt idx="2">
                  <c:v>神奈川県</c:v>
                </c:pt>
                <c:pt idx="3">
                  <c:v>愛知県</c:v>
                </c:pt>
                <c:pt idx="4">
                  <c:v>京都府</c:v>
                </c:pt>
                <c:pt idx="5">
                  <c:v>兵庫県</c:v>
                </c:pt>
              </c:strCache>
            </c:strRef>
          </c:cat>
          <c:val>
            <c:numRef>
              <c:f>Sheet1!$C$9:$C$14</c:f>
              <c:numCache>
                <c:formatCode>0.0%</c:formatCode>
                <c:ptCount val="6"/>
                <c:pt idx="0">
                  <c:v>0.40917961324986696</c:v>
                </c:pt>
                <c:pt idx="1">
                  <c:v>0.31212111887251132</c:v>
                </c:pt>
                <c:pt idx="2">
                  <c:v>0.2923782177220291</c:v>
                </c:pt>
                <c:pt idx="3">
                  <c:v>0.31892411143131605</c:v>
                </c:pt>
                <c:pt idx="4">
                  <c:v>0.38101835815725665</c:v>
                </c:pt>
                <c:pt idx="5">
                  <c:v>0.35803309370879238</c:v>
                </c:pt>
              </c:numCache>
            </c:numRef>
          </c:val>
        </c:ser>
        <c:dLbls>
          <c:showLegendKey val="0"/>
          <c:showVal val="0"/>
          <c:showCatName val="0"/>
          <c:showSerName val="0"/>
          <c:showPercent val="0"/>
          <c:showBubbleSize val="0"/>
        </c:dLbls>
        <c:gapWidth val="100"/>
        <c:axId val="132489216"/>
        <c:axId val="132490752"/>
      </c:barChart>
      <c:catAx>
        <c:axId val="132489216"/>
        <c:scaling>
          <c:orientation val="minMax"/>
        </c:scaling>
        <c:delete val="0"/>
        <c:axPos val="b"/>
        <c:majorTickMark val="out"/>
        <c:minorTickMark val="none"/>
        <c:tickLblPos val="nextTo"/>
        <c:spPr>
          <a:ln>
            <a:noFill/>
          </a:ln>
        </c:spPr>
        <c:txPr>
          <a:bodyPr rot="0" vert="eaVert"/>
          <a:lstStyle/>
          <a:p>
            <a:pPr>
              <a:defRPr/>
            </a:pPr>
            <a:endParaRPr lang="ja-JP"/>
          </a:p>
        </c:txPr>
        <c:crossAx val="132490752"/>
        <c:crosses val="autoZero"/>
        <c:auto val="1"/>
        <c:lblAlgn val="ctr"/>
        <c:lblOffset val="100"/>
        <c:noMultiLvlLbl val="0"/>
      </c:catAx>
      <c:valAx>
        <c:axId val="132490752"/>
        <c:scaling>
          <c:orientation val="minMax"/>
          <c:max val="0.45"/>
          <c:min val="0"/>
        </c:scaling>
        <c:delete val="0"/>
        <c:axPos val="l"/>
        <c:majorGridlines/>
        <c:numFmt formatCode="0.0%" sourceLinked="1"/>
        <c:majorTickMark val="out"/>
        <c:minorTickMark val="none"/>
        <c:tickLblPos val="nextTo"/>
        <c:spPr>
          <a:ln>
            <a:solidFill>
              <a:schemeClr val="bg1">
                <a:lumMod val="65000"/>
              </a:schemeClr>
            </a:solidFill>
          </a:ln>
        </c:spPr>
        <c:txPr>
          <a:bodyPr/>
          <a:lstStyle/>
          <a:p>
            <a:pPr>
              <a:defRPr sz="800"/>
            </a:pPr>
            <a:endParaRPr lang="ja-JP"/>
          </a:p>
        </c:txPr>
        <c:crossAx val="132489216"/>
        <c:crosses val="autoZero"/>
        <c:crossBetween val="between"/>
        <c:majorUnit val="0.1"/>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5828958420623"/>
          <c:y val="0.14877931560936855"/>
          <c:w val="0.70296924326572052"/>
          <c:h val="0.57700028142451487"/>
        </c:manualLayout>
      </c:layout>
      <c:barChart>
        <c:barDir val="col"/>
        <c:grouping val="clustered"/>
        <c:varyColors val="0"/>
        <c:ser>
          <c:idx val="0"/>
          <c:order val="0"/>
          <c:tx>
            <c:strRef>
              <c:f>Sheet1!$B$1</c:f>
              <c:strCache>
                <c:ptCount val="1"/>
                <c:pt idx="0">
                  <c:v>平成26年中の刑法犯少年検挙・補導人員</c:v>
                </c:pt>
              </c:strCache>
            </c:strRef>
          </c:tx>
          <c:spPr>
            <a:solidFill>
              <a:schemeClr val="bg1">
                <a:lumMod val="75000"/>
              </a:schemeClr>
            </a:solidFill>
          </c:spPr>
          <c:invertIfNegative val="0"/>
          <c:dLbls>
            <c:dLbl>
              <c:idx val="0"/>
              <c:layout>
                <c:manualLayout>
                  <c:x val="1.2005919769259457E-2"/>
                  <c:y val="3.3877643023006124E-2"/>
                </c:manualLayout>
              </c:layout>
              <c:showLegendKey val="0"/>
              <c:showVal val="1"/>
              <c:showCatName val="0"/>
              <c:showSerName val="0"/>
              <c:showPercent val="0"/>
              <c:showBubbleSize val="0"/>
            </c:dLbl>
            <c:dLbl>
              <c:idx val="1"/>
              <c:layout>
                <c:manualLayout>
                  <c:x val="3.0014799423148643E-2"/>
                  <c:y val="2.2585095348670748E-2"/>
                </c:manualLayout>
              </c:layout>
              <c:showLegendKey val="0"/>
              <c:showVal val="1"/>
              <c:showCatName val="0"/>
              <c:showSerName val="0"/>
              <c:showPercent val="0"/>
              <c:showBubbleSize val="0"/>
            </c:dLbl>
            <c:dLbl>
              <c:idx val="2"/>
              <c:layout>
                <c:manualLayout>
                  <c:x val="-1.8008879653889184E-2"/>
                  <c:y val="1.6938821511503062E-2"/>
                </c:manualLayout>
              </c:layout>
              <c:showLegendKey val="0"/>
              <c:showVal val="1"/>
              <c:showCatName val="0"/>
              <c:showSerName val="0"/>
              <c:showPercent val="0"/>
              <c:showBubbleSize val="0"/>
            </c:dLbl>
            <c:dLbl>
              <c:idx val="3"/>
              <c:layout>
                <c:manualLayout>
                  <c:x val="0"/>
                  <c:y val="2.2585095348670748E-2"/>
                </c:manualLayout>
              </c:layout>
              <c:showLegendKey val="0"/>
              <c:showVal val="1"/>
              <c:showCatName val="0"/>
              <c:showSerName val="0"/>
              <c:showPercent val="0"/>
              <c:showBubbleSize val="0"/>
            </c:dLbl>
            <c:dLbl>
              <c:idx val="4"/>
              <c:layout>
                <c:manualLayout>
                  <c:x val="5.4026638961667553E-2"/>
                  <c:y val="2.2585095348670748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Sheet1!$A$2:$A$6</c:f>
              <c:strCache>
                <c:ptCount val="5"/>
                <c:pt idx="0">
                  <c:v>大阪府</c:v>
                </c:pt>
                <c:pt idx="1">
                  <c:v>東京都</c:v>
                </c:pt>
                <c:pt idx="2">
                  <c:v>神奈川県</c:v>
                </c:pt>
                <c:pt idx="3">
                  <c:v>愛知県</c:v>
                </c:pt>
                <c:pt idx="4">
                  <c:v>兵庫県</c:v>
                </c:pt>
              </c:strCache>
            </c:strRef>
          </c:cat>
          <c:val>
            <c:numRef>
              <c:f>Sheet1!$B$2:$B$6</c:f>
              <c:numCache>
                <c:formatCode>#,##0_);[Red]\(#,##0\)</c:formatCode>
                <c:ptCount val="5"/>
                <c:pt idx="0">
                  <c:v>5939</c:v>
                </c:pt>
                <c:pt idx="1">
                  <c:v>5937</c:v>
                </c:pt>
                <c:pt idx="2">
                  <c:v>3935</c:v>
                </c:pt>
                <c:pt idx="3">
                  <c:v>3673</c:v>
                </c:pt>
                <c:pt idx="4">
                  <c:v>3640</c:v>
                </c:pt>
              </c:numCache>
            </c:numRef>
          </c:val>
        </c:ser>
        <c:dLbls>
          <c:showLegendKey val="0"/>
          <c:showVal val="0"/>
          <c:showCatName val="0"/>
          <c:showSerName val="0"/>
          <c:showPercent val="0"/>
          <c:showBubbleSize val="0"/>
        </c:dLbls>
        <c:gapWidth val="103"/>
        <c:axId val="133112960"/>
        <c:axId val="133114496"/>
      </c:barChart>
      <c:catAx>
        <c:axId val="133112960"/>
        <c:scaling>
          <c:orientation val="minMax"/>
        </c:scaling>
        <c:delete val="0"/>
        <c:axPos val="b"/>
        <c:majorTickMark val="out"/>
        <c:minorTickMark val="none"/>
        <c:tickLblPos val="nextTo"/>
        <c:txPr>
          <a:bodyPr rot="0" vert="eaVert" anchor="ctr" anchorCtr="1"/>
          <a:lstStyle/>
          <a:p>
            <a:pPr>
              <a:defRPr sz="1000"/>
            </a:pPr>
            <a:endParaRPr lang="ja-JP"/>
          </a:p>
        </c:txPr>
        <c:crossAx val="133114496"/>
        <c:crosses val="autoZero"/>
        <c:auto val="1"/>
        <c:lblAlgn val="ctr"/>
        <c:lblOffset val="100"/>
        <c:noMultiLvlLbl val="0"/>
      </c:catAx>
      <c:valAx>
        <c:axId val="133114496"/>
        <c:scaling>
          <c:orientation val="minMax"/>
          <c:max val="7000"/>
          <c:min val="0"/>
        </c:scaling>
        <c:delete val="0"/>
        <c:axPos val="l"/>
        <c:majorGridlines>
          <c:spPr>
            <a:ln>
              <a:solidFill>
                <a:schemeClr val="bg1">
                  <a:lumMod val="85000"/>
                </a:schemeClr>
              </a:solidFill>
            </a:ln>
          </c:spPr>
        </c:majorGridlines>
        <c:numFmt formatCode="#,##0_);[Red]\(#,##0\)" sourceLinked="0"/>
        <c:majorTickMark val="out"/>
        <c:minorTickMark val="none"/>
        <c:tickLblPos val="nextTo"/>
        <c:txPr>
          <a:bodyPr/>
          <a:lstStyle/>
          <a:p>
            <a:pPr>
              <a:defRPr sz="900"/>
            </a:pPr>
            <a:endParaRPr lang="ja-JP"/>
          </a:p>
        </c:txPr>
        <c:crossAx val="133112960"/>
        <c:crosses val="autoZero"/>
        <c:crossBetween val="between"/>
        <c:majorUnit val="2000"/>
      </c:valAx>
    </c:plotArea>
    <c:plotVisOnly val="1"/>
    <c:dispBlanksAs val="gap"/>
    <c:showDLblsOverMax val="0"/>
  </c:chart>
  <c:txPr>
    <a:bodyPr/>
    <a:lstStyle/>
    <a:p>
      <a:pPr>
        <a:defRPr sz="18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50516833543956"/>
          <c:y val="0.15012925339065128"/>
          <c:w val="0.73697439054686065"/>
          <c:h val="0.78699923312055131"/>
        </c:manualLayout>
      </c:layout>
      <c:barChart>
        <c:barDir val="bar"/>
        <c:grouping val="clustered"/>
        <c:varyColors val="0"/>
        <c:ser>
          <c:idx val="0"/>
          <c:order val="0"/>
          <c:tx>
            <c:strRef>
              <c:f>Sheet1!$B$1</c:f>
              <c:strCache>
                <c:ptCount val="1"/>
                <c:pt idx="0">
                  <c:v>平均寿命</c:v>
                </c:pt>
              </c:strCache>
            </c:strRef>
          </c:tx>
          <c:invertIfNegative val="0"/>
          <c:cat>
            <c:strRef>
              <c:f>Sheet1!$A$2:$A$5</c:f>
              <c:strCache>
                <c:ptCount val="4"/>
                <c:pt idx="0">
                  <c:v>全国（男）</c:v>
                </c:pt>
                <c:pt idx="1">
                  <c:v>大阪（男）</c:v>
                </c:pt>
                <c:pt idx="2">
                  <c:v>全国（女）</c:v>
                </c:pt>
                <c:pt idx="3">
                  <c:v>大阪（女）</c:v>
                </c:pt>
              </c:strCache>
            </c:strRef>
          </c:cat>
          <c:val>
            <c:numRef>
              <c:f>Sheet1!$B$2:$B$5</c:f>
              <c:numCache>
                <c:formatCode>General</c:formatCode>
                <c:ptCount val="4"/>
                <c:pt idx="0">
                  <c:v>79.64</c:v>
                </c:pt>
                <c:pt idx="1">
                  <c:v>79.06</c:v>
                </c:pt>
                <c:pt idx="2">
                  <c:v>86.39</c:v>
                </c:pt>
                <c:pt idx="3">
                  <c:v>85.9</c:v>
                </c:pt>
              </c:numCache>
            </c:numRef>
          </c:val>
        </c:ser>
        <c:ser>
          <c:idx val="1"/>
          <c:order val="1"/>
          <c:tx>
            <c:strRef>
              <c:f>Sheet1!$C$1</c:f>
              <c:strCache>
                <c:ptCount val="1"/>
                <c:pt idx="0">
                  <c:v>健康寿命</c:v>
                </c:pt>
              </c:strCache>
            </c:strRef>
          </c:tx>
          <c:invertIfNegative val="0"/>
          <c:cat>
            <c:strRef>
              <c:f>Sheet1!$A$2:$A$5</c:f>
              <c:strCache>
                <c:ptCount val="4"/>
                <c:pt idx="0">
                  <c:v>全国（男）</c:v>
                </c:pt>
                <c:pt idx="1">
                  <c:v>大阪（男）</c:v>
                </c:pt>
                <c:pt idx="2">
                  <c:v>全国（女）</c:v>
                </c:pt>
                <c:pt idx="3">
                  <c:v>大阪（女）</c:v>
                </c:pt>
              </c:strCache>
            </c:strRef>
          </c:cat>
          <c:val>
            <c:numRef>
              <c:f>Sheet1!$C$2:$C$5</c:f>
              <c:numCache>
                <c:formatCode>General</c:formatCode>
                <c:ptCount val="4"/>
                <c:pt idx="0">
                  <c:v>70.42</c:v>
                </c:pt>
                <c:pt idx="1">
                  <c:v>69.39</c:v>
                </c:pt>
                <c:pt idx="2">
                  <c:v>73.62</c:v>
                </c:pt>
                <c:pt idx="3">
                  <c:v>72.55</c:v>
                </c:pt>
              </c:numCache>
            </c:numRef>
          </c:val>
        </c:ser>
        <c:dLbls>
          <c:showLegendKey val="0"/>
          <c:showVal val="0"/>
          <c:showCatName val="0"/>
          <c:showSerName val="0"/>
          <c:showPercent val="0"/>
          <c:showBubbleSize val="0"/>
        </c:dLbls>
        <c:gapWidth val="150"/>
        <c:axId val="133616768"/>
        <c:axId val="133618304"/>
      </c:barChart>
      <c:catAx>
        <c:axId val="133616768"/>
        <c:scaling>
          <c:orientation val="maxMin"/>
        </c:scaling>
        <c:delete val="0"/>
        <c:axPos val="l"/>
        <c:majorTickMark val="out"/>
        <c:minorTickMark val="none"/>
        <c:tickLblPos val="nextTo"/>
        <c:crossAx val="133618304"/>
        <c:crosses val="autoZero"/>
        <c:auto val="1"/>
        <c:lblAlgn val="ctr"/>
        <c:lblOffset val="100"/>
        <c:noMultiLvlLbl val="0"/>
      </c:catAx>
      <c:valAx>
        <c:axId val="133618304"/>
        <c:scaling>
          <c:orientation val="minMax"/>
          <c:min val="50"/>
        </c:scaling>
        <c:delete val="0"/>
        <c:axPos val="t"/>
        <c:majorGridlines/>
        <c:numFmt formatCode="General" sourceLinked="1"/>
        <c:majorTickMark val="out"/>
        <c:minorTickMark val="none"/>
        <c:tickLblPos val="nextTo"/>
        <c:crossAx val="133616768"/>
        <c:crosses val="autoZero"/>
        <c:crossBetween val="between"/>
        <c:majorUnit val="25"/>
      </c:valAx>
    </c:plotArea>
    <c:legend>
      <c:legendPos val="r"/>
      <c:layout>
        <c:manualLayout>
          <c:xMode val="edge"/>
          <c:yMode val="edge"/>
          <c:x val="0.70703017832647463"/>
          <c:y val="0.24523895675591992"/>
          <c:w val="0.19694787379972564"/>
          <c:h val="0.21231129545020863"/>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6162848065045E-2"/>
          <c:y val="0.10861932938856016"/>
          <c:w val="0.91432394258988303"/>
          <c:h val="0.72947255628580265"/>
        </c:manualLayout>
      </c:layout>
      <c:barChart>
        <c:barDir val="col"/>
        <c:grouping val="clustered"/>
        <c:varyColors val="0"/>
        <c:ser>
          <c:idx val="0"/>
          <c:order val="0"/>
          <c:tx>
            <c:strRef>
              <c:f>'特定健康診査 順位高い順 (グラフデータ)'!$B$1:$B$2</c:f>
              <c:strCache>
                <c:ptCount val="1"/>
                <c:pt idx="0">
                  <c:v>平成24年度都道府県別特定健診受診率 特定健康診査受診率（％）</c:v>
                </c:pt>
              </c:strCache>
            </c:strRef>
          </c:tx>
          <c:invertIfNegative val="0"/>
          <c:dPt>
            <c:idx val="2"/>
            <c:invertIfNegative val="0"/>
            <c:bubble3D val="0"/>
            <c:spPr>
              <a:ln>
                <a:solidFill>
                  <a:schemeClr val="tx1">
                    <a:lumMod val="95000"/>
                    <a:lumOff val="5000"/>
                  </a:schemeClr>
                </a:solidFill>
              </a:ln>
            </c:spPr>
          </c:dPt>
          <c:dPt>
            <c:idx val="41"/>
            <c:invertIfNegative val="0"/>
            <c:bubble3D val="0"/>
            <c:spPr>
              <a:solidFill>
                <a:srgbClr val="FF0000"/>
              </a:solidFill>
            </c:spPr>
          </c:dPt>
          <c:cat>
            <c:strRef>
              <c:f>'特定健康診査 順位高い順 (グラフデータ)'!$A$3:$A$51</c:f>
              <c:strCache>
                <c:ptCount val="49"/>
                <c:pt idx="2">
                  <c:v>東京都</c:v>
                </c:pt>
                <c:pt idx="3">
                  <c:v>山形県</c:v>
                </c:pt>
                <c:pt idx="4">
                  <c:v>宮城県</c:v>
                </c:pt>
                <c:pt idx="5">
                  <c:v>富山県</c:v>
                </c:pt>
                <c:pt idx="6">
                  <c:v>新潟県</c:v>
                </c:pt>
                <c:pt idx="7">
                  <c:v>山梨県</c:v>
                </c:pt>
                <c:pt idx="8">
                  <c:v>石川県</c:v>
                </c:pt>
                <c:pt idx="9">
                  <c:v>長野県</c:v>
                </c:pt>
                <c:pt idx="10">
                  <c:v>大分県</c:v>
                </c:pt>
                <c:pt idx="11">
                  <c:v>三重県</c:v>
                </c:pt>
                <c:pt idx="12">
                  <c:v>愛知県</c:v>
                </c:pt>
                <c:pt idx="13">
                  <c:v>静岡県</c:v>
                </c:pt>
                <c:pt idx="14">
                  <c:v>島根県</c:v>
                </c:pt>
                <c:pt idx="15">
                  <c:v>香川県</c:v>
                </c:pt>
                <c:pt idx="16">
                  <c:v>岩手県</c:v>
                </c:pt>
                <c:pt idx="17">
                  <c:v>岐阜県</c:v>
                </c:pt>
                <c:pt idx="18">
                  <c:v>沖縄県</c:v>
                </c:pt>
                <c:pt idx="19">
                  <c:v>鹿児島県</c:v>
                </c:pt>
                <c:pt idx="20">
                  <c:v>福島県</c:v>
                </c:pt>
                <c:pt idx="21">
                  <c:v>滋賀県</c:v>
                </c:pt>
                <c:pt idx="22">
                  <c:v>千葉県</c:v>
                </c:pt>
                <c:pt idx="23">
                  <c:v>群馬県</c:v>
                </c:pt>
                <c:pt idx="24">
                  <c:v>福井県</c:v>
                </c:pt>
                <c:pt idx="25">
                  <c:v>茨城県</c:v>
                </c:pt>
                <c:pt idx="26">
                  <c:v>高知県</c:v>
                </c:pt>
                <c:pt idx="27">
                  <c:v>埼玉県</c:v>
                </c:pt>
                <c:pt idx="28">
                  <c:v>神奈川県</c:v>
                </c:pt>
                <c:pt idx="29">
                  <c:v>京都府</c:v>
                </c:pt>
                <c:pt idx="30">
                  <c:v>徳島県</c:v>
                </c:pt>
                <c:pt idx="31">
                  <c:v>熊本県</c:v>
                </c:pt>
                <c:pt idx="32">
                  <c:v>栃木県</c:v>
                </c:pt>
                <c:pt idx="33">
                  <c:v>佐賀県</c:v>
                </c:pt>
                <c:pt idx="34">
                  <c:v>福岡県</c:v>
                </c:pt>
                <c:pt idx="35">
                  <c:v>兵庫県</c:v>
                </c:pt>
                <c:pt idx="36">
                  <c:v>秋田県</c:v>
                </c:pt>
                <c:pt idx="37">
                  <c:v>広島県</c:v>
                </c:pt>
                <c:pt idx="38">
                  <c:v>宮崎県</c:v>
                </c:pt>
                <c:pt idx="39">
                  <c:v>長崎県</c:v>
                </c:pt>
                <c:pt idx="40">
                  <c:v>鳥取県</c:v>
                </c:pt>
                <c:pt idx="41">
                  <c:v>大阪府</c:v>
                </c:pt>
                <c:pt idx="42">
                  <c:v>愛媛県</c:v>
                </c:pt>
                <c:pt idx="43">
                  <c:v>青森県</c:v>
                </c:pt>
                <c:pt idx="44">
                  <c:v>岡山県</c:v>
                </c:pt>
                <c:pt idx="45">
                  <c:v>山口県</c:v>
                </c:pt>
                <c:pt idx="46">
                  <c:v>和歌山県</c:v>
                </c:pt>
                <c:pt idx="47">
                  <c:v>北海道</c:v>
                </c:pt>
                <c:pt idx="48">
                  <c:v>奈良県</c:v>
                </c:pt>
              </c:strCache>
            </c:strRef>
          </c:cat>
          <c:val>
            <c:numRef>
              <c:f>'特定健康診査 順位高い順 (グラフデータ)'!$B$3:$B$51</c:f>
              <c:numCache>
                <c:formatCode>General</c:formatCode>
                <c:ptCount val="49"/>
                <c:pt idx="2" formatCode="0.0%">
                  <c:v>0.62929757285915922</c:v>
                </c:pt>
                <c:pt idx="3" formatCode="0.0%">
                  <c:v>0.5355667841649534</c:v>
                </c:pt>
                <c:pt idx="4" formatCode="0.0%">
                  <c:v>0.52943601141354857</c:v>
                </c:pt>
                <c:pt idx="5" formatCode="0.0%">
                  <c:v>0.51663630652487635</c:v>
                </c:pt>
                <c:pt idx="6" formatCode="0.0%">
                  <c:v>0.51170321398470553</c:v>
                </c:pt>
                <c:pt idx="7" formatCode="0.0%">
                  <c:v>0.50640080601388471</c:v>
                </c:pt>
                <c:pt idx="8" formatCode="0.0%">
                  <c:v>0.49772959588539412</c:v>
                </c:pt>
                <c:pt idx="9" formatCode="0.0%">
                  <c:v>0.4964538636572397</c:v>
                </c:pt>
                <c:pt idx="10" formatCode="0.0%">
                  <c:v>0.48052148152175173</c:v>
                </c:pt>
                <c:pt idx="11" formatCode="0.0%">
                  <c:v>0.47733758634791007</c:v>
                </c:pt>
                <c:pt idx="12" formatCode="0.0%">
                  <c:v>0.47588571228588528</c:v>
                </c:pt>
                <c:pt idx="13" formatCode="0.0%">
                  <c:v>0.4742111105854615</c:v>
                </c:pt>
                <c:pt idx="14" formatCode="0.0%">
                  <c:v>0.46874988521293581</c:v>
                </c:pt>
                <c:pt idx="15" formatCode="0.0%">
                  <c:v>0.46255014796787286</c:v>
                </c:pt>
                <c:pt idx="16" formatCode="0.0%">
                  <c:v>0.46218580192111608</c:v>
                </c:pt>
                <c:pt idx="17" formatCode="0.0%">
                  <c:v>0.46043970689873359</c:v>
                </c:pt>
                <c:pt idx="18" formatCode="0.0%">
                  <c:v>0.45929497745205794</c:v>
                </c:pt>
                <c:pt idx="19" formatCode="0.0%">
                  <c:v>0.45776926990062555</c:v>
                </c:pt>
                <c:pt idx="20" formatCode="0.0%">
                  <c:v>0.45665955996209417</c:v>
                </c:pt>
                <c:pt idx="21" formatCode="0.0%">
                  <c:v>0.45244431088635456</c:v>
                </c:pt>
                <c:pt idx="22" formatCode="0.0%">
                  <c:v>0.45054354194586355</c:v>
                </c:pt>
                <c:pt idx="23" formatCode="0.0%">
                  <c:v>0.44922137489824426</c:v>
                </c:pt>
                <c:pt idx="24" formatCode="0.0%">
                  <c:v>0.44812741937041578</c:v>
                </c:pt>
                <c:pt idx="25" formatCode="0.0%">
                  <c:v>0.43440442224005721</c:v>
                </c:pt>
                <c:pt idx="26" formatCode="0.0%">
                  <c:v>0.4340568565892497</c:v>
                </c:pt>
                <c:pt idx="27" formatCode="0.0%">
                  <c:v>0.43124657918299009</c:v>
                </c:pt>
                <c:pt idx="28" formatCode="0.0%">
                  <c:v>0.42895094009575396</c:v>
                </c:pt>
                <c:pt idx="29" formatCode="0.0%">
                  <c:v>0.42944690602367891</c:v>
                </c:pt>
                <c:pt idx="30" formatCode="0.0%">
                  <c:v>0.42947032219090375</c:v>
                </c:pt>
                <c:pt idx="31" formatCode="0.0%">
                  <c:v>0.42727402337643855</c:v>
                </c:pt>
                <c:pt idx="32" formatCode="0.0%">
                  <c:v>0.42503080055201609</c:v>
                </c:pt>
                <c:pt idx="33" formatCode="0.0%">
                  <c:v>0.42363343024123051</c:v>
                </c:pt>
                <c:pt idx="34" formatCode="0.0%">
                  <c:v>0.42014078712608022</c:v>
                </c:pt>
                <c:pt idx="35" formatCode="0.0%">
                  <c:v>0.41564709447911063</c:v>
                </c:pt>
                <c:pt idx="36" formatCode="0.0%">
                  <c:v>0.41302717684036083</c:v>
                </c:pt>
                <c:pt idx="37" formatCode="0.0%">
                  <c:v>0.40939971950984155</c:v>
                </c:pt>
                <c:pt idx="38" formatCode="0.0%">
                  <c:v>0.40835062672651729</c:v>
                </c:pt>
                <c:pt idx="39" formatCode="0.0%">
                  <c:v>0.40712827987427219</c:v>
                </c:pt>
                <c:pt idx="40" formatCode="0.0%">
                  <c:v>0.4061020169035684</c:v>
                </c:pt>
                <c:pt idx="41" formatCode="0.0%">
                  <c:v>0.40525526246643773</c:v>
                </c:pt>
                <c:pt idx="42" formatCode="0.0%">
                  <c:v>0.39627780963401654</c:v>
                </c:pt>
                <c:pt idx="43" formatCode="0.0%">
                  <c:v>0.39518419077209022</c:v>
                </c:pt>
                <c:pt idx="44" formatCode="0.0%">
                  <c:v>0.38837319046437219</c:v>
                </c:pt>
                <c:pt idx="45" formatCode="0.0%">
                  <c:v>0.38304538985915942</c:v>
                </c:pt>
                <c:pt idx="46" formatCode="0.0%">
                  <c:v>0.38164717863807179</c:v>
                </c:pt>
                <c:pt idx="47" formatCode="0.0%">
                  <c:v>0.36667307088692175</c:v>
                </c:pt>
                <c:pt idx="48" formatCode="0.0%">
                  <c:v>0.35499689142519092</c:v>
                </c:pt>
              </c:numCache>
            </c:numRef>
          </c:val>
        </c:ser>
        <c:dLbls>
          <c:showLegendKey val="0"/>
          <c:showVal val="0"/>
          <c:showCatName val="0"/>
          <c:showSerName val="0"/>
          <c:showPercent val="0"/>
          <c:showBubbleSize val="0"/>
        </c:dLbls>
        <c:gapWidth val="150"/>
        <c:axId val="132688896"/>
        <c:axId val="132690688"/>
      </c:barChart>
      <c:catAx>
        <c:axId val="132688896"/>
        <c:scaling>
          <c:orientation val="minMax"/>
        </c:scaling>
        <c:delete val="0"/>
        <c:axPos val="b"/>
        <c:numFmt formatCode="@" sourceLinked="0"/>
        <c:majorTickMark val="out"/>
        <c:minorTickMark val="none"/>
        <c:tickLblPos val="nextTo"/>
        <c:txPr>
          <a:bodyPr rot="0" vert="eaVert"/>
          <a:lstStyle/>
          <a:p>
            <a:pPr>
              <a:defRPr sz="700" baseline="0"/>
            </a:pPr>
            <a:endParaRPr lang="ja-JP"/>
          </a:p>
        </c:txPr>
        <c:crossAx val="132690688"/>
        <c:crosses val="autoZero"/>
        <c:auto val="1"/>
        <c:lblAlgn val="ctr"/>
        <c:lblOffset val="100"/>
        <c:noMultiLvlLbl val="0"/>
      </c:catAx>
      <c:valAx>
        <c:axId val="132690688"/>
        <c:scaling>
          <c:orientation val="minMax"/>
        </c:scaling>
        <c:delete val="0"/>
        <c:axPos val="l"/>
        <c:majorGridlines/>
        <c:numFmt formatCode="0%" sourceLinked="0"/>
        <c:majorTickMark val="out"/>
        <c:minorTickMark val="none"/>
        <c:tickLblPos val="nextTo"/>
        <c:crossAx val="132688896"/>
        <c:crosses val="autoZero"/>
        <c:crossBetween val="between"/>
      </c:valAx>
    </c:plotArea>
    <c:plotVisOnly val="1"/>
    <c:dispBlanksAs val="gap"/>
    <c:showDLblsOverMax val="0"/>
  </c:chart>
  <c:txPr>
    <a:bodyPr/>
    <a:lstStyle/>
    <a:p>
      <a:pPr>
        <a:defRPr sz="900" baseline="0"/>
      </a:pPr>
      <a:endParaRPr lang="ja-JP"/>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6163521484115"/>
          <c:y val="0.12555846100007778"/>
          <c:w val="0.80603884852743413"/>
          <c:h val="0.69425159421416904"/>
        </c:manualLayout>
      </c:layout>
      <c:barChart>
        <c:barDir val="col"/>
        <c:grouping val="clustered"/>
        <c:varyColors val="0"/>
        <c:ser>
          <c:idx val="0"/>
          <c:order val="0"/>
          <c:tx>
            <c:strRef>
              <c:f>Sheet1!$B$1</c:f>
              <c:strCache>
                <c:ptCount val="1"/>
                <c:pt idx="0">
                  <c:v>ひったくり件数</c:v>
                </c:pt>
              </c:strCache>
            </c:strRef>
          </c:tx>
          <c:invertIfNegative val="0"/>
          <c:dLbls>
            <c:dLbl>
              <c:idx val="0"/>
              <c:layout>
                <c:manualLayout>
                  <c:x val="4.3964108670968257E-3"/>
                  <c:y val="4.0700605915582028E-2"/>
                </c:manualLayout>
              </c:layout>
              <c:dLblPos val="outEnd"/>
              <c:showLegendKey val="0"/>
              <c:showVal val="1"/>
              <c:showCatName val="0"/>
              <c:showSerName val="0"/>
              <c:showPercent val="0"/>
              <c:showBubbleSize val="0"/>
            </c:dLbl>
            <c:dLbl>
              <c:idx val="1"/>
              <c:layout>
                <c:manualLayout>
                  <c:x val="0"/>
                  <c:y val="0"/>
                </c:manualLayout>
              </c:layout>
              <c:dLblPos val="outEnd"/>
              <c:showLegendKey val="0"/>
              <c:showVal val="1"/>
              <c:showCatName val="0"/>
              <c:showSerName val="0"/>
              <c:showPercent val="0"/>
              <c:showBubbleSize val="0"/>
            </c:dLbl>
            <c:dLbl>
              <c:idx val="2"/>
              <c:layout>
                <c:manualLayout>
                  <c:x val="-8.7928217341936912E-3"/>
                  <c:y val="0"/>
                </c:manualLayout>
              </c:layout>
              <c:dLblPos val="outEnd"/>
              <c:showLegendKey val="0"/>
              <c:showVal val="1"/>
              <c:showCatName val="0"/>
              <c:showSerName val="0"/>
              <c:showPercent val="0"/>
              <c:showBubbleSize val="0"/>
            </c:dLbl>
            <c:txPr>
              <a:bodyPr/>
              <a:lstStyle/>
              <a:p>
                <a:pPr>
                  <a:defRPr sz="1050">
                    <a:solidFill>
                      <a:schemeClr val="tx1"/>
                    </a:solidFill>
                  </a:defRPr>
                </a:pPr>
                <a:endParaRPr lang="ja-JP"/>
              </a:p>
            </c:txPr>
            <c:dLblPos val="outEnd"/>
            <c:showLegendKey val="0"/>
            <c:showVal val="1"/>
            <c:showCatName val="0"/>
            <c:showSerName val="0"/>
            <c:showPercent val="0"/>
            <c:showBubbleSize val="0"/>
            <c:showLeaderLines val="0"/>
          </c:dLbls>
          <c:cat>
            <c:strRef>
              <c:f>Sheet1!$A$2:$A$6</c:f>
              <c:strCache>
                <c:ptCount val="5"/>
                <c:pt idx="0">
                  <c:v>大阪</c:v>
                </c:pt>
                <c:pt idx="1">
                  <c:v>東京</c:v>
                </c:pt>
                <c:pt idx="2">
                  <c:v>神奈川</c:v>
                </c:pt>
                <c:pt idx="3">
                  <c:v>埼玉</c:v>
                </c:pt>
                <c:pt idx="4">
                  <c:v>兵庫</c:v>
                </c:pt>
              </c:strCache>
            </c:strRef>
          </c:cat>
          <c:val>
            <c:numRef>
              <c:f>Sheet1!$B$2:$B$6</c:f>
              <c:numCache>
                <c:formatCode>General</c:formatCode>
                <c:ptCount val="5"/>
                <c:pt idx="0" formatCode="#,##0">
                  <c:v>1294</c:v>
                </c:pt>
                <c:pt idx="1">
                  <c:v>823</c:v>
                </c:pt>
                <c:pt idx="2">
                  <c:v>818</c:v>
                </c:pt>
                <c:pt idx="3">
                  <c:v>608</c:v>
                </c:pt>
                <c:pt idx="4">
                  <c:v>495</c:v>
                </c:pt>
              </c:numCache>
            </c:numRef>
          </c:val>
        </c:ser>
        <c:dLbls>
          <c:showLegendKey val="0"/>
          <c:showVal val="0"/>
          <c:showCatName val="0"/>
          <c:showSerName val="0"/>
          <c:showPercent val="0"/>
          <c:showBubbleSize val="0"/>
        </c:dLbls>
        <c:gapWidth val="150"/>
        <c:axId val="142750464"/>
        <c:axId val="142752000"/>
      </c:barChart>
      <c:catAx>
        <c:axId val="142750464"/>
        <c:scaling>
          <c:orientation val="minMax"/>
        </c:scaling>
        <c:delete val="0"/>
        <c:axPos val="b"/>
        <c:majorTickMark val="out"/>
        <c:minorTickMark val="none"/>
        <c:tickLblPos val="nextTo"/>
        <c:txPr>
          <a:bodyPr/>
          <a:lstStyle/>
          <a:p>
            <a:pPr>
              <a:defRPr sz="1000"/>
            </a:pPr>
            <a:endParaRPr lang="ja-JP"/>
          </a:p>
        </c:txPr>
        <c:crossAx val="142752000"/>
        <c:crosses val="autoZero"/>
        <c:auto val="1"/>
        <c:lblAlgn val="ctr"/>
        <c:lblOffset val="100"/>
        <c:noMultiLvlLbl val="0"/>
      </c:catAx>
      <c:valAx>
        <c:axId val="142752000"/>
        <c:scaling>
          <c:orientation val="minMax"/>
        </c:scaling>
        <c:delete val="0"/>
        <c:axPos val="l"/>
        <c:majorGridlines/>
        <c:numFmt formatCode="#,##0_ " sourceLinked="0"/>
        <c:majorTickMark val="out"/>
        <c:minorTickMark val="none"/>
        <c:tickLblPos val="nextTo"/>
        <c:txPr>
          <a:bodyPr/>
          <a:lstStyle/>
          <a:p>
            <a:pPr>
              <a:defRPr sz="1000"/>
            </a:pPr>
            <a:endParaRPr lang="ja-JP"/>
          </a:p>
        </c:txPr>
        <c:crossAx val="142750464"/>
        <c:crosses val="autoZero"/>
        <c:crossBetween val="between"/>
        <c:majorUnit val="400"/>
      </c:valAx>
      <c:spPr>
        <a:pattFill prst="pct5">
          <a:fgClr>
            <a:srgbClr val="000000">
              <a:alpha val="0"/>
            </a:srgbClr>
          </a:fgClr>
          <a:bgClr>
            <a:srgbClr val="FFFFFF"/>
          </a:bgClr>
        </a:pattFill>
        <a:ln w="25400">
          <a:noFill/>
        </a:ln>
      </c:spPr>
    </c:plotArea>
    <c:plotVisOnly val="1"/>
    <c:dispBlanksAs val="gap"/>
    <c:showDLblsOverMax val="0"/>
  </c:chart>
  <c:spPr>
    <a:ln>
      <a:noFill/>
      <a:prstDash val="sysDash"/>
    </a:ln>
  </c:spPr>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639949727808021"/>
          <c:y val="0.16016164870569941"/>
          <c:w val="0.7822116987001444"/>
          <c:h val="0.69178257971336521"/>
        </c:manualLayout>
      </c:layout>
      <c:lineChart>
        <c:grouping val="standard"/>
        <c:varyColors val="0"/>
        <c:ser>
          <c:idx val="0"/>
          <c:order val="0"/>
          <c:tx>
            <c:strRef>
              <c:f>Sheet1!$B$1</c:f>
              <c:strCache>
                <c:ptCount val="1"/>
                <c:pt idx="0">
                  <c:v>大阪</c:v>
                </c:pt>
              </c:strCache>
            </c:strRef>
          </c:tx>
          <c:spPr>
            <a:ln w="47625"/>
          </c:spPr>
          <c:marker>
            <c:symbol val="diamond"/>
            <c:size val="13"/>
          </c:marker>
          <c:dLbls>
            <c:dLbl>
              <c:idx val="0"/>
              <c:dLblPos val="b"/>
              <c:showLegendKey val="0"/>
              <c:showVal val="1"/>
              <c:showCatName val="0"/>
              <c:showSerName val="0"/>
              <c:showPercent val="0"/>
              <c:showBubbleSize val="0"/>
            </c:dLbl>
            <c:dLbl>
              <c:idx val="1"/>
              <c:layout>
                <c:manualLayout>
                  <c:x val="-0.11750638817909122"/>
                  <c:y val="-9.8267322149390809E-2"/>
                </c:manualLayout>
              </c:layout>
              <c:dLblPos val="r"/>
              <c:showLegendKey val="0"/>
              <c:showVal val="1"/>
              <c:showCatName val="0"/>
              <c:showSerName val="0"/>
              <c:showPercent val="0"/>
              <c:showBubbleSize val="0"/>
            </c:dLbl>
            <c:dLbl>
              <c:idx val="2"/>
              <c:layout>
                <c:manualLayout>
                  <c:x val="-0.15277989945561604"/>
                  <c:y val="-6.8871977187719882E-2"/>
                </c:manualLayout>
              </c:layout>
              <c:dLblPos val="r"/>
              <c:showLegendKey val="0"/>
              <c:showVal val="1"/>
              <c:showCatName val="0"/>
              <c:showSerName val="0"/>
              <c:showPercent val="0"/>
              <c:showBubbleSize val="0"/>
            </c:dLbl>
            <c:dLbl>
              <c:idx val="3"/>
              <c:layout>
                <c:manualLayout>
                  <c:x val="-0.13462914343617391"/>
                  <c:y val="-6.0053657232529721E-2"/>
                </c:manualLayout>
              </c:layout>
              <c:dLblPos val="r"/>
              <c:showLegendKey val="0"/>
              <c:showVal val="1"/>
              <c:showCatName val="0"/>
              <c:showSerName val="0"/>
              <c:showPercent val="0"/>
              <c:showBubbleSize val="0"/>
            </c:dLbl>
            <c:dLbl>
              <c:idx val="4"/>
              <c:layout>
                <c:manualLayout>
                  <c:x val="-0.1307337379180091"/>
                  <c:y val="-8.0629930007776893E-2"/>
                </c:manualLayout>
              </c:layout>
              <c:dLblPos val="r"/>
              <c:showLegendKey val="0"/>
              <c:showVal val="1"/>
              <c:showCatName val="0"/>
              <c:showSerName val="0"/>
              <c:showPercent val="0"/>
              <c:showBubbleSize val="0"/>
            </c:dLbl>
            <c:dLbl>
              <c:idx val="5"/>
              <c:layout>
                <c:manualLayout>
                  <c:x val="-4.0551329086696841E-2"/>
                  <c:y val="-0.10995089087323631"/>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0070C0"/>
                    </a:solidFill>
                  </a:defRPr>
                </a:pPr>
                <a:endParaRPr lang="ja-JP"/>
              </a:p>
            </c:txPr>
            <c:dLblPos val="t"/>
            <c:showLegendKey val="0"/>
            <c:showVal val="0"/>
            <c:showCatName val="0"/>
            <c:showSerName val="0"/>
            <c:showPercent val="0"/>
            <c:showBubbleSize val="0"/>
          </c:dLbls>
          <c:cat>
            <c:strRef>
              <c:f>Sheet1!$A$2:$A$7</c:f>
              <c:strCache>
                <c:ptCount val="6"/>
                <c:pt idx="0">
                  <c:v>H21</c:v>
                </c:pt>
                <c:pt idx="1">
                  <c:v>H22</c:v>
                </c:pt>
                <c:pt idx="2">
                  <c:v>H23</c:v>
                </c:pt>
                <c:pt idx="3">
                  <c:v>H24</c:v>
                </c:pt>
                <c:pt idx="4">
                  <c:v>H25</c:v>
                </c:pt>
                <c:pt idx="5">
                  <c:v>H26</c:v>
                </c:pt>
              </c:strCache>
            </c:strRef>
          </c:cat>
          <c:val>
            <c:numRef>
              <c:f>Sheet1!$B$2:$B$7</c:f>
              <c:numCache>
                <c:formatCode>General</c:formatCode>
                <c:ptCount val="6"/>
                <c:pt idx="0">
                  <c:v>1020</c:v>
                </c:pt>
                <c:pt idx="1">
                  <c:v>1242</c:v>
                </c:pt>
                <c:pt idx="2">
                  <c:v>1436</c:v>
                </c:pt>
                <c:pt idx="3">
                  <c:v>1484</c:v>
                </c:pt>
                <c:pt idx="4">
                  <c:v>1557</c:v>
                </c:pt>
                <c:pt idx="5">
                  <c:v>1323</c:v>
                </c:pt>
              </c:numCache>
            </c:numRef>
          </c:val>
          <c:smooth val="0"/>
        </c:ser>
        <c:ser>
          <c:idx val="1"/>
          <c:order val="1"/>
          <c:tx>
            <c:strRef>
              <c:f>Sheet1!$C$1</c:f>
              <c:strCache>
                <c:ptCount val="1"/>
                <c:pt idx="0">
                  <c:v>東京</c:v>
                </c:pt>
              </c:strCache>
            </c:strRef>
          </c:tx>
          <c:spPr>
            <a:ln>
              <a:solidFill>
                <a:sysClr val="windowText" lastClr="000000"/>
              </a:solidFill>
              <a:prstDash val="sysDash"/>
            </a:ln>
          </c:spPr>
          <c:marker>
            <c:symbol val="triangle"/>
            <c:size val="10"/>
            <c:spPr>
              <a:solidFill>
                <a:srgbClr val="FF0000"/>
              </a:solidFill>
              <a:ln>
                <a:solidFill>
                  <a:sysClr val="windowText" lastClr="000000"/>
                </a:solidFill>
                <a:prstDash val="sysDash"/>
              </a:ln>
            </c:spPr>
          </c:marker>
          <c:dLbls>
            <c:dLbl>
              <c:idx val="0"/>
              <c:layout>
                <c:manualLayout>
                  <c:x val="-9.6506985334962755E-2"/>
                  <c:y val="-5.3513498500166651E-2"/>
                </c:manualLayout>
              </c:layout>
              <c:dLblPos val="r"/>
              <c:showLegendKey val="0"/>
              <c:showVal val="1"/>
              <c:showCatName val="0"/>
              <c:showSerName val="0"/>
              <c:showPercent val="0"/>
              <c:showBubbleSize val="0"/>
            </c:dLbl>
            <c:dLbl>
              <c:idx val="1"/>
              <c:dLblPos val="b"/>
              <c:showLegendKey val="0"/>
              <c:showVal val="1"/>
              <c:showCatName val="0"/>
              <c:showSerName val="0"/>
              <c:showPercent val="0"/>
              <c:showBubbleSize val="0"/>
            </c:dLbl>
            <c:dLbl>
              <c:idx val="2"/>
              <c:layout>
                <c:manualLayout>
                  <c:x val="-9.100658642323993E-2"/>
                  <c:y val="7.1104065360259122E-2"/>
                </c:manualLayout>
              </c:layout>
              <c:dLblPos val="r"/>
              <c:showLegendKey val="0"/>
              <c:showVal val="1"/>
              <c:showCatName val="0"/>
              <c:showSerName val="0"/>
              <c:showPercent val="0"/>
              <c:showBubbleSize val="0"/>
            </c:dLbl>
            <c:dLbl>
              <c:idx val="3"/>
              <c:layout>
                <c:manualLayout>
                  <c:x val="-7.2195011798065145E-2"/>
                  <c:y val="0.11630738945672703"/>
                </c:manualLayout>
              </c:layout>
              <c:dLblPos val="r"/>
              <c:showLegendKey val="0"/>
              <c:showVal val="1"/>
              <c:showCatName val="0"/>
              <c:showSerName val="0"/>
              <c:showPercent val="0"/>
              <c:showBubbleSize val="0"/>
            </c:dLbl>
            <c:dLbl>
              <c:idx val="4"/>
              <c:layout>
                <c:manualLayout>
                  <c:x val="-8.6715707362249914E-2"/>
                  <c:y val="0.13284201060993223"/>
                </c:manualLayout>
              </c:layout>
              <c:dLblPos val="r"/>
              <c:showLegendKey val="0"/>
              <c:showVal val="1"/>
              <c:showCatName val="0"/>
              <c:showSerName val="0"/>
              <c:showPercent val="0"/>
              <c:showBubbleSize val="0"/>
            </c:dLbl>
            <c:dLbl>
              <c:idx val="5"/>
              <c:layout>
                <c:manualLayout>
                  <c:x val="0"/>
                  <c:y val="6.8549241056549276E-2"/>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C00000"/>
                    </a:solidFill>
                  </a:defRPr>
                </a:pPr>
                <a:endParaRPr lang="ja-JP"/>
              </a:p>
            </c:txPr>
            <c:showLegendKey val="0"/>
            <c:showVal val="0"/>
            <c:showCatName val="0"/>
            <c:showSerName val="0"/>
            <c:showPercent val="0"/>
            <c:showBubbleSize val="0"/>
          </c:dLbls>
          <c:cat>
            <c:strRef>
              <c:f>Sheet1!$A$2:$A$7</c:f>
              <c:strCache>
                <c:ptCount val="6"/>
                <c:pt idx="0">
                  <c:v>H21</c:v>
                </c:pt>
                <c:pt idx="1">
                  <c:v>H22</c:v>
                </c:pt>
                <c:pt idx="2">
                  <c:v>H23</c:v>
                </c:pt>
                <c:pt idx="3">
                  <c:v>H24</c:v>
                </c:pt>
                <c:pt idx="4">
                  <c:v>H25</c:v>
                </c:pt>
                <c:pt idx="5">
                  <c:v>H26</c:v>
                </c:pt>
              </c:strCache>
            </c:strRef>
          </c:cat>
          <c:val>
            <c:numRef>
              <c:f>Sheet1!$C$2:$C$7</c:f>
              <c:numCache>
                <c:formatCode>General</c:formatCode>
                <c:ptCount val="6"/>
                <c:pt idx="0">
                  <c:v>1172</c:v>
                </c:pt>
                <c:pt idx="1">
                  <c:v>1051</c:v>
                </c:pt>
                <c:pt idx="2">
                  <c:v>1015</c:v>
                </c:pt>
                <c:pt idx="3">
                  <c:v>1080</c:v>
                </c:pt>
                <c:pt idx="4">
                  <c:v>1101</c:v>
                </c:pt>
                <c:pt idx="5">
                  <c:v>1192</c:v>
                </c:pt>
              </c:numCache>
            </c:numRef>
          </c:val>
          <c:smooth val="0"/>
        </c:ser>
        <c:dLbls>
          <c:showLegendKey val="0"/>
          <c:showVal val="0"/>
          <c:showCatName val="0"/>
          <c:showSerName val="0"/>
          <c:showPercent val="0"/>
          <c:showBubbleSize val="0"/>
        </c:dLbls>
        <c:marker val="1"/>
        <c:smooth val="0"/>
        <c:axId val="142777728"/>
        <c:axId val="142881920"/>
      </c:lineChart>
      <c:catAx>
        <c:axId val="142777728"/>
        <c:scaling>
          <c:orientation val="minMax"/>
        </c:scaling>
        <c:delete val="0"/>
        <c:axPos val="b"/>
        <c:numFmt formatCode="General" sourceLinked="1"/>
        <c:majorTickMark val="out"/>
        <c:minorTickMark val="none"/>
        <c:tickLblPos val="nextTo"/>
        <c:txPr>
          <a:bodyPr/>
          <a:lstStyle/>
          <a:p>
            <a:pPr>
              <a:defRPr sz="1050"/>
            </a:pPr>
            <a:endParaRPr lang="ja-JP"/>
          </a:p>
        </c:txPr>
        <c:crossAx val="142881920"/>
        <c:crosses val="autoZero"/>
        <c:auto val="1"/>
        <c:lblAlgn val="ctr"/>
        <c:lblOffset val="100"/>
        <c:noMultiLvlLbl val="0"/>
      </c:catAx>
      <c:valAx>
        <c:axId val="142881920"/>
        <c:scaling>
          <c:orientation val="minMax"/>
          <c:max val="1600"/>
          <c:min val="800"/>
        </c:scaling>
        <c:delete val="0"/>
        <c:axPos val="l"/>
        <c:majorGridlines/>
        <c:numFmt formatCode="#,##0_ " sourceLinked="0"/>
        <c:majorTickMark val="out"/>
        <c:minorTickMark val="none"/>
        <c:tickLblPos val="nextTo"/>
        <c:txPr>
          <a:bodyPr/>
          <a:lstStyle/>
          <a:p>
            <a:pPr>
              <a:defRPr sz="1100"/>
            </a:pPr>
            <a:endParaRPr lang="ja-JP"/>
          </a:p>
        </c:txPr>
        <c:crossAx val="142777728"/>
        <c:crosses val="autoZero"/>
        <c:crossBetween val="between"/>
        <c:majorUnit val="200"/>
      </c:valAx>
      <c:spPr>
        <a:noFill/>
      </c:spPr>
    </c:plotArea>
    <c:plotVisOnly val="1"/>
    <c:dispBlanksAs val="zero"/>
    <c:showDLblsOverMax val="0"/>
  </c:chart>
  <c:spPr>
    <a:ln>
      <a:noFill/>
      <a:prstDash val="sysDash"/>
    </a:ln>
  </c:spPr>
  <c:txPr>
    <a:bodyPr/>
    <a:lstStyle/>
    <a:p>
      <a:pPr>
        <a:defRPr sz="1800"/>
      </a:pPr>
      <a:endParaRPr lang="ja-JP"/>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ser>
        <c:dLbls>
          <c:showLegendKey val="0"/>
          <c:showVal val="0"/>
          <c:showCatName val="0"/>
          <c:showSerName val="0"/>
          <c:showPercent val="0"/>
          <c:showBubbleSize val="0"/>
        </c:dLbls>
        <c:gapWidth val="35"/>
        <c:overlap val="100"/>
        <c:axId val="143149696"/>
        <c:axId val="143160064"/>
      </c:barChart>
      <c:catAx>
        <c:axId val="143149696"/>
        <c:scaling>
          <c:orientation val="minMax"/>
        </c:scaling>
        <c:delete val="0"/>
        <c:axPos val="b"/>
        <c:title>
          <c:tx>
            <c:rich>
              <a:bodyPr/>
              <a:lstStyle/>
              <a:p>
                <a:pPr>
                  <a:defRPr/>
                </a:pPr>
                <a:r>
                  <a:rPr lang="ja-JP"/>
                  <a:t>（建替年度）</a:t>
                </a:r>
              </a:p>
            </c:rich>
          </c:tx>
          <c:layout>
            <c:manualLayout>
              <c:xMode val="edge"/>
              <c:yMode val="edge"/>
              <c:x val="0.91657825249185221"/>
              <c:y val="0.95162510599862971"/>
            </c:manualLayout>
          </c:layout>
          <c:overlay val="0"/>
        </c:title>
        <c:numFmt formatCode="General" sourceLinked="1"/>
        <c:majorTickMark val="out"/>
        <c:minorTickMark val="none"/>
        <c:tickLblPos val="nextTo"/>
        <c:txPr>
          <a:bodyPr/>
          <a:lstStyle/>
          <a:p>
            <a:pPr>
              <a:defRPr b="1"/>
            </a:pPr>
            <a:endParaRPr lang="ja-JP"/>
          </a:p>
        </c:txPr>
        <c:crossAx val="143160064"/>
        <c:crosses val="autoZero"/>
        <c:auto val="1"/>
        <c:lblAlgn val="ctr"/>
        <c:lblOffset val="100"/>
        <c:tickLblSkip val="3"/>
        <c:noMultiLvlLbl val="0"/>
      </c:catAx>
      <c:valAx>
        <c:axId val="143160064"/>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43149696"/>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FBA23-EC0C-4918-836B-B04FC2A2F96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5B108747-4CE7-4823-A1B8-7F0FDCE368CD}">
      <dgm:prSet phldrT="[テキスト]"/>
      <dgm:spPr/>
      <dgm:t>
        <a:bodyPr/>
        <a:lstStyle/>
        <a:p>
          <a:endParaRPr kumimoji="1" lang="ja-JP" altLang="en-US" dirty="0"/>
        </a:p>
      </dgm:t>
    </dgm:pt>
    <dgm:pt modelId="{6ADEE820-29E7-419E-96CF-C651A66834C8}" type="parTrans" cxnId="{4B2C846C-C8F4-4102-A280-145654892644}">
      <dgm:prSet/>
      <dgm:spPr/>
      <dgm:t>
        <a:bodyPr/>
        <a:lstStyle/>
        <a:p>
          <a:endParaRPr kumimoji="1" lang="ja-JP" altLang="en-US"/>
        </a:p>
      </dgm:t>
    </dgm:pt>
    <dgm:pt modelId="{368FFEFE-AC9D-4914-A1EB-18402B7D4BE4}" type="sibTrans" cxnId="{4B2C846C-C8F4-4102-A280-145654892644}">
      <dgm:prSet/>
      <dgm:spPr/>
      <dgm:t>
        <a:bodyPr/>
        <a:lstStyle/>
        <a:p>
          <a:endParaRPr kumimoji="1" lang="ja-JP" altLang="en-US"/>
        </a:p>
      </dgm:t>
    </dgm:pt>
    <dgm:pt modelId="{9F9BFE98-76E1-42F7-9C5F-8B6E904E05FF}">
      <dgm:prSet phldrT="[テキスト]"/>
      <dgm:spPr/>
      <dgm:t>
        <a:bodyPr/>
        <a:lstStyle/>
        <a:p>
          <a:endParaRPr kumimoji="1" lang="ja-JP" altLang="en-US" dirty="0"/>
        </a:p>
      </dgm:t>
    </dgm:pt>
    <dgm:pt modelId="{747FA5BB-537E-4F53-BED8-640AAA402829}" type="parTrans" cxnId="{70A2D66E-2FE1-4BC3-BCF0-D682756BA0EE}">
      <dgm:prSet/>
      <dgm:spPr/>
      <dgm:t>
        <a:bodyPr/>
        <a:lstStyle/>
        <a:p>
          <a:endParaRPr kumimoji="1" lang="ja-JP" altLang="en-US"/>
        </a:p>
      </dgm:t>
    </dgm:pt>
    <dgm:pt modelId="{E2D2003F-814E-4025-8562-456E695B7C55}" type="sibTrans" cxnId="{70A2D66E-2FE1-4BC3-BCF0-D682756BA0EE}">
      <dgm:prSet/>
      <dgm:spPr/>
      <dgm:t>
        <a:bodyPr/>
        <a:lstStyle/>
        <a:p>
          <a:endParaRPr kumimoji="1" lang="ja-JP" altLang="en-US"/>
        </a:p>
      </dgm:t>
    </dgm:pt>
    <dgm:pt modelId="{D2386B93-BE92-4550-AAFB-8CAD2240CA73}">
      <dgm:prSet phldrT="[テキスト]"/>
      <dgm:spPr/>
      <dgm:t>
        <a:bodyPr/>
        <a:lstStyle/>
        <a:p>
          <a:endParaRPr kumimoji="1" lang="ja-JP" altLang="en-US" dirty="0"/>
        </a:p>
      </dgm:t>
    </dgm:pt>
    <dgm:pt modelId="{51D881C2-DBE1-4C94-BD21-CF7474D54555}" type="sibTrans" cxnId="{43DEC48F-D2B4-41D3-A6FF-3C52AD601F3A}">
      <dgm:prSet/>
      <dgm:spPr/>
      <dgm:t>
        <a:bodyPr/>
        <a:lstStyle/>
        <a:p>
          <a:endParaRPr kumimoji="1" lang="ja-JP" altLang="en-US"/>
        </a:p>
      </dgm:t>
    </dgm:pt>
    <dgm:pt modelId="{0D02CF81-19AF-48C2-BDCD-C692F07018F6}" type="parTrans" cxnId="{43DEC48F-D2B4-41D3-A6FF-3C52AD601F3A}">
      <dgm:prSet/>
      <dgm:spPr/>
      <dgm:t>
        <a:bodyPr/>
        <a:lstStyle/>
        <a:p>
          <a:endParaRPr kumimoji="1" lang="ja-JP" altLang="en-US"/>
        </a:p>
      </dgm:t>
    </dgm:pt>
    <dgm:pt modelId="{C3975223-AD29-4532-984E-77D8EC3ACD19}" type="pres">
      <dgm:prSet presAssocID="{7A5FBA23-EC0C-4918-836B-B04FC2A2F961}" presName="cycle" presStyleCnt="0">
        <dgm:presLayoutVars>
          <dgm:dir/>
          <dgm:resizeHandles val="exact"/>
        </dgm:presLayoutVars>
      </dgm:prSet>
      <dgm:spPr/>
      <dgm:t>
        <a:bodyPr/>
        <a:lstStyle/>
        <a:p>
          <a:endParaRPr kumimoji="1" lang="ja-JP" altLang="en-US"/>
        </a:p>
      </dgm:t>
    </dgm:pt>
    <dgm:pt modelId="{8AC8C663-A5E1-4FD9-8047-DF27561B3BE7}" type="pres">
      <dgm:prSet presAssocID="{D2386B93-BE92-4550-AAFB-8CAD2240CA73}" presName="dummy" presStyleCnt="0"/>
      <dgm:spPr/>
    </dgm:pt>
    <dgm:pt modelId="{DD139461-6437-45A2-8D1D-FA3C811818CF}" type="pres">
      <dgm:prSet presAssocID="{D2386B93-BE92-4550-AAFB-8CAD2240CA73}" presName="node" presStyleLbl="revTx" presStyleIdx="0" presStyleCnt="3">
        <dgm:presLayoutVars>
          <dgm:bulletEnabled val="1"/>
        </dgm:presLayoutVars>
      </dgm:prSet>
      <dgm:spPr/>
      <dgm:t>
        <a:bodyPr/>
        <a:lstStyle/>
        <a:p>
          <a:endParaRPr kumimoji="1" lang="ja-JP" altLang="en-US"/>
        </a:p>
      </dgm:t>
    </dgm:pt>
    <dgm:pt modelId="{D08AC6F6-6416-42C9-8C4B-0A0C35F1630A}" type="pres">
      <dgm:prSet presAssocID="{51D881C2-DBE1-4C94-BD21-CF7474D54555}" presName="sibTrans" presStyleLbl="node1" presStyleIdx="0" presStyleCnt="3"/>
      <dgm:spPr/>
      <dgm:t>
        <a:bodyPr/>
        <a:lstStyle/>
        <a:p>
          <a:endParaRPr kumimoji="1" lang="ja-JP" altLang="en-US"/>
        </a:p>
      </dgm:t>
    </dgm:pt>
    <dgm:pt modelId="{04D3B333-339E-41E9-AF8D-A36D0430F2DC}" type="pres">
      <dgm:prSet presAssocID="{5B108747-4CE7-4823-A1B8-7F0FDCE368CD}" presName="dummy" presStyleCnt="0"/>
      <dgm:spPr/>
    </dgm:pt>
    <dgm:pt modelId="{D36A6404-55AD-49CE-8623-7A2F6D3D2179}" type="pres">
      <dgm:prSet presAssocID="{5B108747-4CE7-4823-A1B8-7F0FDCE368CD}" presName="node" presStyleLbl="revTx" presStyleIdx="1" presStyleCnt="3">
        <dgm:presLayoutVars>
          <dgm:bulletEnabled val="1"/>
        </dgm:presLayoutVars>
      </dgm:prSet>
      <dgm:spPr/>
      <dgm:t>
        <a:bodyPr/>
        <a:lstStyle/>
        <a:p>
          <a:endParaRPr kumimoji="1" lang="ja-JP" altLang="en-US"/>
        </a:p>
      </dgm:t>
    </dgm:pt>
    <dgm:pt modelId="{69C86F72-6367-41A2-8FC6-6F1BFB446B0C}" type="pres">
      <dgm:prSet presAssocID="{368FFEFE-AC9D-4914-A1EB-18402B7D4BE4}" presName="sibTrans" presStyleLbl="node1" presStyleIdx="1" presStyleCnt="3"/>
      <dgm:spPr/>
      <dgm:t>
        <a:bodyPr/>
        <a:lstStyle/>
        <a:p>
          <a:endParaRPr kumimoji="1" lang="ja-JP" altLang="en-US"/>
        </a:p>
      </dgm:t>
    </dgm:pt>
    <dgm:pt modelId="{AE21CD0B-A7D4-485A-96C4-39A811388101}" type="pres">
      <dgm:prSet presAssocID="{9F9BFE98-76E1-42F7-9C5F-8B6E904E05FF}" presName="dummy" presStyleCnt="0"/>
      <dgm:spPr/>
    </dgm:pt>
    <dgm:pt modelId="{30205082-AAAE-4F7A-8DB0-58C35146F308}" type="pres">
      <dgm:prSet presAssocID="{9F9BFE98-76E1-42F7-9C5F-8B6E904E05FF}" presName="node" presStyleLbl="revTx" presStyleIdx="2" presStyleCnt="3">
        <dgm:presLayoutVars>
          <dgm:bulletEnabled val="1"/>
        </dgm:presLayoutVars>
      </dgm:prSet>
      <dgm:spPr/>
      <dgm:t>
        <a:bodyPr/>
        <a:lstStyle/>
        <a:p>
          <a:endParaRPr kumimoji="1" lang="ja-JP" altLang="en-US"/>
        </a:p>
      </dgm:t>
    </dgm:pt>
    <dgm:pt modelId="{5319FCCB-2226-4657-A287-4E70BD9CE4E6}" type="pres">
      <dgm:prSet presAssocID="{E2D2003F-814E-4025-8562-456E695B7C55}" presName="sibTrans" presStyleLbl="node1" presStyleIdx="2" presStyleCnt="3" custLinFactNeighborX="2250" custLinFactNeighborY="6934"/>
      <dgm:spPr/>
      <dgm:t>
        <a:bodyPr/>
        <a:lstStyle/>
        <a:p>
          <a:endParaRPr kumimoji="1" lang="ja-JP" altLang="en-US"/>
        </a:p>
      </dgm:t>
    </dgm:pt>
  </dgm:ptLst>
  <dgm:cxnLst>
    <dgm:cxn modelId="{43DEC48F-D2B4-41D3-A6FF-3C52AD601F3A}" srcId="{7A5FBA23-EC0C-4918-836B-B04FC2A2F961}" destId="{D2386B93-BE92-4550-AAFB-8CAD2240CA73}" srcOrd="0" destOrd="0" parTransId="{0D02CF81-19AF-48C2-BDCD-C692F07018F6}" sibTransId="{51D881C2-DBE1-4C94-BD21-CF7474D54555}"/>
    <dgm:cxn modelId="{EFF54233-682A-43EC-984B-4ABE7DD82DCC}" type="presOf" srcId="{E2D2003F-814E-4025-8562-456E695B7C55}" destId="{5319FCCB-2226-4657-A287-4E70BD9CE4E6}" srcOrd="0" destOrd="0" presId="urn:microsoft.com/office/officeart/2005/8/layout/cycle1"/>
    <dgm:cxn modelId="{4B2C846C-C8F4-4102-A280-145654892644}" srcId="{7A5FBA23-EC0C-4918-836B-B04FC2A2F961}" destId="{5B108747-4CE7-4823-A1B8-7F0FDCE368CD}" srcOrd="1" destOrd="0" parTransId="{6ADEE820-29E7-419E-96CF-C651A66834C8}" sibTransId="{368FFEFE-AC9D-4914-A1EB-18402B7D4BE4}"/>
    <dgm:cxn modelId="{B99F476D-B4F1-4361-A995-6A739B9A216E}" type="presOf" srcId="{7A5FBA23-EC0C-4918-836B-B04FC2A2F961}" destId="{C3975223-AD29-4532-984E-77D8EC3ACD19}" srcOrd="0" destOrd="0" presId="urn:microsoft.com/office/officeart/2005/8/layout/cycle1"/>
    <dgm:cxn modelId="{F26EFA58-80B4-4121-A8BB-9D1F76B84948}" type="presOf" srcId="{D2386B93-BE92-4550-AAFB-8CAD2240CA73}" destId="{DD139461-6437-45A2-8D1D-FA3C811818CF}" srcOrd="0" destOrd="0" presId="urn:microsoft.com/office/officeart/2005/8/layout/cycle1"/>
    <dgm:cxn modelId="{8F73F786-E6AE-45F0-8C8F-2D551C36EF72}" type="presOf" srcId="{9F9BFE98-76E1-42F7-9C5F-8B6E904E05FF}" destId="{30205082-AAAE-4F7A-8DB0-58C35146F308}" srcOrd="0" destOrd="0" presId="urn:microsoft.com/office/officeart/2005/8/layout/cycle1"/>
    <dgm:cxn modelId="{ECA6CF52-A521-4C8C-BEBF-F3C2F879ECBD}" type="presOf" srcId="{51D881C2-DBE1-4C94-BD21-CF7474D54555}" destId="{D08AC6F6-6416-42C9-8C4B-0A0C35F1630A}" srcOrd="0" destOrd="0" presId="urn:microsoft.com/office/officeart/2005/8/layout/cycle1"/>
    <dgm:cxn modelId="{CE53BA84-BA3F-4A16-B0E3-22E06A5A5334}" type="presOf" srcId="{368FFEFE-AC9D-4914-A1EB-18402B7D4BE4}" destId="{69C86F72-6367-41A2-8FC6-6F1BFB446B0C}" srcOrd="0" destOrd="0" presId="urn:microsoft.com/office/officeart/2005/8/layout/cycle1"/>
    <dgm:cxn modelId="{704A5520-E42E-46AC-A955-FDBC9549437E}" type="presOf" srcId="{5B108747-4CE7-4823-A1B8-7F0FDCE368CD}" destId="{D36A6404-55AD-49CE-8623-7A2F6D3D2179}" srcOrd="0" destOrd="0" presId="urn:microsoft.com/office/officeart/2005/8/layout/cycle1"/>
    <dgm:cxn modelId="{70A2D66E-2FE1-4BC3-BCF0-D682756BA0EE}" srcId="{7A5FBA23-EC0C-4918-836B-B04FC2A2F961}" destId="{9F9BFE98-76E1-42F7-9C5F-8B6E904E05FF}" srcOrd="2" destOrd="0" parTransId="{747FA5BB-537E-4F53-BED8-640AAA402829}" sibTransId="{E2D2003F-814E-4025-8562-456E695B7C55}"/>
    <dgm:cxn modelId="{4E9CBFF3-760E-4C87-90BF-18B14F34D70E}" type="presParOf" srcId="{C3975223-AD29-4532-984E-77D8EC3ACD19}" destId="{8AC8C663-A5E1-4FD9-8047-DF27561B3BE7}" srcOrd="0" destOrd="0" presId="urn:microsoft.com/office/officeart/2005/8/layout/cycle1"/>
    <dgm:cxn modelId="{1617AFB6-E812-4F3A-8193-04A7777DEB6F}" type="presParOf" srcId="{C3975223-AD29-4532-984E-77D8EC3ACD19}" destId="{DD139461-6437-45A2-8D1D-FA3C811818CF}" srcOrd="1" destOrd="0" presId="urn:microsoft.com/office/officeart/2005/8/layout/cycle1"/>
    <dgm:cxn modelId="{A8A32624-CB69-4727-B189-4B31B661E27E}" type="presParOf" srcId="{C3975223-AD29-4532-984E-77D8EC3ACD19}" destId="{D08AC6F6-6416-42C9-8C4B-0A0C35F1630A}" srcOrd="2" destOrd="0" presId="urn:microsoft.com/office/officeart/2005/8/layout/cycle1"/>
    <dgm:cxn modelId="{CB75919F-D50D-4BDA-A5D1-E6FF44EC90EC}" type="presParOf" srcId="{C3975223-AD29-4532-984E-77D8EC3ACD19}" destId="{04D3B333-339E-41E9-AF8D-A36D0430F2DC}" srcOrd="3" destOrd="0" presId="urn:microsoft.com/office/officeart/2005/8/layout/cycle1"/>
    <dgm:cxn modelId="{879E8892-66B3-4B42-8037-960C21B68D6A}" type="presParOf" srcId="{C3975223-AD29-4532-984E-77D8EC3ACD19}" destId="{D36A6404-55AD-49CE-8623-7A2F6D3D2179}" srcOrd="4" destOrd="0" presId="urn:microsoft.com/office/officeart/2005/8/layout/cycle1"/>
    <dgm:cxn modelId="{ABC61829-6E01-44EB-A892-328F025D52D2}" type="presParOf" srcId="{C3975223-AD29-4532-984E-77D8EC3ACD19}" destId="{69C86F72-6367-41A2-8FC6-6F1BFB446B0C}" srcOrd="5" destOrd="0" presId="urn:microsoft.com/office/officeart/2005/8/layout/cycle1"/>
    <dgm:cxn modelId="{ECF2A150-4D4C-463D-9839-FC8EB7FECE34}" type="presParOf" srcId="{C3975223-AD29-4532-984E-77D8EC3ACD19}" destId="{AE21CD0B-A7D4-485A-96C4-39A811388101}" srcOrd="6" destOrd="0" presId="urn:microsoft.com/office/officeart/2005/8/layout/cycle1"/>
    <dgm:cxn modelId="{F016B001-FDD1-4FBF-B9BC-C5D442ABEB27}" type="presParOf" srcId="{C3975223-AD29-4532-984E-77D8EC3ACD19}" destId="{30205082-AAAE-4F7A-8DB0-58C35146F308}" srcOrd="7" destOrd="0" presId="urn:microsoft.com/office/officeart/2005/8/layout/cycle1"/>
    <dgm:cxn modelId="{8BC64647-91E0-4C6E-A116-51158DAF2C7A}" type="presParOf" srcId="{C3975223-AD29-4532-984E-77D8EC3ACD19}" destId="{5319FCCB-2226-4657-A287-4E70BD9CE4E6}"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0.80626</cdr:x>
      <cdr:y>0.32451</cdr:y>
    </cdr:from>
    <cdr:to>
      <cdr:x>0.82989</cdr:x>
      <cdr:y>0.38812</cdr:y>
    </cdr:to>
    <cdr:sp macro="" textlink="">
      <cdr:nvSpPr>
        <cdr:cNvPr id="2" name="下矢印 1"/>
        <cdr:cNvSpPr/>
      </cdr:nvSpPr>
      <cdr:spPr>
        <a:xfrm xmlns:a="http://schemas.openxmlformats.org/drawingml/2006/main">
          <a:off x="5305350" y="801291"/>
          <a:ext cx="155491" cy="15706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dirty="0"/>
        </a:p>
      </cdr:txBody>
    </cdr:sp>
  </cdr:relSizeAnchor>
  <cdr:relSizeAnchor xmlns:cdr="http://schemas.openxmlformats.org/drawingml/2006/chartDrawing">
    <cdr:from>
      <cdr:x>0.76926</cdr:x>
      <cdr:y>0.11035</cdr:y>
    </cdr:from>
    <cdr:to>
      <cdr:x>0.86486</cdr:x>
      <cdr:y>0.29226</cdr:y>
    </cdr:to>
    <cdr:sp macro="" textlink="">
      <cdr:nvSpPr>
        <cdr:cNvPr id="3" name="正方形/長方形 2"/>
        <cdr:cNvSpPr/>
      </cdr:nvSpPr>
      <cdr:spPr>
        <a:xfrm xmlns:a="http://schemas.openxmlformats.org/drawingml/2006/main">
          <a:off x="5339181" y="296807"/>
          <a:ext cx="663529" cy="489314"/>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大阪府</a:t>
          </a:r>
          <a:endParaRPr lang="en-US" altLang="ja-JP" sz="800" dirty="0"/>
        </a:p>
        <a:p xmlns:a="http://schemas.openxmlformats.org/drawingml/2006/main">
          <a:pPr algn="ctr"/>
          <a:r>
            <a:rPr lang="en-US" altLang="ja-JP" sz="800" dirty="0"/>
            <a:t>40.5%</a:t>
          </a:r>
        </a:p>
        <a:p xmlns:a="http://schemas.openxmlformats.org/drawingml/2006/main">
          <a:pPr algn="ctr"/>
          <a:r>
            <a:rPr lang="en-US" altLang="ja-JP" sz="800" dirty="0"/>
            <a:t>40</a:t>
          </a:r>
          <a:r>
            <a:rPr lang="ja-JP" altLang="en-US" sz="800" dirty="0"/>
            <a:t>位</a:t>
          </a:r>
          <a:endParaRPr lang="ja-JP" sz="800" dirty="0"/>
        </a:p>
      </cdr:txBody>
    </cdr:sp>
  </cdr:relSizeAnchor>
  <cdr:relSizeAnchor xmlns:cdr="http://schemas.openxmlformats.org/drawingml/2006/chartDrawing">
    <cdr:from>
      <cdr:x>0.12137</cdr:x>
      <cdr:y>0.0568</cdr:y>
    </cdr:from>
    <cdr:to>
      <cdr:x>0.21697</cdr:x>
      <cdr:y>0.2442</cdr:y>
    </cdr:to>
    <cdr:sp macro="" textlink="">
      <cdr:nvSpPr>
        <cdr:cNvPr id="4" name="正方形/長方形 3"/>
        <cdr:cNvSpPr/>
      </cdr:nvSpPr>
      <cdr:spPr>
        <a:xfrm xmlns:a="http://schemas.openxmlformats.org/drawingml/2006/main">
          <a:off x="842389" y="152791"/>
          <a:ext cx="663529" cy="504056"/>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東京都</a:t>
          </a:r>
          <a:endParaRPr lang="en-US" altLang="ja-JP" sz="800" dirty="0"/>
        </a:p>
        <a:p xmlns:a="http://schemas.openxmlformats.org/drawingml/2006/main">
          <a:pPr algn="ctr"/>
          <a:r>
            <a:rPr lang="en-US" altLang="ja-JP" sz="800" dirty="0"/>
            <a:t>62.9%</a:t>
          </a:r>
        </a:p>
        <a:p xmlns:a="http://schemas.openxmlformats.org/drawingml/2006/main">
          <a:pPr algn="ctr"/>
          <a:r>
            <a:rPr lang="en-US" altLang="ja-JP" sz="800" dirty="0"/>
            <a:t>1</a:t>
          </a:r>
          <a:r>
            <a:rPr lang="ja-JP" altLang="en-US" sz="800" dirty="0"/>
            <a:t>位</a:t>
          </a:r>
          <a:endParaRPr lang="ja-JP" sz="800" dirty="0"/>
        </a:p>
      </cdr:txBody>
    </cdr:sp>
  </cdr:relSizeAnchor>
  <cdr:relSizeAnchor xmlns:cdr="http://schemas.openxmlformats.org/drawingml/2006/chartDrawing">
    <cdr:from>
      <cdr:x>0.49166</cdr:x>
      <cdr:y>0.08615</cdr:y>
    </cdr:from>
    <cdr:to>
      <cdr:x>0.61497</cdr:x>
      <cdr:y>0.25112</cdr:y>
    </cdr:to>
    <cdr:sp macro="" textlink="">
      <cdr:nvSpPr>
        <cdr:cNvPr id="5" name="正方形/長方形 4"/>
        <cdr:cNvSpPr/>
      </cdr:nvSpPr>
      <cdr:spPr>
        <a:xfrm xmlns:a="http://schemas.openxmlformats.org/drawingml/2006/main">
          <a:off x="3235210" y="212714"/>
          <a:ext cx="811404" cy="407349"/>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solidFill>
                <a:schemeClr val="tx1"/>
              </a:solidFill>
            </a:rPr>
            <a:t>全国平均</a:t>
          </a:r>
          <a:r>
            <a:rPr lang="en-US" altLang="ja-JP" sz="800" dirty="0" smtClean="0">
              <a:solidFill>
                <a:schemeClr val="tx1"/>
              </a:solidFill>
            </a:rPr>
            <a:t>45.6%</a:t>
          </a:r>
          <a:endParaRPr lang="en-US" altLang="ja-JP" sz="800" dirty="0">
            <a:solidFill>
              <a:schemeClr val="tx1"/>
            </a:solidFill>
          </a:endParaRPr>
        </a:p>
      </cdr:txBody>
    </cdr:sp>
  </cdr:relSizeAnchor>
  <cdr:relSizeAnchor xmlns:cdr="http://schemas.openxmlformats.org/drawingml/2006/chartDrawing">
    <cdr:from>
      <cdr:x>0.53827</cdr:x>
      <cdr:y>0.28936</cdr:y>
    </cdr:from>
    <cdr:to>
      <cdr:x>0.5619</cdr:x>
      <cdr:y>0.35297</cdr:y>
    </cdr:to>
    <cdr:sp macro="" textlink="">
      <cdr:nvSpPr>
        <cdr:cNvPr id="6" name="下矢印 5"/>
        <cdr:cNvSpPr/>
      </cdr:nvSpPr>
      <cdr:spPr>
        <a:xfrm xmlns:a="http://schemas.openxmlformats.org/drawingml/2006/main">
          <a:off x="3541917" y="714502"/>
          <a:ext cx="155491" cy="15706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6" rIns="91433" bIns="45716" rtlCol="0"/>
          <a:lstStyle>
            <a:lvl1pPr algn="r">
              <a:defRPr sz="1200"/>
            </a:lvl1pPr>
          </a:lstStyle>
          <a:p>
            <a:fld id="{BEC7E683-BBDE-45AC-A4FF-3989F8F6A592}" type="datetimeFigureOut">
              <a:rPr kumimoji="1" lang="ja-JP" altLang="en-US" smtClean="0"/>
              <a:t>2015/12/24</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6" rIns="91433"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9575" cy="496887"/>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6887"/>
          </a:xfrm>
          <a:prstGeom prst="rect">
            <a:avLst/>
          </a:prstGeom>
        </p:spPr>
        <p:txBody>
          <a:bodyPr vert="horz" lIns="91433" tIns="45716" rIns="91433" bIns="45716"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12</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102</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103</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104</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105</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13</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24</a:t>
            </a:fld>
            <a:endParaRPr kumimoji="1" lang="ja-JP" altLang="en-US"/>
          </a:p>
        </p:txBody>
      </p:sp>
    </p:spTree>
    <p:extLst>
      <p:ext uri="{BB962C8B-B14F-4D97-AF65-F5344CB8AC3E}">
        <p14:creationId xmlns:p14="http://schemas.microsoft.com/office/powerpoint/2010/main" val="391906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34</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43</a:t>
            </a:fld>
            <a:endParaRPr kumimoji="1" lang="ja-JP" altLang="en-US"/>
          </a:p>
        </p:txBody>
      </p:sp>
    </p:spTree>
    <p:extLst>
      <p:ext uri="{BB962C8B-B14F-4D97-AF65-F5344CB8AC3E}">
        <p14:creationId xmlns:p14="http://schemas.microsoft.com/office/powerpoint/2010/main" val="342307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新産業</a:t>
            </a:r>
          </a:p>
          <a:p>
            <a:r>
              <a:rPr kumimoji="1" lang="ja-JP" altLang="en-US" dirty="0" smtClean="0"/>
              <a:t>　　　・インバウンド</a:t>
            </a:r>
          </a:p>
          <a:p>
            <a:endParaRPr kumimoji="1" lang="ja-JP" altLang="en-US" dirty="0" smtClean="0"/>
          </a:p>
          <a:p>
            <a:r>
              <a:rPr kumimoji="1" lang="ja-JP" altLang="en-US" dirty="0" smtClean="0"/>
              <a:t>　　イノベーションの芽生え</a:t>
            </a:r>
          </a:p>
          <a:p>
            <a:r>
              <a:rPr kumimoji="1" lang="ja-JP" altLang="en-US" dirty="0" smtClean="0"/>
              <a:t>　　　・</a:t>
            </a:r>
            <a:r>
              <a:rPr kumimoji="1" lang="en-US" altLang="ja-JP" dirty="0" smtClean="0"/>
              <a:t>GFO</a:t>
            </a:r>
            <a:r>
              <a:rPr kumimoji="1" lang="ja-JP" altLang="en-US" dirty="0" err="1" smtClean="0"/>
              <a:t>、</a:t>
            </a:r>
            <a:r>
              <a:rPr kumimoji="1" lang="ja-JP" altLang="en-US" dirty="0" smtClean="0"/>
              <a:t>ナレッジキャピタル</a:t>
            </a:r>
          </a:p>
          <a:p>
            <a:r>
              <a:rPr kumimoji="1" lang="ja-JP" altLang="en-US" dirty="0" smtClean="0"/>
              <a:t>　　　・マイクロ投資の定着化</a:t>
            </a:r>
          </a:p>
          <a:p>
            <a:endParaRPr kumimoji="1" lang="ja-JP" altLang="en-US" dirty="0" smtClean="0"/>
          </a:p>
          <a:p>
            <a:r>
              <a:rPr kumimoji="1" lang="ja-JP" altLang="en-US" dirty="0" smtClean="0"/>
              <a:t>　　社会課題を解決する「民の力」</a:t>
            </a:r>
          </a:p>
          <a:p>
            <a:r>
              <a:rPr kumimoji="1" lang="ja-JP" altLang="en-US" dirty="0" smtClean="0"/>
              <a:t>　　　・女性の復職支援</a:t>
            </a:r>
          </a:p>
          <a:p>
            <a:r>
              <a:rPr kumimoji="1" lang="ja-JP" altLang="en-US" dirty="0" smtClean="0"/>
              <a:t>　　　・里山保全活動　など</a:t>
            </a:r>
          </a:p>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60</a:t>
            </a:fld>
            <a:endParaRPr kumimoji="1" lang="ja-JP" altLang="en-US"/>
          </a:p>
        </p:txBody>
      </p:sp>
    </p:spTree>
    <p:extLst>
      <p:ext uri="{BB962C8B-B14F-4D97-AF65-F5344CB8AC3E}">
        <p14:creationId xmlns:p14="http://schemas.microsoft.com/office/powerpoint/2010/main" val="135389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68</a:t>
            </a:fld>
            <a:endParaRPr kumimoji="1" lang="ja-JP" altLang="en-US"/>
          </a:p>
        </p:txBody>
      </p:sp>
    </p:spTree>
    <p:extLst>
      <p:ext uri="{BB962C8B-B14F-4D97-AF65-F5344CB8AC3E}">
        <p14:creationId xmlns:p14="http://schemas.microsoft.com/office/powerpoint/2010/main" val="123301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76</a:t>
            </a:fld>
            <a:endParaRPr kumimoji="1" lang="ja-JP" altLang="en-US"/>
          </a:p>
        </p:txBody>
      </p:sp>
    </p:spTree>
    <p:extLst>
      <p:ext uri="{BB962C8B-B14F-4D97-AF65-F5344CB8AC3E}">
        <p14:creationId xmlns:p14="http://schemas.microsoft.com/office/powerpoint/2010/main" val="59401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84</a:t>
            </a:fld>
            <a:endParaRPr kumimoji="1" lang="ja-JP" altLang="en-US"/>
          </a:p>
        </p:txBody>
      </p:sp>
    </p:spTree>
    <p:extLst>
      <p:ext uri="{BB962C8B-B14F-4D97-AF65-F5344CB8AC3E}">
        <p14:creationId xmlns:p14="http://schemas.microsoft.com/office/powerpoint/2010/main" val="162218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2015/12/24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2015/12/24</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diagramColors" Target="../diagrams/colors1.xml"/><Relationship Id="rId12"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7.png"/><Relationship Id="rId5" Type="http://schemas.openxmlformats.org/officeDocument/2006/relationships/diagramLayout" Target="../diagrams/layout1.xml"/><Relationship Id="rId15" Type="http://schemas.openxmlformats.org/officeDocument/2006/relationships/image" Target="../media/image11.jpeg"/><Relationship Id="rId10" Type="http://schemas.openxmlformats.org/officeDocument/2006/relationships/image" Target="../media/image6.jpeg"/><Relationship Id="rId4" Type="http://schemas.openxmlformats.org/officeDocument/2006/relationships/diagramData" Target="../diagrams/data1.xml"/><Relationship Id="rId9" Type="http://schemas.openxmlformats.org/officeDocument/2006/relationships/image" Target="../media/image5.gif"/><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9.emf"/><Relationship Id="rId4" Type="http://schemas.openxmlformats.org/officeDocument/2006/relationships/image" Target="../media/image16.emf"/><Relationship Id="rId9" Type="http://schemas.openxmlformats.org/officeDocument/2006/relationships/oleObject" Target="../embeddings/oleObject5.bin"/><Relationship Id="rId14" Type="http://schemas.openxmlformats.org/officeDocument/2006/relationships/image" Target="../media/image21.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gif"/><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g"/><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gif"/><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 Id="rId9" Type="http://schemas.openxmlformats.org/officeDocument/2006/relationships/image" Target="../media/image132.png"/></Relationships>
</file>

<file path=ppt/slides/_rels/slide82.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s>
</file>

<file path=ppt/slides/_rels/slide8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 Id="rId9" Type="http://schemas.openxmlformats.org/officeDocument/2006/relationships/image" Target="../media/image150.png"/></Relationships>
</file>

<file path=ppt/slides/_rels/slide8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5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4.jpeg"/><Relationship Id="rId11" Type="http://schemas.openxmlformats.org/officeDocument/2006/relationships/image" Target="../media/image158.jpeg"/><Relationship Id="rId5" Type="http://schemas.openxmlformats.org/officeDocument/2006/relationships/image" Target="../media/image153.jpeg"/><Relationship Id="rId10" Type="http://schemas.openxmlformats.org/officeDocument/2006/relationships/image" Target="../media/image157.jpeg"/><Relationship Id="rId4" Type="http://schemas.openxmlformats.org/officeDocument/2006/relationships/image" Target="../media/image152.jpeg"/><Relationship Id="rId9" Type="http://schemas.openxmlformats.org/officeDocument/2006/relationships/hyperlink" Target="http://www.city.hannan.lg.jp/ikkrwebBrowse/material/image/group/15/syuukakusai2.JP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3568" y="2535287"/>
            <a:ext cx="7848871" cy="1046440"/>
          </a:xfrm>
          <a:prstGeom prst="rect">
            <a:avLst/>
          </a:prstGeom>
        </p:spPr>
        <p:txBody>
          <a:bodyPr wrap="square">
            <a:spAutoFit/>
          </a:bodyPr>
          <a:lstStyle/>
          <a:p>
            <a:pPr algn="ct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大阪府まち・ひと・しごと創生総合戦略（案）</a:t>
            </a:r>
            <a:endPar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まち・ひと・しごとの創生と好循環の確立をめざして ～</a:t>
            </a:r>
          </a:p>
        </p:txBody>
      </p:sp>
      <p:cxnSp>
        <p:nvCxnSpPr>
          <p:cNvPr id="5" name="直線コネクタ 4"/>
          <p:cNvCxnSpPr>
            <a:stCxn id="4" idx="1"/>
            <a:endCxn id="4" idx="3"/>
          </p:cNvCxnSpPr>
          <p:nvPr/>
        </p:nvCxnSpPr>
        <p:spPr>
          <a:xfrm>
            <a:off x="683568" y="3058507"/>
            <a:ext cx="7848871"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3302335" y="5085184"/>
            <a:ext cx="2520280" cy="938719"/>
          </a:xfrm>
          <a:prstGeom prst="rect">
            <a:avLst/>
          </a:prstGeom>
        </p:spPr>
        <p:txBody>
          <a:bodyPr wrap="square">
            <a:spAutoFit/>
          </a:bodyPr>
          <a:lstStyle/>
          <a:p>
            <a:pPr algn="dist">
              <a:lnSpc>
                <a:spcPts val="3300"/>
              </a:lnSpc>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　阪　府</a:t>
            </a:r>
          </a:p>
        </p:txBody>
      </p:sp>
      <p:sp>
        <p:nvSpPr>
          <p:cNvPr id="7" name="正方形/長方形 6"/>
          <p:cNvSpPr/>
          <p:nvPr/>
        </p:nvSpPr>
        <p:spPr>
          <a:xfrm>
            <a:off x="3289924" y="992198"/>
            <a:ext cx="2722236" cy="562398"/>
          </a:xfrm>
          <a:prstGeom prst="rect">
            <a:avLst/>
          </a:prstGeom>
        </p:spPr>
        <p:txBody>
          <a:bodyPr wrap="square">
            <a:spAutoFit/>
          </a:bodyPr>
          <a:lstStyle/>
          <a:p>
            <a:pPr algn="dist">
              <a:lnSpc>
                <a:spcPts val="3300"/>
              </a:lnSpc>
            </a:pPr>
            <a:r>
              <a:rPr lang="ja-JP" altLang="en-US" sz="6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（案）</a:t>
            </a:r>
          </a:p>
        </p:txBody>
      </p:sp>
      <p:sp>
        <p:nvSpPr>
          <p:cNvPr id="8" name="正方形/長方形 7"/>
          <p:cNvSpPr/>
          <p:nvPr/>
        </p:nvSpPr>
        <p:spPr>
          <a:xfrm>
            <a:off x="7164288" y="404664"/>
            <a:ext cx="1512168"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資料２－２</a:t>
            </a:r>
            <a:endParaRPr kumimoji="1" lang="ja-JP" altLang="en-US" dirty="0"/>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Tree>
    <p:extLst>
      <p:ext uri="{BB962C8B-B14F-4D97-AF65-F5344CB8AC3E}">
        <p14:creationId xmlns:p14="http://schemas.microsoft.com/office/powerpoint/2010/main" val="29588315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100</a:t>
            </a:fld>
            <a:endParaRPr lang="ja-JP" altLang="en-US" dirty="0">
              <a:solidFill>
                <a:prstClr val="black"/>
              </a:solidFill>
            </a:endParaRPr>
          </a:p>
        </p:txBody>
      </p:sp>
      <p:sp>
        <p:nvSpPr>
          <p:cNvPr id="11" name="正方形/長方形 10"/>
          <p:cNvSpPr/>
          <p:nvPr/>
        </p:nvSpPr>
        <p:spPr>
          <a:xfrm>
            <a:off x="107504" y="692696"/>
            <a:ext cx="8856984" cy="307777"/>
          </a:xfrm>
          <a:prstGeom prst="rect">
            <a:avLst/>
          </a:prstGeom>
        </p:spPr>
        <p:txBody>
          <a:bodyPr wrap="square">
            <a:spAutoFit/>
          </a:bodyPr>
          <a:lstStyle/>
          <a:p>
            <a:pPr marL="180000" indent="-457200"/>
            <a:r>
              <a:rPr lang="ja-JP" altLang="en-US" sz="1400" b="1" dirty="0"/>
              <a:t>　</a:t>
            </a:r>
            <a:r>
              <a:rPr lang="ja-JP" altLang="en-US" sz="1400" b="1" dirty="0" smtClean="0"/>
              <a:t>■　大阪府まち・ひと・しごと創生総合戦略の推進</a:t>
            </a:r>
            <a:endParaRPr lang="en-US" altLang="ja-JP" sz="1400" b="1" dirty="0"/>
          </a:p>
        </p:txBody>
      </p:sp>
      <p:sp>
        <p:nvSpPr>
          <p:cNvPr id="13" name="正方形/長方形 12"/>
          <p:cNvSpPr/>
          <p:nvPr/>
        </p:nvSpPr>
        <p:spPr>
          <a:xfrm>
            <a:off x="396413" y="1077704"/>
            <a:ext cx="8460940" cy="3539430"/>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サイクルの確立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章において、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基本目標ごとに「具体的目標」を設定しまし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また、「具体的目標」を達成するための施策（事業）がどれぐらい進捗しているか客観的に判別しやすくなるよう、できるだけ数値を用いて、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別添</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地方創生の実現は、息の長い取組みが必要です。これらの指標（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もとに、施策（事業）の効果を定期的に検証することで、「まち」「ひと」「しごと」の好循環の確立に向け、より効果の高い事業への重点化、見直し、組換えを行い、「具体的目標」の達成に向け、取組みを進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２．推進にあたって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「具体的目標」については、毎年「産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官学金労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言」の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各分野で構成する「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大阪府まち・ひと・しごと創生推進審議会」において、進捗状況の確認・検証を行い、必要な見直しを行います。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各施策については、実施部局が毎年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の検証を行い、より効果の高い事業への重点化、見直し、組換えを行います。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地方創生総合戦略のもう一つの策定主体である市町村との適切な役割分担や連携のもと、大阪府の庁内推進体制である「</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大阪府人口減少社会対策推進</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」と「大阪府まち・ひと・しごと創生推進審議会」を中心に、府民のみなさまと協働し、オール大阪で地方創生の取組みを推進していきます。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29166288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101</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参考資料</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037536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102</a:t>
            </a:fld>
            <a:endParaRPr lang="ja-JP" altLang="en-US" dirty="0">
              <a:solidFill>
                <a:prstClr val="black"/>
              </a:solidFill>
            </a:endParaRPr>
          </a:p>
        </p:txBody>
      </p:sp>
      <p:sp>
        <p:nvSpPr>
          <p:cNvPr id="9" name="正方形/長方形 8"/>
          <p:cNvSpPr/>
          <p:nvPr/>
        </p:nvSpPr>
        <p:spPr>
          <a:xfrm>
            <a:off x="323528" y="620688"/>
            <a:ext cx="8640960" cy="375487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（１）大阪府人口減少社会対策推進会議</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大阪府まち・ひと・しごと創生総合戦略の策定にむけ、府庁内の推進体制を確保するため、大阪府人口減少社会対策推進会議を平成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月に設置しています。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この会議を通じて、戦略の進捗状況や地方創生に関する情報等の共有を図ります。また、今後到来する人口減少社会の克服に向け、府民の生活、経済、都市構造など様々な分野での課題に対して、必要な施策を検討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構成メンバー</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庁内各部局長等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（危機管理監、政策企画部長、総務部長、財務部長、府民文化部長、福祉部長、健康医療部長、</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商工労働部長、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部長、都市整備部長、住宅まちづくり部長、教育長）</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事務局：政策企画部企画室計画課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　（水）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回会議（書面開催）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骨子案の審議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素案の審議</a:t>
            </a:r>
            <a:endParaRPr lang="ja-JP" altLang="en-US" sz="1400" dirty="0"/>
          </a:p>
        </p:txBody>
      </p:sp>
    </p:spTree>
    <p:extLst>
      <p:ext uri="{BB962C8B-B14F-4D97-AF65-F5344CB8AC3E}">
        <p14:creationId xmlns:p14="http://schemas.microsoft.com/office/powerpoint/2010/main" val="8152605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5262979"/>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（２）大阪府まち・ひと・しごと創生推進審議会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大阪府まち・ひと・しごと創生総合戦略の策定にむけ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、産官学金労言の有識者等からなる審議会（府附属機関）を平成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月定例大阪府議会の議決に基づき、設置しています。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この審議会において、毎年度、具体的目標や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（重要事業評価指標）の到達状況等を確認、検証することで、大阪の地方創生を強力に推進します。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委員名簿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460389323"/>
              </p:ext>
            </p:extLst>
          </p:nvPr>
        </p:nvGraphicFramePr>
        <p:xfrm>
          <a:off x="683568" y="2259150"/>
          <a:ext cx="7920879" cy="4389120"/>
        </p:xfrm>
        <a:graphic>
          <a:graphicData uri="http://schemas.openxmlformats.org/drawingml/2006/table">
            <a:tbl>
              <a:tblPr firstRow="1" firstCol="1" bandRow="1">
                <a:tableStyleId>{5C22544A-7EE6-4342-B048-85BDC9FD1C3A}</a:tableStyleId>
              </a:tblPr>
              <a:tblGrid>
                <a:gridCol w="880842"/>
                <a:gridCol w="1423413"/>
                <a:gridCol w="5616624"/>
              </a:tblGrid>
              <a:tr h="64235">
                <a:tc>
                  <a:txBody>
                    <a:bodyPr/>
                    <a:lstStyle/>
                    <a:p>
                      <a:pPr algn="ctr">
                        <a:lnSpc>
                          <a:spcPct val="150000"/>
                        </a:lnSpc>
                        <a:spcAft>
                          <a:spcPts val="0"/>
                        </a:spcAft>
                      </a:pPr>
                      <a:r>
                        <a:rPr lang="ja-JP" sz="1200" kern="100" dirty="0">
                          <a:effectLst/>
                        </a:rPr>
                        <a:t>分　野</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氏　名</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職　名</a:t>
                      </a:r>
                      <a:endParaRPr lang="ja-JP" sz="1200" kern="100" dirty="0">
                        <a:effectLst/>
                        <a:latin typeface="Century"/>
                        <a:ea typeface="ＭＳ 明朝"/>
                        <a:cs typeface="Times New Roman"/>
                      </a:endParaRPr>
                    </a:p>
                  </a:txBody>
                  <a:tcPr marL="39029" marR="39029" marT="0" marB="0" anchor="ctr"/>
                </a:tc>
              </a:tr>
              <a:tr h="197496">
                <a:tc rowSpan="3">
                  <a:txBody>
                    <a:bodyPr/>
                    <a:lstStyle/>
                    <a:p>
                      <a:pPr algn="just">
                        <a:lnSpc>
                          <a:spcPct val="150000"/>
                        </a:lnSpc>
                        <a:spcAft>
                          <a:spcPts val="0"/>
                        </a:spcAft>
                      </a:pPr>
                      <a:r>
                        <a:rPr lang="ja-JP" sz="1200" kern="100" dirty="0">
                          <a:effectLst/>
                        </a:rPr>
                        <a:t>経済団体</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大野</a:t>
                      </a:r>
                      <a:r>
                        <a:rPr lang="en-US" altLang="ja-JP" sz="1200" kern="100" baseline="0" dirty="0" smtClean="0">
                          <a:effectLst/>
                        </a:rPr>
                        <a:t> </a:t>
                      </a:r>
                      <a:r>
                        <a:rPr lang="ja-JP" sz="1200" kern="100" dirty="0" smtClean="0">
                          <a:effectLst/>
                        </a:rPr>
                        <a:t>敬</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西日本電信電話株式会社秘書室担当部長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錢</a:t>
                      </a:r>
                      <a:r>
                        <a:rPr lang="ja-JP" sz="1200" kern="100" dirty="0" smtClean="0">
                          <a:effectLst/>
                        </a:rPr>
                        <a:t>高</a:t>
                      </a:r>
                      <a:r>
                        <a:rPr lang="en-US" altLang="ja-JP" sz="1200" kern="100" baseline="0" dirty="0" smtClean="0">
                          <a:effectLst/>
                        </a:rPr>
                        <a:t> </a:t>
                      </a:r>
                      <a:r>
                        <a:rPr lang="ja-JP" sz="1200" kern="100" dirty="0" smtClean="0">
                          <a:effectLst/>
                        </a:rPr>
                        <a:t>丈</a:t>
                      </a:r>
                      <a:r>
                        <a:rPr lang="ja-JP" sz="1200" kern="100" dirty="0">
                          <a:effectLst/>
                        </a:rPr>
                        <a:t>善</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株式会社錢高組常務役員</a:t>
                      </a:r>
                      <a:endParaRPr lang="ja-JP" sz="1200" kern="10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西村</a:t>
                      </a:r>
                      <a:r>
                        <a:rPr lang="en-US" altLang="ja-JP" sz="1200" kern="100" baseline="0" dirty="0" smtClean="0">
                          <a:effectLst/>
                        </a:rPr>
                        <a:t> </a:t>
                      </a:r>
                      <a:r>
                        <a:rPr lang="ja-JP" sz="1200" kern="100" dirty="0" smtClean="0">
                          <a:effectLst/>
                        </a:rPr>
                        <a:t>信一</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株式会社サクラクレパス常務取締役</a:t>
                      </a:r>
                      <a:endParaRPr lang="ja-JP" sz="1200" kern="100" dirty="0">
                        <a:effectLst/>
                        <a:latin typeface="Century"/>
                        <a:ea typeface="ＭＳ 明朝"/>
                        <a:cs typeface="Times New Roman"/>
                      </a:endParaRPr>
                    </a:p>
                  </a:txBody>
                  <a:tcPr marL="39029" marR="39029" marT="0" marB="0" anchor="ctr"/>
                </a:tc>
              </a:tr>
              <a:tr h="197496">
                <a:tc rowSpan="2">
                  <a:txBody>
                    <a:bodyPr/>
                    <a:lstStyle/>
                    <a:p>
                      <a:pPr algn="just">
                        <a:lnSpc>
                          <a:spcPct val="150000"/>
                        </a:lnSpc>
                        <a:spcAft>
                          <a:spcPts val="0"/>
                        </a:spcAft>
                      </a:pPr>
                      <a:r>
                        <a:rPr lang="ja-JP" sz="1200" kern="100">
                          <a:effectLst/>
                        </a:rPr>
                        <a:t>行政機関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altLang="en-US" sz="1250" kern="100" dirty="0" smtClean="0">
                          <a:effectLst/>
                          <a:latin typeface="HGSｺﾞｼｯｸM" panose="020B0600000000000000" pitchFamily="50" charset="-128"/>
                          <a:ea typeface="HGSｺﾞｼｯｸM" panose="020B0600000000000000" pitchFamily="50" charset="-128"/>
                        </a:rPr>
                        <a:t>辻</a:t>
                      </a:r>
                      <a:r>
                        <a:rPr lang="ja-JP" altLang="en-US" sz="1250" kern="100" baseline="0" dirty="0">
                          <a:effectLst/>
                          <a:latin typeface="+mn-lt"/>
                          <a:ea typeface="+mn-ea"/>
                        </a:rPr>
                        <a:t> </a:t>
                      </a:r>
                      <a:r>
                        <a:rPr lang="ja-JP" sz="1200" kern="100" dirty="0" smtClean="0">
                          <a:effectLst/>
                        </a:rPr>
                        <a:t>宏康</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和泉市長</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田代</a:t>
                      </a:r>
                      <a:r>
                        <a:rPr lang="en-US" altLang="ja-JP" sz="1200" kern="100" baseline="0" dirty="0" smtClean="0">
                          <a:effectLst/>
                        </a:rPr>
                        <a:t> </a:t>
                      </a:r>
                      <a:r>
                        <a:rPr lang="ja-JP" sz="1200" kern="100" dirty="0" smtClean="0">
                          <a:effectLst/>
                        </a:rPr>
                        <a:t>堯</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岬町長</a:t>
                      </a:r>
                      <a:endParaRPr lang="ja-JP" sz="1200" kern="100" dirty="0">
                        <a:effectLst/>
                        <a:latin typeface="Century"/>
                        <a:ea typeface="ＭＳ 明朝"/>
                        <a:cs typeface="Times New Roman"/>
                      </a:endParaRPr>
                    </a:p>
                  </a:txBody>
                  <a:tcPr marL="39029" marR="39029" marT="0" marB="0" anchor="ctr"/>
                </a:tc>
              </a:tr>
              <a:tr h="197496">
                <a:tc rowSpan="7">
                  <a:txBody>
                    <a:bodyPr/>
                    <a:lstStyle/>
                    <a:p>
                      <a:pPr algn="just">
                        <a:lnSpc>
                          <a:spcPct val="150000"/>
                        </a:lnSpc>
                        <a:spcAft>
                          <a:spcPts val="0"/>
                        </a:spcAft>
                      </a:pPr>
                      <a:r>
                        <a:rPr lang="en-US" sz="1200" kern="100" dirty="0">
                          <a:effectLst/>
                        </a:rPr>
                        <a:t> </a:t>
                      </a:r>
                      <a:endParaRPr lang="ja-JP" sz="1200" kern="100" dirty="0">
                        <a:effectLst/>
                      </a:endParaRPr>
                    </a:p>
                    <a:p>
                      <a:pPr algn="just">
                        <a:lnSpc>
                          <a:spcPct val="150000"/>
                        </a:lnSpc>
                        <a:spcAft>
                          <a:spcPts val="0"/>
                        </a:spcAft>
                      </a:pPr>
                      <a:r>
                        <a:rPr lang="ja-JP" sz="1200" kern="100" dirty="0">
                          <a:effectLst/>
                        </a:rPr>
                        <a:t>有識者</a:t>
                      </a:r>
                    </a:p>
                    <a:p>
                      <a:pPr algn="just">
                        <a:lnSpc>
                          <a:spcPct val="150000"/>
                        </a:lnSpc>
                        <a:spcAft>
                          <a:spcPts val="0"/>
                        </a:spcAft>
                      </a:pPr>
                      <a:r>
                        <a:rPr lang="en-US" sz="1200" kern="100" dirty="0">
                          <a:effectLst/>
                        </a:rPr>
                        <a:t> </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大石 佳能子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株式会社メディヴァ代表取締役</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岡 絵理子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関西大学環境都市工学部准教授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小林 伸生</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関西学院大学経済学部教授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小原</a:t>
                      </a:r>
                      <a:r>
                        <a:rPr lang="en-US" altLang="ja-JP" sz="1200" kern="100" baseline="0" dirty="0" smtClean="0">
                          <a:effectLst/>
                        </a:rPr>
                        <a:t> </a:t>
                      </a:r>
                      <a:r>
                        <a:rPr lang="ja-JP" sz="1200" kern="100" dirty="0" smtClean="0">
                          <a:effectLst/>
                        </a:rPr>
                        <a:t>美紀</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大阪大学大学院国際公共政策研究科准教授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新川 </a:t>
                      </a:r>
                      <a:r>
                        <a:rPr lang="ja-JP" sz="1200" kern="100" dirty="0" smtClean="0">
                          <a:effectLst/>
                        </a:rPr>
                        <a:t>達郎</a:t>
                      </a:r>
                      <a:r>
                        <a:rPr lang="en-US" altLang="ja-JP" sz="1200" kern="100" dirty="0" smtClean="0">
                          <a:effectLst/>
                        </a:rPr>
                        <a:t>【</a:t>
                      </a:r>
                      <a:r>
                        <a:rPr lang="ja-JP" altLang="en-US" sz="1200" kern="100" dirty="0" smtClean="0">
                          <a:effectLst/>
                        </a:rPr>
                        <a:t>会長</a:t>
                      </a:r>
                      <a:r>
                        <a:rPr lang="en-US" altLang="ja-JP" sz="1200" kern="100" dirty="0" smtClean="0">
                          <a:effectLst/>
                        </a:rPr>
                        <a:t>】</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同志社大学大学院総合政策科学研究科</a:t>
                      </a:r>
                      <a:r>
                        <a:rPr lang="ja-JP" sz="1200" kern="100" dirty="0" smtClean="0">
                          <a:effectLst/>
                        </a:rPr>
                        <a:t>教授</a:t>
                      </a:r>
                      <a:r>
                        <a:rPr lang="ja-JP" altLang="en-US" sz="1200" kern="100" dirty="0" smtClean="0">
                          <a:effectLst/>
                        </a:rPr>
                        <a:t>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久 隆浩</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近畿大学総合社会学部教授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山野 則子</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大阪府立大学地域保健学域教育福祉学類教授</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金融機関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藤原</a:t>
                      </a:r>
                      <a:r>
                        <a:rPr lang="en-US" altLang="ja-JP" sz="1200" kern="100" baseline="0" dirty="0" smtClean="0">
                          <a:effectLst/>
                        </a:rPr>
                        <a:t> </a:t>
                      </a:r>
                      <a:r>
                        <a:rPr lang="ja-JP" sz="1200" kern="100" dirty="0" smtClean="0">
                          <a:effectLst/>
                        </a:rPr>
                        <a:t>明</a:t>
                      </a:r>
                      <a:endParaRPr lang="ja-JP" sz="1200" kern="100" dirty="0">
                        <a:effectLst/>
                        <a:latin typeface="Century"/>
                        <a:ea typeface="ＭＳ 明朝"/>
                        <a:cs typeface="Times New Roman"/>
                      </a:endParaRPr>
                    </a:p>
                  </a:txBody>
                  <a:tcPr marL="39029" marR="39029" marT="0" marB="0" anchor="ctr"/>
                </a:tc>
                <a:tc>
                  <a:txBody>
                    <a:bodyPr/>
                    <a:lstStyle/>
                    <a:p>
                      <a:pPr algn="just">
                        <a:spcAft>
                          <a:spcPts val="0"/>
                        </a:spcAft>
                      </a:pPr>
                      <a:r>
                        <a:rPr lang="ja-JP" sz="1200" kern="100" dirty="0">
                          <a:effectLst/>
                        </a:rPr>
                        <a:t>りそな銀行 営業サポート統括部 地域オフィサー兼りそな総合研究所 リーナルビジネス部長</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労働団体</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井尻</a:t>
                      </a:r>
                      <a:r>
                        <a:rPr lang="en-US" altLang="ja-JP" sz="1200" kern="100" dirty="0" smtClean="0">
                          <a:effectLst/>
                        </a:rPr>
                        <a:t> </a:t>
                      </a:r>
                      <a:r>
                        <a:rPr lang="ja-JP" sz="1200" kern="100" dirty="0" smtClean="0">
                          <a:effectLst/>
                        </a:rPr>
                        <a:t>雅之</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日本労働組合総連合会大阪府連合会副事務局長</a:t>
                      </a:r>
                      <a:endParaRPr lang="ja-JP" sz="1200" kern="100" dirty="0">
                        <a:effectLst/>
                        <a:latin typeface="Century"/>
                        <a:ea typeface="ＭＳ 明朝"/>
                        <a:cs typeface="Times New Roman"/>
                      </a:endParaRPr>
                    </a:p>
                  </a:txBody>
                  <a:tcPr marL="39029" marR="39029" marT="0" marB="0" anchor="ctr"/>
                </a:tc>
              </a:tr>
              <a:tr h="144108">
                <a:tc>
                  <a:txBody>
                    <a:bodyPr/>
                    <a:lstStyle/>
                    <a:p>
                      <a:pPr algn="just">
                        <a:lnSpc>
                          <a:spcPct val="150000"/>
                        </a:lnSpc>
                        <a:spcAft>
                          <a:spcPts val="0"/>
                        </a:spcAft>
                      </a:pPr>
                      <a:r>
                        <a:rPr lang="ja-JP" sz="1200" kern="100">
                          <a:effectLst/>
                        </a:rPr>
                        <a:t>報道機関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黒田</a:t>
                      </a:r>
                      <a:r>
                        <a:rPr lang="en-US" altLang="ja-JP" sz="1200" kern="100" dirty="0" smtClean="0">
                          <a:effectLst/>
                        </a:rPr>
                        <a:t> </a:t>
                      </a:r>
                      <a:r>
                        <a:rPr lang="ja-JP" sz="1200" kern="100" dirty="0" smtClean="0">
                          <a:effectLst/>
                        </a:rPr>
                        <a:t>隆</a:t>
                      </a:r>
                      <a:r>
                        <a:rPr lang="ja-JP" sz="1200" kern="100" dirty="0">
                          <a:effectLst/>
                        </a:rPr>
                        <a:t>明</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日経</a:t>
                      </a:r>
                      <a:r>
                        <a:rPr lang="en-US" sz="1200" kern="100" dirty="0">
                          <a:effectLst/>
                        </a:rPr>
                        <a:t>BP</a:t>
                      </a:r>
                      <a:r>
                        <a:rPr lang="ja-JP" sz="1200" kern="100" dirty="0">
                          <a:effectLst/>
                        </a:rPr>
                        <a:t>社「新・公民連携最前線」編集長</a:t>
                      </a:r>
                      <a:endParaRPr lang="ja-JP" sz="1200" kern="100" dirty="0">
                        <a:effectLst/>
                        <a:latin typeface="Century"/>
                        <a:ea typeface="ＭＳ 明朝"/>
                        <a:cs typeface="Times New Roman"/>
                      </a:endParaRPr>
                    </a:p>
                  </a:txBody>
                  <a:tcPr marL="39029" marR="39029" marT="0" marB="0" anchor="ctr"/>
                </a:tc>
              </a:tr>
            </a:tbl>
          </a:graphicData>
        </a:graphic>
      </p:graphicFrame>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103</a:t>
            </a:fld>
            <a:endParaRPr lang="ja-JP" altLang="en-US" dirty="0">
              <a:solidFill>
                <a:prstClr val="black"/>
              </a:solidFill>
            </a:endParaRPr>
          </a:p>
        </p:txBody>
      </p:sp>
    </p:spTree>
    <p:extLst>
      <p:ext uri="{BB962C8B-B14F-4D97-AF65-F5344CB8AC3E}">
        <p14:creationId xmlns:p14="http://schemas.microsoft.com/office/powerpoint/2010/main" val="42346335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104</a:t>
            </a:fld>
            <a:endParaRPr lang="ja-JP" altLang="en-US" dirty="0">
              <a:solidFill>
                <a:prstClr val="black"/>
              </a:solidFill>
            </a:endParaRPr>
          </a:p>
        </p:txBody>
      </p:sp>
      <p:sp>
        <p:nvSpPr>
          <p:cNvPr id="9" name="正方形/長方形 8"/>
          <p:cNvSpPr/>
          <p:nvPr/>
        </p:nvSpPr>
        <p:spPr>
          <a:xfrm>
            <a:off x="323528" y="620688"/>
            <a:ext cx="8640960" cy="4832092"/>
          </a:xfrm>
          <a:prstGeom prst="rect">
            <a:avLst/>
          </a:prstGeom>
        </p:spPr>
        <p:txBody>
          <a:bodyPr wrap="square">
            <a:spAutoFit/>
          </a:bodyPr>
          <a:lstStyle/>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骨子案の審議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素案の審議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（３）大阪府庁内モニター制度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大阪府まち・ひと・しごと創生総合戦略の策定にあたり</a:t>
            </a:r>
            <a:r>
              <a:rPr lang="ja-JP" altLang="ja-JP" sz="1400" dirty="0" smtClean="0"/>
              <a:t>、</a:t>
            </a:r>
            <a:r>
              <a:rPr lang="ja-JP" altLang="en-US" sz="1400" dirty="0" smtClean="0"/>
              <a:t>府</a:t>
            </a:r>
            <a:r>
              <a:rPr lang="ja-JP" altLang="ja-JP" sz="1400" dirty="0" smtClean="0"/>
              <a:t>庁内</a:t>
            </a:r>
            <a:r>
              <a:rPr lang="ja-JP" altLang="ja-JP" sz="1400" dirty="0"/>
              <a:t>の</a:t>
            </a:r>
            <a:r>
              <a:rPr lang="ja-JP" altLang="ja-JP" sz="1400" dirty="0" smtClean="0"/>
              <a:t>若手</a:t>
            </a:r>
            <a:r>
              <a:rPr lang="ja-JP" altLang="en-US" sz="1400" dirty="0" smtClean="0"/>
              <a:t>職員</a:t>
            </a:r>
            <a:r>
              <a:rPr lang="ja-JP" altLang="ja-JP" sz="1400" dirty="0" smtClean="0"/>
              <a:t>や</a:t>
            </a:r>
            <a:r>
              <a:rPr lang="ja-JP" altLang="ja-JP" sz="1400" dirty="0"/>
              <a:t>子育て世代</a:t>
            </a:r>
            <a:r>
              <a:rPr lang="ja-JP" altLang="ja-JP" sz="1400" dirty="0" smtClean="0"/>
              <a:t>の</a:t>
            </a:r>
            <a:r>
              <a:rPr lang="ja-JP" altLang="en-US" sz="1400" dirty="0" smtClean="0"/>
              <a:t>職員から</a:t>
            </a:r>
            <a:r>
              <a:rPr lang="ja-JP" altLang="ja-JP" sz="1400" dirty="0" smtClean="0"/>
              <a:t>幅広い</a:t>
            </a:r>
            <a:r>
              <a:rPr lang="ja-JP" altLang="ja-JP" sz="1400" dirty="0"/>
              <a:t>意見</a:t>
            </a:r>
            <a:r>
              <a:rPr lang="ja-JP" altLang="ja-JP" sz="1400" dirty="0" smtClean="0"/>
              <a:t>を反映</a:t>
            </a:r>
            <a:r>
              <a:rPr lang="ja-JP" altLang="ja-JP" sz="1400" dirty="0"/>
              <a:t>するため</a:t>
            </a:r>
            <a:r>
              <a:rPr lang="ja-JP" altLang="ja-JP" sz="1400" dirty="0" smtClean="0"/>
              <a:t>、モニター</a:t>
            </a:r>
            <a:r>
              <a:rPr lang="ja-JP" altLang="ja-JP" sz="1400" dirty="0"/>
              <a:t>を設置</a:t>
            </a:r>
            <a:r>
              <a:rPr lang="ja-JP" altLang="ja-JP" sz="1400" dirty="0" smtClean="0"/>
              <a:t>し</a:t>
            </a:r>
            <a:r>
              <a:rPr lang="ja-JP" altLang="en-US" sz="1400" dirty="0" smtClean="0"/>
              <a:t>、</a:t>
            </a:r>
            <a:r>
              <a:rPr lang="ja-JP" altLang="ja-JP" sz="1400" dirty="0" smtClean="0"/>
              <a:t>意見</a:t>
            </a:r>
            <a:r>
              <a:rPr lang="ja-JP" altLang="ja-JP" sz="1400" dirty="0"/>
              <a:t>を</a:t>
            </a:r>
            <a:r>
              <a:rPr lang="ja-JP" altLang="ja-JP" sz="1400" dirty="0" smtClean="0"/>
              <a:t>求めま</a:t>
            </a:r>
            <a:r>
              <a:rPr lang="ja-JP" altLang="en-US" sz="1400" dirty="0" smtClean="0"/>
              <a:t>した</a:t>
            </a:r>
            <a:r>
              <a:rPr lang="ja-JP" altLang="ja-JP" sz="1400" dirty="0" smtClean="0"/>
              <a:t>。</a:t>
            </a:r>
            <a:endParaRPr lang="en-US" altLang="ja-JP" sz="1400" dirty="0" smtClean="0"/>
          </a:p>
          <a:p>
            <a:pPr marL="180000" indent="-457200"/>
            <a:endParaRPr lang="en-US" altLang="ja-JP" sz="1400" dirty="0"/>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メンバー</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若手職員（入庁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年目以内）</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子育て中職員（</a:t>
            </a:r>
            <a:r>
              <a:rPr lang="ja-JP" altLang="ja-JP" sz="1400" dirty="0"/>
              <a:t>小学校入学前（未就学児）の子どもがいる</a:t>
            </a:r>
            <a:r>
              <a:rPr lang="ja-JP" altLang="ja-JP" sz="1400" dirty="0" smtClean="0"/>
              <a:t>職員</a:t>
            </a:r>
            <a:r>
              <a:rPr lang="ja-JP" altLang="en-US" sz="1400" dirty="0" smtClean="0"/>
              <a:t>）</a:t>
            </a:r>
            <a:r>
              <a:rPr lang="en-US" altLang="ja-JP" sz="1400" dirty="0" smtClean="0"/>
              <a:t>	</a:t>
            </a:r>
            <a:r>
              <a:rPr lang="ja-JP" altLang="en-US" sz="1400" dirty="0" smtClean="0"/>
              <a:t>　</a:t>
            </a:r>
            <a:r>
              <a:rPr lang="en-US" altLang="ja-JP" sz="1400" dirty="0" smtClean="0"/>
              <a:t>23</a:t>
            </a:r>
            <a:r>
              <a:rPr lang="ja-JP" altLang="en-US" sz="1400" dirty="0" smtClean="0"/>
              <a:t>名　　　　　</a:t>
            </a:r>
            <a:r>
              <a:rPr lang="ja-JP" altLang="en-US" sz="1400" u="sng" dirty="0" smtClean="0"/>
              <a:t>計</a:t>
            </a:r>
            <a:r>
              <a:rPr lang="en-US" altLang="ja-JP" sz="1400" u="sng" dirty="0" smtClean="0"/>
              <a:t>45</a:t>
            </a:r>
            <a:r>
              <a:rPr lang="ja-JP" altLang="en-US" sz="1400" u="sng" dirty="0" smtClean="0"/>
              <a:t>名</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骨子案に対する意見（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総合戦略に関する意見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31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素案に対する意見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ja-JP" altLang="en-US" sz="1400" dirty="0" smtClean="0"/>
          </a:p>
          <a:p>
            <a:pPr marL="180000" indent="-457200"/>
            <a:r>
              <a:rPr lang="en-US" altLang="ja-JP" sz="1400" dirty="0" smtClean="0"/>
              <a:t>					</a:t>
            </a:r>
            <a:r>
              <a:rPr lang="ja-JP" altLang="en-US" sz="1400" dirty="0" smtClean="0"/>
              <a:t>総合戦略に関する意見</a:t>
            </a:r>
            <a:r>
              <a:rPr lang="en-US" altLang="ja-JP" sz="1400" dirty="0"/>
              <a:t>	</a:t>
            </a:r>
            <a:r>
              <a:rPr lang="ja-JP" altLang="en-US" sz="1400" dirty="0" smtClean="0"/>
              <a:t>　</a:t>
            </a:r>
            <a:r>
              <a:rPr lang="en-US" altLang="ja-JP" sz="1400" dirty="0" smtClean="0"/>
              <a:t>6</a:t>
            </a:r>
            <a:r>
              <a:rPr lang="ja-JP" altLang="en-US" sz="1400" dirty="0" smtClean="0"/>
              <a:t>件　　　　　　　</a:t>
            </a:r>
            <a:r>
              <a:rPr lang="ja-JP" altLang="en-US" sz="1400" u="sng" dirty="0" smtClean="0"/>
              <a:t>計</a:t>
            </a:r>
            <a:r>
              <a:rPr lang="en-US" altLang="ja-JP" sz="1400" u="sng" dirty="0" smtClean="0"/>
              <a:t>6</a:t>
            </a:r>
            <a:r>
              <a:rPr lang="ja-JP" altLang="en-US" sz="1400" u="sng" dirty="0" smtClean="0"/>
              <a:t>名</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215474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105</a:t>
            </a:fld>
            <a:endParaRPr lang="ja-JP" altLang="en-US" dirty="0">
              <a:solidFill>
                <a:prstClr val="black"/>
              </a:solidFill>
            </a:endParaRPr>
          </a:p>
        </p:txBody>
      </p:sp>
      <p:sp>
        <p:nvSpPr>
          <p:cNvPr id="9" name="正方形/長方形 8"/>
          <p:cNvSpPr/>
          <p:nvPr/>
        </p:nvSpPr>
        <p:spPr>
          <a:xfrm>
            <a:off x="323528" y="620688"/>
            <a:ext cx="8640960" cy="5478423"/>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（４）府内市町村との意見交換会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府内市町村が地方人口ビジョン及び地方版総合戦略を策定するにあたり、府の総合戦略等を参考にしていただくため、意見交換会を実施しました。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庁内全市町村</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骨子案について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素案について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金融機関向け説明会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金融機関との連携を図るため、戦略等についての説明会を実施しました。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府内金融機関等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　（水）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骨子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案に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素案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dirty="0"/>
          </a:p>
        </p:txBody>
      </p:sp>
    </p:spTree>
    <p:extLst>
      <p:ext uri="{BB962C8B-B14F-4D97-AF65-F5344CB8AC3E}">
        <p14:creationId xmlns:p14="http://schemas.microsoft.com/office/powerpoint/2010/main" val="381275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896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830997"/>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世代の</a:t>
            </a:r>
            <a:r>
              <a:rPr lang="ja-JP" altLang="ja-JP" sz="1600" b="1" dirty="0" smtClean="0"/>
              <a:t>就職</a:t>
            </a:r>
            <a:r>
              <a:rPr lang="ja-JP" altLang="en-US" sz="1600" b="1" dirty="0" smtClean="0"/>
              <a:t>・結婚</a:t>
            </a:r>
            <a:r>
              <a:rPr lang="ja-JP" altLang="ja-JP" sz="1600" b="1" dirty="0" smtClean="0"/>
              <a:t>・</a:t>
            </a:r>
            <a:r>
              <a:rPr lang="ja-JP" altLang="ja-JP" sz="1600" b="1" dirty="0"/>
              <a:t>出産・子育ての希望を実現</a:t>
            </a:r>
            <a:r>
              <a:rPr lang="ja-JP" altLang="ja-JP" sz="1600" b="1" dirty="0" smtClean="0"/>
              <a:t>する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a:t>
            </a:r>
            <a:r>
              <a:rPr lang="ja-JP" altLang="ja-JP" sz="1600" dirty="0" smtClean="0"/>
              <a:t>や</a:t>
            </a:r>
            <a:r>
              <a:rPr lang="ja-JP" altLang="en-US" sz="1600" dirty="0" smtClean="0"/>
              <a:t>結婚・</a:t>
            </a:r>
            <a:r>
              <a:rPr lang="ja-JP" altLang="ja-JP" sz="1600" dirty="0" smtClean="0"/>
              <a:t>妊娠</a:t>
            </a:r>
            <a:r>
              <a:rPr lang="ja-JP" altLang="ja-JP" sz="1600" dirty="0"/>
              <a:t>・出産・子育ての切れ目のない支援により、結婚・出産・子育ての希望が実現できる環境を</a:t>
            </a:r>
            <a:r>
              <a:rPr lang="ja-JP" altLang="ja-JP" sz="1600" dirty="0" smtClean="0"/>
              <a:t>整備</a:t>
            </a:r>
            <a:r>
              <a:rPr lang="ja-JP" altLang="en-US" sz="1600" dirty="0" smtClean="0"/>
              <a:t>します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467544" y="1502232"/>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8" name="表 7"/>
          <p:cNvGraphicFramePr>
            <a:graphicFrameLocks noGrp="1"/>
          </p:cNvGraphicFramePr>
          <p:nvPr>
            <p:extLst>
              <p:ext uri="{D42A27DB-BD31-4B8C-83A1-F6EECF244321}">
                <p14:modId xmlns:p14="http://schemas.microsoft.com/office/powerpoint/2010/main" val="2643012355"/>
              </p:ext>
            </p:extLst>
          </p:nvPr>
        </p:nvGraphicFramePr>
        <p:xfrm>
          <a:off x="539552" y="1799064"/>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・人口集積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・労働市場が大きく、多様な求人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・企業・大学等が集積しており、大学進学や就職を機に府外からの転入者が多い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・産官学の連携が容易</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・低い合計特殊出生率</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・非正規雇用が多く、若年者の収入が低い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・求人・求職のミスマッチ</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・就業率が低く、完全失業率が高い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・女性の就業率、出産後の再就職率が低い</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・ワーク・ライフ・バランスの浸透が不十分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・職場の意識改革が不十分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・子育て負担感の増大</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・保育施設の不足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・小</a:t>
                      </a:r>
                      <a:r>
                        <a:rPr kumimoji="1" lang="en-US" altLang="ja-JP" sz="1200" u="none" dirty="0" smtClean="0">
                          <a:solidFill>
                            <a:schemeClr val="tx1"/>
                          </a:solidFill>
                        </a:rPr>
                        <a:t>1</a:t>
                      </a:r>
                      <a:r>
                        <a:rPr kumimoji="1" lang="ja-JP" altLang="en-US" sz="1200" u="none" dirty="0" smtClean="0">
                          <a:solidFill>
                            <a:schemeClr val="tx1"/>
                          </a:solidFill>
                        </a:rPr>
                        <a:t>の壁（放課後児童クラブ）</a:t>
                      </a:r>
                      <a:endParaRPr kumimoji="1" lang="en-US" altLang="ja-JP" sz="1200" u="none" dirty="0" smtClean="0">
                        <a:solidFill>
                          <a:schemeClr val="tx1"/>
                        </a:solidFill>
                      </a:endParaRPr>
                    </a:p>
                  </a:txBody>
                  <a:tcPr/>
                </a:tc>
              </a:tr>
            </a:tbl>
          </a:graphicData>
        </a:graphic>
      </p:graphicFrame>
      <p:sp>
        <p:nvSpPr>
          <p:cNvPr id="9" name="ストライプ矢印 8"/>
          <p:cNvSpPr/>
          <p:nvPr/>
        </p:nvSpPr>
        <p:spPr>
          <a:xfrm>
            <a:off x="4702816" y="1954843"/>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502232"/>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6" name="正方形/長方形 15"/>
          <p:cNvSpPr/>
          <p:nvPr/>
        </p:nvSpPr>
        <p:spPr>
          <a:xfrm>
            <a:off x="6228184" y="1954842"/>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結婚・出産・子育ての希望の実現</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（出生率の上昇）</a:t>
            </a:r>
            <a:endParaRPr kumimoji="1" lang="ja-JP" altLang="en-US" sz="1600" b="1" dirty="0">
              <a:solidFill>
                <a:schemeClr val="tx1"/>
              </a:solidFill>
            </a:endParaRPr>
          </a:p>
        </p:txBody>
      </p:sp>
      <p:sp>
        <p:nvSpPr>
          <p:cNvPr id="19" name="正方形/長方形 18"/>
          <p:cNvSpPr/>
          <p:nvPr/>
        </p:nvSpPr>
        <p:spPr>
          <a:xfrm>
            <a:off x="611560" y="5517232"/>
            <a:ext cx="8145004" cy="93610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（１）若者の安定就職支援、職場定着支援</a:t>
            </a:r>
            <a:r>
              <a:rPr kumimoji="1" lang="en-US" altLang="ja-JP" sz="1400" dirty="0" smtClean="0">
                <a:solidFill>
                  <a:schemeClr val="tx1"/>
                </a:solidFill>
              </a:rPr>
              <a:t>	</a:t>
            </a:r>
            <a:r>
              <a:rPr kumimoji="1" lang="ja-JP" altLang="en-US" sz="1400" dirty="0" smtClean="0">
                <a:solidFill>
                  <a:schemeClr val="tx1"/>
                </a:solidFill>
              </a:rPr>
              <a:t>若年者の安定した雇用支援</a:t>
            </a:r>
            <a:endParaRPr kumimoji="1" lang="en-US" altLang="ja-JP" sz="1400" dirty="0" smtClean="0">
              <a:solidFill>
                <a:schemeClr val="tx1"/>
              </a:solidFill>
            </a:endParaRPr>
          </a:p>
          <a:p>
            <a:r>
              <a:rPr lang="ja-JP" altLang="en-US" sz="1400" dirty="0" smtClean="0">
                <a:solidFill>
                  <a:schemeClr val="tx1"/>
                </a:solidFill>
              </a:rPr>
              <a:t>（２）女性の活躍支援</a:t>
            </a:r>
            <a:r>
              <a:rPr lang="en-US" altLang="ja-JP" sz="1400" dirty="0" smtClean="0">
                <a:solidFill>
                  <a:schemeClr val="tx1"/>
                </a:solidFill>
              </a:rPr>
              <a:t>			</a:t>
            </a:r>
            <a:r>
              <a:rPr lang="ja-JP" altLang="en-US" sz="1400" dirty="0" smtClean="0">
                <a:solidFill>
                  <a:schemeClr val="tx1"/>
                </a:solidFill>
              </a:rPr>
              <a:t>ワークライフバランスの推進、女性の職域拡大　等</a:t>
            </a:r>
            <a:endParaRPr lang="en-US" altLang="ja-JP" sz="1400" dirty="0" smtClean="0">
              <a:solidFill>
                <a:schemeClr val="tx1"/>
              </a:solidFill>
            </a:endParaRPr>
          </a:p>
          <a:p>
            <a:r>
              <a:rPr kumimoji="1" lang="ja-JP" altLang="en-US" sz="1400" dirty="0" smtClean="0">
                <a:solidFill>
                  <a:schemeClr val="tx1"/>
                </a:solidFill>
              </a:rPr>
              <a:t>（３）結婚・妊娠・出産・子育て環境の充実</a:t>
            </a:r>
            <a:r>
              <a:rPr kumimoji="1" lang="en-US" altLang="ja-JP" sz="1400" dirty="0" smtClean="0">
                <a:solidFill>
                  <a:schemeClr val="tx1"/>
                </a:solidFill>
              </a:rPr>
              <a:t>	</a:t>
            </a:r>
            <a:r>
              <a:rPr kumimoji="1" lang="ja-JP" altLang="en-US" sz="1400" dirty="0" smtClean="0">
                <a:solidFill>
                  <a:schemeClr val="tx1"/>
                </a:solidFill>
              </a:rPr>
              <a:t>子ども・子育て支援新制度、放課後児童クラブ等の拡充　等</a:t>
            </a:r>
            <a:endParaRPr kumimoji="1" lang="ja-JP" altLang="en-US" sz="1400" dirty="0">
              <a:solidFill>
                <a:schemeClr val="tx1"/>
              </a:solidFill>
            </a:endParaRPr>
          </a:p>
        </p:txBody>
      </p:sp>
      <p:sp>
        <p:nvSpPr>
          <p:cNvPr id="25" name="テキスト ボックス 24"/>
          <p:cNvSpPr txBox="1"/>
          <p:nvPr/>
        </p:nvSpPr>
        <p:spPr>
          <a:xfrm>
            <a:off x="467544" y="5240233"/>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1" name="上矢印 20"/>
          <p:cNvSpPr/>
          <p:nvPr/>
        </p:nvSpPr>
        <p:spPr>
          <a:xfrm>
            <a:off x="3347864" y="4869160"/>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804248" y="3095208"/>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spTree>
    <p:extLst>
      <p:ext uri="{BB962C8B-B14F-4D97-AF65-F5344CB8AC3E}">
        <p14:creationId xmlns:p14="http://schemas.microsoft.com/office/powerpoint/2010/main" val="328295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ext uri="{D42A27DB-BD31-4B8C-83A1-F6EECF244321}">
                <p14:modId xmlns:p14="http://schemas.microsoft.com/office/powerpoint/2010/main" val="3773353019"/>
              </p:ext>
            </p:extLst>
          </p:nvPr>
        </p:nvGraphicFramePr>
        <p:xfrm>
          <a:off x="4860032" y="3688901"/>
          <a:ext cx="3219450" cy="234315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13</a:t>
            </a:r>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4" name="正方形/長方形 13"/>
          <p:cNvSpPr/>
          <p:nvPr/>
        </p:nvSpPr>
        <p:spPr>
          <a:xfrm>
            <a:off x="378097" y="692696"/>
            <a:ext cx="8460940" cy="118800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61.07</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a:t>
            </a:r>
            <a:r>
              <a:rPr lang="ja-JP" altLang="en-US" sz="1400" b="1" dirty="0" smtClean="0">
                <a:solidFill>
                  <a:schemeClr val="tx1"/>
                </a:solidFill>
              </a:rPr>
              <a:t>上回る　</a:t>
            </a:r>
            <a:r>
              <a:rPr lang="en-US" altLang="ja-JP" sz="1400" b="1" dirty="0" smtClean="0">
                <a:solidFill>
                  <a:schemeClr val="tx1"/>
                </a:solidFill>
              </a:rPr>
              <a:t>※H26</a:t>
            </a:r>
            <a:r>
              <a:rPr lang="ja-JP" altLang="en-US" sz="1400" b="1" dirty="0" smtClean="0">
                <a:solidFill>
                  <a:schemeClr val="tx1"/>
                </a:solidFill>
              </a:rPr>
              <a:t>全国平均</a:t>
            </a:r>
            <a:r>
              <a:rPr lang="en-US" altLang="ja-JP" sz="1400" b="1" dirty="0" smtClean="0">
                <a:solidFill>
                  <a:schemeClr val="tx1"/>
                </a:solidFill>
              </a:rPr>
              <a:t>62.22</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44.80</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全国平均を上回る　</a:t>
            </a:r>
            <a:r>
              <a:rPr lang="en-US" altLang="ja-JP" sz="1400" b="1" dirty="0">
                <a:solidFill>
                  <a:schemeClr val="tx1"/>
                </a:solidFill>
              </a:rPr>
              <a:t>※H26</a:t>
            </a:r>
            <a:r>
              <a:rPr lang="ja-JP" altLang="en-US" sz="1400" b="1" dirty="0">
                <a:solidFill>
                  <a:schemeClr val="tx1"/>
                </a:solidFill>
              </a:rPr>
              <a:t>全国平均</a:t>
            </a:r>
            <a:r>
              <a:rPr lang="en-US" altLang="ja-JP" sz="1400" b="1" dirty="0">
                <a:solidFill>
                  <a:schemeClr val="tx1"/>
                </a:solidFill>
              </a:rPr>
              <a:t>47.62</a:t>
            </a:r>
            <a:r>
              <a:rPr lang="ja-JP" altLang="en-US" sz="1400" b="1" dirty="0" smtClean="0">
                <a:solidFill>
                  <a:schemeClr val="tx1"/>
                </a:solidFill>
              </a:rPr>
              <a:t>％</a:t>
            </a:r>
            <a:endParaRPr lang="en-US" altLang="ja-JP" sz="1400" b="1" dirty="0" smtClean="0">
              <a:solidFill>
                <a:schemeClr val="tx1"/>
              </a:solidFill>
            </a:endParaRPr>
          </a:p>
          <a:p>
            <a:r>
              <a:rPr kumimoji="1" lang="ja-JP" altLang="en-US" sz="1400" b="1" dirty="0" smtClean="0">
                <a:solidFill>
                  <a:schemeClr val="tx1"/>
                </a:solidFill>
              </a:rPr>
              <a:t>○　合計特殊出生率：</a:t>
            </a:r>
            <a:r>
              <a:rPr kumimoji="1" lang="en-US" altLang="ja-JP" sz="1400" b="1" dirty="0" smtClean="0">
                <a:solidFill>
                  <a:schemeClr val="tx1"/>
                </a:solidFill>
              </a:rPr>
              <a:t>1.31</a:t>
            </a:r>
            <a:r>
              <a:rPr kumimoji="1" lang="ja-JP" altLang="en-US" sz="1400" b="1" dirty="0" smtClean="0">
                <a:solidFill>
                  <a:schemeClr val="tx1"/>
                </a:solidFill>
              </a:rPr>
              <a:t>（</a:t>
            </a:r>
            <a:r>
              <a:rPr kumimoji="1" lang="en-US" altLang="ja-JP" sz="1400" b="1" dirty="0" smtClean="0">
                <a:solidFill>
                  <a:schemeClr val="tx1"/>
                </a:solidFill>
              </a:rPr>
              <a:t>H26</a:t>
            </a:r>
            <a:r>
              <a:rPr kumimoji="1" lang="ja-JP" altLang="en-US" sz="1400" b="1" dirty="0" smtClean="0">
                <a:solidFill>
                  <a:schemeClr val="tx1"/>
                </a:solidFill>
              </a:rPr>
              <a:t>）➡　前年を上回る</a:t>
            </a:r>
            <a:endParaRPr kumimoji="1" lang="en-US" altLang="ja-JP" sz="1400" b="1" dirty="0" smtClean="0">
              <a:solidFill>
                <a:schemeClr val="tx1"/>
              </a:solidFill>
            </a:endParaRPr>
          </a:p>
          <a:p>
            <a:r>
              <a:rPr lang="ja-JP" altLang="en-US" sz="1400" dirty="0" smtClean="0">
                <a:solidFill>
                  <a:schemeClr val="tx1"/>
                </a:solidFill>
              </a:rPr>
              <a:t>＜参考指標</a:t>
            </a:r>
            <a:r>
              <a:rPr lang="ja-JP" altLang="en-US" sz="1400" dirty="0">
                <a:solidFill>
                  <a:schemeClr val="tx1"/>
                </a:solidFill>
              </a:rPr>
              <a:t>＞</a:t>
            </a:r>
            <a:r>
              <a:rPr lang="ja-JP" altLang="en-US" sz="1400" dirty="0" smtClean="0">
                <a:solidFill>
                  <a:schemeClr val="tx1"/>
                </a:solidFill>
              </a:rPr>
              <a:t>転職・離職率、女性管理職比率（従業員</a:t>
            </a:r>
            <a:r>
              <a:rPr lang="en-US" altLang="ja-JP" sz="1400" dirty="0" smtClean="0">
                <a:solidFill>
                  <a:schemeClr val="tx1"/>
                </a:solidFill>
              </a:rPr>
              <a:t>300</a:t>
            </a:r>
            <a:r>
              <a:rPr lang="ja-JP" altLang="en-US" sz="1400" dirty="0" smtClean="0">
                <a:solidFill>
                  <a:schemeClr val="tx1"/>
                </a:solidFill>
              </a:rPr>
              <a:t>人以上の企業）</a:t>
            </a:r>
            <a:endParaRPr lang="en-US" altLang="ja-JP" sz="1400" dirty="0" smtClean="0">
              <a:solidFill>
                <a:schemeClr val="tx1"/>
              </a:solidFill>
            </a:endParaRPr>
          </a:p>
        </p:txBody>
      </p:sp>
      <p:sp>
        <p:nvSpPr>
          <p:cNvPr id="11" name="テキスト ボックス 10"/>
          <p:cNvSpPr txBox="1"/>
          <p:nvPr/>
        </p:nvSpPr>
        <p:spPr>
          <a:xfrm>
            <a:off x="526004" y="3564618"/>
            <a:ext cx="3469931" cy="276999"/>
          </a:xfrm>
          <a:prstGeom prst="rect">
            <a:avLst/>
          </a:prstGeom>
          <a:noFill/>
        </p:spPr>
        <p:txBody>
          <a:bodyPr wrap="square" rtlCol="0">
            <a:spAutoFit/>
          </a:bodyPr>
          <a:lstStyle/>
          <a:p>
            <a:r>
              <a:rPr kumimoji="1" lang="ja-JP" altLang="en-US" sz="1200" b="1" dirty="0" smtClean="0"/>
              <a:t>■　若年層（</a:t>
            </a:r>
            <a:r>
              <a:rPr kumimoji="1" lang="en-US" altLang="ja-JP" sz="1200" b="1" dirty="0" smtClean="0"/>
              <a:t>15</a:t>
            </a:r>
            <a:r>
              <a:rPr lang="en-US" altLang="ja-JP" sz="1200" b="1" dirty="0" smtClean="0"/>
              <a:t>~34</a:t>
            </a:r>
            <a:r>
              <a:rPr lang="ja-JP" altLang="en-US" sz="1200" b="1" dirty="0" smtClean="0"/>
              <a:t>歳）の就業率</a:t>
            </a:r>
            <a:r>
              <a:rPr lang="ja-JP" altLang="en-US" sz="1200" b="1" dirty="0"/>
              <a:t>の推移</a:t>
            </a:r>
            <a:endParaRPr kumimoji="1" lang="ja-JP" altLang="en-US" sz="1200" b="1" dirty="0"/>
          </a:p>
        </p:txBody>
      </p:sp>
      <p:sp>
        <p:nvSpPr>
          <p:cNvPr id="6" name="正方形/長方形 5"/>
          <p:cNvSpPr/>
          <p:nvPr/>
        </p:nvSpPr>
        <p:spPr>
          <a:xfrm>
            <a:off x="917897" y="6249212"/>
            <a:ext cx="2520280" cy="33855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出典：総務省「労働力調査」、大阪府統計課「</a:t>
            </a:r>
            <a:r>
              <a:rPr lang="zh-TW"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」より大阪府企画室作成</a:t>
            </a:r>
            <a:endParaRPr lang="ja-JP" altLang="en-US" sz="800" dirty="0"/>
          </a:p>
        </p:txBody>
      </p:sp>
      <p:sp>
        <p:nvSpPr>
          <p:cNvPr id="15" name="テキスト ボックス 14"/>
          <p:cNvSpPr txBox="1"/>
          <p:nvPr/>
        </p:nvSpPr>
        <p:spPr>
          <a:xfrm>
            <a:off x="4860032" y="3592793"/>
            <a:ext cx="4392488" cy="276999"/>
          </a:xfrm>
          <a:prstGeom prst="rect">
            <a:avLst/>
          </a:prstGeom>
          <a:noFill/>
        </p:spPr>
        <p:txBody>
          <a:bodyPr wrap="square" rtlCol="0">
            <a:spAutoFit/>
          </a:bodyPr>
          <a:lstStyle/>
          <a:p>
            <a:r>
              <a:rPr lang="ja-JP" altLang="en-US" sz="1200" b="1" dirty="0"/>
              <a:t>■　大阪</a:t>
            </a:r>
            <a:r>
              <a:rPr lang="ja-JP" altLang="en-US" sz="1200" b="1" dirty="0" smtClean="0"/>
              <a:t>・大学卒業後の進路</a:t>
            </a:r>
            <a:endParaRPr kumimoji="1" lang="ja-JP" altLang="en-US" sz="1200" b="1" dirty="0"/>
          </a:p>
        </p:txBody>
      </p:sp>
      <p:sp>
        <p:nvSpPr>
          <p:cNvPr id="7" name="正方形/長方形 6"/>
          <p:cNvSpPr/>
          <p:nvPr/>
        </p:nvSpPr>
        <p:spPr>
          <a:xfrm>
            <a:off x="5157411" y="6021868"/>
            <a:ext cx="4572000" cy="215444"/>
          </a:xfrm>
          <a:prstGeom prst="rect">
            <a:avLst/>
          </a:prstGeom>
        </p:spPr>
        <p:txBody>
          <a:bodyPr>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文部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科学省「学校基本調査」（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）より大阪府雇用推進室作成</a:t>
            </a:r>
            <a:endParaRPr lang="ja-JP" altLang="en-US" sz="800" dirty="0"/>
          </a:p>
        </p:txBody>
      </p:sp>
      <p:sp>
        <p:nvSpPr>
          <p:cNvPr id="23" name="右中かっこ 22"/>
          <p:cNvSpPr/>
          <p:nvPr/>
        </p:nvSpPr>
        <p:spPr>
          <a:xfrm>
            <a:off x="6928631" y="4126668"/>
            <a:ext cx="152925" cy="793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テキスト ボックス 23"/>
          <p:cNvSpPr txBox="1"/>
          <p:nvPr/>
        </p:nvSpPr>
        <p:spPr>
          <a:xfrm>
            <a:off x="7136823" y="4194830"/>
            <a:ext cx="2007177" cy="577081"/>
          </a:xfrm>
          <a:prstGeom prst="rect">
            <a:avLst/>
          </a:prstGeom>
          <a:noFill/>
        </p:spPr>
        <p:txBody>
          <a:bodyPr wrap="square" rtlCol="0">
            <a:spAutoFit/>
          </a:bodyPr>
          <a:lstStyle/>
          <a:p>
            <a:r>
              <a:rPr lang="ja-JP" altLang="en-US" sz="1050" dirty="0"/>
              <a:t>正規の職員</a:t>
            </a:r>
            <a:r>
              <a:rPr lang="ja-JP" altLang="en-US" sz="1050" dirty="0" smtClean="0"/>
              <a:t>以外　　　  </a:t>
            </a:r>
            <a:r>
              <a:rPr lang="en-US" altLang="ja-JP" sz="1050" dirty="0" smtClean="0"/>
              <a:t>1,745</a:t>
            </a:r>
            <a:r>
              <a:rPr lang="ja-JP" altLang="en-US" sz="1050" dirty="0" smtClean="0"/>
              <a:t>人</a:t>
            </a:r>
            <a:endParaRPr lang="en-US" altLang="ja-JP" sz="1050" dirty="0" smtClean="0"/>
          </a:p>
          <a:p>
            <a:r>
              <a:rPr kumimoji="1" lang="ja-JP" altLang="en-US" sz="1050" dirty="0"/>
              <a:t>一時的</a:t>
            </a:r>
            <a:r>
              <a:rPr kumimoji="1" lang="ja-JP" altLang="en-US" sz="1050" dirty="0" smtClean="0"/>
              <a:t>な仕事　　 　　</a:t>
            </a:r>
            <a:r>
              <a:rPr lang="ja-JP" altLang="en-US" sz="1050" dirty="0"/>
              <a:t> </a:t>
            </a:r>
            <a:r>
              <a:rPr lang="ja-JP" altLang="en-US" sz="1050" dirty="0" smtClean="0"/>
              <a:t> </a:t>
            </a:r>
            <a:r>
              <a:rPr kumimoji="1" lang="en-US" altLang="ja-JP" sz="1050" dirty="0" smtClean="0"/>
              <a:t>1,205</a:t>
            </a:r>
            <a:r>
              <a:rPr kumimoji="1" lang="ja-JP" altLang="en-US" sz="1050" dirty="0" smtClean="0"/>
              <a:t>人</a:t>
            </a:r>
            <a:endParaRPr kumimoji="1" lang="en-US" altLang="ja-JP" sz="1050" dirty="0" smtClean="0"/>
          </a:p>
          <a:p>
            <a:r>
              <a:rPr lang="ja-JP" altLang="en-US" sz="1050" dirty="0" smtClean="0"/>
              <a:t>就職準備中・その他　   </a:t>
            </a:r>
            <a:r>
              <a:rPr lang="en-US" altLang="ja-JP" sz="1050" dirty="0" smtClean="0"/>
              <a:t>4,952</a:t>
            </a:r>
            <a:r>
              <a:rPr lang="ja-JP" altLang="en-US" sz="1050" dirty="0" smtClean="0"/>
              <a:t>人</a:t>
            </a:r>
            <a:endParaRPr kumimoji="1" lang="ja-JP" altLang="en-US" sz="1050" dirty="0"/>
          </a:p>
        </p:txBody>
      </p:sp>
      <p:sp>
        <p:nvSpPr>
          <p:cNvPr id="26" name="テキスト ボックス 25"/>
          <p:cNvSpPr txBox="1"/>
          <p:nvPr/>
        </p:nvSpPr>
        <p:spPr>
          <a:xfrm>
            <a:off x="6876256" y="5131951"/>
            <a:ext cx="2151969" cy="646986"/>
          </a:xfrm>
          <a:prstGeom prst="roundRect">
            <a:avLst/>
          </a:prstGeom>
          <a:noFill/>
          <a:ln>
            <a:solidFill>
              <a:schemeClr val="tx1"/>
            </a:solidFill>
          </a:ln>
        </p:spPr>
        <p:txBody>
          <a:bodyPr wrap="square" rtlCol="0">
            <a:spAutoFit/>
          </a:bodyPr>
          <a:lstStyle/>
          <a:p>
            <a:pPr algn="ctr"/>
            <a:r>
              <a:rPr kumimoji="1" lang="ja-JP" altLang="en-US" sz="1000" dirty="0" smtClean="0"/>
              <a:t>平成</a:t>
            </a:r>
            <a:r>
              <a:rPr kumimoji="1" lang="en-US" altLang="ja-JP" sz="1000" dirty="0" smtClean="0"/>
              <a:t>27</a:t>
            </a:r>
            <a:r>
              <a:rPr kumimoji="1" lang="ja-JP" altLang="en-US" sz="1000" dirty="0" smtClean="0"/>
              <a:t>年３月に大阪府内の大学を</a:t>
            </a:r>
            <a:endParaRPr kumimoji="1" lang="en-US" altLang="ja-JP" sz="1000" dirty="0" smtClean="0"/>
          </a:p>
          <a:p>
            <a:pPr algn="ctr"/>
            <a:r>
              <a:rPr kumimoji="1" lang="ja-JP" altLang="en-US" sz="1000" dirty="0" smtClean="0"/>
              <a:t>卒業した者（進学等を除く）　</a:t>
            </a:r>
            <a:r>
              <a:rPr kumimoji="1" lang="en-US" altLang="ja-JP" sz="1100" b="1" dirty="0" smtClean="0"/>
              <a:t>39,375</a:t>
            </a:r>
            <a:r>
              <a:rPr kumimoji="1" lang="ja-JP" altLang="en-US" sz="1100" b="1" dirty="0" smtClean="0"/>
              <a:t>人</a:t>
            </a:r>
            <a:endParaRPr kumimoji="1" lang="ja-JP" altLang="en-US" sz="1000" b="1" dirty="0"/>
          </a:p>
        </p:txBody>
      </p:sp>
      <p:sp>
        <p:nvSpPr>
          <p:cNvPr id="18" name="正方形/長方形 17"/>
          <p:cNvSpPr/>
          <p:nvPr/>
        </p:nvSpPr>
        <p:spPr>
          <a:xfrm>
            <a:off x="396413" y="1916832"/>
            <a:ext cx="8460940" cy="1384995"/>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（１）若者の安定就職支援、職場定着支援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未だ５人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に１人が正社員などの安定した職につけないまま大学を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無職（学生を除く）や非正規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雇用の状態にあるなど、府内には経済的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若い世代が希望する結婚・出産・子育ての夢を実現するためには、このような状況を改善し、若者が安定した雇用に就けるよう支援する必要があります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441177052"/>
              </p:ext>
            </p:extLst>
          </p:nvPr>
        </p:nvGraphicFramePr>
        <p:xfrm>
          <a:off x="683568" y="3725327"/>
          <a:ext cx="4176464" cy="25482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1978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6" name="正方形/長方形 5"/>
          <p:cNvSpPr/>
          <p:nvPr/>
        </p:nvSpPr>
        <p:spPr>
          <a:xfrm>
            <a:off x="396413" y="692696"/>
            <a:ext cx="8460940" cy="612475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しごとフィールド」を核に、</a:t>
            </a:r>
            <a:r>
              <a:rPr lang="ja-JP" altLang="en-US" sz="1400" dirty="0">
                <a:cs typeface="Meiryo UI" panose="020B0604030504040204" pitchFamily="50" charset="-128"/>
              </a:rPr>
              <a:t>金融機関や商工会議所、商工会、市町村、府内大学等と連携し、若者の社会人基礎力の向上や中小企業の魅力発信に取り組むなど、若者と府内の優良中小企業とのマッチングを図ります。併せて、労働関係法制度や労働条件等の啓発・情報提供などにより安心して働き続けることができる労働環境の整備を進めます</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①：</a:t>
            </a:r>
            <a:r>
              <a:rPr lang="en-US" altLang="ja-JP" sz="1400" dirty="0" smtClean="0">
                <a:cs typeface="Meiryo UI" panose="020B0604030504040204" pitchFamily="50" charset="-128"/>
              </a:rPr>
              <a:t>OSAKA</a:t>
            </a:r>
            <a:r>
              <a:rPr lang="ja-JP" altLang="en-US" sz="1400" dirty="0" smtClean="0">
                <a:cs typeface="Meiryo UI" panose="020B0604030504040204" pitchFamily="50" charset="-128"/>
              </a:rPr>
              <a:t>しごとフィールド）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smtClean="0">
                <a:cs typeface="Meiryo UI" panose="020B0604030504040204" pitchFamily="50" charset="-128"/>
              </a:rPr>
              <a:t>○</a:t>
            </a:r>
            <a:r>
              <a:rPr lang="ja-JP" altLang="en-US" sz="1400" dirty="0">
                <a:cs typeface="Meiryo UI" panose="020B0604030504040204" pitchFamily="50" charset="-128"/>
              </a:rPr>
              <a:t>　大学在学中に、職業観の醸成や社会人基礎力の養成、中小企業の魅力発見などに</a:t>
            </a:r>
            <a:r>
              <a:rPr lang="ja-JP" altLang="en-US" sz="1400" dirty="0" smtClean="0">
                <a:cs typeface="Meiryo UI" panose="020B0604030504040204" pitchFamily="50" charset="-128"/>
              </a:rPr>
              <a:t>効果的な企業人による出前講座の実施、「</a:t>
            </a:r>
            <a:r>
              <a:rPr lang="ja-JP" altLang="en-US" sz="1400" dirty="0">
                <a:cs typeface="Meiryo UI" panose="020B0604030504040204" pitchFamily="50" charset="-128"/>
              </a:rPr>
              <a:t>課題解決型学習（</a:t>
            </a:r>
            <a:r>
              <a:rPr lang="en-US" altLang="ja-JP" sz="1400" dirty="0">
                <a:cs typeface="Meiryo UI" panose="020B0604030504040204" pitchFamily="50" charset="-128"/>
              </a:rPr>
              <a:t>PBL</a:t>
            </a:r>
            <a:r>
              <a:rPr lang="ja-JP" altLang="en-US" sz="1400" dirty="0">
                <a:cs typeface="Meiryo UI" panose="020B0604030504040204" pitchFamily="50" charset="-128"/>
              </a:rPr>
              <a:t>）」や「インターンシップ」の</a:t>
            </a:r>
            <a:r>
              <a:rPr lang="ja-JP" altLang="en-US" sz="1400" dirty="0" smtClean="0">
                <a:cs typeface="Meiryo UI" panose="020B0604030504040204" pitchFamily="50" charset="-128"/>
              </a:rPr>
              <a:t>導入などを</a:t>
            </a:r>
            <a:r>
              <a:rPr lang="ja-JP" altLang="en-US" sz="1400" dirty="0">
                <a:cs typeface="Meiryo UI" panose="020B0604030504040204" pitchFamily="50" charset="-128"/>
              </a:rPr>
              <a:t>産官学で一体となって促進するため、産</a:t>
            </a:r>
            <a:r>
              <a:rPr lang="ja-JP" altLang="en-US" sz="1400" dirty="0" smtClean="0">
                <a:cs typeface="Meiryo UI" panose="020B0604030504040204" pitchFamily="50" charset="-128"/>
              </a:rPr>
              <a:t>官学の</a:t>
            </a:r>
            <a:r>
              <a:rPr lang="ja-JP" altLang="en-US" sz="1400" dirty="0">
                <a:cs typeface="Meiryo UI" panose="020B0604030504040204" pitchFamily="50" charset="-128"/>
              </a:rPr>
              <a:t>プラットフォームを構築し、定着して働き続ける産業人材の育成を図ります。</a:t>
            </a:r>
            <a:endParaRPr lang="en-US" altLang="ja-JP" sz="1400" dirty="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a:t>
            </a:r>
            <a:r>
              <a:rPr lang="en-US" altLang="ja-JP" sz="1400" dirty="0">
                <a:cs typeface="Meiryo UI" panose="020B0604030504040204" pitchFamily="50" charset="-128"/>
              </a:rPr>
              <a:t> </a:t>
            </a:r>
            <a:r>
              <a:rPr lang="ja-JP" altLang="en-US" sz="1400" dirty="0">
                <a:cs typeface="Meiryo UI" panose="020B0604030504040204" pitchFamily="50" charset="-128"/>
              </a:rPr>
              <a:t>府内の大学等に進学するために府外から転入する若者が多いことから、大学等と連携し、新卒者が府内の企業等に就職できるよう支援することで、卒業後も大阪で活躍できる環境づくりを進めます。</a:t>
            </a:r>
            <a:endParaRPr lang="en-US" altLang="ja-JP" sz="1400" dirty="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新規学卒者の卒業後３年以内の離職率は、大学卒で約３割、高校卒で約</a:t>
            </a:r>
            <a:r>
              <a:rPr lang="ja-JP" altLang="en-US" sz="1400" i="1" dirty="0">
                <a:cs typeface="Meiryo UI" panose="020B0604030504040204" pitchFamily="50" charset="-128"/>
              </a:rPr>
              <a:t>４割と依然として高水準で推移していることから、離職防止を図るための</a:t>
            </a:r>
            <a:r>
              <a:rPr lang="ja-JP" altLang="en-US" sz="1400" dirty="0">
                <a:cs typeface="Meiryo UI" panose="020B0604030504040204" pitchFamily="50" charset="-128"/>
              </a:rPr>
              <a:t>企業向けコンサルティング等の様々な手法</a:t>
            </a:r>
            <a:r>
              <a:rPr lang="ja-JP" altLang="en-US" sz="1400" i="1" dirty="0">
                <a:cs typeface="Meiryo UI" panose="020B0604030504040204" pitchFamily="50" charset="-128"/>
              </a:rPr>
              <a:t>を通じて、若手社員</a:t>
            </a:r>
            <a:r>
              <a:rPr lang="ja-JP" altLang="en-US" sz="1400" dirty="0">
                <a:cs typeface="Meiryo UI" panose="020B0604030504040204" pitchFamily="50" charset="-128"/>
              </a:rPr>
              <a:t>や経営者向けの職場定着支援を進めます。</a:t>
            </a: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大阪の基幹産業である「ものづくり企業」に必要な人材を育成するため、府立工科高校等における、熟練技能者による実技指導をはじめ、インターンシップや企業見学等を通じて、ものづくりに興味を持つよう、若者の職業観の醸成を図ります。</a:t>
            </a:r>
            <a:r>
              <a:rPr lang="en-US" altLang="ja-JP" sz="1400" dirty="0">
                <a:cs typeface="Meiryo UI" panose="020B0604030504040204" pitchFamily="50" charset="-128"/>
              </a:rPr>
              <a:t/>
            </a:r>
            <a:br>
              <a:rPr lang="en-US" altLang="ja-JP" sz="1400" dirty="0">
                <a:cs typeface="Meiryo UI" panose="020B0604030504040204" pitchFamily="50" charset="-128"/>
              </a:rPr>
            </a:br>
            <a:r>
              <a:rPr lang="ja-JP" altLang="en-US" sz="1400" dirty="0" smtClean="0">
                <a:cs typeface="Meiryo UI" panose="020B0604030504040204" pitchFamily="50" charset="-128"/>
              </a:rPr>
              <a:t>　また、ものづくりを中心とする産業人材育成の拠点である高等職業技術専門校において、地域の産業ニーズに応じた職業訓練を実施するとともに企業における人材育成を支援します。</a:t>
            </a:r>
            <a:endParaRPr lang="en-US" altLang="ja-JP" sz="1400" dirty="0" smtClean="0">
              <a:cs typeface="Meiryo UI" panose="020B0604030504040204" pitchFamily="50" charset="-128"/>
            </a:endParaRPr>
          </a:p>
          <a:p>
            <a:pPr marL="180000" indent="-457200"/>
            <a:endParaRPr lang="en-US" altLang="ja-JP" sz="1400" dirty="0" smtClean="0">
              <a:cs typeface="Meiryo UI" panose="020B0604030504040204" pitchFamily="50" charset="-128"/>
            </a:endParaRPr>
          </a:p>
          <a:p>
            <a:pPr marL="180000" indent="-457200"/>
            <a:r>
              <a:rPr lang="ja-JP" altLang="en-US" sz="1400" dirty="0" smtClean="0">
                <a:cs typeface="Meiryo UI" panose="020B0604030504040204" pitchFamily="50" charset="-128"/>
              </a:rPr>
              <a:t>○　技能者</a:t>
            </a:r>
            <a:r>
              <a:rPr lang="ja-JP" altLang="en-US" sz="1400" dirty="0">
                <a:cs typeface="Meiryo UI" panose="020B0604030504040204" pitchFamily="50" charset="-128"/>
              </a:rPr>
              <a:t>の地位向上を図るため、技能を尊重する機運を醸成し、将来を担う若者が産業界で活躍できる環境の整備を進めます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働く意思があるにもかかわらず、</a:t>
            </a:r>
            <a:r>
              <a:rPr lang="ja-JP" altLang="en-US" sz="1400" dirty="0">
                <a:cs typeface="Meiryo UI" panose="020B0604030504040204" pitchFamily="50" charset="-128"/>
              </a:rPr>
              <a:t>仕事や対人関係に不安があって職業生活に自信がないなど、様々な課題を持つ若年無業者に対して、民間企業等との連携に</a:t>
            </a:r>
            <a:r>
              <a:rPr lang="ja-JP" altLang="en-US" sz="1400" dirty="0" smtClean="0">
                <a:cs typeface="Meiryo UI" panose="020B0604030504040204" pitchFamily="50" charset="-128"/>
              </a:rPr>
              <a:t>より、社会</a:t>
            </a:r>
            <a:r>
              <a:rPr lang="ja-JP" altLang="en-US" sz="1400" dirty="0">
                <a:cs typeface="Meiryo UI" panose="020B0604030504040204" pitchFamily="50" charset="-128"/>
              </a:rPr>
              <a:t>への第一歩を踏み出す就業体験</a:t>
            </a:r>
            <a:r>
              <a:rPr lang="ja-JP" altLang="en-US" sz="1400" dirty="0" smtClean="0">
                <a:cs typeface="Meiryo UI" panose="020B0604030504040204" pitchFamily="50" charset="-128"/>
              </a:rPr>
              <a:t>の機会を提供します。</a:t>
            </a:r>
            <a:endParaRPr lang="ja-JP" altLang="en-US" sz="1400" dirty="0">
              <a:cs typeface="Meiryo UI" panose="020B0604030504040204" pitchFamily="50" charset="-128"/>
            </a:endParaRPr>
          </a:p>
        </p:txBody>
      </p:sp>
    </p:spTree>
    <p:extLst>
      <p:ext uri="{BB962C8B-B14F-4D97-AF65-F5344CB8AC3E}">
        <p14:creationId xmlns:p14="http://schemas.microsoft.com/office/powerpoint/2010/main" val="1709177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　</a:t>
            </a:r>
            <a:endParaRPr lang="ja-JP" altLang="en-US" dirty="0" smtClean="0">
              <a:solidFill>
                <a:srgbClr val="FF0000"/>
              </a:solidFill>
              <a:cs typeface="Meiryo UI" panose="020B0604030504040204" pitchFamily="50" charset="-128"/>
            </a:endParaRPr>
          </a:p>
        </p:txBody>
      </p:sp>
      <p:sp>
        <p:nvSpPr>
          <p:cNvPr id="8" name="正方形/長方形 7"/>
          <p:cNvSpPr/>
          <p:nvPr/>
        </p:nvSpPr>
        <p:spPr>
          <a:xfrm>
            <a:off x="323528" y="692696"/>
            <a:ext cx="8643785" cy="595557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prstClr val="black"/>
                </a:solidFill>
              </a:rPr>
              <a:t>Topic</a:t>
            </a:r>
            <a:r>
              <a:rPr lang="ja-JP" altLang="en-US" sz="1400" b="1" dirty="0" smtClean="0">
                <a:solidFill>
                  <a:prstClr val="black"/>
                </a:solidFill>
              </a:rPr>
              <a:t>①　</a:t>
            </a:r>
            <a:r>
              <a:rPr lang="en-US" altLang="ja-JP" sz="1400" b="1" dirty="0" smtClean="0">
                <a:solidFill>
                  <a:prstClr val="black"/>
                </a:solidFill>
              </a:rPr>
              <a:t>OSAKA</a:t>
            </a:r>
            <a:r>
              <a:rPr lang="ja-JP" altLang="en-US" sz="1400" b="1" dirty="0" smtClean="0">
                <a:solidFill>
                  <a:prstClr val="black"/>
                </a:solidFill>
              </a:rPr>
              <a:t>しごとフィールド</a:t>
            </a:r>
            <a:endParaRPr lang="en-US" altLang="ja-JP" sz="1400" b="1" dirty="0" smtClean="0">
              <a:solidFill>
                <a:prstClr val="black"/>
              </a:solidFill>
            </a:endParaRPr>
          </a:p>
        </p:txBody>
      </p:sp>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t="23305" r="19280"/>
          <a:stretch/>
        </p:blipFill>
        <p:spPr>
          <a:xfrm>
            <a:off x="459935" y="2082319"/>
            <a:ext cx="1448021" cy="656429"/>
          </a:xfrm>
          <a:prstGeom prst="rect">
            <a:avLst/>
          </a:prstGeom>
          <a:effectLst>
            <a:softEdge rad="63500"/>
          </a:effectLst>
        </p:spPr>
      </p:pic>
      <p:grpSp>
        <p:nvGrpSpPr>
          <p:cNvPr id="15" name="グループ化 14"/>
          <p:cNvGrpSpPr/>
          <p:nvPr/>
        </p:nvGrpSpPr>
        <p:grpSpPr>
          <a:xfrm>
            <a:off x="1253050" y="880634"/>
            <a:ext cx="2355581" cy="553613"/>
            <a:chOff x="741322" y="437536"/>
            <a:chExt cx="2246502" cy="519809"/>
          </a:xfrm>
        </p:grpSpPr>
        <p:sp>
          <p:nvSpPr>
            <p:cNvPr id="16" name="角丸四角形 15"/>
            <p:cNvSpPr/>
            <p:nvPr/>
          </p:nvSpPr>
          <p:spPr>
            <a:xfrm>
              <a:off x="825268" y="437536"/>
              <a:ext cx="2059523" cy="452198"/>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smtClean="0">
                  <a:solidFill>
                    <a:prstClr val="black"/>
                  </a:solidFill>
                  <a:effectLst>
                    <a:outerShdw blurRad="38100" dist="38100" dir="2700000" algn="tl">
                      <a:srgbClr val="000000">
                        <a:alpha val="43137"/>
                      </a:srgbClr>
                    </a:outerShdw>
                  </a:effectLst>
                </a:rPr>
                <a:t>総合的な就業支援施設</a:t>
              </a:r>
              <a:endParaRPr lang="ja-JP" altLang="en-US" sz="1400" b="1" dirty="0">
                <a:solidFill>
                  <a:prstClr val="black"/>
                </a:solidFill>
                <a:effectLst>
                  <a:outerShdw blurRad="38100" dist="38100" dir="2700000" algn="tl">
                    <a:srgbClr val="000000">
                      <a:alpha val="43137"/>
                    </a:srgbClr>
                  </a:outerShdw>
                </a:effectLst>
              </a:endParaRPr>
            </a:p>
          </p:txBody>
        </p:sp>
        <p:pic>
          <p:nvPicPr>
            <p:cNvPr id="17"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322" y="769101"/>
              <a:ext cx="2246502" cy="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正方形/長方形 17"/>
          <p:cNvSpPr/>
          <p:nvPr/>
        </p:nvSpPr>
        <p:spPr>
          <a:xfrm>
            <a:off x="459935" y="1533682"/>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smtClean="0">
                <a:solidFill>
                  <a:prstClr val="black"/>
                </a:solidFill>
              </a:rPr>
              <a:t>【</a:t>
            </a:r>
            <a:r>
              <a:rPr lang="ja-JP" altLang="en-US" sz="1100" b="1" dirty="0" smtClean="0">
                <a:solidFill>
                  <a:prstClr val="black"/>
                </a:solidFill>
              </a:rPr>
              <a:t>求職者に対する支援</a:t>
            </a:r>
            <a:r>
              <a:rPr lang="en-US" altLang="ja-JP" sz="1100" dirty="0" smtClean="0">
                <a:solidFill>
                  <a:prstClr val="black"/>
                </a:solidFill>
              </a:rPr>
              <a:t>】</a:t>
            </a:r>
          </a:p>
          <a:p>
            <a:r>
              <a:rPr lang="ja-JP" altLang="en-US" sz="1100" dirty="0" smtClean="0">
                <a:solidFill>
                  <a:prstClr val="black"/>
                </a:solidFill>
              </a:rPr>
              <a:t>キャリアカウンセリング、</a:t>
            </a:r>
            <a:r>
              <a:rPr lang="ja-JP" altLang="en-US" sz="1100" dirty="0" smtClean="0">
                <a:solidFill>
                  <a:schemeClr val="tx1"/>
                </a:solidFill>
              </a:rPr>
              <a:t>セミナー等によ</a:t>
            </a:r>
            <a:r>
              <a:rPr lang="ja-JP" altLang="en-US" sz="1100" dirty="0" smtClean="0">
                <a:solidFill>
                  <a:prstClr val="black"/>
                </a:solidFill>
              </a:rPr>
              <a:t>る就業支援</a:t>
            </a:r>
            <a:endParaRPr lang="ja-JP" altLang="en-US" sz="1100" dirty="0">
              <a:solidFill>
                <a:prstClr val="black"/>
              </a:solidFill>
            </a:endParaRPr>
          </a:p>
        </p:txBody>
      </p:sp>
      <p:sp>
        <p:nvSpPr>
          <p:cNvPr id="19" name="正方形/長方形 18"/>
          <p:cNvSpPr/>
          <p:nvPr/>
        </p:nvSpPr>
        <p:spPr>
          <a:xfrm>
            <a:off x="2583678" y="1533682"/>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smtClean="0">
                <a:solidFill>
                  <a:prstClr val="black"/>
                </a:solidFill>
              </a:rPr>
              <a:t>【</a:t>
            </a:r>
            <a:r>
              <a:rPr lang="ja-JP" altLang="en-US" sz="1100" b="1" dirty="0">
                <a:solidFill>
                  <a:prstClr val="black"/>
                </a:solidFill>
              </a:rPr>
              <a:t>中小企業</a:t>
            </a:r>
            <a:r>
              <a:rPr lang="ja-JP" altLang="en-US" sz="1100" b="1" dirty="0" smtClean="0">
                <a:solidFill>
                  <a:prstClr val="black"/>
                </a:solidFill>
              </a:rPr>
              <a:t>に対する支援</a:t>
            </a:r>
            <a:r>
              <a:rPr lang="en-US" altLang="ja-JP" sz="1100" b="1" dirty="0" smtClean="0">
                <a:solidFill>
                  <a:prstClr val="black"/>
                </a:solidFill>
              </a:rPr>
              <a:t>】</a:t>
            </a:r>
          </a:p>
          <a:p>
            <a:r>
              <a:rPr lang="ja-JP" altLang="en-US" sz="1100" dirty="0">
                <a:solidFill>
                  <a:prstClr val="black"/>
                </a:solidFill>
              </a:rPr>
              <a:t>企業</a:t>
            </a:r>
            <a:r>
              <a:rPr lang="ja-JP" altLang="en-US" sz="1100" dirty="0" smtClean="0">
                <a:solidFill>
                  <a:prstClr val="black"/>
                </a:solidFill>
              </a:rPr>
              <a:t>を採用活動から定着まで一貫して支援</a:t>
            </a:r>
            <a:endParaRPr lang="ja-JP" altLang="en-US" sz="1100" dirty="0">
              <a:solidFill>
                <a:prstClr val="black"/>
              </a:solidFill>
            </a:endParaRPr>
          </a:p>
        </p:txBody>
      </p:sp>
      <p:sp>
        <p:nvSpPr>
          <p:cNvPr id="20" name="正方形/長方形 19"/>
          <p:cNvSpPr/>
          <p:nvPr/>
        </p:nvSpPr>
        <p:spPr>
          <a:xfrm>
            <a:off x="1484583" y="2730391"/>
            <a:ext cx="1692000" cy="454005"/>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smtClean="0">
                <a:solidFill>
                  <a:prstClr val="black"/>
                </a:solidFill>
              </a:rPr>
              <a:t>【</a:t>
            </a:r>
            <a:r>
              <a:rPr lang="ja-JP" altLang="en-US" sz="1100" b="1" dirty="0" smtClean="0">
                <a:solidFill>
                  <a:prstClr val="black"/>
                </a:solidFill>
              </a:rPr>
              <a:t>ハローワークブランチ</a:t>
            </a:r>
            <a:r>
              <a:rPr lang="en-US" altLang="ja-JP" sz="1100" dirty="0" smtClean="0">
                <a:solidFill>
                  <a:prstClr val="black"/>
                </a:solidFill>
              </a:rPr>
              <a:t>】</a:t>
            </a:r>
          </a:p>
          <a:p>
            <a:pPr algn="ctr"/>
            <a:r>
              <a:rPr lang="ja-JP" altLang="en-US" sz="1100" dirty="0">
                <a:solidFill>
                  <a:prstClr val="black"/>
                </a:solidFill>
              </a:rPr>
              <a:t>職業紹介</a:t>
            </a:r>
          </a:p>
        </p:txBody>
      </p:sp>
      <p:graphicFrame>
        <p:nvGraphicFramePr>
          <p:cNvPr id="21" name="図表 20"/>
          <p:cNvGraphicFramePr/>
          <p:nvPr>
            <p:extLst>
              <p:ext uri="{D42A27DB-BD31-4B8C-83A1-F6EECF244321}">
                <p14:modId xmlns:p14="http://schemas.microsoft.com/office/powerpoint/2010/main" val="3540500958"/>
              </p:ext>
            </p:extLst>
          </p:nvPr>
        </p:nvGraphicFramePr>
        <p:xfrm>
          <a:off x="1611382" y="1650271"/>
          <a:ext cx="1445899" cy="1360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正方形/長方形 21"/>
          <p:cNvSpPr/>
          <p:nvPr/>
        </p:nvSpPr>
        <p:spPr>
          <a:xfrm>
            <a:off x="380628" y="1446603"/>
            <a:ext cx="3960000" cy="1836000"/>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角丸四角形 18"/>
          <p:cNvSpPr>
            <a:spLocks noChangeArrowheads="1"/>
          </p:cNvSpPr>
          <p:nvPr/>
        </p:nvSpPr>
        <p:spPr bwMode="auto">
          <a:xfrm>
            <a:off x="1539374" y="2050168"/>
            <a:ext cx="1584176"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000" b="1" dirty="0" smtClean="0">
                <a:solidFill>
                  <a:prstClr val="black"/>
                </a:solidFill>
                <a:latin typeface="HGPｺﾞｼｯｸM" pitchFamily="50" charset="-128"/>
                <a:ea typeface="HGPｺﾞｼｯｸM" pitchFamily="50" charset="-128"/>
                <a:cs typeface="Times New Roman" pitchFamily="18" charset="0"/>
              </a:rPr>
              <a:t>一体的実施</a:t>
            </a:r>
            <a:endParaRPr lang="en-US" altLang="ja-JP" sz="1000" b="1" dirty="0" smtClean="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smtClean="0">
                <a:solidFill>
                  <a:prstClr val="black"/>
                </a:solidFill>
                <a:latin typeface="HGPｺﾞｼｯｸM" pitchFamily="50" charset="-128"/>
                <a:ea typeface="HGPｺﾞｼｯｸM" pitchFamily="50" charset="-128"/>
                <a:cs typeface="Times New Roman" pitchFamily="18" charset="0"/>
              </a:rPr>
              <a:t>による</a:t>
            </a:r>
            <a:endParaRPr lang="en-US" altLang="ja-JP" sz="1000" b="1" dirty="0" smtClean="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100" dirty="0">
              <a:solidFill>
                <a:prstClr val="black"/>
              </a:solidFill>
              <a:latin typeface="HGPｺﾞｼｯｸM" pitchFamily="50" charset="-128"/>
              <a:ea typeface="HGPｺﾞｼｯｸM" pitchFamily="50" charset="-128"/>
              <a:cs typeface="Times New Roman" pitchFamily="18" charset="0"/>
            </a:endParaRPr>
          </a:p>
        </p:txBody>
      </p:sp>
      <p:grpSp>
        <p:nvGrpSpPr>
          <p:cNvPr id="24" name="グループ化 23"/>
          <p:cNvGrpSpPr/>
          <p:nvPr/>
        </p:nvGrpSpPr>
        <p:grpSpPr>
          <a:xfrm>
            <a:off x="427757" y="3516827"/>
            <a:ext cx="2206395" cy="2825301"/>
            <a:chOff x="3330837" y="2348880"/>
            <a:chExt cx="1457187" cy="1888843"/>
          </a:xfrm>
        </p:grpSpPr>
        <p:grpSp>
          <p:nvGrpSpPr>
            <p:cNvPr id="25" name="グループ化 24"/>
            <p:cNvGrpSpPr/>
            <p:nvPr/>
          </p:nvGrpSpPr>
          <p:grpSpPr>
            <a:xfrm>
              <a:off x="3330837" y="2348880"/>
              <a:ext cx="1457187" cy="1888843"/>
              <a:chOff x="6226299" y="4768604"/>
              <a:chExt cx="1071367" cy="1345807"/>
            </a:xfrm>
          </p:grpSpPr>
          <p:pic>
            <p:nvPicPr>
              <p:cNvPr id="29" name="Picture 2" descr="D:\NumadateS\My Documents\My Pictures\map_0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299" y="4768604"/>
                <a:ext cx="1071367" cy="1345807"/>
              </a:xfrm>
              <a:prstGeom prst="rect">
                <a:avLst/>
              </a:prstGeom>
              <a:noFill/>
              <a:extLst>
                <a:ext uri="{909E8E84-426E-40DD-AFC4-6F175D3DCCD1}">
                  <a14:hiddenFill xmlns:a14="http://schemas.microsoft.com/office/drawing/2010/main">
                    <a:solidFill>
                      <a:srgbClr val="FFFFFF"/>
                    </a:solidFill>
                  </a14:hiddenFill>
                </a:ext>
              </a:extLst>
            </p:spPr>
          </p:pic>
          <p:sp>
            <p:nvSpPr>
              <p:cNvPr id="30" name="星 4 29"/>
              <p:cNvSpPr/>
              <p:nvPr/>
            </p:nvSpPr>
            <p:spPr>
              <a:xfrm>
                <a:off x="6714907" y="5380985"/>
                <a:ext cx="243656" cy="173527"/>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sp>
          <p:nvSpPr>
            <p:cNvPr id="26" name="下カーブ矢印 25"/>
            <p:cNvSpPr/>
            <p:nvPr/>
          </p:nvSpPr>
          <p:spPr>
            <a:xfrm rot="17379590" flipH="1">
              <a:off x="3520885" y="3592361"/>
              <a:ext cx="658695" cy="167636"/>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7" name="下カーブ矢印 26"/>
            <p:cNvSpPr/>
            <p:nvPr/>
          </p:nvSpPr>
          <p:spPr>
            <a:xfrm rot="5400000" flipH="1" flipV="1">
              <a:off x="3709825" y="2849550"/>
              <a:ext cx="585771" cy="140338"/>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8" name="下カーブ矢印 27"/>
            <p:cNvSpPr/>
            <p:nvPr/>
          </p:nvSpPr>
          <p:spPr>
            <a:xfrm rot="6824346">
              <a:off x="4076842" y="3518275"/>
              <a:ext cx="499923" cy="158535"/>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grpSp>
      <p:pic>
        <p:nvPicPr>
          <p:cNvPr id="31" name="Picture 13" descr="D:\MurakataY\Desktop\サンプル集\サンプル画像\りそな銀行本店外観１.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7447" y="3379461"/>
            <a:ext cx="745197" cy="8211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2" name="角丸四角形 31"/>
          <p:cNvSpPr/>
          <p:nvPr/>
        </p:nvSpPr>
        <p:spPr>
          <a:xfrm>
            <a:off x="2432644" y="4290715"/>
            <a:ext cx="1080000" cy="360000"/>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solidFill>
                  <a:prstClr val="black"/>
                </a:solidFill>
                <a:effectLst>
                  <a:outerShdw blurRad="38100" dist="38100" dir="2700000" algn="tl">
                    <a:srgbClr val="000000">
                      <a:alpha val="43137"/>
                    </a:srgbClr>
                  </a:outerShdw>
                </a:effectLst>
              </a:rPr>
              <a:t>金融機関</a:t>
            </a:r>
          </a:p>
        </p:txBody>
      </p:sp>
      <p:sp>
        <p:nvSpPr>
          <p:cNvPr id="33" name="角丸四角形 32"/>
          <p:cNvSpPr/>
          <p:nvPr/>
        </p:nvSpPr>
        <p:spPr>
          <a:xfrm>
            <a:off x="2468644" y="4749603"/>
            <a:ext cx="1080000" cy="360000"/>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solidFill>
                  <a:prstClr val="black"/>
                </a:solidFill>
                <a:effectLst>
                  <a:outerShdw blurRad="38100" dist="38100" dir="2700000" algn="tl">
                    <a:srgbClr val="000000">
                      <a:alpha val="43137"/>
                    </a:srgbClr>
                  </a:outerShdw>
                </a:effectLst>
              </a:rPr>
              <a:t>商工</a:t>
            </a:r>
            <a:r>
              <a:rPr lang="ja-JP" altLang="en-US" sz="1200" b="1" dirty="0" smtClean="0">
                <a:solidFill>
                  <a:prstClr val="black"/>
                </a:solidFill>
                <a:effectLst>
                  <a:outerShdw blurRad="38100" dist="38100" dir="2700000" algn="tl">
                    <a:srgbClr val="000000">
                      <a:alpha val="43137"/>
                    </a:srgbClr>
                  </a:outerShdw>
                </a:effectLst>
              </a:rPr>
              <a:t>会議所</a:t>
            </a:r>
            <a:endParaRPr lang="en-US" altLang="ja-JP" sz="1200" b="1" dirty="0" smtClean="0">
              <a:solidFill>
                <a:prstClr val="black"/>
              </a:solidFill>
              <a:effectLst>
                <a:outerShdw blurRad="38100" dist="38100" dir="2700000" algn="tl">
                  <a:srgbClr val="000000">
                    <a:alpha val="43137"/>
                  </a:srgbClr>
                </a:outerShdw>
              </a:effectLst>
            </a:endParaRPr>
          </a:p>
          <a:p>
            <a:pPr algn="ctr"/>
            <a:r>
              <a:rPr lang="ja-JP" altLang="en-US" sz="1200" b="1" dirty="0">
                <a:solidFill>
                  <a:prstClr val="black"/>
                </a:solidFill>
                <a:effectLst>
                  <a:outerShdw blurRad="38100" dist="38100" dir="2700000" algn="tl">
                    <a:srgbClr val="000000">
                      <a:alpha val="43137"/>
                    </a:srgbClr>
                  </a:outerShdw>
                </a:effectLst>
              </a:rPr>
              <a:t>商工会</a:t>
            </a:r>
          </a:p>
        </p:txBody>
      </p:sp>
      <p:cxnSp>
        <p:nvCxnSpPr>
          <p:cNvPr id="34" name="直線矢印コネクタ 33"/>
          <p:cNvCxnSpPr/>
          <p:nvPr/>
        </p:nvCxnSpPr>
        <p:spPr>
          <a:xfrm flipH="1">
            <a:off x="1684901" y="3282603"/>
            <a:ext cx="467035" cy="14344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右矢印 34"/>
          <p:cNvSpPr/>
          <p:nvPr/>
        </p:nvSpPr>
        <p:spPr>
          <a:xfrm>
            <a:off x="3607375" y="4295585"/>
            <a:ext cx="276504" cy="936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white"/>
              </a:solidFill>
            </a:endParaRPr>
          </a:p>
        </p:txBody>
      </p:sp>
      <p:sp>
        <p:nvSpPr>
          <p:cNvPr id="6" name="テキスト ボックス 5"/>
          <p:cNvSpPr txBox="1"/>
          <p:nvPr/>
        </p:nvSpPr>
        <p:spPr>
          <a:xfrm>
            <a:off x="-132270" y="4833535"/>
            <a:ext cx="1872208" cy="430887"/>
          </a:xfrm>
          <a:prstGeom prst="rect">
            <a:avLst/>
          </a:prstGeom>
          <a:noFill/>
        </p:spPr>
        <p:txBody>
          <a:bodyPr wrap="square" rtlCol="0">
            <a:spAutoFit/>
          </a:bodyPr>
          <a:lstStyle/>
          <a:p>
            <a:pPr algn="ctr"/>
            <a:r>
              <a:rPr lang="ja-JP" altLang="en-US" sz="1100" b="1" dirty="0">
                <a:solidFill>
                  <a:prstClr val="black"/>
                </a:solidFill>
              </a:rPr>
              <a:t>フィールドを</a:t>
            </a:r>
            <a:endParaRPr lang="en-US" altLang="ja-JP" sz="1100" b="1" dirty="0">
              <a:solidFill>
                <a:prstClr val="black"/>
              </a:solidFill>
            </a:endParaRPr>
          </a:p>
          <a:p>
            <a:pPr algn="ctr"/>
            <a:r>
              <a:rPr lang="ja-JP" altLang="en-US" sz="1100" b="1" dirty="0">
                <a:solidFill>
                  <a:prstClr val="black"/>
                </a:solidFill>
              </a:rPr>
              <a:t>核に地域</a:t>
            </a:r>
            <a:r>
              <a:rPr lang="ja-JP" altLang="en-US" sz="1100" b="1" dirty="0" smtClean="0">
                <a:solidFill>
                  <a:prstClr val="black"/>
                </a:solidFill>
              </a:rPr>
              <a:t>展開</a:t>
            </a:r>
            <a:endParaRPr lang="ja-JP" altLang="en-US" sz="1100" b="1" dirty="0">
              <a:solidFill>
                <a:prstClr val="black"/>
              </a:solidFill>
            </a:endParaRPr>
          </a:p>
        </p:txBody>
      </p:sp>
      <p:pic>
        <p:nvPicPr>
          <p:cNvPr id="37"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98168" y="3901067"/>
            <a:ext cx="308499" cy="58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663526" y="3933841"/>
            <a:ext cx="251085" cy="54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左右矢印 38"/>
          <p:cNvSpPr/>
          <p:nvPr/>
        </p:nvSpPr>
        <p:spPr>
          <a:xfrm>
            <a:off x="5420748" y="4469151"/>
            <a:ext cx="1120944" cy="515413"/>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sp>
        <p:nvSpPr>
          <p:cNvPr id="40" name="角丸四角形 39"/>
          <p:cNvSpPr/>
          <p:nvPr/>
        </p:nvSpPr>
        <p:spPr>
          <a:xfrm>
            <a:off x="6221968" y="3805730"/>
            <a:ext cx="1008111" cy="341965"/>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0" b="1" dirty="0">
                <a:solidFill>
                  <a:prstClr val="black"/>
                </a:solidFill>
                <a:effectLst>
                  <a:outerShdw blurRad="38100" dist="38100" dir="2700000" algn="tl">
                    <a:srgbClr val="000000">
                      <a:alpha val="43137"/>
                    </a:srgbClr>
                  </a:outerShdw>
                </a:effectLst>
              </a:rPr>
              <a:t>ハローワーク</a:t>
            </a:r>
          </a:p>
        </p:txBody>
      </p:sp>
      <p:sp>
        <p:nvSpPr>
          <p:cNvPr id="41" name="テキスト ボックス 40"/>
          <p:cNvSpPr txBox="1"/>
          <p:nvPr/>
        </p:nvSpPr>
        <p:spPr>
          <a:xfrm>
            <a:off x="5348740" y="4209415"/>
            <a:ext cx="1224135" cy="369332"/>
          </a:xfrm>
          <a:prstGeom prst="rect">
            <a:avLst/>
          </a:prstGeom>
          <a:noFill/>
        </p:spPr>
        <p:txBody>
          <a:bodyPr wrap="square" rtlCol="0">
            <a:spAutoFit/>
          </a:bodyPr>
          <a:lstStyle/>
          <a:p>
            <a:pPr algn="ctr"/>
            <a:r>
              <a:rPr lang="ja-JP" altLang="en-US" b="1" dirty="0" smtClean="0">
                <a:solidFill>
                  <a:prstClr val="black"/>
                </a:solidFill>
                <a:effectLst>
                  <a:outerShdw blurRad="38100" dist="38100" dir="2700000" algn="tl">
                    <a:srgbClr val="000000">
                      <a:alpha val="43137"/>
                    </a:srgbClr>
                  </a:outerShdw>
                </a:effectLst>
              </a:rPr>
              <a:t>マッチング</a:t>
            </a:r>
            <a:endParaRPr lang="ja-JP" altLang="en-US" b="1" dirty="0">
              <a:solidFill>
                <a:prstClr val="black"/>
              </a:solidFill>
              <a:effectLst>
                <a:outerShdw blurRad="38100" dist="38100" dir="2700000" algn="tl">
                  <a:srgbClr val="000000">
                    <a:alpha val="43137"/>
                  </a:srgbClr>
                </a:outerShdw>
              </a:effectLst>
            </a:endParaRPr>
          </a:p>
        </p:txBody>
      </p:sp>
      <p:sp>
        <p:nvSpPr>
          <p:cNvPr id="42" name="角丸四角形 41"/>
          <p:cNvSpPr/>
          <p:nvPr/>
        </p:nvSpPr>
        <p:spPr>
          <a:xfrm>
            <a:off x="5492756" y="6011639"/>
            <a:ext cx="1034158" cy="332308"/>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prstClr val="black"/>
                </a:solidFill>
                <a:effectLst>
                  <a:outerShdw blurRad="38100" dist="38100" dir="2700000" algn="tl">
                    <a:srgbClr val="000000">
                      <a:alpha val="43137"/>
                    </a:srgbClr>
                  </a:outerShdw>
                </a:effectLst>
              </a:rPr>
              <a:t>市町村</a:t>
            </a:r>
          </a:p>
        </p:txBody>
      </p:sp>
      <p:sp>
        <p:nvSpPr>
          <p:cNvPr id="43" name="曲折矢印 42"/>
          <p:cNvSpPr/>
          <p:nvPr/>
        </p:nvSpPr>
        <p:spPr>
          <a:xfrm rot="16200000">
            <a:off x="7585138" y="4942938"/>
            <a:ext cx="315897" cy="39588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grpSp>
        <p:nvGrpSpPr>
          <p:cNvPr id="44" name="グループ化 43"/>
          <p:cNvGrpSpPr>
            <a:grpSpLocks noChangeAspect="1"/>
          </p:cNvGrpSpPr>
          <p:nvPr/>
        </p:nvGrpSpPr>
        <p:grpSpPr>
          <a:xfrm>
            <a:off x="4113547" y="5585848"/>
            <a:ext cx="531874" cy="721091"/>
            <a:chOff x="3402387" y="4779897"/>
            <a:chExt cx="521541" cy="665327"/>
          </a:xfrm>
        </p:grpSpPr>
        <p:pic>
          <p:nvPicPr>
            <p:cNvPr id="45" name="Picture 137" descr="D:\numadates\My Documents\My Pictures\img09655.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02387" y="4779897"/>
              <a:ext cx="367316" cy="56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38" descr="D:\numadates\My Documents\My Pictures\img09656.t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66814" y="4900296"/>
              <a:ext cx="357114" cy="54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 name="Picture 2" descr="D:\tsujiim\Desktop\倉庫＿~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37804" y="3856928"/>
            <a:ext cx="1409966" cy="1059115"/>
          </a:xfrm>
          <a:prstGeom prst="rect">
            <a:avLst/>
          </a:prstGeom>
          <a:noFill/>
          <a:extLst>
            <a:ext uri="{909E8E84-426E-40DD-AFC4-6F175D3DCCD1}">
              <a14:hiddenFill xmlns:a14="http://schemas.microsoft.com/office/drawing/2010/main">
                <a:solidFill>
                  <a:srgbClr val="FFFFFF"/>
                </a:solidFill>
              </a14:hiddenFill>
            </a:ext>
          </a:extLst>
        </p:spPr>
      </p:pic>
      <p:sp>
        <p:nvSpPr>
          <p:cNvPr id="48" name="角丸四角形 47"/>
          <p:cNvSpPr/>
          <p:nvPr/>
        </p:nvSpPr>
        <p:spPr>
          <a:xfrm>
            <a:off x="3980588" y="4620938"/>
            <a:ext cx="1170495" cy="317849"/>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smtClean="0">
                <a:solidFill>
                  <a:prstClr val="black"/>
                </a:solidFill>
                <a:effectLst>
                  <a:outerShdw blurRad="38100" dist="38100" dir="2700000" algn="tl">
                    <a:srgbClr val="000000">
                      <a:alpha val="43137"/>
                    </a:srgbClr>
                  </a:outerShdw>
                </a:effectLst>
              </a:rPr>
              <a:t>優良中小企業</a:t>
            </a:r>
            <a:endParaRPr lang="ja-JP" altLang="en-US" sz="1200" b="1" dirty="0">
              <a:solidFill>
                <a:prstClr val="black"/>
              </a:solidFill>
              <a:effectLst>
                <a:outerShdw blurRad="38100" dist="38100" dir="2700000" algn="tl">
                  <a:srgbClr val="000000">
                    <a:alpha val="43137"/>
                  </a:srgbClr>
                </a:outerShdw>
              </a:effectLst>
            </a:endParaRPr>
          </a:p>
        </p:txBody>
      </p:sp>
      <p:sp>
        <p:nvSpPr>
          <p:cNvPr id="49" name="角丸四角形 48"/>
          <p:cNvSpPr/>
          <p:nvPr/>
        </p:nvSpPr>
        <p:spPr>
          <a:xfrm>
            <a:off x="6932916" y="4499039"/>
            <a:ext cx="1287692" cy="436052"/>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smtClean="0">
                <a:solidFill>
                  <a:prstClr val="black"/>
                </a:solidFill>
                <a:effectLst>
                  <a:outerShdw blurRad="38100" dist="38100" dir="2700000" algn="tl">
                    <a:srgbClr val="000000">
                      <a:alpha val="43137"/>
                    </a:srgbClr>
                  </a:outerShdw>
                </a:effectLst>
              </a:rPr>
              <a:t>若　者</a:t>
            </a:r>
            <a:endParaRPr lang="ja-JP" altLang="en-US" sz="1600" b="1" dirty="0">
              <a:solidFill>
                <a:prstClr val="black"/>
              </a:solidFill>
              <a:effectLst>
                <a:outerShdw blurRad="38100" dist="38100" dir="2700000" algn="tl">
                  <a:srgbClr val="000000">
                    <a:alpha val="43137"/>
                  </a:srgbClr>
                </a:outerShdw>
              </a:effectLst>
            </a:endParaRPr>
          </a:p>
        </p:txBody>
      </p:sp>
      <p:cxnSp>
        <p:nvCxnSpPr>
          <p:cNvPr id="50" name="直線コネクタ 49"/>
          <p:cNvCxnSpPr/>
          <p:nvPr/>
        </p:nvCxnSpPr>
        <p:spPr>
          <a:xfrm flipH="1">
            <a:off x="5960807" y="3448336"/>
            <a:ext cx="178766" cy="4403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下カーブ矢印 50"/>
          <p:cNvSpPr/>
          <p:nvPr/>
        </p:nvSpPr>
        <p:spPr>
          <a:xfrm rot="6160450">
            <a:off x="4489014" y="5261852"/>
            <a:ext cx="809666" cy="36153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54" name="テキスト ボックス 53"/>
          <p:cNvSpPr txBox="1"/>
          <p:nvPr/>
        </p:nvSpPr>
        <p:spPr>
          <a:xfrm>
            <a:off x="3692556" y="6261353"/>
            <a:ext cx="1440160" cy="261610"/>
          </a:xfrm>
          <a:prstGeom prst="rect">
            <a:avLst/>
          </a:prstGeom>
          <a:noFill/>
        </p:spPr>
        <p:txBody>
          <a:bodyPr wrap="square" rtlCol="0">
            <a:spAutoFit/>
          </a:bodyPr>
          <a:lstStyle/>
          <a:p>
            <a:pPr algn="ctr"/>
            <a:r>
              <a:rPr lang="ja-JP" altLang="en-US" sz="1100" b="1" dirty="0" smtClean="0">
                <a:solidFill>
                  <a:prstClr val="black"/>
                </a:solidFill>
              </a:rPr>
              <a:t>優良企業就</a:t>
            </a:r>
            <a:r>
              <a:rPr lang="ja-JP" altLang="en-US" sz="1100" b="1" dirty="0">
                <a:solidFill>
                  <a:prstClr val="black"/>
                </a:solidFill>
              </a:rPr>
              <a:t>活</a:t>
            </a:r>
            <a:r>
              <a:rPr lang="ja-JP" altLang="en-US" sz="1100" b="1" dirty="0" smtClean="0">
                <a:solidFill>
                  <a:prstClr val="black"/>
                </a:solidFill>
              </a:rPr>
              <a:t>ガイド</a:t>
            </a:r>
            <a:endParaRPr lang="ja-JP" altLang="en-US" sz="1100" b="1" dirty="0">
              <a:solidFill>
                <a:prstClr val="black"/>
              </a:solidFill>
            </a:endParaRPr>
          </a:p>
        </p:txBody>
      </p:sp>
      <p:sp>
        <p:nvSpPr>
          <p:cNvPr id="55" name="テキスト ボックス 54"/>
          <p:cNvSpPr txBox="1"/>
          <p:nvPr/>
        </p:nvSpPr>
        <p:spPr>
          <a:xfrm>
            <a:off x="4196612" y="5035847"/>
            <a:ext cx="1476000" cy="612000"/>
          </a:xfrm>
          <a:prstGeom prst="irregularSeal1">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200" b="1" dirty="0">
                <a:solidFill>
                  <a:prstClr val="black"/>
                </a:solidFill>
              </a:rPr>
              <a:t>魅力発信</a:t>
            </a:r>
          </a:p>
        </p:txBody>
      </p:sp>
      <p:sp>
        <p:nvSpPr>
          <p:cNvPr id="56" name="下カーブ矢印 55"/>
          <p:cNvSpPr/>
          <p:nvPr/>
        </p:nvSpPr>
        <p:spPr>
          <a:xfrm rot="15738798" flipH="1">
            <a:off x="6530470" y="5293415"/>
            <a:ext cx="809270" cy="3311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solidFill>
                <a:prstClr val="black"/>
              </a:solidFill>
            </a:endParaRPr>
          </a:p>
        </p:txBody>
      </p:sp>
      <p:sp>
        <p:nvSpPr>
          <p:cNvPr id="57" name="角丸四角形 56"/>
          <p:cNvSpPr/>
          <p:nvPr/>
        </p:nvSpPr>
        <p:spPr>
          <a:xfrm>
            <a:off x="7869020" y="5010795"/>
            <a:ext cx="864096" cy="358003"/>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dirty="0" smtClean="0">
                <a:solidFill>
                  <a:prstClr val="black"/>
                </a:solidFill>
                <a:effectLst>
                  <a:outerShdw blurRad="38100" dist="38100" dir="2700000" algn="tl">
                    <a:srgbClr val="000000">
                      <a:alpha val="43137"/>
                    </a:srgbClr>
                  </a:outerShdw>
                </a:effectLst>
              </a:rPr>
              <a:t>府内大学</a:t>
            </a:r>
            <a:endParaRPr lang="ja-JP" altLang="en-US" sz="1050" b="1" dirty="0">
              <a:solidFill>
                <a:prstClr val="black"/>
              </a:solidFill>
              <a:effectLst>
                <a:outerShdw blurRad="38100" dist="38100" dir="2700000" algn="tl">
                  <a:srgbClr val="000000">
                    <a:alpha val="43137"/>
                  </a:srgbClr>
                </a:outerShdw>
              </a:effectLst>
            </a:endParaRPr>
          </a:p>
        </p:txBody>
      </p:sp>
      <p:sp>
        <p:nvSpPr>
          <p:cNvPr id="58" name="テキスト ボックス 57"/>
          <p:cNvSpPr txBox="1"/>
          <p:nvPr/>
        </p:nvSpPr>
        <p:spPr>
          <a:xfrm>
            <a:off x="6284844" y="5078787"/>
            <a:ext cx="1476000" cy="648000"/>
          </a:xfrm>
          <a:prstGeom prst="irregularSeal1">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ja-JP" altLang="en-US" sz="1200" b="1" dirty="0">
                <a:solidFill>
                  <a:prstClr val="black"/>
                </a:solidFill>
              </a:rPr>
              <a:t>職種</a:t>
            </a:r>
            <a:r>
              <a:rPr lang="ja-JP" altLang="en-US" sz="1200" b="1" dirty="0" smtClean="0">
                <a:solidFill>
                  <a:prstClr val="black"/>
                </a:solidFill>
              </a:rPr>
              <a:t>志向拡大</a:t>
            </a:r>
            <a:endParaRPr lang="ja-JP" altLang="en-US" sz="1200" b="1" dirty="0">
              <a:solidFill>
                <a:prstClr val="black"/>
              </a:solidFill>
            </a:endParaRPr>
          </a:p>
        </p:txBody>
      </p:sp>
      <p:sp>
        <p:nvSpPr>
          <p:cNvPr id="59" name="正方形/長方形 58"/>
          <p:cNvSpPr/>
          <p:nvPr/>
        </p:nvSpPr>
        <p:spPr>
          <a:xfrm>
            <a:off x="6788900" y="5853203"/>
            <a:ext cx="1595056" cy="54893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ts val="1600"/>
              </a:lnSpc>
            </a:pPr>
            <a:endParaRPr lang="en-US" altLang="ja-JP" sz="1050" b="1" dirty="0">
              <a:solidFill>
                <a:prstClr val="black"/>
              </a:solidFill>
            </a:endParaRPr>
          </a:p>
          <a:p>
            <a:pPr>
              <a:lnSpc>
                <a:spcPts val="1600"/>
              </a:lnSpc>
            </a:pPr>
            <a:r>
              <a:rPr lang="ja-JP" altLang="en-US" sz="1050" b="1" dirty="0">
                <a:solidFill>
                  <a:prstClr val="black"/>
                </a:solidFill>
              </a:rPr>
              <a:t>大企業志向・事務職</a:t>
            </a:r>
            <a:r>
              <a:rPr lang="ja-JP" altLang="en-US" sz="1050" b="1" dirty="0" smtClean="0">
                <a:solidFill>
                  <a:prstClr val="black"/>
                </a:solidFill>
              </a:rPr>
              <a:t>志向</a:t>
            </a:r>
            <a:endParaRPr lang="en-US" altLang="ja-JP" sz="1050" b="1" dirty="0" smtClean="0">
              <a:solidFill>
                <a:prstClr val="black"/>
              </a:solidFill>
            </a:endParaRPr>
          </a:p>
          <a:p>
            <a:pPr>
              <a:lnSpc>
                <a:spcPts val="1600"/>
              </a:lnSpc>
            </a:pPr>
            <a:r>
              <a:rPr lang="ja-JP" altLang="en-US" sz="1050" b="1" dirty="0" smtClean="0">
                <a:solidFill>
                  <a:prstClr val="black"/>
                </a:solidFill>
              </a:rPr>
              <a:t>から</a:t>
            </a:r>
            <a:r>
              <a:rPr lang="ja-JP" altLang="en-US" sz="1050" b="1" dirty="0">
                <a:solidFill>
                  <a:prstClr val="black"/>
                </a:solidFill>
              </a:rPr>
              <a:t>の意識転換</a:t>
            </a:r>
          </a:p>
          <a:p>
            <a:pPr algn="ctr">
              <a:lnSpc>
                <a:spcPts val="1600"/>
              </a:lnSpc>
            </a:pPr>
            <a:endParaRPr lang="ja-JP" altLang="en-US" sz="1050" dirty="0">
              <a:solidFill>
                <a:prstClr val="black"/>
              </a:solidFill>
            </a:endParaRPr>
          </a:p>
        </p:txBody>
      </p:sp>
      <p:sp>
        <p:nvSpPr>
          <p:cNvPr id="60" name="上下矢印 59"/>
          <p:cNvSpPr/>
          <p:nvPr/>
        </p:nvSpPr>
        <p:spPr>
          <a:xfrm>
            <a:off x="5728204" y="5010795"/>
            <a:ext cx="484632" cy="80973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smtClean="0">
                <a:solidFill>
                  <a:prstClr val="white"/>
                </a:solidFill>
              </a:rPr>
              <a:t>連携</a:t>
            </a:r>
            <a:endParaRPr lang="ja-JP" altLang="en-US" sz="1200" b="1" dirty="0">
              <a:solidFill>
                <a:prstClr val="white"/>
              </a:solidFill>
            </a:endParaRPr>
          </a:p>
        </p:txBody>
      </p:sp>
      <p:sp>
        <p:nvSpPr>
          <p:cNvPr id="61" name="正方形/長方形 60"/>
          <p:cNvSpPr/>
          <p:nvPr/>
        </p:nvSpPr>
        <p:spPr>
          <a:xfrm>
            <a:off x="4448640" y="807910"/>
            <a:ext cx="4500500" cy="261870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nSpc>
                <a:spcPts val="1200"/>
              </a:lnSpc>
            </a:pPr>
            <a:r>
              <a:rPr lang="ja-JP" altLang="en-US" sz="1050" b="1" dirty="0" smtClean="0">
                <a:solidFill>
                  <a:prstClr val="black"/>
                </a:solidFill>
              </a:rPr>
              <a:t>〇若者が集まりやすい場所での就職支援（天王寺駅周辺など）</a:t>
            </a:r>
            <a:endParaRPr lang="en-US" altLang="ja-JP" sz="1050" b="1" dirty="0" smtClean="0">
              <a:solidFill>
                <a:prstClr val="black"/>
              </a:solidFill>
            </a:endParaRPr>
          </a:p>
          <a:p>
            <a:pPr>
              <a:lnSpc>
                <a:spcPts val="1200"/>
              </a:lnSpc>
            </a:pPr>
            <a:r>
              <a:rPr lang="ja-JP" altLang="en-US" sz="1050" dirty="0">
                <a:solidFill>
                  <a:prstClr val="black"/>
                </a:solidFill>
              </a:rPr>
              <a:t>　</a:t>
            </a:r>
            <a:r>
              <a:rPr lang="ja-JP" altLang="en-US" sz="1050" dirty="0" smtClean="0">
                <a:solidFill>
                  <a:prstClr val="black"/>
                </a:solidFill>
              </a:rPr>
              <a:t>　　合同企業面接会等の一過性の</a:t>
            </a:r>
            <a:r>
              <a:rPr lang="ja-JP" altLang="en-US" sz="1050" dirty="0">
                <a:solidFill>
                  <a:prstClr val="black"/>
                </a:solidFill>
              </a:rPr>
              <a:t>イベント</a:t>
            </a:r>
            <a:r>
              <a:rPr lang="ja-JP" altLang="en-US" sz="1050" dirty="0" smtClean="0">
                <a:solidFill>
                  <a:prstClr val="black"/>
                </a:solidFill>
              </a:rPr>
              <a:t>のみならず、継続的な就職支援</a:t>
            </a:r>
            <a:endParaRPr lang="en-US" altLang="ja-JP" sz="1050" dirty="0" smtClean="0">
              <a:solidFill>
                <a:prstClr val="black"/>
              </a:solidFill>
            </a:endParaRPr>
          </a:p>
          <a:p>
            <a:pPr>
              <a:lnSpc>
                <a:spcPts val="1200"/>
              </a:lnSpc>
            </a:pPr>
            <a:r>
              <a:rPr lang="ja-JP" altLang="en-US" sz="1050" dirty="0">
                <a:solidFill>
                  <a:prstClr val="black"/>
                </a:solidFill>
              </a:rPr>
              <a:t>　</a:t>
            </a:r>
            <a:r>
              <a:rPr lang="ja-JP" altLang="en-US" sz="1050" dirty="0" smtClean="0">
                <a:solidFill>
                  <a:prstClr val="black"/>
                </a:solidFill>
              </a:rPr>
              <a:t>　　を行う。</a:t>
            </a:r>
            <a:endParaRPr lang="en-US" altLang="ja-JP" sz="1050" dirty="0" smtClean="0">
              <a:solidFill>
                <a:prstClr val="black"/>
              </a:solidFill>
            </a:endParaRPr>
          </a:p>
          <a:p>
            <a:pPr>
              <a:lnSpc>
                <a:spcPts val="1200"/>
              </a:lnSpc>
            </a:pPr>
            <a:r>
              <a:rPr lang="ja-JP" altLang="en-US" sz="1050" b="1" dirty="0">
                <a:solidFill>
                  <a:prstClr val="black"/>
                </a:solidFill>
              </a:rPr>
              <a:t>〇</a:t>
            </a:r>
            <a:r>
              <a:rPr lang="ja-JP" altLang="en-US" sz="1050" b="1" dirty="0" smtClean="0">
                <a:solidFill>
                  <a:prstClr val="black"/>
                </a:solidFill>
              </a:rPr>
              <a:t>ミニ合同企業面接会の開催</a:t>
            </a:r>
            <a:endParaRPr lang="en-US" altLang="ja-JP" sz="1050" b="1" dirty="0" smtClean="0">
              <a:solidFill>
                <a:prstClr val="black"/>
              </a:solidFill>
            </a:endParaRPr>
          </a:p>
          <a:p>
            <a:pPr>
              <a:lnSpc>
                <a:spcPts val="1200"/>
              </a:lnSpc>
            </a:pPr>
            <a:r>
              <a:rPr lang="ja-JP" altLang="en-US" sz="1050" dirty="0" smtClean="0">
                <a:solidFill>
                  <a:prstClr val="black"/>
                </a:solidFill>
              </a:rPr>
              <a:t>　　　出展企業数を３社程度とすることで、企業と若者が濃密な交流を行い、</a:t>
            </a:r>
            <a:endParaRPr lang="en-US" altLang="ja-JP" sz="1050" dirty="0" smtClean="0">
              <a:solidFill>
                <a:prstClr val="black"/>
              </a:solidFill>
            </a:endParaRPr>
          </a:p>
          <a:p>
            <a:pPr>
              <a:lnSpc>
                <a:spcPts val="1200"/>
              </a:lnSpc>
            </a:pPr>
            <a:r>
              <a:rPr lang="ja-JP" altLang="en-US" sz="1050" dirty="0">
                <a:solidFill>
                  <a:prstClr val="black"/>
                </a:solidFill>
              </a:rPr>
              <a:t>　</a:t>
            </a:r>
            <a:r>
              <a:rPr lang="ja-JP" altLang="en-US" sz="1050" dirty="0" smtClean="0">
                <a:solidFill>
                  <a:prstClr val="black"/>
                </a:solidFill>
              </a:rPr>
              <a:t>　　マッチングを促進する。</a:t>
            </a:r>
            <a:endParaRPr lang="en-US" altLang="ja-JP" sz="1050" dirty="0" smtClean="0">
              <a:solidFill>
                <a:prstClr val="black"/>
              </a:solidFill>
            </a:endParaRPr>
          </a:p>
          <a:p>
            <a:pPr>
              <a:lnSpc>
                <a:spcPts val="1200"/>
              </a:lnSpc>
            </a:pPr>
            <a:r>
              <a:rPr lang="ja-JP" altLang="en-US" sz="1050" b="1" dirty="0" smtClean="0">
                <a:solidFill>
                  <a:prstClr val="black"/>
                </a:solidFill>
              </a:rPr>
              <a:t>〇</a:t>
            </a:r>
            <a:r>
              <a:rPr lang="ja-JP" altLang="en-US" sz="1050" b="1" dirty="0">
                <a:solidFill>
                  <a:prstClr val="black"/>
                </a:solidFill>
              </a:rPr>
              <a:t>就職塾</a:t>
            </a:r>
            <a:r>
              <a:rPr lang="ja-JP" altLang="en-US" sz="1050" b="1" dirty="0" smtClean="0">
                <a:solidFill>
                  <a:prstClr val="black"/>
                </a:solidFill>
              </a:rPr>
              <a:t>の実施</a:t>
            </a:r>
            <a:endParaRPr lang="en-US" altLang="ja-JP" sz="1050" b="1" dirty="0" smtClean="0">
              <a:solidFill>
                <a:prstClr val="black"/>
              </a:solidFill>
            </a:endParaRPr>
          </a:p>
          <a:p>
            <a:pPr>
              <a:lnSpc>
                <a:spcPts val="1200"/>
              </a:lnSpc>
            </a:pPr>
            <a:r>
              <a:rPr lang="ja-JP" altLang="en-US" sz="1050" b="1" dirty="0">
                <a:solidFill>
                  <a:prstClr val="black"/>
                </a:solidFill>
              </a:rPr>
              <a:t>　</a:t>
            </a:r>
            <a:r>
              <a:rPr lang="ja-JP" altLang="en-US" sz="1050" b="1" dirty="0" smtClean="0">
                <a:solidFill>
                  <a:prstClr val="black"/>
                </a:solidFill>
              </a:rPr>
              <a:t>　　</a:t>
            </a:r>
            <a:r>
              <a:rPr lang="ja-JP" altLang="en-US" sz="1050" dirty="0" smtClean="0">
                <a:solidFill>
                  <a:prstClr val="black"/>
                </a:solidFill>
              </a:rPr>
              <a:t>社会人基礎力を養成する就職力向上支援を行い、就職率の向上を図る。</a:t>
            </a:r>
            <a:endParaRPr lang="en-US" altLang="ja-JP" sz="1050" dirty="0" smtClean="0">
              <a:solidFill>
                <a:prstClr val="black"/>
              </a:solidFill>
            </a:endParaRPr>
          </a:p>
          <a:p>
            <a:pPr>
              <a:lnSpc>
                <a:spcPts val="1200"/>
              </a:lnSpc>
            </a:pPr>
            <a:r>
              <a:rPr lang="ja-JP" altLang="en-US" sz="1050" b="1" dirty="0" smtClean="0">
                <a:solidFill>
                  <a:prstClr val="black"/>
                </a:solidFill>
              </a:rPr>
              <a:t>〇定着支援</a:t>
            </a:r>
            <a:endParaRPr lang="en-US" altLang="ja-JP" sz="1050" b="1" dirty="0" smtClean="0">
              <a:solidFill>
                <a:prstClr val="black"/>
              </a:solidFill>
            </a:endParaRPr>
          </a:p>
          <a:p>
            <a:pPr>
              <a:lnSpc>
                <a:spcPts val="1200"/>
              </a:lnSpc>
            </a:pPr>
            <a:r>
              <a:rPr lang="ja-JP" altLang="en-US" sz="1050" b="1" dirty="0">
                <a:solidFill>
                  <a:prstClr val="black"/>
                </a:solidFill>
              </a:rPr>
              <a:t>　</a:t>
            </a:r>
            <a:r>
              <a:rPr lang="ja-JP" altLang="en-US" sz="1050" b="1" dirty="0" smtClean="0">
                <a:solidFill>
                  <a:prstClr val="black"/>
                </a:solidFill>
              </a:rPr>
              <a:t>　　</a:t>
            </a:r>
            <a:r>
              <a:rPr lang="ja-JP" altLang="en-US" sz="1050" dirty="0">
                <a:solidFill>
                  <a:prstClr val="black"/>
                </a:solidFill>
              </a:rPr>
              <a:t>若手</a:t>
            </a:r>
            <a:r>
              <a:rPr lang="ja-JP" altLang="en-US" sz="1050" dirty="0" smtClean="0">
                <a:solidFill>
                  <a:prstClr val="black"/>
                </a:solidFill>
              </a:rPr>
              <a:t>社員向け定着研修や経営者向けコンサルなどを実施し離職防止を</a:t>
            </a:r>
            <a:endParaRPr lang="en-US" altLang="ja-JP" sz="1050" dirty="0" smtClean="0">
              <a:solidFill>
                <a:prstClr val="black"/>
              </a:solidFill>
            </a:endParaRPr>
          </a:p>
          <a:p>
            <a:pPr>
              <a:lnSpc>
                <a:spcPts val="1200"/>
              </a:lnSpc>
            </a:pPr>
            <a:r>
              <a:rPr lang="ja-JP" altLang="en-US" sz="1050" dirty="0">
                <a:solidFill>
                  <a:prstClr val="black"/>
                </a:solidFill>
              </a:rPr>
              <a:t>　</a:t>
            </a:r>
            <a:r>
              <a:rPr lang="ja-JP" altLang="en-US" sz="1050" dirty="0" smtClean="0">
                <a:solidFill>
                  <a:prstClr val="black"/>
                </a:solidFill>
              </a:rPr>
              <a:t>　　図る。</a:t>
            </a:r>
            <a:endParaRPr lang="en-US" altLang="ja-JP" sz="1050" dirty="0" smtClean="0">
              <a:solidFill>
                <a:prstClr val="black"/>
              </a:solidFill>
            </a:endParaRPr>
          </a:p>
          <a:p>
            <a:pPr>
              <a:lnSpc>
                <a:spcPts val="1200"/>
              </a:lnSpc>
            </a:pPr>
            <a:r>
              <a:rPr lang="ja-JP" altLang="en-US" sz="1050" b="1" dirty="0" smtClean="0">
                <a:solidFill>
                  <a:prstClr val="black"/>
                </a:solidFill>
              </a:rPr>
              <a:t>○地域展開</a:t>
            </a:r>
            <a:endParaRPr lang="en-US" altLang="ja-JP" sz="1050" b="1" dirty="0" smtClean="0">
              <a:solidFill>
                <a:prstClr val="black"/>
              </a:solidFill>
            </a:endParaRPr>
          </a:p>
          <a:p>
            <a:pPr>
              <a:lnSpc>
                <a:spcPts val="1200"/>
              </a:lnSpc>
            </a:pPr>
            <a:r>
              <a:rPr lang="ja-JP" altLang="en-US" sz="1050" b="1" dirty="0">
                <a:solidFill>
                  <a:prstClr val="black"/>
                </a:solidFill>
              </a:rPr>
              <a:t>　</a:t>
            </a:r>
            <a:r>
              <a:rPr lang="ja-JP" altLang="en-US" sz="1050" b="1" dirty="0" smtClean="0">
                <a:solidFill>
                  <a:prstClr val="black"/>
                </a:solidFill>
              </a:rPr>
              <a:t>　　</a:t>
            </a:r>
            <a:r>
              <a:rPr lang="en-US" altLang="ja-JP" sz="1050" dirty="0">
                <a:solidFill>
                  <a:prstClr val="black"/>
                </a:solidFill>
              </a:rPr>
              <a:t>OSAKA</a:t>
            </a:r>
            <a:r>
              <a:rPr lang="ja-JP" altLang="en-US" sz="1050" dirty="0">
                <a:solidFill>
                  <a:prstClr val="black"/>
                </a:solidFill>
              </a:rPr>
              <a:t>しごとフィールドを核に、金融機関や商工会議所・商工会、</a:t>
            </a:r>
            <a:r>
              <a:rPr lang="ja-JP" altLang="en-US" sz="1050" dirty="0" smtClean="0">
                <a:solidFill>
                  <a:prstClr val="black"/>
                </a:solidFill>
              </a:rPr>
              <a:t>市町</a:t>
            </a:r>
            <a:endParaRPr lang="en-US" altLang="ja-JP" sz="1050" dirty="0" smtClean="0">
              <a:solidFill>
                <a:prstClr val="black"/>
              </a:solidFill>
            </a:endParaRPr>
          </a:p>
          <a:p>
            <a:pPr>
              <a:lnSpc>
                <a:spcPts val="1200"/>
              </a:lnSpc>
            </a:pPr>
            <a:r>
              <a:rPr lang="ja-JP" altLang="en-US" sz="1050" dirty="0">
                <a:solidFill>
                  <a:prstClr val="black"/>
                </a:solidFill>
              </a:rPr>
              <a:t>　</a:t>
            </a:r>
            <a:r>
              <a:rPr lang="ja-JP" altLang="en-US" sz="1050" dirty="0" smtClean="0">
                <a:solidFill>
                  <a:prstClr val="black"/>
                </a:solidFill>
              </a:rPr>
              <a:t>　　村とも連携</a:t>
            </a:r>
            <a:r>
              <a:rPr lang="ja-JP" altLang="en-US" sz="1050" dirty="0">
                <a:solidFill>
                  <a:prstClr val="black"/>
                </a:solidFill>
              </a:rPr>
              <a:t>し、府内</a:t>
            </a:r>
            <a:r>
              <a:rPr lang="ja-JP" altLang="en-US" sz="1050" dirty="0" smtClean="0">
                <a:solidFill>
                  <a:prstClr val="black"/>
                </a:solidFill>
              </a:rPr>
              <a:t>一円に地域展開</a:t>
            </a:r>
            <a:r>
              <a:rPr lang="ja-JP" altLang="en-US" sz="1050" dirty="0">
                <a:solidFill>
                  <a:prstClr val="black"/>
                </a:solidFill>
              </a:rPr>
              <a:t>することで、若者と優良中</a:t>
            </a:r>
            <a:r>
              <a:rPr lang="ja-JP" altLang="en-US" sz="1050" dirty="0" smtClean="0">
                <a:solidFill>
                  <a:prstClr val="black"/>
                </a:solidFill>
              </a:rPr>
              <a:t>小企業と</a:t>
            </a:r>
            <a:endParaRPr lang="en-US" altLang="ja-JP" sz="1050" dirty="0" smtClean="0">
              <a:solidFill>
                <a:prstClr val="black"/>
              </a:solidFill>
            </a:endParaRPr>
          </a:p>
          <a:p>
            <a:pPr>
              <a:lnSpc>
                <a:spcPts val="1200"/>
              </a:lnSpc>
            </a:pPr>
            <a:r>
              <a:rPr lang="ja-JP" altLang="en-US" sz="1050" dirty="0">
                <a:solidFill>
                  <a:prstClr val="black"/>
                </a:solidFill>
              </a:rPr>
              <a:t>　</a:t>
            </a:r>
            <a:r>
              <a:rPr lang="ja-JP" altLang="en-US" sz="1050" dirty="0" smtClean="0">
                <a:solidFill>
                  <a:prstClr val="black"/>
                </a:solidFill>
              </a:rPr>
              <a:t>　　のマッチングや職場</a:t>
            </a:r>
            <a:r>
              <a:rPr lang="ja-JP" altLang="en-US" sz="1050" dirty="0">
                <a:solidFill>
                  <a:prstClr val="black"/>
                </a:solidFill>
              </a:rPr>
              <a:t>定着をさらに</a:t>
            </a:r>
            <a:r>
              <a:rPr lang="ja-JP" altLang="en-US" sz="1050" dirty="0" smtClean="0">
                <a:solidFill>
                  <a:prstClr val="black"/>
                </a:solidFill>
              </a:rPr>
              <a:t>促進する。</a:t>
            </a:r>
            <a:endParaRPr lang="ja-JP" altLang="en-US" sz="1050" dirty="0">
              <a:solidFill>
                <a:prstClr val="black"/>
              </a:solidFill>
            </a:endParaRPr>
          </a:p>
        </p:txBody>
      </p:sp>
      <p:sp>
        <p:nvSpPr>
          <p:cNvPr id="2" name="右カーブ矢印 1"/>
          <p:cNvSpPr/>
          <p:nvPr/>
        </p:nvSpPr>
        <p:spPr>
          <a:xfrm rot="10458965">
            <a:off x="8377391" y="4518941"/>
            <a:ext cx="479581" cy="1565055"/>
          </a:xfrm>
          <a:prstGeom prst="curvedRightArrow">
            <a:avLst>
              <a:gd name="adj1" fmla="val 19735"/>
              <a:gd name="adj2" fmla="val 31393"/>
              <a:gd name="adj3" fmla="val 31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53" name="角丸四角形 52"/>
          <p:cNvSpPr/>
          <p:nvPr/>
        </p:nvSpPr>
        <p:spPr>
          <a:xfrm>
            <a:off x="7292956" y="5442843"/>
            <a:ext cx="914549" cy="329273"/>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dirty="0" smtClean="0">
                <a:solidFill>
                  <a:prstClr val="black"/>
                </a:solidFill>
                <a:effectLst>
                  <a:outerShdw blurRad="38100" dist="38100" dir="2700000" algn="tl">
                    <a:srgbClr val="000000">
                      <a:alpha val="43137"/>
                    </a:srgbClr>
                  </a:outerShdw>
                </a:effectLst>
              </a:rPr>
              <a:t>技術</a:t>
            </a:r>
            <a:r>
              <a:rPr lang="ja-JP" altLang="en-US" sz="1050" b="1" dirty="0">
                <a:solidFill>
                  <a:prstClr val="black"/>
                </a:solidFill>
                <a:effectLst>
                  <a:outerShdw blurRad="38100" dist="38100" dir="2700000" algn="tl">
                    <a:srgbClr val="000000">
                      <a:alpha val="43137"/>
                    </a:srgbClr>
                  </a:outerShdw>
                </a:effectLst>
              </a:rPr>
              <a:t>専門校</a:t>
            </a:r>
          </a:p>
        </p:txBody>
      </p:sp>
      <p:sp>
        <p:nvSpPr>
          <p:cNvPr id="63" name="正方形/長方形 6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15</a:t>
            </a:fld>
            <a:endParaRPr lang="ja-JP" altLang="en-US" dirty="0">
              <a:solidFill>
                <a:prstClr val="black"/>
              </a:solidFill>
            </a:endParaRPr>
          </a:p>
        </p:txBody>
      </p:sp>
    </p:spTree>
    <p:extLst>
      <p:ext uri="{BB962C8B-B14F-4D97-AF65-F5344CB8AC3E}">
        <p14:creationId xmlns:p14="http://schemas.microsoft.com/office/powerpoint/2010/main" val="277100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0703" y="620688"/>
            <a:ext cx="8460940" cy="5909310"/>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女性の就業率は結婚・出産期に当たる年代に一旦低下し、育児が落ち着いた時期に再び上昇するという「Ｍ字カーブ」を描いています。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大阪の女性の就業率は、新卒時には男女の就業率に大きな差がないにもかかわらず、その後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台後半までに女性は男性ほど就業率が上がらず男女の就業率の差が拡大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のギャップ問題」）ことが指摘されています。 </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②：女性就業率の</a:t>
            </a:r>
            <a:r>
              <a:rPr lang="en-US" altLang="ja-JP" sz="1400" dirty="0" smtClean="0">
                <a:cs typeface="Meiryo UI" panose="020B0604030504040204" pitchFamily="50" charset="-128"/>
              </a:rPr>
              <a:t>3</a:t>
            </a:r>
            <a:r>
              <a:rPr lang="ja-JP" altLang="en-US" sz="1400" dirty="0" err="1" smtClean="0">
                <a:cs typeface="Meiryo UI" panose="020B0604030504040204" pitchFamily="50" charset="-128"/>
              </a:rPr>
              <a:t>つの</a:t>
            </a:r>
            <a:r>
              <a:rPr lang="ja-JP" altLang="en-US" sz="1400" dirty="0" smtClean="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また、就業率は全国でワースト３であるなど（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あらゆる分野において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女性が活躍するための支援が求められています。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すべて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の女性がいきいきと活躍することができるよう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と生活の調和（ワーク・ライフ・バランス）を推進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し、働き続けるため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環境の整備を進めるとともに、「いきいき元気企業宣言事業者」登録制度を活用し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、男性も含めた働き方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の見直しを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オール大阪で女性活躍推進の機運を高めるため、「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社会のあらゆる分野で女性の就業促進・定着を図るため、経済団体・大学等との連携・協力により、企業経営者等の意識改革や就業前の学生のキャリア形成を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若年女性については、対人関係のストレス等により、離職した後に再就職が進まないことから、働き続ける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ために必要な支援を行います。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職など特定の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職種の方に対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志向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転換を促すことにより、「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働き続ける力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再就職を支援するため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、人材育成や女性の職域の拡大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民間企業の取組みのモデルとなるよう、府においても「特定事業主行動計画」に基づき、積極的に府職員の仕事と生活の調和に向けた取組みを進めます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r>
              <a:rPr lang="en-US" altLang="ja-JP" sz="1400" b="1" dirty="0" smtClean="0">
                <a:solidFill>
                  <a:schemeClr val="tx1"/>
                </a:solidFill>
              </a:rPr>
              <a:t>Topic</a:t>
            </a:r>
            <a:r>
              <a:rPr lang="ja-JP" altLang="en-US" sz="1400" b="1" dirty="0" smtClean="0">
                <a:solidFill>
                  <a:schemeClr val="tx1"/>
                </a:solidFill>
              </a:rPr>
              <a:t>②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女性の就業率の特徴として、男性と比べて、３つのギャップが認められており、このギャップをいかに解消するかが女性就業率向上の「鍵」となっています。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第１のギャップ・・・・若年期（男性と比べて就業率が低い）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女性の就業率を高めるため、働く意欲の向上、「働き続ける力」の習得につながる人材育成プログラムの開発を進めます。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預かりなどのサービスをワンストップでおこないます。また働く能力やスキルがありながらキャリアブランクのあ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女性が新た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な知識</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を得るなどの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能力開発を行い、中核人材として活躍することを支援します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4179526"/>
            <a:ext cx="5030541" cy="241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512582" y="3944089"/>
            <a:ext cx="2912172" cy="276999"/>
          </a:xfrm>
          <a:prstGeom prst="rect">
            <a:avLst/>
          </a:prstGeom>
          <a:noFill/>
        </p:spPr>
        <p:txBody>
          <a:bodyPr wrap="square" rtlCol="0">
            <a:spAutoFit/>
          </a:bodyPr>
          <a:lstStyle/>
          <a:p>
            <a:r>
              <a:rPr kumimoji="1" lang="ja-JP" altLang="en-US" sz="1200" b="1" dirty="0" smtClean="0"/>
              <a:t>■　年代別女性の就業率</a:t>
            </a:r>
            <a:endParaRPr kumimoji="1" lang="ja-JP" altLang="en-US" sz="1200" b="1"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209" y="4016474"/>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932" y="5288989"/>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17</a:t>
            </a:fld>
            <a:endParaRPr lang="ja-JP" altLang="en-US" dirty="0">
              <a:solidFill>
                <a:prstClr val="black"/>
              </a:solidFill>
            </a:endParaRPr>
          </a:p>
        </p:txBody>
      </p:sp>
      <p:sp>
        <p:nvSpPr>
          <p:cNvPr id="10" name="テキスト ボックス 9"/>
          <p:cNvSpPr txBox="1"/>
          <p:nvPr/>
        </p:nvSpPr>
        <p:spPr>
          <a:xfrm>
            <a:off x="684000" y="6552000"/>
            <a:ext cx="3484487" cy="215444"/>
          </a:xfrm>
          <a:prstGeom prst="rect">
            <a:avLst/>
          </a:prstGeom>
          <a:noFill/>
        </p:spPr>
        <p:txBody>
          <a:bodyPr wrap="square" rtlCol="0">
            <a:spAutoFit/>
          </a:bodyPr>
          <a:lstStyle/>
          <a:p>
            <a:r>
              <a:rPr kumimoji="1" lang="ja-JP" altLang="en-US" sz="800" dirty="0" smtClean="0"/>
              <a:t>出典：就業状況基本調査（</a:t>
            </a:r>
            <a:r>
              <a:rPr kumimoji="1" lang="en-US" altLang="ja-JP" sz="800" dirty="0" smtClean="0"/>
              <a:t>H24</a:t>
            </a:r>
            <a:r>
              <a:rPr kumimoji="1" lang="ja-JP" altLang="en-US" sz="800" dirty="0" smtClean="0"/>
              <a:t>）ただし、就業率＝有業者数</a:t>
            </a:r>
            <a:r>
              <a:rPr kumimoji="1" lang="en-US" altLang="ja-JP" sz="800" dirty="0" smtClean="0"/>
              <a:t>÷</a:t>
            </a:r>
            <a:r>
              <a:rPr kumimoji="1" lang="ja-JP" altLang="en-US" sz="800" dirty="0" smtClean="0"/>
              <a:t>総数で算出</a:t>
            </a:r>
            <a:endParaRPr kumimoji="1" lang="ja-JP" altLang="en-US" sz="800" dirty="0"/>
          </a:p>
        </p:txBody>
      </p:sp>
    </p:spTree>
    <p:extLst>
      <p:ext uri="{BB962C8B-B14F-4D97-AF65-F5344CB8AC3E}">
        <p14:creationId xmlns:p14="http://schemas.microsoft.com/office/powerpoint/2010/main" val="2671715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08478" y="620688"/>
            <a:ext cx="8656010" cy="4401205"/>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割は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結婚する意志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があり、希望する子どもの数も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人以上である一方、未婚率は上昇しており、晩婚化も相まって、夫婦の子ども数は長期的に減少傾向にあるなど、結婚・出産・子育てを希望する人の願いが叶いにくい状況があります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、子どもが生まれても、保育所の待機児童の問題や、小学校に入学する際に保育サービスが十分に受けられない「小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問題も指摘されています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では、「子ども総合計画」に基づき、若者が自立し、次の世代の子育てを担い、成長した子どもが再び次の世代の子育てを担っていくという良い循環が続いていくことをめざし、さまざまな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子ども・子育て支援新制度」のもと、従来の保育所や認定こども園に加えて、家庭的保育（保育ママ）や小規模保育といった多様な保育の充実を支援し、待機児童の解消に向けた取組みを進めるとともに、一時預かりや放課後児童クラブ等の地域の子育て支援を拡充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妊娠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・出産・子育て期にわたって、地域で安心して子どもを産み育てることができる保健・医療環境づくりを市町村と連携し進めます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18</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
        <p:nvSpPr>
          <p:cNvPr id="5" name="正方形/長方形 4"/>
          <p:cNvSpPr/>
          <p:nvPr/>
        </p:nvSpPr>
        <p:spPr>
          <a:xfrm>
            <a:off x="107504" y="692696"/>
            <a:ext cx="8856984" cy="830997"/>
          </a:xfrm>
          <a:prstGeom prst="rect">
            <a:avLst/>
          </a:prstGeom>
        </p:spPr>
        <p:txBody>
          <a:bodyPr wrap="square">
            <a:spAutoFit/>
          </a:bodyPr>
          <a:lstStyle/>
          <a:p>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a:t>
            </a:r>
            <a:r>
              <a:rPr lang="ja-JP" altLang="ja-JP" sz="1600" dirty="0" smtClean="0"/>
              <a:t>、学力</a:t>
            </a:r>
            <a:r>
              <a:rPr lang="ja-JP" altLang="en-US" sz="1600" dirty="0" smtClean="0"/>
              <a:t>・健康</a:t>
            </a:r>
            <a:r>
              <a:rPr lang="ja-JP" altLang="ja-JP" sz="1600" dirty="0" smtClean="0"/>
              <a:t>問題</a:t>
            </a:r>
            <a:r>
              <a:rPr lang="ja-JP" altLang="ja-JP" sz="1600" dirty="0"/>
              <a:t>など</a:t>
            </a:r>
            <a:r>
              <a:rPr lang="ja-JP" altLang="ja-JP" sz="1600" dirty="0" smtClean="0"/>
              <a:t>、大阪</a:t>
            </a:r>
            <a:r>
              <a:rPr lang="ja-JP" altLang="en-US" sz="1600" dirty="0" smtClean="0"/>
              <a:t>が抱える</a:t>
            </a:r>
            <a:r>
              <a:rPr lang="ja-JP" altLang="ja-JP" sz="1600" dirty="0" smtClean="0"/>
              <a:t>負</a:t>
            </a:r>
            <a:r>
              <a:rPr lang="ja-JP" altLang="ja-JP" sz="1600" dirty="0"/>
              <a:t>の</a:t>
            </a:r>
            <a:r>
              <a:rPr lang="ja-JP" altLang="ja-JP" sz="1600" dirty="0" smtClean="0"/>
              <a:t>連鎖</a:t>
            </a:r>
            <a:r>
              <a:rPr lang="ja-JP" altLang="en-US" sz="1600" dirty="0" smtClean="0"/>
              <a:t>や課題</a:t>
            </a:r>
            <a:r>
              <a:rPr lang="ja-JP" altLang="ja-JP" sz="1600" dirty="0" smtClean="0"/>
              <a:t>を</a:t>
            </a:r>
            <a:r>
              <a:rPr lang="ja-JP" altLang="en-US" sz="1600" dirty="0" smtClean="0"/>
              <a:t>解消す</a:t>
            </a:r>
            <a:r>
              <a:rPr lang="ja-JP" altLang="ja-JP" sz="1600" dirty="0" smtClean="0"/>
              <a:t>る</a:t>
            </a:r>
            <a:r>
              <a:rPr lang="ja-JP" altLang="en-US" sz="1600" dirty="0" smtClean="0"/>
              <a:t>と</a:t>
            </a:r>
            <a:r>
              <a:rPr lang="ja-JP" altLang="ja-JP" sz="1600" dirty="0" smtClean="0"/>
              <a:t>とも</a:t>
            </a:r>
            <a:r>
              <a:rPr lang="ja-JP" altLang="ja-JP" sz="1600" dirty="0"/>
              <a:t>に</a:t>
            </a:r>
            <a:r>
              <a:rPr lang="ja-JP" altLang="ja-JP" sz="1600" dirty="0" smtClean="0"/>
              <a:t>、</a:t>
            </a:r>
            <a:r>
              <a:rPr lang="ja-JP" altLang="en-US" sz="1600" dirty="0" smtClean="0"/>
              <a:t>次代</a:t>
            </a:r>
            <a:r>
              <a:rPr lang="ja-JP" altLang="ja-JP" sz="1600" dirty="0" smtClean="0"/>
              <a:t>の大阪を</a:t>
            </a:r>
            <a:r>
              <a:rPr lang="ja-JP" altLang="ja-JP" sz="1600" dirty="0"/>
              <a:t>担う人づくりを</a:t>
            </a:r>
            <a:r>
              <a:rPr lang="ja-JP" altLang="ja-JP" sz="1600" dirty="0" smtClean="0"/>
              <a:t>進め</a:t>
            </a:r>
            <a:r>
              <a:rPr lang="ja-JP" altLang="en-US" sz="1600" dirty="0" smtClean="0"/>
              <a:t>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1416249045"/>
              </p:ext>
            </p:extLst>
          </p:nvPr>
        </p:nvGraphicFramePr>
        <p:xfrm>
          <a:off x="539552" y="1916832"/>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a:t>
                      </a:r>
                      <a:r>
                        <a:rPr kumimoji="1" lang="ja-JP" altLang="en-US" sz="1200" u="none" strike="noStrike" dirty="0" smtClean="0">
                          <a:solidFill>
                            <a:schemeClr val="tx1"/>
                          </a:solidFill>
                        </a:rPr>
                        <a:t>多様な教育環境（豊富な教育ストック、幅広い学びの提供など）</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・授業料無償化制度による生徒の選択機会の確保</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・公立高校と私立高校の切磋琢磨</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・大学等進学率が全国平均と比較して高い</a:t>
                      </a:r>
                      <a:endParaRPr kumimoji="1" lang="en-US" altLang="ja-JP" sz="1200" u="none" strike="noStrike" dirty="0" smtClean="0">
                        <a:solidFill>
                          <a:schemeClr val="tx1"/>
                        </a:solidFill>
                      </a:endParaRPr>
                    </a:p>
                    <a:p>
                      <a:pPr marL="72000" indent="-457200"/>
                      <a:r>
                        <a:rPr kumimoji="1" lang="ja-JP" altLang="en-US" sz="1200" u="none" dirty="0" smtClean="0">
                          <a:solidFill>
                            <a:schemeClr val="tx1"/>
                          </a:solidFill>
                        </a:rPr>
                        <a:t>・大学や職業教育機関の集積</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・全国学力・学習状況調査では改善が見られたものの、全国平均を下回る</a:t>
                      </a:r>
                    </a:p>
                    <a:p>
                      <a:pPr marL="72000" indent="-457200"/>
                      <a:r>
                        <a:rPr kumimoji="1" lang="ja-JP" altLang="en-US" sz="1200" u="none" dirty="0" smtClean="0">
                          <a:solidFill>
                            <a:schemeClr val="tx1"/>
                          </a:solidFill>
                        </a:rPr>
                        <a:t>・全国体力・運動能力、運動習慣等調査において小・中学校とも全国平均を下回る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・高校卒業者の就職率が全国平均と比較して低い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・刑法犯少年の検挙・補導人数</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・中退・不登校等の割合が全国平均と比較して高い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・年収</a:t>
                      </a:r>
                      <a:r>
                        <a:rPr kumimoji="1" lang="en-US" altLang="ja-JP" sz="1200" u="none" dirty="0" smtClean="0">
                          <a:solidFill>
                            <a:schemeClr val="tx1"/>
                          </a:solidFill>
                        </a:rPr>
                        <a:t>300</a:t>
                      </a:r>
                      <a:r>
                        <a:rPr kumimoji="1" lang="ja-JP" altLang="en-US" sz="1200" u="none" dirty="0" smtClean="0">
                          <a:solidFill>
                            <a:schemeClr val="tx1"/>
                          </a:solidFill>
                        </a:rPr>
                        <a:t>万円未満の世帯の割合が高い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・貧困の連鎖の存在</a:t>
                      </a:r>
                      <a:endParaRPr kumimoji="1" lang="en-US" altLang="ja-JP" sz="1200" u="none" strike="sngStrike" dirty="0" smtClean="0">
                        <a:solidFill>
                          <a:schemeClr val="tx1"/>
                        </a:solidFill>
                      </a:endParaRPr>
                    </a:p>
                  </a:txBody>
                  <a:tcPr/>
                </a:tc>
              </a:tr>
            </a:tbl>
          </a:graphicData>
        </a:graphic>
      </p:graphicFrame>
      <p:sp>
        <p:nvSpPr>
          <p:cNvPr id="11" name="ストライプ矢印 10"/>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300192"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次代</a:t>
            </a:r>
            <a:r>
              <a:rPr kumimoji="1" lang="ja-JP" altLang="en-US" sz="1600" b="1" dirty="0" smtClean="0">
                <a:solidFill>
                  <a:schemeClr val="tx1"/>
                </a:solidFill>
              </a:rPr>
              <a:t>の大阪を担う人材の育成・確保</a:t>
            </a:r>
            <a:endParaRPr kumimoji="1" lang="ja-JP" altLang="en-US" sz="1600" b="1" dirty="0">
              <a:solidFill>
                <a:schemeClr val="tx1"/>
              </a:solidFill>
            </a:endParaRPr>
          </a:p>
        </p:txBody>
      </p:sp>
      <p:sp>
        <p:nvSpPr>
          <p:cNvPr id="14" name="正方形/長方形 13"/>
          <p:cNvSpPr/>
          <p:nvPr/>
        </p:nvSpPr>
        <p:spPr>
          <a:xfrm>
            <a:off x="611560" y="5589240"/>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（１）次代を担う人づくり</a:t>
            </a:r>
            <a:r>
              <a:rPr kumimoji="1" lang="en-US" altLang="ja-JP" sz="1400" dirty="0" smtClean="0">
                <a:solidFill>
                  <a:schemeClr val="tx1"/>
                </a:solidFill>
              </a:rPr>
              <a:t>		</a:t>
            </a:r>
            <a:r>
              <a:rPr lang="ja-JP" altLang="en-US" sz="1400" dirty="0" smtClean="0">
                <a:solidFill>
                  <a:schemeClr val="tx1"/>
                </a:solidFill>
              </a:rPr>
              <a:t>学力・体力の向上、生きる力</a:t>
            </a:r>
            <a:r>
              <a:rPr lang="ja-JP" altLang="en-US" sz="1400" dirty="0">
                <a:solidFill>
                  <a:schemeClr val="tx1"/>
                </a:solidFill>
              </a:rPr>
              <a:t>をはぐくむ教育</a:t>
            </a:r>
            <a:r>
              <a:rPr lang="ja-JP" altLang="en-US" sz="1400" dirty="0" smtClean="0">
                <a:solidFill>
                  <a:schemeClr val="tx1"/>
                </a:solidFill>
              </a:rPr>
              <a:t>　等</a:t>
            </a:r>
            <a:endParaRPr kumimoji="1" lang="en-US" altLang="ja-JP" sz="1400" dirty="0" smtClean="0">
              <a:solidFill>
                <a:schemeClr val="tx1"/>
              </a:solidFill>
            </a:endParaRPr>
          </a:p>
          <a:p>
            <a:r>
              <a:rPr lang="ja-JP" altLang="en-US" sz="1400" dirty="0" smtClean="0">
                <a:solidFill>
                  <a:schemeClr val="tx1"/>
                </a:solidFill>
              </a:rPr>
              <a:t>（２）子どもをめぐる課題への対応</a:t>
            </a:r>
            <a:r>
              <a:rPr lang="en-US" altLang="ja-JP" sz="1400" dirty="0" smtClean="0">
                <a:solidFill>
                  <a:schemeClr val="tx1"/>
                </a:solidFill>
              </a:rPr>
              <a:t>		</a:t>
            </a:r>
            <a:r>
              <a:rPr lang="ja-JP" altLang="en-US" sz="1400" dirty="0" smtClean="0">
                <a:solidFill>
                  <a:schemeClr val="tx1"/>
                </a:solidFill>
              </a:rPr>
              <a:t>少年非行等への対応、児童虐待の発生予防　等</a:t>
            </a:r>
            <a:endParaRPr lang="en-US" altLang="ja-JP" sz="1400" dirty="0" smtClean="0">
              <a:solidFill>
                <a:schemeClr val="tx1"/>
              </a:solidFill>
            </a:endParaRPr>
          </a:p>
        </p:txBody>
      </p:sp>
      <p:sp>
        <p:nvSpPr>
          <p:cNvPr id="16" name="テキスト ボックス 15"/>
          <p:cNvSpPr txBox="1"/>
          <p:nvPr/>
        </p:nvSpPr>
        <p:spPr>
          <a:xfrm>
            <a:off x="467544" y="5312241"/>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4" y="4941168"/>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06896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472435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159144"/>
            <a:ext cx="8136904" cy="369332"/>
          </a:xfrm>
          <a:prstGeom prst="rect">
            <a:avLst/>
          </a:prstGeom>
        </p:spPr>
        <p:txBody>
          <a:bodyPr wrap="square">
            <a:spAutoFit/>
          </a:bodyPr>
          <a:lstStyle/>
          <a:p>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テキスト ボックス 3"/>
          <p:cNvSpPr txBox="1"/>
          <p:nvPr/>
        </p:nvSpPr>
        <p:spPr>
          <a:xfrm>
            <a:off x="1224000" y="620688"/>
            <a:ext cx="7543969" cy="1317037"/>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p>
          <a:p>
            <a:pPr algn="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7</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8</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8</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9</a:t>
            </a:r>
          </a:p>
        </p:txBody>
      </p:sp>
      <p:sp>
        <p:nvSpPr>
          <p:cNvPr id="5" name="テキスト ボックス 4"/>
          <p:cNvSpPr txBox="1"/>
          <p:nvPr/>
        </p:nvSpPr>
        <p:spPr>
          <a:xfrm>
            <a:off x="1224000" y="2081741"/>
            <a:ext cx="7543969" cy="1485767"/>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11</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12</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19</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36</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49</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55</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224000" y="3881940"/>
            <a:ext cx="7543969" cy="1059227"/>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57</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58</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69</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73</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75</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7179" y="641581"/>
            <a:ext cx="7653213" cy="6247864"/>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1600"/>
              </a:lnSpc>
              <a:spcBef>
                <a:spcPct val="0"/>
              </a:spcBef>
              <a:buFont typeface="Wingdings" pitchFamily="2" charset="2"/>
              <a:buNone/>
              <a:tabLst>
                <a:tab pos="8256588" algn="r"/>
              </a:tabLst>
              <a:defRPr/>
            </a:pP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２．創生総合戦略の方向性</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）人口減少・超高齢社会においても持続可能な</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地域づくり</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3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．基本目標・基本的方向</a:t>
            </a: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② </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次代</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の「大阪」を担う人をつくる</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⑥ </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定住</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魅力・都市魅力を強化</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Arial" panose="020B0604020202020204" pitchFamily="34" charset="0"/>
              <a:buNone/>
              <a:tabLst>
                <a:tab pos="8256588" algn="r"/>
              </a:tabLst>
              <a:defRPr/>
            </a:pP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国への働きかけについて　　　</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．活力ある地域創出　～新しい「都市型ライフスタイル</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）大阪が実現する新しい都市像</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）都市型ライフスタイルを実現</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）観光魅力を発信</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具体的な施策と重要事業評価指標（</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参考資料</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）大阪府人口減少社会対策推進会議</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庁内モニター制度</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）府内市町村との意見交換</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）金融機関向け説明会</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224000" y="5085184"/>
            <a:ext cx="7543969" cy="936104"/>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87</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55286" y="5504875"/>
            <a:ext cx="7724361" cy="1308501"/>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101</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102</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103</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104</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105</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105</a:t>
            </a: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380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20</a:t>
            </a:fld>
            <a:endParaRPr lang="ja-JP" altLang="en-US" dirty="0">
              <a:solidFill>
                <a:prstClr val="black"/>
              </a:solidFill>
            </a:endParaRPr>
          </a:p>
        </p:txBody>
      </p:sp>
      <p:sp>
        <p:nvSpPr>
          <p:cNvPr id="2" name="正方形/長方形 1"/>
          <p:cNvSpPr/>
          <p:nvPr/>
        </p:nvSpPr>
        <p:spPr>
          <a:xfrm>
            <a:off x="407252" y="1979543"/>
            <a:ext cx="8460940" cy="4616648"/>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t>（１）次代</a:t>
            </a:r>
            <a:r>
              <a:rPr lang="ja-JP" altLang="en-US" sz="1400" b="1" dirty="0"/>
              <a:t>を担う人づくり</a:t>
            </a:r>
          </a:p>
          <a:p>
            <a:pPr marL="180000" indent="-457200"/>
            <a:r>
              <a:rPr lang="ja-JP" altLang="en-US" sz="1400" dirty="0"/>
              <a:t>　</a:t>
            </a:r>
            <a:r>
              <a:rPr lang="ja-JP" altLang="en-US" sz="1400" dirty="0" smtClean="0"/>
              <a:t>　人口</a:t>
            </a:r>
            <a:r>
              <a:rPr lang="ja-JP" altLang="en-US" sz="1400" dirty="0"/>
              <a:t>減少・超高齢社会を迎える中、大阪がアジアの諸都市との熾烈なグローバル競争などに勝ち抜き、持続的に活力を保つためには、ハイエンド人材の育成や大阪の成長を支える基盤となる人づくりが求められます</a:t>
            </a:r>
            <a:r>
              <a:rPr lang="ja-JP" altLang="en-US" sz="1400" dirty="0" smtClean="0"/>
              <a:t>。</a:t>
            </a:r>
            <a:endParaRPr lang="en-US" altLang="ja-JP" sz="1400" dirty="0" smtClean="0"/>
          </a:p>
          <a:p>
            <a:pPr marL="180000" indent="-457200"/>
            <a:r>
              <a:rPr lang="ja-JP" altLang="en-US" sz="1400" dirty="0"/>
              <a:t>　</a:t>
            </a:r>
            <a:r>
              <a:rPr lang="ja-JP" altLang="en-US" sz="1400" dirty="0" smtClean="0"/>
              <a:t>　大阪府</a:t>
            </a:r>
            <a:r>
              <a:rPr lang="ja-JP" altLang="en-US" sz="1400" dirty="0"/>
              <a:t>では、「大阪府教育振興基本計画」に基づき</a:t>
            </a:r>
            <a:r>
              <a:rPr lang="ja-JP" altLang="en-US" sz="1400" dirty="0" smtClean="0"/>
              <a:t>、大阪の子どもたちが、大きく変化する社会の中で、力強く生き抜き、次代の社会を担う自立した大人となるよう、さまざま</a:t>
            </a:r>
            <a:r>
              <a:rPr lang="ja-JP" altLang="en-US" sz="1400" dirty="0"/>
              <a:t>な取組みを進めて</a:t>
            </a:r>
            <a:r>
              <a:rPr lang="ja-JP" altLang="en-US" sz="1400" dirty="0" smtClean="0"/>
              <a:t>います。</a:t>
            </a:r>
            <a:endParaRPr lang="en-US" altLang="ja-JP" sz="1400" dirty="0" smtClean="0"/>
          </a:p>
          <a:p>
            <a:pPr marL="180000" indent="-457200"/>
            <a:r>
              <a:rPr lang="ja-JP" altLang="en-US" sz="1400" dirty="0"/>
              <a:t>　</a:t>
            </a:r>
            <a:r>
              <a:rPr lang="ja-JP" altLang="en-US" sz="1400" dirty="0" smtClean="0"/>
              <a:t>　</a:t>
            </a:r>
            <a:r>
              <a:rPr lang="ja-JP" altLang="en-US" sz="1400" dirty="0"/>
              <a:t>現状では</a:t>
            </a:r>
            <a:r>
              <a:rPr lang="ja-JP" altLang="en-US" sz="1400" dirty="0" smtClean="0"/>
              <a:t>、平成</a:t>
            </a:r>
            <a:r>
              <a:rPr lang="en-US" altLang="ja-JP" sz="1400" dirty="0" smtClean="0"/>
              <a:t>27</a:t>
            </a:r>
            <a:r>
              <a:rPr lang="ja-JP" altLang="en-US" sz="1400" dirty="0"/>
              <a:t>年度の全国学力・学習状況調査において依然、全国平均を下回っているものの、小・中学校とも</a:t>
            </a:r>
            <a:r>
              <a:rPr lang="ja-JP" altLang="en-US" sz="1400" dirty="0" smtClean="0"/>
              <a:t>改善が</a:t>
            </a:r>
            <a:r>
              <a:rPr lang="ja-JP" altLang="en-US" sz="1400" dirty="0"/>
              <a:t>見られ、中学校の一部教科では全国水準に達しています。</a:t>
            </a:r>
            <a:endParaRPr lang="en-US" altLang="ja-JP" sz="1400" dirty="0"/>
          </a:p>
          <a:p>
            <a:pPr marL="180000" indent="-457200"/>
            <a:r>
              <a:rPr lang="ja-JP" altLang="en-US" sz="1400" dirty="0"/>
              <a:t>　　また</a:t>
            </a:r>
            <a:r>
              <a:rPr lang="ja-JP" altLang="en-US" sz="1400" dirty="0" smtClean="0"/>
              <a:t>、平成</a:t>
            </a:r>
            <a:r>
              <a:rPr lang="en-US" altLang="ja-JP" sz="1400" dirty="0" smtClean="0"/>
              <a:t>27</a:t>
            </a:r>
            <a:r>
              <a:rPr lang="ja-JP" altLang="en-US" sz="1400" dirty="0"/>
              <a:t>年度の全国体力・運動能力、運動習慣等調査においては、一部の種目で全国水準との差が縮小したものの、小・中学校とも依然として全国平均を</a:t>
            </a:r>
            <a:r>
              <a:rPr lang="ja-JP" altLang="en-US" sz="1400" dirty="0" smtClean="0"/>
              <a:t>下回っています。</a:t>
            </a:r>
            <a:endParaRPr lang="en-US" altLang="ja-JP" sz="1400" dirty="0"/>
          </a:p>
          <a:p>
            <a:pPr marL="180000" indent="-457200"/>
            <a:r>
              <a:rPr lang="ja-JP" altLang="en-US" sz="1400" dirty="0"/>
              <a:t>　</a:t>
            </a:r>
            <a:r>
              <a:rPr lang="ja-JP" altLang="en-US" sz="1400" dirty="0" smtClean="0"/>
              <a:t>　この</a:t>
            </a:r>
            <a:r>
              <a:rPr lang="ja-JP" altLang="en-US" sz="1400" dirty="0"/>
              <a:t>ような現状を改善し、学校・家庭・地域など社会総がかりで、自らの力で社会を生き抜き、自らを律しながら社会を支え、粘り強く果敢にチャレンジできるような子どもを育てていく必要があります。</a:t>
            </a:r>
            <a:endParaRPr lang="en-US" altLang="ja-JP" sz="1400" dirty="0"/>
          </a:p>
          <a:p>
            <a:pPr marL="180000" indent="-457200"/>
            <a:r>
              <a:rPr lang="ja-JP" altLang="en-US" sz="1400" dirty="0"/>
              <a:t>　　</a:t>
            </a:r>
            <a:endParaRPr lang="en-US" altLang="ja-JP" sz="1400" strike="sngStrike" dirty="0"/>
          </a:p>
          <a:p>
            <a:pPr marL="180000" indent="-457200"/>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を伸ばす教育の充実に努めます。</a:t>
            </a:r>
          </a:p>
          <a:p>
            <a:pPr marL="180000" indent="-457200"/>
            <a:r>
              <a:rPr lang="ja-JP" altLang="en-US" sz="1400" dirty="0"/>
              <a:t>　</a:t>
            </a:r>
            <a:endParaRPr lang="en-US" altLang="ja-JP" sz="1400" dirty="0"/>
          </a:p>
          <a:p>
            <a:pPr marL="180000" indent="-457200"/>
            <a:r>
              <a:rPr lang="ja-JP" altLang="en-US" sz="1400" dirty="0"/>
              <a:t>○　グローバル人材の育成のため</a:t>
            </a:r>
            <a:r>
              <a:rPr lang="ja-JP" altLang="en-US" sz="1400" dirty="0" smtClean="0"/>
              <a:t>小・中学校</a:t>
            </a:r>
            <a:r>
              <a:rPr lang="ja-JP" altLang="en-US" sz="1400" dirty="0"/>
              <a:t>からの英語教育を充実させるとともに、小・中・高一貫したキャリア教育として、地域企業との連携や外部人材の活用等により、児童・生徒が小学校段階から地域の産業等について学習する機会を</a:t>
            </a:r>
            <a:r>
              <a:rPr lang="ja-JP" altLang="en-US" sz="1400" dirty="0" smtClean="0"/>
              <a:t>充実させ、</a:t>
            </a:r>
            <a:r>
              <a:rPr lang="ja-JP" altLang="en-US" sz="1400" dirty="0"/>
              <a:t>子どもの豊かで多様な職業観・勤労観を醸成します。また</a:t>
            </a:r>
            <a:r>
              <a:rPr lang="ja-JP" altLang="en-US" sz="1400" dirty="0" smtClean="0"/>
              <a:t>、学校</a:t>
            </a:r>
            <a:r>
              <a:rPr lang="ja-JP" altLang="en-US" sz="1400" dirty="0"/>
              <a:t>を核として、市町村や市町村教育委員会、地域</a:t>
            </a:r>
            <a:r>
              <a:rPr lang="ja-JP" altLang="en-US" sz="1400" dirty="0" smtClean="0"/>
              <a:t>等</a:t>
            </a:r>
            <a:r>
              <a:rPr lang="ja-JP" altLang="en-US" sz="1400" dirty="0"/>
              <a:t>と</a:t>
            </a:r>
            <a:r>
              <a:rPr lang="ja-JP" altLang="en-US" sz="1400" dirty="0" smtClean="0"/>
              <a:t>連携しながら</a:t>
            </a:r>
            <a:r>
              <a:rPr lang="ja-JP" altLang="en-US" sz="1400" dirty="0"/>
              <a:t>、将来の地域社会・産業等を支える人材を育てます</a:t>
            </a:r>
            <a:r>
              <a:rPr lang="ja-JP" altLang="en-US" sz="1400" dirty="0" smtClean="0"/>
              <a:t>。</a:t>
            </a:r>
            <a:endParaRPr lang="ja-JP" altLang="en-US" sz="1400" dirty="0"/>
          </a:p>
        </p:txBody>
      </p:sp>
      <p:sp>
        <p:nvSpPr>
          <p:cNvPr id="8" name="正方形/長方形 7"/>
          <p:cNvSpPr/>
          <p:nvPr/>
        </p:nvSpPr>
        <p:spPr>
          <a:xfrm>
            <a:off x="378097" y="693276"/>
            <a:ext cx="8460940" cy="1223555"/>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a:solidFill>
                  <a:schemeClr val="tx1"/>
                </a:solidFill>
              </a:rPr>
              <a:t>○　全国学力・学習状況調査における平均正答率：全国水準をめざす（小６・中</a:t>
            </a:r>
            <a:r>
              <a:rPr lang="en-US" altLang="ja-JP" sz="1400" b="1" dirty="0">
                <a:solidFill>
                  <a:schemeClr val="tx1"/>
                </a:solidFill>
              </a:rPr>
              <a:t>3</a:t>
            </a:r>
            <a:r>
              <a:rPr lang="ja-JP" altLang="en-US" sz="1400" b="1" dirty="0">
                <a:solidFill>
                  <a:schemeClr val="tx1"/>
                </a:solidFill>
              </a:rPr>
              <a:t>）</a:t>
            </a:r>
          </a:p>
          <a:p>
            <a:r>
              <a:rPr lang="ja-JP" altLang="en-US" sz="1400" b="1" dirty="0" smtClean="0">
                <a:solidFill>
                  <a:schemeClr val="tx1"/>
                </a:solidFill>
              </a:rPr>
              <a:t>○</a:t>
            </a:r>
            <a:r>
              <a:rPr lang="ja-JP" altLang="en-US" sz="1400" b="1" dirty="0">
                <a:solidFill>
                  <a:schemeClr val="tx1"/>
                </a:solidFill>
              </a:rPr>
              <a:t>　少年非行防止活動ネットワーク構築市町村：</a:t>
            </a:r>
            <a:r>
              <a:rPr lang="en-US" altLang="ja-JP" sz="1400" b="1" dirty="0">
                <a:solidFill>
                  <a:schemeClr val="tx1"/>
                </a:solidFill>
              </a:rPr>
              <a:t>30</a:t>
            </a:r>
            <a:r>
              <a:rPr lang="ja-JP" altLang="en-US" sz="1400" b="1" dirty="0">
                <a:solidFill>
                  <a:schemeClr val="tx1"/>
                </a:solidFill>
              </a:rPr>
              <a:t>市町（</a:t>
            </a:r>
            <a:r>
              <a:rPr lang="en-US" altLang="ja-JP" sz="1400" b="1" dirty="0">
                <a:solidFill>
                  <a:schemeClr val="tx1"/>
                </a:solidFill>
              </a:rPr>
              <a:t>H26</a:t>
            </a:r>
            <a:r>
              <a:rPr lang="ja-JP" altLang="en-US" sz="1400" b="1" dirty="0">
                <a:solidFill>
                  <a:schemeClr val="tx1"/>
                </a:solidFill>
              </a:rPr>
              <a:t>年度</a:t>
            </a:r>
            <a:r>
              <a:rPr lang="ja-JP" altLang="en-US" sz="1400" b="1" dirty="0" smtClean="0">
                <a:solidFill>
                  <a:schemeClr val="tx1"/>
                </a:solidFill>
              </a:rPr>
              <a:t>末</a:t>
            </a:r>
            <a:r>
              <a:rPr lang="en-US" altLang="ja-JP" sz="1400" b="1" dirty="0">
                <a:solidFill>
                  <a:schemeClr val="tx1"/>
                </a:solidFill>
              </a:rPr>
              <a:t>※ </a:t>
            </a:r>
            <a:r>
              <a:rPr lang="ja-JP" altLang="en-US" sz="1400" b="1" dirty="0" smtClean="0">
                <a:solidFill>
                  <a:schemeClr val="tx1"/>
                </a:solidFill>
              </a:rPr>
              <a:t>）➡</a:t>
            </a:r>
            <a:r>
              <a:rPr lang="ja-JP" altLang="en-US" sz="1400" b="1" dirty="0">
                <a:solidFill>
                  <a:schemeClr val="tx1"/>
                </a:solidFill>
              </a:rPr>
              <a:t>　全市町村での構築</a:t>
            </a:r>
            <a:endParaRPr lang="en-US" altLang="ja-JP" sz="1400" b="1" dirty="0">
              <a:solidFill>
                <a:schemeClr val="tx1"/>
              </a:solidFill>
            </a:endParaRPr>
          </a:p>
          <a:p>
            <a:r>
              <a:rPr lang="ja-JP" altLang="en-US" sz="1400" b="1" dirty="0">
                <a:solidFill>
                  <a:schemeClr val="tx1"/>
                </a:solidFill>
              </a:rPr>
              <a:t>　　　　　　　　　　　　　　　　　　　　　　　　　　　　　　　</a:t>
            </a:r>
            <a:r>
              <a:rPr lang="en-US" altLang="ja-JP" sz="1200" b="1" dirty="0">
                <a:solidFill>
                  <a:schemeClr val="tx1"/>
                </a:solidFill>
              </a:rPr>
              <a:t>※</a:t>
            </a:r>
            <a:r>
              <a:rPr lang="ja-JP" altLang="en-US" sz="1200" b="1" dirty="0" smtClean="0">
                <a:solidFill>
                  <a:schemeClr val="tx1"/>
                </a:solidFill>
              </a:rPr>
              <a:t>大阪市は</a:t>
            </a:r>
            <a:r>
              <a:rPr lang="ja-JP" altLang="en-US" sz="1200" b="1" dirty="0">
                <a:solidFill>
                  <a:schemeClr val="tx1"/>
                </a:solidFill>
              </a:rPr>
              <a:t>、</a:t>
            </a:r>
            <a:r>
              <a:rPr lang="en-US" altLang="ja-JP" sz="1200" b="1" dirty="0">
                <a:solidFill>
                  <a:schemeClr val="tx1"/>
                </a:solidFill>
              </a:rPr>
              <a:t>24</a:t>
            </a:r>
            <a:r>
              <a:rPr lang="ja-JP" altLang="en-US" sz="1200" b="1" dirty="0">
                <a:solidFill>
                  <a:schemeClr val="tx1"/>
                </a:solidFill>
              </a:rPr>
              <a:t>区のうち</a:t>
            </a:r>
            <a:r>
              <a:rPr lang="en-US" altLang="ja-JP" sz="1200" b="1" dirty="0">
                <a:solidFill>
                  <a:schemeClr val="tx1"/>
                </a:solidFill>
              </a:rPr>
              <a:t>6</a:t>
            </a:r>
            <a:r>
              <a:rPr lang="ja-JP" altLang="en-US" sz="1200" b="1" dirty="0" smtClean="0">
                <a:solidFill>
                  <a:schemeClr val="tx1"/>
                </a:solidFill>
              </a:rPr>
              <a:t>区で構築済み　</a:t>
            </a:r>
            <a:endParaRPr lang="en-US" altLang="ja-JP" sz="1200" b="1" dirty="0">
              <a:solidFill>
                <a:schemeClr val="tx1"/>
              </a:solidFill>
            </a:endParaRPr>
          </a:p>
          <a:p>
            <a:r>
              <a:rPr lang="ja-JP" altLang="en-US" sz="1400" dirty="0" smtClean="0">
                <a:solidFill>
                  <a:schemeClr val="tx1"/>
                </a:solidFill>
              </a:rPr>
              <a:t>＜参考指標＞</a:t>
            </a:r>
            <a:r>
              <a:rPr lang="ja-JP" altLang="en-US" sz="1400" dirty="0">
                <a:solidFill>
                  <a:schemeClr val="tx1"/>
                </a:solidFill>
              </a:rPr>
              <a:t>全国体力・運動能力、運動習慣等</a:t>
            </a:r>
            <a:r>
              <a:rPr lang="ja-JP" altLang="en-US" sz="1400" dirty="0" smtClean="0">
                <a:solidFill>
                  <a:schemeClr val="tx1"/>
                </a:solidFill>
              </a:rPr>
              <a:t>調査、刑法犯少年の検挙・補導人数</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59255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407252" y="691524"/>
            <a:ext cx="5393820" cy="5262979"/>
          </a:xfrm>
          <a:prstGeom prst="rect">
            <a:avLst/>
          </a:prstGeom>
        </p:spPr>
        <p:txBody>
          <a:bodyPr wrap="square">
            <a:spAutoFit/>
          </a:bodyPr>
          <a:lstStyle/>
          <a:p>
            <a:pPr marL="180000" indent="-457200"/>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endParaRPr lang="en-US" altLang="ja-JP" sz="1400" dirty="0"/>
          </a:p>
          <a:p>
            <a:pPr marL="180000" indent="-457200"/>
            <a:r>
              <a:rPr lang="ja-JP" altLang="en-US" sz="1400" dirty="0"/>
              <a:t>○　地域の人的資源を活用しながら学校体育活動の活性化を</a:t>
            </a:r>
            <a:r>
              <a:rPr lang="ja-JP" altLang="en-US" sz="1400" dirty="0" smtClean="0"/>
              <a:t>図ります。また、学校</a:t>
            </a:r>
            <a:r>
              <a:rPr lang="ja-JP" altLang="en-US" sz="1400" dirty="0"/>
              <a:t>だけでなく、地域や家庭で運動に親しむ機会を増やすことにより、</a:t>
            </a:r>
            <a:r>
              <a:rPr lang="ja-JP" altLang="en-US" sz="1400" dirty="0" smtClean="0"/>
              <a:t>子ども</a:t>
            </a:r>
            <a:r>
              <a:rPr lang="ja-JP" altLang="en-US" sz="1400" dirty="0"/>
              <a:t>の体力向上に取り組みます。</a:t>
            </a:r>
          </a:p>
          <a:p>
            <a:pPr marL="180000" indent="-457200"/>
            <a:endParaRPr lang="en-US" altLang="ja-JP" sz="1400" dirty="0"/>
          </a:p>
          <a:p>
            <a:pPr marL="180000" indent="-457200"/>
            <a:r>
              <a:rPr lang="ja-JP" altLang="en-US" sz="1400" dirty="0"/>
              <a:t>○　放課後</a:t>
            </a:r>
            <a:r>
              <a:rPr lang="ja-JP" altLang="en-US" sz="1400" dirty="0" smtClean="0"/>
              <a:t>等における子ども</a:t>
            </a:r>
            <a:r>
              <a:rPr lang="ja-JP" altLang="en-US" sz="1400" dirty="0"/>
              <a:t>たちの体験活動や学習活動等の場づくり、学校の教育活動を支える取組みへの地域人材の参画促進など、学校・家庭・地域が互いに連携・協力しながら、それぞれの教育力を</a:t>
            </a:r>
            <a:r>
              <a:rPr lang="ja-JP" altLang="en-US" sz="1400" dirty="0" smtClean="0"/>
              <a:t>高めます。</a:t>
            </a:r>
            <a:endParaRPr lang="en-US" altLang="ja-JP" sz="1400" dirty="0"/>
          </a:p>
          <a:p>
            <a:pPr marL="180000" indent="-457200"/>
            <a:endParaRPr lang="en-US" altLang="ja-JP" sz="1400" dirty="0"/>
          </a:p>
          <a:p>
            <a:pPr marL="180000" indent="-457200"/>
            <a:r>
              <a:rPr lang="ja-JP" altLang="en-US" sz="1400" dirty="0"/>
              <a:t>○　府民の健康寿命の延伸を図るためには、子ども</a:t>
            </a:r>
            <a:r>
              <a:rPr lang="ja-JP" altLang="en-US" sz="1400" dirty="0" smtClean="0"/>
              <a:t>の頃から</a:t>
            </a:r>
            <a:r>
              <a:rPr lang="ja-JP" altLang="en-US" sz="1400" dirty="0"/>
              <a:t>、将来にわたって健康を維持するために必要な知識を身につけることが重要</a:t>
            </a:r>
            <a:r>
              <a:rPr lang="ja-JP" altLang="en-US" sz="1400" dirty="0" smtClean="0"/>
              <a:t>です。そのため、学校</a:t>
            </a:r>
            <a:r>
              <a:rPr lang="ja-JP" altLang="en-US" sz="1400" dirty="0"/>
              <a:t>や家庭を通じて幼少時からの健康教育を進めます</a:t>
            </a:r>
            <a:r>
              <a:rPr lang="ja-JP" altLang="en-US" sz="1400" dirty="0" smtClean="0"/>
              <a:t>。</a:t>
            </a:r>
            <a:endParaRPr lang="en-US" altLang="ja-JP" sz="1400" dirty="0"/>
          </a:p>
          <a:p>
            <a:pPr marL="180000" indent="-457200"/>
            <a:endParaRPr lang="en-US" altLang="ja-JP" sz="1400" dirty="0"/>
          </a:p>
          <a:p>
            <a:pPr marL="180000" indent="-457200"/>
            <a:r>
              <a:rPr lang="ja-JP" altLang="en-US" sz="1400" dirty="0" smtClean="0"/>
              <a:t>○　大阪</a:t>
            </a:r>
            <a:r>
              <a:rPr lang="ja-JP" altLang="en-US" sz="1400" dirty="0"/>
              <a:t>には「知の拠点」である大学や職業教育機関などが数多く集積して</a:t>
            </a:r>
            <a:r>
              <a:rPr lang="ja-JP" altLang="en-US" sz="1400" dirty="0" smtClean="0"/>
              <a:t>いることから、その</a:t>
            </a:r>
            <a:r>
              <a:rPr lang="ja-JP" altLang="en-US" sz="1400" dirty="0"/>
              <a:t>特性を</a:t>
            </a:r>
            <a:r>
              <a:rPr lang="ja-JP" altLang="en-US" sz="1400" dirty="0" smtClean="0"/>
              <a:t>活かして、</a:t>
            </a:r>
            <a:r>
              <a:rPr lang="ja-JP" altLang="en-US" sz="1400" dirty="0"/>
              <a:t>クリエイティビティを発揮</a:t>
            </a:r>
            <a:r>
              <a:rPr lang="ja-JP" altLang="en-US" sz="1400" dirty="0" smtClean="0"/>
              <a:t>しイノベーション</a:t>
            </a:r>
            <a:r>
              <a:rPr lang="ja-JP" altLang="en-US" sz="1400" dirty="0"/>
              <a:t>に</a:t>
            </a:r>
            <a:r>
              <a:rPr lang="ja-JP" altLang="en-US" sz="1400" dirty="0" smtClean="0"/>
              <a:t>結び付けることができる人材、</a:t>
            </a:r>
            <a:r>
              <a:rPr lang="ja-JP" altLang="en-US" sz="1400" dirty="0"/>
              <a:t>将来を担う起業家精神にあふれる人材、</a:t>
            </a:r>
            <a:r>
              <a:rPr lang="ja-JP" altLang="en-US" sz="1400" dirty="0" smtClean="0"/>
              <a:t>国際的</a:t>
            </a:r>
            <a:r>
              <a:rPr lang="ja-JP" altLang="en-US" sz="1400" dirty="0"/>
              <a:t>視野を持って世界で活躍することができる</a:t>
            </a:r>
            <a:r>
              <a:rPr lang="ja-JP" altLang="en-US" sz="1400" dirty="0" smtClean="0"/>
              <a:t>人材、さらには、現場</a:t>
            </a:r>
            <a:r>
              <a:rPr lang="ja-JP" altLang="en-US" sz="1400" dirty="0"/>
              <a:t>において実業を担う</a:t>
            </a:r>
            <a:r>
              <a:rPr lang="ja-JP" altLang="en-US" sz="1400" dirty="0" smtClean="0"/>
              <a:t>人材など、さまざまな分野で大阪や日本社会をリードするハイエンド人材やプロフェッショナル人材を育成します。また、民間企業等とともにこう</a:t>
            </a:r>
            <a:r>
              <a:rPr lang="ja-JP" altLang="en-US" sz="1400" dirty="0"/>
              <a:t>した人材が活躍する</a:t>
            </a:r>
            <a:r>
              <a:rPr lang="ja-JP" altLang="en-US" sz="1400" dirty="0" smtClean="0"/>
              <a:t>場や機会の創出・提供に努めます。　</a:t>
            </a:r>
            <a:endParaRPr lang="ja-JP" altLang="en-US" sz="1400"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5789840" y="631885"/>
            <a:ext cx="3390672" cy="461665"/>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全国学力・学習状況調査　校種・教科・区分別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平均正答率（対全国比経年比較）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940152" y="1052736"/>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940152" y="3789040"/>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403754" y="6590803"/>
            <a:ext cx="2608406" cy="230832"/>
          </a:xfrm>
          <a:prstGeom prst="rect">
            <a:avLst/>
          </a:prstGeom>
          <a:noFill/>
        </p:spPr>
        <p:txBody>
          <a:bodyPr wrap="none" rtlCol="0">
            <a:spAutoFit/>
          </a:bodyPr>
          <a:lstStyle/>
          <a:p>
            <a:r>
              <a:rPr kumimoji="1" lang="ja-JP" altLang="en-US" sz="900" dirty="0" smtClean="0">
                <a:latin typeface="HGSｺﾞｼｯｸM" panose="020B0600000000000000" pitchFamily="50" charset="-128"/>
                <a:ea typeface="HGSｺﾞｼｯｸM" panose="020B0600000000000000" pitchFamily="50" charset="-128"/>
              </a:rPr>
              <a:t>出典：文部科学省「全国学力・学習状況調査」</a:t>
            </a:r>
            <a:endParaRPr kumimoji="1" lang="ja-JP" altLang="en-US" sz="900" dirty="0">
              <a:latin typeface="HGSｺﾞｼｯｸM" panose="020B0600000000000000" pitchFamily="50" charset="-128"/>
              <a:ea typeface="HGSｺﾞｼｯｸM" panose="020B0600000000000000" pitchFamily="50" charset="-128"/>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354" name="Group 228"/>
          <p:cNvGrpSpPr>
            <a:grpSpLocks noChangeAspect="1"/>
          </p:cNvGrpSpPr>
          <p:nvPr/>
        </p:nvGrpSpPr>
        <p:grpSpPr bwMode="auto">
          <a:xfrm>
            <a:off x="5919790" y="1312069"/>
            <a:ext cx="2972690" cy="2482486"/>
            <a:chOff x="2348" y="824"/>
            <a:chExt cx="1808" cy="1655"/>
          </a:xfrm>
        </p:grpSpPr>
        <p:sp>
          <p:nvSpPr>
            <p:cNvPr id="355" name="AutoShape 227"/>
            <p:cNvSpPr>
              <a:spLocks noChangeAspect="1" noChangeArrowheads="1" noTextEdit="1"/>
            </p:cNvSpPr>
            <p:nvPr/>
          </p:nvSpPr>
          <p:spPr bwMode="auto">
            <a:xfrm>
              <a:off x="2349" y="824"/>
              <a:ext cx="1807" cy="1654"/>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6" name="Rectangle 229"/>
            <p:cNvSpPr>
              <a:spLocks noChangeArrowheads="1"/>
            </p:cNvSpPr>
            <p:nvPr/>
          </p:nvSpPr>
          <p:spPr bwMode="auto">
            <a:xfrm>
              <a:off x="2348" y="825"/>
              <a:ext cx="1807" cy="16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7" name="Rectangle 230"/>
            <p:cNvSpPr>
              <a:spLocks noChangeArrowheads="1"/>
            </p:cNvSpPr>
            <p:nvPr/>
          </p:nvSpPr>
          <p:spPr bwMode="auto">
            <a:xfrm>
              <a:off x="2564" y="867"/>
              <a:ext cx="1534" cy="1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8" name="Freeform 231"/>
            <p:cNvSpPr>
              <a:spLocks noEditPoints="1"/>
            </p:cNvSpPr>
            <p:nvPr/>
          </p:nvSpPr>
          <p:spPr bwMode="auto">
            <a:xfrm>
              <a:off x="2565" y="865"/>
              <a:ext cx="1532" cy="1181"/>
            </a:xfrm>
            <a:custGeom>
              <a:avLst/>
              <a:gdLst>
                <a:gd name="T0" fmla="*/ 0 w 1532"/>
                <a:gd name="T1" fmla="*/ 1178 h 1181"/>
                <a:gd name="T2" fmla="*/ 1532 w 1532"/>
                <a:gd name="T3" fmla="*/ 1178 h 1181"/>
                <a:gd name="T4" fmla="*/ 1532 w 1532"/>
                <a:gd name="T5" fmla="*/ 1181 h 1181"/>
                <a:gd name="T6" fmla="*/ 0 w 1532"/>
                <a:gd name="T7" fmla="*/ 1181 h 1181"/>
                <a:gd name="T8" fmla="*/ 0 w 1532"/>
                <a:gd name="T9" fmla="*/ 1178 h 1181"/>
                <a:gd name="T10" fmla="*/ 0 w 1532"/>
                <a:gd name="T11" fmla="*/ 944 h 1181"/>
                <a:gd name="T12" fmla="*/ 1532 w 1532"/>
                <a:gd name="T13" fmla="*/ 944 h 1181"/>
                <a:gd name="T14" fmla="*/ 1532 w 1532"/>
                <a:gd name="T15" fmla="*/ 946 h 1181"/>
                <a:gd name="T16" fmla="*/ 0 w 1532"/>
                <a:gd name="T17" fmla="*/ 946 h 1181"/>
                <a:gd name="T18" fmla="*/ 0 w 1532"/>
                <a:gd name="T19" fmla="*/ 944 h 1181"/>
                <a:gd name="T20" fmla="*/ 0 w 1532"/>
                <a:gd name="T21" fmla="*/ 708 h 1181"/>
                <a:gd name="T22" fmla="*/ 1532 w 1532"/>
                <a:gd name="T23" fmla="*/ 708 h 1181"/>
                <a:gd name="T24" fmla="*/ 1532 w 1532"/>
                <a:gd name="T25" fmla="*/ 710 h 1181"/>
                <a:gd name="T26" fmla="*/ 0 w 1532"/>
                <a:gd name="T27" fmla="*/ 710 h 1181"/>
                <a:gd name="T28" fmla="*/ 0 w 1532"/>
                <a:gd name="T29" fmla="*/ 708 h 1181"/>
                <a:gd name="T30" fmla="*/ 0 w 1532"/>
                <a:gd name="T31" fmla="*/ 471 h 1181"/>
                <a:gd name="T32" fmla="*/ 1532 w 1532"/>
                <a:gd name="T33" fmla="*/ 471 h 1181"/>
                <a:gd name="T34" fmla="*/ 1532 w 1532"/>
                <a:gd name="T35" fmla="*/ 473 h 1181"/>
                <a:gd name="T36" fmla="*/ 0 w 1532"/>
                <a:gd name="T37" fmla="*/ 473 h 1181"/>
                <a:gd name="T38" fmla="*/ 0 w 1532"/>
                <a:gd name="T39" fmla="*/ 471 h 1181"/>
                <a:gd name="T40" fmla="*/ 0 w 1532"/>
                <a:gd name="T41" fmla="*/ 237 h 1181"/>
                <a:gd name="T42" fmla="*/ 1532 w 1532"/>
                <a:gd name="T43" fmla="*/ 237 h 1181"/>
                <a:gd name="T44" fmla="*/ 1532 w 1532"/>
                <a:gd name="T45" fmla="*/ 239 h 1181"/>
                <a:gd name="T46" fmla="*/ 0 w 1532"/>
                <a:gd name="T47" fmla="*/ 239 h 1181"/>
                <a:gd name="T48" fmla="*/ 0 w 1532"/>
                <a:gd name="T49" fmla="*/ 237 h 1181"/>
                <a:gd name="T50" fmla="*/ 0 w 1532"/>
                <a:gd name="T51" fmla="*/ 0 h 1181"/>
                <a:gd name="T52" fmla="*/ 1532 w 1532"/>
                <a:gd name="T53" fmla="*/ 0 h 1181"/>
                <a:gd name="T54" fmla="*/ 1532 w 1532"/>
                <a:gd name="T55" fmla="*/ 2 h 1181"/>
                <a:gd name="T56" fmla="*/ 0 w 1532"/>
                <a:gd name="T57" fmla="*/ 2 h 1181"/>
                <a:gd name="T58" fmla="*/ 0 w 1532"/>
                <a:gd name="T59" fmla="*/ 0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32" h="1181">
                  <a:moveTo>
                    <a:pt x="0" y="1178"/>
                  </a:moveTo>
                  <a:lnTo>
                    <a:pt x="1532" y="1178"/>
                  </a:lnTo>
                  <a:lnTo>
                    <a:pt x="1532" y="1181"/>
                  </a:lnTo>
                  <a:lnTo>
                    <a:pt x="0" y="1181"/>
                  </a:lnTo>
                  <a:lnTo>
                    <a:pt x="0" y="1178"/>
                  </a:lnTo>
                  <a:close/>
                  <a:moveTo>
                    <a:pt x="0" y="944"/>
                  </a:moveTo>
                  <a:lnTo>
                    <a:pt x="1532" y="944"/>
                  </a:lnTo>
                  <a:lnTo>
                    <a:pt x="1532" y="946"/>
                  </a:lnTo>
                  <a:lnTo>
                    <a:pt x="0" y="946"/>
                  </a:lnTo>
                  <a:lnTo>
                    <a:pt x="0" y="944"/>
                  </a:lnTo>
                  <a:close/>
                  <a:moveTo>
                    <a:pt x="0" y="708"/>
                  </a:moveTo>
                  <a:lnTo>
                    <a:pt x="1532" y="708"/>
                  </a:lnTo>
                  <a:lnTo>
                    <a:pt x="1532" y="710"/>
                  </a:lnTo>
                  <a:lnTo>
                    <a:pt x="0" y="710"/>
                  </a:lnTo>
                  <a:lnTo>
                    <a:pt x="0" y="708"/>
                  </a:lnTo>
                  <a:close/>
                  <a:moveTo>
                    <a:pt x="0" y="471"/>
                  </a:moveTo>
                  <a:lnTo>
                    <a:pt x="1532" y="471"/>
                  </a:lnTo>
                  <a:lnTo>
                    <a:pt x="1532" y="473"/>
                  </a:lnTo>
                  <a:lnTo>
                    <a:pt x="0" y="473"/>
                  </a:lnTo>
                  <a:lnTo>
                    <a:pt x="0" y="471"/>
                  </a:lnTo>
                  <a:close/>
                  <a:moveTo>
                    <a:pt x="0" y="237"/>
                  </a:moveTo>
                  <a:lnTo>
                    <a:pt x="1532" y="237"/>
                  </a:lnTo>
                  <a:lnTo>
                    <a:pt x="1532" y="239"/>
                  </a:lnTo>
                  <a:lnTo>
                    <a:pt x="0" y="239"/>
                  </a:lnTo>
                  <a:lnTo>
                    <a:pt x="0" y="237"/>
                  </a:lnTo>
                  <a:close/>
                  <a:moveTo>
                    <a:pt x="0" y="0"/>
                  </a:moveTo>
                  <a:lnTo>
                    <a:pt x="1532" y="0"/>
                  </a:lnTo>
                  <a:lnTo>
                    <a:pt x="1532" y="2"/>
                  </a:lnTo>
                  <a:lnTo>
                    <a:pt x="0" y="2"/>
                  </a:lnTo>
                  <a:lnTo>
                    <a:pt x="0" y="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9" name="Freeform 232"/>
            <p:cNvSpPr>
              <a:spLocks noEditPoints="1"/>
            </p:cNvSpPr>
            <p:nvPr/>
          </p:nvSpPr>
          <p:spPr bwMode="auto">
            <a:xfrm>
              <a:off x="2564" y="865"/>
              <a:ext cx="1534" cy="1417"/>
            </a:xfrm>
            <a:custGeom>
              <a:avLst/>
              <a:gdLst>
                <a:gd name="T0" fmla="*/ 0 w 8752"/>
                <a:gd name="T1" fmla="*/ 8 h 9680"/>
                <a:gd name="T2" fmla="*/ 8 w 8752"/>
                <a:gd name="T3" fmla="*/ 0 h 9680"/>
                <a:gd name="T4" fmla="*/ 8744 w 8752"/>
                <a:gd name="T5" fmla="*/ 0 h 9680"/>
                <a:gd name="T6" fmla="*/ 8752 w 8752"/>
                <a:gd name="T7" fmla="*/ 8 h 9680"/>
                <a:gd name="T8" fmla="*/ 8752 w 8752"/>
                <a:gd name="T9" fmla="*/ 9672 h 9680"/>
                <a:gd name="T10" fmla="*/ 8744 w 8752"/>
                <a:gd name="T11" fmla="*/ 9680 h 9680"/>
                <a:gd name="T12" fmla="*/ 8 w 8752"/>
                <a:gd name="T13" fmla="*/ 9680 h 9680"/>
                <a:gd name="T14" fmla="*/ 0 w 8752"/>
                <a:gd name="T15" fmla="*/ 9672 h 9680"/>
                <a:gd name="T16" fmla="*/ 0 w 8752"/>
                <a:gd name="T17" fmla="*/ 8 h 9680"/>
                <a:gd name="T18" fmla="*/ 16 w 8752"/>
                <a:gd name="T19" fmla="*/ 9672 h 9680"/>
                <a:gd name="T20" fmla="*/ 8 w 8752"/>
                <a:gd name="T21" fmla="*/ 9664 h 9680"/>
                <a:gd name="T22" fmla="*/ 8744 w 8752"/>
                <a:gd name="T23" fmla="*/ 9664 h 9680"/>
                <a:gd name="T24" fmla="*/ 8736 w 8752"/>
                <a:gd name="T25" fmla="*/ 9672 h 9680"/>
                <a:gd name="T26" fmla="*/ 8736 w 8752"/>
                <a:gd name="T27" fmla="*/ 8 h 9680"/>
                <a:gd name="T28" fmla="*/ 8744 w 8752"/>
                <a:gd name="T29" fmla="*/ 16 h 9680"/>
                <a:gd name="T30" fmla="*/ 8 w 8752"/>
                <a:gd name="T31" fmla="*/ 16 h 9680"/>
                <a:gd name="T32" fmla="*/ 16 w 8752"/>
                <a:gd name="T33" fmla="*/ 8 h 9680"/>
                <a:gd name="T34" fmla="*/ 16 w 8752"/>
                <a:gd name="T35" fmla="*/ 9672 h 9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52" h="9680">
                  <a:moveTo>
                    <a:pt x="0" y="8"/>
                  </a:moveTo>
                  <a:cubicBezTo>
                    <a:pt x="0" y="4"/>
                    <a:pt x="4" y="0"/>
                    <a:pt x="8" y="0"/>
                  </a:cubicBezTo>
                  <a:lnTo>
                    <a:pt x="8744" y="0"/>
                  </a:lnTo>
                  <a:cubicBezTo>
                    <a:pt x="8749" y="0"/>
                    <a:pt x="8752" y="4"/>
                    <a:pt x="8752" y="8"/>
                  </a:cubicBezTo>
                  <a:lnTo>
                    <a:pt x="8752" y="9672"/>
                  </a:lnTo>
                  <a:cubicBezTo>
                    <a:pt x="8752" y="9677"/>
                    <a:pt x="8749" y="9680"/>
                    <a:pt x="8744" y="9680"/>
                  </a:cubicBezTo>
                  <a:lnTo>
                    <a:pt x="8" y="9680"/>
                  </a:lnTo>
                  <a:cubicBezTo>
                    <a:pt x="4" y="9680"/>
                    <a:pt x="0" y="9677"/>
                    <a:pt x="0" y="9672"/>
                  </a:cubicBezTo>
                  <a:lnTo>
                    <a:pt x="0" y="8"/>
                  </a:lnTo>
                  <a:close/>
                  <a:moveTo>
                    <a:pt x="16" y="9672"/>
                  </a:moveTo>
                  <a:lnTo>
                    <a:pt x="8" y="9664"/>
                  </a:lnTo>
                  <a:lnTo>
                    <a:pt x="8744" y="9664"/>
                  </a:lnTo>
                  <a:lnTo>
                    <a:pt x="8736" y="9672"/>
                  </a:lnTo>
                  <a:lnTo>
                    <a:pt x="8736" y="8"/>
                  </a:lnTo>
                  <a:lnTo>
                    <a:pt x="8744" y="16"/>
                  </a:lnTo>
                  <a:lnTo>
                    <a:pt x="8" y="16"/>
                  </a:lnTo>
                  <a:lnTo>
                    <a:pt x="16" y="8"/>
                  </a:lnTo>
                  <a:lnTo>
                    <a:pt x="16" y="9672"/>
                  </a:lnTo>
                  <a:close/>
                </a:path>
              </a:pathLst>
            </a:custGeom>
            <a:solidFill>
              <a:srgbClr val="808080"/>
            </a:solidFill>
            <a:ln w="4763" cap="flat">
              <a:solidFill>
                <a:srgbClr val="80808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0" name="Rectangle 233"/>
            <p:cNvSpPr>
              <a:spLocks noChangeArrowheads="1"/>
            </p:cNvSpPr>
            <p:nvPr/>
          </p:nvSpPr>
          <p:spPr bwMode="auto">
            <a:xfrm>
              <a:off x="2564" y="866"/>
              <a:ext cx="2" cy="1415"/>
            </a:xfrm>
            <a:prstGeom prst="rect">
              <a:avLst/>
            </a:pr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1" name="Freeform 234"/>
            <p:cNvSpPr>
              <a:spLocks noEditPoints="1"/>
            </p:cNvSpPr>
            <p:nvPr/>
          </p:nvSpPr>
          <p:spPr bwMode="auto">
            <a:xfrm>
              <a:off x="2565" y="865"/>
              <a:ext cx="14" cy="1417"/>
            </a:xfrm>
            <a:custGeom>
              <a:avLst/>
              <a:gdLst>
                <a:gd name="T0" fmla="*/ 0 w 14"/>
                <a:gd name="T1" fmla="*/ 1415 h 1417"/>
                <a:gd name="T2" fmla="*/ 14 w 14"/>
                <a:gd name="T3" fmla="*/ 1415 h 1417"/>
                <a:gd name="T4" fmla="*/ 14 w 14"/>
                <a:gd name="T5" fmla="*/ 1417 h 1417"/>
                <a:gd name="T6" fmla="*/ 0 w 14"/>
                <a:gd name="T7" fmla="*/ 1417 h 1417"/>
                <a:gd name="T8" fmla="*/ 0 w 14"/>
                <a:gd name="T9" fmla="*/ 1415 h 1417"/>
                <a:gd name="T10" fmla="*/ 0 w 14"/>
                <a:gd name="T11" fmla="*/ 1178 h 1417"/>
                <a:gd name="T12" fmla="*/ 14 w 14"/>
                <a:gd name="T13" fmla="*/ 1178 h 1417"/>
                <a:gd name="T14" fmla="*/ 14 w 14"/>
                <a:gd name="T15" fmla="*/ 1181 h 1417"/>
                <a:gd name="T16" fmla="*/ 0 w 14"/>
                <a:gd name="T17" fmla="*/ 1181 h 1417"/>
                <a:gd name="T18" fmla="*/ 0 w 14"/>
                <a:gd name="T19" fmla="*/ 1178 h 1417"/>
                <a:gd name="T20" fmla="*/ 0 w 14"/>
                <a:gd name="T21" fmla="*/ 944 h 1417"/>
                <a:gd name="T22" fmla="*/ 14 w 14"/>
                <a:gd name="T23" fmla="*/ 944 h 1417"/>
                <a:gd name="T24" fmla="*/ 14 w 14"/>
                <a:gd name="T25" fmla="*/ 946 h 1417"/>
                <a:gd name="T26" fmla="*/ 0 w 14"/>
                <a:gd name="T27" fmla="*/ 946 h 1417"/>
                <a:gd name="T28" fmla="*/ 0 w 14"/>
                <a:gd name="T29" fmla="*/ 944 h 1417"/>
                <a:gd name="T30" fmla="*/ 0 w 14"/>
                <a:gd name="T31" fmla="*/ 708 h 1417"/>
                <a:gd name="T32" fmla="*/ 14 w 14"/>
                <a:gd name="T33" fmla="*/ 708 h 1417"/>
                <a:gd name="T34" fmla="*/ 14 w 14"/>
                <a:gd name="T35" fmla="*/ 710 h 1417"/>
                <a:gd name="T36" fmla="*/ 0 w 14"/>
                <a:gd name="T37" fmla="*/ 710 h 1417"/>
                <a:gd name="T38" fmla="*/ 0 w 14"/>
                <a:gd name="T39" fmla="*/ 708 h 1417"/>
                <a:gd name="T40" fmla="*/ 0 w 14"/>
                <a:gd name="T41" fmla="*/ 471 h 1417"/>
                <a:gd name="T42" fmla="*/ 14 w 14"/>
                <a:gd name="T43" fmla="*/ 471 h 1417"/>
                <a:gd name="T44" fmla="*/ 14 w 14"/>
                <a:gd name="T45" fmla="*/ 473 h 1417"/>
                <a:gd name="T46" fmla="*/ 0 w 14"/>
                <a:gd name="T47" fmla="*/ 473 h 1417"/>
                <a:gd name="T48" fmla="*/ 0 w 14"/>
                <a:gd name="T49" fmla="*/ 471 h 1417"/>
                <a:gd name="T50" fmla="*/ 0 w 14"/>
                <a:gd name="T51" fmla="*/ 237 h 1417"/>
                <a:gd name="T52" fmla="*/ 14 w 14"/>
                <a:gd name="T53" fmla="*/ 237 h 1417"/>
                <a:gd name="T54" fmla="*/ 14 w 14"/>
                <a:gd name="T55" fmla="*/ 239 h 1417"/>
                <a:gd name="T56" fmla="*/ 0 w 14"/>
                <a:gd name="T57" fmla="*/ 239 h 1417"/>
                <a:gd name="T58" fmla="*/ 0 w 14"/>
                <a:gd name="T59" fmla="*/ 237 h 1417"/>
                <a:gd name="T60" fmla="*/ 0 w 14"/>
                <a:gd name="T61" fmla="*/ 0 h 1417"/>
                <a:gd name="T62" fmla="*/ 14 w 14"/>
                <a:gd name="T63" fmla="*/ 0 h 1417"/>
                <a:gd name="T64" fmla="*/ 14 w 14"/>
                <a:gd name="T65" fmla="*/ 2 h 1417"/>
                <a:gd name="T66" fmla="*/ 0 w 14"/>
                <a:gd name="T67" fmla="*/ 2 h 1417"/>
                <a:gd name="T68" fmla="*/ 0 w 14"/>
                <a:gd name="T69" fmla="*/ 0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1417">
                  <a:moveTo>
                    <a:pt x="0" y="1415"/>
                  </a:moveTo>
                  <a:lnTo>
                    <a:pt x="14" y="1415"/>
                  </a:lnTo>
                  <a:lnTo>
                    <a:pt x="14" y="1417"/>
                  </a:lnTo>
                  <a:lnTo>
                    <a:pt x="0" y="1417"/>
                  </a:lnTo>
                  <a:lnTo>
                    <a:pt x="0" y="1415"/>
                  </a:lnTo>
                  <a:close/>
                  <a:moveTo>
                    <a:pt x="0" y="1178"/>
                  </a:moveTo>
                  <a:lnTo>
                    <a:pt x="14" y="1178"/>
                  </a:lnTo>
                  <a:lnTo>
                    <a:pt x="14" y="1181"/>
                  </a:lnTo>
                  <a:lnTo>
                    <a:pt x="0" y="1181"/>
                  </a:lnTo>
                  <a:lnTo>
                    <a:pt x="0" y="1178"/>
                  </a:lnTo>
                  <a:close/>
                  <a:moveTo>
                    <a:pt x="0" y="944"/>
                  </a:moveTo>
                  <a:lnTo>
                    <a:pt x="14" y="944"/>
                  </a:lnTo>
                  <a:lnTo>
                    <a:pt x="14" y="946"/>
                  </a:lnTo>
                  <a:lnTo>
                    <a:pt x="0" y="946"/>
                  </a:lnTo>
                  <a:lnTo>
                    <a:pt x="0" y="944"/>
                  </a:lnTo>
                  <a:close/>
                  <a:moveTo>
                    <a:pt x="0" y="708"/>
                  </a:moveTo>
                  <a:lnTo>
                    <a:pt x="14" y="708"/>
                  </a:lnTo>
                  <a:lnTo>
                    <a:pt x="14" y="710"/>
                  </a:lnTo>
                  <a:lnTo>
                    <a:pt x="0" y="710"/>
                  </a:lnTo>
                  <a:lnTo>
                    <a:pt x="0" y="708"/>
                  </a:lnTo>
                  <a:close/>
                  <a:moveTo>
                    <a:pt x="0" y="471"/>
                  </a:moveTo>
                  <a:lnTo>
                    <a:pt x="14" y="471"/>
                  </a:lnTo>
                  <a:lnTo>
                    <a:pt x="14" y="473"/>
                  </a:lnTo>
                  <a:lnTo>
                    <a:pt x="0" y="473"/>
                  </a:lnTo>
                  <a:lnTo>
                    <a:pt x="0" y="471"/>
                  </a:lnTo>
                  <a:close/>
                  <a:moveTo>
                    <a:pt x="0" y="237"/>
                  </a:moveTo>
                  <a:lnTo>
                    <a:pt x="14" y="237"/>
                  </a:lnTo>
                  <a:lnTo>
                    <a:pt x="14" y="239"/>
                  </a:lnTo>
                  <a:lnTo>
                    <a:pt x="0" y="239"/>
                  </a:lnTo>
                  <a:lnTo>
                    <a:pt x="0" y="237"/>
                  </a:lnTo>
                  <a:close/>
                  <a:moveTo>
                    <a:pt x="0" y="0"/>
                  </a:moveTo>
                  <a:lnTo>
                    <a:pt x="14" y="0"/>
                  </a:lnTo>
                  <a:lnTo>
                    <a:pt x="14" y="2"/>
                  </a:lnTo>
                  <a:lnTo>
                    <a:pt x="0" y="2"/>
                  </a:lnTo>
                  <a:lnTo>
                    <a:pt x="0" y="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2" name="Rectangle 235"/>
            <p:cNvSpPr>
              <a:spLocks noChangeArrowheads="1"/>
            </p:cNvSpPr>
            <p:nvPr/>
          </p:nvSpPr>
          <p:spPr bwMode="auto">
            <a:xfrm>
              <a:off x="2565" y="2280"/>
              <a:ext cx="1532" cy="2"/>
            </a:xfrm>
            <a:prstGeom prst="rect">
              <a:avLst/>
            </a:pr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3" name="Freeform 236"/>
            <p:cNvSpPr>
              <a:spLocks noEditPoints="1"/>
            </p:cNvSpPr>
            <p:nvPr/>
          </p:nvSpPr>
          <p:spPr bwMode="auto">
            <a:xfrm>
              <a:off x="2564" y="2270"/>
              <a:ext cx="1534" cy="11"/>
            </a:xfrm>
            <a:custGeom>
              <a:avLst/>
              <a:gdLst>
                <a:gd name="T0" fmla="*/ 2 w 1534"/>
                <a:gd name="T1" fmla="*/ 0 h 11"/>
                <a:gd name="T2" fmla="*/ 2 w 1534"/>
                <a:gd name="T3" fmla="*/ 11 h 11"/>
                <a:gd name="T4" fmla="*/ 0 w 1534"/>
                <a:gd name="T5" fmla="*/ 11 h 11"/>
                <a:gd name="T6" fmla="*/ 0 w 1534"/>
                <a:gd name="T7" fmla="*/ 0 h 11"/>
                <a:gd name="T8" fmla="*/ 2 w 1534"/>
                <a:gd name="T9" fmla="*/ 0 h 11"/>
                <a:gd name="T10" fmla="*/ 193 w 1534"/>
                <a:gd name="T11" fmla="*/ 0 h 11"/>
                <a:gd name="T12" fmla="*/ 193 w 1534"/>
                <a:gd name="T13" fmla="*/ 11 h 11"/>
                <a:gd name="T14" fmla="*/ 190 w 1534"/>
                <a:gd name="T15" fmla="*/ 11 h 11"/>
                <a:gd name="T16" fmla="*/ 190 w 1534"/>
                <a:gd name="T17" fmla="*/ 0 h 11"/>
                <a:gd name="T18" fmla="*/ 193 w 1534"/>
                <a:gd name="T19" fmla="*/ 0 h 11"/>
                <a:gd name="T20" fmla="*/ 384 w 1534"/>
                <a:gd name="T21" fmla="*/ 0 h 11"/>
                <a:gd name="T22" fmla="*/ 384 w 1534"/>
                <a:gd name="T23" fmla="*/ 11 h 11"/>
                <a:gd name="T24" fmla="*/ 381 w 1534"/>
                <a:gd name="T25" fmla="*/ 11 h 11"/>
                <a:gd name="T26" fmla="*/ 381 w 1534"/>
                <a:gd name="T27" fmla="*/ 0 h 11"/>
                <a:gd name="T28" fmla="*/ 384 w 1534"/>
                <a:gd name="T29" fmla="*/ 0 h 11"/>
                <a:gd name="T30" fmla="*/ 578 w 1534"/>
                <a:gd name="T31" fmla="*/ 0 h 11"/>
                <a:gd name="T32" fmla="*/ 578 w 1534"/>
                <a:gd name="T33" fmla="*/ 11 h 11"/>
                <a:gd name="T34" fmla="*/ 575 w 1534"/>
                <a:gd name="T35" fmla="*/ 11 h 11"/>
                <a:gd name="T36" fmla="*/ 575 w 1534"/>
                <a:gd name="T37" fmla="*/ 0 h 11"/>
                <a:gd name="T38" fmla="*/ 578 w 1534"/>
                <a:gd name="T39" fmla="*/ 0 h 11"/>
                <a:gd name="T40" fmla="*/ 768 w 1534"/>
                <a:gd name="T41" fmla="*/ 0 h 11"/>
                <a:gd name="T42" fmla="*/ 768 w 1534"/>
                <a:gd name="T43" fmla="*/ 11 h 11"/>
                <a:gd name="T44" fmla="*/ 766 w 1534"/>
                <a:gd name="T45" fmla="*/ 11 h 11"/>
                <a:gd name="T46" fmla="*/ 766 w 1534"/>
                <a:gd name="T47" fmla="*/ 0 h 11"/>
                <a:gd name="T48" fmla="*/ 768 w 1534"/>
                <a:gd name="T49" fmla="*/ 0 h 11"/>
                <a:gd name="T50" fmla="*/ 959 w 1534"/>
                <a:gd name="T51" fmla="*/ 0 h 11"/>
                <a:gd name="T52" fmla="*/ 959 w 1534"/>
                <a:gd name="T53" fmla="*/ 11 h 11"/>
                <a:gd name="T54" fmla="*/ 956 w 1534"/>
                <a:gd name="T55" fmla="*/ 11 h 11"/>
                <a:gd name="T56" fmla="*/ 956 w 1534"/>
                <a:gd name="T57" fmla="*/ 0 h 11"/>
                <a:gd name="T58" fmla="*/ 959 w 1534"/>
                <a:gd name="T59" fmla="*/ 0 h 11"/>
                <a:gd name="T60" fmla="*/ 1153 w 1534"/>
                <a:gd name="T61" fmla="*/ 0 h 11"/>
                <a:gd name="T62" fmla="*/ 1153 w 1534"/>
                <a:gd name="T63" fmla="*/ 11 h 11"/>
                <a:gd name="T64" fmla="*/ 1150 w 1534"/>
                <a:gd name="T65" fmla="*/ 11 h 11"/>
                <a:gd name="T66" fmla="*/ 1150 w 1534"/>
                <a:gd name="T67" fmla="*/ 0 h 11"/>
                <a:gd name="T68" fmla="*/ 1153 w 1534"/>
                <a:gd name="T69" fmla="*/ 0 h 11"/>
                <a:gd name="T70" fmla="*/ 1344 w 1534"/>
                <a:gd name="T71" fmla="*/ 0 h 11"/>
                <a:gd name="T72" fmla="*/ 1344 w 1534"/>
                <a:gd name="T73" fmla="*/ 11 h 11"/>
                <a:gd name="T74" fmla="*/ 1341 w 1534"/>
                <a:gd name="T75" fmla="*/ 11 h 11"/>
                <a:gd name="T76" fmla="*/ 1341 w 1534"/>
                <a:gd name="T77" fmla="*/ 0 h 11"/>
                <a:gd name="T78" fmla="*/ 1344 w 1534"/>
                <a:gd name="T79" fmla="*/ 0 h 11"/>
                <a:gd name="T80" fmla="*/ 1534 w 1534"/>
                <a:gd name="T81" fmla="*/ 0 h 11"/>
                <a:gd name="T82" fmla="*/ 1534 w 1534"/>
                <a:gd name="T83" fmla="*/ 11 h 11"/>
                <a:gd name="T84" fmla="*/ 1532 w 1534"/>
                <a:gd name="T85" fmla="*/ 11 h 11"/>
                <a:gd name="T86" fmla="*/ 1532 w 1534"/>
                <a:gd name="T87" fmla="*/ 0 h 11"/>
                <a:gd name="T88" fmla="*/ 1534 w 1534"/>
                <a:gd name="T8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4" h="11">
                  <a:moveTo>
                    <a:pt x="2" y="0"/>
                  </a:moveTo>
                  <a:lnTo>
                    <a:pt x="2" y="11"/>
                  </a:lnTo>
                  <a:lnTo>
                    <a:pt x="0" y="11"/>
                  </a:lnTo>
                  <a:lnTo>
                    <a:pt x="0" y="0"/>
                  </a:lnTo>
                  <a:lnTo>
                    <a:pt x="2" y="0"/>
                  </a:lnTo>
                  <a:close/>
                  <a:moveTo>
                    <a:pt x="193" y="0"/>
                  </a:moveTo>
                  <a:lnTo>
                    <a:pt x="193" y="11"/>
                  </a:lnTo>
                  <a:lnTo>
                    <a:pt x="190" y="11"/>
                  </a:lnTo>
                  <a:lnTo>
                    <a:pt x="190" y="0"/>
                  </a:lnTo>
                  <a:lnTo>
                    <a:pt x="193" y="0"/>
                  </a:lnTo>
                  <a:close/>
                  <a:moveTo>
                    <a:pt x="384" y="0"/>
                  </a:moveTo>
                  <a:lnTo>
                    <a:pt x="384" y="11"/>
                  </a:lnTo>
                  <a:lnTo>
                    <a:pt x="381" y="11"/>
                  </a:lnTo>
                  <a:lnTo>
                    <a:pt x="381" y="0"/>
                  </a:lnTo>
                  <a:lnTo>
                    <a:pt x="384" y="0"/>
                  </a:lnTo>
                  <a:close/>
                  <a:moveTo>
                    <a:pt x="578" y="0"/>
                  </a:moveTo>
                  <a:lnTo>
                    <a:pt x="578" y="11"/>
                  </a:lnTo>
                  <a:lnTo>
                    <a:pt x="575" y="11"/>
                  </a:lnTo>
                  <a:lnTo>
                    <a:pt x="575" y="0"/>
                  </a:lnTo>
                  <a:lnTo>
                    <a:pt x="578" y="0"/>
                  </a:lnTo>
                  <a:close/>
                  <a:moveTo>
                    <a:pt x="768" y="0"/>
                  </a:moveTo>
                  <a:lnTo>
                    <a:pt x="768" y="11"/>
                  </a:lnTo>
                  <a:lnTo>
                    <a:pt x="766" y="11"/>
                  </a:lnTo>
                  <a:lnTo>
                    <a:pt x="766" y="0"/>
                  </a:lnTo>
                  <a:lnTo>
                    <a:pt x="768" y="0"/>
                  </a:lnTo>
                  <a:close/>
                  <a:moveTo>
                    <a:pt x="959" y="0"/>
                  </a:moveTo>
                  <a:lnTo>
                    <a:pt x="959" y="11"/>
                  </a:lnTo>
                  <a:lnTo>
                    <a:pt x="956" y="11"/>
                  </a:lnTo>
                  <a:lnTo>
                    <a:pt x="956" y="0"/>
                  </a:lnTo>
                  <a:lnTo>
                    <a:pt x="959" y="0"/>
                  </a:lnTo>
                  <a:close/>
                  <a:moveTo>
                    <a:pt x="1153" y="0"/>
                  </a:moveTo>
                  <a:lnTo>
                    <a:pt x="1153" y="11"/>
                  </a:lnTo>
                  <a:lnTo>
                    <a:pt x="1150" y="11"/>
                  </a:lnTo>
                  <a:lnTo>
                    <a:pt x="1150" y="0"/>
                  </a:lnTo>
                  <a:lnTo>
                    <a:pt x="1153" y="0"/>
                  </a:lnTo>
                  <a:close/>
                  <a:moveTo>
                    <a:pt x="1344" y="0"/>
                  </a:moveTo>
                  <a:lnTo>
                    <a:pt x="1344" y="11"/>
                  </a:lnTo>
                  <a:lnTo>
                    <a:pt x="1341" y="11"/>
                  </a:lnTo>
                  <a:lnTo>
                    <a:pt x="1341" y="0"/>
                  </a:lnTo>
                  <a:lnTo>
                    <a:pt x="1344" y="0"/>
                  </a:lnTo>
                  <a:close/>
                  <a:moveTo>
                    <a:pt x="1534" y="0"/>
                  </a:moveTo>
                  <a:lnTo>
                    <a:pt x="1534" y="11"/>
                  </a:lnTo>
                  <a:lnTo>
                    <a:pt x="1532" y="11"/>
                  </a:lnTo>
                  <a:lnTo>
                    <a:pt x="1532" y="0"/>
                  </a:lnTo>
                  <a:lnTo>
                    <a:pt x="1534" y="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4" name="Freeform 237"/>
            <p:cNvSpPr>
              <a:spLocks/>
            </p:cNvSpPr>
            <p:nvPr/>
          </p:nvSpPr>
          <p:spPr bwMode="auto">
            <a:xfrm>
              <a:off x="2656" y="1254"/>
              <a:ext cx="1350" cy="337"/>
            </a:xfrm>
            <a:custGeom>
              <a:avLst/>
              <a:gdLst>
                <a:gd name="T0" fmla="*/ 29 w 7699"/>
                <a:gd name="T1" fmla="*/ 1221 h 2305"/>
                <a:gd name="T2" fmla="*/ 1133 w 7699"/>
                <a:gd name="T3" fmla="*/ 2277 h 2305"/>
                <a:gd name="T4" fmla="*/ 1109 w 7699"/>
                <a:gd name="T5" fmla="*/ 2279 h 2305"/>
                <a:gd name="T6" fmla="*/ 2197 w 7699"/>
                <a:gd name="T7" fmla="*/ 791 h 2305"/>
                <a:gd name="T8" fmla="*/ 2203 w 7699"/>
                <a:gd name="T9" fmla="*/ 786 h 2305"/>
                <a:gd name="T10" fmla="*/ 3291 w 7699"/>
                <a:gd name="T11" fmla="*/ 306 h 2305"/>
                <a:gd name="T12" fmla="*/ 3293 w 7699"/>
                <a:gd name="T13" fmla="*/ 305 h 2305"/>
                <a:gd name="T14" fmla="*/ 4397 w 7699"/>
                <a:gd name="T15" fmla="*/ 1 h 2305"/>
                <a:gd name="T16" fmla="*/ 4412 w 7699"/>
                <a:gd name="T17" fmla="*/ 4 h 2305"/>
                <a:gd name="T18" fmla="*/ 5500 w 7699"/>
                <a:gd name="T19" fmla="*/ 884 h 2305"/>
                <a:gd name="T20" fmla="*/ 5496 w 7699"/>
                <a:gd name="T21" fmla="*/ 882 h 2305"/>
                <a:gd name="T22" fmla="*/ 6584 w 7699"/>
                <a:gd name="T23" fmla="*/ 1378 h 2305"/>
                <a:gd name="T24" fmla="*/ 7686 w 7699"/>
                <a:gd name="T25" fmla="*/ 1713 h 2305"/>
                <a:gd name="T26" fmla="*/ 7697 w 7699"/>
                <a:gd name="T27" fmla="*/ 1733 h 2305"/>
                <a:gd name="T28" fmla="*/ 7677 w 7699"/>
                <a:gd name="T29" fmla="*/ 1744 h 2305"/>
                <a:gd name="T30" fmla="*/ 6571 w 7699"/>
                <a:gd name="T31" fmla="*/ 1407 h 2305"/>
                <a:gd name="T32" fmla="*/ 5483 w 7699"/>
                <a:gd name="T33" fmla="*/ 911 h 2305"/>
                <a:gd name="T34" fmla="*/ 5479 w 7699"/>
                <a:gd name="T35" fmla="*/ 909 h 2305"/>
                <a:gd name="T36" fmla="*/ 4391 w 7699"/>
                <a:gd name="T37" fmla="*/ 29 h 2305"/>
                <a:gd name="T38" fmla="*/ 4406 w 7699"/>
                <a:gd name="T39" fmla="*/ 32 h 2305"/>
                <a:gd name="T40" fmla="*/ 3302 w 7699"/>
                <a:gd name="T41" fmla="*/ 336 h 2305"/>
                <a:gd name="T42" fmla="*/ 3304 w 7699"/>
                <a:gd name="T43" fmla="*/ 335 h 2305"/>
                <a:gd name="T44" fmla="*/ 2216 w 7699"/>
                <a:gd name="T45" fmla="*/ 815 h 2305"/>
                <a:gd name="T46" fmla="*/ 2222 w 7699"/>
                <a:gd name="T47" fmla="*/ 810 h 2305"/>
                <a:gd name="T48" fmla="*/ 1134 w 7699"/>
                <a:gd name="T49" fmla="*/ 2298 h 2305"/>
                <a:gd name="T50" fmla="*/ 1123 w 7699"/>
                <a:gd name="T51" fmla="*/ 2304 h 2305"/>
                <a:gd name="T52" fmla="*/ 1110 w 7699"/>
                <a:gd name="T53" fmla="*/ 2300 h 2305"/>
                <a:gd name="T54" fmla="*/ 6 w 7699"/>
                <a:gd name="T55" fmla="*/ 1244 h 2305"/>
                <a:gd name="T56" fmla="*/ 6 w 7699"/>
                <a:gd name="T57" fmla="*/ 1221 h 2305"/>
                <a:gd name="T58" fmla="*/ 29 w 7699"/>
                <a:gd name="T59" fmla="*/ 122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99" h="2305">
                  <a:moveTo>
                    <a:pt x="29" y="1221"/>
                  </a:moveTo>
                  <a:lnTo>
                    <a:pt x="1133" y="2277"/>
                  </a:lnTo>
                  <a:lnTo>
                    <a:pt x="1109" y="2279"/>
                  </a:lnTo>
                  <a:lnTo>
                    <a:pt x="2197" y="791"/>
                  </a:lnTo>
                  <a:cubicBezTo>
                    <a:pt x="2198" y="789"/>
                    <a:pt x="2200" y="787"/>
                    <a:pt x="2203" y="786"/>
                  </a:cubicBezTo>
                  <a:lnTo>
                    <a:pt x="3291" y="306"/>
                  </a:lnTo>
                  <a:cubicBezTo>
                    <a:pt x="3292" y="306"/>
                    <a:pt x="3292" y="305"/>
                    <a:pt x="3293" y="305"/>
                  </a:cubicBezTo>
                  <a:lnTo>
                    <a:pt x="4397" y="1"/>
                  </a:lnTo>
                  <a:cubicBezTo>
                    <a:pt x="4402" y="0"/>
                    <a:pt x="4408" y="1"/>
                    <a:pt x="4412" y="4"/>
                  </a:cubicBezTo>
                  <a:lnTo>
                    <a:pt x="5500" y="884"/>
                  </a:lnTo>
                  <a:lnTo>
                    <a:pt x="5496" y="882"/>
                  </a:lnTo>
                  <a:lnTo>
                    <a:pt x="6584" y="1378"/>
                  </a:lnTo>
                  <a:lnTo>
                    <a:pt x="7686" y="1713"/>
                  </a:lnTo>
                  <a:cubicBezTo>
                    <a:pt x="7695" y="1716"/>
                    <a:pt x="7699" y="1725"/>
                    <a:pt x="7697" y="1733"/>
                  </a:cubicBezTo>
                  <a:cubicBezTo>
                    <a:pt x="7694" y="1742"/>
                    <a:pt x="7685" y="1746"/>
                    <a:pt x="7677" y="1744"/>
                  </a:cubicBezTo>
                  <a:lnTo>
                    <a:pt x="6571" y="1407"/>
                  </a:lnTo>
                  <a:lnTo>
                    <a:pt x="5483" y="911"/>
                  </a:lnTo>
                  <a:cubicBezTo>
                    <a:pt x="5482" y="910"/>
                    <a:pt x="5480" y="910"/>
                    <a:pt x="5479" y="909"/>
                  </a:cubicBezTo>
                  <a:lnTo>
                    <a:pt x="4391" y="29"/>
                  </a:lnTo>
                  <a:lnTo>
                    <a:pt x="4406" y="32"/>
                  </a:lnTo>
                  <a:lnTo>
                    <a:pt x="3302" y="336"/>
                  </a:lnTo>
                  <a:lnTo>
                    <a:pt x="3304" y="335"/>
                  </a:lnTo>
                  <a:lnTo>
                    <a:pt x="2216" y="815"/>
                  </a:lnTo>
                  <a:lnTo>
                    <a:pt x="2222" y="810"/>
                  </a:lnTo>
                  <a:lnTo>
                    <a:pt x="1134" y="2298"/>
                  </a:lnTo>
                  <a:cubicBezTo>
                    <a:pt x="1132" y="2302"/>
                    <a:pt x="1127" y="2304"/>
                    <a:pt x="1123" y="2304"/>
                  </a:cubicBezTo>
                  <a:cubicBezTo>
                    <a:pt x="1118" y="2305"/>
                    <a:pt x="1114" y="2303"/>
                    <a:pt x="1110" y="2300"/>
                  </a:cubicBezTo>
                  <a:lnTo>
                    <a:pt x="6" y="1244"/>
                  </a:lnTo>
                  <a:cubicBezTo>
                    <a:pt x="0" y="1238"/>
                    <a:pt x="0" y="1228"/>
                    <a:pt x="6" y="1221"/>
                  </a:cubicBezTo>
                  <a:cubicBezTo>
                    <a:pt x="12" y="1215"/>
                    <a:pt x="22" y="1215"/>
                    <a:pt x="29" y="1221"/>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5" name="Freeform 238"/>
            <p:cNvSpPr>
              <a:spLocks/>
            </p:cNvSpPr>
            <p:nvPr/>
          </p:nvSpPr>
          <p:spPr bwMode="auto">
            <a:xfrm>
              <a:off x="2638" y="1414"/>
              <a:ext cx="45" cy="38"/>
            </a:xfrm>
            <a:custGeom>
              <a:avLst/>
              <a:gdLst>
                <a:gd name="T0" fmla="*/ 22 w 45"/>
                <a:gd name="T1" fmla="*/ 0 h 38"/>
                <a:gd name="T2" fmla="*/ 45 w 45"/>
                <a:gd name="T3" fmla="*/ 19 h 38"/>
                <a:gd name="T4" fmla="*/ 22 w 45"/>
                <a:gd name="T5" fmla="*/ 38 h 38"/>
                <a:gd name="T6" fmla="*/ 0 w 45"/>
                <a:gd name="T7" fmla="*/ 19 h 38"/>
                <a:gd name="T8" fmla="*/ 22 w 45"/>
                <a:gd name="T9" fmla="*/ 0 h 38"/>
              </a:gdLst>
              <a:ahLst/>
              <a:cxnLst>
                <a:cxn ang="0">
                  <a:pos x="T0" y="T1"/>
                </a:cxn>
                <a:cxn ang="0">
                  <a:pos x="T2" y="T3"/>
                </a:cxn>
                <a:cxn ang="0">
                  <a:pos x="T4" y="T5"/>
                </a:cxn>
                <a:cxn ang="0">
                  <a:pos x="T6" y="T7"/>
                </a:cxn>
                <a:cxn ang="0">
                  <a:pos x="T8" y="T9"/>
                </a:cxn>
              </a:cxnLst>
              <a:rect l="0" t="0" r="r" b="b"/>
              <a:pathLst>
                <a:path w="45" h="38">
                  <a:moveTo>
                    <a:pt x="22" y="0"/>
                  </a:moveTo>
                  <a:lnTo>
                    <a:pt x="45" y="19"/>
                  </a:lnTo>
                  <a:lnTo>
                    <a:pt x="22" y="38"/>
                  </a:lnTo>
                  <a:lnTo>
                    <a:pt x="0" y="19"/>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6" name="Freeform 239"/>
            <p:cNvSpPr>
              <a:spLocks/>
            </p:cNvSpPr>
            <p:nvPr/>
          </p:nvSpPr>
          <p:spPr bwMode="auto">
            <a:xfrm>
              <a:off x="2638" y="1414"/>
              <a:ext cx="45" cy="38"/>
            </a:xfrm>
            <a:custGeom>
              <a:avLst/>
              <a:gdLst>
                <a:gd name="T0" fmla="*/ 22 w 45"/>
                <a:gd name="T1" fmla="*/ 0 h 38"/>
                <a:gd name="T2" fmla="*/ 45 w 45"/>
                <a:gd name="T3" fmla="*/ 19 h 38"/>
                <a:gd name="T4" fmla="*/ 22 w 45"/>
                <a:gd name="T5" fmla="*/ 38 h 38"/>
                <a:gd name="T6" fmla="*/ 0 w 45"/>
                <a:gd name="T7" fmla="*/ 19 h 38"/>
                <a:gd name="T8" fmla="*/ 22 w 45"/>
                <a:gd name="T9" fmla="*/ 0 h 38"/>
              </a:gdLst>
              <a:ahLst/>
              <a:cxnLst>
                <a:cxn ang="0">
                  <a:pos x="T0" y="T1"/>
                </a:cxn>
                <a:cxn ang="0">
                  <a:pos x="T2" y="T3"/>
                </a:cxn>
                <a:cxn ang="0">
                  <a:pos x="T4" y="T5"/>
                </a:cxn>
                <a:cxn ang="0">
                  <a:pos x="T6" y="T7"/>
                </a:cxn>
                <a:cxn ang="0">
                  <a:pos x="T8" y="T9"/>
                </a:cxn>
              </a:cxnLst>
              <a:rect l="0" t="0" r="r" b="b"/>
              <a:pathLst>
                <a:path w="45" h="38">
                  <a:moveTo>
                    <a:pt x="22" y="0"/>
                  </a:moveTo>
                  <a:lnTo>
                    <a:pt x="45" y="19"/>
                  </a:lnTo>
                  <a:lnTo>
                    <a:pt x="22" y="38"/>
                  </a:lnTo>
                  <a:lnTo>
                    <a:pt x="0" y="19"/>
                  </a:lnTo>
                  <a:lnTo>
                    <a:pt x="22"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7" name="Freeform 240"/>
            <p:cNvSpPr>
              <a:spLocks/>
            </p:cNvSpPr>
            <p:nvPr/>
          </p:nvSpPr>
          <p:spPr bwMode="auto">
            <a:xfrm>
              <a:off x="2829" y="1569"/>
              <a:ext cx="45" cy="37"/>
            </a:xfrm>
            <a:custGeom>
              <a:avLst/>
              <a:gdLst>
                <a:gd name="T0" fmla="*/ 22 w 45"/>
                <a:gd name="T1" fmla="*/ 0 h 37"/>
                <a:gd name="T2" fmla="*/ 45 w 45"/>
                <a:gd name="T3" fmla="*/ 19 h 37"/>
                <a:gd name="T4" fmla="*/ 22 w 45"/>
                <a:gd name="T5" fmla="*/ 37 h 37"/>
                <a:gd name="T6" fmla="*/ 0 w 45"/>
                <a:gd name="T7" fmla="*/ 19 h 37"/>
                <a:gd name="T8" fmla="*/ 22 w 45"/>
                <a:gd name="T9" fmla="*/ 0 h 37"/>
              </a:gdLst>
              <a:ahLst/>
              <a:cxnLst>
                <a:cxn ang="0">
                  <a:pos x="T0" y="T1"/>
                </a:cxn>
                <a:cxn ang="0">
                  <a:pos x="T2" y="T3"/>
                </a:cxn>
                <a:cxn ang="0">
                  <a:pos x="T4" y="T5"/>
                </a:cxn>
                <a:cxn ang="0">
                  <a:pos x="T6" y="T7"/>
                </a:cxn>
                <a:cxn ang="0">
                  <a:pos x="T8" y="T9"/>
                </a:cxn>
              </a:cxnLst>
              <a:rect l="0" t="0" r="r" b="b"/>
              <a:pathLst>
                <a:path w="45" h="37">
                  <a:moveTo>
                    <a:pt x="22" y="0"/>
                  </a:moveTo>
                  <a:lnTo>
                    <a:pt x="45" y="19"/>
                  </a:lnTo>
                  <a:lnTo>
                    <a:pt x="22" y="37"/>
                  </a:lnTo>
                  <a:lnTo>
                    <a:pt x="0" y="19"/>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8" name="Freeform 241"/>
            <p:cNvSpPr>
              <a:spLocks/>
            </p:cNvSpPr>
            <p:nvPr/>
          </p:nvSpPr>
          <p:spPr bwMode="auto">
            <a:xfrm>
              <a:off x="2829" y="1569"/>
              <a:ext cx="45" cy="37"/>
            </a:xfrm>
            <a:custGeom>
              <a:avLst/>
              <a:gdLst>
                <a:gd name="T0" fmla="*/ 22 w 45"/>
                <a:gd name="T1" fmla="*/ 0 h 37"/>
                <a:gd name="T2" fmla="*/ 45 w 45"/>
                <a:gd name="T3" fmla="*/ 19 h 37"/>
                <a:gd name="T4" fmla="*/ 22 w 45"/>
                <a:gd name="T5" fmla="*/ 37 h 37"/>
                <a:gd name="T6" fmla="*/ 0 w 45"/>
                <a:gd name="T7" fmla="*/ 19 h 37"/>
                <a:gd name="T8" fmla="*/ 22 w 45"/>
                <a:gd name="T9" fmla="*/ 0 h 37"/>
              </a:gdLst>
              <a:ahLst/>
              <a:cxnLst>
                <a:cxn ang="0">
                  <a:pos x="T0" y="T1"/>
                </a:cxn>
                <a:cxn ang="0">
                  <a:pos x="T2" y="T3"/>
                </a:cxn>
                <a:cxn ang="0">
                  <a:pos x="T4" y="T5"/>
                </a:cxn>
                <a:cxn ang="0">
                  <a:pos x="T6" y="T7"/>
                </a:cxn>
                <a:cxn ang="0">
                  <a:pos x="T8" y="T9"/>
                </a:cxn>
              </a:cxnLst>
              <a:rect l="0" t="0" r="r" b="b"/>
              <a:pathLst>
                <a:path w="45" h="37">
                  <a:moveTo>
                    <a:pt x="22" y="0"/>
                  </a:moveTo>
                  <a:lnTo>
                    <a:pt x="45" y="19"/>
                  </a:lnTo>
                  <a:lnTo>
                    <a:pt x="22" y="37"/>
                  </a:lnTo>
                  <a:lnTo>
                    <a:pt x="0" y="19"/>
                  </a:lnTo>
                  <a:lnTo>
                    <a:pt x="22"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9" name="Freeform 242"/>
            <p:cNvSpPr>
              <a:spLocks/>
            </p:cNvSpPr>
            <p:nvPr/>
          </p:nvSpPr>
          <p:spPr bwMode="auto">
            <a:xfrm>
              <a:off x="3022" y="1353"/>
              <a:ext cx="45" cy="38"/>
            </a:xfrm>
            <a:custGeom>
              <a:avLst/>
              <a:gdLst>
                <a:gd name="T0" fmla="*/ 23 w 45"/>
                <a:gd name="T1" fmla="*/ 0 h 38"/>
                <a:gd name="T2" fmla="*/ 45 w 45"/>
                <a:gd name="T3" fmla="*/ 19 h 38"/>
                <a:gd name="T4" fmla="*/ 23 w 45"/>
                <a:gd name="T5" fmla="*/ 38 h 38"/>
                <a:gd name="T6" fmla="*/ 0 w 45"/>
                <a:gd name="T7" fmla="*/ 19 h 38"/>
                <a:gd name="T8" fmla="*/ 23 w 45"/>
                <a:gd name="T9" fmla="*/ 0 h 38"/>
              </a:gdLst>
              <a:ahLst/>
              <a:cxnLst>
                <a:cxn ang="0">
                  <a:pos x="T0" y="T1"/>
                </a:cxn>
                <a:cxn ang="0">
                  <a:pos x="T2" y="T3"/>
                </a:cxn>
                <a:cxn ang="0">
                  <a:pos x="T4" y="T5"/>
                </a:cxn>
                <a:cxn ang="0">
                  <a:pos x="T6" y="T7"/>
                </a:cxn>
                <a:cxn ang="0">
                  <a:pos x="T8" y="T9"/>
                </a:cxn>
              </a:cxnLst>
              <a:rect l="0" t="0" r="r" b="b"/>
              <a:pathLst>
                <a:path w="45" h="38">
                  <a:moveTo>
                    <a:pt x="23" y="0"/>
                  </a:moveTo>
                  <a:lnTo>
                    <a:pt x="45" y="19"/>
                  </a:lnTo>
                  <a:lnTo>
                    <a:pt x="23" y="38"/>
                  </a:lnTo>
                  <a:lnTo>
                    <a:pt x="0" y="19"/>
                  </a:ln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0" name="Freeform 243"/>
            <p:cNvSpPr>
              <a:spLocks/>
            </p:cNvSpPr>
            <p:nvPr/>
          </p:nvSpPr>
          <p:spPr bwMode="auto">
            <a:xfrm>
              <a:off x="3022" y="1353"/>
              <a:ext cx="45" cy="38"/>
            </a:xfrm>
            <a:custGeom>
              <a:avLst/>
              <a:gdLst>
                <a:gd name="T0" fmla="*/ 23 w 45"/>
                <a:gd name="T1" fmla="*/ 0 h 38"/>
                <a:gd name="T2" fmla="*/ 45 w 45"/>
                <a:gd name="T3" fmla="*/ 19 h 38"/>
                <a:gd name="T4" fmla="*/ 23 w 45"/>
                <a:gd name="T5" fmla="*/ 38 h 38"/>
                <a:gd name="T6" fmla="*/ 0 w 45"/>
                <a:gd name="T7" fmla="*/ 19 h 38"/>
                <a:gd name="T8" fmla="*/ 23 w 45"/>
                <a:gd name="T9" fmla="*/ 0 h 38"/>
              </a:gdLst>
              <a:ahLst/>
              <a:cxnLst>
                <a:cxn ang="0">
                  <a:pos x="T0" y="T1"/>
                </a:cxn>
                <a:cxn ang="0">
                  <a:pos x="T2" y="T3"/>
                </a:cxn>
                <a:cxn ang="0">
                  <a:pos x="T4" y="T5"/>
                </a:cxn>
                <a:cxn ang="0">
                  <a:pos x="T6" y="T7"/>
                </a:cxn>
                <a:cxn ang="0">
                  <a:pos x="T8" y="T9"/>
                </a:cxn>
              </a:cxnLst>
              <a:rect l="0" t="0" r="r" b="b"/>
              <a:pathLst>
                <a:path w="45" h="38">
                  <a:moveTo>
                    <a:pt x="23" y="0"/>
                  </a:moveTo>
                  <a:lnTo>
                    <a:pt x="45" y="19"/>
                  </a:lnTo>
                  <a:lnTo>
                    <a:pt x="23" y="38"/>
                  </a:lnTo>
                  <a:lnTo>
                    <a:pt x="0" y="19"/>
                  </a:lnTo>
                  <a:lnTo>
                    <a:pt x="23"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1" name="Freeform 244"/>
            <p:cNvSpPr>
              <a:spLocks/>
            </p:cNvSpPr>
            <p:nvPr/>
          </p:nvSpPr>
          <p:spPr bwMode="auto">
            <a:xfrm>
              <a:off x="3213" y="1281"/>
              <a:ext cx="45" cy="37"/>
            </a:xfrm>
            <a:custGeom>
              <a:avLst/>
              <a:gdLst>
                <a:gd name="T0" fmla="*/ 23 w 45"/>
                <a:gd name="T1" fmla="*/ 0 h 37"/>
                <a:gd name="T2" fmla="*/ 45 w 45"/>
                <a:gd name="T3" fmla="*/ 19 h 37"/>
                <a:gd name="T4" fmla="*/ 23 w 45"/>
                <a:gd name="T5" fmla="*/ 37 h 37"/>
                <a:gd name="T6" fmla="*/ 0 w 45"/>
                <a:gd name="T7" fmla="*/ 19 h 37"/>
                <a:gd name="T8" fmla="*/ 23 w 45"/>
                <a:gd name="T9" fmla="*/ 0 h 37"/>
              </a:gdLst>
              <a:ahLst/>
              <a:cxnLst>
                <a:cxn ang="0">
                  <a:pos x="T0" y="T1"/>
                </a:cxn>
                <a:cxn ang="0">
                  <a:pos x="T2" y="T3"/>
                </a:cxn>
                <a:cxn ang="0">
                  <a:pos x="T4" y="T5"/>
                </a:cxn>
                <a:cxn ang="0">
                  <a:pos x="T6" y="T7"/>
                </a:cxn>
                <a:cxn ang="0">
                  <a:pos x="T8" y="T9"/>
                </a:cxn>
              </a:cxnLst>
              <a:rect l="0" t="0" r="r" b="b"/>
              <a:pathLst>
                <a:path w="45" h="37">
                  <a:moveTo>
                    <a:pt x="23" y="0"/>
                  </a:moveTo>
                  <a:lnTo>
                    <a:pt x="45" y="19"/>
                  </a:lnTo>
                  <a:lnTo>
                    <a:pt x="23" y="37"/>
                  </a:lnTo>
                  <a:lnTo>
                    <a:pt x="0" y="19"/>
                  </a:ln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2" name="Freeform 245"/>
            <p:cNvSpPr>
              <a:spLocks/>
            </p:cNvSpPr>
            <p:nvPr/>
          </p:nvSpPr>
          <p:spPr bwMode="auto">
            <a:xfrm>
              <a:off x="3213" y="1281"/>
              <a:ext cx="45" cy="37"/>
            </a:xfrm>
            <a:custGeom>
              <a:avLst/>
              <a:gdLst>
                <a:gd name="T0" fmla="*/ 23 w 45"/>
                <a:gd name="T1" fmla="*/ 0 h 37"/>
                <a:gd name="T2" fmla="*/ 45 w 45"/>
                <a:gd name="T3" fmla="*/ 19 h 37"/>
                <a:gd name="T4" fmla="*/ 23 w 45"/>
                <a:gd name="T5" fmla="*/ 37 h 37"/>
                <a:gd name="T6" fmla="*/ 0 w 45"/>
                <a:gd name="T7" fmla="*/ 19 h 37"/>
                <a:gd name="T8" fmla="*/ 23 w 45"/>
                <a:gd name="T9" fmla="*/ 0 h 37"/>
              </a:gdLst>
              <a:ahLst/>
              <a:cxnLst>
                <a:cxn ang="0">
                  <a:pos x="T0" y="T1"/>
                </a:cxn>
                <a:cxn ang="0">
                  <a:pos x="T2" y="T3"/>
                </a:cxn>
                <a:cxn ang="0">
                  <a:pos x="T4" y="T5"/>
                </a:cxn>
                <a:cxn ang="0">
                  <a:pos x="T6" y="T7"/>
                </a:cxn>
                <a:cxn ang="0">
                  <a:pos x="T8" y="T9"/>
                </a:cxn>
              </a:cxnLst>
              <a:rect l="0" t="0" r="r" b="b"/>
              <a:pathLst>
                <a:path w="45" h="37">
                  <a:moveTo>
                    <a:pt x="23" y="0"/>
                  </a:moveTo>
                  <a:lnTo>
                    <a:pt x="45" y="19"/>
                  </a:lnTo>
                  <a:lnTo>
                    <a:pt x="23" y="37"/>
                  </a:lnTo>
                  <a:lnTo>
                    <a:pt x="0" y="19"/>
                  </a:lnTo>
                  <a:lnTo>
                    <a:pt x="23"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3" name="Freeform 246"/>
            <p:cNvSpPr>
              <a:spLocks/>
            </p:cNvSpPr>
            <p:nvPr/>
          </p:nvSpPr>
          <p:spPr bwMode="auto">
            <a:xfrm>
              <a:off x="3404" y="1236"/>
              <a:ext cx="45" cy="38"/>
            </a:xfrm>
            <a:custGeom>
              <a:avLst/>
              <a:gdLst>
                <a:gd name="T0" fmla="*/ 22 w 45"/>
                <a:gd name="T1" fmla="*/ 0 h 38"/>
                <a:gd name="T2" fmla="*/ 45 w 45"/>
                <a:gd name="T3" fmla="*/ 19 h 38"/>
                <a:gd name="T4" fmla="*/ 22 w 45"/>
                <a:gd name="T5" fmla="*/ 38 h 38"/>
                <a:gd name="T6" fmla="*/ 0 w 45"/>
                <a:gd name="T7" fmla="*/ 19 h 38"/>
                <a:gd name="T8" fmla="*/ 22 w 45"/>
                <a:gd name="T9" fmla="*/ 0 h 38"/>
              </a:gdLst>
              <a:ahLst/>
              <a:cxnLst>
                <a:cxn ang="0">
                  <a:pos x="T0" y="T1"/>
                </a:cxn>
                <a:cxn ang="0">
                  <a:pos x="T2" y="T3"/>
                </a:cxn>
                <a:cxn ang="0">
                  <a:pos x="T4" y="T5"/>
                </a:cxn>
                <a:cxn ang="0">
                  <a:pos x="T6" y="T7"/>
                </a:cxn>
                <a:cxn ang="0">
                  <a:pos x="T8" y="T9"/>
                </a:cxn>
              </a:cxnLst>
              <a:rect l="0" t="0" r="r" b="b"/>
              <a:pathLst>
                <a:path w="45" h="38">
                  <a:moveTo>
                    <a:pt x="22" y="0"/>
                  </a:moveTo>
                  <a:lnTo>
                    <a:pt x="45" y="19"/>
                  </a:lnTo>
                  <a:lnTo>
                    <a:pt x="22" y="38"/>
                  </a:lnTo>
                  <a:lnTo>
                    <a:pt x="0" y="19"/>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4" name="Freeform 247"/>
            <p:cNvSpPr>
              <a:spLocks/>
            </p:cNvSpPr>
            <p:nvPr/>
          </p:nvSpPr>
          <p:spPr bwMode="auto">
            <a:xfrm>
              <a:off x="3404" y="1236"/>
              <a:ext cx="45" cy="38"/>
            </a:xfrm>
            <a:custGeom>
              <a:avLst/>
              <a:gdLst>
                <a:gd name="T0" fmla="*/ 22 w 45"/>
                <a:gd name="T1" fmla="*/ 0 h 38"/>
                <a:gd name="T2" fmla="*/ 45 w 45"/>
                <a:gd name="T3" fmla="*/ 19 h 38"/>
                <a:gd name="T4" fmla="*/ 22 w 45"/>
                <a:gd name="T5" fmla="*/ 38 h 38"/>
                <a:gd name="T6" fmla="*/ 0 w 45"/>
                <a:gd name="T7" fmla="*/ 19 h 38"/>
                <a:gd name="T8" fmla="*/ 22 w 45"/>
                <a:gd name="T9" fmla="*/ 0 h 38"/>
              </a:gdLst>
              <a:ahLst/>
              <a:cxnLst>
                <a:cxn ang="0">
                  <a:pos x="T0" y="T1"/>
                </a:cxn>
                <a:cxn ang="0">
                  <a:pos x="T2" y="T3"/>
                </a:cxn>
                <a:cxn ang="0">
                  <a:pos x="T4" y="T5"/>
                </a:cxn>
                <a:cxn ang="0">
                  <a:pos x="T6" y="T7"/>
                </a:cxn>
                <a:cxn ang="0">
                  <a:pos x="T8" y="T9"/>
                </a:cxn>
              </a:cxnLst>
              <a:rect l="0" t="0" r="r" b="b"/>
              <a:pathLst>
                <a:path w="45" h="38">
                  <a:moveTo>
                    <a:pt x="22" y="0"/>
                  </a:moveTo>
                  <a:lnTo>
                    <a:pt x="45" y="19"/>
                  </a:lnTo>
                  <a:lnTo>
                    <a:pt x="22" y="38"/>
                  </a:lnTo>
                  <a:lnTo>
                    <a:pt x="0" y="19"/>
                  </a:lnTo>
                  <a:lnTo>
                    <a:pt x="22"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5" name="Freeform 248"/>
            <p:cNvSpPr>
              <a:spLocks/>
            </p:cNvSpPr>
            <p:nvPr/>
          </p:nvSpPr>
          <p:spPr bwMode="auto">
            <a:xfrm>
              <a:off x="3595" y="1365"/>
              <a:ext cx="45" cy="38"/>
            </a:xfrm>
            <a:custGeom>
              <a:avLst/>
              <a:gdLst>
                <a:gd name="T0" fmla="*/ 22 w 45"/>
                <a:gd name="T1" fmla="*/ 0 h 38"/>
                <a:gd name="T2" fmla="*/ 45 w 45"/>
                <a:gd name="T3" fmla="*/ 19 h 38"/>
                <a:gd name="T4" fmla="*/ 22 w 45"/>
                <a:gd name="T5" fmla="*/ 38 h 38"/>
                <a:gd name="T6" fmla="*/ 0 w 45"/>
                <a:gd name="T7" fmla="*/ 19 h 38"/>
                <a:gd name="T8" fmla="*/ 22 w 45"/>
                <a:gd name="T9" fmla="*/ 0 h 38"/>
              </a:gdLst>
              <a:ahLst/>
              <a:cxnLst>
                <a:cxn ang="0">
                  <a:pos x="T0" y="T1"/>
                </a:cxn>
                <a:cxn ang="0">
                  <a:pos x="T2" y="T3"/>
                </a:cxn>
                <a:cxn ang="0">
                  <a:pos x="T4" y="T5"/>
                </a:cxn>
                <a:cxn ang="0">
                  <a:pos x="T6" y="T7"/>
                </a:cxn>
                <a:cxn ang="0">
                  <a:pos x="T8" y="T9"/>
                </a:cxn>
              </a:cxnLst>
              <a:rect l="0" t="0" r="r" b="b"/>
              <a:pathLst>
                <a:path w="45" h="38">
                  <a:moveTo>
                    <a:pt x="22" y="0"/>
                  </a:moveTo>
                  <a:lnTo>
                    <a:pt x="45" y="19"/>
                  </a:lnTo>
                  <a:lnTo>
                    <a:pt x="22" y="38"/>
                  </a:lnTo>
                  <a:lnTo>
                    <a:pt x="0" y="19"/>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6" name="Freeform 249"/>
            <p:cNvSpPr>
              <a:spLocks/>
            </p:cNvSpPr>
            <p:nvPr/>
          </p:nvSpPr>
          <p:spPr bwMode="auto">
            <a:xfrm>
              <a:off x="3595" y="1365"/>
              <a:ext cx="45" cy="38"/>
            </a:xfrm>
            <a:custGeom>
              <a:avLst/>
              <a:gdLst>
                <a:gd name="T0" fmla="*/ 22 w 45"/>
                <a:gd name="T1" fmla="*/ 0 h 38"/>
                <a:gd name="T2" fmla="*/ 45 w 45"/>
                <a:gd name="T3" fmla="*/ 19 h 38"/>
                <a:gd name="T4" fmla="*/ 22 w 45"/>
                <a:gd name="T5" fmla="*/ 38 h 38"/>
                <a:gd name="T6" fmla="*/ 0 w 45"/>
                <a:gd name="T7" fmla="*/ 19 h 38"/>
                <a:gd name="T8" fmla="*/ 22 w 45"/>
                <a:gd name="T9" fmla="*/ 0 h 38"/>
              </a:gdLst>
              <a:ahLst/>
              <a:cxnLst>
                <a:cxn ang="0">
                  <a:pos x="T0" y="T1"/>
                </a:cxn>
                <a:cxn ang="0">
                  <a:pos x="T2" y="T3"/>
                </a:cxn>
                <a:cxn ang="0">
                  <a:pos x="T4" y="T5"/>
                </a:cxn>
                <a:cxn ang="0">
                  <a:pos x="T6" y="T7"/>
                </a:cxn>
                <a:cxn ang="0">
                  <a:pos x="T8" y="T9"/>
                </a:cxn>
              </a:cxnLst>
              <a:rect l="0" t="0" r="r" b="b"/>
              <a:pathLst>
                <a:path w="45" h="38">
                  <a:moveTo>
                    <a:pt x="22" y="0"/>
                  </a:moveTo>
                  <a:lnTo>
                    <a:pt x="45" y="19"/>
                  </a:lnTo>
                  <a:lnTo>
                    <a:pt x="22" y="38"/>
                  </a:lnTo>
                  <a:lnTo>
                    <a:pt x="0" y="19"/>
                  </a:lnTo>
                  <a:lnTo>
                    <a:pt x="22"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7" name="Freeform 250"/>
            <p:cNvSpPr>
              <a:spLocks/>
            </p:cNvSpPr>
            <p:nvPr/>
          </p:nvSpPr>
          <p:spPr bwMode="auto">
            <a:xfrm>
              <a:off x="3788" y="1440"/>
              <a:ext cx="45" cy="38"/>
            </a:xfrm>
            <a:custGeom>
              <a:avLst/>
              <a:gdLst>
                <a:gd name="T0" fmla="*/ 23 w 45"/>
                <a:gd name="T1" fmla="*/ 0 h 38"/>
                <a:gd name="T2" fmla="*/ 45 w 45"/>
                <a:gd name="T3" fmla="*/ 19 h 38"/>
                <a:gd name="T4" fmla="*/ 23 w 45"/>
                <a:gd name="T5" fmla="*/ 38 h 38"/>
                <a:gd name="T6" fmla="*/ 0 w 45"/>
                <a:gd name="T7" fmla="*/ 19 h 38"/>
                <a:gd name="T8" fmla="*/ 23 w 45"/>
                <a:gd name="T9" fmla="*/ 0 h 38"/>
              </a:gdLst>
              <a:ahLst/>
              <a:cxnLst>
                <a:cxn ang="0">
                  <a:pos x="T0" y="T1"/>
                </a:cxn>
                <a:cxn ang="0">
                  <a:pos x="T2" y="T3"/>
                </a:cxn>
                <a:cxn ang="0">
                  <a:pos x="T4" y="T5"/>
                </a:cxn>
                <a:cxn ang="0">
                  <a:pos x="T6" y="T7"/>
                </a:cxn>
                <a:cxn ang="0">
                  <a:pos x="T8" y="T9"/>
                </a:cxn>
              </a:cxnLst>
              <a:rect l="0" t="0" r="r" b="b"/>
              <a:pathLst>
                <a:path w="45" h="38">
                  <a:moveTo>
                    <a:pt x="23" y="0"/>
                  </a:moveTo>
                  <a:lnTo>
                    <a:pt x="45" y="19"/>
                  </a:lnTo>
                  <a:lnTo>
                    <a:pt x="23" y="38"/>
                  </a:lnTo>
                  <a:lnTo>
                    <a:pt x="0" y="19"/>
                  </a:ln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8" name="Freeform 251"/>
            <p:cNvSpPr>
              <a:spLocks/>
            </p:cNvSpPr>
            <p:nvPr/>
          </p:nvSpPr>
          <p:spPr bwMode="auto">
            <a:xfrm>
              <a:off x="3788" y="1440"/>
              <a:ext cx="45" cy="38"/>
            </a:xfrm>
            <a:custGeom>
              <a:avLst/>
              <a:gdLst>
                <a:gd name="T0" fmla="*/ 23 w 45"/>
                <a:gd name="T1" fmla="*/ 0 h 38"/>
                <a:gd name="T2" fmla="*/ 45 w 45"/>
                <a:gd name="T3" fmla="*/ 19 h 38"/>
                <a:gd name="T4" fmla="*/ 23 w 45"/>
                <a:gd name="T5" fmla="*/ 38 h 38"/>
                <a:gd name="T6" fmla="*/ 0 w 45"/>
                <a:gd name="T7" fmla="*/ 19 h 38"/>
                <a:gd name="T8" fmla="*/ 23 w 45"/>
                <a:gd name="T9" fmla="*/ 0 h 38"/>
              </a:gdLst>
              <a:ahLst/>
              <a:cxnLst>
                <a:cxn ang="0">
                  <a:pos x="T0" y="T1"/>
                </a:cxn>
                <a:cxn ang="0">
                  <a:pos x="T2" y="T3"/>
                </a:cxn>
                <a:cxn ang="0">
                  <a:pos x="T4" y="T5"/>
                </a:cxn>
                <a:cxn ang="0">
                  <a:pos x="T6" y="T7"/>
                </a:cxn>
                <a:cxn ang="0">
                  <a:pos x="T8" y="T9"/>
                </a:cxn>
              </a:cxnLst>
              <a:rect l="0" t="0" r="r" b="b"/>
              <a:pathLst>
                <a:path w="45" h="38">
                  <a:moveTo>
                    <a:pt x="23" y="0"/>
                  </a:moveTo>
                  <a:lnTo>
                    <a:pt x="45" y="19"/>
                  </a:lnTo>
                  <a:lnTo>
                    <a:pt x="23" y="38"/>
                  </a:lnTo>
                  <a:lnTo>
                    <a:pt x="0" y="19"/>
                  </a:lnTo>
                  <a:lnTo>
                    <a:pt x="23"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9" name="Freeform 252"/>
            <p:cNvSpPr>
              <a:spLocks/>
            </p:cNvSpPr>
            <p:nvPr/>
          </p:nvSpPr>
          <p:spPr bwMode="auto">
            <a:xfrm>
              <a:off x="3979" y="1487"/>
              <a:ext cx="45" cy="37"/>
            </a:xfrm>
            <a:custGeom>
              <a:avLst/>
              <a:gdLst>
                <a:gd name="T0" fmla="*/ 23 w 45"/>
                <a:gd name="T1" fmla="*/ 0 h 37"/>
                <a:gd name="T2" fmla="*/ 45 w 45"/>
                <a:gd name="T3" fmla="*/ 19 h 37"/>
                <a:gd name="T4" fmla="*/ 23 w 45"/>
                <a:gd name="T5" fmla="*/ 37 h 37"/>
                <a:gd name="T6" fmla="*/ 0 w 45"/>
                <a:gd name="T7" fmla="*/ 19 h 37"/>
                <a:gd name="T8" fmla="*/ 23 w 45"/>
                <a:gd name="T9" fmla="*/ 0 h 37"/>
              </a:gdLst>
              <a:ahLst/>
              <a:cxnLst>
                <a:cxn ang="0">
                  <a:pos x="T0" y="T1"/>
                </a:cxn>
                <a:cxn ang="0">
                  <a:pos x="T2" y="T3"/>
                </a:cxn>
                <a:cxn ang="0">
                  <a:pos x="T4" y="T5"/>
                </a:cxn>
                <a:cxn ang="0">
                  <a:pos x="T6" y="T7"/>
                </a:cxn>
                <a:cxn ang="0">
                  <a:pos x="T8" y="T9"/>
                </a:cxn>
              </a:cxnLst>
              <a:rect l="0" t="0" r="r" b="b"/>
              <a:pathLst>
                <a:path w="45" h="37">
                  <a:moveTo>
                    <a:pt x="23" y="0"/>
                  </a:moveTo>
                  <a:lnTo>
                    <a:pt x="45" y="19"/>
                  </a:lnTo>
                  <a:lnTo>
                    <a:pt x="23" y="37"/>
                  </a:lnTo>
                  <a:lnTo>
                    <a:pt x="0" y="19"/>
                  </a:ln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0" name="Freeform 253"/>
            <p:cNvSpPr>
              <a:spLocks/>
            </p:cNvSpPr>
            <p:nvPr/>
          </p:nvSpPr>
          <p:spPr bwMode="auto">
            <a:xfrm>
              <a:off x="3979" y="1487"/>
              <a:ext cx="45" cy="37"/>
            </a:xfrm>
            <a:custGeom>
              <a:avLst/>
              <a:gdLst>
                <a:gd name="T0" fmla="*/ 23 w 45"/>
                <a:gd name="T1" fmla="*/ 0 h 37"/>
                <a:gd name="T2" fmla="*/ 45 w 45"/>
                <a:gd name="T3" fmla="*/ 19 h 37"/>
                <a:gd name="T4" fmla="*/ 23 w 45"/>
                <a:gd name="T5" fmla="*/ 37 h 37"/>
                <a:gd name="T6" fmla="*/ 0 w 45"/>
                <a:gd name="T7" fmla="*/ 19 h 37"/>
                <a:gd name="T8" fmla="*/ 23 w 45"/>
                <a:gd name="T9" fmla="*/ 0 h 37"/>
              </a:gdLst>
              <a:ahLst/>
              <a:cxnLst>
                <a:cxn ang="0">
                  <a:pos x="T0" y="T1"/>
                </a:cxn>
                <a:cxn ang="0">
                  <a:pos x="T2" y="T3"/>
                </a:cxn>
                <a:cxn ang="0">
                  <a:pos x="T4" y="T5"/>
                </a:cxn>
                <a:cxn ang="0">
                  <a:pos x="T6" y="T7"/>
                </a:cxn>
                <a:cxn ang="0">
                  <a:pos x="T8" y="T9"/>
                </a:cxn>
              </a:cxnLst>
              <a:rect l="0" t="0" r="r" b="b"/>
              <a:pathLst>
                <a:path w="45" h="37">
                  <a:moveTo>
                    <a:pt x="23" y="0"/>
                  </a:moveTo>
                  <a:lnTo>
                    <a:pt x="45" y="19"/>
                  </a:lnTo>
                  <a:lnTo>
                    <a:pt x="23" y="37"/>
                  </a:lnTo>
                  <a:lnTo>
                    <a:pt x="0" y="19"/>
                  </a:lnTo>
                  <a:lnTo>
                    <a:pt x="23" y="0"/>
                  </a:lnTo>
                  <a:close/>
                </a:path>
              </a:pathLst>
            </a:custGeom>
            <a:noFill/>
            <a:ln w="4763" cap="flat">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1" name="Freeform 254"/>
            <p:cNvSpPr>
              <a:spLocks/>
            </p:cNvSpPr>
            <p:nvPr/>
          </p:nvSpPr>
          <p:spPr bwMode="auto">
            <a:xfrm>
              <a:off x="2656" y="1357"/>
              <a:ext cx="1350" cy="565"/>
            </a:xfrm>
            <a:custGeom>
              <a:avLst/>
              <a:gdLst>
                <a:gd name="T0" fmla="*/ 24 w 7700"/>
                <a:gd name="T1" fmla="*/ 3441 h 3857"/>
                <a:gd name="T2" fmla="*/ 1128 w 7700"/>
                <a:gd name="T3" fmla="*/ 3825 h 3857"/>
                <a:gd name="T4" fmla="*/ 1107 w 7700"/>
                <a:gd name="T5" fmla="*/ 3836 h 3857"/>
                <a:gd name="T6" fmla="*/ 2195 w 7700"/>
                <a:gd name="T7" fmla="*/ 12 h 3857"/>
                <a:gd name="T8" fmla="*/ 2203 w 7700"/>
                <a:gd name="T9" fmla="*/ 2 h 3857"/>
                <a:gd name="T10" fmla="*/ 2215 w 7700"/>
                <a:gd name="T11" fmla="*/ 1 h 3857"/>
                <a:gd name="T12" fmla="*/ 3303 w 7700"/>
                <a:gd name="T13" fmla="*/ 321 h 3857"/>
                <a:gd name="T14" fmla="*/ 3309 w 7700"/>
                <a:gd name="T15" fmla="*/ 324 h 3857"/>
                <a:gd name="T16" fmla="*/ 4413 w 7700"/>
                <a:gd name="T17" fmla="*/ 1284 h 3857"/>
                <a:gd name="T18" fmla="*/ 4395 w 7700"/>
                <a:gd name="T19" fmla="*/ 1282 h 3857"/>
                <a:gd name="T20" fmla="*/ 5483 w 7700"/>
                <a:gd name="T21" fmla="*/ 690 h 3857"/>
                <a:gd name="T22" fmla="*/ 5504 w 7700"/>
                <a:gd name="T23" fmla="*/ 696 h 3857"/>
                <a:gd name="T24" fmla="*/ 6592 w 7700"/>
                <a:gd name="T25" fmla="*/ 2456 h 3857"/>
                <a:gd name="T26" fmla="*/ 6568 w 7700"/>
                <a:gd name="T27" fmla="*/ 2452 h 3857"/>
                <a:gd name="T28" fmla="*/ 7672 w 7700"/>
                <a:gd name="T29" fmla="*/ 1572 h 3857"/>
                <a:gd name="T30" fmla="*/ 7695 w 7700"/>
                <a:gd name="T31" fmla="*/ 1574 h 3857"/>
                <a:gd name="T32" fmla="*/ 7692 w 7700"/>
                <a:gd name="T33" fmla="*/ 1597 h 3857"/>
                <a:gd name="T34" fmla="*/ 6588 w 7700"/>
                <a:gd name="T35" fmla="*/ 2477 h 3857"/>
                <a:gd name="T36" fmla="*/ 6576 w 7700"/>
                <a:gd name="T37" fmla="*/ 2480 h 3857"/>
                <a:gd name="T38" fmla="*/ 6565 w 7700"/>
                <a:gd name="T39" fmla="*/ 2473 h 3857"/>
                <a:gd name="T40" fmla="*/ 5477 w 7700"/>
                <a:gd name="T41" fmla="*/ 713 h 3857"/>
                <a:gd name="T42" fmla="*/ 5498 w 7700"/>
                <a:gd name="T43" fmla="*/ 719 h 3857"/>
                <a:gd name="T44" fmla="*/ 4410 w 7700"/>
                <a:gd name="T45" fmla="*/ 1311 h 3857"/>
                <a:gd name="T46" fmla="*/ 4392 w 7700"/>
                <a:gd name="T47" fmla="*/ 1309 h 3857"/>
                <a:gd name="T48" fmla="*/ 3288 w 7700"/>
                <a:gd name="T49" fmla="*/ 349 h 3857"/>
                <a:gd name="T50" fmla="*/ 3294 w 7700"/>
                <a:gd name="T51" fmla="*/ 352 h 3857"/>
                <a:gd name="T52" fmla="*/ 2206 w 7700"/>
                <a:gd name="T53" fmla="*/ 32 h 3857"/>
                <a:gd name="T54" fmla="*/ 2226 w 7700"/>
                <a:gd name="T55" fmla="*/ 21 h 3857"/>
                <a:gd name="T56" fmla="*/ 1138 w 7700"/>
                <a:gd name="T57" fmla="*/ 3845 h 3857"/>
                <a:gd name="T58" fmla="*/ 1130 w 7700"/>
                <a:gd name="T59" fmla="*/ 3855 h 3857"/>
                <a:gd name="T60" fmla="*/ 1117 w 7700"/>
                <a:gd name="T61" fmla="*/ 3856 h 3857"/>
                <a:gd name="T62" fmla="*/ 13 w 7700"/>
                <a:gd name="T63" fmla="*/ 3472 h 3857"/>
                <a:gd name="T64" fmla="*/ 3 w 7700"/>
                <a:gd name="T65" fmla="*/ 3451 h 3857"/>
                <a:gd name="T66" fmla="*/ 24 w 7700"/>
                <a:gd name="T67" fmla="*/ 3441 h 3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00" h="3857">
                  <a:moveTo>
                    <a:pt x="24" y="3441"/>
                  </a:moveTo>
                  <a:lnTo>
                    <a:pt x="1128" y="3825"/>
                  </a:lnTo>
                  <a:lnTo>
                    <a:pt x="1107" y="3836"/>
                  </a:lnTo>
                  <a:lnTo>
                    <a:pt x="2195" y="12"/>
                  </a:lnTo>
                  <a:cubicBezTo>
                    <a:pt x="2196" y="8"/>
                    <a:pt x="2199" y="5"/>
                    <a:pt x="2203" y="2"/>
                  </a:cubicBezTo>
                  <a:cubicBezTo>
                    <a:pt x="2206" y="0"/>
                    <a:pt x="2211" y="0"/>
                    <a:pt x="2215" y="1"/>
                  </a:cubicBezTo>
                  <a:lnTo>
                    <a:pt x="3303" y="321"/>
                  </a:lnTo>
                  <a:cubicBezTo>
                    <a:pt x="3305" y="322"/>
                    <a:pt x="3307" y="323"/>
                    <a:pt x="3309" y="324"/>
                  </a:cubicBezTo>
                  <a:lnTo>
                    <a:pt x="4413" y="1284"/>
                  </a:lnTo>
                  <a:lnTo>
                    <a:pt x="4395" y="1282"/>
                  </a:lnTo>
                  <a:lnTo>
                    <a:pt x="5483" y="690"/>
                  </a:lnTo>
                  <a:cubicBezTo>
                    <a:pt x="5490" y="686"/>
                    <a:pt x="5500" y="689"/>
                    <a:pt x="5504" y="696"/>
                  </a:cubicBezTo>
                  <a:lnTo>
                    <a:pt x="6592" y="2456"/>
                  </a:lnTo>
                  <a:lnTo>
                    <a:pt x="6568" y="2452"/>
                  </a:lnTo>
                  <a:lnTo>
                    <a:pt x="7672" y="1572"/>
                  </a:lnTo>
                  <a:cubicBezTo>
                    <a:pt x="7679" y="1566"/>
                    <a:pt x="7689" y="1568"/>
                    <a:pt x="7695" y="1574"/>
                  </a:cubicBezTo>
                  <a:cubicBezTo>
                    <a:pt x="7700" y="1581"/>
                    <a:pt x="7699" y="1591"/>
                    <a:pt x="7692" y="1597"/>
                  </a:cubicBezTo>
                  <a:lnTo>
                    <a:pt x="6588" y="2477"/>
                  </a:lnTo>
                  <a:cubicBezTo>
                    <a:pt x="6585" y="2480"/>
                    <a:pt x="6580" y="2481"/>
                    <a:pt x="6576" y="2480"/>
                  </a:cubicBezTo>
                  <a:cubicBezTo>
                    <a:pt x="6571" y="2479"/>
                    <a:pt x="6567" y="2477"/>
                    <a:pt x="6565" y="2473"/>
                  </a:cubicBezTo>
                  <a:lnTo>
                    <a:pt x="5477" y="713"/>
                  </a:lnTo>
                  <a:lnTo>
                    <a:pt x="5498" y="719"/>
                  </a:lnTo>
                  <a:lnTo>
                    <a:pt x="4410" y="1311"/>
                  </a:lnTo>
                  <a:cubicBezTo>
                    <a:pt x="4404" y="1314"/>
                    <a:pt x="4397" y="1313"/>
                    <a:pt x="4392" y="1309"/>
                  </a:cubicBezTo>
                  <a:lnTo>
                    <a:pt x="3288" y="349"/>
                  </a:lnTo>
                  <a:lnTo>
                    <a:pt x="3294" y="352"/>
                  </a:lnTo>
                  <a:lnTo>
                    <a:pt x="2206" y="32"/>
                  </a:lnTo>
                  <a:lnTo>
                    <a:pt x="2226" y="21"/>
                  </a:lnTo>
                  <a:lnTo>
                    <a:pt x="1138" y="3845"/>
                  </a:lnTo>
                  <a:cubicBezTo>
                    <a:pt x="1137" y="3849"/>
                    <a:pt x="1134" y="3853"/>
                    <a:pt x="1130" y="3855"/>
                  </a:cubicBezTo>
                  <a:cubicBezTo>
                    <a:pt x="1126" y="3857"/>
                    <a:pt x="1121" y="3857"/>
                    <a:pt x="1117" y="3856"/>
                  </a:cubicBezTo>
                  <a:lnTo>
                    <a:pt x="13" y="3472"/>
                  </a:lnTo>
                  <a:cubicBezTo>
                    <a:pt x="5" y="3469"/>
                    <a:pt x="0" y="3460"/>
                    <a:pt x="3" y="3451"/>
                  </a:cubicBezTo>
                  <a:cubicBezTo>
                    <a:pt x="6" y="3443"/>
                    <a:pt x="15" y="3438"/>
                    <a:pt x="24" y="3441"/>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2" name="Rectangle 255"/>
            <p:cNvSpPr>
              <a:spLocks noChangeArrowheads="1"/>
            </p:cNvSpPr>
            <p:nvPr/>
          </p:nvSpPr>
          <p:spPr bwMode="auto">
            <a:xfrm>
              <a:off x="2641" y="1845"/>
              <a:ext cx="36" cy="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3" name="Rectangle 256"/>
            <p:cNvSpPr>
              <a:spLocks noChangeArrowheads="1"/>
            </p:cNvSpPr>
            <p:nvPr/>
          </p:nvSpPr>
          <p:spPr bwMode="auto">
            <a:xfrm>
              <a:off x="2641" y="1845"/>
              <a:ext cx="36" cy="31"/>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4" name="Rectangle 257"/>
            <p:cNvSpPr>
              <a:spLocks noChangeArrowheads="1"/>
            </p:cNvSpPr>
            <p:nvPr/>
          </p:nvSpPr>
          <p:spPr bwMode="auto">
            <a:xfrm>
              <a:off x="2832" y="1902"/>
              <a:ext cx="36"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5" name="Rectangle 258"/>
            <p:cNvSpPr>
              <a:spLocks noChangeArrowheads="1"/>
            </p:cNvSpPr>
            <p:nvPr/>
          </p:nvSpPr>
          <p:spPr bwMode="auto">
            <a:xfrm>
              <a:off x="2832" y="1902"/>
              <a:ext cx="36" cy="3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6" name="Rectangle 259"/>
            <p:cNvSpPr>
              <a:spLocks noChangeArrowheads="1"/>
            </p:cNvSpPr>
            <p:nvPr/>
          </p:nvSpPr>
          <p:spPr bwMode="auto">
            <a:xfrm>
              <a:off x="3025" y="1342"/>
              <a:ext cx="37"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7" name="Rectangle 260"/>
            <p:cNvSpPr>
              <a:spLocks noChangeArrowheads="1"/>
            </p:cNvSpPr>
            <p:nvPr/>
          </p:nvSpPr>
          <p:spPr bwMode="auto">
            <a:xfrm>
              <a:off x="3025" y="1342"/>
              <a:ext cx="37" cy="3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8" name="Rectangle 261"/>
            <p:cNvSpPr>
              <a:spLocks noChangeArrowheads="1"/>
            </p:cNvSpPr>
            <p:nvPr/>
          </p:nvSpPr>
          <p:spPr bwMode="auto">
            <a:xfrm>
              <a:off x="3216" y="1389"/>
              <a:ext cx="36"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9" name="Rectangle 262"/>
            <p:cNvSpPr>
              <a:spLocks noChangeArrowheads="1"/>
            </p:cNvSpPr>
            <p:nvPr/>
          </p:nvSpPr>
          <p:spPr bwMode="auto">
            <a:xfrm>
              <a:off x="3216" y="1389"/>
              <a:ext cx="36" cy="3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0" name="Rectangle 263"/>
            <p:cNvSpPr>
              <a:spLocks noChangeArrowheads="1"/>
            </p:cNvSpPr>
            <p:nvPr/>
          </p:nvSpPr>
          <p:spPr bwMode="auto">
            <a:xfrm>
              <a:off x="3407" y="1532"/>
              <a:ext cx="36"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1" name="Rectangle 264"/>
            <p:cNvSpPr>
              <a:spLocks noChangeArrowheads="1"/>
            </p:cNvSpPr>
            <p:nvPr/>
          </p:nvSpPr>
          <p:spPr bwMode="auto">
            <a:xfrm>
              <a:off x="3407" y="1532"/>
              <a:ext cx="36" cy="3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2" name="Rectangle 265"/>
            <p:cNvSpPr>
              <a:spLocks noChangeArrowheads="1"/>
            </p:cNvSpPr>
            <p:nvPr/>
          </p:nvSpPr>
          <p:spPr bwMode="auto">
            <a:xfrm>
              <a:off x="3598" y="1445"/>
              <a:ext cx="36"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3" name="Rectangle 266"/>
            <p:cNvSpPr>
              <a:spLocks noChangeArrowheads="1"/>
            </p:cNvSpPr>
            <p:nvPr/>
          </p:nvSpPr>
          <p:spPr bwMode="auto">
            <a:xfrm>
              <a:off x="3598" y="1445"/>
              <a:ext cx="36" cy="3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4" name="Rectangle 267"/>
            <p:cNvSpPr>
              <a:spLocks noChangeArrowheads="1"/>
            </p:cNvSpPr>
            <p:nvPr/>
          </p:nvSpPr>
          <p:spPr bwMode="auto">
            <a:xfrm>
              <a:off x="3791" y="1703"/>
              <a:ext cx="37"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5" name="Rectangle 268"/>
            <p:cNvSpPr>
              <a:spLocks noChangeArrowheads="1"/>
            </p:cNvSpPr>
            <p:nvPr/>
          </p:nvSpPr>
          <p:spPr bwMode="auto">
            <a:xfrm>
              <a:off x="3791" y="1703"/>
              <a:ext cx="37" cy="3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6" name="Rectangle 269"/>
            <p:cNvSpPr>
              <a:spLocks noChangeArrowheads="1"/>
            </p:cNvSpPr>
            <p:nvPr/>
          </p:nvSpPr>
          <p:spPr bwMode="auto">
            <a:xfrm>
              <a:off x="3982" y="1571"/>
              <a:ext cx="37" cy="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7" name="Rectangle 270"/>
            <p:cNvSpPr>
              <a:spLocks noChangeArrowheads="1"/>
            </p:cNvSpPr>
            <p:nvPr/>
          </p:nvSpPr>
          <p:spPr bwMode="auto">
            <a:xfrm>
              <a:off x="3982" y="1571"/>
              <a:ext cx="37" cy="31"/>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8" name="Freeform 271"/>
            <p:cNvSpPr>
              <a:spLocks/>
            </p:cNvSpPr>
            <p:nvPr/>
          </p:nvSpPr>
          <p:spPr bwMode="auto">
            <a:xfrm>
              <a:off x="2656" y="956"/>
              <a:ext cx="1350" cy="378"/>
            </a:xfrm>
            <a:custGeom>
              <a:avLst/>
              <a:gdLst>
                <a:gd name="T0" fmla="*/ 12 w 7701"/>
                <a:gd name="T1" fmla="*/ 2547 h 2580"/>
                <a:gd name="T2" fmla="*/ 1116 w 7701"/>
                <a:gd name="T3" fmla="*/ 2099 h 2580"/>
                <a:gd name="T4" fmla="*/ 1113 w 7701"/>
                <a:gd name="T5" fmla="*/ 2101 h 2580"/>
                <a:gd name="T6" fmla="*/ 2201 w 7701"/>
                <a:gd name="T7" fmla="*/ 1301 h 2580"/>
                <a:gd name="T8" fmla="*/ 3289 w 7701"/>
                <a:gd name="T9" fmla="*/ 437 h 2580"/>
                <a:gd name="T10" fmla="*/ 3293 w 7701"/>
                <a:gd name="T11" fmla="*/ 435 h 2580"/>
                <a:gd name="T12" fmla="*/ 4397 w 7701"/>
                <a:gd name="T13" fmla="*/ 3 h 2580"/>
                <a:gd name="T14" fmla="*/ 4414 w 7701"/>
                <a:gd name="T15" fmla="*/ 6 h 2580"/>
                <a:gd name="T16" fmla="*/ 5502 w 7701"/>
                <a:gd name="T17" fmla="*/ 1094 h 2580"/>
                <a:gd name="T18" fmla="*/ 5499 w 7701"/>
                <a:gd name="T19" fmla="*/ 1092 h 2580"/>
                <a:gd name="T20" fmla="*/ 6587 w 7701"/>
                <a:gd name="T21" fmla="*/ 1812 h 2580"/>
                <a:gd name="T22" fmla="*/ 6573 w 7701"/>
                <a:gd name="T23" fmla="*/ 1810 h 2580"/>
                <a:gd name="T24" fmla="*/ 7677 w 7701"/>
                <a:gd name="T25" fmla="*/ 1410 h 2580"/>
                <a:gd name="T26" fmla="*/ 7698 w 7701"/>
                <a:gd name="T27" fmla="*/ 1420 h 2580"/>
                <a:gd name="T28" fmla="*/ 7688 w 7701"/>
                <a:gd name="T29" fmla="*/ 1441 h 2580"/>
                <a:gd name="T30" fmla="*/ 6584 w 7701"/>
                <a:gd name="T31" fmla="*/ 1841 h 2580"/>
                <a:gd name="T32" fmla="*/ 6570 w 7701"/>
                <a:gd name="T33" fmla="*/ 1839 h 2580"/>
                <a:gd name="T34" fmla="*/ 5482 w 7701"/>
                <a:gd name="T35" fmla="*/ 1119 h 2580"/>
                <a:gd name="T36" fmla="*/ 5479 w 7701"/>
                <a:gd name="T37" fmla="*/ 1117 h 2580"/>
                <a:gd name="T38" fmla="*/ 4391 w 7701"/>
                <a:gd name="T39" fmla="*/ 29 h 2580"/>
                <a:gd name="T40" fmla="*/ 4408 w 7701"/>
                <a:gd name="T41" fmla="*/ 32 h 2580"/>
                <a:gd name="T42" fmla="*/ 3304 w 7701"/>
                <a:gd name="T43" fmla="*/ 464 h 2580"/>
                <a:gd name="T44" fmla="*/ 3308 w 7701"/>
                <a:gd name="T45" fmla="*/ 462 h 2580"/>
                <a:gd name="T46" fmla="*/ 2220 w 7701"/>
                <a:gd name="T47" fmla="*/ 1326 h 2580"/>
                <a:gd name="T48" fmla="*/ 1132 w 7701"/>
                <a:gd name="T49" fmla="*/ 2126 h 2580"/>
                <a:gd name="T50" fmla="*/ 1128 w 7701"/>
                <a:gd name="T51" fmla="*/ 2128 h 2580"/>
                <a:gd name="T52" fmla="*/ 24 w 7701"/>
                <a:gd name="T53" fmla="*/ 2576 h 2580"/>
                <a:gd name="T54" fmla="*/ 4 w 7701"/>
                <a:gd name="T55" fmla="*/ 2567 h 2580"/>
                <a:gd name="T56" fmla="*/ 12 w 7701"/>
                <a:gd name="T57" fmla="*/ 2547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01" h="2580">
                  <a:moveTo>
                    <a:pt x="12" y="2547"/>
                  </a:moveTo>
                  <a:lnTo>
                    <a:pt x="1116" y="2099"/>
                  </a:lnTo>
                  <a:lnTo>
                    <a:pt x="1113" y="2101"/>
                  </a:lnTo>
                  <a:lnTo>
                    <a:pt x="2201" y="1301"/>
                  </a:lnTo>
                  <a:lnTo>
                    <a:pt x="3289" y="437"/>
                  </a:lnTo>
                  <a:cubicBezTo>
                    <a:pt x="3290" y="436"/>
                    <a:pt x="3291" y="435"/>
                    <a:pt x="3293" y="435"/>
                  </a:cubicBezTo>
                  <a:lnTo>
                    <a:pt x="4397" y="3"/>
                  </a:lnTo>
                  <a:cubicBezTo>
                    <a:pt x="4403" y="0"/>
                    <a:pt x="4409" y="2"/>
                    <a:pt x="4414" y="6"/>
                  </a:cubicBezTo>
                  <a:lnTo>
                    <a:pt x="5502" y="1094"/>
                  </a:lnTo>
                  <a:lnTo>
                    <a:pt x="5499" y="1092"/>
                  </a:lnTo>
                  <a:lnTo>
                    <a:pt x="6587" y="1812"/>
                  </a:lnTo>
                  <a:lnTo>
                    <a:pt x="6573" y="1810"/>
                  </a:lnTo>
                  <a:lnTo>
                    <a:pt x="7677" y="1410"/>
                  </a:lnTo>
                  <a:cubicBezTo>
                    <a:pt x="7685" y="1407"/>
                    <a:pt x="7695" y="1412"/>
                    <a:pt x="7698" y="1420"/>
                  </a:cubicBezTo>
                  <a:cubicBezTo>
                    <a:pt x="7701" y="1428"/>
                    <a:pt x="7696" y="1438"/>
                    <a:pt x="7688" y="1441"/>
                  </a:cubicBezTo>
                  <a:lnTo>
                    <a:pt x="6584" y="1841"/>
                  </a:lnTo>
                  <a:cubicBezTo>
                    <a:pt x="6579" y="1842"/>
                    <a:pt x="6574" y="1842"/>
                    <a:pt x="6570" y="1839"/>
                  </a:cubicBezTo>
                  <a:lnTo>
                    <a:pt x="5482" y="1119"/>
                  </a:lnTo>
                  <a:cubicBezTo>
                    <a:pt x="5481" y="1118"/>
                    <a:pt x="5480" y="1118"/>
                    <a:pt x="5479" y="1117"/>
                  </a:cubicBezTo>
                  <a:lnTo>
                    <a:pt x="4391" y="29"/>
                  </a:lnTo>
                  <a:lnTo>
                    <a:pt x="4408" y="32"/>
                  </a:lnTo>
                  <a:lnTo>
                    <a:pt x="3304" y="464"/>
                  </a:lnTo>
                  <a:lnTo>
                    <a:pt x="3308" y="462"/>
                  </a:lnTo>
                  <a:lnTo>
                    <a:pt x="2220" y="1326"/>
                  </a:lnTo>
                  <a:lnTo>
                    <a:pt x="1132" y="2126"/>
                  </a:lnTo>
                  <a:cubicBezTo>
                    <a:pt x="1131" y="2127"/>
                    <a:pt x="1130" y="2128"/>
                    <a:pt x="1128" y="2128"/>
                  </a:cubicBezTo>
                  <a:lnTo>
                    <a:pt x="24" y="2576"/>
                  </a:lnTo>
                  <a:cubicBezTo>
                    <a:pt x="16" y="2580"/>
                    <a:pt x="7" y="2576"/>
                    <a:pt x="4" y="2567"/>
                  </a:cubicBezTo>
                  <a:cubicBezTo>
                    <a:pt x="0" y="2559"/>
                    <a:pt x="4" y="2550"/>
                    <a:pt x="12" y="2547"/>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9" name="Freeform 272"/>
            <p:cNvSpPr>
              <a:spLocks/>
            </p:cNvSpPr>
            <p:nvPr/>
          </p:nvSpPr>
          <p:spPr bwMode="auto">
            <a:xfrm>
              <a:off x="2641" y="1316"/>
              <a:ext cx="39" cy="33"/>
            </a:xfrm>
            <a:custGeom>
              <a:avLst/>
              <a:gdLst>
                <a:gd name="T0" fmla="*/ 19 w 39"/>
                <a:gd name="T1" fmla="*/ 1 h 33"/>
                <a:gd name="T2" fmla="*/ 19 w 39"/>
                <a:gd name="T3" fmla="*/ 0 h 33"/>
                <a:gd name="T4" fmla="*/ 19 w 39"/>
                <a:gd name="T5" fmla="*/ 1 h 33"/>
                <a:gd name="T6" fmla="*/ 38 w 39"/>
                <a:gd name="T7" fmla="*/ 33 h 33"/>
                <a:gd name="T8" fmla="*/ 39 w 39"/>
                <a:gd name="T9" fmla="*/ 33 h 33"/>
                <a:gd name="T10" fmla="*/ 0 w 39"/>
                <a:gd name="T11" fmla="*/ 33 h 33"/>
                <a:gd name="T12" fmla="*/ 1 w 39"/>
                <a:gd name="T13" fmla="*/ 33 h 33"/>
                <a:gd name="T14" fmla="*/ 19 w 39"/>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1"/>
                  </a:moveTo>
                  <a:lnTo>
                    <a:pt x="19" y="0"/>
                  </a:lnTo>
                  <a:lnTo>
                    <a:pt x="19" y="1"/>
                  </a:lnTo>
                  <a:lnTo>
                    <a:pt x="38" y="33"/>
                  </a:lnTo>
                  <a:lnTo>
                    <a:pt x="39" y="33"/>
                  </a:lnTo>
                  <a:lnTo>
                    <a:pt x="0" y="33"/>
                  </a:lnTo>
                  <a:lnTo>
                    <a:pt x="1" y="33"/>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0" name="Freeform 273"/>
            <p:cNvSpPr>
              <a:spLocks/>
            </p:cNvSpPr>
            <p:nvPr/>
          </p:nvSpPr>
          <p:spPr bwMode="auto">
            <a:xfrm>
              <a:off x="2641" y="1316"/>
              <a:ext cx="39" cy="33"/>
            </a:xfrm>
            <a:custGeom>
              <a:avLst/>
              <a:gdLst>
                <a:gd name="T0" fmla="*/ 19 w 39"/>
                <a:gd name="T1" fmla="*/ 1 h 33"/>
                <a:gd name="T2" fmla="*/ 19 w 39"/>
                <a:gd name="T3" fmla="*/ 0 h 33"/>
                <a:gd name="T4" fmla="*/ 19 w 39"/>
                <a:gd name="T5" fmla="*/ 1 h 33"/>
                <a:gd name="T6" fmla="*/ 38 w 39"/>
                <a:gd name="T7" fmla="*/ 33 h 33"/>
                <a:gd name="T8" fmla="*/ 39 w 39"/>
                <a:gd name="T9" fmla="*/ 33 h 33"/>
                <a:gd name="T10" fmla="*/ 0 w 39"/>
                <a:gd name="T11" fmla="*/ 33 h 33"/>
                <a:gd name="T12" fmla="*/ 1 w 39"/>
                <a:gd name="T13" fmla="*/ 33 h 33"/>
                <a:gd name="T14" fmla="*/ 19 w 39"/>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1"/>
                  </a:moveTo>
                  <a:lnTo>
                    <a:pt x="19" y="0"/>
                  </a:lnTo>
                  <a:lnTo>
                    <a:pt x="19" y="1"/>
                  </a:lnTo>
                  <a:lnTo>
                    <a:pt x="38" y="33"/>
                  </a:lnTo>
                  <a:lnTo>
                    <a:pt x="39" y="33"/>
                  </a:lnTo>
                  <a:lnTo>
                    <a:pt x="0" y="33"/>
                  </a:lnTo>
                  <a:lnTo>
                    <a:pt x="1" y="33"/>
                  </a:lnTo>
                  <a:lnTo>
                    <a:pt x="19"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1" name="Freeform 274"/>
            <p:cNvSpPr>
              <a:spLocks/>
            </p:cNvSpPr>
            <p:nvPr/>
          </p:nvSpPr>
          <p:spPr bwMode="auto">
            <a:xfrm>
              <a:off x="2832" y="1250"/>
              <a:ext cx="39" cy="33"/>
            </a:xfrm>
            <a:custGeom>
              <a:avLst/>
              <a:gdLst>
                <a:gd name="T0" fmla="*/ 19 w 39"/>
                <a:gd name="T1" fmla="*/ 2 h 33"/>
                <a:gd name="T2" fmla="*/ 19 w 39"/>
                <a:gd name="T3" fmla="*/ 0 h 33"/>
                <a:gd name="T4" fmla="*/ 19 w 39"/>
                <a:gd name="T5" fmla="*/ 2 h 33"/>
                <a:gd name="T6" fmla="*/ 37 w 39"/>
                <a:gd name="T7" fmla="*/ 33 h 33"/>
                <a:gd name="T8" fmla="*/ 39 w 39"/>
                <a:gd name="T9" fmla="*/ 33 h 33"/>
                <a:gd name="T10" fmla="*/ 0 w 39"/>
                <a:gd name="T11" fmla="*/ 33 h 33"/>
                <a:gd name="T12" fmla="*/ 1 w 39"/>
                <a:gd name="T13" fmla="*/ 33 h 33"/>
                <a:gd name="T14" fmla="*/ 19 w 39"/>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2"/>
                  </a:moveTo>
                  <a:lnTo>
                    <a:pt x="19" y="0"/>
                  </a:lnTo>
                  <a:lnTo>
                    <a:pt x="19" y="2"/>
                  </a:lnTo>
                  <a:lnTo>
                    <a:pt x="37" y="33"/>
                  </a:lnTo>
                  <a:lnTo>
                    <a:pt x="39" y="33"/>
                  </a:lnTo>
                  <a:lnTo>
                    <a:pt x="0" y="33"/>
                  </a:lnTo>
                  <a:lnTo>
                    <a:pt x="1" y="33"/>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2" name="Freeform 275"/>
            <p:cNvSpPr>
              <a:spLocks/>
            </p:cNvSpPr>
            <p:nvPr/>
          </p:nvSpPr>
          <p:spPr bwMode="auto">
            <a:xfrm>
              <a:off x="2832" y="1250"/>
              <a:ext cx="39" cy="33"/>
            </a:xfrm>
            <a:custGeom>
              <a:avLst/>
              <a:gdLst>
                <a:gd name="T0" fmla="*/ 19 w 39"/>
                <a:gd name="T1" fmla="*/ 2 h 33"/>
                <a:gd name="T2" fmla="*/ 19 w 39"/>
                <a:gd name="T3" fmla="*/ 0 h 33"/>
                <a:gd name="T4" fmla="*/ 19 w 39"/>
                <a:gd name="T5" fmla="*/ 2 h 33"/>
                <a:gd name="T6" fmla="*/ 37 w 39"/>
                <a:gd name="T7" fmla="*/ 33 h 33"/>
                <a:gd name="T8" fmla="*/ 39 w 39"/>
                <a:gd name="T9" fmla="*/ 33 h 33"/>
                <a:gd name="T10" fmla="*/ 0 w 39"/>
                <a:gd name="T11" fmla="*/ 33 h 33"/>
                <a:gd name="T12" fmla="*/ 1 w 39"/>
                <a:gd name="T13" fmla="*/ 33 h 33"/>
                <a:gd name="T14" fmla="*/ 19 w 39"/>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2"/>
                  </a:moveTo>
                  <a:lnTo>
                    <a:pt x="19" y="0"/>
                  </a:lnTo>
                  <a:lnTo>
                    <a:pt x="19" y="2"/>
                  </a:lnTo>
                  <a:lnTo>
                    <a:pt x="37" y="33"/>
                  </a:lnTo>
                  <a:lnTo>
                    <a:pt x="39" y="33"/>
                  </a:lnTo>
                  <a:lnTo>
                    <a:pt x="0" y="33"/>
                  </a:lnTo>
                  <a:lnTo>
                    <a:pt x="1" y="33"/>
                  </a:lnTo>
                  <a:lnTo>
                    <a:pt x="19" y="2"/>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3" name="Freeform 276"/>
            <p:cNvSpPr>
              <a:spLocks/>
            </p:cNvSpPr>
            <p:nvPr/>
          </p:nvSpPr>
          <p:spPr bwMode="auto">
            <a:xfrm>
              <a:off x="3025" y="1131"/>
              <a:ext cx="40" cy="33"/>
            </a:xfrm>
            <a:custGeom>
              <a:avLst/>
              <a:gdLst>
                <a:gd name="T0" fmla="*/ 20 w 40"/>
                <a:gd name="T1" fmla="*/ 1 h 33"/>
                <a:gd name="T2" fmla="*/ 20 w 40"/>
                <a:gd name="T3" fmla="*/ 0 h 33"/>
                <a:gd name="T4" fmla="*/ 20 w 40"/>
                <a:gd name="T5" fmla="*/ 1 h 33"/>
                <a:gd name="T6" fmla="*/ 38 w 40"/>
                <a:gd name="T7" fmla="*/ 33 h 33"/>
                <a:gd name="T8" fmla="*/ 40 w 40"/>
                <a:gd name="T9" fmla="*/ 33 h 33"/>
                <a:gd name="T10" fmla="*/ 0 w 40"/>
                <a:gd name="T11" fmla="*/ 33 h 33"/>
                <a:gd name="T12" fmla="*/ 2 w 40"/>
                <a:gd name="T13" fmla="*/ 33 h 33"/>
                <a:gd name="T14" fmla="*/ 20 w 4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3">
                  <a:moveTo>
                    <a:pt x="20" y="1"/>
                  </a:moveTo>
                  <a:lnTo>
                    <a:pt x="20" y="0"/>
                  </a:lnTo>
                  <a:lnTo>
                    <a:pt x="20" y="1"/>
                  </a:lnTo>
                  <a:lnTo>
                    <a:pt x="38" y="33"/>
                  </a:lnTo>
                  <a:lnTo>
                    <a:pt x="40" y="33"/>
                  </a:lnTo>
                  <a:lnTo>
                    <a:pt x="0" y="33"/>
                  </a:lnTo>
                  <a:lnTo>
                    <a:pt x="2" y="33"/>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4" name="Freeform 277"/>
            <p:cNvSpPr>
              <a:spLocks/>
            </p:cNvSpPr>
            <p:nvPr/>
          </p:nvSpPr>
          <p:spPr bwMode="auto">
            <a:xfrm>
              <a:off x="3025" y="1131"/>
              <a:ext cx="40" cy="33"/>
            </a:xfrm>
            <a:custGeom>
              <a:avLst/>
              <a:gdLst>
                <a:gd name="T0" fmla="*/ 20 w 40"/>
                <a:gd name="T1" fmla="*/ 1 h 33"/>
                <a:gd name="T2" fmla="*/ 20 w 40"/>
                <a:gd name="T3" fmla="*/ 0 h 33"/>
                <a:gd name="T4" fmla="*/ 20 w 40"/>
                <a:gd name="T5" fmla="*/ 1 h 33"/>
                <a:gd name="T6" fmla="*/ 38 w 40"/>
                <a:gd name="T7" fmla="*/ 33 h 33"/>
                <a:gd name="T8" fmla="*/ 40 w 40"/>
                <a:gd name="T9" fmla="*/ 33 h 33"/>
                <a:gd name="T10" fmla="*/ 0 w 40"/>
                <a:gd name="T11" fmla="*/ 33 h 33"/>
                <a:gd name="T12" fmla="*/ 2 w 40"/>
                <a:gd name="T13" fmla="*/ 33 h 33"/>
                <a:gd name="T14" fmla="*/ 20 w 4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3">
                  <a:moveTo>
                    <a:pt x="20" y="1"/>
                  </a:moveTo>
                  <a:lnTo>
                    <a:pt x="20" y="0"/>
                  </a:lnTo>
                  <a:lnTo>
                    <a:pt x="20" y="1"/>
                  </a:lnTo>
                  <a:lnTo>
                    <a:pt x="38" y="33"/>
                  </a:lnTo>
                  <a:lnTo>
                    <a:pt x="40" y="33"/>
                  </a:lnTo>
                  <a:lnTo>
                    <a:pt x="0" y="33"/>
                  </a:lnTo>
                  <a:lnTo>
                    <a:pt x="2" y="33"/>
                  </a:lnTo>
                  <a:lnTo>
                    <a:pt x="20"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5" name="Freeform 278"/>
            <p:cNvSpPr>
              <a:spLocks/>
            </p:cNvSpPr>
            <p:nvPr/>
          </p:nvSpPr>
          <p:spPr bwMode="auto">
            <a:xfrm>
              <a:off x="3216" y="1007"/>
              <a:ext cx="39" cy="33"/>
            </a:xfrm>
            <a:custGeom>
              <a:avLst/>
              <a:gdLst>
                <a:gd name="T0" fmla="*/ 20 w 39"/>
                <a:gd name="T1" fmla="*/ 1 h 33"/>
                <a:gd name="T2" fmla="*/ 20 w 39"/>
                <a:gd name="T3" fmla="*/ 0 h 33"/>
                <a:gd name="T4" fmla="*/ 20 w 39"/>
                <a:gd name="T5" fmla="*/ 1 h 33"/>
                <a:gd name="T6" fmla="*/ 38 w 39"/>
                <a:gd name="T7" fmla="*/ 33 h 33"/>
                <a:gd name="T8" fmla="*/ 39 w 39"/>
                <a:gd name="T9" fmla="*/ 33 h 33"/>
                <a:gd name="T10" fmla="*/ 0 w 39"/>
                <a:gd name="T11" fmla="*/ 33 h 33"/>
                <a:gd name="T12" fmla="*/ 1 w 39"/>
                <a:gd name="T13" fmla="*/ 33 h 33"/>
                <a:gd name="T14" fmla="*/ 20 w 39"/>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20" y="1"/>
                  </a:moveTo>
                  <a:lnTo>
                    <a:pt x="20" y="0"/>
                  </a:lnTo>
                  <a:lnTo>
                    <a:pt x="20" y="1"/>
                  </a:lnTo>
                  <a:lnTo>
                    <a:pt x="38" y="33"/>
                  </a:lnTo>
                  <a:lnTo>
                    <a:pt x="39" y="33"/>
                  </a:lnTo>
                  <a:lnTo>
                    <a:pt x="0" y="33"/>
                  </a:lnTo>
                  <a:lnTo>
                    <a:pt x="1" y="33"/>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6" name="Freeform 279"/>
            <p:cNvSpPr>
              <a:spLocks/>
            </p:cNvSpPr>
            <p:nvPr/>
          </p:nvSpPr>
          <p:spPr bwMode="auto">
            <a:xfrm>
              <a:off x="3216" y="1007"/>
              <a:ext cx="39" cy="33"/>
            </a:xfrm>
            <a:custGeom>
              <a:avLst/>
              <a:gdLst>
                <a:gd name="T0" fmla="*/ 20 w 39"/>
                <a:gd name="T1" fmla="*/ 1 h 33"/>
                <a:gd name="T2" fmla="*/ 20 w 39"/>
                <a:gd name="T3" fmla="*/ 0 h 33"/>
                <a:gd name="T4" fmla="*/ 20 w 39"/>
                <a:gd name="T5" fmla="*/ 1 h 33"/>
                <a:gd name="T6" fmla="*/ 38 w 39"/>
                <a:gd name="T7" fmla="*/ 33 h 33"/>
                <a:gd name="T8" fmla="*/ 39 w 39"/>
                <a:gd name="T9" fmla="*/ 33 h 33"/>
                <a:gd name="T10" fmla="*/ 0 w 39"/>
                <a:gd name="T11" fmla="*/ 33 h 33"/>
                <a:gd name="T12" fmla="*/ 1 w 39"/>
                <a:gd name="T13" fmla="*/ 33 h 33"/>
                <a:gd name="T14" fmla="*/ 20 w 39"/>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20" y="1"/>
                  </a:moveTo>
                  <a:lnTo>
                    <a:pt x="20" y="0"/>
                  </a:lnTo>
                  <a:lnTo>
                    <a:pt x="20" y="1"/>
                  </a:lnTo>
                  <a:lnTo>
                    <a:pt x="38" y="33"/>
                  </a:lnTo>
                  <a:lnTo>
                    <a:pt x="39" y="33"/>
                  </a:lnTo>
                  <a:lnTo>
                    <a:pt x="0" y="33"/>
                  </a:lnTo>
                  <a:lnTo>
                    <a:pt x="1" y="33"/>
                  </a:lnTo>
                  <a:lnTo>
                    <a:pt x="20"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7" name="Freeform 280"/>
            <p:cNvSpPr>
              <a:spLocks/>
            </p:cNvSpPr>
            <p:nvPr/>
          </p:nvSpPr>
          <p:spPr bwMode="auto">
            <a:xfrm>
              <a:off x="3407" y="941"/>
              <a:ext cx="39" cy="33"/>
            </a:xfrm>
            <a:custGeom>
              <a:avLst/>
              <a:gdLst>
                <a:gd name="T0" fmla="*/ 19 w 39"/>
                <a:gd name="T1" fmla="*/ 1 h 33"/>
                <a:gd name="T2" fmla="*/ 19 w 39"/>
                <a:gd name="T3" fmla="*/ 0 h 33"/>
                <a:gd name="T4" fmla="*/ 19 w 39"/>
                <a:gd name="T5" fmla="*/ 1 h 33"/>
                <a:gd name="T6" fmla="*/ 38 w 39"/>
                <a:gd name="T7" fmla="*/ 33 h 33"/>
                <a:gd name="T8" fmla="*/ 39 w 39"/>
                <a:gd name="T9" fmla="*/ 33 h 33"/>
                <a:gd name="T10" fmla="*/ 0 w 39"/>
                <a:gd name="T11" fmla="*/ 33 h 33"/>
                <a:gd name="T12" fmla="*/ 1 w 39"/>
                <a:gd name="T13" fmla="*/ 33 h 33"/>
                <a:gd name="T14" fmla="*/ 19 w 39"/>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1"/>
                  </a:moveTo>
                  <a:lnTo>
                    <a:pt x="19" y="0"/>
                  </a:lnTo>
                  <a:lnTo>
                    <a:pt x="19" y="1"/>
                  </a:lnTo>
                  <a:lnTo>
                    <a:pt x="38" y="33"/>
                  </a:lnTo>
                  <a:lnTo>
                    <a:pt x="39" y="33"/>
                  </a:lnTo>
                  <a:lnTo>
                    <a:pt x="0" y="33"/>
                  </a:lnTo>
                  <a:lnTo>
                    <a:pt x="1" y="33"/>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8" name="Freeform 281"/>
            <p:cNvSpPr>
              <a:spLocks/>
            </p:cNvSpPr>
            <p:nvPr/>
          </p:nvSpPr>
          <p:spPr bwMode="auto">
            <a:xfrm>
              <a:off x="3407" y="941"/>
              <a:ext cx="39" cy="33"/>
            </a:xfrm>
            <a:custGeom>
              <a:avLst/>
              <a:gdLst>
                <a:gd name="T0" fmla="*/ 19 w 39"/>
                <a:gd name="T1" fmla="*/ 1 h 33"/>
                <a:gd name="T2" fmla="*/ 19 w 39"/>
                <a:gd name="T3" fmla="*/ 0 h 33"/>
                <a:gd name="T4" fmla="*/ 19 w 39"/>
                <a:gd name="T5" fmla="*/ 1 h 33"/>
                <a:gd name="T6" fmla="*/ 38 w 39"/>
                <a:gd name="T7" fmla="*/ 33 h 33"/>
                <a:gd name="T8" fmla="*/ 39 w 39"/>
                <a:gd name="T9" fmla="*/ 33 h 33"/>
                <a:gd name="T10" fmla="*/ 0 w 39"/>
                <a:gd name="T11" fmla="*/ 33 h 33"/>
                <a:gd name="T12" fmla="*/ 1 w 39"/>
                <a:gd name="T13" fmla="*/ 33 h 33"/>
                <a:gd name="T14" fmla="*/ 19 w 39"/>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1"/>
                  </a:moveTo>
                  <a:lnTo>
                    <a:pt x="19" y="0"/>
                  </a:lnTo>
                  <a:lnTo>
                    <a:pt x="19" y="1"/>
                  </a:lnTo>
                  <a:lnTo>
                    <a:pt x="38" y="33"/>
                  </a:lnTo>
                  <a:lnTo>
                    <a:pt x="39" y="33"/>
                  </a:lnTo>
                  <a:lnTo>
                    <a:pt x="0" y="33"/>
                  </a:lnTo>
                  <a:lnTo>
                    <a:pt x="1" y="33"/>
                  </a:lnTo>
                  <a:lnTo>
                    <a:pt x="19"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9" name="Freeform 282"/>
            <p:cNvSpPr>
              <a:spLocks/>
            </p:cNvSpPr>
            <p:nvPr/>
          </p:nvSpPr>
          <p:spPr bwMode="auto">
            <a:xfrm>
              <a:off x="3598" y="1100"/>
              <a:ext cx="39" cy="33"/>
            </a:xfrm>
            <a:custGeom>
              <a:avLst/>
              <a:gdLst>
                <a:gd name="T0" fmla="*/ 19 w 39"/>
                <a:gd name="T1" fmla="*/ 2 h 33"/>
                <a:gd name="T2" fmla="*/ 19 w 39"/>
                <a:gd name="T3" fmla="*/ 0 h 33"/>
                <a:gd name="T4" fmla="*/ 19 w 39"/>
                <a:gd name="T5" fmla="*/ 2 h 33"/>
                <a:gd name="T6" fmla="*/ 37 w 39"/>
                <a:gd name="T7" fmla="*/ 33 h 33"/>
                <a:gd name="T8" fmla="*/ 39 w 39"/>
                <a:gd name="T9" fmla="*/ 33 h 33"/>
                <a:gd name="T10" fmla="*/ 0 w 39"/>
                <a:gd name="T11" fmla="*/ 33 h 33"/>
                <a:gd name="T12" fmla="*/ 1 w 39"/>
                <a:gd name="T13" fmla="*/ 33 h 33"/>
                <a:gd name="T14" fmla="*/ 19 w 39"/>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2"/>
                  </a:moveTo>
                  <a:lnTo>
                    <a:pt x="19" y="0"/>
                  </a:lnTo>
                  <a:lnTo>
                    <a:pt x="19" y="2"/>
                  </a:lnTo>
                  <a:lnTo>
                    <a:pt x="37" y="33"/>
                  </a:lnTo>
                  <a:lnTo>
                    <a:pt x="39" y="33"/>
                  </a:lnTo>
                  <a:lnTo>
                    <a:pt x="0" y="33"/>
                  </a:lnTo>
                  <a:lnTo>
                    <a:pt x="1" y="33"/>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0" name="Freeform 283"/>
            <p:cNvSpPr>
              <a:spLocks/>
            </p:cNvSpPr>
            <p:nvPr/>
          </p:nvSpPr>
          <p:spPr bwMode="auto">
            <a:xfrm>
              <a:off x="3598" y="1100"/>
              <a:ext cx="39" cy="33"/>
            </a:xfrm>
            <a:custGeom>
              <a:avLst/>
              <a:gdLst>
                <a:gd name="T0" fmla="*/ 19 w 39"/>
                <a:gd name="T1" fmla="*/ 2 h 33"/>
                <a:gd name="T2" fmla="*/ 19 w 39"/>
                <a:gd name="T3" fmla="*/ 0 h 33"/>
                <a:gd name="T4" fmla="*/ 19 w 39"/>
                <a:gd name="T5" fmla="*/ 2 h 33"/>
                <a:gd name="T6" fmla="*/ 37 w 39"/>
                <a:gd name="T7" fmla="*/ 33 h 33"/>
                <a:gd name="T8" fmla="*/ 39 w 39"/>
                <a:gd name="T9" fmla="*/ 33 h 33"/>
                <a:gd name="T10" fmla="*/ 0 w 39"/>
                <a:gd name="T11" fmla="*/ 33 h 33"/>
                <a:gd name="T12" fmla="*/ 1 w 39"/>
                <a:gd name="T13" fmla="*/ 33 h 33"/>
                <a:gd name="T14" fmla="*/ 19 w 39"/>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19" y="2"/>
                  </a:moveTo>
                  <a:lnTo>
                    <a:pt x="19" y="0"/>
                  </a:lnTo>
                  <a:lnTo>
                    <a:pt x="19" y="2"/>
                  </a:lnTo>
                  <a:lnTo>
                    <a:pt x="37" y="33"/>
                  </a:lnTo>
                  <a:lnTo>
                    <a:pt x="39" y="33"/>
                  </a:lnTo>
                  <a:lnTo>
                    <a:pt x="0" y="33"/>
                  </a:lnTo>
                  <a:lnTo>
                    <a:pt x="1" y="33"/>
                  </a:lnTo>
                  <a:lnTo>
                    <a:pt x="19" y="2"/>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1" name="Freeform 284"/>
            <p:cNvSpPr>
              <a:spLocks/>
            </p:cNvSpPr>
            <p:nvPr/>
          </p:nvSpPr>
          <p:spPr bwMode="auto">
            <a:xfrm>
              <a:off x="3791" y="1206"/>
              <a:ext cx="40" cy="33"/>
            </a:xfrm>
            <a:custGeom>
              <a:avLst/>
              <a:gdLst>
                <a:gd name="T0" fmla="*/ 20 w 40"/>
                <a:gd name="T1" fmla="*/ 1 h 33"/>
                <a:gd name="T2" fmla="*/ 20 w 40"/>
                <a:gd name="T3" fmla="*/ 0 h 33"/>
                <a:gd name="T4" fmla="*/ 20 w 40"/>
                <a:gd name="T5" fmla="*/ 1 h 33"/>
                <a:gd name="T6" fmla="*/ 38 w 40"/>
                <a:gd name="T7" fmla="*/ 33 h 33"/>
                <a:gd name="T8" fmla="*/ 40 w 40"/>
                <a:gd name="T9" fmla="*/ 33 h 33"/>
                <a:gd name="T10" fmla="*/ 0 w 40"/>
                <a:gd name="T11" fmla="*/ 33 h 33"/>
                <a:gd name="T12" fmla="*/ 2 w 40"/>
                <a:gd name="T13" fmla="*/ 33 h 33"/>
                <a:gd name="T14" fmla="*/ 20 w 4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3">
                  <a:moveTo>
                    <a:pt x="20" y="1"/>
                  </a:moveTo>
                  <a:lnTo>
                    <a:pt x="20" y="0"/>
                  </a:lnTo>
                  <a:lnTo>
                    <a:pt x="20" y="1"/>
                  </a:lnTo>
                  <a:lnTo>
                    <a:pt x="38" y="33"/>
                  </a:lnTo>
                  <a:lnTo>
                    <a:pt x="40" y="33"/>
                  </a:lnTo>
                  <a:lnTo>
                    <a:pt x="0" y="33"/>
                  </a:lnTo>
                  <a:lnTo>
                    <a:pt x="2" y="33"/>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2" name="Freeform 285"/>
            <p:cNvSpPr>
              <a:spLocks/>
            </p:cNvSpPr>
            <p:nvPr/>
          </p:nvSpPr>
          <p:spPr bwMode="auto">
            <a:xfrm>
              <a:off x="3791" y="1206"/>
              <a:ext cx="40" cy="33"/>
            </a:xfrm>
            <a:custGeom>
              <a:avLst/>
              <a:gdLst>
                <a:gd name="T0" fmla="*/ 20 w 40"/>
                <a:gd name="T1" fmla="*/ 1 h 33"/>
                <a:gd name="T2" fmla="*/ 20 w 40"/>
                <a:gd name="T3" fmla="*/ 0 h 33"/>
                <a:gd name="T4" fmla="*/ 20 w 40"/>
                <a:gd name="T5" fmla="*/ 1 h 33"/>
                <a:gd name="T6" fmla="*/ 38 w 40"/>
                <a:gd name="T7" fmla="*/ 33 h 33"/>
                <a:gd name="T8" fmla="*/ 40 w 40"/>
                <a:gd name="T9" fmla="*/ 33 h 33"/>
                <a:gd name="T10" fmla="*/ 0 w 40"/>
                <a:gd name="T11" fmla="*/ 33 h 33"/>
                <a:gd name="T12" fmla="*/ 2 w 40"/>
                <a:gd name="T13" fmla="*/ 33 h 33"/>
                <a:gd name="T14" fmla="*/ 20 w 4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3">
                  <a:moveTo>
                    <a:pt x="20" y="1"/>
                  </a:moveTo>
                  <a:lnTo>
                    <a:pt x="20" y="0"/>
                  </a:lnTo>
                  <a:lnTo>
                    <a:pt x="20" y="1"/>
                  </a:lnTo>
                  <a:lnTo>
                    <a:pt x="38" y="33"/>
                  </a:lnTo>
                  <a:lnTo>
                    <a:pt x="40" y="33"/>
                  </a:lnTo>
                  <a:lnTo>
                    <a:pt x="0" y="33"/>
                  </a:lnTo>
                  <a:lnTo>
                    <a:pt x="2" y="33"/>
                  </a:lnTo>
                  <a:lnTo>
                    <a:pt x="20"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3" name="Freeform 286"/>
            <p:cNvSpPr>
              <a:spLocks/>
            </p:cNvSpPr>
            <p:nvPr/>
          </p:nvSpPr>
          <p:spPr bwMode="auto">
            <a:xfrm>
              <a:off x="3982" y="1150"/>
              <a:ext cx="39" cy="32"/>
            </a:xfrm>
            <a:custGeom>
              <a:avLst/>
              <a:gdLst>
                <a:gd name="T0" fmla="*/ 20 w 39"/>
                <a:gd name="T1" fmla="*/ 1 h 32"/>
                <a:gd name="T2" fmla="*/ 20 w 39"/>
                <a:gd name="T3" fmla="*/ 0 h 32"/>
                <a:gd name="T4" fmla="*/ 20 w 39"/>
                <a:gd name="T5" fmla="*/ 1 h 32"/>
                <a:gd name="T6" fmla="*/ 38 w 39"/>
                <a:gd name="T7" fmla="*/ 32 h 32"/>
                <a:gd name="T8" fmla="*/ 39 w 39"/>
                <a:gd name="T9" fmla="*/ 32 h 32"/>
                <a:gd name="T10" fmla="*/ 0 w 39"/>
                <a:gd name="T11" fmla="*/ 32 h 32"/>
                <a:gd name="T12" fmla="*/ 1 w 39"/>
                <a:gd name="T13" fmla="*/ 32 h 32"/>
                <a:gd name="T14" fmla="*/ 20 w 39"/>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2">
                  <a:moveTo>
                    <a:pt x="20" y="1"/>
                  </a:moveTo>
                  <a:lnTo>
                    <a:pt x="20" y="0"/>
                  </a:lnTo>
                  <a:lnTo>
                    <a:pt x="20" y="1"/>
                  </a:lnTo>
                  <a:lnTo>
                    <a:pt x="38" y="32"/>
                  </a:lnTo>
                  <a:lnTo>
                    <a:pt x="39" y="32"/>
                  </a:lnTo>
                  <a:lnTo>
                    <a:pt x="0" y="32"/>
                  </a:lnTo>
                  <a:lnTo>
                    <a:pt x="1" y="32"/>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4" name="Freeform 287"/>
            <p:cNvSpPr>
              <a:spLocks/>
            </p:cNvSpPr>
            <p:nvPr/>
          </p:nvSpPr>
          <p:spPr bwMode="auto">
            <a:xfrm>
              <a:off x="3982" y="1150"/>
              <a:ext cx="39" cy="32"/>
            </a:xfrm>
            <a:custGeom>
              <a:avLst/>
              <a:gdLst>
                <a:gd name="T0" fmla="*/ 20 w 39"/>
                <a:gd name="T1" fmla="*/ 1 h 32"/>
                <a:gd name="T2" fmla="*/ 20 w 39"/>
                <a:gd name="T3" fmla="*/ 0 h 32"/>
                <a:gd name="T4" fmla="*/ 20 w 39"/>
                <a:gd name="T5" fmla="*/ 1 h 32"/>
                <a:gd name="T6" fmla="*/ 38 w 39"/>
                <a:gd name="T7" fmla="*/ 32 h 32"/>
                <a:gd name="T8" fmla="*/ 39 w 39"/>
                <a:gd name="T9" fmla="*/ 32 h 32"/>
                <a:gd name="T10" fmla="*/ 0 w 39"/>
                <a:gd name="T11" fmla="*/ 32 h 32"/>
                <a:gd name="T12" fmla="*/ 1 w 39"/>
                <a:gd name="T13" fmla="*/ 32 h 32"/>
                <a:gd name="T14" fmla="*/ 20 w 39"/>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2">
                  <a:moveTo>
                    <a:pt x="20" y="1"/>
                  </a:moveTo>
                  <a:lnTo>
                    <a:pt x="20" y="0"/>
                  </a:lnTo>
                  <a:lnTo>
                    <a:pt x="20" y="1"/>
                  </a:lnTo>
                  <a:lnTo>
                    <a:pt x="38" y="32"/>
                  </a:lnTo>
                  <a:lnTo>
                    <a:pt x="39" y="32"/>
                  </a:lnTo>
                  <a:lnTo>
                    <a:pt x="0" y="32"/>
                  </a:lnTo>
                  <a:lnTo>
                    <a:pt x="1" y="32"/>
                  </a:lnTo>
                  <a:lnTo>
                    <a:pt x="20"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5" name="Freeform 288"/>
            <p:cNvSpPr>
              <a:spLocks/>
            </p:cNvSpPr>
            <p:nvPr/>
          </p:nvSpPr>
          <p:spPr bwMode="auto">
            <a:xfrm>
              <a:off x="2656" y="1200"/>
              <a:ext cx="1350" cy="443"/>
            </a:xfrm>
            <a:custGeom>
              <a:avLst/>
              <a:gdLst>
                <a:gd name="T0" fmla="*/ 7 w 7699"/>
                <a:gd name="T1" fmla="*/ 2998 h 3027"/>
                <a:gd name="T2" fmla="*/ 1111 w 7699"/>
                <a:gd name="T3" fmla="*/ 1974 h 3027"/>
                <a:gd name="T4" fmla="*/ 2198 w 7699"/>
                <a:gd name="T5" fmla="*/ 791 h 3027"/>
                <a:gd name="T6" fmla="*/ 2216 w 7699"/>
                <a:gd name="T7" fmla="*/ 787 h 3027"/>
                <a:gd name="T8" fmla="*/ 3304 w 7699"/>
                <a:gd name="T9" fmla="*/ 1283 h 3027"/>
                <a:gd name="T10" fmla="*/ 3285 w 7699"/>
                <a:gd name="T11" fmla="*/ 1287 h 3027"/>
                <a:gd name="T12" fmla="*/ 4389 w 7699"/>
                <a:gd name="T13" fmla="*/ 7 h 3027"/>
                <a:gd name="T14" fmla="*/ 4411 w 7699"/>
                <a:gd name="T15" fmla="*/ 5 h 3027"/>
                <a:gd name="T16" fmla="*/ 5499 w 7699"/>
                <a:gd name="T17" fmla="*/ 837 h 3027"/>
                <a:gd name="T18" fmla="*/ 5501 w 7699"/>
                <a:gd name="T19" fmla="*/ 838 h 3027"/>
                <a:gd name="T20" fmla="*/ 6589 w 7699"/>
                <a:gd name="T21" fmla="*/ 1958 h 3027"/>
                <a:gd name="T22" fmla="*/ 6567 w 7699"/>
                <a:gd name="T23" fmla="*/ 1958 h 3027"/>
                <a:gd name="T24" fmla="*/ 7671 w 7699"/>
                <a:gd name="T25" fmla="*/ 934 h 3027"/>
                <a:gd name="T26" fmla="*/ 7693 w 7699"/>
                <a:gd name="T27" fmla="*/ 935 h 3027"/>
                <a:gd name="T28" fmla="*/ 7692 w 7699"/>
                <a:gd name="T29" fmla="*/ 957 h 3027"/>
                <a:gd name="T30" fmla="*/ 6588 w 7699"/>
                <a:gd name="T31" fmla="*/ 1981 h 3027"/>
                <a:gd name="T32" fmla="*/ 6566 w 7699"/>
                <a:gd name="T33" fmla="*/ 1981 h 3027"/>
                <a:gd name="T34" fmla="*/ 5478 w 7699"/>
                <a:gd name="T35" fmla="*/ 861 h 3027"/>
                <a:gd name="T36" fmla="*/ 5480 w 7699"/>
                <a:gd name="T37" fmla="*/ 862 h 3027"/>
                <a:gd name="T38" fmla="*/ 4392 w 7699"/>
                <a:gd name="T39" fmla="*/ 30 h 3027"/>
                <a:gd name="T40" fmla="*/ 4414 w 7699"/>
                <a:gd name="T41" fmla="*/ 28 h 3027"/>
                <a:gd name="T42" fmla="*/ 3310 w 7699"/>
                <a:gd name="T43" fmla="*/ 1308 h 3027"/>
                <a:gd name="T44" fmla="*/ 3291 w 7699"/>
                <a:gd name="T45" fmla="*/ 1312 h 3027"/>
                <a:gd name="T46" fmla="*/ 2203 w 7699"/>
                <a:gd name="T47" fmla="*/ 816 h 3027"/>
                <a:gd name="T48" fmla="*/ 2221 w 7699"/>
                <a:gd name="T49" fmla="*/ 812 h 3027"/>
                <a:gd name="T50" fmla="*/ 1132 w 7699"/>
                <a:gd name="T51" fmla="*/ 1997 h 3027"/>
                <a:gd name="T52" fmla="*/ 28 w 7699"/>
                <a:gd name="T53" fmla="*/ 3021 h 3027"/>
                <a:gd name="T54" fmla="*/ 6 w 7699"/>
                <a:gd name="T55" fmla="*/ 3020 h 3027"/>
                <a:gd name="T56" fmla="*/ 7 w 7699"/>
                <a:gd name="T57" fmla="*/ 2998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99" h="3027">
                  <a:moveTo>
                    <a:pt x="7" y="2998"/>
                  </a:moveTo>
                  <a:lnTo>
                    <a:pt x="1111" y="1974"/>
                  </a:lnTo>
                  <a:lnTo>
                    <a:pt x="2198" y="791"/>
                  </a:lnTo>
                  <a:cubicBezTo>
                    <a:pt x="2202" y="786"/>
                    <a:pt x="2210" y="784"/>
                    <a:pt x="2216" y="787"/>
                  </a:cubicBezTo>
                  <a:lnTo>
                    <a:pt x="3304" y="1283"/>
                  </a:lnTo>
                  <a:lnTo>
                    <a:pt x="3285" y="1287"/>
                  </a:lnTo>
                  <a:lnTo>
                    <a:pt x="4389" y="7"/>
                  </a:lnTo>
                  <a:cubicBezTo>
                    <a:pt x="4395" y="1"/>
                    <a:pt x="4404" y="0"/>
                    <a:pt x="4411" y="5"/>
                  </a:cubicBezTo>
                  <a:lnTo>
                    <a:pt x="5499" y="837"/>
                  </a:lnTo>
                  <a:cubicBezTo>
                    <a:pt x="5500" y="837"/>
                    <a:pt x="5500" y="838"/>
                    <a:pt x="5501" y="838"/>
                  </a:cubicBezTo>
                  <a:lnTo>
                    <a:pt x="6589" y="1958"/>
                  </a:lnTo>
                  <a:lnTo>
                    <a:pt x="6567" y="1958"/>
                  </a:lnTo>
                  <a:lnTo>
                    <a:pt x="7671" y="934"/>
                  </a:lnTo>
                  <a:cubicBezTo>
                    <a:pt x="7677" y="928"/>
                    <a:pt x="7687" y="928"/>
                    <a:pt x="7693" y="935"/>
                  </a:cubicBezTo>
                  <a:cubicBezTo>
                    <a:pt x="7699" y="941"/>
                    <a:pt x="7699" y="951"/>
                    <a:pt x="7692" y="957"/>
                  </a:cubicBezTo>
                  <a:lnTo>
                    <a:pt x="6588" y="1981"/>
                  </a:lnTo>
                  <a:cubicBezTo>
                    <a:pt x="6582" y="1987"/>
                    <a:pt x="6572" y="1987"/>
                    <a:pt x="6566" y="1981"/>
                  </a:cubicBezTo>
                  <a:lnTo>
                    <a:pt x="5478" y="861"/>
                  </a:lnTo>
                  <a:lnTo>
                    <a:pt x="5480" y="862"/>
                  </a:lnTo>
                  <a:lnTo>
                    <a:pt x="4392" y="30"/>
                  </a:lnTo>
                  <a:lnTo>
                    <a:pt x="4414" y="28"/>
                  </a:lnTo>
                  <a:lnTo>
                    <a:pt x="3310" y="1308"/>
                  </a:lnTo>
                  <a:cubicBezTo>
                    <a:pt x="3305" y="1313"/>
                    <a:pt x="3297" y="1315"/>
                    <a:pt x="3291" y="1312"/>
                  </a:cubicBezTo>
                  <a:lnTo>
                    <a:pt x="2203" y="816"/>
                  </a:lnTo>
                  <a:lnTo>
                    <a:pt x="2221" y="812"/>
                  </a:lnTo>
                  <a:lnTo>
                    <a:pt x="1132" y="1997"/>
                  </a:lnTo>
                  <a:lnTo>
                    <a:pt x="28" y="3021"/>
                  </a:lnTo>
                  <a:cubicBezTo>
                    <a:pt x="22" y="3027"/>
                    <a:pt x="12" y="3027"/>
                    <a:pt x="6" y="3020"/>
                  </a:cubicBezTo>
                  <a:cubicBezTo>
                    <a:pt x="0" y="3014"/>
                    <a:pt x="0" y="3004"/>
                    <a:pt x="7" y="2998"/>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 name="Oval 289"/>
            <p:cNvSpPr>
              <a:spLocks noChangeArrowheads="1"/>
            </p:cNvSpPr>
            <p:nvPr/>
          </p:nvSpPr>
          <p:spPr bwMode="auto">
            <a:xfrm>
              <a:off x="2641" y="1623"/>
              <a:ext cx="36" cy="3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 name="Oval 290"/>
            <p:cNvSpPr>
              <a:spLocks noChangeArrowheads="1"/>
            </p:cNvSpPr>
            <p:nvPr/>
          </p:nvSpPr>
          <p:spPr bwMode="auto">
            <a:xfrm>
              <a:off x="2641" y="1623"/>
              <a:ext cx="36" cy="30"/>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8" name="Oval 291"/>
            <p:cNvSpPr>
              <a:spLocks noChangeArrowheads="1"/>
            </p:cNvSpPr>
            <p:nvPr/>
          </p:nvSpPr>
          <p:spPr bwMode="auto">
            <a:xfrm>
              <a:off x="2832" y="1475"/>
              <a:ext cx="36" cy="31"/>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9" name="Oval 292"/>
            <p:cNvSpPr>
              <a:spLocks noChangeArrowheads="1"/>
            </p:cNvSpPr>
            <p:nvPr/>
          </p:nvSpPr>
          <p:spPr bwMode="auto">
            <a:xfrm>
              <a:off x="2832" y="1475"/>
              <a:ext cx="36" cy="31"/>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0" name="Oval 293"/>
            <p:cNvSpPr>
              <a:spLocks noChangeArrowheads="1"/>
            </p:cNvSpPr>
            <p:nvPr/>
          </p:nvSpPr>
          <p:spPr bwMode="auto">
            <a:xfrm>
              <a:off x="3025" y="1302"/>
              <a:ext cx="37" cy="3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1" name="Oval 294"/>
            <p:cNvSpPr>
              <a:spLocks noChangeArrowheads="1"/>
            </p:cNvSpPr>
            <p:nvPr/>
          </p:nvSpPr>
          <p:spPr bwMode="auto">
            <a:xfrm>
              <a:off x="3025" y="1302"/>
              <a:ext cx="37" cy="30"/>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2" name="Oval 295"/>
            <p:cNvSpPr>
              <a:spLocks noChangeArrowheads="1"/>
            </p:cNvSpPr>
            <p:nvPr/>
          </p:nvSpPr>
          <p:spPr bwMode="auto">
            <a:xfrm>
              <a:off x="3216" y="1372"/>
              <a:ext cx="36" cy="31"/>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3" name="Oval 296"/>
            <p:cNvSpPr>
              <a:spLocks noChangeArrowheads="1"/>
            </p:cNvSpPr>
            <p:nvPr/>
          </p:nvSpPr>
          <p:spPr bwMode="auto">
            <a:xfrm>
              <a:off x="3216" y="1372"/>
              <a:ext cx="36" cy="31"/>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4" name="Oval 297"/>
            <p:cNvSpPr>
              <a:spLocks noChangeArrowheads="1"/>
            </p:cNvSpPr>
            <p:nvPr/>
          </p:nvSpPr>
          <p:spPr bwMode="auto">
            <a:xfrm>
              <a:off x="3407" y="1187"/>
              <a:ext cx="36" cy="31"/>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5" name="Oval 298"/>
            <p:cNvSpPr>
              <a:spLocks noChangeArrowheads="1"/>
            </p:cNvSpPr>
            <p:nvPr/>
          </p:nvSpPr>
          <p:spPr bwMode="auto">
            <a:xfrm>
              <a:off x="3407" y="1187"/>
              <a:ext cx="36" cy="31"/>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6" name="Oval 299"/>
            <p:cNvSpPr>
              <a:spLocks noChangeArrowheads="1"/>
            </p:cNvSpPr>
            <p:nvPr/>
          </p:nvSpPr>
          <p:spPr bwMode="auto">
            <a:xfrm>
              <a:off x="3598" y="1309"/>
              <a:ext cx="36" cy="3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7" name="Oval 300"/>
            <p:cNvSpPr>
              <a:spLocks noChangeArrowheads="1"/>
            </p:cNvSpPr>
            <p:nvPr/>
          </p:nvSpPr>
          <p:spPr bwMode="auto">
            <a:xfrm>
              <a:off x="3598" y="1309"/>
              <a:ext cx="36" cy="30"/>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8" name="Oval 301"/>
            <p:cNvSpPr>
              <a:spLocks noChangeArrowheads="1"/>
            </p:cNvSpPr>
            <p:nvPr/>
          </p:nvSpPr>
          <p:spPr bwMode="auto">
            <a:xfrm>
              <a:off x="3791" y="1471"/>
              <a:ext cx="37" cy="3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9" name="Oval 302"/>
            <p:cNvSpPr>
              <a:spLocks noChangeArrowheads="1"/>
            </p:cNvSpPr>
            <p:nvPr/>
          </p:nvSpPr>
          <p:spPr bwMode="auto">
            <a:xfrm>
              <a:off x="3791" y="1471"/>
              <a:ext cx="37" cy="30"/>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0" name="Oval 303"/>
            <p:cNvSpPr>
              <a:spLocks noChangeArrowheads="1"/>
            </p:cNvSpPr>
            <p:nvPr/>
          </p:nvSpPr>
          <p:spPr bwMode="auto">
            <a:xfrm>
              <a:off x="3982" y="1321"/>
              <a:ext cx="37" cy="3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1" name="Oval 304"/>
            <p:cNvSpPr>
              <a:spLocks noChangeArrowheads="1"/>
            </p:cNvSpPr>
            <p:nvPr/>
          </p:nvSpPr>
          <p:spPr bwMode="auto">
            <a:xfrm>
              <a:off x="3982" y="1321"/>
              <a:ext cx="37" cy="30"/>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2" name="Freeform 305"/>
            <p:cNvSpPr>
              <a:spLocks/>
            </p:cNvSpPr>
            <p:nvPr/>
          </p:nvSpPr>
          <p:spPr bwMode="auto">
            <a:xfrm>
              <a:off x="3425" y="1699"/>
              <a:ext cx="581" cy="85"/>
            </a:xfrm>
            <a:custGeom>
              <a:avLst/>
              <a:gdLst>
                <a:gd name="T0" fmla="*/ 20 w 3315"/>
                <a:gd name="T1" fmla="*/ 2 h 579"/>
                <a:gd name="T2" fmla="*/ 3300 w 3315"/>
                <a:gd name="T3" fmla="*/ 546 h 579"/>
                <a:gd name="T4" fmla="*/ 3313 w 3315"/>
                <a:gd name="T5" fmla="*/ 564 h 579"/>
                <a:gd name="T6" fmla="*/ 3295 w 3315"/>
                <a:gd name="T7" fmla="*/ 577 h 579"/>
                <a:gd name="T8" fmla="*/ 15 w 3315"/>
                <a:gd name="T9" fmla="*/ 33 h 579"/>
                <a:gd name="T10" fmla="*/ 2 w 3315"/>
                <a:gd name="T11" fmla="*/ 15 h 579"/>
                <a:gd name="T12" fmla="*/ 20 w 3315"/>
                <a:gd name="T13" fmla="*/ 2 h 579"/>
              </a:gdLst>
              <a:ahLst/>
              <a:cxnLst>
                <a:cxn ang="0">
                  <a:pos x="T0" y="T1"/>
                </a:cxn>
                <a:cxn ang="0">
                  <a:pos x="T2" y="T3"/>
                </a:cxn>
                <a:cxn ang="0">
                  <a:pos x="T4" y="T5"/>
                </a:cxn>
                <a:cxn ang="0">
                  <a:pos x="T6" y="T7"/>
                </a:cxn>
                <a:cxn ang="0">
                  <a:pos x="T8" y="T9"/>
                </a:cxn>
                <a:cxn ang="0">
                  <a:pos x="T10" y="T11"/>
                </a:cxn>
                <a:cxn ang="0">
                  <a:pos x="T12" y="T13"/>
                </a:cxn>
              </a:cxnLst>
              <a:rect l="0" t="0" r="r" b="b"/>
              <a:pathLst>
                <a:path w="3315" h="579">
                  <a:moveTo>
                    <a:pt x="20" y="2"/>
                  </a:moveTo>
                  <a:lnTo>
                    <a:pt x="3300" y="546"/>
                  </a:lnTo>
                  <a:cubicBezTo>
                    <a:pt x="3309" y="547"/>
                    <a:pt x="3315" y="555"/>
                    <a:pt x="3313" y="564"/>
                  </a:cubicBezTo>
                  <a:cubicBezTo>
                    <a:pt x="3312" y="573"/>
                    <a:pt x="3304" y="579"/>
                    <a:pt x="3295" y="577"/>
                  </a:cubicBezTo>
                  <a:lnTo>
                    <a:pt x="15" y="33"/>
                  </a:lnTo>
                  <a:cubicBezTo>
                    <a:pt x="6" y="32"/>
                    <a:pt x="0" y="24"/>
                    <a:pt x="2" y="15"/>
                  </a:cubicBezTo>
                  <a:cubicBezTo>
                    <a:pt x="3" y="6"/>
                    <a:pt x="11" y="0"/>
                    <a:pt x="20" y="2"/>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3" name="Oval 306"/>
            <p:cNvSpPr>
              <a:spLocks noChangeArrowheads="1"/>
            </p:cNvSpPr>
            <p:nvPr/>
          </p:nvSpPr>
          <p:spPr bwMode="auto">
            <a:xfrm>
              <a:off x="3407" y="1684"/>
              <a:ext cx="36" cy="3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4" name="Oval 307"/>
            <p:cNvSpPr>
              <a:spLocks noChangeArrowheads="1"/>
            </p:cNvSpPr>
            <p:nvPr/>
          </p:nvSpPr>
          <p:spPr bwMode="auto">
            <a:xfrm>
              <a:off x="3407" y="1684"/>
              <a:ext cx="36" cy="30"/>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5" name="Oval 308"/>
            <p:cNvSpPr>
              <a:spLocks noChangeArrowheads="1"/>
            </p:cNvSpPr>
            <p:nvPr/>
          </p:nvSpPr>
          <p:spPr bwMode="auto">
            <a:xfrm>
              <a:off x="3982" y="1763"/>
              <a:ext cx="37" cy="31"/>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6" name="Oval 309"/>
            <p:cNvSpPr>
              <a:spLocks noChangeArrowheads="1"/>
            </p:cNvSpPr>
            <p:nvPr/>
          </p:nvSpPr>
          <p:spPr bwMode="auto">
            <a:xfrm>
              <a:off x="3982" y="1763"/>
              <a:ext cx="37" cy="31"/>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7" name="Rectangle 310"/>
            <p:cNvSpPr>
              <a:spLocks noChangeArrowheads="1"/>
            </p:cNvSpPr>
            <p:nvPr/>
          </p:nvSpPr>
          <p:spPr bwMode="auto">
            <a:xfrm>
              <a:off x="2582" y="1461"/>
              <a:ext cx="14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0.972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38" name="Rectangle 311"/>
            <p:cNvSpPr>
              <a:spLocks noChangeArrowheads="1"/>
            </p:cNvSpPr>
            <p:nvPr/>
          </p:nvSpPr>
          <p:spPr bwMode="auto">
            <a:xfrm>
              <a:off x="2807" y="1634"/>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0.959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39" name="Rectangle 312"/>
            <p:cNvSpPr>
              <a:spLocks noChangeArrowheads="1"/>
            </p:cNvSpPr>
            <p:nvPr/>
          </p:nvSpPr>
          <p:spPr bwMode="auto">
            <a:xfrm>
              <a:off x="3034" y="1422"/>
              <a:ext cx="14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0" name="Rectangle 313"/>
            <p:cNvSpPr>
              <a:spLocks noChangeArrowheads="1"/>
            </p:cNvSpPr>
            <p:nvPr/>
          </p:nvSpPr>
          <p:spPr bwMode="auto">
            <a:xfrm>
              <a:off x="3182" y="1219"/>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0.983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1" name="Rectangle 314"/>
            <p:cNvSpPr>
              <a:spLocks noChangeArrowheads="1"/>
            </p:cNvSpPr>
            <p:nvPr/>
          </p:nvSpPr>
          <p:spPr bwMode="auto">
            <a:xfrm>
              <a:off x="3373" y="1298"/>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0.987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2" name="Rectangle 315"/>
            <p:cNvSpPr>
              <a:spLocks noChangeArrowheads="1"/>
            </p:cNvSpPr>
            <p:nvPr/>
          </p:nvSpPr>
          <p:spPr bwMode="auto">
            <a:xfrm>
              <a:off x="3473" y="1373"/>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0.976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3" name="Rectangle 316"/>
            <p:cNvSpPr>
              <a:spLocks noChangeArrowheads="1"/>
            </p:cNvSpPr>
            <p:nvPr/>
          </p:nvSpPr>
          <p:spPr bwMode="auto">
            <a:xfrm>
              <a:off x="3797" y="1382"/>
              <a:ext cx="14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0.970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4" name="Rectangle 317"/>
            <p:cNvSpPr>
              <a:spLocks noChangeArrowheads="1"/>
            </p:cNvSpPr>
            <p:nvPr/>
          </p:nvSpPr>
          <p:spPr bwMode="auto">
            <a:xfrm>
              <a:off x="3946" y="1427"/>
              <a:ext cx="12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0.966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5" name="Rectangle 318"/>
            <p:cNvSpPr>
              <a:spLocks noChangeArrowheads="1"/>
            </p:cNvSpPr>
            <p:nvPr/>
          </p:nvSpPr>
          <p:spPr bwMode="auto">
            <a:xfrm>
              <a:off x="2595" y="1879"/>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0.935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6" name="Rectangle 319"/>
            <p:cNvSpPr>
              <a:spLocks noChangeArrowheads="1"/>
            </p:cNvSpPr>
            <p:nvPr/>
          </p:nvSpPr>
          <p:spPr bwMode="auto">
            <a:xfrm>
              <a:off x="2799" y="1947"/>
              <a:ext cx="14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0.931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7" name="Rectangle 320"/>
            <p:cNvSpPr>
              <a:spLocks noChangeArrowheads="1"/>
            </p:cNvSpPr>
            <p:nvPr/>
          </p:nvSpPr>
          <p:spPr bwMode="auto">
            <a:xfrm>
              <a:off x="2892" y="1349"/>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0.978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8" name="Rectangle 321"/>
            <p:cNvSpPr>
              <a:spLocks noChangeArrowheads="1"/>
            </p:cNvSpPr>
            <p:nvPr/>
          </p:nvSpPr>
          <p:spPr bwMode="auto">
            <a:xfrm>
              <a:off x="3176" y="1436"/>
              <a:ext cx="14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0.974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9" name="Rectangle 322"/>
            <p:cNvSpPr>
              <a:spLocks noChangeArrowheads="1"/>
            </p:cNvSpPr>
            <p:nvPr/>
          </p:nvSpPr>
          <p:spPr bwMode="auto">
            <a:xfrm>
              <a:off x="3374" y="1582"/>
              <a:ext cx="14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0.962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0" name="Rectangle 323"/>
            <p:cNvSpPr>
              <a:spLocks noChangeArrowheads="1"/>
            </p:cNvSpPr>
            <p:nvPr/>
          </p:nvSpPr>
          <p:spPr bwMode="auto">
            <a:xfrm>
              <a:off x="3541" y="1498"/>
              <a:ext cx="14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0.970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1" name="Rectangle 324"/>
            <p:cNvSpPr>
              <a:spLocks noChangeArrowheads="1"/>
            </p:cNvSpPr>
            <p:nvPr/>
          </p:nvSpPr>
          <p:spPr bwMode="auto">
            <a:xfrm>
              <a:off x="3782" y="1632"/>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0.948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2" name="Rectangle 325"/>
            <p:cNvSpPr>
              <a:spLocks noChangeArrowheads="1"/>
            </p:cNvSpPr>
            <p:nvPr/>
          </p:nvSpPr>
          <p:spPr bwMode="auto">
            <a:xfrm>
              <a:off x="3952" y="1629"/>
              <a:ext cx="12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0.959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3" name="Rectangle 326"/>
            <p:cNvSpPr>
              <a:spLocks noChangeArrowheads="1"/>
            </p:cNvSpPr>
            <p:nvPr/>
          </p:nvSpPr>
          <p:spPr bwMode="auto">
            <a:xfrm>
              <a:off x="2606" y="1252"/>
              <a:ext cx="14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0.981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4" name="Rectangle 327"/>
            <p:cNvSpPr>
              <a:spLocks noChangeArrowheads="1"/>
            </p:cNvSpPr>
            <p:nvPr/>
          </p:nvSpPr>
          <p:spPr bwMode="auto">
            <a:xfrm>
              <a:off x="2790" y="1186"/>
              <a:ext cx="14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0.986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5" name="Rectangle 328"/>
            <p:cNvSpPr>
              <a:spLocks noChangeArrowheads="1"/>
            </p:cNvSpPr>
            <p:nvPr/>
          </p:nvSpPr>
          <p:spPr bwMode="auto">
            <a:xfrm>
              <a:off x="2982" y="1064"/>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0.996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6" name="Rectangle 329"/>
            <p:cNvSpPr>
              <a:spLocks noChangeArrowheads="1"/>
            </p:cNvSpPr>
            <p:nvPr/>
          </p:nvSpPr>
          <p:spPr bwMode="auto">
            <a:xfrm>
              <a:off x="3157" y="952"/>
              <a:ext cx="14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1.007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7" name="Rectangle 330"/>
            <p:cNvSpPr>
              <a:spLocks noChangeArrowheads="1"/>
            </p:cNvSpPr>
            <p:nvPr/>
          </p:nvSpPr>
          <p:spPr bwMode="auto">
            <a:xfrm>
              <a:off x="3374" y="900"/>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1.012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8" name="Rectangle 331"/>
            <p:cNvSpPr>
              <a:spLocks noChangeArrowheads="1"/>
            </p:cNvSpPr>
            <p:nvPr/>
          </p:nvSpPr>
          <p:spPr bwMode="auto">
            <a:xfrm>
              <a:off x="3617" y="1055"/>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0.999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9" name="Rectangle 332"/>
            <p:cNvSpPr>
              <a:spLocks noChangeArrowheads="1"/>
            </p:cNvSpPr>
            <p:nvPr/>
          </p:nvSpPr>
          <p:spPr bwMode="auto">
            <a:xfrm>
              <a:off x="3787" y="1250"/>
              <a:ext cx="14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0.990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0" name="Rectangle 333"/>
            <p:cNvSpPr>
              <a:spLocks noChangeArrowheads="1"/>
            </p:cNvSpPr>
            <p:nvPr/>
          </p:nvSpPr>
          <p:spPr bwMode="auto">
            <a:xfrm>
              <a:off x="3949" y="1038"/>
              <a:ext cx="12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0.995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1" name="Rectangle 334"/>
            <p:cNvSpPr>
              <a:spLocks noChangeArrowheads="1"/>
            </p:cNvSpPr>
            <p:nvPr/>
          </p:nvSpPr>
          <p:spPr bwMode="auto">
            <a:xfrm>
              <a:off x="2603" y="1663"/>
              <a:ext cx="14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0.954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2" name="Rectangle 335"/>
            <p:cNvSpPr>
              <a:spLocks noChangeArrowheads="1"/>
            </p:cNvSpPr>
            <p:nvPr/>
          </p:nvSpPr>
          <p:spPr bwMode="auto">
            <a:xfrm>
              <a:off x="2753" y="1426"/>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0.967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3" name="Rectangle 336"/>
            <p:cNvSpPr>
              <a:spLocks noChangeArrowheads="1"/>
            </p:cNvSpPr>
            <p:nvPr/>
          </p:nvSpPr>
          <p:spPr bwMode="auto">
            <a:xfrm>
              <a:off x="2982" y="1246"/>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0.982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4" name="Rectangle 337"/>
            <p:cNvSpPr>
              <a:spLocks noChangeArrowheads="1"/>
            </p:cNvSpPr>
            <p:nvPr/>
          </p:nvSpPr>
          <p:spPr bwMode="auto">
            <a:xfrm>
              <a:off x="3176" y="1331"/>
              <a:ext cx="14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0.976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5" name="Rectangle 338"/>
            <p:cNvSpPr>
              <a:spLocks noChangeArrowheads="1"/>
            </p:cNvSpPr>
            <p:nvPr/>
          </p:nvSpPr>
          <p:spPr bwMode="auto">
            <a:xfrm>
              <a:off x="3370" y="1142"/>
              <a:ext cx="14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0.992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6" name="Rectangle 339"/>
            <p:cNvSpPr>
              <a:spLocks noChangeArrowheads="1"/>
            </p:cNvSpPr>
            <p:nvPr/>
          </p:nvSpPr>
          <p:spPr bwMode="auto">
            <a:xfrm>
              <a:off x="3607" y="1253"/>
              <a:ext cx="14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0.981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7" name="Rectangle 340"/>
            <p:cNvSpPr>
              <a:spLocks noChangeArrowheads="1"/>
            </p:cNvSpPr>
            <p:nvPr/>
          </p:nvSpPr>
          <p:spPr bwMode="auto">
            <a:xfrm>
              <a:off x="3767" y="1518"/>
              <a:ext cx="14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0.967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8" name="Rectangle 341"/>
            <p:cNvSpPr>
              <a:spLocks noChangeArrowheads="1"/>
            </p:cNvSpPr>
            <p:nvPr/>
          </p:nvSpPr>
          <p:spPr bwMode="auto">
            <a:xfrm>
              <a:off x="3951" y="1264"/>
              <a:ext cx="12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0.980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9" name="Rectangle 342"/>
            <p:cNvSpPr>
              <a:spLocks noChangeArrowheads="1"/>
            </p:cNvSpPr>
            <p:nvPr/>
          </p:nvSpPr>
          <p:spPr bwMode="auto">
            <a:xfrm>
              <a:off x="3378" y="1741"/>
              <a:ext cx="14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0.949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0" name="Rectangle 343"/>
            <p:cNvSpPr>
              <a:spLocks noChangeArrowheads="1"/>
            </p:cNvSpPr>
            <p:nvPr/>
          </p:nvSpPr>
          <p:spPr bwMode="auto">
            <a:xfrm>
              <a:off x="3961" y="1835"/>
              <a:ext cx="12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0.942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1" name="Rectangle 344"/>
            <p:cNvSpPr>
              <a:spLocks noChangeArrowheads="1"/>
            </p:cNvSpPr>
            <p:nvPr/>
          </p:nvSpPr>
          <p:spPr bwMode="auto">
            <a:xfrm>
              <a:off x="2394" y="2259"/>
              <a:ext cx="14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0.900</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2" name="Rectangle 345"/>
            <p:cNvSpPr>
              <a:spLocks noChangeArrowheads="1"/>
            </p:cNvSpPr>
            <p:nvPr/>
          </p:nvSpPr>
          <p:spPr bwMode="auto">
            <a:xfrm>
              <a:off x="2394" y="2024"/>
              <a:ext cx="14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3" name="Rectangle 346"/>
            <p:cNvSpPr>
              <a:spLocks noChangeArrowheads="1"/>
            </p:cNvSpPr>
            <p:nvPr/>
          </p:nvSpPr>
          <p:spPr bwMode="auto">
            <a:xfrm>
              <a:off x="2394" y="1788"/>
              <a:ext cx="14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4" name="Rectangle 347"/>
            <p:cNvSpPr>
              <a:spLocks noChangeArrowheads="1"/>
            </p:cNvSpPr>
            <p:nvPr/>
          </p:nvSpPr>
          <p:spPr bwMode="auto">
            <a:xfrm>
              <a:off x="2394" y="1552"/>
              <a:ext cx="14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5" name="Rectangle 348"/>
            <p:cNvSpPr>
              <a:spLocks noChangeArrowheads="1"/>
            </p:cNvSpPr>
            <p:nvPr/>
          </p:nvSpPr>
          <p:spPr bwMode="auto">
            <a:xfrm>
              <a:off x="2394" y="1317"/>
              <a:ext cx="14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6" name="Rectangle 349"/>
            <p:cNvSpPr>
              <a:spLocks noChangeArrowheads="1"/>
            </p:cNvSpPr>
            <p:nvPr/>
          </p:nvSpPr>
          <p:spPr bwMode="auto">
            <a:xfrm>
              <a:off x="2394" y="1081"/>
              <a:ext cx="14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1.000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7" name="Rectangle 350"/>
            <p:cNvSpPr>
              <a:spLocks noChangeArrowheads="1"/>
            </p:cNvSpPr>
            <p:nvPr/>
          </p:nvSpPr>
          <p:spPr bwMode="auto">
            <a:xfrm>
              <a:off x="2394" y="846"/>
              <a:ext cx="14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1.020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8" name="Rectangle 351"/>
            <p:cNvSpPr>
              <a:spLocks noChangeArrowheads="1"/>
            </p:cNvSpPr>
            <p:nvPr/>
          </p:nvSpPr>
          <p:spPr bwMode="auto">
            <a:xfrm>
              <a:off x="2625" y="2303"/>
              <a:ext cx="9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H19</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9" name="Rectangle 352"/>
            <p:cNvSpPr>
              <a:spLocks noChangeArrowheads="1"/>
            </p:cNvSpPr>
            <p:nvPr/>
          </p:nvSpPr>
          <p:spPr bwMode="auto">
            <a:xfrm>
              <a:off x="2817" y="2303"/>
              <a:ext cx="9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H20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0" name="Rectangle 353"/>
            <p:cNvSpPr>
              <a:spLocks noChangeArrowheads="1"/>
            </p:cNvSpPr>
            <p:nvPr/>
          </p:nvSpPr>
          <p:spPr bwMode="auto">
            <a:xfrm>
              <a:off x="3009" y="2303"/>
              <a:ext cx="9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H21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1" name="Rectangle 354"/>
            <p:cNvSpPr>
              <a:spLocks noChangeArrowheads="1"/>
            </p:cNvSpPr>
            <p:nvPr/>
          </p:nvSpPr>
          <p:spPr bwMode="auto">
            <a:xfrm>
              <a:off x="3200" y="2303"/>
              <a:ext cx="9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H22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2" name="Rectangle 355"/>
            <p:cNvSpPr>
              <a:spLocks noChangeArrowheads="1"/>
            </p:cNvSpPr>
            <p:nvPr/>
          </p:nvSpPr>
          <p:spPr bwMode="auto">
            <a:xfrm>
              <a:off x="3392" y="2303"/>
              <a:ext cx="9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H24</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3" name="Rectangle 356"/>
            <p:cNvSpPr>
              <a:spLocks noChangeArrowheads="1"/>
            </p:cNvSpPr>
            <p:nvPr/>
          </p:nvSpPr>
          <p:spPr bwMode="auto">
            <a:xfrm>
              <a:off x="3582" y="2303"/>
              <a:ext cx="36"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Ｈ</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4" name="Rectangle 357"/>
            <p:cNvSpPr>
              <a:spLocks noChangeArrowheads="1"/>
            </p:cNvSpPr>
            <p:nvPr/>
          </p:nvSpPr>
          <p:spPr bwMode="auto">
            <a:xfrm>
              <a:off x="3614" y="2303"/>
              <a:ext cx="67"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25</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5" name="Rectangle 358"/>
            <p:cNvSpPr>
              <a:spLocks noChangeArrowheads="1"/>
            </p:cNvSpPr>
            <p:nvPr/>
          </p:nvSpPr>
          <p:spPr bwMode="auto">
            <a:xfrm>
              <a:off x="3772" y="2303"/>
              <a:ext cx="45"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Ｈ</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6" name="Rectangle 359"/>
            <p:cNvSpPr>
              <a:spLocks noChangeArrowheads="1"/>
            </p:cNvSpPr>
            <p:nvPr/>
          </p:nvSpPr>
          <p:spPr bwMode="auto">
            <a:xfrm>
              <a:off x="3806" y="2301"/>
              <a:ext cx="6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26</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7" name="Rectangle 360"/>
            <p:cNvSpPr>
              <a:spLocks noChangeArrowheads="1"/>
            </p:cNvSpPr>
            <p:nvPr/>
          </p:nvSpPr>
          <p:spPr bwMode="auto">
            <a:xfrm>
              <a:off x="3964" y="2301"/>
              <a:ext cx="45"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Ｈ</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8" name="Rectangle 361"/>
            <p:cNvSpPr>
              <a:spLocks noChangeArrowheads="1"/>
            </p:cNvSpPr>
            <p:nvPr/>
          </p:nvSpPr>
          <p:spPr bwMode="auto">
            <a:xfrm>
              <a:off x="3998" y="2301"/>
              <a:ext cx="67"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27</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9" name="Rectangle 362"/>
            <p:cNvSpPr>
              <a:spLocks noChangeArrowheads="1"/>
            </p:cNvSpPr>
            <p:nvPr/>
          </p:nvSpPr>
          <p:spPr bwMode="auto">
            <a:xfrm>
              <a:off x="2478" y="2352"/>
              <a:ext cx="1627" cy="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0" name="Freeform 363"/>
            <p:cNvSpPr>
              <a:spLocks noEditPoints="1"/>
            </p:cNvSpPr>
            <p:nvPr/>
          </p:nvSpPr>
          <p:spPr bwMode="auto">
            <a:xfrm>
              <a:off x="2477" y="2350"/>
              <a:ext cx="1630" cy="103"/>
            </a:xfrm>
            <a:custGeom>
              <a:avLst/>
              <a:gdLst>
                <a:gd name="T0" fmla="*/ 0 w 9296"/>
                <a:gd name="T1" fmla="*/ 8 h 704"/>
                <a:gd name="T2" fmla="*/ 8 w 9296"/>
                <a:gd name="T3" fmla="*/ 0 h 704"/>
                <a:gd name="T4" fmla="*/ 9288 w 9296"/>
                <a:gd name="T5" fmla="*/ 0 h 704"/>
                <a:gd name="T6" fmla="*/ 9296 w 9296"/>
                <a:gd name="T7" fmla="*/ 8 h 704"/>
                <a:gd name="T8" fmla="*/ 9296 w 9296"/>
                <a:gd name="T9" fmla="*/ 696 h 704"/>
                <a:gd name="T10" fmla="*/ 9288 w 9296"/>
                <a:gd name="T11" fmla="*/ 704 h 704"/>
                <a:gd name="T12" fmla="*/ 8 w 9296"/>
                <a:gd name="T13" fmla="*/ 704 h 704"/>
                <a:gd name="T14" fmla="*/ 0 w 9296"/>
                <a:gd name="T15" fmla="*/ 696 h 704"/>
                <a:gd name="T16" fmla="*/ 0 w 9296"/>
                <a:gd name="T17" fmla="*/ 8 h 704"/>
                <a:gd name="T18" fmla="*/ 16 w 9296"/>
                <a:gd name="T19" fmla="*/ 696 h 704"/>
                <a:gd name="T20" fmla="*/ 8 w 9296"/>
                <a:gd name="T21" fmla="*/ 688 h 704"/>
                <a:gd name="T22" fmla="*/ 9288 w 9296"/>
                <a:gd name="T23" fmla="*/ 688 h 704"/>
                <a:gd name="T24" fmla="*/ 9280 w 9296"/>
                <a:gd name="T25" fmla="*/ 696 h 704"/>
                <a:gd name="T26" fmla="*/ 9280 w 9296"/>
                <a:gd name="T27" fmla="*/ 8 h 704"/>
                <a:gd name="T28" fmla="*/ 9288 w 9296"/>
                <a:gd name="T29" fmla="*/ 16 h 704"/>
                <a:gd name="T30" fmla="*/ 8 w 9296"/>
                <a:gd name="T31" fmla="*/ 16 h 704"/>
                <a:gd name="T32" fmla="*/ 16 w 9296"/>
                <a:gd name="T33" fmla="*/ 8 h 704"/>
                <a:gd name="T34" fmla="*/ 16 w 9296"/>
                <a:gd name="T35" fmla="*/ 69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96" h="704">
                  <a:moveTo>
                    <a:pt x="0" y="8"/>
                  </a:moveTo>
                  <a:cubicBezTo>
                    <a:pt x="0" y="4"/>
                    <a:pt x="4" y="0"/>
                    <a:pt x="8" y="0"/>
                  </a:cubicBezTo>
                  <a:lnTo>
                    <a:pt x="9288" y="0"/>
                  </a:lnTo>
                  <a:cubicBezTo>
                    <a:pt x="9293" y="0"/>
                    <a:pt x="9296" y="4"/>
                    <a:pt x="9296" y="8"/>
                  </a:cubicBezTo>
                  <a:lnTo>
                    <a:pt x="9296" y="696"/>
                  </a:lnTo>
                  <a:cubicBezTo>
                    <a:pt x="9296" y="701"/>
                    <a:pt x="9293" y="704"/>
                    <a:pt x="9288" y="704"/>
                  </a:cubicBezTo>
                  <a:lnTo>
                    <a:pt x="8" y="704"/>
                  </a:lnTo>
                  <a:cubicBezTo>
                    <a:pt x="4" y="704"/>
                    <a:pt x="0" y="701"/>
                    <a:pt x="0" y="696"/>
                  </a:cubicBezTo>
                  <a:lnTo>
                    <a:pt x="0" y="8"/>
                  </a:lnTo>
                  <a:close/>
                  <a:moveTo>
                    <a:pt x="16" y="696"/>
                  </a:moveTo>
                  <a:lnTo>
                    <a:pt x="8" y="688"/>
                  </a:lnTo>
                  <a:lnTo>
                    <a:pt x="9288" y="688"/>
                  </a:lnTo>
                  <a:lnTo>
                    <a:pt x="9280" y="696"/>
                  </a:lnTo>
                  <a:lnTo>
                    <a:pt x="9280" y="8"/>
                  </a:lnTo>
                  <a:lnTo>
                    <a:pt x="9288" y="16"/>
                  </a:lnTo>
                  <a:lnTo>
                    <a:pt x="8" y="16"/>
                  </a:lnTo>
                  <a:lnTo>
                    <a:pt x="16" y="8"/>
                  </a:lnTo>
                  <a:lnTo>
                    <a:pt x="16" y="696"/>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1" name="Freeform 364"/>
            <p:cNvSpPr>
              <a:spLocks/>
            </p:cNvSpPr>
            <p:nvPr/>
          </p:nvSpPr>
          <p:spPr bwMode="auto">
            <a:xfrm>
              <a:off x="2544" y="2400"/>
              <a:ext cx="76" cy="4"/>
            </a:xfrm>
            <a:custGeom>
              <a:avLst/>
              <a:gdLst>
                <a:gd name="T0" fmla="*/ 16 w 432"/>
                <a:gd name="T1" fmla="*/ 0 h 32"/>
                <a:gd name="T2" fmla="*/ 416 w 432"/>
                <a:gd name="T3" fmla="*/ 0 h 32"/>
                <a:gd name="T4" fmla="*/ 432 w 432"/>
                <a:gd name="T5" fmla="*/ 16 h 32"/>
                <a:gd name="T6" fmla="*/ 416 w 432"/>
                <a:gd name="T7" fmla="*/ 32 h 32"/>
                <a:gd name="T8" fmla="*/ 16 w 432"/>
                <a:gd name="T9" fmla="*/ 32 h 32"/>
                <a:gd name="T10" fmla="*/ 0 w 432"/>
                <a:gd name="T11" fmla="*/ 16 h 32"/>
                <a:gd name="T12" fmla="*/ 16 w 4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32" h="32">
                  <a:moveTo>
                    <a:pt x="16" y="0"/>
                  </a:moveTo>
                  <a:lnTo>
                    <a:pt x="416" y="0"/>
                  </a:lnTo>
                  <a:cubicBezTo>
                    <a:pt x="425" y="0"/>
                    <a:pt x="432" y="8"/>
                    <a:pt x="432" y="16"/>
                  </a:cubicBezTo>
                  <a:cubicBezTo>
                    <a:pt x="432" y="25"/>
                    <a:pt x="425" y="32"/>
                    <a:pt x="416"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2" name="Freeform 365"/>
            <p:cNvSpPr>
              <a:spLocks/>
            </p:cNvSpPr>
            <p:nvPr/>
          </p:nvSpPr>
          <p:spPr bwMode="auto">
            <a:xfrm>
              <a:off x="2571" y="2393"/>
              <a:ext cx="22" cy="19"/>
            </a:xfrm>
            <a:custGeom>
              <a:avLst/>
              <a:gdLst>
                <a:gd name="T0" fmla="*/ 11 w 22"/>
                <a:gd name="T1" fmla="*/ 0 h 19"/>
                <a:gd name="T2" fmla="*/ 22 w 22"/>
                <a:gd name="T3" fmla="*/ 9 h 19"/>
                <a:gd name="T4" fmla="*/ 11 w 22"/>
                <a:gd name="T5" fmla="*/ 19 h 19"/>
                <a:gd name="T6" fmla="*/ 0 w 22"/>
                <a:gd name="T7" fmla="*/ 9 h 19"/>
                <a:gd name="T8" fmla="*/ 11 w 22"/>
                <a:gd name="T9" fmla="*/ 0 h 19"/>
              </a:gdLst>
              <a:ahLst/>
              <a:cxnLst>
                <a:cxn ang="0">
                  <a:pos x="T0" y="T1"/>
                </a:cxn>
                <a:cxn ang="0">
                  <a:pos x="T2" y="T3"/>
                </a:cxn>
                <a:cxn ang="0">
                  <a:pos x="T4" y="T5"/>
                </a:cxn>
                <a:cxn ang="0">
                  <a:pos x="T6" y="T7"/>
                </a:cxn>
                <a:cxn ang="0">
                  <a:pos x="T8" y="T9"/>
                </a:cxn>
              </a:cxnLst>
              <a:rect l="0" t="0" r="r" b="b"/>
              <a:pathLst>
                <a:path w="22" h="19">
                  <a:moveTo>
                    <a:pt x="11" y="0"/>
                  </a:moveTo>
                  <a:lnTo>
                    <a:pt x="22" y="9"/>
                  </a:lnTo>
                  <a:lnTo>
                    <a:pt x="11" y="19"/>
                  </a:lnTo>
                  <a:lnTo>
                    <a:pt x="0" y="9"/>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3" name="Freeform 366"/>
            <p:cNvSpPr>
              <a:spLocks noEditPoints="1"/>
            </p:cNvSpPr>
            <p:nvPr/>
          </p:nvSpPr>
          <p:spPr bwMode="auto">
            <a:xfrm>
              <a:off x="2570" y="2392"/>
              <a:ext cx="25" cy="21"/>
            </a:xfrm>
            <a:custGeom>
              <a:avLst/>
              <a:gdLst>
                <a:gd name="T0" fmla="*/ 67 w 145"/>
                <a:gd name="T1" fmla="*/ 3 h 145"/>
                <a:gd name="T2" fmla="*/ 78 w 145"/>
                <a:gd name="T3" fmla="*/ 3 h 145"/>
                <a:gd name="T4" fmla="*/ 142 w 145"/>
                <a:gd name="T5" fmla="*/ 67 h 145"/>
                <a:gd name="T6" fmla="*/ 142 w 145"/>
                <a:gd name="T7" fmla="*/ 78 h 145"/>
                <a:gd name="T8" fmla="*/ 78 w 145"/>
                <a:gd name="T9" fmla="*/ 142 h 145"/>
                <a:gd name="T10" fmla="*/ 67 w 145"/>
                <a:gd name="T11" fmla="*/ 142 h 145"/>
                <a:gd name="T12" fmla="*/ 3 w 145"/>
                <a:gd name="T13" fmla="*/ 78 h 145"/>
                <a:gd name="T14" fmla="*/ 3 w 145"/>
                <a:gd name="T15" fmla="*/ 67 h 145"/>
                <a:gd name="T16" fmla="*/ 67 w 145"/>
                <a:gd name="T17" fmla="*/ 3 h 145"/>
                <a:gd name="T18" fmla="*/ 14 w 145"/>
                <a:gd name="T19" fmla="*/ 78 h 145"/>
                <a:gd name="T20" fmla="*/ 14 w 145"/>
                <a:gd name="T21" fmla="*/ 67 h 145"/>
                <a:gd name="T22" fmla="*/ 78 w 145"/>
                <a:gd name="T23" fmla="*/ 131 h 145"/>
                <a:gd name="T24" fmla="*/ 67 w 145"/>
                <a:gd name="T25" fmla="*/ 131 h 145"/>
                <a:gd name="T26" fmla="*/ 131 w 145"/>
                <a:gd name="T27" fmla="*/ 67 h 145"/>
                <a:gd name="T28" fmla="*/ 131 w 145"/>
                <a:gd name="T29" fmla="*/ 78 h 145"/>
                <a:gd name="T30" fmla="*/ 67 w 145"/>
                <a:gd name="T31" fmla="*/ 14 h 145"/>
                <a:gd name="T32" fmla="*/ 78 w 145"/>
                <a:gd name="T33" fmla="*/ 14 h 145"/>
                <a:gd name="T34" fmla="*/ 14 w 145"/>
                <a:gd name="T35"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5">
                  <a:moveTo>
                    <a:pt x="67" y="3"/>
                  </a:moveTo>
                  <a:cubicBezTo>
                    <a:pt x="70" y="0"/>
                    <a:pt x="75" y="0"/>
                    <a:pt x="78" y="3"/>
                  </a:cubicBezTo>
                  <a:lnTo>
                    <a:pt x="142" y="67"/>
                  </a:lnTo>
                  <a:cubicBezTo>
                    <a:pt x="145" y="70"/>
                    <a:pt x="145" y="75"/>
                    <a:pt x="142" y="78"/>
                  </a:cubicBezTo>
                  <a:lnTo>
                    <a:pt x="78" y="142"/>
                  </a:lnTo>
                  <a:cubicBezTo>
                    <a:pt x="75" y="145"/>
                    <a:pt x="70" y="145"/>
                    <a:pt x="67" y="142"/>
                  </a:cubicBezTo>
                  <a:lnTo>
                    <a:pt x="3" y="78"/>
                  </a:lnTo>
                  <a:cubicBezTo>
                    <a:pt x="0" y="75"/>
                    <a:pt x="0" y="70"/>
                    <a:pt x="3" y="67"/>
                  </a:cubicBezTo>
                  <a:lnTo>
                    <a:pt x="67" y="3"/>
                  </a:lnTo>
                  <a:close/>
                  <a:moveTo>
                    <a:pt x="14" y="78"/>
                  </a:moveTo>
                  <a:lnTo>
                    <a:pt x="14" y="67"/>
                  </a:lnTo>
                  <a:lnTo>
                    <a:pt x="78" y="131"/>
                  </a:lnTo>
                  <a:lnTo>
                    <a:pt x="67" y="131"/>
                  </a:lnTo>
                  <a:lnTo>
                    <a:pt x="131" y="67"/>
                  </a:lnTo>
                  <a:lnTo>
                    <a:pt x="131" y="78"/>
                  </a:lnTo>
                  <a:lnTo>
                    <a:pt x="67" y="14"/>
                  </a:lnTo>
                  <a:lnTo>
                    <a:pt x="78" y="14"/>
                  </a:lnTo>
                  <a:lnTo>
                    <a:pt x="14" y="78"/>
                  </a:lnTo>
                  <a:close/>
                </a:path>
              </a:pathLst>
            </a:custGeom>
            <a:solidFill>
              <a:srgbClr val="000080"/>
            </a:solidFill>
            <a:ln w="4763" cap="flat">
              <a:solidFill>
                <a:srgbClr val="00008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4" name="Rectangle 367"/>
            <p:cNvSpPr>
              <a:spLocks noChangeArrowheads="1"/>
            </p:cNvSpPr>
            <p:nvPr/>
          </p:nvSpPr>
          <p:spPr bwMode="auto">
            <a:xfrm>
              <a:off x="2628" y="2385"/>
              <a:ext cx="67"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国語</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95" name="Rectangle 368"/>
            <p:cNvSpPr>
              <a:spLocks noChangeArrowheads="1"/>
            </p:cNvSpPr>
            <p:nvPr/>
          </p:nvSpPr>
          <p:spPr bwMode="auto">
            <a:xfrm>
              <a:off x="2712" y="2385"/>
              <a:ext cx="5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A</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96" name="Rectangle 369"/>
            <p:cNvSpPr>
              <a:spLocks noChangeArrowheads="1"/>
            </p:cNvSpPr>
            <p:nvPr/>
          </p:nvSpPr>
          <p:spPr bwMode="auto">
            <a:xfrm>
              <a:off x="2737" y="2385"/>
              <a:ext cx="67"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97" name="Freeform 370"/>
            <p:cNvSpPr>
              <a:spLocks/>
            </p:cNvSpPr>
            <p:nvPr/>
          </p:nvSpPr>
          <p:spPr bwMode="auto">
            <a:xfrm>
              <a:off x="2878" y="2400"/>
              <a:ext cx="78" cy="4"/>
            </a:xfrm>
            <a:custGeom>
              <a:avLst/>
              <a:gdLst>
                <a:gd name="T0" fmla="*/ 16 w 448"/>
                <a:gd name="T1" fmla="*/ 0 h 32"/>
                <a:gd name="T2" fmla="*/ 432 w 448"/>
                <a:gd name="T3" fmla="*/ 0 h 32"/>
                <a:gd name="T4" fmla="*/ 448 w 448"/>
                <a:gd name="T5" fmla="*/ 16 h 32"/>
                <a:gd name="T6" fmla="*/ 432 w 448"/>
                <a:gd name="T7" fmla="*/ 32 h 32"/>
                <a:gd name="T8" fmla="*/ 16 w 448"/>
                <a:gd name="T9" fmla="*/ 32 h 32"/>
                <a:gd name="T10" fmla="*/ 0 w 448"/>
                <a:gd name="T11" fmla="*/ 16 h 32"/>
                <a:gd name="T12" fmla="*/ 16 w 44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8" name="Rectangle 371"/>
            <p:cNvSpPr>
              <a:spLocks noChangeArrowheads="1"/>
            </p:cNvSpPr>
            <p:nvPr/>
          </p:nvSpPr>
          <p:spPr bwMode="auto">
            <a:xfrm>
              <a:off x="2907" y="2394"/>
              <a:ext cx="2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9" name="Freeform 372"/>
            <p:cNvSpPr>
              <a:spLocks noEditPoints="1"/>
            </p:cNvSpPr>
            <p:nvPr/>
          </p:nvSpPr>
          <p:spPr bwMode="auto">
            <a:xfrm>
              <a:off x="2906" y="2393"/>
              <a:ext cx="25" cy="21"/>
            </a:xfrm>
            <a:custGeom>
              <a:avLst/>
              <a:gdLst>
                <a:gd name="T0" fmla="*/ 0 w 144"/>
                <a:gd name="T1" fmla="*/ 8 h 144"/>
                <a:gd name="T2" fmla="*/ 8 w 144"/>
                <a:gd name="T3" fmla="*/ 0 h 144"/>
                <a:gd name="T4" fmla="*/ 136 w 144"/>
                <a:gd name="T5" fmla="*/ 0 h 144"/>
                <a:gd name="T6" fmla="*/ 144 w 144"/>
                <a:gd name="T7" fmla="*/ 8 h 144"/>
                <a:gd name="T8" fmla="*/ 144 w 144"/>
                <a:gd name="T9" fmla="*/ 136 h 144"/>
                <a:gd name="T10" fmla="*/ 136 w 144"/>
                <a:gd name="T11" fmla="*/ 144 h 144"/>
                <a:gd name="T12" fmla="*/ 8 w 144"/>
                <a:gd name="T13" fmla="*/ 144 h 144"/>
                <a:gd name="T14" fmla="*/ 0 w 144"/>
                <a:gd name="T15" fmla="*/ 136 h 144"/>
                <a:gd name="T16" fmla="*/ 0 w 144"/>
                <a:gd name="T17" fmla="*/ 8 h 144"/>
                <a:gd name="T18" fmla="*/ 16 w 144"/>
                <a:gd name="T19" fmla="*/ 136 h 144"/>
                <a:gd name="T20" fmla="*/ 8 w 144"/>
                <a:gd name="T21" fmla="*/ 128 h 144"/>
                <a:gd name="T22" fmla="*/ 136 w 144"/>
                <a:gd name="T23" fmla="*/ 128 h 144"/>
                <a:gd name="T24" fmla="*/ 128 w 144"/>
                <a:gd name="T25" fmla="*/ 136 h 144"/>
                <a:gd name="T26" fmla="*/ 128 w 144"/>
                <a:gd name="T27" fmla="*/ 8 h 144"/>
                <a:gd name="T28" fmla="*/ 136 w 144"/>
                <a:gd name="T29" fmla="*/ 16 h 144"/>
                <a:gd name="T30" fmla="*/ 8 w 144"/>
                <a:gd name="T31" fmla="*/ 16 h 144"/>
                <a:gd name="T32" fmla="*/ 16 w 144"/>
                <a:gd name="T33" fmla="*/ 8 h 144"/>
                <a:gd name="T34" fmla="*/ 16 w 144"/>
                <a:gd name="T35"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144">
                  <a:moveTo>
                    <a:pt x="0" y="8"/>
                  </a:moveTo>
                  <a:cubicBezTo>
                    <a:pt x="0" y="4"/>
                    <a:pt x="4" y="0"/>
                    <a:pt x="8" y="0"/>
                  </a:cubicBezTo>
                  <a:lnTo>
                    <a:pt x="136" y="0"/>
                  </a:lnTo>
                  <a:cubicBezTo>
                    <a:pt x="141" y="0"/>
                    <a:pt x="144" y="4"/>
                    <a:pt x="144" y="8"/>
                  </a:cubicBezTo>
                  <a:lnTo>
                    <a:pt x="144" y="136"/>
                  </a:lnTo>
                  <a:cubicBezTo>
                    <a:pt x="144" y="141"/>
                    <a:pt x="141" y="144"/>
                    <a:pt x="136" y="144"/>
                  </a:cubicBezTo>
                  <a:lnTo>
                    <a:pt x="8" y="144"/>
                  </a:lnTo>
                  <a:cubicBezTo>
                    <a:pt x="4" y="144"/>
                    <a:pt x="0" y="141"/>
                    <a:pt x="0" y="136"/>
                  </a:cubicBezTo>
                  <a:lnTo>
                    <a:pt x="0" y="8"/>
                  </a:lnTo>
                  <a:close/>
                  <a:moveTo>
                    <a:pt x="16" y="136"/>
                  </a:moveTo>
                  <a:lnTo>
                    <a:pt x="8" y="128"/>
                  </a:lnTo>
                  <a:lnTo>
                    <a:pt x="136" y="128"/>
                  </a:lnTo>
                  <a:lnTo>
                    <a:pt x="128" y="136"/>
                  </a:lnTo>
                  <a:lnTo>
                    <a:pt x="128" y="8"/>
                  </a:lnTo>
                  <a:lnTo>
                    <a:pt x="136" y="16"/>
                  </a:lnTo>
                  <a:lnTo>
                    <a:pt x="8" y="16"/>
                  </a:lnTo>
                  <a:lnTo>
                    <a:pt x="16" y="8"/>
                  </a:lnTo>
                  <a:lnTo>
                    <a:pt x="16" y="136"/>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0" name="Rectangle 373"/>
            <p:cNvSpPr>
              <a:spLocks noChangeArrowheads="1"/>
            </p:cNvSpPr>
            <p:nvPr/>
          </p:nvSpPr>
          <p:spPr bwMode="auto">
            <a:xfrm>
              <a:off x="2963" y="2385"/>
              <a:ext cx="6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国語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01" name="Rectangle 374"/>
            <p:cNvSpPr>
              <a:spLocks noChangeArrowheads="1"/>
            </p:cNvSpPr>
            <p:nvPr/>
          </p:nvSpPr>
          <p:spPr bwMode="auto">
            <a:xfrm>
              <a:off x="3047" y="2385"/>
              <a:ext cx="5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B</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02" name="Rectangle 375"/>
            <p:cNvSpPr>
              <a:spLocks noChangeArrowheads="1"/>
            </p:cNvSpPr>
            <p:nvPr/>
          </p:nvSpPr>
          <p:spPr bwMode="auto">
            <a:xfrm>
              <a:off x="3075" y="2385"/>
              <a:ext cx="6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03" name="Freeform 376"/>
            <p:cNvSpPr>
              <a:spLocks/>
            </p:cNvSpPr>
            <p:nvPr/>
          </p:nvSpPr>
          <p:spPr bwMode="auto">
            <a:xfrm>
              <a:off x="3215" y="2400"/>
              <a:ext cx="78" cy="4"/>
            </a:xfrm>
            <a:custGeom>
              <a:avLst/>
              <a:gdLst>
                <a:gd name="T0" fmla="*/ 16 w 448"/>
                <a:gd name="T1" fmla="*/ 0 h 32"/>
                <a:gd name="T2" fmla="*/ 432 w 448"/>
                <a:gd name="T3" fmla="*/ 0 h 32"/>
                <a:gd name="T4" fmla="*/ 448 w 448"/>
                <a:gd name="T5" fmla="*/ 16 h 32"/>
                <a:gd name="T6" fmla="*/ 432 w 448"/>
                <a:gd name="T7" fmla="*/ 32 h 32"/>
                <a:gd name="T8" fmla="*/ 16 w 448"/>
                <a:gd name="T9" fmla="*/ 32 h 32"/>
                <a:gd name="T10" fmla="*/ 0 w 448"/>
                <a:gd name="T11" fmla="*/ 16 h 32"/>
                <a:gd name="T12" fmla="*/ 16 w 44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4" name="Freeform 377"/>
            <p:cNvSpPr>
              <a:spLocks/>
            </p:cNvSpPr>
            <p:nvPr/>
          </p:nvSpPr>
          <p:spPr bwMode="auto">
            <a:xfrm>
              <a:off x="3243" y="2393"/>
              <a:ext cx="22" cy="19"/>
            </a:xfrm>
            <a:custGeom>
              <a:avLst/>
              <a:gdLst>
                <a:gd name="T0" fmla="*/ 11 w 22"/>
                <a:gd name="T1" fmla="*/ 0 h 19"/>
                <a:gd name="T2" fmla="*/ 22 w 22"/>
                <a:gd name="T3" fmla="*/ 19 h 19"/>
                <a:gd name="T4" fmla="*/ 0 w 22"/>
                <a:gd name="T5" fmla="*/ 19 h 19"/>
                <a:gd name="T6" fmla="*/ 11 w 22"/>
                <a:gd name="T7" fmla="*/ 0 h 19"/>
              </a:gdLst>
              <a:ahLst/>
              <a:cxnLst>
                <a:cxn ang="0">
                  <a:pos x="T0" y="T1"/>
                </a:cxn>
                <a:cxn ang="0">
                  <a:pos x="T2" y="T3"/>
                </a:cxn>
                <a:cxn ang="0">
                  <a:pos x="T4" y="T5"/>
                </a:cxn>
                <a:cxn ang="0">
                  <a:pos x="T6" y="T7"/>
                </a:cxn>
              </a:cxnLst>
              <a:rect l="0" t="0" r="r" b="b"/>
              <a:pathLst>
                <a:path w="22" h="19">
                  <a:moveTo>
                    <a:pt x="11" y="0"/>
                  </a:moveTo>
                  <a:lnTo>
                    <a:pt x="22" y="19"/>
                  </a:lnTo>
                  <a:lnTo>
                    <a:pt x="0" y="19"/>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5" name="Freeform 378"/>
            <p:cNvSpPr>
              <a:spLocks noEditPoints="1"/>
            </p:cNvSpPr>
            <p:nvPr/>
          </p:nvSpPr>
          <p:spPr bwMode="auto">
            <a:xfrm>
              <a:off x="3241" y="2392"/>
              <a:ext cx="26" cy="21"/>
            </a:xfrm>
            <a:custGeom>
              <a:avLst/>
              <a:gdLst>
                <a:gd name="T0" fmla="*/ 65 w 145"/>
                <a:gd name="T1" fmla="*/ 5 h 144"/>
                <a:gd name="T2" fmla="*/ 72 w 145"/>
                <a:gd name="T3" fmla="*/ 0 h 144"/>
                <a:gd name="T4" fmla="*/ 79 w 145"/>
                <a:gd name="T5" fmla="*/ 5 h 144"/>
                <a:gd name="T6" fmla="*/ 143 w 145"/>
                <a:gd name="T7" fmla="*/ 133 h 144"/>
                <a:gd name="T8" fmla="*/ 143 w 145"/>
                <a:gd name="T9" fmla="*/ 141 h 144"/>
                <a:gd name="T10" fmla="*/ 136 w 145"/>
                <a:gd name="T11" fmla="*/ 144 h 144"/>
                <a:gd name="T12" fmla="*/ 8 w 145"/>
                <a:gd name="T13" fmla="*/ 144 h 144"/>
                <a:gd name="T14" fmla="*/ 1 w 145"/>
                <a:gd name="T15" fmla="*/ 141 h 144"/>
                <a:gd name="T16" fmla="*/ 1 w 145"/>
                <a:gd name="T17" fmla="*/ 133 h 144"/>
                <a:gd name="T18" fmla="*/ 65 w 145"/>
                <a:gd name="T19" fmla="*/ 5 h 144"/>
                <a:gd name="T20" fmla="*/ 15 w 145"/>
                <a:gd name="T21" fmla="*/ 140 h 144"/>
                <a:gd name="T22" fmla="*/ 8 w 145"/>
                <a:gd name="T23" fmla="*/ 128 h 144"/>
                <a:gd name="T24" fmla="*/ 136 w 145"/>
                <a:gd name="T25" fmla="*/ 128 h 144"/>
                <a:gd name="T26" fmla="*/ 129 w 145"/>
                <a:gd name="T27" fmla="*/ 140 h 144"/>
                <a:gd name="T28" fmla="*/ 65 w 145"/>
                <a:gd name="T29" fmla="*/ 12 h 144"/>
                <a:gd name="T30" fmla="*/ 79 w 145"/>
                <a:gd name="T31" fmla="*/ 12 h 144"/>
                <a:gd name="T32" fmla="*/ 15 w 145"/>
                <a:gd name="T33" fmla="*/ 14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44">
                  <a:moveTo>
                    <a:pt x="65" y="5"/>
                  </a:moveTo>
                  <a:cubicBezTo>
                    <a:pt x="66" y="2"/>
                    <a:pt x="69" y="0"/>
                    <a:pt x="72" y="0"/>
                  </a:cubicBezTo>
                  <a:cubicBezTo>
                    <a:pt x="75" y="0"/>
                    <a:pt x="78" y="2"/>
                    <a:pt x="79" y="5"/>
                  </a:cubicBezTo>
                  <a:lnTo>
                    <a:pt x="143" y="133"/>
                  </a:lnTo>
                  <a:cubicBezTo>
                    <a:pt x="145" y="135"/>
                    <a:pt x="144" y="138"/>
                    <a:pt x="143" y="141"/>
                  </a:cubicBezTo>
                  <a:cubicBezTo>
                    <a:pt x="141" y="143"/>
                    <a:pt x="139" y="144"/>
                    <a:pt x="136" y="144"/>
                  </a:cubicBezTo>
                  <a:lnTo>
                    <a:pt x="8" y="144"/>
                  </a:lnTo>
                  <a:cubicBezTo>
                    <a:pt x="5" y="144"/>
                    <a:pt x="3" y="143"/>
                    <a:pt x="1" y="141"/>
                  </a:cubicBezTo>
                  <a:cubicBezTo>
                    <a:pt x="0" y="138"/>
                    <a:pt x="0" y="135"/>
                    <a:pt x="1" y="133"/>
                  </a:cubicBezTo>
                  <a:lnTo>
                    <a:pt x="65" y="5"/>
                  </a:lnTo>
                  <a:close/>
                  <a:moveTo>
                    <a:pt x="15" y="140"/>
                  </a:moveTo>
                  <a:lnTo>
                    <a:pt x="8" y="128"/>
                  </a:lnTo>
                  <a:lnTo>
                    <a:pt x="136" y="128"/>
                  </a:lnTo>
                  <a:lnTo>
                    <a:pt x="129" y="140"/>
                  </a:lnTo>
                  <a:lnTo>
                    <a:pt x="65" y="12"/>
                  </a:lnTo>
                  <a:lnTo>
                    <a:pt x="79" y="12"/>
                  </a:lnTo>
                  <a:lnTo>
                    <a:pt x="15" y="14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6" name="Rectangle 379"/>
            <p:cNvSpPr>
              <a:spLocks noChangeArrowheads="1"/>
            </p:cNvSpPr>
            <p:nvPr/>
          </p:nvSpPr>
          <p:spPr bwMode="auto">
            <a:xfrm>
              <a:off x="3299" y="2385"/>
              <a:ext cx="67"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算数</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07" name="Rectangle 380"/>
            <p:cNvSpPr>
              <a:spLocks noChangeArrowheads="1"/>
            </p:cNvSpPr>
            <p:nvPr/>
          </p:nvSpPr>
          <p:spPr bwMode="auto">
            <a:xfrm>
              <a:off x="3383" y="2385"/>
              <a:ext cx="5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A</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08" name="Rectangle 381"/>
            <p:cNvSpPr>
              <a:spLocks noChangeArrowheads="1"/>
            </p:cNvSpPr>
            <p:nvPr/>
          </p:nvSpPr>
          <p:spPr bwMode="auto">
            <a:xfrm>
              <a:off x="3409" y="2385"/>
              <a:ext cx="67"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09" name="Freeform 382"/>
            <p:cNvSpPr>
              <a:spLocks/>
            </p:cNvSpPr>
            <p:nvPr/>
          </p:nvSpPr>
          <p:spPr bwMode="auto">
            <a:xfrm>
              <a:off x="3551" y="2400"/>
              <a:ext cx="76" cy="4"/>
            </a:xfrm>
            <a:custGeom>
              <a:avLst/>
              <a:gdLst>
                <a:gd name="T0" fmla="*/ 16 w 432"/>
                <a:gd name="T1" fmla="*/ 0 h 32"/>
                <a:gd name="T2" fmla="*/ 416 w 432"/>
                <a:gd name="T3" fmla="*/ 0 h 32"/>
                <a:gd name="T4" fmla="*/ 432 w 432"/>
                <a:gd name="T5" fmla="*/ 16 h 32"/>
                <a:gd name="T6" fmla="*/ 416 w 432"/>
                <a:gd name="T7" fmla="*/ 32 h 32"/>
                <a:gd name="T8" fmla="*/ 16 w 432"/>
                <a:gd name="T9" fmla="*/ 32 h 32"/>
                <a:gd name="T10" fmla="*/ 0 w 432"/>
                <a:gd name="T11" fmla="*/ 16 h 32"/>
                <a:gd name="T12" fmla="*/ 16 w 4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32" h="32">
                  <a:moveTo>
                    <a:pt x="16" y="0"/>
                  </a:moveTo>
                  <a:lnTo>
                    <a:pt x="416" y="0"/>
                  </a:lnTo>
                  <a:cubicBezTo>
                    <a:pt x="425" y="0"/>
                    <a:pt x="432" y="8"/>
                    <a:pt x="432" y="16"/>
                  </a:cubicBezTo>
                  <a:cubicBezTo>
                    <a:pt x="432" y="25"/>
                    <a:pt x="425" y="32"/>
                    <a:pt x="416"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0" name="Oval 383"/>
            <p:cNvSpPr>
              <a:spLocks noChangeArrowheads="1"/>
            </p:cNvSpPr>
            <p:nvPr/>
          </p:nvSpPr>
          <p:spPr bwMode="auto">
            <a:xfrm>
              <a:off x="3578" y="2394"/>
              <a:ext cx="22" cy="1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1" name="Freeform 384"/>
            <p:cNvSpPr>
              <a:spLocks noEditPoints="1"/>
            </p:cNvSpPr>
            <p:nvPr/>
          </p:nvSpPr>
          <p:spPr bwMode="auto">
            <a:xfrm>
              <a:off x="3577" y="2393"/>
              <a:ext cx="25" cy="21"/>
            </a:xfrm>
            <a:custGeom>
              <a:avLst/>
              <a:gdLst>
                <a:gd name="T0" fmla="*/ 144 w 145"/>
                <a:gd name="T1" fmla="*/ 74 h 145"/>
                <a:gd name="T2" fmla="*/ 138 w 145"/>
                <a:gd name="T3" fmla="*/ 102 h 145"/>
                <a:gd name="T4" fmla="*/ 123 w 145"/>
                <a:gd name="T5" fmla="*/ 125 h 145"/>
                <a:gd name="T6" fmla="*/ 99 w 145"/>
                <a:gd name="T7" fmla="*/ 139 h 145"/>
                <a:gd name="T8" fmla="*/ 71 w 145"/>
                <a:gd name="T9" fmla="*/ 144 h 145"/>
                <a:gd name="T10" fmla="*/ 43 w 145"/>
                <a:gd name="T11" fmla="*/ 138 h 145"/>
                <a:gd name="T12" fmla="*/ 21 w 145"/>
                <a:gd name="T13" fmla="*/ 123 h 145"/>
                <a:gd name="T14" fmla="*/ 6 w 145"/>
                <a:gd name="T15" fmla="*/ 99 h 145"/>
                <a:gd name="T16" fmla="*/ 1 w 145"/>
                <a:gd name="T17" fmla="*/ 71 h 145"/>
                <a:gd name="T18" fmla="*/ 7 w 145"/>
                <a:gd name="T19" fmla="*/ 43 h 145"/>
                <a:gd name="T20" fmla="*/ 23 w 145"/>
                <a:gd name="T21" fmla="*/ 21 h 145"/>
                <a:gd name="T22" fmla="*/ 46 w 145"/>
                <a:gd name="T23" fmla="*/ 6 h 145"/>
                <a:gd name="T24" fmla="*/ 74 w 145"/>
                <a:gd name="T25" fmla="*/ 1 h 145"/>
                <a:gd name="T26" fmla="*/ 102 w 145"/>
                <a:gd name="T27" fmla="*/ 7 h 145"/>
                <a:gd name="T28" fmla="*/ 125 w 145"/>
                <a:gd name="T29" fmla="*/ 23 h 145"/>
                <a:gd name="T30" fmla="*/ 139 w 145"/>
                <a:gd name="T31" fmla="*/ 46 h 145"/>
                <a:gd name="T32" fmla="*/ 124 w 145"/>
                <a:gd name="T33" fmla="*/ 49 h 145"/>
                <a:gd name="T34" fmla="*/ 112 w 145"/>
                <a:gd name="T35" fmla="*/ 32 h 145"/>
                <a:gd name="T36" fmla="*/ 93 w 145"/>
                <a:gd name="T37" fmla="*/ 20 h 145"/>
                <a:gd name="T38" fmla="*/ 71 w 145"/>
                <a:gd name="T39" fmla="*/ 16 h 145"/>
                <a:gd name="T40" fmla="*/ 49 w 145"/>
                <a:gd name="T41" fmla="*/ 21 h 145"/>
                <a:gd name="T42" fmla="*/ 32 w 145"/>
                <a:gd name="T43" fmla="*/ 34 h 145"/>
                <a:gd name="T44" fmla="*/ 20 w 145"/>
                <a:gd name="T45" fmla="*/ 52 h 145"/>
                <a:gd name="T46" fmla="*/ 16 w 145"/>
                <a:gd name="T47" fmla="*/ 74 h 145"/>
                <a:gd name="T48" fmla="*/ 21 w 145"/>
                <a:gd name="T49" fmla="*/ 96 h 145"/>
                <a:gd name="T50" fmla="*/ 34 w 145"/>
                <a:gd name="T51" fmla="*/ 114 h 145"/>
                <a:gd name="T52" fmla="*/ 52 w 145"/>
                <a:gd name="T53" fmla="*/ 125 h 145"/>
                <a:gd name="T54" fmla="*/ 74 w 145"/>
                <a:gd name="T55" fmla="*/ 129 h 145"/>
                <a:gd name="T56" fmla="*/ 96 w 145"/>
                <a:gd name="T57" fmla="*/ 124 h 145"/>
                <a:gd name="T58" fmla="*/ 114 w 145"/>
                <a:gd name="T59" fmla="*/ 112 h 145"/>
                <a:gd name="T60" fmla="*/ 125 w 145"/>
                <a:gd name="T61" fmla="*/ 93 h 145"/>
                <a:gd name="T62" fmla="*/ 129 w 145"/>
                <a:gd name="T63" fmla="*/ 71 h 145"/>
                <a:gd name="T64" fmla="*/ 124 w 145"/>
                <a:gd name="T65" fmla="*/ 4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5">
                  <a:moveTo>
                    <a:pt x="144" y="71"/>
                  </a:moveTo>
                  <a:cubicBezTo>
                    <a:pt x="145" y="72"/>
                    <a:pt x="145" y="73"/>
                    <a:pt x="144" y="74"/>
                  </a:cubicBezTo>
                  <a:lnTo>
                    <a:pt x="139" y="99"/>
                  </a:lnTo>
                  <a:cubicBezTo>
                    <a:pt x="139" y="100"/>
                    <a:pt x="139" y="101"/>
                    <a:pt x="138" y="102"/>
                  </a:cubicBezTo>
                  <a:lnTo>
                    <a:pt x="125" y="123"/>
                  </a:lnTo>
                  <a:cubicBezTo>
                    <a:pt x="125" y="124"/>
                    <a:pt x="124" y="125"/>
                    <a:pt x="123" y="125"/>
                  </a:cubicBezTo>
                  <a:lnTo>
                    <a:pt x="102" y="138"/>
                  </a:lnTo>
                  <a:cubicBezTo>
                    <a:pt x="101" y="139"/>
                    <a:pt x="100" y="139"/>
                    <a:pt x="99" y="139"/>
                  </a:cubicBezTo>
                  <a:lnTo>
                    <a:pt x="74" y="144"/>
                  </a:lnTo>
                  <a:cubicBezTo>
                    <a:pt x="73" y="145"/>
                    <a:pt x="72" y="145"/>
                    <a:pt x="71" y="144"/>
                  </a:cubicBezTo>
                  <a:lnTo>
                    <a:pt x="46" y="139"/>
                  </a:lnTo>
                  <a:cubicBezTo>
                    <a:pt x="45" y="139"/>
                    <a:pt x="44" y="139"/>
                    <a:pt x="43" y="138"/>
                  </a:cubicBezTo>
                  <a:lnTo>
                    <a:pt x="23" y="125"/>
                  </a:lnTo>
                  <a:cubicBezTo>
                    <a:pt x="22" y="125"/>
                    <a:pt x="21" y="124"/>
                    <a:pt x="21" y="123"/>
                  </a:cubicBezTo>
                  <a:lnTo>
                    <a:pt x="7" y="102"/>
                  </a:lnTo>
                  <a:cubicBezTo>
                    <a:pt x="6" y="101"/>
                    <a:pt x="6" y="100"/>
                    <a:pt x="6" y="99"/>
                  </a:cubicBezTo>
                  <a:lnTo>
                    <a:pt x="1" y="74"/>
                  </a:lnTo>
                  <a:cubicBezTo>
                    <a:pt x="0" y="73"/>
                    <a:pt x="0" y="72"/>
                    <a:pt x="1" y="71"/>
                  </a:cubicBezTo>
                  <a:lnTo>
                    <a:pt x="6" y="46"/>
                  </a:lnTo>
                  <a:cubicBezTo>
                    <a:pt x="6" y="45"/>
                    <a:pt x="6" y="44"/>
                    <a:pt x="7" y="43"/>
                  </a:cubicBezTo>
                  <a:lnTo>
                    <a:pt x="21" y="23"/>
                  </a:lnTo>
                  <a:cubicBezTo>
                    <a:pt x="21" y="22"/>
                    <a:pt x="22" y="21"/>
                    <a:pt x="23" y="21"/>
                  </a:cubicBezTo>
                  <a:lnTo>
                    <a:pt x="43" y="7"/>
                  </a:lnTo>
                  <a:cubicBezTo>
                    <a:pt x="44" y="6"/>
                    <a:pt x="45" y="6"/>
                    <a:pt x="46" y="6"/>
                  </a:cubicBezTo>
                  <a:lnTo>
                    <a:pt x="71" y="1"/>
                  </a:lnTo>
                  <a:cubicBezTo>
                    <a:pt x="72" y="0"/>
                    <a:pt x="73" y="0"/>
                    <a:pt x="74" y="1"/>
                  </a:cubicBezTo>
                  <a:lnTo>
                    <a:pt x="99" y="6"/>
                  </a:lnTo>
                  <a:cubicBezTo>
                    <a:pt x="100" y="6"/>
                    <a:pt x="101" y="6"/>
                    <a:pt x="102" y="7"/>
                  </a:cubicBezTo>
                  <a:lnTo>
                    <a:pt x="123" y="21"/>
                  </a:lnTo>
                  <a:cubicBezTo>
                    <a:pt x="124" y="21"/>
                    <a:pt x="125" y="22"/>
                    <a:pt x="125" y="23"/>
                  </a:cubicBezTo>
                  <a:lnTo>
                    <a:pt x="138" y="43"/>
                  </a:lnTo>
                  <a:cubicBezTo>
                    <a:pt x="139" y="44"/>
                    <a:pt x="139" y="45"/>
                    <a:pt x="139" y="46"/>
                  </a:cubicBezTo>
                  <a:lnTo>
                    <a:pt x="144" y="71"/>
                  </a:lnTo>
                  <a:close/>
                  <a:moveTo>
                    <a:pt x="124" y="49"/>
                  </a:moveTo>
                  <a:lnTo>
                    <a:pt x="125" y="52"/>
                  </a:lnTo>
                  <a:lnTo>
                    <a:pt x="112" y="32"/>
                  </a:lnTo>
                  <a:lnTo>
                    <a:pt x="114" y="34"/>
                  </a:lnTo>
                  <a:lnTo>
                    <a:pt x="93" y="20"/>
                  </a:lnTo>
                  <a:lnTo>
                    <a:pt x="96" y="21"/>
                  </a:lnTo>
                  <a:lnTo>
                    <a:pt x="71" y="16"/>
                  </a:lnTo>
                  <a:lnTo>
                    <a:pt x="74" y="16"/>
                  </a:lnTo>
                  <a:lnTo>
                    <a:pt x="49" y="21"/>
                  </a:lnTo>
                  <a:lnTo>
                    <a:pt x="52" y="20"/>
                  </a:lnTo>
                  <a:lnTo>
                    <a:pt x="32" y="34"/>
                  </a:lnTo>
                  <a:lnTo>
                    <a:pt x="34" y="32"/>
                  </a:lnTo>
                  <a:lnTo>
                    <a:pt x="20" y="52"/>
                  </a:lnTo>
                  <a:lnTo>
                    <a:pt x="21" y="49"/>
                  </a:lnTo>
                  <a:lnTo>
                    <a:pt x="16" y="74"/>
                  </a:lnTo>
                  <a:lnTo>
                    <a:pt x="16" y="71"/>
                  </a:lnTo>
                  <a:lnTo>
                    <a:pt x="21" y="96"/>
                  </a:lnTo>
                  <a:lnTo>
                    <a:pt x="20" y="93"/>
                  </a:lnTo>
                  <a:lnTo>
                    <a:pt x="34" y="114"/>
                  </a:lnTo>
                  <a:lnTo>
                    <a:pt x="32" y="112"/>
                  </a:lnTo>
                  <a:lnTo>
                    <a:pt x="52" y="125"/>
                  </a:lnTo>
                  <a:lnTo>
                    <a:pt x="49" y="124"/>
                  </a:lnTo>
                  <a:lnTo>
                    <a:pt x="74" y="129"/>
                  </a:lnTo>
                  <a:lnTo>
                    <a:pt x="71" y="129"/>
                  </a:lnTo>
                  <a:lnTo>
                    <a:pt x="96" y="124"/>
                  </a:lnTo>
                  <a:lnTo>
                    <a:pt x="93" y="125"/>
                  </a:lnTo>
                  <a:lnTo>
                    <a:pt x="114" y="112"/>
                  </a:lnTo>
                  <a:lnTo>
                    <a:pt x="112" y="114"/>
                  </a:lnTo>
                  <a:lnTo>
                    <a:pt x="125" y="93"/>
                  </a:lnTo>
                  <a:lnTo>
                    <a:pt x="124" y="96"/>
                  </a:lnTo>
                  <a:lnTo>
                    <a:pt x="129" y="71"/>
                  </a:lnTo>
                  <a:lnTo>
                    <a:pt x="129" y="74"/>
                  </a:lnTo>
                  <a:lnTo>
                    <a:pt x="124" y="49"/>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2" name="Rectangle 385"/>
            <p:cNvSpPr>
              <a:spLocks noChangeArrowheads="1"/>
            </p:cNvSpPr>
            <p:nvPr/>
          </p:nvSpPr>
          <p:spPr bwMode="auto">
            <a:xfrm>
              <a:off x="3635" y="2385"/>
              <a:ext cx="67"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算数</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3" name="Rectangle 386"/>
            <p:cNvSpPr>
              <a:spLocks noChangeArrowheads="1"/>
            </p:cNvSpPr>
            <p:nvPr/>
          </p:nvSpPr>
          <p:spPr bwMode="auto">
            <a:xfrm>
              <a:off x="3719" y="2385"/>
              <a:ext cx="5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B</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4" name="Rectangle 387"/>
            <p:cNvSpPr>
              <a:spLocks noChangeArrowheads="1"/>
            </p:cNvSpPr>
            <p:nvPr/>
          </p:nvSpPr>
          <p:spPr bwMode="auto">
            <a:xfrm>
              <a:off x="3747" y="2385"/>
              <a:ext cx="67"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5" name="Freeform 388"/>
            <p:cNvSpPr>
              <a:spLocks/>
            </p:cNvSpPr>
            <p:nvPr/>
          </p:nvSpPr>
          <p:spPr bwMode="auto">
            <a:xfrm>
              <a:off x="3888" y="2400"/>
              <a:ext cx="76" cy="4"/>
            </a:xfrm>
            <a:custGeom>
              <a:avLst/>
              <a:gdLst>
                <a:gd name="T0" fmla="*/ 16 w 432"/>
                <a:gd name="T1" fmla="*/ 0 h 32"/>
                <a:gd name="T2" fmla="*/ 416 w 432"/>
                <a:gd name="T3" fmla="*/ 0 h 32"/>
                <a:gd name="T4" fmla="*/ 432 w 432"/>
                <a:gd name="T5" fmla="*/ 16 h 32"/>
                <a:gd name="T6" fmla="*/ 416 w 432"/>
                <a:gd name="T7" fmla="*/ 32 h 32"/>
                <a:gd name="T8" fmla="*/ 16 w 432"/>
                <a:gd name="T9" fmla="*/ 32 h 32"/>
                <a:gd name="T10" fmla="*/ 0 w 432"/>
                <a:gd name="T11" fmla="*/ 16 h 32"/>
                <a:gd name="T12" fmla="*/ 16 w 4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32" h="32">
                  <a:moveTo>
                    <a:pt x="16" y="0"/>
                  </a:moveTo>
                  <a:lnTo>
                    <a:pt x="416" y="0"/>
                  </a:lnTo>
                  <a:cubicBezTo>
                    <a:pt x="425" y="0"/>
                    <a:pt x="432" y="8"/>
                    <a:pt x="432" y="16"/>
                  </a:cubicBezTo>
                  <a:cubicBezTo>
                    <a:pt x="432" y="25"/>
                    <a:pt x="425" y="32"/>
                    <a:pt x="416"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6" name="Oval 389"/>
            <p:cNvSpPr>
              <a:spLocks noChangeArrowheads="1"/>
            </p:cNvSpPr>
            <p:nvPr/>
          </p:nvSpPr>
          <p:spPr bwMode="auto">
            <a:xfrm>
              <a:off x="3915" y="2394"/>
              <a:ext cx="22" cy="1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7" name="Freeform 390"/>
            <p:cNvSpPr>
              <a:spLocks noEditPoints="1"/>
            </p:cNvSpPr>
            <p:nvPr/>
          </p:nvSpPr>
          <p:spPr bwMode="auto">
            <a:xfrm>
              <a:off x="3913" y="2393"/>
              <a:ext cx="26" cy="21"/>
            </a:xfrm>
            <a:custGeom>
              <a:avLst/>
              <a:gdLst>
                <a:gd name="T0" fmla="*/ 144 w 145"/>
                <a:gd name="T1" fmla="*/ 74 h 145"/>
                <a:gd name="T2" fmla="*/ 138 w 145"/>
                <a:gd name="T3" fmla="*/ 102 h 145"/>
                <a:gd name="T4" fmla="*/ 123 w 145"/>
                <a:gd name="T5" fmla="*/ 125 h 145"/>
                <a:gd name="T6" fmla="*/ 99 w 145"/>
                <a:gd name="T7" fmla="*/ 139 h 145"/>
                <a:gd name="T8" fmla="*/ 71 w 145"/>
                <a:gd name="T9" fmla="*/ 144 h 145"/>
                <a:gd name="T10" fmla="*/ 43 w 145"/>
                <a:gd name="T11" fmla="*/ 138 h 145"/>
                <a:gd name="T12" fmla="*/ 21 w 145"/>
                <a:gd name="T13" fmla="*/ 123 h 145"/>
                <a:gd name="T14" fmla="*/ 6 w 145"/>
                <a:gd name="T15" fmla="*/ 99 h 145"/>
                <a:gd name="T16" fmla="*/ 1 w 145"/>
                <a:gd name="T17" fmla="*/ 71 h 145"/>
                <a:gd name="T18" fmla="*/ 7 w 145"/>
                <a:gd name="T19" fmla="*/ 43 h 145"/>
                <a:gd name="T20" fmla="*/ 23 w 145"/>
                <a:gd name="T21" fmla="*/ 21 h 145"/>
                <a:gd name="T22" fmla="*/ 46 w 145"/>
                <a:gd name="T23" fmla="*/ 6 h 145"/>
                <a:gd name="T24" fmla="*/ 74 w 145"/>
                <a:gd name="T25" fmla="*/ 1 h 145"/>
                <a:gd name="T26" fmla="*/ 102 w 145"/>
                <a:gd name="T27" fmla="*/ 7 h 145"/>
                <a:gd name="T28" fmla="*/ 125 w 145"/>
                <a:gd name="T29" fmla="*/ 23 h 145"/>
                <a:gd name="T30" fmla="*/ 139 w 145"/>
                <a:gd name="T31" fmla="*/ 46 h 145"/>
                <a:gd name="T32" fmla="*/ 124 w 145"/>
                <a:gd name="T33" fmla="*/ 49 h 145"/>
                <a:gd name="T34" fmla="*/ 112 w 145"/>
                <a:gd name="T35" fmla="*/ 32 h 145"/>
                <a:gd name="T36" fmla="*/ 93 w 145"/>
                <a:gd name="T37" fmla="*/ 20 h 145"/>
                <a:gd name="T38" fmla="*/ 71 w 145"/>
                <a:gd name="T39" fmla="*/ 16 h 145"/>
                <a:gd name="T40" fmla="*/ 49 w 145"/>
                <a:gd name="T41" fmla="*/ 21 h 145"/>
                <a:gd name="T42" fmla="*/ 32 w 145"/>
                <a:gd name="T43" fmla="*/ 34 h 145"/>
                <a:gd name="T44" fmla="*/ 20 w 145"/>
                <a:gd name="T45" fmla="*/ 52 h 145"/>
                <a:gd name="T46" fmla="*/ 16 w 145"/>
                <a:gd name="T47" fmla="*/ 74 h 145"/>
                <a:gd name="T48" fmla="*/ 21 w 145"/>
                <a:gd name="T49" fmla="*/ 96 h 145"/>
                <a:gd name="T50" fmla="*/ 34 w 145"/>
                <a:gd name="T51" fmla="*/ 114 h 145"/>
                <a:gd name="T52" fmla="*/ 52 w 145"/>
                <a:gd name="T53" fmla="*/ 125 h 145"/>
                <a:gd name="T54" fmla="*/ 74 w 145"/>
                <a:gd name="T55" fmla="*/ 129 h 145"/>
                <a:gd name="T56" fmla="*/ 96 w 145"/>
                <a:gd name="T57" fmla="*/ 124 h 145"/>
                <a:gd name="T58" fmla="*/ 114 w 145"/>
                <a:gd name="T59" fmla="*/ 112 h 145"/>
                <a:gd name="T60" fmla="*/ 125 w 145"/>
                <a:gd name="T61" fmla="*/ 93 h 145"/>
                <a:gd name="T62" fmla="*/ 129 w 145"/>
                <a:gd name="T63" fmla="*/ 71 h 145"/>
                <a:gd name="T64" fmla="*/ 124 w 145"/>
                <a:gd name="T65" fmla="*/ 4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5">
                  <a:moveTo>
                    <a:pt x="144" y="71"/>
                  </a:moveTo>
                  <a:cubicBezTo>
                    <a:pt x="145" y="72"/>
                    <a:pt x="145" y="73"/>
                    <a:pt x="144" y="74"/>
                  </a:cubicBezTo>
                  <a:lnTo>
                    <a:pt x="139" y="99"/>
                  </a:lnTo>
                  <a:cubicBezTo>
                    <a:pt x="139" y="100"/>
                    <a:pt x="139" y="101"/>
                    <a:pt x="138" y="102"/>
                  </a:cubicBezTo>
                  <a:lnTo>
                    <a:pt x="125" y="123"/>
                  </a:lnTo>
                  <a:cubicBezTo>
                    <a:pt x="125" y="124"/>
                    <a:pt x="124" y="125"/>
                    <a:pt x="123" y="125"/>
                  </a:cubicBezTo>
                  <a:lnTo>
                    <a:pt x="102" y="138"/>
                  </a:lnTo>
                  <a:cubicBezTo>
                    <a:pt x="101" y="139"/>
                    <a:pt x="100" y="139"/>
                    <a:pt x="99" y="139"/>
                  </a:cubicBezTo>
                  <a:lnTo>
                    <a:pt x="74" y="144"/>
                  </a:lnTo>
                  <a:cubicBezTo>
                    <a:pt x="73" y="145"/>
                    <a:pt x="72" y="145"/>
                    <a:pt x="71" y="144"/>
                  </a:cubicBezTo>
                  <a:lnTo>
                    <a:pt x="46" y="139"/>
                  </a:lnTo>
                  <a:cubicBezTo>
                    <a:pt x="45" y="139"/>
                    <a:pt x="44" y="139"/>
                    <a:pt x="43" y="138"/>
                  </a:cubicBezTo>
                  <a:lnTo>
                    <a:pt x="23" y="125"/>
                  </a:lnTo>
                  <a:cubicBezTo>
                    <a:pt x="22" y="125"/>
                    <a:pt x="21" y="124"/>
                    <a:pt x="21" y="123"/>
                  </a:cubicBezTo>
                  <a:lnTo>
                    <a:pt x="7" y="102"/>
                  </a:lnTo>
                  <a:cubicBezTo>
                    <a:pt x="6" y="101"/>
                    <a:pt x="6" y="100"/>
                    <a:pt x="6" y="99"/>
                  </a:cubicBezTo>
                  <a:lnTo>
                    <a:pt x="1" y="74"/>
                  </a:lnTo>
                  <a:cubicBezTo>
                    <a:pt x="0" y="73"/>
                    <a:pt x="0" y="72"/>
                    <a:pt x="1" y="71"/>
                  </a:cubicBezTo>
                  <a:lnTo>
                    <a:pt x="6" y="46"/>
                  </a:lnTo>
                  <a:cubicBezTo>
                    <a:pt x="6" y="45"/>
                    <a:pt x="6" y="44"/>
                    <a:pt x="7" y="43"/>
                  </a:cubicBezTo>
                  <a:lnTo>
                    <a:pt x="21" y="23"/>
                  </a:lnTo>
                  <a:cubicBezTo>
                    <a:pt x="21" y="22"/>
                    <a:pt x="22" y="21"/>
                    <a:pt x="23" y="21"/>
                  </a:cubicBezTo>
                  <a:lnTo>
                    <a:pt x="43" y="7"/>
                  </a:lnTo>
                  <a:cubicBezTo>
                    <a:pt x="44" y="6"/>
                    <a:pt x="45" y="6"/>
                    <a:pt x="46" y="6"/>
                  </a:cubicBezTo>
                  <a:lnTo>
                    <a:pt x="71" y="1"/>
                  </a:lnTo>
                  <a:cubicBezTo>
                    <a:pt x="72" y="0"/>
                    <a:pt x="73" y="0"/>
                    <a:pt x="74" y="1"/>
                  </a:cubicBezTo>
                  <a:lnTo>
                    <a:pt x="99" y="6"/>
                  </a:lnTo>
                  <a:cubicBezTo>
                    <a:pt x="100" y="6"/>
                    <a:pt x="101" y="6"/>
                    <a:pt x="102" y="7"/>
                  </a:cubicBezTo>
                  <a:lnTo>
                    <a:pt x="123" y="21"/>
                  </a:lnTo>
                  <a:cubicBezTo>
                    <a:pt x="124" y="21"/>
                    <a:pt x="125" y="22"/>
                    <a:pt x="125" y="23"/>
                  </a:cubicBezTo>
                  <a:lnTo>
                    <a:pt x="138" y="43"/>
                  </a:lnTo>
                  <a:cubicBezTo>
                    <a:pt x="139" y="44"/>
                    <a:pt x="139" y="45"/>
                    <a:pt x="139" y="46"/>
                  </a:cubicBezTo>
                  <a:lnTo>
                    <a:pt x="144" y="71"/>
                  </a:lnTo>
                  <a:close/>
                  <a:moveTo>
                    <a:pt x="124" y="49"/>
                  </a:moveTo>
                  <a:lnTo>
                    <a:pt x="125" y="52"/>
                  </a:lnTo>
                  <a:lnTo>
                    <a:pt x="112" y="32"/>
                  </a:lnTo>
                  <a:lnTo>
                    <a:pt x="114" y="34"/>
                  </a:lnTo>
                  <a:lnTo>
                    <a:pt x="93" y="20"/>
                  </a:lnTo>
                  <a:lnTo>
                    <a:pt x="96" y="21"/>
                  </a:lnTo>
                  <a:lnTo>
                    <a:pt x="71" y="16"/>
                  </a:lnTo>
                  <a:lnTo>
                    <a:pt x="74" y="16"/>
                  </a:lnTo>
                  <a:lnTo>
                    <a:pt x="49" y="21"/>
                  </a:lnTo>
                  <a:lnTo>
                    <a:pt x="52" y="20"/>
                  </a:lnTo>
                  <a:lnTo>
                    <a:pt x="32" y="34"/>
                  </a:lnTo>
                  <a:lnTo>
                    <a:pt x="34" y="32"/>
                  </a:lnTo>
                  <a:lnTo>
                    <a:pt x="20" y="52"/>
                  </a:lnTo>
                  <a:lnTo>
                    <a:pt x="21" y="49"/>
                  </a:lnTo>
                  <a:lnTo>
                    <a:pt x="16" y="74"/>
                  </a:lnTo>
                  <a:lnTo>
                    <a:pt x="16" y="71"/>
                  </a:lnTo>
                  <a:lnTo>
                    <a:pt x="21" y="96"/>
                  </a:lnTo>
                  <a:lnTo>
                    <a:pt x="20" y="93"/>
                  </a:lnTo>
                  <a:lnTo>
                    <a:pt x="34" y="114"/>
                  </a:lnTo>
                  <a:lnTo>
                    <a:pt x="32" y="112"/>
                  </a:lnTo>
                  <a:lnTo>
                    <a:pt x="52" y="125"/>
                  </a:lnTo>
                  <a:lnTo>
                    <a:pt x="49" y="124"/>
                  </a:lnTo>
                  <a:lnTo>
                    <a:pt x="74" y="129"/>
                  </a:lnTo>
                  <a:lnTo>
                    <a:pt x="71" y="129"/>
                  </a:lnTo>
                  <a:lnTo>
                    <a:pt x="96" y="124"/>
                  </a:lnTo>
                  <a:lnTo>
                    <a:pt x="93" y="125"/>
                  </a:lnTo>
                  <a:lnTo>
                    <a:pt x="114" y="112"/>
                  </a:lnTo>
                  <a:lnTo>
                    <a:pt x="112" y="114"/>
                  </a:lnTo>
                  <a:lnTo>
                    <a:pt x="125" y="93"/>
                  </a:lnTo>
                  <a:lnTo>
                    <a:pt x="124" y="96"/>
                  </a:lnTo>
                  <a:lnTo>
                    <a:pt x="129" y="71"/>
                  </a:lnTo>
                  <a:lnTo>
                    <a:pt x="129" y="74"/>
                  </a:lnTo>
                  <a:lnTo>
                    <a:pt x="124" y="49"/>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8" name="Rectangle 391"/>
            <p:cNvSpPr>
              <a:spLocks noChangeArrowheads="1"/>
            </p:cNvSpPr>
            <p:nvPr/>
          </p:nvSpPr>
          <p:spPr bwMode="auto">
            <a:xfrm>
              <a:off x="3971" y="2385"/>
              <a:ext cx="67"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理科</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9" name="Rectangle 392"/>
            <p:cNvSpPr>
              <a:spLocks noChangeArrowheads="1"/>
            </p:cNvSpPr>
            <p:nvPr/>
          </p:nvSpPr>
          <p:spPr bwMode="auto">
            <a:xfrm>
              <a:off x="2349" y="826"/>
              <a:ext cx="1807" cy="1652"/>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20" name="グループ化 519"/>
          <p:cNvGrpSpPr/>
          <p:nvPr/>
        </p:nvGrpSpPr>
        <p:grpSpPr>
          <a:xfrm>
            <a:off x="5928604" y="4044081"/>
            <a:ext cx="2963876" cy="2481263"/>
            <a:chOff x="5928604" y="4046539"/>
            <a:chExt cx="2644776" cy="2481263"/>
          </a:xfrm>
        </p:grpSpPr>
        <p:grpSp>
          <p:nvGrpSpPr>
            <p:cNvPr id="521" name="Group 396"/>
            <p:cNvGrpSpPr>
              <a:grpSpLocks noChangeAspect="1"/>
            </p:cNvGrpSpPr>
            <p:nvPr/>
          </p:nvGrpSpPr>
          <p:grpSpPr bwMode="auto">
            <a:xfrm>
              <a:off x="5928604" y="4046539"/>
              <a:ext cx="2644776" cy="2481263"/>
              <a:chOff x="3720" y="2549"/>
              <a:chExt cx="1666" cy="1563"/>
            </a:xfrm>
          </p:grpSpPr>
          <p:sp>
            <p:nvSpPr>
              <p:cNvPr id="523" name="AutoShape 395"/>
              <p:cNvSpPr>
                <a:spLocks noChangeAspect="1" noChangeArrowheads="1" noTextEdit="1"/>
              </p:cNvSpPr>
              <p:nvPr/>
            </p:nvSpPr>
            <p:spPr bwMode="auto">
              <a:xfrm>
                <a:off x="3721" y="2549"/>
                <a:ext cx="1665" cy="1562"/>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24" name="Rectangle 397"/>
              <p:cNvSpPr>
                <a:spLocks noChangeArrowheads="1"/>
              </p:cNvSpPr>
              <p:nvPr/>
            </p:nvSpPr>
            <p:spPr bwMode="auto">
              <a:xfrm>
                <a:off x="3720" y="2550"/>
                <a:ext cx="1665" cy="15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5" name="Rectangle 398"/>
              <p:cNvSpPr>
                <a:spLocks noChangeArrowheads="1"/>
              </p:cNvSpPr>
              <p:nvPr/>
            </p:nvSpPr>
            <p:spPr bwMode="auto">
              <a:xfrm>
                <a:off x="3919" y="2583"/>
                <a:ext cx="1409"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6" name="Freeform 399"/>
              <p:cNvSpPr>
                <a:spLocks noEditPoints="1"/>
              </p:cNvSpPr>
              <p:nvPr/>
            </p:nvSpPr>
            <p:spPr bwMode="auto">
              <a:xfrm>
                <a:off x="3917" y="2581"/>
                <a:ext cx="1410" cy="1123"/>
              </a:xfrm>
              <a:custGeom>
                <a:avLst/>
                <a:gdLst>
                  <a:gd name="T0" fmla="*/ 0 w 1410"/>
                  <a:gd name="T1" fmla="*/ 1121 h 1123"/>
                  <a:gd name="T2" fmla="*/ 1410 w 1410"/>
                  <a:gd name="T3" fmla="*/ 1121 h 1123"/>
                  <a:gd name="T4" fmla="*/ 1410 w 1410"/>
                  <a:gd name="T5" fmla="*/ 1123 h 1123"/>
                  <a:gd name="T6" fmla="*/ 0 w 1410"/>
                  <a:gd name="T7" fmla="*/ 1123 h 1123"/>
                  <a:gd name="T8" fmla="*/ 0 w 1410"/>
                  <a:gd name="T9" fmla="*/ 1121 h 1123"/>
                  <a:gd name="T10" fmla="*/ 0 w 1410"/>
                  <a:gd name="T11" fmla="*/ 897 h 1123"/>
                  <a:gd name="T12" fmla="*/ 1410 w 1410"/>
                  <a:gd name="T13" fmla="*/ 897 h 1123"/>
                  <a:gd name="T14" fmla="*/ 1410 w 1410"/>
                  <a:gd name="T15" fmla="*/ 900 h 1123"/>
                  <a:gd name="T16" fmla="*/ 0 w 1410"/>
                  <a:gd name="T17" fmla="*/ 900 h 1123"/>
                  <a:gd name="T18" fmla="*/ 0 w 1410"/>
                  <a:gd name="T19" fmla="*/ 897 h 1123"/>
                  <a:gd name="T20" fmla="*/ 0 w 1410"/>
                  <a:gd name="T21" fmla="*/ 674 h 1123"/>
                  <a:gd name="T22" fmla="*/ 1410 w 1410"/>
                  <a:gd name="T23" fmla="*/ 674 h 1123"/>
                  <a:gd name="T24" fmla="*/ 1410 w 1410"/>
                  <a:gd name="T25" fmla="*/ 676 h 1123"/>
                  <a:gd name="T26" fmla="*/ 0 w 1410"/>
                  <a:gd name="T27" fmla="*/ 676 h 1123"/>
                  <a:gd name="T28" fmla="*/ 0 w 1410"/>
                  <a:gd name="T29" fmla="*/ 674 h 1123"/>
                  <a:gd name="T30" fmla="*/ 0 w 1410"/>
                  <a:gd name="T31" fmla="*/ 450 h 1123"/>
                  <a:gd name="T32" fmla="*/ 1410 w 1410"/>
                  <a:gd name="T33" fmla="*/ 450 h 1123"/>
                  <a:gd name="T34" fmla="*/ 1410 w 1410"/>
                  <a:gd name="T35" fmla="*/ 452 h 1123"/>
                  <a:gd name="T36" fmla="*/ 0 w 1410"/>
                  <a:gd name="T37" fmla="*/ 452 h 1123"/>
                  <a:gd name="T38" fmla="*/ 0 w 1410"/>
                  <a:gd name="T39" fmla="*/ 450 h 1123"/>
                  <a:gd name="T40" fmla="*/ 0 w 1410"/>
                  <a:gd name="T41" fmla="*/ 224 h 1123"/>
                  <a:gd name="T42" fmla="*/ 1410 w 1410"/>
                  <a:gd name="T43" fmla="*/ 224 h 1123"/>
                  <a:gd name="T44" fmla="*/ 1410 w 1410"/>
                  <a:gd name="T45" fmla="*/ 226 h 1123"/>
                  <a:gd name="T46" fmla="*/ 0 w 1410"/>
                  <a:gd name="T47" fmla="*/ 226 h 1123"/>
                  <a:gd name="T48" fmla="*/ 0 w 1410"/>
                  <a:gd name="T49" fmla="*/ 224 h 1123"/>
                  <a:gd name="T50" fmla="*/ 0 w 1410"/>
                  <a:gd name="T51" fmla="*/ 0 h 1123"/>
                  <a:gd name="T52" fmla="*/ 1410 w 1410"/>
                  <a:gd name="T53" fmla="*/ 0 h 1123"/>
                  <a:gd name="T54" fmla="*/ 1410 w 1410"/>
                  <a:gd name="T55" fmla="*/ 2 h 1123"/>
                  <a:gd name="T56" fmla="*/ 0 w 1410"/>
                  <a:gd name="T57" fmla="*/ 2 h 1123"/>
                  <a:gd name="T58" fmla="*/ 0 w 1410"/>
                  <a:gd name="T59" fmla="*/ 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10" h="1123">
                    <a:moveTo>
                      <a:pt x="0" y="1121"/>
                    </a:moveTo>
                    <a:lnTo>
                      <a:pt x="1410" y="1121"/>
                    </a:lnTo>
                    <a:lnTo>
                      <a:pt x="1410" y="1123"/>
                    </a:lnTo>
                    <a:lnTo>
                      <a:pt x="0" y="1123"/>
                    </a:lnTo>
                    <a:lnTo>
                      <a:pt x="0" y="1121"/>
                    </a:lnTo>
                    <a:close/>
                    <a:moveTo>
                      <a:pt x="0" y="897"/>
                    </a:moveTo>
                    <a:lnTo>
                      <a:pt x="1410" y="897"/>
                    </a:lnTo>
                    <a:lnTo>
                      <a:pt x="1410" y="900"/>
                    </a:lnTo>
                    <a:lnTo>
                      <a:pt x="0" y="900"/>
                    </a:lnTo>
                    <a:lnTo>
                      <a:pt x="0" y="897"/>
                    </a:lnTo>
                    <a:close/>
                    <a:moveTo>
                      <a:pt x="0" y="674"/>
                    </a:moveTo>
                    <a:lnTo>
                      <a:pt x="1410" y="674"/>
                    </a:lnTo>
                    <a:lnTo>
                      <a:pt x="1410" y="676"/>
                    </a:lnTo>
                    <a:lnTo>
                      <a:pt x="0" y="676"/>
                    </a:lnTo>
                    <a:lnTo>
                      <a:pt x="0" y="674"/>
                    </a:lnTo>
                    <a:close/>
                    <a:moveTo>
                      <a:pt x="0" y="450"/>
                    </a:moveTo>
                    <a:lnTo>
                      <a:pt x="1410" y="450"/>
                    </a:lnTo>
                    <a:lnTo>
                      <a:pt x="1410" y="452"/>
                    </a:lnTo>
                    <a:lnTo>
                      <a:pt x="0" y="452"/>
                    </a:lnTo>
                    <a:lnTo>
                      <a:pt x="0" y="450"/>
                    </a:lnTo>
                    <a:close/>
                    <a:moveTo>
                      <a:pt x="0" y="224"/>
                    </a:moveTo>
                    <a:lnTo>
                      <a:pt x="1410" y="224"/>
                    </a:lnTo>
                    <a:lnTo>
                      <a:pt x="1410" y="226"/>
                    </a:lnTo>
                    <a:lnTo>
                      <a:pt x="0" y="226"/>
                    </a:lnTo>
                    <a:lnTo>
                      <a:pt x="0" y="224"/>
                    </a:lnTo>
                    <a:close/>
                    <a:moveTo>
                      <a:pt x="0" y="0"/>
                    </a:moveTo>
                    <a:lnTo>
                      <a:pt x="1410" y="0"/>
                    </a:lnTo>
                    <a:lnTo>
                      <a:pt x="1410" y="2"/>
                    </a:lnTo>
                    <a:lnTo>
                      <a:pt x="0" y="2"/>
                    </a:lnTo>
                    <a:lnTo>
                      <a:pt x="0" y="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7" name="Freeform 400"/>
              <p:cNvSpPr>
                <a:spLocks noEditPoints="1"/>
              </p:cNvSpPr>
              <p:nvPr/>
            </p:nvSpPr>
            <p:spPr bwMode="auto">
              <a:xfrm>
                <a:off x="3916" y="2581"/>
                <a:ext cx="1412" cy="1347"/>
              </a:xfrm>
              <a:custGeom>
                <a:avLst/>
                <a:gdLst>
                  <a:gd name="T0" fmla="*/ 0 w 8736"/>
                  <a:gd name="T1" fmla="*/ 8 h 9728"/>
                  <a:gd name="T2" fmla="*/ 8 w 8736"/>
                  <a:gd name="T3" fmla="*/ 0 h 9728"/>
                  <a:gd name="T4" fmla="*/ 8728 w 8736"/>
                  <a:gd name="T5" fmla="*/ 0 h 9728"/>
                  <a:gd name="T6" fmla="*/ 8736 w 8736"/>
                  <a:gd name="T7" fmla="*/ 8 h 9728"/>
                  <a:gd name="T8" fmla="*/ 8736 w 8736"/>
                  <a:gd name="T9" fmla="*/ 9720 h 9728"/>
                  <a:gd name="T10" fmla="*/ 8728 w 8736"/>
                  <a:gd name="T11" fmla="*/ 9728 h 9728"/>
                  <a:gd name="T12" fmla="*/ 8 w 8736"/>
                  <a:gd name="T13" fmla="*/ 9728 h 9728"/>
                  <a:gd name="T14" fmla="*/ 0 w 8736"/>
                  <a:gd name="T15" fmla="*/ 9720 h 9728"/>
                  <a:gd name="T16" fmla="*/ 0 w 8736"/>
                  <a:gd name="T17" fmla="*/ 8 h 9728"/>
                  <a:gd name="T18" fmla="*/ 16 w 8736"/>
                  <a:gd name="T19" fmla="*/ 9720 h 9728"/>
                  <a:gd name="T20" fmla="*/ 8 w 8736"/>
                  <a:gd name="T21" fmla="*/ 9712 h 9728"/>
                  <a:gd name="T22" fmla="*/ 8728 w 8736"/>
                  <a:gd name="T23" fmla="*/ 9712 h 9728"/>
                  <a:gd name="T24" fmla="*/ 8720 w 8736"/>
                  <a:gd name="T25" fmla="*/ 9720 h 9728"/>
                  <a:gd name="T26" fmla="*/ 8720 w 8736"/>
                  <a:gd name="T27" fmla="*/ 8 h 9728"/>
                  <a:gd name="T28" fmla="*/ 8728 w 8736"/>
                  <a:gd name="T29" fmla="*/ 16 h 9728"/>
                  <a:gd name="T30" fmla="*/ 8 w 8736"/>
                  <a:gd name="T31" fmla="*/ 16 h 9728"/>
                  <a:gd name="T32" fmla="*/ 16 w 8736"/>
                  <a:gd name="T33" fmla="*/ 8 h 9728"/>
                  <a:gd name="T34" fmla="*/ 16 w 8736"/>
                  <a:gd name="T35" fmla="*/ 9720 h 9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36" h="9728">
                    <a:moveTo>
                      <a:pt x="0" y="8"/>
                    </a:moveTo>
                    <a:cubicBezTo>
                      <a:pt x="0" y="4"/>
                      <a:pt x="4" y="0"/>
                      <a:pt x="8" y="0"/>
                    </a:cubicBezTo>
                    <a:lnTo>
                      <a:pt x="8728" y="0"/>
                    </a:lnTo>
                    <a:cubicBezTo>
                      <a:pt x="8733" y="0"/>
                      <a:pt x="8736" y="4"/>
                      <a:pt x="8736" y="8"/>
                    </a:cubicBezTo>
                    <a:lnTo>
                      <a:pt x="8736" y="9720"/>
                    </a:lnTo>
                    <a:cubicBezTo>
                      <a:pt x="8736" y="9725"/>
                      <a:pt x="8733" y="9728"/>
                      <a:pt x="8728" y="9728"/>
                    </a:cubicBezTo>
                    <a:lnTo>
                      <a:pt x="8" y="9728"/>
                    </a:lnTo>
                    <a:cubicBezTo>
                      <a:pt x="4" y="9728"/>
                      <a:pt x="0" y="9725"/>
                      <a:pt x="0" y="9720"/>
                    </a:cubicBezTo>
                    <a:lnTo>
                      <a:pt x="0" y="8"/>
                    </a:lnTo>
                    <a:close/>
                    <a:moveTo>
                      <a:pt x="16" y="9720"/>
                    </a:moveTo>
                    <a:lnTo>
                      <a:pt x="8" y="9712"/>
                    </a:lnTo>
                    <a:lnTo>
                      <a:pt x="8728" y="9712"/>
                    </a:lnTo>
                    <a:lnTo>
                      <a:pt x="8720" y="9720"/>
                    </a:lnTo>
                    <a:lnTo>
                      <a:pt x="8720" y="8"/>
                    </a:lnTo>
                    <a:lnTo>
                      <a:pt x="8728" y="16"/>
                    </a:lnTo>
                    <a:lnTo>
                      <a:pt x="8" y="16"/>
                    </a:lnTo>
                    <a:lnTo>
                      <a:pt x="16" y="8"/>
                    </a:lnTo>
                    <a:lnTo>
                      <a:pt x="16" y="9720"/>
                    </a:lnTo>
                    <a:close/>
                  </a:path>
                </a:pathLst>
              </a:custGeom>
              <a:solidFill>
                <a:srgbClr val="808080"/>
              </a:solidFill>
              <a:ln w="4763" cap="flat">
                <a:solidFill>
                  <a:srgbClr val="80808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8" name="Rectangle 401"/>
              <p:cNvSpPr>
                <a:spLocks noChangeArrowheads="1"/>
              </p:cNvSpPr>
              <p:nvPr/>
            </p:nvSpPr>
            <p:spPr bwMode="auto">
              <a:xfrm>
                <a:off x="3916" y="2582"/>
                <a:ext cx="3" cy="1345"/>
              </a:xfrm>
              <a:prstGeom prst="rect">
                <a:avLst/>
              </a:pr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9" name="Freeform 402"/>
              <p:cNvSpPr>
                <a:spLocks noEditPoints="1"/>
              </p:cNvSpPr>
              <p:nvPr/>
            </p:nvSpPr>
            <p:spPr bwMode="auto">
              <a:xfrm>
                <a:off x="3917" y="2581"/>
                <a:ext cx="16" cy="1347"/>
              </a:xfrm>
              <a:custGeom>
                <a:avLst/>
                <a:gdLst>
                  <a:gd name="T0" fmla="*/ 0 w 16"/>
                  <a:gd name="T1" fmla="*/ 1345 h 1347"/>
                  <a:gd name="T2" fmla="*/ 16 w 16"/>
                  <a:gd name="T3" fmla="*/ 1345 h 1347"/>
                  <a:gd name="T4" fmla="*/ 16 w 16"/>
                  <a:gd name="T5" fmla="*/ 1347 h 1347"/>
                  <a:gd name="T6" fmla="*/ 0 w 16"/>
                  <a:gd name="T7" fmla="*/ 1347 h 1347"/>
                  <a:gd name="T8" fmla="*/ 0 w 16"/>
                  <a:gd name="T9" fmla="*/ 1345 h 1347"/>
                  <a:gd name="T10" fmla="*/ 0 w 16"/>
                  <a:gd name="T11" fmla="*/ 1121 h 1347"/>
                  <a:gd name="T12" fmla="*/ 16 w 16"/>
                  <a:gd name="T13" fmla="*/ 1121 h 1347"/>
                  <a:gd name="T14" fmla="*/ 16 w 16"/>
                  <a:gd name="T15" fmla="*/ 1123 h 1347"/>
                  <a:gd name="T16" fmla="*/ 0 w 16"/>
                  <a:gd name="T17" fmla="*/ 1123 h 1347"/>
                  <a:gd name="T18" fmla="*/ 0 w 16"/>
                  <a:gd name="T19" fmla="*/ 1121 h 1347"/>
                  <a:gd name="T20" fmla="*/ 0 w 16"/>
                  <a:gd name="T21" fmla="*/ 897 h 1347"/>
                  <a:gd name="T22" fmla="*/ 16 w 16"/>
                  <a:gd name="T23" fmla="*/ 897 h 1347"/>
                  <a:gd name="T24" fmla="*/ 16 w 16"/>
                  <a:gd name="T25" fmla="*/ 900 h 1347"/>
                  <a:gd name="T26" fmla="*/ 0 w 16"/>
                  <a:gd name="T27" fmla="*/ 900 h 1347"/>
                  <a:gd name="T28" fmla="*/ 0 w 16"/>
                  <a:gd name="T29" fmla="*/ 897 h 1347"/>
                  <a:gd name="T30" fmla="*/ 0 w 16"/>
                  <a:gd name="T31" fmla="*/ 674 h 1347"/>
                  <a:gd name="T32" fmla="*/ 16 w 16"/>
                  <a:gd name="T33" fmla="*/ 674 h 1347"/>
                  <a:gd name="T34" fmla="*/ 16 w 16"/>
                  <a:gd name="T35" fmla="*/ 676 h 1347"/>
                  <a:gd name="T36" fmla="*/ 0 w 16"/>
                  <a:gd name="T37" fmla="*/ 676 h 1347"/>
                  <a:gd name="T38" fmla="*/ 0 w 16"/>
                  <a:gd name="T39" fmla="*/ 674 h 1347"/>
                  <a:gd name="T40" fmla="*/ 0 w 16"/>
                  <a:gd name="T41" fmla="*/ 450 h 1347"/>
                  <a:gd name="T42" fmla="*/ 16 w 16"/>
                  <a:gd name="T43" fmla="*/ 450 h 1347"/>
                  <a:gd name="T44" fmla="*/ 16 w 16"/>
                  <a:gd name="T45" fmla="*/ 452 h 1347"/>
                  <a:gd name="T46" fmla="*/ 0 w 16"/>
                  <a:gd name="T47" fmla="*/ 452 h 1347"/>
                  <a:gd name="T48" fmla="*/ 0 w 16"/>
                  <a:gd name="T49" fmla="*/ 450 h 1347"/>
                  <a:gd name="T50" fmla="*/ 0 w 16"/>
                  <a:gd name="T51" fmla="*/ 224 h 1347"/>
                  <a:gd name="T52" fmla="*/ 16 w 16"/>
                  <a:gd name="T53" fmla="*/ 224 h 1347"/>
                  <a:gd name="T54" fmla="*/ 16 w 16"/>
                  <a:gd name="T55" fmla="*/ 226 h 1347"/>
                  <a:gd name="T56" fmla="*/ 0 w 16"/>
                  <a:gd name="T57" fmla="*/ 226 h 1347"/>
                  <a:gd name="T58" fmla="*/ 0 w 16"/>
                  <a:gd name="T59" fmla="*/ 224 h 1347"/>
                  <a:gd name="T60" fmla="*/ 0 w 16"/>
                  <a:gd name="T61" fmla="*/ 0 h 1347"/>
                  <a:gd name="T62" fmla="*/ 16 w 16"/>
                  <a:gd name="T63" fmla="*/ 0 h 1347"/>
                  <a:gd name="T64" fmla="*/ 16 w 16"/>
                  <a:gd name="T65" fmla="*/ 2 h 1347"/>
                  <a:gd name="T66" fmla="*/ 0 w 16"/>
                  <a:gd name="T67" fmla="*/ 2 h 1347"/>
                  <a:gd name="T68" fmla="*/ 0 w 16"/>
                  <a:gd name="T69"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 h="1347">
                    <a:moveTo>
                      <a:pt x="0" y="1345"/>
                    </a:moveTo>
                    <a:lnTo>
                      <a:pt x="16" y="1345"/>
                    </a:lnTo>
                    <a:lnTo>
                      <a:pt x="16" y="1347"/>
                    </a:lnTo>
                    <a:lnTo>
                      <a:pt x="0" y="1347"/>
                    </a:lnTo>
                    <a:lnTo>
                      <a:pt x="0" y="1345"/>
                    </a:lnTo>
                    <a:close/>
                    <a:moveTo>
                      <a:pt x="0" y="1121"/>
                    </a:moveTo>
                    <a:lnTo>
                      <a:pt x="16" y="1121"/>
                    </a:lnTo>
                    <a:lnTo>
                      <a:pt x="16" y="1123"/>
                    </a:lnTo>
                    <a:lnTo>
                      <a:pt x="0" y="1123"/>
                    </a:lnTo>
                    <a:lnTo>
                      <a:pt x="0" y="1121"/>
                    </a:lnTo>
                    <a:close/>
                    <a:moveTo>
                      <a:pt x="0" y="897"/>
                    </a:moveTo>
                    <a:lnTo>
                      <a:pt x="16" y="897"/>
                    </a:lnTo>
                    <a:lnTo>
                      <a:pt x="16" y="900"/>
                    </a:lnTo>
                    <a:lnTo>
                      <a:pt x="0" y="900"/>
                    </a:lnTo>
                    <a:lnTo>
                      <a:pt x="0" y="897"/>
                    </a:lnTo>
                    <a:close/>
                    <a:moveTo>
                      <a:pt x="0" y="674"/>
                    </a:moveTo>
                    <a:lnTo>
                      <a:pt x="16" y="674"/>
                    </a:lnTo>
                    <a:lnTo>
                      <a:pt x="16" y="676"/>
                    </a:lnTo>
                    <a:lnTo>
                      <a:pt x="0" y="676"/>
                    </a:lnTo>
                    <a:lnTo>
                      <a:pt x="0" y="674"/>
                    </a:lnTo>
                    <a:close/>
                    <a:moveTo>
                      <a:pt x="0" y="450"/>
                    </a:moveTo>
                    <a:lnTo>
                      <a:pt x="16" y="450"/>
                    </a:lnTo>
                    <a:lnTo>
                      <a:pt x="16" y="452"/>
                    </a:lnTo>
                    <a:lnTo>
                      <a:pt x="0" y="452"/>
                    </a:lnTo>
                    <a:lnTo>
                      <a:pt x="0" y="450"/>
                    </a:lnTo>
                    <a:close/>
                    <a:moveTo>
                      <a:pt x="0" y="224"/>
                    </a:moveTo>
                    <a:lnTo>
                      <a:pt x="16" y="224"/>
                    </a:lnTo>
                    <a:lnTo>
                      <a:pt x="16" y="226"/>
                    </a:lnTo>
                    <a:lnTo>
                      <a:pt x="0" y="226"/>
                    </a:lnTo>
                    <a:lnTo>
                      <a:pt x="0" y="224"/>
                    </a:lnTo>
                    <a:close/>
                    <a:moveTo>
                      <a:pt x="0" y="0"/>
                    </a:moveTo>
                    <a:lnTo>
                      <a:pt x="16" y="0"/>
                    </a:lnTo>
                    <a:lnTo>
                      <a:pt x="16" y="2"/>
                    </a:lnTo>
                    <a:lnTo>
                      <a:pt x="0" y="2"/>
                    </a:lnTo>
                    <a:lnTo>
                      <a:pt x="0" y="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0" name="Rectangle 403"/>
              <p:cNvSpPr>
                <a:spLocks noChangeArrowheads="1"/>
              </p:cNvSpPr>
              <p:nvPr/>
            </p:nvSpPr>
            <p:spPr bwMode="auto">
              <a:xfrm>
                <a:off x="3917" y="3926"/>
                <a:ext cx="1410" cy="2"/>
              </a:xfrm>
              <a:prstGeom prst="rect">
                <a:avLst/>
              </a:pr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1" name="Freeform 404"/>
              <p:cNvSpPr>
                <a:spLocks noEditPoints="1"/>
              </p:cNvSpPr>
              <p:nvPr/>
            </p:nvSpPr>
            <p:spPr bwMode="auto">
              <a:xfrm>
                <a:off x="3916" y="3918"/>
                <a:ext cx="1412" cy="9"/>
              </a:xfrm>
              <a:custGeom>
                <a:avLst/>
                <a:gdLst>
                  <a:gd name="T0" fmla="*/ 3 w 1412"/>
                  <a:gd name="T1" fmla="*/ 0 h 9"/>
                  <a:gd name="T2" fmla="*/ 3 w 1412"/>
                  <a:gd name="T3" fmla="*/ 9 h 9"/>
                  <a:gd name="T4" fmla="*/ 0 w 1412"/>
                  <a:gd name="T5" fmla="*/ 9 h 9"/>
                  <a:gd name="T6" fmla="*/ 0 w 1412"/>
                  <a:gd name="T7" fmla="*/ 0 h 9"/>
                  <a:gd name="T8" fmla="*/ 3 w 1412"/>
                  <a:gd name="T9" fmla="*/ 0 h 9"/>
                  <a:gd name="T10" fmla="*/ 181 w 1412"/>
                  <a:gd name="T11" fmla="*/ 0 h 9"/>
                  <a:gd name="T12" fmla="*/ 181 w 1412"/>
                  <a:gd name="T13" fmla="*/ 9 h 9"/>
                  <a:gd name="T14" fmla="*/ 179 w 1412"/>
                  <a:gd name="T15" fmla="*/ 9 h 9"/>
                  <a:gd name="T16" fmla="*/ 179 w 1412"/>
                  <a:gd name="T17" fmla="*/ 0 h 9"/>
                  <a:gd name="T18" fmla="*/ 181 w 1412"/>
                  <a:gd name="T19" fmla="*/ 0 h 9"/>
                  <a:gd name="T20" fmla="*/ 357 w 1412"/>
                  <a:gd name="T21" fmla="*/ 0 h 9"/>
                  <a:gd name="T22" fmla="*/ 357 w 1412"/>
                  <a:gd name="T23" fmla="*/ 9 h 9"/>
                  <a:gd name="T24" fmla="*/ 354 w 1412"/>
                  <a:gd name="T25" fmla="*/ 9 h 9"/>
                  <a:gd name="T26" fmla="*/ 354 w 1412"/>
                  <a:gd name="T27" fmla="*/ 0 h 9"/>
                  <a:gd name="T28" fmla="*/ 357 w 1412"/>
                  <a:gd name="T29" fmla="*/ 0 h 9"/>
                  <a:gd name="T30" fmla="*/ 533 w 1412"/>
                  <a:gd name="T31" fmla="*/ 0 h 9"/>
                  <a:gd name="T32" fmla="*/ 533 w 1412"/>
                  <a:gd name="T33" fmla="*/ 9 h 9"/>
                  <a:gd name="T34" fmla="*/ 530 w 1412"/>
                  <a:gd name="T35" fmla="*/ 9 h 9"/>
                  <a:gd name="T36" fmla="*/ 530 w 1412"/>
                  <a:gd name="T37" fmla="*/ 0 h 9"/>
                  <a:gd name="T38" fmla="*/ 533 w 1412"/>
                  <a:gd name="T39" fmla="*/ 0 h 9"/>
                  <a:gd name="T40" fmla="*/ 709 w 1412"/>
                  <a:gd name="T41" fmla="*/ 0 h 9"/>
                  <a:gd name="T42" fmla="*/ 709 w 1412"/>
                  <a:gd name="T43" fmla="*/ 9 h 9"/>
                  <a:gd name="T44" fmla="*/ 706 w 1412"/>
                  <a:gd name="T45" fmla="*/ 9 h 9"/>
                  <a:gd name="T46" fmla="*/ 706 w 1412"/>
                  <a:gd name="T47" fmla="*/ 0 h 9"/>
                  <a:gd name="T48" fmla="*/ 709 w 1412"/>
                  <a:gd name="T49" fmla="*/ 0 h 9"/>
                  <a:gd name="T50" fmla="*/ 884 w 1412"/>
                  <a:gd name="T51" fmla="*/ 0 h 9"/>
                  <a:gd name="T52" fmla="*/ 884 w 1412"/>
                  <a:gd name="T53" fmla="*/ 9 h 9"/>
                  <a:gd name="T54" fmla="*/ 882 w 1412"/>
                  <a:gd name="T55" fmla="*/ 9 h 9"/>
                  <a:gd name="T56" fmla="*/ 882 w 1412"/>
                  <a:gd name="T57" fmla="*/ 0 h 9"/>
                  <a:gd name="T58" fmla="*/ 884 w 1412"/>
                  <a:gd name="T59" fmla="*/ 0 h 9"/>
                  <a:gd name="T60" fmla="*/ 1060 w 1412"/>
                  <a:gd name="T61" fmla="*/ 0 h 9"/>
                  <a:gd name="T62" fmla="*/ 1060 w 1412"/>
                  <a:gd name="T63" fmla="*/ 9 h 9"/>
                  <a:gd name="T64" fmla="*/ 1058 w 1412"/>
                  <a:gd name="T65" fmla="*/ 9 h 9"/>
                  <a:gd name="T66" fmla="*/ 1058 w 1412"/>
                  <a:gd name="T67" fmla="*/ 0 h 9"/>
                  <a:gd name="T68" fmla="*/ 1060 w 1412"/>
                  <a:gd name="T69" fmla="*/ 0 h 9"/>
                  <a:gd name="T70" fmla="*/ 1236 w 1412"/>
                  <a:gd name="T71" fmla="*/ 0 h 9"/>
                  <a:gd name="T72" fmla="*/ 1236 w 1412"/>
                  <a:gd name="T73" fmla="*/ 9 h 9"/>
                  <a:gd name="T74" fmla="*/ 1233 w 1412"/>
                  <a:gd name="T75" fmla="*/ 9 h 9"/>
                  <a:gd name="T76" fmla="*/ 1233 w 1412"/>
                  <a:gd name="T77" fmla="*/ 0 h 9"/>
                  <a:gd name="T78" fmla="*/ 1236 w 1412"/>
                  <a:gd name="T79" fmla="*/ 0 h 9"/>
                  <a:gd name="T80" fmla="*/ 1412 w 1412"/>
                  <a:gd name="T81" fmla="*/ 0 h 9"/>
                  <a:gd name="T82" fmla="*/ 1412 w 1412"/>
                  <a:gd name="T83" fmla="*/ 9 h 9"/>
                  <a:gd name="T84" fmla="*/ 1409 w 1412"/>
                  <a:gd name="T85" fmla="*/ 9 h 9"/>
                  <a:gd name="T86" fmla="*/ 1409 w 1412"/>
                  <a:gd name="T87" fmla="*/ 0 h 9"/>
                  <a:gd name="T88" fmla="*/ 1412 w 1412"/>
                  <a:gd name="T8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2" h="9">
                    <a:moveTo>
                      <a:pt x="3" y="0"/>
                    </a:moveTo>
                    <a:lnTo>
                      <a:pt x="3" y="9"/>
                    </a:lnTo>
                    <a:lnTo>
                      <a:pt x="0" y="9"/>
                    </a:lnTo>
                    <a:lnTo>
                      <a:pt x="0" y="0"/>
                    </a:lnTo>
                    <a:lnTo>
                      <a:pt x="3" y="0"/>
                    </a:lnTo>
                    <a:close/>
                    <a:moveTo>
                      <a:pt x="181" y="0"/>
                    </a:moveTo>
                    <a:lnTo>
                      <a:pt x="181" y="9"/>
                    </a:lnTo>
                    <a:lnTo>
                      <a:pt x="179" y="9"/>
                    </a:lnTo>
                    <a:lnTo>
                      <a:pt x="179" y="0"/>
                    </a:lnTo>
                    <a:lnTo>
                      <a:pt x="181" y="0"/>
                    </a:lnTo>
                    <a:close/>
                    <a:moveTo>
                      <a:pt x="357" y="0"/>
                    </a:moveTo>
                    <a:lnTo>
                      <a:pt x="357" y="9"/>
                    </a:lnTo>
                    <a:lnTo>
                      <a:pt x="354" y="9"/>
                    </a:lnTo>
                    <a:lnTo>
                      <a:pt x="354" y="0"/>
                    </a:lnTo>
                    <a:lnTo>
                      <a:pt x="357" y="0"/>
                    </a:lnTo>
                    <a:close/>
                    <a:moveTo>
                      <a:pt x="533" y="0"/>
                    </a:moveTo>
                    <a:lnTo>
                      <a:pt x="533" y="9"/>
                    </a:lnTo>
                    <a:lnTo>
                      <a:pt x="530" y="9"/>
                    </a:lnTo>
                    <a:lnTo>
                      <a:pt x="530" y="0"/>
                    </a:lnTo>
                    <a:lnTo>
                      <a:pt x="533" y="0"/>
                    </a:lnTo>
                    <a:close/>
                    <a:moveTo>
                      <a:pt x="709" y="0"/>
                    </a:moveTo>
                    <a:lnTo>
                      <a:pt x="709" y="9"/>
                    </a:lnTo>
                    <a:lnTo>
                      <a:pt x="706" y="9"/>
                    </a:lnTo>
                    <a:lnTo>
                      <a:pt x="706" y="0"/>
                    </a:lnTo>
                    <a:lnTo>
                      <a:pt x="709" y="0"/>
                    </a:lnTo>
                    <a:close/>
                    <a:moveTo>
                      <a:pt x="884" y="0"/>
                    </a:moveTo>
                    <a:lnTo>
                      <a:pt x="884" y="9"/>
                    </a:lnTo>
                    <a:lnTo>
                      <a:pt x="882" y="9"/>
                    </a:lnTo>
                    <a:lnTo>
                      <a:pt x="882" y="0"/>
                    </a:lnTo>
                    <a:lnTo>
                      <a:pt x="884" y="0"/>
                    </a:lnTo>
                    <a:close/>
                    <a:moveTo>
                      <a:pt x="1060" y="0"/>
                    </a:moveTo>
                    <a:lnTo>
                      <a:pt x="1060" y="9"/>
                    </a:lnTo>
                    <a:lnTo>
                      <a:pt x="1058" y="9"/>
                    </a:lnTo>
                    <a:lnTo>
                      <a:pt x="1058" y="0"/>
                    </a:lnTo>
                    <a:lnTo>
                      <a:pt x="1060" y="0"/>
                    </a:lnTo>
                    <a:close/>
                    <a:moveTo>
                      <a:pt x="1236" y="0"/>
                    </a:moveTo>
                    <a:lnTo>
                      <a:pt x="1236" y="9"/>
                    </a:lnTo>
                    <a:lnTo>
                      <a:pt x="1233" y="9"/>
                    </a:lnTo>
                    <a:lnTo>
                      <a:pt x="1233" y="0"/>
                    </a:lnTo>
                    <a:lnTo>
                      <a:pt x="1236" y="0"/>
                    </a:lnTo>
                    <a:close/>
                    <a:moveTo>
                      <a:pt x="1412" y="0"/>
                    </a:moveTo>
                    <a:lnTo>
                      <a:pt x="1412" y="9"/>
                    </a:lnTo>
                    <a:lnTo>
                      <a:pt x="1409" y="9"/>
                    </a:lnTo>
                    <a:lnTo>
                      <a:pt x="1409" y="0"/>
                    </a:lnTo>
                    <a:lnTo>
                      <a:pt x="1412" y="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2" name="Freeform 405"/>
              <p:cNvSpPr>
                <a:spLocks/>
              </p:cNvSpPr>
              <p:nvPr/>
            </p:nvSpPr>
            <p:spPr bwMode="auto">
              <a:xfrm>
                <a:off x="4004" y="3011"/>
                <a:ext cx="1239" cy="423"/>
              </a:xfrm>
              <a:custGeom>
                <a:avLst/>
                <a:gdLst>
                  <a:gd name="T0" fmla="*/ 28 w 7667"/>
                  <a:gd name="T1" fmla="*/ 902 h 3059"/>
                  <a:gd name="T2" fmla="*/ 1116 w 7667"/>
                  <a:gd name="T3" fmla="*/ 1926 h 3059"/>
                  <a:gd name="T4" fmla="*/ 2205 w 7667"/>
                  <a:gd name="T5" fmla="*/ 3030 h 3059"/>
                  <a:gd name="T6" fmla="*/ 2184 w 7667"/>
                  <a:gd name="T7" fmla="*/ 3029 h 3059"/>
                  <a:gd name="T8" fmla="*/ 3272 w 7667"/>
                  <a:gd name="T9" fmla="*/ 2181 h 3059"/>
                  <a:gd name="T10" fmla="*/ 3269 w 7667"/>
                  <a:gd name="T11" fmla="*/ 2184 h 3059"/>
                  <a:gd name="T12" fmla="*/ 4357 w 7667"/>
                  <a:gd name="T13" fmla="*/ 680 h 3059"/>
                  <a:gd name="T14" fmla="*/ 4368 w 7667"/>
                  <a:gd name="T15" fmla="*/ 674 h 3059"/>
                  <a:gd name="T16" fmla="*/ 4381 w 7667"/>
                  <a:gd name="T17" fmla="*/ 678 h 3059"/>
                  <a:gd name="T18" fmla="*/ 5469 w 7667"/>
                  <a:gd name="T19" fmla="*/ 1798 h 3059"/>
                  <a:gd name="T20" fmla="*/ 5448 w 7667"/>
                  <a:gd name="T21" fmla="*/ 1797 h 3059"/>
                  <a:gd name="T22" fmla="*/ 6536 w 7667"/>
                  <a:gd name="T23" fmla="*/ 965 h 3059"/>
                  <a:gd name="T24" fmla="*/ 7639 w 7667"/>
                  <a:gd name="T25" fmla="*/ 5 h 3059"/>
                  <a:gd name="T26" fmla="*/ 7662 w 7667"/>
                  <a:gd name="T27" fmla="*/ 7 h 3059"/>
                  <a:gd name="T28" fmla="*/ 7660 w 7667"/>
                  <a:gd name="T29" fmla="*/ 30 h 3059"/>
                  <a:gd name="T30" fmla="*/ 6555 w 7667"/>
                  <a:gd name="T31" fmla="*/ 990 h 3059"/>
                  <a:gd name="T32" fmla="*/ 5467 w 7667"/>
                  <a:gd name="T33" fmla="*/ 1822 h 3059"/>
                  <a:gd name="T34" fmla="*/ 5446 w 7667"/>
                  <a:gd name="T35" fmla="*/ 1821 h 3059"/>
                  <a:gd name="T36" fmla="*/ 4358 w 7667"/>
                  <a:gd name="T37" fmla="*/ 701 h 3059"/>
                  <a:gd name="T38" fmla="*/ 4382 w 7667"/>
                  <a:gd name="T39" fmla="*/ 699 h 3059"/>
                  <a:gd name="T40" fmla="*/ 3294 w 7667"/>
                  <a:gd name="T41" fmla="*/ 2203 h 3059"/>
                  <a:gd name="T42" fmla="*/ 3291 w 7667"/>
                  <a:gd name="T43" fmla="*/ 2206 h 3059"/>
                  <a:gd name="T44" fmla="*/ 2203 w 7667"/>
                  <a:gd name="T45" fmla="*/ 3054 h 3059"/>
                  <a:gd name="T46" fmla="*/ 2182 w 7667"/>
                  <a:gd name="T47" fmla="*/ 3053 h 3059"/>
                  <a:gd name="T48" fmla="*/ 1095 w 7667"/>
                  <a:gd name="T49" fmla="*/ 1949 h 3059"/>
                  <a:gd name="T50" fmla="*/ 7 w 7667"/>
                  <a:gd name="T51" fmla="*/ 925 h 3059"/>
                  <a:gd name="T52" fmla="*/ 6 w 7667"/>
                  <a:gd name="T53" fmla="*/ 903 h 3059"/>
                  <a:gd name="T54" fmla="*/ 28 w 7667"/>
                  <a:gd name="T55" fmla="*/ 902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67" h="3059">
                    <a:moveTo>
                      <a:pt x="28" y="902"/>
                    </a:moveTo>
                    <a:lnTo>
                      <a:pt x="1116" y="1926"/>
                    </a:lnTo>
                    <a:lnTo>
                      <a:pt x="2205" y="3030"/>
                    </a:lnTo>
                    <a:lnTo>
                      <a:pt x="2184" y="3029"/>
                    </a:lnTo>
                    <a:lnTo>
                      <a:pt x="3272" y="2181"/>
                    </a:lnTo>
                    <a:lnTo>
                      <a:pt x="3269" y="2184"/>
                    </a:lnTo>
                    <a:lnTo>
                      <a:pt x="4357" y="680"/>
                    </a:lnTo>
                    <a:cubicBezTo>
                      <a:pt x="4359" y="676"/>
                      <a:pt x="4364" y="674"/>
                      <a:pt x="4368" y="674"/>
                    </a:cubicBezTo>
                    <a:cubicBezTo>
                      <a:pt x="4373" y="673"/>
                      <a:pt x="4378" y="675"/>
                      <a:pt x="4381" y="678"/>
                    </a:cubicBezTo>
                    <a:lnTo>
                      <a:pt x="5469" y="1798"/>
                    </a:lnTo>
                    <a:lnTo>
                      <a:pt x="5448" y="1797"/>
                    </a:lnTo>
                    <a:lnTo>
                      <a:pt x="6536" y="965"/>
                    </a:lnTo>
                    <a:lnTo>
                      <a:pt x="7639" y="5"/>
                    </a:lnTo>
                    <a:cubicBezTo>
                      <a:pt x="7646" y="0"/>
                      <a:pt x="7656" y="0"/>
                      <a:pt x="7662" y="7"/>
                    </a:cubicBezTo>
                    <a:cubicBezTo>
                      <a:pt x="7667" y="14"/>
                      <a:pt x="7667" y="24"/>
                      <a:pt x="7660" y="30"/>
                    </a:cubicBezTo>
                    <a:lnTo>
                      <a:pt x="6555" y="990"/>
                    </a:lnTo>
                    <a:lnTo>
                      <a:pt x="5467" y="1822"/>
                    </a:lnTo>
                    <a:cubicBezTo>
                      <a:pt x="5461" y="1827"/>
                      <a:pt x="5452" y="1826"/>
                      <a:pt x="5446" y="1821"/>
                    </a:cubicBezTo>
                    <a:lnTo>
                      <a:pt x="4358" y="701"/>
                    </a:lnTo>
                    <a:lnTo>
                      <a:pt x="4382" y="699"/>
                    </a:lnTo>
                    <a:lnTo>
                      <a:pt x="3294" y="2203"/>
                    </a:lnTo>
                    <a:cubicBezTo>
                      <a:pt x="3294" y="2204"/>
                      <a:pt x="3292" y="2205"/>
                      <a:pt x="3291" y="2206"/>
                    </a:cubicBezTo>
                    <a:lnTo>
                      <a:pt x="2203" y="3054"/>
                    </a:lnTo>
                    <a:cubicBezTo>
                      <a:pt x="2197" y="3059"/>
                      <a:pt x="2188" y="3058"/>
                      <a:pt x="2182" y="3053"/>
                    </a:cubicBezTo>
                    <a:lnTo>
                      <a:pt x="1095" y="1949"/>
                    </a:lnTo>
                    <a:lnTo>
                      <a:pt x="7" y="925"/>
                    </a:lnTo>
                    <a:cubicBezTo>
                      <a:pt x="0" y="919"/>
                      <a:pt x="0" y="909"/>
                      <a:pt x="6" y="903"/>
                    </a:cubicBezTo>
                    <a:cubicBezTo>
                      <a:pt x="12" y="896"/>
                      <a:pt x="22" y="896"/>
                      <a:pt x="28" y="902"/>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3" name="Freeform 406"/>
              <p:cNvSpPr>
                <a:spLocks/>
              </p:cNvSpPr>
              <p:nvPr/>
            </p:nvSpPr>
            <p:spPr bwMode="auto">
              <a:xfrm>
                <a:off x="3987" y="3118"/>
                <a:ext cx="42" cy="36"/>
              </a:xfrm>
              <a:custGeom>
                <a:avLst/>
                <a:gdLst>
                  <a:gd name="T0" fmla="*/ 21 w 42"/>
                  <a:gd name="T1" fmla="*/ 0 h 36"/>
                  <a:gd name="T2" fmla="*/ 42 w 42"/>
                  <a:gd name="T3" fmla="*/ 18 h 36"/>
                  <a:gd name="T4" fmla="*/ 21 w 42"/>
                  <a:gd name="T5" fmla="*/ 36 h 36"/>
                  <a:gd name="T6" fmla="*/ 0 w 42"/>
                  <a:gd name="T7" fmla="*/ 18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42" y="18"/>
                    </a:lnTo>
                    <a:lnTo>
                      <a:pt x="21" y="36"/>
                    </a:lnTo>
                    <a:lnTo>
                      <a:pt x="0" y="1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4" name="Freeform 407"/>
              <p:cNvSpPr>
                <a:spLocks/>
              </p:cNvSpPr>
              <p:nvPr/>
            </p:nvSpPr>
            <p:spPr bwMode="auto">
              <a:xfrm>
                <a:off x="3987" y="3118"/>
                <a:ext cx="42" cy="36"/>
              </a:xfrm>
              <a:custGeom>
                <a:avLst/>
                <a:gdLst>
                  <a:gd name="T0" fmla="*/ 21 w 42"/>
                  <a:gd name="T1" fmla="*/ 0 h 36"/>
                  <a:gd name="T2" fmla="*/ 42 w 42"/>
                  <a:gd name="T3" fmla="*/ 18 h 36"/>
                  <a:gd name="T4" fmla="*/ 21 w 42"/>
                  <a:gd name="T5" fmla="*/ 36 h 36"/>
                  <a:gd name="T6" fmla="*/ 0 w 42"/>
                  <a:gd name="T7" fmla="*/ 18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42" y="18"/>
                    </a:lnTo>
                    <a:lnTo>
                      <a:pt x="21" y="36"/>
                    </a:lnTo>
                    <a:lnTo>
                      <a:pt x="0" y="18"/>
                    </a:lnTo>
                    <a:lnTo>
                      <a:pt x="21"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5" name="Freeform 408"/>
              <p:cNvSpPr>
                <a:spLocks/>
              </p:cNvSpPr>
              <p:nvPr/>
            </p:nvSpPr>
            <p:spPr bwMode="auto">
              <a:xfrm>
                <a:off x="4163" y="3262"/>
                <a:ext cx="41" cy="36"/>
              </a:xfrm>
              <a:custGeom>
                <a:avLst/>
                <a:gdLst>
                  <a:gd name="T0" fmla="*/ 21 w 41"/>
                  <a:gd name="T1" fmla="*/ 0 h 36"/>
                  <a:gd name="T2" fmla="*/ 41 w 41"/>
                  <a:gd name="T3" fmla="*/ 18 h 36"/>
                  <a:gd name="T4" fmla="*/ 21 w 41"/>
                  <a:gd name="T5" fmla="*/ 36 h 36"/>
                  <a:gd name="T6" fmla="*/ 0 w 41"/>
                  <a:gd name="T7" fmla="*/ 18 h 36"/>
                  <a:gd name="T8" fmla="*/ 21 w 41"/>
                  <a:gd name="T9" fmla="*/ 0 h 36"/>
                </a:gdLst>
                <a:ahLst/>
                <a:cxnLst>
                  <a:cxn ang="0">
                    <a:pos x="T0" y="T1"/>
                  </a:cxn>
                  <a:cxn ang="0">
                    <a:pos x="T2" y="T3"/>
                  </a:cxn>
                  <a:cxn ang="0">
                    <a:pos x="T4" y="T5"/>
                  </a:cxn>
                  <a:cxn ang="0">
                    <a:pos x="T6" y="T7"/>
                  </a:cxn>
                  <a:cxn ang="0">
                    <a:pos x="T8" y="T9"/>
                  </a:cxn>
                </a:cxnLst>
                <a:rect l="0" t="0" r="r" b="b"/>
                <a:pathLst>
                  <a:path w="41" h="36">
                    <a:moveTo>
                      <a:pt x="21" y="0"/>
                    </a:moveTo>
                    <a:lnTo>
                      <a:pt x="41" y="18"/>
                    </a:lnTo>
                    <a:lnTo>
                      <a:pt x="21" y="36"/>
                    </a:lnTo>
                    <a:lnTo>
                      <a:pt x="0" y="1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6" name="Freeform 409"/>
              <p:cNvSpPr>
                <a:spLocks/>
              </p:cNvSpPr>
              <p:nvPr/>
            </p:nvSpPr>
            <p:spPr bwMode="auto">
              <a:xfrm>
                <a:off x="4163" y="3262"/>
                <a:ext cx="41" cy="36"/>
              </a:xfrm>
              <a:custGeom>
                <a:avLst/>
                <a:gdLst>
                  <a:gd name="T0" fmla="*/ 21 w 41"/>
                  <a:gd name="T1" fmla="*/ 0 h 36"/>
                  <a:gd name="T2" fmla="*/ 41 w 41"/>
                  <a:gd name="T3" fmla="*/ 18 h 36"/>
                  <a:gd name="T4" fmla="*/ 21 w 41"/>
                  <a:gd name="T5" fmla="*/ 36 h 36"/>
                  <a:gd name="T6" fmla="*/ 0 w 41"/>
                  <a:gd name="T7" fmla="*/ 18 h 36"/>
                  <a:gd name="T8" fmla="*/ 21 w 41"/>
                  <a:gd name="T9" fmla="*/ 0 h 36"/>
                </a:gdLst>
                <a:ahLst/>
                <a:cxnLst>
                  <a:cxn ang="0">
                    <a:pos x="T0" y="T1"/>
                  </a:cxn>
                  <a:cxn ang="0">
                    <a:pos x="T2" y="T3"/>
                  </a:cxn>
                  <a:cxn ang="0">
                    <a:pos x="T4" y="T5"/>
                  </a:cxn>
                  <a:cxn ang="0">
                    <a:pos x="T6" y="T7"/>
                  </a:cxn>
                  <a:cxn ang="0">
                    <a:pos x="T8" y="T9"/>
                  </a:cxn>
                </a:cxnLst>
                <a:rect l="0" t="0" r="r" b="b"/>
                <a:pathLst>
                  <a:path w="41" h="36">
                    <a:moveTo>
                      <a:pt x="21" y="0"/>
                    </a:moveTo>
                    <a:lnTo>
                      <a:pt x="41" y="18"/>
                    </a:lnTo>
                    <a:lnTo>
                      <a:pt x="21" y="36"/>
                    </a:lnTo>
                    <a:lnTo>
                      <a:pt x="0" y="18"/>
                    </a:lnTo>
                    <a:lnTo>
                      <a:pt x="21"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7" name="Freeform 410"/>
              <p:cNvSpPr>
                <a:spLocks/>
              </p:cNvSpPr>
              <p:nvPr/>
            </p:nvSpPr>
            <p:spPr bwMode="auto">
              <a:xfrm>
                <a:off x="4339" y="3415"/>
                <a:ext cx="41" cy="36"/>
              </a:xfrm>
              <a:custGeom>
                <a:avLst/>
                <a:gdLst>
                  <a:gd name="T0" fmla="*/ 21 w 41"/>
                  <a:gd name="T1" fmla="*/ 0 h 36"/>
                  <a:gd name="T2" fmla="*/ 41 w 41"/>
                  <a:gd name="T3" fmla="*/ 18 h 36"/>
                  <a:gd name="T4" fmla="*/ 21 w 41"/>
                  <a:gd name="T5" fmla="*/ 36 h 36"/>
                  <a:gd name="T6" fmla="*/ 0 w 41"/>
                  <a:gd name="T7" fmla="*/ 18 h 36"/>
                  <a:gd name="T8" fmla="*/ 21 w 41"/>
                  <a:gd name="T9" fmla="*/ 0 h 36"/>
                </a:gdLst>
                <a:ahLst/>
                <a:cxnLst>
                  <a:cxn ang="0">
                    <a:pos x="T0" y="T1"/>
                  </a:cxn>
                  <a:cxn ang="0">
                    <a:pos x="T2" y="T3"/>
                  </a:cxn>
                  <a:cxn ang="0">
                    <a:pos x="T4" y="T5"/>
                  </a:cxn>
                  <a:cxn ang="0">
                    <a:pos x="T6" y="T7"/>
                  </a:cxn>
                  <a:cxn ang="0">
                    <a:pos x="T8" y="T9"/>
                  </a:cxn>
                </a:cxnLst>
                <a:rect l="0" t="0" r="r" b="b"/>
                <a:pathLst>
                  <a:path w="41" h="36">
                    <a:moveTo>
                      <a:pt x="21" y="0"/>
                    </a:moveTo>
                    <a:lnTo>
                      <a:pt x="41" y="18"/>
                    </a:lnTo>
                    <a:lnTo>
                      <a:pt x="21" y="36"/>
                    </a:lnTo>
                    <a:lnTo>
                      <a:pt x="0" y="1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8" name="Freeform 411"/>
              <p:cNvSpPr>
                <a:spLocks/>
              </p:cNvSpPr>
              <p:nvPr/>
            </p:nvSpPr>
            <p:spPr bwMode="auto">
              <a:xfrm>
                <a:off x="4339" y="3415"/>
                <a:ext cx="41" cy="36"/>
              </a:xfrm>
              <a:custGeom>
                <a:avLst/>
                <a:gdLst>
                  <a:gd name="T0" fmla="*/ 21 w 41"/>
                  <a:gd name="T1" fmla="*/ 0 h 36"/>
                  <a:gd name="T2" fmla="*/ 41 w 41"/>
                  <a:gd name="T3" fmla="*/ 18 h 36"/>
                  <a:gd name="T4" fmla="*/ 21 w 41"/>
                  <a:gd name="T5" fmla="*/ 36 h 36"/>
                  <a:gd name="T6" fmla="*/ 0 w 41"/>
                  <a:gd name="T7" fmla="*/ 18 h 36"/>
                  <a:gd name="T8" fmla="*/ 21 w 41"/>
                  <a:gd name="T9" fmla="*/ 0 h 36"/>
                </a:gdLst>
                <a:ahLst/>
                <a:cxnLst>
                  <a:cxn ang="0">
                    <a:pos x="T0" y="T1"/>
                  </a:cxn>
                  <a:cxn ang="0">
                    <a:pos x="T2" y="T3"/>
                  </a:cxn>
                  <a:cxn ang="0">
                    <a:pos x="T4" y="T5"/>
                  </a:cxn>
                  <a:cxn ang="0">
                    <a:pos x="T6" y="T7"/>
                  </a:cxn>
                  <a:cxn ang="0">
                    <a:pos x="T8" y="T9"/>
                  </a:cxn>
                </a:cxnLst>
                <a:rect l="0" t="0" r="r" b="b"/>
                <a:pathLst>
                  <a:path w="41" h="36">
                    <a:moveTo>
                      <a:pt x="21" y="0"/>
                    </a:moveTo>
                    <a:lnTo>
                      <a:pt x="41" y="18"/>
                    </a:lnTo>
                    <a:lnTo>
                      <a:pt x="21" y="36"/>
                    </a:lnTo>
                    <a:lnTo>
                      <a:pt x="0" y="18"/>
                    </a:lnTo>
                    <a:lnTo>
                      <a:pt x="21"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9" name="Freeform 412"/>
              <p:cNvSpPr>
                <a:spLocks/>
              </p:cNvSpPr>
              <p:nvPr/>
            </p:nvSpPr>
            <p:spPr bwMode="auto">
              <a:xfrm>
                <a:off x="4515" y="3296"/>
                <a:ext cx="41" cy="35"/>
              </a:xfrm>
              <a:custGeom>
                <a:avLst/>
                <a:gdLst>
                  <a:gd name="T0" fmla="*/ 20 w 41"/>
                  <a:gd name="T1" fmla="*/ 0 h 35"/>
                  <a:gd name="T2" fmla="*/ 41 w 41"/>
                  <a:gd name="T3" fmla="*/ 17 h 35"/>
                  <a:gd name="T4" fmla="*/ 20 w 41"/>
                  <a:gd name="T5" fmla="*/ 35 h 35"/>
                  <a:gd name="T6" fmla="*/ 0 w 41"/>
                  <a:gd name="T7" fmla="*/ 17 h 35"/>
                  <a:gd name="T8" fmla="*/ 20 w 41"/>
                  <a:gd name="T9" fmla="*/ 0 h 35"/>
                </a:gdLst>
                <a:ahLst/>
                <a:cxnLst>
                  <a:cxn ang="0">
                    <a:pos x="T0" y="T1"/>
                  </a:cxn>
                  <a:cxn ang="0">
                    <a:pos x="T2" y="T3"/>
                  </a:cxn>
                  <a:cxn ang="0">
                    <a:pos x="T4" y="T5"/>
                  </a:cxn>
                  <a:cxn ang="0">
                    <a:pos x="T6" y="T7"/>
                  </a:cxn>
                  <a:cxn ang="0">
                    <a:pos x="T8" y="T9"/>
                  </a:cxn>
                </a:cxnLst>
                <a:rect l="0" t="0" r="r" b="b"/>
                <a:pathLst>
                  <a:path w="41" h="35">
                    <a:moveTo>
                      <a:pt x="20" y="0"/>
                    </a:moveTo>
                    <a:lnTo>
                      <a:pt x="41" y="17"/>
                    </a:lnTo>
                    <a:lnTo>
                      <a:pt x="20" y="35"/>
                    </a:lnTo>
                    <a:lnTo>
                      <a:pt x="0" y="17"/>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0" name="Freeform 413"/>
              <p:cNvSpPr>
                <a:spLocks/>
              </p:cNvSpPr>
              <p:nvPr/>
            </p:nvSpPr>
            <p:spPr bwMode="auto">
              <a:xfrm>
                <a:off x="4515" y="3296"/>
                <a:ext cx="41" cy="35"/>
              </a:xfrm>
              <a:custGeom>
                <a:avLst/>
                <a:gdLst>
                  <a:gd name="T0" fmla="*/ 20 w 41"/>
                  <a:gd name="T1" fmla="*/ 0 h 35"/>
                  <a:gd name="T2" fmla="*/ 41 w 41"/>
                  <a:gd name="T3" fmla="*/ 17 h 35"/>
                  <a:gd name="T4" fmla="*/ 20 w 41"/>
                  <a:gd name="T5" fmla="*/ 35 h 35"/>
                  <a:gd name="T6" fmla="*/ 0 w 41"/>
                  <a:gd name="T7" fmla="*/ 17 h 35"/>
                  <a:gd name="T8" fmla="*/ 20 w 41"/>
                  <a:gd name="T9" fmla="*/ 0 h 35"/>
                </a:gdLst>
                <a:ahLst/>
                <a:cxnLst>
                  <a:cxn ang="0">
                    <a:pos x="T0" y="T1"/>
                  </a:cxn>
                  <a:cxn ang="0">
                    <a:pos x="T2" y="T3"/>
                  </a:cxn>
                  <a:cxn ang="0">
                    <a:pos x="T4" y="T5"/>
                  </a:cxn>
                  <a:cxn ang="0">
                    <a:pos x="T6" y="T7"/>
                  </a:cxn>
                  <a:cxn ang="0">
                    <a:pos x="T8" y="T9"/>
                  </a:cxn>
                </a:cxnLst>
                <a:rect l="0" t="0" r="r" b="b"/>
                <a:pathLst>
                  <a:path w="41" h="35">
                    <a:moveTo>
                      <a:pt x="20" y="0"/>
                    </a:moveTo>
                    <a:lnTo>
                      <a:pt x="41" y="17"/>
                    </a:lnTo>
                    <a:lnTo>
                      <a:pt x="20" y="35"/>
                    </a:lnTo>
                    <a:lnTo>
                      <a:pt x="0" y="17"/>
                    </a:lnTo>
                    <a:lnTo>
                      <a:pt x="20"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1" name="Freeform 414"/>
              <p:cNvSpPr>
                <a:spLocks/>
              </p:cNvSpPr>
              <p:nvPr/>
            </p:nvSpPr>
            <p:spPr bwMode="auto">
              <a:xfrm>
                <a:off x="4691" y="3087"/>
                <a:ext cx="41" cy="36"/>
              </a:xfrm>
              <a:custGeom>
                <a:avLst/>
                <a:gdLst>
                  <a:gd name="T0" fmla="*/ 20 w 41"/>
                  <a:gd name="T1" fmla="*/ 0 h 36"/>
                  <a:gd name="T2" fmla="*/ 41 w 41"/>
                  <a:gd name="T3" fmla="*/ 18 h 36"/>
                  <a:gd name="T4" fmla="*/ 20 w 41"/>
                  <a:gd name="T5" fmla="*/ 36 h 36"/>
                  <a:gd name="T6" fmla="*/ 0 w 41"/>
                  <a:gd name="T7" fmla="*/ 18 h 36"/>
                  <a:gd name="T8" fmla="*/ 20 w 41"/>
                  <a:gd name="T9" fmla="*/ 0 h 36"/>
                </a:gdLst>
                <a:ahLst/>
                <a:cxnLst>
                  <a:cxn ang="0">
                    <a:pos x="T0" y="T1"/>
                  </a:cxn>
                  <a:cxn ang="0">
                    <a:pos x="T2" y="T3"/>
                  </a:cxn>
                  <a:cxn ang="0">
                    <a:pos x="T4" y="T5"/>
                  </a:cxn>
                  <a:cxn ang="0">
                    <a:pos x="T6" y="T7"/>
                  </a:cxn>
                  <a:cxn ang="0">
                    <a:pos x="T8" y="T9"/>
                  </a:cxn>
                </a:cxnLst>
                <a:rect l="0" t="0" r="r" b="b"/>
                <a:pathLst>
                  <a:path w="41" h="36">
                    <a:moveTo>
                      <a:pt x="20" y="0"/>
                    </a:moveTo>
                    <a:lnTo>
                      <a:pt x="41" y="18"/>
                    </a:lnTo>
                    <a:lnTo>
                      <a:pt x="20" y="36"/>
                    </a:lnTo>
                    <a:lnTo>
                      <a:pt x="0" y="18"/>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2" name="Freeform 415"/>
              <p:cNvSpPr>
                <a:spLocks/>
              </p:cNvSpPr>
              <p:nvPr/>
            </p:nvSpPr>
            <p:spPr bwMode="auto">
              <a:xfrm>
                <a:off x="4691" y="3087"/>
                <a:ext cx="41" cy="36"/>
              </a:xfrm>
              <a:custGeom>
                <a:avLst/>
                <a:gdLst>
                  <a:gd name="T0" fmla="*/ 20 w 41"/>
                  <a:gd name="T1" fmla="*/ 0 h 36"/>
                  <a:gd name="T2" fmla="*/ 41 w 41"/>
                  <a:gd name="T3" fmla="*/ 18 h 36"/>
                  <a:gd name="T4" fmla="*/ 20 w 41"/>
                  <a:gd name="T5" fmla="*/ 36 h 36"/>
                  <a:gd name="T6" fmla="*/ 0 w 41"/>
                  <a:gd name="T7" fmla="*/ 18 h 36"/>
                  <a:gd name="T8" fmla="*/ 20 w 41"/>
                  <a:gd name="T9" fmla="*/ 0 h 36"/>
                </a:gdLst>
                <a:ahLst/>
                <a:cxnLst>
                  <a:cxn ang="0">
                    <a:pos x="T0" y="T1"/>
                  </a:cxn>
                  <a:cxn ang="0">
                    <a:pos x="T2" y="T3"/>
                  </a:cxn>
                  <a:cxn ang="0">
                    <a:pos x="T4" y="T5"/>
                  </a:cxn>
                  <a:cxn ang="0">
                    <a:pos x="T6" y="T7"/>
                  </a:cxn>
                  <a:cxn ang="0">
                    <a:pos x="T8" y="T9"/>
                  </a:cxn>
                </a:cxnLst>
                <a:rect l="0" t="0" r="r" b="b"/>
                <a:pathLst>
                  <a:path w="41" h="36">
                    <a:moveTo>
                      <a:pt x="20" y="0"/>
                    </a:moveTo>
                    <a:lnTo>
                      <a:pt x="41" y="18"/>
                    </a:lnTo>
                    <a:lnTo>
                      <a:pt x="20" y="36"/>
                    </a:lnTo>
                    <a:lnTo>
                      <a:pt x="0" y="18"/>
                    </a:lnTo>
                    <a:lnTo>
                      <a:pt x="20"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3" name="Freeform 416"/>
              <p:cNvSpPr>
                <a:spLocks/>
              </p:cNvSpPr>
              <p:nvPr/>
            </p:nvSpPr>
            <p:spPr bwMode="auto">
              <a:xfrm>
                <a:off x="4866" y="3245"/>
                <a:ext cx="42" cy="35"/>
              </a:xfrm>
              <a:custGeom>
                <a:avLst/>
                <a:gdLst>
                  <a:gd name="T0" fmla="*/ 21 w 42"/>
                  <a:gd name="T1" fmla="*/ 0 h 35"/>
                  <a:gd name="T2" fmla="*/ 42 w 42"/>
                  <a:gd name="T3" fmla="*/ 17 h 35"/>
                  <a:gd name="T4" fmla="*/ 21 w 42"/>
                  <a:gd name="T5" fmla="*/ 35 h 35"/>
                  <a:gd name="T6" fmla="*/ 0 w 42"/>
                  <a:gd name="T7" fmla="*/ 17 h 35"/>
                  <a:gd name="T8" fmla="*/ 21 w 42"/>
                  <a:gd name="T9" fmla="*/ 0 h 35"/>
                </a:gdLst>
                <a:ahLst/>
                <a:cxnLst>
                  <a:cxn ang="0">
                    <a:pos x="T0" y="T1"/>
                  </a:cxn>
                  <a:cxn ang="0">
                    <a:pos x="T2" y="T3"/>
                  </a:cxn>
                  <a:cxn ang="0">
                    <a:pos x="T4" y="T5"/>
                  </a:cxn>
                  <a:cxn ang="0">
                    <a:pos x="T6" y="T7"/>
                  </a:cxn>
                  <a:cxn ang="0">
                    <a:pos x="T8" y="T9"/>
                  </a:cxn>
                </a:cxnLst>
                <a:rect l="0" t="0" r="r" b="b"/>
                <a:pathLst>
                  <a:path w="42" h="35">
                    <a:moveTo>
                      <a:pt x="21" y="0"/>
                    </a:moveTo>
                    <a:lnTo>
                      <a:pt x="42" y="17"/>
                    </a:lnTo>
                    <a:lnTo>
                      <a:pt x="21" y="35"/>
                    </a:lnTo>
                    <a:lnTo>
                      <a:pt x="0" y="17"/>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4" name="Freeform 417"/>
              <p:cNvSpPr>
                <a:spLocks/>
              </p:cNvSpPr>
              <p:nvPr/>
            </p:nvSpPr>
            <p:spPr bwMode="auto">
              <a:xfrm>
                <a:off x="4866" y="3245"/>
                <a:ext cx="42" cy="35"/>
              </a:xfrm>
              <a:custGeom>
                <a:avLst/>
                <a:gdLst>
                  <a:gd name="T0" fmla="*/ 21 w 42"/>
                  <a:gd name="T1" fmla="*/ 0 h 35"/>
                  <a:gd name="T2" fmla="*/ 42 w 42"/>
                  <a:gd name="T3" fmla="*/ 17 h 35"/>
                  <a:gd name="T4" fmla="*/ 21 w 42"/>
                  <a:gd name="T5" fmla="*/ 35 h 35"/>
                  <a:gd name="T6" fmla="*/ 0 w 42"/>
                  <a:gd name="T7" fmla="*/ 17 h 35"/>
                  <a:gd name="T8" fmla="*/ 21 w 42"/>
                  <a:gd name="T9" fmla="*/ 0 h 35"/>
                </a:gdLst>
                <a:ahLst/>
                <a:cxnLst>
                  <a:cxn ang="0">
                    <a:pos x="T0" y="T1"/>
                  </a:cxn>
                  <a:cxn ang="0">
                    <a:pos x="T2" y="T3"/>
                  </a:cxn>
                  <a:cxn ang="0">
                    <a:pos x="T4" y="T5"/>
                  </a:cxn>
                  <a:cxn ang="0">
                    <a:pos x="T6" y="T7"/>
                  </a:cxn>
                  <a:cxn ang="0">
                    <a:pos x="T8" y="T9"/>
                  </a:cxn>
                </a:cxnLst>
                <a:rect l="0" t="0" r="r" b="b"/>
                <a:pathLst>
                  <a:path w="42" h="35">
                    <a:moveTo>
                      <a:pt x="21" y="0"/>
                    </a:moveTo>
                    <a:lnTo>
                      <a:pt x="42" y="17"/>
                    </a:lnTo>
                    <a:lnTo>
                      <a:pt x="21" y="35"/>
                    </a:lnTo>
                    <a:lnTo>
                      <a:pt x="0" y="17"/>
                    </a:lnTo>
                    <a:lnTo>
                      <a:pt x="21"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5" name="Freeform 418"/>
              <p:cNvSpPr>
                <a:spLocks/>
              </p:cNvSpPr>
              <p:nvPr/>
            </p:nvSpPr>
            <p:spPr bwMode="auto">
              <a:xfrm>
                <a:off x="5042" y="3127"/>
                <a:ext cx="41" cy="36"/>
              </a:xfrm>
              <a:custGeom>
                <a:avLst/>
                <a:gdLst>
                  <a:gd name="T0" fmla="*/ 21 w 41"/>
                  <a:gd name="T1" fmla="*/ 0 h 36"/>
                  <a:gd name="T2" fmla="*/ 41 w 41"/>
                  <a:gd name="T3" fmla="*/ 18 h 36"/>
                  <a:gd name="T4" fmla="*/ 21 w 41"/>
                  <a:gd name="T5" fmla="*/ 36 h 36"/>
                  <a:gd name="T6" fmla="*/ 0 w 41"/>
                  <a:gd name="T7" fmla="*/ 18 h 36"/>
                  <a:gd name="T8" fmla="*/ 21 w 41"/>
                  <a:gd name="T9" fmla="*/ 0 h 36"/>
                </a:gdLst>
                <a:ahLst/>
                <a:cxnLst>
                  <a:cxn ang="0">
                    <a:pos x="T0" y="T1"/>
                  </a:cxn>
                  <a:cxn ang="0">
                    <a:pos x="T2" y="T3"/>
                  </a:cxn>
                  <a:cxn ang="0">
                    <a:pos x="T4" y="T5"/>
                  </a:cxn>
                  <a:cxn ang="0">
                    <a:pos x="T6" y="T7"/>
                  </a:cxn>
                  <a:cxn ang="0">
                    <a:pos x="T8" y="T9"/>
                  </a:cxn>
                </a:cxnLst>
                <a:rect l="0" t="0" r="r" b="b"/>
                <a:pathLst>
                  <a:path w="41" h="36">
                    <a:moveTo>
                      <a:pt x="21" y="0"/>
                    </a:moveTo>
                    <a:lnTo>
                      <a:pt x="41" y="18"/>
                    </a:lnTo>
                    <a:lnTo>
                      <a:pt x="21" y="36"/>
                    </a:lnTo>
                    <a:lnTo>
                      <a:pt x="0" y="1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6" name="Freeform 419"/>
              <p:cNvSpPr>
                <a:spLocks/>
              </p:cNvSpPr>
              <p:nvPr/>
            </p:nvSpPr>
            <p:spPr bwMode="auto">
              <a:xfrm>
                <a:off x="5042" y="3127"/>
                <a:ext cx="41" cy="36"/>
              </a:xfrm>
              <a:custGeom>
                <a:avLst/>
                <a:gdLst>
                  <a:gd name="T0" fmla="*/ 21 w 41"/>
                  <a:gd name="T1" fmla="*/ 0 h 36"/>
                  <a:gd name="T2" fmla="*/ 41 w 41"/>
                  <a:gd name="T3" fmla="*/ 18 h 36"/>
                  <a:gd name="T4" fmla="*/ 21 w 41"/>
                  <a:gd name="T5" fmla="*/ 36 h 36"/>
                  <a:gd name="T6" fmla="*/ 0 w 41"/>
                  <a:gd name="T7" fmla="*/ 18 h 36"/>
                  <a:gd name="T8" fmla="*/ 21 w 41"/>
                  <a:gd name="T9" fmla="*/ 0 h 36"/>
                </a:gdLst>
                <a:ahLst/>
                <a:cxnLst>
                  <a:cxn ang="0">
                    <a:pos x="T0" y="T1"/>
                  </a:cxn>
                  <a:cxn ang="0">
                    <a:pos x="T2" y="T3"/>
                  </a:cxn>
                  <a:cxn ang="0">
                    <a:pos x="T4" y="T5"/>
                  </a:cxn>
                  <a:cxn ang="0">
                    <a:pos x="T6" y="T7"/>
                  </a:cxn>
                  <a:cxn ang="0">
                    <a:pos x="T8" y="T9"/>
                  </a:cxn>
                </a:cxnLst>
                <a:rect l="0" t="0" r="r" b="b"/>
                <a:pathLst>
                  <a:path w="41" h="36">
                    <a:moveTo>
                      <a:pt x="21" y="0"/>
                    </a:moveTo>
                    <a:lnTo>
                      <a:pt x="41" y="18"/>
                    </a:lnTo>
                    <a:lnTo>
                      <a:pt x="21" y="36"/>
                    </a:lnTo>
                    <a:lnTo>
                      <a:pt x="0" y="18"/>
                    </a:lnTo>
                    <a:lnTo>
                      <a:pt x="21"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7" name="Freeform 420"/>
              <p:cNvSpPr>
                <a:spLocks/>
              </p:cNvSpPr>
              <p:nvPr/>
            </p:nvSpPr>
            <p:spPr bwMode="auto">
              <a:xfrm>
                <a:off x="5218" y="2997"/>
                <a:ext cx="41" cy="35"/>
              </a:xfrm>
              <a:custGeom>
                <a:avLst/>
                <a:gdLst>
                  <a:gd name="T0" fmla="*/ 21 w 41"/>
                  <a:gd name="T1" fmla="*/ 0 h 35"/>
                  <a:gd name="T2" fmla="*/ 41 w 41"/>
                  <a:gd name="T3" fmla="*/ 17 h 35"/>
                  <a:gd name="T4" fmla="*/ 21 w 41"/>
                  <a:gd name="T5" fmla="*/ 35 h 35"/>
                  <a:gd name="T6" fmla="*/ 0 w 41"/>
                  <a:gd name="T7" fmla="*/ 17 h 35"/>
                  <a:gd name="T8" fmla="*/ 21 w 41"/>
                  <a:gd name="T9" fmla="*/ 0 h 35"/>
                </a:gdLst>
                <a:ahLst/>
                <a:cxnLst>
                  <a:cxn ang="0">
                    <a:pos x="T0" y="T1"/>
                  </a:cxn>
                  <a:cxn ang="0">
                    <a:pos x="T2" y="T3"/>
                  </a:cxn>
                  <a:cxn ang="0">
                    <a:pos x="T4" y="T5"/>
                  </a:cxn>
                  <a:cxn ang="0">
                    <a:pos x="T6" y="T7"/>
                  </a:cxn>
                  <a:cxn ang="0">
                    <a:pos x="T8" y="T9"/>
                  </a:cxn>
                </a:cxnLst>
                <a:rect l="0" t="0" r="r" b="b"/>
                <a:pathLst>
                  <a:path w="41" h="35">
                    <a:moveTo>
                      <a:pt x="21" y="0"/>
                    </a:moveTo>
                    <a:lnTo>
                      <a:pt x="41" y="17"/>
                    </a:lnTo>
                    <a:lnTo>
                      <a:pt x="21" y="35"/>
                    </a:lnTo>
                    <a:lnTo>
                      <a:pt x="0" y="17"/>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8" name="Freeform 421"/>
              <p:cNvSpPr>
                <a:spLocks/>
              </p:cNvSpPr>
              <p:nvPr/>
            </p:nvSpPr>
            <p:spPr bwMode="auto">
              <a:xfrm>
                <a:off x="5218" y="2997"/>
                <a:ext cx="41" cy="35"/>
              </a:xfrm>
              <a:custGeom>
                <a:avLst/>
                <a:gdLst>
                  <a:gd name="T0" fmla="*/ 21 w 41"/>
                  <a:gd name="T1" fmla="*/ 0 h 35"/>
                  <a:gd name="T2" fmla="*/ 41 w 41"/>
                  <a:gd name="T3" fmla="*/ 17 h 35"/>
                  <a:gd name="T4" fmla="*/ 21 w 41"/>
                  <a:gd name="T5" fmla="*/ 35 h 35"/>
                  <a:gd name="T6" fmla="*/ 0 w 41"/>
                  <a:gd name="T7" fmla="*/ 17 h 35"/>
                  <a:gd name="T8" fmla="*/ 21 w 41"/>
                  <a:gd name="T9" fmla="*/ 0 h 35"/>
                </a:gdLst>
                <a:ahLst/>
                <a:cxnLst>
                  <a:cxn ang="0">
                    <a:pos x="T0" y="T1"/>
                  </a:cxn>
                  <a:cxn ang="0">
                    <a:pos x="T2" y="T3"/>
                  </a:cxn>
                  <a:cxn ang="0">
                    <a:pos x="T4" y="T5"/>
                  </a:cxn>
                  <a:cxn ang="0">
                    <a:pos x="T6" y="T7"/>
                  </a:cxn>
                  <a:cxn ang="0">
                    <a:pos x="T8" y="T9"/>
                  </a:cxn>
                </a:cxnLst>
                <a:rect l="0" t="0" r="r" b="b"/>
                <a:pathLst>
                  <a:path w="41" h="35">
                    <a:moveTo>
                      <a:pt x="21" y="0"/>
                    </a:moveTo>
                    <a:lnTo>
                      <a:pt x="41" y="17"/>
                    </a:lnTo>
                    <a:lnTo>
                      <a:pt x="21" y="35"/>
                    </a:lnTo>
                    <a:lnTo>
                      <a:pt x="0" y="17"/>
                    </a:lnTo>
                    <a:lnTo>
                      <a:pt x="21"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9" name="Freeform 422"/>
              <p:cNvSpPr>
                <a:spLocks/>
              </p:cNvSpPr>
              <p:nvPr/>
            </p:nvSpPr>
            <p:spPr bwMode="auto">
              <a:xfrm>
                <a:off x="4004" y="2975"/>
                <a:ext cx="1239" cy="925"/>
              </a:xfrm>
              <a:custGeom>
                <a:avLst/>
                <a:gdLst>
                  <a:gd name="T0" fmla="*/ 13 w 7668"/>
                  <a:gd name="T1" fmla="*/ 6643 h 6676"/>
                  <a:gd name="T2" fmla="*/ 1101 w 7668"/>
                  <a:gd name="T3" fmla="*/ 6227 h 6676"/>
                  <a:gd name="T4" fmla="*/ 1098 w 7668"/>
                  <a:gd name="T5" fmla="*/ 6228 h 6676"/>
                  <a:gd name="T6" fmla="*/ 2186 w 7668"/>
                  <a:gd name="T7" fmla="*/ 5508 h 6676"/>
                  <a:gd name="T8" fmla="*/ 2189 w 7668"/>
                  <a:gd name="T9" fmla="*/ 5507 h 6676"/>
                  <a:gd name="T10" fmla="*/ 3277 w 7668"/>
                  <a:gd name="T11" fmla="*/ 5091 h 6676"/>
                  <a:gd name="T12" fmla="*/ 3272 w 7668"/>
                  <a:gd name="T13" fmla="*/ 5093 h 6676"/>
                  <a:gd name="T14" fmla="*/ 4360 w 7668"/>
                  <a:gd name="T15" fmla="*/ 4149 h 6676"/>
                  <a:gd name="T16" fmla="*/ 4369 w 7668"/>
                  <a:gd name="T17" fmla="*/ 4146 h 6676"/>
                  <a:gd name="T18" fmla="*/ 5457 w 7668"/>
                  <a:gd name="T19" fmla="*/ 4050 h 6676"/>
                  <a:gd name="T20" fmla="*/ 5468 w 7668"/>
                  <a:gd name="T21" fmla="*/ 4052 h 6676"/>
                  <a:gd name="T22" fmla="*/ 6556 w 7668"/>
                  <a:gd name="T23" fmla="*/ 4804 h 6676"/>
                  <a:gd name="T24" fmla="*/ 6531 w 7668"/>
                  <a:gd name="T25" fmla="*/ 4814 h 6676"/>
                  <a:gd name="T26" fmla="*/ 7635 w 7668"/>
                  <a:gd name="T27" fmla="*/ 14 h 6676"/>
                  <a:gd name="T28" fmla="*/ 7654 w 7668"/>
                  <a:gd name="T29" fmla="*/ 2 h 6676"/>
                  <a:gd name="T30" fmla="*/ 7666 w 7668"/>
                  <a:gd name="T31" fmla="*/ 21 h 6676"/>
                  <a:gd name="T32" fmla="*/ 6562 w 7668"/>
                  <a:gd name="T33" fmla="*/ 4821 h 6676"/>
                  <a:gd name="T34" fmla="*/ 6552 w 7668"/>
                  <a:gd name="T35" fmla="*/ 4832 h 6676"/>
                  <a:gd name="T36" fmla="*/ 6537 w 7668"/>
                  <a:gd name="T37" fmla="*/ 4831 h 6676"/>
                  <a:gd name="T38" fmla="*/ 5449 w 7668"/>
                  <a:gd name="T39" fmla="*/ 4079 h 6676"/>
                  <a:gd name="T40" fmla="*/ 5460 w 7668"/>
                  <a:gd name="T41" fmla="*/ 4081 h 6676"/>
                  <a:gd name="T42" fmla="*/ 4372 w 7668"/>
                  <a:gd name="T43" fmla="*/ 4177 h 6676"/>
                  <a:gd name="T44" fmla="*/ 4381 w 7668"/>
                  <a:gd name="T45" fmla="*/ 4174 h 6676"/>
                  <a:gd name="T46" fmla="*/ 3293 w 7668"/>
                  <a:gd name="T47" fmla="*/ 5118 h 6676"/>
                  <a:gd name="T48" fmla="*/ 3288 w 7668"/>
                  <a:gd name="T49" fmla="*/ 5120 h 6676"/>
                  <a:gd name="T50" fmla="*/ 2200 w 7668"/>
                  <a:gd name="T51" fmla="*/ 5536 h 6676"/>
                  <a:gd name="T52" fmla="*/ 2203 w 7668"/>
                  <a:gd name="T53" fmla="*/ 5535 h 6676"/>
                  <a:gd name="T54" fmla="*/ 1115 w 7668"/>
                  <a:gd name="T55" fmla="*/ 6255 h 6676"/>
                  <a:gd name="T56" fmla="*/ 1112 w 7668"/>
                  <a:gd name="T57" fmla="*/ 6256 h 6676"/>
                  <a:gd name="T58" fmla="*/ 24 w 7668"/>
                  <a:gd name="T59" fmla="*/ 6672 h 6676"/>
                  <a:gd name="T60" fmla="*/ 4 w 7668"/>
                  <a:gd name="T61" fmla="*/ 6663 h 6676"/>
                  <a:gd name="T62" fmla="*/ 13 w 7668"/>
                  <a:gd name="T63" fmla="*/ 6643 h 6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68" h="6676">
                    <a:moveTo>
                      <a:pt x="13" y="6643"/>
                    </a:moveTo>
                    <a:lnTo>
                      <a:pt x="1101" y="6227"/>
                    </a:lnTo>
                    <a:lnTo>
                      <a:pt x="1098" y="6228"/>
                    </a:lnTo>
                    <a:lnTo>
                      <a:pt x="2186" y="5508"/>
                    </a:lnTo>
                    <a:cubicBezTo>
                      <a:pt x="2187" y="5507"/>
                      <a:pt x="2188" y="5507"/>
                      <a:pt x="2189" y="5507"/>
                    </a:cubicBezTo>
                    <a:lnTo>
                      <a:pt x="3277" y="5091"/>
                    </a:lnTo>
                    <a:lnTo>
                      <a:pt x="3272" y="5093"/>
                    </a:lnTo>
                    <a:lnTo>
                      <a:pt x="4360" y="4149"/>
                    </a:lnTo>
                    <a:cubicBezTo>
                      <a:pt x="4363" y="4147"/>
                      <a:pt x="4366" y="4146"/>
                      <a:pt x="4369" y="4146"/>
                    </a:cubicBezTo>
                    <a:lnTo>
                      <a:pt x="5457" y="4050"/>
                    </a:lnTo>
                    <a:cubicBezTo>
                      <a:pt x="5461" y="4049"/>
                      <a:pt x="5464" y="4050"/>
                      <a:pt x="5468" y="4052"/>
                    </a:cubicBezTo>
                    <a:lnTo>
                      <a:pt x="6556" y="4804"/>
                    </a:lnTo>
                    <a:lnTo>
                      <a:pt x="6531" y="4814"/>
                    </a:lnTo>
                    <a:lnTo>
                      <a:pt x="7635" y="14"/>
                    </a:lnTo>
                    <a:cubicBezTo>
                      <a:pt x="7637" y="5"/>
                      <a:pt x="7645" y="0"/>
                      <a:pt x="7654" y="2"/>
                    </a:cubicBezTo>
                    <a:cubicBezTo>
                      <a:pt x="7663" y="4"/>
                      <a:pt x="7668" y="12"/>
                      <a:pt x="7666" y="21"/>
                    </a:cubicBezTo>
                    <a:lnTo>
                      <a:pt x="6562" y="4821"/>
                    </a:lnTo>
                    <a:cubicBezTo>
                      <a:pt x="6561" y="4826"/>
                      <a:pt x="6557" y="4830"/>
                      <a:pt x="6552" y="4832"/>
                    </a:cubicBezTo>
                    <a:cubicBezTo>
                      <a:pt x="6547" y="4834"/>
                      <a:pt x="6542" y="4834"/>
                      <a:pt x="6537" y="4831"/>
                    </a:cubicBezTo>
                    <a:lnTo>
                      <a:pt x="5449" y="4079"/>
                    </a:lnTo>
                    <a:lnTo>
                      <a:pt x="5460" y="4081"/>
                    </a:lnTo>
                    <a:lnTo>
                      <a:pt x="4372" y="4177"/>
                    </a:lnTo>
                    <a:lnTo>
                      <a:pt x="4381" y="4174"/>
                    </a:lnTo>
                    <a:lnTo>
                      <a:pt x="3293" y="5118"/>
                    </a:lnTo>
                    <a:cubicBezTo>
                      <a:pt x="3292" y="5119"/>
                      <a:pt x="3290" y="5120"/>
                      <a:pt x="3288" y="5120"/>
                    </a:cubicBezTo>
                    <a:lnTo>
                      <a:pt x="2200" y="5536"/>
                    </a:lnTo>
                    <a:lnTo>
                      <a:pt x="2203" y="5535"/>
                    </a:lnTo>
                    <a:lnTo>
                      <a:pt x="1115" y="6255"/>
                    </a:lnTo>
                    <a:cubicBezTo>
                      <a:pt x="1114" y="6255"/>
                      <a:pt x="1113" y="6256"/>
                      <a:pt x="1112" y="6256"/>
                    </a:cubicBezTo>
                    <a:lnTo>
                      <a:pt x="24" y="6672"/>
                    </a:lnTo>
                    <a:cubicBezTo>
                      <a:pt x="16" y="6676"/>
                      <a:pt x="7" y="6671"/>
                      <a:pt x="4" y="6663"/>
                    </a:cubicBezTo>
                    <a:cubicBezTo>
                      <a:pt x="0" y="6655"/>
                      <a:pt x="5" y="6646"/>
                      <a:pt x="13" y="6643"/>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0" name="Rectangle 423"/>
              <p:cNvSpPr>
                <a:spLocks noChangeArrowheads="1"/>
              </p:cNvSpPr>
              <p:nvPr/>
            </p:nvSpPr>
            <p:spPr bwMode="auto">
              <a:xfrm>
                <a:off x="3990" y="3881"/>
                <a:ext cx="33"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1" name="Rectangle 424"/>
              <p:cNvSpPr>
                <a:spLocks noChangeArrowheads="1"/>
              </p:cNvSpPr>
              <p:nvPr/>
            </p:nvSpPr>
            <p:spPr bwMode="auto">
              <a:xfrm>
                <a:off x="3990" y="3881"/>
                <a:ext cx="33" cy="28"/>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2" name="Rectangle 425"/>
              <p:cNvSpPr>
                <a:spLocks noChangeArrowheads="1"/>
              </p:cNvSpPr>
              <p:nvPr/>
            </p:nvSpPr>
            <p:spPr bwMode="auto">
              <a:xfrm>
                <a:off x="4166" y="3825"/>
                <a:ext cx="33"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3" name="Rectangle 426"/>
              <p:cNvSpPr>
                <a:spLocks noChangeArrowheads="1"/>
              </p:cNvSpPr>
              <p:nvPr/>
            </p:nvSpPr>
            <p:spPr bwMode="auto">
              <a:xfrm>
                <a:off x="4166" y="3825"/>
                <a:ext cx="33" cy="29"/>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4" name="Rectangle 427"/>
              <p:cNvSpPr>
                <a:spLocks noChangeArrowheads="1"/>
              </p:cNvSpPr>
              <p:nvPr/>
            </p:nvSpPr>
            <p:spPr bwMode="auto">
              <a:xfrm>
                <a:off x="4341" y="3725"/>
                <a:ext cx="34"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5" name="Rectangle 428"/>
              <p:cNvSpPr>
                <a:spLocks noChangeArrowheads="1"/>
              </p:cNvSpPr>
              <p:nvPr/>
            </p:nvSpPr>
            <p:spPr bwMode="auto">
              <a:xfrm>
                <a:off x="4341" y="3725"/>
                <a:ext cx="34" cy="29"/>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6" name="Rectangle 429"/>
              <p:cNvSpPr>
                <a:spLocks noChangeArrowheads="1"/>
              </p:cNvSpPr>
              <p:nvPr/>
            </p:nvSpPr>
            <p:spPr bwMode="auto">
              <a:xfrm>
                <a:off x="4517" y="3668"/>
                <a:ext cx="34"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7" name="Rectangle 430"/>
              <p:cNvSpPr>
                <a:spLocks noChangeArrowheads="1"/>
              </p:cNvSpPr>
              <p:nvPr/>
            </p:nvSpPr>
            <p:spPr bwMode="auto">
              <a:xfrm>
                <a:off x="4517" y="3668"/>
                <a:ext cx="34" cy="29"/>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8" name="Rectangle 431"/>
              <p:cNvSpPr>
                <a:spLocks noChangeArrowheads="1"/>
              </p:cNvSpPr>
              <p:nvPr/>
            </p:nvSpPr>
            <p:spPr bwMode="auto">
              <a:xfrm>
                <a:off x="4693" y="3535"/>
                <a:ext cx="34"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9" name="Rectangle 432"/>
              <p:cNvSpPr>
                <a:spLocks noChangeArrowheads="1"/>
              </p:cNvSpPr>
              <p:nvPr/>
            </p:nvSpPr>
            <p:spPr bwMode="auto">
              <a:xfrm>
                <a:off x="4693" y="3535"/>
                <a:ext cx="34" cy="29"/>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0" name="Rectangle 433"/>
              <p:cNvSpPr>
                <a:spLocks noChangeArrowheads="1"/>
              </p:cNvSpPr>
              <p:nvPr/>
            </p:nvSpPr>
            <p:spPr bwMode="auto">
              <a:xfrm>
                <a:off x="4869" y="3524"/>
                <a:ext cx="34"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1" name="Rectangle 434"/>
              <p:cNvSpPr>
                <a:spLocks noChangeArrowheads="1"/>
              </p:cNvSpPr>
              <p:nvPr/>
            </p:nvSpPr>
            <p:spPr bwMode="auto">
              <a:xfrm>
                <a:off x="4869" y="3524"/>
                <a:ext cx="34" cy="29"/>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2" name="Rectangle 435"/>
              <p:cNvSpPr>
                <a:spLocks noChangeArrowheads="1"/>
              </p:cNvSpPr>
              <p:nvPr/>
            </p:nvSpPr>
            <p:spPr bwMode="auto">
              <a:xfrm>
                <a:off x="5045" y="3626"/>
                <a:ext cx="33"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3" name="Rectangle 436"/>
              <p:cNvSpPr>
                <a:spLocks noChangeArrowheads="1"/>
              </p:cNvSpPr>
              <p:nvPr/>
            </p:nvSpPr>
            <p:spPr bwMode="auto">
              <a:xfrm>
                <a:off x="5045" y="3626"/>
                <a:ext cx="33" cy="29"/>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4" name="Rectangle 437"/>
              <p:cNvSpPr>
                <a:spLocks noChangeArrowheads="1"/>
              </p:cNvSpPr>
              <p:nvPr/>
            </p:nvSpPr>
            <p:spPr bwMode="auto">
              <a:xfrm>
                <a:off x="5221" y="2961"/>
                <a:ext cx="33"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5" name="Rectangle 438"/>
              <p:cNvSpPr>
                <a:spLocks noChangeArrowheads="1"/>
              </p:cNvSpPr>
              <p:nvPr/>
            </p:nvSpPr>
            <p:spPr bwMode="auto">
              <a:xfrm>
                <a:off x="5221" y="2961"/>
                <a:ext cx="33" cy="29"/>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6" name="Freeform 439"/>
              <p:cNvSpPr>
                <a:spLocks/>
              </p:cNvSpPr>
              <p:nvPr/>
            </p:nvSpPr>
            <p:spPr bwMode="auto">
              <a:xfrm>
                <a:off x="4004" y="2822"/>
                <a:ext cx="1239" cy="488"/>
              </a:xfrm>
              <a:custGeom>
                <a:avLst/>
                <a:gdLst>
                  <a:gd name="T0" fmla="*/ 25 w 7669"/>
                  <a:gd name="T1" fmla="*/ 2692 h 3523"/>
                  <a:gd name="T2" fmla="*/ 1113 w 7669"/>
                  <a:gd name="T3" fmla="*/ 3204 h 3523"/>
                  <a:gd name="T4" fmla="*/ 1111 w 7669"/>
                  <a:gd name="T5" fmla="*/ 3203 h 3523"/>
                  <a:gd name="T6" fmla="*/ 2199 w 7669"/>
                  <a:gd name="T7" fmla="*/ 3491 h 3523"/>
                  <a:gd name="T8" fmla="*/ 2184 w 7669"/>
                  <a:gd name="T9" fmla="*/ 3495 h 3523"/>
                  <a:gd name="T10" fmla="*/ 3272 w 7669"/>
                  <a:gd name="T11" fmla="*/ 2503 h 3523"/>
                  <a:gd name="T12" fmla="*/ 3281 w 7669"/>
                  <a:gd name="T13" fmla="*/ 2499 h 3523"/>
                  <a:gd name="T14" fmla="*/ 4369 w 7669"/>
                  <a:gd name="T15" fmla="*/ 2387 h 3523"/>
                  <a:gd name="T16" fmla="*/ 5459 w 7669"/>
                  <a:gd name="T17" fmla="*/ 2418 h 3523"/>
                  <a:gd name="T18" fmla="*/ 5463 w 7669"/>
                  <a:gd name="T19" fmla="*/ 2419 h 3523"/>
                  <a:gd name="T20" fmla="*/ 6551 w 7669"/>
                  <a:gd name="T21" fmla="*/ 2755 h 3523"/>
                  <a:gd name="T22" fmla="*/ 6532 w 7669"/>
                  <a:gd name="T23" fmla="*/ 2765 h 3523"/>
                  <a:gd name="T24" fmla="*/ 7636 w 7669"/>
                  <a:gd name="T25" fmla="*/ 13 h 3523"/>
                  <a:gd name="T26" fmla="*/ 7656 w 7669"/>
                  <a:gd name="T27" fmla="*/ 4 h 3523"/>
                  <a:gd name="T28" fmla="*/ 7665 w 7669"/>
                  <a:gd name="T29" fmla="*/ 24 h 3523"/>
                  <a:gd name="T30" fmla="*/ 6561 w 7669"/>
                  <a:gd name="T31" fmla="*/ 2776 h 3523"/>
                  <a:gd name="T32" fmla="*/ 6542 w 7669"/>
                  <a:gd name="T33" fmla="*/ 2786 h 3523"/>
                  <a:gd name="T34" fmla="*/ 5454 w 7669"/>
                  <a:gd name="T35" fmla="*/ 2450 h 3523"/>
                  <a:gd name="T36" fmla="*/ 5458 w 7669"/>
                  <a:gd name="T37" fmla="*/ 2450 h 3523"/>
                  <a:gd name="T38" fmla="*/ 4372 w 7669"/>
                  <a:gd name="T39" fmla="*/ 2418 h 3523"/>
                  <a:gd name="T40" fmla="*/ 3284 w 7669"/>
                  <a:gd name="T41" fmla="*/ 2530 h 3523"/>
                  <a:gd name="T42" fmla="*/ 3293 w 7669"/>
                  <a:gd name="T43" fmla="*/ 2526 h 3523"/>
                  <a:gd name="T44" fmla="*/ 2205 w 7669"/>
                  <a:gd name="T45" fmla="*/ 3518 h 3523"/>
                  <a:gd name="T46" fmla="*/ 2190 w 7669"/>
                  <a:gd name="T47" fmla="*/ 3522 h 3523"/>
                  <a:gd name="T48" fmla="*/ 1102 w 7669"/>
                  <a:gd name="T49" fmla="*/ 3234 h 3523"/>
                  <a:gd name="T50" fmla="*/ 1100 w 7669"/>
                  <a:gd name="T51" fmla="*/ 3233 h 3523"/>
                  <a:gd name="T52" fmla="*/ 12 w 7669"/>
                  <a:gd name="T53" fmla="*/ 2721 h 3523"/>
                  <a:gd name="T54" fmla="*/ 4 w 7669"/>
                  <a:gd name="T55" fmla="*/ 2700 h 3523"/>
                  <a:gd name="T56" fmla="*/ 25 w 7669"/>
                  <a:gd name="T57" fmla="*/ 2692 h 3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69" h="3523">
                    <a:moveTo>
                      <a:pt x="25" y="2692"/>
                    </a:moveTo>
                    <a:lnTo>
                      <a:pt x="1113" y="3204"/>
                    </a:lnTo>
                    <a:lnTo>
                      <a:pt x="1111" y="3203"/>
                    </a:lnTo>
                    <a:lnTo>
                      <a:pt x="2199" y="3491"/>
                    </a:lnTo>
                    <a:lnTo>
                      <a:pt x="2184" y="3495"/>
                    </a:lnTo>
                    <a:lnTo>
                      <a:pt x="3272" y="2503"/>
                    </a:lnTo>
                    <a:cubicBezTo>
                      <a:pt x="3274" y="2500"/>
                      <a:pt x="3277" y="2499"/>
                      <a:pt x="3281" y="2499"/>
                    </a:cubicBezTo>
                    <a:lnTo>
                      <a:pt x="4369" y="2387"/>
                    </a:lnTo>
                    <a:lnTo>
                      <a:pt x="5459" y="2418"/>
                    </a:lnTo>
                    <a:cubicBezTo>
                      <a:pt x="5460" y="2419"/>
                      <a:pt x="5462" y="2419"/>
                      <a:pt x="5463" y="2419"/>
                    </a:cubicBezTo>
                    <a:lnTo>
                      <a:pt x="6551" y="2755"/>
                    </a:lnTo>
                    <a:lnTo>
                      <a:pt x="6532" y="2765"/>
                    </a:lnTo>
                    <a:lnTo>
                      <a:pt x="7636" y="13"/>
                    </a:lnTo>
                    <a:cubicBezTo>
                      <a:pt x="7639" y="4"/>
                      <a:pt x="7648" y="0"/>
                      <a:pt x="7656" y="4"/>
                    </a:cubicBezTo>
                    <a:cubicBezTo>
                      <a:pt x="7665" y="7"/>
                      <a:pt x="7669" y="16"/>
                      <a:pt x="7665" y="24"/>
                    </a:cubicBezTo>
                    <a:lnTo>
                      <a:pt x="6561" y="2776"/>
                    </a:lnTo>
                    <a:cubicBezTo>
                      <a:pt x="6558" y="2784"/>
                      <a:pt x="6550" y="2788"/>
                      <a:pt x="6542" y="2786"/>
                    </a:cubicBezTo>
                    <a:lnTo>
                      <a:pt x="5454" y="2450"/>
                    </a:lnTo>
                    <a:lnTo>
                      <a:pt x="5458" y="2450"/>
                    </a:lnTo>
                    <a:lnTo>
                      <a:pt x="4372" y="2418"/>
                    </a:lnTo>
                    <a:lnTo>
                      <a:pt x="3284" y="2530"/>
                    </a:lnTo>
                    <a:lnTo>
                      <a:pt x="3293" y="2526"/>
                    </a:lnTo>
                    <a:lnTo>
                      <a:pt x="2205" y="3518"/>
                    </a:lnTo>
                    <a:cubicBezTo>
                      <a:pt x="2201" y="3522"/>
                      <a:pt x="2196" y="3523"/>
                      <a:pt x="2190" y="3522"/>
                    </a:cubicBezTo>
                    <a:lnTo>
                      <a:pt x="1102" y="3234"/>
                    </a:lnTo>
                    <a:cubicBezTo>
                      <a:pt x="1101" y="3234"/>
                      <a:pt x="1101" y="3233"/>
                      <a:pt x="1100" y="3233"/>
                    </a:cubicBezTo>
                    <a:lnTo>
                      <a:pt x="12" y="2721"/>
                    </a:lnTo>
                    <a:cubicBezTo>
                      <a:pt x="4" y="2717"/>
                      <a:pt x="0" y="2708"/>
                      <a:pt x="4" y="2700"/>
                    </a:cubicBezTo>
                    <a:cubicBezTo>
                      <a:pt x="8" y="2692"/>
                      <a:pt x="17" y="2688"/>
                      <a:pt x="25" y="2692"/>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7" name="Freeform 440"/>
              <p:cNvSpPr>
                <a:spLocks/>
              </p:cNvSpPr>
              <p:nvPr/>
            </p:nvSpPr>
            <p:spPr bwMode="auto">
              <a:xfrm>
                <a:off x="3990" y="3180"/>
                <a:ext cx="36" cy="31"/>
              </a:xfrm>
              <a:custGeom>
                <a:avLst/>
                <a:gdLst>
                  <a:gd name="T0" fmla="*/ 18 w 36"/>
                  <a:gd name="T1" fmla="*/ 2 h 31"/>
                  <a:gd name="T2" fmla="*/ 18 w 36"/>
                  <a:gd name="T3" fmla="*/ 0 h 31"/>
                  <a:gd name="T4" fmla="*/ 18 w 36"/>
                  <a:gd name="T5" fmla="*/ 2 h 31"/>
                  <a:gd name="T6" fmla="*/ 35 w 36"/>
                  <a:gd name="T7" fmla="*/ 31 h 31"/>
                  <a:gd name="T8" fmla="*/ 36 w 36"/>
                  <a:gd name="T9" fmla="*/ 31 h 31"/>
                  <a:gd name="T10" fmla="*/ 0 w 36"/>
                  <a:gd name="T11" fmla="*/ 31 h 31"/>
                  <a:gd name="T12" fmla="*/ 1 w 36"/>
                  <a:gd name="T13" fmla="*/ 31 h 31"/>
                  <a:gd name="T14" fmla="*/ 18 w 36"/>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2"/>
                    </a:moveTo>
                    <a:lnTo>
                      <a:pt x="18" y="0"/>
                    </a:lnTo>
                    <a:lnTo>
                      <a:pt x="18" y="2"/>
                    </a:lnTo>
                    <a:lnTo>
                      <a:pt x="35" y="31"/>
                    </a:lnTo>
                    <a:lnTo>
                      <a:pt x="36" y="31"/>
                    </a:lnTo>
                    <a:lnTo>
                      <a:pt x="0" y="31"/>
                    </a:lnTo>
                    <a:lnTo>
                      <a:pt x="1" y="31"/>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8" name="Freeform 441"/>
              <p:cNvSpPr>
                <a:spLocks/>
              </p:cNvSpPr>
              <p:nvPr/>
            </p:nvSpPr>
            <p:spPr bwMode="auto">
              <a:xfrm>
                <a:off x="3990" y="3180"/>
                <a:ext cx="36" cy="31"/>
              </a:xfrm>
              <a:custGeom>
                <a:avLst/>
                <a:gdLst>
                  <a:gd name="T0" fmla="*/ 18 w 36"/>
                  <a:gd name="T1" fmla="*/ 2 h 31"/>
                  <a:gd name="T2" fmla="*/ 18 w 36"/>
                  <a:gd name="T3" fmla="*/ 0 h 31"/>
                  <a:gd name="T4" fmla="*/ 18 w 36"/>
                  <a:gd name="T5" fmla="*/ 2 h 31"/>
                  <a:gd name="T6" fmla="*/ 35 w 36"/>
                  <a:gd name="T7" fmla="*/ 31 h 31"/>
                  <a:gd name="T8" fmla="*/ 36 w 36"/>
                  <a:gd name="T9" fmla="*/ 31 h 31"/>
                  <a:gd name="T10" fmla="*/ 0 w 36"/>
                  <a:gd name="T11" fmla="*/ 31 h 31"/>
                  <a:gd name="T12" fmla="*/ 1 w 36"/>
                  <a:gd name="T13" fmla="*/ 31 h 31"/>
                  <a:gd name="T14" fmla="*/ 18 w 36"/>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2"/>
                    </a:moveTo>
                    <a:lnTo>
                      <a:pt x="18" y="0"/>
                    </a:lnTo>
                    <a:lnTo>
                      <a:pt x="18" y="2"/>
                    </a:lnTo>
                    <a:lnTo>
                      <a:pt x="35" y="31"/>
                    </a:lnTo>
                    <a:lnTo>
                      <a:pt x="36" y="31"/>
                    </a:lnTo>
                    <a:lnTo>
                      <a:pt x="0" y="31"/>
                    </a:lnTo>
                    <a:lnTo>
                      <a:pt x="1" y="31"/>
                    </a:lnTo>
                    <a:lnTo>
                      <a:pt x="18" y="2"/>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9" name="Freeform 442"/>
              <p:cNvSpPr>
                <a:spLocks/>
              </p:cNvSpPr>
              <p:nvPr/>
            </p:nvSpPr>
            <p:spPr bwMode="auto">
              <a:xfrm>
                <a:off x="4166" y="3254"/>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0" name="Freeform 443"/>
              <p:cNvSpPr>
                <a:spLocks/>
              </p:cNvSpPr>
              <p:nvPr/>
            </p:nvSpPr>
            <p:spPr bwMode="auto">
              <a:xfrm>
                <a:off x="4166" y="3254"/>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1" name="Freeform 444"/>
              <p:cNvSpPr>
                <a:spLocks/>
              </p:cNvSpPr>
              <p:nvPr/>
            </p:nvSpPr>
            <p:spPr bwMode="auto">
              <a:xfrm>
                <a:off x="4341" y="3291"/>
                <a:ext cx="37" cy="31"/>
              </a:xfrm>
              <a:custGeom>
                <a:avLst/>
                <a:gdLst>
                  <a:gd name="T0" fmla="*/ 19 w 37"/>
                  <a:gd name="T1" fmla="*/ 1 h 31"/>
                  <a:gd name="T2" fmla="*/ 19 w 37"/>
                  <a:gd name="T3" fmla="*/ 0 h 31"/>
                  <a:gd name="T4" fmla="*/ 19 w 37"/>
                  <a:gd name="T5" fmla="*/ 1 h 31"/>
                  <a:gd name="T6" fmla="*/ 35 w 37"/>
                  <a:gd name="T7" fmla="*/ 31 h 31"/>
                  <a:gd name="T8" fmla="*/ 37 w 37"/>
                  <a:gd name="T9" fmla="*/ 31 h 31"/>
                  <a:gd name="T10" fmla="*/ 0 w 37"/>
                  <a:gd name="T11" fmla="*/ 31 h 31"/>
                  <a:gd name="T12" fmla="*/ 2 w 37"/>
                  <a:gd name="T13" fmla="*/ 31 h 31"/>
                  <a:gd name="T14" fmla="*/ 19 w 37"/>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1">
                    <a:moveTo>
                      <a:pt x="19" y="1"/>
                    </a:moveTo>
                    <a:lnTo>
                      <a:pt x="19" y="0"/>
                    </a:lnTo>
                    <a:lnTo>
                      <a:pt x="19" y="1"/>
                    </a:lnTo>
                    <a:lnTo>
                      <a:pt x="35" y="31"/>
                    </a:lnTo>
                    <a:lnTo>
                      <a:pt x="37" y="31"/>
                    </a:lnTo>
                    <a:lnTo>
                      <a:pt x="0" y="31"/>
                    </a:lnTo>
                    <a:lnTo>
                      <a:pt x="2" y="31"/>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2" name="Freeform 445"/>
              <p:cNvSpPr>
                <a:spLocks/>
              </p:cNvSpPr>
              <p:nvPr/>
            </p:nvSpPr>
            <p:spPr bwMode="auto">
              <a:xfrm>
                <a:off x="4341" y="3291"/>
                <a:ext cx="37" cy="31"/>
              </a:xfrm>
              <a:custGeom>
                <a:avLst/>
                <a:gdLst>
                  <a:gd name="T0" fmla="*/ 19 w 37"/>
                  <a:gd name="T1" fmla="*/ 1 h 31"/>
                  <a:gd name="T2" fmla="*/ 19 w 37"/>
                  <a:gd name="T3" fmla="*/ 0 h 31"/>
                  <a:gd name="T4" fmla="*/ 19 w 37"/>
                  <a:gd name="T5" fmla="*/ 1 h 31"/>
                  <a:gd name="T6" fmla="*/ 35 w 37"/>
                  <a:gd name="T7" fmla="*/ 31 h 31"/>
                  <a:gd name="T8" fmla="*/ 37 w 37"/>
                  <a:gd name="T9" fmla="*/ 31 h 31"/>
                  <a:gd name="T10" fmla="*/ 0 w 37"/>
                  <a:gd name="T11" fmla="*/ 31 h 31"/>
                  <a:gd name="T12" fmla="*/ 2 w 37"/>
                  <a:gd name="T13" fmla="*/ 31 h 31"/>
                  <a:gd name="T14" fmla="*/ 19 w 37"/>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1">
                    <a:moveTo>
                      <a:pt x="19" y="1"/>
                    </a:moveTo>
                    <a:lnTo>
                      <a:pt x="19" y="0"/>
                    </a:lnTo>
                    <a:lnTo>
                      <a:pt x="19" y="1"/>
                    </a:lnTo>
                    <a:lnTo>
                      <a:pt x="35" y="31"/>
                    </a:lnTo>
                    <a:lnTo>
                      <a:pt x="37" y="31"/>
                    </a:lnTo>
                    <a:lnTo>
                      <a:pt x="0" y="31"/>
                    </a:lnTo>
                    <a:lnTo>
                      <a:pt x="2" y="31"/>
                    </a:lnTo>
                    <a:lnTo>
                      <a:pt x="19"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3" name="Freeform 446"/>
              <p:cNvSpPr>
                <a:spLocks/>
              </p:cNvSpPr>
              <p:nvPr/>
            </p:nvSpPr>
            <p:spPr bwMode="auto">
              <a:xfrm>
                <a:off x="4517" y="3156"/>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2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2" y="3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4" name="Freeform 447"/>
              <p:cNvSpPr>
                <a:spLocks/>
              </p:cNvSpPr>
              <p:nvPr/>
            </p:nvSpPr>
            <p:spPr bwMode="auto">
              <a:xfrm>
                <a:off x="4517" y="3156"/>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2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2" y="31"/>
                    </a:lnTo>
                    <a:lnTo>
                      <a:pt x="18"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5" name="Freeform 448"/>
              <p:cNvSpPr>
                <a:spLocks/>
              </p:cNvSpPr>
              <p:nvPr/>
            </p:nvSpPr>
            <p:spPr bwMode="auto">
              <a:xfrm>
                <a:off x="4693" y="3138"/>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6" name="Freeform 449"/>
              <p:cNvSpPr>
                <a:spLocks/>
              </p:cNvSpPr>
              <p:nvPr/>
            </p:nvSpPr>
            <p:spPr bwMode="auto">
              <a:xfrm>
                <a:off x="4693" y="3138"/>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7" name="Freeform 450"/>
              <p:cNvSpPr>
                <a:spLocks/>
              </p:cNvSpPr>
              <p:nvPr/>
            </p:nvSpPr>
            <p:spPr bwMode="auto">
              <a:xfrm>
                <a:off x="4869" y="3143"/>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8" name="Freeform 451"/>
              <p:cNvSpPr>
                <a:spLocks/>
              </p:cNvSpPr>
              <p:nvPr/>
            </p:nvSpPr>
            <p:spPr bwMode="auto">
              <a:xfrm>
                <a:off x="4869" y="3143"/>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9" name="Freeform 452"/>
              <p:cNvSpPr>
                <a:spLocks/>
              </p:cNvSpPr>
              <p:nvPr/>
            </p:nvSpPr>
            <p:spPr bwMode="auto">
              <a:xfrm>
                <a:off x="5045" y="3192"/>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0" name="Freeform 453"/>
              <p:cNvSpPr>
                <a:spLocks/>
              </p:cNvSpPr>
              <p:nvPr/>
            </p:nvSpPr>
            <p:spPr bwMode="auto">
              <a:xfrm>
                <a:off x="5045" y="3192"/>
                <a:ext cx="36" cy="31"/>
              </a:xfrm>
              <a:custGeom>
                <a:avLst/>
                <a:gdLst>
                  <a:gd name="T0" fmla="*/ 18 w 36"/>
                  <a:gd name="T1" fmla="*/ 1 h 31"/>
                  <a:gd name="T2" fmla="*/ 18 w 36"/>
                  <a:gd name="T3" fmla="*/ 0 h 31"/>
                  <a:gd name="T4" fmla="*/ 18 w 36"/>
                  <a:gd name="T5" fmla="*/ 1 h 31"/>
                  <a:gd name="T6" fmla="*/ 35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5" y="31"/>
                    </a:lnTo>
                    <a:lnTo>
                      <a:pt x="36" y="31"/>
                    </a:lnTo>
                    <a:lnTo>
                      <a:pt x="0" y="31"/>
                    </a:lnTo>
                    <a:lnTo>
                      <a:pt x="1" y="31"/>
                    </a:lnTo>
                    <a:lnTo>
                      <a:pt x="18"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1" name="Freeform 454"/>
              <p:cNvSpPr>
                <a:spLocks/>
              </p:cNvSpPr>
              <p:nvPr/>
            </p:nvSpPr>
            <p:spPr bwMode="auto">
              <a:xfrm>
                <a:off x="5221" y="2808"/>
                <a:ext cx="36" cy="31"/>
              </a:xfrm>
              <a:custGeom>
                <a:avLst/>
                <a:gdLst>
                  <a:gd name="T0" fmla="*/ 18 w 36"/>
                  <a:gd name="T1" fmla="*/ 1 h 31"/>
                  <a:gd name="T2" fmla="*/ 18 w 36"/>
                  <a:gd name="T3" fmla="*/ 0 h 31"/>
                  <a:gd name="T4" fmla="*/ 18 w 36"/>
                  <a:gd name="T5" fmla="*/ 1 h 31"/>
                  <a:gd name="T6" fmla="*/ 34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4" y="31"/>
                    </a:lnTo>
                    <a:lnTo>
                      <a:pt x="36" y="31"/>
                    </a:lnTo>
                    <a:lnTo>
                      <a:pt x="0" y="31"/>
                    </a:lnTo>
                    <a:lnTo>
                      <a:pt x="1" y="3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2" name="Freeform 455"/>
              <p:cNvSpPr>
                <a:spLocks/>
              </p:cNvSpPr>
              <p:nvPr/>
            </p:nvSpPr>
            <p:spPr bwMode="auto">
              <a:xfrm>
                <a:off x="5221" y="2808"/>
                <a:ext cx="36" cy="31"/>
              </a:xfrm>
              <a:custGeom>
                <a:avLst/>
                <a:gdLst>
                  <a:gd name="T0" fmla="*/ 18 w 36"/>
                  <a:gd name="T1" fmla="*/ 1 h 31"/>
                  <a:gd name="T2" fmla="*/ 18 w 36"/>
                  <a:gd name="T3" fmla="*/ 0 h 31"/>
                  <a:gd name="T4" fmla="*/ 18 w 36"/>
                  <a:gd name="T5" fmla="*/ 1 h 31"/>
                  <a:gd name="T6" fmla="*/ 34 w 36"/>
                  <a:gd name="T7" fmla="*/ 31 h 31"/>
                  <a:gd name="T8" fmla="*/ 36 w 36"/>
                  <a:gd name="T9" fmla="*/ 31 h 31"/>
                  <a:gd name="T10" fmla="*/ 0 w 36"/>
                  <a:gd name="T11" fmla="*/ 31 h 31"/>
                  <a:gd name="T12" fmla="*/ 1 w 36"/>
                  <a:gd name="T13" fmla="*/ 31 h 31"/>
                  <a:gd name="T14" fmla="*/ 18 w 36"/>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18" y="1"/>
                    </a:moveTo>
                    <a:lnTo>
                      <a:pt x="18" y="0"/>
                    </a:lnTo>
                    <a:lnTo>
                      <a:pt x="18" y="1"/>
                    </a:lnTo>
                    <a:lnTo>
                      <a:pt x="34" y="31"/>
                    </a:lnTo>
                    <a:lnTo>
                      <a:pt x="36" y="31"/>
                    </a:lnTo>
                    <a:lnTo>
                      <a:pt x="0" y="31"/>
                    </a:lnTo>
                    <a:lnTo>
                      <a:pt x="1" y="31"/>
                    </a:lnTo>
                    <a:lnTo>
                      <a:pt x="18" y="1"/>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 name="Freeform 456"/>
              <p:cNvSpPr>
                <a:spLocks/>
              </p:cNvSpPr>
              <p:nvPr/>
            </p:nvSpPr>
            <p:spPr bwMode="auto">
              <a:xfrm>
                <a:off x="4004" y="2858"/>
                <a:ext cx="1239" cy="935"/>
              </a:xfrm>
              <a:custGeom>
                <a:avLst/>
                <a:gdLst>
                  <a:gd name="T0" fmla="*/ 12 w 7668"/>
                  <a:gd name="T1" fmla="*/ 6707 h 6754"/>
                  <a:gd name="T2" fmla="*/ 1100 w 7668"/>
                  <a:gd name="T3" fmla="*/ 6195 h 6754"/>
                  <a:gd name="T4" fmla="*/ 1102 w 7668"/>
                  <a:gd name="T5" fmla="*/ 6194 h 6754"/>
                  <a:gd name="T6" fmla="*/ 2190 w 7668"/>
                  <a:gd name="T7" fmla="*/ 5874 h 6754"/>
                  <a:gd name="T8" fmla="*/ 2204 w 7668"/>
                  <a:gd name="T9" fmla="*/ 5877 h 6754"/>
                  <a:gd name="T10" fmla="*/ 3292 w 7668"/>
                  <a:gd name="T11" fmla="*/ 6725 h 6754"/>
                  <a:gd name="T12" fmla="*/ 3269 w 7668"/>
                  <a:gd name="T13" fmla="*/ 6728 h 6754"/>
                  <a:gd name="T14" fmla="*/ 4357 w 7668"/>
                  <a:gd name="T15" fmla="*/ 5192 h 6754"/>
                  <a:gd name="T16" fmla="*/ 4366 w 7668"/>
                  <a:gd name="T17" fmla="*/ 5186 h 6754"/>
                  <a:gd name="T18" fmla="*/ 5454 w 7668"/>
                  <a:gd name="T19" fmla="*/ 4882 h 6754"/>
                  <a:gd name="T20" fmla="*/ 5446 w 7668"/>
                  <a:gd name="T21" fmla="*/ 4887 h 6754"/>
                  <a:gd name="T22" fmla="*/ 6534 w 7668"/>
                  <a:gd name="T23" fmla="*/ 3543 h 6754"/>
                  <a:gd name="T24" fmla="*/ 6531 w 7668"/>
                  <a:gd name="T25" fmla="*/ 3549 h 6754"/>
                  <a:gd name="T26" fmla="*/ 7635 w 7668"/>
                  <a:gd name="T27" fmla="*/ 13 h 6754"/>
                  <a:gd name="T28" fmla="*/ 7655 w 7668"/>
                  <a:gd name="T29" fmla="*/ 2 h 6754"/>
                  <a:gd name="T30" fmla="*/ 7666 w 7668"/>
                  <a:gd name="T31" fmla="*/ 22 h 6754"/>
                  <a:gd name="T32" fmla="*/ 6562 w 7668"/>
                  <a:gd name="T33" fmla="*/ 3558 h 6754"/>
                  <a:gd name="T34" fmla="*/ 6559 w 7668"/>
                  <a:gd name="T35" fmla="*/ 3564 h 6754"/>
                  <a:gd name="T36" fmla="*/ 5471 w 7668"/>
                  <a:gd name="T37" fmla="*/ 4908 h 6754"/>
                  <a:gd name="T38" fmla="*/ 5463 w 7668"/>
                  <a:gd name="T39" fmla="*/ 4913 h 6754"/>
                  <a:gd name="T40" fmla="*/ 4375 w 7668"/>
                  <a:gd name="T41" fmla="*/ 5217 h 6754"/>
                  <a:gd name="T42" fmla="*/ 4384 w 7668"/>
                  <a:gd name="T43" fmla="*/ 5211 h 6754"/>
                  <a:gd name="T44" fmla="*/ 3296 w 7668"/>
                  <a:gd name="T45" fmla="*/ 6747 h 6754"/>
                  <a:gd name="T46" fmla="*/ 3285 w 7668"/>
                  <a:gd name="T47" fmla="*/ 6753 h 6754"/>
                  <a:gd name="T48" fmla="*/ 3273 w 7668"/>
                  <a:gd name="T49" fmla="*/ 6750 h 6754"/>
                  <a:gd name="T50" fmla="*/ 2185 w 7668"/>
                  <a:gd name="T51" fmla="*/ 5902 h 6754"/>
                  <a:gd name="T52" fmla="*/ 2199 w 7668"/>
                  <a:gd name="T53" fmla="*/ 5905 h 6754"/>
                  <a:gd name="T54" fmla="*/ 1111 w 7668"/>
                  <a:gd name="T55" fmla="*/ 6225 h 6754"/>
                  <a:gd name="T56" fmla="*/ 1113 w 7668"/>
                  <a:gd name="T57" fmla="*/ 6224 h 6754"/>
                  <a:gd name="T58" fmla="*/ 25 w 7668"/>
                  <a:gd name="T59" fmla="*/ 6736 h 6754"/>
                  <a:gd name="T60" fmla="*/ 4 w 7668"/>
                  <a:gd name="T61" fmla="*/ 6728 h 6754"/>
                  <a:gd name="T62" fmla="*/ 12 w 7668"/>
                  <a:gd name="T63" fmla="*/ 6707 h 6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68" h="6754">
                    <a:moveTo>
                      <a:pt x="12" y="6707"/>
                    </a:moveTo>
                    <a:lnTo>
                      <a:pt x="1100" y="6195"/>
                    </a:lnTo>
                    <a:cubicBezTo>
                      <a:pt x="1100" y="6195"/>
                      <a:pt x="1101" y="6194"/>
                      <a:pt x="1102" y="6194"/>
                    </a:cubicBezTo>
                    <a:lnTo>
                      <a:pt x="2190" y="5874"/>
                    </a:lnTo>
                    <a:cubicBezTo>
                      <a:pt x="2195" y="5873"/>
                      <a:pt x="2200" y="5874"/>
                      <a:pt x="2204" y="5877"/>
                    </a:cubicBezTo>
                    <a:lnTo>
                      <a:pt x="3292" y="6725"/>
                    </a:lnTo>
                    <a:lnTo>
                      <a:pt x="3269" y="6728"/>
                    </a:lnTo>
                    <a:lnTo>
                      <a:pt x="4357" y="5192"/>
                    </a:lnTo>
                    <a:cubicBezTo>
                      <a:pt x="4360" y="5189"/>
                      <a:pt x="4363" y="5187"/>
                      <a:pt x="4366" y="5186"/>
                    </a:cubicBezTo>
                    <a:lnTo>
                      <a:pt x="5454" y="4882"/>
                    </a:lnTo>
                    <a:lnTo>
                      <a:pt x="5446" y="4887"/>
                    </a:lnTo>
                    <a:lnTo>
                      <a:pt x="6534" y="3543"/>
                    </a:lnTo>
                    <a:lnTo>
                      <a:pt x="6531" y="3549"/>
                    </a:lnTo>
                    <a:lnTo>
                      <a:pt x="7635" y="13"/>
                    </a:lnTo>
                    <a:cubicBezTo>
                      <a:pt x="7638" y="4"/>
                      <a:pt x="7647" y="0"/>
                      <a:pt x="7655" y="2"/>
                    </a:cubicBezTo>
                    <a:cubicBezTo>
                      <a:pt x="7664" y="5"/>
                      <a:pt x="7668" y="14"/>
                      <a:pt x="7666" y="22"/>
                    </a:cubicBezTo>
                    <a:lnTo>
                      <a:pt x="6562" y="3558"/>
                    </a:lnTo>
                    <a:cubicBezTo>
                      <a:pt x="6561" y="3560"/>
                      <a:pt x="6560" y="3562"/>
                      <a:pt x="6559" y="3564"/>
                    </a:cubicBezTo>
                    <a:lnTo>
                      <a:pt x="5471" y="4908"/>
                    </a:lnTo>
                    <a:cubicBezTo>
                      <a:pt x="5469" y="4910"/>
                      <a:pt x="5466" y="4912"/>
                      <a:pt x="5463" y="4913"/>
                    </a:cubicBezTo>
                    <a:lnTo>
                      <a:pt x="4375" y="5217"/>
                    </a:lnTo>
                    <a:lnTo>
                      <a:pt x="4384" y="5211"/>
                    </a:lnTo>
                    <a:lnTo>
                      <a:pt x="3296" y="6747"/>
                    </a:lnTo>
                    <a:cubicBezTo>
                      <a:pt x="3293" y="6750"/>
                      <a:pt x="3289" y="6753"/>
                      <a:pt x="3285" y="6753"/>
                    </a:cubicBezTo>
                    <a:cubicBezTo>
                      <a:pt x="3280" y="6754"/>
                      <a:pt x="3276" y="6753"/>
                      <a:pt x="3273" y="6750"/>
                    </a:cubicBezTo>
                    <a:lnTo>
                      <a:pt x="2185" y="5902"/>
                    </a:lnTo>
                    <a:lnTo>
                      <a:pt x="2199" y="5905"/>
                    </a:lnTo>
                    <a:lnTo>
                      <a:pt x="1111" y="6225"/>
                    </a:lnTo>
                    <a:lnTo>
                      <a:pt x="1113" y="6224"/>
                    </a:lnTo>
                    <a:lnTo>
                      <a:pt x="25" y="6736"/>
                    </a:lnTo>
                    <a:cubicBezTo>
                      <a:pt x="17" y="6740"/>
                      <a:pt x="8" y="6736"/>
                      <a:pt x="4" y="6728"/>
                    </a:cubicBezTo>
                    <a:cubicBezTo>
                      <a:pt x="0" y="6720"/>
                      <a:pt x="4" y="6711"/>
                      <a:pt x="12" y="6707"/>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4" name="Oval 457"/>
              <p:cNvSpPr>
                <a:spLocks noChangeArrowheads="1"/>
              </p:cNvSpPr>
              <p:nvPr/>
            </p:nvSpPr>
            <p:spPr bwMode="auto">
              <a:xfrm>
                <a:off x="3990" y="3772"/>
                <a:ext cx="33" cy="29"/>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5" name="Oval 458"/>
              <p:cNvSpPr>
                <a:spLocks noChangeArrowheads="1"/>
              </p:cNvSpPr>
              <p:nvPr/>
            </p:nvSpPr>
            <p:spPr bwMode="auto">
              <a:xfrm>
                <a:off x="3990" y="3772"/>
                <a:ext cx="33"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6" name="Oval 459"/>
              <p:cNvSpPr>
                <a:spLocks noChangeArrowheads="1"/>
              </p:cNvSpPr>
              <p:nvPr/>
            </p:nvSpPr>
            <p:spPr bwMode="auto">
              <a:xfrm>
                <a:off x="4166" y="3703"/>
                <a:ext cx="33" cy="29"/>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7" name="Oval 460"/>
              <p:cNvSpPr>
                <a:spLocks noChangeArrowheads="1"/>
              </p:cNvSpPr>
              <p:nvPr/>
            </p:nvSpPr>
            <p:spPr bwMode="auto">
              <a:xfrm>
                <a:off x="4166" y="3703"/>
                <a:ext cx="33"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8" name="Oval 461"/>
              <p:cNvSpPr>
                <a:spLocks noChangeArrowheads="1"/>
              </p:cNvSpPr>
              <p:nvPr/>
            </p:nvSpPr>
            <p:spPr bwMode="auto">
              <a:xfrm>
                <a:off x="4341" y="3659"/>
                <a:ext cx="34" cy="29"/>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9" name="Oval 462"/>
              <p:cNvSpPr>
                <a:spLocks noChangeArrowheads="1"/>
              </p:cNvSpPr>
              <p:nvPr/>
            </p:nvSpPr>
            <p:spPr bwMode="auto">
              <a:xfrm>
                <a:off x="4341" y="3659"/>
                <a:ext cx="34"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0" name="Oval 463"/>
              <p:cNvSpPr>
                <a:spLocks noChangeArrowheads="1"/>
              </p:cNvSpPr>
              <p:nvPr/>
            </p:nvSpPr>
            <p:spPr bwMode="auto">
              <a:xfrm>
                <a:off x="4517" y="3776"/>
                <a:ext cx="34" cy="29"/>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1" name="Oval 464"/>
              <p:cNvSpPr>
                <a:spLocks noChangeArrowheads="1"/>
              </p:cNvSpPr>
              <p:nvPr/>
            </p:nvSpPr>
            <p:spPr bwMode="auto">
              <a:xfrm>
                <a:off x="4517" y="3776"/>
                <a:ext cx="34"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2" name="Oval 465"/>
              <p:cNvSpPr>
                <a:spLocks noChangeArrowheads="1"/>
              </p:cNvSpPr>
              <p:nvPr/>
            </p:nvSpPr>
            <p:spPr bwMode="auto">
              <a:xfrm>
                <a:off x="4693" y="3564"/>
                <a:ext cx="34" cy="29"/>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3" name="Oval 466"/>
              <p:cNvSpPr>
                <a:spLocks noChangeArrowheads="1"/>
              </p:cNvSpPr>
              <p:nvPr/>
            </p:nvSpPr>
            <p:spPr bwMode="auto">
              <a:xfrm>
                <a:off x="4693" y="3564"/>
                <a:ext cx="34"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 name="Oval 467"/>
              <p:cNvSpPr>
                <a:spLocks noChangeArrowheads="1"/>
              </p:cNvSpPr>
              <p:nvPr/>
            </p:nvSpPr>
            <p:spPr bwMode="auto">
              <a:xfrm>
                <a:off x="4869" y="3522"/>
                <a:ext cx="34" cy="2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5" name="Oval 468"/>
              <p:cNvSpPr>
                <a:spLocks noChangeArrowheads="1"/>
              </p:cNvSpPr>
              <p:nvPr/>
            </p:nvSpPr>
            <p:spPr bwMode="auto">
              <a:xfrm>
                <a:off x="4869" y="3522"/>
                <a:ext cx="34" cy="28"/>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 name="Oval 469"/>
              <p:cNvSpPr>
                <a:spLocks noChangeArrowheads="1"/>
              </p:cNvSpPr>
              <p:nvPr/>
            </p:nvSpPr>
            <p:spPr bwMode="auto">
              <a:xfrm>
                <a:off x="5045" y="3336"/>
                <a:ext cx="33" cy="2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7" name="Oval 470"/>
              <p:cNvSpPr>
                <a:spLocks noChangeArrowheads="1"/>
              </p:cNvSpPr>
              <p:nvPr/>
            </p:nvSpPr>
            <p:spPr bwMode="auto">
              <a:xfrm>
                <a:off x="5045" y="3336"/>
                <a:ext cx="33" cy="28"/>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8" name="Oval 471"/>
              <p:cNvSpPr>
                <a:spLocks noChangeArrowheads="1"/>
              </p:cNvSpPr>
              <p:nvPr/>
            </p:nvSpPr>
            <p:spPr bwMode="auto">
              <a:xfrm>
                <a:off x="5221" y="2846"/>
                <a:ext cx="33" cy="29"/>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9" name="Oval 472"/>
              <p:cNvSpPr>
                <a:spLocks noChangeArrowheads="1"/>
              </p:cNvSpPr>
              <p:nvPr/>
            </p:nvSpPr>
            <p:spPr bwMode="auto">
              <a:xfrm>
                <a:off x="5221" y="2846"/>
                <a:ext cx="33"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0" name="Freeform 473"/>
              <p:cNvSpPr>
                <a:spLocks/>
              </p:cNvSpPr>
              <p:nvPr/>
            </p:nvSpPr>
            <p:spPr bwMode="auto">
              <a:xfrm>
                <a:off x="4707" y="3270"/>
                <a:ext cx="536" cy="242"/>
              </a:xfrm>
              <a:custGeom>
                <a:avLst/>
                <a:gdLst>
                  <a:gd name="T0" fmla="*/ 11 w 3317"/>
                  <a:gd name="T1" fmla="*/ 1716 h 1749"/>
                  <a:gd name="T2" fmla="*/ 3291 w 3317"/>
                  <a:gd name="T3" fmla="*/ 4 h 1749"/>
                  <a:gd name="T4" fmla="*/ 3313 w 3317"/>
                  <a:gd name="T5" fmla="*/ 11 h 1749"/>
                  <a:gd name="T6" fmla="*/ 3306 w 3317"/>
                  <a:gd name="T7" fmla="*/ 33 h 1749"/>
                  <a:gd name="T8" fmla="*/ 26 w 3317"/>
                  <a:gd name="T9" fmla="*/ 1745 h 1749"/>
                  <a:gd name="T10" fmla="*/ 4 w 3317"/>
                  <a:gd name="T11" fmla="*/ 1738 h 1749"/>
                  <a:gd name="T12" fmla="*/ 11 w 3317"/>
                  <a:gd name="T13" fmla="*/ 1716 h 1749"/>
                </a:gdLst>
                <a:ahLst/>
                <a:cxnLst>
                  <a:cxn ang="0">
                    <a:pos x="T0" y="T1"/>
                  </a:cxn>
                  <a:cxn ang="0">
                    <a:pos x="T2" y="T3"/>
                  </a:cxn>
                  <a:cxn ang="0">
                    <a:pos x="T4" y="T5"/>
                  </a:cxn>
                  <a:cxn ang="0">
                    <a:pos x="T6" y="T7"/>
                  </a:cxn>
                  <a:cxn ang="0">
                    <a:pos x="T8" y="T9"/>
                  </a:cxn>
                  <a:cxn ang="0">
                    <a:pos x="T10" y="T11"/>
                  </a:cxn>
                  <a:cxn ang="0">
                    <a:pos x="T12" y="T13"/>
                  </a:cxn>
                </a:cxnLst>
                <a:rect l="0" t="0" r="r" b="b"/>
                <a:pathLst>
                  <a:path w="3317" h="1749">
                    <a:moveTo>
                      <a:pt x="11" y="1716"/>
                    </a:moveTo>
                    <a:lnTo>
                      <a:pt x="3291" y="4"/>
                    </a:lnTo>
                    <a:cubicBezTo>
                      <a:pt x="3299" y="0"/>
                      <a:pt x="3309" y="3"/>
                      <a:pt x="3313" y="11"/>
                    </a:cubicBezTo>
                    <a:cubicBezTo>
                      <a:pt x="3317" y="19"/>
                      <a:pt x="3314" y="29"/>
                      <a:pt x="3306" y="33"/>
                    </a:cubicBezTo>
                    <a:lnTo>
                      <a:pt x="26" y="1745"/>
                    </a:lnTo>
                    <a:cubicBezTo>
                      <a:pt x="18" y="1749"/>
                      <a:pt x="8" y="1746"/>
                      <a:pt x="4" y="1738"/>
                    </a:cubicBezTo>
                    <a:cubicBezTo>
                      <a:pt x="0" y="1730"/>
                      <a:pt x="3" y="1720"/>
                      <a:pt x="11" y="1716"/>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1" name="Oval 474"/>
              <p:cNvSpPr>
                <a:spLocks noChangeArrowheads="1"/>
              </p:cNvSpPr>
              <p:nvPr/>
            </p:nvSpPr>
            <p:spPr bwMode="auto">
              <a:xfrm>
                <a:off x="4693" y="3495"/>
                <a:ext cx="34" cy="2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2" name="Oval 475"/>
              <p:cNvSpPr>
                <a:spLocks noChangeArrowheads="1"/>
              </p:cNvSpPr>
              <p:nvPr/>
            </p:nvSpPr>
            <p:spPr bwMode="auto">
              <a:xfrm>
                <a:off x="4693" y="3495"/>
                <a:ext cx="34"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3" name="Oval 476"/>
              <p:cNvSpPr>
                <a:spLocks noChangeArrowheads="1"/>
              </p:cNvSpPr>
              <p:nvPr/>
            </p:nvSpPr>
            <p:spPr bwMode="auto">
              <a:xfrm>
                <a:off x="5221" y="3256"/>
                <a:ext cx="33" cy="2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4" name="Oval 477"/>
              <p:cNvSpPr>
                <a:spLocks noChangeArrowheads="1"/>
              </p:cNvSpPr>
              <p:nvPr/>
            </p:nvSpPr>
            <p:spPr bwMode="auto">
              <a:xfrm>
                <a:off x="5221" y="3256"/>
                <a:ext cx="33" cy="29"/>
              </a:xfrm>
              <a:prstGeom prst="ellipse">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5" name="Rectangle 478"/>
              <p:cNvSpPr>
                <a:spLocks noChangeArrowheads="1"/>
              </p:cNvSpPr>
              <p:nvPr/>
            </p:nvSpPr>
            <p:spPr bwMode="auto">
              <a:xfrm>
                <a:off x="3965" y="3076"/>
                <a:ext cx="134"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0.971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6" name="Rectangle 479"/>
              <p:cNvSpPr>
                <a:spLocks noChangeArrowheads="1"/>
              </p:cNvSpPr>
              <p:nvPr/>
            </p:nvSpPr>
            <p:spPr bwMode="auto">
              <a:xfrm>
                <a:off x="4134" y="3310"/>
                <a:ext cx="10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0.958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7" name="Rectangle 480"/>
              <p:cNvSpPr>
                <a:spLocks noChangeArrowheads="1"/>
              </p:cNvSpPr>
              <p:nvPr/>
            </p:nvSpPr>
            <p:spPr bwMode="auto">
              <a:xfrm>
                <a:off x="4376" y="3443"/>
                <a:ext cx="10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0.944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8" name="Rectangle 481"/>
              <p:cNvSpPr>
                <a:spLocks noChangeArrowheads="1"/>
              </p:cNvSpPr>
              <p:nvPr/>
            </p:nvSpPr>
            <p:spPr bwMode="auto">
              <a:xfrm>
                <a:off x="4505" y="3364"/>
                <a:ext cx="10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0.955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9" name="Rectangle 482"/>
              <p:cNvSpPr>
                <a:spLocks noChangeArrowheads="1"/>
              </p:cNvSpPr>
              <p:nvPr/>
            </p:nvSpPr>
            <p:spPr bwMode="auto">
              <a:xfrm>
                <a:off x="4662" y="3035"/>
                <a:ext cx="135"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0.973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0" name="Rectangle 483"/>
              <p:cNvSpPr>
                <a:spLocks noChangeArrowheads="1"/>
              </p:cNvSpPr>
              <p:nvPr/>
            </p:nvSpPr>
            <p:spPr bwMode="auto">
              <a:xfrm>
                <a:off x="4843" y="3290"/>
                <a:ext cx="9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0.959</a:t>
                </a:r>
                <a:r>
                  <a:rPr kumimoji="1" lang="ja-JP" altLang="ja-JP" sz="4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1" name="Rectangle 484"/>
              <p:cNvSpPr>
                <a:spLocks noChangeArrowheads="1"/>
              </p:cNvSpPr>
              <p:nvPr/>
            </p:nvSpPr>
            <p:spPr bwMode="auto">
              <a:xfrm>
                <a:off x="5013" y="3081"/>
                <a:ext cx="135"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0.970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2" name="Rectangle 485"/>
              <p:cNvSpPr>
                <a:spLocks noChangeArrowheads="1"/>
              </p:cNvSpPr>
              <p:nvPr/>
            </p:nvSpPr>
            <p:spPr bwMode="auto">
              <a:xfrm>
                <a:off x="5225" y="3053"/>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0.982</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3" name="Rectangle 486"/>
              <p:cNvSpPr>
                <a:spLocks noChangeArrowheads="1"/>
              </p:cNvSpPr>
              <p:nvPr/>
            </p:nvSpPr>
            <p:spPr bwMode="auto">
              <a:xfrm>
                <a:off x="3951" y="3842"/>
                <a:ext cx="134"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0.903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4" name="Rectangle 487"/>
              <p:cNvSpPr>
                <a:spLocks noChangeArrowheads="1"/>
              </p:cNvSpPr>
              <p:nvPr/>
            </p:nvSpPr>
            <p:spPr bwMode="auto">
              <a:xfrm>
                <a:off x="4177" y="3859"/>
                <a:ext cx="135"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4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0.908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5" name="Rectangle 488"/>
              <p:cNvSpPr>
                <a:spLocks noChangeArrowheads="1"/>
              </p:cNvSpPr>
              <p:nvPr/>
            </p:nvSpPr>
            <p:spPr bwMode="auto">
              <a:xfrm>
                <a:off x="4326" y="3783"/>
                <a:ext cx="134"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0.917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6" name="Rectangle 489"/>
              <p:cNvSpPr>
                <a:spLocks noChangeArrowheads="1"/>
              </p:cNvSpPr>
              <p:nvPr/>
            </p:nvSpPr>
            <p:spPr bwMode="auto">
              <a:xfrm>
                <a:off x="4489" y="3605"/>
                <a:ext cx="135"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0.922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7" name="Rectangle 490"/>
              <p:cNvSpPr>
                <a:spLocks noChangeArrowheads="1"/>
              </p:cNvSpPr>
              <p:nvPr/>
            </p:nvSpPr>
            <p:spPr bwMode="auto">
              <a:xfrm>
                <a:off x="4562" y="3526"/>
                <a:ext cx="10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0.934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8" name="Rectangle 491"/>
              <p:cNvSpPr>
                <a:spLocks noChangeArrowheads="1"/>
              </p:cNvSpPr>
              <p:nvPr/>
            </p:nvSpPr>
            <p:spPr bwMode="auto">
              <a:xfrm>
                <a:off x="4927" y="3520"/>
                <a:ext cx="9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0.935</a:t>
                </a:r>
                <a:r>
                  <a:rPr kumimoji="1" lang="ja-JP" altLang="ja-JP" sz="4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19" name="Rectangle 492"/>
              <p:cNvSpPr>
                <a:spLocks noChangeArrowheads="1"/>
              </p:cNvSpPr>
              <p:nvPr/>
            </p:nvSpPr>
            <p:spPr bwMode="auto">
              <a:xfrm>
                <a:off x="5097" y="3617"/>
                <a:ext cx="10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0.925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0" name="Rectangle 493"/>
              <p:cNvSpPr>
                <a:spLocks noChangeArrowheads="1"/>
              </p:cNvSpPr>
              <p:nvPr/>
            </p:nvSpPr>
            <p:spPr bwMode="auto">
              <a:xfrm>
                <a:off x="5048" y="2946"/>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0.985</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1" name="Rectangle 494"/>
              <p:cNvSpPr>
                <a:spLocks noChangeArrowheads="1"/>
              </p:cNvSpPr>
              <p:nvPr/>
            </p:nvSpPr>
            <p:spPr bwMode="auto">
              <a:xfrm>
                <a:off x="3949" y="3213"/>
                <a:ext cx="10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0.965 </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2" name="Rectangle 495"/>
              <p:cNvSpPr>
                <a:spLocks noChangeArrowheads="1"/>
              </p:cNvSpPr>
              <p:nvPr/>
            </p:nvSpPr>
            <p:spPr bwMode="auto">
              <a:xfrm>
                <a:off x="4164" y="3196"/>
                <a:ext cx="134"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0.959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3" name="Rectangle 496"/>
              <p:cNvSpPr>
                <a:spLocks noChangeArrowheads="1"/>
              </p:cNvSpPr>
              <p:nvPr/>
            </p:nvSpPr>
            <p:spPr bwMode="auto">
              <a:xfrm>
                <a:off x="4299" y="3221"/>
                <a:ext cx="134"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0.955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4" name="Rectangle 497"/>
              <p:cNvSpPr>
                <a:spLocks noChangeArrowheads="1"/>
              </p:cNvSpPr>
              <p:nvPr/>
            </p:nvSpPr>
            <p:spPr bwMode="auto">
              <a:xfrm>
                <a:off x="4490" y="3100"/>
                <a:ext cx="135"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0.967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5" name="Rectangle 498"/>
              <p:cNvSpPr>
                <a:spLocks noChangeArrowheads="1"/>
              </p:cNvSpPr>
              <p:nvPr/>
            </p:nvSpPr>
            <p:spPr bwMode="auto">
              <a:xfrm>
                <a:off x="4678" y="3193"/>
                <a:ext cx="9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0.969</a:t>
                </a:r>
                <a:r>
                  <a:rPr kumimoji="1" lang="ja-JP" altLang="ja-JP" sz="4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6" name="Rectangle 499"/>
              <p:cNvSpPr>
                <a:spLocks noChangeArrowheads="1"/>
              </p:cNvSpPr>
              <p:nvPr/>
            </p:nvSpPr>
            <p:spPr bwMode="auto">
              <a:xfrm>
                <a:off x="4838" y="3091"/>
                <a:ext cx="134"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0.969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7" name="Rectangle 500"/>
              <p:cNvSpPr>
                <a:spLocks noChangeArrowheads="1"/>
              </p:cNvSpPr>
              <p:nvPr/>
            </p:nvSpPr>
            <p:spPr bwMode="auto">
              <a:xfrm>
                <a:off x="4971" y="3219"/>
                <a:ext cx="9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0.964</a:t>
                </a:r>
                <a:r>
                  <a:rPr kumimoji="1" lang="ja-JP" altLang="ja-JP" sz="4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8" name="Rectangle 501"/>
              <p:cNvSpPr>
                <a:spLocks noChangeArrowheads="1"/>
              </p:cNvSpPr>
              <p:nvPr/>
            </p:nvSpPr>
            <p:spPr bwMode="auto">
              <a:xfrm>
                <a:off x="5199" y="2739"/>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0.998</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9" name="Rectangle 502"/>
              <p:cNvSpPr>
                <a:spLocks noChangeArrowheads="1"/>
              </p:cNvSpPr>
              <p:nvPr/>
            </p:nvSpPr>
            <p:spPr bwMode="auto">
              <a:xfrm>
                <a:off x="3951" y="3724"/>
                <a:ext cx="9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0.913</a:t>
                </a:r>
                <a:r>
                  <a:rPr kumimoji="1" lang="ja-JP" altLang="ja-JP" sz="4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0" name="Rectangle 503"/>
              <p:cNvSpPr>
                <a:spLocks noChangeArrowheads="1"/>
              </p:cNvSpPr>
              <p:nvPr/>
            </p:nvSpPr>
            <p:spPr bwMode="auto">
              <a:xfrm>
                <a:off x="4131" y="3654"/>
                <a:ext cx="134"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0.919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1" name="Rectangle 504"/>
              <p:cNvSpPr>
                <a:spLocks noChangeArrowheads="1"/>
              </p:cNvSpPr>
              <p:nvPr/>
            </p:nvSpPr>
            <p:spPr bwMode="auto">
              <a:xfrm>
                <a:off x="4318" y="3610"/>
                <a:ext cx="9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0.923</a:t>
                </a:r>
                <a:r>
                  <a:rPr kumimoji="1" lang="ja-JP" altLang="ja-JP" sz="4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2" name="Rectangle 505"/>
              <p:cNvSpPr>
                <a:spLocks noChangeArrowheads="1"/>
              </p:cNvSpPr>
              <p:nvPr/>
            </p:nvSpPr>
            <p:spPr bwMode="auto">
              <a:xfrm>
                <a:off x="4496" y="3816"/>
                <a:ext cx="9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0.912</a:t>
                </a:r>
                <a:r>
                  <a:rPr kumimoji="1" lang="ja-JP" altLang="ja-JP" sz="4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3" name="Rectangle 506"/>
              <p:cNvSpPr>
                <a:spLocks noChangeArrowheads="1"/>
              </p:cNvSpPr>
              <p:nvPr/>
            </p:nvSpPr>
            <p:spPr bwMode="auto">
              <a:xfrm>
                <a:off x="4751" y="3583"/>
                <a:ext cx="135"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0.931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4" name="Rectangle 507"/>
              <p:cNvSpPr>
                <a:spLocks noChangeArrowheads="1"/>
              </p:cNvSpPr>
              <p:nvPr/>
            </p:nvSpPr>
            <p:spPr bwMode="auto">
              <a:xfrm>
                <a:off x="4984" y="3293"/>
                <a:ext cx="135"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0.952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5" name="Rectangle 508"/>
              <p:cNvSpPr>
                <a:spLocks noChangeArrowheads="1"/>
              </p:cNvSpPr>
              <p:nvPr/>
            </p:nvSpPr>
            <p:spPr bwMode="auto">
              <a:xfrm>
                <a:off x="5088" y="2839"/>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0.995</a:t>
                </a:r>
                <a:endParaRPr kumimoji="1" lang="ja-JP" altLang="ja-JP" sz="24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6" name="Rectangle 509"/>
              <p:cNvSpPr>
                <a:spLocks noChangeArrowheads="1"/>
              </p:cNvSpPr>
              <p:nvPr/>
            </p:nvSpPr>
            <p:spPr bwMode="auto">
              <a:xfrm>
                <a:off x="4662" y="3443"/>
                <a:ext cx="135"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0.937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7" name="Rectangle 510"/>
              <p:cNvSpPr>
                <a:spLocks noChangeArrowheads="1"/>
              </p:cNvSpPr>
              <p:nvPr/>
            </p:nvSpPr>
            <p:spPr bwMode="auto">
              <a:xfrm>
                <a:off x="5195" y="3306"/>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0.958</a:t>
                </a:r>
                <a:endParaRPr kumimoji="1" lang="ja-JP" altLang="ja-JP" sz="24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8" name="Rectangle 511"/>
              <p:cNvSpPr>
                <a:spLocks noChangeArrowheads="1"/>
              </p:cNvSpPr>
              <p:nvPr/>
            </p:nvSpPr>
            <p:spPr bwMode="auto">
              <a:xfrm>
                <a:off x="3762" y="3908"/>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0.900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39" name="Rectangle 512"/>
              <p:cNvSpPr>
                <a:spLocks noChangeArrowheads="1"/>
              </p:cNvSpPr>
              <p:nvPr/>
            </p:nvSpPr>
            <p:spPr bwMode="auto">
              <a:xfrm>
                <a:off x="3762" y="3683"/>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0.920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0" name="Rectangle 513"/>
              <p:cNvSpPr>
                <a:spLocks noChangeArrowheads="1"/>
              </p:cNvSpPr>
              <p:nvPr/>
            </p:nvSpPr>
            <p:spPr bwMode="auto">
              <a:xfrm>
                <a:off x="3762" y="3459"/>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0.940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1" name="Rectangle 514"/>
              <p:cNvSpPr>
                <a:spLocks noChangeArrowheads="1"/>
              </p:cNvSpPr>
              <p:nvPr/>
            </p:nvSpPr>
            <p:spPr bwMode="auto">
              <a:xfrm>
                <a:off x="3762" y="3235"/>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0.960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2" name="Rectangle 515"/>
              <p:cNvSpPr>
                <a:spLocks noChangeArrowheads="1"/>
              </p:cNvSpPr>
              <p:nvPr/>
            </p:nvSpPr>
            <p:spPr bwMode="auto">
              <a:xfrm>
                <a:off x="3762" y="3011"/>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0.980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3" name="Rectangle 516"/>
              <p:cNvSpPr>
                <a:spLocks noChangeArrowheads="1"/>
              </p:cNvSpPr>
              <p:nvPr/>
            </p:nvSpPr>
            <p:spPr bwMode="auto">
              <a:xfrm>
                <a:off x="3762" y="2786"/>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1.000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4" name="Rectangle 517"/>
              <p:cNvSpPr>
                <a:spLocks noChangeArrowheads="1"/>
              </p:cNvSpPr>
              <p:nvPr/>
            </p:nvSpPr>
            <p:spPr bwMode="auto">
              <a:xfrm>
                <a:off x="3762" y="2562"/>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1.020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5" name="Rectangle 518"/>
              <p:cNvSpPr>
                <a:spLocks noChangeArrowheads="1"/>
              </p:cNvSpPr>
              <p:nvPr/>
            </p:nvSpPr>
            <p:spPr bwMode="auto">
              <a:xfrm>
                <a:off x="3975" y="3949"/>
                <a:ext cx="6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H19</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6" name="Rectangle 519"/>
              <p:cNvSpPr>
                <a:spLocks noChangeArrowheads="1"/>
              </p:cNvSpPr>
              <p:nvPr/>
            </p:nvSpPr>
            <p:spPr bwMode="auto">
              <a:xfrm>
                <a:off x="4151" y="3949"/>
                <a:ext cx="6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H20</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7" name="Rectangle 520"/>
              <p:cNvSpPr>
                <a:spLocks noChangeArrowheads="1"/>
              </p:cNvSpPr>
              <p:nvPr/>
            </p:nvSpPr>
            <p:spPr bwMode="auto">
              <a:xfrm>
                <a:off x="4327" y="3949"/>
                <a:ext cx="6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H21</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8" name="Rectangle 521"/>
              <p:cNvSpPr>
                <a:spLocks noChangeArrowheads="1"/>
              </p:cNvSpPr>
              <p:nvPr/>
            </p:nvSpPr>
            <p:spPr bwMode="auto">
              <a:xfrm>
                <a:off x="4503" y="3949"/>
                <a:ext cx="6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H22</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49" name="Rectangle 522"/>
              <p:cNvSpPr>
                <a:spLocks noChangeArrowheads="1"/>
              </p:cNvSpPr>
              <p:nvPr/>
            </p:nvSpPr>
            <p:spPr bwMode="auto">
              <a:xfrm>
                <a:off x="4679" y="3949"/>
                <a:ext cx="6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H24</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50" name="Rectangle 523"/>
              <p:cNvSpPr>
                <a:spLocks noChangeArrowheads="1"/>
              </p:cNvSpPr>
              <p:nvPr/>
            </p:nvSpPr>
            <p:spPr bwMode="auto">
              <a:xfrm>
                <a:off x="4854" y="3950"/>
                <a:ext cx="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Ｈ</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51" name="Rectangle 524"/>
              <p:cNvSpPr>
                <a:spLocks noChangeArrowheads="1"/>
              </p:cNvSpPr>
              <p:nvPr/>
            </p:nvSpPr>
            <p:spPr bwMode="auto">
              <a:xfrm>
                <a:off x="4883" y="3949"/>
                <a:ext cx="4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25</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52" name="Rectangle 525"/>
              <p:cNvSpPr>
                <a:spLocks noChangeArrowheads="1"/>
              </p:cNvSpPr>
              <p:nvPr/>
            </p:nvSpPr>
            <p:spPr bwMode="auto">
              <a:xfrm>
                <a:off x="5026" y="3949"/>
                <a:ext cx="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Ｈ</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53" name="Rectangle 526"/>
              <p:cNvSpPr>
                <a:spLocks noChangeArrowheads="1"/>
              </p:cNvSpPr>
              <p:nvPr/>
            </p:nvSpPr>
            <p:spPr bwMode="auto">
              <a:xfrm>
                <a:off x="5059" y="3948"/>
                <a:ext cx="4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26</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54" name="Rectangle 527"/>
              <p:cNvSpPr>
                <a:spLocks noChangeArrowheads="1"/>
              </p:cNvSpPr>
              <p:nvPr/>
            </p:nvSpPr>
            <p:spPr bwMode="auto">
              <a:xfrm>
                <a:off x="5205" y="3947"/>
                <a:ext cx="3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Ｈ</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55" name="Rectangle 528"/>
              <p:cNvSpPr>
                <a:spLocks noChangeArrowheads="1"/>
              </p:cNvSpPr>
              <p:nvPr/>
            </p:nvSpPr>
            <p:spPr bwMode="auto">
              <a:xfrm>
                <a:off x="5235" y="3946"/>
                <a:ext cx="4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27</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56" name="Rectangle 529"/>
              <p:cNvSpPr>
                <a:spLocks noChangeArrowheads="1"/>
              </p:cNvSpPr>
              <p:nvPr/>
            </p:nvSpPr>
            <p:spPr bwMode="auto">
              <a:xfrm>
                <a:off x="3780" y="3994"/>
                <a:ext cx="1541"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7" name="Freeform 530"/>
              <p:cNvSpPr>
                <a:spLocks noEditPoints="1"/>
              </p:cNvSpPr>
              <p:nvPr/>
            </p:nvSpPr>
            <p:spPr bwMode="auto">
              <a:xfrm>
                <a:off x="3779" y="3992"/>
                <a:ext cx="1544" cy="96"/>
              </a:xfrm>
              <a:custGeom>
                <a:avLst/>
                <a:gdLst>
                  <a:gd name="T0" fmla="*/ 0 w 9552"/>
                  <a:gd name="T1" fmla="*/ 8 h 688"/>
                  <a:gd name="T2" fmla="*/ 8 w 9552"/>
                  <a:gd name="T3" fmla="*/ 0 h 688"/>
                  <a:gd name="T4" fmla="*/ 9544 w 9552"/>
                  <a:gd name="T5" fmla="*/ 0 h 688"/>
                  <a:gd name="T6" fmla="*/ 9552 w 9552"/>
                  <a:gd name="T7" fmla="*/ 8 h 688"/>
                  <a:gd name="T8" fmla="*/ 9552 w 9552"/>
                  <a:gd name="T9" fmla="*/ 680 h 688"/>
                  <a:gd name="T10" fmla="*/ 9544 w 9552"/>
                  <a:gd name="T11" fmla="*/ 688 h 688"/>
                  <a:gd name="T12" fmla="*/ 8 w 9552"/>
                  <a:gd name="T13" fmla="*/ 688 h 688"/>
                  <a:gd name="T14" fmla="*/ 0 w 9552"/>
                  <a:gd name="T15" fmla="*/ 680 h 688"/>
                  <a:gd name="T16" fmla="*/ 0 w 9552"/>
                  <a:gd name="T17" fmla="*/ 8 h 688"/>
                  <a:gd name="T18" fmla="*/ 16 w 9552"/>
                  <a:gd name="T19" fmla="*/ 680 h 688"/>
                  <a:gd name="T20" fmla="*/ 8 w 9552"/>
                  <a:gd name="T21" fmla="*/ 672 h 688"/>
                  <a:gd name="T22" fmla="*/ 9544 w 9552"/>
                  <a:gd name="T23" fmla="*/ 672 h 688"/>
                  <a:gd name="T24" fmla="*/ 9536 w 9552"/>
                  <a:gd name="T25" fmla="*/ 680 h 688"/>
                  <a:gd name="T26" fmla="*/ 9536 w 9552"/>
                  <a:gd name="T27" fmla="*/ 8 h 688"/>
                  <a:gd name="T28" fmla="*/ 9544 w 9552"/>
                  <a:gd name="T29" fmla="*/ 16 h 688"/>
                  <a:gd name="T30" fmla="*/ 8 w 9552"/>
                  <a:gd name="T31" fmla="*/ 16 h 688"/>
                  <a:gd name="T32" fmla="*/ 16 w 9552"/>
                  <a:gd name="T33" fmla="*/ 8 h 688"/>
                  <a:gd name="T34" fmla="*/ 16 w 9552"/>
                  <a:gd name="T35" fmla="*/ 68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52" h="688">
                    <a:moveTo>
                      <a:pt x="0" y="8"/>
                    </a:moveTo>
                    <a:cubicBezTo>
                      <a:pt x="0" y="4"/>
                      <a:pt x="4" y="0"/>
                      <a:pt x="8" y="0"/>
                    </a:cubicBezTo>
                    <a:lnTo>
                      <a:pt x="9544" y="0"/>
                    </a:lnTo>
                    <a:cubicBezTo>
                      <a:pt x="9549" y="0"/>
                      <a:pt x="9552" y="4"/>
                      <a:pt x="9552" y="8"/>
                    </a:cubicBezTo>
                    <a:lnTo>
                      <a:pt x="9552" y="680"/>
                    </a:lnTo>
                    <a:cubicBezTo>
                      <a:pt x="9552" y="685"/>
                      <a:pt x="9549" y="688"/>
                      <a:pt x="9544" y="688"/>
                    </a:cubicBezTo>
                    <a:lnTo>
                      <a:pt x="8" y="688"/>
                    </a:lnTo>
                    <a:cubicBezTo>
                      <a:pt x="4" y="688"/>
                      <a:pt x="0" y="685"/>
                      <a:pt x="0" y="680"/>
                    </a:cubicBezTo>
                    <a:lnTo>
                      <a:pt x="0" y="8"/>
                    </a:lnTo>
                    <a:close/>
                    <a:moveTo>
                      <a:pt x="16" y="680"/>
                    </a:moveTo>
                    <a:lnTo>
                      <a:pt x="8" y="672"/>
                    </a:lnTo>
                    <a:lnTo>
                      <a:pt x="9544" y="672"/>
                    </a:lnTo>
                    <a:lnTo>
                      <a:pt x="9536" y="680"/>
                    </a:lnTo>
                    <a:lnTo>
                      <a:pt x="9536" y="8"/>
                    </a:lnTo>
                    <a:lnTo>
                      <a:pt x="9544" y="16"/>
                    </a:lnTo>
                    <a:lnTo>
                      <a:pt x="8" y="16"/>
                    </a:lnTo>
                    <a:lnTo>
                      <a:pt x="16" y="8"/>
                    </a:lnTo>
                    <a:lnTo>
                      <a:pt x="16" y="680"/>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8" name="Freeform 531"/>
              <p:cNvSpPr>
                <a:spLocks/>
              </p:cNvSpPr>
              <p:nvPr/>
            </p:nvSpPr>
            <p:spPr bwMode="auto">
              <a:xfrm>
                <a:off x="3846" y="4039"/>
                <a:ext cx="73" cy="4"/>
              </a:xfrm>
              <a:custGeom>
                <a:avLst/>
                <a:gdLst>
                  <a:gd name="T0" fmla="*/ 16 w 448"/>
                  <a:gd name="T1" fmla="*/ 0 h 32"/>
                  <a:gd name="T2" fmla="*/ 432 w 448"/>
                  <a:gd name="T3" fmla="*/ 0 h 32"/>
                  <a:gd name="T4" fmla="*/ 448 w 448"/>
                  <a:gd name="T5" fmla="*/ 16 h 32"/>
                  <a:gd name="T6" fmla="*/ 432 w 448"/>
                  <a:gd name="T7" fmla="*/ 32 h 32"/>
                  <a:gd name="T8" fmla="*/ 16 w 448"/>
                  <a:gd name="T9" fmla="*/ 32 h 32"/>
                  <a:gd name="T10" fmla="*/ 0 w 448"/>
                  <a:gd name="T11" fmla="*/ 16 h 32"/>
                  <a:gd name="T12" fmla="*/ 16 w 44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9" name="Freeform 532"/>
              <p:cNvSpPr>
                <a:spLocks/>
              </p:cNvSpPr>
              <p:nvPr/>
            </p:nvSpPr>
            <p:spPr bwMode="auto">
              <a:xfrm>
                <a:off x="3873" y="4032"/>
                <a:ext cx="21" cy="17"/>
              </a:xfrm>
              <a:custGeom>
                <a:avLst/>
                <a:gdLst>
                  <a:gd name="T0" fmla="*/ 10 w 21"/>
                  <a:gd name="T1" fmla="*/ 0 h 17"/>
                  <a:gd name="T2" fmla="*/ 21 w 21"/>
                  <a:gd name="T3" fmla="*/ 9 h 17"/>
                  <a:gd name="T4" fmla="*/ 10 w 21"/>
                  <a:gd name="T5" fmla="*/ 17 h 17"/>
                  <a:gd name="T6" fmla="*/ 0 w 21"/>
                  <a:gd name="T7" fmla="*/ 9 h 17"/>
                  <a:gd name="T8" fmla="*/ 10 w 21"/>
                  <a:gd name="T9" fmla="*/ 0 h 17"/>
                </a:gdLst>
                <a:ahLst/>
                <a:cxnLst>
                  <a:cxn ang="0">
                    <a:pos x="T0" y="T1"/>
                  </a:cxn>
                  <a:cxn ang="0">
                    <a:pos x="T2" y="T3"/>
                  </a:cxn>
                  <a:cxn ang="0">
                    <a:pos x="T4" y="T5"/>
                  </a:cxn>
                  <a:cxn ang="0">
                    <a:pos x="T6" y="T7"/>
                  </a:cxn>
                  <a:cxn ang="0">
                    <a:pos x="T8" y="T9"/>
                  </a:cxn>
                </a:cxnLst>
                <a:rect l="0" t="0" r="r" b="b"/>
                <a:pathLst>
                  <a:path w="21" h="17">
                    <a:moveTo>
                      <a:pt x="10" y="0"/>
                    </a:moveTo>
                    <a:lnTo>
                      <a:pt x="21" y="9"/>
                    </a:lnTo>
                    <a:lnTo>
                      <a:pt x="10" y="17"/>
                    </a:lnTo>
                    <a:lnTo>
                      <a:pt x="0" y="9"/>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0" name="Freeform 533"/>
              <p:cNvSpPr>
                <a:spLocks noEditPoints="1"/>
              </p:cNvSpPr>
              <p:nvPr/>
            </p:nvSpPr>
            <p:spPr bwMode="auto">
              <a:xfrm>
                <a:off x="3872" y="4030"/>
                <a:ext cx="23" cy="20"/>
              </a:xfrm>
              <a:custGeom>
                <a:avLst/>
                <a:gdLst>
                  <a:gd name="T0" fmla="*/ 67 w 146"/>
                  <a:gd name="T1" fmla="*/ 3 h 145"/>
                  <a:gd name="T2" fmla="*/ 79 w 146"/>
                  <a:gd name="T3" fmla="*/ 3 h 145"/>
                  <a:gd name="T4" fmla="*/ 143 w 146"/>
                  <a:gd name="T5" fmla="*/ 67 h 145"/>
                  <a:gd name="T6" fmla="*/ 143 w 146"/>
                  <a:gd name="T7" fmla="*/ 78 h 145"/>
                  <a:gd name="T8" fmla="*/ 79 w 146"/>
                  <a:gd name="T9" fmla="*/ 142 h 145"/>
                  <a:gd name="T10" fmla="*/ 67 w 146"/>
                  <a:gd name="T11" fmla="*/ 142 h 145"/>
                  <a:gd name="T12" fmla="*/ 3 w 146"/>
                  <a:gd name="T13" fmla="*/ 78 h 145"/>
                  <a:gd name="T14" fmla="*/ 3 w 146"/>
                  <a:gd name="T15" fmla="*/ 67 h 145"/>
                  <a:gd name="T16" fmla="*/ 67 w 146"/>
                  <a:gd name="T17" fmla="*/ 3 h 145"/>
                  <a:gd name="T18" fmla="*/ 15 w 146"/>
                  <a:gd name="T19" fmla="*/ 78 h 145"/>
                  <a:gd name="T20" fmla="*/ 15 w 146"/>
                  <a:gd name="T21" fmla="*/ 67 h 145"/>
                  <a:gd name="T22" fmla="*/ 79 w 146"/>
                  <a:gd name="T23" fmla="*/ 131 h 145"/>
                  <a:gd name="T24" fmla="*/ 67 w 146"/>
                  <a:gd name="T25" fmla="*/ 131 h 145"/>
                  <a:gd name="T26" fmla="*/ 131 w 146"/>
                  <a:gd name="T27" fmla="*/ 67 h 145"/>
                  <a:gd name="T28" fmla="*/ 131 w 146"/>
                  <a:gd name="T29" fmla="*/ 78 h 145"/>
                  <a:gd name="T30" fmla="*/ 67 w 146"/>
                  <a:gd name="T31" fmla="*/ 14 h 145"/>
                  <a:gd name="T32" fmla="*/ 79 w 146"/>
                  <a:gd name="T33" fmla="*/ 14 h 145"/>
                  <a:gd name="T34" fmla="*/ 15 w 146"/>
                  <a:gd name="T35"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45">
                    <a:moveTo>
                      <a:pt x="67" y="3"/>
                    </a:moveTo>
                    <a:cubicBezTo>
                      <a:pt x="71" y="0"/>
                      <a:pt x="76" y="0"/>
                      <a:pt x="79" y="3"/>
                    </a:cubicBezTo>
                    <a:lnTo>
                      <a:pt x="143" y="67"/>
                    </a:lnTo>
                    <a:cubicBezTo>
                      <a:pt x="146" y="70"/>
                      <a:pt x="146" y="75"/>
                      <a:pt x="143" y="78"/>
                    </a:cubicBezTo>
                    <a:lnTo>
                      <a:pt x="79" y="142"/>
                    </a:lnTo>
                    <a:cubicBezTo>
                      <a:pt x="76" y="145"/>
                      <a:pt x="71" y="145"/>
                      <a:pt x="67" y="142"/>
                    </a:cubicBezTo>
                    <a:lnTo>
                      <a:pt x="3" y="78"/>
                    </a:lnTo>
                    <a:cubicBezTo>
                      <a:pt x="0" y="75"/>
                      <a:pt x="0" y="70"/>
                      <a:pt x="3" y="67"/>
                    </a:cubicBezTo>
                    <a:lnTo>
                      <a:pt x="67" y="3"/>
                    </a:lnTo>
                    <a:close/>
                    <a:moveTo>
                      <a:pt x="15" y="78"/>
                    </a:moveTo>
                    <a:lnTo>
                      <a:pt x="15" y="67"/>
                    </a:lnTo>
                    <a:lnTo>
                      <a:pt x="79" y="131"/>
                    </a:lnTo>
                    <a:lnTo>
                      <a:pt x="67" y="131"/>
                    </a:lnTo>
                    <a:lnTo>
                      <a:pt x="131" y="67"/>
                    </a:lnTo>
                    <a:lnTo>
                      <a:pt x="131" y="78"/>
                    </a:lnTo>
                    <a:lnTo>
                      <a:pt x="67" y="14"/>
                    </a:lnTo>
                    <a:lnTo>
                      <a:pt x="79" y="14"/>
                    </a:lnTo>
                    <a:lnTo>
                      <a:pt x="15" y="78"/>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1" name="Rectangle 534"/>
              <p:cNvSpPr>
                <a:spLocks noChangeArrowheads="1"/>
              </p:cNvSpPr>
              <p:nvPr/>
            </p:nvSpPr>
            <p:spPr bwMode="auto">
              <a:xfrm>
                <a:off x="3925"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国語</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62" name="Rectangle 535"/>
              <p:cNvSpPr>
                <a:spLocks noChangeArrowheads="1"/>
              </p:cNvSpPr>
              <p:nvPr/>
            </p:nvSpPr>
            <p:spPr bwMode="auto">
              <a:xfrm>
                <a:off x="4003" y="4024"/>
                <a:ext cx="2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A</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63" name="Rectangle 536"/>
              <p:cNvSpPr>
                <a:spLocks noChangeArrowheads="1"/>
              </p:cNvSpPr>
              <p:nvPr/>
            </p:nvSpPr>
            <p:spPr bwMode="auto">
              <a:xfrm>
                <a:off x="4026"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64" name="Freeform 537"/>
              <p:cNvSpPr>
                <a:spLocks/>
              </p:cNvSpPr>
              <p:nvPr/>
            </p:nvSpPr>
            <p:spPr bwMode="auto">
              <a:xfrm>
                <a:off x="4164" y="4039"/>
                <a:ext cx="70" cy="4"/>
              </a:xfrm>
              <a:custGeom>
                <a:avLst/>
                <a:gdLst>
                  <a:gd name="T0" fmla="*/ 16 w 432"/>
                  <a:gd name="T1" fmla="*/ 0 h 32"/>
                  <a:gd name="T2" fmla="*/ 416 w 432"/>
                  <a:gd name="T3" fmla="*/ 0 h 32"/>
                  <a:gd name="T4" fmla="*/ 432 w 432"/>
                  <a:gd name="T5" fmla="*/ 16 h 32"/>
                  <a:gd name="T6" fmla="*/ 416 w 432"/>
                  <a:gd name="T7" fmla="*/ 32 h 32"/>
                  <a:gd name="T8" fmla="*/ 16 w 432"/>
                  <a:gd name="T9" fmla="*/ 32 h 32"/>
                  <a:gd name="T10" fmla="*/ 0 w 432"/>
                  <a:gd name="T11" fmla="*/ 16 h 32"/>
                  <a:gd name="T12" fmla="*/ 16 w 4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32" h="32">
                    <a:moveTo>
                      <a:pt x="16" y="0"/>
                    </a:moveTo>
                    <a:lnTo>
                      <a:pt x="416" y="0"/>
                    </a:lnTo>
                    <a:cubicBezTo>
                      <a:pt x="425" y="0"/>
                      <a:pt x="432" y="8"/>
                      <a:pt x="432" y="16"/>
                    </a:cubicBezTo>
                    <a:cubicBezTo>
                      <a:pt x="432" y="25"/>
                      <a:pt x="425" y="32"/>
                      <a:pt x="416"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5" name="Rectangle 538"/>
              <p:cNvSpPr>
                <a:spLocks noChangeArrowheads="1"/>
              </p:cNvSpPr>
              <p:nvPr/>
            </p:nvSpPr>
            <p:spPr bwMode="auto">
              <a:xfrm>
                <a:off x="4189" y="4031"/>
                <a:ext cx="21"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6" name="Freeform 539"/>
              <p:cNvSpPr>
                <a:spLocks noEditPoints="1"/>
              </p:cNvSpPr>
              <p:nvPr/>
            </p:nvSpPr>
            <p:spPr bwMode="auto">
              <a:xfrm>
                <a:off x="4188" y="4030"/>
                <a:ext cx="23" cy="20"/>
              </a:xfrm>
              <a:custGeom>
                <a:avLst/>
                <a:gdLst>
                  <a:gd name="T0" fmla="*/ 0 w 144"/>
                  <a:gd name="T1" fmla="*/ 8 h 144"/>
                  <a:gd name="T2" fmla="*/ 8 w 144"/>
                  <a:gd name="T3" fmla="*/ 0 h 144"/>
                  <a:gd name="T4" fmla="*/ 136 w 144"/>
                  <a:gd name="T5" fmla="*/ 0 h 144"/>
                  <a:gd name="T6" fmla="*/ 144 w 144"/>
                  <a:gd name="T7" fmla="*/ 8 h 144"/>
                  <a:gd name="T8" fmla="*/ 144 w 144"/>
                  <a:gd name="T9" fmla="*/ 136 h 144"/>
                  <a:gd name="T10" fmla="*/ 136 w 144"/>
                  <a:gd name="T11" fmla="*/ 144 h 144"/>
                  <a:gd name="T12" fmla="*/ 8 w 144"/>
                  <a:gd name="T13" fmla="*/ 144 h 144"/>
                  <a:gd name="T14" fmla="*/ 0 w 144"/>
                  <a:gd name="T15" fmla="*/ 136 h 144"/>
                  <a:gd name="T16" fmla="*/ 0 w 144"/>
                  <a:gd name="T17" fmla="*/ 8 h 144"/>
                  <a:gd name="T18" fmla="*/ 16 w 144"/>
                  <a:gd name="T19" fmla="*/ 136 h 144"/>
                  <a:gd name="T20" fmla="*/ 8 w 144"/>
                  <a:gd name="T21" fmla="*/ 128 h 144"/>
                  <a:gd name="T22" fmla="*/ 136 w 144"/>
                  <a:gd name="T23" fmla="*/ 128 h 144"/>
                  <a:gd name="T24" fmla="*/ 128 w 144"/>
                  <a:gd name="T25" fmla="*/ 136 h 144"/>
                  <a:gd name="T26" fmla="*/ 128 w 144"/>
                  <a:gd name="T27" fmla="*/ 8 h 144"/>
                  <a:gd name="T28" fmla="*/ 136 w 144"/>
                  <a:gd name="T29" fmla="*/ 16 h 144"/>
                  <a:gd name="T30" fmla="*/ 8 w 144"/>
                  <a:gd name="T31" fmla="*/ 16 h 144"/>
                  <a:gd name="T32" fmla="*/ 16 w 144"/>
                  <a:gd name="T33" fmla="*/ 8 h 144"/>
                  <a:gd name="T34" fmla="*/ 16 w 144"/>
                  <a:gd name="T35"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144">
                    <a:moveTo>
                      <a:pt x="0" y="8"/>
                    </a:moveTo>
                    <a:cubicBezTo>
                      <a:pt x="0" y="4"/>
                      <a:pt x="4" y="0"/>
                      <a:pt x="8" y="0"/>
                    </a:cubicBezTo>
                    <a:lnTo>
                      <a:pt x="136" y="0"/>
                    </a:lnTo>
                    <a:cubicBezTo>
                      <a:pt x="141" y="0"/>
                      <a:pt x="144" y="4"/>
                      <a:pt x="144" y="8"/>
                    </a:cubicBezTo>
                    <a:lnTo>
                      <a:pt x="144" y="136"/>
                    </a:lnTo>
                    <a:cubicBezTo>
                      <a:pt x="144" y="141"/>
                      <a:pt x="141" y="144"/>
                      <a:pt x="136" y="144"/>
                    </a:cubicBezTo>
                    <a:lnTo>
                      <a:pt x="8" y="144"/>
                    </a:lnTo>
                    <a:cubicBezTo>
                      <a:pt x="4" y="144"/>
                      <a:pt x="0" y="141"/>
                      <a:pt x="0" y="136"/>
                    </a:cubicBezTo>
                    <a:lnTo>
                      <a:pt x="0" y="8"/>
                    </a:lnTo>
                    <a:close/>
                    <a:moveTo>
                      <a:pt x="16" y="136"/>
                    </a:moveTo>
                    <a:lnTo>
                      <a:pt x="8" y="128"/>
                    </a:lnTo>
                    <a:lnTo>
                      <a:pt x="136" y="128"/>
                    </a:lnTo>
                    <a:lnTo>
                      <a:pt x="128" y="136"/>
                    </a:lnTo>
                    <a:lnTo>
                      <a:pt x="128" y="8"/>
                    </a:lnTo>
                    <a:lnTo>
                      <a:pt x="136" y="16"/>
                    </a:lnTo>
                    <a:lnTo>
                      <a:pt x="8" y="16"/>
                    </a:lnTo>
                    <a:lnTo>
                      <a:pt x="16" y="8"/>
                    </a:lnTo>
                    <a:lnTo>
                      <a:pt x="16" y="136"/>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7" name="Rectangle 540"/>
              <p:cNvSpPr>
                <a:spLocks noChangeArrowheads="1"/>
              </p:cNvSpPr>
              <p:nvPr/>
            </p:nvSpPr>
            <p:spPr bwMode="auto">
              <a:xfrm>
                <a:off x="4242"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国語</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68" name="Rectangle 541"/>
              <p:cNvSpPr>
                <a:spLocks noChangeArrowheads="1"/>
              </p:cNvSpPr>
              <p:nvPr/>
            </p:nvSpPr>
            <p:spPr bwMode="auto">
              <a:xfrm>
                <a:off x="4319" y="4024"/>
                <a:ext cx="2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B</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69" name="Rectangle 542"/>
              <p:cNvSpPr>
                <a:spLocks noChangeArrowheads="1"/>
              </p:cNvSpPr>
              <p:nvPr/>
            </p:nvSpPr>
            <p:spPr bwMode="auto">
              <a:xfrm>
                <a:off x="4345"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70" name="Freeform 543"/>
              <p:cNvSpPr>
                <a:spLocks/>
              </p:cNvSpPr>
              <p:nvPr/>
            </p:nvSpPr>
            <p:spPr bwMode="auto">
              <a:xfrm>
                <a:off x="4480" y="4039"/>
                <a:ext cx="72" cy="4"/>
              </a:xfrm>
              <a:custGeom>
                <a:avLst/>
                <a:gdLst>
                  <a:gd name="T0" fmla="*/ 16 w 448"/>
                  <a:gd name="T1" fmla="*/ 0 h 32"/>
                  <a:gd name="T2" fmla="*/ 432 w 448"/>
                  <a:gd name="T3" fmla="*/ 0 h 32"/>
                  <a:gd name="T4" fmla="*/ 448 w 448"/>
                  <a:gd name="T5" fmla="*/ 16 h 32"/>
                  <a:gd name="T6" fmla="*/ 432 w 448"/>
                  <a:gd name="T7" fmla="*/ 32 h 32"/>
                  <a:gd name="T8" fmla="*/ 16 w 448"/>
                  <a:gd name="T9" fmla="*/ 32 h 32"/>
                  <a:gd name="T10" fmla="*/ 0 w 448"/>
                  <a:gd name="T11" fmla="*/ 16 h 32"/>
                  <a:gd name="T12" fmla="*/ 16 w 44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1" name="Freeform 544"/>
              <p:cNvSpPr>
                <a:spLocks/>
              </p:cNvSpPr>
              <p:nvPr/>
            </p:nvSpPr>
            <p:spPr bwMode="auto">
              <a:xfrm>
                <a:off x="4506" y="4032"/>
                <a:ext cx="21" cy="17"/>
              </a:xfrm>
              <a:custGeom>
                <a:avLst/>
                <a:gdLst>
                  <a:gd name="T0" fmla="*/ 10 w 21"/>
                  <a:gd name="T1" fmla="*/ 0 h 17"/>
                  <a:gd name="T2" fmla="*/ 21 w 21"/>
                  <a:gd name="T3" fmla="*/ 17 h 17"/>
                  <a:gd name="T4" fmla="*/ 0 w 21"/>
                  <a:gd name="T5" fmla="*/ 17 h 17"/>
                  <a:gd name="T6" fmla="*/ 10 w 21"/>
                  <a:gd name="T7" fmla="*/ 0 h 17"/>
                </a:gdLst>
                <a:ahLst/>
                <a:cxnLst>
                  <a:cxn ang="0">
                    <a:pos x="T0" y="T1"/>
                  </a:cxn>
                  <a:cxn ang="0">
                    <a:pos x="T2" y="T3"/>
                  </a:cxn>
                  <a:cxn ang="0">
                    <a:pos x="T4" y="T5"/>
                  </a:cxn>
                  <a:cxn ang="0">
                    <a:pos x="T6" y="T7"/>
                  </a:cxn>
                </a:cxnLst>
                <a:rect l="0" t="0" r="r" b="b"/>
                <a:pathLst>
                  <a:path w="21" h="17">
                    <a:moveTo>
                      <a:pt x="10" y="0"/>
                    </a:moveTo>
                    <a:lnTo>
                      <a:pt x="21" y="17"/>
                    </a:lnTo>
                    <a:lnTo>
                      <a:pt x="0" y="17"/>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2" name="Freeform 545"/>
              <p:cNvSpPr>
                <a:spLocks noEditPoints="1"/>
              </p:cNvSpPr>
              <p:nvPr/>
            </p:nvSpPr>
            <p:spPr bwMode="auto">
              <a:xfrm>
                <a:off x="4504" y="4031"/>
                <a:ext cx="24" cy="19"/>
              </a:xfrm>
              <a:custGeom>
                <a:avLst/>
                <a:gdLst>
                  <a:gd name="T0" fmla="*/ 66 w 145"/>
                  <a:gd name="T1" fmla="*/ 4 h 144"/>
                  <a:gd name="T2" fmla="*/ 73 w 145"/>
                  <a:gd name="T3" fmla="*/ 0 h 144"/>
                  <a:gd name="T4" fmla="*/ 80 w 145"/>
                  <a:gd name="T5" fmla="*/ 4 h 144"/>
                  <a:gd name="T6" fmla="*/ 144 w 145"/>
                  <a:gd name="T7" fmla="*/ 132 h 144"/>
                  <a:gd name="T8" fmla="*/ 144 w 145"/>
                  <a:gd name="T9" fmla="*/ 140 h 144"/>
                  <a:gd name="T10" fmla="*/ 137 w 145"/>
                  <a:gd name="T11" fmla="*/ 144 h 144"/>
                  <a:gd name="T12" fmla="*/ 9 w 145"/>
                  <a:gd name="T13" fmla="*/ 144 h 144"/>
                  <a:gd name="T14" fmla="*/ 2 w 145"/>
                  <a:gd name="T15" fmla="*/ 140 h 144"/>
                  <a:gd name="T16" fmla="*/ 2 w 145"/>
                  <a:gd name="T17" fmla="*/ 132 h 144"/>
                  <a:gd name="T18" fmla="*/ 66 w 145"/>
                  <a:gd name="T19" fmla="*/ 4 h 144"/>
                  <a:gd name="T20" fmla="*/ 16 w 145"/>
                  <a:gd name="T21" fmla="*/ 139 h 144"/>
                  <a:gd name="T22" fmla="*/ 9 w 145"/>
                  <a:gd name="T23" fmla="*/ 128 h 144"/>
                  <a:gd name="T24" fmla="*/ 137 w 145"/>
                  <a:gd name="T25" fmla="*/ 128 h 144"/>
                  <a:gd name="T26" fmla="*/ 130 w 145"/>
                  <a:gd name="T27" fmla="*/ 139 h 144"/>
                  <a:gd name="T28" fmla="*/ 66 w 145"/>
                  <a:gd name="T29" fmla="*/ 11 h 144"/>
                  <a:gd name="T30" fmla="*/ 80 w 145"/>
                  <a:gd name="T31" fmla="*/ 11 h 144"/>
                  <a:gd name="T32" fmla="*/ 16 w 145"/>
                  <a:gd name="T33"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44">
                    <a:moveTo>
                      <a:pt x="66" y="4"/>
                    </a:moveTo>
                    <a:cubicBezTo>
                      <a:pt x="67" y="1"/>
                      <a:pt x="70" y="0"/>
                      <a:pt x="73" y="0"/>
                    </a:cubicBezTo>
                    <a:cubicBezTo>
                      <a:pt x="76" y="0"/>
                      <a:pt x="79" y="1"/>
                      <a:pt x="80" y="4"/>
                    </a:cubicBezTo>
                    <a:lnTo>
                      <a:pt x="144" y="132"/>
                    </a:lnTo>
                    <a:cubicBezTo>
                      <a:pt x="145" y="134"/>
                      <a:pt x="145" y="137"/>
                      <a:pt x="144" y="140"/>
                    </a:cubicBezTo>
                    <a:cubicBezTo>
                      <a:pt x="142" y="142"/>
                      <a:pt x="140" y="144"/>
                      <a:pt x="137" y="144"/>
                    </a:cubicBezTo>
                    <a:lnTo>
                      <a:pt x="9" y="144"/>
                    </a:lnTo>
                    <a:cubicBezTo>
                      <a:pt x="6" y="144"/>
                      <a:pt x="3" y="142"/>
                      <a:pt x="2" y="140"/>
                    </a:cubicBezTo>
                    <a:cubicBezTo>
                      <a:pt x="1" y="137"/>
                      <a:pt x="0" y="134"/>
                      <a:pt x="2" y="132"/>
                    </a:cubicBezTo>
                    <a:lnTo>
                      <a:pt x="66" y="4"/>
                    </a:lnTo>
                    <a:close/>
                    <a:moveTo>
                      <a:pt x="16" y="139"/>
                    </a:moveTo>
                    <a:lnTo>
                      <a:pt x="9" y="128"/>
                    </a:lnTo>
                    <a:lnTo>
                      <a:pt x="137" y="128"/>
                    </a:lnTo>
                    <a:lnTo>
                      <a:pt x="130" y="139"/>
                    </a:lnTo>
                    <a:lnTo>
                      <a:pt x="66" y="11"/>
                    </a:lnTo>
                    <a:lnTo>
                      <a:pt x="80" y="11"/>
                    </a:lnTo>
                    <a:lnTo>
                      <a:pt x="16" y="139"/>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3" name="Rectangle 546"/>
              <p:cNvSpPr>
                <a:spLocks noChangeArrowheads="1"/>
              </p:cNvSpPr>
              <p:nvPr/>
            </p:nvSpPr>
            <p:spPr bwMode="auto">
              <a:xfrm>
                <a:off x="4558"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数学</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74" name="Rectangle 547"/>
              <p:cNvSpPr>
                <a:spLocks noChangeArrowheads="1"/>
              </p:cNvSpPr>
              <p:nvPr/>
            </p:nvSpPr>
            <p:spPr bwMode="auto">
              <a:xfrm>
                <a:off x="4636" y="4024"/>
                <a:ext cx="2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A</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75" name="Rectangle 548"/>
              <p:cNvSpPr>
                <a:spLocks noChangeArrowheads="1"/>
              </p:cNvSpPr>
              <p:nvPr/>
            </p:nvSpPr>
            <p:spPr bwMode="auto">
              <a:xfrm>
                <a:off x="4659"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76" name="Freeform 549"/>
              <p:cNvSpPr>
                <a:spLocks/>
              </p:cNvSpPr>
              <p:nvPr/>
            </p:nvSpPr>
            <p:spPr bwMode="auto">
              <a:xfrm>
                <a:off x="4798" y="4039"/>
                <a:ext cx="70" cy="4"/>
              </a:xfrm>
              <a:custGeom>
                <a:avLst/>
                <a:gdLst>
                  <a:gd name="T0" fmla="*/ 16 w 432"/>
                  <a:gd name="T1" fmla="*/ 0 h 32"/>
                  <a:gd name="T2" fmla="*/ 416 w 432"/>
                  <a:gd name="T3" fmla="*/ 0 h 32"/>
                  <a:gd name="T4" fmla="*/ 432 w 432"/>
                  <a:gd name="T5" fmla="*/ 16 h 32"/>
                  <a:gd name="T6" fmla="*/ 416 w 432"/>
                  <a:gd name="T7" fmla="*/ 32 h 32"/>
                  <a:gd name="T8" fmla="*/ 16 w 432"/>
                  <a:gd name="T9" fmla="*/ 32 h 32"/>
                  <a:gd name="T10" fmla="*/ 0 w 432"/>
                  <a:gd name="T11" fmla="*/ 16 h 32"/>
                  <a:gd name="T12" fmla="*/ 16 w 4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32" h="32">
                    <a:moveTo>
                      <a:pt x="16" y="0"/>
                    </a:moveTo>
                    <a:lnTo>
                      <a:pt x="416" y="0"/>
                    </a:lnTo>
                    <a:cubicBezTo>
                      <a:pt x="425" y="0"/>
                      <a:pt x="432" y="8"/>
                      <a:pt x="432" y="16"/>
                    </a:cubicBezTo>
                    <a:cubicBezTo>
                      <a:pt x="432" y="25"/>
                      <a:pt x="425" y="32"/>
                      <a:pt x="416"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7" name="Oval 550"/>
              <p:cNvSpPr>
                <a:spLocks noChangeArrowheads="1"/>
              </p:cNvSpPr>
              <p:nvPr/>
            </p:nvSpPr>
            <p:spPr bwMode="auto">
              <a:xfrm>
                <a:off x="4822" y="4031"/>
                <a:ext cx="21" cy="1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8" name="Freeform 551"/>
              <p:cNvSpPr>
                <a:spLocks noEditPoints="1"/>
              </p:cNvSpPr>
              <p:nvPr/>
            </p:nvSpPr>
            <p:spPr bwMode="auto">
              <a:xfrm>
                <a:off x="4821" y="4030"/>
                <a:ext cx="24" cy="20"/>
              </a:xfrm>
              <a:custGeom>
                <a:avLst/>
                <a:gdLst>
                  <a:gd name="T0" fmla="*/ 144 w 145"/>
                  <a:gd name="T1" fmla="*/ 74 h 145"/>
                  <a:gd name="T2" fmla="*/ 138 w 145"/>
                  <a:gd name="T3" fmla="*/ 102 h 145"/>
                  <a:gd name="T4" fmla="*/ 123 w 145"/>
                  <a:gd name="T5" fmla="*/ 125 h 145"/>
                  <a:gd name="T6" fmla="*/ 99 w 145"/>
                  <a:gd name="T7" fmla="*/ 139 h 145"/>
                  <a:gd name="T8" fmla="*/ 71 w 145"/>
                  <a:gd name="T9" fmla="*/ 144 h 145"/>
                  <a:gd name="T10" fmla="*/ 43 w 145"/>
                  <a:gd name="T11" fmla="*/ 138 h 145"/>
                  <a:gd name="T12" fmla="*/ 21 w 145"/>
                  <a:gd name="T13" fmla="*/ 123 h 145"/>
                  <a:gd name="T14" fmla="*/ 6 w 145"/>
                  <a:gd name="T15" fmla="*/ 99 h 145"/>
                  <a:gd name="T16" fmla="*/ 1 w 145"/>
                  <a:gd name="T17" fmla="*/ 71 h 145"/>
                  <a:gd name="T18" fmla="*/ 7 w 145"/>
                  <a:gd name="T19" fmla="*/ 43 h 145"/>
                  <a:gd name="T20" fmla="*/ 23 w 145"/>
                  <a:gd name="T21" fmla="*/ 21 h 145"/>
                  <a:gd name="T22" fmla="*/ 46 w 145"/>
                  <a:gd name="T23" fmla="*/ 6 h 145"/>
                  <a:gd name="T24" fmla="*/ 74 w 145"/>
                  <a:gd name="T25" fmla="*/ 1 h 145"/>
                  <a:gd name="T26" fmla="*/ 102 w 145"/>
                  <a:gd name="T27" fmla="*/ 7 h 145"/>
                  <a:gd name="T28" fmla="*/ 125 w 145"/>
                  <a:gd name="T29" fmla="*/ 23 h 145"/>
                  <a:gd name="T30" fmla="*/ 139 w 145"/>
                  <a:gd name="T31" fmla="*/ 46 h 145"/>
                  <a:gd name="T32" fmla="*/ 124 w 145"/>
                  <a:gd name="T33" fmla="*/ 49 h 145"/>
                  <a:gd name="T34" fmla="*/ 112 w 145"/>
                  <a:gd name="T35" fmla="*/ 32 h 145"/>
                  <a:gd name="T36" fmla="*/ 93 w 145"/>
                  <a:gd name="T37" fmla="*/ 20 h 145"/>
                  <a:gd name="T38" fmla="*/ 71 w 145"/>
                  <a:gd name="T39" fmla="*/ 16 h 145"/>
                  <a:gd name="T40" fmla="*/ 49 w 145"/>
                  <a:gd name="T41" fmla="*/ 21 h 145"/>
                  <a:gd name="T42" fmla="*/ 32 w 145"/>
                  <a:gd name="T43" fmla="*/ 34 h 145"/>
                  <a:gd name="T44" fmla="*/ 20 w 145"/>
                  <a:gd name="T45" fmla="*/ 52 h 145"/>
                  <a:gd name="T46" fmla="*/ 16 w 145"/>
                  <a:gd name="T47" fmla="*/ 74 h 145"/>
                  <a:gd name="T48" fmla="*/ 21 w 145"/>
                  <a:gd name="T49" fmla="*/ 96 h 145"/>
                  <a:gd name="T50" fmla="*/ 34 w 145"/>
                  <a:gd name="T51" fmla="*/ 114 h 145"/>
                  <a:gd name="T52" fmla="*/ 52 w 145"/>
                  <a:gd name="T53" fmla="*/ 125 h 145"/>
                  <a:gd name="T54" fmla="*/ 74 w 145"/>
                  <a:gd name="T55" fmla="*/ 129 h 145"/>
                  <a:gd name="T56" fmla="*/ 96 w 145"/>
                  <a:gd name="T57" fmla="*/ 124 h 145"/>
                  <a:gd name="T58" fmla="*/ 114 w 145"/>
                  <a:gd name="T59" fmla="*/ 112 h 145"/>
                  <a:gd name="T60" fmla="*/ 125 w 145"/>
                  <a:gd name="T61" fmla="*/ 93 h 145"/>
                  <a:gd name="T62" fmla="*/ 129 w 145"/>
                  <a:gd name="T63" fmla="*/ 71 h 145"/>
                  <a:gd name="T64" fmla="*/ 124 w 145"/>
                  <a:gd name="T65" fmla="*/ 4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5">
                    <a:moveTo>
                      <a:pt x="144" y="71"/>
                    </a:moveTo>
                    <a:cubicBezTo>
                      <a:pt x="145" y="72"/>
                      <a:pt x="145" y="73"/>
                      <a:pt x="144" y="74"/>
                    </a:cubicBezTo>
                    <a:lnTo>
                      <a:pt x="139" y="99"/>
                    </a:lnTo>
                    <a:cubicBezTo>
                      <a:pt x="139" y="100"/>
                      <a:pt x="139" y="101"/>
                      <a:pt x="138" y="102"/>
                    </a:cubicBezTo>
                    <a:lnTo>
                      <a:pt x="125" y="123"/>
                    </a:lnTo>
                    <a:cubicBezTo>
                      <a:pt x="125" y="124"/>
                      <a:pt x="124" y="125"/>
                      <a:pt x="123" y="125"/>
                    </a:cubicBezTo>
                    <a:lnTo>
                      <a:pt x="102" y="138"/>
                    </a:lnTo>
                    <a:cubicBezTo>
                      <a:pt x="101" y="139"/>
                      <a:pt x="100" y="139"/>
                      <a:pt x="99" y="139"/>
                    </a:cubicBezTo>
                    <a:lnTo>
                      <a:pt x="74" y="144"/>
                    </a:lnTo>
                    <a:cubicBezTo>
                      <a:pt x="73" y="145"/>
                      <a:pt x="72" y="145"/>
                      <a:pt x="71" y="144"/>
                    </a:cubicBezTo>
                    <a:lnTo>
                      <a:pt x="46" y="139"/>
                    </a:lnTo>
                    <a:cubicBezTo>
                      <a:pt x="45" y="139"/>
                      <a:pt x="44" y="139"/>
                      <a:pt x="43" y="138"/>
                    </a:cubicBezTo>
                    <a:lnTo>
                      <a:pt x="23" y="125"/>
                    </a:lnTo>
                    <a:cubicBezTo>
                      <a:pt x="22" y="125"/>
                      <a:pt x="21" y="124"/>
                      <a:pt x="21" y="123"/>
                    </a:cubicBezTo>
                    <a:lnTo>
                      <a:pt x="7" y="102"/>
                    </a:lnTo>
                    <a:cubicBezTo>
                      <a:pt x="6" y="101"/>
                      <a:pt x="6" y="100"/>
                      <a:pt x="6" y="99"/>
                    </a:cubicBezTo>
                    <a:lnTo>
                      <a:pt x="1" y="74"/>
                    </a:lnTo>
                    <a:cubicBezTo>
                      <a:pt x="0" y="73"/>
                      <a:pt x="0" y="72"/>
                      <a:pt x="1" y="71"/>
                    </a:cubicBezTo>
                    <a:lnTo>
                      <a:pt x="6" y="46"/>
                    </a:lnTo>
                    <a:cubicBezTo>
                      <a:pt x="6" y="45"/>
                      <a:pt x="6" y="44"/>
                      <a:pt x="7" y="43"/>
                    </a:cubicBezTo>
                    <a:lnTo>
                      <a:pt x="21" y="23"/>
                    </a:lnTo>
                    <a:cubicBezTo>
                      <a:pt x="21" y="22"/>
                      <a:pt x="22" y="21"/>
                      <a:pt x="23" y="21"/>
                    </a:cubicBezTo>
                    <a:lnTo>
                      <a:pt x="43" y="7"/>
                    </a:lnTo>
                    <a:cubicBezTo>
                      <a:pt x="44" y="6"/>
                      <a:pt x="45" y="6"/>
                      <a:pt x="46" y="6"/>
                    </a:cubicBezTo>
                    <a:lnTo>
                      <a:pt x="71" y="1"/>
                    </a:lnTo>
                    <a:cubicBezTo>
                      <a:pt x="72" y="0"/>
                      <a:pt x="73" y="0"/>
                      <a:pt x="74" y="1"/>
                    </a:cubicBezTo>
                    <a:lnTo>
                      <a:pt x="99" y="6"/>
                    </a:lnTo>
                    <a:cubicBezTo>
                      <a:pt x="100" y="6"/>
                      <a:pt x="101" y="6"/>
                      <a:pt x="102" y="7"/>
                    </a:cubicBezTo>
                    <a:lnTo>
                      <a:pt x="123" y="21"/>
                    </a:lnTo>
                    <a:cubicBezTo>
                      <a:pt x="124" y="21"/>
                      <a:pt x="125" y="22"/>
                      <a:pt x="125" y="23"/>
                    </a:cubicBezTo>
                    <a:lnTo>
                      <a:pt x="138" y="43"/>
                    </a:lnTo>
                    <a:cubicBezTo>
                      <a:pt x="139" y="44"/>
                      <a:pt x="139" y="45"/>
                      <a:pt x="139" y="46"/>
                    </a:cubicBezTo>
                    <a:lnTo>
                      <a:pt x="144" y="71"/>
                    </a:lnTo>
                    <a:close/>
                    <a:moveTo>
                      <a:pt x="124" y="49"/>
                    </a:moveTo>
                    <a:lnTo>
                      <a:pt x="125" y="52"/>
                    </a:lnTo>
                    <a:lnTo>
                      <a:pt x="112" y="32"/>
                    </a:lnTo>
                    <a:lnTo>
                      <a:pt x="114" y="34"/>
                    </a:lnTo>
                    <a:lnTo>
                      <a:pt x="93" y="20"/>
                    </a:lnTo>
                    <a:lnTo>
                      <a:pt x="96" y="21"/>
                    </a:lnTo>
                    <a:lnTo>
                      <a:pt x="71" y="16"/>
                    </a:lnTo>
                    <a:lnTo>
                      <a:pt x="74" y="16"/>
                    </a:lnTo>
                    <a:lnTo>
                      <a:pt x="49" y="21"/>
                    </a:lnTo>
                    <a:lnTo>
                      <a:pt x="52" y="20"/>
                    </a:lnTo>
                    <a:lnTo>
                      <a:pt x="32" y="34"/>
                    </a:lnTo>
                    <a:lnTo>
                      <a:pt x="34" y="32"/>
                    </a:lnTo>
                    <a:lnTo>
                      <a:pt x="20" y="52"/>
                    </a:lnTo>
                    <a:lnTo>
                      <a:pt x="21" y="49"/>
                    </a:lnTo>
                    <a:lnTo>
                      <a:pt x="16" y="74"/>
                    </a:lnTo>
                    <a:lnTo>
                      <a:pt x="16" y="71"/>
                    </a:lnTo>
                    <a:lnTo>
                      <a:pt x="21" y="96"/>
                    </a:lnTo>
                    <a:lnTo>
                      <a:pt x="20" y="93"/>
                    </a:lnTo>
                    <a:lnTo>
                      <a:pt x="34" y="114"/>
                    </a:lnTo>
                    <a:lnTo>
                      <a:pt x="32" y="112"/>
                    </a:lnTo>
                    <a:lnTo>
                      <a:pt x="52" y="125"/>
                    </a:lnTo>
                    <a:lnTo>
                      <a:pt x="49" y="124"/>
                    </a:lnTo>
                    <a:lnTo>
                      <a:pt x="74" y="129"/>
                    </a:lnTo>
                    <a:lnTo>
                      <a:pt x="71" y="129"/>
                    </a:lnTo>
                    <a:lnTo>
                      <a:pt x="96" y="124"/>
                    </a:lnTo>
                    <a:lnTo>
                      <a:pt x="93" y="125"/>
                    </a:lnTo>
                    <a:lnTo>
                      <a:pt x="114" y="112"/>
                    </a:lnTo>
                    <a:lnTo>
                      <a:pt x="112" y="114"/>
                    </a:lnTo>
                    <a:lnTo>
                      <a:pt x="125" y="93"/>
                    </a:lnTo>
                    <a:lnTo>
                      <a:pt x="124" y="96"/>
                    </a:lnTo>
                    <a:lnTo>
                      <a:pt x="129" y="71"/>
                    </a:lnTo>
                    <a:lnTo>
                      <a:pt x="129" y="74"/>
                    </a:lnTo>
                    <a:lnTo>
                      <a:pt x="124" y="49"/>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9" name="Rectangle 552"/>
              <p:cNvSpPr>
                <a:spLocks noChangeArrowheads="1"/>
              </p:cNvSpPr>
              <p:nvPr/>
            </p:nvSpPr>
            <p:spPr bwMode="auto">
              <a:xfrm>
                <a:off x="4874"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数学</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80" name="Rectangle 553"/>
              <p:cNvSpPr>
                <a:spLocks noChangeArrowheads="1"/>
              </p:cNvSpPr>
              <p:nvPr/>
            </p:nvSpPr>
            <p:spPr bwMode="auto">
              <a:xfrm>
                <a:off x="4952" y="4024"/>
                <a:ext cx="2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B</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81" name="Rectangle 554"/>
              <p:cNvSpPr>
                <a:spLocks noChangeArrowheads="1"/>
              </p:cNvSpPr>
              <p:nvPr/>
            </p:nvSpPr>
            <p:spPr bwMode="auto">
              <a:xfrm>
                <a:off x="4978"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区分</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82" name="Freeform 555"/>
              <p:cNvSpPr>
                <a:spLocks/>
              </p:cNvSpPr>
              <p:nvPr/>
            </p:nvSpPr>
            <p:spPr bwMode="auto">
              <a:xfrm>
                <a:off x="5113" y="4039"/>
                <a:ext cx="73" cy="4"/>
              </a:xfrm>
              <a:custGeom>
                <a:avLst/>
                <a:gdLst>
                  <a:gd name="T0" fmla="*/ 16 w 448"/>
                  <a:gd name="T1" fmla="*/ 0 h 32"/>
                  <a:gd name="T2" fmla="*/ 432 w 448"/>
                  <a:gd name="T3" fmla="*/ 0 h 32"/>
                  <a:gd name="T4" fmla="*/ 448 w 448"/>
                  <a:gd name="T5" fmla="*/ 16 h 32"/>
                  <a:gd name="T6" fmla="*/ 432 w 448"/>
                  <a:gd name="T7" fmla="*/ 32 h 32"/>
                  <a:gd name="T8" fmla="*/ 16 w 448"/>
                  <a:gd name="T9" fmla="*/ 32 h 32"/>
                  <a:gd name="T10" fmla="*/ 0 w 448"/>
                  <a:gd name="T11" fmla="*/ 16 h 32"/>
                  <a:gd name="T12" fmla="*/ 16 w 44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3" name="Oval 556"/>
              <p:cNvSpPr>
                <a:spLocks noChangeArrowheads="1"/>
              </p:cNvSpPr>
              <p:nvPr/>
            </p:nvSpPr>
            <p:spPr bwMode="auto">
              <a:xfrm>
                <a:off x="5138" y="4031"/>
                <a:ext cx="20" cy="1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4" name="Freeform 557"/>
              <p:cNvSpPr>
                <a:spLocks noEditPoints="1"/>
              </p:cNvSpPr>
              <p:nvPr/>
            </p:nvSpPr>
            <p:spPr bwMode="auto">
              <a:xfrm>
                <a:off x="5137" y="4030"/>
                <a:ext cx="23" cy="20"/>
              </a:xfrm>
              <a:custGeom>
                <a:avLst/>
                <a:gdLst>
                  <a:gd name="T0" fmla="*/ 144 w 145"/>
                  <a:gd name="T1" fmla="*/ 74 h 145"/>
                  <a:gd name="T2" fmla="*/ 138 w 145"/>
                  <a:gd name="T3" fmla="*/ 102 h 145"/>
                  <a:gd name="T4" fmla="*/ 123 w 145"/>
                  <a:gd name="T5" fmla="*/ 125 h 145"/>
                  <a:gd name="T6" fmla="*/ 99 w 145"/>
                  <a:gd name="T7" fmla="*/ 139 h 145"/>
                  <a:gd name="T8" fmla="*/ 71 w 145"/>
                  <a:gd name="T9" fmla="*/ 144 h 145"/>
                  <a:gd name="T10" fmla="*/ 43 w 145"/>
                  <a:gd name="T11" fmla="*/ 138 h 145"/>
                  <a:gd name="T12" fmla="*/ 21 w 145"/>
                  <a:gd name="T13" fmla="*/ 123 h 145"/>
                  <a:gd name="T14" fmla="*/ 6 w 145"/>
                  <a:gd name="T15" fmla="*/ 99 h 145"/>
                  <a:gd name="T16" fmla="*/ 1 w 145"/>
                  <a:gd name="T17" fmla="*/ 71 h 145"/>
                  <a:gd name="T18" fmla="*/ 7 w 145"/>
                  <a:gd name="T19" fmla="*/ 43 h 145"/>
                  <a:gd name="T20" fmla="*/ 23 w 145"/>
                  <a:gd name="T21" fmla="*/ 21 h 145"/>
                  <a:gd name="T22" fmla="*/ 46 w 145"/>
                  <a:gd name="T23" fmla="*/ 6 h 145"/>
                  <a:gd name="T24" fmla="*/ 74 w 145"/>
                  <a:gd name="T25" fmla="*/ 1 h 145"/>
                  <a:gd name="T26" fmla="*/ 102 w 145"/>
                  <a:gd name="T27" fmla="*/ 7 h 145"/>
                  <a:gd name="T28" fmla="*/ 125 w 145"/>
                  <a:gd name="T29" fmla="*/ 23 h 145"/>
                  <a:gd name="T30" fmla="*/ 139 w 145"/>
                  <a:gd name="T31" fmla="*/ 46 h 145"/>
                  <a:gd name="T32" fmla="*/ 124 w 145"/>
                  <a:gd name="T33" fmla="*/ 49 h 145"/>
                  <a:gd name="T34" fmla="*/ 112 w 145"/>
                  <a:gd name="T35" fmla="*/ 32 h 145"/>
                  <a:gd name="T36" fmla="*/ 93 w 145"/>
                  <a:gd name="T37" fmla="*/ 20 h 145"/>
                  <a:gd name="T38" fmla="*/ 71 w 145"/>
                  <a:gd name="T39" fmla="*/ 16 h 145"/>
                  <a:gd name="T40" fmla="*/ 49 w 145"/>
                  <a:gd name="T41" fmla="*/ 21 h 145"/>
                  <a:gd name="T42" fmla="*/ 32 w 145"/>
                  <a:gd name="T43" fmla="*/ 34 h 145"/>
                  <a:gd name="T44" fmla="*/ 20 w 145"/>
                  <a:gd name="T45" fmla="*/ 52 h 145"/>
                  <a:gd name="T46" fmla="*/ 16 w 145"/>
                  <a:gd name="T47" fmla="*/ 74 h 145"/>
                  <a:gd name="T48" fmla="*/ 21 w 145"/>
                  <a:gd name="T49" fmla="*/ 96 h 145"/>
                  <a:gd name="T50" fmla="*/ 34 w 145"/>
                  <a:gd name="T51" fmla="*/ 114 h 145"/>
                  <a:gd name="T52" fmla="*/ 52 w 145"/>
                  <a:gd name="T53" fmla="*/ 125 h 145"/>
                  <a:gd name="T54" fmla="*/ 74 w 145"/>
                  <a:gd name="T55" fmla="*/ 129 h 145"/>
                  <a:gd name="T56" fmla="*/ 96 w 145"/>
                  <a:gd name="T57" fmla="*/ 124 h 145"/>
                  <a:gd name="T58" fmla="*/ 114 w 145"/>
                  <a:gd name="T59" fmla="*/ 112 h 145"/>
                  <a:gd name="T60" fmla="*/ 125 w 145"/>
                  <a:gd name="T61" fmla="*/ 93 h 145"/>
                  <a:gd name="T62" fmla="*/ 129 w 145"/>
                  <a:gd name="T63" fmla="*/ 71 h 145"/>
                  <a:gd name="T64" fmla="*/ 124 w 145"/>
                  <a:gd name="T65" fmla="*/ 4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5">
                    <a:moveTo>
                      <a:pt x="144" y="71"/>
                    </a:moveTo>
                    <a:cubicBezTo>
                      <a:pt x="145" y="72"/>
                      <a:pt x="145" y="73"/>
                      <a:pt x="144" y="74"/>
                    </a:cubicBezTo>
                    <a:lnTo>
                      <a:pt x="139" y="99"/>
                    </a:lnTo>
                    <a:cubicBezTo>
                      <a:pt x="139" y="100"/>
                      <a:pt x="139" y="101"/>
                      <a:pt x="138" y="102"/>
                    </a:cubicBezTo>
                    <a:lnTo>
                      <a:pt x="125" y="123"/>
                    </a:lnTo>
                    <a:cubicBezTo>
                      <a:pt x="125" y="124"/>
                      <a:pt x="124" y="125"/>
                      <a:pt x="123" y="125"/>
                    </a:cubicBezTo>
                    <a:lnTo>
                      <a:pt x="102" y="138"/>
                    </a:lnTo>
                    <a:cubicBezTo>
                      <a:pt x="101" y="139"/>
                      <a:pt x="100" y="139"/>
                      <a:pt x="99" y="139"/>
                    </a:cubicBezTo>
                    <a:lnTo>
                      <a:pt x="74" y="144"/>
                    </a:lnTo>
                    <a:cubicBezTo>
                      <a:pt x="73" y="145"/>
                      <a:pt x="72" y="145"/>
                      <a:pt x="71" y="144"/>
                    </a:cubicBezTo>
                    <a:lnTo>
                      <a:pt x="46" y="139"/>
                    </a:lnTo>
                    <a:cubicBezTo>
                      <a:pt x="45" y="139"/>
                      <a:pt x="44" y="139"/>
                      <a:pt x="43" y="138"/>
                    </a:cubicBezTo>
                    <a:lnTo>
                      <a:pt x="23" y="125"/>
                    </a:lnTo>
                    <a:cubicBezTo>
                      <a:pt x="22" y="125"/>
                      <a:pt x="21" y="124"/>
                      <a:pt x="21" y="123"/>
                    </a:cubicBezTo>
                    <a:lnTo>
                      <a:pt x="7" y="102"/>
                    </a:lnTo>
                    <a:cubicBezTo>
                      <a:pt x="6" y="101"/>
                      <a:pt x="6" y="100"/>
                      <a:pt x="6" y="99"/>
                    </a:cubicBezTo>
                    <a:lnTo>
                      <a:pt x="1" y="74"/>
                    </a:lnTo>
                    <a:cubicBezTo>
                      <a:pt x="0" y="73"/>
                      <a:pt x="0" y="72"/>
                      <a:pt x="1" y="71"/>
                    </a:cubicBezTo>
                    <a:lnTo>
                      <a:pt x="6" y="46"/>
                    </a:lnTo>
                    <a:cubicBezTo>
                      <a:pt x="6" y="45"/>
                      <a:pt x="6" y="44"/>
                      <a:pt x="7" y="43"/>
                    </a:cubicBezTo>
                    <a:lnTo>
                      <a:pt x="21" y="23"/>
                    </a:lnTo>
                    <a:cubicBezTo>
                      <a:pt x="21" y="22"/>
                      <a:pt x="22" y="21"/>
                      <a:pt x="23" y="21"/>
                    </a:cubicBezTo>
                    <a:lnTo>
                      <a:pt x="43" y="7"/>
                    </a:lnTo>
                    <a:cubicBezTo>
                      <a:pt x="44" y="6"/>
                      <a:pt x="45" y="6"/>
                      <a:pt x="46" y="6"/>
                    </a:cubicBezTo>
                    <a:lnTo>
                      <a:pt x="71" y="1"/>
                    </a:lnTo>
                    <a:cubicBezTo>
                      <a:pt x="72" y="0"/>
                      <a:pt x="73" y="0"/>
                      <a:pt x="74" y="1"/>
                    </a:cubicBezTo>
                    <a:lnTo>
                      <a:pt x="99" y="6"/>
                    </a:lnTo>
                    <a:cubicBezTo>
                      <a:pt x="100" y="6"/>
                      <a:pt x="101" y="6"/>
                      <a:pt x="102" y="7"/>
                    </a:cubicBezTo>
                    <a:lnTo>
                      <a:pt x="123" y="21"/>
                    </a:lnTo>
                    <a:cubicBezTo>
                      <a:pt x="124" y="21"/>
                      <a:pt x="125" y="22"/>
                      <a:pt x="125" y="23"/>
                    </a:cubicBezTo>
                    <a:lnTo>
                      <a:pt x="138" y="43"/>
                    </a:lnTo>
                    <a:cubicBezTo>
                      <a:pt x="139" y="44"/>
                      <a:pt x="139" y="45"/>
                      <a:pt x="139" y="46"/>
                    </a:cubicBezTo>
                    <a:lnTo>
                      <a:pt x="144" y="71"/>
                    </a:lnTo>
                    <a:close/>
                    <a:moveTo>
                      <a:pt x="124" y="49"/>
                    </a:moveTo>
                    <a:lnTo>
                      <a:pt x="125" y="52"/>
                    </a:lnTo>
                    <a:lnTo>
                      <a:pt x="112" y="32"/>
                    </a:lnTo>
                    <a:lnTo>
                      <a:pt x="114" y="34"/>
                    </a:lnTo>
                    <a:lnTo>
                      <a:pt x="93" y="20"/>
                    </a:lnTo>
                    <a:lnTo>
                      <a:pt x="96" y="21"/>
                    </a:lnTo>
                    <a:lnTo>
                      <a:pt x="71" y="16"/>
                    </a:lnTo>
                    <a:lnTo>
                      <a:pt x="74" y="16"/>
                    </a:lnTo>
                    <a:lnTo>
                      <a:pt x="49" y="21"/>
                    </a:lnTo>
                    <a:lnTo>
                      <a:pt x="52" y="20"/>
                    </a:lnTo>
                    <a:lnTo>
                      <a:pt x="32" y="34"/>
                    </a:lnTo>
                    <a:lnTo>
                      <a:pt x="34" y="32"/>
                    </a:lnTo>
                    <a:lnTo>
                      <a:pt x="20" y="52"/>
                    </a:lnTo>
                    <a:lnTo>
                      <a:pt x="21" y="49"/>
                    </a:lnTo>
                    <a:lnTo>
                      <a:pt x="16" y="74"/>
                    </a:lnTo>
                    <a:lnTo>
                      <a:pt x="16" y="71"/>
                    </a:lnTo>
                    <a:lnTo>
                      <a:pt x="21" y="96"/>
                    </a:lnTo>
                    <a:lnTo>
                      <a:pt x="20" y="93"/>
                    </a:lnTo>
                    <a:lnTo>
                      <a:pt x="34" y="114"/>
                    </a:lnTo>
                    <a:lnTo>
                      <a:pt x="32" y="112"/>
                    </a:lnTo>
                    <a:lnTo>
                      <a:pt x="52" y="125"/>
                    </a:lnTo>
                    <a:lnTo>
                      <a:pt x="49" y="124"/>
                    </a:lnTo>
                    <a:lnTo>
                      <a:pt x="74" y="129"/>
                    </a:lnTo>
                    <a:lnTo>
                      <a:pt x="71" y="129"/>
                    </a:lnTo>
                    <a:lnTo>
                      <a:pt x="96" y="124"/>
                    </a:lnTo>
                    <a:lnTo>
                      <a:pt x="93" y="125"/>
                    </a:lnTo>
                    <a:lnTo>
                      <a:pt x="114" y="112"/>
                    </a:lnTo>
                    <a:lnTo>
                      <a:pt x="112" y="114"/>
                    </a:lnTo>
                    <a:lnTo>
                      <a:pt x="125" y="93"/>
                    </a:lnTo>
                    <a:lnTo>
                      <a:pt x="124" y="96"/>
                    </a:lnTo>
                    <a:lnTo>
                      <a:pt x="129" y="71"/>
                    </a:lnTo>
                    <a:lnTo>
                      <a:pt x="129" y="74"/>
                    </a:lnTo>
                    <a:lnTo>
                      <a:pt x="124" y="49"/>
                    </a:ln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5" name="Rectangle 558"/>
              <p:cNvSpPr>
                <a:spLocks noChangeArrowheads="1"/>
              </p:cNvSpPr>
              <p:nvPr/>
            </p:nvSpPr>
            <p:spPr bwMode="auto">
              <a:xfrm>
                <a:off x="5191" y="4024"/>
                <a:ext cx="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理科</a:t>
                </a:r>
                <a:endParaRPr kumimoji="1" lang="ja-JP" altLang="ja-JP" sz="2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86" name="Rectangle 559"/>
              <p:cNvSpPr>
                <a:spLocks noChangeArrowheads="1"/>
              </p:cNvSpPr>
              <p:nvPr/>
            </p:nvSpPr>
            <p:spPr bwMode="auto">
              <a:xfrm>
                <a:off x="3721" y="2551"/>
                <a:ext cx="1665" cy="156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522" name="直線コネクタ 521"/>
            <p:cNvCxnSpPr/>
            <p:nvPr/>
          </p:nvCxnSpPr>
          <p:spPr>
            <a:xfrm>
              <a:off x="6250638" y="4457702"/>
              <a:ext cx="2230664"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687" name="直線コネクタ 686"/>
          <p:cNvCxnSpPr/>
          <p:nvPr/>
        </p:nvCxnSpPr>
        <p:spPr>
          <a:xfrm>
            <a:off x="6284800" y="1736567"/>
            <a:ext cx="2512317"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Tree>
    <p:extLst>
      <p:ext uri="{BB962C8B-B14F-4D97-AF65-F5344CB8AC3E}">
        <p14:creationId xmlns:p14="http://schemas.microsoft.com/office/powerpoint/2010/main" val="3809712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7829" y="4149080"/>
            <a:ext cx="4936659" cy="266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7290964" y="764704"/>
            <a:ext cx="1925527"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年中の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刑法犯</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少年の検挙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グラフ 21"/>
          <p:cNvGraphicFramePr>
            <a:graphicFrameLocks noChangeAspect="1"/>
          </p:cNvGraphicFramePr>
          <p:nvPr>
            <p:extLst>
              <p:ext uri="{D42A27DB-BD31-4B8C-83A1-F6EECF244321}">
                <p14:modId xmlns:p14="http://schemas.microsoft.com/office/powerpoint/2010/main" val="290748091"/>
              </p:ext>
            </p:extLst>
          </p:nvPr>
        </p:nvGraphicFramePr>
        <p:xfrm>
          <a:off x="4784085" y="721241"/>
          <a:ext cx="2416046" cy="2397557"/>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251520" y="620688"/>
            <a:ext cx="4608513" cy="2677656"/>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の刑法犯検挙・補導者数や児童虐待相談対応件数も全国に比較して厳しい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また、全国平均より高い失業率など雇用環境が厳しく、収入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万円未満の世帯が約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割を占めるなど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。これらの状況がいわゆる「負の連鎖」として、虐待・暴力行為につながるなど、子どもの成育環境に影響を及ぼしているとの指摘があります。あわせて、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府内小・中学校における不登校児童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生徒数（千人率）が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全国平均を上回るなど、生徒指導上の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課題も抱えて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5256000" y="1332000"/>
            <a:ext cx="1707275"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903128" y="995786"/>
            <a:ext cx="312906" cy="246221"/>
          </a:xfrm>
          <a:prstGeom prst="rect">
            <a:avLst/>
          </a:prstGeom>
          <a:noFill/>
        </p:spPr>
        <p:txBody>
          <a:bodyPr wrap="none" rtlCol="0">
            <a:spAutoFit/>
          </a:bodyPr>
          <a:lstStyle/>
          <a:p>
            <a:r>
              <a:rPr lang="ja-JP" altLang="en-US" sz="1000" dirty="0"/>
              <a:t>％</a:t>
            </a:r>
            <a:endParaRPr kumimoji="1" lang="ja-JP" altLang="en-US" sz="1000" dirty="0"/>
          </a:p>
        </p:txBody>
      </p:sp>
      <p:sp>
        <p:nvSpPr>
          <p:cNvPr id="14" name="テキスト ボックス 13"/>
          <p:cNvSpPr txBox="1"/>
          <p:nvPr/>
        </p:nvSpPr>
        <p:spPr>
          <a:xfrm>
            <a:off x="4978558" y="3049215"/>
            <a:ext cx="2262158" cy="215444"/>
          </a:xfrm>
          <a:prstGeom prst="rect">
            <a:avLst/>
          </a:prstGeom>
          <a:noFill/>
        </p:spPr>
        <p:txBody>
          <a:bodyPr wrap="none" rtlCol="0">
            <a:spAutoFit/>
          </a:bodyPr>
          <a:lstStyle/>
          <a:p>
            <a:r>
              <a:rPr kumimoji="1" lang="ja-JP" altLang="en-US" sz="800" dirty="0" smtClean="0">
                <a:latin typeface="+mn-ea"/>
              </a:rPr>
              <a:t>出典：</a:t>
            </a:r>
            <a:r>
              <a:rPr lang="zh-TW" altLang="en-US" sz="800" dirty="0">
                <a:latin typeface="+mn-ea"/>
              </a:rPr>
              <a:t>平成</a:t>
            </a:r>
            <a:r>
              <a:rPr lang="en-US" altLang="zh-TW" sz="800" dirty="0">
                <a:latin typeface="+mn-ea"/>
              </a:rPr>
              <a:t>24</a:t>
            </a:r>
            <a:r>
              <a:rPr lang="zh-TW" altLang="en-US" sz="800" dirty="0">
                <a:latin typeface="+mn-ea"/>
              </a:rPr>
              <a:t>年就業構造基本調査</a:t>
            </a:r>
            <a:r>
              <a:rPr kumimoji="1" lang="ja-JP" altLang="en-US" sz="800" dirty="0" smtClean="0">
                <a:latin typeface="+mn-ea"/>
              </a:rPr>
              <a:t>（総務省）</a:t>
            </a:r>
            <a:endParaRPr kumimoji="1" lang="ja-JP" altLang="en-US" sz="800" dirty="0">
              <a:latin typeface="+mn-ea"/>
            </a:endParaRPr>
          </a:p>
        </p:txBody>
      </p:sp>
      <p:sp>
        <p:nvSpPr>
          <p:cNvPr id="13" name="正方形/長方形 12"/>
          <p:cNvSpPr/>
          <p:nvPr/>
        </p:nvSpPr>
        <p:spPr>
          <a:xfrm>
            <a:off x="467543" y="3346534"/>
            <a:ext cx="8496945" cy="3754874"/>
          </a:xfrm>
          <a:prstGeom prst="rect">
            <a:avLst/>
          </a:prstGeom>
        </p:spPr>
        <p:txBody>
          <a:bodyPr wrap="square">
            <a:spAutoFit/>
          </a:bodyPr>
          <a:lstStyle/>
          <a:p>
            <a:pPr marL="180000" indent="-457200"/>
            <a:r>
              <a:rPr lang="ja-JP" altLang="en-US" sz="1400" dirty="0" smtClean="0"/>
              <a:t>○</a:t>
            </a:r>
            <a:r>
              <a:rPr lang="ja-JP" altLang="en-US" sz="1400" dirty="0"/>
              <a:t>　不登校</a:t>
            </a:r>
            <a:r>
              <a:rPr lang="ja-JP" altLang="en-US" sz="1400" dirty="0" smtClean="0"/>
              <a:t>やいじめ、暴力</a:t>
            </a:r>
            <a:r>
              <a:rPr lang="ja-JP" altLang="en-US" sz="1400" dirty="0"/>
              <a:t>行為、中途退学などの課題に対し、子どもたちの置かれている状況に</a:t>
            </a:r>
            <a:r>
              <a:rPr lang="ja-JP" altLang="en-US" sz="1400" dirty="0" smtClean="0"/>
              <a:t>応じて適切</a:t>
            </a:r>
            <a:r>
              <a:rPr lang="ja-JP" altLang="en-US" sz="1400" dirty="0"/>
              <a:t>に対応し</a:t>
            </a:r>
            <a:r>
              <a:rPr lang="ja-JP" altLang="en-US" sz="1400" dirty="0" smtClean="0"/>
              <a:t>、児童・生徒</a:t>
            </a:r>
            <a:r>
              <a:rPr lang="ja-JP" altLang="en-US" sz="1400" dirty="0"/>
              <a:t>一人ひとりの自立を支える教育</a:t>
            </a:r>
            <a:r>
              <a:rPr lang="ja-JP" altLang="en-US" sz="1400" dirty="0" smtClean="0"/>
              <a:t>を充実</a:t>
            </a:r>
            <a:r>
              <a:rPr lang="ja-JP" altLang="en-US" sz="1400" dirty="0"/>
              <a:t>します</a:t>
            </a:r>
            <a:r>
              <a:rPr lang="ja-JP" altLang="en-US" sz="1400" dirty="0" smtClean="0"/>
              <a:t>。また、少年非行については、関係機関が連携して適切に対応します。</a:t>
            </a:r>
            <a:endParaRPr lang="en-US" altLang="ja-JP" sz="1400" dirty="0"/>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力・教育力を高めるための支援を充実する等</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・早期対応を行うなど、社会全体で子どもを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守るための取組みを進めます。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a:t>
            </a:r>
            <a:r>
              <a:rPr lang="ja-JP" altLang="en-US" sz="1400" dirty="0" smtClean="0"/>
              <a:t>、</a:t>
            </a:r>
            <a:r>
              <a:rPr lang="en-US" altLang="ja-JP" sz="1400" dirty="0" smtClean="0"/>
              <a:t/>
            </a:r>
            <a:br>
              <a:rPr lang="en-US" altLang="ja-JP" sz="1400" dirty="0" smtClean="0"/>
            </a:br>
            <a:r>
              <a:rPr lang="ja-JP" altLang="en-US" sz="1400" dirty="0" smtClean="0"/>
              <a:t>生活</a:t>
            </a:r>
            <a:r>
              <a:rPr lang="ja-JP" altLang="en-US" sz="1400" dirty="0"/>
              <a:t>支援など総合的に取り組みます。</a:t>
            </a:r>
            <a:endParaRPr lang="en-US" altLang="ja-JP" sz="1400" dirty="0"/>
          </a:p>
          <a:p>
            <a:pPr marL="180000" indent="-457200"/>
            <a:r>
              <a:rPr lang="ja-JP" altLang="en-US" sz="1400" dirty="0"/>
              <a:t>　　（</a:t>
            </a:r>
            <a:r>
              <a:rPr lang="ja-JP" altLang="en-US" sz="1400" dirty="0" smtClean="0"/>
              <a:t>⇒</a:t>
            </a:r>
            <a:r>
              <a:rPr lang="en-US" altLang="ja-JP" sz="1400" dirty="0"/>
              <a:t>T</a:t>
            </a:r>
            <a:r>
              <a:rPr lang="en-US" altLang="ja-JP" sz="1400" dirty="0" smtClean="0"/>
              <a:t>opic</a:t>
            </a:r>
            <a:r>
              <a:rPr lang="ja-JP" altLang="en-US" sz="1400" dirty="0"/>
              <a:t>③：子どもの貧困対策）</a:t>
            </a:r>
            <a:endParaRPr lang="en-US" altLang="ja-JP" sz="1400" dirty="0"/>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816670" y="768252"/>
            <a:ext cx="2393604"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sp>
        <p:nvSpPr>
          <p:cNvPr id="17" name="正方形/長方形 16"/>
          <p:cNvSpPr/>
          <p:nvPr/>
        </p:nvSpPr>
        <p:spPr>
          <a:xfrm>
            <a:off x="4073919" y="4005064"/>
            <a:ext cx="449033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児童</a:t>
            </a:r>
            <a:r>
              <a:rPr lang="ja-JP" altLang="en-US" sz="1200" dirty="0"/>
              <a:t>虐待相談対応件数と措置児童数</a:t>
            </a:r>
            <a:r>
              <a:rPr lang="en-US" altLang="ja-JP" sz="1200" dirty="0"/>
              <a:t>(</a:t>
            </a:r>
            <a:r>
              <a:rPr lang="ja-JP" altLang="en-US" sz="1200" dirty="0"/>
              <a:t>虐待</a:t>
            </a:r>
            <a:r>
              <a:rPr lang="en-US" altLang="ja-JP" sz="1200" dirty="0"/>
              <a:t>)</a:t>
            </a:r>
            <a:r>
              <a:rPr lang="ja-JP" altLang="en-US" sz="1200" dirty="0"/>
              <a:t>の推移（大阪府</a:t>
            </a:r>
            <a:r>
              <a:rPr lang="ja-JP" altLang="en-US" sz="1200" dirty="0" smtClean="0"/>
              <a:t>）</a:t>
            </a:r>
            <a:endParaRPr lang="ja-JP" altLang="en-US" sz="1200" dirty="0"/>
          </a:p>
        </p:txBody>
      </p:sp>
      <p:sp>
        <p:nvSpPr>
          <p:cNvPr id="18" name="テキスト ボックス 17"/>
          <p:cNvSpPr txBox="1"/>
          <p:nvPr/>
        </p:nvSpPr>
        <p:spPr>
          <a:xfrm>
            <a:off x="4027829" y="6669940"/>
            <a:ext cx="3021460" cy="215444"/>
          </a:xfrm>
          <a:prstGeom prst="rect">
            <a:avLst/>
          </a:prstGeom>
          <a:noFill/>
        </p:spPr>
        <p:txBody>
          <a:bodyPr wrap="square" rtlCol="0">
            <a:spAutoFit/>
          </a:bodyPr>
          <a:lstStyle/>
          <a:p>
            <a:pPr marL="185738" indent="-185738"/>
            <a:r>
              <a:rPr kumimoji="1" lang="ja-JP" altLang="en-US" sz="800" dirty="0" smtClean="0">
                <a:latin typeface="+mn-ea"/>
              </a:rPr>
              <a:t>出典：</a:t>
            </a:r>
            <a:r>
              <a:rPr lang="ja-JP" altLang="en-US" sz="800" dirty="0" smtClean="0">
                <a:latin typeface="+mn-ea"/>
              </a:rPr>
              <a:t>大阪府子ども総合計画</a:t>
            </a:r>
            <a:endParaRPr kumimoji="1" lang="ja-JP" altLang="en-US" sz="800" dirty="0">
              <a:latin typeface="+mn-ea"/>
            </a:endParaRPr>
          </a:p>
        </p:txBody>
      </p:sp>
      <p:graphicFrame>
        <p:nvGraphicFramePr>
          <p:cNvPr id="19" name="グラフ 18"/>
          <p:cNvGraphicFramePr>
            <a:graphicFrameLocks noChangeAspect="1"/>
          </p:cNvGraphicFramePr>
          <p:nvPr>
            <p:extLst>
              <p:ext uri="{D42A27DB-BD31-4B8C-83A1-F6EECF244321}">
                <p14:modId xmlns:p14="http://schemas.microsoft.com/office/powerpoint/2010/main" val="1509300401"/>
              </p:ext>
            </p:extLst>
          </p:nvPr>
        </p:nvGraphicFramePr>
        <p:xfrm>
          <a:off x="7028377" y="785795"/>
          <a:ext cx="2115623" cy="2249271"/>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20"/>
          <p:cNvSpPr txBox="1"/>
          <p:nvPr/>
        </p:nvSpPr>
        <p:spPr>
          <a:xfrm>
            <a:off x="7210274" y="3043152"/>
            <a:ext cx="1935145" cy="338554"/>
          </a:xfrm>
          <a:prstGeom prst="rect">
            <a:avLst/>
          </a:prstGeom>
          <a:noFill/>
        </p:spPr>
        <p:txBody>
          <a:bodyPr wrap="none" rtlCol="0">
            <a:spAutoFit/>
          </a:bodyPr>
          <a:lstStyle/>
          <a:p>
            <a:r>
              <a:rPr kumimoji="1" lang="ja-JP" altLang="en-US" sz="800" dirty="0" smtClean="0">
                <a:latin typeface="+mn-ea"/>
              </a:rPr>
              <a:t>出典</a:t>
            </a:r>
            <a:r>
              <a:rPr lang="ja-JP" altLang="en-US" sz="800" dirty="0" smtClean="0">
                <a:latin typeface="+mn-ea"/>
              </a:rPr>
              <a:t>：大阪</a:t>
            </a:r>
            <a:r>
              <a:rPr lang="ja-JP" altLang="en-US" sz="800" dirty="0">
                <a:latin typeface="+mn-ea"/>
              </a:rPr>
              <a:t>の少年非行（平成</a:t>
            </a:r>
            <a:r>
              <a:rPr lang="en-US" altLang="ja-JP" sz="800" dirty="0">
                <a:latin typeface="+mn-ea"/>
              </a:rPr>
              <a:t>26</a:t>
            </a:r>
            <a:r>
              <a:rPr lang="ja-JP" altLang="en-US" sz="800" dirty="0" smtClean="0">
                <a:latin typeface="+mn-ea"/>
              </a:rPr>
              <a:t>年版）</a:t>
            </a:r>
            <a:endParaRPr lang="en-US" altLang="ja-JP" sz="800" dirty="0" smtClean="0">
              <a:latin typeface="+mn-ea"/>
            </a:endParaRPr>
          </a:p>
          <a:p>
            <a:r>
              <a:rPr kumimoji="1" lang="ja-JP" altLang="en-US" sz="800" dirty="0">
                <a:latin typeface="+mn-ea"/>
              </a:rPr>
              <a:t>　</a:t>
            </a:r>
            <a:r>
              <a:rPr kumimoji="1" lang="ja-JP" altLang="en-US" sz="800" dirty="0" smtClean="0">
                <a:latin typeface="+mn-ea"/>
              </a:rPr>
              <a:t>　　（大阪府警察本部）</a:t>
            </a:r>
            <a:endParaRPr kumimoji="1" lang="ja-JP" altLang="en-US" sz="800" dirty="0">
              <a:latin typeface="+mn-ea"/>
            </a:endParaRPr>
          </a:p>
        </p:txBody>
      </p:sp>
      <p:sp>
        <p:nvSpPr>
          <p:cNvPr id="23" name="テキスト ボックス 5"/>
          <p:cNvSpPr txBox="1"/>
          <p:nvPr/>
        </p:nvSpPr>
        <p:spPr>
          <a:xfrm>
            <a:off x="5652120" y="908719"/>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a:latin typeface="+mn-ea"/>
                <a:ea typeface="+mn-ea"/>
              </a:rPr>
              <a:t>全国平均 </a:t>
            </a:r>
            <a:r>
              <a:rPr kumimoji="0" lang="en-US" altLang="ja-JP" sz="900" b="0" i="0" u="none" strike="noStrike">
                <a:solidFill>
                  <a:schemeClr val="dk1"/>
                </a:solidFill>
                <a:effectLst/>
                <a:latin typeface="+mn-ea"/>
                <a:ea typeface="+mn-ea"/>
              </a:rPr>
              <a:t>36.3</a:t>
            </a:r>
            <a:r>
              <a:rPr kumimoji="0" lang="ja-JP" altLang="en-US" sz="900" b="0" i="0" u="none" strike="noStrike">
                <a:solidFill>
                  <a:schemeClr val="dk1"/>
                </a:solidFill>
                <a:effectLst/>
                <a:latin typeface="+mn-ea"/>
                <a:ea typeface="+mn-ea"/>
              </a:rPr>
              <a:t>％</a:t>
            </a:r>
            <a:endParaRPr kumimoji="1" lang="ja-JP" altLang="en-US" sz="900">
              <a:latin typeface="+mn-ea"/>
              <a:ea typeface="+mn-ea"/>
            </a:endParaRPr>
          </a:p>
        </p:txBody>
      </p:sp>
      <p:cxnSp>
        <p:nvCxnSpPr>
          <p:cNvPr id="24" name="直線矢印コネクタ 23"/>
          <p:cNvCxnSpPr/>
          <p:nvPr/>
        </p:nvCxnSpPr>
        <p:spPr>
          <a:xfrm flipH="1">
            <a:off x="5709190" y="1242007"/>
            <a:ext cx="152140" cy="8999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Tree>
    <p:extLst>
      <p:ext uri="{BB962C8B-B14F-4D97-AF65-F5344CB8AC3E}">
        <p14:creationId xmlns:p14="http://schemas.microsoft.com/office/powerpoint/2010/main" val="252326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642500777"/>
              </p:ext>
            </p:extLst>
          </p:nvPr>
        </p:nvGraphicFramePr>
        <p:xfrm>
          <a:off x="3779838" y="5032375"/>
          <a:ext cx="3133725" cy="1647825"/>
        </p:xfrm>
        <a:graphic>
          <a:graphicData uri="http://schemas.openxmlformats.org/presentationml/2006/ole">
            <mc:AlternateContent xmlns:mc="http://schemas.openxmlformats.org/markup-compatibility/2006">
              <mc:Choice xmlns:v="urn:schemas-microsoft-com:vml" Requires="v">
                <p:oleObj spid="_x0000_s5712" name="グラフ" r:id="rId3" imgW="3133744" imgH="1647945" progId="MSGraph.Chart.8">
                  <p:embed/>
                </p:oleObj>
              </mc:Choice>
              <mc:Fallback>
                <p:oleObj name="グラフ" r:id="rId3" imgW="3133744" imgH="1647945" progId="MSGraph.Chart.8">
                  <p:embed/>
                  <p:pic>
                    <p:nvPicPr>
                      <p:cNvPr id="0" name="オブジェクト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5032375"/>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1207446071"/>
              </p:ext>
            </p:extLst>
          </p:nvPr>
        </p:nvGraphicFramePr>
        <p:xfrm>
          <a:off x="468313" y="5000625"/>
          <a:ext cx="2952750" cy="1647825"/>
        </p:xfrm>
        <a:graphic>
          <a:graphicData uri="http://schemas.openxmlformats.org/presentationml/2006/ole">
            <mc:AlternateContent xmlns:mc="http://schemas.openxmlformats.org/markup-compatibility/2006">
              <mc:Choice xmlns:v="urn:schemas-microsoft-com:vml" Requires="v">
                <p:oleObj spid="_x0000_s5713" name="グラフ" r:id="rId5" imgW="2952883" imgH="1647945" progId="MSGraph.Chart.8">
                  <p:embed/>
                </p:oleObj>
              </mc:Choice>
              <mc:Fallback>
                <p:oleObj name="グラフ" r:id="rId5" imgW="2952883" imgH="1647945" progId="MSGraph.Chart.8">
                  <p:embed/>
                  <p:pic>
                    <p:nvPicPr>
                      <p:cNvPr id="0" name="オブジェクト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5000625"/>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3699090191"/>
              </p:ext>
            </p:extLst>
          </p:nvPr>
        </p:nvGraphicFramePr>
        <p:xfrm>
          <a:off x="468313" y="3005138"/>
          <a:ext cx="2952750" cy="1647825"/>
        </p:xfrm>
        <a:graphic>
          <a:graphicData uri="http://schemas.openxmlformats.org/presentationml/2006/ole">
            <mc:AlternateContent xmlns:mc="http://schemas.openxmlformats.org/markup-compatibility/2006">
              <mc:Choice xmlns:v="urn:schemas-microsoft-com:vml" Requires="v">
                <p:oleObj spid="_x0000_s5714" name="グラフ" r:id="rId7" imgW="2952883" imgH="1647945" progId="MSGraph.Chart.8">
                  <p:embed/>
                </p:oleObj>
              </mc:Choice>
              <mc:Fallback>
                <p:oleObj name="グラフ" r:id="rId7" imgW="2952883" imgH="1647945" progId="MSGraph.Chart.8">
                  <p:embed/>
                  <p:pic>
                    <p:nvPicPr>
                      <p:cNvPr id="0" name="オブジェクト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3005138"/>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2097058389"/>
              </p:ext>
            </p:extLst>
          </p:nvPr>
        </p:nvGraphicFramePr>
        <p:xfrm>
          <a:off x="3703638" y="3005138"/>
          <a:ext cx="3171825" cy="1647825"/>
        </p:xfrm>
        <a:graphic>
          <a:graphicData uri="http://schemas.openxmlformats.org/presentationml/2006/ole">
            <mc:AlternateContent xmlns:mc="http://schemas.openxmlformats.org/markup-compatibility/2006">
              <mc:Choice xmlns:v="urn:schemas-microsoft-com:vml" Requires="v">
                <p:oleObj spid="_x0000_s5715" name="グラフ" r:id="rId9" imgW="3171805" imgH="1647945" progId="MSGraph.Chart.8">
                  <p:embed/>
                </p:oleObj>
              </mc:Choice>
              <mc:Fallback>
                <p:oleObj name="グラフ" r:id="rId9" imgW="3171805" imgH="1647945" progId="MSGraph.Chart.8">
                  <p:embed/>
                  <p:pic>
                    <p:nvPicPr>
                      <p:cNvPr id="0" name="オブジェクト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638" y="3005138"/>
                        <a:ext cx="31718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オブジェクト 18"/>
          <p:cNvGraphicFramePr>
            <a:graphicFrameLocks noChangeAspect="1"/>
          </p:cNvGraphicFramePr>
          <p:nvPr>
            <p:extLst>
              <p:ext uri="{D42A27DB-BD31-4B8C-83A1-F6EECF244321}">
                <p14:modId xmlns:p14="http://schemas.microsoft.com/office/powerpoint/2010/main" val="3287813353"/>
              </p:ext>
            </p:extLst>
          </p:nvPr>
        </p:nvGraphicFramePr>
        <p:xfrm>
          <a:off x="3708400" y="981075"/>
          <a:ext cx="3114675" cy="1647825"/>
        </p:xfrm>
        <a:graphic>
          <a:graphicData uri="http://schemas.openxmlformats.org/presentationml/2006/ole">
            <mc:AlternateContent xmlns:mc="http://schemas.openxmlformats.org/markup-compatibility/2006">
              <mc:Choice xmlns:v="urn:schemas-microsoft-com:vml" Requires="v">
                <p:oleObj spid="_x0000_s5716" name="グラフ" r:id="rId11" imgW="3114578" imgH="1647945" progId="MSGraph.Chart.8">
                  <p:embed/>
                </p:oleObj>
              </mc:Choice>
              <mc:Fallback>
                <p:oleObj name="グラフ" r:id="rId11" imgW="3114578" imgH="1647945" progId="MSGraph.Chart.8">
                  <p:embed/>
                  <p:pic>
                    <p:nvPicPr>
                      <p:cNvPr id="0" name="オブジェクト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8400" y="981075"/>
                        <a:ext cx="31146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オブジェクト 39"/>
          <p:cNvGraphicFramePr>
            <a:graphicFrameLocks noChangeAspect="1"/>
          </p:cNvGraphicFramePr>
          <p:nvPr>
            <p:extLst>
              <p:ext uri="{D42A27DB-BD31-4B8C-83A1-F6EECF244321}">
                <p14:modId xmlns:p14="http://schemas.microsoft.com/office/powerpoint/2010/main" val="1543820810"/>
              </p:ext>
            </p:extLst>
          </p:nvPr>
        </p:nvGraphicFramePr>
        <p:xfrm>
          <a:off x="488950" y="1025525"/>
          <a:ext cx="2952750" cy="1647825"/>
        </p:xfrm>
        <a:graphic>
          <a:graphicData uri="http://schemas.openxmlformats.org/presentationml/2006/ole">
            <mc:AlternateContent xmlns:mc="http://schemas.openxmlformats.org/markup-compatibility/2006">
              <mc:Choice xmlns:v="urn:schemas-microsoft-com:vml" Requires="v">
                <p:oleObj spid="_x0000_s5717" name="グラフ" r:id="rId13" imgW="2952883" imgH="1647945" progId="MSGraph.Chart.8">
                  <p:embed/>
                </p:oleObj>
              </mc:Choice>
              <mc:Fallback>
                <p:oleObj name="グラフ" r:id="rId13" imgW="2952883" imgH="1647945" progId="MSGraph.Chart.8">
                  <p:embed/>
                  <p:pic>
                    <p:nvPicPr>
                      <p:cNvPr id="0" name="オブジェクト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950" y="1025525"/>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703729"/>
            <a:ext cx="8711039"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a:t>
            </a:r>
            <a:r>
              <a:rPr lang="ja-JP" altLang="ja-JP" sz="1200" dirty="0" smtClean="0"/>
              <a:t>千人率</a:t>
            </a:r>
            <a:r>
              <a:rPr lang="ja-JP" altLang="en-US" sz="1050" dirty="0" smtClean="0"/>
              <a:t>（</a:t>
            </a:r>
            <a:r>
              <a:rPr lang="ja-JP" altLang="ja-JP" sz="1050" dirty="0"/>
              <a:t>※</a:t>
            </a:r>
            <a:r>
              <a:rPr lang="en-US" altLang="ja-JP" sz="1050" dirty="0"/>
              <a:t>22</a:t>
            </a:r>
            <a:r>
              <a:rPr lang="ja-JP" altLang="ja-JP" sz="1050" dirty="0"/>
              <a:t>年度の全国の数値は東日本大震災の影響により回答不能であった学校等は含まれていない</a:t>
            </a:r>
            <a:r>
              <a:rPr lang="ja-JP" altLang="ja-JP" sz="1050" dirty="0" smtClean="0"/>
              <a:t>。不登校</a:t>
            </a:r>
            <a:r>
              <a:rPr lang="ja-JP" altLang="ja-JP" sz="1050" dirty="0"/>
              <a:t>も</a:t>
            </a:r>
            <a:r>
              <a:rPr lang="ja-JP" altLang="ja-JP" sz="1050" dirty="0" smtClean="0"/>
              <a:t>同様</a:t>
            </a:r>
            <a:r>
              <a:rPr lang="ja-JP" altLang="en-US" sz="1050" dirty="0" smtClean="0"/>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91888" y="2719953"/>
            <a:ext cx="2335896"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a:t>
            </a:r>
            <a:r>
              <a:rPr lang="ja-JP" altLang="ja-JP" sz="1200" dirty="0" smtClean="0"/>
              <a:t>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067944" y="2564904"/>
            <a:ext cx="4572000" cy="215444"/>
          </a:xfrm>
          <a:prstGeom prst="rect">
            <a:avLst/>
          </a:prstGeom>
        </p:spPr>
        <p:txBody>
          <a:bodyPr>
            <a:spAutoFit/>
          </a:bodyPr>
          <a:lstStyle/>
          <a:p>
            <a:r>
              <a:rPr lang="ja-JP" altLang="en-US" sz="800" dirty="0" smtClean="0"/>
              <a:t>出典：</a:t>
            </a:r>
            <a:r>
              <a:rPr lang="ja-JP" altLang="ja-JP" sz="800" dirty="0" smtClean="0"/>
              <a:t>文部科学省「</a:t>
            </a:r>
            <a:r>
              <a:rPr lang="ja-JP" altLang="ja-JP" sz="800" dirty="0"/>
              <a:t>児童生徒の問題行動等生徒指導上の諸問題に関する調査」</a:t>
            </a:r>
          </a:p>
        </p:txBody>
      </p:sp>
      <p:sp>
        <p:nvSpPr>
          <p:cNvPr id="18" name="正方形/長方形 17"/>
          <p:cNvSpPr/>
          <p:nvPr/>
        </p:nvSpPr>
        <p:spPr>
          <a:xfrm>
            <a:off x="4067944" y="4581708"/>
            <a:ext cx="4572000" cy="215444"/>
          </a:xfrm>
          <a:prstGeom prst="rect">
            <a:avLst/>
          </a:prstGeom>
        </p:spPr>
        <p:txBody>
          <a:bodyPr>
            <a:spAutoFit/>
          </a:bodyPr>
          <a:lstStyle/>
          <a:p>
            <a:r>
              <a:rPr lang="ja-JP" altLang="en-US" sz="800" dirty="0" smtClean="0"/>
              <a:t>出典：</a:t>
            </a:r>
            <a:r>
              <a:rPr lang="ja-JP" altLang="ja-JP" sz="800" dirty="0" smtClean="0"/>
              <a:t>文部科学省「</a:t>
            </a:r>
            <a:r>
              <a:rPr lang="ja-JP" altLang="ja-JP" sz="800" dirty="0"/>
              <a:t>児童生徒の問題行動等生徒指導上の諸問題に関する調査」</a:t>
            </a:r>
          </a:p>
        </p:txBody>
      </p:sp>
      <p:sp>
        <p:nvSpPr>
          <p:cNvPr id="2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4736177"/>
            <a:ext cx="138852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3059832" y="649605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3106118" y="450912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3059832" y="24559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6562502" y="6525344"/>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6562502" y="450912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6562502" y="24559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正方形/長方形 30"/>
          <p:cNvSpPr/>
          <p:nvPr/>
        </p:nvSpPr>
        <p:spPr>
          <a:xfrm>
            <a:off x="4067944" y="6597352"/>
            <a:ext cx="4572000" cy="215444"/>
          </a:xfrm>
          <a:prstGeom prst="rect">
            <a:avLst/>
          </a:prstGeom>
        </p:spPr>
        <p:txBody>
          <a:bodyPr>
            <a:spAutoFit/>
          </a:bodyPr>
          <a:lstStyle/>
          <a:p>
            <a:r>
              <a:rPr lang="ja-JP" altLang="en-US" sz="800" dirty="0" smtClean="0"/>
              <a:t>出典：</a:t>
            </a:r>
            <a:r>
              <a:rPr lang="ja-JP" altLang="ja-JP" sz="800" dirty="0" smtClean="0"/>
              <a:t>文部科学省「</a:t>
            </a:r>
            <a:r>
              <a:rPr lang="ja-JP" altLang="ja-JP" sz="800" dirty="0"/>
              <a:t>児童生徒の問題行動等生徒指導上の諸問題に関する調査」</a:t>
            </a:r>
          </a:p>
        </p:txBody>
      </p:sp>
      <p:sp>
        <p:nvSpPr>
          <p:cNvPr id="32" name="Text Box 13"/>
          <p:cNvSpPr txBox="1">
            <a:spLocks noChangeArrowheads="1"/>
          </p:cNvSpPr>
          <p:nvPr/>
        </p:nvSpPr>
        <p:spPr bwMode="auto">
          <a:xfrm>
            <a:off x="579605" y="107121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3754190" y="101577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551897" y="306896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3754190" y="3032001"/>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585838" y="504822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3898206" y="5085184"/>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23</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96775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92291" y="648000"/>
            <a:ext cx="8926051"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③　子どもの貧困対策</a:t>
            </a:r>
            <a:endParaRPr lang="en-US" altLang="ja-JP" sz="1400" b="1" dirty="0" smtClean="0">
              <a:solidFill>
                <a:schemeClr val="tx1"/>
              </a:solidFill>
            </a:endParaRPr>
          </a:p>
          <a:p>
            <a:r>
              <a:rPr lang="ja-JP" altLang="en-US" sz="1400" dirty="0" smtClean="0">
                <a:solidFill>
                  <a:schemeClr val="tx1"/>
                </a:solidFill>
              </a:rPr>
              <a:t>　</a:t>
            </a:r>
            <a:endParaRPr lang="en-US" altLang="ja-JP" sz="1400" dirty="0" smtClean="0">
              <a:solidFill>
                <a:schemeClr val="tx1"/>
              </a:solidFill>
            </a:endParaRPr>
          </a:p>
          <a:p>
            <a:endParaRPr lang="en-US" altLang="ja-JP" sz="1400" dirty="0" smtClean="0">
              <a:solidFill>
                <a:schemeClr val="tx1"/>
              </a:solidFill>
            </a:endParaRPr>
          </a:p>
        </p:txBody>
      </p:sp>
      <p:cxnSp>
        <p:nvCxnSpPr>
          <p:cNvPr id="3" name="直線コネクタ 2"/>
          <p:cNvCxnSpPr/>
          <p:nvPr/>
        </p:nvCxnSpPr>
        <p:spPr>
          <a:xfrm>
            <a:off x="170993" y="49121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467544" y="908719"/>
            <a:ext cx="8488424" cy="972000"/>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n-ea"/>
              </a:rPr>
              <a:t>　</a:t>
            </a:r>
            <a:r>
              <a:rPr lang="ja-JP" altLang="en-US" sz="1200" dirty="0" smtClean="0">
                <a:solidFill>
                  <a:schemeClr val="tx1"/>
                </a:solidFill>
                <a:latin typeface="+mn-ea"/>
              </a:rPr>
              <a:t>大阪府</a:t>
            </a:r>
            <a:r>
              <a:rPr lang="ja-JP" altLang="en-US" sz="1200" dirty="0">
                <a:solidFill>
                  <a:schemeClr val="tx1"/>
                </a:solidFill>
                <a:latin typeface="+mn-ea"/>
              </a:rPr>
              <a:t>に</a:t>
            </a:r>
            <a:r>
              <a:rPr lang="ja-JP" altLang="en-US" sz="1200" dirty="0" smtClean="0">
                <a:solidFill>
                  <a:schemeClr val="tx1"/>
                </a:solidFill>
                <a:latin typeface="+mn-ea"/>
              </a:rPr>
              <a:t>おいては、</a:t>
            </a:r>
            <a:r>
              <a:rPr lang="ja-JP" altLang="en-US" sz="1200" dirty="0">
                <a:solidFill>
                  <a:schemeClr val="tx1"/>
                </a:solidFill>
                <a:latin typeface="+mn-ea"/>
              </a:rPr>
              <a:t>経済</a:t>
            </a:r>
            <a:r>
              <a:rPr lang="ja-JP" altLang="en-US" sz="1200" dirty="0" smtClean="0">
                <a:solidFill>
                  <a:schemeClr val="tx1"/>
                </a:solidFill>
                <a:latin typeface="+mn-ea"/>
              </a:rPr>
              <a:t>環境が冷え込み、非正規雇用が全国平均より高い状況にあります。この</a:t>
            </a:r>
            <a:r>
              <a:rPr lang="ja-JP" altLang="en-US" sz="1200" dirty="0">
                <a:solidFill>
                  <a:schemeClr val="tx1"/>
                </a:solidFill>
                <a:latin typeface="+mn-ea"/>
              </a:rPr>
              <a:t>よう</a:t>
            </a:r>
            <a:r>
              <a:rPr lang="ja-JP" altLang="en-US" sz="1200" dirty="0" smtClean="0">
                <a:solidFill>
                  <a:schemeClr val="tx1"/>
                </a:solidFill>
                <a:latin typeface="+mn-ea"/>
              </a:rPr>
              <a:t>な</a:t>
            </a:r>
            <a:r>
              <a:rPr lang="ja-JP" altLang="en-US" sz="1200" dirty="0">
                <a:solidFill>
                  <a:schemeClr val="tx1"/>
                </a:solidFill>
                <a:latin typeface="+mn-ea"/>
              </a:rPr>
              <a:t>中</a:t>
            </a:r>
            <a:r>
              <a:rPr lang="ja-JP" altLang="en-US" sz="1200" dirty="0" smtClean="0">
                <a:solidFill>
                  <a:schemeClr val="tx1"/>
                </a:solidFill>
                <a:latin typeface="+mn-ea"/>
              </a:rPr>
              <a:t>、大阪府</a:t>
            </a:r>
            <a:r>
              <a:rPr lang="ja-JP" altLang="en-US" sz="1200" dirty="0">
                <a:solidFill>
                  <a:schemeClr val="tx1"/>
                </a:solidFill>
                <a:latin typeface="+mn-ea"/>
              </a:rPr>
              <a:t>は他の都道府県と比較して、就学援助率や生活保護率が高く、また、高校中途退学や不登校等様々な問題が顕在化しています</a:t>
            </a:r>
            <a:r>
              <a:rPr lang="ja-JP" altLang="en-US" sz="1200" dirty="0" smtClean="0">
                <a:solidFill>
                  <a:schemeClr val="tx1"/>
                </a:solidFill>
                <a:latin typeface="+mn-ea"/>
              </a:rPr>
              <a:t>。そのため、大阪府の実態に応じた子どもの貧困対策が必要です。</a:t>
            </a:r>
            <a:endParaRPr lang="en-US" altLang="ja-JP" sz="1200" dirty="0" smtClean="0">
              <a:solidFill>
                <a:schemeClr val="tx1"/>
              </a:solidFill>
              <a:latin typeface="+mn-ea"/>
            </a:endParaRPr>
          </a:p>
          <a:p>
            <a:r>
              <a:rPr lang="ja-JP" altLang="en-US" sz="1100" dirty="0">
                <a:solidFill>
                  <a:schemeClr val="tx1"/>
                </a:solidFill>
                <a:latin typeface="+mn-ea"/>
              </a:rPr>
              <a:t>＜参考</a:t>
            </a:r>
            <a:r>
              <a:rPr lang="ja-JP" altLang="en-US" sz="1100" dirty="0" smtClean="0">
                <a:solidFill>
                  <a:schemeClr val="tx1"/>
                </a:solidFill>
                <a:latin typeface="+mn-ea"/>
              </a:rPr>
              <a:t>＞非正規労働者の割合（</a:t>
            </a:r>
            <a:r>
              <a:rPr lang="en-US" altLang="ja-JP" sz="1100" dirty="0" smtClean="0">
                <a:solidFill>
                  <a:schemeClr val="tx1"/>
                </a:solidFill>
                <a:latin typeface="+mn-ea"/>
              </a:rPr>
              <a:t>H26</a:t>
            </a:r>
            <a:r>
              <a:rPr lang="ja-JP" altLang="en-US" sz="1100" dirty="0" smtClean="0">
                <a:solidFill>
                  <a:schemeClr val="tx1"/>
                </a:solidFill>
                <a:latin typeface="+mn-ea"/>
              </a:rPr>
              <a:t>）大阪府</a:t>
            </a:r>
            <a:r>
              <a:rPr lang="en-US" altLang="ja-JP" sz="1100" dirty="0" smtClean="0">
                <a:solidFill>
                  <a:schemeClr val="tx1"/>
                </a:solidFill>
                <a:latin typeface="+mn-ea"/>
              </a:rPr>
              <a:t>40.2</a:t>
            </a:r>
            <a:r>
              <a:rPr lang="ja-JP" altLang="en-US" sz="1100" dirty="0" smtClean="0">
                <a:solidFill>
                  <a:schemeClr val="tx1"/>
                </a:solidFill>
                <a:latin typeface="+mn-ea"/>
              </a:rPr>
              <a:t>％　全国</a:t>
            </a:r>
            <a:r>
              <a:rPr lang="en-US" altLang="ja-JP" sz="1100" dirty="0" smtClean="0">
                <a:solidFill>
                  <a:schemeClr val="tx1"/>
                </a:solidFill>
                <a:latin typeface="+mn-ea"/>
              </a:rPr>
              <a:t>37.4</a:t>
            </a:r>
            <a:r>
              <a:rPr lang="ja-JP" altLang="en-US" sz="1100" dirty="0" smtClean="0">
                <a:solidFill>
                  <a:schemeClr val="tx1"/>
                </a:solidFill>
                <a:latin typeface="+mn-ea"/>
              </a:rPr>
              <a:t>％　／　生活保護率（</a:t>
            </a:r>
            <a:r>
              <a:rPr lang="en-US" altLang="ja-JP" sz="1100" dirty="0" smtClean="0">
                <a:solidFill>
                  <a:schemeClr val="tx1"/>
                </a:solidFill>
                <a:latin typeface="+mn-ea"/>
              </a:rPr>
              <a:t>H24</a:t>
            </a:r>
            <a:r>
              <a:rPr lang="ja-JP" altLang="en-US" sz="1100" dirty="0" smtClean="0">
                <a:solidFill>
                  <a:schemeClr val="tx1"/>
                </a:solidFill>
                <a:latin typeface="+mn-ea"/>
              </a:rPr>
              <a:t>）大阪府</a:t>
            </a:r>
            <a:r>
              <a:rPr lang="en-US" altLang="ja-JP" sz="1100" dirty="0" smtClean="0">
                <a:solidFill>
                  <a:schemeClr val="tx1"/>
                </a:solidFill>
                <a:latin typeface="+mn-ea"/>
              </a:rPr>
              <a:t>34.2‰</a:t>
            </a:r>
            <a:r>
              <a:rPr lang="ja-JP" altLang="en-US" sz="1100" dirty="0" smtClean="0">
                <a:solidFill>
                  <a:schemeClr val="tx1"/>
                </a:solidFill>
                <a:latin typeface="+mn-ea"/>
              </a:rPr>
              <a:t>　全国</a:t>
            </a:r>
            <a:r>
              <a:rPr lang="en-US" altLang="ja-JP" sz="1100" dirty="0" smtClean="0">
                <a:solidFill>
                  <a:schemeClr val="tx1"/>
                </a:solidFill>
                <a:latin typeface="+mn-ea"/>
              </a:rPr>
              <a:t>16.7‰</a:t>
            </a:r>
            <a:r>
              <a:rPr lang="ja-JP" altLang="en-US" sz="1100" dirty="0" smtClean="0">
                <a:solidFill>
                  <a:schemeClr val="tx1"/>
                </a:solidFill>
                <a:latin typeface="+mn-ea"/>
              </a:rPr>
              <a:t>（千人率）</a:t>
            </a:r>
            <a:endParaRPr lang="en-US" altLang="ja-JP" sz="1100" dirty="0" smtClean="0">
              <a:solidFill>
                <a:schemeClr val="tx1"/>
              </a:solidFill>
              <a:latin typeface="+mn-ea"/>
            </a:endParaRPr>
          </a:p>
          <a:p>
            <a:r>
              <a:rPr lang="en-US" altLang="ja-JP" sz="1100" dirty="0" smtClean="0">
                <a:solidFill>
                  <a:schemeClr val="tx1"/>
                </a:solidFill>
                <a:latin typeface="+mn-ea"/>
              </a:rPr>
              <a:t>            </a:t>
            </a:r>
            <a:r>
              <a:rPr lang="ja-JP" altLang="en-US" sz="1100" dirty="0" smtClean="0">
                <a:solidFill>
                  <a:schemeClr val="tx1"/>
                </a:solidFill>
                <a:latin typeface="+mn-ea"/>
              </a:rPr>
              <a:t>就学援助率（</a:t>
            </a:r>
            <a:r>
              <a:rPr lang="en-US" altLang="ja-JP" sz="1100" dirty="0" smtClean="0">
                <a:solidFill>
                  <a:schemeClr val="tx1"/>
                </a:solidFill>
                <a:latin typeface="+mn-ea"/>
              </a:rPr>
              <a:t>H25</a:t>
            </a:r>
            <a:r>
              <a:rPr lang="ja-JP" altLang="en-US" sz="1100" dirty="0" smtClean="0">
                <a:solidFill>
                  <a:schemeClr val="tx1"/>
                </a:solidFill>
                <a:latin typeface="+mn-ea"/>
              </a:rPr>
              <a:t>）　大阪府</a:t>
            </a:r>
            <a:r>
              <a:rPr lang="en-US" altLang="ja-JP" sz="1100" dirty="0" smtClean="0">
                <a:solidFill>
                  <a:schemeClr val="tx1"/>
                </a:solidFill>
                <a:latin typeface="+mn-ea"/>
              </a:rPr>
              <a:t>25.2</a:t>
            </a:r>
            <a:r>
              <a:rPr lang="ja-JP" altLang="en-US" sz="1100" dirty="0" smtClean="0">
                <a:solidFill>
                  <a:schemeClr val="tx1"/>
                </a:solidFill>
                <a:latin typeface="+mn-ea"/>
              </a:rPr>
              <a:t>％　全国</a:t>
            </a:r>
            <a:r>
              <a:rPr lang="en-US" altLang="ja-JP" sz="1100" dirty="0" smtClean="0">
                <a:solidFill>
                  <a:schemeClr val="tx1"/>
                </a:solidFill>
                <a:latin typeface="+mn-ea"/>
              </a:rPr>
              <a:t>15.4</a:t>
            </a:r>
            <a:r>
              <a:rPr lang="ja-JP" altLang="en-US" sz="1100" dirty="0" smtClean="0">
                <a:solidFill>
                  <a:schemeClr val="tx1"/>
                </a:solidFill>
                <a:latin typeface="+mn-ea"/>
              </a:rPr>
              <a:t>％／　児童のいる世帯のうちひとり親家庭の割合（</a:t>
            </a:r>
            <a:r>
              <a:rPr lang="en-US" altLang="ja-JP" sz="1100" dirty="0" smtClean="0">
                <a:solidFill>
                  <a:schemeClr val="tx1"/>
                </a:solidFill>
                <a:latin typeface="+mn-ea"/>
              </a:rPr>
              <a:t>H22</a:t>
            </a:r>
            <a:r>
              <a:rPr lang="ja-JP" altLang="en-US" sz="1100" dirty="0" smtClean="0">
                <a:solidFill>
                  <a:schemeClr val="tx1"/>
                </a:solidFill>
                <a:latin typeface="+mn-ea"/>
              </a:rPr>
              <a:t>） 大阪府</a:t>
            </a:r>
            <a:r>
              <a:rPr lang="en-US" altLang="ja-JP" sz="1100" dirty="0" smtClean="0">
                <a:solidFill>
                  <a:schemeClr val="tx1"/>
                </a:solidFill>
                <a:latin typeface="+mn-ea"/>
              </a:rPr>
              <a:t>8.1%  </a:t>
            </a:r>
            <a:r>
              <a:rPr lang="ja-JP" altLang="en-US" sz="1100" dirty="0" smtClean="0">
                <a:solidFill>
                  <a:schemeClr val="tx1"/>
                </a:solidFill>
                <a:latin typeface="+mn-ea"/>
              </a:rPr>
              <a:t>全国</a:t>
            </a:r>
            <a:r>
              <a:rPr lang="en-US" altLang="ja-JP" sz="1100" dirty="0" smtClean="0">
                <a:solidFill>
                  <a:schemeClr val="tx1"/>
                </a:solidFill>
                <a:latin typeface="+mn-ea"/>
              </a:rPr>
              <a:t>6.5%</a:t>
            </a:r>
            <a:endParaRPr lang="en-US" altLang="ja-JP" sz="1100" dirty="0">
              <a:solidFill>
                <a:schemeClr val="tx1"/>
              </a:solidFill>
              <a:latin typeface="+mn-ea"/>
            </a:endParaRPr>
          </a:p>
        </p:txBody>
      </p:sp>
      <p:sp>
        <p:nvSpPr>
          <p:cNvPr id="6" name="正方形/長方形 5"/>
          <p:cNvSpPr/>
          <p:nvPr/>
        </p:nvSpPr>
        <p:spPr>
          <a:xfrm>
            <a:off x="170993" y="2154922"/>
            <a:ext cx="8774220" cy="553998"/>
          </a:xfrm>
          <a:prstGeom prst="rect">
            <a:avLst/>
          </a:prstGeom>
          <a:ln w="6350"/>
        </p:spPr>
        <p:style>
          <a:lnRef idx="2">
            <a:schemeClr val="accent6"/>
          </a:lnRef>
          <a:fillRef idx="1">
            <a:schemeClr val="lt1"/>
          </a:fillRef>
          <a:effectRef idx="0">
            <a:schemeClr val="accent6"/>
          </a:effectRef>
          <a:fontRef idx="minor">
            <a:schemeClr val="dk1"/>
          </a:fontRef>
        </p:style>
        <p:txBody>
          <a:bodyPr wrap="square">
            <a:spAutoFit/>
          </a:bodyPr>
          <a:lstStyle/>
          <a:p>
            <a:r>
              <a:rPr lang="ja-JP" altLang="en-US" dirty="0" smtClean="0">
                <a:solidFill>
                  <a:schemeClr val="tx1"/>
                </a:solidFill>
              </a:rPr>
              <a:t>　</a:t>
            </a:r>
            <a:r>
              <a:rPr lang="ja-JP" altLang="en-US" sz="1200" dirty="0" smtClean="0">
                <a:solidFill>
                  <a:schemeClr val="tx1"/>
                </a:solidFill>
                <a:latin typeface="+mn-ea"/>
              </a:rPr>
              <a:t>大阪府では、平成</a:t>
            </a:r>
            <a:r>
              <a:rPr lang="en-US" altLang="ja-JP" sz="1200" dirty="0" smtClean="0">
                <a:solidFill>
                  <a:schemeClr val="tx1"/>
                </a:solidFill>
                <a:latin typeface="+mn-ea"/>
              </a:rPr>
              <a:t>27</a:t>
            </a:r>
            <a:r>
              <a:rPr lang="ja-JP" altLang="en-US" sz="1200" dirty="0" smtClean="0">
                <a:solidFill>
                  <a:schemeClr val="tx1"/>
                </a:solidFill>
                <a:latin typeface="+mn-ea"/>
              </a:rPr>
              <a:t>年３月に子どもの貧困対策の推進に関する法律に基づく都道府県計画を</a:t>
            </a:r>
            <a:r>
              <a:rPr lang="ja-JP" altLang="ja-JP" sz="1200" dirty="0" smtClean="0">
                <a:solidFill>
                  <a:schemeClr val="tx1"/>
                </a:solidFill>
              </a:rPr>
              <a:t>「</a:t>
            </a:r>
            <a:r>
              <a:rPr lang="ja-JP" altLang="ja-JP" sz="1200" dirty="0">
                <a:solidFill>
                  <a:schemeClr val="tx1"/>
                </a:solidFill>
              </a:rPr>
              <a:t>子ども総合計画」に</a:t>
            </a:r>
            <a:r>
              <a:rPr lang="ja-JP" altLang="ja-JP" sz="1200" dirty="0" smtClean="0">
                <a:solidFill>
                  <a:schemeClr val="tx1"/>
                </a:solidFill>
              </a:rPr>
              <a:t>包含</a:t>
            </a:r>
            <a:r>
              <a:rPr lang="ja-JP" altLang="en-US" sz="1200" dirty="0" smtClean="0">
                <a:solidFill>
                  <a:schemeClr val="tx1"/>
                </a:solidFill>
              </a:rPr>
              <a:t>し、策定しました。本計画により、</a:t>
            </a:r>
            <a:r>
              <a:rPr lang="ja-JP" altLang="en-US" sz="1200" dirty="0" smtClean="0">
                <a:solidFill>
                  <a:schemeClr val="tx1"/>
                </a:solidFill>
                <a:latin typeface="+mn-ea"/>
              </a:rPr>
              <a:t>家庭</a:t>
            </a:r>
            <a:r>
              <a:rPr lang="ja-JP" altLang="en-US" sz="1200" dirty="0">
                <a:solidFill>
                  <a:schemeClr val="tx1"/>
                </a:solidFill>
                <a:latin typeface="+mn-ea"/>
              </a:rPr>
              <a:t>の経済状況にかかわらず、子どもが積極的に自分の生き方</a:t>
            </a:r>
            <a:r>
              <a:rPr lang="ja-JP" altLang="en-US" sz="1200" dirty="0" smtClean="0">
                <a:solidFill>
                  <a:schemeClr val="tx1"/>
                </a:solidFill>
                <a:latin typeface="+mn-ea"/>
              </a:rPr>
              <a:t>を選択</a:t>
            </a:r>
            <a:r>
              <a:rPr lang="ja-JP" altLang="en-US" sz="1200" dirty="0">
                <a:solidFill>
                  <a:schemeClr val="tx1"/>
                </a:solidFill>
                <a:latin typeface="+mn-ea"/>
              </a:rPr>
              <a:t>し、自立できるように取り組みます。</a:t>
            </a:r>
            <a:endParaRPr lang="en-US" altLang="ja-JP" sz="1200" dirty="0">
              <a:solidFill>
                <a:schemeClr val="tx1"/>
              </a:solidFill>
              <a:latin typeface="+mn-ea"/>
            </a:endParaRPr>
          </a:p>
        </p:txBody>
      </p:sp>
      <p:sp>
        <p:nvSpPr>
          <p:cNvPr id="8" name="角丸四角形 7"/>
          <p:cNvSpPr/>
          <p:nvPr/>
        </p:nvSpPr>
        <p:spPr>
          <a:xfrm>
            <a:off x="181718" y="2782089"/>
            <a:ext cx="8768648"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子どもに視点を置いた切れ</a:t>
            </a:r>
            <a:r>
              <a:rPr lang="ja-JP" altLang="en-US" sz="1400" dirty="0">
                <a:solidFill>
                  <a:schemeClr val="tx1"/>
                </a:solidFill>
              </a:rPr>
              <a:t>目</a:t>
            </a:r>
            <a:r>
              <a:rPr lang="ja-JP" altLang="en-US" sz="1400" dirty="0" smtClean="0">
                <a:solidFill>
                  <a:schemeClr val="tx1"/>
                </a:solidFill>
              </a:rPr>
              <a:t>のない支援</a:t>
            </a:r>
            <a:endParaRPr kumimoji="1" lang="ja-JP" altLang="en-US" sz="1400" dirty="0">
              <a:solidFill>
                <a:schemeClr val="tx1"/>
              </a:solidFill>
            </a:endParaRPr>
          </a:p>
        </p:txBody>
      </p:sp>
      <p:sp>
        <p:nvSpPr>
          <p:cNvPr id="21" name="角丸四角形 20"/>
          <p:cNvSpPr/>
          <p:nvPr/>
        </p:nvSpPr>
        <p:spPr>
          <a:xfrm>
            <a:off x="170993" y="5010986"/>
            <a:ext cx="8788752"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子どもにもっとも身近な社会である家庭を支援し、社会全体で子どもの貧困に対応</a:t>
            </a:r>
            <a:endParaRPr kumimoji="1" lang="ja-JP" altLang="en-US" sz="1400" dirty="0">
              <a:solidFill>
                <a:schemeClr val="tx1"/>
              </a:solidFill>
            </a:endParaRPr>
          </a:p>
        </p:txBody>
      </p:sp>
      <p:sp>
        <p:nvSpPr>
          <p:cNvPr id="18" name="正方形/長方形 17"/>
          <p:cNvSpPr/>
          <p:nvPr/>
        </p:nvSpPr>
        <p:spPr>
          <a:xfrm>
            <a:off x="146146" y="3228691"/>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ja-JP" altLang="en-US" sz="1200" dirty="0">
                <a:solidFill>
                  <a:schemeClr val="tx1"/>
                </a:solidFill>
              </a:rPr>
              <a:t>○幼児教育の質の向上</a:t>
            </a:r>
            <a:endParaRPr lang="en-US" altLang="ja-JP" sz="1200" dirty="0">
              <a:solidFill>
                <a:schemeClr val="tx1"/>
              </a:solidFill>
            </a:endParaRPr>
          </a:p>
          <a:p>
            <a:r>
              <a:rPr lang="ja-JP" altLang="ja-JP" sz="1200" dirty="0" smtClean="0">
                <a:solidFill>
                  <a:schemeClr val="tx1"/>
                </a:solidFill>
              </a:rPr>
              <a:t>○食</a:t>
            </a:r>
            <a:r>
              <a:rPr lang="ja-JP" altLang="ja-JP" sz="1200" dirty="0">
                <a:solidFill>
                  <a:schemeClr val="tx1"/>
                </a:solidFill>
              </a:rPr>
              <a:t>育の推進</a:t>
            </a:r>
            <a:endParaRPr lang="en-US" altLang="ja-JP" sz="1200" dirty="0">
              <a:solidFill>
                <a:schemeClr val="tx1"/>
              </a:solidFill>
            </a:endParaRPr>
          </a:p>
          <a:p>
            <a:r>
              <a:rPr lang="ja-JP" altLang="ja-JP" sz="1200" dirty="0" smtClean="0">
                <a:solidFill>
                  <a:schemeClr val="tx1"/>
                </a:solidFill>
              </a:rPr>
              <a:t>○子</a:t>
            </a:r>
            <a:r>
              <a:rPr lang="ja-JP" altLang="ja-JP" sz="1200" dirty="0">
                <a:solidFill>
                  <a:schemeClr val="tx1"/>
                </a:solidFill>
              </a:rPr>
              <a:t>育て支援の</a:t>
            </a:r>
            <a:r>
              <a:rPr lang="ja-JP" altLang="ja-JP" sz="1200" dirty="0" smtClean="0">
                <a:solidFill>
                  <a:schemeClr val="tx1"/>
                </a:solidFill>
              </a:rPr>
              <a:t>取組み</a:t>
            </a:r>
            <a:endParaRPr lang="en-US" altLang="ja-JP" sz="1200" dirty="0" smtClean="0">
              <a:solidFill>
                <a:schemeClr val="tx1"/>
              </a:solidFill>
            </a:endParaRPr>
          </a:p>
          <a:p>
            <a:r>
              <a:rPr lang="ja-JP" altLang="en-US" sz="1200" dirty="0">
                <a:solidFill>
                  <a:schemeClr val="tx1"/>
                </a:solidFill>
              </a:rPr>
              <a:t>○</a:t>
            </a:r>
            <a:r>
              <a:rPr lang="ja-JP" altLang="ja-JP" sz="1200" dirty="0" smtClean="0">
                <a:solidFill>
                  <a:schemeClr val="tx1"/>
                </a:solidFill>
              </a:rPr>
              <a:t>妊娠期</a:t>
            </a:r>
            <a:r>
              <a:rPr lang="ja-JP" altLang="ja-JP" sz="1200" dirty="0">
                <a:solidFill>
                  <a:schemeClr val="tx1"/>
                </a:solidFill>
              </a:rPr>
              <a:t>からの</a:t>
            </a:r>
            <a:r>
              <a:rPr lang="ja-JP" altLang="ja-JP" sz="1200" dirty="0" smtClean="0">
                <a:solidFill>
                  <a:schemeClr val="tx1"/>
                </a:solidFill>
              </a:rPr>
              <a:t>切れ</a:t>
            </a:r>
            <a:r>
              <a:rPr lang="ja-JP" altLang="en-US" sz="1200" dirty="0">
                <a:solidFill>
                  <a:schemeClr val="tx1"/>
                </a:solidFill>
              </a:rPr>
              <a:t>目</a:t>
            </a:r>
            <a:r>
              <a:rPr lang="ja-JP" altLang="en-US" sz="1200" dirty="0" smtClean="0">
                <a:solidFill>
                  <a:schemeClr val="tx1"/>
                </a:solidFill>
              </a:rPr>
              <a:t>の</a:t>
            </a:r>
            <a:r>
              <a:rPr lang="ja-JP" altLang="ja-JP" sz="1200" dirty="0" smtClean="0">
                <a:solidFill>
                  <a:schemeClr val="tx1"/>
                </a:solidFill>
              </a:rPr>
              <a:t>ない</a:t>
            </a:r>
            <a:endParaRPr lang="en-US" altLang="ja-JP" sz="1200" dirty="0" smtClean="0">
              <a:solidFill>
                <a:schemeClr val="tx1"/>
              </a:solidFill>
            </a:endParaRPr>
          </a:p>
          <a:p>
            <a:r>
              <a:rPr lang="ja-JP" altLang="ja-JP" sz="1200" dirty="0" smtClean="0">
                <a:solidFill>
                  <a:schemeClr val="tx1"/>
                </a:solidFill>
              </a:rPr>
              <a:t>支援</a:t>
            </a:r>
            <a:endParaRPr lang="en-US" altLang="ja-JP" sz="1200" dirty="0" smtClean="0">
              <a:solidFill>
                <a:schemeClr val="tx1"/>
              </a:solidFill>
            </a:endParaRPr>
          </a:p>
        </p:txBody>
      </p:sp>
      <p:sp>
        <p:nvSpPr>
          <p:cNvPr id="36" name="正方形/長方形 35"/>
          <p:cNvSpPr/>
          <p:nvPr/>
        </p:nvSpPr>
        <p:spPr>
          <a:xfrm>
            <a:off x="2355067" y="3228691"/>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ja-JP" altLang="ja-JP" sz="1200" dirty="0">
                <a:solidFill>
                  <a:schemeClr val="tx1"/>
                </a:solidFill>
              </a:rPr>
              <a:t>○学校教育による学力</a:t>
            </a:r>
            <a:r>
              <a:rPr lang="ja-JP" altLang="ja-JP" sz="1200" dirty="0" smtClean="0">
                <a:solidFill>
                  <a:schemeClr val="tx1"/>
                </a:solidFill>
              </a:rPr>
              <a:t>保障</a:t>
            </a:r>
            <a:endParaRPr lang="en-US" altLang="ja-JP" sz="1200" dirty="0" smtClean="0">
              <a:solidFill>
                <a:schemeClr val="tx1"/>
              </a:solidFill>
            </a:endParaRPr>
          </a:p>
          <a:p>
            <a:r>
              <a:rPr lang="ja-JP" altLang="ja-JP" sz="1200" dirty="0">
                <a:solidFill>
                  <a:schemeClr val="tx1"/>
                </a:solidFill>
              </a:rPr>
              <a:t>○学校と福祉等関係機関との</a:t>
            </a:r>
            <a:r>
              <a:rPr lang="ja-JP" altLang="ja-JP" sz="1200" dirty="0" smtClean="0">
                <a:solidFill>
                  <a:schemeClr val="tx1"/>
                </a:solidFill>
              </a:rPr>
              <a:t>連携</a:t>
            </a:r>
            <a:r>
              <a:rPr lang="ja-JP" altLang="en-US" sz="1200" dirty="0" smtClean="0">
                <a:solidFill>
                  <a:schemeClr val="tx1"/>
                </a:solidFill>
              </a:rPr>
              <a:t>（</a:t>
            </a:r>
            <a:r>
              <a:rPr lang="en-US" altLang="ja-JP" sz="1200" dirty="0" smtClean="0">
                <a:solidFill>
                  <a:schemeClr val="tx1"/>
                </a:solidFill>
              </a:rPr>
              <a:t>※</a:t>
            </a:r>
            <a:r>
              <a:rPr lang="ja-JP" altLang="en-US" sz="1200" dirty="0" smtClean="0">
                <a:solidFill>
                  <a:schemeClr val="tx1"/>
                </a:solidFill>
              </a:rPr>
              <a:t>）</a:t>
            </a:r>
            <a:endParaRPr lang="en-US" altLang="ja-JP" sz="1200" dirty="0" smtClean="0">
              <a:solidFill>
                <a:schemeClr val="tx1"/>
              </a:solidFill>
            </a:endParaRPr>
          </a:p>
          <a:p>
            <a:r>
              <a:rPr kumimoji="1" lang="ja-JP" altLang="en-US" sz="1200" dirty="0" smtClean="0">
                <a:solidFill>
                  <a:schemeClr val="tx1"/>
                </a:solidFill>
              </a:rPr>
              <a:t>○</a:t>
            </a:r>
            <a:r>
              <a:rPr lang="ja-JP" altLang="ja-JP" sz="1200" dirty="0" smtClean="0">
                <a:solidFill>
                  <a:schemeClr val="tx1"/>
                </a:solidFill>
              </a:rPr>
              <a:t>地域</a:t>
            </a:r>
            <a:r>
              <a:rPr lang="ja-JP" altLang="ja-JP" sz="1200" dirty="0">
                <a:solidFill>
                  <a:schemeClr val="tx1"/>
                </a:solidFill>
              </a:rPr>
              <a:t>における学習</a:t>
            </a:r>
            <a:r>
              <a:rPr lang="ja-JP" altLang="ja-JP" sz="1200" dirty="0" smtClean="0">
                <a:solidFill>
                  <a:schemeClr val="tx1"/>
                </a:solidFill>
              </a:rPr>
              <a:t>支援</a:t>
            </a:r>
            <a:endParaRPr lang="en-US" altLang="ja-JP" sz="1200" dirty="0" smtClean="0">
              <a:solidFill>
                <a:schemeClr val="tx1"/>
              </a:solidFill>
            </a:endParaRPr>
          </a:p>
          <a:p>
            <a:r>
              <a:rPr lang="ja-JP" altLang="ja-JP" sz="1200" dirty="0" smtClean="0">
                <a:solidFill>
                  <a:schemeClr val="tx1"/>
                </a:solidFill>
              </a:rPr>
              <a:t>○</a:t>
            </a:r>
            <a:r>
              <a:rPr lang="ja-JP" altLang="ja-JP" sz="1200" dirty="0">
                <a:solidFill>
                  <a:schemeClr val="tx1"/>
                </a:solidFill>
              </a:rPr>
              <a:t>学校給食の普及・充実</a:t>
            </a:r>
            <a:endParaRPr lang="en-US" altLang="ja-JP" sz="1200" dirty="0">
              <a:solidFill>
                <a:schemeClr val="tx1"/>
              </a:solidFill>
            </a:endParaRPr>
          </a:p>
          <a:p>
            <a:r>
              <a:rPr kumimoji="1" lang="ja-JP" altLang="en-US" sz="1200" dirty="0" smtClean="0">
                <a:solidFill>
                  <a:schemeClr val="tx1"/>
                </a:solidFill>
              </a:rPr>
              <a:t>○</a:t>
            </a:r>
            <a:r>
              <a:rPr lang="ja-JP" altLang="ja-JP" sz="1200" dirty="0">
                <a:solidFill>
                  <a:schemeClr val="tx1"/>
                </a:solidFill>
              </a:rPr>
              <a:t>子育て支援の取組み</a:t>
            </a:r>
            <a:endParaRPr kumimoji="1" lang="ja-JP" altLang="en-US" sz="1200" dirty="0">
              <a:solidFill>
                <a:schemeClr val="tx1"/>
              </a:solidFill>
            </a:endParaRPr>
          </a:p>
        </p:txBody>
      </p:sp>
      <p:sp>
        <p:nvSpPr>
          <p:cNvPr id="37" name="正方形/長方形 36"/>
          <p:cNvSpPr/>
          <p:nvPr/>
        </p:nvSpPr>
        <p:spPr>
          <a:xfrm>
            <a:off x="4576209" y="3228692"/>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nSpc>
                <a:spcPts val="1200"/>
              </a:lnSpc>
            </a:pPr>
            <a:r>
              <a:rPr lang="ja-JP" altLang="ja-JP" sz="1100" dirty="0">
                <a:solidFill>
                  <a:schemeClr val="tx1"/>
                </a:solidFill>
              </a:rPr>
              <a:t>○高等学校等における就学・就労のための</a:t>
            </a:r>
            <a:r>
              <a:rPr lang="ja-JP" altLang="ja-JP" sz="1100" dirty="0" smtClean="0">
                <a:solidFill>
                  <a:schemeClr val="tx1"/>
                </a:solidFill>
              </a:rPr>
              <a:t>支援</a:t>
            </a:r>
            <a:endParaRPr lang="en-US" altLang="ja-JP" sz="1100" dirty="0" smtClean="0">
              <a:solidFill>
                <a:schemeClr val="tx1"/>
              </a:solidFill>
            </a:endParaRPr>
          </a:p>
          <a:p>
            <a:pPr>
              <a:lnSpc>
                <a:spcPts val="1200"/>
              </a:lnSpc>
            </a:pPr>
            <a:r>
              <a:rPr lang="ja-JP" altLang="ja-JP" sz="1100" dirty="0" smtClean="0">
                <a:solidFill>
                  <a:schemeClr val="tx1"/>
                </a:solidFill>
              </a:rPr>
              <a:t>○就学</a:t>
            </a:r>
            <a:r>
              <a:rPr lang="ja-JP" altLang="ja-JP" sz="1100" dirty="0">
                <a:solidFill>
                  <a:schemeClr val="tx1"/>
                </a:solidFill>
              </a:rPr>
              <a:t>支援の</a:t>
            </a:r>
            <a:r>
              <a:rPr lang="ja-JP" altLang="ja-JP" sz="1100" dirty="0" smtClean="0">
                <a:solidFill>
                  <a:schemeClr val="tx1"/>
                </a:solidFill>
              </a:rPr>
              <a:t>充実</a:t>
            </a:r>
            <a:endParaRPr lang="en-US" altLang="ja-JP" sz="1100" dirty="0" smtClean="0">
              <a:solidFill>
                <a:schemeClr val="tx1"/>
              </a:solidFill>
            </a:endParaRPr>
          </a:p>
          <a:p>
            <a:pPr>
              <a:lnSpc>
                <a:spcPts val="1200"/>
              </a:lnSpc>
            </a:pPr>
            <a:r>
              <a:rPr lang="ja-JP" altLang="en-US" sz="1100" dirty="0" smtClean="0">
                <a:solidFill>
                  <a:schemeClr val="tx1"/>
                </a:solidFill>
              </a:rPr>
              <a:t>○支援を要する子どものための学習支援</a:t>
            </a:r>
            <a:endParaRPr lang="en-US" altLang="ja-JP" sz="1100" dirty="0" smtClean="0">
              <a:solidFill>
                <a:schemeClr val="tx1"/>
              </a:solidFill>
            </a:endParaRPr>
          </a:p>
          <a:p>
            <a:pPr>
              <a:lnSpc>
                <a:spcPts val="1200"/>
              </a:lnSpc>
            </a:pPr>
            <a:r>
              <a:rPr lang="ja-JP" altLang="en-US" sz="1100" dirty="0" smtClean="0">
                <a:solidFill>
                  <a:schemeClr val="tx1"/>
                </a:solidFill>
              </a:rPr>
              <a:t>○</a:t>
            </a:r>
            <a:r>
              <a:rPr lang="ja-JP" altLang="ja-JP" sz="1100" dirty="0">
                <a:solidFill>
                  <a:schemeClr val="tx1"/>
                </a:solidFill>
              </a:rPr>
              <a:t>就職のための</a:t>
            </a:r>
            <a:r>
              <a:rPr lang="ja-JP" altLang="ja-JP" sz="1100" dirty="0" smtClean="0">
                <a:solidFill>
                  <a:schemeClr val="tx1"/>
                </a:solidFill>
              </a:rPr>
              <a:t>支援</a:t>
            </a:r>
            <a:endParaRPr lang="en-US" altLang="ja-JP" sz="1100" dirty="0" smtClean="0">
              <a:solidFill>
                <a:schemeClr val="tx1"/>
              </a:solidFill>
            </a:endParaRPr>
          </a:p>
          <a:p>
            <a:pPr>
              <a:lnSpc>
                <a:spcPts val="1200"/>
              </a:lnSpc>
            </a:pPr>
            <a:r>
              <a:rPr kumimoji="1" lang="ja-JP" altLang="en-US" sz="1100" dirty="0" smtClean="0">
                <a:solidFill>
                  <a:schemeClr val="tx1"/>
                </a:solidFill>
              </a:rPr>
              <a:t>○</a:t>
            </a:r>
            <a:r>
              <a:rPr lang="ja-JP" altLang="ja-JP" sz="1100" dirty="0">
                <a:solidFill>
                  <a:schemeClr val="tx1"/>
                </a:solidFill>
              </a:rPr>
              <a:t>児童養護施設等の入所及び退所児童等への</a:t>
            </a:r>
            <a:r>
              <a:rPr lang="ja-JP" altLang="ja-JP" sz="1100" dirty="0" smtClean="0">
                <a:solidFill>
                  <a:schemeClr val="tx1"/>
                </a:solidFill>
              </a:rPr>
              <a:t>支援</a:t>
            </a:r>
            <a:endParaRPr kumimoji="1" lang="ja-JP" altLang="en-US" sz="1100" dirty="0">
              <a:solidFill>
                <a:schemeClr val="tx1"/>
              </a:solidFill>
            </a:endParaRPr>
          </a:p>
        </p:txBody>
      </p:sp>
      <p:sp>
        <p:nvSpPr>
          <p:cNvPr id="38" name="正方形/長方形 37"/>
          <p:cNvSpPr/>
          <p:nvPr/>
        </p:nvSpPr>
        <p:spPr>
          <a:xfrm>
            <a:off x="6795223" y="3228692"/>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ja-JP" altLang="ja-JP" sz="1200" dirty="0">
                <a:solidFill>
                  <a:schemeClr val="tx1"/>
                </a:solidFill>
              </a:rPr>
              <a:t>○校種間の連携</a:t>
            </a:r>
            <a:r>
              <a:rPr lang="ja-JP" altLang="ja-JP" sz="1200" dirty="0" smtClean="0">
                <a:solidFill>
                  <a:schemeClr val="tx1"/>
                </a:solidFill>
              </a:rPr>
              <a:t>強化</a:t>
            </a:r>
            <a:endParaRPr lang="en-US" altLang="ja-JP" sz="1200" dirty="0" smtClean="0">
              <a:solidFill>
                <a:schemeClr val="tx1"/>
              </a:solidFill>
            </a:endParaRPr>
          </a:p>
          <a:p>
            <a:r>
              <a:rPr kumimoji="1" lang="ja-JP" altLang="en-US" sz="1200" dirty="0" smtClean="0">
                <a:solidFill>
                  <a:schemeClr val="tx1"/>
                </a:solidFill>
              </a:rPr>
              <a:t>○</a:t>
            </a:r>
            <a:r>
              <a:rPr lang="ja-JP" altLang="ja-JP" sz="1200" dirty="0" smtClean="0">
                <a:solidFill>
                  <a:schemeClr val="tx1"/>
                </a:solidFill>
              </a:rPr>
              <a:t>児</a:t>
            </a:r>
            <a:r>
              <a:rPr lang="ja-JP" altLang="ja-JP" sz="1200" dirty="0">
                <a:solidFill>
                  <a:schemeClr val="tx1"/>
                </a:solidFill>
              </a:rPr>
              <a:t>童養護施設等の入所児童への支援</a:t>
            </a:r>
            <a:endParaRPr kumimoji="1" lang="ja-JP" altLang="en-US" sz="1200" dirty="0">
              <a:solidFill>
                <a:schemeClr val="tx1"/>
              </a:solidFill>
            </a:endParaRPr>
          </a:p>
        </p:txBody>
      </p:sp>
      <p:sp>
        <p:nvSpPr>
          <p:cNvPr id="39" name="正方形/長方形 38"/>
          <p:cNvSpPr/>
          <p:nvPr/>
        </p:nvSpPr>
        <p:spPr>
          <a:xfrm>
            <a:off x="395536" y="3007985"/>
            <a:ext cx="8784976" cy="276999"/>
          </a:xfrm>
          <a:prstGeom prst="rect">
            <a:avLst/>
          </a:prstGeom>
        </p:spPr>
        <p:txBody>
          <a:bodyPr wrap="square">
            <a:spAutoFit/>
          </a:bodyPr>
          <a:lstStyle/>
          <a:p>
            <a:r>
              <a:rPr lang="ja-JP" altLang="en-US" sz="1200" dirty="0" smtClean="0"/>
              <a:t>　　　＜就学前＞　　　　　　　　　　　　＜小学生・中学生＞　　　　　　　　　　　</a:t>
            </a:r>
            <a:r>
              <a:rPr lang="ja-JP" altLang="en-US" sz="1200" dirty="0"/>
              <a:t>＜高校生等</a:t>
            </a:r>
            <a:r>
              <a:rPr lang="ja-JP" altLang="en-US" sz="1200" dirty="0" smtClean="0"/>
              <a:t>＞　　　　　　　　　　　　　　＜共通＞</a:t>
            </a:r>
            <a:endParaRPr lang="en-US" altLang="ja-JP" sz="1200" dirty="0"/>
          </a:p>
        </p:txBody>
      </p:sp>
      <p:sp>
        <p:nvSpPr>
          <p:cNvPr id="40" name="正方形/長方形 39"/>
          <p:cNvSpPr/>
          <p:nvPr/>
        </p:nvSpPr>
        <p:spPr>
          <a:xfrm>
            <a:off x="92291" y="4510281"/>
            <a:ext cx="8867454" cy="430887"/>
          </a:xfrm>
          <a:prstGeom prst="rect">
            <a:avLst/>
          </a:prstGeom>
        </p:spPr>
        <p:txBody>
          <a:bodyPr wrap="square">
            <a:spAutoFit/>
          </a:bodyPr>
          <a:lstStyle/>
          <a:p>
            <a:pPr marL="108000" indent="-457200"/>
            <a:r>
              <a:rPr lang="en-US" altLang="ja-JP" sz="1100" dirty="0" smtClean="0"/>
              <a:t>※</a:t>
            </a:r>
            <a:r>
              <a:rPr lang="ja-JP" altLang="en-US" sz="1100" dirty="0" smtClean="0"/>
              <a:t>学校</a:t>
            </a:r>
            <a:r>
              <a:rPr lang="ja-JP" altLang="en-US" sz="1100" dirty="0"/>
              <a:t>という場を介して、教育委員会や福祉関係機関等が連携し、貧困など困難を</a:t>
            </a:r>
            <a:r>
              <a:rPr lang="ja-JP" altLang="en-US" sz="1100" dirty="0" smtClean="0"/>
              <a:t>抱える児童</a:t>
            </a:r>
            <a:r>
              <a:rPr lang="ja-JP" altLang="en-US" sz="1100" dirty="0"/>
              <a:t>・生徒</a:t>
            </a:r>
            <a:r>
              <a:rPr lang="ja-JP" altLang="en-US" sz="1100" dirty="0" smtClean="0"/>
              <a:t>やその</a:t>
            </a:r>
            <a:r>
              <a:rPr lang="ja-JP" altLang="en-US" sz="1100" dirty="0"/>
              <a:t>保護者を適切に</a:t>
            </a:r>
            <a:r>
              <a:rPr lang="ja-JP" altLang="en-US" sz="1100" dirty="0" smtClean="0"/>
              <a:t>支援する。その際、福祉的視点を持った人材が学校・地域や専門支援機関の間に入り、適切な支援につなぐ。（学校</a:t>
            </a:r>
            <a:r>
              <a:rPr lang="ja-JP" altLang="en-US" sz="1100" dirty="0"/>
              <a:t>という場を介した</a:t>
            </a:r>
            <a:r>
              <a:rPr lang="ja-JP" altLang="en-US" sz="1100" dirty="0" smtClean="0"/>
              <a:t>プラットフォーム）</a:t>
            </a:r>
            <a:endParaRPr lang="en-US" altLang="ja-JP" sz="1100" dirty="0"/>
          </a:p>
        </p:txBody>
      </p:sp>
      <p:sp>
        <p:nvSpPr>
          <p:cNvPr id="41" name="正方形/長方形 40"/>
          <p:cNvSpPr/>
          <p:nvPr/>
        </p:nvSpPr>
        <p:spPr>
          <a:xfrm>
            <a:off x="755576" y="5240233"/>
            <a:ext cx="8784976" cy="276999"/>
          </a:xfrm>
          <a:prstGeom prst="rect">
            <a:avLst/>
          </a:prstGeom>
        </p:spPr>
        <p:txBody>
          <a:bodyPr wrap="square">
            <a:spAutoFit/>
          </a:bodyPr>
          <a:lstStyle/>
          <a:p>
            <a:r>
              <a:rPr lang="ja-JP" altLang="en-US" sz="1200" dirty="0" smtClean="0"/>
              <a:t>　　　　　　　　　　　＜子育て・生活・就労支援＞　　　　　　　　　　　　　　　　　　　　　　　　　＜養育費確保・経済的支援＞</a:t>
            </a:r>
            <a:endParaRPr lang="en-US" altLang="ja-JP" sz="1200" dirty="0"/>
          </a:p>
        </p:txBody>
      </p:sp>
      <p:sp>
        <p:nvSpPr>
          <p:cNvPr id="42" name="正方形/長方形 41"/>
          <p:cNvSpPr/>
          <p:nvPr/>
        </p:nvSpPr>
        <p:spPr>
          <a:xfrm>
            <a:off x="153173" y="5478601"/>
            <a:ext cx="5429880" cy="9448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solidFill>
                  <a:schemeClr val="tx1"/>
                </a:solidFill>
              </a:rPr>
              <a:t>○</a:t>
            </a:r>
            <a:r>
              <a:rPr lang="ja-JP" altLang="ja-JP" sz="1200" dirty="0" smtClean="0">
                <a:solidFill>
                  <a:schemeClr val="tx1"/>
                </a:solidFill>
              </a:rPr>
              <a:t>保護者</a:t>
            </a:r>
            <a:r>
              <a:rPr lang="ja-JP" altLang="ja-JP" sz="1200" dirty="0">
                <a:solidFill>
                  <a:schemeClr val="tx1"/>
                </a:solidFill>
              </a:rPr>
              <a:t>の自立</a:t>
            </a:r>
            <a:r>
              <a:rPr lang="ja-JP" altLang="ja-JP" sz="1200" dirty="0" smtClean="0">
                <a:solidFill>
                  <a:schemeClr val="tx1"/>
                </a:solidFill>
              </a:rPr>
              <a:t>支援</a:t>
            </a:r>
            <a:endParaRPr lang="en-US" altLang="ja-JP" sz="1200" dirty="0" smtClean="0">
              <a:solidFill>
                <a:schemeClr val="tx1"/>
              </a:solidFill>
            </a:endParaRPr>
          </a:p>
          <a:p>
            <a:r>
              <a:rPr lang="ja-JP" altLang="en-US" sz="1200" dirty="0" smtClean="0">
                <a:solidFill>
                  <a:schemeClr val="tx1"/>
                </a:solidFill>
              </a:rPr>
              <a:t>○</a:t>
            </a:r>
            <a:r>
              <a:rPr lang="ja-JP" altLang="ja-JP" sz="1200" dirty="0" smtClean="0">
                <a:solidFill>
                  <a:schemeClr val="tx1"/>
                </a:solidFill>
              </a:rPr>
              <a:t>就労</a:t>
            </a:r>
            <a:r>
              <a:rPr lang="ja-JP" altLang="ja-JP" sz="1200" dirty="0">
                <a:solidFill>
                  <a:schemeClr val="tx1"/>
                </a:solidFill>
              </a:rPr>
              <a:t>希望等により保育を必要とするすべてのニーズに対応するための保育等の</a:t>
            </a:r>
            <a:r>
              <a:rPr lang="ja-JP" altLang="ja-JP" sz="1200" dirty="0" smtClean="0">
                <a:solidFill>
                  <a:schemeClr val="tx1"/>
                </a:solidFill>
              </a:rPr>
              <a:t>確保</a:t>
            </a:r>
            <a:endParaRPr lang="en-US" altLang="ja-JP" sz="1200" dirty="0" smtClean="0">
              <a:solidFill>
                <a:schemeClr val="tx1"/>
              </a:solidFill>
            </a:endParaRPr>
          </a:p>
          <a:p>
            <a:r>
              <a:rPr lang="ja-JP" altLang="en-US" sz="1200" dirty="0" smtClean="0">
                <a:solidFill>
                  <a:schemeClr val="tx1"/>
                </a:solidFill>
              </a:rPr>
              <a:t>○保護者への養育支援　</a:t>
            </a:r>
            <a:endParaRPr lang="en-US" altLang="ja-JP" sz="1200" dirty="0" smtClean="0">
              <a:solidFill>
                <a:schemeClr val="tx1"/>
              </a:solidFill>
            </a:endParaRPr>
          </a:p>
          <a:p>
            <a:r>
              <a:rPr lang="ja-JP" altLang="en-US" sz="1200" dirty="0" smtClean="0">
                <a:solidFill>
                  <a:schemeClr val="tx1"/>
                </a:solidFill>
              </a:rPr>
              <a:t>○就業のあっせん及び就業訓練等の実施・促進</a:t>
            </a:r>
            <a:endParaRPr lang="en-US" altLang="ja-JP" sz="1200" dirty="0" smtClean="0">
              <a:solidFill>
                <a:schemeClr val="tx1"/>
              </a:solidFill>
            </a:endParaRPr>
          </a:p>
          <a:p>
            <a:r>
              <a:rPr lang="ja-JP" altLang="en-US" sz="1200" dirty="0" smtClean="0">
                <a:solidFill>
                  <a:schemeClr val="tx1"/>
                </a:solidFill>
              </a:rPr>
              <a:t>○就労機会創出のための支援　他　</a:t>
            </a:r>
            <a:endParaRPr lang="en-US" altLang="ja-JP" sz="1200" dirty="0" smtClean="0">
              <a:solidFill>
                <a:schemeClr val="tx1"/>
              </a:solidFill>
            </a:endParaRPr>
          </a:p>
        </p:txBody>
      </p:sp>
      <p:sp>
        <p:nvSpPr>
          <p:cNvPr id="43" name="正方形/長方形 42"/>
          <p:cNvSpPr/>
          <p:nvPr/>
        </p:nvSpPr>
        <p:spPr>
          <a:xfrm>
            <a:off x="5643935" y="5478601"/>
            <a:ext cx="3287389" cy="9291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ja-JP" sz="1200" dirty="0" smtClean="0">
                <a:solidFill>
                  <a:schemeClr val="tx1"/>
                </a:solidFill>
              </a:rPr>
              <a:t>○</a:t>
            </a:r>
            <a:r>
              <a:rPr lang="ja-JP" altLang="ja-JP" sz="1200" dirty="0">
                <a:solidFill>
                  <a:schemeClr val="tx1"/>
                </a:solidFill>
              </a:rPr>
              <a:t>養育費の確保等に関する</a:t>
            </a:r>
            <a:r>
              <a:rPr lang="ja-JP" altLang="ja-JP" sz="1200" dirty="0" smtClean="0">
                <a:solidFill>
                  <a:schemeClr val="tx1"/>
                </a:solidFill>
              </a:rPr>
              <a:t>支援</a:t>
            </a:r>
            <a:endParaRPr lang="en-US" altLang="ja-JP" sz="1200" dirty="0" smtClean="0">
              <a:solidFill>
                <a:schemeClr val="tx1"/>
              </a:solidFill>
            </a:endParaRPr>
          </a:p>
          <a:p>
            <a:r>
              <a:rPr kumimoji="1" lang="ja-JP" altLang="en-US" sz="1200" dirty="0" smtClean="0">
                <a:solidFill>
                  <a:schemeClr val="tx1"/>
                </a:solidFill>
              </a:rPr>
              <a:t>○</a:t>
            </a:r>
            <a:r>
              <a:rPr lang="ja-JP" altLang="ja-JP" sz="1200" dirty="0">
                <a:solidFill>
                  <a:schemeClr val="tx1"/>
                </a:solidFill>
              </a:rPr>
              <a:t>母子福祉資金貸付金等の父子家庭への拡大</a:t>
            </a:r>
            <a:endParaRPr kumimoji="1" lang="ja-JP" altLang="en-US" sz="1200" dirty="0">
              <a:solidFill>
                <a:schemeClr val="tx1"/>
              </a:solidFill>
            </a:endParaRPr>
          </a:p>
        </p:txBody>
      </p:sp>
      <p:sp>
        <p:nvSpPr>
          <p:cNvPr id="45" name="正方形/長方形 44"/>
          <p:cNvSpPr/>
          <p:nvPr/>
        </p:nvSpPr>
        <p:spPr>
          <a:xfrm>
            <a:off x="92291" y="6407750"/>
            <a:ext cx="8784976" cy="261610"/>
          </a:xfrm>
          <a:prstGeom prst="rect">
            <a:avLst/>
          </a:prstGeom>
        </p:spPr>
        <p:txBody>
          <a:bodyPr wrap="square">
            <a:spAutoFit/>
          </a:bodyPr>
          <a:lstStyle/>
          <a:p>
            <a:r>
              <a:rPr lang="en-US" altLang="ja-JP" sz="1100" dirty="0" smtClean="0"/>
              <a:t>※</a:t>
            </a:r>
            <a:r>
              <a:rPr lang="ja-JP" altLang="en-US" sz="1100" dirty="0" smtClean="0"/>
              <a:t>子どもの貧困対策については、生活保護法や生活困窮者自立支援法等のセーフティネットのための諸制度を一体的に捉え施策を推進</a:t>
            </a:r>
            <a:endParaRPr lang="en-US" altLang="ja-JP" sz="1100" dirty="0"/>
          </a:p>
        </p:txBody>
      </p:sp>
      <p:sp>
        <p:nvSpPr>
          <p:cNvPr id="7" name="正方形/長方形 6"/>
          <p:cNvSpPr/>
          <p:nvPr/>
        </p:nvSpPr>
        <p:spPr>
          <a:xfrm>
            <a:off x="153173" y="908720"/>
            <a:ext cx="314371" cy="97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chemeClr val="tx1"/>
                </a:solidFill>
              </a:rPr>
              <a:t>現状</a:t>
            </a:r>
            <a:endParaRPr kumimoji="1" lang="ja-JP" altLang="en-US" sz="1400" dirty="0">
              <a:solidFill>
                <a:schemeClr val="tx1"/>
              </a:solidFill>
            </a:endParaRPr>
          </a:p>
        </p:txBody>
      </p:sp>
      <p:sp>
        <p:nvSpPr>
          <p:cNvPr id="23" name="正方形/長方形 22"/>
          <p:cNvSpPr/>
          <p:nvPr/>
        </p:nvSpPr>
        <p:spPr>
          <a:xfrm>
            <a:off x="163751" y="2034201"/>
            <a:ext cx="1481196" cy="2414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大阪府の方向性</a:t>
            </a:r>
            <a:endParaRPr kumimoji="1" lang="ja-JP" altLang="en-US" sz="1400" dirty="0">
              <a:solidFill>
                <a:schemeClr val="tx1"/>
              </a:solidFill>
            </a:endParaRPr>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spTree>
    <p:extLst>
      <p:ext uri="{BB962C8B-B14F-4D97-AF65-F5344CB8AC3E}">
        <p14:creationId xmlns:p14="http://schemas.microsoft.com/office/powerpoint/2010/main" val="3183071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
        <p:nvSpPr>
          <p:cNvPr id="5" name="正方形/長方形 4"/>
          <p:cNvSpPr/>
          <p:nvPr/>
        </p:nvSpPr>
        <p:spPr>
          <a:xfrm>
            <a:off x="107504" y="706413"/>
            <a:ext cx="8856984" cy="830997"/>
          </a:xfrm>
          <a:prstGeom prst="rect">
            <a:avLst/>
          </a:prstGeom>
        </p:spPr>
        <p:txBody>
          <a:bodyPr wrap="square">
            <a:spAutoFit/>
          </a:bodyPr>
          <a:lstStyle/>
          <a:p>
            <a:r>
              <a:rPr lang="ja-JP" altLang="en-US" sz="1600" b="1" dirty="0" smtClean="0"/>
              <a:t>　基本目標③：誰もが健康でいきいきと活躍できる「まち」をつくる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a:t>
            </a:r>
            <a:r>
              <a:rPr lang="ja-JP" altLang="ja-JP" sz="1600" dirty="0" smtClean="0"/>
              <a:t>も</a:t>
            </a:r>
            <a:r>
              <a:rPr lang="ja-JP" altLang="en-US" sz="1600" dirty="0" smtClean="0"/>
              <a:t>、あらゆる</a:t>
            </a:r>
            <a:r>
              <a:rPr lang="ja-JP" altLang="en-US" sz="1600" dirty="0"/>
              <a:t>人</a:t>
            </a:r>
            <a:r>
              <a:rPr lang="ja-JP" altLang="en-US" sz="1600" dirty="0" smtClean="0"/>
              <a:t>が健康でいきいきと活躍できる社会の実現をめざします。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8" name="表 17"/>
          <p:cNvGraphicFramePr>
            <a:graphicFrameLocks noGrp="1"/>
          </p:cNvGraphicFramePr>
          <p:nvPr>
            <p:extLst>
              <p:ext uri="{D42A27DB-BD31-4B8C-83A1-F6EECF244321}">
                <p14:modId xmlns:p14="http://schemas.microsoft.com/office/powerpoint/2010/main" val="3253159733"/>
              </p:ext>
            </p:extLst>
          </p:nvPr>
        </p:nvGraphicFramePr>
        <p:xfrm>
          <a:off x="539552" y="1916832"/>
          <a:ext cx="3996444" cy="219456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dirty="0" smtClean="0"/>
                        <a:t>・高度な医療機関等の集積</a:t>
                      </a:r>
                      <a:endParaRPr kumimoji="1" lang="en-US" altLang="ja-JP" sz="1200" dirty="0" smtClean="0"/>
                    </a:p>
                    <a:p>
                      <a:pPr marL="72000" indent="-457200"/>
                      <a:r>
                        <a:rPr kumimoji="1" lang="ja-JP" altLang="en-US" sz="1200" dirty="0" smtClean="0"/>
                        <a:t>・全国に先駆けた</a:t>
                      </a:r>
                      <a:r>
                        <a:rPr kumimoji="1" lang="ja-JP" altLang="en-US" sz="1200" dirty="0" err="1" smtClean="0"/>
                        <a:t>障がい</a:t>
                      </a:r>
                      <a:r>
                        <a:rPr kumimoji="1" lang="ja-JP" altLang="en-US" sz="1200" dirty="0" smtClean="0"/>
                        <a:t>者施策、支援教育</a:t>
                      </a:r>
                      <a:endParaRPr kumimoji="1" lang="en-US" altLang="ja-JP" sz="1200" dirty="0" smtClean="0"/>
                    </a:p>
                    <a:p>
                      <a:pPr marL="72000" indent="-457200"/>
                      <a:r>
                        <a:rPr kumimoji="1" lang="ja-JP" altLang="en-US" sz="1200" dirty="0" smtClean="0"/>
                        <a:t>・元気な高齢者の存在</a:t>
                      </a:r>
                      <a:endParaRPr kumimoji="1" lang="en-US" altLang="ja-JP" sz="1200" dirty="0" smtClean="0"/>
                    </a:p>
                    <a:p>
                      <a:pPr marL="72000" indent="-457200"/>
                      <a:r>
                        <a:rPr kumimoji="1" lang="ja-JP" altLang="en-US" sz="1200" dirty="0" smtClean="0"/>
                        <a:t>・</a:t>
                      </a:r>
                      <a:r>
                        <a:rPr kumimoji="1" lang="en-US" altLang="ja-JP" sz="1200" dirty="0" smtClean="0"/>
                        <a:t>NPO</a:t>
                      </a:r>
                      <a:r>
                        <a:rPr kumimoji="1" lang="ja-JP" altLang="en-US" sz="1200" dirty="0" smtClean="0"/>
                        <a:t>の活動の多様性</a:t>
                      </a:r>
                      <a:endParaRPr kumimoji="1" lang="en-US" altLang="ja-JP" sz="1200" dirty="0" smtClean="0"/>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t>・健康寿命が短い</a:t>
                      </a:r>
                      <a:endParaRPr kumimoji="1" lang="en-US" altLang="ja-JP" sz="1200" dirty="0" smtClean="0"/>
                    </a:p>
                    <a:p>
                      <a:pPr marL="72000" indent="-457200"/>
                      <a:r>
                        <a:rPr kumimoji="1" lang="ja-JP" altLang="en-US" sz="1200" dirty="0" smtClean="0"/>
                        <a:t>・健康寿命と平均寿命との差が大きい</a:t>
                      </a:r>
                      <a:endParaRPr kumimoji="1" lang="en-US" altLang="ja-JP" sz="1200" dirty="0" smtClean="0"/>
                    </a:p>
                    <a:p>
                      <a:pPr marL="72000" indent="-457200"/>
                      <a:r>
                        <a:rPr kumimoji="1" lang="ja-JP" altLang="en-US" sz="1200" dirty="0" smtClean="0"/>
                        <a:t>・特定健診やがん検診の受診率が低い</a:t>
                      </a:r>
                      <a:endParaRPr kumimoji="1" lang="en-US" altLang="ja-JP" sz="1200" dirty="0" smtClean="0"/>
                    </a:p>
                    <a:p>
                      <a:pPr marL="72000" indent="-457200"/>
                      <a:r>
                        <a:rPr kumimoji="1" lang="ja-JP" altLang="en-US" sz="1200" dirty="0" smtClean="0"/>
                        <a:t>・医療・</a:t>
                      </a:r>
                      <a:r>
                        <a:rPr kumimoji="1" lang="ja-JP" altLang="en-US" sz="1200" dirty="0" smtClean="0">
                          <a:solidFill>
                            <a:schemeClr val="tx1"/>
                          </a:solidFill>
                        </a:rPr>
                        <a:t>介護需要の増大</a:t>
                      </a:r>
                      <a:endParaRPr kumimoji="1" lang="en-US" altLang="ja-JP" sz="1200" dirty="0" smtClean="0">
                        <a:solidFill>
                          <a:schemeClr val="tx1"/>
                        </a:solidFill>
                      </a:endParaRPr>
                    </a:p>
                    <a:p>
                      <a:pPr marL="72000" indent="-457200"/>
                      <a:r>
                        <a:rPr kumimoji="1" lang="ja-JP" altLang="en-US" sz="1200" dirty="0" smtClean="0">
                          <a:solidFill>
                            <a:schemeClr val="tx1"/>
                          </a:solidFill>
                        </a:rPr>
                        <a:t>・社会保障費の増大</a:t>
                      </a:r>
                      <a:endParaRPr kumimoji="1" lang="en-US" altLang="ja-JP" sz="1200" dirty="0" smtClean="0">
                        <a:solidFill>
                          <a:schemeClr val="tx1"/>
                        </a:solidFill>
                      </a:endParaRPr>
                    </a:p>
                    <a:p>
                      <a:pPr marL="72000" indent="-457200"/>
                      <a:r>
                        <a:rPr kumimoji="1" lang="ja-JP" altLang="en-US" sz="1200" dirty="0" smtClean="0">
                          <a:solidFill>
                            <a:schemeClr val="tx1"/>
                          </a:solidFill>
                        </a:rPr>
                        <a:t>・高齢者の社会的孤立の進展</a:t>
                      </a:r>
                      <a:endParaRPr kumimoji="1" lang="en-US" altLang="ja-JP" sz="1200" dirty="0" smtClean="0">
                        <a:solidFill>
                          <a:schemeClr val="tx1"/>
                        </a:solidFill>
                      </a:endParaRPr>
                    </a:p>
                    <a:p>
                      <a:pPr marL="72000" indent="-457200"/>
                      <a:r>
                        <a:rPr kumimoji="1" lang="ja-JP" altLang="en-US" sz="1200" dirty="0" smtClean="0"/>
                        <a:t>・地域のかかわりの希薄化、コミュニティの弱体化</a:t>
                      </a:r>
                      <a:endParaRPr kumimoji="1" lang="ja-JP" altLang="en-US" sz="1200" dirty="0"/>
                    </a:p>
                  </a:txBody>
                  <a:tcPr/>
                </a:tc>
              </a:tr>
            </a:tbl>
          </a:graphicData>
        </a:graphic>
      </p:graphicFrame>
      <p:sp>
        <p:nvSpPr>
          <p:cNvPr id="19" name="ストライプ矢印 18"/>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5" name="正方形/長方形 24"/>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年齢・性別・障がいの有無にかかわらず、</a:t>
            </a:r>
            <a:endParaRPr kumimoji="1" lang="en-US" altLang="ja-JP" sz="1600" b="1" dirty="0" smtClean="0">
              <a:solidFill>
                <a:schemeClr val="tx1"/>
              </a:solidFill>
            </a:endParaRPr>
          </a:p>
          <a:p>
            <a:r>
              <a:rPr kumimoji="1" lang="ja-JP" altLang="en-US" sz="1600" b="1" dirty="0" smtClean="0">
                <a:solidFill>
                  <a:schemeClr val="tx1"/>
                </a:solidFill>
              </a:rPr>
              <a:t>誰もがいきいきと活躍</a:t>
            </a:r>
            <a:endParaRPr kumimoji="1" lang="en-US" altLang="ja-JP" sz="1600" b="1" dirty="0" smtClean="0">
              <a:solidFill>
                <a:schemeClr val="tx1"/>
              </a:solidFill>
            </a:endParaRPr>
          </a:p>
          <a:p>
            <a:r>
              <a:rPr kumimoji="1" lang="ja-JP" altLang="en-US" sz="1600" b="1" dirty="0" smtClean="0">
                <a:solidFill>
                  <a:schemeClr val="tx1"/>
                </a:solidFill>
              </a:rPr>
              <a:t>できる社会の実現</a:t>
            </a:r>
            <a:endParaRPr kumimoji="1" lang="ja-JP" altLang="en-US" sz="1600" b="1" dirty="0">
              <a:solidFill>
                <a:schemeClr val="tx1"/>
              </a:solidFill>
            </a:endParaRPr>
          </a:p>
        </p:txBody>
      </p:sp>
      <p:sp>
        <p:nvSpPr>
          <p:cNvPr id="26" name="正方形/長方形 25"/>
          <p:cNvSpPr/>
          <p:nvPr/>
        </p:nvSpPr>
        <p:spPr>
          <a:xfrm>
            <a:off x="611560" y="5013176"/>
            <a:ext cx="8145004" cy="108012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（１）健康寿命の延伸</a:t>
            </a:r>
            <a:r>
              <a:rPr kumimoji="1" lang="en-US" altLang="ja-JP" sz="1400" dirty="0" smtClean="0">
                <a:solidFill>
                  <a:schemeClr val="tx1"/>
                </a:solidFill>
              </a:rPr>
              <a:t>			</a:t>
            </a:r>
            <a:r>
              <a:rPr lang="ja-JP" altLang="en-US" sz="1400" dirty="0">
                <a:solidFill>
                  <a:schemeClr val="tx1"/>
                </a:solidFill>
              </a:rPr>
              <a:t>健</a:t>
            </a:r>
            <a:r>
              <a:rPr kumimoji="1" lang="ja-JP" altLang="en-US" sz="1400" dirty="0" smtClean="0">
                <a:solidFill>
                  <a:schemeClr val="tx1"/>
                </a:solidFill>
              </a:rPr>
              <a:t>（検）診の促進、生活習慣の改善　等</a:t>
            </a:r>
            <a:endParaRPr kumimoji="1" lang="en-US" altLang="ja-JP" sz="1400" dirty="0" smtClean="0">
              <a:solidFill>
                <a:schemeClr val="tx1"/>
              </a:solidFill>
            </a:endParaRPr>
          </a:p>
          <a:p>
            <a:r>
              <a:rPr lang="ja-JP" altLang="en-US" sz="1400" dirty="0" smtClean="0">
                <a:solidFill>
                  <a:schemeClr val="tx1"/>
                </a:solidFill>
              </a:rPr>
              <a:t>（２）高齢者等がいきいきと暮らせるまちづくり</a:t>
            </a:r>
            <a:r>
              <a:rPr lang="en-US" altLang="ja-JP" sz="1400" dirty="0" smtClean="0">
                <a:solidFill>
                  <a:schemeClr val="tx1"/>
                </a:solidFill>
              </a:rPr>
              <a:t>	</a:t>
            </a:r>
            <a:r>
              <a:rPr lang="ja-JP" altLang="en-US" sz="1400" dirty="0" smtClean="0">
                <a:solidFill>
                  <a:schemeClr val="tx1"/>
                </a:solidFill>
              </a:rPr>
              <a:t>地域包括ケアシステム</a:t>
            </a:r>
            <a:endParaRPr lang="en-US" altLang="ja-JP" sz="1400" dirty="0" smtClean="0">
              <a:solidFill>
                <a:schemeClr val="tx1"/>
              </a:solidFill>
            </a:endParaRPr>
          </a:p>
          <a:p>
            <a:r>
              <a:rPr lang="ja-JP" altLang="en-US" sz="1400" dirty="0" smtClean="0">
                <a:solidFill>
                  <a:schemeClr val="tx1"/>
                </a:solidFill>
              </a:rPr>
              <a:t>（３）あらゆる人が活躍</a:t>
            </a:r>
            <a:r>
              <a:rPr lang="ja-JP" altLang="en-US" sz="1400" dirty="0">
                <a:solidFill>
                  <a:schemeClr val="tx1"/>
                </a:solidFill>
              </a:rPr>
              <a:t>できる「全員参画社会」 </a:t>
            </a:r>
            <a:r>
              <a:rPr lang="en-US" altLang="ja-JP" sz="1400" dirty="0">
                <a:solidFill>
                  <a:schemeClr val="tx1"/>
                </a:solidFill>
              </a:rPr>
              <a:t>	</a:t>
            </a:r>
            <a:r>
              <a:rPr lang="ja-JP" altLang="en-US" sz="1400" dirty="0" smtClean="0">
                <a:solidFill>
                  <a:schemeClr val="tx1"/>
                </a:solidFill>
              </a:rPr>
              <a:t>若者</a:t>
            </a:r>
            <a:r>
              <a:rPr lang="ja-JP" altLang="en-US" sz="1400" dirty="0">
                <a:solidFill>
                  <a:schemeClr val="tx1"/>
                </a:solidFill>
              </a:rPr>
              <a:t>・女性・</a:t>
            </a:r>
            <a:r>
              <a:rPr lang="ja-JP" altLang="en-US" sz="1400" dirty="0" err="1">
                <a:solidFill>
                  <a:schemeClr val="tx1"/>
                </a:solidFill>
              </a:rPr>
              <a:t>障がい</a:t>
            </a:r>
            <a:r>
              <a:rPr lang="ja-JP" altLang="en-US" sz="1400" dirty="0">
                <a:solidFill>
                  <a:schemeClr val="tx1"/>
                </a:solidFill>
              </a:rPr>
              <a:t>者などあらゆる人が活躍できる環境づくり</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の実現</a:t>
            </a:r>
            <a:endParaRPr lang="en-US" altLang="ja-JP" sz="1400" dirty="0" smtClean="0">
              <a:solidFill>
                <a:schemeClr val="tx1"/>
              </a:solidFill>
            </a:endParaRPr>
          </a:p>
        </p:txBody>
      </p:sp>
      <p:sp>
        <p:nvSpPr>
          <p:cNvPr id="27" name="テキスト ボックス 26"/>
          <p:cNvSpPr txBox="1"/>
          <p:nvPr/>
        </p:nvSpPr>
        <p:spPr>
          <a:xfrm>
            <a:off x="467544" y="4736177"/>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8" name="上矢印 27"/>
          <p:cNvSpPr/>
          <p:nvPr/>
        </p:nvSpPr>
        <p:spPr>
          <a:xfrm>
            <a:off x="3347864" y="436510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6" name="正方形/長方形 1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54465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noChangeAspect="1"/>
          </p:cNvGraphicFramePr>
          <p:nvPr>
            <p:extLst>
              <p:ext uri="{D42A27DB-BD31-4B8C-83A1-F6EECF244321}">
                <p14:modId xmlns:p14="http://schemas.microsoft.com/office/powerpoint/2010/main" val="4109675563"/>
              </p:ext>
            </p:extLst>
          </p:nvPr>
        </p:nvGraphicFramePr>
        <p:xfrm>
          <a:off x="5405184" y="2204864"/>
          <a:ext cx="3703320" cy="2221992"/>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6" name="正方形/長方形 5"/>
          <p:cNvSpPr/>
          <p:nvPr/>
        </p:nvSpPr>
        <p:spPr>
          <a:xfrm>
            <a:off x="378914" y="1992466"/>
            <a:ext cx="5057182" cy="2300630"/>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大阪府の健康寿命（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位（いずれも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年度）と全国と比べて短い状況にあります。また、特定健診やがん検診の受診率も全国最低水準となっています。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今後、高齢化が急速に進展する中、高齢者が元気に活躍する社会を実現するとともに、ますます増加が予想される医療費の適正化を進めていくためには、健康寿命の延伸を図る必要があります。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92695"/>
            <a:ext cx="8460940" cy="118800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健康寿命：男性　</a:t>
            </a:r>
            <a:r>
              <a:rPr lang="en-US" altLang="ja-JP" sz="1400" b="1" dirty="0" smtClean="0">
                <a:solidFill>
                  <a:schemeClr val="tx1"/>
                </a:solidFill>
              </a:rPr>
              <a:t>69.39</a:t>
            </a:r>
            <a:r>
              <a:rPr lang="ja-JP" altLang="en-US" sz="1400" b="1" dirty="0" smtClean="0">
                <a:solidFill>
                  <a:schemeClr val="tx1"/>
                </a:solidFill>
              </a:rPr>
              <a:t>歳</a:t>
            </a:r>
            <a:endParaRPr lang="en-US" altLang="ja-JP" sz="1400" b="1" dirty="0" smtClean="0">
              <a:solidFill>
                <a:schemeClr val="tx1"/>
              </a:solidFill>
            </a:endParaRPr>
          </a:p>
          <a:p>
            <a:r>
              <a:rPr kumimoji="1" lang="ja-JP" altLang="en-US" sz="1400" b="1" dirty="0">
                <a:solidFill>
                  <a:schemeClr val="tx1"/>
                </a:solidFill>
              </a:rPr>
              <a:t>　</a:t>
            </a:r>
            <a:r>
              <a:rPr kumimoji="1" lang="ja-JP" altLang="en-US" sz="1400" b="1" dirty="0" smtClean="0">
                <a:solidFill>
                  <a:schemeClr val="tx1"/>
                </a:solidFill>
              </a:rPr>
              <a:t>　　　　　　　　　女性　</a:t>
            </a:r>
            <a:r>
              <a:rPr kumimoji="1" lang="en-US" altLang="ja-JP" sz="1400" b="1" dirty="0" smtClean="0">
                <a:solidFill>
                  <a:schemeClr val="tx1"/>
                </a:solidFill>
              </a:rPr>
              <a:t>72.55</a:t>
            </a:r>
            <a:r>
              <a:rPr kumimoji="1" lang="ja-JP" altLang="en-US" sz="1400" b="1" dirty="0" smtClean="0">
                <a:solidFill>
                  <a:schemeClr val="tx1"/>
                </a:solidFill>
              </a:rPr>
              <a:t>歳（</a:t>
            </a:r>
            <a:r>
              <a:rPr kumimoji="1" lang="en-US" altLang="ja-JP" sz="1400" b="1" dirty="0" smtClean="0">
                <a:solidFill>
                  <a:schemeClr val="tx1"/>
                </a:solidFill>
              </a:rPr>
              <a:t>H22</a:t>
            </a:r>
            <a:r>
              <a:rPr kumimoji="1" lang="ja-JP" altLang="en-US" sz="1400" b="1" dirty="0" smtClean="0">
                <a:solidFill>
                  <a:schemeClr val="tx1"/>
                </a:solidFill>
              </a:rPr>
              <a:t>）➡　</a:t>
            </a:r>
            <a:r>
              <a:rPr lang="ja-JP" altLang="en-US" sz="1400" b="1" dirty="0">
                <a:solidFill>
                  <a:schemeClr val="tx1"/>
                </a:solidFill>
              </a:rPr>
              <a:t>平均寿命の増加分を上回る健康寿命の</a:t>
            </a:r>
            <a:r>
              <a:rPr lang="ja-JP" altLang="en-US" sz="1400" b="1" dirty="0" smtClean="0">
                <a:solidFill>
                  <a:schemeClr val="tx1"/>
                </a:solidFill>
              </a:rPr>
              <a:t>増加</a:t>
            </a:r>
            <a:endParaRPr lang="en-US" altLang="ja-JP" sz="1400" b="1" dirty="0" smtClean="0">
              <a:solidFill>
                <a:schemeClr val="tx1"/>
              </a:solidFill>
            </a:endParaRPr>
          </a:p>
          <a:p>
            <a:r>
              <a:rPr lang="ja-JP" altLang="en-US" sz="1400" b="1" dirty="0" smtClean="0">
                <a:solidFill>
                  <a:schemeClr val="tx1"/>
                </a:solidFill>
              </a:rPr>
              <a:t>○　府内民間企業の</a:t>
            </a:r>
            <a:r>
              <a:rPr lang="ja-JP" altLang="en-US" sz="1400" b="1" dirty="0" err="1" smtClean="0">
                <a:solidFill>
                  <a:schemeClr val="tx1"/>
                </a:solidFill>
              </a:rPr>
              <a:t>障がい</a:t>
            </a:r>
            <a:r>
              <a:rPr lang="ja-JP" altLang="en-US" sz="1400" b="1" dirty="0" smtClean="0">
                <a:solidFill>
                  <a:schemeClr val="tx1"/>
                </a:solidFill>
              </a:rPr>
              <a:t>者実雇用率：</a:t>
            </a:r>
            <a:r>
              <a:rPr lang="en-US" altLang="ja-JP" sz="1400" b="1" dirty="0" smtClean="0">
                <a:solidFill>
                  <a:schemeClr val="tx1"/>
                </a:solidFill>
              </a:rPr>
              <a:t>1.84</a:t>
            </a:r>
            <a:r>
              <a:rPr lang="ja-JP" altLang="en-US" sz="1400" b="1" dirty="0" smtClean="0">
                <a:solidFill>
                  <a:schemeClr val="tx1"/>
                </a:solidFill>
              </a:rPr>
              <a:t>％　（</a:t>
            </a:r>
            <a:r>
              <a:rPr lang="en-US" altLang="ja-JP" sz="1400" b="1" dirty="0" smtClean="0">
                <a:solidFill>
                  <a:schemeClr val="tx1"/>
                </a:solidFill>
              </a:rPr>
              <a:t>H27</a:t>
            </a:r>
            <a:r>
              <a:rPr lang="ja-JP" altLang="en-US" sz="1400" b="1" dirty="0" smtClean="0">
                <a:solidFill>
                  <a:schemeClr val="tx1"/>
                </a:solidFill>
              </a:rPr>
              <a:t>）➡　</a:t>
            </a:r>
            <a:r>
              <a:rPr lang="en-US" altLang="ja-JP" sz="1400" b="1" dirty="0" smtClean="0">
                <a:solidFill>
                  <a:schemeClr val="tx1"/>
                </a:solidFill>
              </a:rPr>
              <a:t>2.0</a:t>
            </a:r>
            <a:r>
              <a:rPr lang="ja-JP" altLang="en-US" sz="1400" b="1" dirty="0" smtClean="0">
                <a:solidFill>
                  <a:schemeClr val="tx1"/>
                </a:solidFill>
              </a:rPr>
              <a:t>％以上</a:t>
            </a:r>
            <a:r>
              <a:rPr kumimoji="1" lang="ja-JP" altLang="en-US" sz="1400" b="1" dirty="0" smtClean="0">
                <a:solidFill>
                  <a:schemeClr val="tx1"/>
                </a:solidFill>
              </a:rPr>
              <a:t>　</a:t>
            </a:r>
            <a:endParaRPr kumimoji="1" lang="en-US" altLang="ja-JP" sz="1400" b="1" dirty="0" smtClean="0">
              <a:solidFill>
                <a:schemeClr val="tx1"/>
              </a:solidFill>
            </a:endParaRPr>
          </a:p>
          <a:p>
            <a:r>
              <a:rPr lang="ja-JP" altLang="en-US" sz="1400" dirty="0" smtClean="0">
                <a:solidFill>
                  <a:schemeClr val="tx1"/>
                </a:solidFill>
              </a:rPr>
              <a:t>＜参考指標＞健康寿命と平均寿命の差、高齢者の就業率</a:t>
            </a:r>
            <a:endParaRPr kumimoji="1" lang="ja-JP" altLang="en-US" sz="1400" dirty="0">
              <a:solidFill>
                <a:schemeClr val="tx1"/>
              </a:solidFill>
            </a:endParaRPr>
          </a:p>
        </p:txBody>
      </p:sp>
      <p:sp>
        <p:nvSpPr>
          <p:cNvPr id="7" name="テキスト ボックス 6"/>
          <p:cNvSpPr txBox="1"/>
          <p:nvPr/>
        </p:nvSpPr>
        <p:spPr>
          <a:xfrm>
            <a:off x="5608016" y="1988840"/>
            <a:ext cx="3148548" cy="276999"/>
          </a:xfrm>
          <a:prstGeom prst="rect">
            <a:avLst/>
          </a:prstGeom>
          <a:noFill/>
        </p:spPr>
        <p:txBody>
          <a:bodyPr wrap="square" rtlCol="0">
            <a:spAutoFit/>
          </a:bodyPr>
          <a:lstStyle/>
          <a:p>
            <a:r>
              <a:rPr kumimoji="1" lang="ja-JP" altLang="en-US" sz="1200" b="1" dirty="0" smtClean="0"/>
              <a:t>■　健康寿命、平均寿命</a:t>
            </a:r>
            <a:r>
              <a:rPr lang="ja-JP" altLang="en-US" sz="1200" b="1" dirty="0"/>
              <a:t>（</a:t>
            </a:r>
            <a:r>
              <a:rPr kumimoji="1" lang="ja-JP" altLang="en-US" sz="1200" b="1" dirty="0" smtClean="0"/>
              <a:t>平成</a:t>
            </a:r>
            <a:r>
              <a:rPr kumimoji="1" lang="en-US" altLang="ja-JP" sz="1200" b="1" dirty="0" smtClean="0"/>
              <a:t>22</a:t>
            </a:r>
            <a:r>
              <a:rPr kumimoji="1" lang="ja-JP" altLang="en-US" sz="1200" b="1" dirty="0" smtClean="0"/>
              <a:t>年度）</a:t>
            </a:r>
            <a:endParaRPr kumimoji="1" lang="ja-JP" altLang="en-US" sz="1200" b="1" dirty="0"/>
          </a:p>
        </p:txBody>
      </p:sp>
      <p:sp>
        <p:nvSpPr>
          <p:cNvPr id="8" name="テキスト ボックス 7"/>
          <p:cNvSpPr txBox="1"/>
          <p:nvPr/>
        </p:nvSpPr>
        <p:spPr>
          <a:xfrm>
            <a:off x="7366360" y="4282840"/>
            <a:ext cx="2030176" cy="215444"/>
          </a:xfrm>
          <a:prstGeom prst="rect">
            <a:avLst/>
          </a:prstGeom>
          <a:noFill/>
        </p:spPr>
        <p:txBody>
          <a:bodyPr wrap="square" rtlCol="0">
            <a:spAutoFit/>
          </a:bodyPr>
          <a:lstStyle/>
          <a:p>
            <a:r>
              <a:rPr kumimoji="1" lang="ja-JP" altLang="en-US" sz="800" dirty="0" smtClean="0"/>
              <a:t>出典：</a:t>
            </a:r>
            <a:r>
              <a:rPr lang="ja-JP" altLang="en-US" sz="800" dirty="0"/>
              <a:t>第</a:t>
            </a:r>
            <a:r>
              <a:rPr lang="en-US" altLang="ja-JP" sz="800" dirty="0"/>
              <a:t>2</a:t>
            </a:r>
            <a:r>
              <a:rPr lang="ja-JP" altLang="en-US" sz="800" dirty="0"/>
              <a:t>次大阪府健康増進</a:t>
            </a:r>
            <a:r>
              <a:rPr lang="ja-JP" altLang="en-US" sz="800" dirty="0" smtClean="0"/>
              <a:t>計画</a:t>
            </a:r>
            <a:endParaRPr lang="ja-JP" altLang="en-US" sz="800" dirty="0"/>
          </a:p>
        </p:txBody>
      </p:sp>
      <p:cxnSp>
        <p:nvCxnSpPr>
          <p:cNvPr id="10" name="直線矢印コネクタ 9"/>
          <p:cNvCxnSpPr/>
          <p:nvPr/>
        </p:nvCxnSpPr>
        <p:spPr>
          <a:xfrm>
            <a:off x="7380312" y="4142134"/>
            <a:ext cx="792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7525562" y="3698820"/>
            <a:ext cx="892954" cy="230832"/>
          </a:xfrm>
          <a:prstGeom prst="rect">
            <a:avLst/>
          </a:prstGeom>
          <a:noFill/>
        </p:spPr>
        <p:txBody>
          <a:bodyPr wrap="square" rtlCol="0">
            <a:spAutoFit/>
          </a:bodyPr>
          <a:lstStyle/>
          <a:p>
            <a:r>
              <a:rPr kumimoji="1" lang="ja-JP" altLang="en-US" sz="900" b="1" dirty="0" smtClean="0"/>
              <a:t>不健康な期間</a:t>
            </a:r>
            <a:endParaRPr kumimoji="1" lang="ja-JP" altLang="en-US" sz="900" b="1" dirty="0"/>
          </a:p>
        </p:txBody>
      </p:sp>
      <p:cxnSp>
        <p:nvCxnSpPr>
          <p:cNvPr id="21" name="直線矢印コネクタ 20"/>
          <p:cNvCxnSpPr/>
          <p:nvPr/>
        </p:nvCxnSpPr>
        <p:spPr>
          <a:xfrm>
            <a:off x="7452320" y="3698820"/>
            <a:ext cx="72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7236296" y="3266530"/>
            <a:ext cx="54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7308304" y="2832260"/>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20" name="テキスト ボックス 19"/>
          <p:cNvSpPr txBox="1"/>
          <p:nvPr/>
        </p:nvSpPr>
        <p:spPr>
          <a:xfrm>
            <a:off x="8892480" y="2132856"/>
            <a:ext cx="307036" cy="230832"/>
          </a:xfrm>
          <a:prstGeom prst="rect">
            <a:avLst/>
          </a:prstGeom>
          <a:noFill/>
        </p:spPr>
        <p:txBody>
          <a:bodyPr wrap="square" rtlCol="0">
            <a:spAutoFit/>
          </a:bodyPr>
          <a:lstStyle/>
          <a:p>
            <a:r>
              <a:rPr kumimoji="1" lang="ja-JP" altLang="en-US" sz="900" b="1" dirty="0" smtClean="0"/>
              <a:t>年</a:t>
            </a:r>
            <a:endParaRPr kumimoji="1" lang="ja-JP" altLang="en-US" sz="900" b="1" dirty="0"/>
          </a:p>
        </p:txBody>
      </p:sp>
      <p:graphicFrame>
        <p:nvGraphicFramePr>
          <p:cNvPr id="17" name="グラフ 16"/>
          <p:cNvGraphicFramePr>
            <a:graphicFrameLocks noChangeAspect="1"/>
          </p:cNvGraphicFramePr>
          <p:nvPr>
            <p:extLst>
              <p:ext uri="{D42A27DB-BD31-4B8C-83A1-F6EECF244321}">
                <p14:modId xmlns:p14="http://schemas.microsoft.com/office/powerpoint/2010/main" val="2657027026"/>
              </p:ext>
            </p:extLst>
          </p:nvPr>
        </p:nvGraphicFramePr>
        <p:xfrm>
          <a:off x="576060" y="4340252"/>
          <a:ext cx="6580198" cy="2469233"/>
        </p:xfrm>
        <a:graphic>
          <a:graphicData uri="http://schemas.openxmlformats.org/drawingml/2006/chart">
            <c:chart xmlns:c="http://schemas.openxmlformats.org/drawingml/2006/chart" xmlns:r="http://schemas.openxmlformats.org/officeDocument/2006/relationships" r:id="rId3"/>
          </a:graphicData>
        </a:graphic>
      </p:graphicFrame>
      <p:sp>
        <p:nvSpPr>
          <p:cNvPr id="18" name="テキスト ボックス 17"/>
          <p:cNvSpPr txBox="1"/>
          <p:nvPr/>
        </p:nvSpPr>
        <p:spPr>
          <a:xfrm>
            <a:off x="467544" y="4149080"/>
            <a:ext cx="4041111" cy="276999"/>
          </a:xfrm>
          <a:prstGeom prst="rect">
            <a:avLst/>
          </a:prstGeom>
          <a:noFill/>
        </p:spPr>
        <p:txBody>
          <a:bodyPr wrap="square" rtlCol="0">
            <a:spAutoFit/>
          </a:bodyPr>
          <a:lstStyle/>
          <a:p>
            <a:r>
              <a:rPr kumimoji="1" lang="ja-JP" altLang="en-US" sz="1200" b="1" dirty="0" smtClean="0"/>
              <a:t>■　</a:t>
            </a:r>
            <a:r>
              <a:rPr lang="ja-JP" altLang="en-US" sz="1200" b="1" dirty="0"/>
              <a:t>都道府県</a:t>
            </a:r>
            <a:r>
              <a:rPr lang="ja-JP" altLang="en-US" sz="1200" b="1" dirty="0" smtClean="0"/>
              <a:t>別特定健診受診率（平成</a:t>
            </a:r>
            <a:r>
              <a:rPr lang="en-US" altLang="ja-JP" sz="1200" b="1" dirty="0" smtClean="0"/>
              <a:t>24</a:t>
            </a:r>
            <a:r>
              <a:rPr lang="ja-JP" altLang="en-US" sz="1200" b="1" dirty="0" smtClean="0"/>
              <a:t>年度）</a:t>
            </a:r>
            <a:endParaRPr lang="en-US" altLang="ja-JP" sz="1200" b="1" dirty="0" smtClean="0"/>
          </a:p>
        </p:txBody>
      </p:sp>
      <p:sp>
        <p:nvSpPr>
          <p:cNvPr id="19" name="テキスト ボックス 18"/>
          <p:cNvSpPr txBox="1"/>
          <p:nvPr/>
        </p:nvSpPr>
        <p:spPr>
          <a:xfrm>
            <a:off x="6791054" y="6633557"/>
            <a:ext cx="2030176" cy="215444"/>
          </a:xfrm>
          <a:prstGeom prst="rect">
            <a:avLst/>
          </a:prstGeom>
          <a:noFill/>
        </p:spPr>
        <p:txBody>
          <a:bodyPr wrap="square" rtlCol="0">
            <a:spAutoFit/>
          </a:bodyPr>
          <a:lstStyle/>
          <a:p>
            <a:r>
              <a:rPr kumimoji="1" lang="ja-JP" altLang="en-US" sz="800" dirty="0" smtClean="0"/>
              <a:t>出典</a:t>
            </a:r>
            <a:r>
              <a:rPr lang="ja-JP" altLang="en-US" sz="800" dirty="0"/>
              <a:t>：厚生労働省</a:t>
            </a:r>
            <a:r>
              <a:rPr lang="ja-JP" altLang="en-US" sz="800" dirty="0" smtClean="0"/>
              <a:t>ホームページ</a:t>
            </a:r>
            <a:endParaRPr lang="ja-JP" altLang="en-US" sz="800" dirty="0"/>
          </a:p>
        </p:txBody>
      </p:sp>
      <p:cxnSp>
        <p:nvCxnSpPr>
          <p:cNvPr id="5" name="直線コネクタ 4"/>
          <p:cNvCxnSpPr/>
          <p:nvPr/>
        </p:nvCxnSpPr>
        <p:spPr>
          <a:xfrm>
            <a:off x="971600" y="5111992"/>
            <a:ext cx="5976000" cy="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889648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6" name="正方形/長方形 5"/>
          <p:cNvSpPr/>
          <p:nvPr/>
        </p:nvSpPr>
        <p:spPr>
          <a:xfrm>
            <a:off x="378913" y="679916"/>
            <a:ext cx="8460123" cy="2893100"/>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大阪府では、すべての府民が健やかで心豊かに生活できる活力ある社会（健康先進都市）の実現に向け、健康的な生活習慣の実践や、健（検）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診の受診を促進し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、疾病の予防に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つながる個人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の生活習慣の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健康への関心と理解を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深める社会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、府内市町村を通じて個人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の健康に対する意識を高め、行動を促すためのプログラム（「汎用性の高い行動変容プログラム」）の周知・普及を図ることにより、生活習慣病対策を進めます。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汎用性の高い行動変容プログラム内容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特定健診の受診率向上、特定保健指導の実施率向上、禁煙支援、高血圧対策、糖尿病対策</a:t>
            </a:r>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企業で働く従業員とその家族等の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健康づくりを進めるため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、保険者と連携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した働きかけや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、従業員の健康づくりに関する優れた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「いきいき百歳体操」などの普及などを通じて、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81574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6" name="正方形/長方形 5"/>
          <p:cNvSpPr/>
          <p:nvPr/>
        </p:nvSpPr>
        <p:spPr>
          <a:xfrm>
            <a:off x="251520" y="692696"/>
            <a:ext cx="8712968" cy="6017032"/>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、高齢者が可能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な限り住み慣れた地域で安心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していきいきと生活するためには、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医療・介護サービスをはじめ、必要なサービスを必要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なときに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受けることができる体制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を整えると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ともに、地域コミュニティの再構築や住まい・生活支援サービスの提供など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整備する必要があります。（「地域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包括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ケアシステム」の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構築）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大阪府では、市町村における在宅医療と介護の連携推進に向けた取組み支援等を通じて、地域で安心して在宅生活を送れる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体制づくりを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を人材資源と捉え、有償ボランティア等で活躍する場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を創出すること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により、世代内での助け合いを強化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不足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予想される介護人材について、地域関係機関や教育関係機関と連携し、女性や中高年層をはじめ、就学期の若年者を対象とした福祉の職場体験等を通じて、福祉・介護の仕事の内容について理解を深めることにより、人材確保に努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人が安心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して快適に住み続けられ、多様な世代の新たな住民を惹きつけるとともに、幅広い関連産業の創出・振興を図るなど、超高齢社会の課題解決と地域の活性化を進めるまちづくり「スマートエイジング・シティ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④：スマートエイジング・シティ</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
            </a:r>
            <a:br>
              <a:rPr lang="en-US" altLang="ja-JP" sz="1400" dirty="0" smtClean="0">
                <a:cs typeface="Meiryo UI" panose="020B0604030504040204" pitchFamily="50" charset="-128"/>
              </a:rPr>
            </a:br>
            <a:r>
              <a:rPr lang="ja-JP" altLang="en-US" sz="1400" dirty="0" smtClean="0">
                <a:cs typeface="Meiryo UI" panose="020B0604030504040204" pitchFamily="50" charset="-128"/>
              </a:rPr>
              <a:t>　</a:t>
            </a:r>
            <a:r>
              <a:rPr lang="ja-JP" altLang="en-US" sz="1400" dirty="0">
                <a:cs typeface="Meiryo UI" panose="020B0604030504040204" pitchFamily="50" charset="-128"/>
              </a:rPr>
              <a:t>「スマートエイジング・シティ」では、基礎自治体や地域関係者間の主体的な取組みを支援し</a:t>
            </a:r>
            <a:r>
              <a:rPr lang="ja-JP" altLang="en-US" sz="1400" dirty="0" smtClean="0">
                <a:cs typeface="Meiryo UI" panose="020B0604030504040204" pitchFamily="50" charset="-128"/>
              </a:rPr>
              <a:t>、</a:t>
            </a:r>
            <a:r>
              <a:rPr lang="ja-JP" altLang="ja-JP" sz="1400" dirty="0" smtClean="0"/>
              <a:t>健康</a:t>
            </a:r>
            <a:r>
              <a:rPr lang="ja-JP" altLang="ja-JP" sz="1400" dirty="0"/>
              <a:t>寿命の延伸</a:t>
            </a:r>
            <a:r>
              <a:rPr lang="ja-JP" altLang="en-US" sz="1400" dirty="0"/>
              <a:t>と生涯にわたる生活の質の向上のため、保健・医療・福祉に加えて、住宅、移動手段、都市機能などに</a:t>
            </a:r>
            <a:r>
              <a:rPr lang="ja-JP" altLang="en-US" sz="1400" dirty="0" smtClean="0"/>
              <a:t>ついても領域</a:t>
            </a:r>
            <a:r>
              <a:rPr lang="ja-JP" altLang="en-US" sz="1400" dirty="0"/>
              <a:t>横断的に課題解決を</a:t>
            </a:r>
            <a:r>
              <a:rPr lang="ja-JP" altLang="en-US" sz="1400" dirty="0" smtClean="0"/>
              <a:t>図ります。</a:t>
            </a:r>
            <a:r>
              <a:rPr lang="ja-JP" altLang="en-US" sz="1400" dirty="0"/>
              <a:t>これにより、人口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smtClean="0">
                <a:cs typeface="Meiryo UI" panose="020B0604030504040204" pitchFamily="50" charset="-128"/>
              </a:rPr>
              <a:t>※2</a:t>
            </a:r>
            <a:r>
              <a:rPr lang="ja-JP" altLang="en-US" sz="1400" dirty="0" smtClean="0">
                <a:cs typeface="Meiryo UI" panose="020B0604030504040204" pitchFamily="50" charset="-128"/>
              </a:rPr>
              <a:t>）</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t>　</a:t>
            </a:r>
            <a:r>
              <a:rPr lang="en-US" altLang="ja-JP" sz="1050" dirty="0"/>
              <a:t>※1</a:t>
            </a:r>
            <a:r>
              <a:rPr lang="ja-JP" altLang="en-US" sz="1050" dirty="0"/>
              <a:t>　「スマートエイジング・シティ」は、「大阪府市医療戦略会議提言（</a:t>
            </a:r>
            <a:r>
              <a:rPr lang="en-US" altLang="ja-JP" sz="1050" dirty="0"/>
              <a:t>H26.1</a:t>
            </a:r>
            <a:r>
              <a:rPr lang="ja-JP" altLang="en-US" sz="1050" dirty="0"/>
              <a:t>）」で示された戦略の１つです。</a:t>
            </a:r>
            <a:endParaRPr lang="en-US" altLang="ja-JP" sz="1050" dirty="0"/>
          </a:p>
          <a:p>
            <a:endParaRPr lang="en-US" altLang="ja-JP" sz="1050" dirty="0" smtClean="0"/>
          </a:p>
          <a:p>
            <a:r>
              <a:rPr lang="ja-JP" altLang="en-US" sz="1050" dirty="0" smtClean="0"/>
              <a:t>　</a:t>
            </a:r>
            <a:r>
              <a:rPr lang="en-US" altLang="ja-JP" sz="1050" dirty="0" smtClean="0"/>
              <a:t>※2</a:t>
            </a:r>
            <a:r>
              <a:rPr lang="ja-JP" altLang="en-US" sz="1050" dirty="0"/>
              <a:t>　</a:t>
            </a:r>
            <a:r>
              <a:rPr lang="en-US" altLang="ja-JP" sz="1050" dirty="0"/>
              <a:t> </a:t>
            </a:r>
            <a:r>
              <a:rPr lang="ja-JP" altLang="en-US" sz="1050" dirty="0"/>
              <a:t>生涯活躍のまち</a:t>
            </a:r>
            <a:r>
              <a:rPr lang="ja-JP" altLang="en-US" sz="1050" dirty="0" smtClean="0"/>
              <a:t>構想（日本版</a:t>
            </a:r>
            <a:r>
              <a:rPr lang="en-US" altLang="ja-JP" sz="1050" dirty="0"/>
              <a:t>CCRC</a:t>
            </a:r>
            <a:r>
              <a:rPr lang="ja-JP" altLang="en-US" sz="1050" dirty="0"/>
              <a:t>（</a:t>
            </a:r>
            <a:r>
              <a:rPr lang="en-US" altLang="ja-JP" sz="1050" dirty="0"/>
              <a:t>Continuing Care Retirement Community</a:t>
            </a:r>
            <a:r>
              <a:rPr lang="ja-JP" altLang="en-US" sz="1050" dirty="0"/>
              <a:t>））</a:t>
            </a:r>
            <a:endParaRPr lang="en-US" altLang="ja-JP" sz="1050" dirty="0"/>
          </a:p>
          <a:p>
            <a:r>
              <a:rPr lang="ja-JP" altLang="en-US" sz="1050" dirty="0"/>
              <a:t>　　　　</a:t>
            </a:r>
            <a:r>
              <a:rPr lang="ja-JP" altLang="en-US" sz="1050" dirty="0" smtClean="0"/>
              <a:t>・・・老後</a:t>
            </a:r>
            <a:r>
              <a:rPr lang="ja-JP" altLang="en-US" sz="1050" dirty="0"/>
              <a:t>、まだ健康な間に入居し、人生最期の時までを過ごす高齢者のため</a:t>
            </a:r>
            <a:r>
              <a:rPr lang="ja-JP" altLang="en-US" sz="1050" dirty="0" smtClean="0"/>
              <a:t>の生活共同体</a:t>
            </a:r>
            <a:endParaRPr lang="en-US" altLang="ja-JP" sz="1050" dirty="0" smtClean="0"/>
          </a:p>
          <a:p>
            <a:endParaRPr lang="en-US" altLang="ja-JP" sz="1050" dirty="0"/>
          </a:p>
          <a:p>
            <a:endParaRPr lang="en-US" altLang="ja-JP" sz="1050" dirty="0"/>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360907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41530" y="692696"/>
            <a:ext cx="8460940" cy="6012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④</a:t>
            </a:r>
            <a:r>
              <a:rPr lang="ja-JP" altLang="en-US" sz="1400" b="1" dirty="0">
                <a:solidFill>
                  <a:schemeClr val="tx1"/>
                </a:solidFill>
              </a:rPr>
              <a:t>　スマートエイジング・シティ</a:t>
            </a:r>
            <a:endParaRPr lang="en-US" altLang="ja-JP" sz="1400" b="1" dirty="0">
              <a:solidFill>
                <a:schemeClr val="tx1"/>
              </a:solidFill>
            </a:endParaRPr>
          </a:p>
          <a:p>
            <a:r>
              <a:rPr lang="ja-JP" altLang="en-US" sz="1400" dirty="0">
                <a:solidFill>
                  <a:schemeClr val="tx1"/>
                </a:solidFill>
              </a:rPr>
              <a:t>　</a:t>
            </a:r>
            <a:r>
              <a:rPr lang="ja-JP" altLang="en-US" sz="1400" dirty="0" smtClean="0">
                <a:solidFill>
                  <a:schemeClr val="tx1"/>
                </a:solidFill>
              </a:rPr>
              <a:t>健康寿命の短さ</a:t>
            </a:r>
            <a:r>
              <a:rPr lang="ja-JP" altLang="ja-JP" sz="1400" dirty="0" smtClean="0">
                <a:solidFill>
                  <a:schemeClr val="tx1"/>
                </a:solidFill>
              </a:rPr>
              <a:t>、</a:t>
            </a:r>
            <a:r>
              <a:rPr lang="ja-JP" altLang="ja-JP" sz="1400" dirty="0">
                <a:solidFill>
                  <a:schemeClr val="tx1"/>
                </a:solidFill>
              </a:rPr>
              <a:t>医療・介護需要の増大、必要な人材・施設・サービスの不足、医療・介護費用の増嵩などの課題をどう乗り越えていくかが</a:t>
            </a:r>
            <a:r>
              <a:rPr lang="ja-JP" altLang="ja-JP" sz="1400" dirty="0" smtClean="0">
                <a:solidFill>
                  <a:schemeClr val="tx1"/>
                </a:solidFill>
              </a:rPr>
              <a:t>、喫緊</a:t>
            </a:r>
            <a:r>
              <a:rPr lang="ja-JP" altLang="ja-JP" sz="1400" dirty="0">
                <a:solidFill>
                  <a:schemeClr val="tx1"/>
                </a:solidFill>
              </a:rPr>
              <a:t>の課題</a:t>
            </a:r>
            <a:r>
              <a:rPr lang="ja-JP" altLang="en-US" sz="1400" dirty="0">
                <a:solidFill>
                  <a:schemeClr val="tx1"/>
                </a:solidFill>
              </a:rPr>
              <a:t>となっています。</a:t>
            </a:r>
            <a:endParaRPr lang="ja-JP" altLang="ja-JP" sz="1400" dirty="0">
              <a:solidFill>
                <a:schemeClr val="tx1"/>
              </a:solidFill>
            </a:endParaRPr>
          </a:p>
          <a:p>
            <a:r>
              <a:rPr lang="ja-JP" altLang="en-US" sz="1400" dirty="0">
                <a:solidFill>
                  <a:schemeClr val="tx1"/>
                </a:solidFill>
              </a:rPr>
              <a:t>　</a:t>
            </a:r>
            <a:r>
              <a:rPr lang="ja-JP" altLang="ja-JP" sz="1400" dirty="0">
                <a:solidFill>
                  <a:schemeClr val="tx1"/>
                </a:solidFill>
              </a:rPr>
              <a:t>一方で、医療や健康へのニーズの増大、多様化や、高齢者層</a:t>
            </a:r>
            <a:r>
              <a:rPr lang="ja-JP" altLang="en-US" sz="1400" dirty="0">
                <a:solidFill>
                  <a:schemeClr val="tx1"/>
                </a:solidFill>
              </a:rPr>
              <a:t>のボリューム</a:t>
            </a:r>
            <a:r>
              <a:rPr lang="ja-JP" altLang="ja-JP" sz="1400" dirty="0">
                <a:solidFill>
                  <a:schemeClr val="tx1"/>
                </a:solidFill>
              </a:rPr>
              <a:t>は、周辺関連分野も含めて大きな潜在需要の存在を意味し、ヘルスケアやシニアを対象にした市場の創出</a:t>
            </a:r>
            <a:r>
              <a:rPr lang="ja-JP" altLang="en-US" sz="1400" dirty="0">
                <a:solidFill>
                  <a:schemeClr val="tx1"/>
                </a:solidFill>
              </a:rPr>
              <a:t>も期待できます。</a:t>
            </a:r>
            <a:endParaRPr lang="ja-JP" altLang="ja-JP" sz="1400" strike="dblStrike" dirty="0">
              <a:solidFill>
                <a:schemeClr val="tx1"/>
              </a:solidFill>
            </a:endParaRPr>
          </a:p>
          <a:p>
            <a:endParaRPr lang="ja-JP" altLang="ja-JP" sz="1400" dirty="0">
              <a:solidFill>
                <a:schemeClr val="tx1"/>
              </a:solidFill>
            </a:endParaRPr>
          </a:p>
          <a:p>
            <a:r>
              <a:rPr lang="ja-JP" altLang="en-US" sz="1400" dirty="0">
                <a:solidFill>
                  <a:schemeClr val="tx1"/>
                </a:solidFill>
              </a:rPr>
              <a:t>　こうした観点から、</a:t>
            </a:r>
            <a:r>
              <a:rPr lang="ja-JP" altLang="ja-JP" sz="1400" dirty="0">
                <a:solidFill>
                  <a:schemeClr val="tx1"/>
                </a:solidFill>
              </a:rPr>
              <a:t>病気や要介護になる前の予防、健康づくりへ、そして、公的サービスから民間サービスへと府民意識も</a:t>
            </a:r>
            <a:r>
              <a:rPr lang="ja-JP" altLang="ja-JP" sz="1400" dirty="0" smtClean="0">
                <a:solidFill>
                  <a:schemeClr val="tx1"/>
                </a:solidFill>
              </a:rPr>
              <a:t>政策</a:t>
            </a:r>
            <a:r>
              <a:rPr lang="ja-JP" altLang="en-US" sz="1400" dirty="0" smtClean="0">
                <a:solidFill>
                  <a:schemeClr val="tx1"/>
                </a:solidFill>
              </a:rPr>
              <a:t>も</a:t>
            </a:r>
            <a:r>
              <a:rPr lang="ja-JP" altLang="ja-JP" sz="1400" dirty="0" smtClean="0">
                <a:solidFill>
                  <a:schemeClr val="tx1"/>
                </a:solidFill>
              </a:rPr>
              <a:t>変革</a:t>
            </a:r>
            <a:r>
              <a:rPr lang="ja-JP" altLang="ja-JP" sz="1400" dirty="0">
                <a:solidFill>
                  <a:schemeClr val="tx1"/>
                </a:solidFill>
              </a:rPr>
              <a:t>することが必要</a:t>
            </a:r>
            <a:r>
              <a:rPr lang="ja-JP" altLang="en-US" sz="1400" dirty="0">
                <a:solidFill>
                  <a:schemeClr val="tx1"/>
                </a:solidFill>
              </a:rPr>
              <a:t>となっています。</a:t>
            </a:r>
            <a:endParaRPr lang="ja-JP" altLang="ja-JP" sz="1400" dirty="0">
              <a:solidFill>
                <a:schemeClr val="tx1"/>
              </a:solidFill>
            </a:endParaRPr>
          </a:p>
          <a:p>
            <a:r>
              <a:rPr lang="ja-JP" altLang="en-US" sz="1400" dirty="0">
                <a:solidFill>
                  <a:schemeClr val="tx1"/>
                </a:solidFill>
              </a:rPr>
              <a:t>　そこで、</a:t>
            </a:r>
            <a:r>
              <a:rPr lang="ja-JP" altLang="ja-JP" sz="1400" dirty="0">
                <a:solidFill>
                  <a:schemeClr val="tx1"/>
                </a:solidFill>
              </a:rPr>
              <a:t>「ヘルスケア」や「エイジング」</a:t>
            </a:r>
            <a:r>
              <a:rPr lang="ja-JP" altLang="en-US" sz="1400" dirty="0">
                <a:solidFill>
                  <a:schemeClr val="tx1"/>
                </a:solidFill>
              </a:rPr>
              <a:t>を</a:t>
            </a:r>
            <a:r>
              <a:rPr lang="ja-JP" altLang="ja-JP" sz="1400" dirty="0">
                <a:solidFill>
                  <a:schemeClr val="tx1"/>
                </a:solidFill>
              </a:rPr>
              <a:t>キーワードにして</a:t>
            </a:r>
            <a:r>
              <a:rPr lang="ja-JP" altLang="en-US" sz="1400" dirty="0">
                <a:solidFill>
                  <a:schemeClr val="tx1"/>
                </a:solidFill>
              </a:rPr>
              <a:t>、</a:t>
            </a:r>
            <a:r>
              <a:rPr lang="ja-JP" altLang="ja-JP" sz="1400" dirty="0">
                <a:solidFill>
                  <a:schemeClr val="tx1"/>
                </a:solidFill>
              </a:rPr>
              <a:t>今いる住民が住み慣れた地域で安心して快適に住み続けられ、多様な世代の新たな住民を惹きつける、超高齢社会の課題解決型の活気あるまちのモデル「スマートエイジング・シティ」の実現</a:t>
            </a:r>
            <a:r>
              <a:rPr lang="ja-JP" altLang="ja-JP" sz="1400" dirty="0" smtClean="0">
                <a:solidFill>
                  <a:schemeClr val="tx1"/>
                </a:solidFill>
              </a:rPr>
              <a:t>を</a:t>
            </a:r>
            <a:r>
              <a:rPr lang="ja-JP" altLang="en-US" sz="1400" dirty="0" smtClean="0">
                <a:solidFill>
                  <a:schemeClr val="tx1"/>
                </a:solidFill>
              </a:rPr>
              <a:t>めざして</a:t>
            </a:r>
            <a:r>
              <a:rPr lang="ja-JP" altLang="en-US" sz="1400" dirty="0">
                <a:solidFill>
                  <a:schemeClr val="tx1"/>
                </a:solidFill>
              </a:rPr>
              <a:t>います。住宅・都市政策も新たな視点で展開し、政策分野</a:t>
            </a:r>
            <a:r>
              <a:rPr lang="ja-JP" altLang="ja-JP" sz="1400" dirty="0">
                <a:solidFill>
                  <a:schemeClr val="tx1"/>
                </a:solidFill>
              </a:rPr>
              <a:t>横断的に、人口減少・超高齢社会の多領域の課題を解決するまちづくり</a:t>
            </a:r>
            <a:r>
              <a:rPr lang="ja-JP" altLang="en-US" sz="1400" dirty="0">
                <a:solidFill>
                  <a:schemeClr val="tx1"/>
                </a:solidFill>
              </a:rPr>
              <a:t>を推進します。</a:t>
            </a:r>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　大阪</a:t>
            </a:r>
            <a:r>
              <a:rPr lang="ja-JP" altLang="ja-JP" sz="1400" dirty="0">
                <a:solidFill>
                  <a:schemeClr val="tx1"/>
                </a:solidFill>
              </a:rPr>
              <a:t>府では</a:t>
            </a:r>
            <a:r>
              <a:rPr lang="ja-JP" altLang="ja-JP" sz="1400" dirty="0" smtClean="0">
                <a:solidFill>
                  <a:schemeClr val="tx1"/>
                </a:solidFill>
              </a:rPr>
              <a:t>、</a:t>
            </a:r>
            <a:r>
              <a:rPr lang="ja-JP" altLang="en-US" sz="1400" dirty="0" smtClean="0">
                <a:solidFill>
                  <a:schemeClr val="tx1"/>
                </a:solidFill>
              </a:rPr>
              <a:t>都市部における「生涯活躍のまち構想」となる「</a:t>
            </a:r>
            <a:r>
              <a:rPr lang="ja-JP" altLang="en-US" sz="1400" dirty="0">
                <a:solidFill>
                  <a:schemeClr val="tx1"/>
                </a:solidFill>
              </a:rPr>
              <a:t>スマートエイジング・シティ」の実現に向けた取組みを進めることにより、</a:t>
            </a:r>
            <a:r>
              <a:rPr lang="ja-JP" altLang="ja-JP" sz="1400" dirty="0">
                <a:solidFill>
                  <a:schemeClr val="tx1"/>
                </a:solidFill>
              </a:rPr>
              <a:t>府民の健康寿命の延伸と生涯にわたる</a:t>
            </a:r>
            <a:r>
              <a:rPr lang="en-US" altLang="ja-JP" sz="1400" dirty="0">
                <a:solidFill>
                  <a:schemeClr val="tx1"/>
                </a:solidFill>
              </a:rPr>
              <a:t>QOL</a:t>
            </a:r>
            <a:r>
              <a:rPr lang="ja-JP" altLang="ja-JP" sz="1400" dirty="0">
                <a:solidFill>
                  <a:schemeClr val="tx1"/>
                </a:solidFill>
              </a:rPr>
              <a:t>の向上</a:t>
            </a:r>
            <a:r>
              <a:rPr lang="ja-JP" altLang="en-US" sz="1400" dirty="0">
                <a:solidFill>
                  <a:schemeClr val="tx1"/>
                </a:solidFill>
              </a:rPr>
              <a:t>を図る</a:t>
            </a:r>
            <a:r>
              <a:rPr lang="ja-JP" altLang="ja-JP" sz="1400" dirty="0">
                <a:solidFill>
                  <a:schemeClr val="tx1"/>
                </a:solidFill>
              </a:rPr>
              <a:t>とともに、人口減少・超高齢社会に必要な新たなサービスや製品</a:t>
            </a:r>
            <a:r>
              <a:rPr lang="ja-JP" altLang="en-US" sz="1400" dirty="0">
                <a:solidFill>
                  <a:schemeClr val="tx1"/>
                </a:solidFill>
              </a:rPr>
              <a:t>の</a:t>
            </a:r>
            <a:r>
              <a:rPr lang="ja-JP" altLang="ja-JP" sz="1400" dirty="0">
                <a:solidFill>
                  <a:schemeClr val="tx1"/>
                </a:solidFill>
              </a:rPr>
              <a:t>開発、提供</a:t>
            </a:r>
            <a:r>
              <a:rPr lang="ja-JP" altLang="en-US" sz="1400" dirty="0">
                <a:solidFill>
                  <a:schemeClr val="tx1"/>
                </a:solidFill>
              </a:rPr>
              <a:t>など</a:t>
            </a:r>
            <a:r>
              <a:rPr lang="ja-JP" altLang="ja-JP" sz="1400" dirty="0">
                <a:solidFill>
                  <a:schemeClr val="tx1"/>
                </a:solidFill>
              </a:rPr>
              <a:t>健康・医療関連産業、生活総合産業の創出、育成、振興を図</a:t>
            </a:r>
            <a:r>
              <a:rPr lang="ja-JP" altLang="en-US" sz="1400" dirty="0">
                <a:solidFill>
                  <a:schemeClr val="tx1"/>
                </a:solidFill>
              </a:rPr>
              <a:t>ります。</a:t>
            </a:r>
            <a:endParaRPr lang="en-US" altLang="ja-JP" sz="1400" dirty="0">
              <a:solidFill>
                <a:schemeClr val="tx1"/>
              </a:solidFill>
            </a:endParaRPr>
          </a:p>
          <a:p>
            <a:endParaRPr lang="en-US" altLang="ja-JP" sz="1400" dirty="0">
              <a:solidFill>
                <a:schemeClr val="tx1"/>
              </a:solidFill>
            </a:endParaRPr>
          </a:p>
          <a:p>
            <a:r>
              <a:rPr lang="ja-JP" altLang="en-US" sz="1400" dirty="0" smtClean="0">
                <a:solidFill>
                  <a:schemeClr val="tx1"/>
                </a:solidFill>
              </a:rPr>
              <a:t>　</a:t>
            </a:r>
            <a:r>
              <a:rPr lang="en-US" altLang="ja-JP" sz="1400" dirty="0" smtClean="0">
                <a:solidFill>
                  <a:schemeClr val="tx1"/>
                </a:solidFill>
              </a:rPr>
              <a:t>※</a:t>
            </a:r>
            <a:r>
              <a:rPr lang="ja-JP" altLang="en-US" sz="1400" dirty="0" smtClean="0">
                <a:solidFill>
                  <a:schemeClr val="tx1"/>
                </a:solidFill>
              </a:rPr>
              <a:t>　スマートエイジング・シティの先行事例を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章「活力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創出～新しい「都市型スタイル」の提唱</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地域類型別課題への対応（地域の特色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先進事例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）」において紹介しています。</a:t>
            </a:r>
            <a:endParaRPr lang="en-US" altLang="ja-JP" sz="1050" dirty="0">
              <a:solidFill>
                <a:schemeClr val="tx1"/>
              </a:solidFill>
            </a:endParaRPr>
          </a:p>
          <a:p>
            <a:endParaRPr lang="en-US" altLang="ja-JP" sz="1050" dirty="0" smtClean="0">
              <a:solidFill>
                <a:schemeClr val="tx1"/>
              </a:solidFill>
            </a:endParaRPr>
          </a:p>
          <a:p>
            <a:endParaRPr lang="en-US" altLang="ja-JP" sz="1050" dirty="0">
              <a:solidFill>
                <a:schemeClr val="tx1"/>
              </a:solidFill>
            </a:endParaRPr>
          </a:p>
          <a:p>
            <a:endParaRPr lang="en-US" altLang="ja-JP" sz="14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pic>
        <p:nvPicPr>
          <p:cNvPr id="7" name="Picture 2" descr="まちづくりのイメージ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15" y="4221088"/>
            <a:ext cx="3431913" cy="242718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907704" y="6207695"/>
            <a:ext cx="4590510" cy="461665"/>
          </a:xfrm>
          <a:prstGeom prst="rect">
            <a:avLst/>
          </a:prstGeom>
          <a:noFill/>
        </p:spPr>
        <p:txBody>
          <a:bodyPr wrap="square" rtlCol="0">
            <a:spAutoFit/>
          </a:bodyPr>
          <a:lstStyle/>
          <a:p>
            <a:pPr marL="185738" indent="-185738"/>
            <a:r>
              <a:rPr kumimoji="1" lang="ja-JP" altLang="en-US" sz="800" dirty="0" smtClean="0">
                <a:latin typeface="+mn-ea"/>
              </a:rPr>
              <a:t>出典：</a:t>
            </a:r>
            <a:r>
              <a:rPr lang="ja-JP" altLang="en-US" sz="800" dirty="0" smtClean="0">
                <a:latin typeface="+mn-ea"/>
              </a:rPr>
              <a:t>東京</a:t>
            </a:r>
            <a:r>
              <a:rPr lang="ja-JP" altLang="en-US" sz="800" dirty="0">
                <a:latin typeface="+mn-ea"/>
              </a:rPr>
              <a:t>大学高齢社会総合研究</a:t>
            </a:r>
            <a:r>
              <a:rPr lang="ja-JP" altLang="en-US" sz="800" dirty="0" smtClean="0">
                <a:latin typeface="+mn-ea"/>
              </a:rPr>
              <a:t>機構</a:t>
            </a:r>
            <a:endParaRPr lang="en-US" altLang="ja-JP" sz="800" dirty="0" smtClean="0">
              <a:latin typeface="+mn-ea"/>
            </a:endParaRPr>
          </a:p>
          <a:p>
            <a:pPr marL="185738" indent="-185738"/>
            <a:r>
              <a:rPr lang="ja-JP" altLang="en-US" sz="800" dirty="0">
                <a:latin typeface="+mn-ea"/>
              </a:rPr>
              <a:t>　</a:t>
            </a:r>
            <a:r>
              <a:rPr lang="ja-JP" altLang="en-US" sz="800" dirty="0" smtClean="0">
                <a:latin typeface="+mn-ea"/>
              </a:rPr>
              <a:t>　　</a:t>
            </a:r>
            <a:r>
              <a:rPr lang="ja-JP" altLang="en-US" sz="800" dirty="0">
                <a:latin typeface="+mn-ea"/>
              </a:rPr>
              <a:t>　辻哲夫教授「超高齢社会における医療介護政策の展開に</a:t>
            </a:r>
            <a:r>
              <a:rPr lang="ja-JP" altLang="en-US" sz="800" dirty="0" smtClean="0">
                <a:latin typeface="+mn-ea"/>
              </a:rPr>
              <a:t>ついて</a:t>
            </a:r>
            <a:r>
              <a:rPr lang="en-US" altLang="ja-JP" sz="800" dirty="0" smtClean="0">
                <a:latin typeface="+mn-ea"/>
              </a:rPr>
              <a:t/>
            </a:r>
            <a:br>
              <a:rPr lang="en-US" altLang="ja-JP" sz="800" dirty="0" smtClean="0">
                <a:latin typeface="+mn-ea"/>
              </a:rPr>
            </a:br>
            <a:r>
              <a:rPr lang="ja-JP" altLang="en-US" sz="800" dirty="0" smtClean="0">
                <a:latin typeface="+mn-ea"/>
              </a:rPr>
              <a:t>　　－</a:t>
            </a:r>
            <a:r>
              <a:rPr lang="ja-JP" altLang="en-US" sz="800" dirty="0">
                <a:latin typeface="+mn-ea"/>
              </a:rPr>
              <a:t>柏プロジェクトの試み－</a:t>
            </a:r>
            <a:r>
              <a:rPr lang="ja-JP" altLang="en-US" sz="800" dirty="0" smtClean="0">
                <a:latin typeface="+mn-ea"/>
              </a:rPr>
              <a:t>」</a:t>
            </a:r>
            <a:endParaRPr kumimoji="1" lang="ja-JP" altLang="en-US" sz="800" dirty="0">
              <a:latin typeface="+mn-ea"/>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99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8384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0" y="692696"/>
            <a:ext cx="8712968" cy="6370975"/>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smtClean="0">
                <a:cs typeface="Meiryo UI" panose="020B0604030504040204" pitchFamily="50" charset="-128"/>
              </a:rPr>
              <a:t>者</a:t>
            </a:r>
            <a:r>
              <a:rPr lang="ja-JP" altLang="en-US" sz="1400" dirty="0">
                <a:cs typeface="Meiryo UI" panose="020B0604030504040204" pitchFamily="50" charset="-128"/>
              </a:rPr>
              <a:t>・在留外国人</a:t>
            </a:r>
            <a:r>
              <a:rPr lang="ja-JP" altLang="en-US" sz="1400" dirty="0" smtClean="0">
                <a:cs typeface="Meiryo UI" panose="020B0604030504040204" pitchFamily="50" charset="-128"/>
              </a:rPr>
              <a:t>など</a:t>
            </a:r>
            <a:r>
              <a:rPr lang="ja-JP" altLang="en-US" sz="1400" dirty="0">
                <a:cs typeface="Meiryo UI" panose="020B0604030504040204" pitchFamily="50" charset="-128"/>
              </a:rPr>
              <a:t>、あらゆる人が活躍できる「全員参画社会」の実現に向け、個々の適性や能力に応じたきめ細やかな就業や就学支援策などが求められます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また、年齢を問わず、ボランティア活動等に気軽に参加できる環境づくりや</a:t>
            </a:r>
            <a:r>
              <a:rPr lang="en-US" altLang="ja-JP" sz="1400" dirty="0" smtClean="0">
                <a:cs typeface="Meiryo UI" panose="020B0604030504040204" pitchFamily="50" charset="-128"/>
              </a:rPr>
              <a:t>NPO</a:t>
            </a:r>
            <a:r>
              <a:rPr lang="ja-JP" altLang="en-US" sz="1400" dirty="0" smtClean="0">
                <a:cs typeface="Meiryo UI" panose="020B0604030504040204" pitchFamily="50" charset="-128"/>
              </a:rPr>
              <a:t>の活性化も「全員参画社会」の実現に向けて重要となっています。</a:t>
            </a:r>
            <a:endParaRPr lang="en-US" altLang="ja-JP" sz="140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a:t>
            </a:r>
            <a:r>
              <a:rPr lang="ja-JP" altLang="ja-JP" sz="1400" dirty="0" smtClean="0"/>
              <a:t>さらに</a:t>
            </a:r>
            <a:r>
              <a:rPr lang="ja-JP" altLang="ja-JP" sz="1400" dirty="0"/>
              <a:t>、人口減少や超高齢</a:t>
            </a:r>
            <a:r>
              <a:rPr lang="ja-JP" altLang="ja-JP" sz="1400" dirty="0" smtClean="0"/>
              <a:t>社会</a:t>
            </a:r>
            <a:r>
              <a:rPr lang="ja-JP" altLang="en-US" sz="1400" dirty="0" smtClean="0"/>
              <a:t>の進展</a:t>
            </a:r>
            <a:r>
              <a:rPr lang="ja-JP" altLang="ja-JP" sz="1400" dirty="0" smtClean="0"/>
              <a:t>に</a:t>
            </a:r>
            <a:r>
              <a:rPr lang="ja-JP" altLang="ja-JP" sz="1400" dirty="0"/>
              <a:t>より</a:t>
            </a:r>
            <a:r>
              <a:rPr lang="ja-JP" altLang="ja-JP" sz="1400" dirty="0" smtClean="0"/>
              <a:t>、コミュニティ</a:t>
            </a:r>
            <a:r>
              <a:rPr lang="ja-JP" altLang="ja-JP" sz="1400" dirty="0"/>
              <a:t>の希薄化が課題となる中、地域における見守り・発見・つなぎ機能の強化等を通じて、</a:t>
            </a:r>
            <a:r>
              <a:rPr lang="ja-JP" altLang="ja-JP" sz="1400" dirty="0" smtClean="0"/>
              <a:t>住民</a:t>
            </a:r>
            <a:r>
              <a:rPr lang="ja-JP" altLang="en-US" sz="1400" dirty="0"/>
              <a:t>の</a:t>
            </a:r>
            <a:r>
              <a:rPr lang="ja-JP" altLang="ja-JP" sz="1400" dirty="0" smtClean="0"/>
              <a:t>理解</a:t>
            </a:r>
            <a:r>
              <a:rPr lang="ja-JP" altLang="ja-JP" sz="1400" dirty="0"/>
              <a:t>や関心を高め、地域福祉を支える多様な</a:t>
            </a:r>
            <a:r>
              <a:rPr lang="ja-JP" altLang="ja-JP" sz="1400" dirty="0" smtClean="0"/>
              <a:t>人づくり</a:t>
            </a:r>
            <a:r>
              <a:rPr lang="ja-JP" altLang="en-US" sz="1400" dirty="0" smtClean="0"/>
              <a:t>が求められています。</a:t>
            </a:r>
            <a:endParaRPr lang="en-US" altLang="ja-JP" sz="1400" dirty="0" smtClean="0">
              <a:cs typeface="Meiryo UI" panose="020B0604030504040204" pitchFamily="50" charset="-128"/>
            </a:endParaRPr>
          </a:p>
          <a:p>
            <a:r>
              <a:rPr lang="ja-JP" altLang="en-US" sz="1400" dirty="0">
                <a:cs typeface="Meiryo UI" panose="020B0604030504040204" pitchFamily="50" charset="-128"/>
              </a:rPr>
              <a:t>　</a:t>
            </a:r>
            <a:r>
              <a:rPr lang="ja-JP" altLang="en-US" sz="1400" dirty="0" smtClean="0">
                <a:cs typeface="Meiryo UI" panose="020B0604030504040204" pitchFamily="50" charset="-128"/>
              </a:rPr>
              <a:t>　</a:t>
            </a:r>
            <a:endParaRPr lang="en-US" altLang="ja-JP" sz="1400" dirty="0">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次</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大阪府障がい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者計画」に基づき、障がい福祉の総合的な推進に取り組んでいます。障がい者の就労支援については、就職準備段階から就職後の定着支援に至るまで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の就労支援機関のネットワークの構築・強化や福祉施設への人的・技術的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のほか、企業への働きかけ等により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、障がい者が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安心して就職できる環境づくりを進めます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特に、精神・発達障がい者については、職場定着に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課題があること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から支援を強化します。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また、アート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作品の販売支援等により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者の創作活動が収入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につながる仕組みを構築します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cs typeface="Meiryo UI" panose="020B0604030504040204" pitchFamily="50" charset="-128"/>
              </a:rPr>
              <a:t>障</a:t>
            </a:r>
            <a:r>
              <a:rPr lang="ja-JP" altLang="en-US" sz="1400" dirty="0">
                <a:cs typeface="Meiryo UI" panose="020B0604030504040204" pitchFamily="50" charset="-128"/>
              </a:rPr>
              <a:t>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nSpc>
                <a:spcPts val="900"/>
              </a:lnSpc>
            </a:pPr>
            <a:endParaRPr lang="en-US" altLang="ja-JP" sz="1400" dirty="0" smtClean="0">
              <a:cs typeface="Meiryo UI" panose="020B0604030504040204" pitchFamily="50" charset="-128"/>
            </a:endParaRPr>
          </a:p>
          <a:p>
            <a:pPr marL="180000" lvl="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就職が困難な方</a:t>
            </a:r>
            <a:r>
              <a:rPr lang="ja-JP" altLang="en-US" sz="1400" dirty="0">
                <a:cs typeface="Meiryo UI" panose="020B0604030504040204" pitchFamily="50" charset="-128"/>
              </a:rPr>
              <a:t>の早期の就職や定着をめざし、以下の取組みを進めます。</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しごとフィールドが核となり、若者や女性、中高年齢者、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者、一般就業をめざす全ての方に対する支援</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a:t>
            </a:r>
            <a:r>
              <a:rPr lang="ja-JP" altLang="en-US" sz="1400" dirty="0" err="1">
                <a:cs typeface="Meiryo UI" panose="020B0604030504040204" pitchFamily="50" charset="-128"/>
              </a:rPr>
              <a:t>発達障がい</a:t>
            </a:r>
            <a:r>
              <a:rPr lang="ja-JP" altLang="en-US" sz="1400" dirty="0">
                <a:cs typeface="Meiryo UI" panose="020B0604030504040204" pitchFamily="50" charset="-128"/>
              </a:rPr>
              <a:t>傾向が</a:t>
            </a:r>
            <a:r>
              <a:rPr lang="ja-JP" altLang="en-US" sz="1400" dirty="0" smtClean="0">
                <a:cs typeface="Meiryo UI" panose="020B0604030504040204" pitchFamily="50" charset="-128"/>
              </a:rPr>
              <a:t>あり、障</a:t>
            </a:r>
            <a:r>
              <a:rPr lang="ja-JP" altLang="en-US" sz="1400" dirty="0">
                <a:cs typeface="Meiryo UI" panose="020B0604030504040204" pitchFamily="50" charset="-128"/>
              </a:rPr>
              <a:t>がい受容が難しいもしくは気づきが乏しい方への支援</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中小企業に対する人材採用から職場定着までの一貫した支援及びメンタル系サポートによる離職対策支援</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働く意欲のある高年齢者に対する多様な就業機会を提供するための職域</a:t>
            </a:r>
            <a:r>
              <a:rPr lang="ja-JP" altLang="en-US" sz="1400" dirty="0" smtClean="0">
                <a:cs typeface="Meiryo UI" panose="020B0604030504040204" pitchFamily="50" charset="-128"/>
              </a:rPr>
              <a:t>開発</a:t>
            </a:r>
            <a:endParaRPr lang="en-US" altLang="ja-JP" sz="1400" dirty="0" smtClean="0">
              <a:cs typeface="Meiryo UI" panose="020B0604030504040204" pitchFamily="50" charset="-128"/>
            </a:endParaRPr>
          </a:p>
          <a:p>
            <a:pPr marL="180000" lvl="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　生活困窮者等に対する就労支援員のサポート及び就労場所や就労体験等の受け入れ事業所の開拓</a:t>
            </a:r>
            <a:endParaRPr lang="en-US" altLang="ja-JP" sz="1400" dirty="0" smtClean="0">
              <a:cs typeface="Meiryo UI" panose="020B0604030504040204" pitchFamily="50" charset="-128"/>
            </a:endParaRPr>
          </a:p>
          <a:p>
            <a:pPr marL="180000" lvl="0" indent="-457200">
              <a:lnSpc>
                <a:spcPts val="900"/>
              </a:lnSpc>
            </a:pP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働く意欲のある高齢者に対する多様な就業機会を提供するための職域開拓を進めます。</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高齢者が持つ優れた技術・経験に着目した職域開拓</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高齢者の特性に着目した職域</a:t>
            </a:r>
            <a:r>
              <a:rPr lang="ja-JP" altLang="en-US" sz="1400" dirty="0" smtClean="0">
                <a:cs typeface="Meiryo UI" panose="020B0604030504040204" pitchFamily="50" charset="-128"/>
              </a:rPr>
              <a:t>開拓</a:t>
            </a:r>
            <a:endParaRPr lang="en-US" altLang="ja-JP" sz="1400" dirty="0" smtClean="0">
              <a:cs typeface="Meiryo UI" panose="020B0604030504040204" pitchFamily="50" charset="-128"/>
            </a:endParaRPr>
          </a:p>
          <a:p>
            <a:pPr marL="180000" lvl="0" indent="-457200">
              <a:lnSpc>
                <a:spcPts val="900"/>
              </a:lnSpc>
            </a:pPr>
            <a:endParaRPr lang="en-US" altLang="ja-JP" sz="1400" dirty="0">
              <a:cs typeface="Meiryo UI" panose="020B0604030504040204" pitchFamily="50" charset="-128"/>
            </a:endParaRPr>
          </a:p>
          <a:p>
            <a:pPr marL="180000" indent="-457200"/>
            <a:r>
              <a:rPr lang="ja-JP" altLang="en-US" sz="1400" dirty="0" smtClean="0">
                <a:cs typeface="Meiryo UI" panose="020B0604030504040204" pitchFamily="50" charset="-128"/>
              </a:rPr>
              <a:t>　</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　若者は①（</a:t>
            </a:r>
            <a:r>
              <a:rPr lang="en-US" altLang="ja-JP" sz="1400" dirty="0" smtClean="0">
                <a:cs typeface="Meiryo UI" panose="020B0604030504040204" pitchFamily="50" charset="-128"/>
              </a:rPr>
              <a:t>1</a:t>
            </a:r>
            <a:r>
              <a:rPr lang="ja-JP" altLang="en-US" sz="1400" dirty="0" smtClean="0">
                <a:cs typeface="Meiryo UI" panose="020B0604030504040204" pitchFamily="50" charset="-128"/>
              </a:rPr>
              <a:t>）</a:t>
            </a:r>
            <a:r>
              <a:rPr lang="ja-JP" altLang="en-US" sz="1400" dirty="0">
                <a:cs typeface="Meiryo UI" panose="020B0604030504040204" pitchFamily="50" charset="-128"/>
              </a:rPr>
              <a:t>、 </a:t>
            </a:r>
            <a:r>
              <a:rPr lang="ja-JP" altLang="en-US" sz="1400" dirty="0" smtClean="0">
                <a:cs typeface="Meiryo UI" panose="020B0604030504040204" pitchFamily="50" charset="-128"/>
              </a:rPr>
              <a:t>女性は①（</a:t>
            </a:r>
            <a:r>
              <a:rPr lang="en-US" altLang="ja-JP" sz="1400" dirty="0" smtClean="0">
                <a:cs typeface="Meiryo UI" panose="020B0604030504040204" pitchFamily="50" charset="-128"/>
              </a:rPr>
              <a:t>2</a:t>
            </a:r>
            <a:r>
              <a:rPr lang="ja-JP" altLang="en-US" sz="1400" dirty="0" smtClean="0">
                <a:cs typeface="Meiryo UI" panose="020B0604030504040204" pitchFamily="50" charset="-128"/>
              </a:rPr>
              <a:t>）、高齢者は③（</a:t>
            </a:r>
            <a:r>
              <a:rPr lang="en-US" altLang="ja-JP" sz="1400" dirty="0" smtClean="0">
                <a:cs typeface="Meiryo UI" panose="020B0604030504040204" pitchFamily="50" charset="-128"/>
              </a:rPr>
              <a:t>2</a:t>
            </a:r>
            <a:r>
              <a:rPr lang="ja-JP" altLang="en-US" sz="1400" dirty="0" smtClean="0">
                <a:cs typeface="Meiryo UI" panose="020B0604030504040204" pitchFamily="50" charset="-128"/>
              </a:rPr>
              <a:t>）にも記載しています。</a:t>
            </a:r>
            <a:endParaRPr lang="en-US" altLang="ja-JP" sz="1400" dirty="0" smtClean="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074313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88"/>
            <a:ext cx="8856984" cy="830997"/>
          </a:xfrm>
          <a:prstGeom prst="rect">
            <a:avLst/>
          </a:prstGeom>
        </p:spPr>
        <p:txBody>
          <a:bodyPr wrap="square">
            <a:spAutoFit/>
          </a:bodyPr>
          <a:lstStyle/>
          <a:p>
            <a:r>
              <a:rPr lang="ja-JP" altLang="en-US" sz="1600" b="1" dirty="0" smtClean="0"/>
              <a:t>　基本目標④：</a:t>
            </a:r>
            <a:r>
              <a:rPr lang="ja-JP" altLang="ja-JP" sz="1600" b="1" dirty="0" smtClean="0"/>
              <a:t>安全</a:t>
            </a:r>
            <a:r>
              <a:rPr lang="ja-JP" altLang="ja-JP" sz="1600" b="1" dirty="0"/>
              <a:t>・安心な</a:t>
            </a:r>
            <a:r>
              <a:rPr lang="ja-JP" altLang="ja-JP" sz="1600" b="1" dirty="0" smtClean="0"/>
              <a:t>地域</a:t>
            </a:r>
            <a:r>
              <a:rPr lang="ja-JP" altLang="en-US" sz="1600" b="1" dirty="0" smtClean="0"/>
              <a:t>をつくる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a:t>
            </a:r>
            <a:r>
              <a:rPr lang="ja-JP" altLang="en-US" sz="1600" dirty="0" smtClean="0"/>
              <a:t>公共施設等の利活用・長寿命化などを通じて、人口減少社会においても安全・安心で快適な都市基盤整備の最適化を実現します。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
        <p:nvSpPr>
          <p:cNvPr id="14" name="テキスト ボックス 13"/>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6" name="表 15"/>
          <p:cNvGraphicFramePr>
            <a:graphicFrameLocks noGrp="1"/>
          </p:cNvGraphicFramePr>
          <p:nvPr>
            <p:extLst>
              <p:ext uri="{D42A27DB-BD31-4B8C-83A1-F6EECF244321}">
                <p14:modId xmlns:p14="http://schemas.microsoft.com/office/powerpoint/2010/main" val="3449532421"/>
              </p:ext>
            </p:extLst>
          </p:nvPr>
        </p:nvGraphicFramePr>
        <p:xfrm>
          <a:off x="539552" y="1916832"/>
          <a:ext cx="3996444" cy="292608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・全国に先駆けた「逃げる」「凌ぐ」「防ぐ」の総合的な災害対策</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・全国有数の治水安全度</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・安全なまちづくりに向けた警察との連携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・ファシリティマネジメントの推進</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・関係市と連携した密集市街地対策の強化</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・高齢化等による地域の防犯力・防災力の低下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・南海トラフ巨大地震による被害の想定（ゼロメートル地帯に人口・資産が集中）</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・全国最大規模の密集市街地の存在</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・近年、突発的で局地的な集中豪雨が頻発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・ひったくりなどの街頭犯罪、高齢者に対する特殊詐欺、子どもや女性に対する性犯罪が高水準で推移</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・交通事故の多発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・公共施設等の老朽化</a:t>
                      </a:r>
                      <a:endParaRPr kumimoji="1" lang="ja-JP" altLang="en-US" sz="1200" u="none" dirty="0">
                        <a:solidFill>
                          <a:schemeClr val="tx1"/>
                        </a:solidFill>
                      </a:endParaRPr>
                    </a:p>
                  </a:txBody>
                  <a:tcPr/>
                </a:tc>
              </a:tr>
            </a:tbl>
          </a:graphicData>
        </a:graphic>
      </p:graphicFrame>
      <p:sp>
        <p:nvSpPr>
          <p:cNvPr id="17" name="ストライプ矢印 16"/>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2" name="正方形/長方形 21"/>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人口減少社会に対応した安全・安心かつ快適で</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利便性の高い都市の創出</a:t>
            </a:r>
            <a:endParaRPr kumimoji="1" lang="ja-JP" altLang="en-US" sz="1600" b="1" dirty="0">
              <a:solidFill>
                <a:schemeClr val="tx1"/>
              </a:solidFill>
            </a:endParaRPr>
          </a:p>
        </p:txBody>
      </p:sp>
      <p:sp>
        <p:nvSpPr>
          <p:cNvPr id="24" name="正方形/長方形 23"/>
          <p:cNvSpPr/>
          <p:nvPr/>
        </p:nvSpPr>
        <p:spPr>
          <a:xfrm>
            <a:off x="611560" y="5661248"/>
            <a:ext cx="8145004"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（１）安全・安心の確保</a:t>
            </a:r>
            <a:r>
              <a:rPr kumimoji="1" lang="en-US" altLang="ja-JP" sz="1400" dirty="0" smtClean="0">
                <a:solidFill>
                  <a:schemeClr val="tx1"/>
                </a:solidFill>
              </a:rPr>
              <a:t>		</a:t>
            </a:r>
            <a:r>
              <a:rPr kumimoji="1" lang="ja-JP" altLang="en-US" sz="1400" dirty="0" smtClean="0">
                <a:solidFill>
                  <a:schemeClr val="tx1"/>
                </a:solidFill>
              </a:rPr>
              <a:t>南海トラフ巨大地震対策、治安・防犯の推進　等</a:t>
            </a:r>
            <a:endParaRPr kumimoji="1" lang="en-US" altLang="ja-JP" sz="1400" dirty="0" smtClean="0">
              <a:solidFill>
                <a:schemeClr val="tx1"/>
              </a:solidFill>
            </a:endParaRPr>
          </a:p>
          <a:p>
            <a:r>
              <a:rPr lang="ja-JP" altLang="en-US" sz="1400" dirty="0" smtClean="0">
                <a:solidFill>
                  <a:schemeClr val="tx1"/>
                </a:solidFill>
              </a:rPr>
              <a:t>（２）都市基盤の再構築</a:t>
            </a:r>
            <a:r>
              <a:rPr lang="en-US" altLang="ja-JP" sz="1400" dirty="0" smtClean="0">
                <a:solidFill>
                  <a:schemeClr val="tx1"/>
                </a:solidFill>
              </a:rPr>
              <a:t>		</a:t>
            </a:r>
            <a:r>
              <a:rPr lang="ja-JP" altLang="en-US" sz="1400" dirty="0" smtClean="0">
                <a:solidFill>
                  <a:schemeClr val="tx1"/>
                </a:solidFill>
              </a:rPr>
              <a:t>ファシリティマネジメント　等</a:t>
            </a:r>
            <a:endParaRPr lang="en-US" altLang="ja-JP" sz="1400" dirty="0" smtClean="0">
              <a:solidFill>
                <a:schemeClr val="tx1"/>
              </a:solidFill>
            </a:endParaRPr>
          </a:p>
        </p:txBody>
      </p:sp>
      <p:sp>
        <p:nvSpPr>
          <p:cNvPr id="25" name="テキスト ボックス 24"/>
          <p:cNvSpPr txBox="1"/>
          <p:nvPr/>
        </p:nvSpPr>
        <p:spPr>
          <a:xfrm>
            <a:off x="467544" y="5384249"/>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6" name="上矢印 25"/>
          <p:cNvSpPr/>
          <p:nvPr/>
        </p:nvSpPr>
        <p:spPr>
          <a:xfrm>
            <a:off x="3347864" y="5013176"/>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8" name="正方形/長方形 1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801482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2" name="正方形/長方形 1"/>
          <p:cNvSpPr/>
          <p:nvPr/>
        </p:nvSpPr>
        <p:spPr>
          <a:xfrm>
            <a:off x="323527" y="1917122"/>
            <a:ext cx="8515510" cy="1600438"/>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地域の高齢化が進む中、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地震・津波・風水害などの様々な災害に対応する上で、地域防災力の向上をはじめとするソフト・ハード両面にわたる対策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急務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また、府民の安全・安心の確保には治安・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視点も欠かせません。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ひったくりや</a:t>
            </a:r>
            <a:r>
              <a:rPr lang="ja-JP" altLang="en-US" sz="1400" dirty="0"/>
              <a:t>高齢者に対する特殊</a:t>
            </a:r>
            <a:r>
              <a:rPr lang="ja-JP" altLang="en-US" sz="1400" dirty="0" smtClean="0"/>
              <a:t>詐欺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依然として高水準で推移しています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。交通事故も同様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です。これらの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犯罪や事故等の抑止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のため、地域ぐるみ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充実や啓発が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重要です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7180"/>
            <a:ext cx="8460940" cy="115764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a:t>
            </a:r>
            <a:r>
              <a:rPr lang="ja-JP" altLang="en-US" sz="1400" b="1" dirty="0">
                <a:solidFill>
                  <a:schemeClr val="tx1"/>
                </a:solidFill>
              </a:rPr>
              <a:t>　</a:t>
            </a:r>
            <a:r>
              <a:rPr lang="ja-JP" altLang="en-US" sz="1400" b="1" dirty="0" smtClean="0">
                <a:solidFill>
                  <a:schemeClr val="tx1"/>
                </a:solidFill>
              </a:rPr>
              <a:t>地震による被害予測：</a:t>
            </a:r>
            <a:r>
              <a:rPr lang="en-US" altLang="ja-JP" sz="1400" b="1" dirty="0" smtClean="0">
                <a:solidFill>
                  <a:schemeClr val="tx1"/>
                </a:solidFill>
              </a:rPr>
              <a:t>133,000</a:t>
            </a:r>
            <a:r>
              <a:rPr lang="ja-JP" altLang="en-US" sz="1400" b="1" dirty="0" smtClean="0">
                <a:solidFill>
                  <a:schemeClr val="tx1"/>
                </a:solidFill>
              </a:rPr>
              <a:t>人（</a:t>
            </a:r>
            <a:r>
              <a:rPr lang="en-US" altLang="ja-JP" sz="1400" b="1" dirty="0" smtClean="0">
                <a:solidFill>
                  <a:schemeClr val="tx1"/>
                </a:solidFill>
              </a:rPr>
              <a:t>H25</a:t>
            </a:r>
            <a:r>
              <a:rPr lang="ja-JP" altLang="en-US" sz="1400" b="1" dirty="0" smtClean="0">
                <a:solidFill>
                  <a:schemeClr val="tx1"/>
                </a:solidFill>
              </a:rPr>
              <a:t>）➡　限りなくゼロに</a:t>
            </a:r>
            <a:r>
              <a:rPr lang="en-US" altLang="ja-JP" sz="1400" b="1" dirty="0" smtClean="0">
                <a:solidFill>
                  <a:schemeClr val="tx1"/>
                </a:solidFill>
              </a:rPr>
              <a:t>【</a:t>
            </a:r>
            <a:r>
              <a:rPr lang="ja-JP" altLang="en-US" sz="1400" b="1" dirty="0" smtClean="0">
                <a:solidFill>
                  <a:schemeClr val="tx1"/>
                </a:solidFill>
              </a:rPr>
              <a:t>～</a:t>
            </a:r>
            <a:r>
              <a:rPr lang="en-US" altLang="ja-JP" sz="1400" b="1" dirty="0" smtClean="0">
                <a:solidFill>
                  <a:schemeClr val="tx1"/>
                </a:solidFill>
              </a:rPr>
              <a:t>H36</a:t>
            </a:r>
            <a:r>
              <a:rPr lang="ja-JP" altLang="en-US" sz="1400" b="1" dirty="0" smtClean="0">
                <a:solidFill>
                  <a:schemeClr val="tx1"/>
                </a:solidFill>
              </a:rPr>
              <a:t>まで</a:t>
            </a:r>
            <a:r>
              <a:rPr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地震時等に著しく危険な密集市街地の面積・</a:t>
            </a:r>
            <a:r>
              <a:rPr lang="ja-JP" altLang="en-US" sz="1400" b="1" dirty="0" smtClean="0">
                <a:solidFill>
                  <a:schemeClr val="tx1"/>
                </a:solidFill>
              </a:rPr>
              <a:t>地区数</a:t>
            </a:r>
            <a:endParaRPr lang="en-US" altLang="ja-JP" sz="1400" b="1" dirty="0" smtClean="0">
              <a:solidFill>
                <a:schemeClr val="tx1"/>
              </a:solidFill>
            </a:endParaRPr>
          </a:p>
          <a:p>
            <a:r>
              <a:rPr lang="ja-JP" altLang="en-US" sz="1400" b="1" dirty="0" smtClean="0">
                <a:solidFill>
                  <a:schemeClr val="tx1"/>
                </a:solidFill>
              </a:rPr>
              <a:t>　　　　　　　　　　　　　　　　　　　　　　　　　　　：</a:t>
            </a:r>
            <a:r>
              <a:rPr lang="en-US" altLang="ja-JP" sz="1400" b="1" dirty="0">
                <a:solidFill>
                  <a:schemeClr val="tx1"/>
                </a:solidFill>
              </a:rPr>
              <a:t>2,248ha</a:t>
            </a:r>
            <a:r>
              <a:rPr lang="ja-JP" altLang="en-US" sz="1400" b="1" dirty="0" err="1">
                <a:solidFill>
                  <a:schemeClr val="tx1"/>
                </a:solidFill>
              </a:rPr>
              <a:t>、</a:t>
            </a:r>
            <a:r>
              <a:rPr lang="en-US" altLang="ja-JP" sz="1400" b="1" dirty="0">
                <a:solidFill>
                  <a:schemeClr val="tx1"/>
                </a:solidFill>
              </a:rPr>
              <a:t>7</a:t>
            </a:r>
            <a:r>
              <a:rPr lang="ja-JP" altLang="en-US" sz="1400" b="1" dirty="0">
                <a:solidFill>
                  <a:schemeClr val="tx1"/>
                </a:solidFill>
              </a:rPr>
              <a:t>市</a:t>
            </a:r>
            <a:r>
              <a:rPr lang="en-US" altLang="ja-JP" sz="1400" b="1" dirty="0">
                <a:solidFill>
                  <a:schemeClr val="tx1"/>
                </a:solidFill>
              </a:rPr>
              <a:t>11</a:t>
            </a:r>
            <a:r>
              <a:rPr lang="ja-JP" altLang="en-US" sz="1400" b="1" dirty="0" smtClean="0">
                <a:solidFill>
                  <a:schemeClr val="tx1"/>
                </a:solidFill>
              </a:rPr>
              <a:t>地区（</a:t>
            </a:r>
            <a:r>
              <a:rPr lang="en-US" altLang="ja-JP" sz="1400" b="1" dirty="0" smtClean="0">
                <a:solidFill>
                  <a:schemeClr val="tx1"/>
                </a:solidFill>
              </a:rPr>
              <a:t>H26</a:t>
            </a:r>
            <a:r>
              <a:rPr lang="ja-JP" altLang="en-US" sz="1400" b="1" dirty="0" smtClean="0">
                <a:solidFill>
                  <a:schemeClr val="tx1"/>
                </a:solidFill>
              </a:rPr>
              <a:t>）</a:t>
            </a:r>
            <a:r>
              <a:rPr lang="ja-JP" altLang="en-US" sz="1400" b="1" dirty="0">
                <a:solidFill>
                  <a:schemeClr val="tx1"/>
                </a:solidFill>
              </a:rPr>
              <a:t>➡　解消</a:t>
            </a:r>
            <a:r>
              <a:rPr lang="en-US" altLang="ja-JP" sz="1400" b="1" dirty="0">
                <a:solidFill>
                  <a:schemeClr val="tx1"/>
                </a:solidFill>
              </a:rPr>
              <a:t>【</a:t>
            </a:r>
            <a:r>
              <a:rPr lang="ja-JP" altLang="en-US" sz="1400" b="1" dirty="0">
                <a:solidFill>
                  <a:schemeClr val="tx1"/>
                </a:solidFill>
              </a:rPr>
              <a:t>～</a:t>
            </a:r>
            <a:r>
              <a:rPr lang="en-US" altLang="ja-JP" sz="1400" b="1" dirty="0">
                <a:solidFill>
                  <a:schemeClr val="tx1"/>
                </a:solidFill>
              </a:rPr>
              <a:t>H32</a:t>
            </a:r>
            <a:r>
              <a:rPr lang="ja-JP" altLang="en-US" sz="1400" b="1" dirty="0">
                <a:solidFill>
                  <a:schemeClr val="tx1"/>
                </a:solidFill>
              </a:rPr>
              <a:t>まで</a:t>
            </a:r>
            <a:r>
              <a:rPr lang="en-US" altLang="ja-JP" sz="1400" b="1" dirty="0" smtClean="0">
                <a:solidFill>
                  <a:schemeClr val="tx1"/>
                </a:solidFill>
              </a:rPr>
              <a:t>】</a:t>
            </a:r>
          </a:p>
          <a:p>
            <a:r>
              <a:rPr lang="en-US" altLang="ja-JP" sz="1400" b="1" dirty="0" smtClean="0">
                <a:solidFill>
                  <a:schemeClr val="tx1"/>
                </a:solidFill>
              </a:rPr>
              <a:t> </a:t>
            </a:r>
            <a:r>
              <a:rPr kumimoji="1" lang="ja-JP" altLang="en-US" sz="1400" dirty="0" smtClean="0">
                <a:solidFill>
                  <a:schemeClr val="tx1"/>
                </a:solidFill>
              </a:rPr>
              <a:t>＜参考指標＞ひったくりの認知件数、性犯罪の認知件数</a:t>
            </a:r>
            <a:endParaRPr kumimoji="1" lang="ja-JP" altLang="en-US" sz="1400" dirty="0">
              <a:solidFill>
                <a:schemeClr val="tx1"/>
              </a:solidFill>
            </a:endParaRPr>
          </a:p>
        </p:txBody>
      </p:sp>
      <p:sp>
        <p:nvSpPr>
          <p:cNvPr id="9" name="正方形/長方形 8"/>
          <p:cNvSpPr/>
          <p:nvPr/>
        </p:nvSpPr>
        <p:spPr>
          <a:xfrm>
            <a:off x="4943412" y="3759423"/>
            <a:ext cx="4021076" cy="461665"/>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a:t>
            </a:r>
            <a:r>
              <a:rPr lang="ja-JP" altLang="ja-JP" sz="1200" dirty="0" smtClean="0"/>
              <a:t>性</a:t>
            </a:r>
            <a:r>
              <a:rPr lang="ja-JP" altLang="ja-JP" sz="1200" dirty="0"/>
              <a:t>犯罪</a:t>
            </a:r>
            <a:r>
              <a:rPr lang="ja-JP" altLang="en-US" sz="1200" dirty="0"/>
              <a:t>の</a:t>
            </a:r>
            <a:r>
              <a:rPr lang="ja-JP" altLang="ja-JP" sz="1200" dirty="0"/>
              <a:t>認知</a:t>
            </a:r>
            <a:r>
              <a:rPr lang="ja-JP" altLang="ja-JP" sz="1200" dirty="0" smtClean="0"/>
              <a:t>件</a:t>
            </a:r>
            <a:r>
              <a:rPr lang="ja-JP" altLang="en-US" sz="1200" dirty="0" smtClean="0"/>
              <a:t>数</a:t>
            </a:r>
            <a:r>
              <a:rPr lang="en-US" altLang="ja-JP" sz="1200" dirty="0" smtClean="0"/>
              <a:t/>
            </a:r>
            <a:br>
              <a:rPr lang="en-US" altLang="ja-JP" sz="1200" dirty="0" smtClean="0"/>
            </a:br>
            <a:r>
              <a:rPr lang="ja-JP" altLang="en-US" sz="1200" dirty="0" smtClean="0"/>
              <a:t>　　</a:t>
            </a:r>
            <a:r>
              <a:rPr lang="en-US" altLang="ja-JP" sz="1050" dirty="0" smtClean="0"/>
              <a:t>(</a:t>
            </a:r>
            <a:r>
              <a:rPr lang="ja-JP" altLang="ja-JP" sz="1050" dirty="0"/>
              <a:t>強姦と強制わいせつの認知件数の合計</a:t>
            </a:r>
            <a:r>
              <a:rPr lang="en-US" altLang="ja-JP" sz="1050" dirty="0"/>
              <a:t>)</a:t>
            </a:r>
            <a:endParaRPr lang="ja-JP" altLang="ja-JP" sz="1050" dirty="0"/>
          </a:p>
        </p:txBody>
      </p:sp>
      <p:graphicFrame>
        <p:nvGraphicFramePr>
          <p:cNvPr id="18" name="グラフ 17"/>
          <p:cNvGraphicFramePr/>
          <p:nvPr>
            <p:extLst>
              <p:ext uri="{D42A27DB-BD31-4B8C-83A1-F6EECF244321}">
                <p14:modId xmlns:p14="http://schemas.microsoft.com/office/powerpoint/2010/main" val="3333093839"/>
              </p:ext>
            </p:extLst>
          </p:nvPr>
        </p:nvGraphicFramePr>
        <p:xfrm>
          <a:off x="820343" y="4180162"/>
          <a:ext cx="3096344" cy="2201746"/>
        </p:xfrm>
        <a:graphic>
          <a:graphicData uri="http://schemas.openxmlformats.org/drawingml/2006/chart">
            <c:chart xmlns:c="http://schemas.openxmlformats.org/drawingml/2006/chart" xmlns:r="http://schemas.openxmlformats.org/officeDocument/2006/relationships" r:id="rId2"/>
          </a:graphicData>
        </a:graphic>
      </p:graphicFrame>
      <p:sp>
        <p:nvSpPr>
          <p:cNvPr id="19" name="正方形/長方形 18"/>
          <p:cNvSpPr/>
          <p:nvPr/>
        </p:nvSpPr>
        <p:spPr>
          <a:xfrm>
            <a:off x="796885" y="3789040"/>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ひったくりの認知件数（</a:t>
            </a:r>
            <a:r>
              <a:rPr lang="ja-JP" altLang="en-US" sz="1050" dirty="0" smtClean="0"/>
              <a:t>Ｈ２６）</a:t>
            </a:r>
            <a:endParaRPr lang="ja-JP" altLang="ja-JP" sz="1050" dirty="0"/>
          </a:p>
        </p:txBody>
      </p:sp>
      <p:sp>
        <p:nvSpPr>
          <p:cNvPr id="13" name="テキスト ボックス 12"/>
          <p:cNvSpPr txBox="1"/>
          <p:nvPr/>
        </p:nvSpPr>
        <p:spPr>
          <a:xfrm>
            <a:off x="823146" y="6381908"/>
            <a:ext cx="3021460" cy="215444"/>
          </a:xfrm>
          <a:prstGeom prst="rect">
            <a:avLst/>
          </a:prstGeom>
          <a:noFill/>
        </p:spPr>
        <p:txBody>
          <a:bodyPr wrap="square" rtlCol="0">
            <a:spAutoFit/>
          </a:bodyPr>
          <a:lstStyle/>
          <a:p>
            <a:pPr marL="185738" indent="-185738"/>
            <a:r>
              <a:rPr kumimoji="1" lang="ja-JP" altLang="en-US" sz="800" dirty="0" smtClean="0">
                <a:latin typeface="+mn-ea"/>
              </a:rPr>
              <a:t>出典：</a:t>
            </a:r>
            <a:r>
              <a:rPr lang="zh-TW" altLang="en-US" sz="800" dirty="0" smtClean="0">
                <a:latin typeface="+mn-ea"/>
              </a:rPr>
              <a:t>大阪府</a:t>
            </a:r>
            <a:r>
              <a:rPr lang="zh-TW" altLang="en-US" sz="800" dirty="0">
                <a:latin typeface="+mn-ea"/>
              </a:rPr>
              <a:t>警察　</a:t>
            </a:r>
            <a:r>
              <a:rPr lang="ja-JP" altLang="en-US" sz="800" dirty="0" smtClean="0">
                <a:latin typeface="+mn-ea"/>
              </a:rPr>
              <a:t>「</a:t>
            </a:r>
            <a:r>
              <a:rPr lang="zh-TW" altLang="en-US" sz="800" dirty="0" smtClean="0">
                <a:latin typeface="+mn-ea"/>
              </a:rPr>
              <a:t>犯罪統計</a:t>
            </a:r>
            <a:r>
              <a:rPr lang="ja-JP" altLang="en-US" sz="800" dirty="0" smtClean="0">
                <a:latin typeface="+mn-ea"/>
              </a:rPr>
              <a:t>」</a:t>
            </a:r>
            <a:endParaRPr kumimoji="1" lang="ja-JP" altLang="en-US" sz="800" dirty="0">
              <a:latin typeface="+mn-ea"/>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aphicFrame>
        <p:nvGraphicFramePr>
          <p:cNvPr id="20" name="グラフ 19"/>
          <p:cNvGraphicFramePr/>
          <p:nvPr>
            <p:extLst>
              <p:ext uri="{D42A27DB-BD31-4B8C-83A1-F6EECF244321}">
                <p14:modId xmlns:p14="http://schemas.microsoft.com/office/powerpoint/2010/main" val="40703709"/>
              </p:ext>
            </p:extLst>
          </p:nvPr>
        </p:nvGraphicFramePr>
        <p:xfrm>
          <a:off x="4535996" y="4077652"/>
          <a:ext cx="3498455"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p:cNvSpPr txBox="1"/>
          <p:nvPr/>
        </p:nvSpPr>
        <p:spPr>
          <a:xfrm>
            <a:off x="5076056" y="6381908"/>
            <a:ext cx="3021460" cy="215444"/>
          </a:xfrm>
          <a:prstGeom prst="rect">
            <a:avLst/>
          </a:prstGeom>
          <a:noFill/>
        </p:spPr>
        <p:txBody>
          <a:bodyPr wrap="square" rtlCol="0">
            <a:spAutoFit/>
          </a:bodyPr>
          <a:lstStyle/>
          <a:p>
            <a:pPr marL="185738" indent="-185738"/>
            <a:r>
              <a:rPr kumimoji="1" lang="ja-JP" altLang="en-US" sz="800" dirty="0" smtClean="0">
                <a:latin typeface="+mn-ea"/>
              </a:rPr>
              <a:t>出典：</a:t>
            </a:r>
            <a:r>
              <a:rPr lang="zh-TW" altLang="en-US" sz="800" dirty="0" smtClean="0">
                <a:latin typeface="+mn-ea"/>
              </a:rPr>
              <a:t>大阪府</a:t>
            </a:r>
            <a:r>
              <a:rPr lang="zh-TW" altLang="en-US" sz="800" dirty="0">
                <a:latin typeface="+mn-ea"/>
              </a:rPr>
              <a:t>警察　</a:t>
            </a:r>
            <a:r>
              <a:rPr lang="ja-JP" altLang="en-US" sz="800" dirty="0" smtClean="0">
                <a:latin typeface="+mn-ea"/>
              </a:rPr>
              <a:t>「</a:t>
            </a:r>
            <a:r>
              <a:rPr lang="zh-TW" altLang="en-US" sz="800" dirty="0" smtClean="0">
                <a:latin typeface="+mn-ea"/>
              </a:rPr>
              <a:t>犯罪統計</a:t>
            </a:r>
            <a:r>
              <a:rPr lang="ja-JP" altLang="en-US" sz="800" dirty="0" smtClean="0">
                <a:latin typeface="+mn-ea"/>
              </a:rPr>
              <a:t>」（</a:t>
            </a:r>
            <a:r>
              <a:rPr lang="en-US" altLang="ja-JP" sz="800" dirty="0" smtClean="0">
                <a:latin typeface="+mn-ea"/>
              </a:rPr>
              <a:t>H27.11.12</a:t>
            </a:r>
            <a:r>
              <a:rPr lang="ja-JP" altLang="en-US" sz="800" dirty="0" smtClean="0">
                <a:latin typeface="+mn-ea"/>
              </a:rPr>
              <a:t>付暫定値</a:t>
            </a:r>
            <a:r>
              <a:rPr lang="en-US" altLang="ja-JP" sz="800" dirty="0" smtClean="0">
                <a:latin typeface="+mn-ea"/>
              </a:rPr>
              <a:t>)</a:t>
            </a:r>
            <a:endParaRPr kumimoji="1" lang="ja-JP" altLang="en-US" sz="800" dirty="0">
              <a:latin typeface="+mn-ea"/>
            </a:endParaRPr>
          </a:p>
        </p:txBody>
      </p:sp>
      <p:sp>
        <p:nvSpPr>
          <p:cNvPr id="24" name="正方形/長方形 23"/>
          <p:cNvSpPr/>
          <p:nvPr/>
        </p:nvSpPr>
        <p:spPr>
          <a:xfrm>
            <a:off x="7709080" y="5445224"/>
            <a:ext cx="86697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2">
                    <a:lumMod val="50000"/>
                  </a:schemeClr>
                </a:solidFill>
              </a:rPr>
              <a:t>■</a:t>
            </a:r>
            <a:r>
              <a:rPr lang="ja-JP" altLang="en-US" sz="1200" dirty="0" smtClean="0">
                <a:solidFill>
                  <a:schemeClr val="tx1"/>
                </a:solidFill>
              </a:rPr>
              <a:t>・・大阪</a:t>
            </a:r>
            <a:endParaRPr lang="en-US" altLang="ja-JP" sz="1200" dirty="0" smtClean="0">
              <a:solidFill>
                <a:schemeClr val="tx1"/>
              </a:solidFill>
            </a:endParaRPr>
          </a:p>
          <a:p>
            <a:pPr algn="ctr"/>
            <a:r>
              <a:rPr lang="ja-JP" altLang="en-US" sz="1200" dirty="0" smtClean="0">
                <a:solidFill>
                  <a:srgbClr val="FF0000"/>
                </a:solidFill>
              </a:rPr>
              <a:t>▲</a:t>
            </a:r>
            <a:r>
              <a:rPr kumimoji="1" lang="ja-JP" altLang="en-US" sz="1200" dirty="0" smtClean="0">
                <a:solidFill>
                  <a:schemeClr val="tx1"/>
                </a:solidFill>
              </a:rPr>
              <a:t>・・東京</a:t>
            </a:r>
            <a:endParaRPr kumimoji="1" lang="ja-JP" altLang="en-US" sz="1200" dirty="0">
              <a:solidFill>
                <a:schemeClr val="tx1"/>
              </a:solidFill>
            </a:endParaRPr>
          </a:p>
        </p:txBody>
      </p:sp>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2" name="正方形/長方形 1"/>
          <p:cNvSpPr/>
          <p:nvPr/>
        </p:nvSpPr>
        <p:spPr>
          <a:xfrm>
            <a:off x="323528" y="692696"/>
            <a:ext cx="5182720" cy="2462213"/>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推進等により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、地域の住民自らが地域防災の担い手となる環境整備の充実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を見据え、防潮堤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の強化や道路・鉄道の耐震性強化、密集市街地の解消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住宅・建築物の耐震化の促進、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公園の整備と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いったハード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着実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a:grpSpLocks noChangeAspect="1"/>
          </p:cNvGrpSpPr>
          <p:nvPr/>
        </p:nvGrpSpPr>
        <p:grpSpPr>
          <a:xfrm>
            <a:off x="6297961" y="3539629"/>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156176" y="3258207"/>
            <a:ext cx="1980029" cy="276999"/>
          </a:xfrm>
          <a:prstGeom prst="rect">
            <a:avLst/>
          </a:prstGeom>
        </p:spPr>
        <p:txBody>
          <a:bodyPr wrap="none">
            <a:spAutoFit/>
          </a:bodyPr>
          <a:lstStyle/>
          <a:p>
            <a:r>
              <a:rPr lang="ja-JP" altLang="en-US" sz="1200" dirty="0" smtClean="0"/>
              <a:t>■　大阪府</a:t>
            </a:r>
            <a:r>
              <a:rPr lang="ja-JP" altLang="en-US" sz="1200" dirty="0"/>
              <a:t>津波浸水想定図</a:t>
            </a:r>
          </a:p>
        </p:txBody>
      </p:sp>
      <p:sp>
        <p:nvSpPr>
          <p:cNvPr id="12" name="テキスト ボックス 11"/>
          <p:cNvSpPr txBox="1"/>
          <p:nvPr/>
        </p:nvSpPr>
        <p:spPr>
          <a:xfrm>
            <a:off x="6231060" y="6386562"/>
            <a:ext cx="3021460" cy="215444"/>
          </a:xfrm>
          <a:prstGeom prst="rect">
            <a:avLst/>
          </a:prstGeom>
          <a:noFill/>
        </p:spPr>
        <p:txBody>
          <a:bodyPr wrap="square" rtlCol="0">
            <a:spAutoFit/>
          </a:bodyPr>
          <a:lstStyle/>
          <a:p>
            <a:pPr marL="185738" indent="-185738"/>
            <a:r>
              <a:rPr lang="ja-JP" altLang="en-US" sz="800" dirty="0">
                <a:latin typeface="+mn-ea"/>
              </a:rPr>
              <a:t>出典：</a:t>
            </a:r>
            <a:r>
              <a:rPr lang="ja-JP" altLang="en-US" sz="800" dirty="0" smtClean="0">
                <a:latin typeface="+mn-ea"/>
              </a:rPr>
              <a:t>大阪府津波</a:t>
            </a:r>
            <a:r>
              <a:rPr lang="ja-JP" altLang="en-US" sz="800" dirty="0">
                <a:latin typeface="+mn-ea"/>
              </a:rPr>
              <a:t>浸水</a:t>
            </a:r>
            <a:r>
              <a:rPr lang="ja-JP" altLang="en-US" sz="800" dirty="0" smtClean="0">
                <a:latin typeface="+mn-ea"/>
              </a:rPr>
              <a:t>想定</a:t>
            </a:r>
            <a:r>
              <a:rPr lang="en-US" altLang="ja-JP" sz="800" dirty="0" smtClean="0">
                <a:latin typeface="+mn-ea"/>
              </a:rPr>
              <a:t>【</a:t>
            </a:r>
            <a:r>
              <a:rPr lang="ja-JP" altLang="en-US" sz="800" dirty="0" smtClean="0">
                <a:latin typeface="+mn-ea"/>
              </a:rPr>
              <a:t>一部分</a:t>
            </a:r>
            <a:r>
              <a:rPr lang="en-US" altLang="ja-JP" sz="800" dirty="0" smtClean="0">
                <a:latin typeface="+mn-ea"/>
              </a:rPr>
              <a:t>】</a:t>
            </a:r>
            <a:r>
              <a:rPr lang="ja-JP" altLang="en-US" sz="800" dirty="0" smtClean="0">
                <a:latin typeface="+mn-ea"/>
              </a:rPr>
              <a:t>（</a:t>
            </a:r>
            <a:r>
              <a:rPr lang="en-US" altLang="ja-JP" sz="800" dirty="0" smtClean="0">
                <a:latin typeface="+mn-ea"/>
              </a:rPr>
              <a:t>H25.8)</a:t>
            </a:r>
            <a:endParaRPr kumimoji="1" lang="ja-JP" altLang="en-US" sz="800" dirty="0">
              <a:latin typeface="+mn-ea"/>
            </a:endParaRPr>
          </a:p>
        </p:txBody>
      </p:sp>
      <p:pic>
        <p:nvPicPr>
          <p:cNvPr id="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874229"/>
            <a:ext cx="3979159" cy="195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正方形/長方形 20"/>
          <p:cNvSpPr/>
          <p:nvPr/>
        </p:nvSpPr>
        <p:spPr>
          <a:xfrm>
            <a:off x="5506248" y="2788021"/>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a:t>
            </a:r>
            <a:r>
              <a:rPr lang="ja-JP" altLang="ja-JP" sz="700" dirty="0" smtClean="0"/>
              <a:t>、津波到</a:t>
            </a:r>
            <a:r>
              <a:rPr lang="ja-JP" altLang="en-US" sz="700" dirty="0" smtClean="0"/>
              <a:t>　　　　　</a:t>
            </a:r>
            <a:endParaRPr lang="en-US" altLang="ja-JP" sz="700" dirty="0" smtClean="0"/>
          </a:p>
          <a:p>
            <a:r>
              <a:rPr lang="ja-JP" altLang="en-US" sz="700" dirty="0"/>
              <a:t>　</a:t>
            </a:r>
            <a:r>
              <a:rPr lang="ja-JP" altLang="en-US" sz="700" dirty="0" smtClean="0"/>
              <a:t>　　　　</a:t>
            </a:r>
            <a:r>
              <a:rPr lang="ja-JP" altLang="ja-JP" sz="700" dirty="0" smtClean="0"/>
              <a:t>達後あるいは避難しな</a:t>
            </a:r>
            <a:r>
              <a:rPr lang="ja-JP" altLang="en-US" sz="700" dirty="0" smtClean="0"/>
              <a:t>い</a:t>
            </a:r>
            <a:r>
              <a:rPr lang="en-US" altLang="ja-JP" sz="700" dirty="0" smtClean="0"/>
              <a:t>:</a:t>
            </a:r>
            <a:r>
              <a:rPr lang="en-US" altLang="ja-JP" sz="700" dirty="0"/>
              <a:t>30</a:t>
            </a:r>
            <a:r>
              <a:rPr lang="ja-JP" altLang="ja-JP" sz="700" dirty="0"/>
              <a:t>％</a:t>
            </a:r>
            <a:r>
              <a:rPr lang="ja-JP" altLang="ja-JP" sz="700" dirty="0" smtClean="0"/>
              <a:t>）</a:t>
            </a:r>
            <a:endParaRPr lang="en-US" altLang="ja-JP" sz="700" dirty="0" smtClean="0"/>
          </a:p>
          <a:p>
            <a:r>
              <a:rPr lang="ja-JP" altLang="ja-JP" sz="700" dirty="0" smtClean="0"/>
              <a:t>※</a:t>
            </a:r>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323526" y="3068960"/>
            <a:ext cx="6048674" cy="375487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治水対策、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土砂災害対策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を実施するとともに、住民の自主的な避難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行動</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促進のため、防災情報の収集、発信機能の高度化を図ります。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発災後の迅速かつ的確な初動対応に向け、資機材の装備等を含めた応急災害対策の充実強化を進めます。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の実施など、学校・地域における防災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教育の充実を図り、子どもたちが自らの命を守り抜く力の育成を図ります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安全や治安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の確保に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市町村をはじめ、地域のあらゆる方々と連携し、また、その資源を活用することで地域防犯力を向上させるとともに、活動を地域に根付かせ、さらに活性化し、息の長い自律的な活動へとつなげ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また、防犯教育や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交通安全教育を通じて、子どもたちの安全を確保します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74"/>
            <a:ext cx="3057247" cy="276999"/>
          </a:xfrm>
          <a:prstGeom prst="rect">
            <a:avLst/>
          </a:prstGeom>
        </p:spPr>
        <p:txBody>
          <a:bodyPr wrap="none">
            <a:spAutoFit/>
          </a:bodyPr>
          <a:lstStyle/>
          <a:p>
            <a:r>
              <a:rPr lang="ja-JP" altLang="en-US" sz="1200" dirty="0" smtClean="0"/>
              <a:t>■　被害軽減目標（人的被害（死者数））</a:t>
            </a:r>
            <a:endParaRPr lang="ja-JP" altLang="en-US" sz="1200" dirty="0"/>
          </a:p>
        </p:txBody>
      </p:sp>
      <p:sp>
        <p:nvSpPr>
          <p:cNvPr id="24" name="テキスト ボックス 23"/>
          <p:cNvSpPr txBox="1"/>
          <p:nvPr/>
        </p:nvSpPr>
        <p:spPr>
          <a:xfrm>
            <a:off x="6718614" y="3095797"/>
            <a:ext cx="3021460" cy="215444"/>
          </a:xfrm>
          <a:prstGeom prst="rect">
            <a:avLst/>
          </a:prstGeom>
          <a:noFill/>
        </p:spPr>
        <p:txBody>
          <a:bodyPr wrap="square" rtlCol="0">
            <a:spAutoFit/>
          </a:bodyPr>
          <a:lstStyle/>
          <a:p>
            <a:pPr marL="185738" indent="-185738"/>
            <a:r>
              <a:rPr kumimoji="1" lang="ja-JP" altLang="en-US" sz="800" dirty="0" smtClean="0">
                <a:latin typeface="+mn-ea"/>
              </a:rPr>
              <a:t>出典：新・大阪府地震防災アクションプラン（</a:t>
            </a:r>
            <a:r>
              <a:rPr kumimoji="1" lang="en-US" altLang="ja-JP" sz="800" dirty="0" smtClean="0">
                <a:latin typeface="+mn-ea"/>
              </a:rPr>
              <a:t>H27.3</a:t>
            </a:r>
            <a:r>
              <a:rPr kumimoji="1" lang="ja-JP" altLang="en-US" sz="800" dirty="0" smtClean="0">
                <a:latin typeface="+mn-ea"/>
              </a:rPr>
              <a:t>）</a:t>
            </a:r>
            <a:endParaRPr kumimoji="1" lang="ja-JP" altLang="en-US" sz="800" dirty="0">
              <a:latin typeface="+mn-ea"/>
            </a:endParaRP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
        <p:nvSpPr>
          <p:cNvPr id="2" name="正方形/長方形 1"/>
          <p:cNvSpPr/>
          <p:nvPr/>
        </p:nvSpPr>
        <p:spPr>
          <a:xfrm>
            <a:off x="323528" y="620688"/>
            <a:ext cx="8640960" cy="2893100"/>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割を占めることとなる一方で、人口の減少や構成の変化により利用需要が変化することも予想されます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、高度経済成長期に、大量かつ集中的に整備された府域の道路や河川などの都市基盤施設についても、防災・減災の視点も踏まえ、将来の更新も見据えた長寿命化対策などを、市町村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。さらに、大阪が魅力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あるまちであり続けるためには、自然環境・生活環境に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配慮することも必要です。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資産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の最適な経営管理という観点から、老朽化や利用状況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施設等全体の状況を把握し、総合的かつ計画的な管理を行う「ファシリティマネジメント」を推進し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施設等の長寿命化と総量最適化・有効活用を図ります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32" name="グループ化 31"/>
          <p:cNvGrpSpPr/>
          <p:nvPr/>
        </p:nvGrpSpPr>
        <p:grpSpPr>
          <a:xfrm>
            <a:off x="332289" y="3224009"/>
            <a:ext cx="8488183" cy="3589367"/>
            <a:chOff x="268380" y="3215064"/>
            <a:chExt cx="8488183" cy="3589367"/>
          </a:xfrm>
        </p:grpSpPr>
        <p:grpSp>
          <p:nvGrpSpPr>
            <p:cNvPr id="33" name="グループ化 32"/>
            <p:cNvGrpSpPr/>
            <p:nvPr/>
          </p:nvGrpSpPr>
          <p:grpSpPr>
            <a:xfrm>
              <a:off x="268380" y="3403200"/>
              <a:ext cx="8058152" cy="3120790"/>
              <a:chOff x="258264" y="3529925"/>
              <a:chExt cx="8058152" cy="3207460"/>
            </a:xfrm>
          </p:grpSpPr>
          <p:graphicFrame>
            <p:nvGraphicFramePr>
              <p:cNvPr id="40" name="グラフ 39"/>
              <p:cNvGraphicFramePr>
                <a:graphicFrameLocks/>
              </p:cNvGraphicFramePr>
              <p:nvPr>
                <p:extLst>
                  <p:ext uri="{D42A27DB-BD31-4B8C-83A1-F6EECF244321}">
                    <p14:modId xmlns:p14="http://schemas.microsoft.com/office/powerpoint/2010/main" val="3505885240"/>
                  </p:ext>
                </p:extLst>
              </p:nvPr>
            </p:nvGraphicFramePr>
            <p:xfrm>
              <a:off x="258264" y="3529925"/>
              <a:ext cx="7979399" cy="3207460"/>
            </p:xfrm>
            <a:graphic>
              <a:graphicData uri="http://schemas.openxmlformats.org/drawingml/2006/chart">
                <c:chart xmlns:c="http://schemas.openxmlformats.org/drawingml/2006/chart" xmlns:r="http://schemas.openxmlformats.org/officeDocument/2006/relationships" r:id="rId3"/>
              </a:graphicData>
            </a:graphic>
          </p:graphicFrame>
          <p:sp>
            <p:nvSpPr>
              <p:cNvPr id="41" name="正方形/長方形 40"/>
              <p:cNvSpPr/>
              <p:nvPr/>
            </p:nvSpPr>
            <p:spPr>
              <a:xfrm>
                <a:off x="854560" y="6373262"/>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H28</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1358616" y="6381775"/>
                <a:ext cx="549086" cy="268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H31</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1934680" y="6373262"/>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H34</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2438736" y="6373262"/>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H37</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2969768" y="6348779"/>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H40</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3473824" y="6373262"/>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H43</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022912" y="6348779"/>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H46</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4526968" y="6348779"/>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H49</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5103032" y="6348779"/>
                <a:ext cx="526674"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H52</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5679096" y="6348779"/>
                <a:ext cx="526674"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H55</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6183152" y="6348779"/>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H58</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6687208" y="6348779"/>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H61</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7218240" y="6348779"/>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H64</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7767328" y="6348779"/>
                <a:ext cx="549088" cy="313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H67</a:t>
                </a:r>
                <a:endParaRPr kumimoji="1" lang="ja-JP" altLang="en-US" sz="10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6" name="正方形/長方形 35"/>
            <p:cNvSpPr/>
            <p:nvPr/>
          </p:nvSpPr>
          <p:spPr>
            <a:xfrm>
              <a:off x="343936" y="3215064"/>
              <a:ext cx="5742384" cy="276999"/>
            </a:xfrm>
            <a:prstGeom prst="rect">
              <a:avLst/>
            </a:prstGeom>
          </p:spPr>
          <p:txBody>
            <a:bodyPr wrap="square">
              <a:spAutoFit/>
            </a:bodyPr>
            <a:lstStyle/>
            <a:p>
              <a:r>
                <a:rPr lang="ja-JP" altLang="en-US" sz="1200" dirty="0" smtClean="0"/>
                <a:t>■　</a:t>
              </a:r>
              <a:r>
                <a:rPr lang="ja-JP" altLang="ja-JP" sz="1200" dirty="0" smtClean="0"/>
                <a:t>公共</a:t>
              </a:r>
              <a:r>
                <a:rPr lang="ja-JP" altLang="ja-JP" sz="1200" dirty="0"/>
                <a:t>施設等</a:t>
              </a:r>
              <a:r>
                <a:rPr lang="ja-JP" altLang="en-US" sz="1200" dirty="0"/>
                <a:t>（建物）の建替時期別延床面積（平成２７年</a:t>
              </a:r>
              <a:r>
                <a:rPr lang="en-US" altLang="ja-JP" sz="1200" dirty="0"/>
                <a:t>3</a:t>
              </a:r>
              <a:r>
                <a:rPr lang="ja-JP" altLang="en-US" sz="1200" dirty="0"/>
                <a:t>月末</a:t>
              </a:r>
              <a:r>
                <a:rPr lang="ja-JP" altLang="en-US" sz="1200" dirty="0" smtClean="0"/>
                <a:t>現在）（</a:t>
              </a:r>
              <a:r>
                <a:rPr lang="en-US" altLang="ja-JP" sz="1200" dirty="0" smtClean="0"/>
                <a:t>※</a:t>
              </a:r>
              <a:r>
                <a:rPr lang="ja-JP" altLang="en-US" sz="1200" dirty="0" smtClean="0"/>
                <a:t>１）</a:t>
              </a:r>
              <a:endParaRPr lang="ja-JP" altLang="en-US" sz="1200" dirty="0"/>
            </a:p>
          </p:txBody>
        </p:sp>
        <p:sp>
          <p:nvSpPr>
            <p:cNvPr id="37" name="角丸四角形吹き出し 3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a:t>
              </a:r>
              <a:r>
                <a:rPr lang="ja-JP" altLang="en-US" sz="1200" dirty="0" smtClean="0">
                  <a:solidFill>
                    <a:schemeClr val="tx1"/>
                  </a:solidFill>
                  <a:latin typeface="+mn-ea"/>
                </a:rPr>
                <a:t>占める（</a:t>
              </a:r>
              <a:r>
                <a:rPr lang="en-US" altLang="ja-JP" sz="1200" dirty="0" smtClean="0">
                  <a:solidFill>
                    <a:schemeClr val="tx1"/>
                  </a:solidFill>
                  <a:latin typeface="+mn-ea"/>
                </a:rPr>
                <a:t>※</a:t>
              </a:r>
              <a:r>
                <a:rPr lang="ja-JP" altLang="en-US" sz="1200" dirty="0" smtClean="0">
                  <a:solidFill>
                    <a:schemeClr val="tx1"/>
                  </a:solidFill>
                  <a:latin typeface="+mn-ea"/>
                </a:rPr>
                <a:t>２）</a:t>
              </a:r>
              <a:endParaRPr lang="en-US" altLang="ja-JP" sz="1200" dirty="0">
                <a:solidFill>
                  <a:schemeClr val="tx1"/>
                </a:solidFill>
                <a:latin typeface="+mn-ea"/>
              </a:endParaRPr>
            </a:p>
          </p:txBody>
        </p:sp>
        <p:sp>
          <p:nvSpPr>
            <p:cNvPr id="38" name="正方形/長方形 37"/>
            <p:cNvSpPr/>
            <p:nvPr/>
          </p:nvSpPr>
          <p:spPr>
            <a:xfrm>
              <a:off x="835492" y="6605972"/>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smtClean="0">
                  <a:solidFill>
                    <a:schemeClr val="tx1"/>
                  </a:solidFill>
                  <a:latin typeface="+mn-ea"/>
                </a:rPr>
                <a:t>２　全ての建物について、耐用年数（</a:t>
              </a:r>
              <a:r>
                <a:rPr lang="en-US" altLang="ja-JP" sz="1050" dirty="0" smtClean="0">
                  <a:solidFill>
                    <a:schemeClr val="tx1"/>
                  </a:solidFill>
                  <a:latin typeface="+mn-ea"/>
                </a:rPr>
                <a:t>50</a:t>
              </a:r>
              <a:r>
                <a:rPr lang="ja-JP" altLang="en-US" sz="1050" dirty="0" smtClean="0">
                  <a:solidFill>
                    <a:schemeClr val="tx1"/>
                  </a:solidFill>
                  <a:latin typeface="+mn-ea"/>
                </a:rPr>
                <a:t>年と仮定）経過後に建替えする場合</a:t>
              </a:r>
              <a:endParaRPr lang="ja-JP" altLang="en-US" sz="1050" dirty="0">
                <a:solidFill>
                  <a:schemeClr val="tx1"/>
                </a:solidFill>
                <a:latin typeface="+mn-ea"/>
              </a:endParaRPr>
            </a:p>
          </p:txBody>
        </p:sp>
        <p:sp>
          <p:nvSpPr>
            <p:cNvPr id="39" name="正方形/長方形 38"/>
            <p:cNvSpPr/>
            <p:nvPr/>
          </p:nvSpPr>
          <p:spPr>
            <a:xfrm>
              <a:off x="835491" y="6439662"/>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smtClean="0">
                  <a:solidFill>
                    <a:schemeClr val="tx1"/>
                  </a:solidFill>
                  <a:latin typeface="+mn-ea"/>
                </a:rPr>
                <a:t>１　大阪市内の</a:t>
              </a:r>
              <a:r>
                <a:rPr lang="ja-JP" altLang="ja-JP" sz="1050" dirty="0" smtClean="0">
                  <a:solidFill>
                    <a:schemeClr val="tx1"/>
                  </a:solidFill>
                </a:rPr>
                <a:t>府営</a:t>
              </a:r>
              <a:r>
                <a:rPr lang="ja-JP" altLang="ja-JP" sz="1050" dirty="0">
                  <a:solidFill>
                    <a:schemeClr val="tx1"/>
                  </a:solidFill>
                </a:rPr>
                <a:t>住宅については、平成</a:t>
              </a:r>
              <a:r>
                <a:rPr lang="en-US" altLang="ja-JP" sz="1050" dirty="0">
                  <a:solidFill>
                    <a:schemeClr val="tx1"/>
                  </a:solidFill>
                </a:rPr>
                <a:t>27</a:t>
              </a:r>
              <a:r>
                <a:rPr lang="ja-JP" altLang="ja-JP" sz="1050" dirty="0">
                  <a:solidFill>
                    <a:schemeClr val="tx1"/>
                  </a:solidFill>
                </a:rPr>
                <a:t>年</a:t>
              </a:r>
              <a:r>
                <a:rPr lang="en-US" altLang="ja-JP" sz="1050" dirty="0">
                  <a:solidFill>
                    <a:schemeClr val="tx1"/>
                  </a:solidFill>
                </a:rPr>
                <a:t>8</a:t>
              </a:r>
              <a:r>
                <a:rPr lang="ja-JP" altLang="ja-JP" sz="1050" dirty="0">
                  <a:solidFill>
                    <a:schemeClr val="tx1"/>
                  </a:solidFill>
                </a:rPr>
                <a:t>月</a:t>
              </a:r>
              <a:r>
                <a:rPr lang="en-US" altLang="ja-JP" sz="1050" dirty="0">
                  <a:solidFill>
                    <a:schemeClr val="tx1"/>
                  </a:solidFill>
                </a:rPr>
                <a:t>1</a:t>
              </a:r>
              <a:r>
                <a:rPr lang="ja-JP" altLang="ja-JP" sz="1050" dirty="0">
                  <a:solidFill>
                    <a:schemeClr val="tx1"/>
                  </a:solidFill>
                </a:rPr>
                <a:t>日に移管済のものについて除いて</a:t>
              </a:r>
              <a:r>
                <a:rPr lang="ja-JP" altLang="ja-JP" sz="1050" dirty="0" smtClean="0">
                  <a:solidFill>
                    <a:schemeClr val="tx1"/>
                  </a:solidFill>
                </a:rPr>
                <a:t>いる</a:t>
              </a:r>
              <a:endParaRPr lang="ja-JP" altLang="en-US" sz="1050" dirty="0">
                <a:solidFill>
                  <a:schemeClr val="tx1"/>
                </a:solidFill>
                <a:latin typeface="+mn-ea"/>
              </a:endParaRPr>
            </a:p>
          </p:txBody>
        </p:sp>
      </p:grpSp>
      <p:sp>
        <p:nvSpPr>
          <p:cNvPr id="29" name="正方形/長方形 28"/>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30" name="右矢印 29"/>
          <p:cNvSpPr/>
          <p:nvPr/>
        </p:nvSpPr>
        <p:spPr>
          <a:xfrm>
            <a:off x="1007032" y="3942053"/>
            <a:ext cx="1826665" cy="200056"/>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smtClean="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617048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8755"/>
            <a:ext cx="8640960" cy="523220"/>
          </a:xfrm>
          <a:prstGeom prst="rect">
            <a:avLst/>
          </a:prstGeom>
        </p:spPr>
        <p:txBody>
          <a:bodyPr wrap="square">
            <a:spAutoFit/>
          </a:bodyPr>
          <a:lstStyle/>
          <a:p>
            <a:pPr marL="180000" indent="-457200"/>
            <a:r>
              <a:rPr lang="ja-JP" altLang="en-US" sz="1400" i="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）を高めるため、ヒートアイランド対策や温暖化対策などの取組みを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519" y="1844824"/>
            <a:ext cx="3486526" cy="24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755576" y="4138765"/>
            <a:ext cx="4176464" cy="215444"/>
          </a:xfrm>
          <a:prstGeom prst="rect">
            <a:avLst/>
          </a:prstGeom>
          <a:noFill/>
        </p:spPr>
        <p:txBody>
          <a:bodyPr wrap="square" rtlCol="0">
            <a:spAutoFit/>
          </a:bodyPr>
          <a:lstStyle/>
          <a:p>
            <a:pPr marL="185738" indent="-185738"/>
            <a:r>
              <a:rPr kumimoji="1" lang="ja-JP" altLang="en-US" sz="800" dirty="0" smtClean="0">
                <a:latin typeface="+mn-ea"/>
              </a:rPr>
              <a:t>出典：</a:t>
            </a:r>
            <a:r>
              <a:rPr lang="ja-JP" altLang="en-US" sz="800" dirty="0" smtClean="0">
                <a:latin typeface="+mn-ea"/>
              </a:rPr>
              <a:t>気象庁・大阪管区気象台ホームページをもとに大阪府環境農林水産部作成</a:t>
            </a:r>
            <a:endParaRPr kumimoji="1" lang="ja-JP" altLang="en-US" sz="800" dirty="0">
              <a:latin typeface="+mn-ea"/>
            </a:endParaRPr>
          </a:p>
        </p:txBody>
      </p:sp>
      <p:sp>
        <p:nvSpPr>
          <p:cNvPr id="11" name="正方形/長方形 1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12" name="正方形/長方形 11"/>
          <p:cNvSpPr/>
          <p:nvPr/>
        </p:nvSpPr>
        <p:spPr>
          <a:xfrm>
            <a:off x="611560" y="1628800"/>
            <a:ext cx="1983249" cy="276999"/>
          </a:xfrm>
          <a:prstGeom prst="rect">
            <a:avLst/>
          </a:prstGeom>
        </p:spPr>
        <p:txBody>
          <a:bodyPr wrap="square">
            <a:spAutoFit/>
          </a:bodyPr>
          <a:lstStyle/>
          <a:p>
            <a:r>
              <a:rPr lang="ja-JP" altLang="en-US" sz="1200" dirty="0" smtClean="0"/>
              <a:t>■　年間平均気温の推移</a:t>
            </a:r>
            <a:endParaRPr lang="ja-JP" altLang="en-US" sz="12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5" name="正方形/長方形 14"/>
          <p:cNvSpPr/>
          <p:nvPr/>
        </p:nvSpPr>
        <p:spPr>
          <a:xfrm>
            <a:off x="4499992" y="1628800"/>
            <a:ext cx="3240360" cy="276999"/>
          </a:xfrm>
          <a:prstGeom prst="rect">
            <a:avLst/>
          </a:prstGeom>
        </p:spPr>
        <p:txBody>
          <a:bodyPr wrap="square">
            <a:spAutoFit/>
          </a:bodyPr>
          <a:lstStyle/>
          <a:p>
            <a:r>
              <a:rPr lang="ja-JP" altLang="en-US" sz="1200" dirty="0" smtClean="0"/>
              <a:t>■　全国</a:t>
            </a:r>
            <a:r>
              <a:rPr lang="en-US" altLang="ja-JP" sz="1200" dirty="0"/>
              <a:t>3</a:t>
            </a:r>
            <a:r>
              <a:rPr lang="ja-JP" altLang="en-US" sz="1200" dirty="0" smtClean="0"/>
              <a:t>都市</a:t>
            </a:r>
            <a:r>
              <a:rPr lang="ja-JP" altLang="en-US" sz="1200" dirty="0"/>
              <a:t>における</a:t>
            </a:r>
            <a:r>
              <a:rPr lang="ja-JP" altLang="en-US" sz="1200" dirty="0" smtClean="0"/>
              <a:t>熱帯夜</a:t>
            </a:r>
            <a:r>
              <a:rPr lang="ja-JP" altLang="en-US" sz="1200" dirty="0"/>
              <a:t>日数</a:t>
            </a:r>
            <a:r>
              <a:rPr lang="ja-JP" altLang="en-US" sz="1200" dirty="0" smtClean="0"/>
              <a:t>の</a:t>
            </a:r>
            <a:r>
              <a:rPr lang="ja-JP" altLang="en-US" sz="1200" dirty="0"/>
              <a:t>比較</a:t>
            </a:r>
          </a:p>
        </p:txBody>
      </p:sp>
      <p:sp>
        <p:nvSpPr>
          <p:cNvPr id="17" name="テキスト ボックス 16"/>
          <p:cNvSpPr txBox="1"/>
          <p:nvPr/>
        </p:nvSpPr>
        <p:spPr>
          <a:xfrm>
            <a:off x="4569867" y="4149660"/>
            <a:ext cx="4176464" cy="215444"/>
          </a:xfrm>
          <a:prstGeom prst="rect">
            <a:avLst/>
          </a:prstGeom>
          <a:noFill/>
        </p:spPr>
        <p:txBody>
          <a:bodyPr wrap="square" rtlCol="0">
            <a:spAutoFit/>
          </a:bodyPr>
          <a:lstStyle/>
          <a:p>
            <a:pPr marL="185738" indent="-185738"/>
            <a:r>
              <a:rPr kumimoji="1" lang="ja-JP" altLang="en-US" sz="800" dirty="0" smtClean="0">
                <a:latin typeface="+mn-ea"/>
              </a:rPr>
              <a:t>出典：</a:t>
            </a:r>
            <a:r>
              <a:rPr lang="ja-JP" altLang="en-US" sz="800" dirty="0" smtClean="0">
                <a:latin typeface="+mn-ea"/>
              </a:rPr>
              <a:t>気象庁</a:t>
            </a:r>
            <a:r>
              <a:rPr lang="ja-JP" altLang="en-US" sz="800" dirty="0">
                <a:latin typeface="+mn-ea"/>
              </a:rPr>
              <a:t>データ</a:t>
            </a:r>
            <a:r>
              <a:rPr lang="ja-JP" altLang="en-US" sz="800" dirty="0" smtClean="0">
                <a:latin typeface="+mn-ea"/>
              </a:rPr>
              <a:t>をもとに大阪府環境農林水産部作成</a:t>
            </a:r>
            <a:endParaRPr kumimoji="1" lang="ja-JP" altLang="en-US" sz="800" dirty="0">
              <a:latin typeface="+mn-ea"/>
            </a:endParaRP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3" t="13340" r="4716" b="11517"/>
          <a:stretch/>
        </p:blipFill>
        <p:spPr bwMode="auto">
          <a:xfrm>
            <a:off x="4211960" y="1988840"/>
            <a:ext cx="4869181" cy="214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136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88"/>
            <a:ext cx="8856984" cy="830997"/>
          </a:xfrm>
          <a:prstGeom prst="rect">
            <a:avLst/>
          </a:prstGeom>
        </p:spPr>
        <p:txBody>
          <a:bodyPr wrap="square">
            <a:spAutoFit/>
          </a:bodyPr>
          <a:lstStyle/>
          <a:p>
            <a:r>
              <a:rPr lang="ja-JP" altLang="en-US" sz="1600" b="1" dirty="0" smtClean="0"/>
              <a:t>　基本目標⑤：</a:t>
            </a:r>
            <a:r>
              <a:rPr lang="ja-JP" altLang="ja-JP" sz="1600" b="1" dirty="0" smtClean="0"/>
              <a:t>都市</a:t>
            </a:r>
            <a:r>
              <a:rPr lang="ja-JP" altLang="ja-JP" sz="1600" b="1" dirty="0"/>
              <a:t>としての経済</a:t>
            </a:r>
            <a:r>
              <a:rPr lang="ja-JP" altLang="ja-JP" sz="1600" b="1" dirty="0" smtClean="0"/>
              <a:t>機能</a:t>
            </a:r>
            <a:r>
              <a:rPr lang="ja-JP" altLang="en-US" sz="1600" b="1" dirty="0" smtClean="0"/>
              <a:t>を</a:t>
            </a:r>
            <a:r>
              <a:rPr lang="ja-JP" altLang="ja-JP" sz="1600" b="1" dirty="0" smtClean="0"/>
              <a:t>強化</a:t>
            </a:r>
            <a:r>
              <a:rPr lang="ja-JP" altLang="en-US" sz="1600" b="1" dirty="0" smtClean="0"/>
              <a:t>する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東京圏への経済機能の流出に歯止めをかけるとともに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経済圏の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中心を担う大阪に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おいて、</a:t>
            </a:r>
            <a:r>
              <a:rPr lang="ja-JP" altLang="ja-JP" sz="1600" dirty="0" smtClean="0"/>
              <a:t>東西</a:t>
            </a:r>
            <a:r>
              <a:rPr lang="ja-JP" altLang="ja-JP" sz="1600" dirty="0"/>
              <a:t>二極の一極として</a:t>
            </a:r>
            <a:r>
              <a:rPr lang="ja-JP" altLang="ja-JP" sz="1600" dirty="0" smtClean="0"/>
              <a:t>の経済</a:t>
            </a:r>
            <a:r>
              <a:rPr lang="ja-JP" altLang="ja-JP" sz="1600" dirty="0"/>
              <a:t>中枢機能、世界との交流窓口となる中継都市機能を</a:t>
            </a:r>
            <a:r>
              <a:rPr lang="ja-JP" altLang="ja-JP" sz="1600" dirty="0" smtClean="0"/>
              <a:t>強化</a:t>
            </a:r>
            <a:r>
              <a:rPr lang="ja-JP" altLang="en-US" sz="1600" dirty="0" smtClean="0"/>
              <a:t>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4" y="1541096"/>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3633155161"/>
              </p:ext>
            </p:extLst>
          </p:nvPr>
        </p:nvGraphicFramePr>
        <p:xfrm>
          <a:off x="539552" y="1837928"/>
          <a:ext cx="3996444" cy="274320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・わが国第二の経済都市圏</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・ライフサイエンス、新エネルギーなど成長産業の集積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・中小企業の集積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・金融機関・大学・研究機関の集積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・創薬等の支援機能の集積（</a:t>
                      </a:r>
                      <a:r>
                        <a:rPr kumimoji="1" lang="en-US" altLang="ja-JP" sz="1200" u="none" dirty="0" smtClean="0">
                          <a:solidFill>
                            <a:schemeClr val="tx1"/>
                          </a:solidFill>
                        </a:rPr>
                        <a:t>AMED</a:t>
                      </a:r>
                      <a:r>
                        <a:rPr kumimoji="1" lang="ja-JP" altLang="en-US" sz="1200" u="none" dirty="0" smtClean="0">
                          <a:solidFill>
                            <a:schemeClr val="tx1"/>
                          </a:solidFill>
                        </a:rPr>
                        <a:t>創薬支援戦略部西日本統括部、</a:t>
                      </a:r>
                      <a:r>
                        <a:rPr kumimoji="1" lang="en-US" altLang="ja-JP" sz="1200" u="none" dirty="0" smtClean="0">
                          <a:solidFill>
                            <a:schemeClr val="tx1"/>
                          </a:solidFill>
                        </a:rPr>
                        <a:t>PMDA</a:t>
                      </a:r>
                      <a:r>
                        <a:rPr kumimoji="1" lang="ja-JP" altLang="en-US" sz="1200" u="none" dirty="0" smtClean="0">
                          <a:solidFill>
                            <a:schemeClr val="tx1"/>
                          </a:solidFill>
                        </a:rPr>
                        <a:t>関西支部）</a:t>
                      </a:r>
                      <a:endParaRPr kumimoji="1" lang="en-US" altLang="ja-JP" sz="1200" u="none" strike="dblStrike" baseline="0"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・多様な担い手との協働</a:t>
                      </a:r>
                      <a:r>
                        <a:rPr kumimoji="1" lang="en-US" altLang="ja-JP" sz="1200" u="none" dirty="0" smtClean="0">
                          <a:solidFill>
                            <a:schemeClr val="tx1"/>
                          </a:solidFill>
                        </a:rPr>
                        <a:t>(</a:t>
                      </a:r>
                      <a:r>
                        <a:rPr kumimoji="1" lang="ja-JP" altLang="en-US" sz="1200" b="0" u="none" strike="noStrike" baseline="0" dirty="0" smtClean="0">
                          <a:solidFill>
                            <a:schemeClr val="tx1"/>
                          </a:solidFill>
                        </a:rPr>
                        <a:t>産学公民金の</a:t>
                      </a:r>
                      <a:r>
                        <a:rPr kumimoji="1" lang="ja-JP" altLang="en-US" sz="1200" u="none" strike="noStrike" baseline="0" dirty="0" smtClean="0">
                          <a:solidFill>
                            <a:schemeClr val="tx1"/>
                          </a:solidFill>
                        </a:rPr>
                        <a:t>連</a:t>
                      </a:r>
                      <a:r>
                        <a:rPr kumimoji="1" lang="ja-JP" altLang="en-US" sz="1200" u="none" dirty="0" smtClean="0">
                          <a:solidFill>
                            <a:schemeClr val="tx1"/>
                          </a:solidFill>
                        </a:rPr>
                        <a:t>携</a:t>
                      </a:r>
                      <a:r>
                        <a:rPr kumimoji="1" lang="en-US" altLang="ja-JP" sz="1200" u="none" dirty="0" smtClean="0">
                          <a:solidFill>
                            <a:schemeClr val="tx1"/>
                          </a:solidFill>
                        </a:rPr>
                        <a:t>)</a:t>
                      </a:r>
                    </a:p>
                    <a:p>
                      <a:pPr marL="72000" indent="-457200"/>
                      <a:r>
                        <a:rPr kumimoji="1" lang="ja-JP" altLang="en-US" sz="1200" u="none" dirty="0" smtClean="0">
                          <a:solidFill>
                            <a:schemeClr val="tx1"/>
                          </a:solidFill>
                        </a:rPr>
                        <a:t>・充実した都市交通インフラ</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・東京圏及び近隣府県への企業の流出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・産業用地の不足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・人口減少に伴う労働力の不足</a:t>
                      </a:r>
                      <a:endParaRPr kumimoji="1" lang="en-US" altLang="ja-JP" sz="1200" u="none" dirty="0" smtClean="0">
                        <a:solidFill>
                          <a:schemeClr val="tx1"/>
                        </a:solidFill>
                      </a:endParaRPr>
                    </a:p>
                    <a:p>
                      <a:pPr marL="72000" indent="-457200"/>
                      <a:r>
                        <a:rPr kumimoji="1" lang="ja-JP" altLang="en-US" sz="1200" b="0" u="none" dirty="0" smtClean="0">
                          <a:solidFill>
                            <a:schemeClr val="tx1"/>
                          </a:solidFill>
                        </a:rPr>
                        <a:t>・経営者・技術者の高齢化、後継者不足</a:t>
                      </a:r>
                      <a:endParaRPr kumimoji="1" lang="en-US" altLang="ja-JP" sz="1200" b="0" u="none" dirty="0" smtClean="0">
                        <a:solidFill>
                          <a:schemeClr val="tx1"/>
                        </a:solidFill>
                      </a:endParaRPr>
                    </a:p>
                    <a:p>
                      <a:pPr marL="72000" indent="-457200"/>
                      <a:r>
                        <a:rPr kumimoji="1" lang="ja-JP" altLang="en-US" sz="1200" b="0" u="none" dirty="0" smtClean="0">
                          <a:solidFill>
                            <a:schemeClr val="tx1"/>
                          </a:solidFill>
                        </a:rPr>
                        <a:t>・環状交通ネットワーク機能が東京圏（・中京圏）と比較して低い</a:t>
                      </a:r>
                      <a:endParaRPr kumimoji="1" lang="en-US" altLang="ja-JP" sz="1200" b="0" u="none" dirty="0" smtClean="0">
                        <a:solidFill>
                          <a:schemeClr val="tx1"/>
                        </a:solidFill>
                      </a:endParaRPr>
                    </a:p>
                  </a:txBody>
                  <a:tcPr/>
                </a:tc>
              </a:tr>
            </a:tbl>
          </a:graphicData>
        </a:graphic>
      </p:graphicFrame>
      <p:sp>
        <p:nvSpPr>
          <p:cNvPr id="11" name="ストライプ矢印 10"/>
          <p:cNvSpPr/>
          <p:nvPr/>
        </p:nvSpPr>
        <p:spPr>
          <a:xfrm>
            <a:off x="4702816" y="1981944"/>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541096"/>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228184" y="1981944"/>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日本の成長をけん引する東西二極の一極として世界で存在感を発揮する都市の実現（昼間人口の増大）</a:t>
            </a:r>
            <a:endParaRPr kumimoji="1" lang="ja-JP" altLang="en-US" sz="1600" b="1" dirty="0">
              <a:solidFill>
                <a:schemeClr val="tx1"/>
              </a:solidFill>
            </a:endParaRPr>
          </a:p>
        </p:txBody>
      </p:sp>
      <p:sp>
        <p:nvSpPr>
          <p:cNvPr id="15" name="正方形/長方形 14"/>
          <p:cNvSpPr/>
          <p:nvPr/>
        </p:nvSpPr>
        <p:spPr>
          <a:xfrm>
            <a:off x="611560" y="5373216"/>
            <a:ext cx="8145004" cy="120304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（１）産業の創出・振興</a:t>
            </a:r>
            <a:r>
              <a:rPr kumimoji="1" lang="en-US" altLang="ja-JP" sz="1400" dirty="0" smtClean="0">
                <a:solidFill>
                  <a:schemeClr val="tx1"/>
                </a:solidFill>
              </a:rPr>
              <a:t>		</a:t>
            </a:r>
            <a:r>
              <a:rPr lang="ja-JP" altLang="en-US" sz="1400" dirty="0" smtClean="0">
                <a:solidFill>
                  <a:schemeClr val="tx1"/>
                </a:solidFill>
              </a:rPr>
              <a:t>イノベーションの創出、起業・第</a:t>
            </a:r>
            <a:r>
              <a:rPr lang="ja-JP" altLang="en-US" sz="1400" dirty="0">
                <a:solidFill>
                  <a:schemeClr val="tx1"/>
                </a:solidFill>
              </a:rPr>
              <a:t>二</a:t>
            </a:r>
            <a:r>
              <a:rPr lang="ja-JP" altLang="en-US" sz="1400" dirty="0" smtClean="0">
                <a:solidFill>
                  <a:schemeClr val="tx1"/>
                </a:solidFill>
              </a:rPr>
              <a:t>創業　等</a:t>
            </a:r>
            <a:endParaRPr kumimoji="1" lang="en-US" altLang="ja-JP" sz="1400" dirty="0" smtClean="0">
              <a:solidFill>
                <a:schemeClr val="tx1"/>
              </a:solidFill>
            </a:endParaRPr>
          </a:p>
          <a:p>
            <a:r>
              <a:rPr lang="ja-JP" altLang="en-US" sz="1400" dirty="0" smtClean="0">
                <a:solidFill>
                  <a:schemeClr val="tx1"/>
                </a:solidFill>
              </a:rPr>
              <a:t>（２）企業立地の促進</a:t>
            </a:r>
            <a:r>
              <a:rPr lang="en-US" altLang="ja-JP" sz="1400" dirty="0" smtClean="0">
                <a:solidFill>
                  <a:schemeClr val="tx1"/>
                </a:solidFill>
              </a:rPr>
              <a:t>			</a:t>
            </a:r>
            <a:r>
              <a:rPr lang="ja-JP" altLang="en-US" sz="1400" dirty="0" smtClean="0">
                <a:solidFill>
                  <a:schemeClr val="tx1"/>
                </a:solidFill>
              </a:rPr>
              <a:t>東京圏等への経済機能の流出抑制</a:t>
            </a:r>
            <a:endParaRPr lang="en-US" altLang="ja-JP" sz="1400" dirty="0" smtClean="0">
              <a:solidFill>
                <a:schemeClr val="tx1"/>
              </a:solidFill>
            </a:endParaRPr>
          </a:p>
          <a:p>
            <a:r>
              <a:rPr lang="ja-JP" altLang="en-US" sz="1400" dirty="0" smtClean="0">
                <a:solidFill>
                  <a:schemeClr val="tx1"/>
                </a:solidFill>
              </a:rPr>
              <a:t>（３）活力ある農林水産業の実現</a:t>
            </a:r>
            <a:r>
              <a:rPr lang="en-US" altLang="ja-JP" sz="1400" dirty="0" smtClean="0">
                <a:solidFill>
                  <a:schemeClr val="tx1"/>
                </a:solidFill>
              </a:rPr>
              <a:t>		</a:t>
            </a:r>
            <a:r>
              <a:rPr lang="ja-JP" altLang="en-US" sz="1400" dirty="0" smtClean="0">
                <a:solidFill>
                  <a:schemeClr val="tx1"/>
                </a:solidFill>
              </a:rPr>
              <a:t>都市型農業の振興　等</a:t>
            </a:r>
            <a:endParaRPr lang="en-US" altLang="ja-JP" sz="1400" dirty="0" smtClean="0">
              <a:solidFill>
                <a:schemeClr val="tx1"/>
              </a:solidFill>
            </a:endParaRPr>
          </a:p>
          <a:p>
            <a:r>
              <a:rPr lang="ja-JP" altLang="en-US" sz="1400" dirty="0" smtClean="0">
                <a:solidFill>
                  <a:schemeClr val="tx1"/>
                </a:solidFill>
              </a:rPr>
              <a:t>（４）多様な担い手との協働</a:t>
            </a:r>
            <a:r>
              <a:rPr lang="en-US" altLang="ja-JP" sz="1400" dirty="0" smtClean="0">
                <a:solidFill>
                  <a:schemeClr val="tx1"/>
                </a:solidFill>
              </a:rPr>
              <a:t>		</a:t>
            </a:r>
            <a:r>
              <a:rPr lang="ja-JP" altLang="en-US" sz="1400" dirty="0">
                <a:solidFill>
                  <a:schemeClr val="tx1"/>
                </a:solidFill>
              </a:rPr>
              <a:t>民間</a:t>
            </a:r>
            <a:r>
              <a:rPr lang="ja-JP" altLang="en-US" sz="1400" dirty="0" smtClean="0">
                <a:solidFill>
                  <a:schemeClr val="tx1"/>
                </a:solidFill>
              </a:rPr>
              <a:t>など多様な担い手との幅広い連携・ネットワーク</a:t>
            </a:r>
            <a:endParaRPr lang="en-US" altLang="ja-JP" sz="1400" dirty="0" smtClean="0">
              <a:solidFill>
                <a:schemeClr val="tx1"/>
              </a:solidFill>
            </a:endParaRPr>
          </a:p>
          <a:p>
            <a:r>
              <a:rPr lang="ja-JP" altLang="en-US" sz="1400" dirty="0" smtClean="0">
                <a:solidFill>
                  <a:schemeClr val="tx1"/>
                </a:solidFill>
              </a:rPr>
              <a:t>（５）インフラの充実・強化</a:t>
            </a:r>
            <a:r>
              <a:rPr lang="en-US" altLang="ja-JP" sz="1400" dirty="0" smtClean="0">
                <a:solidFill>
                  <a:schemeClr val="tx1"/>
                </a:solidFill>
              </a:rPr>
              <a:t>		</a:t>
            </a:r>
            <a:r>
              <a:rPr lang="ja-JP" altLang="en-US" sz="1400" dirty="0" smtClean="0">
                <a:solidFill>
                  <a:schemeClr val="tx1"/>
                </a:solidFill>
              </a:rPr>
              <a:t>広域交通インフラ整備　等</a:t>
            </a:r>
            <a:endParaRPr lang="en-US" altLang="ja-JP" sz="1400" dirty="0" smtClean="0">
              <a:solidFill>
                <a:schemeClr val="tx1"/>
              </a:solidFill>
            </a:endParaRPr>
          </a:p>
        </p:txBody>
      </p:sp>
      <p:sp>
        <p:nvSpPr>
          <p:cNvPr id="16" name="テキスト ボックス 15"/>
          <p:cNvSpPr txBox="1"/>
          <p:nvPr/>
        </p:nvSpPr>
        <p:spPr>
          <a:xfrm>
            <a:off x="467544" y="5096217"/>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4" y="472514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20608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431744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2" name="正方形/長方形 1"/>
          <p:cNvSpPr/>
          <p:nvPr/>
        </p:nvSpPr>
        <p:spPr>
          <a:xfrm>
            <a:off x="323528" y="1628800"/>
            <a:ext cx="8640960" cy="2031325"/>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第二の経済圏である大阪都市圏が、「日本の成長をけん引する東西二極の一極として世界で存在感を発揮する都市」をめざし、価値創造（ハイエンド）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版））ためには、ライフサイエンス・新エネルギー分野など大阪が有する特色や強みを活かしてイノベーションの創出を促進するとともに、市町村、経済団体、金融機関等とのネットワークの強化による中小企業への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を中心に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プロフェッショナル人材」や「企業が求める優秀な若者」などの人材還流の推進などにより、効果的に産業の創出・振興を進める必要があります。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4560"/>
            <a:ext cx="8460940" cy="93610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実質成長率：</a:t>
            </a:r>
            <a:r>
              <a:rPr lang="en-US" altLang="ja-JP" sz="1400" b="1" dirty="0" smtClean="0">
                <a:solidFill>
                  <a:schemeClr val="tx1"/>
                </a:solidFill>
              </a:rPr>
              <a:t>1.2</a:t>
            </a:r>
            <a:r>
              <a:rPr lang="ja-JP" altLang="en-US" sz="1400" b="1" dirty="0" smtClean="0">
                <a:solidFill>
                  <a:schemeClr val="tx1"/>
                </a:solidFill>
              </a:rPr>
              <a:t>％（</a:t>
            </a:r>
            <a:r>
              <a:rPr lang="en-US" altLang="ja-JP" sz="1400" b="1" dirty="0" smtClean="0">
                <a:solidFill>
                  <a:schemeClr val="tx1"/>
                </a:solidFill>
              </a:rPr>
              <a:t>H25</a:t>
            </a:r>
            <a:r>
              <a:rPr lang="ja-JP" altLang="en-US" sz="1400" b="1" dirty="0" smtClean="0">
                <a:solidFill>
                  <a:schemeClr val="tx1"/>
                </a:solidFill>
              </a:rPr>
              <a:t>大阪府）　➡　年平均</a:t>
            </a:r>
            <a:r>
              <a:rPr lang="en-US" altLang="ja-JP" sz="1400" b="1" dirty="0" smtClean="0">
                <a:solidFill>
                  <a:schemeClr val="tx1"/>
                </a:solidFill>
              </a:rPr>
              <a:t>2</a:t>
            </a:r>
            <a:r>
              <a:rPr lang="ja-JP" altLang="en-US" sz="1400" b="1" dirty="0" smtClean="0">
                <a:solidFill>
                  <a:schemeClr val="tx1"/>
                </a:solidFill>
              </a:rPr>
              <a:t>％以上</a:t>
            </a:r>
            <a:endParaRPr lang="en-US" altLang="ja-JP" sz="1400" b="1" dirty="0" smtClean="0">
              <a:solidFill>
                <a:schemeClr val="tx1"/>
              </a:solidFill>
            </a:endParaRPr>
          </a:p>
          <a:p>
            <a:r>
              <a:rPr lang="ja-JP" altLang="en-US" sz="1400" b="1" dirty="0">
                <a:solidFill>
                  <a:schemeClr val="tx1"/>
                </a:solidFill>
              </a:rPr>
              <a:t>○　開業事業所数：</a:t>
            </a:r>
            <a:r>
              <a:rPr lang="en-US" altLang="ja-JP" sz="1400" b="1" dirty="0">
                <a:solidFill>
                  <a:schemeClr val="tx1"/>
                </a:solidFill>
              </a:rPr>
              <a:t>8,383</a:t>
            </a:r>
            <a:r>
              <a:rPr lang="ja-JP" altLang="en-US" sz="1400" b="1" dirty="0">
                <a:solidFill>
                  <a:schemeClr val="tx1"/>
                </a:solidFill>
              </a:rPr>
              <a:t>か所（Ｈ</a:t>
            </a:r>
            <a:r>
              <a:rPr lang="en-US" altLang="ja-JP" sz="1400" b="1" dirty="0">
                <a:solidFill>
                  <a:schemeClr val="tx1"/>
                </a:solidFill>
              </a:rPr>
              <a:t>26</a:t>
            </a:r>
            <a:r>
              <a:rPr lang="ja-JP" altLang="en-US" sz="1400" b="1" dirty="0">
                <a:solidFill>
                  <a:schemeClr val="tx1"/>
                </a:solidFill>
              </a:rPr>
              <a:t>）　➡　</a:t>
            </a:r>
            <a:r>
              <a:rPr lang="en-US" altLang="ja-JP" sz="1400" b="1" dirty="0">
                <a:solidFill>
                  <a:schemeClr val="tx1"/>
                </a:solidFill>
              </a:rPr>
              <a:t>10,000</a:t>
            </a:r>
            <a:r>
              <a:rPr lang="ja-JP" altLang="en-US" sz="1400" b="1" dirty="0">
                <a:solidFill>
                  <a:schemeClr val="tx1"/>
                </a:solidFill>
              </a:rPr>
              <a:t>か所</a:t>
            </a:r>
            <a:endParaRPr lang="en-US" altLang="ja-JP" sz="1400" b="1" dirty="0">
              <a:solidFill>
                <a:schemeClr val="tx1"/>
              </a:solidFill>
            </a:endParaRPr>
          </a:p>
          <a:p>
            <a:r>
              <a:rPr lang="ja-JP" altLang="en-US" sz="1400" dirty="0">
                <a:solidFill>
                  <a:schemeClr val="tx1"/>
                </a:solidFill>
              </a:rPr>
              <a:t>＜参考指標＞農業産出数、</a:t>
            </a:r>
            <a:r>
              <a:rPr lang="ja-JP" altLang="en-US" sz="1400" dirty="0" smtClean="0">
                <a:solidFill>
                  <a:schemeClr val="tx1"/>
                </a:solidFill>
              </a:rPr>
              <a:t>１人</a:t>
            </a:r>
            <a:r>
              <a:rPr lang="ja-JP" altLang="en-US" sz="1400" dirty="0">
                <a:solidFill>
                  <a:schemeClr val="tx1"/>
                </a:solidFill>
              </a:rPr>
              <a:t>当たり</a:t>
            </a:r>
            <a:r>
              <a:rPr lang="ja-JP" altLang="en-US" sz="1400" dirty="0" smtClean="0">
                <a:solidFill>
                  <a:schemeClr val="tx1"/>
                </a:solidFill>
              </a:rPr>
              <a:t>の</a:t>
            </a:r>
            <a:r>
              <a:rPr lang="ja-JP" altLang="en-US" sz="1400" dirty="0">
                <a:solidFill>
                  <a:schemeClr val="tx1"/>
                </a:solidFill>
              </a:rPr>
              <a:t>府内総生産</a:t>
            </a: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正方形/長方形 4"/>
          <p:cNvSpPr/>
          <p:nvPr/>
        </p:nvSpPr>
        <p:spPr>
          <a:xfrm>
            <a:off x="467544" y="3472051"/>
            <a:ext cx="5040560" cy="3323987"/>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規制改革や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⑤：臨床研究中核病院等を活用した革新的医薬品・医療機器等の創出）</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高齢化など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295312"/>
            <a:ext cx="3266520" cy="18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5290654"/>
            <a:ext cx="2754534" cy="159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5508104" y="5071503"/>
            <a:ext cx="3096344" cy="276999"/>
          </a:xfrm>
          <a:prstGeom prst="rect">
            <a:avLst/>
          </a:prstGeom>
        </p:spPr>
        <p:txBody>
          <a:bodyPr wrap="square">
            <a:spAutoFit/>
          </a:bodyPr>
          <a:lstStyle/>
          <a:p>
            <a:r>
              <a:rPr lang="ja-JP" altLang="en-US" sz="1200" dirty="0" smtClean="0"/>
              <a:t>■</a:t>
            </a:r>
            <a:r>
              <a:rPr lang="ja-JP" altLang="en-US" sz="1200" dirty="0"/>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海外進出企業数の推移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3212976"/>
            <a:ext cx="3456384" cy="276999"/>
          </a:xfrm>
          <a:prstGeom prst="rect">
            <a:avLst/>
          </a:prstGeom>
        </p:spPr>
        <p:txBody>
          <a:bodyPr wrap="square">
            <a:spAutoFit/>
          </a:bodyPr>
          <a:lstStyle/>
          <a:p>
            <a:r>
              <a:rPr lang="ja-JP" altLang="en-US" sz="1200" dirty="0" smtClean="0"/>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進出</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状況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zh-TW"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724128" y="5313286"/>
            <a:ext cx="720080" cy="200055"/>
          </a:xfrm>
          <a:prstGeom prst="rect">
            <a:avLst/>
          </a:prstGeom>
          <a:noFill/>
        </p:spPr>
        <p:txBody>
          <a:bodyPr wrap="square" rtlCol="0">
            <a:spAutoFit/>
          </a:bodyPr>
          <a:lstStyle/>
          <a:p>
            <a:r>
              <a:rPr kumimoji="1" lang="ja-JP" altLang="en-US" sz="700" dirty="0" smtClean="0"/>
              <a:t>社</a:t>
            </a:r>
            <a:endParaRPr kumimoji="1" lang="ja-JP" altLang="en-US" sz="700" dirty="0"/>
          </a:p>
        </p:txBody>
      </p:sp>
      <p:sp>
        <p:nvSpPr>
          <p:cNvPr id="13" name="テキスト ボックス 12"/>
          <p:cNvSpPr txBox="1"/>
          <p:nvPr/>
        </p:nvSpPr>
        <p:spPr>
          <a:xfrm>
            <a:off x="3768664" y="6669940"/>
            <a:ext cx="2675544" cy="215444"/>
          </a:xfrm>
          <a:prstGeom prst="rect">
            <a:avLst/>
          </a:prstGeom>
          <a:noFill/>
        </p:spPr>
        <p:txBody>
          <a:bodyPr wrap="square" rtlCol="0">
            <a:spAutoFit/>
          </a:bodyPr>
          <a:lstStyle/>
          <a:p>
            <a:pPr marL="185738" indent="-185738"/>
            <a:r>
              <a:rPr kumimoji="1" lang="ja-JP" altLang="en-US" sz="800" dirty="0" smtClean="0">
                <a:latin typeface="+mn-ea"/>
              </a:rPr>
              <a:t>出典：</a:t>
            </a:r>
            <a:r>
              <a:rPr lang="ja-JP" altLang="en-US" sz="800" dirty="0">
                <a:latin typeface="+mn-ea"/>
              </a:rPr>
              <a:t>地域経済分析</a:t>
            </a:r>
            <a:r>
              <a:rPr lang="ja-JP" altLang="en-US" sz="800" dirty="0" smtClean="0">
                <a:latin typeface="+mn-ea"/>
              </a:rPr>
              <a:t>システム（</a:t>
            </a:r>
            <a:r>
              <a:rPr lang="en-US" altLang="ja-JP" sz="800" dirty="0" smtClean="0">
                <a:latin typeface="+mn-ea"/>
              </a:rPr>
              <a:t>RESAS</a:t>
            </a:r>
            <a:r>
              <a:rPr lang="ja-JP" altLang="en-US" sz="800" dirty="0" smtClean="0">
                <a:latin typeface="+mn-ea"/>
              </a:rPr>
              <a:t>）より府作成</a:t>
            </a:r>
            <a:endParaRPr kumimoji="1" lang="ja-JP" altLang="en-US" sz="800" dirty="0">
              <a:latin typeface="+mn-ea"/>
            </a:endParaRPr>
          </a:p>
        </p:txBody>
      </p:sp>
    </p:spTree>
    <p:extLst>
      <p:ext uri="{BB962C8B-B14F-4D97-AF65-F5344CB8AC3E}">
        <p14:creationId xmlns:p14="http://schemas.microsoft.com/office/powerpoint/2010/main" val="2248953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395535" y="677014"/>
            <a:ext cx="8568953" cy="617861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大阪・関西が強みを有する再生医療分野においては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、関西支部の相談機能を有効に活用しつつ、将来的には審査機能の関西支部への委譲をめざします。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者・シニアなど多様な起業家を育成・支援します。また、（地独）大阪府立産業技術総合研究所や大学等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連携し、大阪の強みを活かした成長志向型の創業・ベンチャー企業の輩出をめざします。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製品・サービスの高付加価値化への支援により、革新的な都市型サービス産業の育成や地域産業の振興、さらには少子・高齢化に伴う地域課題の解決等にも資するビジネスモデルを創出します。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p>
          <a:p>
            <a:pPr marL="180000" indent="-457200"/>
            <a:r>
              <a:rPr lang="ja-JP" altLang="en-US" sz="1400" dirty="0"/>
              <a:t>○　</a:t>
            </a:r>
            <a:r>
              <a:rPr lang="en-US" altLang="ja-JP" sz="1400" dirty="0"/>
              <a:t>EG</a:t>
            </a:r>
            <a:r>
              <a:rPr lang="ja-JP" altLang="en-US" sz="1400" dirty="0"/>
              <a:t>（</a:t>
            </a:r>
            <a:r>
              <a:rPr lang="ja-JP" altLang="en-US" sz="1400" dirty="0" smtClean="0"/>
              <a:t>エコノミックガーデニング（</a:t>
            </a:r>
            <a:r>
              <a:rPr lang="en-US" altLang="ja-JP" sz="1400" dirty="0" smtClean="0"/>
              <a:t>※</a:t>
            </a:r>
            <a:r>
              <a:rPr lang="ja-JP" altLang="en-US" sz="1400" dirty="0" smtClean="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r>
              <a:rPr lang="ja-JP" altLang="en-US" sz="1400" dirty="0" smtClean="0"/>
              <a:t>。</a:t>
            </a:r>
            <a:endParaRPr lang="en-US" altLang="ja-JP" sz="1400" dirty="0" smtClean="0"/>
          </a:p>
          <a:p>
            <a:pPr marL="180000" indent="-457200"/>
            <a:endParaRPr lang="en-US" altLang="ja-JP" sz="1400" dirty="0"/>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大阪府の年齢階層別転入超過数を見ると、中堅世代の転出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が顕著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となっている現状を踏まえ、東京圏の「プロフェッショナル人材」や「企業が求める優秀な若者」を府内の中小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企業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マッチングさせることにより、「大阪版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ターン」を進め、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小企業の人材確保を推進します。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地域の中小企業の「攻めの経営」や「事業承継への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など、経営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改善への意欲を喚起し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、プロフェッショナル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活用による企業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の経営革新の実現を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「大阪府プロフェッショナル人材戦略拠点」を設置します。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050" dirty="0" smtClean="0"/>
              <a:t>※</a:t>
            </a:r>
            <a:r>
              <a:rPr lang="ja-JP" altLang="en-US" sz="1050" dirty="0"/>
              <a:t>　エコノミックガーデニング・・・ 地域経済を「庭」、地元の中小企業を「植物」に見立て</a:t>
            </a:r>
            <a:r>
              <a:rPr lang="ja-JP" altLang="en-US" sz="1050" dirty="0" smtClean="0"/>
              <a:t>、</a:t>
            </a:r>
            <a:r>
              <a:rPr lang="en-US" altLang="ja-JP" sz="1050" dirty="0" smtClean="0"/>
              <a:t/>
            </a:r>
            <a:br>
              <a:rPr lang="en-US" altLang="ja-JP" sz="1050" dirty="0" smtClean="0"/>
            </a:br>
            <a:r>
              <a:rPr lang="ja-JP" altLang="en-US" sz="1050" dirty="0" smtClean="0"/>
              <a:t>地域</a:t>
            </a:r>
            <a:r>
              <a:rPr lang="ja-JP" altLang="en-US" sz="1050" dirty="0"/>
              <a:t>という土壌を生かして地元の中小企業を大切に育てることにより地域経済</a:t>
            </a:r>
            <a:r>
              <a:rPr lang="ja-JP" altLang="en-US" sz="1050" dirty="0" smtClean="0"/>
              <a:t>を</a:t>
            </a:r>
            <a:r>
              <a:rPr lang="en-US" altLang="ja-JP" sz="1050" dirty="0" smtClean="0"/>
              <a:t/>
            </a:r>
            <a:br>
              <a:rPr lang="en-US" altLang="ja-JP" sz="1050" dirty="0" smtClean="0"/>
            </a:br>
            <a:r>
              <a:rPr lang="ja-JP" altLang="en-US" sz="1050" dirty="0" smtClean="0"/>
              <a:t>活性化</a:t>
            </a:r>
            <a:r>
              <a:rPr lang="ja-JP" altLang="en-US" sz="1050" dirty="0"/>
              <a:t>させる</a:t>
            </a:r>
            <a:r>
              <a:rPr lang="ja-JP" altLang="en-US" sz="1050" dirty="0" smtClean="0"/>
              <a:t>政策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148064" y="4160113"/>
            <a:ext cx="2232248" cy="276999"/>
          </a:xfrm>
          <a:prstGeom prst="rect">
            <a:avLst/>
          </a:prstGeom>
        </p:spPr>
        <p:txBody>
          <a:bodyPr wrap="square">
            <a:spAutoFit/>
          </a:bodyPr>
          <a:lstStyle/>
          <a:p>
            <a:r>
              <a:rPr lang="ja-JP" altLang="en-US" sz="1200" dirty="0" smtClean="0"/>
              <a:t>■　大阪版</a:t>
            </a:r>
            <a:r>
              <a:rPr lang="en-US" altLang="ja-JP" sz="1200" dirty="0" smtClean="0"/>
              <a:t>UIJ</a:t>
            </a:r>
            <a:r>
              <a:rPr lang="ja-JP" altLang="en-US" sz="1200" dirty="0" smtClean="0"/>
              <a:t>ターンスキーム図</a:t>
            </a:r>
            <a:endParaRPr lang="ja-JP" altLang="en-US" sz="1200" dirty="0"/>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4437112"/>
            <a:ext cx="3168352" cy="229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061418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2276872"/>
            <a:ext cx="8640961" cy="410445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⑤　臨床研究中核病院等を活用した革新的医薬品・医療機器等の創出</a:t>
            </a:r>
            <a:endParaRPr lang="en-US" altLang="ja-JP" sz="1400" b="1" dirty="0" smtClean="0">
              <a:solidFill>
                <a:schemeClr val="tx1"/>
              </a:solidFill>
            </a:endParaRPr>
          </a:p>
          <a:p>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平成</a:t>
            </a:r>
            <a:r>
              <a:rPr lang="en-US" altLang="ja-JP" sz="1400" dirty="0" smtClean="0">
                <a:solidFill>
                  <a:schemeClr val="tx1"/>
                </a:solidFill>
              </a:rPr>
              <a:t>27</a:t>
            </a:r>
            <a:r>
              <a:rPr lang="ja-JP" altLang="en-US" sz="1400" dirty="0" smtClean="0">
                <a:solidFill>
                  <a:schemeClr val="tx1"/>
                </a:solidFill>
              </a:rPr>
              <a:t>年８月</a:t>
            </a:r>
            <a:r>
              <a:rPr lang="ja-JP" altLang="en-US" sz="1400" dirty="0">
                <a:solidFill>
                  <a:schemeClr val="tx1"/>
                </a:solidFill>
              </a:rPr>
              <a:t>、 「大阪大学医学部附属病院」が、医療法に基づく臨床</a:t>
            </a:r>
            <a:r>
              <a:rPr lang="ja-JP" altLang="en-US" sz="1400" dirty="0" smtClean="0">
                <a:solidFill>
                  <a:schemeClr val="tx1"/>
                </a:solidFill>
              </a:rPr>
              <a:t>研究</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中核</a:t>
            </a:r>
            <a:r>
              <a:rPr lang="ja-JP" altLang="en-US" sz="1400" dirty="0">
                <a:solidFill>
                  <a:schemeClr val="tx1"/>
                </a:solidFill>
              </a:rPr>
              <a:t>病院</a:t>
            </a:r>
            <a:r>
              <a:rPr lang="ja-JP" altLang="en-US" sz="1200" dirty="0">
                <a:solidFill>
                  <a:schemeClr val="tx1"/>
                </a:solidFill>
              </a:rPr>
              <a:t>（</a:t>
            </a:r>
            <a:r>
              <a:rPr lang="en-US" altLang="ja-JP" sz="1200" dirty="0">
                <a:solidFill>
                  <a:schemeClr val="tx1"/>
                </a:solidFill>
              </a:rPr>
              <a:t>※1</a:t>
            </a:r>
            <a:r>
              <a:rPr lang="ja-JP" altLang="en-US" sz="1200" dirty="0">
                <a:solidFill>
                  <a:schemeClr val="tx1"/>
                </a:solidFill>
              </a:rPr>
              <a:t>）</a:t>
            </a:r>
            <a:r>
              <a:rPr lang="ja-JP" altLang="en-US" sz="1400" dirty="0">
                <a:solidFill>
                  <a:schemeClr val="tx1"/>
                </a:solidFill>
              </a:rPr>
              <a:t>として、全国に先駆け国に承認されました</a:t>
            </a:r>
            <a:r>
              <a:rPr lang="ja-JP" altLang="en-US" sz="1400" dirty="0" smtClean="0">
                <a:solidFill>
                  <a:schemeClr val="tx1"/>
                </a:solidFill>
              </a:rPr>
              <a:t>。</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また、</a:t>
            </a:r>
            <a:r>
              <a:rPr lang="ja-JP" altLang="en-US" sz="1400" dirty="0">
                <a:solidFill>
                  <a:schemeClr val="tx1"/>
                </a:solidFill>
              </a:rPr>
              <a:t>大阪</a:t>
            </a:r>
            <a:r>
              <a:rPr lang="ja-JP" altLang="en-US" sz="1400" dirty="0" smtClean="0">
                <a:solidFill>
                  <a:schemeClr val="tx1"/>
                </a:solidFill>
              </a:rPr>
              <a:t>府内</a:t>
            </a:r>
            <a:r>
              <a:rPr lang="ja-JP" altLang="en-US" sz="1400" dirty="0">
                <a:solidFill>
                  <a:schemeClr val="tx1"/>
                </a:solidFill>
              </a:rPr>
              <a:t>には国立高度専門医療研究センター</a:t>
            </a:r>
            <a:r>
              <a:rPr lang="ja-JP" altLang="en-US" sz="1200" dirty="0" smtClean="0">
                <a:solidFill>
                  <a:schemeClr val="tx1"/>
                </a:solidFill>
              </a:rPr>
              <a:t>（</a:t>
            </a:r>
            <a:r>
              <a:rPr lang="en-US" altLang="ja-JP" sz="1200" dirty="0">
                <a:solidFill>
                  <a:schemeClr val="tx1"/>
                </a:solidFill>
              </a:rPr>
              <a:t>※2</a:t>
            </a:r>
            <a:r>
              <a:rPr lang="ja-JP" altLang="en-US" sz="1200" dirty="0">
                <a:solidFill>
                  <a:schemeClr val="tx1"/>
                </a:solidFill>
              </a:rPr>
              <a:t>）</a:t>
            </a:r>
            <a:r>
              <a:rPr lang="ja-JP" altLang="en-US" sz="1400" dirty="0">
                <a:solidFill>
                  <a:schemeClr val="tx1"/>
                </a:solidFill>
              </a:rPr>
              <a:t>である「国立</a:t>
            </a:r>
            <a:r>
              <a:rPr lang="ja-JP" altLang="en-US" sz="1400" dirty="0" smtClean="0">
                <a:solidFill>
                  <a:schemeClr val="tx1"/>
                </a:solidFill>
              </a:rPr>
              <a:t>循環</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器病研究</a:t>
            </a:r>
            <a:r>
              <a:rPr lang="ja-JP" altLang="en-US" sz="1400" dirty="0">
                <a:solidFill>
                  <a:schemeClr val="tx1"/>
                </a:solidFill>
              </a:rPr>
              <a:t>センター」といった、国内屈指の臨床研究拠点が存在</a:t>
            </a:r>
            <a:r>
              <a:rPr lang="ja-JP" altLang="en-US" sz="1400" dirty="0" smtClean="0">
                <a:solidFill>
                  <a:schemeClr val="tx1"/>
                </a:solidFill>
              </a:rPr>
              <a:t>しています。</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これら大阪</a:t>
            </a:r>
            <a:r>
              <a:rPr lang="ja-JP" altLang="en-US" sz="1400" dirty="0">
                <a:solidFill>
                  <a:schemeClr val="tx1"/>
                </a:solidFill>
              </a:rPr>
              <a:t>の優位性を</a:t>
            </a:r>
            <a:r>
              <a:rPr lang="ja-JP" altLang="en-US" sz="1400" dirty="0" smtClean="0">
                <a:solidFill>
                  <a:schemeClr val="tx1"/>
                </a:solidFill>
              </a:rPr>
              <a:t>活かし、革新的</a:t>
            </a:r>
            <a:r>
              <a:rPr lang="ja-JP" altLang="en-US" sz="1400" dirty="0">
                <a:solidFill>
                  <a:schemeClr val="tx1"/>
                </a:solidFill>
              </a:rPr>
              <a:t>な医薬品・医療機器等を次々と</a:t>
            </a:r>
            <a:r>
              <a:rPr lang="ja-JP" altLang="en-US" sz="1400" dirty="0" smtClean="0">
                <a:solidFill>
                  <a:schemeClr val="tx1"/>
                </a:solidFill>
              </a:rPr>
              <a:t>生み出す</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ため</a:t>
            </a:r>
            <a:r>
              <a:rPr lang="ja-JP" altLang="en-US" sz="1400" dirty="0">
                <a:solidFill>
                  <a:schemeClr val="tx1"/>
                </a:solidFill>
              </a:rPr>
              <a:t>の環境</a:t>
            </a:r>
            <a:r>
              <a:rPr lang="ja-JP" altLang="en-US" sz="1400" dirty="0" smtClean="0">
                <a:solidFill>
                  <a:schemeClr val="tx1"/>
                </a:solidFill>
              </a:rPr>
              <a:t>整備に取り組みます。</a:t>
            </a:r>
            <a:endParaRPr lang="en-US" altLang="ja-JP" sz="1400" dirty="0">
              <a:solidFill>
                <a:schemeClr val="tx1"/>
              </a:solidFill>
            </a:endParaRPr>
          </a:p>
          <a:p>
            <a:r>
              <a:rPr lang="ja-JP" altLang="en-US" sz="1400" dirty="0">
                <a:solidFill>
                  <a:schemeClr val="tx1"/>
                </a:solidFill>
              </a:rPr>
              <a:t>　</a:t>
            </a:r>
            <a:endParaRPr lang="en-US" altLang="ja-JP" sz="1400" dirty="0">
              <a:solidFill>
                <a:schemeClr val="tx1"/>
              </a:solidFill>
            </a:endParaRPr>
          </a:p>
          <a:p>
            <a:pPr marL="360000" indent="-457200"/>
            <a:r>
              <a:rPr lang="ja-JP" altLang="en-US" sz="1050" dirty="0">
                <a:solidFill>
                  <a:schemeClr val="tx1"/>
                </a:solidFill>
              </a:rPr>
              <a:t>　</a:t>
            </a:r>
            <a:r>
              <a:rPr lang="en-US" altLang="ja-JP" sz="1050" dirty="0" smtClean="0">
                <a:solidFill>
                  <a:schemeClr val="tx1"/>
                </a:solidFill>
              </a:rPr>
              <a:t>※1</a:t>
            </a:r>
            <a:r>
              <a:rPr lang="ja-JP" altLang="en-US" sz="1050" dirty="0" smtClean="0">
                <a:solidFill>
                  <a:schemeClr val="tx1"/>
                </a:solidFill>
              </a:rPr>
              <a:t>　革新的医薬品</a:t>
            </a:r>
            <a:r>
              <a:rPr lang="ja-JP" altLang="en-US" sz="1050" dirty="0">
                <a:solidFill>
                  <a:schemeClr val="tx1"/>
                </a:solidFill>
              </a:rPr>
              <a:t>等の開発に必要な臨床研究の中心的役割を担い、他の医療機関</a:t>
            </a:r>
            <a:r>
              <a:rPr lang="ja-JP" altLang="en-US" sz="1050" dirty="0" smtClean="0">
                <a:solidFill>
                  <a:schemeClr val="tx1"/>
                </a:solidFill>
              </a:rPr>
              <a:t>の臨床</a:t>
            </a:r>
            <a:r>
              <a:rPr lang="ja-JP" altLang="en-US" sz="1050" dirty="0">
                <a:solidFill>
                  <a:schemeClr val="tx1"/>
                </a:solidFill>
              </a:rPr>
              <a:t>研究</a:t>
            </a:r>
            <a:r>
              <a:rPr lang="ja-JP" altLang="en-US" sz="1050" dirty="0" smtClean="0">
                <a:solidFill>
                  <a:schemeClr val="tx1"/>
                </a:solidFill>
              </a:rPr>
              <a:t>も</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支援</a:t>
            </a:r>
            <a:r>
              <a:rPr lang="ja-JP" altLang="en-US" sz="1050" dirty="0">
                <a:solidFill>
                  <a:schemeClr val="tx1"/>
                </a:solidFill>
              </a:rPr>
              <a:t>する医療機関と</a:t>
            </a:r>
            <a:r>
              <a:rPr lang="ja-JP" altLang="en-US" sz="1050" dirty="0" smtClean="0">
                <a:solidFill>
                  <a:schemeClr val="tx1"/>
                </a:solidFill>
              </a:rPr>
              <a:t>して、平成</a:t>
            </a:r>
            <a:r>
              <a:rPr lang="en-US" altLang="ja-JP" sz="1050" dirty="0" smtClean="0">
                <a:solidFill>
                  <a:schemeClr val="tx1"/>
                </a:solidFill>
              </a:rPr>
              <a:t>27</a:t>
            </a:r>
            <a:r>
              <a:rPr lang="ja-JP" altLang="en-US" sz="1050" dirty="0" smtClean="0">
                <a:solidFill>
                  <a:schemeClr val="tx1"/>
                </a:solidFill>
              </a:rPr>
              <a:t>年</a:t>
            </a:r>
            <a:r>
              <a:rPr lang="en-US" altLang="ja-JP" sz="1050" dirty="0" smtClean="0">
                <a:solidFill>
                  <a:schemeClr val="tx1"/>
                </a:solidFill>
              </a:rPr>
              <a:t>4</a:t>
            </a:r>
            <a:r>
              <a:rPr lang="ja-JP" altLang="en-US" sz="1050" dirty="0" smtClean="0">
                <a:solidFill>
                  <a:schemeClr val="tx1"/>
                </a:solidFill>
              </a:rPr>
              <a:t>月から医療法に位置づけられた。</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また、平成</a:t>
            </a:r>
            <a:r>
              <a:rPr lang="en-US" altLang="ja-JP" sz="1050" dirty="0" smtClean="0">
                <a:solidFill>
                  <a:schemeClr val="tx1"/>
                </a:solidFill>
              </a:rPr>
              <a:t>28</a:t>
            </a:r>
            <a:r>
              <a:rPr lang="ja-JP" altLang="en-US" sz="1050" dirty="0" smtClean="0">
                <a:solidFill>
                  <a:schemeClr val="tx1"/>
                </a:solidFill>
              </a:rPr>
              <a:t>年４月に施行予定の「患者申出療養」において制度の中核を担う</a:t>
            </a:r>
            <a:r>
              <a:rPr lang="ja-JP" altLang="en-US" sz="1050" dirty="0">
                <a:solidFill>
                  <a:schemeClr val="tx1"/>
                </a:solidFill>
              </a:rPr>
              <a:t>こと</a:t>
            </a:r>
            <a:r>
              <a:rPr lang="ja-JP" altLang="en-US" sz="1050" dirty="0" smtClean="0">
                <a:solidFill>
                  <a:schemeClr val="tx1"/>
                </a:solidFill>
              </a:rPr>
              <a:t>とされて</a:t>
            </a:r>
            <a:r>
              <a:rPr lang="ja-JP" altLang="en-US" sz="1050" dirty="0">
                <a:solidFill>
                  <a:schemeClr val="tx1"/>
                </a:solidFill>
              </a:rPr>
              <a:t>いる。</a:t>
            </a:r>
            <a:endParaRPr lang="en-US" altLang="ja-JP" sz="1050" dirty="0">
              <a:solidFill>
                <a:schemeClr val="tx1"/>
              </a:solidFill>
            </a:endParaRPr>
          </a:p>
          <a:p>
            <a:pPr marL="360000" indent="-457200"/>
            <a:endParaRPr lang="en-US" altLang="ja-JP" sz="1050" dirty="0">
              <a:solidFill>
                <a:schemeClr val="tx1"/>
              </a:solidFill>
            </a:endParaRPr>
          </a:p>
          <a:p>
            <a:pPr marL="360000" indent="-457200"/>
            <a:r>
              <a:rPr lang="ja-JP" altLang="en-US" sz="1050" dirty="0">
                <a:solidFill>
                  <a:schemeClr val="tx1"/>
                </a:solidFill>
              </a:rPr>
              <a:t>　</a:t>
            </a:r>
            <a:r>
              <a:rPr lang="en-US" altLang="ja-JP" sz="1050" dirty="0" smtClean="0">
                <a:solidFill>
                  <a:schemeClr val="tx1"/>
                </a:solidFill>
              </a:rPr>
              <a:t>※2</a:t>
            </a:r>
            <a:r>
              <a:rPr lang="ja-JP" altLang="en-US" sz="1050" dirty="0" smtClean="0">
                <a:solidFill>
                  <a:schemeClr val="tx1"/>
                </a:solidFill>
              </a:rPr>
              <a:t>　全国</a:t>
            </a:r>
            <a:r>
              <a:rPr lang="ja-JP" altLang="en-US" sz="1050" dirty="0">
                <a:solidFill>
                  <a:schemeClr val="tx1"/>
                </a:solidFill>
              </a:rPr>
              <a:t>で</a:t>
            </a:r>
            <a:r>
              <a:rPr lang="en-US" altLang="ja-JP" sz="1050" dirty="0">
                <a:solidFill>
                  <a:schemeClr val="tx1"/>
                </a:solidFill>
              </a:rPr>
              <a:t>6</a:t>
            </a:r>
            <a:r>
              <a:rPr lang="ja-JP" altLang="en-US" sz="1050" dirty="0">
                <a:solidFill>
                  <a:schemeClr val="tx1"/>
                </a:solidFill>
              </a:rPr>
              <a:t>法人。国民の健康に重大な影響のある特定の疾患等に係る医療に関し</a:t>
            </a:r>
            <a:r>
              <a:rPr lang="ja-JP" altLang="en-US" sz="1050" dirty="0" smtClean="0">
                <a:solidFill>
                  <a:schemeClr val="tx1"/>
                </a:solidFill>
              </a:rPr>
              <a:t>、調査</a:t>
            </a:r>
            <a:r>
              <a:rPr lang="ja-JP" altLang="en-US" sz="1050" dirty="0">
                <a:solidFill>
                  <a:schemeClr val="tx1"/>
                </a:solidFill>
              </a:rPr>
              <a:t>、</a:t>
            </a:r>
            <a:r>
              <a:rPr lang="ja-JP" altLang="en-US" sz="1050" dirty="0" smtClean="0">
                <a:solidFill>
                  <a:schemeClr val="tx1"/>
                </a:solidFill>
              </a:rPr>
              <a:t>研究</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及び</a:t>
            </a:r>
            <a:r>
              <a:rPr lang="ja-JP" altLang="en-US" sz="1050" dirty="0">
                <a:solidFill>
                  <a:schemeClr val="tx1"/>
                </a:solidFill>
              </a:rPr>
              <a:t>技術の開発並び</a:t>
            </a:r>
            <a:r>
              <a:rPr lang="ja-JP" altLang="en-US" sz="1050" dirty="0" smtClean="0">
                <a:solidFill>
                  <a:schemeClr val="tx1"/>
                </a:solidFill>
              </a:rPr>
              <a:t>にこれら</a:t>
            </a:r>
            <a:r>
              <a:rPr lang="ja-JP" altLang="en-US" sz="1050" dirty="0">
                <a:solidFill>
                  <a:schemeClr val="tx1"/>
                </a:solidFill>
              </a:rPr>
              <a:t>の業務に密接に関連する医療の提供</a:t>
            </a:r>
            <a:r>
              <a:rPr lang="ja-JP" altLang="en-US" sz="1050" dirty="0" smtClean="0">
                <a:solidFill>
                  <a:schemeClr val="tx1"/>
                </a:solidFill>
              </a:rPr>
              <a:t>、技術者</a:t>
            </a:r>
            <a:r>
              <a:rPr lang="ja-JP" altLang="en-US" sz="1050" dirty="0">
                <a:solidFill>
                  <a:schemeClr val="tx1"/>
                </a:solidFill>
              </a:rPr>
              <a:t>の研修等を</a:t>
            </a:r>
            <a:r>
              <a:rPr lang="ja-JP" altLang="en-US" sz="1050" dirty="0" smtClean="0">
                <a:solidFill>
                  <a:schemeClr val="tx1"/>
                </a:solidFill>
              </a:rPr>
              <a:t>行う</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医療機関。</a:t>
            </a:r>
            <a:endParaRPr lang="en-US" altLang="ja-JP" sz="1050" dirty="0">
              <a:solidFill>
                <a:schemeClr val="tx1"/>
              </a:solidFill>
            </a:endParaRPr>
          </a:p>
          <a:p>
            <a:r>
              <a:rPr lang="ja-JP" altLang="en-US" sz="1400" dirty="0">
                <a:solidFill>
                  <a:schemeClr val="tx1"/>
                </a:solidFill>
              </a:rPr>
              <a:t>　</a:t>
            </a:r>
            <a:endParaRPr lang="en-US" altLang="ja-JP" sz="1200" dirty="0" smtClean="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6" name="正方形/長方形 5"/>
          <p:cNvSpPr/>
          <p:nvPr/>
        </p:nvSpPr>
        <p:spPr>
          <a:xfrm>
            <a:off x="6228184" y="2466866"/>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大阪大学医学部附属病院</a:t>
            </a:r>
            <a:endParaRPr lang="ja-JP" altLang="en-US" sz="1200" dirty="0">
              <a:solidFill>
                <a:prstClr val="black"/>
              </a:solidFill>
              <a:cs typeface="Meiryo UI" panose="020B0604030504040204" pitchFamily="50" charset="-128"/>
            </a:endParaRPr>
          </a:p>
        </p:txBody>
      </p:sp>
      <p:pic>
        <p:nvPicPr>
          <p:cNvPr id="8"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4564496"/>
            <a:ext cx="1944216" cy="14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6228184" y="4267066"/>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国立循環器病研究センター</a:t>
            </a:r>
            <a:r>
              <a:rPr lang="en-US" altLang="ja-JP" sz="1200" dirty="0" smtClean="0">
                <a:solidFill>
                  <a:prstClr val="black"/>
                </a:solidFill>
                <a:cs typeface="Meiryo UI" panose="020B0604030504040204" pitchFamily="50" charset="-128"/>
              </a:rPr>
              <a:t> </a:t>
            </a:r>
            <a:endParaRPr lang="ja-JP" altLang="en-US" sz="1200" dirty="0">
              <a:solidFill>
                <a:prstClr val="black"/>
              </a:solidFill>
              <a:cs typeface="Meiryo UI" panose="020B0604030504040204" pitchFamily="50" charset="-128"/>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400" y="2748201"/>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3526" y="650133"/>
            <a:ext cx="8640961" cy="1384995"/>
          </a:xfrm>
          <a:prstGeom prst="rect">
            <a:avLst/>
          </a:prstGeom>
        </p:spPr>
        <p:txBody>
          <a:bodyPr wrap="square">
            <a:spAutoFit/>
          </a:bodyPr>
          <a:lstStyle/>
          <a:p>
            <a:pPr marL="180000" indent="-457200"/>
            <a:r>
              <a:rPr lang="ja-JP" altLang="en-US" sz="1400" dirty="0"/>
              <a:t>○　</a:t>
            </a:r>
            <a:r>
              <a:rPr lang="ja-JP" altLang="ja-JP" sz="1400" dirty="0"/>
              <a:t>世界</a:t>
            </a:r>
            <a:r>
              <a:rPr lang="ja-JP" altLang="en-US" sz="1400" dirty="0"/>
              <a:t>最速・</a:t>
            </a:r>
            <a:r>
              <a:rPr lang="ja-JP" altLang="ja-JP" sz="1400" dirty="0"/>
              <a:t>最高品質の知財システムと大規模災害発生時のバックアップ体制を確立するため、特許庁の審査拠点と独立行政法人工業所有権情報・研修館の支援拠点</a:t>
            </a:r>
            <a:r>
              <a:rPr lang="ja-JP" altLang="en-US" sz="1400" dirty="0"/>
              <a:t>の大阪への</a:t>
            </a:r>
            <a:r>
              <a:rPr lang="ja-JP" altLang="ja-JP" sz="1400" dirty="0"/>
              <a:t>誘致</a:t>
            </a:r>
            <a:r>
              <a:rPr lang="ja-JP" altLang="en-US" sz="1400" dirty="0"/>
              <a:t>を進めます</a:t>
            </a:r>
            <a:r>
              <a:rPr lang="ja-JP" altLang="en-US" sz="1400" dirty="0" smtClean="0"/>
              <a:t>。（➡　■国への働きかけについて）</a:t>
            </a:r>
            <a:r>
              <a:rPr lang="en-US" altLang="ja-JP" sz="1400" dirty="0"/>
              <a:t/>
            </a:r>
            <a:br>
              <a:rPr lang="en-US" altLang="ja-JP" sz="1400" dirty="0"/>
            </a:br>
            <a:r>
              <a:rPr lang="ja-JP" altLang="en-US" sz="1400" dirty="0"/>
              <a:t>　あわせて、大阪・関西のものづくり企業の技術革新と知的財産の有効活用による市場競争力を強化します。</a:t>
            </a:r>
            <a:endParaRPr lang="en-US" altLang="ja-JP" sz="1400" dirty="0"/>
          </a:p>
          <a:p>
            <a:pPr marL="180000" indent="-457200"/>
            <a:endParaRPr lang="en-US" altLang="ja-JP" sz="1400" dirty="0"/>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359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
        <p:nvSpPr>
          <p:cNvPr id="6" name="正方形/長方形 5"/>
          <p:cNvSpPr/>
          <p:nvPr/>
        </p:nvSpPr>
        <p:spPr>
          <a:xfrm>
            <a:off x="107504" y="706413"/>
            <a:ext cx="8856984" cy="5647700"/>
          </a:xfrm>
          <a:prstGeom prst="rect">
            <a:avLst/>
          </a:prstGeom>
        </p:spPr>
        <p:txBody>
          <a:bodyPr wrap="square">
            <a:spAutoFit/>
          </a:bodyPr>
          <a:lstStyle/>
          <a:p>
            <a:pPr marL="180000" indent="-457200">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（１）大阪府人口ビジョンについて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大阪府は、今、人口問題の岐路に直面しています。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国の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まち・ひと・しごと創生長期ビジョン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月）では、国立社会保障・人口問題研究所の「日本の将来推計人口（平成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月推計）」（出生中位（死亡中位））に基づき、日本の総人口は、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万人をピークに減少を続け、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8,674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万人と現在の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になると見込んでいます。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一方、大阪府では、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887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万人をピークに、減少に転換し、今後、自然減の幅の拡大が見込まれており、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万人となると予想されています。さらにこのままの状況で推移すると、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年の人口水準は、高度経済成長期である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万人に相当する人口であり、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年近くで増加した人口（</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万人）が、その後の約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年間で同程度減少することを意味します。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また、高齢者人口が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％増えるなど、全国を大きく上回るスピードで高齢化が進み、数の面でも人口構成の面でも将来にわたって社会構造自体が大きく変化することが予想されます。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高度経済成長期の急激な人口増加を背景に経済成長を遂げ、豊かさを実現してきた「大阪」は、まさに今、日本の大都市がかつて経験したことのない未曽有のペースで「人口減少・超高齢社会」に差し掛かっ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このような中、大阪府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における中長期の人口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見通し等を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取りまとめた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では、今後本格的に到来が予想される「人口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・超高齢社会」においても、持続的発展を実現するために、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人口</a:t>
            </a:r>
            <a:r>
              <a:rPr lang="ja-JP" altLang="en-US" sz="1600" dirty="0"/>
              <a:t>減少・超高齢社会でも持続可能な</a:t>
            </a:r>
            <a:r>
              <a:rPr lang="ja-JP" altLang="en-US" sz="1600" dirty="0" smtClean="0"/>
              <a:t>地域づくり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東西</a:t>
            </a:r>
            <a:r>
              <a:rPr lang="ja-JP" altLang="en-US" sz="1600" dirty="0"/>
              <a:t>二極の一極としての社会経済構造の</a:t>
            </a:r>
            <a:r>
              <a:rPr lang="ja-JP" altLang="en-US" sz="1600" dirty="0" smtClean="0"/>
              <a:t>構築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取組みの方向性と位置付け、各種施策を推進することとしています。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人口に関する現状認識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や影響・将来見通し等に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をご参照ください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01195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a:grpSpLocks noChangeAspect="1"/>
          </p:cNvGrpSpPr>
          <p:nvPr/>
        </p:nvGrpSpPr>
        <p:grpSpPr>
          <a:xfrm>
            <a:off x="4165275" y="965411"/>
            <a:ext cx="4591289" cy="5461461"/>
            <a:chOff x="2000334" y="1476206"/>
            <a:chExt cx="5705469" cy="7576950"/>
          </a:xfrm>
        </p:grpSpPr>
        <p:pic>
          <p:nvPicPr>
            <p:cNvPr id="12" name="Picture 3" descr="E:\LIB\03 立地推進グループ\02 リーフレット\旧\地図 (H26.5.9採用).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334" y="1476206"/>
              <a:ext cx="5294101" cy="748859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2"/>
            <p:cNvGrpSpPr>
              <a:grpSpLocks/>
            </p:cNvGrpSpPr>
            <p:nvPr/>
          </p:nvGrpSpPr>
          <p:grpSpPr bwMode="auto">
            <a:xfrm>
              <a:off x="2374978" y="2367374"/>
              <a:ext cx="5330825" cy="6161088"/>
              <a:chOff x="15549" y="3564"/>
              <a:chExt cx="8395" cy="9704"/>
            </a:xfrm>
          </p:grpSpPr>
          <p:sp>
            <p:nvSpPr>
              <p:cNvPr id="31" name="Oval 13"/>
              <p:cNvSpPr>
                <a:spLocks noChangeArrowheads="1"/>
              </p:cNvSpPr>
              <p:nvPr/>
            </p:nvSpPr>
            <p:spPr bwMode="auto">
              <a:xfrm rot="1518073">
                <a:off x="18485" y="8776"/>
                <a:ext cx="2126" cy="1239"/>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2" name="Oval 14"/>
              <p:cNvSpPr>
                <a:spLocks noChangeArrowheads="1"/>
              </p:cNvSpPr>
              <p:nvPr/>
            </p:nvSpPr>
            <p:spPr bwMode="auto">
              <a:xfrm rot="-986651">
                <a:off x="15549" y="12255"/>
                <a:ext cx="1299" cy="1013"/>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3" name="Oval 15"/>
              <p:cNvSpPr>
                <a:spLocks noChangeArrowheads="1"/>
              </p:cNvSpPr>
              <p:nvPr/>
            </p:nvSpPr>
            <p:spPr bwMode="auto">
              <a:xfrm rot="2408726">
                <a:off x="18251" y="10260"/>
                <a:ext cx="1120" cy="517"/>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4" name="Oval 16"/>
              <p:cNvSpPr>
                <a:spLocks noChangeArrowheads="1"/>
              </p:cNvSpPr>
              <p:nvPr/>
            </p:nvSpPr>
            <p:spPr bwMode="auto">
              <a:xfrm rot="-3964932">
                <a:off x="21784" y="5586"/>
                <a:ext cx="2293" cy="202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5" name="Oval 17"/>
              <p:cNvSpPr>
                <a:spLocks noChangeArrowheads="1"/>
              </p:cNvSpPr>
              <p:nvPr/>
            </p:nvSpPr>
            <p:spPr bwMode="auto">
              <a:xfrm rot="1260843">
                <a:off x="20137" y="5238"/>
                <a:ext cx="797" cy="1121"/>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6" name="Oval 18"/>
              <p:cNvSpPr>
                <a:spLocks noChangeArrowheads="1"/>
              </p:cNvSpPr>
              <p:nvPr/>
            </p:nvSpPr>
            <p:spPr bwMode="auto">
              <a:xfrm rot="2187980" flipV="1">
                <a:off x="21220" y="3564"/>
                <a:ext cx="968" cy="225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grpSp>
        <p:sp>
          <p:nvSpPr>
            <p:cNvPr id="16" name="テキスト ボックス 37"/>
            <p:cNvSpPr txBox="1">
              <a:spLocks noChangeArrowheads="1"/>
            </p:cNvSpPr>
            <p:nvPr/>
          </p:nvSpPr>
          <p:spPr bwMode="auto">
            <a:xfrm>
              <a:off x="4202175" y="8000243"/>
              <a:ext cx="3503628" cy="1052913"/>
            </a:xfrm>
            <a:prstGeom prst="rect">
              <a:avLst/>
            </a:prstGeom>
            <a:noFill/>
            <a:ln w="6350">
              <a:noFill/>
              <a:miter lim="800000"/>
              <a:headEnd/>
              <a:tailEnd/>
            </a:ln>
            <a:extLst/>
          </p:spPr>
          <p:txBody>
            <a:bodyPr vert="horz" wrap="square" lIns="91440" tIns="45720" rIns="91440" bIns="45720" numCol="1" anchor="t" anchorCtr="0" compatLnSpc="1">
              <a:prstTxWarp prst="textNoShape">
                <a:avLst/>
              </a:prstTxWarp>
            </a:bodyPr>
            <a:lstStyle/>
            <a:p>
              <a:pPr algn="just" fontAlgn="base">
                <a:spcBef>
                  <a:spcPct val="0"/>
                </a:spcBef>
                <a:spcAft>
                  <a:spcPct val="0"/>
                </a:spcAft>
              </a:pPr>
              <a:r>
                <a:rPr lang="en-US" altLang="ja-JP" sz="700" dirty="0" smtClean="0">
                  <a:solidFill>
                    <a:prstClr val="black"/>
                  </a:solidFill>
                  <a:latin typeface="メイリオ" pitchFamily="50" charset="-128"/>
                  <a:ea typeface="メイリオ" pitchFamily="50" charset="-128"/>
                  <a:cs typeface="ＭＳ Ｐゴシック" pitchFamily="50" charset="-128"/>
                </a:rPr>
                <a:t>①</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ja-JP" altLang="en-US" sz="700" dirty="0">
                  <a:solidFill>
                    <a:prstClr val="black"/>
                  </a:solidFill>
                  <a:latin typeface="メイリオ" pitchFamily="50" charset="-128"/>
                  <a:ea typeface="メイリオ" pitchFamily="50" charset="-128"/>
                  <a:cs typeface="ＭＳ Ｐゴシック" pitchFamily="50" charset="-128"/>
                </a:rPr>
                <a:t>⑦</a:t>
              </a: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特区税制対象地域</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研究開発施設の投資奨励計画をもつ市町村</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en-US" altLang="ja-JP" sz="700" dirty="0" smtClean="0">
                  <a:solidFill>
                    <a:prstClr val="black"/>
                  </a:solidFill>
                  <a:latin typeface="Arial"/>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産業集積促進地域がある市町村</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ct val="88000"/>
                </a:lnSpc>
                <a:spcBef>
                  <a:spcPct val="0"/>
                </a:spcBef>
                <a:spcAft>
                  <a:spcPct val="0"/>
                </a:spcAft>
              </a:pPr>
              <a:endParaRPr lang="ja-JP" altLang="en-US"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en-US" altLang="ja-JP" sz="700" dirty="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メイリオ" pitchFamily="50" charset="-128"/>
                  <a:ea typeface="メイリオ" pitchFamily="50" charset="-128"/>
                  <a:cs typeface="ＭＳ Ｐゴシック" pitchFamily="50" charset="-128"/>
                </a:rPr>
                <a:t>A</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en-US" altLang="ja-JP" sz="700" dirty="0" smtClean="0">
                  <a:solidFill>
                    <a:prstClr val="black"/>
                  </a:solidFill>
                  <a:latin typeface="メイリオ" pitchFamily="50" charset="-128"/>
                  <a:ea typeface="メイリオ" pitchFamily="50" charset="-128"/>
                  <a:cs typeface="ＭＳ Ｐゴシック" pitchFamily="50" charset="-128"/>
                </a:rPr>
                <a:t>F</a:t>
              </a:r>
              <a:r>
                <a:rPr lang="ja-JP" altLang="en-US" sz="700" dirty="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企業立地促進法に基づく基本計画がある地域</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a:solidFill>
                    <a:prstClr val="black"/>
                  </a:solidFill>
                  <a:latin typeface="メイリオ" pitchFamily="50" charset="-128"/>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ja-JP" altLang="ja-JP" sz="700" dirty="0" smtClean="0">
                <a:solidFill>
                  <a:prstClr val="black"/>
                </a:solidFill>
                <a:latin typeface="Arial" pitchFamily="34" charset="0"/>
                <a:ea typeface="ＭＳ Ｐゴシック" pitchFamily="50" charset="-128"/>
                <a:cs typeface="ＭＳ Ｐゴシック" pitchFamily="50" charset="-128"/>
              </a:endParaRPr>
            </a:p>
          </p:txBody>
        </p:sp>
        <p:pic>
          <p:nvPicPr>
            <p:cNvPr id="17"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763" y="8211660"/>
              <a:ext cx="495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6"/>
            <p:cNvGrpSpPr>
              <a:grpSpLocks/>
            </p:cNvGrpSpPr>
            <p:nvPr/>
          </p:nvGrpSpPr>
          <p:grpSpPr bwMode="auto">
            <a:xfrm>
              <a:off x="4196763" y="8429613"/>
              <a:ext cx="466725" cy="209550"/>
              <a:chOff x="18945" y="13268"/>
              <a:chExt cx="736" cy="331"/>
            </a:xfrm>
          </p:grpSpPr>
          <p:sp>
            <p:nvSpPr>
              <p:cNvPr id="26"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cxnSp>
            <p:nvCxnSpPr>
              <p:cNvPr id="27"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8" name="直線コネクタ 53"/>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9" name="直線コネクタ 54"/>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30" name="直線矢印コネクタ 55"/>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19" name="Oval 42"/>
            <p:cNvSpPr>
              <a:spLocks noChangeArrowheads="1"/>
            </p:cNvSpPr>
            <p:nvPr/>
          </p:nvSpPr>
          <p:spPr bwMode="auto">
            <a:xfrm>
              <a:off x="4211050" y="8694405"/>
              <a:ext cx="466725" cy="239713"/>
            </a:xfrm>
            <a:prstGeom prst="ellipse">
              <a:avLst/>
            </a:prstGeom>
            <a:solidFill>
              <a:srgbClr val="FFFFFF"/>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20" name="Text Box 4"/>
            <p:cNvSpPr txBox="1">
              <a:spLocks noChangeArrowheads="1"/>
            </p:cNvSpPr>
            <p:nvPr/>
          </p:nvSpPr>
          <p:spPr bwMode="auto">
            <a:xfrm>
              <a:off x="6283403" y="2683146"/>
              <a:ext cx="287337"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D</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1" name="Text Box 5"/>
            <p:cNvSpPr txBox="1">
              <a:spLocks noChangeArrowheads="1"/>
            </p:cNvSpPr>
            <p:nvPr/>
          </p:nvSpPr>
          <p:spPr bwMode="auto">
            <a:xfrm>
              <a:off x="5511793" y="3525105"/>
              <a:ext cx="393442"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C</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2" name="Text Box 6"/>
            <p:cNvSpPr txBox="1">
              <a:spLocks noChangeArrowheads="1"/>
            </p:cNvSpPr>
            <p:nvPr/>
          </p:nvSpPr>
          <p:spPr bwMode="auto">
            <a:xfrm>
              <a:off x="4366243" y="5906775"/>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smtClean="0">
                  <a:solidFill>
                    <a:prstClr val="black"/>
                  </a:solidFill>
                  <a:latin typeface="メイリオ" pitchFamily="50" charset="-128"/>
                  <a:ea typeface="メイリオ" pitchFamily="50" charset="-128"/>
                  <a:cs typeface="ＭＳ Ｐゴシック" pitchFamily="50" charset="-128"/>
                </a:rPr>
                <a:t>A</a:t>
              </a:r>
              <a:endParaRPr lang="ja-JP" altLang="ja-JP" smtClean="0">
                <a:solidFill>
                  <a:prstClr val="black"/>
                </a:solidFill>
                <a:latin typeface="Arial" pitchFamily="34" charset="0"/>
                <a:ea typeface="ＭＳ Ｐゴシック" pitchFamily="50" charset="-128"/>
                <a:cs typeface="ＭＳ Ｐゴシック" pitchFamily="50" charset="-128"/>
              </a:endParaRPr>
            </a:p>
          </p:txBody>
        </p:sp>
        <p:sp>
          <p:nvSpPr>
            <p:cNvPr id="23" name="Text Box 7"/>
            <p:cNvSpPr txBox="1">
              <a:spLocks noChangeArrowheads="1"/>
            </p:cNvSpPr>
            <p:nvPr/>
          </p:nvSpPr>
          <p:spPr bwMode="auto">
            <a:xfrm>
              <a:off x="4196763" y="6490104"/>
              <a:ext cx="222250" cy="325437"/>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F</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4" name="Text Box 9"/>
            <p:cNvSpPr txBox="1">
              <a:spLocks noChangeArrowheads="1"/>
            </p:cNvSpPr>
            <p:nvPr/>
          </p:nvSpPr>
          <p:spPr bwMode="auto">
            <a:xfrm>
              <a:off x="2688905" y="8000244"/>
              <a:ext cx="214278" cy="271999"/>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E</a:t>
              </a:r>
              <a:endParaRPr lang="en-US" altLang="ja-JP" sz="900" dirty="0" smtClean="0">
                <a:solidFill>
                  <a:prstClr val="black"/>
                </a:solidFill>
                <a:latin typeface="メイリオ" pitchFamily="50" charset="-128"/>
                <a:ea typeface="メイリオ" pitchFamily="50" charset="-128"/>
                <a:cs typeface="ＭＳ Ｐゴシック" pitchFamily="50" charset="-128"/>
              </a:endParaRPr>
            </a:p>
            <a:p>
              <a:pPr algn="ctr" fontAlgn="base">
                <a:spcBef>
                  <a:spcPct val="0"/>
                </a:spcBef>
                <a:spcAft>
                  <a:spcPct val="0"/>
                </a:spcAft>
              </a:pP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5" name="Text Box 6"/>
            <p:cNvSpPr txBox="1">
              <a:spLocks noChangeArrowheads="1"/>
            </p:cNvSpPr>
            <p:nvPr/>
          </p:nvSpPr>
          <p:spPr bwMode="auto">
            <a:xfrm>
              <a:off x="6768802" y="4536077"/>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B</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gr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40</a:t>
            </a:fld>
            <a:endParaRPr lang="ja-JP" altLang="en-US" dirty="0">
              <a:solidFill>
                <a:prstClr val="black"/>
              </a:solidFill>
            </a:endParaRPr>
          </a:p>
        </p:txBody>
      </p:sp>
      <p:sp>
        <p:nvSpPr>
          <p:cNvPr id="2" name="正方形/長方形 1"/>
          <p:cNvSpPr/>
          <p:nvPr/>
        </p:nvSpPr>
        <p:spPr>
          <a:xfrm>
            <a:off x="323528" y="607908"/>
            <a:ext cx="4475120" cy="5478423"/>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ja-JP" altLang="en-US" sz="1400" dirty="0" smtClean="0">
                <a:cs typeface="Meiryo UI" panose="020B0604030504040204" pitchFamily="50" charset="-128"/>
              </a:rPr>
              <a:t>東京</a:t>
            </a:r>
            <a:r>
              <a:rPr lang="ja-JP" altLang="en-US" sz="1400" dirty="0">
                <a:cs typeface="Meiryo UI" panose="020B0604030504040204" pitchFamily="50" charset="-128"/>
              </a:rPr>
              <a:t>一極集中の進展や府内産業用地の不足に伴い、</a:t>
            </a:r>
            <a:r>
              <a:rPr lang="en-US" altLang="ja-JP" sz="1400" dirty="0">
                <a:cs typeface="Meiryo UI" panose="020B0604030504040204" pitchFamily="50" charset="-128"/>
              </a:rPr>
              <a:t>10</a:t>
            </a:r>
            <a:r>
              <a:rPr lang="ja-JP" altLang="en-US" sz="1400" dirty="0">
                <a:cs typeface="Meiryo UI" panose="020B0604030504040204" pitchFamily="50" charset="-128"/>
              </a:rPr>
              <a:t>年以上連続して大阪に本社等を構える企業の東京圏及び近隣府県への流出が続いています。</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大阪経済発展のためには、東京圏等への経済機能の流出に歯止めをかけ、府内での再投資及び府外からの企業立地を促進する必要があります。</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地域再生法に基づく地方活力向上地域特定業務施設整備</a:t>
            </a:r>
            <a:r>
              <a:rPr lang="ja-JP" altLang="en-US" sz="1400" dirty="0" smtClean="0">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smtClean="0">
                <a:cs typeface="Meiryo UI" panose="020B0604030504040204" pitchFamily="50" charset="-128"/>
              </a:rPr>
              <a:t>を</a:t>
            </a:r>
            <a:r>
              <a:rPr lang="ja-JP" altLang="en-US" sz="1400" dirty="0">
                <a:cs typeface="Meiryo UI" panose="020B0604030504040204" pitchFamily="50" charset="-128"/>
              </a:rPr>
              <a:t>活用し、本社機能をもった企業の他府県への流出を防止するとともに、府外からの企業立地を促進します。</a:t>
            </a:r>
            <a:r>
              <a:rPr lang="en-US" altLang="ja-JP" sz="1400" dirty="0">
                <a:cs typeface="Meiryo UI" panose="020B0604030504040204" pitchFamily="50" charset="-128"/>
              </a:rPr>
              <a:t/>
            </a:r>
            <a:br>
              <a:rPr lang="en-US" altLang="ja-JP" sz="1400" dirty="0">
                <a:cs typeface="Meiryo UI" panose="020B0604030504040204" pitchFamily="50" charset="-128"/>
              </a:rPr>
            </a:b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⑥：地方拠点強化税制の活用）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cs typeface="Meiryo UI" panose="020B0604030504040204" pitchFamily="50" charset="-128"/>
            </a:endParaRPr>
          </a:p>
          <a:p>
            <a:pPr marL="180000" indent="-457200"/>
            <a:r>
              <a:rPr lang="ja-JP" altLang="en-US" sz="1400" dirty="0" smtClean="0">
                <a:cs typeface="Meiryo UI" panose="020B0604030504040204" pitchFamily="50" charset="-128"/>
              </a:rPr>
              <a:t>○</a:t>
            </a:r>
            <a:r>
              <a:rPr lang="ja-JP" altLang="en-US" sz="1400" dirty="0">
                <a:cs typeface="Meiryo UI" panose="020B0604030504040204" pitchFamily="50" charset="-128"/>
              </a:rPr>
              <a:t>　 ライフサイエンス・新エネルギー分野の成長産業分野を対象とした企業の立地促進を図ります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r>
              <a:rPr lang="ja-JP" altLang="en-US" sz="1400" dirty="0" smtClean="0">
                <a:cs typeface="Meiryo UI" panose="020B0604030504040204" pitchFamily="50" charset="-128"/>
              </a:rPr>
              <a:t>　（➡</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⑦：国立循環器病研究センターを核とした北大阪健康医療都市「健都」の形成）</a:t>
            </a:r>
            <a:endParaRPr lang="en-US" altLang="ja-JP" sz="1400" dirty="0" smtClean="0">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土地区画整理事業などにより高速道路インターチェンジ付近や、幹線道路沿道等における産業用地の創出を推進・支援します。</a:t>
            </a:r>
            <a:r>
              <a:rPr lang="en-US" altLang="ja-JP" sz="1400" dirty="0" smtClean="0"/>
              <a:t/>
            </a:r>
            <a:br>
              <a:rPr lang="en-US" altLang="ja-JP" sz="1400" dirty="0" smtClean="0"/>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⑧：彩都東部地区における新た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078051" y="836712"/>
            <a:ext cx="2926487" cy="276999"/>
          </a:xfrm>
          <a:prstGeom prst="rect">
            <a:avLst/>
          </a:prstGeom>
          <a:noFill/>
        </p:spPr>
        <p:txBody>
          <a:bodyPr wrap="square" rtlCol="0">
            <a:spAutoFit/>
          </a:bodyPr>
          <a:lstStyle/>
          <a:p>
            <a:r>
              <a:rPr lang="ja-JP" altLang="en-US" sz="1200" dirty="0" smtClean="0"/>
              <a:t>■　</a:t>
            </a:r>
            <a:r>
              <a:rPr lang="ja-JP" altLang="en-US" sz="1200" dirty="0"/>
              <a:t>大阪府の企業立地優遇制度対象地域</a:t>
            </a:r>
            <a:endParaRPr kumimoji="1" lang="ja-JP" altLang="en-US" sz="1200" dirty="0"/>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397836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27" y="2982038"/>
            <a:ext cx="8640961" cy="36873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⑥　地方拠点強化税制の活用</a:t>
            </a:r>
            <a:endParaRPr lang="en-US" altLang="ja-JP" sz="1400" b="1" dirty="0">
              <a:solidFill>
                <a:schemeClr val="tx1"/>
              </a:solidFill>
            </a:endParaRPr>
          </a:p>
          <a:p>
            <a:r>
              <a:rPr lang="ja-JP" altLang="en-US" sz="1400" dirty="0">
                <a:solidFill>
                  <a:schemeClr val="tx1"/>
                </a:solidFill>
              </a:rPr>
              <a:t>　在阪企業の東京圏及び近隣府県への流出を防ぐとともに、大阪以外</a:t>
            </a:r>
            <a:r>
              <a:rPr lang="ja-JP" altLang="en-US" sz="1400" dirty="0" smtClean="0">
                <a:solidFill>
                  <a:schemeClr val="tx1"/>
                </a:solidFill>
              </a:rPr>
              <a:t>の</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他地域に</a:t>
            </a:r>
            <a:r>
              <a:rPr lang="ja-JP" altLang="en-US" sz="1400" dirty="0">
                <a:solidFill>
                  <a:schemeClr val="tx1"/>
                </a:solidFill>
              </a:rPr>
              <a:t>対する立地競争力を維持し、再投資促進を図るため、地域</a:t>
            </a:r>
            <a:r>
              <a:rPr lang="ja-JP" altLang="en-US" sz="1400" dirty="0" smtClean="0">
                <a:solidFill>
                  <a:schemeClr val="tx1"/>
                </a:solidFill>
              </a:rPr>
              <a:t>再生</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計画</a:t>
            </a:r>
            <a:r>
              <a:rPr lang="ja-JP" altLang="en-US" sz="1400" dirty="0">
                <a:solidFill>
                  <a:schemeClr val="tx1"/>
                </a:solidFill>
              </a:rPr>
              <a:t>を策定し</a:t>
            </a:r>
            <a:r>
              <a:rPr lang="ja-JP" altLang="en-US" sz="1400" dirty="0" smtClean="0">
                <a:solidFill>
                  <a:schemeClr val="tx1"/>
                </a:solidFill>
              </a:rPr>
              <a:t>、地方</a:t>
            </a:r>
            <a:r>
              <a:rPr lang="ja-JP" altLang="en-US" sz="1400" dirty="0">
                <a:solidFill>
                  <a:schemeClr val="tx1"/>
                </a:solidFill>
              </a:rPr>
              <a:t>拠点強化</a:t>
            </a:r>
            <a:r>
              <a:rPr lang="ja-JP" altLang="en-US" sz="1400" dirty="0" smtClean="0">
                <a:solidFill>
                  <a:schemeClr val="tx1"/>
                </a:solidFill>
              </a:rPr>
              <a:t>税制</a:t>
            </a:r>
            <a:r>
              <a:rPr lang="ja-JP" altLang="en-US" sz="1400" dirty="0">
                <a:solidFill>
                  <a:schemeClr val="tx1"/>
                </a:solidFill>
              </a:rPr>
              <a:t>（「移転型」及び「拡充型」）</a:t>
            </a:r>
            <a:r>
              <a:rPr lang="ja-JP" altLang="en-US" sz="1400" dirty="0" smtClean="0">
                <a:solidFill>
                  <a:schemeClr val="tx1"/>
                </a:solidFill>
              </a:rPr>
              <a:t>を活用</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する</a:t>
            </a:r>
            <a:r>
              <a:rPr lang="ja-JP" altLang="en-US" sz="1400" dirty="0">
                <a:solidFill>
                  <a:schemeClr val="tx1"/>
                </a:solidFill>
              </a:rPr>
              <a:t>こととしています。</a:t>
            </a:r>
            <a:endParaRPr lang="en-US" altLang="ja-JP" sz="1400" dirty="0">
              <a:solidFill>
                <a:schemeClr val="tx1"/>
              </a:solidFill>
            </a:endParaRPr>
          </a:p>
          <a:p>
            <a:r>
              <a:rPr lang="ja-JP" altLang="en-US" sz="1400" dirty="0">
                <a:solidFill>
                  <a:schemeClr val="tx1"/>
                </a:solidFill>
              </a:rPr>
              <a:t>　ただし、現状の地方拠点強化税制では、大阪市の全域、守口市・</a:t>
            </a:r>
            <a:r>
              <a:rPr lang="en-US" altLang="ja-JP" sz="1400" dirty="0">
                <a:solidFill>
                  <a:schemeClr val="tx1"/>
                </a:solidFill>
              </a:rPr>
              <a:t/>
            </a:r>
            <a:br>
              <a:rPr lang="en-US" altLang="ja-JP" sz="1400" dirty="0">
                <a:solidFill>
                  <a:schemeClr val="tx1"/>
                </a:solidFill>
              </a:rPr>
            </a:br>
            <a:r>
              <a:rPr lang="ja-JP" altLang="en-US" sz="1400" dirty="0">
                <a:solidFill>
                  <a:schemeClr val="tx1"/>
                </a:solidFill>
              </a:rPr>
              <a:t>東大阪市・堺市の一部が除外されているといった課題もあります。</a:t>
            </a:r>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・移転型</a:t>
            </a:r>
            <a:endParaRPr lang="en-US" altLang="ja-JP" sz="1400" dirty="0">
              <a:solidFill>
                <a:schemeClr val="tx1"/>
              </a:solidFill>
            </a:endParaRPr>
          </a:p>
          <a:p>
            <a:r>
              <a:rPr lang="ja-JP" altLang="en-US" sz="1400" dirty="0">
                <a:solidFill>
                  <a:schemeClr val="tx1"/>
                </a:solidFill>
              </a:rPr>
              <a:t>　</a:t>
            </a:r>
            <a:r>
              <a:rPr lang="ja-JP" altLang="en-US" sz="1400" spc="-50" dirty="0">
                <a:solidFill>
                  <a:schemeClr val="tx1"/>
                </a:solidFill>
              </a:rPr>
              <a:t>東京</a:t>
            </a:r>
            <a:r>
              <a:rPr lang="en-US" altLang="ja-JP" sz="1400" spc="-50" dirty="0">
                <a:solidFill>
                  <a:schemeClr val="tx1"/>
                </a:solidFill>
              </a:rPr>
              <a:t>23</a:t>
            </a:r>
            <a:r>
              <a:rPr lang="ja-JP" altLang="en-US" sz="1400" spc="-50" dirty="0">
                <a:solidFill>
                  <a:schemeClr val="tx1"/>
                </a:solidFill>
              </a:rPr>
              <a:t>区にある本社機能を地方に移転し、特定業務施設</a:t>
            </a:r>
            <a:r>
              <a:rPr lang="en-US" altLang="ja-JP" sz="1050" spc="-50" dirty="0" smtClean="0">
                <a:solidFill>
                  <a:schemeClr val="tx1"/>
                </a:solidFill>
              </a:rPr>
              <a:t>(※</a:t>
            </a:r>
            <a:r>
              <a:rPr lang="ja-JP" altLang="en-US" sz="1050" spc="-50" dirty="0" smtClean="0">
                <a:solidFill>
                  <a:schemeClr val="tx1"/>
                </a:solidFill>
              </a:rPr>
              <a:t>）</a:t>
            </a:r>
            <a:r>
              <a:rPr lang="ja-JP" altLang="en-US" sz="1400" spc="-50" dirty="0">
                <a:solidFill>
                  <a:schemeClr val="tx1"/>
                </a:solidFill>
              </a:rPr>
              <a:t>を整備する事業</a:t>
            </a:r>
            <a:endParaRPr lang="en-US" altLang="ja-JP" sz="1400" spc="-50" dirty="0">
              <a:solidFill>
                <a:schemeClr val="tx1"/>
              </a:solidFill>
            </a:endParaRPr>
          </a:p>
          <a:p>
            <a:r>
              <a:rPr lang="ja-JP" altLang="en-US" sz="1400" dirty="0">
                <a:solidFill>
                  <a:schemeClr val="tx1"/>
                </a:solidFill>
              </a:rPr>
              <a:t>・拡充型</a:t>
            </a:r>
            <a:r>
              <a:rPr lang="en-US" altLang="ja-JP" sz="1400" strike="dblStrike" dirty="0">
                <a:solidFill>
                  <a:schemeClr val="tx1"/>
                </a:solidFill>
              </a:rPr>
              <a:t/>
            </a:r>
            <a:br>
              <a:rPr lang="en-US" altLang="ja-JP" sz="1400" strike="dblStrike" dirty="0">
                <a:solidFill>
                  <a:schemeClr val="tx1"/>
                </a:solidFill>
              </a:rPr>
            </a:br>
            <a:r>
              <a:rPr lang="ja-JP" altLang="en-US" sz="1400" dirty="0">
                <a:solidFill>
                  <a:schemeClr val="tx1"/>
                </a:solidFill>
              </a:rPr>
              <a:t>　地方にある本社機能を拡充し、特定業務施設を整備する事業</a:t>
            </a:r>
            <a:endParaRPr lang="en-US" altLang="ja-JP" sz="1400" dirty="0">
              <a:solidFill>
                <a:schemeClr val="tx1"/>
              </a:solidFill>
            </a:endParaRPr>
          </a:p>
        </p:txBody>
      </p:sp>
      <p:sp>
        <p:nvSpPr>
          <p:cNvPr id="10" name="テキスト ボックス 9"/>
          <p:cNvSpPr txBox="1"/>
          <p:nvPr/>
        </p:nvSpPr>
        <p:spPr>
          <a:xfrm>
            <a:off x="5796136" y="3249164"/>
            <a:ext cx="2100177"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smtClean="0"/>
              <a:t>◆</a:t>
            </a:r>
            <a:r>
              <a:rPr kumimoji="1" lang="ja-JP" altLang="en-US" sz="1000" dirty="0" smtClean="0"/>
              <a:t>近畿圏で対象外となっているエリア</a:t>
            </a:r>
            <a:endParaRPr kumimoji="1" lang="ja-JP" altLang="en-US" sz="1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707" y="3687789"/>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88" y="3495385"/>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296" y="3495385"/>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sp>
        <p:nvSpPr>
          <p:cNvPr id="11" name="テキスト ボックス 10"/>
          <p:cNvSpPr txBox="1"/>
          <p:nvPr/>
        </p:nvSpPr>
        <p:spPr>
          <a:xfrm>
            <a:off x="345410" y="692696"/>
            <a:ext cx="4212666" cy="276999"/>
          </a:xfrm>
          <a:prstGeom prst="rect">
            <a:avLst/>
          </a:prstGeom>
          <a:noFill/>
        </p:spPr>
        <p:txBody>
          <a:bodyPr wrap="square" rtlCol="0">
            <a:spAutoFit/>
          </a:bodyPr>
          <a:lstStyle/>
          <a:p>
            <a:r>
              <a:rPr kumimoji="1" lang="ja-JP" altLang="en-US" sz="1200" dirty="0" smtClean="0"/>
              <a:t>■　大阪府における転入・転出企業数の推移</a:t>
            </a:r>
            <a:endParaRPr kumimoji="1" lang="ja-JP" altLang="en-US" sz="1200" dirty="0"/>
          </a:p>
        </p:txBody>
      </p:sp>
      <p:sp>
        <p:nvSpPr>
          <p:cNvPr id="17" name="正方形/長方形 16"/>
          <p:cNvSpPr/>
          <p:nvPr/>
        </p:nvSpPr>
        <p:spPr>
          <a:xfrm>
            <a:off x="611560"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r>
              <a:rPr kumimoji="1" lang="en-US" altLang="ja-JP" sz="1100" dirty="0" smtClean="0">
                <a:solidFill>
                  <a:schemeClr val="tx1"/>
                </a:solidFill>
              </a:rPr>
              <a:t>※</a:t>
            </a:r>
            <a:r>
              <a:rPr kumimoji="1" lang="ja-JP" altLang="en-US" sz="1100" dirty="0" smtClean="0">
                <a:solidFill>
                  <a:schemeClr val="tx1"/>
                </a:solidFill>
              </a:rPr>
              <a:t>　</a:t>
            </a:r>
            <a:r>
              <a:rPr lang="ja-JP" altLang="en-US" sz="1100" dirty="0" smtClean="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4"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9" name="テキスト ボックス 18"/>
          <p:cNvSpPr txBox="1"/>
          <p:nvPr/>
        </p:nvSpPr>
        <p:spPr>
          <a:xfrm>
            <a:off x="611560" y="2636912"/>
            <a:ext cx="4040548" cy="215444"/>
          </a:xfrm>
          <a:prstGeom prst="rect">
            <a:avLst/>
          </a:prstGeom>
          <a:noFill/>
        </p:spPr>
        <p:txBody>
          <a:bodyPr wrap="square" rtlCol="0">
            <a:spAutoFit/>
          </a:bodyPr>
          <a:lstStyle/>
          <a:p>
            <a:r>
              <a:rPr kumimoji="1" lang="ja-JP" altLang="en-US" sz="800" dirty="0" smtClean="0"/>
              <a:t>出典</a:t>
            </a:r>
            <a:r>
              <a:rPr lang="ja-JP" altLang="en-US" sz="800" dirty="0" smtClean="0">
                <a:sym typeface="Wingdings" panose="05000000000000000000" pitchFamily="2" charset="2"/>
              </a:rPr>
              <a:t>：（株）</a:t>
            </a:r>
            <a:r>
              <a:rPr kumimoji="1" lang="ja-JP" altLang="en-US" sz="800" dirty="0" smtClean="0"/>
              <a:t>帝国データバンク　「大阪府・本社移転</a:t>
            </a:r>
            <a:r>
              <a:rPr lang="ja-JP" altLang="en-US" sz="800" dirty="0" smtClean="0"/>
              <a:t>企業調査」（</a:t>
            </a:r>
            <a:r>
              <a:rPr lang="en-US" altLang="ja-JP" sz="800" dirty="0" smtClean="0"/>
              <a:t>2015.8</a:t>
            </a:r>
            <a:r>
              <a:rPr lang="ja-JP" altLang="en-US" sz="800" dirty="0" smtClean="0"/>
              <a:t>）</a:t>
            </a:r>
            <a:endParaRPr kumimoji="1" lang="ja-JP" altLang="en-US" sz="800" dirty="0"/>
          </a:p>
        </p:txBody>
      </p:sp>
      <p:graphicFrame>
        <p:nvGraphicFramePr>
          <p:cNvPr id="20" name="表 19"/>
          <p:cNvGraphicFramePr>
            <a:graphicFrameLocks noGrp="1"/>
          </p:cNvGraphicFramePr>
          <p:nvPr>
            <p:extLst>
              <p:ext uri="{D42A27DB-BD31-4B8C-83A1-F6EECF244321}">
                <p14:modId xmlns:p14="http://schemas.microsoft.com/office/powerpoint/2010/main" val="3097166107"/>
              </p:ext>
            </p:extLst>
          </p:nvPr>
        </p:nvGraphicFramePr>
        <p:xfrm>
          <a:off x="323528" y="1175487"/>
          <a:ext cx="6386830" cy="1080119"/>
        </p:xfrm>
        <a:graphic>
          <a:graphicData uri="http://schemas.openxmlformats.org/drawingml/2006/table">
            <a:tbl>
              <a:tblPr firstRow="1" firstCol="1" bandRow="1">
                <a:tableStyleId>{5C22544A-7EE6-4342-B048-85BDC9FD1C3A}</a:tableStyleId>
              </a:tblPr>
              <a:tblGrid>
                <a:gridCol w="770208"/>
                <a:gridCol w="510602"/>
                <a:gridCol w="510602"/>
                <a:gridCol w="510602"/>
                <a:gridCol w="510602"/>
                <a:gridCol w="510602"/>
                <a:gridCol w="510602"/>
                <a:gridCol w="510602"/>
                <a:gridCol w="510602"/>
                <a:gridCol w="510602"/>
                <a:gridCol w="510602"/>
                <a:gridCol w="510602"/>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2005</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2006</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2007</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2008</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2009</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2014</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1200" kern="100" dirty="0">
                        <a:solidFill>
                          <a:schemeClr val="bg1"/>
                        </a:solidFill>
                        <a:effectLst/>
                        <a:latin typeface="Century"/>
                        <a:ea typeface="ＭＳ 明朝"/>
                        <a:cs typeface="Times New Roman"/>
                      </a:endParaRPr>
                    </a:p>
                  </a:txBody>
                  <a:tcPr marL="68580" marR="68580" marT="0" marB="0"/>
                </a:tc>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160</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149</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1,523</a:t>
                      </a:r>
                      <a:endParaRPr lang="ja-JP" sz="1200" kern="100" dirty="0">
                        <a:solidFill>
                          <a:schemeClr val="tx1"/>
                        </a:solidFill>
                        <a:effectLst/>
                        <a:latin typeface="Century"/>
                        <a:ea typeface="ＭＳ 明朝"/>
                        <a:cs typeface="Times New Roman"/>
                      </a:endParaRPr>
                    </a:p>
                  </a:txBody>
                  <a:tcPr marL="68580" marR="68580" marT="0" marB="0"/>
                </a:tc>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284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2,424</a:t>
                      </a:r>
                      <a:endParaRPr lang="ja-JP" sz="800" kern="100" dirty="0">
                        <a:solidFill>
                          <a:schemeClr val="tx1"/>
                        </a:solidFill>
                        <a:effectLst/>
                        <a:latin typeface="+mn-ea"/>
                        <a:ea typeface="+mn-ea"/>
                        <a:cs typeface="Times New Roman"/>
                      </a:endParaRPr>
                    </a:p>
                  </a:txBody>
                  <a:tcPr marL="68580" marR="68580" marT="0" marB="0"/>
                </a:tc>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sz="800" kern="100" dirty="0" smtClean="0">
                          <a:solidFill>
                            <a:schemeClr val="tx1"/>
                          </a:solidFill>
                          <a:effectLst/>
                        </a:rPr>
                        <a:t>124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119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sz="800" kern="100" dirty="0" smtClean="0">
                          <a:solidFill>
                            <a:schemeClr val="tx1"/>
                          </a:solidFill>
                          <a:effectLst/>
                        </a:rPr>
                        <a:t>110</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57</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901</a:t>
                      </a:r>
                      <a:endParaRPr lang="ja-JP" sz="1200" kern="100" dirty="0">
                        <a:solidFill>
                          <a:schemeClr val="tx1"/>
                        </a:solidFill>
                        <a:effectLst/>
                        <a:latin typeface="Century"/>
                        <a:ea typeface="ＭＳ 明朝"/>
                        <a:cs typeface="Times New Roman"/>
                      </a:endParaRPr>
                    </a:p>
                  </a:txBody>
                  <a:tcPr marL="68580" marR="68580" marT="0" marB="0"/>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3802769603"/>
              </p:ext>
            </p:extLst>
          </p:nvPr>
        </p:nvGraphicFramePr>
        <p:xfrm>
          <a:off x="6890510" y="1148330"/>
          <a:ext cx="1944215" cy="1560590"/>
        </p:xfrm>
        <a:graphic>
          <a:graphicData uri="http://schemas.openxmlformats.org/drawingml/2006/table">
            <a:tbl>
              <a:tblPr firstRow="1" bandRow="1">
                <a:tableStyleId>{5C22544A-7EE6-4342-B048-85BDC9FD1C3A}</a:tableStyleId>
              </a:tblPr>
              <a:tblGrid>
                <a:gridCol w="432048"/>
                <a:gridCol w="504056"/>
                <a:gridCol w="1008111"/>
              </a:tblGrid>
              <a:tr h="360040">
                <a:tc>
                  <a:txBody>
                    <a:bodyPr/>
                    <a:lstStyle/>
                    <a:p>
                      <a:pPr algn="ctr"/>
                      <a:r>
                        <a:rPr kumimoji="1" lang="ja-JP" altLang="en-US" sz="900" dirty="0" smtClean="0"/>
                        <a:t>順位</a:t>
                      </a:r>
                      <a:endParaRPr kumimoji="1" lang="ja-JP" altLang="en-US" sz="900" dirty="0"/>
                    </a:p>
                  </a:txBody>
                  <a:tcPr anchor="ctr"/>
                </a:tc>
                <a:tc>
                  <a:txBody>
                    <a:bodyPr/>
                    <a:lstStyle/>
                    <a:p>
                      <a:pPr algn="ctr"/>
                      <a:r>
                        <a:rPr kumimoji="1" lang="ja-JP" altLang="en-US" sz="900" dirty="0" smtClean="0"/>
                        <a:t>都道</a:t>
                      </a:r>
                      <a:endParaRPr kumimoji="1" lang="en-US" altLang="ja-JP" sz="900" dirty="0" smtClean="0"/>
                    </a:p>
                    <a:p>
                      <a:pPr algn="ctr"/>
                      <a:r>
                        <a:rPr kumimoji="1" lang="ja-JP" altLang="en-US" sz="900" dirty="0" smtClean="0"/>
                        <a:t>府県</a:t>
                      </a:r>
                      <a:endParaRPr kumimoji="1" lang="ja-JP" altLang="en-US" sz="900" dirty="0"/>
                    </a:p>
                  </a:txBody>
                  <a:tcPr anchor="ctr"/>
                </a:tc>
                <a:tc>
                  <a:txBody>
                    <a:bodyPr/>
                    <a:lstStyle/>
                    <a:p>
                      <a:pPr algn="ctr">
                        <a:lnSpc>
                          <a:spcPts val="1700"/>
                        </a:lnSpc>
                        <a:spcAft>
                          <a:spcPts val="0"/>
                        </a:spcAft>
                      </a:pPr>
                      <a:r>
                        <a:rPr lang="ja-JP" altLang="ja-JP" sz="900" kern="100" dirty="0" smtClean="0">
                          <a:effectLst/>
                        </a:rPr>
                        <a:t>転入－転出</a:t>
                      </a:r>
                      <a:endParaRPr lang="ja-JP" altLang="ja-JP" sz="1800" kern="100" dirty="0">
                        <a:effectLst/>
                        <a:latin typeface="Century"/>
                        <a:ea typeface="ＭＳ 明朝"/>
                        <a:cs typeface="Times New Roman"/>
                      </a:endParaRPr>
                    </a:p>
                  </a:txBody>
                  <a:tcPr anchor="ctr"/>
                </a:tc>
              </a:tr>
              <a:tr h="238966">
                <a:tc>
                  <a:txBody>
                    <a:bodyPr/>
                    <a:lstStyle/>
                    <a:p>
                      <a:pPr algn="ctr"/>
                      <a:r>
                        <a:rPr kumimoji="1" lang="en-US" altLang="ja-JP" sz="900" dirty="0" smtClean="0"/>
                        <a:t>1</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372</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89</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2</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294</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13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3</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115</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4</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64</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5</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21</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4</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bl>
          </a:graphicData>
        </a:graphic>
      </p:graphicFrame>
      <p:sp>
        <p:nvSpPr>
          <p:cNvPr id="16" name="テキスト ボックス 15"/>
          <p:cNvSpPr txBox="1"/>
          <p:nvPr/>
        </p:nvSpPr>
        <p:spPr>
          <a:xfrm>
            <a:off x="6768046" y="676555"/>
            <a:ext cx="4212666" cy="461665"/>
          </a:xfrm>
          <a:prstGeom prst="rect">
            <a:avLst/>
          </a:prstGeom>
          <a:noFill/>
        </p:spPr>
        <p:txBody>
          <a:bodyPr wrap="square" rtlCol="0">
            <a:spAutoFit/>
          </a:bodyPr>
          <a:lstStyle/>
          <a:p>
            <a:r>
              <a:rPr kumimoji="1" lang="ja-JP" altLang="en-US" sz="1200" dirty="0" smtClean="0"/>
              <a:t>■　都道府県別転出超過数</a:t>
            </a:r>
            <a:endParaRPr kumimoji="1" lang="en-US" altLang="ja-JP" sz="1200" dirty="0" smtClean="0"/>
          </a:p>
          <a:p>
            <a:r>
              <a:rPr lang="ja-JP" altLang="en-US" sz="1200" dirty="0"/>
              <a:t>　</a:t>
            </a:r>
            <a:r>
              <a:rPr lang="ja-JP" altLang="en-US" sz="1200" dirty="0" smtClean="0"/>
              <a:t>　（</a:t>
            </a:r>
            <a:r>
              <a:rPr lang="en-US" altLang="ja-JP" sz="1200" dirty="0" smtClean="0"/>
              <a:t>2005~2014</a:t>
            </a:r>
            <a:r>
              <a:rPr lang="ja-JP" altLang="en-US" sz="1200" dirty="0" smtClean="0"/>
              <a:t>の合計）</a:t>
            </a:r>
            <a:endParaRPr kumimoji="1" lang="ja-JP" altLang="en-US" sz="1200" dirty="0"/>
          </a:p>
        </p:txBody>
      </p:sp>
      <p:sp>
        <p:nvSpPr>
          <p:cNvPr id="21" name="テキスト ボックス 20"/>
          <p:cNvSpPr txBox="1"/>
          <p:nvPr/>
        </p:nvSpPr>
        <p:spPr>
          <a:xfrm>
            <a:off x="6854105" y="2708920"/>
            <a:ext cx="4040548" cy="215444"/>
          </a:xfrm>
          <a:prstGeom prst="rect">
            <a:avLst/>
          </a:prstGeom>
          <a:noFill/>
        </p:spPr>
        <p:txBody>
          <a:bodyPr wrap="square" rtlCol="0">
            <a:spAutoFit/>
          </a:bodyPr>
          <a:lstStyle/>
          <a:p>
            <a:r>
              <a:rPr kumimoji="1" lang="en-US" altLang="ja-JP" sz="800" dirty="0" smtClean="0"/>
              <a:t>※</a:t>
            </a:r>
            <a:r>
              <a:rPr kumimoji="1" lang="ja-JP" altLang="en-US" sz="800" dirty="0" smtClean="0"/>
              <a:t>　（　　）内は資本金</a:t>
            </a:r>
            <a:r>
              <a:rPr kumimoji="1" lang="en-US" altLang="ja-JP" sz="800" dirty="0" smtClean="0"/>
              <a:t>3</a:t>
            </a:r>
            <a:r>
              <a:rPr kumimoji="1" lang="ja-JP" altLang="en-US" sz="800" dirty="0" smtClean="0"/>
              <a:t>億円以上の企業</a:t>
            </a:r>
            <a:endParaRPr kumimoji="1" lang="ja-JP" altLang="en-US" sz="800" dirty="0"/>
          </a:p>
        </p:txBody>
      </p:sp>
    </p:spTree>
    <p:extLst>
      <p:ext uri="{BB962C8B-B14F-4D97-AF65-F5344CB8AC3E}">
        <p14:creationId xmlns:p14="http://schemas.microsoft.com/office/powerpoint/2010/main" val="184484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⑦</a:t>
            </a:r>
            <a:r>
              <a:rPr lang="ja-JP" altLang="en-US" sz="1400" b="1" dirty="0" smtClean="0">
                <a:solidFill>
                  <a:schemeClr val="tx1"/>
                </a:solidFill>
              </a:rPr>
              <a:t>　</a:t>
            </a:r>
            <a:r>
              <a:rPr lang="ja-JP" altLang="en-US" sz="1400" b="1" dirty="0">
                <a:solidFill>
                  <a:schemeClr val="tx1"/>
                </a:solidFill>
              </a:rPr>
              <a:t>国立</a:t>
            </a:r>
            <a:r>
              <a:rPr lang="ja-JP" altLang="en-US" sz="1400" b="1" dirty="0" smtClean="0">
                <a:solidFill>
                  <a:schemeClr val="tx1"/>
                </a:solidFill>
              </a:rPr>
              <a:t>循環器病研究センターを核とした北大阪健康医療都市「健都」の形成</a:t>
            </a:r>
            <a:endParaRPr lang="en-US" altLang="ja-JP" sz="1400" b="1" dirty="0" smtClean="0">
              <a:solidFill>
                <a:schemeClr val="tx1"/>
              </a:solidFill>
            </a:endParaRPr>
          </a:p>
          <a:p>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平成</a:t>
            </a:r>
            <a:r>
              <a:rPr lang="en-US" altLang="ja-JP" sz="1400" dirty="0" smtClean="0">
                <a:solidFill>
                  <a:schemeClr val="tx1"/>
                </a:solidFill>
              </a:rPr>
              <a:t>30</a:t>
            </a:r>
            <a:r>
              <a:rPr lang="ja-JP" altLang="en-US" sz="1400" dirty="0" smtClean="0">
                <a:solidFill>
                  <a:schemeClr val="tx1"/>
                </a:solidFill>
              </a:rPr>
              <a:t>年度を目途に吹田操車場跡地に移転建替する国立循環器</a:t>
            </a:r>
            <a:endParaRPr lang="en-US" altLang="ja-JP" sz="1400" dirty="0" smtClean="0">
              <a:solidFill>
                <a:schemeClr val="tx1"/>
              </a:solidFill>
            </a:endParaRPr>
          </a:p>
          <a:p>
            <a:r>
              <a:rPr lang="ja-JP" altLang="en-US" sz="1400" dirty="0" smtClean="0">
                <a:solidFill>
                  <a:schemeClr val="tx1"/>
                </a:solidFill>
              </a:rPr>
              <a:t>病研究センターとその周辺地域において、北大阪健康医療都市「健都」</a:t>
            </a:r>
            <a:endParaRPr lang="en-US" altLang="ja-JP" sz="1400" dirty="0" smtClean="0">
              <a:solidFill>
                <a:schemeClr val="tx1"/>
              </a:solidFill>
            </a:endParaRPr>
          </a:p>
          <a:p>
            <a:r>
              <a:rPr lang="ja-JP" altLang="en-US" sz="1400" dirty="0" smtClean="0">
                <a:solidFill>
                  <a:schemeClr val="tx1"/>
                </a:solidFill>
              </a:rPr>
              <a:t>の形成を推進します。「健都」を構成する、「健都イノベーションパーク」を</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中心に、健康と医療をキーワードとして、先端的な研究開発を行う企業</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等の研究施設等を内外から誘致するため、関係者が一丸となって取組</a:t>
            </a:r>
            <a:endParaRPr lang="en-US" altLang="ja-JP" sz="1400" dirty="0" smtClean="0">
              <a:solidFill>
                <a:schemeClr val="tx1"/>
              </a:solidFill>
            </a:endParaRPr>
          </a:p>
          <a:p>
            <a:r>
              <a:rPr lang="ja-JP" altLang="en-US" sz="1400" dirty="0" smtClean="0">
                <a:solidFill>
                  <a:schemeClr val="tx1"/>
                </a:solidFill>
              </a:rPr>
              <a:t>みを進めます。</a:t>
            </a:r>
            <a:endParaRPr lang="en-US" altLang="ja-JP" sz="1400" dirty="0" smtClean="0">
              <a:solidFill>
                <a:schemeClr val="tx1"/>
              </a:solidFill>
            </a:endParaRPr>
          </a:p>
          <a:p>
            <a:r>
              <a:rPr lang="ja-JP" altLang="en-US" sz="1400" dirty="0" smtClean="0">
                <a:solidFill>
                  <a:schemeClr val="tx1"/>
                </a:solidFill>
              </a:rPr>
              <a:t>　この円滑かつ着実な実現に向け、主にベンチャー企業等の受皿となる</a:t>
            </a:r>
            <a:endParaRPr lang="en-US" altLang="ja-JP" sz="1400" dirty="0" smtClean="0">
              <a:solidFill>
                <a:schemeClr val="tx1"/>
              </a:solidFill>
            </a:endParaRPr>
          </a:p>
          <a:p>
            <a:r>
              <a:rPr lang="ja-JP" altLang="en-US" sz="1400" dirty="0" smtClean="0">
                <a:solidFill>
                  <a:schemeClr val="tx1"/>
                </a:solidFill>
              </a:rPr>
              <a:t>賃貸施設の整備・運営や、誘致対象となる企業等の立地を促進する</a:t>
            </a:r>
            <a:endParaRPr lang="en-US" altLang="ja-JP" sz="1400" dirty="0" smtClean="0">
              <a:solidFill>
                <a:schemeClr val="tx1"/>
              </a:solidFill>
            </a:endParaRPr>
          </a:p>
          <a:p>
            <a:r>
              <a:rPr lang="ja-JP" altLang="en-US" sz="1400" dirty="0" smtClean="0">
                <a:solidFill>
                  <a:schemeClr val="tx1"/>
                </a:solidFill>
              </a:rPr>
              <a:t>仕組み作りの検討が求められています。</a:t>
            </a:r>
            <a:endParaRPr lang="en-US" altLang="ja-JP" sz="1400" dirty="0">
              <a:solidFill>
                <a:schemeClr val="tx1"/>
              </a:solidFill>
            </a:endParaRPr>
          </a:p>
          <a:p>
            <a:endParaRPr lang="en-US" altLang="ja-JP" sz="1400" dirty="0" smtClean="0">
              <a:solidFill>
                <a:schemeClr val="tx1"/>
              </a:solidFill>
            </a:endParaRPr>
          </a:p>
          <a:p>
            <a:r>
              <a:rPr lang="ja-JP" altLang="en-US" sz="1400" dirty="0" smtClean="0">
                <a:solidFill>
                  <a:schemeClr val="tx1"/>
                </a:solidFill>
              </a:rPr>
              <a:t>・誘致のメインターゲットとなる事業分野</a:t>
            </a:r>
            <a:endParaRPr lang="en-US" altLang="ja-JP" sz="1400" dirty="0" smtClean="0">
              <a:solidFill>
                <a:schemeClr val="tx1"/>
              </a:solidFill>
            </a:endParaRPr>
          </a:p>
          <a:p>
            <a:r>
              <a:rPr lang="ja-JP" altLang="en-US" sz="1400" dirty="0">
                <a:solidFill>
                  <a:schemeClr val="tx1"/>
                </a:solidFill>
              </a:rPr>
              <a:t>　医療</a:t>
            </a:r>
            <a:r>
              <a:rPr lang="ja-JP" altLang="en-US" sz="1400" dirty="0" smtClean="0">
                <a:solidFill>
                  <a:schemeClr val="tx1"/>
                </a:solidFill>
              </a:rPr>
              <a:t>機器・医薬品・再生医療等製品や、食事・運動を含む</a:t>
            </a:r>
            <a:endParaRPr lang="en-US" altLang="ja-JP" sz="1400" dirty="0" smtClean="0">
              <a:solidFill>
                <a:schemeClr val="tx1"/>
              </a:solidFill>
            </a:endParaRPr>
          </a:p>
          <a:p>
            <a:r>
              <a:rPr lang="ja-JP" altLang="en-US" sz="1400" dirty="0" smtClean="0">
                <a:solidFill>
                  <a:schemeClr val="tx1"/>
                </a:solidFill>
              </a:rPr>
              <a:t>　健康関連製品・サービス等の革新的な研究開発を行う企業</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（企業規模にはかかわりません）</a:t>
            </a:r>
            <a:endParaRPr lang="en-US" altLang="ja-JP" sz="1400" dirty="0" smtClean="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732" y="3861048"/>
            <a:ext cx="6676832" cy="26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 name="テキスト ボックス 178"/>
          <p:cNvSpPr txBox="1"/>
          <p:nvPr/>
        </p:nvSpPr>
        <p:spPr>
          <a:xfrm>
            <a:off x="323527" y="5010742"/>
            <a:ext cx="2260260"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大阪健康医療都市</a:t>
            </a:r>
            <a:endParaRPr lang="en-US" altLang="ja-JP" sz="1200" dirty="0" smtClean="0"/>
          </a:p>
          <a:p>
            <a:r>
              <a:rPr lang="ja-JP" altLang="en-US" sz="1200" dirty="0" smtClean="0"/>
              <a:t>　　（健都）ゾーニング</a:t>
            </a:r>
            <a:endParaRPr lang="en-US" altLang="ja-JP" sz="1200" dirty="0" smtClean="0"/>
          </a:p>
        </p:txBody>
      </p:sp>
      <p:sp>
        <p:nvSpPr>
          <p:cNvPr id="180" name="テキスト ボックス 179"/>
          <p:cNvSpPr txBox="1"/>
          <p:nvPr/>
        </p:nvSpPr>
        <p:spPr>
          <a:xfrm>
            <a:off x="5772856" y="1031866"/>
            <a:ext cx="3191632"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大阪バイオクラスターと北大阪健康医療　　</a:t>
            </a:r>
            <a:endParaRPr lang="en-US" altLang="ja-JP" sz="1200" dirty="0" smtClean="0"/>
          </a:p>
          <a:p>
            <a:r>
              <a:rPr lang="ja-JP" altLang="en-US" sz="1200" dirty="0"/>
              <a:t>　</a:t>
            </a:r>
            <a:r>
              <a:rPr lang="ja-JP" altLang="en-US" sz="1200" dirty="0" smtClean="0"/>
              <a:t>　 都市（健都）</a:t>
            </a:r>
            <a:r>
              <a:rPr lang="ja-JP" altLang="en-US" sz="1200" dirty="0"/>
              <a:t>の</a:t>
            </a:r>
            <a:r>
              <a:rPr lang="ja-JP" altLang="en-US" sz="1200" dirty="0" smtClean="0"/>
              <a:t>ロケーション</a:t>
            </a:r>
            <a:endParaRPr lang="en-US" altLang="ja-JP" sz="1200" dirty="0" smtClean="0"/>
          </a:p>
        </p:txBody>
      </p:sp>
      <p:sp>
        <p:nvSpPr>
          <p:cNvPr id="181" name="テキスト ボックス 180"/>
          <p:cNvSpPr txBox="1"/>
          <p:nvPr/>
        </p:nvSpPr>
        <p:spPr>
          <a:xfrm>
            <a:off x="3923928" y="6401154"/>
            <a:ext cx="4720741" cy="215444"/>
          </a:xfrm>
          <a:prstGeom prst="rect">
            <a:avLst/>
          </a:prstGeom>
          <a:noFill/>
        </p:spPr>
        <p:txBody>
          <a:bodyPr wrap="square" rtlCol="0">
            <a:spAutoFit/>
          </a:bodyPr>
          <a:lstStyle/>
          <a:p>
            <a:r>
              <a:rPr kumimoji="1" lang="ja-JP" altLang="en-US" sz="800" dirty="0" smtClean="0"/>
              <a:t>出典：</a:t>
            </a:r>
            <a:r>
              <a:rPr lang="ja-JP" altLang="en-US" sz="800" dirty="0" smtClean="0"/>
              <a:t>国立循環器病研究センターを核とした医療クラスター推進協議会「これまでの検討の中間整理」</a:t>
            </a:r>
            <a:endParaRPr kumimoji="1" lang="ja-JP" altLang="en-US" sz="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9885" y="1493531"/>
            <a:ext cx="3359640" cy="227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937762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３．基本となる施策の柱立て</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9" name="正方形/長方形 8"/>
          <p:cNvSpPr/>
          <p:nvPr/>
        </p:nvSpPr>
        <p:spPr>
          <a:xfrm>
            <a:off x="323528" y="692696"/>
            <a:ext cx="8640961" cy="410445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⑧</a:t>
            </a:r>
            <a:r>
              <a:rPr lang="ja-JP" altLang="en-US" sz="1400" b="1" dirty="0" smtClean="0">
                <a:solidFill>
                  <a:schemeClr val="tx1"/>
                </a:solidFill>
              </a:rPr>
              <a:t>　</a:t>
            </a:r>
            <a:r>
              <a:rPr lang="ja-JP" altLang="en-US" sz="1400" b="1" dirty="0">
                <a:solidFill>
                  <a:schemeClr val="tx1"/>
                </a:solidFill>
              </a:rPr>
              <a:t>彩都東部地区における新たな産業拠点の</a:t>
            </a:r>
            <a:r>
              <a:rPr lang="ja-JP" altLang="en-US" sz="1400" b="1" dirty="0" smtClean="0">
                <a:solidFill>
                  <a:schemeClr val="tx1"/>
                </a:solidFill>
              </a:rPr>
              <a:t>形成</a:t>
            </a:r>
            <a:endParaRPr lang="en-US" altLang="ja-JP" sz="1400" b="1" dirty="0" smtClean="0">
              <a:solidFill>
                <a:schemeClr val="tx1"/>
              </a:solidFill>
            </a:endParaRPr>
          </a:p>
          <a:p>
            <a:r>
              <a:rPr lang="ja-JP" altLang="en-US" sz="1400" dirty="0" smtClean="0">
                <a:solidFill>
                  <a:schemeClr val="tx1"/>
                </a:solidFill>
              </a:rPr>
              <a:t>　</a:t>
            </a:r>
            <a:r>
              <a:rPr lang="ja-JP" altLang="ja-JP" sz="1400" dirty="0"/>
              <a:t>彩都東部地区</a:t>
            </a:r>
            <a:r>
              <a:rPr lang="en-US" altLang="ja-JP" sz="1400" dirty="0"/>
              <a:t>367ha</a:t>
            </a:r>
            <a:r>
              <a:rPr lang="ja-JP" altLang="ja-JP" sz="1400" dirty="0"/>
              <a:t>のうち、中央部から北部の一部</a:t>
            </a:r>
            <a:r>
              <a:rPr lang="ja-JP" altLang="ja-JP" sz="1400" dirty="0" smtClean="0"/>
              <a:t>エリア</a:t>
            </a:r>
            <a:r>
              <a:rPr lang="en-US" altLang="ja-JP" sz="1400" dirty="0" smtClean="0"/>
              <a:t/>
            </a:r>
            <a:br>
              <a:rPr lang="en-US" altLang="ja-JP" sz="1400" dirty="0" smtClean="0"/>
            </a:br>
            <a:r>
              <a:rPr lang="ja-JP" altLang="ja-JP" sz="1400" dirty="0" smtClean="0"/>
              <a:t>に</a:t>
            </a:r>
            <a:r>
              <a:rPr lang="ja-JP" altLang="ja-JP" sz="1400" dirty="0"/>
              <a:t>おいて、土地区画整理事業に</a:t>
            </a:r>
            <a:r>
              <a:rPr lang="ja-JP" altLang="ja-JP" sz="1400" dirty="0" smtClean="0"/>
              <a:t>よる</a:t>
            </a:r>
            <a:r>
              <a:rPr lang="ja-JP" altLang="en-US" sz="1400" dirty="0" smtClean="0"/>
              <a:t>新たな</a:t>
            </a:r>
            <a:r>
              <a:rPr lang="ja-JP" altLang="ja-JP" sz="1400" dirty="0" smtClean="0"/>
              <a:t>産業</a:t>
            </a:r>
            <a:r>
              <a:rPr lang="ja-JP" altLang="ja-JP" sz="1400" dirty="0"/>
              <a:t>用地</a:t>
            </a:r>
            <a:r>
              <a:rPr lang="ja-JP" altLang="ja-JP" sz="1400" dirty="0" smtClean="0"/>
              <a:t>の</a:t>
            </a:r>
            <a:r>
              <a:rPr lang="en-US" altLang="ja-JP" sz="1400" dirty="0" smtClean="0"/>
              <a:t/>
            </a:r>
            <a:br>
              <a:rPr lang="en-US" altLang="ja-JP" sz="1400" dirty="0" smtClean="0"/>
            </a:br>
            <a:r>
              <a:rPr lang="ja-JP" altLang="ja-JP" sz="1400" dirty="0" smtClean="0"/>
              <a:t>創出を</a:t>
            </a:r>
            <a:r>
              <a:rPr lang="ja-JP" altLang="en-US" sz="1400" dirty="0"/>
              <a:t>めざ</a:t>
            </a:r>
            <a:r>
              <a:rPr lang="ja-JP" altLang="ja-JP" sz="1400" dirty="0" smtClean="0"/>
              <a:t>して</a:t>
            </a:r>
            <a:r>
              <a:rPr lang="ja-JP" altLang="ja-JP" sz="1400" dirty="0"/>
              <a:t>います。</a:t>
            </a:r>
          </a:p>
          <a:p>
            <a:r>
              <a:rPr lang="ja-JP" altLang="en-US" sz="1400" dirty="0"/>
              <a:t>　</a:t>
            </a:r>
            <a:r>
              <a:rPr lang="ja-JP" altLang="ja-JP" sz="1400" dirty="0" smtClean="0"/>
              <a:t>現在、学識</a:t>
            </a:r>
            <a:r>
              <a:rPr lang="ja-JP" altLang="ja-JP" sz="1400" dirty="0"/>
              <a:t>経験者、行政関係者、民間事業者において</a:t>
            </a:r>
            <a:r>
              <a:rPr lang="ja-JP" altLang="ja-JP" sz="1400" dirty="0" smtClean="0"/>
              <a:t>、</a:t>
            </a:r>
            <a:r>
              <a:rPr lang="en-US" altLang="ja-JP" sz="1400" dirty="0" smtClean="0"/>
              <a:t/>
            </a:r>
            <a:br>
              <a:rPr lang="en-US" altLang="ja-JP" sz="1400" dirty="0" smtClean="0"/>
            </a:br>
            <a:r>
              <a:rPr lang="ja-JP" altLang="ja-JP" sz="1400" dirty="0" smtClean="0"/>
              <a:t>事業化</a:t>
            </a:r>
            <a:r>
              <a:rPr lang="ja-JP" altLang="ja-JP" sz="1400" dirty="0"/>
              <a:t>に向けた</a:t>
            </a:r>
            <a:r>
              <a:rPr lang="ja-JP" altLang="ja-JP" sz="1400" dirty="0" smtClean="0"/>
              <a:t>検討</a:t>
            </a:r>
            <a:r>
              <a:rPr lang="ja-JP" altLang="en-US" sz="1400" dirty="0"/>
              <a:t>等</a:t>
            </a:r>
            <a:r>
              <a:rPr lang="ja-JP" altLang="ja-JP" sz="1400" dirty="0" smtClean="0"/>
              <a:t>を</a:t>
            </a:r>
            <a:r>
              <a:rPr lang="ja-JP" altLang="ja-JP" sz="1400" dirty="0"/>
              <a:t>進めています</a:t>
            </a:r>
            <a:r>
              <a:rPr lang="ja-JP" altLang="ja-JP" sz="1400" dirty="0" smtClean="0"/>
              <a:t>。</a:t>
            </a:r>
            <a:r>
              <a:rPr lang="en-US" altLang="ja-JP" sz="1400" dirty="0" smtClean="0"/>
              <a:t/>
            </a:r>
            <a:br>
              <a:rPr lang="en-US" altLang="ja-JP" sz="1400" dirty="0" smtClean="0"/>
            </a:br>
            <a:r>
              <a:rPr lang="ja-JP" altLang="en-US" sz="1400" dirty="0" smtClean="0"/>
              <a:t>（</a:t>
            </a:r>
            <a:r>
              <a:rPr lang="ja-JP" altLang="ja-JP" sz="1400" dirty="0"/>
              <a:t>平成</a:t>
            </a:r>
            <a:r>
              <a:rPr lang="en-US" altLang="ja-JP" sz="1400" dirty="0"/>
              <a:t>28</a:t>
            </a:r>
            <a:r>
              <a:rPr lang="ja-JP" altLang="ja-JP" sz="1400" dirty="0"/>
              <a:t>年度末を</a:t>
            </a:r>
            <a:r>
              <a:rPr lang="ja-JP" altLang="ja-JP" sz="1400" dirty="0" smtClean="0"/>
              <a:t>目途</a:t>
            </a:r>
            <a:r>
              <a:rPr lang="ja-JP" altLang="en-US" sz="1400" dirty="0" smtClean="0"/>
              <a:t>）</a:t>
            </a:r>
            <a:endParaRPr lang="en-US" altLang="ja-JP" sz="1400" dirty="0" smtClean="0"/>
          </a:p>
          <a:p>
            <a:endParaRPr lang="ja-JP" altLang="ja-JP" sz="1400" dirty="0"/>
          </a:p>
          <a:p>
            <a:r>
              <a:rPr lang="ja-JP" altLang="en-US" sz="1400" dirty="0"/>
              <a:t>　</a:t>
            </a:r>
            <a:r>
              <a:rPr lang="ja-JP" altLang="ja-JP" sz="1400" dirty="0" smtClean="0"/>
              <a:t>彩</a:t>
            </a:r>
            <a:r>
              <a:rPr lang="ja-JP" altLang="ja-JP" sz="1400" dirty="0"/>
              <a:t>都東部地区の整備により</a:t>
            </a:r>
            <a:r>
              <a:rPr lang="ja-JP" altLang="ja-JP" sz="1400" dirty="0" smtClean="0"/>
              <a:t>、</a:t>
            </a:r>
            <a:r>
              <a:rPr lang="ja-JP" altLang="en-US" sz="1400" dirty="0" smtClean="0"/>
              <a:t>府の経済をけん引する</a:t>
            </a:r>
            <a:r>
              <a:rPr lang="en-US" altLang="ja-JP" sz="1400" dirty="0" smtClean="0"/>
              <a:t/>
            </a:r>
            <a:br>
              <a:rPr lang="en-US" altLang="ja-JP" sz="1400" dirty="0" smtClean="0"/>
            </a:br>
            <a:r>
              <a:rPr lang="ja-JP" altLang="ja-JP" sz="1400" dirty="0" smtClean="0"/>
              <a:t>ものづくり企業</a:t>
            </a:r>
            <a:r>
              <a:rPr lang="ja-JP" altLang="ja-JP" sz="1400" dirty="0"/>
              <a:t>の府外への流出防止や</a:t>
            </a:r>
            <a:r>
              <a:rPr lang="ja-JP" altLang="ja-JP" sz="1400" dirty="0" smtClean="0"/>
              <a:t>、府外</a:t>
            </a:r>
            <a:r>
              <a:rPr lang="ja-JP" altLang="ja-JP" sz="1400" dirty="0"/>
              <a:t>から</a:t>
            </a:r>
            <a:r>
              <a:rPr lang="ja-JP" altLang="ja-JP" sz="1400" dirty="0" smtClean="0"/>
              <a:t>の</a:t>
            </a:r>
            <a:r>
              <a:rPr lang="en-US" altLang="ja-JP" sz="1400" dirty="0" smtClean="0"/>
              <a:t/>
            </a:r>
            <a:br>
              <a:rPr lang="en-US" altLang="ja-JP" sz="1400" dirty="0" smtClean="0"/>
            </a:br>
            <a:r>
              <a:rPr lang="ja-JP" altLang="ja-JP" sz="1400" dirty="0" smtClean="0"/>
              <a:t>企業</a:t>
            </a:r>
            <a:r>
              <a:rPr lang="ja-JP" altLang="ja-JP" sz="1400" dirty="0"/>
              <a:t>誘致の促進</a:t>
            </a:r>
            <a:r>
              <a:rPr lang="ja-JP" altLang="ja-JP" sz="1400" dirty="0" smtClean="0"/>
              <a:t>など</a:t>
            </a:r>
            <a:r>
              <a:rPr lang="ja-JP" altLang="en-US" sz="1400" dirty="0" smtClean="0"/>
              <a:t>を通じて</a:t>
            </a:r>
            <a:r>
              <a:rPr lang="ja-JP" altLang="ja-JP" sz="1400" dirty="0" smtClean="0"/>
              <a:t>、新た</a:t>
            </a:r>
            <a:r>
              <a:rPr lang="ja-JP" altLang="ja-JP" sz="1400" dirty="0"/>
              <a:t>な雇用創出に</a:t>
            </a:r>
            <a:r>
              <a:rPr lang="ja-JP" altLang="ja-JP" sz="1400" dirty="0" smtClean="0"/>
              <a:t>よる</a:t>
            </a:r>
            <a:r>
              <a:rPr lang="en-US" altLang="ja-JP" sz="1400" dirty="0" smtClean="0"/>
              <a:t/>
            </a:r>
            <a:br>
              <a:rPr lang="en-US" altLang="ja-JP" sz="1400" dirty="0" smtClean="0"/>
            </a:br>
            <a:r>
              <a:rPr lang="ja-JP" altLang="ja-JP" sz="1400" dirty="0" smtClean="0"/>
              <a:t>地域活力の向上</a:t>
            </a:r>
            <a:r>
              <a:rPr lang="ja-JP" altLang="en-US" sz="1400" dirty="0"/>
              <a:t>や</a:t>
            </a:r>
            <a:r>
              <a:rPr lang="ja-JP" altLang="ja-JP" sz="1400" dirty="0" smtClean="0"/>
              <a:t>地域</a:t>
            </a:r>
            <a:r>
              <a:rPr lang="ja-JP" altLang="ja-JP" sz="1400" dirty="0"/>
              <a:t>の</a:t>
            </a:r>
            <a:r>
              <a:rPr lang="ja-JP" altLang="ja-JP" sz="1400" dirty="0" smtClean="0"/>
              <a:t>再生</a:t>
            </a:r>
            <a:r>
              <a:rPr lang="ja-JP" altLang="en-US" sz="1400" dirty="0" smtClean="0"/>
              <a:t>を図るとともに、</a:t>
            </a:r>
            <a:r>
              <a:rPr lang="en-US" altLang="ja-JP" sz="1400" dirty="0" smtClean="0"/>
              <a:t/>
            </a:r>
            <a:br>
              <a:rPr lang="en-US" altLang="ja-JP" sz="1400" dirty="0" smtClean="0"/>
            </a:br>
            <a:r>
              <a:rPr lang="ja-JP" altLang="en-US" sz="1400" dirty="0" smtClean="0"/>
              <a:t>産業拠点の形成による</a:t>
            </a:r>
            <a:r>
              <a:rPr lang="ja-JP" altLang="ja-JP" sz="1400" dirty="0" smtClean="0"/>
              <a:t>大阪</a:t>
            </a:r>
            <a:r>
              <a:rPr lang="ja-JP" altLang="ja-JP" sz="1400" dirty="0"/>
              <a:t>経済の</a:t>
            </a:r>
            <a:r>
              <a:rPr lang="ja-JP" altLang="ja-JP" sz="1400" dirty="0" smtClean="0"/>
              <a:t>発展</a:t>
            </a:r>
            <a:r>
              <a:rPr lang="ja-JP" altLang="en-US" sz="1400" dirty="0" smtClean="0"/>
              <a:t>が期待されます。</a:t>
            </a:r>
            <a:endParaRPr lang="en-US" altLang="ja-JP" sz="1400" dirty="0" smtClean="0">
              <a:solidFill>
                <a:schemeClr val="tx1"/>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156" y="762000"/>
            <a:ext cx="4116324" cy="389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045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2" name="正方形/長方形 1"/>
          <p:cNvSpPr/>
          <p:nvPr/>
        </p:nvSpPr>
        <p:spPr>
          <a:xfrm>
            <a:off x="323528" y="620688"/>
            <a:ext cx="8640960" cy="2462213"/>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（３）活力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大阪の農林水産業は大消費地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に隣接し、多様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な産業や人材が集積するなど他県にはない強みがあります。こうした特長を活かした、大都市近郊ならではの農林水産業の振興が大阪の特徴と言えます。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また、その基盤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空間、海・内⽔⾯、森林などの保全と有効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活用に取組む必要があります。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」をはじめとする農林水産物のブランド化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６次産業化、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参入機会の拡大、企業などの新たな担い手の育成等を進め、大都市の強みを活かした農林水産業の活性化を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輸出入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拠点となる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関空を活用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し、アジア市場を対象とした「大阪産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」の販路拡大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めざ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府民や企業・地域と協働しながら、里山保全やため池減災対策など農林水産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基盤の保全を進めます。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descr="棚田全景（10 月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340" y="4715897"/>
            <a:ext cx="24193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772" y="3701742"/>
            <a:ext cx="1729418" cy="134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48" y="3501008"/>
            <a:ext cx="1847851" cy="23717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p:cNvGrpSpPr/>
          <p:nvPr/>
        </p:nvGrpSpPr>
        <p:grpSpPr>
          <a:xfrm>
            <a:off x="647564" y="5301209"/>
            <a:ext cx="2232248" cy="1296144"/>
            <a:chOff x="-2218655" y="4364794"/>
            <a:chExt cx="3053793" cy="1601645"/>
          </a:xfrm>
        </p:grpSpPr>
        <p:sp>
          <p:nvSpPr>
            <p:cNvPr id="15" name="テキスト ボックス 14"/>
            <p:cNvSpPr txBox="1"/>
            <p:nvPr/>
          </p:nvSpPr>
          <p:spPr>
            <a:xfrm>
              <a:off x="-2218655" y="5712522"/>
              <a:ext cx="1914218" cy="253917"/>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・泉州水なす</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6" descr="泉州水なす"/>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948" t="10179" r="11249" b="10932"/>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658" y="3645024"/>
            <a:ext cx="2466478" cy="161674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p:cNvGrpSpPr/>
          <p:nvPr/>
        </p:nvGrpSpPr>
        <p:grpSpPr>
          <a:xfrm>
            <a:off x="2951820" y="5157193"/>
            <a:ext cx="1404156" cy="1447496"/>
            <a:chOff x="2398901" y="2841525"/>
            <a:chExt cx="1914218" cy="1808387"/>
          </a:xfrm>
        </p:grpSpPr>
        <p:pic>
          <p:nvPicPr>
            <p:cNvPr id="19" name="Picture 10" descr="能勢ぐり"/>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080" y="2841525"/>
              <a:ext cx="1756463" cy="1554471"/>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398901" y="4395996"/>
              <a:ext cx="1914218"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・能勢</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ぐり</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 name="テキスト ボックス 21"/>
          <p:cNvSpPr txBox="1"/>
          <p:nvPr/>
        </p:nvSpPr>
        <p:spPr>
          <a:xfrm>
            <a:off x="1961870" y="3645024"/>
            <a:ext cx="88193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322161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5262979"/>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民間企業など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多様な担い手との幅広い連携・ネットワークにより、社会全体を支えていくことが重要です。特に、近年、企業価値の向上という観点から、社会貢献活動に対する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ニーズが高まっており、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民間企業等と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関係による社会課題の解決に向けた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t>公民連携により、企業や大学の</a:t>
            </a:r>
            <a:r>
              <a:rPr lang="ja-JP" altLang="ja-JP" sz="1400" dirty="0"/>
              <a:t>知見やノウハウを取り入れることで、更なる施策効果の拡大と府民サービスの向上</a:t>
            </a:r>
            <a:r>
              <a:rPr lang="ja-JP" altLang="ja-JP" sz="1400" dirty="0" smtClean="0"/>
              <a:t>を</a:t>
            </a:r>
            <a:r>
              <a:rPr lang="ja-JP" altLang="en-US" sz="1400" dirty="0"/>
              <a:t>めざ</a:t>
            </a:r>
            <a:r>
              <a:rPr lang="ja-JP" altLang="en-US" sz="1400" dirty="0" smtClean="0"/>
              <a:t>します</a:t>
            </a:r>
            <a:r>
              <a:rPr lang="ja-JP" altLang="ja-JP" sz="1400" dirty="0" smtClean="0"/>
              <a:t>。</a:t>
            </a:r>
            <a:r>
              <a:rPr lang="ja-JP" altLang="en-US" sz="1400" dirty="0" smtClean="0"/>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⑨</a:t>
            </a:r>
            <a:r>
              <a:rPr lang="ja-JP" altLang="en-US" sz="1400" dirty="0" smtClean="0">
                <a:cs typeface="Meiryo UI" panose="020B0604030504040204" pitchFamily="50" charset="-128"/>
              </a:rPr>
              <a:t>：公民戦略連携デスク）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クラウドファンディングや社会的インパクト投資（ソーシャルインパクトボンド）などの新たな手法についても、研究・検討を進めます。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の活性化やまちづくりなどの行政的課題や地域課題等に対して、多様な立場の関係者が、自由に意見やアイデアを出し合い、みんなで課題解決をめざす仕組みとして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、「プラットフォーム」の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があげられます。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大学、企業等の多様な立場の人が集まり、対等な立場で交流・対話する「場」において、アートやデザインの手法を取り入れることなどにより、社会課題の解決等を図る取組みを進めています。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⑩：プラットフォームによる社会課題の解決）</a:t>
            </a:r>
            <a:endParaRPr lang="en-US" altLang="ja-JP" sz="1400" dirty="0" smtClean="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en-US" altLang="ja-JP" sz="1400" dirty="0" smtClean="0"/>
              <a:t>※</a:t>
            </a:r>
            <a:r>
              <a:rPr lang="ja-JP" altLang="en-US" sz="1400" dirty="0"/>
              <a:t>　</a:t>
            </a:r>
            <a:r>
              <a:rPr lang="ja-JP" altLang="en-US" sz="1400" dirty="0" smtClean="0"/>
              <a:t>プラットフォームによる課題解決事例を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章「活力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創出～新しい「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」の提唱」</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の「（３）地域類型別課題への対応（地域の特色を高める先進事例）」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において紹介しています。</a:t>
            </a:r>
            <a:endParaRPr lang="en-US" altLang="ja-JP" sz="1050" dirty="0"/>
          </a:p>
          <a:p>
            <a:pPr marL="180000" indent="-457200"/>
            <a:endParaRPr lang="ja-JP" altLang="en-US" sz="14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835124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341530" y="692697"/>
            <a:ext cx="8460940" cy="595557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⑨</a:t>
            </a:r>
            <a:r>
              <a:rPr lang="ja-JP" altLang="en-US" sz="1400" b="1" dirty="0" smtClean="0">
                <a:solidFill>
                  <a:schemeClr val="tx1"/>
                </a:solidFill>
              </a:rPr>
              <a:t>　公民戦略連携デスク</a:t>
            </a:r>
            <a:endParaRPr lang="en-US" altLang="ja-JP" sz="1400" b="1" dirty="0" smtClean="0">
              <a:solidFill>
                <a:schemeClr val="tx1"/>
              </a:solidFill>
            </a:endParaRPr>
          </a:p>
          <a:p>
            <a:r>
              <a:rPr kumimoji="1" lang="ja-JP" altLang="en-US" sz="1400" dirty="0">
                <a:solidFill>
                  <a:srgbClr val="FF0000"/>
                </a:solidFill>
              </a:rPr>
              <a:t>　</a:t>
            </a:r>
            <a:r>
              <a:rPr lang="ja-JP" altLang="ja-JP" sz="1400" dirty="0" smtClean="0">
                <a:solidFill>
                  <a:schemeClr val="tx1"/>
                </a:solidFill>
              </a:rPr>
              <a:t>従来</a:t>
            </a:r>
            <a:r>
              <a:rPr lang="ja-JP" altLang="ja-JP" sz="1400" dirty="0">
                <a:solidFill>
                  <a:schemeClr val="tx1"/>
                </a:solidFill>
              </a:rPr>
              <a:t>の「行政完結型」から「連携・ネットワーク型」へと</a:t>
            </a:r>
          </a:p>
          <a:p>
            <a:r>
              <a:rPr lang="ja-JP" altLang="ja-JP" sz="1400" dirty="0">
                <a:solidFill>
                  <a:schemeClr val="tx1"/>
                </a:solidFill>
              </a:rPr>
              <a:t>府庁の仕事のやり方を変えるべく、企業や大学の一元的窓口</a:t>
            </a:r>
          </a:p>
          <a:p>
            <a:r>
              <a:rPr lang="ja-JP" altLang="ja-JP" sz="1400" dirty="0">
                <a:solidFill>
                  <a:schemeClr val="tx1"/>
                </a:solidFill>
              </a:rPr>
              <a:t>と</a:t>
            </a:r>
            <a:r>
              <a:rPr lang="ja-JP" altLang="ja-JP" sz="1400" dirty="0" smtClean="0">
                <a:solidFill>
                  <a:schemeClr val="tx1"/>
                </a:solidFill>
              </a:rPr>
              <a:t>なる</a:t>
            </a:r>
            <a:r>
              <a:rPr lang="en-US" altLang="ja-JP" sz="1400" dirty="0" smtClean="0">
                <a:solidFill>
                  <a:schemeClr val="tx1"/>
                </a:solidFill>
              </a:rPr>
              <a:t>『</a:t>
            </a:r>
            <a:r>
              <a:rPr lang="ja-JP" altLang="ja-JP" sz="1400" dirty="0" smtClean="0">
                <a:solidFill>
                  <a:schemeClr val="tx1"/>
                </a:solidFill>
              </a:rPr>
              <a:t>専任デスク</a:t>
            </a:r>
            <a:r>
              <a:rPr lang="en-US" altLang="ja-JP" sz="1400" dirty="0" smtClean="0">
                <a:solidFill>
                  <a:schemeClr val="tx1"/>
                </a:solidFill>
              </a:rPr>
              <a:t>』</a:t>
            </a:r>
            <a:r>
              <a:rPr lang="ja-JP" altLang="ja-JP" sz="1400" dirty="0" smtClean="0">
                <a:solidFill>
                  <a:schemeClr val="tx1"/>
                </a:solidFill>
              </a:rPr>
              <a:t>を</a:t>
            </a:r>
            <a:r>
              <a:rPr lang="ja-JP" altLang="en-US" sz="1400" dirty="0" smtClean="0">
                <a:solidFill>
                  <a:schemeClr val="tx1"/>
                </a:solidFill>
              </a:rPr>
              <a:t>平成</a:t>
            </a:r>
            <a:r>
              <a:rPr lang="en-US" altLang="ja-JP" sz="1400" dirty="0" smtClean="0">
                <a:solidFill>
                  <a:schemeClr val="tx1"/>
                </a:solidFill>
              </a:rPr>
              <a:t>27</a:t>
            </a:r>
            <a:r>
              <a:rPr lang="ja-JP" altLang="en-US" sz="1400" dirty="0" smtClean="0">
                <a:solidFill>
                  <a:schemeClr val="tx1"/>
                </a:solidFill>
              </a:rPr>
              <a:t>年</a:t>
            </a:r>
            <a:r>
              <a:rPr lang="en-US" altLang="ja-JP" sz="1400" dirty="0">
                <a:solidFill>
                  <a:schemeClr val="tx1"/>
                </a:solidFill>
              </a:rPr>
              <a:t>4</a:t>
            </a:r>
            <a:r>
              <a:rPr lang="ja-JP" altLang="en-US" sz="1400" dirty="0" smtClean="0">
                <a:solidFill>
                  <a:schemeClr val="tx1"/>
                </a:solidFill>
              </a:rPr>
              <a:t>月</a:t>
            </a:r>
            <a:r>
              <a:rPr lang="ja-JP" altLang="en-US" sz="1400" dirty="0">
                <a:solidFill>
                  <a:schemeClr val="tx1"/>
                </a:solidFill>
              </a:rPr>
              <a:t>に</a:t>
            </a:r>
            <a:r>
              <a:rPr lang="ja-JP" altLang="en-US" sz="1400" dirty="0" smtClean="0">
                <a:solidFill>
                  <a:schemeClr val="tx1"/>
                </a:solidFill>
              </a:rPr>
              <a:t>設置しました。</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都道府県</a:t>
            </a:r>
            <a:r>
              <a:rPr lang="ja-JP" altLang="en-US" sz="1400" dirty="0">
                <a:solidFill>
                  <a:schemeClr val="tx1"/>
                </a:solidFill>
              </a:rPr>
              <a:t>では初の</a:t>
            </a:r>
            <a:r>
              <a:rPr lang="ja-JP" altLang="en-US" sz="1400" dirty="0" smtClean="0">
                <a:solidFill>
                  <a:schemeClr val="tx1"/>
                </a:solidFill>
              </a:rPr>
              <a:t>試み</a:t>
            </a:r>
            <a:r>
              <a:rPr lang="ja-JP" altLang="ja-JP" sz="1400" dirty="0" smtClean="0">
                <a:solidFill>
                  <a:schemeClr val="tx1"/>
                </a:solidFill>
              </a:rPr>
              <a:t>と</a:t>
            </a:r>
            <a:r>
              <a:rPr lang="ja-JP" altLang="ja-JP" sz="1400" dirty="0">
                <a:solidFill>
                  <a:schemeClr val="tx1"/>
                </a:solidFill>
              </a:rPr>
              <a:t>なる当デスクが旗振り役となり</a:t>
            </a:r>
            <a:r>
              <a:rPr lang="ja-JP" altLang="ja-JP" sz="1400" dirty="0" smtClean="0">
                <a:solidFill>
                  <a:schemeClr val="tx1"/>
                </a:solidFill>
              </a:rPr>
              <a:t>、</a:t>
            </a:r>
            <a:endParaRPr lang="en-US" altLang="ja-JP" sz="1400" dirty="0" smtClean="0">
              <a:solidFill>
                <a:schemeClr val="tx1"/>
              </a:solidFill>
            </a:endParaRPr>
          </a:p>
          <a:p>
            <a:r>
              <a:rPr lang="ja-JP" altLang="en-US" sz="1400" dirty="0">
                <a:solidFill>
                  <a:schemeClr val="tx1"/>
                </a:solidFill>
              </a:rPr>
              <a:t>公民</a:t>
            </a:r>
            <a:r>
              <a:rPr lang="ja-JP" altLang="ja-JP" sz="1400" dirty="0" smtClean="0">
                <a:solidFill>
                  <a:schemeClr val="tx1"/>
                </a:solidFill>
              </a:rPr>
              <a:t>連携</a:t>
            </a:r>
            <a:r>
              <a:rPr lang="ja-JP" altLang="ja-JP" sz="1400" dirty="0">
                <a:solidFill>
                  <a:schemeClr val="tx1"/>
                </a:solidFill>
              </a:rPr>
              <a:t>を積極的に展開することで</a:t>
            </a:r>
            <a:r>
              <a:rPr lang="ja-JP" altLang="ja-JP" sz="1400" dirty="0" smtClean="0">
                <a:solidFill>
                  <a:schemeClr val="tx1"/>
                </a:solidFill>
              </a:rPr>
              <a:t>、</a:t>
            </a:r>
            <a:r>
              <a:rPr lang="ja-JP" altLang="en-US" sz="1400" dirty="0" smtClean="0">
                <a:solidFill>
                  <a:schemeClr val="tx1"/>
                </a:solidFill>
              </a:rPr>
              <a:t>きめ細やかな</a:t>
            </a:r>
            <a:r>
              <a:rPr lang="ja-JP" altLang="ja-JP" sz="1400" dirty="0" smtClean="0">
                <a:solidFill>
                  <a:schemeClr val="tx1"/>
                </a:solidFill>
              </a:rPr>
              <a:t>府民サービス</a:t>
            </a:r>
            <a:r>
              <a:rPr lang="en-US" altLang="ja-JP" sz="1400" dirty="0" smtClean="0">
                <a:solidFill>
                  <a:schemeClr val="tx1"/>
                </a:solidFill>
              </a:rPr>
              <a:t/>
            </a:r>
            <a:br>
              <a:rPr lang="en-US" altLang="ja-JP" sz="1400" dirty="0" smtClean="0">
                <a:solidFill>
                  <a:schemeClr val="tx1"/>
                </a:solidFill>
              </a:rPr>
            </a:br>
            <a:r>
              <a:rPr lang="ja-JP" altLang="ja-JP" sz="1400" dirty="0" smtClean="0">
                <a:solidFill>
                  <a:schemeClr val="tx1"/>
                </a:solidFill>
              </a:rPr>
              <a:t>の</a:t>
            </a:r>
            <a:r>
              <a:rPr lang="ja-JP" altLang="en-US" sz="1400" dirty="0" smtClean="0">
                <a:solidFill>
                  <a:schemeClr val="tx1"/>
                </a:solidFill>
              </a:rPr>
              <a:t>提供や</a:t>
            </a:r>
            <a:r>
              <a:rPr lang="ja-JP" altLang="ja-JP" sz="1400" dirty="0" smtClean="0">
                <a:solidFill>
                  <a:schemeClr val="tx1"/>
                </a:solidFill>
              </a:rPr>
              <a:t>地域</a:t>
            </a:r>
            <a:r>
              <a:rPr lang="ja-JP" altLang="ja-JP" sz="1400" dirty="0">
                <a:solidFill>
                  <a:schemeClr val="tx1"/>
                </a:solidFill>
              </a:rPr>
              <a:t>経済の</a:t>
            </a:r>
            <a:r>
              <a:rPr lang="ja-JP" altLang="ja-JP" sz="1400" dirty="0" smtClean="0">
                <a:solidFill>
                  <a:schemeClr val="tx1"/>
                </a:solidFill>
              </a:rPr>
              <a:t>活性化を</a:t>
            </a:r>
            <a:r>
              <a:rPr lang="ja-JP" altLang="en-US" sz="1400" dirty="0">
                <a:solidFill>
                  <a:schemeClr val="tx1"/>
                </a:solidFill>
              </a:rPr>
              <a:t>めざ</a:t>
            </a:r>
            <a:r>
              <a:rPr lang="ja-JP" altLang="en-US" sz="1400" dirty="0" smtClean="0">
                <a:solidFill>
                  <a:schemeClr val="tx1"/>
                </a:solidFill>
              </a:rPr>
              <a:t>しています</a:t>
            </a:r>
            <a:r>
              <a:rPr lang="ja-JP" altLang="ja-JP" sz="1400" dirty="0" smtClean="0">
                <a:solidFill>
                  <a:schemeClr val="tx1"/>
                </a:solidFill>
              </a:rPr>
              <a:t>。</a:t>
            </a:r>
            <a:endParaRPr lang="ja-JP" altLang="ja-JP" sz="1400" dirty="0">
              <a:solidFill>
                <a:schemeClr val="tx1"/>
              </a:solidFill>
            </a:endParaRPr>
          </a:p>
        </p:txBody>
      </p:sp>
      <p:sp>
        <p:nvSpPr>
          <p:cNvPr id="5" name="正方形/長方形 4"/>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400" b="1" dirty="0"/>
          </a:p>
        </p:txBody>
      </p:sp>
      <p:sp>
        <p:nvSpPr>
          <p:cNvPr id="8" name="テキスト ボックス 7"/>
          <p:cNvSpPr txBox="1"/>
          <p:nvPr/>
        </p:nvSpPr>
        <p:spPr>
          <a:xfrm>
            <a:off x="7020272" y="1179919"/>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10" name="テキスト ボックス 9"/>
          <p:cNvSpPr txBox="1"/>
          <p:nvPr/>
        </p:nvSpPr>
        <p:spPr>
          <a:xfrm>
            <a:off x="7947084" y="1185719"/>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11" name="テキスト ボックス 10"/>
          <p:cNvSpPr txBox="1"/>
          <p:nvPr/>
        </p:nvSpPr>
        <p:spPr>
          <a:xfrm>
            <a:off x="7659052" y="1180203"/>
            <a:ext cx="369332" cy="1301660"/>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12" name="テキスト ボックス 11"/>
          <p:cNvSpPr txBox="1"/>
          <p:nvPr/>
        </p:nvSpPr>
        <p:spPr>
          <a:xfrm>
            <a:off x="7308304"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9" name="テキスト ボックス 8"/>
          <p:cNvSpPr txBox="1"/>
          <p:nvPr/>
        </p:nvSpPr>
        <p:spPr>
          <a:xfrm>
            <a:off x="7060922" y="2276872"/>
            <a:ext cx="147600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200" b="1" dirty="0" smtClean="0"/>
              <a:t>公民戦略連携デスク</a:t>
            </a:r>
            <a:endParaRPr kumimoji="1" lang="ja-JP" altLang="en-US" sz="1200" b="1" dirty="0"/>
          </a:p>
        </p:txBody>
      </p:sp>
      <p:sp>
        <p:nvSpPr>
          <p:cNvPr id="14" name="テキスト ボックス 13"/>
          <p:cNvSpPr txBox="1"/>
          <p:nvPr/>
        </p:nvSpPr>
        <p:spPr>
          <a:xfrm>
            <a:off x="8180784" y="1406972"/>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cxnSp>
        <p:nvCxnSpPr>
          <p:cNvPr id="16" name="直線矢印コネクタ 15"/>
          <p:cNvCxnSpPr/>
          <p:nvPr/>
        </p:nvCxnSpPr>
        <p:spPr>
          <a:xfrm flipH="1" flipV="1">
            <a:off x="7524329" y="1988840"/>
            <a:ext cx="111683"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V="1">
            <a:off x="7961034" y="2012360"/>
            <a:ext cx="175350" cy="2645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V="1">
            <a:off x="7812360" y="1988840"/>
            <a:ext cx="22004" cy="2873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flipH="1" flipV="1">
            <a:off x="7215802" y="2012358"/>
            <a:ext cx="277168" cy="2645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正方形/長方形 30"/>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32" name="正方形/長方形 31"/>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33" name="正方形/長方形 32"/>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34" name="正方形/長方形 33"/>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36" name="直線矢印コネクタ 35"/>
          <p:cNvCxnSpPr>
            <a:stCxn id="31" idx="0"/>
          </p:cNvCxnSpPr>
          <p:nvPr/>
        </p:nvCxnSpPr>
        <p:spPr>
          <a:xfrm flipV="1">
            <a:off x="7215802" y="2564904"/>
            <a:ext cx="277168"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32" idx="0"/>
          </p:cNvCxnSpPr>
          <p:nvPr/>
        </p:nvCxnSpPr>
        <p:spPr>
          <a:xfrm flipV="1">
            <a:off x="7600994" y="2564904"/>
            <a:ext cx="7003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2" name="直線矢印コネクタ 41"/>
          <p:cNvCxnSpPr>
            <a:stCxn id="33" idx="0"/>
            <a:endCxn id="9" idx="2"/>
          </p:cNvCxnSpPr>
          <p:nvPr/>
        </p:nvCxnSpPr>
        <p:spPr>
          <a:xfrm flipH="1" flipV="1">
            <a:off x="7798922" y="2553871"/>
            <a:ext cx="162112" cy="371073"/>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6" name="直線矢印コネクタ 45"/>
          <p:cNvCxnSpPr>
            <a:stCxn id="34" idx="0"/>
          </p:cNvCxnSpPr>
          <p:nvPr/>
        </p:nvCxnSpPr>
        <p:spPr>
          <a:xfrm flipH="1" flipV="1">
            <a:off x="7961034" y="2564904"/>
            <a:ext cx="36001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50" name="正方形/長方形 49"/>
          <p:cNvSpPr/>
          <p:nvPr/>
        </p:nvSpPr>
        <p:spPr>
          <a:xfrm>
            <a:off x="5004048" y="969694"/>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正方形/長方形 50"/>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100" b="1" dirty="0"/>
          </a:p>
        </p:txBody>
      </p:sp>
      <p:sp>
        <p:nvSpPr>
          <p:cNvPr id="52" name="テキスト ボックス 51"/>
          <p:cNvSpPr txBox="1"/>
          <p:nvPr/>
        </p:nvSpPr>
        <p:spPr>
          <a:xfrm>
            <a:off x="4994756" y="1167558"/>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53" name="テキスト ボックス 52"/>
          <p:cNvSpPr txBox="1"/>
          <p:nvPr/>
        </p:nvSpPr>
        <p:spPr>
          <a:xfrm>
            <a:off x="5820850" y="1173362"/>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54" name="テキスト ボックス 53"/>
          <p:cNvSpPr txBox="1"/>
          <p:nvPr/>
        </p:nvSpPr>
        <p:spPr>
          <a:xfrm>
            <a:off x="5557532" y="1181239"/>
            <a:ext cx="369332" cy="970655"/>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55" name="テキスト ボックス 54"/>
          <p:cNvSpPr txBox="1"/>
          <p:nvPr/>
        </p:nvSpPr>
        <p:spPr>
          <a:xfrm>
            <a:off x="5281857"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57" name="テキスト ボックス 56"/>
          <p:cNvSpPr txBox="1"/>
          <p:nvPr/>
        </p:nvSpPr>
        <p:spPr>
          <a:xfrm>
            <a:off x="6092552" y="1383582"/>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sp>
        <p:nvSpPr>
          <p:cNvPr id="62" name="正方形/長方形 6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63" name="正方形/長方形 6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64" name="正方形/長方形 6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65" name="正方形/長方形 6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66" name="直線矢印コネクタ 6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7" name="直線矢印コネクタ 66"/>
          <p:cNvCxnSpPr>
            <a:stCxn id="6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flipH="1" flipV="1">
            <a:off x="5760120" y="2012358"/>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直線矢印コネクタ 68"/>
          <p:cNvCxnSpPr>
            <a:stCxn id="6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6283448" y="3002756"/>
            <a:ext cx="808832" cy="276999"/>
          </a:xfrm>
          <a:prstGeom prst="rect">
            <a:avLst/>
          </a:prstGeom>
          <a:noFill/>
        </p:spPr>
        <p:txBody>
          <a:bodyPr wrap="square" rtlCol="0">
            <a:spAutoFit/>
          </a:bodyPr>
          <a:lstStyle/>
          <a:p>
            <a:r>
              <a:rPr kumimoji="1" lang="ja-JP" altLang="en-US" sz="1200" dirty="0" smtClean="0"/>
              <a:t>民間企業</a:t>
            </a:r>
            <a:endParaRPr kumimoji="1" lang="ja-JP" altLang="en-US" sz="1200" dirty="0"/>
          </a:p>
        </p:txBody>
      </p:sp>
      <p:sp>
        <p:nvSpPr>
          <p:cNvPr id="85" name="テキスト ボックス 84"/>
          <p:cNvSpPr txBox="1"/>
          <p:nvPr/>
        </p:nvSpPr>
        <p:spPr>
          <a:xfrm>
            <a:off x="5097542" y="2204864"/>
            <a:ext cx="338554" cy="1008112"/>
          </a:xfrm>
          <a:prstGeom prst="rect">
            <a:avLst/>
          </a:prstGeom>
          <a:noFill/>
        </p:spPr>
        <p:txBody>
          <a:bodyPr vert="eaVert" wrap="square" rtlCol="0">
            <a:spAutoFit/>
          </a:bodyPr>
          <a:lstStyle/>
          <a:p>
            <a:r>
              <a:rPr lang="ja-JP" altLang="en-US" sz="1000" dirty="0" smtClean="0"/>
              <a:t>観光</a:t>
            </a:r>
            <a:r>
              <a:rPr kumimoji="1" lang="ja-JP" altLang="en-US" sz="1000" dirty="0" smtClean="0"/>
              <a:t>等</a:t>
            </a:r>
            <a:endParaRPr kumimoji="1" lang="ja-JP" altLang="en-US" sz="1000" dirty="0"/>
          </a:p>
        </p:txBody>
      </p:sp>
      <p:sp>
        <p:nvSpPr>
          <p:cNvPr id="86" name="テキスト ボックス 85"/>
          <p:cNvSpPr txBox="1"/>
          <p:nvPr/>
        </p:nvSpPr>
        <p:spPr>
          <a:xfrm>
            <a:off x="5961638" y="2204864"/>
            <a:ext cx="338554" cy="1008112"/>
          </a:xfrm>
          <a:prstGeom prst="rect">
            <a:avLst/>
          </a:prstGeom>
          <a:noFill/>
        </p:spPr>
        <p:txBody>
          <a:bodyPr vert="eaVert" wrap="square" rtlCol="0">
            <a:spAutoFit/>
          </a:bodyPr>
          <a:lstStyle/>
          <a:p>
            <a:r>
              <a:rPr lang="ja-JP" altLang="en-US" sz="1000" dirty="0" smtClean="0"/>
              <a:t>教育等</a:t>
            </a:r>
            <a:endParaRPr kumimoji="1" lang="ja-JP" altLang="en-US" sz="1000" dirty="0"/>
          </a:p>
        </p:txBody>
      </p:sp>
      <p:sp>
        <p:nvSpPr>
          <p:cNvPr id="87" name="テキスト ボックス 86"/>
          <p:cNvSpPr txBox="1"/>
          <p:nvPr/>
        </p:nvSpPr>
        <p:spPr>
          <a:xfrm>
            <a:off x="5698320" y="2204864"/>
            <a:ext cx="338554" cy="1008112"/>
          </a:xfrm>
          <a:prstGeom prst="rect">
            <a:avLst/>
          </a:prstGeom>
          <a:noFill/>
        </p:spPr>
        <p:txBody>
          <a:bodyPr vert="eaVert" wrap="square" rtlCol="0">
            <a:spAutoFit/>
          </a:bodyPr>
          <a:lstStyle/>
          <a:p>
            <a:r>
              <a:rPr lang="ja-JP" altLang="en-US" sz="1000" dirty="0" smtClean="0"/>
              <a:t>インフラ等</a:t>
            </a:r>
            <a:endParaRPr kumimoji="1" lang="ja-JP" altLang="en-US" sz="1000" dirty="0"/>
          </a:p>
        </p:txBody>
      </p:sp>
      <p:sp>
        <p:nvSpPr>
          <p:cNvPr id="88" name="テキスト ボックス 87"/>
          <p:cNvSpPr txBox="1"/>
          <p:nvPr/>
        </p:nvSpPr>
        <p:spPr>
          <a:xfrm>
            <a:off x="5385574" y="2204864"/>
            <a:ext cx="338554" cy="1008112"/>
          </a:xfrm>
          <a:prstGeom prst="rect">
            <a:avLst/>
          </a:prstGeom>
          <a:noFill/>
        </p:spPr>
        <p:txBody>
          <a:bodyPr vert="eaVert" wrap="square" rtlCol="0">
            <a:spAutoFit/>
          </a:bodyPr>
          <a:lstStyle/>
          <a:p>
            <a:r>
              <a:rPr lang="ja-JP" altLang="en-US" sz="1000" dirty="0" smtClean="0"/>
              <a:t>産業雇用</a:t>
            </a:r>
            <a:r>
              <a:rPr kumimoji="1" lang="ja-JP" altLang="en-US" sz="1000" dirty="0" smtClean="0"/>
              <a:t>等</a:t>
            </a:r>
            <a:endParaRPr kumimoji="1" lang="ja-JP" altLang="en-US" sz="1000" dirty="0"/>
          </a:p>
        </p:txBody>
      </p:sp>
      <p:sp>
        <p:nvSpPr>
          <p:cNvPr id="89" name="右矢印 88"/>
          <p:cNvSpPr/>
          <p:nvPr/>
        </p:nvSpPr>
        <p:spPr>
          <a:xfrm>
            <a:off x="6516216" y="1263531"/>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4915296" y="692696"/>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sp>
        <p:nvSpPr>
          <p:cNvPr id="91" name="テキスト ボックス 90"/>
          <p:cNvSpPr txBox="1"/>
          <p:nvPr/>
        </p:nvSpPr>
        <p:spPr>
          <a:xfrm>
            <a:off x="7003528" y="692696"/>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8" name="テキスト ボックス 57"/>
          <p:cNvSpPr txBox="1"/>
          <p:nvPr/>
        </p:nvSpPr>
        <p:spPr>
          <a:xfrm>
            <a:off x="323527" y="2339583"/>
            <a:ext cx="7221851" cy="4211409"/>
          </a:xfrm>
          <a:prstGeom prst="rect">
            <a:avLst/>
          </a:prstGeom>
          <a:noFill/>
        </p:spPr>
        <p:txBody>
          <a:bodyPr wrap="square" rtlCol="0">
            <a:spAutoFit/>
          </a:bodyPr>
          <a:lstStyle/>
          <a:p>
            <a:r>
              <a:rPr lang="ja-JP" altLang="en-US" sz="1400" dirty="0"/>
              <a:t>　主な取組内容は下記のとおりです</a:t>
            </a:r>
            <a:r>
              <a:rPr lang="ja-JP" altLang="en-US" sz="1400" dirty="0" smtClean="0"/>
              <a:t>。</a:t>
            </a:r>
            <a:endParaRPr lang="en-US" altLang="ja-JP" sz="1400" dirty="0" smtClean="0"/>
          </a:p>
          <a:p>
            <a:pPr>
              <a:lnSpc>
                <a:spcPts val="400"/>
              </a:lnSpc>
            </a:pPr>
            <a:endParaRPr lang="en-US" altLang="ja-JP" sz="1400" dirty="0"/>
          </a:p>
          <a:p>
            <a:r>
              <a:rPr lang="ja-JP" altLang="en-US" sz="1400" b="1" dirty="0"/>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イレブン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ジャパン：元気</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シニア</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雇用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400" b="1" dirty="0">
              <a:solidFill>
                <a:prstClr val="black"/>
              </a:solidFill>
            </a:endParaRPr>
          </a:p>
          <a:p>
            <a:pPr marL="252000" lvl="0" indent="-457200"/>
            <a:r>
              <a:rPr lang="ja-JP" altLang="en-US" sz="1400" dirty="0">
                <a:solidFill>
                  <a:prstClr val="black"/>
                </a:solidFill>
              </a:rPr>
              <a:t>　</a:t>
            </a:r>
            <a:r>
              <a:rPr lang="ja-JP" altLang="en-US" sz="1400" dirty="0" smtClean="0">
                <a:solidFill>
                  <a:prstClr val="black"/>
                </a:solidFill>
              </a:rPr>
              <a:t>　仕事</a:t>
            </a:r>
            <a:r>
              <a:rPr lang="ja-JP" altLang="en-US" sz="1400" dirty="0">
                <a:solidFill>
                  <a:prstClr val="black"/>
                </a:solidFill>
              </a:rPr>
              <a:t>説明会を共同で開催し</a:t>
            </a:r>
            <a:r>
              <a:rPr lang="ja-JP" altLang="en-US" sz="1400" dirty="0" smtClean="0">
                <a:solidFill>
                  <a:prstClr val="black"/>
                </a:solidFill>
              </a:rPr>
              <a:t>、</a:t>
            </a:r>
            <a:r>
              <a:rPr lang="en-US" altLang="ja-JP" sz="1400" dirty="0" smtClean="0">
                <a:solidFill>
                  <a:prstClr val="black"/>
                </a:solidFill>
              </a:rPr>
              <a:t/>
            </a:r>
            <a:br>
              <a:rPr lang="en-US" altLang="ja-JP" sz="1400" dirty="0" smtClean="0">
                <a:solidFill>
                  <a:prstClr val="black"/>
                </a:solidFill>
              </a:rPr>
            </a:br>
            <a:r>
              <a:rPr lang="ja-JP" altLang="en-US" sz="1400" dirty="0" smtClean="0">
                <a:solidFill>
                  <a:prstClr val="black"/>
                </a:solidFill>
              </a:rPr>
              <a:t>府内</a:t>
            </a:r>
            <a:r>
              <a:rPr lang="ja-JP" altLang="en-US" sz="1400" dirty="0">
                <a:solidFill>
                  <a:prstClr val="black"/>
                </a:solidFill>
              </a:rPr>
              <a:t>のセブン</a:t>
            </a:r>
            <a:r>
              <a:rPr lang="en-US" altLang="ja-JP" sz="1400" dirty="0">
                <a:solidFill>
                  <a:prstClr val="black"/>
                </a:solidFill>
              </a:rPr>
              <a:t>-</a:t>
            </a:r>
            <a:r>
              <a:rPr lang="ja-JP" altLang="en-US" sz="1400" dirty="0">
                <a:solidFill>
                  <a:prstClr val="black"/>
                </a:solidFill>
              </a:rPr>
              <a:t>イレブン店舗で高齢者を</a:t>
            </a:r>
            <a:r>
              <a:rPr lang="ja-JP" altLang="en-US" sz="1400" dirty="0" smtClean="0">
                <a:solidFill>
                  <a:prstClr val="black"/>
                </a:solidFill>
              </a:rPr>
              <a:t>募集。</a:t>
            </a:r>
            <a:endParaRPr lang="en-US" altLang="ja-JP" sz="1400" dirty="0" smtClean="0">
              <a:solidFill>
                <a:prstClr val="black"/>
              </a:solidFill>
            </a:endParaRPr>
          </a:p>
          <a:p>
            <a:pPr lvl="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元気シニア</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の雇用が拡大しています。</a:t>
            </a:r>
            <a:endParaRPr lang="en-US" altLang="ja-JP" sz="1400" dirty="0" smtClean="0"/>
          </a:p>
          <a:p>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イオン：ニート状態にある若者の就労</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支援</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solidFill>
                  <a:prstClr val="black"/>
                </a:solidFill>
              </a:rPr>
              <a:t>　</a:t>
            </a:r>
            <a:r>
              <a:rPr lang="ja-JP" altLang="en-US" sz="1400" b="1" dirty="0" smtClean="0">
                <a:solidFill>
                  <a:prstClr val="black"/>
                </a:solidFill>
              </a:rPr>
              <a:t>　</a:t>
            </a:r>
            <a:r>
              <a:rPr lang="ja-JP" altLang="en-US" sz="1400" dirty="0" smtClean="0">
                <a:solidFill>
                  <a:prstClr val="black"/>
                </a:solidFill>
              </a:rPr>
              <a:t>若年</a:t>
            </a:r>
            <a:r>
              <a:rPr lang="ja-JP" altLang="en-US" sz="1400" dirty="0">
                <a:solidFill>
                  <a:prstClr val="black"/>
                </a:solidFill>
              </a:rPr>
              <a:t>就職困難者（ニート状態の若者）の職場就業体験を実施。</a:t>
            </a:r>
            <a:endParaRPr lang="en-US" altLang="ja-JP" sz="1400" dirty="0">
              <a:solidFill>
                <a:prstClr val="black"/>
              </a:solidFill>
            </a:endParaRPr>
          </a:p>
          <a:p>
            <a:pPr lvl="0"/>
            <a:r>
              <a:rPr lang="ja-JP" altLang="en-US" sz="1400" dirty="0">
                <a:solidFill>
                  <a:prstClr val="black"/>
                </a:solidFill>
              </a:rPr>
              <a:t>　</a:t>
            </a:r>
            <a:r>
              <a:rPr lang="ja-JP" altLang="en-US" sz="1400" dirty="0" smtClean="0">
                <a:solidFill>
                  <a:prstClr val="black"/>
                </a:solidFill>
              </a:rPr>
              <a:t>　若年</a:t>
            </a:r>
            <a:r>
              <a:rPr lang="ja-JP" altLang="en-US" sz="1400" dirty="0">
                <a:solidFill>
                  <a:prstClr val="black"/>
                </a:solidFill>
              </a:rPr>
              <a:t>就職困難者の就労支援の裾野の拡大を図っています。</a:t>
            </a:r>
            <a:endParaRPr lang="en-US" altLang="ja-JP" sz="1400" dirty="0"/>
          </a:p>
          <a:p>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コンビニエンスチェーン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：高齢者見守り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協定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t>　</a:t>
            </a:r>
            <a:r>
              <a:rPr lang="ja-JP" altLang="en-US" sz="1400" dirty="0" smtClean="0"/>
              <a:t>　</a:t>
            </a:r>
            <a:r>
              <a:rPr lang="ja-JP" altLang="ja-JP" sz="1400" dirty="0" smtClean="0"/>
              <a:t>サークル</a:t>
            </a:r>
            <a:r>
              <a:rPr lang="ja-JP" altLang="ja-JP" sz="1400" dirty="0"/>
              <a:t>Ｋサンクス、セブン‐イレブン・ジャパン、ファミリーマート、ローソン</a:t>
            </a:r>
            <a:r>
              <a:rPr lang="ja-JP" altLang="ja-JP" sz="1400" dirty="0" smtClean="0"/>
              <a:t>の大手コンビニエンスチェーン</a:t>
            </a:r>
            <a:r>
              <a:rPr lang="en-US" altLang="ja-JP" sz="1400" dirty="0" smtClean="0"/>
              <a:t>4</a:t>
            </a:r>
            <a:r>
              <a:rPr lang="ja-JP" altLang="ja-JP" sz="1400" dirty="0" smtClean="0"/>
              <a:t>社</a:t>
            </a:r>
            <a:r>
              <a:rPr lang="ja-JP" altLang="ja-JP" sz="1400" dirty="0"/>
              <a:t>と「高齢者にやさしい地域づくり推進協定」</a:t>
            </a:r>
            <a:r>
              <a:rPr lang="ja-JP" altLang="ja-JP" sz="1400" dirty="0" smtClean="0"/>
              <a:t>を締結</a:t>
            </a:r>
            <a:r>
              <a:rPr lang="ja-JP" altLang="en-US" sz="1400" dirty="0" smtClean="0">
                <a:solidFill>
                  <a:prstClr val="black"/>
                </a:solidFill>
              </a:rPr>
              <a:t>（</a:t>
            </a:r>
            <a:r>
              <a:rPr lang="en-US" altLang="ja-JP" sz="1400" dirty="0" smtClean="0">
                <a:solidFill>
                  <a:prstClr val="black"/>
                </a:solidFill>
              </a:rPr>
              <a:t>4</a:t>
            </a:r>
            <a:r>
              <a:rPr lang="ja-JP" altLang="en-US" sz="1400" dirty="0" smtClean="0">
                <a:solidFill>
                  <a:prstClr val="black"/>
                </a:solidFill>
              </a:rPr>
              <a:t>社一斉は、全国</a:t>
            </a:r>
            <a:r>
              <a:rPr lang="ja-JP" altLang="en-US" sz="1400" dirty="0">
                <a:solidFill>
                  <a:prstClr val="black"/>
                </a:solidFill>
              </a:rPr>
              <a:t>初）。</a:t>
            </a:r>
            <a:endParaRPr lang="en-US" altLang="ja-JP" sz="1400" dirty="0">
              <a:solidFill>
                <a:prstClr val="black"/>
              </a:solidFill>
            </a:endParaRPr>
          </a:p>
          <a:p>
            <a:pPr marL="252000" lvl="0" indent="-457200"/>
            <a:r>
              <a:rPr lang="ja-JP" altLang="en-US" sz="1400" dirty="0">
                <a:solidFill>
                  <a:prstClr val="black"/>
                </a:solidFill>
              </a:rPr>
              <a:t>　</a:t>
            </a:r>
            <a:r>
              <a:rPr lang="ja-JP" altLang="en-US" sz="1400" dirty="0" smtClean="0">
                <a:solidFill>
                  <a:prstClr val="black"/>
                </a:solidFill>
              </a:rPr>
              <a:t>　徘徊</a:t>
            </a:r>
            <a:r>
              <a:rPr lang="ja-JP" altLang="en-US" sz="1400" dirty="0">
                <a:solidFill>
                  <a:prstClr val="black"/>
                </a:solidFill>
              </a:rPr>
              <a:t>行動等による行方不明高齢者の早期発見、保護など</a:t>
            </a:r>
            <a:r>
              <a:rPr lang="ja-JP" altLang="en-US" sz="1400" dirty="0" smtClean="0">
                <a:solidFill>
                  <a:prstClr val="black"/>
                </a:solidFill>
              </a:rPr>
              <a:t>、高齢者</a:t>
            </a:r>
            <a:r>
              <a:rPr lang="ja-JP" altLang="en-US" sz="1400" dirty="0">
                <a:solidFill>
                  <a:prstClr val="black"/>
                </a:solidFill>
              </a:rPr>
              <a:t>をきめ細かく見守って</a:t>
            </a:r>
            <a:r>
              <a:rPr lang="ja-JP" altLang="en-US" sz="1400" dirty="0" smtClean="0">
                <a:solidFill>
                  <a:prstClr val="black"/>
                </a:solidFill>
              </a:rPr>
              <a:t>います。</a:t>
            </a:r>
            <a:endParaRPr lang="en-US" altLang="ja-JP" sz="1400" dirty="0" smtClean="0">
              <a:solidFill>
                <a:prstClr val="black"/>
              </a:solidFill>
            </a:endParaRPr>
          </a:p>
          <a:p>
            <a:pPr marL="252000" lvl="0" indent="-457200"/>
            <a:endParaRPr lang="en-US" altLang="ja-JP" sz="1400" dirty="0" smtClean="0">
              <a:solidFill>
                <a:prstClr val="black"/>
              </a:solidFill>
            </a:endParaRPr>
          </a:p>
          <a:p>
            <a:pPr marL="252000" lvl="0" indent="-457200"/>
            <a:r>
              <a:rPr lang="ja-JP" altLang="en-US" sz="1400" b="1" dirty="0" smtClean="0">
                <a:solidFill>
                  <a:prstClr val="black"/>
                </a:solidFill>
              </a:rPr>
              <a:t>・関西ペイント：塗装イベントの実施</a:t>
            </a:r>
            <a:endParaRPr lang="en-US" altLang="ja-JP" sz="1400" b="1" dirty="0" smtClean="0">
              <a:solidFill>
                <a:prstClr val="black"/>
              </a:solidFill>
            </a:endParaRPr>
          </a:p>
          <a:p>
            <a:pPr marL="252000" lvl="0" indent="-457200"/>
            <a:r>
              <a:rPr lang="ja-JP" altLang="en-US" sz="1400" dirty="0" smtClean="0"/>
              <a:t>　　</a:t>
            </a:r>
            <a:r>
              <a:rPr lang="ja-JP" altLang="en-US" sz="1400" dirty="0" err="1" smtClean="0"/>
              <a:t>障がい</a:t>
            </a:r>
            <a:r>
              <a:rPr lang="ja-JP" altLang="en-US" sz="1400" dirty="0" smtClean="0"/>
              <a:t>者就労支援の一環として、府立支援学校等の生徒が参加する塗装イベントを実施。</a:t>
            </a:r>
            <a:endParaRPr lang="en-US" altLang="ja-JP" sz="1400" dirty="0" smtClean="0"/>
          </a:p>
          <a:p>
            <a:pPr marL="252000" lvl="0" indent="-457200"/>
            <a:r>
              <a:rPr lang="ja-JP" altLang="en-US" sz="1400" dirty="0"/>
              <a:t>　</a:t>
            </a:r>
            <a:r>
              <a:rPr lang="ja-JP" altLang="en-US" sz="1400" dirty="0" smtClean="0"/>
              <a:t>　「塗装」という工程を通じて、生徒の職域拡大が図られるとともに、新たな職域に対する</a:t>
            </a:r>
            <a:endParaRPr lang="en-US" altLang="ja-JP" sz="1400" dirty="0" smtClean="0"/>
          </a:p>
          <a:p>
            <a:pPr marL="252000" lvl="0" indent="-457200"/>
            <a:r>
              <a:rPr lang="ja-JP" altLang="en-US" sz="1400" dirty="0"/>
              <a:t>　</a:t>
            </a:r>
            <a:r>
              <a:rPr lang="ja-JP" altLang="en-US" sz="1400" dirty="0" smtClean="0"/>
              <a:t>　生徒自身の就労意欲の向上につながっています。</a:t>
            </a:r>
            <a:endParaRPr lang="ja-JP" altLang="ja-JP" sz="1400" dirty="0"/>
          </a:p>
        </p:txBody>
      </p:sp>
      <p:pic>
        <p:nvPicPr>
          <p:cNvPr id="59" name="図 58"/>
          <p:cNvPicPr/>
          <p:nvPr/>
        </p:nvPicPr>
        <p:blipFill>
          <a:blip r:embed="rId2" cstate="print">
            <a:extLst>
              <a:ext uri="{28A0092B-C50C-407E-A947-70E740481C1C}">
                <a14:useLocalDpi xmlns:a14="http://schemas.microsoft.com/office/drawing/2010/main" val="0"/>
              </a:ext>
            </a:extLst>
          </a:blip>
          <a:stretch>
            <a:fillRect/>
          </a:stretch>
        </p:blipFill>
        <p:spPr>
          <a:xfrm>
            <a:off x="7400024" y="3930865"/>
            <a:ext cx="1276432" cy="1298335"/>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pic>
        <p:nvPicPr>
          <p:cNvPr id="61" name="Picture 2" descr="\\G0000sv0ns501\d11485$\doc\05公民戦略連携デスク\HP修正用フォルダ\最新情報更新\270617セブンイレブン\270624_sevenelevenlic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8" r="8983"/>
          <a:stretch/>
        </p:blipFill>
        <p:spPr bwMode="auto">
          <a:xfrm>
            <a:off x="5561329" y="3741469"/>
            <a:ext cx="1386935" cy="8396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nakatanim\AppData\Local\Microsoft\Windows\Temporary Internet Files\Content.Outlook\J95NV1S6\スーツ名刺.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843" y="2298948"/>
            <a:ext cx="9382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70" name="図 69" descr="\\G0000sv0ns501\d11485$\doc\05公民戦略連携デスク\H27.11.13 関西ペイント塗装イベント\写真\2015-11-13 271113関西ペイント\271113関西ペイント 092.JPG"/>
          <p:cNvPicPr/>
          <p:nvPr/>
        </p:nvPicPr>
        <p:blipFill rotWithShape="1">
          <a:blip r:embed="rId5" cstate="print">
            <a:extLst>
              <a:ext uri="{28A0092B-C50C-407E-A947-70E740481C1C}">
                <a14:useLocalDpi xmlns:a14="http://schemas.microsoft.com/office/drawing/2010/main" val="0"/>
              </a:ext>
            </a:extLst>
          </a:blip>
          <a:srcRect l="23480" t="4836" b="6025"/>
          <a:stretch/>
        </p:blipFill>
        <p:spPr bwMode="auto">
          <a:xfrm>
            <a:off x="7164288" y="5613677"/>
            <a:ext cx="1368152" cy="8396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8758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41530" y="692696"/>
            <a:ext cx="8622958" cy="600637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⑩</a:t>
            </a:r>
            <a:r>
              <a:rPr lang="ja-JP" altLang="en-US" sz="1400" b="1" dirty="0">
                <a:solidFill>
                  <a:schemeClr val="tx1"/>
                </a:solidFill>
              </a:rPr>
              <a:t>　</a:t>
            </a:r>
            <a:r>
              <a:rPr lang="ja-JP" altLang="en-US" sz="1400" b="1" dirty="0" smtClean="0">
                <a:solidFill>
                  <a:schemeClr val="tx1"/>
                </a:solidFill>
              </a:rPr>
              <a:t>プラットフォームによる社会課題の解決</a:t>
            </a:r>
            <a:endParaRPr lang="en-US" altLang="ja-JP" sz="1400" b="1" dirty="0">
              <a:solidFill>
                <a:schemeClr val="tx1"/>
              </a:solidFill>
            </a:endParaRPr>
          </a:p>
          <a:p>
            <a:r>
              <a:rPr lang="ja-JP" altLang="en-US" sz="1400" dirty="0">
                <a:solidFill>
                  <a:schemeClr val="tx1"/>
                </a:solidFill>
              </a:rPr>
              <a:t>　</a:t>
            </a:r>
            <a:r>
              <a:rPr lang="ja-JP" altLang="en-US" sz="1400" dirty="0" smtClean="0">
                <a:solidFill>
                  <a:schemeClr val="tx1"/>
                </a:solidFill>
              </a:rPr>
              <a:t>大阪府では</a:t>
            </a:r>
            <a:r>
              <a:rPr lang="ja-JP" altLang="en-US" sz="1400" dirty="0">
                <a:solidFill>
                  <a:schemeClr val="tx1"/>
                </a:solidFill>
              </a:rPr>
              <a:t>、多様な立場の人が集まり、対等な立場</a:t>
            </a:r>
            <a:r>
              <a:rPr lang="ja-JP" altLang="en-US" sz="1400" dirty="0" smtClean="0">
                <a:solidFill>
                  <a:schemeClr val="tx1"/>
                </a:solidFill>
              </a:rPr>
              <a:t>で行政的課題を共有する「場」に、アートやデザインの手法を取り入れること</a:t>
            </a:r>
            <a:r>
              <a:rPr lang="ja-JP" altLang="en-US" sz="1400" dirty="0" smtClean="0">
                <a:solidFill>
                  <a:srgbClr val="FF0000"/>
                </a:solidFill>
              </a:rPr>
              <a:t>など</a:t>
            </a:r>
            <a:r>
              <a:rPr lang="ja-JP" altLang="en-US" sz="1400" dirty="0" smtClean="0">
                <a:solidFill>
                  <a:schemeClr val="tx1"/>
                </a:solidFill>
              </a:rPr>
              <a:t>により、地域のオリジナリティや課題の本質を見つけ出し、みんなが一体となって、目標・理念・価値を</a:t>
            </a:r>
            <a:r>
              <a:rPr lang="ja-JP" altLang="en-US" sz="1400" dirty="0">
                <a:solidFill>
                  <a:schemeClr val="tx1"/>
                </a:solidFill>
              </a:rPr>
              <a:t>追求</a:t>
            </a:r>
            <a:r>
              <a:rPr lang="ja-JP" altLang="en-US" sz="1400" dirty="0" smtClean="0">
                <a:solidFill>
                  <a:schemeClr val="tx1"/>
                </a:solidFill>
              </a:rPr>
              <a:t>し</a:t>
            </a:r>
            <a:r>
              <a:rPr lang="ja-JP" altLang="en-US" sz="1400" dirty="0">
                <a:solidFill>
                  <a:schemeClr val="tx1"/>
                </a:solidFill>
              </a:rPr>
              <a:t>、</a:t>
            </a:r>
            <a:r>
              <a:rPr lang="ja-JP" altLang="en-US" sz="1400" dirty="0" smtClean="0">
                <a:solidFill>
                  <a:schemeClr val="tx1"/>
                </a:solidFill>
              </a:rPr>
              <a:t>共有できる「プラットフォーム」をつくることで、社会課題の解決を進めています。</a:t>
            </a:r>
            <a:endParaRPr lang="en-US" altLang="ja-JP" sz="1400" dirty="0" smtClean="0">
              <a:solidFill>
                <a:schemeClr val="tx1"/>
              </a:solidFill>
            </a:endParaRPr>
          </a:p>
          <a:p>
            <a:endParaRPr lang="ja-JP" altLang="ja-JP" sz="1400" dirty="0">
              <a:solidFill>
                <a:schemeClr val="tx1"/>
              </a:solidFill>
            </a:endParaRPr>
          </a:p>
        </p:txBody>
      </p:sp>
      <p:sp>
        <p:nvSpPr>
          <p:cNvPr id="82" name="円/楕円 81"/>
          <p:cNvSpPr/>
          <p:nvPr/>
        </p:nvSpPr>
        <p:spPr>
          <a:xfrm>
            <a:off x="6039513" y="1636644"/>
            <a:ext cx="2772000" cy="27720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円/楕円 4"/>
          <p:cNvSpPr/>
          <p:nvPr/>
        </p:nvSpPr>
        <p:spPr>
          <a:xfrm>
            <a:off x="1262547" y="2493631"/>
            <a:ext cx="1584176" cy="1584000"/>
          </a:xfrm>
          <a:prstGeom prst="ellips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t>行政的課題をみんなで共有</a:t>
            </a:r>
            <a:endParaRPr kumimoji="1" lang="en-US" altLang="ja-JP" sz="1200" dirty="0" smtClean="0"/>
          </a:p>
          <a:p>
            <a:pPr algn="ctr"/>
            <a:endParaRPr kumimoji="1" lang="en-US" altLang="ja-JP" sz="900" dirty="0" smtClean="0"/>
          </a:p>
          <a:p>
            <a:pPr algn="ctr"/>
            <a:r>
              <a:rPr kumimoji="1" lang="ja-JP" altLang="en-US" sz="900" dirty="0" smtClean="0"/>
              <a:t>多様な立場の関係者が主体的に取り組めるしくみをつくる。</a:t>
            </a:r>
            <a:endParaRPr kumimoji="1" lang="ja-JP" altLang="en-US" sz="900" dirty="0"/>
          </a:p>
        </p:txBody>
      </p:sp>
      <p:sp>
        <p:nvSpPr>
          <p:cNvPr id="6" name="円/楕円 5"/>
          <p:cNvSpPr>
            <a:spLocks noChangeAspect="1"/>
          </p:cNvSpPr>
          <p:nvPr/>
        </p:nvSpPr>
        <p:spPr>
          <a:xfrm>
            <a:off x="1808279" y="1865326"/>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1" name="テキスト ボックス 10"/>
          <p:cNvSpPr txBox="1"/>
          <p:nvPr/>
        </p:nvSpPr>
        <p:spPr>
          <a:xfrm>
            <a:off x="1798624" y="1976214"/>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12" name="円/楕円 11"/>
          <p:cNvSpPr>
            <a:spLocks noChangeAspect="1"/>
          </p:cNvSpPr>
          <p:nvPr/>
        </p:nvSpPr>
        <p:spPr>
          <a:xfrm>
            <a:off x="2985122"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3" name="テキスト ボックス 12"/>
          <p:cNvSpPr txBox="1"/>
          <p:nvPr/>
        </p:nvSpPr>
        <p:spPr>
          <a:xfrm>
            <a:off x="2975467" y="2424907"/>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14" name="円/楕円 13"/>
          <p:cNvSpPr>
            <a:spLocks noChangeAspect="1"/>
          </p:cNvSpPr>
          <p:nvPr/>
        </p:nvSpPr>
        <p:spPr>
          <a:xfrm>
            <a:off x="2985122"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5" name="テキスト ボックス 14"/>
          <p:cNvSpPr txBox="1"/>
          <p:nvPr/>
        </p:nvSpPr>
        <p:spPr>
          <a:xfrm>
            <a:off x="2975467" y="3865067"/>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16" name="円/楕円 15"/>
          <p:cNvSpPr>
            <a:spLocks noChangeAspect="1"/>
          </p:cNvSpPr>
          <p:nvPr/>
        </p:nvSpPr>
        <p:spPr>
          <a:xfrm>
            <a:off x="1808280" y="4228932"/>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7" name="テキスト ボックス 16"/>
          <p:cNvSpPr txBox="1"/>
          <p:nvPr/>
        </p:nvSpPr>
        <p:spPr>
          <a:xfrm>
            <a:off x="1798625" y="4339820"/>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18" name="円/楕円 17"/>
          <p:cNvSpPr>
            <a:spLocks noChangeAspect="1"/>
          </p:cNvSpPr>
          <p:nvPr/>
        </p:nvSpPr>
        <p:spPr>
          <a:xfrm>
            <a:off x="680866"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9" name="テキスト ボックス 18"/>
          <p:cNvSpPr txBox="1"/>
          <p:nvPr/>
        </p:nvSpPr>
        <p:spPr>
          <a:xfrm>
            <a:off x="671211" y="3796570"/>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20" name="円/楕円 19"/>
          <p:cNvSpPr>
            <a:spLocks noChangeAspect="1"/>
          </p:cNvSpPr>
          <p:nvPr/>
        </p:nvSpPr>
        <p:spPr>
          <a:xfrm>
            <a:off x="680866"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21" name="テキスト ボックス 20"/>
          <p:cNvSpPr txBox="1"/>
          <p:nvPr/>
        </p:nvSpPr>
        <p:spPr>
          <a:xfrm>
            <a:off x="680866" y="2410319"/>
            <a:ext cx="588421" cy="276999"/>
          </a:xfrm>
          <a:prstGeom prst="rect">
            <a:avLst/>
          </a:prstGeom>
          <a:noFill/>
        </p:spPr>
        <p:txBody>
          <a:bodyPr wrap="square" rtlCol="0">
            <a:spAutoFit/>
          </a:bodyPr>
          <a:lstStyle/>
          <a:p>
            <a:r>
              <a:rPr lang="ja-JP" altLang="en-US" sz="1200" dirty="0"/>
              <a:t>行政</a:t>
            </a:r>
            <a:endParaRPr kumimoji="1" lang="ja-JP" altLang="en-US" sz="1200" dirty="0"/>
          </a:p>
        </p:txBody>
      </p:sp>
      <p:cxnSp>
        <p:nvCxnSpPr>
          <p:cNvPr id="23" name="直線矢印コネクタ 22"/>
          <p:cNvCxnSpPr>
            <a:stCxn id="6" idx="4"/>
            <a:endCxn id="5" idx="0"/>
          </p:cNvCxnSpPr>
          <p:nvPr/>
        </p:nvCxnSpPr>
        <p:spPr>
          <a:xfrm>
            <a:off x="2053978" y="2356724"/>
            <a:ext cx="657" cy="136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線矢印コネクタ 24"/>
          <p:cNvCxnSpPr>
            <a:stCxn id="16" idx="0"/>
            <a:endCxn id="5" idx="4"/>
          </p:cNvCxnSpPr>
          <p:nvPr/>
        </p:nvCxnSpPr>
        <p:spPr>
          <a:xfrm flipV="1">
            <a:off x="2053979" y="4077631"/>
            <a:ext cx="656" cy="1513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直線矢印コネクタ 29"/>
          <p:cNvCxnSpPr>
            <a:stCxn id="13" idx="1"/>
            <a:endCxn id="5" idx="7"/>
          </p:cNvCxnSpPr>
          <p:nvPr/>
        </p:nvCxnSpPr>
        <p:spPr>
          <a:xfrm flipH="1">
            <a:off x="2614726" y="2563407"/>
            <a:ext cx="360741" cy="1621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直線矢印コネクタ 33"/>
          <p:cNvCxnSpPr>
            <a:stCxn id="15" idx="1"/>
            <a:endCxn id="5" idx="5"/>
          </p:cNvCxnSpPr>
          <p:nvPr/>
        </p:nvCxnSpPr>
        <p:spPr>
          <a:xfrm flipH="1" flipV="1">
            <a:off x="2614726" y="3845660"/>
            <a:ext cx="360741" cy="157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20" idx="6"/>
            <a:endCxn id="5" idx="1"/>
          </p:cNvCxnSpPr>
          <p:nvPr/>
        </p:nvCxnSpPr>
        <p:spPr>
          <a:xfrm>
            <a:off x="1172264" y="2559718"/>
            <a:ext cx="322280" cy="1658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直線矢印コネクタ 40"/>
          <p:cNvCxnSpPr>
            <a:stCxn id="18" idx="6"/>
            <a:endCxn id="5" idx="3"/>
          </p:cNvCxnSpPr>
          <p:nvPr/>
        </p:nvCxnSpPr>
        <p:spPr>
          <a:xfrm flipV="1">
            <a:off x="1172264" y="3845660"/>
            <a:ext cx="322280" cy="1542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3815916" y="1628800"/>
            <a:ext cx="1872208" cy="1200329"/>
          </a:xfrm>
          <a:prstGeom prst="rect">
            <a:avLst/>
          </a:prstGeom>
          <a:noFill/>
        </p:spPr>
        <p:txBody>
          <a:bodyPr wrap="square" rtlCol="0">
            <a:spAutoFit/>
          </a:bodyPr>
          <a:lstStyle/>
          <a:p>
            <a:pPr algn="ctr"/>
            <a:r>
              <a:rPr kumimoji="1" lang="en-US" altLang="ja-JP" sz="2400" b="1" dirty="0" smtClean="0">
                <a:solidFill>
                  <a:schemeClr val="accent3"/>
                </a:solidFill>
              </a:rPr>
              <a:t>+</a:t>
            </a:r>
          </a:p>
          <a:p>
            <a:pPr algn="ctr"/>
            <a:r>
              <a:rPr lang="en-US" altLang="ja-JP" sz="2400" b="1" dirty="0" smtClean="0">
                <a:solidFill>
                  <a:schemeClr val="accent3"/>
                </a:solidFill>
              </a:rPr>
              <a:t>ART</a:t>
            </a:r>
            <a:r>
              <a:rPr lang="ja-JP" altLang="en-US" sz="2400" b="1" dirty="0" smtClean="0">
                <a:solidFill>
                  <a:schemeClr val="accent3"/>
                </a:solidFill>
              </a:rPr>
              <a:t>＆</a:t>
            </a:r>
            <a:endParaRPr lang="en-US" altLang="ja-JP" sz="2400" b="1" dirty="0" smtClean="0">
              <a:solidFill>
                <a:schemeClr val="accent3"/>
              </a:solidFill>
            </a:endParaRPr>
          </a:p>
          <a:p>
            <a:pPr algn="ctr"/>
            <a:r>
              <a:rPr kumimoji="1" lang="en-US" altLang="ja-JP" sz="2400" b="1" dirty="0">
                <a:solidFill>
                  <a:schemeClr val="accent3"/>
                </a:solidFill>
              </a:rPr>
              <a:t>DESIGN</a:t>
            </a:r>
            <a:endParaRPr kumimoji="1" lang="ja-JP" altLang="en-US" sz="2400" b="1" dirty="0">
              <a:solidFill>
                <a:schemeClr val="accent3"/>
              </a:solidFill>
            </a:endParaRPr>
          </a:p>
        </p:txBody>
      </p:sp>
      <p:sp>
        <p:nvSpPr>
          <p:cNvPr id="46" name="テキスト ボックス 45"/>
          <p:cNvSpPr txBox="1"/>
          <p:nvPr/>
        </p:nvSpPr>
        <p:spPr>
          <a:xfrm>
            <a:off x="3707904" y="2930440"/>
            <a:ext cx="2088232" cy="1615827"/>
          </a:xfrm>
          <a:prstGeom prst="rect">
            <a:avLst/>
          </a:prstGeom>
          <a:noFill/>
        </p:spPr>
        <p:txBody>
          <a:bodyPr wrap="square" rtlCol="0">
            <a:spAutoFit/>
          </a:bodyPr>
          <a:lstStyle/>
          <a:p>
            <a:pPr algn="ctr"/>
            <a:r>
              <a:rPr kumimoji="1" lang="ja-JP" altLang="en-US" sz="1100" dirty="0" smtClean="0"/>
              <a:t>アートやデザインが持つ、</a:t>
            </a:r>
            <a:endParaRPr kumimoji="1" lang="en-US" altLang="ja-JP" sz="1100" dirty="0" smtClean="0"/>
          </a:p>
          <a:p>
            <a:pPr algn="ctr"/>
            <a:r>
              <a:rPr kumimoji="1" lang="ja-JP" altLang="en-US" sz="1100" dirty="0" smtClean="0"/>
              <a:t>本質を追求し、人を引きつける力</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異なる価値観を結びつける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a:t>みん</a:t>
            </a:r>
            <a:r>
              <a:rPr kumimoji="1" lang="ja-JP" altLang="en-US" sz="1100" dirty="0" smtClean="0"/>
              <a:t>なが一体となって創造する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驚き・発見・感動</a:t>
            </a:r>
            <a:endParaRPr kumimoji="1" lang="en-US" altLang="ja-JP" sz="1100" dirty="0" smtClean="0"/>
          </a:p>
          <a:p>
            <a:pPr algn="ctr"/>
            <a:r>
              <a:rPr kumimoji="1" lang="ja-JP" altLang="en-US" sz="1100" dirty="0" smtClean="0"/>
              <a:t>訴求力のあるアウトプット</a:t>
            </a:r>
            <a:endParaRPr kumimoji="1" lang="ja-JP" altLang="en-US" sz="1100" dirty="0"/>
          </a:p>
        </p:txBody>
      </p:sp>
      <p:sp>
        <p:nvSpPr>
          <p:cNvPr id="47" name="円/楕円 46"/>
          <p:cNvSpPr/>
          <p:nvPr/>
        </p:nvSpPr>
        <p:spPr>
          <a:xfrm>
            <a:off x="6454311" y="2088791"/>
            <a:ext cx="1872000" cy="1872000"/>
          </a:xfrm>
          <a:prstGeom prst="ellipse">
            <a:avLst/>
          </a:prstGeom>
          <a:solidFill>
            <a:schemeClr val="accent3">
              <a:lumMod val="60000"/>
              <a:lumOff val="40000"/>
            </a:schemeClr>
          </a:solidFill>
          <a:ln>
            <a:no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「目標」「理念」</a:t>
            </a:r>
            <a:endParaRPr kumimoji="1" lang="en-US" altLang="ja-JP" sz="1200" b="1" dirty="0" smtClean="0"/>
          </a:p>
          <a:p>
            <a:pPr algn="ctr"/>
            <a:r>
              <a:rPr kumimoji="1" lang="ja-JP" altLang="en-US" sz="1200" b="1" dirty="0" smtClean="0"/>
              <a:t>「価値」</a:t>
            </a:r>
            <a:endParaRPr kumimoji="1" lang="en-US" altLang="ja-JP" sz="1200" b="1" dirty="0" smtClean="0"/>
          </a:p>
          <a:p>
            <a:pPr algn="ctr"/>
            <a:r>
              <a:rPr kumimoji="1" lang="ja-JP" altLang="en-US" sz="900" dirty="0" smtClean="0"/>
              <a:t>↓</a:t>
            </a:r>
            <a:endParaRPr kumimoji="1" lang="en-US" altLang="ja-JP" sz="900" dirty="0" smtClean="0"/>
          </a:p>
          <a:p>
            <a:pPr algn="ctr"/>
            <a:r>
              <a:rPr lang="ja-JP" altLang="en-US" sz="900" dirty="0"/>
              <a:t>共有することに</a:t>
            </a:r>
            <a:r>
              <a:rPr lang="ja-JP" altLang="en-US" sz="900" dirty="0" smtClean="0"/>
              <a:t>よって</a:t>
            </a:r>
            <a:endParaRPr lang="en-US" altLang="ja-JP" sz="900" dirty="0" smtClean="0"/>
          </a:p>
          <a:p>
            <a:pPr algn="ctr"/>
            <a:r>
              <a:rPr lang="ja-JP" altLang="en-US" sz="900" dirty="0" smtClean="0"/>
              <a:t>つながっていく。</a:t>
            </a:r>
            <a:endParaRPr lang="en-US" altLang="ja-JP" sz="900" dirty="0" smtClean="0"/>
          </a:p>
          <a:p>
            <a:pPr algn="ctr"/>
            <a:r>
              <a:rPr kumimoji="1" lang="ja-JP" altLang="en-US" sz="900" dirty="0" smtClean="0"/>
              <a:t>↓</a:t>
            </a:r>
            <a:endParaRPr kumimoji="1" lang="en-US" altLang="ja-JP" sz="900" dirty="0" smtClean="0"/>
          </a:p>
          <a:p>
            <a:pPr algn="ctr"/>
            <a:r>
              <a:rPr kumimoji="1" lang="ja-JP" altLang="en-US" sz="900" dirty="0" smtClean="0"/>
              <a:t>みんなで決定する。</a:t>
            </a:r>
            <a:endParaRPr kumimoji="1" lang="ja-JP" altLang="en-US" sz="900" dirty="0"/>
          </a:p>
        </p:txBody>
      </p:sp>
      <p:sp>
        <p:nvSpPr>
          <p:cNvPr id="48" name="円/楕円 47"/>
          <p:cNvSpPr>
            <a:spLocks noChangeAspect="1"/>
          </p:cNvSpPr>
          <p:nvPr/>
        </p:nvSpPr>
        <p:spPr>
          <a:xfrm>
            <a:off x="7188939" y="17447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49" name="テキスト ボックス 48"/>
          <p:cNvSpPr txBox="1"/>
          <p:nvPr/>
        </p:nvSpPr>
        <p:spPr>
          <a:xfrm>
            <a:off x="7179284" y="1855599"/>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50" name="円/楕円 49"/>
          <p:cNvSpPr>
            <a:spLocks noChangeAspect="1"/>
          </p:cNvSpPr>
          <p:nvPr/>
        </p:nvSpPr>
        <p:spPr>
          <a:xfrm>
            <a:off x="7909019"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1" name="テキスト ボックス 50"/>
          <p:cNvSpPr txBox="1"/>
          <p:nvPr/>
        </p:nvSpPr>
        <p:spPr>
          <a:xfrm>
            <a:off x="7899364" y="2179581"/>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52" name="円/楕円 51"/>
          <p:cNvSpPr>
            <a:spLocks noChangeAspect="1"/>
          </p:cNvSpPr>
          <p:nvPr/>
        </p:nvSpPr>
        <p:spPr>
          <a:xfrm>
            <a:off x="7921376" y="358086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3" name="テキスト ボックス 52"/>
          <p:cNvSpPr txBox="1"/>
          <p:nvPr/>
        </p:nvSpPr>
        <p:spPr>
          <a:xfrm>
            <a:off x="7911721" y="3691749"/>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54" name="円/楕円 53"/>
          <p:cNvSpPr>
            <a:spLocks noChangeAspect="1"/>
          </p:cNvSpPr>
          <p:nvPr/>
        </p:nvSpPr>
        <p:spPr>
          <a:xfrm>
            <a:off x="7201296" y="3796885"/>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5" name="テキスト ボックス 54"/>
          <p:cNvSpPr txBox="1"/>
          <p:nvPr/>
        </p:nvSpPr>
        <p:spPr>
          <a:xfrm>
            <a:off x="7191641" y="3907773"/>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56" name="円/楕円 55"/>
          <p:cNvSpPr>
            <a:spLocks noChangeAspect="1"/>
          </p:cNvSpPr>
          <p:nvPr/>
        </p:nvSpPr>
        <p:spPr>
          <a:xfrm>
            <a:off x="6396851" y="35449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7" name="テキスト ボックス 56"/>
          <p:cNvSpPr txBox="1"/>
          <p:nvPr/>
        </p:nvSpPr>
        <p:spPr>
          <a:xfrm>
            <a:off x="6399553" y="3580861"/>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58" name="円/楕円 57"/>
          <p:cNvSpPr>
            <a:spLocks noChangeAspect="1"/>
          </p:cNvSpPr>
          <p:nvPr/>
        </p:nvSpPr>
        <p:spPr>
          <a:xfrm>
            <a:off x="6459204"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9" name="テキスト ボックス 58"/>
          <p:cNvSpPr txBox="1"/>
          <p:nvPr/>
        </p:nvSpPr>
        <p:spPr>
          <a:xfrm>
            <a:off x="6459204" y="2164993"/>
            <a:ext cx="588421" cy="276999"/>
          </a:xfrm>
          <a:prstGeom prst="rect">
            <a:avLst/>
          </a:prstGeom>
          <a:noFill/>
        </p:spPr>
        <p:txBody>
          <a:bodyPr wrap="square" rtlCol="0">
            <a:spAutoFit/>
          </a:bodyPr>
          <a:lstStyle/>
          <a:p>
            <a:r>
              <a:rPr lang="ja-JP" altLang="en-US" sz="1200" dirty="0"/>
              <a:t>行政</a:t>
            </a:r>
            <a:endParaRPr kumimoji="1" lang="ja-JP" altLang="en-US" sz="1200" dirty="0"/>
          </a:p>
        </p:txBody>
      </p:sp>
      <p:sp>
        <p:nvSpPr>
          <p:cNvPr id="66" name="円/楕円 65"/>
          <p:cNvSpPr>
            <a:spLocks noChangeAspect="1"/>
          </p:cNvSpPr>
          <p:nvPr/>
        </p:nvSpPr>
        <p:spPr>
          <a:xfrm>
            <a:off x="8244861" y="277308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7" name="テキスト ボックス 66"/>
          <p:cNvSpPr txBox="1"/>
          <p:nvPr/>
        </p:nvSpPr>
        <p:spPr>
          <a:xfrm>
            <a:off x="8199753" y="2759156"/>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sp>
        <p:nvSpPr>
          <p:cNvPr id="68" name="円/楕円 67"/>
          <p:cNvSpPr>
            <a:spLocks noChangeAspect="1"/>
          </p:cNvSpPr>
          <p:nvPr/>
        </p:nvSpPr>
        <p:spPr>
          <a:xfrm>
            <a:off x="6127848" y="2790987"/>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9" name="テキスト ボックス 68"/>
          <p:cNvSpPr txBox="1"/>
          <p:nvPr/>
        </p:nvSpPr>
        <p:spPr>
          <a:xfrm>
            <a:off x="6066866" y="2788773"/>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cxnSp>
        <p:nvCxnSpPr>
          <p:cNvPr id="70" name="直線矢印コネクタ 69"/>
          <p:cNvCxnSpPr>
            <a:stCxn id="66" idx="2"/>
          </p:cNvCxnSpPr>
          <p:nvPr/>
        </p:nvCxnSpPr>
        <p:spPr>
          <a:xfrm flipH="1">
            <a:off x="7921377" y="3018780"/>
            <a:ext cx="323484" cy="8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4" name="直線矢印コネクタ 73"/>
          <p:cNvCxnSpPr>
            <a:stCxn id="68" idx="6"/>
          </p:cNvCxnSpPr>
          <p:nvPr/>
        </p:nvCxnSpPr>
        <p:spPr>
          <a:xfrm>
            <a:off x="6619246" y="3036686"/>
            <a:ext cx="21235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3" name="右矢印 82"/>
          <p:cNvSpPr/>
          <p:nvPr/>
        </p:nvSpPr>
        <p:spPr>
          <a:xfrm>
            <a:off x="3423489" y="2788792"/>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右矢印 83"/>
          <p:cNvSpPr/>
          <p:nvPr/>
        </p:nvSpPr>
        <p:spPr>
          <a:xfrm>
            <a:off x="5724128" y="2819552"/>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右矢印 84"/>
          <p:cNvSpPr/>
          <p:nvPr/>
        </p:nvSpPr>
        <p:spPr>
          <a:xfrm rot="5400000">
            <a:off x="1035190" y="1621858"/>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正方形/長方形 1"/>
          <p:cNvSpPr/>
          <p:nvPr/>
        </p:nvSpPr>
        <p:spPr>
          <a:xfrm>
            <a:off x="730862" y="170080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dirty="0" smtClean="0"/>
              <a:t>課　題</a:t>
            </a:r>
            <a:endParaRPr kumimoji="1" lang="ja-JP" altLang="en-US" sz="1600" dirty="0"/>
          </a:p>
        </p:txBody>
      </p:sp>
      <p:sp>
        <p:nvSpPr>
          <p:cNvPr id="86" name="右矢印 85"/>
          <p:cNvSpPr/>
          <p:nvPr/>
        </p:nvSpPr>
        <p:spPr>
          <a:xfrm rot="5400000">
            <a:off x="8237466" y="3797459"/>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テキスト ボックス 87"/>
          <p:cNvSpPr txBox="1"/>
          <p:nvPr/>
        </p:nvSpPr>
        <p:spPr>
          <a:xfrm>
            <a:off x="323528" y="4581128"/>
            <a:ext cx="3576753" cy="276999"/>
          </a:xfrm>
          <a:prstGeom prst="rect">
            <a:avLst/>
          </a:prstGeom>
          <a:noFill/>
        </p:spPr>
        <p:txBody>
          <a:bodyPr wrap="square" rtlCol="0">
            <a:spAutoFit/>
          </a:bodyPr>
          <a:lstStyle/>
          <a:p>
            <a:r>
              <a:rPr kumimoji="1" lang="en-US" altLang="ja-JP" sz="1200" dirty="0" smtClean="0"/>
              <a:t>【</a:t>
            </a:r>
            <a:r>
              <a:rPr kumimoji="1" lang="ja-JP" altLang="en-US" sz="1200" dirty="0" smtClean="0"/>
              <a:t>これまでの取組み</a:t>
            </a:r>
            <a:r>
              <a:rPr kumimoji="1" lang="en-US" altLang="ja-JP" sz="1200" dirty="0" smtClean="0"/>
              <a:t>】</a:t>
            </a:r>
            <a:endParaRPr kumimoji="1" lang="ja-JP" altLang="en-US" sz="1200" dirty="0"/>
          </a:p>
        </p:txBody>
      </p:sp>
      <p:graphicFrame>
        <p:nvGraphicFramePr>
          <p:cNvPr id="89" name="表 88"/>
          <p:cNvGraphicFramePr>
            <a:graphicFrameLocks noGrp="1"/>
          </p:cNvGraphicFramePr>
          <p:nvPr>
            <p:extLst>
              <p:ext uri="{D42A27DB-BD31-4B8C-83A1-F6EECF244321}">
                <p14:modId xmlns:p14="http://schemas.microsoft.com/office/powerpoint/2010/main" val="3644422541"/>
              </p:ext>
            </p:extLst>
          </p:nvPr>
        </p:nvGraphicFramePr>
        <p:xfrm>
          <a:off x="471240" y="4835247"/>
          <a:ext cx="8277224" cy="1760220"/>
        </p:xfrm>
        <a:graphic>
          <a:graphicData uri="http://schemas.openxmlformats.org/drawingml/2006/table">
            <a:tbl>
              <a:tblPr firstRow="1" bandRow="1">
                <a:tableStyleId>{5C22544A-7EE6-4342-B048-85BDC9FD1C3A}</a:tableStyleId>
              </a:tblPr>
              <a:tblGrid>
                <a:gridCol w="2228552"/>
                <a:gridCol w="6048672"/>
              </a:tblGrid>
              <a:tr h="138022">
                <a:tc>
                  <a:txBody>
                    <a:bodyPr/>
                    <a:lstStyle/>
                    <a:p>
                      <a:r>
                        <a:rPr kumimoji="1" lang="ja-JP" altLang="en-US" sz="1200" dirty="0" smtClean="0"/>
                        <a:t>事業名</a:t>
                      </a:r>
                      <a:endParaRPr kumimoji="1" lang="ja-JP" altLang="en-US" sz="1200" dirty="0"/>
                    </a:p>
                  </a:txBody>
                  <a:tcPr/>
                </a:tc>
                <a:tc>
                  <a:txBody>
                    <a:bodyPr/>
                    <a:lstStyle/>
                    <a:p>
                      <a:r>
                        <a:rPr kumimoji="1" lang="ja-JP" altLang="en-US" sz="1200" dirty="0" smtClean="0"/>
                        <a:t>概要</a:t>
                      </a:r>
                      <a:endParaRPr kumimoji="1" lang="ja-JP" altLang="en-US" sz="1200" dirty="0"/>
                    </a:p>
                  </a:txBody>
                  <a:tcPr/>
                </a:tc>
              </a:tr>
              <a:tr h="370840">
                <a:tc>
                  <a:txBody>
                    <a:bodyPr/>
                    <a:lstStyle/>
                    <a:p>
                      <a:r>
                        <a:rPr kumimoji="1" lang="ja-JP" altLang="en-US" sz="1050" dirty="0" smtClean="0"/>
                        <a:t>木津川遊歩空間整備</a:t>
                      </a:r>
                      <a:endParaRPr kumimoji="1" lang="en-US" altLang="ja-JP" sz="1050" dirty="0" smtClean="0"/>
                    </a:p>
                    <a:p>
                      <a:r>
                        <a:rPr kumimoji="1" lang="ja-JP" altLang="en-US" sz="1050" dirty="0" smtClean="0"/>
                        <a:t>（</a:t>
                      </a:r>
                      <a:r>
                        <a:rPr kumimoji="1" lang="en-US" altLang="ja-JP" sz="1050" dirty="0" smtClean="0"/>
                        <a:t>H24</a:t>
                      </a:r>
                      <a:r>
                        <a:rPr kumimoji="1" lang="ja-JP" altLang="en-US" sz="1050" dirty="0" smtClean="0"/>
                        <a:t>～）</a:t>
                      </a:r>
                      <a:endParaRPr kumimoji="1" lang="ja-JP" altLang="en-US" sz="1050" dirty="0"/>
                    </a:p>
                  </a:txBody>
                  <a:tcPr/>
                </a:tc>
                <a:tc>
                  <a:txBody>
                    <a:bodyPr/>
                    <a:lstStyle/>
                    <a:p>
                      <a:r>
                        <a:rPr kumimoji="1" lang="ja-JP" altLang="en-US" sz="1050" dirty="0" smtClean="0"/>
                        <a:t>遊歩道と広場からなる遊歩空間の整備にあたり、地域から愛され誇りとされる親水空間を生み出すことで、市民が使いながら維持管理を担う、新しい社会インフラの仕組みづくり</a:t>
                      </a:r>
                      <a:endParaRPr kumimoji="1" lang="ja-JP" altLang="en-US" sz="1050" dirty="0"/>
                    </a:p>
                  </a:txBody>
                  <a:tcPr/>
                </a:tc>
              </a:tr>
              <a:tr h="124858">
                <a:tc>
                  <a:txBody>
                    <a:bodyPr/>
                    <a:lstStyle/>
                    <a:p>
                      <a:r>
                        <a:rPr kumimoji="1" lang="ja-JP" altLang="en-US" sz="1050" dirty="0" smtClean="0"/>
                        <a:t>わがまちカンヴァス（</a:t>
                      </a:r>
                      <a:r>
                        <a:rPr kumimoji="1" lang="en-US" altLang="ja-JP" sz="1050" dirty="0" smtClean="0"/>
                        <a:t>H25</a:t>
                      </a:r>
                      <a:r>
                        <a:rPr kumimoji="1" lang="ja-JP" altLang="en-US" sz="1050" dirty="0" smtClean="0"/>
                        <a:t>～）</a:t>
                      </a:r>
                      <a:endParaRPr kumimoji="1" lang="ja-JP" altLang="en-US" sz="1050" dirty="0"/>
                    </a:p>
                  </a:txBody>
                  <a:tcPr/>
                </a:tc>
                <a:tc>
                  <a:txBody>
                    <a:bodyPr/>
                    <a:lstStyle/>
                    <a:p>
                      <a:r>
                        <a:rPr kumimoji="1" lang="ja-JP" altLang="en-US" sz="1050" dirty="0" smtClean="0"/>
                        <a:t>アートによる公共空間の活用などの手法を活用し、市町村の活性化など地域課題の解決を支援</a:t>
                      </a:r>
                      <a:endParaRPr kumimoji="1" lang="ja-JP" altLang="en-US" sz="1050" dirty="0"/>
                    </a:p>
                  </a:txBody>
                  <a:tcPr/>
                </a:tc>
              </a:tr>
              <a:tr h="370840">
                <a:tc>
                  <a:txBody>
                    <a:bodyPr/>
                    <a:lstStyle/>
                    <a:p>
                      <a:r>
                        <a:rPr kumimoji="1" lang="ja-JP" altLang="en-US" sz="1050" dirty="0" smtClean="0"/>
                        <a:t>安威川ダム利活用プラットフォーム（</a:t>
                      </a:r>
                      <a:r>
                        <a:rPr kumimoji="1" lang="en-US" altLang="ja-JP" sz="1050" dirty="0" smtClean="0"/>
                        <a:t>H25</a:t>
                      </a:r>
                      <a:r>
                        <a:rPr kumimoji="1" lang="ja-JP" altLang="en-US" sz="1050" dirty="0" smtClean="0"/>
                        <a:t>～）</a:t>
                      </a:r>
                      <a:endParaRPr kumimoji="1" lang="ja-JP" altLang="en-US" sz="1050" dirty="0"/>
                    </a:p>
                  </a:txBody>
                  <a:tcPr/>
                </a:tc>
                <a:tc>
                  <a:txBody>
                    <a:bodyPr/>
                    <a:lstStyle/>
                    <a:p>
                      <a:r>
                        <a:rPr kumimoji="1" lang="ja-JP" altLang="en-US" sz="1050" dirty="0" smtClean="0"/>
                        <a:t>安威川ダム周辺と都市部を結ぶ、活用と保全に寄与するプラットフォームを構築（大学、</a:t>
                      </a:r>
                      <a:r>
                        <a:rPr kumimoji="1" lang="en-US" altLang="ja-JP" sz="1050" dirty="0" smtClean="0"/>
                        <a:t>NPO</a:t>
                      </a:r>
                      <a:r>
                        <a:rPr kumimoji="1" lang="ja-JP" altLang="en-US" sz="1050" dirty="0" err="1" smtClean="0"/>
                        <a:t>、</a:t>
                      </a:r>
                      <a:r>
                        <a:rPr kumimoji="1" lang="ja-JP" altLang="en-US" sz="1050" dirty="0" smtClean="0"/>
                        <a:t>住民、クリエイター、行政等）し、継続的な担い手を育成</a:t>
                      </a:r>
                      <a:endParaRPr kumimoji="1" lang="ja-JP" altLang="en-US" sz="1050" dirty="0"/>
                    </a:p>
                  </a:txBody>
                  <a:tcPr/>
                </a:tc>
              </a:tr>
              <a:tr h="370840">
                <a:tc>
                  <a:txBody>
                    <a:bodyPr/>
                    <a:lstStyle/>
                    <a:p>
                      <a:r>
                        <a:rPr kumimoji="1" lang="ja-JP" altLang="en-US" sz="1050" dirty="0" smtClean="0">
                          <a:solidFill>
                            <a:schemeClr val="tx1"/>
                          </a:solidFill>
                        </a:rPr>
                        <a:t>新事業創造プラットフォーム事業（</a:t>
                      </a:r>
                      <a:r>
                        <a:rPr kumimoji="1" lang="en-US" altLang="ja-JP" sz="1050" dirty="0" smtClean="0">
                          <a:solidFill>
                            <a:schemeClr val="tx1"/>
                          </a:solidFill>
                        </a:rPr>
                        <a:t>H27</a:t>
                      </a:r>
                      <a:r>
                        <a:rPr kumimoji="1" lang="ja-JP" altLang="en-US" sz="1050" dirty="0" smtClean="0">
                          <a:solidFill>
                            <a:schemeClr val="tx1"/>
                          </a:solidFill>
                        </a:rPr>
                        <a:t>～）</a:t>
                      </a:r>
                      <a:endParaRPr kumimoji="1" lang="ja-JP" altLang="en-US" sz="1050" dirty="0">
                        <a:solidFill>
                          <a:schemeClr val="tx1"/>
                        </a:solidFill>
                      </a:endParaRPr>
                    </a:p>
                  </a:txBody>
                  <a:tcPr/>
                </a:tc>
                <a:tc>
                  <a:txBody>
                    <a:bodyPr/>
                    <a:lstStyle/>
                    <a:p>
                      <a:r>
                        <a:rPr kumimoji="1" lang="ja-JP" altLang="en-US" sz="1050" dirty="0" smtClean="0">
                          <a:solidFill>
                            <a:schemeClr val="tx1"/>
                          </a:solidFill>
                        </a:rPr>
                        <a:t>ビジネスを通じた社会的課題の解決に向けて、企業やユーザー、クリエイター等が参加する協創の場づくりを通じて、課題の抽出とそれを解決し得る新たなサービスビジネスの創出を支援</a:t>
                      </a:r>
                      <a:endParaRPr kumimoji="1" lang="ja-JP" altLang="en-US" sz="1050" dirty="0">
                        <a:solidFill>
                          <a:schemeClr val="tx1"/>
                        </a:solidFill>
                      </a:endParaRPr>
                    </a:p>
                  </a:txBody>
                  <a:tcPr/>
                </a:tc>
              </a:tr>
            </a:tbl>
          </a:graphicData>
        </a:graphic>
      </p:graphicFrame>
      <p:sp>
        <p:nvSpPr>
          <p:cNvPr id="4" name="正方形/長方形 3"/>
          <p:cNvSpPr/>
          <p:nvPr/>
        </p:nvSpPr>
        <p:spPr>
          <a:xfrm>
            <a:off x="8322255" y="65401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47</a:t>
            </a:r>
            <a:endParaRPr lang="ja-JP" altLang="en-US" dirty="0">
              <a:solidFill>
                <a:prstClr val="black"/>
              </a:solidFill>
            </a:endParaRPr>
          </a:p>
        </p:txBody>
      </p:sp>
      <p:sp>
        <p:nvSpPr>
          <p:cNvPr id="87" name="正方形/長方形 86"/>
          <p:cNvSpPr/>
          <p:nvPr/>
        </p:nvSpPr>
        <p:spPr>
          <a:xfrm>
            <a:off x="7930070" y="4407809"/>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600" dirty="0" smtClean="0"/>
              <a:t>解　決</a:t>
            </a:r>
            <a:endParaRPr kumimoji="1" lang="ja-JP" altLang="en-US" sz="1600" dirty="0"/>
          </a:p>
        </p:txBody>
      </p:sp>
    </p:spTree>
    <p:extLst>
      <p:ext uri="{BB962C8B-B14F-4D97-AF65-F5344CB8AC3E}">
        <p14:creationId xmlns:p14="http://schemas.microsoft.com/office/powerpoint/2010/main" val="308634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4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41" b="27746"/>
          <a:stretch/>
        </p:blipFill>
        <p:spPr bwMode="auto">
          <a:xfrm>
            <a:off x="6429894" y="4217830"/>
            <a:ext cx="2678610" cy="245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837" y="4232419"/>
            <a:ext cx="2538584" cy="250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6434"/>
            <a:ext cx="8640960" cy="5693866"/>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が、産業振興や企業誘致を一層推進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するための「鍵」となります。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また、リニア・北陸新幹線や新名神などの広域交通インフラ整備や、これらの整備効果を最大限発現できるよう府域の交通機能を強化することも重要となっています。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アジアの成長力を取り込み、日本各地へと繋げる中継拠点をめざすとともに、世界との交流機能の東京一極集中の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是正を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空港と並ぶ国際拠点空港と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図ります。併せて、国際コンテナ戦略港湾である阪神港の物流機能強化を図ります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、東西二極を結ぶ複数の高速道路網の早期整備、高速道路の未整備区間（ミッシングリンク）の早期解消への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ネットワークの充実・強化を進めるとともに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活用されるよう、料金体系一元化の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実現に向けた取組みを進めます。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鉄道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については、強い国土構造の構築を図る上で不可欠となる大都市圏を結ぶ広域交通インフラの複数ルート確保に向けて、リニア中央新幹線・北陸新幹線の早期全線整備に向けた取組みを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の防災・減災対策や、首都圏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で大災害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生した場合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バックアップ機能を発揮できる環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境整備を進めま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707904" y="4016097"/>
            <a:ext cx="141897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道路ネットワーク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465390" y="4005064"/>
            <a:ext cx="1418978"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718892" y="6669940"/>
            <a:ext cx="3021460" cy="215444"/>
          </a:xfrm>
          <a:prstGeom prst="rect">
            <a:avLst/>
          </a:prstGeom>
          <a:noFill/>
        </p:spPr>
        <p:txBody>
          <a:bodyPr wrap="square" rtlCol="0">
            <a:spAutoFit/>
          </a:bodyPr>
          <a:lstStyle/>
          <a:p>
            <a:pPr marL="185738" indent="-185738"/>
            <a:r>
              <a:rPr kumimoji="1" lang="ja-JP" altLang="en-US" sz="800" dirty="0" smtClean="0">
                <a:latin typeface="+mn-ea"/>
              </a:rPr>
              <a:t>出典：大阪府都市整備部作成</a:t>
            </a:r>
            <a:endParaRPr kumimoji="1" lang="ja-JP" altLang="en-US" sz="800" dirty="0">
              <a:latin typeface="+mn-ea"/>
            </a:endParaRPr>
          </a:p>
        </p:txBody>
      </p:sp>
      <p:sp>
        <p:nvSpPr>
          <p:cNvPr id="12" name="テキスト ボックス 11"/>
          <p:cNvSpPr txBox="1"/>
          <p:nvPr/>
        </p:nvSpPr>
        <p:spPr>
          <a:xfrm>
            <a:off x="6396421" y="6669940"/>
            <a:ext cx="3576179" cy="215444"/>
          </a:xfrm>
          <a:prstGeom prst="rect">
            <a:avLst/>
          </a:prstGeom>
          <a:noFill/>
        </p:spPr>
        <p:txBody>
          <a:bodyPr wrap="square" rtlCol="0">
            <a:spAutoFit/>
          </a:bodyPr>
          <a:lstStyle/>
          <a:p>
            <a:pPr marL="185738" indent="-185738"/>
            <a:r>
              <a:rPr kumimoji="1" lang="ja-JP" altLang="en-US" sz="800" dirty="0" smtClean="0">
                <a:solidFill>
                  <a:srgbClr val="FF0000"/>
                </a:solidFill>
                <a:latin typeface="+mn-ea"/>
              </a:rPr>
              <a:t>出典：大阪府政策企画部</a:t>
            </a:r>
            <a:r>
              <a:rPr lang="ja-JP" altLang="en-US" sz="800" dirty="0">
                <a:solidFill>
                  <a:srgbClr val="FF0000"/>
                </a:solidFill>
                <a:latin typeface="+mn-ea"/>
              </a:rPr>
              <a:t>・</a:t>
            </a:r>
            <a:r>
              <a:rPr kumimoji="1" lang="ja-JP" altLang="en-US" sz="800" dirty="0" smtClean="0">
                <a:solidFill>
                  <a:srgbClr val="FF0000"/>
                </a:solidFill>
                <a:latin typeface="+mn-ea"/>
              </a:rPr>
              <a:t>都市整備部作成</a:t>
            </a:r>
            <a:endParaRPr kumimoji="1" lang="ja-JP" altLang="en-US" sz="800" dirty="0">
              <a:solidFill>
                <a:srgbClr val="FF0000"/>
              </a:solidFill>
              <a:latin typeface="+mn-ea"/>
            </a:endParaRPr>
          </a:p>
        </p:txBody>
      </p: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Tree>
    <p:extLst>
      <p:ext uri="{BB962C8B-B14F-4D97-AF65-F5344CB8AC3E}">
        <p14:creationId xmlns:p14="http://schemas.microsoft.com/office/powerpoint/2010/main" val="3405606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581779"/>
            <a:ext cx="8856984" cy="830997"/>
          </a:xfrm>
          <a:prstGeom prst="rect">
            <a:avLst/>
          </a:prstGeom>
        </p:spPr>
        <p:txBody>
          <a:bodyPr wrap="square">
            <a:spAutoFit/>
          </a:bodyPr>
          <a:lstStyle/>
          <a:p>
            <a:pPr marL="180000" indent="-457200"/>
            <a:r>
              <a:rPr lang="ja-JP" altLang="en-US" sz="1600" b="1" dirty="0" smtClean="0"/>
              <a:t>　基本目標⑥：定住</a:t>
            </a:r>
            <a:r>
              <a:rPr lang="ja-JP" altLang="ja-JP" sz="1600" b="1" dirty="0" smtClean="0"/>
              <a:t>魅力・</a:t>
            </a:r>
            <a:r>
              <a:rPr lang="ja-JP" altLang="en-US" sz="1600" b="1" dirty="0" smtClean="0"/>
              <a:t>都市</a:t>
            </a:r>
            <a:r>
              <a:rPr lang="ja-JP" altLang="ja-JP" sz="1600" b="1" dirty="0" smtClean="0"/>
              <a:t>魅力</a:t>
            </a:r>
            <a:r>
              <a:rPr lang="ja-JP" altLang="en-US" sz="1600" b="1" dirty="0"/>
              <a:t>を</a:t>
            </a:r>
            <a:r>
              <a:rPr lang="ja-JP" altLang="ja-JP" sz="1600" b="1" dirty="0" smtClean="0"/>
              <a:t>強化</a:t>
            </a:r>
            <a:r>
              <a:rPr lang="ja-JP" altLang="en-US" sz="1600" b="1" dirty="0" smtClean="0"/>
              <a:t>する</a:t>
            </a:r>
            <a:endParaRPr lang="en-US" altLang="ja-JP" sz="1600" b="1" dirty="0" smtClean="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大阪の住みやすさを向上させ、その定住魅力を発信する</a:t>
            </a:r>
            <a:r>
              <a:rPr lang="ja-JP" altLang="en-US" sz="1600" dirty="0" smtClean="0"/>
              <a:t>とともに、大阪のブランド力を高め、</a:t>
            </a:r>
            <a:r>
              <a:rPr lang="ja-JP" altLang="en-US" sz="1600" dirty="0"/>
              <a:t>都市</a:t>
            </a:r>
            <a:r>
              <a:rPr lang="ja-JP" altLang="en-US" sz="1600" dirty="0" smtClean="0"/>
              <a:t>魅力を創出</a:t>
            </a:r>
            <a:r>
              <a:rPr lang="ja-JP" altLang="en-US" sz="1600" dirty="0"/>
              <a:t>・</a:t>
            </a:r>
            <a:r>
              <a:rPr lang="ja-JP" altLang="en-US" sz="1600" dirty="0" smtClean="0"/>
              <a:t>発信することで、</a:t>
            </a:r>
            <a:r>
              <a:rPr lang="ja-JP" altLang="ja-JP" sz="1600" dirty="0"/>
              <a:t>内外</a:t>
            </a:r>
            <a:r>
              <a:rPr lang="ja-JP" altLang="en-US" sz="1600" dirty="0"/>
              <a:t>からの</a:t>
            </a:r>
            <a:r>
              <a:rPr lang="ja-JP" altLang="ja-JP" sz="1600" dirty="0"/>
              <a:t>集客</a:t>
            </a:r>
            <a:r>
              <a:rPr lang="ja-JP" altLang="en-US" sz="1600" dirty="0"/>
              <a:t>を</a:t>
            </a:r>
            <a:r>
              <a:rPr lang="ja-JP" altLang="en-US" sz="1600" dirty="0" smtClean="0"/>
              <a:t>促進し</a:t>
            </a:r>
            <a:r>
              <a:rPr lang="ja-JP" altLang="en-US" sz="1600" dirty="0"/>
              <a:t>、にぎわいと交流人口の拡大を図ります</a:t>
            </a:r>
            <a:r>
              <a:rPr lang="ja-JP" altLang="en-US"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12" name="テキスト ボックス 11"/>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4" name="表 13"/>
          <p:cNvGraphicFramePr>
            <a:graphicFrameLocks noGrp="1"/>
          </p:cNvGraphicFramePr>
          <p:nvPr>
            <p:extLst>
              <p:ext uri="{D42A27DB-BD31-4B8C-83A1-F6EECF244321}">
                <p14:modId xmlns:p14="http://schemas.microsoft.com/office/powerpoint/2010/main" val="3546269458"/>
              </p:ext>
            </p:extLst>
          </p:nvPr>
        </p:nvGraphicFramePr>
        <p:xfrm>
          <a:off x="539552" y="1916832"/>
          <a:ext cx="3996444" cy="1673199"/>
        </p:xfrm>
        <a:graphic>
          <a:graphicData uri="http://schemas.openxmlformats.org/drawingml/2006/table">
            <a:tbl>
              <a:tblPr firstRow="1" bandRow="1">
                <a:tableStyleId>{5940675A-B579-460E-94D1-54222C63F5DA}</a:tableStyleId>
              </a:tblPr>
              <a:tblGrid>
                <a:gridCol w="620807"/>
                <a:gridCol w="3375637"/>
              </a:tblGrid>
              <a:tr h="883673">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・居住部門が高い評価</a:t>
                      </a:r>
                      <a:r>
                        <a:rPr kumimoji="1" lang="en-US" altLang="ja-JP" sz="1200" u="none" dirty="0" smtClean="0">
                          <a:solidFill>
                            <a:schemeClr val="tx1"/>
                          </a:solidFill>
                        </a:rPr>
                        <a:t/>
                      </a:r>
                      <a:br>
                        <a:rPr kumimoji="1" lang="en-US" altLang="ja-JP" sz="1200" u="none" dirty="0" smtClean="0">
                          <a:solidFill>
                            <a:schemeClr val="tx1"/>
                          </a:solidFill>
                        </a:rPr>
                      </a:br>
                      <a:r>
                        <a:rPr kumimoji="1" lang="ja-JP" altLang="en-US" sz="1200" u="none" dirty="0" smtClean="0">
                          <a:solidFill>
                            <a:schemeClr val="tx1"/>
                          </a:solidFill>
                        </a:rPr>
                        <a:t>（世界の都市総合力ランキング：森記念財団）</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・大都市としては比較的職住近接し、物価が安い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・歴史的なまちなみや伝統的な祭りなど魅力資源の存在</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・大阪産（も</a:t>
                      </a:r>
                      <a:r>
                        <a:rPr kumimoji="1" lang="ja-JP" altLang="en-US" sz="1200" b="0" dirty="0" smtClean="0">
                          <a:solidFill>
                            <a:schemeClr val="tx1"/>
                          </a:solidFill>
                        </a:rPr>
                        <a:t>ん）、大阪製ブランド認証製品</a:t>
                      </a:r>
                      <a:endParaRPr kumimoji="1" lang="en-US" altLang="ja-JP" sz="1200" b="0" dirty="0" smtClean="0">
                        <a:solidFill>
                          <a:schemeClr val="tx1"/>
                        </a:solidFill>
                      </a:endParaRPr>
                    </a:p>
                  </a:txBody>
                  <a:tcPr/>
                </a:tc>
              </a:tr>
              <a:tr h="484479">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solidFill>
                            <a:schemeClr val="tx1"/>
                          </a:solidFill>
                        </a:rPr>
                        <a:t>・広報・</a:t>
                      </a:r>
                      <a:r>
                        <a:rPr kumimoji="1" lang="en-US" altLang="ja-JP" sz="1200" dirty="0" smtClean="0">
                          <a:solidFill>
                            <a:schemeClr val="tx1"/>
                          </a:solidFill>
                        </a:rPr>
                        <a:t>PR</a:t>
                      </a:r>
                      <a:r>
                        <a:rPr kumimoji="1" lang="ja-JP" altLang="en-US" sz="1200" dirty="0" smtClean="0">
                          <a:solidFill>
                            <a:schemeClr val="tx1"/>
                          </a:solidFill>
                        </a:rPr>
                        <a:t>の弱さ</a:t>
                      </a:r>
                      <a:endParaRPr kumimoji="1" lang="en-US" altLang="ja-JP" sz="1200" dirty="0" smtClean="0">
                        <a:solidFill>
                          <a:schemeClr val="tx1"/>
                        </a:solidFill>
                      </a:endParaRPr>
                    </a:p>
                    <a:p>
                      <a:pPr marL="72000" indent="-457200"/>
                      <a:r>
                        <a:rPr kumimoji="1" lang="ja-JP" altLang="en-US" sz="1200" dirty="0" smtClean="0">
                          <a:solidFill>
                            <a:schemeClr val="tx1"/>
                          </a:solidFill>
                        </a:rPr>
                        <a:t>・人口減少による空家・空地の増大</a:t>
                      </a:r>
                      <a:endParaRPr kumimoji="1" lang="en-US" altLang="ja-JP" sz="1200" dirty="0" smtClean="0">
                        <a:solidFill>
                          <a:schemeClr val="tx1"/>
                        </a:solidFill>
                      </a:endParaRPr>
                    </a:p>
                  </a:txBody>
                  <a:tcPr/>
                </a:tc>
              </a:tr>
            </a:tbl>
          </a:graphicData>
        </a:graphic>
      </p:graphicFrame>
      <p:sp>
        <p:nvSpPr>
          <p:cNvPr id="15" name="ストライプ矢印 14"/>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7" name="正方形/長方形 16"/>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移住・定住の促進</a:t>
            </a:r>
            <a:endParaRPr kumimoji="1" lang="en-US" altLang="ja-JP" sz="1600" b="1" dirty="0" smtClean="0">
              <a:solidFill>
                <a:schemeClr val="tx1"/>
              </a:solidFill>
            </a:endParaRPr>
          </a:p>
          <a:p>
            <a:r>
              <a:rPr kumimoji="1" lang="ja-JP" altLang="en-US" sz="1600" b="1" dirty="0" smtClean="0">
                <a:solidFill>
                  <a:schemeClr val="tx1"/>
                </a:solidFill>
              </a:rPr>
              <a:t>交流人口の拡大</a:t>
            </a:r>
            <a:endParaRPr kumimoji="1" lang="ja-JP" altLang="en-US" sz="1600" b="1" dirty="0">
              <a:solidFill>
                <a:schemeClr val="tx1"/>
              </a:solidFill>
            </a:endParaRPr>
          </a:p>
        </p:txBody>
      </p:sp>
      <p:sp>
        <p:nvSpPr>
          <p:cNvPr id="18" name="正方形/長方形 17"/>
          <p:cNvSpPr/>
          <p:nvPr/>
        </p:nvSpPr>
        <p:spPr>
          <a:xfrm>
            <a:off x="611560" y="4725144"/>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（１）定住魅力の強化</a:t>
            </a:r>
            <a:r>
              <a:rPr kumimoji="1" lang="en-US" altLang="ja-JP" sz="1400" dirty="0" smtClean="0">
                <a:solidFill>
                  <a:schemeClr val="tx1"/>
                </a:solidFill>
              </a:rPr>
              <a:t>		</a:t>
            </a:r>
            <a:r>
              <a:rPr kumimoji="1" lang="ja-JP" altLang="en-US" sz="1400" dirty="0" smtClean="0">
                <a:solidFill>
                  <a:schemeClr val="tx1"/>
                </a:solidFill>
              </a:rPr>
              <a:t>居住魅力の発信、空家の活用　等</a:t>
            </a:r>
            <a:endParaRPr kumimoji="1" lang="en-US" altLang="ja-JP" sz="1400" dirty="0" smtClean="0">
              <a:solidFill>
                <a:schemeClr val="tx1"/>
              </a:solidFill>
            </a:endParaRPr>
          </a:p>
          <a:p>
            <a:r>
              <a:rPr lang="ja-JP" altLang="en-US" sz="1400" dirty="0" smtClean="0">
                <a:solidFill>
                  <a:schemeClr val="tx1"/>
                </a:solidFill>
              </a:rPr>
              <a:t>（２）都市魅力の創出・発信</a:t>
            </a:r>
            <a:r>
              <a:rPr lang="en-US" altLang="ja-JP" sz="1400" dirty="0" smtClean="0">
                <a:solidFill>
                  <a:schemeClr val="tx1"/>
                </a:solidFill>
              </a:rPr>
              <a:t>	</a:t>
            </a:r>
            <a:r>
              <a:rPr lang="ja-JP" altLang="en-US" sz="1400" dirty="0" smtClean="0">
                <a:solidFill>
                  <a:schemeClr val="tx1"/>
                </a:solidFill>
              </a:rPr>
              <a:t>観光客の受入環境整備、国際エンターテイメント都市の創出　等</a:t>
            </a:r>
            <a:endParaRPr lang="en-US" altLang="ja-JP" sz="1400" dirty="0" smtClean="0">
              <a:solidFill>
                <a:schemeClr val="tx1"/>
              </a:solidFill>
            </a:endParaRPr>
          </a:p>
        </p:txBody>
      </p:sp>
      <p:sp>
        <p:nvSpPr>
          <p:cNvPr id="19" name="テキスト ボックス 18"/>
          <p:cNvSpPr txBox="1"/>
          <p:nvPr/>
        </p:nvSpPr>
        <p:spPr>
          <a:xfrm>
            <a:off x="467544" y="4448145"/>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0" name="上矢印 19"/>
          <p:cNvSpPr/>
          <p:nvPr/>
        </p:nvSpPr>
        <p:spPr>
          <a:xfrm>
            <a:off x="3347864" y="4077072"/>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02391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187816"/>
            <a:ext cx="6271439" cy="326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
        <p:nvSpPr>
          <p:cNvPr id="5" name="正方形/長方形 4"/>
          <p:cNvSpPr/>
          <p:nvPr/>
        </p:nvSpPr>
        <p:spPr>
          <a:xfrm>
            <a:off x="145818" y="620688"/>
            <a:ext cx="8784976" cy="1815882"/>
          </a:xfrm>
          <a:prstGeom prst="rect">
            <a:avLst/>
          </a:prstGeom>
        </p:spPr>
        <p:txBody>
          <a:bodyPr wrap="square">
            <a:spAutoFit/>
          </a:bodyPr>
          <a:lstStyle/>
          <a:p>
            <a:pPr marL="180000" indent="-457200"/>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（将来見通し）</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ja-JP" altLang="ja-JP" sz="1600" dirty="0"/>
              <a:t>出生率を改善し、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ja-JP" sz="1600" dirty="0"/>
              <a:t>を解消することにより</a:t>
            </a:r>
            <a:r>
              <a:rPr lang="ja-JP" altLang="ja-JP" sz="1600" dirty="0" smtClean="0"/>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を抑制できれば、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年における府の人口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837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万人程度まで回復すると推計されています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が有する都市としての経済機能・都市魅力等を強化することにより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、昼間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・交流人口の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増加を図ることも重要です。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（以下、「総合戦略」という。）では、この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を踏まえ、当面の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年間でめざすべき政策・施策の方向性やその柱立てをとりまとめています。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2"/>
          <p:cNvSpPr>
            <a:spLocks noChangeArrowheads="1"/>
          </p:cNvSpPr>
          <p:nvPr/>
        </p:nvSpPr>
        <p:spPr bwMode="auto">
          <a:xfrm>
            <a:off x="381540" y="2611330"/>
            <a:ext cx="4176836" cy="2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総人口の推移（推計）</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cxnSp>
        <p:nvCxnSpPr>
          <p:cNvPr id="12" name="直線矢印コネクタ 11"/>
          <p:cNvCxnSpPr/>
          <p:nvPr/>
        </p:nvCxnSpPr>
        <p:spPr>
          <a:xfrm flipV="1">
            <a:off x="4788024" y="4260701"/>
            <a:ext cx="0" cy="459166"/>
          </a:xfrm>
          <a:prstGeom prst="straightConnector1">
            <a:avLst/>
          </a:prstGeom>
          <a:ln w="57150">
            <a:gradFill>
              <a:gsLst>
                <a:gs pos="0">
                  <a:srgbClr val="03D4A8"/>
                </a:gs>
                <a:gs pos="25000">
                  <a:srgbClr val="21D6E0"/>
                </a:gs>
                <a:gs pos="75000">
                  <a:srgbClr val="0087E6"/>
                </a:gs>
                <a:gs pos="100000">
                  <a:srgbClr val="005CBF"/>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7020272" y="3973887"/>
            <a:ext cx="1648705" cy="73481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lnSpc>
                <a:spcPts val="1600"/>
              </a:lnSpc>
            </a:pPr>
            <a:r>
              <a:rPr kumimoji="1" lang="ja-JP" altLang="en-US" sz="1400" b="1" i="1" dirty="0" smtClean="0"/>
              <a:t>持続可能な</a:t>
            </a:r>
            <a:endParaRPr kumimoji="1" lang="en-US" altLang="ja-JP" sz="1400" b="1" i="1" dirty="0" smtClean="0"/>
          </a:p>
          <a:p>
            <a:pPr algn="ctr">
              <a:lnSpc>
                <a:spcPts val="1600"/>
              </a:lnSpc>
            </a:pPr>
            <a:r>
              <a:rPr kumimoji="1" lang="ja-JP" altLang="en-US" sz="1400" b="1" i="1" dirty="0" smtClean="0"/>
              <a:t>社会の実現へ</a:t>
            </a:r>
            <a:endParaRPr kumimoji="1" lang="ja-JP" altLang="en-US" sz="1400" b="1" i="1" dirty="0"/>
          </a:p>
        </p:txBody>
      </p:sp>
      <p:pic>
        <p:nvPicPr>
          <p:cNvPr id="13" name="Picture 8" descr="D:\TanakaAs\Documents\My Pictures\図2.png"/>
          <p:cNvPicPr>
            <a:picLocks noChangeArrowheads="1"/>
          </p:cNvPicPr>
          <p:nvPr/>
        </p:nvPicPr>
        <p:blipFill rotWithShape="1">
          <a:blip r:embed="rId3">
            <a:extLst>
              <a:ext uri="{28A0092B-C50C-407E-A947-70E740481C1C}">
                <a14:useLocalDpi xmlns:a14="http://schemas.microsoft.com/office/drawing/2010/main" val="0"/>
              </a:ext>
            </a:extLst>
          </a:blip>
          <a:srcRect l="43789" t="16561" r="-9608" b="32061"/>
          <a:stretch/>
        </p:blipFill>
        <p:spPr bwMode="auto">
          <a:xfrm>
            <a:off x="4538306" y="3791926"/>
            <a:ext cx="3560362" cy="92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18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1844824"/>
            <a:ext cx="8443502" cy="2462213"/>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（１）定住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の都市総合力ランキング」において、大阪は居住部門に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ついて、アジアでは東京と並んで高い評価となっています。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評価や、大都市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としては、比較的職住近接し、通勤時間が短いことや、衣食住の物価が安いといった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利点も指摘されています。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大阪府内全域での交通等のインフラの充実を図ることも、住民の利便性を高め、定住魅力の向上につながります。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磨きをかけつつ、子育て世代が住みやすいまちづくりを進めることにより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、大阪の魅力を内外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に発信していくことが重要です。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という都市の定住魅力を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高めることにより、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東京圏への流出を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防ぐとともに、女性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や高齢者、若者など多様な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方々を東京圏から呼び込み、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定住できる（＝人口対流）環境づくりをめざします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20688"/>
            <a:ext cx="8460940" cy="1152128"/>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t>【</a:t>
            </a:r>
            <a:r>
              <a:rPr lang="ja-JP" altLang="en-US" sz="1400" b="1" dirty="0"/>
              <a:t>具体的</a:t>
            </a:r>
            <a:r>
              <a:rPr kumimoji="1" lang="ja-JP" altLang="en-US" sz="1400" b="1" dirty="0" smtClean="0"/>
              <a:t>目標</a:t>
            </a:r>
            <a:r>
              <a:rPr kumimoji="1" lang="en-US" altLang="ja-JP" sz="1400" b="1" dirty="0" smtClean="0"/>
              <a:t>】</a:t>
            </a:r>
          </a:p>
          <a:p>
            <a:r>
              <a:rPr lang="ja-JP" altLang="en-US" sz="1400" b="1" dirty="0" smtClean="0"/>
              <a:t>○　来阪外国人：</a:t>
            </a:r>
            <a:r>
              <a:rPr lang="en-US" altLang="ja-JP" sz="1400" b="1" dirty="0" smtClean="0"/>
              <a:t>376</a:t>
            </a:r>
            <a:r>
              <a:rPr lang="ja-JP" altLang="en-US" sz="1400" b="1" dirty="0" smtClean="0"/>
              <a:t>万人（</a:t>
            </a:r>
            <a:r>
              <a:rPr lang="en-US" altLang="ja-JP" sz="1400" b="1" dirty="0" smtClean="0"/>
              <a:t>H26</a:t>
            </a:r>
            <a:r>
              <a:rPr lang="ja-JP" altLang="en-US" sz="1400" b="1" dirty="0" smtClean="0"/>
              <a:t>）➡　</a:t>
            </a:r>
            <a:r>
              <a:rPr lang="en-US" altLang="ja-JP" sz="1400" b="1" dirty="0" smtClean="0"/>
              <a:t>650</a:t>
            </a:r>
            <a:r>
              <a:rPr lang="ja-JP" altLang="en-US" sz="1400" b="1" dirty="0" smtClean="0"/>
              <a:t>万</a:t>
            </a:r>
            <a:r>
              <a:rPr lang="en-US" altLang="ja-JP" sz="1400" b="1" dirty="0" smtClean="0"/>
              <a:t>【</a:t>
            </a:r>
            <a:r>
              <a:rPr lang="ja-JP" altLang="en-US" sz="1400" b="1" dirty="0" smtClean="0"/>
              <a:t>～</a:t>
            </a:r>
            <a:r>
              <a:rPr lang="en-US" altLang="ja-JP" sz="1400" b="1" dirty="0" smtClean="0"/>
              <a:t>H32</a:t>
            </a:r>
            <a:r>
              <a:rPr lang="ja-JP" altLang="en-US" sz="1400" b="1" dirty="0" smtClean="0"/>
              <a:t>年まで</a:t>
            </a:r>
            <a:r>
              <a:rPr lang="en-US" altLang="ja-JP" sz="1400" b="1" dirty="0" smtClean="0"/>
              <a:t>】</a:t>
            </a:r>
          </a:p>
          <a:p>
            <a:r>
              <a:rPr kumimoji="1" lang="ja-JP" altLang="en-US" sz="1400" b="1" dirty="0" smtClean="0"/>
              <a:t>○　</a:t>
            </a:r>
            <a:r>
              <a:rPr kumimoji="1" lang="ja-JP" altLang="en-US" sz="1400" b="1" dirty="0" smtClean="0">
                <a:solidFill>
                  <a:schemeClr val="tx1"/>
                </a:solidFill>
              </a:rPr>
              <a:t>転出超過率（対東京圏）：</a:t>
            </a:r>
            <a:r>
              <a:rPr kumimoji="1" lang="en-US" altLang="ja-JP" sz="1400" b="1" dirty="0" smtClean="0">
                <a:solidFill>
                  <a:schemeClr val="tx1"/>
                </a:solidFill>
              </a:rPr>
              <a:t>0.13</a:t>
            </a:r>
            <a:r>
              <a:rPr kumimoji="1" lang="ja-JP" altLang="en-US" sz="1400" b="1" dirty="0" smtClean="0">
                <a:solidFill>
                  <a:schemeClr val="tx1"/>
                </a:solidFill>
              </a:rPr>
              <a:t>（</a:t>
            </a:r>
            <a:r>
              <a:rPr kumimoji="1" lang="en-US" altLang="ja-JP" sz="1400" b="1" dirty="0" smtClean="0">
                <a:solidFill>
                  <a:schemeClr val="tx1"/>
                </a:solidFill>
              </a:rPr>
              <a:t>H26</a:t>
            </a:r>
            <a:r>
              <a:rPr kumimoji="1" lang="ja-JP" altLang="en-US" sz="1400" b="1" dirty="0" smtClean="0">
                <a:solidFill>
                  <a:schemeClr val="tx1"/>
                </a:solidFill>
              </a:rPr>
              <a:t>）➡　前年を下回る</a:t>
            </a:r>
            <a:endParaRPr kumimoji="1" lang="en-US" altLang="ja-JP" sz="1400" b="1" dirty="0" smtClean="0">
              <a:solidFill>
                <a:schemeClr val="tx1"/>
              </a:solidFill>
            </a:endParaRPr>
          </a:p>
          <a:p>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a:t>
            </a:r>
            <a:r>
              <a:rPr lang="ja-JP" altLang="en-US" sz="1200" dirty="0" smtClean="0">
                <a:solidFill>
                  <a:schemeClr val="tx1"/>
                </a:solidFill>
              </a:rPr>
              <a:t>　転出（入）超過率　＝　転出（入）超過数／大阪府人口　（</a:t>
            </a:r>
            <a:r>
              <a:rPr lang="en-US" altLang="ja-JP" sz="1200" dirty="0" smtClean="0">
                <a:solidFill>
                  <a:schemeClr val="tx1"/>
                </a:solidFill>
              </a:rPr>
              <a:t>10</a:t>
            </a:r>
            <a:r>
              <a:rPr lang="ja-JP" altLang="en-US" sz="1200" dirty="0" smtClean="0">
                <a:solidFill>
                  <a:schemeClr val="tx1"/>
                </a:solidFill>
              </a:rPr>
              <a:t>月</a:t>
            </a:r>
            <a:r>
              <a:rPr lang="en-US" altLang="ja-JP" sz="1200" dirty="0" smtClean="0">
                <a:solidFill>
                  <a:schemeClr val="tx1"/>
                </a:solidFill>
              </a:rPr>
              <a:t>1</a:t>
            </a:r>
            <a:r>
              <a:rPr lang="ja-JP" altLang="en-US" sz="1200" dirty="0" smtClean="0">
                <a:solidFill>
                  <a:schemeClr val="tx1"/>
                </a:solidFill>
              </a:rPr>
              <a:t>日）</a:t>
            </a:r>
            <a:endParaRPr kumimoji="1" lang="en-US" altLang="ja-JP" sz="1200" dirty="0" smtClean="0">
              <a:solidFill>
                <a:schemeClr val="tx1"/>
              </a:solidFill>
            </a:endParaRPr>
          </a:p>
          <a:p>
            <a:r>
              <a:rPr kumimoji="1" lang="ja-JP" altLang="en-US" sz="1400" dirty="0" smtClean="0"/>
              <a:t>＜参考指標＞住宅流通件数に占める既存住宅のシェア、世界の都市総合力ランキング</a:t>
            </a:r>
            <a:r>
              <a:rPr lang="ja-JP" altLang="en-US" sz="1400" dirty="0" smtClean="0"/>
              <a:t>（</a:t>
            </a:r>
            <a:r>
              <a:rPr lang="ja-JP" altLang="en-US" sz="1400" dirty="0"/>
              <a:t>森記念</a:t>
            </a:r>
            <a:r>
              <a:rPr lang="ja-JP" altLang="en-US" sz="1400" dirty="0" smtClean="0"/>
              <a:t>財団）</a:t>
            </a:r>
            <a:endParaRPr kumimoji="1" lang="ja-JP" altLang="en-US" sz="1400" dirty="0"/>
          </a:p>
        </p:txBody>
      </p:sp>
      <p:graphicFrame>
        <p:nvGraphicFramePr>
          <p:cNvPr id="10" name="表 9"/>
          <p:cNvGraphicFramePr>
            <a:graphicFrameLocks noGrp="1"/>
          </p:cNvGraphicFramePr>
          <p:nvPr>
            <p:extLst>
              <p:ext uri="{D42A27DB-BD31-4B8C-83A1-F6EECF244321}">
                <p14:modId xmlns:p14="http://schemas.microsoft.com/office/powerpoint/2010/main" val="2901097346"/>
              </p:ext>
            </p:extLst>
          </p:nvPr>
        </p:nvGraphicFramePr>
        <p:xfrm>
          <a:off x="755577" y="4739085"/>
          <a:ext cx="5184576" cy="1828800"/>
        </p:xfrm>
        <a:graphic>
          <a:graphicData uri="http://schemas.openxmlformats.org/drawingml/2006/table">
            <a:tbl>
              <a:tblPr firstRow="1" bandRow="1">
                <a:tableStyleId>{5C22544A-7EE6-4342-B048-85BDC9FD1C3A}</a:tableStyleId>
              </a:tblPr>
              <a:tblGrid>
                <a:gridCol w="576063"/>
                <a:gridCol w="1296144"/>
                <a:gridCol w="730756"/>
                <a:gridCol w="565388"/>
                <a:gridCol w="1224136"/>
                <a:gridCol w="792089"/>
              </a:tblGrid>
              <a:tr h="303808">
                <a:tc>
                  <a:txBody>
                    <a:bodyPr/>
                    <a:lstStyle/>
                    <a:p>
                      <a:pPr algn="ctr"/>
                      <a:r>
                        <a:rPr kumimoji="1" lang="ja-JP" altLang="en-US" sz="1400" dirty="0" smtClean="0"/>
                        <a:t>順位</a:t>
                      </a:r>
                      <a:endParaRPr kumimoji="1" lang="ja-JP" altLang="en-US" sz="1400" dirty="0"/>
                    </a:p>
                  </a:txBody>
                  <a:tcPr/>
                </a:tc>
                <a:tc>
                  <a:txBody>
                    <a:bodyPr/>
                    <a:lstStyle/>
                    <a:p>
                      <a:pPr algn="ctr"/>
                      <a:r>
                        <a:rPr kumimoji="1" lang="ja-JP" altLang="en-US" sz="1400" dirty="0" smtClean="0"/>
                        <a:t>都市名</a:t>
                      </a:r>
                      <a:endParaRPr kumimoji="1" lang="ja-JP" altLang="en-US" sz="1400" dirty="0"/>
                    </a:p>
                  </a:txBody>
                  <a:tcPr/>
                </a:tc>
                <a:tc>
                  <a:txBody>
                    <a:bodyPr/>
                    <a:lstStyle/>
                    <a:p>
                      <a:pPr algn="ctr"/>
                      <a:r>
                        <a:rPr kumimoji="1" lang="ja-JP" altLang="en-US" sz="1400" dirty="0" smtClean="0"/>
                        <a:t>得点</a:t>
                      </a:r>
                      <a:endParaRPr kumimoji="1" lang="ja-JP" altLang="en-US" sz="1400" dirty="0"/>
                    </a:p>
                  </a:txBody>
                  <a:tcPr/>
                </a:tc>
                <a:tc>
                  <a:txBody>
                    <a:bodyPr/>
                    <a:lstStyle/>
                    <a:p>
                      <a:pPr algn="ctr"/>
                      <a:r>
                        <a:rPr kumimoji="1" lang="ja-JP" altLang="en-US" sz="1400" dirty="0" smtClean="0"/>
                        <a:t>順位</a:t>
                      </a:r>
                      <a:endParaRPr kumimoji="1" lang="ja-JP" altLang="en-US" sz="1400" dirty="0"/>
                    </a:p>
                  </a:txBody>
                  <a:tcPr/>
                </a:tc>
                <a:tc>
                  <a:txBody>
                    <a:bodyPr/>
                    <a:lstStyle/>
                    <a:p>
                      <a:pPr algn="ctr"/>
                      <a:r>
                        <a:rPr kumimoji="1" lang="ja-JP" altLang="en-US" sz="1400" dirty="0" smtClean="0"/>
                        <a:t>都市名</a:t>
                      </a:r>
                      <a:endParaRPr kumimoji="1" lang="ja-JP" altLang="en-US" sz="1400" dirty="0"/>
                    </a:p>
                  </a:txBody>
                  <a:tcPr/>
                </a:tc>
                <a:tc>
                  <a:txBody>
                    <a:bodyPr/>
                    <a:lstStyle/>
                    <a:p>
                      <a:pPr algn="ctr"/>
                      <a:r>
                        <a:rPr kumimoji="1" lang="ja-JP" altLang="en-US" sz="1400" dirty="0" smtClean="0"/>
                        <a:t>得点</a:t>
                      </a:r>
                      <a:endParaRPr kumimoji="1" lang="ja-JP" altLang="en-US" sz="1400" dirty="0"/>
                    </a:p>
                  </a:txBody>
                  <a:tcPr/>
                </a:tc>
              </a:tr>
              <a:tr h="215032">
                <a:tc>
                  <a:txBody>
                    <a:bodyPr/>
                    <a:lstStyle/>
                    <a:p>
                      <a:pPr algn="ctr"/>
                      <a:r>
                        <a:rPr kumimoji="1" lang="en-US" altLang="ja-JP" sz="1400" dirty="0" smtClean="0"/>
                        <a:t>1</a:t>
                      </a:r>
                      <a:endParaRPr kumimoji="1" lang="ja-JP" altLang="en-US" sz="1400" dirty="0"/>
                    </a:p>
                  </a:txBody>
                  <a:tcPr/>
                </a:tc>
                <a:tc>
                  <a:txBody>
                    <a:bodyPr/>
                    <a:lstStyle/>
                    <a:p>
                      <a:r>
                        <a:rPr kumimoji="1" lang="ja-JP" altLang="en-US" sz="1400" dirty="0" smtClean="0"/>
                        <a:t>パリ</a:t>
                      </a:r>
                      <a:endParaRPr kumimoji="1" lang="ja-JP" altLang="en-US" sz="1400" dirty="0"/>
                    </a:p>
                  </a:txBody>
                  <a:tcPr/>
                </a:tc>
                <a:tc>
                  <a:txBody>
                    <a:bodyPr/>
                    <a:lstStyle/>
                    <a:p>
                      <a:pPr algn="r"/>
                      <a:r>
                        <a:rPr kumimoji="1" lang="en-US" altLang="ja-JP" sz="1400" dirty="0" smtClean="0"/>
                        <a:t>323.8</a:t>
                      </a:r>
                      <a:endParaRPr kumimoji="1" lang="ja-JP" altLang="en-US" sz="1400" dirty="0"/>
                    </a:p>
                  </a:txBody>
                  <a:tcPr/>
                </a:tc>
                <a:tc>
                  <a:txBody>
                    <a:bodyPr/>
                    <a:lstStyle/>
                    <a:p>
                      <a:pPr algn="ctr"/>
                      <a:r>
                        <a:rPr kumimoji="1" lang="en-US" altLang="ja-JP" sz="1400" dirty="0" smtClean="0"/>
                        <a:t>15</a:t>
                      </a:r>
                      <a:endParaRPr kumimoji="1" lang="ja-JP" altLang="en-US" sz="1400" dirty="0"/>
                    </a:p>
                  </a:txBody>
                  <a:tcPr/>
                </a:tc>
                <a:tc>
                  <a:txBody>
                    <a:bodyPr/>
                    <a:lstStyle/>
                    <a:p>
                      <a:r>
                        <a:rPr kumimoji="1" lang="ja-JP" altLang="en-US" sz="1400" dirty="0" smtClean="0"/>
                        <a:t>東京</a:t>
                      </a:r>
                      <a:endParaRPr kumimoji="1" lang="ja-JP" altLang="en-US" sz="1400" dirty="0"/>
                    </a:p>
                  </a:txBody>
                  <a:tcPr/>
                </a:tc>
                <a:tc>
                  <a:txBody>
                    <a:bodyPr/>
                    <a:lstStyle/>
                    <a:p>
                      <a:pPr algn="r"/>
                      <a:r>
                        <a:rPr kumimoji="1" lang="en-US" altLang="ja-JP" sz="1400" dirty="0" smtClean="0"/>
                        <a:t>282.8</a:t>
                      </a:r>
                      <a:endParaRPr kumimoji="1" lang="ja-JP" altLang="en-US" sz="1400" dirty="0"/>
                    </a:p>
                  </a:txBody>
                  <a:tcPr/>
                </a:tc>
              </a:tr>
              <a:tr h="198264">
                <a:tc>
                  <a:txBody>
                    <a:bodyPr/>
                    <a:lstStyle/>
                    <a:p>
                      <a:pPr algn="ctr"/>
                      <a:r>
                        <a:rPr kumimoji="1" lang="en-US" altLang="ja-JP" sz="1400" dirty="0" smtClean="0"/>
                        <a:t>2</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ベルリン</a:t>
                      </a:r>
                    </a:p>
                  </a:txBody>
                  <a:tcPr/>
                </a:tc>
                <a:tc>
                  <a:txBody>
                    <a:bodyPr/>
                    <a:lstStyle/>
                    <a:p>
                      <a:pPr algn="r"/>
                      <a:r>
                        <a:rPr kumimoji="1" lang="en-US" altLang="ja-JP" sz="1400" dirty="0" smtClean="0"/>
                        <a:t>310.1</a:t>
                      </a:r>
                      <a:endParaRPr kumimoji="1" lang="ja-JP" altLang="en-US" sz="1400" dirty="0"/>
                    </a:p>
                  </a:txBody>
                  <a:tcPr/>
                </a:tc>
                <a:tc>
                  <a:txBody>
                    <a:bodyPr/>
                    <a:lstStyle/>
                    <a:p>
                      <a:pPr algn="ctr"/>
                      <a:r>
                        <a:rPr kumimoji="1" lang="en-US" altLang="ja-JP" sz="1400" b="1" dirty="0" smtClean="0"/>
                        <a:t>16</a:t>
                      </a:r>
                      <a:endParaRPr kumimoji="1" lang="ja-JP" altLang="en-US" sz="1400" b="1" dirty="0"/>
                    </a:p>
                  </a:txBody>
                  <a:tcPr/>
                </a:tc>
                <a:tc>
                  <a:txBody>
                    <a:bodyPr/>
                    <a:lstStyle/>
                    <a:p>
                      <a:r>
                        <a:rPr kumimoji="1" lang="ja-JP" altLang="en-US" sz="1400" b="1" dirty="0" smtClean="0"/>
                        <a:t>大阪</a:t>
                      </a:r>
                      <a:endParaRPr kumimoji="1" lang="ja-JP" altLang="en-US" sz="1400" b="1" dirty="0"/>
                    </a:p>
                  </a:txBody>
                  <a:tcPr/>
                </a:tc>
                <a:tc>
                  <a:txBody>
                    <a:bodyPr/>
                    <a:lstStyle/>
                    <a:p>
                      <a:pPr algn="r"/>
                      <a:r>
                        <a:rPr kumimoji="1" lang="en-US" altLang="ja-JP" sz="1400" b="1" dirty="0" smtClean="0"/>
                        <a:t>280.8</a:t>
                      </a:r>
                      <a:endParaRPr kumimoji="1" lang="ja-JP" altLang="en-US" sz="1400" b="1" dirty="0"/>
                    </a:p>
                  </a:txBody>
                  <a:tcPr/>
                </a:tc>
              </a:tr>
              <a:tr h="181496">
                <a:tc>
                  <a:txBody>
                    <a:bodyPr/>
                    <a:lstStyle/>
                    <a:p>
                      <a:pPr algn="ctr"/>
                      <a:r>
                        <a:rPr kumimoji="1" lang="en-US" altLang="ja-JP" sz="1400" dirty="0" smtClean="0"/>
                        <a:t>3</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バンクーバー</a:t>
                      </a:r>
                    </a:p>
                  </a:txBody>
                  <a:tcPr/>
                </a:tc>
                <a:tc>
                  <a:txBody>
                    <a:bodyPr/>
                    <a:lstStyle/>
                    <a:p>
                      <a:pPr algn="r"/>
                      <a:r>
                        <a:rPr kumimoji="1" lang="en-US" altLang="ja-JP" sz="1400" dirty="0" smtClean="0"/>
                        <a:t>302.3</a:t>
                      </a:r>
                      <a:endParaRPr kumimoji="1" lang="ja-JP" altLang="en-US" sz="1400" dirty="0"/>
                    </a:p>
                  </a:txBody>
                  <a:tcPr/>
                </a:tc>
                <a:tc>
                  <a:txBody>
                    <a:bodyPr/>
                    <a:lstStyle/>
                    <a:p>
                      <a:pPr algn="ctr"/>
                      <a:r>
                        <a:rPr kumimoji="1" lang="en-US" altLang="ja-JP" sz="1400" dirty="0" smtClean="0"/>
                        <a:t>17</a:t>
                      </a:r>
                      <a:endParaRPr kumimoji="1" lang="ja-JP" altLang="en-US" sz="1400" dirty="0"/>
                    </a:p>
                  </a:txBody>
                  <a:tcPr/>
                </a:tc>
                <a:tc>
                  <a:txBody>
                    <a:bodyPr/>
                    <a:lstStyle/>
                    <a:p>
                      <a:r>
                        <a:rPr kumimoji="1" lang="ja-JP" altLang="en-US" sz="1400" dirty="0" smtClean="0"/>
                        <a:t>台北</a:t>
                      </a:r>
                      <a:endParaRPr kumimoji="1" lang="ja-JP" altLang="en-US" sz="1400" dirty="0"/>
                    </a:p>
                  </a:txBody>
                  <a:tcPr/>
                </a:tc>
                <a:tc>
                  <a:txBody>
                    <a:bodyPr/>
                    <a:lstStyle/>
                    <a:p>
                      <a:pPr algn="r"/>
                      <a:r>
                        <a:rPr kumimoji="1" lang="en-US" altLang="ja-JP" sz="1400" dirty="0" smtClean="0"/>
                        <a:t>278.4</a:t>
                      </a:r>
                      <a:endParaRPr kumimoji="1" lang="ja-JP" altLang="en-US" sz="1400" dirty="0"/>
                    </a:p>
                  </a:txBody>
                  <a:tcPr/>
                </a:tc>
              </a:tr>
              <a:tr h="164728">
                <a:tc>
                  <a:txBody>
                    <a:bodyPr/>
                    <a:lstStyle/>
                    <a:p>
                      <a:pPr algn="ctr"/>
                      <a:r>
                        <a:rPr kumimoji="1" lang="en-US" altLang="ja-JP" sz="1400" dirty="0" smtClean="0"/>
                        <a:t>4</a:t>
                      </a:r>
                      <a:endParaRPr kumimoji="1" lang="ja-JP" altLang="en-US" sz="1400" dirty="0"/>
                    </a:p>
                  </a:txBody>
                  <a:tcPr/>
                </a:tc>
                <a:tc>
                  <a:txBody>
                    <a:bodyPr/>
                    <a:lstStyle/>
                    <a:p>
                      <a:r>
                        <a:rPr kumimoji="1" lang="ja-JP" altLang="en-US" sz="1400" dirty="0" smtClean="0"/>
                        <a:t>ウィーン</a:t>
                      </a:r>
                      <a:endParaRPr kumimoji="1" lang="ja-JP" altLang="en-US" sz="1400" dirty="0"/>
                    </a:p>
                  </a:txBody>
                  <a:tcPr/>
                </a:tc>
                <a:tc>
                  <a:txBody>
                    <a:bodyPr/>
                    <a:lstStyle/>
                    <a:p>
                      <a:pPr algn="r"/>
                      <a:r>
                        <a:rPr kumimoji="1" lang="en-US" altLang="ja-JP" sz="1400" dirty="0" smtClean="0"/>
                        <a:t>297.8</a:t>
                      </a:r>
                      <a:endParaRPr kumimoji="1" lang="ja-JP" altLang="en-US" sz="1400" dirty="0"/>
                    </a:p>
                  </a:txBody>
                  <a:tcPr/>
                </a:tc>
                <a:tc>
                  <a:txBody>
                    <a:bodyPr/>
                    <a:lstStyle/>
                    <a:p>
                      <a:pPr algn="ctr"/>
                      <a:r>
                        <a:rPr kumimoji="1" lang="en-US" altLang="ja-JP" sz="1400" dirty="0" smtClean="0"/>
                        <a:t>18</a:t>
                      </a:r>
                      <a:endParaRPr kumimoji="1" lang="ja-JP" altLang="en-US" sz="1400" dirty="0"/>
                    </a:p>
                  </a:txBody>
                  <a:tcPr/>
                </a:tc>
                <a:tc>
                  <a:txBody>
                    <a:bodyPr/>
                    <a:lstStyle/>
                    <a:p>
                      <a:r>
                        <a:rPr kumimoji="1" lang="ja-JP" altLang="en-US" sz="1400" dirty="0" smtClean="0"/>
                        <a:t>福岡</a:t>
                      </a:r>
                      <a:endParaRPr kumimoji="1" lang="ja-JP" altLang="en-US" sz="1400" dirty="0"/>
                    </a:p>
                  </a:txBody>
                  <a:tcPr/>
                </a:tc>
                <a:tc>
                  <a:txBody>
                    <a:bodyPr/>
                    <a:lstStyle/>
                    <a:p>
                      <a:pPr algn="r"/>
                      <a:r>
                        <a:rPr kumimoji="1" lang="en-US" altLang="ja-JP" sz="1400" dirty="0" smtClean="0"/>
                        <a:t>276.6</a:t>
                      </a:r>
                      <a:endParaRPr kumimoji="1" lang="ja-JP" altLang="en-US" sz="1400" dirty="0"/>
                    </a:p>
                  </a:txBody>
                  <a:tcPr/>
                </a:tc>
              </a:tr>
              <a:tr h="219968">
                <a:tc>
                  <a:txBody>
                    <a:bodyPr/>
                    <a:lstStyle/>
                    <a:p>
                      <a:pPr algn="ctr"/>
                      <a:r>
                        <a:rPr kumimoji="1" lang="en-US" altLang="ja-JP" sz="1400" dirty="0" smtClean="0"/>
                        <a:t>5</a:t>
                      </a:r>
                      <a:endParaRPr kumimoji="1" lang="ja-JP" altLang="en-US" sz="1400" dirty="0"/>
                    </a:p>
                  </a:txBody>
                  <a:tcPr/>
                </a:tc>
                <a:tc>
                  <a:txBody>
                    <a:bodyPr/>
                    <a:lstStyle/>
                    <a:p>
                      <a:r>
                        <a:rPr kumimoji="1" lang="ja-JP" altLang="en-US" sz="1400" dirty="0" smtClean="0"/>
                        <a:t>バルセロナ</a:t>
                      </a:r>
                      <a:endParaRPr kumimoji="1" lang="ja-JP" altLang="en-US" sz="1400" dirty="0"/>
                    </a:p>
                  </a:txBody>
                  <a:tcPr/>
                </a:tc>
                <a:tc>
                  <a:txBody>
                    <a:bodyPr/>
                    <a:lstStyle/>
                    <a:p>
                      <a:pPr algn="r"/>
                      <a:r>
                        <a:rPr kumimoji="1" lang="en-US" altLang="ja-JP" sz="1400" dirty="0" smtClean="0"/>
                        <a:t>296.1</a:t>
                      </a:r>
                      <a:endParaRPr kumimoji="1" lang="ja-JP" altLang="en-US" sz="1400" dirty="0"/>
                    </a:p>
                  </a:txBody>
                  <a:tcPr/>
                </a:tc>
                <a:tc>
                  <a:txBody>
                    <a:bodyPr/>
                    <a:lstStyle/>
                    <a:p>
                      <a:pPr algn="ctr"/>
                      <a:r>
                        <a:rPr kumimoji="1" lang="en-US" altLang="ja-JP" sz="1400" dirty="0" smtClean="0"/>
                        <a:t>21</a:t>
                      </a:r>
                      <a:endParaRPr kumimoji="1" lang="ja-JP" altLang="en-US" sz="1400" dirty="0"/>
                    </a:p>
                  </a:txBody>
                  <a:tcPr/>
                </a:tc>
                <a:tc>
                  <a:txBody>
                    <a:bodyPr/>
                    <a:lstStyle/>
                    <a:p>
                      <a:r>
                        <a:rPr kumimoji="1" lang="ja-JP" altLang="en-US" sz="1400" dirty="0" smtClean="0"/>
                        <a:t>香港</a:t>
                      </a:r>
                      <a:endParaRPr kumimoji="1" lang="ja-JP" altLang="en-US" sz="1400" dirty="0"/>
                    </a:p>
                  </a:txBody>
                  <a:tcPr/>
                </a:tc>
                <a:tc>
                  <a:txBody>
                    <a:bodyPr/>
                    <a:lstStyle/>
                    <a:p>
                      <a:pPr algn="r"/>
                      <a:r>
                        <a:rPr kumimoji="1" lang="en-US" altLang="ja-JP" sz="1400" dirty="0" smtClean="0"/>
                        <a:t>256.9</a:t>
                      </a:r>
                      <a:endParaRPr kumimoji="1" lang="ja-JP" altLang="en-US" sz="1400" dirty="0"/>
                    </a:p>
                  </a:txBody>
                  <a:tcPr/>
                </a:tc>
              </a:tr>
            </a:tbl>
          </a:graphicData>
        </a:graphic>
      </p:graphicFrame>
      <p:sp>
        <p:nvSpPr>
          <p:cNvPr id="11" name="正方形/長方形 10"/>
          <p:cNvSpPr/>
          <p:nvPr/>
        </p:nvSpPr>
        <p:spPr>
          <a:xfrm>
            <a:off x="899592" y="6539285"/>
            <a:ext cx="4572000" cy="215444"/>
          </a:xfrm>
          <a:prstGeom prst="rect">
            <a:avLst/>
          </a:prstGeom>
        </p:spPr>
        <p:txBody>
          <a:bodyPr>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記念財団の「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の都市総合力ランキング</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800" dirty="0"/>
          </a:p>
        </p:txBody>
      </p:sp>
      <p:sp>
        <p:nvSpPr>
          <p:cNvPr id="12" name="テキスト ボックス 11"/>
          <p:cNvSpPr txBox="1"/>
          <p:nvPr/>
        </p:nvSpPr>
        <p:spPr>
          <a:xfrm>
            <a:off x="683568" y="4437112"/>
            <a:ext cx="373050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居住部門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016" y="4683789"/>
            <a:ext cx="2903472" cy="205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13" name="テキスト ボックス 12"/>
          <p:cNvSpPr txBox="1"/>
          <p:nvPr/>
        </p:nvSpPr>
        <p:spPr>
          <a:xfrm>
            <a:off x="6012160" y="4448145"/>
            <a:ext cx="2292615"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大阪の魅力（戻りたい理由）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6018775" y="6642556"/>
            <a:ext cx="4572000" cy="215444"/>
          </a:xfrm>
          <a:prstGeom prst="rect">
            <a:avLst/>
          </a:prstGeom>
        </p:spPr>
        <p:txBody>
          <a:bodyPr>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ターン意識調査（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p>
        </p:txBody>
      </p:sp>
    </p:spTree>
    <p:extLst>
      <p:ext uri="{BB962C8B-B14F-4D97-AF65-F5344CB8AC3E}">
        <p14:creationId xmlns:p14="http://schemas.microsoft.com/office/powerpoint/2010/main" val="1330694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95535" y="677014"/>
            <a:ext cx="8568953" cy="5262979"/>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市町村と連携し、大阪のあらゆる地域において、それぞれの持つ価値や個性を磨くため、「グランドデザイン・大阪」「グランドデザイン・大阪都市圏」の策定・推進などにより、定住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魅力の向上を図ります。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空家等を都市の居住魅力を向上させる有用かつ貴重な資産と捉え、周辺に悪影響を及ぼす空家等（特定空家等）に対する取組みと、空家等の利活用や適正管理、除却等が促進される環境の整備を進めます。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cs typeface="Meiryo UI" panose="020B0604030504040204" pitchFamily="50" charset="-128"/>
              </a:rPr>
              <a:t>　（➡</a:t>
            </a:r>
            <a:r>
              <a:rPr lang="en-US" altLang="ja-JP" sz="1400" dirty="0" smtClean="0">
                <a:cs typeface="Meiryo UI" panose="020B0604030504040204" pitchFamily="50" charset="-128"/>
              </a:rPr>
              <a:t>Topic</a:t>
            </a:r>
            <a:r>
              <a:rPr lang="ja-JP" altLang="en-US" sz="1400" dirty="0">
                <a:cs typeface="Meiryo UI" panose="020B0604030504040204" pitchFamily="50" charset="-128"/>
              </a:rPr>
              <a:t>⑪</a:t>
            </a:r>
            <a:r>
              <a:rPr lang="ja-JP" altLang="en-US" sz="1400" dirty="0" smtClean="0">
                <a:cs typeface="Meiryo UI" panose="020B0604030504040204" pitchFamily="50" charset="-128"/>
              </a:rPr>
              <a:t>：空家等対策</a:t>
            </a:r>
            <a:r>
              <a:rPr lang="ja-JP" altLang="en-US" sz="1400" dirty="0">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バス等の地域公共交通の確保・維持に向け、市町村と連携した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おおさか地域しごと支援センター」において、「全国移住ナビ」と連携しながら、今後、府内で働きたいと考える「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ターン就職希望者」を対象に「しごと」や「くらし」情報などを提供します。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また、府内の就業支援機関等の連携強化を図るために、「（仮）大阪府人材還流政策連絡会」を設置します。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大阪の定住魅力の強化策については、第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活力ある地域創出～新しい「都市型スタイル」の提唱」において、東京圏との比較による大阪でのライフスタイルの提案（企業の流出防止、誘致を含む）や地域類型別の先進事例などをとりまと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9881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r>
              <a:rPr lang="en-US" altLang="ja-JP" sz="1400" b="1" dirty="0" smtClean="0">
                <a:solidFill>
                  <a:schemeClr val="tx1"/>
                </a:solidFill>
              </a:rPr>
              <a:t>Topic</a:t>
            </a:r>
            <a:r>
              <a:rPr lang="ja-JP" altLang="en-US" sz="1400" b="1" dirty="0">
                <a:solidFill>
                  <a:schemeClr val="tx1"/>
                </a:solidFill>
              </a:rPr>
              <a:t>⑪</a:t>
            </a:r>
            <a:r>
              <a:rPr lang="ja-JP" altLang="en-US" sz="1400" b="1" dirty="0" smtClean="0">
                <a:solidFill>
                  <a:schemeClr val="tx1"/>
                </a:solidFill>
              </a:rPr>
              <a:t>　空家等対策</a:t>
            </a:r>
            <a:endParaRPr lang="en-US" altLang="ja-JP" sz="1400" b="1" dirty="0" smtClean="0">
              <a:solidFill>
                <a:schemeClr val="tx1"/>
              </a:solidFill>
            </a:endParaRPr>
          </a:p>
          <a:p>
            <a:pPr marL="108000">
              <a:spcBef>
                <a:spcPts val="600"/>
              </a:spcBef>
            </a:pPr>
            <a:r>
              <a:rPr lang="ja-JP" altLang="en-US" sz="1400" dirty="0" smtClean="0">
                <a:solidFill>
                  <a:schemeClr val="tx1"/>
                </a:solidFill>
              </a:rPr>
              <a:t>　空家等の増加は、まちの防犯性、防災性の低下や都市景観上の問題を生じるとともに、地域コミュニティの衰退を招くなど、都市の居住魅力の低下に</a:t>
            </a:r>
            <a:r>
              <a:rPr lang="ja-JP" altLang="en-US" sz="1400" dirty="0">
                <a:solidFill>
                  <a:schemeClr val="tx1"/>
                </a:solidFill>
              </a:rPr>
              <a:t>つながる</a:t>
            </a:r>
            <a:r>
              <a:rPr lang="ja-JP" altLang="en-US" sz="1400" dirty="0" smtClean="0">
                <a:solidFill>
                  <a:schemeClr val="tx1"/>
                </a:solidFill>
              </a:rPr>
              <a:t>ため、その対策は</a:t>
            </a:r>
            <a:r>
              <a:rPr lang="ja-JP" altLang="en-US" sz="1400" dirty="0">
                <a:solidFill>
                  <a:schemeClr val="tx1"/>
                </a:solidFill>
              </a:rPr>
              <a:t>喫緊</a:t>
            </a:r>
            <a:r>
              <a:rPr lang="ja-JP" altLang="en-US" sz="1400" dirty="0" smtClean="0">
                <a:solidFill>
                  <a:schemeClr val="tx1"/>
                </a:solidFill>
              </a:rPr>
              <a:t>の課題です。</a:t>
            </a:r>
            <a:endParaRPr lang="en-US" altLang="ja-JP" sz="1400" dirty="0" smtClean="0">
              <a:solidFill>
                <a:schemeClr val="tx1"/>
              </a:solidFill>
            </a:endParaRPr>
          </a:p>
          <a:p>
            <a:pPr marL="108000">
              <a:spcBef>
                <a:spcPts val="600"/>
              </a:spcBef>
            </a:pPr>
            <a:r>
              <a:rPr lang="ja-JP" altLang="en-US" sz="1400" dirty="0" smtClean="0">
                <a:solidFill>
                  <a:schemeClr val="tx1"/>
                </a:solidFill>
              </a:rPr>
              <a:t>　大阪府においては、平成</a:t>
            </a:r>
            <a:r>
              <a:rPr lang="en-US" altLang="ja-JP" sz="1400" dirty="0" smtClean="0">
                <a:solidFill>
                  <a:schemeClr val="tx1"/>
                </a:solidFill>
              </a:rPr>
              <a:t>25</a:t>
            </a:r>
            <a:r>
              <a:rPr lang="ja-JP" altLang="en-US" sz="1400" dirty="0" smtClean="0">
                <a:solidFill>
                  <a:schemeClr val="tx1"/>
                </a:solidFill>
              </a:rPr>
              <a:t>年住宅・土地統計調査（確報集計結果）によると、空家数は約</a:t>
            </a:r>
            <a:r>
              <a:rPr lang="en-US" altLang="ja-JP" sz="1400" dirty="0" smtClean="0">
                <a:solidFill>
                  <a:schemeClr val="tx1"/>
                </a:solidFill>
              </a:rPr>
              <a:t>68</a:t>
            </a:r>
            <a:r>
              <a:rPr lang="ja-JP" altLang="en-US" sz="1400" dirty="0" smtClean="0">
                <a:solidFill>
                  <a:schemeClr val="tx1"/>
                </a:solidFill>
              </a:rPr>
              <a:t>万戸、空家率が</a:t>
            </a:r>
            <a:r>
              <a:rPr lang="en-US" altLang="ja-JP" sz="1400" dirty="0" smtClean="0">
                <a:solidFill>
                  <a:schemeClr val="tx1"/>
                </a:solidFill>
              </a:rPr>
              <a:t>14.8</a:t>
            </a:r>
            <a:r>
              <a:rPr lang="ja-JP" altLang="en-US" sz="1400" dirty="0" smtClean="0">
                <a:solidFill>
                  <a:schemeClr val="tx1"/>
                </a:solidFill>
              </a:rPr>
              <a:t>％にのぼり、平成</a:t>
            </a:r>
            <a:r>
              <a:rPr lang="en-US" altLang="ja-JP" sz="1400" dirty="0" smtClean="0">
                <a:solidFill>
                  <a:schemeClr val="tx1"/>
                </a:solidFill>
              </a:rPr>
              <a:t>20</a:t>
            </a:r>
            <a:r>
              <a:rPr lang="ja-JP" altLang="en-US" sz="1400" dirty="0" smtClean="0">
                <a:solidFill>
                  <a:schemeClr val="tx1"/>
                </a:solidFill>
              </a:rPr>
              <a:t>年の同調査に比べ、</a:t>
            </a:r>
            <a:r>
              <a:rPr lang="en-US" altLang="ja-JP" sz="1400" dirty="0" smtClean="0">
                <a:solidFill>
                  <a:schemeClr val="tx1"/>
                </a:solidFill>
              </a:rPr>
              <a:t>5.4</a:t>
            </a:r>
            <a:r>
              <a:rPr lang="ja-JP" altLang="en-US" sz="1400" dirty="0" smtClean="0">
                <a:solidFill>
                  <a:schemeClr val="tx1"/>
                </a:solidFill>
              </a:rPr>
              <a:t>万戸、</a:t>
            </a:r>
            <a:r>
              <a:rPr lang="en-US" altLang="ja-JP" sz="1400" dirty="0" smtClean="0">
                <a:solidFill>
                  <a:schemeClr val="tx1"/>
                </a:solidFill>
              </a:rPr>
              <a:t>0.4</a:t>
            </a:r>
            <a:r>
              <a:rPr lang="ja-JP" altLang="en-US" sz="1400" dirty="0" smtClean="0">
                <a:solidFill>
                  <a:schemeClr val="tx1"/>
                </a:solidFill>
              </a:rPr>
              <a:t>ポイント増加しました。</a:t>
            </a:r>
            <a:endParaRPr lang="en-US" altLang="ja-JP" sz="1400" dirty="0" smtClean="0">
              <a:solidFill>
                <a:schemeClr val="tx1"/>
              </a:solidFill>
            </a:endParaRPr>
          </a:p>
          <a:p>
            <a:pPr marL="108000">
              <a:spcBef>
                <a:spcPts val="600"/>
              </a:spcBef>
            </a:pPr>
            <a:r>
              <a:rPr lang="ja-JP" altLang="en-US" sz="1400" dirty="0" smtClean="0">
                <a:solidFill>
                  <a:schemeClr val="tx1"/>
                </a:solidFill>
              </a:rPr>
              <a:t>　「空家等対策の推進に関する特別措置法」</a:t>
            </a:r>
            <a:r>
              <a:rPr lang="ja-JP" altLang="en-US" sz="1400" dirty="0">
                <a:solidFill>
                  <a:schemeClr val="tx1"/>
                </a:solidFill>
              </a:rPr>
              <a:t>が完全施行（平成</a:t>
            </a:r>
            <a:r>
              <a:rPr lang="en-US" altLang="ja-JP" sz="1400" dirty="0">
                <a:solidFill>
                  <a:schemeClr val="tx1"/>
                </a:solidFill>
              </a:rPr>
              <a:t>27</a:t>
            </a:r>
            <a:r>
              <a:rPr lang="ja-JP" altLang="en-US" sz="1400" dirty="0">
                <a:solidFill>
                  <a:schemeClr val="tx1"/>
                </a:solidFill>
              </a:rPr>
              <a:t>年</a:t>
            </a:r>
            <a:r>
              <a:rPr lang="en-US" altLang="ja-JP" sz="1400" dirty="0">
                <a:solidFill>
                  <a:schemeClr val="tx1"/>
                </a:solidFill>
              </a:rPr>
              <a:t>5</a:t>
            </a:r>
            <a:r>
              <a:rPr lang="ja-JP" altLang="en-US" sz="1400" dirty="0">
                <a:solidFill>
                  <a:schemeClr val="tx1"/>
                </a:solidFill>
              </a:rPr>
              <a:t>月</a:t>
            </a:r>
            <a:r>
              <a:rPr lang="en-US" altLang="ja-JP" sz="1400" dirty="0">
                <a:solidFill>
                  <a:schemeClr val="tx1"/>
                </a:solidFill>
              </a:rPr>
              <a:t>26</a:t>
            </a:r>
            <a:r>
              <a:rPr lang="ja-JP" altLang="en-US" sz="1400" dirty="0" smtClean="0">
                <a:solidFill>
                  <a:schemeClr val="tx1"/>
                </a:solidFill>
              </a:rPr>
              <a:t>日）されたことを受け、空家等を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の居住魅力を向上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させる有用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かつ貴重な資産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と捉え、以下の取組みを進めています。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08000">
              <a:spcBef>
                <a:spcPts val="600"/>
              </a:spcBef>
            </a:pPr>
            <a:endParaRPr lang="en-US" altLang="ja-JP" sz="1400" dirty="0" smtClean="0">
              <a:solidFill>
                <a:schemeClr val="tx1"/>
              </a:solidFill>
            </a:endParaRPr>
          </a:p>
          <a:p>
            <a:pPr marL="180000" indent="-457200">
              <a:spcBef>
                <a:spcPts val="600"/>
              </a:spcBef>
            </a:pPr>
            <a:r>
              <a:rPr lang="ja-JP" altLang="en-US" sz="1400" b="1" dirty="0" smtClean="0">
                <a:solidFill>
                  <a:schemeClr val="tx1"/>
                </a:solidFill>
              </a:rPr>
              <a:t>■　特定空家等に対する取組み</a:t>
            </a:r>
            <a:endParaRPr lang="en-US" altLang="ja-JP" sz="1400" b="1" dirty="0" smtClean="0">
              <a:solidFill>
                <a:schemeClr val="tx1"/>
              </a:solidFill>
            </a:endParaRPr>
          </a:p>
          <a:p>
            <a:pPr marL="180000" indent="-4572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rPr>
              <a:t>・　市町村と連携して、空家</a:t>
            </a:r>
            <a:r>
              <a:rPr lang="ja-JP" altLang="en-US" sz="1400" dirty="0">
                <a:solidFill>
                  <a:schemeClr val="tx1"/>
                </a:solidFill>
              </a:rPr>
              <a:t>等</a:t>
            </a:r>
            <a:r>
              <a:rPr lang="ja-JP" altLang="en-US" sz="1400" dirty="0" smtClean="0">
                <a:solidFill>
                  <a:schemeClr val="tx1"/>
                </a:solidFill>
              </a:rPr>
              <a:t>の実態把握に努めます。</a:t>
            </a:r>
            <a:endParaRPr lang="en-US" altLang="ja-JP" sz="1400" dirty="0" smtClean="0">
              <a:solidFill>
                <a:schemeClr val="tx1"/>
              </a:solidFill>
            </a:endParaRPr>
          </a:p>
          <a:p>
            <a:pPr marL="180000" indent="-457200"/>
            <a:r>
              <a:rPr lang="ja-JP" altLang="en-US" sz="1400" dirty="0">
                <a:solidFill>
                  <a:schemeClr val="tx1"/>
                </a:solidFill>
              </a:rPr>
              <a:t>　</a:t>
            </a:r>
            <a:r>
              <a:rPr lang="ja-JP" altLang="en-US" sz="1400" dirty="0" smtClean="0">
                <a:solidFill>
                  <a:schemeClr val="tx1"/>
                </a:solidFill>
              </a:rPr>
              <a:t>・</a:t>
            </a:r>
            <a:r>
              <a:rPr lang="ja-JP" altLang="en-US" sz="1400" dirty="0">
                <a:solidFill>
                  <a:schemeClr val="tx1"/>
                </a:solidFill>
              </a:rPr>
              <a:t>　</a:t>
            </a:r>
            <a:r>
              <a:rPr lang="ja-JP" altLang="en-US" sz="1400" dirty="0" smtClean="0">
                <a:solidFill>
                  <a:schemeClr val="tx1"/>
                </a:solidFill>
              </a:rPr>
              <a:t>まちづくりと一体となって特定空家等の除却が促進される仕組みを検討します。</a:t>
            </a:r>
            <a:endParaRPr lang="en-US" altLang="ja-JP" sz="1400" dirty="0">
              <a:solidFill>
                <a:schemeClr val="tx1"/>
              </a:solidFill>
            </a:endParaRPr>
          </a:p>
          <a:p>
            <a:pPr marL="180000" indent="-457200">
              <a:lnSpc>
                <a:spcPts val="1000"/>
              </a:lnSpc>
            </a:pPr>
            <a:endParaRPr lang="en-US" altLang="ja-JP" sz="1400" b="1" dirty="0">
              <a:solidFill>
                <a:schemeClr val="tx1"/>
              </a:solidFill>
            </a:endParaRPr>
          </a:p>
          <a:p>
            <a:pPr marL="180000" indent="-457200"/>
            <a:r>
              <a:rPr lang="ja-JP" altLang="en-US" sz="1400" b="1" dirty="0" smtClean="0">
                <a:solidFill>
                  <a:schemeClr val="tx1"/>
                </a:solidFill>
              </a:rPr>
              <a:t>■　空家等の利活用や適正管理、除却等が促進される環境の整備に対する取組み</a:t>
            </a:r>
          </a:p>
          <a:p>
            <a:pPr indent="-4680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rPr>
              <a:t>・　市町村に対して都市の居住魅力向上に資する空家等</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対策の円滑</a:t>
            </a:r>
            <a:r>
              <a:rPr lang="ja-JP" altLang="en-US" sz="1400" dirty="0">
                <a:solidFill>
                  <a:schemeClr val="tx1"/>
                </a:solidFill>
              </a:rPr>
              <a:t>な</a:t>
            </a:r>
            <a:r>
              <a:rPr lang="ja-JP" altLang="en-US" sz="1400" dirty="0" smtClean="0">
                <a:solidFill>
                  <a:schemeClr val="tx1"/>
                </a:solidFill>
              </a:rPr>
              <a:t>実施を支援します。</a:t>
            </a:r>
            <a:r>
              <a:rPr lang="en-US" altLang="ja-JP" sz="1400" dirty="0">
                <a:solidFill>
                  <a:schemeClr val="tx1"/>
                </a:solidFill>
              </a:rPr>
              <a:t/>
            </a:r>
            <a:br>
              <a:rPr lang="en-US" altLang="ja-JP" sz="1400" dirty="0">
                <a:solidFill>
                  <a:schemeClr val="tx1"/>
                </a:solidFill>
              </a:rPr>
            </a:br>
            <a:r>
              <a:rPr lang="ja-JP" altLang="en-US" sz="1400" dirty="0" smtClean="0">
                <a:solidFill>
                  <a:schemeClr val="tx1"/>
                </a:solidFill>
              </a:rPr>
              <a:t>　・</a:t>
            </a:r>
            <a:r>
              <a:rPr lang="ja-JP" altLang="en-US" sz="1400" dirty="0">
                <a:solidFill>
                  <a:schemeClr val="tx1"/>
                </a:solidFill>
              </a:rPr>
              <a:t>　公民連携に</a:t>
            </a:r>
            <a:r>
              <a:rPr lang="ja-JP" altLang="en-US" sz="1400" dirty="0" smtClean="0">
                <a:solidFill>
                  <a:schemeClr val="tx1"/>
                </a:solidFill>
              </a:rPr>
              <a:t>よる空家等の適正管理や、空家</a:t>
            </a:r>
            <a:r>
              <a:rPr lang="ja-JP" altLang="en-US" sz="1400" dirty="0">
                <a:solidFill>
                  <a:schemeClr val="tx1"/>
                </a:solidFill>
              </a:rPr>
              <a:t>等</a:t>
            </a:r>
            <a:r>
              <a:rPr lang="ja-JP" altLang="en-US" sz="1400" dirty="0" smtClean="0">
                <a:solidFill>
                  <a:schemeClr val="tx1"/>
                </a:solidFill>
              </a:rPr>
              <a:t>を</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含めた中古</a:t>
            </a:r>
            <a:r>
              <a:rPr lang="ja-JP" altLang="en-US" sz="1400" dirty="0">
                <a:solidFill>
                  <a:schemeClr val="tx1"/>
                </a:solidFill>
              </a:rPr>
              <a:t>住宅の流通</a:t>
            </a:r>
            <a:r>
              <a:rPr lang="ja-JP" altLang="en-US" sz="1400" dirty="0" smtClean="0">
                <a:solidFill>
                  <a:schemeClr val="tx1"/>
                </a:solidFill>
              </a:rPr>
              <a:t>、リフォーム市場の</a:t>
            </a:r>
            <a:r>
              <a:rPr lang="ja-JP" altLang="en-US" sz="1400" dirty="0">
                <a:solidFill>
                  <a:schemeClr val="tx1"/>
                </a:solidFill>
              </a:rPr>
              <a:t>活性化</a:t>
            </a:r>
            <a:r>
              <a:rPr lang="ja-JP" altLang="en-US" sz="1400" dirty="0" smtClean="0">
                <a:solidFill>
                  <a:schemeClr val="tx1"/>
                </a:solidFill>
              </a:rPr>
              <a:t>を</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促進</a:t>
            </a:r>
            <a:r>
              <a:rPr lang="ja-JP" altLang="en-US" sz="1400" dirty="0">
                <a:solidFill>
                  <a:schemeClr val="tx1"/>
                </a:solidFill>
              </a:rPr>
              <a:t>します</a:t>
            </a:r>
            <a:r>
              <a:rPr lang="ja-JP" altLang="en-US" sz="1400" dirty="0" smtClean="0">
                <a:solidFill>
                  <a:schemeClr val="tx1"/>
                </a:solidFill>
              </a:rPr>
              <a:t>。</a:t>
            </a:r>
            <a:r>
              <a:rPr lang="en-US" altLang="ja-JP" sz="1400" dirty="0">
                <a:solidFill>
                  <a:schemeClr val="tx1"/>
                </a:solidFill>
              </a:rPr>
              <a:t/>
            </a:r>
            <a:br>
              <a:rPr lang="en-US" altLang="ja-JP" sz="1400" dirty="0">
                <a:solidFill>
                  <a:schemeClr val="tx1"/>
                </a:solidFill>
              </a:rPr>
            </a:br>
            <a:r>
              <a:rPr lang="ja-JP" altLang="en-US" sz="1400" dirty="0" smtClean="0">
                <a:solidFill>
                  <a:schemeClr val="tx1"/>
                </a:solidFill>
              </a:rPr>
              <a:t>　・　空家等の利活用を図る専門家やリノベーションを行う</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大工等を育成し、中核人材として活躍することを支援</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します。</a:t>
            </a:r>
            <a:endParaRPr lang="ja-JP" altLang="en-US" sz="1400" dirty="0">
              <a:solidFill>
                <a:schemeClr val="tx1"/>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206" y="4194886"/>
            <a:ext cx="4296266" cy="240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Tree>
    <p:extLst>
      <p:ext uri="{BB962C8B-B14F-4D97-AF65-F5344CB8AC3E}">
        <p14:creationId xmlns:p14="http://schemas.microsoft.com/office/powerpoint/2010/main" val="17881235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sp>
        <p:nvSpPr>
          <p:cNvPr id="2" name="正方形/長方形 1"/>
          <p:cNvSpPr/>
          <p:nvPr/>
        </p:nvSpPr>
        <p:spPr>
          <a:xfrm>
            <a:off x="395536" y="548680"/>
            <a:ext cx="8568952" cy="6501780"/>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の受入環境の整備や国際エンターテイメント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創出など、世界に通用する都市魅力を創造し、インバウンドの強化を図ります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を特徴づける歴史的なまちなみや自然、食、地域の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祭りなど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多彩な魅力資源を人々のシビックプライドにつなげるとともに、地域の連携強化を図りつつ府域への集客・回遊を促進します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緩和による公共空間の活用促進など、文化・芸術・スポーツ活動が積極的に展開される環境を整えることで、国内外からの集客を促進し、にぎわいと交流人口の拡大を図ります。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また、地域が有するあらゆる資源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活かした地域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独自のまちづくりを進め、都市の成長を加速します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した都市魅力を創出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ことで、大阪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のイメージアップを図ります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海外観光客の玄関口である「中継都市・大阪」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エンターテイメントや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様々な機能を持つ「統合型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を創造します。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t>MICE</a:t>
            </a:r>
            <a:r>
              <a:rPr lang="ja-JP" altLang="en-US" sz="1050" dirty="0" smtClean="0"/>
              <a:t>・・・</a:t>
            </a:r>
            <a:r>
              <a:rPr lang="en-US" altLang="ja-JP" sz="1050" dirty="0" smtClean="0"/>
              <a:t>Meeting</a:t>
            </a:r>
            <a:r>
              <a:rPr lang="ja-JP" altLang="en-US" sz="1050" dirty="0"/>
              <a:t>（会議・研修・セミナー）、</a:t>
            </a:r>
            <a:r>
              <a:rPr lang="en-US" altLang="ja-JP" sz="1050" dirty="0"/>
              <a:t>Incentive tour</a:t>
            </a:r>
            <a:r>
              <a:rPr lang="ja-JP" altLang="en-US" sz="1050" dirty="0"/>
              <a:t>（報奨・招待旅行</a:t>
            </a:r>
            <a:r>
              <a:rPr lang="ja-JP" altLang="en-US" sz="1050" dirty="0" smtClean="0"/>
              <a:t>）</a:t>
            </a:r>
            <a:r>
              <a:rPr lang="ja-JP" altLang="en-US" sz="1050" dirty="0"/>
              <a:t>、</a:t>
            </a:r>
            <a:r>
              <a:rPr lang="en-US" altLang="ja-JP" sz="1050" dirty="0" smtClean="0"/>
              <a:t>Convention </a:t>
            </a:r>
            <a:r>
              <a:rPr lang="ja-JP" altLang="en-US" sz="1050" dirty="0"/>
              <a:t>または</a:t>
            </a:r>
            <a:r>
              <a:rPr lang="en-US" altLang="ja-JP" sz="1050" dirty="0"/>
              <a:t>Conference</a:t>
            </a:r>
            <a:r>
              <a:rPr lang="ja-JP" altLang="en-US" sz="1050" dirty="0"/>
              <a:t>（大会・学会・国際会議</a:t>
            </a:r>
            <a:r>
              <a:rPr lang="ja-JP" altLang="en-US" sz="1050" dirty="0" smtClean="0"/>
              <a:t>）、</a:t>
            </a:r>
            <a:r>
              <a:rPr lang="en-US" altLang="ja-JP" sz="1050" dirty="0" smtClean="0"/>
              <a:t/>
            </a:r>
            <a:br>
              <a:rPr lang="en-US" altLang="ja-JP" sz="1050" dirty="0" smtClean="0"/>
            </a:br>
            <a:r>
              <a:rPr lang="ja-JP" altLang="en-US" sz="1050" dirty="0" smtClean="0"/>
              <a:t>　　　　　　　　</a:t>
            </a:r>
            <a:r>
              <a:rPr lang="en-US" altLang="ja-JP" sz="1050" dirty="0" smtClean="0"/>
              <a:t>Exhibition</a:t>
            </a:r>
            <a:r>
              <a:rPr lang="ja-JP" altLang="en-US" sz="1050" dirty="0"/>
              <a:t>（展示会）の頭文字をとった</a:t>
            </a:r>
            <a:r>
              <a:rPr lang="ja-JP" altLang="en-US" sz="1050" dirty="0" smtClean="0"/>
              <a:t>造語。ビジネストラベル</a:t>
            </a:r>
            <a:r>
              <a:rPr lang="ja-JP" altLang="en-US" sz="1050" dirty="0"/>
              <a:t>の一</a:t>
            </a:r>
            <a:r>
              <a:rPr lang="ja-JP" altLang="en-US" sz="1050" dirty="0" smtClean="0"/>
              <a:t>形態。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年ラグビーワールドカップや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年東京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・パラリンピック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など、大規模な国際的イベントの開催を控え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、日本への更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なる観光客の増加が見込まれる中、大阪へ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の誘客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t>観光客</a:t>
            </a:r>
            <a:r>
              <a:rPr lang="ja-JP" altLang="ja-JP" sz="1400" dirty="0"/>
              <a:t>受入のための基盤整備、文化・生活習慣に配慮した対応など</a:t>
            </a:r>
            <a:r>
              <a:rPr lang="ja-JP" altLang="ja-JP" sz="1400" dirty="0" smtClean="0"/>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受入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推進します。また、</a:t>
            </a:r>
            <a:r>
              <a:rPr lang="ja-JP" altLang="ja-JP" sz="1400" dirty="0"/>
              <a:t>世界的なスポーツイベントやトップアスリートなど</a:t>
            </a:r>
            <a:r>
              <a:rPr lang="ja-JP" altLang="ja-JP" sz="1400" dirty="0" smtClean="0"/>
              <a:t>大阪</a:t>
            </a:r>
            <a:r>
              <a:rPr lang="ja-JP" altLang="en-US" sz="1400" dirty="0" smtClean="0"/>
              <a:t>が有する</a:t>
            </a:r>
            <a:r>
              <a:rPr lang="ja-JP" altLang="ja-JP" sz="1400" dirty="0" smtClean="0"/>
              <a:t>豊富</a:t>
            </a:r>
            <a:r>
              <a:rPr lang="ja-JP" altLang="ja-JP" sz="1400" dirty="0"/>
              <a:t>なスポーツ資源を積極的に活用し</a:t>
            </a:r>
            <a:r>
              <a:rPr lang="ja-JP" altLang="ja-JP" sz="1400" dirty="0" smtClean="0"/>
              <a:t>、観光</a:t>
            </a:r>
            <a:r>
              <a:rPr lang="ja-JP" altLang="ja-JP" sz="1400" dirty="0"/>
              <a:t>集客や大阪の</a:t>
            </a:r>
            <a:r>
              <a:rPr lang="ja-JP" altLang="ja-JP" sz="1400" dirty="0" smtClean="0"/>
              <a:t>活性化</a:t>
            </a:r>
            <a:r>
              <a:rPr lang="ja-JP" altLang="en-US" sz="1400" dirty="0" smtClean="0"/>
              <a:t>を進めます</a:t>
            </a:r>
            <a:r>
              <a:rPr lang="ja-JP" altLang="ja-JP" sz="1400" dirty="0" smtClean="0"/>
              <a:t>。</a:t>
            </a:r>
            <a:endParaRPr lang="en-US" altLang="ja-JP" sz="1400" dirty="0" smtClean="0"/>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○（公財）大阪観光局が「日本版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して地域の連携強化を図り、「観光地経営」の視点に立った大阪に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おける観光地域づくり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を推進します。</a:t>
            </a:r>
          </a:p>
          <a:p>
            <a:pPr marL="180000" indent="-4572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DMO(Destination Management/Marketing Organization)</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観光地域づくり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実現のために戦略策定や、戦略を着実に実施するための調整機能を備えた法人。</a:t>
            </a: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観光集客のみならず、消費拡大や経済効果も高く、さらに国内産業の活性化や国際競争力の向上につながる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知の拠点である大学など都市の魅力を高める施設等の誘致を進めることで、世界で存在感を発揮する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大阪」のまちづくりを進めます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870996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580" y="4877147"/>
            <a:ext cx="17145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コネクタ 2"/>
          <p:cNvCxnSpPr/>
          <p:nvPr/>
        </p:nvCxnSpPr>
        <p:spPr>
          <a:xfrm>
            <a:off x="179512"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6" y="548680"/>
            <a:ext cx="8568952" cy="4562788"/>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により、国際都市にふさわしい景観の形成、府民へのやすらぎ・憩い空間を提供します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食材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・加工品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大阪産（もん）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smtClean="0">
                <a:cs typeface="Meiryo UI" panose="020B0604030504040204" pitchFamily="50" charset="-128"/>
              </a:rPr>
              <a:t>製品</a:t>
            </a:r>
            <a:r>
              <a:rPr lang="ja-JP" altLang="en-US" sz="1400" dirty="0">
                <a:cs typeface="Meiryo UI" panose="020B0604030504040204" pitchFamily="50" charset="-128"/>
              </a:rPr>
              <a:t>（大阪製ブランド認証製品・伝統工芸品</a:t>
            </a:r>
            <a:r>
              <a:rPr lang="ja-JP" altLang="en-US" sz="1400" dirty="0" smtClean="0">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が有する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歴史資産である「百舌鳥・古市古墳群」について、関係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年度国内推薦の獲得、平成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年度世界文化遺産登録をめざして取組みを進めます。</a:t>
            </a:r>
            <a:br>
              <a:rPr lang="ja-JP" altLang="en-US" sz="1400" dirty="0">
                <a:latin typeface="Meiryo UI" panose="020B0604030504040204" pitchFamily="50" charset="-128"/>
                <a:ea typeface="Meiryo UI" panose="020B0604030504040204" pitchFamily="50" charset="-128"/>
                <a:cs typeface="Meiryo UI" panose="020B0604030504040204" pitchFamily="50" charset="-128"/>
              </a:rPr>
            </a:b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歴史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・自然・文化に育まれた景観資源を再発見し、よりよい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に役立て、国内外に大阪の魅力を発信する「ビュースポット」の取組み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を府内市町村と協力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進めます。また、企業や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による公共空間の活用により、地域の価値を維持・向上させていくため、「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BID</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制度」の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活用、普及など、エリアマネジメントの取組みを進めます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BID</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Business Improvement District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域内の地権者に課される共同負担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金を</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原資とし、地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域内</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必要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なサービス事業を行う組織</a:t>
            </a: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のさらなる魅力づくりや世界に類を見ない光景観の創出、公共空間を活用した芸術文化活動の推進等を行うとともに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、これらを様々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な機会を捉えて内外に発信することなどを通じて、府域への集客力を高めます。また、地域との連携のもと、歴史や文化など大阪が有するポテンシャルを活かした都市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51" y="4941168"/>
            <a:ext cx="1383221" cy="1908239"/>
          </a:xfrm>
          <a:prstGeom prst="rect">
            <a:avLst/>
          </a:prstGeom>
        </p:spPr>
      </p:pic>
      <p:sp>
        <p:nvSpPr>
          <p:cNvPr id="7" name="テキスト ボックス 6"/>
          <p:cNvSpPr txBox="1"/>
          <p:nvPr/>
        </p:nvSpPr>
        <p:spPr>
          <a:xfrm>
            <a:off x="4860032" y="4941168"/>
            <a:ext cx="4493112" cy="276999"/>
          </a:xfrm>
          <a:prstGeom prst="rect">
            <a:avLst/>
          </a:prstGeom>
          <a:noFill/>
        </p:spPr>
        <p:txBody>
          <a:bodyPr wrap="square" rtlCol="0">
            <a:spAutoFit/>
          </a:bodyPr>
          <a:lstStyle/>
          <a:p>
            <a:r>
              <a:rPr kumimoji="1" lang="ja-JP" altLang="en-US" sz="1200" dirty="0" smtClean="0"/>
              <a:t>■　各種ロゴ（大阪産、大阪製、百舌鳥古市古墳群、水都大阪）</a:t>
            </a:r>
            <a:endParaRPr kumimoji="1" lang="ja-JP" altLang="en-US" sz="1200" dirty="0"/>
          </a:p>
        </p:txBody>
      </p:sp>
      <p:sp>
        <p:nvSpPr>
          <p:cNvPr id="11" name="テキスト ボックス 10"/>
          <p:cNvSpPr txBox="1"/>
          <p:nvPr/>
        </p:nvSpPr>
        <p:spPr>
          <a:xfrm>
            <a:off x="243148" y="4911551"/>
            <a:ext cx="2808312" cy="461665"/>
          </a:xfrm>
          <a:prstGeom prst="rect">
            <a:avLst/>
          </a:prstGeom>
          <a:noFill/>
        </p:spPr>
        <p:txBody>
          <a:bodyPr wrap="square" rtlCol="0">
            <a:spAutoFit/>
          </a:bodyPr>
          <a:lstStyle/>
          <a:p>
            <a:r>
              <a:rPr kumimoji="1" lang="ja-JP" altLang="en-US" sz="1200" dirty="0" smtClean="0"/>
              <a:t>■　大阪府広報担当副知事</a:t>
            </a:r>
            <a:r>
              <a:rPr kumimoji="1" lang="en-US" altLang="ja-JP" sz="1200" dirty="0" smtClean="0"/>
              <a:t/>
            </a:r>
            <a:br>
              <a:rPr kumimoji="1" lang="en-US" altLang="ja-JP" sz="1200" dirty="0" smtClean="0"/>
            </a:br>
            <a:r>
              <a:rPr kumimoji="1" lang="ja-JP" altLang="en-US" sz="1200" dirty="0" smtClean="0"/>
              <a:t>　　「もずやん」</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5267522"/>
            <a:ext cx="1051144" cy="1473846"/>
          </a:xfrm>
          <a:prstGeom prst="rect">
            <a:avLst/>
          </a:prstGeom>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5877272"/>
            <a:ext cx="838200"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D:\MiyoshiG\Desktop\F_ ヨコ組和英文タイプ.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08"/>
          <a:stretch/>
        </p:blipFill>
        <p:spPr bwMode="auto">
          <a:xfrm>
            <a:off x="6372200" y="5235941"/>
            <a:ext cx="961367" cy="1505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水都大阪 - AQUA METROPOLIS OSAK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4158" y="5200033"/>
            <a:ext cx="1270290" cy="139731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6124754"/>
          </a:xfrm>
          <a:prstGeom prst="rect">
            <a:avLst/>
          </a:prstGeom>
        </p:spPr>
        <p:txBody>
          <a:bodyPr wrap="square">
            <a:spAutoFit/>
          </a:bodyPr>
          <a:lstStyle/>
          <a:p>
            <a:pPr marL="180000" indent="-457200"/>
            <a:r>
              <a:rPr lang="ja-JP" altLang="en-US" sz="1400" b="1" dirty="0" smtClean="0"/>
              <a:t>■　国</a:t>
            </a:r>
            <a:r>
              <a:rPr lang="ja-JP" altLang="en-US" sz="1400" b="1" dirty="0"/>
              <a:t>への</a:t>
            </a:r>
            <a:r>
              <a:rPr lang="ja-JP" altLang="en-US" sz="1400" b="1" dirty="0" smtClean="0"/>
              <a:t>働きかけについて</a:t>
            </a:r>
            <a:endParaRPr lang="ja-JP" altLang="ja-JP" sz="1400" dirty="0"/>
          </a:p>
          <a:p>
            <a:pPr marL="180000" indent="-457200"/>
            <a:r>
              <a:rPr lang="ja-JP" altLang="en-US" sz="1400" b="1" dirty="0" smtClean="0">
                <a:cs typeface="Meiryo UI" panose="020B0604030504040204" pitchFamily="50" charset="-128"/>
              </a:rPr>
              <a:t>（１）国機関等の移転・設置</a:t>
            </a:r>
            <a:endParaRPr lang="en-US" altLang="ja-JP" sz="1400" b="1" dirty="0" smtClean="0">
              <a:cs typeface="Meiryo UI" panose="020B0604030504040204" pitchFamily="50" charset="-128"/>
            </a:endParaRPr>
          </a:p>
          <a:p>
            <a:pPr marL="180000" indent="-457200"/>
            <a:r>
              <a:rPr lang="ja-JP" altLang="en-US" sz="1400" dirty="0" smtClean="0">
                <a:cs typeface="Meiryo UI" panose="020B0604030504040204" pitchFamily="50" charset="-128"/>
              </a:rPr>
              <a:t>　　</a:t>
            </a:r>
            <a:r>
              <a:rPr lang="ja-JP" altLang="en-US" sz="1400" spc="-50" dirty="0" smtClean="0">
                <a:cs typeface="Meiryo UI" panose="020B0604030504040204" pitchFamily="50" charset="-128"/>
              </a:rPr>
              <a:t>東京一極集中を是正し、大阪における「しごと」と「ひ</a:t>
            </a:r>
            <a:r>
              <a:rPr lang="ja-JP" altLang="en-US" sz="1400" spc="-50" dirty="0">
                <a:cs typeface="Meiryo UI" panose="020B0604030504040204" pitchFamily="50" charset="-128"/>
              </a:rPr>
              <a:t>と</a:t>
            </a:r>
            <a:r>
              <a:rPr lang="ja-JP" altLang="en-US" sz="1400" spc="-50" dirty="0" smtClean="0">
                <a:cs typeface="Meiryo UI" panose="020B0604030504040204" pitchFamily="50" charset="-128"/>
              </a:rPr>
              <a:t>」の好循環を生むために必要な国機関の移転・設置を求めていきます。</a:t>
            </a:r>
            <a:endParaRPr lang="en-US" altLang="ja-JP" sz="1400" spc="-5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また、関西広域連合とも連携し、大阪・関西への国機関の移転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1400" dirty="0" smtClean="0">
                <a:cs typeface="Meiryo UI" panose="020B0604030504040204" pitchFamily="50" charset="-128"/>
              </a:rPr>
              <a:t>を求めます。</a:t>
            </a:r>
            <a:endParaRPr lang="en-US" altLang="ja-JP" sz="1400" dirty="0" smtClean="0">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srgbClr val="FF0000"/>
              </a:solidFill>
              <a:cs typeface="Meiryo UI" panose="020B0604030504040204" pitchFamily="50" charset="-128"/>
            </a:endParaRPr>
          </a:p>
          <a:p>
            <a:pPr marL="180000" indent="-457200"/>
            <a:endParaRPr lang="en-US" altLang="ja-JP" sz="1400" b="1" dirty="0" smtClean="0">
              <a:solidFill>
                <a:srgbClr val="FF0000"/>
              </a:solidFill>
              <a:cs typeface="Meiryo UI" panose="020B0604030504040204" pitchFamily="50" charset="-128"/>
            </a:endParaRPr>
          </a:p>
          <a:p>
            <a:pPr marL="180000" indent="-457200"/>
            <a:endParaRPr lang="en-US" altLang="ja-JP" sz="1400" b="1" dirty="0">
              <a:solidFill>
                <a:prstClr val="black"/>
              </a:solidFill>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a:t>
            </a:r>
          </a:p>
        </p:txBody>
      </p:sp>
      <p:graphicFrame>
        <p:nvGraphicFramePr>
          <p:cNvPr id="2" name="表 1"/>
          <p:cNvGraphicFramePr>
            <a:graphicFrameLocks noGrp="1"/>
          </p:cNvGraphicFramePr>
          <p:nvPr>
            <p:extLst>
              <p:ext uri="{D42A27DB-BD31-4B8C-83A1-F6EECF244321}">
                <p14:modId xmlns:p14="http://schemas.microsoft.com/office/powerpoint/2010/main" val="3176197346"/>
              </p:ext>
            </p:extLst>
          </p:nvPr>
        </p:nvGraphicFramePr>
        <p:xfrm>
          <a:off x="387436" y="1692349"/>
          <a:ext cx="8433036" cy="4815840"/>
        </p:xfrm>
        <a:graphic>
          <a:graphicData uri="http://schemas.openxmlformats.org/drawingml/2006/table">
            <a:tbl>
              <a:tblPr firstRow="1" bandRow="1">
                <a:tableStyleId>{5940675A-B579-460E-94D1-54222C63F5DA}</a:tableStyleId>
              </a:tblPr>
              <a:tblGrid>
                <a:gridCol w="584164"/>
                <a:gridCol w="1512168"/>
                <a:gridCol w="5904656"/>
                <a:gridCol w="432048"/>
              </a:tblGrid>
              <a:tr h="209352">
                <a:tc>
                  <a:txBody>
                    <a:bodyPr/>
                    <a:lstStyle/>
                    <a:p>
                      <a:pPr algn="ctr"/>
                      <a:r>
                        <a:rPr kumimoji="1" lang="ja-JP" altLang="en-US" sz="1400" u="none" dirty="0" smtClean="0">
                          <a:solidFill>
                            <a:schemeClr val="tx1"/>
                          </a:solidFill>
                        </a:rPr>
                        <a:t>区分</a:t>
                      </a:r>
                      <a:endParaRPr kumimoji="1" lang="ja-JP" altLang="en-US" sz="1400" u="none" dirty="0">
                        <a:solidFill>
                          <a:schemeClr val="tx1"/>
                        </a:solidFill>
                      </a:endParaRPr>
                    </a:p>
                  </a:txBody>
                  <a:tcPr>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tx1"/>
                          </a:solidFill>
                        </a:rPr>
                        <a:t>国機関等</a:t>
                      </a:r>
                      <a:endParaRPr kumimoji="1" lang="ja-JP" altLang="en-US" sz="1400" u="none"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tx1"/>
                          </a:solidFill>
                        </a:rPr>
                        <a:t>内容・移転による効果　等</a:t>
                      </a:r>
                      <a:endParaRPr kumimoji="1" lang="ja-JP" altLang="en-US" sz="1400" u="none" dirty="0">
                        <a:solidFill>
                          <a:schemeClr val="tx1"/>
                        </a:solidFill>
                      </a:endParaRPr>
                    </a:p>
                  </a:txBody>
                  <a:tcP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solidFill>
                      <a:schemeClr val="tx1"/>
                    </a:solidFill>
                  </a:tcPr>
                </a:tc>
                <a:tc>
                  <a:txBody>
                    <a:bodyPr/>
                    <a:lstStyle/>
                    <a:p>
                      <a:pPr algn="ctr"/>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r>
              <a:tr h="370840">
                <a:tc rowSpan="2">
                  <a:txBody>
                    <a:bodyPr/>
                    <a:lstStyle/>
                    <a:p>
                      <a:r>
                        <a:rPr kumimoji="1" lang="ja-JP" altLang="en-US" sz="1400" u="none" dirty="0" smtClean="0">
                          <a:solidFill>
                            <a:schemeClr val="tx1"/>
                          </a:solidFill>
                        </a:rPr>
                        <a:t>中央省庁</a:t>
                      </a:r>
                      <a:endParaRPr kumimoji="1" lang="ja-JP" altLang="en-US" sz="1400" u="none" dirty="0">
                        <a:solidFill>
                          <a:schemeClr val="tx1"/>
                        </a:solidFill>
                      </a:endParaRPr>
                    </a:p>
                  </a:txBody>
                  <a:tcPr/>
                </a:tc>
                <a:tc>
                  <a:txBody>
                    <a:bodyPr/>
                    <a:lstStyle/>
                    <a:p>
                      <a:r>
                        <a:rPr kumimoji="1" lang="ja-JP" altLang="en-US" sz="1400" u="none" dirty="0" smtClean="0">
                          <a:solidFill>
                            <a:schemeClr val="tx1"/>
                          </a:solidFill>
                        </a:rPr>
                        <a:t>特許庁</a:t>
                      </a:r>
                      <a:endParaRPr kumimoji="1" lang="ja-JP" altLang="en-US" sz="1400" u="none"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kumimoji="1" lang="ja-JP" altLang="en-US" sz="1400" u="none" dirty="0" smtClean="0">
                          <a:solidFill>
                            <a:schemeClr val="tx1"/>
                          </a:solidFill>
                        </a:rPr>
                        <a:t>特許庁の審査拠点を新たに大阪に</a:t>
                      </a:r>
                      <a:r>
                        <a:rPr kumimoji="1" lang="ja-JP" altLang="en-US" sz="1400" u="none" spc="-200" dirty="0" smtClean="0">
                          <a:solidFill>
                            <a:schemeClr val="tx1"/>
                          </a:solidFill>
                        </a:rPr>
                        <a:t>設置</a:t>
                      </a:r>
                      <a:endParaRPr kumimoji="1" lang="en-US" altLang="ja-JP" sz="1400" u="none" spc="-200" dirty="0" smtClean="0">
                        <a:solidFill>
                          <a:schemeClr val="tx1"/>
                        </a:solidFill>
                      </a:endParaRPr>
                    </a:p>
                    <a:p>
                      <a:r>
                        <a:rPr kumimoji="1" lang="ja-JP" altLang="en-US" sz="1400" u="none" spc="-100" dirty="0" smtClean="0">
                          <a:solidFill>
                            <a:schemeClr val="tx1"/>
                          </a:solidFill>
                        </a:rPr>
                        <a:t>　</a:t>
                      </a:r>
                      <a:r>
                        <a:rPr kumimoji="1" lang="ja-JP" altLang="en-US" sz="1400" u="none" dirty="0" smtClean="0">
                          <a:solidFill>
                            <a:schemeClr val="tx1"/>
                          </a:solidFill>
                        </a:rPr>
                        <a:t>➡　「世界最速・最高品質の知財システムと大規模災害発生時のバックアップ</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体制確立」に寄与</a:t>
                      </a:r>
                      <a:endParaRPr kumimoji="1" lang="en-US" altLang="ja-JP" sz="1400" u="none" dirty="0" smtClean="0">
                        <a:solidFill>
                          <a:schemeClr val="tx1"/>
                        </a:solidFill>
                      </a:endParaRPr>
                    </a:p>
                    <a:p>
                      <a:r>
                        <a:rPr kumimoji="1" lang="ja-JP" altLang="en-US" sz="1400" u="none" dirty="0" smtClean="0">
                          <a:solidFill>
                            <a:schemeClr val="tx1"/>
                          </a:solidFill>
                        </a:rPr>
                        <a:t>　　　大阪・関西のものづくり企業の技術革新と知財戦略への取組み促進</a:t>
                      </a:r>
                      <a:endParaRPr kumimoji="1" lang="ja-JP" altLang="en-US" sz="1400" u="none" dirty="0">
                        <a:solidFill>
                          <a:schemeClr val="tx1"/>
                        </a:solidFill>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rowSpan="4">
                  <a:txBody>
                    <a:bodyPr/>
                    <a:lstStyle/>
                    <a:p>
                      <a:pPr algn="ctr"/>
                      <a:r>
                        <a:rPr kumimoji="1" lang="ja-JP" altLang="en-US" sz="1400" u="none" dirty="0" smtClean="0">
                          <a:solidFill>
                            <a:schemeClr val="tx1"/>
                          </a:solidFill>
                        </a:rPr>
                        <a:t>府の提案を受け、国において検討中</a:t>
                      </a:r>
                      <a:endParaRPr kumimoji="1" lang="ja-JP" altLang="en-US" sz="1400" u="none" dirty="0">
                        <a:solidFill>
                          <a:schemeClr val="tx1"/>
                        </a:solidFill>
                      </a:endParaRPr>
                    </a:p>
                  </a:txBody>
                  <a:tcPr vert="eaVert">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r>
              <a:tr h="370840">
                <a:tc vMerge="1">
                  <a:txBody>
                    <a:bodyPr/>
                    <a:lstStyle/>
                    <a:p>
                      <a:endParaRPr kumimoji="1" lang="ja-JP" altLang="en-US" sz="1400" dirty="0"/>
                    </a:p>
                  </a:txBody>
                  <a:tcPr/>
                </a:tc>
                <a:tc>
                  <a:txBody>
                    <a:bodyPr/>
                    <a:lstStyle/>
                    <a:p>
                      <a:r>
                        <a:rPr kumimoji="1" lang="ja-JP" altLang="en-US" sz="1400" u="none" dirty="0" smtClean="0">
                          <a:solidFill>
                            <a:schemeClr val="tx1"/>
                          </a:solidFill>
                        </a:rPr>
                        <a:t>中小企業庁</a:t>
                      </a:r>
                      <a:endParaRPr kumimoji="1" lang="ja-JP" altLang="en-US" sz="1400" u="none"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kumimoji="1" lang="ja-JP" altLang="en-US" sz="1400" u="none" dirty="0" smtClean="0">
                          <a:solidFill>
                            <a:schemeClr val="tx1"/>
                          </a:solidFill>
                        </a:rPr>
                        <a:t>双眼型国土構造の形成（東京一極集中是正）</a:t>
                      </a:r>
                      <a:endParaRPr kumimoji="1" lang="en-US" altLang="ja-JP" sz="1400" u="none" dirty="0" smtClean="0">
                        <a:solidFill>
                          <a:schemeClr val="tx1"/>
                        </a:solidFill>
                      </a:endParaRPr>
                    </a:p>
                    <a:p>
                      <a:r>
                        <a:rPr kumimoji="1" lang="ja-JP" altLang="en-US" sz="1400" u="none" dirty="0" smtClean="0">
                          <a:solidFill>
                            <a:schemeClr val="tx1"/>
                          </a:solidFill>
                        </a:rPr>
                        <a:t>　➡　中小企業の現場実態に即した政策展開</a:t>
                      </a:r>
                      <a:endParaRPr kumimoji="1" lang="ja-JP" altLang="en-US" sz="1400" u="none" dirty="0">
                        <a:solidFill>
                          <a:schemeClr val="tx1"/>
                        </a:solidFill>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vMerge="1">
                  <a:txBody>
                    <a:bodyPr/>
                    <a:lstStyle/>
                    <a:p>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tcPr>
                </a:tc>
              </a:tr>
              <a:tr h="370840">
                <a:tc rowSpan="3">
                  <a:txBody>
                    <a:bodyPr/>
                    <a:lstStyle/>
                    <a:p>
                      <a:r>
                        <a:rPr kumimoji="1" lang="ja-JP" altLang="en-US" sz="1400" u="none" dirty="0" smtClean="0">
                          <a:solidFill>
                            <a:schemeClr val="tx1"/>
                          </a:solidFill>
                        </a:rPr>
                        <a:t>独立行政法人</a:t>
                      </a:r>
                      <a:endParaRPr kumimoji="1" lang="ja-JP" altLang="en-US" sz="1400" u="none" dirty="0">
                        <a:solidFill>
                          <a:schemeClr val="tx1"/>
                        </a:solidFill>
                      </a:endParaRPr>
                    </a:p>
                  </a:txBody>
                  <a:tcPr/>
                </a:tc>
                <a:tc>
                  <a:txBody>
                    <a:bodyPr/>
                    <a:lstStyle/>
                    <a:p>
                      <a:r>
                        <a:rPr kumimoji="1" lang="ja-JP" altLang="en-US" sz="1400" u="none" dirty="0" smtClean="0">
                          <a:solidFill>
                            <a:schemeClr val="tx1"/>
                          </a:solidFill>
                        </a:rPr>
                        <a:t>工業所有権</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smtClean="0">
                          <a:solidFill>
                            <a:schemeClr val="tx1"/>
                          </a:solidFill>
                        </a:rPr>
                        <a:t>情報・研修館</a:t>
                      </a:r>
                      <a:endParaRPr kumimoji="1" lang="ja-JP" altLang="en-US" sz="1400" u="none" dirty="0">
                        <a:solidFill>
                          <a:schemeClr val="tx1"/>
                        </a:solidFill>
                      </a:endParaRPr>
                    </a:p>
                  </a:txBody>
                  <a:tcPr/>
                </a:tc>
                <a:tc>
                  <a:txBody>
                    <a:bodyPr/>
                    <a:lstStyle/>
                    <a:p>
                      <a:r>
                        <a:rPr kumimoji="1" lang="ja-JP" altLang="en-US" sz="1400" u="none" dirty="0" smtClean="0">
                          <a:solidFill>
                            <a:schemeClr val="tx1"/>
                          </a:solidFill>
                        </a:rPr>
                        <a:t>工業所有権相談業務及び情報流通業務の実務を担う法人。</a:t>
                      </a:r>
                      <a:r>
                        <a:rPr kumimoji="1" lang="ja-JP" altLang="en-US" sz="1400" b="0" u="none" dirty="0" smtClean="0">
                          <a:solidFill>
                            <a:schemeClr val="tx1"/>
                          </a:solidFill>
                        </a:rPr>
                        <a:t>特許庁の審査拠点とセットでの支援拠点設置</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dirty="0" smtClean="0">
                          <a:solidFill>
                            <a:schemeClr val="tx1"/>
                          </a:solidFill>
                        </a:rPr>
                        <a:t>　➡　ものづくり企業の知財戦略取組みの支援体制強化</a:t>
                      </a:r>
                      <a:endParaRPr kumimoji="1" lang="en-US" altLang="ja-JP" sz="1400" b="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　　　大阪・関西の大学・企業・研究所等の集積を活かし、特許庁の人材育成・</a:t>
                      </a:r>
                      <a:r>
                        <a:rPr kumimoji="1" lang="en-US" altLang="ja-JP" sz="1400" b="0" i="0" u="none" strike="noStrike" kern="1200" cap="none" spc="0" normalizeH="0" baseline="0" noProof="0" dirty="0" smtClean="0">
                          <a:ln>
                            <a:noFill/>
                          </a:ln>
                          <a:solidFill>
                            <a:schemeClr val="tx1"/>
                          </a:solidFill>
                          <a:effectLst/>
                          <a:uLnTx/>
                          <a:uFillTx/>
                          <a:latin typeface="+mn-lt"/>
                          <a:ea typeface="+mn-ea"/>
                          <a:cs typeface="+mn-cs"/>
                        </a:rPr>
                        <a:t/>
                      </a:r>
                      <a:br>
                        <a:rPr kumimoji="1" lang="en-US" altLang="ja-JP" sz="1400" b="0" i="0" u="none" strike="noStrike" kern="1200" cap="none" spc="0" normalizeH="0" baseline="0" noProof="0" dirty="0" smtClean="0">
                          <a:ln>
                            <a:noFill/>
                          </a:ln>
                          <a:solidFill>
                            <a:schemeClr val="tx1"/>
                          </a:solidFill>
                          <a:effectLst/>
                          <a:uLnTx/>
                          <a:uFillTx/>
                          <a:latin typeface="+mn-lt"/>
                          <a:ea typeface="+mn-ea"/>
                          <a:cs typeface="+mn-cs"/>
                        </a:rPr>
                      </a:b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　　　研修に寄与</a:t>
                      </a:r>
                      <a:endParaRPr kumimoji="1" lang="ja-JP" altLang="en-US" sz="1400" u="none" dirty="0">
                        <a:solidFill>
                          <a:schemeClr val="tx1"/>
                        </a:solidFill>
                      </a:endParaRPr>
                    </a:p>
                  </a:txBody>
                  <a:tcPr>
                    <a:lnR w="19050" cap="flat" cmpd="sng" algn="ctr">
                      <a:solidFill>
                        <a:schemeClr val="tx1"/>
                      </a:solidFill>
                      <a:prstDash val="solid"/>
                      <a:round/>
                      <a:headEnd type="none" w="med" len="med"/>
                      <a:tailEnd type="none" w="med" len="med"/>
                    </a:lnR>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tcPr>
                </a:tc>
              </a:tr>
              <a:tr h="370840">
                <a:tc vMerge="1">
                  <a:txBody>
                    <a:bodyPr/>
                    <a:lstStyle/>
                    <a:p>
                      <a:endParaRPr kumimoji="1" lang="ja-JP" altLang="en-US" sz="1400" dirty="0"/>
                    </a:p>
                  </a:txBody>
                  <a:tcPr/>
                </a:tc>
                <a:tc>
                  <a:txBody>
                    <a:bodyPr/>
                    <a:lstStyle/>
                    <a:p>
                      <a:r>
                        <a:rPr kumimoji="1" lang="ja-JP" altLang="en-US" sz="1400" u="none" dirty="0" smtClean="0">
                          <a:solidFill>
                            <a:schemeClr val="tx1"/>
                          </a:solidFill>
                        </a:rPr>
                        <a:t>国立健康・栄養研究所</a:t>
                      </a:r>
                      <a:endParaRPr kumimoji="1" lang="ja-JP" altLang="en-US" sz="1400" u="none" dirty="0">
                        <a:solidFill>
                          <a:schemeClr val="tx1"/>
                        </a:solidFill>
                      </a:endParaRPr>
                    </a:p>
                  </a:txBody>
                  <a:tcPr>
                    <a:lnB w="571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国立研究開発法人医薬基盤・健康・栄養研究所として、大阪にある医薬基盤研究所と組織統合したことを踏まえ、健康・栄養研究所を大阪に設置</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　医薬基盤研究所と同じ大阪に立地することで統合によるシナジー効果を</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高め、健康と医療分野での支援環境の強化</a:t>
                      </a:r>
                    </a:p>
                  </a:txBody>
                  <a:tcPr>
                    <a:lnR w="190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solidFill>
                          <a:schemeClr val="tx1"/>
                        </a:solidFill>
                      </a:endParaRPr>
                    </a:p>
                  </a:txBody>
                  <a:tcPr>
                    <a:lnL w="190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r>
              <a:tr h="370840">
                <a:tc vMerge="1">
                  <a:txBody>
                    <a:bodyPr/>
                    <a:lstStyle/>
                    <a:p>
                      <a:endParaRPr kumimoji="1" lang="ja-JP" altLang="en-US" sz="1400" dirty="0"/>
                    </a:p>
                  </a:txBody>
                  <a:tcPr/>
                </a:tc>
                <a:tc>
                  <a:txBody>
                    <a:bodyPr/>
                    <a:lstStyle/>
                    <a:p>
                      <a:r>
                        <a:rPr kumimoji="1" lang="ja-JP" altLang="en-US" sz="1400" u="none" strike="noStrike" dirty="0" smtClean="0">
                          <a:solidFill>
                            <a:schemeClr val="tx1"/>
                          </a:solidFill>
                        </a:rPr>
                        <a:t>医薬品医療機器総合機構（</a:t>
                      </a:r>
                      <a:r>
                        <a:rPr kumimoji="1" lang="en-US" altLang="ja-JP" sz="1400" u="none" strike="noStrike" dirty="0" smtClean="0">
                          <a:solidFill>
                            <a:schemeClr val="tx1"/>
                          </a:solidFill>
                        </a:rPr>
                        <a:t>PMDA</a:t>
                      </a:r>
                      <a:r>
                        <a:rPr kumimoji="1" lang="ja-JP" altLang="en-US" sz="1400" u="none" strike="noStrike" dirty="0" smtClean="0">
                          <a:solidFill>
                            <a:schemeClr val="tx1"/>
                          </a:solidFill>
                        </a:rPr>
                        <a:t>）</a:t>
                      </a:r>
                      <a:endParaRPr kumimoji="1" lang="ja-JP" altLang="en-US" sz="1400" u="none" strike="noStrike" dirty="0">
                        <a:solidFill>
                          <a:schemeClr val="tx1"/>
                        </a:solidFill>
                      </a:endParaRPr>
                    </a:p>
                  </a:txBody>
                  <a:tcPr>
                    <a:lnT w="57150" cap="flat" cmpd="sng" algn="ctr">
                      <a:solidFill>
                        <a:schemeClr val="tx1"/>
                      </a:solidFill>
                      <a:prstDash val="solid"/>
                      <a:round/>
                      <a:headEnd type="none" w="med" len="med"/>
                      <a:tailEnd type="none" w="med" len="med"/>
                    </a:lnT>
                  </a:tcPr>
                </a:tc>
                <a:tc>
                  <a:txBody>
                    <a:bodyPr/>
                    <a:lstStyle/>
                    <a:p>
                      <a:r>
                        <a:rPr kumimoji="1" lang="ja-JP" altLang="en-US" sz="1400" u="none" strike="noStrike" dirty="0" smtClean="0">
                          <a:solidFill>
                            <a:schemeClr val="tx1"/>
                          </a:solidFill>
                        </a:rPr>
                        <a:t>再生医療分野の審査</a:t>
                      </a:r>
                      <a:r>
                        <a:rPr kumimoji="1" lang="ja-JP" altLang="en-US" sz="1400" u="none" strike="noStrike" baseline="0" dirty="0" smtClean="0">
                          <a:solidFill>
                            <a:schemeClr val="tx1"/>
                          </a:solidFill>
                        </a:rPr>
                        <a:t>機能</a:t>
                      </a:r>
                      <a:r>
                        <a:rPr kumimoji="1" lang="ja-JP" altLang="en-US" sz="1400" u="none" strike="noStrike" dirty="0" smtClean="0">
                          <a:solidFill>
                            <a:schemeClr val="tx1"/>
                          </a:solidFill>
                        </a:rPr>
                        <a:t>の関西支部への委譲</a:t>
                      </a:r>
                      <a:endParaRPr kumimoji="1" lang="en-US" altLang="ja-JP" sz="1400" u="none" strike="noStrike" dirty="0" smtClean="0">
                        <a:solidFill>
                          <a:schemeClr val="tx1"/>
                        </a:solidFill>
                      </a:endParaRPr>
                    </a:p>
                    <a:p>
                      <a:r>
                        <a:rPr kumimoji="1" lang="ja-JP" altLang="en-US" sz="1400" u="none" strike="noStrike" dirty="0" smtClean="0">
                          <a:solidFill>
                            <a:schemeClr val="tx1"/>
                          </a:solidFill>
                        </a:rPr>
                        <a:t>　➡　大阪・関西が強みを有する</a:t>
                      </a:r>
                      <a:r>
                        <a:rPr kumimoji="1" lang="ja-JP" altLang="en-US" sz="1400" u="none" strike="noStrike" baseline="0" dirty="0" smtClean="0">
                          <a:solidFill>
                            <a:schemeClr val="tx1"/>
                          </a:solidFill>
                        </a:rPr>
                        <a:t>再生医療分野における研究開発の加速化や</a:t>
                      </a:r>
                      <a:r>
                        <a:rPr kumimoji="1" lang="en-US" altLang="ja-JP" sz="1400" u="none" strike="noStrike" baseline="0" dirty="0" smtClean="0">
                          <a:solidFill>
                            <a:schemeClr val="tx1"/>
                          </a:solidFill>
                        </a:rPr>
                        <a:t/>
                      </a:r>
                      <a:br>
                        <a:rPr kumimoji="1" lang="en-US" altLang="ja-JP" sz="1400" u="none" strike="noStrike" baseline="0" dirty="0" smtClean="0">
                          <a:solidFill>
                            <a:schemeClr val="tx1"/>
                          </a:solidFill>
                        </a:rPr>
                      </a:br>
                      <a:r>
                        <a:rPr kumimoji="1" lang="ja-JP" altLang="en-US" sz="1400" u="none" strike="noStrike" baseline="0" dirty="0" smtClean="0">
                          <a:solidFill>
                            <a:schemeClr val="tx1"/>
                          </a:solidFill>
                        </a:rPr>
                        <a:t>　　　早期実用化</a:t>
                      </a:r>
                      <a:endParaRPr kumimoji="1" lang="en-US" altLang="ja-JP" sz="1400" u="none" strike="noStrike" baseline="0" dirty="0" smtClean="0">
                        <a:solidFill>
                          <a:schemeClr val="tx1"/>
                        </a:solidFill>
                      </a:endParaRPr>
                    </a:p>
                    <a:p>
                      <a:r>
                        <a:rPr kumimoji="1" lang="ja-JP" altLang="en-US" sz="1400" u="none" strike="noStrike" baseline="0" dirty="0" smtClean="0">
                          <a:solidFill>
                            <a:schemeClr val="tx1"/>
                          </a:solidFill>
                        </a:rPr>
                        <a:t>　☞　</a:t>
                      </a:r>
                      <a:r>
                        <a:rPr kumimoji="1" lang="en-US" altLang="ja-JP" sz="1400" u="none" strike="noStrike" baseline="0" dirty="0" smtClean="0">
                          <a:solidFill>
                            <a:schemeClr val="tx1"/>
                          </a:solidFill>
                        </a:rPr>
                        <a:t>PMDA</a:t>
                      </a:r>
                      <a:r>
                        <a:rPr kumimoji="1" lang="ja-JP" altLang="en-US" sz="1400" u="none" strike="noStrike" baseline="0" dirty="0" smtClean="0">
                          <a:solidFill>
                            <a:schemeClr val="tx1"/>
                          </a:solidFill>
                        </a:rPr>
                        <a:t>関西支部の相談機能を有効に活用しつつ、委譲をめざす。</a:t>
                      </a:r>
                      <a:endParaRPr kumimoji="1" lang="ja-JP" altLang="en-US" sz="1400" u="none" strike="noStrike" baseline="0" dirty="0">
                        <a:solidFill>
                          <a:schemeClr val="tx1"/>
                        </a:solidFill>
                      </a:endParaRPr>
                    </a:p>
                  </a:txBody>
                  <a:tcPr>
                    <a:lnR w="190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pPr algn="ctr"/>
                      <a:r>
                        <a:rPr kumimoji="1" lang="ja-JP" altLang="en-US" sz="1400" u="none" strike="noStrike" baseline="0" dirty="0" err="1" smtClean="0">
                          <a:solidFill>
                            <a:schemeClr val="tx1"/>
                          </a:solidFill>
                        </a:rPr>
                        <a:t>ー</a:t>
                      </a:r>
                      <a:endParaRPr kumimoji="1" lang="ja-JP" altLang="en-US" sz="1400" u="none" strike="noStrike" baseline="0" dirty="0">
                        <a:solidFill>
                          <a:schemeClr val="tx1"/>
                        </a:solidFill>
                      </a:endParaRPr>
                    </a:p>
                  </a:txBody>
                  <a:tcPr anchor="ctr">
                    <a:lnL w="190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Tree>
    <p:extLst>
      <p:ext uri="{BB962C8B-B14F-4D97-AF65-F5344CB8AC3E}">
        <p14:creationId xmlns:p14="http://schemas.microsoft.com/office/powerpoint/2010/main" val="1779818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5" name="正方形/長方形 4"/>
          <p:cNvSpPr/>
          <p:nvPr/>
        </p:nvSpPr>
        <p:spPr>
          <a:xfrm>
            <a:off x="107504" y="706413"/>
            <a:ext cx="8856984" cy="4616648"/>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）地方拠点強化税制</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拠点強化税制は、地方創生の実現に向け、東京圏から地方への人の流れ等を促進する趣旨で創設されたものであるにもかかわらず、近畿圏中心部（大阪府では、大阪市の全域、守口市・東大阪市・堺市の一部）が「支援対象外地域」として、対象から除外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大阪府では、府域全体で企業の集積・立地競争力を確保する観点から、支援対象外地域の見直しについて、国に働きかけていきます。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（３）税財源自主権の確立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確立を図るとともに、それまでの間は、大都市圏特有の行政需要、今後の社会保障関係経費の増加などに対応し、安定した財政運営が行えるよう、必要な地方一般財源総額を臨時財政対策債に依存することなく確保することや、地方法人税については、早急に廃止し、地方税として復元すること等について、引き続き国に求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地域</a:t>
            </a:r>
            <a:r>
              <a:rPr lang="ja-JP" altLang="ja-JP" sz="1400" dirty="0"/>
              <a:t>経済の活性化を推進し、地方創生を図っていくためには、地域・民間の創意工夫や実情に応じた</a:t>
            </a:r>
            <a:r>
              <a:rPr lang="ja-JP" altLang="ja-JP" sz="1400" dirty="0" smtClean="0"/>
              <a:t>取組</a:t>
            </a:r>
            <a:r>
              <a:rPr lang="ja-JP" altLang="en-US" sz="1400" dirty="0" smtClean="0"/>
              <a:t>み</a:t>
            </a:r>
            <a:r>
              <a:rPr lang="ja-JP" altLang="ja-JP" sz="1400" dirty="0" smtClean="0"/>
              <a:t>の</a:t>
            </a:r>
            <a:r>
              <a:rPr lang="ja-JP" altLang="ja-JP" sz="1400" dirty="0"/>
              <a:t>障害となる規制を改革していく必要が</a:t>
            </a:r>
            <a:r>
              <a:rPr lang="ja-JP" altLang="ja-JP" sz="1400" dirty="0" smtClean="0"/>
              <a:t>あ</a:t>
            </a:r>
            <a:r>
              <a:rPr lang="ja-JP" altLang="en-US" sz="1400" dirty="0" smtClean="0"/>
              <a:t>ります</a:t>
            </a:r>
            <a:r>
              <a:rPr lang="ja-JP" altLang="ja-JP" sz="1400" dirty="0" smtClean="0"/>
              <a:t>。</a:t>
            </a:r>
            <a:endParaRPr lang="ja-JP" altLang="ja-JP" sz="1400" dirty="0"/>
          </a:p>
          <a:p>
            <a:pPr marL="180000" indent="-457200"/>
            <a:r>
              <a:rPr lang="ja-JP" altLang="en-US" sz="1400" dirty="0" smtClean="0"/>
              <a:t>　　</a:t>
            </a:r>
            <a:r>
              <a:rPr lang="ja-JP" altLang="ja-JP" sz="1400" dirty="0" smtClean="0"/>
              <a:t>この</a:t>
            </a:r>
            <a:r>
              <a:rPr lang="ja-JP" altLang="ja-JP" sz="1400" dirty="0"/>
              <a:t>ため、府内事業者の具体的なニーズに応じて、特区制度や国の規制改革会議などを通して</a:t>
            </a:r>
            <a:r>
              <a:rPr lang="ja-JP" altLang="ja-JP" sz="1400" dirty="0" smtClean="0"/>
              <a:t>、</a:t>
            </a:r>
            <a:r>
              <a:rPr lang="ja-JP" altLang="en-US" sz="1400" dirty="0" smtClean="0"/>
              <a:t>国に働きかけを行い、</a:t>
            </a:r>
            <a:r>
              <a:rPr lang="ja-JP" altLang="ja-JP" sz="1400" dirty="0" smtClean="0"/>
              <a:t>民間</a:t>
            </a:r>
            <a:r>
              <a:rPr lang="ja-JP" altLang="ja-JP" sz="1400" dirty="0"/>
              <a:t>が自由に活動できる</a:t>
            </a:r>
            <a:r>
              <a:rPr lang="ja-JP" altLang="ja-JP" sz="1400" dirty="0" smtClean="0"/>
              <a:t>環境を整備</a:t>
            </a:r>
            <a:r>
              <a:rPr lang="ja-JP" altLang="en-US" sz="1400" dirty="0" smtClean="0"/>
              <a:t>することによって</a:t>
            </a:r>
            <a:r>
              <a:rPr lang="ja-JP" altLang="ja-JP" sz="1400" dirty="0" smtClean="0"/>
              <a:t>、</a:t>
            </a:r>
            <a:r>
              <a:rPr lang="ja-JP" altLang="ja-JP" sz="1400" dirty="0"/>
              <a:t>大阪の成長と大阪産業の活性化</a:t>
            </a:r>
            <a:r>
              <a:rPr lang="ja-JP" altLang="ja-JP" sz="1400" dirty="0" smtClean="0"/>
              <a:t>を</a:t>
            </a:r>
            <a:r>
              <a:rPr lang="ja-JP" altLang="en-US" sz="1400" dirty="0" smtClean="0"/>
              <a:t>めざします</a:t>
            </a:r>
            <a:r>
              <a:rPr lang="ja-JP" altLang="ja-JP" sz="1400" dirty="0" smtClean="0"/>
              <a:t>。</a:t>
            </a:r>
            <a:endParaRPr lang="ja-JP" altLang="ja-JP" sz="1400" dirty="0"/>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12020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4" name="テキスト ボックス 3"/>
          <p:cNvSpPr txBox="1"/>
          <p:nvPr/>
        </p:nvSpPr>
        <p:spPr>
          <a:xfrm>
            <a:off x="735772" y="1453331"/>
            <a:ext cx="8020792" cy="461665"/>
          </a:xfrm>
          <a:prstGeom prst="rect">
            <a:avLst/>
          </a:prstGeom>
          <a:noFill/>
        </p:spPr>
        <p:txBody>
          <a:bodyPr wrap="square" rtlCol="0">
            <a:spAutoFit/>
          </a:bodyPr>
          <a:lstStyle/>
          <a:p>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４．活力ある地域創出　～新しい「都市型ライフスタイル」の提唱</a:t>
            </a:r>
            <a:endParaRPr lang="en-US" altLang="ja-JP"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8216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7989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8709"/>
            <a:ext cx="8460940" cy="954107"/>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圏域別にみると、近畿圏は中部圏とほぼ同数の就業者数です。製造業が突出している中部圏に比べ、さまざまな産業にバランスよく分布している点が特徴的です。一方で、首都圏と比べ情報通信業の従事者が少ない点が顕著です。</a:t>
            </a: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また、医薬品・医療機器の出荷額や、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人口あたり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の飲食店数などは他圏域よりも顕著に多く、これらが特徴的な産業といえます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43662" y="1922023"/>
            <a:ext cx="8424399" cy="2218857"/>
            <a:chOff x="-179991" y="1772816"/>
            <a:chExt cx="9295424" cy="2448272"/>
          </a:xfrm>
        </p:grpSpPr>
        <p:pic>
          <p:nvPicPr>
            <p:cNvPr id="8"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91" y="1772816"/>
              <a:ext cx="929542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2123728" y="3483951"/>
              <a:ext cx="120049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932572" y="2788923"/>
              <a:ext cx="18543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2123728" y="2732965"/>
              <a:ext cx="80884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3284012" y="2749780"/>
              <a:ext cx="999727"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a:off x="4545191"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5419608"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6" name="Rectangle 34"/>
          <p:cNvSpPr>
            <a:spLocks noChangeArrowheads="1"/>
          </p:cNvSpPr>
          <p:nvPr/>
        </p:nvSpPr>
        <p:spPr bwMode="auto">
          <a:xfrm>
            <a:off x="4627599" y="4784527"/>
            <a:ext cx="4176712" cy="246221"/>
          </a:xfrm>
          <a:prstGeom prst="rect">
            <a:avLst/>
          </a:prstGeom>
          <a:noFill/>
          <a:ln>
            <a:noFill/>
          </a:ln>
          <a:extLst/>
        </p:spPr>
        <p:txBody>
          <a:bodyPr anchor="ctr">
            <a:spAutoFit/>
          </a:bodyPr>
          <a:lstStyle/>
          <a:p>
            <a:pPr algn="ctr" eaLnBrk="0" hangingPunct="0"/>
            <a:r>
              <a:rPr lang="ja-JP" altLang="en-US" sz="1000" dirty="0" smtClean="0">
                <a:latin typeface="ＭＳ Ｐゴシック" pitchFamily="50" charset="-128"/>
                <a:cs typeface="Times New Roman" pitchFamily="18" charset="0"/>
              </a:rPr>
              <a:t>大阪市</a:t>
            </a:r>
            <a:r>
              <a:rPr lang="ja-JP" altLang="en-US" sz="1000" dirty="0">
                <a:latin typeface="ＭＳ Ｐゴシック" pitchFamily="50" charset="-128"/>
                <a:cs typeface="Times New Roman" pitchFamily="18" charset="0"/>
              </a:rPr>
              <a:t>の人口千人あたりの飲食店数</a:t>
            </a:r>
          </a:p>
        </p:txBody>
      </p:sp>
      <p:sp>
        <p:nvSpPr>
          <p:cNvPr id="17" name="Rectangle 35"/>
          <p:cNvSpPr>
            <a:spLocks noChangeArrowheads="1"/>
          </p:cNvSpPr>
          <p:nvPr/>
        </p:nvSpPr>
        <p:spPr bwMode="auto">
          <a:xfrm>
            <a:off x="5393718" y="6554504"/>
            <a:ext cx="2830051" cy="17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15" tIns="34208" rIns="68415" bIns="34208" anchor="ctr">
            <a:spAutoFit/>
          </a:bodyPr>
          <a:lstStyle>
            <a:lvl1pPr eaLnBrk="0" hangingPunct="0">
              <a:defRPr kumimoji="1" sz="1300" b="1">
                <a:solidFill>
                  <a:schemeClr val="tx1"/>
                </a:solidFill>
                <a:latin typeface="Times New Roman" pitchFamily="18" charset="0"/>
                <a:ea typeface="ＭＳ Ｐゴシック" pitchFamily="50" charset="-128"/>
              </a:defRPr>
            </a:lvl1pPr>
            <a:lvl2pPr marL="742950" indent="-285750" eaLnBrk="0" hangingPunct="0">
              <a:defRPr kumimoji="1" sz="1300" b="1">
                <a:solidFill>
                  <a:schemeClr val="tx1"/>
                </a:solidFill>
                <a:latin typeface="Times New Roman" pitchFamily="18" charset="0"/>
                <a:ea typeface="ＭＳ Ｐゴシック" pitchFamily="50" charset="-128"/>
              </a:defRPr>
            </a:lvl2pPr>
            <a:lvl3pPr marL="1143000" indent="-228600" eaLnBrk="0" hangingPunct="0">
              <a:defRPr kumimoji="1" sz="1300" b="1">
                <a:solidFill>
                  <a:schemeClr val="tx1"/>
                </a:solidFill>
                <a:latin typeface="Times New Roman" pitchFamily="18" charset="0"/>
                <a:ea typeface="ＭＳ Ｐゴシック" pitchFamily="50" charset="-128"/>
              </a:defRPr>
            </a:lvl3pPr>
            <a:lvl4pPr marL="1600200" indent="-228600" eaLnBrk="0" hangingPunct="0">
              <a:defRPr kumimoji="1" sz="1300" b="1">
                <a:solidFill>
                  <a:schemeClr val="tx1"/>
                </a:solidFill>
                <a:latin typeface="Times New Roman" pitchFamily="18" charset="0"/>
                <a:ea typeface="ＭＳ Ｐゴシック" pitchFamily="50" charset="-128"/>
              </a:defRPr>
            </a:lvl4pPr>
            <a:lvl5pPr marL="2057400" indent="-228600" eaLnBrk="0" hangingPunct="0">
              <a:defRPr kumimoji="1" sz="13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9pPr>
          </a:lstStyle>
          <a:p>
            <a:pPr algn="r">
              <a:lnSpc>
                <a:spcPct val="90000"/>
              </a:lnSpc>
            </a:pPr>
            <a:r>
              <a:rPr lang="ja-JP" altLang="en-US" sz="800" b="0" dirty="0" smtClean="0">
                <a:latin typeface="+mn-ea"/>
                <a:ea typeface="+mn-ea"/>
                <a:cs typeface="Times New Roman" pitchFamily="18" charset="0"/>
              </a:rPr>
              <a:t>出典</a:t>
            </a:r>
            <a:r>
              <a:rPr lang="ja-JP" altLang="en-US" sz="800" b="0" dirty="0">
                <a:latin typeface="+mn-ea"/>
                <a:ea typeface="+mn-ea"/>
                <a:cs typeface="Times New Roman" pitchFamily="18" charset="0"/>
              </a:rPr>
              <a:t>：</a:t>
            </a:r>
            <a:r>
              <a:rPr lang="ja-JP" altLang="en-US" sz="800" b="0" dirty="0" smtClean="0">
                <a:latin typeface="+mn-ea"/>
                <a:ea typeface="+mn-ea"/>
                <a:cs typeface="Times New Roman" pitchFamily="18" charset="0"/>
              </a:rPr>
              <a:t>いずれも平成</a:t>
            </a:r>
            <a:r>
              <a:rPr lang="en-US" altLang="ja-JP" sz="800" b="0" dirty="0">
                <a:latin typeface="+mn-ea"/>
                <a:ea typeface="+mn-ea"/>
                <a:cs typeface="Times New Roman" pitchFamily="18" charset="0"/>
              </a:rPr>
              <a:t>24</a:t>
            </a:r>
            <a:r>
              <a:rPr lang="ja-JP" altLang="en-US" sz="800" b="0" dirty="0">
                <a:latin typeface="+mn-ea"/>
                <a:ea typeface="+mn-ea"/>
                <a:cs typeface="Times New Roman" pitchFamily="18" charset="0"/>
              </a:rPr>
              <a:t>年経済センサスより</a:t>
            </a:r>
            <a:r>
              <a:rPr lang="ja-JP" altLang="en-US" sz="800" b="0" dirty="0" smtClean="0">
                <a:latin typeface="+mn-ea"/>
                <a:ea typeface="+mn-ea"/>
                <a:cs typeface="Times New Roman" pitchFamily="18" charset="0"/>
              </a:rPr>
              <a:t>作成</a:t>
            </a:r>
            <a:endParaRPr lang="ja-JP" altLang="en-US" sz="800" b="0" dirty="0">
              <a:latin typeface="+mn-ea"/>
              <a:ea typeface="+mn-ea"/>
              <a:cs typeface="Times New Roman" pitchFamily="18" charset="0"/>
            </a:endParaRPr>
          </a:p>
        </p:txBody>
      </p:sp>
      <p:sp>
        <p:nvSpPr>
          <p:cNvPr id="19" name="Rectangle 75"/>
          <p:cNvSpPr>
            <a:spLocks/>
          </p:cNvSpPr>
          <p:nvPr/>
        </p:nvSpPr>
        <p:spPr bwMode="auto">
          <a:xfrm>
            <a:off x="107505" y="4300995"/>
            <a:ext cx="3865998" cy="215900"/>
          </a:xfrm>
          <a:prstGeom prst="rect">
            <a:avLst/>
          </a:prstGeom>
          <a:noFill/>
          <a:ln>
            <a:noFill/>
          </a:ln>
          <a:extLst/>
        </p:spPr>
        <p:txBody>
          <a:bodyPr lIns="0" tIns="72000" rIns="0" bIns="36000" anchor="ctr"/>
          <a:lstStyle/>
          <a:p>
            <a:pPr marL="177800" algn="ctr" defTabSz="590550"/>
            <a:r>
              <a:rPr kumimoji="0" lang="zh-TW" altLang="en-US" sz="1000" dirty="0" smtClean="0">
                <a:sym typeface="ヒラギノ角ゴ Pro W6" charset="0"/>
              </a:rPr>
              <a:t>製造品</a:t>
            </a:r>
            <a:r>
              <a:rPr kumimoji="0" lang="zh-TW" altLang="en-US" sz="1000" dirty="0">
                <a:sym typeface="ヒラギノ角ゴ Pro W6" charset="0"/>
              </a:rPr>
              <a:t>出荷額（医薬品製造業</a:t>
            </a:r>
            <a:r>
              <a:rPr kumimoji="0" lang="en-US" altLang="zh-TW" sz="1000" dirty="0">
                <a:sym typeface="ヒラギノ角ゴ Pro W6" charset="0"/>
              </a:rPr>
              <a:t>/</a:t>
            </a:r>
            <a:r>
              <a:rPr kumimoji="0" lang="zh-TW" altLang="en-US" sz="1000" dirty="0">
                <a:sym typeface="ヒラギノ角ゴ Pro W6" charset="0"/>
              </a:rPr>
              <a:t>医療用機械器具、医療用品製造）</a:t>
            </a:r>
            <a:endParaRPr kumimoji="0" lang="ja-JP" altLang="en-US" sz="1000" dirty="0">
              <a:sym typeface="ヒラギノ角ゴ Pro W6" charset="0"/>
            </a:endParaRPr>
          </a:p>
        </p:txBody>
      </p:sp>
      <p:sp>
        <p:nvSpPr>
          <p:cNvPr id="21" name="Rectangle 34"/>
          <p:cNvSpPr>
            <a:spLocks noChangeArrowheads="1"/>
          </p:cNvSpPr>
          <p:nvPr/>
        </p:nvSpPr>
        <p:spPr bwMode="auto">
          <a:xfrm>
            <a:off x="3097253" y="1704497"/>
            <a:ext cx="2231496" cy="246221"/>
          </a:xfrm>
          <a:prstGeom prst="rect">
            <a:avLst/>
          </a:prstGeom>
          <a:noFill/>
          <a:ln>
            <a:noFill/>
          </a:ln>
          <a:extLst/>
        </p:spPr>
        <p:txBody>
          <a:bodyPr wrap="square" anchor="ctr">
            <a:spAutoFit/>
          </a:bodyPr>
          <a:lstStyle/>
          <a:p>
            <a:pPr algn="ctr" eaLnBrk="0" hangingPunct="0"/>
            <a:r>
              <a:rPr lang="ja-JP" altLang="en-US" sz="1000" dirty="0" smtClean="0">
                <a:latin typeface="ＭＳ Ｐゴシック" pitchFamily="50" charset="-128"/>
                <a:cs typeface="Times New Roman" pitchFamily="18" charset="0"/>
              </a:rPr>
              <a:t>産業別の従業員数構成比</a:t>
            </a:r>
            <a:endParaRPr lang="ja-JP" altLang="en-US" sz="1000" dirty="0">
              <a:latin typeface="ＭＳ Ｐゴシック" pitchFamily="50" charset="-128"/>
              <a:cs typeface="Times New Roman" pitchFamily="18" charset="0"/>
            </a:endParaRPr>
          </a:p>
        </p:txBody>
      </p:sp>
      <p:sp>
        <p:nvSpPr>
          <p:cNvPr id="22" name="Rectangle 34"/>
          <p:cNvSpPr>
            <a:spLocks noChangeArrowheads="1"/>
          </p:cNvSpPr>
          <p:nvPr/>
        </p:nvSpPr>
        <p:spPr bwMode="auto">
          <a:xfrm>
            <a:off x="3114070" y="2636851"/>
            <a:ext cx="14599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少ない情報通信業</a:t>
            </a:r>
            <a:endParaRPr lang="ja-JP" altLang="en-US" sz="900" b="1" dirty="0">
              <a:solidFill>
                <a:schemeClr val="accent3"/>
              </a:solidFill>
              <a:latin typeface="ＭＳ Ｐゴシック" pitchFamily="50" charset="-128"/>
              <a:cs typeface="Times New Roman" pitchFamily="18" charset="0"/>
            </a:endParaRPr>
          </a:p>
        </p:txBody>
      </p:sp>
      <p:sp>
        <p:nvSpPr>
          <p:cNvPr id="23" name="Rectangle 34"/>
          <p:cNvSpPr>
            <a:spLocks noChangeArrowheads="1"/>
          </p:cNvSpPr>
          <p:nvPr/>
        </p:nvSpPr>
        <p:spPr bwMode="auto">
          <a:xfrm>
            <a:off x="3519516" y="3905378"/>
            <a:ext cx="16285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中部圏は製造業が突出</a:t>
            </a:r>
            <a:endParaRPr lang="ja-JP" altLang="en-US" sz="900" b="1" dirty="0">
              <a:solidFill>
                <a:schemeClr val="accent3"/>
              </a:solidFill>
              <a:latin typeface="ＭＳ Ｐゴシック" pitchFamily="50" charset="-128"/>
              <a:cs typeface="Times New Roman" pitchFamily="18" charset="0"/>
            </a:endParaRPr>
          </a:p>
        </p:txBody>
      </p:sp>
      <p:sp>
        <p:nvSpPr>
          <p:cNvPr id="24" name="Rectangle 34"/>
          <p:cNvSpPr>
            <a:spLocks noChangeArrowheads="1"/>
          </p:cNvSpPr>
          <p:nvPr/>
        </p:nvSpPr>
        <p:spPr bwMode="auto">
          <a:xfrm>
            <a:off x="3588524" y="3367133"/>
            <a:ext cx="1897841" cy="161583"/>
          </a:xfrm>
          <a:prstGeom prst="rect">
            <a:avLst/>
          </a:prstGeom>
          <a:solidFill>
            <a:schemeClr val="bg1">
              <a:alpha val="25000"/>
            </a:schemeClr>
          </a:solidFill>
          <a:ln>
            <a:noFill/>
          </a:ln>
          <a:extLst/>
        </p:spPr>
        <p:txBody>
          <a:bodyPr wrap="square" tIns="0" bIns="0" anchor="ctr">
            <a:spAutoFit/>
          </a:bodyPr>
          <a:lstStyle/>
          <a:p>
            <a:pPr eaLnBrk="0" hangingPunct="0"/>
            <a:r>
              <a:rPr lang="ja-JP" altLang="en-US" sz="1050" b="1" dirty="0" smtClean="0">
                <a:solidFill>
                  <a:srgbClr val="FF0000"/>
                </a:solidFill>
                <a:latin typeface="ＭＳ Ｐゴシック" pitchFamily="50" charset="-128"/>
                <a:cs typeface="Times New Roman" pitchFamily="18" charset="0"/>
              </a:rPr>
              <a:t>様々な産業にバランスよく分布</a:t>
            </a:r>
            <a:endParaRPr lang="ja-JP" altLang="en-US" sz="1050" b="1" dirty="0">
              <a:solidFill>
                <a:srgbClr val="FF0000"/>
              </a:solidFill>
              <a:latin typeface="ＭＳ Ｐゴシック" pitchFamily="50" charset="-128"/>
              <a:cs typeface="Times New Roman" pitchFamily="18" charset="0"/>
            </a:endParaRPr>
          </a:p>
        </p:txBody>
      </p:sp>
      <p:cxnSp>
        <p:nvCxnSpPr>
          <p:cNvPr id="25" name="直線コネクタ 24"/>
          <p:cNvCxnSpPr/>
          <p:nvPr/>
        </p:nvCxnSpPr>
        <p:spPr>
          <a:xfrm>
            <a:off x="755576" y="3187753"/>
            <a:ext cx="1284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）大阪が実現する新しい都市像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大阪の現状</a:t>
            </a:r>
            <a:endParaRPr lang="ja-JP" altLang="en-US" sz="1400" dirty="0"/>
          </a:p>
        </p:txBody>
      </p:sp>
      <p:pic>
        <p:nvPicPr>
          <p:cNvPr id="26"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00" y="4496400"/>
            <a:ext cx="3272400" cy="222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000" y="4906800"/>
            <a:ext cx="4572000" cy="11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325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大阪府において本社立地企業は、大企業を中心に毎年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件近い流出超過が続いています。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年間に転出した企業の売上高は合計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兆円超にのぼっており、雇用や税収面に少なからず影響を与えているものと思われます。府内総生産の全国シェアは長期的に低下傾向にあります。</a:t>
            </a: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04864" y="1781097"/>
            <a:ext cx="2912608" cy="231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07238" y="4148434"/>
            <a:ext cx="2835786" cy="2311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4211960" y="6480442"/>
            <a:ext cx="4176464" cy="215444"/>
          </a:xfrm>
          <a:prstGeom prst="rect">
            <a:avLst/>
          </a:prstGeom>
          <a:noFill/>
        </p:spPr>
        <p:txBody>
          <a:bodyPr wrap="square" rtlCol="0">
            <a:spAutoFit/>
          </a:bodyPr>
          <a:lstStyle/>
          <a:p>
            <a:r>
              <a:rPr lang="ja-JP" altLang="en-US" sz="800" dirty="0" smtClean="0"/>
              <a:t>出典：大阪</a:t>
            </a:r>
            <a:r>
              <a:rPr lang="ja-JP" altLang="en-US" sz="800" dirty="0"/>
              <a:t>府民経済計算（平成</a:t>
            </a:r>
            <a:r>
              <a:rPr lang="en-US" altLang="ja-JP" sz="800" dirty="0" smtClean="0"/>
              <a:t>24</a:t>
            </a:r>
            <a:r>
              <a:rPr lang="ja-JP" altLang="en-US" sz="800" dirty="0" smtClean="0"/>
              <a:t>年度確報　</a:t>
            </a:r>
            <a:r>
              <a:rPr lang="zh-TW" altLang="en-US" sz="800" dirty="0" smtClean="0"/>
              <a:t>支出側</a:t>
            </a:r>
            <a:r>
              <a:rPr lang="ja-JP" altLang="en-US" sz="800" dirty="0" smtClean="0"/>
              <a:t>・</a:t>
            </a:r>
            <a:r>
              <a:rPr lang="zh-TW" altLang="en-US" sz="800" dirty="0" smtClean="0"/>
              <a:t>実質</a:t>
            </a:r>
            <a:r>
              <a:rPr lang="en-US" altLang="zh-TW" sz="800" dirty="0"/>
              <a:t>(</a:t>
            </a:r>
            <a:r>
              <a:rPr lang="zh-TW" altLang="en-US" sz="800" dirty="0"/>
              <a:t>固定基準年方式</a:t>
            </a:r>
            <a:r>
              <a:rPr lang="en-US" altLang="zh-TW" sz="800" dirty="0" smtClean="0"/>
              <a:t>)</a:t>
            </a:r>
            <a:r>
              <a:rPr lang="ja-JP" altLang="en-US" sz="800" dirty="0" smtClean="0"/>
              <a:t>）</a:t>
            </a:r>
            <a:endParaRPr lang="en-US" altLang="ja-JP" sz="800" dirty="0" smtClean="0"/>
          </a:p>
        </p:txBody>
      </p:sp>
      <p:sp>
        <p:nvSpPr>
          <p:cNvPr id="17" name="テキスト ボックス 16"/>
          <p:cNvSpPr txBox="1"/>
          <p:nvPr/>
        </p:nvSpPr>
        <p:spPr>
          <a:xfrm>
            <a:off x="971600" y="6480442"/>
            <a:ext cx="2912608" cy="215444"/>
          </a:xfrm>
          <a:prstGeom prst="rect">
            <a:avLst/>
          </a:prstGeom>
          <a:noFill/>
        </p:spPr>
        <p:txBody>
          <a:bodyPr wrap="none" rtlCol="0">
            <a:spAutoFit/>
          </a:bodyPr>
          <a:lstStyle/>
          <a:p>
            <a:r>
              <a:rPr lang="ja-JP" altLang="en-US" sz="800" dirty="0" smtClean="0"/>
              <a:t>出典：</a:t>
            </a:r>
            <a:r>
              <a:rPr lang="en-US" altLang="ja-JP" sz="800" dirty="0"/>
              <a:t>TDB</a:t>
            </a:r>
            <a:r>
              <a:rPr lang="ja-JP" altLang="en-US" sz="800" dirty="0"/>
              <a:t>「大阪府 本社「転入転出企業」の実態調査」</a:t>
            </a:r>
            <a:r>
              <a:rPr lang="en-US" altLang="ja-JP" sz="800" dirty="0"/>
              <a:t>2012</a:t>
            </a:r>
            <a:r>
              <a:rPr lang="ja-JP" altLang="en-US" sz="800" dirty="0" smtClean="0"/>
              <a:t>年</a:t>
            </a:r>
            <a:endParaRPr lang="ja-JP" altLang="en-US" sz="800" dirty="0"/>
          </a:p>
        </p:txBody>
      </p:sp>
      <p:sp>
        <p:nvSpPr>
          <p:cNvPr id="9" name="Rectangle 75"/>
          <p:cNvSpPr>
            <a:spLocks/>
          </p:cNvSpPr>
          <p:nvPr/>
        </p:nvSpPr>
        <p:spPr bwMode="auto">
          <a:xfrm>
            <a:off x="5583446" y="4072724"/>
            <a:ext cx="1482778"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府内</a:t>
            </a:r>
            <a:r>
              <a:rPr kumimoji="0" lang="ja-JP" altLang="en-US" sz="1000" dirty="0">
                <a:sym typeface="ヒラギノ角ゴ Pro W6" charset="0"/>
              </a:rPr>
              <a:t>総生産および全国シェア</a:t>
            </a:r>
          </a:p>
        </p:txBody>
      </p:sp>
      <p:sp>
        <p:nvSpPr>
          <p:cNvPr id="20" name="テキスト ボックス 19"/>
          <p:cNvSpPr txBox="1"/>
          <p:nvPr/>
        </p:nvSpPr>
        <p:spPr>
          <a:xfrm>
            <a:off x="4447410" y="3806513"/>
            <a:ext cx="1565799" cy="216193"/>
          </a:xfrm>
          <a:prstGeom prst="rect">
            <a:avLst/>
          </a:prstGeom>
          <a:noFill/>
        </p:spPr>
        <p:txBody>
          <a:bodyPr wrap="square" rtlCol="0">
            <a:spAutoFit/>
          </a:bodyPr>
          <a:lstStyle/>
          <a:p>
            <a:r>
              <a:rPr lang="ja-JP" altLang="en-US" sz="800" dirty="0"/>
              <a:t>出典：国税庁統計年報</a:t>
            </a:r>
            <a:r>
              <a:rPr lang="ja-JP" altLang="en-US" sz="800" dirty="0" smtClean="0"/>
              <a:t>より</a:t>
            </a:r>
            <a:r>
              <a:rPr lang="ja-JP" altLang="en-US" sz="800" dirty="0"/>
              <a:t>作成</a:t>
            </a:r>
          </a:p>
        </p:txBody>
      </p:sp>
      <p:sp>
        <p:nvSpPr>
          <p:cNvPr id="21" name="正方形/長方形 20"/>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大阪の現状</a:t>
            </a:r>
            <a:endParaRPr lang="ja-JP" altLang="en-US" sz="1400" dirty="0"/>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40" y="1712209"/>
            <a:ext cx="3660367" cy="199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テキスト ボックス 23"/>
          <p:cNvSpPr txBox="1"/>
          <p:nvPr/>
        </p:nvSpPr>
        <p:spPr>
          <a:xfrm>
            <a:off x="545040" y="3795197"/>
            <a:ext cx="2329484" cy="215444"/>
          </a:xfrm>
          <a:prstGeom prst="rect">
            <a:avLst/>
          </a:prstGeom>
          <a:noFill/>
        </p:spPr>
        <p:txBody>
          <a:bodyPr wrap="none" rtlCol="0">
            <a:spAutoFit/>
          </a:bodyPr>
          <a:lstStyle/>
          <a:p>
            <a:r>
              <a:rPr lang="ja-JP" altLang="en-US" sz="800" dirty="0" smtClean="0"/>
              <a:t>出典：</a:t>
            </a:r>
            <a:r>
              <a:rPr lang="en-US" altLang="ja-JP" sz="800" dirty="0"/>
              <a:t>TDB</a:t>
            </a:r>
            <a:r>
              <a:rPr lang="ja-JP" altLang="en-US" sz="800" dirty="0"/>
              <a:t>「大阪府 </a:t>
            </a:r>
            <a:r>
              <a:rPr lang="ja-JP" altLang="en-US" sz="800" dirty="0" smtClean="0"/>
              <a:t>本社移転企業調査</a:t>
            </a:r>
            <a:r>
              <a:rPr lang="ja-JP" altLang="en-US" sz="800" dirty="0"/>
              <a:t>」</a:t>
            </a:r>
            <a:r>
              <a:rPr lang="en-US" altLang="ja-JP" sz="800" dirty="0" smtClean="0"/>
              <a:t>2015</a:t>
            </a:r>
            <a:r>
              <a:rPr lang="ja-JP" altLang="en-US" sz="800" dirty="0" smtClean="0"/>
              <a:t>年</a:t>
            </a:r>
            <a:endParaRPr lang="ja-JP" altLang="en-US" sz="8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270" y="4333466"/>
            <a:ext cx="3695130" cy="211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7270" y="1628800"/>
            <a:ext cx="3695130" cy="22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1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
        <p:nvSpPr>
          <p:cNvPr id="5" name="正方形/長方形 4"/>
          <p:cNvSpPr/>
          <p:nvPr/>
        </p:nvSpPr>
        <p:spPr>
          <a:xfrm>
            <a:off x="107504" y="620688"/>
            <a:ext cx="8856984" cy="6555641"/>
          </a:xfrm>
          <a:prstGeom prst="rect">
            <a:avLst/>
          </a:prstGeom>
        </p:spPr>
        <p:txBody>
          <a:bodyPr wrap="square">
            <a:spAutoFit/>
          </a:bodyPr>
          <a:lstStyle/>
          <a:p>
            <a:pPr marL="180000" indent="-457200">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（２）総合戦略の基本姿勢</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人口減少・超高齢社会のもとで、大阪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の「成長の実現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安全・安心の確保」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を同時に図るためには、日本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の成長を牽引する東西二極の一極としての社会経済構造の構築をめざすとともに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、少子・高齢化等が及ぼす影響や将来の課題を明らかにし、的確に対応する必要があります。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すなわち、人口減少・超高齢社会の到来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を、「変革のチャンス」と捉えて改革に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積極戦略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）とともに、これらがもたらす「将来の備え」を着実に実行（調整戦略）することが重要です。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これらの積極戦略と調整戦略にバランスよく取り組むことで、「持続的な発展」を実現します。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また、今後、人口構造が大きく変化して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、これらを実現するためには、行政の守備範囲、コスト負担の問題に向き合わなければなりません。広域自治体である府は、基礎自治体と分担・連携を図りながら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・安心の確保をはじめ、社会が持続するために不可欠な施策・サービス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をしっかり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担いつつ、府民や企業など民間との幅広い連携により、総合力で目標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の実現に向けた取組みを進めていく必要があります。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そのため、民間を施策展開における重要なパートナーとして、政策実現に向けた戦略的なタイアップなど幅広い分野で連携をめざします。大阪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は歴史的に民主導で発展を遂げ、それが幅広い産業の集積となって経済的な厚みを形成しています。こうした強みを最大限活かしていくため、特区による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規制改革の推進や産業の創出・振興、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さらには都市インフラの充実など、幅広い施策をパッケージで展開することにより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、大阪のブランド力を高めるとともに、経済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の活性化、雇用の拡大など大阪全体の成長、ひいては日本経済の再生へとつなげていきます。</a:t>
            </a: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なお、計画の策定にあたっては、目標（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）を設定します。毎年度、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（３）計画期間</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２０１５（</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H</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２７）年度から２０１９（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H</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年度まで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の５年間とします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章～</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章）</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75088" y="2420888"/>
            <a:ext cx="6840760" cy="648072"/>
          </a:xfrm>
          <a:prstGeom prst="rect">
            <a:avLst/>
          </a:prstGeom>
          <a:noFill/>
          <a:ln w="28575" cmpd="dbl">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変革のチャンスと捉えて改革に取り組み、持続的な発展を実現（積極戦略）</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人口減少・超高齢社会がもたらす将来の備えを着実に推進（調整戦略）</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40982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27" y="2606499"/>
            <a:ext cx="3246573" cy="243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815882"/>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その一方で大阪では、新産業のさらなる強化や、新しいイノベーションの芽生えも見られます。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大阪・関西が強みを有するライフサイエンス分野、環境・新エネルギー分野においては、世界有数の拠点を目指して「関西イノベーション国際戦略総合特区」が推進されています。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のグローバルイノベーション創出支援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事業や大阪イノベーションハブの設立以降、そこ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を拠点に多くの人材が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交流しており、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「ハック大阪ファンド」や「梅田スタートアップファンド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」といった大阪を拠点とした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VC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（ベンチャーキャピタル）が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立ち上がるなど、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のスタートアップを取り巻く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環境は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この数年で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かなり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変化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さらに、大阪の「主体性ある市民」の力を活かして、草の根的に社会課題を解決するための取組みも立ち上がっています。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958"/>
          <a:stretch/>
        </p:blipFill>
        <p:spPr bwMode="auto">
          <a:xfrm>
            <a:off x="4460275" y="2654693"/>
            <a:ext cx="4288189" cy="244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表 14"/>
          <p:cNvGraphicFramePr>
            <a:graphicFrameLocks noGrp="1"/>
          </p:cNvGraphicFramePr>
          <p:nvPr>
            <p:extLst>
              <p:ext uri="{D42A27DB-BD31-4B8C-83A1-F6EECF244321}">
                <p14:modId xmlns:p14="http://schemas.microsoft.com/office/powerpoint/2010/main" val="1175912845"/>
              </p:ext>
            </p:extLst>
          </p:nvPr>
        </p:nvGraphicFramePr>
        <p:xfrm>
          <a:off x="395536" y="5250944"/>
          <a:ext cx="3672409" cy="1487760"/>
        </p:xfrm>
        <a:graphic>
          <a:graphicData uri="http://schemas.openxmlformats.org/drawingml/2006/table">
            <a:tbl>
              <a:tblPr>
                <a:tableStyleId>{5C22544A-7EE6-4342-B048-85BDC9FD1C3A}</a:tableStyleId>
              </a:tblPr>
              <a:tblGrid>
                <a:gridCol w="529155"/>
                <a:gridCol w="2207150"/>
                <a:gridCol w="936104"/>
              </a:tblGrid>
              <a:tr h="99425">
                <a:tc>
                  <a:txBody>
                    <a:bodyPr/>
                    <a:lstStyle/>
                    <a:p>
                      <a:pPr algn="l" fontAlgn="ctr"/>
                      <a:endParaRPr lang="ja-JP" altLang="en-US" sz="8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ハック大阪ファンド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梅田スタートアップファンド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r>
              <a:tr h="99425">
                <a:tc>
                  <a:txBody>
                    <a:bodyPr/>
                    <a:lstStyle/>
                    <a:p>
                      <a:pPr algn="l" fontAlgn="ctr"/>
                      <a:r>
                        <a:rPr lang="ja-JP" altLang="en-US" sz="600" b="1" i="0" u="none" strike="noStrike" dirty="0" smtClean="0">
                          <a:solidFill>
                            <a:schemeClr val="bg1"/>
                          </a:solidFill>
                          <a:effectLst/>
                          <a:latin typeface="ＭＳ Ｐゴシック"/>
                        </a:rPr>
                        <a:t>名称</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b="0" u="none" strike="noStrike" dirty="0" smtClean="0">
                          <a:effectLst/>
                        </a:rPr>
                        <a:t>ハックベンチャーズ株式会社（運営会社）</a:t>
                      </a:r>
                    </a:p>
                    <a:p>
                      <a:pPr algn="l" fontAlgn="ctr"/>
                      <a:r>
                        <a:rPr lang="ja-JP" altLang="en-US" sz="600" b="0" u="none" strike="noStrike" dirty="0" smtClean="0">
                          <a:effectLst/>
                        </a:rPr>
                        <a:t>ハック大阪投資事業有限責任組合（投資組合）</a:t>
                      </a:r>
                      <a:endParaRPr lang="en-US" altLang="ja-JP" sz="600" b="0" u="none" strike="noStrike" dirty="0" smtClean="0">
                        <a:effectLst/>
                      </a:endParaRPr>
                    </a:p>
                  </a:txBody>
                  <a:tcPr marL="36000" marR="36000" marT="36000" marB="36000" anchor="ctr"/>
                </a:tc>
                <a:tc>
                  <a:txBody>
                    <a:bodyPr/>
                    <a:lstStyle/>
                    <a:p>
                      <a:pPr algn="l" fontAlgn="ctr"/>
                      <a:r>
                        <a:rPr lang="ja-JP" altLang="en-US" sz="600" b="0" u="none" strike="noStrike" dirty="0" smtClean="0">
                          <a:effectLst/>
                        </a:rPr>
                        <a:t>梅田スタートアップファンド１号投資事業有限責任組合</a:t>
                      </a:r>
                      <a:endParaRPr lang="en-US" altLang="ja-JP" sz="600" b="0" u="none" strike="noStrike" dirty="0" smtClean="0">
                        <a:effectLst/>
                      </a:endParaRPr>
                    </a:p>
                  </a:txBody>
                  <a:tcPr marL="36000" marR="36000" marT="36000" marB="36000" anchor="ctr"/>
                </a:tc>
              </a:tr>
              <a:tr h="162579">
                <a:tc>
                  <a:txBody>
                    <a:bodyPr/>
                    <a:lstStyle/>
                    <a:p>
                      <a:pPr algn="l" fontAlgn="ctr"/>
                      <a:r>
                        <a:rPr lang="ja-JP" altLang="en-US" sz="600" b="1" i="0" u="none" strike="noStrike" dirty="0" smtClean="0">
                          <a:solidFill>
                            <a:schemeClr val="bg1"/>
                          </a:solidFill>
                          <a:effectLst/>
                          <a:latin typeface="ＭＳ Ｐゴシック"/>
                        </a:rPr>
                        <a:t>規模</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en-US" altLang="ja-JP" sz="600" u="none" strike="noStrike" dirty="0" smtClean="0">
                          <a:effectLst/>
                        </a:rPr>
                        <a:t>48</a:t>
                      </a:r>
                      <a:r>
                        <a:rPr lang="ja-JP" altLang="en-US" sz="600" u="none" strike="noStrike" dirty="0" smtClean="0">
                          <a:effectLst/>
                        </a:rPr>
                        <a:t>億円（一次募集）</a:t>
                      </a:r>
                      <a:endParaRPr lang="en-US" altLang="ja-JP" sz="600" u="none" strike="noStrike" dirty="0" smtClean="0">
                        <a:effectLst/>
                      </a:endParaRPr>
                    </a:p>
                    <a:p>
                      <a:pPr algn="l" fontAlgn="ctr"/>
                      <a:r>
                        <a:rPr lang="en-US" altLang="ja-JP" sz="600" u="none" strike="noStrike" dirty="0" smtClean="0">
                          <a:effectLst/>
                        </a:rPr>
                        <a:t>※</a:t>
                      </a:r>
                      <a:r>
                        <a:rPr lang="ja-JP" altLang="en-US" sz="600" u="none" strike="noStrike" dirty="0" smtClean="0">
                          <a:effectLst/>
                        </a:rPr>
                        <a:t>ファンド総額は</a:t>
                      </a:r>
                      <a:r>
                        <a:rPr lang="en-US" altLang="ja-JP" sz="600" u="none" strike="noStrike" dirty="0" smtClean="0">
                          <a:effectLst/>
                        </a:rPr>
                        <a:t>100</a:t>
                      </a:r>
                      <a:r>
                        <a:rPr lang="ja-JP" altLang="en-US" sz="600" u="none" strike="noStrike" dirty="0" smtClean="0">
                          <a:effectLst/>
                        </a:rPr>
                        <a:t>億円を目標とする</a:t>
                      </a:r>
                      <a:endParaRPr lang="en-US" altLang="ja-JP" sz="600" u="none" strike="noStrike" dirty="0" smtClean="0">
                        <a:effectLst/>
                      </a:endParaRPr>
                    </a:p>
                  </a:txBody>
                  <a:tcPr marL="36000" marR="36000" marT="36000" marB="36000" anchor="ctr"/>
                </a:tc>
                <a:tc>
                  <a:txBody>
                    <a:bodyPr/>
                    <a:lstStyle/>
                    <a:p>
                      <a:pPr algn="l" fontAlgn="ctr"/>
                      <a:r>
                        <a:rPr lang="en-US" altLang="ja-JP" sz="600" u="none" strike="noStrike" dirty="0" smtClean="0">
                          <a:effectLst/>
                        </a:rPr>
                        <a:t>2.01</a:t>
                      </a:r>
                      <a:r>
                        <a:rPr lang="ja-JP" altLang="en-US" sz="600" u="none" strike="noStrike" dirty="0" smtClean="0">
                          <a:effectLst/>
                        </a:rPr>
                        <a:t>億円</a:t>
                      </a:r>
                      <a:endParaRPr lang="en-US" altLang="ja-JP" sz="600" u="none" strike="noStrike" dirty="0" smtClean="0">
                        <a:effectLst/>
                      </a:endParaRPr>
                    </a:p>
                  </a:txBody>
                  <a:tcPr marL="36000" marR="36000" marT="36000" marB="36000" anchor="ctr"/>
                </a:tc>
              </a:tr>
              <a:tr h="162579">
                <a:tc>
                  <a:txBody>
                    <a:bodyPr/>
                    <a:lstStyle/>
                    <a:p>
                      <a:pPr algn="l" fontAlgn="ctr"/>
                      <a:r>
                        <a:rPr lang="ja-JP" altLang="en-US" sz="600" b="1" u="none" strike="noStrike" dirty="0" smtClean="0">
                          <a:solidFill>
                            <a:schemeClr val="bg1"/>
                          </a:solidFill>
                          <a:effectLst/>
                        </a:rPr>
                        <a:t>有限責任組合員（</a:t>
                      </a:r>
                      <a:r>
                        <a:rPr lang="en-US" altLang="ja-JP" sz="600" b="1" u="none" strike="noStrike" dirty="0" smtClean="0">
                          <a:solidFill>
                            <a:schemeClr val="bg1"/>
                          </a:solidFill>
                          <a:effectLst/>
                        </a:rPr>
                        <a:t>LP</a:t>
                      </a:r>
                      <a:r>
                        <a:rPr lang="ja-JP" altLang="en-US" sz="600" b="1" u="none" strike="noStrike" dirty="0" smtClean="0">
                          <a:solidFill>
                            <a:schemeClr val="bg1"/>
                          </a:solidFill>
                          <a:effectLst/>
                        </a:rPr>
                        <a:t>）</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u="none" strike="noStrike" dirty="0" smtClean="0">
                          <a:effectLst/>
                        </a:rPr>
                        <a:t>大阪市、中小企業基盤整備機構、みずほ銀行、三井住友銀行、三菱東京</a:t>
                      </a:r>
                      <a:r>
                        <a:rPr lang="en-US" altLang="ja-JP" sz="600" u="none" strike="noStrike" dirty="0" smtClean="0">
                          <a:effectLst/>
                        </a:rPr>
                        <a:t>UFJ</a:t>
                      </a:r>
                      <a:r>
                        <a:rPr lang="ja-JP" altLang="en-US" sz="600" u="none" strike="noStrike" dirty="0" smtClean="0">
                          <a:effectLst/>
                        </a:rPr>
                        <a:t>銀行、積水ハウス、阪急電鉄、日立造船、</a:t>
                      </a:r>
                      <a:r>
                        <a:rPr lang="en-US" altLang="ja-JP" sz="600" u="none" strike="noStrike" dirty="0" smtClean="0">
                          <a:effectLst/>
                        </a:rPr>
                        <a:t>Mistletoe</a:t>
                      </a:r>
                    </a:p>
                  </a:txBody>
                  <a:tcPr marL="36000" marR="36000" marT="36000" marB="36000" anchor="ctr"/>
                </a:tc>
                <a:tc>
                  <a:txBody>
                    <a:bodyPr/>
                    <a:lstStyle/>
                    <a:p>
                      <a:pPr algn="l" fontAlgn="ctr"/>
                      <a:r>
                        <a:rPr lang="ja-JP" altLang="en-US" sz="600" u="none" strike="noStrike" dirty="0" smtClean="0">
                          <a:effectLst/>
                        </a:rPr>
                        <a:t>阪急電鉄</a:t>
                      </a:r>
                    </a:p>
                    <a:p>
                      <a:pPr algn="l" fontAlgn="ctr"/>
                      <a:r>
                        <a:rPr lang="ja-JP" altLang="en-US" sz="600" u="none" strike="noStrike" dirty="0" smtClean="0">
                          <a:effectLst/>
                        </a:rPr>
                        <a:t>サンブリッジコーポレーション</a:t>
                      </a:r>
                      <a:endParaRPr lang="en-US" altLang="ja-JP" sz="600" u="none" strike="noStrike" dirty="0" smtClean="0">
                        <a:effectLst/>
                      </a:endParaRPr>
                    </a:p>
                  </a:txBody>
                  <a:tcPr marL="36000" marR="36000" marT="36000" marB="36000" anchor="ctr"/>
                </a:tc>
              </a:tr>
              <a:tr h="0">
                <a:tc>
                  <a:txBody>
                    <a:bodyPr/>
                    <a:lstStyle/>
                    <a:p>
                      <a:pPr algn="l" fontAlgn="ctr"/>
                      <a:r>
                        <a:rPr lang="ja-JP" altLang="en-US" sz="600" b="1" i="0" u="none" strike="noStrike" dirty="0" smtClean="0">
                          <a:solidFill>
                            <a:schemeClr val="bg1"/>
                          </a:solidFill>
                          <a:effectLst/>
                          <a:latin typeface="ＭＳ Ｐゴシック"/>
                        </a:rPr>
                        <a:t>投資目的・戦略</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シリコンバレーなどの世界最先端地域での投資</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関西を中心に日本国内投資（地域限定の制限なし）</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国内外でグローバルに得られる示唆・情報を元に新産業ビジョンを創造し、グローバルスケール企業創造の礎とする</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アーリーステージから多様なステージに対応し、ハンズオン投資</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Wingdings" panose="05000000000000000000" pitchFamily="2" charset="2"/>
                        <a:buNone/>
                      </a:pPr>
                      <a:r>
                        <a:rPr lang="ja-JP" altLang="en-US" sz="600" b="0" i="0" u="none" strike="noStrike" dirty="0" smtClean="0">
                          <a:solidFill>
                            <a:srgbClr val="000000"/>
                          </a:solidFill>
                          <a:effectLst/>
                          <a:latin typeface="ＭＳ Ｐゴシック"/>
                        </a:rPr>
                        <a:t>関西圏における次世代産業創出を支える起業環境整備の促進と、梅田エリアを舞台とした企業活動を支援するビジネスコミュニティの形成</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16" name="Rectangle 75"/>
          <p:cNvSpPr>
            <a:spLocks/>
          </p:cNvSpPr>
          <p:nvPr/>
        </p:nvSpPr>
        <p:spPr bwMode="auto">
          <a:xfrm>
            <a:off x="5422112" y="2420888"/>
            <a:ext cx="2418932"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グローバルイノベーション創出支援事業の全体像</a:t>
            </a:r>
            <a:endParaRPr kumimoji="0" lang="ja-JP" altLang="en-US" sz="1000" dirty="0">
              <a:sym typeface="ヒラギノ角ゴ Pro W6" charset="0"/>
            </a:endParaRPr>
          </a:p>
        </p:txBody>
      </p:sp>
      <p:sp>
        <p:nvSpPr>
          <p:cNvPr id="17" name="Rectangle 75"/>
          <p:cNvSpPr>
            <a:spLocks/>
          </p:cNvSpPr>
          <p:nvPr/>
        </p:nvSpPr>
        <p:spPr bwMode="auto">
          <a:xfrm>
            <a:off x="1308861" y="2420888"/>
            <a:ext cx="1933222"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関西イノベーション国際戦略総合特区</a:t>
            </a:r>
            <a:endParaRPr kumimoji="0" lang="ja-JP" altLang="en-US" sz="1000" dirty="0">
              <a:sym typeface="ヒラギノ角ゴ Pro W6" charset="0"/>
            </a:endParaRPr>
          </a:p>
        </p:txBody>
      </p:sp>
      <p:graphicFrame>
        <p:nvGraphicFramePr>
          <p:cNvPr id="19" name="表 18"/>
          <p:cNvGraphicFramePr>
            <a:graphicFrameLocks noGrp="1"/>
          </p:cNvGraphicFramePr>
          <p:nvPr>
            <p:extLst>
              <p:ext uri="{D42A27DB-BD31-4B8C-83A1-F6EECF244321}">
                <p14:modId xmlns:p14="http://schemas.microsoft.com/office/powerpoint/2010/main" val="663017671"/>
              </p:ext>
            </p:extLst>
          </p:nvPr>
        </p:nvGraphicFramePr>
        <p:xfrm>
          <a:off x="4915365" y="5445224"/>
          <a:ext cx="3401051" cy="1190970"/>
        </p:xfrm>
        <a:graphic>
          <a:graphicData uri="http://schemas.openxmlformats.org/drawingml/2006/table">
            <a:tbl>
              <a:tblPr>
                <a:tableStyleId>{5C22544A-7EE6-4342-B048-85BDC9FD1C3A}</a:tableStyleId>
              </a:tblPr>
              <a:tblGrid>
                <a:gridCol w="736755"/>
                <a:gridCol w="432048"/>
                <a:gridCol w="2232248"/>
              </a:tblGrid>
              <a:tr h="171450">
                <a:tc>
                  <a:txBody>
                    <a:bodyPr/>
                    <a:lstStyle/>
                    <a:p>
                      <a:pPr algn="ctr" fontAlgn="ctr"/>
                      <a:r>
                        <a:rPr lang="ja-JP" altLang="en-US" sz="600" b="1" i="0" u="none" strike="noStrike" dirty="0" smtClean="0">
                          <a:solidFill>
                            <a:schemeClr val="bg1"/>
                          </a:solidFill>
                          <a:effectLst/>
                          <a:latin typeface="ＭＳ Ｐゴシック"/>
                        </a:rPr>
                        <a:t>事例</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ctr" fontAlgn="ctr"/>
                      <a:r>
                        <a:rPr lang="ja-JP" altLang="en-US" sz="600" b="1" u="none" strike="noStrike" dirty="0" smtClean="0">
                          <a:solidFill>
                            <a:schemeClr val="bg1"/>
                          </a:solidFill>
                          <a:effectLst/>
                        </a:rPr>
                        <a:t>活動主体</a:t>
                      </a:r>
                      <a:endParaRPr lang="en-US" altLang="ja-JP" sz="600" b="1" u="none" strike="noStrike" dirty="0" smtClean="0">
                        <a:solidFill>
                          <a:schemeClr val="bg1"/>
                        </a:solidFill>
                        <a:effectLst/>
                      </a:endParaRPr>
                    </a:p>
                  </a:txBody>
                  <a:tcPr marL="36000" marR="36000" marT="36000" marB="36000" anchor="ctr">
                    <a:solidFill>
                      <a:schemeClr val="accent1"/>
                    </a:solidFill>
                  </a:tcPr>
                </a:tc>
                <a:tc>
                  <a:txBody>
                    <a:bodyPr/>
                    <a:lstStyle/>
                    <a:p>
                      <a:pPr algn="ctr" fontAlgn="ctr"/>
                      <a:r>
                        <a:rPr lang="ja-JP" altLang="en-US" sz="600" b="1" i="0" u="none" strike="noStrike" dirty="0" smtClean="0">
                          <a:solidFill>
                            <a:schemeClr val="bg1"/>
                          </a:solidFill>
                          <a:effectLst/>
                          <a:latin typeface="ＭＳ Ｐゴシック"/>
                        </a:rPr>
                        <a:t>概要</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r>
              <a:tr h="171450">
                <a:tc>
                  <a:txBody>
                    <a:bodyPr/>
                    <a:lstStyle/>
                    <a:p>
                      <a:pPr algn="l" fontAlgn="ctr"/>
                      <a:r>
                        <a:rPr lang="ja-JP" altLang="en-US" sz="600" b="0" i="0" u="none" strike="noStrike" dirty="0" smtClean="0">
                          <a:solidFill>
                            <a:srgbClr val="000000"/>
                          </a:solidFill>
                          <a:effectLst/>
                          <a:latin typeface="ＭＳ Ｐゴシック"/>
                        </a:rPr>
                        <a:t>昭和町・西田辺の長屋を活かしたまちづくり</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丸順不動産</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空襲で焼け残った町並みを活かした、まちの活性化。「上質な下町」のコンセプトに合わせて、長屋をリノベーションして入居者を斡旋。</a:t>
                      </a:r>
                      <a:endParaRPr lang="en-US" altLang="ja-JP" sz="600" b="0" i="0" u="none" strike="noStrike" dirty="0" smtClean="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子連れで楽しむ習い事ママサークル</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マミークリスタル</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子どもでなく、お母さんが主役で、気軽に楽しく参加できる習い事サークルを設置。フリーペーパーの発行やイベントの開催も行う。</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南河内地域での里山保全活動</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里山倶楽部</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自治体から里山保全に関する業務を受託。有償ボランティアやアルバイトを活用して継続的な体制を確立。</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大阪を変える</a:t>
                      </a:r>
                      <a:r>
                        <a:rPr lang="en-US" altLang="ja-JP" sz="600" b="0" i="0" u="none" strike="noStrike" dirty="0" smtClean="0">
                          <a:solidFill>
                            <a:srgbClr val="000000"/>
                          </a:solidFill>
                          <a:effectLst/>
                          <a:latin typeface="ＭＳ Ｐゴシック"/>
                        </a:rPr>
                        <a:t>100</a:t>
                      </a:r>
                      <a:r>
                        <a:rPr lang="ja-JP" altLang="en-US" sz="600" b="0" i="0" u="none" strike="noStrike" dirty="0" smtClean="0">
                          <a:solidFill>
                            <a:srgbClr val="000000"/>
                          </a:solidFill>
                          <a:effectLst/>
                          <a:latin typeface="ＭＳ Ｐゴシック"/>
                        </a:rPr>
                        <a:t>人会議</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遊企画</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社会課題に取り組むプレイヤー同士が連携できる場（ラウンドテーブル）を提供。セクターを超えた連携、新たな社会的事業が創出されている。</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20" name="Rectangle 75"/>
          <p:cNvSpPr>
            <a:spLocks/>
          </p:cNvSpPr>
          <p:nvPr/>
        </p:nvSpPr>
        <p:spPr bwMode="auto">
          <a:xfrm>
            <a:off x="5658555" y="5173047"/>
            <a:ext cx="1946046"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社会</a:t>
            </a:r>
            <a:r>
              <a:rPr kumimoji="0" lang="ja-JP" altLang="en-US" sz="1000" dirty="0">
                <a:sym typeface="ヒラギノ角ゴ Pro W6" charset="0"/>
              </a:rPr>
              <a:t>課題を解決する「民の力</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1" name="Rectangle 75"/>
          <p:cNvSpPr>
            <a:spLocks/>
          </p:cNvSpPr>
          <p:nvPr/>
        </p:nvSpPr>
        <p:spPr bwMode="auto">
          <a:xfrm>
            <a:off x="1554121" y="4966257"/>
            <a:ext cx="1442703"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大阪を拠点とした</a:t>
            </a:r>
            <a:r>
              <a:rPr kumimoji="0" lang="en-US" altLang="ja-JP" sz="1000" dirty="0" smtClean="0">
                <a:sym typeface="ヒラギノ角ゴ Pro W6" charset="0"/>
              </a:rPr>
              <a:t>VC</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3" name="テキスト ボックス 22"/>
          <p:cNvSpPr txBox="1"/>
          <p:nvPr/>
        </p:nvSpPr>
        <p:spPr>
          <a:xfrm>
            <a:off x="4564025" y="5050568"/>
            <a:ext cx="1026243" cy="200055"/>
          </a:xfrm>
          <a:prstGeom prst="rect">
            <a:avLst/>
          </a:prstGeom>
          <a:noFill/>
        </p:spPr>
        <p:txBody>
          <a:bodyPr wrap="none" rtlCol="0">
            <a:spAutoFit/>
          </a:bodyPr>
          <a:lstStyle/>
          <a:p>
            <a:r>
              <a:rPr lang="ja-JP" altLang="en-US" sz="700" dirty="0" smtClean="0"/>
              <a:t>出典：大阪市資料より</a:t>
            </a:r>
            <a:endParaRPr kumimoji="1" lang="ja-JP" altLang="en-US" sz="700" dirty="0"/>
          </a:p>
        </p:txBody>
      </p:sp>
      <p:sp>
        <p:nvSpPr>
          <p:cNvPr id="24" name="正方形/長方形 23"/>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大阪の現状</a:t>
            </a:r>
            <a:endParaRPr lang="ja-JP" altLang="en-US" sz="1400" dirty="0"/>
          </a:p>
        </p:txBody>
      </p:sp>
    </p:spTree>
    <p:extLst>
      <p:ext uri="{BB962C8B-B14F-4D97-AF65-F5344CB8AC3E}">
        <p14:creationId xmlns:p14="http://schemas.microsoft.com/office/powerpoint/2010/main" val="2834808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61</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世界の都市総合力ランキングにおいて、大阪は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位であり、前年の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ランクアップしています。分野別にみると「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位、「居住」については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位にランクされており、大阪の強みとなっています。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0" y="6618112"/>
            <a:ext cx="2850460" cy="230832"/>
          </a:xfrm>
          <a:prstGeom prst="rect">
            <a:avLst/>
          </a:prstGeom>
          <a:noFill/>
        </p:spPr>
        <p:txBody>
          <a:bodyPr wrap="none" rtlCol="0">
            <a:spAutoFit/>
          </a:bodyPr>
          <a:lstStyle/>
          <a:p>
            <a:r>
              <a:rPr lang="ja-JP" altLang="en-US" sz="900" dirty="0" smtClean="0"/>
              <a:t>出典：森記念財団「世界の都市総合力ランキング</a:t>
            </a:r>
            <a:r>
              <a:rPr lang="en-US" altLang="ja-JP" sz="900" dirty="0" smtClean="0"/>
              <a:t>2015</a:t>
            </a:r>
            <a:r>
              <a:rPr lang="ja-JP" altLang="en-US" sz="900" dirty="0" smtClean="0"/>
              <a:t>」</a:t>
            </a:r>
            <a:endParaRPr kumimoji="1" lang="ja-JP" altLang="en-US" sz="900" dirty="0"/>
          </a:p>
        </p:txBody>
      </p:sp>
      <p:cxnSp>
        <p:nvCxnSpPr>
          <p:cNvPr id="23" name="直線コネクタ 2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東京圏との比較</a:t>
            </a:r>
            <a:endParaRPr lang="ja-JP" altLang="en-US" sz="1400" dirty="0"/>
          </a:p>
        </p:txBody>
      </p:sp>
      <p:pic>
        <p:nvPicPr>
          <p:cNvPr id="1026" name="Picture 2" descr="C:\Users\2030205\Desktop\04_Tbl_FuncRank_j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75" b="22759"/>
          <a:stretch/>
        </p:blipFill>
        <p:spPr bwMode="auto">
          <a:xfrm>
            <a:off x="1475656" y="1486655"/>
            <a:ext cx="6191250" cy="4894622"/>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p:cNvSpPr/>
          <p:nvPr/>
        </p:nvSpPr>
        <p:spPr>
          <a:xfrm>
            <a:off x="2709170" y="3510483"/>
            <a:ext cx="1008112"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720308" y="5144762"/>
            <a:ext cx="1008112"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670081" y="4115026"/>
            <a:ext cx="1008112"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3693399" y="5913225"/>
            <a:ext cx="1008112"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678193" y="6210782"/>
            <a:ext cx="1008112"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686305" y="6044751"/>
            <a:ext cx="1008112"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2728420" y="2035398"/>
            <a:ext cx="988862"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1729933" y="1891382"/>
            <a:ext cx="988862"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3712649" y="2492846"/>
            <a:ext cx="988862"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4689331" y="3971357"/>
            <a:ext cx="988862"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5678193" y="3684851"/>
            <a:ext cx="988862"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6653447" y="3378149"/>
            <a:ext cx="988862"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73188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研究・開発に関して、関西圏は大学数、科研費助成事業シェアともに絶対数では首都圏に及ばないものの、「人口あたり」「大学あたり」ではともに首都圏を上回っており、厚みのある学術基盤を保持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また、企業の研究機関についても一定の集積があります。研究開発機能が付設された工場の割合は首都圏を上回っており、特に「応用」研究機能を有する工場の割合が高くなっています。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984607351"/>
              </p:ext>
            </p:extLst>
          </p:nvPr>
        </p:nvGraphicFramePr>
        <p:xfrm>
          <a:off x="728045" y="2249901"/>
          <a:ext cx="3734346" cy="897600"/>
        </p:xfrm>
        <a:graphic>
          <a:graphicData uri="http://schemas.openxmlformats.org/drawingml/2006/table">
            <a:tbl>
              <a:tblPr>
                <a:tableStyleId>{5C22544A-7EE6-4342-B048-85BDC9FD1C3A}</a:tableStyleId>
              </a:tblPr>
              <a:tblGrid>
                <a:gridCol w="684076"/>
                <a:gridCol w="610054"/>
                <a:gridCol w="610054"/>
                <a:gridCol w="610054"/>
                <a:gridCol w="610054"/>
                <a:gridCol w="610054"/>
              </a:tblGrid>
              <a:tr h="188400">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4">
                  <a:txBody>
                    <a:bodyPr/>
                    <a:lstStyle/>
                    <a:p>
                      <a:pPr algn="ctr" fontAlgn="ctr"/>
                      <a:r>
                        <a:rPr lang="ja-JP" altLang="en-US" sz="1000" b="0" i="0" u="none" strike="noStrike" dirty="0" smtClean="0">
                          <a:solidFill>
                            <a:schemeClr val="bg1"/>
                          </a:solidFill>
                          <a:effectLst/>
                          <a:latin typeface="ＭＳ Ｐゴシック"/>
                        </a:rPr>
                        <a:t>大学数</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rowSpan="2">
                  <a:txBody>
                    <a:bodyPr/>
                    <a:lstStyle/>
                    <a:p>
                      <a:pPr algn="ctr" fontAlgn="ctr"/>
                      <a:r>
                        <a:rPr lang="ja-JP" altLang="en-US" sz="1000" b="0" i="0" u="none" strike="noStrike" dirty="0" smtClean="0">
                          <a:solidFill>
                            <a:schemeClr val="bg1"/>
                          </a:solidFill>
                          <a:effectLst/>
                          <a:latin typeface="ＭＳ Ｐゴシック"/>
                        </a:rPr>
                        <a:t>大学数</a:t>
                      </a:r>
                      <a:r>
                        <a:rPr lang="en-US" altLang="ja-JP" sz="1000" b="0" i="0" u="none" strike="noStrike" dirty="0" smtClean="0">
                          <a:solidFill>
                            <a:schemeClr val="bg1"/>
                          </a:solidFill>
                          <a:effectLst/>
                          <a:latin typeface="ＭＳ Ｐゴシック"/>
                        </a:rPr>
                        <a:t>/100</a:t>
                      </a:r>
                      <a:r>
                        <a:rPr lang="ja-JP" altLang="en-US" sz="1000" b="0" i="0" u="none" strike="noStrike" dirty="0" smtClean="0">
                          <a:solidFill>
                            <a:schemeClr val="bg1"/>
                          </a:solidFill>
                          <a:effectLst/>
                          <a:latin typeface="ＭＳ Ｐゴシック"/>
                        </a:rPr>
                        <a:t>万人</a:t>
                      </a:r>
                      <a:endParaRPr lang="ja-JP" altLang="en-US" sz="1000" b="0" i="0" u="none" strike="noStrike" dirty="0">
                        <a:solidFill>
                          <a:schemeClr val="bg1"/>
                        </a:solidFill>
                        <a:effectLst/>
                        <a:latin typeface="ＭＳ Ｐゴシック"/>
                      </a:endParaRPr>
                    </a:p>
                  </a:txBody>
                  <a:tcPr marL="36000" marR="36000" marT="36000" marB="36000" anchor="ctr">
                    <a:lnL w="12700" cap="flat" cmpd="sng" algn="ctr">
                      <a:solidFill>
                        <a:schemeClr val="bg1"/>
                      </a:solidFill>
                      <a:prstDash val="solid"/>
                      <a:round/>
                      <a:headEnd type="none" w="med" len="med"/>
                      <a:tailEnd type="none" w="med" len="med"/>
                    </a:lnL>
                    <a:solidFill>
                      <a:schemeClr val="accent1"/>
                    </a:solidFill>
                  </a:tcPr>
                </a:tc>
              </a:tr>
              <a:tr h="188400">
                <a:tc vMerge="1">
                  <a:txBody>
                    <a:bodyPr/>
                    <a:lstStyle/>
                    <a:p>
                      <a:endParaRPr kumimoji="1" lang="ja-JP" altLang="en-US"/>
                    </a:p>
                  </a:txBody>
                  <a:tcPr/>
                </a:tc>
                <a:tc>
                  <a:txBody>
                    <a:bodyPr/>
                    <a:lstStyle/>
                    <a:p>
                      <a:pPr algn="ctr" fontAlgn="ctr"/>
                      <a:r>
                        <a:rPr lang="ja-JP" altLang="en-US" sz="1000" u="none" strike="noStrike" dirty="0" smtClean="0">
                          <a:solidFill>
                            <a:schemeClr val="bg1"/>
                          </a:solidFill>
                          <a:effectLst/>
                        </a:rPr>
                        <a:t>国立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公立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私立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b="0" i="0" u="none" strike="noStrike" dirty="0" smtClean="0">
                          <a:solidFill>
                            <a:schemeClr val="bg1"/>
                          </a:solidFill>
                          <a:effectLst/>
                          <a:latin typeface="ＭＳ Ｐゴシック"/>
                        </a:rPr>
                        <a:t>合計</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vMerge="1">
                  <a:txBody>
                    <a:bodyPr/>
                    <a:lstStyle/>
                    <a:p>
                      <a:endParaRPr kumimoji="1" lang="ja-JP" altLang="en-US"/>
                    </a:p>
                  </a:txBody>
                  <a:tcPr/>
                </a:tc>
              </a:tr>
              <a:tr h="171450">
                <a:tc>
                  <a:txBody>
                    <a:bodyPr/>
                    <a:lstStyle/>
                    <a:p>
                      <a:pPr algn="l" fontAlgn="ctr"/>
                      <a:r>
                        <a:rPr lang="ja-JP" altLang="en-US" sz="1000" u="none" strike="noStrike" dirty="0" smtClean="0">
                          <a:effectLst/>
                        </a:rPr>
                        <a:t>大阪圏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10</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13</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119</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142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7.7</a:t>
                      </a:r>
                    </a:p>
                  </a:txBody>
                  <a:tcPr marL="36000" marR="36000" marT="36000" marB="36000" anchor="ctr"/>
                </a:tc>
              </a:tr>
              <a:tr h="171450">
                <a:tc>
                  <a:txBody>
                    <a:bodyPr/>
                    <a:lstStyle/>
                    <a:p>
                      <a:pPr algn="l" fontAlgn="ctr"/>
                      <a:r>
                        <a:rPr lang="ja-JP" altLang="en-US" sz="1000" u="none" strike="noStrike" dirty="0" smtClean="0">
                          <a:effectLst/>
                        </a:rPr>
                        <a:t>東京圏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16</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6</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203</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225</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6.3</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38709018"/>
              </p:ext>
            </p:extLst>
          </p:nvPr>
        </p:nvGraphicFramePr>
        <p:xfrm>
          <a:off x="5076057" y="2252904"/>
          <a:ext cx="3493893" cy="989040"/>
        </p:xfrm>
        <a:graphic>
          <a:graphicData uri="http://schemas.openxmlformats.org/drawingml/2006/table">
            <a:tbl>
              <a:tblPr>
                <a:tableStyleId>{5C22544A-7EE6-4342-B048-85BDC9FD1C3A}</a:tableStyleId>
              </a:tblPr>
              <a:tblGrid>
                <a:gridCol w="640028"/>
                <a:gridCol w="570773"/>
                <a:gridCol w="570773"/>
                <a:gridCol w="570773"/>
                <a:gridCol w="570773"/>
                <a:gridCol w="570773"/>
              </a:tblGrid>
              <a:tr h="132006">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rowSpan="2">
                  <a:txBody>
                    <a:bodyPr/>
                    <a:lstStyle/>
                    <a:p>
                      <a:pPr algn="ctr" fontAlgn="ctr"/>
                      <a:r>
                        <a:rPr lang="ja-JP" altLang="en-US" sz="1000" u="none" strike="noStrike" dirty="0" smtClean="0">
                          <a:solidFill>
                            <a:schemeClr val="bg1"/>
                          </a:solidFill>
                          <a:effectLst/>
                        </a:rPr>
                        <a:t>大学数</a:t>
                      </a:r>
                      <a:endParaRPr lang="en-US" altLang="ja-JP" sz="1000" u="none" strike="noStrike" dirty="0" smtClean="0">
                        <a:solidFill>
                          <a:schemeClr val="bg1"/>
                        </a:solidFill>
                        <a:effectLst/>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smtClean="0">
                          <a:solidFill>
                            <a:schemeClr val="bg1"/>
                          </a:solidFill>
                          <a:effectLst/>
                          <a:latin typeface="ＭＳ Ｐゴシック"/>
                          <a:ea typeface="+mn-ea"/>
                          <a:cs typeface="+mn-cs"/>
                        </a:rPr>
                        <a:t>シェア</a:t>
                      </a: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採用件数</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配分額</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r>
              <a:tr h="132006">
                <a:tc vMerge="1">
                  <a:txBody>
                    <a:bodyPr/>
                    <a:lstStyle/>
                    <a:p>
                      <a:pPr marL="0" algn="ctr" defTabSz="914400" rtl="0" eaLnBrk="1" fontAlgn="ctr" latinLnBrk="0" hangingPunct="1"/>
                      <a:endParaRPr kumimoji="1" lang="ja-JP" altLang="en-US" sz="10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algn="ctr" defTabSz="914400" rtl="0" eaLnBrk="1" fontAlgn="ctr" latinLnBrk="0" hangingPunct="1"/>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r>
              <a:tr h="132006">
                <a:tc>
                  <a:txBody>
                    <a:bodyPr/>
                    <a:lstStyle/>
                    <a:p>
                      <a:pPr algn="l" fontAlgn="ctr"/>
                      <a:r>
                        <a:rPr lang="ja-JP" altLang="en-US" sz="1000" b="0" i="0" u="none" strike="noStrike" dirty="0" smtClean="0">
                          <a:solidFill>
                            <a:schemeClr val="bg1"/>
                          </a:solidFill>
                          <a:effectLst/>
                          <a:latin typeface="+mn-lt"/>
                        </a:rPr>
                        <a:t>関西圏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19.0%</a:t>
                      </a:r>
                      <a:endParaRPr lang="en-US" altLang="ja-JP" sz="1000" b="0" i="0" u="none" strike="noStrike" dirty="0" smtClean="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u="none" strike="noStrike" dirty="0" smtClean="0">
                          <a:effectLst/>
                        </a:rPr>
                        <a:t>21.2%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23.2%</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1.22</a:t>
                      </a:r>
                      <a:endParaRPr lang="en-US" altLang="ja-JP" sz="1000" b="0" i="0" u="none" strike="noStrike" dirty="0">
                        <a:solidFill>
                          <a:srgbClr val="000000"/>
                        </a:solidFill>
                        <a:effectLst/>
                        <a:latin typeface="ＭＳ Ｐゴシック"/>
                      </a:endParaRPr>
                    </a:p>
                  </a:txBody>
                  <a:tcPr marL="36000" marR="36000" marT="36000" marB="36000" anchor="ctr"/>
                </a:tc>
              </a:tr>
              <a:tr h="132006">
                <a:tc>
                  <a:txBody>
                    <a:bodyPr/>
                    <a:lstStyle/>
                    <a:p>
                      <a:pPr algn="l" fontAlgn="ctr"/>
                      <a:r>
                        <a:rPr lang="ja-JP" altLang="en-US" sz="1000" u="none" strike="noStrike" dirty="0" smtClean="0">
                          <a:solidFill>
                            <a:schemeClr val="bg1"/>
                          </a:solidFill>
                          <a:effectLst/>
                        </a:rPr>
                        <a:t>関東圏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r" fontAlgn="ctr"/>
                      <a:r>
                        <a:rPr lang="en-US" altLang="ja-JP" sz="1000" b="0" i="0" u="none" strike="noStrike" dirty="0" smtClean="0">
                          <a:solidFill>
                            <a:srgbClr val="000000"/>
                          </a:solidFill>
                          <a:effectLst/>
                          <a:latin typeface="+mn-lt"/>
                        </a:rPr>
                        <a:t>34.2%</a:t>
                      </a:r>
                      <a:endParaRPr lang="en-US" altLang="ja-JP" sz="1000" b="0" i="0" u="none" strike="noStrike" dirty="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b="0" i="0" u="none" strike="noStrike" dirty="0" smtClean="0">
                          <a:solidFill>
                            <a:schemeClr val="dk1"/>
                          </a:solidFill>
                          <a:effectLst/>
                          <a:latin typeface="+mn-lt"/>
                        </a:rPr>
                        <a:t>34.1%</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1.00</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36.7%</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1.07</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sp>
        <p:nvSpPr>
          <p:cNvPr id="23" name="正方形/長方形 22"/>
          <p:cNvSpPr/>
          <p:nvPr/>
        </p:nvSpPr>
        <p:spPr>
          <a:xfrm>
            <a:off x="5035945" y="3279390"/>
            <a:ext cx="2720617" cy="461665"/>
          </a:xfrm>
          <a:prstGeom prst="rect">
            <a:avLst/>
          </a:prstGeom>
        </p:spPr>
        <p:txBody>
          <a:bodyPr wrap="none">
            <a:spAutoFit/>
          </a:bodyPr>
          <a:lstStyle/>
          <a:p>
            <a:r>
              <a:rPr lang="ja-JP" altLang="en-US" sz="800" dirty="0"/>
              <a:t>出典</a:t>
            </a:r>
            <a:r>
              <a:rPr lang="ja-JP" altLang="en-US" sz="800" dirty="0" smtClean="0"/>
              <a:t>：文部科学省「科研費配分結果」</a:t>
            </a:r>
            <a:endParaRPr lang="en-US" altLang="ja-JP" sz="800" dirty="0" smtClean="0"/>
          </a:p>
          <a:p>
            <a:pPr defTabSz="590550"/>
            <a:r>
              <a:rPr kumimoji="0" lang="en-US" altLang="ja-JP" sz="800" dirty="0">
                <a:sym typeface="ヒラギノ角ゴ Pro W6" charset="0"/>
              </a:rPr>
              <a:t>※</a:t>
            </a:r>
            <a:r>
              <a:rPr kumimoji="0" lang="ja-JP" altLang="en-US" sz="800" dirty="0">
                <a:sym typeface="ヒラギノ角ゴ Pro W6" charset="0"/>
              </a:rPr>
              <a:t>　関西圏＝</a:t>
            </a:r>
            <a:r>
              <a:rPr kumimoji="0" lang="zh-TW" altLang="en-US" sz="800" dirty="0">
                <a:sym typeface="ヒラギノ角ゴ Pro W6" charset="0"/>
              </a:rPr>
              <a:t>大阪、京都、兵庫、奈良、滋賀、和歌山</a:t>
            </a:r>
            <a:endParaRPr kumimoji="0" lang="en-US" altLang="zh-TW" sz="800" dirty="0">
              <a:sym typeface="ヒラギノ角ゴ Pro W6" charset="0"/>
            </a:endParaRPr>
          </a:p>
          <a:p>
            <a:pPr defTabSz="590550"/>
            <a:r>
              <a:rPr kumimoji="0" lang="ja-JP" altLang="en-US" sz="800" dirty="0">
                <a:sym typeface="ヒラギノ角ゴ Pro W6" charset="0"/>
              </a:rPr>
              <a:t>　　 関東</a:t>
            </a:r>
            <a:r>
              <a:rPr kumimoji="0" lang="ja-JP" altLang="en-US" sz="800" dirty="0" smtClean="0">
                <a:sym typeface="ヒラギノ角ゴ Pro W6" charset="0"/>
              </a:rPr>
              <a:t>圏</a:t>
            </a:r>
            <a:r>
              <a:rPr kumimoji="0" lang="ja-JP" altLang="en-US" sz="800" dirty="0">
                <a:sym typeface="ヒラギノ角ゴ Pro W6" charset="0"/>
              </a:rPr>
              <a:t>＝</a:t>
            </a:r>
            <a:r>
              <a:rPr kumimoji="0" lang="zh-TW" altLang="en-US" sz="800" dirty="0">
                <a:sym typeface="ヒラギノ角ゴ Pro W6" charset="0"/>
              </a:rPr>
              <a:t>東京、神奈川、千葉、埼玉、茨城、栃木、</a:t>
            </a:r>
            <a:r>
              <a:rPr kumimoji="0" lang="zh-TW" altLang="en-US" sz="800" dirty="0" smtClean="0">
                <a:sym typeface="ヒラギノ角ゴ Pro W6" charset="0"/>
              </a:rPr>
              <a:t>群馬</a:t>
            </a:r>
            <a:endParaRPr kumimoji="0" lang="en-US" altLang="zh-TW" sz="800" dirty="0">
              <a:sym typeface="ヒラギノ角ゴ Pro W6" charset="0"/>
            </a:endParaRPr>
          </a:p>
        </p:txBody>
      </p:sp>
      <p:sp>
        <p:nvSpPr>
          <p:cNvPr id="15" name="正方形/長方形 14"/>
          <p:cNvSpPr/>
          <p:nvPr/>
        </p:nvSpPr>
        <p:spPr>
          <a:xfrm>
            <a:off x="684220" y="3140240"/>
            <a:ext cx="3857146" cy="338554"/>
          </a:xfrm>
          <a:prstGeom prst="rect">
            <a:avLst/>
          </a:prstGeom>
        </p:spPr>
        <p:txBody>
          <a:bodyPr wrap="none">
            <a:spAutoFit/>
          </a:bodyPr>
          <a:lstStyle/>
          <a:p>
            <a:r>
              <a:rPr lang="ja-JP" altLang="en-US" sz="800" dirty="0"/>
              <a:t>出典</a:t>
            </a:r>
            <a:r>
              <a:rPr lang="ja-JP" altLang="en-US" sz="800" dirty="0" smtClean="0"/>
              <a:t>：</a:t>
            </a:r>
            <a:r>
              <a:rPr lang="zh-CN" altLang="en-US" sz="800" dirty="0"/>
              <a:t>文部科学省「学校基本調査」</a:t>
            </a:r>
            <a:r>
              <a:rPr lang="en-US" altLang="zh-CN" sz="800" dirty="0"/>
              <a:t>(</a:t>
            </a:r>
            <a:r>
              <a:rPr lang="zh-CN" altLang="en-US" sz="800" dirty="0"/>
              <a:t>平成</a:t>
            </a:r>
            <a:r>
              <a:rPr lang="en-US" altLang="zh-CN" sz="800" dirty="0"/>
              <a:t>24</a:t>
            </a:r>
            <a:r>
              <a:rPr lang="zh-CN" altLang="en-US" sz="800" dirty="0"/>
              <a:t>年</a:t>
            </a:r>
            <a:r>
              <a:rPr lang="en-US" altLang="zh-CN" sz="800" dirty="0" smtClean="0"/>
              <a:t>)</a:t>
            </a:r>
            <a:r>
              <a:rPr lang="ja-JP" altLang="en-US" sz="800" dirty="0" err="1" smtClean="0"/>
              <a:t>、</a:t>
            </a:r>
            <a:r>
              <a:rPr lang="zh-TW" altLang="en-US" sz="800" dirty="0"/>
              <a:t>総務省「住民基本台帳年齢別人口</a:t>
            </a:r>
            <a:r>
              <a:rPr lang="zh-TW" altLang="en-US" sz="800" dirty="0" smtClean="0"/>
              <a:t>」</a:t>
            </a:r>
            <a:r>
              <a:rPr lang="en-US" altLang="zh-TW" sz="800" dirty="0" smtClean="0"/>
              <a:t/>
            </a:r>
            <a:br>
              <a:rPr lang="en-US" altLang="zh-TW" sz="800" dirty="0" smtClean="0"/>
            </a:br>
            <a:r>
              <a:rPr lang="zh-TW" altLang="en-US" sz="800" dirty="0" smtClean="0"/>
              <a:t>平成</a:t>
            </a:r>
            <a:r>
              <a:rPr lang="en-US" altLang="zh-TW" sz="800" dirty="0"/>
              <a:t>25</a:t>
            </a:r>
            <a:r>
              <a:rPr lang="zh-TW" altLang="en-US" sz="800" dirty="0"/>
              <a:t>年</a:t>
            </a:r>
            <a:r>
              <a:rPr lang="en-US" altLang="zh-TW" sz="800" dirty="0"/>
              <a:t>3</a:t>
            </a:r>
            <a:r>
              <a:rPr lang="zh-TW" altLang="en-US" sz="800" dirty="0"/>
              <a:t>月</a:t>
            </a:r>
            <a:r>
              <a:rPr lang="en-US" altLang="zh-TW" sz="800" dirty="0"/>
              <a:t>31</a:t>
            </a:r>
            <a:r>
              <a:rPr lang="zh-TW" altLang="en-US" sz="800" dirty="0"/>
              <a:t>日現在</a:t>
            </a:r>
            <a:endParaRPr lang="ja-JP" altLang="en-US" sz="800" dirty="0"/>
          </a:p>
        </p:txBody>
      </p:sp>
      <p:graphicFrame>
        <p:nvGraphicFramePr>
          <p:cNvPr id="13" name="表 12"/>
          <p:cNvGraphicFramePr>
            <a:graphicFrameLocks noGrp="1"/>
          </p:cNvGraphicFramePr>
          <p:nvPr>
            <p:extLst>
              <p:ext uri="{D42A27DB-BD31-4B8C-83A1-F6EECF244321}">
                <p14:modId xmlns:p14="http://schemas.microsoft.com/office/powerpoint/2010/main" val="2784955623"/>
              </p:ext>
            </p:extLst>
          </p:nvPr>
        </p:nvGraphicFramePr>
        <p:xfrm>
          <a:off x="4018367" y="4143250"/>
          <a:ext cx="4536508" cy="1948815"/>
        </p:xfrm>
        <a:graphic>
          <a:graphicData uri="http://schemas.openxmlformats.org/drawingml/2006/table">
            <a:tbl>
              <a:tblPr>
                <a:tableStyleId>{5C22544A-7EE6-4342-B048-85BDC9FD1C3A}</a:tableStyleId>
              </a:tblPr>
              <a:tblGrid>
                <a:gridCol w="504056"/>
                <a:gridCol w="841875"/>
                <a:gridCol w="590495"/>
                <a:gridCol w="514302"/>
                <a:gridCol w="514302"/>
                <a:gridCol w="514302"/>
                <a:gridCol w="542874"/>
                <a:gridCol w="514302"/>
              </a:tblGrid>
              <a:tr h="171450">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あり</a:t>
                      </a:r>
                      <a:endParaRPr lang="ja-JP" altLang="en-US" sz="1100" b="0" i="0" u="none" strike="noStrike" dirty="0">
                        <a:solidFill>
                          <a:schemeClr val="bg1"/>
                        </a:solidFill>
                        <a:effectLst/>
                        <a:latin typeface="ＭＳ Ｐゴシック"/>
                      </a:endParaRPr>
                    </a:p>
                  </a:txBody>
                  <a:tcPr marL="9525" marR="9525" marT="9525" marB="0" anchor="ctr">
                    <a:lnR w="12700" cmpd="sng">
                      <a:noFill/>
                    </a:lnR>
                    <a:solidFill>
                      <a:srgbClr val="92D050"/>
                    </a:solidFill>
                  </a:tcPr>
                </a:tc>
                <a:tc gridSpan="3">
                  <a:txBody>
                    <a:bodyPr/>
                    <a:lstStyle/>
                    <a:p>
                      <a:pPr algn="ctr" fontAlgn="ctr"/>
                      <a:endParaRPr lang="ja-JP" altLang="en-US" sz="1100" b="0" i="0" u="none" strike="noStrike">
                        <a:solidFill>
                          <a:schemeClr val="bg1"/>
                        </a:solidFill>
                        <a:effectLst/>
                        <a:latin typeface="ＭＳ Ｐゴシック"/>
                      </a:endParaRPr>
                    </a:p>
                  </a:txBody>
                  <a:tcPr marL="9525" marR="9525" marT="9525" marB="0" anchor="ctr">
                    <a:lnL w="12700" cmpd="sng">
                      <a:noFill/>
                    </a:lnL>
                    <a:solidFill>
                      <a:srgbClr val="92D050"/>
                    </a:solidFill>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rowSpan="2">
                  <a:txBody>
                    <a:bodyPr/>
                    <a:lstStyle/>
                    <a:p>
                      <a:pPr algn="ctr" fontAlgn="ctr"/>
                      <a:r>
                        <a:rPr lang="ja-JP" altLang="en-US" sz="1100" u="none" strike="noStrike">
                          <a:solidFill>
                            <a:schemeClr val="bg1"/>
                          </a:solidFill>
                          <a:effectLst/>
                        </a:rPr>
                        <a:t>なし</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合計</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ctr" fontAlgn="ctr"/>
                      <a:r>
                        <a:rPr lang="ja-JP" altLang="en-US" sz="1100" u="none" strike="noStrike">
                          <a:solidFill>
                            <a:schemeClr val="bg1"/>
                          </a:solidFill>
                          <a:effectLst/>
                        </a:rPr>
                        <a:t>うち基礎</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a:solidFill>
                            <a:schemeClr val="bg1"/>
                          </a:solidFill>
                          <a:effectLst/>
                        </a:rPr>
                        <a:t>うち応用</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dirty="0">
                          <a:solidFill>
                            <a:schemeClr val="bg1"/>
                          </a:solidFill>
                          <a:effectLst/>
                        </a:rPr>
                        <a:t>うち開発</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r>
              <a:tr h="171450">
                <a:tc rowSpan="3">
                  <a:txBody>
                    <a:bodyPr/>
                    <a:lstStyle/>
                    <a:p>
                      <a:pPr algn="l" fontAlgn="ctr"/>
                      <a:r>
                        <a:rPr lang="ja-JP" altLang="en-US" sz="1100" u="none" strike="noStrike" dirty="0">
                          <a:effectLst/>
                        </a:rPr>
                        <a:t>全国</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1,190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196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202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792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4,381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5,571</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近畿圏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件数</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230</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36</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570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800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18%</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63%</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関東圏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47</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1,158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1,480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比率</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a:effectLst/>
                        </a:rPr>
                        <a:t>69%</a:t>
                      </a:r>
                      <a:endParaRPr lang="en-US" altLang="ja-JP" sz="1100" b="0" i="0" u="none" strike="noStrike">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bl>
          </a:graphicData>
        </a:graphic>
      </p:graphicFrame>
      <p:sp>
        <p:nvSpPr>
          <p:cNvPr id="16" name="正方形/長方形 15"/>
          <p:cNvSpPr/>
          <p:nvPr/>
        </p:nvSpPr>
        <p:spPr>
          <a:xfrm>
            <a:off x="4162383" y="3873028"/>
            <a:ext cx="4293163" cy="261610"/>
          </a:xfrm>
          <a:prstGeom prst="rect">
            <a:avLst/>
          </a:prstGeom>
        </p:spPr>
        <p:txBody>
          <a:bodyPr wrap="none">
            <a:spAutoFit/>
          </a:bodyPr>
          <a:lstStyle/>
          <a:p>
            <a:pPr algn="ctr"/>
            <a:r>
              <a:rPr lang="ja-JP" altLang="en-US" sz="1100" dirty="0" smtClean="0"/>
              <a:t>研究所を付設する予定の有無（工場立地動向調査・直近</a:t>
            </a:r>
            <a:r>
              <a:rPr lang="en-US" altLang="ja-JP" sz="1100" dirty="0" smtClean="0"/>
              <a:t>5</a:t>
            </a:r>
            <a:r>
              <a:rPr lang="ja-JP" altLang="en-US" sz="1100" dirty="0" smtClean="0"/>
              <a:t>年の合計）</a:t>
            </a:r>
            <a:endParaRPr lang="ja-JP" altLang="en-US" sz="1100" dirty="0"/>
          </a:p>
        </p:txBody>
      </p:sp>
      <p:sp>
        <p:nvSpPr>
          <p:cNvPr id="17" name="正方形/長方形 16"/>
          <p:cNvSpPr/>
          <p:nvPr/>
        </p:nvSpPr>
        <p:spPr>
          <a:xfrm>
            <a:off x="1557247" y="1988840"/>
            <a:ext cx="2061783" cy="261610"/>
          </a:xfrm>
          <a:prstGeom prst="rect">
            <a:avLst/>
          </a:prstGeom>
        </p:spPr>
        <p:txBody>
          <a:bodyPr wrap="none">
            <a:spAutoFit/>
          </a:bodyPr>
          <a:lstStyle/>
          <a:p>
            <a:pPr algn="ctr"/>
            <a:r>
              <a:rPr lang="ja-JP" altLang="en-US" sz="1100" dirty="0" smtClean="0"/>
              <a:t>エリア内</a:t>
            </a:r>
            <a:r>
              <a:rPr lang="ja-JP" altLang="en-US" sz="1100" dirty="0"/>
              <a:t>に立地する大学の</a:t>
            </a:r>
            <a:r>
              <a:rPr lang="ja-JP" altLang="en-US" sz="1100" dirty="0" smtClean="0"/>
              <a:t>学部数</a:t>
            </a:r>
            <a:endParaRPr lang="ja-JP" altLang="en-US" sz="1100" dirty="0"/>
          </a:p>
        </p:txBody>
      </p:sp>
      <p:sp>
        <p:nvSpPr>
          <p:cNvPr id="19" name="正方形/長方形 18"/>
          <p:cNvSpPr/>
          <p:nvPr/>
        </p:nvSpPr>
        <p:spPr>
          <a:xfrm>
            <a:off x="5461274" y="1993119"/>
            <a:ext cx="2783134" cy="261610"/>
          </a:xfrm>
          <a:prstGeom prst="rect">
            <a:avLst/>
          </a:prstGeom>
        </p:spPr>
        <p:txBody>
          <a:bodyPr wrap="none">
            <a:spAutoFit/>
          </a:bodyPr>
          <a:lstStyle/>
          <a:p>
            <a:pPr algn="ctr"/>
            <a:r>
              <a:rPr lang="ja-JP" altLang="en-US" sz="1100" dirty="0" smtClean="0"/>
              <a:t>地域</a:t>
            </a:r>
            <a:r>
              <a:rPr lang="ja-JP" altLang="en-US" sz="1100" dirty="0"/>
              <a:t>別科研費助成事業シェア（</a:t>
            </a:r>
            <a:r>
              <a:rPr lang="en-US" altLang="ja-JP" sz="1100" dirty="0"/>
              <a:t>2013</a:t>
            </a:r>
            <a:r>
              <a:rPr lang="ja-JP" altLang="en-US" sz="1100" dirty="0"/>
              <a:t>年</a:t>
            </a:r>
            <a:r>
              <a:rPr lang="ja-JP" altLang="en-US" sz="1100" dirty="0" smtClean="0"/>
              <a:t>）</a:t>
            </a:r>
            <a:endParaRPr lang="ja-JP" altLang="en-US" sz="1100" dirty="0"/>
          </a:p>
        </p:txBody>
      </p:sp>
      <p:sp>
        <p:nvSpPr>
          <p:cNvPr id="20" name="正方形/長方形 19"/>
          <p:cNvSpPr/>
          <p:nvPr/>
        </p:nvSpPr>
        <p:spPr>
          <a:xfrm>
            <a:off x="683568" y="3861048"/>
            <a:ext cx="2794356" cy="261610"/>
          </a:xfrm>
          <a:prstGeom prst="rect">
            <a:avLst/>
          </a:prstGeom>
        </p:spPr>
        <p:txBody>
          <a:bodyPr wrap="none">
            <a:spAutoFit/>
          </a:bodyPr>
          <a:lstStyle/>
          <a:p>
            <a:pPr algn="ctr"/>
            <a:r>
              <a:rPr lang="ja-JP" altLang="en-US" sz="1100" dirty="0" smtClean="0"/>
              <a:t>研究機関の立地件数（都道府県別・</a:t>
            </a:r>
            <a:r>
              <a:rPr lang="en-US" altLang="ja-JP" sz="1100" dirty="0" smtClean="0"/>
              <a:t>2005</a:t>
            </a:r>
            <a:r>
              <a:rPr lang="ja-JP" altLang="en-US" sz="1100" dirty="0" smtClean="0"/>
              <a:t>年）</a:t>
            </a:r>
            <a:endParaRPr lang="ja-JP" altLang="en-US" sz="1100" dirty="0"/>
          </a:p>
        </p:txBody>
      </p:sp>
      <p:sp>
        <p:nvSpPr>
          <p:cNvPr id="25" name="正方形/長方形 24"/>
          <p:cNvSpPr/>
          <p:nvPr/>
        </p:nvSpPr>
        <p:spPr>
          <a:xfrm>
            <a:off x="700554" y="6080049"/>
            <a:ext cx="2619628" cy="338554"/>
          </a:xfrm>
          <a:prstGeom prst="rect">
            <a:avLst/>
          </a:prstGeom>
        </p:spPr>
        <p:txBody>
          <a:bodyPr wrap="none">
            <a:spAutoFit/>
          </a:bodyPr>
          <a:lstStyle/>
          <a:p>
            <a:r>
              <a:rPr lang="ja-JP" altLang="en-US" sz="800" dirty="0"/>
              <a:t>出典</a:t>
            </a:r>
            <a:r>
              <a:rPr lang="ja-JP" altLang="en-US" sz="800" dirty="0" smtClean="0"/>
              <a:t>：大阪府立産業開発研究所</a:t>
            </a:r>
            <a:endParaRPr lang="en-US" altLang="ja-JP" sz="800" dirty="0" smtClean="0"/>
          </a:p>
          <a:p>
            <a:r>
              <a:rPr lang="ja-JP" altLang="en-US" sz="800" dirty="0"/>
              <a:t>　</a:t>
            </a:r>
            <a:r>
              <a:rPr lang="ja-JP" altLang="en-US" sz="800" dirty="0" smtClean="0"/>
              <a:t>　　　　「企業</a:t>
            </a:r>
            <a:r>
              <a:rPr lang="ja-JP" altLang="en-US" sz="800" dirty="0"/>
              <a:t>に</a:t>
            </a:r>
            <a:r>
              <a:rPr lang="ja-JP" altLang="en-US" sz="800" dirty="0" smtClean="0"/>
              <a:t>おける研究機関の設置状況に関する調査」</a:t>
            </a:r>
            <a:endParaRPr lang="ja-JP" altLang="en-US" sz="800" dirty="0"/>
          </a:p>
        </p:txBody>
      </p:sp>
      <p:sp>
        <p:nvSpPr>
          <p:cNvPr id="26" name="正方形/長方形 25"/>
          <p:cNvSpPr/>
          <p:nvPr/>
        </p:nvSpPr>
        <p:spPr>
          <a:xfrm>
            <a:off x="3923928" y="6080049"/>
            <a:ext cx="2800767" cy="338554"/>
          </a:xfrm>
          <a:prstGeom prst="rect">
            <a:avLst/>
          </a:prstGeom>
        </p:spPr>
        <p:txBody>
          <a:bodyPr wrap="none">
            <a:spAutoFit/>
          </a:bodyPr>
          <a:lstStyle/>
          <a:p>
            <a:r>
              <a:rPr lang="ja-JP" altLang="en-US" sz="800" dirty="0"/>
              <a:t>出典</a:t>
            </a:r>
            <a:r>
              <a:rPr lang="ja-JP" altLang="en-US" sz="800" dirty="0" smtClean="0"/>
              <a:t>：経済産業省「工場立地動向調査」（平成</a:t>
            </a:r>
            <a:r>
              <a:rPr lang="en-US" altLang="ja-JP" sz="800" dirty="0" smtClean="0"/>
              <a:t>21</a:t>
            </a:r>
            <a:r>
              <a:rPr lang="ja-JP" altLang="en-US" sz="800" dirty="0" smtClean="0"/>
              <a:t>～</a:t>
            </a:r>
            <a:r>
              <a:rPr lang="en-US" altLang="ja-JP" sz="800" dirty="0" smtClean="0"/>
              <a:t>25</a:t>
            </a:r>
            <a:r>
              <a:rPr lang="ja-JP" altLang="en-US" sz="800" dirty="0" smtClean="0"/>
              <a:t>年）</a:t>
            </a:r>
            <a:endParaRPr lang="en-US" altLang="ja-JP" sz="800" dirty="0" smtClean="0"/>
          </a:p>
          <a:p>
            <a:pPr defTabSz="590550"/>
            <a:r>
              <a:rPr kumimoji="0" lang="en-US" altLang="ja-JP" sz="800" dirty="0">
                <a:sym typeface="ヒラギノ角ゴ Pro W6" charset="0"/>
              </a:rPr>
              <a:t>※</a:t>
            </a:r>
            <a:r>
              <a:rPr kumimoji="0" lang="ja-JP" altLang="en-US" sz="800" dirty="0">
                <a:sym typeface="ヒラギノ角ゴ Pro W6" charset="0"/>
              </a:rPr>
              <a:t>　近畿</a:t>
            </a:r>
            <a:r>
              <a:rPr kumimoji="0" lang="ja-JP" altLang="en-US" sz="800" dirty="0" smtClean="0">
                <a:sym typeface="ヒラギノ角ゴ Pro W6" charset="0"/>
              </a:rPr>
              <a:t>圏</a:t>
            </a:r>
            <a:r>
              <a:rPr kumimoji="0" lang="ja-JP" altLang="en-US" sz="800" dirty="0">
                <a:sym typeface="ヒラギノ角ゴ Pro W6" charset="0"/>
              </a:rPr>
              <a:t>＝</a:t>
            </a:r>
            <a:r>
              <a:rPr kumimoji="0" lang="zh-TW" altLang="en-US" sz="800" dirty="0">
                <a:sym typeface="ヒラギノ角ゴ Pro W6" charset="0"/>
              </a:rPr>
              <a:t>大阪、京都、兵庫、奈良、滋賀、</a:t>
            </a:r>
            <a:r>
              <a:rPr kumimoji="0" lang="zh-TW" altLang="en-US" sz="800" dirty="0" smtClean="0">
                <a:sym typeface="ヒラギノ角ゴ Pro W6" charset="0"/>
              </a:rPr>
              <a:t>和歌山</a:t>
            </a:r>
            <a:r>
              <a:rPr kumimoji="0" lang="ja-JP" altLang="en-US" sz="800" dirty="0" err="1" smtClean="0">
                <a:sym typeface="ヒラギノ角ゴ Pro W6" charset="0"/>
              </a:rPr>
              <a:t>、</a:t>
            </a:r>
            <a:r>
              <a:rPr kumimoji="0" lang="ja-JP" altLang="en-US" sz="800" dirty="0" smtClean="0">
                <a:sym typeface="ヒラギノ角ゴ Pro W6" charset="0"/>
              </a:rPr>
              <a:t>三重</a:t>
            </a:r>
          </a:p>
        </p:txBody>
      </p:sp>
      <p:sp>
        <p:nvSpPr>
          <p:cNvPr id="6" name="正方形/長方形 5"/>
          <p:cNvSpPr/>
          <p:nvPr/>
        </p:nvSpPr>
        <p:spPr>
          <a:xfrm>
            <a:off x="5386519" y="5199324"/>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447049" y="5363980"/>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8" name="表 27"/>
          <p:cNvGraphicFramePr>
            <a:graphicFrameLocks noGrp="1"/>
          </p:cNvGraphicFramePr>
          <p:nvPr>
            <p:extLst>
              <p:ext uri="{D42A27DB-BD31-4B8C-83A1-F6EECF244321}">
                <p14:modId xmlns:p14="http://schemas.microsoft.com/office/powerpoint/2010/main" val="1642653478"/>
              </p:ext>
            </p:extLst>
          </p:nvPr>
        </p:nvGraphicFramePr>
        <p:xfrm>
          <a:off x="775529" y="4141232"/>
          <a:ext cx="2514238" cy="1938816"/>
        </p:xfrm>
        <a:graphic>
          <a:graphicData uri="http://schemas.openxmlformats.org/drawingml/2006/table">
            <a:tbl>
              <a:tblPr>
                <a:tableStyleId>{5C22544A-7EE6-4342-B048-85BDC9FD1C3A}</a:tableStyleId>
              </a:tblPr>
              <a:tblGrid>
                <a:gridCol w="288032"/>
                <a:gridCol w="841317"/>
                <a:gridCol w="774835"/>
                <a:gridCol w="610054"/>
              </a:tblGrid>
              <a:tr h="176256">
                <a:tc>
                  <a:txBody>
                    <a:bodyPr/>
                    <a:lstStyle/>
                    <a:p>
                      <a:pPr algn="l" fontAlgn="ct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u="none" strike="noStrike" dirty="0" smtClean="0">
                          <a:solidFill>
                            <a:schemeClr val="bg1"/>
                          </a:solidFill>
                          <a:effectLst/>
                        </a:rPr>
                        <a:t>都道府県</a:t>
                      </a:r>
                      <a:endParaRPr lang="en-US" altLang="ja-JP" sz="800" u="none" strike="noStrike" dirty="0" smtClean="0">
                        <a:solidFill>
                          <a:schemeClr val="bg1"/>
                        </a:solidFill>
                        <a:effectLst/>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研究機関数</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構成比</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r>
              <a:tr h="176256">
                <a:tc>
                  <a:txBody>
                    <a:bodyPr/>
                    <a:lstStyle/>
                    <a:p>
                      <a:pPr algn="ctr" fontAlgn="ctr"/>
                      <a:r>
                        <a:rPr lang="en-US" altLang="ja-JP" sz="800" b="0" i="0" u="none" strike="noStrike" dirty="0" smtClean="0">
                          <a:solidFill>
                            <a:srgbClr val="000000"/>
                          </a:solidFill>
                          <a:effectLst/>
                          <a:latin typeface="+mn-ea"/>
                          <a:ea typeface="+mn-ea"/>
                        </a:rPr>
                        <a:t>1</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東京都</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499</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2</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神奈川県</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382</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11.6</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3</a:t>
                      </a:r>
                      <a:endParaRPr lang="ja-JP" altLang="en-US"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大阪府</a:t>
                      </a:r>
                      <a:endParaRPr lang="en-US" altLang="ja-JP" sz="800" b="0" i="0" u="none" strike="noStrike" dirty="0" smtClean="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algn="r" fontAlgn="ctr"/>
                      <a:r>
                        <a:rPr lang="en-US" altLang="ja-JP" sz="800" b="0" i="0" u="none" strike="noStrike" dirty="0" smtClean="0">
                          <a:solidFill>
                            <a:srgbClr val="000000"/>
                          </a:solidFill>
                          <a:effectLst/>
                          <a:latin typeface="+mn-ea"/>
                          <a:ea typeface="+mn-ea"/>
                        </a:rPr>
                        <a:t>300</a:t>
                      </a:r>
                      <a:endParaRPr lang="en-US" altLang="ja-JP"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9.1</a:t>
                      </a:r>
                    </a:p>
                  </a:txBody>
                  <a:tcPr marL="36000" marR="36000" marT="0" marB="0" anchor="ctr">
                    <a:solidFill>
                      <a:schemeClr val="accent2">
                        <a:lumMod val="20000"/>
                        <a:lumOff val="80000"/>
                      </a:schemeClr>
                    </a:solidFill>
                  </a:tcPr>
                </a:tc>
              </a:tr>
              <a:tr h="176256">
                <a:tc>
                  <a:txBody>
                    <a:bodyPr/>
                    <a:lstStyle/>
                    <a:p>
                      <a:pPr algn="ctr" fontAlgn="ctr"/>
                      <a:r>
                        <a:rPr lang="en-US" altLang="ja-JP" sz="800" b="0" i="0" u="none" strike="noStrike" dirty="0" smtClean="0">
                          <a:solidFill>
                            <a:srgbClr val="000000"/>
                          </a:solidFill>
                          <a:effectLst/>
                          <a:latin typeface="+mn-ea"/>
                          <a:ea typeface="+mn-ea"/>
                        </a:rPr>
                        <a:t>4</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埼玉県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208</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6.3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5</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愛知県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176</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6</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兵庫県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5.2</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7</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千葉県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167</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8</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茨城県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165</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5.0</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9</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静岡県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134</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4.1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10</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栃木県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93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2.8</a:t>
                      </a:r>
                    </a:p>
                  </a:txBody>
                  <a:tcPr marL="36000" marR="36000" marT="0" marB="0" anchor="ctr"/>
                </a:tc>
              </a:tr>
            </a:tbl>
          </a:graphicData>
        </a:graphic>
      </p:graphicFrame>
      <p:cxnSp>
        <p:nvCxnSpPr>
          <p:cNvPr id="24" name="直線コネクタ 2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8028384"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98751"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874351" y="2677286"/>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Rectangle 75"/>
          <p:cNvSpPr>
            <a:spLocks/>
          </p:cNvSpPr>
          <p:nvPr/>
        </p:nvSpPr>
        <p:spPr bwMode="auto">
          <a:xfrm>
            <a:off x="755576" y="3356992"/>
            <a:ext cx="1713611" cy="355276"/>
          </a:xfrm>
          <a:prstGeom prst="rect">
            <a:avLst/>
          </a:prstGeom>
          <a:noFill/>
          <a:ln>
            <a:noFill/>
          </a:ln>
          <a:extLst/>
        </p:spPr>
        <p:txBody>
          <a:bodyPr wrap="none" lIns="0" tIns="72000" rIns="0" bIns="36000" anchor="ctr">
            <a:spAutoFit/>
          </a:bodyPr>
          <a:lstStyle/>
          <a:p>
            <a:pPr defTabSz="590550"/>
            <a:r>
              <a:rPr kumimoji="0" lang="en-US" altLang="ja-JP" sz="800" dirty="0" smtClean="0">
                <a:sym typeface="ヒラギノ角ゴ Pro W6" charset="0"/>
              </a:rPr>
              <a:t>※</a:t>
            </a:r>
            <a:r>
              <a:rPr kumimoji="0" lang="ja-JP" altLang="en-US" sz="800" dirty="0" smtClean="0">
                <a:sym typeface="ヒラギノ角ゴ Pro W6" charset="0"/>
              </a:rPr>
              <a:t>　大阪圏＝</a:t>
            </a:r>
            <a:r>
              <a:rPr kumimoji="0" lang="zh-TW" altLang="en-US" sz="800" dirty="0" smtClean="0">
                <a:sym typeface="ヒラギノ角ゴ Pro W6" charset="0"/>
              </a:rPr>
              <a:t>大阪、京都、兵庫、奈良</a:t>
            </a:r>
            <a:endParaRPr kumimoji="0" lang="en-US" altLang="zh-TW" sz="800" dirty="0" smtClean="0">
              <a:sym typeface="ヒラギノ角ゴ Pro W6" charset="0"/>
            </a:endParaRPr>
          </a:p>
          <a:p>
            <a:pPr defTabSz="590550"/>
            <a:r>
              <a:rPr kumimoji="0" lang="ja-JP" altLang="en-US" sz="800" dirty="0" smtClean="0">
                <a:sym typeface="ヒラギノ角ゴ Pro W6" charset="0"/>
              </a:rPr>
              <a:t>　　 東京圏</a:t>
            </a:r>
            <a:r>
              <a:rPr kumimoji="0" lang="ja-JP" altLang="en-US" sz="800" dirty="0">
                <a:sym typeface="ヒラギノ角ゴ Pro W6" charset="0"/>
              </a:rPr>
              <a:t>＝東京、</a:t>
            </a:r>
            <a:r>
              <a:rPr kumimoji="0" lang="zh-TW" altLang="en-US" sz="800" dirty="0">
                <a:sym typeface="ヒラギノ角ゴ Pro W6" charset="0"/>
              </a:rPr>
              <a:t>埼玉、千葉、神奈川</a:t>
            </a:r>
            <a:endParaRPr kumimoji="0" lang="en-US" altLang="ja-JP" sz="800" dirty="0" smtClean="0">
              <a:sym typeface="ヒラギノ角ゴ Pro W6" charset="0"/>
            </a:endParaRPr>
          </a:p>
        </p:txBody>
      </p: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東京圏との比較</a:t>
            </a:r>
            <a:endParaRPr lang="ja-JP" altLang="en-US" sz="1400" dirty="0"/>
          </a:p>
        </p:txBody>
      </p:sp>
    </p:spTree>
    <p:extLst>
      <p:ext uri="{BB962C8B-B14F-4D97-AF65-F5344CB8AC3E}">
        <p14:creationId xmlns:p14="http://schemas.microsoft.com/office/powerpoint/2010/main" val="1814313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667" y="1769095"/>
            <a:ext cx="2091227" cy="196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住まいに関して、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圏は「住宅の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人あたり延べ面積」や「平均消費者物価」、「平均混雑率」、「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通勤時間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ついて首都圏の水準を上回っており、暮らしやすい環境にあると言えます。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テキスト ボックス 20"/>
          <p:cNvSpPr txBox="1"/>
          <p:nvPr/>
        </p:nvSpPr>
        <p:spPr>
          <a:xfrm>
            <a:off x="755576" y="1412776"/>
            <a:ext cx="3276364" cy="276999"/>
          </a:xfrm>
          <a:prstGeom prst="rect">
            <a:avLst/>
          </a:prstGeom>
          <a:noFill/>
        </p:spPr>
        <p:txBody>
          <a:bodyPr wrap="square" rtlCol="0">
            <a:spAutoFit/>
          </a:bodyPr>
          <a:lstStyle/>
          <a:p>
            <a:pPr algn="ctr"/>
            <a:r>
              <a:rPr lang="ja-JP" altLang="en-US" sz="1200" dirty="0" smtClean="0"/>
              <a:t>住宅</a:t>
            </a:r>
            <a:r>
              <a:rPr lang="ja-JP" altLang="en-US" sz="1200" dirty="0"/>
              <a:t>水準</a:t>
            </a:r>
            <a:r>
              <a:rPr lang="en-US" altLang="ja-JP" sz="1200" dirty="0"/>
              <a:t>[</a:t>
            </a:r>
            <a:r>
              <a:rPr lang="ja-JP" altLang="en-US" sz="1200" dirty="0" smtClean="0"/>
              <a:t>１人</a:t>
            </a:r>
            <a:r>
              <a:rPr lang="ja-JP" altLang="en-US" sz="1200" dirty="0"/>
              <a:t>あ</a:t>
            </a:r>
            <a:r>
              <a:rPr lang="ja-JP" altLang="en-US" sz="1200" dirty="0" smtClean="0"/>
              <a:t>たり</a:t>
            </a:r>
            <a:r>
              <a:rPr lang="ja-JP" altLang="en-US" sz="1200" dirty="0"/>
              <a:t>延べ面積（㎡</a:t>
            </a:r>
            <a:r>
              <a:rPr lang="en-US" altLang="ja-JP" sz="1200" dirty="0"/>
              <a:t>/</a:t>
            </a:r>
            <a:r>
              <a:rPr lang="ja-JP" altLang="en-US" sz="1200" dirty="0"/>
              <a:t>人）</a:t>
            </a:r>
            <a:r>
              <a:rPr lang="en-US" altLang="ja-JP" sz="1200" dirty="0" smtClean="0"/>
              <a:t>]</a:t>
            </a:r>
            <a:endParaRPr lang="en-US" altLang="ja-JP" sz="1200" dirty="0"/>
          </a:p>
        </p:txBody>
      </p:sp>
      <p:sp>
        <p:nvSpPr>
          <p:cNvPr id="24" name="Rectangle 75"/>
          <p:cNvSpPr>
            <a:spLocks/>
          </p:cNvSpPr>
          <p:nvPr/>
        </p:nvSpPr>
        <p:spPr bwMode="auto">
          <a:xfrm>
            <a:off x="313215" y="3734313"/>
            <a:ext cx="2157642" cy="232165"/>
          </a:xfrm>
          <a:prstGeom prst="rect">
            <a:avLst/>
          </a:prstGeom>
          <a:noFill/>
          <a:ln>
            <a:noFill/>
          </a:ln>
          <a:extLst/>
        </p:spPr>
        <p:txBody>
          <a:bodyPr wrap="none" lIns="0" tIns="72000" rIns="0" bIns="36000" anchor="ctr">
            <a:spAutoFit/>
          </a:bodyPr>
          <a:lstStyle/>
          <a:p>
            <a:pPr defTabSz="590550"/>
            <a:r>
              <a:rPr kumimoji="0" lang="ja-JP" altLang="en-US" sz="800" dirty="0" smtClean="0">
                <a:sym typeface="ヒラギノ角ゴ Pro W6" charset="0"/>
              </a:rPr>
              <a:t>出典</a:t>
            </a:r>
            <a:r>
              <a:rPr kumimoji="0" lang="ja-JP" altLang="en-US" sz="800" dirty="0">
                <a:sym typeface="ヒラギノ角ゴ Pro W6" charset="0"/>
              </a:rPr>
              <a:t>：</a:t>
            </a:r>
            <a:r>
              <a:rPr kumimoji="0" lang="ja-JP" altLang="en-US" sz="800" dirty="0" smtClean="0">
                <a:sym typeface="ヒラギノ角ゴ Pro W6" charset="0"/>
              </a:rPr>
              <a:t>住宅</a:t>
            </a:r>
            <a:r>
              <a:rPr kumimoji="0" lang="ja-JP" altLang="en-US" sz="800" dirty="0">
                <a:sym typeface="ヒラギノ角ゴ Pro W6" charset="0"/>
              </a:rPr>
              <a:t>・土地統計調査（総務省）を基に</a:t>
            </a:r>
            <a:r>
              <a:rPr kumimoji="0" lang="ja-JP" altLang="en-US" sz="800" dirty="0" smtClean="0">
                <a:sym typeface="ヒラギノ角ゴ Pro W6" charset="0"/>
              </a:rPr>
              <a:t>作成</a:t>
            </a:r>
            <a:endParaRPr kumimoji="0" lang="ja-JP" altLang="en-US" sz="800" dirty="0">
              <a:sym typeface="ヒラギノ角ゴ Pro W6" charset="0"/>
            </a:endParaRPr>
          </a:p>
        </p:txBody>
      </p:sp>
      <p:sp>
        <p:nvSpPr>
          <p:cNvPr id="25" name="テキスト ボックス 24"/>
          <p:cNvSpPr txBox="1"/>
          <p:nvPr/>
        </p:nvSpPr>
        <p:spPr>
          <a:xfrm>
            <a:off x="5459363" y="1420088"/>
            <a:ext cx="2643672" cy="276999"/>
          </a:xfrm>
          <a:prstGeom prst="rect">
            <a:avLst/>
          </a:prstGeom>
          <a:noFill/>
        </p:spPr>
        <p:txBody>
          <a:bodyPr wrap="none" rtlCol="0">
            <a:spAutoFit/>
          </a:bodyPr>
          <a:lstStyle/>
          <a:p>
            <a:pPr algn="ctr"/>
            <a:r>
              <a:rPr lang="ja-JP" altLang="en-US" sz="1200" dirty="0" smtClean="0"/>
              <a:t>最混雑</a:t>
            </a:r>
            <a:r>
              <a:rPr lang="ja-JP" altLang="en-US" sz="1200" dirty="0"/>
              <a:t>区間における平均</a:t>
            </a:r>
            <a:r>
              <a:rPr lang="ja-JP" altLang="en-US" sz="1200" dirty="0" smtClean="0"/>
              <a:t>混雑率の推移</a:t>
            </a:r>
            <a:endParaRPr kumimoji="1" lang="ja-JP" altLang="en-US" sz="1200" dirty="0"/>
          </a:p>
        </p:txBody>
      </p:sp>
      <p:sp>
        <p:nvSpPr>
          <p:cNvPr id="26" name="source_title"/>
          <p:cNvSpPr txBox="1">
            <a:spLocks noChangeArrowheads="1"/>
          </p:cNvSpPr>
          <p:nvPr/>
        </p:nvSpPr>
        <p:spPr bwMode="gray">
          <a:xfrm>
            <a:off x="4758696" y="4155102"/>
            <a:ext cx="27459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buClr>
                <a:schemeClr val="accent2"/>
              </a:buClr>
            </a:pPr>
            <a:r>
              <a:rPr lang="ja-JP" altLang="en-US" sz="800" dirty="0" smtClean="0">
                <a:latin typeface="+mn-lt"/>
                <a:ea typeface="+mn-ea"/>
              </a:rPr>
              <a:t>出典</a:t>
            </a:r>
            <a:r>
              <a:rPr lang="ja-JP" altLang="en-US" sz="800" dirty="0">
                <a:latin typeface="+mn-lt"/>
                <a:ea typeface="+mn-ea"/>
              </a:rPr>
              <a:t>：</a:t>
            </a:r>
            <a:r>
              <a:rPr lang="ja-JP" altLang="en-US" sz="800" dirty="0" smtClean="0">
                <a:latin typeface="+mn-lt"/>
                <a:ea typeface="+mn-ea"/>
              </a:rPr>
              <a:t>国土交通省ホームページ「</a:t>
            </a:r>
            <a:r>
              <a:rPr lang="ja-JP" altLang="en-US" sz="800" dirty="0">
                <a:latin typeface="+mn-lt"/>
                <a:ea typeface="+mn-ea"/>
              </a:rPr>
              <a:t>主要区間の平均混雑率の推移</a:t>
            </a:r>
            <a:r>
              <a:rPr lang="ja-JP" altLang="en-US" sz="800" dirty="0" smtClean="0">
                <a:latin typeface="+mn-lt"/>
                <a:ea typeface="+mn-ea"/>
              </a:rPr>
              <a:t>」</a:t>
            </a:r>
            <a:r>
              <a:rPr lang="ja-JP" altLang="en-US" sz="800" dirty="0"/>
              <a:t> </a:t>
            </a:r>
            <a:endParaRPr lang="en-US" altLang="ja-JP" sz="800" dirty="0" smtClean="0"/>
          </a:p>
          <a:p>
            <a:pPr>
              <a:buClr>
                <a:schemeClr val="accent2"/>
              </a:buClr>
            </a:pPr>
            <a:r>
              <a:rPr lang="ja-JP" altLang="en-US" sz="800" dirty="0" smtClean="0"/>
              <a:t>http</a:t>
            </a:r>
            <a:r>
              <a:rPr lang="ja-JP" altLang="en-US" sz="800" dirty="0"/>
              <a:t>://www.mlit.go.jp/tetudo/tetudo_tk4_000002.</a:t>
            </a:r>
            <a:r>
              <a:rPr lang="ja-JP" altLang="en-US" sz="800" dirty="0" smtClean="0"/>
              <a:t>html</a:t>
            </a:r>
            <a:endParaRPr lang="ja-JP" altLang="en-US" sz="800" dirty="0">
              <a:latin typeface="+mn-lt"/>
              <a:ea typeface="+mn-ea"/>
            </a:endParaRPr>
          </a:p>
        </p:txBody>
      </p:sp>
      <p:sp>
        <p:nvSpPr>
          <p:cNvPr id="27" name="Rectangle 75"/>
          <p:cNvSpPr>
            <a:spLocks/>
          </p:cNvSpPr>
          <p:nvPr/>
        </p:nvSpPr>
        <p:spPr bwMode="auto">
          <a:xfrm>
            <a:off x="313215" y="6409076"/>
            <a:ext cx="1713611" cy="355276"/>
          </a:xfrm>
          <a:prstGeom prst="rect">
            <a:avLst/>
          </a:prstGeom>
          <a:noFill/>
          <a:ln>
            <a:noFill/>
          </a:ln>
          <a:extLst/>
        </p:spPr>
        <p:txBody>
          <a:bodyPr wrap="none" lIns="0" tIns="72000" rIns="0" bIns="36000" anchor="ctr">
            <a:spAutoFit/>
          </a:bodyPr>
          <a:lstStyle/>
          <a:p>
            <a:pPr defTabSz="590550"/>
            <a:r>
              <a:rPr kumimoji="0" lang="en-US" altLang="ja-JP" sz="800" dirty="0" smtClean="0">
                <a:sym typeface="ヒラギノ角ゴ Pro W6" charset="0"/>
              </a:rPr>
              <a:t>※</a:t>
            </a:r>
            <a:r>
              <a:rPr kumimoji="0" lang="ja-JP" altLang="en-US" sz="800" dirty="0" smtClean="0">
                <a:sym typeface="ヒラギノ角ゴ Pro W6" charset="0"/>
              </a:rPr>
              <a:t>　大阪圏＝</a:t>
            </a:r>
            <a:r>
              <a:rPr kumimoji="0" lang="zh-TW" altLang="en-US" sz="800" dirty="0" smtClean="0">
                <a:sym typeface="ヒラギノ角ゴ Pro W6" charset="0"/>
              </a:rPr>
              <a:t>大阪、京都、兵庫、奈良</a:t>
            </a:r>
            <a:endParaRPr kumimoji="0" lang="en-US" altLang="zh-TW" sz="800" dirty="0" smtClean="0">
              <a:sym typeface="ヒラギノ角ゴ Pro W6" charset="0"/>
            </a:endParaRPr>
          </a:p>
          <a:p>
            <a:pPr defTabSz="590550"/>
            <a:r>
              <a:rPr kumimoji="0" lang="ja-JP" altLang="en-US" sz="800" dirty="0" smtClean="0">
                <a:sym typeface="ヒラギノ角ゴ Pro W6" charset="0"/>
              </a:rPr>
              <a:t>　　 東京圏</a:t>
            </a:r>
            <a:r>
              <a:rPr kumimoji="0" lang="ja-JP" altLang="en-US" sz="800" dirty="0">
                <a:sym typeface="ヒラギノ角ゴ Pro W6" charset="0"/>
              </a:rPr>
              <a:t>＝東京、</a:t>
            </a:r>
            <a:r>
              <a:rPr kumimoji="0" lang="zh-TW" altLang="en-US" sz="800" dirty="0">
                <a:sym typeface="ヒラギノ角ゴ Pro W6" charset="0"/>
              </a:rPr>
              <a:t>埼玉、千葉、神奈川</a:t>
            </a:r>
            <a:endParaRPr kumimoji="0" lang="en-US" altLang="ja-JP" sz="800" dirty="0" smtClean="0">
              <a:sym typeface="ヒラギノ角ゴ Pro W6" charset="0"/>
            </a:endParaRPr>
          </a:p>
        </p:txBody>
      </p:sp>
      <p:sp>
        <p:nvSpPr>
          <p:cNvPr id="29" name="テキスト ボックス 28"/>
          <p:cNvSpPr txBox="1"/>
          <p:nvPr/>
        </p:nvSpPr>
        <p:spPr>
          <a:xfrm>
            <a:off x="5093398" y="4577186"/>
            <a:ext cx="3364558" cy="438582"/>
          </a:xfrm>
          <a:prstGeom prst="rect">
            <a:avLst/>
          </a:prstGeom>
          <a:noFill/>
        </p:spPr>
        <p:txBody>
          <a:bodyPr wrap="square" rtlCol="0">
            <a:spAutoFit/>
          </a:bodyPr>
          <a:lstStyle/>
          <a:p>
            <a:pPr algn="ctr"/>
            <a:r>
              <a:rPr lang="ja-JP" altLang="en-US" sz="1200" dirty="0"/>
              <a:t>家計を主に支える者</a:t>
            </a:r>
            <a:r>
              <a:rPr lang="ja-JP" altLang="en-US" sz="1200" dirty="0" smtClean="0"/>
              <a:t>の通勤</a:t>
            </a:r>
            <a:r>
              <a:rPr lang="ja-JP" altLang="en-US" sz="1200" dirty="0"/>
              <a:t>時間（中位数</a:t>
            </a:r>
            <a:r>
              <a:rPr lang="ja-JP" altLang="en-US" sz="1200" dirty="0" smtClean="0"/>
              <a:t>）</a:t>
            </a:r>
            <a:endParaRPr lang="en-US" altLang="ja-JP" sz="1200" dirty="0" smtClean="0"/>
          </a:p>
          <a:p>
            <a:pPr algn="ctr"/>
            <a:r>
              <a:rPr lang="ja-JP" altLang="en-US" sz="1000" dirty="0" smtClean="0"/>
              <a:t>家計を主に支える者が雇用者である普通世帯</a:t>
            </a:r>
            <a:endParaRPr lang="en-US" altLang="ja-JP" sz="1000" dirty="0"/>
          </a:p>
        </p:txBody>
      </p:sp>
      <p:sp>
        <p:nvSpPr>
          <p:cNvPr id="30" name="Rectangle 75"/>
          <p:cNvSpPr>
            <a:spLocks/>
          </p:cNvSpPr>
          <p:nvPr/>
        </p:nvSpPr>
        <p:spPr bwMode="auto">
          <a:xfrm>
            <a:off x="5248455" y="6532187"/>
            <a:ext cx="2157642" cy="232165"/>
          </a:xfrm>
          <a:prstGeom prst="rect">
            <a:avLst/>
          </a:prstGeom>
          <a:noFill/>
          <a:ln>
            <a:noFill/>
          </a:ln>
          <a:extLst/>
        </p:spPr>
        <p:txBody>
          <a:bodyPr wrap="none" lIns="0" tIns="72000" rIns="0" bIns="36000" anchor="ctr">
            <a:spAutoFit/>
          </a:bodyPr>
          <a:lstStyle/>
          <a:p>
            <a:pPr defTabSz="590550"/>
            <a:r>
              <a:rPr kumimoji="0" lang="ja-JP" altLang="en-US" sz="800" dirty="0" smtClean="0">
                <a:sym typeface="ヒラギノ角ゴ Pro W6" charset="0"/>
              </a:rPr>
              <a:t>出典</a:t>
            </a:r>
            <a:r>
              <a:rPr kumimoji="0" lang="ja-JP" altLang="en-US" sz="800" dirty="0">
                <a:sym typeface="ヒラギノ角ゴ Pro W6" charset="0"/>
              </a:rPr>
              <a:t>：</a:t>
            </a:r>
            <a:r>
              <a:rPr kumimoji="0" lang="ja-JP" altLang="en-US" sz="800" dirty="0" smtClean="0">
                <a:sym typeface="ヒラギノ角ゴ Pro W6" charset="0"/>
              </a:rPr>
              <a:t>住宅</a:t>
            </a:r>
            <a:r>
              <a:rPr kumimoji="0" lang="ja-JP" altLang="en-US" sz="800" dirty="0">
                <a:sym typeface="ヒラギノ角ゴ Pro W6" charset="0"/>
              </a:rPr>
              <a:t>・土地統計調査（総務省）を基に</a:t>
            </a:r>
            <a:r>
              <a:rPr kumimoji="0" lang="ja-JP" altLang="en-US" sz="800" dirty="0" smtClean="0">
                <a:sym typeface="ヒラギノ角ゴ Pro W6" charset="0"/>
              </a:rPr>
              <a:t>作成</a:t>
            </a:r>
            <a:endParaRPr kumimoji="0" lang="ja-JP" altLang="en-US" sz="800" dirty="0">
              <a:sym typeface="ヒラギノ角ゴ Pro W6" charset="0"/>
            </a:endParaRPr>
          </a:p>
        </p:txBody>
      </p:sp>
      <p:pic>
        <p:nvPicPr>
          <p:cNvPr id="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03" y="1769095"/>
            <a:ext cx="2091057" cy="196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75"/>
          <p:cNvSpPr>
            <a:spLocks/>
          </p:cNvSpPr>
          <p:nvPr/>
        </p:nvSpPr>
        <p:spPr bwMode="auto">
          <a:xfrm>
            <a:off x="1173870"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大阪圏</a:t>
            </a:r>
            <a:endParaRPr kumimoji="0" lang="en-US" altLang="ja-JP" sz="1000" b="1" dirty="0" smtClean="0">
              <a:sym typeface="ヒラギノ角ゴ Pro W6" charset="0"/>
            </a:endParaRPr>
          </a:p>
        </p:txBody>
      </p:sp>
      <p:sp>
        <p:nvSpPr>
          <p:cNvPr id="38" name="Rectangle 75"/>
          <p:cNvSpPr>
            <a:spLocks/>
          </p:cNvSpPr>
          <p:nvPr/>
        </p:nvSpPr>
        <p:spPr bwMode="auto">
          <a:xfrm>
            <a:off x="3265004"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東京</a:t>
            </a:r>
            <a:r>
              <a:rPr kumimoji="0" lang="ja-JP" altLang="en-US" sz="1000" b="1" dirty="0" smtClean="0">
                <a:sym typeface="ヒラギノ角ゴ Pro W6" charset="0"/>
              </a:rPr>
              <a:t>圏</a:t>
            </a:r>
            <a:endParaRPr kumimoji="0" lang="en-US" altLang="ja-JP" sz="1000" b="1" dirty="0" smtClean="0">
              <a:sym typeface="ヒラギノ角ゴ Pro W6"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696" y="1761784"/>
            <a:ext cx="4022948" cy="238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467544" y="4128761"/>
            <a:ext cx="3852428" cy="276999"/>
          </a:xfrm>
          <a:prstGeom prst="rect">
            <a:avLst/>
          </a:prstGeom>
          <a:noFill/>
        </p:spPr>
        <p:txBody>
          <a:bodyPr wrap="square" rtlCol="0">
            <a:spAutoFit/>
          </a:bodyPr>
          <a:lstStyle/>
          <a:p>
            <a:pPr algn="ctr"/>
            <a:r>
              <a:rPr lang="ja-JP" altLang="en-US" sz="1200" dirty="0" smtClean="0"/>
              <a:t>平均</a:t>
            </a:r>
            <a:r>
              <a:rPr lang="ja-JP" altLang="en-US" sz="1200" dirty="0"/>
              <a:t>消費者物価地域差</a:t>
            </a:r>
            <a:r>
              <a:rPr lang="ja-JP" altLang="en-US" sz="1200" dirty="0" smtClean="0"/>
              <a:t>指数（</a:t>
            </a:r>
            <a:r>
              <a:rPr lang="en-US" altLang="ja-JP" sz="1200" dirty="0" smtClean="0"/>
              <a:t>2013</a:t>
            </a:r>
            <a:r>
              <a:rPr lang="ja-JP" altLang="en-US" sz="1200" dirty="0" smtClean="0"/>
              <a:t>年）</a:t>
            </a:r>
            <a:endParaRPr lang="en-US" altLang="ja-JP" sz="12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405760"/>
            <a:ext cx="3276364" cy="16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75"/>
          <p:cNvSpPr>
            <a:spLocks/>
          </p:cNvSpPr>
          <p:nvPr/>
        </p:nvSpPr>
        <p:spPr bwMode="auto">
          <a:xfrm>
            <a:off x="755577" y="5978081"/>
            <a:ext cx="3276364" cy="355276"/>
          </a:xfrm>
          <a:prstGeom prst="rect">
            <a:avLst/>
          </a:prstGeom>
          <a:noFill/>
          <a:ln>
            <a:noFill/>
          </a:ln>
          <a:extLst/>
        </p:spPr>
        <p:txBody>
          <a:bodyPr wrap="square" lIns="0" tIns="72000" rIns="0" bIns="36000" anchor="ctr">
            <a:spAutoFit/>
          </a:bodyPr>
          <a:lstStyle/>
          <a:p>
            <a:pPr defTabSz="590550"/>
            <a:r>
              <a:rPr kumimoji="0" lang="ja-JP" altLang="en-US" sz="800" dirty="0">
                <a:sym typeface="ヒラギノ角ゴ Pro W6" charset="0"/>
              </a:rPr>
              <a:t>出典：総務省</a:t>
            </a:r>
            <a:r>
              <a:rPr kumimoji="0" lang="ja-JP" altLang="en-US" sz="800" dirty="0" smtClean="0">
                <a:sym typeface="ヒラギノ角ゴ Pro W6" charset="0"/>
              </a:rPr>
              <a:t>「平成</a:t>
            </a:r>
            <a:r>
              <a:rPr kumimoji="0" lang="en-US" altLang="ja-JP" sz="800" dirty="0" smtClean="0">
                <a:sym typeface="ヒラギノ角ゴ Pro W6" charset="0"/>
              </a:rPr>
              <a:t>25</a:t>
            </a:r>
            <a:r>
              <a:rPr kumimoji="0" lang="ja-JP" altLang="en-US" sz="800" dirty="0" smtClean="0">
                <a:sym typeface="ヒラギノ角ゴ Pro W6" charset="0"/>
              </a:rPr>
              <a:t>年（</a:t>
            </a:r>
            <a:r>
              <a:rPr kumimoji="0" lang="en-US" altLang="ja-JP" sz="800" dirty="0" smtClean="0">
                <a:sym typeface="ヒラギノ角ゴ Pro W6" charset="0"/>
              </a:rPr>
              <a:t>2013</a:t>
            </a:r>
            <a:r>
              <a:rPr kumimoji="0" lang="ja-JP" altLang="en-US" sz="800" dirty="0" smtClean="0">
                <a:sym typeface="ヒラギノ角ゴ Pro W6" charset="0"/>
              </a:rPr>
              <a:t>年）平均消費者物価地域差指数の概況」を基に作成</a:t>
            </a:r>
            <a:endParaRPr kumimoji="0" lang="ja-JP" altLang="en-US" sz="800" dirty="0">
              <a:sym typeface="ヒラギノ角ゴ Pro W6" charset="0"/>
            </a:endParaRPr>
          </a:p>
        </p:txBody>
      </p: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東京圏との比較</a:t>
            </a:r>
            <a:endParaRPr lang="ja-JP" altLang="en-US" sz="1400" dirty="0"/>
          </a:p>
        </p:txBody>
      </p:sp>
      <p:pic>
        <p:nvPicPr>
          <p:cNvPr id="23"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8800" y="5050800"/>
            <a:ext cx="2973600" cy="14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920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2033484777"/>
              </p:ext>
            </p:extLst>
          </p:nvPr>
        </p:nvGraphicFramePr>
        <p:xfrm>
          <a:off x="359533" y="1524077"/>
          <a:ext cx="8676963" cy="5217291"/>
        </p:xfrm>
        <a:graphic>
          <a:graphicData uri="http://schemas.openxmlformats.org/drawingml/2006/table">
            <a:tbl>
              <a:tblPr firstRow="1" bandRow="1">
                <a:tableStyleId>{5C22544A-7EE6-4342-B048-85BDC9FD1C3A}</a:tableStyleId>
              </a:tblPr>
              <a:tblGrid>
                <a:gridCol w="243854"/>
                <a:gridCol w="243854"/>
                <a:gridCol w="1184835"/>
                <a:gridCol w="1184835"/>
                <a:gridCol w="1184835"/>
                <a:gridCol w="1184835"/>
                <a:gridCol w="3449915"/>
              </a:tblGrid>
              <a:tr h="463843">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経済・企業活動</a:t>
                      </a: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生活・居住環境</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文化・交流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社会インフラ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戦略の方向性</a:t>
                      </a:r>
                      <a:endParaRPr kumimoji="1" lang="en-US" altLang="ja-JP" sz="1200" b="0" dirty="0" smtClean="0"/>
                    </a:p>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（広域地方計画の検討状況 </a:t>
                      </a:r>
                      <a:r>
                        <a:rPr kumimoji="1" lang="en-US" altLang="ja-JP" sz="1200" b="0" dirty="0" smtClean="0"/>
                        <a:t>2015</a:t>
                      </a:r>
                      <a:r>
                        <a:rPr kumimoji="1" lang="ja-JP" altLang="en-US" sz="1200" b="0" dirty="0" smtClean="0"/>
                        <a:t>年</a:t>
                      </a:r>
                      <a:r>
                        <a:rPr kumimoji="1" lang="en-US" altLang="ja-JP" sz="1200" b="0" dirty="0" smtClean="0"/>
                        <a:t>8</a:t>
                      </a:r>
                      <a:r>
                        <a:rPr kumimoji="1" lang="ja-JP" altLang="en-US" sz="1200" b="0" dirty="0" smtClean="0"/>
                        <a:t>月時点）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r>
              <a:tr h="797292">
                <a:tc rowSpan="2">
                  <a:txBody>
                    <a:bodyPr/>
                    <a:lstStyle/>
                    <a:p>
                      <a:pPr algn="ctr"/>
                      <a:r>
                        <a:rPr kumimoji="1" lang="ja-JP" altLang="en-US" sz="1200" dirty="0" smtClean="0"/>
                        <a:t>東京圏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t>企業・人材の集積</a:t>
                      </a:r>
                      <a:endParaRPr kumimoji="1" lang="en-US" altLang="ja-JP" sz="1050" b="1" dirty="0" smtClean="0"/>
                    </a:p>
                    <a:p>
                      <a:pPr marL="171450" indent="-171450">
                        <a:buFont typeface="Wingdings" panose="05000000000000000000" pitchFamily="2" charset="2"/>
                        <a:buChar char="l"/>
                      </a:pPr>
                      <a:r>
                        <a:rPr kumimoji="1" lang="ja-JP" altLang="en-US" sz="1050" b="1" dirty="0" smtClean="0"/>
                        <a:t>国際的なビジネス環境</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en-US" altLang="ja-JP" sz="1050" b="1" dirty="0" smtClean="0"/>
                        <a:t>2020</a:t>
                      </a:r>
                      <a:r>
                        <a:rPr kumimoji="1" lang="ja-JP" altLang="en-US" sz="1050" b="1" dirty="0" smtClean="0"/>
                        <a:t>年五輪</a:t>
                      </a:r>
                      <a:endParaRPr kumimoji="1" lang="en-US" altLang="ja-JP" sz="1050" b="1" dirty="0" smtClean="0"/>
                    </a:p>
                    <a:p>
                      <a:pPr marL="171450" indent="-171450">
                        <a:buFont typeface="Wingdings" panose="05000000000000000000" pitchFamily="2" charset="2"/>
                        <a:buChar char="l"/>
                      </a:pPr>
                      <a:r>
                        <a:rPr kumimoji="1" lang="ja-JP" altLang="en-US" sz="1050" dirty="0" smtClean="0"/>
                        <a:t>集客施設（美術館等）</a:t>
                      </a:r>
                      <a:endParaRPr kumimoji="1" lang="en-US" altLang="ja-JP" sz="1050" dirty="0" smtClean="0"/>
                    </a:p>
                    <a:p>
                      <a:pPr marL="171450" indent="-171450">
                        <a:buFont typeface="Wingdings" panose="05000000000000000000" pitchFamily="2" charset="2"/>
                        <a:buChar char="l"/>
                      </a:pPr>
                      <a:r>
                        <a:rPr kumimoji="1" lang="en-US" altLang="ja-JP" sz="1050" dirty="0" smtClean="0"/>
                        <a:t>MICE</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社会関係資本（</a:t>
                      </a:r>
                      <a:r>
                        <a:rPr kumimoji="1" lang="en-US" altLang="ja-JP" sz="1050" dirty="0" smtClean="0"/>
                        <a:t>NPO</a:t>
                      </a:r>
                      <a:r>
                        <a:rPr kumimoji="1" lang="ja-JP" altLang="en-US" sz="1050" dirty="0" smtClean="0"/>
                        <a:t>）</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en-US" altLang="ja-JP" sz="1050" dirty="0" smtClean="0">
                          <a:solidFill>
                            <a:schemeClr val="tx1"/>
                          </a:solidFill>
                        </a:rPr>
                        <a:t>2020</a:t>
                      </a:r>
                      <a:r>
                        <a:rPr kumimoji="1" lang="ja-JP" altLang="en-US" sz="1050" dirty="0" smtClean="0">
                          <a:solidFill>
                            <a:schemeClr val="tx1"/>
                          </a:solidFill>
                        </a:rPr>
                        <a:t>年五輪をターゲットに、より洗練された首都圏を構築</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solidFill>
                            <a:schemeClr val="tx1"/>
                          </a:solidFill>
                        </a:rPr>
                        <a:t>異次元の高齢化、育児・介護</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居住コスト</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0" dirty="0" smtClean="0">
                          <a:solidFill>
                            <a:schemeClr val="tx1"/>
                          </a:solidFill>
                        </a:rPr>
                        <a:t>密集市街地</a:t>
                      </a:r>
                      <a:endParaRPr kumimoji="1" lang="en-US" altLang="ja-JP" sz="1050" b="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solidFill>
                            <a:schemeClr val="tx1"/>
                          </a:solidFill>
                        </a:rPr>
                        <a:t>巨大災害のリスク</a:t>
                      </a:r>
                      <a:endParaRPr kumimoji="1" lang="en-US" altLang="ja-JP" sz="1050" dirty="0" smtClean="0">
                        <a:solidFill>
                          <a:schemeClr val="tx1"/>
                        </a:solidFill>
                      </a:endParaRPr>
                    </a:p>
                    <a:p>
                      <a:pPr marL="171450" indent="-171450">
                        <a:buFont typeface="Wingdings" panose="05000000000000000000" pitchFamily="2" charset="2"/>
                        <a:buChar char="l"/>
                      </a:pPr>
                      <a:r>
                        <a:rPr kumimoji="1" lang="ja-JP" altLang="en-US" sz="1050" dirty="0" smtClean="0">
                          <a:solidFill>
                            <a:schemeClr val="tx1"/>
                          </a:solidFill>
                        </a:rPr>
                        <a:t>鉄道の混雑</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en-US" altLang="ja-JP" sz="120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大阪圏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ja-JP" altLang="en-US" sz="1050" dirty="0" smtClean="0"/>
                        <a:t>中堅企業の厚み</a:t>
                      </a:r>
                      <a:endParaRPr kumimoji="1" lang="en-US" altLang="ja-JP" sz="1050" dirty="0" smtClean="0"/>
                    </a:p>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研究環境、研究開発成果</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生活環境</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学術基盤（大学）</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集客資源（文化財、世界遺産）</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アジアとのつながり</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rowSpan="2">
                  <a:txBody>
                    <a:bodyPr/>
                    <a:lstStyle/>
                    <a:p>
                      <a:pPr marL="171450" indent="-171450">
                        <a:buFont typeface="Wingdings" panose="05000000000000000000" pitchFamily="2" charset="2"/>
                        <a:buChar char="l"/>
                      </a:pPr>
                      <a:r>
                        <a:rPr kumimoji="1" lang="ja-JP" altLang="en-US" sz="1050" b="1" dirty="0" smtClean="0">
                          <a:solidFill>
                            <a:schemeClr val="tx1"/>
                          </a:solidFill>
                        </a:rPr>
                        <a:t>経済活動に加え文化ストックや暮らしやすさをバランスよく前景化</a:t>
                      </a:r>
                      <a:endParaRPr kumimoji="1" lang="ja-JP" altLang="en-US" sz="1050" b="1"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r>
              <a:tr h="784156">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t>大企業の流出</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密集市街地</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受け入れ環境（ホテル等）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巨大災害のリスク</a:t>
                      </a: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中部圏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製造業（自動車、航空機部品等）</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住宅水準</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物流効率化</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ja-JP" altLang="en-US" sz="1050" dirty="0" smtClean="0"/>
                        <a:t>製造業に特化した強みを更に強化する方向</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12148">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相対的に弱いインバウンド観光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巨大災害のリスク</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10" name="角丸四角形 9"/>
          <p:cNvSpPr/>
          <p:nvPr/>
        </p:nvSpPr>
        <p:spPr>
          <a:xfrm>
            <a:off x="5774031" y="5508335"/>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１．世界最強・最先端のものづくりの進化</a:t>
            </a:r>
            <a:endParaRPr kumimoji="1" lang="ja-JP" altLang="en-US" sz="1050" dirty="0">
              <a:solidFill>
                <a:schemeClr val="tx1"/>
              </a:solidFill>
            </a:endParaRPr>
          </a:p>
        </p:txBody>
      </p:sp>
      <p:sp>
        <p:nvSpPr>
          <p:cNvPr id="11" name="角丸四角形 10"/>
          <p:cNvSpPr/>
          <p:nvPr/>
        </p:nvSpPr>
        <p:spPr>
          <a:xfrm>
            <a:off x="5774031" y="591565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２．スーパーメガリージョンの</a:t>
            </a:r>
            <a:r>
              <a:rPr lang="ja-JP" altLang="en-US" sz="1050" dirty="0" smtClean="0">
                <a:solidFill>
                  <a:schemeClr val="tx1"/>
                </a:solidFill>
              </a:rPr>
              <a:t>センター</a:t>
            </a:r>
            <a:endParaRPr kumimoji="1" lang="ja-JP" altLang="en-US" sz="1050" dirty="0">
              <a:solidFill>
                <a:schemeClr val="tx1"/>
              </a:solidFill>
            </a:endParaRPr>
          </a:p>
        </p:txBody>
      </p:sp>
      <p:sp>
        <p:nvSpPr>
          <p:cNvPr id="14" name="角丸四角形 13"/>
          <p:cNvSpPr/>
          <p:nvPr/>
        </p:nvSpPr>
        <p:spPr>
          <a:xfrm>
            <a:off x="5761494" y="398960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１</a:t>
            </a:r>
            <a:r>
              <a:rPr lang="ja-JP" altLang="en-US" sz="1050" dirty="0" smtClean="0">
                <a:solidFill>
                  <a:schemeClr val="tx1"/>
                </a:solidFill>
              </a:rPr>
              <a:t>．アジアのゲートウェイ、ｽｰﾊﾟｰﾒｶﾞﾘｰｼﾞｮﾝの一翼</a:t>
            </a:r>
            <a:endParaRPr lang="en-US" altLang="ja-JP" sz="1050" dirty="0" smtClean="0">
              <a:solidFill>
                <a:schemeClr val="tx1"/>
              </a:solidFill>
            </a:endParaRPr>
          </a:p>
        </p:txBody>
      </p:sp>
      <p:sp>
        <p:nvSpPr>
          <p:cNvPr id="16" name="角丸四角形 15"/>
          <p:cNvSpPr/>
          <p:nvPr/>
        </p:nvSpPr>
        <p:spPr>
          <a:xfrm>
            <a:off x="5761494" y="4388620"/>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２．歴史・伝統文化の集積、世界を魅了</a:t>
            </a:r>
            <a:endParaRPr lang="en-US" altLang="ja-JP" sz="1050" dirty="0" smtClean="0">
              <a:solidFill>
                <a:schemeClr val="tx1"/>
              </a:solidFill>
            </a:endParaRPr>
          </a:p>
        </p:txBody>
      </p:sp>
      <p:sp>
        <p:nvSpPr>
          <p:cNvPr id="17" name="角丸四角形 16"/>
          <p:cNvSpPr/>
          <p:nvPr/>
        </p:nvSpPr>
        <p:spPr>
          <a:xfrm>
            <a:off x="5774031" y="6306357"/>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３．地域の個性と対流による地方創生</a:t>
            </a:r>
            <a:endParaRPr kumimoji="1" lang="ja-JP" altLang="en-US" sz="1050" dirty="0">
              <a:solidFill>
                <a:schemeClr val="tx1"/>
              </a:solidFill>
            </a:endParaRPr>
          </a:p>
        </p:txBody>
      </p:sp>
      <p:sp>
        <p:nvSpPr>
          <p:cNvPr id="18" name="角丸四角形 17"/>
          <p:cNvSpPr/>
          <p:nvPr/>
        </p:nvSpPr>
        <p:spPr>
          <a:xfrm>
            <a:off x="5761494" y="4771006"/>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３．快適で豊かに生き生きと暮らせる圏域</a:t>
            </a:r>
            <a:endParaRPr lang="en-US" altLang="ja-JP" sz="1050" dirty="0" smtClean="0">
              <a:solidFill>
                <a:schemeClr val="tx1"/>
              </a:solidFill>
            </a:endParaRPr>
          </a:p>
        </p:txBody>
      </p:sp>
      <p:sp>
        <p:nvSpPr>
          <p:cNvPr id="19" name="角丸四角形 18"/>
          <p:cNvSpPr/>
          <p:nvPr/>
        </p:nvSpPr>
        <p:spPr>
          <a:xfrm>
            <a:off x="5744869" y="2358929"/>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１．五輪をターゲットとした首都圏・日本の躍進</a:t>
            </a:r>
            <a:endParaRPr lang="en-US" altLang="ja-JP" sz="1050" dirty="0" smtClean="0">
              <a:solidFill>
                <a:schemeClr val="tx1"/>
              </a:solidFill>
            </a:endParaRPr>
          </a:p>
        </p:txBody>
      </p:sp>
      <p:sp>
        <p:nvSpPr>
          <p:cNvPr id="20" name="角丸四角形 19"/>
          <p:cNvSpPr/>
          <p:nvPr/>
        </p:nvSpPr>
        <p:spPr>
          <a:xfrm>
            <a:off x="5744869" y="2757940"/>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２．科学的な国土管理・国土活用</a:t>
            </a:r>
            <a:endParaRPr lang="en-US" altLang="ja-JP" sz="1050" dirty="0" smtClean="0">
              <a:solidFill>
                <a:schemeClr val="tx1"/>
              </a:solidFill>
            </a:endParaRPr>
          </a:p>
        </p:txBody>
      </p:sp>
      <p:sp>
        <p:nvSpPr>
          <p:cNvPr id="21" name="角丸四角形 20"/>
          <p:cNvSpPr/>
          <p:nvPr/>
        </p:nvSpPr>
        <p:spPr>
          <a:xfrm>
            <a:off x="5744869" y="314032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３．レジリエンス首都圏の構築</a:t>
            </a:r>
            <a:endParaRPr lang="en-US" altLang="ja-JP" sz="1050" dirty="0" smtClean="0">
              <a:solidFill>
                <a:schemeClr val="tx1"/>
              </a:solidFill>
            </a:endParaRPr>
          </a:p>
        </p:txBody>
      </p:sp>
      <p:sp>
        <p:nvSpPr>
          <p:cNvPr id="22" name="角丸四角形 21"/>
          <p:cNvSpPr/>
          <p:nvPr/>
        </p:nvSpPr>
        <p:spPr>
          <a:xfrm>
            <a:off x="7332600" y="235892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４．スーパーメガリージョンの形成</a:t>
            </a:r>
            <a:endParaRPr lang="en-US" altLang="ja-JP" sz="1050" dirty="0" smtClean="0">
              <a:solidFill>
                <a:schemeClr val="tx1"/>
              </a:solidFill>
            </a:endParaRPr>
          </a:p>
        </p:txBody>
      </p:sp>
      <p:sp>
        <p:nvSpPr>
          <p:cNvPr id="23" name="角丸四角形 22"/>
          <p:cNvSpPr/>
          <p:nvPr/>
        </p:nvSpPr>
        <p:spPr>
          <a:xfrm>
            <a:off x="7332600" y="275794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５．首都圏新構造</a:t>
            </a:r>
            <a:r>
              <a:rPr lang="ja-JP" altLang="en-US" sz="1050" dirty="0" smtClean="0">
                <a:solidFill>
                  <a:schemeClr val="tx1"/>
                </a:solidFill>
              </a:rPr>
              <a:t>の</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構築</a:t>
            </a:r>
            <a:endParaRPr lang="en-US" altLang="ja-JP" sz="1050" dirty="0" smtClean="0">
              <a:solidFill>
                <a:schemeClr val="tx1"/>
              </a:solidFill>
            </a:endParaRPr>
          </a:p>
        </p:txBody>
      </p:sp>
      <p:sp>
        <p:nvSpPr>
          <p:cNvPr id="24" name="角丸四角形 23"/>
          <p:cNvSpPr/>
          <p:nvPr/>
        </p:nvSpPr>
        <p:spPr>
          <a:xfrm>
            <a:off x="7332600" y="314032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６．</a:t>
            </a:r>
            <a:r>
              <a:rPr lang="ja-JP" altLang="en-US" sz="1050" dirty="0">
                <a:solidFill>
                  <a:schemeClr val="tx1"/>
                </a:solidFill>
              </a:rPr>
              <a:t>共生首都圏の形成と都市農村対流</a:t>
            </a:r>
            <a:endParaRPr lang="en-US" altLang="ja-JP" sz="1050" dirty="0" smtClean="0">
              <a:solidFill>
                <a:schemeClr val="tx1"/>
              </a:solidFill>
            </a:endParaRPr>
          </a:p>
        </p:txBody>
      </p:sp>
      <p:sp>
        <p:nvSpPr>
          <p:cNvPr id="25" name="角丸四角形 24"/>
          <p:cNvSpPr/>
          <p:nvPr/>
        </p:nvSpPr>
        <p:spPr>
          <a:xfrm>
            <a:off x="7357538" y="398960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４．災害</a:t>
            </a:r>
            <a:r>
              <a:rPr lang="ja-JP" altLang="en-US" sz="1050" dirty="0">
                <a:solidFill>
                  <a:schemeClr val="tx1"/>
                </a:solidFill>
              </a:rPr>
              <a:t>に強い安全・安心圏域</a:t>
            </a:r>
            <a:endParaRPr lang="en-US" altLang="ja-JP" sz="1050" dirty="0" smtClean="0">
              <a:solidFill>
                <a:schemeClr val="tx1"/>
              </a:solidFill>
            </a:endParaRPr>
          </a:p>
        </p:txBody>
      </p:sp>
      <p:sp>
        <p:nvSpPr>
          <p:cNvPr id="26" name="角丸四角形 25"/>
          <p:cNvSpPr/>
          <p:nvPr/>
        </p:nvSpPr>
        <p:spPr>
          <a:xfrm>
            <a:off x="7357538" y="438862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５．</a:t>
            </a:r>
            <a:r>
              <a:rPr lang="ja-JP" altLang="en-US" sz="1050" dirty="0">
                <a:solidFill>
                  <a:schemeClr val="tx1"/>
                </a:solidFill>
              </a:rPr>
              <a:t>持続可能な世界的環境先進圏域</a:t>
            </a:r>
            <a:endParaRPr lang="en-US" altLang="ja-JP" sz="1050" dirty="0" smtClean="0">
              <a:solidFill>
                <a:schemeClr val="tx1"/>
              </a:solidFill>
            </a:endParaRPr>
          </a:p>
        </p:txBody>
      </p:sp>
      <p:sp>
        <p:nvSpPr>
          <p:cNvPr id="27" name="角丸四角形 26"/>
          <p:cNvSpPr/>
          <p:nvPr/>
        </p:nvSpPr>
        <p:spPr>
          <a:xfrm>
            <a:off x="7361762" y="5508335"/>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４．</a:t>
            </a:r>
            <a:r>
              <a:rPr lang="ja-JP" altLang="en-US" sz="1050" dirty="0">
                <a:solidFill>
                  <a:schemeClr val="tx1"/>
                </a:solidFill>
              </a:rPr>
              <a:t>安全・安⼼で環境と共⽣した地域づくり</a:t>
            </a:r>
            <a:endParaRPr kumimoji="1" lang="ja-JP" altLang="en-US" sz="1050" dirty="0">
              <a:solidFill>
                <a:schemeClr val="tx1"/>
              </a:solidFill>
            </a:endParaRPr>
          </a:p>
        </p:txBody>
      </p:sp>
      <p:sp>
        <p:nvSpPr>
          <p:cNvPr id="28" name="角丸四角形 27"/>
          <p:cNvSpPr/>
          <p:nvPr/>
        </p:nvSpPr>
        <p:spPr>
          <a:xfrm>
            <a:off x="7361762" y="590734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５．⼈材育成と共助社会の形成</a:t>
            </a:r>
            <a:endParaRPr kumimoji="1" lang="ja-JP" altLang="en-US" sz="1050" dirty="0">
              <a:solidFill>
                <a:schemeClr val="tx1"/>
              </a:solidFill>
            </a:endParaRPr>
          </a:p>
        </p:txBody>
      </p:sp>
      <p:sp>
        <p:nvSpPr>
          <p:cNvPr id="29" name="二等辺三角形 28"/>
          <p:cNvSpPr/>
          <p:nvPr/>
        </p:nvSpPr>
        <p:spPr>
          <a:xfrm rot="5400000">
            <a:off x="5050744" y="2812057"/>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5050744" y="4349913"/>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5400000">
            <a:off x="5050744" y="5879456"/>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の圏域と比較して、大阪圏は生活環境や学術基盤、文化ストックに強み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を有しています。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現在議論されている広域地方計画で示された戦略の方向性でも、経済活動とこれらをバランスよくとりあげている点が特徴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と言えます。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正方形/長方形 34"/>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大阪の強み・特徴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76770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999" y="4339859"/>
            <a:ext cx="6451851" cy="246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大阪府は少なくとも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年以上にわたり、東京圏（東京都、埼玉県、千葉県、神奈川県）への人口流出が続いてきました。特に近年、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圏への人口流出が増加傾向にあります。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国の「まち・ひと・しごと創生総合戦略」（平成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では、「地方と東京圏の経済格差拡大等が、若い世代の地方からの流出と東京圏への一極集中を招いており、過密で出生率が極めて低い東京圏への流出が、日本全体としての少子化・人口減少につながっている」として、「東京一極集中」の是正を掲げ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65845"/>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950" y="2072977"/>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4190769" y="2759755"/>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sp>
        <p:nvSpPr>
          <p:cNvPr id="10" name="正方形/長方形 9"/>
          <p:cNvSpPr/>
          <p:nvPr/>
        </p:nvSpPr>
        <p:spPr>
          <a:xfrm>
            <a:off x="2253855" y="2072425"/>
            <a:ext cx="492443" cy="276999"/>
          </a:xfrm>
          <a:prstGeom prst="rect">
            <a:avLst/>
          </a:prstGeom>
        </p:spPr>
        <p:txBody>
          <a:bodyPr wrap="none">
            <a:spAutoFit/>
          </a:bodyPr>
          <a:lstStyle/>
          <a:p>
            <a:r>
              <a:rPr lang="ja-JP" altLang="en-US" sz="1200" dirty="0" smtClean="0"/>
              <a:t>男性</a:t>
            </a:r>
            <a:endParaRPr lang="ja-JP" altLang="en-US" sz="1200" dirty="0"/>
          </a:p>
        </p:txBody>
      </p:sp>
      <p:sp>
        <p:nvSpPr>
          <p:cNvPr id="11" name="正方形/長方形 10"/>
          <p:cNvSpPr/>
          <p:nvPr/>
        </p:nvSpPr>
        <p:spPr>
          <a:xfrm>
            <a:off x="6681285" y="2072977"/>
            <a:ext cx="492443" cy="276999"/>
          </a:xfrm>
          <a:prstGeom prst="rect">
            <a:avLst/>
          </a:prstGeom>
        </p:spPr>
        <p:txBody>
          <a:bodyPr wrap="none">
            <a:spAutoFit/>
          </a:bodyPr>
          <a:lstStyle/>
          <a:p>
            <a:r>
              <a:rPr lang="ja-JP" altLang="en-US" sz="1200" dirty="0"/>
              <a:t>女</a:t>
            </a:r>
            <a:r>
              <a:rPr lang="ja-JP" altLang="en-US" sz="1200" dirty="0" smtClean="0"/>
              <a:t>性</a:t>
            </a:r>
            <a:endParaRPr lang="ja-JP" altLang="en-US" sz="1200" dirty="0"/>
          </a:p>
        </p:txBody>
      </p:sp>
      <p:sp>
        <p:nvSpPr>
          <p:cNvPr id="13" name="円/楕円 12"/>
          <p:cNvSpPr/>
          <p:nvPr/>
        </p:nvSpPr>
        <p:spPr bwMode="auto">
          <a:xfrm rot="1800000">
            <a:off x="5787171" y="2410149"/>
            <a:ext cx="216024" cy="407735"/>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4" name="円/楕円 13"/>
          <p:cNvSpPr/>
          <p:nvPr/>
        </p:nvSpPr>
        <p:spPr bwMode="auto">
          <a:xfrm rot="19800000">
            <a:off x="1743151" y="2280969"/>
            <a:ext cx="142328" cy="83357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5" name="円/楕円 14"/>
          <p:cNvSpPr/>
          <p:nvPr/>
        </p:nvSpPr>
        <p:spPr bwMode="auto">
          <a:xfrm rot="19800000">
            <a:off x="594707" y="2981716"/>
            <a:ext cx="170513" cy="3103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6" name="円/楕円 15"/>
          <p:cNvSpPr/>
          <p:nvPr/>
        </p:nvSpPr>
        <p:spPr bwMode="auto">
          <a:xfrm rot="900000">
            <a:off x="1113453" y="2517641"/>
            <a:ext cx="178419" cy="86759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7" name="円/楕円 16"/>
          <p:cNvSpPr/>
          <p:nvPr/>
        </p:nvSpPr>
        <p:spPr bwMode="auto">
          <a:xfrm>
            <a:off x="1192414" y="2243829"/>
            <a:ext cx="380754" cy="2111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8" name="四角形吹き出し 17"/>
          <p:cNvSpPr/>
          <p:nvPr/>
        </p:nvSpPr>
        <p:spPr bwMode="auto">
          <a:xfrm>
            <a:off x="551845" y="2534898"/>
            <a:ext cx="403906" cy="325713"/>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親の転出</a:t>
            </a:r>
            <a:endParaRPr lang="ja-JP" altLang="en-US" sz="1050" dirty="0">
              <a:solidFill>
                <a:srgbClr val="000000"/>
              </a:solidFill>
              <a:latin typeface="+mn-ea"/>
              <a:cs typeface="Times New Roman" pitchFamily="18" charset="0"/>
            </a:endParaRPr>
          </a:p>
        </p:txBody>
      </p:sp>
      <p:sp>
        <p:nvSpPr>
          <p:cNvPr id="19" name="四角形吹き出し 18"/>
          <p:cNvSpPr/>
          <p:nvPr/>
        </p:nvSpPr>
        <p:spPr bwMode="auto">
          <a:xfrm>
            <a:off x="642688" y="2267996"/>
            <a:ext cx="403906" cy="162857"/>
          </a:xfrm>
          <a:prstGeom prst="wedgeRectCallout">
            <a:avLst>
              <a:gd name="adj1" fmla="val 81451"/>
              <a:gd name="adj2" fmla="val 1577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進学</a:t>
            </a:r>
            <a:endParaRPr lang="ja-JP" altLang="en-US" sz="1050" dirty="0">
              <a:solidFill>
                <a:srgbClr val="000000"/>
              </a:solidFill>
              <a:latin typeface="+mn-ea"/>
              <a:cs typeface="Times New Roman" pitchFamily="18" charset="0"/>
            </a:endParaRPr>
          </a:p>
        </p:txBody>
      </p:sp>
      <p:sp>
        <p:nvSpPr>
          <p:cNvPr id="20" name="四角形吹き出し 19"/>
          <p:cNvSpPr/>
          <p:nvPr/>
        </p:nvSpPr>
        <p:spPr bwMode="auto">
          <a:xfrm>
            <a:off x="859091" y="1989384"/>
            <a:ext cx="403906" cy="162857"/>
          </a:xfrm>
          <a:prstGeom prst="wedgeRectCallout">
            <a:avLst>
              <a:gd name="adj1" fmla="val 60227"/>
              <a:gd name="adj2" fmla="val 8174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就職</a:t>
            </a:r>
            <a:endParaRPr lang="ja-JP" altLang="en-US" sz="1050" dirty="0">
              <a:solidFill>
                <a:srgbClr val="000000"/>
              </a:solidFill>
              <a:latin typeface="+mn-ea"/>
              <a:cs typeface="Times New Roman" pitchFamily="18" charset="0"/>
            </a:endParaRPr>
          </a:p>
        </p:txBody>
      </p:sp>
      <p:sp>
        <p:nvSpPr>
          <p:cNvPr id="21" name="四角形吹き出し 20"/>
          <p:cNvSpPr/>
          <p:nvPr/>
        </p:nvSpPr>
        <p:spPr bwMode="auto">
          <a:xfrm>
            <a:off x="2134412" y="2382469"/>
            <a:ext cx="958038" cy="531341"/>
          </a:xfrm>
          <a:prstGeom prst="wedgeRectCallout">
            <a:avLst>
              <a:gd name="adj1" fmla="val -66936"/>
              <a:gd name="adj2" fmla="val 1661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結婚後、子どもが学齢期が入るまでに転出？</a:t>
            </a:r>
            <a:endParaRPr lang="ja-JP" altLang="en-US" sz="1050" dirty="0">
              <a:solidFill>
                <a:srgbClr val="000000"/>
              </a:solidFill>
              <a:latin typeface="+mn-ea"/>
              <a:cs typeface="Times New Roman" pitchFamily="18" charset="0"/>
            </a:endParaRPr>
          </a:p>
        </p:txBody>
      </p:sp>
      <p:sp>
        <p:nvSpPr>
          <p:cNvPr id="22" name="四角形吹き出し 21"/>
          <p:cNvSpPr/>
          <p:nvPr/>
        </p:nvSpPr>
        <p:spPr bwMode="auto">
          <a:xfrm>
            <a:off x="3164458" y="2946008"/>
            <a:ext cx="576064" cy="303517"/>
          </a:xfrm>
          <a:prstGeom prst="wedgeRectCallout">
            <a:avLst>
              <a:gd name="adj1" fmla="val -38104"/>
              <a:gd name="adj2" fmla="val 70398"/>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地元に帰る</a:t>
            </a:r>
            <a:endParaRPr lang="ja-JP" altLang="en-US" sz="1050" dirty="0">
              <a:solidFill>
                <a:srgbClr val="000000"/>
              </a:solidFill>
              <a:latin typeface="+mn-ea"/>
              <a:cs typeface="Times New Roman" pitchFamily="18" charset="0"/>
            </a:endParaRPr>
          </a:p>
        </p:txBody>
      </p:sp>
      <p:sp>
        <p:nvSpPr>
          <p:cNvPr id="23" name="円/楕円 22"/>
          <p:cNvSpPr/>
          <p:nvPr/>
        </p:nvSpPr>
        <p:spPr bwMode="auto">
          <a:xfrm rot="17100000">
            <a:off x="2978288" y="2947160"/>
            <a:ext cx="168735" cy="80854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4" name="四角形吹き出し 23"/>
          <p:cNvSpPr/>
          <p:nvPr/>
        </p:nvSpPr>
        <p:spPr bwMode="auto">
          <a:xfrm>
            <a:off x="4931349" y="2119378"/>
            <a:ext cx="744628" cy="382872"/>
          </a:xfrm>
          <a:prstGeom prst="wedgeRectCallout">
            <a:avLst>
              <a:gd name="adj1" fmla="val 66090"/>
              <a:gd name="adj2" fmla="val 462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地元就職が少ない？</a:t>
            </a:r>
            <a:endParaRPr lang="ja-JP" altLang="en-US" sz="1050" dirty="0">
              <a:solidFill>
                <a:srgbClr val="000000"/>
              </a:solidFill>
              <a:latin typeface="+mn-ea"/>
              <a:cs typeface="Times New Roman" pitchFamily="18" charset="0"/>
            </a:endParaRPr>
          </a:p>
        </p:txBody>
      </p:sp>
      <p:cxnSp>
        <p:nvCxnSpPr>
          <p:cNvPr id="25" name="直線コネクタ 24"/>
          <p:cNvCxnSpPr>
            <a:stCxn id="15" idx="6"/>
            <a:endCxn id="14" idx="2"/>
          </p:cNvCxnSpPr>
          <p:nvPr/>
        </p:nvCxnSpPr>
        <p:spPr bwMode="auto">
          <a:xfrm flipV="1">
            <a:off x="753798" y="2733337"/>
            <a:ext cx="998887" cy="360947"/>
          </a:xfrm>
          <a:prstGeom prst="line">
            <a:avLst/>
          </a:prstGeom>
          <a:noFill/>
          <a:ln w="9525" cap="flat" cmpd="sng" algn="ctr">
            <a:solidFill>
              <a:srgbClr val="FF0000"/>
            </a:solidFill>
            <a:prstDash val="solid"/>
            <a:round/>
            <a:headEnd type="arrow" w="med" len="med"/>
            <a:tailEnd type="arrow" w="med" len="med"/>
          </a:ln>
          <a:effectLst/>
        </p:spPr>
      </p:cxnSp>
      <p:sp>
        <p:nvSpPr>
          <p:cNvPr id="26" name="四角形吹き出し 25"/>
          <p:cNvSpPr/>
          <p:nvPr/>
        </p:nvSpPr>
        <p:spPr bwMode="auto">
          <a:xfrm>
            <a:off x="6220673" y="2445640"/>
            <a:ext cx="997801" cy="382872"/>
          </a:xfrm>
          <a:prstGeom prst="wedgeRectCallout">
            <a:avLst>
              <a:gd name="adj1" fmla="val -69437"/>
              <a:gd name="adj2" fmla="val -7309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男性</a:t>
            </a:r>
            <a:r>
              <a:rPr lang="ja-JP" altLang="en-US" sz="1050" dirty="0" smtClean="0">
                <a:solidFill>
                  <a:srgbClr val="000000"/>
                </a:solidFill>
                <a:latin typeface="+mn-ea"/>
                <a:cs typeface="Times New Roman" pitchFamily="18" charset="0"/>
              </a:rPr>
              <a:t>に比べて絶対数が少ない</a:t>
            </a:r>
            <a:endParaRPr lang="ja-JP" altLang="en-US" sz="1050" dirty="0">
              <a:solidFill>
                <a:srgbClr val="000000"/>
              </a:solidFill>
              <a:latin typeface="+mn-ea"/>
              <a:cs typeface="Times New Roman" pitchFamily="18" charset="0"/>
            </a:endParaRPr>
          </a:p>
        </p:txBody>
      </p:sp>
      <p:pic>
        <p:nvPicPr>
          <p:cNvPr id="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726" t="39499" r="6367" b="38512"/>
          <a:stretch/>
        </p:blipFill>
        <p:spPr bwMode="auto">
          <a:xfrm>
            <a:off x="4102886" y="2772118"/>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8604548" y="2766957"/>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726" t="39499" r="6367" b="38512"/>
          <a:stretch/>
        </p:blipFill>
        <p:spPr bwMode="auto">
          <a:xfrm>
            <a:off x="8516665" y="2779320"/>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四角形吹き出し 33"/>
          <p:cNvSpPr/>
          <p:nvPr/>
        </p:nvSpPr>
        <p:spPr bwMode="auto">
          <a:xfrm>
            <a:off x="6454708" y="3928887"/>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36" name="四角形吹き出し 35"/>
          <p:cNvSpPr/>
          <p:nvPr/>
        </p:nvSpPr>
        <p:spPr bwMode="auto">
          <a:xfrm>
            <a:off x="5004048" y="3928887"/>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37" name="四角形吹き出し 36"/>
          <p:cNvSpPr/>
          <p:nvPr/>
        </p:nvSpPr>
        <p:spPr bwMode="auto">
          <a:xfrm>
            <a:off x="3347864" y="3928887"/>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38" name="四角形吹き出し 37"/>
          <p:cNvSpPr/>
          <p:nvPr/>
        </p:nvSpPr>
        <p:spPr bwMode="auto">
          <a:xfrm>
            <a:off x="7984280" y="4400528"/>
            <a:ext cx="1052216" cy="612648"/>
          </a:xfrm>
          <a:prstGeom prst="wedgeRectCallout">
            <a:avLst>
              <a:gd name="adj1" fmla="val -68167"/>
              <a:gd name="adj2" fmla="val 4135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600" b="1" dirty="0" smtClean="0">
                <a:solidFill>
                  <a:srgbClr val="FF0000"/>
                </a:solidFill>
                <a:latin typeface="+mn-ea"/>
                <a:cs typeface="Times New Roman" pitchFamily="18" charset="0"/>
              </a:rPr>
              <a:t>すべての年代で流出</a:t>
            </a:r>
            <a:endParaRPr lang="ja-JP" altLang="en-US" sz="1600" b="1" dirty="0">
              <a:solidFill>
                <a:srgbClr val="FF0000"/>
              </a:solidFill>
              <a:latin typeface="+mn-ea"/>
              <a:cs typeface="Times New Roman" pitchFamily="18" charset="0"/>
            </a:endParaRPr>
          </a:p>
        </p:txBody>
      </p:sp>
      <p:cxnSp>
        <p:nvCxnSpPr>
          <p:cNvPr id="40" name="直線コネクタ 3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4" name="正方形/長方形 43"/>
          <p:cNvSpPr/>
          <p:nvPr/>
        </p:nvSpPr>
        <p:spPr>
          <a:xfrm>
            <a:off x="5940152" y="6597932"/>
            <a:ext cx="2492990" cy="215444"/>
          </a:xfrm>
          <a:prstGeom prst="rect">
            <a:avLst/>
          </a:prstGeom>
        </p:spPr>
        <p:txBody>
          <a:bodyPr wrap="none">
            <a:spAutoFit/>
          </a:bodyPr>
          <a:lstStyle/>
          <a:p>
            <a:r>
              <a:rPr lang="ja-JP" altLang="en-US" sz="800" dirty="0"/>
              <a:t>出典</a:t>
            </a:r>
            <a:r>
              <a:rPr lang="ja-JP" altLang="en-US" sz="800" dirty="0" smtClean="0"/>
              <a:t>：総務省「住民基本台帳人口移動報告」</a:t>
            </a:r>
            <a:r>
              <a:rPr lang="en-US" altLang="ja-JP" sz="800" dirty="0" smtClean="0"/>
              <a:t>2014</a:t>
            </a:r>
            <a:r>
              <a:rPr lang="ja-JP" altLang="en-US" sz="800" dirty="0" smtClean="0"/>
              <a:t>年</a:t>
            </a:r>
            <a:endParaRPr lang="ja-JP" altLang="en-US" sz="800" dirty="0"/>
          </a:p>
        </p:txBody>
      </p:sp>
      <p:sp>
        <p:nvSpPr>
          <p:cNvPr id="41" name="正方形/長方形 40"/>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152068" y="4869160"/>
            <a:ext cx="6660292" cy="4442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9123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矢印コネクタ 17"/>
          <p:cNvCxnSpPr/>
          <p:nvPr/>
        </p:nvCxnSpPr>
        <p:spPr bwMode="auto">
          <a:xfrm flipH="1">
            <a:off x="3995936" y="2215101"/>
            <a:ext cx="3168352" cy="0"/>
          </a:xfrm>
          <a:prstGeom prst="straightConnector1">
            <a:avLst/>
          </a:prstGeom>
          <a:noFill/>
          <a:ln w="76200" cap="flat" cmpd="sng" algn="ctr">
            <a:solidFill>
              <a:schemeClr val="bg1">
                <a:lumMod val="75000"/>
              </a:schemeClr>
            </a:solidFill>
            <a:prstDash val="solid"/>
            <a:round/>
            <a:headEnd type="none" w="med" len="med"/>
            <a:tailEnd type="arrow" w="med" len="med"/>
          </a:ln>
          <a:effectLst/>
        </p:spPr>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まち・ひと・しごと創生総合戦略の実施により、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「住みやすさ」と「働きやすさ」と「チャレンジのしやすさ」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をより高いレベルで両立させ、特に以下のターゲット層について流入が促進（流出が抑制）されると考えられます。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bwMode="auto">
          <a:xfrm>
            <a:off x="2617470" y="1523396"/>
            <a:ext cx="1267620" cy="1017736"/>
          </a:xfrm>
          <a:prstGeom prst="ellipse">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28650">
              <a:lnSpc>
                <a:spcPct val="130000"/>
              </a:lnSpc>
              <a:spcBef>
                <a:spcPct val="50000"/>
              </a:spcBef>
            </a:pPr>
            <a:r>
              <a:rPr lang="ja-JP" altLang="en-US" b="1" dirty="0" smtClean="0">
                <a:solidFill>
                  <a:srgbClr val="000000"/>
                </a:solidFill>
                <a:latin typeface="+mn-ea"/>
                <a:cs typeface="Times New Roman" pitchFamily="18" charset="0"/>
              </a:rPr>
              <a:t>大阪</a:t>
            </a:r>
            <a:endParaRPr lang="en-US" altLang="ja-JP" b="1" dirty="0" smtClean="0">
              <a:solidFill>
                <a:srgbClr val="000000"/>
              </a:solidFill>
              <a:latin typeface="+mn-ea"/>
              <a:cs typeface="Times New Roman" pitchFamily="18" charset="0"/>
            </a:endParaRPr>
          </a:p>
        </p:txBody>
      </p:sp>
      <p:sp>
        <p:nvSpPr>
          <p:cNvPr id="8" name="四角形吹き出し 7"/>
          <p:cNvSpPr/>
          <p:nvPr/>
        </p:nvSpPr>
        <p:spPr bwMode="auto">
          <a:xfrm>
            <a:off x="467544" y="1376609"/>
            <a:ext cx="2008600" cy="1551130"/>
          </a:xfrm>
          <a:prstGeom prst="wedgeRectCallout">
            <a:avLst>
              <a:gd name="adj1" fmla="val 68160"/>
              <a:gd name="adj2" fmla="val 479"/>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noAutofit/>
          </a:bodyPr>
          <a:lstStyle/>
          <a:p>
            <a:pPr algn="ctr" defTabSz="628650">
              <a:lnSpc>
                <a:spcPct val="130000"/>
              </a:lnSpc>
              <a:spcBef>
                <a:spcPct val="50000"/>
              </a:spcBef>
            </a:pPr>
            <a:endParaRPr lang="ja-JP" altLang="en-US" sz="1400">
              <a:solidFill>
                <a:srgbClr val="000000"/>
              </a:solidFill>
              <a:latin typeface="Century" pitchFamily="18" charset="0"/>
              <a:ea typeface="ＭＳ Ｐゴシック" pitchFamily="50" charset="-128"/>
              <a:cs typeface="Times New Roman" pitchFamily="18" charset="0"/>
            </a:endParaRPr>
          </a:p>
        </p:txBody>
      </p:sp>
      <p:sp>
        <p:nvSpPr>
          <p:cNvPr id="11" name="円/楕円 10"/>
          <p:cNvSpPr/>
          <p:nvPr/>
        </p:nvSpPr>
        <p:spPr bwMode="auto">
          <a:xfrm>
            <a:off x="7337023" y="1412776"/>
            <a:ext cx="1267620" cy="1128356"/>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r>
              <a:rPr kumimoji="1" lang="ja-JP" altLang="en-US" b="1" i="0" u="none" strike="noStrike" cap="none" normalizeH="0" baseline="0" dirty="0" smtClean="0">
                <a:ln>
                  <a:noFill/>
                </a:ln>
                <a:solidFill>
                  <a:srgbClr val="000000"/>
                </a:solidFill>
                <a:effectLst/>
                <a:latin typeface="+mn-ea"/>
                <a:cs typeface="Times New Roman" pitchFamily="18" charset="0"/>
              </a:rPr>
              <a:t>東京圏</a:t>
            </a:r>
          </a:p>
        </p:txBody>
      </p:sp>
      <p:sp>
        <p:nvSpPr>
          <p:cNvPr id="13" name="四角形吹き出し 12"/>
          <p:cNvSpPr/>
          <p:nvPr/>
        </p:nvSpPr>
        <p:spPr bwMode="auto">
          <a:xfrm>
            <a:off x="5125131" y="3059613"/>
            <a:ext cx="3403060" cy="626701"/>
          </a:xfrm>
          <a:prstGeom prst="wedgeRectCallout">
            <a:avLst>
              <a:gd name="adj1" fmla="val -38859"/>
              <a:gd name="adj2" fmla="val -222427"/>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marL="0" marR="0" indent="0" defTabSz="628650" rtl="0" eaLnBrk="1" fontAlgn="base" latinLnBrk="0" hangingPunct="1">
              <a:spcBef>
                <a:spcPts val="0"/>
              </a:spcBef>
              <a:spcAft>
                <a:spcPct val="0"/>
              </a:spcAft>
              <a:buClr>
                <a:schemeClr val="hlink"/>
              </a:buClr>
              <a:buSzTx/>
              <a:buFont typeface="Wingdings" pitchFamily="2" charset="2"/>
              <a:buNone/>
              <a:tabLst/>
            </a:pPr>
            <a:r>
              <a:rPr kumimoji="1" lang="en-US" altLang="ja-JP" sz="1200" b="1" i="0" u="sng" strike="noStrike" cap="none" normalizeH="0" baseline="0" dirty="0" smtClean="0">
                <a:ln>
                  <a:noFill/>
                </a:ln>
                <a:solidFill>
                  <a:srgbClr val="000000"/>
                </a:solidFill>
                <a:effectLst/>
                <a:latin typeface="+mn-ea"/>
                <a:cs typeface="Times New Roman" pitchFamily="18" charset="0"/>
              </a:rPr>
              <a:t>20</a:t>
            </a:r>
            <a:r>
              <a:rPr lang="ja-JP" altLang="en-US" sz="1200" b="1" u="sng" dirty="0" smtClean="0">
                <a:solidFill>
                  <a:srgbClr val="000000"/>
                </a:solidFill>
                <a:latin typeface="+mn-ea"/>
                <a:cs typeface="Times New Roman" pitchFamily="18" charset="0"/>
              </a:rPr>
              <a:t>代（大学生）</a:t>
            </a:r>
            <a:endParaRPr kumimoji="1" lang="en-US" altLang="ja-JP" sz="1200" b="1" i="0" u="sng" strike="noStrike" cap="none" normalizeH="0" baseline="0" dirty="0" smtClean="0">
              <a:ln>
                <a:noFill/>
              </a:ln>
              <a:solidFill>
                <a:srgbClr val="000000"/>
              </a:solidFill>
              <a:effectLst/>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・関西勤務の希望者</a:t>
            </a:r>
            <a:endParaRPr lang="en-US" altLang="ja-JP" sz="1200" dirty="0" smtClean="0">
              <a:solidFill>
                <a:srgbClr val="000000"/>
              </a:solidFill>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・勤務地にこだわらない層　等</a:t>
            </a:r>
            <a:endParaRPr kumimoji="1" lang="en-US" altLang="ja-JP" sz="1200" b="0" i="0" u="none" strike="noStrike" cap="none" normalizeH="0" baseline="0" dirty="0" smtClean="0">
              <a:ln>
                <a:noFill/>
              </a:ln>
              <a:solidFill>
                <a:srgbClr val="000000"/>
              </a:solidFill>
              <a:effectLst/>
              <a:latin typeface="+mn-ea"/>
              <a:cs typeface="Times New Roman" pitchFamily="18" charset="0"/>
            </a:endParaRPr>
          </a:p>
        </p:txBody>
      </p:sp>
      <p:sp>
        <p:nvSpPr>
          <p:cNvPr id="15" name="四角形吹き出し 14"/>
          <p:cNvSpPr/>
          <p:nvPr/>
        </p:nvSpPr>
        <p:spPr bwMode="auto">
          <a:xfrm>
            <a:off x="1354639" y="3059613"/>
            <a:ext cx="3456384" cy="626701"/>
          </a:xfrm>
          <a:prstGeom prst="wedgeRectCallout">
            <a:avLst>
              <a:gd name="adj1" fmla="val 54107"/>
              <a:gd name="adj2" fmla="val -160080"/>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20</a:t>
            </a:r>
            <a:r>
              <a:rPr lang="ja-JP" altLang="en-US" sz="1200" b="1" u="sng" dirty="0">
                <a:solidFill>
                  <a:srgbClr val="000000"/>
                </a:solidFill>
                <a:latin typeface="+mn-ea"/>
                <a:cs typeface="Times New Roman" pitchFamily="18" charset="0"/>
              </a:rPr>
              <a:t>～</a:t>
            </a:r>
            <a:r>
              <a:rPr lang="en-US" altLang="ja-JP" sz="1200" b="1" u="sng" dirty="0">
                <a:solidFill>
                  <a:srgbClr val="000000"/>
                </a:solidFill>
                <a:latin typeface="+mn-ea"/>
                <a:cs typeface="Times New Roman" pitchFamily="18" charset="0"/>
              </a:rPr>
              <a:t>30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a:t>
            </a:r>
            <a:r>
              <a:rPr lang="en-US" altLang="ja-JP" sz="1200" dirty="0">
                <a:solidFill>
                  <a:srgbClr val="000000"/>
                </a:solidFill>
                <a:latin typeface="+mn-ea"/>
                <a:cs typeface="Times New Roman" pitchFamily="18" charset="0"/>
              </a:rPr>
              <a:t>UIJ</a:t>
            </a:r>
            <a:r>
              <a:rPr lang="ja-JP" altLang="en-US" sz="1200" dirty="0">
                <a:solidFill>
                  <a:srgbClr val="000000"/>
                </a:solidFill>
                <a:latin typeface="+mn-ea"/>
                <a:cs typeface="Times New Roman" pitchFamily="18" charset="0"/>
              </a:rPr>
              <a:t>ターン</a:t>
            </a:r>
            <a:endParaRPr lang="en-US" altLang="ja-JP" sz="1200"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・子育て　　</a:t>
            </a:r>
            <a:r>
              <a:rPr lang="ja-JP" altLang="en-US" sz="1200" dirty="0" smtClean="0">
                <a:solidFill>
                  <a:srgbClr val="000000"/>
                </a:solidFill>
                <a:latin typeface="+mn-ea"/>
                <a:cs typeface="Times New Roman" pitchFamily="18" charset="0"/>
              </a:rPr>
              <a:t>等</a:t>
            </a:r>
            <a:endParaRPr lang="en-US" altLang="ja-JP" sz="1200" dirty="0">
              <a:solidFill>
                <a:srgbClr val="000000"/>
              </a:solidFill>
              <a:latin typeface="+mn-ea"/>
              <a:cs typeface="Times New Roman" pitchFamily="18" charset="0"/>
            </a:endParaRPr>
          </a:p>
        </p:txBody>
      </p:sp>
      <p:cxnSp>
        <p:nvCxnSpPr>
          <p:cNvPr id="17" name="直線矢印コネクタ 16"/>
          <p:cNvCxnSpPr/>
          <p:nvPr/>
        </p:nvCxnSpPr>
        <p:spPr bwMode="auto">
          <a:xfrm>
            <a:off x="4067944" y="1855061"/>
            <a:ext cx="3096344" cy="0"/>
          </a:xfrm>
          <a:prstGeom prst="straightConnector1">
            <a:avLst/>
          </a:prstGeom>
          <a:noFill/>
          <a:ln w="76200" cap="flat" cmpd="sng" algn="ctr">
            <a:solidFill>
              <a:schemeClr val="bg1">
                <a:lumMod val="75000"/>
              </a:schemeClr>
            </a:solidFill>
            <a:prstDash val="sysDash"/>
            <a:round/>
            <a:headEnd type="none" w="med" len="med"/>
            <a:tailEnd type="arrow" w="med" len="med"/>
          </a:ln>
          <a:effectLst/>
        </p:spPr>
      </p:cxnSp>
      <p:sp>
        <p:nvSpPr>
          <p:cNvPr id="35" name="上矢印 34"/>
          <p:cNvSpPr/>
          <p:nvPr/>
        </p:nvSpPr>
        <p:spPr bwMode="auto">
          <a:xfrm>
            <a:off x="3779912" y="2535485"/>
            <a:ext cx="484632" cy="476731"/>
          </a:xfrm>
          <a:prstGeom prst="up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50" name="上矢印 49"/>
          <p:cNvSpPr/>
          <p:nvPr/>
        </p:nvSpPr>
        <p:spPr bwMode="auto">
          <a:xfrm rot="10800000">
            <a:off x="5403214" y="2520220"/>
            <a:ext cx="484632" cy="476731"/>
          </a:xfrm>
          <a:prstGeom prst="upArrow">
            <a:avLst/>
          </a:prstGeom>
          <a:ln>
            <a:prstDash val="solid"/>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51" name="円/楕円 50"/>
          <p:cNvSpPr/>
          <p:nvPr/>
        </p:nvSpPr>
        <p:spPr>
          <a:xfrm>
            <a:off x="1234590" y="1666861"/>
            <a:ext cx="518713" cy="501761"/>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100" b="1" dirty="0" smtClean="0"/>
              <a:t>住み</a:t>
            </a:r>
            <a:endParaRPr lang="en-US" altLang="ja-JP" sz="1100" b="1" dirty="0" smtClean="0"/>
          </a:p>
          <a:p>
            <a:pPr algn="ctr"/>
            <a:r>
              <a:rPr lang="ja-JP" altLang="en-US" sz="1100" b="1" dirty="0" smtClean="0"/>
              <a:t>やすい</a:t>
            </a:r>
            <a:endParaRPr lang="ja-JP" altLang="en-US" sz="1100" b="1" dirty="0"/>
          </a:p>
        </p:txBody>
      </p:sp>
      <p:sp>
        <p:nvSpPr>
          <p:cNvPr id="52" name="円/楕円 51"/>
          <p:cNvSpPr/>
          <p:nvPr/>
        </p:nvSpPr>
        <p:spPr>
          <a:xfrm>
            <a:off x="799717" y="2294613"/>
            <a:ext cx="518713" cy="501761"/>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100" b="1" dirty="0" smtClean="0"/>
              <a:t>働き</a:t>
            </a:r>
            <a:endParaRPr lang="en-US" altLang="ja-JP" sz="1100" b="1" dirty="0" smtClean="0"/>
          </a:p>
          <a:p>
            <a:pPr algn="ctr"/>
            <a:r>
              <a:rPr lang="ja-JP" altLang="en-US" sz="1100" b="1" dirty="0" smtClean="0"/>
              <a:t>やすい</a:t>
            </a:r>
            <a:endParaRPr lang="ja-JP" altLang="en-US" sz="1100" b="1" dirty="0"/>
          </a:p>
        </p:txBody>
      </p:sp>
      <p:sp>
        <p:nvSpPr>
          <p:cNvPr id="5" name="上カーブ矢印 4"/>
          <p:cNvSpPr/>
          <p:nvPr/>
        </p:nvSpPr>
        <p:spPr>
          <a:xfrm>
            <a:off x="1267009" y="2368169"/>
            <a:ext cx="422024" cy="25384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上カーブ矢印 53"/>
          <p:cNvSpPr/>
          <p:nvPr/>
        </p:nvSpPr>
        <p:spPr>
          <a:xfrm rot="10800000">
            <a:off x="1267008" y="2066873"/>
            <a:ext cx="422024" cy="25384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正方形/長方形 54"/>
          <p:cNvSpPr/>
          <p:nvPr/>
        </p:nvSpPr>
        <p:spPr>
          <a:xfrm>
            <a:off x="523365" y="1390246"/>
            <a:ext cx="1952779" cy="261610"/>
          </a:xfrm>
          <a:prstGeom prst="rect">
            <a:avLst/>
          </a:prstGeom>
        </p:spPr>
        <p:txBody>
          <a:bodyPr wrap="none">
            <a:spAutoFit/>
          </a:bodyPr>
          <a:lstStyle/>
          <a:p>
            <a:pPr algn="ctr"/>
            <a:r>
              <a:rPr lang="ja-JP" altLang="en-US" sz="1100" b="1" dirty="0" smtClean="0"/>
              <a:t>まち</a:t>
            </a:r>
            <a:r>
              <a:rPr lang="ja-JP" altLang="en-US" sz="1100" b="1" dirty="0"/>
              <a:t>・ひと・</a:t>
            </a:r>
            <a:r>
              <a:rPr lang="ja-JP" altLang="en-US" sz="1100" b="1" dirty="0" smtClean="0"/>
              <a:t>しごと創生</a:t>
            </a:r>
            <a:r>
              <a:rPr lang="ja-JP" altLang="en-US" sz="1100" b="1" dirty="0"/>
              <a:t>総合戦略</a:t>
            </a:r>
            <a:endParaRPr lang="ja-JP" altLang="en-US" sz="1100" dirty="0"/>
          </a:p>
        </p:txBody>
      </p:sp>
      <p:cxnSp>
        <p:nvCxnSpPr>
          <p:cNvPr id="38" name="直線コネクタ 37"/>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5471033" y="2604697"/>
            <a:ext cx="1077993" cy="307777"/>
          </a:xfrm>
          <a:prstGeom prst="rect">
            <a:avLst/>
          </a:prstGeom>
          <a:noFill/>
        </p:spPr>
        <p:txBody>
          <a:bodyPr wrap="square" rtlCol="0">
            <a:spAutoFit/>
          </a:bodyPr>
          <a:lstStyle/>
          <a:p>
            <a:pPr algn="ctr"/>
            <a:r>
              <a:rPr kumimoji="1" lang="ja-JP" altLang="en-US" sz="1400" b="1" dirty="0" smtClean="0"/>
              <a:t>流出抑制</a:t>
            </a:r>
            <a:endParaRPr kumimoji="1" lang="ja-JP" altLang="en-US" sz="1400" b="1" dirty="0"/>
          </a:p>
        </p:txBody>
      </p:sp>
      <p:sp>
        <p:nvSpPr>
          <p:cNvPr id="32" name="テキスト ボックス 31"/>
          <p:cNvSpPr txBox="1"/>
          <p:nvPr/>
        </p:nvSpPr>
        <p:spPr>
          <a:xfrm>
            <a:off x="3891020" y="2619961"/>
            <a:ext cx="1077993" cy="307777"/>
          </a:xfrm>
          <a:prstGeom prst="rect">
            <a:avLst/>
          </a:prstGeom>
          <a:noFill/>
        </p:spPr>
        <p:txBody>
          <a:bodyPr wrap="square" rtlCol="0">
            <a:spAutoFit/>
          </a:bodyPr>
          <a:lstStyle/>
          <a:p>
            <a:pPr algn="ctr"/>
            <a:r>
              <a:rPr kumimoji="1" lang="ja-JP" altLang="en-US" sz="1400" b="1" dirty="0" smtClean="0"/>
              <a:t>流入促進</a:t>
            </a:r>
            <a:endParaRPr kumimoji="1" lang="ja-JP" altLang="en-US" sz="1400" b="1" dirty="0"/>
          </a:p>
        </p:txBody>
      </p:sp>
      <p:sp>
        <p:nvSpPr>
          <p:cNvPr id="30" name="正方形/長方形 29"/>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都市像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a:xfrm>
            <a:off x="1651981" y="2294613"/>
            <a:ext cx="518713" cy="501761"/>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100" b="1" dirty="0" smtClean="0"/>
              <a:t>チャレンジ</a:t>
            </a:r>
            <a:endParaRPr lang="en-US" altLang="ja-JP" sz="1100" b="1" dirty="0" smtClean="0"/>
          </a:p>
          <a:p>
            <a:pPr algn="ctr"/>
            <a:r>
              <a:rPr lang="ja-JP" altLang="en-US" sz="1100" b="1" dirty="0"/>
              <a:t>しやすい</a:t>
            </a:r>
          </a:p>
        </p:txBody>
      </p:sp>
      <p:pic>
        <p:nvPicPr>
          <p:cNvPr id="3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9024" y="4139174"/>
            <a:ext cx="2678729" cy="259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正方形/長方形 38"/>
          <p:cNvSpPr/>
          <p:nvPr/>
        </p:nvSpPr>
        <p:spPr>
          <a:xfrm>
            <a:off x="2288797" y="3717032"/>
            <a:ext cx="1468672" cy="230832"/>
          </a:xfrm>
          <a:prstGeom prst="rect">
            <a:avLst/>
          </a:prstGeom>
        </p:spPr>
        <p:txBody>
          <a:bodyPr wrap="none">
            <a:spAutoFit/>
          </a:bodyPr>
          <a:lstStyle/>
          <a:p>
            <a:pPr algn="ctr"/>
            <a:r>
              <a:rPr lang="ja-JP" altLang="en-US" sz="900" dirty="0"/>
              <a:t>大阪・関西への</a:t>
            </a:r>
            <a:r>
              <a:rPr lang="en-US" altLang="ja-JP" sz="900" dirty="0"/>
              <a:t>U</a:t>
            </a:r>
            <a:r>
              <a:rPr lang="ja-JP" altLang="en-US" sz="900" dirty="0"/>
              <a:t>ターン</a:t>
            </a:r>
            <a:r>
              <a:rPr lang="ja-JP" altLang="en-US" sz="900" dirty="0" smtClean="0"/>
              <a:t>意向</a:t>
            </a:r>
            <a:endParaRPr lang="ja-JP" altLang="en-US" sz="900" dirty="0"/>
          </a:p>
        </p:txBody>
      </p:sp>
      <p:sp>
        <p:nvSpPr>
          <p:cNvPr id="40" name="正方形/長方形 39"/>
          <p:cNvSpPr/>
          <p:nvPr/>
        </p:nvSpPr>
        <p:spPr bwMode="auto">
          <a:xfrm>
            <a:off x="1975686" y="4522074"/>
            <a:ext cx="1371248"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6" name="正方形/長方形 25"/>
          <p:cNvSpPr/>
          <p:nvPr/>
        </p:nvSpPr>
        <p:spPr>
          <a:xfrm>
            <a:off x="2657195" y="3039983"/>
            <a:ext cx="2168960" cy="646331"/>
          </a:xfrm>
          <a:prstGeom prst="rect">
            <a:avLst/>
          </a:prstGeom>
        </p:spPr>
        <p:txBody>
          <a:bodyPr wrap="square">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50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・シニアプロフェッショナル</a:t>
            </a:r>
            <a:endParaRPr lang="en-US" altLang="ja-JP" sz="1200" dirty="0">
              <a:solidFill>
                <a:srgbClr val="000000"/>
              </a:solidFill>
              <a:latin typeface="+mn-ea"/>
              <a:cs typeface="Times New Roman" pitchFamily="18" charset="0"/>
            </a:endParaRPr>
          </a:p>
          <a:p>
            <a:pPr defTabSz="628650">
              <a:spcBef>
                <a:spcPts val="0"/>
              </a:spcBef>
            </a:pPr>
            <a:r>
              <a:rPr lang="ja-JP" altLang="en-US" sz="1200" dirty="0">
                <a:solidFill>
                  <a:srgbClr val="000000"/>
                </a:solidFill>
                <a:latin typeface="+mn-ea"/>
                <a:cs typeface="Times New Roman" pitchFamily="18" charset="0"/>
              </a:rPr>
              <a:t>・第二の人生に向けた準備　等</a:t>
            </a:r>
          </a:p>
        </p:txBody>
      </p:sp>
      <p:sp>
        <p:nvSpPr>
          <p:cNvPr id="46" name="正方形/長方形 45"/>
          <p:cNvSpPr/>
          <p:nvPr/>
        </p:nvSpPr>
        <p:spPr bwMode="auto">
          <a:xfrm>
            <a:off x="1975686" y="5058686"/>
            <a:ext cx="1227232" cy="18002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7" name="正方形/長方形 46"/>
          <p:cNvSpPr/>
          <p:nvPr/>
        </p:nvSpPr>
        <p:spPr bwMode="auto">
          <a:xfrm>
            <a:off x="1975686" y="5414998"/>
            <a:ext cx="1515264"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9" name="正方形/長方形 48"/>
          <p:cNvSpPr/>
          <p:nvPr/>
        </p:nvSpPr>
        <p:spPr>
          <a:xfrm>
            <a:off x="6245497" y="3717032"/>
            <a:ext cx="1202573" cy="230832"/>
          </a:xfrm>
          <a:prstGeom prst="rect">
            <a:avLst/>
          </a:prstGeom>
        </p:spPr>
        <p:txBody>
          <a:bodyPr wrap="none">
            <a:spAutoFit/>
          </a:bodyPr>
          <a:lstStyle/>
          <a:p>
            <a:pPr algn="ctr"/>
            <a:r>
              <a:rPr lang="ja-JP" altLang="en-US" sz="900" dirty="0" smtClean="0"/>
              <a:t>就職内定者の勤務地</a:t>
            </a:r>
            <a:endParaRPr lang="ja-JP" altLang="en-US" sz="9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130" y="4153981"/>
            <a:ext cx="3514255" cy="260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753303" y="3917667"/>
            <a:ext cx="2736968" cy="246221"/>
          </a:xfrm>
          <a:prstGeom prst="rect">
            <a:avLst/>
          </a:prstGeom>
        </p:spPr>
        <p:txBody>
          <a:bodyPr wrap="none">
            <a:spAutoFit/>
          </a:bodyPr>
          <a:lstStyle/>
          <a:p>
            <a:pPr marL="179388" lvl="0" indent="-179388">
              <a:buFont typeface="Wingdings" panose="05000000000000000000" pitchFamily="2" charset="2"/>
              <a:buChar char="l"/>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代男性の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ターン意向が高い。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5076056" y="3917667"/>
            <a:ext cx="3661900" cy="246221"/>
          </a:xfrm>
          <a:prstGeom prst="rect">
            <a:avLst/>
          </a:prstGeom>
        </p:spPr>
        <p:txBody>
          <a:bodyPr wrap="none">
            <a:spAutoFit/>
          </a:bodyPr>
          <a:lstStyle/>
          <a:p>
            <a:pPr marL="179388" lvl="0" indent="-179388">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関西勤務を希望しながら首都圏に就職する層が一定程度存在。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3"/>
          <p:cNvSpPr txBox="1">
            <a:spLocks noChangeArrowheads="1"/>
          </p:cNvSpPr>
          <p:nvPr/>
        </p:nvSpPr>
        <p:spPr bwMode="auto">
          <a:xfrm>
            <a:off x="1219095" y="6756539"/>
            <a:ext cx="5884862"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　</a:t>
            </a:r>
            <a:r>
              <a:rPr lang="en-US" altLang="ja-JP"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アンケート」</a:t>
            </a:r>
            <a:r>
              <a:rPr lang="en-US" altLang="ja-JP"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7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Text Box 3"/>
          <p:cNvSpPr txBox="1">
            <a:spLocks noChangeArrowheads="1"/>
          </p:cNvSpPr>
          <p:nvPr/>
        </p:nvSpPr>
        <p:spPr bwMode="auto">
          <a:xfrm>
            <a:off x="4644008" y="6778439"/>
            <a:ext cx="5884862"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　大学生に関する</a:t>
            </a:r>
            <a:r>
              <a:rPr lang="en-US" altLang="ja-JP"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アンケート」</a:t>
            </a:r>
            <a:r>
              <a:rPr lang="en-US" altLang="ja-JP"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7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spTree>
    <p:extLst>
      <p:ext uri="{BB962C8B-B14F-4D97-AF65-F5344CB8AC3E}">
        <p14:creationId xmlns:p14="http://schemas.microsoft.com/office/powerpoint/2010/main" val="2616182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角丸四角形 314"/>
          <p:cNvSpPr/>
          <p:nvPr/>
        </p:nvSpPr>
        <p:spPr>
          <a:xfrm>
            <a:off x="179512" y="2882692"/>
            <a:ext cx="8712968" cy="198646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ja-JP" sz="12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の人口流出超過に歯止めをかけるため、大阪の強みである「住みやすさ」と「働きやすさ」と「研究開発・新しいことへのチャレンジのしやすさ」のバランスをさらに高めます。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仕事が原因で東京に流出する人口を減らすと同時に、住みやすさを求めて東京から流入する人口を増やし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東京から大阪への人口対流をより大きな流れにしていくことを目指します。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979712"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居住環境が良い</a:t>
            </a:r>
            <a:endParaRPr lang="en-US" altLang="ja-JP" sz="1100" dirty="0" smtClean="0"/>
          </a:p>
        </p:txBody>
      </p:sp>
      <p:sp>
        <p:nvSpPr>
          <p:cNvPr id="24" name="角丸四角形 23"/>
          <p:cNvSpPr/>
          <p:nvPr/>
        </p:nvSpPr>
        <p:spPr>
          <a:xfrm>
            <a:off x="7228710"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研究・学術基盤がある</a:t>
            </a:r>
            <a:endParaRPr lang="en-US" altLang="ja-JP" sz="1100" dirty="0" smtClean="0"/>
          </a:p>
        </p:txBody>
      </p:sp>
      <p:sp>
        <p:nvSpPr>
          <p:cNvPr id="71" name="角丸四角形 70"/>
          <p:cNvSpPr/>
          <p:nvPr/>
        </p:nvSpPr>
        <p:spPr>
          <a:xfrm>
            <a:off x="3729378"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多様な産業が集積</a:t>
            </a:r>
            <a:endParaRPr lang="en-US" altLang="ja-JP" sz="1100" dirty="0" smtClean="0"/>
          </a:p>
        </p:txBody>
      </p:sp>
      <p:sp>
        <p:nvSpPr>
          <p:cNvPr id="160" name="角丸四角形 159"/>
          <p:cNvSpPr/>
          <p:nvPr/>
        </p:nvSpPr>
        <p:spPr>
          <a:xfrm>
            <a:off x="5479044" y="1989451"/>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イノベーションの芽生え</a:t>
            </a:r>
            <a:endParaRPr lang="en-US" altLang="ja-JP" sz="1100" dirty="0" smtClean="0"/>
          </a:p>
        </p:txBody>
      </p:sp>
      <p:cxnSp>
        <p:nvCxnSpPr>
          <p:cNvPr id="2111" name="直線矢印コネクタ 2110"/>
          <p:cNvCxnSpPr>
            <a:stCxn id="45" idx="2"/>
            <a:endCxn id="360" idx="0"/>
          </p:cNvCxnSpPr>
          <p:nvPr/>
        </p:nvCxnSpPr>
        <p:spPr>
          <a:xfrm flipH="1">
            <a:off x="2720848" y="2709534"/>
            <a:ext cx="90749"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7" name="直線矢印コネクタ 256"/>
          <p:cNvCxnSpPr>
            <a:stCxn id="50" idx="2"/>
            <a:endCxn id="360" idx="0"/>
          </p:cNvCxnSpPr>
          <p:nvPr/>
        </p:nvCxnSpPr>
        <p:spPr>
          <a:xfrm flipH="1">
            <a:off x="2720848" y="2709534"/>
            <a:ext cx="1840415"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9" name="直線矢印コネクタ 258"/>
          <p:cNvCxnSpPr>
            <a:stCxn id="51" idx="2"/>
            <a:endCxn id="362" idx="0"/>
          </p:cNvCxnSpPr>
          <p:nvPr/>
        </p:nvCxnSpPr>
        <p:spPr>
          <a:xfrm flipH="1">
            <a:off x="5342527" y="2709534"/>
            <a:ext cx="968402"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3" name="直線矢印コネクタ 262"/>
          <p:cNvCxnSpPr>
            <a:stCxn id="50" idx="2"/>
            <a:endCxn id="362" idx="0"/>
          </p:cNvCxnSpPr>
          <p:nvPr/>
        </p:nvCxnSpPr>
        <p:spPr>
          <a:xfrm>
            <a:off x="4561263" y="2709534"/>
            <a:ext cx="781264"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6" name="直線矢印コネクタ 265"/>
          <p:cNvCxnSpPr>
            <a:stCxn id="52" idx="2"/>
            <a:endCxn id="34" idx="0"/>
          </p:cNvCxnSpPr>
          <p:nvPr/>
        </p:nvCxnSpPr>
        <p:spPr>
          <a:xfrm flipH="1">
            <a:off x="7855546" y="2709534"/>
            <a:ext cx="205048"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3" name="乗算記号 232"/>
          <p:cNvSpPr/>
          <p:nvPr/>
        </p:nvSpPr>
        <p:spPr>
          <a:xfrm>
            <a:off x="3691705" y="3645025"/>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正方形/長方形 306"/>
          <p:cNvSpPr/>
          <p:nvPr/>
        </p:nvSpPr>
        <p:spPr>
          <a:xfrm>
            <a:off x="338336" y="2200832"/>
            <a:ext cx="1319592" cy="369332"/>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大阪の現状</a:t>
            </a:r>
            <a:endParaRPr lang="ja-JP" altLang="en-US" b="1" dirty="0"/>
          </a:p>
        </p:txBody>
      </p:sp>
      <p:sp>
        <p:nvSpPr>
          <p:cNvPr id="308" name="正方形/長方形 307"/>
          <p:cNvSpPr/>
          <p:nvPr/>
        </p:nvSpPr>
        <p:spPr>
          <a:xfrm>
            <a:off x="258989" y="3378256"/>
            <a:ext cx="1478290" cy="923330"/>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大阪の強み・</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さらに強化</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すべきポイント</a:t>
            </a:r>
            <a:endParaRPr lang="ja-JP" altLang="en-US" b="1" dirty="0"/>
          </a:p>
        </p:txBody>
      </p:sp>
      <p:sp>
        <p:nvSpPr>
          <p:cNvPr id="309" name="正方形/長方形 308"/>
          <p:cNvSpPr/>
          <p:nvPr/>
        </p:nvSpPr>
        <p:spPr>
          <a:xfrm>
            <a:off x="107504" y="5450200"/>
            <a:ext cx="1781257" cy="923330"/>
          </a:xfrm>
          <a:prstGeom prst="rect">
            <a:avLst/>
          </a:prstGeom>
        </p:spPr>
        <p:txBody>
          <a:bodyPr wrap="non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まち</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・ひと・しごと</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創生総合戦略の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基本目標</a:t>
            </a:r>
            <a:endParaRPr lang="ja-JP" altLang="en-US" b="1" dirty="0"/>
          </a:p>
        </p:txBody>
      </p:sp>
      <p:sp>
        <p:nvSpPr>
          <p:cNvPr id="326" name="二等辺三角形 325"/>
          <p:cNvSpPr/>
          <p:nvPr/>
        </p:nvSpPr>
        <p:spPr>
          <a:xfrm rot="10800000">
            <a:off x="4499992" y="5013787"/>
            <a:ext cx="1872208" cy="21754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円/楕円 359"/>
          <p:cNvSpPr/>
          <p:nvPr/>
        </p:nvSpPr>
        <p:spPr>
          <a:xfrm>
            <a:off x="1979712" y="3666954"/>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smtClean="0"/>
              <a:t>住みやすい</a:t>
            </a:r>
            <a:endParaRPr lang="ja-JP" altLang="en-US" sz="1400" b="1" dirty="0"/>
          </a:p>
        </p:txBody>
      </p:sp>
      <p:sp>
        <p:nvSpPr>
          <p:cNvPr id="362" name="円/楕円 361"/>
          <p:cNvSpPr/>
          <p:nvPr/>
        </p:nvSpPr>
        <p:spPr>
          <a:xfrm>
            <a:off x="4601391" y="3666954"/>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a:t>働き</a:t>
            </a:r>
            <a:r>
              <a:rPr lang="ja-JP" altLang="en-US" sz="1400" b="1" dirty="0" smtClean="0"/>
              <a:t>やすい</a:t>
            </a:r>
            <a:endParaRPr lang="ja-JP" altLang="en-US" sz="1400" b="1" dirty="0"/>
          </a:p>
        </p:txBody>
      </p:sp>
      <p:cxnSp>
        <p:nvCxnSpPr>
          <p:cNvPr id="30" name="直線コネクタ 2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2" name="正方形/長方形 31"/>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新しい価値を提示し</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、世界で存在感を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発揮し続ける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乗算記号 32"/>
          <p:cNvSpPr/>
          <p:nvPr/>
        </p:nvSpPr>
        <p:spPr>
          <a:xfrm>
            <a:off x="6412316" y="3573016"/>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114410" y="3532144"/>
            <a:ext cx="1482271" cy="589943"/>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200" b="1" dirty="0" smtClean="0"/>
              <a:t>研究開発・新しい</a:t>
            </a:r>
            <a:r>
              <a:rPr lang="ja-JP" altLang="en-US" sz="1200" b="1" dirty="0"/>
              <a:t>こと</a:t>
            </a:r>
            <a:r>
              <a:rPr lang="ja-JP" altLang="en-US" sz="1200" b="1" dirty="0" smtClean="0"/>
              <a:t>に</a:t>
            </a:r>
            <a:endParaRPr lang="en-US" altLang="ja-JP" sz="1200" b="1" dirty="0" smtClean="0"/>
          </a:p>
          <a:p>
            <a:pPr algn="ctr"/>
            <a:r>
              <a:rPr lang="ja-JP" altLang="en-US" sz="1200" b="1" dirty="0" smtClean="0"/>
              <a:t>チャレンジ</a:t>
            </a:r>
            <a:r>
              <a:rPr lang="ja-JP" altLang="en-US" sz="1200" b="1" dirty="0"/>
              <a:t>しやすい</a:t>
            </a:r>
          </a:p>
        </p:txBody>
      </p:sp>
      <p:sp>
        <p:nvSpPr>
          <p:cNvPr id="45" name="角丸四角形 44"/>
          <p:cNvSpPr/>
          <p:nvPr/>
        </p:nvSpPr>
        <p:spPr>
          <a:xfrm>
            <a:off x="1979712"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住宅水準</a:t>
            </a:r>
          </a:p>
          <a:p>
            <a:pPr marL="171450" indent="-171450">
              <a:buFont typeface="Wingdings" panose="05000000000000000000" pitchFamily="2" charset="2"/>
              <a:buChar char="l"/>
            </a:pPr>
            <a:r>
              <a:rPr lang="ja-JP" altLang="en-US" sz="800" dirty="0"/>
              <a:t>生活の</a:t>
            </a:r>
            <a:r>
              <a:rPr lang="ja-JP" altLang="en-US" sz="800" dirty="0" smtClean="0"/>
              <a:t>しやすさ</a:t>
            </a:r>
            <a:endParaRPr lang="ja-JP" altLang="en-US" sz="800" dirty="0"/>
          </a:p>
        </p:txBody>
      </p:sp>
      <p:sp>
        <p:nvSpPr>
          <p:cNvPr id="50" name="角丸四角形 49"/>
          <p:cNvSpPr/>
          <p:nvPr/>
        </p:nvSpPr>
        <p:spPr>
          <a:xfrm>
            <a:off x="3729378"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産業構造のバランスの良さ</a:t>
            </a:r>
          </a:p>
          <a:p>
            <a:pPr marL="171450" indent="-171450">
              <a:buFont typeface="Wingdings" panose="05000000000000000000" pitchFamily="2" charset="2"/>
              <a:buChar char="l"/>
            </a:pPr>
            <a:r>
              <a:rPr lang="ja-JP" altLang="en-US" sz="800" dirty="0"/>
              <a:t>消費市場の規模・厚み</a:t>
            </a:r>
          </a:p>
          <a:p>
            <a:pPr marL="171450" indent="-171450">
              <a:buFont typeface="Wingdings" panose="05000000000000000000" pitchFamily="2" charset="2"/>
              <a:buChar char="l"/>
            </a:pPr>
            <a:r>
              <a:rPr lang="ja-JP" altLang="en-US" sz="800" dirty="0"/>
              <a:t>生活産業の</a:t>
            </a:r>
            <a:r>
              <a:rPr lang="ja-JP" altLang="en-US" sz="800" dirty="0" smtClean="0"/>
              <a:t>集積</a:t>
            </a:r>
            <a:endParaRPr lang="ja-JP" altLang="en-US" sz="800" dirty="0"/>
          </a:p>
        </p:txBody>
      </p:sp>
      <p:sp>
        <p:nvSpPr>
          <p:cNvPr id="51" name="角丸四角形 50"/>
          <p:cNvSpPr/>
          <p:nvPr/>
        </p:nvSpPr>
        <p:spPr>
          <a:xfrm>
            <a:off x="5479044"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u="sng" dirty="0" smtClean="0">
                <a:solidFill>
                  <a:schemeClr val="tx1"/>
                </a:solidFill>
              </a:rPr>
              <a:t>関西</a:t>
            </a:r>
            <a:r>
              <a:rPr lang="ja-JP" altLang="en-US" sz="800" dirty="0" smtClean="0">
                <a:solidFill>
                  <a:schemeClr val="tx1"/>
                </a:solidFill>
              </a:rPr>
              <a:t>イノベーション</a:t>
            </a:r>
            <a:r>
              <a:rPr lang="ja-JP" altLang="en-US" sz="800" dirty="0">
                <a:solidFill>
                  <a:schemeClr val="tx1"/>
                </a:solidFill>
              </a:rPr>
              <a:t>国際戦略総合特区</a:t>
            </a:r>
            <a:endParaRPr lang="en-US" altLang="ja-JP" sz="800" dirty="0">
              <a:solidFill>
                <a:schemeClr val="tx1"/>
              </a:solidFill>
            </a:endParaRPr>
          </a:p>
          <a:p>
            <a:pPr marL="171450" indent="-171450">
              <a:buFont typeface="Wingdings" panose="05000000000000000000" pitchFamily="2" charset="2"/>
              <a:buChar char="u"/>
            </a:pPr>
            <a:r>
              <a:rPr lang="ja-JP" altLang="en-US" sz="800" dirty="0">
                <a:solidFill>
                  <a:schemeClr val="tx1"/>
                </a:solidFill>
              </a:rPr>
              <a:t>スタートアップ環境の改善</a:t>
            </a:r>
            <a:endParaRPr lang="en-US" altLang="ja-JP" sz="800" dirty="0">
              <a:solidFill>
                <a:schemeClr val="tx1"/>
              </a:solidFill>
            </a:endParaRPr>
          </a:p>
        </p:txBody>
      </p:sp>
      <p:sp>
        <p:nvSpPr>
          <p:cNvPr id="52" name="角丸四角形 51"/>
          <p:cNvSpPr/>
          <p:nvPr/>
        </p:nvSpPr>
        <p:spPr>
          <a:xfrm>
            <a:off x="7228709"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dirty="0"/>
              <a:t>大学や企業の研究開発拠点</a:t>
            </a:r>
            <a:endParaRPr lang="en-US" altLang="ja-JP" sz="800" dirty="0"/>
          </a:p>
          <a:p>
            <a:pPr marL="171450" indent="-171450">
              <a:buFont typeface="Wingdings" panose="05000000000000000000" pitchFamily="2" charset="2"/>
              <a:buChar char="u"/>
            </a:pPr>
            <a:r>
              <a:rPr lang="ja-JP" altLang="en-US" sz="800" dirty="0"/>
              <a:t>先進的な産業・技術（ライフサイエンス、ロボット等）</a:t>
            </a:r>
            <a:endParaRPr lang="en-US" altLang="ja-JP" sz="800" dirty="0"/>
          </a:p>
        </p:txBody>
      </p:sp>
      <p:cxnSp>
        <p:nvCxnSpPr>
          <p:cNvPr id="74" name="直線矢印コネクタ 73"/>
          <p:cNvCxnSpPr>
            <a:stCxn id="51" idx="2"/>
            <a:endCxn id="34" idx="0"/>
          </p:cNvCxnSpPr>
          <p:nvPr/>
        </p:nvCxnSpPr>
        <p:spPr>
          <a:xfrm>
            <a:off x="6310929" y="2709534"/>
            <a:ext cx="1544617"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5" name="正方形/長方形 234"/>
          <p:cNvSpPr/>
          <p:nvPr/>
        </p:nvSpPr>
        <p:spPr>
          <a:xfrm>
            <a:off x="7142814" y="4178736"/>
            <a:ext cx="1479892"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
        <p:nvSpPr>
          <p:cNvPr id="80" name="正方形/長方形 79"/>
          <p:cNvSpPr/>
          <p:nvPr/>
        </p:nvSpPr>
        <p:spPr>
          <a:xfrm>
            <a:off x="1888761" y="3224367"/>
            <a:ext cx="2880320" cy="307777"/>
          </a:xfrm>
          <a:prstGeom prst="rect">
            <a:avLst/>
          </a:prstGeom>
        </p:spPr>
        <p:txBody>
          <a:bodyPr wrap="square">
            <a:spAutoFit/>
          </a:bodyPr>
          <a:lstStyle/>
          <a:p>
            <a:pPr algn="ctr"/>
            <a:r>
              <a:rPr lang="ja-JP" altLang="en-US" sz="1400" b="1" dirty="0" smtClean="0"/>
              <a:t>新しい都市型ライフスタイルの実現</a:t>
            </a:r>
            <a:endParaRPr lang="en-US" altLang="ja-JP" sz="1400" b="1" dirty="0"/>
          </a:p>
        </p:txBody>
      </p:sp>
      <p:sp>
        <p:nvSpPr>
          <p:cNvPr id="306" name="角丸四角形 305"/>
          <p:cNvSpPr/>
          <p:nvPr/>
        </p:nvSpPr>
        <p:spPr>
          <a:xfrm>
            <a:off x="1979711" y="5370395"/>
            <a:ext cx="6912767" cy="108294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ja-JP" sz="1200" dirty="0" smtClean="0"/>
          </a:p>
        </p:txBody>
      </p:sp>
      <p:sp>
        <p:nvSpPr>
          <p:cNvPr id="276" name="角丸四角形 275"/>
          <p:cNvSpPr/>
          <p:nvPr/>
        </p:nvSpPr>
        <p:spPr>
          <a:xfrm>
            <a:off x="2128518"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①若い世代の就職・結婚・出産・子育ての希望を実現する</a:t>
            </a:r>
            <a:endParaRPr lang="en-US" altLang="ja-JP" sz="1200" dirty="0" smtClean="0"/>
          </a:p>
        </p:txBody>
      </p:sp>
      <p:sp>
        <p:nvSpPr>
          <p:cNvPr id="277" name="角丸四角形 276"/>
          <p:cNvSpPr/>
          <p:nvPr/>
        </p:nvSpPr>
        <p:spPr>
          <a:xfrm>
            <a:off x="4404278"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②次代の「大阪」を担う人を</a:t>
            </a:r>
            <a:r>
              <a:rPr lang="ja-JP" altLang="en-US" sz="1200" dirty="0"/>
              <a:t>つくる</a:t>
            </a:r>
            <a:endParaRPr lang="en-US" altLang="ja-JP" sz="1200" dirty="0" smtClean="0"/>
          </a:p>
        </p:txBody>
      </p:sp>
      <p:sp>
        <p:nvSpPr>
          <p:cNvPr id="278" name="角丸四角形 277"/>
          <p:cNvSpPr/>
          <p:nvPr/>
        </p:nvSpPr>
        <p:spPr>
          <a:xfrm>
            <a:off x="6688728"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③誰もが健康でいきいきと活躍できる「まち」をつくる</a:t>
            </a:r>
            <a:endParaRPr lang="en-US" altLang="ja-JP" sz="1200" dirty="0" smtClean="0"/>
          </a:p>
        </p:txBody>
      </p:sp>
      <p:sp>
        <p:nvSpPr>
          <p:cNvPr id="279" name="角丸四角形 278"/>
          <p:cNvSpPr/>
          <p:nvPr/>
        </p:nvSpPr>
        <p:spPr>
          <a:xfrm>
            <a:off x="2123728"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④安全・安心な地域をつくる</a:t>
            </a:r>
            <a:endParaRPr lang="en-US" altLang="ja-JP" sz="1200" dirty="0" smtClean="0"/>
          </a:p>
        </p:txBody>
      </p:sp>
      <p:sp>
        <p:nvSpPr>
          <p:cNvPr id="280" name="角丸四角形 279"/>
          <p:cNvSpPr/>
          <p:nvPr/>
        </p:nvSpPr>
        <p:spPr>
          <a:xfrm>
            <a:off x="4404278"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⑤都市としての経済機能を強化する</a:t>
            </a:r>
            <a:endParaRPr lang="en-US" altLang="ja-JP" sz="1200" dirty="0" smtClean="0"/>
          </a:p>
        </p:txBody>
      </p:sp>
      <p:sp>
        <p:nvSpPr>
          <p:cNvPr id="281" name="角丸四角形 280"/>
          <p:cNvSpPr/>
          <p:nvPr/>
        </p:nvSpPr>
        <p:spPr>
          <a:xfrm>
            <a:off x="6688727"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⑥定住魅力・都市魅力を強化する</a:t>
            </a:r>
            <a:endParaRPr lang="en-US" altLang="ja-JP" sz="1200" dirty="0" smtClean="0"/>
          </a:p>
        </p:txBody>
      </p:sp>
      <p:sp>
        <p:nvSpPr>
          <p:cNvPr id="3" name="左中かっこ 2"/>
          <p:cNvSpPr/>
          <p:nvPr/>
        </p:nvSpPr>
        <p:spPr>
          <a:xfrm rot="16200000">
            <a:off x="2611220" y="3589582"/>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左中かっこ 40"/>
          <p:cNvSpPr/>
          <p:nvPr/>
        </p:nvSpPr>
        <p:spPr>
          <a:xfrm rot="16200000">
            <a:off x="5232899" y="3589583"/>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a:stCxn id="3" idx="1"/>
            <a:endCxn id="41" idx="1"/>
          </p:cNvCxnSpPr>
          <p:nvPr/>
        </p:nvCxnSpPr>
        <p:spPr>
          <a:xfrm>
            <a:off x="2720848" y="4440345"/>
            <a:ext cx="2621679"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a:xfrm>
            <a:off x="3942802" y="4440346"/>
            <a:ext cx="177769" cy="1532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737279" y="3098657"/>
            <a:ext cx="4634921" cy="16264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8510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827584" y="4869426"/>
            <a:ext cx="7354176" cy="1655918"/>
          </a:xfrm>
          <a:prstGeom prst="roundRect">
            <a:avLst>
              <a:gd name="adj" fmla="val 99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「住みやすさ」と「働きやすさ」と「研究開発・新しいことへのチャレンジのしやすさ」のバランスをさらに高めることで、東京圏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への企業流出にも歯止めをかけ、産業競争力の強化・新産業の創出を加速します。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技術・研究開発機能を起点に、産業の新陳代謝を持続させることで、産業構造や差別化要因を変化させながら常に国際競争力のある都市であり続けます。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）大阪が実現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する新しい都市像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新しい価値を提示し、世界で存在感を発揮し続ける都市</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1319729" y="5110209"/>
            <a:ext cx="2869874"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基盤産業</a:t>
            </a:r>
            <a:endParaRPr kumimoji="1" lang="ja-JP" altLang="en-US" b="1" dirty="0"/>
          </a:p>
        </p:txBody>
      </p:sp>
      <p:sp>
        <p:nvSpPr>
          <p:cNvPr id="46" name="角丸四角形 45"/>
          <p:cNvSpPr/>
          <p:nvPr/>
        </p:nvSpPr>
        <p:spPr>
          <a:xfrm>
            <a:off x="3069192" y="2276873"/>
            <a:ext cx="2869874" cy="1368152"/>
          </a:xfrm>
          <a:prstGeom prst="roundRect">
            <a:avLst>
              <a:gd name="adj" fmla="val 9511"/>
            </a:avLst>
          </a:prstGeom>
          <a:ln w="12700">
            <a:prstDash val="dash"/>
          </a:ln>
        </p:spPr>
        <p:style>
          <a:lnRef idx="1">
            <a:schemeClr val="accent5"/>
          </a:lnRef>
          <a:fillRef idx="2">
            <a:schemeClr val="accent5"/>
          </a:fillRef>
          <a:effectRef idx="1">
            <a:schemeClr val="accent5"/>
          </a:effectRef>
          <a:fontRef idx="minor">
            <a:schemeClr val="dk1"/>
          </a:fontRef>
        </p:style>
        <p:txBody>
          <a:bodyPr rtlCol="0" anchor="t"/>
          <a:lstStyle/>
          <a:p>
            <a:pPr algn="ctr"/>
            <a:r>
              <a:rPr lang="ja-JP" altLang="en-US" b="1" dirty="0" smtClean="0">
                <a:solidFill>
                  <a:schemeClr val="tx1"/>
                </a:solidFill>
              </a:rPr>
              <a:t>次</a:t>
            </a:r>
            <a:r>
              <a:rPr lang="ja-JP" altLang="en-US" b="1" dirty="0">
                <a:solidFill>
                  <a:schemeClr val="tx1"/>
                </a:solidFill>
              </a:rPr>
              <a:t>世代</a:t>
            </a:r>
            <a:r>
              <a:rPr kumimoji="1" lang="ja-JP" altLang="en-US" b="1" dirty="0" smtClean="0">
                <a:solidFill>
                  <a:schemeClr val="tx1"/>
                </a:solidFill>
              </a:rPr>
              <a:t>産業</a:t>
            </a:r>
            <a:endParaRPr kumimoji="1" lang="ja-JP" altLang="en-US" b="1" dirty="0">
              <a:solidFill>
                <a:schemeClr val="tx1"/>
              </a:solidFill>
            </a:endParaRPr>
          </a:p>
        </p:txBody>
      </p:sp>
      <p:sp>
        <p:nvSpPr>
          <p:cNvPr id="47" name="角丸四角形 46"/>
          <p:cNvSpPr/>
          <p:nvPr/>
        </p:nvSpPr>
        <p:spPr>
          <a:xfrm>
            <a:off x="4733204" y="5106040"/>
            <a:ext cx="2869874"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成長産業</a:t>
            </a:r>
            <a:endParaRPr kumimoji="1" lang="ja-JP" altLang="en-US" b="1" dirty="0"/>
          </a:p>
        </p:txBody>
      </p:sp>
      <p:sp>
        <p:nvSpPr>
          <p:cNvPr id="62" name="左矢印 61"/>
          <p:cNvSpPr/>
          <p:nvPr/>
        </p:nvSpPr>
        <p:spPr>
          <a:xfrm rot="5400000">
            <a:off x="3420146" y="4022781"/>
            <a:ext cx="920626"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4" name="左矢印 63"/>
          <p:cNvSpPr/>
          <p:nvPr/>
        </p:nvSpPr>
        <p:spPr>
          <a:xfrm rot="16200000">
            <a:off x="4623431" y="4022779"/>
            <a:ext cx="920618"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6" name="円/楕円 75"/>
          <p:cNvSpPr/>
          <p:nvPr/>
        </p:nvSpPr>
        <p:spPr>
          <a:xfrm>
            <a:off x="5303218" y="1965450"/>
            <a:ext cx="1271696" cy="62284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200" dirty="0" smtClean="0"/>
              <a:t>研究開発テーマが</a:t>
            </a:r>
            <a:endParaRPr kumimoji="1" lang="en-US" altLang="ja-JP" sz="1200" dirty="0" smtClean="0"/>
          </a:p>
          <a:p>
            <a:pPr algn="ctr"/>
            <a:r>
              <a:rPr kumimoji="1" lang="ja-JP" altLang="en-US" sz="1200" dirty="0" smtClean="0"/>
              <a:t>継続的に生まれ続ける</a:t>
            </a:r>
            <a:endParaRPr kumimoji="1" lang="ja-JP" altLang="en-US" sz="1200" dirty="0"/>
          </a:p>
        </p:txBody>
      </p:sp>
      <p:sp>
        <p:nvSpPr>
          <p:cNvPr id="77" name="円/楕円 76"/>
          <p:cNvSpPr/>
          <p:nvPr/>
        </p:nvSpPr>
        <p:spPr>
          <a:xfrm>
            <a:off x="6724200" y="4966394"/>
            <a:ext cx="1271696" cy="62284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200" dirty="0" smtClean="0"/>
              <a:t>地域の継続的な</a:t>
            </a:r>
            <a:endParaRPr kumimoji="1" lang="en-US" altLang="ja-JP" sz="1200" dirty="0" smtClean="0"/>
          </a:p>
          <a:p>
            <a:pPr algn="ctr"/>
            <a:r>
              <a:rPr kumimoji="1" lang="ja-JP" altLang="en-US" sz="1200" dirty="0" smtClean="0"/>
              <a:t>成長の源泉</a:t>
            </a:r>
            <a:endParaRPr kumimoji="1" lang="ja-JP" altLang="en-US" sz="1200" dirty="0"/>
          </a:p>
        </p:txBody>
      </p:sp>
      <p:sp>
        <p:nvSpPr>
          <p:cNvPr id="78" name="円/楕円 77"/>
          <p:cNvSpPr/>
          <p:nvPr/>
        </p:nvSpPr>
        <p:spPr>
          <a:xfrm>
            <a:off x="3347864" y="4965526"/>
            <a:ext cx="1271696" cy="62284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200" dirty="0" smtClean="0"/>
              <a:t>安定した経済活動の</a:t>
            </a:r>
            <a:endParaRPr kumimoji="1" lang="en-US" altLang="ja-JP" sz="1200" dirty="0" smtClean="0"/>
          </a:p>
          <a:p>
            <a:pPr algn="ctr"/>
            <a:r>
              <a:rPr kumimoji="1" lang="ja-JP" altLang="en-US" sz="1200" dirty="0" smtClean="0"/>
              <a:t>ストック</a:t>
            </a:r>
            <a:endParaRPr kumimoji="1" lang="ja-JP" altLang="en-US" sz="1200" dirty="0"/>
          </a:p>
        </p:txBody>
      </p:sp>
      <p:sp>
        <p:nvSpPr>
          <p:cNvPr id="11" name="正方形/長方形 10"/>
          <p:cNvSpPr/>
          <p:nvPr/>
        </p:nvSpPr>
        <p:spPr>
          <a:xfrm>
            <a:off x="3469523" y="2713222"/>
            <a:ext cx="2069212" cy="830997"/>
          </a:xfrm>
          <a:prstGeom prst="rect">
            <a:avLst/>
          </a:prstGeom>
        </p:spPr>
        <p:txBody>
          <a:bodyPr wrap="square">
            <a:spAutoFit/>
          </a:bodyPr>
          <a:lstStyle/>
          <a:p>
            <a:pPr marL="285750" indent="-285750">
              <a:buFont typeface="Wingdings" panose="05000000000000000000" pitchFamily="2" charset="2"/>
              <a:buChar char="l"/>
            </a:pPr>
            <a:r>
              <a:rPr lang="en-US" altLang="ja-JP" sz="1600" b="1" dirty="0" smtClean="0"/>
              <a:t>IOT</a:t>
            </a:r>
          </a:p>
          <a:p>
            <a:pPr marL="285750" indent="-285750">
              <a:buFont typeface="Wingdings" panose="05000000000000000000" pitchFamily="2" charset="2"/>
              <a:buChar char="l"/>
            </a:pPr>
            <a:r>
              <a:rPr lang="ja-JP" altLang="en-US" sz="1600" b="1" dirty="0" smtClean="0"/>
              <a:t>インダストリー</a:t>
            </a:r>
            <a:r>
              <a:rPr lang="en-US" altLang="ja-JP" sz="1600" b="1" dirty="0" smtClean="0"/>
              <a:t>4.0</a:t>
            </a:r>
            <a:endParaRPr lang="en-US" altLang="ja-JP" sz="1600" b="1" dirty="0"/>
          </a:p>
          <a:p>
            <a:pPr marL="285750" indent="-285750">
              <a:buFont typeface="Wingdings" panose="05000000000000000000" pitchFamily="2" charset="2"/>
              <a:buChar char="l"/>
            </a:pPr>
            <a:r>
              <a:rPr lang="en-US" altLang="ja-JP" sz="1600" b="1" dirty="0"/>
              <a:t>2.5</a:t>
            </a:r>
            <a:r>
              <a:rPr lang="ja-JP" altLang="en-US" sz="1600" b="1" dirty="0"/>
              <a:t>次産業化</a:t>
            </a:r>
          </a:p>
        </p:txBody>
      </p:sp>
      <p:sp>
        <p:nvSpPr>
          <p:cNvPr id="79" name="正方形/長方形 78"/>
          <p:cNvSpPr/>
          <p:nvPr/>
        </p:nvSpPr>
        <p:spPr>
          <a:xfrm>
            <a:off x="4823001" y="5517498"/>
            <a:ext cx="2653689"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ライフサイエンス</a:t>
            </a:r>
            <a:endParaRPr lang="en-US" altLang="ja-JP" sz="1600" b="1" dirty="0"/>
          </a:p>
          <a:p>
            <a:pPr marL="285750" indent="-285750">
              <a:buFont typeface="Wingdings" panose="05000000000000000000" pitchFamily="2" charset="2"/>
              <a:buChar char="l"/>
            </a:pPr>
            <a:r>
              <a:rPr lang="ja-JP" altLang="en-US" sz="1600" b="1" dirty="0"/>
              <a:t>観光・インバウンド</a:t>
            </a:r>
          </a:p>
        </p:txBody>
      </p:sp>
      <p:sp>
        <p:nvSpPr>
          <p:cNvPr id="80" name="正方形/長方形 79"/>
          <p:cNvSpPr/>
          <p:nvPr/>
        </p:nvSpPr>
        <p:spPr>
          <a:xfrm>
            <a:off x="1413008" y="5517498"/>
            <a:ext cx="2664296"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ものづくり、医薬</a:t>
            </a:r>
            <a:endParaRPr lang="en-US" altLang="ja-JP" sz="1600" b="1" dirty="0" smtClean="0"/>
          </a:p>
          <a:p>
            <a:pPr marL="285750" indent="-285750">
              <a:buFont typeface="Wingdings" panose="05000000000000000000" pitchFamily="2" charset="2"/>
              <a:buChar char="l"/>
            </a:pPr>
            <a:r>
              <a:rPr lang="ja-JP" altLang="en-US" sz="1600" b="1" dirty="0" smtClean="0"/>
              <a:t>すそ野</a:t>
            </a:r>
            <a:r>
              <a:rPr lang="ja-JP" altLang="en-US" sz="1600" b="1" dirty="0"/>
              <a:t>の広い生活産業</a:t>
            </a:r>
          </a:p>
        </p:txBody>
      </p:sp>
      <p:sp>
        <p:nvSpPr>
          <p:cNvPr id="27" name="正方形/長方形 26"/>
          <p:cNvSpPr/>
          <p:nvPr/>
        </p:nvSpPr>
        <p:spPr>
          <a:xfrm>
            <a:off x="4562340" y="4095819"/>
            <a:ext cx="1099140" cy="338554"/>
          </a:xfrm>
          <a:prstGeom prst="rect">
            <a:avLst/>
          </a:prstGeom>
        </p:spPr>
        <p:txBody>
          <a:bodyPr wrap="square">
            <a:spAutoFit/>
          </a:bodyPr>
          <a:lstStyle/>
          <a:p>
            <a:pPr algn="ctr"/>
            <a:r>
              <a:rPr lang="ja-JP" altLang="en-US" sz="1600" b="1" dirty="0" smtClean="0"/>
              <a:t>けん引する</a:t>
            </a:r>
            <a:endParaRPr lang="ja-JP" altLang="en-US" sz="1600" b="1" dirty="0"/>
          </a:p>
        </p:txBody>
      </p:sp>
      <p:sp>
        <p:nvSpPr>
          <p:cNvPr id="28" name="正方形/長方形 27"/>
          <p:cNvSpPr/>
          <p:nvPr/>
        </p:nvSpPr>
        <p:spPr>
          <a:xfrm>
            <a:off x="3330888" y="4095819"/>
            <a:ext cx="1099140" cy="338554"/>
          </a:xfrm>
          <a:prstGeom prst="rect">
            <a:avLst/>
          </a:prstGeom>
        </p:spPr>
        <p:txBody>
          <a:bodyPr wrap="square">
            <a:spAutoFit/>
          </a:bodyPr>
          <a:lstStyle/>
          <a:p>
            <a:pPr algn="ctr"/>
            <a:r>
              <a:rPr lang="ja-JP" altLang="en-US" sz="1600" b="1" dirty="0" smtClean="0"/>
              <a:t>支える</a:t>
            </a:r>
            <a:endParaRPr lang="ja-JP" altLang="en-US" sz="1600" b="1" dirty="0"/>
          </a:p>
        </p:txBody>
      </p:sp>
      <p:sp>
        <p:nvSpPr>
          <p:cNvPr id="21" name="正方形/長方形 20"/>
          <p:cNvSpPr/>
          <p:nvPr/>
        </p:nvSpPr>
        <p:spPr>
          <a:xfrm>
            <a:off x="1413008" y="2083378"/>
            <a:ext cx="1479892"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Tree>
    <p:extLst>
      <p:ext uri="{BB962C8B-B14F-4D97-AF65-F5344CB8AC3E}">
        <p14:creationId xmlns:p14="http://schemas.microsoft.com/office/powerpoint/2010/main" val="1985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正方形/長方形 77"/>
          <p:cNvSpPr/>
          <p:nvPr/>
        </p:nvSpPr>
        <p:spPr>
          <a:xfrm>
            <a:off x="395536" y="1985050"/>
            <a:ext cx="8386107" cy="4788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t>仕事も暮らしも子育ても！全部よくばるなら大阪！</a:t>
            </a:r>
            <a:endParaRPr kumimoji="1" lang="en-US" altLang="ja-JP" sz="1400" b="1" dirty="0" smtClean="0"/>
          </a:p>
          <a:p>
            <a:r>
              <a:rPr lang="en-US" altLang="ja-JP" sz="1200" dirty="0" smtClean="0"/>
              <a:t>【</a:t>
            </a:r>
            <a:r>
              <a:rPr lang="ja-JP" altLang="en-US" sz="1200" dirty="0" smtClean="0"/>
              <a:t>こんなあなたに</a:t>
            </a:r>
            <a:r>
              <a:rPr lang="en-US" altLang="ja-JP" sz="1200" dirty="0" smtClean="0"/>
              <a:t>】30</a:t>
            </a:r>
            <a:r>
              <a:rPr lang="ja-JP" altLang="en-US" sz="1200" dirty="0" smtClean="0"/>
              <a:t>代、共働き、子育て世帯</a:t>
            </a:r>
            <a:endParaRPr lang="en-US" altLang="ja-JP" sz="1200" dirty="0" smtClean="0"/>
          </a:p>
          <a:p>
            <a:endParaRPr lang="en-US" altLang="ja-JP" sz="1200" dirty="0" smtClean="0"/>
          </a:p>
          <a:p>
            <a:r>
              <a:rPr lang="ja-JP" altLang="en-US" sz="1200" dirty="0" smtClean="0"/>
              <a:t>　大阪では、都心で「職住近接」の暮らしを実現することも、自然豊かな郊外で子育てをしながら都心に通勤することも可能です。都心にはハイクラス</a:t>
            </a:r>
            <a:r>
              <a:rPr lang="ja-JP" altLang="en-US" sz="1200" dirty="0"/>
              <a:t>な住宅からお手頃な中古・リノベーション物件まで、多様な住環境がそろっており、自分らしい暮らしを実現すること</a:t>
            </a:r>
            <a:r>
              <a:rPr lang="ja-JP" altLang="en-US" sz="1200" dirty="0" smtClean="0"/>
              <a:t>ができます。商業施設、公共交通などの都市インフラが充実しており、休日には都市型テーマパークから自然豊かな山登りまで</a:t>
            </a:r>
            <a:r>
              <a:rPr lang="en-US" altLang="ja-JP" sz="1200" dirty="0"/>
              <a:t>1</a:t>
            </a:r>
            <a:r>
              <a:rPr lang="ja-JP" altLang="en-US" sz="1200" dirty="0"/>
              <a:t>時間圏内ですべてを楽しむことができます</a:t>
            </a:r>
            <a:r>
              <a:rPr lang="ja-JP" altLang="en-US" sz="1200" dirty="0" smtClean="0"/>
              <a:t>。大阪に</a:t>
            </a:r>
            <a:r>
              <a:rPr lang="ja-JP" altLang="en-US" sz="1200" dirty="0"/>
              <a:t>は、</a:t>
            </a:r>
            <a:r>
              <a:rPr lang="ja-JP" altLang="en-US" sz="1200" dirty="0" smtClean="0"/>
              <a:t>あなた</a:t>
            </a:r>
            <a:r>
              <a:rPr lang="ja-JP" altLang="en-US" sz="1200" dirty="0"/>
              <a:t>らしい</a:t>
            </a:r>
            <a:r>
              <a:rPr lang="ja-JP" altLang="en-US" sz="1200" dirty="0" smtClean="0"/>
              <a:t>形</a:t>
            </a:r>
            <a:r>
              <a:rPr lang="ja-JP" altLang="en-US" sz="1200" dirty="0"/>
              <a:t>で「ワークライフバランス（家族と仕事の両立）</a:t>
            </a:r>
            <a:r>
              <a:rPr lang="ja-JP" altLang="en-US" sz="1200" dirty="0" smtClean="0"/>
              <a:t>」を実現できる</a:t>
            </a:r>
            <a:r>
              <a:rPr lang="ja-JP" altLang="en-US" sz="1200" dirty="0"/>
              <a:t>環境が整っています。</a:t>
            </a:r>
            <a:endParaRPr lang="en-US" altLang="ja-JP" sz="1200" dirty="0" smtClean="0"/>
          </a:p>
        </p:txBody>
      </p:sp>
      <p:sp>
        <p:nvSpPr>
          <p:cNvPr id="167" name="角丸四角形 166"/>
          <p:cNvSpPr/>
          <p:nvPr/>
        </p:nvSpPr>
        <p:spPr>
          <a:xfrm>
            <a:off x="683568" y="3516113"/>
            <a:ext cx="2232248" cy="2959066"/>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779" y="3784382"/>
            <a:ext cx="1833570" cy="1080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76" y="5124321"/>
            <a:ext cx="1848455" cy="108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5" name="角丸四角形 2064"/>
          <p:cNvSpPr/>
          <p:nvPr/>
        </p:nvSpPr>
        <p:spPr>
          <a:xfrm>
            <a:off x="4887936" y="3516112"/>
            <a:ext cx="2996432" cy="1687169"/>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（１）の「大阪が実現する新しい都市像」を踏まえ、「生活」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各分野で想定される「都市型ライフスタイル」の一例を紹介します。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大阪は、「住みやすさ」と「働きやすさ」と「研究開発・新しいことへのチャレンジのしやすさ」をより高いレベルで両立させることで、長期的に東京とは異なる新しい都市像を実現します。</a:t>
            </a: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大阪では、性別・年代を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問わず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、質の高い、自分らしい暮らしを実現することができます。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都市型ライフスタイルを実現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自分らしく暮らすなら大阪！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2" name="表 91"/>
          <p:cNvGraphicFramePr>
            <a:graphicFrameLocks noGrp="1"/>
          </p:cNvGraphicFramePr>
          <p:nvPr>
            <p:extLst>
              <p:ext uri="{D42A27DB-BD31-4B8C-83A1-F6EECF244321}">
                <p14:modId xmlns:p14="http://schemas.microsoft.com/office/powerpoint/2010/main" val="4005536440"/>
              </p:ext>
            </p:extLst>
          </p:nvPr>
        </p:nvGraphicFramePr>
        <p:xfrm>
          <a:off x="5042835" y="3696509"/>
          <a:ext cx="637189" cy="426720"/>
        </p:xfrm>
        <a:graphic>
          <a:graphicData uri="http://schemas.openxmlformats.org/drawingml/2006/table">
            <a:tbl>
              <a:tblPr firstRow="1" bandRow="1">
                <a:tableStyleId>{5940675A-B579-460E-94D1-54222C63F5DA}</a:tableStyleId>
              </a:tblPr>
              <a:tblGrid>
                <a:gridCol w="227106"/>
                <a:gridCol w="410083"/>
              </a:tblGrid>
              <a:tr h="0">
                <a:tc>
                  <a:txBody>
                    <a:bodyPr/>
                    <a:lstStyle/>
                    <a:p>
                      <a:endParaRPr kumimoji="1" lang="ja-JP" altLang="en-US" sz="700" dirty="0"/>
                    </a:p>
                  </a:txBody>
                  <a:tcPr marL="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700" dirty="0" smtClean="0"/>
                        <a:t>平均通勤時間</a:t>
                      </a:r>
                      <a:endParaRPr kumimoji="1" lang="ja-JP" altLang="en-US" sz="700" dirty="0"/>
                    </a:p>
                  </a:txBody>
                  <a:tcPr marL="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r>
                        <a:rPr kumimoji="1" lang="ja-JP" altLang="en-US" sz="700" dirty="0" smtClean="0"/>
                        <a:t>大阪</a:t>
                      </a:r>
                      <a:endParaRPr kumimoji="1" lang="ja-JP" altLang="en-US" sz="700" dirty="0"/>
                    </a:p>
                  </a:txBody>
                  <a:tcPr marL="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700" dirty="0" smtClean="0"/>
                        <a:t>35.0</a:t>
                      </a:r>
                      <a:r>
                        <a:rPr kumimoji="1" lang="ja-JP" altLang="en-US" sz="700" dirty="0" smtClean="0"/>
                        <a:t>分</a:t>
                      </a:r>
                      <a:endParaRPr kumimoji="1" lang="ja-JP" altLang="en-US" sz="700" dirty="0"/>
                    </a:p>
                  </a:txBody>
                  <a:tcPr marL="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r>
                        <a:rPr kumimoji="1" lang="ja-JP" altLang="en-US" sz="700" dirty="0" smtClean="0"/>
                        <a:t>東京</a:t>
                      </a:r>
                      <a:endParaRPr kumimoji="1" lang="ja-JP" altLang="en-US" sz="700" dirty="0"/>
                    </a:p>
                  </a:txBody>
                  <a:tcPr marL="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700" dirty="0" smtClean="0"/>
                        <a:t>45.2</a:t>
                      </a:r>
                      <a:r>
                        <a:rPr kumimoji="1" lang="ja-JP" altLang="en-US" sz="700" dirty="0" smtClean="0"/>
                        <a:t>分</a:t>
                      </a:r>
                      <a:endParaRPr kumimoji="1" lang="ja-JP" altLang="en-US" sz="700" dirty="0"/>
                    </a:p>
                  </a:txBody>
                  <a:tcPr marL="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3" name="円/楕円 2"/>
          <p:cNvSpPr/>
          <p:nvPr/>
        </p:nvSpPr>
        <p:spPr>
          <a:xfrm>
            <a:off x="6549063" y="4060590"/>
            <a:ext cx="415496" cy="412830"/>
          </a:xfrm>
          <a:prstGeom prst="ellipse">
            <a:avLst/>
          </a:prstGeom>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r>
              <a:rPr lang="ja-JP" altLang="en-US" sz="800" dirty="0" smtClean="0"/>
              <a:t>都心</a:t>
            </a:r>
            <a:endParaRPr lang="en-US" altLang="ja-JP" sz="800" dirty="0" smtClean="0"/>
          </a:p>
          <a:p>
            <a:pPr algn="ctr"/>
            <a:r>
              <a:rPr kumimoji="1" lang="ja-JP" altLang="en-US" sz="800" dirty="0" smtClean="0"/>
              <a:t>（大阪駅）</a:t>
            </a:r>
            <a:endParaRPr kumimoji="1" lang="ja-JP" altLang="en-US" sz="800" dirty="0"/>
          </a:p>
        </p:txBody>
      </p:sp>
      <p:sp>
        <p:nvSpPr>
          <p:cNvPr id="119" name="円/楕円 118"/>
          <p:cNvSpPr/>
          <p:nvPr/>
        </p:nvSpPr>
        <p:spPr>
          <a:xfrm>
            <a:off x="7048176" y="3594064"/>
            <a:ext cx="415496" cy="412830"/>
          </a:xfrm>
          <a:prstGeom prst="ellipse">
            <a:avLst/>
          </a:prstGeom>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r>
              <a:rPr kumimoji="1" lang="ja-JP" altLang="en-US" sz="800" dirty="0" smtClean="0"/>
              <a:t>京都</a:t>
            </a:r>
            <a:endParaRPr kumimoji="1" lang="ja-JP" altLang="en-US" sz="800" dirty="0"/>
          </a:p>
        </p:txBody>
      </p:sp>
      <p:sp>
        <p:nvSpPr>
          <p:cNvPr id="120" name="円/楕円 119"/>
          <p:cNvSpPr/>
          <p:nvPr/>
        </p:nvSpPr>
        <p:spPr>
          <a:xfrm>
            <a:off x="5840592" y="4060589"/>
            <a:ext cx="415496" cy="412830"/>
          </a:xfrm>
          <a:prstGeom prst="ellipse">
            <a:avLst/>
          </a:prstGeom>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r>
              <a:rPr lang="ja-JP" altLang="en-US" sz="800" dirty="0"/>
              <a:t>アミューズメント</a:t>
            </a:r>
            <a:endParaRPr lang="en-US" altLang="ja-JP" sz="800" dirty="0"/>
          </a:p>
          <a:p>
            <a:pPr algn="ctr"/>
            <a:r>
              <a:rPr lang="ja-JP" altLang="en-US" sz="800" dirty="0" smtClean="0"/>
              <a:t>（</a:t>
            </a:r>
            <a:r>
              <a:rPr lang="en-US" altLang="ja-JP" sz="800" dirty="0" smtClean="0"/>
              <a:t>USJ</a:t>
            </a:r>
            <a:r>
              <a:rPr lang="ja-JP" altLang="en-US" sz="800" dirty="0" smtClean="0"/>
              <a:t>）</a:t>
            </a:r>
            <a:endParaRPr lang="ja-JP" altLang="en-US" sz="800" dirty="0"/>
          </a:p>
        </p:txBody>
      </p:sp>
      <p:sp>
        <p:nvSpPr>
          <p:cNvPr id="121" name="円/楕円 120"/>
          <p:cNvSpPr/>
          <p:nvPr/>
        </p:nvSpPr>
        <p:spPr>
          <a:xfrm>
            <a:off x="6549063" y="4726974"/>
            <a:ext cx="415496" cy="412830"/>
          </a:xfrm>
          <a:prstGeom prst="ellipse">
            <a:avLst/>
          </a:prstGeom>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r>
              <a:rPr kumimoji="1" lang="ja-JP" altLang="en-US" sz="800" dirty="0" smtClean="0"/>
              <a:t>海</a:t>
            </a:r>
            <a:endParaRPr kumimoji="1" lang="en-US" altLang="ja-JP" sz="800" dirty="0" smtClean="0"/>
          </a:p>
          <a:p>
            <a:pPr algn="ctr"/>
            <a:r>
              <a:rPr lang="ja-JP" altLang="en-US" sz="800" dirty="0" smtClean="0"/>
              <a:t>（二色浜）</a:t>
            </a:r>
            <a:endParaRPr kumimoji="1" lang="ja-JP" altLang="en-US" sz="800" dirty="0"/>
          </a:p>
        </p:txBody>
      </p:sp>
      <p:sp>
        <p:nvSpPr>
          <p:cNvPr id="122" name="円/楕円 121"/>
          <p:cNvSpPr/>
          <p:nvPr/>
        </p:nvSpPr>
        <p:spPr>
          <a:xfrm>
            <a:off x="6056616" y="4510950"/>
            <a:ext cx="415496" cy="412830"/>
          </a:xfrm>
          <a:prstGeom prst="ellipse">
            <a:avLst/>
          </a:prstGeom>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r>
              <a:rPr kumimoji="1" lang="ja-JP" altLang="en-US" sz="800" dirty="0" smtClean="0"/>
              <a:t>関空</a:t>
            </a:r>
            <a:endParaRPr kumimoji="1" lang="ja-JP" altLang="en-US" sz="800" dirty="0"/>
          </a:p>
        </p:txBody>
      </p:sp>
      <p:sp>
        <p:nvSpPr>
          <p:cNvPr id="123" name="円/楕円 122"/>
          <p:cNvSpPr/>
          <p:nvPr/>
        </p:nvSpPr>
        <p:spPr>
          <a:xfrm>
            <a:off x="6056616" y="3594064"/>
            <a:ext cx="415496" cy="412830"/>
          </a:xfrm>
          <a:prstGeom prst="ellipse">
            <a:avLst/>
          </a:prstGeom>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r>
              <a:rPr kumimoji="1" lang="ja-JP" altLang="en-US" sz="800" dirty="0" smtClean="0"/>
              <a:t>神戸</a:t>
            </a:r>
            <a:endParaRPr kumimoji="1" lang="ja-JP" altLang="en-US" sz="800" dirty="0"/>
          </a:p>
        </p:txBody>
      </p:sp>
      <p:cxnSp>
        <p:nvCxnSpPr>
          <p:cNvPr id="6" name="直線矢印コネクタ 5"/>
          <p:cNvCxnSpPr>
            <a:stCxn id="3" idx="4"/>
            <a:endCxn id="121" idx="0"/>
          </p:cNvCxnSpPr>
          <p:nvPr/>
        </p:nvCxnSpPr>
        <p:spPr>
          <a:xfrm>
            <a:off x="6756811" y="4473420"/>
            <a:ext cx="0" cy="253554"/>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3" idx="3"/>
            <a:endCxn id="122" idx="7"/>
          </p:cNvCxnSpPr>
          <p:nvPr/>
        </p:nvCxnSpPr>
        <p:spPr>
          <a:xfrm flipH="1">
            <a:off x="6411264" y="4412962"/>
            <a:ext cx="198647" cy="158446"/>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a:stCxn id="3" idx="2"/>
            <a:endCxn id="120" idx="6"/>
          </p:cNvCxnSpPr>
          <p:nvPr/>
        </p:nvCxnSpPr>
        <p:spPr>
          <a:xfrm flipH="1" flipV="1">
            <a:off x="6256088" y="4267004"/>
            <a:ext cx="292975" cy="1"/>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1" name="円/楕円 130"/>
          <p:cNvSpPr/>
          <p:nvPr/>
        </p:nvSpPr>
        <p:spPr>
          <a:xfrm>
            <a:off x="7264200" y="4060588"/>
            <a:ext cx="415496" cy="412830"/>
          </a:xfrm>
          <a:prstGeom prst="ellipse">
            <a:avLst/>
          </a:prstGeom>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r>
              <a:rPr kumimoji="1" lang="ja-JP" altLang="en-US" sz="800" dirty="0" smtClean="0"/>
              <a:t>山</a:t>
            </a:r>
            <a:endParaRPr kumimoji="1" lang="en-US" altLang="ja-JP" sz="800" dirty="0" smtClean="0"/>
          </a:p>
          <a:p>
            <a:pPr algn="ctr"/>
            <a:r>
              <a:rPr kumimoji="1" lang="ja-JP" altLang="en-US" sz="800" dirty="0" smtClean="0"/>
              <a:t>（生駒）</a:t>
            </a:r>
            <a:endParaRPr kumimoji="1" lang="ja-JP" altLang="en-US" sz="800" dirty="0"/>
          </a:p>
        </p:txBody>
      </p:sp>
      <p:cxnSp>
        <p:nvCxnSpPr>
          <p:cNvPr id="132" name="直線矢印コネクタ 131"/>
          <p:cNvCxnSpPr>
            <a:stCxn id="3" idx="6"/>
            <a:endCxn id="131" idx="2"/>
          </p:cNvCxnSpPr>
          <p:nvPr/>
        </p:nvCxnSpPr>
        <p:spPr>
          <a:xfrm flipV="1">
            <a:off x="6964559" y="4267003"/>
            <a:ext cx="299641" cy="2"/>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a:stCxn id="3" idx="1"/>
            <a:endCxn id="123" idx="5"/>
          </p:cNvCxnSpPr>
          <p:nvPr/>
        </p:nvCxnSpPr>
        <p:spPr>
          <a:xfrm flipH="1" flipV="1">
            <a:off x="6411264" y="3946436"/>
            <a:ext cx="198647" cy="174612"/>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a:stCxn id="3" idx="7"/>
            <a:endCxn id="119" idx="3"/>
          </p:cNvCxnSpPr>
          <p:nvPr/>
        </p:nvCxnSpPr>
        <p:spPr>
          <a:xfrm flipV="1">
            <a:off x="6903711" y="3946436"/>
            <a:ext cx="205313" cy="174612"/>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064" name="テキスト ボックス 2063"/>
          <p:cNvSpPr txBox="1"/>
          <p:nvPr/>
        </p:nvSpPr>
        <p:spPr>
          <a:xfrm>
            <a:off x="6832152" y="3935466"/>
            <a:ext cx="415498" cy="215444"/>
          </a:xfrm>
          <a:prstGeom prst="rect">
            <a:avLst/>
          </a:prstGeom>
          <a:noFill/>
        </p:spPr>
        <p:txBody>
          <a:bodyPr wrap="none" rtlCol="0">
            <a:spAutoFit/>
          </a:bodyPr>
          <a:lstStyle/>
          <a:p>
            <a:pPr algn="ctr"/>
            <a:r>
              <a:rPr kumimoji="1" lang="en-US" altLang="ja-JP" sz="800" dirty="0" smtClean="0"/>
              <a:t>28</a:t>
            </a:r>
            <a:r>
              <a:rPr kumimoji="1" lang="ja-JP" altLang="en-US" sz="800" dirty="0" smtClean="0"/>
              <a:t>分</a:t>
            </a:r>
            <a:endParaRPr kumimoji="1" lang="ja-JP" altLang="en-US" sz="800" dirty="0"/>
          </a:p>
        </p:txBody>
      </p:sp>
      <p:sp>
        <p:nvSpPr>
          <p:cNvPr id="147" name="テキスト ボックス 146"/>
          <p:cNvSpPr txBox="1"/>
          <p:nvPr/>
        </p:nvSpPr>
        <p:spPr>
          <a:xfrm>
            <a:off x="6272638" y="3935466"/>
            <a:ext cx="415498" cy="215444"/>
          </a:xfrm>
          <a:prstGeom prst="rect">
            <a:avLst/>
          </a:prstGeom>
          <a:noFill/>
        </p:spPr>
        <p:txBody>
          <a:bodyPr wrap="none" rtlCol="0">
            <a:spAutoFit/>
          </a:bodyPr>
          <a:lstStyle/>
          <a:p>
            <a:pPr algn="ctr"/>
            <a:r>
              <a:rPr kumimoji="1" lang="en-US" altLang="ja-JP" sz="800" dirty="0" smtClean="0"/>
              <a:t>20</a:t>
            </a:r>
            <a:r>
              <a:rPr kumimoji="1" lang="ja-JP" altLang="en-US" sz="800" dirty="0" smtClean="0"/>
              <a:t>分</a:t>
            </a:r>
            <a:endParaRPr kumimoji="1" lang="ja-JP" altLang="en-US" sz="800" dirty="0"/>
          </a:p>
        </p:txBody>
      </p:sp>
      <p:sp>
        <p:nvSpPr>
          <p:cNvPr id="148" name="テキスト ボックス 147"/>
          <p:cNvSpPr txBox="1"/>
          <p:nvPr/>
        </p:nvSpPr>
        <p:spPr>
          <a:xfrm>
            <a:off x="6256088" y="4151490"/>
            <a:ext cx="415498" cy="215444"/>
          </a:xfrm>
          <a:prstGeom prst="rect">
            <a:avLst/>
          </a:prstGeom>
          <a:noFill/>
        </p:spPr>
        <p:txBody>
          <a:bodyPr wrap="none" rtlCol="0">
            <a:spAutoFit/>
          </a:bodyPr>
          <a:lstStyle/>
          <a:p>
            <a:pPr algn="ctr"/>
            <a:r>
              <a:rPr lang="en-US" altLang="ja-JP" sz="800" dirty="0"/>
              <a:t>11</a:t>
            </a:r>
            <a:r>
              <a:rPr kumimoji="1" lang="ja-JP" altLang="en-US" sz="800" dirty="0" smtClean="0"/>
              <a:t>分</a:t>
            </a:r>
            <a:endParaRPr kumimoji="1" lang="ja-JP" altLang="en-US" sz="800" dirty="0"/>
          </a:p>
        </p:txBody>
      </p:sp>
      <p:sp>
        <p:nvSpPr>
          <p:cNvPr id="149" name="テキスト ボックス 148"/>
          <p:cNvSpPr txBox="1"/>
          <p:nvPr/>
        </p:nvSpPr>
        <p:spPr>
          <a:xfrm>
            <a:off x="6272638" y="4366934"/>
            <a:ext cx="415498" cy="215444"/>
          </a:xfrm>
          <a:prstGeom prst="rect">
            <a:avLst/>
          </a:prstGeom>
          <a:noFill/>
        </p:spPr>
        <p:txBody>
          <a:bodyPr wrap="none" rtlCol="0">
            <a:spAutoFit/>
          </a:bodyPr>
          <a:lstStyle/>
          <a:p>
            <a:pPr algn="ctr"/>
            <a:r>
              <a:rPr kumimoji="1" lang="en-US" altLang="ja-JP" sz="800" dirty="0" smtClean="0"/>
              <a:t>50</a:t>
            </a:r>
            <a:r>
              <a:rPr kumimoji="1" lang="ja-JP" altLang="en-US" sz="800" dirty="0" smtClean="0"/>
              <a:t>分</a:t>
            </a:r>
            <a:endParaRPr kumimoji="1" lang="ja-JP" altLang="en-US" sz="800" dirty="0"/>
          </a:p>
        </p:txBody>
      </p:sp>
      <p:sp>
        <p:nvSpPr>
          <p:cNvPr id="150" name="テキスト ボックス 149"/>
          <p:cNvSpPr txBox="1"/>
          <p:nvPr/>
        </p:nvSpPr>
        <p:spPr>
          <a:xfrm>
            <a:off x="6549060" y="4510950"/>
            <a:ext cx="415498" cy="215444"/>
          </a:xfrm>
          <a:prstGeom prst="rect">
            <a:avLst/>
          </a:prstGeom>
          <a:noFill/>
        </p:spPr>
        <p:txBody>
          <a:bodyPr wrap="none" rtlCol="0">
            <a:spAutoFit/>
          </a:bodyPr>
          <a:lstStyle/>
          <a:p>
            <a:pPr algn="ctr"/>
            <a:r>
              <a:rPr kumimoji="1" lang="en-US" altLang="ja-JP" sz="800" dirty="0" smtClean="0"/>
              <a:t>55</a:t>
            </a:r>
            <a:r>
              <a:rPr kumimoji="1" lang="ja-JP" altLang="en-US" sz="800" dirty="0" smtClean="0"/>
              <a:t>分</a:t>
            </a:r>
            <a:endParaRPr kumimoji="1" lang="ja-JP" altLang="en-US" sz="800" dirty="0"/>
          </a:p>
        </p:txBody>
      </p:sp>
      <p:sp>
        <p:nvSpPr>
          <p:cNvPr id="151" name="テキスト ボックス 150"/>
          <p:cNvSpPr txBox="1"/>
          <p:nvPr/>
        </p:nvSpPr>
        <p:spPr>
          <a:xfrm>
            <a:off x="6904160" y="4151490"/>
            <a:ext cx="415498" cy="215444"/>
          </a:xfrm>
          <a:prstGeom prst="rect">
            <a:avLst/>
          </a:prstGeom>
          <a:noFill/>
        </p:spPr>
        <p:txBody>
          <a:bodyPr wrap="none" rtlCol="0">
            <a:spAutoFit/>
          </a:bodyPr>
          <a:lstStyle/>
          <a:p>
            <a:pPr algn="ctr"/>
            <a:r>
              <a:rPr lang="en-US" altLang="ja-JP" sz="800" dirty="0"/>
              <a:t>34</a:t>
            </a:r>
            <a:r>
              <a:rPr kumimoji="1" lang="ja-JP" altLang="en-US" sz="800" dirty="0" smtClean="0"/>
              <a:t>分</a:t>
            </a:r>
            <a:endParaRPr kumimoji="1" lang="ja-JP" altLang="en-US" sz="800" dirty="0"/>
          </a:p>
        </p:txBody>
      </p:sp>
      <p:sp>
        <p:nvSpPr>
          <p:cNvPr id="170" name="正方形/長方形 169"/>
          <p:cNvSpPr/>
          <p:nvPr/>
        </p:nvSpPr>
        <p:spPr>
          <a:xfrm>
            <a:off x="683568" y="6191441"/>
            <a:ext cx="1728192" cy="276999"/>
          </a:xfrm>
          <a:prstGeom prst="rect">
            <a:avLst/>
          </a:prstGeom>
        </p:spPr>
        <p:txBody>
          <a:bodyPr wrap="square">
            <a:spAutoFit/>
          </a:bodyPr>
          <a:lstStyle/>
          <a:p>
            <a:r>
              <a:rPr lang="ja-JP" altLang="en-US" sz="600" dirty="0" smtClean="0"/>
              <a:t>出典：</a:t>
            </a:r>
            <a:r>
              <a:rPr lang="ja-JP" altLang="en-US" sz="600" dirty="0"/>
              <a:t>大阪の住まい力</a:t>
            </a:r>
            <a:r>
              <a:rPr lang="ja-JP" altLang="en-US" sz="600" dirty="0" smtClean="0"/>
              <a:t>アップ　リフォーム</a:t>
            </a:r>
            <a:r>
              <a:rPr lang="ja-JP" altLang="en-US" sz="600" dirty="0"/>
              <a:t>・</a:t>
            </a:r>
            <a:r>
              <a:rPr lang="ja-JP" altLang="en-US" sz="600" dirty="0" smtClean="0"/>
              <a:t>リノベーションコンクール　入賞作品</a:t>
            </a:r>
            <a:endParaRPr lang="en-US" altLang="ja-JP" sz="600" dirty="0" smtClean="0"/>
          </a:p>
        </p:txBody>
      </p:sp>
      <p:sp>
        <p:nvSpPr>
          <p:cNvPr id="2072" name="正方形/長方形 2071"/>
          <p:cNvSpPr/>
          <p:nvPr/>
        </p:nvSpPr>
        <p:spPr>
          <a:xfrm>
            <a:off x="755576" y="3588120"/>
            <a:ext cx="2211372" cy="215444"/>
          </a:xfrm>
          <a:prstGeom prst="rect">
            <a:avLst/>
          </a:prstGeom>
        </p:spPr>
        <p:txBody>
          <a:bodyPr wrap="square">
            <a:spAutoFit/>
          </a:bodyPr>
          <a:lstStyle/>
          <a:p>
            <a:r>
              <a:rPr lang="zh-TW" altLang="en-US" sz="800" dirty="0"/>
              <a:t>須栄広四軒</a:t>
            </a:r>
            <a:r>
              <a:rPr lang="zh-TW" altLang="en-US" sz="800" dirty="0" smtClean="0"/>
              <a:t>長屋</a:t>
            </a:r>
            <a:endParaRPr lang="ja-JP" altLang="en-US" sz="800" dirty="0"/>
          </a:p>
        </p:txBody>
      </p:sp>
      <p:sp>
        <p:nvSpPr>
          <p:cNvPr id="172" name="正方形/長方形 171"/>
          <p:cNvSpPr/>
          <p:nvPr/>
        </p:nvSpPr>
        <p:spPr>
          <a:xfrm>
            <a:off x="755576" y="4923780"/>
            <a:ext cx="2211372" cy="215444"/>
          </a:xfrm>
          <a:prstGeom prst="rect">
            <a:avLst/>
          </a:prstGeom>
        </p:spPr>
        <p:txBody>
          <a:bodyPr wrap="square">
            <a:spAutoFit/>
          </a:bodyPr>
          <a:lstStyle/>
          <a:p>
            <a:r>
              <a:rPr lang="ja-JP" altLang="en-US" sz="800" dirty="0" smtClean="0"/>
              <a:t>女性</a:t>
            </a:r>
            <a:r>
              <a:rPr lang="ja-JP" altLang="en-US" sz="800" dirty="0"/>
              <a:t>が主役の空間作り</a:t>
            </a:r>
            <a:r>
              <a:rPr lang="ja-JP" altLang="en-US" sz="800" dirty="0" smtClean="0"/>
              <a:t>リフォーム</a:t>
            </a:r>
            <a:endParaRPr lang="ja-JP" altLang="en-US" sz="800" dirty="0"/>
          </a:p>
        </p:txBody>
      </p:sp>
      <p:sp>
        <p:nvSpPr>
          <p:cNvPr id="141" name="角丸四角形 140"/>
          <p:cNvSpPr/>
          <p:nvPr/>
        </p:nvSpPr>
        <p:spPr>
          <a:xfrm>
            <a:off x="6247811" y="5330793"/>
            <a:ext cx="2448272" cy="1281663"/>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42" name="図 141"/>
          <p:cNvPicPr>
            <a:picLocks noChangeAspect="1"/>
          </p:cNvPicPr>
          <p:nvPr/>
        </p:nvPicPr>
        <p:blipFill rotWithShape="1">
          <a:blip r:embed="rId4" cstate="print">
            <a:extLst>
              <a:ext uri="{28A0092B-C50C-407E-A947-70E740481C1C}">
                <a14:useLocalDpi xmlns:a14="http://schemas.microsoft.com/office/drawing/2010/main" val="0"/>
              </a:ext>
            </a:extLst>
          </a:blip>
          <a:srcRect t="23305" r="19280"/>
          <a:stretch/>
        </p:blipFill>
        <p:spPr>
          <a:xfrm>
            <a:off x="6892052" y="6094854"/>
            <a:ext cx="1279400" cy="579988"/>
          </a:xfrm>
          <a:prstGeom prst="rect">
            <a:avLst/>
          </a:prstGeom>
          <a:effectLst>
            <a:softEdge rad="63500"/>
          </a:effectLst>
        </p:spPr>
      </p:pic>
      <p:sp>
        <p:nvSpPr>
          <p:cNvPr id="143" name="角丸四角形 142"/>
          <p:cNvSpPr/>
          <p:nvPr/>
        </p:nvSpPr>
        <p:spPr>
          <a:xfrm>
            <a:off x="6379378" y="5251180"/>
            <a:ext cx="2138147" cy="378383"/>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dirty="0" smtClean="0">
                <a:solidFill>
                  <a:prstClr val="black"/>
                </a:solidFill>
                <a:effectLst>
                  <a:outerShdw blurRad="38100" dist="38100" dir="2700000" algn="tl">
                    <a:srgbClr val="000000">
                      <a:alpha val="43137"/>
                    </a:srgbClr>
                  </a:outerShdw>
                </a:effectLst>
              </a:rPr>
              <a:t>総合的な就業支援施設</a:t>
            </a:r>
            <a:endParaRPr lang="ja-JP" altLang="en-US" sz="1050" b="1" dirty="0">
              <a:solidFill>
                <a:prstClr val="black"/>
              </a:solidFill>
              <a:effectLst>
                <a:outerShdw blurRad="38100" dist="38100" dir="2700000" algn="tl">
                  <a:srgbClr val="000000">
                    <a:alpha val="43137"/>
                  </a:srgbClr>
                </a:outerShdw>
              </a:effectLst>
            </a:endParaRPr>
          </a:p>
        </p:txBody>
      </p:sp>
      <p:pic>
        <p:nvPicPr>
          <p:cNvPr id="144" name="図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729" y="5528623"/>
            <a:ext cx="2037131" cy="13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角丸四角形 144"/>
          <p:cNvSpPr/>
          <p:nvPr/>
        </p:nvSpPr>
        <p:spPr>
          <a:xfrm>
            <a:off x="6109434" y="5567082"/>
            <a:ext cx="2725027" cy="620159"/>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b="1" dirty="0" smtClean="0">
                <a:solidFill>
                  <a:prstClr val="black"/>
                </a:solidFill>
                <a:effectLst>
                  <a:outerShdw blurRad="38100" dist="38100" dir="2700000" algn="tl">
                    <a:srgbClr val="000000">
                      <a:alpha val="43137"/>
                    </a:srgbClr>
                  </a:outerShdw>
                </a:effectLst>
              </a:rPr>
              <a:t>大阪で働きたい人のための情報発信拠点</a:t>
            </a:r>
            <a:r>
              <a:rPr lang="en-US" altLang="ja-JP" sz="900" b="1" dirty="0" smtClean="0">
                <a:solidFill>
                  <a:prstClr val="black"/>
                </a:solidFill>
                <a:effectLst>
                  <a:outerShdw blurRad="38100" dist="38100" dir="2700000" algn="tl">
                    <a:srgbClr val="000000">
                      <a:alpha val="43137"/>
                    </a:srgbClr>
                  </a:outerShdw>
                </a:effectLst>
              </a:rPr>
              <a:t/>
            </a:r>
            <a:br>
              <a:rPr lang="en-US" altLang="ja-JP" sz="900" b="1" dirty="0" smtClean="0">
                <a:solidFill>
                  <a:prstClr val="black"/>
                </a:solidFill>
                <a:effectLst>
                  <a:outerShdw blurRad="38100" dist="38100" dir="2700000" algn="tl">
                    <a:srgbClr val="000000">
                      <a:alpha val="43137"/>
                    </a:srgbClr>
                  </a:outerShdw>
                </a:effectLst>
              </a:rPr>
            </a:br>
            <a:r>
              <a:rPr lang="ja-JP" altLang="en-US" sz="1050" b="1" dirty="0" smtClean="0">
                <a:solidFill>
                  <a:prstClr val="black"/>
                </a:solidFill>
                <a:effectLst>
                  <a:outerShdw blurRad="38100" dist="38100" dir="2700000" algn="tl">
                    <a:srgbClr val="000000">
                      <a:alpha val="43137"/>
                    </a:srgbClr>
                  </a:outerShdw>
                </a:effectLst>
              </a:rPr>
              <a:t>おおさか地域しごと支援センター</a:t>
            </a:r>
            <a:endParaRPr lang="en-US" altLang="ja-JP" sz="1050" b="1" dirty="0" smtClean="0">
              <a:solidFill>
                <a:prstClr val="black"/>
              </a:solidFill>
              <a:effectLst>
                <a:outerShdw blurRad="38100" dist="38100" dir="2700000" algn="tl">
                  <a:srgbClr val="000000">
                    <a:alpha val="43137"/>
                  </a:srgbClr>
                </a:outerShdw>
              </a:effectLst>
            </a:endParaRPr>
          </a:p>
          <a:p>
            <a:pPr algn="ctr"/>
            <a:r>
              <a:rPr lang="ja-JP" altLang="en-US" sz="800" b="1" dirty="0" smtClean="0">
                <a:solidFill>
                  <a:prstClr val="black"/>
                </a:solidFill>
                <a:effectLst>
                  <a:outerShdw blurRad="38100" dist="38100" dir="2700000" algn="tl">
                    <a:srgbClr val="000000">
                      <a:alpha val="43137"/>
                    </a:srgbClr>
                  </a:outerShdw>
                </a:effectLst>
              </a:rPr>
              <a:t>（</a:t>
            </a:r>
            <a:r>
              <a:rPr lang="en-US" altLang="ja-JP" sz="800" b="1" dirty="0" smtClean="0">
                <a:solidFill>
                  <a:prstClr val="black"/>
                </a:solidFill>
                <a:effectLst>
                  <a:outerShdw blurRad="38100" dist="38100" dir="2700000" algn="tl">
                    <a:srgbClr val="000000">
                      <a:alpha val="43137"/>
                    </a:srgbClr>
                  </a:outerShdw>
                </a:effectLst>
              </a:rPr>
              <a:t>OSAKA</a:t>
            </a:r>
            <a:r>
              <a:rPr lang="ja-JP" altLang="en-US" sz="800" b="1" dirty="0" smtClean="0">
                <a:solidFill>
                  <a:prstClr val="black"/>
                </a:solidFill>
                <a:effectLst>
                  <a:outerShdw blurRad="38100" dist="38100" dir="2700000" algn="tl">
                    <a:srgbClr val="000000">
                      <a:alpha val="43137"/>
                    </a:srgbClr>
                  </a:outerShdw>
                </a:effectLst>
              </a:rPr>
              <a:t>しごとフィールド内）</a:t>
            </a:r>
            <a:endParaRPr lang="ja-JP" altLang="en-US" sz="800" b="1" dirty="0">
              <a:solidFill>
                <a:prstClr val="black"/>
              </a:solidFill>
              <a:effectLst>
                <a:outerShdw blurRad="38100" dist="38100" dir="2700000" algn="tl">
                  <a:srgbClr val="000000">
                    <a:alpha val="43137"/>
                  </a:srgbClr>
                </a:outerShdw>
              </a:effectLst>
            </a:endParaRPr>
          </a:p>
        </p:txBody>
      </p:sp>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2480" y="4360003"/>
            <a:ext cx="4245744" cy="238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Tree>
    <p:extLst>
      <p:ext uri="{BB962C8B-B14F-4D97-AF65-F5344CB8AC3E}">
        <p14:creationId xmlns:p14="http://schemas.microsoft.com/office/powerpoint/2010/main" val="35570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．創生総合戦略の方向性</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6275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起業するなら大阪！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うめきた」エリアを中心に起業しやすい環境が急速に整いつつあります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。ナレッジキャピタルにおいて「人と人とのつながり」をベースに新しい事業・市場の創出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促す環境づくりが進むなど、大阪にしかない独自の環境も生まれています。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698665" y="1628799"/>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t>「ものづくり」で起業するなら大阪！</a:t>
            </a:r>
            <a:endParaRPr kumimoji="1" lang="en-US" altLang="ja-JP" sz="1400" b="1" dirty="0" smtClean="0"/>
          </a:p>
          <a:p>
            <a:r>
              <a:rPr lang="en-US" altLang="ja-JP" sz="1200" dirty="0" smtClean="0"/>
              <a:t>【</a:t>
            </a:r>
            <a:r>
              <a:rPr lang="ja-JP" altLang="en-US" sz="1200" dirty="0" smtClean="0"/>
              <a:t>こんなあなたに</a:t>
            </a:r>
            <a:r>
              <a:rPr lang="en-US" altLang="ja-JP" sz="1200" dirty="0" smtClean="0"/>
              <a:t>】</a:t>
            </a:r>
            <a:r>
              <a:rPr lang="ja-JP" altLang="en-US" sz="1200" dirty="0" smtClean="0"/>
              <a:t>技術・ものづくり起点の新事業を構想する起業家</a:t>
            </a:r>
            <a:endParaRPr lang="en-US" altLang="ja-JP" sz="1200" dirty="0" smtClean="0"/>
          </a:p>
          <a:p>
            <a:endParaRPr lang="en-US" altLang="ja-JP" sz="1200" dirty="0" smtClean="0"/>
          </a:p>
          <a:p>
            <a:r>
              <a:rPr lang="ja-JP" altLang="en-US" sz="1200" dirty="0" smtClean="0"/>
              <a:t>　大阪では、中小企業を含む技術・ものづくり企業</a:t>
            </a:r>
            <a:r>
              <a:rPr lang="ja-JP" altLang="en-US" sz="1200" dirty="0"/>
              <a:t>や</a:t>
            </a:r>
            <a:r>
              <a:rPr lang="ja-JP" altLang="en-US" sz="1200" dirty="0" smtClean="0"/>
              <a:t>研究開発機能の集積が強みのひとつとなっています。</a:t>
            </a:r>
            <a:endParaRPr lang="en-US" altLang="ja-JP" sz="1200" dirty="0"/>
          </a:p>
          <a:p>
            <a:r>
              <a:rPr lang="ja-JP" altLang="en-US" sz="1200" dirty="0" smtClean="0"/>
              <a:t>　また、技術・ものづくり企業の支援に強みを有するインキュベーション施設も多く、技術・ものづくり分野での起業に適しています。</a:t>
            </a:r>
            <a:endParaRPr lang="en-US" altLang="ja-JP" sz="1200" dirty="0" smtClean="0"/>
          </a:p>
          <a:p>
            <a:endParaRPr lang="en-US" altLang="ja-JP" sz="1200" dirty="0" smtClean="0"/>
          </a:p>
        </p:txBody>
      </p:sp>
      <p:graphicFrame>
        <p:nvGraphicFramePr>
          <p:cNvPr id="5" name="表 4"/>
          <p:cNvGraphicFramePr>
            <a:graphicFrameLocks noGrp="1"/>
          </p:cNvGraphicFramePr>
          <p:nvPr>
            <p:extLst>
              <p:ext uri="{D42A27DB-BD31-4B8C-83A1-F6EECF244321}">
                <p14:modId xmlns:p14="http://schemas.microsoft.com/office/powerpoint/2010/main" val="1359553214"/>
              </p:ext>
            </p:extLst>
          </p:nvPr>
        </p:nvGraphicFramePr>
        <p:xfrm>
          <a:off x="4911401" y="3409144"/>
          <a:ext cx="3765055" cy="2510400"/>
        </p:xfrm>
        <a:graphic>
          <a:graphicData uri="http://schemas.openxmlformats.org/drawingml/2006/table">
            <a:tbl>
              <a:tblPr firstRow="1" bandRow="1">
                <a:tableStyleId>{5C22544A-7EE6-4342-B048-85BDC9FD1C3A}</a:tableStyleId>
              </a:tblPr>
              <a:tblGrid>
                <a:gridCol w="3765055"/>
              </a:tblGrid>
              <a:tr h="0">
                <a:tc>
                  <a:txBody>
                    <a:bodyPr/>
                    <a:lstStyle/>
                    <a:p>
                      <a:pPr marL="171450" indent="-171450">
                        <a:buFont typeface="Wingdings" panose="05000000000000000000" pitchFamily="2" charset="2"/>
                        <a:buChar char="l"/>
                      </a:pPr>
                      <a:r>
                        <a:rPr kumimoji="1" lang="ja-JP" altLang="en-US" sz="800" b="0" dirty="0" smtClean="0">
                          <a:solidFill>
                            <a:schemeClr val="tx1"/>
                          </a:solidFill>
                        </a:rPr>
                        <a:t>テクノシーズ泉尾（大阪市）★</a:t>
                      </a:r>
                    </a:p>
                    <a:p>
                      <a:pPr marL="171450" indent="-171450">
                        <a:buFont typeface="Wingdings" panose="05000000000000000000" pitchFamily="2" charset="2"/>
                        <a:buChar char="l"/>
                      </a:pPr>
                      <a:r>
                        <a:rPr kumimoji="1" lang="ja-JP" altLang="en-US" sz="800" b="0" dirty="0" smtClean="0">
                          <a:solidFill>
                            <a:schemeClr val="tx1"/>
                          </a:solidFill>
                        </a:rPr>
                        <a:t>大阪市立大学　杉本インキュベータ（大阪市）★</a:t>
                      </a:r>
                    </a:p>
                    <a:p>
                      <a:pPr marL="171450" indent="-171450">
                        <a:buFont typeface="Wingdings" panose="05000000000000000000" pitchFamily="2" charset="2"/>
                        <a:buChar char="l"/>
                      </a:pPr>
                      <a:r>
                        <a:rPr kumimoji="1" lang="ja-JP" altLang="en-US" sz="800" b="0" dirty="0" smtClean="0">
                          <a:solidFill>
                            <a:schemeClr val="tx1"/>
                          </a:solidFill>
                        </a:rPr>
                        <a:t>大阪デザイン振興プラザ（大阪市）</a:t>
                      </a:r>
                    </a:p>
                    <a:p>
                      <a:pPr marL="171450" indent="-171450">
                        <a:buFont typeface="Wingdings" panose="05000000000000000000" pitchFamily="2" charset="2"/>
                        <a:buChar char="l"/>
                      </a:pPr>
                      <a:r>
                        <a:rPr kumimoji="1" lang="ja-JP" altLang="en-US" sz="800" b="0" dirty="0" smtClean="0">
                          <a:solidFill>
                            <a:schemeClr val="tx1"/>
                          </a:solidFill>
                        </a:rPr>
                        <a:t>ソフト産業プラザ　イメディオ（大阪市）</a:t>
                      </a:r>
                    </a:p>
                    <a:p>
                      <a:pPr marL="171450" indent="-171450">
                        <a:buFont typeface="Wingdings" panose="05000000000000000000" pitchFamily="2" charset="2"/>
                        <a:buChar char="l"/>
                      </a:pPr>
                      <a:r>
                        <a:rPr kumimoji="1" lang="ja-JP" altLang="en-US" sz="800" b="0" dirty="0" smtClean="0">
                          <a:solidFill>
                            <a:schemeClr val="tx1"/>
                          </a:solidFill>
                        </a:rPr>
                        <a:t>産創館　起業支援スペース「立志庵」（大阪市）</a:t>
                      </a:r>
                    </a:p>
                    <a:p>
                      <a:pPr marL="171450" indent="-171450">
                        <a:buFont typeface="Wingdings" panose="05000000000000000000" pitchFamily="2" charset="2"/>
                        <a:buChar char="l"/>
                      </a:pPr>
                      <a:r>
                        <a:rPr kumimoji="1" lang="ja-JP" altLang="en-US" sz="800" b="0" dirty="0" smtClean="0">
                          <a:solidFill>
                            <a:schemeClr val="tx1"/>
                          </a:solidFill>
                        </a:rPr>
                        <a:t>テクノフロンティア堺（堺市）★</a:t>
                      </a:r>
                    </a:p>
                    <a:p>
                      <a:pPr marL="171450" indent="-171450">
                        <a:buFont typeface="Wingdings" panose="05000000000000000000" pitchFamily="2" charset="2"/>
                        <a:buChar char="l"/>
                      </a:pPr>
                      <a:r>
                        <a:rPr kumimoji="1" lang="ja-JP" altLang="en-US" sz="800" b="0" dirty="0" smtClean="0">
                          <a:solidFill>
                            <a:schemeClr val="tx1"/>
                          </a:solidFill>
                        </a:rPr>
                        <a:t>さかい新事業創造センター　</a:t>
                      </a:r>
                      <a:r>
                        <a:rPr kumimoji="1" lang="en-US" altLang="ja-JP" sz="800" b="0" dirty="0" smtClean="0">
                          <a:solidFill>
                            <a:schemeClr val="tx1"/>
                          </a:solidFill>
                        </a:rPr>
                        <a:t>S-Cube</a:t>
                      </a:r>
                      <a:r>
                        <a:rPr kumimoji="1" lang="ja-JP" altLang="en-US" sz="800" b="0" dirty="0" smtClean="0">
                          <a:solidFill>
                            <a:schemeClr val="tx1"/>
                          </a:solidFill>
                        </a:rPr>
                        <a:t>（堺市）★</a:t>
                      </a:r>
                    </a:p>
                    <a:p>
                      <a:pPr marL="171450" indent="-171450">
                        <a:buFont typeface="Wingdings" panose="05000000000000000000" pitchFamily="2" charset="2"/>
                        <a:buChar char="l"/>
                      </a:pPr>
                      <a:r>
                        <a:rPr kumimoji="1" lang="ja-JP" altLang="en-US" sz="800" b="0" dirty="0" smtClean="0">
                          <a:solidFill>
                            <a:schemeClr val="tx1"/>
                          </a:solidFill>
                        </a:rPr>
                        <a:t>とよなか起業・チャレンジセンター（豊中市）</a:t>
                      </a:r>
                    </a:p>
                    <a:p>
                      <a:pPr marL="171450" indent="-171450">
                        <a:buFont typeface="Wingdings" panose="05000000000000000000" pitchFamily="2" charset="2"/>
                        <a:buChar char="l"/>
                      </a:pPr>
                      <a:r>
                        <a:rPr kumimoji="1" lang="ja-JP" altLang="en-US" sz="800" b="0" dirty="0" smtClean="0">
                          <a:solidFill>
                            <a:schemeClr val="tx1"/>
                          </a:solidFill>
                        </a:rPr>
                        <a:t>いけだピアまるセンター（池田市）</a:t>
                      </a:r>
                    </a:p>
                    <a:p>
                      <a:pPr marL="171450" indent="-171450">
                        <a:buFont typeface="Wingdings" panose="05000000000000000000" pitchFamily="2" charset="2"/>
                        <a:buChar char="l"/>
                      </a:pPr>
                      <a:r>
                        <a:rPr kumimoji="1" lang="ja-JP" altLang="en-US" sz="800" b="0" dirty="0" smtClean="0">
                          <a:solidFill>
                            <a:schemeClr val="tx1"/>
                          </a:solidFill>
                        </a:rPr>
                        <a:t>産業技術総合研究所　関西産学官連携研究棟（池田市）★</a:t>
                      </a:r>
                    </a:p>
                    <a:p>
                      <a:pPr marL="171450" indent="-171450">
                        <a:buFont typeface="Wingdings" panose="05000000000000000000" pitchFamily="2" charset="2"/>
                        <a:buChar char="l"/>
                      </a:pPr>
                      <a:r>
                        <a:rPr kumimoji="1" lang="ja-JP" altLang="en-US" sz="800" b="0" dirty="0" smtClean="0">
                          <a:solidFill>
                            <a:schemeClr val="tx1"/>
                          </a:solidFill>
                        </a:rPr>
                        <a:t>枚方市立地域活性化支援センター（枚方市）</a:t>
                      </a:r>
                    </a:p>
                    <a:p>
                      <a:pPr marL="171450" indent="-171450">
                        <a:buFont typeface="Wingdings" panose="05000000000000000000" pitchFamily="2" charset="2"/>
                        <a:buChar char="l"/>
                      </a:pPr>
                      <a:r>
                        <a:rPr kumimoji="1" lang="ja-JP" altLang="en-US" sz="800" b="0" dirty="0" smtClean="0">
                          <a:solidFill>
                            <a:schemeClr val="tx1"/>
                          </a:solidFill>
                        </a:rPr>
                        <a:t>彩都バイオインキュベータ（茨木市）★</a:t>
                      </a:r>
                    </a:p>
                    <a:p>
                      <a:pPr marL="171450" indent="-171450">
                        <a:buFont typeface="Wingdings" panose="05000000000000000000" pitchFamily="2" charset="2"/>
                        <a:buChar char="l"/>
                      </a:pPr>
                      <a:r>
                        <a:rPr kumimoji="1" lang="ja-JP" altLang="en-US" sz="800" b="0" dirty="0" smtClean="0">
                          <a:solidFill>
                            <a:schemeClr val="tx1"/>
                          </a:solidFill>
                        </a:rPr>
                        <a:t>彩都バイオイノベーションセンター（茨木市）★</a:t>
                      </a:r>
                    </a:p>
                    <a:p>
                      <a:pPr marL="171450" indent="-171450">
                        <a:buFont typeface="Wingdings" panose="05000000000000000000" pitchFamily="2" charset="2"/>
                        <a:buChar char="l"/>
                      </a:pPr>
                      <a:r>
                        <a:rPr kumimoji="1" lang="ja-JP" altLang="en-US" sz="800" b="0" dirty="0" smtClean="0">
                          <a:solidFill>
                            <a:schemeClr val="tx1"/>
                          </a:solidFill>
                        </a:rPr>
                        <a:t>彩都バイオヒルズセンター（茨木市）★</a:t>
                      </a:r>
                    </a:p>
                    <a:p>
                      <a:pPr marL="171450" indent="-171450">
                        <a:buFont typeface="Wingdings" panose="05000000000000000000" pitchFamily="2" charset="2"/>
                        <a:buChar char="l"/>
                      </a:pPr>
                      <a:r>
                        <a:rPr kumimoji="1" lang="ja-JP" altLang="en-US" sz="800" b="0" dirty="0" smtClean="0">
                          <a:solidFill>
                            <a:schemeClr val="tx1"/>
                          </a:solidFill>
                        </a:rPr>
                        <a:t>大阪大学　産業科学研究所　企業リサーチパーク（茨木市）★</a:t>
                      </a:r>
                    </a:p>
                    <a:p>
                      <a:pPr marL="171450" indent="-171450">
                        <a:buFont typeface="Wingdings" panose="05000000000000000000" pitchFamily="2" charset="2"/>
                        <a:buChar char="l"/>
                      </a:pPr>
                      <a:r>
                        <a:rPr kumimoji="1" lang="ja-JP" altLang="en-US" sz="800" b="0" dirty="0" smtClean="0">
                          <a:solidFill>
                            <a:schemeClr val="tx1"/>
                          </a:solidFill>
                        </a:rPr>
                        <a:t>八尾市立中小企業サポートセンター </a:t>
                      </a:r>
                      <a:r>
                        <a:rPr kumimoji="1" lang="en-US" altLang="ja-JP" sz="800" b="0" dirty="0" smtClean="0">
                          <a:solidFill>
                            <a:schemeClr val="tx1"/>
                          </a:solidFill>
                        </a:rPr>
                        <a:t>(</a:t>
                      </a:r>
                      <a:r>
                        <a:rPr kumimoji="1" lang="ja-JP" altLang="en-US" sz="800" b="0" dirty="0" smtClean="0">
                          <a:solidFill>
                            <a:schemeClr val="tx1"/>
                          </a:solidFill>
                        </a:rPr>
                        <a:t>八尾市</a:t>
                      </a:r>
                      <a:r>
                        <a:rPr kumimoji="1" lang="en-US" altLang="ja-JP" sz="800" b="0" dirty="0" smtClean="0">
                          <a:solidFill>
                            <a:schemeClr val="tx1"/>
                          </a:solidFill>
                        </a:rPr>
                        <a:t>)</a:t>
                      </a:r>
                    </a:p>
                    <a:p>
                      <a:pPr marL="171450" indent="-171450">
                        <a:buFont typeface="Wingdings" panose="05000000000000000000" pitchFamily="2" charset="2"/>
                        <a:buChar char="l"/>
                      </a:pPr>
                      <a:r>
                        <a:rPr kumimoji="1" lang="ja-JP" altLang="en-US" sz="800" b="0" dirty="0" smtClean="0">
                          <a:solidFill>
                            <a:schemeClr val="tx1"/>
                          </a:solidFill>
                        </a:rPr>
                        <a:t>開放研究室（産技研インキュベータ）（和泉市）★</a:t>
                      </a:r>
                    </a:p>
                    <a:p>
                      <a:pPr marL="171450" indent="-171450">
                        <a:buFont typeface="Wingdings" panose="05000000000000000000" pitchFamily="2" charset="2"/>
                        <a:buChar char="l"/>
                      </a:pPr>
                      <a:r>
                        <a:rPr kumimoji="1" lang="ja-JP" altLang="en-US" sz="800" b="0" dirty="0" smtClean="0">
                          <a:solidFill>
                            <a:schemeClr val="tx1"/>
                          </a:solidFill>
                        </a:rPr>
                        <a:t>クリエイション・コア東大阪（東大阪市）★</a:t>
                      </a:r>
                    </a:p>
                    <a:p>
                      <a:pPr marL="171450" indent="-171450">
                        <a:buFont typeface="Wingdings" panose="05000000000000000000" pitchFamily="2" charset="2"/>
                        <a:buChar char="l"/>
                      </a:pPr>
                      <a:r>
                        <a:rPr kumimoji="1" lang="ja-JP" altLang="en-US" sz="800" b="0" dirty="0" smtClean="0">
                          <a:solidFill>
                            <a:schemeClr val="tx1"/>
                          </a:solidFill>
                        </a:rPr>
                        <a:t>東大阪市立産業技術支援センター（東大阪市）★</a:t>
                      </a:r>
                    </a:p>
                    <a:p>
                      <a:pPr marL="171450" indent="-171450">
                        <a:buFont typeface="Wingdings" panose="05000000000000000000" pitchFamily="2" charset="2"/>
                        <a:buChar char="l"/>
                      </a:pPr>
                      <a:r>
                        <a:rPr kumimoji="1" lang="ja-JP" altLang="en-US" sz="800" b="0" dirty="0" smtClean="0">
                          <a:solidFill>
                            <a:schemeClr val="tx1"/>
                          </a:solidFill>
                        </a:rPr>
                        <a:t>大阪商業大学　大商大アントレ・ラボ（東大阪市）</a:t>
                      </a:r>
                      <a:endParaRPr kumimoji="1" lang="en-US" altLang="ja-JP" sz="800" b="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sp>
        <p:nvSpPr>
          <p:cNvPr id="6" name="正方形/長方形 5"/>
          <p:cNvSpPr/>
          <p:nvPr/>
        </p:nvSpPr>
        <p:spPr>
          <a:xfrm>
            <a:off x="5873762" y="3140968"/>
            <a:ext cx="1781257" cy="246221"/>
          </a:xfrm>
          <a:prstGeom prst="rect">
            <a:avLst/>
          </a:prstGeom>
        </p:spPr>
        <p:txBody>
          <a:bodyPr wrap="none">
            <a:spAutoFit/>
          </a:bodyPr>
          <a:lstStyle/>
          <a:p>
            <a:pPr algn="ctr"/>
            <a:r>
              <a:rPr lang="ja-JP" altLang="en-US" sz="1000" dirty="0"/>
              <a:t>大阪府のインキュベーション施設</a:t>
            </a:r>
          </a:p>
        </p:txBody>
      </p:sp>
      <p:sp>
        <p:nvSpPr>
          <p:cNvPr id="8" name="正方形/長方形 7"/>
          <p:cNvSpPr/>
          <p:nvPr/>
        </p:nvSpPr>
        <p:spPr>
          <a:xfrm>
            <a:off x="4782800" y="5949860"/>
            <a:ext cx="3816424" cy="215444"/>
          </a:xfrm>
          <a:prstGeom prst="rect">
            <a:avLst/>
          </a:prstGeom>
        </p:spPr>
        <p:txBody>
          <a:bodyPr wrap="square">
            <a:spAutoFit/>
          </a:bodyPr>
          <a:lstStyle/>
          <a:p>
            <a:r>
              <a:rPr lang="ja-JP" altLang="en-US" sz="800" dirty="0"/>
              <a:t>（</a:t>
            </a:r>
            <a:r>
              <a:rPr lang="en-US" altLang="ja-JP" sz="800" dirty="0"/>
              <a:t>※</a:t>
            </a:r>
            <a:r>
              <a:rPr lang="ja-JP" altLang="en-US" sz="800" dirty="0"/>
              <a:t>★印は特に「研究」「技術」「ものづくり」の支援に強みがあるインキュベーション施設）</a:t>
            </a:r>
          </a:p>
        </p:txBody>
      </p:sp>
      <p:sp>
        <p:nvSpPr>
          <p:cNvPr id="22" name="正方形/長方形 21"/>
          <p:cNvSpPr/>
          <p:nvPr/>
        </p:nvSpPr>
        <p:spPr>
          <a:xfrm>
            <a:off x="395535" y="1628799"/>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t>「ナレッジイノベーション」を実現するなら大阪！</a:t>
            </a:r>
            <a:endParaRPr kumimoji="1" lang="en-US" altLang="ja-JP" sz="1400" b="1" dirty="0" smtClean="0"/>
          </a:p>
          <a:p>
            <a:r>
              <a:rPr lang="en-US" altLang="ja-JP" sz="1200" dirty="0" smtClean="0"/>
              <a:t>【</a:t>
            </a:r>
            <a:r>
              <a:rPr lang="ja-JP" altLang="en-US" sz="1200" dirty="0" smtClean="0"/>
              <a:t>こんなあなたに</a:t>
            </a:r>
            <a:r>
              <a:rPr lang="en-US" altLang="ja-JP" sz="1200" dirty="0" smtClean="0"/>
              <a:t>】</a:t>
            </a:r>
            <a:r>
              <a:rPr lang="ja-JP" altLang="en-US" sz="1200" dirty="0" smtClean="0"/>
              <a:t>革新的な新事業を構想する起業家</a:t>
            </a:r>
            <a:endParaRPr lang="en-US" altLang="ja-JP" sz="1200" dirty="0" smtClean="0"/>
          </a:p>
          <a:p>
            <a:endParaRPr lang="en-US" altLang="ja-JP" sz="1200" dirty="0" smtClean="0"/>
          </a:p>
          <a:p>
            <a:r>
              <a:rPr lang="ja-JP" altLang="en-US" sz="1200" dirty="0" smtClean="0"/>
              <a:t>　大阪の中心部に</a:t>
            </a:r>
            <a:r>
              <a:rPr lang="en-US" altLang="ja-JP" sz="1200" dirty="0" smtClean="0"/>
              <a:t>2013</a:t>
            </a:r>
            <a:r>
              <a:rPr lang="ja-JP" altLang="en-US" sz="1200" dirty="0" smtClean="0"/>
              <a:t>年に開業した「ナレッジキャピタル」は、企業人、研究者、クリエイター、そして一般生活者といったさまざまな人々が持つ「知」を互いに融合させ、新しい価値を生み出す世界に類例のないユニークな施設です。</a:t>
            </a:r>
            <a:endParaRPr lang="en-US" altLang="ja-JP" sz="1200" dirty="0" smtClean="0"/>
          </a:p>
          <a:p>
            <a:r>
              <a:rPr lang="ja-JP" altLang="en-US" sz="1200" dirty="0" smtClean="0"/>
              <a:t>　大阪には、社会を変革するイノベーションを創出するための基盤があります。</a:t>
            </a:r>
            <a:endParaRPr lang="en-US" altLang="ja-JP" sz="1200" dirty="0" smtClean="0"/>
          </a:p>
          <a:p>
            <a:endParaRPr lang="en-US" altLang="ja-JP" sz="1200" dirty="0" smtClean="0"/>
          </a:p>
        </p:txBody>
      </p:sp>
      <p:sp>
        <p:nvSpPr>
          <p:cNvPr id="9" name="正方形/長方形 8"/>
          <p:cNvSpPr/>
          <p:nvPr/>
        </p:nvSpPr>
        <p:spPr>
          <a:xfrm>
            <a:off x="2776153" y="3410071"/>
            <a:ext cx="1449436" cy="369332"/>
          </a:xfrm>
          <a:prstGeom prst="rect">
            <a:avLst/>
          </a:prstGeom>
        </p:spPr>
        <p:txBody>
          <a:bodyPr wrap="none">
            <a:spAutoFit/>
          </a:bodyPr>
          <a:lstStyle/>
          <a:p>
            <a:pPr algn="ctr"/>
            <a:r>
              <a:rPr lang="ja-JP" altLang="en-US" sz="900" dirty="0" smtClean="0"/>
              <a:t>ナレッジキャピタルで生まれた</a:t>
            </a:r>
            <a:endParaRPr lang="en-US" altLang="ja-JP" sz="900" dirty="0" smtClean="0"/>
          </a:p>
          <a:p>
            <a:pPr algn="ctr"/>
            <a:r>
              <a:rPr lang="ja-JP" altLang="en-US" sz="900" dirty="0" smtClean="0"/>
              <a:t>「知的交流」事例</a:t>
            </a:r>
            <a:endParaRPr lang="ja-JP" altLang="en-US" sz="900" dirty="0"/>
          </a:p>
        </p:txBody>
      </p:sp>
      <p:pic>
        <p:nvPicPr>
          <p:cNvPr id="2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832" y="3776549"/>
            <a:ext cx="1917429" cy="188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975797" y="3410071"/>
            <a:ext cx="1053495" cy="369332"/>
          </a:xfrm>
          <a:prstGeom prst="rect">
            <a:avLst/>
          </a:prstGeom>
        </p:spPr>
        <p:txBody>
          <a:bodyPr wrap="none">
            <a:spAutoFit/>
          </a:bodyPr>
          <a:lstStyle/>
          <a:p>
            <a:pPr algn="ctr"/>
            <a:r>
              <a:rPr lang="ja-JP" altLang="en-US" sz="900" dirty="0" smtClean="0"/>
              <a:t>ナレッジキャピタルの</a:t>
            </a:r>
            <a:endParaRPr lang="en-US" altLang="ja-JP" sz="900" dirty="0" smtClean="0"/>
          </a:p>
          <a:p>
            <a:pPr algn="ctr"/>
            <a:r>
              <a:rPr lang="ja-JP" altLang="en-US" sz="900" dirty="0"/>
              <a:t>コンセプト</a:t>
            </a:r>
          </a:p>
        </p:txBody>
      </p:sp>
      <p:sp>
        <p:nvSpPr>
          <p:cNvPr id="31" name="正方形/長方形 30"/>
          <p:cNvSpPr/>
          <p:nvPr/>
        </p:nvSpPr>
        <p:spPr>
          <a:xfrm>
            <a:off x="531638" y="5950034"/>
            <a:ext cx="1766830" cy="369332"/>
          </a:xfrm>
          <a:prstGeom prst="rect">
            <a:avLst/>
          </a:prstGeom>
        </p:spPr>
        <p:txBody>
          <a:bodyPr wrap="none">
            <a:spAutoFit/>
          </a:bodyPr>
          <a:lstStyle/>
          <a:p>
            <a:r>
              <a:rPr lang="ja-JP" altLang="en-US" sz="900" dirty="0" smtClean="0"/>
              <a:t>出典：「ナレッジキャピタル」報道用</a:t>
            </a:r>
            <a:endParaRPr lang="en-US" altLang="ja-JP" sz="900" dirty="0" smtClean="0"/>
          </a:p>
          <a:p>
            <a:r>
              <a:rPr lang="ja-JP" altLang="en-US" sz="900" dirty="0" smtClean="0"/>
              <a:t>基礎資料より</a:t>
            </a:r>
            <a:endParaRPr lang="ja-JP" altLang="en-US" sz="900" dirty="0"/>
          </a:p>
        </p:txBody>
      </p:sp>
      <p:graphicFrame>
        <p:nvGraphicFramePr>
          <p:cNvPr id="20" name="表 19"/>
          <p:cNvGraphicFramePr>
            <a:graphicFrameLocks noGrp="1"/>
          </p:cNvGraphicFramePr>
          <p:nvPr>
            <p:extLst>
              <p:ext uri="{D42A27DB-BD31-4B8C-83A1-F6EECF244321}">
                <p14:modId xmlns:p14="http://schemas.microsoft.com/office/powerpoint/2010/main" val="483126853"/>
              </p:ext>
            </p:extLst>
          </p:nvPr>
        </p:nvGraphicFramePr>
        <p:xfrm>
          <a:off x="2555776" y="3779403"/>
          <a:ext cx="1835303" cy="2457909"/>
        </p:xfrm>
        <a:graphic>
          <a:graphicData uri="http://schemas.openxmlformats.org/drawingml/2006/table">
            <a:tbl>
              <a:tblPr firstRow="1" bandRow="1">
                <a:tableStyleId>{5C22544A-7EE6-4342-B048-85BDC9FD1C3A}</a:tableStyleId>
              </a:tblPr>
              <a:tblGrid>
                <a:gridCol w="432048"/>
                <a:gridCol w="288032"/>
                <a:gridCol w="432048"/>
                <a:gridCol w="683175"/>
              </a:tblGrid>
              <a:tr h="95709">
                <a:tc>
                  <a:txBody>
                    <a:bodyPr/>
                    <a:lstStyle/>
                    <a:p>
                      <a:pPr marL="0" indent="0" algn="ctr">
                        <a:buFont typeface="Arial" panose="020B0604020202020204" pitchFamily="34" charset="0"/>
                        <a:buNone/>
                      </a:pPr>
                      <a:r>
                        <a:rPr kumimoji="1" lang="ja-JP" altLang="en-US" sz="500" b="0" dirty="0" smtClean="0">
                          <a:solidFill>
                            <a:schemeClr val="bg1"/>
                          </a:solidFill>
                        </a:rPr>
                        <a:t>参画者</a:t>
                      </a:r>
                      <a:endParaRPr kumimoji="1" lang="ja-JP" altLang="en-US" sz="500" b="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Arial" panose="020B0604020202020204" pitchFamily="34" charset="0"/>
                        <a:buNone/>
                      </a:pPr>
                      <a:r>
                        <a:rPr kumimoji="1" lang="ja-JP" altLang="en-US" sz="500" b="0" dirty="0" smtClean="0">
                          <a:solidFill>
                            <a:schemeClr val="bg1"/>
                          </a:solidFill>
                        </a:rPr>
                        <a:t>参画分類</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タイトル</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概要</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221855">
                <a:tc>
                  <a:txBody>
                    <a:bodyPr/>
                    <a:lstStyle/>
                    <a:p>
                      <a:pPr algn="ctr"/>
                      <a:r>
                        <a:rPr kumimoji="1" lang="ja-JP" altLang="en-US" sz="500" b="0" dirty="0" smtClean="0">
                          <a:solidFill>
                            <a:schemeClr val="tx1"/>
                          </a:solidFill>
                        </a:rPr>
                        <a:t>グリーンロードモータース</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三木楽器</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ウエストユニティス</a:t>
                      </a:r>
                      <a:endParaRPr kumimoji="1" lang="ja-JP" altLang="en-US" sz="500" b="0"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indent="0" algn="ctr">
                        <a:buFont typeface="Wingdings" panose="05000000000000000000" pitchFamily="2" charset="2"/>
                        <a:buNone/>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l">
                        <a:buFont typeface="Wingdings" panose="05000000000000000000" pitchFamily="2" charset="2"/>
                        <a:buNone/>
                      </a:pPr>
                      <a:r>
                        <a:rPr kumimoji="1" lang="ja-JP" altLang="en-US" sz="500" b="0" dirty="0" smtClean="0">
                          <a:solidFill>
                            <a:schemeClr val="tx1"/>
                          </a:solidFill>
                        </a:rPr>
                        <a:t>ＥＶプラットフォームの開発</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500" b="0" dirty="0" smtClean="0">
                          <a:solidFill>
                            <a:schemeClr val="tx1"/>
                          </a:solidFill>
                        </a:rPr>
                        <a:t>電気自動車らしい走行サウンド製作と先進的ＥＶプラットフォームの開発</a:t>
                      </a:r>
                      <a:endParaRPr kumimoji="1" lang="en-US" altLang="ja-JP" sz="500" b="0" dirty="0" smtClean="0">
                        <a:solidFill>
                          <a:schemeClr val="tx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関西大学</a:t>
                      </a:r>
                      <a:r>
                        <a:rPr kumimoji="1" lang="en-US" altLang="ja-JP" sz="500" b="0" dirty="0" smtClean="0"/>
                        <a:t/>
                      </a:r>
                      <a:br>
                        <a:rPr kumimoji="1" lang="en-US" altLang="ja-JP" sz="500" b="0" dirty="0" smtClean="0"/>
                      </a:br>
                      <a:r>
                        <a:rPr kumimoji="1" lang="ja-JP" altLang="en-US" sz="500" b="0" dirty="0" smtClean="0"/>
                        <a:t>微生物工学研究室</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ナレッジオフィス</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アスリードのための「お餅」</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大学の研究と伝統和菓子技術の統合により、「お餅」をベースとした新しい機能性和菓子を商品化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en-US" altLang="ja-JP" sz="500" b="0" dirty="0" smtClean="0"/>
                        <a:t>XNT</a:t>
                      </a:r>
                      <a:r>
                        <a:rPr kumimoji="1" lang="ja-JP" altLang="en-US" sz="500" b="0" dirty="0" smtClean="0"/>
                        <a:t>　</a:t>
                      </a:r>
                      <a:r>
                        <a:rPr kumimoji="1" lang="en-US" altLang="ja-JP" sz="500" b="0" dirty="0" smtClean="0"/>
                        <a:t>Limited</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t>Carbon</a:t>
                      </a:r>
                      <a:r>
                        <a:rPr kumimoji="1" lang="ja-JP" altLang="en-US" sz="500" b="0" dirty="0" smtClean="0"/>
                        <a:t>　</a:t>
                      </a:r>
                      <a:r>
                        <a:rPr kumimoji="1" lang="en-US" altLang="ja-JP" sz="500" b="0" dirty="0" smtClean="0"/>
                        <a:t>Rider</a:t>
                      </a:r>
                      <a:r>
                        <a:rPr kumimoji="1" lang="ja-JP" altLang="en-US" sz="500" b="0" dirty="0" smtClean="0"/>
                        <a:t>（カーボンライダー）</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遊びながら環境について学ぶことができる</a:t>
                      </a:r>
                      <a:r>
                        <a:rPr kumimoji="1" lang="en-US" altLang="ja-JP" sz="500" b="0" dirty="0" smtClean="0"/>
                        <a:t>3D</a:t>
                      </a:r>
                      <a:r>
                        <a:rPr kumimoji="1" lang="ja-JP" altLang="en-US" sz="500" b="0" dirty="0" smtClean="0"/>
                        <a:t>体験型の環境教育ゲーム</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グローバルダイナミクス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「アサーボウル大福」商品化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機能性素材セラミドを起用した健康に良い美容大福の開発</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アレックス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クラウドファンディングで浪曲ＮＹ公演実現</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「夢」や「目標」を持つチャレンジャーを「クラウドファンディング」によりサポート</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メルセデス・ベンツ日本</a:t>
                      </a:r>
                      <a:r>
                        <a:rPr kumimoji="1" lang="en-US" altLang="ja-JP" sz="500" b="0" dirty="0" smtClean="0"/>
                        <a:t/>
                      </a:r>
                      <a:br>
                        <a:rPr kumimoji="1" lang="en-US" altLang="ja-JP" sz="500" b="0" dirty="0" smtClean="0"/>
                      </a:br>
                      <a:r>
                        <a:rPr kumimoji="1" lang="ja-JP" altLang="en-US" sz="500" b="0" dirty="0" smtClean="0"/>
                        <a:t>ダイキン工業</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フューチャーライフショールーム</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コラボカー「</a:t>
                      </a:r>
                      <a:r>
                        <a:rPr kumimoji="1" lang="en-US" altLang="ja-JP" sz="500" b="0" dirty="0" err="1" smtClean="0"/>
                        <a:t>Smarpy</a:t>
                      </a:r>
                      <a:r>
                        <a:rPr kumimoji="1" lang="ja-JP" altLang="en-US" sz="500" b="0" dirty="0" smtClean="0"/>
                        <a:t>」開発</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ベンツのスマート電気自動車にダイキン工業のキャラクターを掛け合わせたコラボカー開発</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dirty="0" smtClean="0"/>
                        <a:t>梅花女子大学</a:t>
                      </a:r>
                      <a:r>
                        <a:rPr kumimoji="1" lang="en-US" altLang="ja-JP" sz="500" b="0" dirty="0" smtClean="0"/>
                        <a:t/>
                      </a:r>
                      <a:br>
                        <a:rPr kumimoji="1" lang="en-US" altLang="ja-JP" sz="500" b="0" dirty="0" smtClean="0"/>
                      </a:br>
                      <a:r>
                        <a:rPr kumimoji="1" lang="ja-JP" altLang="en-US" sz="500" b="0" dirty="0" smtClean="0"/>
                        <a:t>凸版印刷</a:t>
                      </a:r>
                    </a:p>
                    <a:p>
                      <a:pPr algn="ct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イギリス古文書「しかけ絵本」デジタルアーカイブ</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梅花女子大学が所有する貴重本「しかけ絵本」を凸版印刷の技術でデジタルアーカイブ化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情報通信研究機構（</a:t>
                      </a:r>
                      <a:r>
                        <a:rPr kumimoji="1" lang="en-US" altLang="ja-JP" sz="500" b="0" dirty="0" smtClean="0"/>
                        <a:t>NICT)</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文化財の３Ｄ映像化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奈良・海龍王寺の十一面観音菩薩立像を３Ｄ映像化し、世界最大の裸眼視聴が可能なディスプレイで公開</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648523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地域で活躍するなら大阪！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民」の力を中心に発展を遂げてきた歴史があります。また、地域を愛する気持ちも強く、人と人とのつながりも広く、深い地域です。現在でも、住民主体の地域に根差した活動がさまざまな場所で行われています。あわせて、住み慣れた地域で生涯にわたっていきいきと活躍できる環境づくりも進んで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95535" y="1628800"/>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lvl="0"/>
            <a:r>
              <a:rPr lang="ja-JP" altLang="en-US" sz="1400" b="1" dirty="0">
                <a:solidFill>
                  <a:schemeClr val="tx1"/>
                </a:solidFill>
              </a:rPr>
              <a:t>地域に根差して活躍するなら大阪！</a:t>
            </a:r>
            <a:endParaRPr lang="en-US" altLang="ja-JP" sz="1200" b="1" dirty="0">
              <a:solidFill>
                <a:schemeClr val="tx1"/>
              </a:solidFill>
            </a:endParaRPr>
          </a:p>
          <a:p>
            <a:pPr lvl="0"/>
            <a:r>
              <a:rPr lang="en-US" altLang="ja-JP" sz="1200" dirty="0">
                <a:solidFill>
                  <a:schemeClr val="tx1"/>
                </a:solidFill>
              </a:rPr>
              <a:t>【</a:t>
            </a:r>
            <a:r>
              <a:rPr lang="ja-JP" altLang="en-US" sz="1200" dirty="0">
                <a:solidFill>
                  <a:schemeClr val="tx1"/>
                </a:solidFill>
              </a:rPr>
              <a:t>こんなあなたに</a:t>
            </a:r>
            <a:r>
              <a:rPr lang="en-US" altLang="ja-JP" sz="1200" dirty="0">
                <a:solidFill>
                  <a:schemeClr val="tx1"/>
                </a:solidFill>
              </a:rPr>
              <a:t>】</a:t>
            </a:r>
            <a:r>
              <a:rPr lang="ja-JP" altLang="en-US" sz="1200" dirty="0">
                <a:solidFill>
                  <a:schemeClr val="tx1"/>
                </a:solidFill>
              </a:rPr>
              <a:t>社会課題を解決したい方、自分らしく働きたい方</a:t>
            </a:r>
            <a:endParaRPr lang="en-US" altLang="ja-JP" sz="1200" dirty="0">
              <a:solidFill>
                <a:schemeClr val="tx1"/>
              </a:solidFill>
            </a:endParaRPr>
          </a:p>
          <a:p>
            <a:pPr lvl="0"/>
            <a:endParaRPr lang="en-US" altLang="ja-JP" sz="1200" dirty="0">
              <a:solidFill>
                <a:schemeClr val="tx1"/>
              </a:solidFill>
            </a:endParaRPr>
          </a:p>
          <a:p>
            <a:pPr lvl="0"/>
            <a:r>
              <a:rPr lang="ja-JP" altLang="en-US" sz="1200" dirty="0">
                <a:solidFill>
                  <a:schemeClr val="tx1"/>
                </a:solidFill>
              </a:rPr>
              <a:t>　課題先進地域・大阪は、「大阪を変える</a:t>
            </a:r>
            <a:r>
              <a:rPr lang="en-US" altLang="ja-JP" sz="1200" dirty="0">
                <a:solidFill>
                  <a:schemeClr val="tx1"/>
                </a:solidFill>
              </a:rPr>
              <a:t>100</a:t>
            </a:r>
            <a:r>
              <a:rPr lang="ja-JP" altLang="en-US" sz="1200" dirty="0">
                <a:solidFill>
                  <a:schemeClr val="tx1"/>
                </a:solidFill>
              </a:rPr>
              <a:t>人会議」など、社会課題の解決を目指すソーシャルベンチャーの一大集積地となっています。プレイヤーとしてのソーシャルベンチャーだけでなく、それを受け入れる社会風土、支援団体などがそろっています。</a:t>
            </a:r>
            <a:endParaRPr lang="en-US" altLang="ja-JP" sz="1200" dirty="0">
              <a:solidFill>
                <a:schemeClr val="tx1"/>
              </a:solidFill>
            </a:endParaRPr>
          </a:p>
          <a:p>
            <a:pPr lvl="0"/>
            <a:r>
              <a:rPr lang="ja-JP" altLang="en-US" sz="1200" dirty="0">
                <a:solidFill>
                  <a:schemeClr val="tx1"/>
                </a:solidFill>
              </a:rPr>
              <a:t>　大阪では、地域とつながりを持ちながら、地域に貢献したり、組織や形に捉われずに活躍することができます。</a:t>
            </a:r>
            <a:endParaRPr lang="en-US" altLang="ja-JP" sz="1200" dirty="0">
              <a:solidFill>
                <a:schemeClr val="tx1"/>
              </a:solidFill>
            </a:endParaRPr>
          </a:p>
          <a:p>
            <a:endParaRPr kumimoji="1" lang="ja-JP" altLang="en-US" sz="1200" dirty="0">
              <a:solidFill>
                <a:schemeClr val="tx1"/>
              </a:solidFill>
            </a:endParaRPr>
          </a:p>
        </p:txBody>
      </p:sp>
      <p:sp>
        <p:nvSpPr>
          <p:cNvPr id="18" name="正方形/長方形 17"/>
          <p:cNvSpPr/>
          <p:nvPr/>
        </p:nvSpPr>
        <p:spPr>
          <a:xfrm>
            <a:off x="552984" y="3429000"/>
            <a:ext cx="3833350" cy="2880320"/>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r>
              <a:rPr kumimoji="1" lang="ja-JP" altLang="en-US" sz="1200" b="1" u="sng" dirty="0" smtClean="0"/>
              <a:t>大阪を変える</a:t>
            </a:r>
            <a:r>
              <a:rPr kumimoji="1" lang="en-US" altLang="ja-JP" sz="1200" b="1" u="sng" dirty="0" smtClean="0"/>
              <a:t>100</a:t>
            </a:r>
            <a:r>
              <a:rPr kumimoji="1" lang="ja-JP" altLang="en-US" sz="1200" b="1" u="sng" dirty="0" smtClean="0"/>
              <a:t>人会議</a:t>
            </a:r>
            <a:endParaRPr lang="en-US" altLang="ja-JP" sz="1200" b="1" u="sng" dirty="0"/>
          </a:p>
          <a:p>
            <a:r>
              <a:rPr lang="ja-JP" altLang="en-US" sz="1200" dirty="0"/>
              <a:t>大阪におけるさまざまな社会課題解決に向かう社会的事業者自らが組織し、行政や企業・地縁組織などと有機的な協働を深めるためのプラットホームを目指し、より良き市民社会形成に寄与していこうとする</a:t>
            </a:r>
            <a:r>
              <a:rPr lang="ja-JP" altLang="en-US" sz="1200" dirty="0" smtClean="0"/>
              <a:t>団体</a:t>
            </a:r>
            <a:endParaRPr kumimoji="1" lang="ja-JP" altLang="en-US" sz="1200" dirty="0" smtClean="0"/>
          </a:p>
        </p:txBody>
      </p:sp>
      <p:pic>
        <p:nvPicPr>
          <p:cNvPr id="5122" name="Picture 2" descr="C:\Users\2030205\Desktop\n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04"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2030205\Desktop\n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470"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88710" y="6049888"/>
            <a:ext cx="2274982" cy="230832"/>
          </a:xfrm>
          <a:prstGeom prst="rect">
            <a:avLst/>
          </a:prstGeom>
        </p:spPr>
        <p:txBody>
          <a:bodyPr wrap="none">
            <a:spAutoFit/>
          </a:bodyPr>
          <a:lstStyle/>
          <a:p>
            <a:r>
              <a:rPr lang="ja-JP" altLang="en-US" sz="900" dirty="0"/>
              <a:t>出典</a:t>
            </a:r>
            <a:r>
              <a:rPr lang="ja-JP" altLang="en-US" sz="900" dirty="0" smtClean="0"/>
              <a:t>：大阪を変える</a:t>
            </a:r>
            <a:r>
              <a:rPr lang="en-US" altLang="ja-JP" sz="900" dirty="0" smtClean="0"/>
              <a:t>100</a:t>
            </a:r>
            <a:r>
              <a:rPr lang="ja-JP" altLang="en-US" sz="900" dirty="0" smtClean="0"/>
              <a:t>人会議ホームページ</a:t>
            </a:r>
            <a:endParaRPr lang="en-US" altLang="ja-JP" sz="900" dirty="0" smtClean="0"/>
          </a:p>
        </p:txBody>
      </p:sp>
      <p:sp>
        <p:nvSpPr>
          <p:cNvPr id="19" name="正方形/長方形 18"/>
          <p:cNvSpPr/>
          <p:nvPr/>
        </p:nvSpPr>
        <p:spPr>
          <a:xfrm>
            <a:off x="4688113" y="1628801"/>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solidFill>
                  <a:schemeClr val="tx1"/>
                </a:solidFill>
              </a:rPr>
              <a:t>アクティブなシニアライフを送るなら大阪！</a:t>
            </a:r>
            <a:endParaRPr kumimoji="1" lang="en-US" altLang="ja-JP" sz="14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こんなあなたに</a:t>
            </a:r>
            <a:r>
              <a:rPr lang="en-US" altLang="ja-JP" sz="1200" dirty="0" smtClean="0">
                <a:solidFill>
                  <a:schemeClr val="tx1"/>
                </a:solidFill>
              </a:rPr>
              <a:t>】50</a:t>
            </a:r>
            <a:r>
              <a:rPr lang="ja-JP" altLang="en-US" sz="1200" dirty="0" smtClean="0">
                <a:solidFill>
                  <a:schemeClr val="tx1"/>
                </a:solidFill>
              </a:rPr>
              <a:t>～</a:t>
            </a:r>
            <a:r>
              <a:rPr lang="en-US" altLang="ja-JP" sz="1200" dirty="0" smtClean="0">
                <a:solidFill>
                  <a:schemeClr val="tx1"/>
                </a:solidFill>
              </a:rPr>
              <a:t>60</a:t>
            </a:r>
            <a:r>
              <a:rPr lang="ja-JP" altLang="en-US" sz="1200" dirty="0" smtClean="0">
                <a:solidFill>
                  <a:schemeClr val="tx1"/>
                </a:solidFill>
              </a:rPr>
              <a:t>代</a:t>
            </a:r>
            <a:endParaRPr lang="en-US" altLang="ja-JP" sz="1200" dirty="0" smtClean="0">
              <a:solidFill>
                <a:schemeClr val="tx1"/>
              </a:solidFill>
            </a:endParaRPr>
          </a:p>
          <a:p>
            <a:endParaRPr lang="en-US" altLang="ja-JP" sz="1200" dirty="0" smtClean="0">
              <a:solidFill>
                <a:schemeClr val="tx1"/>
              </a:solidFill>
            </a:endParaRPr>
          </a:p>
          <a:p>
            <a:r>
              <a:rPr lang="ja-JP" altLang="en-US" sz="1200" dirty="0" smtClean="0">
                <a:solidFill>
                  <a:schemeClr val="tx1"/>
                </a:solidFill>
              </a:rPr>
              <a:t>　大阪では、都心部</a:t>
            </a:r>
            <a:r>
              <a:rPr lang="ja-JP" altLang="en-US" sz="1200" dirty="0">
                <a:solidFill>
                  <a:schemeClr val="tx1"/>
                </a:solidFill>
              </a:rPr>
              <a:t>・</a:t>
            </a:r>
            <a:r>
              <a:rPr lang="ja-JP" altLang="en-US" sz="1200" dirty="0" smtClean="0">
                <a:solidFill>
                  <a:schemeClr val="tx1"/>
                </a:solidFill>
              </a:rPr>
              <a:t>郊外部の先行モデル地域で「スマートエイジング・シティ」の取り組みが進められており、アクティブ</a:t>
            </a:r>
            <a:r>
              <a:rPr lang="ja-JP" altLang="en-US" sz="1200" dirty="0">
                <a:solidFill>
                  <a:schemeClr val="tx1"/>
                </a:solidFill>
              </a:rPr>
              <a:t>なシニアライフ</a:t>
            </a:r>
            <a:r>
              <a:rPr lang="ja-JP" altLang="en-US" sz="1200" dirty="0" smtClean="0">
                <a:solidFill>
                  <a:schemeClr val="tx1"/>
                </a:solidFill>
              </a:rPr>
              <a:t>から将来的</a:t>
            </a:r>
            <a:r>
              <a:rPr lang="ja-JP" altLang="en-US" sz="1200" dirty="0">
                <a:solidFill>
                  <a:schemeClr val="tx1"/>
                </a:solidFill>
              </a:rPr>
              <a:t>に万一介護が必要になったときのサポートまで、シームレスに移行することが可能です</a:t>
            </a:r>
            <a:r>
              <a:rPr lang="ja-JP" altLang="en-US" sz="1200" dirty="0" smtClean="0">
                <a:solidFill>
                  <a:schemeClr val="tx1"/>
                </a:solidFill>
              </a:rPr>
              <a:t>。シニア</a:t>
            </a:r>
            <a:r>
              <a:rPr lang="ja-JP" altLang="en-US" sz="1200" dirty="0">
                <a:solidFill>
                  <a:schemeClr val="tx1"/>
                </a:solidFill>
              </a:rPr>
              <a:t>が</a:t>
            </a:r>
            <a:r>
              <a:rPr lang="ja-JP" altLang="en-US" sz="1200" dirty="0" smtClean="0">
                <a:solidFill>
                  <a:schemeClr val="tx1"/>
                </a:solidFill>
              </a:rPr>
              <a:t>暮らしやすいまちづくりは、子育て世代や若者など多様な世代が暮らしやすいまちづくりにもつながります。</a:t>
            </a:r>
            <a:endParaRPr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快適</a:t>
            </a:r>
            <a:r>
              <a:rPr lang="ja-JP" altLang="en-US" sz="1200" dirty="0">
                <a:solidFill>
                  <a:schemeClr val="tx1"/>
                </a:solidFill>
              </a:rPr>
              <a:t>な都市型ライフスタイルを</a:t>
            </a:r>
            <a:r>
              <a:rPr lang="ja-JP" altLang="en-US" sz="1200" dirty="0" smtClean="0">
                <a:solidFill>
                  <a:schemeClr val="tx1"/>
                </a:solidFill>
              </a:rPr>
              <a:t>送りながら、これ</a:t>
            </a:r>
            <a:r>
              <a:rPr lang="ja-JP" altLang="en-US" sz="1200" dirty="0">
                <a:solidFill>
                  <a:schemeClr val="tx1"/>
                </a:solidFill>
              </a:rPr>
              <a:t>までの経験を</a:t>
            </a:r>
            <a:r>
              <a:rPr lang="ja-JP" altLang="en-US" sz="1200" dirty="0" smtClean="0">
                <a:solidFill>
                  <a:schemeClr val="tx1"/>
                </a:solidFill>
              </a:rPr>
              <a:t>活かしてプロフェッショナル人材と</a:t>
            </a:r>
            <a:r>
              <a:rPr lang="ja-JP" altLang="en-US" sz="1200" dirty="0">
                <a:solidFill>
                  <a:schemeClr val="tx1"/>
                </a:solidFill>
              </a:rPr>
              <a:t>して</a:t>
            </a:r>
            <a:r>
              <a:rPr lang="ja-JP" altLang="en-US" sz="1200" dirty="0" smtClean="0">
                <a:solidFill>
                  <a:schemeClr val="tx1"/>
                </a:solidFill>
              </a:rPr>
              <a:t>活躍することができます。</a:t>
            </a:r>
            <a:endParaRPr lang="en-US" altLang="ja-JP" sz="1200" dirty="0" smtClean="0">
              <a:solidFill>
                <a:schemeClr val="tx1"/>
              </a:solidFill>
            </a:endParaRPr>
          </a:p>
          <a:p>
            <a:r>
              <a:rPr lang="ja-JP" altLang="en-US" sz="1200" dirty="0">
                <a:solidFill>
                  <a:schemeClr val="tx1"/>
                </a:solidFill>
              </a:rPr>
              <a:t>　</a:t>
            </a:r>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p:txBody>
      </p:sp>
      <p:graphicFrame>
        <p:nvGraphicFramePr>
          <p:cNvPr id="23" name="表 22"/>
          <p:cNvGraphicFramePr>
            <a:graphicFrameLocks noGrp="1"/>
          </p:cNvGraphicFramePr>
          <p:nvPr>
            <p:extLst>
              <p:ext uri="{D42A27DB-BD31-4B8C-83A1-F6EECF244321}">
                <p14:modId xmlns:p14="http://schemas.microsoft.com/office/powerpoint/2010/main" val="1230341296"/>
              </p:ext>
            </p:extLst>
          </p:nvPr>
        </p:nvGraphicFramePr>
        <p:xfrm>
          <a:off x="4723446" y="4206200"/>
          <a:ext cx="4068451" cy="2103120"/>
        </p:xfrm>
        <a:graphic>
          <a:graphicData uri="http://schemas.openxmlformats.org/drawingml/2006/table">
            <a:tbl>
              <a:tblPr firstRow="1" bandRow="1">
                <a:tableStyleId>{5C22544A-7EE6-4342-B048-85BDC9FD1C3A}</a:tableStyleId>
              </a:tblPr>
              <a:tblGrid>
                <a:gridCol w="1036015"/>
                <a:gridCol w="3032436"/>
              </a:tblGrid>
              <a:tr h="180638">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東淀川区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ja-JP" altLang="en-US" sz="1000" b="0" dirty="0" smtClean="0">
                          <a:solidFill>
                            <a:schemeClr val="tx1"/>
                          </a:solidFill>
                        </a:rPr>
                        <a:t>地域包括ケアシステムの実現をめざし、医療と介護のまちづくりのための株式会社を中心に経済合理性を確保し、持続可能な社会システムを目指す</a:t>
                      </a:r>
                      <a:endParaRPr kumimoji="1" lang="en-US" altLang="ja-JP" sz="1000" b="0" dirty="0" smtClean="0">
                        <a:solidFill>
                          <a:schemeClr val="tx1"/>
                        </a:solidFill>
                      </a:endParaRPr>
                    </a:p>
                    <a:p>
                      <a:pPr marL="171450" indent="-171450">
                        <a:buFont typeface="Wingdings" panose="05000000000000000000" pitchFamily="2" charset="2"/>
                        <a:buChar char="l"/>
                      </a:pPr>
                      <a:r>
                        <a:rPr kumimoji="1" lang="ja-JP" altLang="en-US" sz="1000" b="0" dirty="0" smtClean="0">
                          <a:solidFill>
                            <a:schemeClr val="tx1"/>
                          </a:solidFill>
                        </a:rPr>
                        <a:t>住民参加で生涯にわたって活躍できる社会モデルを構築</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0">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城東区・東成区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en-US" altLang="ja-JP" sz="1000" b="0" dirty="0" smtClean="0">
                          <a:solidFill>
                            <a:schemeClr val="tx1"/>
                          </a:solidFill>
                        </a:rPr>
                        <a:t>UR</a:t>
                      </a:r>
                      <a:r>
                        <a:rPr kumimoji="1" lang="ja-JP" altLang="en-US" sz="1000" b="0" dirty="0" smtClean="0">
                          <a:solidFill>
                            <a:schemeClr val="tx1"/>
                          </a:solidFill>
                        </a:rPr>
                        <a:t>の集合住宅を活用</a:t>
                      </a:r>
                      <a:endParaRPr kumimoji="1" lang="en-US" altLang="ja-JP" sz="1000" b="0" dirty="0" smtClean="0">
                        <a:solidFill>
                          <a:schemeClr val="tx1"/>
                        </a:solidFill>
                      </a:endParaRPr>
                    </a:p>
                    <a:p>
                      <a:pPr marL="171450" indent="-171450">
                        <a:buFont typeface="Wingdings" panose="05000000000000000000" pitchFamily="2" charset="2"/>
                        <a:buChar char="l"/>
                      </a:pPr>
                      <a:r>
                        <a:rPr kumimoji="1" lang="ja-JP" altLang="en-US" sz="1000" b="0" dirty="0" smtClean="0">
                          <a:solidFill>
                            <a:schemeClr val="tx1"/>
                          </a:solidFill>
                        </a:rPr>
                        <a:t>早期介入・支援のためのネットワークを構築し、健康で安心して暮らせる環境づくり</a:t>
                      </a:r>
                      <a:endParaRPr kumimoji="1" lang="ja-JP" altLang="en-US" sz="1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35473">
                <a:tc>
                  <a:txBody>
                    <a:bodyPr/>
                    <a:lstStyle/>
                    <a:p>
                      <a:pPr algn="ctr"/>
                      <a:r>
                        <a:rPr kumimoji="1" lang="ja-JP" altLang="en-US" sz="1000" b="0" dirty="0" smtClean="0">
                          <a:solidFill>
                            <a:schemeClr val="tx1"/>
                          </a:solidFill>
                        </a:rPr>
                        <a:t>河内長野市</a:t>
                      </a:r>
                      <a:endParaRPr kumimoji="1" lang="en-US" altLang="ja-JP" sz="1000" b="0" dirty="0" smtClean="0">
                        <a:solidFill>
                          <a:schemeClr val="tx1"/>
                        </a:solidFill>
                      </a:endParaRPr>
                    </a:p>
                    <a:p>
                      <a:pPr algn="ctr"/>
                      <a:r>
                        <a:rPr kumimoji="1" lang="ja-JP" altLang="en-US" sz="1000" b="0" dirty="0" smtClean="0">
                          <a:solidFill>
                            <a:schemeClr val="tx1"/>
                          </a:solidFill>
                        </a:rPr>
                        <a:t>南花台</a:t>
                      </a:r>
                      <a:endParaRPr kumimoji="1" lang="en-US" altLang="ja-JP" sz="1000" b="0" dirty="0" smtClean="0">
                        <a:solidFill>
                          <a:schemeClr val="tx1"/>
                        </a:solidFill>
                      </a:endParaRPr>
                    </a:p>
                    <a:p>
                      <a:pPr algn="ctr"/>
                      <a:r>
                        <a:rPr kumimoji="1" lang="ja-JP" altLang="en-US" sz="1000" b="0" dirty="0" smtClean="0">
                          <a:solidFill>
                            <a:schemeClr val="tx1"/>
                          </a:solidFill>
                        </a:rPr>
                        <a:t>（郊外部）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ニュータウン地区において団地再生のまちづくりを展開</a:t>
                      </a:r>
                      <a:endParaRPr kumimoji="1" lang="en-US" altLang="ja-JP" sz="1000" b="0" dirty="0" smtClean="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企業や病院と連携した健康仲間づくりを実施</a:t>
                      </a:r>
                      <a:endParaRPr kumimoji="1" lang="en-US" altLang="ja-JP" sz="1000" b="0" dirty="0" smtClean="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生涯にわたって安心して暮らし続けられるまちづくりを目指す</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24" name="正方形/長方形 23"/>
          <p:cNvSpPr/>
          <p:nvPr/>
        </p:nvSpPr>
        <p:spPr>
          <a:xfrm>
            <a:off x="5161899" y="3791312"/>
            <a:ext cx="3183885" cy="400110"/>
          </a:xfrm>
          <a:prstGeom prst="rect">
            <a:avLst/>
          </a:prstGeom>
        </p:spPr>
        <p:txBody>
          <a:bodyPr wrap="none">
            <a:spAutoFit/>
          </a:bodyPr>
          <a:lstStyle/>
          <a:p>
            <a:pPr algn="ctr"/>
            <a:r>
              <a:rPr lang="ja-JP" altLang="en-US" sz="1000" dirty="0" smtClean="0"/>
              <a:t>スマートエイジング・シティ先行モデル地域における取り組み</a:t>
            </a:r>
            <a:endParaRPr lang="en-US" altLang="ja-JP" sz="1000" dirty="0" smtClean="0"/>
          </a:p>
          <a:p>
            <a:pPr algn="ctr"/>
            <a:r>
              <a:rPr lang="ja-JP" altLang="en-US" sz="1000" dirty="0" smtClean="0"/>
              <a:t>（</a:t>
            </a:r>
            <a:r>
              <a:rPr lang="en-US" altLang="ja-JP" sz="1000" dirty="0" smtClean="0"/>
              <a:t>※</a:t>
            </a:r>
            <a:r>
              <a:rPr lang="ja-JP" altLang="en-US" sz="1000" dirty="0" smtClean="0"/>
              <a:t>具体的事業が開始されている主な地域例）</a:t>
            </a:r>
            <a:endParaRPr lang="ja-JP" altLang="en-US" sz="10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2233746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98"/>
          <p:cNvSpPr>
            <a:spLocks noChangeArrowheads="1"/>
          </p:cNvSpPr>
          <p:nvPr/>
        </p:nvSpPr>
        <p:spPr bwMode="auto">
          <a:xfrm>
            <a:off x="2389251" y="4734024"/>
            <a:ext cx="1746097" cy="1104614"/>
          </a:xfrm>
          <a:prstGeom prst="rect">
            <a:avLst/>
          </a:prstGeom>
          <a:blipFill dpi="0" rotWithShape="1">
            <a:blip r:embed="rId2" cstate="print"/>
            <a:srcRect/>
            <a:stretch>
              <a:fillRect/>
            </a:stretch>
          </a:blipFill>
          <a:ln w="9525">
            <a:noFill/>
            <a:miter lim="800000"/>
            <a:headEnd/>
            <a:tailEnd/>
          </a:ln>
        </p:spPr>
        <p:txBody>
          <a:bodyPr lIns="0" tIns="0" rIns="0" bIns="0"/>
          <a:lstStyle/>
          <a:p>
            <a:endParaRPr lang="ja-JP" altLang="en-US">
              <a:solidFill>
                <a:prstClr val="black"/>
              </a:solidFill>
            </a:endParaRPr>
          </a:p>
        </p:txBody>
      </p:sp>
      <p:grpSp>
        <p:nvGrpSpPr>
          <p:cNvPr id="28" name="Group 5"/>
          <p:cNvGrpSpPr>
            <a:grpSpLocks noChangeAspect="1"/>
          </p:cNvGrpSpPr>
          <p:nvPr/>
        </p:nvGrpSpPr>
        <p:grpSpPr bwMode="auto">
          <a:xfrm>
            <a:off x="575468" y="3503535"/>
            <a:ext cx="8245005" cy="2900362"/>
            <a:chOff x="310" y="689"/>
            <a:chExt cx="5348" cy="3285"/>
          </a:xfrm>
        </p:grpSpPr>
        <p:sp>
          <p:nvSpPr>
            <p:cNvPr id="29" name="Freeform 6"/>
            <p:cNvSpPr>
              <a:spLocks noChangeAspect="1"/>
            </p:cNvSpPr>
            <p:nvPr/>
          </p:nvSpPr>
          <p:spPr bwMode="gray">
            <a:xfrm>
              <a:off x="310" y="1321"/>
              <a:ext cx="5121" cy="2653"/>
            </a:xfrm>
            <a:custGeom>
              <a:avLst/>
              <a:gdLst>
                <a:gd name="T0" fmla="*/ 2690 w 2690"/>
                <a:gd name="T1" fmla="*/ 96 h 1393"/>
                <a:gd name="T2" fmla="*/ 2352 w 2690"/>
                <a:gd name="T3" fmla="*/ 0 h 1393"/>
                <a:gd name="T4" fmla="*/ 0 w 2690"/>
                <a:gd name="T5" fmla="*/ 1351 h 1393"/>
                <a:gd name="T6" fmla="*/ 0 w 2690"/>
                <a:gd name="T7" fmla="*/ 1393 h 1393"/>
                <a:gd name="T8" fmla="*/ 2690 w 2690"/>
                <a:gd name="T9" fmla="*/ 96 h 1393"/>
              </a:gdLst>
              <a:ahLst/>
              <a:cxnLst>
                <a:cxn ang="0">
                  <a:pos x="T0" y="T1"/>
                </a:cxn>
                <a:cxn ang="0">
                  <a:pos x="T2" y="T3"/>
                </a:cxn>
                <a:cxn ang="0">
                  <a:pos x="T4" y="T5"/>
                </a:cxn>
                <a:cxn ang="0">
                  <a:pos x="T6" y="T7"/>
                </a:cxn>
                <a:cxn ang="0">
                  <a:pos x="T8" y="T9"/>
                </a:cxn>
              </a:cxnLst>
              <a:rect l="0" t="0" r="r" b="b"/>
              <a:pathLst>
                <a:path w="2690" h="1393">
                  <a:moveTo>
                    <a:pt x="2690" y="96"/>
                  </a:moveTo>
                  <a:cubicBezTo>
                    <a:pt x="2352" y="0"/>
                    <a:pt x="2352" y="0"/>
                    <a:pt x="2352" y="0"/>
                  </a:cubicBezTo>
                  <a:cubicBezTo>
                    <a:pt x="2161" y="748"/>
                    <a:pt x="1194" y="1291"/>
                    <a:pt x="0" y="1351"/>
                  </a:cubicBezTo>
                  <a:cubicBezTo>
                    <a:pt x="0" y="1393"/>
                    <a:pt x="0" y="1393"/>
                    <a:pt x="0" y="1393"/>
                  </a:cubicBezTo>
                  <a:cubicBezTo>
                    <a:pt x="1314" y="1391"/>
                    <a:pt x="2413" y="838"/>
                    <a:pt x="2690" y="96"/>
                  </a:cubicBez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 name="Freeform 7"/>
            <p:cNvSpPr>
              <a:spLocks noChangeAspect="1"/>
            </p:cNvSpPr>
            <p:nvPr/>
          </p:nvSpPr>
          <p:spPr bwMode="gray">
            <a:xfrm>
              <a:off x="4556" y="689"/>
              <a:ext cx="1102" cy="880"/>
            </a:xfrm>
            <a:custGeom>
              <a:avLst/>
              <a:gdLst>
                <a:gd name="T0" fmla="*/ 1102 w 1102"/>
                <a:gd name="T1" fmla="*/ 880 h 880"/>
                <a:gd name="T2" fmla="*/ 759 w 1102"/>
                <a:gd name="T3" fmla="*/ 0 h 880"/>
                <a:gd name="T4" fmla="*/ 0 w 1102"/>
                <a:gd name="T5" fmla="*/ 566 h 880"/>
                <a:gd name="T6" fmla="*/ 1102 w 1102"/>
                <a:gd name="T7" fmla="*/ 880 h 880"/>
              </a:gdLst>
              <a:ahLst/>
              <a:cxnLst>
                <a:cxn ang="0">
                  <a:pos x="T0" y="T1"/>
                </a:cxn>
                <a:cxn ang="0">
                  <a:pos x="T2" y="T3"/>
                </a:cxn>
                <a:cxn ang="0">
                  <a:pos x="T4" y="T5"/>
                </a:cxn>
                <a:cxn ang="0">
                  <a:pos x="T6" y="T7"/>
                </a:cxn>
              </a:cxnLst>
              <a:rect l="0" t="0" r="r" b="b"/>
              <a:pathLst>
                <a:path w="1102" h="880">
                  <a:moveTo>
                    <a:pt x="1102" y="880"/>
                  </a:moveTo>
                  <a:lnTo>
                    <a:pt x="759" y="0"/>
                  </a:lnTo>
                  <a:lnTo>
                    <a:pt x="0" y="566"/>
                  </a:lnTo>
                  <a:lnTo>
                    <a:pt x="1102" y="880"/>
                  </a:ln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2" name="object 33"/>
          <p:cNvSpPr>
            <a:spLocks noChangeArrowheads="1"/>
          </p:cNvSpPr>
          <p:nvPr/>
        </p:nvSpPr>
        <p:spPr bwMode="auto">
          <a:xfrm>
            <a:off x="6779800" y="5228463"/>
            <a:ext cx="1819896" cy="1104613"/>
          </a:xfrm>
          <a:prstGeom prst="rect">
            <a:avLst/>
          </a:prstGeom>
          <a:blipFill dpi="0" rotWithShape="1">
            <a:blip r:embed="rId3" cstate="print"/>
            <a:srcRect/>
            <a:stretch>
              <a:fillRect/>
            </a:stretch>
          </a:blipFill>
          <a:ln w="9525">
            <a:noFill/>
            <a:miter lim="800000"/>
            <a:headEnd/>
            <a:tailEnd/>
          </a:ln>
        </p:spPr>
        <p:txBody>
          <a:bodyPr lIns="0" tIns="0" rIns="0" bIns="0"/>
          <a:lstStyle/>
          <a:p>
            <a:endParaRPr lang="ja-JP" altLang="en-US">
              <a:solidFill>
                <a:prstClr val="black"/>
              </a:solidFill>
            </a:endParaRPr>
          </a:p>
        </p:txBody>
      </p:sp>
      <p:pic>
        <p:nvPicPr>
          <p:cNvPr id="23" name="Picture 2" descr="D:\ShimizuYo\Desktop\DSCN8198.JPG"/>
          <p:cNvPicPr>
            <a:picLocks noChangeAspect="1" noChangeArrowheads="1"/>
          </p:cNvPicPr>
          <p:nvPr/>
        </p:nvPicPr>
        <p:blipFill>
          <a:blip r:embed="rId4" cstate="print"/>
          <a:srcRect/>
          <a:stretch>
            <a:fillRect/>
          </a:stretch>
        </p:blipFill>
        <p:spPr bwMode="auto">
          <a:xfrm>
            <a:off x="4598768" y="3573017"/>
            <a:ext cx="997977" cy="1104613"/>
          </a:xfrm>
          <a:prstGeom prst="rect">
            <a:avLst/>
          </a:prstGeom>
          <a:noFill/>
          <a:ln w="9525">
            <a:noFill/>
            <a:miter lim="800000"/>
            <a:headEnd/>
            <a:tailEnd/>
          </a:ln>
        </p:spPr>
      </p:pic>
      <p:pic>
        <p:nvPicPr>
          <p:cNvPr id="24" name="Picture 4" descr="D:\nakatanit\Desktop\国循　医療機器トレーニング圧縮１.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1013" y="4935386"/>
            <a:ext cx="1656919" cy="11046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6" cstate="print"/>
          <a:srcRect/>
          <a:stretch>
            <a:fillRect/>
          </a:stretch>
        </p:blipFill>
        <p:spPr bwMode="auto">
          <a:xfrm>
            <a:off x="1416984" y="3722082"/>
            <a:ext cx="1655870" cy="1104614"/>
          </a:xfrm>
          <a:prstGeom prst="rect">
            <a:avLst/>
          </a:prstGeom>
          <a:noFill/>
          <a:ln w="9525">
            <a:noFill/>
            <a:miter lim="800000"/>
            <a:headEnd/>
            <a:tailEnd/>
          </a:ln>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大阪には、さまざまな分野・フェーズの研究開発拠点と、研究者が研究しやすく暮らしやすい環境があります。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都市型ライフスタイルを実現　研究開発なら大阪！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95535" y="1268760"/>
            <a:ext cx="3637517"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t>「</a:t>
            </a:r>
            <a:r>
              <a:rPr lang="ja-JP" altLang="en-US" sz="1400" b="1" dirty="0"/>
              <a:t>企業の</a:t>
            </a:r>
            <a:r>
              <a:rPr lang="ja-JP" altLang="en-US" sz="1400" b="1" dirty="0" smtClean="0"/>
              <a:t>研究開発」なら</a:t>
            </a:r>
            <a:r>
              <a:rPr lang="ja-JP" altLang="en-US" sz="1400" b="1" dirty="0"/>
              <a:t>大阪！</a:t>
            </a:r>
            <a:endParaRPr lang="en-US" altLang="ja-JP" sz="1200" b="1" dirty="0"/>
          </a:p>
          <a:p>
            <a:r>
              <a:rPr lang="en-US" altLang="ja-JP" sz="1200" dirty="0" smtClean="0"/>
              <a:t>【</a:t>
            </a:r>
            <a:r>
              <a:rPr lang="ja-JP" altLang="en-US" sz="1200" dirty="0" smtClean="0"/>
              <a:t>こんなあなたに</a:t>
            </a:r>
            <a:r>
              <a:rPr lang="en-US" altLang="ja-JP" sz="1200" dirty="0" smtClean="0"/>
              <a:t>】</a:t>
            </a:r>
            <a:r>
              <a:rPr lang="ja-JP" altLang="en-US" sz="1200" dirty="0" smtClean="0"/>
              <a:t>研究者（企業）</a:t>
            </a:r>
            <a:endParaRPr lang="en-US" altLang="ja-JP" sz="1200" dirty="0" smtClean="0"/>
          </a:p>
          <a:p>
            <a:endParaRPr lang="en-US" altLang="ja-JP" sz="1200" dirty="0" smtClean="0"/>
          </a:p>
          <a:p>
            <a:r>
              <a:rPr lang="ja-JP" altLang="en-US" sz="1200" dirty="0" smtClean="0"/>
              <a:t>　大阪には、企業</a:t>
            </a:r>
            <a:r>
              <a:rPr lang="ja-JP" altLang="en-US" sz="1200" dirty="0"/>
              <a:t>の研究</a:t>
            </a:r>
            <a:r>
              <a:rPr lang="ja-JP" altLang="en-US" sz="1200" dirty="0" smtClean="0"/>
              <a:t>機関の設置が東京圏に次いで多く、研究者の居住環境や生活面を含めた「研究のしやすさ」にも強みがあります。</a:t>
            </a:r>
            <a:endParaRPr lang="en-US" altLang="ja-JP" sz="1200" dirty="0" smtClean="0"/>
          </a:p>
          <a:p>
            <a:r>
              <a:rPr lang="ja-JP" altLang="en-US" sz="1200" dirty="0" smtClean="0"/>
              <a:t>　また、研究拠点が製造拠点と一体になっているケースが多く、応用研究や商品開発も強みになっています。</a:t>
            </a:r>
            <a:endParaRPr lang="en-US" altLang="ja-JP" sz="1200" dirty="0" smtClean="0"/>
          </a:p>
        </p:txBody>
      </p:sp>
      <p:sp>
        <p:nvSpPr>
          <p:cNvPr id="10" name="正方形/長方形 9"/>
          <p:cNvSpPr/>
          <p:nvPr/>
        </p:nvSpPr>
        <p:spPr>
          <a:xfrm>
            <a:off x="4247965" y="1268760"/>
            <a:ext cx="4572508"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t>「基礎研究」「実用化に向けた先端領域の研究」なら</a:t>
            </a:r>
            <a:r>
              <a:rPr lang="ja-JP" altLang="en-US" sz="1400" b="1" dirty="0"/>
              <a:t>大阪！</a:t>
            </a:r>
            <a:endParaRPr lang="en-US" altLang="ja-JP" sz="1200" b="1" dirty="0"/>
          </a:p>
          <a:p>
            <a:r>
              <a:rPr lang="en-US" altLang="ja-JP" sz="1200" dirty="0" smtClean="0"/>
              <a:t>【</a:t>
            </a:r>
            <a:r>
              <a:rPr lang="ja-JP" altLang="en-US" sz="1200" dirty="0" smtClean="0"/>
              <a:t>こんなあなたに</a:t>
            </a:r>
            <a:r>
              <a:rPr lang="en-US" altLang="ja-JP" sz="1200" dirty="0" smtClean="0"/>
              <a:t>】</a:t>
            </a:r>
            <a:r>
              <a:rPr lang="ja-JP" altLang="en-US" sz="1200" dirty="0" smtClean="0"/>
              <a:t>研究者（大学・研究機関）</a:t>
            </a:r>
            <a:endParaRPr lang="en-US" altLang="ja-JP" sz="1200" dirty="0" smtClean="0"/>
          </a:p>
          <a:p>
            <a:endParaRPr lang="en-US" altLang="ja-JP" sz="1200" dirty="0" smtClean="0"/>
          </a:p>
          <a:p>
            <a:r>
              <a:rPr lang="ja-JP" altLang="en-US" sz="1200" dirty="0" smtClean="0"/>
              <a:t>　大阪・関西圏は人口あたりの「大学数」、大学あたりの「科研費</a:t>
            </a:r>
            <a:r>
              <a:rPr lang="ja-JP" altLang="en-US" sz="1200" dirty="0"/>
              <a:t>助成事業</a:t>
            </a:r>
            <a:r>
              <a:rPr lang="ja-JP" altLang="en-US" sz="1200" dirty="0" smtClean="0"/>
              <a:t>シェア」ともに首都圏</a:t>
            </a:r>
            <a:r>
              <a:rPr lang="ja-JP" altLang="en-US" sz="1200" dirty="0"/>
              <a:t>を上回っており、厚みのある学術基盤を保持しています</a:t>
            </a:r>
            <a:r>
              <a:rPr lang="ja-JP" altLang="en-US" sz="1200" dirty="0" smtClean="0"/>
              <a:t>。</a:t>
            </a:r>
            <a:endParaRPr lang="en-US" altLang="ja-JP" sz="1200" dirty="0" smtClean="0"/>
          </a:p>
          <a:p>
            <a:r>
              <a:rPr lang="ja-JP" altLang="en-US" sz="1200" dirty="0"/>
              <a:t>　</a:t>
            </a:r>
            <a:r>
              <a:rPr lang="ja-JP" altLang="en-US" sz="1200" dirty="0" smtClean="0"/>
              <a:t>また、ライフサイエンス分野に代表されるように、基礎研究や先端領域の研究においても研究機関の集積が進んで</a:t>
            </a:r>
            <a:r>
              <a:rPr lang="ja-JP" altLang="en-US" sz="1200" dirty="0"/>
              <a:t>おり</a:t>
            </a:r>
            <a:r>
              <a:rPr lang="ja-JP" altLang="en-US" sz="1200" dirty="0" smtClean="0"/>
              <a:t>、将来的な新産業の創出につながる独自性の</a:t>
            </a:r>
            <a:r>
              <a:rPr lang="ja-JP" altLang="en-US" sz="1200" dirty="0"/>
              <a:t>高い</a:t>
            </a:r>
            <a:r>
              <a:rPr lang="ja-JP" altLang="en-US" sz="1200" dirty="0" smtClean="0"/>
              <a:t>研究がすすめられています。</a:t>
            </a:r>
            <a:endParaRPr lang="ja-JP" altLang="en-US" sz="1200" dirty="0"/>
          </a:p>
          <a:p>
            <a:endParaRPr kumimoji="1" lang="ja-JP" altLang="en-US" sz="1200" dirty="0"/>
          </a:p>
        </p:txBody>
      </p:sp>
      <p:sp>
        <p:nvSpPr>
          <p:cNvPr id="13" name="円/楕円 12"/>
          <p:cNvSpPr/>
          <p:nvPr/>
        </p:nvSpPr>
        <p:spPr>
          <a:xfrm>
            <a:off x="5508104" y="448593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200" dirty="0"/>
              <a:t>医薬基盤・</a:t>
            </a:r>
          </a:p>
          <a:p>
            <a:pPr algn="ctr"/>
            <a:r>
              <a:rPr lang="ja-JP" altLang="en-US" sz="1200" dirty="0"/>
              <a:t>健康・栄養研究所</a:t>
            </a:r>
          </a:p>
        </p:txBody>
      </p:sp>
      <p:sp>
        <p:nvSpPr>
          <p:cNvPr id="16" name="円/楕円 15"/>
          <p:cNvSpPr/>
          <p:nvPr/>
        </p:nvSpPr>
        <p:spPr>
          <a:xfrm>
            <a:off x="4102488" y="5076675"/>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en-US" altLang="ja-JP" sz="1200" dirty="0" smtClean="0"/>
              <a:t>PMDA-WEST</a:t>
            </a:r>
            <a:endParaRPr kumimoji="1" lang="ja-JP" altLang="en-US" sz="1200" dirty="0"/>
          </a:p>
        </p:txBody>
      </p:sp>
      <p:sp>
        <p:nvSpPr>
          <p:cNvPr id="17" name="円/楕円 16"/>
          <p:cNvSpPr/>
          <p:nvPr/>
        </p:nvSpPr>
        <p:spPr>
          <a:xfrm>
            <a:off x="6070696" y="5226996"/>
            <a:ext cx="1271696" cy="6283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200" dirty="0"/>
              <a:t>理化学</a:t>
            </a:r>
            <a:r>
              <a:rPr lang="ja-JP" altLang="en-US" sz="1200" dirty="0" smtClean="0"/>
              <a:t>研究所</a:t>
            </a:r>
            <a:endParaRPr lang="en-US" altLang="ja-JP" sz="1200" dirty="0" smtClean="0"/>
          </a:p>
          <a:p>
            <a:pPr algn="ctr"/>
            <a:r>
              <a:rPr lang="ja-JP" altLang="en-US" sz="1200" dirty="0"/>
              <a:t>生命</a:t>
            </a:r>
            <a:r>
              <a:rPr lang="ja-JP" altLang="en-US" sz="1200" dirty="0" smtClean="0"/>
              <a:t>システム</a:t>
            </a:r>
            <a:endParaRPr lang="en-US" altLang="ja-JP" sz="1200" dirty="0" smtClean="0"/>
          </a:p>
          <a:p>
            <a:pPr algn="ctr"/>
            <a:r>
              <a:rPr kumimoji="1" lang="ja-JP" altLang="en-US" sz="1200" dirty="0"/>
              <a:t>研究センター</a:t>
            </a:r>
          </a:p>
        </p:txBody>
      </p:sp>
      <p:sp>
        <p:nvSpPr>
          <p:cNvPr id="18" name="円/楕円 17"/>
          <p:cNvSpPr/>
          <p:nvPr/>
        </p:nvSpPr>
        <p:spPr>
          <a:xfrm>
            <a:off x="7473964" y="464216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脳情報通信</a:t>
            </a:r>
            <a:endParaRPr kumimoji="1" lang="en-US" altLang="ja-JP" sz="1200" dirty="0" smtClean="0"/>
          </a:p>
          <a:p>
            <a:pPr algn="ctr"/>
            <a:r>
              <a:rPr lang="ja-JP" altLang="en-US" sz="1200" dirty="0" smtClean="0"/>
              <a:t>融合</a:t>
            </a:r>
            <a:r>
              <a:rPr lang="ja-JP" altLang="en-US" sz="1200" dirty="0"/>
              <a:t>研究センター</a:t>
            </a:r>
            <a:endParaRPr kumimoji="1" lang="ja-JP" altLang="en-US" sz="1200" dirty="0"/>
          </a:p>
        </p:txBody>
      </p:sp>
      <p:sp>
        <p:nvSpPr>
          <p:cNvPr id="21" name="円/楕円 20"/>
          <p:cNvSpPr/>
          <p:nvPr/>
        </p:nvSpPr>
        <p:spPr>
          <a:xfrm>
            <a:off x="516884" y="6039999"/>
            <a:ext cx="7454113"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大学・医療機関</a:t>
            </a:r>
            <a:endParaRPr kumimoji="1" lang="ja-JP" altLang="en-US" sz="1200" dirty="0"/>
          </a:p>
        </p:txBody>
      </p:sp>
      <p:sp>
        <p:nvSpPr>
          <p:cNvPr id="5" name="正方形/長方形 4"/>
          <p:cNvSpPr/>
          <p:nvPr/>
        </p:nvSpPr>
        <p:spPr>
          <a:xfrm>
            <a:off x="483202" y="3212976"/>
            <a:ext cx="2319866" cy="307777"/>
          </a:xfrm>
          <a:prstGeom prst="rect">
            <a:avLst/>
          </a:prstGeom>
        </p:spPr>
        <p:txBody>
          <a:bodyPr wrap="none">
            <a:spAutoFit/>
          </a:bodyPr>
          <a:lstStyle/>
          <a:p>
            <a:pPr algn="ctr"/>
            <a:r>
              <a:rPr lang="ja-JP" altLang="en-US" sz="1400" dirty="0" smtClean="0"/>
              <a:t>（例．ライフサイエンス分野）</a:t>
            </a:r>
            <a:endParaRPr lang="ja-JP" altLang="en-US" sz="1400" dirty="0"/>
          </a:p>
        </p:txBody>
      </p:sp>
      <p:sp>
        <p:nvSpPr>
          <p:cNvPr id="25" name="正方形/長方形 24"/>
          <p:cNvSpPr/>
          <p:nvPr/>
        </p:nvSpPr>
        <p:spPr>
          <a:xfrm>
            <a:off x="4863080" y="5855334"/>
            <a:ext cx="1428596" cy="184666"/>
          </a:xfrm>
          <a:prstGeom prst="rect">
            <a:avLst/>
          </a:prstGeom>
        </p:spPr>
        <p:txBody>
          <a:bodyPr wrap="none">
            <a:spAutoFit/>
          </a:bodyPr>
          <a:lstStyle/>
          <a:p>
            <a:pPr algn="r"/>
            <a:r>
              <a:rPr lang="ja-JP" altLang="en-US" sz="600" dirty="0" smtClean="0">
                <a:solidFill>
                  <a:schemeClr val="bg1"/>
                </a:solidFill>
              </a:rPr>
              <a:t>　　　　国立</a:t>
            </a:r>
            <a:r>
              <a:rPr lang="ja-JP" altLang="en-US" sz="600" dirty="0">
                <a:solidFill>
                  <a:schemeClr val="bg1"/>
                </a:solidFill>
              </a:rPr>
              <a:t>循環器病研究センター提供</a:t>
            </a:r>
          </a:p>
        </p:txBody>
      </p:sp>
      <p:sp>
        <p:nvSpPr>
          <p:cNvPr id="6" name="角丸四角形 5"/>
          <p:cNvSpPr/>
          <p:nvPr/>
        </p:nvSpPr>
        <p:spPr>
          <a:xfrm>
            <a:off x="566360" y="4677629"/>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基盤産業</a:t>
            </a:r>
            <a:endParaRPr kumimoji="1" lang="ja-JP" altLang="en-US" dirty="0"/>
          </a:p>
        </p:txBody>
      </p:sp>
      <p:sp>
        <p:nvSpPr>
          <p:cNvPr id="31" name="角丸四角形 30"/>
          <p:cNvSpPr/>
          <p:nvPr/>
        </p:nvSpPr>
        <p:spPr>
          <a:xfrm>
            <a:off x="2880289" y="4061535"/>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成長産業</a:t>
            </a:r>
            <a:endParaRPr kumimoji="1" lang="ja-JP" altLang="en-US" dirty="0"/>
          </a:p>
        </p:txBody>
      </p:sp>
      <p:sp>
        <p:nvSpPr>
          <p:cNvPr id="32" name="角丸四角形 31"/>
          <p:cNvSpPr/>
          <p:nvPr/>
        </p:nvSpPr>
        <p:spPr>
          <a:xfrm>
            <a:off x="5220072" y="3503535"/>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次世代産業</a:t>
            </a:r>
            <a:endParaRPr kumimoji="1" lang="ja-JP" altLang="en-US" dirty="0"/>
          </a:p>
        </p:txBody>
      </p:sp>
      <p:sp>
        <p:nvSpPr>
          <p:cNvPr id="19" name="円/楕円 18"/>
          <p:cNvSpPr/>
          <p:nvPr/>
        </p:nvSpPr>
        <p:spPr>
          <a:xfrm>
            <a:off x="756057" y="5495789"/>
            <a:ext cx="2316797" cy="67032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メーカーの</a:t>
            </a:r>
            <a:endParaRPr kumimoji="1" lang="en-US" altLang="ja-JP" sz="1200" dirty="0" smtClean="0"/>
          </a:p>
          <a:p>
            <a:pPr algn="ctr"/>
            <a:r>
              <a:rPr lang="ja-JP" altLang="en-US" sz="1200" dirty="0"/>
              <a:t>研究</a:t>
            </a:r>
            <a:r>
              <a:rPr lang="ja-JP" altLang="en-US" sz="1200" dirty="0" smtClean="0"/>
              <a:t>開発</a:t>
            </a:r>
            <a:r>
              <a:rPr lang="ja-JP" altLang="en-US" sz="1200" dirty="0"/>
              <a:t>拠点</a:t>
            </a:r>
            <a:endParaRPr kumimoji="1" lang="ja-JP" altLang="en-US" sz="1200" dirty="0"/>
          </a:p>
        </p:txBody>
      </p:sp>
      <p:sp>
        <p:nvSpPr>
          <p:cNvPr id="7" name="正方形/長方形 6"/>
          <p:cNvSpPr/>
          <p:nvPr/>
        </p:nvSpPr>
        <p:spPr>
          <a:xfrm>
            <a:off x="7064507" y="3573016"/>
            <a:ext cx="1960794" cy="523220"/>
          </a:xfrm>
          <a:prstGeom prst="rect">
            <a:avLst/>
          </a:prstGeom>
        </p:spPr>
        <p:txBody>
          <a:bodyPr wrap="none">
            <a:spAutoFit/>
          </a:bodyPr>
          <a:lstStyle/>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大阪・日本をけん引する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新成長産業の創出</a:t>
            </a:r>
            <a:endParaRPr lang="ja-JP" altLang="en-US" sz="1400" b="1" dirty="0"/>
          </a:p>
        </p:txBody>
      </p:sp>
      <p:sp>
        <p:nvSpPr>
          <p:cNvPr id="33" name="円/楕円 32"/>
          <p:cNvSpPr/>
          <p:nvPr/>
        </p:nvSpPr>
        <p:spPr>
          <a:xfrm>
            <a:off x="6673508" y="4096235"/>
            <a:ext cx="1271696" cy="581393"/>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en-US" altLang="zh-TW" sz="1200" dirty="0"/>
              <a:t>AMED</a:t>
            </a:r>
            <a:r>
              <a:rPr lang="zh-TW" altLang="en-US" sz="1200" dirty="0"/>
              <a:t>　</a:t>
            </a:r>
          </a:p>
          <a:p>
            <a:pPr algn="ctr"/>
            <a:r>
              <a:rPr lang="zh-TW" altLang="en-US" sz="1200" dirty="0"/>
              <a:t>創薬支援戦略部　</a:t>
            </a:r>
          </a:p>
          <a:p>
            <a:pPr algn="ctr"/>
            <a:r>
              <a:rPr lang="zh-TW" altLang="en-US" sz="1200" dirty="0"/>
              <a:t>西日本統括部</a:t>
            </a:r>
          </a:p>
        </p:txBody>
      </p:sp>
    </p:spTree>
    <p:extLst>
      <p:ext uri="{BB962C8B-B14F-4D97-AF65-F5344CB8AC3E}">
        <p14:creationId xmlns:p14="http://schemas.microsoft.com/office/powerpoint/2010/main" val="16000789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80140" y="1555864"/>
            <a:ext cx="8568951" cy="524154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「エンターテイメントを楽しむ」なら大阪！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こんなあなたに</a:t>
            </a:r>
            <a:r>
              <a:rPr lang="en-US" altLang="ja-JP" sz="1200" dirty="0" smtClean="0">
                <a:solidFill>
                  <a:schemeClr val="tx1"/>
                </a:solidFill>
              </a:rPr>
              <a:t>】</a:t>
            </a:r>
            <a:r>
              <a:rPr lang="ja-JP" altLang="en-US" sz="1200" dirty="0" smtClean="0">
                <a:solidFill>
                  <a:schemeClr val="tx1"/>
                </a:solidFill>
              </a:rPr>
              <a:t>関連事業者、大阪訪問者（国内・海外とも）</a:t>
            </a:r>
            <a:endParaRPr lang="en-US" altLang="ja-JP" sz="1200" dirty="0" smtClean="0">
              <a:solidFill>
                <a:schemeClr val="tx1"/>
              </a:solidFill>
            </a:endParaRPr>
          </a:p>
          <a:p>
            <a:endParaRPr lang="en-US" altLang="ja-JP" sz="1200" dirty="0" smtClean="0">
              <a:solidFill>
                <a:schemeClr val="tx1"/>
              </a:solidFill>
            </a:endParaRPr>
          </a:p>
          <a:p>
            <a:r>
              <a:rPr lang="ja-JP" altLang="en-US" sz="1200" dirty="0" smtClean="0">
                <a:solidFill>
                  <a:schemeClr val="tx1"/>
                </a:solidFill>
              </a:rPr>
              <a:t>　水の回廊を中心に水辺のシンボル空間やみどりを活かしたにぎわいづくり、護岸や橋梁のライト</a:t>
            </a:r>
            <a:endParaRPr lang="en-US" altLang="ja-JP" sz="1200" dirty="0" smtClean="0">
              <a:solidFill>
                <a:schemeClr val="tx1"/>
              </a:solidFill>
            </a:endParaRPr>
          </a:p>
          <a:p>
            <a:r>
              <a:rPr lang="ja-JP" altLang="en-US" sz="1200" dirty="0" smtClean="0">
                <a:solidFill>
                  <a:schemeClr val="tx1"/>
                </a:solidFill>
              </a:rPr>
              <a:t>アップなどの恒常的な光景観の創出を推進しています。</a:t>
            </a:r>
            <a:endParaRPr lang="en-US" altLang="ja-JP" sz="1200" dirty="0" smtClean="0">
              <a:solidFill>
                <a:schemeClr val="tx1"/>
              </a:solidFill>
            </a:endParaRPr>
          </a:p>
          <a:p>
            <a:r>
              <a:rPr lang="ja-JP" altLang="en-US" sz="1200" dirty="0" smtClean="0">
                <a:solidFill>
                  <a:schemeClr val="tx1"/>
                </a:solidFill>
              </a:rPr>
              <a:t>　また、大阪のメインストリートである「御堂筋」を活用したにぎわいづくりなど「大阪ならでは」の</a:t>
            </a:r>
            <a:endParaRPr lang="en-US" altLang="ja-JP" sz="1200" dirty="0" smtClean="0">
              <a:solidFill>
                <a:schemeClr val="tx1"/>
              </a:solidFill>
            </a:endParaRPr>
          </a:p>
          <a:p>
            <a:r>
              <a:rPr lang="ja-JP" altLang="en-US" sz="1200" dirty="0" smtClean="0">
                <a:solidFill>
                  <a:schemeClr val="tx1"/>
                </a:solidFill>
              </a:rPr>
              <a:t>都市魅力を創造し、大阪の魅力を国内外に広くアピールしています。</a:t>
            </a:r>
            <a:endParaRPr lang="en-US" altLang="ja-JP" sz="1200" dirty="0" smtClean="0">
              <a:solidFill>
                <a:schemeClr val="tx1"/>
              </a:solidFill>
            </a:endParaRPr>
          </a:p>
          <a:p>
            <a:r>
              <a:rPr lang="ja-JP" altLang="en-US" sz="1200" dirty="0" smtClean="0">
                <a:solidFill>
                  <a:schemeClr val="tx1"/>
                </a:solidFill>
              </a:rPr>
              <a:t>　京都・奈良・神戸などにも</a:t>
            </a:r>
            <a:r>
              <a:rPr lang="en-US" altLang="ja-JP" sz="1200" dirty="0" smtClean="0">
                <a:solidFill>
                  <a:schemeClr val="tx1"/>
                </a:solidFill>
              </a:rPr>
              <a:t>1</a:t>
            </a:r>
            <a:r>
              <a:rPr lang="ja-JP" altLang="en-US" sz="1200" dirty="0" smtClean="0">
                <a:solidFill>
                  <a:schemeClr val="tx1"/>
                </a:solidFill>
              </a:rPr>
              <a:t>時間あれば訪れることが可能です。</a:t>
            </a:r>
            <a:endParaRPr lang="en-US" altLang="ja-JP" sz="1200" dirty="0" smtClean="0">
              <a:solidFill>
                <a:schemeClr val="tx1"/>
              </a:solidFill>
            </a:endParaRPr>
          </a:p>
          <a:p>
            <a:endParaRPr kumimoji="1" lang="ja-JP" altLang="en-US" sz="1200" dirty="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97454" y="817200"/>
            <a:ext cx="8949091" cy="73866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国際エンターテイメント都市“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”として、国内・海外の交流人口拡大に向けた一例を紹介します。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大阪は、水運に支えられて経済と文化の中心的都市として発展し、明治の頃には“水の都”と呼ばれていました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現在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、世界でも稀な地形である、川が都心部をロの字にめぐる「水の回廊」を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中心にまちが進化し続けています。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（３）観光魅力を発信　エンターテイメントなら大阪！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053883" y="2060848"/>
            <a:ext cx="1976823" cy="230832"/>
          </a:xfrm>
          <a:prstGeom prst="rect">
            <a:avLst/>
          </a:prstGeom>
        </p:spPr>
        <p:txBody>
          <a:bodyPr wrap="none">
            <a:spAutoFit/>
          </a:bodyPr>
          <a:lstStyle/>
          <a:p>
            <a:pPr algn="ctr"/>
            <a:r>
              <a:rPr lang="ja-JP" altLang="en-US" sz="900" dirty="0"/>
              <a:t>水辺</a:t>
            </a:r>
            <a:r>
              <a:rPr lang="ja-JP" altLang="en-US" sz="900" dirty="0" smtClean="0"/>
              <a:t>の賑わい創出（水都大阪フェス）</a:t>
            </a:r>
            <a:endParaRPr lang="en-US" altLang="ja-JP" sz="900" dirty="0"/>
          </a:p>
        </p:txBody>
      </p:sp>
      <p:sp>
        <p:nvSpPr>
          <p:cNvPr id="25" name="正方形/長方形 24"/>
          <p:cNvSpPr/>
          <p:nvPr/>
        </p:nvSpPr>
        <p:spPr>
          <a:xfrm>
            <a:off x="6124112" y="3218884"/>
            <a:ext cx="2632452" cy="230832"/>
          </a:xfrm>
          <a:prstGeom prst="rect">
            <a:avLst/>
          </a:prstGeom>
        </p:spPr>
        <p:txBody>
          <a:bodyPr wrap="none">
            <a:spAutoFit/>
          </a:bodyPr>
          <a:lstStyle/>
          <a:p>
            <a:pPr algn="ctr"/>
            <a:r>
              <a:rPr lang="ja-JP" altLang="en-US" sz="900" dirty="0" smtClean="0"/>
              <a:t>魅力的な光景観の創出（橋梁・護岸のライトアップ）</a:t>
            </a:r>
            <a:endParaRPr lang="en-US" altLang="ja-JP" sz="900" dirty="0"/>
          </a:p>
        </p:txBody>
      </p:sp>
      <p:sp>
        <p:nvSpPr>
          <p:cNvPr id="26" name="正方形/長方形 25"/>
          <p:cNvSpPr/>
          <p:nvPr/>
        </p:nvSpPr>
        <p:spPr>
          <a:xfrm>
            <a:off x="6144751" y="5715849"/>
            <a:ext cx="1205779" cy="230832"/>
          </a:xfrm>
          <a:prstGeom prst="rect">
            <a:avLst/>
          </a:prstGeom>
        </p:spPr>
        <p:txBody>
          <a:bodyPr wrap="none">
            <a:spAutoFit/>
          </a:bodyPr>
          <a:lstStyle/>
          <a:p>
            <a:pPr algn="ctr"/>
            <a:r>
              <a:rPr lang="ja-JP" altLang="en-US" sz="900" dirty="0" smtClean="0"/>
              <a:t>御堂筋イルミネーション</a:t>
            </a:r>
            <a:endParaRPr lang="en-US" altLang="ja-JP" sz="900" dirty="0"/>
          </a:p>
        </p:txBody>
      </p:sp>
      <p:pic>
        <p:nvPicPr>
          <p:cNvPr id="615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753" y="2269833"/>
            <a:ext cx="2527377" cy="90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530" y="5684664"/>
            <a:ext cx="1540526" cy="104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754" y="4743160"/>
            <a:ext cx="2527377" cy="78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 name="正方形/長方形 193"/>
          <p:cNvSpPr/>
          <p:nvPr/>
        </p:nvSpPr>
        <p:spPr>
          <a:xfrm>
            <a:off x="5699546" y="4512328"/>
            <a:ext cx="3381054" cy="230832"/>
          </a:xfrm>
          <a:prstGeom prst="rect">
            <a:avLst/>
          </a:prstGeom>
        </p:spPr>
        <p:txBody>
          <a:bodyPr wrap="none">
            <a:spAutoFit/>
          </a:bodyPr>
          <a:lstStyle/>
          <a:p>
            <a:pPr algn="ctr"/>
            <a:r>
              <a:rPr lang="ja-JP" altLang="en-US" sz="900" dirty="0" smtClean="0"/>
              <a:t>中之島にぎわいの森づくり（有名アーティストとのコラボレーション企画）</a:t>
            </a:r>
            <a:endParaRPr lang="en-US" altLang="ja-JP" sz="9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3754" y="3429717"/>
            <a:ext cx="2508144" cy="87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043" y="3173034"/>
            <a:ext cx="5541744" cy="359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98690" y="3198091"/>
            <a:ext cx="971741" cy="230832"/>
          </a:xfrm>
          <a:prstGeom prst="rect">
            <a:avLst/>
          </a:prstGeom>
        </p:spPr>
        <p:txBody>
          <a:bodyPr wrap="none">
            <a:spAutoFit/>
          </a:bodyPr>
          <a:lstStyle/>
          <a:p>
            <a:pPr algn="ctr"/>
            <a:r>
              <a:rPr lang="ja-JP" altLang="en-US" sz="900" dirty="0" smtClean="0"/>
              <a:t>水辺の</a:t>
            </a:r>
            <a:r>
              <a:rPr lang="ja-JP" altLang="en-US" sz="900" dirty="0"/>
              <a:t>魅力向上</a:t>
            </a:r>
            <a:endParaRPr lang="en-US" altLang="ja-JP" sz="900" dirty="0"/>
          </a:p>
        </p:txBody>
      </p:sp>
      <p:pic>
        <p:nvPicPr>
          <p:cNvPr id="20" name="Picture 2" descr="D:\TsushimaH\Desktop\パートナーズ（実績系）\素材\20121021_1427fes20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7442" y="2291681"/>
            <a:ext cx="1280160" cy="85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28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9761" y="1772959"/>
            <a:ext cx="5328591" cy="48804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「インバウンド」なら</a:t>
            </a:r>
            <a:r>
              <a:rPr lang="ja-JP" altLang="en-US" sz="1400" b="1" dirty="0">
                <a:solidFill>
                  <a:schemeClr val="tx1"/>
                </a:solidFill>
              </a:rPr>
              <a:t>大阪！</a:t>
            </a:r>
            <a:endParaRPr lang="en-US" altLang="ja-JP" sz="1200" b="1" dirty="0">
              <a:solidFill>
                <a:schemeClr val="tx1"/>
              </a:solidFill>
            </a:endParaRPr>
          </a:p>
          <a:p>
            <a:r>
              <a:rPr lang="en-US" altLang="ja-JP" sz="1200" dirty="0" smtClean="0">
                <a:solidFill>
                  <a:schemeClr val="tx1"/>
                </a:solidFill>
              </a:rPr>
              <a:t>【</a:t>
            </a:r>
            <a:r>
              <a:rPr lang="ja-JP" altLang="en-US" sz="1200" dirty="0" smtClean="0">
                <a:solidFill>
                  <a:schemeClr val="tx1"/>
                </a:solidFill>
              </a:rPr>
              <a:t>こんなあなたに</a:t>
            </a:r>
            <a:r>
              <a:rPr lang="en-US" altLang="ja-JP" sz="1200" dirty="0" smtClean="0">
                <a:solidFill>
                  <a:schemeClr val="tx1"/>
                </a:solidFill>
              </a:rPr>
              <a:t>】</a:t>
            </a:r>
            <a:r>
              <a:rPr lang="ja-JP" altLang="en-US" sz="1200" dirty="0" smtClean="0">
                <a:solidFill>
                  <a:schemeClr val="tx1"/>
                </a:solidFill>
              </a:rPr>
              <a:t>関連事業者、外国人旅行者（特にアジア地域を中心に）</a:t>
            </a:r>
            <a:endParaRPr lang="en-US" altLang="ja-JP" sz="1200" dirty="0" smtClean="0">
              <a:solidFill>
                <a:schemeClr val="tx1"/>
              </a:solidFill>
            </a:endParaRPr>
          </a:p>
          <a:p>
            <a:endParaRPr lang="en-US" altLang="ja-JP" sz="1200" dirty="0" smtClean="0">
              <a:solidFill>
                <a:schemeClr val="tx1"/>
              </a:solidFill>
            </a:endParaRPr>
          </a:p>
          <a:p>
            <a:r>
              <a:rPr lang="ja-JP" altLang="en-US" sz="1200" dirty="0" smtClean="0">
                <a:solidFill>
                  <a:schemeClr val="tx1"/>
                </a:solidFill>
              </a:rPr>
              <a:t>　大阪・関西には国内有数の観光資源の集積と交通インフラがあり、アジア地域を中心としたビジネス・観光目的の旅行者等の増加を背景にインバウンド需要は急激に拡大して</a:t>
            </a:r>
            <a:r>
              <a:rPr lang="ja-JP" altLang="en-US" sz="1200" dirty="0">
                <a:solidFill>
                  <a:schemeClr val="tx1"/>
                </a:solidFill>
              </a:rPr>
              <a:t>おり</a:t>
            </a:r>
            <a:r>
              <a:rPr lang="ja-JP" altLang="en-US" sz="1200" dirty="0" smtClean="0">
                <a:solidFill>
                  <a:schemeClr val="tx1"/>
                </a:solidFill>
              </a:rPr>
              <a:t>、さまざまなビジネスチャンスが期待できます。</a:t>
            </a:r>
            <a:endParaRPr lang="en-US" altLang="ja-JP" sz="1200" dirty="0" smtClean="0">
              <a:solidFill>
                <a:schemeClr val="tx1"/>
              </a:solidFill>
            </a:endParaRPr>
          </a:p>
          <a:p>
            <a:endParaRPr kumimoji="1" lang="ja-JP" altLang="en-US" sz="1200" dirty="0">
              <a:solidFill>
                <a:schemeClr val="tx1"/>
              </a:solidFill>
            </a:endParaRPr>
          </a:p>
        </p:txBody>
      </p:sp>
      <p:sp>
        <p:nvSpPr>
          <p:cNvPr id="16" name="正方形/長方形 15"/>
          <p:cNvSpPr/>
          <p:nvPr/>
        </p:nvSpPr>
        <p:spPr>
          <a:xfrm>
            <a:off x="5762368" y="1772816"/>
            <a:ext cx="3202120" cy="489654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b="1" dirty="0" smtClean="0">
                <a:solidFill>
                  <a:schemeClr val="tx1"/>
                </a:solidFill>
              </a:rPr>
              <a:t>「留学」なら大阪！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こんなあなたに</a:t>
            </a:r>
            <a:r>
              <a:rPr lang="en-US" altLang="ja-JP" sz="1200" dirty="0" smtClean="0">
                <a:solidFill>
                  <a:schemeClr val="tx1"/>
                </a:solidFill>
              </a:rPr>
              <a:t>】</a:t>
            </a:r>
            <a:r>
              <a:rPr lang="ja-JP" altLang="en-US" sz="1200" dirty="0" smtClean="0">
                <a:solidFill>
                  <a:schemeClr val="tx1"/>
                </a:solidFill>
              </a:rPr>
              <a:t>留学生、教育機関関係者</a:t>
            </a:r>
            <a:endParaRPr lang="en-US" altLang="ja-JP" sz="1200" dirty="0" smtClean="0">
              <a:solidFill>
                <a:schemeClr val="tx1"/>
              </a:solidFill>
            </a:endParaRPr>
          </a:p>
          <a:p>
            <a:r>
              <a:rPr lang="ja-JP" altLang="en-US" sz="1200" dirty="0" smtClean="0">
                <a:solidFill>
                  <a:schemeClr val="tx1"/>
                </a:solidFill>
              </a:rPr>
              <a:t>　　</a:t>
            </a:r>
            <a:endParaRPr lang="en-US" altLang="ja-JP" sz="1200" dirty="0" smtClean="0">
              <a:solidFill>
                <a:schemeClr val="tx1"/>
              </a:solidFill>
            </a:endParaRPr>
          </a:p>
          <a:p>
            <a:r>
              <a:rPr lang="ja-JP" altLang="en-US" sz="1200" dirty="0" smtClean="0">
                <a:solidFill>
                  <a:schemeClr val="tx1"/>
                </a:solidFill>
              </a:rPr>
              <a:t>　大阪には、高度な学術研究や幅広い分野で専門的な知識・資格取得に取り組むことができ、留学生サポートも充実した教育機関が</a:t>
            </a:r>
            <a:r>
              <a:rPr lang="ja-JP" altLang="en-US" sz="1200" dirty="0">
                <a:solidFill>
                  <a:schemeClr val="tx1"/>
                </a:solidFill>
              </a:rPr>
              <a:t>集積</a:t>
            </a:r>
            <a:r>
              <a:rPr lang="ja-JP" altLang="en-US" sz="1200" dirty="0" smtClean="0">
                <a:solidFill>
                  <a:schemeClr val="tx1"/>
                </a:solidFill>
              </a:rPr>
              <a:t>して</a:t>
            </a:r>
            <a:r>
              <a:rPr lang="ja-JP" altLang="en-US" sz="1200" dirty="0">
                <a:solidFill>
                  <a:schemeClr val="tx1"/>
                </a:solidFill>
              </a:rPr>
              <a:t>います。</a:t>
            </a:r>
            <a:endParaRPr lang="en-US" altLang="ja-JP" sz="1200" dirty="0">
              <a:solidFill>
                <a:schemeClr val="tx1"/>
              </a:solidFill>
            </a:endParaRPr>
          </a:p>
          <a:p>
            <a:r>
              <a:rPr lang="ja-JP" altLang="en-US" sz="1200" dirty="0">
                <a:solidFill>
                  <a:schemeClr val="tx1"/>
                </a:solidFill>
              </a:rPr>
              <a:t>　また、東京と比べて家賃や物価が安いことや人々の開放的な気質もあり</a:t>
            </a:r>
            <a:r>
              <a:rPr lang="ja-JP" altLang="en-US" sz="1200" dirty="0" smtClean="0">
                <a:solidFill>
                  <a:schemeClr val="tx1"/>
                </a:solidFill>
              </a:rPr>
              <a:t>、留学生が学び</a:t>
            </a:r>
            <a:r>
              <a:rPr lang="ja-JP" altLang="en-US" sz="1200" dirty="0">
                <a:solidFill>
                  <a:schemeClr val="tx1"/>
                </a:solidFill>
              </a:rPr>
              <a:t>・暮らしやすい</a:t>
            </a:r>
            <a:r>
              <a:rPr lang="ja-JP" altLang="en-US" sz="1200" dirty="0" smtClean="0">
                <a:solidFill>
                  <a:schemeClr val="tx1"/>
                </a:solidFill>
              </a:rPr>
              <a:t>環境にあります</a:t>
            </a:r>
            <a:r>
              <a:rPr lang="ja-JP" altLang="en-US" sz="1200" dirty="0">
                <a:solidFill>
                  <a:schemeClr val="tx1"/>
                </a:solidFill>
              </a:rPr>
              <a:t>。</a:t>
            </a:r>
            <a:endParaRPr lang="en-US" altLang="ja-JP" sz="1200" dirty="0">
              <a:solidFill>
                <a:schemeClr val="tx1"/>
              </a:solidFill>
            </a:endParaRPr>
          </a:p>
          <a:p>
            <a:r>
              <a:rPr lang="ja-JP" altLang="en-US" sz="1200" dirty="0" smtClean="0">
                <a:solidFill>
                  <a:schemeClr val="tx1"/>
                </a:solidFill>
              </a:rPr>
              <a:t>　府内の教育機関と連携</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して、東南アジアを中心に</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留学プロモーションを実施</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するなど、積極的に留学生</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の呼び込みを図っています。</a:t>
            </a:r>
          </a:p>
          <a:p>
            <a:endParaRPr lang="en-US" altLang="ja-JP" sz="1200" dirty="0" smtClean="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近年アジアを中心に訪日客が急激に増加しており、インバウンド市場は今後ますます成長が期待されます。特に大阪は、関空での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路線の増加もあり訪日客の増加が著しく、人口減少が見込まれる中、アジアの成長を取り込むことの重要性がよりいっそう増しています。また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、大阪への留学生も年々増加しています。</a:t>
            </a:r>
            <a:r>
              <a:rPr lang="ja-JP" altLang="ja-JP" sz="1400" dirty="0"/>
              <a:t>大阪では、より身近にアジア・世界とのつながりを感じることができます。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観光魅力を発信</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アジア・世界とつながるなら大阪！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35"/>
          <a:stretch/>
        </p:blipFill>
        <p:spPr bwMode="auto">
          <a:xfrm>
            <a:off x="505786" y="3002003"/>
            <a:ext cx="2736304" cy="156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四角形吹き出し 16"/>
          <p:cNvSpPr/>
          <p:nvPr/>
        </p:nvSpPr>
        <p:spPr>
          <a:xfrm>
            <a:off x="3402239" y="3146018"/>
            <a:ext cx="2037013" cy="1075069"/>
          </a:xfrm>
          <a:prstGeom prst="wedgeRectCallout">
            <a:avLst>
              <a:gd name="adj1" fmla="val -63073"/>
              <a:gd name="adj2" fmla="val -5052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000" b="1" u="sng" dirty="0"/>
              <a:t>関西空港</a:t>
            </a:r>
            <a:r>
              <a:rPr kumimoji="1" lang="ja-JP" altLang="en-US" sz="1000" b="1" u="sng" dirty="0" smtClean="0"/>
              <a:t>の強み</a:t>
            </a:r>
            <a:endParaRPr kumimoji="1" lang="en-US" altLang="ja-JP" sz="1000" b="1" u="sng" dirty="0" smtClean="0"/>
          </a:p>
          <a:p>
            <a:pPr marL="171450" indent="-171450">
              <a:buFont typeface="Arial" panose="020B0604020202020204" pitchFamily="34" charset="0"/>
              <a:buChar char="•"/>
            </a:pPr>
            <a:r>
              <a:rPr lang="en-US" altLang="ja-JP" sz="1000" dirty="0" smtClean="0"/>
              <a:t>4000m</a:t>
            </a:r>
            <a:r>
              <a:rPr lang="ja-JP" altLang="en-US" sz="1000" dirty="0" smtClean="0"/>
              <a:t>級複数滑走路</a:t>
            </a:r>
            <a:endParaRPr lang="en-US" altLang="ja-JP" sz="1000" dirty="0" smtClean="0"/>
          </a:p>
          <a:p>
            <a:pPr marL="171450" indent="-171450">
              <a:buFont typeface="Arial" panose="020B0604020202020204" pitchFamily="34" charset="0"/>
              <a:buChar char="•"/>
            </a:pPr>
            <a:r>
              <a:rPr kumimoji="1" lang="en-US" altLang="ja-JP" sz="1000" dirty="0"/>
              <a:t>24</a:t>
            </a:r>
            <a:r>
              <a:rPr kumimoji="1" lang="ja-JP" altLang="en-US" sz="1000" dirty="0" smtClean="0"/>
              <a:t>時間空港・環境制約が少ない</a:t>
            </a:r>
            <a:endParaRPr kumimoji="1" lang="en-US" altLang="ja-JP" sz="1000" dirty="0" smtClean="0"/>
          </a:p>
          <a:p>
            <a:pPr marL="171450" indent="-171450">
              <a:buFont typeface="Arial" panose="020B0604020202020204" pitchFamily="34" charset="0"/>
              <a:buChar char="•"/>
            </a:pPr>
            <a:r>
              <a:rPr lang="ja-JP" altLang="en-US" sz="1000" dirty="0" smtClean="0"/>
              <a:t>アジア</a:t>
            </a:r>
            <a:r>
              <a:rPr lang="ja-JP" altLang="en-US" sz="1000" dirty="0"/>
              <a:t>に</a:t>
            </a:r>
            <a:r>
              <a:rPr lang="ja-JP" altLang="en-US" sz="1000" dirty="0" smtClean="0"/>
              <a:t>近い</a:t>
            </a:r>
            <a:endParaRPr lang="en-US" altLang="ja-JP" sz="1000" dirty="0" smtClean="0"/>
          </a:p>
          <a:p>
            <a:pPr marL="171450" indent="-171450">
              <a:buFont typeface="Arial" panose="020B0604020202020204" pitchFamily="34" charset="0"/>
              <a:buChar char="•"/>
            </a:pPr>
            <a:r>
              <a:rPr kumimoji="1" lang="ja-JP" altLang="en-US" sz="1000" dirty="0" smtClean="0"/>
              <a:t>大きな後背圏需要</a:t>
            </a:r>
            <a:endParaRPr kumimoji="1" lang="en-US" altLang="ja-JP" sz="1000" dirty="0" smtClean="0"/>
          </a:p>
        </p:txBody>
      </p:sp>
      <p:pic>
        <p:nvPicPr>
          <p:cNvPr id="18"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777" y="4969963"/>
            <a:ext cx="2396903" cy="1393895"/>
          </a:xfrm>
          <a:prstGeom prst="rect">
            <a:avLst/>
          </a:prstGeom>
          <a:noFill/>
          <a:ln>
            <a:noFill/>
          </a:ln>
          <a:effectLst/>
          <a:extLst/>
        </p:spPr>
      </p:pic>
      <p:sp>
        <p:nvSpPr>
          <p:cNvPr id="5" name="正方形/長方形 4"/>
          <p:cNvSpPr/>
          <p:nvPr/>
        </p:nvSpPr>
        <p:spPr>
          <a:xfrm>
            <a:off x="771255" y="4739131"/>
            <a:ext cx="1721946" cy="230832"/>
          </a:xfrm>
          <a:prstGeom prst="rect">
            <a:avLst/>
          </a:prstGeom>
        </p:spPr>
        <p:txBody>
          <a:bodyPr wrap="none">
            <a:spAutoFit/>
          </a:bodyPr>
          <a:lstStyle/>
          <a:p>
            <a:pPr algn="ctr"/>
            <a:r>
              <a:rPr lang="ja-JP" altLang="en-US" sz="900" dirty="0"/>
              <a:t>訪日客数・関空利用者数の推移</a:t>
            </a:r>
            <a:endParaRPr lang="en-US" altLang="ja-JP" sz="9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94260" y="4710272"/>
            <a:ext cx="2518878" cy="188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6964849" y="4479432"/>
            <a:ext cx="974947" cy="230832"/>
          </a:xfrm>
          <a:prstGeom prst="rect">
            <a:avLst/>
          </a:prstGeom>
        </p:spPr>
        <p:txBody>
          <a:bodyPr wrap="none">
            <a:spAutoFit/>
          </a:bodyPr>
          <a:lstStyle/>
          <a:p>
            <a:pPr algn="ctr"/>
            <a:r>
              <a:rPr lang="ja-JP" altLang="en-US" sz="900" dirty="0" smtClean="0"/>
              <a:t>留学フェアの様子</a:t>
            </a:r>
            <a:endParaRPr lang="en-US" altLang="ja-JP" sz="900" dirty="0"/>
          </a:p>
        </p:txBody>
      </p:sp>
      <p:sp>
        <p:nvSpPr>
          <p:cNvPr id="6" name="正方形/長方形 5"/>
          <p:cNvSpPr/>
          <p:nvPr/>
        </p:nvSpPr>
        <p:spPr>
          <a:xfrm>
            <a:off x="289762" y="6361583"/>
            <a:ext cx="2339102" cy="307777"/>
          </a:xfrm>
          <a:prstGeom prst="rect">
            <a:avLst/>
          </a:prstGeom>
        </p:spPr>
        <p:txBody>
          <a:bodyPr wrap="none">
            <a:spAutoFit/>
          </a:bodyPr>
          <a:lstStyle/>
          <a:p>
            <a:r>
              <a:rPr lang="ja-JP" altLang="en-US" sz="700" dirty="0"/>
              <a:t>出典：新関西国際空港株式会社「運営概況（速報値）</a:t>
            </a:r>
            <a:r>
              <a:rPr lang="ja-JP" altLang="en-US" sz="700" dirty="0" smtClean="0"/>
              <a:t>」</a:t>
            </a:r>
            <a:r>
              <a:rPr lang="en-US" altLang="ja-JP" sz="700" dirty="0" smtClean="0"/>
              <a:t/>
            </a:r>
            <a:br>
              <a:rPr lang="en-US" altLang="ja-JP" sz="700" dirty="0" smtClean="0"/>
            </a:br>
            <a:r>
              <a:rPr lang="ja-JP" altLang="en-US" sz="700" dirty="0" smtClean="0"/>
              <a:t>　　　　</a:t>
            </a:r>
            <a:r>
              <a:rPr lang="en-US" altLang="ja-JP" sz="700" dirty="0" smtClean="0"/>
              <a:t>2014</a:t>
            </a:r>
            <a:r>
              <a:rPr lang="ja-JP" altLang="en-US" sz="700" dirty="0"/>
              <a:t>年度より作成</a:t>
            </a:r>
          </a:p>
        </p:txBody>
      </p:sp>
      <p:sp>
        <p:nvSpPr>
          <p:cNvPr id="20" name="正方形/長方形 19"/>
          <p:cNvSpPr/>
          <p:nvPr/>
        </p:nvSpPr>
        <p:spPr>
          <a:xfrm>
            <a:off x="401424" y="4525089"/>
            <a:ext cx="2938625" cy="200055"/>
          </a:xfrm>
          <a:prstGeom prst="rect">
            <a:avLst/>
          </a:prstGeom>
        </p:spPr>
        <p:txBody>
          <a:bodyPr wrap="none">
            <a:spAutoFit/>
          </a:bodyPr>
          <a:lstStyle/>
          <a:p>
            <a:r>
              <a:rPr lang="ja-JP" altLang="en-US" sz="700" dirty="0"/>
              <a:t>出典：新関西国際空港株式会社空を変える。日本が変わる</a:t>
            </a:r>
            <a:r>
              <a:rPr lang="ja-JP" altLang="en-US" sz="700" dirty="0" smtClean="0"/>
              <a:t>。」</a:t>
            </a:r>
            <a:r>
              <a:rPr lang="en-US" altLang="ja-JP" sz="700" dirty="0" smtClean="0"/>
              <a:t>2012</a:t>
            </a:r>
            <a:r>
              <a:rPr lang="ja-JP" altLang="en-US" sz="700" dirty="0" smtClean="0"/>
              <a:t>年</a:t>
            </a:r>
            <a:r>
              <a:rPr lang="en-US" altLang="ja-JP" sz="700" dirty="0" smtClean="0"/>
              <a:t>7</a:t>
            </a:r>
            <a:r>
              <a:rPr lang="ja-JP" altLang="en-US" sz="700" dirty="0" smtClean="0"/>
              <a:t>月</a:t>
            </a:r>
            <a:endParaRPr lang="ja-JP" altLang="en-US" sz="700" dirty="0"/>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6065" y="4741113"/>
            <a:ext cx="2413187" cy="176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3451241" y="5134069"/>
            <a:ext cx="1473869" cy="124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2987505" y="6469305"/>
            <a:ext cx="2630848" cy="200055"/>
          </a:xfrm>
          <a:prstGeom prst="rect">
            <a:avLst/>
          </a:prstGeom>
        </p:spPr>
        <p:txBody>
          <a:bodyPr wrap="none">
            <a:spAutoFit/>
          </a:bodyPr>
          <a:lstStyle/>
          <a:p>
            <a:r>
              <a:rPr lang="ja-JP" altLang="en-US" sz="700" dirty="0"/>
              <a:t>出典</a:t>
            </a:r>
            <a:r>
              <a:rPr lang="ja-JP" altLang="en-US" sz="700" dirty="0" smtClean="0"/>
              <a:t>：観光庁「</a:t>
            </a:r>
            <a:r>
              <a:rPr lang="zh-TW" altLang="en-US" sz="700" dirty="0" smtClean="0"/>
              <a:t>訪日</a:t>
            </a:r>
            <a:r>
              <a:rPr lang="zh-TW" altLang="en-US" sz="700" dirty="0"/>
              <a:t>外国人消費動向</a:t>
            </a:r>
            <a:r>
              <a:rPr lang="zh-TW" altLang="en-US" sz="700" dirty="0" smtClean="0"/>
              <a:t>調査</a:t>
            </a:r>
            <a:r>
              <a:rPr lang="ja-JP" altLang="en-US" sz="700" dirty="0" smtClean="0"/>
              <a:t>」平成</a:t>
            </a:r>
            <a:r>
              <a:rPr lang="en-US" altLang="ja-JP" sz="700" dirty="0" smtClean="0"/>
              <a:t>26</a:t>
            </a:r>
            <a:r>
              <a:rPr lang="ja-JP" altLang="en-US" sz="700" dirty="0" smtClean="0"/>
              <a:t>年（確報値）</a:t>
            </a:r>
            <a:endParaRPr lang="ja-JP" altLang="en-US" sz="700" dirty="0"/>
          </a:p>
        </p:txBody>
      </p:sp>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336" y="3564000"/>
            <a:ext cx="1263595" cy="914444"/>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
        <p:nvSpPr>
          <p:cNvPr id="22" name="正方形/長方形 21"/>
          <p:cNvSpPr/>
          <p:nvPr/>
        </p:nvSpPr>
        <p:spPr>
          <a:xfrm>
            <a:off x="7518044" y="3342184"/>
            <a:ext cx="1401337" cy="230832"/>
          </a:xfrm>
          <a:prstGeom prst="rect">
            <a:avLst/>
          </a:prstGeom>
        </p:spPr>
        <p:txBody>
          <a:bodyPr wrap="square">
            <a:spAutoFit/>
          </a:bodyPr>
          <a:lstStyle/>
          <a:p>
            <a:pPr algn="ctr"/>
            <a:r>
              <a:rPr lang="ja-JP" altLang="en-US" sz="900" dirty="0"/>
              <a:t>大阪の</a:t>
            </a:r>
            <a:r>
              <a:rPr lang="ja-JP" altLang="en-US" sz="900" dirty="0" smtClean="0"/>
              <a:t>外国人留学生数</a:t>
            </a:r>
            <a:endParaRPr lang="en-US" altLang="ja-JP" sz="900" dirty="0"/>
          </a:p>
        </p:txBody>
      </p:sp>
    </p:spTree>
    <p:extLst>
      <p:ext uri="{BB962C8B-B14F-4D97-AF65-F5344CB8AC3E}">
        <p14:creationId xmlns:p14="http://schemas.microsoft.com/office/powerpoint/2010/main" val="883196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75</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384995"/>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経済産業機能の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集積、交通利便性の高さなど、都市魅力はもちろんのこと、歴史ある街並みや豊かな緑など、個性あふれる魅力的な地域資源を有しています。一方、人口減少・超高齢社会が展開するなかで、インナーエリアにみられる都市機能の低下や、住環境の悪化、中山間地域における過疎化の問題など、それぞれ特有の地域課題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抱いています。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こうした課題に的確に対応し、府域全体として活力ある地域創出をめざした取組みを進めていくことが求められています。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692846018"/>
              </p:ext>
            </p:extLst>
          </p:nvPr>
        </p:nvGraphicFramePr>
        <p:xfrm>
          <a:off x="506372" y="2348488"/>
          <a:ext cx="8242092" cy="3880440"/>
        </p:xfrm>
        <a:graphic>
          <a:graphicData uri="http://schemas.openxmlformats.org/drawingml/2006/table">
            <a:tbl>
              <a:tblPr firstRow="1" bandRow="1">
                <a:tableStyleId>{5C22544A-7EE6-4342-B048-85BDC9FD1C3A}</a:tableStyleId>
              </a:tblPr>
              <a:tblGrid>
                <a:gridCol w="657537"/>
                <a:gridCol w="1819646"/>
                <a:gridCol w="1819646"/>
                <a:gridCol w="1819646"/>
                <a:gridCol w="2125617"/>
              </a:tblGrid>
              <a:tr h="144425">
                <a:tc>
                  <a:txBody>
                    <a:bodyPr/>
                    <a:lstStyle/>
                    <a:p>
                      <a:r>
                        <a:rPr kumimoji="1" lang="ja-JP" altLang="en-US" sz="1100" dirty="0" smtClean="0">
                          <a:solidFill>
                            <a:schemeClr val="tx1"/>
                          </a:solidFill>
                        </a:rPr>
                        <a:t>類型</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エリアの概要</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強み</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課題</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目指すべき方向性</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358698">
                <a:tc>
                  <a:txBody>
                    <a:bodyPr/>
                    <a:lstStyle/>
                    <a:p>
                      <a:r>
                        <a:rPr kumimoji="1" lang="ja-JP" altLang="en-US" sz="1000" dirty="0" smtClean="0">
                          <a:solidFill>
                            <a:schemeClr val="tx1"/>
                          </a:solidFill>
                        </a:rPr>
                        <a:t>都心部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都市の中心部であり、オフィス、商業が多く立地。また、住宅も一定程度存在。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dirty="0" smtClean="0">
                          <a:solidFill>
                            <a:schemeClr val="tx1"/>
                          </a:solidFill>
                        </a:rPr>
                        <a:t>便利・アクセスが良い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ビジネス機会が多い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情報発信しやすい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多様性が受容される</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文化・娯楽・観光資源が多い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職住近接が可能</a:t>
                      </a:r>
                      <a:endParaRPr kumimoji="1" lang="en-US" altLang="ja-JP" sz="100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生活コストが高い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医療、介護、育児などの生活サービスが不足</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混雑している</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危険個所が多い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b="1" u="sng" dirty="0" smtClean="0">
                          <a:solidFill>
                            <a:schemeClr val="tx1"/>
                          </a:solidFill>
                        </a:rPr>
                        <a:t>ビジネス</a:t>
                      </a:r>
                      <a:r>
                        <a:rPr kumimoji="1" lang="ja-JP" altLang="en-US" sz="1000" b="1" dirty="0" smtClean="0">
                          <a:solidFill>
                            <a:schemeClr val="tx1"/>
                          </a:solidFill>
                        </a:rPr>
                        <a:t>エリアとしての発展。</a:t>
                      </a:r>
                      <a:r>
                        <a:rPr kumimoji="1" lang="en-US" altLang="ja-JP" sz="1000" b="1" dirty="0" smtClean="0">
                          <a:solidFill>
                            <a:schemeClr val="tx1"/>
                          </a:solidFill>
                        </a:rPr>
                        <a:t>BID</a:t>
                      </a:r>
                      <a:r>
                        <a:rPr kumimoji="1" lang="ja-JP" altLang="en-US" sz="1000" b="1" dirty="0" smtClean="0">
                          <a:solidFill>
                            <a:schemeClr val="tx1"/>
                          </a:solidFill>
                        </a:rPr>
                        <a:t>など新しい仕組みを取り入れ、国際的な都市を目指す。</a:t>
                      </a:r>
                      <a:endParaRPr kumimoji="1" lang="en-US" altLang="ja-JP" sz="1000" b="1"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文化・観光</a:t>
                      </a:r>
                      <a:r>
                        <a:rPr kumimoji="1" lang="ja-JP" altLang="en-US" sz="1000" b="1" dirty="0" smtClean="0">
                          <a:solidFill>
                            <a:schemeClr val="tx1"/>
                          </a:solidFill>
                        </a:rPr>
                        <a:t>エリアとして、利便性の向上、コンテンツの充実を図る。</a:t>
                      </a:r>
                      <a:endParaRPr kumimoji="1" lang="en-US" altLang="ja-JP" sz="1000" b="1"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生活環境</a:t>
                      </a:r>
                      <a:r>
                        <a:rPr kumimoji="1" lang="ja-JP" altLang="en-US" sz="1000" b="1" dirty="0" smtClean="0">
                          <a:solidFill>
                            <a:schemeClr val="tx1"/>
                          </a:solidFill>
                        </a:rPr>
                        <a:t>の改善。</a:t>
                      </a:r>
                      <a:endParaRPr kumimoji="1" lang="en-US" altLang="ja-JP" sz="1000" b="1"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46853">
                <a:tc>
                  <a:txBody>
                    <a:bodyPr/>
                    <a:lstStyle/>
                    <a:p>
                      <a:r>
                        <a:rPr kumimoji="1" lang="ja-JP" altLang="en-US" sz="1000" dirty="0" smtClean="0">
                          <a:solidFill>
                            <a:schemeClr val="tx1"/>
                          </a:solidFill>
                        </a:rPr>
                        <a:t>周辺部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スプロール現象で自然発生的に発展してきたエリア。オフィス、商業、住宅、工場（小規模）などが混在。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都心までのアクセスが良い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駅周辺にスーパー・商店街などの生活関連の商業施設が充実している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火災・災害リスクが大きい</a:t>
                      </a:r>
                      <a:r>
                        <a:rPr kumimoji="1" lang="ja-JP" altLang="en-US" sz="1000" u="none" kern="1200" dirty="0" smtClean="0">
                          <a:solidFill>
                            <a:schemeClr val="tx1"/>
                          </a:solidFill>
                          <a:latin typeface="+mn-lt"/>
                          <a:ea typeface="+mn-ea"/>
                          <a:cs typeface="+mn-cs"/>
                        </a:rPr>
                        <a:t>密集市街地が大規模に存在</a:t>
                      </a:r>
                      <a:endParaRPr kumimoji="1" lang="en-US" altLang="ja-JP" sz="1000" u="none"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閑散とした駅前商店街</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none" kern="1200" dirty="0" smtClean="0">
                          <a:solidFill>
                            <a:schemeClr val="tx1"/>
                          </a:solidFill>
                          <a:latin typeface="+mn-lt"/>
                          <a:ea typeface="+mn-ea"/>
                          <a:cs typeface="+mn-cs"/>
                        </a:rPr>
                        <a:t>災害に強く、</a:t>
                      </a:r>
                      <a:r>
                        <a:rPr kumimoji="1" lang="ja-JP" altLang="en-US" sz="1000" b="1" u="sng" kern="1200" dirty="0" smtClean="0">
                          <a:solidFill>
                            <a:schemeClr val="tx1"/>
                          </a:solidFill>
                          <a:latin typeface="+mn-lt"/>
                          <a:ea typeface="+mn-ea"/>
                          <a:cs typeface="+mn-cs"/>
                        </a:rPr>
                        <a:t>安心・安全</a:t>
                      </a:r>
                      <a:r>
                        <a:rPr kumimoji="1" lang="ja-JP" altLang="en-US" sz="1000" b="1" kern="1200" dirty="0" smtClean="0">
                          <a:solidFill>
                            <a:schemeClr val="tx1"/>
                          </a:solidFill>
                          <a:latin typeface="+mn-lt"/>
                          <a:ea typeface="+mn-ea"/>
                          <a:cs typeface="+mn-cs"/>
                        </a:rPr>
                        <a:t>なまちづくり。</a:t>
                      </a:r>
                      <a:endParaRPr kumimoji="1" lang="en-US" altLang="ja-JP" sz="1000" b="1"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駅周辺のにぎわい</a:t>
                      </a:r>
                      <a:r>
                        <a:rPr kumimoji="1" lang="ja-JP" altLang="en-US" sz="1000" b="1" kern="1200" dirty="0" smtClean="0">
                          <a:solidFill>
                            <a:schemeClr val="tx1"/>
                          </a:solidFill>
                          <a:latin typeface="+mn-lt"/>
                          <a:ea typeface="+mn-ea"/>
                          <a:cs typeface="+mn-cs"/>
                        </a:rPr>
                        <a:t>を生み出し、仕事・くらし両方を活性化し、特色あるまちづくりを進める。</a:t>
                      </a:r>
                      <a:endParaRPr kumimoji="1" lang="en-US" altLang="ja-JP" sz="1000" b="1"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58698">
                <a:tc>
                  <a:txBody>
                    <a:bodyPr/>
                    <a:lstStyle/>
                    <a:p>
                      <a:r>
                        <a:rPr kumimoji="1" lang="ja-JP" altLang="en-US" sz="1000" dirty="0" smtClean="0">
                          <a:solidFill>
                            <a:schemeClr val="tx1"/>
                          </a:solidFill>
                        </a:rPr>
                        <a:t>郊外部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都心部のベッドタウンとして計画されたエリア。住宅や工場が立地。</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均質性が高く、安全・安心</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子どもが遊べる場所が多く、子育てしやすい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家庭菜園ができる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団地・住宅地の老朽化</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空き家の増加</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コミュニティの希薄化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b="1" kern="1200" dirty="0" smtClean="0">
                          <a:solidFill>
                            <a:schemeClr val="tx1"/>
                          </a:solidFill>
                          <a:latin typeface="+mn-lt"/>
                          <a:ea typeface="+mn-ea"/>
                          <a:cs typeface="+mn-cs"/>
                        </a:rPr>
                        <a:t>団地の再生、空き家対策など、ベッドタウン固有の問題を解決して、新たな世代を呼びこみ、</a:t>
                      </a:r>
                      <a:r>
                        <a:rPr kumimoji="1" lang="ja-JP" altLang="en-US" sz="1000" b="1" u="sng" kern="1200" dirty="0" smtClean="0">
                          <a:solidFill>
                            <a:schemeClr val="tx1"/>
                          </a:solidFill>
                          <a:latin typeface="+mn-lt"/>
                          <a:ea typeface="+mn-ea"/>
                          <a:cs typeface="+mn-cs"/>
                        </a:rPr>
                        <a:t>高齢者・子供がいきいき暮らせるまち</a:t>
                      </a:r>
                      <a:r>
                        <a:rPr kumimoji="1" lang="ja-JP" altLang="en-US" sz="1000" b="1" kern="1200" dirty="0" smtClean="0">
                          <a:solidFill>
                            <a:schemeClr val="tx1"/>
                          </a:solidFill>
                          <a:latin typeface="+mn-lt"/>
                          <a:ea typeface="+mn-ea"/>
                          <a:cs typeface="+mn-cs"/>
                        </a:rPr>
                        <a:t>、</a:t>
                      </a:r>
                      <a:r>
                        <a:rPr kumimoji="1" lang="ja-JP" altLang="en-US" sz="1000" b="1" u="sng" kern="1200" dirty="0" smtClean="0">
                          <a:solidFill>
                            <a:schemeClr val="tx1"/>
                          </a:solidFill>
                          <a:latin typeface="+mn-lt"/>
                          <a:ea typeface="+mn-ea"/>
                          <a:cs typeface="+mn-cs"/>
                        </a:rPr>
                        <a:t>持続可能なまち</a:t>
                      </a:r>
                      <a:r>
                        <a:rPr kumimoji="1" lang="ja-JP" altLang="en-US" sz="1000" b="1" kern="1200" dirty="0" smtClean="0">
                          <a:solidFill>
                            <a:schemeClr val="tx1"/>
                          </a:solidFill>
                          <a:latin typeface="+mn-lt"/>
                          <a:ea typeface="+mn-ea"/>
                          <a:cs typeface="+mn-cs"/>
                        </a:rPr>
                        <a:t>を目指す。</a:t>
                      </a:r>
                      <a:endParaRPr kumimoji="1" lang="en-US" altLang="ja-JP" sz="1000" b="1"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414118">
                <a:tc>
                  <a:txBody>
                    <a:bodyPr/>
                    <a:lstStyle/>
                    <a:p>
                      <a:r>
                        <a:rPr kumimoji="1" lang="ja-JP" altLang="en-US" sz="1000" dirty="0" smtClean="0">
                          <a:solidFill>
                            <a:schemeClr val="tx1"/>
                          </a:solidFill>
                        </a:rPr>
                        <a:t>山間部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農地・緑地が中心。</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緑が多い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農業、健康づくり、スローライフが可能</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都心までのアクセスが悪い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過疎化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基幹病院等まで遠く、医療などの各種サービスが行き届きにくい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車が不可欠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就学・就職先が少ない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自然資源を活用</a:t>
                      </a:r>
                      <a:r>
                        <a:rPr kumimoji="1" lang="ja-JP" altLang="en-US" sz="1000" b="1" kern="1200" dirty="0" smtClean="0">
                          <a:solidFill>
                            <a:schemeClr val="tx1"/>
                          </a:solidFill>
                          <a:latin typeface="+mn-lt"/>
                          <a:ea typeface="+mn-ea"/>
                          <a:cs typeface="+mn-cs"/>
                        </a:rPr>
                        <a:t>し、</a:t>
                      </a:r>
                      <a:r>
                        <a:rPr kumimoji="1" lang="en-US" altLang="ja-JP" sz="1000" b="1" kern="1200" dirty="0" smtClean="0">
                          <a:solidFill>
                            <a:schemeClr val="tx1"/>
                          </a:solidFill>
                          <a:latin typeface="+mn-lt"/>
                          <a:ea typeface="+mn-ea"/>
                          <a:cs typeface="+mn-cs"/>
                        </a:rPr>
                        <a:t>6</a:t>
                      </a:r>
                      <a:r>
                        <a:rPr kumimoji="1" lang="ja-JP" altLang="en-US" sz="1000" b="1" kern="1200" dirty="0" smtClean="0">
                          <a:solidFill>
                            <a:schemeClr val="tx1"/>
                          </a:solidFill>
                          <a:latin typeface="+mn-lt"/>
                          <a:ea typeface="+mn-ea"/>
                          <a:cs typeface="+mn-cs"/>
                        </a:rPr>
                        <a:t>次産業、地域ブランド、観光資源として発展させる。</a:t>
                      </a:r>
                      <a:endParaRPr kumimoji="1" lang="en-US" altLang="ja-JP" sz="1000" b="1"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安心・安全なスローライフ</a:t>
                      </a:r>
                      <a:r>
                        <a:rPr kumimoji="1" lang="ja-JP" altLang="en-US" sz="1000" b="1" u="none" kern="1200" dirty="0" smtClean="0">
                          <a:solidFill>
                            <a:schemeClr val="tx1"/>
                          </a:solidFill>
                          <a:latin typeface="+mn-lt"/>
                          <a:ea typeface="+mn-ea"/>
                          <a:cs typeface="+mn-cs"/>
                        </a:rPr>
                        <a:t>を送れる</a:t>
                      </a:r>
                      <a:r>
                        <a:rPr kumimoji="1" lang="ja-JP" altLang="en-US" sz="1000" b="1" kern="1200" dirty="0" smtClean="0">
                          <a:solidFill>
                            <a:schemeClr val="tx1"/>
                          </a:solidFill>
                          <a:latin typeface="+mn-lt"/>
                          <a:ea typeface="+mn-ea"/>
                          <a:cs typeface="+mn-cs"/>
                        </a:rPr>
                        <a:t>よう医療、みまもり、交流などを含め、各種インフラを整備する。</a:t>
                      </a:r>
                      <a:endParaRPr kumimoji="1" lang="en-US" altLang="ja-JP" sz="1000" b="1"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地域資源などの強み</a:t>
                      </a:r>
                      <a:r>
                        <a:rPr kumimoji="1" lang="ja-JP" altLang="en-US" sz="1000" b="1" kern="1200" dirty="0" smtClean="0">
                          <a:solidFill>
                            <a:schemeClr val="tx1"/>
                          </a:solidFill>
                          <a:latin typeface="+mn-lt"/>
                          <a:ea typeface="+mn-ea"/>
                          <a:cs typeface="+mn-cs"/>
                        </a:rPr>
                        <a:t>を活かしたまちづくりを進める。</a:t>
                      </a:r>
                      <a:endParaRPr kumimoji="1" lang="ja-JP" altLang="en-US" sz="1000" b="1" kern="1200" dirty="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cxnSp>
        <p:nvCxnSpPr>
          <p:cNvPr id="7" name="直線コネクタ 6"/>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0206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u="sng" dirty="0">
                <a:solidFill>
                  <a:sysClr val="windowText" lastClr="000000"/>
                </a:solidFill>
              </a:rPr>
              <a:t>ビジネス</a:t>
            </a:r>
            <a:r>
              <a:rPr lang="ja-JP" altLang="en-US" sz="1400" dirty="0">
                <a:solidFill>
                  <a:sysClr val="windowText" lastClr="000000"/>
                </a:solidFill>
              </a:rPr>
              <a:t>エリアとしての発展。</a:t>
            </a:r>
            <a:r>
              <a:rPr lang="en-US" altLang="ja-JP" sz="1400" dirty="0">
                <a:solidFill>
                  <a:sysClr val="windowText" lastClr="000000"/>
                </a:solidFill>
              </a:rPr>
              <a:t>BID</a:t>
            </a:r>
            <a:r>
              <a:rPr lang="ja-JP" altLang="en-US" sz="1400" dirty="0">
                <a:solidFill>
                  <a:sysClr val="windowText" lastClr="000000"/>
                </a:solidFill>
              </a:rPr>
              <a:t>など新しい仕組みを取り入れ、国際的な都市を目指す。</a:t>
            </a:r>
            <a:endParaRPr lang="en-US" altLang="ja-JP" sz="1400" dirty="0">
              <a:solidFill>
                <a:sysClr val="windowText" lastClr="000000"/>
              </a:solidFill>
            </a:endParaRPr>
          </a:p>
          <a:p>
            <a:pPr marL="628650" lvl="1" indent="-171450">
              <a:buFont typeface="Arial" panose="020B0604020202020204" pitchFamily="34" charset="0"/>
              <a:buChar char="•"/>
            </a:pPr>
            <a:r>
              <a:rPr lang="ja-JP" altLang="en-US" sz="1400" u="sng" dirty="0">
                <a:solidFill>
                  <a:sysClr val="windowText" lastClr="000000"/>
                </a:solidFill>
              </a:rPr>
              <a:t>文化・観光</a:t>
            </a:r>
            <a:r>
              <a:rPr lang="ja-JP" altLang="en-US" sz="1400" dirty="0">
                <a:solidFill>
                  <a:sysClr val="windowText" lastClr="000000"/>
                </a:solidFill>
              </a:rPr>
              <a:t>エリアとして、利便性の向上、コンテンツの充実を図る。</a:t>
            </a:r>
            <a:endParaRPr lang="en-US" altLang="ja-JP" sz="1400" dirty="0">
              <a:solidFill>
                <a:sysClr val="windowText" lastClr="000000"/>
              </a:solidFill>
            </a:endParaRPr>
          </a:p>
          <a:p>
            <a:pPr marL="628650" lvl="1" indent="-171450">
              <a:buFont typeface="Arial" panose="020B0604020202020204" pitchFamily="34" charset="0"/>
              <a:buChar char="•"/>
            </a:pPr>
            <a:r>
              <a:rPr lang="ja-JP" altLang="en-US" sz="1400" u="sng" dirty="0">
                <a:solidFill>
                  <a:sysClr val="windowText" lastClr="000000"/>
                </a:solidFill>
              </a:rPr>
              <a:t>生活環境</a:t>
            </a:r>
            <a:r>
              <a:rPr lang="ja-JP" altLang="en-US" sz="1400" dirty="0">
                <a:solidFill>
                  <a:sysClr val="windowText" lastClr="000000"/>
                </a:solidFill>
              </a:rPr>
              <a:t>の改善</a:t>
            </a:r>
            <a:r>
              <a:rPr lang="ja-JP" altLang="en-US" sz="1400" dirty="0" smtClean="0">
                <a:solidFill>
                  <a:sysClr val="windowText" lastClr="000000"/>
                </a:solidFill>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20921"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ビジネスエリアとしての発展</a:t>
            </a:r>
            <a:r>
              <a:rPr lang="en-US" altLang="ja-JP" sz="1400" dirty="0" smtClean="0">
                <a:solidFill>
                  <a:schemeClr val="tx1"/>
                </a:solidFill>
              </a:rPr>
              <a:t>】</a:t>
            </a:r>
            <a:r>
              <a:rPr lang="ja-JP" altLang="en-US" sz="1400" dirty="0">
                <a:solidFill>
                  <a:schemeClr val="tx1"/>
                </a:solidFill>
              </a:rPr>
              <a:t>大阪版</a:t>
            </a:r>
            <a:r>
              <a:rPr lang="en-US" altLang="ja-JP" sz="1400" dirty="0">
                <a:solidFill>
                  <a:schemeClr val="tx1"/>
                </a:solidFill>
              </a:rPr>
              <a:t>BID</a:t>
            </a:r>
            <a:r>
              <a:rPr lang="ja-JP" altLang="en-US" sz="1400" dirty="0">
                <a:solidFill>
                  <a:schemeClr val="tx1"/>
                </a:solidFill>
              </a:rPr>
              <a:t>制度</a:t>
            </a:r>
            <a:endParaRPr lang="en-US" altLang="ja-JP" sz="1400" dirty="0" smtClean="0">
              <a:solidFill>
                <a:schemeClr val="tx1"/>
              </a:solidFill>
            </a:endParaRPr>
          </a:p>
          <a:p>
            <a:r>
              <a:rPr lang="ja-JP" altLang="en-US" sz="1400" dirty="0" smtClean="0">
                <a:solidFill>
                  <a:schemeClr val="tx1"/>
                </a:solidFill>
              </a:rPr>
              <a:t>グランフロント大阪</a:t>
            </a:r>
            <a:r>
              <a:rPr lang="en-US" altLang="ja-JP" sz="1400" dirty="0" smtClean="0">
                <a:solidFill>
                  <a:schemeClr val="tx1"/>
                </a:solidFill>
              </a:rPr>
              <a:t>TMO</a:t>
            </a:r>
            <a:r>
              <a:rPr lang="en-US" altLang="ja-JP" sz="1200" dirty="0" smtClean="0">
                <a:solidFill>
                  <a:schemeClr val="tx1"/>
                </a:solidFill>
              </a:rPr>
              <a:t>(</a:t>
            </a:r>
            <a:r>
              <a:rPr lang="ja-JP" altLang="en-US" sz="1200" dirty="0" smtClean="0">
                <a:solidFill>
                  <a:schemeClr val="tx1"/>
                </a:solidFill>
              </a:rPr>
              <a:t>大阪市北区</a:t>
            </a:r>
            <a:r>
              <a:rPr lang="en-US" altLang="ja-JP" sz="1200" dirty="0" smtClean="0">
                <a:solidFill>
                  <a:schemeClr val="tx1"/>
                </a:solidFill>
              </a:rPr>
              <a:t>)</a:t>
            </a:r>
          </a:p>
          <a:p>
            <a:endParaRPr lang="en-US" altLang="ja-JP" sz="1050" dirty="0" smtClean="0">
              <a:solidFill>
                <a:schemeClr val="tx1"/>
              </a:solidFill>
            </a:endParaRPr>
          </a:p>
          <a:p>
            <a:pPr marL="171450" indent="-171450">
              <a:buFont typeface="Arial" pitchFamily="34" charset="0"/>
              <a:buChar char="•"/>
            </a:pPr>
            <a:r>
              <a:rPr lang="ja-JP" altLang="en-US" sz="900" dirty="0">
                <a:solidFill>
                  <a:schemeClr val="tx1"/>
                </a:solidFill>
              </a:rPr>
              <a:t>米国の再開発手法として普及している</a:t>
            </a:r>
            <a:r>
              <a:rPr lang="en-US" altLang="ja-JP" sz="900" dirty="0">
                <a:solidFill>
                  <a:schemeClr val="tx1"/>
                </a:solidFill>
              </a:rPr>
              <a:t>BID</a:t>
            </a:r>
            <a:r>
              <a:rPr lang="ja-JP" altLang="en-US" sz="900" dirty="0">
                <a:solidFill>
                  <a:schemeClr val="tx1"/>
                </a:solidFill>
              </a:rPr>
              <a:t>（</a:t>
            </a:r>
            <a:r>
              <a:rPr lang="en-US" altLang="ja-JP" sz="900" dirty="0" smtClean="0">
                <a:solidFill>
                  <a:schemeClr val="tx1"/>
                </a:solidFill>
              </a:rPr>
              <a:t>Business</a:t>
            </a:r>
            <a:r>
              <a:rPr lang="ja-JP" altLang="en-US" sz="900" dirty="0">
                <a:solidFill>
                  <a:schemeClr val="tx1"/>
                </a:solidFill>
              </a:rPr>
              <a:t> </a:t>
            </a:r>
            <a:r>
              <a:rPr lang="en-US" altLang="ja-JP" sz="900" dirty="0" smtClean="0">
                <a:solidFill>
                  <a:schemeClr val="tx1"/>
                </a:solidFill>
              </a:rPr>
              <a:t>Improvement</a:t>
            </a:r>
            <a:r>
              <a:rPr lang="ja-JP" altLang="en-US" sz="900" dirty="0" smtClean="0">
                <a:solidFill>
                  <a:schemeClr val="tx1"/>
                </a:solidFill>
              </a:rPr>
              <a:t> </a:t>
            </a:r>
            <a:r>
              <a:rPr lang="en-US" altLang="ja-JP" sz="900" dirty="0" smtClean="0">
                <a:solidFill>
                  <a:schemeClr val="tx1"/>
                </a:solidFill>
              </a:rPr>
              <a:t>District</a:t>
            </a:r>
            <a:r>
              <a:rPr lang="ja-JP" altLang="en-US" sz="900" dirty="0">
                <a:solidFill>
                  <a:schemeClr val="tx1"/>
                </a:solidFill>
              </a:rPr>
              <a:t>：ビジネス活性化地区）制度を、国内で初めて大阪市が導入。</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対象</a:t>
            </a:r>
            <a:r>
              <a:rPr lang="ja-JP" altLang="en-US" sz="900" dirty="0">
                <a:solidFill>
                  <a:schemeClr val="tx1"/>
                </a:solidFill>
              </a:rPr>
              <a:t>エリアはうめきた先行開発区域。主体は、都市再生特別措置法「都市再生整備推進法人」に指定された一般社団法人で、そのエリアの地権者</a:t>
            </a:r>
            <a:r>
              <a:rPr lang="en-US" altLang="ja-JP" sz="900" dirty="0">
                <a:solidFill>
                  <a:schemeClr val="tx1"/>
                </a:solidFill>
              </a:rPr>
              <a:t>12</a:t>
            </a:r>
            <a:r>
              <a:rPr lang="ja-JP" altLang="en-US" sz="900" dirty="0">
                <a:solidFill>
                  <a:schemeClr val="tx1"/>
                </a:solidFill>
              </a:rPr>
              <a:t>社で構成したエリアマネジメント団体「グランフロント大阪</a:t>
            </a:r>
            <a:r>
              <a:rPr lang="en-US" altLang="ja-JP" sz="900" dirty="0">
                <a:solidFill>
                  <a:schemeClr val="tx1"/>
                </a:solidFill>
              </a:rPr>
              <a:t>TMO</a:t>
            </a:r>
            <a:r>
              <a:rPr lang="ja-JP" altLang="en-US" sz="900" dirty="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地方</a:t>
            </a:r>
            <a:r>
              <a:rPr lang="ja-JP" altLang="en-US" sz="900" dirty="0">
                <a:solidFill>
                  <a:schemeClr val="tx1"/>
                </a:solidFill>
              </a:rPr>
              <a:t>自治法の分担金制度を活用し、大阪市が徴収した分担金を活動財源として団体に交付することにより、安定的に徴収する財源で、民間団体による道路等の公共空間での継続的で自由度の高い活動や質の高い維持管理が可能となった。</a:t>
            </a:r>
            <a:r>
              <a:rPr lang="en-US" altLang="ja-JP" sz="900" dirty="0">
                <a:solidFill>
                  <a:schemeClr val="tx1"/>
                </a:solidFill>
              </a:rPr>
              <a:t>2015</a:t>
            </a:r>
            <a:r>
              <a:rPr lang="ja-JP" altLang="en-US" sz="900" dirty="0">
                <a:solidFill>
                  <a:schemeClr val="tx1"/>
                </a:solidFill>
              </a:rPr>
              <a:t>年度、大阪市が徴収する分担金の額は約</a:t>
            </a:r>
            <a:r>
              <a:rPr lang="en-US" altLang="ja-JP" sz="900" dirty="0">
                <a:solidFill>
                  <a:schemeClr val="tx1"/>
                </a:solidFill>
              </a:rPr>
              <a:t>2,800</a:t>
            </a:r>
            <a:r>
              <a:rPr lang="ja-JP" altLang="en-US" sz="900" dirty="0">
                <a:solidFill>
                  <a:schemeClr val="tx1"/>
                </a:solidFill>
              </a:rPr>
              <a:t>万円</a:t>
            </a:r>
          </a:p>
          <a:p>
            <a:pPr marL="171450" indent="-171450">
              <a:buFont typeface="Arial" pitchFamily="34" charset="0"/>
              <a:buChar char="•"/>
            </a:pPr>
            <a:r>
              <a:rPr lang="ja-JP" altLang="en-US" sz="900" dirty="0" smtClean="0">
                <a:solidFill>
                  <a:schemeClr val="tx1"/>
                </a:solidFill>
              </a:rPr>
              <a:t>制度</a:t>
            </a:r>
            <a:r>
              <a:rPr lang="ja-JP" altLang="en-US" sz="900" dirty="0">
                <a:solidFill>
                  <a:schemeClr val="tx1"/>
                </a:solidFill>
              </a:rPr>
              <a:t>の実施にあたっては、現行法制度（特措法、地方自治法、一般社団・財団法人法等）を活用。法律改正を伴わない組み立てが、早期の制度構築につながった</a:t>
            </a:r>
            <a:r>
              <a:rPr lang="ja-JP" altLang="en-US" sz="900" dirty="0" smtClean="0">
                <a:solidFill>
                  <a:schemeClr val="tx1"/>
                </a:solidFill>
              </a:rPr>
              <a:t>。</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特措法</a:t>
            </a:r>
            <a:r>
              <a:rPr lang="ja-JP" altLang="en-US" sz="900" dirty="0">
                <a:solidFill>
                  <a:schemeClr val="tx1"/>
                </a:solidFill>
              </a:rPr>
              <a:t>に定める「都市利便増進協定」により分担金の徴収エリアを定め、ベンチ・街灯・噴水・広告塔・案内板・防犯カメラ等の高質な公共施設整備、歩道の清掃や放置自転車</a:t>
            </a:r>
            <a:r>
              <a:rPr lang="ja-JP" altLang="en-US" sz="900" dirty="0" smtClean="0">
                <a:solidFill>
                  <a:schemeClr val="tx1"/>
                </a:solidFill>
              </a:rPr>
              <a:t>対策</a:t>
            </a:r>
            <a:r>
              <a:rPr lang="ja-JP" altLang="en-US" sz="900" dirty="0">
                <a:solidFill>
                  <a:schemeClr val="tx1"/>
                </a:solidFill>
              </a:rPr>
              <a:t>などの管理</a:t>
            </a:r>
            <a:r>
              <a:rPr lang="ja-JP" altLang="en-US" sz="900" dirty="0" smtClean="0">
                <a:solidFill>
                  <a:schemeClr val="tx1"/>
                </a:solidFill>
              </a:rPr>
              <a:t>費用を</a:t>
            </a:r>
            <a:r>
              <a:rPr lang="ja-JP" altLang="en-US" sz="900" dirty="0">
                <a:solidFill>
                  <a:schemeClr val="tx1"/>
                </a:solidFill>
              </a:rPr>
              <a:t>対象とした。</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同エリア</a:t>
            </a:r>
            <a:r>
              <a:rPr lang="ja-JP" altLang="en-US" sz="900" dirty="0">
                <a:solidFill>
                  <a:schemeClr val="tx1"/>
                </a:solidFill>
              </a:rPr>
              <a:t>でのイベント等にぎわい創出</a:t>
            </a:r>
            <a:r>
              <a:rPr lang="ja-JP" altLang="en-US" sz="900" dirty="0" smtClean="0">
                <a:solidFill>
                  <a:schemeClr val="tx1"/>
                </a:solidFill>
              </a:rPr>
              <a:t>活動など</a:t>
            </a:r>
            <a:r>
              <a:rPr lang="ja-JP" altLang="en-US" sz="900" dirty="0">
                <a:solidFill>
                  <a:schemeClr val="tx1"/>
                </a:solidFill>
              </a:rPr>
              <a:t>収益事業（プロモーション等）は</a:t>
            </a:r>
            <a:r>
              <a:rPr lang="ja-JP" altLang="en-US" sz="900" dirty="0" smtClean="0">
                <a:solidFill>
                  <a:schemeClr val="tx1"/>
                </a:solidFill>
              </a:rPr>
              <a:t>、団体</a:t>
            </a:r>
            <a:r>
              <a:rPr lang="ja-JP" altLang="en-US" sz="900" dirty="0">
                <a:solidFill>
                  <a:schemeClr val="tx1"/>
                </a:solidFill>
              </a:rPr>
              <a:t>の自主財源で行う。</a:t>
            </a:r>
            <a:endParaRPr lang="en-US" altLang="ja-JP" sz="900" dirty="0">
              <a:solidFill>
                <a:schemeClr val="tx1"/>
              </a:solidFill>
            </a:endParaRPr>
          </a:p>
          <a:p>
            <a:endParaRPr lang="en-US" altLang="ja-JP" sz="900" dirty="0">
              <a:solidFill>
                <a:schemeClr val="tx1"/>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5" name="正方形/長方形 24"/>
          <p:cNvSpPr/>
          <p:nvPr/>
        </p:nvSpPr>
        <p:spPr>
          <a:xfrm>
            <a:off x="467543" y="6027675"/>
            <a:ext cx="3888433" cy="461665"/>
          </a:xfrm>
          <a:prstGeom prst="rect">
            <a:avLst/>
          </a:prstGeom>
        </p:spPr>
        <p:txBody>
          <a:bodyPr wrap="square">
            <a:spAutoFit/>
          </a:bodyPr>
          <a:lstStyle/>
          <a:p>
            <a:r>
              <a:rPr lang="ja-JP" altLang="en-US" sz="800" dirty="0" smtClean="0"/>
              <a:t>出典</a:t>
            </a:r>
            <a:r>
              <a:rPr lang="ja-JP" altLang="en-US" sz="800" dirty="0"/>
              <a:t>：</a:t>
            </a:r>
            <a:r>
              <a:rPr lang="ja-JP" altLang="en-US" sz="800" dirty="0" smtClean="0"/>
              <a:t>大阪市 </a:t>
            </a:r>
            <a:r>
              <a:rPr lang="ja-JP" altLang="en-US" sz="800" dirty="0"/>
              <a:t>都市</a:t>
            </a:r>
            <a:r>
              <a:rPr lang="ja-JP" altLang="en-US" sz="800" dirty="0" smtClean="0"/>
              <a:t>計画局「大阪市</a:t>
            </a:r>
            <a:r>
              <a:rPr lang="ja-JP" altLang="en-US" sz="800" dirty="0"/>
              <a:t>エリアマネジメント活動促進制度活用ガイドライン」平成 </a:t>
            </a:r>
            <a:r>
              <a:rPr lang="en-US" altLang="ja-JP" sz="800" dirty="0"/>
              <a:t>27 </a:t>
            </a:r>
            <a:r>
              <a:rPr lang="ja-JP" altLang="en-US" sz="800" dirty="0"/>
              <a:t>年</a:t>
            </a:r>
            <a:r>
              <a:rPr lang="ja-JP" altLang="en-US" sz="800" dirty="0" smtClean="0"/>
              <a:t>４月</a:t>
            </a:r>
            <a:endParaRPr lang="en-US" altLang="ja-JP" sz="800" dirty="0" smtClean="0"/>
          </a:p>
          <a:p>
            <a:r>
              <a:rPr lang="ja-JP" altLang="en-US" sz="800" dirty="0" smtClean="0"/>
              <a:t>関西</a:t>
            </a:r>
            <a:r>
              <a:rPr lang="ja-JP" altLang="en-US" sz="800" dirty="0"/>
              <a:t>経済</a:t>
            </a:r>
            <a:r>
              <a:rPr lang="ja-JP" altLang="en-US" sz="800" dirty="0" smtClean="0"/>
              <a:t>連合会</a:t>
            </a:r>
            <a:r>
              <a:rPr lang="ja-JP" altLang="en-US" sz="800" dirty="0"/>
              <a:t>「経済人・関経連</a:t>
            </a:r>
            <a:r>
              <a:rPr lang="en-US" altLang="ja-JP" sz="800" dirty="0"/>
              <a:t>NOW</a:t>
            </a:r>
            <a:r>
              <a:rPr lang="ja-JP" altLang="en-US" sz="800" dirty="0" smtClean="0"/>
              <a:t>」</a:t>
            </a:r>
            <a:r>
              <a:rPr lang="en-US" altLang="ja-JP" sz="800" dirty="0" smtClean="0"/>
              <a:t>2014</a:t>
            </a:r>
            <a:r>
              <a:rPr lang="ja-JP" altLang="en-US" sz="800" dirty="0" smtClean="0"/>
              <a:t>年７月号、</a:t>
            </a:r>
            <a:r>
              <a:rPr lang="en-US" altLang="ja-JP" sz="800" dirty="0" smtClean="0"/>
              <a:t>2015</a:t>
            </a:r>
            <a:r>
              <a:rPr lang="ja-JP" altLang="en-US" sz="800" dirty="0" smtClean="0"/>
              <a:t>年７月号</a:t>
            </a:r>
            <a:endParaRPr lang="en-US" altLang="ja-JP" sz="800" dirty="0"/>
          </a:p>
        </p:txBody>
      </p:sp>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693813"/>
            <a:ext cx="2114960" cy="13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コネクタ 1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4709482"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観光エリアとしての充実</a:t>
            </a:r>
            <a:r>
              <a:rPr lang="en-US" altLang="ja-JP" sz="1400" dirty="0" smtClean="0">
                <a:solidFill>
                  <a:schemeClr val="tx1"/>
                </a:solidFill>
              </a:rPr>
              <a:t>】</a:t>
            </a:r>
            <a:r>
              <a:rPr lang="ja-JP" altLang="en-US" sz="1400" dirty="0" smtClean="0">
                <a:solidFill>
                  <a:schemeClr val="tx1"/>
                </a:solidFill>
              </a:rPr>
              <a:t>北浜テラス</a:t>
            </a:r>
            <a:r>
              <a:rPr lang="ja-JP" altLang="en-US" sz="1200" dirty="0" smtClean="0">
                <a:solidFill>
                  <a:schemeClr val="tx1"/>
                </a:solidFill>
              </a:rPr>
              <a:t>（大阪市中央区）</a:t>
            </a:r>
            <a:endParaRPr lang="en-US" altLang="ja-JP" sz="1200" dirty="0" smtClean="0">
              <a:solidFill>
                <a:schemeClr val="tx1"/>
              </a:solidFill>
            </a:endParaRPr>
          </a:p>
          <a:p>
            <a:pPr marL="228600" indent="-228600">
              <a:buFont typeface="+mj-ea"/>
              <a:buAutoNum type="circleNumDbPlain"/>
            </a:pPr>
            <a:endParaRPr lang="en-US" altLang="ja-JP" sz="900" dirty="0" smtClean="0">
              <a:solidFill>
                <a:schemeClr val="tx1"/>
              </a:solidFill>
            </a:endParaRPr>
          </a:p>
          <a:p>
            <a:pPr marL="171450" indent="-171450">
              <a:buFont typeface="Arial" pitchFamily="34" charset="0"/>
              <a:buChar char="•"/>
            </a:pPr>
            <a:r>
              <a:rPr lang="en-US" altLang="ja-JP" sz="900" dirty="0" smtClean="0">
                <a:solidFill>
                  <a:schemeClr val="tx1"/>
                </a:solidFill>
              </a:rPr>
              <a:t>2009</a:t>
            </a:r>
            <a:r>
              <a:rPr lang="ja-JP" altLang="en-US" sz="900" dirty="0">
                <a:solidFill>
                  <a:schemeClr val="tx1"/>
                </a:solidFill>
              </a:rPr>
              <a:t>年に地元ビルやテナントのオーナーたちで作った任意団体が全国で初めて河川敷の包括的占有の許可を受け</a:t>
            </a:r>
            <a:r>
              <a:rPr lang="ja-JP" altLang="en-US" sz="900" dirty="0" smtClean="0">
                <a:solidFill>
                  <a:schemeClr val="tx1"/>
                </a:solidFill>
              </a:rPr>
              <a:t>、川床</a:t>
            </a:r>
            <a:r>
              <a:rPr lang="ja-JP" altLang="en-US" sz="900" dirty="0">
                <a:solidFill>
                  <a:schemeClr val="tx1"/>
                </a:solidFill>
              </a:rPr>
              <a:t>の常設化を</a:t>
            </a:r>
            <a:r>
              <a:rPr lang="ja-JP" altLang="en-US" sz="900" dirty="0" smtClean="0">
                <a:solidFill>
                  <a:schemeClr val="tx1"/>
                </a:solidFill>
              </a:rPr>
              <a:t>実現。</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北浜</a:t>
            </a:r>
            <a:r>
              <a:rPr lang="ja-JP" altLang="en-US" sz="900" dirty="0">
                <a:solidFill>
                  <a:schemeClr val="tx1"/>
                </a:solidFill>
              </a:rPr>
              <a:t>の土佐堀川に面する飲食店舗などが地先の水辺空間に</a:t>
            </a:r>
            <a:r>
              <a:rPr lang="ja-JP" altLang="en-US" sz="900" dirty="0" smtClean="0">
                <a:solidFill>
                  <a:schemeClr val="tx1"/>
                </a:solidFill>
              </a:rPr>
              <a:t>川床を出店。当初３店舗だったが、平成</a:t>
            </a:r>
            <a:r>
              <a:rPr lang="en-US" altLang="ja-JP" sz="900" dirty="0" smtClean="0">
                <a:solidFill>
                  <a:schemeClr val="tx1"/>
                </a:solidFill>
              </a:rPr>
              <a:t>27</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月現在、川床</a:t>
            </a:r>
            <a:r>
              <a:rPr lang="ja-JP" altLang="en-US" sz="900" dirty="0">
                <a:solidFill>
                  <a:schemeClr val="tx1"/>
                </a:solidFill>
              </a:rPr>
              <a:t>数</a:t>
            </a:r>
            <a:r>
              <a:rPr lang="en-US" altLang="ja-JP" sz="900" dirty="0">
                <a:solidFill>
                  <a:schemeClr val="tx1"/>
                </a:solidFill>
              </a:rPr>
              <a:t>12</a:t>
            </a:r>
            <a:r>
              <a:rPr lang="ja-JP" altLang="en-US" sz="900" dirty="0">
                <a:solidFill>
                  <a:schemeClr val="tx1"/>
                </a:solidFill>
              </a:rPr>
              <a:t>のうち</a:t>
            </a:r>
            <a:r>
              <a:rPr lang="en-US" altLang="ja-JP" sz="900" dirty="0" smtClean="0">
                <a:solidFill>
                  <a:schemeClr val="tx1"/>
                </a:solidFill>
              </a:rPr>
              <a:t>11</a:t>
            </a:r>
            <a:r>
              <a:rPr lang="ja-JP" altLang="en-US" sz="900" dirty="0" smtClean="0">
                <a:solidFill>
                  <a:schemeClr val="tx1"/>
                </a:solidFill>
              </a:rPr>
              <a:t>店舗が</a:t>
            </a:r>
            <a:r>
              <a:rPr lang="ja-JP" altLang="en-US" sz="900" dirty="0">
                <a:solidFill>
                  <a:schemeClr val="tx1"/>
                </a:solidFill>
              </a:rPr>
              <a:t>営業</a:t>
            </a:r>
            <a:r>
              <a:rPr lang="ja-JP" altLang="en-US" sz="900" dirty="0" smtClean="0">
                <a:solidFill>
                  <a:schemeClr val="tx1"/>
                </a:solidFill>
              </a:rPr>
              <a:t>している。</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川床</a:t>
            </a:r>
            <a:r>
              <a:rPr lang="ja-JP" altLang="en-US" sz="900" dirty="0">
                <a:solidFill>
                  <a:schemeClr val="tx1"/>
                </a:solidFill>
              </a:rPr>
              <a:t>のデザインや運営するためのルール作り、将来ビジョン推進のための社会実験やイベントを継続的に取り組み、官民協働で川と地域がつながる大阪らしいまちづくりと景観づくりが進められている</a:t>
            </a:r>
            <a:r>
              <a:rPr lang="ja-JP" altLang="en-US" sz="900" dirty="0" smtClean="0">
                <a:solidFill>
                  <a:schemeClr val="tx1"/>
                </a:solidFill>
              </a:rPr>
              <a:t>。</a:t>
            </a:r>
            <a:endParaRPr lang="en-US" altLang="ja-JP" sz="900" dirty="0">
              <a:solidFill>
                <a:schemeClr val="tx1"/>
              </a:solidFill>
            </a:endParaRPr>
          </a:p>
        </p:txBody>
      </p:sp>
      <p:sp>
        <p:nvSpPr>
          <p:cNvPr id="23" name="正方形/長方形 22"/>
          <p:cNvSpPr/>
          <p:nvPr/>
        </p:nvSpPr>
        <p:spPr>
          <a:xfrm>
            <a:off x="4860032" y="6237312"/>
            <a:ext cx="1313180" cy="215444"/>
          </a:xfrm>
          <a:prstGeom prst="rect">
            <a:avLst/>
          </a:prstGeom>
        </p:spPr>
        <p:txBody>
          <a:bodyPr wrap="none">
            <a:spAutoFit/>
          </a:bodyPr>
          <a:lstStyle/>
          <a:p>
            <a:r>
              <a:rPr lang="ja-JP" altLang="en-US" sz="800" dirty="0" smtClean="0"/>
              <a:t>出典：大阪府府民文化部</a:t>
            </a:r>
            <a:endParaRPr lang="en-US" altLang="ja-JP" sz="800" dirty="0"/>
          </a:p>
        </p:txBody>
      </p:sp>
      <p:pic>
        <p:nvPicPr>
          <p:cNvPr id="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842099"/>
            <a:ext cx="2199112" cy="146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図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7440" y="3274425"/>
            <a:ext cx="2044203" cy="1355554"/>
          </a:xfrm>
          <a:prstGeom prst="rect">
            <a:avLst/>
          </a:prstGeom>
        </p:spPr>
      </p:pic>
      <p:pic>
        <p:nvPicPr>
          <p:cNvPr id="2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3501008"/>
            <a:ext cx="2199112" cy="146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317" y="5045396"/>
            <a:ext cx="1435540" cy="1076654"/>
          </a:xfrm>
          <a:prstGeom prst="rect">
            <a:avLst/>
          </a:prstGeom>
        </p:spPr>
      </p:pic>
      <p:sp>
        <p:nvSpPr>
          <p:cNvPr id="31" name="テキスト ボックス 30"/>
          <p:cNvSpPr txBox="1"/>
          <p:nvPr/>
        </p:nvSpPr>
        <p:spPr>
          <a:xfrm>
            <a:off x="7472849" y="4597097"/>
            <a:ext cx="1334394" cy="200055"/>
          </a:xfrm>
          <a:prstGeom prst="rect">
            <a:avLst/>
          </a:prstGeom>
          <a:noFill/>
        </p:spPr>
        <p:txBody>
          <a:bodyPr wrap="square" rtlCol="0">
            <a:spAutoFit/>
          </a:bodyPr>
          <a:lstStyle/>
          <a:p>
            <a:pPr algn="r"/>
            <a:r>
              <a:rPr lang="en-US" altLang="ja-JP" sz="700" dirty="0"/>
              <a:t>©</a:t>
            </a:r>
            <a:r>
              <a:rPr lang="ja-JP" altLang="en-US" sz="700" dirty="0"/>
              <a:t>水と光のまちづくり推進会議</a:t>
            </a:r>
            <a:endParaRPr kumimoji="1" lang="ja-JP" altLang="en-US" sz="700" dirty="0"/>
          </a:p>
        </p:txBody>
      </p:sp>
      <p:sp>
        <p:nvSpPr>
          <p:cNvPr id="32" name="テキスト ボックス 31"/>
          <p:cNvSpPr txBox="1"/>
          <p:nvPr/>
        </p:nvSpPr>
        <p:spPr>
          <a:xfrm>
            <a:off x="4990387" y="6109845"/>
            <a:ext cx="1334394" cy="200055"/>
          </a:xfrm>
          <a:prstGeom prst="rect">
            <a:avLst/>
          </a:prstGeom>
          <a:noFill/>
        </p:spPr>
        <p:txBody>
          <a:bodyPr wrap="square" rtlCol="0">
            <a:spAutoFit/>
          </a:bodyPr>
          <a:lstStyle/>
          <a:p>
            <a:pPr algn="r"/>
            <a:r>
              <a:rPr lang="en-US" altLang="ja-JP" sz="700" dirty="0"/>
              <a:t>©</a:t>
            </a:r>
            <a:r>
              <a:rPr lang="ja-JP" altLang="en-US" sz="700" dirty="0"/>
              <a:t>水と光のまちづくり推進会議</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76</a:t>
            </a:fld>
            <a:endParaRPr lang="ja-JP" altLang="en-US" dirty="0">
              <a:solidFill>
                <a:prstClr val="black"/>
              </a:solidFill>
            </a:endParaRPr>
          </a:p>
        </p:txBody>
      </p:sp>
    </p:spTree>
    <p:extLst>
      <p:ext uri="{BB962C8B-B14F-4D97-AF65-F5344CB8AC3E}">
        <p14:creationId xmlns:p14="http://schemas.microsoft.com/office/powerpoint/2010/main" val="3228719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326943"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smtClean="0">
                <a:solidFill>
                  <a:schemeClr val="tx1"/>
                </a:solidFill>
              </a:rPr>
              <a:t>上新庄・淡路地区を中心とする地域（東淀川区）</a:t>
            </a:r>
            <a:endParaRPr lang="en-US" altLang="ja-JP" sz="1050" dirty="0" smtClean="0">
              <a:solidFill>
                <a:schemeClr val="tx1"/>
              </a:solidFill>
            </a:endParaRPr>
          </a:p>
          <a:p>
            <a:endParaRPr lang="en-US" altLang="ja-JP" sz="1050" dirty="0" smtClean="0">
              <a:solidFill>
                <a:schemeClr val="tx1"/>
              </a:solidFill>
            </a:endParaRPr>
          </a:p>
          <a:p>
            <a:pPr marL="171450" indent="-171450">
              <a:buFont typeface="Arial" pitchFamily="34" charset="0"/>
              <a:buChar char="•"/>
            </a:pPr>
            <a:r>
              <a:rPr lang="ja-JP" altLang="en-US" sz="900" dirty="0" smtClean="0">
                <a:solidFill>
                  <a:schemeClr val="tx1"/>
                </a:solidFill>
              </a:rPr>
              <a:t>上新庄・淡路地区は、都心の交通至便地である。大阪市</a:t>
            </a:r>
            <a:r>
              <a:rPr lang="ja-JP" altLang="en-US" sz="900" dirty="0">
                <a:solidFill>
                  <a:schemeClr val="tx1"/>
                </a:solidFill>
              </a:rPr>
              <a:t>平均を上回る急速な高齢化が進むことが予想され、高齢者のみ世帯の急増に伴う孤立対策や生活支援、健康寿命延伸のための取組みが急務である。</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同地域において、淀川キリスト教病院、</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地域経済活性化支援機構、府が</a:t>
            </a:r>
            <a:r>
              <a:rPr lang="ja-JP" altLang="en-US" sz="900" dirty="0">
                <a:solidFill>
                  <a:schemeClr val="tx1"/>
                </a:solidFill>
              </a:rPr>
              <a:t>連携</a:t>
            </a:r>
            <a:r>
              <a:rPr lang="ja-JP" altLang="en-US" sz="900" dirty="0" smtClean="0">
                <a:solidFill>
                  <a:schemeClr val="tx1"/>
                </a:solidFill>
              </a:rPr>
              <a:t>し、地域包括ケアのまちづくりを中心とするスマートエイジング・シティの具体化に取り組む。</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H27.4.2</a:t>
            </a:r>
            <a:r>
              <a:rPr lang="ja-JP" altLang="en-US" sz="900" dirty="0" smtClean="0">
                <a:solidFill>
                  <a:schemeClr val="tx1"/>
                </a:solidFill>
              </a:rPr>
              <a:t>付け、</a:t>
            </a:r>
            <a:r>
              <a:rPr lang="en-US" altLang="ja-JP" sz="900" dirty="0" smtClean="0">
                <a:solidFill>
                  <a:schemeClr val="tx1"/>
                </a:solidFill>
              </a:rPr>
              <a:t>3</a:t>
            </a:r>
            <a:r>
              <a:rPr lang="ja-JP" altLang="en-US" sz="900" dirty="0">
                <a:solidFill>
                  <a:schemeClr val="tx1"/>
                </a:solidFill>
              </a:rPr>
              <a:t>者</a:t>
            </a:r>
            <a:r>
              <a:rPr lang="ja-JP" altLang="en-US" sz="900" dirty="0" smtClean="0">
                <a:solidFill>
                  <a:schemeClr val="tx1"/>
                </a:solidFill>
              </a:rPr>
              <a:t>協定を締結）</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府と連携協定を締結</a:t>
            </a:r>
            <a:r>
              <a:rPr lang="ja-JP" altLang="en-US" sz="900" dirty="0">
                <a:solidFill>
                  <a:schemeClr val="tx1"/>
                </a:solidFill>
              </a:rPr>
              <a:t>（</a:t>
            </a:r>
            <a:r>
              <a:rPr lang="en-US" altLang="ja-JP" sz="900" dirty="0">
                <a:solidFill>
                  <a:schemeClr val="tx1"/>
                </a:solidFill>
              </a:rPr>
              <a:t>H27.4.2</a:t>
            </a:r>
            <a:r>
              <a:rPr lang="ja-JP" altLang="en-US" sz="900" dirty="0" smtClean="0">
                <a:solidFill>
                  <a:schemeClr val="tx1"/>
                </a:solidFill>
              </a:rPr>
              <a:t>）している淀川</a:t>
            </a:r>
            <a:r>
              <a:rPr lang="ja-JP" altLang="en-US" sz="900" dirty="0">
                <a:solidFill>
                  <a:schemeClr val="tx1"/>
                </a:solidFill>
              </a:rPr>
              <a:t>キリスト教病院</a:t>
            </a:r>
            <a:r>
              <a:rPr lang="ja-JP" altLang="en-US" sz="900" dirty="0" smtClean="0">
                <a:solidFill>
                  <a:schemeClr val="tx1"/>
                </a:solidFill>
              </a:rPr>
              <a:t>と</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地域経済活性化支援機構が</a:t>
            </a:r>
            <a:r>
              <a:rPr lang="ja-JP" altLang="en-US" sz="900" dirty="0">
                <a:solidFill>
                  <a:schemeClr val="tx1"/>
                </a:solidFill>
              </a:rPr>
              <a:t>共同出資・役員派遣を行う「</a:t>
            </a:r>
            <a:r>
              <a:rPr lang="ja-JP" altLang="en-US" sz="900" dirty="0" err="1">
                <a:solidFill>
                  <a:schemeClr val="tx1"/>
                </a:solidFill>
              </a:rPr>
              <a:t>よ</a:t>
            </a:r>
            <a:r>
              <a:rPr lang="ja-JP" altLang="en-US" sz="900" dirty="0">
                <a:solidFill>
                  <a:schemeClr val="tx1"/>
                </a:solidFill>
              </a:rPr>
              <a:t>どきり医療と介護のまちづくり株式支社」を</a:t>
            </a:r>
            <a:r>
              <a:rPr lang="ja-JP" altLang="en-US" sz="900" dirty="0" smtClean="0">
                <a:solidFill>
                  <a:schemeClr val="tx1"/>
                </a:solidFill>
              </a:rPr>
              <a:t>設立し、経済合理性を確保した持続可能なシステムの構築をめざした事業を実施。</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－訪問看護を中心に各種在宅療養支援サービスを提供する「まちケアステーション」</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－高齢者</a:t>
            </a:r>
            <a:r>
              <a:rPr lang="ja-JP" altLang="en-US" sz="900" dirty="0">
                <a:solidFill>
                  <a:schemeClr val="tx1"/>
                </a:solidFill>
              </a:rPr>
              <a:t>のため</a:t>
            </a:r>
            <a:r>
              <a:rPr lang="ja-JP" altLang="en-US" sz="900" dirty="0" smtClean="0">
                <a:solidFill>
                  <a:schemeClr val="tx1"/>
                </a:solidFill>
              </a:rPr>
              <a:t>の住まいを整備、供給する「よどきり・かんご庵」他</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－交流、共同、病気予防と介護予防、生きがい、人作りを進める「まちカフェ」</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－高齢</a:t>
            </a:r>
            <a:r>
              <a:rPr lang="ja-JP" altLang="en-US" sz="900" dirty="0">
                <a:solidFill>
                  <a:schemeClr val="tx1"/>
                </a:solidFill>
              </a:rPr>
              <a:t>者</a:t>
            </a:r>
            <a:r>
              <a:rPr lang="ja-JP" altLang="en-US" sz="900" dirty="0" smtClean="0">
                <a:solidFill>
                  <a:schemeClr val="tx1"/>
                </a:solidFill>
              </a:rPr>
              <a:t>や医療弱者の生活を見守り、医療・看護・介護につなぐ「まちの保健室」</a:t>
            </a:r>
            <a:r>
              <a:rPr lang="en-US" altLang="ja-JP" sz="900" dirty="0" smtClean="0">
                <a:solidFill>
                  <a:srgbClr val="FF0000"/>
                </a:solidFill>
              </a:rPr>
              <a:t/>
            </a:r>
            <a:br>
              <a:rPr lang="en-US" altLang="ja-JP" sz="900" dirty="0" smtClean="0">
                <a:solidFill>
                  <a:srgbClr val="FF0000"/>
                </a:solidFill>
              </a:rPr>
            </a:br>
            <a:endParaRPr lang="en-US" altLang="ja-JP" sz="900" dirty="0" smtClean="0">
              <a:solidFill>
                <a:srgbClr val="FF0000"/>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3" name="正方形/長方形 22"/>
          <p:cNvSpPr/>
          <p:nvPr/>
        </p:nvSpPr>
        <p:spPr>
          <a:xfrm>
            <a:off x="473565" y="6259619"/>
            <a:ext cx="3888433" cy="215444"/>
          </a:xfrm>
          <a:prstGeom prst="rect">
            <a:avLst/>
          </a:prstGeom>
        </p:spPr>
        <p:txBody>
          <a:bodyPr wrap="square">
            <a:spAutoFit/>
          </a:bodyPr>
          <a:lstStyle/>
          <a:p>
            <a:r>
              <a:rPr lang="ja-JP" altLang="en-US" sz="800" dirty="0" smtClean="0"/>
              <a:t>出典：大阪府政策企画部</a:t>
            </a:r>
            <a:endParaRPr lang="en-US" altLang="ja-JP" sz="800" dirty="0"/>
          </a:p>
        </p:txBody>
      </p:sp>
      <p:sp>
        <p:nvSpPr>
          <p:cNvPr id="25" name="正方形/長方形 24"/>
          <p:cNvSpPr/>
          <p:nvPr/>
        </p:nvSpPr>
        <p:spPr>
          <a:xfrm>
            <a:off x="1928532" y="5949860"/>
            <a:ext cx="2787484" cy="215444"/>
          </a:xfrm>
          <a:prstGeom prst="rect">
            <a:avLst/>
          </a:prstGeom>
        </p:spPr>
        <p:txBody>
          <a:bodyPr wrap="square">
            <a:spAutoFit/>
          </a:bodyPr>
          <a:lstStyle/>
          <a:p>
            <a:r>
              <a:rPr lang="ja-JP" altLang="en-US" sz="800" dirty="0" smtClean="0"/>
              <a:t>よどきり医療と介護のまちづくり</a:t>
            </a:r>
            <a:r>
              <a:rPr lang="ja-JP" altLang="en-US" sz="800" dirty="0"/>
              <a:t>株式</a:t>
            </a:r>
            <a:r>
              <a:rPr lang="ja-JP" altLang="en-US" sz="800" dirty="0" smtClean="0"/>
              <a:t>会社作成資料を一部改編</a:t>
            </a:r>
            <a:endParaRPr lang="en-US" altLang="ja-JP" sz="800" dirty="0"/>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314304"/>
            <a:ext cx="3610690" cy="15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4077072"/>
            <a:ext cx="1582677" cy="25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角丸四角形 19"/>
          <p:cNvSpPr/>
          <p:nvPr/>
        </p:nvSpPr>
        <p:spPr>
          <a:xfrm>
            <a:off x="4709483"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smtClean="0">
                <a:solidFill>
                  <a:schemeClr val="tx1"/>
                </a:solidFill>
              </a:rPr>
              <a:t>スマートエイジング・シティ</a:t>
            </a:r>
            <a:r>
              <a:rPr lang="en-US" altLang="ja-JP" sz="1050" dirty="0">
                <a:solidFill>
                  <a:schemeClr val="tx1"/>
                </a:solidFill>
              </a:rPr>
              <a:t>(</a:t>
            </a:r>
            <a:r>
              <a:rPr lang="ja-JP" altLang="en-US" sz="1050" dirty="0" smtClean="0">
                <a:solidFill>
                  <a:schemeClr val="tx1"/>
                </a:solidFill>
              </a:rPr>
              <a:t>先行モデル地域</a:t>
            </a:r>
            <a:r>
              <a:rPr lang="en-US" altLang="ja-JP" sz="1050" dirty="0" smtClean="0">
                <a:solidFill>
                  <a:schemeClr val="tx1"/>
                </a:solidFill>
              </a:rPr>
              <a:t>)</a:t>
            </a:r>
            <a:br>
              <a:rPr lang="en-US" altLang="ja-JP" sz="1050" dirty="0" smtClean="0">
                <a:solidFill>
                  <a:schemeClr val="tx1"/>
                </a:solidFill>
              </a:rPr>
            </a:br>
            <a:r>
              <a:rPr lang="ja-JP" altLang="en-US" sz="1400" dirty="0">
                <a:solidFill>
                  <a:schemeClr val="tx1"/>
                </a:solidFill>
              </a:rPr>
              <a:t>大阪城</a:t>
            </a:r>
            <a:r>
              <a:rPr lang="ja-JP" altLang="en-US" sz="1400" dirty="0" smtClean="0">
                <a:solidFill>
                  <a:schemeClr val="tx1"/>
                </a:solidFill>
              </a:rPr>
              <a:t>東側森之宮地区（大阪市城東区・東成区）</a:t>
            </a:r>
            <a:endParaRPr lang="en-US" altLang="ja-JP" sz="1400" dirty="0" smtClean="0">
              <a:solidFill>
                <a:schemeClr val="tx1"/>
              </a:solidFill>
            </a:endParaRPr>
          </a:p>
          <a:p>
            <a:pPr marL="228600" indent="-228600">
              <a:buFont typeface="+mj-ea"/>
              <a:buAutoNum type="circleNumDbPlain"/>
            </a:pP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森之宮地域</a:t>
            </a:r>
            <a:r>
              <a:rPr lang="ja-JP" altLang="en-US" sz="900" dirty="0">
                <a:solidFill>
                  <a:schemeClr val="tx1"/>
                </a:solidFill>
              </a:rPr>
              <a:t>は、都心の交通至便地にありながら</a:t>
            </a:r>
            <a:r>
              <a:rPr lang="ja-JP" altLang="en-US" sz="900" dirty="0" smtClean="0">
                <a:solidFill>
                  <a:schemeClr val="tx1"/>
                </a:solidFill>
              </a:rPr>
              <a:t>、緑豊か</a:t>
            </a:r>
            <a:r>
              <a:rPr lang="ja-JP" altLang="en-US" sz="900" dirty="0">
                <a:solidFill>
                  <a:schemeClr val="tx1"/>
                </a:solidFill>
              </a:rPr>
              <a:t>な大阪城公園に隣接する。高度成長期に開発された</a:t>
            </a:r>
            <a:r>
              <a:rPr lang="en-US" altLang="ja-JP" sz="900" dirty="0">
                <a:solidFill>
                  <a:schemeClr val="tx1"/>
                </a:solidFill>
              </a:rPr>
              <a:t>UR</a:t>
            </a:r>
            <a:r>
              <a:rPr lang="ja-JP" altLang="en-US" sz="900" dirty="0">
                <a:solidFill>
                  <a:schemeClr val="tx1"/>
                </a:solidFill>
              </a:rPr>
              <a:t>の集合住宅団地を中心に、人口減少・超高齢化の進展が著しく、集合住宅特有の社会的関係性の希薄化による高齢者単独世帯の孤立化など、様々な課題を有している</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同地域において、社会医療法人大道会森之宮病院、独立行政法人都市再生機構西日本支社（</a:t>
            </a:r>
            <a:r>
              <a:rPr lang="en-US" altLang="ja-JP" sz="900" dirty="0" smtClean="0">
                <a:solidFill>
                  <a:schemeClr val="tx1"/>
                </a:solidFill>
              </a:rPr>
              <a:t>UR</a:t>
            </a:r>
            <a:r>
              <a:rPr lang="ja-JP" altLang="en-US" sz="900" dirty="0" smtClean="0">
                <a:solidFill>
                  <a:schemeClr val="tx1"/>
                </a:solidFill>
              </a:rPr>
              <a:t>都市機構</a:t>
            </a:r>
            <a:r>
              <a:rPr lang="en-US" altLang="ja-JP" sz="900" dirty="0" smtClean="0">
                <a:solidFill>
                  <a:schemeClr val="tx1"/>
                </a:solidFill>
              </a:rPr>
              <a:t>)</a:t>
            </a:r>
            <a:r>
              <a:rPr lang="ja-JP" altLang="en-US" sz="900" dirty="0" err="1" smtClean="0">
                <a:solidFill>
                  <a:schemeClr val="tx1"/>
                </a:solidFill>
              </a:rPr>
              <a:t>、</a:t>
            </a:r>
            <a:r>
              <a:rPr lang="ja-JP" altLang="en-US" sz="900" dirty="0" smtClean="0">
                <a:solidFill>
                  <a:schemeClr val="tx1"/>
                </a:solidFill>
              </a:rPr>
              <a:t>城東区役所が連携し、スマートエイジング・シティの具体化に取組む。（</a:t>
            </a:r>
            <a:r>
              <a:rPr lang="en-US" altLang="ja-JP" sz="900" dirty="0" smtClean="0">
                <a:solidFill>
                  <a:schemeClr val="tx1"/>
                </a:solidFill>
              </a:rPr>
              <a:t>H27.11.10</a:t>
            </a:r>
            <a:r>
              <a:rPr lang="ja-JP" altLang="en-US" sz="900" dirty="0" smtClean="0">
                <a:solidFill>
                  <a:schemeClr val="tx1"/>
                </a:solidFill>
              </a:rPr>
              <a:t>付け、</a:t>
            </a:r>
            <a:r>
              <a:rPr lang="en-US" altLang="ja-JP" sz="900" dirty="0" smtClean="0">
                <a:solidFill>
                  <a:schemeClr val="tx1"/>
                </a:solidFill>
              </a:rPr>
              <a:t>3</a:t>
            </a:r>
            <a:r>
              <a:rPr lang="ja-JP" altLang="en-US" sz="900" dirty="0" smtClean="0">
                <a:solidFill>
                  <a:schemeClr val="tx1"/>
                </a:solidFill>
              </a:rPr>
              <a:t>者協定を締結）</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協定を</a:t>
            </a:r>
            <a:r>
              <a:rPr lang="ja-JP" altLang="en-US" sz="900" dirty="0">
                <a:solidFill>
                  <a:schemeClr val="tx1"/>
                </a:solidFill>
              </a:rPr>
              <a:t>締結</a:t>
            </a:r>
            <a:r>
              <a:rPr lang="ja-JP" altLang="en-US" sz="900" dirty="0" smtClean="0">
                <a:solidFill>
                  <a:schemeClr val="tx1"/>
                </a:solidFill>
              </a:rPr>
              <a:t>した３者のほか地域の関係機関等と連携、具体的取組みを検討。</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－住民</a:t>
            </a:r>
            <a:r>
              <a:rPr lang="ja-JP" altLang="en-US" sz="900" dirty="0">
                <a:solidFill>
                  <a:schemeClr val="tx1"/>
                </a:solidFill>
              </a:rPr>
              <a:t>の</a:t>
            </a:r>
            <a:r>
              <a:rPr lang="ja-JP" altLang="en-US" sz="900" dirty="0" smtClean="0">
                <a:solidFill>
                  <a:schemeClr val="tx1"/>
                </a:solidFill>
              </a:rPr>
              <a:t>見守り、課題や不安のある方への早期介入・支援のためのネットワークづくり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－在宅療養モデル実現と地域包括ケアシステムの拡充、地域リハビリテーションの推進</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－生活支援分野及び健康寿命延伸のためのヘルスケア分野におけるサービスの充実</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また、中央大通を</a:t>
            </a:r>
            <a:r>
              <a:rPr lang="ja-JP" altLang="en-US" sz="900" dirty="0">
                <a:solidFill>
                  <a:schemeClr val="tx1"/>
                </a:solidFill>
              </a:rPr>
              <a:t>挟んだ東成区側は、高齢者の割合が</a:t>
            </a:r>
            <a:r>
              <a:rPr lang="ja-JP" altLang="en-US" sz="900" dirty="0" smtClean="0">
                <a:solidFill>
                  <a:schemeClr val="tx1"/>
                </a:solidFill>
              </a:rPr>
              <a:t>高く商工住が混在、密集している地域である。地域居住を支える連携・交流拠点である今里新道筋商店街の「新道パトリ」を</a:t>
            </a:r>
            <a:r>
              <a:rPr lang="ja-JP" altLang="en-US" sz="900" dirty="0">
                <a:solidFill>
                  <a:schemeClr val="tx1"/>
                </a:solidFill>
              </a:rPr>
              <a:t>活用</a:t>
            </a:r>
            <a:r>
              <a:rPr lang="ja-JP" altLang="en-US" sz="900" dirty="0" smtClean="0">
                <a:solidFill>
                  <a:schemeClr val="tx1"/>
                </a:solidFill>
              </a:rPr>
              <a:t>し、憩い・集いの場、看護・介護の相談・支援、地域情報の提供、暮らし・見守りの支援、気軽に楽しめる事業などを実施。</a:t>
            </a: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21" name="正方形/長方形 20"/>
          <p:cNvSpPr/>
          <p:nvPr/>
        </p:nvSpPr>
        <p:spPr>
          <a:xfrm>
            <a:off x="4860033" y="6259619"/>
            <a:ext cx="1313180" cy="215444"/>
          </a:xfrm>
          <a:prstGeom prst="rect">
            <a:avLst/>
          </a:prstGeom>
        </p:spPr>
        <p:txBody>
          <a:bodyPr wrap="none">
            <a:spAutoFit/>
          </a:bodyPr>
          <a:lstStyle/>
          <a:p>
            <a:r>
              <a:rPr lang="ja-JP" altLang="en-US" sz="800" dirty="0" smtClean="0"/>
              <a:t>出典：大阪府政策企画部</a:t>
            </a:r>
            <a:endParaRPr lang="en-US" altLang="ja-JP" sz="800" dirty="0"/>
          </a:p>
        </p:txBody>
      </p:sp>
      <p:sp>
        <p:nvSpPr>
          <p:cNvPr id="24" name="正方形/長方形 23"/>
          <p:cNvSpPr/>
          <p:nvPr/>
        </p:nvSpPr>
        <p:spPr>
          <a:xfrm>
            <a:off x="7164288" y="5949280"/>
            <a:ext cx="1739770" cy="215444"/>
          </a:xfrm>
          <a:prstGeom prst="rect">
            <a:avLst/>
          </a:prstGeom>
        </p:spPr>
        <p:txBody>
          <a:bodyPr wrap="square">
            <a:spAutoFit/>
          </a:bodyPr>
          <a:lstStyle/>
          <a:p>
            <a:r>
              <a:rPr lang="ja-JP" altLang="en-US" sz="800" dirty="0" smtClean="0"/>
              <a:t>大阪市城東区作成資料を一部改編</a:t>
            </a:r>
            <a:endParaRPr lang="en-US" altLang="ja-JP" sz="800" dirty="0"/>
          </a:p>
        </p:txBody>
      </p:sp>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365104"/>
            <a:ext cx="2983260" cy="154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77</a:t>
            </a:fld>
            <a:endParaRPr lang="ja-JP" altLang="en-US" dirty="0">
              <a:solidFill>
                <a:prstClr val="black"/>
              </a:solidFill>
            </a:endParaRPr>
          </a:p>
        </p:txBody>
      </p:sp>
    </p:spTree>
    <p:extLst>
      <p:ext uri="{BB962C8B-B14F-4D97-AF65-F5344CB8AC3E}">
        <p14:creationId xmlns:p14="http://schemas.microsoft.com/office/powerpoint/2010/main" val="928536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320921" y="1340768"/>
            <a:ext cx="4255005" cy="514857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創造性を活かしたまちづくり</a:t>
            </a:r>
            <a:r>
              <a:rPr lang="en-US" altLang="ja-JP" sz="1400" dirty="0" smtClean="0">
                <a:solidFill>
                  <a:schemeClr val="tx1"/>
                </a:solidFill>
              </a:rPr>
              <a:t/>
            </a:r>
            <a:br>
              <a:rPr lang="en-US" altLang="ja-JP" sz="1400" dirty="0" smtClean="0">
                <a:solidFill>
                  <a:schemeClr val="tx1"/>
                </a:solidFill>
              </a:rPr>
            </a:br>
            <a:r>
              <a:rPr lang="ja-JP" altLang="en-US" sz="1200" dirty="0">
                <a:solidFill>
                  <a:schemeClr val="tx1"/>
                </a:solidFill>
              </a:rPr>
              <a:t>　</a:t>
            </a:r>
            <a:r>
              <a:rPr lang="ja-JP" altLang="en-US" sz="1200" dirty="0" smtClean="0">
                <a:solidFill>
                  <a:schemeClr val="tx1"/>
                </a:solidFill>
              </a:rPr>
              <a:t>　　　　　　　　　　　　　　　　　　　　　　　　（大阪市西区</a:t>
            </a:r>
            <a:r>
              <a:rPr lang="ja-JP" altLang="en-US" sz="1200" dirty="0">
                <a:solidFill>
                  <a:schemeClr val="tx1"/>
                </a:solidFill>
              </a:rPr>
              <a:t>）</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itchFamily="34" charset="0"/>
              <a:buChar char="•"/>
            </a:pPr>
            <a:r>
              <a:rPr lang="ja-JP" altLang="en-US" sz="900" dirty="0">
                <a:solidFill>
                  <a:schemeClr val="tx1"/>
                </a:solidFill>
              </a:rPr>
              <a:t>府立江之子島文化芸術創造センターが西区から受託した「文化・芸術の創造性を活かしたまちづくり事業」において、デザイナーや建築家等、多様なクリエイターと協働して区の行政課題を解決するプログラムを企画・運営</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a:solidFill>
                  <a:schemeClr val="tx1"/>
                </a:solidFill>
              </a:rPr>
              <a:t>子どもたちの防災意識を高めるという課題に対し、建築家やランドスケープデザイナー、映画館支配人などの職能を活かしたワークショップを小学校にて実施</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そこで</a:t>
            </a:r>
            <a:r>
              <a:rPr lang="ja-JP" altLang="en-US" sz="900" dirty="0">
                <a:solidFill>
                  <a:schemeClr val="tx1"/>
                </a:solidFill>
              </a:rPr>
              <a:t>得られた結果をもとに、南海トラフ巨大地震が起こった時にやってくるとされる津波の高さを動物の高さで表す「</a:t>
            </a:r>
            <a:r>
              <a:rPr lang="ja-JP" altLang="en-US" sz="900" dirty="0" smtClean="0">
                <a:solidFill>
                  <a:schemeClr val="tx1"/>
                </a:solidFill>
              </a:rPr>
              <a:t>浸水どうぶつもの</a:t>
            </a:r>
            <a:r>
              <a:rPr lang="ja-JP" altLang="en-US" sz="900" dirty="0">
                <a:solidFill>
                  <a:schemeClr val="tx1"/>
                </a:solidFill>
              </a:rPr>
              <a:t>さし」としてデザイン（</a:t>
            </a:r>
            <a:r>
              <a:rPr lang="en-US" altLang="ja-JP" sz="900" dirty="0">
                <a:solidFill>
                  <a:schemeClr val="tx1"/>
                </a:solidFill>
              </a:rPr>
              <a:t>2014</a:t>
            </a:r>
            <a:r>
              <a:rPr lang="ja-JP" altLang="en-US" sz="900" dirty="0">
                <a:solidFill>
                  <a:schemeClr val="tx1"/>
                </a:solidFill>
              </a:rPr>
              <a:t>年度にグッドデザイン賞を受賞</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a:solidFill>
                  <a:schemeClr val="tx1"/>
                </a:solidFill>
              </a:rPr>
              <a:t>子どもが身近に理解し易い防災サインとして府内の他の小学校にも展開されている。多様な技能を持つ市民してのクリエイター、学校、それをつなぎプログラム化する専門施設が連携・協働することで、従来にない課題解決を図ることができた</a:t>
            </a:r>
            <a:r>
              <a:rPr lang="ja-JP" altLang="en-US" sz="900" dirty="0" smtClean="0">
                <a:solidFill>
                  <a:schemeClr val="tx1"/>
                </a:solidFill>
              </a:rPr>
              <a:t>事例。</a:t>
            </a:r>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4" name="正方形/長方形 23"/>
          <p:cNvSpPr/>
          <p:nvPr/>
        </p:nvSpPr>
        <p:spPr>
          <a:xfrm>
            <a:off x="467543" y="6235754"/>
            <a:ext cx="3888433" cy="215444"/>
          </a:xfrm>
          <a:prstGeom prst="rect">
            <a:avLst/>
          </a:prstGeom>
        </p:spPr>
        <p:txBody>
          <a:bodyPr wrap="square">
            <a:spAutoFit/>
          </a:bodyPr>
          <a:lstStyle/>
          <a:p>
            <a:r>
              <a:rPr lang="ja-JP" altLang="en-US" sz="800" dirty="0" smtClean="0"/>
              <a:t>出典：大阪府府民文化部</a:t>
            </a:r>
            <a:endParaRPr lang="en-US" altLang="ja-JP" sz="800"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60388" y="3717032"/>
            <a:ext cx="1764016" cy="123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9952" y="3743895"/>
            <a:ext cx="1764016" cy="116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388" y="5028968"/>
            <a:ext cx="1764016" cy="99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9952" y="5017013"/>
            <a:ext cx="1764016" cy="99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4679586" y="1340768"/>
            <a:ext cx="4255005" cy="5148571"/>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住宅リフォーム</a:t>
            </a:r>
            <a:r>
              <a:rPr lang="en-US" altLang="ja-JP" sz="1400" dirty="0" smtClean="0">
                <a:solidFill>
                  <a:schemeClr val="tx1"/>
                </a:solidFill>
              </a:rPr>
              <a:t>】</a:t>
            </a:r>
            <a:r>
              <a:rPr lang="ja-JP" altLang="en-US" sz="1400" dirty="0" smtClean="0">
                <a:solidFill>
                  <a:schemeClr val="tx1"/>
                </a:solidFill>
              </a:rPr>
              <a:t>「大阪の住まい力アップ　リフォーム・リノベーションコンクール」（大阪の住まい活性化フォーラム）</a:t>
            </a:r>
            <a:endParaRPr lang="en-US" altLang="ja-JP" sz="1400" dirty="0" smtClean="0">
              <a:solidFill>
                <a:schemeClr val="tx1"/>
              </a:solidFill>
            </a:endParaRPr>
          </a:p>
          <a:p>
            <a:pPr marL="171450" indent="-171450">
              <a:buFont typeface="Arial" panose="020B0604020202020204" pitchFamily="34" charset="0"/>
              <a:buChar char="•"/>
            </a:pP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中古</a:t>
            </a:r>
            <a:r>
              <a:rPr lang="ja-JP" altLang="en-US" sz="900" dirty="0">
                <a:solidFill>
                  <a:schemeClr val="tx1"/>
                </a:solidFill>
              </a:rPr>
              <a:t>住宅の魅力化や市場の環境整備など、中古住宅流通・リフォーム市場の活性化を図り、府民の住生活の向上と、大阪の地域力や安全性の向上につながる取組みを進めていくため</a:t>
            </a:r>
            <a:r>
              <a:rPr lang="ja-JP" altLang="en-US" sz="900" dirty="0" smtClean="0">
                <a:solidFill>
                  <a:schemeClr val="tx1"/>
                </a:solidFill>
              </a:rPr>
              <a:t>、平成</a:t>
            </a:r>
            <a:r>
              <a:rPr lang="en-US" altLang="ja-JP" sz="900" dirty="0" smtClean="0">
                <a:solidFill>
                  <a:schemeClr val="tx1"/>
                </a:solidFill>
              </a:rPr>
              <a:t>24</a:t>
            </a:r>
            <a:r>
              <a:rPr lang="ja-JP" altLang="en-US" sz="900" dirty="0" smtClean="0">
                <a:solidFill>
                  <a:schemeClr val="tx1"/>
                </a:solidFill>
              </a:rPr>
              <a:t>年</a:t>
            </a:r>
            <a:r>
              <a:rPr lang="en-US" altLang="ja-JP" sz="900" dirty="0" smtClean="0">
                <a:solidFill>
                  <a:schemeClr val="tx1"/>
                </a:solidFill>
              </a:rPr>
              <a:t>12</a:t>
            </a:r>
            <a:r>
              <a:rPr lang="ja-JP" altLang="en-US" sz="900" dirty="0" smtClean="0">
                <a:solidFill>
                  <a:schemeClr val="tx1"/>
                </a:solidFill>
              </a:rPr>
              <a:t>月に、中古</a:t>
            </a:r>
            <a:r>
              <a:rPr lang="ja-JP" altLang="en-US" sz="900" dirty="0">
                <a:solidFill>
                  <a:schemeClr val="tx1"/>
                </a:solidFill>
              </a:rPr>
              <a:t>住宅流通やリフォーム・リノベーションに関わる民間団体・事業者、公的団体により、 </a:t>
            </a:r>
            <a:r>
              <a:rPr lang="ja-JP" altLang="en-US" sz="900" dirty="0" smtClean="0">
                <a:solidFill>
                  <a:schemeClr val="tx1"/>
                </a:solidFill>
              </a:rPr>
              <a:t>「</a:t>
            </a:r>
            <a:r>
              <a:rPr lang="ja-JP" altLang="en-US" sz="900" dirty="0">
                <a:solidFill>
                  <a:schemeClr val="tx1"/>
                </a:solidFill>
              </a:rPr>
              <a:t>大阪の住まい活性化フォーラム</a:t>
            </a:r>
            <a:r>
              <a:rPr lang="ja-JP" altLang="en-US" sz="900" dirty="0" smtClean="0">
                <a:solidFill>
                  <a:schemeClr val="tx1"/>
                </a:solidFill>
              </a:rPr>
              <a:t>」が設立。</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大阪</a:t>
            </a:r>
            <a:r>
              <a:rPr lang="ja-JP" altLang="en-US" sz="900" dirty="0">
                <a:solidFill>
                  <a:schemeClr val="tx1"/>
                </a:solidFill>
              </a:rPr>
              <a:t>府内でのリフォーム・リノベーションの事例を募り、優秀な事例を選定し、府民へホームページ等で情報発信することにより、中古住宅をリフォーム・リノベーションして、住みたい街に住むことの魅力を</a:t>
            </a:r>
            <a:r>
              <a:rPr lang="ja-JP" altLang="en-US" sz="900" dirty="0" smtClean="0">
                <a:solidFill>
                  <a:schemeClr val="tx1"/>
                </a:solidFill>
              </a:rPr>
              <a:t>広げていく</a:t>
            </a:r>
            <a:r>
              <a:rPr lang="ja-JP" altLang="en-US" sz="900" dirty="0">
                <a:solidFill>
                  <a:schemeClr val="tx1"/>
                </a:solidFill>
              </a:rPr>
              <a:t>ことを目的と</a:t>
            </a:r>
            <a:r>
              <a:rPr lang="ja-JP" altLang="en-US" sz="900" dirty="0" smtClean="0">
                <a:solidFill>
                  <a:schemeClr val="tx1"/>
                </a:solidFill>
              </a:rPr>
              <a:t>して、「大阪の住まい力アップ　リフォーム・リノベーションコンクール」を実施。</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5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050" dirty="0">
              <a:solidFill>
                <a:schemeClr val="tx1"/>
              </a:solidFill>
            </a:endParaRPr>
          </a:p>
        </p:txBody>
      </p:sp>
      <p:sp>
        <p:nvSpPr>
          <p:cNvPr id="19" name="正方形/長方形 18"/>
          <p:cNvSpPr/>
          <p:nvPr/>
        </p:nvSpPr>
        <p:spPr>
          <a:xfrm>
            <a:off x="4806019" y="5445224"/>
            <a:ext cx="4014453" cy="461665"/>
          </a:xfrm>
          <a:prstGeom prst="rect">
            <a:avLst/>
          </a:prstGeom>
        </p:spPr>
        <p:txBody>
          <a:bodyPr wrap="square">
            <a:spAutoFit/>
          </a:bodyPr>
          <a:lstStyle/>
          <a:p>
            <a:r>
              <a:rPr lang="ja-JP" altLang="en-US" sz="800" dirty="0" smtClean="0"/>
              <a:t>出典：</a:t>
            </a:r>
            <a:r>
              <a:rPr lang="ja-JP" altLang="en-US" sz="800" dirty="0"/>
              <a:t>大阪の住まい力</a:t>
            </a:r>
            <a:r>
              <a:rPr lang="ja-JP" altLang="en-US" sz="800" dirty="0" smtClean="0"/>
              <a:t>アップ　リフォーム</a:t>
            </a:r>
            <a:r>
              <a:rPr lang="ja-JP" altLang="en-US" sz="800" dirty="0"/>
              <a:t>・</a:t>
            </a:r>
            <a:r>
              <a:rPr lang="ja-JP" altLang="en-US" sz="800" dirty="0" smtClean="0"/>
              <a:t>リノベーションコンクール　入賞作品</a:t>
            </a:r>
            <a:endParaRPr lang="en-US" altLang="ja-JP" sz="800" dirty="0" smtClean="0"/>
          </a:p>
          <a:p>
            <a:r>
              <a:rPr lang="ja-JP" altLang="en-US" sz="800" dirty="0" smtClean="0"/>
              <a:t>左上 </a:t>
            </a:r>
            <a:r>
              <a:rPr lang="ja-JP" altLang="en-US" sz="800" dirty="0"/>
              <a:t>：松屋町の長屋ビル改修</a:t>
            </a:r>
            <a:r>
              <a:rPr lang="ja-JP" altLang="en-US" sz="800" dirty="0" smtClean="0"/>
              <a:t>プロジェクト～</a:t>
            </a:r>
            <a:r>
              <a:rPr lang="ja-JP" altLang="en-US" sz="800" dirty="0"/>
              <a:t>積層する町屋</a:t>
            </a:r>
            <a:r>
              <a:rPr lang="ja-JP" altLang="en-US" sz="800" dirty="0" smtClean="0"/>
              <a:t>～（</a:t>
            </a:r>
            <a:r>
              <a:rPr lang="ja-JP" altLang="en-US" sz="800" dirty="0"/>
              <a:t>第３回大阪府知事賞）</a:t>
            </a:r>
            <a:endParaRPr lang="en-US" altLang="ja-JP" sz="800" dirty="0"/>
          </a:p>
          <a:p>
            <a:r>
              <a:rPr lang="ja-JP" altLang="en-US" sz="800" dirty="0" smtClean="0"/>
              <a:t>右上：</a:t>
            </a:r>
            <a:r>
              <a:rPr lang="zh-TW" altLang="en-US" sz="800" dirty="0"/>
              <a:t>須栄広四軒</a:t>
            </a:r>
            <a:r>
              <a:rPr lang="zh-TW" altLang="en-US" sz="800" dirty="0" smtClean="0"/>
              <a:t>長屋</a:t>
            </a:r>
            <a:r>
              <a:rPr lang="ja-JP" altLang="en-US" sz="800" dirty="0" smtClean="0"/>
              <a:t>（</a:t>
            </a:r>
            <a:r>
              <a:rPr lang="ja-JP" altLang="en-US" sz="800" dirty="0"/>
              <a:t>第１回町屋・長屋部門　最優秀賞</a:t>
            </a:r>
            <a:r>
              <a:rPr lang="ja-JP" altLang="en-US" sz="800" dirty="0" smtClean="0"/>
              <a:t>）</a:t>
            </a:r>
            <a:endParaRPr lang="en-US" altLang="ja-JP" sz="800" dirty="0"/>
          </a:p>
        </p:txBody>
      </p: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7589" y="3750968"/>
            <a:ext cx="1679763" cy="135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4987" y="3645024"/>
            <a:ext cx="2203698" cy="146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4918800" y="6190157"/>
            <a:ext cx="3888433" cy="215444"/>
          </a:xfrm>
          <a:prstGeom prst="rect">
            <a:avLst/>
          </a:prstGeom>
        </p:spPr>
        <p:txBody>
          <a:bodyPr wrap="square">
            <a:spAutoFit/>
          </a:bodyPr>
          <a:lstStyle/>
          <a:p>
            <a:r>
              <a:rPr lang="ja-JP" altLang="en-US" sz="800" dirty="0" smtClean="0"/>
              <a:t>出典：大阪府住宅まちづくり部</a:t>
            </a:r>
            <a:endParaRPr lang="en-US" altLang="ja-JP" sz="8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78</a:t>
            </a:fld>
            <a:endParaRPr lang="ja-JP" altLang="en-US" dirty="0">
              <a:solidFill>
                <a:prstClr val="black"/>
              </a:solidFill>
            </a:endParaRPr>
          </a:p>
        </p:txBody>
      </p:sp>
    </p:spTree>
    <p:extLst>
      <p:ext uri="{BB962C8B-B14F-4D97-AF65-F5344CB8AC3E}">
        <p14:creationId xmlns:p14="http://schemas.microsoft.com/office/powerpoint/2010/main" val="2120835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②周辺部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dirty="0">
                <a:solidFill>
                  <a:sysClr val="windowText" lastClr="000000"/>
                </a:solidFill>
              </a:rPr>
              <a:t>災害に強く、</a:t>
            </a:r>
            <a:r>
              <a:rPr lang="ja-JP" altLang="en-US" sz="1400" u="sng" dirty="0">
                <a:solidFill>
                  <a:sysClr val="windowText" lastClr="000000"/>
                </a:solidFill>
              </a:rPr>
              <a:t>安心・安全</a:t>
            </a:r>
            <a:r>
              <a:rPr lang="ja-JP" altLang="en-US" sz="1400" dirty="0">
                <a:solidFill>
                  <a:sysClr val="windowText" lastClr="000000"/>
                </a:solidFill>
              </a:rPr>
              <a:t>なまちづくり。</a:t>
            </a:r>
          </a:p>
          <a:p>
            <a:pPr marL="628650" lvl="1" indent="-171450">
              <a:buFont typeface="Arial" panose="020B0604020202020204" pitchFamily="34" charset="0"/>
              <a:buChar char="•"/>
            </a:pPr>
            <a:r>
              <a:rPr lang="ja-JP" altLang="en-US" sz="1400" u="sng" dirty="0">
                <a:solidFill>
                  <a:sysClr val="windowText" lastClr="000000"/>
                </a:solidFill>
              </a:rPr>
              <a:t>駅周辺のにぎわい</a:t>
            </a:r>
            <a:r>
              <a:rPr lang="ja-JP" altLang="en-US" sz="1400" dirty="0">
                <a:solidFill>
                  <a:sysClr val="windowText" lastClr="000000"/>
                </a:solidFill>
              </a:rPr>
              <a:t>を生み出し、仕事・くらし両方を活性化し、特色あるまちづくりを進める。</a:t>
            </a:r>
          </a:p>
        </p:txBody>
      </p:sp>
      <p:cxnSp>
        <p:nvCxnSpPr>
          <p:cNvPr id="14" name="直線コネクタ 1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正方形/長方形 1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320703" y="1697906"/>
            <a:ext cx="4255005" cy="48274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仕事・くらしの活性化</a:t>
            </a:r>
            <a:r>
              <a:rPr lang="en-US" altLang="ja-JP" sz="1400" dirty="0" smtClean="0">
                <a:solidFill>
                  <a:schemeClr val="tx1"/>
                </a:solidFill>
              </a:rPr>
              <a:t>】</a:t>
            </a:r>
            <a:r>
              <a:rPr lang="ja-JP" altLang="en-US" sz="1400" dirty="0" smtClean="0">
                <a:solidFill>
                  <a:schemeClr val="tx1"/>
                </a:solidFill>
              </a:rPr>
              <a:t>健</a:t>
            </a:r>
            <a:r>
              <a:rPr lang="ja-JP" altLang="en-US" sz="1400" dirty="0">
                <a:solidFill>
                  <a:schemeClr val="tx1"/>
                </a:solidFill>
              </a:rPr>
              <a:t>幸の</a:t>
            </a:r>
            <a:r>
              <a:rPr lang="ja-JP" altLang="en-US" sz="1400" dirty="0" smtClean="0">
                <a:solidFill>
                  <a:schemeClr val="tx1"/>
                </a:solidFill>
              </a:rPr>
              <a:t>まちづくり</a:t>
            </a:r>
            <a:r>
              <a:rPr lang="en-US" altLang="ja-JP" sz="1200" dirty="0" smtClean="0">
                <a:solidFill>
                  <a:schemeClr val="tx1"/>
                </a:solidFill>
              </a:rPr>
              <a:t>(</a:t>
            </a:r>
            <a:r>
              <a:rPr lang="ja-JP" altLang="en-US" sz="1200" dirty="0" smtClean="0">
                <a:solidFill>
                  <a:schemeClr val="tx1"/>
                </a:solidFill>
              </a:rPr>
              <a:t>高石市</a:t>
            </a:r>
            <a:r>
              <a:rPr lang="en-US" altLang="ja-JP" sz="1200" dirty="0" smtClean="0">
                <a:solidFill>
                  <a:schemeClr val="tx1"/>
                </a:solidFill>
              </a:rPr>
              <a:t>)</a:t>
            </a:r>
          </a:p>
          <a:p>
            <a:pPr marL="228600" indent="-228600">
              <a:buFont typeface="+mj-ea"/>
              <a:buAutoNum type="circleNumDbPlain"/>
            </a:pP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平成</a:t>
            </a:r>
            <a:r>
              <a:rPr lang="en-US" altLang="ja-JP" sz="900" dirty="0">
                <a:solidFill>
                  <a:schemeClr val="tx1"/>
                </a:solidFill>
              </a:rPr>
              <a:t>23</a:t>
            </a:r>
            <a:r>
              <a:rPr lang="ja-JP" altLang="en-US" sz="900" dirty="0" smtClean="0">
                <a:solidFill>
                  <a:schemeClr val="tx1"/>
                </a:solidFill>
              </a:rPr>
              <a:t>年度より</a:t>
            </a:r>
            <a:r>
              <a:rPr lang="ja-JP" altLang="en-US" sz="900" dirty="0">
                <a:solidFill>
                  <a:schemeClr val="tx1"/>
                </a:solidFill>
              </a:rPr>
              <a:t>、高齢になっても健康で元気に暮らせる「健幸のまちづくり」をめざし、ウォーキングロード</a:t>
            </a:r>
            <a:r>
              <a:rPr lang="ja-JP" altLang="en-US" sz="900" dirty="0" smtClean="0">
                <a:solidFill>
                  <a:schemeClr val="tx1"/>
                </a:solidFill>
              </a:rPr>
              <a:t>の整備や</a:t>
            </a:r>
            <a:r>
              <a:rPr lang="ja-JP" altLang="en-US" sz="900" dirty="0">
                <a:solidFill>
                  <a:schemeClr val="tx1"/>
                </a:solidFill>
              </a:rPr>
              <a:t>健幸づくり教室などの取組みを通じて「歩きたくなるまちづくり」を</a:t>
            </a:r>
            <a:r>
              <a:rPr lang="ja-JP" altLang="en-US" sz="900" dirty="0" smtClean="0">
                <a:solidFill>
                  <a:schemeClr val="tx1"/>
                </a:solidFill>
              </a:rPr>
              <a:t>推進。</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また</a:t>
            </a:r>
            <a:r>
              <a:rPr lang="ja-JP" altLang="en-US" sz="900" dirty="0">
                <a:solidFill>
                  <a:schemeClr val="tx1"/>
                </a:solidFill>
              </a:rPr>
              <a:t>、平成</a:t>
            </a:r>
            <a:r>
              <a:rPr lang="en-US" altLang="ja-JP" sz="900" dirty="0">
                <a:solidFill>
                  <a:schemeClr val="tx1"/>
                </a:solidFill>
              </a:rPr>
              <a:t>26</a:t>
            </a:r>
            <a:r>
              <a:rPr lang="ja-JP" altLang="en-US" sz="900" dirty="0" smtClean="0">
                <a:solidFill>
                  <a:schemeClr val="tx1"/>
                </a:solidFill>
              </a:rPr>
              <a:t>年度より</a:t>
            </a:r>
            <a:r>
              <a:rPr lang="ja-JP" altLang="en-US" sz="900" dirty="0">
                <a:solidFill>
                  <a:schemeClr val="tx1"/>
                </a:solidFill>
              </a:rPr>
              <a:t>地域商品券などに交換できる「健幸ポイント」を導入しており、市民</a:t>
            </a:r>
            <a:r>
              <a:rPr lang="ja-JP" altLang="en-US" sz="900" dirty="0" smtClean="0">
                <a:solidFill>
                  <a:schemeClr val="tx1"/>
                </a:solidFill>
              </a:rPr>
              <a:t>の参加</a:t>
            </a:r>
            <a:r>
              <a:rPr lang="ja-JP" altLang="en-US" sz="900" dirty="0">
                <a:solidFill>
                  <a:schemeClr val="tx1"/>
                </a:solidFill>
              </a:rPr>
              <a:t>を促している</a:t>
            </a:r>
            <a:r>
              <a:rPr lang="ja-JP" altLang="en-US" sz="900" dirty="0" smtClean="0">
                <a:solidFill>
                  <a:schemeClr val="tx1"/>
                </a:solidFill>
              </a:rPr>
              <a:t>。</a:t>
            </a:r>
            <a:endParaRPr lang="ja-JP" altLang="en-US" sz="900" dirty="0">
              <a:solidFill>
                <a:schemeClr val="tx1"/>
              </a:solidFill>
            </a:endParaRPr>
          </a:p>
          <a:p>
            <a:pPr marL="171450" indent="-171450">
              <a:buFont typeface="Arial" pitchFamily="34" charset="0"/>
              <a:buChar char="•"/>
            </a:pPr>
            <a:r>
              <a:rPr lang="ja-JP" altLang="en-US" sz="900" dirty="0" smtClean="0">
                <a:solidFill>
                  <a:schemeClr val="tx1"/>
                </a:solidFill>
              </a:rPr>
              <a:t>平成</a:t>
            </a:r>
            <a:r>
              <a:rPr lang="en-US" altLang="ja-JP" sz="900" dirty="0" smtClean="0">
                <a:solidFill>
                  <a:schemeClr val="tx1"/>
                </a:solidFill>
              </a:rPr>
              <a:t>27</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月に実施した「</a:t>
            </a:r>
            <a:r>
              <a:rPr lang="ja-JP" altLang="en-US" sz="900" dirty="0">
                <a:solidFill>
                  <a:schemeClr val="tx1"/>
                </a:solidFill>
              </a:rPr>
              <a:t>健幸フェスティバル＆高石マルシェ</a:t>
            </a:r>
            <a:r>
              <a:rPr lang="ja-JP" altLang="en-US" sz="900" dirty="0" smtClean="0">
                <a:solidFill>
                  <a:schemeClr val="tx1"/>
                </a:solidFill>
              </a:rPr>
              <a:t>」ではウォーキングや</a:t>
            </a:r>
            <a:r>
              <a:rPr lang="ja-JP" altLang="en-US" sz="900" dirty="0">
                <a:solidFill>
                  <a:schemeClr val="tx1"/>
                </a:solidFill>
              </a:rPr>
              <a:t>健康診断</a:t>
            </a:r>
            <a:r>
              <a:rPr lang="ja-JP" altLang="en-US" sz="900" dirty="0" smtClean="0">
                <a:solidFill>
                  <a:schemeClr val="tx1"/>
                </a:solidFill>
              </a:rPr>
              <a:t>など「健幸」関連</a:t>
            </a:r>
            <a:r>
              <a:rPr lang="ja-JP" altLang="en-US" sz="900" dirty="0">
                <a:solidFill>
                  <a:schemeClr val="tx1"/>
                </a:solidFill>
              </a:rPr>
              <a:t>の内容に加えて、地元の特産品などの</a:t>
            </a:r>
            <a:r>
              <a:rPr lang="ja-JP" altLang="en-US" sz="900" dirty="0" smtClean="0">
                <a:solidFill>
                  <a:schemeClr val="tx1"/>
                </a:solidFill>
              </a:rPr>
              <a:t>販売展示</a:t>
            </a:r>
            <a:r>
              <a:rPr lang="ja-JP" altLang="en-US" sz="900" dirty="0">
                <a:solidFill>
                  <a:schemeClr val="tx1"/>
                </a:solidFill>
              </a:rPr>
              <a:t>を</a:t>
            </a:r>
            <a:r>
              <a:rPr lang="ja-JP" altLang="en-US" sz="900" dirty="0" smtClean="0">
                <a:solidFill>
                  <a:schemeClr val="tx1"/>
                </a:solidFill>
              </a:rPr>
              <a:t>行い、今</a:t>
            </a:r>
            <a:r>
              <a:rPr lang="ja-JP" altLang="en-US" sz="900" dirty="0">
                <a:solidFill>
                  <a:schemeClr val="tx1"/>
                </a:solidFill>
              </a:rPr>
              <a:t>まで健康に無関心であった層に対して、市の健幸施策への</a:t>
            </a:r>
            <a:r>
              <a:rPr lang="ja-JP" altLang="en-US" sz="900" dirty="0" smtClean="0">
                <a:solidFill>
                  <a:schemeClr val="tx1"/>
                </a:solidFill>
              </a:rPr>
              <a:t>参画など意識啓発を</a:t>
            </a:r>
            <a:r>
              <a:rPr lang="ja-JP" altLang="en-US" sz="900" dirty="0">
                <a:solidFill>
                  <a:schemeClr val="tx1"/>
                </a:solidFill>
              </a:rPr>
              <a:t>促すと同時に</a:t>
            </a:r>
            <a:r>
              <a:rPr lang="ja-JP" altLang="en-US" sz="900" dirty="0" smtClean="0">
                <a:solidFill>
                  <a:schemeClr val="tx1"/>
                </a:solidFill>
              </a:rPr>
              <a:t>、市内企業</a:t>
            </a:r>
            <a:r>
              <a:rPr lang="ja-JP" altLang="en-US" sz="900" dirty="0">
                <a:solidFill>
                  <a:schemeClr val="tx1"/>
                </a:solidFill>
              </a:rPr>
              <a:t>の活性化や産業振興などの</a:t>
            </a:r>
            <a:r>
              <a:rPr lang="ja-JP" altLang="en-US" sz="900" dirty="0" smtClean="0">
                <a:solidFill>
                  <a:schemeClr val="tx1"/>
                </a:solidFill>
              </a:rPr>
              <a:t>効果も見込む。</a:t>
            </a:r>
            <a:endParaRPr lang="en-US" altLang="ja-JP" sz="900" dirty="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18" name="正方形/長方形 17"/>
          <p:cNvSpPr/>
          <p:nvPr/>
        </p:nvSpPr>
        <p:spPr>
          <a:xfrm>
            <a:off x="471253" y="6259619"/>
            <a:ext cx="800219" cy="215444"/>
          </a:xfrm>
          <a:prstGeom prst="rect">
            <a:avLst/>
          </a:prstGeom>
        </p:spPr>
        <p:txBody>
          <a:bodyPr wrap="none">
            <a:spAutoFit/>
          </a:bodyPr>
          <a:lstStyle/>
          <a:p>
            <a:r>
              <a:rPr lang="ja-JP" altLang="en-US" sz="800" dirty="0" smtClean="0"/>
              <a:t>出典：高石市</a:t>
            </a:r>
            <a:endParaRPr lang="en-US" altLang="ja-JP" sz="800" dirty="0"/>
          </a:p>
        </p:txBody>
      </p:sp>
      <p:pic>
        <p:nvPicPr>
          <p:cNvPr id="22" name="Picture 10" descr="\\172.19.126.23\kikaku\10計画グループ（23.7.12～）\06地方創生\H27【地方創生】関係\12 案\戦略\第４章\各市町村入手資料\高石市\健幸フェスティバル＆マルシェ\容量小\s_DSC_91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768"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172.19.126.23\kikaku\10計画グループ（23.7.12～）\06地方創生\H27【地方創生】関係\12 案\戦略\第４章\各市町村入手資料\高石市\健幸フェスティバル＆マルシェ\容量小\s_DSC_92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8224"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172.19.126.23\kikaku\10計画グループ（23.7.12～）\06地方創生\H27【地方創生】関係\12 案\戦略\第４章\各市町村入手資料\高石市\健幸フェスティバル＆マルシェ\容量小\s_DSC_92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768" y="5004032"/>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高石市\健幸フェスティバル＆マルシェ\容量小\s_DSC_93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6540" y="4987734"/>
            <a:ext cx="1767840" cy="1168432"/>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4713409" y="1697906"/>
            <a:ext cx="4179071" cy="487364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特色</a:t>
            </a:r>
            <a:r>
              <a:rPr lang="ja-JP" altLang="en-US" sz="1400" dirty="0" smtClean="0">
                <a:solidFill>
                  <a:schemeClr val="tx1"/>
                </a:solidFill>
              </a:rPr>
              <a:t>あるまちづくり</a:t>
            </a:r>
            <a:r>
              <a:rPr lang="en-US" altLang="ja-JP" sz="1400" dirty="0" smtClean="0">
                <a:solidFill>
                  <a:schemeClr val="tx1"/>
                </a:solidFill>
              </a:rPr>
              <a:t>】</a:t>
            </a:r>
            <a:r>
              <a:rPr lang="ja-JP" altLang="en-US" sz="1400" dirty="0" smtClean="0">
                <a:solidFill>
                  <a:schemeClr val="tx1"/>
                </a:solidFill>
              </a:rPr>
              <a:t>水素</a:t>
            </a:r>
            <a:r>
              <a:rPr lang="ja-JP" altLang="en-US" sz="1400" dirty="0">
                <a:solidFill>
                  <a:schemeClr val="tx1"/>
                </a:solidFill>
              </a:rPr>
              <a:t>エネルギー</a:t>
            </a:r>
            <a:r>
              <a:rPr lang="ja-JP" altLang="en-US" sz="1400" dirty="0" smtClean="0">
                <a:solidFill>
                  <a:schemeClr val="tx1"/>
                </a:solidFill>
              </a:rPr>
              <a:t>社会の構築</a:t>
            </a:r>
            <a:r>
              <a:rPr lang="en-US" altLang="ja-JP" sz="1200" dirty="0" smtClean="0">
                <a:solidFill>
                  <a:schemeClr val="tx1"/>
                </a:solidFill>
              </a:rPr>
              <a:t>(</a:t>
            </a:r>
            <a:r>
              <a:rPr lang="ja-JP" altLang="en-US" sz="1200" dirty="0" smtClean="0">
                <a:solidFill>
                  <a:schemeClr val="tx1"/>
                </a:solidFill>
              </a:rPr>
              <a:t>堺市</a:t>
            </a:r>
            <a:r>
              <a:rPr lang="en-US" altLang="ja-JP" sz="1200" dirty="0" smtClean="0">
                <a:solidFill>
                  <a:schemeClr val="tx1"/>
                </a:solidFill>
              </a:rPr>
              <a:t>)</a:t>
            </a:r>
          </a:p>
          <a:p>
            <a:pPr marL="171450" indent="-171450">
              <a:buFont typeface="Arial" panose="020B0604020202020204" pitchFamily="34" charset="0"/>
              <a:buChar char="•"/>
            </a:pPr>
            <a:endParaRPr lang="en-US" altLang="ja-JP" sz="1200" dirty="0">
              <a:solidFill>
                <a:schemeClr val="tx1"/>
              </a:solidFill>
            </a:endParaRPr>
          </a:p>
          <a:p>
            <a:pPr marL="171450" indent="-171450">
              <a:buFont typeface="Arial" panose="020B0604020202020204" pitchFamily="34" charset="0"/>
              <a:buChar char="•"/>
            </a:pPr>
            <a:r>
              <a:rPr lang="ja-JP" altLang="en-US" sz="900" spc="-20" dirty="0" smtClean="0">
                <a:solidFill>
                  <a:schemeClr val="tx1"/>
                </a:solidFill>
              </a:rPr>
              <a:t>堺</a:t>
            </a:r>
            <a:r>
              <a:rPr lang="ja-JP" altLang="en-US" sz="900" spc="-20" dirty="0">
                <a:solidFill>
                  <a:schemeClr val="tx1"/>
                </a:solidFill>
              </a:rPr>
              <a:t>泉北港</a:t>
            </a:r>
            <a:r>
              <a:rPr lang="ja-JP" altLang="en-US" sz="900" spc="-20" dirty="0" smtClean="0">
                <a:solidFill>
                  <a:schemeClr val="tx1"/>
                </a:solidFill>
              </a:rPr>
              <a:t>は石油</a:t>
            </a:r>
            <a:r>
              <a:rPr lang="ja-JP" altLang="en-US" sz="900" spc="-20" dirty="0">
                <a:solidFill>
                  <a:schemeClr val="tx1"/>
                </a:solidFill>
              </a:rPr>
              <a:t>、</a:t>
            </a:r>
            <a:r>
              <a:rPr lang="en-US" altLang="ja-JP" sz="900" spc="-20" dirty="0" smtClean="0">
                <a:solidFill>
                  <a:schemeClr val="tx1"/>
                </a:solidFill>
              </a:rPr>
              <a:t>LNG</a:t>
            </a:r>
            <a:r>
              <a:rPr lang="ja-JP" altLang="en-US" sz="900" spc="-20" dirty="0" smtClean="0">
                <a:solidFill>
                  <a:schemeClr val="tx1"/>
                </a:solidFill>
              </a:rPr>
              <a:t>など関西のエネルギーの</a:t>
            </a:r>
            <a:r>
              <a:rPr lang="en-US" altLang="ja-JP" sz="900" spc="-20" dirty="0" smtClean="0">
                <a:solidFill>
                  <a:schemeClr val="tx1"/>
                </a:solidFill>
              </a:rPr>
              <a:t>65</a:t>
            </a:r>
            <a:r>
              <a:rPr lang="ja-JP" altLang="en-US" sz="900" spc="-20" dirty="0" smtClean="0">
                <a:solidFill>
                  <a:schemeClr val="tx1"/>
                </a:solidFill>
              </a:rPr>
              <a:t>％</a:t>
            </a:r>
            <a:r>
              <a:rPr lang="ja-JP" altLang="en-US" sz="900" spc="-20" dirty="0">
                <a:solidFill>
                  <a:schemeClr val="tx1"/>
                </a:solidFill>
              </a:rPr>
              <a:t>を取り扱う</a:t>
            </a:r>
            <a:r>
              <a:rPr lang="ja-JP" altLang="en-US" sz="900" spc="-20" dirty="0" smtClean="0">
                <a:solidFill>
                  <a:schemeClr val="tx1"/>
                </a:solidFill>
              </a:rPr>
              <a:t>一大拠点であり</a:t>
            </a:r>
            <a:r>
              <a:rPr lang="ja-JP" altLang="en-US" sz="900" spc="-20" dirty="0">
                <a:solidFill>
                  <a:schemeClr val="tx1"/>
                </a:solidFill>
              </a:rPr>
              <a:t>、日本最大級の液体水素プラントを</a:t>
            </a:r>
            <a:r>
              <a:rPr lang="ja-JP" altLang="en-US" sz="900" spc="-20" dirty="0" smtClean="0">
                <a:solidFill>
                  <a:schemeClr val="tx1"/>
                </a:solidFill>
              </a:rPr>
              <a:t>はじめ石油化学など水素を取り扱う事業所が多く集積していることから、堺市は将来的にも日本有数</a:t>
            </a:r>
            <a:r>
              <a:rPr lang="ja-JP" altLang="en-US" sz="900" spc="-20" dirty="0">
                <a:solidFill>
                  <a:schemeClr val="tx1"/>
                </a:solidFill>
              </a:rPr>
              <a:t>の</a:t>
            </a:r>
            <a:r>
              <a:rPr lang="ja-JP" altLang="en-US" sz="900" spc="-20" dirty="0" smtClean="0">
                <a:solidFill>
                  <a:schemeClr val="tx1"/>
                </a:solidFill>
              </a:rPr>
              <a:t>水素エネルギーの供給拠点となりうる。</a:t>
            </a:r>
            <a:endParaRPr lang="en-US" altLang="ja-JP" sz="900" spc="-2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環境</a:t>
            </a:r>
            <a:r>
              <a:rPr lang="ja-JP" altLang="en-US" sz="900" dirty="0" smtClean="0">
                <a:solidFill>
                  <a:schemeClr val="tx1"/>
                </a:solidFill>
              </a:rPr>
              <a:t>モデル都市でもある堺市において、この恵まれた環境を活かし、産学公連携のもと、将来の水素ビジネスモデルを構築し、水素ステーションや住宅など様々な分野での民間主導の水素関連投資の促進を通じ、新たな産業やしごと・雇用の創出を図る</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産学</a:t>
            </a:r>
            <a:r>
              <a:rPr lang="ja-JP" altLang="en-US" sz="900" dirty="0" smtClean="0">
                <a:solidFill>
                  <a:schemeClr val="tx1"/>
                </a:solidFill>
              </a:rPr>
              <a:t>公の推進体制として「堺市水素エネルギー社会推進協議会」を設立（平成</a:t>
            </a:r>
            <a:r>
              <a:rPr lang="en-US" altLang="ja-JP" sz="900" dirty="0" smtClean="0">
                <a:solidFill>
                  <a:schemeClr val="tx1"/>
                </a:solidFill>
              </a:rPr>
              <a:t>27</a:t>
            </a:r>
            <a:r>
              <a:rPr lang="ja-JP" altLang="en-US" sz="900" dirty="0" smtClean="0">
                <a:solidFill>
                  <a:schemeClr val="tx1"/>
                </a:solidFill>
              </a:rPr>
              <a:t>年</a:t>
            </a:r>
            <a:r>
              <a:rPr lang="en-US" altLang="ja-JP" sz="900" dirty="0" smtClean="0">
                <a:solidFill>
                  <a:schemeClr val="tx1"/>
                </a:solidFill>
              </a:rPr>
              <a:t>6</a:t>
            </a:r>
            <a:r>
              <a:rPr lang="ja-JP" altLang="en-US" sz="900" dirty="0" smtClean="0">
                <a:solidFill>
                  <a:schemeClr val="tx1"/>
                </a:solidFill>
              </a:rPr>
              <a:t>月）（５団体、民間企業</a:t>
            </a:r>
            <a:r>
              <a:rPr lang="en-US" altLang="ja-JP" sz="900" dirty="0" smtClean="0">
                <a:solidFill>
                  <a:schemeClr val="tx1"/>
                </a:solidFill>
              </a:rPr>
              <a:t>20</a:t>
            </a:r>
            <a:r>
              <a:rPr lang="ja-JP" altLang="en-US" sz="900" dirty="0" smtClean="0">
                <a:solidFill>
                  <a:schemeClr val="tx1"/>
                </a:solidFill>
              </a:rPr>
              <a:t>社から構成）し、現在検討を進めているロードマップの中で、</a:t>
            </a:r>
            <a:r>
              <a:rPr lang="en-US" altLang="ja-JP" sz="900" dirty="0" smtClean="0">
                <a:solidFill>
                  <a:schemeClr val="tx1"/>
                </a:solidFill>
              </a:rPr>
              <a:t>2020</a:t>
            </a:r>
            <a:r>
              <a:rPr lang="ja-JP" altLang="en-US" sz="900" dirty="0" smtClean="0">
                <a:solidFill>
                  <a:schemeClr val="tx1"/>
                </a:solidFill>
              </a:rPr>
              <a:t>年までの短期的な取組みとして水素実証実験が提案される予定。</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将来の水素社会構築の前段階として、水素ステーションのみならず、建物を加えた実証実験を行い、都市活動に</a:t>
            </a:r>
            <a:r>
              <a:rPr lang="ja-JP" altLang="en-US" sz="900" dirty="0">
                <a:solidFill>
                  <a:schemeClr val="tx1"/>
                </a:solidFill>
              </a:rPr>
              <a:t>身近</a:t>
            </a:r>
            <a:r>
              <a:rPr lang="ja-JP" altLang="en-US" sz="900" dirty="0" smtClean="0">
                <a:solidFill>
                  <a:schemeClr val="tx1"/>
                </a:solidFill>
              </a:rPr>
              <a:t>なケースでの水素利活用の可能性やビジネスモデルを示していく。（平成</a:t>
            </a:r>
            <a:r>
              <a:rPr lang="en-US" altLang="ja-JP" sz="900" dirty="0" smtClean="0">
                <a:solidFill>
                  <a:schemeClr val="tx1"/>
                </a:solidFill>
              </a:rPr>
              <a:t>27</a:t>
            </a:r>
            <a:r>
              <a:rPr lang="ja-JP" altLang="en-US" sz="900" dirty="0" smtClean="0">
                <a:solidFill>
                  <a:schemeClr val="tx1"/>
                </a:solidFill>
              </a:rPr>
              <a:t>年度：水素ステーション等の実証実験の基本計画作成）</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0" name="テキスト ボックス 19"/>
          <p:cNvSpPr txBox="1"/>
          <p:nvPr/>
        </p:nvSpPr>
        <p:spPr>
          <a:xfrm>
            <a:off x="4914768" y="3886681"/>
            <a:ext cx="2769217" cy="230832"/>
          </a:xfrm>
          <a:prstGeom prst="rect">
            <a:avLst/>
          </a:prstGeom>
          <a:noFill/>
        </p:spPr>
        <p:txBody>
          <a:bodyPr wrap="square" rtlCol="0">
            <a:spAutoFit/>
          </a:bodyPr>
          <a:lstStyle/>
          <a:p>
            <a:r>
              <a:rPr lang="ja-JP" altLang="en-US" sz="900" dirty="0">
                <a:latin typeface="+mj-ea"/>
                <a:ea typeface="+mj-ea"/>
              </a:rPr>
              <a:t>＜</a:t>
            </a:r>
            <a:r>
              <a:rPr lang="ja-JP" altLang="en-US" sz="900" dirty="0" smtClean="0">
                <a:latin typeface="+mj-ea"/>
                <a:ea typeface="+mj-ea"/>
              </a:rPr>
              <a:t>水素エネルギー社会の将来像（長期構想）＞</a:t>
            </a:r>
            <a:endParaRPr lang="ja-JP" altLang="ja-JP" sz="900" dirty="0">
              <a:latin typeface="+mj-ea"/>
              <a:ea typeface="+mj-ea"/>
            </a:endParaRPr>
          </a:p>
        </p:txBody>
      </p:sp>
      <p:sp>
        <p:nvSpPr>
          <p:cNvPr id="25" name="正方形/長方形 24"/>
          <p:cNvSpPr/>
          <p:nvPr/>
        </p:nvSpPr>
        <p:spPr>
          <a:xfrm>
            <a:off x="5075576" y="5735100"/>
            <a:ext cx="3600400" cy="215444"/>
          </a:xfrm>
          <a:prstGeom prst="rect">
            <a:avLst/>
          </a:prstGeom>
        </p:spPr>
        <p:txBody>
          <a:bodyPr wrap="square">
            <a:spAutoFit/>
          </a:bodyPr>
          <a:lstStyle/>
          <a:p>
            <a:r>
              <a:rPr lang="ja-JP" altLang="en-US" sz="800" dirty="0" smtClean="0"/>
              <a:t>（出典：堺市水素エネルギー社会構築ロードマップ中間報告（アウトライン））</a:t>
            </a:r>
            <a:endParaRPr lang="en-US" altLang="ja-JP" sz="800" dirty="0"/>
          </a:p>
        </p:txBody>
      </p:sp>
      <p:grpSp>
        <p:nvGrpSpPr>
          <p:cNvPr id="26" name="グループ化 25"/>
          <p:cNvGrpSpPr/>
          <p:nvPr/>
        </p:nvGrpSpPr>
        <p:grpSpPr>
          <a:xfrm>
            <a:off x="5027511" y="6019463"/>
            <a:ext cx="3648697" cy="400110"/>
            <a:chOff x="5077325" y="6053721"/>
            <a:chExt cx="3648697" cy="400110"/>
          </a:xfrm>
        </p:grpSpPr>
        <p:sp>
          <p:nvSpPr>
            <p:cNvPr id="27" name="テキスト ボックス 26"/>
            <p:cNvSpPr txBox="1"/>
            <p:nvPr/>
          </p:nvSpPr>
          <p:spPr>
            <a:xfrm>
              <a:off x="5077325" y="6071309"/>
              <a:ext cx="1582907" cy="374461"/>
            </a:xfrm>
            <a:prstGeom prst="rect">
              <a:avLst/>
            </a:prstGeom>
            <a:noFill/>
            <a:ln>
              <a:solidFill>
                <a:schemeClr val="tx1"/>
              </a:solidFill>
            </a:ln>
          </p:spPr>
          <p:txBody>
            <a:bodyPr wrap="square" rtlCol="0">
              <a:spAutoFit/>
            </a:bodyPr>
            <a:lstStyle/>
            <a:p>
              <a:pPr algn="ctr">
                <a:lnSpc>
                  <a:spcPts val="1100"/>
                </a:lnSpc>
              </a:pPr>
              <a:r>
                <a:rPr lang="ja-JP" altLang="en-US" sz="1000" dirty="0" smtClean="0">
                  <a:latin typeface="+mj-ea"/>
                  <a:ea typeface="+mj-ea"/>
                </a:rPr>
                <a:t>堺のポテンシャルを活かした水素</a:t>
              </a:r>
              <a:r>
                <a:rPr lang="ja-JP" altLang="en-US" sz="1000" dirty="0">
                  <a:latin typeface="+mj-ea"/>
                  <a:ea typeface="+mj-ea"/>
                </a:rPr>
                <a:t>エネルギー</a:t>
              </a:r>
              <a:r>
                <a:rPr lang="ja-JP" altLang="en-US" sz="1000" dirty="0" smtClean="0">
                  <a:latin typeface="+mj-ea"/>
                  <a:ea typeface="+mj-ea"/>
                </a:rPr>
                <a:t>市場の拡大</a:t>
              </a:r>
              <a:endParaRPr lang="ja-JP" altLang="ja-JP" sz="1000" dirty="0">
                <a:latin typeface="+mj-ea"/>
                <a:ea typeface="+mj-ea"/>
              </a:endParaRPr>
            </a:p>
          </p:txBody>
        </p:sp>
        <p:sp>
          <p:nvSpPr>
            <p:cNvPr id="28" name="テキスト ボックス 27"/>
            <p:cNvSpPr txBox="1"/>
            <p:nvPr/>
          </p:nvSpPr>
          <p:spPr>
            <a:xfrm>
              <a:off x="6908293" y="6071925"/>
              <a:ext cx="721384" cy="374461"/>
            </a:xfrm>
            <a:prstGeom prst="rect">
              <a:avLst/>
            </a:prstGeom>
            <a:noFill/>
            <a:ln>
              <a:solidFill>
                <a:schemeClr val="tx1"/>
              </a:solidFill>
            </a:ln>
          </p:spPr>
          <p:txBody>
            <a:bodyPr wrap="square" rtlCol="0">
              <a:spAutoFit/>
            </a:bodyPr>
            <a:lstStyle/>
            <a:p>
              <a:pPr algn="ctr">
                <a:lnSpc>
                  <a:spcPts val="1100"/>
                </a:lnSpc>
              </a:pPr>
              <a:r>
                <a:rPr lang="ja-JP" altLang="en-US" sz="1000" dirty="0">
                  <a:latin typeface="+mj-ea"/>
                  <a:ea typeface="+mj-ea"/>
                </a:rPr>
                <a:t>投資</a:t>
              </a:r>
              <a:r>
                <a:rPr lang="ja-JP" altLang="en-US" sz="1000" dirty="0" smtClean="0">
                  <a:latin typeface="+mj-ea"/>
                  <a:ea typeface="+mj-ea"/>
                </a:rPr>
                <a:t>促進</a:t>
              </a:r>
              <a:endParaRPr lang="en-US" altLang="ja-JP" sz="1000" dirty="0" smtClean="0">
                <a:latin typeface="+mj-ea"/>
                <a:ea typeface="+mj-ea"/>
              </a:endParaRPr>
            </a:p>
            <a:p>
              <a:pPr algn="ctr">
                <a:lnSpc>
                  <a:spcPts val="1100"/>
                </a:lnSpc>
              </a:pPr>
              <a:r>
                <a:rPr lang="ja-JP" altLang="en-US" sz="1000" dirty="0" smtClean="0">
                  <a:latin typeface="+mj-ea"/>
                  <a:ea typeface="+mj-ea"/>
                </a:rPr>
                <a:t>しごと創出</a:t>
              </a:r>
              <a:endParaRPr lang="ja-JP" altLang="ja-JP" sz="1000" dirty="0">
                <a:latin typeface="+mj-ea"/>
                <a:ea typeface="+mj-ea"/>
              </a:endParaRPr>
            </a:p>
          </p:txBody>
        </p:sp>
        <p:sp>
          <p:nvSpPr>
            <p:cNvPr id="31" name="テキスト ボックス 30"/>
            <p:cNvSpPr txBox="1"/>
            <p:nvPr/>
          </p:nvSpPr>
          <p:spPr>
            <a:xfrm>
              <a:off x="7871714" y="6053721"/>
              <a:ext cx="854308" cy="400110"/>
            </a:xfrm>
            <a:prstGeom prst="rect">
              <a:avLst/>
            </a:prstGeom>
            <a:noFill/>
            <a:ln>
              <a:solidFill>
                <a:schemeClr val="tx1"/>
              </a:solidFill>
            </a:ln>
          </p:spPr>
          <p:txBody>
            <a:bodyPr wrap="square" rtlCol="0">
              <a:spAutoFit/>
            </a:bodyPr>
            <a:lstStyle/>
            <a:p>
              <a:pPr algn="ctr"/>
              <a:r>
                <a:rPr lang="ja-JP" altLang="en-US" sz="1000" dirty="0" smtClean="0">
                  <a:latin typeface="+mj-ea"/>
                  <a:ea typeface="+mj-ea"/>
                </a:rPr>
                <a:t>雇用・人口・</a:t>
              </a:r>
              <a:endParaRPr lang="en-US" altLang="ja-JP" sz="1000" dirty="0" smtClean="0">
                <a:latin typeface="+mj-ea"/>
                <a:ea typeface="+mj-ea"/>
              </a:endParaRPr>
            </a:p>
            <a:p>
              <a:pPr algn="ctr"/>
              <a:r>
                <a:rPr lang="ja-JP" altLang="en-US" sz="1000" dirty="0" smtClean="0">
                  <a:latin typeface="+mj-ea"/>
                  <a:ea typeface="+mj-ea"/>
                </a:rPr>
                <a:t>税収増</a:t>
              </a:r>
              <a:endParaRPr lang="en-US" altLang="ja-JP" sz="1000" dirty="0" smtClean="0">
                <a:latin typeface="+mj-ea"/>
                <a:ea typeface="+mj-ea"/>
              </a:endParaRPr>
            </a:p>
          </p:txBody>
        </p:sp>
        <p:sp>
          <p:nvSpPr>
            <p:cNvPr id="32" name="右矢印 31"/>
            <p:cNvSpPr/>
            <p:nvPr/>
          </p:nvSpPr>
          <p:spPr>
            <a:xfrm>
              <a:off x="6706981" y="6164039"/>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右矢印 32"/>
            <p:cNvSpPr/>
            <p:nvPr/>
          </p:nvSpPr>
          <p:spPr>
            <a:xfrm>
              <a:off x="7670534" y="6164655"/>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37" t="24394" r="13477" b="12799"/>
          <a:stretch/>
        </p:blipFill>
        <p:spPr bwMode="auto">
          <a:xfrm>
            <a:off x="5010359" y="4117513"/>
            <a:ext cx="3526624" cy="16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79</a:t>
            </a:fld>
            <a:endParaRPr lang="ja-JP" altLang="en-US" dirty="0">
              <a:solidFill>
                <a:prstClr val="black"/>
              </a:solidFill>
            </a:endParaRPr>
          </a:p>
        </p:txBody>
      </p:sp>
    </p:spTree>
    <p:extLst>
      <p:ext uri="{BB962C8B-B14F-4D97-AF65-F5344CB8AC3E}">
        <p14:creationId xmlns:p14="http://schemas.microsoft.com/office/powerpoint/2010/main" val="3355368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．創生総合戦略の方向性</a:t>
            </a: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5" name="正方形/長方形 4"/>
          <p:cNvSpPr/>
          <p:nvPr/>
        </p:nvSpPr>
        <p:spPr>
          <a:xfrm>
            <a:off x="107504" y="706413"/>
            <a:ext cx="8856984" cy="6001643"/>
          </a:xfrm>
          <a:prstGeom prst="rect">
            <a:avLst/>
          </a:prstGeom>
        </p:spPr>
        <p:txBody>
          <a:bodyPr wrap="square">
            <a:spAutoFit/>
          </a:bodyPr>
          <a:lstStyle/>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基本姿勢で掲げた「積極戦略」（例：出産・子育て環境の充実、産業の創出・振興等）と「調整戦略」（例：高齢者等がいきいきと暮らせるまちづくり、都市基盤の再構築等）の両面から取組みを進めるため、本総合戦略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方向性のもと、①～⑥の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戦略の柱と位置付けます。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t>子育て</a:t>
            </a:r>
            <a:r>
              <a:rPr lang="ja-JP" altLang="ja-JP" sz="1600" dirty="0"/>
              <a:t>世代</a:t>
            </a:r>
            <a:r>
              <a:rPr lang="ja-JP" altLang="ja-JP" sz="1600" dirty="0" smtClean="0"/>
              <a:t>が仕事</a:t>
            </a:r>
            <a:r>
              <a:rPr lang="ja-JP" altLang="ja-JP" sz="1600" dirty="0"/>
              <a:t>と子育てを両立し、安心して子どもを産み育てるには、若い世代の経済的な自立と保育環境の量的・質的充実などの環境整備が重要</a:t>
            </a:r>
            <a:r>
              <a:rPr lang="ja-JP" altLang="ja-JP" sz="1600" dirty="0" smtClean="0"/>
              <a:t>で</a:t>
            </a:r>
            <a:r>
              <a:rPr lang="ja-JP" altLang="en-US" sz="1600" dirty="0" smtClean="0"/>
              <a:t>す</a:t>
            </a:r>
            <a:r>
              <a:rPr lang="ja-JP" altLang="ja-JP" sz="1600" dirty="0" smtClean="0"/>
              <a:t>。</a:t>
            </a:r>
            <a:endParaRPr lang="ja-JP" altLang="ja-JP" sz="1600" dirty="0"/>
          </a:p>
          <a:p>
            <a:pPr marL="288000" indent="-457200"/>
            <a:r>
              <a:rPr lang="ja-JP" altLang="en-US" sz="1600" dirty="0" smtClean="0"/>
              <a:t>　　　また、次代の「大阪」を担う、子どもたちへの適切な支援（学習面、生活面）を充実します。</a:t>
            </a:r>
            <a:endParaRPr lang="en-US" altLang="ja-JP" sz="1600" dirty="0" smtClean="0"/>
          </a:p>
          <a:p>
            <a:pPr marL="288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）人口減少・超高齢社会においても持続可能な地域づくり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r>
              <a:rPr lang="ja-JP" altLang="en-US" sz="1600" dirty="0"/>
              <a:t>　</a:t>
            </a:r>
            <a:r>
              <a:rPr lang="ja-JP" altLang="en-US" sz="1600" dirty="0" smtClean="0"/>
              <a:t>　　</a:t>
            </a:r>
            <a:r>
              <a:rPr lang="ja-JP" altLang="ja-JP" sz="1600" dirty="0" smtClean="0"/>
              <a:t>今後、高齢化</a:t>
            </a:r>
            <a:r>
              <a:rPr lang="ja-JP" altLang="ja-JP" sz="1600" dirty="0"/>
              <a:t>が進展する中</a:t>
            </a:r>
            <a:r>
              <a:rPr lang="ja-JP" altLang="ja-JP" sz="1600" dirty="0" smtClean="0"/>
              <a:t>で</a:t>
            </a:r>
            <a:r>
              <a:rPr lang="ja-JP" altLang="en-US" sz="1600" dirty="0" smtClean="0"/>
              <a:t>は</a:t>
            </a:r>
            <a:r>
              <a:rPr lang="ja-JP" altLang="ja-JP" sz="1600" dirty="0" smtClean="0"/>
              <a:t>、</a:t>
            </a:r>
            <a:r>
              <a:rPr lang="ja-JP" altLang="en-US" sz="1600" dirty="0" smtClean="0"/>
              <a:t>日常的な健康づくりや</a:t>
            </a:r>
            <a:r>
              <a:rPr lang="ja-JP" altLang="en-US" sz="1600" dirty="0"/>
              <a:t>健（検</a:t>
            </a:r>
            <a:r>
              <a:rPr lang="ja-JP" altLang="en-US" sz="1600" dirty="0" smtClean="0"/>
              <a:t>）診の受診など「予防」の機運を高め、府民の健康寿命を延伸するとともに、</a:t>
            </a:r>
            <a:r>
              <a:rPr lang="ja-JP" altLang="ja-JP" sz="1600" dirty="0" smtClean="0"/>
              <a:t>高齢者</a:t>
            </a:r>
            <a:r>
              <a:rPr lang="ja-JP" altLang="en-US" sz="1600" dirty="0" smtClean="0"/>
              <a:t>等</a:t>
            </a:r>
            <a:r>
              <a:rPr lang="ja-JP" altLang="ja-JP" sz="1600" dirty="0" smtClean="0"/>
              <a:t>が</a:t>
            </a:r>
            <a:r>
              <a:rPr lang="ja-JP" altLang="ja-JP" sz="1600" dirty="0"/>
              <a:t>安心して</a:t>
            </a:r>
            <a:r>
              <a:rPr lang="ja-JP" altLang="ja-JP" sz="1600" dirty="0" smtClean="0"/>
              <a:t>生活</a:t>
            </a:r>
            <a:r>
              <a:rPr lang="ja-JP" altLang="en-US" sz="1600" dirty="0" smtClean="0"/>
              <a:t>できるよう</a:t>
            </a:r>
            <a:r>
              <a:rPr lang="ja-JP" altLang="ja-JP" sz="1600" dirty="0"/>
              <a:t>、医療・介護体制の確保はもとより、</a:t>
            </a:r>
            <a:r>
              <a:rPr lang="ja-JP" altLang="en-US" sz="1600" dirty="0"/>
              <a:t>地域コミュニティの減少や弱体化に伴う</a:t>
            </a:r>
            <a:r>
              <a:rPr lang="ja-JP" altLang="ja-JP" sz="1600" dirty="0"/>
              <a:t>防犯力・防災力</a:t>
            </a:r>
            <a:r>
              <a:rPr lang="ja-JP" altLang="en-US" sz="1600" dirty="0"/>
              <a:t>等</a:t>
            </a:r>
            <a:r>
              <a:rPr lang="ja-JP" altLang="en-US" sz="1600" dirty="0" smtClean="0"/>
              <a:t>の低下</a:t>
            </a:r>
            <a:r>
              <a:rPr lang="ja-JP" altLang="en-US" sz="1600" dirty="0"/>
              <a:t>を防ぐための</a:t>
            </a:r>
            <a:r>
              <a:rPr lang="ja-JP" altLang="ja-JP" sz="1600" dirty="0"/>
              <a:t>地域力の再生やソーシャルキャピタルの向上が必要</a:t>
            </a:r>
            <a:r>
              <a:rPr lang="ja-JP" altLang="en-US" sz="1600" dirty="0"/>
              <a:t>です</a:t>
            </a:r>
            <a:r>
              <a:rPr lang="ja-JP" altLang="en-US" sz="1600" dirty="0" smtClean="0"/>
              <a:t>。</a:t>
            </a:r>
            <a:endParaRPr lang="en-US" altLang="ja-JP" sz="1600" dirty="0" smtClean="0"/>
          </a:p>
          <a:p>
            <a:pPr marL="288000" indent="-457200"/>
            <a:r>
              <a:rPr lang="ja-JP" altLang="en-US" sz="1600" dirty="0"/>
              <a:t>　</a:t>
            </a:r>
            <a:r>
              <a:rPr lang="ja-JP" altLang="en-US" sz="1600" dirty="0" smtClean="0"/>
              <a:t>　　また、人口減少社会に応じた、最適な都市基盤の再構築や長寿命化を進めるとともに、災害対策や治安・交通安全対策など安全・安心なまちづくりをさらに推進します。</a:t>
            </a:r>
            <a:endParaRPr lang="ja-JP" altLang="ja-JP" sz="1600" dirty="0"/>
          </a:p>
          <a:p>
            <a:pPr marL="180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59873" y="3068960"/>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rPr>
              <a:t>①　若い世代の就職・結婚・出産・子育ての希望を実現する</a:t>
            </a:r>
            <a:endParaRPr lang="en-US" altLang="ja-JP" sz="1600" dirty="0" smtClean="0">
              <a:solidFill>
                <a:schemeClr val="tx1"/>
              </a:solidFill>
            </a:endParaRPr>
          </a:p>
          <a:p>
            <a:r>
              <a:rPr lang="ja-JP" altLang="en-US" sz="1600" dirty="0" smtClean="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467544" y="5733256"/>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a:t>
            </a:r>
            <a:r>
              <a:rPr lang="ja-JP" altLang="en-US" sz="1600" dirty="0" smtClean="0">
                <a:solidFill>
                  <a:schemeClr val="tx1"/>
                </a:solidFill>
              </a:rPr>
              <a:t>と活躍できる「まち」をつくる</a:t>
            </a:r>
            <a:endParaRPr lang="ja-JP" altLang="en-US" sz="1600" dirty="0">
              <a:solidFill>
                <a:schemeClr val="tx1"/>
              </a:solidFill>
            </a:endParaRPr>
          </a:p>
          <a:p>
            <a:r>
              <a:rPr lang="ja-JP" altLang="en-US" sz="1600" dirty="0" smtClean="0">
                <a:solidFill>
                  <a:schemeClr val="tx1"/>
                </a:solidFill>
              </a:rPr>
              <a:t>④　安全・安心な地域をつくる</a:t>
            </a:r>
            <a:endParaRPr kumimoji="1" lang="ja-JP" altLang="en-US" sz="1600" dirty="0">
              <a:solidFill>
                <a:schemeClr val="tx1"/>
              </a:solidFill>
            </a:endParaRPr>
          </a:p>
        </p:txBody>
      </p:sp>
    </p:spTree>
    <p:extLst>
      <p:ext uri="{BB962C8B-B14F-4D97-AF65-F5344CB8AC3E}">
        <p14:creationId xmlns:p14="http://schemas.microsoft.com/office/powerpoint/2010/main" val="2431771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②周辺部</a:t>
            </a:r>
            <a:endParaRPr lang="ja-JP" altLang="en-US" sz="1400" dirty="0">
              <a:solidFill>
                <a:sysClr val="windowText" lastClr="000000"/>
              </a:solidFill>
            </a:endParaRPr>
          </a:p>
        </p:txBody>
      </p:sp>
      <p:cxnSp>
        <p:nvCxnSpPr>
          <p:cNvPr id="16" name="直線コネクタ 1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644008" y="1268760"/>
            <a:ext cx="4329234"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安心・安全なまちづくり</a:t>
            </a:r>
            <a:r>
              <a:rPr lang="en-US" altLang="ja-JP" sz="1400" dirty="0" smtClean="0">
                <a:solidFill>
                  <a:schemeClr val="tx1"/>
                </a:solidFill>
              </a:rPr>
              <a:t>】</a:t>
            </a:r>
          </a:p>
          <a:p>
            <a:r>
              <a:rPr lang="ja-JP" altLang="en-US" sz="1200" dirty="0" smtClean="0">
                <a:solidFill>
                  <a:schemeClr val="tx1"/>
                </a:solidFill>
              </a:rPr>
              <a:t>住宅市街地総合整備事業</a:t>
            </a:r>
            <a:r>
              <a:rPr lang="en-US" altLang="ja-JP" sz="1200" dirty="0" smtClean="0">
                <a:solidFill>
                  <a:schemeClr val="tx1"/>
                </a:solidFill>
              </a:rPr>
              <a:t>(</a:t>
            </a:r>
            <a:r>
              <a:rPr lang="ja-JP" altLang="en-US" sz="1200" dirty="0" smtClean="0">
                <a:solidFill>
                  <a:schemeClr val="tx1"/>
                </a:solidFill>
              </a:rPr>
              <a:t>大阪府寝屋川市</a:t>
            </a:r>
            <a:r>
              <a:rPr lang="en-US" altLang="ja-JP" sz="1200" dirty="0" smtClean="0">
                <a:solidFill>
                  <a:schemeClr val="tx1"/>
                </a:solidFill>
              </a:rPr>
              <a:t>)</a:t>
            </a:r>
          </a:p>
          <a:p>
            <a:pPr marL="171450" indent="-171450">
              <a:buFont typeface="Arial" panose="020B0604020202020204" pitchFamily="34" charset="0"/>
              <a:buChar char="•"/>
            </a:pP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木造住宅が密集する地震に弱い市街地の改善のため、市では、従来から木造賃貸住宅の建替促進や生活道路・公園の整備などを実施。</a:t>
            </a:r>
            <a:endParaRPr lang="en-US" altLang="ja-JP" sz="900" dirty="0">
              <a:solidFill>
                <a:schemeClr val="tx1"/>
              </a:solidFill>
            </a:endParaRPr>
          </a:p>
          <a:p>
            <a:r>
              <a:rPr lang="ja-JP" altLang="en-US" sz="900" dirty="0" smtClean="0">
                <a:solidFill>
                  <a:schemeClr val="tx1"/>
                </a:solidFill>
              </a:rPr>
              <a:t>　　</a:t>
            </a:r>
            <a:r>
              <a:rPr lang="en-US" altLang="ja-JP" sz="900" dirty="0" smtClean="0">
                <a:solidFill>
                  <a:schemeClr val="tx1"/>
                </a:solidFill>
              </a:rPr>
              <a:t>(</a:t>
            </a:r>
            <a:r>
              <a:rPr lang="ja-JP" altLang="en-US" sz="900" dirty="0" smtClean="0">
                <a:solidFill>
                  <a:schemeClr val="tx1"/>
                </a:solidFill>
              </a:rPr>
              <a:t>萱島</a:t>
            </a:r>
            <a:r>
              <a:rPr lang="ja-JP" altLang="en-US" sz="900" dirty="0">
                <a:solidFill>
                  <a:schemeClr val="tx1"/>
                </a:solidFill>
              </a:rPr>
              <a:t>東地区、池田・大利地区、</a:t>
            </a:r>
            <a:r>
              <a:rPr lang="ja-JP" altLang="en-US" sz="900" dirty="0" smtClean="0">
                <a:solidFill>
                  <a:schemeClr val="tx1"/>
                </a:solidFill>
              </a:rPr>
              <a:t>香里地区が対象</a:t>
            </a:r>
            <a:r>
              <a:rPr lang="en-US" altLang="ja-JP"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対象地区が「地震時等に著しく危険な密集市街地」に位置付けられたことを受け、平成</a:t>
            </a:r>
            <a:r>
              <a:rPr lang="en-US" altLang="ja-JP" sz="900" dirty="0" smtClean="0">
                <a:solidFill>
                  <a:schemeClr val="tx1"/>
                </a:solidFill>
              </a:rPr>
              <a:t>32</a:t>
            </a:r>
            <a:r>
              <a:rPr lang="ja-JP" altLang="en-US" sz="900" dirty="0" smtClean="0">
                <a:solidFill>
                  <a:schemeClr val="tx1"/>
                </a:solidFill>
              </a:rPr>
              <a:t>年度までの密集市街地解消に向け、下記の取組みなどにより対策を強化。</a:t>
            </a:r>
            <a:endParaRPr lang="en-US" altLang="ja-JP" sz="900" dirty="0">
              <a:solidFill>
                <a:schemeClr val="tx1"/>
              </a:solidFill>
            </a:endParaRPr>
          </a:p>
          <a:p>
            <a:pPr>
              <a:lnSpc>
                <a:spcPts val="600"/>
              </a:lnSpc>
            </a:pPr>
            <a:r>
              <a:rPr lang="ja-JP" altLang="en-US" sz="900" dirty="0">
                <a:solidFill>
                  <a:schemeClr val="tx1"/>
                </a:solidFill>
              </a:rPr>
              <a:t>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①老朽木造集合住宅除却補助制度の導入：延焼拡大の要因となる老朽木造集合</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住宅を徹底的に減らすため、除却に特化した活用しやすい補助制度を導入。</a:t>
            </a:r>
            <a:endParaRPr lang="en-US" altLang="ja-JP" sz="900" dirty="0" smtClean="0">
              <a:solidFill>
                <a:schemeClr val="tx1"/>
              </a:solidFill>
            </a:endParaRPr>
          </a:p>
          <a:p>
            <a:pPr>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②まちの不燃化を促進する防火規制の強化：小規模な建築物も不燃化を義務付ける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「防災街区整備地区計画」の導入を進める。　　</a:t>
            </a:r>
            <a:endParaRPr lang="en-US" altLang="ja-JP" sz="900" dirty="0" smtClean="0">
              <a:solidFill>
                <a:schemeClr val="tx1"/>
              </a:solidFill>
            </a:endParaRPr>
          </a:p>
          <a:p>
            <a:pPr>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③広幅員道路の整備：延焼を抑止する幅の広い都市計画道路（池田・大利地区の</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対馬</a:t>
            </a:r>
            <a:r>
              <a:rPr lang="ja-JP" altLang="en-US" sz="900" dirty="0">
                <a:solidFill>
                  <a:schemeClr val="tx1"/>
                </a:solidFill>
              </a:rPr>
              <a:t>江</a:t>
            </a:r>
            <a:r>
              <a:rPr lang="ja-JP" altLang="en-US" sz="900" dirty="0" smtClean="0">
                <a:solidFill>
                  <a:schemeClr val="tx1"/>
                </a:solidFill>
              </a:rPr>
              <a:t>大利</a:t>
            </a:r>
            <a:r>
              <a:rPr lang="ja-JP" altLang="en-US" sz="900" dirty="0">
                <a:solidFill>
                  <a:schemeClr val="tx1"/>
                </a:solidFill>
              </a:rPr>
              <a:t>線</a:t>
            </a:r>
            <a:r>
              <a:rPr lang="ja-JP" altLang="en-US" sz="900" dirty="0" smtClean="0">
                <a:solidFill>
                  <a:schemeClr val="tx1"/>
                </a:solidFill>
              </a:rPr>
              <a:t>）を、密集市街地対策の観点から、大阪府と連携して整備をスピード</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アップ。あわせて沿道のまちづくりを誘導していく。　　　 </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9" name="正方形/長方形 18"/>
          <p:cNvSpPr/>
          <p:nvPr/>
        </p:nvSpPr>
        <p:spPr>
          <a:xfrm>
            <a:off x="4816327" y="6309900"/>
            <a:ext cx="3819249" cy="215444"/>
          </a:xfrm>
          <a:prstGeom prst="rect">
            <a:avLst/>
          </a:prstGeom>
        </p:spPr>
        <p:txBody>
          <a:bodyPr wrap="square">
            <a:spAutoFit/>
          </a:bodyPr>
          <a:lstStyle/>
          <a:p>
            <a:r>
              <a:rPr lang="ja-JP" altLang="en-US" sz="800" dirty="0" smtClean="0"/>
              <a:t>出典：寝屋川市ホームページ</a:t>
            </a:r>
            <a:endParaRPr lang="en-US" altLang="ja-JP" sz="800" dirty="0" smtClean="0"/>
          </a:p>
        </p:txBody>
      </p:sp>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711" r="7393" b="6583"/>
          <a:stretch/>
        </p:blipFill>
        <p:spPr bwMode="auto">
          <a:xfrm>
            <a:off x="7269509" y="3954213"/>
            <a:ext cx="1366068" cy="95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2"/>
          <a:stretch/>
        </p:blipFill>
        <p:spPr bwMode="auto">
          <a:xfrm>
            <a:off x="4862993" y="4057650"/>
            <a:ext cx="1969010" cy="228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1273" y="5175373"/>
            <a:ext cx="1382540" cy="10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7484491" y="4917889"/>
            <a:ext cx="936104"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公園整備例</a:t>
            </a:r>
            <a:endParaRPr kumimoji="1" lang="ja-JP" altLang="en-US" sz="900" dirty="0"/>
          </a:p>
        </p:txBody>
      </p:sp>
      <p:sp>
        <p:nvSpPr>
          <p:cNvPr id="24" name="正方形/長方形 23"/>
          <p:cNvSpPr/>
          <p:nvPr/>
        </p:nvSpPr>
        <p:spPr>
          <a:xfrm>
            <a:off x="7321077" y="6229354"/>
            <a:ext cx="1262931"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木造集合住宅の建替例</a:t>
            </a:r>
            <a:endParaRPr kumimoji="1" lang="ja-JP" altLang="en-US" sz="900" dirty="0"/>
          </a:p>
        </p:txBody>
      </p:sp>
      <p:sp>
        <p:nvSpPr>
          <p:cNvPr id="25" name="正方形/長方形 24"/>
          <p:cNvSpPr/>
          <p:nvPr/>
        </p:nvSpPr>
        <p:spPr>
          <a:xfrm>
            <a:off x="4875393" y="3922854"/>
            <a:ext cx="858127" cy="134795"/>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800" dirty="0" smtClean="0"/>
              <a:t>対象地区の位置</a:t>
            </a:r>
            <a:endParaRPr kumimoji="1" lang="ja-JP" altLang="en-US" sz="800" dirty="0"/>
          </a:p>
        </p:txBody>
      </p:sp>
      <p:sp>
        <p:nvSpPr>
          <p:cNvPr id="26" name="角丸四角形 25"/>
          <p:cNvSpPr/>
          <p:nvPr/>
        </p:nvSpPr>
        <p:spPr>
          <a:xfrm>
            <a:off x="251520"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安心・安全なまちづくり</a:t>
            </a:r>
            <a:r>
              <a:rPr lang="en-US" altLang="ja-JP" sz="1400" dirty="0" smtClean="0">
                <a:solidFill>
                  <a:schemeClr val="tx1"/>
                </a:solidFill>
              </a:rPr>
              <a:t>】</a:t>
            </a:r>
            <a:r>
              <a:rPr lang="ja-JP" altLang="en-US" sz="1400" dirty="0" smtClean="0">
                <a:solidFill>
                  <a:schemeClr val="tx1"/>
                </a:solidFill>
              </a:rPr>
              <a:t>単身高齢者生活支援</a:t>
            </a:r>
            <a:endParaRPr lang="en-US" altLang="ja-JP" sz="1400" dirty="0" smtClean="0">
              <a:solidFill>
                <a:schemeClr val="tx1"/>
              </a:solidFill>
            </a:endParaRPr>
          </a:p>
          <a:p>
            <a:r>
              <a:rPr lang="ja-JP" altLang="en-US" sz="1200" dirty="0" smtClean="0">
                <a:solidFill>
                  <a:schemeClr val="tx1"/>
                </a:solidFill>
              </a:rPr>
              <a:t>安心生活創造事業</a:t>
            </a:r>
            <a:r>
              <a:rPr lang="en-US" altLang="ja-JP" sz="1200" dirty="0" smtClean="0">
                <a:solidFill>
                  <a:schemeClr val="tx1"/>
                </a:solidFill>
              </a:rPr>
              <a:t>(</a:t>
            </a:r>
            <a:r>
              <a:rPr lang="ja-JP" altLang="en-US" sz="1200" dirty="0" smtClean="0">
                <a:solidFill>
                  <a:schemeClr val="tx1"/>
                </a:solidFill>
              </a:rPr>
              <a:t>豊中市</a:t>
            </a:r>
            <a:r>
              <a:rPr lang="en-US" altLang="ja-JP" sz="1200" dirty="0" smtClean="0">
                <a:solidFill>
                  <a:schemeClr val="tx1"/>
                </a:solidFill>
              </a:rPr>
              <a:t>)</a:t>
            </a:r>
          </a:p>
          <a:p>
            <a:endParaRPr lang="en-US" altLang="ja-JP" sz="12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ひとり</a:t>
            </a:r>
            <a:r>
              <a:rPr lang="ja-JP" altLang="en-US" sz="900" dirty="0">
                <a:solidFill>
                  <a:schemeClr val="tx1"/>
                </a:solidFill>
              </a:rPr>
              <a:t>暮らしの生活に不安のある高齢者等の自宅に「安心協力員」が定期的に訪問し、安否確認を行う。緊急時の支援や買い物・宅配など、安心して暮らす手助けをする応援事業者などを紹介</a:t>
            </a:r>
            <a:r>
              <a:rPr lang="ja-JP" altLang="en-US" sz="900" dirty="0" smtClean="0">
                <a:solidFill>
                  <a:schemeClr val="tx1"/>
                </a:solidFill>
              </a:rPr>
              <a:t>。</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主なサービス内容は、</a:t>
            </a:r>
            <a:endParaRPr lang="en-US" altLang="ja-JP" sz="900" dirty="0" smtClean="0">
              <a:solidFill>
                <a:schemeClr val="tx1"/>
              </a:solidFill>
            </a:endParaRPr>
          </a:p>
          <a:p>
            <a:pPr marL="228600" indent="-228600">
              <a:buFont typeface="+mj-ea"/>
              <a:buAutoNum type="circleNumDbPlain"/>
            </a:pPr>
            <a:r>
              <a:rPr lang="ja-JP" altLang="en-US" sz="900" dirty="0">
                <a:solidFill>
                  <a:schemeClr val="tx1"/>
                </a:solidFill>
              </a:rPr>
              <a:t>基本サービス（登録料：年間</a:t>
            </a:r>
            <a:r>
              <a:rPr lang="en-US" altLang="ja-JP" sz="900" dirty="0">
                <a:solidFill>
                  <a:schemeClr val="tx1"/>
                </a:solidFill>
              </a:rPr>
              <a:t>2,000</a:t>
            </a:r>
            <a:r>
              <a:rPr lang="ja-JP" altLang="en-US" sz="900" dirty="0">
                <a:solidFill>
                  <a:schemeClr val="tx1"/>
                </a:solidFill>
              </a:rPr>
              <a:t>円）：月</a:t>
            </a:r>
            <a:r>
              <a:rPr lang="en-US" altLang="ja-JP" sz="900" dirty="0">
                <a:solidFill>
                  <a:schemeClr val="tx1"/>
                </a:solidFill>
              </a:rPr>
              <a:t>1</a:t>
            </a:r>
            <a:r>
              <a:rPr lang="ja-JP" altLang="en-US" sz="900" dirty="0">
                <a:solidFill>
                  <a:schemeClr val="tx1"/>
                </a:solidFill>
              </a:rPr>
              <a:t>回の定期訪問による安否</a:t>
            </a:r>
            <a:r>
              <a:rPr lang="ja-JP" altLang="en-US" sz="900" dirty="0" smtClean="0">
                <a:solidFill>
                  <a:schemeClr val="tx1"/>
                </a:solidFill>
              </a:rPr>
              <a:t>確認</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a:solidFill>
                  <a:schemeClr val="tx1"/>
                </a:solidFill>
              </a:rPr>
              <a:t>1</a:t>
            </a:r>
            <a:r>
              <a:rPr lang="ja-JP" altLang="en-US" sz="900" dirty="0">
                <a:solidFill>
                  <a:schemeClr val="tx1"/>
                </a:solidFill>
              </a:rPr>
              <a:t>回</a:t>
            </a:r>
            <a:r>
              <a:rPr lang="en-US" altLang="ja-JP" sz="900" dirty="0">
                <a:solidFill>
                  <a:schemeClr val="tx1"/>
                </a:solidFill>
              </a:rPr>
              <a:t>800</a:t>
            </a:r>
            <a:r>
              <a:rPr lang="ja-JP" altLang="en-US" sz="900" dirty="0">
                <a:solidFill>
                  <a:schemeClr val="tx1"/>
                </a:solidFill>
              </a:rPr>
              <a:t>円）</a:t>
            </a:r>
            <a:endParaRPr lang="en-US" altLang="ja-JP" sz="900" dirty="0">
              <a:solidFill>
                <a:schemeClr val="tx1"/>
              </a:solidFill>
            </a:endParaRPr>
          </a:p>
          <a:p>
            <a:pPr marL="228600" indent="-228600">
              <a:buFont typeface="+mj-ea"/>
              <a:buAutoNum type="circleNumDbPlain"/>
            </a:pPr>
            <a:r>
              <a:rPr lang="ja-JP" altLang="en-US" sz="900" dirty="0">
                <a:solidFill>
                  <a:schemeClr val="tx1"/>
                </a:solidFill>
              </a:rPr>
              <a:t>有料サービス：急病時の買物支援、入院時の手続き・連絡の支援、緊急通報システム利用時の鍵預かりなど。</a:t>
            </a:r>
            <a:r>
              <a:rPr lang="en-US" altLang="ja-JP" sz="900" dirty="0">
                <a:solidFill>
                  <a:schemeClr val="tx1"/>
                </a:solidFill>
              </a:rPr>
              <a:t>(</a:t>
            </a:r>
            <a:r>
              <a:rPr lang="ja-JP" altLang="en-US" sz="900" dirty="0">
                <a:solidFill>
                  <a:schemeClr val="tx1"/>
                </a:solidFill>
              </a:rPr>
              <a:t>祝・休日を除く月～金曜日の</a:t>
            </a:r>
            <a:r>
              <a:rPr lang="en-US" altLang="ja-JP" sz="900" dirty="0">
                <a:solidFill>
                  <a:schemeClr val="tx1"/>
                </a:solidFill>
              </a:rPr>
              <a:t>8-20</a:t>
            </a:r>
            <a:r>
              <a:rPr lang="ja-JP" altLang="en-US" sz="900" dirty="0">
                <a:solidFill>
                  <a:schemeClr val="tx1"/>
                </a:solidFill>
              </a:rPr>
              <a:t>時　</a:t>
            </a:r>
            <a:r>
              <a:rPr lang="en-US" altLang="ja-JP" sz="900" dirty="0">
                <a:solidFill>
                  <a:schemeClr val="tx1"/>
                </a:solidFill>
              </a:rPr>
              <a:t>1</a:t>
            </a:r>
            <a:r>
              <a:rPr lang="ja-JP" altLang="en-US" sz="900" dirty="0">
                <a:solidFill>
                  <a:schemeClr val="tx1"/>
                </a:solidFill>
              </a:rPr>
              <a:t>時間</a:t>
            </a:r>
            <a:r>
              <a:rPr lang="en-US" altLang="ja-JP" sz="900" dirty="0">
                <a:solidFill>
                  <a:schemeClr val="tx1"/>
                </a:solidFill>
              </a:rPr>
              <a:t>800</a:t>
            </a:r>
            <a:r>
              <a:rPr lang="ja-JP" altLang="en-US" sz="900" dirty="0">
                <a:solidFill>
                  <a:schemeClr val="tx1"/>
                </a:solidFill>
              </a:rPr>
              <a:t>円、それ以外は、</a:t>
            </a:r>
            <a:r>
              <a:rPr lang="en-US" altLang="ja-JP" sz="900" dirty="0">
                <a:solidFill>
                  <a:schemeClr val="tx1"/>
                </a:solidFill>
              </a:rPr>
              <a:t>1</a:t>
            </a:r>
            <a:r>
              <a:rPr lang="ja-JP" altLang="en-US" sz="900" dirty="0">
                <a:solidFill>
                  <a:schemeClr val="tx1"/>
                </a:solidFill>
              </a:rPr>
              <a:t>時間</a:t>
            </a:r>
            <a:r>
              <a:rPr lang="en-US" altLang="ja-JP" sz="900" dirty="0">
                <a:solidFill>
                  <a:schemeClr val="tx1"/>
                </a:solidFill>
              </a:rPr>
              <a:t>900</a:t>
            </a:r>
            <a:r>
              <a:rPr lang="ja-JP" altLang="en-US" sz="900" dirty="0">
                <a:solidFill>
                  <a:schemeClr val="tx1"/>
                </a:solidFill>
              </a:rPr>
              <a:t>円</a:t>
            </a:r>
            <a:r>
              <a:rPr lang="en-US" altLang="ja-JP" sz="900" dirty="0">
                <a:solidFill>
                  <a:schemeClr val="tx1"/>
                </a:solidFill>
              </a:rPr>
              <a:t>)</a:t>
            </a:r>
          </a:p>
          <a:p>
            <a:pPr marL="228600" indent="-228600">
              <a:buFont typeface="+mj-ea"/>
              <a:buAutoNum type="circleNumDbPlain"/>
            </a:pPr>
            <a:r>
              <a:rPr lang="ja-JP" altLang="en-US" sz="900" dirty="0">
                <a:solidFill>
                  <a:schemeClr val="tx1"/>
                </a:solidFill>
              </a:rPr>
              <a:t>ひとり暮らし応援事業者のネットワーク化と紹介：新聞配達や宅配事業、郵便配達、電器小売業店などのひとり暮らし高齢者などを支える事業所との提携やネットワークを形成　など。</a:t>
            </a:r>
            <a:endParaRPr lang="en-US" altLang="ja-JP" sz="900" dirty="0">
              <a:solidFill>
                <a:schemeClr val="tx1"/>
              </a:solidFill>
            </a:endParaRPr>
          </a:p>
          <a:p>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これらの取組みにより、地域</a:t>
            </a:r>
            <a:r>
              <a:rPr lang="ja-JP" altLang="en-US" sz="900" dirty="0">
                <a:solidFill>
                  <a:schemeClr val="tx1"/>
                </a:solidFill>
              </a:rPr>
              <a:t>との繋がりを拒否して</a:t>
            </a:r>
            <a:r>
              <a:rPr lang="ja-JP" altLang="en-US" sz="900" dirty="0" smtClean="0">
                <a:solidFill>
                  <a:schemeClr val="tx1"/>
                </a:solidFill>
              </a:rPr>
              <a:t>いた高齢者を</a:t>
            </a:r>
            <a:r>
              <a:rPr lang="ja-JP" altLang="en-US" sz="900" dirty="0">
                <a:solidFill>
                  <a:schemeClr val="tx1"/>
                </a:solidFill>
              </a:rPr>
              <a:t>把握し、地域福祉活動とリンクすることに</a:t>
            </a:r>
            <a:r>
              <a:rPr lang="ja-JP" altLang="en-US" sz="900" dirty="0" smtClean="0">
                <a:solidFill>
                  <a:schemeClr val="tx1"/>
                </a:solidFill>
              </a:rPr>
              <a:t>より</a:t>
            </a:r>
            <a:r>
              <a:rPr lang="ja-JP" altLang="en-US" sz="900" dirty="0">
                <a:solidFill>
                  <a:schemeClr val="tx1"/>
                </a:solidFill>
              </a:rPr>
              <a:t>新たな繋がりを</a:t>
            </a:r>
            <a:r>
              <a:rPr lang="ja-JP" altLang="en-US" sz="900" dirty="0" smtClean="0">
                <a:solidFill>
                  <a:schemeClr val="tx1"/>
                </a:solidFill>
              </a:rPr>
              <a:t>構築</a:t>
            </a:r>
            <a:r>
              <a:rPr lang="ja-JP" altLang="en-US" sz="900" dirty="0">
                <a:solidFill>
                  <a:schemeClr val="tx1"/>
                </a:solidFill>
              </a:rPr>
              <a:t>でき</a:t>
            </a:r>
            <a:r>
              <a:rPr lang="ja-JP" altLang="en-US" sz="900" dirty="0" smtClean="0">
                <a:solidFill>
                  <a:schemeClr val="tx1"/>
                </a:solidFill>
              </a:rPr>
              <a:t>た、希望者宅</a:t>
            </a:r>
            <a:r>
              <a:rPr lang="ja-JP" altLang="en-US" sz="900" dirty="0">
                <a:solidFill>
                  <a:schemeClr val="tx1"/>
                </a:solidFill>
              </a:rPr>
              <a:t>へ民生委員によるフォロー訪問や安心キット</a:t>
            </a:r>
            <a:r>
              <a:rPr lang="ja-JP" altLang="en-US" sz="900" dirty="0" smtClean="0">
                <a:solidFill>
                  <a:schemeClr val="tx1"/>
                </a:solidFill>
              </a:rPr>
              <a:t>を配布</a:t>
            </a:r>
            <a:r>
              <a:rPr lang="ja-JP" altLang="en-US" sz="900" dirty="0">
                <a:solidFill>
                  <a:schemeClr val="tx1"/>
                </a:solidFill>
              </a:rPr>
              <a:t>したことによりひとり暮らし高齢者の登録者の拡大が</a:t>
            </a:r>
            <a:r>
              <a:rPr lang="ja-JP" altLang="en-US" sz="900" dirty="0" smtClean="0">
                <a:solidFill>
                  <a:schemeClr val="tx1"/>
                </a:solidFill>
              </a:rPr>
              <a:t>図れた、 </a:t>
            </a:r>
            <a:r>
              <a:rPr lang="ja-JP" altLang="en-US" sz="900" dirty="0">
                <a:solidFill>
                  <a:schemeClr val="tx1"/>
                </a:solidFill>
              </a:rPr>
              <a:t>地縁型のつながりを希望</a:t>
            </a:r>
            <a:r>
              <a:rPr lang="ja-JP" altLang="en-US" sz="900" dirty="0" smtClean="0">
                <a:solidFill>
                  <a:schemeClr val="tx1"/>
                </a:solidFill>
              </a:rPr>
              <a:t>しない高齢者へ</a:t>
            </a:r>
            <a:r>
              <a:rPr lang="ja-JP" altLang="en-US" sz="900" dirty="0">
                <a:solidFill>
                  <a:schemeClr val="tx1"/>
                </a:solidFill>
              </a:rPr>
              <a:t>新たなサービスの開発が</a:t>
            </a:r>
            <a:r>
              <a:rPr lang="ja-JP" altLang="en-US" sz="900" dirty="0" smtClean="0">
                <a:solidFill>
                  <a:schemeClr val="tx1"/>
                </a:solidFill>
              </a:rPr>
              <a:t>進んだ、などの成果が報告されている。</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平成</a:t>
            </a:r>
            <a:r>
              <a:rPr lang="en-US" altLang="ja-JP" sz="900" dirty="0" smtClean="0">
                <a:solidFill>
                  <a:schemeClr val="tx1"/>
                </a:solidFill>
              </a:rPr>
              <a:t>26</a:t>
            </a:r>
            <a:r>
              <a:rPr lang="ja-JP" altLang="en-US" sz="900" dirty="0" smtClean="0">
                <a:solidFill>
                  <a:schemeClr val="tx1"/>
                </a:solidFill>
              </a:rPr>
              <a:t>年度から新たに社会的孤立者に対して、孤立防止に向けた居場所づくりの取組みも行っている。</a:t>
            </a:r>
            <a:endParaRPr lang="en-US" altLang="ja-JP" sz="900" dirty="0">
              <a:solidFill>
                <a:schemeClr val="tx1"/>
              </a:solidFill>
            </a:endParaRPr>
          </a:p>
          <a:p>
            <a:endParaRPr lang="en-US" altLang="ja-JP" sz="1200" dirty="0" smtClean="0">
              <a:solidFill>
                <a:schemeClr val="tx1"/>
              </a:solidFill>
            </a:endParaRPr>
          </a:p>
          <a:p>
            <a:endParaRPr lang="en-US" altLang="ja-JP" sz="900" dirty="0">
              <a:solidFill>
                <a:schemeClr val="tx1"/>
              </a:solidFill>
            </a:endParaRPr>
          </a:p>
          <a:p>
            <a:endParaRPr lang="en-US" altLang="ja-JP" sz="1050" dirty="0" smtClean="0">
              <a:solidFill>
                <a:srgbClr val="FF0000"/>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200" dirty="0" smtClean="0">
              <a:solidFill>
                <a:schemeClr val="tx1"/>
              </a:solidFill>
            </a:endParaRPr>
          </a:p>
        </p:txBody>
      </p:sp>
      <p:pic>
        <p:nvPicPr>
          <p:cNvPr id="27" name="Picture 2" descr="安心生活創造事業イメージイラス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4997568"/>
            <a:ext cx="1450941" cy="1023720"/>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467540" y="5999572"/>
            <a:ext cx="3819249" cy="461665"/>
          </a:xfrm>
          <a:prstGeom prst="rect">
            <a:avLst/>
          </a:prstGeom>
        </p:spPr>
        <p:txBody>
          <a:bodyPr wrap="square">
            <a:spAutoFit/>
          </a:bodyPr>
          <a:lstStyle/>
          <a:p>
            <a:r>
              <a:rPr lang="ja-JP" altLang="en-US" sz="800" dirty="0" smtClean="0"/>
              <a:t>出典</a:t>
            </a:r>
            <a:r>
              <a:rPr lang="ja-JP" altLang="en-US" sz="800" dirty="0"/>
              <a:t>：</a:t>
            </a:r>
            <a:r>
              <a:rPr lang="zh-TW" altLang="en-US" sz="800" dirty="0" smtClean="0"/>
              <a:t>豊中市</a:t>
            </a:r>
            <a:r>
              <a:rPr lang="zh-TW" altLang="en-US" sz="800" dirty="0"/>
              <a:t>社会福祉協</a:t>
            </a:r>
            <a:r>
              <a:rPr lang="zh-TW" altLang="en-US" sz="800" dirty="0" smtClean="0"/>
              <a:t>議会</a:t>
            </a:r>
            <a:r>
              <a:rPr lang="ja-JP" altLang="en-US" sz="800" dirty="0" smtClean="0"/>
              <a:t>ホームページ</a:t>
            </a:r>
            <a:endParaRPr lang="en-US" altLang="ja-JP" sz="800" dirty="0" smtClean="0"/>
          </a:p>
          <a:p>
            <a:r>
              <a:rPr lang="ja-JP" altLang="en-US" sz="800" dirty="0" smtClean="0"/>
              <a:t>厚生労働省・</a:t>
            </a:r>
            <a:r>
              <a:rPr lang="zh-TW" altLang="en-US" sz="800" dirty="0" smtClean="0"/>
              <a:t>安心</a:t>
            </a:r>
            <a:r>
              <a:rPr lang="zh-TW" altLang="en-US" sz="800" dirty="0"/>
              <a:t>生活創造事業推進</a:t>
            </a:r>
            <a:r>
              <a:rPr lang="zh-TW" altLang="en-US" sz="800" dirty="0" smtClean="0"/>
              <a:t>検討会</a:t>
            </a:r>
            <a:r>
              <a:rPr lang="ja-JP" altLang="en-US" sz="800" dirty="0" smtClean="0"/>
              <a:t>「</a:t>
            </a:r>
            <a:r>
              <a:rPr lang="zh-TW" altLang="en-US" sz="800" dirty="0"/>
              <a:t>安心生活創造事業成果</a:t>
            </a:r>
            <a:r>
              <a:rPr lang="zh-TW" altLang="en-US" sz="800" dirty="0" smtClean="0"/>
              <a:t>報告書</a:t>
            </a:r>
            <a:r>
              <a:rPr lang="ja-JP" altLang="en-US" sz="800" dirty="0" smtClean="0"/>
              <a:t>」平成</a:t>
            </a:r>
            <a:r>
              <a:rPr lang="ja-JP" altLang="en-US" sz="800" dirty="0"/>
              <a:t>２４年８月</a:t>
            </a:r>
            <a:endParaRPr lang="en-US" altLang="ja-JP" sz="8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80</a:t>
            </a:fld>
            <a:endParaRPr lang="ja-JP" altLang="en-US" dirty="0">
              <a:solidFill>
                <a:prstClr val="black"/>
              </a:solidFill>
            </a:endParaRPr>
          </a:p>
        </p:txBody>
      </p:sp>
    </p:spTree>
    <p:extLst>
      <p:ext uri="{BB962C8B-B14F-4D97-AF65-F5344CB8AC3E}">
        <p14:creationId xmlns:p14="http://schemas.microsoft.com/office/powerpoint/2010/main" val="2870196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defRPr/>
            </a:pPr>
            <a:r>
              <a:rPr lang="ja-JP" altLang="en-US" sz="1400" dirty="0">
                <a:solidFill>
                  <a:sysClr val="windowText" lastClr="000000"/>
                </a:solidFill>
              </a:rPr>
              <a:t>団地の再生、空き家対策など、ベッドタウン固有の問題を解決して、新たな世代を呼びこみ</a:t>
            </a:r>
            <a:r>
              <a:rPr lang="ja-JP" altLang="en-US" sz="1400" dirty="0" smtClean="0">
                <a:solidFill>
                  <a:sysClr val="windowText" lastClr="000000"/>
                </a:solidFill>
              </a:rPr>
              <a:t>、</a:t>
            </a:r>
            <a:r>
              <a:rPr lang="ja-JP" altLang="en-US" sz="1400" u="sng" dirty="0">
                <a:solidFill>
                  <a:sysClr val="windowText" lastClr="000000"/>
                </a:solidFill>
              </a:rPr>
              <a:t>高齢者・子供がいきいき暮らせる</a:t>
            </a:r>
            <a:r>
              <a:rPr lang="ja-JP" altLang="en-US" sz="1400" u="sng" dirty="0" smtClean="0">
                <a:solidFill>
                  <a:sysClr val="windowText" lastClr="000000"/>
                </a:solidFill>
              </a:rPr>
              <a:t>まち</a:t>
            </a:r>
            <a:r>
              <a:rPr lang="ja-JP" altLang="en-US" sz="1400" dirty="0" smtClean="0">
                <a:solidFill>
                  <a:sysClr val="windowText" lastClr="000000"/>
                </a:solidFill>
              </a:rPr>
              <a:t>、</a:t>
            </a:r>
            <a:r>
              <a:rPr lang="ja-JP" altLang="en-US" sz="1400" u="sng" dirty="0" smtClean="0">
                <a:solidFill>
                  <a:sysClr val="windowText" lastClr="000000"/>
                </a:solidFill>
              </a:rPr>
              <a:t>持続</a:t>
            </a:r>
            <a:r>
              <a:rPr lang="ja-JP" altLang="en-US" sz="1400" u="sng" dirty="0">
                <a:solidFill>
                  <a:sysClr val="windowText" lastClr="000000"/>
                </a:solidFill>
              </a:rPr>
              <a:t>可能なまち</a:t>
            </a:r>
            <a:r>
              <a:rPr lang="ja-JP" altLang="en-US" sz="1400" dirty="0">
                <a:solidFill>
                  <a:sysClr val="windowText" lastClr="000000"/>
                </a:solidFill>
              </a:rPr>
              <a:t>を目指す</a:t>
            </a:r>
            <a:r>
              <a:rPr lang="ja-JP" altLang="en-US" sz="1400" dirty="0" smtClean="0">
                <a:solidFill>
                  <a:sysClr val="windowText" lastClr="000000"/>
                </a:solidFill>
              </a:rPr>
              <a:t>。</a:t>
            </a:r>
            <a:endParaRPr lang="ja-JP" altLang="en-US" sz="1400" dirty="0">
              <a:solidFill>
                <a:sysClr val="windowText" lastClr="000000"/>
              </a:solidFill>
            </a:endParaRPr>
          </a:p>
        </p:txBody>
      </p:sp>
      <p:cxnSp>
        <p:nvCxnSpPr>
          <p:cNvPr id="22" name="直線コネクタ 2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4644008" y="1628800"/>
            <a:ext cx="4255005" cy="48756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市民主導の地域おこし</a:t>
            </a:r>
            <a:r>
              <a:rPr lang="ja-JP" altLang="en-US" sz="1200" dirty="0" smtClean="0">
                <a:solidFill>
                  <a:schemeClr val="tx1"/>
                </a:solidFill>
              </a:rPr>
              <a:t>（交野市</a:t>
            </a:r>
            <a:r>
              <a:rPr lang="ja-JP" altLang="en-US" sz="1200" dirty="0">
                <a:solidFill>
                  <a:schemeClr val="tx1"/>
                </a:solidFill>
              </a:rPr>
              <a:t>）</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有志だけで活動している市民協働をいかに多世代に継続的に広げていけるか、市への滞留人口増加につなげていくにはどうすればいいか、が課題</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活発</a:t>
            </a:r>
            <a:r>
              <a:rPr lang="ja-JP" altLang="en-US" sz="900" dirty="0">
                <a:solidFill>
                  <a:schemeClr val="tx1"/>
                </a:solidFill>
              </a:rPr>
              <a:t>に活動している市民団体のメンバーに着目し、彼らをコアメンバーに、陶芸やイラスト、編集等、個々のスキルや技能を活かし、企画から実施まで手作りで進められるイベントを提案</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の成功ではなく、チームビルディングに主眼を置いてグループごとにワークショップを重ね、楽しみながら計画を進めた結果、子どもから大学生、高齢者まで</a:t>
            </a:r>
            <a:r>
              <a:rPr lang="en-US" altLang="ja-JP" sz="900" dirty="0">
                <a:solidFill>
                  <a:schemeClr val="tx1"/>
                </a:solidFill>
              </a:rPr>
              <a:t>400</a:t>
            </a:r>
            <a:r>
              <a:rPr lang="ja-JP" altLang="en-US" sz="900" dirty="0">
                <a:solidFill>
                  <a:schemeClr val="tx1"/>
                </a:solidFill>
              </a:rPr>
              <a:t>人近い多世代のサポーターが集まった。また、市民が活動拠点としての使用を希望していた大学所有の植物園に対しても、プラットフォームの一員として参画を呼びかけ、地域貢献へのきっかけ作りとした</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当日は市の特産品を使ったピザを、手作りピザ釜で焼くなど、市民が市民をおもてなしするプログラムを多数展開し、</a:t>
            </a:r>
            <a:r>
              <a:rPr lang="en-US" altLang="ja-JP" sz="900" dirty="0">
                <a:solidFill>
                  <a:schemeClr val="tx1"/>
                </a:solidFill>
              </a:rPr>
              <a:t>3000</a:t>
            </a:r>
            <a:r>
              <a:rPr lang="ja-JP" altLang="en-US" sz="900" dirty="0">
                <a:solidFill>
                  <a:schemeClr val="tx1"/>
                </a:solidFill>
              </a:rPr>
              <a:t>人を超える人が来場。現在も、多世代による自発的な市民活動が継続している。</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1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0889" y="3935501"/>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6747" y="3935501"/>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0889" y="5038400"/>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6747" y="5038400"/>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4790696" y="6266109"/>
            <a:ext cx="3780573" cy="215444"/>
          </a:xfrm>
          <a:prstGeom prst="rect">
            <a:avLst/>
          </a:prstGeom>
        </p:spPr>
        <p:txBody>
          <a:bodyPr wrap="square">
            <a:spAutoFit/>
          </a:bodyPr>
          <a:lstStyle/>
          <a:p>
            <a:r>
              <a:rPr lang="ja-JP" altLang="en-US" sz="800" dirty="0" smtClean="0"/>
              <a:t>出典：大阪府府民文化部</a:t>
            </a:r>
            <a:endParaRPr lang="en-US" altLang="ja-JP" sz="800" dirty="0"/>
          </a:p>
        </p:txBody>
      </p:sp>
      <p:sp>
        <p:nvSpPr>
          <p:cNvPr id="29" name="角丸四角形 28"/>
          <p:cNvSpPr/>
          <p:nvPr/>
        </p:nvSpPr>
        <p:spPr>
          <a:xfrm>
            <a:off x="323528" y="1628800"/>
            <a:ext cx="4179071" cy="486054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a:solidFill>
                  <a:schemeClr val="tx1"/>
                </a:solidFill>
              </a:rPr>
              <a:t>南花台</a:t>
            </a:r>
            <a:r>
              <a:rPr lang="ja-JP" altLang="en-US" sz="1400" dirty="0" smtClean="0">
                <a:solidFill>
                  <a:schemeClr val="tx1"/>
                </a:solidFill>
              </a:rPr>
              <a:t>を中心とした開発団地（河内長野市）</a:t>
            </a:r>
            <a:endParaRPr lang="en-US" altLang="ja-JP" sz="1050" dirty="0">
              <a:solidFill>
                <a:schemeClr val="tx1"/>
              </a:solidFill>
            </a:endParaRPr>
          </a:p>
          <a:p>
            <a:endParaRPr lang="en-US" altLang="ja-JP" sz="12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南花台地区は、大阪市内中心部から電車で約</a:t>
            </a:r>
            <a:r>
              <a:rPr lang="en-US" altLang="ja-JP" sz="900" dirty="0" smtClean="0">
                <a:solidFill>
                  <a:schemeClr val="tx1"/>
                </a:solidFill>
              </a:rPr>
              <a:t>30</a:t>
            </a:r>
            <a:r>
              <a:rPr lang="ja-JP" altLang="en-US" sz="900" dirty="0" smtClean="0">
                <a:solidFill>
                  <a:schemeClr val="tx1"/>
                </a:solidFill>
              </a:rPr>
              <a:t>分、バス</a:t>
            </a:r>
            <a:r>
              <a:rPr lang="en-US" altLang="ja-JP" sz="900" dirty="0" smtClean="0">
                <a:solidFill>
                  <a:schemeClr val="tx1"/>
                </a:solidFill>
              </a:rPr>
              <a:t>10</a:t>
            </a:r>
            <a:r>
              <a:rPr lang="ja-JP" altLang="en-US" sz="900" dirty="0" smtClean="0">
                <a:solidFill>
                  <a:schemeClr val="tx1"/>
                </a:solidFill>
              </a:rPr>
              <a:t>分の郊外住宅地で</a:t>
            </a:r>
            <a:r>
              <a:rPr lang="ja-JP" altLang="en-US" sz="900" dirty="0">
                <a:solidFill>
                  <a:schemeClr val="tx1"/>
                </a:solidFill>
              </a:rPr>
              <a:t>ある。昭和</a:t>
            </a:r>
            <a:r>
              <a:rPr lang="en-US" altLang="ja-JP" sz="900" dirty="0">
                <a:solidFill>
                  <a:schemeClr val="tx1"/>
                </a:solidFill>
              </a:rPr>
              <a:t>50</a:t>
            </a:r>
            <a:r>
              <a:rPr lang="ja-JP" altLang="en-US" sz="900" dirty="0">
                <a:solidFill>
                  <a:schemeClr val="tx1"/>
                </a:solidFill>
              </a:rPr>
              <a:t>年代に住宅機能に特化して整備された開発団地であり</a:t>
            </a:r>
            <a:r>
              <a:rPr lang="ja-JP" altLang="en-US" sz="900" dirty="0" smtClean="0">
                <a:solidFill>
                  <a:schemeClr val="tx1"/>
                </a:solidFill>
              </a:rPr>
              <a:t>、今後</a:t>
            </a:r>
            <a:r>
              <a:rPr lang="ja-JP" altLang="en-US" sz="900" dirty="0">
                <a:solidFill>
                  <a:schemeClr val="tx1"/>
                </a:solidFill>
              </a:rPr>
              <a:t>、急激に高齢化が進むことが予想されている。また、南部開発団地への玄関口である南花台は、住居だけでなく、店舗などの機能を維持しており、周辺エリアの生活を支える拠点地区として、さらに生活機能を充実させ、人が集まる地域づくりをめざしている</a:t>
            </a:r>
            <a:r>
              <a:rPr lang="ja-JP" altLang="en-US" sz="900" dirty="0" smtClean="0">
                <a:solidFill>
                  <a:schemeClr val="tx1"/>
                </a:solidFill>
              </a:rPr>
              <a:t>。</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南花台を中心と</a:t>
            </a:r>
            <a:r>
              <a:rPr lang="ja-JP" altLang="en-US" sz="900" dirty="0">
                <a:solidFill>
                  <a:schemeClr val="tx1"/>
                </a:solidFill>
              </a:rPr>
              <a:t>した</a:t>
            </a:r>
            <a:r>
              <a:rPr lang="ja-JP" altLang="en-US" sz="900" dirty="0" smtClean="0">
                <a:solidFill>
                  <a:schemeClr val="tx1"/>
                </a:solidFill>
              </a:rPr>
              <a:t>開発団地（大矢船、南ヶ丘、南青葉台、北青葉台）をモデルに、開発団地の再生を目的とするスマートエイジング・シティの具体化に取り組む。（</a:t>
            </a:r>
            <a:r>
              <a:rPr lang="en-US" altLang="ja-JP" sz="900" dirty="0" smtClean="0">
                <a:solidFill>
                  <a:schemeClr val="tx1"/>
                </a:solidFill>
              </a:rPr>
              <a:t>H26.9.12</a:t>
            </a:r>
            <a:r>
              <a:rPr lang="ja-JP" altLang="en-US" sz="900" dirty="0">
                <a:solidFill>
                  <a:schemeClr val="tx1"/>
                </a:solidFill>
              </a:rPr>
              <a:t>付け</a:t>
            </a:r>
            <a:r>
              <a:rPr lang="ja-JP" altLang="en-US" sz="900" dirty="0" smtClean="0">
                <a:solidFill>
                  <a:schemeClr val="tx1"/>
                </a:solidFill>
              </a:rPr>
              <a:t>、河内長野市と府は協定</a:t>
            </a:r>
            <a:r>
              <a:rPr lang="ja-JP" altLang="en-US" sz="900" dirty="0">
                <a:solidFill>
                  <a:schemeClr val="tx1"/>
                </a:solidFill>
              </a:rPr>
              <a:t>を締結）</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「健康</a:t>
            </a:r>
            <a:r>
              <a:rPr lang="ja-JP" altLang="en-US" sz="900" dirty="0">
                <a:solidFill>
                  <a:schemeClr val="tx1"/>
                </a:solidFill>
              </a:rPr>
              <a:t>寿命</a:t>
            </a:r>
            <a:r>
              <a:rPr lang="ja-JP" altLang="en-US" sz="900" dirty="0" smtClean="0">
                <a:solidFill>
                  <a:schemeClr val="tx1"/>
                </a:solidFill>
              </a:rPr>
              <a:t>の延伸」と「元気な住民の活躍の場づくり」を事業検討の柱に、関西大学の総合コーディネートのもと、民間事業者等も参画し、公・民・学の連携による住民主体のまちづくりを実施。</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タニタ・島田病院と協働した健康プログラムを試験実施する健康仲間づくり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－地域課題解決型ソーシャルビジネスモデル構築などをめざす高齢者</a:t>
            </a:r>
            <a:r>
              <a:rPr lang="ja-JP" altLang="en-US" sz="900" dirty="0">
                <a:solidFill>
                  <a:schemeClr val="tx1"/>
                </a:solidFill>
              </a:rPr>
              <a:t>の生きがいづく</a:t>
            </a:r>
            <a:r>
              <a:rPr lang="ja-JP" altLang="en-US" sz="900" dirty="0" smtClean="0">
                <a:solidFill>
                  <a:schemeClr val="tx1"/>
                </a:solidFill>
              </a:rPr>
              <a:t>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－スーパーの空き店舗を活用した地域の交流・情報発信拠点「コノミヤテラス」の整備</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－まちの情報発信ポータルサイトの開設</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－地域の魅力を活かした南花台でしかできない子育て・子育ち</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環境づくり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－空き家・空き地の活用などを検討するストック活用</a:t>
            </a:r>
            <a:endParaRPr lang="en-US" altLang="ja-JP" sz="900" dirty="0" smtClean="0">
              <a:solidFill>
                <a:schemeClr val="tx1"/>
              </a:solidFill>
            </a:endParaRPr>
          </a:p>
          <a:p>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30" name="正方形/長方形 29"/>
          <p:cNvSpPr/>
          <p:nvPr/>
        </p:nvSpPr>
        <p:spPr>
          <a:xfrm>
            <a:off x="480718" y="6258508"/>
            <a:ext cx="3780573" cy="215444"/>
          </a:xfrm>
          <a:prstGeom prst="rect">
            <a:avLst/>
          </a:prstGeom>
        </p:spPr>
        <p:txBody>
          <a:bodyPr wrap="square">
            <a:spAutoFit/>
          </a:bodyPr>
          <a:lstStyle/>
          <a:p>
            <a:r>
              <a:rPr lang="ja-JP" altLang="en-US" sz="800" dirty="0" smtClean="0"/>
              <a:t>出典：大阪府政策企画部</a:t>
            </a:r>
            <a:endParaRPr lang="en-US" altLang="ja-JP" sz="800" dirty="0"/>
          </a:p>
        </p:txBody>
      </p:sp>
      <p:pic>
        <p:nvPicPr>
          <p:cNvPr id="3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365104"/>
            <a:ext cx="792088" cy="65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7704" y="5268654"/>
            <a:ext cx="1255920" cy="91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3958" y="5095866"/>
            <a:ext cx="1132657" cy="114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894" y="5095420"/>
            <a:ext cx="1209331" cy="110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正方形/長方形 34"/>
          <p:cNvSpPr/>
          <p:nvPr/>
        </p:nvSpPr>
        <p:spPr>
          <a:xfrm>
            <a:off x="3039193" y="6199792"/>
            <a:ext cx="1532807" cy="215444"/>
          </a:xfrm>
          <a:prstGeom prst="rect">
            <a:avLst/>
          </a:prstGeom>
        </p:spPr>
        <p:txBody>
          <a:bodyPr wrap="square">
            <a:spAutoFit/>
          </a:bodyPr>
          <a:lstStyle/>
          <a:p>
            <a:r>
              <a:rPr lang="ja-JP" altLang="en-US" sz="800" dirty="0" smtClean="0"/>
              <a:t>河内長野市作成資料より抜粋</a:t>
            </a:r>
            <a:endParaRPr lang="en-US" altLang="ja-JP" sz="8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81</a:t>
            </a:fld>
            <a:endParaRPr lang="ja-JP" altLang="en-US" dirty="0">
              <a:solidFill>
                <a:prstClr val="black"/>
              </a:solidFill>
            </a:endParaRPr>
          </a:p>
        </p:txBody>
      </p:sp>
    </p:spTree>
    <p:extLst>
      <p:ext uri="{BB962C8B-B14F-4D97-AF65-F5344CB8AC3E}">
        <p14:creationId xmlns:p14="http://schemas.microsoft.com/office/powerpoint/2010/main" val="2048272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ja-JP" altLang="en-US" sz="1400" dirty="0">
              <a:solidFill>
                <a:sysClr val="windowText" lastClr="000000"/>
              </a:solidFill>
            </a:endParaRPr>
          </a:p>
        </p:txBody>
      </p:sp>
      <p:cxnSp>
        <p:nvCxnSpPr>
          <p:cNvPr id="22" name="直線コネクタ 2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4709483" y="1268760"/>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奥河内</a:t>
            </a:r>
            <a:r>
              <a:rPr lang="en-US" altLang="ja-JP" sz="1400" dirty="0" smtClean="0">
                <a:solidFill>
                  <a:schemeClr val="tx1"/>
                </a:solidFill>
              </a:rPr>
              <a:t>100</a:t>
            </a:r>
            <a:r>
              <a:rPr lang="ja-JP" altLang="en-US" sz="1400" dirty="0" smtClean="0">
                <a:solidFill>
                  <a:schemeClr val="tx1"/>
                </a:solidFill>
              </a:rPr>
              <a:t>人会議</a:t>
            </a:r>
            <a:r>
              <a:rPr lang="ja-JP" altLang="en-US" sz="1200" dirty="0" smtClean="0">
                <a:solidFill>
                  <a:schemeClr val="tx1"/>
                </a:solidFill>
              </a:rPr>
              <a:t>（河内長野市</a:t>
            </a:r>
            <a:r>
              <a:rPr lang="ja-JP" altLang="en-US" sz="1200" dirty="0">
                <a:solidFill>
                  <a:schemeClr val="tx1"/>
                </a:solidFill>
              </a:rPr>
              <a:t>）</a:t>
            </a:r>
            <a:endParaRPr lang="en-US" altLang="ja-JP" sz="1050" dirty="0" smtClean="0">
              <a:solidFill>
                <a:schemeClr val="tx1"/>
              </a:solidFill>
            </a:endParaRPr>
          </a:p>
          <a:p>
            <a:pPr marL="171450" indent="-171450">
              <a:buFont typeface="Arial" panose="020B0604020202020204" pitchFamily="34" charset="0"/>
              <a:buChar char="•"/>
            </a:pP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河内長野駅前</a:t>
            </a:r>
            <a:r>
              <a:rPr lang="ja-JP" altLang="en-US" sz="900" dirty="0">
                <a:solidFill>
                  <a:schemeClr val="tx1"/>
                </a:solidFill>
              </a:rPr>
              <a:t>の活性化、市に誇りと愛着を持つ市民の増加という課題に対し、河内長野ならではの地域資源・人材の活用手法を新しくつなぎ、発信する方法を提案</a:t>
            </a:r>
            <a:r>
              <a:rPr lang="ja-JP" altLang="en-US" sz="900" dirty="0" smtClean="0">
                <a:solidFill>
                  <a:schemeClr val="tx1"/>
                </a:solidFill>
              </a:rPr>
              <a:t>。</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河内材</a:t>
            </a:r>
            <a:r>
              <a:rPr lang="ja-JP" altLang="en-US" sz="900" dirty="0">
                <a:solidFill>
                  <a:schemeClr val="tx1"/>
                </a:solidFill>
              </a:rPr>
              <a:t>でオリジナル楽器を制作しコンサートを実施するまでの過程をアーティストと市民が協働して行うリーディング事業を契機に、市民が河内長野を遊びつくすアイデアを持ち寄る「</a:t>
            </a:r>
            <a:r>
              <a:rPr lang="en-US" altLang="ja-JP" sz="900" dirty="0">
                <a:solidFill>
                  <a:schemeClr val="tx1"/>
                </a:solidFill>
              </a:rPr>
              <a:t>100</a:t>
            </a:r>
            <a:r>
              <a:rPr lang="ja-JP" altLang="en-US" sz="900" dirty="0">
                <a:solidFill>
                  <a:schemeClr val="tx1"/>
                </a:solidFill>
              </a:rPr>
              <a:t>人会議」を駅前の商店街内スペースで実施。</a:t>
            </a:r>
            <a:r>
              <a:rPr lang="en-US" altLang="ja-JP" sz="900" dirty="0">
                <a:solidFill>
                  <a:schemeClr val="tx1"/>
                </a:solidFill>
              </a:rPr>
              <a:t>100</a:t>
            </a:r>
            <a:r>
              <a:rPr lang="ja-JP" altLang="en-US" sz="900" dirty="0">
                <a:solidFill>
                  <a:schemeClr val="tx1"/>
                </a:solidFill>
              </a:rPr>
              <a:t>名近くの老若男女が参加し、多様なアイデアが発表された。いくつかのアイデアはグループに分かれて実現に向けた取り組みが続けられており、今秋の河内長野世界民族音楽で発表された。</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36061" y="4830380"/>
            <a:ext cx="1908837" cy="126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1635" y="3284984"/>
            <a:ext cx="1908837" cy="126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8149" y="3121069"/>
            <a:ext cx="1908836" cy="159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4860032" y="6257211"/>
            <a:ext cx="3780573" cy="215444"/>
          </a:xfrm>
          <a:prstGeom prst="rect">
            <a:avLst/>
          </a:prstGeom>
        </p:spPr>
        <p:txBody>
          <a:bodyPr wrap="square">
            <a:spAutoFit/>
          </a:bodyPr>
          <a:lstStyle/>
          <a:p>
            <a:r>
              <a:rPr lang="ja-JP" altLang="en-US" sz="800" dirty="0" smtClean="0"/>
              <a:t>出典：大阪府府民文化部</a:t>
            </a:r>
            <a:endParaRPr lang="en-US" altLang="ja-JP" sz="800" dirty="0"/>
          </a:p>
        </p:txBody>
      </p:sp>
      <p:sp>
        <p:nvSpPr>
          <p:cNvPr id="16" name="角丸四角形 15"/>
          <p:cNvSpPr/>
          <p:nvPr/>
        </p:nvSpPr>
        <p:spPr>
          <a:xfrm>
            <a:off x="320921" y="1268760"/>
            <a:ext cx="4179071"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文化財を活かしたまちづくり</a:t>
            </a:r>
            <a:r>
              <a:rPr lang="ja-JP" altLang="en-US" sz="1200" dirty="0" smtClean="0">
                <a:solidFill>
                  <a:schemeClr val="tx1"/>
                </a:solidFill>
              </a:rPr>
              <a:t>（泉南市）</a:t>
            </a:r>
            <a:endParaRPr lang="en-US" altLang="ja-JP" sz="1200" dirty="0">
              <a:solidFill>
                <a:schemeClr val="tx1"/>
              </a:solidFill>
            </a:endParaRPr>
          </a:p>
          <a:p>
            <a:pPr marL="171450" indent="-171450">
              <a:buFont typeface="Arial" panose="020B0604020202020204" pitchFamily="34" charset="0"/>
              <a:buChar char="•"/>
            </a:pPr>
            <a:endParaRPr lang="en-US" altLang="ja-JP" sz="120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市立埋蔵文化財センターの活性化という課題（センター来館者の増加、文化財への意識醸成）に対して、市民が自分の住んでいる街を誇りに思える仕掛けと、センターを拠点化する手法、仕組みづくりを提案</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防災</a:t>
            </a:r>
            <a:r>
              <a:rPr lang="ja-JP" altLang="en-US" sz="900" dirty="0">
                <a:solidFill>
                  <a:schemeClr val="tx1"/>
                </a:solidFill>
              </a:rPr>
              <a:t>に熱心な市民性を活かすこと、また大大阪時代の建造物に多く使用されたレンガの産地としての誇りを改めて思い起こし、共有することを軸に、レンガを市民から集め、市民の手で防災かまどをセンター敷地内に設置</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かまど</a:t>
            </a:r>
            <a:r>
              <a:rPr lang="ja-JP" altLang="en-US" sz="900" dirty="0">
                <a:solidFill>
                  <a:schemeClr val="tx1"/>
                </a:solidFill>
              </a:rPr>
              <a:t>を中心とした市民祭りを市民自らが企画・運営することによって、センターに集う市民ネットワークを構築。現在も市民のアイデア出しによるイベントや祭り、大学・市民と協働した地域活性化事業などが継続して実施されている。</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443949" y="6273896"/>
            <a:ext cx="3780573" cy="215444"/>
          </a:xfrm>
          <a:prstGeom prst="rect">
            <a:avLst/>
          </a:prstGeom>
        </p:spPr>
        <p:txBody>
          <a:bodyPr wrap="square">
            <a:spAutoFit/>
          </a:bodyPr>
          <a:lstStyle/>
          <a:p>
            <a:r>
              <a:rPr lang="ja-JP" altLang="en-US" sz="800" dirty="0" smtClean="0"/>
              <a:t>出典：大阪府府民文化部</a:t>
            </a:r>
            <a:endParaRPr lang="en-US" altLang="ja-JP" sz="800" dirty="0"/>
          </a:p>
        </p:txBody>
      </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35294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801" y="333709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7624"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1"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7624"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1801"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localhost\LIB\地方版まちひとしごと創生総合戦略\2015.12.3時点\追加画像（奥河内100人会議）.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95859" y="4653136"/>
            <a:ext cx="1902784" cy="14270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82</a:t>
            </a:fld>
            <a:endParaRPr lang="ja-JP" altLang="en-US" dirty="0">
              <a:solidFill>
                <a:prstClr val="black"/>
              </a:solidFill>
            </a:endParaRPr>
          </a:p>
        </p:txBody>
      </p:sp>
    </p:spTree>
    <p:extLst>
      <p:ext uri="{BB962C8B-B14F-4D97-AF65-F5344CB8AC3E}">
        <p14:creationId xmlns:p14="http://schemas.microsoft.com/office/powerpoint/2010/main" val="34934770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u="sng" dirty="0"/>
              <a:t>自然資源を活用</a:t>
            </a:r>
            <a:r>
              <a:rPr lang="ja-JP" altLang="en-US" sz="1400" dirty="0"/>
              <a:t>し、</a:t>
            </a:r>
            <a:r>
              <a:rPr lang="en-US" altLang="ja-JP" sz="1400" dirty="0"/>
              <a:t>6</a:t>
            </a:r>
            <a:r>
              <a:rPr lang="ja-JP" altLang="en-US" sz="1400" dirty="0"/>
              <a:t>次産業、地域ブランド、観光資源として発展させる。</a:t>
            </a:r>
            <a:endParaRPr lang="en-US" altLang="ja-JP" sz="1400" dirty="0"/>
          </a:p>
          <a:p>
            <a:pPr marL="628650" lvl="1" indent="-171450">
              <a:buFont typeface="Arial" panose="020B0604020202020204" pitchFamily="34" charset="0"/>
              <a:buChar char="•"/>
            </a:pPr>
            <a:r>
              <a:rPr lang="ja-JP" altLang="en-US" sz="1400" u="sng" dirty="0"/>
              <a:t>安心・安全なスローライフ</a:t>
            </a:r>
            <a:r>
              <a:rPr lang="ja-JP" altLang="en-US" sz="1400" dirty="0"/>
              <a:t>を送れるよう医療、みまもり、交流などを含め、各種インフラを整備する</a:t>
            </a:r>
            <a:r>
              <a:rPr lang="ja-JP" altLang="en-US" sz="1400" dirty="0" smtClean="0"/>
              <a:t>。</a:t>
            </a:r>
            <a:endParaRPr lang="en-US" altLang="ja-JP" sz="1400" dirty="0" smtClean="0"/>
          </a:p>
          <a:p>
            <a:pPr marL="628650" lvl="1" indent="-171450">
              <a:buFont typeface="Arial" panose="020B0604020202020204" pitchFamily="34" charset="0"/>
              <a:buChar char="•"/>
            </a:pPr>
            <a:r>
              <a:rPr lang="ja-JP" altLang="en-US" sz="1400" u="sng" dirty="0"/>
              <a:t>地域資源などの強み</a:t>
            </a:r>
            <a:r>
              <a:rPr lang="ja-JP" altLang="en-US" sz="1400" dirty="0"/>
              <a:t>を活かしたまちづくりを</a:t>
            </a:r>
            <a:r>
              <a:rPr lang="ja-JP" altLang="en-US" sz="1400" dirty="0" smtClean="0"/>
              <a:t>進める。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323528" y="1771306"/>
            <a:ext cx="4255005"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地域資源</a:t>
            </a:r>
            <a:r>
              <a:rPr lang="ja-JP" altLang="en-US" sz="1400" dirty="0" smtClean="0">
                <a:solidFill>
                  <a:schemeClr val="tx1"/>
                </a:solidFill>
              </a:rPr>
              <a:t>の活性化</a:t>
            </a:r>
            <a:r>
              <a:rPr lang="en-US" altLang="ja-JP" sz="1400" dirty="0" smtClean="0">
                <a:solidFill>
                  <a:schemeClr val="tx1"/>
                </a:solidFill>
              </a:rPr>
              <a:t>】</a:t>
            </a:r>
            <a:r>
              <a:rPr lang="ja-JP" altLang="en-US" sz="1400" dirty="0" smtClean="0">
                <a:solidFill>
                  <a:schemeClr val="tx1"/>
                </a:solidFill>
              </a:rPr>
              <a:t>遊休農地の戦略的活用</a:t>
            </a:r>
            <a:r>
              <a:rPr lang="en-US" altLang="ja-JP" sz="1200" dirty="0" smtClean="0">
                <a:solidFill>
                  <a:schemeClr val="tx1"/>
                </a:solidFill>
              </a:rPr>
              <a:t>(</a:t>
            </a:r>
            <a:r>
              <a:rPr lang="ja-JP" altLang="en-US" sz="1200" dirty="0" smtClean="0">
                <a:solidFill>
                  <a:schemeClr val="tx1"/>
                </a:solidFill>
              </a:rPr>
              <a:t>箕面市</a:t>
            </a:r>
            <a:r>
              <a:rPr lang="en-US" altLang="ja-JP" sz="1200" dirty="0" smtClean="0">
                <a:solidFill>
                  <a:schemeClr val="tx1"/>
                </a:solidFill>
              </a:rPr>
              <a:t>)</a:t>
            </a:r>
            <a:endParaRPr lang="en-US" altLang="ja-JP" sz="120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市では、農業者</a:t>
            </a:r>
            <a:r>
              <a:rPr lang="ja-JP" altLang="en-US" sz="900" dirty="0">
                <a:solidFill>
                  <a:schemeClr val="tx1"/>
                </a:solidFill>
              </a:rPr>
              <a:t>の高齢化、後継者不足による農家戸数の減少及び農地面積の縮小が喫緊の</a:t>
            </a:r>
            <a:r>
              <a:rPr lang="ja-JP" altLang="en-US" sz="900" dirty="0" smtClean="0">
                <a:solidFill>
                  <a:schemeClr val="tx1"/>
                </a:solidFill>
              </a:rPr>
              <a:t>課題となっており、平成</a:t>
            </a:r>
            <a:r>
              <a:rPr lang="en-US" altLang="ja-JP" sz="900" dirty="0" smtClean="0">
                <a:solidFill>
                  <a:schemeClr val="tx1"/>
                </a:solidFill>
              </a:rPr>
              <a:t>25</a:t>
            </a:r>
            <a:r>
              <a:rPr lang="ja-JP" altLang="en-US" sz="900" dirty="0" smtClean="0">
                <a:solidFill>
                  <a:schemeClr val="tx1"/>
                </a:solidFill>
              </a:rPr>
              <a:t>年度に「</a:t>
            </a:r>
            <a:r>
              <a:rPr lang="ja-JP" altLang="en-US" sz="900" dirty="0">
                <a:solidFill>
                  <a:schemeClr val="tx1"/>
                </a:solidFill>
              </a:rPr>
              <a:t>箕面市農業公社」を立ち上げ、平成</a:t>
            </a:r>
            <a:r>
              <a:rPr lang="en-US" altLang="ja-JP" sz="900" dirty="0">
                <a:solidFill>
                  <a:schemeClr val="tx1"/>
                </a:solidFill>
              </a:rPr>
              <a:t>26</a:t>
            </a:r>
            <a:r>
              <a:rPr lang="ja-JP" altLang="en-US" sz="900" dirty="0">
                <a:solidFill>
                  <a:schemeClr val="tx1"/>
                </a:solidFill>
              </a:rPr>
              <a:t>年</a:t>
            </a:r>
            <a:r>
              <a:rPr lang="en-US" altLang="ja-JP" sz="900" dirty="0">
                <a:solidFill>
                  <a:schemeClr val="tx1"/>
                </a:solidFill>
              </a:rPr>
              <a:t>2</a:t>
            </a:r>
            <a:r>
              <a:rPr lang="ja-JP" altLang="en-US" sz="900" dirty="0">
                <a:solidFill>
                  <a:schemeClr val="tx1"/>
                </a:solidFill>
              </a:rPr>
              <a:t>月一般社団</a:t>
            </a:r>
            <a:r>
              <a:rPr lang="ja-JP" altLang="en-US" sz="900" dirty="0" smtClean="0">
                <a:solidFill>
                  <a:schemeClr val="tx1"/>
                </a:solidFill>
              </a:rPr>
              <a:t>法人化。</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耕作</a:t>
            </a:r>
            <a:r>
              <a:rPr lang="ja-JP" altLang="en-US" sz="900" dirty="0">
                <a:solidFill>
                  <a:schemeClr val="tx1"/>
                </a:solidFill>
              </a:rPr>
              <a:t>できない遊休農地を所有者から市</a:t>
            </a:r>
            <a:r>
              <a:rPr lang="ja-JP" altLang="en-US" sz="900" dirty="0" smtClean="0">
                <a:solidFill>
                  <a:schemeClr val="tx1"/>
                </a:solidFill>
              </a:rPr>
              <a:t>が</a:t>
            </a:r>
            <a:r>
              <a:rPr lang="ja-JP" altLang="en-US" sz="900" dirty="0">
                <a:solidFill>
                  <a:schemeClr val="tx1"/>
                </a:solidFill>
              </a:rPr>
              <a:t>あずかり</a:t>
            </a:r>
            <a:r>
              <a:rPr lang="ja-JP" altLang="en-US" sz="900" dirty="0" smtClean="0">
                <a:solidFill>
                  <a:schemeClr val="tx1"/>
                </a:solidFill>
              </a:rPr>
              <a:t>、「箕面市農業公社」が農地</a:t>
            </a:r>
            <a:r>
              <a:rPr lang="ja-JP" altLang="en-US" sz="900" dirty="0">
                <a:solidFill>
                  <a:schemeClr val="tx1"/>
                </a:solidFill>
              </a:rPr>
              <a:t>耕作</a:t>
            </a:r>
            <a:r>
              <a:rPr lang="ja-JP" altLang="en-US" sz="900" dirty="0" smtClean="0">
                <a:solidFill>
                  <a:schemeClr val="tx1"/>
                </a:solidFill>
              </a:rPr>
              <a:t>（</a:t>
            </a:r>
            <a:r>
              <a:rPr lang="ja-JP" altLang="en-US" sz="900" dirty="0">
                <a:solidFill>
                  <a:schemeClr val="tx1"/>
                </a:solidFill>
              </a:rPr>
              <a:t>借地料なし</a:t>
            </a:r>
            <a:r>
              <a:rPr lang="ja-JP" altLang="en-US" sz="900" dirty="0" smtClean="0">
                <a:solidFill>
                  <a:schemeClr val="tx1"/>
                </a:solidFill>
              </a:rPr>
              <a:t>）</a:t>
            </a:r>
            <a:r>
              <a:rPr lang="ja-JP" altLang="en-US" sz="900" dirty="0">
                <a:solidFill>
                  <a:schemeClr val="tx1"/>
                </a:solidFill>
              </a:rPr>
              <a:t>及び遊休農地整地</a:t>
            </a:r>
            <a:r>
              <a:rPr lang="ja-JP" altLang="en-US" sz="900" dirty="0" smtClean="0">
                <a:solidFill>
                  <a:schemeClr val="tx1"/>
                </a:solidFill>
              </a:rPr>
              <a:t>（上乗せ</a:t>
            </a:r>
            <a:r>
              <a:rPr lang="ja-JP" altLang="en-US" sz="900" dirty="0">
                <a:solidFill>
                  <a:schemeClr val="tx1"/>
                </a:solidFill>
              </a:rPr>
              <a:t>交付</a:t>
            </a:r>
            <a:r>
              <a:rPr lang="ja-JP" altLang="en-US" sz="900" dirty="0" smtClean="0">
                <a:solidFill>
                  <a:schemeClr val="tx1"/>
                </a:solidFill>
              </a:rPr>
              <a:t>金で実施）行い、学校給食等に活用。（売上収入等で公社作業員の人件費等に充当。）</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遊休</a:t>
            </a:r>
            <a:r>
              <a:rPr lang="ja-JP" altLang="en-US" sz="900" dirty="0">
                <a:solidFill>
                  <a:schemeClr val="tx1"/>
                </a:solidFill>
              </a:rPr>
              <a:t>農地の再生・保全と中学校給食で</a:t>
            </a:r>
            <a:r>
              <a:rPr lang="ja-JP" altLang="en-US" sz="900" dirty="0" smtClean="0">
                <a:solidFill>
                  <a:schemeClr val="tx1"/>
                </a:solidFill>
              </a:rPr>
              <a:t>の箕面産</a:t>
            </a:r>
            <a:r>
              <a:rPr lang="ja-JP" altLang="en-US" sz="900" dirty="0">
                <a:solidFill>
                  <a:schemeClr val="tx1"/>
                </a:solidFill>
              </a:rPr>
              <a:t>作物の利用拡大を図りながら</a:t>
            </a:r>
            <a:r>
              <a:rPr lang="ja-JP" altLang="en-US" sz="900" dirty="0" smtClean="0">
                <a:solidFill>
                  <a:schemeClr val="tx1"/>
                </a:solidFill>
              </a:rPr>
              <a:t>、</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将来的</a:t>
            </a:r>
            <a:r>
              <a:rPr lang="ja-JP" altLang="en-US" sz="900" dirty="0">
                <a:solidFill>
                  <a:schemeClr val="tx1"/>
                </a:solidFill>
              </a:rPr>
              <a:t>には、独立採算制のもと、</a:t>
            </a:r>
            <a:r>
              <a:rPr lang="ja-JP" altLang="en-US" sz="900" dirty="0" smtClean="0">
                <a:solidFill>
                  <a:schemeClr val="tx1"/>
                </a:solidFill>
              </a:rPr>
              <a:t>経営的</a:t>
            </a:r>
            <a:r>
              <a:rPr lang="ja-JP" altLang="en-US" sz="900" dirty="0">
                <a:solidFill>
                  <a:schemeClr val="tx1"/>
                </a:solidFill>
              </a:rPr>
              <a:t>に自立し、事業を推進していくことを目指す。</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cxnSp>
        <p:nvCxnSpPr>
          <p:cNvPr id="21" name="直線コネクタ 20"/>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4716016" y="1771306"/>
            <a:ext cx="4255005"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地域資源の活性化</a:t>
            </a:r>
            <a:r>
              <a:rPr lang="en-US" altLang="ja-JP" sz="1400" dirty="0" smtClean="0">
                <a:solidFill>
                  <a:schemeClr val="tx1"/>
                </a:solidFill>
              </a:rPr>
              <a:t>】</a:t>
            </a:r>
            <a:r>
              <a:rPr lang="ja-JP" altLang="en-US" sz="1400" dirty="0" smtClean="0">
                <a:solidFill>
                  <a:schemeClr val="tx1"/>
                </a:solidFill>
              </a:rPr>
              <a:t>まち</a:t>
            </a:r>
            <a:r>
              <a:rPr lang="ja-JP" altLang="en-US" sz="1400" dirty="0">
                <a:solidFill>
                  <a:schemeClr val="tx1"/>
                </a:solidFill>
              </a:rPr>
              <a:t>・海・里山</a:t>
            </a:r>
            <a:r>
              <a:rPr lang="ja-JP" altLang="en-US" sz="1400" dirty="0" smtClean="0">
                <a:solidFill>
                  <a:schemeClr val="tx1"/>
                </a:solidFill>
              </a:rPr>
              <a:t>活性化</a:t>
            </a:r>
            <a:r>
              <a:rPr lang="ja-JP" altLang="en-US" sz="1200" dirty="0" smtClean="0">
                <a:solidFill>
                  <a:schemeClr val="tx1"/>
                </a:solidFill>
              </a:rPr>
              <a:t>（泉南市）</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農地が多数存在</a:t>
            </a:r>
            <a:r>
              <a:rPr lang="ja-JP" altLang="en-US" sz="900" dirty="0" smtClean="0">
                <a:solidFill>
                  <a:schemeClr val="tx1"/>
                </a:solidFill>
              </a:rPr>
              <a:t>する里山</a:t>
            </a:r>
            <a:r>
              <a:rPr lang="ja-JP" altLang="en-US" sz="900" dirty="0">
                <a:solidFill>
                  <a:schemeClr val="tx1"/>
                </a:solidFill>
              </a:rPr>
              <a:t>では、農作業の重労働性を低減することに</a:t>
            </a:r>
            <a:r>
              <a:rPr lang="ja-JP" altLang="en-US" sz="900" dirty="0" smtClean="0">
                <a:solidFill>
                  <a:schemeClr val="tx1"/>
                </a:solidFill>
              </a:rPr>
              <a:t>より、</a:t>
            </a:r>
            <a:r>
              <a:rPr lang="ja-JP" altLang="en-US" sz="900" dirty="0">
                <a:solidFill>
                  <a:schemeClr val="tx1"/>
                </a:solidFill>
              </a:rPr>
              <a:t>耕作放棄地の未然防止や担い手への農地集積と</a:t>
            </a:r>
            <a:r>
              <a:rPr lang="ja-JP" altLang="en-US" sz="900" dirty="0" smtClean="0">
                <a:solidFill>
                  <a:schemeClr val="tx1"/>
                </a:solidFill>
              </a:rPr>
              <a:t>いう「</a:t>
            </a:r>
            <a:r>
              <a:rPr lang="ja-JP" altLang="en-US" sz="900" dirty="0">
                <a:solidFill>
                  <a:schemeClr val="tx1"/>
                </a:solidFill>
              </a:rPr>
              <a:t>秩序ある農的土地利用」が</a:t>
            </a:r>
            <a:r>
              <a:rPr lang="ja-JP" altLang="en-US" sz="900" dirty="0" smtClean="0">
                <a:solidFill>
                  <a:schemeClr val="tx1"/>
                </a:solidFill>
              </a:rPr>
              <a:t>図られ、</a:t>
            </a:r>
            <a:r>
              <a:rPr lang="ja-JP" altLang="en-US" sz="900" dirty="0">
                <a:solidFill>
                  <a:schemeClr val="tx1"/>
                </a:solidFill>
              </a:rPr>
              <a:t>「持続性ある泉南農産物の供給」につながる。そのため、近年、省力化・効率化に寄与する栽培方法として期待されている「砂栽培」の普及啓発を行い、農業の労働生産性の向上を図る。</a:t>
            </a:r>
          </a:p>
          <a:p>
            <a:pPr marL="171450" indent="-171450">
              <a:buFont typeface="Arial" panose="020B0604020202020204" pitchFamily="34" charset="0"/>
              <a:buChar char="•"/>
            </a:pPr>
            <a:r>
              <a:rPr lang="ja-JP" altLang="en-US" sz="900" dirty="0">
                <a:solidFill>
                  <a:schemeClr val="tx1"/>
                </a:solidFill>
              </a:rPr>
              <a:t>具体的には、市が主体となり、メーカー（東レ建設</a:t>
            </a:r>
            <a:r>
              <a:rPr lang="en-US" altLang="ja-JP" sz="900" dirty="0">
                <a:solidFill>
                  <a:schemeClr val="tx1"/>
                </a:solidFill>
              </a:rPr>
              <a:t>(</a:t>
            </a:r>
            <a:r>
              <a:rPr lang="ja-JP" altLang="en-US" sz="900" dirty="0">
                <a:solidFill>
                  <a:schemeClr val="tx1"/>
                </a:solidFill>
              </a:rPr>
              <a:t>株</a:t>
            </a:r>
            <a:r>
              <a:rPr lang="en-US" altLang="ja-JP" sz="900" dirty="0">
                <a:solidFill>
                  <a:schemeClr val="tx1"/>
                </a:solidFill>
              </a:rPr>
              <a:t>)</a:t>
            </a:r>
            <a:r>
              <a:rPr lang="ja-JP" altLang="en-US" sz="900" dirty="0">
                <a:solidFill>
                  <a:schemeClr val="tx1"/>
                </a:solidFill>
              </a:rPr>
              <a:t>）と連携して砂栽培プラントを市内に設置し、見学・体験できる機会を提供。</a:t>
            </a:r>
          </a:p>
          <a:p>
            <a:pPr marL="171450" indent="-171450">
              <a:buFont typeface="Arial" panose="020B0604020202020204" pitchFamily="34" charset="0"/>
              <a:buChar char="•"/>
            </a:pPr>
            <a:r>
              <a:rPr lang="ja-JP" altLang="en-US" sz="900" dirty="0">
                <a:solidFill>
                  <a:schemeClr val="tx1"/>
                </a:solidFill>
              </a:rPr>
              <a:t>作業の省力化により、高齢化による</a:t>
            </a:r>
            <a:r>
              <a:rPr lang="ja-JP" altLang="en-US" sz="900" dirty="0" smtClean="0">
                <a:solidFill>
                  <a:schemeClr val="tx1"/>
                </a:solidFill>
              </a:rPr>
              <a:t>離農の</a:t>
            </a:r>
            <a:r>
              <a:rPr lang="ja-JP" altLang="en-US" sz="900" dirty="0">
                <a:solidFill>
                  <a:schemeClr val="tx1"/>
                </a:solidFill>
              </a:rPr>
              <a:t>抑制だけでなく、</a:t>
            </a:r>
            <a:r>
              <a:rPr lang="ja-JP" altLang="en-US" sz="900" dirty="0" err="1">
                <a:solidFill>
                  <a:schemeClr val="tx1"/>
                </a:solidFill>
              </a:rPr>
              <a:t>障がい</a:t>
            </a:r>
            <a:r>
              <a:rPr lang="ja-JP" altLang="en-US" sz="900" dirty="0">
                <a:solidFill>
                  <a:schemeClr val="tx1"/>
                </a:solidFill>
              </a:rPr>
              <a:t>者による作業従事も容易となることから、企業の障がい者雇用による農業参入を促す効果も見込む。</a:t>
            </a:r>
          </a:p>
          <a:p>
            <a:pPr marL="171450" indent="-171450">
              <a:buFont typeface="Arial" panose="020B0604020202020204" pitchFamily="34" charset="0"/>
              <a:buChar char="•"/>
            </a:pPr>
            <a:r>
              <a:rPr lang="ja-JP" altLang="en-US" sz="900" dirty="0">
                <a:solidFill>
                  <a:schemeClr val="tx1"/>
                </a:solidFill>
              </a:rPr>
              <a:t>また、沿岸部では、激減する「泉南アナゴ」の保全・再生・活用を図り、水産業を活性化するため、近畿大学水産研究所に</a:t>
            </a:r>
            <a:r>
              <a:rPr lang="ja-JP" altLang="en-US" sz="900" dirty="0" smtClean="0">
                <a:solidFill>
                  <a:schemeClr val="tx1"/>
                </a:solidFill>
              </a:rPr>
              <a:t>よる養殖</a:t>
            </a:r>
            <a:r>
              <a:rPr lang="ja-JP" altLang="en-US" sz="900" dirty="0">
                <a:solidFill>
                  <a:schemeClr val="tx1"/>
                </a:solidFill>
              </a:rPr>
              <a:t>技術の指導のもと、市と漁業協同組合が連携し、アナゴの養殖を実施</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養殖</a:t>
            </a:r>
            <a:r>
              <a:rPr lang="ja-JP" altLang="en-US" sz="900" dirty="0">
                <a:solidFill>
                  <a:schemeClr val="tx1"/>
                </a:solidFill>
              </a:rPr>
              <a:t>アナゴを観光資源として活用し、海から市街地（まち）へ繋がる雇用創出・地域活性化を図る。</a:t>
            </a:r>
          </a:p>
          <a:p>
            <a:pPr marL="171450" indent="-171450">
              <a:buFont typeface="Arial" panose="020B0604020202020204" pitchFamily="34" charset="0"/>
              <a:buChar char="•"/>
            </a:pPr>
            <a:r>
              <a:rPr lang="ja-JP" altLang="en-US" sz="900" dirty="0">
                <a:solidFill>
                  <a:schemeClr val="tx1"/>
                </a:solidFill>
              </a:rPr>
              <a:t>これらの取組みと</a:t>
            </a:r>
            <a:r>
              <a:rPr lang="ja-JP" altLang="en-US" sz="900" dirty="0" smtClean="0">
                <a:solidFill>
                  <a:schemeClr val="tx1"/>
                </a:solidFill>
              </a:rPr>
              <a:t>併せ、</a:t>
            </a:r>
            <a:r>
              <a:rPr lang="ja-JP" altLang="en-US" sz="900" dirty="0">
                <a:solidFill>
                  <a:schemeClr val="tx1"/>
                </a:solidFill>
              </a:rPr>
              <a:t>大阪調理製菓専門学校と連携して、市を代表する農水産品を</a:t>
            </a:r>
            <a:r>
              <a:rPr lang="ja-JP" altLang="en-US" sz="900" dirty="0" smtClean="0">
                <a:solidFill>
                  <a:schemeClr val="tx1"/>
                </a:solidFill>
              </a:rPr>
              <a:t>用いたご当地グルメを開発</a:t>
            </a:r>
            <a:r>
              <a:rPr lang="ja-JP" altLang="en-US" sz="900" dirty="0">
                <a:solidFill>
                  <a:schemeClr val="tx1"/>
                </a:solidFill>
              </a:rPr>
              <a:t>し、地域活性化の推進に活用する。</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4" name="正方形/長方形 23"/>
          <p:cNvSpPr/>
          <p:nvPr/>
        </p:nvSpPr>
        <p:spPr>
          <a:xfrm>
            <a:off x="4887239" y="6246043"/>
            <a:ext cx="3780573" cy="215444"/>
          </a:xfrm>
          <a:prstGeom prst="rect">
            <a:avLst/>
          </a:prstGeom>
        </p:spPr>
        <p:txBody>
          <a:bodyPr wrap="square">
            <a:spAutoFit/>
          </a:bodyPr>
          <a:lstStyle/>
          <a:p>
            <a:r>
              <a:rPr lang="ja-JP" altLang="en-US" sz="800" dirty="0" smtClean="0"/>
              <a:t>出典：泉南市　</a:t>
            </a:r>
            <a:endParaRPr lang="ja-JP" altLang="en-US" sz="800" b="1" dirty="0"/>
          </a:p>
        </p:txBody>
      </p:sp>
      <p:pic>
        <p:nvPicPr>
          <p:cNvPr id="5122" name="Picture 2" descr="\\172.19.126.23\kikaku\10計画グループ（23.7.12～）\06地方創生\H27【地方創生】関係\12 案\戦略\第４章\各市町村入手資料\箕面市\イメージ図.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47" y="4342873"/>
            <a:ext cx="3448437" cy="2110463"/>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567492" y="6309320"/>
            <a:ext cx="3780573" cy="215444"/>
          </a:xfrm>
          <a:prstGeom prst="rect">
            <a:avLst/>
          </a:prstGeom>
        </p:spPr>
        <p:txBody>
          <a:bodyPr wrap="square">
            <a:spAutoFit/>
          </a:bodyPr>
          <a:lstStyle/>
          <a:p>
            <a:r>
              <a:rPr lang="ja-JP" altLang="en-US" sz="800" dirty="0" smtClean="0"/>
              <a:t>出典：箕面市</a:t>
            </a:r>
            <a:endParaRPr lang="en-US" altLang="ja-JP" sz="800" dirty="0"/>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7876" y="4638786"/>
            <a:ext cx="1739438" cy="920219"/>
          </a:xfrm>
          <a:prstGeom prst="rect">
            <a:avLst/>
          </a:prstGeom>
          <a:ln w="6350">
            <a:solidFill>
              <a:schemeClr val="tx1">
                <a:lumMod val="50000"/>
                <a:lumOff val="50000"/>
              </a:schemeClr>
            </a:solidFill>
          </a:ln>
        </p:spPr>
      </p:pic>
      <p:pic>
        <p:nvPicPr>
          <p:cNvPr id="25" name="Picture 2" descr="T:\購買部\砂栽培農業\HP\トレファーム撮影0624(縮小版）\_DSC04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2064" y="4528170"/>
            <a:ext cx="1562100" cy="103489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28" name="図 27" descr="C:\Users\C99942\Desktop\トレファーム\トレファーム画像（茂広組様）\トレファーム画像（茂広組様）\メロン.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775" y="5617907"/>
            <a:ext cx="1113905" cy="835429"/>
          </a:xfrm>
          <a:prstGeom prst="rect">
            <a:avLst/>
          </a:prstGeom>
          <a:noFill/>
          <a:ln>
            <a:noFill/>
          </a:ln>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6176" y="5613336"/>
            <a:ext cx="1028272" cy="840000"/>
          </a:xfrm>
          <a:prstGeom prst="rect">
            <a:avLst/>
          </a:prstGeom>
          <a:noFill/>
          <a:ln>
            <a:noFill/>
          </a:ln>
        </p:spPr>
      </p:pic>
      <p:pic>
        <p:nvPicPr>
          <p:cNvPr id="6146" name="Picture 2" descr="Z:\10計画グループ（23.7.12～）\06地方創生\H27【地方創生】関係\12 案\戦略\第４章\各市町村入手資料\箕面市\キャプチャ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3401534"/>
            <a:ext cx="1156334" cy="8611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箕面市\キャプチャ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918" y="3401534"/>
            <a:ext cx="1112169" cy="8583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10計画グループ（23.7.12～）\06地方創生\H27【地方創生】関係\12 案\戦略\第４章\各市町村入手資料\箕面市\キャプチャ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241" y="5722094"/>
            <a:ext cx="891407" cy="57844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83</a:t>
            </a:fld>
            <a:endParaRPr lang="ja-JP" altLang="en-US" dirty="0">
              <a:solidFill>
                <a:prstClr val="black"/>
              </a:solidFill>
            </a:endParaRPr>
          </a:p>
        </p:txBody>
      </p:sp>
    </p:spTree>
    <p:extLst>
      <p:ext uri="{BB962C8B-B14F-4D97-AF65-F5344CB8AC3E}">
        <p14:creationId xmlns:p14="http://schemas.microsoft.com/office/powerpoint/2010/main" val="3288137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323528" y="1236114"/>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a:solidFill>
                  <a:schemeClr val="tx1"/>
                </a:solidFill>
              </a:rPr>
              <a:t>次世代へつなげ、夢の</a:t>
            </a:r>
            <a:r>
              <a:rPr lang="ja-JP" altLang="en-US" sz="1400" dirty="0" smtClean="0">
                <a:solidFill>
                  <a:schemeClr val="tx1"/>
                </a:solidFill>
              </a:rPr>
              <a:t>懸け橋</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プロジェクト</a:t>
            </a:r>
            <a:r>
              <a:rPr lang="en-US" altLang="ja-JP" sz="1200" dirty="0" smtClean="0">
                <a:solidFill>
                  <a:schemeClr val="tx1"/>
                </a:solidFill>
              </a:rPr>
              <a:t>(</a:t>
            </a:r>
            <a:r>
              <a:rPr lang="ja-JP" altLang="en-US" sz="1200" dirty="0" smtClean="0">
                <a:solidFill>
                  <a:schemeClr val="tx1"/>
                </a:solidFill>
              </a:rPr>
              <a:t>阪南市</a:t>
            </a:r>
            <a:r>
              <a:rPr lang="en-US" altLang="ja-JP" sz="1200" dirty="0" smtClean="0">
                <a:solidFill>
                  <a:schemeClr val="tx1"/>
                </a:solidFill>
              </a:rPr>
              <a:t>)</a:t>
            </a:r>
            <a:endParaRPr lang="en-US" altLang="ja-JP" sz="120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地産地消</a:t>
            </a:r>
            <a:r>
              <a:rPr lang="ja-JP" altLang="en-US" sz="900" dirty="0">
                <a:solidFill>
                  <a:schemeClr val="tx1"/>
                </a:solidFill>
              </a:rPr>
              <a:t>による綿産業の復興</a:t>
            </a:r>
            <a:r>
              <a:rPr lang="ja-JP" altLang="en-US" sz="900" dirty="0" smtClean="0">
                <a:solidFill>
                  <a:schemeClr val="tx1"/>
                </a:solidFill>
              </a:rPr>
              <a:t>に向け、台湾</a:t>
            </a:r>
            <a:r>
              <a:rPr lang="ja-JP" altLang="en-US" sz="900" dirty="0">
                <a:solidFill>
                  <a:schemeClr val="tx1"/>
                </a:solidFill>
              </a:rPr>
              <a:t>からの技術支援を含むニーズに対して、受入れ</a:t>
            </a:r>
            <a:r>
              <a:rPr lang="ja-JP" altLang="en-US" sz="900" dirty="0" smtClean="0">
                <a:solidFill>
                  <a:schemeClr val="tx1"/>
                </a:solidFill>
              </a:rPr>
              <a:t>環境を整備。</a:t>
            </a:r>
            <a:r>
              <a:rPr lang="ja-JP" altLang="en-US" sz="900" dirty="0">
                <a:solidFill>
                  <a:schemeClr val="tx1"/>
                </a:solidFill>
              </a:rPr>
              <a:t>また</a:t>
            </a:r>
            <a:r>
              <a:rPr lang="ja-JP" altLang="en-US" sz="900" dirty="0" smtClean="0">
                <a:solidFill>
                  <a:schemeClr val="tx1"/>
                </a:solidFill>
              </a:rPr>
              <a:t>、台湾は綿花</a:t>
            </a:r>
            <a:r>
              <a:rPr lang="ja-JP" altLang="en-US" sz="900" dirty="0">
                <a:solidFill>
                  <a:schemeClr val="tx1"/>
                </a:solidFill>
              </a:rPr>
              <a:t>だけではなく</a:t>
            </a:r>
            <a:r>
              <a:rPr lang="ja-JP" altLang="en-US" sz="900" dirty="0" smtClean="0">
                <a:solidFill>
                  <a:schemeClr val="tx1"/>
                </a:solidFill>
              </a:rPr>
              <a:t>、市</a:t>
            </a:r>
            <a:r>
              <a:rPr lang="ja-JP" altLang="en-US" sz="900" dirty="0">
                <a:solidFill>
                  <a:schemeClr val="tx1"/>
                </a:solidFill>
              </a:rPr>
              <a:t>の地場産業に</a:t>
            </a:r>
            <a:r>
              <a:rPr lang="ja-JP" altLang="en-US" sz="900" dirty="0" smtClean="0">
                <a:solidFill>
                  <a:schemeClr val="tx1"/>
                </a:solidFill>
              </a:rPr>
              <a:t>も関心が高いため、ビジネスマッチング含むサポート支援を検討。</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具体的</a:t>
            </a:r>
            <a:r>
              <a:rPr lang="ja-JP" altLang="en-US" sz="900" dirty="0">
                <a:solidFill>
                  <a:schemeClr val="tx1"/>
                </a:solidFill>
              </a:rPr>
              <a:t>には、国際交流や文化芸術等に関する産官学金で構成する「日台交流プラットフォーム」を構築し、台湾のニーズに応じた連携・支援をサポートする体制を地域一体で整備するとともに、プロモーション活動・ファムトリップ等による誘客や相互交流及びビジネスマッチング支援等を企業・関係者と協働で</a:t>
            </a:r>
            <a:r>
              <a:rPr lang="ja-JP" altLang="en-US" sz="900" dirty="0" smtClean="0">
                <a:solidFill>
                  <a:schemeClr val="tx1"/>
                </a:solidFill>
              </a:rPr>
              <a:t>実施。</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また</a:t>
            </a:r>
            <a:r>
              <a:rPr lang="ja-JP" altLang="en-US" sz="900" dirty="0">
                <a:solidFill>
                  <a:schemeClr val="tx1"/>
                </a:solidFill>
              </a:rPr>
              <a:t>、受入環境を整備するために、多言語対応の案内標識の整備や</a:t>
            </a:r>
            <a:r>
              <a:rPr lang="ja-JP" altLang="en-US" sz="900" dirty="0" smtClean="0">
                <a:solidFill>
                  <a:schemeClr val="tx1"/>
                </a:solidFill>
              </a:rPr>
              <a:t>通訳</a:t>
            </a:r>
            <a:r>
              <a:rPr lang="ja-JP" altLang="en-US" sz="900" dirty="0">
                <a:solidFill>
                  <a:schemeClr val="tx1"/>
                </a:solidFill>
              </a:rPr>
              <a:t>、</a:t>
            </a:r>
            <a:r>
              <a:rPr lang="ja-JP" altLang="en-US" sz="900" dirty="0" smtClean="0">
                <a:solidFill>
                  <a:schemeClr val="tx1"/>
                </a:solidFill>
              </a:rPr>
              <a:t>「</a:t>
            </a:r>
            <a:r>
              <a:rPr lang="ja-JP" altLang="en-US" sz="900" dirty="0">
                <a:solidFill>
                  <a:schemeClr val="tx1"/>
                </a:solidFill>
              </a:rPr>
              <a:t>海外インバウンド対応コンシェルジュ」（中国語スキルや台湾文化等に知見を有する者を登用）を設置</a:t>
            </a:r>
            <a:r>
              <a:rPr lang="ja-JP" altLang="en-US" sz="900" dirty="0" smtClean="0">
                <a:solidFill>
                  <a:schemeClr val="tx1"/>
                </a:solidFill>
              </a:rPr>
              <a:t>し、</a:t>
            </a:r>
            <a:r>
              <a:rPr lang="ja-JP" altLang="en-US" sz="900" dirty="0">
                <a:solidFill>
                  <a:schemeClr val="tx1"/>
                </a:solidFill>
              </a:rPr>
              <a:t>情報発信や現地案内などのワンストップ対応を</a:t>
            </a:r>
            <a:r>
              <a:rPr lang="ja-JP" altLang="en-US" sz="900" dirty="0" smtClean="0">
                <a:solidFill>
                  <a:schemeClr val="tx1"/>
                </a:solidFill>
              </a:rPr>
              <a:t>実現。</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6" name="正方形/長方形 15"/>
          <p:cNvSpPr/>
          <p:nvPr/>
        </p:nvSpPr>
        <p:spPr>
          <a:xfrm>
            <a:off x="527978" y="6258982"/>
            <a:ext cx="3780573" cy="215444"/>
          </a:xfrm>
          <a:prstGeom prst="rect">
            <a:avLst/>
          </a:prstGeom>
        </p:spPr>
        <p:txBody>
          <a:bodyPr wrap="square">
            <a:spAutoFit/>
          </a:bodyPr>
          <a:lstStyle/>
          <a:p>
            <a:r>
              <a:rPr lang="ja-JP" altLang="en-US" sz="800" dirty="0" smtClean="0"/>
              <a:t>出典：阪南市</a:t>
            </a:r>
            <a:endParaRPr lang="en-US" altLang="ja-JP" sz="800" dirty="0"/>
          </a:p>
        </p:txBody>
      </p:sp>
      <p:sp>
        <p:nvSpPr>
          <p:cNvPr id="15" name="角丸四角形 14"/>
          <p:cNvSpPr/>
          <p:nvPr/>
        </p:nvSpPr>
        <p:spPr>
          <a:xfrm>
            <a:off x="4709483"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smtClean="0">
                <a:solidFill>
                  <a:schemeClr val="tx1"/>
                </a:solidFill>
              </a:rPr>
              <a:t>スポーツツーリズム</a:t>
            </a:r>
            <a:r>
              <a:rPr lang="ja-JP" altLang="en-US" sz="1200" dirty="0" smtClean="0">
                <a:solidFill>
                  <a:schemeClr val="tx1"/>
                </a:solidFill>
              </a:rPr>
              <a:t>（岬町）</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国土交通省の</a:t>
            </a:r>
            <a:r>
              <a:rPr lang="en-US" altLang="ja-JP" sz="900" dirty="0">
                <a:solidFill>
                  <a:schemeClr val="tx1"/>
                </a:solidFill>
              </a:rPr>
              <a:t>『</a:t>
            </a:r>
            <a:r>
              <a:rPr lang="ja-JP" altLang="en-US" sz="900" dirty="0">
                <a:solidFill>
                  <a:schemeClr val="tx1"/>
                </a:solidFill>
              </a:rPr>
              <a:t>みなとオアシス</a:t>
            </a:r>
            <a:r>
              <a:rPr lang="en-US" altLang="ja-JP" sz="900" dirty="0">
                <a:solidFill>
                  <a:schemeClr val="tx1"/>
                </a:solidFill>
              </a:rPr>
              <a:t>』</a:t>
            </a:r>
            <a:r>
              <a:rPr lang="ja-JP" altLang="en-US" sz="900" dirty="0" err="1">
                <a:solidFill>
                  <a:schemeClr val="tx1"/>
                </a:solidFill>
              </a:rPr>
              <a:t>にも登</a:t>
            </a:r>
            <a:r>
              <a:rPr lang="ja-JP" altLang="en-US" sz="900" dirty="0">
                <a:solidFill>
                  <a:schemeClr val="tx1"/>
                </a:solidFill>
              </a:rPr>
              <a:t>録されている、町内に数多くある海を楽しむ観光資源を活用したまちづくりを推進するため、町内各所に分散する観光資源をサイクリングやウォーキングで周遊することを目的とした環境整備を行い、イベントも積極的に</a:t>
            </a:r>
            <a:r>
              <a:rPr lang="ja-JP" altLang="en-US" sz="900" dirty="0" smtClean="0">
                <a:solidFill>
                  <a:schemeClr val="tx1"/>
                </a:solidFill>
              </a:rPr>
              <a:t>開催。</a:t>
            </a:r>
            <a:endParaRPr lang="ja-JP" altLang="en-US" sz="900" dirty="0">
              <a:solidFill>
                <a:schemeClr val="tx1"/>
              </a:solidFill>
            </a:endParaRPr>
          </a:p>
          <a:p>
            <a:pPr marL="171450" indent="-171450">
              <a:buFont typeface="Arial" panose="020B0604020202020204" pitchFamily="34" charset="0"/>
              <a:buChar char="•"/>
            </a:pPr>
            <a:r>
              <a:rPr lang="ja-JP" altLang="en-US" sz="900" dirty="0">
                <a:solidFill>
                  <a:schemeClr val="tx1"/>
                </a:solidFill>
              </a:rPr>
              <a:t>また、都心や関西国際空港からのアクセスの良さを活かし、スポーツ関係団体や旅行事業者と連携して、アマチュアスポーツ合宿などの誘致に向けた各種取組みを行う</a:t>
            </a:r>
            <a:r>
              <a:rPr lang="ja-JP" altLang="en-US" sz="900" dirty="0" smtClean="0">
                <a:solidFill>
                  <a:schemeClr val="tx1"/>
                </a:solidFill>
              </a:rPr>
              <a:t>。</a:t>
            </a:r>
            <a:endParaRPr lang="ja-JP" altLang="en-US" sz="900" dirty="0">
              <a:solidFill>
                <a:schemeClr val="tx1"/>
              </a:solidFill>
            </a:endParaRPr>
          </a:p>
          <a:p>
            <a:pPr marL="171450" indent="-171450">
              <a:buFont typeface="Arial" panose="020B0604020202020204" pitchFamily="34" charset="0"/>
              <a:buChar char="•"/>
            </a:pPr>
            <a:r>
              <a:rPr lang="ja-JP" altLang="en-US" sz="900" dirty="0">
                <a:solidFill>
                  <a:schemeClr val="tx1"/>
                </a:solidFill>
              </a:rPr>
              <a:t>これらの取組みにより、既存施設の効果的な活用、スポーツ振興や人材育成、定住人口の減少を補う交流人口の拡大、地元雇用の拡大など</a:t>
            </a:r>
            <a:r>
              <a:rPr lang="ja-JP" altLang="en-US" sz="900" dirty="0" smtClean="0">
                <a:solidFill>
                  <a:schemeClr val="tx1"/>
                </a:solidFill>
              </a:rPr>
              <a:t>をめざす。</a:t>
            </a:r>
            <a:endParaRPr lang="en-US" altLang="ja-JP" sz="90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4853346" y="6269724"/>
            <a:ext cx="3780573" cy="215444"/>
          </a:xfrm>
          <a:prstGeom prst="rect">
            <a:avLst/>
          </a:prstGeom>
        </p:spPr>
        <p:txBody>
          <a:bodyPr wrap="square">
            <a:spAutoFit/>
          </a:bodyPr>
          <a:lstStyle/>
          <a:p>
            <a:r>
              <a:rPr lang="ja-JP" altLang="en-US" sz="800" dirty="0" smtClean="0"/>
              <a:t>出典：岬町</a:t>
            </a:r>
            <a:endParaRPr lang="ja-JP" altLang="en-US" sz="800" b="1" dirty="0"/>
          </a:p>
        </p:txBody>
      </p:sp>
      <p:pic>
        <p:nvPicPr>
          <p:cNvPr id="7171" name="Picture 3" descr="Z:\10計画グループ（23.7.12～）\06地方創生\H27【地方創生】関係\12 案\戦略\第４章\各市町村入手資料\岬町\【岬町】写真②.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340" y="2806227"/>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10計画グループ（23.7.12～）\06地方創生\H27【地方創生】関係\12 案\戦略\第４章\各市町村入手資料\岬町\【岬町】写真③.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3346" y="3068960"/>
            <a:ext cx="203200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Z:\10計画グループ（23.7.12～）\06地方創生\H27【地方創生】関係\12 案\戦略\第４章\各市町村入手資料\岬町\【岬町】写真④.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432" y="5172018"/>
            <a:ext cx="24384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Z:\10計画グループ（23.7.12～）\06地方創生\H27【地方創生】関係\12 案\戦略\第４章\各市町村入手資料\岬町\【岬町】写真①.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2340" y="4244776"/>
            <a:ext cx="1828800" cy="1220153"/>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544" y="5661248"/>
            <a:ext cx="882812" cy="602258"/>
          </a:xfrm>
          <a:prstGeom prst="rect">
            <a:avLst/>
          </a:prstGeom>
          <a:ln>
            <a:noFill/>
          </a:ln>
        </p:spPr>
      </p:pic>
      <p:pic>
        <p:nvPicPr>
          <p:cNvPr id="21" name="Picture 2" descr="Z:\10計画グループ（23.7.12～）\06地方創生\H27【地方創生】関係\12 案\戦略\第４章\各市町村入手資料\阪南市\キャプチャ.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384" y="3320042"/>
            <a:ext cx="409978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収穫祭の様子">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8422" y="5716102"/>
            <a:ext cx="942608" cy="665226"/>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7783" y="5672088"/>
            <a:ext cx="633283" cy="738180"/>
          </a:xfrm>
          <a:prstGeom prst="rect">
            <a:avLst/>
          </a:prstGeom>
        </p:spPr>
      </p:pic>
      <p:pic>
        <p:nvPicPr>
          <p:cNvPr id="24" name="図 23" descr="C:\Users\H24-036MBE\Desktop\写真【inoue】\特産品（和紙の布②）.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3798" y="5672088"/>
            <a:ext cx="932817" cy="705358"/>
          </a:xfrm>
          <a:prstGeom prst="rect">
            <a:avLst/>
          </a:prstGeom>
          <a:noFill/>
          <a:ln>
            <a:noFill/>
          </a:ln>
        </p:spPr>
      </p:pic>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84</a:t>
            </a:fld>
            <a:endParaRPr lang="ja-JP" altLang="en-US" dirty="0">
              <a:solidFill>
                <a:prstClr val="black"/>
              </a:solidFill>
            </a:endParaRPr>
          </a:p>
        </p:txBody>
      </p:sp>
    </p:spTree>
    <p:extLst>
      <p:ext uri="{BB962C8B-B14F-4D97-AF65-F5344CB8AC3E}">
        <p14:creationId xmlns:p14="http://schemas.microsoft.com/office/powerpoint/2010/main" val="294956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85</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地域類型ごとの課題を解決するととも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、各地域が持つ資源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や価値を強化することで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、府外からの流入促進だけでなく、府内での人口対流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生み出します。ライフステージ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ごと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に重視する価値や考え方が変化するのに応じて、柔軟に住み替えることができる、新しい「都市型」ライフスタイルを提案します。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499436743"/>
              </p:ext>
            </p:extLst>
          </p:nvPr>
        </p:nvGraphicFramePr>
        <p:xfrm>
          <a:off x="630976" y="1883550"/>
          <a:ext cx="7973472" cy="4569786"/>
        </p:xfrm>
        <a:graphic>
          <a:graphicData uri="http://schemas.openxmlformats.org/drawingml/2006/table">
            <a:tbl>
              <a:tblPr firstRow="1" bandRow="1">
                <a:tableStyleId>{5C22544A-7EE6-4342-B048-85BDC9FD1C3A}</a:tableStyleId>
              </a:tblPr>
              <a:tblGrid>
                <a:gridCol w="818274"/>
                <a:gridCol w="1192533"/>
                <a:gridCol w="1192533"/>
                <a:gridCol w="1192533"/>
                <a:gridCol w="1192533"/>
                <a:gridCol w="2385066"/>
              </a:tblGrid>
              <a:tr h="297249">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高校まで</a:t>
                      </a: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大学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就職～結婚</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子育て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シニア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36233">
                <a:tc>
                  <a:txBody>
                    <a:bodyPr/>
                    <a:lstStyle/>
                    <a:p>
                      <a:pPr algn="ctr"/>
                      <a:r>
                        <a:rPr kumimoji="1" lang="ja-JP" altLang="en-US" sz="1200" b="0" dirty="0" smtClean="0"/>
                        <a:t>都心部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648072">
                <a:tc>
                  <a:txBody>
                    <a:bodyPr/>
                    <a:lstStyle/>
                    <a:p>
                      <a:pPr algn="ctr"/>
                      <a:r>
                        <a:rPr kumimoji="1" lang="ja-JP" altLang="en-US" sz="1200" b="0" dirty="0" smtClean="0"/>
                        <a:t>周辺部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ja-JP" altLang="en-US"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152128">
                <a:tc>
                  <a:txBody>
                    <a:bodyPr/>
                    <a:lstStyle/>
                    <a:p>
                      <a:pPr algn="ctr"/>
                      <a:r>
                        <a:rPr kumimoji="1" lang="ja-JP" altLang="en-US" sz="1200" b="0" dirty="0" smtClean="0"/>
                        <a:t>郊外部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936104">
                <a:tc>
                  <a:txBody>
                    <a:bodyPr/>
                    <a:lstStyle/>
                    <a:p>
                      <a:pPr algn="ctr"/>
                      <a:r>
                        <a:rPr kumimoji="1" lang="ja-JP" altLang="en-US" sz="1200" b="0" dirty="0" smtClean="0"/>
                        <a:t>山間部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9" name="正方形/長方形 8"/>
          <p:cNvSpPr/>
          <p:nvPr/>
        </p:nvSpPr>
        <p:spPr>
          <a:xfrm>
            <a:off x="2725994" y="1556792"/>
            <a:ext cx="3650358" cy="307777"/>
          </a:xfrm>
          <a:prstGeom prst="rect">
            <a:avLst/>
          </a:prstGeom>
        </p:spPr>
        <p:txBody>
          <a:bodyPr wrap="none">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各ライフステージにおける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地域の価値（イメージ）</a:t>
            </a:r>
            <a:endParaRPr lang="ja-JP" altLang="en-US" sz="1400" dirty="0"/>
          </a:p>
        </p:txBody>
      </p:sp>
      <p:sp>
        <p:nvSpPr>
          <p:cNvPr id="5" name="角丸四角形 4"/>
          <p:cNvSpPr/>
          <p:nvPr/>
        </p:nvSpPr>
        <p:spPr>
          <a:xfrm>
            <a:off x="1547664" y="2236821"/>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文化・クリエイティビティ</a:t>
            </a:r>
            <a:endParaRPr kumimoji="1" lang="ja-JP" altLang="en-US" sz="1200" dirty="0"/>
          </a:p>
        </p:txBody>
      </p:sp>
      <p:sp>
        <p:nvSpPr>
          <p:cNvPr id="10" name="角丸四角形 9"/>
          <p:cNvSpPr/>
          <p:nvPr/>
        </p:nvSpPr>
        <p:spPr>
          <a:xfrm>
            <a:off x="1547664" y="2558728"/>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交流・刺激</a:t>
            </a:r>
            <a:endParaRPr kumimoji="1" lang="ja-JP" altLang="en-US" sz="1200" dirty="0"/>
          </a:p>
        </p:txBody>
      </p:sp>
      <p:sp>
        <p:nvSpPr>
          <p:cNvPr id="13" name="角丸四角形 12"/>
          <p:cNvSpPr/>
          <p:nvPr/>
        </p:nvSpPr>
        <p:spPr>
          <a:xfrm>
            <a:off x="3923928" y="2852936"/>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職住近接</a:t>
            </a:r>
            <a:endParaRPr kumimoji="1" lang="ja-JP" altLang="en-US" sz="1200" dirty="0"/>
          </a:p>
        </p:txBody>
      </p:sp>
      <p:sp>
        <p:nvSpPr>
          <p:cNvPr id="14" name="角丸四角形 13"/>
          <p:cNvSpPr/>
          <p:nvPr/>
        </p:nvSpPr>
        <p:spPr>
          <a:xfrm>
            <a:off x="3923928" y="313479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消費（飲食・ショッピング）</a:t>
            </a:r>
            <a:endParaRPr kumimoji="1" lang="ja-JP" altLang="en-US" sz="1200" dirty="0"/>
          </a:p>
        </p:txBody>
      </p:sp>
      <p:sp>
        <p:nvSpPr>
          <p:cNvPr id="15" name="角丸四角形 14"/>
          <p:cNvSpPr/>
          <p:nvPr/>
        </p:nvSpPr>
        <p:spPr>
          <a:xfrm>
            <a:off x="5087350" y="3422824"/>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医療施設</a:t>
            </a:r>
            <a:endParaRPr kumimoji="1" lang="ja-JP" altLang="en-US" sz="1200" dirty="0"/>
          </a:p>
        </p:txBody>
      </p:sp>
      <p:sp>
        <p:nvSpPr>
          <p:cNvPr id="16" name="角丸四角形 15"/>
          <p:cNvSpPr/>
          <p:nvPr/>
        </p:nvSpPr>
        <p:spPr>
          <a:xfrm>
            <a:off x="1547664" y="378286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dirty="0" smtClean="0"/>
              <a:t>地縁・地元意識</a:t>
            </a:r>
            <a:endParaRPr kumimoji="1" lang="ja-JP" altLang="en-US" sz="1200" dirty="0"/>
          </a:p>
        </p:txBody>
      </p:sp>
      <p:sp>
        <p:nvSpPr>
          <p:cNvPr id="17" name="角丸四角形 16"/>
          <p:cNvSpPr/>
          <p:nvPr/>
        </p:nvSpPr>
        <p:spPr>
          <a:xfrm>
            <a:off x="3923928" y="407707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生活利便（日常の買い物等）</a:t>
            </a:r>
            <a:endParaRPr kumimoji="1" lang="ja-JP" altLang="en-US" sz="1200" dirty="0"/>
          </a:p>
        </p:txBody>
      </p:sp>
      <p:sp>
        <p:nvSpPr>
          <p:cNvPr id="18" name="角丸四角形 17"/>
          <p:cNvSpPr/>
          <p:nvPr/>
        </p:nvSpPr>
        <p:spPr>
          <a:xfrm>
            <a:off x="7488744" y="3782864"/>
            <a:ext cx="943188" cy="166236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スマートエイジングシティ</a:t>
            </a:r>
            <a:endParaRPr kumimoji="1" lang="ja-JP" altLang="en-US" sz="1200" dirty="0"/>
          </a:p>
        </p:txBody>
      </p:sp>
      <p:sp>
        <p:nvSpPr>
          <p:cNvPr id="19" name="角丸四角形 18"/>
          <p:cNvSpPr/>
          <p:nvPr/>
        </p:nvSpPr>
        <p:spPr>
          <a:xfrm>
            <a:off x="1547664" y="4437112"/>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均質性</a:t>
            </a:r>
            <a:endParaRPr kumimoji="1" lang="ja-JP" altLang="en-US" sz="1200" dirty="0"/>
          </a:p>
        </p:txBody>
      </p:sp>
      <p:sp>
        <p:nvSpPr>
          <p:cNvPr id="20" name="角丸四角形 19"/>
          <p:cNvSpPr/>
          <p:nvPr/>
        </p:nvSpPr>
        <p:spPr>
          <a:xfrm>
            <a:off x="1547664" y="472514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安全・安心</a:t>
            </a:r>
            <a:endParaRPr kumimoji="1" lang="ja-JP" altLang="en-US" sz="1200" dirty="0"/>
          </a:p>
        </p:txBody>
      </p:sp>
      <p:sp>
        <p:nvSpPr>
          <p:cNvPr id="21" name="角丸四角形 20"/>
          <p:cNvSpPr/>
          <p:nvPr/>
        </p:nvSpPr>
        <p:spPr>
          <a:xfrm>
            <a:off x="1547664"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2" name="角丸四角形 21"/>
          <p:cNvSpPr/>
          <p:nvPr/>
        </p:nvSpPr>
        <p:spPr>
          <a:xfrm>
            <a:off x="5112060"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3" name="角丸四角形 22"/>
          <p:cNvSpPr/>
          <p:nvPr/>
        </p:nvSpPr>
        <p:spPr>
          <a:xfrm>
            <a:off x="1547664" y="5589240"/>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自然環境</a:t>
            </a:r>
            <a:endParaRPr kumimoji="1" lang="ja-JP" altLang="en-US" sz="1200" dirty="0"/>
          </a:p>
        </p:txBody>
      </p:sp>
      <p:sp>
        <p:nvSpPr>
          <p:cNvPr id="24" name="角丸四角形 23"/>
          <p:cNvSpPr/>
          <p:nvPr/>
        </p:nvSpPr>
        <p:spPr>
          <a:xfrm>
            <a:off x="5112060" y="5877272"/>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健康づくり</a:t>
            </a:r>
            <a:endParaRPr kumimoji="1" lang="ja-JP" altLang="en-US" sz="1200" dirty="0"/>
          </a:p>
        </p:txBody>
      </p:sp>
      <p:sp>
        <p:nvSpPr>
          <p:cNvPr id="25" name="角丸四角形 24"/>
          <p:cNvSpPr/>
          <p:nvPr/>
        </p:nvSpPr>
        <p:spPr>
          <a:xfrm>
            <a:off x="5112060" y="6165304"/>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農業</a:t>
            </a:r>
            <a:endParaRPr kumimoji="1" lang="ja-JP" altLang="en-US" sz="1200" dirty="0"/>
          </a:p>
        </p:txBody>
      </p:sp>
      <p:cxnSp>
        <p:nvCxnSpPr>
          <p:cNvPr id="26" name="直線コネクタ 2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7" name="正方形/長方形 26"/>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40982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4713191"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D</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山間部で育ち、家業を継いだが、両親が要介護になったため医療施設の充実した都心部に両親ともども移住して転職。子どもたちが独立し、両親を看取った後、郊外に</a:t>
            </a:r>
            <a:r>
              <a:rPr lang="ja-JP" altLang="en-US" sz="1050" dirty="0">
                <a:solidFill>
                  <a:schemeClr val="tx1"/>
                </a:solidFill>
              </a:rPr>
              <a:t>転居</a:t>
            </a:r>
            <a:r>
              <a:rPr lang="ja-JP" altLang="en-US" sz="1050" dirty="0" smtClean="0">
                <a:solidFill>
                  <a:schemeClr val="tx1"/>
                </a:solidFill>
              </a:rPr>
              <a:t>。</a:t>
            </a:r>
            <a:endParaRPr kumimoji="1" lang="ja-JP" altLang="en-US" sz="1050" dirty="0">
              <a:solidFill>
                <a:schemeClr val="tx1"/>
              </a:solidFill>
            </a:endParaRPr>
          </a:p>
        </p:txBody>
      </p:sp>
      <p:pic>
        <p:nvPicPr>
          <p:cNvPr id="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7486" y="4691195"/>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正方形/長方形 51"/>
          <p:cNvSpPr/>
          <p:nvPr/>
        </p:nvSpPr>
        <p:spPr>
          <a:xfrm>
            <a:off x="4713191"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B</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周辺部で育ち、地元で進学・就職。社会人になってからも実家暮らしだったが、結婚して都心部にマンション購入。子どもが独立した後は、マンションを売却して地元に戻る。</a:t>
            </a:r>
            <a:endParaRPr kumimoji="1" lang="ja-JP" altLang="en-US" sz="1050" dirty="0">
              <a:solidFill>
                <a:schemeClr val="tx1"/>
              </a:solidFill>
            </a:endParaRPr>
          </a:p>
        </p:txBody>
      </p:sp>
      <p:pic>
        <p:nvPicPr>
          <p:cNvPr id="6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7751" y="1984746"/>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正方形/長方形 53"/>
          <p:cNvSpPr/>
          <p:nvPr/>
        </p:nvSpPr>
        <p:spPr>
          <a:xfrm>
            <a:off x="461893"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C</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郊外部で育ち、大学進学を機に都心部に下宿。結婚して実家近くに新居を構え、両親の協力を得ながら共働きで子育て。リタイア後は夫婦で山間部に移住して農業を楽しみながら暮らしている。</a:t>
            </a:r>
            <a:endParaRPr kumimoji="1" lang="ja-JP" altLang="en-US" sz="1050" dirty="0">
              <a:solidFill>
                <a:schemeClr val="tx1"/>
              </a:solidFill>
            </a:endParaRPr>
          </a:p>
        </p:txBody>
      </p:sp>
      <p:pic>
        <p:nvPicPr>
          <p:cNvPr id="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558" y="4691196"/>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正方形/長方形 54"/>
          <p:cNvSpPr/>
          <p:nvPr/>
        </p:nvSpPr>
        <p:spPr>
          <a:xfrm>
            <a:off x="461894"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A</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都心部で育ち、アクティブな大学時代・独身時代を過ごしたが、自然にあこがれ、山間部に移住して子育て。医療施設の充実した都心部に戻って老後を送っている。</a:t>
            </a:r>
            <a:endParaRPr kumimoji="1" lang="ja-JP" altLang="en-US" sz="1050" dirty="0">
              <a:solidFill>
                <a:schemeClr val="tx1"/>
              </a:solidFill>
            </a:endParaRPr>
          </a:p>
        </p:txBody>
      </p:sp>
      <p:pic>
        <p:nvPicPr>
          <p:cNvPr id="6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1330" y="1984744"/>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想定される対流パターン例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453034" y="2104101"/>
            <a:ext cx="1210252" cy="5025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2663286" y="3212976"/>
            <a:ext cx="781554" cy="32609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3455374" y="2104100"/>
            <a:ext cx="404362"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rot="20700000">
            <a:off x="2542128" y="2532757"/>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1" name="下矢印 40"/>
          <p:cNvSpPr/>
          <p:nvPr/>
        </p:nvSpPr>
        <p:spPr>
          <a:xfrm rot="11700000">
            <a:off x="3334217" y="2520309"/>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5" name="正方形/長方形 64"/>
          <p:cNvSpPr/>
          <p:nvPr/>
        </p:nvSpPr>
        <p:spPr>
          <a:xfrm>
            <a:off x="145936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1851840" y="4819964"/>
            <a:ext cx="807102" cy="4812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265894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072737" y="5905082"/>
            <a:ext cx="774228" cy="3404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下矢印 73"/>
          <p:cNvSpPr/>
          <p:nvPr/>
        </p:nvSpPr>
        <p:spPr>
          <a:xfrm rot="19800000">
            <a:off x="2537783" y="5213950"/>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6" name="下矢印 75"/>
          <p:cNvSpPr/>
          <p:nvPr/>
        </p:nvSpPr>
        <p:spPr>
          <a:xfrm rot="12600000">
            <a:off x="1750088" y="5120252"/>
            <a:ext cx="242316" cy="59208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5" name="下矢印 44"/>
          <p:cNvSpPr/>
          <p:nvPr/>
        </p:nvSpPr>
        <p:spPr>
          <a:xfrm rot="19800000">
            <a:off x="2949983" y="5723229"/>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3" name="正方形/長方形 62"/>
          <p:cNvSpPr/>
          <p:nvPr/>
        </p:nvSpPr>
        <p:spPr>
          <a:xfrm>
            <a:off x="5621773" y="2605179"/>
            <a:ext cx="1225151"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846925" y="2110120"/>
            <a:ext cx="792088" cy="49505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639013" y="2605179"/>
            <a:ext cx="377145"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下矢印 72"/>
          <p:cNvSpPr/>
          <p:nvPr/>
        </p:nvSpPr>
        <p:spPr>
          <a:xfrm rot="13500000">
            <a:off x="6749287" y="2437344"/>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51" name="下矢印 50"/>
          <p:cNvSpPr/>
          <p:nvPr/>
        </p:nvSpPr>
        <p:spPr>
          <a:xfrm rot="18900000">
            <a:off x="7528747" y="2437344"/>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3" name="正方形/長方形 82"/>
          <p:cNvSpPr/>
          <p:nvPr/>
        </p:nvSpPr>
        <p:spPr>
          <a:xfrm>
            <a:off x="5615783" y="5925577"/>
            <a:ext cx="1224136" cy="3183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7631561"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6839918" y="4798633"/>
            <a:ext cx="791643"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下矢印 87"/>
          <p:cNvSpPr/>
          <p:nvPr/>
        </p:nvSpPr>
        <p:spPr>
          <a:xfrm rot="11700000">
            <a:off x="6749287" y="5198134"/>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9" name="下矢印 88"/>
          <p:cNvSpPr/>
          <p:nvPr/>
        </p:nvSpPr>
        <p:spPr>
          <a:xfrm rot="19800000">
            <a:off x="7510403" y="5223084"/>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963643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87</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具体的な施策と重要事業評価指標（</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940152" y="2455798"/>
            <a:ext cx="2016224" cy="369332"/>
          </a:xfrm>
          <a:prstGeom prst="rect">
            <a:avLst/>
          </a:prstGeom>
          <a:noFill/>
        </p:spPr>
        <p:txBody>
          <a:bodyPr wrap="square" rtlCol="0">
            <a:spAutoFit/>
          </a:bodyPr>
          <a:lstStyle/>
          <a:p>
            <a:pPr algn="ctr"/>
            <a:r>
              <a:rPr kumimoji="1" lang="ja-JP" altLang="en-US" dirty="0" smtClean="0"/>
              <a:t>平成</a:t>
            </a:r>
            <a:r>
              <a:rPr kumimoji="1" lang="en-US" altLang="ja-JP" dirty="0" smtClean="0"/>
              <a:t>28</a:t>
            </a:r>
            <a:r>
              <a:rPr kumimoji="1" lang="ja-JP" altLang="en-US" dirty="0" smtClean="0"/>
              <a:t>年度版</a:t>
            </a:r>
            <a:endParaRPr kumimoji="1" lang="ja-JP" altLang="en-US" dirty="0"/>
          </a:p>
        </p:txBody>
      </p:sp>
      <p:sp>
        <p:nvSpPr>
          <p:cNvPr id="6" name="テキスト ボックス 5"/>
          <p:cNvSpPr txBox="1"/>
          <p:nvPr/>
        </p:nvSpPr>
        <p:spPr>
          <a:xfrm>
            <a:off x="971600" y="5692606"/>
            <a:ext cx="5904656" cy="369332"/>
          </a:xfrm>
          <a:prstGeom prst="rect">
            <a:avLst/>
          </a:prstGeom>
          <a:noFill/>
        </p:spPr>
        <p:txBody>
          <a:bodyPr wrap="square" rtlCol="0">
            <a:spAutoFit/>
          </a:bodyPr>
          <a:lstStyle/>
          <a:p>
            <a:r>
              <a:rPr kumimoji="1" lang="en-US" altLang="ja-JP" dirty="0" smtClean="0"/>
              <a:t>※</a:t>
            </a:r>
            <a:r>
              <a:rPr kumimoji="1" lang="ja-JP" altLang="en-US" dirty="0" smtClean="0"/>
              <a:t>　平成</a:t>
            </a:r>
            <a:r>
              <a:rPr kumimoji="1" lang="en-US" altLang="ja-JP" dirty="0" smtClean="0"/>
              <a:t>28</a:t>
            </a:r>
            <a:r>
              <a:rPr kumimoji="1" lang="ja-JP" altLang="en-US" dirty="0" smtClean="0"/>
              <a:t>年度当初予算確定後に内容</a:t>
            </a:r>
            <a:r>
              <a:rPr lang="ja-JP" altLang="en-US" dirty="0" smtClean="0"/>
              <a:t>を変更します。</a:t>
            </a:r>
            <a:endParaRPr kumimoji="1" lang="ja-JP" altLang="en-US" dirty="0"/>
          </a:p>
        </p:txBody>
      </p:sp>
    </p:spTree>
    <p:extLst>
      <p:ext uri="{BB962C8B-B14F-4D97-AF65-F5344CB8AC3E}">
        <p14:creationId xmlns:p14="http://schemas.microsoft.com/office/powerpoint/2010/main" val="3011590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正方形/長方形 1"/>
          <p:cNvSpPr/>
          <p:nvPr/>
        </p:nvSpPr>
        <p:spPr>
          <a:xfrm>
            <a:off x="396413" y="1052736"/>
            <a:ext cx="8460940" cy="5047536"/>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若者の安定就職支援、職場定着支援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ja-JP" sz="1400" b="1" dirty="0"/>
              <a:t>若者安定就職応援事業</a:t>
            </a:r>
            <a:r>
              <a:rPr lang="en-US" altLang="ja-JP" sz="1400" dirty="0"/>
              <a:t>		</a:t>
            </a:r>
            <a:r>
              <a:rPr lang="ja-JP" altLang="en-US" sz="1400" dirty="0"/>
              <a:t>（</a:t>
            </a:r>
            <a:r>
              <a:rPr lang="en-US" altLang="ja-JP" sz="1400" dirty="0"/>
              <a:t>89,997</a:t>
            </a:r>
            <a:r>
              <a:rPr lang="ja-JP" altLang="en-US" sz="1400" dirty="0"/>
              <a:t>）</a:t>
            </a:r>
            <a:endParaRPr lang="ja-JP" altLang="ja-JP" sz="1400" dirty="0"/>
          </a:p>
          <a:p>
            <a:pPr marL="180000" indent="-457200"/>
            <a:r>
              <a:rPr lang="ja-JP" altLang="en-US" sz="1400" dirty="0"/>
              <a:t>　　</a:t>
            </a:r>
            <a:r>
              <a:rPr lang="ja-JP" altLang="ja-JP" sz="1400" dirty="0"/>
              <a:t>地域の金融機関等と連携した</a:t>
            </a:r>
            <a:r>
              <a:rPr lang="ja-JP" altLang="en-US" sz="1400" dirty="0"/>
              <a:t>就業支援、</a:t>
            </a:r>
            <a:r>
              <a:rPr lang="ja-JP" altLang="ja-JP" sz="1400" dirty="0"/>
              <a:t>利便性の高いエリアにおける</a:t>
            </a:r>
            <a:r>
              <a:rPr lang="ja-JP" altLang="en-US" sz="1400" dirty="0"/>
              <a:t>就職</a:t>
            </a:r>
            <a:r>
              <a:rPr lang="ja-JP" altLang="ja-JP" sz="1400" dirty="0"/>
              <a:t>支援拠点の整備、ものづくり企業での高校生のインターンシップ、若手社員の定着支援のためのセミナー等を実施。</a:t>
            </a:r>
            <a:endParaRPr lang="en-US" altLang="ja-JP" sz="1400" dirty="0"/>
          </a:p>
          <a:p>
            <a:pPr marL="180000" indent="-457200"/>
            <a:endParaRPr lang="en-US" altLang="ja-JP" sz="1400" dirty="0"/>
          </a:p>
          <a:p>
            <a:pPr marL="180000" indent="-457200"/>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smtClean="0"/>
          </a:p>
          <a:p>
            <a:pPr marL="180000" indent="-457200"/>
            <a:endParaRPr lang="en-US" altLang="ja-JP" sz="1400" dirty="0"/>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女性が輝くＯＳＡＫＡ実現プロジェクト事業（新たな人材育成プログラムの開発）</a:t>
            </a:r>
            <a:r>
              <a:rPr lang="en-US" altLang="ja-JP" sz="1400" dirty="0"/>
              <a:t>	</a:t>
            </a:r>
            <a:r>
              <a:rPr lang="ja-JP" altLang="en-US" sz="1400" dirty="0"/>
              <a:t>（</a:t>
            </a:r>
            <a:r>
              <a:rPr lang="en-US" altLang="ja-JP" sz="1400" dirty="0"/>
              <a:t>8,963</a:t>
            </a:r>
            <a:r>
              <a:rPr lang="ja-JP" altLang="en-US" sz="1400" dirty="0"/>
              <a:t>）</a:t>
            </a:r>
            <a:endParaRPr lang="en-US" altLang="ja-JP" sz="1400" dirty="0"/>
          </a:p>
          <a:p>
            <a:pPr marL="180000" indent="-457200"/>
            <a:r>
              <a:rPr lang="ja-JP" altLang="en-US" sz="1400" dirty="0"/>
              <a:t>　　女性の就業率向上に資するよう、多面的な発想力やストレスへの対処法等の「働き続ける力」を身につけるための新たな人材育成プログラムを開発。</a:t>
            </a:r>
            <a:endParaRPr lang="en-US" altLang="ja-JP" sz="1400" dirty="0"/>
          </a:p>
          <a:p>
            <a:pPr marL="180000" indent="-457200"/>
            <a:endParaRPr lang="en-US" altLang="ja-JP" sz="1400" dirty="0"/>
          </a:p>
          <a:p>
            <a:pPr marL="180000" indent="-457200"/>
            <a:endParaRPr lang="ja-JP" altLang="ja-JP" sz="1400" dirty="0"/>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出産</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en-US" sz="1400" b="1" dirty="0" smtClean="0"/>
              <a:t>　新</a:t>
            </a:r>
            <a:r>
              <a:rPr lang="ja-JP" altLang="en-US" sz="1400" b="1" dirty="0"/>
              <a:t>子育て支援交付金</a:t>
            </a:r>
            <a:r>
              <a:rPr lang="en-US" altLang="ja-JP" sz="1400" b="1" dirty="0"/>
              <a:t>	</a:t>
            </a:r>
            <a:r>
              <a:rPr lang="en-US" altLang="ja-JP" sz="1400" dirty="0"/>
              <a:t>		</a:t>
            </a:r>
            <a:r>
              <a:rPr lang="ja-JP" altLang="en-US" sz="1400" dirty="0"/>
              <a:t>（</a:t>
            </a:r>
            <a:r>
              <a:rPr lang="en-US" altLang="ja-JP" sz="1400" dirty="0"/>
              <a:t>500,000</a:t>
            </a:r>
            <a:r>
              <a:rPr lang="ja-JP" altLang="en-US" sz="1400" dirty="0"/>
              <a:t>）</a:t>
            </a:r>
            <a:endParaRPr lang="en-US" altLang="ja-JP" sz="1400" dirty="0"/>
          </a:p>
          <a:p>
            <a:pPr marL="180000" indent="-457200"/>
            <a:r>
              <a:rPr lang="ja-JP" altLang="en-US" sz="1400" dirty="0"/>
              <a:t>　　子ども総合計画の目標達成に資するため、市町村が子どもの貧困や</a:t>
            </a:r>
            <a:r>
              <a:rPr lang="ja-JP" altLang="en-US" sz="1400" dirty="0" err="1"/>
              <a:t>障がい</a:t>
            </a:r>
            <a:r>
              <a:rPr lang="ja-JP" altLang="en-US" sz="1400" dirty="0"/>
              <a:t>児支援、児童虐待防止などに関する府提示モデルメニューに適合する事業を実施する場合に交付金を交付。</a:t>
            </a:r>
            <a:endParaRPr lang="en-US" altLang="ja-JP" sz="1400" dirty="0"/>
          </a:p>
        </p:txBody>
      </p:sp>
      <p:sp>
        <p:nvSpPr>
          <p:cNvPr id="9" name="テキスト ボックス 8"/>
          <p:cNvSpPr txBox="1"/>
          <p:nvPr/>
        </p:nvSpPr>
        <p:spPr>
          <a:xfrm>
            <a:off x="4932040" y="548680"/>
            <a:ext cx="4337605" cy="276999"/>
          </a:xfrm>
          <a:prstGeom prst="rect">
            <a:avLst/>
          </a:prstGeom>
          <a:noFill/>
        </p:spPr>
        <p:txBody>
          <a:bodyPr wrap="square" rtlCol="0">
            <a:spAutoFit/>
          </a:bodyPr>
          <a:lstStyle/>
          <a:p>
            <a:r>
              <a:rPr kumimoji="1" lang="ja-JP" altLang="en-US" sz="1200" dirty="0" smtClean="0"/>
              <a:t>（　　）内は平成</a:t>
            </a:r>
            <a:r>
              <a:rPr kumimoji="1" lang="en-US" altLang="ja-JP" sz="1200" dirty="0" smtClean="0"/>
              <a:t>26</a:t>
            </a:r>
            <a:r>
              <a:rPr kumimoji="1" lang="ja-JP" altLang="en-US" sz="1200" dirty="0" smtClean="0"/>
              <a:t>年補正予算（</a:t>
            </a:r>
            <a:r>
              <a:rPr kumimoji="1" lang="en-US" altLang="ja-JP" sz="1200" dirty="0" smtClean="0"/>
              <a:t>6</a:t>
            </a:r>
            <a:r>
              <a:rPr kumimoji="1" lang="ja-JP" altLang="en-US" sz="1200" dirty="0" smtClean="0"/>
              <a:t>号）の</a:t>
            </a:r>
            <a:r>
              <a:rPr lang="ja-JP" altLang="en-US" sz="1200" dirty="0"/>
              <a:t>額（単位：千円）</a:t>
            </a:r>
            <a:endParaRPr kumimoji="1" lang="ja-JP" altLang="en-US" sz="1200" dirty="0"/>
          </a:p>
        </p:txBody>
      </p:sp>
      <p:sp>
        <p:nvSpPr>
          <p:cNvPr id="15" name="正方形/長方形 14"/>
          <p:cNvSpPr/>
          <p:nvPr/>
        </p:nvSpPr>
        <p:spPr>
          <a:xfrm>
            <a:off x="683568" y="6021288"/>
            <a:ext cx="7992888" cy="79208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：子どもを大阪で育ててよかったと思っている府民の割合</a:t>
            </a:r>
            <a:r>
              <a:rPr lang="en-US" altLang="ja-JP" sz="1200" dirty="0"/>
              <a:t>:H28.3:60%</a:t>
            </a:r>
            <a:r>
              <a:rPr lang="ja-JP" altLang="en-US" sz="1200" dirty="0" smtClean="0"/>
              <a:t>以上</a:t>
            </a:r>
            <a:r>
              <a:rPr lang="ja-JP" altLang="en-US" sz="1200" dirty="0"/>
              <a:t>　</a:t>
            </a:r>
            <a:r>
              <a:rPr lang="en-US" altLang="ja-JP" sz="1200" dirty="0"/>
              <a:t>【H28.3】</a:t>
            </a:r>
            <a:r>
              <a:rPr lang="en-US" altLang="ja-JP" sz="1200" dirty="0" smtClean="0"/>
              <a:t/>
            </a:r>
            <a:br>
              <a:rPr lang="en-US" altLang="ja-JP" sz="1200" dirty="0" smtClean="0"/>
            </a:br>
            <a:r>
              <a:rPr lang="en-US" altLang="ja-JP" sz="1200" dirty="0" smtClean="0"/>
              <a:t>H24.3:49.1%</a:t>
            </a:r>
            <a:br>
              <a:rPr lang="en-US" altLang="ja-JP" sz="1200" dirty="0" smtClean="0"/>
            </a:br>
            <a:r>
              <a:rPr lang="en-US" altLang="ja-JP" sz="1200" dirty="0" smtClean="0"/>
              <a:t>H25.3:44.0%</a:t>
            </a:r>
            <a:br>
              <a:rPr lang="en-US" altLang="ja-JP" sz="1200" dirty="0" smtClean="0"/>
            </a:br>
            <a:r>
              <a:rPr lang="en-US" altLang="ja-JP" sz="1200" dirty="0" smtClean="0"/>
              <a:t>H26.3:57.9%</a:t>
            </a:r>
            <a:endParaRPr kumimoji="1" lang="ja-JP" altLang="en-US" sz="1200" dirty="0"/>
          </a:p>
        </p:txBody>
      </p:sp>
      <p:sp>
        <p:nvSpPr>
          <p:cNvPr id="16" name="正方形/長方形 15"/>
          <p:cNvSpPr/>
          <p:nvPr/>
        </p:nvSpPr>
        <p:spPr>
          <a:xfrm>
            <a:off x="683568" y="1988840"/>
            <a:ext cx="7992888"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：就職</a:t>
            </a:r>
            <a:r>
              <a:rPr lang="ja-JP" altLang="en-US" sz="1200" dirty="0"/>
              <a:t>支援者数</a:t>
            </a:r>
            <a:r>
              <a:rPr lang="en-US" altLang="ja-JP" sz="1200" dirty="0"/>
              <a:t>5,000</a:t>
            </a:r>
            <a:r>
              <a:rPr lang="ja-JP" altLang="en-US" sz="1200" dirty="0"/>
              <a:t>人　安定就職者数</a:t>
            </a:r>
            <a:r>
              <a:rPr lang="en-US" altLang="ja-JP" sz="1200" dirty="0"/>
              <a:t>500</a:t>
            </a:r>
            <a:r>
              <a:rPr lang="ja-JP" altLang="en-US" sz="1200" dirty="0" smtClean="0"/>
              <a:t>人</a:t>
            </a:r>
            <a:r>
              <a:rPr lang="en-US" altLang="ja-JP" sz="1200" dirty="0" smtClean="0"/>
              <a:t/>
            </a:r>
            <a:br>
              <a:rPr lang="en-US" altLang="ja-JP" sz="1200" dirty="0" smtClean="0"/>
            </a:br>
            <a:r>
              <a:rPr lang="ja-JP" altLang="en-US" sz="1200" dirty="0" smtClean="0"/>
              <a:t>インターンシップ</a:t>
            </a:r>
            <a:r>
              <a:rPr lang="ja-JP" altLang="en-US" sz="1200" dirty="0"/>
              <a:t>等協力企業</a:t>
            </a:r>
            <a:r>
              <a:rPr lang="en-US" altLang="ja-JP" sz="1200" dirty="0"/>
              <a:t>100</a:t>
            </a:r>
            <a:r>
              <a:rPr lang="ja-JP" altLang="en-US" sz="1200" dirty="0" smtClean="0"/>
              <a:t>社</a:t>
            </a:r>
            <a:r>
              <a:rPr lang="en-US" altLang="ja-JP" sz="1200" dirty="0" smtClean="0"/>
              <a:t/>
            </a:r>
            <a:br>
              <a:rPr lang="en-US" altLang="ja-JP" sz="1200" dirty="0" smtClean="0"/>
            </a:br>
            <a:r>
              <a:rPr lang="ja-JP" altLang="en-US" sz="1200" dirty="0" smtClean="0"/>
              <a:t>支援</a:t>
            </a:r>
            <a:r>
              <a:rPr lang="ja-JP" altLang="en-US" sz="1200" dirty="0"/>
              <a:t>対象企業数</a:t>
            </a:r>
            <a:r>
              <a:rPr lang="en-US" altLang="ja-JP" sz="1200" dirty="0"/>
              <a:t>25</a:t>
            </a:r>
            <a:r>
              <a:rPr lang="ja-JP" altLang="en-US" sz="1200" dirty="0"/>
              <a:t>社以上（うち離職率改善企業数</a:t>
            </a:r>
            <a:r>
              <a:rPr lang="en-US" altLang="ja-JP" sz="1200" dirty="0"/>
              <a:t>1/2</a:t>
            </a:r>
            <a:r>
              <a:rPr lang="ja-JP" altLang="en-US" sz="1200" dirty="0"/>
              <a:t>以上）　</a:t>
            </a:r>
            <a:r>
              <a:rPr lang="en-US" altLang="ja-JP" sz="1200" dirty="0"/>
              <a:t>【</a:t>
            </a:r>
            <a:r>
              <a:rPr lang="en-US" altLang="ja-JP" sz="1200" dirty="0" smtClean="0"/>
              <a:t>H28.3】</a:t>
            </a:r>
            <a:endParaRPr kumimoji="1" lang="ja-JP" altLang="en-US" sz="1200" dirty="0"/>
          </a:p>
        </p:txBody>
      </p:sp>
      <p:sp>
        <p:nvSpPr>
          <p:cNvPr id="10" name="正方形/長方形 9"/>
          <p:cNvSpPr/>
          <p:nvPr/>
        </p:nvSpPr>
        <p:spPr>
          <a:xfrm>
            <a:off x="683568" y="414908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：新た</a:t>
            </a:r>
            <a:r>
              <a:rPr lang="ja-JP" altLang="en-US" sz="1200" dirty="0">
                <a:solidFill>
                  <a:schemeClr val="tx1"/>
                </a:solidFill>
              </a:rPr>
              <a:t>な「人材育成プログラム</a:t>
            </a:r>
            <a:r>
              <a:rPr lang="en-US" altLang="ja-JP" sz="1200" dirty="0">
                <a:solidFill>
                  <a:schemeClr val="tx1"/>
                </a:solidFill>
              </a:rPr>
              <a:t>(</a:t>
            </a:r>
            <a:r>
              <a:rPr lang="ja-JP" altLang="en-US" sz="1200" dirty="0">
                <a:solidFill>
                  <a:schemeClr val="tx1"/>
                </a:solidFill>
              </a:rPr>
              <a:t>案</a:t>
            </a:r>
            <a:r>
              <a:rPr lang="en-US" altLang="ja-JP" sz="1200" dirty="0">
                <a:solidFill>
                  <a:schemeClr val="tx1"/>
                </a:solidFill>
              </a:rPr>
              <a:t>)</a:t>
            </a:r>
            <a:r>
              <a:rPr lang="ja-JP" altLang="en-US" sz="1200" dirty="0">
                <a:solidFill>
                  <a:schemeClr val="tx1"/>
                </a:solidFill>
              </a:rPr>
              <a:t>」を</a:t>
            </a:r>
            <a:r>
              <a:rPr lang="ja-JP" altLang="en-US" sz="1200" dirty="0" smtClean="0">
                <a:solidFill>
                  <a:schemeClr val="tx1"/>
                </a:solidFill>
              </a:rPr>
              <a:t>開発</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開発</a:t>
            </a:r>
            <a:r>
              <a:rPr lang="ja-JP" altLang="en-US" sz="1200" dirty="0">
                <a:solidFill>
                  <a:schemeClr val="tx1"/>
                </a:solidFill>
              </a:rPr>
              <a:t>したプログラム（案）のトライアル実施（３例</a:t>
            </a:r>
            <a:r>
              <a:rPr lang="ja-JP" altLang="en-US" sz="1200" dirty="0" smtClean="0">
                <a:solidFill>
                  <a:schemeClr val="tx1"/>
                </a:solidFill>
              </a:rPr>
              <a:t>）　</a:t>
            </a:r>
            <a:r>
              <a:rPr lang="en-US" altLang="ja-JP" sz="1200" dirty="0" smtClean="0">
                <a:solidFill>
                  <a:schemeClr val="tx1"/>
                </a:solidFill>
              </a:rPr>
              <a:t>【H28.3】</a:t>
            </a:r>
            <a:endParaRPr kumimoji="1" lang="ja-JP" altLang="en-US" sz="12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88</a:t>
            </a:fld>
            <a:endParaRPr lang="ja-JP" altLang="en-US" dirty="0">
              <a:solidFill>
                <a:prstClr val="black"/>
              </a:solidFill>
            </a:endParaRPr>
          </a:p>
        </p:txBody>
      </p:sp>
    </p:spTree>
    <p:extLst>
      <p:ext uri="{BB962C8B-B14F-4D97-AF65-F5344CB8AC3E}">
        <p14:creationId xmlns:p14="http://schemas.microsoft.com/office/powerpoint/2010/main" val="9965177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p:txBody>
      </p:sp>
      <p:sp>
        <p:nvSpPr>
          <p:cNvPr id="13" name="正方形/長方形 12"/>
          <p:cNvSpPr/>
          <p:nvPr/>
        </p:nvSpPr>
        <p:spPr>
          <a:xfrm>
            <a:off x="396413" y="1077704"/>
            <a:ext cx="8460940" cy="5047536"/>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次代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を担う人づくり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en-US" sz="1400" b="1" dirty="0" smtClean="0"/>
              <a:t>　グローバルリーダー</a:t>
            </a:r>
            <a:r>
              <a:rPr lang="ja-JP" altLang="en-US" sz="1400" b="1" dirty="0"/>
              <a:t>育成・留学促進</a:t>
            </a:r>
            <a:r>
              <a:rPr lang="ja-JP" altLang="en-US" sz="1400" b="1" dirty="0" smtClean="0"/>
              <a:t>事業</a:t>
            </a:r>
            <a:r>
              <a:rPr lang="en-US" altLang="ja-JP" sz="1400" dirty="0" smtClean="0"/>
              <a:t>	</a:t>
            </a:r>
            <a:r>
              <a:rPr lang="ja-JP" altLang="en-US" sz="1400" dirty="0" smtClean="0"/>
              <a:t>（</a:t>
            </a:r>
            <a:r>
              <a:rPr lang="en-US" altLang="ja-JP" sz="1400" dirty="0" smtClean="0"/>
              <a:t>11,277</a:t>
            </a:r>
            <a:r>
              <a:rPr lang="ja-JP" altLang="en-US" sz="1400" dirty="0" smtClean="0"/>
              <a:t>）</a:t>
            </a:r>
            <a:endParaRPr lang="en-US" altLang="ja-JP" sz="1400" dirty="0"/>
          </a:p>
          <a:p>
            <a:pPr marL="180000" indent="-457200"/>
            <a:r>
              <a:rPr lang="ja-JP" altLang="en-US" sz="1400" dirty="0" smtClean="0"/>
              <a:t>　　グローバルリーダー</a:t>
            </a:r>
            <a:r>
              <a:rPr lang="ja-JP" altLang="en-US" sz="1400" dirty="0"/>
              <a:t>育成の契機づくり、大阪への留学促進のため、友好交流都市であるインドネシア・東ジャワ州及びベトナム・ホーチミン市との間で高校生を相互に派遣</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smtClean="0"/>
          </a:p>
          <a:p>
            <a:pPr marL="180000" indent="-457200"/>
            <a:endParaRPr lang="en-US" altLang="ja-JP" sz="1400" dirty="0"/>
          </a:p>
          <a:p>
            <a:pPr marL="180000" indent="-457200"/>
            <a:endParaRPr lang="en-US" altLang="ja-JP" sz="1400" b="1" dirty="0" smtClean="0"/>
          </a:p>
          <a:p>
            <a:pPr marL="180000" indent="-457200"/>
            <a:endParaRPr lang="en-US" altLang="ja-JP" sz="1400" b="1" dirty="0"/>
          </a:p>
          <a:p>
            <a:pPr marL="180000" indent="-457200"/>
            <a:r>
              <a:rPr lang="ja-JP" altLang="en-US" sz="1400" b="1" dirty="0" smtClean="0"/>
              <a:t>○</a:t>
            </a:r>
            <a:r>
              <a:rPr lang="ja-JP" altLang="en-US" sz="1400" b="1" dirty="0"/>
              <a:t>	</a:t>
            </a:r>
            <a:r>
              <a:rPr lang="ja-JP" altLang="en-US" sz="1400" b="1" dirty="0" smtClean="0"/>
              <a:t>　起業家</a:t>
            </a:r>
            <a:r>
              <a:rPr lang="ja-JP" altLang="en-US" sz="1400" b="1" dirty="0"/>
              <a:t>教育活動促進</a:t>
            </a:r>
            <a:r>
              <a:rPr lang="ja-JP" altLang="en-US" sz="1400" b="1" dirty="0" smtClean="0"/>
              <a:t>事業</a:t>
            </a:r>
            <a:r>
              <a:rPr lang="en-US" altLang="ja-JP" sz="1400" b="1" dirty="0" smtClean="0"/>
              <a:t>	</a:t>
            </a:r>
            <a:r>
              <a:rPr lang="en-US" altLang="ja-JP" sz="1400" dirty="0" smtClean="0"/>
              <a:t>	</a:t>
            </a:r>
            <a:r>
              <a:rPr lang="ja-JP" altLang="en-US" sz="1400" dirty="0" smtClean="0"/>
              <a:t>（</a:t>
            </a:r>
            <a:r>
              <a:rPr lang="en-US" altLang="ja-JP" sz="1400" dirty="0" smtClean="0"/>
              <a:t>5,234</a:t>
            </a:r>
            <a:r>
              <a:rPr lang="ja-JP" altLang="en-US" sz="1400" dirty="0" smtClean="0"/>
              <a:t>）</a:t>
            </a:r>
            <a:endParaRPr lang="en-US" altLang="ja-JP" sz="1400" dirty="0"/>
          </a:p>
          <a:p>
            <a:pPr marL="180000" indent="-457200"/>
            <a:r>
              <a:rPr lang="ja-JP" altLang="en-US" sz="1400" dirty="0" smtClean="0"/>
              <a:t>　　起業家</a:t>
            </a:r>
            <a:r>
              <a:rPr lang="ja-JP" altLang="en-US" sz="1400" dirty="0"/>
              <a:t>精神（アントレプレナーシップ）に触れる機会を設け、将来の創業への関心を喚起するため、起業家による高校生に対する出前講座や教員向けセミナー等を実施</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ja-JP" altLang="en-US" sz="1400" dirty="0"/>
          </a:p>
          <a:p>
            <a:pPr marL="180000" indent="-457200"/>
            <a:endParaRPr lang="en-US" altLang="ja-JP" sz="1400" dirty="0" smtClean="0"/>
          </a:p>
          <a:p>
            <a:pPr marL="180000" indent="-457200"/>
            <a:r>
              <a:rPr lang="ja-JP" altLang="en-US" sz="1400" dirty="0"/>
              <a:t>	</a:t>
            </a:r>
            <a:endParaRPr lang="en-US" altLang="ja-JP" sz="1400" dirty="0" smtClean="0"/>
          </a:p>
          <a:p>
            <a:pPr marL="180000" indent="-457200"/>
            <a:endParaRPr lang="ja-JP" altLang="en-US" sz="1400" dirty="0"/>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en-US" sz="1400" b="1" dirty="0" smtClean="0"/>
              <a:t>　高校</a:t>
            </a:r>
            <a:r>
              <a:rPr lang="ja-JP" altLang="en-US" sz="1400" b="1" dirty="0"/>
              <a:t>中退・不登校の若者の自立</a:t>
            </a:r>
            <a:r>
              <a:rPr lang="ja-JP" altLang="en-US" sz="1400" b="1" dirty="0" smtClean="0"/>
              <a:t>支援</a:t>
            </a:r>
            <a:r>
              <a:rPr lang="en-US" altLang="ja-JP" sz="1400" dirty="0" smtClean="0"/>
              <a:t>	</a:t>
            </a:r>
            <a:r>
              <a:rPr lang="ja-JP" altLang="en-US" sz="1400" dirty="0" smtClean="0"/>
              <a:t>（</a:t>
            </a:r>
            <a:r>
              <a:rPr lang="en-US" altLang="ja-JP" sz="1400" dirty="0" smtClean="0"/>
              <a:t>98,489</a:t>
            </a:r>
            <a:r>
              <a:rPr lang="ja-JP" altLang="en-US" sz="1400" dirty="0" smtClean="0"/>
              <a:t>）</a:t>
            </a:r>
            <a:endParaRPr lang="en-US" altLang="ja-JP" sz="1400" dirty="0"/>
          </a:p>
          <a:p>
            <a:pPr marL="180000" indent="-457200"/>
            <a:r>
              <a:rPr lang="ja-JP" altLang="en-US" sz="1400" dirty="0" smtClean="0"/>
              <a:t>　　高校</a:t>
            </a:r>
            <a:r>
              <a:rPr lang="ja-JP" altLang="en-US" sz="1400" dirty="0"/>
              <a:t>（</a:t>
            </a:r>
            <a:r>
              <a:rPr lang="en-US" altLang="ja-JP" sz="1400" dirty="0"/>
              <a:t>20</a:t>
            </a:r>
            <a:r>
              <a:rPr lang="ja-JP" altLang="en-US" sz="1400" dirty="0"/>
              <a:t>校）とＮＰＯ等が連携し、学校内に居場所を開設するとともに福祉や労働等関係機関と連携したプラットフォームを構築。</a:t>
            </a:r>
          </a:p>
        </p:txBody>
      </p:sp>
      <p:sp>
        <p:nvSpPr>
          <p:cNvPr id="9" name="正方形/長方形 8"/>
          <p:cNvSpPr/>
          <p:nvPr/>
        </p:nvSpPr>
        <p:spPr>
          <a:xfrm>
            <a:off x="683568" y="3933056"/>
            <a:ext cx="7992888"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：起業家教育を受けた生徒の起業への意識変化１０％</a:t>
            </a:r>
            <a:r>
              <a:rPr lang="ja-JP" altLang="en-US" sz="1200" dirty="0" smtClean="0"/>
              <a:t>以上</a:t>
            </a:r>
            <a:r>
              <a:rPr lang="en-US" altLang="ja-JP" sz="1200" dirty="0" smtClean="0"/>
              <a:t/>
            </a:r>
            <a:br>
              <a:rPr lang="en-US" altLang="ja-JP" sz="1200" dirty="0" smtClean="0"/>
            </a:br>
            <a:r>
              <a:rPr lang="ja-JP" altLang="en-US" sz="1200" dirty="0" smtClean="0"/>
              <a:t>（</a:t>
            </a:r>
            <a:r>
              <a:rPr lang="ja-JP" altLang="en-US" sz="1200" dirty="0"/>
              <a:t>「起業について印象が変わったか」など起業への関心に対する意識変化を問うアンケートを事前・事後に実施し、その変化を見る</a:t>
            </a:r>
            <a:r>
              <a:rPr lang="ja-JP" altLang="en-US" sz="1200" dirty="0" smtClean="0"/>
              <a:t>）　</a:t>
            </a:r>
            <a:r>
              <a:rPr lang="en-US" altLang="ja-JP" sz="1200" dirty="0" smtClean="0"/>
              <a:t>【H28.3】</a:t>
            </a:r>
            <a:endParaRPr kumimoji="1" lang="ja-JP" altLang="en-US" sz="1200" dirty="0"/>
          </a:p>
        </p:txBody>
      </p:sp>
      <p:sp>
        <p:nvSpPr>
          <p:cNvPr id="10" name="正方形/長方形 9"/>
          <p:cNvSpPr/>
          <p:nvPr/>
        </p:nvSpPr>
        <p:spPr>
          <a:xfrm>
            <a:off x="683568" y="1988840"/>
            <a:ext cx="7992888" cy="100811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：事業に参加した高校生に対するアンケートを</a:t>
            </a:r>
            <a:r>
              <a:rPr lang="ja-JP" altLang="en-US" sz="1200" dirty="0" smtClean="0"/>
              <a:t>実施</a:t>
            </a:r>
            <a:r>
              <a:rPr lang="en-US" altLang="ja-JP" sz="1200" dirty="0"/>
              <a:t/>
            </a:r>
            <a:br>
              <a:rPr lang="en-US" altLang="ja-JP" sz="1200" dirty="0"/>
            </a:br>
            <a:r>
              <a:rPr lang="ja-JP" altLang="en-US" sz="1200" dirty="0" smtClean="0"/>
              <a:t>・大阪府　将来</a:t>
            </a:r>
            <a:r>
              <a:rPr lang="ja-JP" altLang="en-US" sz="1200" dirty="0"/>
              <a:t>の進路の選択肢として海外留学や国際的な職業に就くことを志向する者の割合：</a:t>
            </a:r>
            <a:r>
              <a:rPr lang="en-US" altLang="ja-JP" sz="1200" dirty="0"/>
              <a:t>70</a:t>
            </a:r>
            <a:r>
              <a:rPr lang="ja-JP" altLang="en-US" sz="1200" dirty="0"/>
              <a:t>％</a:t>
            </a:r>
            <a:r>
              <a:rPr lang="ja-JP" altLang="en-US" sz="1200" dirty="0" smtClean="0"/>
              <a:t>以上</a:t>
            </a:r>
            <a:r>
              <a:rPr lang="en-US" altLang="ja-JP" sz="1200" dirty="0" smtClean="0"/>
              <a:t/>
            </a:r>
            <a:br>
              <a:rPr lang="en-US" altLang="ja-JP" sz="1200" dirty="0" smtClean="0"/>
            </a:br>
            <a:r>
              <a:rPr lang="ja-JP" altLang="en-US" sz="1200" dirty="0" smtClean="0"/>
              <a:t>・</a:t>
            </a:r>
            <a:r>
              <a:rPr lang="ja-JP" altLang="en-US" sz="1200" dirty="0"/>
              <a:t>東ジャワ州、ホーチミン</a:t>
            </a:r>
            <a:r>
              <a:rPr lang="ja-JP" altLang="en-US" sz="1200" dirty="0" smtClean="0"/>
              <a:t>市：大阪</a:t>
            </a:r>
            <a:r>
              <a:rPr lang="ja-JP" altLang="en-US" sz="1200" dirty="0"/>
              <a:t>を留学先候補の一つとして検討する者の割合：</a:t>
            </a:r>
            <a:r>
              <a:rPr lang="en-US" altLang="ja-JP" sz="1200" dirty="0"/>
              <a:t>70</a:t>
            </a:r>
            <a:r>
              <a:rPr lang="ja-JP" altLang="en-US" sz="1200" dirty="0"/>
              <a:t>％</a:t>
            </a:r>
            <a:r>
              <a:rPr lang="ja-JP" altLang="en-US" sz="1200" dirty="0" smtClean="0"/>
              <a:t>以上</a:t>
            </a:r>
            <a:r>
              <a:rPr lang="ja-JP" altLang="en-US" sz="1200" dirty="0"/>
              <a:t>　</a:t>
            </a:r>
            <a:r>
              <a:rPr lang="en-US" altLang="ja-JP" sz="1200" dirty="0"/>
              <a:t>【H28.3</a:t>
            </a:r>
            <a:r>
              <a:rPr lang="en-US" altLang="ja-JP" sz="1200" dirty="0" smtClean="0"/>
              <a:t>】</a:t>
            </a:r>
            <a:br>
              <a:rPr lang="en-US" altLang="ja-JP" sz="1200" dirty="0" smtClean="0"/>
            </a:br>
            <a:r>
              <a:rPr lang="ja-JP" altLang="en-US" sz="1200" dirty="0" smtClean="0"/>
              <a:t>（参考）日本</a:t>
            </a:r>
            <a:r>
              <a:rPr lang="en-US" altLang="ja-JP" sz="1200" dirty="0"/>
              <a:t>46.1</a:t>
            </a:r>
            <a:r>
              <a:rPr lang="ja-JP" altLang="en-US" sz="1200" dirty="0"/>
              <a:t>％、米国、韓国、中国平均</a:t>
            </a:r>
            <a:r>
              <a:rPr lang="en-US" altLang="ja-JP" sz="1200" dirty="0"/>
              <a:t>64.4</a:t>
            </a:r>
            <a:r>
              <a:rPr lang="ja-JP" altLang="en-US" sz="1200" dirty="0" smtClean="0"/>
              <a:t>％</a:t>
            </a:r>
            <a:r>
              <a:rPr lang="en-US" altLang="ja-JP" sz="1200" dirty="0"/>
              <a:t/>
            </a:r>
            <a:br>
              <a:rPr lang="en-US" altLang="ja-JP" sz="1200" dirty="0"/>
            </a:br>
            <a:r>
              <a:rPr lang="en-US" altLang="ja-JP" sz="1200" dirty="0" smtClean="0"/>
              <a:t>	</a:t>
            </a:r>
            <a:r>
              <a:rPr lang="ja-JP" altLang="en-US" sz="1200" dirty="0" smtClean="0"/>
              <a:t>　</a:t>
            </a:r>
            <a:r>
              <a:rPr lang="en-US" altLang="ja-JP" sz="1200" dirty="0" smtClean="0"/>
              <a:t>2014.4</a:t>
            </a:r>
            <a:r>
              <a:rPr lang="ja-JP" altLang="en-US" sz="1200" dirty="0" smtClean="0"/>
              <a:t>　（一財）日本児童教育振興財団日本青少年研究所発表</a:t>
            </a:r>
            <a:endParaRPr kumimoji="1" lang="ja-JP" altLang="en-US" sz="1200" dirty="0"/>
          </a:p>
        </p:txBody>
      </p:sp>
      <p:sp>
        <p:nvSpPr>
          <p:cNvPr id="14" name="正方形/長方形 13"/>
          <p:cNvSpPr/>
          <p:nvPr/>
        </p:nvSpPr>
        <p:spPr>
          <a:xfrm>
            <a:off x="683568" y="6093296"/>
            <a:ext cx="7992888" cy="52303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：居場所利用者の進路未決定者数を</a:t>
            </a:r>
            <a:r>
              <a:rPr lang="en-US" altLang="ja-JP" sz="1200" dirty="0"/>
              <a:t>0</a:t>
            </a:r>
            <a:r>
              <a:rPr lang="ja-JP" altLang="en-US" sz="1200" dirty="0"/>
              <a:t>人と</a:t>
            </a:r>
            <a:r>
              <a:rPr lang="ja-JP" altLang="en-US" sz="1200" dirty="0" smtClean="0"/>
              <a:t>する。　</a:t>
            </a:r>
            <a:r>
              <a:rPr lang="en-US" altLang="ja-JP" sz="1200" dirty="0" smtClean="0"/>
              <a:t>【</a:t>
            </a:r>
            <a:r>
              <a:rPr lang="en-US" altLang="ja-JP" sz="1200" dirty="0"/>
              <a:t>H28.3</a:t>
            </a:r>
            <a:r>
              <a:rPr lang="en-US" altLang="ja-JP" sz="1200" dirty="0" smtClean="0"/>
              <a:t>】</a:t>
            </a:r>
            <a:br>
              <a:rPr lang="en-US" altLang="ja-JP" sz="1200" dirty="0" smtClean="0"/>
            </a:br>
            <a:r>
              <a:rPr lang="en-US" altLang="ja-JP" sz="1200" dirty="0" smtClean="0"/>
              <a:t>※</a:t>
            </a:r>
            <a:r>
              <a:rPr lang="ja-JP" altLang="en-US" sz="1200" dirty="0" smtClean="0"/>
              <a:t>　</a:t>
            </a:r>
            <a:r>
              <a:rPr lang="en-US" altLang="ja-JP" sz="1200" dirty="0" smtClean="0"/>
              <a:t>H26</a:t>
            </a:r>
            <a:r>
              <a:rPr lang="ja-JP" altLang="en-US" sz="1200" dirty="0"/>
              <a:t>年度の実績は未確定</a:t>
            </a:r>
            <a:r>
              <a:rPr lang="ja-JP" altLang="en-US" sz="1200" dirty="0" smtClean="0"/>
              <a:t>。（</a:t>
            </a:r>
            <a:r>
              <a:rPr lang="en-US" altLang="ja-JP" sz="1200" dirty="0"/>
              <a:t>H27</a:t>
            </a:r>
            <a:r>
              <a:rPr lang="ja-JP" altLang="en-US" sz="1200" dirty="0"/>
              <a:t>当初に調査予定</a:t>
            </a:r>
            <a:r>
              <a:rPr lang="ja-JP" altLang="en-US" sz="1200" dirty="0" smtClean="0"/>
              <a:t>）</a:t>
            </a:r>
            <a:endParaRPr kumimoji="1" lang="ja-JP" altLang="en-US" sz="12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89</a:t>
            </a:fld>
            <a:endParaRPr lang="ja-JP" altLang="en-US" dirty="0">
              <a:solidFill>
                <a:prstClr val="black"/>
              </a:solidFill>
            </a:endParaRPr>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87350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sp>
        <p:nvSpPr>
          <p:cNvPr id="5" name="正方形/長方形 4"/>
          <p:cNvSpPr/>
          <p:nvPr/>
        </p:nvSpPr>
        <p:spPr>
          <a:xfrm>
            <a:off x="107504" y="706413"/>
            <a:ext cx="8856984" cy="5262979"/>
          </a:xfrm>
          <a:prstGeom prst="rect">
            <a:avLst/>
          </a:prstGeom>
        </p:spPr>
        <p:txBody>
          <a:bodyPr wrap="square">
            <a:spAutoFit/>
          </a:bodyPr>
          <a:lstStyle/>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わが国第二の経済圏</a:t>
            </a:r>
            <a:r>
              <a:rPr lang="ja-JP" altLang="ja-JP" sz="1600" dirty="0" smtClean="0"/>
              <a:t>である</a:t>
            </a:r>
            <a:r>
              <a:rPr lang="ja-JP" altLang="en-US" sz="1600" dirty="0" smtClean="0"/>
              <a:t>関西</a:t>
            </a:r>
            <a:r>
              <a:rPr lang="ja-JP" altLang="ja-JP" sz="1600" dirty="0" smtClean="0"/>
              <a:t>都市圏</a:t>
            </a:r>
            <a:r>
              <a:rPr lang="ja-JP" altLang="ja-JP" sz="1600" dirty="0"/>
              <a:t>（大阪・京都・神戸等</a:t>
            </a:r>
            <a:r>
              <a:rPr lang="ja-JP" altLang="ja-JP" sz="1600" dirty="0" smtClean="0"/>
              <a:t>）は</a:t>
            </a:r>
            <a:r>
              <a:rPr lang="ja-JP" altLang="ja-JP" sz="1600" dirty="0"/>
              <a:t>、首都圏とならぶ東西二極の一極として、西日本の拠点としての機能はもとより、関空・阪神港等の国際水準</a:t>
            </a:r>
            <a:r>
              <a:rPr lang="ja-JP" altLang="ja-JP" sz="1600" dirty="0" smtClean="0"/>
              <a:t>のインフラ</a:t>
            </a:r>
            <a:r>
              <a:rPr lang="ja-JP" altLang="ja-JP" sz="1600" dirty="0"/>
              <a:t>を活かし、急速に成長するアジア新興国をはじめ世界から成長力をとりこみ、日本全体に波及させるゲートウェイ</a:t>
            </a:r>
            <a:r>
              <a:rPr lang="ja-JP" altLang="ja-JP" sz="1600" dirty="0" smtClean="0"/>
              <a:t>機能</a:t>
            </a:r>
            <a:r>
              <a:rPr lang="ja-JP" altLang="en-US" sz="1600" dirty="0" smtClean="0"/>
              <a:t>の発揮が期待されています。</a:t>
            </a:r>
            <a:endParaRPr lang="en-US" altLang="ja-JP" sz="1600" dirty="0" smtClean="0"/>
          </a:p>
          <a:p>
            <a:pPr marL="288000" indent="-457200"/>
            <a:r>
              <a:rPr lang="ja-JP" altLang="en-US" sz="1600" dirty="0"/>
              <a:t>　</a:t>
            </a:r>
            <a:r>
              <a:rPr lang="ja-JP" altLang="en-US" sz="1600" dirty="0" smtClean="0"/>
              <a:t>　　また、特区の活用等による国際競争力の強化などにより経済機能を高めることで、</a:t>
            </a:r>
            <a:r>
              <a:rPr lang="ja-JP" altLang="en-US" sz="1600" dirty="0"/>
              <a:t>産業</a:t>
            </a:r>
            <a:r>
              <a:rPr lang="ja-JP" altLang="en-US" sz="1600" dirty="0" smtClean="0"/>
              <a:t>を活性化させ、昼間人口を増やすとともに、都市魅力を強化することにより、内外</a:t>
            </a:r>
            <a:r>
              <a:rPr lang="ja-JP" altLang="en-US" sz="1600" dirty="0"/>
              <a:t>からの</a:t>
            </a:r>
            <a:r>
              <a:rPr lang="ja-JP" altLang="en-US" sz="1600" dirty="0" smtClean="0"/>
              <a:t>集客力の強化を図り、交流人口を増やします。また、住みやすい都市をめざし、定住魅力を高めることで、東京圏への人口流出に歯止めをかけていきます。</a:t>
            </a:r>
            <a:endParaRPr lang="en-US" altLang="ja-JP" sz="1600" dirty="0" smtClean="0"/>
          </a:p>
          <a:p>
            <a:pPr marL="288000" indent="-457200"/>
            <a:endParaRPr lang="en-US" altLang="ja-JP" sz="1600" dirty="0"/>
          </a:p>
          <a:p>
            <a:pPr marL="288000" indent="-457200"/>
            <a:endParaRPr lang="en-US" altLang="ja-JP" sz="1600" dirty="0" smtClean="0"/>
          </a:p>
          <a:p>
            <a:pPr marL="288000" indent="-457200"/>
            <a:endParaRPr lang="en-US" altLang="ja-JP" sz="1600" dirty="0"/>
          </a:p>
          <a:p>
            <a:pPr marL="288000" indent="-457200"/>
            <a:endParaRPr lang="en-US" altLang="ja-JP" sz="1600" dirty="0" smtClean="0"/>
          </a:p>
          <a:p>
            <a:pPr marL="288000" indent="-457200"/>
            <a:endParaRPr lang="en-US" altLang="ja-JP" sz="1600" dirty="0"/>
          </a:p>
          <a:p>
            <a:pPr marL="288000" indent="-457200"/>
            <a:r>
              <a:rPr lang="ja-JP" altLang="en-US" sz="1600" dirty="0"/>
              <a:t>　</a:t>
            </a:r>
            <a:r>
              <a:rPr lang="ja-JP" altLang="en-US" sz="1600" dirty="0" smtClean="0"/>
              <a:t>　　「大阪の課題は日本の縮図」といわれるように、大阪府内においても、「都心部」への人口集中など、東京一極集中とよく似た状況が見受けられます。</a:t>
            </a:r>
            <a:endParaRPr lang="en-US" altLang="ja-JP" sz="1600" dirty="0" smtClean="0"/>
          </a:p>
          <a:p>
            <a:pPr marL="288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の「まち・ひと・しごと創生総合戦略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「しごと」と「ひと」の好循環は、それを支える「まち」の活性化によって、より強固に支えられる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いう考え方は、大阪府内にもあてはまります。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本総合戦略では、第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章として、「活力ある地域創出」を実現するために、府内の圏域を「都心部」「周辺部」「郊外部」「山間部」に分け、圏域ごとの課題を明らかにしたうえで、府域内の人口対流を進めるための「都市型ライフスタイ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」モデル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を提唱することとしました。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47685" y="2999503"/>
            <a:ext cx="8289020"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a:t>
            </a:r>
            <a:r>
              <a:rPr lang="ja-JP" altLang="en-US" sz="1600" dirty="0" smtClean="0">
                <a:solidFill>
                  <a:schemeClr val="tx1"/>
                </a:solidFill>
              </a:rPr>
              <a:t>　</a:t>
            </a:r>
            <a:r>
              <a:rPr lang="ja-JP" altLang="en-US" sz="1600" dirty="0">
                <a:solidFill>
                  <a:schemeClr val="tx1"/>
                </a:solidFill>
              </a:rPr>
              <a:t>都市としての経済</a:t>
            </a:r>
            <a:r>
              <a:rPr lang="ja-JP" altLang="en-US" sz="1600" dirty="0" smtClean="0">
                <a:solidFill>
                  <a:schemeClr val="tx1"/>
                </a:solidFill>
              </a:rPr>
              <a:t>機能を強化する</a:t>
            </a:r>
            <a:endParaRPr lang="en-US" altLang="ja-JP" sz="1600" dirty="0" smtClean="0">
              <a:solidFill>
                <a:schemeClr val="tx1"/>
              </a:solidFill>
            </a:endParaRPr>
          </a:p>
          <a:p>
            <a:r>
              <a:rPr lang="ja-JP" altLang="en-US" sz="1600" dirty="0">
                <a:solidFill>
                  <a:schemeClr val="tx1"/>
                </a:solidFill>
              </a:rPr>
              <a:t>⑥　</a:t>
            </a:r>
            <a:r>
              <a:rPr lang="ja-JP" altLang="en-US" sz="1600" dirty="0" smtClean="0">
                <a:solidFill>
                  <a:schemeClr val="tx1"/>
                </a:solidFill>
              </a:rPr>
              <a:t>定住魅力・都市魅力を強化する</a:t>
            </a:r>
            <a:r>
              <a:rPr lang="ja-JP" altLang="en-US" sz="1600" dirty="0">
                <a:solidFill>
                  <a:schemeClr val="tx1"/>
                </a:solidFill>
              </a:rPr>
              <a:t>　</a:t>
            </a:r>
            <a:endParaRPr kumimoji="1" lang="ja-JP" altLang="en-US" sz="1600"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．創生総合戦略の方向性</a:t>
            </a:r>
          </a:p>
        </p:txBody>
      </p:sp>
    </p:spTree>
    <p:extLst>
      <p:ext uri="{BB962C8B-B14F-4D97-AF65-F5344CB8AC3E}">
        <p14:creationId xmlns:p14="http://schemas.microsoft.com/office/powerpoint/2010/main" val="30573701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90</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基本目標③：誰もが健康でいきいきと活躍できる「まち」をつくる</a:t>
            </a:r>
            <a:endParaRPr lang="ja-JP" altLang="ja-JP" sz="1600" dirty="0"/>
          </a:p>
        </p:txBody>
      </p:sp>
      <p:sp>
        <p:nvSpPr>
          <p:cNvPr id="13" name="正方形/長方形 12"/>
          <p:cNvSpPr/>
          <p:nvPr/>
        </p:nvSpPr>
        <p:spPr>
          <a:xfrm>
            <a:off x="396413" y="1077704"/>
            <a:ext cx="8460940" cy="3970318"/>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en-US" sz="1400" b="1" dirty="0" smtClean="0"/>
              <a:t>　健康</a:t>
            </a:r>
            <a:r>
              <a:rPr lang="ja-JP" altLang="en-US" sz="1400" b="1" dirty="0"/>
              <a:t>寿命延伸プロジェクト</a:t>
            </a:r>
            <a:r>
              <a:rPr lang="ja-JP" altLang="en-US" sz="1400" dirty="0"/>
              <a:t>	</a:t>
            </a:r>
            <a:r>
              <a:rPr lang="en-US" altLang="ja-JP" sz="1400" dirty="0" smtClean="0"/>
              <a:t>	</a:t>
            </a:r>
            <a:r>
              <a:rPr lang="ja-JP" altLang="en-US" sz="1400" dirty="0" smtClean="0"/>
              <a:t>（</a:t>
            </a:r>
            <a:r>
              <a:rPr lang="en-US" altLang="ja-JP" sz="1400" dirty="0" smtClean="0"/>
              <a:t>52,947</a:t>
            </a:r>
            <a:r>
              <a:rPr lang="ja-JP" altLang="en-US" sz="1400" dirty="0" smtClean="0"/>
              <a:t>）</a:t>
            </a:r>
            <a:endParaRPr lang="en-US" altLang="ja-JP" sz="1400" dirty="0"/>
          </a:p>
          <a:p>
            <a:pPr marL="180000" indent="-457200"/>
            <a:r>
              <a:rPr lang="ja-JP" altLang="en-US" sz="1400" dirty="0" smtClean="0"/>
              <a:t>　　特定</a:t>
            </a:r>
            <a:r>
              <a:rPr lang="ja-JP" altLang="en-US" sz="1400" dirty="0"/>
              <a:t>健診等の受診率向上のため、健康づくりを行った住民に特典を付与する事業などに取組む市町村への補助や全国健康保険協会大阪支部（協会けんぽ）等の健診データの分析、健康づくりの啓発や表彰を行うとともに、府民の食生活等をきめ細やかに実態調査し、健康増進に活用し、健康寿命の延伸を実現。</a:t>
            </a:r>
            <a:endParaRPr lang="en-US" altLang="ja-JP" sz="1400" dirty="0"/>
          </a:p>
          <a:p>
            <a:pPr marL="180000" indent="-457200"/>
            <a:endParaRPr lang="en-US" altLang="ja-JP" sz="1400" dirty="0"/>
          </a:p>
          <a:p>
            <a:pPr marL="180000" indent="-457200"/>
            <a:endParaRPr lang="ja-JP" altLang="en-US" sz="1400" dirty="0"/>
          </a:p>
          <a:p>
            <a:pPr marL="180000" indent="-457200"/>
            <a:endParaRPr lang="en-US" altLang="ja-JP" sz="1400" dirty="0" smtClean="0"/>
          </a:p>
          <a:p>
            <a:pPr marL="180000" indent="-457200"/>
            <a:r>
              <a:rPr lang="ja-JP" altLang="en-US" sz="1400" dirty="0"/>
              <a:t>	</a:t>
            </a:r>
            <a:endParaRPr lang="en-US" altLang="ja-JP" sz="1400" dirty="0" smtClean="0"/>
          </a:p>
          <a:p>
            <a:pPr marL="180000" indent="-457200"/>
            <a:endParaRPr lang="ja-JP" altLang="en-US" sz="1400" dirty="0"/>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p>
          <a:p>
            <a:pPr marL="180000" indent="-457200"/>
            <a:endParaRPr lang="en-US" altLang="ja-JP" sz="1400" dirty="0"/>
          </a:p>
          <a:p>
            <a:pPr marL="180000" indent="-457200"/>
            <a:r>
              <a:rPr lang="ja-JP" altLang="en-US" sz="1400" dirty="0"/>
              <a:t>	</a:t>
            </a: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p>
          <a:p>
            <a:pPr marL="180000" indent="-457200"/>
            <a:endParaRPr lang="ja-JP" altLang="en-US" sz="1400" dirty="0"/>
          </a:p>
          <a:p>
            <a:pPr marL="180000" indent="-457200"/>
            <a:endParaRPr lang="ja-JP" altLang="en-US" sz="1400" dirty="0"/>
          </a:p>
        </p:txBody>
      </p:sp>
      <p:sp>
        <p:nvSpPr>
          <p:cNvPr id="9" name="正方形/長方形 8"/>
          <p:cNvSpPr/>
          <p:nvPr/>
        </p:nvSpPr>
        <p:spPr>
          <a:xfrm>
            <a:off x="683569" y="2204864"/>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en-US" altLang="ja-JP" sz="1200" dirty="0"/>
              <a:t>H27</a:t>
            </a:r>
            <a:r>
              <a:rPr lang="ja-JP" altLang="en-US" sz="1200" dirty="0"/>
              <a:t>年度の特定健診受診率を</a:t>
            </a:r>
            <a:r>
              <a:rPr lang="en-US" altLang="ja-JP" sz="1200" dirty="0"/>
              <a:t>H24</a:t>
            </a:r>
            <a:r>
              <a:rPr lang="ja-JP" altLang="en-US" sz="1200" dirty="0"/>
              <a:t>比で全国平均水準以上となるよう、２％向上させる</a:t>
            </a:r>
            <a:r>
              <a:rPr lang="ja-JP" altLang="en-US" sz="1200" dirty="0" smtClean="0"/>
              <a:t>。</a:t>
            </a:r>
            <a:r>
              <a:rPr lang="ja-JP" altLang="en-US" sz="1200" dirty="0"/>
              <a:t>　</a:t>
            </a:r>
            <a:r>
              <a:rPr lang="en-US" altLang="ja-JP" sz="1200" dirty="0"/>
              <a:t>【H28.3】</a:t>
            </a:r>
            <a:r>
              <a:rPr lang="en-US" altLang="ja-JP" sz="1200" dirty="0" smtClean="0"/>
              <a:t/>
            </a:r>
            <a:br>
              <a:rPr lang="en-US" altLang="ja-JP" sz="1200" dirty="0" smtClean="0"/>
            </a:br>
            <a:r>
              <a:rPr lang="en-US" altLang="ja-JP" sz="1200" dirty="0" smtClean="0"/>
              <a:t>【</a:t>
            </a:r>
            <a:r>
              <a:rPr lang="ja-JP" altLang="en-US" sz="1200" dirty="0" smtClean="0">
                <a:solidFill>
                  <a:schemeClr val="tx1"/>
                </a:solidFill>
              </a:rPr>
              <a:t>参考</a:t>
            </a:r>
            <a:r>
              <a:rPr lang="en-US" altLang="ja-JP" sz="1200" dirty="0" smtClean="0">
                <a:solidFill>
                  <a:schemeClr val="tx1"/>
                </a:solidFill>
              </a:rPr>
              <a:t>H24:40.5</a:t>
            </a:r>
            <a:r>
              <a:rPr lang="en-US" altLang="ja-JP" sz="1200" dirty="0">
                <a:solidFill>
                  <a:schemeClr val="tx1"/>
                </a:solidFill>
              </a:rPr>
              <a:t>%</a:t>
            </a:r>
            <a:r>
              <a:rPr lang="ja-JP" altLang="en-US" sz="1200" dirty="0">
                <a:solidFill>
                  <a:schemeClr val="tx1"/>
                </a:solidFill>
              </a:rPr>
              <a:t>（全国平均</a:t>
            </a:r>
            <a:r>
              <a:rPr lang="en-US" altLang="ja-JP" sz="1200" dirty="0">
                <a:solidFill>
                  <a:schemeClr val="tx1"/>
                </a:solidFill>
              </a:rPr>
              <a:t>45.6</a:t>
            </a:r>
            <a:r>
              <a:rPr lang="ja-JP" altLang="en-US" sz="1200" dirty="0">
                <a:solidFill>
                  <a:schemeClr val="tx1"/>
                </a:solidFill>
              </a:rPr>
              <a:t>％ ） </a:t>
            </a:r>
            <a:r>
              <a:rPr lang="en-US" altLang="ja-JP" sz="1200" dirty="0" smtClean="0"/>
              <a:t>※</a:t>
            </a:r>
            <a:r>
              <a:rPr lang="ja-JP" altLang="en-US" sz="1200" dirty="0"/>
              <a:t>最新値</a:t>
            </a:r>
            <a:r>
              <a:rPr lang="en-US" altLang="ja-JP" sz="1200" dirty="0" smtClean="0"/>
              <a:t>】</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464756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91</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基本目標④：</a:t>
            </a:r>
            <a:r>
              <a:rPr lang="ja-JP" altLang="ja-JP" sz="1600" b="1" dirty="0"/>
              <a:t>安全・安心な地域</a:t>
            </a:r>
            <a:r>
              <a:rPr lang="ja-JP" altLang="en-US" sz="1600" b="1" dirty="0"/>
              <a:t>を</a:t>
            </a:r>
            <a:r>
              <a:rPr lang="ja-JP" altLang="en-US" sz="1600" b="1" dirty="0" smtClean="0"/>
              <a:t>つくる</a:t>
            </a:r>
            <a:endParaRPr lang="ja-JP" altLang="ja-JP" sz="1600" dirty="0"/>
          </a:p>
        </p:txBody>
      </p:sp>
      <p:sp>
        <p:nvSpPr>
          <p:cNvPr id="13" name="正方形/長方形 12"/>
          <p:cNvSpPr/>
          <p:nvPr/>
        </p:nvSpPr>
        <p:spPr>
          <a:xfrm>
            <a:off x="396413" y="1077704"/>
            <a:ext cx="8460940" cy="5262979"/>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en-US" sz="1400" b="1" dirty="0" smtClean="0"/>
              <a:t>　消防団</a:t>
            </a:r>
            <a:r>
              <a:rPr lang="ja-JP" altLang="en-US" sz="1400" b="1" dirty="0"/>
              <a:t>地域防災力強化充実促進事業</a:t>
            </a:r>
            <a:r>
              <a:rPr lang="ja-JP" altLang="en-US" sz="1400" dirty="0"/>
              <a:t>	</a:t>
            </a:r>
            <a:r>
              <a:rPr lang="ja-JP" altLang="en-US" sz="1400" dirty="0" smtClean="0"/>
              <a:t>（</a:t>
            </a:r>
            <a:r>
              <a:rPr lang="en-US" altLang="ja-JP" sz="1400" dirty="0" smtClean="0"/>
              <a:t>1,882</a:t>
            </a:r>
            <a:r>
              <a:rPr lang="ja-JP" altLang="en-US" sz="1400" dirty="0" smtClean="0"/>
              <a:t>）</a:t>
            </a:r>
            <a:endParaRPr lang="en-US" altLang="ja-JP" sz="1400" dirty="0"/>
          </a:p>
          <a:p>
            <a:pPr marL="180000" indent="-457200"/>
            <a:r>
              <a:rPr lang="ja-JP" altLang="en-US" sz="1400" dirty="0" smtClean="0"/>
              <a:t>　　</a:t>
            </a:r>
            <a:r>
              <a:rPr lang="ja-JP" altLang="en-US" sz="1400" dirty="0"/>
              <a:t>地域防災力の充実強化に向け、消防団に対する府民の</a:t>
            </a:r>
            <a:r>
              <a:rPr lang="ja-JP" altLang="en-US" sz="1400" dirty="0" smtClean="0"/>
              <a:t>理解や</a:t>
            </a:r>
            <a:r>
              <a:rPr lang="ja-JP" altLang="en-US" sz="1400" dirty="0"/>
              <a:t>、府民との連携を一層促進するため</a:t>
            </a:r>
            <a:r>
              <a:rPr lang="ja-JP" altLang="en-US" sz="1400" dirty="0" smtClean="0"/>
              <a:t>、若者</a:t>
            </a:r>
            <a:r>
              <a:rPr lang="ja-JP" altLang="en-US" sz="1400" dirty="0"/>
              <a:t>の感性や視点を活かした映像や</a:t>
            </a:r>
            <a:r>
              <a:rPr lang="ja-JP" altLang="en-US" sz="1400" dirty="0" smtClean="0"/>
              <a:t>ポスター</a:t>
            </a:r>
            <a:r>
              <a:rPr lang="ja-JP" altLang="en-US" sz="1400" dirty="0"/>
              <a:t>の制作により、</a:t>
            </a:r>
            <a:r>
              <a:rPr lang="ja-JP" altLang="en-US" sz="1400" dirty="0" smtClean="0"/>
              <a:t>府内</a:t>
            </a:r>
            <a:r>
              <a:rPr lang="ja-JP" altLang="en-US" sz="1400" dirty="0"/>
              <a:t>の消防団活動を紹介するＰＲ事業を市町村と連携して実施。 </a:t>
            </a:r>
            <a:endParaRPr lang="en-US" altLang="ja-JP" sz="1400" dirty="0" smtClean="0"/>
          </a:p>
          <a:p>
            <a:pPr marL="180000" indent="-457200"/>
            <a:r>
              <a:rPr lang="ja-JP" altLang="en-US" sz="1400" dirty="0"/>
              <a:t>	</a:t>
            </a:r>
            <a:endParaRPr lang="en-US" altLang="ja-JP" sz="1400" dirty="0"/>
          </a:p>
          <a:p>
            <a:pPr marL="180000" indent="-457200"/>
            <a:endParaRPr lang="ja-JP" altLang="en-US" sz="1400" dirty="0"/>
          </a:p>
          <a:p>
            <a:pPr marL="180000" indent="-457200"/>
            <a:endParaRPr lang="ja-JP" altLang="en-US" sz="1400" b="1" dirty="0"/>
          </a:p>
          <a:p>
            <a:pPr marL="180000" indent="-457200"/>
            <a:r>
              <a:rPr lang="ja-JP" altLang="en-US" sz="1400" b="1" dirty="0"/>
              <a:t>○	</a:t>
            </a:r>
            <a:r>
              <a:rPr lang="ja-JP" altLang="en-US" sz="1400" b="1" dirty="0" smtClean="0"/>
              <a:t>　女性</a:t>
            </a:r>
            <a:r>
              <a:rPr lang="ja-JP" altLang="en-US" sz="1400" b="1" dirty="0"/>
              <a:t>消防団員活動支援事業</a:t>
            </a:r>
            <a:r>
              <a:rPr lang="ja-JP" altLang="en-US" sz="1400" dirty="0"/>
              <a:t>	</a:t>
            </a:r>
            <a:r>
              <a:rPr lang="en-US" altLang="ja-JP" sz="1400" dirty="0" smtClean="0"/>
              <a:t>	</a:t>
            </a:r>
            <a:r>
              <a:rPr lang="ja-JP" altLang="en-US" sz="1400" dirty="0" smtClean="0"/>
              <a:t>（</a:t>
            </a:r>
            <a:r>
              <a:rPr lang="en-US" altLang="ja-JP" sz="1400" dirty="0" smtClean="0"/>
              <a:t>3,319</a:t>
            </a:r>
            <a:r>
              <a:rPr lang="ja-JP" altLang="en-US" sz="1400" dirty="0" smtClean="0"/>
              <a:t>）</a:t>
            </a:r>
            <a:endParaRPr lang="en-US" altLang="ja-JP" sz="1400" dirty="0"/>
          </a:p>
          <a:p>
            <a:pPr marL="180000" indent="-457200"/>
            <a:r>
              <a:rPr lang="ja-JP" altLang="en-US" sz="1400" dirty="0" smtClean="0"/>
              <a:t>　　</a:t>
            </a:r>
            <a:r>
              <a:rPr lang="ja-JP" altLang="en-US" sz="1400" dirty="0"/>
              <a:t>今後益々、活躍が期待される女性消防団員が活動しやすい環境整備のため、女性団員が扱いやすい資機材等の整備を行う市町村に対する補助（補助率</a:t>
            </a:r>
            <a:r>
              <a:rPr lang="en-US" altLang="ja-JP" sz="1400" dirty="0"/>
              <a:t>1/2</a:t>
            </a:r>
            <a:r>
              <a:rPr lang="ja-JP" altLang="en-US" sz="1400" dirty="0"/>
              <a:t>　補助限度額</a:t>
            </a:r>
            <a:r>
              <a:rPr lang="en-US" altLang="ja-JP" sz="1400" dirty="0"/>
              <a:t>50</a:t>
            </a:r>
            <a:r>
              <a:rPr lang="ja-JP" altLang="en-US" sz="1400" dirty="0"/>
              <a:t>万円）や、女性がより強みを活かせる救命救急の指導者講習を開催。</a:t>
            </a:r>
            <a:endParaRPr lang="en-US" altLang="ja-JP" sz="1400" dirty="0"/>
          </a:p>
          <a:p>
            <a:pPr marL="180000" indent="-457200"/>
            <a:endParaRPr lang="en-US" altLang="ja-JP" sz="1400" dirty="0"/>
          </a:p>
          <a:p>
            <a:pPr marL="180000" indent="-457200"/>
            <a:endParaRPr lang="en-US" altLang="ja-JP" sz="1400" dirty="0" smtClean="0"/>
          </a:p>
          <a:p>
            <a:pPr marL="180000" indent="-457200"/>
            <a:endParaRPr lang="en-US" altLang="ja-JP" sz="1400" dirty="0" smtClean="0"/>
          </a:p>
          <a:p>
            <a:pPr marL="180000" indent="-457200"/>
            <a:r>
              <a:rPr lang="ja-JP" altLang="en-US" sz="1400" dirty="0"/>
              <a:t>	</a:t>
            </a:r>
            <a:endParaRPr lang="en-US" altLang="ja-JP" sz="1400" dirty="0" smtClean="0"/>
          </a:p>
          <a:p>
            <a:pPr marL="180000" indent="-457200"/>
            <a:endParaRPr lang="ja-JP" altLang="en-US" sz="1400" dirty="0"/>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維持管理連携支援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45,360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ンフラ施設の老朽化等への対策として、府や市町村、大学など地域が一体となって人材育成・確保、技術力の継承、維持管理を実践する「地域維持管理連携プラットフォーム」を創設し、点検データの収集・整理等を行う。</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683568" y="2060848"/>
            <a:ext cx="8175600"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smtClean="0"/>
              <a:t>KPI</a:t>
            </a:r>
            <a:r>
              <a:rPr lang="ja-JP" altLang="en-US" sz="1200" dirty="0"/>
              <a:t>：</a:t>
            </a:r>
            <a:r>
              <a:rPr lang="ja-JP" altLang="en-US" sz="1200" dirty="0" smtClean="0"/>
              <a:t>平成</a:t>
            </a:r>
            <a:r>
              <a:rPr lang="en-US" altLang="ja-JP" sz="1200" dirty="0"/>
              <a:t>26</a:t>
            </a:r>
            <a:r>
              <a:rPr lang="ja-JP" altLang="en-US" sz="1200" dirty="0" smtClean="0"/>
              <a:t>年</a:t>
            </a:r>
            <a:r>
              <a:rPr lang="en-US" altLang="ja-JP" sz="1200" dirty="0" smtClean="0"/>
              <a:t>4</a:t>
            </a:r>
            <a:r>
              <a:rPr lang="ja-JP" altLang="en-US" sz="1200" dirty="0" smtClean="0"/>
              <a:t>月</a:t>
            </a:r>
            <a:r>
              <a:rPr lang="en-US" altLang="ja-JP" sz="1200" dirty="0" smtClean="0"/>
              <a:t>1</a:t>
            </a:r>
            <a:r>
              <a:rPr lang="ja-JP" altLang="en-US" sz="1200" dirty="0" smtClean="0"/>
              <a:t>日</a:t>
            </a:r>
            <a:r>
              <a:rPr lang="ja-JP" altLang="en-US" sz="1200" dirty="0"/>
              <a:t>の消防団員数（</a:t>
            </a:r>
            <a:r>
              <a:rPr lang="en-US" altLang="ja-JP" sz="1200" dirty="0"/>
              <a:t>10,482</a:t>
            </a:r>
            <a:r>
              <a:rPr lang="ja-JP" altLang="en-US" sz="1200" dirty="0"/>
              <a:t>人）を維持する</a:t>
            </a:r>
            <a:r>
              <a:rPr lang="ja-JP" altLang="en-US" sz="1200" dirty="0" smtClean="0"/>
              <a:t>　</a:t>
            </a:r>
            <a:r>
              <a:rPr lang="en-US" altLang="ja-JP" sz="1200" dirty="0" smtClean="0"/>
              <a:t>【H28.3】</a:t>
            </a:r>
            <a:endParaRPr kumimoji="1" lang="ja-JP" altLang="en-US" sz="1200" dirty="0"/>
          </a:p>
        </p:txBody>
      </p:sp>
      <p:sp>
        <p:nvSpPr>
          <p:cNvPr id="8" name="正方形/長方形 7"/>
          <p:cNvSpPr/>
          <p:nvPr/>
        </p:nvSpPr>
        <p:spPr>
          <a:xfrm>
            <a:off x="683568" y="3504615"/>
            <a:ext cx="8175600"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：女性</a:t>
            </a:r>
            <a:r>
              <a:rPr lang="ja-JP" altLang="en-US" sz="1200" dirty="0"/>
              <a:t>消防団員が活動しやすい資機材整備について</a:t>
            </a:r>
            <a:r>
              <a:rPr lang="ja-JP" altLang="en-US" sz="1200" dirty="0" smtClean="0"/>
              <a:t>は</a:t>
            </a:r>
            <a:r>
              <a:rPr lang="en-US" altLang="ja-JP" sz="1200" dirty="0" smtClean="0"/>
              <a:t>3</a:t>
            </a:r>
            <a:r>
              <a:rPr lang="ja-JP" altLang="en-US" sz="1200" dirty="0" smtClean="0"/>
              <a:t>か年で</a:t>
            </a:r>
            <a:r>
              <a:rPr lang="en-US" altLang="ja-JP" sz="1200" dirty="0" smtClean="0"/>
              <a:t>16</a:t>
            </a:r>
            <a:r>
              <a:rPr lang="ja-JP" altLang="en-US" sz="1200" dirty="0" smtClean="0"/>
              <a:t>団体</a:t>
            </a:r>
            <a:r>
              <a:rPr lang="en-US" altLang="ja-JP" sz="1200" dirty="0" smtClean="0"/>
              <a:t/>
            </a:r>
            <a:br>
              <a:rPr lang="en-US" altLang="ja-JP" sz="1200" dirty="0" smtClean="0"/>
            </a:br>
            <a:r>
              <a:rPr lang="ja-JP" altLang="en-US" sz="1200" dirty="0" smtClean="0"/>
              <a:t>救急</a:t>
            </a:r>
            <a:r>
              <a:rPr lang="ja-JP" altLang="en-US" sz="1200" dirty="0"/>
              <a:t>処置能力向上のための講習実施について</a:t>
            </a:r>
            <a:r>
              <a:rPr lang="ja-JP" altLang="en-US" sz="1200" dirty="0" smtClean="0"/>
              <a:t>は</a:t>
            </a:r>
            <a:r>
              <a:rPr lang="en-US" altLang="ja-JP" sz="1200" dirty="0" smtClean="0"/>
              <a:t>3</a:t>
            </a:r>
            <a:r>
              <a:rPr lang="ja-JP" altLang="en-US" sz="1200" dirty="0" smtClean="0"/>
              <a:t>年で</a:t>
            </a:r>
            <a:r>
              <a:rPr lang="en-US" altLang="ja-JP" sz="1200" dirty="0" smtClean="0"/>
              <a:t>262</a:t>
            </a:r>
            <a:r>
              <a:rPr lang="ja-JP" altLang="en-US" sz="1200" dirty="0" smtClean="0"/>
              <a:t>人</a:t>
            </a:r>
            <a:r>
              <a:rPr lang="ja-JP" altLang="en-US" sz="1200" dirty="0"/>
              <a:t>（事業期間中に増加目標とする女性消防団</a:t>
            </a:r>
            <a:r>
              <a:rPr lang="ja-JP" altLang="en-US" sz="1200" dirty="0" smtClean="0"/>
              <a:t>員数）</a:t>
            </a:r>
            <a:r>
              <a:rPr lang="en-US" altLang="ja-JP" sz="1200" dirty="0" smtClean="0"/>
              <a:t>【H30.3】</a:t>
            </a:r>
            <a:endParaRPr kumimoji="1" lang="ja-JP" altLang="en-US" sz="1200" dirty="0"/>
          </a:p>
        </p:txBody>
      </p:sp>
      <p:sp>
        <p:nvSpPr>
          <p:cNvPr id="9" name="正方形/長方形 8"/>
          <p:cNvSpPr/>
          <p:nvPr/>
        </p:nvSpPr>
        <p:spPr>
          <a:xfrm>
            <a:off x="683569" y="5445224"/>
            <a:ext cx="8175600"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：情報共有・人材育成等のプラットフォームの</a:t>
            </a:r>
            <a:r>
              <a:rPr lang="ja-JP" altLang="en-US" sz="1200" dirty="0" smtClean="0"/>
              <a:t>開催（</a:t>
            </a:r>
            <a:r>
              <a:rPr lang="ja-JP" altLang="en-US" sz="1200" dirty="0"/>
              <a:t>年５回／地域</a:t>
            </a:r>
            <a:r>
              <a:rPr lang="ja-JP" altLang="en-US" sz="1200" dirty="0" smtClean="0"/>
              <a:t>）</a:t>
            </a:r>
            <a:r>
              <a:rPr lang="en-US" altLang="ja-JP" sz="1200" dirty="0" smtClean="0"/>
              <a:t/>
            </a:r>
            <a:br>
              <a:rPr lang="en-US" altLang="ja-JP" sz="1200" dirty="0" smtClean="0"/>
            </a:br>
            <a:r>
              <a:rPr lang="ja-JP" altLang="en-US" sz="1200" dirty="0" smtClean="0"/>
              <a:t>担い手</a:t>
            </a:r>
            <a:r>
              <a:rPr lang="ja-JP" altLang="en-US" sz="1200" dirty="0"/>
              <a:t>ワークショップ受講者数（年間２０人／地域）　</a:t>
            </a:r>
            <a:r>
              <a:rPr lang="en-US" altLang="ja-JP" sz="1200" dirty="0"/>
              <a:t>【</a:t>
            </a:r>
            <a:r>
              <a:rPr lang="en-US" altLang="ja-JP" sz="1200" dirty="0" smtClean="0"/>
              <a:t>H28.3</a:t>
            </a:r>
            <a:r>
              <a:rPr lang="en-US" altLang="ja-JP" sz="1200" dirty="0"/>
              <a:t>】</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0182926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3" name="正方形/長方形 12"/>
          <p:cNvSpPr/>
          <p:nvPr/>
        </p:nvSpPr>
        <p:spPr>
          <a:xfrm>
            <a:off x="396413" y="1077704"/>
            <a:ext cx="8460940" cy="6155531"/>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en-US" sz="1400" b="1" dirty="0" smtClean="0"/>
              <a:t>　オープンイノベーション</a:t>
            </a:r>
            <a:r>
              <a:rPr lang="ja-JP" altLang="en-US" sz="1400" b="1" dirty="0"/>
              <a:t>海外展開支援事業</a:t>
            </a:r>
            <a:r>
              <a:rPr lang="ja-JP" altLang="en-US" sz="1400" dirty="0"/>
              <a:t>	</a:t>
            </a:r>
            <a:r>
              <a:rPr lang="ja-JP" altLang="en-US" sz="1400" dirty="0" smtClean="0"/>
              <a:t>（</a:t>
            </a:r>
            <a:r>
              <a:rPr lang="en-US" altLang="ja-JP" sz="1400" dirty="0" smtClean="0"/>
              <a:t>11,649</a:t>
            </a:r>
            <a:r>
              <a:rPr lang="ja-JP" altLang="en-US" sz="1400" dirty="0" smtClean="0"/>
              <a:t>）</a:t>
            </a:r>
            <a:endParaRPr lang="en-US" altLang="ja-JP" sz="1400" dirty="0"/>
          </a:p>
          <a:p>
            <a:pPr marL="180000" indent="-457200"/>
            <a:r>
              <a:rPr lang="ja-JP" altLang="en-US" sz="1400" dirty="0" smtClean="0"/>
              <a:t>　　大阪</a:t>
            </a:r>
            <a:r>
              <a:rPr lang="ja-JP" altLang="en-US" sz="1400" dirty="0"/>
              <a:t>企業との協力について要請のあったトルコ家電企業を招聘してオープンイノベーションフォーラム（技術課題説明会）を開催し、府内中小企業との技術提携・共同研究等を促進</a:t>
            </a:r>
            <a:r>
              <a:rPr lang="ja-JP" altLang="en-US" sz="1400" dirty="0" smtClean="0"/>
              <a:t>。</a:t>
            </a:r>
            <a:endParaRPr lang="en-US" altLang="ja-JP" sz="1400" dirty="0" smtClean="0"/>
          </a:p>
          <a:p>
            <a:pPr marL="180000" indent="-457200"/>
            <a:r>
              <a:rPr lang="ja-JP" altLang="en-US" sz="1400" dirty="0"/>
              <a:t>	</a:t>
            </a:r>
          </a:p>
          <a:p>
            <a:pPr marL="180000" indent="-457200"/>
            <a:endParaRPr lang="ja-JP" altLang="en-US" sz="1400" dirty="0"/>
          </a:p>
          <a:p>
            <a:pPr marL="180000" indent="-457200"/>
            <a:endParaRPr lang="en-US" altLang="ja-JP" sz="800" b="1" dirty="0" smtClean="0"/>
          </a:p>
          <a:p>
            <a:pPr marL="180000" indent="-457200"/>
            <a:endParaRPr lang="en-US" altLang="ja-JP" sz="1400" b="1" dirty="0" smtClean="0"/>
          </a:p>
          <a:p>
            <a:pPr marL="180000" indent="-457200"/>
            <a:r>
              <a:rPr lang="ja-JP" altLang="en-US" sz="1400" b="1" dirty="0" smtClean="0"/>
              <a:t>○</a:t>
            </a:r>
            <a:r>
              <a:rPr lang="ja-JP" altLang="en-US" sz="1400" b="1" dirty="0"/>
              <a:t>	　国家戦略特区等推進事業</a:t>
            </a:r>
            <a:r>
              <a:rPr lang="ja-JP" altLang="en-US" sz="1400" dirty="0"/>
              <a:t>	</a:t>
            </a:r>
            <a:r>
              <a:rPr lang="en-US" altLang="ja-JP" sz="1400" dirty="0"/>
              <a:t>	</a:t>
            </a:r>
            <a:r>
              <a:rPr lang="ja-JP" altLang="en-US" sz="1400" dirty="0"/>
              <a:t>（</a:t>
            </a:r>
            <a:r>
              <a:rPr lang="en-US" altLang="ja-JP" sz="1400" dirty="0"/>
              <a:t>6,917</a:t>
            </a:r>
            <a:r>
              <a:rPr lang="ja-JP" altLang="en-US" sz="1400" dirty="0"/>
              <a:t>）</a:t>
            </a:r>
            <a:endParaRPr lang="en-US" altLang="ja-JP" sz="1400" dirty="0"/>
          </a:p>
          <a:p>
            <a:pPr marL="180000" indent="-457200"/>
            <a:r>
              <a:rPr lang="ja-JP" altLang="en-US" sz="1400" dirty="0"/>
              <a:t>　　大阪への投資魅力を府内外へ発信するため、国家戦略特区及び関西イノベーション国際戦略総合特区に関するプロモーション等を実施。	</a:t>
            </a:r>
            <a:endParaRPr lang="en-US" altLang="ja-JP" sz="1400" dirty="0"/>
          </a:p>
          <a:p>
            <a:pPr marL="180000" indent="-457200"/>
            <a:endParaRPr lang="en-US" altLang="ja-JP" sz="1400" dirty="0"/>
          </a:p>
          <a:p>
            <a:pPr marL="180000" indent="-457200"/>
            <a:endParaRPr lang="ja-JP" altLang="en-US" sz="1400" dirty="0"/>
          </a:p>
          <a:p>
            <a:pPr marL="180000" indent="-457200"/>
            <a:endParaRPr lang="en-US" altLang="ja-JP" sz="1400" b="1" dirty="0"/>
          </a:p>
          <a:p>
            <a:pPr marL="180000" indent="-457200"/>
            <a:endParaRPr lang="en-US" altLang="ja-JP" sz="1100" b="1" dirty="0" smtClean="0"/>
          </a:p>
          <a:p>
            <a:pPr marL="180000" indent="-457200"/>
            <a:endParaRPr lang="en-US" altLang="ja-JP" sz="1100" b="1" dirty="0"/>
          </a:p>
          <a:p>
            <a:pPr marL="180000" indent="-457200"/>
            <a:r>
              <a:rPr lang="ja-JP" altLang="en-US" sz="1400" b="1" dirty="0"/>
              <a:t>○	　グリーンイノベーション関連企業立地促進事業</a:t>
            </a:r>
            <a:r>
              <a:rPr lang="ja-JP" altLang="en-US" sz="1400" dirty="0"/>
              <a:t>	（</a:t>
            </a:r>
            <a:r>
              <a:rPr lang="en-US" altLang="ja-JP" sz="1400" dirty="0"/>
              <a:t>1,980</a:t>
            </a:r>
            <a:r>
              <a:rPr lang="ja-JP" altLang="en-US" sz="1400" dirty="0"/>
              <a:t>）</a:t>
            </a:r>
            <a:endParaRPr lang="en-US" altLang="ja-JP" sz="1400" dirty="0"/>
          </a:p>
          <a:p>
            <a:pPr marL="180000" indent="-457200"/>
            <a:r>
              <a:rPr lang="ja-JP" altLang="en-US" sz="1400" dirty="0"/>
              <a:t>　　蓄電池・燃料電池関連企業の集積を図るため、各分野のキーパーソンによる講演のほか、（独）製品評価技術基盤機構（ＮＩＴＥ）が整備する世界最大級の大型蓄電池試験・評価施設や大阪での革新的な実証プロジェクト等の視察など、国際的なプロモーション</a:t>
            </a:r>
            <a:r>
              <a:rPr lang="ja-JP" altLang="en-US" sz="1400" dirty="0" smtClean="0"/>
              <a:t>活動</a:t>
            </a:r>
            <a:r>
              <a:rPr lang="ja-JP" altLang="en-US" sz="1400" dirty="0"/>
              <a:t>について検討を行う。</a:t>
            </a:r>
            <a:endParaRPr lang="en-US" altLang="ja-JP" sz="1400" dirty="0"/>
          </a:p>
          <a:p>
            <a:pPr marL="180000" indent="-457200"/>
            <a:endParaRPr lang="ja-JP" altLang="en-US" sz="1400" b="1" dirty="0"/>
          </a:p>
          <a:p>
            <a:pPr marL="180000" indent="-457200"/>
            <a:endParaRPr lang="en-US" altLang="ja-JP" sz="1400" b="1" dirty="0"/>
          </a:p>
          <a:p>
            <a:pPr marL="180000" indent="-457200"/>
            <a:endParaRPr lang="en-US" altLang="ja-JP" sz="1400" b="1" dirty="0" smtClean="0"/>
          </a:p>
          <a:p>
            <a:pPr marL="180000" indent="-457200"/>
            <a:r>
              <a:rPr lang="ja-JP" altLang="en-US" sz="1400" b="1" dirty="0" smtClean="0"/>
              <a:t>○</a:t>
            </a:r>
            <a:r>
              <a:rPr lang="ja-JP" altLang="en-US" sz="1400" b="1" dirty="0"/>
              <a:t>	</a:t>
            </a:r>
            <a:r>
              <a:rPr lang="ja-JP" altLang="en-US" sz="1400" b="1" dirty="0" smtClean="0"/>
              <a:t>　医療</a:t>
            </a:r>
            <a:r>
              <a:rPr lang="ja-JP" altLang="en-US" sz="1400" b="1" dirty="0"/>
              <a:t>機器研究開発支援</a:t>
            </a:r>
            <a:r>
              <a:rPr lang="ja-JP" altLang="en-US" sz="1400" b="1" dirty="0" smtClean="0"/>
              <a:t>事業</a:t>
            </a:r>
            <a:r>
              <a:rPr lang="en-US" altLang="ja-JP" sz="1400" b="1" dirty="0" smtClean="0"/>
              <a:t>	</a:t>
            </a:r>
            <a:r>
              <a:rPr lang="ja-JP" altLang="en-US" sz="1400" dirty="0"/>
              <a:t>	</a:t>
            </a:r>
            <a:r>
              <a:rPr lang="ja-JP" altLang="en-US" sz="1400" dirty="0" smtClean="0"/>
              <a:t>（</a:t>
            </a:r>
            <a:r>
              <a:rPr lang="en-US" altLang="ja-JP" sz="1400" dirty="0" smtClean="0"/>
              <a:t>20,174</a:t>
            </a:r>
            <a:r>
              <a:rPr lang="ja-JP" altLang="en-US" sz="1400" dirty="0" smtClean="0"/>
              <a:t>）</a:t>
            </a:r>
            <a:endParaRPr lang="en-US" altLang="ja-JP" sz="1400" dirty="0"/>
          </a:p>
          <a:p>
            <a:pPr marL="180000" indent="-457200"/>
            <a:r>
              <a:rPr lang="ja-JP" altLang="en-US" sz="1400" dirty="0" smtClean="0"/>
              <a:t>　　医療</a:t>
            </a:r>
            <a:r>
              <a:rPr lang="ja-JP" altLang="en-US" sz="1400" dirty="0"/>
              <a:t>機器分野において事業化をめざす中小企業の試作品開発・試験評価段階における経費について補助。（補助率</a:t>
            </a:r>
            <a:r>
              <a:rPr lang="en-US" altLang="ja-JP" sz="1400" dirty="0"/>
              <a:t>1/2</a:t>
            </a:r>
            <a:r>
              <a:rPr lang="ja-JP" altLang="en-US" sz="1400" dirty="0" err="1" smtClean="0"/>
              <a:t>、</a:t>
            </a:r>
            <a:r>
              <a:rPr lang="en-US" altLang="ja-JP" sz="1400" dirty="0"/>
              <a:t> 1</a:t>
            </a:r>
            <a:r>
              <a:rPr lang="ja-JP" altLang="en-US" sz="1400" dirty="0"/>
              <a:t>年度当たり</a:t>
            </a:r>
            <a:r>
              <a:rPr lang="ja-JP" altLang="en-US" sz="1400" dirty="0" smtClean="0"/>
              <a:t>上限</a:t>
            </a:r>
            <a:r>
              <a:rPr lang="en-US" altLang="ja-JP" sz="1400" dirty="0"/>
              <a:t>500</a:t>
            </a:r>
            <a:r>
              <a:rPr lang="ja-JP" altLang="en-US" sz="1400" dirty="0"/>
              <a:t>万</a:t>
            </a:r>
            <a:r>
              <a:rPr lang="ja-JP" altLang="en-US" sz="1400" dirty="0" smtClean="0"/>
              <a:t>円</a:t>
            </a:r>
            <a:r>
              <a:rPr lang="ja-JP" altLang="en-US" sz="1400" dirty="0"/>
              <a:t>で、事業期間は</a:t>
            </a:r>
            <a:r>
              <a:rPr lang="en-US" altLang="ja-JP" sz="1400" dirty="0"/>
              <a:t>3</a:t>
            </a:r>
            <a:r>
              <a:rPr lang="ja-JP" altLang="en-US" sz="1400" dirty="0"/>
              <a:t>年度を上限とし、最大</a:t>
            </a:r>
            <a:r>
              <a:rPr lang="en-US" altLang="ja-JP" sz="1400" dirty="0"/>
              <a:t>1,000</a:t>
            </a:r>
            <a:r>
              <a:rPr lang="ja-JP" altLang="en-US" sz="1400" dirty="0"/>
              <a:t>万円</a:t>
            </a:r>
            <a:r>
              <a:rPr lang="ja-JP" altLang="en-US" sz="1400" dirty="0" smtClean="0"/>
              <a:t>）</a:t>
            </a:r>
            <a:r>
              <a:rPr lang="ja-JP" altLang="en-US" sz="1400" dirty="0"/>
              <a:t>	</a:t>
            </a:r>
            <a:endParaRPr lang="en-US" altLang="ja-JP" sz="1400" dirty="0" smtClean="0"/>
          </a:p>
          <a:p>
            <a:pPr marL="180000" indent="-457200"/>
            <a:endParaRPr lang="ja-JP" altLang="en-US" sz="1400" dirty="0"/>
          </a:p>
          <a:p>
            <a:pPr marL="180000" indent="-457200"/>
            <a:endParaRPr lang="ja-JP" altLang="en-US" sz="1400" b="1" dirty="0"/>
          </a:p>
        </p:txBody>
      </p:sp>
      <p:sp>
        <p:nvSpPr>
          <p:cNvPr id="2" name="正方形/長方形 1"/>
          <p:cNvSpPr/>
          <p:nvPr/>
        </p:nvSpPr>
        <p:spPr>
          <a:xfrm>
            <a:off x="683569" y="198884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：海外</a:t>
            </a:r>
            <a:r>
              <a:rPr lang="ja-JP" altLang="en-US" sz="1200" dirty="0"/>
              <a:t>企業への提案件数：</a:t>
            </a:r>
            <a:r>
              <a:rPr lang="en-US" altLang="ja-JP" sz="1200" dirty="0"/>
              <a:t>50</a:t>
            </a:r>
            <a:r>
              <a:rPr lang="ja-JP" altLang="en-US" sz="1200" dirty="0" smtClean="0"/>
              <a:t>社、</a:t>
            </a:r>
            <a:r>
              <a:rPr lang="en-US" altLang="ja-JP" sz="1200" dirty="0" smtClean="0"/>
              <a:t/>
            </a:r>
            <a:br>
              <a:rPr lang="en-US" altLang="ja-JP" sz="1200" dirty="0" smtClean="0"/>
            </a:br>
            <a:r>
              <a:rPr lang="ja-JP" altLang="en-US" sz="1200" dirty="0" smtClean="0"/>
              <a:t>導入</a:t>
            </a:r>
            <a:r>
              <a:rPr lang="ja-JP" altLang="en-US" sz="1200" dirty="0"/>
              <a:t>に向けた検討開始数：</a:t>
            </a:r>
            <a:r>
              <a:rPr lang="en-US" altLang="ja-JP" sz="1200" dirty="0"/>
              <a:t>10</a:t>
            </a:r>
            <a:r>
              <a:rPr lang="ja-JP" altLang="en-US" sz="1200" dirty="0" smtClean="0"/>
              <a:t>件　</a:t>
            </a:r>
            <a:r>
              <a:rPr lang="en-US" altLang="ja-JP" sz="1200" dirty="0" smtClean="0"/>
              <a:t>【H28.3】</a:t>
            </a:r>
            <a:endParaRPr kumimoji="1" lang="ja-JP" altLang="en-US" sz="1200" dirty="0"/>
          </a:p>
        </p:txBody>
      </p:sp>
      <p:sp>
        <p:nvSpPr>
          <p:cNvPr id="8" name="正方形/長方形 7"/>
          <p:cNvSpPr/>
          <p:nvPr/>
        </p:nvSpPr>
        <p:spPr>
          <a:xfrm>
            <a:off x="683568" y="6525344"/>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smtClean="0"/>
              <a:t>KPI</a:t>
            </a:r>
            <a:r>
              <a:rPr lang="ja-JP" altLang="en-US" sz="1200" dirty="0" smtClean="0"/>
              <a:t>：</a:t>
            </a:r>
            <a:r>
              <a:rPr lang="zh-TW" altLang="en-US" sz="1200" dirty="0"/>
              <a:t>新規開発採択件数：４件</a:t>
            </a:r>
            <a:r>
              <a:rPr lang="ja-JP" altLang="en-US" sz="1200" dirty="0" smtClean="0"/>
              <a:t>　</a:t>
            </a:r>
            <a:r>
              <a:rPr lang="en-US" altLang="ja-JP" sz="1200" dirty="0" smtClean="0"/>
              <a:t>【H28.3】</a:t>
            </a:r>
            <a:endParaRPr kumimoji="1" lang="ja-JP" altLang="en-US" sz="12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正方形/長方形 15"/>
          <p:cNvSpPr/>
          <p:nvPr/>
        </p:nvSpPr>
        <p:spPr>
          <a:xfrm>
            <a:off x="683568" y="5301208"/>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solidFill>
                  <a:schemeClr val="tx1"/>
                </a:solidFill>
              </a:rPr>
              <a:t>KPI</a:t>
            </a:r>
            <a:r>
              <a:rPr lang="ja-JP" altLang="en-US" sz="1200" dirty="0">
                <a:solidFill>
                  <a:schemeClr val="tx1"/>
                </a:solidFill>
              </a:rPr>
              <a:t>：関連企業や団体等に対するプロモーションの事前告知：</a:t>
            </a:r>
            <a:r>
              <a:rPr lang="en-US" altLang="ja-JP" sz="1200" dirty="0">
                <a:solidFill>
                  <a:schemeClr val="tx1"/>
                </a:solidFill>
              </a:rPr>
              <a:t>300</a:t>
            </a:r>
            <a:r>
              <a:rPr lang="ja-JP" altLang="en-US" sz="1200" dirty="0">
                <a:solidFill>
                  <a:schemeClr val="tx1"/>
                </a:solidFill>
              </a:rPr>
              <a:t>社・団体　</a:t>
            </a:r>
            <a:r>
              <a:rPr lang="en-US" altLang="ja-JP" sz="1200" dirty="0">
                <a:solidFill>
                  <a:schemeClr val="tx1"/>
                </a:solidFill>
              </a:rPr>
              <a:t>【</a:t>
            </a:r>
            <a:r>
              <a:rPr lang="en-US" altLang="ja-JP" sz="1200" dirty="0" smtClean="0">
                <a:solidFill>
                  <a:schemeClr val="tx1"/>
                </a:solidFill>
              </a:rPr>
              <a:t>H28.3】</a:t>
            </a:r>
            <a:endParaRPr kumimoji="1" lang="ja-JP" altLang="en-US" sz="1200" dirty="0">
              <a:solidFill>
                <a:schemeClr val="tx1"/>
              </a:solidFill>
            </a:endParaRPr>
          </a:p>
        </p:txBody>
      </p:sp>
      <p:sp>
        <p:nvSpPr>
          <p:cNvPr id="17" name="正方形/長方形 16"/>
          <p:cNvSpPr/>
          <p:nvPr/>
        </p:nvSpPr>
        <p:spPr>
          <a:xfrm>
            <a:off x="683568" y="3429000"/>
            <a:ext cx="7992888"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：関係機関と連携するセミナー等を含めた集客</a:t>
            </a:r>
            <a:r>
              <a:rPr lang="en-US" altLang="ja-JP" sz="1200" dirty="0">
                <a:solidFill>
                  <a:schemeClr val="tx1"/>
                </a:solidFill>
              </a:rPr>
              <a:t>:</a:t>
            </a:r>
            <a:r>
              <a:rPr lang="ja-JP" altLang="en-US" sz="1200" dirty="0">
                <a:solidFill>
                  <a:schemeClr val="tx1"/>
                </a:solidFill>
              </a:rPr>
              <a:t>計</a:t>
            </a:r>
            <a:r>
              <a:rPr lang="en-US" altLang="ja-JP" sz="1200" dirty="0">
                <a:solidFill>
                  <a:schemeClr val="tx1"/>
                </a:solidFill>
              </a:rPr>
              <a:t>200</a:t>
            </a:r>
            <a:r>
              <a:rPr lang="ja-JP" altLang="en-US" sz="1200" dirty="0">
                <a:solidFill>
                  <a:schemeClr val="tx1"/>
                </a:solidFill>
              </a:rPr>
              <a:t>名</a:t>
            </a:r>
            <a:r>
              <a:rPr lang="ja-JP" altLang="en-US" sz="1200" dirty="0" smtClean="0">
                <a:solidFill>
                  <a:schemeClr val="tx1"/>
                </a:solidFill>
              </a:rPr>
              <a:t>以上</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企業</a:t>
            </a:r>
            <a:r>
              <a:rPr lang="ja-JP" altLang="en-US" sz="1200" dirty="0">
                <a:solidFill>
                  <a:schemeClr val="tx1"/>
                </a:solidFill>
              </a:rPr>
              <a:t>接触</a:t>
            </a:r>
            <a:r>
              <a:rPr lang="en-US" altLang="ja-JP" sz="1200" dirty="0">
                <a:solidFill>
                  <a:schemeClr val="tx1"/>
                </a:solidFill>
              </a:rPr>
              <a:t>:200</a:t>
            </a:r>
            <a:r>
              <a:rPr lang="ja-JP" altLang="en-US" sz="1200" dirty="0">
                <a:solidFill>
                  <a:schemeClr val="tx1"/>
                </a:solidFill>
              </a:rPr>
              <a:t>社</a:t>
            </a:r>
            <a:r>
              <a:rPr lang="ja-JP" altLang="en-US" sz="1200" dirty="0" smtClean="0">
                <a:solidFill>
                  <a:schemeClr val="tx1"/>
                </a:solidFill>
              </a:rPr>
              <a:t>以上</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海外</a:t>
            </a:r>
            <a:r>
              <a:rPr lang="ja-JP" altLang="en-US" sz="1200" dirty="0">
                <a:solidFill>
                  <a:schemeClr val="tx1"/>
                </a:solidFill>
              </a:rPr>
              <a:t>企業向けのプロモーション</a:t>
            </a:r>
            <a:r>
              <a:rPr lang="en-US" altLang="ja-JP" sz="1200" dirty="0">
                <a:solidFill>
                  <a:schemeClr val="tx1"/>
                </a:solidFill>
              </a:rPr>
              <a:t>:20</a:t>
            </a:r>
            <a:r>
              <a:rPr lang="ja-JP" altLang="en-US" sz="1200" dirty="0">
                <a:solidFill>
                  <a:schemeClr val="tx1"/>
                </a:solidFill>
              </a:rPr>
              <a:t>回以上</a:t>
            </a:r>
            <a:r>
              <a:rPr lang="ja-JP" altLang="en-US" sz="1200" dirty="0" smtClean="0">
                <a:solidFill>
                  <a:schemeClr val="tx1"/>
                </a:solidFill>
              </a:rPr>
              <a:t>　</a:t>
            </a:r>
            <a:r>
              <a:rPr lang="en-US" altLang="ja-JP" sz="1200" dirty="0" smtClean="0">
                <a:solidFill>
                  <a:schemeClr val="tx1"/>
                </a:solidFill>
              </a:rPr>
              <a:t>【H28.3】</a:t>
            </a:r>
            <a:endParaRPr kumimoji="1" lang="ja-JP" altLang="en-US" sz="1200" dirty="0">
              <a:solidFill>
                <a:schemeClr val="tx1"/>
              </a:solidFill>
            </a:endParaRPr>
          </a:p>
        </p:txBody>
      </p:sp>
      <p:sp>
        <p:nvSpPr>
          <p:cNvPr id="20" name="正方形/長方形 1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92</a:t>
            </a:fld>
            <a:endParaRPr lang="ja-JP" altLang="en-US" dirty="0">
              <a:solidFill>
                <a:prstClr val="black"/>
              </a:solidFill>
            </a:endParaRPr>
          </a:p>
        </p:txBody>
      </p:sp>
    </p:spTree>
    <p:extLst>
      <p:ext uri="{BB962C8B-B14F-4D97-AF65-F5344CB8AC3E}">
        <p14:creationId xmlns:p14="http://schemas.microsoft.com/office/powerpoint/2010/main" val="4096411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3" name="正方形/長方形 12"/>
          <p:cNvSpPr/>
          <p:nvPr/>
        </p:nvSpPr>
        <p:spPr>
          <a:xfrm>
            <a:off x="396413" y="1077704"/>
            <a:ext cx="8460940" cy="450892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（１）産業の創出・振興（つづき）</a:t>
            </a:r>
            <a:endParaRPr lang="en-US" altLang="ja-JP" sz="1400" b="1" dirty="0" smtClean="0"/>
          </a:p>
          <a:p>
            <a:pPr marL="180000" indent="-457200"/>
            <a:r>
              <a:rPr lang="ja-JP" altLang="en-US" sz="1400" b="1" dirty="0" smtClean="0"/>
              <a:t>○</a:t>
            </a:r>
            <a:r>
              <a:rPr lang="ja-JP" altLang="en-US" sz="1400" b="1" dirty="0"/>
              <a:t>	　成長志向創業者支援事業</a:t>
            </a:r>
            <a:r>
              <a:rPr lang="ja-JP" altLang="en-US" sz="1400" dirty="0"/>
              <a:t>	</a:t>
            </a:r>
            <a:r>
              <a:rPr lang="en-US" altLang="ja-JP" sz="1400" dirty="0"/>
              <a:t>	</a:t>
            </a:r>
            <a:r>
              <a:rPr lang="ja-JP" altLang="en-US" sz="1400" dirty="0"/>
              <a:t>（</a:t>
            </a:r>
            <a:r>
              <a:rPr lang="en-US" altLang="ja-JP" sz="1400" dirty="0"/>
              <a:t>14,551</a:t>
            </a:r>
            <a:r>
              <a:rPr lang="ja-JP" altLang="en-US" sz="1400" dirty="0"/>
              <a:t>）</a:t>
            </a:r>
            <a:endParaRPr lang="en-US" altLang="ja-JP" sz="1400" dirty="0"/>
          </a:p>
          <a:p>
            <a:pPr marL="180000" indent="-457200"/>
            <a:r>
              <a:rPr lang="ja-JP" altLang="en-US" sz="1400" dirty="0"/>
              <a:t>　　株式上場をめざす成長志向のベンチャー創業者に対し、既に成功した起業家等による個別指導等の支援を実施し、成功者が次の挑戦者を支援するベンチャーエコシステムの構築を促進。</a:t>
            </a:r>
            <a:endParaRPr lang="en-US" altLang="ja-JP" sz="1400" dirty="0"/>
          </a:p>
          <a:p>
            <a:pPr marL="180000" indent="-457200"/>
            <a:endParaRPr lang="en-US" altLang="ja-JP" sz="1400" b="1" dirty="0" smtClean="0"/>
          </a:p>
          <a:p>
            <a:pPr marL="180000" indent="-457200"/>
            <a:endParaRPr lang="en-US" altLang="ja-JP" sz="1400" b="1" dirty="0" smtClean="0"/>
          </a:p>
          <a:p>
            <a:pPr marL="180000" indent="-457200"/>
            <a:endParaRPr lang="en-US" altLang="ja-JP" sz="1400" b="1" dirty="0" smtClean="0"/>
          </a:p>
          <a:p>
            <a:pPr marL="180000" indent="-457200"/>
            <a:r>
              <a:rPr lang="ja-JP" altLang="en-US" sz="1400" b="1" dirty="0" smtClean="0"/>
              <a:t>○</a:t>
            </a:r>
            <a:r>
              <a:rPr lang="ja-JP" altLang="en-US" sz="1400" b="1" dirty="0"/>
              <a:t>　ものづくり中小企業ビジネス環境創出支援事業</a:t>
            </a:r>
            <a:r>
              <a:rPr lang="ja-JP" altLang="en-US" sz="1400" dirty="0"/>
              <a:t>（</a:t>
            </a:r>
            <a:r>
              <a:rPr lang="en-US" altLang="ja-JP" sz="1400" dirty="0"/>
              <a:t>10,696</a:t>
            </a:r>
            <a:r>
              <a:rPr lang="ja-JP" altLang="en-US" sz="1400" dirty="0"/>
              <a:t>）</a:t>
            </a:r>
            <a:endParaRPr lang="en-US" altLang="ja-JP" sz="1400" dirty="0"/>
          </a:p>
          <a:p>
            <a:pPr marL="180000" indent="-457200"/>
            <a:r>
              <a:rPr lang="ja-JP" altLang="en-US" sz="1400" dirty="0"/>
              <a:t>　　地域の自治体、経済団体、金融機関等がネットワークを構築し、府内中小企業を発掘・育成、成長につなげる仕組み（エコノミックガーデニング）の推進に向け、地域民間支援活動のモデル的な取組みに対し補助。（</a:t>
            </a:r>
            <a:r>
              <a:rPr lang="en-US" altLang="ja-JP" sz="1400" dirty="0"/>
              <a:t>100</a:t>
            </a:r>
            <a:r>
              <a:rPr lang="ja-JP" altLang="en-US" sz="1400" dirty="0"/>
              <a:t>万円</a:t>
            </a:r>
            <a:r>
              <a:rPr lang="en-US" altLang="ja-JP" sz="1400" dirty="0"/>
              <a:t>/1</a:t>
            </a:r>
            <a:r>
              <a:rPr lang="ja-JP" altLang="en-US" sz="1400" dirty="0"/>
              <a:t>事業）</a:t>
            </a:r>
            <a:endParaRPr lang="en-US" altLang="ja-JP" sz="1400" dirty="0"/>
          </a:p>
          <a:p>
            <a:pPr marL="180000" indent="-457200"/>
            <a:endParaRPr lang="en-US" altLang="ja-JP" sz="1400" dirty="0"/>
          </a:p>
          <a:p>
            <a:pPr marL="180000" indent="-457200"/>
            <a:endParaRPr lang="en-US" altLang="ja-JP" sz="1400" dirty="0" smtClean="0"/>
          </a:p>
          <a:p>
            <a:pPr marL="180000" indent="-457200"/>
            <a:r>
              <a:rPr lang="ja-JP" altLang="en-US" sz="1400" dirty="0"/>
              <a:t>	</a:t>
            </a:r>
          </a:p>
          <a:p>
            <a:pPr marL="180000" indent="-457200"/>
            <a:r>
              <a:rPr lang="ja-JP" altLang="en-US" sz="1400" b="1" dirty="0" smtClean="0"/>
              <a:t>○</a:t>
            </a:r>
            <a:r>
              <a:rPr lang="ja-JP" altLang="en-US" sz="1400" b="1" dirty="0"/>
              <a:t>	</a:t>
            </a:r>
            <a:r>
              <a:rPr lang="ja-JP" altLang="en-US" sz="1400" b="1" dirty="0" smtClean="0"/>
              <a:t>　創業</a:t>
            </a:r>
            <a:r>
              <a:rPr lang="ja-JP" altLang="en-US" sz="1400" b="1" dirty="0"/>
              <a:t>支援力強化事業</a:t>
            </a:r>
            <a:r>
              <a:rPr lang="ja-JP" altLang="en-US" sz="1400" dirty="0"/>
              <a:t>	</a:t>
            </a:r>
            <a:r>
              <a:rPr lang="en-US" altLang="ja-JP" sz="1400" dirty="0" smtClean="0"/>
              <a:t>	</a:t>
            </a:r>
            <a:r>
              <a:rPr lang="ja-JP" altLang="en-US" sz="1400" dirty="0" smtClean="0"/>
              <a:t>（</a:t>
            </a:r>
            <a:r>
              <a:rPr lang="en-US" altLang="ja-JP" sz="1400" dirty="0" smtClean="0"/>
              <a:t>14,683</a:t>
            </a:r>
            <a:r>
              <a:rPr lang="ja-JP" altLang="en-US" sz="1400" dirty="0" smtClean="0"/>
              <a:t>）</a:t>
            </a:r>
            <a:endParaRPr lang="en-US" altLang="ja-JP" sz="1400" dirty="0"/>
          </a:p>
          <a:p>
            <a:pPr marL="180000" indent="-457200"/>
            <a:r>
              <a:rPr lang="ja-JP" altLang="en-US" sz="1400" dirty="0" smtClean="0"/>
              <a:t>　　市町村</a:t>
            </a:r>
            <a:r>
              <a:rPr lang="ja-JP" altLang="en-US" sz="1400" dirty="0"/>
              <a:t>が行う創業支援事業計画の策定や創業に関する啓発、ネットワーク形成等に対し、技術的助言や相談等の支援を実施</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a:p>
          <a:p>
            <a:pPr marL="180000" indent="-457200"/>
            <a:endParaRPr lang="en-US" altLang="ja-JP" sz="700" b="1" dirty="0" smtClean="0"/>
          </a:p>
        </p:txBody>
      </p:sp>
      <p:sp>
        <p:nvSpPr>
          <p:cNvPr id="9" name="正方形/長方形 8"/>
          <p:cNvSpPr/>
          <p:nvPr/>
        </p:nvSpPr>
        <p:spPr>
          <a:xfrm>
            <a:off x="683568" y="4797152"/>
            <a:ext cx="7992888"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：創業支援事業計画策定数：前年度比増</a:t>
            </a:r>
            <a:r>
              <a:rPr lang="en-US" altLang="ja-JP" sz="1200" dirty="0"/>
              <a:t>(H26</a:t>
            </a:r>
            <a:r>
              <a:rPr lang="ja-JP" altLang="en-US" sz="1200" dirty="0"/>
              <a:t>年度</a:t>
            </a:r>
            <a:r>
              <a:rPr lang="en-US" altLang="ja-JP" sz="1200" dirty="0"/>
              <a:t>19</a:t>
            </a:r>
            <a:r>
              <a:rPr lang="ja-JP" altLang="en-US" sz="1200" dirty="0"/>
              <a:t>市町で策定済</a:t>
            </a:r>
            <a:r>
              <a:rPr lang="en-US" altLang="ja-JP" sz="1200" dirty="0" smtClean="0"/>
              <a:t>)</a:t>
            </a:r>
            <a:br>
              <a:rPr lang="en-US" altLang="ja-JP" sz="1200" dirty="0" smtClean="0"/>
            </a:br>
            <a:r>
              <a:rPr lang="ja-JP" altLang="en-US" sz="1200" dirty="0" smtClean="0"/>
              <a:t>創業</a:t>
            </a:r>
            <a:r>
              <a:rPr lang="ja-JP" altLang="en-US" sz="1200" dirty="0"/>
              <a:t>支援事業計画の府内事業所カバー率：</a:t>
            </a:r>
            <a:r>
              <a:rPr lang="en-US" altLang="ja-JP" sz="1200" dirty="0"/>
              <a:t>9</a:t>
            </a:r>
            <a:r>
              <a:rPr lang="ja-JP" altLang="en-US" sz="1200" dirty="0"/>
              <a:t>割</a:t>
            </a:r>
            <a:r>
              <a:rPr lang="ja-JP" altLang="en-US" sz="1200" dirty="0" smtClean="0"/>
              <a:t>以上</a:t>
            </a:r>
            <a:r>
              <a:rPr lang="en-US" altLang="ja-JP" sz="1200" dirty="0" smtClean="0"/>
              <a:t/>
            </a:r>
            <a:br>
              <a:rPr lang="en-US" altLang="ja-JP" sz="1200" dirty="0" smtClean="0"/>
            </a:br>
            <a:r>
              <a:rPr lang="ja-JP" altLang="en-US" sz="1200" dirty="0" smtClean="0"/>
              <a:t>スキルアップ</a:t>
            </a:r>
            <a:r>
              <a:rPr lang="ja-JP" altLang="en-US" sz="1200" dirty="0"/>
              <a:t>研修会・起業家講演会・創業支援機関ネットワーク会議開催回数：各</a:t>
            </a:r>
            <a:r>
              <a:rPr lang="en-US" altLang="ja-JP" sz="1200" dirty="0"/>
              <a:t>3</a:t>
            </a:r>
            <a:r>
              <a:rPr lang="ja-JP" altLang="en-US" sz="1200" dirty="0"/>
              <a:t>回</a:t>
            </a:r>
            <a:r>
              <a:rPr lang="ja-JP" altLang="en-US" sz="1200" dirty="0" smtClean="0"/>
              <a:t>　</a:t>
            </a:r>
            <a:r>
              <a:rPr lang="en-US" altLang="ja-JP" sz="1200" dirty="0" smtClean="0"/>
              <a:t>【H28.3】</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p:cNvSpPr/>
          <p:nvPr/>
        </p:nvSpPr>
        <p:spPr>
          <a:xfrm>
            <a:off x="683568" y="3501008"/>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kumimoji="1" lang="en-US" altLang="ja-JP" sz="1200" dirty="0" smtClean="0"/>
              <a:t>KPI</a:t>
            </a:r>
            <a:r>
              <a:rPr lang="ja-JP" altLang="en-US" sz="1200" dirty="0"/>
              <a:t>：地域支援拠点</a:t>
            </a:r>
            <a:r>
              <a:rPr lang="ja-JP" altLang="en-US" sz="1200" dirty="0" smtClean="0"/>
              <a:t>サポート</a:t>
            </a:r>
            <a:r>
              <a:rPr lang="en-US" altLang="ja-JP" sz="1200" dirty="0"/>
              <a:t>10</a:t>
            </a:r>
            <a:r>
              <a:rPr lang="ja-JP" altLang="en-US" sz="1200" dirty="0" smtClean="0"/>
              <a:t>件　</a:t>
            </a:r>
            <a:r>
              <a:rPr lang="en-US" altLang="ja-JP" sz="1200" dirty="0" smtClean="0"/>
              <a:t>【H28.3】</a:t>
            </a:r>
            <a:endParaRPr kumimoji="1" lang="ja-JP" altLang="en-US" sz="1200" dirty="0"/>
          </a:p>
        </p:txBody>
      </p:sp>
      <p:sp>
        <p:nvSpPr>
          <p:cNvPr id="16" name="正方形/長方形 15"/>
          <p:cNvSpPr/>
          <p:nvPr/>
        </p:nvSpPr>
        <p:spPr>
          <a:xfrm>
            <a:off x="683568" y="198884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kumimoji="1" lang="en-US" altLang="ja-JP" sz="1200" dirty="0" smtClean="0">
                <a:solidFill>
                  <a:schemeClr val="tx1"/>
                </a:solidFill>
              </a:rPr>
              <a:t>KPI</a:t>
            </a:r>
            <a:r>
              <a:rPr lang="ja-JP" altLang="en-US" sz="1200" dirty="0" smtClean="0">
                <a:solidFill>
                  <a:schemeClr val="tx1"/>
                </a:solidFill>
              </a:rPr>
              <a:t>：</a:t>
            </a:r>
            <a:r>
              <a:rPr lang="en-US" altLang="ja-JP" sz="1200" dirty="0">
                <a:solidFill>
                  <a:schemeClr val="tx1"/>
                </a:solidFill>
              </a:rPr>
              <a:t>H27</a:t>
            </a:r>
            <a:r>
              <a:rPr lang="ja-JP" altLang="en-US" sz="1200" dirty="0">
                <a:solidFill>
                  <a:schemeClr val="tx1"/>
                </a:solidFill>
              </a:rPr>
              <a:t>年度は支援対象</a:t>
            </a:r>
            <a:r>
              <a:rPr lang="en-US" altLang="ja-JP" sz="1200" dirty="0" smtClean="0">
                <a:solidFill>
                  <a:schemeClr val="tx1"/>
                </a:solidFill>
              </a:rPr>
              <a:t>20</a:t>
            </a:r>
            <a:r>
              <a:rPr lang="ja-JP" altLang="en-US" sz="1200" dirty="0">
                <a:solidFill>
                  <a:schemeClr val="tx1"/>
                </a:solidFill>
              </a:rPr>
              <a:t>社</a:t>
            </a:r>
            <a:r>
              <a:rPr lang="ja-JP" altLang="en-US" sz="1200" dirty="0" smtClean="0">
                <a:solidFill>
                  <a:schemeClr val="tx1"/>
                </a:solidFill>
              </a:rPr>
              <a:t>の</a:t>
            </a:r>
            <a:r>
              <a:rPr lang="ja-JP" altLang="en-US" sz="1200" dirty="0">
                <a:solidFill>
                  <a:schemeClr val="tx1"/>
                </a:solidFill>
              </a:rPr>
              <a:t>確保及びうち</a:t>
            </a:r>
            <a:r>
              <a:rPr lang="en-US" altLang="ja-JP" sz="1200" dirty="0">
                <a:solidFill>
                  <a:schemeClr val="tx1"/>
                </a:solidFill>
              </a:rPr>
              <a:t>3/5</a:t>
            </a:r>
            <a:r>
              <a:rPr lang="ja-JP" altLang="en-US" sz="1200" dirty="0">
                <a:solidFill>
                  <a:schemeClr val="tx1"/>
                </a:solidFill>
              </a:rPr>
              <a:t>以上</a:t>
            </a:r>
            <a:r>
              <a:rPr lang="ja-JP" altLang="en-US" sz="1200" dirty="0" smtClean="0">
                <a:solidFill>
                  <a:schemeClr val="tx1"/>
                </a:solidFill>
              </a:rPr>
              <a:t>がプログラムを継続</a:t>
            </a:r>
            <a:r>
              <a:rPr lang="en-US" altLang="ja-JP" sz="1200" dirty="0" smtClean="0">
                <a:solidFill>
                  <a:schemeClr val="tx1"/>
                </a:solidFill>
              </a:rPr>
              <a:t>(</a:t>
            </a:r>
            <a:r>
              <a:rPr lang="ja-JP" altLang="en-US" sz="1200" dirty="0">
                <a:solidFill>
                  <a:schemeClr val="tx1"/>
                </a:solidFill>
              </a:rPr>
              <a:t>長期的には支援対象の</a:t>
            </a:r>
            <a:r>
              <a:rPr lang="en-US" altLang="ja-JP" sz="1200" dirty="0">
                <a:solidFill>
                  <a:schemeClr val="tx1"/>
                </a:solidFill>
              </a:rPr>
              <a:t>1</a:t>
            </a:r>
            <a:r>
              <a:rPr lang="ja-JP" altLang="en-US" sz="1200" dirty="0">
                <a:solidFill>
                  <a:schemeClr val="tx1"/>
                </a:solidFill>
              </a:rPr>
              <a:t>／</a:t>
            </a:r>
            <a:r>
              <a:rPr lang="en-US" altLang="ja-JP" sz="1200" dirty="0">
                <a:solidFill>
                  <a:schemeClr val="tx1"/>
                </a:solidFill>
              </a:rPr>
              <a:t>5</a:t>
            </a:r>
            <a:r>
              <a:rPr lang="ja-JP" altLang="en-US" sz="1200" dirty="0">
                <a:solidFill>
                  <a:schemeClr val="tx1"/>
                </a:solidFill>
              </a:rPr>
              <a:t>が支援開始から</a:t>
            </a:r>
            <a:r>
              <a:rPr lang="en-US" altLang="ja-JP" sz="1200" dirty="0">
                <a:solidFill>
                  <a:schemeClr val="tx1"/>
                </a:solidFill>
              </a:rPr>
              <a:t>3</a:t>
            </a:r>
            <a:r>
              <a:rPr lang="ja-JP" altLang="en-US" sz="1200" dirty="0" smtClean="0">
                <a:solidFill>
                  <a:schemeClr val="tx1"/>
                </a:solidFill>
              </a:rPr>
              <a:t>年以内に上場・上場準備・</a:t>
            </a:r>
            <a:r>
              <a:rPr lang="en-US" altLang="ja-JP" sz="1200" dirty="0" smtClean="0">
                <a:solidFill>
                  <a:schemeClr val="tx1"/>
                </a:solidFill>
              </a:rPr>
              <a:t>M&amp;A</a:t>
            </a:r>
            <a:r>
              <a:rPr lang="ja-JP" altLang="en-US" sz="1200" dirty="0" smtClean="0">
                <a:solidFill>
                  <a:schemeClr val="tx1"/>
                </a:solidFill>
              </a:rPr>
              <a:t>等に至る</a:t>
            </a:r>
            <a:r>
              <a:rPr lang="en-US" altLang="ja-JP" sz="1200" dirty="0" smtClean="0">
                <a:solidFill>
                  <a:schemeClr val="tx1"/>
                </a:solidFill>
              </a:rPr>
              <a:t>)</a:t>
            </a:r>
            <a:r>
              <a:rPr lang="ja-JP" altLang="en-US" sz="1200" dirty="0" smtClean="0">
                <a:solidFill>
                  <a:schemeClr val="tx1"/>
                </a:solidFill>
              </a:rPr>
              <a:t>　</a:t>
            </a:r>
            <a:r>
              <a:rPr lang="en-US" altLang="ja-JP" sz="1200" dirty="0" smtClean="0">
                <a:solidFill>
                  <a:schemeClr val="tx1"/>
                </a:solidFill>
              </a:rPr>
              <a:t>【H28.3】</a:t>
            </a:r>
            <a:endParaRPr kumimoji="1" lang="ja-JP" altLang="en-US" sz="1200" dirty="0">
              <a:solidFill>
                <a:schemeClr val="tx1"/>
              </a:solidFill>
            </a:endParaRP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93</a:t>
            </a:fld>
            <a:endParaRPr lang="ja-JP" altLang="en-US" dirty="0">
              <a:solidFill>
                <a:prstClr val="black"/>
              </a:solidFill>
            </a:endParaRPr>
          </a:p>
        </p:txBody>
      </p:sp>
    </p:spTree>
    <p:extLst>
      <p:ext uri="{BB962C8B-B14F-4D97-AF65-F5344CB8AC3E}">
        <p14:creationId xmlns:p14="http://schemas.microsoft.com/office/powerpoint/2010/main" val="4174493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solidFill>
                  <a:prstClr val="black"/>
                </a:solidFill>
              </a:rPr>
              <a:t>　基本目標⑤：</a:t>
            </a:r>
            <a:r>
              <a:rPr lang="ja-JP" altLang="ja-JP" sz="1600" b="1" dirty="0">
                <a:solidFill>
                  <a:prstClr val="black"/>
                </a:solidFill>
              </a:rPr>
              <a:t>都市としての経済機能</a:t>
            </a:r>
            <a:r>
              <a:rPr lang="ja-JP" altLang="en-US" sz="1600" b="1" dirty="0">
                <a:solidFill>
                  <a:prstClr val="black"/>
                </a:solidFill>
              </a:rPr>
              <a:t>を</a:t>
            </a:r>
            <a:r>
              <a:rPr lang="ja-JP" altLang="ja-JP" sz="1600" b="1" dirty="0">
                <a:solidFill>
                  <a:prstClr val="black"/>
                </a:solidFill>
              </a:rPr>
              <a:t>強化</a:t>
            </a:r>
            <a:r>
              <a:rPr lang="ja-JP" altLang="en-US" sz="1600" b="1" dirty="0">
                <a:solidFill>
                  <a:prstClr val="black"/>
                </a:solidFill>
              </a:rPr>
              <a:t>する</a:t>
            </a:r>
            <a:endParaRPr lang="ja-JP" altLang="ja-JP" sz="1600" dirty="0">
              <a:solidFill>
                <a:prstClr val="black"/>
              </a:solidFill>
            </a:endParaRPr>
          </a:p>
        </p:txBody>
      </p:sp>
      <p:sp>
        <p:nvSpPr>
          <p:cNvPr id="13" name="正方形/長方形 12"/>
          <p:cNvSpPr/>
          <p:nvPr/>
        </p:nvSpPr>
        <p:spPr>
          <a:xfrm>
            <a:off x="396413" y="1077704"/>
            <a:ext cx="8460940" cy="5693866"/>
          </a:xfrm>
          <a:prstGeom prst="rect">
            <a:avLst/>
          </a:prstGeom>
        </p:spPr>
        <p:txBody>
          <a:bodyPr wrap="square">
            <a:spAutoFit/>
          </a:bodyPr>
          <a:lstStyle/>
          <a:p>
            <a:pPr marL="180000" indent="-457200"/>
            <a:r>
              <a:rPr lang="ja-JP" altLang="en-US" sz="1400" b="1" dirty="0" smtClean="0">
                <a:cs typeface="Meiryo UI" panose="020B0604030504040204" pitchFamily="50" charset="-128"/>
              </a:rPr>
              <a:t>（１）産業の創出・振興（つづき）</a:t>
            </a:r>
            <a:endParaRPr lang="en-US" altLang="ja-JP" sz="1400" b="1" dirty="0" smtClean="0">
              <a:cs typeface="Meiryo UI" panose="020B0604030504040204" pitchFamily="50" charset="-128"/>
            </a:endParaRPr>
          </a:p>
          <a:p>
            <a:pPr marL="180000" indent="-457200"/>
            <a:r>
              <a:rPr lang="ja-JP" altLang="en-US" sz="1400" b="1" dirty="0" smtClean="0"/>
              <a:t>○</a:t>
            </a:r>
            <a:r>
              <a:rPr lang="ja-JP" altLang="en-US" sz="1400" b="1" dirty="0"/>
              <a:t>	</a:t>
            </a:r>
            <a:r>
              <a:rPr lang="ja-JP" altLang="en-US" sz="1400" b="1" dirty="0" smtClean="0"/>
              <a:t>　繊維</a:t>
            </a:r>
            <a:r>
              <a:rPr lang="ja-JP" altLang="en-US" sz="1400" b="1" dirty="0"/>
              <a:t>産地振興事業</a:t>
            </a:r>
            <a:r>
              <a:rPr lang="ja-JP" altLang="en-US" sz="1400" dirty="0"/>
              <a:t>	</a:t>
            </a:r>
            <a:r>
              <a:rPr lang="en-US" altLang="ja-JP" sz="1400" dirty="0" smtClean="0"/>
              <a:t>		</a:t>
            </a:r>
            <a:r>
              <a:rPr lang="ja-JP" altLang="en-US" sz="1400" dirty="0" smtClean="0"/>
              <a:t>（</a:t>
            </a:r>
            <a:r>
              <a:rPr lang="en-US" altLang="ja-JP" sz="1400" dirty="0" smtClean="0"/>
              <a:t>11,000</a:t>
            </a:r>
            <a:r>
              <a:rPr lang="ja-JP" altLang="en-US" sz="1400" dirty="0" smtClean="0"/>
              <a:t>）</a:t>
            </a:r>
            <a:endParaRPr lang="en-US" altLang="ja-JP" sz="1400" dirty="0"/>
          </a:p>
          <a:p>
            <a:pPr marL="180000" indent="-457200"/>
            <a:r>
              <a:rPr lang="ja-JP" altLang="en-US" sz="1400" dirty="0" smtClean="0"/>
              <a:t>　　泉州</a:t>
            </a:r>
            <a:r>
              <a:rPr lang="ja-JP" altLang="en-US" sz="1400" dirty="0"/>
              <a:t>繊維産地の認知度向上のために地元事業者による協議会が行う展示商談会への出展等に対して補助。（補助率</a:t>
            </a:r>
            <a:r>
              <a:rPr lang="en-US" altLang="ja-JP" sz="1400" dirty="0"/>
              <a:t>1/2</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a:p>
          <a:p>
            <a:pPr marL="180000" indent="-457200"/>
            <a:r>
              <a:rPr lang="ja-JP" altLang="en-US" sz="1400" b="1" dirty="0"/>
              <a:t>○　おおさかＵＩＪターン促進事業</a:t>
            </a:r>
            <a:r>
              <a:rPr lang="ja-JP" altLang="en-US" sz="1400" dirty="0"/>
              <a:t>	</a:t>
            </a:r>
            <a:r>
              <a:rPr lang="en-US" altLang="ja-JP" sz="1400" dirty="0"/>
              <a:t>	</a:t>
            </a:r>
            <a:r>
              <a:rPr lang="ja-JP" altLang="en-US" sz="1400" dirty="0"/>
              <a:t>（</a:t>
            </a:r>
            <a:r>
              <a:rPr lang="en-US" altLang="ja-JP" sz="1400" dirty="0"/>
              <a:t>172,796</a:t>
            </a:r>
            <a:r>
              <a:rPr lang="ja-JP" altLang="en-US" sz="1400" dirty="0"/>
              <a:t>）</a:t>
            </a:r>
            <a:endParaRPr lang="en-US" altLang="ja-JP" sz="1400" dirty="0"/>
          </a:p>
          <a:p>
            <a:pPr marL="180000" indent="-457200"/>
            <a:r>
              <a:rPr lang="ja-JP" altLang="en-US" sz="1400" dirty="0"/>
              <a:t>　　　東京圏の「プロフェッショナル人材」や「企業が求める優秀な若者」が府内の中堅・中小企業にＵＩＪターン就職するために、府内企業の魅力を伝える情報誌やＨＰの作成、東京圏での合同企業説明会、セミナー等を実施する</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a:p>
          <a:p>
            <a:pPr marL="180000" indent="-457200"/>
            <a:endParaRPr lang="en-US" altLang="ja-JP" sz="1400" dirty="0" smtClean="0"/>
          </a:p>
          <a:p>
            <a:pPr marL="180000" indent="-457200"/>
            <a:r>
              <a:rPr lang="ja-JP" altLang="en-US" sz="1400" b="1" dirty="0"/>
              <a:t>○　次世代がん治療法</a:t>
            </a:r>
            <a:r>
              <a:rPr lang="en-US" altLang="ja-JP" sz="1400" b="1" dirty="0"/>
              <a:t>BNCT</a:t>
            </a:r>
            <a:r>
              <a:rPr lang="ja-JP" altLang="en-US" sz="1400" b="1" dirty="0"/>
              <a:t>推進</a:t>
            </a:r>
            <a:r>
              <a:rPr lang="ja-JP" altLang="en-US" sz="1400" b="1" dirty="0" smtClean="0"/>
              <a:t>事業費</a:t>
            </a:r>
            <a:r>
              <a:rPr lang="en-US" altLang="ja-JP" sz="1400" dirty="0"/>
              <a:t>	</a:t>
            </a:r>
            <a:r>
              <a:rPr lang="ja-JP" altLang="en-US" sz="1400" dirty="0" smtClean="0"/>
              <a:t>（</a:t>
            </a:r>
            <a:r>
              <a:rPr lang="en-US" altLang="ja-JP" sz="1400" dirty="0" smtClean="0"/>
              <a:t>7,790</a:t>
            </a:r>
            <a:r>
              <a:rPr lang="ja-JP" altLang="en-US" sz="1400" dirty="0" smtClean="0"/>
              <a:t>）</a:t>
            </a:r>
            <a:r>
              <a:rPr lang="en-US" altLang="ja-JP" sz="1400" dirty="0" smtClean="0"/>
              <a:t>		【</a:t>
            </a:r>
            <a:r>
              <a:rPr lang="ja-JP" altLang="en-US" sz="1400" dirty="0" smtClean="0"/>
              <a:t>上乗せ交付金事業</a:t>
            </a:r>
            <a:r>
              <a:rPr lang="en-US" altLang="ja-JP" sz="1400" dirty="0" smtClean="0"/>
              <a:t>】</a:t>
            </a:r>
            <a:endParaRPr lang="en-US" altLang="ja-JP" sz="1400" dirty="0"/>
          </a:p>
          <a:p>
            <a:pPr marL="180000" indent="-457200"/>
            <a:r>
              <a:rPr lang="ja-JP" altLang="en-US" sz="1400" dirty="0"/>
              <a:t>　　　次世代のがん治療法であるホウ素中性子捕捉療法（</a:t>
            </a:r>
            <a:r>
              <a:rPr lang="en-US" altLang="ja-JP" sz="1400" dirty="0"/>
              <a:t>BNCT</a:t>
            </a:r>
            <a:r>
              <a:rPr lang="ja-JP" altLang="en-US" sz="1400" dirty="0"/>
              <a:t>）の実用化を見据え、医療実施に必要となる専門人材の育成・確保を図り、大阪における</a:t>
            </a:r>
            <a:r>
              <a:rPr lang="en-US" altLang="ja-JP" sz="1400" dirty="0"/>
              <a:t>BNCT</a:t>
            </a:r>
            <a:r>
              <a:rPr lang="ja-JP" altLang="en-US" sz="1400" dirty="0"/>
              <a:t>の医療・研究拠点化を推進する</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a:p>
          <a:p>
            <a:pPr marL="180000" indent="-457200"/>
            <a:r>
              <a:rPr lang="ja-JP" altLang="en-US" sz="1400" b="1" dirty="0"/>
              <a:t>○　大阪府プロフェッショナル人材戦略拠点運営</a:t>
            </a:r>
            <a:r>
              <a:rPr lang="ja-JP" altLang="en-US" sz="1400" b="1" dirty="0" smtClean="0"/>
              <a:t>事業</a:t>
            </a:r>
            <a:r>
              <a:rPr lang="ja-JP" altLang="en-US" sz="1400" dirty="0" smtClean="0"/>
              <a:t>（</a:t>
            </a:r>
            <a:r>
              <a:rPr lang="en-US" altLang="ja-JP" sz="1400" dirty="0" smtClean="0"/>
              <a:t>20,336</a:t>
            </a:r>
            <a:r>
              <a:rPr lang="ja-JP" altLang="en-US" sz="1400" dirty="0" smtClean="0"/>
              <a:t>）</a:t>
            </a:r>
            <a:r>
              <a:rPr lang="en-US" altLang="ja-JP" sz="1400" dirty="0" smtClean="0"/>
              <a:t>	【</a:t>
            </a:r>
            <a:r>
              <a:rPr lang="ja-JP" altLang="en-US" sz="1400" dirty="0" smtClean="0"/>
              <a:t>国委託事業</a:t>
            </a:r>
            <a:r>
              <a:rPr lang="en-US" altLang="ja-JP" sz="1400" dirty="0" smtClean="0"/>
              <a:t>】</a:t>
            </a:r>
            <a:endParaRPr lang="en-US" altLang="ja-JP" sz="1400" dirty="0"/>
          </a:p>
          <a:p>
            <a:pPr marL="180000" indent="-457200"/>
            <a:r>
              <a:rPr lang="ja-JP" altLang="en-US" sz="1400" dirty="0"/>
              <a:t>　　　新たにプロフェッショナル人材戦略拠点を設置し、企業経営、販路開拓、事業再生や専門技術などの実績を有する経験豊富な人材の中小企業におけるニーズの明確化、採用サポートを実施するとともに、金融機関等と情報共有等の連携を図り、地域全体の人材戦略コーディネート役として、大阪産業の成長に結びつける</a:t>
            </a:r>
            <a:r>
              <a:rPr lang="ja-JP" altLang="en-US" sz="1400" dirty="0" smtClean="0"/>
              <a:t>。</a:t>
            </a:r>
            <a:endParaRPr lang="en-US" altLang="ja-JP" sz="1400" b="1" dirty="0"/>
          </a:p>
          <a:p>
            <a:pPr marL="180000" indent="-457200"/>
            <a:endParaRPr lang="ja-JP" altLang="en-US" sz="1400" dirty="0"/>
          </a:p>
        </p:txBody>
      </p:sp>
      <p:sp>
        <p:nvSpPr>
          <p:cNvPr id="8" name="正方形/長方形 7"/>
          <p:cNvSpPr/>
          <p:nvPr/>
        </p:nvSpPr>
        <p:spPr>
          <a:xfrm>
            <a:off x="683568" y="1988840"/>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prstClr val="black"/>
                </a:solidFill>
              </a:rPr>
              <a:t>KPI</a:t>
            </a:r>
            <a:r>
              <a:rPr lang="ja-JP" altLang="en-US" sz="1200" dirty="0">
                <a:solidFill>
                  <a:prstClr val="black"/>
                </a:solidFill>
              </a:rPr>
              <a:t>：事業活動による受注</a:t>
            </a:r>
            <a:r>
              <a:rPr lang="en-US" altLang="ja-JP" sz="1200" dirty="0">
                <a:solidFill>
                  <a:prstClr val="black"/>
                </a:solidFill>
              </a:rPr>
              <a:t>(</a:t>
            </a:r>
            <a:r>
              <a:rPr lang="ja-JP" altLang="en-US" sz="1200" dirty="0">
                <a:solidFill>
                  <a:prstClr val="black"/>
                </a:solidFill>
              </a:rPr>
              <a:t>見込みを含む）金額１億円以上</a:t>
            </a:r>
            <a:r>
              <a:rPr lang="ja-JP" altLang="en-US" sz="1200" dirty="0" smtClean="0">
                <a:solidFill>
                  <a:prstClr val="black"/>
                </a:solidFill>
              </a:rPr>
              <a:t>　</a:t>
            </a:r>
            <a:r>
              <a:rPr lang="en-US" altLang="ja-JP" sz="1200" dirty="0" smtClean="0">
                <a:solidFill>
                  <a:prstClr val="black"/>
                </a:solidFill>
              </a:rPr>
              <a:t>【H28.3】</a:t>
            </a:r>
            <a:endParaRPr lang="ja-JP" altLang="en-US" sz="1200" dirty="0">
              <a:solidFill>
                <a:prstClr val="black"/>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en-US" altLang="ja-JP" dirty="0" smtClean="0">
                <a:solidFill>
                  <a:prstClr val="black"/>
                </a:solidFill>
                <a:cs typeface="Meiryo UI" panose="020B0604030504040204" pitchFamily="50" charset="-128"/>
              </a:rPr>
              <a:t>【</a:t>
            </a:r>
            <a:r>
              <a:rPr lang="ja-JP" altLang="en-US" dirty="0" smtClean="0">
                <a:solidFill>
                  <a:prstClr val="black"/>
                </a:solidFill>
                <a:cs typeface="Meiryo UI" panose="020B0604030504040204" pitchFamily="50" charset="-128"/>
              </a:rPr>
              <a:t>別添</a:t>
            </a:r>
            <a:r>
              <a:rPr lang="en-US" altLang="ja-JP" dirty="0" smtClean="0">
                <a:solidFill>
                  <a:prstClr val="black"/>
                </a:solidFill>
                <a:cs typeface="Meiryo UI" panose="020B0604030504040204" pitchFamily="50" charset="-128"/>
              </a:rPr>
              <a:t>】</a:t>
            </a:r>
            <a:r>
              <a:rPr lang="ja-JP" altLang="en-US" dirty="0" smtClean="0">
                <a:solidFill>
                  <a:prstClr val="black"/>
                </a:solidFill>
                <a:cs typeface="Meiryo UI" panose="020B0604030504040204" pitchFamily="50" charset="-128"/>
              </a:rPr>
              <a:t>具体的</a:t>
            </a:r>
            <a:r>
              <a:rPr lang="ja-JP" altLang="en-US" dirty="0">
                <a:solidFill>
                  <a:prstClr val="black"/>
                </a:solidFill>
                <a:cs typeface="Meiryo UI" panose="020B0604030504040204" pitchFamily="50" charset="-128"/>
              </a:rPr>
              <a:t>な施策と重要事業評価指標（</a:t>
            </a:r>
            <a:r>
              <a:rPr lang="en-US" altLang="ja-JP" dirty="0">
                <a:solidFill>
                  <a:prstClr val="black"/>
                </a:solidFill>
                <a:cs typeface="Meiryo UI" panose="020B0604030504040204" pitchFamily="50" charset="-128"/>
              </a:rPr>
              <a:t>KPI</a:t>
            </a:r>
            <a:r>
              <a:rPr lang="ja-JP" altLang="en-US" dirty="0" smtClean="0">
                <a:solidFill>
                  <a:prstClr val="black"/>
                </a:solidFill>
                <a:cs typeface="Meiryo UI" panose="020B0604030504040204" pitchFamily="50" charset="-128"/>
              </a:rPr>
              <a:t>）</a:t>
            </a:r>
          </a:p>
        </p:txBody>
      </p:sp>
      <p:sp>
        <p:nvSpPr>
          <p:cNvPr id="12" name="正方形/長方形 11"/>
          <p:cNvSpPr/>
          <p:nvPr/>
        </p:nvSpPr>
        <p:spPr>
          <a:xfrm>
            <a:off x="683568" y="3284984"/>
            <a:ext cx="7992888" cy="46800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solidFill>
                  <a:prstClr val="black"/>
                </a:solidFill>
              </a:rPr>
              <a:t>KPI</a:t>
            </a:r>
            <a:r>
              <a:rPr lang="ja-JP" altLang="en-US" sz="1200" dirty="0" smtClean="0">
                <a:solidFill>
                  <a:prstClr val="black"/>
                </a:solidFill>
              </a:rPr>
              <a:t>：東京圏</a:t>
            </a:r>
            <a:r>
              <a:rPr lang="ja-JP" altLang="en-US" sz="1200" dirty="0">
                <a:solidFill>
                  <a:prstClr val="black"/>
                </a:solidFill>
              </a:rPr>
              <a:t>のプロフェッショナル人材</a:t>
            </a:r>
            <a:r>
              <a:rPr lang="en-US" altLang="ja-JP" sz="1200" dirty="0">
                <a:solidFill>
                  <a:prstClr val="black"/>
                </a:solidFill>
              </a:rPr>
              <a:t>50</a:t>
            </a:r>
            <a:r>
              <a:rPr lang="ja-JP" altLang="en-US" sz="1200" dirty="0">
                <a:solidFill>
                  <a:schemeClr val="tx1"/>
                </a:solidFill>
              </a:rPr>
              <a:t>人</a:t>
            </a:r>
            <a:r>
              <a:rPr lang="ja-JP" altLang="en-US" sz="1200" dirty="0" smtClean="0">
                <a:solidFill>
                  <a:schemeClr val="tx1"/>
                </a:solidFill>
              </a:rPr>
              <a:t>と企業</a:t>
            </a:r>
            <a:r>
              <a:rPr lang="ja-JP" altLang="en-US" sz="1200" dirty="0">
                <a:solidFill>
                  <a:schemeClr val="tx1"/>
                </a:solidFill>
              </a:rPr>
              <a:t>の求める優秀な</a:t>
            </a:r>
            <a:r>
              <a:rPr lang="ja-JP" altLang="en-US" sz="1200" dirty="0" smtClean="0">
                <a:solidFill>
                  <a:schemeClr val="tx1"/>
                </a:solidFill>
              </a:rPr>
              <a:t>若者</a:t>
            </a:r>
            <a:r>
              <a:rPr lang="en-US" altLang="ja-JP" sz="1200" dirty="0">
                <a:solidFill>
                  <a:schemeClr val="tx1"/>
                </a:solidFill>
              </a:rPr>
              <a:t>100</a:t>
            </a:r>
            <a:r>
              <a:rPr lang="ja-JP" altLang="en-US" sz="1200" dirty="0">
                <a:solidFill>
                  <a:schemeClr val="tx1"/>
                </a:solidFill>
              </a:rPr>
              <a:t>人を大阪の中堅・中小企業に</a:t>
            </a:r>
            <a:r>
              <a:rPr lang="ja-JP" altLang="en-US" sz="1200" dirty="0" smtClean="0">
                <a:solidFill>
                  <a:schemeClr val="tx1"/>
                </a:solidFill>
              </a:rPr>
              <a:t>マッチング</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情報</a:t>
            </a:r>
            <a:r>
              <a:rPr lang="ja-JP" altLang="en-US" sz="1200" dirty="0">
                <a:solidFill>
                  <a:schemeClr val="tx1"/>
                </a:solidFill>
              </a:rPr>
              <a:t>発信対象企業数</a:t>
            </a:r>
            <a:r>
              <a:rPr lang="en-US" altLang="ja-JP" sz="1200" dirty="0">
                <a:solidFill>
                  <a:schemeClr val="tx1"/>
                </a:solidFill>
              </a:rPr>
              <a:t>1000</a:t>
            </a:r>
            <a:r>
              <a:rPr lang="ja-JP" altLang="en-US" sz="1200" dirty="0">
                <a:solidFill>
                  <a:schemeClr val="tx1"/>
                </a:solidFill>
              </a:rPr>
              <a:t>社、</a:t>
            </a:r>
            <a:r>
              <a:rPr lang="en-US" altLang="ja-JP" sz="1200" dirty="0">
                <a:solidFill>
                  <a:schemeClr val="tx1"/>
                </a:solidFill>
              </a:rPr>
              <a:t>Web</a:t>
            </a:r>
            <a:r>
              <a:rPr lang="ja-JP" altLang="en-US" sz="1200" dirty="0">
                <a:solidFill>
                  <a:schemeClr val="tx1"/>
                </a:solidFill>
              </a:rPr>
              <a:t>サイト上での企業との交流企画</a:t>
            </a:r>
            <a:r>
              <a:rPr lang="ja-JP" altLang="en-US" sz="1200" dirty="0">
                <a:solidFill>
                  <a:prstClr val="black"/>
                </a:solidFill>
              </a:rPr>
              <a:t>参加者</a:t>
            </a:r>
            <a:r>
              <a:rPr lang="en-US" altLang="ja-JP" sz="1200" dirty="0">
                <a:solidFill>
                  <a:prstClr val="black"/>
                </a:solidFill>
              </a:rPr>
              <a:t>100</a:t>
            </a:r>
            <a:r>
              <a:rPr lang="ja-JP" altLang="en-US" sz="1200" dirty="0" smtClean="0">
                <a:solidFill>
                  <a:prstClr val="black"/>
                </a:solidFill>
              </a:rPr>
              <a:t>人以上</a:t>
            </a:r>
            <a:r>
              <a:rPr lang="ja-JP" altLang="en-US" sz="1200" dirty="0">
                <a:solidFill>
                  <a:prstClr val="black"/>
                </a:solidFill>
              </a:rPr>
              <a:t>　</a:t>
            </a:r>
            <a:r>
              <a:rPr lang="en-US" altLang="ja-JP" sz="1200" dirty="0" smtClean="0">
                <a:solidFill>
                  <a:prstClr val="black"/>
                </a:solidFill>
              </a:rPr>
              <a:t>【H28.3】</a:t>
            </a:r>
            <a:endParaRPr lang="ja-JP" altLang="en-US" sz="1200" dirty="0">
              <a:solidFill>
                <a:prstClr val="black"/>
              </a:solidFill>
            </a:endParaRPr>
          </a:p>
        </p:txBody>
      </p:sp>
      <p:sp>
        <p:nvSpPr>
          <p:cNvPr id="9" name="正方形/長方形 8"/>
          <p:cNvSpPr/>
          <p:nvPr/>
        </p:nvSpPr>
        <p:spPr>
          <a:xfrm>
            <a:off x="683568" y="4797152"/>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prstClr val="black"/>
                </a:solidFill>
              </a:rPr>
              <a:t>KPI</a:t>
            </a:r>
            <a:r>
              <a:rPr lang="ja-JP" altLang="en-US" sz="1200" dirty="0" smtClean="0">
                <a:solidFill>
                  <a:prstClr val="black"/>
                </a:solidFill>
              </a:rPr>
              <a:t>：今年度</a:t>
            </a:r>
            <a:r>
              <a:rPr lang="en-US" altLang="ja-JP" sz="1200" dirty="0">
                <a:solidFill>
                  <a:prstClr val="black"/>
                </a:solidFill>
              </a:rPr>
              <a:t>12</a:t>
            </a:r>
            <a:r>
              <a:rPr lang="ja-JP" altLang="en-US" sz="1200" dirty="0">
                <a:solidFill>
                  <a:prstClr val="black"/>
                </a:solidFill>
              </a:rPr>
              <a:t>人の</a:t>
            </a:r>
            <a:r>
              <a:rPr lang="en-US" altLang="ja-JP" sz="1200" dirty="0">
                <a:solidFill>
                  <a:prstClr val="black"/>
                </a:solidFill>
              </a:rPr>
              <a:t>BNCT</a:t>
            </a:r>
            <a:r>
              <a:rPr lang="ja-JP" altLang="en-US" sz="1200" dirty="0">
                <a:solidFill>
                  <a:prstClr val="black"/>
                </a:solidFill>
              </a:rPr>
              <a:t>専門人材を育成・</a:t>
            </a:r>
            <a:r>
              <a:rPr lang="ja-JP" altLang="en-US" sz="1200" dirty="0" smtClean="0">
                <a:solidFill>
                  <a:prstClr val="black"/>
                </a:solidFill>
              </a:rPr>
              <a:t>創出　</a:t>
            </a:r>
            <a:r>
              <a:rPr lang="en-US" altLang="ja-JP" sz="1200" dirty="0" smtClean="0">
                <a:solidFill>
                  <a:prstClr val="black"/>
                </a:solidFill>
              </a:rPr>
              <a:t>【H28.3】</a:t>
            </a:r>
            <a:endParaRPr lang="ja-JP" altLang="en-US" sz="1200" dirty="0">
              <a:solidFill>
                <a:prstClr val="black"/>
              </a:solidFill>
            </a:endParaRPr>
          </a:p>
        </p:txBody>
      </p:sp>
      <p:sp>
        <p:nvSpPr>
          <p:cNvPr id="14" name="正方形/長方形 13"/>
          <p:cNvSpPr/>
          <p:nvPr/>
        </p:nvSpPr>
        <p:spPr>
          <a:xfrm>
            <a:off x="683568" y="6309320"/>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prstClr val="black"/>
                </a:solidFill>
              </a:rPr>
              <a:t>KPI</a:t>
            </a:r>
            <a:r>
              <a:rPr lang="ja-JP" altLang="en-US" sz="1200" dirty="0" smtClean="0">
                <a:solidFill>
                  <a:prstClr val="black"/>
                </a:solidFill>
              </a:rPr>
              <a:t>：おおさか</a:t>
            </a:r>
            <a:r>
              <a:rPr lang="en-US" altLang="ja-JP" sz="1200" dirty="0" smtClean="0">
                <a:solidFill>
                  <a:prstClr val="black"/>
                </a:solidFill>
              </a:rPr>
              <a:t>UIJ</a:t>
            </a:r>
            <a:r>
              <a:rPr lang="ja-JP" altLang="en-US" sz="1200" dirty="0" smtClean="0">
                <a:solidFill>
                  <a:prstClr val="black"/>
                </a:solidFill>
              </a:rPr>
              <a:t>ターン推進事業と同じ　</a:t>
            </a:r>
            <a:r>
              <a:rPr lang="en-US" altLang="ja-JP" sz="1200" dirty="0" smtClean="0">
                <a:solidFill>
                  <a:prstClr val="black"/>
                </a:solidFill>
              </a:rPr>
              <a:t>【H28.3】</a:t>
            </a:r>
            <a:endParaRPr lang="ja-JP" altLang="en-US" sz="1200" dirty="0">
              <a:solidFill>
                <a:prstClr val="black"/>
              </a:solidFill>
            </a:endParaRP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94</a:t>
            </a:fld>
            <a:endParaRPr lang="ja-JP" altLang="en-US" dirty="0">
              <a:solidFill>
                <a:prstClr val="black"/>
              </a:solidFill>
            </a:endParaRPr>
          </a:p>
        </p:txBody>
      </p:sp>
    </p:spTree>
    <p:extLst>
      <p:ext uri="{BB962C8B-B14F-4D97-AF65-F5344CB8AC3E}">
        <p14:creationId xmlns:p14="http://schemas.microsoft.com/office/powerpoint/2010/main" val="17536840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mtClean="0">
                <a:solidFill>
                  <a:prstClr val="black"/>
                </a:solidFill>
                <a:cs typeface="Meiryo UI" panose="020B0604030504040204" pitchFamily="50" charset="-128"/>
              </a:rPr>
              <a:t>具体的</a:t>
            </a:r>
            <a:r>
              <a:rPr lang="ja-JP" altLang="en-US" dirty="0">
                <a:solidFill>
                  <a:prstClr val="black"/>
                </a:solidFill>
                <a:cs typeface="Meiryo UI" panose="020B0604030504040204" pitchFamily="50" charset="-128"/>
              </a:rPr>
              <a:t>な施策と重要事業評価指標（</a:t>
            </a:r>
            <a:r>
              <a:rPr lang="en-US" altLang="ja-JP" dirty="0">
                <a:solidFill>
                  <a:prstClr val="black"/>
                </a:solidFill>
                <a:cs typeface="Meiryo UI" panose="020B0604030504040204" pitchFamily="50" charset="-128"/>
              </a:rPr>
              <a:t>KPI</a:t>
            </a:r>
            <a:r>
              <a:rPr lang="ja-JP" altLang="en-US" dirty="0" smtClean="0">
                <a:solidFill>
                  <a:prstClr val="black"/>
                </a:solidFill>
                <a:cs typeface="Meiryo UI" panose="020B0604030504040204" pitchFamily="50" charset="-128"/>
              </a:rPr>
              <a:t>）</a:t>
            </a:r>
          </a:p>
        </p:txBody>
      </p: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solidFill>
                  <a:prstClr val="black"/>
                </a:solidFill>
              </a:rPr>
              <a:t>　基本目標⑤：</a:t>
            </a:r>
            <a:r>
              <a:rPr lang="ja-JP" altLang="ja-JP" sz="1600" b="1" dirty="0">
                <a:solidFill>
                  <a:prstClr val="black"/>
                </a:solidFill>
              </a:rPr>
              <a:t>都市としての経済機能</a:t>
            </a:r>
            <a:r>
              <a:rPr lang="ja-JP" altLang="en-US" sz="1600" b="1" dirty="0">
                <a:solidFill>
                  <a:prstClr val="black"/>
                </a:solidFill>
              </a:rPr>
              <a:t>を</a:t>
            </a:r>
            <a:r>
              <a:rPr lang="ja-JP" altLang="ja-JP" sz="1600" b="1" dirty="0">
                <a:solidFill>
                  <a:prstClr val="black"/>
                </a:solidFill>
              </a:rPr>
              <a:t>強化</a:t>
            </a:r>
            <a:r>
              <a:rPr lang="ja-JP" altLang="en-US" sz="1600" b="1" dirty="0">
                <a:solidFill>
                  <a:prstClr val="black"/>
                </a:solidFill>
              </a:rPr>
              <a:t>する</a:t>
            </a:r>
            <a:endParaRPr lang="ja-JP" altLang="ja-JP" sz="1600" dirty="0">
              <a:solidFill>
                <a:prstClr val="black"/>
              </a:solidFill>
            </a:endParaRPr>
          </a:p>
        </p:txBody>
      </p:sp>
      <p:sp>
        <p:nvSpPr>
          <p:cNvPr id="7" name="正方形/長方形 6"/>
          <p:cNvSpPr/>
          <p:nvPr/>
        </p:nvSpPr>
        <p:spPr>
          <a:xfrm>
            <a:off x="685581" y="2847032"/>
            <a:ext cx="7992888"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smtClean="0">
                <a:solidFill>
                  <a:prstClr val="black"/>
                </a:solidFill>
              </a:rPr>
              <a:t>KPI</a:t>
            </a:r>
            <a:r>
              <a:rPr lang="ja-JP" altLang="en-US" sz="1200" dirty="0">
                <a:solidFill>
                  <a:prstClr val="black"/>
                </a:solidFill>
              </a:rPr>
              <a:t>：関係機関と連携するセミナー等を含めた集客</a:t>
            </a:r>
            <a:r>
              <a:rPr lang="en-US" altLang="ja-JP" sz="1200" dirty="0">
                <a:solidFill>
                  <a:prstClr val="black"/>
                </a:solidFill>
              </a:rPr>
              <a:t>:</a:t>
            </a:r>
            <a:r>
              <a:rPr lang="ja-JP" altLang="en-US" sz="1200" dirty="0">
                <a:solidFill>
                  <a:prstClr val="black"/>
                </a:solidFill>
              </a:rPr>
              <a:t>計</a:t>
            </a:r>
            <a:r>
              <a:rPr lang="en-US" altLang="ja-JP" sz="1200" dirty="0">
                <a:solidFill>
                  <a:prstClr val="black"/>
                </a:solidFill>
              </a:rPr>
              <a:t>200</a:t>
            </a:r>
            <a:r>
              <a:rPr lang="ja-JP" altLang="en-US" sz="1200" dirty="0">
                <a:solidFill>
                  <a:prstClr val="black"/>
                </a:solidFill>
              </a:rPr>
              <a:t>名</a:t>
            </a:r>
            <a:r>
              <a:rPr lang="ja-JP" altLang="en-US" sz="1200" dirty="0" smtClean="0">
                <a:solidFill>
                  <a:prstClr val="black"/>
                </a:solidFill>
              </a:rPr>
              <a:t>以上</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企業</a:t>
            </a:r>
            <a:r>
              <a:rPr lang="ja-JP" altLang="en-US" sz="1200" dirty="0">
                <a:solidFill>
                  <a:prstClr val="black"/>
                </a:solidFill>
              </a:rPr>
              <a:t>接触</a:t>
            </a:r>
            <a:r>
              <a:rPr lang="en-US" altLang="ja-JP" sz="1200" dirty="0">
                <a:solidFill>
                  <a:prstClr val="black"/>
                </a:solidFill>
              </a:rPr>
              <a:t>:200</a:t>
            </a:r>
            <a:r>
              <a:rPr lang="ja-JP" altLang="en-US" sz="1200" dirty="0">
                <a:solidFill>
                  <a:prstClr val="black"/>
                </a:solidFill>
              </a:rPr>
              <a:t>社</a:t>
            </a:r>
            <a:r>
              <a:rPr lang="ja-JP" altLang="en-US" sz="1200" dirty="0" smtClean="0">
                <a:solidFill>
                  <a:prstClr val="black"/>
                </a:solidFill>
              </a:rPr>
              <a:t>以上</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海外</a:t>
            </a:r>
            <a:r>
              <a:rPr lang="ja-JP" altLang="en-US" sz="1200" dirty="0">
                <a:solidFill>
                  <a:prstClr val="black"/>
                </a:solidFill>
              </a:rPr>
              <a:t>企業向けのプロモーション</a:t>
            </a:r>
            <a:r>
              <a:rPr lang="en-US" altLang="ja-JP" sz="1200" dirty="0">
                <a:solidFill>
                  <a:prstClr val="black"/>
                </a:solidFill>
              </a:rPr>
              <a:t>:20</a:t>
            </a:r>
            <a:r>
              <a:rPr lang="ja-JP" altLang="en-US" sz="1200" dirty="0">
                <a:solidFill>
                  <a:prstClr val="black"/>
                </a:solidFill>
              </a:rPr>
              <a:t>回以上</a:t>
            </a:r>
            <a:r>
              <a:rPr lang="ja-JP" altLang="en-US" sz="1200" dirty="0" smtClean="0">
                <a:solidFill>
                  <a:prstClr val="black"/>
                </a:solidFill>
              </a:rPr>
              <a:t>　</a:t>
            </a:r>
            <a:r>
              <a:rPr lang="en-US" altLang="ja-JP" sz="1200" dirty="0" smtClean="0">
                <a:solidFill>
                  <a:prstClr val="black"/>
                </a:solidFill>
              </a:rPr>
              <a:t>【H28.3】</a:t>
            </a:r>
            <a:endParaRPr lang="ja-JP" altLang="en-US" sz="1200" dirty="0">
              <a:solidFill>
                <a:prstClr val="black"/>
              </a:solidFill>
            </a:endParaRPr>
          </a:p>
        </p:txBody>
      </p:sp>
      <p:sp>
        <p:nvSpPr>
          <p:cNvPr id="9" name="正方形/長方形 8"/>
          <p:cNvSpPr/>
          <p:nvPr/>
        </p:nvSpPr>
        <p:spPr>
          <a:xfrm>
            <a:off x="685581" y="4802832"/>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solidFill>
                  <a:prstClr val="black"/>
                </a:solidFill>
              </a:rPr>
              <a:t>KPI</a:t>
            </a:r>
            <a:r>
              <a:rPr lang="ja-JP" altLang="en-US" sz="1200" dirty="0">
                <a:solidFill>
                  <a:prstClr val="black"/>
                </a:solidFill>
              </a:rPr>
              <a:t>：関連企業や団体等に対するプロモーションの事前告知：</a:t>
            </a:r>
            <a:r>
              <a:rPr lang="en-US" altLang="ja-JP" sz="1200" dirty="0">
                <a:solidFill>
                  <a:prstClr val="black"/>
                </a:solidFill>
              </a:rPr>
              <a:t>300</a:t>
            </a:r>
            <a:r>
              <a:rPr lang="ja-JP" altLang="en-US" sz="1200" dirty="0">
                <a:solidFill>
                  <a:prstClr val="black"/>
                </a:solidFill>
              </a:rPr>
              <a:t>社・団体　</a:t>
            </a:r>
            <a:r>
              <a:rPr lang="en-US" altLang="ja-JP" sz="1200" dirty="0">
                <a:solidFill>
                  <a:prstClr val="black"/>
                </a:solidFill>
              </a:rPr>
              <a:t>【</a:t>
            </a:r>
            <a:r>
              <a:rPr lang="en-US" altLang="ja-JP" sz="1200" dirty="0" smtClean="0">
                <a:solidFill>
                  <a:prstClr val="black"/>
                </a:solidFill>
              </a:rPr>
              <a:t>H28.3】</a:t>
            </a:r>
            <a:endParaRPr lang="ja-JP" altLang="en-US" sz="1200" dirty="0">
              <a:solidFill>
                <a:prstClr val="black"/>
              </a:solidFill>
            </a:endParaRPr>
          </a:p>
        </p:txBody>
      </p:sp>
      <p:sp>
        <p:nvSpPr>
          <p:cNvPr id="10" name="正方形/長方形 9"/>
          <p:cNvSpPr/>
          <p:nvPr/>
        </p:nvSpPr>
        <p:spPr>
          <a:xfrm>
            <a:off x="305526" y="1041117"/>
            <a:ext cx="8460940" cy="6124754"/>
          </a:xfrm>
          <a:prstGeom prst="rect">
            <a:avLst/>
          </a:prstGeom>
        </p:spPr>
        <p:txBody>
          <a:bodyPr wrap="square">
            <a:spAutoFit/>
          </a:bodyPr>
          <a:lstStyle/>
          <a:p>
            <a:pPr marL="180000" indent="-457200"/>
            <a:r>
              <a:rPr lang="ja-JP" altLang="en-US" sz="1400" b="1" dirty="0" smtClean="0">
                <a:cs typeface="Meiryo UI" panose="020B0604030504040204" pitchFamily="50" charset="-128"/>
              </a:rPr>
              <a:t>（２）企業立地の促進</a:t>
            </a:r>
            <a:endParaRPr lang="en-US" altLang="ja-JP" sz="1400" b="1" dirty="0" smtClean="0">
              <a:cs typeface="Meiryo UI" panose="020B0604030504040204" pitchFamily="50" charset="-128"/>
            </a:endParaRPr>
          </a:p>
          <a:p>
            <a:pPr marL="180000" indent="-457200"/>
            <a:r>
              <a:rPr lang="ja-JP" altLang="en-US" sz="1400" dirty="0" smtClean="0"/>
              <a:t>○</a:t>
            </a:r>
            <a:r>
              <a:rPr lang="ja-JP" altLang="en-US" sz="1400" dirty="0"/>
              <a:t>　</a:t>
            </a:r>
            <a:r>
              <a:rPr lang="ja-JP" altLang="en-US" sz="1400" b="1" dirty="0"/>
              <a:t>特区税制の後継制度等</a:t>
            </a:r>
            <a:r>
              <a:rPr lang="ja-JP" altLang="en-US" sz="1400" dirty="0"/>
              <a:t>　（検討中）</a:t>
            </a:r>
            <a:endParaRPr lang="en-US" altLang="ja-JP" sz="1400" dirty="0"/>
          </a:p>
          <a:p>
            <a:pPr marL="180000" indent="-457200"/>
            <a:endParaRPr lang="en-US" altLang="ja-JP" sz="1400" b="1" dirty="0">
              <a:cs typeface="Meiryo UI" panose="020B0604030504040204" pitchFamily="50" charset="-128"/>
            </a:endParaRPr>
          </a:p>
          <a:p>
            <a:pPr marL="180000" indent="-457200"/>
            <a:r>
              <a:rPr lang="ja-JP" altLang="en-US" sz="1400" b="1" dirty="0" smtClean="0">
                <a:cs typeface="Meiryo UI" panose="020B0604030504040204" pitchFamily="50" charset="-128"/>
              </a:rPr>
              <a:t>○　</a:t>
            </a:r>
            <a:r>
              <a:rPr lang="ja-JP" altLang="en-US" sz="1400" b="1" dirty="0"/>
              <a:t>地方拠点強化税制</a:t>
            </a:r>
            <a:r>
              <a:rPr lang="ja-JP" altLang="en-US" sz="1400" b="1" dirty="0" smtClean="0"/>
              <a:t>等</a:t>
            </a:r>
            <a:r>
              <a:rPr lang="ja-JP" altLang="en-US" sz="1400" dirty="0" smtClean="0"/>
              <a:t>　（検討中）</a:t>
            </a:r>
            <a:endParaRPr lang="en-US" altLang="ja-JP" sz="1400" dirty="0" smtClean="0"/>
          </a:p>
          <a:p>
            <a:pPr marL="180000" indent="-457200"/>
            <a:endParaRPr lang="en-US" altLang="ja-JP" sz="1400" b="1" dirty="0" smtClean="0">
              <a:cs typeface="Meiryo UI" panose="020B0604030504040204" pitchFamily="50" charset="-128"/>
            </a:endParaRPr>
          </a:p>
          <a:p>
            <a:pPr marL="180000" indent="-457200"/>
            <a:r>
              <a:rPr lang="ja-JP" altLang="en-US" sz="1400" b="1" dirty="0"/>
              <a:t>○	</a:t>
            </a:r>
            <a:r>
              <a:rPr lang="ja-JP" altLang="en-US" sz="1400" b="1" dirty="0" smtClean="0"/>
              <a:t>　国家</a:t>
            </a:r>
            <a:r>
              <a:rPr lang="ja-JP" altLang="en-US" sz="1400" b="1" dirty="0"/>
              <a:t>戦略特区等推進事業</a:t>
            </a:r>
            <a:r>
              <a:rPr lang="ja-JP" altLang="en-US" sz="1400" dirty="0"/>
              <a:t>	</a:t>
            </a:r>
            <a:r>
              <a:rPr lang="en-US" altLang="ja-JP" sz="1400" dirty="0" smtClean="0"/>
              <a:t>	</a:t>
            </a:r>
            <a:r>
              <a:rPr lang="ja-JP" altLang="en-US" sz="1400" dirty="0" smtClean="0"/>
              <a:t>（</a:t>
            </a:r>
            <a:r>
              <a:rPr lang="en-US" altLang="ja-JP" sz="1400" dirty="0" smtClean="0"/>
              <a:t>6,917</a:t>
            </a:r>
            <a:r>
              <a:rPr lang="ja-JP" altLang="en-US" sz="1400" dirty="0" smtClean="0"/>
              <a:t>）</a:t>
            </a:r>
            <a:r>
              <a:rPr lang="en-US" altLang="ja-JP" sz="1400" dirty="0" smtClean="0"/>
              <a:t>【</a:t>
            </a:r>
            <a:r>
              <a:rPr lang="ja-JP" altLang="en-US" sz="1400" dirty="0" smtClean="0"/>
              <a:t>再掲</a:t>
            </a:r>
            <a:r>
              <a:rPr lang="en-US" altLang="ja-JP" sz="1400" dirty="0" smtClean="0"/>
              <a:t>】</a:t>
            </a:r>
            <a:endParaRPr lang="en-US" altLang="ja-JP" sz="1400" dirty="0"/>
          </a:p>
          <a:p>
            <a:pPr marL="180000" indent="-457200"/>
            <a:r>
              <a:rPr lang="ja-JP" altLang="en-US" sz="1400" dirty="0" smtClean="0"/>
              <a:t>　　大阪</a:t>
            </a:r>
            <a:r>
              <a:rPr lang="ja-JP" altLang="en-US" sz="1400" dirty="0"/>
              <a:t>への投資魅力を府内外へ発信するため、国家戦略特区及び関西イノベーション国際戦略総合特区に関するプロモーション等を実施。	</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a:p>
          <a:p>
            <a:pPr marL="180000" indent="-457200"/>
            <a:endParaRPr lang="ja-JP" altLang="en-US" sz="1400" dirty="0"/>
          </a:p>
          <a:p>
            <a:pPr marL="180000" indent="-457200"/>
            <a:endParaRPr lang="ja-JP" altLang="en-US" sz="1400" b="1" dirty="0"/>
          </a:p>
          <a:p>
            <a:pPr marL="180000" indent="-457200"/>
            <a:r>
              <a:rPr lang="ja-JP" altLang="en-US" sz="1400" b="1" dirty="0" smtClean="0"/>
              <a:t>○	　グリーンイノベーション関連企業立地促進事業</a:t>
            </a:r>
            <a:r>
              <a:rPr lang="ja-JP" altLang="en-US" sz="1400" dirty="0" smtClean="0"/>
              <a:t>	（</a:t>
            </a:r>
            <a:r>
              <a:rPr lang="en-US" altLang="ja-JP" sz="1400" dirty="0" smtClean="0"/>
              <a:t>1,980</a:t>
            </a:r>
            <a:r>
              <a:rPr lang="ja-JP" altLang="en-US" sz="1400" dirty="0" smtClean="0"/>
              <a:t>）</a:t>
            </a:r>
            <a:r>
              <a:rPr lang="en-US" altLang="ja-JP" sz="1400" dirty="0"/>
              <a:t> 【</a:t>
            </a:r>
            <a:r>
              <a:rPr lang="ja-JP" altLang="en-US" sz="1400" dirty="0"/>
              <a:t>再掲</a:t>
            </a:r>
            <a:r>
              <a:rPr lang="en-US" altLang="ja-JP" sz="1400" dirty="0"/>
              <a:t>】</a:t>
            </a:r>
            <a:endParaRPr lang="en-US" altLang="ja-JP" sz="1400" dirty="0" smtClean="0"/>
          </a:p>
          <a:p>
            <a:pPr marL="180000" indent="-457200"/>
            <a:r>
              <a:rPr lang="ja-JP" altLang="en-US" sz="1400" dirty="0" smtClean="0"/>
              <a:t>　　</a:t>
            </a:r>
            <a:r>
              <a:rPr lang="ja-JP" altLang="en-US" sz="1400" dirty="0"/>
              <a:t>蓄電池・燃料電池関連企業の集積を図るため、各分野のキーパーソンによる講演のほか、（独）製品評価技術基盤機構（ＮＩＴＥ）が整備する世界最大級の大型蓄電池試験・評価施設や大阪での革新的な実証プロジェクト等の視察など、国際的なプロモーション</a:t>
            </a:r>
            <a:r>
              <a:rPr lang="ja-JP" altLang="en-US" sz="1400" dirty="0" smtClean="0"/>
              <a:t>活動について</a:t>
            </a:r>
            <a:r>
              <a:rPr lang="ja-JP" altLang="en-US" sz="1400" dirty="0"/>
              <a:t>検討を行う</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dirty="0"/>
          </a:p>
          <a:p>
            <a:pPr marL="180000" indent="-457200"/>
            <a:endParaRPr lang="en-US" altLang="ja-JP" sz="1400" dirty="0" smtClean="0"/>
          </a:p>
          <a:p>
            <a:pPr marL="180000" indent="-457200"/>
            <a:r>
              <a:rPr lang="ja-JP" altLang="en-US" sz="1400" b="1" dirty="0"/>
              <a:t>（３）活力ある農林水産業の実現</a:t>
            </a:r>
            <a:endParaRPr lang="en-US" altLang="ja-JP" sz="1400" b="1" dirty="0"/>
          </a:p>
          <a:p>
            <a:pPr marL="180000" indent="-457200"/>
            <a:r>
              <a:rPr lang="ja-JP" altLang="en-US" sz="1400" b="1" dirty="0"/>
              <a:t>○	　大阪版施設園芸新技術普及推進事業</a:t>
            </a:r>
            <a:r>
              <a:rPr lang="ja-JP" altLang="en-US" sz="1400" dirty="0"/>
              <a:t>	（</a:t>
            </a:r>
            <a:r>
              <a:rPr lang="en-US" altLang="ja-JP" sz="1400" dirty="0"/>
              <a:t>7,330</a:t>
            </a:r>
            <a:r>
              <a:rPr lang="ja-JP" altLang="en-US" sz="1400" dirty="0"/>
              <a:t>）</a:t>
            </a:r>
            <a:endParaRPr lang="en-US" altLang="ja-JP" sz="1400" dirty="0"/>
          </a:p>
          <a:p>
            <a:pPr marL="180000" indent="-457200"/>
            <a:r>
              <a:rPr lang="ja-JP" altLang="en-US" sz="1400" dirty="0"/>
              <a:t>　　ぶどう栽培用波状型ハウスの換気の自動化を図り、品質の向上及び省力化を進めるため、モデル機を制作し実証実験を実施。	</a:t>
            </a:r>
          </a:p>
          <a:p>
            <a:pPr marL="180000" indent="-457200"/>
            <a:endParaRPr lang="en-US" altLang="ja-JP" sz="1400" dirty="0"/>
          </a:p>
          <a:p>
            <a:pPr marL="180000" indent="-457200"/>
            <a:endParaRPr lang="en-US" altLang="ja-JP" sz="1400" b="1" strike="dblStrike" dirty="0" smtClean="0"/>
          </a:p>
          <a:p>
            <a:pPr marL="180000" indent="-457200"/>
            <a:endParaRPr lang="en-US" altLang="ja-JP" sz="1400" b="1" strike="dblStrike" dirty="0" smtClean="0"/>
          </a:p>
        </p:txBody>
      </p:sp>
      <p:sp>
        <p:nvSpPr>
          <p:cNvPr id="13" name="正方形/長方形 12"/>
          <p:cNvSpPr/>
          <p:nvPr/>
        </p:nvSpPr>
        <p:spPr>
          <a:xfrm>
            <a:off x="611560" y="6453336"/>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t>KPI</a:t>
            </a:r>
            <a:r>
              <a:rPr lang="ja-JP" altLang="en-US" sz="1200" dirty="0"/>
              <a:t>：ハウスぶどう生産農家への情報提供及び開発完了後の設置に向けた働きかけ</a:t>
            </a:r>
            <a:r>
              <a:rPr lang="ja-JP" altLang="en-US" sz="1200" dirty="0" smtClean="0"/>
              <a:t>：</a:t>
            </a:r>
            <a:r>
              <a:rPr lang="en-US" altLang="ja-JP" sz="1200" dirty="0" smtClean="0"/>
              <a:t>120</a:t>
            </a:r>
            <a:r>
              <a:rPr lang="ja-JP" altLang="en-US" sz="1200" dirty="0" smtClean="0"/>
              <a:t>件</a:t>
            </a:r>
            <a:r>
              <a:rPr lang="ja-JP" altLang="en-US" sz="1200" dirty="0"/>
              <a:t>　</a:t>
            </a:r>
            <a:r>
              <a:rPr lang="en-US" altLang="ja-JP" sz="1200" dirty="0"/>
              <a:t>【</a:t>
            </a:r>
            <a:r>
              <a:rPr lang="en-US" altLang="ja-JP" sz="1200" dirty="0" smtClean="0"/>
              <a:t>H28.3】</a:t>
            </a:r>
            <a:endParaRPr kumimoji="1" lang="ja-JP" altLang="en-US" sz="1200" dirty="0"/>
          </a:p>
        </p:txBody>
      </p:sp>
      <p:sp>
        <p:nvSpPr>
          <p:cNvPr id="16" name="正方形/長方形 1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95</a:t>
            </a:fld>
            <a:endParaRPr lang="ja-JP" altLang="en-US" dirty="0">
              <a:solidFill>
                <a:prstClr val="black"/>
              </a:solidFill>
            </a:endParaRPr>
          </a:p>
        </p:txBody>
      </p:sp>
    </p:spTree>
    <p:extLst>
      <p:ext uri="{BB962C8B-B14F-4D97-AF65-F5344CB8AC3E}">
        <p14:creationId xmlns:p14="http://schemas.microsoft.com/office/powerpoint/2010/main" val="25228818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96</a:t>
            </a:fld>
            <a:endParaRPr lang="ja-JP" altLang="en-US" dirty="0">
              <a:solidFill>
                <a:prstClr val="black"/>
              </a:solidFill>
            </a:endParaRPr>
          </a:p>
        </p:txBody>
      </p:sp>
      <p:sp>
        <p:nvSpPr>
          <p:cNvPr id="11" name="正方形/長方形 10"/>
          <p:cNvSpPr/>
          <p:nvPr/>
        </p:nvSpPr>
        <p:spPr>
          <a:xfrm>
            <a:off x="107504" y="642174"/>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3" name="正方形/長方形 12"/>
          <p:cNvSpPr/>
          <p:nvPr/>
        </p:nvSpPr>
        <p:spPr>
          <a:xfrm>
            <a:off x="396413" y="980728"/>
            <a:ext cx="8460940" cy="5909310"/>
          </a:xfrm>
          <a:prstGeom prst="rect">
            <a:avLst/>
          </a:prstGeom>
        </p:spPr>
        <p:txBody>
          <a:bodyPr wrap="square">
            <a:spAutoFit/>
          </a:bodyPr>
          <a:lstStyle/>
          <a:p>
            <a:pPr marL="180000" indent="-457200"/>
            <a:r>
              <a:rPr lang="ja-JP" altLang="en-US" sz="1400" b="1" dirty="0" smtClean="0"/>
              <a:t>（３）活力ある農林水産業の実現（つづき）</a:t>
            </a:r>
            <a:endParaRPr lang="en-US" altLang="ja-JP" sz="1400" b="1" dirty="0" smtClean="0"/>
          </a:p>
          <a:p>
            <a:pPr marL="180000" indent="-457200"/>
            <a:r>
              <a:rPr lang="ja-JP" altLang="en-US" sz="1400" b="1" dirty="0"/>
              <a:t>○	</a:t>
            </a:r>
            <a:r>
              <a:rPr lang="ja-JP" altLang="en-US" sz="1400" b="1" dirty="0" smtClean="0"/>
              <a:t>　農林</a:t>
            </a:r>
            <a:r>
              <a:rPr lang="ja-JP" altLang="en-US" sz="1400" b="1" dirty="0"/>
              <a:t>水産業の６次産業化の推進</a:t>
            </a:r>
            <a:r>
              <a:rPr lang="ja-JP" altLang="en-US" sz="1400" dirty="0"/>
              <a:t>	</a:t>
            </a:r>
            <a:r>
              <a:rPr lang="ja-JP" altLang="en-US" sz="1400" dirty="0" smtClean="0"/>
              <a:t>（</a:t>
            </a:r>
            <a:r>
              <a:rPr lang="en-US" altLang="ja-JP" sz="1400" dirty="0" smtClean="0"/>
              <a:t>70,356</a:t>
            </a:r>
            <a:r>
              <a:rPr lang="ja-JP" altLang="en-US" sz="1400" dirty="0" smtClean="0"/>
              <a:t>）</a:t>
            </a:r>
            <a:endParaRPr lang="en-US" altLang="ja-JP" sz="1400" dirty="0"/>
          </a:p>
          <a:p>
            <a:pPr marL="180000" indent="-457200"/>
            <a:r>
              <a:rPr lang="ja-JP" altLang="en-US" sz="1400" dirty="0" smtClean="0"/>
              <a:t>　・　府内</a:t>
            </a:r>
            <a:r>
              <a:rPr lang="ja-JP" altLang="en-US" sz="1400" dirty="0"/>
              <a:t>農林水産業の６次産業化を推進するため、環境農林水産総合研究所に高度な分析測定装置や試作品の開発機器を整備。</a:t>
            </a:r>
          </a:p>
          <a:p>
            <a:pPr marL="180000" indent="-457200"/>
            <a:r>
              <a:rPr lang="ja-JP" altLang="en-US" sz="1400" dirty="0" smtClean="0"/>
              <a:t>　・　新商品</a:t>
            </a:r>
            <a:r>
              <a:rPr lang="ja-JP" altLang="en-US" sz="1400" dirty="0"/>
              <a:t>の販路開拓のため、</a:t>
            </a:r>
            <a:r>
              <a:rPr lang="ja-JP" altLang="en-US" sz="1400" dirty="0" smtClean="0"/>
              <a:t>商談会へ</a:t>
            </a:r>
            <a:r>
              <a:rPr lang="ja-JP" altLang="en-US" sz="1400" dirty="0"/>
              <a:t>の出展に取組む事業者を支援。	</a:t>
            </a:r>
          </a:p>
          <a:p>
            <a:pPr marL="180000" indent="-457200"/>
            <a:endParaRPr lang="ja-JP" altLang="en-US" sz="1400" dirty="0"/>
          </a:p>
          <a:p>
            <a:pPr marL="180000" indent="-457200"/>
            <a:endParaRPr lang="en-US" altLang="ja-JP" sz="1400" b="1" dirty="0" smtClean="0"/>
          </a:p>
          <a:p>
            <a:pPr marL="180000" indent="-457200"/>
            <a:endParaRPr lang="en-US" altLang="ja-JP" sz="1400" b="1" dirty="0"/>
          </a:p>
          <a:p>
            <a:pPr marL="180000" indent="-457200"/>
            <a:endParaRPr lang="en-US" altLang="ja-JP" sz="1400" b="1" dirty="0" smtClean="0"/>
          </a:p>
          <a:p>
            <a:pPr marL="180000" indent="-457200"/>
            <a:endParaRPr lang="en-US" altLang="ja-JP" sz="1400" b="1" dirty="0" smtClean="0"/>
          </a:p>
          <a:p>
            <a:pPr marL="180000" indent="-457200"/>
            <a:r>
              <a:rPr lang="ja-JP" altLang="en-US" sz="1400" b="1" dirty="0" smtClean="0"/>
              <a:t>○</a:t>
            </a:r>
            <a:r>
              <a:rPr lang="ja-JP" altLang="en-US" sz="1400" b="1" dirty="0"/>
              <a:t>	</a:t>
            </a:r>
            <a:r>
              <a:rPr lang="ja-JP" altLang="en-US" sz="1400" b="1" dirty="0" smtClean="0"/>
              <a:t>　企業</a:t>
            </a:r>
            <a:r>
              <a:rPr lang="ja-JP" altLang="en-US" sz="1400" b="1" dirty="0"/>
              <a:t>等による農業参入支援</a:t>
            </a:r>
            <a:r>
              <a:rPr lang="ja-JP" altLang="en-US" sz="1400" dirty="0"/>
              <a:t>	</a:t>
            </a:r>
            <a:r>
              <a:rPr lang="en-US" altLang="ja-JP" sz="1400" dirty="0" smtClean="0"/>
              <a:t>	</a:t>
            </a:r>
            <a:r>
              <a:rPr lang="ja-JP" altLang="en-US" sz="1400" dirty="0" smtClean="0"/>
              <a:t>（</a:t>
            </a:r>
            <a:r>
              <a:rPr lang="en-US" altLang="ja-JP" sz="1400" dirty="0" smtClean="0"/>
              <a:t>16,000</a:t>
            </a:r>
            <a:r>
              <a:rPr lang="ja-JP" altLang="en-US" sz="1400" dirty="0" smtClean="0"/>
              <a:t>）</a:t>
            </a:r>
            <a:endParaRPr lang="en-US" altLang="ja-JP" sz="1400" dirty="0"/>
          </a:p>
          <a:p>
            <a:pPr marL="180000" indent="-457200"/>
            <a:r>
              <a:rPr lang="ja-JP" altLang="en-US" sz="1400" dirty="0" smtClean="0"/>
              <a:t>　　企業</a:t>
            </a:r>
            <a:r>
              <a:rPr lang="ja-JP" altLang="en-US" sz="1400" dirty="0"/>
              <a:t>等の農業への新規参入や規模拡大を推進するため、企業等が行う農道や農地等の基盤整備を支援。（補助率</a:t>
            </a:r>
            <a:r>
              <a:rPr lang="en-US" altLang="ja-JP" sz="1400" dirty="0"/>
              <a:t>1/2</a:t>
            </a:r>
            <a:r>
              <a:rPr lang="ja-JP" altLang="en-US" sz="1400" dirty="0" err="1"/>
              <a:t>、</a:t>
            </a:r>
            <a:r>
              <a:rPr lang="ja-JP" altLang="en-US" sz="1400" dirty="0"/>
              <a:t>上限</a:t>
            </a:r>
            <a:r>
              <a:rPr lang="en-US" altLang="ja-JP" sz="1400" dirty="0"/>
              <a:t>250</a:t>
            </a:r>
            <a:r>
              <a:rPr lang="ja-JP" altLang="en-US" sz="1400" dirty="0"/>
              <a:t>万円</a:t>
            </a:r>
            <a:r>
              <a:rPr lang="ja-JP" altLang="en-US" sz="1400" dirty="0" smtClean="0"/>
              <a:t>）</a:t>
            </a:r>
            <a:endParaRPr lang="en-US" altLang="ja-JP" sz="1400" dirty="0" smtClean="0"/>
          </a:p>
          <a:p>
            <a:pPr marL="180000" indent="-457200"/>
            <a:endParaRPr lang="en-US" altLang="ja-JP" sz="1400" dirty="0"/>
          </a:p>
          <a:p>
            <a:pPr marL="180000" indent="-457200"/>
            <a:endParaRPr lang="en-US" altLang="ja-JP" sz="1400" dirty="0" smtClean="0"/>
          </a:p>
          <a:p>
            <a:pPr marL="180000" indent="-457200"/>
            <a:endParaRPr lang="en-US" altLang="ja-JP" sz="1400" b="1" dirty="0"/>
          </a:p>
          <a:p>
            <a:pPr marL="180000" indent="-457200"/>
            <a:endParaRPr lang="en-US" altLang="ja-JP" sz="1400" b="1" dirty="0" smtClean="0"/>
          </a:p>
          <a:p>
            <a:pPr marL="180000" indent="-457200"/>
            <a:r>
              <a:rPr lang="ja-JP" altLang="en-US" sz="1400" b="1" dirty="0" smtClean="0"/>
              <a:t>○</a:t>
            </a:r>
            <a:r>
              <a:rPr lang="ja-JP" altLang="en-US" sz="1400" b="1" dirty="0"/>
              <a:t>	　ハートフル企業農の参入促進</a:t>
            </a:r>
            <a:r>
              <a:rPr lang="ja-JP" altLang="en-US" sz="1400" dirty="0"/>
              <a:t>	</a:t>
            </a:r>
            <a:r>
              <a:rPr lang="en-US" altLang="ja-JP" sz="1400" dirty="0"/>
              <a:t>	</a:t>
            </a:r>
            <a:r>
              <a:rPr lang="ja-JP" altLang="en-US" sz="1400" dirty="0" smtClean="0"/>
              <a:t>（</a:t>
            </a:r>
            <a:r>
              <a:rPr lang="en-US" altLang="ja-JP" sz="1400" dirty="0" smtClean="0"/>
              <a:t>20,000</a:t>
            </a:r>
            <a:r>
              <a:rPr lang="ja-JP" altLang="en-US" sz="1400" dirty="0" smtClean="0"/>
              <a:t>）</a:t>
            </a:r>
            <a:r>
              <a:rPr lang="en-US" altLang="ja-JP" sz="1400" dirty="0" smtClean="0"/>
              <a:t>	【</a:t>
            </a:r>
            <a:r>
              <a:rPr lang="ja-JP" altLang="en-US" sz="1400" dirty="0" smtClean="0"/>
              <a:t>上乗せ交付金事業</a:t>
            </a:r>
            <a:r>
              <a:rPr lang="en-US" altLang="ja-JP" sz="1400" dirty="0" smtClean="0"/>
              <a:t>】</a:t>
            </a:r>
            <a:endParaRPr lang="en-US" altLang="ja-JP" sz="1400" dirty="0"/>
          </a:p>
          <a:p>
            <a:pPr marL="180000" indent="-457200"/>
            <a:r>
              <a:rPr lang="ja-JP" altLang="en-US" sz="1400" dirty="0"/>
              <a:t>　　</a:t>
            </a:r>
            <a:r>
              <a:rPr lang="ja-JP" altLang="ja-JP" sz="1400" dirty="0"/>
              <a:t>農業分野における</a:t>
            </a:r>
            <a:r>
              <a:rPr lang="ja-JP" altLang="ja-JP" sz="1400" dirty="0" err="1"/>
              <a:t>障がい</a:t>
            </a:r>
            <a:r>
              <a:rPr lang="ja-JP" altLang="ja-JP" sz="1400" dirty="0"/>
              <a:t>者の就労・雇用を促進するため、農業、福祉、経営などの点で先行事業者が培ってきた指導者育成に係るノウハウの集約や、中空構造栽培槽を用いたイチゴ栽培技術のハートフルアグリへの導入可能性検証、シンポジウムによる情報発信等を行う</a:t>
            </a:r>
            <a:r>
              <a:rPr lang="ja-JP" altLang="ja-JP" sz="1400" dirty="0" smtClean="0"/>
              <a:t>。</a:t>
            </a:r>
            <a:endParaRPr lang="en-US" altLang="ja-JP" sz="1400" dirty="0"/>
          </a:p>
          <a:p>
            <a:pPr marL="180000" indent="-457200"/>
            <a:endParaRPr lang="en-US" altLang="ja-JP" sz="1400" dirty="0" smtClean="0"/>
          </a:p>
          <a:p>
            <a:pPr marL="180000" indent="-457200"/>
            <a:endParaRPr lang="en-US" altLang="ja-JP" sz="1400" dirty="0" smtClean="0"/>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多様な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担い手との協働</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p>
          <a:p>
            <a:pPr marL="180000" indent="-457200"/>
            <a:r>
              <a:rPr lang="ja-JP" altLang="en-US" sz="1400" b="1" dirty="0" smtClean="0"/>
              <a:t>（５）インフラの充実・強化</a:t>
            </a:r>
            <a:endParaRPr lang="ja-JP" altLang="en-US" sz="1400" b="1" dirty="0"/>
          </a:p>
        </p:txBody>
      </p:sp>
      <p:sp>
        <p:nvSpPr>
          <p:cNvPr id="7" name="正方形/長方形 6"/>
          <p:cNvSpPr/>
          <p:nvPr/>
        </p:nvSpPr>
        <p:spPr>
          <a:xfrm>
            <a:off x="683568" y="2204864"/>
            <a:ext cx="7992888" cy="79208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en-US" altLang="ja-JP" sz="1200" dirty="0"/>
              <a:t>1</a:t>
            </a:r>
            <a:r>
              <a:rPr lang="ja-JP" altLang="en-US" sz="1200" dirty="0"/>
              <a:t>社当たり商談数：</a:t>
            </a:r>
            <a:r>
              <a:rPr lang="en-US" altLang="ja-JP" sz="1200" dirty="0"/>
              <a:t>10</a:t>
            </a:r>
            <a:r>
              <a:rPr lang="ja-JP" altLang="en-US" sz="1200" dirty="0" smtClean="0"/>
              <a:t>件</a:t>
            </a:r>
            <a:r>
              <a:rPr lang="en-US" altLang="ja-JP" sz="1200" dirty="0" smtClean="0"/>
              <a:t/>
            </a:r>
            <a:br>
              <a:rPr lang="en-US" altLang="ja-JP" sz="1200" dirty="0" smtClean="0"/>
            </a:br>
            <a:r>
              <a:rPr lang="ja-JP" altLang="en-US" sz="1200" dirty="0" smtClean="0"/>
              <a:t>交渉</a:t>
            </a:r>
            <a:r>
              <a:rPr lang="ja-JP" altLang="en-US" sz="1200" dirty="0"/>
              <a:t>の芽</a:t>
            </a:r>
            <a:r>
              <a:rPr lang="en-US" altLang="ja-JP" sz="1200" dirty="0"/>
              <a:t>(※)</a:t>
            </a:r>
            <a:r>
              <a:rPr lang="ja-JP" altLang="en-US" sz="1200" dirty="0"/>
              <a:t>獲得率：</a:t>
            </a:r>
            <a:r>
              <a:rPr lang="en-US" altLang="ja-JP" sz="1200" dirty="0"/>
              <a:t>80</a:t>
            </a:r>
            <a:r>
              <a:rPr lang="en-US" altLang="ja-JP" sz="1200" dirty="0" smtClean="0"/>
              <a:t>%</a:t>
            </a:r>
            <a:br>
              <a:rPr lang="en-US" altLang="ja-JP" sz="1200" dirty="0" smtClean="0"/>
            </a:br>
            <a:r>
              <a:rPr lang="en-US" altLang="ja-JP" sz="1200" dirty="0" smtClean="0"/>
              <a:t>※</a:t>
            </a:r>
            <a:r>
              <a:rPr lang="ja-JP" altLang="en-US" sz="1200" dirty="0"/>
              <a:t>交渉の芽：商談会をきっかけとして、その他の商品の販路開拓及び今後の商品開発につながる事業者間のマッチング</a:t>
            </a:r>
            <a:r>
              <a:rPr lang="ja-JP" altLang="en-US" sz="1200" dirty="0" smtClean="0"/>
              <a:t>が</a:t>
            </a:r>
            <a:r>
              <a:rPr lang="en-US" altLang="ja-JP" sz="1200" dirty="0" smtClean="0"/>
              <a:t/>
            </a:r>
            <a:br>
              <a:rPr lang="en-US" altLang="ja-JP" sz="1200" dirty="0" smtClean="0"/>
            </a:br>
            <a:r>
              <a:rPr lang="ja-JP" altLang="en-US" sz="1200" dirty="0" smtClean="0"/>
              <a:t>　できること　</a:t>
            </a:r>
            <a:r>
              <a:rPr lang="en-US" altLang="ja-JP" sz="1200" dirty="0" smtClean="0"/>
              <a:t>【H28.3】</a:t>
            </a:r>
            <a:endParaRPr kumimoji="1" lang="ja-JP" altLang="en-US" sz="1200" dirty="0"/>
          </a:p>
        </p:txBody>
      </p:sp>
      <p:sp>
        <p:nvSpPr>
          <p:cNvPr id="10" name="正方形/長方形 9"/>
          <p:cNvSpPr/>
          <p:nvPr/>
        </p:nvSpPr>
        <p:spPr>
          <a:xfrm>
            <a:off x="683568" y="3933056"/>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t>KPI</a:t>
            </a:r>
            <a:r>
              <a:rPr lang="ja-JP" altLang="en-US" sz="1200" dirty="0"/>
              <a:t>：事業実施：</a:t>
            </a:r>
            <a:r>
              <a:rPr lang="en-US" altLang="ja-JP" sz="1200" dirty="0"/>
              <a:t>8</a:t>
            </a:r>
            <a:r>
              <a:rPr lang="ja-JP" altLang="en-US" sz="1200" dirty="0" smtClean="0"/>
              <a:t>地区</a:t>
            </a:r>
            <a:r>
              <a:rPr lang="en-US" altLang="ja-JP" sz="1200" dirty="0" smtClean="0"/>
              <a:t/>
            </a:r>
            <a:br>
              <a:rPr lang="en-US" altLang="ja-JP" sz="1200" dirty="0" smtClean="0"/>
            </a:br>
            <a:r>
              <a:rPr lang="ja-JP" altLang="en-US" sz="1200" dirty="0" smtClean="0"/>
              <a:t>企業</a:t>
            </a:r>
            <a:r>
              <a:rPr lang="ja-JP" altLang="en-US" sz="1200" dirty="0"/>
              <a:t>等に対する参入または規模拡大の働きかけ：</a:t>
            </a:r>
            <a:r>
              <a:rPr lang="en-US" altLang="ja-JP" sz="1200" dirty="0"/>
              <a:t>18</a:t>
            </a:r>
            <a:r>
              <a:rPr lang="ja-JP" altLang="en-US" sz="1200" dirty="0"/>
              <a:t>社　</a:t>
            </a:r>
            <a:r>
              <a:rPr lang="en-US" altLang="ja-JP" sz="1200" dirty="0"/>
              <a:t>【</a:t>
            </a:r>
            <a:r>
              <a:rPr lang="en-US" altLang="ja-JP" sz="1200" dirty="0" smtClean="0"/>
              <a:t>H28.3】</a:t>
            </a:r>
            <a:endParaRPr kumimoji="1" lang="ja-JP" altLang="en-US" sz="12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正方形/長方形 11"/>
          <p:cNvSpPr/>
          <p:nvPr/>
        </p:nvSpPr>
        <p:spPr>
          <a:xfrm>
            <a:off x="683568" y="5589240"/>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t>KPI</a:t>
            </a:r>
            <a:r>
              <a:rPr lang="ja-JP" altLang="en-US" sz="1200" dirty="0"/>
              <a:t>：サミット・シンポジウムへの参加人数　</a:t>
            </a:r>
            <a:r>
              <a:rPr lang="en-US" altLang="ja-JP" sz="1200" dirty="0"/>
              <a:t>300</a:t>
            </a:r>
            <a:r>
              <a:rPr lang="ja-JP" altLang="en-US" sz="1200" dirty="0" smtClean="0"/>
              <a:t>名</a:t>
            </a:r>
            <a:r>
              <a:rPr lang="ja-JP" altLang="en-US" sz="1200" dirty="0"/>
              <a:t>　</a:t>
            </a:r>
            <a:r>
              <a:rPr lang="en-US" altLang="ja-JP" sz="1200" dirty="0"/>
              <a:t>【</a:t>
            </a:r>
            <a:r>
              <a:rPr lang="en-US" altLang="ja-JP" sz="1200" dirty="0" smtClean="0"/>
              <a:t>H28.3】</a:t>
            </a:r>
            <a:endParaRPr kumimoji="1" lang="ja-JP" altLang="en-US" sz="1200" dirty="0"/>
          </a:p>
        </p:txBody>
      </p:sp>
    </p:spTree>
    <p:extLst>
      <p:ext uri="{BB962C8B-B14F-4D97-AF65-F5344CB8AC3E}">
        <p14:creationId xmlns:p14="http://schemas.microsoft.com/office/powerpoint/2010/main" val="5049848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97</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p:txBody>
      </p:sp>
      <p:sp>
        <p:nvSpPr>
          <p:cNvPr id="13" name="正方形/長方形 12"/>
          <p:cNvSpPr/>
          <p:nvPr/>
        </p:nvSpPr>
        <p:spPr>
          <a:xfrm>
            <a:off x="396413" y="1077704"/>
            <a:ext cx="8460940" cy="375487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（１）定住魅力の強化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a:t>
            </a:r>
            <a:r>
              <a:rPr lang="ja-JP" altLang="en-US" sz="1400" b="1" dirty="0" smtClean="0"/>
              <a:t>　府営</a:t>
            </a:r>
            <a:r>
              <a:rPr lang="ja-JP" altLang="en-US" sz="1400" b="1" dirty="0"/>
              <a:t>住宅ストック地域資源化プロジェクト事業</a:t>
            </a:r>
            <a:r>
              <a:rPr lang="ja-JP" altLang="en-US" sz="1400" dirty="0"/>
              <a:t>	</a:t>
            </a:r>
            <a:r>
              <a:rPr lang="ja-JP" altLang="en-US" sz="1400" dirty="0" smtClean="0"/>
              <a:t>（</a:t>
            </a:r>
            <a:r>
              <a:rPr lang="en-US" altLang="ja-JP" sz="1400" dirty="0" smtClean="0"/>
              <a:t>2,921</a:t>
            </a:r>
            <a:r>
              <a:rPr lang="ja-JP" altLang="en-US" sz="1400" dirty="0" smtClean="0"/>
              <a:t>）</a:t>
            </a:r>
            <a:endParaRPr lang="en-US" altLang="ja-JP" sz="1400" dirty="0"/>
          </a:p>
          <a:p>
            <a:pPr marL="182563"/>
            <a:r>
              <a:rPr lang="ja-JP" altLang="en-US" sz="1400" dirty="0" smtClean="0"/>
              <a:t>　</a:t>
            </a:r>
            <a:r>
              <a:rPr lang="ja-JP" altLang="ja-JP" sz="1400" dirty="0" smtClean="0"/>
              <a:t>府営</a:t>
            </a:r>
            <a:r>
              <a:rPr lang="ja-JP" altLang="ja-JP" sz="1400" dirty="0"/>
              <a:t>住宅の空き室を子育て支援拠点など地域のまちづくりに活用する方策</a:t>
            </a:r>
            <a:r>
              <a:rPr lang="ja-JP" altLang="en-US" sz="1400" dirty="0"/>
              <a:t>の</a:t>
            </a:r>
            <a:r>
              <a:rPr lang="ja-JP" altLang="ja-JP" sz="1400" dirty="0"/>
              <a:t>調査検討</a:t>
            </a:r>
            <a:r>
              <a:rPr lang="ja-JP" altLang="en-US" sz="1400" dirty="0"/>
              <a:t>、活用促進を行い、府営住宅資産を活用した</a:t>
            </a:r>
            <a:r>
              <a:rPr lang="ja-JP" altLang="ja-JP" sz="1400" dirty="0"/>
              <a:t>地域課題の解消や地域力の向上に向けた取組み</a:t>
            </a:r>
            <a:r>
              <a:rPr lang="ja-JP" altLang="en-US" sz="1400" dirty="0"/>
              <a:t>を</a:t>
            </a:r>
            <a:r>
              <a:rPr lang="ja-JP" altLang="ja-JP" sz="1400" dirty="0"/>
              <a:t>推進</a:t>
            </a:r>
            <a:r>
              <a:rPr lang="ja-JP" altLang="en-US" sz="1400" dirty="0"/>
              <a:t>。</a:t>
            </a:r>
            <a:endParaRPr lang="en-US" altLang="ja-JP" sz="1400" dirty="0"/>
          </a:p>
          <a:p>
            <a:pPr marL="180000" indent="-457200"/>
            <a:endParaRPr lang="en-US" altLang="ja-JP" sz="1400" dirty="0"/>
          </a:p>
          <a:p>
            <a:pPr marL="180000" indent="-457200"/>
            <a:endParaRPr lang="ja-JP" altLang="en-US" sz="1400" dirty="0"/>
          </a:p>
          <a:p>
            <a:pPr marL="180000" indent="-457200"/>
            <a:r>
              <a:rPr lang="ja-JP" altLang="en-US" sz="1400" dirty="0" smtClean="0"/>
              <a:t>	</a:t>
            </a:r>
            <a:endParaRPr lang="ja-JP" altLang="en-US" sz="1400" dirty="0"/>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大坂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の陣</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400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年天下一祭の推進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50,000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ea typeface="Meiryo UI" panose="020B0604030504040204" pitchFamily="50" charset="-128"/>
                <a:cs typeface="Meiryo UI" panose="020B0604030504040204" pitchFamily="50" charset="-128"/>
              </a:rPr>
              <a:t>大坂の陣から</a:t>
            </a:r>
            <a:r>
              <a:rPr lang="en-US" altLang="ja-JP" sz="1400" dirty="0">
                <a:ea typeface="Meiryo UI" panose="020B0604030504040204" pitchFamily="50" charset="-128"/>
                <a:cs typeface="Meiryo UI" panose="020B0604030504040204" pitchFamily="50" charset="-128"/>
              </a:rPr>
              <a:t>400</a:t>
            </a:r>
            <a:r>
              <a:rPr lang="ja-JP" altLang="en-US" sz="1400" dirty="0">
                <a:ea typeface="Meiryo UI" panose="020B0604030504040204" pitchFamily="50" charset="-128"/>
                <a:cs typeface="Meiryo UI" panose="020B0604030504040204" pitchFamily="50" charset="-128"/>
              </a:rPr>
              <a:t>年を迎えることを契機</a:t>
            </a:r>
            <a:r>
              <a:rPr lang="ja-JP" altLang="en-US" sz="1400" dirty="0" smtClean="0">
                <a:ea typeface="Meiryo UI" panose="020B0604030504040204" pitchFamily="50" charset="-128"/>
                <a:cs typeface="Meiryo UI" panose="020B0604030504040204" pitchFamily="50" charset="-128"/>
              </a:rPr>
              <a:t>に</a:t>
            </a:r>
            <a:r>
              <a:rPr lang="ja-JP" altLang="ja-JP" sz="1400" dirty="0" smtClean="0"/>
              <a:t>大阪</a:t>
            </a:r>
            <a:r>
              <a:rPr lang="ja-JP" altLang="ja-JP" sz="1400" dirty="0"/>
              <a:t>の魅力を国内外に強力に発信するため、</a:t>
            </a:r>
            <a:r>
              <a:rPr lang="ja-JP" altLang="ja-JP" sz="1400" dirty="0" smtClean="0"/>
              <a:t>府域</a:t>
            </a:r>
            <a:r>
              <a:rPr lang="ja-JP" altLang="ja-JP" sz="1400" dirty="0"/>
              <a:t>に広がる歴史、文化、食、特産品、酒等の魅力を一堂に集め、発信する集客イベントや、府内各地の史跡・旧跡</a:t>
            </a:r>
            <a:r>
              <a:rPr lang="ja-JP" altLang="ja-JP" sz="1400" dirty="0" smtClean="0"/>
              <a:t>などの</a:t>
            </a:r>
            <a:r>
              <a:rPr lang="ja-JP" altLang="ja-JP" sz="1400" dirty="0"/>
              <a:t>魅力スポットを周遊し、府内の歴史・文化を体感してもらう周遊イベントを実施し、府内各地への集客促進を</a:t>
            </a:r>
            <a:r>
              <a:rPr lang="ja-JP" altLang="ja-JP" sz="1400" dirty="0" smtClean="0"/>
              <a:t>図る</a:t>
            </a:r>
            <a:r>
              <a:rPr lang="ja-JP" altLang="en-US" sz="1400" dirty="0" smtClean="0"/>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683568" y="414908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t>KPI</a:t>
            </a:r>
            <a:r>
              <a:rPr lang="ja-JP" altLang="en-US" sz="1200" dirty="0" smtClean="0"/>
              <a:t>：府費</a:t>
            </a:r>
            <a:r>
              <a:rPr lang="ja-JP" altLang="en-US" sz="1200" dirty="0"/>
              <a:t>以上の民間投資の</a:t>
            </a:r>
            <a:r>
              <a:rPr lang="ja-JP" altLang="en-US" sz="1200" dirty="0" smtClean="0"/>
              <a:t>獲得</a:t>
            </a:r>
            <a:r>
              <a:rPr lang="en-US" altLang="ja-JP" sz="1200" dirty="0" smtClean="0"/>
              <a:t/>
            </a:r>
            <a:br>
              <a:rPr lang="en-US" altLang="ja-JP" sz="1200" dirty="0" smtClean="0"/>
            </a:br>
            <a:r>
              <a:rPr lang="ja-JP" altLang="en-US" sz="1200" dirty="0" smtClean="0"/>
              <a:t>イベント</a:t>
            </a:r>
            <a:r>
              <a:rPr lang="ja-JP" altLang="en-US" sz="1200" dirty="0"/>
              <a:t>参加者数</a:t>
            </a:r>
            <a:r>
              <a:rPr lang="en-US" altLang="ja-JP" sz="1200" dirty="0"/>
              <a:t>1</a:t>
            </a:r>
            <a:r>
              <a:rPr lang="ja-JP" altLang="en-US" sz="1200" dirty="0"/>
              <a:t>万人以上　</a:t>
            </a:r>
            <a:r>
              <a:rPr lang="en-US" altLang="ja-JP" sz="1200" dirty="0" smtClean="0"/>
              <a:t>【H28.3】</a:t>
            </a:r>
            <a:endParaRPr kumimoji="1" lang="ja-JP" altLang="en-US" sz="1200" dirty="0"/>
          </a:p>
        </p:txBody>
      </p:sp>
      <p:sp>
        <p:nvSpPr>
          <p:cNvPr id="14" name="正方形/長方形 13"/>
          <p:cNvSpPr/>
          <p:nvPr/>
        </p:nvSpPr>
        <p:spPr>
          <a:xfrm>
            <a:off x="683568" y="198884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t>KPI</a:t>
            </a:r>
            <a:r>
              <a:rPr lang="ja-JP" altLang="en-US" sz="1200" dirty="0" smtClean="0"/>
              <a:t>：空き室</a:t>
            </a:r>
            <a:r>
              <a:rPr lang="ja-JP" altLang="en-US" sz="1200" dirty="0"/>
              <a:t>活用に向けた調査を</a:t>
            </a:r>
            <a:r>
              <a:rPr lang="ja-JP" altLang="en-US" sz="1200" dirty="0" smtClean="0"/>
              <a:t>完了</a:t>
            </a:r>
            <a:r>
              <a:rPr lang="en-US" altLang="ja-JP" sz="1200" dirty="0" smtClean="0"/>
              <a:t/>
            </a:r>
            <a:br>
              <a:rPr lang="en-US" altLang="ja-JP" sz="1200" dirty="0" smtClean="0"/>
            </a:br>
            <a:r>
              <a:rPr lang="ja-JP" altLang="en-US" sz="1200" dirty="0" smtClean="0"/>
              <a:t>平成</a:t>
            </a:r>
            <a:r>
              <a:rPr lang="en-US" altLang="ja-JP" sz="1200" dirty="0"/>
              <a:t>28</a:t>
            </a:r>
            <a:r>
              <a:rPr lang="ja-JP" altLang="en-US" sz="1200" dirty="0"/>
              <a:t>年度以降の空き室活用にむけ、</a:t>
            </a:r>
            <a:r>
              <a:rPr lang="en-US" altLang="ja-JP" sz="1200" dirty="0"/>
              <a:t>38</a:t>
            </a:r>
            <a:r>
              <a:rPr lang="ja-JP" altLang="en-US" sz="1200" dirty="0"/>
              <a:t>市町、民間事業者等</a:t>
            </a:r>
            <a:r>
              <a:rPr lang="en-US" altLang="ja-JP" sz="1200" dirty="0"/>
              <a:t>5</a:t>
            </a:r>
            <a:r>
              <a:rPr lang="ja-JP" altLang="en-US" sz="1200" dirty="0"/>
              <a:t>社に提案実施</a:t>
            </a:r>
            <a:r>
              <a:rPr lang="en-US" altLang="ja-JP" sz="1200" dirty="0" smtClean="0"/>
              <a:t>【H28.3】</a:t>
            </a:r>
            <a:endParaRPr kumimoji="1" lang="ja-JP" altLang="en-US" sz="1200" dirty="0"/>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7971579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98</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p:txBody>
      </p:sp>
      <p:sp>
        <p:nvSpPr>
          <p:cNvPr id="13" name="正方形/長方形 12"/>
          <p:cNvSpPr/>
          <p:nvPr/>
        </p:nvSpPr>
        <p:spPr>
          <a:xfrm>
            <a:off x="396413" y="1077704"/>
            <a:ext cx="8460940" cy="3539430"/>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（２）都市魅力の創出・発信（つづき）</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水辺活性化事業（水都大阪</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開催事業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85,000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都大阪の魅力を国内外に発信するとともに、新たな民間ビジネスを喚起するため、“水都大阪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を開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催し、これまでにない水面利用や水辺での新たな取組みを行うイベントを展開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水</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と光とみどりのまちづくり推進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都大阪における上質な水辺景観の形成に向け、中之島周辺エリア（堂島川護岸）におけるライトアップを推進。</a:t>
            </a: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大阪・光の饗宴（御堂筋イルミネーションの延伸と御堂筋開放）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52,500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シンボルイヤー特別プログラムとして、イルミネーションで装飾する区間を、淀屋橋から大阪駅前まで延伸（約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し、御堂筋全域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4.0km)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、開催期間中に御堂筋の一部を開放するイベントを開催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683568" y="3068960"/>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t>KPI</a:t>
            </a:r>
            <a:r>
              <a:rPr lang="ja-JP" altLang="en-US" sz="1200" dirty="0" smtClean="0"/>
              <a:t>：ライトアップ等を</a:t>
            </a:r>
            <a:r>
              <a:rPr lang="ja-JP" altLang="en-US" sz="1200" dirty="0"/>
              <a:t>見て満足した人の割合：</a:t>
            </a:r>
            <a:r>
              <a:rPr lang="en-US" altLang="ja-JP" sz="1200" dirty="0"/>
              <a:t>80%</a:t>
            </a:r>
            <a:r>
              <a:rPr lang="ja-JP" altLang="en-US" sz="1200" dirty="0"/>
              <a:t>以上　</a:t>
            </a:r>
            <a:r>
              <a:rPr lang="en-US" altLang="ja-JP" sz="1200" dirty="0" smtClean="0"/>
              <a:t>【</a:t>
            </a:r>
            <a:r>
              <a:rPr lang="ja-JP" altLang="en-US" sz="1200" dirty="0" smtClean="0"/>
              <a:t>未定（</a:t>
            </a:r>
            <a:r>
              <a:rPr lang="ja-JP" altLang="en-US" sz="1200" dirty="0"/>
              <a:t>竣工時に改めて設定</a:t>
            </a:r>
            <a:r>
              <a:rPr lang="ja-JP" altLang="en-US" sz="1200" dirty="0" smtClean="0"/>
              <a:t>）</a:t>
            </a:r>
            <a:r>
              <a:rPr lang="en-US" altLang="ja-JP" sz="1200" dirty="0" smtClean="0"/>
              <a:t>】</a:t>
            </a:r>
            <a:endParaRPr kumimoji="1" lang="ja-JP" altLang="en-US" sz="1200" dirty="0"/>
          </a:p>
        </p:txBody>
      </p:sp>
      <p:sp>
        <p:nvSpPr>
          <p:cNvPr id="9" name="正方形/長方形 8"/>
          <p:cNvSpPr/>
          <p:nvPr/>
        </p:nvSpPr>
        <p:spPr>
          <a:xfrm>
            <a:off x="683568" y="1988840"/>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t>KPI</a:t>
            </a:r>
            <a:r>
              <a:rPr lang="ja-JP" altLang="en-US" sz="1200" dirty="0"/>
              <a:t>：波及効果を含む集客者数：</a:t>
            </a:r>
            <a:r>
              <a:rPr lang="en-US" altLang="ja-JP" sz="1200" dirty="0"/>
              <a:t>1,896,000</a:t>
            </a:r>
            <a:r>
              <a:rPr lang="ja-JP" altLang="en-US" sz="1200" dirty="0" smtClean="0"/>
              <a:t>人</a:t>
            </a:r>
            <a:r>
              <a:rPr lang="en-US" altLang="ja-JP" sz="1200" dirty="0" smtClean="0"/>
              <a:t>【H28.3】</a:t>
            </a:r>
            <a:endParaRPr kumimoji="1" lang="ja-JP" altLang="en-US" sz="1200" dirty="0"/>
          </a:p>
        </p:txBody>
      </p:sp>
      <p:sp>
        <p:nvSpPr>
          <p:cNvPr id="15" name="正方形/長方形 14"/>
          <p:cNvSpPr/>
          <p:nvPr/>
        </p:nvSpPr>
        <p:spPr>
          <a:xfrm>
            <a:off x="683568" y="4365104"/>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t>KPI</a:t>
            </a:r>
            <a:r>
              <a:rPr lang="ja-JP" altLang="en-US" sz="1200" dirty="0" smtClean="0"/>
              <a:t>：イルミネーション</a:t>
            </a:r>
            <a:r>
              <a:rPr lang="ja-JP" altLang="en-US" sz="1200" dirty="0"/>
              <a:t>を見て満足した人の割合</a:t>
            </a:r>
            <a:r>
              <a:rPr lang="en-US" altLang="ja-JP" sz="1200" dirty="0"/>
              <a:t>80</a:t>
            </a:r>
            <a:r>
              <a:rPr lang="ja-JP" altLang="en-US" sz="1200" dirty="0"/>
              <a:t>％</a:t>
            </a:r>
            <a:r>
              <a:rPr lang="ja-JP" altLang="en-US" sz="1200" dirty="0" smtClean="0"/>
              <a:t>以上</a:t>
            </a:r>
            <a:r>
              <a:rPr lang="en-US" altLang="ja-JP" sz="1200" dirty="0" smtClean="0"/>
              <a:t/>
            </a:r>
            <a:br>
              <a:rPr lang="en-US" altLang="ja-JP" sz="1200" dirty="0" smtClean="0"/>
            </a:br>
            <a:r>
              <a:rPr lang="ja-JP" altLang="en-US" sz="1200" dirty="0" smtClean="0"/>
              <a:t>開放</a:t>
            </a:r>
            <a:r>
              <a:rPr lang="ja-JP" altLang="en-US" sz="1200" dirty="0"/>
              <a:t>イベントについては、来場者数</a:t>
            </a:r>
            <a:r>
              <a:rPr lang="en-US" altLang="ja-JP" sz="1200" dirty="0"/>
              <a:t>16</a:t>
            </a:r>
            <a:r>
              <a:rPr lang="ja-JP" altLang="en-US" sz="1200" dirty="0"/>
              <a:t>万人以上　</a:t>
            </a:r>
            <a:r>
              <a:rPr lang="en-US" altLang="ja-JP" sz="1200" dirty="0"/>
              <a:t>【H27.12】</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24960776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99</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p:txBody>
      </p:sp>
      <p:sp>
        <p:nvSpPr>
          <p:cNvPr id="13" name="正方形/長方形 12"/>
          <p:cNvSpPr/>
          <p:nvPr/>
        </p:nvSpPr>
        <p:spPr>
          <a:xfrm>
            <a:off x="396413" y="1077704"/>
            <a:ext cx="8460940" cy="3970318"/>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（２）都市魅力の創出・発信（つづき）</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御堂筋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シンボルイヤー特別プログラム事業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26,871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御堂筋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・大阪の魅力を国内外に発信し、一層のにぎわいを創出するため、大阪のシンボルである御堂筋を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歩行者　天国と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して開放し、世界のスーパーカーの集結イベント、路上を活用したプログラム等（予定）を実施。</a:t>
            </a: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Osaka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Free Wi-Fi</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設置促進事業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148,600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阪外国人旅行者の利便性向上や府域内での周遊を促進するため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Free Wi-Fi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設置にかかる初期費用を補助（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t>○　広報力強化事業</a:t>
            </a:r>
            <a:r>
              <a:rPr lang="ja-JP" altLang="en-US" sz="1400" dirty="0"/>
              <a:t>	</a:t>
            </a:r>
            <a:r>
              <a:rPr lang="en-US" altLang="ja-JP" sz="1400" dirty="0"/>
              <a:t>		</a:t>
            </a:r>
            <a:r>
              <a:rPr lang="ja-JP" altLang="en-US" sz="1400" dirty="0"/>
              <a:t>（</a:t>
            </a:r>
            <a:r>
              <a:rPr lang="en-US" altLang="ja-JP" sz="1400" dirty="0"/>
              <a:t>7,508</a:t>
            </a:r>
            <a:r>
              <a:rPr lang="ja-JP" altLang="en-US" sz="1400" dirty="0"/>
              <a:t>）</a:t>
            </a:r>
            <a:endParaRPr lang="en-US" altLang="ja-JP" sz="1400" dirty="0"/>
          </a:p>
          <a:p>
            <a:pPr marL="180000" indent="-457200"/>
            <a:r>
              <a:rPr lang="ja-JP" altLang="en-US" sz="1400" dirty="0"/>
              <a:t>　　府の情報発信力を強化し、府全体のイメージを向上させるため、府のメインキャラクター「もずやん」を活用した効率的・効果的な広報を展開。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683568" y="198884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t>KPI</a:t>
            </a:r>
            <a:r>
              <a:rPr lang="ja-JP" altLang="en-US" sz="1200" dirty="0" smtClean="0"/>
              <a:t>：報道</a:t>
            </a:r>
            <a:r>
              <a:rPr lang="ja-JP" altLang="en-US" sz="1200" dirty="0"/>
              <a:t>等掲出回数</a:t>
            </a:r>
            <a:r>
              <a:rPr lang="en-US" altLang="ja-JP" sz="1200" dirty="0"/>
              <a:t>50</a:t>
            </a:r>
            <a:r>
              <a:rPr lang="ja-JP" altLang="en-US" sz="1200" dirty="0"/>
              <a:t>回</a:t>
            </a:r>
            <a:r>
              <a:rPr lang="ja-JP" altLang="en-US" sz="1200" dirty="0" smtClean="0"/>
              <a:t>以上</a:t>
            </a:r>
            <a:r>
              <a:rPr lang="en-US" altLang="ja-JP" sz="1200" dirty="0" smtClean="0"/>
              <a:t/>
            </a:r>
            <a:br>
              <a:rPr lang="en-US" altLang="ja-JP" sz="1200" dirty="0" smtClean="0"/>
            </a:br>
            <a:r>
              <a:rPr lang="ja-JP" altLang="en-US" sz="1200" dirty="0" smtClean="0"/>
              <a:t>来場者</a:t>
            </a:r>
            <a:r>
              <a:rPr lang="ja-JP" altLang="en-US" sz="1200" dirty="0"/>
              <a:t>満足度</a:t>
            </a:r>
            <a:r>
              <a:rPr lang="en-US" altLang="ja-JP" sz="1200" dirty="0"/>
              <a:t>75</a:t>
            </a:r>
            <a:r>
              <a:rPr lang="ja-JP" altLang="en-US" sz="1200" dirty="0"/>
              <a:t>％以上　</a:t>
            </a:r>
            <a:r>
              <a:rPr lang="en-US" altLang="ja-JP" sz="1200" dirty="0"/>
              <a:t>【H27.12】</a:t>
            </a:r>
            <a:endParaRPr kumimoji="1" lang="ja-JP" altLang="en-US" sz="1200" dirty="0"/>
          </a:p>
        </p:txBody>
      </p:sp>
      <p:sp>
        <p:nvSpPr>
          <p:cNvPr id="9" name="正方形/長方形 8"/>
          <p:cNvSpPr/>
          <p:nvPr/>
        </p:nvSpPr>
        <p:spPr>
          <a:xfrm>
            <a:off x="683568" y="5013176"/>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60000" indent="-457200"/>
            <a:r>
              <a:rPr lang="en-US" altLang="ja-JP" sz="1200" dirty="0"/>
              <a:t>KPI</a:t>
            </a:r>
            <a:r>
              <a:rPr lang="ja-JP" altLang="en-US" sz="1200" dirty="0" smtClean="0"/>
              <a:t>：も</a:t>
            </a:r>
            <a:r>
              <a:rPr lang="ja-JP" altLang="en-US" sz="1200" dirty="0" err="1"/>
              <a:t>ずやんの</a:t>
            </a:r>
            <a:r>
              <a:rPr lang="ja-JP" altLang="en-US" sz="1200" dirty="0"/>
              <a:t>イベント等への出動　</a:t>
            </a:r>
            <a:r>
              <a:rPr lang="en-US" altLang="ja-JP" sz="1200" dirty="0"/>
              <a:t>150</a:t>
            </a:r>
            <a:r>
              <a:rPr lang="ja-JP" altLang="en-US" sz="1200" dirty="0"/>
              <a:t>回　</a:t>
            </a:r>
            <a:r>
              <a:rPr lang="en-US" altLang="ja-JP" sz="1200" dirty="0" smtClean="0"/>
              <a:t>【H28.3】</a:t>
            </a:r>
            <a:endParaRPr kumimoji="1" lang="ja-JP" altLang="en-US" sz="1200" dirty="0"/>
          </a:p>
        </p:txBody>
      </p:sp>
      <p:sp>
        <p:nvSpPr>
          <p:cNvPr id="10" name="正方形/長方形 9"/>
          <p:cNvSpPr/>
          <p:nvPr/>
        </p:nvSpPr>
        <p:spPr>
          <a:xfrm>
            <a:off x="683568" y="3501008"/>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t>KPI</a:t>
            </a:r>
            <a:r>
              <a:rPr lang="ja-JP" altLang="en-US" sz="1200" dirty="0" smtClean="0"/>
              <a:t>：平成</a:t>
            </a:r>
            <a:r>
              <a:rPr lang="en-US" altLang="ja-JP" sz="1200" dirty="0"/>
              <a:t>27</a:t>
            </a:r>
            <a:r>
              <a:rPr lang="ja-JP" altLang="en-US" sz="1200" dirty="0"/>
              <a:t>年度来阪外国人旅行者数</a:t>
            </a:r>
            <a:r>
              <a:rPr lang="en-US" altLang="ja-JP" sz="1200" dirty="0"/>
              <a:t>380</a:t>
            </a:r>
            <a:r>
              <a:rPr lang="ja-JP" altLang="en-US" sz="1200" dirty="0" smtClean="0"/>
              <a:t>万人</a:t>
            </a:r>
            <a:r>
              <a:rPr lang="en-US" altLang="ja-JP" sz="1200" dirty="0" smtClean="0"/>
              <a:t/>
            </a:r>
            <a:br>
              <a:rPr lang="en-US" altLang="ja-JP" sz="1200" dirty="0" smtClean="0"/>
            </a:br>
            <a:r>
              <a:rPr lang="ja-JP" altLang="en-US" sz="1200" dirty="0" smtClean="0"/>
              <a:t>設置</a:t>
            </a:r>
            <a:r>
              <a:rPr lang="ja-JP" altLang="en-US" sz="1200" dirty="0"/>
              <a:t>拠点</a:t>
            </a:r>
            <a:r>
              <a:rPr lang="ja-JP" altLang="en-US" sz="1200" dirty="0" smtClean="0"/>
              <a:t>数</a:t>
            </a:r>
            <a:r>
              <a:rPr lang="en-US" altLang="ja-JP" sz="1200" dirty="0" smtClean="0"/>
              <a:t>2015</a:t>
            </a:r>
            <a:r>
              <a:rPr lang="ja-JP" altLang="en-US" sz="1200" dirty="0"/>
              <a:t>年</a:t>
            </a:r>
            <a:r>
              <a:rPr lang="en-US" altLang="ja-JP" sz="1200" dirty="0"/>
              <a:t>3</a:t>
            </a:r>
            <a:r>
              <a:rPr lang="ja-JP" altLang="en-US" sz="1200" dirty="0"/>
              <a:t>月末日時点より</a:t>
            </a:r>
            <a:r>
              <a:rPr lang="en-US" altLang="ja-JP" sz="1200" dirty="0"/>
              <a:t>150</a:t>
            </a:r>
            <a:r>
              <a:rPr lang="ja-JP" altLang="en-US" sz="1200" dirty="0"/>
              <a:t>拠点増　</a:t>
            </a:r>
            <a:r>
              <a:rPr lang="en-US" altLang="ja-JP" sz="1200" dirty="0"/>
              <a:t>【</a:t>
            </a:r>
            <a:r>
              <a:rPr lang="en-US" altLang="ja-JP" sz="1200" dirty="0" smtClean="0"/>
              <a:t>H28.3】</a:t>
            </a:r>
            <a:endParaRPr kumimoji="1" lang="ja-JP" altLang="en-US" sz="12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4106565140"/>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7399</TotalTime>
  <Words>9795</Words>
  <Application>Microsoft Office PowerPoint</Application>
  <PresentationFormat>画面に合わせる (4:3)</PresentationFormat>
  <Paragraphs>2978</Paragraphs>
  <Slides>105</Slides>
  <Notes>13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105</vt:i4>
      </vt:variant>
    </vt:vector>
  </HeadingPairs>
  <TitlesOfParts>
    <vt:vector size="107" baseType="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HOSTNAME</cp:lastModifiedBy>
  <cp:revision>577</cp:revision>
  <cp:lastPrinted>2015-12-24T05:13:09Z</cp:lastPrinted>
  <dcterms:created xsi:type="dcterms:W3CDTF">2015-04-22T03:25:50Z</dcterms:created>
  <dcterms:modified xsi:type="dcterms:W3CDTF">2015-12-24T05:16:59Z</dcterms:modified>
</cp:coreProperties>
</file>