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7E8"/>
    <a:srgbClr val="515151"/>
    <a:srgbClr val="00CC66"/>
    <a:srgbClr val="FF99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44" autoAdjust="0"/>
    <p:restoredTop sz="94660"/>
  </p:normalViewPr>
  <p:slideViewPr>
    <p:cSldViewPr>
      <p:cViewPr>
        <p:scale>
          <a:sx n="100" d="100"/>
          <a:sy n="100" d="100"/>
        </p:scale>
        <p:origin x="72"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880101" cy="488793"/>
          </a:xfrm>
          <a:prstGeom prst="rect">
            <a:avLst/>
          </a:prstGeom>
        </p:spPr>
        <p:txBody>
          <a:bodyPr vert="horz" lIns="89659" tIns="44829" rIns="89659" bIns="44829"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6" y="0"/>
            <a:ext cx="2880101" cy="488793"/>
          </a:xfrm>
          <a:prstGeom prst="rect">
            <a:avLst/>
          </a:prstGeom>
        </p:spPr>
        <p:txBody>
          <a:bodyPr vert="horz" lIns="89659" tIns="44829" rIns="89659" bIns="44829" rtlCol="0"/>
          <a:lstStyle>
            <a:lvl1pPr algn="r">
              <a:defRPr sz="1200"/>
            </a:lvl1pPr>
          </a:lstStyle>
          <a:p>
            <a:fld id="{8316E04F-5943-4927-91A8-D24BAC6F686E}"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59" tIns="44829" rIns="89659" bIns="44829" rtlCol="0" anchor="ctr"/>
          <a:lstStyle/>
          <a:p>
            <a:endParaRPr lang="ja-JP" altLang="en-US"/>
          </a:p>
        </p:txBody>
      </p:sp>
      <p:sp>
        <p:nvSpPr>
          <p:cNvPr id="5" name="ノート プレースホルダー 4"/>
          <p:cNvSpPr>
            <a:spLocks noGrp="1"/>
          </p:cNvSpPr>
          <p:nvPr>
            <p:ph type="body" sz="quarter" idx="3"/>
          </p:nvPr>
        </p:nvSpPr>
        <p:spPr>
          <a:xfrm>
            <a:off x="665000" y="4644310"/>
            <a:ext cx="5316870" cy="4399133"/>
          </a:xfrm>
          <a:prstGeom prst="rect">
            <a:avLst/>
          </a:prstGeom>
        </p:spPr>
        <p:txBody>
          <a:bodyPr vert="horz" lIns="89659" tIns="44829" rIns="89659" bIns="4482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287059"/>
            <a:ext cx="2880101" cy="488792"/>
          </a:xfrm>
          <a:prstGeom prst="rect">
            <a:avLst/>
          </a:prstGeom>
        </p:spPr>
        <p:txBody>
          <a:bodyPr vert="horz" lIns="89659" tIns="44829" rIns="89659" bIns="4482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6" y="9287059"/>
            <a:ext cx="2880101" cy="488792"/>
          </a:xfrm>
          <a:prstGeom prst="rect">
            <a:avLst/>
          </a:prstGeom>
        </p:spPr>
        <p:txBody>
          <a:bodyPr vert="horz" lIns="89659" tIns="44829" rIns="89659" bIns="44829" rtlCol="0" anchor="b"/>
          <a:lstStyle>
            <a:lvl1pPr algn="r">
              <a:defRPr sz="1200"/>
            </a:lvl1pPr>
          </a:lstStyle>
          <a:p>
            <a:fld id="{3E11E0D0-544E-40B7-89D5-151C0FC22744}" type="slidenum">
              <a:rPr kumimoji="1" lang="ja-JP" altLang="en-US" smtClean="0"/>
              <a:t>‹#›</a:t>
            </a:fld>
            <a:endParaRPr kumimoji="1" lang="ja-JP" altLang="en-US"/>
          </a:p>
        </p:txBody>
      </p:sp>
    </p:spTree>
    <p:extLst>
      <p:ext uri="{BB962C8B-B14F-4D97-AF65-F5344CB8AC3E}">
        <p14:creationId xmlns:p14="http://schemas.microsoft.com/office/powerpoint/2010/main" val="2269778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11E0D0-544E-40B7-89D5-151C0FC22744}" type="slidenum">
              <a:rPr kumimoji="1" lang="ja-JP" altLang="en-US" smtClean="0"/>
              <a:t>1</a:t>
            </a:fld>
            <a:endParaRPr kumimoji="1" lang="ja-JP" altLang="en-US"/>
          </a:p>
        </p:txBody>
      </p:sp>
    </p:spTree>
    <p:extLst>
      <p:ext uri="{BB962C8B-B14F-4D97-AF65-F5344CB8AC3E}">
        <p14:creationId xmlns:p14="http://schemas.microsoft.com/office/powerpoint/2010/main" val="16383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2019/3/15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2019/3/15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7489371" y="970643"/>
            <a:ext cx="5248442" cy="5342125"/>
          </a:xfrm>
          <a:prstGeom prst="roundRect">
            <a:avLst>
              <a:gd name="adj" fmla="val 8527"/>
            </a:avLst>
          </a:prstGeom>
        </p:spPr>
        <p:style>
          <a:lnRef idx="2">
            <a:schemeClr val="accent6"/>
          </a:lnRef>
          <a:fillRef idx="1">
            <a:schemeClr val="lt1"/>
          </a:fillRef>
          <a:effectRef idx="0">
            <a:schemeClr val="accent6"/>
          </a:effectRef>
          <a:fontRef idx="minor">
            <a:schemeClr val="dk1"/>
          </a:fontRef>
        </p:style>
        <p:txBody>
          <a:bodyPr lIns="36000" tIns="36000" rIns="36000" bIns="36000" rtlCol="0" anchor="t"/>
          <a:lstStyle/>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少子化対策に係る基本的な考え方</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（１）基本的な認識・理念</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・結婚、妊娠・出産、</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子育ての希望</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を実現できる社会をつくるため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民間事業者等と連携</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しながら、ライフステージに応じた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切れ目ない支援を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（２）府の各計画との関係</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・関連する府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の各種計画に位置付けられている取組のうち</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、少子化</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対策にも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するもの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再整理</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策定時からの状況の変化も踏まえ、新たに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始めるもの、従来</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拡充するものを追加して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としての少子化対策の取組として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整理。</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（３）目標</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すべての府民</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が結婚や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ついての希望を実現できる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社会づくり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個々人の決定に特定の価値観を押し付けたり、プレッシャーを与えたり</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することがあっては</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ならないことに</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留意）</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（４）重点的な取組の方向性</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 結婚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⇒結婚を希望する人の希望が実現するよう、出会いの機会の</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確保を進めます。</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妊娠・出産</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を産みたいときに安心して妊娠・出産できる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環境づくり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を進めます。</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 子育て支援</a:t>
            </a:r>
            <a:r>
              <a:rPr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育てに関する様々な希望が実現するよう、子育て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支援の</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充実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を図ります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保育所等待機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児童については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の解消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に向けた取組を進めます</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左矢印 30"/>
          <p:cNvSpPr/>
          <p:nvPr/>
        </p:nvSpPr>
        <p:spPr>
          <a:xfrm rot="10800000">
            <a:off x="7061200" y="2415043"/>
            <a:ext cx="414660" cy="2453324"/>
          </a:xfrm>
          <a:prstGeom prst="leftArrow">
            <a:avLst>
              <a:gd name="adj1" fmla="val 50000"/>
              <a:gd name="adj2" fmla="val 74679"/>
            </a:avLst>
          </a:prstGeom>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201781" y="76200"/>
            <a:ext cx="12536032" cy="3319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nchor="ctr" anchorCtr="0">
            <a:noAutofit/>
          </a:bodyPr>
          <a:lstStyle/>
          <a:p>
            <a:pPr algn="ctr"/>
            <a:r>
              <a:rPr lang="ja-JP" altLang="en-US" sz="2000" b="1" dirty="0" smtClean="0">
                <a:solidFill>
                  <a:schemeClr val="bg1"/>
                </a:solidFill>
                <a:latin typeface="+mj-ea"/>
                <a:ea typeface="+mj-ea"/>
              </a:rPr>
              <a:t>　「少子化対策基本</a:t>
            </a:r>
            <a:r>
              <a:rPr lang="ja-JP" altLang="en-US" sz="2000" b="1" dirty="0" smtClean="0">
                <a:solidFill>
                  <a:schemeClr val="bg1"/>
                </a:solidFill>
                <a:latin typeface="+mj-ea"/>
                <a:ea typeface="+mj-ea"/>
              </a:rPr>
              <a:t>指針」</a:t>
            </a:r>
            <a:r>
              <a:rPr lang="ja-JP" altLang="en-US" sz="2000" b="1" dirty="0" smtClean="0">
                <a:solidFill>
                  <a:schemeClr val="bg1"/>
                </a:solidFill>
                <a:latin typeface="+mj-ea"/>
                <a:ea typeface="+mj-ea"/>
              </a:rPr>
              <a:t>に</a:t>
            </a:r>
            <a:r>
              <a:rPr lang="ja-JP" altLang="en-US" sz="2000" b="1" dirty="0" smtClean="0">
                <a:solidFill>
                  <a:schemeClr val="bg1"/>
                </a:solidFill>
                <a:latin typeface="+mj-ea"/>
                <a:ea typeface="+mj-ea"/>
              </a:rPr>
              <a:t>ついて（概要）</a:t>
            </a:r>
            <a:endParaRPr kumimoji="1" lang="ja-JP" altLang="en-US" sz="2000" b="1" dirty="0">
              <a:solidFill>
                <a:schemeClr val="bg1"/>
              </a:solidFill>
              <a:latin typeface="+mj-ea"/>
              <a:ea typeface="+mj-ea"/>
            </a:endParaRPr>
          </a:p>
        </p:txBody>
      </p:sp>
      <p:sp>
        <p:nvSpPr>
          <p:cNvPr id="10" name="正方形/長方形 9"/>
          <p:cNvSpPr/>
          <p:nvPr/>
        </p:nvSpPr>
        <p:spPr>
          <a:xfrm>
            <a:off x="208112" y="6458857"/>
            <a:ext cx="9710588" cy="3089410"/>
          </a:xfrm>
          <a:prstGeom prst="rect">
            <a:avLst/>
          </a:prstGeom>
        </p:spPr>
        <p:style>
          <a:lnRef idx="1">
            <a:schemeClr val="accent1"/>
          </a:lnRef>
          <a:fillRef idx="2">
            <a:schemeClr val="accent1"/>
          </a:fillRef>
          <a:effectRef idx="1">
            <a:schemeClr val="accent1"/>
          </a:effectRef>
          <a:fontRef idx="minor">
            <a:schemeClr val="dk1"/>
          </a:fontRef>
        </p:style>
        <p:txBody>
          <a:bodyPr lIns="108000" tIns="72000" rIns="72000" bIns="36000" rtlCol="0" anchor="t"/>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３．少子化対策に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関連する取組（主なもの）</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solidFill>
                  <a:schemeClr val="tx1"/>
                </a:solidFill>
              </a:rPr>
              <a:t>※</a:t>
            </a:r>
            <a:r>
              <a:rPr lang="ja-JP" altLang="ja-JP" sz="1000" dirty="0" smtClean="0">
                <a:solidFill>
                  <a:schemeClr val="tx1"/>
                </a:solidFill>
              </a:rPr>
              <a:t>「</a:t>
            </a:r>
            <a:r>
              <a:rPr lang="ja-JP" altLang="ja-JP" sz="1000" dirty="0"/>
              <a:t>少子化社会対策大綱」の項目に対応する府の</a:t>
            </a:r>
            <a:r>
              <a:rPr lang="ja-JP" altLang="ja-JP" sz="1000" dirty="0" smtClean="0"/>
              <a:t>取組</a:t>
            </a:r>
            <a:r>
              <a:rPr lang="ja-JP" altLang="en-US" sz="1000" dirty="0" smtClean="0"/>
              <a:t>から抜粋</a:t>
            </a:r>
            <a:endParaRPr lang="ja-JP" altLang="en-US"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0020300" y="6458857"/>
            <a:ext cx="2730500" cy="3089411"/>
          </a:xfrm>
          <a:prstGeom prst="rect">
            <a:avLst/>
          </a:prstGeom>
        </p:spPr>
        <p:style>
          <a:lnRef idx="2">
            <a:schemeClr val="accent2"/>
          </a:lnRef>
          <a:fillRef idx="1">
            <a:schemeClr val="lt1"/>
          </a:fillRef>
          <a:effectRef idx="0">
            <a:schemeClr val="accent2"/>
          </a:effectRef>
          <a:fontRef idx="minor">
            <a:schemeClr val="dk1"/>
          </a:fontRef>
        </p:style>
        <p:txBody>
          <a:bodyPr lIns="72000" tIns="108000" rIns="36000" bIns="72000" rtlCol="0" anchor="t" anchorCtr="0"/>
          <a:lstStyle/>
          <a:p>
            <a:pPr>
              <a:lnSpc>
                <a:spcPts val="1600"/>
              </a:lnSpc>
            </a:pPr>
            <a:r>
              <a:rPr lang="ja-JP" altLang="en-US" sz="1400" b="1" dirty="0" smtClean="0"/>
              <a:t>４．推進体制</a:t>
            </a:r>
            <a:endParaRPr lang="en-US" altLang="ja-JP" sz="1400" b="1" dirty="0" smtClean="0"/>
          </a:p>
          <a:p>
            <a:pPr>
              <a:lnSpc>
                <a:spcPts val="1600"/>
              </a:lnSpc>
            </a:pPr>
            <a:endParaRPr lang="en-US" altLang="ja-JP" sz="1400" dirty="0" smtClean="0"/>
          </a:p>
          <a:p>
            <a:pPr>
              <a:lnSpc>
                <a:spcPts val="1600"/>
              </a:lnSpc>
            </a:pPr>
            <a:r>
              <a:rPr lang="ja-JP" altLang="en-US" sz="1200" b="1" u="sng" dirty="0" smtClean="0"/>
              <a:t>（</a:t>
            </a:r>
            <a:r>
              <a:rPr lang="ja-JP" altLang="en-US" sz="1200" b="1" u="sng" dirty="0"/>
              <a:t>１）少子化対策ワーキンググループ</a:t>
            </a:r>
            <a:endParaRPr lang="en-US" altLang="ja-JP" sz="1200" b="1" u="sng" dirty="0" smtClean="0"/>
          </a:p>
          <a:p>
            <a:pPr>
              <a:lnSpc>
                <a:spcPts val="1600"/>
              </a:lnSpc>
            </a:pPr>
            <a:r>
              <a:rPr lang="ja-JP" altLang="en-US" sz="1200" dirty="0" smtClean="0"/>
              <a:t>　　大阪府子ども・青少年施策推進本部　</a:t>
            </a:r>
            <a:endParaRPr lang="en-US" altLang="ja-JP" sz="1200" dirty="0" smtClean="0"/>
          </a:p>
          <a:p>
            <a:pPr>
              <a:lnSpc>
                <a:spcPts val="1600"/>
              </a:lnSpc>
            </a:pPr>
            <a:r>
              <a:rPr lang="ja-JP" altLang="en-US" sz="1200" dirty="0"/>
              <a:t>　</a:t>
            </a:r>
            <a:r>
              <a:rPr lang="ja-JP" altLang="en-US" sz="1200" dirty="0" smtClean="0"/>
              <a:t>（本部長：知事）のもとにワーキング　</a:t>
            </a:r>
            <a:endParaRPr lang="en-US" altLang="ja-JP" sz="1200" dirty="0" smtClean="0"/>
          </a:p>
          <a:p>
            <a:pPr>
              <a:lnSpc>
                <a:spcPts val="1600"/>
              </a:lnSpc>
            </a:pPr>
            <a:r>
              <a:rPr lang="ja-JP" altLang="en-US" sz="1200" dirty="0"/>
              <a:t>　</a:t>
            </a:r>
            <a:r>
              <a:rPr lang="ja-JP" altLang="en-US" sz="1200" dirty="0" smtClean="0"/>
              <a:t>グループを設置（</a:t>
            </a:r>
            <a:r>
              <a:rPr lang="en-US" altLang="ja-JP" sz="1200" dirty="0" smtClean="0"/>
              <a:t>H30</a:t>
            </a:r>
            <a:r>
              <a:rPr lang="ja-JP" altLang="en-US" sz="1200" dirty="0" smtClean="0"/>
              <a:t>年</a:t>
            </a:r>
            <a:r>
              <a:rPr lang="en-US" altLang="ja-JP" sz="1200" dirty="0" smtClean="0"/>
              <a:t>3</a:t>
            </a:r>
            <a:r>
              <a:rPr lang="ja-JP" altLang="en-US" sz="1200" dirty="0" smtClean="0"/>
              <a:t>月）。</a:t>
            </a:r>
            <a:endParaRPr lang="en-US" altLang="ja-JP" sz="1200" dirty="0" smtClean="0"/>
          </a:p>
          <a:p>
            <a:pPr>
              <a:lnSpc>
                <a:spcPts val="1600"/>
              </a:lnSpc>
            </a:pPr>
            <a:r>
              <a:rPr lang="ja-JP" altLang="en-US" sz="1200" dirty="0" smtClean="0"/>
              <a:t>　⇒取組の進捗状況を把握し、必要な</a:t>
            </a:r>
            <a:endParaRPr lang="en-US" altLang="ja-JP" sz="1200" dirty="0" smtClean="0"/>
          </a:p>
          <a:p>
            <a:pPr>
              <a:lnSpc>
                <a:spcPts val="1600"/>
              </a:lnSpc>
            </a:pPr>
            <a:r>
              <a:rPr lang="ja-JP" altLang="en-US" sz="1200" dirty="0"/>
              <a:t>　</a:t>
            </a:r>
            <a:r>
              <a:rPr lang="ja-JP" altLang="en-US" sz="1200" dirty="0" smtClean="0"/>
              <a:t>　調整を行う。</a:t>
            </a:r>
            <a:endParaRPr lang="en-US" altLang="ja-JP" sz="1200" dirty="0" smtClean="0"/>
          </a:p>
          <a:p>
            <a:pPr>
              <a:lnSpc>
                <a:spcPts val="1600"/>
              </a:lnSpc>
            </a:pPr>
            <a:endParaRPr lang="en-US" altLang="ja-JP" sz="1200" dirty="0"/>
          </a:p>
          <a:p>
            <a:pPr>
              <a:lnSpc>
                <a:spcPts val="1600"/>
              </a:lnSpc>
            </a:pPr>
            <a:r>
              <a:rPr lang="ja-JP" altLang="en-US" sz="1200" b="1" u="sng" dirty="0" smtClean="0"/>
              <a:t>（２）子ども総合計画の見直し</a:t>
            </a:r>
            <a:endParaRPr lang="en-US" altLang="ja-JP" sz="1200" b="1" u="sng" dirty="0" smtClean="0"/>
          </a:p>
          <a:p>
            <a:pPr>
              <a:lnSpc>
                <a:spcPts val="1600"/>
              </a:lnSpc>
            </a:pPr>
            <a:r>
              <a:rPr lang="ja-JP" altLang="en-US" sz="1200" dirty="0"/>
              <a:t>　</a:t>
            </a:r>
            <a:r>
              <a:rPr lang="ja-JP" altLang="en-US" sz="1200" dirty="0" smtClean="0"/>
              <a:t>府</a:t>
            </a:r>
            <a:r>
              <a:rPr lang="ja-JP" altLang="en-US" sz="1200" dirty="0"/>
              <a:t>の少子化</a:t>
            </a:r>
            <a:r>
              <a:rPr lang="ja-JP" altLang="en-US" sz="1200" dirty="0">
                <a:solidFill>
                  <a:schemeClr val="tx1"/>
                </a:solidFill>
              </a:rPr>
              <a:t>対策の基本的な考え方をより明確にする観点から</a:t>
            </a:r>
            <a:r>
              <a:rPr lang="ja-JP" altLang="en-US" sz="1200" dirty="0" smtClean="0">
                <a:solidFill>
                  <a:schemeClr val="tx1"/>
                </a:solidFill>
              </a:rPr>
              <a:t>、</a:t>
            </a:r>
            <a:r>
              <a:rPr lang="ja-JP" altLang="en-US" sz="1200" dirty="0">
                <a:solidFill>
                  <a:schemeClr val="tx1"/>
                </a:solidFill>
              </a:rPr>
              <a:t>　</a:t>
            </a:r>
            <a:r>
              <a:rPr lang="ja-JP" altLang="en-US" sz="1200" dirty="0" smtClean="0">
                <a:solidFill>
                  <a:schemeClr val="tx1"/>
                </a:solidFill>
              </a:rPr>
              <a:t>後期事業計画の策定（</a:t>
            </a:r>
            <a:r>
              <a:rPr lang="en-US" altLang="ja-JP" sz="1200" dirty="0" smtClean="0">
                <a:solidFill>
                  <a:schemeClr val="tx1"/>
                </a:solidFill>
              </a:rPr>
              <a:t>2020</a:t>
            </a:r>
            <a:r>
              <a:rPr lang="ja-JP" altLang="en-US" sz="1200" dirty="0" smtClean="0">
                <a:solidFill>
                  <a:schemeClr val="tx1"/>
                </a:solidFill>
              </a:rPr>
              <a:t>年）にあわせて</a:t>
            </a:r>
            <a:r>
              <a:rPr lang="ja-JP" altLang="en-US" sz="1200" dirty="0" smtClean="0"/>
              <a:t>、少子化対策としての位置付け強化の方向性を検討。</a:t>
            </a:r>
            <a:endParaRPr lang="en-US" altLang="ja-JP" sz="1200" dirty="0" smtClean="0"/>
          </a:p>
          <a:p>
            <a:r>
              <a:rPr lang="ja-JP" altLang="en-US" sz="1400" dirty="0" smtClean="0"/>
              <a:t>　　　</a:t>
            </a:r>
            <a:endParaRPr lang="en-US" altLang="ja-JP" sz="1400" dirty="0" smtClean="0"/>
          </a:p>
        </p:txBody>
      </p:sp>
      <p:sp>
        <p:nvSpPr>
          <p:cNvPr id="16" name="正方形/長方形 15"/>
          <p:cNvSpPr/>
          <p:nvPr/>
        </p:nvSpPr>
        <p:spPr>
          <a:xfrm>
            <a:off x="715967" y="511868"/>
            <a:ext cx="11476477" cy="3389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300" dirty="0" smtClean="0">
                <a:latin typeface="+mn-ea"/>
              </a:rPr>
              <a:t>◇ 少子化の現状等を踏まえた上、府が実施する少子化対策の</a:t>
            </a:r>
            <a:r>
              <a:rPr lang="ja-JP" altLang="en-US" sz="1300" dirty="0" smtClean="0">
                <a:solidFill>
                  <a:schemeClr val="tx1"/>
                </a:solidFill>
                <a:latin typeface="+mn-ea"/>
              </a:rPr>
              <a:t>基本的な</a:t>
            </a:r>
            <a:r>
              <a:rPr lang="ja-JP" altLang="en-US" sz="1300" dirty="0" smtClean="0">
                <a:latin typeface="+mn-ea"/>
              </a:rPr>
              <a:t>考え方を一元的に示すとともに、個々の取組について少子化対策としての位置付けを明確化する。</a:t>
            </a:r>
            <a:endParaRPr lang="en-US" altLang="ja-JP" sz="1300" dirty="0" smtClean="0">
              <a:latin typeface="+mn-ea"/>
            </a:endParaRPr>
          </a:p>
        </p:txBody>
      </p:sp>
      <p:sp>
        <p:nvSpPr>
          <p:cNvPr id="6" name="角丸四角形 5"/>
          <p:cNvSpPr/>
          <p:nvPr/>
        </p:nvSpPr>
        <p:spPr>
          <a:xfrm>
            <a:off x="208111" y="970643"/>
            <a:ext cx="6976459" cy="5415846"/>
          </a:xfrm>
          <a:prstGeom prst="roundRect">
            <a:avLst>
              <a:gd name="adj" fmla="val 8527"/>
            </a:avLst>
          </a:prstGeom>
        </p:spPr>
        <p:style>
          <a:lnRef idx="2">
            <a:schemeClr val="accent6"/>
          </a:lnRef>
          <a:fillRef idx="1">
            <a:schemeClr val="lt1"/>
          </a:fillRef>
          <a:effectRef idx="0">
            <a:schemeClr val="accent6"/>
          </a:effectRef>
          <a:fontRef idx="minor">
            <a:schemeClr val="dk1"/>
          </a:fontRef>
        </p:style>
        <p:txBody>
          <a:bodyPr lIns="0" tIns="36000" rIns="0" bIns="36000" rtlCol="0" anchor="t"/>
          <a:lstStyle/>
          <a:p>
            <a:pPr>
              <a:lnSpc>
                <a:spcPts val="14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１．少子化の現状等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（１）少子化の現状</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 出生率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⇒今後も人口置換水準（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）を下回って推移する見込み。</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合計特殊出生率（</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年概数）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全国：</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1.43</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1.35</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1.21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 結婚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⇒生涯未婚率は急伸しているが、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歳の未婚者のうち男女とも</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割弱がいずれは</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結婚するつもりと回答。最多理由は「適当な相手にめぐり会わない」。（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年、全国）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③ 妊娠・出産　⇒理想の子ども数：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2.32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人、予定子ども数：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2.01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年、全国）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主な要因は「経済的な理由（子どもの生活費・教育費）」（</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年、大阪府）</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④ 子育て</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⇒府内の待機児童数は</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677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2,541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子ども・子育て支援新制度（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年度～）による幼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保連携型認定こども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園が新設され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たが、新しい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需要が喚起</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され、待機児童の解消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に至っていないのが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現状。</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（２）国の動き</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少子化社会対策基本法に基づく、新た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な少子化社会対策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大綱を閣議決定（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つの「重点課題」</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：子育て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支援策の一層の充実、若い年齢での結婚・出産の希望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の実現、多子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世帯への一層</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の配慮、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男女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の働き方改革、地域の実情に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即した取組強化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きめ細やかな少子化対策の推進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：各段階（結婚、妊娠・出産、子育て、教育、仕事）に応じた支援など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（３）府の取組</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smtClean="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子ども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を安心して生み育てることができる環境整備を進めることが少子化対策にも資するという考え方を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、子ども総合計画（</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月策定）に基づき、</a:t>
            </a:r>
            <a:r>
              <a:rPr lang="ja-JP" altLang="ja-JP" sz="1200" dirty="0"/>
              <a:t>社会情勢の変化に</a:t>
            </a:r>
            <a:r>
              <a:rPr lang="ja-JP" altLang="en-US" sz="1200" dirty="0"/>
              <a:t>も対応</a:t>
            </a:r>
            <a:r>
              <a:rPr lang="ja-JP" altLang="ja-JP" sz="1200" dirty="0"/>
              <a:t>した総合的な取組を</a:t>
            </a:r>
            <a:r>
              <a:rPr lang="ja-JP" altLang="en-US" sz="1200" dirty="0"/>
              <a:t>推進</a:t>
            </a:r>
            <a:r>
              <a:rPr lang="ja-JP" altLang="en-US" sz="1200" dirty="0" smtClean="0"/>
              <a:t>。</a:t>
            </a:r>
            <a:endParaRPr lang="en-US" altLang="ja-JP" sz="1200" dirty="0" smtClean="0"/>
          </a:p>
          <a:p>
            <a:pPr>
              <a:lnSpc>
                <a:spcPts val="1400"/>
              </a:lnSpc>
            </a:pPr>
            <a:r>
              <a:rPr lang="ja-JP" altLang="en-US" sz="1200" dirty="0"/>
              <a:t>　</a:t>
            </a:r>
            <a:r>
              <a:rPr lang="ja-JP" altLang="en-US" sz="1200" dirty="0" smtClean="0"/>
              <a:t> ・</a:t>
            </a:r>
            <a:r>
              <a:rPr lang="ja-JP" altLang="en-US" sz="1200" dirty="0" smtClean="0">
                <a:solidFill>
                  <a:schemeClr val="tx1"/>
                </a:solidFill>
              </a:rPr>
              <a:t>あわせて、「</a:t>
            </a:r>
            <a:r>
              <a:rPr lang="ja-JP" altLang="en-US" sz="1200" dirty="0">
                <a:solidFill>
                  <a:schemeClr val="tx1"/>
                </a:solidFill>
              </a:rPr>
              <a:t>大阪府まち・ひと・しごと創生総合戦略」を</a:t>
            </a:r>
            <a:r>
              <a:rPr lang="ja-JP" altLang="en-US" sz="1200" dirty="0" smtClean="0">
                <a:solidFill>
                  <a:schemeClr val="tx1"/>
                </a:solidFill>
              </a:rPr>
              <a:t>策定（</a:t>
            </a:r>
            <a:r>
              <a:rPr lang="en-US" altLang="ja-JP" sz="1200" dirty="0" smtClean="0">
                <a:solidFill>
                  <a:schemeClr val="tx1"/>
                </a:solidFill>
              </a:rPr>
              <a:t>H28</a:t>
            </a:r>
            <a:r>
              <a:rPr lang="ja-JP" altLang="en-US" sz="1200" dirty="0">
                <a:solidFill>
                  <a:schemeClr val="tx1"/>
                </a:solidFill>
              </a:rPr>
              <a:t>年</a:t>
            </a:r>
            <a:r>
              <a:rPr lang="en-US" altLang="ja-JP" sz="1200" dirty="0">
                <a:solidFill>
                  <a:schemeClr val="tx1"/>
                </a:solidFill>
              </a:rPr>
              <a:t>3</a:t>
            </a:r>
            <a:r>
              <a:rPr lang="ja-JP" altLang="en-US" sz="1200" dirty="0">
                <a:solidFill>
                  <a:schemeClr val="tx1"/>
                </a:solidFill>
              </a:rPr>
              <a:t>月</a:t>
            </a:r>
            <a:r>
              <a:rPr lang="ja-JP" altLang="en-US" sz="1200" dirty="0" smtClean="0">
                <a:solidFill>
                  <a:schemeClr val="tx1"/>
                </a:solidFill>
              </a:rPr>
              <a:t>）するとともに</a:t>
            </a:r>
            <a:r>
              <a:rPr lang="ja-JP" altLang="en-US" sz="1200" dirty="0">
                <a:solidFill>
                  <a:schemeClr val="tx1"/>
                </a:solidFill>
              </a:rPr>
              <a:t>、「大阪府</a:t>
            </a:r>
            <a:r>
              <a:rPr lang="ja-JP" altLang="en-US" sz="1200" dirty="0" smtClean="0">
                <a:solidFill>
                  <a:schemeClr val="tx1"/>
                </a:solidFill>
              </a:rPr>
              <a:t>ＳＤＧｓ</a:t>
            </a:r>
            <a:endParaRPr lang="en-US" altLang="ja-JP" sz="1200" dirty="0" smtClean="0">
              <a:solidFill>
                <a:schemeClr val="tx1"/>
              </a:solidFill>
            </a:endParaRPr>
          </a:p>
          <a:p>
            <a:pPr>
              <a:lnSpc>
                <a:spcPts val="1400"/>
              </a:lnSpc>
            </a:pPr>
            <a:r>
              <a:rPr lang="ja-JP" altLang="en-US" sz="1200" dirty="0">
                <a:solidFill>
                  <a:schemeClr val="tx1"/>
                </a:solidFill>
              </a:rPr>
              <a:t>　</a:t>
            </a:r>
            <a:r>
              <a:rPr lang="ja-JP" altLang="en-US" sz="1200" dirty="0" smtClean="0">
                <a:solidFill>
                  <a:schemeClr val="tx1"/>
                </a:solidFill>
              </a:rPr>
              <a:t>　推進</a:t>
            </a:r>
            <a:r>
              <a:rPr lang="ja-JP" altLang="en-US" sz="1200" dirty="0">
                <a:solidFill>
                  <a:schemeClr val="tx1"/>
                </a:solidFill>
              </a:rPr>
              <a:t>本部」を</a:t>
            </a:r>
            <a:r>
              <a:rPr lang="ja-JP" altLang="en-US" sz="1200" dirty="0" smtClean="0">
                <a:solidFill>
                  <a:schemeClr val="tx1"/>
                </a:solidFill>
              </a:rPr>
              <a:t>設置（</a:t>
            </a:r>
            <a:r>
              <a:rPr lang="en-US" altLang="ja-JP" sz="1200" dirty="0" smtClean="0">
                <a:solidFill>
                  <a:schemeClr val="tx1"/>
                </a:solidFill>
              </a:rPr>
              <a:t>H30</a:t>
            </a:r>
            <a:r>
              <a:rPr lang="ja-JP" altLang="en-US" sz="1200" dirty="0" smtClean="0">
                <a:solidFill>
                  <a:schemeClr val="tx1"/>
                </a:solidFill>
              </a:rPr>
              <a:t>年</a:t>
            </a:r>
            <a:r>
              <a:rPr lang="en-US" altLang="ja-JP" sz="1200" dirty="0" smtClean="0">
                <a:solidFill>
                  <a:schemeClr val="tx1"/>
                </a:solidFill>
              </a:rPr>
              <a:t>4</a:t>
            </a:r>
            <a:r>
              <a:rPr lang="ja-JP" altLang="en-US" sz="1200" dirty="0" smtClean="0">
                <a:solidFill>
                  <a:schemeClr val="tx1"/>
                </a:solidFill>
              </a:rPr>
              <a:t>月）し、持続可能な地域づくりなどを推進。</a:t>
            </a:r>
            <a:endParaRPr lang="en-US" altLang="ja-JP" sz="1200" dirty="0" smtClean="0">
              <a:solidFill>
                <a:schemeClr val="tx1"/>
              </a:solidFill>
            </a:endParaRPr>
          </a:p>
          <a:p>
            <a:pPr>
              <a:lnSpc>
                <a:spcPts val="1400"/>
              </a:lnSpc>
            </a:pPr>
            <a:r>
              <a:rPr lang="ja-JP" altLang="en-US" sz="1200" dirty="0"/>
              <a:t>　</a:t>
            </a:r>
            <a:r>
              <a:rPr lang="ja-JP" altLang="en-US" sz="1200" dirty="0" smtClean="0"/>
              <a:t>　　</a:t>
            </a:r>
            <a:endParaRPr lang="ja-JP" altLang="ja-JP" sz="1200" dirty="0">
              <a:solidFill>
                <a:srgbClr val="FF0000"/>
              </a:solidFill>
            </a:endParaRPr>
          </a:p>
          <a:p>
            <a:pPr>
              <a:lnSpc>
                <a:spcPts val="14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左矢印 19"/>
          <p:cNvSpPr/>
          <p:nvPr/>
        </p:nvSpPr>
        <p:spPr>
          <a:xfrm rot="18929428">
            <a:off x="7050530" y="5976418"/>
            <a:ext cx="1023015" cy="820142"/>
          </a:xfrm>
          <a:prstGeom prst="leftArrow">
            <a:avLst/>
          </a:prstGeom>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65222" y="6891333"/>
            <a:ext cx="3149264" cy="2641749"/>
          </a:xfrm>
          <a:prstGeom prst="rect">
            <a:avLst/>
          </a:prstGeom>
          <a:noFill/>
        </p:spPr>
        <p:txBody>
          <a:bodyPr wrap="square" lIns="0" tIns="0" rIns="0" bIns="0" rtlCol="0">
            <a:spAutoFit/>
          </a:bodyPr>
          <a:lstStyle/>
          <a:p>
            <a:pPr>
              <a:lnSpc>
                <a:spcPts val="1600"/>
              </a:lnSpc>
            </a:pPr>
            <a:r>
              <a:rPr kumimoji="1" lang="ja-JP" altLang="en-US" sz="1200" b="1" u="sng" dirty="0" smtClean="0"/>
              <a:t>（１</a:t>
            </a:r>
            <a:r>
              <a:rPr lang="ja-JP" altLang="en-US" sz="1200" b="1" u="sng" dirty="0"/>
              <a:t>）結婚の希望が実現できる</a:t>
            </a:r>
            <a:r>
              <a:rPr lang="ja-JP" altLang="en-US" sz="1200" b="1" u="sng" dirty="0" smtClean="0"/>
              <a:t>環境づくり</a:t>
            </a:r>
            <a:endParaRPr kumimoji="1" lang="en-US" altLang="ja-JP" sz="1200" b="1" u="sng" dirty="0" smtClean="0"/>
          </a:p>
          <a:p>
            <a:pPr>
              <a:lnSpc>
                <a:spcPts val="1600"/>
              </a:lnSpc>
            </a:pPr>
            <a:endParaRPr lang="en-US" altLang="ja-JP" sz="1200" dirty="0"/>
          </a:p>
          <a:p>
            <a:pPr>
              <a:lnSpc>
                <a:spcPts val="1600"/>
              </a:lnSpc>
            </a:pP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婚</a:t>
            </a:r>
            <a:r>
              <a:rPr lang="ja-JP" altLang="en-US" sz="1200" dirty="0">
                <a:ea typeface="Meiryo UI" panose="020B0604030504040204" pitchFamily="50" charset="-128"/>
                <a:cs typeface="Meiryo UI" panose="020B0604030504040204" pitchFamily="50" charset="-128"/>
              </a:rPr>
              <a:t>活イベント実施による出会いの機会の</a:t>
            </a:r>
            <a:r>
              <a:rPr lang="ja-JP" altLang="en-US" sz="1200" dirty="0" smtClean="0">
                <a:ea typeface="Meiryo UI" panose="020B0604030504040204" pitchFamily="50" charset="-128"/>
                <a:cs typeface="Meiryo UI" panose="020B0604030504040204" pitchFamily="50" charset="-128"/>
              </a:rPr>
              <a:t>創出</a:t>
            </a:r>
            <a:endParaRPr lang="ja-JP" altLang="en-US" sz="1200" dirty="0">
              <a:ea typeface="Meiryo UI" panose="020B0604030504040204" pitchFamily="50" charset="-128"/>
              <a:cs typeface="Meiryo UI" panose="020B0604030504040204" pitchFamily="50" charset="-128"/>
            </a:endParaRPr>
          </a:p>
          <a:p>
            <a:pPr>
              <a:lnSpc>
                <a:spcPts val="1600"/>
              </a:lnSpc>
            </a:pPr>
            <a:r>
              <a:rPr lang="ja-JP" altLang="en-US" sz="1200" dirty="0">
                <a:ea typeface="Meiryo UI" panose="020B0604030504040204" pitchFamily="50" charset="-128"/>
                <a:cs typeface="Meiryo UI" panose="020B0604030504040204" pitchFamily="50" charset="-128"/>
              </a:rPr>
              <a:t>　</a:t>
            </a:r>
            <a:r>
              <a:rPr lang="ja-JP" altLang="en-US" sz="1200">
                <a:ea typeface="Meiryo UI" panose="020B0604030504040204" pitchFamily="50" charset="-128"/>
                <a:cs typeface="Meiryo UI" panose="020B0604030504040204" pitchFamily="50" charset="-128"/>
              </a:rPr>
              <a:t> </a:t>
            </a:r>
            <a:r>
              <a:rPr lang="ja-JP" altLang="en-US" sz="1200" smtClean="0">
                <a:ea typeface="Meiryo UI" panose="020B0604030504040204" pitchFamily="50" charset="-128"/>
                <a:cs typeface="Meiryo UI" panose="020B0604030504040204" pitchFamily="50" charset="-128"/>
              </a:rPr>
              <a:t>○ 結婚応援ネットワークの構築</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a:ea typeface="Meiryo UI" panose="020B0604030504040204" pitchFamily="50" charset="-128"/>
                <a:cs typeface="Meiryo UI" panose="020B0604030504040204" pitchFamily="50" charset="-128"/>
              </a:rPr>
              <a:t>「おおさか結婚縁ジョイパス」による</a:t>
            </a:r>
            <a:r>
              <a:rPr lang="ja-JP" altLang="en-US" sz="1200" dirty="0" smtClean="0">
                <a:ea typeface="Meiryo UI" panose="020B0604030504040204" pitchFamily="50" charset="-128"/>
                <a:cs typeface="Meiryo UI" panose="020B0604030504040204" pitchFamily="50" charset="-128"/>
              </a:rPr>
              <a:t>経済的</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負担</a:t>
            </a:r>
            <a:r>
              <a:rPr lang="ja-JP" altLang="en-US" sz="1200" dirty="0">
                <a:ea typeface="Meiryo UI" panose="020B0604030504040204" pitchFamily="50" charset="-128"/>
                <a:cs typeface="Meiryo UI" panose="020B0604030504040204" pitchFamily="50" charset="-128"/>
              </a:rPr>
              <a:t>の</a:t>
            </a:r>
            <a:r>
              <a:rPr lang="ja-JP" altLang="en-US" sz="1200" dirty="0" smtClean="0">
                <a:ea typeface="Meiryo UI" panose="020B0604030504040204" pitchFamily="50" charset="-128"/>
                <a:cs typeface="Meiryo UI" panose="020B0604030504040204" pitchFamily="50" charset="-128"/>
              </a:rPr>
              <a:t>軽減</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a:ea typeface="Meiryo UI" panose="020B0604030504040204" pitchFamily="50" charset="-128"/>
                <a:cs typeface="Meiryo UI" panose="020B0604030504040204" pitchFamily="50" charset="-128"/>
              </a:rPr>
              <a:t>結婚・出産・子育て支援</a:t>
            </a:r>
            <a:r>
              <a:rPr lang="ja-JP" altLang="en-US" sz="1200" dirty="0" smtClean="0">
                <a:ea typeface="Meiryo UI" panose="020B0604030504040204" pitchFamily="50" charset="-128"/>
                <a:cs typeface="Meiryo UI" panose="020B0604030504040204" pitchFamily="50" charset="-128"/>
              </a:rPr>
              <a:t>ポータルサイト　</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a:ea typeface="Meiryo UI" panose="020B0604030504040204" pitchFamily="50" charset="-128"/>
                <a:cs typeface="Meiryo UI" panose="020B0604030504040204" pitchFamily="50" charset="-128"/>
              </a:rPr>
              <a:t>ふぁみなび）の</a:t>
            </a:r>
            <a:r>
              <a:rPr lang="ja-JP" altLang="en-US" sz="1200" dirty="0" smtClean="0">
                <a:ea typeface="Meiryo UI" panose="020B0604030504040204" pitchFamily="50" charset="-128"/>
                <a:cs typeface="Meiryo UI" panose="020B0604030504040204" pitchFamily="50" charset="-128"/>
              </a:rPr>
              <a:t>運営</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新婚・子育て世帯向け家賃減額補助事業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府営住宅「新婚・子育て世帯向け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募集」</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ja-JP" altLang="en-US" sz="1200" dirty="0">
              <a:ea typeface="Meiryo UI" panose="020B0604030504040204" pitchFamily="50" charset="-128"/>
              <a:cs typeface="Meiryo UI" panose="020B0604030504040204" pitchFamily="50" charset="-128"/>
            </a:endParaRPr>
          </a:p>
          <a:p>
            <a:pPr>
              <a:lnSpc>
                <a:spcPts val="1500"/>
              </a:lnSpc>
            </a:pPr>
            <a:endParaRPr lang="ja-JP" altLang="en-US" sz="1200" dirty="0">
              <a:ea typeface="Meiryo UI" panose="020B0604030504040204" pitchFamily="50" charset="-128"/>
              <a:cs typeface="Meiryo UI" panose="020B0604030504040204" pitchFamily="50" charset="-128"/>
            </a:endParaRPr>
          </a:p>
          <a:p>
            <a:pPr>
              <a:lnSpc>
                <a:spcPts val="1500"/>
              </a:lnSpc>
            </a:pPr>
            <a:r>
              <a:rPr lang="ja-JP" altLang="en-US" sz="1200" dirty="0" smtClean="0">
                <a:ea typeface="Meiryo UI" panose="020B0604030504040204" pitchFamily="50" charset="-128"/>
                <a:cs typeface="Meiryo UI" panose="020B0604030504040204" pitchFamily="50" charset="-128"/>
              </a:rPr>
              <a:t>　　　　　　　　　　　　　　　　　　　　</a:t>
            </a:r>
            <a:endParaRPr lang="en-US" altLang="ja-JP" sz="1200" b="1" dirty="0" smtClean="0">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3426936" y="6891332"/>
            <a:ext cx="3101231" cy="2554545"/>
          </a:xfrm>
          <a:prstGeom prst="rect">
            <a:avLst/>
          </a:prstGeom>
          <a:noFill/>
        </p:spPr>
        <p:txBody>
          <a:bodyPr wrap="square" lIns="0" tIns="0" rIns="0" bIns="0" rtlCol="0">
            <a:spAutoFit/>
          </a:bodyPr>
          <a:lstStyle/>
          <a:p>
            <a:pPr>
              <a:lnSpc>
                <a:spcPts val="1600"/>
              </a:lnSpc>
            </a:pPr>
            <a:r>
              <a:rPr kumimoji="1" lang="ja-JP" altLang="en-US" sz="1200" b="1" u="sng" dirty="0" smtClean="0"/>
              <a:t>（２</a:t>
            </a:r>
            <a:r>
              <a:rPr lang="ja-JP" altLang="en-US" sz="1200" b="1" u="sng" dirty="0"/>
              <a:t>）安心して妊娠・出産できるための支援</a:t>
            </a:r>
            <a:endParaRPr kumimoji="1" lang="en-US" altLang="ja-JP" sz="1200" b="1" u="sng" dirty="0" smtClean="0"/>
          </a:p>
          <a:p>
            <a:pPr>
              <a:lnSpc>
                <a:spcPts val="1600"/>
              </a:lnSpc>
            </a:pPr>
            <a:endParaRPr lang="en-US" altLang="ja-JP" sz="1200" dirty="0"/>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ハイリスク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妊婦への支援</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不妊治療費助成事業の実施</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子育て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世代包括支援センターの全市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設置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の働きかけ</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におけるハラスメント防止のための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ナー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周産期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母子医療センター運営補助事業</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周産期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緊急医療体制整備事業</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周産期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医療体制ｺｰﾃﾞｨﾈｰﾀｰ設置事業</a:t>
            </a:r>
          </a:p>
          <a:p>
            <a:pPr>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不妊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・不育総合対策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ea typeface="Meiryo UI" panose="020B0604030504040204" pitchFamily="50" charset="-128"/>
                <a:cs typeface="Meiryo UI" panose="020B0604030504040204" pitchFamily="50" charset="-128"/>
              </a:rPr>
              <a:t>　　　　　　　　　　　　　　　　　　　</a:t>
            </a:r>
            <a:endParaRPr lang="en-US" altLang="ja-JP" sz="1200" b="1" dirty="0" smtClean="0">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6479607" y="6891333"/>
            <a:ext cx="3439094" cy="2667397"/>
          </a:xfrm>
          <a:prstGeom prst="rect">
            <a:avLst/>
          </a:prstGeom>
          <a:noFill/>
        </p:spPr>
        <p:txBody>
          <a:bodyPr wrap="square" lIns="0" tIns="0" rIns="0" bIns="0" rtlCol="0">
            <a:spAutoFit/>
          </a:bodyPr>
          <a:lstStyle/>
          <a:p>
            <a:pPr>
              <a:lnSpc>
                <a:spcPts val="1600"/>
              </a:lnSpc>
            </a:pPr>
            <a:r>
              <a:rPr kumimoji="1" lang="ja-JP" altLang="en-US" sz="1200" b="1" u="sng" dirty="0" smtClean="0"/>
              <a:t>（３</a:t>
            </a:r>
            <a:r>
              <a:rPr lang="ja-JP" altLang="en-US" sz="1200" b="1" u="sng" dirty="0"/>
              <a:t>）子育て</a:t>
            </a:r>
            <a:r>
              <a:rPr lang="ja-JP" altLang="en-US" sz="1200" b="1" u="sng" dirty="0" smtClean="0"/>
              <a:t>支援の</a:t>
            </a:r>
            <a:r>
              <a:rPr lang="ja-JP" altLang="en-US" sz="1200" b="1" u="sng" dirty="0"/>
              <a:t>充実</a:t>
            </a:r>
            <a:endParaRPr kumimoji="1" lang="en-US" altLang="ja-JP" sz="1200" b="1" u="sng" dirty="0" smtClean="0"/>
          </a:p>
          <a:p>
            <a:pPr>
              <a:lnSpc>
                <a:spcPts val="1600"/>
              </a:lnSpc>
            </a:pPr>
            <a:endParaRPr lang="en-US" altLang="ja-JP" sz="1200" dirty="0" smtClean="0"/>
          </a:p>
          <a:p>
            <a:pPr>
              <a:lnSpc>
                <a:spcPts val="1600"/>
              </a:lnSpc>
            </a:pPr>
            <a:r>
              <a:rPr lang="ja-JP" altLang="en-US" sz="1200" dirty="0" smtClean="0"/>
              <a:t>　 </a:t>
            </a:r>
            <a:r>
              <a:rPr lang="ja-JP" altLang="en-US" sz="1200" dirty="0" smtClean="0"/>
              <a:t>○ </a:t>
            </a:r>
            <a:r>
              <a:rPr lang="ja-JP" altLang="en-US" sz="1200" dirty="0" smtClean="0"/>
              <a:t>認定</a:t>
            </a:r>
            <a:r>
              <a:rPr lang="ja-JP" altLang="en-US" sz="1200" dirty="0"/>
              <a:t>こども園整備事業、保育所等整備事業</a:t>
            </a:r>
            <a:r>
              <a:rPr lang="ja-JP" altLang="en-US" sz="1200" dirty="0" smtClean="0"/>
              <a:t>、</a:t>
            </a:r>
            <a:endParaRPr lang="en-US" altLang="ja-JP" sz="1200" dirty="0" smtClean="0"/>
          </a:p>
          <a:p>
            <a:pPr>
              <a:lnSpc>
                <a:spcPts val="1600"/>
              </a:lnSpc>
            </a:pPr>
            <a:r>
              <a:rPr lang="ja-JP" altLang="en-US" sz="1200" dirty="0"/>
              <a:t>　</a:t>
            </a:r>
            <a:r>
              <a:rPr lang="ja-JP" altLang="en-US" sz="1200" dirty="0" smtClean="0"/>
              <a:t>　　小規模</a:t>
            </a:r>
            <a:r>
              <a:rPr lang="ja-JP" altLang="en-US" sz="1200" dirty="0"/>
              <a:t>保育設置促進事業</a:t>
            </a:r>
          </a:p>
          <a:p>
            <a:pPr>
              <a:lnSpc>
                <a:spcPts val="1600"/>
              </a:lnSpc>
            </a:pPr>
            <a:r>
              <a:rPr lang="ja-JP" altLang="en-US" sz="1200" dirty="0" smtClean="0"/>
              <a:t>　 </a:t>
            </a:r>
            <a:r>
              <a:rPr lang="ja-JP" altLang="en-US" sz="1200" dirty="0" smtClean="0"/>
              <a:t>○ </a:t>
            </a:r>
            <a:r>
              <a:rPr lang="ja-JP" altLang="en-US" sz="1200" dirty="0" smtClean="0"/>
              <a:t>保育</a:t>
            </a:r>
            <a:r>
              <a:rPr lang="ja-JP" altLang="en-US" sz="1200" dirty="0"/>
              <a:t>教諭確保のための資格取得支援事業</a:t>
            </a:r>
            <a:r>
              <a:rPr lang="ja-JP" altLang="en-US" sz="1200" dirty="0" smtClean="0"/>
              <a:t>、</a:t>
            </a:r>
            <a:endParaRPr lang="en-US" altLang="ja-JP" sz="1200" dirty="0" smtClean="0"/>
          </a:p>
          <a:p>
            <a:pPr>
              <a:lnSpc>
                <a:spcPts val="1600"/>
              </a:lnSpc>
            </a:pPr>
            <a:r>
              <a:rPr lang="ja-JP" altLang="en-US" sz="1200" dirty="0"/>
              <a:t>　</a:t>
            </a:r>
            <a:r>
              <a:rPr lang="ja-JP" altLang="en-US" sz="1200" dirty="0" smtClean="0"/>
              <a:t>　　潜在</a:t>
            </a:r>
            <a:r>
              <a:rPr lang="ja-JP" altLang="en-US" sz="1200" dirty="0"/>
              <a:t>保育士確保事業、資質向上のための</a:t>
            </a:r>
            <a:r>
              <a:rPr lang="ja-JP" altLang="en-US" sz="1200" dirty="0" smtClean="0"/>
              <a:t>職員</a:t>
            </a:r>
            <a:endParaRPr lang="en-US" altLang="ja-JP" sz="1200" dirty="0" smtClean="0"/>
          </a:p>
          <a:p>
            <a:pPr>
              <a:lnSpc>
                <a:spcPts val="1600"/>
              </a:lnSpc>
            </a:pPr>
            <a:r>
              <a:rPr lang="ja-JP" altLang="en-US" sz="1200" dirty="0"/>
              <a:t>　</a:t>
            </a:r>
            <a:r>
              <a:rPr lang="ja-JP" altLang="en-US" sz="1200" dirty="0" smtClean="0"/>
              <a:t>　　研修</a:t>
            </a:r>
            <a:r>
              <a:rPr lang="ja-JP" altLang="en-US" sz="1200" dirty="0"/>
              <a:t>の充実</a:t>
            </a:r>
          </a:p>
          <a:p>
            <a:pPr>
              <a:lnSpc>
                <a:spcPts val="1600"/>
              </a:lnSpc>
            </a:pPr>
            <a:r>
              <a:rPr lang="ja-JP" altLang="en-US" sz="1200" dirty="0" smtClean="0"/>
              <a:t>　 </a:t>
            </a:r>
            <a:r>
              <a:rPr lang="ja-JP" altLang="en-US" sz="1200" dirty="0" smtClean="0"/>
              <a:t>○ </a:t>
            </a:r>
            <a:r>
              <a:rPr lang="ja-JP" altLang="en-US" sz="1200" dirty="0" smtClean="0"/>
              <a:t>利用者支援事業、一時預かり、延長</a:t>
            </a:r>
            <a:r>
              <a:rPr lang="ja-JP" altLang="en-US" sz="1200" dirty="0"/>
              <a:t>保育事業</a:t>
            </a:r>
            <a:r>
              <a:rPr lang="ja-JP" altLang="en-US" sz="1200" dirty="0" smtClean="0"/>
              <a:t>、</a:t>
            </a:r>
            <a:endParaRPr lang="en-US" altLang="ja-JP" sz="1200" dirty="0" smtClean="0"/>
          </a:p>
          <a:p>
            <a:pPr>
              <a:lnSpc>
                <a:spcPts val="1600"/>
              </a:lnSpc>
            </a:pPr>
            <a:r>
              <a:rPr lang="ja-JP" altLang="en-US" sz="1200" dirty="0"/>
              <a:t>　</a:t>
            </a:r>
            <a:r>
              <a:rPr lang="ja-JP" altLang="en-US" sz="1200" dirty="0" smtClean="0"/>
              <a:t>　　病児</a:t>
            </a:r>
            <a:r>
              <a:rPr lang="ja-JP" altLang="en-US" sz="1200" dirty="0"/>
              <a:t>保育</a:t>
            </a:r>
            <a:r>
              <a:rPr lang="ja-JP" altLang="en-US" sz="1200" dirty="0" smtClean="0"/>
              <a:t>事業　等</a:t>
            </a:r>
            <a:endParaRPr lang="ja-JP" altLang="en-US" sz="1200" dirty="0"/>
          </a:p>
          <a:p>
            <a:pPr>
              <a:lnSpc>
                <a:spcPts val="1600"/>
              </a:lnSpc>
            </a:pPr>
            <a:r>
              <a:rPr lang="ja-JP" altLang="en-US" sz="1200" dirty="0" smtClean="0"/>
              <a:t>　 </a:t>
            </a:r>
            <a:r>
              <a:rPr lang="ja-JP" altLang="en-US" sz="1200" dirty="0" smtClean="0"/>
              <a:t>○ </a:t>
            </a:r>
            <a:r>
              <a:rPr lang="ja-JP" altLang="en-US" sz="1200" dirty="0" smtClean="0"/>
              <a:t>放課後</a:t>
            </a:r>
            <a:r>
              <a:rPr lang="ja-JP" altLang="en-US" sz="1200" dirty="0"/>
              <a:t>児童クラブ（放課後児童健全育成事業）</a:t>
            </a:r>
            <a:endParaRPr lang="en-US" altLang="ja-JP" sz="1200" dirty="0"/>
          </a:p>
          <a:p>
            <a:pPr>
              <a:lnSpc>
                <a:spcPts val="1600"/>
              </a:lnSpc>
            </a:pPr>
            <a:r>
              <a:rPr lang="ja-JP" altLang="en-US" sz="1200" dirty="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小児</a:t>
            </a:r>
            <a:r>
              <a:rPr lang="ja-JP" altLang="en-US" sz="1200" dirty="0">
                <a:ea typeface="Meiryo UI" panose="020B0604030504040204" pitchFamily="50" charset="-128"/>
                <a:cs typeface="Meiryo UI" panose="020B0604030504040204" pitchFamily="50" charset="-128"/>
              </a:rPr>
              <a:t>救急医療体制運営事業</a:t>
            </a:r>
            <a:r>
              <a:rPr lang="ja-JP" altLang="en-US" sz="1200" dirty="0" smtClean="0">
                <a:ea typeface="Meiryo UI" panose="020B0604030504040204" pitchFamily="50" charset="-128"/>
                <a:cs typeface="Meiryo UI" panose="020B0604030504040204" pitchFamily="50" charset="-128"/>
              </a:rPr>
              <a:t>補助</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小児</a:t>
            </a:r>
            <a:r>
              <a:rPr lang="ja-JP" altLang="en-US" sz="1200" dirty="0">
                <a:ea typeface="Meiryo UI" panose="020B0604030504040204" pitchFamily="50" charset="-128"/>
                <a:cs typeface="Meiryo UI" panose="020B0604030504040204" pitchFamily="50" charset="-128"/>
              </a:rPr>
              <a:t>救急</a:t>
            </a:r>
            <a:r>
              <a:rPr lang="ja-JP" altLang="en-US" sz="1200" dirty="0" smtClean="0">
                <a:ea typeface="Meiryo UI" panose="020B0604030504040204" pitchFamily="50" charset="-128"/>
                <a:cs typeface="Meiryo UI" panose="020B0604030504040204" pitchFamily="50" charset="-128"/>
              </a:rPr>
              <a:t>電話相談</a:t>
            </a:r>
            <a:endParaRPr lang="en-US" altLang="ja-JP" sz="1200" dirty="0" smtClean="0">
              <a:ea typeface="Meiryo UI" panose="020B0604030504040204" pitchFamily="50" charset="-128"/>
              <a:cs typeface="Meiryo UI" panose="020B0604030504040204" pitchFamily="50" charset="-128"/>
            </a:endParaRPr>
          </a:p>
          <a:p>
            <a:pPr>
              <a:lnSpc>
                <a:spcPts val="1600"/>
              </a:lnSpc>
            </a:pP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 </a:t>
            </a:r>
            <a:r>
              <a:rPr lang="ja-JP" altLang="en-US" sz="1200" dirty="0" smtClean="0">
                <a:ea typeface="Meiryo UI" panose="020B0604030504040204" pitchFamily="50" charset="-128"/>
                <a:cs typeface="Meiryo UI" panose="020B0604030504040204" pitchFamily="50" charset="-128"/>
              </a:rPr>
              <a:t>小児</a:t>
            </a:r>
            <a:r>
              <a:rPr lang="ja-JP" altLang="en-US" sz="1200" dirty="0">
                <a:ea typeface="Meiryo UI" panose="020B0604030504040204" pitchFamily="50" charset="-128"/>
                <a:cs typeface="Meiryo UI" panose="020B0604030504040204" pitchFamily="50" charset="-128"/>
              </a:rPr>
              <a:t>救命救急センターの</a:t>
            </a:r>
            <a:r>
              <a:rPr lang="ja-JP" altLang="en-US" sz="1200" dirty="0" smtClean="0">
                <a:ea typeface="Meiryo UI" panose="020B0604030504040204" pitchFamily="50" charset="-128"/>
                <a:cs typeface="Meiryo UI" panose="020B0604030504040204" pitchFamily="50" charset="-128"/>
              </a:rPr>
              <a:t>認定　　　　　　　　　　　　　　　　　　　</a:t>
            </a:r>
            <a:endParaRPr lang="en-US" altLang="ja-JP" sz="1200" b="1" dirty="0" smtClean="0">
              <a:ea typeface="Meiryo UI" panose="020B0604030504040204" pitchFamily="50" charset="-128"/>
              <a:cs typeface="Meiryo UI" panose="020B0604030504040204" pitchFamily="50" charset="-128"/>
            </a:endParaRPr>
          </a:p>
        </p:txBody>
      </p:sp>
      <p:cxnSp>
        <p:nvCxnSpPr>
          <p:cNvPr id="22" name="直線コネクタ 21"/>
          <p:cNvCxnSpPr/>
          <p:nvPr/>
        </p:nvCxnSpPr>
        <p:spPr>
          <a:xfrm>
            <a:off x="3426936" y="7176864"/>
            <a:ext cx="0" cy="2267082"/>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454206" y="7176864"/>
            <a:ext cx="0" cy="227479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03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4520</TotalTime>
  <Words>124</Words>
  <Application>Microsoft Office PowerPoint</Application>
  <PresentationFormat>A3 297x420 mm</PresentationFormat>
  <Paragraphs>111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栃折　健一</cp:lastModifiedBy>
  <cp:revision>274</cp:revision>
  <cp:lastPrinted>2019-03-15T02:12:38Z</cp:lastPrinted>
  <dcterms:created xsi:type="dcterms:W3CDTF">2015-08-18T08:57:31Z</dcterms:created>
  <dcterms:modified xsi:type="dcterms:W3CDTF">2019-03-15T02:14:33Z</dcterms:modified>
</cp:coreProperties>
</file>