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375" cy="497367"/>
          </a:xfrm>
          <a:prstGeom prst="rect">
            <a:avLst/>
          </a:prstGeom>
        </p:spPr>
        <p:txBody>
          <a:bodyPr vert="horz" lIns="92220" tIns="46110" rIns="92220" bIns="461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20" tIns="46110" rIns="92220" bIns="46110" rtlCol="0"/>
          <a:lstStyle>
            <a:lvl1pPr algn="r">
              <a:defRPr sz="1200"/>
            </a:lvl1pPr>
          </a:lstStyle>
          <a:p>
            <a:fld id="{C5AAC098-0605-46F5-B98F-C774B17456FE}" type="datetimeFigureOut">
              <a:rPr kumimoji="1" lang="ja-JP" altLang="en-US" smtClean="0"/>
              <a:t>2019/2/15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4538"/>
            <a:ext cx="27971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0" tIns="46110" rIns="92220" bIns="461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6"/>
            <a:ext cx="5446723" cy="4473102"/>
          </a:xfrm>
          <a:prstGeom prst="rect">
            <a:avLst/>
          </a:prstGeom>
        </p:spPr>
        <p:txBody>
          <a:bodyPr vert="horz" lIns="92220" tIns="46110" rIns="92220" bIns="4611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0" tIns="46110" rIns="92220" bIns="461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0" tIns="46110" rIns="92220" bIns="46110" rtlCol="0" anchor="b"/>
          <a:lstStyle>
            <a:lvl1pPr algn="r">
              <a:defRPr sz="1200"/>
            </a:lvl1pPr>
          </a:lstStyle>
          <a:p>
            <a:fld id="{0EB691B4-EC83-4141-A458-6922EFDA2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61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5013" y="744538"/>
            <a:ext cx="27971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691B4-EC83-4141-A458-6922EFDA212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06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474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350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423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15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133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18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3" y="2046819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3" y="2899834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33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461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342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4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4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42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4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775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7605-7727-4B8D-A2F7-DCC1E5094CBD}" type="datetimeFigureOut">
              <a:rPr kumimoji="1" lang="ja-JP" altLang="en-US" smtClean="0"/>
              <a:t>2019/2/15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B62C-8E2D-4E8E-B3FA-79D6B86FEC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78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サブタイトル 2"/>
          <p:cNvSpPr txBox="1">
            <a:spLocks/>
          </p:cNvSpPr>
          <p:nvPr/>
        </p:nvSpPr>
        <p:spPr>
          <a:xfrm>
            <a:off x="78826" y="793042"/>
            <a:ext cx="6707599" cy="3634942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b="1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>
              <a:lnSpc>
                <a:spcPts val="15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東京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オリンピック・パラリンピック競技大会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pPr algn="l">
              <a:lnSpc>
                <a:spcPts val="15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○開催時期：オリンピック 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2020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24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日～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8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9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日、パラリンピック 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8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25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日～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9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6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○コンセプト：①全員が自己ベスト、②多様性と調和、③未来への継承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○経済波及効果：全国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en-US" altLang="ja-JP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2.3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兆円） 　　○観客見込数：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1,010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万人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大阪・関西万博</a:t>
            </a:r>
            <a:r>
              <a:rPr lang="en-US" altLang="ja-JP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○開催時期：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2025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5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日～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○テーマ：「いのち輝く未来社会のデザイン」 　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○経済波及効果：全国（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1.9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兆円）　　　○来場見込数：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2,800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万人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3899" y="3131840"/>
            <a:ext cx="6515462" cy="1224136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</a:pP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○ロンドンへの投資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や大会後も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見据えた長期的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な観光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戦略等を展開</a:t>
            </a:r>
            <a:endParaRPr lang="ja-JP" altLang="en-US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○その効果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は地方にも広がり、イギリスの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GDP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成長率はプラスに転じ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、外国人旅行者数も増加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5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ロンドンは世界の都市総合ランキングで第１位を獲得し、大会後もイギリスの経済成長を牽引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8" name="二等辺三角形 27"/>
          <p:cNvSpPr/>
          <p:nvPr/>
        </p:nvSpPr>
        <p:spPr>
          <a:xfrm rot="10800000">
            <a:off x="1925436" y="6738815"/>
            <a:ext cx="2546570" cy="321235"/>
          </a:xfrm>
          <a:prstGeom prst="triangle">
            <a:avLst>
              <a:gd name="adj" fmla="val 48564"/>
            </a:avLst>
          </a:prstGeom>
          <a:gradFill>
            <a:gsLst>
              <a:gs pos="3320">
                <a:srgbClr val="FF9999"/>
              </a:gs>
              <a:gs pos="0">
                <a:schemeClr val="accent6">
                  <a:lumMod val="33000"/>
                  <a:lumOff val="67000"/>
                </a:schemeClr>
              </a:gs>
              <a:gs pos="92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2"/>
          <p:cNvSpPr txBox="1">
            <a:spLocks/>
          </p:cNvSpPr>
          <p:nvPr/>
        </p:nvSpPr>
        <p:spPr>
          <a:xfrm>
            <a:off x="55714" y="5292080"/>
            <a:ext cx="6704609" cy="1296144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900"/>
              </a:lnSpc>
            </a:pP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○両イベントは、都市の更なる成長に向けた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起爆剤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であり、日本の持続的成長を確か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な</a:t>
            </a: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ものとする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最大のチャンス</a:t>
            </a:r>
            <a:endParaRPr lang="ja-JP" altLang="en-US" sz="13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○東京</a:t>
            </a:r>
            <a:r>
              <a:rPr lang="en-US" altLang="ja-JP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2020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大会から</a:t>
            </a:r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2025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年の大阪・関西万博を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一連のものと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してとらえ、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東京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と大阪が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b="1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連携・協力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し合い、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成功のバトンをしっかりとつないでいく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ことが重要</a:t>
            </a:r>
            <a:endParaRPr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"/>
            <a:ext cx="6858000" cy="470461"/>
          </a:xfrm>
          <a:solidFill>
            <a:schemeClr val="accent6">
              <a:lumMod val="60000"/>
              <a:lumOff val="40000"/>
            </a:schemeClr>
          </a:solidFill>
          <a:ln w="25400">
            <a:noFill/>
          </a:ln>
        </p:spPr>
        <p:txBody>
          <a:bodyPr>
            <a:normAutofit/>
          </a:bodyPr>
          <a:lstStyle/>
          <a:p>
            <a:endParaRPr kumimoji="1" lang="ja-JP" altLang="en-US" sz="2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 hidden="1"/>
          <p:cNvSpPr/>
          <p:nvPr/>
        </p:nvSpPr>
        <p:spPr>
          <a:xfrm>
            <a:off x="2362382" y="3969761"/>
            <a:ext cx="1890210" cy="59005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地方との連携の現状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20322" y="63030"/>
            <a:ext cx="424847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東京・大阪連携会議について</a:t>
            </a:r>
            <a:endParaRPr kumimoji="1" lang="ja-JP" altLang="en-US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88640" y="3243868"/>
            <a:ext cx="3384376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 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メガイベントの成功例　～ロンドン</a:t>
            </a:r>
            <a:r>
              <a:rPr lang="en-US" altLang="ja-JP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2012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大会～</a:t>
            </a:r>
            <a:endParaRPr kumimoji="1"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タイトル 2"/>
          <p:cNvSpPr txBox="1">
            <a:spLocks/>
          </p:cNvSpPr>
          <p:nvPr/>
        </p:nvSpPr>
        <p:spPr>
          <a:xfrm>
            <a:off x="80674" y="7380312"/>
            <a:ext cx="6653156" cy="1656184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900"/>
              </a:lnSpc>
            </a:pP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イベント成功に向けたノウハウやレガシーの共有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例）受入環境の整備、最先端技術の発信、ボランティアの活躍　など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endParaRPr lang="en-US" altLang="ja-JP" sz="10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</a:t>
            </a:r>
            <a:r>
              <a:rPr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都市力を向上させる施策の推進</a:t>
            </a:r>
            <a:endParaRPr lang="en-US" altLang="ja-JP" sz="1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>
              <a:lnSpc>
                <a:spcPts val="1900"/>
              </a:lnSpc>
            </a:pP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例）稼ぐ力の強化、大都市特有の課題解決　など 　　　　　</a:t>
            </a:r>
            <a:r>
              <a:rPr lang="ja-JP" altLang="en-US" sz="1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　　　　　　　　　　　</a:t>
            </a:r>
            <a:endParaRPr lang="en-US" altLang="ja-JP" sz="16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rot="10800000">
            <a:off x="1925436" y="4563254"/>
            <a:ext cx="2561365" cy="305071"/>
          </a:xfrm>
          <a:prstGeom prst="triangle">
            <a:avLst>
              <a:gd name="adj" fmla="val 48564"/>
            </a:avLst>
          </a:prstGeom>
          <a:gradFill>
            <a:gsLst>
              <a:gs pos="3320">
                <a:srgbClr val="FF9999"/>
              </a:gs>
              <a:gs pos="0">
                <a:schemeClr val="accent6">
                  <a:lumMod val="33000"/>
                  <a:lumOff val="67000"/>
                </a:schemeClr>
              </a:gs>
              <a:gs pos="92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サブタイトル 2"/>
          <p:cNvSpPr txBox="1">
            <a:spLocks/>
          </p:cNvSpPr>
          <p:nvPr/>
        </p:nvSpPr>
        <p:spPr>
          <a:xfrm>
            <a:off x="543537" y="4527941"/>
            <a:ext cx="5928322" cy="331639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イベントの成功を通じて、都市力を強化し、国全体の成長につなげる</a:t>
            </a:r>
            <a:r>
              <a:rPr lang="ja-JP" altLang="en-US" sz="1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6782" y="7164288"/>
            <a:ext cx="2138082" cy="3895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．今後の検討項目</a:t>
            </a:r>
            <a:endParaRPr kumimoji="1" lang="ja-JP" altLang="en-US" sz="16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543537" y="6738815"/>
            <a:ext cx="5688632" cy="331639"/>
          </a:xfrm>
          <a:prstGeom prst="rect">
            <a:avLst/>
          </a:prstGeom>
          <a:noFill/>
          <a:ln w="158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東京・大阪連携会議の立ち上げ</a:t>
            </a:r>
            <a:endParaRPr lang="en-US" altLang="ja-JP" sz="1400" b="1" dirty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sz="1600" b="1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endParaRPr lang="en-US" altLang="ja-JP" sz="1600" b="1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</a:t>
            </a:r>
            <a:endParaRPr lang="en-US" altLang="ja-JP" sz="10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1275" y="598278"/>
            <a:ext cx="3166497" cy="3895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．世界的なメガイベントの開催</a:t>
            </a:r>
            <a:endParaRPr kumimoji="1" lang="ja-JP" altLang="en-US" sz="16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6427" y="5097315"/>
            <a:ext cx="3823697" cy="38952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．東京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2020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大会から</a:t>
            </a:r>
            <a:r>
              <a:rPr lang="ja-JP" altLang="en-US" sz="16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大阪・関西万博へ</a:t>
            </a:r>
            <a:endParaRPr kumimoji="1" lang="ja-JP" altLang="en-US" sz="16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589361" y="83478"/>
            <a:ext cx="1080000" cy="5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　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7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3320">
              <a:srgbClr val="FF9999"/>
            </a:gs>
            <a:gs pos="0">
              <a:schemeClr val="accent6">
                <a:lumMod val="33000"/>
                <a:lumOff val="67000"/>
              </a:schemeClr>
            </a:gs>
            <a:gs pos="92000">
              <a:schemeClr val="accent6">
                <a:lumMod val="40000"/>
                <a:lumOff val="60000"/>
              </a:schemeClr>
            </a:gs>
            <a:gs pos="10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242</Words>
  <Application>Microsoft Office PowerPoint</Application>
  <PresentationFormat>画面に合わせる (4:3)</PresentationFormat>
  <Paragraphs>38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東京23区の大学における定員抑制について</dc:title>
  <dc:creator>東京都</dc:creator>
  <cp:lastModifiedBy>東京都</cp:lastModifiedBy>
  <cp:revision>224</cp:revision>
  <cp:lastPrinted>2019-02-15T10:46:50Z</cp:lastPrinted>
  <dcterms:created xsi:type="dcterms:W3CDTF">2018-05-08T03:41:43Z</dcterms:created>
  <dcterms:modified xsi:type="dcterms:W3CDTF">2019-02-15T10:48:07Z</dcterms:modified>
</cp:coreProperties>
</file>