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sldIdLst>
    <p:sldId id="294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287" r:id="rId27"/>
    <p:sldId id="278" r:id="rId28"/>
    <p:sldId id="296" r:id="rId29"/>
    <p:sldId id="297" r:id="rId30"/>
    <p:sldId id="283" r:id="rId31"/>
    <p:sldId id="295" r:id="rId3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3" autoAdjust="0"/>
    <p:restoredTop sz="92662" autoAdjust="0"/>
  </p:normalViewPr>
  <p:slideViewPr>
    <p:cSldViewPr snapToGrid="0">
      <p:cViewPr varScale="1">
        <p:scale>
          <a:sx n="69" d="100"/>
          <a:sy n="69" d="100"/>
        </p:scale>
        <p:origin x="12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6B5C9-8EDE-4A73-B41E-EF0FA898EF39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0424-6D22-45B5-A7A0-0EFEB87BD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4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43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1B7E-5B56-447E-9B58-C61C90D45B6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31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3BE-EE22-4CB7-B0F5-46C223B75D3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600"/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2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4C6E-AC6B-42A8-8329-B04B142A4B3F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5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B91-BA5D-4573-AC67-EAF37D306FF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07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B7AF-C74C-4295-87D6-73E43DDE2C8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5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9AF-E8F8-4D31-95DC-DD8AE6CC990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50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CEB2-7335-479C-87F1-636093EDAFB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0F-18F4-42B6-AC88-252145ED4E9D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5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899-9184-4638-AFD2-56D5ABCD4D1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7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26DE-3742-4621-BD89-2D7FA0AB6C8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3BDB-720C-4B66-859C-7F9FE084FCA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AE2B-10E1-444A-BF21-F10CDD2015D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7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1A8C3-DB63-499C-9F83-5F1B623E55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5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吹田市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28570"/>
              </p:ext>
            </p:extLst>
          </p:nvPr>
        </p:nvGraphicFramePr>
        <p:xfrm>
          <a:off x="56479" y="1063281"/>
          <a:ext cx="8963695" cy="55998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59801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407812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96082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5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府平均との比較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496417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705365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方</a:t>
                      </a:r>
                      <a:r>
                        <a:rPr lang="ja-JP" sz="1400" kern="100" smtClean="0">
                          <a:effectLst/>
                          <a:latin typeface="+mn-ea"/>
                          <a:ea typeface="+mn-ea"/>
                        </a:rPr>
                        <a:t>が望ましい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496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おける吹田市の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/>
              <a:t>年度）</a:t>
            </a: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7173717" y="135333"/>
            <a:ext cx="2060621" cy="8716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68654" y="6626790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52712" y="6538664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2383"/>
            <a:ext cx="9111687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おける吹田市の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sz="2000" b="1" dirty="0"/>
          </a:p>
          <a:p>
            <a:r>
              <a:rPr lang="ja-JP" altLang="en-US" dirty="0"/>
              <a:t>・全管路の耐震</a:t>
            </a:r>
            <a:r>
              <a:rPr lang="ja-JP" altLang="en-US" dirty="0">
                <a:latin typeface="+mn-ea"/>
              </a:rPr>
              <a:t>適合率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18.6%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います。</a:t>
            </a:r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6" y="2666772"/>
            <a:ext cx="8435436" cy="369000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9536" y="3948512"/>
            <a:ext cx="95412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76884"/>
            <a:ext cx="8939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46.1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ja-JP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ja-JP" dirty="0" smtClean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上</a:t>
            </a:r>
            <a:r>
              <a:rPr lang="ja-JP" altLang="ja-JP" dirty="0" smtClean="0">
                <a:latin typeface="+mn-ea"/>
              </a:rPr>
              <a:t>回</a:t>
            </a:r>
            <a:r>
              <a:rPr lang="ja-JP" altLang="en-US" dirty="0" smtClean="0">
                <a:latin typeface="+mn-ea"/>
              </a:rPr>
              <a:t>っています。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17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7" y="2256104"/>
            <a:ext cx="8765323" cy="3822282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97539" y="4092601"/>
            <a:ext cx="98476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09575" y="3723917"/>
            <a:ext cx="763302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8" y="2333242"/>
            <a:ext cx="8465777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6004"/>
            <a:ext cx="87511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37.5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</a:t>
            </a:r>
            <a:r>
              <a:rPr lang="ja-JP" altLang="en-US" dirty="0"/>
              <a:t>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上回っています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9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19352" y="3619525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8714" y="4103642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513384"/>
            <a:ext cx="87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④管路更新率（市町村経営比較分析表より）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・管路</a:t>
            </a:r>
            <a:r>
              <a:rPr lang="ja-JP" altLang="en-US" dirty="0">
                <a:latin typeface="+mn-ea"/>
              </a:rPr>
              <a:t>更新率は</a:t>
            </a:r>
            <a:r>
              <a:rPr lang="en-US" altLang="ja-JP" dirty="0" smtClean="0">
                <a:latin typeface="+mn-ea"/>
              </a:rPr>
              <a:t>1.05%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3" y="2559031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3086" y="4314627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3330" y="4624510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01" y="2225510"/>
            <a:ext cx="8405322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91704"/>
            <a:ext cx="900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・浄水場の耐震化率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0%</a:t>
            </a:r>
            <a:r>
              <a:rPr lang="ja-JP" altLang="en-US" dirty="0" smtClean="0"/>
              <a:t>ですが、既に耐震化に着手されて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81560" y="4431958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41804" y="3883164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0" y="2486182"/>
            <a:ext cx="8486941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91704"/>
            <a:ext cx="871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⑥配水池耐震化率（大阪府の水道の現況より）</a:t>
            </a:r>
            <a:endParaRPr lang="en-US" altLang="ja-JP" sz="2000" b="1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・配水池の耐震化率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90.3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大きく上回って</a:t>
            </a:r>
            <a:r>
              <a:rPr lang="ja-JP" altLang="en-US" dirty="0">
                <a:latin typeface="+mn-ea"/>
              </a:rPr>
              <a:t>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71697" y="4037489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53720" y="3589621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8" y="2348292"/>
            <a:ext cx="8377216" cy="363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63170"/>
            <a:ext cx="89120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・給水原価は</a:t>
            </a:r>
            <a:r>
              <a:rPr lang="en-US" altLang="ja-JP" dirty="0" smtClean="0">
                <a:latin typeface="+mn-ea"/>
              </a:rPr>
              <a:t>133.1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7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smtClean="0">
                <a:latin typeface="+mn-ea"/>
              </a:rPr>
              <a:t>昇順）</a:t>
            </a:r>
            <a:endParaRPr lang="en-US" altLang="ja-JP" dirty="0" smtClean="0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03230" y="3910231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8707" y="4251960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7" y="2251980"/>
            <a:ext cx="8401242" cy="363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3212"/>
            <a:ext cx="8939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pPr marL="179388" indent="-179388"/>
            <a:r>
              <a:rPr lang="ja-JP" altLang="en-US" dirty="0"/>
              <a:t>・経常収支比率は府</a:t>
            </a:r>
            <a:r>
              <a:rPr lang="ja-JP" altLang="en-US" dirty="0">
                <a:latin typeface="+mn-ea"/>
              </a:rPr>
              <a:t>平均</a:t>
            </a:r>
            <a:r>
              <a:rPr lang="en-US" altLang="ja-JP" dirty="0">
                <a:latin typeface="+mn-ea"/>
              </a:rPr>
              <a:t>111.98%</a:t>
            </a:r>
            <a:r>
              <a:rPr lang="ja-JP" altLang="en-US" dirty="0">
                <a:latin typeface="+mn-ea"/>
              </a:rPr>
              <a:t>を上回り、</a:t>
            </a:r>
            <a:r>
              <a:rPr lang="en-US" altLang="ja-JP" dirty="0" smtClean="0">
                <a:latin typeface="+mn-ea"/>
              </a:rPr>
              <a:t>116.17%</a:t>
            </a:r>
            <a:r>
              <a:rPr lang="ja-JP" altLang="en-US" dirty="0">
                <a:latin typeface="+mn-ea"/>
              </a:rPr>
              <a:t>と単年度黒字を示す</a:t>
            </a:r>
            <a:r>
              <a:rPr lang="en-US" altLang="ja-JP" dirty="0">
                <a:latin typeface="+mn-ea"/>
              </a:rPr>
              <a:t>100%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超えて</a:t>
            </a:r>
            <a:r>
              <a:rPr lang="ja-JP" altLang="en-US" dirty="0" smtClean="0"/>
              <a:t>います</a:t>
            </a:r>
            <a:r>
              <a:rPr lang="ja-JP" altLang="en-US" dirty="0"/>
              <a:t>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87838" y="3522854"/>
            <a:ext cx="723642" cy="29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74587" y="3090233"/>
            <a:ext cx="922421" cy="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5" y="2592714"/>
            <a:ext cx="8311876" cy="3153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87355"/>
            <a:ext cx="8912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⑨企業債残高対給水収益率（市町村経営比較分析表より）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160.4%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37766" y="4398224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7766" y="4027168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おける吹田市の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おける吹田市の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■市の水道ってこれからどうなる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の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？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　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endParaRPr lang="en-US" altLang="ja-JP" b="1" dirty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吹田市の計画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吹田市の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大阪府推計による吹田市の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3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03" y="2486791"/>
            <a:ext cx="8394288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930" y="582901"/>
            <a:ext cx="819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⑩施設利用率（市町村経営比較分析表より）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smtClean="0">
                <a:latin typeface="+mn-ea"/>
              </a:rPr>
              <a:t>81.1%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64853" y="3811763"/>
            <a:ext cx="67914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9152" y="3524502"/>
            <a:ext cx="1096397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317" y="245764"/>
            <a:ext cx="89736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吹田市の</a:t>
            </a:r>
            <a:r>
              <a:rPr lang="ja-JP" altLang="en-US" sz="2400" b="1" dirty="0"/>
              <a:t>今後の計画</a:t>
            </a:r>
          </a:p>
          <a:p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ja-JP" altLang="en-US" dirty="0"/>
              <a:t>・浄水場</a:t>
            </a:r>
            <a:r>
              <a:rPr lang="ja-JP" altLang="en-US" dirty="0" smtClean="0"/>
              <a:t>は、片山浄水所の更新が</a:t>
            </a:r>
            <a:r>
              <a:rPr lang="ja-JP" altLang="en-US" dirty="0"/>
              <a:t>実施</a:t>
            </a:r>
            <a:r>
              <a:rPr lang="ja-JP" altLang="en-US" dirty="0" smtClean="0"/>
              <a:t>されており、２０２０年度</a:t>
            </a:r>
            <a:r>
              <a:rPr lang="ja-JP" altLang="en-US" dirty="0"/>
              <a:t>には耐震化率</a:t>
            </a:r>
            <a:r>
              <a:rPr lang="ja-JP" altLang="en-US" dirty="0" smtClean="0"/>
              <a:t>が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２５．１％</a:t>
            </a:r>
            <a:r>
              <a:rPr lang="ja-JP" altLang="en-US" dirty="0"/>
              <a:t>となります。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・配水池は</a:t>
            </a:r>
            <a:r>
              <a:rPr lang="ja-JP" altLang="en-US" dirty="0" smtClean="0"/>
              <a:t>２０２０年度</a:t>
            </a:r>
            <a:r>
              <a:rPr lang="ja-JP" altLang="en-US" dirty="0"/>
              <a:t>に</a:t>
            </a:r>
            <a:r>
              <a:rPr lang="ja-JP" altLang="en-US" dirty="0" smtClean="0"/>
              <a:t>は耐震化</a:t>
            </a:r>
            <a:r>
              <a:rPr lang="ja-JP" altLang="en-US" dirty="0"/>
              <a:t>率</a:t>
            </a:r>
            <a:r>
              <a:rPr lang="ja-JP" altLang="en-US" dirty="0" smtClean="0"/>
              <a:t>が９０．</a:t>
            </a:r>
            <a:r>
              <a:rPr lang="ja-JP" altLang="en-US" dirty="0"/>
              <a:t>３</a:t>
            </a:r>
            <a:r>
              <a:rPr lang="ja-JP" altLang="en-US" dirty="0" smtClean="0"/>
              <a:t>％</a:t>
            </a:r>
            <a:r>
              <a:rPr lang="ja-JP" altLang="en-US" dirty="0"/>
              <a:t>となります。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・基幹管路は</a:t>
            </a:r>
            <a:r>
              <a:rPr lang="ja-JP" altLang="en-US" dirty="0" smtClean="0"/>
              <a:t>、２０２０年度には耐震</a:t>
            </a:r>
            <a:r>
              <a:rPr lang="ja-JP" altLang="en-US" smtClean="0"/>
              <a:t>適合率が５４．</a:t>
            </a:r>
            <a:r>
              <a:rPr lang="ja-JP" altLang="en-US"/>
              <a:t>２</a:t>
            </a:r>
            <a:r>
              <a:rPr lang="ja-JP" altLang="en-US" smtClean="0"/>
              <a:t>％</a:t>
            </a:r>
            <a:r>
              <a:rPr lang="ja-JP" altLang="en-US" dirty="0" smtClean="0"/>
              <a:t>となります。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2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2151957" y="2928510"/>
            <a:ext cx="171905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1" y="2922457"/>
            <a:ext cx="8768213" cy="28332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347301" y="5816488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28364"/>
              </p:ext>
            </p:extLst>
          </p:nvPr>
        </p:nvGraphicFramePr>
        <p:xfrm>
          <a:off x="136113" y="728870"/>
          <a:ext cx="8901636" cy="1673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609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722783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107095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226132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557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>
                          <a:effectLst/>
                        </a:rPr>
                        <a:t>年周期で管更新するために必要な</a:t>
                      </a:r>
                      <a:r>
                        <a:rPr lang="ja-JP" sz="1800" kern="100" smtClean="0">
                          <a:effectLst/>
                        </a:rPr>
                        <a:t>管</a:t>
                      </a:r>
                      <a:r>
                        <a:rPr lang="ja-JP" altLang="en-US" sz="1800" kern="100" smtClean="0">
                          <a:effectLst/>
                        </a:rPr>
                        <a:t>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>
                          <a:effectLst/>
                        </a:rPr>
                        <a:t>（％）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5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２０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３８．２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１．</a:t>
                      </a:r>
                      <a:r>
                        <a:rPr lang="ja-JP" altLang="en-US" sz="1800" kern="100" dirty="0" smtClean="0">
                          <a:effectLst/>
                        </a:rPr>
                        <a:t>０９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１．６７％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2313" y="2752438"/>
            <a:ext cx="8844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>
                <a:latin typeface="+mn-ea"/>
              </a:rPr>
              <a:t>３</a:t>
            </a:r>
            <a:r>
              <a:rPr lang="ja-JP" altLang="en-US" sz="2400" b="1" dirty="0" smtClean="0">
                <a:latin typeface="+mn-ea"/>
              </a:rPr>
              <a:t>．３</a:t>
            </a:r>
            <a:r>
              <a:rPr lang="ja-JP" altLang="ja-JP" sz="2400" b="1" dirty="0" smtClean="0">
                <a:latin typeface="+mn-ea"/>
              </a:rPr>
              <a:t>　耐震化計画の内容</a:t>
            </a:r>
          </a:p>
          <a:p>
            <a:pPr algn="ctr"/>
            <a:r>
              <a:rPr lang="ja-JP" altLang="ja-JP" dirty="0" smtClean="0"/>
              <a:t>（</a:t>
            </a:r>
            <a:r>
              <a:rPr lang="ja-JP" altLang="en-US" dirty="0" smtClean="0"/>
              <a:t>第２次上水道施設等整備事業（第２期アクションプラン）</a:t>
            </a:r>
            <a:r>
              <a:rPr lang="ja-JP" altLang="ja-JP" dirty="0" smtClean="0"/>
              <a:t>（２０１</a:t>
            </a:r>
            <a:r>
              <a:rPr lang="ja-JP" altLang="en-US" dirty="0" smtClean="0"/>
              <a:t>３</a:t>
            </a:r>
            <a:r>
              <a:rPr lang="ja-JP" altLang="ja-JP" dirty="0" smtClean="0"/>
              <a:t>年策定））</a:t>
            </a:r>
            <a:endParaRPr lang="ja-JP" altLang="ja-JP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89399"/>
              </p:ext>
            </p:extLst>
          </p:nvPr>
        </p:nvGraphicFramePr>
        <p:xfrm>
          <a:off x="136114" y="3583435"/>
          <a:ext cx="8844565" cy="296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246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22679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441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末時点の施設能力等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浄水施設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２０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２５．１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１２，７５０</a:t>
                      </a:r>
                      <a:r>
                        <a:rPr lang="ja-JP" sz="1800" kern="100" dirty="0" smtClean="0">
                          <a:effectLst/>
                        </a:rPr>
                        <a:t>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４．８３</a:t>
                      </a:r>
                      <a:r>
                        <a:rPr lang="ja-JP" sz="1800" kern="100" dirty="0" smtClean="0">
                          <a:effectLst/>
                        </a:rPr>
                        <a:t>万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２０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９０．３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５５，６１３</a:t>
                      </a:r>
                      <a:r>
                        <a:rPr lang="ja-JP" sz="1800" kern="100" dirty="0">
                          <a:effectLst/>
                        </a:rPr>
                        <a:t>　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６１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６１３</a:t>
                      </a:r>
                      <a:r>
                        <a:rPr lang="ja-JP" sz="1800" kern="100" dirty="0" smtClean="0">
                          <a:effectLst/>
                        </a:rPr>
                        <a:t>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基幹管路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２０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耐震</a:t>
                      </a:r>
                      <a:r>
                        <a:rPr lang="ja-JP" altLang="en-US" sz="1800" kern="100" dirty="0" smtClean="0">
                          <a:effectLst/>
                        </a:rPr>
                        <a:t>適合</a:t>
                      </a:r>
                      <a:r>
                        <a:rPr lang="ja-JP" sz="1800" kern="100" dirty="0" smtClean="0">
                          <a:effectLst/>
                        </a:rPr>
                        <a:t>率</a:t>
                      </a:r>
                      <a:endParaRPr lang="ja-JP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５４．２</a:t>
                      </a:r>
                      <a:r>
                        <a:rPr lang="ja-JP" sz="1800" kern="100" dirty="0" smtClean="0">
                          <a:effectLst/>
                        </a:rPr>
                        <a:t>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４</a:t>
                      </a:r>
                      <a:r>
                        <a:rPr lang="ja-JP" altLang="en-US" sz="1800" kern="100" dirty="0" smtClean="0">
                          <a:effectLst/>
                        </a:rPr>
                        <a:t>５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８２５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７７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９５４</a:t>
                      </a:r>
                      <a:r>
                        <a:rPr lang="ja-JP" sz="1800" kern="100" dirty="0">
                          <a:effectLst/>
                        </a:rPr>
                        <a:t>　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94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37821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３．４　更新</a:t>
            </a:r>
            <a:r>
              <a:rPr lang="ja-JP" altLang="en-US" sz="2400" b="1" dirty="0"/>
              <a:t>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 smtClean="0"/>
              <a:t>（吹田市アセットマネジメント</a:t>
            </a:r>
            <a:r>
              <a:rPr lang="ja-JP" altLang="en-US" dirty="0"/>
              <a:t>（</a:t>
            </a:r>
            <a:r>
              <a:rPr lang="ja-JP" altLang="en-US" dirty="0" smtClean="0"/>
              <a:t>２０１４年度</a:t>
            </a:r>
            <a:r>
              <a:rPr lang="ja-JP" altLang="en-US" dirty="0"/>
              <a:t>実施</a:t>
            </a:r>
            <a:r>
              <a:rPr lang="ja-JP" altLang="en-US" dirty="0" smtClean="0"/>
              <a:t>）</a:t>
            </a:r>
            <a:r>
              <a:rPr lang="ja-JP" altLang="en-US" dirty="0"/>
              <a:t>）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6611" y="4485923"/>
            <a:ext cx="8077504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・計画期間（</a:t>
            </a:r>
            <a:r>
              <a:rPr lang="en-US" altLang="ja-JP" dirty="0" smtClean="0">
                <a:latin typeface="+mn-ea"/>
              </a:rPr>
              <a:t>2015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 smtClean="0">
                <a:latin typeface="+mn-ea"/>
              </a:rPr>
              <a:t>2054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）に必要と見込まれる更新需要の合計額</a:t>
            </a:r>
            <a:r>
              <a:rPr lang="ja-JP" altLang="en-US" dirty="0" smtClean="0">
                <a:latin typeface="+mn-ea"/>
              </a:rPr>
              <a:t>は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構造物</a:t>
            </a:r>
            <a:r>
              <a:rPr lang="ja-JP" altLang="en-US" dirty="0">
                <a:latin typeface="+mn-ea"/>
              </a:rPr>
              <a:t>及び設備で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>
                <a:latin typeface="+mn-ea"/>
              </a:rPr>
              <a:t>204</a:t>
            </a:r>
            <a:r>
              <a:rPr lang="ja-JP" altLang="en-US" dirty="0" smtClean="0">
                <a:latin typeface="+mn-ea"/>
              </a:rPr>
              <a:t>億円、管</a:t>
            </a:r>
            <a:r>
              <a:rPr lang="ja-JP" altLang="en-US" dirty="0">
                <a:latin typeface="+mn-ea"/>
              </a:rPr>
              <a:t>路で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434</a:t>
            </a:r>
            <a:r>
              <a:rPr lang="ja-JP" altLang="en-US" dirty="0" smtClean="0">
                <a:latin typeface="+mn-ea"/>
              </a:rPr>
              <a:t>億円、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計約</a:t>
            </a:r>
            <a:r>
              <a:rPr lang="en-US" altLang="ja-JP" dirty="0" smtClean="0">
                <a:latin typeface="+mn-ea"/>
              </a:rPr>
              <a:t>638</a:t>
            </a:r>
            <a:r>
              <a:rPr lang="ja-JP" altLang="en-US" dirty="0" smtClean="0">
                <a:latin typeface="+mn-ea"/>
              </a:rPr>
              <a:t>億円</a:t>
            </a:r>
            <a:r>
              <a:rPr lang="ja-JP" altLang="en-US" dirty="0">
                <a:latin typeface="+mn-ea"/>
              </a:rPr>
              <a:t>となる見込み</a:t>
            </a:r>
            <a:r>
              <a:rPr lang="ja-JP" altLang="en-US" dirty="0" smtClean="0">
                <a:latin typeface="+mn-ea"/>
              </a:rPr>
              <a:t>です。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（マスタープランに基づき吹田市の更新基準で更新した場合）</a:t>
            </a:r>
            <a:endParaRPr lang="en-US" altLang="ja-JP" dirty="0" smtClean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lang="en-US" altLang="ja-JP" sz="1350" dirty="0"/>
          </a:p>
          <a:p>
            <a:r>
              <a:rPr lang="ja-JP" altLang="ja-JP" sz="1600" dirty="0"/>
              <a:t>※期間は当該市町村での試算状況によ</a:t>
            </a:r>
            <a:r>
              <a:rPr lang="ja-JP" altLang="en-US" sz="1600" dirty="0"/>
              <a:t>ります。</a:t>
            </a:r>
            <a:endParaRPr lang="ja-JP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19" y="1391439"/>
            <a:ext cx="4540266" cy="30944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1" y="1400070"/>
            <a:ext cx="4347188" cy="30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3" y="279149"/>
            <a:ext cx="8867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３．５　収支</a:t>
            </a:r>
            <a:r>
              <a:rPr lang="ja-JP" altLang="en-US" sz="2400" b="1" dirty="0"/>
              <a:t>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endParaRPr lang="en-US" altLang="ja-JP" dirty="0"/>
          </a:p>
          <a:p>
            <a:r>
              <a:rPr lang="ja-JP" altLang="en-US" dirty="0"/>
              <a:t>・公表可能なデータなし</a:t>
            </a: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8828379" cy="6934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大阪府推計による吹田市の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300" u="sng" dirty="0">
                <a:latin typeface="+mn-ea"/>
              </a:rPr>
              <a:t>下線部分</a:t>
            </a:r>
            <a:r>
              <a:rPr lang="ja-JP" altLang="ja-JP" sz="1300" dirty="0">
                <a:latin typeface="+mn-ea"/>
              </a:rPr>
              <a:t>は</a:t>
            </a:r>
            <a:r>
              <a:rPr lang="ja-JP" altLang="ja-JP" sz="1300" dirty="0" smtClean="0">
                <a:latin typeface="+mn-ea"/>
              </a:rPr>
              <a:t>、</a:t>
            </a:r>
            <a:r>
              <a:rPr lang="ja-JP" altLang="en-US" sz="1300" dirty="0" smtClean="0">
                <a:latin typeface="+mn-ea"/>
              </a:rPr>
              <a:t>大阪府が</a:t>
            </a:r>
            <a:r>
              <a:rPr lang="ja-JP" altLang="ja-JP" sz="1300" dirty="0" smtClean="0">
                <a:latin typeface="+mn-ea"/>
              </a:rPr>
              <a:t>当該</a:t>
            </a:r>
            <a:r>
              <a:rPr lang="ja-JP" altLang="ja-JP" sz="1300" dirty="0">
                <a:latin typeface="+mn-ea"/>
              </a:rPr>
              <a:t>市の試算で行った箇所です。</a:t>
            </a:r>
          </a:p>
          <a:p>
            <a:pPr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１　</a:t>
            </a:r>
            <a:r>
              <a:rPr lang="en-US" altLang="ja-JP" sz="1300" u="sng" dirty="0">
                <a:latin typeface="+mn-ea"/>
              </a:rPr>
              <a:t>2045</a:t>
            </a:r>
            <a:r>
              <a:rPr lang="ja-JP" altLang="ja-JP" sz="1300" u="sng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300" u="sng" dirty="0">
                <a:latin typeface="+mn-ea"/>
              </a:rPr>
              <a:t>1.67</a:t>
            </a:r>
            <a:r>
              <a:rPr lang="ja-JP" altLang="ja-JP" sz="1300" u="sng" dirty="0">
                <a:latin typeface="+mn-ea"/>
              </a:rPr>
              <a:t>％</a:t>
            </a:r>
            <a:endParaRPr lang="en-US" altLang="ja-JP" sz="1300" u="sng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　</a:t>
            </a:r>
            <a:r>
              <a:rPr lang="ja-JP" altLang="ja-JP" sz="1300" u="sng" dirty="0">
                <a:latin typeface="+mn-ea"/>
              </a:rPr>
              <a:t>（</a:t>
            </a:r>
            <a:r>
              <a:rPr lang="en-US" altLang="ja-JP" sz="1300" u="sng" dirty="0">
                <a:latin typeface="+mn-ea"/>
              </a:rPr>
              <a:t>60</a:t>
            </a:r>
            <a:r>
              <a:rPr lang="ja-JP" altLang="ja-JP" sz="1300" u="sng" dirty="0">
                <a:latin typeface="+mn-ea"/>
              </a:rPr>
              <a:t>年で全ての水道管を更新する）に設定します</a:t>
            </a:r>
            <a:r>
              <a:rPr lang="ja-JP" altLang="ja-JP" sz="1300" u="sng" dirty="0" smtClean="0">
                <a:latin typeface="+mn-ea"/>
              </a:rPr>
              <a:t>。</a:t>
            </a:r>
            <a:endParaRPr lang="en-US" altLang="ja-JP" sz="13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　　</a:t>
            </a:r>
            <a:r>
              <a:rPr lang="ja-JP" altLang="ja-JP" sz="1300" dirty="0" smtClean="0">
                <a:latin typeface="+mn-ea"/>
              </a:rPr>
              <a:t>市町村</a:t>
            </a:r>
            <a:r>
              <a:rPr lang="ja-JP" altLang="ja-JP" sz="1300" dirty="0">
                <a:latin typeface="+mn-ea"/>
              </a:rPr>
              <a:t>での既存計画が、この更新率を満たしている場合は、</a:t>
            </a:r>
            <a:endParaRPr lang="en-US" altLang="ja-JP" sz="13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 smtClean="0">
                <a:latin typeface="+mn-ea"/>
              </a:rPr>
              <a:t>　</a:t>
            </a:r>
            <a:r>
              <a:rPr lang="ja-JP" altLang="en-US" sz="1300" dirty="0">
                <a:latin typeface="+mn-ea"/>
              </a:rPr>
              <a:t>　</a:t>
            </a:r>
            <a:r>
              <a:rPr lang="ja-JP" altLang="ja-JP" sz="1300" dirty="0">
                <a:latin typeface="+mn-ea"/>
              </a:rPr>
              <a:t>府での独自推計は行わず、市町村計画をもとに</a:t>
            </a:r>
            <a:r>
              <a:rPr lang="en-US" altLang="ja-JP" sz="1300" dirty="0">
                <a:latin typeface="+mn-ea"/>
              </a:rPr>
              <a:t>2045</a:t>
            </a:r>
            <a:r>
              <a:rPr lang="ja-JP" altLang="ja-JP" sz="1300" dirty="0">
                <a:latin typeface="+mn-ea"/>
              </a:rPr>
              <a:t>年の水道料金を算出します</a:t>
            </a:r>
            <a:r>
              <a:rPr lang="ja-JP" altLang="ja-JP" sz="1300" dirty="0" smtClean="0">
                <a:latin typeface="+mn-ea"/>
              </a:rPr>
              <a:t>。</a:t>
            </a:r>
            <a:endParaRPr lang="en-US" altLang="ja-JP" sz="1300" dirty="0">
              <a:latin typeface="+mn-ea"/>
            </a:endParaRPr>
          </a:p>
          <a:p>
            <a:pPr>
              <a:lnSpc>
                <a:spcPct val="105000"/>
              </a:lnSpc>
            </a:pPr>
            <a:endParaRPr lang="ja-JP" altLang="ja-JP" sz="13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２　市町村計画がない場合は、大阪府で試算を行いました。</a:t>
            </a:r>
            <a:endParaRPr lang="en-US" altLang="ja-JP" sz="13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　○	</a:t>
            </a:r>
            <a:r>
              <a:rPr lang="ja-JP" altLang="en-US" sz="1300" u="sng" dirty="0">
                <a:latin typeface="+mn-ea"/>
              </a:rPr>
              <a:t>推計期間は大阪府の将来推計人口の推計期間に合わせ</a:t>
            </a:r>
            <a:r>
              <a:rPr lang="en-US" altLang="ja-JP" sz="1300" u="sng" dirty="0">
                <a:latin typeface="+mn-ea"/>
              </a:rPr>
              <a:t>2045</a:t>
            </a:r>
            <a:r>
              <a:rPr lang="ja-JP" altLang="en-US" sz="1300" u="sng" dirty="0">
                <a:latin typeface="+mn-ea"/>
              </a:rPr>
              <a:t>年度まで。</a:t>
            </a:r>
            <a:endParaRPr lang="en-US" altLang="ja-JP" sz="1300" u="sng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　〇</a:t>
            </a:r>
            <a:r>
              <a:rPr lang="ja-JP" altLang="ja-JP" sz="1300" dirty="0">
                <a:latin typeface="+mn-ea"/>
              </a:rPr>
              <a:t>収入は推計した料金収入に</a:t>
            </a:r>
            <a:r>
              <a:rPr lang="en-US" altLang="ja-JP" sz="1300" dirty="0">
                <a:latin typeface="+mn-ea"/>
              </a:rPr>
              <a:t>2016</a:t>
            </a:r>
            <a:r>
              <a:rPr lang="ja-JP" altLang="ja-JP" sz="1300" dirty="0">
                <a:latin typeface="+mn-ea"/>
              </a:rPr>
              <a:t>年度決算統計のその他収益を加算しています。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・</a:t>
            </a:r>
            <a:r>
              <a:rPr lang="ja-JP" altLang="ja-JP" sz="1300" dirty="0">
                <a:latin typeface="+mn-ea"/>
              </a:rPr>
              <a:t>水道料金収入の見通しは、給水人口予測から有収水量を推計し、</a:t>
            </a:r>
            <a:endParaRPr lang="en-US" altLang="ja-JP" sz="13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　</a:t>
            </a:r>
            <a:r>
              <a:rPr lang="en-US" altLang="ja-JP" sz="1300" dirty="0">
                <a:latin typeface="+mn-ea"/>
              </a:rPr>
              <a:t>2016</a:t>
            </a:r>
            <a:r>
              <a:rPr lang="ja-JP" altLang="ja-JP" sz="1300" dirty="0">
                <a:latin typeface="+mn-ea"/>
              </a:rPr>
              <a:t>年度の供給単価</a:t>
            </a:r>
            <a:r>
              <a:rPr lang="en-US" altLang="ja-JP" sz="1300" dirty="0" smtClean="0">
                <a:latin typeface="+mn-ea"/>
              </a:rPr>
              <a:t>144.3</a:t>
            </a:r>
            <a:r>
              <a:rPr lang="ja-JP" altLang="ja-JP" sz="1300" dirty="0" smtClean="0">
                <a:latin typeface="+mn-ea"/>
              </a:rPr>
              <a:t>円</a:t>
            </a:r>
            <a:r>
              <a:rPr lang="en-US" altLang="ja-JP" sz="1300" dirty="0">
                <a:latin typeface="+mn-ea"/>
              </a:rPr>
              <a:t>/m</a:t>
            </a:r>
            <a:r>
              <a:rPr lang="en-US" altLang="ja-JP" sz="1300" baseline="30000" dirty="0">
                <a:latin typeface="+mn-ea"/>
              </a:rPr>
              <a:t>3</a:t>
            </a:r>
            <a:r>
              <a:rPr lang="ja-JP" altLang="ja-JP" sz="1300" dirty="0">
                <a:latin typeface="+mn-ea"/>
              </a:rPr>
              <a:t>を乗じて算出しています。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・</a:t>
            </a:r>
            <a:r>
              <a:rPr lang="ja-JP" altLang="ja-JP" sz="1300" dirty="0">
                <a:latin typeface="+mn-ea"/>
              </a:rPr>
              <a:t>給水人口の予測については、大阪府の将来推計人口（</a:t>
            </a:r>
            <a:r>
              <a:rPr lang="en-US" altLang="ja-JP" sz="1300" dirty="0">
                <a:latin typeface="+mn-ea"/>
              </a:rPr>
              <a:t>2018</a:t>
            </a:r>
            <a:r>
              <a:rPr lang="ja-JP" altLang="ja-JP" sz="1300" dirty="0">
                <a:latin typeface="+mn-ea"/>
              </a:rPr>
              <a:t>年</a:t>
            </a:r>
            <a:r>
              <a:rPr lang="en-US" altLang="ja-JP" sz="1300" dirty="0">
                <a:latin typeface="+mn-ea"/>
              </a:rPr>
              <a:t>8</a:t>
            </a:r>
            <a:r>
              <a:rPr lang="ja-JP" altLang="ja-JP" sz="1300" dirty="0">
                <a:latin typeface="+mn-ea"/>
              </a:rPr>
              <a:t>月大阪府政策企画部企画室計画課）を用い、</a:t>
            </a:r>
            <a:endParaRPr lang="en-US" altLang="ja-JP" sz="13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　</a:t>
            </a:r>
            <a:r>
              <a:rPr lang="ja-JP" altLang="ja-JP" sz="1300" dirty="0">
                <a:latin typeface="+mn-ea"/>
              </a:rPr>
              <a:t>府が国立社会保障・人口問題研究所の市町村別予測を補正して推計しています。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・</a:t>
            </a:r>
            <a:r>
              <a:rPr lang="ja-JP" altLang="ja-JP" sz="1300" dirty="0">
                <a:latin typeface="+mn-ea"/>
              </a:rPr>
              <a:t>有収水量の推計は、</a:t>
            </a:r>
            <a:r>
              <a:rPr lang="en-US" altLang="ja-JP" sz="1300" dirty="0">
                <a:latin typeface="+mn-ea"/>
              </a:rPr>
              <a:t>2016</a:t>
            </a:r>
            <a:r>
              <a:rPr lang="ja-JP" altLang="ja-JP" sz="1300" dirty="0">
                <a:latin typeface="+mn-ea"/>
              </a:rPr>
              <a:t>年度の年間有収水量と給水人口から</a:t>
            </a:r>
            <a:r>
              <a:rPr lang="en-US" altLang="ja-JP" sz="1300" dirty="0">
                <a:latin typeface="+mn-ea"/>
              </a:rPr>
              <a:t>1</a:t>
            </a:r>
            <a:r>
              <a:rPr lang="ja-JP" altLang="ja-JP" sz="1300" dirty="0">
                <a:latin typeface="+mn-ea"/>
              </a:rPr>
              <a:t>人</a:t>
            </a:r>
            <a:r>
              <a:rPr lang="en-US" altLang="ja-JP" sz="1300" dirty="0">
                <a:latin typeface="+mn-ea"/>
              </a:rPr>
              <a:t>1</a:t>
            </a:r>
            <a:r>
              <a:rPr lang="ja-JP" altLang="ja-JP" sz="1300" dirty="0">
                <a:latin typeface="+mn-ea"/>
              </a:rPr>
              <a:t>日平均有収水量を求め、</a:t>
            </a:r>
            <a:endParaRPr lang="en-US" altLang="ja-JP" sz="13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　</a:t>
            </a:r>
            <a:r>
              <a:rPr lang="ja-JP" altLang="ja-JP" sz="1300" dirty="0">
                <a:latin typeface="+mn-ea"/>
              </a:rPr>
              <a:t>予測給水人口を乗じて算出しています。</a:t>
            </a:r>
            <a:endParaRPr lang="en-US" altLang="ja-JP" sz="130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〇</a:t>
            </a:r>
            <a:r>
              <a:rPr lang="ja-JP" altLang="ja-JP" sz="1300" dirty="0">
                <a:latin typeface="+mn-ea"/>
              </a:rPr>
              <a:t>支出は管路更新以外の費用について、</a:t>
            </a:r>
            <a:r>
              <a:rPr lang="en-US" altLang="ja-JP" sz="1300" dirty="0">
                <a:latin typeface="+mn-ea"/>
              </a:rPr>
              <a:t>2016</a:t>
            </a:r>
            <a:r>
              <a:rPr lang="ja-JP" altLang="ja-JP" sz="1300" dirty="0">
                <a:latin typeface="+mn-ea"/>
              </a:rPr>
              <a:t>年度の経常費用の決算値の同額を</a:t>
            </a:r>
            <a:r>
              <a:rPr lang="en-US" altLang="ja-JP" sz="1300" dirty="0">
                <a:latin typeface="+mn-ea"/>
              </a:rPr>
              <a:t>2045</a:t>
            </a:r>
            <a:r>
              <a:rPr lang="ja-JP" altLang="ja-JP" sz="1300" dirty="0">
                <a:latin typeface="+mn-ea"/>
              </a:rPr>
              <a:t>年度まで見込んでいます。</a:t>
            </a:r>
            <a:endParaRPr lang="en-US" altLang="ja-JP" sz="13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・</a:t>
            </a:r>
            <a:r>
              <a:rPr lang="ja-JP" altLang="ja-JP" sz="1300" dirty="0">
                <a:latin typeface="+mn-ea"/>
              </a:rPr>
              <a:t>管路については管路更新率を</a:t>
            </a:r>
            <a:r>
              <a:rPr lang="en-US" altLang="ja-JP" sz="1300" dirty="0">
                <a:latin typeface="+mn-ea"/>
              </a:rPr>
              <a:t>1.67</a:t>
            </a:r>
            <a:r>
              <a:rPr lang="ja-JP" altLang="ja-JP" sz="1300" dirty="0">
                <a:latin typeface="+mn-ea"/>
              </a:rPr>
              <a:t>％に引き上げた場合の</a:t>
            </a:r>
            <a:r>
              <a:rPr lang="ja-JP" altLang="en-US" sz="1300" dirty="0">
                <a:latin typeface="+mn-ea"/>
              </a:rPr>
              <a:t>減価</a:t>
            </a:r>
            <a:r>
              <a:rPr lang="ja-JP" altLang="ja-JP" sz="1300" dirty="0">
                <a:latin typeface="+mn-ea"/>
              </a:rPr>
              <a:t>償却費増加を見込んでいます。</a:t>
            </a:r>
            <a:endParaRPr lang="en-US" altLang="ja-JP" sz="13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（市町村実績の管路更新率が</a:t>
            </a:r>
            <a:r>
              <a:rPr lang="en-US" altLang="ja-JP" sz="1300" dirty="0">
                <a:latin typeface="+mn-ea"/>
              </a:rPr>
              <a:t>1.67%</a:t>
            </a:r>
            <a:r>
              <a:rPr lang="ja-JP" altLang="ja-JP" sz="1300" dirty="0">
                <a:latin typeface="+mn-ea"/>
              </a:rPr>
              <a:t>以上の場合は、その更新率とします。）</a:t>
            </a:r>
          </a:p>
          <a:p>
            <a:pPr lvl="1" indent="-100013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・</a:t>
            </a:r>
            <a:r>
              <a:rPr lang="ja-JP" altLang="ja-JP" sz="1300" dirty="0">
                <a:latin typeface="+mn-ea"/>
              </a:rPr>
              <a:t>追加減価償却費</a:t>
            </a:r>
            <a:r>
              <a:rPr lang="en-US" altLang="ja-JP" sz="1300" dirty="0">
                <a:latin typeface="+mn-ea"/>
              </a:rPr>
              <a:t>/</a:t>
            </a:r>
            <a:r>
              <a:rPr lang="ja-JP" altLang="ja-JP" sz="1300" dirty="0">
                <a:latin typeface="+mn-ea"/>
              </a:rPr>
              <a:t>年は、次のとおり算出し、年数経過とともに積み上げています。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　</a:t>
            </a:r>
            <a:r>
              <a:rPr lang="ja-JP" altLang="en-US" sz="1300" dirty="0">
                <a:latin typeface="+mn-ea"/>
              </a:rPr>
              <a:t>①　</a:t>
            </a:r>
            <a:r>
              <a:rPr lang="en-US" altLang="ja-JP" sz="1300" dirty="0">
                <a:latin typeface="+mn-ea"/>
              </a:rPr>
              <a:t>1.67</a:t>
            </a:r>
            <a:r>
              <a:rPr lang="ja-JP" altLang="ja-JP" sz="1300" dirty="0">
                <a:latin typeface="+mn-ea"/>
              </a:rPr>
              <a:t>％と管路更新率</a:t>
            </a:r>
            <a:r>
              <a:rPr lang="en-US" altLang="ja-JP" sz="1300" dirty="0">
                <a:latin typeface="+mn-ea"/>
              </a:rPr>
              <a:t>(2014-2016</a:t>
            </a:r>
            <a:r>
              <a:rPr lang="ja-JP" altLang="ja-JP" sz="1300" dirty="0">
                <a:latin typeface="+mn-ea"/>
              </a:rPr>
              <a:t>年度の平均</a:t>
            </a:r>
            <a:r>
              <a:rPr lang="en-US" altLang="ja-JP" sz="1300" dirty="0">
                <a:latin typeface="+mn-ea"/>
              </a:rPr>
              <a:t>)</a:t>
            </a:r>
            <a:r>
              <a:rPr lang="ja-JP" altLang="ja-JP" sz="1300" dirty="0">
                <a:latin typeface="+mn-ea"/>
              </a:rPr>
              <a:t>の比率を算出。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　</a:t>
            </a:r>
            <a:r>
              <a:rPr lang="ja-JP" altLang="en-US" sz="1300" dirty="0">
                <a:latin typeface="+mn-ea"/>
              </a:rPr>
              <a:t>②　</a:t>
            </a:r>
            <a:r>
              <a:rPr lang="ja-JP" altLang="ja-JP" sz="1300" dirty="0">
                <a:latin typeface="+mn-ea"/>
              </a:rPr>
              <a:t>配水施設改良費に布設替延長比率を掛け、配水施設改良費（更新分）を算出</a:t>
            </a:r>
            <a:r>
              <a:rPr lang="en-US" altLang="ja-JP" sz="1300" dirty="0">
                <a:latin typeface="+mn-ea"/>
              </a:rPr>
              <a:t>(2014-2016</a:t>
            </a:r>
            <a:r>
              <a:rPr lang="ja-JP" altLang="ja-JP" sz="1300" dirty="0">
                <a:latin typeface="+mn-ea"/>
              </a:rPr>
              <a:t>年度の平均値</a:t>
            </a:r>
            <a:r>
              <a:rPr lang="en-US" altLang="ja-JP" sz="1300" dirty="0">
                <a:latin typeface="+mn-ea"/>
              </a:rPr>
              <a:t>)</a:t>
            </a:r>
            <a:r>
              <a:rPr lang="ja-JP" altLang="ja-JP" sz="1300" dirty="0" err="1">
                <a:latin typeface="+mn-ea"/>
              </a:rPr>
              <a:t>。</a:t>
            </a:r>
            <a:endParaRPr lang="ja-JP" altLang="ja-JP" sz="1300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　</a:t>
            </a:r>
            <a:r>
              <a:rPr lang="ja-JP" altLang="en-US" sz="1300" dirty="0">
                <a:latin typeface="+mn-ea"/>
              </a:rPr>
              <a:t>　</a:t>
            </a:r>
            <a:r>
              <a:rPr lang="ja-JP" altLang="ja-JP" sz="1300" dirty="0">
                <a:latin typeface="+mn-ea"/>
              </a:rPr>
              <a:t>※布設替延長比率</a:t>
            </a:r>
            <a:r>
              <a:rPr lang="en-US" altLang="ja-JP" sz="1300" dirty="0">
                <a:latin typeface="+mn-ea"/>
              </a:rPr>
              <a:t>=</a:t>
            </a:r>
            <a:r>
              <a:rPr lang="ja-JP" altLang="ja-JP" sz="1300" dirty="0">
                <a:latin typeface="+mn-ea"/>
              </a:rPr>
              <a:t>配水管布設替延長</a:t>
            </a:r>
            <a:r>
              <a:rPr lang="en-US" altLang="ja-JP" sz="1300" dirty="0">
                <a:latin typeface="+mn-ea"/>
              </a:rPr>
              <a:t>/</a:t>
            </a:r>
            <a:r>
              <a:rPr lang="ja-JP" altLang="ja-JP" sz="1300" dirty="0">
                <a:latin typeface="+mn-ea"/>
              </a:rPr>
              <a:t>（配水管新設延長＋配水管布設替延長）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　</a:t>
            </a:r>
            <a:r>
              <a:rPr lang="ja-JP" altLang="en-US" sz="1300" dirty="0">
                <a:latin typeface="+mn-ea"/>
              </a:rPr>
              <a:t>③　</a:t>
            </a:r>
            <a:r>
              <a:rPr lang="ja-JP" altLang="ja-JP" sz="1300" dirty="0">
                <a:latin typeface="+mn-ea"/>
              </a:rPr>
              <a:t>①と②を掛けたうえで税抜き価格を算出し、法定耐用年数</a:t>
            </a:r>
            <a:r>
              <a:rPr lang="en-US" altLang="ja-JP" sz="1300" dirty="0">
                <a:latin typeface="+mn-ea"/>
              </a:rPr>
              <a:t>40</a:t>
            </a:r>
            <a:r>
              <a:rPr lang="ja-JP" altLang="ja-JP" sz="1300" dirty="0">
                <a:latin typeface="+mn-ea"/>
              </a:rPr>
              <a:t>年で割っています。</a:t>
            </a:r>
          </a:p>
          <a:p>
            <a:pPr indent="360363">
              <a:lnSpc>
                <a:spcPct val="105000"/>
              </a:lnSpc>
            </a:pPr>
            <a:r>
              <a:rPr lang="ja-JP" altLang="ja-JP" sz="1300" dirty="0">
                <a:latin typeface="+mn-ea"/>
              </a:rPr>
              <a:t>　</a:t>
            </a:r>
            <a:r>
              <a:rPr lang="ja-JP" altLang="en-US" sz="1300" dirty="0">
                <a:latin typeface="+mn-ea"/>
              </a:rPr>
              <a:t>　</a:t>
            </a:r>
            <a:r>
              <a:rPr lang="ja-JP" altLang="ja-JP" sz="1300" dirty="0">
                <a:latin typeface="+mn-ea"/>
              </a:rPr>
              <a:t>（管路更新率、各延長は大阪府の水道の現況による。）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00" dirty="0">
                <a:latin typeface="+mn-ea"/>
              </a:rPr>
              <a:t>・</a:t>
            </a:r>
            <a:r>
              <a:rPr lang="ja-JP" altLang="ja-JP" sz="1300" dirty="0">
                <a:latin typeface="+mn-ea"/>
              </a:rPr>
              <a:t>なお、浄水場や配水場等の更新費用については、市町村計画がある場合でも、</a:t>
            </a:r>
            <a:r>
              <a:rPr lang="en-US" altLang="ja-JP" sz="1300" dirty="0">
                <a:latin typeface="+mn-ea"/>
              </a:rPr>
              <a:t>2045</a:t>
            </a:r>
            <a:r>
              <a:rPr lang="ja-JP" altLang="ja-JP" sz="1300" dirty="0">
                <a:latin typeface="+mn-ea"/>
              </a:rPr>
              <a:t>年度までの更新時期や</a:t>
            </a:r>
            <a:endParaRPr lang="en-US" altLang="ja-JP" sz="1300" dirty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300" spc="-30" dirty="0">
                <a:latin typeface="+mn-ea"/>
              </a:rPr>
              <a:t>　</a:t>
            </a:r>
            <a:r>
              <a:rPr lang="ja-JP" altLang="ja-JP" sz="1300" spc="-30" dirty="0">
                <a:latin typeface="+mn-ea"/>
              </a:rPr>
              <a:t>施設能力等の設定が困難であるため、見込んでいません（</a:t>
            </a:r>
            <a:r>
              <a:rPr lang="en-US" altLang="ja-JP" sz="1300" spc="-30" dirty="0">
                <a:latin typeface="+mn-ea"/>
              </a:rPr>
              <a:t>2016</a:t>
            </a:r>
            <a:r>
              <a:rPr lang="ja-JP" altLang="ja-JP" sz="1300" spc="-30" dirty="0">
                <a:latin typeface="+mn-ea"/>
              </a:rPr>
              <a:t>年度の決算値を</a:t>
            </a:r>
            <a:r>
              <a:rPr lang="en-US" altLang="ja-JP" sz="1300" spc="-30" dirty="0">
                <a:latin typeface="+mn-ea"/>
              </a:rPr>
              <a:t>2045</a:t>
            </a:r>
            <a:r>
              <a:rPr lang="ja-JP" altLang="ja-JP" sz="1300" spc="-30" dirty="0">
                <a:latin typeface="+mn-ea"/>
              </a:rPr>
              <a:t>年度まで見込んでいます）</a:t>
            </a:r>
            <a:r>
              <a:rPr lang="ja-JP" altLang="ja-JP" sz="1300" spc="-30" dirty="0" smtClean="0">
                <a:latin typeface="+mn-ea"/>
              </a:rPr>
              <a:t>。</a:t>
            </a:r>
            <a:endParaRPr lang="en-US" altLang="ja-JP" sz="1300" spc="-3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endParaRPr lang="ja-JP" altLang="ja-JP" sz="1300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00" u="sng" dirty="0">
                <a:latin typeface="+mn-ea"/>
              </a:rPr>
              <a:t>〇</a:t>
            </a:r>
            <a:r>
              <a:rPr lang="ja-JP" altLang="ja-JP" sz="1300" u="sng" dirty="0">
                <a:latin typeface="+mn-ea"/>
              </a:rPr>
              <a:t>水道料金は、</a:t>
            </a:r>
            <a:r>
              <a:rPr lang="en-US" altLang="ja-JP" sz="1300" u="sng" dirty="0">
                <a:latin typeface="+mn-ea"/>
              </a:rPr>
              <a:t>2045</a:t>
            </a:r>
            <a:r>
              <a:rPr lang="ja-JP" altLang="en-US" sz="1300" u="sng" dirty="0">
                <a:latin typeface="+mn-ea"/>
              </a:rPr>
              <a:t>年度時点で赤字とならないように、収入が何％アップ必要かを求め、</a:t>
            </a:r>
            <a:endParaRPr lang="en-US" altLang="ja-JP" sz="130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00" u="sng" dirty="0" smtClean="0">
                <a:latin typeface="+mn-ea"/>
              </a:rPr>
              <a:t>　その</a:t>
            </a:r>
            <a:r>
              <a:rPr lang="ja-JP" altLang="en-US" sz="1300" u="sng" dirty="0">
                <a:latin typeface="+mn-ea"/>
              </a:rPr>
              <a:t>増加分を全て水道料金で補うと仮定し、</a:t>
            </a:r>
            <a:r>
              <a:rPr lang="en-US" altLang="ja-JP" sz="1300" u="sng" dirty="0">
                <a:latin typeface="+mn-ea"/>
              </a:rPr>
              <a:t>2016</a:t>
            </a:r>
            <a:r>
              <a:rPr lang="ja-JP" altLang="en-US" sz="1300" u="sng" dirty="0">
                <a:latin typeface="+mn-ea"/>
              </a:rPr>
              <a:t>年度の水道料金に加算して算出しています</a:t>
            </a:r>
            <a:r>
              <a:rPr lang="ja-JP" altLang="en-US" sz="1300" u="sng" dirty="0" smtClean="0">
                <a:latin typeface="+mn-ea"/>
              </a:rPr>
              <a:t>。</a:t>
            </a:r>
            <a:endParaRPr lang="en-US" altLang="ja-JP" sz="13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00" u="sng" dirty="0" smtClean="0">
                <a:latin typeface="+mn-ea"/>
              </a:rPr>
              <a:t>　（</a:t>
            </a:r>
            <a:r>
              <a:rPr lang="ja-JP" altLang="en-US" sz="1300" u="sng" dirty="0">
                <a:latin typeface="+mn-ea"/>
              </a:rPr>
              <a:t>実際は、今後の更新費用等を考慮して水道料金を設定する必要があります）</a:t>
            </a:r>
            <a:endParaRPr lang="en-US" altLang="ja-JP" sz="1300" b="1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289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0"/>
            <a:ext cx="90747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よる吹田市の</a:t>
            </a:r>
            <a:r>
              <a:rPr lang="ja-JP" altLang="en-US" sz="2400" b="1" dirty="0"/>
              <a:t>今後の見通し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endParaRPr lang="en-US" altLang="ja-JP" dirty="0" smtClean="0"/>
          </a:p>
          <a:p>
            <a:r>
              <a:rPr lang="ja-JP" altLang="en-US" sz="2400" b="1" dirty="0" smtClean="0"/>
              <a:t>４．１　給水</a:t>
            </a:r>
            <a:r>
              <a:rPr lang="ja-JP" altLang="en-US" sz="2400" b="1" dirty="0"/>
              <a:t>人口と料金収入の見通し</a:t>
            </a:r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/>
              <a:t>　給水人口の減少に伴い有収水量も減少していき、水道料金収入についても減少していくことが見込まれます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40000" y="2137112"/>
            <a:ext cx="2304000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144.3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</a:t>
            </a:r>
            <a:r>
              <a:rPr lang="ja-JP" altLang="ja-JP" sz="1400" dirty="0">
                <a:latin typeface="+mn-ea"/>
              </a:rPr>
              <a:t>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4" y="2456077"/>
            <a:ext cx="6458724" cy="39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8465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・推計期間（</a:t>
            </a:r>
            <a:r>
              <a:rPr lang="en-US" altLang="ja-JP" dirty="0" smtClean="0">
                <a:latin typeface="+mn-ea"/>
              </a:rPr>
              <a:t>2015</a:t>
            </a:r>
            <a:r>
              <a:rPr lang="ja-JP" altLang="en-US" dirty="0" smtClean="0">
                <a:latin typeface="+mn-ea"/>
              </a:rPr>
              <a:t>～</a:t>
            </a:r>
            <a:r>
              <a:rPr lang="en-US" altLang="ja-JP" dirty="0" smtClean="0">
                <a:latin typeface="+mn-ea"/>
              </a:rPr>
              <a:t>2054</a:t>
            </a:r>
            <a:r>
              <a:rPr lang="ja-JP" altLang="en-US" dirty="0" smtClean="0">
                <a:latin typeface="+mn-ea"/>
              </a:rPr>
              <a:t>年度）に必要と見込まれる管路の更新費用は、市の試算の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434</a:t>
            </a:r>
            <a:r>
              <a:rPr lang="ja-JP" altLang="en-US" dirty="0" smtClean="0">
                <a:latin typeface="+mn-ea"/>
              </a:rPr>
              <a:t>億円から約</a:t>
            </a:r>
            <a:r>
              <a:rPr lang="en-US" altLang="ja-JP" dirty="0" smtClean="0">
                <a:latin typeface="+mn-ea"/>
              </a:rPr>
              <a:t>1,038</a:t>
            </a:r>
            <a:r>
              <a:rPr lang="ja-JP" altLang="en-US" dirty="0" smtClean="0">
                <a:latin typeface="+mn-ea"/>
              </a:rPr>
              <a:t>億円となる見込みです。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4361" y="1279610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91" y="1925941"/>
            <a:ext cx="5456393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65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49" y="1443659"/>
            <a:ext cx="6802492" cy="41073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604315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+mn-ea"/>
              </a:rPr>
              <a:t>・管路更新率の目標</a:t>
            </a:r>
            <a:r>
              <a:rPr lang="ja-JP" altLang="ja-JP" dirty="0" smtClean="0">
                <a:latin typeface="+mn-ea"/>
              </a:rPr>
              <a:t>を６０年</a:t>
            </a:r>
            <a:r>
              <a:rPr lang="ja-JP" altLang="ja-JP" dirty="0">
                <a:latin typeface="+mn-ea"/>
              </a:rPr>
              <a:t>周期での管更新となる１．６７％に上昇させた場合、</a:t>
            </a:r>
            <a:endParaRPr lang="en-US" altLang="ja-JP" dirty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  </a:t>
            </a:r>
            <a:r>
              <a:rPr lang="ja-JP" altLang="ja-JP" dirty="0" smtClean="0">
                <a:latin typeface="+mn-ea"/>
              </a:rPr>
              <a:t>管</a:t>
            </a:r>
            <a:r>
              <a:rPr lang="ja-JP" altLang="ja-JP" dirty="0">
                <a:latin typeface="+mn-ea"/>
              </a:rPr>
              <a:t>路更新費用</a:t>
            </a:r>
            <a:r>
              <a:rPr lang="ja-JP" altLang="ja-JP" dirty="0" smtClean="0">
                <a:latin typeface="+mn-ea"/>
              </a:rPr>
              <a:t>は増加が見込まれ、その分支出が増加</a:t>
            </a:r>
            <a:r>
              <a:rPr lang="ja-JP" altLang="en-US" dirty="0" smtClean="0">
                <a:latin typeface="+mn-ea"/>
              </a:rPr>
              <a:t>します</a:t>
            </a:r>
            <a:r>
              <a:rPr lang="ja-JP" altLang="ja-JP" dirty="0" smtClean="0">
                <a:latin typeface="+mn-ea"/>
              </a:rPr>
              <a:t>。</a:t>
            </a:r>
            <a:endParaRPr lang="en-US" altLang="ja-JP" dirty="0" smtClean="0">
              <a:latin typeface="+mn-ea"/>
            </a:endParaRPr>
          </a:p>
          <a:p>
            <a:pPr marL="179388" indent="-179388"/>
            <a:r>
              <a:rPr lang="en-US" altLang="ja-JP" dirty="0" smtClean="0">
                <a:latin typeface="+mn-ea"/>
              </a:rPr>
              <a:t>   </a:t>
            </a:r>
            <a:r>
              <a:rPr lang="ja-JP" altLang="ja-JP" dirty="0" smtClean="0">
                <a:latin typeface="+mn-ea"/>
              </a:rPr>
              <a:t>その場合</a:t>
            </a:r>
            <a:r>
              <a:rPr lang="ja-JP" altLang="en-US" dirty="0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2045</a:t>
            </a:r>
            <a:r>
              <a:rPr lang="ja-JP" altLang="en-US" dirty="0" smtClean="0">
                <a:latin typeface="+mn-ea"/>
              </a:rPr>
              <a:t>年度では、支出は収入の約</a:t>
            </a:r>
            <a:r>
              <a:rPr lang="en-US" altLang="ja-JP" smtClean="0">
                <a:latin typeface="+mn-ea"/>
              </a:rPr>
              <a:t>1.34</a:t>
            </a:r>
            <a:r>
              <a:rPr lang="ja-JP" altLang="en-US" smtClean="0">
                <a:latin typeface="+mn-ea"/>
              </a:rPr>
              <a:t>倍</a:t>
            </a:r>
            <a:r>
              <a:rPr lang="ja-JP" altLang="en-US" dirty="0" smtClean="0">
                <a:latin typeface="+mn-ea"/>
              </a:rPr>
              <a:t>となり、赤字回避には、収入の約</a:t>
            </a:r>
            <a:r>
              <a:rPr lang="en-US" altLang="ja-JP" dirty="0" smtClean="0">
                <a:latin typeface="+mn-ea"/>
              </a:rPr>
              <a:t>34%</a:t>
            </a:r>
            <a:r>
              <a:rPr lang="ja-JP" altLang="en-US" dirty="0" smtClean="0">
                <a:latin typeface="+mn-ea"/>
              </a:rPr>
              <a:t>アップが必要となります。</a:t>
            </a:r>
            <a:endParaRPr lang="ja-JP" altLang="ja-JP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 smtClean="0"/>
              <a:t>】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0" name="円形吹き出し 9"/>
          <p:cNvSpPr/>
          <p:nvPr/>
        </p:nvSpPr>
        <p:spPr>
          <a:xfrm>
            <a:off x="5398474" y="858313"/>
            <a:ext cx="3376252" cy="739047"/>
          </a:xfrm>
          <a:prstGeom prst="wedgeEllipseCallout">
            <a:avLst>
              <a:gd name="adj1" fmla="val -13073"/>
              <a:gd name="adj2" fmla="val 82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altLang="en-US" sz="14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支出</a:t>
            </a: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が収入の約</a:t>
            </a:r>
            <a:r>
              <a:rPr lang="en-US" altLang="ja-JP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1.34</a:t>
            </a:r>
            <a:r>
              <a:rPr lang="ja-JP" altLang="en-US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倍</a:t>
            </a:r>
            <a:endParaRPr lang="en-US" altLang="ja-JP" sz="1400" kern="1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1400" kern="100" dirty="0" smtClean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赤字</a:t>
            </a:r>
            <a:r>
              <a:rPr lang="ja-JP" altLang="en-US" sz="14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回避</a:t>
            </a:r>
            <a:r>
              <a:rPr lang="ja-JP" altLang="en-US" sz="1400" kern="100" dirty="0" smtClean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には収入の約</a:t>
            </a:r>
            <a:r>
              <a:rPr lang="en-US" altLang="ja-JP" sz="14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34</a:t>
            </a:r>
            <a:r>
              <a:rPr lang="en-US" altLang="ja-JP" sz="1400" kern="100" dirty="0" smtClean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lang="ja-JP" altLang="en-US" sz="1400" kern="100" dirty="0" smtClean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アップが必要</a:t>
            </a:r>
            <a:endParaRPr lang="ja-JP" sz="12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13" y="0"/>
            <a:ext cx="8355169" cy="25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67866" defTabSz="685800"/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吹田市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sz="2800" dirty="0">
              <a:latin typeface="+mn-ea"/>
            </a:endParaRPr>
          </a:p>
          <a:p>
            <a:pPr indent="67866" defTabSz="685800"/>
            <a:endParaRPr kumimoji="0"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１．１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吹田市の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b="1" dirty="0">
              <a:latin typeface="+mn-ea"/>
            </a:endParaRPr>
          </a:p>
          <a:p>
            <a:pPr indent="67866" defTabSz="68580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dirty="0">
              <a:latin typeface="+mn-ea"/>
            </a:endParaRPr>
          </a:p>
          <a:p>
            <a:pPr indent="67866" defTabSz="68580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41</a:t>
            </a:r>
            <a:r>
              <a:rPr kumimoji="0" lang="en-US" altLang="ja-JP" dirty="0" smtClean="0">
                <a:latin typeface="+mn-ea"/>
                <a:cs typeface="Times New Roman" panose="02020603050405020304" pitchFamily="18" charset="0"/>
              </a:rPr>
              <a:t>.8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百万㎥です。（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6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kumimoji="0"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降順）</a:t>
            </a:r>
            <a:r>
              <a:rPr kumimoji="0" lang="ja-JP" altLang="en-US" sz="7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endParaRPr kumimoji="0" lang="ja-JP" altLang="en-US" sz="135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7" y="2486791"/>
            <a:ext cx="8604000" cy="37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87" y="849540"/>
            <a:ext cx="7805391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0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2" y="172278"/>
            <a:ext cx="9408322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790" y="383033"/>
            <a:ext cx="7977809" cy="1223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（２）全管路延長（大阪府の水道の現況より）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/>
              <a:t>約</a:t>
            </a:r>
            <a:r>
              <a:rPr lang="en-US" altLang="ja-JP" dirty="0" smtClean="0">
                <a:latin typeface="+mn-ea"/>
              </a:rPr>
              <a:t>721</a:t>
            </a:r>
            <a:r>
              <a:rPr lang="en-US" altLang="ja-JP" dirty="0" smtClean="0"/>
              <a:t>km</a:t>
            </a:r>
            <a:r>
              <a:rPr lang="ja-JP" altLang="ja-JP" dirty="0" smtClean="0"/>
              <a:t>で</a:t>
            </a:r>
            <a:r>
              <a:rPr lang="ja-JP" altLang="en-US" dirty="0" smtClean="0"/>
              <a:t>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10</a:t>
            </a:r>
            <a:r>
              <a:rPr lang="ja-JP" altLang="ja-JP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1869688"/>
            <a:ext cx="8346093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4" y="2348292"/>
            <a:ext cx="8420655" cy="361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209" y="580007"/>
            <a:ext cx="7760201" cy="13619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（３）経常収益（地方公営企業決算状況調査より）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・経常収益は</a:t>
            </a:r>
            <a:r>
              <a:rPr lang="ja-JP" altLang="ja-JP" dirty="0" smtClean="0"/>
              <a:t>約</a:t>
            </a:r>
            <a:r>
              <a:rPr lang="en-US" altLang="ja-JP" dirty="0" smtClean="0">
                <a:latin typeface="+mn-ea"/>
              </a:rPr>
              <a:t>65</a:t>
            </a:r>
            <a:r>
              <a:rPr lang="ja-JP" altLang="ja-JP" dirty="0" smtClean="0"/>
              <a:t>億円で</a:t>
            </a:r>
            <a:r>
              <a:rPr lang="ja-JP" altLang="en-US" dirty="0" smtClean="0"/>
              <a:t>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7</a:t>
            </a:r>
            <a:r>
              <a:rPr lang="ja-JP" altLang="ja-JP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en-US" sz="1350" dirty="0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89105" y="4191000"/>
            <a:ext cx="771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/>
              </a:rPr>
              <a:t>府平均</a:t>
            </a:r>
            <a:endParaRPr lang="ja-JP" sz="18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9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2486791"/>
            <a:ext cx="8263458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8296" y="501633"/>
            <a:ext cx="8865704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（４）水道料金（大阪府の水道の現況より）</a:t>
            </a:r>
          </a:p>
          <a:p>
            <a:endParaRPr lang="en-US" altLang="ja-JP" sz="1350" dirty="0"/>
          </a:p>
          <a:p>
            <a:r>
              <a:rPr lang="ja-JP" altLang="ja-JP" dirty="0"/>
              <a:t>・</a:t>
            </a:r>
            <a:r>
              <a:rPr lang="ja-JP" altLang="ja-JP" dirty="0">
                <a:latin typeface="+mn-ea"/>
              </a:rPr>
              <a:t>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の一月あたりの水道料金は</a:t>
            </a:r>
            <a:r>
              <a:rPr lang="en-US" altLang="ja-JP" dirty="0" smtClean="0">
                <a:latin typeface="+mn-ea"/>
              </a:rPr>
              <a:t>2,149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円を下回</a:t>
            </a:r>
            <a:r>
              <a:rPr lang="ja-JP" altLang="en-US" dirty="0" smtClean="0">
                <a:latin typeface="+mn-ea"/>
              </a:rPr>
              <a:t>っています。（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3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昇順）</a:t>
            </a:r>
            <a:endParaRPr lang="ja-JP" altLang="en-US" sz="1350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94678" y="3405547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255638" y="3688080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8" y="2348292"/>
            <a:ext cx="8354866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3761" y="446280"/>
            <a:ext cx="8217141" cy="150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・技術職員</a:t>
            </a:r>
            <a:r>
              <a:rPr lang="ja-JP" altLang="ja-JP" dirty="0" smtClean="0"/>
              <a:t>は</a:t>
            </a:r>
            <a:r>
              <a:rPr lang="en-US" altLang="ja-JP" dirty="0" smtClean="0">
                <a:latin typeface="+mn-ea"/>
              </a:rPr>
              <a:t>90</a:t>
            </a:r>
            <a:r>
              <a:rPr lang="ja-JP" altLang="ja-JP" dirty="0" smtClean="0"/>
              <a:t>人</a:t>
            </a:r>
            <a:r>
              <a:rPr lang="ja-JP" altLang="ja-JP" dirty="0"/>
              <a:t>であり、府平均を上回ってい</a:t>
            </a:r>
            <a:r>
              <a:rPr lang="ja-JP" altLang="en-US" dirty="0"/>
              <a:t>ます</a:t>
            </a:r>
            <a:r>
              <a:rPr lang="ja-JP" altLang="ja-JP" dirty="0"/>
              <a:t>。</a:t>
            </a:r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15532" y="4204046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521" y="319526"/>
            <a:ext cx="87596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sz="1350" dirty="0"/>
          </a:p>
          <a:p>
            <a:r>
              <a:rPr lang="ja-JP" altLang="ja-JP" dirty="0"/>
              <a:t>・水源は、</a:t>
            </a:r>
            <a:r>
              <a:rPr lang="ja-JP" altLang="ja-JP" dirty="0" smtClean="0"/>
              <a:t>淀川</a:t>
            </a:r>
            <a:r>
              <a:rPr lang="ja-JP" altLang="en-US" dirty="0" smtClean="0"/>
              <a:t>及び深井戸</a:t>
            </a:r>
            <a:r>
              <a:rPr lang="ja-JP" altLang="ja-JP" dirty="0" smtClean="0"/>
              <a:t>を</a:t>
            </a:r>
            <a:r>
              <a:rPr lang="ja-JP" altLang="ja-JP" dirty="0"/>
              <a:t>水源と</a:t>
            </a:r>
            <a:r>
              <a:rPr lang="ja-JP" altLang="ja-JP" dirty="0" smtClean="0"/>
              <a:t>した</a:t>
            </a:r>
            <a:r>
              <a:rPr lang="ja-JP" altLang="en-US" dirty="0" smtClean="0"/>
              <a:t>泉浄水所及び深井戸を水源とした片山浄水所</a:t>
            </a:r>
            <a:r>
              <a:rPr lang="ja-JP" altLang="ja-JP" dirty="0" smtClean="0"/>
              <a:t>の</a:t>
            </a:r>
            <a:r>
              <a:rPr lang="ja-JP" altLang="ja-JP" dirty="0"/>
              <a:t>自己水と、淀川を水源とした大阪広域水道企業団からの浄水受水で賄って</a:t>
            </a:r>
            <a:r>
              <a:rPr lang="ja-JP" altLang="en-US" dirty="0"/>
              <a:t>いて</a:t>
            </a:r>
            <a:r>
              <a:rPr lang="ja-JP" altLang="ja-JP" dirty="0"/>
              <a:t>、このうち企業団受水は総配水量の</a:t>
            </a:r>
            <a:r>
              <a:rPr lang="ja-JP" altLang="ja-JP" dirty="0" smtClean="0"/>
              <a:t>約</a:t>
            </a:r>
            <a:r>
              <a:rPr lang="ja-JP" altLang="en-US" dirty="0"/>
              <a:t>６</a:t>
            </a:r>
            <a:r>
              <a:rPr lang="ja-JP" altLang="en-US" dirty="0" smtClean="0"/>
              <a:t>割</a:t>
            </a:r>
            <a:r>
              <a:rPr lang="ja-JP" altLang="ja-JP" dirty="0" smtClean="0"/>
              <a:t>を</a:t>
            </a:r>
            <a:r>
              <a:rPr lang="ja-JP" altLang="ja-JP" dirty="0"/>
              <a:t>占め</a:t>
            </a:r>
            <a:r>
              <a:rPr lang="ja-JP" altLang="en-US" dirty="0"/>
              <a:t>ています。</a:t>
            </a:r>
            <a:endParaRPr lang="ja-JP" altLang="ja-JP" dirty="0"/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8" y="2145942"/>
            <a:ext cx="8640000" cy="4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240031" y="4480161"/>
            <a:ext cx="185530" cy="19247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08" y="4825220"/>
            <a:ext cx="804742" cy="274344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7" y="3910151"/>
            <a:ext cx="689610" cy="4210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117" name="グループ化 116"/>
          <p:cNvGrpSpPr/>
          <p:nvPr/>
        </p:nvGrpSpPr>
        <p:grpSpPr>
          <a:xfrm>
            <a:off x="-11459" y="449263"/>
            <a:ext cx="9156079" cy="6283325"/>
            <a:chOff x="-11459" y="449263"/>
            <a:chExt cx="9156079" cy="6283325"/>
          </a:xfrm>
        </p:grpSpPr>
        <p:sp>
          <p:nvSpPr>
            <p:cNvPr id="118" name="角丸四角形 117"/>
            <p:cNvSpPr/>
            <p:nvPr/>
          </p:nvSpPr>
          <p:spPr>
            <a:xfrm>
              <a:off x="6315075" y="549275"/>
              <a:ext cx="2720975" cy="1919288"/>
            </a:xfrm>
            <a:prstGeom prst="roundRect">
              <a:avLst>
                <a:gd name="adj" fmla="val 8926"/>
              </a:avLst>
            </a:prstGeom>
            <a:solidFill>
              <a:sysClr val="window" lastClr="FFFFFF"/>
            </a:solidFill>
            <a:ln w="19050" cap="rnd" cmpd="sng" algn="ctr">
              <a:noFill/>
              <a:prstDash val="solid"/>
            </a:ln>
            <a:effectLst>
              <a:outerShdw blurRad="63500" dist="114300" dir="2700000" algn="tl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5900" y="530225"/>
              <a:ext cx="4721225" cy="620236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63500" dist="114300" dir="2700000" algn="tl" rotWithShape="0">
                <a:prstClr val="black">
                  <a:alpha val="50000"/>
                </a:prstClr>
              </a:outerShdw>
            </a:effectLst>
          </p:spPr>
        </p:pic>
        <p:grpSp>
          <p:nvGrpSpPr>
            <p:cNvPr id="120" name="グループ化 1"/>
            <p:cNvGrpSpPr>
              <a:grpSpLocks/>
            </p:cNvGrpSpPr>
            <p:nvPr/>
          </p:nvGrpSpPr>
          <p:grpSpPr bwMode="auto">
            <a:xfrm>
              <a:off x="-11459" y="792163"/>
              <a:ext cx="5431184" cy="5765800"/>
              <a:chOff x="265064" y="792162"/>
              <a:chExt cx="5415029" cy="5472112"/>
            </a:xfrm>
          </p:grpSpPr>
          <p:sp>
            <p:nvSpPr>
              <p:cNvPr id="191" name="正方形/長方形 190"/>
              <p:cNvSpPr/>
              <p:nvPr/>
            </p:nvSpPr>
            <p:spPr>
              <a:xfrm>
                <a:off x="4094150" y="4793795"/>
                <a:ext cx="842038" cy="158197"/>
              </a:xfrm>
              <a:prstGeom prst="rect">
                <a:avLst/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>
              <a:xfrm>
                <a:off x="3237867" y="5993079"/>
                <a:ext cx="568217" cy="156690"/>
              </a:xfrm>
              <a:prstGeom prst="rect">
                <a:avLst/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93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3074988" y="5988049"/>
                <a:ext cx="1020763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6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4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203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泉浄水所</a:t>
                </a:r>
              </a:p>
            </p:txBody>
          </p:sp>
          <p:sp>
            <p:nvSpPr>
              <p:cNvPr id="194" name="正方形/長方形 193"/>
              <p:cNvSpPr/>
              <p:nvPr/>
            </p:nvSpPr>
            <p:spPr>
              <a:xfrm>
                <a:off x="2400577" y="1152248"/>
                <a:ext cx="878442" cy="411313"/>
              </a:xfrm>
              <a:prstGeom prst="rect">
                <a:avLst/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95" name="フリーフォーム 194"/>
              <p:cNvSpPr/>
              <p:nvPr/>
            </p:nvSpPr>
            <p:spPr>
              <a:xfrm rot="21445203">
                <a:off x="2448061" y="1108556"/>
                <a:ext cx="811966" cy="2867133"/>
              </a:xfrm>
              <a:custGeom>
                <a:avLst/>
                <a:gdLst>
                  <a:gd name="connsiteX0" fmla="*/ 209550 w 287761"/>
                  <a:gd name="connsiteY0" fmla="*/ 0 h 3048000"/>
                  <a:gd name="connsiteX1" fmla="*/ 276225 w 287761"/>
                  <a:gd name="connsiteY1" fmla="*/ 1504950 h 3048000"/>
                  <a:gd name="connsiteX2" fmla="*/ 0 w 287761"/>
                  <a:gd name="connsiteY2" fmla="*/ 3048000 h 30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7761" h="3048000">
                    <a:moveTo>
                      <a:pt x="209550" y="0"/>
                    </a:moveTo>
                    <a:cubicBezTo>
                      <a:pt x="260350" y="498475"/>
                      <a:pt x="311150" y="996950"/>
                      <a:pt x="276225" y="1504950"/>
                    </a:cubicBezTo>
                    <a:cubicBezTo>
                      <a:pt x="241300" y="2012950"/>
                      <a:pt x="95250" y="2825750"/>
                      <a:pt x="0" y="3048000"/>
                    </a:cubicBezTo>
                  </a:path>
                </a:pathLst>
              </a:custGeom>
              <a:noFill/>
              <a:ln w="136525" cap="rnd" cmpd="sng" algn="ctr">
                <a:solidFill>
                  <a:srgbClr val="00B050"/>
                </a:solidFill>
                <a:prstDash val="solid"/>
                <a:tailEnd type="triangle" w="med" len="me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96" name="円/楕円 10"/>
              <p:cNvSpPr/>
              <p:nvPr/>
            </p:nvSpPr>
            <p:spPr>
              <a:xfrm>
                <a:off x="2731378" y="792162"/>
                <a:ext cx="371952" cy="360086"/>
              </a:xfrm>
              <a:prstGeom prst="ellipse">
                <a:avLst/>
              </a:prstGeom>
              <a:solidFill>
                <a:srgbClr val="00B050"/>
              </a:solidFill>
              <a:ln w="66675" cap="rnd" cmpd="sng" algn="ctr">
                <a:solidFill>
                  <a:srgbClr val="0B203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grpSp>
            <p:nvGrpSpPr>
              <p:cNvPr id="197" name="グループ化 32"/>
              <p:cNvGrpSpPr>
                <a:grpSpLocks/>
              </p:cNvGrpSpPr>
              <p:nvPr/>
            </p:nvGrpSpPr>
            <p:grpSpPr bwMode="auto">
              <a:xfrm>
                <a:off x="3062179" y="1726278"/>
                <a:ext cx="2329851" cy="2730030"/>
                <a:chOff x="5724416" y="1987170"/>
                <a:chExt cx="2329216" cy="2729806"/>
              </a:xfrm>
            </p:grpSpPr>
            <p:sp>
              <p:nvSpPr>
                <p:cNvPr id="222" name="フリーフォーム 221"/>
                <p:cNvSpPr/>
                <p:nvPr/>
              </p:nvSpPr>
              <p:spPr>
                <a:xfrm>
                  <a:off x="5844673" y="1987170"/>
                  <a:ext cx="2208956" cy="1045521"/>
                </a:xfrm>
                <a:custGeom>
                  <a:avLst/>
                  <a:gdLst>
                    <a:gd name="connsiteX0" fmla="*/ 0 w 2209800"/>
                    <a:gd name="connsiteY0" fmla="*/ 40416 h 1046256"/>
                    <a:gd name="connsiteX1" fmla="*/ 746760 w 2209800"/>
                    <a:gd name="connsiteY1" fmla="*/ 32796 h 1046256"/>
                    <a:gd name="connsiteX2" fmla="*/ 1501140 w 2209800"/>
                    <a:gd name="connsiteY2" fmla="*/ 398556 h 1046256"/>
                    <a:gd name="connsiteX3" fmla="*/ 2209800 w 2209800"/>
                    <a:gd name="connsiteY3" fmla="*/ 1046256 h 104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9800" h="1046256">
                      <a:moveTo>
                        <a:pt x="0" y="40416"/>
                      </a:moveTo>
                      <a:cubicBezTo>
                        <a:pt x="248285" y="6761"/>
                        <a:pt x="496570" y="-26894"/>
                        <a:pt x="746760" y="32796"/>
                      </a:cubicBezTo>
                      <a:cubicBezTo>
                        <a:pt x="996950" y="92486"/>
                        <a:pt x="1257300" y="229646"/>
                        <a:pt x="1501140" y="398556"/>
                      </a:cubicBezTo>
                      <a:cubicBezTo>
                        <a:pt x="1744980" y="567466"/>
                        <a:pt x="2175510" y="961166"/>
                        <a:pt x="2209800" y="1046256"/>
                      </a:cubicBezTo>
                    </a:path>
                  </a:pathLst>
                </a:custGeom>
                <a:noFill/>
                <a:ln w="66675" cap="rnd" cmpd="sng" algn="ctr">
                  <a:solidFill>
                    <a:srgbClr val="00B050"/>
                  </a:solidFill>
                  <a:prstDash val="solid"/>
                  <a:headEnd type="none" w="med" len="med"/>
                  <a:tailEnd type="triangle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223" name="フリーフォーム 222"/>
                <p:cNvSpPr/>
                <p:nvPr/>
              </p:nvSpPr>
              <p:spPr>
                <a:xfrm>
                  <a:off x="5920626" y="2651543"/>
                  <a:ext cx="373434" cy="69300"/>
                </a:xfrm>
                <a:custGeom>
                  <a:avLst/>
                  <a:gdLst>
                    <a:gd name="connsiteX0" fmla="*/ 0 w 373380"/>
                    <a:gd name="connsiteY0" fmla="*/ 0 h 68580"/>
                    <a:gd name="connsiteX1" fmla="*/ 373380 w 373380"/>
                    <a:gd name="connsiteY1" fmla="*/ 68580 h 68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3380" h="68580">
                      <a:moveTo>
                        <a:pt x="0" y="0"/>
                      </a:moveTo>
                      <a:lnTo>
                        <a:pt x="373380" y="68580"/>
                      </a:lnTo>
                    </a:path>
                  </a:pathLst>
                </a:custGeom>
                <a:noFill/>
                <a:ln w="66675" cap="rnd" cmpd="sng" algn="ctr">
                  <a:solidFill>
                    <a:srgbClr val="00B050"/>
                  </a:solidFill>
                  <a:prstDash val="solid"/>
                  <a:headEnd type="none" w="med" len="med"/>
                  <a:tailEnd type="triangle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224" name="フリーフォーム 223"/>
                <p:cNvSpPr/>
                <p:nvPr/>
              </p:nvSpPr>
              <p:spPr>
                <a:xfrm>
                  <a:off x="5724415" y="3324955"/>
                  <a:ext cx="1338665" cy="1392020"/>
                </a:xfrm>
                <a:custGeom>
                  <a:avLst/>
                  <a:gdLst>
                    <a:gd name="connsiteX0" fmla="*/ 0 w 1298575"/>
                    <a:gd name="connsiteY0" fmla="*/ 0 h 1263650"/>
                    <a:gd name="connsiteX1" fmla="*/ 603250 w 1298575"/>
                    <a:gd name="connsiteY1" fmla="*/ 184150 h 1263650"/>
                    <a:gd name="connsiteX2" fmla="*/ 1082675 w 1298575"/>
                    <a:gd name="connsiteY2" fmla="*/ 606425 h 1263650"/>
                    <a:gd name="connsiteX3" fmla="*/ 1298575 w 1298575"/>
                    <a:gd name="connsiteY3" fmla="*/ 1263650 h 1263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8575" h="1263650">
                      <a:moveTo>
                        <a:pt x="0" y="0"/>
                      </a:moveTo>
                      <a:cubicBezTo>
                        <a:pt x="211402" y="41539"/>
                        <a:pt x="422804" y="83079"/>
                        <a:pt x="603250" y="184150"/>
                      </a:cubicBezTo>
                      <a:cubicBezTo>
                        <a:pt x="783696" y="285221"/>
                        <a:pt x="966788" y="426508"/>
                        <a:pt x="1082675" y="606425"/>
                      </a:cubicBezTo>
                      <a:cubicBezTo>
                        <a:pt x="1198562" y="786342"/>
                        <a:pt x="1248568" y="1024996"/>
                        <a:pt x="1298575" y="1263650"/>
                      </a:cubicBezTo>
                    </a:path>
                  </a:pathLst>
                </a:custGeom>
                <a:noFill/>
                <a:ln w="66675" cap="rnd" cmpd="sng" algn="ctr">
                  <a:solidFill>
                    <a:srgbClr val="00B050"/>
                  </a:solidFill>
                  <a:prstDash val="solid"/>
                  <a:tailEnd type="triangle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225" name="フリーフォーム 224"/>
                <p:cNvSpPr/>
                <p:nvPr/>
              </p:nvSpPr>
              <p:spPr>
                <a:xfrm>
                  <a:off x="6056708" y="3428904"/>
                  <a:ext cx="63294" cy="564944"/>
                </a:xfrm>
                <a:custGeom>
                  <a:avLst/>
                  <a:gdLst>
                    <a:gd name="connsiteX0" fmla="*/ 90488 w 111115"/>
                    <a:gd name="connsiteY0" fmla="*/ 0 h 709613"/>
                    <a:gd name="connsiteX1" fmla="*/ 104775 w 111115"/>
                    <a:gd name="connsiteY1" fmla="*/ 409575 h 709613"/>
                    <a:gd name="connsiteX2" fmla="*/ 0 w 111115"/>
                    <a:gd name="connsiteY2" fmla="*/ 709613 h 709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115" h="709613">
                      <a:moveTo>
                        <a:pt x="90488" y="0"/>
                      </a:moveTo>
                      <a:cubicBezTo>
                        <a:pt x="105172" y="145653"/>
                        <a:pt x="119856" y="291306"/>
                        <a:pt x="104775" y="409575"/>
                      </a:cubicBezTo>
                      <a:cubicBezTo>
                        <a:pt x="89694" y="527844"/>
                        <a:pt x="44847" y="618728"/>
                        <a:pt x="0" y="709613"/>
                      </a:cubicBezTo>
                    </a:path>
                  </a:pathLst>
                </a:custGeom>
                <a:noFill/>
                <a:ln w="66675" cap="rnd" cmpd="sng" algn="ctr">
                  <a:solidFill>
                    <a:srgbClr val="00B050"/>
                  </a:solidFill>
                  <a:prstDash val="solid"/>
                  <a:tailEnd type="triangle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メイリオ" panose="020B0604030504040204" pitchFamily="50" charset="-128"/>
                    <a:cs typeface="+mn-cs"/>
                  </a:endParaRPr>
                </a:p>
              </p:txBody>
            </p:sp>
            <p:sp>
              <p:nvSpPr>
                <p:cNvPr id="226" name="フリーフォーム 225"/>
                <p:cNvSpPr/>
                <p:nvPr/>
              </p:nvSpPr>
              <p:spPr>
                <a:xfrm>
                  <a:off x="6468118" y="3606673"/>
                  <a:ext cx="87030" cy="429357"/>
                </a:xfrm>
                <a:custGeom>
                  <a:avLst/>
                  <a:gdLst>
                    <a:gd name="connsiteX0" fmla="*/ 0 w 87994"/>
                    <a:gd name="connsiteY0" fmla="*/ 0 h 431006"/>
                    <a:gd name="connsiteX1" fmla="*/ 85725 w 87994"/>
                    <a:gd name="connsiteY1" fmla="*/ 133350 h 431006"/>
                    <a:gd name="connsiteX2" fmla="*/ 54769 w 87994"/>
                    <a:gd name="connsiteY2" fmla="*/ 431006 h 4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994" h="431006">
                      <a:moveTo>
                        <a:pt x="0" y="0"/>
                      </a:moveTo>
                      <a:cubicBezTo>
                        <a:pt x="38298" y="30758"/>
                        <a:pt x="76597" y="61516"/>
                        <a:pt x="85725" y="133350"/>
                      </a:cubicBezTo>
                      <a:cubicBezTo>
                        <a:pt x="94853" y="205184"/>
                        <a:pt x="74811" y="318095"/>
                        <a:pt x="54769" y="431006"/>
                      </a:cubicBezTo>
                    </a:path>
                  </a:pathLst>
                </a:custGeom>
                <a:noFill/>
                <a:ln w="66675" cap="rnd" cmpd="sng" algn="ctr">
                  <a:solidFill>
                    <a:srgbClr val="00B050"/>
                  </a:solidFill>
                  <a:prstDash val="solid"/>
                  <a:tailEnd type="triangle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98" name="グループ化 4116"/>
              <p:cNvGrpSpPr>
                <a:grpSpLocks/>
              </p:cNvGrpSpPr>
              <p:nvPr/>
            </p:nvGrpSpPr>
            <p:grpSpPr bwMode="auto">
              <a:xfrm>
                <a:off x="3209378" y="1043770"/>
                <a:ext cx="2470715" cy="3344739"/>
                <a:chOff x="5871048" y="1304125"/>
                <a:chExt cx="2471282" cy="3344957"/>
              </a:xfrm>
            </p:grpSpPr>
            <p:cxnSp>
              <p:nvCxnSpPr>
                <p:cNvPr id="212" name="直線コネクタ 211"/>
                <p:cNvCxnSpPr/>
                <p:nvPr/>
              </p:nvCxnSpPr>
              <p:spPr>
                <a:xfrm>
                  <a:off x="5939122" y="1304125"/>
                  <a:ext cx="384704" cy="162728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B05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13" name="直線コネクタ 212"/>
                <p:cNvCxnSpPr/>
                <p:nvPr/>
              </p:nvCxnSpPr>
              <p:spPr>
                <a:xfrm>
                  <a:off x="5910625" y="1352341"/>
                  <a:ext cx="330877" cy="357097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B05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14" name="直線コネクタ 213"/>
                <p:cNvCxnSpPr/>
                <p:nvPr/>
              </p:nvCxnSpPr>
              <p:spPr>
                <a:xfrm>
                  <a:off x="6547048" y="2771687"/>
                  <a:ext cx="430614" cy="60269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B05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15" name="直線コネクタ 214"/>
                <p:cNvCxnSpPr/>
                <p:nvPr/>
              </p:nvCxnSpPr>
              <p:spPr>
                <a:xfrm flipH="1">
                  <a:off x="6339657" y="2844010"/>
                  <a:ext cx="42744" cy="471609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B05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16" name="直線コネクタ 215"/>
                <p:cNvCxnSpPr/>
                <p:nvPr/>
              </p:nvCxnSpPr>
              <p:spPr>
                <a:xfrm flipH="1">
                  <a:off x="8082695" y="3329179"/>
                  <a:ext cx="212141" cy="131087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B05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17" name="直線コネクタ 216"/>
                <p:cNvCxnSpPr/>
                <p:nvPr/>
              </p:nvCxnSpPr>
              <p:spPr>
                <a:xfrm flipH="1" flipV="1">
                  <a:off x="8247342" y="3021805"/>
                  <a:ext cx="94988" cy="168755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B05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18" name="直線コネクタ 217"/>
                <p:cNvCxnSpPr/>
                <p:nvPr/>
              </p:nvCxnSpPr>
              <p:spPr>
                <a:xfrm flipV="1">
                  <a:off x="7751819" y="2553210"/>
                  <a:ext cx="360956" cy="143140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B05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19" name="直線コネクタ 218"/>
                <p:cNvCxnSpPr/>
                <p:nvPr/>
              </p:nvCxnSpPr>
              <p:spPr>
                <a:xfrm flipH="1">
                  <a:off x="5871047" y="4392936"/>
                  <a:ext cx="74407" cy="256145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B05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20" name="直線コネクタ 219"/>
                <p:cNvCxnSpPr/>
                <p:nvPr/>
              </p:nvCxnSpPr>
              <p:spPr>
                <a:xfrm flipH="1">
                  <a:off x="6243085" y="4221168"/>
                  <a:ext cx="180478" cy="94925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B05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21" name="直線コネクタ 220"/>
                <p:cNvCxnSpPr/>
                <p:nvPr/>
              </p:nvCxnSpPr>
              <p:spPr>
                <a:xfrm>
                  <a:off x="6540715" y="4279931"/>
                  <a:ext cx="72824" cy="345042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B050"/>
                  </a:solidFill>
                  <a:prstDash val="solid"/>
                  <a:tailEnd type="arrow"/>
                </a:ln>
                <a:effectLst/>
              </p:spPr>
            </p:cxnSp>
          </p:grpSp>
          <p:sp>
            <p:nvSpPr>
              <p:cNvPr id="199" name="正方形/長方形 198"/>
              <p:cNvSpPr/>
              <p:nvPr/>
            </p:nvSpPr>
            <p:spPr>
              <a:xfrm>
                <a:off x="3446794" y="5756536"/>
                <a:ext cx="215258" cy="215450"/>
              </a:xfrm>
              <a:prstGeom prst="rect">
                <a:avLst/>
              </a:prstGeom>
              <a:solidFill>
                <a:srgbClr val="0070C0"/>
              </a:solidFill>
              <a:ln w="53975" cap="rnd" cmpd="sng" algn="ctr">
                <a:solidFill>
                  <a:srgbClr val="0B203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grpSp>
            <p:nvGrpSpPr>
              <p:cNvPr id="200" name="グループ化 29"/>
              <p:cNvGrpSpPr>
                <a:grpSpLocks/>
              </p:cNvGrpSpPr>
              <p:nvPr/>
            </p:nvGrpSpPr>
            <p:grpSpPr bwMode="auto">
              <a:xfrm>
                <a:off x="2930809" y="4242365"/>
                <a:ext cx="2225387" cy="1569917"/>
                <a:chOff x="5593046" y="4502716"/>
                <a:chExt cx="2225387" cy="1569917"/>
              </a:xfrm>
            </p:grpSpPr>
            <p:cxnSp>
              <p:nvCxnSpPr>
                <p:cNvPr id="205" name="直線コネクタ 204"/>
                <p:cNvCxnSpPr/>
                <p:nvPr/>
              </p:nvCxnSpPr>
              <p:spPr>
                <a:xfrm flipH="1" flipV="1">
                  <a:off x="6773797" y="4502716"/>
                  <a:ext cx="234251" cy="366113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70C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06" name="直線コネクタ 205"/>
                <p:cNvCxnSpPr/>
                <p:nvPr/>
              </p:nvCxnSpPr>
              <p:spPr>
                <a:xfrm flipV="1">
                  <a:off x="6348030" y="5950596"/>
                  <a:ext cx="561887" cy="122038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70C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07" name="直線コネクタ 206"/>
                <p:cNvCxnSpPr/>
                <p:nvPr/>
              </p:nvCxnSpPr>
              <p:spPr>
                <a:xfrm flipH="1" flipV="1">
                  <a:off x="5593045" y="5893343"/>
                  <a:ext cx="504906" cy="179291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70C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08" name="直線コネクタ 207"/>
                <p:cNvCxnSpPr/>
                <p:nvPr/>
              </p:nvCxnSpPr>
              <p:spPr>
                <a:xfrm flipH="1" flipV="1">
                  <a:off x="5908017" y="5560377"/>
                  <a:ext cx="295980" cy="420352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70C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09" name="直線コネクタ 208"/>
                <p:cNvCxnSpPr/>
                <p:nvPr/>
              </p:nvCxnSpPr>
              <p:spPr>
                <a:xfrm>
                  <a:off x="7085604" y="4911015"/>
                  <a:ext cx="96550" cy="574030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70C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10" name="直線コネクタ 209"/>
                <p:cNvCxnSpPr/>
                <p:nvPr/>
              </p:nvCxnSpPr>
              <p:spPr>
                <a:xfrm flipV="1">
                  <a:off x="7101432" y="4525315"/>
                  <a:ext cx="539728" cy="366114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70C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11" name="直線コネクタ 210"/>
                <p:cNvCxnSpPr/>
                <p:nvPr/>
              </p:nvCxnSpPr>
              <p:spPr>
                <a:xfrm>
                  <a:off x="7095101" y="4904988"/>
                  <a:ext cx="723330" cy="125052"/>
                </a:xfrm>
                <a:prstGeom prst="line">
                  <a:avLst/>
                </a:prstGeom>
                <a:noFill/>
                <a:ln w="31750" cap="rnd" cmpd="sng" algn="ctr">
                  <a:solidFill>
                    <a:srgbClr val="0070C0"/>
                  </a:solidFill>
                  <a:prstDash val="solid"/>
                  <a:tailEnd type="arrow"/>
                </a:ln>
                <a:effectLst/>
              </p:spPr>
            </p:cxnSp>
          </p:grpSp>
          <p:sp>
            <p:nvSpPr>
              <p:cNvPr id="201" name="正方形/長方形 200"/>
              <p:cNvSpPr/>
              <p:nvPr/>
            </p:nvSpPr>
            <p:spPr>
              <a:xfrm>
                <a:off x="4315738" y="4536159"/>
                <a:ext cx="215258" cy="216956"/>
              </a:xfrm>
              <a:prstGeom prst="rect">
                <a:avLst/>
              </a:prstGeom>
              <a:solidFill>
                <a:srgbClr val="0070C0"/>
              </a:solidFill>
              <a:ln w="53975" cap="rnd" cmpd="sng" algn="ctr">
                <a:solidFill>
                  <a:srgbClr val="0B203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202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3925888" y="4792662"/>
                <a:ext cx="13684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6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4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203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片山浄水所</a:t>
                </a:r>
              </a:p>
            </p:txBody>
          </p:sp>
          <p:sp>
            <p:nvSpPr>
              <p:cNvPr id="203" name="テキスト ボックス 23"/>
              <p:cNvSpPr txBox="1">
                <a:spLocks noChangeArrowheads="1"/>
              </p:cNvSpPr>
              <p:nvPr/>
            </p:nvSpPr>
            <p:spPr bwMode="auto">
              <a:xfrm>
                <a:off x="265064" y="922278"/>
                <a:ext cx="3034848" cy="584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6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4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B203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千里浄水池</a:t>
                </a:r>
                <a:endParaRPr kumimoji="1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B203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（大阪広域水道企業団）</a:t>
                </a:r>
              </a:p>
            </p:txBody>
          </p:sp>
          <p:sp>
            <p:nvSpPr>
              <p:cNvPr id="204" name="テキスト ボックス 23"/>
              <p:cNvSpPr txBox="1">
                <a:spLocks noChangeArrowheads="1"/>
              </p:cNvSpPr>
              <p:nvPr/>
            </p:nvSpPr>
            <p:spPr bwMode="auto">
              <a:xfrm rot="1172167">
                <a:off x="2668648" y="2177605"/>
                <a:ext cx="306898" cy="123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0" rIns="0" bIns="0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6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4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kumimoji="1" sz="1200">
                    <a:solidFill>
                      <a:srgbClr val="1E5792"/>
                    </a:solidFill>
                    <a:latin typeface="Trebuchet MS" panose="020B0603020202020204" pitchFamily="34" charset="0"/>
                    <a:ea typeface="メイリオ" panose="020B0604030504040204" pitchFamily="50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B203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</a:rPr>
                  <a:t>千里幹線</a:t>
                </a:r>
                <a:endParaRPr kumimoji="1" lang="en-US" altLang="ja-JP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121" name="直線コネクタ 120"/>
            <p:cNvCxnSpPr/>
            <p:nvPr/>
          </p:nvCxnSpPr>
          <p:spPr>
            <a:xfrm>
              <a:off x="2887663" y="1162050"/>
              <a:ext cx="142875" cy="214313"/>
            </a:xfrm>
            <a:prstGeom prst="line">
              <a:avLst/>
            </a:prstGeom>
            <a:noFill/>
            <a:ln w="12700" cap="rnd" cmpd="sng" algn="ctr">
              <a:solidFill>
                <a:srgbClr val="0B2036">
                  <a:lumMod val="75000"/>
                  <a:lumOff val="25000"/>
                </a:srgbClr>
              </a:solidFill>
              <a:prstDash val="solid"/>
            </a:ln>
            <a:effectLst/>
          </p:spPr>
        </p:cxnSp>
        <p:grpSp>
          <p:nvGrpSpPr>
            <p:cNvPr id="122" name="グループ化 41"/>
            <p:cNvGrpSpPr>
              <a:grpSpLocks/>
            </p:cNvGrpSpPr>
            <p:nvPr/>
          </p:nvGrpSpPr>
          <p:grpSpPr bwMode="auto">
            <a:xfrm rot="2465240">
              <a:off x="7286625" y="854075"/>
              <a:ext cx="563563" cy="1308100"/>
              <a:chOff x="0" y="0"/>
              <a:chExt cx="430306" cy="1075764"/>
            </a:xfrm>
          </p:grpSpPr>
          <p:sp>
            <p:nvSpPr>
              <p:cNvPr id="188" name="フリーフォーム 187"/>
              <p:cNvSpPr/>
              <p:nvPr/>
            </p:nvSpPr>
            <p:spPr>
              <a:xfrm>
                <a:off x="-6542" y="-1018"/>
                <a:ext cx="139395" cy="1075764"/>
              </a:xfrm>
              <a:custGeom>
                <a:avLst/>
                <a:gdLst>
                  <a:gd name="connsiteX0" fmla="*/ 0 w 138953"/>
                  <a:gd name="connsiteY0" fmla="*/ 0 h 1075764"/>
                  <a:gd name="connsiteX1" fmla="*/ 121024 w 138953"/>
                  <a:gd name="connsiteY1" fmla="*/ 345141 h 1075764"/>
                  <a:gd name="connsiteX2" fmla="*/ 31377 w 138953"/>
                  <a:gd name="connsiteY2" fmla="*/ 690282 h 1075764"/>
                  <a:gd name="connsiteX3" fmla="*/ 138953 w 138953"/>
                  <a:gd name="connsiteY3" fmla="*/ 1075764 h 107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953" h="1075764">
                    <a:moveTo>
                      <a:pt x="0" y="0"/>
                    </a:moveTo>
                    <a:cubicBezTo>
                      <a:pt x="57897" y="115047"/>
                      <a:pt x="115795" y="230094"/>
                      <a:pt x="121024" y="345141"/>
                    </a:cubicBezTo>
                    <a:cubicBezTo>
                      <a:pt x="126253" y="460188"/>
                      <a:pt x="28389" y="568512"/>
                      <a:pt x="31377" y="690282"/>
                    </a:cubicBezTo>
                    <a:cubicBezTo>
                      <a:pt x="34365" y="812052"/>
                      <a:pt x="121024" y="1009276"/>
                      <a:pt x="138953" y="1075764"/>
                    </a:cubicBezTo>
                  </a:path>
                </a:pathLst>
              </a:custGeom>
              <a:noFill/>
              <a:ln w="117475" cap="rnd" cmpd="sng" algn="ctr">
                <a:solidFill>
                  <a:srgbClr val="00B0F0">
                    <a:alpha val="6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Trebuchet MS" panose="020B0603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89" name="フリーフォーム 188"/>
              <p:cNvSpPr/>
              <p:nvPr/>
            </p:nvSpPr>
            <p:spPr>
              <a:xfrm>
                <a:off x="135343" y="-327"/>
                <a:ext cx="138183" cy="1075764"/>
              </a:xfrm>
              <a:custGeom>
                <a:avLst/>
                <a:gdLst>
                  <a:gd name="connsiteX0" fmla="*/ 0 w 138953"/>
                  <a:gd name="connsiteY0" fmla="*/ 0 h 1075764"/>
                  <a:gd name="connsiteX1" fmla="*/ 121024 w 138953"/>
                  <a:gd name="connsiteY1" fmla="*/ 345141 h 1075764"/>
                  <a:gd name="connsiteX2" fmla="*/ 31377 w 138953"/>
                  <a:gd name="connsiteY2" fmla="*/ 690282 h 1075764"/>
                  <a:gd name="connsiteX3" fmla="*/ 138953 w 138953"/>
                  <a:gd name="connsiteY3" fmla="*/ 1075764 h 107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953" h="1075764">
                    <a:moveTo>
                      <a:pt x="0" y="0"/>
                    </a:moveTo>
                    <a:cubicBezTo>
                      <a:pt x="57897" y="115047"/>
                      <a:pt x="115795" y="230094"/>
                      <a:pt x="121024" y="345141"/>
                    </a:cubicBezTo>
                    <a:cubicBezTo>
                      <a:pt x="126253" y="460188"/>
                      <a:pt x="28389" y="568512"/>
                      <a:pt x="31377" y="690282"/>
                    </a:cubicBezTo>
                    <a:cubicBezTo>
                      <a:pt x="34365" y="812052"/>
                      <a:pt x="121024" y="1009276"/>
                      <a:pt x="138953" y="1075764"/>
                    </a:cubicBezTo>
                  </a:path>
                </a:pathLst>
              </a:custGeom>
              <a:noFill/>
              <a:ln w="117475" cap="rnd" cmpd="sng" algn="ctr">
                <a:solidFill>
                  <a:srgbClr val="00B0F0">
                    <a:alpha val="6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Trebuchet MS" panose="020B0603020202020204"/>
                  <a:ea typeface="メイリオ" panose="020B0604030504040204" pitchFamily="50" charset="-128"/>
                  <a:cs typeface="+mn-cs"/>
                </a:endParaRPr>
              </a:p>
            </p:txBody>
          </p:sp>
          <p:sp>
            <p:nvSpPr>
              <p:cNvPr id="190" name="フリーフォーム 189"/>
              <p:cNvSpPr/>
              <p:nvPr/>
            </p:nvSpPr>
            <p:spPr>
              <a:xfrm>
                <a:off x="285598" y="-1705"/>
                <a:ext cx="139395" cy="1075764"/>
              </a:xfrm>
              <a:custGeom>
                <a:avLst/>
                <a:gdLst>
                  <a:gd name="connsiteX0" fmla="*/ 0 w 138953"/>
                  <a:gd name="connsiteY0" fmla="*/ 0 h 1075764"/>
                  <a:gd name="connsiteX1" fmla="*/ 121024 w 138953"/>
                  <a:gd name="connsiteY1" fmla="*/ 345141 h 1075764"/>
                  <a:gd name="connsiteX2" fmla="*/ 31377 w 138953"/>
                  <a:gd name="connsiteY2" fmla="*/ 690282 h 1075764"/>
                  <a:gd name="connsiteX3" fmla="*/ 138953 w 138953"/>
                  <a:gd name="connsiteY3" fmla="*/ 1075764 h 107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953" h="1075764">
                    <a:moveTo>
                      <a:pt x="0" y="0"/>
                    </a:moveTo>
                    <a:cubicBezTo>
                      <a:pt x="57897" y="115047"/>
                      <a:pt x="115795" y="230094"/>
                      <a:pt x="121024" y="345141"/>
                    </a:cubicBezTo>
                    <a:cubicBezTo>
                      <a:pt x="126253" y="460188"/>
                      <a:pt x="28389" y="568512"/>
                      <a:pt x="31377" y="690282"/>
                    </a:cubicBezTo>
                    <a:cubicBezTo>
                      <a:pt x="34365" y="812052"/>
                      <a:pt x="121024" y="1009276"/>
                      <a:pt x="138953" y="1075764"/>
                    </a:cubicBezTo>
                  </a:path>
                </a:pathLst>
              </a:custGeom>
              <a:noFill/>
              <a:ln w="117475" cap="rnd" cmpd="sng" algn="ctr">
                <a:solidFill>
                  <a:srgbClr val="00B0F0">
                    <a:alpha val="6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Trebuchet MS" panose="020B0603020202020204"/>
                  <a:ea typeface="メイリオ" panose="020B0604030504040204" pitchFamily="50" charset="-128"/>
                  <a:cs typeface="+mn-cs"/>
                </a:endParaRPr>
              </a:p>
            </p:txBody>
          </p:sp>
        </p:grpSp>
        <p:grpSp>
          <p:nvGrpSpPr>
            <p:cNvPr id="123" name="グループ化 2"/>
            <p:cNvGrpSpPr>
              <a:grpSpLocks/>
            </p:cNvGrpSpPr>
            <p:nvPr/>
          </p:nvGrpSpPr>
          <p:grpSpPr bwMode="auto">
            <a:xfrm>
              <a:off x="8108950" y="1109663"/>
              <a:ext cx="509588" cy="263525"/>
              <a:chOff x="7956376" y="1916832"/>
              <a:chExt cx="509270" cy="263525"/>
            </a:xfrm>
          </p:grpSpPr>
          <p:sp>
            <p:nvSpPr>
              <p:cNvPr id="171" name="平行四辺形 170"/>
              <p:cNvSpPr/>
              <p:nvPr/>
            </p:nvSpPr>
            <p:spPr>
              <a:xfrm>
                <a:off x="7956376" y="1966044"/>
                <a:ext cx="509270" cy="214313"/>
              </a:xfrm>
              <a:prstGeom prst="parallelogram">
                <a:avLst>
                  <a:gd name="adj" fmla="val 100792"/>
                </a:avLst>
              </a:prstGeom>
              <a:solidFill>
                <a:srgbClr val="7CCA62">
                  <a:lumMod val="60000"/>
                  <a:lumOff val="40000"/>
                </a:srgbClr>
              </a:solidFill>
              <a:ln w="69850" cap="rnd" cmpd="sng" algn="ctr">
                <a:solidFill>
                  <a:srgbClr val="7CCA6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平行四辺形 171"/>
              <p:cNvSpPr/>
              <p:nvPr/>
            </p:nvSpPr>
            <p:spPr>
              <a:xfrm>
                <a:off x="8021423" y="2058119"/>
                <a:ext cx="342686" cy="111125"/>
              </a:xfrm>
              <a:prstGeom prst="parallelogram">
                <a:avLst>
                  <a:gd name="adj" fmla="val 100792"/>
                </a:avLst>
              </a:prstGeom>
              <a:solidFill>
                <a:sysClr val="window" lastClr="FFFFFF">
                  <a:lumMod val="6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平行四辺形 172"/>
              <p:cNvSpPr/>
              <p:nvPr/>
            </p:nvSpPr>
            <p:spPr>
              <a:xfrm>
                <a:off x="8064259" y="2069232"/>
                <a:ext cx="123748" cy="85725"/>
              </a:xfrm>
              <a:prstGeom prst="parallelogram">
                <a:avLst>
                  <a:gd name="adj" fmla="val 100792"/>
                </a:avLst>
              </a:prstGeom>
              <a:solidFill>
                <a:srgbClr val="2566AE">
                  <a:lumMod val="60000"/>
                  <a:lumOff val="40000"/>
                </a:srgb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平行四辺形 173"/>
              <p:cNvSpPr/>
              <p:nvPr/>
            </p:nvSpPr>
            <p:spPr>
              <a:xfrm>
                <a:off x="8130892" y="2069232"/>
                <a:ext cx="123748" cy="85725"/>
              </a:xfrm>
              <a:prstGeom prst="parallelogram">
                <a:avLst>
                  <a:gd name="adj" fmla="val 100792"/>
                </a:avLst>
              </a:prstGeom>
              <a:solidFill>
                <a:srgbClr val="2566AE">
                  <a:lumMod val="60000"/>
                  <a:lumOff val="40000"/>
                </a:srgb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平行四辺形 174"/>
              <p:cNvSpPr/>
              <p:nvPr/>
            </p:nvSpPr>
            <p:spPr>
              <a:xfrm>
                <a:off x="8199112" y="2069232"/>
                <a:ext cx="123748" cy="85725"/>
              </a:xfrm>
              <a:prstGeom prst="parallelogram">
                <a:avLst>
                  <a:gd name="adj" fmla="val 100792"/>
                </a:avLst>
              </a:prstGeom>
              <a:solidFill>
                <a:srgbClr val="2566AE">
                  <a:lumMod val="60000"/>
                  <a:lumOff val="40000"/>
                </a:srgb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直方体 175"/>
              <p:cNvSpPr/>
              <p:nvPr/>
            </p:nvSpPr>
            <p:spPr>
              <a:xfrm>
                <a:off x="8240362" y="1923182"/>
                <a:ext cx="176102" cy="101600"/>
              </a:xfrm>
              <a:prstGeom prst="cube">
                <a:avLst>
                  <a:gd name="adj" fmla="val 48198"/>
                </a:avLst>
              </a:prstGeom>
              <a:solidFill>
                <a:sysClr val="window" lastClr="FFFFFF">
                  <a:lumMod val="50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7" name="直線コネクタ 176"/>
              <p:cNvCxnSpPr/>
              <p:nvPr/>
            </p:nvCxnSpPr>
            <p:spPr>
              <a:xfrm flipV="1">
                <a:off x="8122960" y="1977157"/>
                <a:ext cx="44422" cy="31750"/>
              </a:xfrm>
              <a:prstGeom prst="line">
                <a:avLst/>
              </a:prstGeom>
              <a:noFill/>
              <a:ln w="19050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8" name="直線コネクタ 177"/>
              <p:cNvCxnSpPr/>
              <p:nvPr/>
            </p:nvCxnSpPr>
            <p:spPr>
              <a:xfrm flipH="1" flipV="1">
                <a:off x="8122960" y="1973982"/>
                <a:ext cx="42835" cy="34925"/>
              </a:xfrm>
              <a:prstGeom prst="line">
                <a:avLst/>
              </a:prstGeom>
              <a:noFill/>
              <a:ln w="19050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9" name="直線コネクタ 178"/>
              <p:cNvCxnSpPr/>
              <p:nvPr/>
            </p:nvCxnSpPr>
            <p:spPr>
              <a:xfrm flipH="1">
                <a:off x="8165795" y="1977157"/>
                <a:ext cx="44422" cy="31750"/>
              </a:xfrm>
              <a:prstGeom prst="line">
                <a:avLst/>
              </a:prstGeom>
              <a:noFill/>
              <a:ln w="19050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80" name="直線コネクタ 179"/>
              <p:cNvCxnSpPr/>
              <p:nvPr/>
            </p:nvCxnSpPr>
            <p:spPr>
              <a:xfrm flipH="1" flipV="1">
                <a:off x="8167382" y="1977157"/>
                <a:ext cx="36489" cy="25400"/>
              </a:xfrm>
              <a:prstGeom prst="line">
                <a:avLst/>
              </a:prstGeom>
              <a:noFill/>
              <a:ln w="19050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181" name="円柱 180"/>
              <p:cNvSpPr/>
              <p:nvPr/>
            </p:nvSpPr>
            <p:spPr>
              <a:xfrm>
                <a:off x="8161036" y="1966044"/>
                <a:ext cx="12692" cy="69850"/>
              </a:xfrm>
              <a:prstGeom prst="can">
                <a:avLst>
                  <a:gd name="adj" fmla="val 50000"/>
                </a:avLst>
              </a:prstGeom>
              <a:solidFill>
                <a:sysClr val="window" lastClr="FFFFFF">
                  <a:lumMod val="6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円柱 181"/>
              <p:cNvSpPr/>
              <p:nvPr/>
            </p:nvSpPr>
            <p:spPr>
              <a:xfrm>
                <a:off x="8203871" y="1954932"/>
                <a:ext cx="12692" cy="69850"/>
              </a:xfrm>
              <a:prstGeom prst="can">
                <a:avLst>
                  <a:gd name="adj" fmla="val 50000"/>
                </a:avLst>
              </a:prstGeom>
              <a:solidFill>
                <a:sysClr val="window" lastClr="FFFFFF">
                  <a:lumMod val="6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円柱 182"/>
              <p:cNvSpPr/>
              <p:nvPr/>
            </p:nvSpPr>
            <p:spPr>
              <a:xfrm>
                <a:off x="8116614" y="1954932"/>
                <a:ext cx="12692" cy="69850"/>
              </a:xfrm>
              <a:prstGeom prst="can">
                <a:avLst>
                  <a:gd name="adj" fmla="val 50000"/>
                </a:avLst>
              </a:prstGeom>
              <a:solidFill>
                <a:sysClr val="window" lastClr="FFFFFF">
                  <a:lumMod val="6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円柱 183"/>
              <p:cNvSpPr/>
              <p:nvPr/>
            </p:nvSpPr>
            <p:spPr>
              <a:xfrm>
                <a:off x="8105508" y="1916832"/>
                <a:ext cx="120575" cy="60325"/>
              </a:xfrm>
              <a:prstGeom prst="can">
                <a:avLst>
                  <a:gd name="adj" fmla="val 50000"/>
                </a:avLst>
              </a:prstGeom>
              <a:solidFill>
                <a:sysClr val="window" lastClr="FFFFFF">
                  <a:lumMod val="8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>
              <a:xfrm>
                <a:off x="8254640" y="1985094"/>
                <a:ext cx="22211" cy="254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>
              <a:xfrm>
                <a:off x="8294303" y="1985094"/>
                <a:ext cx="22211" cy="254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>
              <a:xfrm>
                <a:off x="8332379" y="1985094"/>
                <a:ext cx="22211" cy="254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グループ化 3"/>
            <p:cNvGrpSpPr>
              <a:grpSpLocks/>
            </p:cNvGrpSpPr>
            <p:nvPr/>
          </p:nvGrpSpPr>
          <p:grpSpPr bwMode="auto">
            <a:xfrm>
              <a:off x="6629400" y="1458913"/>
              <a:ext cx="493713" cy="257175"/>
              <a:chOff x="6793428" y="1776839"/>
              <a:chExt cx="493395" cy="257810"/>
            </a:xfrm>
          </p:grpSpPr>
          <p:sp>
            <p:nvSpPr>
              <p:cNvPr id="147" name="平行四辺形 146"/>
              <p:cNvSpPr/>
              <p:nvPr/>
            </p:nvSpPr>
            <p:spPr>
              <a:xfrm>
                <a:off x="6793428" y="1826173"/>
                <a:ext cx="493395" cy="208476"/>
              </a:xfrm>
              <a:prstGeom prst="parallelogram">
                <a:avLst>
                  <a:gd name="adj" fmla="val 100792"/>
                </a:avLst>
              </a:prstGeom>
              <a:solidFill>
                <a:srgbClr val="7CCA62">
                  <a:lumMod val="60000"/>
                  <a:lumOff val="40000"/>
                </a:srgbClr>
              </a:solidFill>
              <a:ln w="69850" cap="rnd" cmpd="sng" algn="ctr">
                <a:solidFill>
                  <a:srgbClr val="7CCA6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直方体 147"/>
              <p:cNvSpPr/>
              <p:nvPr/>
            </p:nvSpPr>
            <p:spPr>
              <a:xfrm>
                <a:off x="6921933" y="1799119"/>
                <a:ext cx="120572" cy="106625"/>
              </a:xfrm>
              <a:prstGeom prst="cube">
                <a:avLst>
                  <a:gd name="adj" fmla="val 47406"/>
                </a:avLst>
              </a:prstGeom>
              <a:solidFill>
                <a:sysClr val="window" lastClr="FFFFFF">
                  <a:lumMod val="50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平行四辺形 148"/>
              <p:cNvSpPr/>
              <p:nvPr/>
            </p:nvSpPr>
            <p:spPr>
              <a:xfrm>
                <a:off x="6845782" y="1918475"/>
                <a:ext cx="331573" cy="108217"/>
              </a:xfrm>
              <a:prstGeom prst="parallelogram">
                <a:avLst>
                  <a:gd name="adj" fmla="val 100792"/>
                </a:avLst>
              </a:prstGeom>
              <a:solidFill>
                <a:sysClr val="window" lastClr="FFFFFF">
                  <a:lumMod val="6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平行四辺形 149"/>
              <p:cNvSpPr/>
              <p:nvPr/>
            </p:nvSpPr>
            <p:spPr>
              <a:xfrm>
                <a:off x="6888617" y="1929615"/>
                <a:ext cx="118986" cy="82754"/>
              </a:xfrm>
              <a:prstGeom prst="parallelogram">
                <a:avLst>
                  <a:gd name="adj" fmla="val 100792"/>
                </a:avLst>
              </a:prstGeom>
              <a:solidFill>
                <a:srgbClr val="2566AE">
                  <a:lumMod val="60000"/>
                  <a:lumOff val="40000"/>
                </a:srgb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平行四辺形 150"/>
              <p:cNvSpPr/>
              <p:nvPr/>
            </p:nvSpPr>
            <p:spPr>
              <a:xfrm>
                <a:off x="6952076" y="1929615"/>
                <a:ext cx="120572" cy="82754"/>
              </a:xfrm>
              <a:prstGeom prst="parallelogram">
                <a:avLst>
                  <a:gd name="adj" fmla="val 100792"/>
                </a:avLst>
              </a:prstGeom>
              <a:solidFill>
                <a:srgbClr val="2566AE">
                  <a:lumMod val="60000"/>
                  <a:lumOff val="40000"/>
                </a:srgb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平行四辺形 151"/>
              <p:cNvSpPr/>
              <p:nvPr/>
            </p:nvSpPr>
            <p:spPr>
              <a:xfrm>
                <a:off x="7017122" y="1929615"/>
                <a:ext cx="120572" cy="82754"/>
              </a:xfrm>
              <a:prstGeom prst="parallelogram">
                <a:avLst>
                  <a:gd name="adj" fmla="val 100792"/>
                </a:avLst>
              </a:prstGeom>
              <a:solidFill>
                <a:srgbClr val="2566AE">
                  <a:lumMod val="60000"/>
                  <a:lumOff val="40000"/>
                </a:srgb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直方体 152"/>
              <p:cNvSpPr/>
              <p:nvPr/>
            </p:nvSpPr>
            <p:spPr>
              <a:xfrm>
                <a:off x="7056783" y="1808667"/>
                <a:ext cx="164994" cy="97076"/>
              </a:xfrm>
              <a:prstGeom prst="cube">
                <a:avLst>
                  <a:gd name="adj" fmla="val 48198"/>
                </a:avLst>
              </a:prstGeom>
              <a:solidFill>
                <a:sysClr val="window" lastClr="FFFFFF">
                  <a:lumMod val="8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正方形/長方形 153"/>
              <p:cNvSpPr/>
              <p:nvPr/>
            </p:nvSpPr>
            <p:spPr>
              <a:xfrm>
                <a:off x="7071062" y="1877098"/>
                <a:ext cx="20624" cy="2546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正方形/長方形 154"/>
              <p:cNvSpPr/>
              <p:nvPr/>
            </p:nvSpPr>
            <p:spPr>
              <a:xfrm>
                <a:off x="7109138" y="1877098"/>
                <a:ext cx="20624" cy="2546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正方形/長方形 155"/>
              <p:cNvSpPr/>
              <p:nvPr/>
            </p:nvSpPr>
            <p:spPr>
              <a:xfrm>
                <a:off x="7145626" y="1877098"/>
                <a:ext cx="20625" cy="2546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直方体 156"/>
              <p:cNvSpPr/>
              <p:nvPr/>
            </p:nvSpPr>
            <p:spPr>
              <a:xfrm>
                <a:off x="7032987" y="1815033"/>
                <a:ext cx="204655" cy="62065"/>
              </a:xfrm>
              <a:prstGeom prst="cube">
                <a:avLst>
                  <a:gd name="adj" fmla="val 83023"/>
                </a:avLst>
              </a:prstGeom>
              <a:solidFill>
                <a:sysClr val="window" lastClr="FFFFFF">
                  <a:lumMod val="7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円柱 157"/>
              <p:cNvSpPr/>
              <p:nvPr/>
            </p:nvSpPr>
            <p:spPr>
              <a:xfrm>
                <a:off x="7040918" y="1834130"/>
                <a:ext cx="11106" cy="28646"/>
              </a:xfrm>
              <a:prstGeom prst="can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円柱 158"/>
              <p:cNvSpPr/>
              <p:nvPr/>
            </p:nvSpPr>
            <p:spPr>
              <a:xfrm>
                <a:off x="7063129" y="1834130"/>
                <a:ext cx="12692" cy="28646"/>
              </a:xfrm>
              <a:prstGeom prst="can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円柱 159"/>
              <p:cNvSpPr/>
              <p:nvPr/>
            </p:nvSpPr>
            <p:spPr>
              <a:xfrm>
                <a:off x="7085340" y="1834130"/>
                <a:ext cx="12692" cy="28646"/>
              </a:xfrm>
              <a:prstGeom prst="can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円柱 160"/>
              <p:cNvSpPr/>
              <p:nvPr/>
            </p:nvSpPr>
            <p:spPr>
              <a:xfrm>
                <a:off x="7107551" y="1834130"/>
                <a:ext cx="12692" cy="28646"/>
              </a:xfrm>
              <a:prstGeom prst="can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円柱 161"/>
              <p:cNvSpPr/>
              <p:nvPr/>
            </p:nvSpPr>
            <p:spPr>
              <a:xfrm>
                <a:off x="7129761" y="1834130"/>
                <a:ext cx="12692" cy="28646"/>
              </a:xfrm>
              <a:prstGeom prst="can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円柱 162"/>
              <p:cNvSpPr/>
              <p:nvPr/>
            </p:nvSpPr>
            <p:spPr>
              <a:xfrm>
                <a:off x="7151972" y="1834130"/>
                <a:ext cx="12692" cy="28646"/>
              </a:xfrm>
              <a:prstGeom prst="can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円柱 163"/>
              <p:cNvSpPr/>
              <p:nvPr/>
            </p:nvSpPr>
            <p:spPr>
              <a:xfrm>
                <a:off x="7174183" y="1834130"/>
                <a:ext cx="12692" cy="28646"/>
              </a:xfrm>
              <a:prstGeom prst="can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円柱 164"/>
              <p:cNvSpPr/>
              <p:nvPr/>
            </p:nvSpPr>
            <p:spPr>
              <a:xfrm>
                <a:off x="7217018" y="1794344"/>
                <a:ext cx="12692" cy="27055"/>
              </a:xfrm>
              <a:prstGeom prst="can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円柱 165"/>
              <p:cNvSpPr/>
              <p:nvPr/>
            </p:nvSpPr>
            <p:spPr>
              <a:xfrm>
                <a:off x="7191634" y="1821399"/>
                <a:ext cx="12692" cy="28646"/>
              </a:xfrm>
              <a:prstGeom prst="can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円柱 166"/>
              <p:cNvSpPr/>
              <p:nvPr/>
            </p:nvSpPr>
            <p:spPr>
              <a:xfrm>
                <a:off x="7205912" y="1805485"/>
                <a:ext cx="12692" cy="28646"/>
              </a:xfrm>
              <a:prstGeom prst="can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直方体 167"/>
              <p:cNvSpPr/>
              <p:nvPr/>
            </p:nvSpPr>
            <p:spPr>
              <a:xfrm>
                <a:off x="7032987" y="1776839"/>
                <a:ext cx="204655" cy="62065"/>
              </a:xfrm>
              <a:prstGeom prst="cube">
                <a:avLst>
                  <a:gd name="adj" fmla="val 83023"/>
                </a:avLst>
              </a:prstGeom>
              <a:solidFill>
                <a:sysClr val="window" lastClr="FFFFFF">
                  <a:lumMod val="7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正方形/長方形 168"/>
              <p:cNvSpPr/>
              <p:nvPr/>
            </p:nvSpPr>
            <p:spPr>
              <a:xfrm>
                <a:off x="6933038" y="1864367"/>
                <a:ext cx="22211" cy="2387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正方形/長方形 169"/>
              <p:cNvSpPr/>
              <p:nvPr/>
            </p:nvSpPr>
            <p:spPr>
              <a:xfrm>
                <a:off x="6963182" y="1864367"/>
                <a:ext cx="22211" cy="2546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1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5" name="円/楕円 46"/>
            <p:cNvSpPr/>
            <p:nvPr/>
          </p:nvSpPr>
          <p:spPr>
            <a:xfrm>
              <a:off x="7224713" y="1338263"/>
              <a:ext cx="700087" cy="341312"/>
            </a:xfrm>
            <a:prstGeom prst="ellipse">
              <a:avLst/>
            </a:prstGeom>
            <a:solidFill>
              <a:srgbClr val="CDE0F4">
                <a:lumMod val="20000"/>
                <a:lumOff val="80000"/>
                <a:alpha val="86000"/>
              </a:srgbClr>
            </a:solidFill>
            <a:ln w="1905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26" name="テキスト ボックス 2"/>
            <p:cNvSpPr txBox="1">
              <a:spLocks noChangeArrowheads="1"/>
            </p:cNvSpPr>
            <p:nvPr/>
          </p:nvSpPr>
          <p:spPr bwMode="auto">
            <a:xfrm>
              <a:off x="7237413" y="1301750"/>
              <a:ext cx="889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just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00" cap="none" spc="0" normalizeH="0" baseline="0" noProof="0" dirty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淀川</a:t>
              </a:r>
            </a:p>
          </p:txBody>
        </p:sp>
        <p:sp>
          <p:nvSpPr>
            <p:cNvPr id="127" name="円弧 126"/>
            <p:cNvSpPr/>
            <p:nvPr/>
          </p:nvSpPr>
          <p:spPr>
            <a:xfrm>
              <a:off x="6488113" y="723900"/>
              <a:ext cx="2397125" cy="1582738"/>
            </a:xfrm>
            <a:prstGeom prst="arc">
              <a:avLst>
                <a:gd name="adj1" fmla="val 13960643"/>
                <a:gd name="adj2" fmla="val 12611606"/>
              </a:avLst>
            </a:prstGeom>
            <a:noFill/>
            <a:ln w="41275" cap="rnd" cmpd="sng" algn="ctr">
              <a:solidFill>
                <a:srgbClr val="009E47">
                  <a:alpha val="74902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B2036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28" name="テキスト ボックス 2"/>
            <p:cNvSpPr txBox="1">
              <a:spLocks noChangeArrowheads="1"/>
            </p:cNvSpPr>
            <p:nvPr/>
          </p:nvSpPr>
          <p:spPr bwMode="auto">
            <a:xfrm>
              <a:off x="6278573" y="985729"/>
              <a:ext cx="1282915" cy="35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00" cap="none" spc="0" normalizeH="0" baseline="0" noProof="0" dirty="0">
                  <a:ln w="6350">
                    <a:solidFill>
                      <a:srgbClr val="FFFFFF"/>
                    </a:solidFill>
                  </a:ln>
                  <a:solidFill>
                    <a:srgbClr val="24406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三島浄水場</a:t>
              </a:r>
              <a:endParaRPr kumimoji="1" lang="ja-JP" altLang="en-US" sz="2000" b="0" i="0" u="none" strike="noStrike" kern="100" cap="none" spc="0" normalizeH="0" baseline="0" noProof="0" dirty="0">
                <a:ln w="6350">
                  <a:solidFill>
                    <a:srgbClr val="FFFFFF"/>
                  </a:solidFill>
                </a:ln>
                <a:solidFill>
                  <a:srgbClr val="0B203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00" cap="none" spc="0" normalizeH="0" baseline="0" noProof="0" dirty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（企業団）</a:t>
              </a:r>
              <a:endPara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0B203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9" name="テキスト ボックス 2"/>
            <p:cNvSpPr txBox="1">
              <a:spLocks noChangeArrowheads="1"/>
            </p:cNvSpPr>
            <p:nvPr/>
          </p:nvSpPr>
          <p:spPr bwMode="auto">
            <a:xfrm>
              <a:off x="7772248" y="1392088"/>
              <a:ext cx="1372372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00" cap="none" spc="0" normalizeH="0" baseline="0" noProof="0" dirty="0">
                  <a:ln w="6350">
                    <a:solidFill>
                      <a:prstClr val="white"/>
                    </a:solidFill>
                  </a:ln>
                  <a:solidFill>
                    <a:srgbClr val="24406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村野浄水場</a:t>
              </a:r>
              <a:endParaRPr kumimoji="1" lang="ja-JP" altLang="en-US" sz="2000" b="1" i="0" u="none" strike="noStrike" kern="1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srgbClr val="0B203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00" cap="none" spc="0" normalizeH="0" baseline="0" noProof="0" dirty="0">
                  <a:ln w="6350"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（企業団）</a:t>
              </a:r>
              <a:endParaRPr kumimoji="1" lang="ja-JP" altLang="en-US" sz="1400" b="0" i="0" u="none" strike="noStrike" kern="100" cap="none" spc="0" normalizeH="0" baseline="0" noProof="0" dirty="0">
                <a:ln w="6350">
                  <a:noFill/>
                </a:ln>
                <a:solidFill>
                  <a:srgbClr val="0B203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30" name="フリーフォーム 129"/>
            <p:cNvSpPr/>
            <p:nvPr/>
          </p:nvSpPr>
          <p:spPr>
            <a:xfrm>
              <a:off x="2981325" y="449263"/>
              <a:ext cx="3954463" cy="415925"/>
            </a:xfrm>
            <a:custGeom>
              <a:avLst/>
              <a:gdLst>
                <a:gd name="connsiteX0" fmla="*/ 3943350 w 3943350"/>
                <a:gd name="connsiteY0" fmla="*/ 497934 h 497934"/>
                <a:gd name="connsiteX1" fmla="*/ 3190875 w 3943350"/>
                <a:gd name="connsiteY1" fmla="*/ 135984 h 497934"/>
                <a:gd name="connsiteX2" fmla="*/ 2314575 w 3943350"/>
                <a:gd name="connsiteY2" fmla="*/ 2634 h 497934"/>
                <a:gd name="connsiteX3" fmla="*/ 1381125 w 3943350"/>
                <a:gd name="connsiteY3" fmla="*/ 78834 h 497934"/>
                <a:gd name="connsiteX4" fmla="*/ 0 w 3943350"/>
                <a:gd name="connsiteY4" fmla="*/ 431259 h 4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3350" h="497934">
                  <a:moveTo>
                    <a:pt x="3943350" y="497934"/>
                  </a:moveTo>
                  <a:cubicBezTo>
                    <a:pt x="3702843" y="358234"/>
                    <a:pt x="3462337" y="218534"/>
                    <a:pt x="3190875" y="135984"/>
                  </a:cubicBezTo>
                  <a:cubicBezTo>
                    <a:pt x="2919413" y="53434"/>
                    <a:pt x="2616200" y="12159"/>
                    <a:pt x="2314575" y="2634"/>
                  </a:cubicBezTo>
                  <a:cubicBezTo>
                    <a:pt x="2012950" y="-6891"/>
                    <a:pt x="1766887" y="7397"/>
                    <a:pt x="1381125" y="78834"/>
                  </a:cubicBezTo>
                  <a:cubicBezTo>
                    <a:pt x="995363" y="150271"/>
                    <a:pt x="306387" y="331246"/>
                    <a:pt x="0" y="431259"/>
                  </a:cubicBezTo>
                </a:path>
              </a:pathLst>
            </a:custGeom>
            <a:noFill/>
            <a:ln w="133350" cap="rnd" cmpd="sng" algn="ctr">
              <a:solidFill>
                <a:srgbClr val="00B050"/>
              </a:solidFill>
              <a:prstDash val="solid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31" name="正方形/長方形 130"/>
            <p:cNvSpPr/>
            <p:nvPr/>
          </p:nvSpPr>
          <p:spPr bwMode="auto">
            <a:xfrm>
              <a:off x="6570663" y="2852738"/>
              <a:ext cx="2303462" cy="1682750"/>
            </a:xfrm>
            <a:prstGeom prst="rect">
              <a:avLst/>
            </a:prstGeom>
            <a:solidFill>
              <a:sysClr val="window" lastClr="FFFFFF"/>
            </a:solidFill>
            <a:ln w="15875" cap="rnd" cmpd="sng" algn="ctr">
              <a:solidFill>
                <a:srgbClr val="0B203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32" name="正方形/長方形 131"/>
            <p:cNvSpPr/>
            <p:nvPr/>
          </p:nvSpPr>
          <p:spPr bwMode="auto">
            <a:xfrm>
              <a:off x="6584950" y="4621213"/>
              <a:ext cx="2303463" cy="2103437"/>
            </a:xfrm>
            <a:prstGeom prst="rect">
              <a:avLst/>
            </a:prstGeom>
            <a:solidFill>
              <a:sysClr val="window" lastClr="FFFFFF"/>
            </a:solidFill>
            <a:ln w="15875" cap="rnd" cmpd="sng" algn="ctr">
              <a:solidFill>
                <a:srgbClr val="0B203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33" name="円/楕円 98"/>
            <p:cNvSpPr/>
            <p:nvPr/>
          </p:nvSpPr>
          <p:spPr bwMode="auto">
            <a:xfrm>
              <a:off x="6819900" y="3706813"/>
              <a:ext cx="374650" cy="369887"/>
            </a:xfrm>
            <a:prstGeom prst="ellipse">
              <a:avLst/>
            </a:prstGeom>
            <a:solidFill>
              <a:srgbClr val="00B050"/>
            </a:solidFill>
            <a:ln w="66675" cap="rnd" cmpd="sng" algn="ctr">
              <a:solidFill>
                <a:srgbClr val="0B203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34" name="フリーフォーム 133"/>
            <p:cNvSpPr/>
            <p:nvPr/>
          </p:nvSpPr>
          <p:spPr bwMode="auto">
            <a:xfrm rot="18999391">
              <a:off x="6818313" y="4157663"/>
              <a:ext cx="434975" cy="484187"/>
            </a:xfrm>
            <a:custGeom>
              <a:avLst/>
              <a:gdLst>
                <a:gd name="connsiteX0" fmla="*/ 0 w 1298575"/>
                <a:gd name="connsiteY0" fmla="*/ 0 h 1263650"/>
                <a:gd name="connsiteX1" fmla="*/ 603250 w 1298575"/>
                <a:gd name="connsiteY1" fmla="*/ 184150 h 1263650"/>
                <a:gd name="connsiteX2" fmla="*/ 1082675 w 1298575"/>
                <a:gd name="connsiteY2" fmla="*/ 606425 h 1263650"/>
                <a:gd name="connsiteX3" fmla="*/ 1298575 w 1298575"/>
                <a:gd name="connsiteY3" fmla="*/ 1263650 h 12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8575" h="1263650">
                  <a:moveTo>
                    <a:pt x="0" y="0"/>
                  </a:moveTo>
                  <a:cubicBezTo>
                    <a:pt x="211402" y="41539"/>
                    <a:pt x="422804" y="83079"/>
                    <a:pt x="603250" y="184150"/>
                  </a:cubicBezTo>
                  <a:cubicBezTo>
                    <a:pt x="783696" y="285221"/>
                    <a:pt x="966788" y="426508"/>
                    <a:pt x="1082675" y="606425"/>
                  </a:cubicBezTo>
                  <a:cubicBezTo>
                    <a:pt x="1198562" y="786342"/>
                    <a:pt x="1248568" y="1024996"/>
                    <a:pt x="1298575" y="1263650"/>
                  </a:cubicBezTo>
                </a:path>
              </a:pathLst>
            </a:custGeom>
            <a:noFill/>
            <a:ln w="66675" cap="rnd" cmpd="sng" algn="ctr">
              <a:solidFill>
                <a:srgbClr val="00B050"/>
              </a:solidFill>
              <a:prstDash val="solid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35" name="正方形/長方形 134"/>
            <p:cNvSpPr/>
            <p:nvPr/>
          </p:nvSpPr>
          <p:spPr bwMode="auto">
            <a:xfrm>
              <a:off x="6899275" y="5561013"/>
              <a:ext cx="215900" cy="238125"/>
            </a:xfrm>
            <a:prstGeom prst="rect">
              <a:avLst/>
            </a:prstGeom>
            <a:solidFill>
              <a:srgbClr val="2566AE"/>
            </a:solidFill>
            <a:ln w="53975" cap="rnd" cmpd="sng" algn="ctr">
              <a:solidFill>
                <a:srgbClr val="0B203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36" name="正方形/長方形 45"/>
            <p:cNvSpPr>
              <a:spLocks noChangeArrowheads="1"/>
            </p:cNvSpPr>
            <p:nvPr/>
          </p:nvSpPr>
          <p:spPr bwMode="auto">
            <a:xfrm>
              <a:off x="6570663" y="2852738"/>
              <a:ext cx="2303462" cy="368300"/>
            </a:xfrm>
            <a:prstGeom prst="rect">
              <a:avLst/>
            </a:prstGeom>
            <a:solidFill>
              <a:srgbClr val="00E266"/>
            </a:solidFill>
            <a:ln w="22225">
              <a:solidFill>
                <a:srgbClr val="0B203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6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4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rPr>
                <a:t>大阪広域水道企業団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B2036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7" name="正方形/長方形 46"/>
            <p:cNvSpPr>
              <a:spLocks noChangeArrowheads="1"/>
            </p:cNvSpPr>
            <p:nvPr/>
          </p:nvSpPr>
          <p:spPr bwMode="auto">
            <a:xfrm>
              <a:off x="7359650" y="3683000"/>
              <a:ext cx="1622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6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4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rPr>
                <a:t>施設（浄水池）</a:t>
              </a:r>
            </a:p>
          </p:txBody>
        </p:sp>
        <p:sp>
          <p:nvSpPr>
            <p:cNvPr id="138" name="正方形/長方形 47"/>
            <p:cNvSpPr>
              <a:spLocks noChangeArrowheads="1"/>
            </p:cNvSpPr>
            <p:nvPr/>
          </p:nvSpPr>
          <p:spPr bwMode="auto">
            <a:xfrm>
              <a:off x="7372350" y="4122738"/>
              <a:ext cx="17176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6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4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rPr>
                <a:t>水の流れ</a:t>
              </a:r>
              <a:endPara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B2036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39" name="直線コネクタ 138"/>
            <p:cNvCxnSpPr/>
            <p:nvPr/>
          </p:nvCxnSpPr>
          <p:spPr bwMode="auto">
            <a:xfrm>
              <a:off x="6699250" y="6099175"/>
              <a:ext cx="673100" cy="0"/>
            </a:xfrm>
            <a:prstGeom prst="line">
              <a:avLst/>
            </a:prstGeom>
            <a:noFill/>
            <a:ln w="31750" cap="rnd" cmpd="sng" algn="ctr">
              <a:solidFill>
                <a:srgbClr val="2566AE"/>
              </a:solidFill>
              <a:prstDash val="solid"/>
              <a:tailEnd type="arrow"/>
            </a:ln>
            <a:effectLst/>
          </p:spPr>
        </p:cxnSp>
        <p:sp>
          <p:nvSpPr>
            <p:cNvPr id="140" name="正方形/長方形 106"/>
            <p:cNvSpPr>
              <a:spLocks noChangeArrowheads="1"/>
            </p:cNvSpPr>
            <p:nvPr/>
          </p:nvSpPr>
          <p:spPr bwMode="auto">
            <a:xfrm>
              <a:off x="6584950" y="4595813"/>
              <a:ext cx="2303463" cy="369887"/>
            </a:xfrm>
            <a:prstGeom prst="rect">
              <a:avLst/>
            </a:prstGeom>
            <a:solidFill>
              <a:srgbClr val="2566AE"/>
            </a:solidFill>
            <a:ln w="22225">
              <a:solidFill>
                <a:srgbClr val="0B203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6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4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rPr>
                <a:t>吹田市　水道部</a:t>
              </a:r>
            </a:p>
          </p:txBody>
        </p:sp>
        <p:sp>
          <p:nvSpPr>
            <p:cNvPr id="141" name="正方形/長方形 51"/>
            <p:cNvSpPr>
              <a:spLocks noChangeArrowheads="1"/>
            </p:cNvSpPr>
            <p:nvPr/>
          </p:nvSpPr>
          <p:spPr bwMode="auto">
            <a:xfrm>
              <a:off x="7362825" y="5495925"/>
              <a:ext cx="162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6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4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rPr>
                <a:t>施設（浄水所）</a:t>
              </a:r>
            </a:p>
          </p:txBody>
        </p:sp>
        <p:sp>
          <p:nvSpPr>
            <p:cNvPr id="142" name="正方形/長方形 52"/>
            <p:cNvSpPr>
              <a:spLocks noChangeArrowheads="1"/>
            </p:cNvSpPr>
            <p:nvPr/>
          </p:nvSpPr>
          <p:spPr bwMode="auto">
            <a:xfrm>
              <a:off x="7372350" y="5911850"/>
              <a:ext cx="17176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6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4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rPr>
                <a:t>水の流れ</a:t>
              </a:r>
              <a:endPara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B2036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3" name="正方形/長方形 53"/>
            <p:cNvSpPr>
              <a:spLocks noChangeArrowheads="1"/>
            </p:cNvSpPr>
            <p:nvPr/>
          </p:nvSpPr>
          <p:spPr bwMode="auto">
            <a:xfrm>
              <a:off x="7285038" y="3178175"/>
              <a:ext cx="16843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6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4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rPr>
                <a:t>水源：淀川のみ</a:t>
              </a:r>
            </a:p>
          </p:txBody>
        </p:sp>
        <p:sp>
          <p:nvSpPr>
            <p:cNvPr id="144" name="正方形/長方形 54"/>
            <p:cNvSpPr>
              <a:spLocks noChangeArrowheads="1"/>
            </p:cNvSpPr>
            <p:nvPr/>
          </p:nvSpPr>
          <p:spPr bwMode="auto">
            <a:xfrm>
              <a:off x="6802438" y="5013325"/>
              <a:ext cx="21478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6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4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rPr>
                <a:t>水源：淀川、地下水</a:t>
              </a:r>
            </a:p>
          </p:txBody>
        </p:sp>
        <p:sp>
          <p:nvSpPr>
            <p:cNvPr id="145" name="正方形/長方形 55"/>
            <p:cNvSpPr>
              <a:spLocks noChangeArrowheads="1"/>
            </p:cNvSpPr>
            <p:nvPr/>
          </p:nvSpPr>
          <p:spPr bwMode="auto">
            <a:xfrm>
              <a:off x="6532563" y="2547938"/>
              <a:ext cx="5953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6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4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umimoji="1" sz="1200">
                  <a:solidFill>
                    <a:srgbClr val="1E5792"/>
                  </a:solidFill>
                  <a:latin typeface="Trebuchet MS" panose="020B0603020202020204" pitchFamily="34" charset="0"/>
                  <a:ea typeface="メイリオ" panose="020B0604030504040204" pitchFamily="50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B2036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</a:rPr>
                <a:t>凡例</a:t>
              </a:r>
            </a:p>
          </p:txBody>
        </p:sp>
        <p:sp>
          <p:nvSpPr>
            <p:cNvPr id="146" name="角丸四角形 145"/>
            <p:cNvSpPr/>
            <p:nvPr/>
          </p:nvSpPr>
          <p:spPr>
            <a:xfrm>
              <a:off x="6818313" y="6354763"/>
              <a:ext cx="1438275" cy="277812"/>
            </a:xfrm>
            <a:prstGeom prst="roundRect">
              <a:avLst/>
            </a:prstGeom>
            <a:solidFill>
              <a:srgbClr val="494949"/>
            </a:solidFill>
            <a:ln w="19050" cap="rnd" cmpd="sng" algn="ctr">
              <a:noFill/>
              <a:prstDash val="solid"/>
            </a:ln>
            <a:effectLst/>
          </p:spPr>
          <p:txBody>
            <a:bodyPr lIns="36000" tIns="0" rIns="36000" bIns="3600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給水区域名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57" y="1610733"/>
            <a:ext cx="2928281" cy="8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1065</Words>
  <Application>Microsoft Office PowerPoint</Application>
  <PresentationFormat>画面に合わせる (4:3)</PresentationFormat>
  <Paragraphs>379</Paragraphs>
  <Slides>31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6" baseType="lpstr">
      <vt:lpstr>HGP創英角ｺﾞｼｯｸUB</vt:lpstr>
      <vt:lpstr>Meiryo UI</vt:lpstr>
      <vt:lpstr>ＭＳ Ｐゴシック</vt:lpstr>
      <vt:lpstr>ＭＳ ゴシック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Trebuchet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2018-12-28T13:09:01Z</dcterms:created>
  <dcterms:modified xsi:type="dcterms:W3CDTF">2019-03-28T07:47:32Z</dcterms:modified>
</cp:coreProperties>
</file>