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00"/>
    <a:srgbClr val="99FFCC"/>
    <a:srgbClr val="FFFFFF"/>
    <a:srgbClr val="00FFFF"/>
    <a:srgbClr val="FFCCFF"/>
    <a:srgbClr val="FFCCCC"/>
    <a:srgbClr val="FFCC99"/>
    <a:srgbClr val="0000CC"/>
    <a:srgbClr val="2FF1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49" autoAdjust="0"/>
    <p:restoredTop sz="95053" autoAdjust="0"/>
  </p:normalViewPr>
  <p:slideViewPr>
    <p:cSldViewPr showGuides="1">
      <p:cViewPr varScale="1">
        <p:scale>
          <a:sx n="66" d="100"/>
          <a:sy n="66" d="100"/>
        </p:scale>
        <p:origin x="2558" y="5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85D22CB6-9335-4008-8782-15BCD39E4CEB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A58EAAE7-B484-44E4-AE39-1D35CF670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590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EAAE7-B484-44E4-AE39-1D35CF67031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122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15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049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234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89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56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2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27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89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90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19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02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DD185-9979-4868-A234-1070A36CC68C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47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jpeg"/><Relationship Id="rId4" Type="http://schemas.openxmlformats.org/officeDocument/2006/relationships/hyperlink" Target="http://www.pref.osaka.lg.jp/kasenkankyo/tokusyoku/onchi-gomi.html" TargetMode="External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6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>
            <a:extLst>
              <a:ext uri="{FF2B5EF4-FFF2-40B4-BE49-F238E27FC236}">
                <a16:creationId xmlns:a16="http://schemas.microsoft.com/office/drawing/2014/main" id="{E7418B86-A155-4ECC-B2AD-2903E92F94D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-146902" y="5692186"/>
            <a:ext cx="3256489" cy="2613582"/>
          </a:xfrm>
          <a:prstGeom prst="rect">
            <a:avLst/>
          </a:prstGeom>
        </p:spPr>
      </p:pic>
      <p:sp>
        <p:nvSpPr>
          <p:cNvPr id="32" name="角丸四角形 31"/>
          <p:cNvSpPr/>
          <p:nvPr/>
        </p:nvSpPr>
        <p:spPr>
          <a:xfrm>
            <a:off x="174553" y="8703622"/>
            <a:ext cx="2604171" cy="1143986"/>
          </a:xfrm>
          <a:prstGeom prst="roundRect">
            <a:avLst>
              <a:gd name="adj" fmla="val 8979"/>
            </a:avLst>
          </a:prstGeom>
          <a:solidFill>
            <a:srgbClr val="FFFF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65141" y="8679993"/>
            <a:ext cx="2613583" cy="1169551"/>
          </a:xfrm>
          <a:prstGeom prst="rect">
            <a:avLst/>
          </a:prstGeom>
          <a:noFill/>
          <a:ln w="3175">
            <a:solidFill>
              <a:srgbClr val="000000">
                <a:alpha val="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恩智川クリーン・リバープロジェクトとは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府民の皆様が中心となり、大阪府と恩智川が流れる４市（大東市、東大阪市、八尾市、柏原市）が協力し、美化意識向上にむけた啓発活動や清掃活動を行っています。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関連リンク：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恩智川の浮遊ごみ対策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横巻き 3"/>
          <p:cNvSpPr/>
          <p:nvPr/>
        </p:nvSpPr>
        <p:spPr>
          <a:xfrm>
            <a:off x="106415" y="1475723"/>
            <a:ext cx="6649928" cy="1605069"/>
          </a:xfrm>
          <a:prstGeom prst="horizontalScroll">
            <a:avLst>
              <a:gd name="adj" fmla="val 7878"/>
            </a:avLst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91440" y="497836"/>
            <a:ext cx="6649928" cy="86409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68051" y="572104"/>
            <a:ext cx="3696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Meiryo UI" panose="020B0604030504040204" pitchFamily="50" charset="-128"/>
              </a:rPr>
              <a:t>柏原市で「恩智川クリーン</a:t>
            </a:r>
            <a:r>
              <a:rPr lang="en-US" altLang="ja-JP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Meiryo UI" panose="020B0604030504040204" pitchFamily="50" charset="-128"/>
              </a:rPr>
              <a:t>UP</a:t>
            </a:r>
            <a:r>
              <a:rPr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Meiryo UI" panose="020B0604030504040204" pitchFamily="50" charset="-128"/>
              </a:rPr>
              <a:t>」</a:t>
            </a:r>
            <a:endParaRPr lang="en-US" altLang="ja-JP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Meiryo UI" panose="020B0604030504040204" pitchFamily="50" charset="-128"/>
              </a:rPr>
              <a:t>を行い</a:t>
            </a:r>
            <a:r>
              <a:rPr kumimoji="1"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Meiryo UI" panose="020B0604030504040204" pitchFamily="50" charset="-128"/>
              </a:rPr>
              <a:t>ました！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1440" y="55785"/>
            <a:ext cx="4453463" cy="307777"/>
          </a:xfrm>
          <a:prstGeom prst="rect">
            <a:avLst/>
          </a:prstGeom>
          <a:gradFill>
            <a:gsLst>
              <a:gs pos="0">
                <a:srgbClr val="00B050"/>
              </a:gs>
              <a:gs pos="50000">
                <a:srgbClr val="2FF138"/>
              </a:gs>
              <a:gs pos="100000">
                <a:schemeClr val="bg1"/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恩智川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クリーン・リバープロジェクトだより（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2024.3.17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61838" y="1712640"/>
            <a:ext cx="64748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月１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日（日）、柏原市にて「恩智川クリーン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」を実施しました。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日は天候もよく、周辺地域の皆様と一緒に清掃活動や生物観察等を行いました。また、恩智川により関心を持っていただくために、これまでの活動のパネル展示や、恩智川をテーマとした川柳の展示・表彰を行いました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545" y="525393"/>
            <a:ext cx="715691" cy="814328"/>
          </a:xfrm>
          <a:prstGeom prst="rect">
            <a:avLst/>
          </a:prstGeom>
        </p:spPr>
      </p:pic>
      <p:pic>
        <p:nvPicPr>
          <p:cNvPr id="67" name="図 6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45224" y="524471"/>
            <a:ext cx="1191519" cy="815249"/>
          </a:xfrm>
          <a:prstGeom prst="rect">
            <a:avLst/>
          </a:prstGeom>
        </p:spPr>
      </p:pic>
      <p:sp>
        <p:nvSpPr>
          <p:cNvPr id="61" name="角丸四角形 60"/>
          <p:cNvSpPr/>
          <p:nvPr/>
        </p:nvSpPr>
        <p:spPr>
          <a:xfrm>
            <a:off x="167865" y="5336892"/>
            <a:ext cx="1588741" cy="252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FF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美化活動の様子</a:t>
            </a: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B0068A0A-9B74-479E-B01E-77C158214C25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8306" y="3159813"/>
            <a:ext cx="3139788" cy="2068734"/>
          </a:xfrm>
          <a:prstGeom prst="rect">
            <a:avLst/>
          </a:prstGeom>
        </p:spPr>
      </p:pic>
      <p:sp>
        <p:nvSpPr>
          <p:cNvPr id="43" name="角丸四角形 42"/>
          <p:cNvSpPr/>
          <p:nvPr/>
        </p:nvSpPr>
        <p:spPr>
          <a:xfrm>
            <a:off x="158305" y="3151568"/>
            <a:ext cx="1685689" cy="372187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99FF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開会式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256983B2-6F85-48D7-81D6-9FD95E1A6BA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6403" y="3159967"/>
            <a:ext cx="3048000" cy="2073211"/>
          </a:xfrm>
          <a:prstGeom prst="rect">
            <a:avLst/>
          </a:prstGeom>
        </p:spPr>
      </p:pic>
      <p:sp>
        <p:nvSpPr>
          <p:cNvPr id="46" name="角丸四角形 45"/>
          <p:cNvSpPr/>
          <p:nvPr/>
        </p:nvSpPr>
        <p:spPr>
          <a:xfrm>
            <a:off x="3416402" y="3146182"/>
            <a:ext cx="3047999" cy="361614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FF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主催者（恩智川クリーン・リバー・プロジェクト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柏原市民の会）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9" name="図 38">
            <a:extLst>
              <a:ext uri="{FF2B5EF4-FFF2-40B4-BE49-F238E27FC236}">
                <a16:creationId xmlns:a16="http://schemas.microsoft.com/office/drawing/2014/main" id="{D81957BC-FD91-46AD-9A52-E6DBF0A6D4E5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64208" y="8270710"/>
            <a:ext cx="2223369" cy="1576898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B357962C-24E7-404B-8FEE-5488C5FE5B75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56050" y="6906931"/>
            <a:ext cx="2219684" cy="1288243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CDFD0AC0-1097-4C19-83CB-94531E65D38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69662" y="6897516"/>
            <a:ext cx="1480995" cy="2950092"/>
          </a:xfrm>
          <a:prstGeom prst="rect">
            <a:avLst/>
          </a:prstGeom>
        </p:spPr>
      </p:pic>
      <p:sp>
        <p:nvSpPr>
          <p:cNvPr id="33" name="角丸四角形 32"/>
          <p:cNvSpPr/>
          <p:nvPr/>
        </p:nvSpPr>
        <p:spPr>
          <a:xfrm>
            <a:off x="2966282" y="6897216"/>
            <a:ext cx="1995533" cy="252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これまでの活動等の展示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F48EF420-9173-4322-95F0-CE8EAA1E8AA0}"/>
              </a:ext>
            </a:extLst>
          </p:cNvPr>
          <p:cNvSpPr txBox="1"/>
          <p:nvPr/>
        </p:nvSpPr>
        <p:spPr>
          <a:xfrm>
            <a:off x="1071162" y="8319504"/>
            <a:ext cx="13708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bg1"/>
                </a:solidFill>
                <a:latin typeface="Rockwell Extra Bold" panose="02060903040505020403" pitchFamily="18" charset="0"/>
                <a:ea typeface="BIZ UDPゴシック" panose="020B0400000000000000" pitchFamily="50" charset="-128"/>
              </a:rPr>
              <a:t>約</a:t>
            </a:r>
            <a:r>
              <a:rPr kumimoji="1" lang="en-US" altLang="ja-JP" sz="900" b="1" dirty="0">
                <a:solidFill>
                  <a:schemeClr val="bg1"/>
                </a:solidFill>
                <a:latin typeface="Rockwell Extra Bold" panose="02060903040505020403" pitchFamily="18" charset="0"/>
                <a:ea typeface="BIZ UDPゴシック" panose="020B0400000000000000" pitchFamily="50" charset="-128"/>
              </a:rPr>
              <a:t>700m</a:t>
            </a:r>
            <a:r>
              <a:rPr kumimoji="1" lang="ja-JP" altLang="en-US" sz="900" b="1" dirty="0">
                <a:solidFill>
                  <a:schemeClr val="bg1"/>
                </a:solidFill>
                <a:latin typeface="Rockwell Extra Bold" panose="02060903040505020403" pitchFamily="18" charset="0"/>
                <a:ea typeface="BIZ UDPゴシック" panose="020B0400000000000000" pitchFamily="50" charset="-128"/>
              </a:rPr>
              <a:t>の区間を清掃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E43EB03C-0785-4A7A-A1E8-9220C5243F6A}"/>
              </a:ext>
            </a:extLst>
          </p:cNvPr>
          <p:cNvSpPr txBox="1"/>
          <p:nvPr/>
        </p:nvSpPr>
        <p:spPr>
          <a:xfrm rot="20558624">
            <a:off x="1752096" y="7243642"/>
            <a:ext cx="8771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b="1" dirty="0">
                <a:solidFill>
                  <a:schemeClr val="bg1"/>
                </a:solidFill>
                <a:latin typeface="Rockwell Extra Bold" panose="02060903040505020403" pitchFamily="18" charset="0"/>
                <a:ea typeface="BIZ UDPゴシック" panose="020B0400000000000000" pitchFamily="50" charset="-128"/>
              </a:rPr>
              <a:t>親子で参加！</a:t>
            </a:r>
            <a:endParaRPr kumimoji="1" lang="ja-JP" altLang="en-US" sz="900" b="1" dirty="0">
              <a:solidFill>
                <a:schemeClr val="bg1"/>
              </a:solidFill>
              <a:latin typeface="Rockwell Extra Bold" panose="02060903040505020403" pitchFamily="18" charset="0"/>
              <a:ea typeface="BIZ UDPゴシック" panose="020B0400000000000000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C94AADF2-97AD-48E3-A7BE-9AC5504CB290}"/>
              </a:ext>
            </a:extLst>
          </p:cNvPr>
          <p:cNvSpPr txBox="1"/>
          <p:nvPr/>
        </p:nvSpPr>
        <p:spPr>
          <a:xfrm>
            <a:off x="3731336" y="7974057"/>
            <a:ext cx="14045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bg1"/>
                </a:solidFill>
                <a:latin typeface="Rockwell Extra Bold" panose="02060903040505020403" pitchFamily="18" charset="0"/>
                <a:ea typeface="BIZ UDPゴシック" panose="020B0400000000000000" pitchFamily="50" charset="-128"/>
              </a:rPr>
              <a:t>毎年、ごみの調査を実施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D62A465-4062-45F4-9CA9-C2834400FB34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56050" y="5385048"/>
            <a:ext cx="2229040" cy="1438224"/>
          </a:xfrm>
          <a:prstGeom prst="rect">
            <a:avLst/>
          </a:prstGeom>
        </p:spPr>
      </p:pic>
      <p:sp>
        <p:nvSpPr>
          <p:cNvPr id="45" name="角丸四角形 32">
            <a:extLst>
              <a:ext uri="{FF2B5EF4-FFF2-40B4-BE49-F238E27FC236}">
                <a16:creationId xmlns:a16="http://schemas.microsoft.com/office/drawing/2014/main" id="{E53863AD-6F2D-4244-BC10-20FCF1B1EF18}"/>
              </a:ext>
            </a:extLst>
          </p:cNvPr>
          <p:cNvSpPr/>
          <p:nvPr/>
        </p:nvSpPr>
        <p:spPr>
          <a:xfrm>
            <a:off x="2966282" y="8266892"/>
            <a:ext cx="1995533" cy="342617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恩智川をテーマとした川柳　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優秀作品の表彰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15392E99-F7A5-4EA4-BD2F-2FE27F8FC12B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54073" y="5385048"/>
            <a:ext cx="1587295" cy="1438224"/>
          </a:xfrm>
          <a:prstGeom prst="rect">
            <a:avLst/>
          </a:prstGeom>
        </p:spPr>
      </p:pic>
      <p:sp>
        <p:nvSpPr>
          <p:cNvPr id="16" name="角丸四角形 15"/>
          <p:cNvSpPr/>
          <p:nvPr/>
        </p:nvSpPr>
        <p:spPr>
          <a:xfrm>
            <a:off x="2966282" y="5336892"/>
            <a:ext cx="1994400" cy="252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生物観察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5188917" y="5332822"/>
            <a:ext cx="1514784" cy="252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FF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水質調査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2309E26C-5EBB-4367-8740-C9974812B29B}"/>
              </a:ext>
            </a:extLst>
          </p:cNvPr>
          <p:cNvSpPr txBox="1"/>
          <p:nvPr/>
        </p:nvSpPr>
        <p:spPr>
          <a:xfrm rot="21036055">
            <a:off x="5143416" y="6456469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b="1" dirty="0">
                <a:solidFill>
                  <a:schemeClr val="bg1"/>
                </a:solidFill>
                <a:latin typeface="Rockwell Extra Bold" panose="02060903040505020403" pitchFamily="18" charset="0"/>
                <a:ea typeface="BIZ UDPゴシック" panose="020B0400000000000000" pitchFamily="50" charset="-128"/>
              </a:rPr>
              <a:t>パックテストを</a:t>
            </a:r>
            <a:endParaRPr lang="en-US" altLang="ja-JP" sz="900" b="1" dirty="0">
              <a:solidFill>
                <a:schemeClr val="bg1"/>
              </a:solidFill>
              <a:latin typeface="Rockwell Extra Bold" panose="02060903040505020403" pitchFamily="18" charset="0"/>
              <a:ea typeface="BIZ UDPゴシック" panose="020B0400000000000000" pitchFamily="50" charset="-128"/>
            </a:endParaRPr>
          </a:p>
          <a:p>
            <a:r>
              <a:rPr lang="ja-JP" altLang="en-US" sz="900" b="1" dirty="0">
                <a:solidFill>
                  <a:schemeClr val="bg1"/>
                </a:solidFill>
                <a:latin typeface="Rockwell Extra Bold" panose="02060903040505020403" pitchFamily="18" charset="0"/>
                <a:ea typeface="BIZ UDPゴシック" panose="020B0400000000000000" pitchFamily="50" charset="-128"/>
              </a:rPr>
              <a:t>用いて実験！</a:t>
            </a:r>
            <a:endParaRPr kumimoji="1" lang="ja-JP" altLang="en-US" sz="900" b="1" dirty="0">
              <a:solidFill>
                <a:schemeClr val="bg1"/>
              </a:solidFill>
              <a:latin typeface="Rockwell Extra Bold" panose="02060903040505020403" pitchFamily="18" charset="0"/>
              <a:ea typeface="BIZ UDPゴシック" panose="020B0400000000000000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9232624E-A796-4DAE-9952-B472607D7791}"/>
              </a:ext>
            </a:extLst>
          </p:cNvPr>
          <p:cNvSpPr txBox="1"/>
          <p:nvPr/>
        </p:nvSpPr>
        <p:spPr>
          <a:xfrm>
            <a:off x="2782024" y="5575157"/>
            <a:ext cx="8723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bg1"/>
                </a:solidFill>
                <a:latin typeface="Rockwell Extra Bold" panose="02060903040505020403" pitchFamily="18" charset="0"/>
                <a:ea typeface="BIZ UDPゴシック" panose="020B0400000000000000" pitchFamily="50" charset="-128"/>
              </a:rPr>
              <a:t>恩智川には</a:t>
            </a:r>
            <a:endParaRPr kumimoji="1" lang="en-US" altLang="ja-JP" sz="900" b="1" dirty="0">
              <a:solidFill>
                <a:schemeClr val="bg1"/>
              </a:solidFill>
              <a:latin typeface="Rockwell Extra Bold" panose="02060903040505020403" pitchFamily="18" charset="0"/>
              <a:ea typeface="BIZ UDPゴシック" panose="020B0400000000000000" pitchFamily="50" charset="-128"/>
            </a:endParaRPr>
          </a:p>
          <a:p>
            <a:r>
              <a:rPr lang="ja-JP" altLang="en-US" sz="900" b="1" dirty="0">
                <a:solidFill>
                  <a:schemeClr val="bg1"/>
                </a:solidFill>
                <a:latin typeface="Rockwell Extra Bold" panose="02060903040505020403" pitchFamily="18" charset="0"/>
                <a:ea typeface="BIZ UDPゴシック" panose="020B0400000000000000" pitchFamily="50" charset="-128"/>
              </a:rPr>
              <a:t>どんな生物が</a:t>
            </a:r>
            <a:endParaRPr lang="en-US" altLang="ja-JP" sz="900" b="1" dirty="0">
              <a:solidFill>
                <a:schemeClr val="bg1"/>
              </a:solidFill>
              <a:latin typeface="Rockwell Extra Bold" panose="02060903040505020403" pitchFamily="18" charset="0"/>
              <a:ea typeface="BIZ UDPゴシック" panose="020B0400000000000000" pitchFamily="50" charset="-128"/>
            </a:endParaRPr>
          </a:p>
          <a:p>
            <a:r>
              <a:rPr lang="ja-JP" altLang="en-US" sz="900" b="1" dirty="0">
                <a:solidFill>
                  <a:schemeClr val="bg1"/>
                </a:solidFill>
                <a:latin typeface="Rockwell Extra Bold" panose="02060903040505020403" pitchFamily="18" charset="0"/>
                <a:ea typeface="BIZ UDPゴシック" panose="020B0400000000000000" pitchFamily="50" charset="-128"/>
              </a:rPr>
              <a:t>いるかな？</a:t>
            </a:r>
            <a:endParaRPr kumimoji="1" lang="ja-JP" altLang="en-US" sz="900" b="1" dirty="0">
              <a:solidFill>
                <a:schemeClr val="bg1"/>
              </a:solidFill>
              <a:latin typeface="Rockwell Extra Bold" panose="02060903040505020403" pitchFamily="18" charset="0"/>
              <a:ea typeface="BIZ UDPゴシック" panose="020B0400000000000000" pitchFamily="50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038B581-86CD-44AC-8133-E5001B4C2C6D}"/>
              </a:ext>
            </a:extLst>
          </p:cNvPr>
          <p:cNvSpPr txBox="1"/>
          <p:nvPr/>
        </p:nvSpPr>
        <p:spPr>
          <a:xfrm>
            <a:off x="146513" y="4979521"/>
            <a:ext cx="184537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bg1"/>
                </a:solidFill>
                <a:latin typeface="Rockwell Extra Bold" panose="02060903040505020403" pitchFamily="18" charset="0"/>
                <a:ea typeface="BIZ UDPゴシック" panose="020B0400000000000000" pitchFamily="50" charset="-128"/>
              </a:rPr>
              <a:t>柏原市　平野こどもスポーツ広場</a:t>
            </a:r>
          </a:p>
        </p:txBody>
      </p:sp>
    </p:spTree>
    <p:extLst>
      <p:ext uri="{BB962C8B-B14F-4D97-AF65-F5344CB8AC3E}">
        <p14:creationId xmlns:p14="http://schemas.microsoft.com/office/powerpoint/2010/main" val="1848976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A4 210 x 297 mm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HGP創英角ﾎﾟｯﾌﾟ体</vt:lpstr>
      <vt:lpstr>Meiryo UI</vt:lpstr>
      <vt:lpstr>Arial</vt:lpstr>
      <vt:lpstr>Calibri</vt:lpstr>
      <vt:lpstr>Rockwell Extra Bold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2023-03-22T08:22:09Z</dcterms:created>
  <dcterms:modified xsi:type="dcterms:W3CDTF">2024-03-19T02:24:29Z</dcterms:modified>
</cp:coreProperties>
</file>