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7610138" cy="9906000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55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FFCCFF"/>
    <a:srgbClr val="FFCCCC"/>
    <a:srgbClr val="FFCC99"/>
    <a:srgbClr val="00FF00"/>
    <a:srgbClr val="2FF138"/>
    <a:srgbClr val="FFFFCC"/>
    <a:srgbClr val="EDF6F9"/>
    <a:srgbClr val="E5F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9" autoAdjust="0"/>
    <p:restoredTop sz="92557" autoAdjust="0"/>
  </p:normalViewPr>
  <p:slideViewPr>
    <p:cSldViewPr showGuides="1">
      <p:cViewPr varScale="1">
        <p:scale>
          <a:sx n="48" d="100"/>
          <a:sy n="48" d="100"/>
        </p:scale>
        <p:origin x="870" y="54"/>
      </p:cViewPr>
      <p:guideLst>
        <p:guide orient="horz" pos="3120"/>
        <p:guide pos="55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0308" cy="488871"/>
          </a:xfrm>
          <a:prstGeom prst="rect">
            <a:avLst/>
          </a:prstGeom>
        </p:spPr>
        <p:txBody>
          <a:bodyPr vert="horz" lIns="89653" tIns="44829" rIns="89653" bIns="448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21" y="3"/>
            <a:ext cx="2880308" cy="488871"/>
          </a:xfrm>
          <a:prstGeom prst="rect">
            <a:avLst/>
          </a:prstGeom>
        </p:spPr>
        <p:txBody>
          <a:bodyPr vert="horz" lIns="89653" tIns="44829" rIns="89653" bIns="44829" rtlCol="0"/>
          <a:lstStyle>
            <a:lvl1pPr algn="r">
              <a:defRPr sz="1200"/>
            </a:lvl1pPr>
          </a:lstStyle>
          <a:p>
            <a:fld id="{85D22CB6-9335-4008-8782-15BCD39E4CEB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33425"/>
            <a:ext cx="651351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53" tIns="44829" rIns="89653" bIns="448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89653" tIns="44829" rIns="89653" bIns="448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9"/>
            <a:ext cx="2880308" cy="488871"/>
          </a:xfrm>
          <a:prstGeom prst="rect">
            <a:avLst/>
          </a:prstGeom>
        </p:spPr>
        <p:txBody>
          <a:bodyPr vert="horz" lIns="89653" tIns="44829" rIns="89653" bIns="448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21" y="9286849"/>
            <a:ext cx="2880308" cy="488871"/>
          </a:xfrm>
          <a:prstGeom prst="rect">
            <a:avLst/>
          </a:prstGeom>
        </p:spPr>
        <p:txBody>
          <a:bodyPr vert="horz" lIns="89653" tIns="44829" rIns="89653" bIns="44829" rtlCol="0" anchor="b"/>
          <a:lstStyle>
            <a:lvl1pPr algn="r">
              <a:defRPr sz="1200"/>
            </a:lvl1pPr>
          </a:lstStyle>
          <a:p>
            <a:fld id="{A58EAAE7-B484-44E4-AE39-1D35CF670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9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6675" y="733425"/>
            <a:ext cx="6513513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EAAE7-B484-44E4-AE39-1D35CF6703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12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20761" y="3077284"/>
            <a:ext cx="14968617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41521" y="5613401"/>
            <a:ext cx="12327097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15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04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575511" y="529698"/>
            <a:ext cx="2971712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60384" y="529698"/>
            <a:ext cx="8621631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3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9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1080" y="6365522"/>
            <a:ext cx="14968617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91080" y="4198587"/>
            <a:ext cx="14968617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6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60384" y="3081868"/>
            <a:ext cx="5796670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750557" y="3081868"/>
            <a:ext cx="5796670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2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0507" y="396699"/>
            <a:ext cx="15849124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508" y="2217386"/>
            <a:ext cx="7780869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0508" y="3141486"/>
            <a:ext cx="7780869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945710" y="2217386"/>
            <a:ext cx="7783925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8945710" y="3141486"/>
            <a:ext cx="7783925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27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89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0511" y="394407"/>
            <a:ext cx="579361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85077" y="394407"/>
            <a:ext cx="9844558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0511" y="2072923"/>
            <a:ext cx="579361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19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1710" y="6934201"/>
            <a:ext cx="10566083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451710" y="885119"/>
            <a:ext cx="10566083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51710" y="7752823"/>
            <a:ext cx="10566083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0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507" y="396699"/>
            <a:ext cx="15849124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507" y="2311402"/>
            <a:ext cx="15849124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507" y="9181396"/>
            <a:ext cx="4109032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D185-9979-4868-A234-1070A36CC68C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016797" y="9181396"/>
            <a:ext cx="5576544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2620599" y="9181396"/>
            <a:ext cx="4109032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7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/>
          <a:srcRect r="604" b="33389"/>
          <a:stretch/>
        </p:blipFill>
        <p:spPr>
          <a:xfrm>
            <a:off x="11544754" y="4363197"/>
            <a:ext cx="5613243" cy="548634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764" y="4107452"/>
            <a:ext cx="10861848" cy="5165596"/>
          </a:xfrm>
          <a:prstGeom prst="rect">
            <a:avLst/>
          </a:prstGeom>
        </p:spPr>
      </p:pic>
      <p:sp>
        <p:nvSpPr>
          <p:cNvPr id="4" name="横巻き 3"/>
          <p:cNvSpPr/>
          <p:nvPr/>
        </p:nvSpPr>
        <p:spPr>
          <a:xfrm>
            <a:off x="366615" y="1836806"/>
            <a:ext cx="16873643" cy="2386560"/>
          </a:xfrm>
          <a:prstGeom prst="horizontalScroll">
            <a:avLst>
              <a:gd name="adj" fmla="val 7878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24149" y="545731"/>
            <a:ext cx="16646128" cy="1421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83634" y="1298048"/>
            <a:ext cx="631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（ごみの組成調査も実施）</a:t>
            </a:r>
            <a:endParaRPr lang="en-US" altLang="ja-JP" sz="2800" b="1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6616" y="69743"/>
            <a:ext cx="6509765" cy="400110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rgbClr val="2FF138"/>
              </a:gs>
              <a:gs pos="100000">
                <a:schemeClr val="bg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恩智川クリーン・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リバープロジェクトだより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688" y="564696"/>
            <a:ext cx="1155604" cy="131487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50473" y="577411"/>
            <a:ext cx="1925861" cy="1317693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13125549" y="13943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八尾土木事務所　地域支援防災</a:t>
            </a:r>
            <a:r>
              <a:rPr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G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8287" y="2067871"/>
            <a:ext cx="164648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地域の住民が集まり実施されてきた恩智川における美化活動が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日に実施され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、この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活動ではごみの発生源を探るべく収集したごみの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組成の調査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をおこない、今回「食品用包装ごみ」が例年に比べ多数増加していること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が確認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できました。</a:t>
            </a: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食品用包装ごみ」は主にプラスチックで成形され、生態系への影響が懸念されることから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、原因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の特定に引き続き調査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を行うなど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取り組みを進める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こととなりました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広く寝屋川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流域の水環境改善に寄与するこの取り組みを、柏原市と連携し引き続き支援していきます。</a:t>
            </a:r>
          </a:p>
          <a:p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98767" y="9242226"/>
            <a:ext cx="10830733" cy="614852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のプラごみ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21kg</a:t>
            </a:r>
            <a:r>
              <a:rPr lang="ja-JP" altLang="en-US" sz="24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その他ごみ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:13kg</a:t>
            </a:r>
            <a:r>
              <a:rPr lang="ja-JP" altLang="en-US" sz="24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調査延長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:200m</a:t>
            </a:r>
            <a:r>
              <a:rPr lang="ja-JP" altLang="en-US" sz="2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人数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:8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3278538" y="3945375"/>
            <a:ext cx="2200729" cy="521202"/>
          </a:xfrm>
          <a:prstGeom prst="roundRect">
            <a:avLst/>
          </a:prstGeom>
          <a:noFill/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ゴミ調査</a:t>
            </a:r>
            <a:r>
              <a:rPr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カード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877538" y="632307"/>
            <a:ext cx="9963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今年も恩智川において美化活動を実施しました</a:t>
            </a:r>
            <a:endParaRPr lang="en-US" altLang="ja-JP" sz="3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49"/>
          <a:stretch/>
        </p:blipFill>
        <p:spPr>
          <a:xfrm>
            <a:off x="366615" y="7302717"/>
            <a:ext cx="2666825" cy="1939509"/>
          </a:xfrm>
          <a:prstGeom prst="rect">
            <a:avLst/>
          </a:prstGeom>
        </p:spPr>
      </p:pic>
      <p:sp>
        <p:nvSpPr>
          <p:cNvPr id="33" name="角丸四角形 32"/>
          <p:cNvSpPr/>
          <p:nvPr/>
        </p:nvSpPr>
        <p:spPr>
          <a:xfrm>
            <a:off x="13468675" y="8364105"/>
            <a:ext cx="3727974" cy="1522845"/>
          </a:xfrm>
          <a:prstGeom prst="roundRect">
            <a:avLst>
              <a:gd name="adj" fmla="val 5739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 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ゴ ミ  調 査 の 結 果 </a:t>
            </a:r>
            <a:r>
              <a:rPr lang="en-US" altLang="ja-JP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）は昨年度結果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第１位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食品用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包装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第２位　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タバコの吸い殻   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第３位　</a:t>
            </a:r>
            <a:r>
              <a:rPr lang="ja-JP" altLang="ja-JP" sz="1400" dirty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ポリ袋</a:t>
            </a:r>
            <a:r>
              <a:rPr lang="ja-JP" altLang="ja-JP" sz="1400" dirty="0" smtClean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破片</a:t>
            </a:r>
            <a:r>
              <a:rPr lang="ja-JP" altLang="en-US" sz="1400" dirty="0" smtClean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第４位　</a:t>
            </a:r>
            <a:r>
              <a:rPr lang="ja-JP" altLang="en-US" sz="1400" dirty="0" smtClean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飲料缶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（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第５位　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買い物レジ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袋　　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89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2022-01-07T01:49:17Z</dcterms:created>
  <dcterms:modified xsi:type="dcterms:W3CDTF">2022-01-07T01:49:50Z</dcterms:modified>
</cp:coreProperties>
</file>