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61" r:id="rId5"/>
    <p:sldId id="263" r:id="rId6"/>
    <p:sldId id="274" r:id="rId7"/>
    <p:sldId id="290" r:id="rId8"/>
    <p:sldId id="293" r:id="rId9"/>
    <p:sldId id="275" r:id="rId10"/>
    <p:sldId id="280" r:id="rId11"/>
    <p:sldId id="292" r:id="rId12"/>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59CDD"/>
    <a:srgbClr val="FFFFFF"/>
    <a:srgbClr val="FFC000"/>
    <a:srgbClr val="00FF00"/>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98587" autoAdjust="0"/>
  </p:normalViewPr>
  <p:slideViewPr>
    <p:cSldViewPr>
      <p:cViewPr>
        <p:scale>
          <a:sx n="75" d="100"/>
          <a:sy n="75" d="100"/>
        </p:scale>
        <p:origin x="-150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4BE2AEEB-F4B4-415E-9D13-8446CEEA6BBC}" type="datetimeFigureOut">
              <a:rPr kumimoji="1" lang="ja-JP" altLang="en-US" smtClean="0"/>
              <a:t>2018/9/6</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F4697878-7F00-450A-B22E-3DA0989CDC58}" type="slidenum">
              <a:rPr kumimoji="1" lang="ja-JP" altLang="en-US" smtClean="0"/>
              <a:t>‹#›</a:t>
            </a:fld>
            <a:endParaRPr kumimoji="1" lang="ja-JP" altLang="en-US"/>
          </a:p>
        </p:txBody>
      </p:sp>
    </p:spTree>
    <p:extLst>
      <p:ext uri="{BB962C8B-B14F-4D97-AF65-F5344CB8AC3E}">
        <p14:creationId xmlns:p14="http://schemas.microsoft.com/office/powerpoint/2010/main" val="3112257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AADEB07C-E8BB-43DC-ADB8-8CCB97A06562}" type="datetimeFigureOut">
              <a:rPr kumimoji="1" lang="ja-JP" altLang="en-US" smtClean="0"/>
              <a:t>2018/9/6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736FAE79-70E4-4E8C-B626-53BDF38687BB}" type="slidenum">
              <a:rPr kumimoji="1" lang="ja-JP" altLang="en-US" smtClean="0"/>
              <a:t>‹#›</a:t>
            </a:fld>
            <a:endParaRPr kumimoji="1" lang="ja-JP" altLang="en-US"/>
          </a:p>
        </p:txBody>
      </p:sp>
    </p:spTree>
    <p:extLst>
      <p:ext uri="{BB962C8B-B14F-4D97-AF65-F5344CB8AC3E}">
        <p14:creationId xmlns:p14="http://schemas.microsoft.com/office/powerpoint/2010/main" val="1417855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1C9DF83-65CB-4625-98BC-0B063D5ADC34}" type="slidenum">
              <a:rPr kumimoji="1" lang="ja-JP" altLang="en-US" smtClean="0"/>
              <a:t>1</a:t>
            </a:fld>
            <a:endParaRPr kumimoji="1" lang="ja-JP" altLang="en-US"/>
          </a:p>
        </p:txBody>
      </p:sp>
    </p:spTree>
    <p:extLst>
      <p:ext uri="{BB962C8B-B14F-4D97-AF65-F5344CB8AC3E}">
        <p14:creationId xmlns:p14="http://schemas.microsoft.com/office/powerpoint/2010/main" val="99416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36FAE79-70E4-4E8C-B626-53BDF38687BB}" type="slidenum">
              <a:rPr kumimoji="1" lang="ja-JP" altLang="en-US" smtClean="0"/>
              <a:t>2</a:t>
            </a:fld>
            <a:endParaRPr kumimoji="1" lang="ja-JP" altLang="en-US"/>
          </a:p>
        </p:txBody>
      </p:sp>
    </p:spTree>
    <p:extLst>
      <p:ext uri="{BB962C8B-B14F-4D97-AF65-F5344CB8AC3E}">
        <p14:creationId xmlns:p14="http://schemas.microsoft.com/office/powerpoint/2010/main" val="236146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56948E0-7AD4-4A5B-9033-856DC77C787F}" type="slidenum">
              <a:rPr kumimoji="1" lang="ja-JP" altLang="en-US" smtClean="0"/>
              <a:t>7</a:t>
            </a:fld>
            <a:endParaRPr kumimoji="1" lang="ja-JP" altLang="en-US"/>
          </a:p>
        </p:txBody>
      </p:sp>
    </p:spTree>
    <p:extLst>
      <p:ext uri="{BB962C8B-B14F-4D97-AF65-F5344CB8AC3E}">
        <p14:creationId xmlns:p14="http://schemas.microsoft.com/office/powerpoint/2010/main" val="378468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949D682-CC7C-4B27-9246-D292617CCA81}" type="datetime1">
              <a:rPr lang="ja-JP" altLang="en-US" smtClean="0"/>
              <a:t>2018/9/6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AA00085-491D-4D2A-87A7-277CD7EA0C7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9D27B00-44FE-4B38-A22C-CB6108F9AE51}" type="datetime1">
              <a:rPr lang="ja-JP" altLang="en-US" smtClean="0"/>
              <a:t>2018/9/6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E52C747-FB97-462D-A943-3646AE4976D9}"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8865503-F734-479D-A7C5-A46D39CFACDF}" type="datetime1">
              <a:rPr lang="ja-JP" altLang="en-US" smtClean="0"/>
              <a:t>2018/9/6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4ABB335D-7831-4FA0-B7E5-3790BC46349A}"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ABDAEE1-5323-4D28-83EB-2FE1B158CB61}" type="datetime1">
              <a:rPr lang="ja-JP" altLang="en-US" smtClean="0"/>
              <a:t>2018/9/6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F2BD3AF-05AE-4E14-80B5-D6AB1F94E73A}"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4262111A-5D18-4D10-96C5-5983D2B9E226}" type="datetime1">
              <a:rPr lang="ja-JP" altLang="en-US" smtClean="0"/>
              <a:t>2018/9/6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15396AC-F765-4FC0-8BF2-6A33E4837C9F}"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EC3652D-E10C-4187-800D-11D475B4363F}" type="datetime1">
              <a:rPr lang="ja-JP" altLang="en-US" smtClean="0"/>
              <a:t>2018/9/6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ED7794A-5D21-4FEA-9ED9-A5CC1F6FBD12}"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CD612E4F-C90A-4BB6-BDCA-CAE0A5406592}" type="datetime1">
              <a:rPr lang="ja-JP" altLang="en-US" smtClean="0"/>
              <a:t>2018/9/6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49DB1AA5-9346-4B08-A312-AB9E8EB484FD}"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6D4472A6-6DFF-43F1-9828-24EB41CDDEE8}" type="datetime1">
              <a:rPr lang="ja-JP" altLang="en-US" smtClean="0"/>
              <a:t>2018/9/6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42FA544-FAE1-46A2-B6C8-A53CB2EDFA1C}"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453BBD0B-1E6B-46FE-AF88-897862F64533}" type="datetime1">
              <a:rPr lang="ja-JP" altLang="en-US" smtClean="0"/>
              <a:t>2018/9/6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EBB1EF2-C0ED-4F4D-9386-35CCFB50869A}"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F8AE677-7231-4F98-A6DD-9DEC9783DA49}" type="datetime1">
              <a:rPr lang="ja-JP" altLang="en-US" smtClean="0"/>
              <a:t>2018/9/6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5BB8FDB-4B76-43D8-933B-7CC3B48FE086}"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C580E603-4215-4F81-B834-7F6334D2CBA7}" type="datetime1">
              <a:rPr lang="ja-JP" altLang="en-US" smtClean="0"/>
              <a:t>2018/9/6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1B7979C-B244-49F2-AC16-F2D6EFF0CBB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D171044-B734-4B66-A297-B19561541E61}" type="datetime1">
              <a:rPr lang="ja-JP" altLang="en-US" smtClean="0"/>
              <a:t>2018/9/6</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0B11702-672C-49BD-B3D7-2318C8377F1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a:ex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年度建設事業評価（</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街路</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Text Box 18"/>
          <p:cNvSpPr txBox="1">
            <a:spLocks noChangeArrowheads="1"/>
          </p:cNvSpPr>
          <p:nvPr/>
        </p:nvSpPr>
        <p:spPr bwMode="auto">
          <a:xfrm>
            <a:off x="7596188" y="106363"/>
            <a:ext cx="1397000" cy="369332"/>
          </a:xfrm>
          <a:prstGeom prst="rect">
            <a:avLst/>
          </a:prstGeom>
          <a:solidFill>
            <a:schemeClr val="bg1"/>
          </a:solidFill>
          <a:ln w="9525" algn="ctr">
            <a:solidFill>
              <a:schemeClr val="tx1"/>
            </a:solidFill>
            <a:miter lim="800000"/>
            <a:headEnd/>
            <a:tailEnd/>
          </a:ln>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1800" dirty="0" smtClean="0">
                <a:solidFill>
                  <a:srgbClr val="000000"/>
                </a:solidFill>
                <a:latin typeface="HG丸ｺﾞｼｯｸM-PRO" pitchFamily="50" charset="-128"/>
                <a:ea typeface="HG丸ｺﾞｼｯｸM-PRO" pitchFamily="50" charset="-128"/>
              </a:rPr>
              <a:t>資料１－</a:t>
            </a:r>
            <a:r>
              <a:rPr lang="ja-JP" altLang="en-US" sz="1800" dirty="0">
                <a:solidFill>
                  <a:srgbClr val="000000"/>
                </a:solidFill>
                <a:latin typeface="HG丸ｺﾞｼｯｸM-PRO" pitchFamily="50" charset="-128"/>
                <a:ea typeface="HG丸ｺﾞｼｯｸM-PRO" pitchFamily="50" charset="-128"/>
              </a:rPr>
              <a:t>１　</a:t>
            </a:r>
          </a:p>
        </p:txBody>
      </p:sp>
      <p:sp>
        <p:nvSpPr>
          <p:cNvPr id="7" name="Rectangle 2"/>
          <p:cNvSpPr>
            <a:spLocks noChangeArrowheads="1"/>
          </p:cNvSpPr>
          <p:nvPr/>
        </p:nvSpPr>
        <p:spPr bwMode="auto">
          <a:xfrm>
            <a:off x="6624638" y="620713"/>
            <a:ext cx="2476500" cy="6480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平成</a:t>
            </a:r>
            <a:r>
              <a:rPr lang="en-US" altLang="ja-JP" sz="1200" dirty="0">
                <a:solidFill>
                  <a:srgbClr val="000000"/>
                </a:solidFill>
                <a:latin typeface="HGPｺﾞｼｯｸM" pitchFamily="50" charset="-128"/>
                <a:ea typeface="HGPｺﾞｼｯｸM" pitchFamily="50" charset="-128"/>
              </a:rPr>
              <a:t>30</a:t>
            </a:r>
            <a:r>
              <a:rPr lang="ja-JP" altLang="en-US" sz="1200" dirty="0" smtClean="0">
                <a:solidFill>
                  <a:srgbClr val="000000"/>
                </a:solidFill>
                <a:latin typeface="HGPｺﾞｼｯｸM" pitchFamily="50" charset="-128"/>
                <a:ea typeface="HGPｺﾞｼｯｸM" pitchFamily="50" charset="-128"/>
              </a:rPr>
              <a:t>年度第４回（</a:t>
            </a:r>
            <a:r>
              <a:rPr lang="en-US" altLang="ja-JP" sz="1200" dirty="0" smtClean="0">
                <a:solidFill>
                  <a:srgbClr val="000000"/>
                </a:solidFill>
                <a:latin typeface="HGPｺﾞｼｯｸM" pitchFamily="50" charset="-128"/>
                <a:ea typeface="HGPｺﾞｼｯｸM" pitchFamily="50" charset="-128"/>
              </a:rPr>
              <a:t>H30.9.11</a:t>
            </a:r>
            <a:r>
              <a:rPr lang="ja-JP" altLang="en-US" sz="1200" dirty="0" smtClean="0">
                <a:solidFill>
                  <a:srgbClr val="000000"/>
                </a:solidFill>
                <a:latin typeface="HGPｺﾞｼｯｸM" pitchFamily="50" charset="-128"/>
                <a:ea typeface="HGPｺﾞｼｯｸM" pitchFamily="50" charset="-128"/>
              </a:rPr>
              <a:t>）</a:t>
            </a:r>
            <a:r>
              <a:rPr lang="ja-JP" altLang="en-US" sz="1200" dirty="0">
                <a:solidFill>
                  <a:srgbClr val="000000"/>
                </a:solidFill>
                <a:latin typeface="HGPｺﾞｼｯｸM" pitchFamily="50" charset="-128"/>
                <a:ea typeface="HGPｺﾞｼｯｸM" pitchFamily="50" charset="-128"/>
              </a:rPr>
              <a:t>　</a:t>
            </a:r>
            <a:endParaRPr lang="ja-JP" altLang="en-US" sz="1200" dirty="0">
              <a:solidFill>
                <a:srgbClr val="000000"/>
              </a:solidFill>
              <a:latin typeface="HGPｺﾞｼｯｸM" pitchFamily="50" charset="-128"/>
              <a:ea typeface="HGPｺﾞｼｯｸM" pitchFamily="50" charset="-128"/>
              <a:cs typeface="Times New Roman" pitchFamily="18" charset="0"/>
            </a:endParaRPr>
          </a:p>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大阪府建設事業評価審</a:t>
            </a:r>
            <a:r>
              <a:rPr lang="ja-JP" altLang="en-US" sz="1200" dirty="0" smtClean="0">
                <a:solidFill>
                  <a:srgbClr val="000000"/>
                </a:solidFill>
                <a:latin typeface="HGPｺﾞｼｯｸM" pitchFamily="50" charset="-128"/>
                <a:ea typeface="HGPｺﾞｼｯｸM" pitchFamily="50" charset="-128"/>
              </a:rPr>
              <a:t>議会</a:t>
            </a:r>
            <a:endParaRPr lang="en-US" altLang="ja-JP" sz="1200" dirty="0" smtClean="0">
              <a:solidFill>
                <a:srgbClr val="000000"/>
              </a:solidFill>
              <a:latin typeface="HGPｺﾞｼｯｸM" pitchFamily="50" charset="-128"/>
              <a:ea typeface="HGPｺﾞｼｯｸM" pitchFamily="50" charset="-128"/>
            </a:endParaRPr>
          </a:p>
          <a:p>
            <a:pPr eaLnBrk="1" hangingPunct="1">
              <a:lnSpc>
                <a:spcPts val="1300"/>
              </a:lnSpc>
              <a:spcBef>
                <a:spcPct val="0"/>
              </a:spcBef>
              <a:buFontTx/>
              <a:buNone/>
            </a:pPr>
            <a:r>
              <a:rPr lang="ja-JP" altLang="en-US" sz="1200" dirty="0">
                <a:solidFill>
                  <a:srgbClr val="000000"/>
                </a:solidFill>
                <a:latin typeface="HGPｺﾞｼｯｸM" pitchFamily="50" charset="-128"/>
                <a:ea typeface="HGPｺﾞｼｯｸM" pitchFamily="50" charset="-128"/>
              </a:rPr>
              <a:t>都市</a:t>
            </a:r>
            <a:r>
              <a:rPr lang="ja-JP" altLang="en-US" sz="1200" dirty="0" smtClean="0">
                <a:solidFill>
                  <a:srgbClr val="000000"/>
                </a:solidFill>
                <a:latin typeface="HGPｺﾞｼｯｸM" pitchFamily="50" charset="-128"/>
                <a:ea typeface="HGPｺﾞｼｯｸM" pitchFamily="50" charset="-128"/>
              </a:rPr>
              <a:t>整備</a:t>
            </a:r>
            <a:r>
              <a:rPr lang="ja-JP" altLang="en-US" sz="1200" dirty="0">
                <a:solidFill>
                  <a:srgbClr val="000000"/>
                </a:solidFill>
                <a:latin typeface="HGPｺﾞｼｯｸM" pitchFamily="50" charset="-128"/>
                <a:ea typeface="HGPｺﾞｼｯｸM" pitchFamily="50" charset="-128"/>
              </a:rPr>
              <a:t>部会</a:t>
            </a:r>
            <a:endParaRPr lang="en-US" altLang="ja-JP" sz="1200" dirty="0">
              <a:solidFill>
                <a:srgbClr val="000000"/>
              </a:solidFill>
              <a:latin typeface="HGPｺﾞｼｯｸM" pitchFamily="50" charset="-128"/>
              <a:ea typeface="HGPｺﾞｼｯｸM" pitchFamily="50" charset="-128"/>
            </a:endParaRPr>
          </a:p>
        </p:txBody>
      </p:sp>
      <p:sp>
        <p:nvSpPr>
          <p:cNvPr id="9" name="テキスト ボックス 4"/>
          <p:cNvSpPr txBox="1">
            <a:spLocks noChangeArrowheads="1"/>
          </p:cNvSpPr>
          <p:nvPr/>
        </p:nvSpPr>
        <p:spPr bwMode="auto">
          <a:xfrm>
            <a:off x="395536" y="1844675"/>
            <a:ext cx="842493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3600" dirty="0" smtClean="0">
                <a:latin typeface="Arial" charset="0"/>
              </a:rPr>
              <a:t>都市計画道路　十三高槻線（正雀工区）</a:t>
            </a:r>
            <a:endParaRPr lang="en-US" altLang="ja-JP" sz="3600" dirty="0" smtClean="0">
              <a:latin typeface="Arial" charset="0"/>
            </a:endParaRPr>
          </a:p>
          <a:p>
            <a:pPr algn="ctr" eaLnBrk="1" hangingPunct="1">
              <a:spcBef>
                <a:spcPct val="0"/>
              </a:spcBef>
              <a:buFontTx/>
              <a:buNone/>
            </a:pPr>
            <a:r>
              <a:rPr lang="ja-JP" altLang="en-US" sz="3600" dirty="0">
                <a:latin typeface="Arial" charset="0"/>
              </a:rPr>
              <a:t>街路事業</a:t>
            </a:r>
            <a:endParaRPr lang="en-US" altLang="ja-JP" sz="3600" dirty="0" smtClean="0">
              <a:latin typeface="Arial" charset="0"/>
            </a:endParaRPr>
          </a:p>
          <a:p>
            <a:pPr algn="ctr" eaLnBrk="1" hangingPunct="1">
              <a:spcBef>
                <a:spcPct val="0"/>
              </a:spcBef>
              <a:buFontTx/>
              <a:buNone/>
            </a:pPr>
            <a:r>
              <a:rPr lang="ja-JP" altLang="en-US" sz="3600" dirty="0" smtClean="0">
                <a:latin typeface="Arial" charset="0"/>
              </a:rPr>
              <a:t>［摂津市</a:t>
            </a:r>
            <a:r>
              <a:rPr lang="ja-JP" altLang="en-US" sz="3600" dirty="0">
                <a:latin typeface="Arial" charset="0"/>
              </a:rPr>
              <a:t>・</a:t>
            </a:r>
            <a:r>
              <a:rPr lang="ja-JP" altLang="en-US" sz="3600" dirty="0" smtClean="0">
                <a:latin typeface="Arial" charset="0"/>
              </a:rPr>
              <a:t>吹田市］</a:t>
            </a:r>
            <a:endParaRPr lang="en-US" altLang="ja-JP" sz="3600" dirty="0">
              <a:latin typeface="Arial" charset="0"/>
            </a:endParaRPr>
          </a:p>
          <a:p>
            <a:pPr algn="ctr" eaLnBrk="1" hangingPunct="1">
              <a:spcBef>
                <a:spcPct val="0"/>
              </a:spcBef>
              <a:buFontTx/>
              <a:buNone/>
            </a:pPr>
            <a:endParaRPr lang="en-US" altLang="ja-JP" sz="3600" dirty="0">
              <a:latin typeface="Arial" charset="0"/>
            </a:endParaRPr>
          </a:p>
          <a:p>
            <a:pPr algn="ctr" eaLnBrk="1" hangingPunct="1">
              <a:spcBef>
                <a:spcPct val="0"/>
              </a:spcBef>
              <a:buFont typeface="Arial" charset="0"/>
              <a:buNone/>
            </a:pPr>
            <a:r>
              <a:rPr lang="en-US" altLang="ja-JP" sz="3600" dirty="0" smtClean="0">
                <a:latin typeface="Arial" charset="0"/>
              </a:rPr>
              <a:t>【</a:t>
            </a:r>
            <a:r>
              <a:rPr lang="ja-JP" altLang="en-US" sz="3600" dirty="0" smtClean="0">
                <a:latin typeface="Arial" charset="0"/>
              </a:rPr>
              <a:t>再々評価（補足説明）</a:t>
            </a:r>
            <a:r>
              <a:rPr lang="en-US" altLang="ja-JP" sz="3600" dirty="0" smtClean="0">
                <a:latin typeface="Arial" charset="0"/>
              </a:rPr>
              <a:t>】</a:t>
            </a:r>
            <a:endParaRPr lang="ja-JP" altLang="en-US" sz="3600" dirty="0">
              <a:latin typeface="Arial" charset="0"/>
            </a:endParaRPr>
          </a:p>
          <a:p>
            <a:pPr algn="ctr" eaLnBrk="1" hangingPunct="1">
              <a:spcBef>
                <a:spcPct val="0"/>
              </a:spcBef>
              <a:buFontTx/>
              <a:buNone/>
            </a:pPr>
            <a:endParaRPr lang="ja-JP" altLang="en-US" sz="3600" dirty="0">
              <a:latin typeface="Arial" charset="0"/>
            </a:endParaRPr>
          </a:p>
        </p:txBody>
      </p:sp>
      <p:sp>
        <p:nvSpPr>
          <p:cNvPr id="2" name="スライド番号プレースホルダー 1"/>
          <p:cNvSpPr>
            <a:spLocks noGrp="1"/>
          </p:cNvSpPr>
          <p:nvPr>
            <p:ph type="sldNum" sz="quarter" idx="12"/>
          </p:nvPr>
        </p:nvSpPr>
        <p:spPr/>
        <p:txBody>
          <a:bodyPr/>
          <a:lstStyle/>
          <a:p>
            <a:pPr>
              <a:defRPr/>
            </a:pPr>
            <a:fld id="{CAA00085-491D-4D2A-87A7-277CD7EA0C7B}" type="slidenum">
              <a:rPr lang="ja-JP" altLang="en-US" smtClean="0"/>
              <a:pPr>
                <a:defRPr/>
              </a:pPr>
              <a:t>1</a:t>
            </a:fld>
            <a:endParaRPr lang="ja-JP" altLang="en-US"/>
          </a:p>
        </p:txBody>
      </p:sp>
    </p:spTree>
    <p:extLst>
      <p:ext uri="{BB962C8B-B14F-4D97-AF65-F5344CB8AC3E}">
        <p14:creationId xmlns:p14="http://schemas.microsoft.com/office/powerpoint/2010/main" val="1334594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1520" y="2564904"/>
            <a:ext cx="8568952" cy="3313137"/>
          </a:xfrm>
          <a:prstGeom prst="roundRect">
            <a:avLst>
              <a:gd name="adj" fmla="val 8951"/>
            </a:avLst>
          </a:prstGeom>
          <a:solidFill>
            <a:srgbClr val="00FF00">
              <a:alpha val="45000"/>
            </a:srgb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2"/>
          <p:cNvSpPr txBox="1">
            <a:spLocks noChangeArrowheads="1"/>
          </p:cNvSpPr>
          <p:nvPr/>
        </p:nvSpPr>
        <p:spPr bwMode="auto">
          <a:xfrm>
            <a:off x="107504" y="1124744"/>
            <a:ext cx="9217024"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smtClean="0">
                <a:latin typeface="HG丸ｺﾞｼｯｸM-PRO" pitchFamily="50" charset="-128"/>
                <a:ea typeface="HG丸ｺﾞｼｯｸM-PRO" pitchFamily="50" charset="-128"/>
              </a:rPr>
              <a:t>（評価の視点）</a:t>
            </a:r>
            <a:endParaRPr lang="en-US" altLang="ja-JP" sz="2400" dirty="0" smtClean="0">
              <a:latin typeface="HG丸ｺﾞｼｯｸM-PRO" pitchFamily="50" charset="-128"/>
              <a:ea typeface="HG丸ｺﾞｼｯｸM-PRO" pitchFamily="50" charset="-128"/>
            </a:endParaRPr>
          </a:p>
          <a:p>
            <a:pPr eaLnBrk="1" hangingPunct="1"/>
            <a:r>
              <a:rPr lang="ja-JP" altLang="en-US" sz="2400" dirty="0" smtClean="0">
                <a:latin typeface="HG丸ｺﾞｼｯｸM-PRO" pitchFamily="50" charset="-128"/>
                <a:ea typeface="HG丸ｺﾞｼｯｸM-PRO" pitchFamily="50" charset="-128"/>
              </a:rPr>
              <a:t>第５条　建設事業評価の視点は、次の各号に掲げる類型の区分に</a:t>
            </a:r>
            <a:endParaRPr lang="en-US" altLang="ja-JP" sz="2400" dirty="0" smtClean="0">
              <a:latin typeface="HG丸ｺﾞｼｯｸM-PRO" pitchFamily="50" charset="-128"/>
              <a:ea typeface="HG丸ｺﾞｼｯｸM-PRO" pitchFamily="50" charset="-128"/>
            </a:endParaRPr>
          </a:p>
          <a:p>
            <a:pPr eaLnBrk="1" hangingPunct="1"/>
            <a:r>
              <a:rPr lang="ja-JP" altLang="en-US" sz="2400" dirty="0" smtClean="0">
                <a:latin typeface="HG丸ｺﾞｼｯｸM-PRO" pitchFamily="50" charset="-128"/>
                <a:ea typeface="HG丸ｺﾞｼｯｸM-PRO" pitchFamily="50" charset="-128"/>
              </a:rPr>
              <a:t>　　　　応じ当該各号に定める視点とする。</a:t>
            </a:r>
            <a:endParaRPr lang="en-US" altLang="ja-JP" sz="2400" dirty="0" smtClean="0">
              <a:latin typeface="HG丸ｺﾞｼｯｸM-PRO" pitchFamily="50" charset="-128"/>
              <a:ea typeface="HG丸ｺﾞｼｯｸM-PRO" pitchFamily="50" charset="-128"/>
            </a:endParaRPr>
          </a:p>
          <a:p>
            <a:pPr eaLnBrk="1" hangingPunct="1"/>
            <a:endParaRPr lang="en-US" altLang="ja-JP" sz="2400" dirty="0" smtClean="0">
              <a:latin typeface="HG丸ｺﾞｼｯｸM-PRO" pitchFamily="50" charset="-128"/>
              <a:ea typeface="HG丸ｺﾞｼｯｸM-PRO" pitchFamily="50" charset="-128"/>
            </a:endParaRPr>
          </a:p>
          <a:p>
            <a:pPr eaLnBrk="1" hangingPunct="1"/>
            <a:endParaRPr lang="en-US" altLang="ja-JP" sz="2400" dirty="0" smtClean="0">
              <a:latin typeface="HG丸ｺﾞｼｯｸM-PRO" pitchFamily="50" charset="-128"/>
              <a:ea typeface="HG丸ｺﾞｼｯｸM-PRO" pitchFamily="50" charset="-128"/>
            </a:endParaRPr>
          </a:p>
          <a:p>
            <a:pPr eaLnBrk="1" hangingPunct="1"/>
            <a:r>
              <a:rPr lang="ja-JP" altLang="en-US" sz="2400" b="1" dirty="0" smtClean="0">
                <a:latin typeface="HG丸ｺﾞｼｯｸM-PRO" pitchFamily="50" charset="-128"/>
                <a:ea typeface="HG丸ｺﾞｼｯｸM-PRO" pitchFamily="50" charset="-128"/>
              </a:rPr>
              <a:t> ○再評価</a:t>
            </a:r>
            <a:r>
              <a:rPr lang="ja-JP" altLang="en-US" sz="2400" dirty="0" smtClean="0"/>
              <a:t/>
            </a:r>
            <a:br>
              <a:rPr lang="ja-JP" altLang="en-US" sz="2400" dirty="0" smtClean="0"/>
            </a:br>
            <a:r>
              <a:rPr lang="ja-JP" altLang="en-US" sz="2400" dirty="0" smtClean="0"/>
              <a:t>　　① 事業の進捗状況（事業計画等の変更及び今後の進捗見通し　　</a:t>
            </a:r>
            <a:endParaRPr lang="en-US" altLang="ja-JP" sz="2400" dirty="0" smtClean="0"/>
          </a:p>
          <a:p>
            <a:pPr eaLnBrk="1" hangingPunct="1"/>
            <a:r>
              <a:rPr lang="ja-JP" altLang="en-US" sz="2400" dirty="0" smtClean="0"/>
              <a:t>　　　　を含む。） </a:t>
            </a:r>
            <a:br>
              <a:rPr lang="ja-JP" altLang="en-US" sz="2400" dirty="0" smtClean="0"/>
            </a:br>
            <a:r>
              <a:rPr lang="ja-JP" altLang="en-US" sz="2400" dirty="0" smtClean="0"/>
              <a:t>　　② 事業を巡る社会経済情勢の変化</a:t>
            </a:r>
            <a:r>
              <a:rPr lang="en-US" altLang="ja-JP" sz="2400" b="1" dirty="0">
                <a:solidFill>
                  <a:srgbClr val="FF0000"/>
                </a:solidFill>
              </a:rPr>
              <a:t>【</a:t>
            </a:r>
            <a:r>
              <a:rPr lang="ja-JP" altLang="en-US" sz="2400" b="1" dirty="0" smtClean="0">
                <a:solidFill>
                  <a:srgbClr val="FF0000"/>
                </a:solidFill>
              </a:rPr>
              <a:t>資料一部修正・追加</a:t>
            </a:r>
            <a:r>
              <a:rPr lang="en-US" altLang="ja-JP" sz="2400" b="1" dirty="0" smtClean="0">
                <a:solidFill>
                  <a:srgbClr val="FF0000"/>
                </a:solidFill>
              </a:rPr>
              <a:t>】</a:t>
            </a:r>
            <a:r>
              <a:rPr lang="ja-JP" altLang="en-US" sz="2400" b="1" dirty="0" smtClean="0">
                <a:solidFill>
                  <a:srgbClr val="FF0000"/>
                </a:solidFill>
              </a:rPr>
              <a:t/>
            </a:r>
            <a:br>
              <a:rPr lang="ja-JP" altLang="en-US" sz="2400" b="1" dirty="0" smtClean="0">
                <a:solidFill>
                  <a:srgbClr val="FF0000"/>
                </a:solidFill>
              </a:rPr>
            </a:br>
            <a:r>
              <a:rPr lang="ja-JP" altLang="en-US" sz="2400" dirty="0" smtClean="0"/>
              <a:t>　　③ 費用便益分析等の効率性</a:t>
            </a:r>
            <a:r>
              <a:rPr lang="en-US" altLang="ja-JP" sz="2400" b="1" dirty="0" smtClean="0">
                <a:solidFill>
                  <a:srgbClr val="FF0000"/>
                </a:solidFill>
              </a:rPr>
              <a:t>【</a:t>
            </a:r>
            <a:r>
              <a:rPr lang="ja-JP" altLang="en-US" sz="2400" b="1" dirty="0">
                <a:solidFill>
                  <a:srgbClr val="FF0000"/>
                </a:solidFill>
              </a:rPr>
              <a:t>資料追加</a:t>
            </a:r>
            <a:r>
              <a:rPr lang="en-US" altLang="ja-JP" sz="2400" b="1" dirty="0" smtClean="0">
                <a:solidFill>
                  <a:srgbClr val="FF0000"/>
                </a:solidFill>
              </a:rPr>
              <a:t>】</a:t>
            </a:r>
            <a:r>
              <a:rPr lang="ja-JP" altLang="en-US" sz="2400" dirty="0" smtClean="0"/>
              <a:t/>
            </a:r>
            <a:br>
              <a:rPr lang="ja-JP" altLang="en-US" sz="2400" dirty="0" smtClean="0"/>
            </a:br>
            <a:r>
              <a:rPr lang="ja-JP" altLang="en-US" sz="2400" dirty="0" smtClean="0"/>
              <a:t>　　④ 安全・安心、活力、快適性等の有効性</a:t>
            </a:r>
            <a:r>
              <a:rPr lang="en-US" altLang="ja-JP" sz="2400" b="1" dirty="0">
                <a:solidFill>
                  <a:srgbClr val="FF0000"/>
                </a:solidFill>
              </a:rPr>
              <a:t>【</a:t>
            </a:r>
            <a:r>
              <a:rPr lang="ja-JP" altLang="en-US" sz="2400" b="1" dirty="0">
                <a:solidFill>
                  <a:srgbClr val="FF0000"/>
                </a:solidFill>
              </a:rPr>
              <a:t>資料追加</a:t>
            </a:r>
            <a:r>
              <a:rPr lang="en-US" altLang="ja-JP" sz="2400" b="1" dirty="0" smtClean="0">
                <a:solidFill>
                  <a:srgbClr val="FF0000"/>
                </a:solidFill>
              </a:rPr>
              <a:t>】</a:t>
            </a:r>
            <a:r>
              <a:rPr lang="ja-JP" altLang="en-US" sz="2400" dirty="0" smtClean="0"/>
              <a:t> </a:t>
            </a:r>
            <a:br>
              <a:rPr lang="ja-JP" altLang="en-US" sz="2400" dirty="0" smtClean="0"/>
            </a:br>
            <a:r>
              <a:rPr lang="ja-JP" altLang="en-US" sz="2400" dirty="0" smtClean="0"/>
              <a:t>　　⑤ 自然環境等への影響と対策 </a:t>
            </a:r>
            <a:endParaRPr lang="en-US" altLang="ja-JP" sz="2400" dirty="0" smtClean="0"/>
          </a:p>
          <a:p>
            <a:pPr eaLnBrk="1" hangingPunct="1"/>
            <a:r>
              <a:rPr lang="ja-JP" altLang="en-US" sz="2400" dirty="0" smtClean="0"/>
              <a:t/>
            </a:r>
            <a:br>
              <a:rPr lang="ja-JP" altLang="en-US" sz="2400" dirty="0" smtClean="0"/>
            </a:br>
            <a:endParaRPr lang="en-US" altLang="ja-JP" sz="2400" b="1" dirty="0">
              <a:latin typeface="HG丸ｺﾞｼｯｸM-PRO" pitchFamily="50" charset="-128"/>
              <a:ea typeface="HG丸ｺﾞｼｯｸM-PRO" pitchFamily="50" charset="-128"/>
            </a:endParaRPr>
          </a:p>
        </p:txBody>
      </p:sp>
      <p:sp>
        <p:nvSpPr>
          <p:cNvPr id="10" name="Text Box 4"/>
          <p:cNvSpPr txBox="1">
            <a:spLocks noChangeArrowheads="1"/>
          </p:cNvSpPr>
          <p:nvPr/>
        </p:nvSpPr>
        <p:spPr bwMode="auto">
          <a:xfrm>
            <a:off x="251520" y="188640"/>
            <a:ext cx="3600400"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a:solidFill>
                  <a:schemeClr val="bg1"/>
                </a:solidFill>
                <a:latin typeface="HG丸ｺﾞｼｯｸM-PRO" pitchFamily="50" charset="-128"/>
                <a:ea typeface="HG丸ｺﾞｼｯｸM-PRO" pitchFamily="50" charset="-128"/>
              </a:rPr>
              <a:t>　再</a:t>
            </a:r>
            <a:r>
              <a:rPr lang="ja-JP" altLang="en-US" sz="2400" dirty="0" smtClean="0">
                <a:solidFill>
                  <a:schemeClr val="bg1"/>
                </a:solidFill>
                <a:latin typeface="HG丸ｺﾞｼｯｸM-PRO" pitchFamily="50" charset="-128"/>
                <a:ea typeface="HG丸ｺﾞｼｯｸM-PRO" pitchFamily="50" charset="-128"/>
              </a:rPr>
              <a:t>評価</a:t>
            </a:r>
            <a:r>
              <a:rPr lang="ja-JP" altLang="en-US" sz="2400" dirty="0">
                <a:solidFill>
                  <a:schemeClr val="bg1"/>
                </a:solidFill>
                <a:latin typeface="HG丸ｺﾞｼｯｸM-PRO" pitchFamily="50" charset="-128"/>
                <a:ea typeface="HG丸ｺﾞｼｯｸM-PRO" pitchFamily="50" charset="-128"/>
              </a:rPr>
              <a:t>の視点</a:t>
            </a:r>
          </a:p>
        </p:txBody>
      </p:sp>
      <p:sp>
        <p:nvSpPr>
          <p:cNvPr id="2" name="スライド番号プレースホルダー 1"/>
          <p:cNvSpPr>
            <a:spLocks noGrp="1"/>
          </p:cNvSpPr>
          <p:nvPr>
            <p:ph type="sldNum" sz="quarter" idx="12"/>
          </p:nvPr>
        </p:nvSpPr>
        <p:spPr/>
        <p:txBody>
          <a:bodyPr/>
          <a:lstStyle/>
          <a:p>
            <a:pPr>
              <a:defRPr/>
            </a:pPr>
            <a:fld id="{7F2BD3AF-05AE-4E14-80B5-D6AB1F94E73A}" type="slidenum">
              <a:rPr lang="ja-JP" altLang="en-US" smtClean="0"/>
              <a:pPr>
                <a:defRPr/>
              </a:pPr>
              <a:t>2</a:t>
            </a:fld>
            <a:endParaRPr lang="ja-JP" altLang="en-US"/>
          </a:p>
        </p:txBody>
      </p:sp>
    </p:spTree>
    <p:extLst>
      <p:ext uri="{BB962C8B-B14F-4D97-AF65-F5344CB8AC3E}">
        <p14:creationId xmlns:p14="http://schemas.microsoft.com/office/powerpoint/2010/main" val="355657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607"/>
          <a:stretch/>
        </p:blipFill>
        <p:spPr bwMode="auto">
          <a:xfrm>
            <a:off x="215291" y="620688"/>
            <a:ext cx="4568338" cy="449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4"/>
          <p:cNvSpPr txBox="1">
            <a:spLocks noChangeArrowheads="1"/>
          </p:cNvSpPr>
          <p:nvPr/>
        </p:nvSpPr>
        <p:spPr bwMode="auto">
          <a:xfrm>
            <a:off x="107504" y="86717"/>
            <a:ext cx="6408712"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a:t>
            </a:r>
            <a:r>
              <a:rPr lang="ja-JP" altLang="en-US" sz="2400" dirty="0" smtClean="0">
                <a:solidFill>
                  <a:srgbClr val="FF0000"/>
                </a:solidFill>
                <a:latin typeface="HG丸ｺﾞｼｯｸM-PRO" pitchFamily="50" charset="-128"/>
                <a:ea typeface="HG丸ｺﾞｼｯｸM-PRO" pitchFamily="50" charset="-128"/>
              </a:rPr>
              <a:t>の変化</a:t>
            </a:r>
            <a:endParaRPr lang="ja-JP" altLang="en-US" sz="2400" dirty="0">
              <a:solidFill>
                <a:srgbClr val="FF0000"/>
              </a:solidFill>
              <a:latin typeface="HG丸ｺﾞｼｯｸM-PRO" pitchFamily="50" charset="-128"/>
              <a:ea typeface="HG丸ｺﾞｼｯｸM-PRO"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0310" y="836712"/>
            <a:ext cx="3728258" cy="2795155"/>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190" y="3861048"/>
            <a:ext cx="3728258" cy="2795155"/>
          </a:xfrm>
          <a:prstGeom prst="rect">
            <a:avLst/>
          </a:prstGeom>
        </p:spPr>
      </p:pic>
      <p:sp>
        <p:nvSpPr>
          <p:cNvPr id="8" name="テキスト ボックス 7"/>
          <p:cNvSpPr txBox="1"/>
          <p:nvPr/>
        </p:nvSpPr>
        <p:spPr>
          <a:xfrm>
            <a:off x="4953694" y="865150"/>
            <a:ext cx="432048" cy="369332"/>
          </a:xfrm>
          <a:prstGeom prst="rect">
            <a:avLst/>
          </a:prstGeom>
          <a:solidFill>
            <a:schemeClr val="bg1"/>
          </a:solidFill>
        </p:spPr>
        <p:txBody>
          <a:bodyPr wrap="square" rtlCol="0">
            <a:spAutoFit/>
          </a:bodyPr>
          <a:lstStyle/>
          <a:p>
            <a:r>
              <a:rPr lang="ja-JP" altLang="en-US" dirty="0"/>
              <a:t>①</a:t>
            </a:r>
            <a:endParaRPr kumimoji="1" lang="ja-JP" altLang="en-US" dirty="0"/>
          </a:p>
        </p:txBody>
      </p:sp>
      <p:sp>
        <p:nvSpPr>
          <p:cNvPr id="9" name="テキスト ボックス 8"/>
          <p:cNvSpPr txBox="1"/>
          <p:nvPr/>
        </p:nvSpPr>
        <p:spPr>
          <a:xfrm>
            <a:off x="4953694" y="4067780"/>
            <a:ext cx="432048" cy="369332"/>
          </a:xfrm>
          <a:prstGeom prst="rect">
            <a:avLst/>
          </a:prstGeom>
          <a:solidFill>
            <a:schemeClr val="bg1"/>
          </a:solidFill>
        </p:spPr>
        <p:txBody>
          <a:bodyPr wrap="square" rtlCol="0">
            <a:spAutoFit/>
          </a:bodyPr>
          <a:lstStyle/>
          <a:p>
            <a:r>
              <a:rPr kumimoji="1" lang="ja-JP" altLang="en-US" dirty="0" smtClean="0"/>
              <a:t>②</a:t>
            </a:r>
            <a:endParaRPr kumimoji="1" lang="ja-JP" altLang="en-US" dirty="0"/>
          </a:p>
        </p:txBody>
      </p:sp>
      <p:sp>
        <p:nvSpPr>
          <p:cNvPr id="6" name="四角形吹き出し 5"/>
          <p:cNvSpPr/>
          <p:nvPr/>
        </p:nvSpPr>
        <p:spPr>
          <a:xfrm>
            <a:off x="36422" y="1556792"/>
            <a:ext cx="3024336" cy="607422"/>
          </a:xfrm>
          <a:prstGeom prst="wedgeRectCallout">
            <a:avLst>
              <a:gd name="adj1" fmla="val 17073"/>
              <a:gd name="adj2" fmla="val 16668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主要地方道大阪高槻京都線は依然として渋滞が発生している。</a:t>
            </a:r>
            <a:endParaRPr kumimoji="1" lang="ja-JP" altLang="en-US" sz="1600" dirty="0">
              <a:solidFill>
                <a:schemeClr val="tx1"/>
              </a:solidFill>
            </a:endParaRPr>
          </a:p>
        </p:txBody>
      </p:sp>
      <p:sp>
        <p:nvSpPr>
          <p:cNvPr id="13" name="テキスト ボックス 12"/>
          <p:cNvSpPr txBox="1"/>
          <p:nvPr/>
        </p:nvSpPr>
        <p:spPr>
          <a:xfrm>
            <a:off x="107504" y="5171708"/>
            <a:ext cx="4676125" cy="1569660"/>
          </a:xfrm>
          <a:prstGeom prst="rect">
            <a:avLst/>
          </a:prstGeom>
          <a:noFill/>
          <a:ln w="25400">
            <a:solidFill>
              <a:schemeClr val="tx1"/>
            </a:solidFill>
          </a:ln>
        </p:spPr>
        <p:txBody>
          <a:bodyPr wrap="square" rtlCol="0">
            <a:spAutoFit/>
          </a:bodyPr>
          <a:lstStyle/>
          <a:p>
            <a:r>
              <a:rPr kumimoji="1" lang="ja-JP" altLang="en-US" sz="1600" dirty="0" smtClean="0"/>
              <a:t>◆主要地方道大阪高槻京都線（道路交通センサス）</a:t>
            </a:r>
            <a:endParaRPr kumimoji="1" lang="en-US" altLang="ja-JP" sz="1600" dirty="0" smtClean="0"/>
          </a:p>
          <a:p>
            <a:r>
              <a:rPr kumimoji="1" lang="ja-JP" altLang="en-US" sz="1600" dirty="0" smtClean="0"/>
              <a:t>　交通量（平日１２時間）　　交通量（平日２４時間）</a:t>
            </a:r>
            <a:endParaRPr kumimoji="1" lang="en-US" altLang="ja-JP" sz="1600" dirty="0" smtClean="0"/>
          </a:p>
          <a:p>
            <a:r>
              <a:rPr lang="ja-JP" altLang="en-US" sz="1600" dirty="0" smtClean="0"/>
              <a:t>　　　</a:t>
            </a:r>
            <a:r>
              <a:rPr lang="en-US" altLang="ja-JP" sz="1600" dirty="0" smtClean="0"/>
              <a:t>H11</a:t>
            </a:r>
            <a:r>
              <a:rPr lang="ja-JP" altLang="en-US" sz="1600" dirty="0" smtClean="0"/>
              <a:t>　</a:t>
            </a:r>
            <a:r>
              <a:rPr lang="en-US" altLang="ja-JP" sz="1600" dirty="0" smtClean="0"/>
              <a:t>12,732</a:t>
            </a:r>
            <a:r>
              <a:rPr lang="ja-JP" altLang="en-US" sz="1600" dirty="0" smtClean="0"/>
              <a:t>台　　　　　　</a:t>
            </a:r>
            <a:r>
              <a:rPr lang="en-US" altLang="ja-JP" sz="1600" dirty="0"/>
              <a:t> H11</a:t>
            </a:r>
            <a:r>
              <a:rPr lang="ja-JP" altLang="en-US" sz="1600" dirty="0"/>
              <a:t>　</a:t>
            </a:r>
            <a:r>
              <a:rPr lang="en-US" altLang="ja-JP" sz="1600" dirty="0"/>
              <a:t>18,971</a:t>
            </a:r>
            <a:r>
              <a:rPr lang="ja-JP" altLang="en-US" sz="1600" dirty="0" smtClean="0"/>
              <a:t>台</a:t>
            </a:r>
            <a:endParaRPr lang="en-US" altLang="ja-JP" sz="1600" dirty="0" smtClean="0"/>
          </a:p>
          <a:p>
            <a:r>
              <a:rPr lang="ja-JP" altLang="en-US" sz="1600" dirty="0" smtClean="0"/>
              <a:t>　　　</a:t>
            </a:r>
            <a:r>
              <a:rPr lang="en-US" altLang="ja-JP" sz="1600" dirty="0" smtClean="0"/>
              <a:t>H17</a:t>
            </a:r>
            <a:r>
              <a:rPr lang="ja-JP" altLang="en-US" sz="1600" dirty="0" smtClean="0"/>
              <a:t>　</a:t>
            </a:r>
            <a:r>
              <a:rPr lang="en-US" altLang="ja-JP" sz="1600" dirty="0" smtClean="0"/>
              <a:t>12,967</a:t>
            </a:r>
            <a:r>
              <a:rPr lang="ja-JP" altLang="en-US" sz="1600" dirty="0" smtClean="0"/>
              <a:t>台　　　　　　 </a:t>
            </a:r>
            <a:r>
              <a:rPr lang="en-US" altLang="ja-JP" sz="1600" dirty="0" smtClean="0"/>
              <a:t>H17</a:t>
            </a:r>
            <a:r>
              <a:rPr lang="ja-JP" altLang="en-US" sz="1600" dirty="0"/>
              <a:t>　</a:t>
            </a:r>
            <a:r>
              <a:rPr lang="en-US" altLang="ja-JP" sz="1600" dirty="0" smtClean="0"/>
              <a:t>19,451</a:t>
            </a:r>
            <a:r>
              <a:rPr lang="ja-JP" altLang="en-US" sz="1600" dirty="0" smtClean="0"/>
              <a:t>台</a:t>
            </a:r>
            <a:endParaRPr lang="en-US" altLang="ja-JP" sz="1600" dirty="0"/>
          </a:p>
          <a:p>
            <a:r>
              <a:rPr lang="ja-JP" altLang="en-US" sz="1600" dirty="0" smtClean="0"/>
              <a:t>　　　</a:t>
            </a:r>
            <a:r>
              <a:rPr lang="en-US" altLang="ja-JP" sz="1600" dirty="0" smtClean="0"/>
              <a:t>H22</a:t>
            </a:r>
            <a:r>
              <a:rPr lang="ja-JP" altLang="en-US" sz="1600" dirty="0" smtClean="0"/>
              <a:t>　</a:t>
            </a:r>
            <a:r>
              <a:rPr lang="en-US" altLang="ja-JP" sz="1600" dirty="0" smtClean="0"/>
              <a:t>13,940</a:t>
            </a:r>
            <a:r>
              <a:rPr lang="ja-JP" altLang="en-US" sz="1600" dirty="0" smtClean="0"/>
              <a:t>台　　　　　　 </a:t>
            </a:r>
            <a:r>
              <a:rPr lang="en-US" altLang="ja-JP" sz="1600" dirty="0"/>
              <a:t>H22</a:t>
            </a:r>
            <a:r>
              <a:rPr lang="ja-JP" altLang="en-US" sz="1600" dirty="0"/>
              <a:t>　</a:t>
            </a:r>
            <a:r>
              <a:rPr lang="en-US" altLang="ja-JP" sz="1600" dirty="0" smtClean="0"/>
              <a:t>19,516</a:t>
            </a:r>
            <a:r>
              <a:rPr lang="ja-JP" altLang="en-US" sz="1600" dirty="0" smtClean="0"/>
              <a:t>台</a:t>
            </a:r>
            <a:endParaRPr lang="en-US" altLang="ja-JP" sz="1600" dirty="0" smtClean="0"/>
          </a:p>
          <a:p>
            <a:r>
              <a:rPr lang="ja-JP" altLang="en-US" sz="1600" dirty="0"/>
              <a:t>　　　</a:t>
            </a:r>
            <a:r>
              <a:rPr lang="en-US" altLang="ja-JP" sz="1600" dirty="0" smtClean="0"/>
              <a:t>H27</a:t>
            </a:r>
            <a:r>
              <a:rPr lang="ja-JP" altLang="en-US" sz="1600" dirty="0"/>
              <a:t>　</a:t>
            </a:r>
            <a:r>
              <a:rPr lang="en-US" altLang="ja-JP" sz="1600" dirty="0" smtClean="0"/>
              <a:t>13,369</a:t>
            </a:r>
            <a:r>
              <a:rPr lang="ja-JP" altLang="en-US" sz="1600" dirty="0" smtClean="0"/>
              <a:t>台</a:t>
            </a:r>
            <a:r>
              <a:rPr lang="ja-JP" altLang="en-US" sz="1600" dirty="0"/>
              <a:t>　　　　　　 </a:t>
            </a:r>
            <a:r>
              <a:rPr lang="en-US" altLang="ja-JP" sz="1600" dirty="0" smtClean="0"/>
              <a:t>H27</a:t>
            </a:r>
            <a:r>
              <a:rPr lang="ja-JP" altLang="en-US" sz="1600" dirty="0"/>
              <a:t>　</a:t>
            </a:r>
            <a:r>
              <a:rPr lang="en-US" altLang="ja-JP" sz="1600" dirty="0" smtClean="0"/>
              <a:t>17,914</a:t>
            </a:r>
            <a:r>
              <a:rPr lang="ja-JP" altLang="en-US" sz="1600" dirty="0" smtClean="0"/>
              <a:t>台</a:t>
            </a:r>
            <a:endParaRPr lang="en-US" altLang="ja-JP" sz="1600" dirty="0"/>
          </a:p>
        </p:txBody>
      </p:sp>
      <p:sp>
        <p:nvSpPr>
          <p:cNvPr id="5" name="スライド番号プレースホルダー 4"/>
          <p:cNvSpPr>
            <a:spLocks noGrp="1"/>
          </p:cNvSpPr>
          <p:nvPr>
            <p:ph type="sldNum" sz="quarter" idx="12"/>
          </p:nvPr>
        </p:nvSpPr>
        <p:spPr>
          <a:xfrm>
            <a:off x="6974904" y="6356350"/>
            <a:ext cx="2133600" cy="365125"/>
          </a:xfrm>
        </p:spPr>
        <p:txBody>
          <a:bodyPr/>
          <a:lstStyle/>
          <a:p>
            <a:pPr>
              <a:defRPr/>
            </a:pPr>
            <a:fld id="{7F2BD3AF-05AE-4E14-80B5-D6AB1F94E73A}" type="slidenum">
              <a:rPr lang="ja-JP" altLang="en-US" smtClean="0"/>
              <a:pPr>
                <a:defRPr/>
              </a:pPr>
              <a:t>3</a:t>
            </a:fld>
            <a:endParaRPr lang="ja-JP" altLang="en-US"/>
          </a:p>
        </p:txBody>
      </p:sp>
      <p:sp>
        <p:nvSpPr>
          <p:cNvPr id="11" name="テキスト ボックス 10"/>
          <p:cNvSpPr txBox="1"/>
          <p:nvPr/>
        </p:nvSpPr>
        <p:spPr>
          <a:xfrm>
            <a:off x="7740352" y="179348"/>
            <a:ext cx="1152128" cy="369332"/>
          </a:xfrm>
          <a:prstGeom prst="rect">
            <a:avLst/>
          </a:prstGeom>
          <a:solidFill>
            <a:schemeClr val="accent6">
              <a:lumMod val="20000"/>
              <a:lumOff val="80000"/>
            </a:schemeClr>
          </a:solidFill>
          <a:ln>
            <a:solidFill>
              <a:srgbClr val="FF0000"/>
            </a:solidFill>
          </a:ln>
        </p:spPr>
        <p:txBody>
          <a:bodyPr wrap="square" rtlCol="0">
            <a:spAutoFit/>
          </a:bodyPr>
          <a:lstStyle/>
          <a:p>
            <a:pPr algn="ctr"/>
            <a:r>
              <a:rPr lang="ja-JP" altLang="en-US" b="1" dirty="0" smtClean="0"/>
              <a:t>表題修正</a:t>
            </a:r>
            <a:endParaRPr kumimoji="1" lang="ja-JP" altLang="en-US" b="1" dirty="0"/>
          </a:p>
        </p:txBody>
      </p:sp>
    </p:spTree>
    <p:extLst>
      <p:ext uri="{BB962C8B-B14F-4D97-AF65-F5344CB8AC3E}">
        <p14:creationId xmlns:p14="http://schemas.microsoft.com/office/powerpoint/2010/main" val="156267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74904" y="6448251"/>
            <a:ext cx="2133600" cy="365125"/>
          </a:xfrm>
        </p:spPr>
        <p:txBody>
          <a:bodyPr/>
          <a:lstStyle/>
          <a:p>
            <a:pPr>
              <a:defRPr/>
            </a:pPr>
            <a:fld id="{7F2BD3AF-05AE-4E14-80B5-D6AB1F94E73A}" type="slidenum">
              <a:rPr lang="ja-JP" altLang="en-US" smtClean="0"/>
              <a:pPr>
                <a:defRPr/>
              </a:pPr>
              <a:t>4</a:t>
            </a:fld>
            <a:endParaRPr lang="ja-JP" altLang="en-US" dirty="0"/>
          </a:p>
        </p:txBody>
      </p:sp>
      <p:sp>
        <p:nvSpPr>
          <p:cNvPr id="5" name="Text Box 4"/>
          <p:cNvSpPr txBox="1">
            <a:spLocks noChangeArrowheads="1"/>
          </p:cNvSpPr>
          <p:nvPr/>
        </p:nvSpPr>
        <p:spPr bwMode="auto">
          <a:xfrm>
            <a:off x="107504" y="86717"/>
            <a:ext cx="6408712"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情勢の変化</a:t>
            </a:r>
            <a:endParaRPr lang="ja-JP" altLang="en-US" sz="2400" dirty="0">
              <a:solidFill>
                <a:schemeClr val="bg1"/>
              </a:solidFill>
              <a:latin typeface="HG丸ｺﾞｼｯｸM-PRO" pitchFamily="50" charset="-128"/>
              <a:ea typeface="HG丸ｺﾞｼｯｸM-PRO" pitchFamily="50" charset="-128"/>
            </a:endParaRPr>
          </a:p>
        </p:txBody>
      </p:sp>
      <p:sp>
        <p:nvSpPr>
          <p:cNvPr id="6" name="テキスト ボックス 5"/>
          <p:cNvSpPr txBox="1"/>
          <p:nvPr/>
        </p:nvSpPr>
        <p:spPr>
          <a:xfrm>
            <a:off x="7740352" y="179348"/>
            <a:ext cx="1152128" cy="369332"/>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b="1" dirty="0" smtClean="0"/>
              <a:t>資料追加</a:t>
            </a:r>
            <a:endParaRPr kumimoji="1" lang="ja-JP" altLang="en-US" b="1" dirty="0"/>
          </a:p>
        </p:txBody>
      </p:sp>
      <p:pic>
        <p:nvPicPr>
          <p:cNvPr id="1026" name="Picture 2" descr="Z:\建設G\街路\府街路\19　業績計画書・事前・再評価・事後評価\H25年度　再評価\01 十三高槻線（正雀工区）\02　調書（行革ヒア後）\パワポ資料\ネットワーク機能強化\無題.png"/>
          <p:cNvPicPr>
            <a:picLocks noChangeAspect="1" noChangeArrowheads="1"/>
          </p:cNvPicPr>
          <p:nvPr/>
        </p:nvPicPr>
        <p:blipFill rotWithShape="1">
          <a:blip r:embed="rId2">
            <a:extLst>
              <a:ext uri="{28A0092B-C50C-407E-A947-70E740481C1C}">
                <a14:useLocalDpi xmlns:a14="http://schemas.microsoft.com/office/drawing/2010/main" val="0"/>
              </a:ext>
            </a:extLst>
          </a:blip>
          <a:srcRect t="-1" b="30585"/>
          <a:stretch/>
        </p:blipFill>
        <p:spPr bwMode="auto">
          <a:xfrm>
            <a:off x="636092" y="908720"/>
            <a:ext cx="5855220" cy="548940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p:cNvCxnSpPr/>
          <p:nvPr/>
        </p:nvCxnSpPr>
        <p:spPr>
          <a:xfrm flipH="1">
            <a:off x="3563702" y="4941168"/>
            <a:ext cx="924909" cy="625576"/>
          </a:xfrm>
          <a:prstGeom prst="line">
            <a:avLst/>
          </a:prstGeom>
          <a:ln w="5715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563702" y="5566744"/>
            <a:ext cx="0" cy="2105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4488343" y="4941168"/>
            <a:ext cx="0" cy="20591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3563702" y="5147083"/>
            <a:ext cx="924644" cy="632713"/>
          </a:xfrm>
          <a:prstGeom prst="line">
            <a:avLst/>
          </a:prstGeom>
          <a:ln w="19050">
            <a:solidFill>
              <a:srgbClr val="FF0000"/>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12" name="Rectangle 257"/>
          <p:cNvSpPr>
            <a:spLocks noChangeArrowheads="1"/>
          </p:cNvSpPr>
          <p:nvPr/>
        </p:nvSpPr>
        <p:spPr bwMode="auto">
          <a:xfrm rot="19499354">
            <a:off x="3364931" y="5479283"/>
            <a:ext cx="1507740" cy="255114"/>
          </a:xfrm>
          <a:prstGeom prst="rect">
            <a:avLst/>
          </a:prstGeom>
          <a:solidFill>
            <a:schemeClr val="bg1"/>
          </a:solidFill>
          <a:ln w="9525">
            <a:solidFill>
              <a:srgbClr val="FF0000"/>
            </a:solidFill>
            <a:miter lim="800000"/>
            <a:headEnd/>
            <a:tailEnd/>
          </a:ln>
        </p:spPr>
        <p:txBody>
          <a:bodyPr lIns="0" tIns="0" rIns="0" bIns="0" anchor="ctr" anchorCtr="0"/>
          <a:lstStyle/>
          <a:p>
            <a:pPr algn="ctr"/>
            <a:r>
              <a:rPr lang="ja-JP" altLang="en-US" sz="900" b="1" dirty="0" smtClean="0">
                <a:latin typeface="Calibri" pitchFamily="34" charset="0"/>
              </a:rPr>
              <a:t>（都）十三高槻線（正雀</a:t>
            </a:r>
            <a:r>
              <a:rPr lang="ja-JP" altLang="en-US" sz="900" b="1" dirty="0">
                <a:latin typeface="Calibri" pitchFamily="34" charset="0"/>
              </a:rPr>
              <a:t>工</a:t>
            </a:r>
            <a:r>
              <a:rPr lang="ja-JP" altLang="en-US" sz="900" b="1" dirty="0" smtClean="0">
                <a:latin typeface="Calibri" pitchFamily="34" charset="0"/>
              </a:rPr>
              <a:t>区）</a:t>
            </a:r>
            <a:endParaRPr lang="en-US" altLang="ja-JP" sz="900" b="1" dirty="0" smtClean="0">
              <a:latin typeface="Calibri" pitchFamily="34" charset="0"/>
            </a:endParaRPr>
          </a:p>
          <a:p>
            <a:pPr algn="ctr"/>
            <a:r>
              <a:rPr lang="ja-JP" altLang="en-US" sz="900" b="1" dirty="0" smtClean="0">
                <a:latin typeface="Calibri" pitchFamily="34" charset="0"/>
              </a:rPr>
              <a:t>事業箇所</a:t>
            </a:r>
            <a:endParaRPr lang="ja-JP" altLang="en-US" sz="900" b="1" dirty="0">
              <a:latin typeface="Calibri" pitchFamily="34" charset="0"/>
            </a:endParaRPr>
          </a:p>
        </p:txBody>
      </p:sp>
      <p:sp>
        <p:nvSpPr>
          <p:cNvPr id="13" name="テキスト ボックス 12"/>
          <p:cNvSpPr txBox="1"/>
          <p:nvPr/>
        </p:nvSpPr>
        <p:spPr>
          <a:xfrm>
            <a:off x="35496" y="548680"/>
            <a:ext cx="340395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b="1" dirty="0"/>
              <a:t>【</a:t>
            </a:r>
            <a:r>
              <a:rPr kumimoji="1" lang="ja-JP" altLang="en-US" b="1" dirty="0" smtClean="0"/>
              <a:t>周辺</a:t>
            </a:r>
            <a:r>
              <a:rPr lang="ja-JP" altLang="en-US" b="1" dirty="0" smtClean="0"/>
              <a:t>（北摂地域）</a:t>
            </a:r>
            <a:r>
              <a:rPr kumimoji="1" lang="ja-JP" altLang="en-US" b="1" dirty="0" smtClean="0"/>
              <a:t>の開発状況</a:t>
            </a:r>
            <a:r>
              <a:rPr kumimoji="1" lang="en-US" altLang="ja-JP" b="1" dirty="0" smtClean="0"/>
              <a:t>】</a:t>
            </a:r>
            <a:endParaRPr kumimoji="1" lang="ja-JP" altLang="en-US" b="1" dirty="0"/>
          </a:p>
        </p:txBody>
      </p:sp>
      <p:sp>
        <p:nvSpPr>
          <p:cNvPr id="18" name="Rectangle 257"/>
          <p:cNvSpPr>
            <a:spLocks noChangeArrowheads="1"/>
          </p:cNvSpPr>
          <p:nvPr/>
        </p:nvSpPr>
        <p:spPr bwMode="auto">
          <a:xfrm rot="19031218">
            <a:off x="3600812" y="4375106"/>
            <a:ext cx="646046" cy="150566"/>
          </a:xfrm>
          <a:prstGeom prst="rect">
            <a:avLst/>
          </a:prstGeom>
          <a:solidFill>
            <a:schemeClr val="accent5">
              <a:lumMod val="20000"/>
              <a:lumOff val="80000"/>
            </a:schemeClr>
          </a:solidFill>
          <a:ln w="6350">
            <a:solidFill>
              <a:srgbClr val="0000FF"/>
            </a:solidFill>
            <a:miter lim="800000"/>
            <a:headEnd/>
            <a:tailEnd/>
          </a:ln>
        </p:spPr>
        <p:txBody>
          <a:bodyPr lIns="0" tIns="0" rIns="0" bIns="0" anchor="ctr" anchorCtr="0"/>
          <a:lstStyle/>
          <a:p>
            <a:pPr algn="ctr"/>
            <a:r>
              <a:rPr lang="en-US" altLang="ja-JP" sz="900" b="1" dirty="0" smtClean="0">
                <a:latin typeface="Calibri" pitchFamily="34" charset="0"/>
              </a:rPr>
              <a:t>JR</a:t>
            </a:r>
            <a:r>
              <a:rPr lang="ja-JP" altLang="en-US" sz="900" b="1" dirty="0" smtClean="0">
                <a:latin typeface="Calibri" pitchFamily="34" charset="0"/>
              </a:rPr>
              <a:t>岸辺駅</a:t>
            </a:r>
            <a:endParaRPr lang="en-US" altLang="ja-JP" sz="900" b="1" dirty="0" smtClean="0">
              <a:latin typeface="Calibri" pitchFamily="34" charset="0"/>
            </a:endParaRPr>
          </a:p>
        </p:txBody>
      </p:sp>
      <p:sp>
        <p:nvSpPr>
          <p:cNvPr id="19" name="Rectangle 257"/>
          <p:cNvSpPr>
            <a:spLocks noChangeArrowheads="1"/>
          </p:cNvSpPr>
          <p:nvPr/>
        </p:nvSpPr>
        <p:spPr bwMode="auto">
          <a:xfrm rot="17888925">
            <a:off x="3990049" y="4682743"/>
            <a:ext cx="614942" cy="178474"/>
          </a:xfrm>
          <a:prstGeom prst="rect">
            <a:avLst/>
          </a:prstGeom>
          <a:solidFill>
            <a:schemeClr val="accent6">
              <a:lumMod val="20000"/>
              <a:lumOff val="80000"/>
            </a:schemeClr>
          </a:solidFill>
          <a:ln w="6350">
            <a:solidFill>
              <a:srgbClr val="FFC000"/>
            </a:solidFill>
            <a:miter lim="800000"/>
            <a:headEnd/>
            <a:tailEnd/>
          </a:ln>
        </p:spPr>
        <p:txBody>
          <a:bodyPr lIns="0" tIns="0" rIns="0" bIns="0" anchor="ctr" anchorCtr="0"/>
          <a:lstStyle/>
          <a:p>
            <a:pPr algn="ctr"/>
            <a:r>
              <a:rPr lang="ja-JP" altLang="en-US" sz="800" b="1" dirty="0">
                <a:latin typeface="Calibri" pitchFamily="34" charset="0"/>
              </a:rPr>
              <a:t>阪急</a:t>
            </a:r>
            <a:r>
              <a:rPr lang="ja-JP" altLang="en-US" sz="800" b="1" dirty="0" smtClean="0">
                <a:latin typeface="Calibri" pitchFamily="34" charset="0"/>
              </a:rPr>
              <a:t>正雀駅</a:t>
            </a:r>
            <a:endParaRPr lang="en-US" altLang="ja-JP" sz="800" b="1" dirty="0" smtClean="0">
              <a:latin typeface="Calibri" pitchFamily="34" charset="0"/>
            </a:endParaRPr>
          </a:p>
        </p:txBody>
      </p:sp>
      <p:sp>
        <p:nvSpPr>
          <p:cNvPr id="7" name="円/楕円 6"/>
          <p:cNvSpPr/>
          <p:nvPr/>
        </p:nvSpPr>
        <p:spPr>
          <a:xfrm rot="19039036">
            <a:off x="3415034" y="4280148"/>
            <a:ext cx="674167" cy="191387"/>
          </a:xfrm>
          <a:prstGeom prst="ellipse">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endCxn id="7" idx="6"/>
          </p:cNvCxnSpPr>
          <p:nvPr/>
        </p:nvCxnSpPr>
        <p:spPr>
          <a:xfrm flipH="1">
            <a:off x="3999914" y="2780929"/>
            <a:ext cx="2300278" cy="136639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6300192" y="2780929"/>
            <a:ext cx="2664296" cy="3578684"/>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Rectangle 257"/>
          <p:cNvSpPr>
            <a:spLocks noChangeArrowheads="1"/>
          </p:cNvSpPr>
          <p:nvPr/>
        </p:nvSpPr>
        <p:spPr bwMode="auto">
          <a:xfrm>
            <a:off x="6372200" y="2780928"/>
            <a:ext cx="2376264" cy="648073"/>
          </a:xfrm>
          <a:prstGeom prst="rect">
            <a:avLst/>
          </a:prstGeom>
          <a:noFill/>
          <a:ln w="9525">
            <a:noFill/>
            <a:miter lim="800000"/>
            <a:headEnd/>
            <a:tailEnd/>
          </a:ln>
        </p:spPr>
        <p:txBody>
          <a:bodyPr lIns="0" tIns="0" rIns="0" bIns="0" anchor="ctr" anchorCtr="0"/>
          <a:lstStyle/>
          <a:p>
            <a:r>
              <a:rPr lang="ja-JP" altLang="en-US" sz="900" b="1" dirty="0" smtClean="0">
                <a:latin typeface="Calibri" pitchFamily="34" charset="0"/>
              </a:rPr>
              <a:t>吹田操車場跡地の</a:t>
            </a:r>
            <a:r>
              <a:rPr lang="ja-JP" altLang="en-US" sz="900" b="1" dirty="0">
                <a:latin typeface="Calibri" pitchFamily="34" charset="0"/>
              </a:rPr>
              <a:t>まちづくり</a:t>
            </a:r>
            <a:r>
              <a:rPr lang="ja-JP" altLang="en-US" sz="900" b="1" dirty="0" smtClean="0">
                <a:latin typeface="Calibri" pitchFamily="34" charset="0"/>
              </a:rPr>
              <a:t>（事業中）</a:t>
            </a:r>
            <a:endParaRPr lang="en-US" altLang="ja-JP" sz="900" b="1" dirty="0" smtClean="0">
              <a:latin typeface="Calibri" pitchFamily="34" charset="0"/>
            </a:endParaRPr>
          </a:p>
          <a:p>
            <a:r>
              <a:rPr lang="ja-JP" altLang="en-US" sz="900" b="1" dirty="0" smtClean="0">
                <a:latin typeface="Calibri" pitchFamily="34" charset="0"/>
              </a:rPr>
              <a:t>・吹田市民病院の移転</a:t>
            </a:r>
            <a:r>
              <a:rPr lang="en-US" altLang="ja-JP" sz="900" b="1" dirty="0" smtClean="0">
                <a:latin typeface="Calibri" pitchFamily="34" charset="0"/>
              </a:rPr>
              <a:t>(H30.12</a:t>
            </a:r>
            <a:r>
              <a:rPr lang="ja-JP" altLang="en-US" sz="900" b="1" dirty="0" smtClean="0">
                <a:latin typeface="Calibri" pitchFamily="34" charset="0"/>
              </a:rPr>
              <a:t>予定）</a:t>
            </a:r>
            <a:endParaRPr lang="en-US" altLang="ja-JP" sz="900" b="1" dirty="0" smtClean="0">
              <a:latin typeface="Calibri" pitchFamily="34" charset="0"/>
            </a:endParaRPr>
          </a:p>
          <a:p>
            <a:r>
              <a:rPr lang="ja-JP" altLang="en-US" sz="900" b="1" dirty="0" smtClean="0">
                <a:latin typeface="Calibri" pitchFamily="34" charset="0"/>
              </a:rPr>
              <a:t>・国立循環病研究センターの移転（</a:t>
            </a:r>
            <a:r>
              <a:rPr lang="en-US" altLang="ja-JP" sz="900" b="1" dirty="0" smtClean="0">
                <a:latin typeface="Calibri" pitchFamily="34" charset="0"/>
              </a:rPr>
              <a:t>H31.7</a:t>
            </a:r>
            <a:r>
              <a:rPr lang="ja-JP" altLang="en-US" sz="900" b="1" dirty="0" smtClean="0">
                <a:latin typeface="Calibri" pitchFamily="34" charset="0"/>
              </a:rPr>
              <a:t>予定）</a:t>
            </a:r>
            <a:endParaRPr lang="en-US" altLang="ja-JP" sz="900" b="1" dirty="0" smtClean="0">
              <a:latin typeface="Calibri" pitchFamily="34" charset="0"/>
            </a:endParaRPr>
          </a:p>
          <a:p>
            <a:r>
              <a:rPr lang="ja-JP" altLang="en-US" sz="900" b="1" dirty="0" smtClean="0">
                <a:latin typeface="Calibri" pitchFamily="34" charset="0"/>
              </a:rPr>
              <a:t>・その他、商業施設、住居施設等</a:t>
            </a:r>
            <a:endParaRPr lang="en-US" altLang="ja-JP" sz="900" b="1" dirty="0" smtClean="0">
              <a:latin typeface="Calibri" pitchFamily="34" charset="0"/>
            </a:endParaRPr>
          </a:p>
        </p:txBody>
      </p:sp>
      <p:pic>
        <p:nvPicPr>
          <p:cNvPr id="1027" name="Picture 3" descr="\\10000ws200563\F\建設G\00　建設G（H25～）\016 事業評価関連\H30評価\【外部・再評価】十三高槻線（正雀工区）\20180911 意見具申\周辺開発状況写真\DSC_15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9322" y="4895668"/>
            <a:ext cx="2513158" cy="1413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00ws200563\F\建設G\00　建設G（H25～）\016 事業評価関連\H30評価\【外部・再評価】十三高槻線（正雀工区）\20180911 意見具申\周辺開発状況写真\DSC_15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7001" y="3429000"/>
            <a:ext cx="2495479" cy="1403708"/>
          </a:xfrm>
          <a:prstGeom prst="rect">
            <a:avLst/>
          </a:prstGeom>
          <a:noFill/>
          <a:extLst>
            <a:ext uri="{909E8E84-426E-40DD-AFC4-6F175D3DCCD1}">
              <a14:hiddenFill xmlns:a14="http://schemas.microsoft.com/office/drawing/2010/main">
                <a:solidFill>
                  <a:srgbClr val="FFFFFF"/>
                </a:solidFill>
              </a14:hiddenFill>
            </a:ext>
          </a:extLst>
        </p:spPr>
      </p:pic>
      <p:sp>
        <p:nvSpPr>
          <p:cNvPr id="42" name="円/楕円 41"/>
          <p:cNvSpPr/>
          <p:nvPr/>
        </p:nvSpPr>
        <p:spPr>
          <a:xfrm rot="19039036">
            <a:off x="3621067" y="5116425"/>
            <a:ext cx="382740" cy="212341"/>
          </a:xfrm>
          <a:prstGeom prst="ellipse">
            <a:avLst/>
          </a:prstGeom>
          <a:solidFill>
            <a:srgbClr val="0000FF">
              <a:alpha val="69804"/>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p:cNvCxnSpPr/>
          <p:nvPr/>
        </p:nvCxnSpPr>
        <p:spPr>
          <a:xfrm>
            <a:off x="2894929" y="5069847"/>
            <a:ext cx="740781" cy="15274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037" name="Picture 5" descr="\\10000ws200563\F\建設G\00　建設G（H25～）\016 事業評価関連\H30評価\【外部・再評価】十三高槻線（正雀工区）\20180911 意見具申\周辺開発状況写真\DSC_15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60" y="3456952"/>
            <a:ext cx="2867369" cy="1612895"/>
          </a:xfrm>
          <a:prstGeom prst="rect">
            <a:avLst/>
          </a:prstGeom>
          <a:noFill/>
          <a:ln w="19050">
            <a:solidFill>
              <a:srgbClr val="0000FF"/>
            </a:solidFill>
          </a:ln>
          <a:extLst>
            <a:ext uri="{909E8E84-426E-40DD-AFC4-6F175D3DCCD1}">
              <a14:hiddenFill xmlns:a14="http://schemas.microsoft.com/office/drawing/2010/main">
                <a:solidFill>
                  <a:srgbClr val="FFFFFF"/>
                </a:solidFill>
              </a14:hiddenFill>
            </a:ext>
          </a:extLst>
        </p:spPr>
      </p:pic>
      <p:pic>
        <p:nvPicPr>
          <p:cNvPr id="1038" name="Picture 6" descr="\\10000ws200563\F\建設G\00　建設G（H25～）\016 事業評価関連\H30評価\【外部・再評価】十三高槻線（正雀工区）\20180911 意見具申\周辺開発状況写真\DSC_15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96" y="1554928"/>
            <a:ext cx="2602817" cy="1464085"/>
          </a:xfrm>
          <a:prstGeom prst="rect">
            <a:avLst/>
          </a:prstGeom>
          <a:noFill/>
          <a:ln w="19050">
            <a:solidFill>
              <a:srgbClr val="0000FF"/>
            </a:solidFill>
          </a:ln>
          <a:extLst>
            <a:ext uri="{909E8E84-426E-40DD-AFC4-6F175D3DCCD1}">
              <a14:hiddenFill xmlns:a14="http://schemas.microsoft.com/office/drawing/2010/main">
                <a:solidFill>
                  <a:srgbClr val="FFFFFF"/>
                </a:solidFill>
              </a14:hiddenFill>
            </a:ext>
          </a:extLst>
        </p:spPr>
      </p:pic>
      <p:sp>
        <p:nvSpPr>
          <p:cNvPr id="51" name="円/楕円 50"/>
          <p:cNvSpPr/>
          <p:nvPr/>
        </p:nvSpPr>
        <p:spPr>
          <a:xfrm>
            <a:off x="3004901" y="1407048"/>
            <a:ext cx="382740" cy="382341"/>
          </a:xfrm>
          <a:prstGeom prst="ellipse">
            <a:avLst/>
          </a:prstGeom>
          <a:solidFill>
            <a:srgbClr val="0000FF">
              <a:alpha val="69804"/>
            </a:srgb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矢印コネクタ 51"/>
          <p:cNvCxnSpPr>
            <a:endCxn id="51" idx="2"/>
          </p:cNvCxnSpPr>
          <p:nvPr/>
        </p:nvCxnSpPr>
        <p:spPr>
          <a:xfrm>
            <a:off x="2619275" y="1554928"/>
            <a:ext cx="385626" cy="4329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257"/>
          <p:cNvSpPr>
            <a:spLocks noChangeArrowheads="1"/>
          </p:cNvSpPr>
          <p:nvPr/>
        </p:nvSpPr>
        <p:spPr bwMode="auto">
          <a:xfrm>
            <a:off x="7327912" y="6129013"/>
            <a:ext cx="1507740" cy="165027"/>
          </a:xfrm>
          <a:prstGeom prst="rect">
            <a:avLst/>
          </a:prstGeom>
          <a:solidFill>
            <a:schemeClr val="bg1"/>
          </a:solidFill>
          <a:ln w="9525">
            <a:noFill/>
            <a:miter lim="800000"/>
            <a:headEnd/>
            <a:tailEnd/>
          </a:ln>
        </p:spPr>
        <p:txBody>
          <a:bodyPr lIns="0" tIns="0" rIns="0" bIns="0" anchor="ctr" anchorCtr="0"/>
          <a:lstStyle/>
          <a:p>
            <a:pPr algn="ctr"/>
            <a:r>
              <a:rPr lang="ja-JP" altLang="en-US" sz="700" b="1" dirty="0" smtClean="0">
                <a:latin typeface="Calibri" pitchFamily="34" charset="0"/>
              </a:rPr>
              <a:t>吹田市民病院建設中（</a:t>
            </a:r>
            <a:r>
              <a:rPr lang="en-US" altLang="ja-JP" sz="700" b="1" dirty="0" smtClean="0">
                <a:latin typeface="Calibri" pitchFamily="34" charset="0"/>
              </a:rPr>
              <a:t>H30.8</a:t>
            </a:r>
            <a:r>
              <a:rPr lang="ja-JP" altLang="en-US" sz="700" b="1" dirty="0" smtClean="0">
                <a:latin typeface="Calibri" pitchFamily="34" charset="0"/>
              </a:rPr>
              <a:t>撮影）</a:t>
            </a:r>
            <a:endParaRPr lang="ja-JP" altLang="en-US" sz="700" b="1" dirty="0">
              <a:latin typeface="Calibri" pitchFamily="34" charset="0"/>
            </a:endParaRPr>
          </a:p>
        </p:txBody>
      </p:sp>
      <p:sp>
        <p:nvSpPr>
          <p:cNvPr id="56" name="Rectangle 257"/>
          <p:cNvSpPr>
            <a:spLocks noChangeArrowheads="1"/>
          </p:cNvSpPr>
          <p:nvPr/>
        </p:nvSpPr>
        <p:spPr bwMode="auto">
          <a:xfrm>
            <a:off x="7029173" y="4609795"/>
            <a:ext cx="1831503" cy="164948"/>
          </a:xfrm>
          <a:prstGeom prst="rect">
            <a:avLst/>
          </a:prstGeom>
          <a:solidFill>
            <a:schemeClr val="bg1"/>
          </a:solidFill>
          <a:ln w="9525">
            <a:noFill/>
            <a:miter lim="800000"/>
            <a:headEnd/>
            <a:tailEnd/>
          </a:ln>
        </p:spPr>
        <p:txBody>
          <a:bodyPr lIns="0" tIns="0" rIns="0" bIns="0" anchor="ctr" anchorCtr="0"/>
          <a:lstStyle/>
          <a:p>
            <a:pPr algn="ctr"/>
            <a:r>
              <a:rPr lang="ja-JP" altLang="en-US" sz="700" b="1" dirty="0" smtClean="0">
                <a:latin typeface="Calibri" pitchFamily="34" charset="0"/>
              </a:rPr>
              <a:t>国立循環器病研究センター建設中（</a:t>
            </a:r>
            <a:r>
              <a:rPr lang="en-US" altLang="ja-JP" sz="700" b="1" dirty="0" smtClean="0">
                <a:latin typeface="Calibri" pitchFamily="34" charset="0"/>
              </a:rPr>
              <a:t>H30.8</a:t>
            </a:r>
            <a:r>
              <a:rPr lang="ja-JP" altLang="en-US" sz="700" b="1" dirty="0" smtClean="0">
                <a:latin typeface="Calibri" pitchFamily="34" charset="0"/>
              </a:rPr>
              <a:t>撮影）</a:t>
            </a:r>
            <a:endParaRPr lang="ja-JP" altLang="en-US" sz="700" b="1" dirty="0">
              <a:latin typeface="Calibri" pitchFamily="34" charset="0"/>
            </a:endParaRPr>
          </a:p>
        </p:txBody>
      </p:sp>
      <p:sp>
        <p:nvSpPr>
          <p:cNvPr id="59" name="Rectangle 257"/>
          <p:cNvSpPr>
            <a:spLocks noChangeArrowheads="1"/>
          </p:cNvSpPr>
          <p:nvPr/>
        </p:nvSpPr>
        <p:spPr bwMode="auto">
          <a:xfrm>
            <a:off x="2141996" y="4875538"/>
            <a:ext cx="704180" cy="164948"/>
          </a:xfrm>
          <a:prstGeom prst="rect">
            <a:avLst/>
          </a:prstGeom>
          <a:solidFill>
            <a:schemeClr val="bg1"/>
          </a:solidFill>
          <a:ln w="9525">
            <a:noFill/>
            <a:miter lim="800000"/>
            <a:headEnd/>
            <a:tailEnd/>
          </a:ln>
        </p:spPr>
        <p:txBody>
          <a:bodyPr lIns="0" tIns="0" rIns="0" bIns="0" anchor="ctr" anchorCtr="0"/>
          <a:lstStyle/>
          <a:p>
            <a:pPr algn="ctr"/>
            <a:r>
              <a:rPr lang="en-US" altLang="ja-JP" sz="700" b="1" dirty="0" smtClean="0">
                <a:latin typeface="Calibri" pitchFamily="34" charset="0"/>
              </a:rPr>
              <a:t>H30.8</a:t>
            </a:r>
            <a:r>
              <a:rPr lang="ja-JP" altLang="en-US" sz="700" b="1" dirty="0" smtClean="0">
                <a:latin typeface="Calibri" pitchFamily="34" charset="0"/>
              </a:rPr>
              <a:t>撮影</a:t>
            </a:r>
            <a:endParaRPr lang="ja-JP" altLang="en-US" sz="700" b="1" dirty="0">
              <a:latin typeface="Calibri" pitchFamily="34" charset="0"/>
            </a:endParaRPr>
          </a:p>
        </p:txBody>
      </p:sp>
      <p:sp>
        <p:nvSpPr>
          <p:cNvPr id="60" name="Rectangle 257"/>
          <p:cNvSpPr>
            <a:spLocks noChangeArrowheads="1"/>
          </p:cNvSpPr>
          <p:nvPr/>
        </p:nvSpPr>
        <p:spPr bwMode="auto">
          <a:xfrm>
            <a:off x="40930" y="3474511"/>
            <a:ext cx="2688790" cy="136862"/>
          </a:xfrm>
          <a:prstGeom prst="rect">
            <a:avLst/>
          </a:prstGeom>
          <a:solidFill>
            <a:schemeClr val="bg1"/>
          </a:solidFill>
          <a:ln w="9525">
            <a:noFill/>
            <a:miter lim="800000"/>
            <a:headEnd/>
            <a:tailEnd/>
          </a:ln>
        </p:spPr>
        <p:txBody>
          <a:bodyPr lIns="0" tIns="0" rIns="0" bIns="0" anchor="ctr" anchorCtr="0"/>
          <a:lstStyle/>
          <a:p>
            <a:pPr algn="ctr"/>
            <a:r>
              <a:rPr lang="ja-JP" altLang="en-US" sz="900" b="1" dirty="0">
                <a:latin typeface="Calibri" pitchFamily="34" charset="0"/>
              </a:rPr>
              <a:t>事業</a:t>
            </a:r>
            <a:r>
              <a:rPr lang="ja-JP" altLang="en-US" sz="900" b="1" dirty="0" smtClean="0">
                <a:latin typeface="Calibri" pitchFamily="34" charset="0"/>
              </a:rPr>
              <a:t>路線沿道にて物流施設 </a:t>
            </a:r>
            <a:r>
              <a:rPr lang="en-US" altLang="ja-JP" sz="900" b="1" dirty="0" smtClean="0">
                <a:latin typeface="Calibri" pitchFamily="34" charset="0"/>
              </a:rPr>
              <a:t>H29.9</a:t>
            </a:r>
            <a:r>
              <a:rPr lang="ja-JP" altLang="en-US" sz="900" b="1" dirty="0" smtClean="0">
                <a:latin typeface="Calibri" pitchFamily="34" charset="0"/>
              </a:rPr>
              <a:t>竣工、</a:t>
            </a:r>
            <a:r>
              <a:rPr lang="en-US" altLang="ja-JP" sz="900" b="1" dirty="0" smtClean="0">
                <a:latin typeface="Calibri" pitchFamily="34" charset="0"/>
              </a:rPr>
              <a:t>H30.2</a:t>
            </a:r>
            <a:r>
              <a:rPr lang="ja-JP" altLang="en-US" sz="900" b="1" dirty="0" smtClean="0">
                <a:latin typeface="Calibri" pitchFamily="34" charset="0"/>
              </a:rPr>
              <a:t>稼働</a:t>
            </a:r>
            <a:endParaRPr lang="ja-JP" altLang="en-US" sz="900" b="1" dirty="0">
              <a:latin typeface="Calibri" pitchFamily="34" charset="0"/>
            </a:endParaRPr>
          </a:p>
        </p:txBody>
      </p:sp>
      <p:sp>
        <p:nvSpPr>
          <p:cNvPr id="62" name="Rectangle 257"/>
          <p:cNvSpPr>
            <a:spLocks noChangeArrowheads="1"/>
          </p:cNvSpPr>
          <p:nvPr/>
        </p:nvSpPr>
        <p:spPr bwMode="auto">
          <a:xfrm>
            <a:off x="70758" y="1559973"/>
            <a:ext cx="2188477" cy="164215"/>
          </a:xfrm>
          <a:prstGeom prst="rect">
            <a:avLst/>
          </a:prstGeom>
          <a:solidFill>
            <a:schemeClr val="bg1"/>
          </a:solidFill>
          <a:ln w="9525">
            <a:noFill/>
            <a:miter lim="800000"/>
            <a:headEnd/>
            <a:tailEnd/>
          </a:ln>
        </p:spPr>
        <p:txBody>
          <a:bodyPr lIns="0" tIns="0" rIns="0" bIns="0" anchor="ctr" anchorCtr="0"/>
          <a:lstStyle/>
          <a:p>
            <a:pPr algn="ctr"/>
            <a:r>
              <a:rPr lang="ja-JP" altLang="en-US" sz="900" b="1" dirty="0">
                <a:latin typeface="Calibri" pitchFamily="34" charset="0"/>
              </a:rPr>
              <a:t>大型</a:t>
            </a:r>
            <a:r>
              <a:rPr lang="ja-JP" altLang="en-US" sz="900" b="1" dirty="0" smtClean="0">
                <a:latin typeface="Calibri" pitchFamily="34" charset="0"/>
              </a:rPr>
              <a:t>複合施設エキスポシティ　</a:t>
            </a:r>
            <a:r>
              <a:rPr lang="en-US" altLang="ja-JP" sz="900" b="1" dirty="0" smtClean="0">
                <a:latin typeface="Calibri" pitchFamily="34" charset="0"/>
              </a:rPr>
              <a:t>H27.11</a:t>
            </a:r>
            <a:r>
              <a:rPr lang="ja-JP" altLang="en-US" sz="900" b="1" dirty="0" smtClean="0">
                <a:latin typeface="Calibri" pitchFamily="34" charset="0"/>
              </a:rPr>
              <a:t>開業</a:t>
            </a:r>
            <a:endParaRPr lang="ja-JP" altLang="en-US" sz="900" b="1" dirty="0">
              <a:latin typeface="Calibri" pitchFamily="34" charset="0"/>
            </a:endParaRPr>
          </a:p>
        </p:txBody>
      </p:sp>
      <p:sp>
        <p:nvSpPr>
          <p:cNvPr id="67" name="Rectangle 257"/>
          <p:cNvSpPr>
            <a:spLocks noChangeArrowheads="1"/>
          </p:cNvSpPr>
          <p:nvPr/>
        </p:nvSpPr>
        <p:spPr bwMode="auto">
          <a:xfrm>
            <a:off x="1915095" y="2835185"/>
            <a:ext cx="704180" cy="164948"/>
          </a:xfrm>
          <a:prstGeom prst="rect">
            <a:avLst/>
          </a:prstGeom>
          <a:solidFill>
            <a:schemeClr val="bg1"/>
          </a:solidFill>
          <a:ln w="9525">
            <a:noFill/>
            <a:miter lim="800000"/>
            <a:headEnd/>
            <a:tailEnd/>
          </a:ln>
        </p:spPr>
        <p:txBody>
          <a:bodyPr lIns="0" tIns="0" rIns="0" bIns="0" anchor="ctr" anchorCtr="0"/>
          <a:lstStyle/>
          <a:p>
            <a:pPr algn="ctr"/>
            <a:r>
              <a:rPr lang="en-US" altLang="ja-JP" sz="700" b="1" dirty="0" smtClean="0">
                <a:latin typeface="Calibri" pitchFamily="34" charset="0"/>
              </a:rPr>
              <a:t>H30.8</a:t>
            </a:r>
            <a:r>
              <a:rPr lang="ja-JP" altLang="en-US" sz="700" b="1" dirty="0" smtClean="0">
                <a:latin typeface="Calibri" pitchFamily="34" charset="0"/>
              </a:rPr>
              <a:t>撮影</a:t>
            </a:r>
            <a:endParaRPr lang="ja-JP" altLang="en-US" sz="700" b="1" dirty="0">
              <a:latin typeface="Calibri" pitchFamily="34" charset="0"/>
            </a:endParaRPr>
          </a:p>
        </p:txBody>
      </p:sp>
      <p:sp>
        <p:nvSpPr>
          <p:cNvPr id="1051" name="右矢印 1050"/>
          <p:cNvSpPr/>
          <p:nvPr/>
        </p:nvSpPr>
        <p:spPr>
          <a:xfrm rot="16200000">
            <a:off x="4960086" y="517742"/>
            <a:ext cx="278740"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Rectangle 257"/>
          <p:cNvSpPr>
            <a:spLocks noChangeArrowheads="1"/>
          </p:cNvSpPr>
          <p:nvPr/>
        </p:nvSpPr>
        <p:spPr bwMode="auto">
          <a:xfrm>
            <a:off x="5436096" y="620688"/>
            <a:ext cx="1008112" cy="227664"/>
          </a:xfrm>
          <a:prstGeom prst="rect">
            <a:avLst/>
          </a:prstGeom>
          <a:solidFill>
            <a:schemeClr val="bg1"/>
          </a:solidFill>
          <a:ln w="9525">
            <a:solidFill>
              <a:srgbClr val="FF0000"/>
            </a:solidFill>
            <a:miter lim="800000"/>
            <a:headEnd/>
            <a:tailEnd/>
          </a:ln>
        </p:spPr>
        <p:txBody>
          <a:bodyPr lIns="0" tIns="0" rIns="0" bIns="0" anchor="ctr" anchorCtr="0"/>
          <a:lstStyle/>
          <a:p>
            <a:pPr algn="ctr"/>
            <a:r>
              <a:rPr lang="ja-JP" altLang="en-US" sz="1200" b="1" dirty="0" smtClean="0">
                <a:latin typeface="Calibri" pitchFamily="34" charset="0"/>
              </a:rPr>
              <a:t>至  彩都</a:t>
            </a:r>
            <a:endParaRPr lang="ja-JP" altLang="en-US" sz="1200" b="1" dirty="0">
              <a:latin typeface="Calibri" pitchFamily="34" charset="0"/>
            </a:endParaRPr>
          </a:p>
        </p:txBody>
      </p:sp>
      <p:sp>
        <p:nvSpPr>
          <p:cNvPr id="89" name="正方形/長方形 88"/>
          <p:cNvSpPr/>
          <p:nvPr/>
        </p:nvSpPr>
        <p:spPr>
          <a:xfrm>
            <a:off x="4355976" y="899428"/>
            <a:ext cx="4608512" cy="178934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Picture 2" descr="D:\mizuihi\Desktop\航空写真\27\AH8A0751.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427984" y="1052736"/>
            <a:ext cx="2312206" cy="1534076"/>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257"/>
          <p:cNvSpPr>
            <a:spLocks noChangeArrowheads="1"/>
          </p:cNvSpPr>
          <p:nvPr/>
        </p:nvSpPr>
        <p:spPr bwMode="auto">
          <a:xfrm>
            <a:off x="4488474" y="1073034"/>
            <a:ext cx="1979584" cy="164948"/>
          </a:xfrm>
          <a:prstGeom prst="rect">
            <a:avLst/>
          </a:prstGeom>
          <a:solidFill>
            <a:schemeClr val="bg1"/>
          </a:solidFill>
          <a:ln w="9525">
            <a:noFill/>
            <a:miter lim="800000"/>
            <a:headEnd/>
            <a:tailEnd/>
          </a:ln>
        </p:spPr>
        <p:txBody>
          <a:bodyPr lIns="0" tIns="0" rIns="0" bIns="0" anchor="ctr" anchorCtr="0"/>
          <a:lstStyle/>
          <a:p>
            <a:pPr algn="ctr"/>
            <a:r>
              <a:rPr lang="ja-JP" altLang="en-US" sz="900" b="1" dirty="0" smtClean="0">
                <a:latin typeface="Calibri" pitchFamily="34" charset="0"/>
              </a:rPr>
              <a:t>彩都中部</a:t>
            </a:r>
            <a:r>
              <a:rPr lang="ja-JP" altLang="en-US" sz="900" b="1" dirty="0">
                <a:latin typeface="Calibri" pitchFamily="34" charset="0"/>
              </a:rPr>
              <a:t>地区</a:t>
            </a:r>
            <a:r>
              <a:rPr lang="ja-JP" altLang="en-US" sz="900" b="1" dirty="0" smtClean="0">
                <a:latin typeface="Calibri" pitchFamily="34" charset="0"/>
              </a:rPr>
              <a:t> </a:t>
            </a:r>
            <a:r>
              <a:rPr lang="en-US" altLang="ja-JP" sz="900" b="1" dirty="0" smtClean="0">
                <a:latin typeface="Calibri" pitchFamily="34" charset="0"/>
              </a:rPr>
              <a:t>H27.3</a:t>
            </a:r>
            <a:r>
              <a:rPr lang="ja-JP" altLang="en-US" sz="900" b="1" dirty="0" smtClean="0">
                <a:latin typeface="Calibri" pitchFamily="34" charset="0"/>
              </a:rPr>
              <a:t>～</a:t>
            </a:r>
            <a:r>
              <a:rPr lang="ja-JP" altLang="en-US" sz="900" b="1" dirty="0" err="1" smtClean="0">
                <a:latin typeface="Calibri" pitchFamily="34" charset="0"/>
              </a:rPr>
              <a:t>ま</a:t>
            </a:r>
            <a:r>
              <a:rPr lang="ja-JP" altLang="en-US" sz="900" b="1" dirty="0" smtClean="0">
                <a:latin typeface="Calibri" pitchFamily="34" charset="0"/>
              </a:rPr>
              <a:t>ちびらき</a:t>
            </a:r>
            <a:endParaRPr lang="ja-JP" altLang="en-US" sz="900" b="1" dirty="0">
              <a:latin typeface="Calibri" pitchFamily="34" charset="0"/>
            </a:endParaRPr>
          </a:p>
        </p:txBody>
      </p:sp>
      <p:sp>
        <p:nvSpPr>
          <p:cNvPr id="78" name="Rectangle 257"/>
          <p:cNvSpPr>
            <a:spLocks noChangeArrowheads="1"/>
          </p:cNvSpPr>
          <p:nvPr/>
        </p:nvSpPr>
        <p:spPr bwMode="auto">
          <a:xfrm>
            <a:off x="5957974" y="2404397"/>
            <a:ext cx="704180" cy="164948"/>
          </a:xfrm>
          <a:prstGeom prst="rect">
            <a:avLst/>
          </a:prstGeom>
          <a:solidFill>
            <a:schemeClr val="bg1"/>
          </a:solidFill>
          <a:ln w="9525">
            <a:noFill/>
            <a:miter lim="800000"/>
            <a:headEnd/>
            <a:tailEnd/>
          </a:ln>
        </p:spPr>
        <p:txBody>
          <a:bodyPr lIns="0" tIns="0" rIns="0" bIns="0" anchor="ctr" anchorCtr="0"/>
          <a:lstStyle/>
          <a:p>
            <a:pPr algn="ctr"/>
            <a:r>
              <a:rPr lang="en-US" altLang="ja-JP" sz="700" b="1" dirty="0" smtClean="0">
                <a:latin typeface="Calibri" pitchFamily="34" charset="0"/>
              </a:rPr>
              <a:t>H30.4</a:t>
            </a:r>
            <a:r>
              <a:rPr lang="ja-JP" altLang="en-US" sz="700" b="1" dirty="0" smtClean="0">
                <a:latin typeface="Calibri" pitchFamily="34" charset="0"/>
              </a:rPr>
              <a:t>撮影</a:t>
            </a:r>
            <a:endParaRPr lang="ja-JP" altLang="en-US" sz="700" b="1" dirty="0">
              <a:latin typeface="Calibri" pitchFamily="34" charset="0"/>
            </a:endParaRPr>
          </a:p>
        </p:txBody>
      </p:sp>
      <p:pic>
        <p:nvPicPr>
          <p:cNvPr id="105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1013" y="1025355"/>
            <a:ext cx="2079663" cy="155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Rectangle 257"/>
          <p:cNvSpPr>
            <a:spLocks noChangeArrowheads="1"/>
          </p:cNvSpPr>
          <p:nvPr/>
        </p:nvSpPr>
        <p:spPr bwMode="auto">
          <a:xfrm>
            <a:off x="8105495" y="2407607"/>
            <a:ext cx="704180" cy="164948"/>
          </a:xfrm>
          <a:prstGeom prst="rect">
            <a:avLst/>
          </a:prstGeom>
          <a:solidFill>
            <a:schemeClr val="bg1"/>
          </a:solidFill>
          <a:ln w="9525">
            <a:noFill/>
            <a:miter lim="800000"/>
            <a:headEnd/>
            <a:tailEnd/>
          </a:ln>
        </p:spPr>
        <p:txBody>
          <a:bodyPr lIns="0" tIns="0" rIns="0" bIns="0" anchor="ctr" anchorCtr="0"/>
          <a:lstStyle/>
          <a:p>
            <a:pPr algn="ctr"/>
            <a:r>
              <a:rPr lang="en-US" altLang="ja-JP" sz="700" b="1" dirty="0" smtClean="0">
                <a:latin typeface="Calibri" pitchFamily="34" charset="0"/>
              </a:rPr>
              <a:t>H30.4</a:t>
            </a:r>
            <a:r>
              <a:rPr lang="ja-JP" altLang="en-US" sz="700" b="1" dirty="0" smtClean="0">
                <a:latin typeface="Calibri" pitchFamily="34" charset="0"/>
              </a:rPr>
              <a:t>撮影</a:t>
            </a:r>
            <a:endParaRPr lang="ja-JP" altLang="en-US" sz="700" b="1" dirty="0">
              <a:latin typeface="Calibri" pitchFamily="34" charset="0"/>
            </a:endParaRPr>
          </a:p>
        </p:txBody>
      </p:sp>
      <p:sp>
        <p:nvSpPr>
          <p:cNvPr id="87" name="Rectangle 257"/>
          <p:cNvSpPr>
            <a:spLocks noChangeArrowheads="1"/>
          </p:cNvSpPr>
          <p:nvPr/>
        </p:nvSpPr>
        <p:spPr bwMode="auto">
          <a:xfrm>
            <a:off x="6804674" y="1061016"/>
            <a:ext cx="1300821" cy="192724"/>
          </a:xfrm>
          <a:prstGeom prst="rect">
            <a:avLst/>
          </a:prstGeom>
          <a:solidFill>
            <a:schemeClr val="bg1"/>
          </a:solidFill>
          <a:ln w="9525">
            <a:noFill/>
            <a:miter lim="800000"/>
            <a:headEnd/>
            <a:tailEnd/>
          </a:ln>
        </p:spPr>
        <p:txBody>
          <a:bodyPr lIns="0" tIns="0" rIns="0" bIns="0" anchor="ctr" anchorCtr="0"/>
          <a:lstStyle/>
          <a:p>
            <a:pPr algn="ctr"/>
            <a:r>
              <a:rPr lang="ja-JP" altLang="en-US" sz="900" b="1" dirty="0" smtClean="0">
                <a:latin typeface="Calibri" pitchFamily="34" charset="0"/>
              </a:rPr>
              <a:t>彩都東部地区 </a:t>
            </a:r>
            <a:r>
              <a:rPr lang="ja-JP" altLang="en-US" sz="900" b="1" dirty="0">
                <a:latin typeface="Calibri" pitchFamily="34" charset="0"/>
              </a:rPr>
              <a:t>造成中</a:t>
            </a:r>
          </a:p>
        </p:txBody>
      </p:sp>
      <p:sp>
        <p:nvSpPr>
          <p:cNvPr id="91" name="テキスト ボックス 90"/>
          <p:cNvSpPr txBox="1"/>
          <p:nvPr/>
        </p:nvSpPr>
        <p:spPr>
          <a:xfrm>
            <a:off x="147663" y="6196122"/>
            <a:ext cx="5060867"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1600" b="1" dirty="0" smtClean="0"/>
              <a:t>本事業路線が位置する北摂地域では、前回評価時から多くの開発が進んでおり、交通需要が高まっている。</a:t>
            </a:r>
            <a:endParaRPr kumimoji="1" lang="ja-JP" altLang="en-US" sz="1600" b="1" dirty="0"/>
          </a:p>
        </p:txBody>
      </p:sp>
      <p:sp>
        <p:nvSpPr>
          <p:cNvPr id="16" name="正方形/長方形 15"/>
          <p:cNvSpPr/>
          <p:nvPr/>
        </p:nvSpPr>
        <p:spPr>
          <a:xfrm>
            <a:off x="637146" y="5538106"/>
            <a:ext cx="2367755" cy="590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凡例</a:t>
            </a:r>
            <a:endParaRPr kumimoji="1"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交通量推計に含まれる開発</a:t>
            </a:r>
            <a:endParaRPr lang="en-US" altLang="ja-JP" sz="1050" dirty="0" smtClean="0">
              <a:solidFill>
                <a:schemeClr val="tx1"/>
              </a:solidFill>
            </a:endParaRPr>
          </a:p>
          <a:p>
            <a:r>
              <a:rPr kumimoji="1" lang="ja-JP" altLang="en-US" sz="1050" dirty="0">
                <a:solidFill>
                  <a:schemeClr val="tx1"/>
                </a:solidFill>
              </a:rPr>
              <a:t>　</a:t>
            </a:r>
            <a:r>
              <a:rPr kumimoji="1" lang="ja-JP" altLang="en-US" sz="1050" dirty="0" smtClean="0">
                <a:solidFill>
                  <a:schemeClr val="tx1"/>
                </a:solidFill>
              </a:rPr>
              <a:t>　　　交通量推計に含まれない開発</a:t>
            </a:r>
            <a:endParaRPr kumimoji="1" lang="ja-JP" altLang="en-US" sz="1050" dirty="0">
              <a:solidFill>
                <a:schemeClr val="tx1"/>
              </a:solidFill>
            </a:endParaRPr>
          </a:p>
        </p:txBody>
      </p:sp>
      <p:sp>
        <p:nvSpPr>
          <p:cNvPr id="47" name="正方形/長方形 46"/>
          <p:cNvSpPr/>
          <p:nvPr/>
        </p:nvSpPr>
        <p:spPr>
          <a:xfrm>
            <a:off x="736526" y="5784639"/>
            <a:ext cx="288032" cy="121208"/>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40768" y="5949280"/>
            <a:ext cx="288032" cy="121208"/>
          </a:xfrm>
          <a:prstGeom prst="rect">
            <a:avLst/>
          </a:prstGeom>
          <a:solidFill>
            <a:srgbClr val="FF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6863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EBB1EF2-C0ED-4F4D-9386-35CCFB50869A}" type="slidenum">
              <a:rPr lang="ja-JP" altLang="en-US" smtClean="0"/>
              <a:pPr>
                <a:defRPr/>
              </a:pPr>
              <a:t>5</a:t>
            </a:fld>
            <a:endParaRPr lang="ja-JP" altLang="en-US"/>
          </a:p>
        </p:txBody>
      </p:sp>
      <p:sp>
        <p:nvSpPr>
          <p:cNvPr id="3" name="Text Box 4"/>
          <p:cNvSpPr txBox="1">
            <a:spLocks noChangeArrowheads="1"/>
          </p:cNvSpPr>
          <p:nvPr/>
        </p:nvSpPr>
        <p:spPr bwMode="auto">
          <a:xfrm>
            <a:off x="107504" y="86717"/>
            <a:ext cx="7632848"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情勢の変化（調書修正）</a:t>
            </a:r>
            <a:endParaRPr lang="ja-JP" altLang="en-US" sz="2400" dirty="0">
              <a:solidFill>
                <a:schemeClr val="bg1"/>
              </a:solidFill>
              <a:latin typeface="HG丸ｺﾞｼｯｸM-PRO" pitchFamily="50" charset="-128"/>
              <a:ea typeface="HG丸ｺﾞｼｯｸM-PRO" pitchFamily="50" charset="-128"/>
            </a:endParaRPr>
          </a:p>
        </p:txBody>
      </p:sp>
      <p:sp>
        <p:nvSpPr>
          <p:cNvPr id="4" name="テキスト ボックス 3"/>
          <p:cNvSpPr txBox="1"/>
          <p:nvPr/>
        </p:nvSpPr>
        <p:spPr>
          <a:xfrm>
            <a:off x="7884368" y="179348"/>
            <a:ext cx="1152128" cy="369332"/>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b="1" dirty="0" smtClean="0"/>
              <a:t>資料追加</a:t>
            </a:r>
            <a:endParaRPr kumimoji="1" lang="ja-JP" altLang="en-US" b="1" dirty="0"/>
          </a:p>
        </p:txBody>
      </p:sp>
      <p:sp>
        <p:nvSpPr>
          <p:cNvPr id="5" name="テキスト ボックス 4"/>
          <p:cNvSpPr txBox="1"/>
          <p:nvPr/>
        </p:nvSpPr>
        <p:spPr>
          <a:xfrm>
            <a:off x="35496" y="1052736"/>
            <a:ext cx="6048672" cy="461665"/>
          </a:xfrm>
          <a:prstGeom prst="rect">
            <a:avLst/>
          </a:prstGeom>
          <a:solidFill>
            <a:schemeClr val="bg1"/>
          </a:solidFill>
          <a:ln>
            <a:noFill/>
          </a:ln>
        </p:spPr>
        <p:txBody>
          <a:bodyPr wrap="square" rtlCol="0">
            <a:spAutoFit/>
          </a:bodyPr>
          <a:lstStyle/>
          <a:p>
            <a:pPr algn="ctr"/>
            <a:r>
              <a:rPr kumimoji="1" lang="ja-JP" altLang="en-US" sz="2400" dirty="0" smtClean="0">
                <a:solidFill>
                  <a:sysClr val="windowText" lastClr="000000"/>
                </a:solidFill>
              </a:rPr>
              <a:t>調書</a:t>
            </a:r>
            <a:r>
              <a:rPr kumimoji="1" lang="en-US" altLang="ja-JP" sz="2400" dirty="0" smtClean="0">
                <a:solidFill>
                  <a:sysClr val="windowText" lastClr="000000"/>
                </a:solidFill>
              </a:rPr>
              <a:t>2</a:t>
            </a:r>
            <a:r>
              <a:rPr kumimoji="1" lang="ja-JP" altLang="en-US" sz="2400" dirty="0" smtClean="0">
                <a:solidFill>
                  <a:sysClr val="windowText" lastClr="000000"/>
                </a:solidFill>
              </a:rPr>
              <a:t>　</a:t>
            </a:r>
            <a:r>
              <a:rPr lang="ja-JP" altLang="en-US" sz="2400" dirty="0" smtClean="0">
                <a:solidFill>
                  <a:sysClr val="windowText" lastClr="000000"/>
                </a:solidFill>
              </a:rPr>
              <a:t>事業を巡る社会経済情勢等の変化</a:t>
            </a:r>
            <a:endParaRPr lang="en-US" altLang="ja-JP" sz="2400" dirty="0" smtClean="0">
              <a:solidFill>
                <a:sysClr val="windowText" lastClr="000000"/>
              </a:solidFill>
            </a:endParaRPr>
          </a:p>
        </p:txBody>
      </p:sp>
      <p:sp>
        <p:nvSpPr>
          <p:cNvPr id="6" name="テキスト ボックス 5"/>
          <p:cNvSpPr txBox="1"/>
          <p:nvPr/>
        </p:nvSpPr>
        <p:spPr>
          <a:xfrm>
            <a:off x="251520" y="1751864"/>
            <a:ext cx="1113061" cy="369332"/>
          </a:xfrm>
          <a:prstGeom prst="rect">
            <a:avLst/>
          </a:prstGeom>
          <a:solidFill>
            <a:schemeClr val="bg1"/>
          </a:solidFill>
          <a:ln>
            <a:noFill/>
          </a:ln>
        </p:spPr>
        <p:txBody>
          <a:bodyPr wrap="square" rtlCol="0">
            <a:spAutoFit/>
          </a:bodyPr>
          <a:lstStyle/>
          <a:p>
            <a:pPr algn="ctr"/>
            <a:r>
              <a:rPr kumimoji="1" lang="en-US" altLang="ja-JP" dirty="0" smtClean="0">
                <a:solidFill>
                  <a:sysClr val="windowText" lastClr="000000"/>
                </a:solidFill>
              </a:rPr>
              <a:t>【</a:t>
            </a:r>
            <a:r>
              <a:rPr kumimoji="1" lang="ja-JP" altLang="en-US" dirty="0" smtClean="0">
                <a:solidFill>
                  <a:sysClr val="windowText" lastClr="000000"/>
                </a:solidFill>
              </a:rPr>
              <a:t>修正前</a:t>
            </a:r>
            <a:r>
              <a:rPr kumimoji="1" lang="en-US" altLang="ja-JP" dirty="0" smtClean="0">
                <a:solidFill>
                  <a:sysClr val="windowText" lastClr="000000"/>
                </a:solidFill>
              </a:rPr>
              <a:t>】</a:t>
            </a:r>
            <a:endParaRPr kumimoji="1" lang="ja-JP" altLang="en-US" dirty="0">
              <a:solidFill>
                <a:sysClr val="windowText" lastClr="000000"/>
              </a:solidFill>
            </a:endParaRPr>
          </a:p>
        </p:txBody>
      </p:sp>
      <p:graphicFrame>
        <p:nvGraphicFramePr>
          <p:cNvPr id="7" name="表 6"/>
          <p:cNvGraphicFramePr>
            <a:graphicFrameLocks noGrp="1"/>
          </p:cNvGraphicFramePr>
          <p:nvPr>
            <p:extLst>
              <p:ext uri="{D42A27DB-BD31-4B8C-83A1-F6EECF244321}">
                <p14:modId xmlns:p14="http://schemas.microsoft.com/office/powerpoint/2010/main" val="3687629385"/>
              </p:ext>
            </p:extLst>
          </p:nvPr>
        </p:nvGraphicFramePr>
        <p:xfrm>
          <a:off x="251520" y="2111904"/>
          <a:ext cx="8760535" cy="1188720"/>
        </p:xfrm>
        <a:graphic>
          <a:graphicData uri="http://schemas.openxmlformats.org/drawingml/2006/table">
            <a:tbl>
              <a:tblPr firstRow="1" bandRow="1">
                <a:tableStyleId>{5C22544A-7EE6-4342-B048-85BDC9FD1C3A}</a:tableStyleId>
              </a:tblPr>
              <a:tblGrid>
                <a:gridCol w="1728192"/>
                <a:gridCol w="7032343"/>
              </a:tblGrid>
              <a:tr h="447824">
                <a:tc>
                  <a:txBody>
                    <a:bodyPr/>
                    <a:lstStyle/>
                    <a:p>
                      <a:pPr algn="ctr"/>
                      <a:r>
                        <a:rPr kumimoji="1" lang="ja-JP" altLang="en-US" sz="2000" b="0" dirty="0" smtClean="0">
                          <a:solidFill>
                            <a:schemeClr val="tx1"/>
                          </a:solidFill>
                        </a:rPr>
                        <a:t>再々評価時点</a:t>
                      </a:r>
                      <a:endParaRPr kumimoji="1" lang="en-US" altLang="ja-JP" sz="2000" b="0" dirty="0" smtClean="0">
                        <a:solidFill>
                          <a:schemeClr val="tx1"/>
                        </a:solidFill>
                      </a:endParaRPr>
                    </a:p>
                    <a:p>
                      <a:pPr algn="ctr"/>
                      <a:r>
                        <a:rPr kumimoji="1" lang="en-US" altLang="ja-JP" sz="2000" b="0" dirty="0" smtClean="0">
                          <a:solidFill>
                            <a:schemeClr val="tx1"/>
                          </a:solidFill>
                        </a:rPr>
                        <a:t>H30</a:t>
                      </a:r>
                      <a:endParaRPr kumimoji="1" lang="ja-JP" alt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800" b="1" kern="1200" dirty="0" smtClean="0">
                          <a:solidFill>
                            <a:schemeClr val="tx1"/>
                          </a:solidFill>
                          <a:effectLst/>
                          <a:latin typeface="+mn-lt"/>
                          <a:ea typeface="+mn-ea"/>
                          <a:cs typeface="+mn-cs"/>
                        </a:rPr>
                        <a:t>・</a:t>
                      </a:r>
                      <a:r>
                        <a:rPr kumimoji="1" lang="en-US" altLang="ja-JP" sz="1800" b="1" kern="1200" dirty="0" smtClean="0">
                          <a:solidFill>
                            <a:schemeClr val="tx1"/>
                          </a:solidFill>
                          <a:effectLst/>
                          <a:latin typeface="+mn-lt"/>
                          <a:ea typeface="+mn-ea"/>
                          <a:cs typeface="+mn-cs"/>
                        </a:rPr>
                        <a:t>H26.4</a:t>
                      </a:r>
                      <a:r>
                        <a:rPr kumimoji="1" lang="ja-JP" altLang="ja-JP" sz="1800" b="1" kern="1200" dirty="0" smtClean="0">
                          <a:solidFill>
                            <a:schemeClr val="tx1"/>
                          </a:solidFill>
                          <a:effectLst/>
                          <a:latin typeface="+mn-lt"/>
                          <a:ea typeface="+mn-ea"/>
                          <a:cs typeface="+mn-cs"/>
                        </a:rPr>
                        <a:t>に正雀工区１期区間の本線部（</a:t>
                      </a:r>
                      <a:r>
                        <a:rPr kumimoji="1" lang="en-US" altLang="ja-JP" sz="1800" b="1" kern="1200" dirty="0" smtClean="0">
                          <a:solidFill>
                            <a:schemeClr val="tx1"/>
                          </a:solidFill>
                          <a:effectLst/>
                          <a:latin typeface="+mn-lt"/>
                          <a:ea typeface="+mn-ea"/>
                          <a:cs typeface="+mn-cs"/>
                        </a:rPr>
                        <a:t>0.7km</a:t>
                      </a:r>
                      <a:r>
                        <a:rPr kumimoji="1" lang="ja-JP" altLang="ja-JP" sz="1800" b="1" kern="1200" dirty="0" smtClean="0">
                          <a:solidFill>
                            <a:schemeClr val="tx1"/>
                          </a:solidFill>
                          <a:effectLst/>
                          <a:latin typeface="+mn-lt"/>
                          <a:ea typeface="+mn-ea"/>
                          <a:cs typeface="+mn-cs"/>
                        </a:rPr>
                        <a:t>）が供用。</a:t>
                      </a:r>
                    </a:p>
                    <a:p>
                      <a:r>
                        <a:rPr kumimoji="1" lang="ja-JP" altLang="ja-JP" sz="1800" b="1" kern="1200" dirty="0" smtClean="0">
                          <a:solidFill>
                            <a:schemeClr val="tx1"/>
                          </a:solidFill>
                          <a:effectLst/>
                          <a:latin typeface="+mn-lt"/>
                          <a:ea typeface="+mn-ea"/>
                          <a:cs typeface="+mn-cs"/>
                        </a:rPr>
                        <a:t>・別途事業区間である吹田市寿町工区（</a:t>
                      </a:r>
                      <a:r>
                        <a:rPr kumimoji="1" lang="en-US" altLang="ja-JP" sz="1800" b="1" kern="1200" dirty="0" smtClean="0">
                          <a:solidFill>
                            <a:schemeClr val="tx1"/>
                          </a:solidFill>
                          <a:effectLst/>
                          <a:latin typeface="+mn-lt"/>
                          <a:ea typeface="+mn-ea"/>
                          <a:cs typeface="+mn-cs"/>
                        </a:rPr>
                        <a:t>0.7km</a:t>
                      </a:r>
                      <a:r>
                        <a:rPr kumimoji="1" lang="ja-JP" altLang="ja-JP" sz="1800" b="1" kern="1200" dirty="0" smtClean="0">
                          <a:solidFill>
                            <a:schemeClr val="tx1"/>
                          </a:solidFill>
                          <a:effectLst/>
                          <a:latin typeface="+mn-lt"/>
                          <a:ea typeface="+mn-ea"/>
                          <a:cs typeface="+mn-cs"/>
                        </a:rPr>
                        <a:t>）が供用したため、本事業の完成により、国道</a:t>
                      </a:r>
                      <a:r>
                        <a:rPr kumimoji="1" lang="en-US" altLang="ja-JP" sz="1800" b="1" kern="1200" dirty="0" smtClean="0">
                          <a:solidFill>
                            <a:schemeClr val="tx1"/>
                          </a:solidFill>
                          <a:effectLst/>
                          <a:latin typeface="+mn-lt"/>
                          <a:ea typeface="+mn-ea"/>
                          <a:cs typeface="+mn-cs"/>
                        </a:rPr>
                        <a:t>170</a:t>
                      </a:r>
                      <a:r>
                        <a:rPr kumimoji="1" lang="ja-JP" altLang="ja-JP" sz="1800" b="1" kern="1200" dirty="0" smtClean="0">
                          <a:solidFill>
                            <a:schemeClr val="tx1"/>
                          </a:solidFill>
                          <a:effectLst/>
                          <a:latin typeface="+mn-lt"/>
                          <a:ea typeface="+mn-ea"/>
                          <a:cs typeface="+mn-cs"/>
                        </a:rPr>
                        <a:t>号から大阪市境界の全線が開通し、広域的な幹線道路ネットワーク機能の強化と防災機能の強化が図られる。</a:t>
                      </a:r>
                      <a:endParaRPr kumimoji="1" lang="ja-JP" alt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 name="テキスト ボックス 7"/>
          <p:cNvSpPr txBox="1"/>
          <p:nvPr/>
        </p:nvSpPr>
        <p:spPr>
          <a:xfrm>
            <a:off x="219306" y="3923888"/>
            <a:ext cx="1113061" cy="369332"/>
          </a:xfrm>
          <a:prstGeom prst="rect">
            <a:avLst/>
          </a:prstGeom>
          <a:solidFill>
            <a:schemeClr val="bg1"/>
          </a:solidFill>
          <a:ln>
            <a:noFill/>
          </a:ln>
        </p:spPr>
        <p:txBody>
          <a:bodyPr wrap="square" rtlCol="0">
            <a:spAutoFit/>
          </a:bodyPr>
          <a:lstStyle/>
          <a:p>
            <a:pPr algn="ctr"/>
            <a:r>
              <a:rPr kumimoji="1" lang="en-US" altLang="ja-JP" b="1" dirty="0" smtClean="0">
                <a:solidFill>
                  <a:srgbClr val="FF0000"/>
                </a:solidFill>
              </a:rPr>
              <a:t>【</a:t>
            </a:r>
            <a:r>
              <a:rPr kumimoji="1" lang="ja-JP" altLang="en-US" b="1" dirty="0" smtClean="0">
                <a:solidFill>
                  <a:srgbClr val="FF0000"/>
                </a:solidFill>
              </a:rPr>
              <a:t>修正後</a:t>
            </a:r>
            <a:r>
              <a:rPr kumimoji="1" lang="en-US" altLang="ja-JP" b="1" dirty="0" smtClean="0">
                <a:solidFill>
                  <a:srgbClr val="FF0000"/>
                </a:solidFill>
              </a:rPr>
              <a:t>】</a:t>
            </a:r>
            <a:endParaRPr kumimoji="1" lang="ja-JP" altLang="en-US" b="1" dirty="0">
              <a:solidFill>
                <a:srgbClr val="FF0000"/>
              </a:solidFill>
            </a:endParaRPr>
          </a:p>
        </p:txBody>
      </p:sp>
      <p:graphicFrame>
        <p:nvGraphicFramePr>
          <p:cNvPr id="9" name="表 8"/>
          <p:cNvGraphicFramePr>
            <a:graphicFrameLocks noGrp="1"/>
          </p:cNvGraphicFramePr>
          <p:nvPr>
            <p:extLst>
              <p:ext uri="{D42A27DB-BD31-4B8C-83A1-F6EECF244321}">
                <p14:modId xmlns:p14="http://schemas.microsoft.com/office/powerpoint/2010/main" val="1193205785"/>
              </p:ext>
            </p:extLst>
          </p:nvPr>
        </p:nvGraphicFramePr>
        <p:xfrm>
          <a:off x="251520" y="4283928"/>
          <a:ext cx="8735911" cy="1737360"/>
        </p:xfrm>
        <a:graphic>
          <a:graphicData uri="http://schemas.openxmlformats.org/drawingml/2006/table">
            <a:tbl>
              <a:tblPr firstRow="1" bandRow="1">
                <a:tableStyleId>{5C22544A-7EE6-4342-B048-85BDC9FD1C3A}</a:tableStyleId>
              </a:tblPr>
              <a:tblGrid>
                <a:gridCol w="1728192"/>
                <a:gridCol w="7007719"/>
              </a:tblGrid>
              <a:tr h="447824">
                <a:tc>
                  <a:txBody>
                    <a:bodyPr/>
                    <a:lstStyle/>
                    <a:p>
                      <a:pPr algn="ctr"/>
                      <a:r>
                        <a:rPr kumimoji="1" lang="ja-JP" altLang="en-US" sz="2000" b="0" dirty="0" smtClean="0">
                          <a:solidFill>
                            <a:schemeClr val="tx1"/>
                          </a:solidFill>
                        </a:rPr>
                        <a:t>再々評価時点</a:t>
                      </a:r>
                      <a:endParaRPr kumimoji="1" lang="en-US" altLang="ja-JP" sz="2000" b="0" dirty="0" smtClean="0">
                        <a:solidFill>
                          <a:schemeClr val="tx1"/>
                        </a:solidFill>
                      </a:endParaRPr>
                    </a:p>
                    <a:p>
                      <a:pPr algn="ctr"/>
                      <a:r>
                        <a:rPr kumimoji="1" lang="en-US" altLang="ja-JP" sz="2000" b="0" dirty="0" smtClean="0">
                          <a:solidFill>
                            <a:schemeClr val="tx1"/>
                          </a:solidFill>
                        </a:rPr>
                        <a:t>H30</a:t>
                      </a:r>
                      <a:endParaRPr kumimoji="1" lang="ja-JP" altLang="en-US" sz="2000" b="0" dirty="0">
                        <a:solidFill>
                          <a:schemeClr val="tx1"/>
                        </a:solidFill>
                      </a:endParaRPr>
                    </a:p>
                  </a:txBody>
                  <a:tcPr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ja-JP" sz="1800" b="1" kern="1200" dirty="0" smtClean="0">
                          <a:solidFill>
                            <a:schemeClr val="tx1"/>
                          </a:solidFill>
                          <a:effectLst/>
                          <a:latin typeface="+mn-lt"/>
                          <a:ea typeface="+mn-ea"/>
                          <a:cs typeface="+mn-cs"/>
                        </a:rPr>
                        <a:t>・</a:t>
                      </a:r>
                      <a:r>
                        <a:rPr kumimoji="1" lang="en-US" altLang="ja-JP" sz="1800" b="1" kern="1200" dirty="0" smtClean="0">
                          <a:solidFill>
                            <a:schemeClr val="tx1"/>
                          </a:solidFill>
                          <a:effectLst/>
                          <a:latin typeface="+mn-lt"/>
                          <a:ea typeface="+mn-ea"/>
                          <a:cs typeface="+mn-cs"/>
                        </a:rPr>
                        <a:t>H26.4</a:t>
                      </a:r>
                      <a:r>
                        <a:rPr kumimoji="1" lang="ja-JP" altLang="ja-JP" sz="1800" b="1" kern="1200" dirty="0" smtClean="0">
                          <a:solidFill>
                            <a:schemeClr val="tx1"/>
                          </a:solidFill>
                          <a:effectLst/>
                          <a:latin typeface="+mn-lt"/>
                          <a:ea typeface="+mn-ea"/>
                          <a:cs typeface="+mn-cs"/>
                        </a:rPr>
                        <a:t>に正雀工区１期区間の本線部（</a:t>
                      </a:r>
                      <a:r>
                        <a:rPr kumimoji="1" lang="en-US" altLang="ja-JP" sz="1800" b="1" kern="1200" dirty="0" smtClean="0">
                          <a:solidFill>
                            <a:schemeClr val="tx1"/>
                          </a:solidFill>
                          <a:effectLst/>
                          <a:latin typeface="+mn-lt"/>
                          <a:ea typeface="+mn-ea"/>
                          <a:cs typeface="+mn-cs"/>
                        </a:rPr>
                        <a:t>0.7km</a:t>
                      </a:r>
                      <a:r>
                        <a:rPr kumimoji="1" lang="ja-JP" altLang="ja-JP" sz="1800" b="1" kern="1200" dirty="0" smtClean="0">
                          <a:solidFill>
                            <a:schemeClr val="tx1"/>
                          </a:solidFill>
                          <a:effectLst/>
                          <a:latin typeface="+mn-lt"/>
                          <a:ea typeface="+mn-ea"/>
                          <a:cs typeface="+mn-cs"/>
                        </a:rPr>
                        <a:t>）が供用。</a:t>
                      </a:r>
                    </a:p>
                    <a:p>
                      <a:r>
                        <a:rPr kumimoji="1" lang="ja-JP" altLang="ja-JP" sz="1800" b="1" kern="1200" dirty="0" smtClean="0">
                          <a:solidFill>
                            <a:schemeClr val="tx1"/>
                          </a:solidFill>
                          <a:effectLst/>
                          <a:latin typeface="+mn-lt"/>
                          <a:ea typeface="+mn-ea"/>
                          <a:cs typeface="+mn-cs"/>
                        </a:rPr>
                        <a:t>・別途事業区間である吹田市寿町工区（</a:t>
                      </a:r>
                      <a:r>
                        <a:rPr kumimoji="1" lang="en-US" altLang="ja-JP" sz="1800" b="1" kern="1200" dirty="0" smtClean="0">
                          <a:solidFill>
                            <a:schemeClr val="tx1"/>
                          </a:solidFill>
                          <a:effectLst/>
                          <a:latin typeface="+mn-lt"/>
                          <a:ea typeface="+mn-ea"/>
                          <a:cs typeface="+mn-cs"/>
                        </a:rPr>
                        <a:t>0.7km</a:t>
                      </a:r>
                      <a:r>
                        <a:rPr kumimoji="1" lang="ja-JP" altLang="ja-JP" sz="1800" b="1" kern="1200" dirty="0" smtClean="0">
                          <a:solidFill>
                            <a:schemeClr val="tx1"/>
                          </a:solidFill>
                          <a:effectLst/>
                          <a:latin typeface="+mn-lt"/>
                          <a:ea typeface="+mn-ea"/>
                          <a:cs typeface="+mn-cs"/>
                        </a:rPr>
                        <a:t>）が供用したため、本事業の完成により、国道</a:t>
                      </a:r>
                      <a:r>
                        <a:rPr kumimoji="1" lang="en-US" altLang="ja-JP" sz="1800" b="1" kern="1200" dirty="0" smtClean="0">
                          <a:solidFill>
                            <a:schemeClr val="tx1"/>
                          </a:solidFill>
                          <a:effectLst/>
                          <a:latin typeface="+mn-lt"/>
                          <a:ea typeface="+mn-ea"/>
                          <a:cs typeface="+mn-cs"/>
                        </a:rPr>
                        <a:t>170</a:t>
                      </a:r>
                      <a:r>
                        <a:rPr kumimoji="1" lang="ja-JP" altLang="ja-JP" sz="1800" b="1" kern="1200" dirty="0" smtClean="0">
                          <a:solidFill>
                            <a:schemeClr val="tx1"/>
                          </a:solidFill>
                          <a:effectLst/>
                          <a:latin typeface="+mn-lt"/>
                          <a:ea typeface="+mn-ea"/>
                          <a:cs typeface="+mn-cs"/>
                        </a:rPr>
                        <a:t>号から大阪市境界の全線が開通し、広域的な幹線道路ネットワーク機能の強化と防災機能の強化が図られる。</a:t>
                      </a:r>
                    </a:p>
                    <a:p>
                      <a:r>
                        <a:rPr kumimoji="1" lang="ja-JP" altLang="ja-JP" sz="1800" b="1" kern="1200" dirty="0" smtClean="0">
                          <a:solidFill>
                            <a:srgbClr val="FF0000"/>
                          </a:solidFill>
                          <a:effectLst/>
                          <a:latin typeface="+mn-lt"/>
                          <a:ea typeface="+mn-ea"/>
                          <a:cs typeface="+mn-cs"/>
                        </a:rPr>
                        <a:t>・吹田操車場跡地のまちづくり等、本事業の周辺地域における開発が進んでおり、交通需要の高まりへの対応が期待できる。</a:t>
                      </a:r>
                      <a:endParaRPr kumimoji="1" lang="ja-JP" altLang="ja-JP" sz="1800" b="1" kern="1200" dirty="0">
                        <a:solidFill>
                          <a:srgbClr val="FF0000"/>
                        </a:solidFill>
                        <a:effectLst/>
                        <a:latin typeface="+mn-lt"/>
                        <a:ea typeface="+mn-ea"/>
                        <a:cs typeface="+mn-cs"/>
                      </a:endParaRP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下矢印 9"/>
          <p:cNvSpPr/>
          <p:nvPr/>
        </p:nvSpPr>
        <p:spPr>
          <a:xfrm>
            <a:off x="4427984" y="3624072"/>
            <a:ext cx="484632" cy="3809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606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038947" y="4577383"/>
            <a:ext cx="2981325" cy="223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テキスト ボックス 11"/>
          <p:cNvSpPr txBox="1"/>
          <p:nvPr/>
        </p:nvSpPr>
        <p:spPr>
          <a:xfrm>
            <a:off x="4089250" y="4581128"/>
            <a:ext cx="1296343" cy="276999"/>
          </a:xfrm>
          <a:prstGeom prst="rect">
            <a:avLst/>
          </a:prstGeom>
          <a:solidFill>
            <a:schemeClr val="bg1"/>
          </a:solidFill>
        </p:spPr>
        <p:txBody>
          <a:bodyPr wrap="square" rtlCol="0">
            <a:spAutoFit/>
          </a:bodyPr>
          <a:lstStyle/>
          <a:p>
            <a:pPr algn="ctr"/>
            <a:r>
              <a:rPr kumimoji="1" lang="en-US" altLang="ja-JP" sz="1200" dirty="0" smtClean="0"/>
              <a:t>H11</a:t>
            </a:r>
            <a:r>
              <a:rPr kumimoji="1" lang="ja-JP" altLang="en-US" sz="1200" dirty="0" smtClean="0"/>
              <a:t>供用区間</a:t>
            </a:r>
            <a:endParaRPr kumimoji="1" lang="ja-JP" altLang="en-US" sz="1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336" y="4381065"/>
            <a:ext cx="1973290" cy="1285504"/>
          </a:xfrm>
          <a:prstGeom prst="rect">
            <a:avLst/>
          </a:prstGeom>
          <a:solidFill>
            <a:schemeClr val="bg1"/>
          </a:solidFill>
          <a:ln>
            <a:noFill/>
          </a:ln>
          <a:effectLst/>
        </p:spPr>
      </p:pic>
      <p:pic>
        <p:nvPicPr>
          <p:cNvPr id="1026" name="Picture 2" descr="D:\SuzukiYasutomo\Desktop\P72900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899" y="4543694"/>
            <a:ext cx="2800772" cy="226302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992906" y="4581128"/>
            <a:ext cx="1800299" cy="276999"/>
          </a:xfrm>
          <a:prstGeom prst="rect">
            <a:avLst/>
          </a:prstGeom>
          <a:solidFill>
            <a:schemeClr val="bg1"/>
          </a:solidFill>
        </p:spPr>
        <p:txBody>
          <a:bodyPr wrap="square" rtlCol="0">
            <a:spAutoFit/>
          </a:bodyPr>
          <a:lstStyle/>
          <a:p>
            <a:pPr algn="ctr"/>
            <a:r>
              <a:rPr lang="ja-JP" altLang="en-US" sz="1200" dirty="0" smtClean="0"/>
              <a:t>寿町工区（</a:t>
            </a:r>
            <a:r>
              <a:rPr lang="en-US" altLang="ja-JP" sz="1200" dirty="0" smtClean="0"/>
              <a:t>H26.4</a:t>
            </a:r>
            <a:r>
              <a:rPr lang="ja-JP" altLang="en-US" sz="1200" dirty="0" smtClean="0"/>
              <a:t>供用）</a:t>
            </a:r>
            <a:endParaRPr kumimoji="1" lang="ja-JP" altLang="en-US" sz="1200" dirty="0"/>
          </a:p>
        </p:txBody>
      </p:sp>
      <p:sp>
        <p:nvSpPr>
          <p:cNvPr id="14" name="テキスト ボックス 13"/>
          <p:cNvSpPr txBox="1"/>
          <p:nvPr/>
        </p:nvSpPr>
        <p:spPr>
          <a:xfrm>
            <a:off x="2793107" y="6525344"/>
            <a:ext cx="900149" cy="246221"/>
          </a:xfrm>
          <a:prstGeom prst="rect">
            <a:avLst/>
          </a:prstGeom>
          <a:solidFill>
            <a:schemeClr val="bg1"/>
          </a:solidFill>
        </p:spPr>
        <p:txBody>
          <a:bodyPr wrap="square" rtlCol="0">
            <a:spAutoFit/>
          </a:bodyPr>
          <a:lstStyle/>
          <a:p>
            <a:pPr algn="ctr"/>
            <a:r>
              <a:rPr kumimoji="1" lang="en-US" altLang="ja-JP" sz="1000" dirty="0" smtClean="0"/>
              <a:t>H27.7</a:t>
            </a:r>
            <a:r>
              <a:rPr kumimoji="1" lang="ja-JP" altLang="en-US" sz="1000" dirty="0" smtClean="0"/>
              <a:t>撮影</a:t>
            </a:r>
            <a:endParaRPr kumimoji="1" lang="ja-JP" altLang="en-US" sz="1000" dirty="0"/>
          </a:p>
        </p:txBody>
      </p:sp>
      <p:sp>
        <p:nvSpPr>
          <p:cNvPr id="2" name="スライド番号プレースホルダー 1"/>
          <p:cNvSpPr>
            <a:spLocks noGrp="1"/>
          </p:cNvSpPr>
          <p:nvPr>
            <p:ph type="sldNum" sz="quarter" idx="12"/>
          </p:nvPr>
        </p:nvSpPr>
        <p:spPr/>
        <p:txBody>
          <a:bodyPr/>
          <a:lstStyle/>
          <a:p>
            <a:pPr>
              <a:defRPr/>
            </a:pPr>
            <a:fld id="{7F2BD3AF-05AE-4E14-80B5-D6AB1F94E73A}" type="slidenum">
              <a:rPr lang="ja-JP" altLang="en-US" smtClean="0"/>
              <a:pPr>
                <a:defRPr/>
              </a:pPr>
              <a:t>6</a:t>
            </a:fld>
            <a:endParaRPr lang="ja-JP" altLang="en-US"/>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53" y="692696"/>
            <a:ext cx="9086251" cy="394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4"/>
          <p:cNvSpPr txBox="1">
            <a:spLocks noChangeArrowheads="1"/>
          </p:cNvSpPr>
          <p:nvPr/>
        </p:nvSpPr>
        <p:spPr bwMode="auto">
          <a:xfrm>
            <a:off x="107504" y="86717"/>
            <a:ext cx="6408712"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②　事業</a:t>
            </a:r>
            <a:r>
              <a:rPr lang="ja-JP" altLang="en-US" sz="2400" dirty="0">
                <a:solidFill>
                  <a:schemeClr val="bg1"/>
                </a:solidFill>
                <a:latin typeface="HG丸ｺﾞｼｯｸM-PRO" pitchFamily="50" charset="-128"/>
                <a:ea typeface="HG丸ｺﾞｼｯｸM-PRO" pitchFamily="50" charset="-128"/>
              </a:rPr>
              <a:t>を巡る社会経済</a:t>
            </a:r>
            <a:r>
              <a:rPr lang="ja-JP" altLang="en-US" sz="2400" dirty="0" smtClean="0">
                <a:solidFill>
                  <a:schemeClr val="bg1"/>
                </a:solidFill>
                <a:latin typeface="HG丸ｺﾞｼｯｸM-PRO" pitchFamily="50" charset="-128"/>
                <a:ea typeface="HG丸ｺﾞｼｯｸM-PRO" pitchFamily="50" charset="-128"/>
              </a:rPr>
              <a:t>情勢</a:t>
            </a:r>
            <a:r>
              <a:rPr lang="ja-JP" altLang="en-US" sz="2400" dirty="0" smtClean="0">
                <a:solidFill>
                  <a:srgbClr val="FF0000"/>
                </a:solidFill>
                <a:latin typeface="HG丸ｺﾞｼｯｸM-PRO" pitchFamily="50" charset="-128"/>
                <a:ea typeface="HG丸ｺﾞｼｯｸM-PRO" pitchFamily="50" charset="-128"/>
              </a:rPr>
              <a:t>の変化</a:t>
            </a:r>
            <a:endParaRPr lang="ja-JP" altLang="en-US" sz="2400" dirty="0">
              <a:solidFill>
                <a:srgbClr val="FF0000"/>
              </a:solidFill>
              <a:latin typeface="HG丸ｺﾞｼｯｸM-PRO" pitchFamily="50" charset="-128"/>
              <a:ea typeface="HG丸ｺﾞｼｯｸM-PRO" pitchFamily="50" charset="-128"/>
            </a:endParaRPr>
          </a:p>
        </p:txBody>
      </p:sp>
      <p:sp>
        <p:nvSpPr>
          <p:cNvPr id="15" name="テキスト ボックス 14"/>
          <p:cNvSpPr txBox="1"/>
          <p:nvPr/>
        </p:nvSpPr>
        <p:spPr>
          <a:xfrm>
            <a:off x="7740352" y="179348"/>
            <a:ext cx="1152128" cy="369332"/>
          </a:xfrm>
          <a:prstGeom prst="rect">
            <a:avLst/>
          </a:prstGeom>
          <a:solidFill>
            <a:schemeClr val="accent6">
              <a:lumMod val="20000"/>
              <a:lumOff val="80000"/>
            </a:schemeClr>
          </a:solidFill>
          <a:ln>
            <a:solidFill>
              <a:srgbClr val="FF0000"/>
            </a:solidFill>
          </a:ln>
        </p:spPr>
        <p:txBody>
          <a:bodyPr wrap="square" rtlCol="0">
            <a:spAutoFit/>
          </a:bodyPr>
          <a:lstStyle/>
          <a:p>
            <a:pPr algn="ctr"/>
            <a:r>
              <a:rPr lang="ja-JP" altLang="en-US" b="1" dirty="0" smtClean="0"/>
              <a:t>表題修正</a:t>
            </a:r>
            <a:endParaRPr kumimoji="1" lang="ja-JP" altLang="en-US" b="1" dirty="0"/>
          </a:p>
        </p:txBody>
      </p:sp>
    </p:spTree>
    <p:extLst>
      <p:ext uri="{BB962C8B-B14F-4D97-AF65-F5344CB8AC3E}">
        <p14:creationId xmlns:p14="http://schemas.microsoft.com/office/powerpoint/2010/main" val="3465425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
          <p:cNvSpPr txBox="1">
            <a:spLocks noChangeArrowheads="1"/>
          </p:cNvSpPr>
          <p:nvPr/>
        </p:nvSpPr>
        <p:spPr bwMode="auto">
          <a:xfrm>
            <a:off x="122294" y="87610"/>
            <a:ext cx="7371863"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smtClean="0">
                <a:solidFill>
                  <a:schemeClr val="bg1"/>
                </a:solidFill>
                <a:latin typeface="HG丸ｺﾞｼｯｸM-PRO" pitchFamily="50" charset="-128"/>
                <a:ea typeface="HG丸ｺﾞｼｯｸM-PRO" pitchFamily="50" charset="-128"/>
              </a:rPr>
              <a:t>③　費用便益分析等の効率性（費用便益分析）　</a:t>
            </a:r>
            <a:r>
              <a:rPr lang="ja-JP" altLang="en-US" sz="2400" dirty="0" smtClean="0">
                <a:solidFill>
                  <a:schemeClr val="bg1"/>
                </a:solidFill>
              </a:rPr>
              <a:t> </a:t>
            </a:r>
            <a:endParaRPr lang="ja-JP" altLang="en-US" sz="2400" dirty="0">
              <a:solidFill>
                <a:schemeClr val="bg1"/>
              </a:solidFill>
            </a:endParaRPr>
          </a:p>
        </p:txBody>
      </p:sp>
      <p:sp>
        <p:nvSpPr>
          <p:cNvPr id="3" name="スライド番号プレースホルダー 2"/>
          <p:cNvSpPr>
            <a:spLocks noGrp="1"/>
          </p:cNvSpPr>
          <p:nvPr>
            <p:ph type="sldNum" sz="quarter" idx="12"/>
          </p:nvPr>
        </p:nvSpPr>
        <p:spPr>
          <a:xfrm>
            <a:off x="6976579" y="6471338"/>
            <a:ext cx="2133600" cy="365125"/>
          </a:xfrm>
        </p:spPr>
        <p:txBody>
          <a:bodyPr/>
          <a:lstStyle/>
          <a:p>
            <a:pPr>
              <a:defRPr/>
            </a:pPr>
            <a:fld id="{CAA00085-491D-4D2A-87A7-277CD7EA0C7B}" type="slidenum">
              <a:rPr lang="ja-JP" altLang="en-US" smtClean="0"/>
              <a:pPr>
                <a:defRPr/>
              </a:pPr>
              <a:t>7</a:t>
            </a:fld>
            <a:endParaRPr lang="ja-JP" altLang="en-US" dirty="0"/>
          </a:p>
        </p:txBody>
      </p:sp>
      <p:cxnSp>
        <p:nvCxnSpPr>
          <p:cNvPr id="22" name="直線コネクタ 21"/>
          <p:cNvCxnSpPr/>
          <p:nvPr/>
        </p:nvCxnSpPr>
        <p:spPr>
          <a:xfrm flipH="1">
            <a:off x="5396082" y="3422389"/>
            <a:ext cx="817694" cy="5637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flipV="1">
            <a:off x="5548245" y="4393759"/>
            <a:ext cx="1506595" cy="1049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flipV="1">
            <a:off x="5399786" y="3944930"/>
            <a:ext cx="181810" cy="448829"/>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5058118" y="3554873"/>
            <a:ext cx="337964" cy="39949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flipV="1">
            <a:off x="4771500" y="3229163"/>
            <a:ext cx="286619" cy="32571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flipV="1">
            <a:off x="4505650" y="2563225"/>
            <a:ext cx="253214" cy="60168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4505650" y="3563257"/>
            <a:ext cx="552468" cy="42292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flipH="1" flipV="1">
            <a:off x="4472247" y="3953912"/>
            <a:ext cx="338332" cy="42735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flipV="1">
            <a:off x="4810579" y="4381269"/>
            <a:ext cx="539668" cy="952407"/>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3799639" y="4381268"/>
            <a:ext cx="1008112" cy="616949"/>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4770086" y="3986177"/>
            <a:ext cx="625996" cy="3607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flipV="1">
            <a:off x="4252438" y="3690821"/>
            <a:ext cx="219807" cy="29255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3922691" y="3690821"/>
            <a:ext cx="329747" cy="47147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flipV="1">
            <a:off x="5851870" y="1857219"/>
            <a:ext cx="540002" cy="833535"/>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4771500" y="2258729"/>
            <a:ext cx="776745" cy="91563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5526170" y="1857216"/>
            <a:ext cx="325698" cy="40151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6213776" y="2704052"/>
            <a:ext cx="178096" cy="72381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H="1">
            <a:off x="5851867" y="1618868"/>
            <a:ext cx="239101" cy="23834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6416238" y="2322297"/>
            <a:ext cx="203061" cy="332765"/>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6621086" y="1790043"/>
            <a:ext cx="688736" cy="53225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flipH="1" flipV="1">
            <a:off x="6631472" y="2322297"/>
            <a:ext cx="512494" cy="48179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7388620" y="1880247"/>
            <a:ext cx="301450" cy="651163"/>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6649688" y="933887"/>
            <a:ext cx="738932" cy="94636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7690070" y="2530624"/>
            <a:ext cx="940066" cy="232039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flipH="1">
            <a:off x="7034785" y="4242025"/>
            <a:ext cx="1298947" cy="25584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flipH="1" flipV="1">
            <a:off x="7191027" y="2888373"/>
            <a:ext cx="358655" cy="68158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V="1">
            <a:off x="7521088" y="3554873"/>
            <a:ext cx="38932" cy="487406"/>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H="1" flipV="1">
            <a:off x="7521088" y="4042279"/>
            <a:ext cx="172944" cy="304682"/>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V="1">
            <a:off x="7539345" y="3707273"/>
            <a:ext cx="620758" cy="278904"/>
          </a:xfrm>
          <a:prstGeom prst="line">
            <a:avLst/>
          </a:pr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H="1">
            <a:off x="7101372" y="3986177"/>
            <a:ext cx="402700" cy="17611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H="1">
            <a:off x="7034785" y="4138577"/>
            <a:ext cx="109180" cy="359296"/>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H="1">
            <a:off x="7187767" y="2530624"/>
            <a:ext cx="506265" cy="32026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flipH="1">
            <a:off x="7662182" y="2242964"/>
            <a:ext cx="506265" cy="32026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H="1">
            <a:off x="4252438" y="3164913"/>
            <a:ext cx="506425" cy="525908"/>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4" name="直線コネクタ 163"/>
          <p:cNvCxnSpPr/>
          <p:nvPr/>
        </p:nvCxnSpPr>
        <p:spPr>
          <a:xfrm flipH="1">
            <a:off x="6250778" y="2856745"/>
            <a:ext cx="960925" cy="565644"/>
          </a:xfrm>
          <a:prstGeom prst="line">
            <a:avLst/>
          </a:prstGeom>
          <a:ln w="1524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165" name="テキスト ボックス 164"/>
          <p:cNvSpPr txBox="1"/>
          <p:nvPr/>
        </p:nvSpPr>
        <p:spPr>
          <a:xfrm>
            <a:off x="6605889" y="3164913"/>
            <a:ext cx="936104" cy="338554"/>
          </a:xfrm>
          <a:prstGeom prst="rect">
            <a:avLst/>
          </a:prstGeom>
          <a:noFill/>
          <a:ln>
            <a:noFill/>
          </a:ln>
        </p:spPr>
        <p:txBody>
          <a:bodyPr wrap="square" rtlCol="0">
            <a:spAutoFit/>
          </a:bodyPr>
          <a:lstStyle/>
          <a:p>
            <a:r>
              <a:rPr lang="en-US" altLang="ja-JP" sz="1600" b="1" dirty="0" smtClean="0">
                <a:solidFill>
                  <a:srgbClr val="0000FF"/>
                </a:solidFill>
              </a:rPr>
              <a:t>+213</a:t>
            </a:r>
            <a:endParaRPr kumimoji="1" lang="ja-JP" altLang="en-US" sz="1600" b="1" dirty="0">
              <a:solidFill>
                <a:srgbClr val="0000FF"/>
              </a:solidFill>
            </a:endParaRPr>
          </a:p>
        </p:txBody>
      </p:sp>
      <p:sp>
        <p:nvSpPr>
          <p:cNvPr id="166" name="テキスト ボックス 165"/>
          <p:cNvSpPr txBox="1"/>
          <p:nvPr/>
        </p:nvSpPr>
        <p:spPr>
          <a:xfrm>
            <a:off x="5581596" y="3275052"/>
            <a:ext cx="936104" cy="338554"/>
          </a:xfrm>
          <a:prstGeom prst="rect">
            <a:avLst/>
          </a:prstGeom>
          <a:noFill/>
          <a:ln>
            <a:noFill/>
          </a:ln>
        </p:spPr>
        <p:txBody>
          <a:bodyPr wrap="square" rtlCol="0">
            <a:spAutoFit/>
          </a:bodyPr>
          <a:lstStyle/>
          <a:p>
            <a:r>
              <a:rPr lang="en-US" altLang="ja-JP" sz="1600" b="1" dirty="0" smtClean="0">
                <a:solidFill>
                  <a:srgbClr val="0000FF"/>
                </a:solidFill>
              </a:rPr>
              <a:t>+69</a:t>
            </a:r>
            <a:endParaRPr kumimoji="1" lang="ja-JP" altLang="en-US" sz="1600" b="1" dirty="0">
              <a:solidFill>
                <a:srgbClr val="0000FF"/>
              </a:solidFill>
            </a:endParaRPr>
          </a:p>
        </p:txBody>
      </p:sp>
      <p:sp>
        <p:nvSpPr>
          <p:cNvPr id="167" name="テキスト ボックス 166"/>
          <p:cNvSpPr txBox="1"/>
          <p:nvPr/>
        </p:nvSpPr>
        <p:spPr>
          <a:xfrm>
            <a:off x="7228429" y="2690754"/>
            <a:ext cx="936104" cy="338554"/>
          </a:xfrm>
          <a:prstGeom prst="rect">
            <a:avLst/>
          </a:prstGeom>
          <a:noFill/>
          <a:ln>
            <a:noFill/>
          </a:ln>
        </p:spPr>
        <p:txBody>
          <a:bodyPr wrap="square" rtlCol="0">
            <a:spAutoFit/>
          </a:bodyPr>
          <a:lstStyle/>
          <a:p>
            <a:r>
              <a:rPr lang="en-US" altLang="ja-JP" sz="1600" b="1" dirty="0" smtClean="0">
                <a:solidFill>
                  <a:srgbClr val="0000FF"/>
                </a:solidFill>
              </a:rPr>
              <a:t>+89</a:t>
            </a:r>
            <a:endParaRPr kumimoji="1" lang="ja-JP" altLang="en-US" sz="1600" b="1" dirty="0">
              <a:solidFill>
                <a:srgbClr val="0000FF"/>
              </a:solidFill>
            </a:endParaRPr>
          </a:p>
        </p:txBody>
      </p:sp>
      <p:sp>
        <p:nvSpPr>
          <p:cNvPr id="168" name="テキスト ボックス 167"/>
          <p:cNvSpPr txBox="1"/>
          <p:nvPr/>
        </p:nvSpPr>
        <p:spPr>
          <a:xfrm>
            <a:off x="7403317" y="3053464"/>
            <a:ext cx="578747" cy="338554"/>
          </a:xfrm>
          <a:prstGeom prst="rect">
            <a:avLst/>
          </a:prstGeom>
          <a:noFill/>
          <a:ln>
            <a:noFill/>
          </a:ln>
        </p:spPr>
        <p:txBody>
          <a:bodyPr wrap="square" rtlCol="0">
            <a:spAutoFit/>
          </a:bodyPr>
          <a:lstStyle/>
          <a:p>
            <a:r>
              <a:rPr lang="en-US" altLang="ja-JP" sz="1600" b="1" dirty="0" smtClean="0">
                <a:solidFill>
                  <a:srgbClr val="FF0000"/>
                </a:solidFill>
              </a:rPr>
              <a:t>-5</a:t>
            </a:r>
            <a:endParaRPr kumimoji="1" lang="ja-JP" altLang="en-US" sz="1600" b="1" dirty="0">
              <a:solidFill>
                <a:srgbClr val="FF0000"/>
              </a:solidFill>
            </a:endParaRPr>
          </a:p>
        </p:txBody>
      </p:sp>
      <p:sp>
        <p:nvSpPr>
          <p:cNvPr id="171" name="テキスト ボックス 170"/>
          <p:cNvSpPr txBox="1"/>
          <p:nvPr/>
        </p:nvSpPr>
        <p:spPr>
          <a:xfrm>
            <a:off x="5868144" y="4160634"/>
            <a:ext cx="578747" cy="338554"/>
          </a:xfrm>
          <a:prstGeom prst="rect">
            <a:avLst/>
          </a:prstGeom>
          <a:noFill/>
          <a:ln>
            <a:noFill/>
          </a:ln>
        </p:spPr>
        <p:txBody>
          <a:bodyPr wrap="square" rtlCol="0">
            <a:spAutoFit/>
          </a:bodyPr>
          <a:lstStyle/>
          <a:p>
            <a:r>
              <a:rPr lang="en-US" altLang="ja-JP" sz="1600" b="1" dirty="0" smtClean="0">
                <a:solidFill>
                  <a:srgbClr val="FF0000"/>
                </a:solidFill>
              </a:rPr>
              <a:t>-29</a:t>
            </a:r>
            <a:endParaRPr kumimoji="1" lang="ja-JP" altLang="en-US" sz="1600" b="1" dirty="0">
              <a:solidFill>
                <a:srgbClr val="FF0000"/>
              </a:solidFill>
            </a:endParaRPr>
          </a:p>
        </p:txBody>
      </p:sp>
      <p:sp>
        <p:nvSpPr>
          <p:cNvPr id="172" name="テキスト ボックス 171"/>
          <p:cNvSpPr txBox="1"/>
          <p:nvPr/>
        </p:nvSpPr>
        <p:spPr>
          <a:xfrm>
            <a:off x="6476093" y="4139148"/>
            <a:ext cx="578747" cy="338554"/>
          </a:xfrm>
          <a:prstGeom prst="rect">
            <a:avLst/>
          </a:prstGeom>
          <a:noFill/>
          <a:ln>
            <a:noFill/>
          </a:ln>
        </p:spPr>
        <p:txBody>
          <a:bodyPr wrap="square" rtlCol="0">
            <a:spAutoFit/>
          </a:bodyPr>
          <a:lstStyle/>
          <a:p>
            <a:r>
              <a:rPr lang="en-US" altLang="ja-JP" sz="1600" b="1" dirty="0" smtClean="0">
                <a:solidFill>
                  <a:srgbClr val="FF0000"/>
                </a:solidFill>
              </a:rPr>
              <a:t>-68</a:t>
            </a:r>
            <a:endParaRPr kumimoji="1" lang="ja-JP" altLang="en-US" sz="1600" b="1" dirty="0">
              <a:solidFill>
                <a:srgbClr val="FF0000"/>
              </a:solidFill>
            </a:endParaRPr>
          </a:p>
        </p:txBody>
      </p:sp>
      <p:sp>
        <p:nvSpPr>
          <p:cNvPr id="173" name="テキスト ボックス 172"/>
          <p:cNvSpPr txBox="1"/>
          <p:nvPr/>
        </p:nvSpPr>
        <p:spPr>
          <a:xfrm>
            <a:off x="7138859" y="4437052"/>
            <a:ext cx="578747" cy="338554"/>
          </a:xfrm>
          <a:prstGeom prst="rect">
            <a:avLst/>
          </a:prstGeom>
          <a:noFill/>
          <a:ln>
            <a:noFill/>
          </a:ln>
        </p:spPr>
        <p:txBody>
          <a:bodyPr wrap="square" rtlCol="0">
            <a:spAutoFit/>
          </a:bodyPr>
          <a:lstStyle/>
          <a:p>
            <a:r>
              <a:rPr lang="en-US" altLang="ja-JP" sz="1600" b="1" dirty="0" smtClean="0">
                <a:solidFill>
                  <a:srgbClr val="FF0000"/>
                </a:solidFill>
              </a:rPr>
              <a:t>-20</a:t>
            </a:r>
            <a:endParaRPr kumimoji="1" lang="ja-JP" altLang="en-US" sz="1600" b="1" dirty="0">
              <a:solidFill>
                <a:srgbClr val="FF0000"/>
              </a:solidFill>
            </a:endParaRPr>
          </a:p>
        </p:txBody>
      </p:sp>
      <p:sp>
        <p:nvSpPr>
          <p:cNvPr id="174" name="テキスト ボックス 173"/>
          <p:cNvSpPr txBox="1"/>
          <p:nvPr/>
        </p:nvSpPr>
        <p:spPr>
          <a:xfrm>
            <a:off x="7849395" y="4267775"/>
            <a:ext cx="578747" cy="338554"/>
          </a:xfrm>
          <a:prstGeom prst="rect">
            <a:avLst/>
          </a:prstGeom>
          <a:noFill/>
          <a:ln>
            <a:noFill/>
          </a:ln>
        </p:spPr>
        <p:txBody>
          <a:bodyPr wrap="square" rtlCol="0">
            <a:spAutoFit/>
          </a:bodyPr>
          <a:lstStyle/>
          <a:p>
            <a:r>
              <a:rPr lang="en-US" altLang="ja-JP" sz="1600" b="1" dirty="0" smtClean="0">
                <a:solidFill>
                  <a:srgbClr val="FF0000"/>
                </a:solidFill>
              </a:rPr>
              <a:t>-26</a:t>
            </a:r>
            <a:endParaRPr kumimoji="1" lang="ja-JP" altLang="en-US" sz="1600" b="1" dirty="0">
              <a:solidFill>
                <a:srgbClr val="FF0000"/>
              </a:solidFill>
            </a:endParaRPr>
          </a:p>
        </p:txBody>
      </p:sp>
      <p:sp>
        <p:nvSpPr>
          <p:cNvPr id="175" name="テキスト ボックス 174"/>
          <p:cNvSpPr txBox="1"/>
          <p:nvPr/>
        </p:nvSpPr>
        <p:spPr>
          <a:xfrm>
            <a:off x="8460432" y="4351188"/>
            <a:ext cx="936104" cy="338554"/>
          </a:xfrm>
          <a:prstGeom prst="rect">
            <a:avLst/>
          </a:prstGeom>
          <a:noFill/>
          <a:ln>
            <a:noFill/>
          </a:ln>
        </p:spPr>
        <p:txBody>
          <a:bodyPr wrap="square" rtlCol="0">
            <a:spAutoFit/>
          </a:bodyPr>
          <a:lstStyle/>
          <a:p>
            <a:r>
              <a:rPr lang="en-US" altLang="ja-JP" sz="1600" b="1" dirty="0" smtClean="0">
                <a:solidFill>
                  <a:srgbClr val="0000FF"/>
                </a:solidFill>
              </a:rPr>
              <a:t>+22</a:t>
            </a:r>
            <a:endParaRPr kumimoji="1" lang="ja-JP" altLang="en-US" sz="1600" b="1" dirty="0">
              <a:solidFill>
                <a:srgbClr val="0000FF"/>
              </a:solidFill>
            </a:endParaRPr>
          </a:p>
        </p:txBody>
      </p:sp>
      <p:sp>
        <p:nvSpPr>
          <p:cNvPr id="176" name="テキスト ボックス 175"/>
          <p:cNvSpPr txBox="1"/>
          <p:nvPr/>
        </p:nvSpPr>
        <p:spPr>
          <a:xfrm>
            <a:off x="8302753" y="3784635"/>
            <a:ext cx="936104" cy="338554"/>
          </a:xfrm>
          <a:prstGeom prst="rect">
            <a:avLst/>
          </a:prstGeom>
          <a:noFill/>
          <a:ln>
            <a:noFill/>
          </a:ln>
        </p:spPr>
        <p:txBody>
          <a:bodyPr wrap="square" rtlCol="0">
            <a:spAutoFit/>
          </a:bodyPr>
          <a:lstStyle/>
          <a:p>
            <a:r>
              <a:rPr lang="en-US" altLang="ja-JP" sz="1600" b="1" dirty="0" smtClean="0">
                <a:solidFill>
                  <a:srgbClr val="0000FF"/>
                </a:solidFill>
              </a:rPr>
              <a:t>+37</a:t>
            </a:r>
            <a:endParaRPr kumimoji="1" lang="ja-JP" altLang="en-US" sz="1600" b="1" dirty="0">
              <a:solidFill>
                <a:srgbClr val="0000FF"/>
              </a:solidFill>
            </a:endParaRPr>
          </a:p>
        </p:txBody>
      </p:sp>
      <p:sp>
        <p:nvSpPr>
          <p:cNvPr id="177" name="テキスト ボックス 176"/>
          <p:cNvSpPr txBox="1"/>
          <p:nvPr/>
        </p:nvSpPr>
        <p:spPr>
          <a:xfrm>
            <a:off x="7942189" y="2995636"/>
            <a:ext cx="936104" cy="338554"/>
          </a:xfrm>
          <a:prstGeom prst="rect">
            <a:avLst/>
          </a:prstGeom>
          <a:noFill/>
          <a:ln>
            <a:noFill/>
          </a:ln>
        </p:spPr>
        <p:txBody>
          <a:bodyPr wrap="square" rtlCol="0">
            <a:spAutoFit/>
          </a:bodyPr>
          <a:lstStyle/>
          <a:p>
            <a:r>
              <a:rPr lang="en-US" altLang="ja-JP" sz="1600" b="1" dirty="0" smtClean="0">
                <a:solidFill>
                  <a:srgbClr val="0000FF"/>
                </a:solidFill>
              </a:rPr>
              <a:t>+45</a:t>
            </a:r>
            <a:endParaRPr kumimoji="1" lang="ja-JP" altLang="en-US" sz="1600" b="1" dirty="0">
              <a:solidFill>
                <a:srgbClr val="0000FF"/>
              </a:solidFill>
            </a:endParaRPr>
          </a:p>
        </p:txBody>
      </p:sp>
      <p:sp>
        <p:nvSpPr>
          <p:cNvPr id="178" name="テキスト ボックス 177"/>
          <p:cNvSpPr txBox="1"/>
          <p:nvPr/>
        </p:nvSpPr>
        <p:spPr>
          <a:xfrm>
            <a:off x="5868144" y="1762884"/>
            <a:ext cx="936104" cy="338554"/>
          </a:xfrm>
          <a:prstGeom prst="rect">
            <a:avLst/>
          </a:prstGeom>
          <a:noFill/>
          <a:ln>
            <a:noFill/>
          </a:ln>
        </p:spPr>
        <p:txBody>
          <a:bodyPr wrap="square" rtlCol="0">
            <a:spAutoFit/>
          </a:bodyPr>
          <a:lstStyle/>
          <a:p>
            <a:r>
              <a:rPr lang="en-US" altLang="ja-JP" sz="1600" b="1" dirty="0" smtClean="0">
                <a:solidFill>
                  <a:srgbClr val="0000FF"/>
                </a:solidFill>
              </a:rPr>
              <a:t>+34</a:t>
            </a:r>
            <a:endParaRPr kumimoji="1" lang="ja-JP" altLang="en-US" sz="1600" b="1" dirty="0">
              <a:solidFill>
                <a:srgbClr val="0000FF"/>
              </a:solidFill>
            </a:endParaRPr>
          </a:p>
        </p:txBody>
      </p:sp>
      <p:sp>
        <p:nvSpPr>
          <p:cNvPr id="179" name="テキスト ボックス 178"/>
          <p:cNvSpPr txBox="1"/>
          <p:nvPr/>
        </p:nvSpPr>
        <p:spPr>
          <a:xfrm>
            <a:off x="5580112" y="2050916"/>
            <a:ext cx="578747" cy="338554"/>
          </a:xfrm>
          <a:prstGeom prst="rect">
            <a:avLst/>
          </a:prstGeom>
          <a:noFill/>
          <a:ln>
            <a:noFill/>
          </a:ln>
        </p:spPr>
        <p:txBody>
          <a:bodyPr wrap="square" rtlCol="0">
            <a:spAutoFit/>
          </a:bodyPr>
          <a:lstStyle/>
          <a:p>
            <a:r>
              <a:rPr lang="en-US" altLang="ja-JP" sz="1600" b="1" dirty="0" smtClean="0">
                <a:solidFill>
                  <a:srgbClr val="FF0000"/>
                </a:solidFill>
              </a:rPr>
              <a:t>-23</a:t>
            </a:r>
            <a:endParaRPr kumimoji="1" lang="ja-JP" altLang="en-US" sz="1600" b="1" dirty="0">
              <a:solidFill>
                <a:srgbClr val="FF0000"/>
              </a:solidFill>
            </a:endParaRPr>
          </a:p>
        </p:txBody>
      </p:sp>
      <p:sp>
        <p:nvSpPr>
          <p:cNvPr id="180" name="テキスト ボックス 179"/>
          <p:cNvSpPr txBox="1"/>
          <p:nvPr/>
        </p:nvSpPr>
        <p:spPr>
          <a:xfrm>
            <a:off x="4771500" y="2434532"/>
            <a:ext cx="578747" cy="338554"/>
          </a:xfrm>
          <a:prstGeom prst="rect">
            <a:avLst/>
          </a:prstGeom>
          <a:noFill/>
          <a:ln>
            <a:noFill/>
          </a:ln>
        </p:spPr>
        <p:txBody>
          <a:bodyPr wrap="square" rtlCol="0">
            <a:spAutoFit/>
          </a:bodyPr>
          <a:lstStyle/>
          <a:p>
            <a:r>
              <a:rPr lang="en-US" altLang="ja-JP" sz="1600" b="1" dirty="0" smtClean="0">
                <a:solidFill>
                  <a:srgbClr val="FF0000"/>
                </a:solidFill>
              </a:rPr>
              <a:t>-20</a:t>
            </a:r>
            <a:endParaRPr kumimoji="1" lang="ja-JP" altLang="en-US" sz="1600" b="1" dirty="0">
              <a:solidFill>
                <a:srgbClr val="FF0000"/>
              </a:solidFill>
            </a:endParaRPr>
          </a:p>
        </p:txBody>
      </p:sp>
      <p:sp>
        <p:nvSpPr>
          <p:cNvPr id="181" name="テキスト ボックス 180"/>
          <p:cNvSpPr txBox="1"/>
          <p:nvPr/>
        </p:nvSpPr>
        <p:spPr>
          <a:xfrm>
            <a:off x="4760916" y="3005086"/>
            <a:ext cx="578747" cy="338554"/>
          </a:xfrm>
          <a:prstGeom prst="rect">
            <a:avLst/>
          </a:prstGeom>
          <a:noFill/>
          <a:ln>
            <a:noFill/>
          </a:ln>
        </p:spPr>
        <p:txBody>
          <a:bodyPr wrap="square" rtlCol="0">
            <a:spAutoFit/>
          </a:bodyPr>
          <a:lstStyle/>
          <a:p>
            <a:r>
              <a:rPr lang="en-US" altLang="ja-JP" sz="1600" b="1" dirty="0" smtClean="0">
                <a:solidFill>
                  <a:srgbClr val="FF0000"/>
                </a:solidFill>
              </a:rPr>
              <a:t>-50</a:t>
            </a:r>
            <a:endParaRPr kumimoji="1" lang="ja-JP" altLang="en-US" sz="1600" b="1" dirty="0">
              <a:solidFill>
                <a:srgbClr val="FF0000"/>
              </a:solidFill>
            </a:endParaRPr>
          </a:p>
        </p:txBody>
      </p:sp>
      <p:sp>
        <p:nvSpPr>
          <p:cNvPr id="182" name="テキスト ボックス 181"/>
          <p:cNvSpPr txBox="1"/>
          <p:nvPr/>
        </p:nvSpPr>
        <p:spPr>
          <a:xfrm>
            <a:off x="5148064" y="3491076"/>
            <a:ext cx="578747" cy="338554"/>
          </a:xfrm>
          <a:prstGeom prst="rect">
            <a:avLst/>
          </a:prstGeom>
          <a:noFill/>
          <a:ln>
            <a:noFill/>
          </a:ln>
        </p:spPr>
        <p:txBody>
          <a:bodyPr wrap="square" rtlCol="0">
            <a:spAutoFit/>
          </a:bodyPr>
          <a:lstStyle/>
          <a:p>
            <a:r>
              <a:rPr lang="en-US" altLang="ja-JP" sz="1600" b="1" dirty="0" smtClean="0">
                <a:solidFill>
                  <a:srgbClr val="FF0000"/>
                </a:solidFill>
              </a:rPr>
              <a:t>-75</a:t>
            </a:r>
            <a:endParaRPr kumimoji="1" lang="ja-JP" altLang="en-US" sz="1600" b="1" dirty="0">
              <a:solidFill>
                <a:srgbClr val="FF0000"/>
              </a:solidFill>
            </a:endParaRPr>
          </a:p>
        </p:txBody>
      </p:sp>
      <p:sp>
        <p:nvSpPr>
          <p:cNvPr id="183" name="テキスト ボックス 182"/>
          <p:cNvSpPr txBox="1"/>
          <p:nvPr/>
        </p:nvSpPr>
        <p:spPr>
          <a:xfrm>
            <a:off x="4173361" y="4659663"/>
            <a:ext cx="936104" cy="338554"/>
          </a:xfrm>
          <a:prstGeom prst="rect">
            <a:avLst/>
          </a:prstGeom>
          <a:noFill/>
          <a:ln>
            <a:noFill/>
          </a:ln>
        </p:spPr>
        <p:txBody>
          <a:bodyPr wrap="square" rtlCol="0">
            <a:spAutoFit/>
          </a:bodyPr>
          <a:lstStyle/>
          <a:p>
            <a:r>
              <a:rPr lang="en-US" altLang="ja-JP" sz="1600" b="1" dirty="0" smtClean="0">
                <a:solidFill>
                  <a:srgbClr val="0000FF"/>
                </a:solidFill>
              </a:rPr>
              <a:t>+65</a:t>
            </a:r>
            <a:endParaRPr kumimoji="1" lang="ja-JP" altLang="en-US" sz="1600" b="1" dirty="0">
              <a:solidFill>
                <a:srgbClr val="0000FF"/>
              </a:solidFill>
            </a:endParaRPr>
          </a:p>
        </p:txBody>
      </p:sp>
      <p:sp>
        <p:nvSpPr>
          <p:cNvPr id="184" name="テキスト ボックス 183"/>
          <p:cNvSpPr txBox="1"/>
          <p:nvPr/>
        </p:nvSpPr>
        <p:spPr>
          <a:xfrm>
            <a:off x="5035313" y="4612975"/>
            <a:ext cx="936104" cy="338554"/>
          </a:xfrm>
          <a:prstGeom prst="rect">
            <a:avLst/>
          </a:prstGeom>
          <a:noFill/>
          <a:ln>
            <a:noFill/>
          </a:ln>
        </p:spPr>
        <p:txBody>
          <a:bodyPr wrap="square" rtlCol="0">
            <a:spAutoFit/>
          </a:bodyPr>
          <a:lstStyle/>
          <a:p>
            <a:r>
              <a:rPr lang="en-US" altLang="ja-JP" sz="1600" b="1" dirty="0" smtClean="0">
                <a:solidFill>
                  <a:srgbClr val="0000FF"/>
                </a:solidFill>
              </a:rPr>
              <a:t>+24</a:t>
            </a:r>
            <a:endParaRPr kumimoji="1" lang="ja-JP" altLang="en-US" sz="1600" b="1" dirty="0">
              <a:solidFill>
                <a:srgbClr val="0000FF"/>
              </a:solidFill>
            </a:endParaRPr>
          </a:p>
        </p:txBody>
      </p:sp>
      <p:sp>
        <p:nvSpPr>
          <p:cNvPr id="185" name="テキスト ボックス 184"/>
          <p:cNvSpPr txBox="1"/>
          <p:nvPr/>
        </p:nvSpPr>
        <p:spPr>
          <a:xfrm>
            <a:off x="4645492" y="3707100"/>
            <a:ext cx="936104" cy="338554"/>
          </a:xfrm>
          <a:prstGeom prst="rect">
            <a:avLst/>
          </a:prstGeom>
          <a:noFill/>
          <a:ln>
            <a:noFill/>
          </a:ln>
        </p:spPr>
        <p:txBody>
          <a:bodyPr wrap="square" rtlCol="0">
            <a:spAutoFit/>
          </a:bodyPr>
          <a:lstStyle/>
          <a:p>
            <a:r>
              <a:rPr lang="en-US" altLang="ja-JP" sz="1600" b="1" dirty="0" smtClean="0">
                <a:solidFill>
                  <a:srgbClr val="0000FF"/>
                </a:solidFill>
              </a:rPr>
              <a:t>+29</a:t>
            </a:r>
            <a:endParaRPr kumimoji="1" lang="ja-JP" altLang="en-US" sz="1600" b="1" dirty="0">
              <a:solidFill>
                <a:srgbClr val="0000FF"/>
              </a:solidFill>
            </a:endParaRPr>
          </a:p>
        </p:txBody>
      </p:sp>
      <p:sp>
        <p:nvSpPr>
          <p:cNvPr id="186" name="テキスト ボックス 185"/>
          <p:cNvSpPr txBox="1"/>
          <p:nvPr/>
        </p:nvSpPr>
        <p:spPr>
          <a:xfrm>
            <a:off x="4119186" y="3089313"/>
            <a:ext cx="578747" cy="338554"/>
          </a:xfrm>
          <a:prstGeom prst="rect">
            <a:avLst/>
          </a:prstGeom>
          <a:noFill/>
          <a:ln>
            <a:noFill/>
          </a:ln>
        </p:spPr>
        <p:txBody>
          <a:bodyPr wrap="square" rtlCol="0">
            <a:spAutoFit/>
          </a:bodyPr>
          <a:lstStyle/>
          <a:p>
            <a:r>
              <a:rPr lang="en-US" altLang="ja-JP" sz="1600" b="1" dirty="0" smtClean="0">
                <a:solidFill>
                  <a:srgbClr val="FF0000"/>
                </a:solidFill>
              </a:rPr>
              <a:t>-1</a:t>
            </a:r>
            <a:endParaRPr kumimoji="1" lang="ja-JP" altLang="en-US" sz="1600" b="1" dirty="0">
              <a:solidFill>
                <a:srgbClr val="FF0000"/>
              </a:solidFill>
            </a:endParaRPr>
          </a:p>
        </p:txBody>
      </p:sp>
      <p:sp>
        <p:nvSpPr>
          <p:cNvPr id="187" name="テキスト ボックス 186"/>
          <p:cNvSpPr txBox="1"/>
          <p:nvPr/>
        </p:nvSpPr>
        <p:spPr>
          <a:xfrm>
            <a:off x="3779912" y="3522494"/>
            <a:ext cx="578747" cy="338554"/>
          </a:xfrm>
          <a:prstGeom prst="rect">
            <a:avLst/>
          </a:prstGeom>
          <a:noFill/>
          <a:ln>
            <a:noFill/>
          </a:ln>
        </p:spPr>
        <p:txBody>
          <a:bodyPr wrap="square" rtlCol="0">
            <a:spAutoFit/>
          </a:bodyPr>
          <a:lstStyle/>
          <a:p>
            <a:r>
              <a:rPr lang="en-US" altLang="ja-JP" sz="1600" b="1" dirty="0" smtClean="0">
                <a:solidFill>
                  <a:srgbClr val="FF0000"/>
                </a:solidFill>
              </a:rPr>
              <a:t>-76</a:t>
            </a:r>
            <a:endParaRPr kumimoji="1" lang="ja-JP" altLang="en-US" sz="1600" b="1" dirty="0">
              <a:solidFill>
                <a:srgbClr val="FF0000"/>
              </a:solidFill>
            </a:endParaRPr>
          </a:p>
        </p:txBody>
      </p:sp>
      <p:sp>
        <p:nvSpPr>
          <p:cNvPr id="188" name="テキスト ボックス 187"/>
          <p:cNvSpPr txBox="1"/>
          <p:nvPr/>
        </p:nvSpPr>
        <p:spPr>
          <a:xfrm>
            <a:off x="4087564" y="2704052"/>
            <a:ext cx="578747" cy="338554"/>
          </a:xfrm>
          <a:prstGeom prst="rect">
            <a:avLst/>
          </a:prstGeom>
          <a:noFill/>
          <a:ln>
            <a:noFill/>
          </a:ln>
        </p:spPr>
        <p:txBody>
          <a:bodyPr wrap="square" rtlCol="0">
            <a:spAutoFit/>
          </a:bodyPr>
          <a:lstStyle/>
          <a:p>
            <a:r>
              <a:rPr lang="en-US" altLang="ja-JP" sz="1600" b="1" dirty="0" smtClean="0">
                <a:solidFill>
                  <a:srgbClr val="FF0000"/>
                </a:solidFill>
              </a:rPr>
              <a:t>-53</a:t>
            </a:r>
            <a:endParaRPr kumimoji="1" lang="ja-JP" altLang="en-US" sz="1600" b="1" dirty="0">
              <a:solidFill>
                <a:srgbClr val="FF0000"/>
              </a:solidFill>
            </a:endParaRPr>
          </a:p>
        </p:txBody>
      </p:sp>
      <p:sp>
        <p:nvSpPr>
          <p:cNvPr id="189" name="テキスト ボックス 188"/>
          <p:cNvSpPr txBox="1"/>
          <p:nvPr/>
        </p:nvSpPr>
        <p:spPr>
          <a:xfrm>
            <a:off x="6801565" y="1978908"/>
            <a:ext cx="578747" cy="338554"/>
          </a:xfrm>
          <a:prstGeom prst="rect">
            <a:avLst/>
          </a:prstGeom>
          <a:noFill/>
          <a:ln>
            <a:noFill/>
          </a:ln>
        </p:spPr>
        <p:txBody>
          <a:bodyPr wrap="square" rtlCol="0">
            <a:spAutoFit/>
          </a:bodyPr>
          <a:lstStyle/>
          <a:p>
            <a:r>
              <a:rPr lang="en-US" altLang="ja-JP" sz="1600" b="1" dirty="0" smtClean="0">
                <a:solidFill>
                  <a:srgbClr val="FF0000"/>
                </a:solidFill>
              </a:rPr>
              <a:t>-26</a:t>
            </a:r>
            <a:endParaRPr kumimoji="1" lang="ja-JP" altLang="en-US" sz="1600" b="1" dirty="0">
              <a:solidFill>
                <a:srgbClr val="FF0000"/>
              </a:solidFill>
            </a:endParaRPr>
          </a:p>
        </p:txBody>
      </p:sp>
      <p:sp>
        <p:nvSpPr>
          <p:cNvPr id="190" name="テキスト ボックス 189"/>
          <p:cNvSpPr txBox="1"/>
          <p:nvPr/>
        </p:nvSpPr>
        <p:spPr>
          <a:xfrm>
            <a:off x="7017589" y="2410956"/>
            <a:ext cx="578747" cy="338554"/>
          </a:xfrm>
          <a:prstGeom prst="rect">
            <a:avLst/>
          </a:prstGeom>
          <a:noFill/>
          <a:ln>
            <a:noFill/>
          </a:ln>
        </p:spPr>
        <p:txBody>
          <a:bodyPr wrap="square" rtlCol="0">
            <a:spAutoFit/>
          </a:bodyPr>
          <a:lstStyle/>
          <a:p>
            <a:r>
              <a:rPr lang="en-US" altLang="ja-JP" sz="1600" b="1" dirty="0" smtClean="0">
                <a:solidFill>
                  <a:srgbClr val="FF0000"/>
                </a:solidFill>
              </a:rPr>
              <a:t>-72</a:t>
            </a:r>
            <a:endParaRPr kumimoji="1" lang="ja-JP" altLang="en-US" sz="1600" b="1" dirty="0">
              <a:solidFill>
                <a:srgbClr val="FF0000"/>
              </a:solidFill>
            </a:endParaRPr>
          </a:p>
        </p:txBody>
      </p:sp>
      <p:sp>
        <p:nvSpPr>
          <p:cNvPr id="191" name="テキスト ボックス 190"/>
          <p:cNvSpPr txBox="1"/>
          <p:nvPr/>
        </p:nvSpPr>
        <p:spPr>
          <a:xfrm>
            <a:off x="4890038" y="4211992"/>
            <a:ext cx="578747" cy="338554"/>
          </a:xfrm>
          <a:prstGeom prst="rect">
            <a:avLst/>
          </a:prstGeom>
          <a:noFill/>
          <a:ln>
            <a:noFill/>
          </a:ln>
        </p:spPr>
        <p:txBody>
          <a:bodyPr wrap="square" rtlCol="0">
            <a:spAutoFit/>
          </a:bodyPr>
          <a:lstStyle/>
          <a:p>
            <a:r>
              <a:rPr lang="en-US" altLang="ja-JP" sz="1600" b="1" dirty="0" smtClean="0">
                <a:solidFill>
                  <a:srgbClr val="FF0000"/>
                </a:solidFill>
              </a:rPr>
              <a:t>-21</a:t>
            </a:r>
            <a:endParaRPr kumimoji="1" lang="ja-JP" altLang="en-US" sz="1600" b="1" dirty="0">
              <a:solidFill>
                <a:srgbClr val="FF0000"/>
              </a:solidFill>
            </a:endParaRPr>
          </a:p>
        </p:txBody>
      </p:sp>
      <p:sp>
        <p:nvSpPr>
          <p:cNvPr id="192" name="テキスト ボックス 191"/>
          <p:cNvSpPr txBox="1"/>
          <p:nvPr/>
        </p:nvSpPr>
        <p:spPr>
          <a:xfrm>
            <a:off x="7658373" y="3856066"/>
            <a:ext cx="936104" cy="338554"/>
          </a:xfrm>
          <a:prstGeom prst="rect">
            <a:avLst/>
          </a:prstGeom>
          <a:noFill/>
          <a:ln>
            <a:noFill/>
          </a:ln>
        </p:spPr>
        <p:txBody>
          <a:bodyPr wrap="square" rtlCol="0">
            <a:spAutoFit/>
          </a:bodyPr>
          <a:lstStyle/>
          <a:p>
            <a:r>
              <a:rPr lang="en-US" altLang="ja-JP" sz="1600" b="1" dirty="0" smtClean="0">
                <a:solidFill>
                  <a:srgbClr val="0000FF"/>
                </a:solidFill>
              </a:rPr>
              <a:t>+6</a:t>
            </a:r>
            <a:endParaRPr kumimoji="1" lang="ja-JP" altLang="en-US" sz="1600" b="1" dirty="0">
              <a:solidFill>
                <a:srgbClr val="0000FF"/>
              </a:solidFill>
            </a:endParaRPr>
          </a:p>
        </p:txBody>
      </p:sp>
      <p:sp>
        <p:nvSpPr>
          <p:cNvPr id="194" name="テキスト ボックス 193"/>
          <p:cNvSpPr txBox="1"/>
          <p:nvPr/>
        </p:nvSpPr>
        <p:spPr>
          <a:xfrm>
            <a:off x="6948146" y="3785088"/>
            <a:ext cx="578747" cy="338554"/>
          </a:xfrm>
          <a:prstGeom prst="rect">
            <a:avLst/>
          </a:prstGeom>
          <a:noFill/>
          <a:ln>
            <a:noFill/>
          </a:ln>
        </p:spPr>
        <p:txBody>
          <a:bodyPr wrap="square" rtlCol="0">
            <a:spAutoFit/>
          </a:bodyPr>
          <a:lstStyle/>
          <a:p>
            <a:r>
              <a:rPr lang="en-US" altLang="ja-JP" sz="1600" b="1" dirty="0" smtClean="0">
                <a:solidFill>
                  <a:srgbClr val="FF0000"/>
                </a:solidFill>
              </a:rPr>
              <a:t>-16</a:t>
            </a:r>
            <a:endParaRPr kumimoji="1" lang="ja-JP" altLang="en-US" sz="1600" b="1" dirty="0">
              <a:solidFill>
                <a:srgbClr val="FF0000"/>
              </a:solidFill>
            </a:endParaRPr>
          </a:p>
        </p:txBody>
      </p:sp>
      <p:sp>
        <p:nvSpPr>
          <p:cNvPr id="195" name="テキスト ボックス 194"/>
          <p:cNvSpPr txBox="1"/>
          <p:nvPr/>
        </p:nvSpPr>
        <p:spPr>
          <a:xfrm>
            <a:off x="7541993" y="3563084"/>
            <a:ext cx="936104" cy="338554"/>
          </a:xfrm>
          <a:prstGeom prst="rect">
            <a:avLst/>
          </a:prstGeom>
          <a:noFill/>
          <a:ln>
            <a:noFill/>
          </a:ln>
        </p:spPr>
        <p:txBody>
          <a:bodyPr wrap="square" rtlCol="0">
            <a:spAutoFit/>
          </a:bodyPr>
          <a:lstStyle/>
          <a:p>
            <a:r>
              <a:rPr lang="en-US" altLang="ja-JP" sz="1600" b="1" dirty="0" smtClean="0">
                <a:solidFill>
                  <a:srgbClr val="0000FF"/>
                </a:solidFill>
              </a:rPr>
              <a:t>+5</a:t>
            </a:r>
            <a:endParaRPr kumimoji="1" lang="ja-JP" altLang="en-US" sz="1600" b="1" dirty="0">
              <a:solidFill>
                <a:srgbClr val="0000FF"/>
              </a:solidFill>
            </a:endParaRPr>
          </a:p>
        </p:txBody>
      </p:sp>
      <p:sp>
        <p:nvSpPr>
          <p:cNvPr id="196" name="テキスト ボックス 195"/>
          <p:cNvSpPr txBox="1"/>
          <p:nvPr/>
        </p:nvSpPr>
        <p:spPr>
          <a:xfrm>
            <a:off x="7252619" y="4045654"/>
            <a:ext cx="578747" cy="338554"/>
          </a:xfrm>
          <a:prstGeom prst="rect">
            <a:avLst/>
          </a:prstGeom>
          <a:noFill/>
          <a:ln>
            <a:noFill/>
          </a:ln>
        </p:spPr>
        <p:txBody>
          <a:bodyPr wrap="square" rtlCol="0">
            <a:spAutoFit/>
          </a:bodyPr>
          <a:lstStyle/>
          <a:p>
            <a:r>
              <a:rPr lang="en-US" altLang="ja-JP" sz="1600" b="1" dirty="0" smtClean="0">
                <a:solidFill>
                  <a:srgbClr val="FF0000"/>
                </a:solidFill>
              </a:rPr>
              <a:t>-5</a:t>
            </a:r>
            <a:endParaRPr kumimoji="1" lang="ja-JP" altLang="en-US" sz="1600" b="1" dirty="0">
              <a:solidFill>
                <a:srgbClr val="FF0000"/>
              </a:solidFill>
            </a:endParaRPr>
          </a:p>
        </p:txBody>
      </p:sp>
      <p:sp>
        <p:nvSpPr>
          <p:cNvPr id="198" name="テキスト ボックス 197"/>
          <p:cNvSpPr txBox="1"/>
          <p:nvPr/>
        </p:nvSpPr>
        <p:spPr>
          <a:xfrm rot="19033995">
            <a:off x="4628664" y="1454557"/>
            <a:ext cx="2376580" cy="338554"/>
          </a:xfrm>
          <a:prstGeom prst="rect">
            <a:avLst/>
          </a:prstGeom>
          <a:noFill/>
          <a:ln>
            <a:noFill/>
          </a:ln>
        </p:spPr>
        <p:txBody>
          <a:bodyPr wrap="square" rtlCol="0">
            <a:spAutoFit/>
          </a:bodyPr>
          <a:lstStyle/>
          <a:p>
            <a:r>
              <a:rPr lang="en-US" altLang="ja-JP" sz="1600" b="1" dirty="0" smtClean="0"/>
              <a:t>(</a:t>
            </a:r>
            <a:r>
              <a:rPr lang="ja-JP" altLang="en-US" sz="1600" b="1" dirty="0" smtClean="0"/>
              <a:t>主</a:t>
            </a:r>
            <a:r>
              <a:rPr lang="en-US" altLang="ja-JP" sz="1600" b="1" dirty="0" smtClean="0"/>
              <a:t>)</a:t>
            </a:r>
            <a:r>
              <a:rPr lang="ja-JP" altLang="en-US" sz="1600" b="1" dirty="0" smtClean="0"/>
              <a:t>大阪高槻京都線</a:t>
            </a:r>
            <a:endParaRPr kumimoji="1" lang="ja-JP" altLang="en-US" sz="1600" b="1" dirty="0"/>
          </a:p>
        </p:txBody>
      </p:sp>
      <p:sp>
        <p:nvSpPr>
          <p:cNvPr id="199" name="テキスト ボックス 198"/>
          <p:cNvSpPr txBox="1"/>
          <p:nvPr/>
        </p:nvSpPr>
        <p:spPr>
          <a:xfrm rot="3887550">
            <a:off x="7548999" y="3466627"/>
            <a:ext cx="2376580" cy="338554"/>
          </a:xfrm>
          <a:prstGeom prst="rect">
            <a:avLst/>
          </a:prstGeom>
          <a:noFill/>
          <a:ln>
            <a:noFill/>
          </a:ln>
        </p:spPr>
        <p:txBody>
          <a:bodyPr wrap="square" rtlCol="0">
            <a:spAutoFit/>
          </a:bodyPr>
          <a:lstStyle/>
          <a:p>
            <a:r>
              <a:rPr lang="en-US" altLang="ja-JP" sz="1600" b="1" dirty="0" smtClean="0"/>
              <a:t>(</a:t>
            </a:r>
            <a:r>
              <a:rPr lang="ja-JP" altLang="en-US" sz="1600" b="1" dirty="0" smtClean="0"/>
              <a:t>主</a:t>
            </a:r>
            <a:r>
              <a:rPr lang="en-US" altLang="ja-JP" sz="1600" b="1" dirty="0" smtClean="0"/>
              <a:t>)</a:t>
            </a:r>
            <a:r>
              <a:rPr lang="ja-JP" altLang="en-US" sz="1600" b="1" dirty="0" smtClean="0"/>
              <a:t>大阪中央環状線</a:t>
            </a:r>
            <a:endParaRPr kumimoji="1" lang="ja-JP" altLang="en-US" sz="1600" b="1" dirty="0"/>
          </a:p>
        </p:txBody>
      </p:sp>
      <p:sp>
        <p:nvSpPr>
          <p:cNvPr id="200" name="テキスト ボックス 199"/>
          <p:cNvSpPr txBox="1"/>
          <p:nvPr/>
        </p:nvSpPr>
        <p:spPr>
          <a:xfrm rot="3593517">
            <a:off x="4211793" y="4417203"/>
            <a:ext cx="1147871" cy="338554"/>
          </a:xfrm>
          <a:prstGeom prst="rect">
            <a:avLst/>
          </a:prstGeom>
          <a:noFill/>
          <a:ln>
            <a:noFill/>
          </a:ln>
        </p:spPr>
        <p:txBody>
          <a:bodyPr wrap="square" rtlCol="0">
            <a:spAutoFit/>
          </a:bodyPr>
          <a:lstStyle/>
          <a:p>
            <a:r>
              <a:rPr kumimoji="1" lang="en-US" altLang="ja-JP" sz="1600" b="1" dirty="0" smtClean="0"/>
              <a:t>(</a:t>
            </a:r>
            <a:r>
              <a:rPr kumimoji="1" lang="ja-JP" altLang="en-US" sz="1600" b="1" dirty="0" smtClean="0"/>
              <a:t>国</a:t>
            </a:r>
            <a:r>
              <a:rPr kumimoji="1" lang="en-US" altLang="ja-JP" sz="1600" b="1" dirty="0" smtClean="0"/>
              <a:t>)479</a:t>
            </a:r>
            <a:r>
              <a:rPr kumimoji="1" lang="ja-JP" altLang="en-US" sz="1600" b="1" dirty="0" smtClean="0"/>
              <a:t>号</a:t>
            </a:r>
            <a:endParaRPr kumimoji="1" lang="ja-JP" altLang="en-US" sz="1600" b="1" dirty="0"/>
          </a:p>
        </p:txBody>
      </p:sp>
      <p:cxnSp>
        <p:nvCxnSpPr>
          <p:cNvPr id="207" name="直線コネクタ 206"/>
          <p:cNvCxnSpPr/>
          <p:nvPr/>
        </p:nvCxnSpPr>
        <p:spPr>
          <a:xfrm flipH="1">
            <a:off x="3717576" y="1331754"/>
            <a:ext cx="3944606" cy="3218792"/>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0" name="テキスト ボックス 209"/>
          <p:cNvSpPr txBox="1"/>
          <p:nvPr/>
        </p:nvSpPr>
        <p:spPr>
          <a:xfrm rot="19363477">
            <a:off x="6859775" y="1188774"/>
            <a:ext cx="1165184" cy="338554"/>
          </a:xfrm>
          <a:prstGeom prst="rect">
            <a:avLst/>
          </a:prstGeom>
          <a:noFill/>
          <a:ln>
            <a:noFill/>
          </a:ln>
        </p:spPr>
        <p:txBody>
          <a:bodyPr wrap="square" rtlCol="0">
            <a:spAutoFit/>
          </a:bodyPr>
          <a:lstStyle/>
          <a:p>
            <a:r>
              <a:rPr lang="en-US" altLang="ja-JP" sz="1600" b="1" dirty="0" smtClean="0"/>
              <a:t>JR</a:t>
            </a:r>
            <a:r>
              <a:rPr lang="ja-JP" altLang="en-US" sz="1600" b="1" dirty="0" smtClean="0"/>
              <a:t>京都線</a:t>
            </a:r>
            <a:endParaRPr kumimoji="1" lang="ja-JP" altLang="en-US" sz="1600" b="1" dirty="0"/>
          </a:p>
        </p:txBody>
      </p:sp>
      <p:sp>
        <p:nvSpPr>
          <p:cNvPr id="211" name="正方形/長方形 210"/>
          <p:cNvSpPr/>
          <p:nvPr/>
        </p:nvSpPr>
        <p:spPr>
          <a:xfrm rot="19261314">
            <a:off x="6236573" y="2270835"/>
            <a:ext cx="310597" cy="182405"/>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テキスト ボックス 211"/>
          <p:cNvSpPr txBox="1"/>
          <p:nvPr/>
        </p:nvSpPr>
        <p:spPr>
          <a:xfrm rot="19363477">
            <a:off x="6098547" y="1963648"/>
            <a:ext cx="701455" cy="261610"/>
          </a:xfrm>
          <a:prstGeom prst="rect">
            <a:avLst/>
          </a:prstGeom>
          <a:noFill/>
          <a:ln>
            <a:noFill/>
          </a:ln>
        </p:spPr>
        <p:txBody>
          <a:bodyPr wrap="square" rtlCol="0">
            <a:spAutoFit/>
          </a:bodyPr>
          <a:lstStyle/>
          <a:p>
            <a:r>
              <a:rPr lang="ja-JP" altLang="en-US" sz="1100" b="1" dirty="0"/>
              <a:t>岸辺</a:t>
            </a:r>
            <a:r>
              <a:rPr lang="ja-JP" altLang="en-US" sz="1100" b="1" dirty="0" smtClean="0"/>
              <a:t>駅</a:t>
            </a:r>
            <a:endParaRPr kumimoji="1" lang="ja-JP" altLang="en-US" sz="1100" b="1" dirty="0"/>
          </a:p>
        </p:txBody>
      </p:sp>
      <p:sp>
        <p:nvSpPr>
          <p:cNvPr id="214" name="テキスト ボックス 213"/>
          <p:cNvSpPr txBox="1"/>
          <p:nvPr/>
        </p:nvSpPr>
        <p:spPr>
          <a:xfrm rot="19363477">
            <a:off x="4363556" y="3388742"/>
            <a:ext cx="701455" cy="261610"/>
          </a:xfrm>
          <a:prstGeom prst="rect">
            <a:avLst/>
          </a:prstGeom>
          <a:noFill/>
          <a:ln>
            <a:noFill/>
          </a:ln>
        </p:spPr>
        <p:txBody>
          <a:bodyPr wrap="square" rtlCol="0">
            <a:spAutoFit/>
          </a:bodyPr>
          <a:lstStyle/>
          <a:p>
            <a:r>
              <a:rPr lang="ja-JP" altLang="en-US" sz="1100" b="1" dirty="0"/>
              <a:t>吹田</a:t>
            </a:r>
            <a:r>
              <a:rPr lang="ja-JP" altLang="en-US" sz="1100" b="1" dirty="0" smtClean="0"/>
              <a:t>駅</a:t>
            </a:r>
            <a:endParaRPr kumimoji="1" lang="ja-JP" altLang="en-US" sz="1100" b="1" dirty="0"/>
          </a:p>
        </p:txBody>
      </p:sp>
      <p:cxnSp>
        <p:nvCxnSpPr>
          <p:cNvPr id="218" name="直線コネクタ 217"/>
          <p:cNvCxnSpPr/>
          <p:nvPr/>
        </p:nvCxnSpPr>
        <p:spPr>
          <a:xfrm flipH="1">
            <a:off x="6085647" y="970796"/>
            <a:ext cx="674030" cy="648993"/>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2" name="テキスト ボックス 221"/>
          <p:cNvSpPr txBox="1"/>
          <p:nvPr/>
        </p:nvSpPr>
        <p:spPr>
          <a:xfrm>
            <a:off x="6329926" y="1237790"/>
            <a:ext cx="578747" cy="338554"/>
          </a:xfrm>
          <a:prstGeom prst="rect">
            <a:avLst/>
          </a:prstGeom>
          <a:noFill/>
          <a:ln>
            <a:noFill/>
          </a:ln>
        </p:spPr>
        <p:txBody>
          <a:bodyPr wrap="square" rtlCol="0">
            <a:spAutoFit/>
          </a:bodyPr>
          <a:lstStyle/>
          <a:p>
            <a:r>
              <a:rPr lang="en-US" altLang="ja-JP" sz="1600" b="1" dirty="0" smtClean="0">
                <a:solidFill>
                  <a:srgbClr val="FF0000"/>
                </a:solidFill>
              </a:rPr>
              <a:t>-26</a:t>
            </a:r>
            <a:endParaRPr kumimoji="1" lang="ja-JP" altLang="en-US" sz="1600" b="1" dirty="0">
              <a:solidFill>
                <a:srgbClr val="FF0000"/>
              </a:solidFill>
            </a:endParaRPr>
          </a:p>
        </p:txBody>
      </p:sp>
      <p:cxnSp>
        <p:nvCxnSpPr>
          <p:cNvPr id="225" name="直線コネクタ 224"/>
          <p:cNvCxnSpPr/>
          <p:nvPr/>
        </p:nvCxnSpPr>
        <p:spPr>
          <a:xfrm flipH="1" flipV="1">
            <a:off x="3980019" y="3410261"/>
            <a:ext cx="344400" cy="17733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flipH="1">
            <a:off x="5851867" y="1537790"/>
            <a:ext cx="1942796" cy="2600787"/>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8" name="テキスト ボックス 227"/>
          <p:cNvSpPr txBox="1"/>
          <p:nvPr/>
        </p:nvSpPr>
        <p:spPr>
          <a:xfrm rot="18507791">
            <a:off x="7266291" y="1492308"/>
            <a:ext cx="1304625" cy="338554"/>
          </a:xfrm>
          <a:prstGeom prst="rect">
            <a:avLst/>
          </a:prstGeom>
          <a:noFill/>
          <a:ln>
            <a:noFill/>
          </a:ln>
        </p:spPr>
        <p:txBody>
          <a:bodyPr wrap="square" rtlCol="0">
            <a:spAutoFit/>
          </a:bodyPr>
          <a:lstStyle/>
          <a:p>
            <a:r>
              <a:rPr kumimoji="1" lang="ja-JP" altLang="en-US" sz="1600" b="1" dirty="0" smtClean="0"/>
              <a:t>阪急京都線</a:t>
            </a:r>
            <a:endParaRPr kumimoji="1" lang="ja-JP" altLang="en-US" sz="1600" b="1" dirty="0"/>
          </a:p>
        </p:txBody>
      </p:sp>
      <p:sp>
        <p:nvSpPr>
          <p:cNvPr id="230" name="テキスト ボックス 229"/>
          <p:cNvSpPr txBox="1"/>
          <p:nvPr/>
        </p:nvSpPr>
        <p:spPr>
          <a:xfrm rot="18402642">
            <a:off x="6407999" y="2496857"/>
            <a:ext cx="701455" cy="261610"/>
          </a:xfrm>
          <a:prstGeom prst="rect">
            <a:avLst/>
          </a:prstGeom>
          <a:noFill/>
          <a:ln>
            <a:noFill/>
          </a:ln>
        </p:spPr>
        <p:txBody>
          <a:bodyPr wrap="square" rtlCol="0">
            <a:spAutoFit/>
          </a:bodyPr>
          <a:lstStyle/>
          <a:p>
            <a:r>
              <a:rPr lang="ja-JP" altLang="en-US" sz="1100" b="1" dirty="0"/>
              <a:t>正雀</a:t>
            </a:r>
            <a:r>
              <a:rPr lang="ja-JP" altLang="en-US" sz="1100" b="1" dirty="0" smtClean="0"/>
              <a:t>駅</a:t>
            </a:r>
            <a:endParaRPr kumimoji="1" lang="ja-JP" altLang="en-US" sz="1100" b="1" dirty="0"/>
          </a:p>
        </p:txBody>
      </p:sp>
      <p:sp>
        <p:nvSpPr>
          <p:cNvPr id="232" name="テキスト ボックス 231"/>
          <p:cNvSpPr txBox="1"/>
          <p:nvPr/>
        </p:nvSpPr>
        <p:spPr>
          <a:xfrm rot="18528982">
            <a:off x="5407132" y="3797094"/>
            <a:ext cx="701455" cy="261610"/>
          </a:xfrm>
          <a:prstGeom prst="rect">
            <a:avLst/>
          </a:prstGeom>
          <a:noFill/>
          <a:ln>
            <a:noFill/>
          </a:ln>
        </p:spPr>
        <p:txBody>
          <a:bodyPr wrap="square" rtlCol="0">
            <a:spAutoFit/>
          </a:bodyPr>
          <a:lstStyle/>
          <a:p>
            <a:r>
              <a:rPr lang="ja-JP" altLang="en-US" sz="1100" b="1" dirty="0"/>
              <a:t>相川</a:t>
            </a:r>
            <a:r>
              <a:rPr lang="ja-JP" altLang="en-US" sz="1100" b="1" dirty="0" smtClean="0"/>
              <a:t>駅</a:t>
            </a:r>
            <a:endParaRPr kumimoji="1" lang="ja-JP" altLang="en-US" sz="1100" b="1" dirty="0"/>
          </a:p>
        </p:txBody>
      </p:sp>
      <p:sp>
        <p:nvSpPr>
          <p:cNvPr id="233" name="正方形/長方形 232"/>
          <p:cNvSpPr/>
          <p:nvPr/>
        </p:nvSpPr>
        <p:spPr>
          <a:xfrm rot="19261314">
            <a:off x="4852457" y="3435582"/>
            <a:ext cx="310597" cy="182405"/>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正方形/長方形 233"/>
          <p:cNvSpPr/>
          <p:nvPr/>
        </p:nvSpPr>
        <p:spPr>
          <a:xfrm rot="18434096">
            <a:off x="6692555" y="2714606"/>
            <a:ext cx="310597" cy="182405"/>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p:nvPr/>
        </p:nvCxnSpPr>
        <p:spPr>
          <a:xfrm flipH="1">
            <a:off x="5535319" y="4393759"/>
            <a:ext cx="211923" cy="1129056"/>
          </a:xfrm>
          <a:prstGeom prst="line">
            <a:avLst/>
          </a:prstGeom>
          <a:ln w="57150">
            <a:solidFill>
              <a:schemeClr val="accent6">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8" name="正方形/長方形 267"/>
          <p:cNvSpPr/>
          <p:nvPr/>
        </p:nvSpPr>
        <p:spPr>
          <a:xfrm rot="18434096">
            <a:off x="5632556" y="4176573"/>
            <a:ext cx="310597" cy="182405"/>
          </a:xfrm>
          <a:prstGeom prst="rect">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テキスト ボックス 273"/>
          <p:cNvSpPr txBox="1"/>
          <p:nvPr/>
        </p:nvSpPr>
        <p:spPr>
          <a:xfrm rot="19709835">
            <a:off x="7489190" y="1794339"/>
            <a:ext cx="1710980" cy="338554"/>
          </a:xfrm>
          <a:prstGeom prst="rect">
            <a:avLst/>
          </a:prstGeom>
          <a:noFill/>
          <a:ln>
            <a:noFill/>
          </a:ln>
        </p:spPr>
        <p:txBody>
          <a:bodyPr wrap="square" rtlCol="0">
            <a:spAutoFit/>
          </a:bodyPr>
          <a:lstStyle/>
          <a:p>
            <a:r>
              <a:rPr lang="en-US" altLang="ja-JP" sz="1600" b="1" dirty="0" smtClean="0"/>
              <a:t>(</a:t>
            </a:r>
            <a:r>
              <a:rPr lang="ja-JP" altLang="en-US" sz="1600" b="1" dirty="0" smtClean="0"/>
              <a:t>都</a:t>
            </a:r>
            <a:r>
              <a:rPr lang="en-US" altLang="ja-JP" sz="1600" b="1" dirty="0" smtClean="0"/>
              <a:t>)</a:t>
            </a:r>
            <a:r>
              <a:rPr lang="ja-JP" altLang="en-US" sz="1600" b="1" dirty="0" smtClean="0"/>
              <a:t>十三高槻線</a:t>
            </a:r>
            <a:endParaRPr kumimoji="1" lang="ja-JP" altLang="en-US" sz="1600" b="1" dirty="0"/>
          </a:p>
        </p:txBody>
      </p:sp>
      <p:sp>
        <p:nvSpPr>
          <p:cNvPr id="97" name="テキスト ボックス 4"/>
          <p:cNvSpPr txBox="1">
            <a:spLocks noChangeArrowheads="1"/>
          </p:cNvSpPr>
          <p:nvPr/>
        </p:nvSpPr>
        <p:spPr bwMode="auto">
          <a:xfrm>
            <a:off x="10406307" y="1613430"/>
            <a:ext cx="1951037" cy="360362"/>
          </a:xfrm>
          <a:prstGeom prst="rect">
            <a:avLst/>
          </a:prstGeom>
          <a:solidFill>
            <a:schemeClr val="bg1"/>
          </a:solidFill>
          <a:ln w="9525">
            <a:solidFill>
              <a:schemeClr val="tx1"/>
            </a:solidFill>
            <a:miter lim="800000"/>
            <a:headEnd/>
            <a:tailEnd/>
          </a:ln>
        </p:spPr>
        <p:txBody>
          <a:bodyPr lIns="0" tIns="72000" rIns="0" bIns="72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a:latin typeface="Arial" charset="0"/>
              </a:rPr>
              <a:t>将来交通量予測（</a:t>
            </a:r>
            <a:r>
              <a:rPr lang="en-US" altLang="ja-JP" sz="1400">
                <a:latin typeface="Arial" charset="0"/>
              </a:rPr>
              <a:t>H42</a:t>
            </a:r>
            <a:r>
              <a:rPr lang="ja-JP" altLang="en-US" sz="1400">
                <a:latin typeface="Arial" charset="0"/>
              </a:rPr>
              <a:t>）</a:t>
            </a:r>
            <a:endParaRPr lang="en-US" altLang="ja-JP" sz="1400" u="sng">
              <a:latin typeface="Arial" charset="0"/>
            </a:endParaRPr>
          </a:p>
        </p:txBody>
      </p:sp>
      <p:sp>
        <p:nvSpPr>
          <p:cNvPr id="98" name="テキスト ボックス 114"/>
          <p:cNvSpPr txBox="1">
            <a:spLocks noChangeArrowheads="1"/>
          </p:cNvSpPr>
          <p:nvPr/>
        </p:nvSpPr>
        <p:spPr bwMode="auto">
          <a:xfrm>
            <a:off x="10406307" y="2033771"/>
            <a:ext cx="1185862" cy="277813"/>
          </a:xfrm>
          <a:prstGeom prst="rect">
            <a:avLst/>
          </a:prstGeom>
          <a:solidFill>
            <a:schemeClr val="bg1"/>
          </a:solidFill>
          <a:ln w="9525">
            <a:solidFill>
              <a:srgbClr val="000000"/>
            </a:solidFill>
            <a:miter lim="800000"/>
            <a:headEnd/>
            <a:tailEnd/>
          </a:ln>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a:latin typeface="Arial" charset="0"/>
              </a:rPr>
              <a:t>単位：百台／日</a:t>
            </a:r>
          </a:p>
        </p:txBody>
      </p:sp>
      <p:grpSp>
        <p:nvGrpSpPr>
          <p:cNvPr id="100" name="グループ化 53"/>
          <p:cNvGrpSpPr>
            <a:grpSpLocks/>
          </p:cNvGrpSpPr>
          <p:nvPr/>
        </p:nvGrpSpPr>
        <p:grpSpPr bwMode="auto">
          <a:xfrm>
            <a:off x="10564613" y="2692103"/>
            <a:ext cx="2303463" cy="1349375"/>
            <a:chOff x="4910510" y="3886746"/>
            <a:chExt cx="2303462" cy="1349063"/>
          </a:xfrm>
        </p:grpSpPr>
        <p:sp>
          <p:nvSpPr>
            <p:cNvPr id="101" name="正方形/長方形 100"/>
            <p:cNvSpPr/>
            <p:nvPr/>
          </p:nvSpPr>
          <p:spPr bwMode="auto">
            <a:xfrm>
              <a:off x="4910510" y="3886746"/>
              <a:ext cx="2303462" cy="1349063"/>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p>
          </p:txBody>
        </p:sp>
        <p:cxnSp>
          <p:nvCxnSpPr>
            <p:cNvPr id="102" name="直線コネクタ 101"/>
            <p:cNvCxnSpPr/>
            <p:nvPr/>
          </p:nvCxnSpPr>
          <p:spPr bwMode="auto">
            <a:xfrm>
              <a:off x="5075610" y="4548580"/>
              <a:ext cx="50323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bwMode="auto">
            <a:xfrm>
              <a:off x="5089898" y="4110531"/>
              <a:ext cx="503237" cy="0"/>
            </a:xfrm>
            <a:prstGeom prst="line">
              <a:avLst/>
            </a:prstGeom>
            <a:ln w="34925">
              <a:solidFill>
                <a:srgbClr val="0000FF"/>
              </a:solidFill>
            </a:ln>
          </p:spPr>
          <p:style>
            <a:lnRef idx="1">
              <a:schemeClr val="accent1"/>
            </a:lnRef>
            <a:fillRef idx="0">
              <a:schemeClr val="accent1"/>
            </a:fillRef>
            <a:effectRef idx="0">
              <a:schemeClr val="accent1"/>
            </a:effectRef>
            <a:fontRef idx="minor">
              <a:schemeClr val="tx1"/>
            </a:fontRef>
          </p:style>
        </p:cxnSp>
        <p:sp>
          <p:nvSpPr>
            <p:cNvPr id="104" name="テキスト ボックス 11"/>
            <p:cNvSpPr txBox="1">
              <a:spLocks noChangeArrowheads="1"/>
            </p:cNvSpPr>
            <p:nvPr/>
          </p:nvSpPr>
          <p:spPr bwMode="auto">
            <a:xfrm>
              <a:off x="5766509" y="3959112"/>
              <a:ext cx="12105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a:latin typeface="Arial" charset="0"/>
                </a:rPr>
                <a:t>交通量増加</a:t>
              </a:r>
            </a:p>
          </p:txBody>
        </p:sp>
        <p:sp>
          <p:nvSpPr>
            <p:cNvPr id="105" name="テキスト ボックス 19"/>
            <p:cNvSpPr txBox="1">
              <a:spLocks noChangeArrowheads="1"/>
            </p:cNvSpPr>
            <p:nvPr/>
          </p:nvSpPr>
          <p:spPr bwMode="auto">
            <a:xfrm>
              <a:off x="5766509" y="4382046"/>
              <a:ext cx="12105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a:latin typeface="Arial" charset="0"/>
                </a:rPr>
                <a:t>交通量減少</a:t>
              </a:r>
            </a:p>
          </p:txBody>
        </p:sp>
        <p:cxnSp>
          <p:nvCxnSpPr>
            <p:cNvPr id="106" name="直線コネクタ 105"/>
            <p:cNvCxnSpPr/>
            <p:nvPr/>
          </p:nvCxnSpPr>
          <p:spPr bwMode="auto">
            <a:xfrm>
              <a:off x="5075610" y="5034243"/>
              <a:ext cx="503238" cy="0"/>
            </a:xfrm>
            <a:prstGeom prst="line">
              <a:avLst/>
            </a:prstGeom>
            <a:ln w="50800" cmpd="dbl">
              <a:solidFill>
                <a:srgbClr val="00FF00"/>
              </a:solidFill>
            </a:ln>
          </p:spPr>
          <p:style>
            <a:lnRef idx="1">
              <a:schemeClr val="accent1"/>
            </a:lnRef>
            <a:fillRef idx="0">
              <a:schemeClr val="accent1"/>
            </a:fillRef>
            <a:effectRef idx="0">
              <a:schemeClr val="accent1"/>
            </a:effectRef>
            <a:fontRef idx="minor">
              <a:schemeClr val="tx1"/>
            </a:fontRef>
          </p:style>
        </p:cxnSp>
        <p:sp>
          <p:nvSpPr>
            <p:cNvPr id="107" name="テキスト ボックス 19"/>
            <p:cNvSpPr txBox="1">
              <a:spLocks noChangeArrowheads="1"/>
            </p:cNvSpPr>
            <p:nvPr/>
          </p:nvSpPr>
          <p:spPr bwMode="auto">
            <a:xfrm>
              <a:off x="5868307" y="4882108"/>
              <a:ext cx="10054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600">
                  <a:latin typeface="Arial" charset="0"/>
                </a:rPr>
                <a:t>事業箇所</a:t>
              </a:r>
            </a:p>
          </p:txBody>
        </p:sp>
      </p:grpSp>
      <p:sp>
        <p:nvSpPr>
          <p:cNvPr id="108" name="テキスト ボックス 9"/>
          <p:cNvSpPr txBox="1">
            <a:spLocks noChangeArrowheads="1"/>
          </p:cNvSpPr>
          <p:nvPr/>
        </p:nvSpPr>
        <p:spPr bwMode="auto">
          <a:xfrm>
            <a:off x="9736182" y="700606"/>
            <a:ext cx="2611438" cy="863600"/>
          </a:xfrm>
          <a:prstGeom prst="rect">
            <a:avLst/>
          </a:prstGeom>
          <a:solidFill>
            <a:schemeClr val="bg1"/>
          </a:solidFill>
          <a:ln w="9525">
            <a:solidFill>
              <a:schemeClr val="tx1"/>
            </a:solidFill>
            <a:miter lim="800000"/>
            <a:headEnd/>
            <a:tailEnd/>
          </a:ln>
        </p:spPr>
        <p:txBody>
          <a:bodyPr tIns="108000" bIns="108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400" dirty="0">
                <a:latin typeface="Arial" charset="0"/>
              </a:rPr>
              <a:t>差分図：</a:t>
            </a:r>
            <a:endParaRPr lang="en-US" altLang="ja-JP" sz="1400" dirty="0">
              <a:latin typeface="Arial" charset="0"/>
            </a:endParaRPr>
          </a:p>
          <a:p>
            <a:pPr eaLnBrk="1" hangingPunct="1">
              <a:spcBef>
                <a:spcPct val="0"/>
              </a:spcBef>
              <a:buFontTx/>
              <a:buNone/>
            </a:pPr>
            <a:r>
              <a:rPr lang="ja-JP" altLang="en-US" sz="1400" dirty="0">
                <a:latin typeface="Arial" charset="0"/>
              </a:rPr>
              <a:t>　各リンクについて、整備有無による交通量の差を図化したもの</a:t>
            </a:r>
            <a:endParaRPr lang="en-US" altLang="ja-JP" sz="1400" dirty="0">
              <a:latin typeface="Arial" charset="0"/>
            </a:endParaRPr>
          </a:p>
        </p:txBody>
      </p:sp>
      <p:sp>
        <p:nvSpPr>
          <p:cNvPr id="109" name="テキスト ボックス 4"/>
          <p:cNvSpPr>
            <a:spLocks noChangeArrowheads="1"/>
          </p:cNvSpPr>
          <p:nvPr/>
        </p:nvSpPr>
        <p:spPr bwMode="auto">
          <a:xfrm>
            <a:off x="9395624" y="4464400"/>
            <a:ext cx="5944779" cy="1330973"/>
          </a:xfrm>
          <a:prstGeom prst="roundRect">
            <a:avLst>
              <a:gd name="adj" fmla="val 16667"/>
            </a:avLst>
          </a:prstGeom>
          <a:solidFill>
            <a:srgbClr val="FFFF66"/>
          </a:solidFill>
          <a:ln w="9525">
            <a:solidFill>
              <a:schemeClr val="tx1"/>
            </a:solidFill>
            <a:miter lim="800000"/>
            <a:headEnd/>
            <a:tailEnd/>
          </a:ln>
        </p:spPr>
        <p:txBody>
          <a:bodyPr wrap="square" tIns="108000" bIns="10800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600" dirty="0" smtClean="0">
                <a:latin typeface="ＭＳ ゴシック" pitchFamily="49" charset="-128"/>
                <a:ea typeface="ＭＳ ゴシック" pitchFamily="49" charset="-128"/>
              </a:rPr>
              <a:t>費用便益分析</a:t>
            </a:r>
            <a:endParaRPr lang="en-US" altLang="ja-JP" sz="1600" dirty="0" smtClean="0">
              <a:latin typeface="ＭＳ ゴシック" pitchFamily="49" charset="-128"/>
              <a:ea typeface="ＭＳ ゴシック" pitchFamily="49" charset="-128"/>
            </a:endParaRPr>
          </a:p>
          <a:p>
            <a:pPr eaLnBrk="1" hangingPunct="1">
              <a:spcBef>
                <a:spcPct val="0"/>
              </a:spcBef>
              <a:buFontTx/>
              <a:buNone/>
            </a:pPr>
            <a:r>
              <a:rPr lang="en-US" altLang="ja-JP" sz="1600" dirty="0" smtClean="0">
                <a:latin typeface="ＭＳ ゴシック" pitchFamily="49" charset="-128"/>
                <a:ea typeface="ＭＳ ゴシック" pitchFamily="49" charset="-128"/>
              </a:rPr>
              <a:t>B:429.9×0.9=386.9</a:t>
            </a:r>
          </a:p>
          <a:p>
            <a:pPr eaLnBrk="1" hangingPunct="1">
              <a:spcBef>
                <a:spcPct val="0"/>
              </a:spcBef>
              <a:buFontTx/>
              <a:buNone/>
            </a:pPr>
            <a:r>
              <a:rPr lang="en-US" altLang="ja-JP" sz="1600" dirty="0" smtClean="0">
                <a:latin typeface="ＭＳ ゴシック" pitchFamily="49" charset="-128"/>
                <a:ea typeface="ＭＳ ゴシック" pitchFamily="49" charset="-128"/>
              </a:rPr>
              <a:t>C:262.3</a:t>
            </a:r>
          </a:p>
          <a:p>
            <a:pPr eaLnBrk="1" hangingPunct="1">
              <a:spcBef>
                <a:spcPct val="0"/>
              </a:spcBef>
              <a:buFontTx/>
              <a:buNone/>
            </a:pPr>
            <a:r>
              <a:rPr lang="en-US" altLang="ja-JP" sz="1600" dirty="0" smtClean="0">
                <a:latin typeface="ＭＳ ゴシック" pitchFamily="49" charset="-128"/>
                <a:ea typeface="ＭＳ ゴシック" pitchFamily="49" charset="-128"/>
              </a:rPr>
              <a:t>B/C=386.9/262.3=1.475</a:t>
            </a:r>
            <a:r>
              <a:rPr lang="ja-JP" altLang="en-US" sz="1600" dirty="0" smtClean="0">
                <a:latin typeface="ＭＳ ゴシック" pitchFamily="49" charset="-128"/>
                <a:ea typeface="ＭＳ ゴシック" pitchFamily="49" charset="-128"/>
              </a:rPr>
              <a:t>⇒</a:t>
            </a:r>
            <a:r>
              <a:rPr lang="en-US" altLang="ja-JP" sz="1600" dirty="0" smtClean="0">
                <a:latin typeface="ＭＳ ゴシック" pitchFamily="49" charset="-128"/>
                <a:ea typeface="ＭＳ ゴシック" pitchFamily="49" charset="-128"/>
              </a:rPr>
              <a:t>1.48</a:t>
            </a:r>
            <a:endParaRPr lang="en-US" altLang="ja-JP" sz="1600" dirty="0">
              <a:latin typeface="ＭＳ ゴシック" pitchFamily="49" charset="-128"/>
              <a:ea typeface="ＭＳ ゴシック" pitchFamily="49" charset="-128"/>
            </a:endParaRPr>
          </a:p>
        </p:txBody>
      </p:sp>
      <p:sp>
        <p:nvSpPr>
          <p:cNvPr id="110" name="テキスト ボックス 109"/>
          <p:cNvSpPr txBox="1"/>
          <p:nvPr/>
        </p:nvSpPr>
        <p:spPr>
          <a:xfrm>
            <a:off x="3419872" y="685840"/>
            <a:ext cx="5427199" cy="369332"/>
          </a:xfrm>
          <a:prstGeom prst="rect">
            <a:avLst/>
          </a:prstGeom>
          <a:solidFill>
            <a:schemeClr val="bg1"/>
          </a:solidFill>
          <a:ln>
            <a:solidFill>
              <a:schemeClr val="tx1"/>
            </a:solidFill>
          </a:ln>
        </p:spPr>
        <p:txBody>
          <a:bodyPr wrap="square" rtlCol="0">
            <a:spAutoFit/>
          </a:bodyPr>
          <a:lstStyle/>
          <a:p>
            <a:r>
              <a:rPr kumimoji="1" lang="ja-JP" altLang="en-US" b="1" dirty="0" smtClean="0"/>
              <a:t>（参考図）将来交通量を</a:t>
            </a:r>
            <a:r>
              <a:rPr kumimoji="1" lang="en-US" altLang="ja-JP" b="1" dirty="0" smtClean="0"/>
              <a:t>10%</a:t>
            </a:r>
            <a:r>
              <a:rPr kumimoji="1" lang="ja-JP" altLang="en-US" b="1" dirty="0" smtClean="0"/>
              <a:t>減少させた場合の差分図</a:t>
            </a:r>
            <a:endParaRPr kumimoji="1" lang="ja-JP" altLang="en-US" b="1" dirty="0"/>
          </a:p>
        </p:txBody>
      </p:sp>
      <p:sp>
        <p:nvSpPr>
          <p:cNvPr id="111" name="テキスト ボックス 110"/>
          <p:cNvSpPr txBox="1"/>
          <p:nvPr/>
        </p:nvSpPr>
        <p:spPr>
          <a:xfrm>
            <a:off x="185412" y="1052736"/>
            <a:ext cx="2987823" cy="861774"/>
          </a:xfrm>
          <a:prstGeom prst="rect">
            <a:avLst/>
          </a:prstGeom>
          <a:noFill/>
          <a:ln>
            <a:solidFill>
              <a:schemeClr val="tx1"/>
            </a:solidFill>
          </a:ln>
        </p:spPr>
        <p:txBody>
          <a:bodyPr wrap="square" rtlCol="0">
            <a:spAutoFit/>
          </a:bodyPr>
          <a:lstStyle/>
          <a:p>
            <a:pPr algn="ctr"/>
            <a:r>
              <a:rPr lang="ja-JP" altLang="en-US" sz="1600" dirty="0"/>
              <a:t>大阪</a:t>
            </a:r>
            <a:r>
              <a:rPr lang="ja-JP" altLang="en-US" sz="1600" dirty="0" smtClean="0"/>
              <a:t>高槻</a:t>
            </a:r>
            <a:r>
              <a:rPr lang="ja-JP" altLang="en-US" sz="1600" dirty="0"/>
              <a:t>京都線</a:t>
            </a:r>
            <a:r>
              <a:rPr kumimoji="1" lang="ja-JP" altLang="en-US" sz="1600" dirty="0" smtClean="0"/>
              <a:t>の</a:t>
            </a:r>
            <a:endParaRPr kumimoji="1" lang="en-US" altLang="ja-JP" sz="1600" dirty="0" smtClean="0"/>
          </a:p>
          <a:p>
            <a:pPr algn="ctr"/>
            <a:r>
              <a:rPr kumimoji="1" lang="ja-JP" altLang="en-US" sz="1600" dirty="0" smtClean="0"/>
              <a:t>将来交通量（推計値）</a:t>
            </a:r>
            <a:endParaRPr kumimoji="1" lang="en-US" altLang="ja-JP" sz="1600" dirty="0" smtClean="0"/>
          </a:p>
          <a:p>
            <a:pPr algn="ctr"/>
            <a:r>
              <a:rPr lang="ja-JP" altLang="en-US" dirty="0" smtClean="0"/>
              <a:t>約</a:t>
            </a:r>
            <a:r>
              <a:rPr lang="en-US" altLang="ja-JP" dirty="0" smtClean="0"/>
              <a:t>20,200</a:t>
            </a:r>
            <a:r>
              <a:rPr lang="ja-JP" altLang="en-US" dirty="0" smtClean="0"/>
              <a:t>台</a:t>
            </a:r>
            <a:r>
              <a:rPr lang="en-US" altLang="ja-JP" dirty="0" smtClean="0"/>
              <a:t>/</a:t>
            </a:r>
            <a:r>
              <a:rPr lang="ja-JP" altLang="en-US" dirty="0" smtClean="0"/>
              <a:t>日</a:t>
            </a:r>
            <a:endParaRPr kumimoji="1" lang="ja-JP" altLang="en-US" dirty="0"/>
          </a:p>
        </p:txBody>
      </p:sp>
      <p:sp>
        <p:nvSpPr>
          <p:cNvPr id="114" name="テキスト ボックス 113"/>
          <p:cNvSpPr txBox="1"/>
          <p:nvPr/>
        </p:nvSpPr>
        <p:spPr>
          <a:xfrm>
            <a:off x="1920792" y="1857598"/>
            <a:ext cx="1996169" cy="923330"/>
          </a:xfrm>
          <a:prstGeom prst="rect">
            <a:avLst/>
          </a:prstGeom>
          <a:noFill/>
        </p:spPr>
        <p:txBody>
          <a:bodyPr wrap="square" rtlCol="0">
            <a:spAutoFit/>
          </a:bodyPr>
          <a:lstStyle/>
          <a:p>
            <a:r>
              <a:rPr lang="ja-JP" altLang="en-US" b="1" dirty="0"/>
              <a:t>Ｈ</a:t>
            </a:r>
            <a:r>
              <a:rPr lang="en-US" altLang="ja-JP" b="1" dirty="0" smtClean="0"/>
              <a:t>17</a:t>
            </a:r>
            <a:r>
              <a:rPr lang="ja-JP" altLang="en-US" b="1" dirty="0" smtClean="0"/>
              <a:t>⇒Ｈ</a:t>
            </a:r>
            <a:r>
              <a:rPr lang="en-US" altLang="ja-JP" b="1" dirty="0" smtClean="0"/>
              <a:t>27</a:t>
            </a:r>
            <a:r>
              <a:rPr lang="ja-JP" altLang="en-US" b="1" dirty="0" smtClean="0"/>
              <a:t>の</a:t>
            </a:r>
            <a:endParaRPr lang="en-US" altLang="ja-JP" b="1" dirty="0" smtClean="0"/>
          </a:p>
          <a:p>
            <a:r>
              <a:rPr lang="ja-JP" altLang="en-US" b="1" dirty="0" smtClean="0"/>
              <a:t>交通量減少より</a:t>
            </a:r>
            <a:endParaRPr kumimoji="1" lang="en-US" altLang="ja-JP" b="1" dirty="0" smtClean="0"/>
          </a:p>
          <a:p>
            <a:r>
              <a:rPr kumimoji="1" lang="en-US" altLang="ja-JP" b="1" dirty="0" smtClean="0"/>
              <a:t>10</a:t>
            </a:r>
            <a:r>
              <a:rPr kumimoji="1" lang="ja-JP" altLang="en-US" b="1" dirty="0" smtClean="0"/>
              <a:t>％減少</a:t>
            </a:r>
            <a:endParaRPr kumimoji="1" lang="ja-JP" altLang="en-US" b="1" dirty="0"/>
          </a:p>
        </p:txBody>
      </p:sp>
      <p:sp>
        <p:nvSpPr>
          <p:cNvPr id="115" name="テキスト ボックス 114"/>
          <p:cNvSpPr txBox="1"/>
          <p:nvPr/>
        </p:nvSpPr>
        <p:spPr>
          <a:xfrm>
            <a:off x="185410" y="2780928"/>
            <a:ext cx="2987825" cy="646331"/>
          </a:xfrm>
          <a:prstGeom prst="rect">
            <a:avLst/>
          </a:prstGeom>
          <a:noFill/>
          <a:ln>
            <a:solidFill>
              <a:schemeClr val="tx1"/>
            </a:solidFill>
          </a:ln>
        </p:spPr>
        <p:txBody>
          <a:bodyPr wrap="square" rtlCol="0">
            <a:spAutoFit/>
          </a:bodyPr>
          <a:lstStyle/>
          <a:p>
            <a:pPr algn="ctr"/>
            <a:r>
              <a:rPr kumimoji="1" lang="ja-JP" altLang="en-US" dirty="0" smtClean="0"/>
              <a:t>将来交通量（参考値）</a:t>
            </a:r>
            <a:endParaRPr kumimoji="1" lang="en-US" altLang="ja-JP" dirty="0" smtClean="0"/>
          </a:p>
          <a:p>
            <a:pPr algn="ctr"/>
            <a:r>
              <a:rPr kumimoji="1" lang="ja-JP" altLang="en-US" dirty="0" smtClean="0"/>
              <a:t>約</a:t>
            </a:r>
            <a:r>
              <a:rPr lang="en-US" altLang="ja-JP" dirty="0"/>
              <a:t>18,180</a:t>
            </a:r>
            <a:r>
              <a:rPr kumimoji="1" lang="ja-JP" altLang="en-US" dirty="0" smtClean="0"/>
              <a:t>台</a:t>
            </a:r>
            <a:r>
              <a:rPr kumimoji="1" lang="en-US" altLang="ja-JP" dirty="0" smtClean="0"/>
              <a:t>/</a:t>
            </a:r>
            <a:r>
              <a:rPr kumimoji="1" lang="ja-JP" altLang="en-US" dirty="0" smtClean="0"/>
              <a:t>日</a:t>
            </a:r>
            <a:endParaRPr kumimoji="1" lang="ja-JP" altLang="en-US" dirty="0"/>
          </a:p>
        </p:txBody>
      </p:sp>
      <p:sp>
        <p:nvSpPr>
          <p:cNvPr id="119" name="テキスト ボックス 118"/>
          <p:cNvSpPr txBox="1"/>
          <p:nvPr/>
        </p:nvSpPr>
        <p:spPr>
          <a:xfrm>
            <a:off x="1907704" y="3574757"/>
            <a:ext cx="2347957" cy="646331"/>
          </a:xfrm>
          <a:prstGeom prst="rect">
            <a:avLst/>
          </a:prstGeom>
          <a:noFill/>
        </p:spPr>
        <p:txBody>
          <a:bodyPr wrap="square" rtlCol="0">
            <a:spAutoFit/>
          </a:bodyPr>
          <a:lstStyle/>
          <a:p>
            <a:r>
              <a:rPr lang="ja-JP" altLang="en-US" b="1" dirty="0">
                <a:solidFill>
                  <a:srgbClr val="FF0000"/>
                </a:solidFill>
              </a:rPr>
              <a:t>ﾊﾞｲﾊﾟｽ</a:t>
            </a:r>
            <a:r>
              <a:rPr lang="ja-JP" altLang="en-US" b="1" dirty="0" smtClean="0">
                <a:solidFill>
                  <a:srgbClr val="FF0000"/>
                </a:solidFill>
              </a:rPr>
              <a:t>整備により</a:t>
            </a:r>
            <a:endParaRPr lang="en-US" altLang="ja-JP" b="1" dirty="0" smtClean="0">
              <a:solidFill>
                <a:srgbClr val="FF0000"/>
              </a:solidFill>
            </a:endParaRPr>
          </a:p>
          <a:p>
            <a:r>
              <a:rPr lang="en-US" altLang="ja-JP" b="1" dirty="0" smtClean="0">
                <a:solidFill>
                  <a:srgbClr val="FF0000"/>
                </a:solidFill>
              </a:rPr>
              <a:t>2</a:t>
            </a:r>
            <a:r>
              <a:rPr kumimoji="1" lang="en-US" altLang="ja-JP" b="1" dirty="0" smtClean="0">
                <a:solidFill>
                  <a:srgbClr val="FF0000"/>
                </a:solidFill>
              </a:rPr>
              <a:t>,000</a:t>
            </a:r>
            <a:r>
              <a:rPr kumimoji="1" lang="ja-JP" altLang="en-US" b="1" dirty="0" smtClean="0">
                <a:solidFill>
                  <a:srgbClr val="FF0000"/>
                </a:solidFill>
              </a:rPr>
              <a:t>台</a:t>
            </a:r>
            <a:r>
              <a:rPr kumimoji="1" lang="en-US" altLang="ja-JP" b="1" dirty="0" smtClean="0">
                <a:solidFill>
                  <a:srgbClr val="FF0000"/>
                </a:solidFill>
              </a:rPr>
              <a:t>/</a:t>
            </a:r>
            <a:r>
              <a:rPr kumimoji="1" lang="ja-JP" altLang="en-US" b="1" dirty="0" smtClean="0">
                <a:solidFill>
                  <a:srgbClr val="FF0000"/>
                </a:solidFill>
              </a:rPr>
              <a:t>日減少</a:t>
            </a:r>
            <a:endParaRPr kumimoji="1" lang="ja-JP" altLang="en-US" b="1" dirty="0">
              <a:solidFill>
                <a:srgbClr val="FF0000"/>
              </a:solidFill>
            </a:endParaRPr>
          </a:p>
        </p:txBody>
      </p:sp>
      <p:sp>
        <p:nvSpPr>
          <p:cNvPr id="121" name="テキスト ボックス 120"/>
          <p:cNvSpPr txBox="1"/>
          <p:nvPr/>
        </p:nvSpPr>
        <p:spPr>
          <a:xfrm>
            <a:off x="220907" y="4294837"/>
            <a:ext cx="2952328" cy="646331"/>
          </a:xfrm>
          <a:prstGeom prst="rect">
            <a:avLst/>
          </a:prstGeom>
          <a:noFill/>
          <a:ln>
            <a:solidFill>
              <a:schemeClr val="tx1"/>
            </a:solidFill>
          </a:ln>
        </p:spPr>
        <p:txBody>
          <a:bodyPr wrap="square" rtlCol="0">
            <a:spAutoFit/>
          </a:bodyPr>
          <a:lstStyle/>
          <a:p>
            <a:pPr algn="ctr"/>
            <a:r>
              <a:rPr kumimoji="1" lang="ja-JP" altLang="en-US" dirty="0" smtClean="0"/>
              <a:t>将来交通量：約</a:t>
            </a:r>
            <a:r>
              <a:rPr kumimoji="1" lang="en-US" altLang="ja-JP" dirty="0" smtClean="0"/>
              <a:t>16,180</a:t>
            </a:r>
            <a:r>
              <a:rPr kumimoji="1" lang="ja-JP" altLang="en-US" dirty="0" smtClean="0"/>
              <a:t>台</a:t>
            </a:r>
            <a:r>
              <a:rPr kumimoji="1" lang="en-US" altLang="ja-JP" dirty="0" smtClean="0"/>
              <a:t>/</a:t>
            </a:r>
            <a:r>
              <a:rPr kumimoji="1" lang="ja-JP" altLang="en-US" dirty="0" smtClean="0"/>
              <a:t>日</a:t>
            </a:r>
            <a:endParaRPr kumimoji="1" lang="en-US" altLang="ja-JP" dirty="0" smtClean="0"/>
          </a:p>
          <a:p>
            <a:pPr algn="ctr"/>
            <a:r>
              <a:rPr lang="ja-JP" altLang="en-US" dirty="0" smtClean="0"/>
              <a:t>（</a:t>
            </a:r>
            <a:r>
              <a:rPr lang="ja-JP" altLang="en-US" b="1" dirty="0" smtClean="0">
                <a:solidFill>
                  <a:srgbClr val="FF0000"/>
                </a:solidFill>
              </a:rPr>
              <a:t>約</a:t>
            </a:r>
            <a:r>
              <a:rPr lang="en-US" altLang="ja-JP" b="1" dirty="0">
                <a:solidFill>
                  <a:srgbClr val="FF0000"/>
                </a:solidFill>
              </a:rPr>
              <a:t>11</a:t>
            </a:r>
            <a:r>
              <a:rPr lang="ja-JP" altLang="en-US" b="1" dirty="0" smtClean="0">
                <a:solidFill>
                  <a:srgbClr val="FF0000"/>
                </a:solidFill>
              </a:rPr>
              <a:t>％</a:t>
            </a:r>
            <a:r>
              <a:rPr lang="ja-JP" altLang="en-US" dirty="0" smtClean="0"/>
              <a:t>の交通量減）</a:t>
            </a:r>
            <a:endParaRPr kumimoji="1" lang="ja-JP" altLang="en-US" dirty="0"/>
          </a:p>
        </p:txBody>
      </p:sp>
      <p:sp>
        <p:nvSpPr>
          <p:cNvPr id="2" name="二等辺三角形 1"/>
          <p:cNvSpPr/>
          <p:nvPr/>
        </p:nvSpPr>
        <p:spPr>
          <a:xfrm flipV="1">
            <a:off x="611560" y="2204864"/>
            <a:ext cx="1347922" cy="411048"/>
          </a:xfrm>
          <a:prstGeom prs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二等辺三角形 122"/>
          <p:cNvSpPr/>
          <p:nvPr/>
        </p:nvSpPr>
        <p:spPr>
          <a:xfrm flipV="1">
            <a:off x="611560" y="3738032"/>
            <a:ext cx="1347922" cy="411048"/>
          </a:xfrm>
          <a:prstGeom prs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テキスト ボックス 124"/>
          <p:cNvSpPr txBox="1"/>
          <p:nvPr/>
        </p:nvSpPr>
        <p:spPr>
          <a:xfrm>
            <a:off x="7740352" y="179348"/>
            <a:ext cx="1152128" cy="369332"/>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b="1" dirty="0" smtClean="0"/>
              <a:t>資料追加</a:t>
            </a:r>
            <a:endParaRPr kumimoji="1" lang="ja-JP" altLang="en-US" b="1" dirty="0"/>
          </a:p>
        </p:txBody>
      </p:sp>
      <p:sp>
        <p:nvSpPr>
          <p:cNvPr id="126" name="テキスト ボックス 49"/>
          <p:cNvSpPr txBox="1">
            <a:spLocks noChangeArrowheads="1"/>
          </p:cNvSpPr>
          <p:nvPr/>
        </p:nvSpPr>
        <p:spPr bwMode="auto">
          <a:xfrm>
            <a:off x="122294" y="5171077"/>
            <a:ext cx="8724777" cy="1498283"/>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tIns="0" bIns="0">
            <a:spAutoFit/>
          </a:bodyPr>
          <a:lstStyle/>
          <a:p>
            <a:r>
              <a:rPr lang="ja-JP" altLang="en-US" b="1" u="sng" dirty="0" smtClean="0">
                <a:latin typeface="HG丸ｺﾞｼｯｸM-PRO" pitchFamily="50" charset="-128"/>
                <a:ea typeface="HG丸ｺﾞｼｯｸM-PRO" pitchFamily="50" charset="-128"/>
              </a:rPr>
              <a:t>■費用便益分析</a:t>
            </a:r>
            <a:r>
              <a:rPr lang="ja-JP" altLang="en-US" b="1" dirty="0">
                <a:latin typeface="HG丸ｺﾞｼｯｸM-PRO" pitchFamily="50" charset="-128"/>
                <a:ea typeface="HG丸ｺﾞｼｯｸM-PRO" pitchFamily="50" charset="-128"/>
              </a:rPr>
              <a:t>　</a:t>
            </a:r>
            <a:r>
              <a:rPr lang="en-US" altLang="ja-JP" sz="1600" b="1" dirty="0" smtClean="0">
                <a:latin typeface="HG丸ｺﾞｼｯｸM-PRO" pitchFamily="50" charset="-128"/>
                <a:ea typeface="HG丸ｺﾞｼｯｸM-PRO" pitchFamily="50" charset="-128"/>
              </a:rPr>
              <a:t>※</a:t>
            </a:r>
            <a:r>
              <a:rPr lang="ja-JP" altLang="en-US" sz="1600" b="1" dirty="0" smtClean="0">
                <a:latin typeface="HG丸ｺﾞｼｯｸM-PRO" pitchFamily="50" charset="-128"/>
                <a:ea typeface="HG丸ｺﾞｼｯｸM-PRO" pitchFamily="50" charset="-128"/>
              </a:rPr>
              <a:t>便益</a:t>
            </a:r>
            <a:r>
              <a:rPr lang="en-US" altLang="ja-JP" sz="1600" b="1" dirty="0">
                <a:latin typeface="HG丸ｺﾞｼｯｸM-PRO" pitchFamily="50" charset="-128"/>
                <a:ea typeface="HG丸ｺﾞｼｯｸM-PRO" pitchFamily="50" charset="-128"/>
              </a:rPr>
              <a:t>10%</a:t>
            </a:r>
            <a:r>
              <a:rPr lang="ja-JP" altLang="en-US" sz="1600" b="1" dirty="0">
                <a:latin typeface="HG丸ｺﾞｼｯｸM-PRO" pitchFamily="50" charset="-128"/>
                <a:ea typeface="HG丸ｺﾞｼｯｸM-PRO" pitchFamily="50" charset="-128"/>
              </a:rPr>
              <a:t>減</a:t>
            </a:r>
            <a:r>
              <a:rPr lang="ja-JP" altLang="en-US" sz="1600" b="1" dirty="0" smtClean="0">
                <a:latin typeface="HG丸ｺﾞｼｯｸM-PRO" pitchFamily="50" charset="-128"/>
                <a:ea typeface="HG丸ｺﾞｼｯｸM-PRO" pitchFamily="50" charset="-128"/>
              </a:rPr>
              <a:t>での単純試算</a:t>
            </a:r>
            <a:endParaRPr lang="en-US" altLang="ja-JP" sz="1600" b="1" dirty="0" smtClean="0">
              <a:latin typeface="HG丸ｺﾞｼｯｸM-PRO" pitchFamily="50" charset="-128"/>
              <a:ea typeface="HG丸ｺﾞｼｯｸM-PRO" pitchFamily="50" charset="-128"/>
            </a:endParaRPr>
          </a:p>
          <a:p>
            <a:r>
              <a:rPr lang="ja-JP" altLang="en-US" b="1" dirty="0">
                <a:latin typeface="HG丸ｺﾞｼｯｸM-PRO" pitchFamily="50" charset="-128"/>
                <a:ea typeface="HG丸ｺﾞｼｯｸM-PRO" pitchFamily="50" charset="-128"/>
              </a:rPr>
              <a:t>　</a:t>
            </a:r>
            <a:r>
              <a:rPr lang="en-US" altLang="ja-JP" b="1" dirty="0" smtClean="0">
                <a:latin typeface="HG丸ｺﾞｼｯｸM-PRO" pitchFamily="50" charset="-128"/>
                <a:ea typeface="HG丸ｺﾞｼｯｸM-PRO" pitchFamily="50" charset="-128"/>
              </a:rPr>
              <a:t>B:429.9×0.9 = 386.9</a:t>
            </a:r>
            <a:r>
              <a:rPr lang="ja-JP" altLang="en-US" b="1" dirty="0" smtClean="0">
                <a:latin typeface="HG丸ｺﾞｼｯｸM-PRO" pitchFamily="50" charset="-128"/>
                <a:ea typeface="HG丸ｺﾞｼｯｸM-PRO" pitchFamily="50" charset="-128"/>
              </a:rPr>
              <a:t>億円</a:t>
            </a:r>
            <a:r>
              <a:rPr lang="ja-JP" altLang="en-US" b="1" dirty="0">
                <a:latin typeface="HG丸ｺﾞｼｯｸM-PRO" pitchFamily="50" charset="-128"/>
                <a:ea typeface="HG丸ｺﾞｼｯｸM-PRO" pitchFamily="50" charset="-128"/>
              </a:rPr>
              <a:t>　</a:t>
            </a:r>
            <a:r>
              <a:rPr lang="en-US" altLang="ja-JP" b="1" dirty="0" smtClean="0">
                <a:latin typeface="HG丸ｺﾞｼｯｸM-PRO" pitchFamily="50" charset="-128"/>
                <a:ea typeface="HG丸ｺﾞｼｯｸM-PRO" pitchFamily="50" charset="-128"/>
              </a:rPr>
              <a:t>C:262.3</a:t>
            </a:r>
            <a:r>
              <a:rPr lang="ja-JP" altLang="en-US" b="1" dirty="0" smtClean="0">
                <a:latin typeface="HG丸ｺﾞｼｯｸM-PRO" pitchFamily="50" charset="-128"/>
                <a:ea typeface="HG丸ｺﾞｼｯｸM-PRO" pitchFamily="50" charset="-128"/>
              </a:rPr>
              <a:t>億円</a:t>
            </a:r>
            <a:r>
              <a:rPr lang="ja-JP" altLang="en-US" b="1" dirty="0">
                <a:latin typeface="HG丸ｺﾞｼｯｸM-PRO" pitchFamily="50" charset="-128"/>
                <a:ea typeface="HG丸ｺﾞｼｯｸM-PRO" pitchFamily="50" charset="-128"/>
              </a:rPr>
              <a:t>　</a:t>
            </a:r>
            <a:r>
              <a:rPr lang="en-US" altLang="ja-JP" sz="2000" b="1" dirty="0" smtClean="0">
                <a:latin typeface="HG丸ｺﾞｼｯｸM-PRO" pitchFamily="50" charset="-128"/>
                <a:ea typeface="HG丸ｺﾞｼｯｸM-PRO" pitchFamily="50" charset="-128"/>
              </a:rPr>
              <a:t>B/C : 1.64</a:t>
            </a:r>
            <a:r>
              <a:rPr lang="ja-JP" altLang="en-US" sz="2000" b="1" dirty="0">
                <a:latin typeface="HG丸ｺﾞｼｯｸM-PRO" pitchFamily="50" charset="-128"/>
                <a:ea typeface="HG丸ｺﾞｼｯｸM-PRO" pitchFamily="50" charset="-128"/>
              </a:rPr>
              <a:t> </a:t>
            </a:r>
            <a:r>
              <a:rPr lang="ja-JP" altLang="en-US" sz="2000" b="1" dirty="0" smtClean="0">
                <a:latin typeface="HG丸ｺﾞｼｯｸM-PRO" pitchFamily="50" charset="-128"/>
                <a:ea typeface="HG丸ｺﾞｼｯｸM-PRO" pitchFamily="50" charset="-128"/>
              </a:rPr>
              <a:t>⇒</a:t>
            </a:r>
            <a:r>
              <a:rPr lang="ja-JP" altLang="en-US" sz="2000" b="1" dirty="0">
                <a:latin typeface="HG丸ｺﾞｼｯｸM-PRO" pitchFamily="50" charset="-128"/>
                <a:ea typeface="HG丸ｺﾞｼｯｸM-PRO" pitchFamily="50" charset="-128"/>
              </a:rPr>
              <a:t> </a:t>
            </a:r>
            <a:r>
              <a:rPr lang="en-US" altLang="ja-JP" sz="2400" b="1" dirty="0" smtClean="0">
                <a:solidFill>
                  <a:srgbClr val="FF0000"/>
                </a:solidFill>
                <a:latin typeface="HG丸ｺﾞｼｯｸM-PRO" pitchFamily="50" charset="-128"/>
                <a:ea typeface="HG丸ｺﾞｼｯｸM-PRO" pitchFamily="50" charset="-128"/>
              </a:rPr>
              <a:t>1.48</a:t>
            </a:r>
          </a:p>
          <a:p>
            <a:endParaRPr lang="en-US" altLang="ja-JP" sz="400" b="1" dirty="0" smtClean="0">
              <a:latin typeface="HG丸ｺﾞｼｯｸM-PRO" pitchFamily="50" charset="-128"/>
              <a:ea typeface="HG丸ｺﾞｼｯｸM-PRO" pitchFamily="50" charset="-128"/>
            </a:endParaRPr>
          </a:p>
          <a:p>
            <a:r>
              <a:rPr lang="ja-JP" altLang="en-US" b="1" u="sng" dirty="0" smtClean="0">
                <a:latin typeface="HG丸ｺﾞｼｯｸM-PRO" pitchFamily="50" charset="-128"/>
                <a:ea typeface="HG丸ｺﾞｼｯｸM-PRO" pitchFamily="50" charset="-128"/>
              </a:rPr>
              <a:t>■現道（大阪高槻京都線）の混雑度</a:t>
            </a:r>
            <a:r>
              <a:rPr lang="ja-JP" altLang="en-US" b="1" dirty="0" smtClean="0">
                <a:latin typeface="HG丸ｺﾞｼｯｸM-PRO" pitchFamily="50" charset="-128"/>
                <a:ea typeface="HG丸ｺﾞｼｯｸM-PRO" pitchFamily="50" charset="-128"/>
              </a:rPr>
              <a:t>　</a:t>
            </a:r>
            <a:r>
              <a:rPr lang="en-US" altLang="ja-JP" sz="1600" b="1" dirty="0" smtClean="0">
                <a:latin typeface="HG丸ｺﾞｼｯｸM-PRO" pitchFamily="50" charset="-128"/>
                <a:ea typeface="HG丸ｺﾞｼｯｸM-PRO" pitchFamily="50" charset="-128"/>
              </a:rPr>
              <a:t>※</a:t>
            </a:r>
            <a:r>
              <a:rPr lang="ja-JP" altLang="en-US" sz="1600" b="1" dirty="0" smtClean="0">
                <a:latin typeface="HG丸ｺﾞｼｯｸM-PRO" pitchFamily="50" charset="-128"/>
                <a:ea typeface="HG丸ｺﾞｼｯｸM-PRO" pitchFamily="50" charset="-128"/>
              </a:rPr>
              <a:t>バイパス整備による約</a:t>
            </a:r>
            <a:r>
              <a:rPr lang="en-US" altLang="ja-JP" sz="1600" b="1" dirty="0" smtClean="0">
                <a:latin typeface="HG丸ｺﾞｼｯｸM-PRO" pitchFamily="50" charset="-128"/>
                <a:ea typeface="HG丸ｺﾞｼｯｸM-PRO" pitchFamily="50" charset="-128"/>
              </a:rPr>
              <a:t>11%</a:t>
            </a:r>
            <a:r>
              <a:rPr lang="ja-JP" altLang="en-US" sz="1600" b="1" dirty="0" smtClean="0">
                <a:latin typeface="HG丸ｺﾞｼｯｸM-PRO" pitchFamily="50" charset="-128"/>
                <a:ea typeface="HG丸ｺﾞｼｯｸM-PRO" pitchFamily="50" charset="-128"/>
              </a:rPr>
              <a:t>減での単純試算</a:t>
            </a:r>
            <a:endParaRPr lang="en-US" altLang="ja-JP" b="1" dirty="0" smtClean="0">
              <a:latin typeface="HG丸ｺﾞｼｯｸM-PRO" pitchFamily="50" charset="-128"/>
              <a:ea typeface="HG丸ｺﾞｼｯｸM-PRO" pitchFamily="50" charset="-128"/>
            </a:endParaRPr>
          </a:p>
          <a:p>
            <a:r>
              <a:rPr lang="ja-JP" altLang="en-US" b="1" dirty="0" smtClean="0">
                <a:latin typeface="HG丸ｺﾞｼｯｸM-PRO" pitchFamily="50" charset="-128"/>
                <a:ea typeface="HG丸ｺﾞｼｯｸM-PRO" pitchFamily="50" charset="-128"/>
              </a:rPr>
              <a:t> </a:t>
            </a:r>
            <a:r>
              <a:rPr lang="en-US" altLang="ja-JP" b="1" dirty="0" smtClean="0">
                <a:latin typeface="HG丸ｺﾞｼｯｸM-PRO" pitchFamily="50" charset="-128"/>
                <a:ea typeface="HG丸ｺﾞｼｯｸM-PRO" pitchFamily="50" charset="-128"/>
              </a:rPr>
              <a:t>[H27</a:t>
            </a:r>
            <a:r>
              <a:rPr lang="ja-JP" altLang="en-US" b="1" dirty="0" smtClean="0">
                <a:latin typeface="HG丸ｺﾞｼｯｸM-PRO" pitchFamily="50" charset="-128"/>
                <a:ea typeface="HG丸ｺﾞｼｯｸM-PRO" pitchFamily="50" charset="-128"/>
              </a:rPr>
              <a:t>センサス</a:t>
            </a:r>
            <a:r>
              <a:rPr lang="en-US" altLang="ja-JP" b="1" dirty="0">
                <a:latin typeface="HG丸ｺﾞｼｯｸM-PRO" pitchFamily="50" charset="-128"/>
                <a:ea typeface="HG丸ｺﾞｼｯｸM-PRO" pitchFamily="50" charset="-128"/>
              </a:rPr>
              <a:t>]</a:t>
            </a:r>
            <a:r>
              <a:rPr lang="en-US" altLang="ja-JP" b="1" dirty="0" smtClean="0">
                <a:latin typeface="HG丸ｺﾞｼｯｸM-PRO" pitchFamily="50" charset="-128"/>
                <a:ea typeface="HG丸ｺﾞｼｯｸM-PRO" pitchFamily="50" charset="-128"/>
              </a:rPr>
              <a:t>1.56</a:t>
            </a:r>
            <a:r>
              <a:rPr lang="ja-JP" altLang="en-US" b="1" dirty="0" smtClean="0">
                <a:latin typeface="HG丸ｺﾞｼｯｸM-PRO" pitchFamily="50" charset="-128"/>
                <a:ea typeface="HG丸ｺﾞｼｯｸM-PRO" pitchFamily="50" charset="-128"/>
              </a:rPr>
              <a:t>　⇒　</a:t>
            </a:r>
            <a:r>
              <a:rPr lang="en-US" altLang="ja-JP" b="1" dirty="0" smtClean="0">
                <a:latin typeface="HG丸ｺﾞｼｯｸM-PRO" pitchFamily="50" charset="-128"/>
                <a:ea typeface="HG丸ｺﾞｼｯｸM-PRO" pitchFamily="50" charset="-128"/>
              </a:rPr>
              <a:t>[H42</a:t>
            </a:r>
            <a:r>
              <a:rPr lang="ja-JP" altLang="en-US" b="1" dirty="0" smtClean="0">
                <a:latin typeface="HG丸ｺﾞｼｯｸM-PRO" pitchFamily="50" charset="-128"/>
                <a:ea typeface="HG丸ｺﾞｼｯｸM-PRO" pitchFamily="50" charset="-128"/>
              </a:rPr>
              <a:t>推計</a:t>
            </a:r>
            <a:r>
              <a:rPr lang="en-US" altLang="ja-JP" b="1" dirty="0" smtClean="0">
                <a:latin typeface="HG丸ｺﾞｼｯｸM-PRO" pitchFamily="50" charset="-128"/>
                <a:ea typeface="HG丸ｺﾞｼｯｸM-PRO" pitchFamily="50" charset="-128"/>
              </a:rPr>
              <a:t>]1.56×0.89 = </a:t>
            </a:r>
            <a:r>
              <a:rPr lang="en-US" altLang="ja-JP" sz="2400" b="1" dirty="0" smtClean="0">
                <a:solidFill>
                  <a:srgbClr val="FF0000"/>
                </a:solidFill>
                <a:latin typeface="HG丸ｺﾞｼｯｸM-PRO" pitchFamily="50" charset="-128"/>
                <a:ea typeface="HG丸ｺﾞｼｯｸM-PRO" pitchFamily="50" charset="-128"/>
              </a:rPr>
              <a:t>1.39</a:t>
            </a:r>
          </a:p>
        </p:txBody>
      </p:sp>
    </p:spTree>
    <p:extLst>
      <p:ext uri="{BB962C8B-B14F-4D97-AF65-F5344CB8AC3E}">
        <p14:creationId xmlns:p14="http://schemas.microsoft.com/office/powerpoint/2010/main" val="2037358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EBB1EF2-C0ED-4F4D-9386-35CCFB50869A}" type="slidenum">
              <a:rPr lang="ja-JP" altLang="en-US" smtClean="0"/>
              <a:pPr>
                <a:defRPr/>
              </a:pPr>
              <a:t>8</a:t>
            </a:fld>
            <a:endParaRPr lang="ja-JP" altLang="en-US"/>
          </a:p>
        </p:txBody>
      </p:sp>
      <p:sp>
        <p:nvSpPr>
          <p:cNvPr id="3" name="Text Box 4"/>
          <p:cNvSpPr txBox="1">
            <a:spLocks noChangeArrowheads="1"/>
          </p:cNvSpPr>
          <p:nvPr/>
        </p:nvSpPr>
        <p:spPr bwMode="auto">
          <a:xfrm>
            <a:off x="122295" y="87610"/>
            <a:ext cx="7114002" cy="461665"/>
          </a:xfrm>
          <a:prstGeom prst="rect">
            <a:avLst/>
          </a:prstGeom>
          <a:solidFill>
            <a:srgbClr val="000080"/>
          </a:solidFill>
          <a:ln w="1905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spcBef>
                <a:spcPct val="50000"/>
              </a:spcBef>
            </a:pPr>
            <a:r>
              <a:rPr lang="ja-JP" altLang="en-US" sz="2400" dirty="0" smtClean="0">
                <a:solidFill>
                  <a:schemeClr val="bg1"/>
                </a:solidFill>
                <a:latin typeface="HG丸ｺﾞｼｯｸM-PRO" pitchFamily="50" charset="-128"/>
                <a:ea typeface="HG丸ｺﾞｼｯｸM-PRO" pitchFamily="50" charset="-128"/>
              </a:rPr>
              <a:t>　</a:t>
            </a:r>
            <a:r>
              <a:rPr lang="en-US" altLang="ja-JP" sz="2400" dirty="0" smtClean="0">
                <a:solidFill>
                  <a:schemeClr val="bg1"/>
                </a:solidFill>
                <a:latin typeface="HG丸ｺﾞｼｯｸM-PRO" pitchFamily="50" charset="-128"/>
                <a:ea typeface="HG丸ｺﾞｼｯｸM-PRO" pitchFamily="50" charset="-128"/>
              </a:rPr>
              <a:t>Ⅳ-</a:t>
            </a:r>
            <a:r>
              <a:rPr lang="ja-JP" altLang="en-US" sz="2400" dirty="0">
                <a:solidFill>
                  <a:schemeClr val="bg1"/>
                </a:solidFill>
                <a:latin typeface="HG丸ｺﾞｼｯｸM-PRO" pitchFamily="50" charset="-128"/>
                <a:ea typeface="HG丸ｺﾞｼｯｸM-PRO" pitchFamily="50" charset="-128"/>
              </a:rPr>
              <a:t>④</a:t>
            </a:r>
            <a:r>
              <a:rPr lang="ja-JP" altLang="en-US" sz="2400" dirty="0" smtClean="0">
                <a:solidFill>
                  <a:schemeClr val="bg1"/>
                </a:solidFill>
                <a:latin typeface="HG丸ｺﾞｼｯｸM-PRO" pitchFamily="50" charset="-128"/>
                <a:ea typeface="HG丸ｺﾞｼｯｸM-PRO" pitchFamily="50" charset="-128"/>
              </a:rPr>
              <a:t>　安全・安心、活力、快適性等の有効性　</a:t>
            </a:r>
            <a:r>
              <a:rPr lang="ja-JP" altLang="en-US" sz="2400" dirty="0" smtClean="0">
                <a:solidFill>
                  <a:schemeClr val="bg1"/>
                </a:solidFill>
              </a:rPr>
              <a:t> </a:t>
            </a:r>
            <a:endParaRPr lang="ja-JP" altLang="en-US" sz="2400" dirty="0">
              <a:solidFill>
                <a:schemeClr val="bg1"/>
              </a:solidFill>
            </a:endParaRPr>
          </a:p>
        </p:txBody>
      </p:sp>
      <p:sp>
        <p:nvSpPr>
          <p:cNvPr id="4" name="テキスト ボックス 3"/>
          <p:cNvSpPr txBox="1"/>
          <p:nvPr/>
        </p:nvSpPr>
        <p:spPr>
          <a:xfrm>
            <a:off x="7740352" y="179348"/>
            <a:ext cx="1152128" cy="369332"/>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b="1" dirty="0" smtClean="0"/>
              <a:t>資料追加</a:t>
            </a:r>
            <a:endParaRPr kumimoji="1" lang="ja-JP" altLang="en-US" b="1" dirty="0"/>
          </a:p>
        </p:txBody>
      </p:sp>
      <p:sp>
        <p:nvSpPr>
          <p:cNvPr id="7" name="テキスト ボックス 49"/>
          <p:cNvSpPr txBox="1">
            <a:spLocks noChangeArrowheads="1"/>
          </p:cNvSpPr>
          <p:nvPr/>
        </p:nvSpPr>
        <p:spPr bwMode="auto">
          <a:xfrm>
            <a:off x="323621" y="5661248"/>
            <a:ext cx="8640867" cy="715089"/>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b="1" dirty="0" smtClean="0">
                <a:latin typeface="HG丸ｺﾞｼｯｸM-PRO" pitchFamily="50" charset="-128"/>
                <a:ea typeface="HG丸ｺﾞｼｯｸM-PRO" pitchFamily="50" charset="-128"/>
              </a:rPr>
              <a:t>国土軸を有し交通量が集中する北摂地域において、本路線の整備により広域緊急交通路が慢性的に渋滞する現状の改善を行うことで、防災機能が向上される。</a:t>
            </a:r>
            <a:endParaRPr lang="en-US" altLang="ja-JP" b="1" dirty="0">
              <a:latin typeface="HG丸ｺﾞｼｯｸM-PRO" pitchFamily="50" charset="-128"/>
              <a:ea typeface="HG丸ｺﾞｼｯｸM-PRO" pitchFamily="50" charset="-128"/>
            </a:endParaRPr>
          </a:p>
        </p:txBody>
      </p:sp>
      <p:pic>
        <p:nvPicPr>
          <p:cNvPr id="10" name="図 9"/>
          <p:cNvPicPr>
            <a:picLocks noChangeAspect="1"/>
          </p:cNvPicPr>
          <p:nvPr/>
        </p:nvPicPr>
        <p:blipFill rotWithShape="1">
          <a:blip r:embed="rId2" cstate="print">
            <a:extLst>
              <a:ext uri="{28A0092B-C50C-407E-A947-70E740481C1C}">
                <a14:useLocalDpi xmlns:a14="http://schemas.microsoft.com/office/drawing/2010/main" val="0"/>
              </a:ext>
            </a:extLst>
          </a:blip>
          <a:srcRect l="5418" b="27217"/>
          <a:stretch/>
        </p:blipFill>
        <p:spPr>
          <a:xfrm>
            <a:off x="5724128" y="1052736"/>
            <a:ext cx="3360002" cy="1938498"/>
          </a:xfrm>
          <a:prstGeom prst="rect">
            <a:avLst/>
          </a:prstGeom>
        </p:spPr>
      </p:pic>
      <p:pic>
        <p:nvPicPr>
          <p:cNvPr id="1026" name="Picture 2" descr="D:\SuzukiYasutomo\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664890"/>
            <a:ext cx="5184901" cy="488052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5807930" y="4665869"/>
            <a:ext cx="2376264" cy="78588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891756" y="5130822"/>
            <a:ext cx="216000" cy="2160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156200" y="5130822"/>
            <a:ext cx="216000" cy="216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444232" y="5130822"/>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6693525" y="5084706"/>
            <a:ext cx="902811" cy="307777"/>
          </a:xfrm>
          <a:prstGeom prst="rect">
            <a:avLst/>
          </a:prstGeom>
          <a:noFill/>
        </p:spPr>
        <p:txBody>
          <a:bodyPr wrap="none" rtlCol="0">
            <a:spAutoFit/>
          </a:bodyPr>
          <a:lstStyle/>
          <a:p>
            <a:r>
              <a:rPr kumimoji="1" lang="ja-JP" altLang="en-US" sz="1400" dirty="0" smtClean="0"/>
              <a:t>防災拠点</a:t>
            </a:r>
            <a:endParaRPr kumimoji="1" lang="ja-JP" altLang="en-US" sz="1400" dirty="0"/>
          </a:p>
        </p:txBody>
      </p:sp>
      <p:cxnSp>
        <p:nvCxnSpPr>
          <p:cNvPr id="16" name="直線コネクタ 15"/>
          <p:cNvCxnSpPr/>
          <p:nvPr/>
        </p:nvCxnSpPr>
        <p:spPr>
          <a:xfrm>
            <a:off x="5921633" y="4912775"/>
            <a:ext cx="73733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658972" y="4790140"/>
            <a:ext cx="1441420" cy="307777"/>
          </a:xfrm>
          <a:prstGeom prst="rect">
            <a:avLst/>
          </a:prstGeom>
          <a:noFill/>
        </p:spPr>
        <p:txBody>
          <a:bodyPr wrap="none" rtlCol="0">
            <a:spAutoFit/>
          </a:bodyPr>
          <a:lstStyle/>
          <a:p>
            <a:r>
              <a:rPr kumimoji="1" lang="ja-JP" altLang="en-US" sz="1400" dirty="0" smtClean="0"/>
              <a:t>広域緊急交通路</a:t>
            </a:r>
            <a:endParaRPr kumimoji="1" lang="ja-JP" altLang="en-US" sz="1400" dirty="0"/>
          </a:p>
        </p:txBody>
      </p:sp>
      <p:sp>
        <p:nvSpPr>
          <p:cNvPr id="23" name="テキスト ボックス 22"/>
          <p:cNvSpPr txBox="1"/>
          <p:nvPr/>
        </p:nvSpPr>
        <p:spPr>
          <a:xfrm>
            <a:off x="4119964" y="3236897"/>
            <a:ext cx="1172116" cy="261610"/>
          </a:xfrm>
          <a:prstGeom prst="rect">
            <a:avLst/>
          </a:prstGeom>
          <a:solidFill>
            <a:schemeClr val="bg1"/>
          </a:solidFill>
          <a:ln>
            <a:solidFill>
              <a:srgbClr val="FF0000"/>
            </a:solidFill>
          </a:ln>
        </p:spPr>
        <p:txBody>
          <a:bodyPr wrap="none" rtlCol="0">
            <a:spAutoFit/>
          </a:bodyPr>
          <a:lstStyle/>
          <a:p>
            <a:r>
              <a:rPr kumimoji="1" lang="ja-JP" altLang="en-US" sz="1100" dirty="0" smtClean="0"/>
              <a:t>大阪中央環状線</a:t>
            </a:r>
            <a:endParaRPr kumimoji="1" lang="ja-JP" altLang="en-US" sz="1100" dirty="0"/>
          </a:p>
        </p:txBody>
      </p:sp>
      <p:sp>
        <p:nvSpPr>
          <p:cNvPr id="24" name="テキスト ボックス 23"/>
          <p:cNvSpPr txBox="1"/>
          <p:nvPr/>
        </p:nvSpPr>
        <p:spPr>
          <a:xfrm>
            <a:off x="2143823" y="2860429"/>
            <a:ext cx="1172116" cy="261610"/>
          </a:xfrm>
          <a:prstGeom prst="rect">
            <a:avLst/>
          </a:prstGeom>
          <a:solidFill>
            <a:schemeClr val="bg1"/>
          </a:solidFill>
          <a:ln>
            <a:solidFill>
              <a:srgbClr val="FF0000"/>
            </a:solidFill>
          </a:ln>
        </p:spPr>
        <p:txBody>
          <a:bodyPr wrap="none" rtlCol="0">
            <a:spAutoFit/>
          </a:bodyPr>
          <a:lstStyle/>
          <a:p>
            <a:r>
              <a:rPr kumimoji="1" lang="ja-JP" altLang="en-US" sz="1100" dirty="0" smtClean="0"/>
              <a:t>大阪高槻京都線</a:t>
            </a:r>
            <a:endParaRPr kumimoji="1" lang="ja-JP" altLang="en-US" sz="1100" dirty="0"/>
          </a:p>
        </p:txBody>
      </p:sp>
      <p:sp>
        <p:nvSpPr>
          <p:cNvPr id="25" name="テキスト ボックス 24"/>
          <p:cNvSpPr txBox="1"/>
          <p:nvPr/>
        </p:nvSpPr>
        <p:spPr>
          <a:xfrm>
            <a:off x="323621" y="3474368"/>
            <a:ext cx="843501" cy="261610"/>
          </a:xfrm>
          <a:prstGeom prst="rect">
            <a:avLst/>
          </a:prstGeom>
          <a:solidFill>
            <a:schemeClr val="bg1"/>
          </a:solidFill>
          <a:ln>
            <a:solidFill>
              <a:srgbClr val="FF0000"/>
            </a:solidFill>
          </a:ln>
        </p:spPr>
        <p:txBody>
          <a:bodyPr wrap="none" rtlCol="0">
            <a:spAutoFit/>
          </a:bodyPr>
          <a:lstStyle/>
          <a:p>
            <a:r>
              <a:rPr kumimoji="1" lang="ja-JP" altLang="en-US" sz="1100" dirty="0" smtClean="0"/>
              <a:t>国道</a:t>
            </a:r>
            <a:r>
              <a:rPr kumimoji="1" lang="en-US" altLang="ja-JP" sz="1100" dirty="0" smtClean="0"/>
              <a:t>423</a:t>
            </a:r>
            <a:r>
              <a:rPr kumimoji="1" lang="ja-JP" altLang="en-US" sz="1100" dirty="0" smtClean="0"/>
              <a:t>号</a:t>
            </a:r>
            <a:endParaRPr kumimoji="1" lang="ja-JP" altLang="en-US" sz="1100" dirty="0"/>
          </a:p>
        </p:txBody>
      </p:sp>
      <p:sp>
        <p:nvSpPr>
          <p:cNvPr id="26" name="テキスト ボックス 25"/>
          <p:cNvSpPr txBox="1"/>
          <p:nvPr/>
        </p:nvSpPr>
        <p:spPr>
          <a:xfrm>
            <a:off x="4185368" y="1254967"/>
            <a:ext cx="843501" cy="261610"/>
          </a:xfrm>
          <a:prstGeom prst="rect">
            <a:avLst/>
          </a:prstGeom>
          <a:solidFill>
            <a:schemeClr val="bg1"/>
          </a:solidFill>
          <a:ln>
            <a:solidFill>
              <a:srgbClr val="FF0000"/>
            </a:solidFill>
          </a:ln>
        </p:spPr>
        <p:txBody>
          <a:bodyPr wrap="none" rtlCol="0">
            <a:spAutoFit/>
          </a:bodyPr>
          <a:lstStyle/>
          <a:p>
            <a:r>
              <a:rPr kumimoji="1" lang="ja-JP" altLang="en-US" sz="1100" dirty="0" smtClean="0"/>
              <a:t>国道</a:t>
            </a:r>
            <a:r>
              <a:rPr kumimoji="1" lang="en-US" altLang="ja-JP" sz="1100" dirty="0" smtClean="0"/>
              <a:t>171</a:t>
            </a:r>
            <a:r>
              <a:rPr kumimoji="1" lang="ja-JP" altLang="en-US" sz="1100" dirty="0" smtClean="0"/>
              <a:t>号</a:t>
            </a:r>
            <a:endParaRPr kumimoji="1" lang="ja-JP" altLang="en-US" sz="1100" dirty="0"/>
          </a:p>
        </p:txBody>
      </p:sp>
      <p:sp>
        <p:nvSpPr>
          <p:cNvPr id="27" name="テキスト ボックス 26"/>
          <p:cNvSpPr txBox="1"/>
          <p:nvPr/>
        </p:nvSpPr>
        <p:spPr>
          <a:xfrm>
            <a:off x="4000145" y="2492896"/>
            <a:ext cx="607859" cy="261610"/>
          </a:xfrm>
          <a:prstGeom prst="rect">
            <a:avLst/>
          </a:prstGeom>
          <a:solidFill>
            <a:schemeClr val="bg1"/>
          </a:solidFill>
          <a:ln>
            <a:solidFill>
              <a:srgbClr val="7030A0"/>
            </a:solidFill>
          </a:ln>
        </p:spPr>
        <p:txBody>
          <a:bodyPr wrap="none" rtlCol="0">
            <a:spAutoFit/>
          </a:bodyPr>
          <a:lstStyle/>
          <a:p>
            <a:r>
              <a:rPr kumimoji="1" lang="ja-JP" altLang="en-US" sz="1100" dirty="0" smtClean="0"/>
              <a:t>近畿道</a:t>
            </a:r>
            <a:endParaRPr kumimoji="1" lang="ja-JP" altLang="en-US" sz="1100" dirty="0"/>
          </a:p>
        </p:txBody>
      </p:sp>
      <p:sp>
        <p:nvSpPr>
          <p:cNvPr id="28" name="テキスト ボックス 27"/>
          <p:cNvSpPr txBox="1"/>
          <p:nvPr/>
        </p:nvSpPr>
        <p:spPr>
          <a:xfrm>
            <a:off x="1408982" y="3410237"/>
            <a:ext cx="1031051" cy="261610"/>
          </a:xfrm>
          <a:prstGeom prst="rect">
            <a:avLst/>
          </a:prstGeom>
          <a:solidFill>
            <a:schemeClr val="bg1"/>
          </a:solidFill>
          <a:ln>
            <a:solidFill>
              <a:srgbClr val="7030A0"/>
            </a:solidFill>
          </a:ln>
        </p:spPr>
        <p:txBody>
          <a:bodyPr wrap="none" rtlCol="0">
            <a:spAutoFit/>
          </a:bodyPr>
          <a:lstStyle/>
          <a:p>
            <a:r>
              <a:rPr kumimoji="1" lang="ja-JP" altLang="en-US" sz="1100" dirty="0" smtClean="0"/>
              <a:t>名神高速道路</a:t>
            </a:r>
            <a:endParaRPr kumimoji="1" lang="ja-JP" altLang="en-US" sz="1100" dirty="0"/>
          </a:p>
        </p:txBody>
      </p:sp>
      <p:sp>
        <p:nvSpPr>
          <p:cNvPr id="29" name="テキスト ボックス 28"/>
          <p:cNvSpPr txBox="1"/>
          <p:nvPr/>
        </p:nvSpPr>
        <p:spPr>
          <a:xfrm>
            <a:off x="5777086" y="1124162"/>
            <a:ext cx="1845377" cy="261610"/>
          </a:xfrm>
          <a:prstGeom prst="rect">
            <a:avLst/>
          </a:prstGeom>
          <a:solidFill>
            <a:schemeClr val="bg1"/>
          </a:solidFill>
          <a:ln>
            <a:noFill/>
          </a:ln>
        </p:spPr>
        <p:txBody>
          <a:bodyPr wrap="none" rtlCol="0">
            <a:spAutoFit/>
          </a:bodyPr>
          <a:lstStyle/>
          <a:p>
            <a:r>
              <a:rPr kumimoji="1" lang="ja-JP" altLang="en-US" sz="1100" dirty="0" smtClean="0"/>
              <a:t>大阪高槻京都線 渋滞状況</a:t>
            </a:r>
            <a:endParaRPr kumimoji="1" lang="ja-JP" altLang="en-US" sz="1100" dirty="0"/>
          </a:p>
        </p:txBody>
      </p:sp>
      <p:sp>
        <p:nvSpPr>
          <p:cNvPr id="1029" name="フリーフォーム 1028"/>
          <p:cNvSpPr/>
          <p:nvPr/>
        </p:nvSpPr>
        <p:spPr>
          <a:xfrm>
            <a:off x="2247901" y="3667124"/>
            <a:ext cx="1695450" cy="1285875"/>
          </a:xfrm>
          <a:custGeom>
            <a:avLst/>
            <a:gdLst>
              <a:gd name="connsiteX0" fmla="*/ 0 w 1495425"/>
              <a:gd name="connsiteY0" fmla="*/ 1123950 h 1123950"/>
              <a:gd name="connsiteX1" fmla="*/ 123825 w 1495425"/>
              <a:gd name="connsiteY1" fmla="*/ 1009650 h 1123950"/>
              <a:gd name="connsiteX2" fmla="*/ 247650 w 1495425"/>
              <a:gd name="connsiteY2" fmla="*/ 895350 h 1123950"/>
              <a:gd name="connsiteX3" fmla="*/ 628650 w 1495425"/>
              <a:gd name="connsiteY3" fmla="*/ 638175 h 1123950"/>
              <a:gd name="connsiteX4" fmla="*/ 790575 w 1495425"/>
              <a:gd name="connsiteY4" fmla="*/ 504825 h 1123950"/>
              <a:gd name="connsiteX5" fmla="*/ 885825 w 1495425"/>
              <a:gd name="connsiteY5" fmla="*/ 428625 h 1123950"/>
              <a:gd name="connsiteX6" fmla="*/ 1076325 w 1495425"/>
              <a:gd name="connsiteY6" fmla="*/ 314325 h 1123950"/>
              <a:gd name="connsiteX7" fmla="*/ 1419225 w 1495425"/>
              <a:gd name="connsiteY7" fmla="*/ 123825 h 1123950"/>
              <a:gd name="connsiteX8" fmla="*/ 1466850 w 1495425"/>
              <a:gd name="connsiteY8" fmla="*/ 66675 h 1123950"/>
              <a:gd name="connsiteX9" fmla="*/ 1495425 w 1495425"/>
              <a:gd name="connsiteY9" fmla="*/ 0 h 1123950"/>
              <a:gd name="connsiteX0" fmla="*/ 0 w 1724025"/>
              <a:gd name="connsiteY0" fmla="*/ 1143000 h 1143000"/>
              <a:gd name="connsiteX1" fmla="*/ 123825 w 1724025"/>
              <a:gd name="connsiteY1" fmla="*/ 1028700 h 1143000"/>
              <a:gd name="connsiteX2" fmla="*/ 247650 w 1724025"/>
              <a:gd name="connsiteY2" fmla="*/ 914400 h 1143000"/>
              <a:gd name="connsiteX3" fmla="*/ 628650 w 1724025"/>
              <a:gd name="connsiteY3" fmla="*/ 657225 h 1143000"/>
              <a:gd name="connsiteX4" fmla="*/ 790575 w 1724025"/>
              <a:gd name="connsiteY4" fmla="*/ 523875 h 1143000"/>
              <a:gd name="connsiteX5" fmla="*/ 885825 w 1724025"/>
              <a:gd name="connsiteY5" fmla="*/ 447675 h 1143000"/>
              <a:gd name="connsiteX6" fmla="*/ 1076325 w 1724025"/>
              <a:gd name="connsiteY6" fmla="*/ 333375 h 1143000"/>
              <a:gd name="connsiteX7" fmla="*/ 1419225 w 1724025"/>
              <a:gd name="connsiteY7" fmla="*/ 142875 h 1143000"/>
              <a:gd name="connsiteX8" fmla="*/ 1466850 w 1724025"/>
              <a:gd name="connsiteY8" fmla="*/ 85725 h 1143000"/>
              <a:gd name="connsiteX9" fmla="*/ 1724025 w 1724025"/>
              <a:gd name="connsiteY9" fmla="*/ 0 h 1143000"/>
              <a:gd name="connsiteX0" fmla="*/ 0 w 1724025"/>
              <a:gd name="connsiteY0" fmla="*/ 1143000 h 1143000"/>
              <a:gd name="connsiteX1" fmla="*/ 123825 w 1724025"/>
              <a:gd name="connsiteY1" fmla="*/ 1028700 h 1143000"/>
              <a:gd name="connsiteX2" fmla="*/ 247650 w 1724025"/>
              <a:gd name="connsiteY2" fmla="*/ 914400 h 1143000"/>
              <a:gd name="connsiteX3" fmla="*/ 628650 w 1724025"/>
              <a:gd name="connsiteY3" fmla="*/ 657225 h 1143000"/>
              <a:gd name="connsiteX4" fmla="*/ 790575 w 1724025"/>
              <a:gd name="connsiteY4" fmla="*/ 523875 h 1143000"/>
              <a:gd name="connsiteX5" fmla="*/ 885825 w 1724025"/>
              <a:gd name="connsiteY5" fmla="*/ 447675 h 1143000"/>
              <a:gd name="connsiteX6" fmla="*/ 1076325 w 1724025"/>
              <a:gd name="connsiteY6" fmla="*/ 333375 h 1143000"/>
              <a:gd name="connsiteX7" fmla="*/ 1419225 w 1724025"/>
              <a:gd name="connsiteY7" fmla="*/ 142875 h 1143000"/>
              <a:gd name="connsiteX8" fmla="*/ 1581150 w 1724025"/>
              <a:gd name="connsiteY8" fmla="*/ 95250 h 1143000"/>
              <a:gd name="connsiteX9" fmla="*/ 1724025 w 1724025"/>
              <a:gd name="connsiteY9" fmla="*/ 0 h 1143000"/>
              <a:gd name="connsiteX0" fmla="*/ 0 w 1752600"/>
              <a:gd name="connsiteY0" fmla="*/ 1295400 h 1295400"/>
              <a:gd name="connsiteX1" fmla="*/ 123825 w 1752600"/>
              <a:gd name="connsiteY1" fmla="*/ 1181100 h 1295400"/>
              <a:gd name="connsiteX2" fmla="*/ 247650 w 1752600"/>
              <a:gd name="connsiteY2" fmla="*/ 1066800 h 1295400"/>
              <a:gd name="connsiteX3" fmla="*/ 628650 w 1752600"/>
              <a:gd name="connsiteY3" fmla="*/ 809625 h 1295400"/>
              <a:gd name="connsiteX4" fmla="*/ 790575 w 1752600"/>
              <a:gd name="connsiteY4" fmla="*/ 676275 h 1295400"/>
              <a:gd name="connsiteX5" fmla="*/ 885825 w 1752600"/>
              <a:gd name="connsiteY5" fmla="*/ 600075 h 1295400"/>
              <a:gd name="connsiteX6" fmla="*/ 1076325 w 1752600"/>
              <a:gd name="connsiteY6" fmla="*/ 485775 h 1295400"/>
              <a:gd name="connsiteX7" fmla="*/ 1419225 w 1752600"/>
              <a:gd name="connsiteY7" fmla="*/ 295275 h 1295400"/>
              <a:gd name="connsiteX8" fmla="*/ 1581150 w 1752600"/>
              <a:gd name="connsiteY8" fmla="*/ 247650 h 1295400"/>
              <a:gd name="connsiteX9" fmla="*/ 1752600 w 1752600"/>
              <a:gd name="connsiteY9" fmla="*/ 0 h 1295400"/>
              <a:gd name="connsiteX0" fmla="*/ 0 w 1752600"/>
              <a:gd name="connsiteY0" fmla="*/ 1295400 h 1295400"/>
              <a:gd name="connsiteX1" fmla="*/ 123825 w 1752600"/>
              <a:gd name="connsiteY1" fmla="*/ 1181100 h 1295400"/>
              <a:gd name="connsiteX2" fmla="*/ 247650 w 1752600"/>
              <a:gd name="connsiteY2" fmla="*/ 1066800 h 1295400"/>
              <a:gd name="connsiteX3" fmla="*/ 628650 w 1752600"/>
              <a:gd name="connsiteY3" fmla="*/ 809625 h 1295400"/>
              <a:gd name="connsiteX4" fmla="*/ 790575 w 1752600"/>
              <a:gd name="connsiteY4" fmla="*/ 676275 h 1295400"/>
              <a:gd name="connsiteX5" fmla="*/ 885825 w 1752600"/>
              <a:gd name="connsiteY5" fmla="*/ 600075 h 1295400"/>
              <a:gd name="connsiteX6" fmla="*/ 1076325 w 1752600"/>
              <a:gd name="connsiteY6" fmla="*/ 485775 h 1295400"/>
              <a:gd name="connsiteX7" fmla="*/ 1419225 w 1752600"/>
              <a:gd name="connsiteY7" fmla="*/ 295275 h 1295400"/>
              <a:gd name="connsiteX8" fmla="*/ 1619250 w 1752600"/>
              <a:gd name="connsiteY8" fmla="*/ 171450 h 1295400"/>
              <a:gd name="connsiteX9" fmla="*/ 1752600 w 1752600"/>
              <a:gd name="connsiteY9" fmla="*/ 0 h 1295400"/>
              <a:gd name="connsiteX0" fmla="*/ 0 w 1695450"/>
              <a:gd name="connsiteY0" fmla="*/ 1285875 h 1285875"/>
              <a:gd name="connsiteX1" fmla="*/ 66675 w 1695450"/>
              <a:gd name="connsiteY1" fmla="*/ 1181100 h 1285875"/>
              <a:gd name="connsiteX2" fmla="*/ 190500 w 1695450"/>
              <a:gd name="connsiteY2" fmla="*/ 1066800 h 1285875"/>
              <a:gd name="connsiteX3" fmla="*/ 571500 w 1695450"/>
              <a:gd name="connsiteY3" fmla="*/ 809625 h 1285875"/>
              <a:gd name="connsiteX4" fmla="*/ 733425 w 1695450"/>
              <a:gd name="connsiteY4" fmla="*/ 676275 h 1285875"/>
              <a:gd name="connsiteX5" fmla="*/ 828675 w 1695450"/>
              <a:gd name="connsiteY5" fmla="*/ 600075 h 1285875"/>
              <a:gd name="connsiteX6" fmla="*/ 1019175 w 1695450"/>
              <a:gd name="connsiteY6" fmla="*/ 485775 h 1285875"/>
              <a:gd name="connsiteX7" fmla="*/ 1362075 w 1695450"/>
              <a:gd name="connsiteY7" fmla="*/ 295275 h 1285875"/>
              <a:gd name="connsiteX8" fmla="*/ 1562100 w 1695450"/>
              <a:gd name="connsiteY8" fmla="*/ 171450 h 1285875"/>
              <a:gd name="connsiteX9" fmla="*/ 1695450 w 1695450"/>
              <a:gd name="connsiteY9" fmla="*/ 0 h 1285875"/>
              <a:gd name="connsiteX0" fmla="*/ 0 w 1695450"/>
              <a:gd name="connsiteY0" fmla="*/ 1285875 h 1285875"/>
              <a:gd name="connsiteX1" fmla="*/ 66675 w 1695450"/>
              <a:gd name="connsiteY1" fmla="*/ 1181100 h 1285875"/>
              <a:gd name="connsiteX2" fmla="*/ 285750 w 1695450"/>
              <a:gd name="connsiteY2" fmla="*/ 1038225 h 1285875"/>
              <a:gd name="connsiteX3" fmla="*/ 571500 w 1695450"/>
              <a:gd name="connsiteY3" fmla="*/ 809625 h 1285875"/>
              <a:gd name="connsiteX4" fmla="*/ 733425 w 1695450"/>
              <a:gd name="connsiteY4" fmla="*/ 676275 h 1285875"/>
              <a:gd name="connsiteX5" fmla="*/ 828675 w 1695450"/>
              <a:gd name="connsiteY5" fmla="*/ 600075 h 1285875"/>
              <a:gd name="connsiteX6" fmla="*/ 1019175 w 1695450"/>
              <a:gd name="connsiteY6" fmla="*/ 485775 h 1285875"/>
              <a:gd name="connsiteX7" fmla="*/ 1362075 w 1695450"/>
              <a:gd name="connsiteY7" fmla="*/ 295275 h 1285875"/>
              <a:gd name="connsiteX8" fmla="*/ 1562100 w 1695450"/>
              <a:gd name="connsiteY8" fmla="*/ 171450 h 1285875"/>
              <a:gd name="connsiteX9" fmla="*/ 1695450 w 1695450"/>
              <a:gd name="connsiteY9" fmla="*/ 0 h 1285875"/>
              <a:gd name="connsiteX0" fmla="*/ 0 w 1695450"/>
              <a:gd name="connsiteY0" fmla="*/ 1285875 h 1285875"/>
              <a:gd name="connsiteX1" fmla="*/ 66675 w 1695450"/>
              <a:gd name="connsiteY1" fmla="*/ 1181100 h 1285875"/>
              <a:gd name="connsiteX2" fmla="*/ 161924 w 1695450"/>
              <a:gd name="connsiteY2" fmla="*/ 1143001 h 1285875"/>
              <a:gd name="connsiteX3" fmla="*/ 285750 w 1695450"/>
              <a:gd name="connsiteY3" fmla="*/ 1038225 h 1285875"/>
              <a:gd name="connsiteX4" fmla="*/ 571500 w 1695450"/>
              <a:gd name="connsiteY4" fmla="*/ 809625 h 1285875"/>
              <a:gd name="connsiteX5" fmla="*/ 733425 w 1695450"/>
              <a:gd name="connsiteY5" fmla="*/ 676275 h 1285875"/>
              <a:gd name="connsiteX6" fmla="*/ 828675 w 1695450"/>
              <a:gd name="connsiteY6" fmla="*/ 600075 h 1285875"/>
              <a:gd name="connsiteX7" fmla="*/ 1019175 w 1695450"/>
              <a:gd name="connsiteY7" fmla="*/ 485775 h 1285875"/>
              <a:gd name="connsiteX8" fmla="*/ 1362075 w 1695450"/>
              <a:gd name="connsiteY8" fmla="*/ 295275 h 1285875"/>
              <a:gd name="connsiteX9" fmla="*/ 1562100 w 1695450"/>
              <a:gd name="connsiteY9" fmla="*/ 171450 h 1285875"/>
              <a:gd name="connsiteX10" fmla="*/ 1695450 w 1695450"/>
              <a:gd name="connsiteY10" fmla="*/ 0 h 1285875"/>
              <a:gd name="connsiteX0" fmla="*/ 0 w 1695450"/>
              <a:gd name="connsiteY0" fmla="*/ 1285875 h 1285875"/>
              <a:gd name="connsiteX1" fmla="*/ 104775 w 1695450"/>
              <a:gd name="connsiteY1" fmla="*/ 1181100 h 1285875"/>
              <a:gd name="connsiteX2" fmla="*/ 161924 w 1695450"/>
              <a:gd name="connsiteY2" fmla="*/ 1143001 h 1285875"/>
              <a:gd name="connsiteX3" fmla="*/ 285750 w 1695450"/>
              <a:gd name="connsiteY3" fmla="*/ 1038225 h 1285875"/>
              <a:gd name="connsiteX4" fmla="*/ 571500 w 1695450"/>
              <a:gd name="connsiteY4" fmla="*/ 809625 h 1285875"/>
              <a:gd name="connsiteX5" fmla="*/ 733425 w 1695450"/>
              <a:gd name="connsiteY5" fmla="*/ 676275 h 1285875"/>
              <a:gd name="connsiteX6" fmla="*/ 828675 w 1695450"/>
              <a:gd name="connsiteY6" fmla="*/ 600075 h 1285875"/>
              <a:gd name="connsiteX7" fmla="*/ 1019175 w 1695450"/>
              <a:gd name="connsiteY7" fmla="*/ 485775 h 1285875"/>
              <a:gd name="connsiteX8" fmla="*/ 1362075 w 1695450"/>
              <a:gd name="connsiteY8" fmla="*/ 295275 h 1285875"/>
              <a:gd name="connsiteX9" fmla="*/ 1562100 w 1695450"/>
              <a:gd name="connsiteY9" fmla="*/ 171450 h 1285875"/>
              <a:gd name="connsiteX10" fmla="*/ 1695450 w 1695450"/>
              <a:gd name="connsiteY1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5450" h="1285875">
                <a:moveTo>
                  <a:pt x="0" y="1285875"/>
                </a:moveTo>
                <a:cubicBezTo>
                  <a:pt x="22225" y="1250950"/>
                  <a:pt x="77788" y="1204912"/>
                  <a:pt x="104775" y="1181100"/>
                </a:cubicBezTo>
                <a:cubicBezTo>
                  <a:pt x="131762" y="1157288"/>
                  <a:pt x="125412" y="1166813"/>
                  <a:pt x="161924" y="1143001"/>
                </a:cubicBezTo>
                <a:cubicBezTo>
                  <a:pt x="198436" y="1119189"/>
                  <a:pt x="207963" y="1096963"/>
                  <a:pt x="285750" y="1038225"/>
                </a:cubicBezTo>
                <a:lnTo>
                  <a:pt x="571500" y="809625"/>
                </a:lnTo>
                <a:lnTo>
                  <a:pt x="733425" y="676275"/>
                </a:lnTo>
                <a:lnTo>
                  <a:pt x="828675" y="600075"/>
                </a:lnTo>
                <a:lnTo>
                  <a:pt x="1019175" y="485775"/>
                </a:lnTo>
                <a:lnTo>
                  <a:pt x="1362075" y="295275"/>
                </a:lnTo>
                <a:lnTo>
                  <a:pt x="1562100" y="171450"/>
                </a:lnTo>
                <a:lnTo>
                  <a:pt x="1695450" y="0"/>
                </a:lnTo>
              </a:path>
            </a:pathLst>
          </a:custGeom>
          <a:noFill/>
          <a:ln w="127000">
            <a:solidFill>
              <a:srgbClr val="0000FF">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p:cNvCxnSpPr/>
          <p:nvPr/>
        </p:nvCxnSpPr>
        <p:spPr>
          <a:xfrm flipV="1">
            <a:off x="2643306" y="4091355"/>
            <a:ext cx="672633" cy="489773"/>
          </a:xfrm>
          <a:prstGeom prst="line">
            <a:avLst/>
          </a:prstGeom>
          <a:ln w="1270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284015" y="4391526"/>
            <a:ext cx="1864049" cy="261610"/>
          </a:xfrm>
          <a:prstGeom prst="rect">
            <a:avLst/>
          </a:prstGeom>
          <a:solidFill>
            <a:schemeClr val="accent5">
              <a:lumMod val="40000"/>
              <a:lumOff val="60000"/>
            </a:schemeClr>
          </a:solidFill>
          <a:ln w="19050">
            <a:solidFill>
              <a:srgbClr val="FF0000"/>
            </a:solidFill>
          </a:ln>
        </p:spPr>
        <p:txBody>
          <a:bodyPr wrap="square" rtlCol="0">
            <a:spAutoFit/>
          </a:bodyPr>
          <a:lstStyle/>
          <a:p>
            <a:pPr algn="ctr"/>
            <a:r>
              <a:rPr kumimoji="1" lang="ja-JP" altLang="en-US" sz="1100" b="1" dirty="0" smtClean="0"/>
              <a:t>事業路線（十三高槻線）</a:t>
            </a:r>
            <a:endParaRPr kumimoji="1" lang="ja-JP" altLang="en-US" sz="1100" b="1" dirty="0"/>
          </a:p>
        </p:txBody>
      </p:sp>
      <p:cxnSp>
        <p:nvCxnSpPr>
          <p:cNvPr id="36" name="直線コネクタ 35"/>
          <p:cNvCxnSpPr/>
          <p:nvPr/>
        </p:nvCxnSpPr>
        <p:spPr>
          <a:xfrm flipH="1" flipV="1">
            <a:off x="2979623" y="4410094"/>
            <a:ext cx="304392" cy="243042"/>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3331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1" ma:contentTypeDescription="新しいドキュメントを作成します。" ma:contentTypeScope="" ma:versionID="17a047c5ff0483f8bed5e9b271a4b474">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73F2A-AA98-4DFE-BA12-FD5DF36361E2}">
  <ds:schemaRefs>
    <ds:schemaRef ds:uri="http://schemas.microsoft.com/office/2006/metadata/properties"/>
    <ds:schemaRef ds:uri="http://schemas.microsoft.com/office/2006/documentManagement/types"/>
    <ds:schemaRef ds:uri="http://purl.org/dc/dcmitype/"/>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F4D315F0-A2DB-43FC-9E6E-CE07F5E7BF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01AE56-C74E-4705-A6C3-BBD8C5F37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4706</TotalTime>
  <Words>707</Words>
  <Application>Microsoft Office PowerPoint</Application>
  <PresentationFormat>画面に合わせる (4:3)</PresentationFormat>
  <Paragraphs>170</Paragraphs>
  <Slides>8</Slides>
  <Notes>3</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HOSTNAME</cp:lastModifiedBy>
  <cp:revision>273</cp:revision>
  <cp:lastPrinted>2018-08-30T05:10:28Z</cp:lastPrinted>
  <dcterms:created xsi:type="dcterms:W3CDTF">2012-06-04T05:14:54Z</dcterms:created>
  <dcterms:modified xsi:type="dcterms:W3CDTF">2018-09-06T00:54:43Z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