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3537" autoAdjust="0"/>
  </p:normalViewPr>
  <p:slideViewPr>
    <p:cSldViewPr snapToGrid="0">
      <p:cViewPr>
        <p:scale>
          <a:sx n="100" d="100"/>
          <a:sy n="100" d="100"/>
        </p:scale>
        <p:origin x="144" y="-25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E027-27D2-42D7-B544-323FF9F88A6D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DAF15-4A84-4C85-8121-22954B117F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016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E027-27D2-42D7-B544-323FF9F88A6D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DAF15-4A84-4C85-8121-22954B117F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627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E027-27D2-42D7-B544-323FF9F88A6D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DAF15-4A84-4C85-8121-22954B117F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807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E027-27D2-42D7-B544-323FF9F88A6D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DAF15-4A84-4C85-8121-22954B117F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33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E027-27D2-42D7-B544-323FF9F88A6D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DAF15-4A84-4C85-8121-22954B117F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955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E027-27D2-42D7-B544-323FF9F88A6D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DAF15-4A84-4C85-8121-22954B117F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807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E027-27D2-42D7-B544-323FF9F88A6D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DAF15-4A84-4C85-8121-22954B117F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959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E027-27D2-42D7-B544-323FF9F88A6D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DAF15-4A84-4C85-8121-22954B117F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264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E027-27D2-42D7-B544-323FF9F88A6D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DAF15-4A84-4C85-8121-22954B117F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168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E027-27D2-42D7-B544-323FF9F88A6D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DAF15-4A84-4C85-8121-22954B117F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727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E027-27D2-42D7-B544-323FF9F88A6D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DAF15-4A84-4C85-8121-22954B117F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326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E027-27D2-42D7-B544-323FF9F88A6D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DAF15-4A84-4C85-8121-22954B117F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722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正方形/長方形 73"/>
          <p:cNvSpPr/>
          <p:nvPr/>
        </p:nvSpPr>
        <p:spPr>
          <a:xfrm>
            <a:off x="6447651" y="407081"/>
            <a:ext cx="6286500" cy="9164818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defTabSz="914400" fontAlgn="base">
              <a:spcAft>
                <a:spcPct val="0"/>
              </a:spcAft>
            </a:pPr>
            <a:endParaRPr kumimoji="1" lang="ja-JP" altLang="en-US" sz="10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8781" y="3139460"/>
            <a:ext cx="6283087" cy="6445787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7625" y="407080"/>
            <a:ext cx="6293944" cy="263895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-64516" y="81891"/>
            <a:ext cx="6560566" cy="3002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20040" indent="-32004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kumimoji="1" sz="3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■平成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年度に発生した自然災害（地震・豪雨・台風）について</a:t>
            </a:r>
            <a:endParaRPr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52566" y="417707"/>
            <a:ext cx="1643555" cy="303654"/>
          </a:xfrm>
          <a:prstGeom prst="rect">
            <a:avLst/>
          </a:prstGeom>
          <a:solidFill>
            <a:srgbClr val="FF66FF"/>
          </a:solidFill>
        </p:spPr>
        <p:txBody>
          <a:bodyPr vert="horz" wrap="square" lIns="91425" tIns="35995" rIns="91425" bIns="35995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501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大阪府北部地震</a:t>
            </a:r>
            <a:r>
              <a:rPr lang="ja-JP" altLang="en-US" sz="1501" dirty="0"/>
              <a:t>　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71616" y="781283"/>
            <a:ext cx="926682" cy="1955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26054" tIns="13027" rIns="66166" bIns="13027" rtlCol="0" anchor="ctr">
            <a:spAutoFit/>
          </a:bodyPr>
          <a:lstStyle/>
          <a:p>
            <a:pPr marL="124059" indent="-124059">
              <a:buFont typeface="Wingdings" panose="05000000000000000000" pitchFamily="2" charset="2"/>
              <a:buChar char="u"/>
            </a:pP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地震の概要</a:t>
            </a:r>
            <a:endParaRPr lang="ja-JP" altLang="en-US" sz="11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00190" y="958338"/>
            <a:ext cx="3144546" cy="694470"/>
          </a:xfrm>
          <a:prstGeom prst="rect">
            <a:avLst/>
          </a:prstGeom>
          <a:noFill/>
          <a:ln w="9525">
            <a:noFill/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66166" tIns="52100" rIns="66166" bIns="26054" rtlCol="0" anchor="ctr">
            <a:spAutoFit/>
          </a:bodyPr>
          <a:lstStyle/>
          <a:p>
            <a:pPr marL="10339"/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・日時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：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平成３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０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年６月１８日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午前７時５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８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分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　</a:t>
            </a:r>
            <a:endParaRPr lang="en-US" altLang="ja-JP" sz="10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 panose="020B0604030504040204" pitchFamily="50" charset="-128"/>
            </a:endParaRPr>
          </a:p>
          <a:p>
            <a:pPr marL="10339"/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・震央：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大阪府北部</a:t>
            </a:r>
            <a:endParaRPr lang="en-US" altLang="ja-JP" sz="10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 panose="020B0604030504040204" pitchFamily="50" charset="-128"/>
            </a:endParaRPr>
          </a:p>
          <a:p>
            <a:pPr marL="10339"/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・規模：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マグニチュード６</a:t>
            </a:r>
            <a:r>
              <a:rPr lang="en-US" altLang="ja-JP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.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１</a:t>
            </a:r>
            <a:endParaRPr lang="en-US" altLang="ja-JP" sz="10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 panose="020B0604030504040204" pitchFamily="50" charset="-128"/>
            </a:endParaRPr>
          </a:p>
          <a:p>
            <a:pPr marL="10339"/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・震度：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最大震度６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弱</a:t>
            </a:r>
            <a:endParaRPr lang="en-US" altLang="ja-JP" sz="1000" i="1" dirty="0">
              <a:latin typeface="ＭＳ ゴシック" panose="020B0609070205080204" pitchFamily="49" charset="-128"/>
              <a:ea typeface="ＭＳ ゴシック" panose="020B0609070205080204" pitchFamily="49" charset="-128"/>
              <a:cs typeface="Meiryo UI" panose="020B0604030504040204" pitchFamily="50" charset="-128"/>
            </a:endParaRPr>
          </a:p>
        </p:txBody>
      </p:sp>
      <p:grpSp>
        <p:nvGrpSpPr>
          <p:cNvPr id="37" name="グループ化 36"/>
          <p:cNvGrpSpPr/>
          <p:nvPr/>
        </p:nvGrpSpPr>
        <p:grpSpPr>
          <a:xfrm>
            <a:off x="84565" y="1914345"/>
            <a:ext cx="3160171" cy="1088279"/>
            <a:chOff x="84565" y="1762448"/>
            <a:chExt cx="3160171" cy="1088279"/>
          </a:xfrm>
        </p:grpSpPr>
        <p:sp>
          <p:nvSpPr>
            <p:cNvPr id="10" name="正方形/長方形 9"/>
            <p:cNvSpPr/>
            <p:nvPr/>
          </p:nvSpPr>
          <p:spPr>
            <a:xfrm>
              <a:off x="100191" y="1927270"/>
              <a:ext cx="3144545" cy="923457"/>
            </a:xfrm>
            <a:prstGeom prst="rect">
              <a:avLst/>
            </a:prstGeom>
            <a:noFill/>
            <a:ln w="9525">
              <a:noFill/>
              <a:prstDash val="sys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lIns="66166" tIns="33083" rIns="66166" bIns="33083" rtlCol="0" anchor="ctr">
              <a:spAutoFit/>
            </a:bodyPr>
            <a:lstStyle/>
            <a:p>
              <a:r>
                <a:rPr lang="ja-JP" altLang="en-US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・農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地：１３箇所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（</a:t>
              </a:r>
              <a:r>
                <a:rPr lang="ja-JP" altLang="en-US" sz="9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被害想定額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）約１</a:t>
              </a:r>
              <a:r>
                <a:rPr lang="en-US" altLang="ja-JP" sz="9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.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６億円</a:t>
              </a:r>
              <a:endParaRPr lang="en-US" altLang="ja-JP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endParaRPr>
            </a:p>
            <a:p>
              <a:r>
                <a:rPr lang="ja-JP" altLang="en-US" sz="9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・農業用施設：１７箇所（</a:t>
              </a:r>
              <a:r>
                <a:rPr lang="ja-JP" altLang="en-US" sz="9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被害総定額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）約１０</a:t>
              </a:r>
              <a:r>
                <a:rPr lang="en-US" altLang="ja-JP" sz="9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.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５億円</a:t>
              </a:r>
              <a:endParaRPr lang="en-US" altLang="ja-JP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endParaRPr>
            </a:p>
            <a:p>
              <a:pPr>
                <a:spcBef>
                  <a:spcPts val="200"/>
                </a:spcBef>
              </a:pPr>
              <a:r>
                <a:rPr lang="ja-JP" altLang="en-US" sz="9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　ため池 ： ８箇所</a:t>
              </a:r>
              <a:r>
                <a:rPr lang="ja-JP" altLang="en-US" sz="9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（堤体・余水吐にクラック）</a:t>
              </a:r>
              <a:endParaRPr lang="en-US" altLang="ja-JP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endParaRPr>
            </a:p>
            <a:p>
              <a:r>
                <a:rPr lang="ja-JP" altLang="en-US" sz="9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　　　　 ： ２箇所</a:t>
              </a:r>
              <a:r>
                <a:rPr lang="ja-JP" altLang="en-US" sz="9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（地山側の石積崩落等）</a:t>
              </a:r>
              <a:endParaRPr lang="en-US" altLang="ja-JP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endParaRPr>
            </a:p>
            <a:p>
              <a:pPr marL="63188"/>
              <a:r>
                <a:rPr lang="ja-JP" altLang="en-US" sz="9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　 水</a:t>
              </a:r>
              <a:r>
                <a:rPr lang="ja-JP" altLang="en-US" sz="9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路 ： ６箇所</a:t>
              </a:r>
              <a:r>
                <a:rPr lang="ja-JP" altLang="en-US" sz="9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（クラック等）</a:t>
              </a:r>
              <a:endParaRPr lang="en-US" altLang="ja-JP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endParaRPr>
            </a:p>
            <a:p>
              <a:pPr marL="63188"/>
              <a:r>
                <a:rPr lang="ja-JP" altLang="en-US" sz="9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 　農</a:t>
              </a:r>
              <a:r>
                <a:rPr lang="ja-JP" altLang="en-US" sz="9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道 ： １箇所</a:t>
              </a:r>
              <a:r>
                <a:rPr lang="ja-JP" altLang="en-US" sz="9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（クラック）</a:t>
              </a:r>
              <a:endParaRPr lang="en-US" altLang="ja-JP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endParaRPr>
            </a:p>
          </p:txBody>
        </p:sp>
        <p:grpSp>
          <p:nvGrpSpPr>
            <p:cNvPr id="14" name="グループ化 13"/>
            <p:cNvGrpSpPr/>
            <p:nvPr/>
          </p:nvGrpSpPr>
          <p:grpSpPr>
            <a:xfrm>
              <a:off x="84565" y="1762448"/>
              <a:ext cx="2985907" cy="215602"/>
              <a:chOff x="84565" y="1962473"/>
              <a:chExt cx="2985907" cy="215602"/>
            </a:xfrm>
          </p:grpSpPr>
          <p:sp>
            <p:nvSpPr>
              <p:cNvPr id="7" name="正方形/長方形 6"/>
              <p:cNvSpPr/>
              <p:nvPr/>
            </p:nvSpPr>
            <p:spPr>
              <a:xfrm>
                <a:off x="84565" y="1962473"/>
                <a:ext cx="1901308" cy="1878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 lIns="26054" tIns="13027" rIns="66166" bIns="13027" rtlCol="0" anchor="ctr">
                <a:spAutoFit/>
              </a:bodyPr>
              <a:lstStyle/>
              <a:p>
                <a:pPr marL="124078" indent="-124078">
                  <a:buFont typeface="Wingdings" panose="05000000000000000000" pitchFamily="2" charset="2"/>
                  <a:buChar char="u"/>
                </a:pPr>
                <a:r>
                  <a:rPr lang="ja-JP" altLang="en-US" sz="105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農地・農業用施設の被害状況</a:t>
                </a:r>
              </a:p>
            </p:txBody>
          </p:sp>
          <p:sp>
            <p:nvSpPr>
              <p:cNvPr id="11" name="正方形/長方形 10"/>
              <p:cNvSpPr/>
              <p:nvPr/>
            </p:nvSpPr>
            <p:spPr>
              <a:xfrm>
                <a:off x="1821412" y="1962631"/>
                <a:ext cx="1249060" cy="2154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8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(</a:t>
                </a:r>
                <a:r>
                  <a:rPr lang="ja-JP" altLang="en-US" sz="8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平成</a:t>
                </a:r>
                <a:r>
                  <a:rPr lang="en-US" altLang="ja-JP" sz="8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30</a:t>
                </a:r>
                <a:r>
                  <a:rPr lang="ja-JP" altLang="en-US" sz="8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年</a:t>
                </a:r>
                <a:r>
                  <a:rPr lang="en-US" altLang="ja-JP" sz="8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7</a:t>
                </a:r>
                <a:r>
                  <a:rPr lang="ja-JP" altLang="en-US" sz="8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月</a:t>
                </a:r>
                <a:r>
                  <a:rPr lang="en-US" altLang="ja-JP" sz="8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6</a:t>
                </a:r>
                <a:r>
                  <a:rPr lang="ja-JP" altLang="en-US" sz="8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日</a:t>
                </a:r>
                <a:r>
                  <a:rPr lang="ja-JP" altLang="en-US" sz="8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報告</a:t>
                </a:r>
                <a:r>
                  <a:rPr lang="en-US" altLang="ja-JP" sz="8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)</a:t>
                </a:r>
                <a:endParaRPr lang="ja-JP" altLang="en-US" dirty="0"/>
              </a:p>
            </p:txBody>
          </p:sp>
        </p:grp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68B8DA10-9BCC-450E-A167-E7A0A0BB57F5}"/>
              </a:ext>
            </a:extLst>
          </p:cNvPr>
          <p:cNvGrpSpPr/>
          <p:nvPr/>
        </p:nvGrpSpPr>
        <p:grpSpPr>
          <a:xfrm>
            <a:off x="3381749" y="733657"/>
            <a:ext cx="2824110" cy="1620861"/>
            <a:chOff x="96892" y="2859129"/>
            <a:chExt cx="3902230" cy="2239632"/>
          </a:xfrm>
        </p:grpSpPr>
        <p:sp>
          <p:nvSpPr>
            <p:cNvPr id="16" name="正方形/長方形 15"/>
            <p:cNvSpPr/>
            <p:nvPr/>
          </p:nvSpPr>
          <p:spPr>
            <a:xfrm>
              <a:off x="96892" y="2888787"/>
              <a:ext cx="1805392" cy="2702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lIns="26054" tIns="13027" rIns="66166" bIns="13027" rtlCol="0" anchor="ctr">
              <a:spAutoFit/>
            </a:bodyPr>
            <a:lstStyle/>
            <a:p>
              <a:pPr marL="124059" indent="-124059">
                <a:buFont typeface="Wingdings" panose="05000000000000000000" pitchFamily="2" charset="2"/>
                <a:buChar char="u"/>
              </a:pPr>
              <a:r>
                <a:rPr lang="ja-JP" altLang="en-US" sz="11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ため池の被災状況</a:t>
              </a:r>
              <a:endParaRPr lang="ja-JP" altLang="en-US" sz="11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1629741" y="2859129"/>
              <a:ext cx="1875389" cy="266307"/>
            </a:xfrm>
            <a:prstGeom prst="rect">
              <a:avLst/>
            </a:prstGeom>
            <a:noFill/>
            <a:ln w="9525">
              <a:noFill/>
              <a:prstDash val="sys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lIns="66166" tIns="52100" rIns="66166" bIns="26054" rtlCol="0" anchor="t">
              <a:noAutofit/>
            </a:bodyPr>
            <a:lstStyle/>
            <a:p>
              <a:pPr marL="10340">
                <a:spcBef>
                  <a:spcPts val="434"/>
                </a:spcBef>
              </a:pP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（堤体天端クラック）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C125F6AF-E62E-4204-8205-5E6C2037EF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913" y="3150136"/>
              <a:ext cx="1692175" cy="1948625"/>
            </a:xfrm>
            <a:prstGeom prst="rect">
              <a:avLst/>
            </a:prstGeom>
          </p:spPr>
        </p:pic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40DDB726-04A4-4DEC-AE6E-AE870C42F29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0404" y="3159039"/>
              <a:ext cx="1818718" cy="1528922"/>
            </a:xfrm>
            <a:prstGeom prst="rect">
              <a:avLst/>
            </a:prstGeom>
          </p:spPr>
        </p:pic>
      </p:grpSp>
      <p:sp>
        <p:nvSpPr>
          <p:cNvPr id="38" name="正方形/長方形 37"/>
          <p:cNvSpPr/>
          <p:nvPr/>
        </p:nvSpPr>
        <p:spPr>
          <a:xfrm>
            <a:off x="170996" y="1640963"/>
            <a:ext cx="2980129" cy="1801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26054" tIns="13027" rIns="66166" bIns="13027" rtlCol="0" anchor="ctr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⇒地震発生後、水位低下指示・緊急ため池点検を実施</a:t>
            </a:r>
            <a:endParaRPr lang="ja-JP" altLang="en-US" sz="1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タイトル 1">
            <a:extLst>
              <a:ext uri="{FF2B5EF4-FFF2-40B4-BE49-F238E27FC236}">
                <a16:creationId xmlns:a16="http://schemas.microsoft.com/office/drawing/2014/main" id="{EC8EFCC1-48F6-4CDA-A8D6-B5C45CC58694}"/>
              </a:ext>
            </a:extLst>
          </p:cNvPr>
          <p:cNvSpPr txBox="1">
            <a:spLocks/>
          </p:cNvSpPr>
          <p:nvPr/>
        </p:nvSpPr>
        <p:spPr>
          <a:xfrm>
            <a:off x="23991" y="3149810"/>
            <a:ext cx="2232249" cy="303654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91425" tIns="35995" rIns="91425" bIns="35995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501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平成３０年</a:t>
            </a:r>
            <a:r>
              <a:rPr lang="en-US" altLang="ja-JP" sz="1501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1501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ja-JP" altLang="en-US" sz="1501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豪雨</a:t>
            </a:r>
            <a:r>
              <a:rPr lang="ja-JP" altLang="en-US" sz="1501" dirty="0"/>
              <a:t>　</a:t>
            </a:r>
          </a:p>
        </p:txBody>
      </p:sp>
      <p:grpSp>
        <p:nvGrpSpPr>
          <p:cNvPr id="22" name="グループ化 21"/>
          <p:cNvGrpSpPr/>
          <p:nvPr/>
        </p:nvGrpSpPr>
        <p:grpSpPr>
          <a:xfrm>
            <a:off x="172136" y="6862438"/>
            <a:ext cx="6226912" cy="761704"/>
            <a:chOff x="105017" y="7994105"/>
            <a:chExt cx="6226912" cy="734855"/>
          </a:xfrm>
        </p:grpSpPr>
        <p:sp>
          <p:nvSpPr>
            <p:cNvPr id="71" name="正方形/長方形 70"/>
            <p:cNvSpPr/>
            <p:nvPr/>
          </p:nvSpPr>
          <p:spPr>
            <a:xfrm>
              <a:off x="105017" y="7994105"/>
              <a:ext cx="2859904" cy="1955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lIns="26054" tIns="13027" rIns="66166" bIns="13027" rtlCol="0" anchor="ctr">
              <a:spAutoFit/>
            </a:bodyPr>
            <a:lstStyle/>
            <a:p>
              <a:r>
                <a:rPr lang="ja-JP" altLang="en-US" sz="11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◆防災重点ため池の</a:t>
              </a:r>
              <a:r>
                <a:rPr lang="ja-JP" altLang="en-US" sz="11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再選定（令和元年６月）</a:t>
              </a:r>
              <a:endPara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147891" y="8189691"/>
              <a:ext cx="6184038" cy="539269"/>
            </a:xfrm>
            <a:prstGeom prst="rect">
              <a:avLst/>
            </a:prstGeom>
            <a:noFill/>
            <a:ln>
              <a:noFill/>
              <a:prstDash val="sys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lIns="26054" tIns="13027" rIns="66166" bIns="13027" rtlCol="0" anchor="t" anchorCtr="0">
              <a:spAutoFit/>
            </a:bodyPr>
            <a:lstStyle/>
            <a:p>
              <a:r>
                <a:rPr lang="ja-JP" altLang="en-US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・国は、防災重点ため池の選定基準を</a:t>
              </a:r>
              <a:r>
                <a:rPr lang="ja-JP" altLang="en-US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統一し、今後</a:t>
              </a:r>
              <a:r>
                <a:rPr lang="ja-JP" altLang="en-US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の対策方針を</a:t>
              </a:r>
              <a:r>
                <a:rPr lang="ja-JP" altLang="en-US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とりまとめる（</a:t>
              </a:r>
              <a:r>
                <a:rPr lang="ja-JP" altLang="en-US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平成</a:t>
              </a:r>
              <a:r>
                <a:rPr lang="en-US" altLang="ja-JP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30</a:t>
              </a:r>
              <a:r>
                <a:rPr lang="ja-JP" altLang="en-US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年</a:t>
              </a:r>
              <a:r>
                <a:rPr lang="en-US" altLang="ja-JP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11</a:t>
              </a:r>
              <a:r>
                <a:rPr lang="ja-JP" altLang="en-US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月）</a:t>
              </a:r>
              <a:endPara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endParaRPr>
            </a:p>
            <a:p>
              <a:pPr>
                <a:spcBef>
                  <a:spcPts val="200"/>
                </a:spcBef>
              </a:pPr>
              <a:r>
                <a:rPr lang="ja-JP" altLang="en-US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・新基準により、府の防災重点ため池</a:t>
              </a:r>
              <a:r>
                <a:rPr lang="ja-JP" altLang="en-US" sz="10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を</a:t>
              </a:r>
              <a:r>
                <a:rPr lang="ja-JP" altLang="en-US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再選定（</a:t>
              </a:r>
              <a:r>
                <a:rPr lang="en-US" altLang="ja-JP" sz="10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836</a:t>
              </a:r>
              <a:r>
                <a:rPr lang="ja-JP" altLang="en-US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箇所 ⇒</a:t>
              </a:r>
              <a:r>
                <a:rPr lang="ja-JP" altLang="en-US" sz="10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3,178</a:t>
              </a:r>
              <a:r>
                <a:rPr lang="ja-JP" altLang="en-US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箇所）</a:t>
              </a:r>
              <a:endPara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endParaRPr>
            </a:p>
            <a:p>
              <a:pPr>
                <a:spcBef>
                  <a:spcPts val="100"/>
                </a:spcBef>
              </a:pPr>
              <a:r>
                <a:rPr lang="ja-JP" altLang="en-US" sz="10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　</a:t>
              </a:r>
              <a:r>
                <a:rPr lang="en-US" altLang="ja-JP" sz="9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※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新たな選定基準：決壊した場合の浸水区域に家屋や公共施設等が存在し、人的被害を与える恐れのあるため池</a:t>
              </a:r>
              <a:endParaRPr lang="en-US" altLang="ja-JP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73" name="タイトル 1"/>
          <p:cNvSpPr txBox="1">
            <a:spLocks/>
          </p:cNvSpPr>
          <p:nvPr/>
        </p:nvSpPr>
        <p:spPr>
          <a:xfrm>
            <a:off x="6453366" y="415559"/>
            <a:ext cx="2166759" cy="30365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wrap="square" lIns="91425" tIns="35995" rIns="91425" bIns="35995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501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平成３０年台風２１号</a:t>
            </a:r>
            <a:r>
              <a:rPr lang="ja-JP" altLang="en-US" sz="1501" dirty="0"/>
              <a:t>　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6471788" y="788238"/>
            <a:ext cx="1349875" cy="1955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26054" tIns="13027" rIns="66166" bIns="13027" rtlCol="0" anchor="ctr">
            <a:spAutoFit/>
          </a:bodyPr>
          <a:lstStyle/>
          <a:p>
            <a:pPr marL="124059" indent="-124059">
              <a:buFont typeface="Wingdings" panose="05000000000000000000" pitchFamily="2" charset="2"/>
              <a:buChar char="u"/>
            </a:pP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農業被害の状況等</a:t>
            </a:r>
            <a:endParaRPr lang="ja-JP" altLang="en-US" sz="11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6471635" y="2850665"/>
            <a:ext cx="1466895" cy="1955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26054" tIns="13027" rIns="66166" bIns="13027" rtlCol="0" anchor="ctr">
            <a:spAutoFit/>
          </a:bodyPr>
          <a:lstStyle/>
          <a:p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◆農業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生産への影響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endParaRPr lang="ja-JP" altLang="en-US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6513638" y="3033894"/>
            <a:ext cx="3747967" cy="641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26054" tIns="13027" rIns="66166" bIns="13027" rtlCol="0" anchor="ctr">
            <a:spAutoFit/>
          </a:bodyPr>
          <a:lstStyle/>
          <a:p>
            <a:pPr defTabSz="914400" fontAlgn="base">
              <a:spcAft>
                <a:spcPct val="0"/>
              </a:spcAft>
            </a:pPr>
            <a:r>
              <a:rPr lang="ja-JP" altLang="en-US"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しゅん</a:t>
            </a:r>
            <a:r>
              <a:rPr kumimoji="1" lang="ja-JP" altLang="en-US" sz="1000" dirty="0" err="1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ぎく</a:t>
            </a:r>
            <a:r>
              <a:rPr kumimoji="1"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など軟弱野菜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の出荷量</a:t>
            </a:r>
            <a:endParaRPr lang="en-US" altLang="ja-JP" sz="10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defTabSz="914400" fontAlgn="base">
              <a:spcAft>
                <a:spcPct val="0"/>
              </a:spcAft>
            </a:pP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・ハウス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での生産が中心と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なる１、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は前年比で１６％減少</a:t>
            </a:r>
            <a:endParaRPr lang="en-US" altLang="ja-JP" sz="10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ハウス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での水</a:t>
            </a:r>
            <a:r>
              <a:rPr lang="ja-JP" altLang="en-US" sz="1000" dirty="0" err="1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なすの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出荷量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～５月）</a:t>
            </a:r>
            <a:endParaRPr lang="en-US" altLang="ja-JP" sz="10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・例年</a:t>
            </a:r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に比べ２０％減少</a:t>
            </a:r>
            <a:endParaRPr kumimoji="1" lang="ja-JP" altLang="en-US" sz="10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80" name="グループ化 79"/>
          <p:cNvGrpSpPr/>
          <p:nvPr/>
        </p:nvGrpSpPr>
        <p:grpSpPr>
          <a:xfrm>
            <a:off x="10260490" y="496196"/>
            <a:ext cx="2521193" cy="3363757"/>
            <a:chOff x="3691542" y="1512788"/>
            <a:chExt cx="2521193" cy="3363757"/>
          </a:xfrm>
        </p:grpSpPr>
        <p:sp>
          <p:nvSpPr>
            <p:cNvPr id="81" name="テキスト ボックス 80"/>
            <p:cNvSpPr txBox="1"/>
            <p:nvPr/>
          </p:nvSpPr>
          <p:spPr>
            <a:xfrm>
              <a:off x="3855278" y="4630324"/>
              <a:ext cx="227849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00" b="0" i="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株が折れた水なす（泉佐野市）</a:t>
              </a:r>
              <a:endParaRPr kumimoji="1" lang="ja-JP" altLang="en-US" sz="1000" b="0" i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82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3890" y="3190324"/>
              <a:ext cx="1919999" cy="144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3" name="図 8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23988" y="1512788"/>
              <a:ext cx="1920000" cy="1440000"/>
            </a:xfrm>
            <a:prstGeom prst="rect">
              <a:avLst/>
            </a:prstGeom>
          </p:spPr>
        </p:pic>
        <p:sp>
          <p:nvSpPr>
            <p:cNvPr id="84" name="テキスト ボックス 83"/>
            <p:cNvSpPr txBox="1"/>
            <p:nvPr/>
          </p:nvSpPr>
          <p:spPr>
            <a:xfrm>
              <a:off x="3691542" y="2928027"/>
              <a:ext cx="252119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00" b="0" i="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損壊したハウス（富田林市）</a:t>
              </a:r>
              <a:endParaRPr kumimoji="1" lang="ja-JP" altLang="en-US" sz="1000" b="0" i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85" name="テキスト ボックス 84"/>
          <p:cNvSpPr txBox="1"/>
          <p:nvPr/>
        </p:nvSpPr>
        <p:spPr>
          <a:xfrm>
            <a:off x="6455501" y="946869"/>
            <a:ext cx="4032448" cy="1805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8016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</a:t>
            </a:r>
            <a:r>
              <a:rPr lang="ja-JP" altLang="en-US" sz="1000" b="1" i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施設</a:t>
            </a:r>
            <a:r>
              <a:rPr lang="ja-JP" altLang="en-US" sz="1000" b="1" i="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被害</a:t>
            </a:r>
            <a:r>
              <a:rPr lang="ja-JP" altLang="en-US" sz="1000" b="1" i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状況</a:t>
            </a:r>
            <a:r>
              <a:rPr lang="ja-JP" altLang="en-US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sym typeface="Wingdings" panose="05000000000000000000" pitchFamily="2" charset="2"/>
              </a:rPr>
              <a:t>：</a:t>
            </a:r>
            <a:r>
              <a:rPr lang="ja-JP" altLang="en-US" sz="1000" b="1" i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６９</a:t>
            </a:r>
            <a:r>
              <a:rPr lang="en-US" altLang="ja-JP" sz="1000" b="1" i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ja-JP" altLang="en-US" sz="1000" b="1" i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３億円</a:t>
            </a:r>
            <a:endParaRPr lang="en-US" altLang="ja-JP" sz="1000" b="1" i="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defTabSz="128016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900" b="0" i="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</a:t>
            </a:r>
            <a:r>
              <a:rPr lang="ja-JP" altLang="en-US" sz="900" b="0" i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ハウス被害 ：</a:t>
            </a:r>
            <a:r>
              <a:rPr lang="ja-JP" altLang="en-US" sz="9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５４</a:t>
            </a:r>
            <a:r>
              <a:rPr lang="en-US" altLang="ja-JP" sz="900" b="0" i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ja-JP" altLang="en-US" sz="900" b="0" i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８億円（１７８</a:t>
            </a:r>
            <a:r>
              <a:rPr lang="en-US" altLang="ja-JP" sz="900" b="0" i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ha</a:t>
            </a:r>
            <a:r>
              <a:rPr lang="ja-JP" altLang="en-US" sz="900" b="0" i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900" b="0" i="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defTabSz="128016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900" b="0" i="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900" b="0" i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→ </a:t>
            </a:r>
            <a:r>
              <a:rPr lang="ja-JP" altLang="en-US" sz="900" b="0" i="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府内ハウス面積</a:t>
            </a:r>
            <a:r>
              <a:rPr lang="ja-JP" altLang="en-US" sz="900" b="0" i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lang="ja-JP" altLang="en-US" sz="9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</a:t>
            </a:r>
            <a:r>
              <a:rPr lang="en-US" altLang="ja-JP"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/</a:t>
            </a:r>
            <a:r>
              <a:rPr lang="ja-JP" altLang="en-US" sz="900" b="0" i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３以上が被災</a:t>
            </a:r>
            <a:endParaRPr lang="en-US" altLang="ja-JP" sz="9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defTabSz="128016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900" b="0" i="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900" b="0" i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lang="en-US" altLang="ja-JP" sz="900" b="0" i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900" b="0" i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大阪府は、全農地</a:t>
            </a:r>
            <a:r>
              <a:rPr lang="ja-JP" altLang="en-US" sz="900" b="0" i="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面積に占めるハウス面積</a:t>
            </a:r>
            <a:r>
              <a:rPr lang="ja-JP" altLang="en-US" sz="900" b="0" i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の割合が</a:t>
            </a:r>
            <a:endParaRPr lang="en-US" altLang="ja-JP" sz="900" b="0" i="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defTabSz="128016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</a:t>
            </a:r>
            <a:r>
              <a:rPr lang="ja-JP" altLang="en-US" sz="900" b="0" i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全国第</a:t>
            </a:r>
            <a:r>
              <a:rPr lang="en-US" altLang="ja-JP" sz="900" b="0" i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sz="900" b="0" i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位</a:t>
            </a:r>
            <a:r>
              <a:rPr lang="en-US" altLang="ja-JP" sz="900" b="0" i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900" b="0" i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</a:t>
            </a:r>
            <a:r>
              <a:rPr lang="en-US" altLang="ja-JP" sz="900" b="0" i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ja-JP" altLang="en-US" sz="900" b="0" i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</a:t>
            </a:r>
            <a:r>
              <a:rPr lang="ja-JP" altLang="en-US"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r>
              <a:rPr lang="ja-JP" altLang="en-US" sz="900" b="0" i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）と高い。全国平均０</a:t>
            </a:r>
            <a:r>
              <a:rPr lang="en-US" altLang="ja-JP" sz="900" b="0" i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ja-JP" altLang="en-US" sz="900" b="0" i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６</a:t>
            </a:r>
            <a:r>
              <a:rPr lang="en-US" altLang="ja-JP" sz="900" b="0" i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%</a:t>
            </a:r>
            <a:endParaRPr lang="en-US" altLang="ja-JP" sz="900" b="0" i="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defTabSz="128016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900" b="0" i="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</a:t>
            </a:r>
            <a:r>
              <a:rPr lang="ja-JP" altLang="en-US" sz="900" b="0" i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その他施設 （被害想定額）</a:t>
            </a:r>
            <a:r>
              <a:rPr lang="ja-JP" altLang="en-US" sz="9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１４</a:t>
            </a:r>
            <a:r>
              <a:rPr lang="en-US" altLang="ja-JP" sz="900" b="0" i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ja-JP" altLang="en-US" sz="900" b="0" i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５億円</a:t>
            </a:r>
            <a:endParaRPr lang="en-US" altLang="ja-JP" sz="900" b="0" i="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defTabSz="1280160"/>
            <a:r>
              <a:rPr lang="ja-JP" altLang="en-US" sz="9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en-US" altLang="ja-JP" sz="9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9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農</a:t>
            </a:r>
            <a:r>
              <a:rPr lang="ja-JP" altLang="en-US"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小屋、</a:t>
            </a:r>
            <a:r>
              <a:rPr lang="ja-JP" altLang="en-US" sz="9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畜舎な</a:t>
            </a:r>
            <a:r>
              <a:rPr lang="ja-JP" altLang="en-US"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ど</a:t>
            </a:r>
            <a:endParaRPr lang="en-US" altLang="ja-JP" sz="900" b="0" i="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defTabSz="1280160" eaLnBrk="1" fontAlgn="auto" hangingPunct="1">
              <a:lnSpc>
                <a:spcPts val="5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000" i="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defTabSz="1280160"/>
            <a:r>
              <a:rPr lang="ja-JP" altLang="en-US" sz="9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</a:t>
            </a:r>
            <a:r>
              <a:rPr lang="ja-JP" altLang="en-US" sz="1000" b="1" i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農産物</a:t>
            </a:r>
            <a:r>
              <a:rPr lang="ja-JP" altLang="en-US" sz="1000" b="1" i="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の直接の被害</a:t>
            </a:r>
            <a:r>
              <a:rPr lang="ja-JP" altLang="en-US" sz="1000" b="1" i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状況：</a:t>
            </a:r>
            <a:r>
              <a:rPr lang="ja-JP" altLang="en-US" sz="10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r>
              <a:rPr lang="en-US" altLang="ja-JP" sz="1000" b="1" i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ja-JP" altLang="en-US" sz="1000" b="1" i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３億</a:t>
            </a:r>
            <a:r>
              <a:rPr lang="ja-JP" altLang="en-US" sz="1000" b="1" i="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円</a:t>
            </a:r>
            <a:r>
              <a:rPr lang="ja-JP" altLang="en-US" sz="1000" b="1" i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10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８８</a:t>
            </a:r>
            <a:r>
              <a:rPr lang="en-US" altLang="ja-JP" sz="1000" b="1" i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ha</a:t>
            </a:r>
            <a:r>
              <a:rPr lang="ja-JP" altLang="en-US" sz="1000" b="1" i="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</a:p>
          <a:p>
            <a:pPr defTabSz="128016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900" b="0" i="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</a:t>
            </a:r>
            <a:r>
              <a:rPr lang="ja-JP" altLang="en-US" sz="900" b="0" i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水</a:t>
            </a:r>
            <a:r>
              <a:rPr lang="ja-JP" altLang="en-US" sz="900" b="0" i="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なす　（株損傷による出荷不能</a:t>
            </a:r>
            <a:r>
              <a:rPr lang="ja-JP" altLang="en-US" sz="900" b="0" i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900" b="0" i="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defTabSz="128016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900" b="0" i="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900" b="0" i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・いちじく</a:t>
            </a:r>
            <a:r>
              <a:rPr lang="ja-JP" altLang="en-US" sz="900" b="0" i="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（風すれによる出荷不能</a:t>
            </a:r>
            <a:r>
              <a:rPr lang="ja-JP" altLang="en-US" sz="900" b="0" i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900" b="0" i="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など</a:t>
            </a:r>
            <a:endParaRPr lang="en-US" altLang="ja-JP" sz="900" b="0" i="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defTabSz="1280160">
              <a:lnSpc>
                <a:spcPts val="500"/>
              </a:lnSpc>
            </a:pPr>
            <a:endParaRPr lang="en-US" altLang="ja-JP" sz="10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defTabSz="1280160"/>
            <a:r>
              <a:rPr lang="ja-JP" altLang="en-US" sz="9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</a:t>
            </a:r>
            <a:r>
              <a:rPr lang="ja-JP" altLang="en-US" sz="1000" b="1" i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作付け</a:t>
            </a:r>
            <a:r>
              <a:rPr lang="ja-JP" altLang="en-US" sz="1000" b="1" i="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不可能となる農産物の逸失</a:t>
            </a:r>
            <a:r>
              <a:rPr lang="ja-JP" altLang="en-US" sz="1000" b="1" i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金額 ： </a:t>
            </a:r>
            <a:r>
              <a:rPr lang="ja-JP" altLang="en-US" sz="10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</a:t>
            </a:r>
            <a:r>
              <a:rPr lang="ja-JP" altLang="en-US" sz="10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</a:t>
            </a:r>
            <a:r>
              <a:rPr lang="ja-JP" altLang="en-US" sz="1000" b="1" i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億円</a:t>
            </a:r>
            <a:endParaRPr lang="ja-JP" altLang="en-US" sz="1000" b="1" i="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86" name="グループ化 85"/>
          <p:cNvGrpSpPr/>
          <p:nvPr/>
        </p:nvGrpSpPr>
        <p:grpSpPr>
          <a:xfrm>
            <a:off x="6590253" y="4744078"/>
            <a:ext cx="6128110" cy="1449466"/>
            <a:chOff x="183046" y="4218314"/>
            <a:chExt cx="6128110" cy="1449466"/>
          </a:xfrm>
        </p:grpSpPr>
        <p:pic>
          <p:nvPicPr>
            <p:cNvPr id="87" name="Picture 2" descr="IMG_20190109_144207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7996" y="4439207"/>
              <a:ext cx="1408273" cy="100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8" name="Picture 3" descr="Z:\泉州農緑\04農の普及課\!!!H30_2018\★090　農業公災害関係\★台風21号\★被害説明資料（首長、国会議員等）\写真\IMG_20181005_113840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773" y="4432509"/>
              <a:ext cx="1437891" cy="100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" name="図 88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2942"/>
            <a:stretch/>
          </p:blipFill>
          <p:spPr>
            <a:xfrm>
              <a:off x="4981365" y="4431320"/>
              <a:ext cx="1270154" cy="1008000"/>
            </a:xfrm>
            <a:prstGeom prst="rect">
              <a:avLst/>
            </a:prstGeom>
          </p:spPr>
        </p:pic>
        <p:pic>
          <p:nvPicPr>
            <p:cNvPr id="90" name="図 89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34"/>
            <a:stretch/>
          </p:blipFill>
          <p:spPr>
            <a:xfrm>
              <a:off x="3543502" y="4431320"/>
              <a:ext cx="1260216" cy="1008000"/>
            </a:xfrm>
            <a:prstGeom prst="rect">
              <a:avLst/>
            </a:prstGeom>
          </p:spPr>
        </p:pic>
        <p:sp>
          <p:nvSpPr>
            <p:cNvPr id="91" name="二等辺三角形 90"/>
            <p:cNvSpPr/>
            <p:nvPr/>
          </p:nvSpPr>
          <p:spPr bwMode="auto">
            <a:xfrm rot="5400000">
              <a:off x="1629106" y="4854749"/>
              <a:ext cx="345972" cy="131814"/>
            </a:xfrm>
            <a:prstGeom prst="triangle">
              <a:avLst/>
            </a:prstGeom>
            <a:solidFill>
              <a:srgbClr val="FF0000"/>
            </a:solidFill>
            <a:ln w="25400" cmpd="thickThin">
              <a:noFill/>
            </a:ln>
            <a:effectLst/>
            <a:extLst/>
          </p:spPr>
          <p:txBody>
            <a:bodyPr vert="horz" wrap="square" lIns="91396" tIns="45700" rIns="91396" bIns="457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2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92" name="テキスト ボックス 91"/>
            <p:cNvSpPr txBox="1"/>
            <p:nvPr/>
          </p:nvSpPr>
          <p:spPr>
            <a:xfrm>
              <a:off x="183046" y="4218314"/>
              <a:ext cx="2131604" cy="22057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rtlCol="0">
              <a:spAutoFit/>
            </a:bodyPr>
            <a:lstStyle/>
            <a:p>
              <a:pPr>
                <a:lnSpc>
                  <a:spcPts val="1000"/>
                </a:lnSpc>
                <a:spcBef>
                  <a:spcPts val="0"/>
                </a:spcBef>
              </a:pP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■</a:t>
              </a:r>
              <a:r>
                <a:rPr lang="ja-JP" altLang="en-US" sz="1000" b="0" i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パイプハウスの被害</a:t>
              </a: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ja-JP" altLang="en-US" sz="1000" b="0" i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岸和田市</a:t>
              </a:r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r>
                <a:rPr lang="ja-JP" altLang="en-US" sz="1000" b="0" i="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kumimoji="1" lang="ja-JP" altLang="en-US" sz="1000" b="0" i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3" name="二等辺三角形 92"/>
            <p:cNvSpPr/>
            <p:nvPr/>
          </p:nvSpPr>
          <p:spPr bwMode="auto">
            <a:xfrm rot="5400000">
              <a:off x="4712705" y="4835014"/>
              <a:ext cx="360000" cy="133200"/>
            </a:xfrm>
            <a:prstGeom prst="triangle">
              <a:avLst/>
            </a:prstGeom>
            <a:solidFill>
              <a:srgbClr val="FF0000"/>
            </a:solidFill>
            <a:ln w="25400" cmpd="thickThin">
              <a:noFill/>
            </a:ln>
            <a:effectLst/>
            <a:extLst/>
          </p:spPr>
          <p:txBody>
            <a:bodyPr vert="horz" wrap="square" lIns="91396" tIns="45700" rIns="91396" bIns="457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2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94" name="テキスト ボックス 93"/>
            <p:cNvSpPr txBox="1"/>
            <p:nvPr/>
          </p:nvSpPr>
          <p:spPr>
            <a:xfrm>
              <a:off x="3877150" y="5447207"/>
              <a:ext cx="2434006" cy="22057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r>
                <a:rPr lang="ja-JP" altLang="en-US" sz="1000" b="0" i="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⇒ビニールを張りなおして栽培開始</a:t>
              </a:r>
              <a:endParaRPr kumimoji="1" lang="ja-JP" altLang="en-US" sz="1000" b="0" i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5" name="テキスト ボックス 94"/>
            <p:cNvSpPr txBox="1"/>
            <p:nvPr/>
          </p:nvSpPr>
          <p:spPr>
            <a:xfrm>
              <a:off x="769729" y="5432893"/>
              <a:ext cx="2067890" cy="22057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ja-JP" altLang="en-US" sz="1000" b="0" i="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⇒撤去して露地で野菜を栽培</a:t>
              </a:r>
              <a:endParaRPr kumimoji="1" lang="ja-JP" altLang="en-US" sz="1000" b="0" i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3278524" y="4232222"/>
              <a:ext cx="2084545" cy="22461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  <a:spcBef>
                  <a:spcPts val="0"/>
                </a:spcBef>
              </a:pPr>
              <a:r>
                <a:rPr lang="ja-JP" altLang="en-US" sz="1000" b="0" i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■鉄骨ハウスの被害（貝塚市</a:t>
              </a:r>
              <a:r>
                <a:rPr lang="ja-JP" altLang="en-US" sz="1000" b="0" i="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r>
                <a:rPr lang="ja-JP" altLang="en-US" sz="1000" b="0" i="0" dirty="0">
                  <a:latin typeface="+mn-ea"/>
                  <a:ea typeface="+mn-ea"/>
                  <a:cs typeface="Meiryo UI" panose="020B0604030504040204" pitchFamily="50" charset="-128"/>
                </a:rPr>
                <a:t>　</a:t>
              </a:r>
              <a:endParaRPr kumimoji="1" lang="ja-JP" altLang="en-US" sz="1000" b="0" i="0" dirty="0">
                <a:latin typeface="+mn-ea"/>
                <a:ea typeface="+mn-ea"/>
              </a:endParaRPr>
            </a:p>
          </p:txBody>
        </p:sp>
      </p:grpSp>
      <p:sp>
        <p:nvSpPr>
          <p:cNvPr id="97" name="正方形/長方形 96"/>
          <p:cNvSpPr/>
          <p:nvPr/>
        </p:nvSpPr>
        <p:spPr>
          <a:xfrm>
            <a:off x="6406363" y="3790240"/>
            <a:ext cx="4385461" cy="260087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r>
              <a:rPr lang="ja-JP" altLang="en-US" sz="1100" b="1" i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◆ハウスの再建状況</a:t>
            </a:r>
            <a:r>
              <a:rPr lang="en-US" altLang="ja-JP" sz="1100" b="1" i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b="1" i="0" dirty="0">
                <a:latin typeface="Meiryo UI" panose="020B0604030504040204" pitchFamily="50" charset="-128"/>
                <a:ea typeface="Meiryo UI" panose="020B0604030504040204" pitchFamily="50" charset="-128"/>
              </a:rPr>
              <a:t>事業</a:t>
            </a:r>
            <a:r>
              <a:rPr lang="ja-JP" altLang="en-US" sz="1100" b="1" i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申請分・面積ベース</a:t>
            </a:r>
            <a:r>
              <a:rPr lang="en-US" altLang="ja-JP" sz="1100" b="1" i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900" b="1" i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（令和元年６月末時点</a:t>
            </a:r>
            <a:r>
              <a:rPr lang="ja-JP" altLang="en-US" sz="900" i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700" b="0" i="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98" name="表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93712"/>
              </p:ext>
            </p:extLst>
          </p:nvPr>
        </p:nvGraphicFramePr>
        <p:xfrm>
          <a:off x="6630812" y="4065620"/>
          <a:ext cx="2217566" cy="464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8245">
                  <a:extLst>
                    <a:ext uri="{9D8B030D-6E8A-4147-A177-3AD203B41FA5}">
                      <a16:colId xmlns:a16="http://schemas.microsoft.com/office/drawing/2014/main" val="1016840264"/>
                    </a:ext>
                  </a:extLst>
                </a:gridCol>
                <a:gridCol w="758641">
                  <a:extLst>
                    <a:ext uri="{9D8B030D-6E8A-4147-A177-3AD203B41FA5}">
                      <a16:colId xmlns:a16="http://schemas.microsoft.com/office/drawing/2014/main" val="6934748"/>
                    </a:ext>
                  </a:extLst>
                </a:gridCol>
                <a:gridCol w="720680">
                  <a:extLst>
                    <a:ext uri="{9D8B030D-6E8A-4147-A177-3AD203B41FA5}">
                      <a16:colId xmlns:a16="http://schemas.microsoft.com/office/drawing/2014/main" val="1845410725"/>
                    </a:ext>
                  </a:extLst>
                </a:gridCol>
              </a:tblGrid>
              <a:tr h="1928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再建済</a:t>
                      </a:r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再建中</a:t>
                      </a:r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未着手</a:t>
                      </a:r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6929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４９％</a:t>
                      </a:r>
                      <a:endParaRPr kumimoji="1" lang="ja-JP" altLang="en-US" sz="105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２２％</a:t>
                      </a:r>
                      <a:endParaRPr kumimoji="1" lang="ja-JP" altLang="en-US" sz="105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２９％</a:t>
                      </a:r>
                      <a:endParaRPr kumimoji="1" lang="ja-JP" altLang="en-US" sz="105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0168108"/>
                  </a:ext>
                </a:extLst>
              </a:tr>
            </a:tbl>
          </a:graphicData>
        </a:graphic>
      </p:graphicFrame>
      <p:sp>
        <p:nvSpPr>
          <p:cNvPr id="99" name="正方形/長方形 98"/>
          <p:cNvSpPr/>
          <p:nvPr/>
        </p:nvSpPr>
        <p:spPr>
          <a:xfrm>
            <a:off x="8807855" y="4085519"/>
            <a:ext cx="3967937" cy="394772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■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未着手分については、業者施工の順番待ち、ハウス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再建予定地</a:t>
            </a:r>
            <a:endParaRPr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での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露地栽培終了後に順次再建の予定</a:t>
            </a:r>
            <a:endParaRPr lang="en-US" altLang="ja-JP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0" name="正方形/長方形 99"/>
          <p:cNvSpPr/>
          <p:nvPr/>
        </p:nvSpPr>
        <p:spPr>
          <a:xfrm>
            <a:off x="6406362" y="6200633"/>
            <a:ext cx="4385461" cy="260087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r>
              <a:rPr lang="ja-JP" altLang="en-US" sz="1100" b="1" i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早期再建のための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対応</a:t>
            </a:r>
            <a:endParaRPr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6580728" y="6362354"/>
            <a:ext cx="6068473" cy="630942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lang="ja-JP" altLang="en-US" sz="9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■</a:t>
            </a:r>
            <a:r>
              <a:rPr lang="ja-JP" altLang="en-US" sz="1000" b="1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施工</a:t>
            </a:r>
            <a:r>
              <a:rPr lang="ja-JP" altLang="en-US" sz="10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業者等の確保</a:t>
            </a:r>
          </a:p>
          <a:p>
            <a:pPr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・</a:t>
            </a:r>
            <a:r>
              <a:rPr lang="ja-JP" altLang="en-US" sz="10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施工業者不足による影響を軽減させるため、日本施設園芸協会や</a:t>
            </a:r>
            <a:r>
              <a:rPr lang="en-US" altLang="ja-JP" sz="10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JA</a:t>
            </a:r>
            <a:r>
              <a:rPr lang="ja-JP" altLang="en-US" sz="10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グループなどに働きかけ</a:t>
            </a:r>
            <a:r>
              <a:rPr lang="ja-JP" altLang="en-US" sz="10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、受注体制</a:t>
            </a:r>
            <a:endParaRPr lang="en-US" altLang="ja-JP" sz="1000" dirty="0" smtClean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 pitchFamily="50" charset="-128"/>
            </a:endParaRPr>
          </a:p>
          <a:p>
            <a:pPr>
              <a:defRPr/>
            </a:pPr>
            <a:r>
              <a:rPr lang="ja-JP" altLang="en-US" sz="10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 を強化</a:t>
            </a:r>
            <a:endParaRPr lang="en-US" altLang="ja-JP" sz="10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 pitchFamily="50" charset="-128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6592250" y="6971460"/>
            <a:ext cx="6059405" cy="887422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/>
          <a:p>
            <a:pPr>
              <a:lnSpc>
                <a:spcPts val="400"/>
              </a:lnSpc>
              <a:defRPr/>
            </a:pPr>
            <a:r>
              <a:rPr lang="ja-JP" altLang="en-US" sz="10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itchFamily="50" charset="-128"/>
              </a:rPr>
              <a:t>　　</a:t>
            </a:r>
            <a:endParaRPr lang="en-US" altLang="ja-JP" sz="10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itchFamily="50" charset="-128"/>
            </a:endParaRPr>
          </a:p>
          <a:p>
            <a:pPr>
              <a:defRPr/>
            </a:pPr>
            <a:r>
              <a:rPr lang="ja-JP" altLang="en-US" sz="900" b="1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■</a:t>
            </a:r>
            <a:r>
              <a:rPr lang="ja-JP" altLang="en-US" sz="1000" b="1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共同</a:t>
            </a:r>
            <a:r>
              <a:rPr lang="ja-JP" altLang="en-US" sz="10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施工による自力再建の促進</a:t>
            </a:r>
            <a:endParaRPr lang="en-US" altLang="ja-JP" sz="1000" b="1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 pitchFamily="50" charset="-128"/>
            </a:endParaRPr>
          </a:p>
          <a:p>
            <a:pPr>
              <a:defRPr/>
            </a:pPr>
            <a:r>
              <a:rPr lang="ja-JP" altLang="en-US" sz="10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 </a:t>
            </a:r>
            <a:r>
              <a:rPr lang="ja-JP" altLang="en-US" sz="10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・</a:t>
            </a:r>
            <a:r>
              <a:rPr lang="ja-JP" altLang="en-US" sz="10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府の働きかけにより、農家が相互に協力し自力でハウス再建を担う組織体を設立</a:t>
            </a:r>
            <a:endParaRPr lang="en-US" altLang="ja-JP" sz="10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 pitchFamily="50" charset="-128"/>
            </a:endParaRPr>
          </a:p>
          <a:p>
            <a:pPr>
              <a:defRPr/>
            </a:pPr>
            <a:r>
              <a:rPr lang="ja-JP" altLang="en-US" sz="10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 </a:t>
            </a:r>
            <a:r>
              <a:rPr lang="ja-JP" altLang="en-US" sz="10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・</a:t>
            </a:r>
            <a:r>
              <a:rPr lang="ja-JP" altLang="en-US" sz="10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ハウス施工のスキルアップのために自力施工講習会を開催</a:t>
            </a:r>
            <a:r>
              <a:rPr lang="en-US" altLang="ja-JP" sz="10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(</a:t>
            </a:r>
            <a:r>
              <a:rPr lang="ja-JP" altLang="en-US" sz="10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貝塚市）　</a:t>
            </a:r>
            <a:endParaRPr lang="en-US" altLang="ja-JP" sz="10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 pitchFamily="50" charset="-128"/>
            </a:endParaRPr>
          </a:p>
          <a:p>
            <a:pPr>
              <a:defRPr/>
            </a:pPr>
            <a:r>
              <a:rPr lang="ja-JP" altLang="en-US" sz="10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　　</a:t>
            </a:r>
            <a:r>
              <a:rPr lang="ja-JP" altLang="en-US" sz="10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→今後も自力</a:t>
            </a:r>
            <a:r>
              <a:rPr lang="ja-JP" altLang="en-US" sz="10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施工講習・ハウスの補強講習会を実施し、自力</a:t>
            </a:r>
            <a:r>
              <a:rPr lang="ja-JP" altLang="en-US" sz="10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再建や</a:t>
            </a:r>
            <a:r>
              <a:rPr lang="ja-JP" altLang="en-US" sz="10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補強対策を促す予定</a:t>
            </a:r>
            <a:endParaRPr lang="en-US" altLang="ja-JP" sz="10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 pitchFamily="50" charset="-128"/>
            </a:endParaRPr>
          </a:p>
          <a:p>
            <a:pPr>
              <a:lnSpc>
                <a:spcPts val="1000"/>
              </a:lnSpc>
              <a:spcBef>
                <a:spcPts val="0"/>
              </a:spcBef>
            </a:pPr>
            <a:r>
              <a:rPr lang="ja-JP" altLang="en-US" sz="1000" b="0" i="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rPr>
              <a:t>　</a:t>
            </a:r>
            <a:endParaRPr kumimoji="1" lang="ja-JP" altLang="en-US" sz="1000" b="0" i="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103" name="グループ化 102"/>
          <p:cNvGrpSpPr>
            <a:grpSpLocks noChangeAspect="1"/>
          </p:cNvGrpSpPr>
          <p:nvPr/>
        </p:nvGrpSpPr>
        <p:grpSpPr>
          <a:xfrm>
            <a:off x="6748110" y="7811218"/>
            <a:ext cx="5645340" cy="1609152"/>
            <a:chOff x="6867891" y="7635666"/>
            <a:chExt cx="6405760" cy="1825895"/>
          </a:xfrm>
        </p:grpSpPr>
        <p:pic>
          <p:nvPicPr>
            <p:cNvPr id="104" name="図 103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67891" y="7637297"/>
              <a:ext cx="2105165" cy="1578876"/>
            </a:xfrm>
            <a:prstGeom prst="rect">
              <a:avLst/>
            </a:prstGeom>
          </p:spPr>
        </p:pic>
        <p:sp>
          <p:nvSpPr>
            <p:cNvPr id="105" name="テキスト ボックス 104"/>
            <p:cNvSpPr txBox="1"/>
            <p:nvPr/>
          </p:nvSpPr>
          <p:spPr>
            <a:xfrm>
              <a:off x="6998169" y="9182488"/>
              <a:ext cx="1918442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algn="ctr">
                <a:lnSpc>
                  <a:spcPts val="1000"/>
                </a:lnSpc>
              </a:pPr>
              <a:r>
                <a:rPr lang="ja-JP" altLang="en-US" sz="1000" b="0" i="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自力施工講習会</a:t>
              </a:r>
              <a:endParaRPr lang="en-US" altLang="ja-JP" sz="1000" b="0" i="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106" name="図 105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8134" y="7635666"/>
              <a:ext cx="2097623" cy="1573217"/>
            </a:xfrm>
            <a:prstGeom prst="rect">
              <a:avLst/>
            </a:prstGeom>
          </p:spPr>
        </p:pic>
        <p:pic>
          <p:nvPicPr>
            <p:cNvPr id="107" name="図 106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15559" y="7635666"/>
              <a:ext cx="2058092" cy="1543569"/>
            </a:xfrm>
            <a:prstGeom prst="rect">
              <a:avLst/>
            </a:prstGeom>
          </p:spPr>
        </p:pic>
        <p:sp>
          <p:nvSpPr>
            <p:cNvPr id="108" name="テキスト ボックス 107"/>
            <p:cNvSpPr txBox="1"/>
            <p:nvPr/>
          </p:nvSpPr>
          <p:spPr>
            <a:xfrm>
              <a:off x="9843905" y="9173444"/>
              <a:ext cx="2988414" cy="288117"/>
            </a:xfrm>
            <a:prstGeom prst="rect">
              <a:avLst/>
            </a:prstGeom>
            <a:noFill/>
            <a:ln w="63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000" b="0" i="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ハウス再建を担う組織体による取組</a:t>
              </a:r>
              <a:endParaRPr kumimoji="1" lang="ja-JP" altLang="en-US" sz="1000" b="0" i="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" name="テキスト ボックス 1"/>
          <p:cNvSpPr txBox="1"/>
          <p:nvPr/>
        </p:nvSpPr>
        <p:spPr>
          <a:xfrm>
            <a:off x="3304672" y="2404960"/>
            <a:ext cx="313551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◆復旧状況</a:t>
            </a:r>
            <a:endParaRPr kumimoji="1"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・ため池本体</a:t>
            </a:r>
            <a:r>
              <a:rPr kumimoji="1"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</a:t>
            </a:r>
            <a:r>
              <a:rPr kumimoji="1"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箇所の被害については復旧対応済</a:t>
            </a:r>
            <a:endParaRPr kumimoji="1"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</a:t>
            </a:r>
            <a:r>
              <a:rPr kumimoji="1"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または経過観察中</a:t>
            </a:r>
            <a:endParaRPr kumimoji="1" lang="ja-JP" altLang="en-US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8597" y="3463008"/>
            <a:ext cx="6816717" cy="3086845"/>
            <a:chOff x="-19918" y="5469821"/>
            <a:chExt cx="6816717" cy="3082222"/>
          </a:xfrm>
        </p:grpSpPr>
        <p:sp>
          <p:nvSpPr>
            <p:cNvPr id="41" name="正方形/長方形 40"/>
            <p:cNvSpPr/>
            <p:nvPr/>
          </p:nvSpPr>
          <p:spPr>
            <a:xfrm>
              <a:off x="56411" y="5469821"/>
              <a:ext cx="514711" cy="1955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lIns="26054" tIns="13027" rIns="66166" bIns="13027" rtlCol="0" anchor="ctr">
              <a:spAutoFit/>
            </a:bodyPr>
            <a:lstStyle/>
            <a:p>
              <a:pPr marL="124059" indent="-124059">
                <a:buFont typeface="Wingdings" panose="05000000000000000000" pitchFamily="2" charset="2"/>
                <a:buChar char="u"/>
              </a:pPr>
              <a:r>
                <a:rPr lang="ja-JP" altLang="en-US" sz="11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雨量</a:t>
              </a:r>
              <a:endParaRPr lang="ja-JP" altLang="en-US" sz="11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63943" y="5589207"/>
              <a:ext cx="2955062" cy="386694"/>
            </a:xfrm>
            <a:prstGeom prst="rect">
              <a:avLst/>
            </a:prstGeom>
            <a:noFill/>
            <a:ln w="9525">
              <a:noFill/>
              <a:prstDash val="sys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lIns="66166" tIns="52100" rIns="66166" bIns="26054" rtlCol="0" anchor="ctr">
              <a:spAutoFit/>
            </a:bodyPr>
            <a:lstStyle/>
            <a:p>
              <a:r>
                <a:rPr lang="ja-JP" altLang="en-US" sz="1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・最大</a:t>
              </a:r>
              <a:r>
                <a:rPr lang="ja-JP" altLang="en-US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総雨量：</a:t>
              </a:r>
              <a:r>
                <a:rPr lang="en-US" altLang="ja-JP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732</a:t>
              </a:r>
              <a:r>
                <a:rPr lang="ja-JP" altLang="en-US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ミリ</a:t>
              </a:r>
              <a:r>
                <a:rPr lang="en-US" altLang="ja-JP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〔</a:t>
              </a:r>
              <a:r>
                <a:rPr lang="ja-JP" altLang="en-US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豊能町髙山</a:t>
              </a:r>
              <a:r>
                <a:rPr lang="en-US" altLang="ja-JP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〕</a:t>
              </a:r>
              <a:r>
                <a:rPr lang="ja-JP" altLang="en-US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　</a:t>
              </a:r>
              <a:endParaRPr lang="en-US" altLang="ja-JP" sz="1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endParaRPr>
            </a:p>
            <a:p>
              <a:r>
                <a:rPr lang="ja-JP" altLang="en-US" sz="1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・</a:t>
              </a:r>
              <a:r>
                <a:rPr lang="ja-JP" altLang="en-US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最大</a:t>
              </a:r>
              <a:r>
                <a:rPr lang="ja-JP" altLang="en-US" sz="10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１時間雨量：</a:t>
              </a:r>
              <a:r>
                <a:rPr lang="en-US" altLang="ja-JP" sz="10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61</a:t>
              </a:r>
              <a:r>
                <a:rPr lang="ja-JP" altLang="en-US" sz="10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ミリ</a:t>
              </a:r>
              <a:r>
                <a:rPr lang="en-US" altLang="ja-JP" sz="10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〔</a:t>
              </a:r>
              <a:r>
                <a:rPr lang="ja-JP" altLang="en-US" sz="10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能勢町宿野</a:t>
              </a:r>
              <a:r>
                <a:rPr lang="en-US" altLang="ja-JP" sz="10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〕</a:t>
              </a:r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43101" y="7315108"/>
              <a:ext cx="1492543" cy="1955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lIns="26054" tIns="13027" rIns="66166" bIns="13027" rtlCol="0" anchor="ctr">
              <a:spAutoFit/>
            </a:bodyPr>
            <a:lstStyle/>
            <a:p>
              <a:r>
                <a:rPr lang="ja-JP" altLang="en-US" sz="11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◆豪雨後の点検調査等</a:t>
              </a:r>
              <a:endParaRPr lang="ja-JP" altLang="en-US" sz="11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106066" y="7494948"/>
              <a:ext cx="2947254" cy="334085"/>
            </a:xfrm>
            <a:prstGeom prst="rect">
              <a:avLst/>
            </a:prstGeom>
            <a:noFill/>
            <a:ln>
              <a:noFill/>
              <a:prstDash val="sys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lIns="26054" tIns="13027" rIns="66166" bIns="13027" rtlCol="0" anchor="ctr">
              <a:spAutoFit/>
            </a:bodyPr>
            <a:lstStyle/>
            <a:p>
              <a:r>
                <a:rPr lang="ja-JP" altLang="en-US" sz="10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・老朽度の高い水防ため池（</a:t>
              </a:r>
              <a:r>
                <a:rPr lang="en-US" altLang="ja-JP" sz="10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193</a:t>
              </a:r>
              <a:r>
                <a:rPr lang="ja-JP" altLang="en-US" sz="10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箇所）の点検　</a:t>
              </a:r>
              <a:r>
                <a:rPr lang="ja-JP" altLang="en-US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　　</a:t>
              </a:r>
              <a:endPara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endParaRPr>
            </a:p>
            <a:p>
              <a:r>
                <a:rPr lang="ja-JP" altLang="en-US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・</a:t>
              </a:r>
              <a:r>
                <a:rPr lang="ja-JP" altLang="en-US" sz="10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被災ため池のシート養生及び水位低下を要請</a:t>
              </a:r>
              <a:endParaRPr lang="en-US" altLang="ja-JP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endParaRPr>
            </a:p>
          </p:txBody>
        </p:sp>
        <p:sp>
          <p:nvSpPr>
            <p:cNvPr id="45" name="正方形/長方形 44">
              <a:extLst>
                <a:ext uri="{FF2B5EF4-FFF2-40B4-BE49-F238E27FC236}">
                  <a16:creationId xmlns:a16="http://schemas.microsoft.com/office/drawing/2014/main" id="{437C5510-0CB3-481C-B973-0D645FE9F538}"/>
                </a:ext>
              </a:extLst>
            </p:cNvPr>
            <p:cNvSpPr/>
            <p:nvPr/>
          </p:nvSpPr>
          <p:spPr>
            <a:xfrm>
              <a:off x="82993" y="6188738"/>
              <a:ext cx="3099107" cy="1061956"/>
            </a:xfrm>
            <a:prstGeom prst="rect">
              <a:avLst/>
            </a:prstGeom>
            <a:noFill/>
            <a:ln w="9525">
              <a:noFill/>
              <a:prstDash val="sys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lIns="66166" tIns="33083" rIns="66166" bIns="33083" rtlCol="0" anchor="t" anchorCtr="0">
              <a:spAutoFit/>
            </a:bodyPr>
            <a:lstStyle/>
            <a:p>
              <a:r>
                <a:rPr lang="ja-JP" altLang="en-US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・農</a:t>
              </a:r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地：３２４箇所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（</a:t>
              </a:r>
              <a:r>
                <a:rPr lang="ja-JP" altLang="en-US" sz="9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被害想定額）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約５５</a:t>
              </a:r>
              <a:r>
                <a:rPr lang="en-US" altLang="ja-JP" sz="9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.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０億円</a:t>
              </a:r>
              <a:endParaRPr lang="en-US" altLang="ja-JP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endParaRPr>
            </a:p>
            <a:p>
              <a:r>
                <a:rPr lang="ja-JP" altLang="en-US" sz="9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・農業用</a:t>
              </a:r>
              <a:r>
                <a:rPr lang="ja-JP" altLang="en-US" sz="9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施設：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１９１箇所（</a:t>
              </a:r>
              <a:r>
                <a:rPr lang="ja-JP" altLang="en-US" sz="9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被害想定額）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約７３</a:t>
              </a:r>
              <a:r>
                <a:rPr lang="en-US" altLang="ja-JP" sz="9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.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９億円</a:t>
              </a:r>
              <a:endParaRPr lang="ja-JP" altLang="en-US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endParaRPr>
            </a:p>
            <a:p>
              <a:pPr>
                <a:spcBef>
                  <a:spcPts val="200"/>
                </a:spcBef>
              </a:pPr>
              <a:r>
                <a:rPr lang="ja-JP" altLang="en-US" sz="9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　ため池：　１９箇所</a:t>
              </a:r>
              <a:r>
                <a:rPr lang="ja-JP" altLang="en-US" sz="9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（決壊、堤体外法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崩落等</a:t>
              </a:r>
              <a:r>
                <a:rPr lang="ja-JP" altLang="en-US" sz="9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）</a:t>
              </a:r>
              <a:endParaRPr lang="en-US" altLang="ja-JP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endParaRPr>
            </a:p>
            <a:p>
              <a:r>
                <a:rPr lang="ja-JP" altLang="en-US" sz="9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　　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9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　　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：　</a:t>
              </a:r>
              <a:r>
                <a:rPr lang="ja-JP" altLang="en-US" sz="9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７箇所</a:t>
              </a:r>
              <a:r>
                <a:rPr lang="ja-JP" altLang="en-US" sz="9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（地山側の崩落等）</a:t>
              </a:r>
            </a:p>
            <a:p>
              <a:r>
                <a:rPr lang="ja-JP" altLang="en-US" sz="9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　水</a:t>
              </a:r>
              <a:r>
                <a:rPr lang="ja-JP" altLang="en-US" sz="9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路：</a:t>
              </a:r>
              <a:r>
                <a:rPr lang="ja-JP" altLang="en-US" sz="9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１０３箇所（水路崩落等）</a:t>
              </a:r>
            </a:p>
            <a:p>
              <a:r>
                <a:rPr lang="ja-JP" altLang="en-US" sz="9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　農</a:t>
              </a:r>
              <a:r>
                <a:rPr lang="ja-JP" altLang="en-US" sz="9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道：</a:t>
              </a:r>
              <a:r>
                <a:rPr lang="ja-JP" altLang="en-US" sz="9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　４８箇所（法面崩落等）</a:t>
              </a:r>
            </a:p>
            <a:p>
              <a:r>
                <a:rPr lang="ja-JP" altLang="en-US" sz="9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　頭首工：</a:t>
              </a:r>
              <a:r>
                <a:rPr lang="ja-JP" altLang="en-US" sz="9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１３箇所、橋</a:t>
              </a:r>
              <a:r>
                <a:rPr lang="ja-JP" altLang="en-US" sz="9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梁：</a:t>
              </a:r>
              <a:r>
                <a:rPr lang="ja-JP" altLang="en-US" sz="9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　　１箇所</a:t>
              </a:r>
            </a:p>
          </p:txBody>
        </p:sp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5D4E1608-92C9-42FD-8A83-137719AC9BA8}"/>
                </a:ext>
              </a:extLst>
            </p:cNvPr>
            <p:cNvSpPr/>
            <p:nvPr/>
          </p:nvSpPr>
          <p:spPr>
            <a:xfrm>
              <a:off x="56411" y="6127668"/>
              <a:ext cx="1987870" cy="7760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lIns="26054" tIns="13027" rIns="66166" bIns="13027" rtlCol="0" anchor="ctr">
              <a:spAutoFit/>
            </a:bodyPr>
            <a:lstStyle/>
            <a:p>
              <a:pPr marL="124078" indent="-124078">
                <a:lnSpc>
                  <a:spcPts val="434"/>
                </a:lnSpc>
                <a:buFont typeface="Wingdings" panose="05000000000000000000" pitchFamily="2" charset="2"/>
                <a:buChar char="u"/>
              </a:pPr>
              <a:r>
                <a:rPr lang="ja-JP" altLang="en-US" sz="11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農地・農業用施設の被害状況</a:t>
              </a:r>
            </a:p>
          </p:txBody>
        </p:sp>
        <p:sp>
          <p:nvSpPr>
            <p:cNvPr id="47" name="正方形/長方形 46">
              <a:extLst>
                <a:ext uri="{FF2B5EF4-FFF2-40B4-BE49-F238E27FC236}">
                  <a16:creationId xmlns:a16="http://schemas.microsoft.com/office/drawing/2014/main" id="{AC5AB03F-7398-4C6D-8465-F5E5AE1626A1}"/>
                </a:ext>
              </a:extLst>
            </p:cNvPr>
            <p:cNvSpPr/>
            <p:nvPr/>
          </p:nvSpPr>
          <p:spPr>
            <a:xfrm>
              <a:off x="1823948" y="6031276"/>
              <a:ext cx="142859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（平成</a:t>
              </a:r>
              <a:r>
                <a:rPr lang="en-US" altLang="ja-JP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30</a:t>
              </a: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</a:t>
              </a:r>
              <a:r>
                <a:rPr lang="en-US" altLang="ja-JP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7</a:t>
              </a: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月</a:t>
              </a:r>
              <a:r>
                <a:rPr lang="en-US" altLang="ja-JP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27</a:t>
              </a:r>
              <a:r>
                <a:rPr lang="ja-JP" altLang="en-US" sz="8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日</a:t>
              </a:r>
              <a:r>
                <a:rPr lang="ja-JP" altLang="en-US" sz="8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報告）</a:t>
              </a:r>
              <a:endParaRPr lang="ja-JP" altLang="en-US" dirty="0"/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3113584" y="5493314"/>
              <a:ext cx="1306594" cy="1955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lIns="26054" tIns="13027" rIns="66166" bIns="13027" rtlCol="0" anchor="ctr">
              <a:spAutoFit/>
            </a:bodyPr>
            <a:lstStyle/>
            <a:p>
              <a:pPr marL="124059" indent="-124059">
                <a:buFont typeface="Wingdings" panose="05000000000000000000" pitchFamily="2" charset="2"/>
                <a:buChar char="u"/>
              </a:pPr>
              <a:r>
                <a:rPr lang="ja-JP" altLang="en-US" sz="11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ため池の被災状況</a:t>
              </a:r>
              <a:endParaRPr lang="ja-JP" altLang="en-US" sz="11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pic>
          <p:nvPicPr>
            <p:cNvPr id="50" name="図 49"/>
            <p:cNvPicPr>
              <a:picLocks noChangeAspect="1"/>
            </p:cNvPicPr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01152" y="5880530"/>
              <a:ext cx="1473392" cy="1008000"/>
            </a:xfrm>
            <a:prstGeom prst="rect">
              <a:avLst/>
            </a:prstGeom>
          </p:spPr>
        </p:pic>
        <p:sp>
          <p:nvSpPr>
            <p:cNvPr id="53" name="正方形/長方形 52"/>
            <p:cNvSpPr/>
            <p:nvPr/>
          </p:nvSpPr>
          <p:spPr>
            <a:xfrm>
              <a:off x="3156370" y="5677338"/>
              <a:ext cx="1135385" cy="206505"/>
            </a:xfrm>
            <a:prstGeom prst="rect">
              <a:avLst/>
            </a:prstGeom>
          </p:spPr>
          <p:txBody>
            <a:bodyPr wrap="square" lIns="26054" tIns="26054" rIns="26054" bIns="26054">
              <a:spAutoFit/>
            </a:bodyPr>
            <a:lstStyle/>
            <a:p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■中池</a:t>
              </a:r>
              <a:r>
                <a:rPr lang="ja-JP" altLang="en-US" sz="10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（池田市）</a:t>
              </a:r>
              <a:endPara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pic>
          <p:nvPicPr>
            <p:cNvPr id="56" name="図 55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71112" y="5880530"/>
              <a:ext cx="1418821" cy="1008000"/>
            </a:xfrm>
            <a:prstGeom prst="rect">
              <a:avLst/>
            </a:prstGeom>
          </p:spPr>
        </p:pic>
        <p:grpSp>
          <p:nvGrpSpPr>
            <p:cNvPr id="60" name="グループ化 59">
              <a:extLst>
                <a:ext uri="{FF2B5EF4-FFF2-40B4-BE49-F238E27FC236}">
                  <a16:creationId xmlns:a16="http://schemas.microsoft.com/office/drawing/2014/main" id="{728BE703-B681-468C-BD3C-CFF257028A11}"/>
                </a:ext>
              </a:extLst>
            </p:cNvPr>
            <p:cNvGrpSpPr/>
            <p:nvPr/>
          </p:nvGrpSpPr>
          <p:grpSpPr>
            <a:xfrm>
              <a:off x="3105151" y="7043742"/>
              <a:ext cx="3691648" cy="1366781"/>
              <a:chOff x="6728695" y="5493567"/>
              <a:chExt cx="5100945" cy="1888549"/>
            </a:xfrm>
          </p:grpSpPr>
          <p:grpSp>
            <p:nvGrpSpPr>
              <p:cNvPr id="61" name="グループ化 60">
                <a:extLst>
                  <a:ext uri="{FF2B5EF4-FFF2-40B4-BE49-F238E27FC236}">
                    <a16:creationId xmlns:a16="http://schemas.microsoft.com/office/drawing/2014/main" id="{9D85C45A-372A-490E-8C2E-E459D30AC302}"/>
                  </a:ext>
                </a:extLst>
              </p:cNvPr>
              <p:cNvGrpSpPr/>
              <p:nvPr/>
            </p:nvGrpSpPr>
            <p:grpSpPr>
              <a:xfrm>
                <a:off x="6728695" y="5493567"/>
                <a:ext cx="4190994" cy="1888549"/>
                <a:chOff x="4892359" y="5565575"/>
                <a:chExt cx="4190994" cy="1888549"/>
              </a:xfrm>
            </p:grpSpPr>
            <p:sp>
              <p:nvSpPr>
                <p:cNvPr id="64" name="正方形/長方形 63">
                  <a:extLst>
                    <a:ext uri="{FF2B5EF4-FFF2-40B4-BE49-F238E27FC236}">
                      <a16:creationId xmlns:a16="http://schemas.microsoft.com/office/drawing/2014/main" id="{F124C07A-5F6C-4E12-A9F2-E4774D2D4F2D}"/>
                    </a:ext>
                  </a:extLst>
                </p:cNvPr>
                <p:cNvSpPr/>
                <p:nvPr/>
              </p:nvSpPr>
              <p:spPr>
                <a:xfrm>
                  <a:off x="4892359" y="5565575"/>
                  <a:ext cx="1670278" cy="27025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none" lIns="26054" tIns="13027" rIns="66166" bIns="13027" rtlCol="0" anchor="ctr">
                  <a:spAutoFit/>
                </a:bodyPr>
                <a:lstStyle/>
                <a:p>
                  <a:pPr marL="124059" indent="-124059">
                    <a:buFont typeface="Wingdings" panose="05000000000000000000" pitchFamily="2" charset="2"/>
                    <a:buChar char="u"/>
                  </a:pPr>
                  <a:r>
                    <a:rPr lang="ja-JP" altLang="en-US" sz="1100" b="1" dirty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農地の被災状況</a:t>
                  </a:r>
                  <a:endParaRPr lang="ja-JP" altLang="en-US" sz="1100" b="1" dirty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  <p:pic>
              <p:nvPicPr>
                <p:cNvPr id="65" name="Picture 4">
                  <a:extLst>
                    <a:ext uri="{FF2B5EF4-FFF2-40B4-BE49-F238E27FC236}">
                      <a16:creationId xmlns:a16="http://schemas.microsoft.com/office/drawing/2014/main" id="{D594C904-FB83-40F5-AA34-E7422F2DFC4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5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25007" y="6059263"/>
                  <a:ext cx="1989468" cy="13928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66" name="Picture 5">
                  <a:extLst>
                    <a:ext uri="{FF2B5EF4-FFF2-40B4-BE49-F238E27FC236}">
                      <a16:creationId xmlns:a16="http://schemas.microsoft.com/office/drawing/2014/main" id="{AC916A83-A7B5-4EC4-96D8-C39F6CECFD57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6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199744" y="6061319"/>
                  <a:ext cx="1883609" cy="13928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62" name="正方形/長方形 61">
                <a:extLst>
                  <a:ext uri="{FF2B5EF4-FFF2-40B4-BE49-F238E27FC236}">
                    <a16:creationId xmlns:a16="http://schemas.microsoft.com/office/drawing/2014/main" id="{F4C5E1BD-74A6-4864-AEC9-D9A05CAF72F0}"/>
                  </a:ext>
                </a:extLst>
              </p:cNvPr>
              <p:cNvSpPr/>
              <p:nvPr/>
            </p:nvSpPr>
            <p:spPr>
              <a:xfrm>
                <a:off x="6792086" y="5739103"/>
                <a:ext cx="1535330" cy="285338"/>
              </a:xfrm>
              <a:prstGeom prst="rect">
                <a:avLst/>
              </a:prstGeom>
            </p:spPr>
            <p:txBody>
              <a:bodyPr wrap="square" lIns="26054" tIns="26054" rIns="26054" bIns="26054">
                <a:spAutoFit/>
              </a:bodyPr>
              <a:lstStyle/>
              <a:p>
                <a:r>
                  <a:rPr lang="ja-JP" altLang="en-US" sz="10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■</a:t>
                </a:r>
                <a:r>
                  <a:rPr lang="ja-JP" altLang="en-US" sz="10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豊能町木代</a:t>
                </a:r>
                <a:endParaRPr lang="en-US" altLang="ja-JP" sz="10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63" name="正方形/長方形 62">
                <a:extLst>
                  <a:ext uri="{FF2B5EF4-FFF2-40B4-BE49-F238E27FC236}">
                    <a16:creationId xmlns:a16="http://schemas.microsoft.com/office/drawing/2014/main" id="{5780EE61-6A31-4129-B18A-8C0CC781A57B}"/>
                  </a:ext>
                </a:extLst>
              </p:cNvPr>
              <p:cNvSpPr/>
              <p:nvPr/>
            </p:nvSpPr>
            <p:spPr>
              <a:xfrm>
                <a:off x="7770892" y="5743561"/>
                <a:ext cx="4058748" cy="285338"/>
              </a:xfrm>
              <a:prstGeom prst="rect">
                <a:avLst/>
              </a:prstGeom>
            </p:spPr>
            <p:txBody>
              <a:bodyPr wrap="square" lIns="26054" tIns="26054" rIns="26054" bIns="26054">
                <a:spAutoFit/>
              </a:bodyPr>
              <a:lstStyle/>
              <a:p>
                <a:r>
                  <a:rPr lang="ja-JP" altLang="en-US" sz="10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（土砂</a:t>
                </a:r>
                <a:r>
                  <a:rPr lang="ja-JP" altLang="en-US" sz="10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等</a:t>
                </a:r>
                <a:r>
                  <a:rPr lang="ja-JP" altLang="en-US" sz="10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流入 Ｂ</a:t>
                </a:r>
                <a:r>
                  <a:rPr lang="en-US" altLang="ja-JP" sz="10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20</a:t>
                </a:r>
                <a:r>
                  <a:rPr lang="ja-JP" altLang="en-US" sz="1000" dirty="0" err="1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ｍ</a:t>
                </a:r>
                <a:r>
                  <a:rPr lang="en-US" altLang="ja-JP" sz="10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×</a:t>
                </a:r>
                <a:r>
                  <a:rPr lang="ja-JP" altLang="en-US" sz="10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Ｌ</a:t>
                </a:r>
                <a:r>
                  <a:rPr lang="en-US" altLang="ja-JP" sz="10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600</a:t>
                </a:r>
                <a:r>
                  <a:rPr lang="ja-JP" altLang="en-US" sz="1000" dirty="0" smtClean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ｍ）</a:t>
                </a:r>
                <a:endParaRPr lang="en-US" altLang="ja-JP" sz="10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sp>
          <p:nvSpPr>
            <p:cNvPr id="67" name="正方形/長方形 66">
              <a:extLst>
                <a:ext uri="{FF2B5EF4-FFF2-40B4-BE49-F238E27FC236}">
                  <a16:creationId xmlns:a16="http://schemas.microsoft.com/office/drawing/2014/main" id="{886182EA-8DDB-43AE-B2FB-0D52A90BC4E3}"/>
                </a:ext>
              </a:extLst>
            </p:cNvPr>
            <p:cNvSpPr/>
            <p:nvPr/>
          </p:nvSpPr>
          <p:spPr>
            <a:xfrm>
              <a:off x="4731695" y="5688827"/>
              <a:ext cx="1282098" cy="206505"/>
            </a:xfrm>
            <a:prstGeom prst="rect">
              <a:avLst/>
            </a:prstGeom>
          </p:spPr>
          <p:txBody>
            <a:bodyPr wrap="square" lIns="26054" tIns="26054" rIns="26054" bIns="26054">
              <a:spAutoFit/>
            </a:bodyPr>
            <a:lstStyle/>
            <a:p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■</a:t>
              </a:r>
              <a:r>
                <a:rPr lang="zh-TW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下蓮池</a:t>
              </a:r>
              <a:r>
                <a:rPr lang="zh-TW" altLang="en-US" sz="10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（八尾市）</a:t>
              </a:r>
              <a:endPara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09" name="テキスト ボックス 108"/>
            <p:cNvSpPr txBox="1"/>
            <p:nvPr/>
          </p:nvSpPr>
          <p:spPr>
            <a:xfrm>
              <a:off x="-19918" y="7828768"/>
              <a:ext cx="3272462" cy="723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◆復旧状況</a:t>
              </a:r>
              <a:r>
                <a:rPr kumimoji="1"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endPara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1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・ため池本体</a:t>
              </a:r>
              <a:r>
                <a:rPr kumimoji="1" lang="en-US" altLang="ja-JP" sz="1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19</a:t>
              </a:r>
              <a:r>
                <a:rPr kumimoji="1" lang="ja-JP" altLang="en-US" sz="1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箇所の被害の</a:t>
              </a:r>
              <a:r>
                <a:rPr kumimoji="1" lang="ja-JP" altLang="en-US" sz="1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うち、</a:t>
              </a:r>
              <a:r>
                <a:rPr kumimoji="1" lang="en-US" altLang="ja-JP" sz="1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7</a:t>
              </a:r>
              <a:r>
                <a:rPr kumimoji="1" lang="ja-JP" altLang="en-US" sz="1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箇所を災害</a:t>
              </a:r>
              <a:r>
                <a:rPr kumimoji="1" lang="ja-JP" altLang="en-US" sz="1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復旧</a:t>
              </a:r>
              <a:endParaRPr kumimoji="1"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r>
                <a:rPr kumimoji="1" lang="ja-JP" altLang="en-US" sz="1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1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事業</a:t>
              </a:r>
              <a:r>
                <a:rPr kumimoji="1" lang="ja-JP" altLang="en-US" sz="1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で</a:t>
              </a:r>
              <a:r>
                <a:rPr kumimoji="1" lang="ja-JP" altLang="en-US" sz="1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対応</a:t>
              </a:r>
              <a:r>
                <a:rPr kumimoji="1" lang="ja-JP" altLang="en-US" sz="1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（うち</a:t>
              </a:r>
              <a:r>
                <a:rPr kumimoji="1" lang="ja-JP" altLang="en-US" sz="1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２箇所</a:t>
              </a:r>
              <a:r>
                <a:rPr kumimoji="1" lang="ja-JP" altLang="en-US" sz="1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が</a:t>
              </a:r>
              <a:r>
                <a:rPr kumimoji="1" lang="ja-JP" altLang="en-US" sz="1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完了）</a:t>
              </a:r>
              <a:endParaRPr kumimoji="1" lang="en-US" altLang="ja-JP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kumimoji="1" lang="ja-JP" altLang="en-US" sz="1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・残り</a:t>
              </a:r>
              <a:r>
                <a:rPr kumimoji="1" lang="en-US" altLang="ja-JP" sz="1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12</a:t>
              </a:r>
              <a:r>
                <a:rPr kumimoji="1" lang="ja-JP" altLang="en-US" sz="1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箇所については復旧対応済</a:t>
              </a:r>
              <a:r>
                <a:rPr kumimoji="1" lang="ja-JP" altLang="en-US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又</a:t>
              </a:r>
              <a:r>
                <a:rPr kumimoji="1" lang="ja-JP" altLang="en-US" sz="10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は経過観察中。</a:t>
              </a:r>
              <a:endParaRPr kumimoji="1"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3" name="テキスト ボックス 2"/>
          <p:cNvSpPr txBox="1"/>
          <p:nvPr/>
        </p:nvSpPr>
        <p:spPr>
          <a:xfrm>
            <a:off x="11794394" y="12819"/>
            <a:ext cx="9449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資料７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155355" y="7718233"/>
            <a:ext cx="6096194" cy="530724"/>
            <a:chOff x="159133" y="7317868"/>
            <a:chExt cx="6096194" cy="530724"/>
          </a:xfrm>
        </p:grpSpPr>
        <p:sp>
          <p:nvSpPr>
            <p:cNvPr id="110" name="正方形/長方形 109"/>
            <p:cNvSpPr/>
            <p:nvPr/>
          </p:nvSpPr>
          <p:spPr>
            <a:xfrm>
              <a:off x="159133" y="7514507"/>
              <a:ext cx="6096194" cy="334085"/>
            </a:xfrm>
            <a:prstGeom prst="rect">
              <a:avLst/>
            </a:prstGeom>
            <a:noFill/>
            <a:ln>
              <a:noFill/>
              <a:prstDash val="sys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lIns="26054" tIns="13027" rIns="66166" bIns="13027" rtlCol="0" anchor="t" anchorCtr="0">
              <a:spAutoFit/>
            </a:bodyPr>
            <a:lstStyle/>
            <a:p>
              <a:r>
                <a:rPr lang="ja-JP" altLang="en-US" sz="10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①</a:t>
              </a:r>
              <a:r>
                <a:rPr lang="ja-JP" altLang="en-US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所有者</a:t>
              </a:r>
              <a:r>
                <a:rPr lang="ja-JP" altLang="en-US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等による農業用ため池の届出</a:t>
              </a:r>
              <a:r>
                <a:rPr lang="ja-JP" altLang="en-US" sz="10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の</a:t>
              </a:r>
              <a:r>
                <a:rPr lang="ja-JP" altLang="en-US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義務付け</a:t>
              </a:r>
              <a:r>
                <a:rPr lang="ja-JP" altLang="en-US" sz="10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②</a:t>
              </a:r>
              <a:r>
                <a:rPr lang="ja-JP" altLang="en-US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ため</a:t>
              </a:r>
              <a:r>
                <a:rPr lang="ja-JP" altLang="en-US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池データベースの整備・公表（都道府県）</a:t>
              </a:r>
              <a:endPara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endParaRPr>
            </a:p>
            <a:p>
              <a:r>
                <a:rPr lang="ja-JP" altLang="en-US" sz="10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③特定</a:t>
              </a:r>
              <a:r>
                <a:rPr lang="ja-JP" altLang="en-US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農業用ため池の指定（都道府県）　　　</a:t>
              </a:r>
              <a:r>
                <a:rPr lang="ja-JP" altLang="en-US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　　　　　　　　　　　　　　　　　　　　　</a:t>
              </a:r>
              <a:r>
                <a:rPr lang="ja-JP" altLang="en-US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　など</a:t>
              </a:r>
              <a:endPara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endParaRPr>
            </a:p>
          </p:txBody>
        </p:sp>
        <p:sp>
          <p:nvSpPr>
            <p:cNvPr id="111" name="正方形/長方形 110"/>
            <p:cNvSpPr/>
            <p:nvPr/>
          </p:nvSpPr>
          <p:spPr>
            <a:xfrm>
              <a:off x="181063" y="7317868"/>
              <a:ext cx="5295812" cy="1955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lIns="26054" tIns="13027" rIns="66166" bIns="13027" rtlCol="0" anchor="ctr">
              <a:spAutoFit/>
            </a:bodyPr>
            <a:lstStyle/>
            <a:p>
              <a:r>
                <a:rPr lang="ja-JP" altLang="en-US" sz="11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◆「農業用ため池の管理及び保全に関する法律」</a:t>
              </a:r>
              <a:r>
                <a:rPr lang="ja-JP" altLang="en-US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（令和元年７月１日施行）</a:t>
              </a:r>
              <a:endParaRPr lang="ja-JP" altLang="en-US" sz="1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13" name="二等辺三角形 12"/>
          <p:cNvSpPr/>
          <p:nvPr/>
        </p:nvSpPr>
        <p:spPr>
          <a:xfrm flipV="1">
            <a:off x="2681211" y="6573614"/>
            <a:ext cx="1019175" cy="12971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3" name="グループ化 22"/>
          <p:cNvGrpSpPr/>
          <p:nvPr/>
        </p:nvGrpSpPr>
        <p:grpSpPr>
          <a:xfrm>
            <a:off x="172829" y="8341127"/>
            <a:ext cx="6109989" cy="1068102"/>
            <a:chOff x="105017" y="8957763"/>
            <a:chExt cx="6109989" cy="1068102"/>
          </a:xfrm>
        </p:grpSpPr>
        <p:sp>
          <p:nvSpPr>
            <p:cNvPr id="112" name="正方形/長方形 111"/>
            <p:cNvSpPr/>
            <p:nvPr/>
          </p:nvSpPr>
          <p:spPr>
            <a:xfrm>
              <a:off x="105017" y="8957763"/>
              <a:ext cx="1061334" cy="1955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lIns="26054" tIns="13027" rIns="66166" bIns="13027" rtlCol="0" anchor="ctr">
              <a:spAutoFit/>
            </a:bodyPr>
            <a:lstStyle/>
            <a:p>
              <a:r>
                <a:rPr lang="ja-JP" altLang="en-US" sz="11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◆今後の取組み</a:t>
              </a:r>
              <a:endParaRPr lang="ja-JP" altLang="en-US" sz="11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13" name="正方形/長方形 112"/>
            <p:cNvSpPr/>
            <p:nvPr/>
          </p:nvSpPr>
          <p:spPr>
            <a:xfrm>
              <a:off x="128523" y="9153171"/>
              <a:ext cx="6086483" cy="872694"/>
            </a:xfrm>
            <a:prstGeom prst="rect">
              <a:avLst/>
            </a:prstGeom>
            <a:noFill/>
            <a:ln>
              <a:noFill/>
              <a:prstDash val="sys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lIns="26054" tIns="13027" rIns="66166" bIns="13027" rtlCol="0" anchor="t" anchorCtr="0">
              <a:spAutoFit/>
            </a:bodyPr>
            <a:lstStyle/>
            <a:p>
              <a:r>
                <a:rPr lang="ja-JP" altLang="en-US" sz="900" b="1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■</a:t>
              </a:r>
              <a:r>
                <a:rPr lang="ja-JP" altLang="en-US" sz="10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府内</a:t>
              </a:r>
              <a:r>
                <a:rPr lang="ja-JP" altLang="en-US" sz="1000" b="1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ため池</a:t>
              </a:r>
              <a:r>
                <a:rPr lang="ja-JP" altLang="en-US" sz="10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の総点検（令和元年度）</a:t>
              </a:r>
              <a:endParaRPr lang="ja-JP" altLang="en-US" sz="1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endParaRPr>
            </a:p>
            <a:p>
              <a:r>
                <a:rPr lang="ja-JP" altLang="en-US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 ・</a:t>
              </a:r>
              <a:r>
                <a:rPr lang="ja-JP" altLang="en-US" sz="10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緊急ため池調査の</a:t>
              </a:r>
              <a:r>
                <a:rPr lang="ja-JP" altLang="en-US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実施 ⇒ 老朽度</a:t>
              </a:r>
              <a:r>
                <a:rPr lang="ja-JP" altLang="en-US" sz="10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等の現地調査</a:t>
              </a:r>
              <a:r>
                <a:rPr lang="ja-JP" altLang="en-US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や氾濫</a:t>
              </a:r>
              <a:r>
                <a:rPr lang="ja-JP" altLang="en-US" sz="10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解析による影響度調査及びデータベース化</a:t>
              </a:r>
            </a:p>
            <a:p>
              <a:r>
                <a:rPr lang="ja-JP" altLang="en-US" sz="10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（総数</a:t>
              </a:r>
              <a:r>
                <a:rPr lang="en-US" altLang="ja-JP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4,178</a:t>
              </a:r>
              <a:r>
                <a:rPr lang="ja-JP" altLang="en-US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箇所のうち、満水面積 </a:t>
              </a:r>
              <a:r>
                <a:rPr lang="en-US" altLang="ja-JP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600㎡</a:t>
              </a:r>
              <a:r>
                <a:rPr lang="ja-JP" altLang="en-US" sz="10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以上のため</a:t>
              </a:r>
              <a:r>
                <a:rPr lang="ja-JP" altLang="en-US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池</a:t>
              </a:r>
              <a:r>
                <a:rPr lang="en-US" altLang="ja-JP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2,1</a:t>
              </a:r>
              <a:r>
                <a:rPr lang="en-US" altLang="ja-JP" sz="10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4</a:t>
              </a:r>
              <a:r>
                <a:rPr lang="en-US" altLang="ja-JP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2</a:t>
              </a:r>
              <a:r>
                <a:rPr lang="ja-JP" altLang="en-US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箇所</a:t>
              </a:r>
              <a:r>
                <a:rPr lang="ja-JP" altLang="en-US" sz="10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は、</a:t>
              </a:r>
              <a:r>
                <a:rPr lang="ja-JP" altLang="en-US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平成</a:t>
              </a:r>
              <a:r>
                <a:rPr lang="en-US" altLang="ja-JP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25</a:t>
              </a:r>
              <a:r>
                <a:rPr lang="ja-JP" altLang="en-US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年度</a:t>
              </a:r>
              <a:r>
                <a:rPr lang="ja-JP" altLang="en-US" sz="10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に</a:t>
              </a:r>
              <a:r>
                <a:rPr lang="ja-JP" altLang="en-US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データベース化済）</a:t>
              </a:r>
              <a:endPara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endParaRPr>
            </a:p>
            <a:p>
              <a:pPr>
                <a:spcBef>
                  <a:spcPts val="600"/>
                </a:spcBef>
              </a:pPr>
              <a:r>
                <a:rPr lang="ja-JP" altLang="en-US" sz="900" b="1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■</a:t>
              </a:r>
              <a:r>
                <a:rPr lang="ja-JP" altLang="en-US" sz="10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現行ため池防災減災アクションプラン</a:t>
              </a:r>
              <a:r>
                <a:rPr lang="ja-JP" altLang="en-US" sz="1000" b="1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の</a:t>
              </a:r>
              <a:r>
                <a:rPr lang="ja-JP" altLang="en-US" sz="10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見直し（令和元年度～令和</a:t>
              </a:r>
              <a:r>
                <a:rPr lang="en-US" altLang="ja-JP" sz="10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2</a:t>
              </a:r>
              <a:r>
                <a:rPr lang="ja-JP" altLang="en-US" sz="10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年度予定）</a:t>
              </a:r>
              <a:endParaRPr lang="ja-JP" altLang="en-US" sz="1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endParaRPr>
            </a:p>
            <a:p>
              <a:r>
                <a:rPr lang="ja-JP" altLang="en-US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 ・</a:t>
              </a:r>
              <a:r>
                <a:rPr lang="ja-JP" altLang="en-US" sz="10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大幅に増加した防災重点ため池</a:t>
              </a:r>
              <a:r>
                <a:rPr lang="ja-JP" altLang="en-US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（</a:t>
              </a:r>
              <a:r>
                <a:rPr lang="en-US" altLang="ja-JP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3,178</a:t>
              </a:r>
              <a:r>
                <a:rPr lang="ja-JP" altLang="en-US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箇所</a:t>
              </a:r>
              <a:r>
                <a:rPr lang="ja-JP" altLang="en-US" sz="10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）に対する防災・減災対策の</a:t>
              </a:r>
              <a:r>
                <a:rPr lang="ja-JP" altLang="en-US" sz="10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推進</a:t>
              </a:r>
              <a:endPara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24" name="角丸四角形 23"/>
          <p:cNvSpPr/>
          <p:nvPr/>
        </p:nvSpPr>
        <p:spPr>
          <a:xfrm>
            <a:off x="100266" y="6763508"/>
            <a:ext cx="6144642" cy="2736000"/>
          </a:xfrm>
          <a:prstGeom prst="roundRect">
            <a:avLst>
              <a:gd name="adj" fmla="val 2659"/>
            </a:avLst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大かっこ 24"/>
          <p:cNvSpPr/>
          <p:nvPr/>
        </p:nvSpPr>
        <p:spPr>
          <a:xfrm>
            <a:off x="294656" y="2407862"/>
            <a:ext cx="2501960" cy="5760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大かっこ 113"/>
          <p:cNvSpPr/>
          <p:nvPr/>
        </p:nvSpPr>
        <p:spPr>
          <a:xfrm>
            <a:off x="313706" y="4513598"/>
            <a:ext cx="2501960" cy="699724"/>
          </a:xfrm>
          <a:prstGeom prst="bracketPair">
            <a:avLst>
              <a:gd name="adj" fmla="val 783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041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857</TotalTime>
  <Words>476</Words>
  <PresentationFormat>A3 297x420 mm</PresentationFormat>
  <Paragraphs>108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ＭＳ Ｐゴシック</vt:lpstr>
      <vt:lpstr>ＭＳ ゴシック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2019-07-10T04:53:12Z</cp:lastPrinted>
  <dcterms:created xsi:type="dcterms:W3CDTF">2019-06-30T22:46:54Z</dcterms:created>
  <dcterms:modified xsi:type="dcterms:W3CDTF">2019-07-12T03:14:32Z</dcterms:modified>
</cp:coreProperties>
</file>