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6"/>
  </p:notesMasterIdLst>
  <p:sldIdLst>
    <p:sldId id="285" r:id="rId2"/>
    <p:sldId id="286" r:id="rId3"/>
    <p:sldId id="287" r:id="rId4"/>
    <p:sldId id="288" r:id="rId5"/>
  </p:sldIdLst>
  <p:sldSz cx="9906000" cy="6858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中間スタイル 4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93D81CF-94F2-401A-BA57-92F5A7B2D0C5}" styleName="スタイル (中間)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5186" autoAdjust="0"/>
  </p:normalViewPr>
  <p:slideViewPr>
    <p:cSldViewPr snapToGrid="0">
      <p:cViewPr varScale="1">
        <p:scale>
          <a:sx n="78" d="100"/>
          <a:sy n="78" d="100"/>
        </p:scale>
        <p:origin x="93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286CEE08-18E8-4B32-A820-4B57ED3FDC05}" type="datetimeFigureOut">
              <a:rPr kumimoji="1" lang="ja-JP" altLang="en-US" smtClean="0"/>
              <a:t>2021/9/9</a:t>
            </a:fld>
            <a:endParaRPr kumimoji="1" lang="ja-JP" altLang="en-US"/>
          </a:p>
        </p:txBody>
      </p:sp>
      <p:sp>
        <p:nvSpPr>
          <p:cNvPr id="4" name="スライド イメージ プレースホルダー 3"/>
          <p:cNvSpPr>
            <a:spLocks noGrp="1" noRot="1" noChangeAspect="1"/>
          </p:cNvSpPr>
          <p:nvPr>
            <p:ph type="sldImg" idx="2"/>
          </p:nvPr>
        </p:nvSpPr>
        <p:spPr>
          <a:xfrm>
            <a:off x="981075" y="1243013"/>
            <a:ext cx="48450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AEBD754E-44F6-4D58-B5F6-3DC23EC95078}" type="slidenum">
              <a:rPr kumimoji="1" lang="ja-JP" altLang="en-US" smtClean="0"/>
              <a:t>‹#›</a:t>
            </a:fld>
            <a:endParaRPr kumimoji="1" lang="ja-JP" altLang="en-US"/>
          </a:p>
        </p:txBody>
      </p:sp>
    </p:spTree>
    <p:extLst>
      <p:ext uri="{BB962C8B-B14F-4D97-AF65-F5344CB8AC3E}">
        <p14:creationId xmlns:p14="http://schemas.microsoft.com/office/powerpoint/2010/main" val="108799142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CB58F65F-BE93-4C4B-9ACB-E1DA38AD42C4}" type="datetimeFigureOut">
              <a:rPr kumimoji="1" lang="ja-JP" altLang="en-US" smtClean="0"/>
              <a:t>2021/9/9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A70C032-BE14-4E2D-8444-B9CE73F19C2D}" type="slidenum">
              <a:rPr kumimoji="1" lang="ja-JP" altLang="en-US" smtClean="0"/>
              <a:t>‹#›</a:t>
            </a:fld>
            <a:endParaRPr kumimoji="1" lang="ja-JP" altLang="en-US"/>
          </a:p>
        </p:txBody>
      </p:sp>
    </p:spTree>
    <p:extLst>
      <p:ext uri="{BB962C8B-B14F-4D97-AF65-F5344CB8AC3E}">
        <p14:creationId xmlns:p14="http://schemas.microsoft.com/office/powerpoint/2010/main" val="29846540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B58F65F-BE93-4C4B-9ACB-E1DA38AD42C4}" type="datetimeFigureOut">
              <a:rPr kumimoji="1" lang="ja-JP" altLang="en-US" smtClean="0"/>
              <a:t>2021/9/9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A70C032-BE14-4E2D-8444-B9CE73F19C2D}" type="slidenum">
              <a:rPr kumimoji="1" lang="ja-JP" altLang="en-US" smtClean="0"/>
              <a:t>‹#›</a:t>
            </a:fld>
            <a:endParaRPr kumimoji="1" lang="ja-JP" altLang="en-US"/>
          </a:p>
        </p:txBody>
      </p:sp>
    </p:spTree>
    <p:extLst>
      <p:ext uri="{BB962C8B-B14F-4D97-AF65-F5344CB8AC3E}">
        <p14:creationId xmlns:p14="http://schemas.microsoft.com/office/powerpoint/2010/main" val="40339254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B58F65F-BE93-4C4B-9ACB-E1DA38AD42C4}" type="datetimeFigureOut">
              <a:rPr kumimoji="1" lang="ja-JP" altLang="en-US" smtClean="0"/>
              <a:t>2021/9/9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A70C032-BE14-4E2D-8444-B9CE73F19C2D}" type="slidenum">
              <a:rPr kumimoji="1" lang="ja-JP" altLang="en-US" smtClean="0"/>
              <a:t>‹#›</a:t>
            </a:fld>
            <a:endParaRPr kumimoji="1" lang="ja-JP" altLang="en-US"/>
          </a:p>
        </p:txBody>
      </p:sp>
    </p:spTree>
    <p:extLst>
      <p:ext uri="{BB962C8B-B14F-4D97-AF65-F5344CB8AC3E}">
        <p14:creationId xmlns:p14="http://schemas.microsoft.com/office/powerpoint/2010/main" val="34035086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B58F65F-BE93-4C4B-9ACB-E1DA38AD42C4}" type="datetimeFigureOut">
              <a:rPr kumimoji="1" lang="ja-JP" altLang="en-US" smtClean="0"/>
              <a:t>2021/9/9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A70C032-BE14-4E2D-8444-B9CE73F19C2D}" type="slidenum">
              <a:rPr kumimoji="1" lang="ja-JP" altLang="en-US" smtClean="0"/>
              <a:t>‹#›</a:t>
            </a:fld>
            <a:endParaRPr kumimoji="1" lang="ja-JP" altLang="en-US"/>
          </a:p>
        </p:txBody>
      </p:sp>
    </p:spTree>
    <p:extLst>
      <p:ext uri="{BB962C8B-B14F-4D97-AF65-F5344CB8AC3E}">
        <p14:creationId xmlns:p14="http://schemas.microsoft.com/office/powerpoint/2010/main" val="289984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CB58F65F-BE93-4C4B-9ACB-E1DA38AD42C4}" type="datetimeFigureOut">
              <a:rPr kumimoji="1" lang="ja-JP" altLang="en-US" smtClean="0"/>
              <a:t>2021/9/9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A70C032-BE14-4E2D-8444-B9CE73F19C2D}" type="slidenum">
              <a:rPr kumimoji="1" lang="ja-JP" altLang="en-US" smtClean="0"/>
              <a:t>‹#›</a:t>
            </a:fld>
            <a:endParaRPr kumimoji="1" lang="ja-JP" altLang="en-US"/>
          </a:p>
        </p:txBody>
      </p:sp>
    </p:spTree>
    <p:extLst>
      <p:ext uri="{BB962C8B-B14F-4D97-AF65-F5344CB8AC3E}">
        <p14:creationId xmlns:p14="http://schemas.microsoft.com/office/powerpoint/2010/main" val="29423494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CB58F65F-BE93-4C4B-9ACB-E1DA38AD42C4}" type="datetimeFigureOut">
              <a:rPr kumimoji="1" lang="ja-JP" altLang="en-US" smtClean="0"/>
              <a:t>2021/9/9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A70C032-BE14-4E2D-8444-B9CE73F19C2D}" type="slidenum">
              <a:rPr kumimoji="1" lang="ja-JP" altLang="en-US" smtClean="0"/>
              <a:t>‹#›</a:t>
            </a:fld>
            <a:endParaRPr kumimoji="1" lang="ja-JP" altLang="en-US"/>
          </a:p>
        </p:txBody>
      </p:sp>
    </p:spTree>
    <p:extLst>
      <p:ext uri="{BB962C8B-B14F-4D97-AF65-F5344CB8AC3E}">
        <p14:creationId xmlns:p14="http://schemas.microsoft.com/office/powerpoint/2010/main" val="2967571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CB58F65F-BE93-4C4B-9ACB-E1DA38AD42C4}" type="datetimeFigureOut">
              <a:rPr kumimoji="1" lang="ja-JP" altLang="en-US" smtClean="0"/>
              <a:t>2021/9/9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1A70C032-BE14-4E2D-8444-B9CE73F19C2D}" type="slidenum">
              <a:rPr kumimoji="1" lang="ja-JP" altLang="en-US" smtClean="0"/>
              <a:t>‹#›</a:t>
            </a:fld>
            <a:endParaRPr kumimoji="1" lang="ja-JP" altLang="en-US"/>
          </a:p>
        </p:txBody>
      </p:sp>
    </p:spTree>
    <p:extLst>
      <p:ext uri="{BB962C8B-B14F-4D97-AF65-F5344CB8AC3E}">
        <p14:creationId xmlns:p14="http://schemas.microsoft.com/office/powerpoint/2010/main" val="481554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CB58F65F-BE93-4C4B-9ACB-E1DA38AD42C4}" type="datetimeFigureOut">
              <a:rPr kumimoji="1" lang="ja-JP" altLang="en-US" smtClean="0"/>
              <a:t>2021/9/9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1A70C032-BE14-4E2D-8444-B9CE73F19C2D}" type="slidenum">
              <a:rPr kumimoji="1" lang="ja-JP" altLang="en-US" smtClean="0"/>
              <a:t>‹#›</a:t>
            </a:fld>
            <a:endParaRPr kumimoji="1" lang="ja-JP" altLang="en-US"/>
          </a:p>
        </p:txBody>
      </p:sp>
    </p:spTree>
    <p:extLst>
      <p:ext uri="{BB962C8B-B14F-4D97-AF65-F5344CB8AC3E}">
        <p14:creationId xmlns:p14="http://schemas.microsoft.com/office/powerpoint/2010/main" val="6517720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58F65F-BE93-4C4B-9ACB-E1DA38AD42C4}" type="datetimeFigureOut">
              <a:rPr kumimoji="1" lang="ja-JP" altLang="en-US" smtClean="0"/>
              <a:t>2021/9/9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1A70C032-BE14-4E2D-8444-B9CE73F19C2D}" type="slidenum">
              <a:rPr kumimoji="1" lang="ja-JP" altLang="en-US" smtClean="0"/>
              <a:t>‹#›</a:t>
            </a:fld>
            <a:endParaRPr kumimoji="1" lang="ja-JP" altLang="en-US"/>
          </a:p>
        </p:txBody>
      </p:sp>
    </p:spTree>
    <p:extLst>
      <p:ext uri="{BB962C8B-B14F-4D97-AF65-F5344CB8AC3E}">
        <p14:creationId xmlns:p14="http://schemas.microsoft.com/office/powerpoint/2010/main" val="9207532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B58F65F-BE93-4C4B-9ACB-E1DA38AD42C4}" type="datetimeFigureOut">
              <a:rPr kumimoji="1" lang="ja-JP" altLang="en-US" smtClean="0"/>
              <a:t>2021/9/9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A70C032-BE14-4E2D-8444-B9CE73F19C2D}" type="slidenum">
              <a:rPr kumimoji="1" lang="ja-JP" altLang="en-US" smtClean="0"/>
              <a:t>‹#›</a:t>
            </a:fld>
            <a:endParaRPr kumimoji="1" lang="ja-JP" altLang="en-US"/>
          </a:p>
        </p:txBody>
      </p:sp>
    </p:spTree>
    <p:extLst>
      <p:ext uri="{BB962C8B-B14F-4D97-AF65-F5344CB8AC3E}">
        <p14:creationId xmlns:p14="http://schemas.microsoft.com/office/powerpoint/2010/main" val="38324212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B58F65F-BE93-4C4B-9ACB-E1DA38AD42C4}" type="datetimeFigureOut">
              <a:rPr kumimoji="1" lang="ja-JP" altLang="en-US" smtClean="0"/>
              <a:t>2021/9/9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A70C032-BE14-4E2D-8444-B9CE73F19C2D}" type="slidenum">
              <a:rPr kumimoji="1" lang="ja-JP" altLang="en-US" smtClean="0"/>
              <a:t>‹#›</a:t>
            </a:fld>
            <a:endParaRPr kumimoji="1" lang="ja-JP" altLang="en-US"/>
          </a:p>
        </p:txBody>
      </p:sp>
    </p:spTree>
    <p:extLst>
      <p:ext uri="{BB962C8B-B14F-4D97-AF65-F5344CB8AC3E}">
        <p14:creationId xmlns:p14="http://schemas.microsoft.com/office/powerpoint/2010/main" val="33694009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58F65F-BE93-4C4B-9ACB-E1DA38AD42C4}" type="datetimeFigureOut">
              <a:rPr kumimoji="1" lang="ja-JP" altLang="en-US" smtClean="0"/>
              <a:t>2021/9/9</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70C032-BE14-4E2D-8444-B9CE73F19C2D}" type="slidenum">
              <a:rPr kumimoji="1" lang="ja-JP" altLang="en-US" smtClean="0"/>
              <a:t>‹#›</a:t>
            </a:fld>
            <a:endParaRPr kumimoji="1" lang="ja-JP" altLang="en-US"/>
          </a:p>
        </p:txBody>
      </p:sp>
    </p:spTree>
    <p:extLst>
      <p:ext uri="{BB962C8B-B14F-4D97-AF65-F5344CB8AC3E}">
        <p14:creationId xmlns:p14="http://schemas.microsoft.com/office/powerpoint/2010/main" val="26983627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1">
            <a:extLst>
              <a:ext uri="{FF2B5EF4-FFF2-40B4-BE49-F238E27FC236}">
                <a16:creationId xmlns:a16="http://schemas.microsoft.com/office/drawing/2014/main" id="{0A1863B2-BEE4-4B29-91CA-E8C2833F342C}"/>
              </a:ext>
            </a:extLst>
          </p:cNvPr>
          <p:cNvSpPr txBox="1">
            <a:spLocks/>
          </p:cNvSpPr>
          <p:nvPr/>
        </p:nvSpPr>
        <p:spPr>
          <a:xfrm>
            <a:off x="-33962" y="160346"/>
            <a:ext cx="9950727" cy="464942"/>
          </a:xfrm>
          <a:prstGeom prst="rect">
            <a:avLst/>
          </a:prstGeom>
          <a:solidFill>
            <a:schemeClr val="accent6">
              <a:lumMod val="60000"/>
              <a:lumOff val="40000"/>
            </a:schemeClr>
          </a:solidFill>
        </p:spPr>
        <p:txBody>
          <a:bodyPr vert="horz" lIns="91440" tIns="45720" rIns="91440" bIns="45720" rtlCol="0" anchor="b">
            <a:noAutofit/>
          </a:bodyPr>
          <a:lstStyle>
            <a:lvl1pPr algn="l" defTabSz="1280160" rtl="0" eaLnBrk="1" latinLnBrk="0" hangingPunct="1">
              <a:lnSpc>
                <a:spcPct val="90000"/>
              </a:lnSpc>
              <a:spcBef>
                <a:spcPct val="0"/>
              </a:spcBef>
              <a:buNone/>
              <a:defRPr kumimoji="1" sz="6160" kern="1200">
                <a:solidFill>
                  <a:schemeClr val="tx1"/>
                </a:solidFill>
                <a:latin typeface="+mj-lt"/>
                <a:ea typeface="+mj-ea"/>
                <a:cs typeface="+mj-cs"/>
              </a:defRPr>
            </a:lvl1pPr>
          </a:lstStyle>
          <a:p>
            <a:pPr lvl="0">
              <a:defRPr/>
            </a:pPr>
            <a:r>
              <a:rPr kumimoji="1" lang="ja-JP" altLang="en-US" sz="1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　</a:t>
            </a:r>
            <a:r>
              <a:rPr kumimoji="1" lang="ja-JP" altLang="en-US" sz="18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j-cs"/>
              </a:rPr>
              <a:t>社会情勢（</a:t>
            </a:r>
            <a:r>
              <a:rPr kumimoji="0" lang="en-US" altLang="ja-JP" sz="1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SDG</a:t>
            </a:r>
            <a:r>
              <a:rPr kumimoji="0" lang="ja-JP" altLang="en-US" sz="1800" b="1"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ｓ</a:t>
            </a:r>
            <a:r>
              <a:rPr kumimoji="0" lang="ja-JP" altLang="en-US" sz="1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a:t>
            </a:r>
            <a:r>
              <a:rPr kumimoji="0" lang="en-US" altLang="ja-JP" sz="1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2025</a:t>
            </a:r>
            <a:r>
              <a:rPr kumimoji="0" lang="ja-JP" altLang="en-US" sz="1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大阪・関西</a:t>
            </a:r>
            <a:r>
              <a:rPr kumimoji="0" lang="ja-JP" altLang="en-US" sz="1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万博）</a:t>
            </a:r>
            <a:endParaRPr kumimoji="1" lang="ja-JP" altLang="en-US" sz="1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endParaRPr>
          </a:p>
        </p:txBody>
      </p:sp>
      <p:sp>
        <p:nvSpPr>
          <p:cNvPr id="28" name="正方形/長方形 27">
            <a:extLst>
              <a:ext uri="{FF2B5EF4-FFF2-40B4-BE49-F238E27FC236}">
                <a16:creationId xmlns:a16="http://schemas.microsoft.com/office/drawing/2014/main" id="{6298BA7E-B299-4383-B170-F6FF3DB60E59}"/>
              </a:ext>
            </a:extLst>
          </p:cNvPr>
          <p:cNvSpPr/>
          <p:nvPr/>
        </p:nvSpPr>
        <p:spPr>
          <a:xfrm>
            <a:off x="107504" y="620688"/>
            <a:ext cx="9493308" cy="2400657"/>
          </a:xfrm>
          <a:prstGeom prst="rect">
            <a:avLst/>
          </a:prstGeom>
        </p:spPr>
        <p:txBody>
          <a:bodyPr wrap="square">
            <a:spAutoFit/>
          </a:bodyPr>
          <a:lstStyle/>
          <a:p>
            <a:pPr marL="180000" marR="0" lvl="0" indent="-457200" algn="just" defTabSz="457200" rtl="0" eaLnBrk="1" fontAlgn="auto" latinLnBrk="0" hangingPunct="1">
              <a:lnSpc>
                <a:spcPts val="1800"/>
              </a:lnSpc>
              <a:spcBef>
                <a:spcPts val="0"/>
              </a:spcBef>
              <a:spcAft>
                <a:spcPts val="0"/>
              </a:spcAft>
              <a:buClrTx/>
              <a:buSzTx/>
              <a:buFontTx/>
              <a:buNone/>
              <a:tabLst/>
              <a:defRPr/>
            </a:pPr>
            <a:endParaRPr kumimoji="0"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0000" lvl="0" indent="-457200" algn="just">
              <a:lnSpc>
                <a:spcPts val="1800"/>
              </a:lnSpc>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〇</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とは、</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2015</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9</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月の国連サミットで加盟国の全会一致で採択された「持続可能な開発のための</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2030</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アジェンダ」に記載された，</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2030</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年までに持続可能でよりよい世界を目指す国際</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目標。</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17</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のゴール・</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169</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のターゲットから構成され</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，先進国と開発途上国が共に取組み、地球上</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の「誰一人取り残さない」ことを</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誓ってい</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る</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ts val="1800"/>
              </a:lnSpc>
            </a:pPr>
            <a:endParaRPr kumimoji="1" lang="en-US" altLang="ja-JP" sz="1600" dirty="0">
              <a:latin typeface="Meiryo UI" panose="020B0604030504040204" pitchFamily="50" charset="-128"/>
              <a:ea typeface="Meiryo UI" panose="020B0604030504040204" pitchFamily="50" charset="-128"/>
            </a:endParaRPr>
          </a:p>
          <a:p>
            <a:pPr marL="180000" indent="-457200" algn="just">
              <a:lnSpc>
                <a:spcPts val="1800"/>
              </a:lnSpc>
            </a:pPr>
            <a:r>
              <a:rPr kumimoji="1"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○農業分野では、</a:t>
            </a:r>
            <a:r>
              <a:rPr kumimoji="1"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持続可能な農業の推進</a:t>
            </a:r>
            <a:r>
              <a:rPr kumimoji="1"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や</a:t>
            </a:r>
            <a:r>
              <a:rPr kumimoji="1"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健康と福祉の確保</a:t>
            </a:r>
            <a:r>
              <a:rPr kumimoji="1"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持続可能な消費と生産</a:t>
            </a:r>
            <a:r>
              <a:rPr kumimoji="1"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などの目標に向け行動していく必要がある。</a:t>
            </a:r>
            <a:endParaRPr lang="en-US" altLang="ja-JP"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ts val="1800"/>
              </a:lnSpc>
            </a:pPr>
            <a:endParaRPr kumimoji="1" lang="en-US" altLang="ja-JP" sz="1600" dirty="0" smtClean="0">
              <a:latin typeface="Meiryo UI" panose="020B0604030504040204" pitchFamily="50" charset="-128"/>
              <a:ea typeface="Meiryo UI" panose="020B0604030504040204" pitchFamily="50" charset="-128"/>
            </a:endParaRPr>
          </a:p>
          <a:p>
            <a:pPr marL="180000" indent="-457200" algn="just">
              <a:lnSpc>
                <a:spcPts val="1800"/>
              </a:lnSpc>
            </a:pPr>
            <a:r>
              <a:rPr kumimoji="1" lang="ja-JP" altLang="en-US" sz="1600" dirty="0" smtClean="0">
                <a:latin typeface="Meiryo UI" panose="020B0604030504040204" pitchFamily="50" charset="-128"/>
                <a:ea typeface="Meiryo UI" panose="020B0604030504040204" pitchFamily="50" charset="-128"/>
              </a:rPr>
              <a:t>〇</a:t>
            </a:r>
            <a:r>
              <a:rPr kumimoji="1" lang="ja-JP" altLang="en-US" sz="1600" dirty="0">
                <a:latin typeface="Meiryo UI" panose="020B0604030504040204" pitchFamily="50" charset="-128"/>
                <a:ea typeface="Meiryo UI" panose="020B0604030504040204" pitchFamily="50" charset="-128"/>
              </a:rPr>
              <a:t>　</a:t>
            </a:r>
            <a:r>
              <a:rPr kumimoji="1" lang="en-US" altLang="ja-JP" sz="1600" dirty="0">
                <a:latin typeface="Meiryo UI" panose="020B0604030504040204" pitchFamily="50" charset="-128"/>
                <a:ea typeface="Meiryo UI" panose="020B0604030504040204" pitchFamily="50" charset="-128"/>
              </a:rPr>
              <a:t>2025</a:t>
            </a:r>
            <a:r>
              <a:rPr kumimoji="1" lang="ja-JP" altLang="en-US" sz="1600" dirty="0">
                <a:latin typeface="Meiryo UI" panose="020B0604030504040204" pitchFamily="50" charset="-128"/>
                <a:ea typeface="Meiryo UI" panose="020B0604030504040204" pitchFamily="50" charset="-128"/>
              </a:rPr>
              <a:t>年に開催される大阪・関西万博のテーマである</a:t>
            </a:r>
            <a:r>
              <a:rPr kumimoji="1" lang="ja-JP" altLang="en-US" sz="1600" b="1" dirty="0">
                <a:latin typeface="Meiryo UI" panose="020B0604030504040204" pitchFamily="50" charset="-128"/>
                <a:ea typeface="Meiryo UI" panose="020B0604030504040204" pitchFamily="50" charset="-128"/>
              </a:rPr>
              <a:t>「いのち輝く未来社会のデザイン」</a:t>
            </a:r>
            <a:r>
              <a:rPr kumimoji="1" lang="ja-JP" altLang="en-US" sz="1600" dirty="0">
                <a:latin typeface="Meiryo UI" panose="020B0604030504040204" pitchFamily="50" charset="-128"/>
                <a:ea typeface="Meiryo UI" panose="020B0604030504040204" pitchFamily="50" charset="-128"/>
              </a:rPr>
              <a:t>は、</a:t>
            </a:r>
            <a:r>
              <a:rPr kumimoji="1" lang="en-US" altLang="ja-JP" sz="1600" dirty="0">
                <a:latin typeface="Meiryo UI" panose="020B0604030504040204" pitchFamily="50" charset="-128"/>
                <a:ea typeface="Meiryo UI" panose="020B0604030504040204" pitchFamily="50" charset="-128"/>
              </a:rPr>
              <a:t>SDGs</a:t>
            </a:r>
            <a:r>
              <a:rPr kumimoji="1" lang="ja-JP" altLang="en-US" sz="1600" dirty="0">
                <a:latin typeface="Meiryo UI" panose="020B0604030504040204" pitchFamily="50" charset="-128"/>
                <a:ea typeface="Meiryo UI" panose="020B0604030504040204" pitchFamily="50" charset="-128"/>
              </a:rPr>
              <a:t>が達成された社会をめざすもの</a:t>
            </a:r>
            <a:r>
              <a:rPr kumimoji="1" lang="ja-JP" altLang="en-US" sz="1600" dirty="0" smtClean="0">
                <a:latin typeface="Meiryo UI" panose="020B0604030504040204" pitchFamily="50" charset="-128"/>
                <a:ea typeface="Meiryo UI" panose="020B0604030504040204" pitchFamily="50" charset="-128"/>
              </a:rPr>
              <a:t>。</a:t>
            </a:r>
            <a:endParaRPr kumimoji="1" lang="en-US" altLang="ja-JP" sz="1600" dirty="0" smtClean="0">
              <a:latin typeface="Meiryo UI" panose="020B0604030504040204" pitchFamily="50" charset="-128"/>
              <a:ea typeface="Meiryo UI" panose="020B0604030504040204" pitchFamily="50" charset="-128"/>
            </a:endParaRPr>
          </a:p>
        </p:txBody>
      </p:sp>
      <p:pic>
        <p:nvPicPr>
          <p:cNvPr id="3" name="図 2"/>
          <p:cNvPicPr>
            <a:picLocks noChangeAspect="1"/>
          </p:cNvPicPr>
          <p:nvPr/>
        </p:nvPicPr>
        <p:blipFill>
          <a:blip r:embed="rId2"/>
          <a:stretch>
            <a:fillRect/>
          </a:stretch>
        </p:blipFill>
        <p:spPr>
          <a:xfrm>
            <a:off x="6685002" y="4333297"/>
            <a:ext cx="2684455" cy="401585"/>
          </a:xfrm>
          <a:prstGeom prst="rect">
            <a:avLst/>
          </a:prstGeom>
        </p:spPr>
      </p:pic>
      <p:pic>
        <p:nvPicPr>
          <p:cNvPr id="5" name="図 4"/>
          <p:cNvPicPr>
            <a:picLocks noChangeAspect="1"/>
          </p:cNvPicPr>
          <p:nvPr/>
        </p:nvPicPr>
        <p:blipFill>
          <a:blip r:embed="rId3"/>
          <a:stretch>
            <a:fillRect/>
          </a:stretch>
        </p:blipFill>
        <p:spPr>
          <a:xfrm>
            <a:off x="298746" y="3320591"/>
            <a:ext cx="6071865" cy="2989291"/>
          </a:xfrm>
          <a:prstGeom prst="rect">
            <a:avLst/>
          </a:prstGeom>
        </p:spPr>
      </p:pic>
      <p:pic>
        <p:nvPicPr>
          <p:cNvPr id="2" name="図 1"/>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470176" y="4721067"/>
            <a:ext cx="1114105" cy="1657401"/>
          </a:xfrm>
          <a:prstGeom prst="rect">
            <a:avLst/>
          </a:prstGeom>
        </p:spPr>
      </p:pic>
      <p:pic>
        <p:nvPicPr>
          <p:cNvPr id="8" name="図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13982" y="3233378"/>
            <a:ext cx="648000" cy="648000"/>
          </a:xfrm>
          <a:prstGeom prst="rect">
            <a:avLst/>
          </a:prstGeom>
        </p:spPr>
      </p:pic>
      <p:pic>
        <p:nvPicPr>
          <p:cNvPr id="39" name="図 3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91334" y="3240617"/>
            <a:ext cx="648000" cy="648000"/>
          </a:xfrm>
          <a:prstGeom prst="rect">
            <a:avLst/>
          </a:prstGeom>
        </p:spPr>
      </p:pic>
      <p:pic>
        <p:nvPicPr>
          <p:cNvPr id="40" name="図 3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869933" y="3249971"/>
            <a:ext cx="648000" cy="648000"/>
          </a:xfrm>
          <a:prstGeom prst="rect">
            <a:avLst/>
          </a:prstGeom>
        </p:spPr>
      </p:pic>
      <p:sp>
        <p:nvSpPr>
          <p:cNvPr id="41" name="正方形/長方形 40">
            <a:extLst>
              <a:ext uri="{FF2B5EF4-FFF2-40B4-BE49-F238E27FC236}">
                <a16:creationId xmlns:a16="http://schemas.microsoft.com/office/drawing/2014/main" id="{6298BA7E-B299-4383-B170-F6FF3DB60E59}"/>
              </a:ext>
            </a:extLst>
          </p:cNvPr>
          <p:cNvSpPr/>
          <p:nvPr/>
        </p:nvSpPr>
        <p:spPr>
          <a:xfrm>
            <a:off x="107504" y="6378296"/>
            <a:ext cx="9261953" cy="323165"/>
          </a:xfrm>
          <a:prstGeom prst="rect">
            <a:avLst/>
          </a:prstGeom>
          <a:solidFill>
            <a:schemeClr val="accent4">
              <a:lumMod val="40000"/>
              <a:lumOff val="60000"/>
            </a:schemeClr>
          </a:solidFill>
        </p:spPr>
        <p:txBody>
          <a:bodyPr wrap="square">
            <a:spAutoFit/>
          </a:bodyPr>
          <a:lstStyle/>
          <a:p>
            <a:pPr marL="180000" indent="-457200" algn="just">
              <a:lnSpc>
                <a:spcPts val="1800"/>
              </a:lnSpc>
            </a:pPr>
            <a:r>
              <a:rPr kumimoji="1" lang="ja-JP" altLang="en-US"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持続可能な農業、農による環境への貢献、健康という価値の創造　などに向けた行動が必要。</a:t>
            </a:r>
            <a:endParaRPr lang="en-US" altLang="ja-JP" sz="16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テキスト ボックス 41"/>
          <p:cNvSpPr txBox="1"/>
          <p:nvPr/>
        </p:nvSpPr>
        <p:spPr>
          <a:xfrm>
            <a:off x="9120698" y="267014"/>
            <a:ext cx="714517" cy="276999"/>
          </a:xfrm>
          <a:prstGeom prst="rect">
            <a:avLst/>
          </a:prstGeom>
          <a:solidFill>
            <a:schemeClr val="bg1"/>
          </a:solidFill>
          <a:ln>
            <a:solidFill>
              <a:schemeClr val="tx1"/>
            </a:solidFill>
          </a:ln>
        </p:spPr>
        <p:txBody>
          <a:bodyPr wrap="square" rtlCol="0" anchor="ctr">
            <a:spAutoFit/>
          </a:bodyPr>
          <a:lstStyle/>
          <a:p>
            <a:pPr algn="ctr"/>
            <a:r>
              <a:rPr kumimoji="1" lang="ja-JP" altLang="en-US" sz="1200" dirty="0" smtClean="0">
                <a:latin typeface="メイリオ" panose="020B0604030504040204" pitchFamily="50" charset="-128"/>
                <a:ea typeface="メイリオ" panose="020B0604030504040204" pitchFamily="50" charset="-128"/>
              </a:rPr>
              <a:t>資料３</a:t>
            </a:r>
            <a:endParaRPr kumimoji="1" lang="ja-JP" altLang="en-US" sz="1200" dirty="0">
              <a:latin typeface="メイリオ" panose="020B0604030504040204" pitchFamily="50" charset="-128"/>
              <a:ea typeface="メイリオ" panose="020B0604030504040204" pitchFamily="50" charset="-128"/>
            </a:endParaRPr>
          </a:p>
        </p:txBody>
      </p:sp>
      <p:sp>
        <p:nvSpPr>
          <p:cNvPr id="43" name="テキスト ボックス 15"/>
          <p:cNvSpPr txBox="1"/>
          <p:nvPr/>
        </p:nvSpPr>
        <p:spPr>
          <a:xfrm>
            <a:off x="9202248" y="6559303"/>
            <a:ext cx="714517" cy="276999"/>
          </a:xfrm>
          <a:prstGeom prst="rect">
            <a:avLst/>
          </a:prstGeom>
          <a:noFill/>
          <a:ln>
            <a:noFill/>
          </a:ln>
        </p:spPr>
        <p:txBody>
          <a:bodyPr wrap="square" rtlCol="0" anchor="ct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kumimoji="1" lang="en-US" altLang="ja-JP" sz="1200" dirty="0" smtClean="0">
                <a:latin typeface="メイリオ" panose="020B0604030504040204" pitchFamily="50" charset="-128"/>
                <a:ea typeface="メイリオ" panose="020B0604030504040204" pitchFamily="50" charset="-128"/>
              </a:rPr>
              <a:t>3-1</a:t>
            </a:r>
            <a:endParaRPr kumimoji="1" lang="ja-JP" altLang="en-US" sz="12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8023121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1">
            <a:extLst>
              <a:ext uri="{FF2B5EF4-FFF2-40B4-BE49-F238E27FC236}">
                <a16:creationId xmlns:a16="http://schemas.microsoft.com/office/drawing/2014/main" id="{0A1863B2-BEE4-4B29-91CA-E8C2833F342C}"/>
              </a:ext>
            </a:extLst>
          </p:cNvPr>
          <p:cNvSpPr txBox="1">
            <a:spLocks/>
          </p:cNvSpPr>
          <p:nvPr/>
        </p:nvSpPr>
        <p:spPr>
          <a:xfrm>
            <a:off x="-33962" y="160346"/>
            <a:ext cx="9950727" cy="464942"/>
          </a:xfrm>
          <a:prstGeom prst="rect">
            <a:avLst/>
          </a:prstGeom>
          <a:solidFill>
            <a:schemeClr val="accent6">
              <a:lumMod val="60000"/>
              <a:lumOff val="40000"/>
            </a:schemeClr>
          </a:solidFill>
        </p:spPr>
        <p:txBody>
          <a:bodyPr vert="horz" lIns="91440" tIns="45720" rIns="91440" bIns="45720" rtlCol="0" anchor="b">
            <a:noAutofit/>
          </a:bodyPr>
          <a:lstStyle>
            <a:lvl1pPr algn="l" defTabSz="1280160" rtl="0" eaLnBrk="1" latinLnBrk="0" hangingPunct="1">
              <a:lnSpc>
                <a:spcPct val="90000"/>
              </a:lnSpc>
              <a:spcBef>
                <a:spcPct val="0"/>
              </a:spcBef>
              <a:buNone/>
              <a:defRPr kumimoji="1" sz="6160" kern="1200">
                <a:solidFill>
                  <a:schemeClr val="tx1"/>
                </a:solidFill>
                <a:latin typeface="+mj-lt"/>
                <a:ea typeface="+mj-ea"/>
                <a:cs typeface="+mj-cs"/>
              </a:defRPr>
            </a:lvl1pPr>
          </a:lstStyle>
          <a:p>
            <a:pPr lvl="0">
              <a:defRPr/>
            </a:pPr>
            <a:r>
              <a:rPr kumimoji="1" lang="ja-JP" altLang="en-US" sz="1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　</a:t>
            </a:r>
            <a:r>
              <a:rPr kumimoji="1" lang="ja-JP" altLang="en-US" sz="18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j-cs"/>
              </a:rPr>
              <a:t>社会情勢（</a:t>
            </a:r>
            <a:r>
              <a:rPr kumimoji="0" lang="ja-JP" altLang="en-US" sz="1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脱炭素社会の</a:t>
            </a:r>
            <a:r>
              <a:rPr kumimoji="0" lang="ja-JP" altLang="en-US" sz="1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実現）</a:t>
            </a:r>
            <a:endParaRPr kumimoji="1" lang="ja-JP" altLang="en-US" sz="1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endParaRPr>
          </a:p>
        </p:txBody>
      </p:sp>
      <p:sp>
        <p:nvSpPr>
          <p:cNvPr id="28" name="正方形/長方形 27">
            <a:extLst>
              <a:ext uri="{FF2B5EF4-FFF2-40B4-BE49-F238E27FC236}">
                <a16:creationId xmlns:a16="http://schemas.microsoft.com/office/drawing/2014/main" id="{6298BA7E-B299-4383-B170-F6FF3DB60E59}"/>
              </a:ext>
            </a:extLst>
          </p:cNvPr>
          <p:cNvSpPr/>
          <p:nvPr/>
        </p:nvSpPr>
        <p:spPr>
          <a:xfrm>
            <a:off x="259904" y="4562216"/>
            <a:ext cx="5385916" cy="1477328"/>
          </a:xfrm>
          <a:prstGeom prst="rect">
            <a:avLst/>
          </a:prstGeom>
          <a:noFill/>
        </p:spPr>
        <p:txBody>
          <a:bodyPr wrap="square">
            <a:spAutoFit/>
          </a:bodyPr>
          <a:lstStyle/>
          <a:p>
            <a:pPr marL="180000" indent="-457200" algn="just">
              <a:lnSpc>
                <a:spcPts val="1800"/>
              </a:lnSpc>
            </a:pPr>
            <a:r>
              <a:rPr kumimoji="1"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○府</a:t>
            </a:r>
            <a:r>
              <a:rPr kumimoji="1"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においても、</a:t>
            </a:r>
            <a:r>
              <a:rPr kumimoji="1"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2019</a:t>
            </a:r>
            <a:r>
              <a:rPr kumimoji="1"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年に</a:t>
            </a:r>
            <a:r>
              <a:rPr kumimoji="1"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知事が「</a:t>
            </a:r>
            <a:r>
              <a:rPr kumimoji="1"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2050</a:t>
            </a:r>
            <a:r>
              <a:rPr kumimoji="1"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年に府内の二酸化炭素の排出量・実質ゼロを目指す」と表明</a:t>
            </a:r>
            <a:r>
              <a:rPr kumimoji="1"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ts val="18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農業分野での脱炭素化は府全体の排出量と比べるとわずかではあるが、「食」や「農」という府民の身近な場面での取組みを進めることで、大阪農業の価値向上や府民意識の醸成を目指すべき。</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テキスト ボックス 16"/>
          <p:cNvSpPr txBox="1"/>
          <p:nvPr/>
        </p:nvSpPr>
        <p:spPr>
          <a:xfrm>
            <a:off x="6272157" y="6322061"/>
            <a:ext cx="3329305" cy="567690"/>
          </a:xfrm>
          <a:prstGeom prst="rect">
            <a:avLst/>
          </a:prstGeom>
          <a:noFill/>
          <a:ln w="6350">
            <a:noFill/>
          </a:ln>
        </p:spPr>
        <p:txBody>
          <a:bodyPr rot="0" spcFirstLastPara="0" vert="horz" wrap="square" lIns="74295" tIns="8890" rIns="74295" bIns="8890" numCol="1" spcCol="0" rtlCol="0" fromWordArt="0" anchor="t" anchorCtr="0" forceAA="0" compatLnSpc="1">
            <a:prstTxWarp prst="textNoShape">
              <a:avLst/>
            </a:prstTxWarp>
            <a:noAutofit/>
          </a:bodyPr>
          <a:lstStyle/>
          <a:p>
            <a:pPr marL="142875" marR="142875" algn="just">
              <a:lnSpc>
                <a:spcPts val="1200"/>
              </a:lnSpc>
              <a:spcAft>
                <a:spcPts val="0"/>
              </a:spcAft>
            </a:pPr>
            <a:r>
              <a:rPr lang="ja-JP" sz="1050" kern="100" dirty="0">
                <a:solidFill>
                  <a:srgbClr val="000000"/>
                </a:solidFill>
                <a:effectLst/>
                <a:latin typeface="游明朝" panose="02020400000000000000" pitchFamily="18" charset="-128"/>
                <a:ea typeface="ＭＳ 明朝" panose="02020609040205080304" pitchFamily="17" charset="-128"/>
                <a:cs typeface="Times New Roman" panose="02020603050405020304" pitchFamily="18" charset="0"/>
              </a:rPr>
              <a:t>図</a:t>
            </a:r>
            <a:r>
              <a:rPr lang="en-US" sz="1050" kern="100" dirty="0">
                <a:solidFill>
                  <a:srgbClr val="494949"/>
                </a:solidFill>
                <a:effectLst/>
                <a:latin typeface="ＭＳ 明朝" panose="02020609040205080304" pitchFamily="17" charset="-128"/>
                <a:ea typeface="游明朝" panose="02020400000000000000" pitchFamily="18" charset="-128"/>
                <a:cs typeface="Times New Roman" panose="02020603050405020304" pitchFamily="18" charset="0"/>
              </a:rPr>
              <a:t>1</a:t>
            </a:r>
            <a:r>
              <a:rPr lang="en-US" sz="1050" kern="100" dirty="0">
                <a:solidFill>
                  <a:srgbClr val="000000"/>
                </a:solidFill>
                <a:effectLst/>
                <a:latin typeface="ＭＳ 明朝" panose="02020609040205080304" pitchFamily="17" charset="-128"/>
                <a:ea typeface="游明朝" panose="02020400000000000000" pitchFamily="18" charset="-128"/>
                <a:cs typeface="Times New Roman" panose="02020603050405020304" pitchFamily="18" charset="0"/>
              </a:rPr>
              <a:t>-2</a:t>
            </a:r>
            <a:r>
              <a:rPr lang="ja-JP" sz="1050" kern="100" dirty="0">
                <a:solidFill>
                  <a:srgbClr val="000000"/>
                </a:solidFill>
                <a:effectLst/>
                <a:latin typeface="游明朝" panose="02020400000000000000" pitchFamily="18" charset="-128"/>
                <a:ea typeface="ＭＳ 明朝" panose="02020609040205080304" pitchFamily="17" charset="-128"/>
                <a:cs typeface="Times New Roman" panose="02020603050405020304" pitchFamily="18" charset="0"/>
              </a:rPr>
              <a:t>　大阪の年平均気温（</a:t>
            </a:r>
            <a:r>
              <a:rPr lang="en-US" sz="1050" kern="100" dirty="0">
                <a:solidFill>
                  <a:srgbClr val="000000"/>
                </a:solidFill>
                <a:effectLst/>
                <a:latin typeface="游明朝" panose="02020400000000000000" pitchFamily="18" charset="-128"/>
                <a:ea typeface="ＭＳ 明朝" panose="02020609040205080304" pitchFamily="17" charset="-128"/>
                <a:cs typeface="Times New Roman" panose="02020603050405020304" pitchFamily="18" charset="0"/>
              </a:rPr>
              <a:t>1883</a:t>
            </a:r>
            <a:r>
              <a:rPr lang="ja-JP" sz="1050" kern="100" dirty="0">
                <a:solidFill>
                  <a:srgbClr val="000000"/>
                </a:solidFill>
                <a:effectLst/>
                <a:latin typeface="游明朝" panose="02020400000000000000" pitchFamily="18" charset="-128"/>
                <a:ea typeface="ＭＳ 明朝" panose="02020609040205080304" pitchFamily="17" charset="-128"/>
                <a:cs typeface="Times New Roman" panose="02020603050405020304" pitchFamily="18" charset="0"/>
              </a:rPr>
              <a:t>～</a:t>
            </a:r>
            <a:r>
              <a:rPr lang="en-US" sz="1050" kern="100" dirty="0">
                <a:solidFill>
                  <a:srgbClr val="000000"/>
                </a:solidFill>
                <a:effectLst/>
                <a:latin typeface="游明朝" panose="02020400000000000000" pitchFamily="18" charset="-128"/>
                <a:ea typeface="ＭＳ 明朝" panose="02020609040205080304" pitchFamily="17" charset="-128"/>
                <a:cs typeface="Times New Roman" panose="02020603050405020304" pitchFamily="18" charset="0"/>
              </a:rPr>
              <a:t>2018</a:t>
            </a:r>
            <a:r>
              <a:rPr lang="ja-JP" sz="1050" kern="100" dirty="0">
                <a:solidFill>
                  <a:srgbClr val="000000"/>
                </a:solidFill>
                <a:effectLst/>
                <a:latin typeface="游明朝" panose="02020400000000000000" pitchFamily="18" charset="-128"/>
                <a:ea typeface="ＭＳ 明朝" panose="02020609040205080304" pitchFamily="17" charset="-128"/>
                <a:cs typeface="Times New Roman" panose="02020603050405020304" pitchFamily="18" charset="0"/>
              </a:rPr>
              <a:t>年）</a:t>
            </a:r>
            <a:endParaRPr lang="ja-JP" sz="1050" kern="100" dirty="0">
              <a:solidFill>
                <a:srgbClr val="494949"/>
              </a:solidFill>
              <a:effectLst/>
              <a:latin typeface="游明朝" panose="02020400000000000000" pitchFamily="18" charset="-128"/>
              <a:ea typeface="游明朝" panose="02020400000000000000" pitchFamily="18" charset="-128"/>
              <a:cs typeface="Times New Roman" panose="02020603050405020304" pitchFamily="18" charset="0"/>
            </a:endParaRPr>
          </a:p>
          <a:p>
            <a:pPr marL="142875" marR="142875" algn="just">
              <a:lnSpc>
                <a:spcPts val="1200"/>
              </a:lnSpc>
              <a:spcAft>
                <a:spcPts val="0"/>
              </a:spcAft>
            </a:pPr>
            <a:r>
              <a:rPr lang="ja-JP" sz="1000" kern="100" dirty="0">
                <a:solidFill>
                  <a:srgbClr val="000000"/>
                </a:solidFill>
                <a:effectLst/>
                <a:latin typeface="游明朝" panose="02020400000000000000" pitchFamily="18" charset="-128"/>
                <a:ea typeface="ＭＳ 明朝" panose="02020609040205080304" pitchFamily="17" charset="-128"/>
                <a:cs typeface="Times New Roman" panose="02020603050405020304" pitchFamily="18" charset="0"/>
              </a:rPr>
              <a:t>出典：「気候変動適応情報プラットフォーム」</a:t>
            </a:r>
            <a:endParaRPr lang="ja-JP" sz="1050" kern="100" dirty="0">
              <a:solidFill>
                <a:srgbClr val="494949"/>
              </a:solidFill>
              <a:effectLst/>
              <a:latin typeface="游明朝" panose="02020400000000000000" pitchFamily="18" charset="-128"/>
              <a:ea typeface="游明朝" panose="02020400000000000000" pitchFamily="18" charset="-128"/>
              <a:cs typeface="Times New Roman" panose="02020603050405020304" pitchFamily="18" charset="0"/>
            </a:endParaRPr>
          </a:p>
          <a:p>
            <a:pPr marL="142875" marR="142875" indent="381000" algn="just">
              <a:lnSpc>
                <a:spcPts val="1200"/>
              </a:lnSpc>
              <a:spcAft>
                <a:spcPts val="0"/>
              </a:spcAft>
            </a:pPr>
            <a:r>
              <a:rPr lang="ja-JP" sz="1000" kern="100" dirty="0">
                <a:solidFill>
                  <a:srgbClr val="000000"/>
                </a:solidFill>
                <a:effectLst/>
                <a:latin typeface="游明朝" panose="02020400000000000000" pitchFamily="18" charset="-128"/>
                <a:ea typeface="ＭＳ 明朝" panose="02020609040205080304" pitchFamily="17" charset="-128"/>
                <a:cs typeface="Times New Roman" panose="02020603050405020304" pitchFamily="18" charset="0"/>
              </a:rPr>
              <a:t>ホームページ（気象庁作成）</a:t>
            </a:r>
            <a:endParaRPr lang="ja-JP" sz="1050" kern="100" dirty="0">
              <a:solidFill>
                <a:srgbClr val="494949"/>
              </a:solidFill>
              <a:effectLst/>
              <a:latin typeface="游明朝" panose="02020400000000000000" pitchFamily="18" charset="-128"/>
              <a:ea typeface="游明朝" panose="02020400000000000000" pitchFamily="18" charset="-128"/>
              <a:cs typeface="Times New Roman" panose="02020603050405020304" pitchFamily="18" charset="0"/>
            </a:endParaRPr>
          </a:p>
        </p:txBody>
      </p:sp>
      <p:grpSp>
        <p:nvGrpSpPr>
          <p:cNvPr id="42" name="グループ化 41" descr="出典：「気候変動適応情報プラットフォーム」ホームページ（気象庁作成）&#10;" title="図1-2　大阪の年平均気温（1883～2018年）"/>
          <p:cNvGrpSpPr/>
          <p:nvPr/>
        </p:nvGrpSpPr>
        <p:grpSpPr>
          <a:xfrm>
            <a:off x="5967553" y="4212591"/>
            <a:ext cx="3463925" cy="2071370"/>
            <a:chOff x="0" y="0"/>
            <a:chExt cx="3463925" cy="2071370"/>
          </a:xfrm>
        </p:grpSpPr>
        <p:pic>
          <p:nvPicPr>
            <p:cNvPr id="43" name="図 42"/>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0" y="0"/>
              <a:ext cx="3463925" cy="2071370"/>
            </a:xfrm>
            <a:prstGeom prst="rect">
              <a:avLst/>
            </a:prstGeom>
            <a:noFill/>
            <a:ln>
              <a:noFill/>
            </a:ln>
          </p:spPr>
        </p:pic>
        <p:sp>
          <p:nvSpPr>
            <p:cNvPr id="44" name="テキスト ボックス 2"/>
            <p:cNvSpPr txBox="1">
              <a:spLocks noChangeArrowheads="1"/>
            </p:cNvSpPr>
            <p:nvPr/>
          </p:nvSpPr>
          <p:spPr bwMode="auto">
            <a:xfrm>
              <a:off x="1266825" y="38100"/>
              <a:ext cx="1404865" cy="127000"/>
            </a:xfrm>
            <a:prstGeom prst="rect">
              <a:avLst/>
            </a:prstGeom>
            <a:solidFill>
              <a:schemeClr val="bg1"/>
            </a:solidFill>
            <a:ln>
              <a:noFill/>
            </a:ln>
          </p:spPr>
          <p:style>
            <a:lnRef idx="0">
              <a:scrgbClr r="0" g="0" b="0"/>
            </a:lnRef>
            <a:fillRef idx="0">
              <a:scrgbClr r="0" g="0" b="0"/>
            </a:fillRef>
            <a:effectRef idx="0">
              <a:scrgbClr r="0" g="0" b="0"/>
            </a:effectRef>
            <a:fontRef idx="minor">
              <a:schemeClr val="dk1"/>
            </a:fontRef>
          </p:style>
          <p:txBody>
            <a:bodyPr rot="0" vert="horz" wrap="square" lIns="36000" tIns="0" rIns="36000" bIns="0" anchor="t" anchorCtr="0">
              <a:spAutoFit/>
            </a:bodyPr>
            <a:lstStyle/>
            <a:p>
              <a:pPr marL="142875" marR="142875" algn="just">
                <a:lnSpc>
                  <a:spcPts val="1000"/>
                </a:lnSpc>
                <a:spcAft>
                  <a:spcPts val="0"/>
                </a:spcAft>
              </a:pPr>
              <a:r>
                <a:rPr lang="ja-JP" sz="800" kern="100">
                  <a:solidFill>
                    <a:srgbClr val="494949"/>
                  </a:solidFill>
                  <a:effectLst/>
                  <a:ea typeface="ＭＳ 明朝" panose="02020609040205080304" pitchFamily="17" charset="-128"/>
                  <a:cs typeface="Times New Roman" panose="02020603050405020304" pitchFamily="18" charset="0"/>
                </a:rPr>
                <a:t>　　　　　　　　　　　　　</a:t>
              </a:r>
              <a:endParaRPr lang="ja-JP" sz="1050" kern="100">
                <a:solidFill>
                  <a:srgbClr val="494949"/>
                </a:solidFill>
                <a:effectLst/>
                <a:ea typeface="游明朝" panose="02020400000000000000" pitchFamily="18" charset="-128"/>
                <a:cs typeface="Times New Roman" panose="02020603050405020304" pitchFamily="18" charset="0"/>
              </a:endParaRPr>
            </a:p>
          </p:txBody>
        </p:sp>
      </p:grpSp>
      <p:sp>
        <p:nvSpPr>
          <p:cNvPr id="45" name="正方形/長方形 44">
            <a:extLst>
              <a:ext uri="{FF2B5EF4-FFF2-40B4-BE49-F238E27FC236}">
                <a16:creationId xmlns:a16="http://schemas.microsoft.com/office/drawing/2014/main" id="{6298BA7E-B299-4383-B170-F6FF3DB60E59}"/>
              </a:ext>
            </a:extLst>
          </p:cNvPr>
          <p:cNvSpPr/>
          <p:nvPr/>
        </p:nvSpPr>
        <p:spPr>
          <a:xfrm>
            <a:off x="259904" y="773088"/>
            <a:ext cx="9493308" cy="3323987"/>
          </a:xfrm>
          <a:prstGeom prst="rect">
            <a:avLst/>
          </a:prstGeom>
        </p:spPr>
        <p:txBody>
          <a:bodyPr wrap="square">
            <a:spAutoFit/>
          </a:bodyPr>
          <a:lstStyle/>
          <a:p>
            <a:pPr marL="180000" marR="0" lvl="0" indent="-457200" algn="just" defTabSz="457200" rtl="0" eaLnBrk="1" fontAlgn="auto" latinLnBrk="0" hangingPunct="1">
              <a:lnSpc>
                <a:spcPts val="1800"/>
              </a:lnSpc>
              <a:spcBef>
                <a:spcPts val="0"/>
              </a:spcBef>
              <a:spcAft>
                <a:spcPts val="0"/>
              </a:spcAft>
              <a:buClrTx/>
              <a:buSzTx/>
              <a:buFontTx/>
              <a:buNone/>
              <a:tabLst/>
              <a:defRPr/>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〇日本の年平均気温は、</a:t>
            </a: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100</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年当たり</a:t>
            </a: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1.26</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℃の割合で上昇</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し、記録的な豪雨や台風の頻発、高温による農作物の収量・品質低下、病害虫のまん延など、</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農業においても大きなリスク</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となっている。</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000" lvl="0" indent="-457200" algn="just">
              <a:lnSpc>
                <a:spcPts val="1800"/>
              </a:lnSpc>
            </a:pP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000" lvl="0" indent="-457200" algn="just">
              <a:lnSpc>
                <a:spcPts val="1800"/>
              </a:lnSpc>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〇</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SDG</a:t>
            </a:r>
            <a:r>
              <a:rPr lang="ja-JP" altLang="en-US" sz="1600" dirty="0" err="1"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ｓ</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や環境に対する関心が国内外で</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高まり</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2015</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月には、世界</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共通の長期目標として</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目標の</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設定、</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1.5</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に抑える努力を追求する</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ことなどを定めた、</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史上初の全ての国が参加する枠組み</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である</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パリ</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協定</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が</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採択。</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ts val="1800"/>
              </a:lnSpc>
            </a:pP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000" lvl="0" indent="-457200" algn="just">
              <a:lnSpc>
                <a:spcPts val="1800"/>
              </a:lnSpc>
            </a:pPr>
            <a:r>
              <a:rPr kumimoji="1"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農業</a:t>
            </a:r>
            <a:r>
              <a:rPr kumimoji="1"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分野では、</a:t>
            </a:r>
            <a:r>
              <a:rPr kumimoji="1"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EU</a:t>
            </a:r>
            <a:r>
              <a:rPr kumimoji="1"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が有機農業を</a:t>
            </a:r>
            <a:r>
              <a:rPr kumimoji="1"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EU</a:t>
            </a:r>
            <a:r>
              <a:rPr kumimoji="1"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農地の</a:t>
            </a:r>
            <a:r>
              <a:rPr kumimoji="1"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25%</a:t>
            </a:r>
            <a:r>
              <a:rPr kumimoji="1"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以上に拡大することなどを</a:t>
            </a:r>
            <a:r>
              <a:rPr kumimoji="1"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掲げた</a:t>
            </a:r>
            <a:r>
              <a:rPr kumimoji="1"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Farm </a:t>
            </a:r>
            <a:r>
              <a:rPr kumimoji="1"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to Fork</a:t>
            </a:r>
            <a:r>
              <a:rPr kumimoji="1"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戦略</a:t>
            </a:r>
            <a:r>
              <a:rPr kumimoji="1"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a:t>
            </a:r>
            <a:r>
              <a:rPr kumimoji="1"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策定（</a:t>
            </a:r>
            <a:r>
              <a:rPr kumimoji="1"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2020</a:t>
            </a:r>
            <a:r>
              <a:rPr kumimoji="1"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r>
              <a:rPr kumimoji="1"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）。また、</a:t>
            </a:r>
            <a:r>
              <a:rPr kumimoji="1"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アメリカ</a:t>
            </a:r>
            <a:r>
              <a:rPr kumimoji="1"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が</a:t>
            </a:r>
            <a:r>
              <a:rPr kumimoji="1"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2050</a:t>
            </a:r>
            <a:r>
              <a:rPr kumimoji="1"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kumimoji="1"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までの農業生産量の</a:t>
            </a:r>
            <a:r>
              <a:rPr kumimoji="1"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40%</a:t>
            </a:r>
            <a:r>
              <a:rPr kumimoji="1"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増加と環境フットプリント</a:t>
            </a:r>
            <a:r>
              <a:rPr kumimoji="1"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50</a:t>
            </a:r>
            <a:r>
              <a:rPr kumimoji="1"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％削減の同時達成を目標に</a:t>
            </a:r>
            <a:r>
              <a:rPr kumimoji="1"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掲げた</a:t>
            </a:r>
            <a:r>
              <a:rPr kumimoji="1"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農業イノベーションアジェンダ</a:t>
            </a:r>
            <a:r>
              <a:rPr kumimoji="1"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a:t>
            </a:r>
            <a:r>
              <a:rPr kumimoji="1"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公表（</a:t>
            </a:r>
            <a:r>
              <a:rPr kumimoji="1"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2020</a:t>
            </a:r>
            <a:r>
              <a:rPr kumimoji="1"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r>
              <a:rPr kumimoji="1"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000" lvl="0" indent="-457200" algn="just">
              <a:lnSpc>
                <a:spcPts val="1800"/>
              </a:lnSpc>
            </a:pPr>
            <a:endParaRPr kumimoji="1"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000" lvl="0" indent="-457200" algn="just">
              <a:lnSpc>
                <a:spcPts val="1800"/>
              </a:lnSpc>
            </a:pPr>
            <a:r>
              <a:rPr kumimoji="1"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〇日本でも、農林</a:t>
            </a:r>
            <a:r>
              <a:rPr kumimoji="1"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水産業の競争力強化、地域の活力創造、防災機能強化等と脱炭素化社会の実現を両立する</a:t>
            </a:r>
            <a:r>
              <a:rPr kumimoji="1"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2050</a:t>
            </a:r>
            <a:r>
              <a:rPr kumimoji="1"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年ビジョンとして</a:t>
            </a:r>
            <a:r>
              <a:rPr kumimoji="1"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「脱炭素化社会に向けた農林水産分野の基本的考え方」</a:t>
            </a:r>
            <a:r>
              <a:rPr kumimoji="1"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a:t>
            </a:r>
            <a:r>
              <a:rPr kumimoji="1"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策定（</a:t>
            </a:r>
            <a:r>
              <a:rPr kumimoji="1"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2019</a:t>
            </a:r>
            <a:r>
              <a:rPr kumimoji="1"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r>
              <a:rPr kumimoji="1"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000" lvl="0" indent="-457200" algn="just">
              <a:lnSpc>
                <a:spcPts val="1800"/>
              </a:lnSpc>
            </a:pPr>
            <a:r>
              <a:rPr kumimoji="1"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みどりの食料システム戦略</a:t>
            </a:r>
            <a:r>
              <a:rPr kumimoji="1"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2021</a:t>
            </a:r>
            <a:r>
              <a:rPr kumimoji="1"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月）では、</a:t>
            </a:r>
            <a:r>
              <a:rPr kumimoji="1"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2050</a:t>
            </a:r>
            <a:r>
              <a:rPr kumimoji="1"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年までに農林水産業のゼロエミッション化や有機農業の取組</a:t>
            </a:r>
            <a:r>
              <a:rPr kumimoji="1"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面積の拡大（</a:t>
            </a:r>
            <a:r>
              <a:rPr kumimoji="1"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100</a:t>
            </a:r>
            <a:r>
              <a:rPr kumimoji="1"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万</a:t>
            </a:r>
            <a:r>
              <a:rPr kumimoji="1"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ha</a:t>
            </a:r>
            <a:r>
              <a:rPr kumimoji="1"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等</a:t>
            </a:r>
            <a:r>
              <a:rPr kumimoji="1"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を目標に</a:t>
            </a:r>
            <a:r>
              <a:rPr kumimoji="1"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掲げた。</a:t>
            </a:r>
            <a:endParaRPr kumimoji="1"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a:extLst>
              <a:ext uri="{FF2B5EF4-FFF2-40B4-BE49-F238E27FC236}">
                <a16:creationId xmlns:a16="http://schemas.microsoft.com/office/drawing/2014/main" id="{6298BA7E-B299-4383-B170-F6FF3DB60E59}"/>
              </a:ext>
            </a:extLst>
          </p:cNvPr>
          <p:cNvSpPr/>
          <p:nvPr/>
        </p:nvSpPr>
        <p:spPr>
          <a:xfrm>
            <a:off x="259904" y="6444323"/>
            <a:ext cx="5385916" cy="323165"/>
          </a:xfrm>
          <a:prstGeom prst="rect">
            <a:avLst/>
          </a:prstGeom>
          <a:solidFill>
            <a:schemeClr val="accent4">
              <a:lumMod val="40000"/>
              <a:lumOff val="60000"/>
            </a:schemeClr>
          </a:solidFill>
        </p:spPr>
        <p:txBody>
          <a:bodyPr wrap="square">
            <a:spAutoFit/>
          </a:bodyPr>
          <a:lstStyle/>
          <a:p>
            <a:pPr marL="180000" indent="-457200" algn="just">
              <a:lnSpc>
                <a:spcPts val="1800"/>
              </a:lnSpc>
            </a:pPr>
            <a:r>
              <a:rPr kumimoji="1" lang="ja-JP" altLang="en-US"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農業分野での脱炭素社会への貢献が求められている。</a:t>
            </a:r>
            <a:endParaRPr lang="en-US" altLang="ja-JP" sz="16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9120698" y="267014"/>
            <a:ext cx="714517" cy="276999"/>
          </a:xfrm>
          <a:prstGeom prst="rect">
            <a:avLst/>
          </a:prstGeom>
          <a:solidFill>
            <a:schemeClr val="bg1"/>
          </a:solidFill>
          <a:ln>
            <a:solidFill>
              <a:schemeClr val="tx1"/>
            </a:solidFill>
          </a:ln>
        </p:spPr>
        <p:txBody>
          <a:bodyPr wrap="square" rtlCol="0" anchor="ctr">
            <a:spAutoFit/>
          </a:bodyPr>
          <a:lstStyle/>
          <a:p>
            <a:pPr algn="ctr"/>
            <a:r>
              <a:rPr kumimoji="1" lang="ja-JP" altLang="en-US" sz="1200" dirty="0" smtClean="0">
                <a:latin typeface="メイリオ" panose="020B0604030504040204" pitchFamily="50" charset="-128"/>
                <a:ea typeface="メイリオ" panose="020B0604030504040204" pitchFamily="50" charset="-128"/>
              </a:rPr>
              <a:t>資料３</a:t>
            </a:r>
            <a:endParaRPr kumimoji="1" lang="ja-JP" altLang="en-US" sz="1200" dirty="0">
              <a:latin typeface="メイリオ" panose="020B0604030504040204" pitchFamily="50" charset="-128"/>
              <a:ea typeface="メイリオ" panose="020B0604030504040204" pitchFamily="50" charset="-128"/>
            </a:endParaRPr>
          </a:p>
        </p:txBody>
      </p:sp>
      <p:sp>
        <p:nvSpPr>
          <p:cNvPr id="12" name="テキスト ボックス 15"/>
          <p:cNvSpPr txBox="1"/>
          <p:nvPr/>
        </p:nvSpPr>
        <p:spPr>
          <a:xfrm>
            <a:off x="9202248" y="6559303"/>
            <a:ext cx="714517" cy="276999"/>
          </a:xfrm>
          <a:prstGeom prst="rect">
            <a:avLst/>
          </a:prstGeom>
          <a:noFill/>
          <a:ln>
            <a:noFill/>
          </a:ln>
        </p:spPr>
        <p:txBody>
          <a:bodyPr wrap="square" rtlCol="0" anchor="ct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kumimoji="1" lang="en-US" altLang="ja-JP" sz="1200" dirty="0" smtClean="0">
                <a:latin typeface="メイリオ" panose="020B0604030504040204" pitchFamily="50" charset="-128"/>
                <a:ea typeface="メイリオ" panose="020B0604030504040204" pitchFamily="50" charset="-128"/>
              </a:rPr>
              <a:t>3-2</a:t>
            </a:r>
            <a:endParaRPr kumimoji="1" lang="ja-JP" altLang="en-US" sz="12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7803795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1">
            <a:extLst>
              <a:ext uri="{FF2B5EF4-FFF2-40B4-BE49-F238E27FC236}">
                <a16:creationId xmlns:a16="http://schemas.microsoft.com/office/drawing/2014/main" id="{0A1863B2-BEE4-4B29-91CA-E8C2833F342C}"/>
              </a:ext>
            </a:extLst>
          </p:cNvPr>
          <p:cNvSpPr txBox="1">
            <a:spLocks/>
          </p:cNvSpPr>
          <p:nvPr/>
        </p:nvSpPr>
        <p:spPr>
          <a:xfrm>
            <a:off x="-33962" y="160346"/>
            <a:ext cx="9950727" cy="464942"/>
          </a:xfrm>
          <a:prstGeom prst="rect">
            <a:avLst/>
          </a:prstGeom>
          <a:solidFill>
            <a:schemeClr val="accent6">
              <a:lumMod val="60000"/>
              <a:lumOff val="40000"/>
            </a:schemeClr>
          </a:solidFill>
        </p:spPr>
        <p:txBody>
          <a:bodyPr vert="horz" lIns="91440" tIns="45720" rIns="91440" bIns="45720" rtlCol="0" anchor="b">
            <a:noAutofit/>
          </a:bodyPr>
          <a:lstStyle>
            <a:lvl1pPr algn="l" defTabSz="1280160" rtl="0" eaLnBrk="1" latinLnBrk="0" hangingPunct="1">
              <a:lnSpc>
                <a:spcPct val="90000"/>
              </a:lnSpc>
              <a:spcBef>
                <a:spcPct val="0"/>
              </a:spcBef>
              <a:buNone/>
              <a:defRPr kumimoji="1" sz="6160" kern="1200">
                <a:solidFill>
                  <a:schemeClr val="tx1"/>
                </a:solidFill>
                <a:latin typeface="+mj-lt"/>
                <a:ea typeface="+mj-ea"/>
                <a:cs typeface="+mj-cs"/>
              </a:defRPr>
            </a:lvl1pPr>
          </a:lstStyle>
          <a:p>
            <a:pPr lvl="0">
              <a:defRPr/>
            </a:pPr>
            <a:r>
              <a:rPr kumimoji="1" lang="ja-JP" altLang="en-US" sz="1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　</a:t>
            </a:r>
            <a:r>
              <a:rPr kumimoji="1" lang="ja-JP" altLang="en-US" sz="18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j-cs"/>
              </a:rPr>
              <a:t>社会情勢（</a:t>
            </a:r>
            <a:r>
              <a:rPr kumimoji="0" lang="en-US" altLang="ja-JP" sz="1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Society5.0</a:t>
            </a:r>
            <a:r>
              <a:rPr kumimoji="0" lang="ja-JP" altLang="en-US" sz="1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endParaRPr>
          </a:p>
        </p:txBody>
      </p:sp>
      <p:sp>
        <p:nvSpPr>
          <p:cNvPr id="28" name="正方形/長方形 27">
            <a:extLst>
              <a:ext uri="{FF2B5EF4-FFF2-40B4-BE49-F238E27FC236}">
                <a16:creationId xmlns:a16="http://schemas.microsoft.com/office/drawing/2014/main" id="{6298BA7E-B299-4383-B170-F6FF3DB60E59}"/>
              </a:ext>
            </a:extLst>
          </p:cNvPr>
          <p:cNvSpPr/>
          <p:nvPr/>
        </p:nvSpPr>
        <p:spPr>
          <a:xfrm>
            <a:off x="107504" y="620688"/>
            <a:ext cx="9493308" cy="2400657"/>
          </a:xfrm>
          <a:prstGeom prst="rect">
            <a:avLst/>
          </a:prstGeom>
        </p:spPr>
        <p:txBody>
          <a:bodyPr wrap="square">
            <a:spAutoFit/>
          </a:bodyPr>
          <a:lstStyle/>
          <a:p>
            <a:pPr marL="180000" marR="0" lvl="0" indent="-457200" algn="just" defTabSz="457200" rtl="0" eaLnBrk="1" fontAlgn="auto" latinLnBrk="0" hangingPunct="1">
              <a:lnSpc>
                <a:spcPts val="1800"/>
              </a:lnSpc>
              <a:spcBef>
                <a:spcPts val="0"/>
              </a:spcBef>
              <a:spcAft>
                <a:spcPts val="0"/>
              </a:spcAft>
              <a:buClrTx/>
              <a:buSzTx/>
              <a:buFontTx/>
              <a:buNone/>
              <a:tabLst/>
              <a:defRPr/>
            </a:pPr>
            <a:endParaRPr kumimoji="0"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0000" lvl="0" indent="-457200" algn="just">
              <a:lnSpc>
                <a:spcPts val="1800"/>
              </a:lnSpc>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〇</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我が国が目指す未来社会</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Society </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5.0</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は、サイバー</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空間（仮想空間）とフィジカル空間（現実空間）を高度に融合させたシステムにより、経済発展と社会的課題の解決を両立する、人間中心の社会（</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Society</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000" lvl="0" indent="-457200" algn="just">
              <a:lnSpc>
                <a:spcPts val="1800"/>
              </a:lnSpc>
            </a:pPr>
            <a:endParaRPr kumimoji="1"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000" lvl="0" indent="-457200" algn="just">
              <a:lnSpc>
                <a:spcPts val="1800"/>
              </a:lnSpc>
            </a:pPr>
            <a:r>
              <a:rPr kumimoji="1"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〇</a:t>
            </a:r>
            <a:r>
              <a:rPr kumimoji="1"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Society 5.0</a:t>
            </a:r>
            <a:r>
              <a:rPr kumimoji="1"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で実現する社会は、</a:t>
            </a:r>
            <a:r>
              <a:rPr kumimoji="1" lang="en-US" altLang="ja-JP" sz="1600" b="1"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IoT</a:t>
            </a:r>
            <a:r>
              <a:rPr kumimoji="1"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Internet of Things</a:t>
            </a:r>
            <a:r>
              <a:rPr kumimoji="1"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で全ての人とモノがつながり、様々な知識や情報が共有され、今までにない新たな価値を生み出すことで、これらの課題や困難を</a:t>
            </a:r>
            <a:r>
              <a:rPr kumimoji="1"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克服する。</a:t>
            </a:r>
            <a:r>
              <a:rPr kumimoji="1"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また、</a:t>
            </a:r>
            <a:r>
              <a:rPr kumimoji="1"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人工知能（</a:t>
            </a:r>
            <a:r>
              <a:rPr kumimoji="1"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AI</a:t>
            </a:r>
            <a:r>
              <a:rPr kumimoji="1"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により、必要な情報が必要な時に提供されるようになり、ロボットや自動走行車などの技術で、少子高齢化、地方の過疎化、貧富の格差などの課題が克服</a:t>
            </a:r>
            <a:r>
              <a:rPr kumimoji="1"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される。</a:t>
            </a:r>
            <a:endParaRPr kumimoji="1"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000" lvl="0" indent="-457200" algn="just">
              <a:lnSpc>
                <a:spcPts val="1800"/>
              </a:lnSpc>
            </a:pPr>
            <a:endParaRPr kumimoji="1"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000" lvl="0" indent="-457200" algn="just">
              <a:lnSpc>
                <a:spcPts val="1800"/>
              </a:lnSpc>
            </a:pPr>
            <a:r>
              <a:rPr kumimoji="1"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○農業分野でも、国が「農業</a:t>
            </a:r>
            <a:r>
              <a:rPr kumimoji="1"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DX</a:t>
            </a:r>
            <a:r>
              <a:rPr kumimoji="1"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構想」を令和３年３月に取りまとめるなど、</a:t>
            </a:r>
            <a:r>
              <a:rPr kumimoji="1"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Society </a:t>
            </a:r>
            <a:r>
              <a:rPr kumimoji="1"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5.0</a:t>
            </a:r>
            <a:r>
              <a:rPr kumimoji="1"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に向けた取組が促進。</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551" y="3252178"/>
            <a:ext cx="4201575" cy="2908278"/>
          </a:xfrm>
          <a:prstGeom prst="rect">
            <a:avLst/>
          </a:prstGeom>
        </p:spPr>
      </p:pic>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3893" y="3217103"/>
            <a:ext cx="4106779" cy="2842661"/>
          </a:xfrm>
          <a:prstGeom prst="rect">
            <a:avLst/>
          </a:prstGeom>
        </p:spPr>
      </p:pic>
      <p:sp>
        <p:nvSpPr>
          <p:cNvPr id="7" name="テキスト ボックス 6">
            <a:extLst>
              <a:ext uri="{FF2B5EF4-FFF2-40B4-BE49-F238E27FC236}">
                <a16:creationId xmlns:a16="http://schemas.microsoft.com/office/drawing/2014/main" id="{FE5E2139-3614-4780-A162-4040EBCB90DA}"/>
              </a:ext>
            </a:extLst>
          </p:cNvPr>
          <p:cNvSpPr txBox="1"/>
          <p:nvPr/>
        </p:nvSpPr>
        <p:spPr>
          <a:xfrm>
            <a:off x="7919954" y="5928959"/>
            <a:ext cx="2094485" cy="261610"/>
          </a:xfrm>
          <a:prstGeom prst="rect">
            <a:avLst/>
          </a:prstGeom>
          <a:no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内閣府</a:t>
            </a:r>
            <a:r>
              <a:rPr kumimoji="1" lang="en-US" altLang="ja-JP" sz="11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HP</a:t>
            </a:r>
            <a:r>
              <a:rPr kumimoji="1" lang="ja-JP" altLang="en-US" sz="11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より</a:t>
            </a:r>
            <a:endParaRPr kumimoji="1" lang="en-US" altLang="ja-JP" sz="11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8" name="正方形/長方形 7">
            <a:extLst>
              <a:ext uri="{FF2B5EF4-FFF2-40B4-BE49-F238E27FC236}">
                <a16:creationId xmlns:a16="http://schemas.microsoft.com/office/drawing/2014/main" id="{6298BA7E-B299-4383-B170-F6FF3DB60E59}"/>
              </a:ext>
            </a:extLst>
          </p:cNvPr>
          <p:cNvSpPr/>
          <p:nvPr/>
        </p:nvSpPr>
        <p:spPr>
          <a:xfrm>
            <a:off x="194747" y="6388769"/>
            <a:ext cx="9205925" cy="323165"/>
          </a:xfrm>
          <a:prstGeom prst="rect">
            <a:avLst/>
          </a:prstGeom>
          <a:solidFill>
            <a:schemeClr val="accent4">
              <a:lumMod val="40000"/>
              <a:lumOff val="60000"/>
            </a:schemeClr>
          </a:solidFill>
        </p:spPr>
        <p:txBody>
          <a:bodyPr wrap="square">
            <a:spAutoFit/>
          </a:bodyPr>
          <a:lstStyle/>
          <a:p>
            <a:pPr marL="180000" indent="-457200" algn="just">
              <a:lnSpc>
                <a:spcPts val="1800"/>
              </a:lnSpc>
            </a:pPr>
            <a:r>
              <a:rPr kumimoji="1" lang="ja-JP" altLang="en-US" sz="16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⇒大阪農業の成長や課題解決、消費者ニーズの充足のために、先端技術の社会実装への取組みが必要。</a:t>
            </a:r>
            <a:endParaRPr lang="en-US" altLang="ja-JP" sz="16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a:xfrm>
            <a:off x="9120698" y="267014"/>
            <a:ext cx="714517" cy="276999"/>
          </a:xfrm>
          <a:prstGeom prst="rect">
            <a:avLst/>
          </a:prstGeom>
          <a:solidFill>
            <a:schemeClr val="bg1"/>
          </a:solidFill>
          <a:ln>
            <a:solidFill>
              <a:schemeClr val="tx1"/>
            </a:solidFill>
          </a:ln>
        </p:spPr>
        <p:txBody>
          <a:bodyPr wrap="square" rtlCol="0" anchor="ctr">
            <a:spAutoFit/>
          </a:bodyPr>
          <a:lstStyle/>
          <a:p>
            <a:pPr algn="ctr"/>
            <a:r>
              <a:rPr kumimoji="1" lang="ja-JP" altLang="en-US" sz="1200" dirty="0" smtClean="0">
                <a:latin typeface="メイリオ" panose="020B0604030504040204" pitchFamily="50" charset="-128"/>
                <a:ea typeface="メイリオ" panose="020B0604030504040204" pitchFamily="50" charset="-128"/>
              </a:rPr>
              <a:t>資料３</a:t>
            </a:r>
            <a:endParaRPr kumimoji="1" lang="ja-JP" altLang="en-US" sz="1200" dirty="0">
              <a:latin typeface="メイリオ" panose="020B0604030504040204" pitchFamily="50" charset="-128"/>
              <a:ea typeface="メイリオ" panose="020B0604030504040204" pitchFamily="50" charset="-128"/>
            </a:endParaRPr>
          </a:p>
        </p:txBody>
      </p:sp>
      <p:sp>
        <p:nvSpPr>
          <p:cNvPr id="11" name="テキスト ボックス 15"/>
          <p:cNvSpPr txBox="1"/>
          <p:nvPr/>
        </p:nvSpPr>
        <p:spPr>
          <a:xfrm>
            <a:off x="9202248" y="6559303"/>
            <a:ext cx="714517" cy="276999"/>
          </a:xfrm>
          <a:prstGeom prst="rect">
            <a:avLst/>
          </a:prstGeom>
          <a:noFill/>
          <a:ln>
            <a:noFill/>
          </a:ln>
        </p:spPr>
        <p:txBody>
          <a:bodyPr wrap="square" rtlCol="0" anchor="ct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kumimoji="1" lang="en-US" altLang="ja-JP" sz="1200" dirty="0" smtClean="0">
                <a:latin typeface="メイリオ" panose="020B0604030504040204" pitchFamily="50" charset="-128"/>
                <a:ea typeface="メイリオ" panose="020B0604030504040204" pitchFamily="50" charset="-128"/>
              </a:rPr>
              <a:t>3-3</a:t>
            </a:r>
            <a:endParaRPr kumimoji="1" lang="ja-JP" altLang="en-US" sz="12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9599024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1">
            <a:extLst>
              <a:ext uri="{FF2B5EF4-FFF2-40B4-BE49-F238E27FC236}">
                <a16:creationId xmlns:a16="http://schemas.microsoft.com/office/drawing/2014/main" id="{0A1863B2-BEE4-4B29-91CA-E8C2833F342C}"/>
              </a:ext>
            </a:extLst>
          </p:cNvPr>
          <p:cNvSpPr txBox="1">
            <a:spLocks/>
          </p:cNvSpPr>
          <p:nvPr/>
        </p:nvSpPr>
        <p:spPr>
          <a:xfrm>
            <a:off x="-37458" y="155746"/>
            <a:ext cx="9950727" cy="464942"/>
          </a:xfrm>
          <a:prstGeom prst="rect">
            <a:avLst/>
          </a:prstGeom>
          <a:solidFill>
            <a:schemeClr val="accent6">
              <a:lumMod val="60000"/>
              <a:lumOff val="40000"/>
            </a:schemeClr>
          </a:solidFill>
        </p:spPr>
        <p:txBody>
          <a:bodyPr vert="horz" lIns="91440" tIns="45720" rIns="91440" bIns="45720" rtlCol="0" anchor="b">
            <a:noAutofit/>
          </a:bodyPr>
          <a:lstStyle>
            <a:lvl1pPr algn="l" defTabSz="1280160" rtl="0" eaLnBrk="1" latinLnBrk="0" hangingPunct="1">
              <a:lnSpc>
                <a:spcPct val="90000"/>
              </a:lnSpc>
              <a:spcBef>
                <a:spcPct val="0"/>
              </a:spcBef>
              <a:buNone/>
              <a:defRPr kumimoji="1" sz="6160" kern="1200">
                <a:solidFill>
                  <a:schemeClr val="tx1"/>
                </a:solidFill>
                <a:latin typeface="+mj-lt"/>
                <a:ea typeface="+mj-ea"/>
                <a:cs typeface="+mj-cs"/>
              </a:defRPr>
            </a:lvl1pPr>
          </a:lstStyle>
          <a:p>
            <a:pPr marL="0" marR="0" lvl="0" indent="0" algn="l" defTabSz="1280160" rtl="0" eaLnBrk="1" fontAlgn="auto" latinLnBrk="0" hangingPunct="1">
              <a:lnSpc>
                <a:spcPct val="90000"/>
              </a:lnSpc>
              <a:spcBef>
                <a:spcPct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　</a:t>
            </a:r>
            <a:r>
              <a:rPr kumimoji="1" lang="ja-JP" altLang="en-US" sz="18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j-cs"/>
              </a:rPr>
              <a:t>新型コロナウイルス感染症による影響</a:t>
            </a:r>
            <a:endParaRPr kumimoji="1" lang="ja-JP" altLang="en-US" sz="1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endParaRPr>
          </a:p>
        </p:txBody>
      </p:sp>
      <p:sp>
        <p:nvSpPr>
          <p:cNvPr id="28" name="正方形/長方形 27">
            <a:extLst>
              <a:ext uri="{FF2B5EF4-FFF2-40B4-BE49-F238E27FC236}">
                <a16:creationId xmlns:a16="http://schemas.microsoft.com/office/drawing/2014/main" id="{6298BA7E-B299-4383-B170-F6FF3DB60E59}"/>
              </a:ext>
            </a:extLst>
          </p:cNvPr>
          <p:cNvSpPr/>
          <p:nvPr/>
        </p:nvSpPr>
        <p:spPr>
          <a:xfrm>
            <a:off x="107504" y="620688"/>
            <a:ext cx="8138880" cy="1246495"/>
          </a:xfrm>
          <a:prstGeom prst="rect">
            <a:avLst/>
          </a:prstGeom>
        </p:spPr>
        <p:txBody>
          <a:bodyPr wrap="square">
            <a:spAutoFit/>
          </a:bodyPr>
          <a:lstStyle/>
          <a:p>
            <a:pPr marL="180000" marR="0" lvl="0" indent="-457200" algn="just" defTabSz="457200" rtl="0" eaLnBrk="1" fontAlgn="auto" latinLnBrk="0" hangingPunct="1">
              <a:lnSpc>
                <a:spcPts val="1800"/>
              </a:lnSpc>
              <a:spcBef>
                <a:spcPts val="0"/>
              </a:spcBef>
              <a:spcAft>
                <a:spcPts val="0"/>
              </a:spcAft>
              <a:buClrTx/>
              <a:buSzTx/>
              <a:buFontTx/>
              <a:buNone/>
              <a:tabLst/>
              <a:defRPr/>
            </a:pPr>
            <a:endParaRPr kumimoji="0"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0000" marR="0" lvl="0" indent="-457200" algn="just" defTabSz="457200" rtl="0" eaLnBrk="1" fontAlgn="auto" latinLnBrk="0" hangingPunct="1">
              <a:lnSpc>
                <a:spcPts val="1800"/>
              </a:lnSpc>
              <a:spcBef>
                <a:spcPts val="0"/>
              </a:spcBef>
              <a:spcAft>
                <a:spcPts val="0"/>
              </a:spcAft>
              <a:buClrTx/>
              <a:buSzTx/>
              <a:buFontTx/>
              <a:buNone/>
              <a:tabLst/>
              <a:defRPr/>
            </a:pPr>
            <a:r>
              <a:rPr kumimoji="0"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〇新型コロナウイルス感染症は、令和２年２月に国内で拡大が見られて以降、現在も終息に至らず、外出抑制や学校の休校、イベントや飲食店の休業等の対応を余儀なくされ、社会に様々な影響をもたらしている。</a:t>
            </a:r>
            <a:endParaRPr kumimoji="0" lang="en-US" altLang="ja-JP"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0000" marR="0" lvl="0" indent="-457200" algn="just" defTabSz="457200" rtl="0" eaLnBrk="1" fontAlgn="auto" latinLnBrk="0" hangingPunct="1">
              <a:lnSpc>
                <a:spcPts val="1800"/>
              </a:lnSpc>
              <a:spcBef>
                <a:spcPts val="0"/>
              </a:spcBef>
              <a:spcAft>
                <a:spcPts val="0"/>
              </a:spcAft>
              <a:buClrTx/>
              <a:buSzTx/>
              <a:buFontTx/>
              <a:buNone/>
              <a:tabLst/>
              <a:defRPr/>
            </a:pPr>
            <a:endParaRPr kumimoji="0"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1" name="グループ化 10"/>
          <p:cNvGrpSpPr/>
          <p:nvPr/>
        </p:nvGrpSpPr>
        <p:grpSpPr>
          <a:xfrm>
            <a:off x="4659648" y="1478656"/>
            <a:ext cx="5139002" cy="5338039"/>
            <a:chOff x="10009525" y="677037"/>
            <a:chExt cx="5139002" cy="5338039"/>
          </a:xfrm>
        </p:grpSpPr>
        <p:sp>
          <p:nvSpPr>
            <p:cNvPr id="14" name="正方形/長方形 13"/>
            <p:cNvSpPr/>
            <p:nvPr/>
          </p:nvSpPr>
          <p:spPr>
            <a:xfrm>
              <a:off x="10009525" y="835659"/>
              <a:ext cx="5078355" cy="5179417"/>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9" name="楕円 18"/>
            <p:cNvSpPr/>
            <p:nvPr/>
          </p:nvSpPr>
          <p:spPr>
            <a:xfrm>
              <a:off x="10264327" y="677037"/>
              <a:ext cx="2883576" cy="3558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コロナが引き起こした現象</a:t>
              </a:r>
            </a:p>
          </p:txBody>
        </p:sp>
        <p:sp>
          <p:nvSpPr>
            <p:cNvPr id="24" name="テキスト ボックス 23"/>
            <p:cNvSpPr txBox="1"/>
            <p:nvPr/>
          </p:nvSpPr>
          <p:spPr>
            <a:xfrm>
              <a:off x="10660971" y="1197117"/>
              <a:ext cx="4382760" cy="55399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・食品買占めや海外の食料輸出規制による供給不安</a:t>
              </a: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健康を高める食品（免疫向上等）の需要増加</a:t>
              </a: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25" name="テキスト ボックス 24"/>
            <p:cNvSpPr txBox="1"/>
            <p:nvPr/>
          </p:nvSpPr>
          <p:spPr>
            <a:xfrm>
              <a:off x="10200450" y="1169024"/>
              <a:ext cx="565146" cy="555228"/>
            </a:xfrm>
            <a:prstGeom prst="rect">
              <a:avLst/>
            </a:prstGeom>
            <a:solidFill>
              <a:schemeClr val="accent1"/>
            </a:solidFill>
          </p:spPr>
          <p:style>
            <a:lnRef idx="2">
              <a:schemeClr val="accent1"/>
            </a:lnRef>
            <a:fillRef idx="1">
              <a:schemeClr val="lt1"/>
            </a:fillRef>
            <a:effectRef idx="0">
              <a:schemeClr val="accent1"/>
            </a:effectRef>
            <a:fontRef idx="minor">
              <a:schemeClr val="dk1"/>
            </a:fontRef>
          </p:style>
          <p:txBody>
            <a:bodyPr vert="eaVert" wrap="square" lIns="36000" rIns="3600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健康生命</a:t>
              </a:r>
            </a:p>
          </p:txBody>
        </p:sp>
        <p:sp>
          <p:nvSpPr>
            <p:cNvPr id="26" name="テキスト ボックス 25"/>
            <p:cNvSpPr txBox="1"/>
            <p:nvPr/>
          </p:nvSpPr>
          <p:spPr>
            <a:xfrm>
              <a:off x="10668253" y="1939062"/>
              <a:ext cx="4102856" cy="830997"/>
            </a:xfrm>
            <a:prstGeom prst="rect">
              <a:avLst/>
            </a:prstGeom>
            <a:noFill/>
          </p:spPr>
          <p:txBody>
            <a:bodyPr wrap="square" rtlCol="0">
              <a:spAutoFit/>
            </a:bodyPr>
            <a:lstStyle/>
            <a:p>
              <a:pPr marL="0" marR="0" lvl="0" indent="0" algn="l" defTabSz="457200" rtl="0" eaLnBrk="1" fontAlgn="auto" latinLnBrk="0" hangingPunct="1">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rPr>
                <a:t>・学校給食停止、外出自粛による出荷先減少</a:t>
              </a: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endParaRPr>
            </a:p>
            <a:p>
              <a:pPr marL="0" marR="0" lvl="0" indent="0" algn="l" defTabSz="457200" rtl="0" eaLnBrk="1" fontAlgn="auto" latinLnBrk="0" hangingPunct="1">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rPr>
                <a:t>・</a:t>
              </a: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rPr>
                <a:t>インバウンドを含む観光の低迷</a:t>
              </a: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endParaRPr>
            </a:p>
            <a:p>
              <a:pPr marL="0" marR="0" lvl="0" indent="0" algn="l" defTabSz="457200" rtl="0" eaLnBrk="1" fontAlgn="auto" latinLnBrk="0" hangingPunct="1">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rPr>
                <a:t>・イベント休止・飲食店休業による花</a:t>
              </a:r>
              <a:r>
                <a:rPr kumimoji="1" lang="ja-JP" altLang="en-US" sz="1200" b="0" i="0" u="none" strike="noStrike" kern="1200" cap="none" spc="0" normalizeH="0" baseline="0" noProof="0" dirty="0" err="1">
                  <a:ln>
                    <a:noFill/>
                  </a:ln>
                  <a:solidFill>
                    <a:prstClr val="black"/>
                  </a:solidFill>
                  <a:effectLst/>
                  <a:uLnTx/>
                  <a:uFillTx/>
                  <a:latin typeface="Calibri" panose="020F0502020204030204"/>
                  <a:ea typeface="游ゴシック" panose="020B0400000000000000" pitchFamily="50" charset="-128"/>
                </a:rPr>
                <a:t>き</a:t>
              </a: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rPr>
                <a:t>需要</a:t>
              </a:r>
              <a:r>
                <a:rPr kumimoji="1" lang="ja-JP" altLang="en-US" sz="12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rPr>
                <a:t>減少</a:t>
              </a:r>
              <a:endParaRPr kumimoji="1" lang="en-US" altLang="ja-JP" sz="12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endParaRPr>
            </a:p>
            <a:p>
              <a:pPr marL="0" marR="0" lvl="0" indent="0" algn="l" defTabSz="457200" rtl="0" eaLnBrk="1" fontAlgn="auto" latinLnBrk="0" hangingPunct="1">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rPr>
                <a:t>・休業者の農業雇用、外国人材の入国制限</a:t>
              </a: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endParaRPr>
            </a:p>
          </p:txBody>
        </p:sp>
        <p:sp>
          <p:nvSpPr>
            <p:cNvPr id="27" name="テキスト ボックス 26"/>
            <p:cNvSpPr txBox="1"/>
            <p:nvPr/>
          </p:nvSpPr>
          <p:spPr>
            <a:xfrm>
              <a:off x="10668253" y="3033857"/>
              <a:ext cx="4342974"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rPr>
                <a:t>・外出自粛や</a:t>
              </a:r>
              <a:r>
                <a:rPr kumimoji="1" lang="en-US" altLang="ja-JP"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rPr>
                <a:t>3</a:t>
              </a: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rPr>
                <a:t>密回避によるつながりの希薄化</a:t>
              </a: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rPr>
                <a:t>・</a:t>
              </a:r>
              <a:r>
                <a:rPr kumimoji="1" lang="en-US" altLang="ja-JP"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rPr>
                <a:t>SNS</a:t>
              </a: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rPr>
                <a:t>の普及</a:t>
              </a:r>
              <a:r>
                <a:rPr kumimoji="1" lang="en-US" altLang="ja-JP"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rPr>
                <a:t>(Twitter</a:t>
              </a:r>
              <a:r>
                <a:rPr kumimoji="1" lang="ja-JP" altLang="en-US" sz="1200" b="0" i="0" u="none" strike="noStrike" kern="1200" cap="none" spc="0" normalizeH="0" baseline="0" noProof="0" dirty="0" err="1">
                  <a:ln>
                    <a:noFill/>
                  </a:ln>
                  <a:solidFill>
                    <a:prstClr val="black"/>
                  </a:solidFill>
                  <a:effectLst/>
                  <a:uLnTx/>
                  <a:uFillTx/>
                  <a:latin typeface="Calibri" panose="020F0502020204030204"/>
                  <a:ea typeface="游ゴシック" panose="020B0400000000000000" pitchFamily="50" charset="-128"/>
                </a:rPr>
                <a:t>での</a:t>
              </a: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rPr>
                <a:t>発信、オンライン飲み会等</a:t>
              </a:r>
              <a:r>
                <a:rPr kumimoji="1" lang="en-US" altLang="ja-JP"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rPr>
                <a:t>・</a:t>
              </a: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rPr>
                <a:t>子ども食堂への食材寄付など支援の輪の</a:t>
              </a:r>
              <a:r>
                <a:rPr kumimoji="1" lang="ja-JP" altLang="en-US" sz="12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rPr>
                <a:t>拡大</a:t>
              </a:r>
              <a:endParaRPr kumimoji="1" lang="en-US" altLang="ja-JP" sz="12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dirty="0" smtClean="0">
                  <a:solidFill>
                    <a:prstClr val="black"/>
                  </a:solidFill>
                  <a:latin typeface="Calibri" panose="020F0502020204030204"/>
                  <a:ea typeface="游ゴシック" panose="020B0400000000000000" pitchFamily="50" charset="-128"/>
                </a:rPr>
                <a:t>・国内生産者への応援消費</a:t>
              </a: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endParaRPr>
            </a:p>
          </p:txBody>
        </p:sp>
        <p:sp>
          <p:nvSpPr>
            <p:cNvPr id="29" name="テキスト ボックス 28"/>
            <p:cNvSpPr txBox="1"/>
            <p:nvPr/>
          </p:nvSpPr>
          <p:spPr>
            <a:xfrm>
              <a:off x="10250481" y="2961393"/>
              <a:ext cx="430887" cy="981070"/>
            </a:xfrm>
            <a:prstGeom prst="rect">
              <a:avLst/>
            </a:prstGeom>
            <a:solidFill>
              <a:schemeClr val="accent1"/>
            </a:solidFill>
          </p:spPr>
          <p:style>
            <a:lnRef idx="2">
              <a:schemeClr val="accent1"/>
            </a:lnRef>
            <a:fillRef idx="1">
              <a:schemeClr val="lt1"/>
            </a:fillRef>
            <a:effectRef idx="0">
              <a:schemeClr val="accent1"/>
            </a:effectRef>
            <a:fontRef idx="minor">
              <a:schemeClr val="dk1"/>
            </a:fontRef>
          </p:style>
          <p:txBody>
            <a:bodyPr vert="ea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つながり</a:t>
              </a:r>
            </a:p>
          </p:txBody>
        </p:sp>
        <p:sp>
          <p:nvSpPr>
            <p:cNvPr id="30" name="テキスト ボックス 29"/>
            <p:cNvSpPr txBox="1"/>
            <p:nvPr/>
          </p:nvSpPr>
          <p:spPr>
            <a:xfrm>
              <a:off x="10660971" y="5051619"/>
              <a:ext cx="4487556"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r>
                <a:rPr kumimoji="1" lang="ja-JP" altLang="en-US" sz="12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外食支出減少とフードデリバリー支出の増加</a:t>
              </a: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・オンライン</a:t>
              </a: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販売の増加</a:t>
              </a: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巣ごもり消費（手作り料理等）の</a:t>
              </a:r>
              <a:r>
                <a:rPr kumimoji="1" lang="ja-JP" altLang="en-US" sz="12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増大</a:t>
              </a:r>
              <a:endParaRPr kumimoji="1" lang="en-US" altLang="ja-JP" sz="12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・国産志向の高まり</a:t>
              </a: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31" name="テキスト ボックス 30"/>
            <p:cNvSpPr txBox="1"/>
            <p:nvPr/>
          </p:nvSpPr>
          <p:spPr>
            <a:xfrm>
              <a:off x="10252842" y="5090938"/>
              <a:ext cx="430887" cy="839679"/>
            </a:xfrm>
            <a:prstGeom prst="rect">
              <a:avLst/>
            </a:prstGeom>
            <a:solidFill>
              <a:schemeClr val="accent1"/>
            </a:solidFill>
          </p:spPr>
          <p:style>
            <a:lnRef idx="2">
              <a:schemeClr val="accent1"/>
            </a:lnRef>
            <a:fillRef idx="1">
              <a:schemeClr val="lt1"/>
            </a:fillRef>
            <a:effectRef idx="0">
              <a:schemeClr val="accent1"/>
            </a:effectRef>
            <a:fontRef idx="minor">
              <a:schemeClr val="dk1"/>
            </a:fontRef>
          </p:style>
          <p:txBody>
            <a:bodyPr vert="eaVert"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消費</a:t>
              </a:r>
            </a:p>
          </p:txBody>
        </p:sp>
        <p:sp>
          <p:nvSpPr>
            <p:cNvPr id="32" name="正方形/長方形 31"/>
            <p:cNvSpPr/>
            <p:nvPr/>
          </p:nvSpPr>
          <p:spPr>
            <a:xfrm>
              <a:off x="10161924" y="1082293"/>
              <a:ext cx="4843170" cy="690021"/>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3" name="正方形/長方形 32"/>
            <p:cNvSpPr/>
            <p:nvPr/>
          </p:nvSpPr>
          <p:spPr>
            <a:xfrm>
              <a:off x="10161922" y="1823216"/>
              <a:ext cx="4861158" cy="1015374"/>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4" name="正方形/長方形 33"/>
            <p:cNvSpPr/>
            <p:nvPr/>
          </p:nvSpPr>
          <p:spPr>
            <a:xfrm>
              <a:off x="10161922" y="2935775"/>
              <a:ext cx="4843172" cy="1010388"/>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5" name="正方形/長方形 34"/>
            <p:cNvSpPr/>
            <p:nvPr/>
          </p:nvSpPr>
          <p:spPr>
            <a:xfrm>
              <a:off x="10161922" y="5047458"/>
              <a:ext cx="4843172" cy="918954"/>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9" name="テキスト ボックス 38"/>
            <p:cNvSpPr txBox="1"/>
            <p:nvPr/>
          </p:nvSpPr>
          <p:spPr>
            <a:xfrm>
              <a:off x="10668254" y="4052383"/>
              <a:ext cx="4315477"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rPr>
                <a:t>・リモートワークの定着</a:t>
              </a:r>
              <a:endParaRPr kumimoji="1" lang="en-US" altLang="ja-JP" sz="12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dirty="0" smtClean="0">
                  <a:solidFill>
                    <a:prstClr val="black"/>
                  </a:solidFill>
                  <a:latin typeface="Calibri" panose="020F0502020204030204"/>
                  <a:ea typeface="游ゴシック" panose="020B0400000000000000" pitchFamily="50" charset="-128"/>
                </a:rPr>
                <a:t>・ワーケーションや地方移住への関心増</a:t>
              </a: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rPr>
                <a:t>・</a:t>
              </a: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rPr>
                <a:t>ソーシャルディスタンスの浸透</a:t>
              </a: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rPr>
                <a:t>・市民農園や家庭菜園の増加</a:t>
              </a: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endParaRPr>
            </a:p>
          </p:txBody>
        </p:sp>
        <p:sp>
          <p:nvSpPr>
            <p:cNvPr id="40" name="テキスト ボックス 39"/>
            <p:cNvSpPr txBox="1"/>
            <p:nvPr/>
          </p:nvSpPr>
          <p:spPr>
            <a:xfrm>
              <a:off x="10243517" y="1876748"/>
              <a:ext cx="430887" cy="925936"/>
            </a:xfrm>
            <a:prstGeom prst="rect">
              <a:avLst/>
            </a:prstGeom>
            <a:solidFill>
              <a:schemeClr val="accent1"/>
            </a:solidFill>
          </p:spPr>
          <p:style>
            <a:lnRef idx="2">
              <a:schemeClr val="accent1"/>
            </a:lnRef>
            <a:fillRef idx="1">
              <a:schemeClr val="lt1"/>
            </a:fillRef>
            <a:effectRef idx="0">
              <a:schemeClr val="accent1"/>
            </a:effectRef>
            <a:fontRef idx="minor">
              <a:schemeClr val="dk1"/>
            </a:fontRef>
          </p:style>
          <p:txBody>
            <a:bodyPr vert="ea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農業経営</a:t>
              </a:r>
            </a:p>
          </p:txBody>
        </p:sp>
        <p:sp>
          <p:nvSpPr>
            <p:cNvPr id="41" name="正方形/長方形 40"/>
            <p:cNvSpPr/>
            <p:nvPr/>
          </p:nvSpPr>
          <p:spPr>
            <a:xfrm>
              <a:off x="10170915" y="3976946"/>
              <a:ext cx="4843172" cy="1010388"/>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2" name="テキスト ボックス 41"/>
            <p:cNvSpPr txBox="1"/>
            <p:nvPr/>
          </p:nvSpPr>
          <p:spPr>
            <a:xfrm>
              <a:off x="10250480" y="4000146"/>
              <a:ext cx="430887" cy="981070"/>
            </a:xfrm>
            <a:prstGeom prst="rect">
              <a:avLst/>
            </a:prstGeom>
            <a:solidFill>
              <a:schemeClr val="accent1"/>
            </a:solidFill>
          </p:spPr>
          <p:style>
            <a:lnRef idx="2">
              <a:schemeClr val="accent1"/>
            </a:lnRef>
            <a:fillRef idx="1">
              <a:schemeClr val="lt1"/>
            </a:fillRef>
            <a:effectRef idx="0">
              <a:schemeClr val="accent1"/>
            </a:effectRef>
            <a:fontRef idx="minor">
              <a:schemeClr val="dk1"/>
            </a:fontRef>
          </p:style>
          <p:txBody>
            <a:bodyPr vert="ea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生活様式</a:t>
              </a:r>
            </a:p>
          </p:txBody>
        </p:sp>
      </p:grpSp>
      <p:sp>
        <p:nvSpPr>
          <p:cNvPr id="59" name="正方形/長方形 58">
            <a:extLst>
              <a:ext uri="{FF2B5EF4-FFF2-40B4-BE49-F238E27FC236}">
                <a16:creationId xmlns:a16="http://schemas.microsoft.com/office/drawing/2014/main" id="{6298BA7E-B299-4383-B170-F6FF3DB60E59}"/>
              </a:ext>
            </a:extLst>
          </p:cNvPr>
          <p:cNvSpPr/>
          <p:nvPr/>
        </p:nvSpPr>
        <p:spPr>
          <a:xfrm>
            <a:off x="107989" y="1720575"/>
            <a:ext cx="4321557" cy="1246495"/>
          </a:xfrm>
          <a:prstGeom prst="rect">
            <a:avLst/>
          </a:prstGeom>
        </p:spPr>
        <p:txBody>
          <a:bodyPr wrap="square">
            <a:spAutoFit/>
          </a:bodyPr>
          <a:lstStyle/>
          <a:p>
            <a:pPr marL="180000" indent="-457200" algn="just">
              <a:lnSpc>
                <a:spcPts val="1800"/>
              </a:lnSpc>
            </a:pPr>
            <a:r>
              <a:rPr kumimoji="1"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〇コロナ禍による社会の変化は、来たる</a:t>
            </a:r>
            <a:r>
              <a:rPr kumimoji="1" lang="ja-JP" altLang="en-US" sz="1600" dirty="0" err="1"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べき</a:t>
            </a:r>
            <a:r>
              <a:rPr kumimoji="1"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未来の到来を早めた面があり、コロナ禍終息後も不可逆的だと考えられる。</a:t>
            </a:r>
            <a:endParaRPr kumimoji="1"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ts val="1800"/>
              </a:lnSpc>
            </a:pPr>
            <a:r>
              <a:rPr kumimoji="1"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ex</a:t>
            </a:r>
            <a:r>
              <a:rPr kumimoji="1" lang="ja-JP" altLang="en-US" sz="1600" dirty="0" err="1"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リモート技術の普及加速</a:t>
            </a:r>
            <a:endParaRPr kumimoji="1"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ts val="1800"/>
              </a:lnSpc>
            </a:pPr>
            <a:r>
              <a:rPr kumimoji="1"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EC</a:t>
            </a:r>
            <a:r>
              <a:rPr kumimoji="1"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サイトによる農産物販売の増加</a:t>
            </a:r>
            <a:endParaRPr kumimoji="1"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4" name="正方形/長方形 63">
            <a:extLst>
              <a:ext uri="{FF2B5EF4-FFF2-40B4-BE49-F238E27FC236}">
                <a16:creationId xmlns:a16="http://schemas.microsoft.com/office/drawing/2014/main" id="{6298BA7E-B299-4383-B170-F6FF3DB60E59}"/>
              </a:ext>
            </a:extLst>
          </p:cNvPr>
          <p:cNvSpPr/>
          <p:nvPr/>
        </p:nvSpPr>
        <p:spPr>
          <a:xfrm>
            <a:off x="155137" y="5089773"/>
            <a:ext cx="4321557" cy="1605568"/>
          </a:xfrm>
          <a:prstGeom prst="rect">
            <a:avLst/>
          </a:prstGeom>
          <a:solidFill>
            <a:schemeClr val="accent4">
              <a:lumMod val="40000"/>
              <a:lumOff val="60000"/>
            </a:schemeClr>
          </a:solidFill>
        </p:spPr>
        <p:txBody>
          <a:bodyPr wrap="square">
            <a:spAutoFit/>
          </a:bodyPr>
          <a:lstStyle/>
          <a:p>
            <a:pPr marL="180000" indent="-457200" algn="just">
              <a:lnSpc>
                <a:spcPts val="1800"/>
              </a:lnSpc>
            </a:pPr>
            <a:r>
              <a:rPr lang="ja-JP" altLang="en-US" sz="16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⇒ポストコロナで想定される社会潮流を的確にとらえ、プラスの作用につなげることが必要。</a:t>
            </a:r>
            <a:endParaRPr lang="en-US" altLang="ja-JP" sz="16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ts val="1000"/>
              </a:lnSpc>
            </a:pPr>
            <a:endParaRPr lang="en-US" altLang="ja-JP" sz="16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ts val="1800"/>
              </a:lnSpc>
            </a:pPr>
            <a:r>
              <a:rPr lang="ja-JP" altLang="en-US" sz="16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販路の限定によるリスクの顕在化</a:t>
            </a:r>
            <a:endParaRPr lang="en-US" altLang="ja-JP"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ts val="1800"/>
              </a:lnSpc>
            </a:pPr>
            <a:r>
              <a:rPr lang="ja-JP" altLang="en-US" sz="16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国産農産物の再評価、応援消費</a:t>
            </a:r>
            <a:endParaRPr lang="en-US" altLang="ja-JP"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ts val="1800"/>
              </a:lnSpc>
            </a:pPr>
            <a:r>
              <a:rPr lang="ja-JP" altLang="en-US" sz="16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健康食品の需要増加</a:t>
            </a:r>
            <a:endParaRPr lang="en-US" altLang="ja-JP"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ts val="1800"/>
              </a:lnSpc>
            </a:pPr>
            <a:r>
              <a:rPr lang="ja-JP" altLang="en-US" sz="16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家庭菜園や半農半Ｘ等、農への関心の</a:t>
            </a:r>
            <a:r>
              <a:rPr lang="ja-JP" altLang="en-US" sz="16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高まり</a:t>
            </a:r>
            <a:endParaRPr lang="en-US" altLang="ja-JP"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66" name="図 65"/>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311729" y="3072437"/>
            <a:ext cx="1924766" cy="1646253"/>
          </a:xfrm>
          <a:prstGeom prst="rect">
            <a:avLst/>
          </a:prstGeom>
        </p:spPr>
      </p:pic>
      <p:sp>
        <p:nvSpPr>
          <p:cNvPr id="67" name="テキスト ボックス 66">
            <a:extLst>
              <a:ext uri="{FF2B5EF4-FFF2-40B4-BE49-F238E27FC236}">
                <a16:creationId xmlns:a16="http://schemas.microsoft.com/office/drawing/2014/main" id="{FE5E2139-3614-4780-A162-4040EBCB90DA}"/>
              </a:ext>
            </a:extLst>
          </p:cNvPr>
          <p:cNvSpPr txBox="1"/>
          <p:nvPr/>
        </p:nvSpPr>
        <p:spPr>
          <a:xfrm>
            <a:off x="1214695" y="4744082"/>
            <a:ext cx="2094485" cy="261610"/>
          </a:xfrm>
          <a:prstGeom prst="rect">
            <a:avLst/>
          </a:prstGeom>
          <a:no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提供：国立感染症研究所</a:t>
            </a:r>
            <a:endParaRPr kumimoji="1" lang="en-US" altLang="ja-JP" sz="11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43" name="テキスト ボックス 42"/>
          <p:cNvSpPr txBox="1"/>
          <p:nvPr/>
        </p:nvSpPr>
        <p:spPr>
          <a:xfrm>
            <a:off x="9120698" y="267014"/>
            <a:ext cx="714517" cy="276999"/>
          </a:xfrm>
          <a:prstGeom prst="rect">
            <a:avLst/>
          </a:prstGeom>
          <a:solidFill>
            <a:schemeClr val="bg1"/>
          </a:solidFill>
          <a:ln>
            <a:solidFill>
              <a:schemeClr val="tx1"/>
            </a:solidFill>
          </a:ln>
        </p:spPr>
        <p:txBody>
          <a:bodyPr wrap="square" rtlCol="0" anchor="ctr">
            <a:spAutoFit/>
          </a:bodyPr>
          <a:lstStyle/>
          <a:p>
            <a:pPr algn="ctr"/>
            <a:r>
              <a:rPr kumimoji="1" lang="ja-JP" altLang="en-US" sz="1200" dirty="0" smtClean="0">
                <a:latin typeface="メイリオ" panose="020B0604030504040204" pitchFamily="50" charset="-128"/>
                <a:ea typeface="メイリオ" panose="020B0604030504040204" pitchFamily="50" charset="-128"/>
              </a:rPr>
              <a:t>資料３</a:t>
            </a:r>
            <a:endParaRPr kumimoji="1" lang="ja-JP" altLang="en-US" sz="1200" dirty="0">
              <a:latin typeface="メイリオ" panose="020B0604030504040204" pitchFamily="50" charset="-128"/>
              <a:ea typeface="メイリオ" panose="020B0604030504040204" pitchFamily="50" charset="-128"/>
            </a:endParaRPr>
          </a:p>
        </p:txBody>
      </p:sp>
      <p:sp>
        <p:nvSpPr>
          <p:cNvPr id="44" name="テキスト ボックス 15"/>
          <p:cNvSpPr txBox="1"/>
          <p:nvPr/>
        </p:nvSpPr>
        <p:spPr>
          <a:xfrm>
            <a:off x="9202248" y="6559303"/>
            <a:ext cx="714517" cy="276999"/>
          </a:xfrm>
          <a:prstGeom prst="rect">
            <a:avLst/>
          </a:prstGeom>
          <a:noFill/>
          <a:ln>
            <a:noFill/>
          </a:ln>
        </p:spPr>
        <p:txBody>
          <a:bodyPr wrap="square" rtlCol="0" anchor="ct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kumimoji="1" lang="en-US" altLang="ja-JP" sz="1200" dirty="0" smtClean="0">
                <a:latin typeface="メイリオ" panose="020B0604030504040204" pitchFamily="50" charset="-128"/>
                <a:ea typeface="メイリオ" panose="020B0604030504040204" pitchFamily="50" charset="-128"/>
              </a:rPr>
              <a:t>3-4</a:t>
            </a:r>
            <a:endParaRPr kumimoji="1" lang="ja-JP" altLang="en-US" sz="12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938524527"/>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1224</Words>
  <Application>Microsoft Office PowerPoint</Application>
  <PresentationFormat>A4 210 x 297 mm</PresentationFormat>
  <Paragraphs>78</Paragraphs>
  <Slides>4</Slides>
  <Notes>0</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4</vt:i4>
      </vt:variant>
    </vt:vector>
  </HeadingPairs>
  <TitlesOfParts>
    <vt:vector size="15" baseType="lpstr">
      <vt:lpstr>Meiryo UI</vt:lpstr>
      <vt:lpstr>ＭＳ 明朝</vt:lpstr>
      <vt:lpstr>メイリオ</vt:lpstr>
      <vt:lpstr>游ゴシック</vt:lpstr>
      <vt:lpstr>游ゴシック Light</vt:lpstr>
      <vt:lpstr>游明朝</vt:lpstr>
      <vt:lpstr>Arial</vt:lpstr>
      <vt:lpstr>Calibri</vt:lpstr>
      <vt:lpstr>Calibri Light</vt:lpstr>
      <vt:lpstr>Times New Roman</vt:lpstr>
      <vt:lpstr>Office テーマ</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2021-09-08T08:08:40Z</dcterms:created>
  <dcterms:modified xsi:type="dcterms:W3CDTF">2021-09-09T01:32:51Z</dcterms:modified>
</cp:coreProperties>
</file>