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Lst>
  <p:sldSz cx="12192000" cy="16256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500" y="-18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2660416"/>
            <a:ext cx="9144000" cy="5659496"/>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8538164"/>
            <a:ext cx="9144000" cy="392476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1281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234164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865481"/>
            <a:ext cx="2628900" cy="13776209"/>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865481"/>
            <a:ext cx="7734300" cy="1377620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387802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45947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4052714"/>
            <a:ext cx="10515600" cy="6762043"/>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10878728"/>
            <a:ext cx="10515600" cy="35559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27498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4327407"/>
            <a:ext cx="5181600" cy="103142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4327407"/>
            <a:ext cx="5181600" cy="103142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4926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865483"/>
            <a:ext cx="10515600" cy="3142075"/>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9" y="3984979"/>
            <a:ext cx="5157787" cy="19529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9" y="5937956"/>
            <a:ext cx="5157787" cy="87338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3984979"/>
            <a:ext cx="5183188" cy="19529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5937956"/>
            <a:ext cx="5183188" cy="87338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269649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22686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422591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1083733"/>
            <a:ext cx="3932237" cy="3793067"/>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2340564"/>
            <a:ext cx="6172200" cy="115522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9" y="4876800"/>
            <a:ext cx="3932237" cy="9034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35935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1083733"/>
            <a:ext cx="3932237" cy="3793067"/>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2340564"/>
            <a:ext cx="6172200" cy="115522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9" y="4876800"/>
            <a:ext cx="3932237" cy="9034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C72B60-6E4C-4688-92E6-762250FAC361}" type="datetimeFigureOut">
              <a:rPr kumimoji="1" lang="ja-JP" altLang="en-US" smtClean="0"/>
              <a:t>2021/10/21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134461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865483"/>
            <a:ext cx="10515600" cy="3142075"/>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15066905"/>
            <a:ext cx="2743200" cy="865481"/>
          </a:xfrm>
          <a:prstGeom prst="rect">
            <a:avLst/>
          </a:prstGeom>
        </p:spPr>
        <p:txBody>
          <a:bodyPr vert="horz" lIns="91440" tIns="45720" rIns="91440" bIns="45720" rtlCol="0" anchor="ctr"/>
          <a:lstStyle>
            <a:lvl1pPr algn="l">
              <a:defRPr sz="1200">
                <a:solidFill>
                  <a:schemeClr val="tx1">
                    <a:tint val="75000"/>
                  </a:schemeClr>
                </a:solidFill>
              </a:defRPr>
            </a:lvl1pPr>
          </a:lstStyle>
          <a:p>
            <a:fld id="{C7C72B60-6E4C-4688-92E6-762250FAC361}" type="datetimeFigureOut">
              <a:rPr kumimoji="1" lang="ja-JP" altLang="en-US" smtClean="0"/>
              <a:t>2021/10/21</a:t>
            </a:fld>
            <a:endParaRPr kumimoji="1" lang="ja-JP" altLang="en-US"/>
          </a:p>
        </p:txBody>
      </p:sp>
      <p:sp>
        <p:nvSpPr>
          <p:cNvPr id="5" name="フッター プレースホルダー 4"/>
          <p:cNvSpPr>
            <a:spLocks noGrp="1"/>
          </p:cNvSpPr>
          <p:nvPr>
            <p:ph type="ftr" sz="quarter" idx="3"/>
          </p:nvPr>
        </p:nvSpPr>
        <p:spPr>
          <a:xfrm>
            <a:off x="4038600" y="15066905"/>
            <a:ext cx="4114800" cy="8654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15066905"/>
            <a:ext cx="2743200" cy="865481"/>
          </a:xfrm>
          <a:prstGeom prst="rect">
            <a:avLst/>
          </a:prstGeom>
        </p:spPr>
        <p:txBody>
          <a:bodyPr vert="horz" lIns="91440" tIns="45720" rIns="91440" bIns="45720" rtlCol="0" anchor="ctr"/>
          <a:lstStyle>
            <a:lvl1pPr algn="r">
              <a:defRPr sz="1200">
                <a:solidFill>
                  <a:schemeClr val="tx1">
                    <a:tint val="75000"/>
                  </a:schemeClr>
                </a:solidFill>
              </a:defRPr>
            </a:lvl1pPr>
          </a:lstStyle>
          <a:p>
            <a:fld id="{8B7DF926-A06D-4586-95E3-7D5D419650D2}" type="slidenum">
              <a:rPr kumimoji="1" lang="ja-JP" altLang="en-US" smtClean="0"/>
              <a:t>‹#›</a:t>
            </a:fld>
            <a:endParaRPr kumimoji="1" lang="ja-JP" altLang="en-US"/>
          </a:p>
        </p:txBody>
      </p:sp>
    </p:spTree>
    <p:extLst>
      <p:ext uri="{BB962C8B-B14F-4D97-AF65-F5344CB8AC3E}">
        <p14:creationId xmlns:p14="http://schemas.microsoft.com/office/powerpoint/2010/main" val="396577281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17179" y="491180"/>
            <a:ext cx="11489543" cy="2015936"/>
          </a:xfrm>
          <a:prstGeom prst="rect">
            <a:avLst/>
          </a:prstGeom>
        </p:spPr>
        <p:txBody>
          <a:bodyPr wrap="square">
            <a:spAutoFit/>
          </a:bodyPr>
          <a:lstStyle/>
          <a:p>
            <a:pPr indent="-66040" algn="ctr">
              <a:lnSpc>
                <a:spcPts val="2500"/>
              </a:lnSpc>
              <a:spcAft>
                <a:spcPts val="0"/>
              </a:spcAft>
            </a:pPr>
            <a:r>
              <a:rPr lang="ja-JP" altLang="ja-JP" sz="4000" b="1" kern="100" dirty="0">
                <a:latin typeface="Century" panose="02040604050505020304" pitchFamily="18" charset="0"/>
                <a:ea typeface="HG丸ｺﾞｼｯｸM-PRO" panose="020F0600000000000000" pitchFamily="50" charset="-128"/>
                <a:cs typeface="Times New Roman" panose="02020603050405020304" pitchFamily="18" charset="0"/>
              </a:rPr>
              <a:t>令和</a:t>
            </a:r>
            <a:r>
              <a:rPr lang="ja-JP" altLang="ja-JP" sz="4000" b="1" kern="100" dirty="0" smtClean="0">
                <a:latin typeface="Century" panose="02040604050505020304" pitchFamily="18" charset="0"/>
                <a:ea typeface="HG丸ｺﾞｼｯｸM-PRO" panose="020F0600000000000000" pitchFamily="50" charset="-128"/>
                <a:cs typeface="Times New Roman" panose="02020603050405020304" pitchFamily="18" charset="0"/>
              </a:rPr>
              <a:t>３年度</a:t>
            </a:r>
            <a:endParaRPr lang="en-US" altLang="ja-JP" sz="4000" b="1"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indent="-66040" algn="ctr">
              <a:lnSpc>
                <a:spcPts val="2500"/>
              </a:lnSpc>
              <a:spcAft>
                <a:spcPts val="0"/>
              </a:spcAft>
            </a:pP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66040" algn="ctr">
              <a:lnSpc>
                <a:spcPts val="2500"/>
              </a:lnSpc>
              <a:spcAft>
                <a:spcPts val="0"/>
              </a:spcAft>
            </a:pPr>
            <a:r>
              <a:rPr lang="ja-JP" altLang="ja-JP" sz="4000" b="1" kern="100" dirty="0">
                <a:latin typeface="Century" panose="02040604050505020304" pitchFamily="18" charset="0"/>
                <a:ea typeface="HG丸ｺﾞｼｯｸM-PRO" panose="020F0600000000000000" pitchFamily="50" charset="-128"/>
                <a:cs typeface="Times New Roman" panose="02020603050405020304" pitchFamily="18" charset="0"/>
              </a:rPr>
              <a:t>大阪府安全なまちづくりボランティア団体</a:t>
            </a:r>
            <a:r>
              <a:rPr lang="ja-JP" altLang="ja-JP" sz="4000" b="1" kern="100" dirty="0" smtClean="0">
                <a:latin typeface="Century" panose="02040604050505020304" pitchFamily="18" charset="0"/>
                <a:ea typeface="HG丸ｺﾞｼｯｸM-PRO" panose="020F0600000000000000" pitchFamily="50" charset="-128"/>
                <a:cs typeface="Times New Roman" panose="02020603050405020304" pitchFamily="18" charset="0"/>
              </a:rPr>
              <a:t>表彰</a:t>
            </a:r>
            <a:r>
              <a:rPr lang="ja-JP" altLang="en-US" sz="4000" b="1" kern="100" dirty="0" smtClean="0">
                <a:latin typeface="Century" panose="02040604050505020304" pitchFamily="18" charset="0"/>
                <a:ea typeface="HG丸ｺﾞｼｯｸM-PRO" panose="020F0600000000000000" pitchFamily="50" charset="-128"/>
                <a:cs typeface="Times New Roman" panose="02020603050405020304" pitchFamily="18" charset="0"/>
              </a:rPr>
              <a:t>式</a:t>
            </a:r>
            <a:r>
              <a:rPr lang="ja-JP" altLang="ja-JP" sz="4000" b="1"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4000" b="1"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indent="-66040" algn="ctr">
              <a:lnSpc>
                <a:spcPts val="2500"/>
              </a:lnSpc>
              <a:spcAft>
                <a:spcPts val="0"/>
              </a:spcAft>
            </a:pPr>
            <a:endParaRPr lang="en-US" altLang="ja-JP" sz="4000" b="1" kern="100" dirty="0">
              <a:latin typeface="Century" panose="02040604050505020304" pitchFamily="18" charset="0"/>
              <a:ea typeface="HG丸ｺﾞｼｯｸM-PRO" panose="020F0600000000000000" pitchFamily="50" charset="-128"/>
              <a:cs typeface="Times New Roman" panose="02020603050405020304" pitchFamily="18" charset="0"/>
            </a:endParaRPr>
          </a:p>
          <a:p>
            <a:pPr indent="-66040" algn="ctr">
              <a:lnSpc>
                <a:spcPts val="2500"/>
              </a:lnSpc>
              <a:spcAft>
                <a:spcPts val="0"/>
              </a:spcAft>
            </a:pPr>
            <a:r>
              <a:rPr lang="ja-JP" altLang="en-US" sz="4000" b="1" kern="100" dirty="0">
                <a:latin typeface="Century" panose="02040604050505020304" pitchFamily="18" charset="0"/>
                <a:ea typeface="HG丸ｺﾞｼｯｸM-PRO" panose="020F0600000000000000" pitchFamily="50" charset="-128"/>
                <a:cs typeface="Times New Roman" panose="02020603050405020304" pitchFamily="18" charset="0"/>
              </a:rPr>
              <a:t>表彰</a:t>
            </a:r>
            <a:r>
              <a:rPr lang="ja-JP" altLang="en-US" sz="4000" b="1" kern="100" dirty="0" smtClean="0">
                <a:latin typeface="Century" panose="02040604050505020304" pitchFamily="18" charset="0"/>
                <a:ea typeface="HG丸ｺﾞｼｯｸM-PRO" panose="020F0600000000000000" pitchFamily="50" charset="-128"/>
                <a:cs typeface="Times New Roman" panose="02020603050405020304" pitchFamily="18" charset="0"/>
              </a:rPr>
              <a:t>８</a:t>
            </a:r>
            <a:r>
              <a:rPr lang="ja-JP" altLang="ja-JP" sz="4000" b="1" kern="100" dirty="0" smtClean="0">
                <a:latin typeface="Century" panose="02040604050505020304" pitchFamily="18" charset="0"/>
                <a:ea typeface="HG丸ｺﾞｼｯｸM-PRO" panose="020F0600000000000000" pitchFamily="50" charset="-128"/>
                <a:cs typeface="Times New Roman" panose="02020603050405020304" pitchFamily="18" charset="0"/>
              </a:rPr>
              <a:t>団体</a:t>
            </a:r>
            <a:r>
              <a:rPr lang="ja-JP" altLang="ja-JP" sz="4000" b="1" kern="100" dirty="0">
                <a:latin typeface="Century" panose="02040604050505020304" pitchFamily="18" charset="0"/>
                <a:ea typeface="HG丸ｺﾞｼｯｸM-PRO" panose="020F0600000000000000" pitchFamily="50" charset="-128"/>
                <a:cs typeface="Times New Roman" panose="02020603050405020304" pitchFamily="18" charset="0"/>
              </a:rPr>
              <a:t>の概要</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56515" algn="ctr">
              <a:lnSpc>
                <a:spcPts val="2500"/>
              </a:lnSpc>
              <a:spcAft>
                <a:spcPts val="0"/>
              </a:spcAft>
            </a:pPr>
            <a:r>
              <a:rPr lang="en-US" altLang="ja-JP" sz="3600" b="1" kern="100" dirty="0">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正方形/長方形 12"/>
          <p:cNvSpPr/>
          <p:nvPr/>
        </p:nvSpPr>
        <p:spPr>
          <a:xfrm>
            <a:off x="486892" y="2458908"/>
            <a:ext cx="11150116" cy="3529171"/>
          </a:xfrm>
          <a:prstGeom prst="rect">
            <a:avLst/>
          </a:prstGeom>
        </p:spPr>
        <p:txBody>
          <a:bodyPr wrap="square">
            <a:spAutoFit/>
          </a:bodyPr>
          <a:lstStyle/>
          <a:p>
            <a:pPr algn="just">
              <a:lnSpc>
                <a:spcPts val="2500"/>
              </a:lnSpc>
              <a:spcAft>
                <a:spcPts val="0"/>
              </a:spcAft>
            </a:pPr>
            <a:r>
              <a:rPr lang="ja-JP" altLang="en-US" sz="2800"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800"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2800"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rPr>
              <a:t>島屋</a:t>
            </a:r>
            <a:r>
              <a:rPr lang="ja-JP" altLang="en-US" sz="3200" b="1" u="sng" kern="100" dirty="0">
                <a:latin typeface="Century" panose="02040604050505020304" pitchFamily="18" charset="0"/>
                <a:ea typeface="HG丸ｺﾞｼｯｸM-PRO" panose="020F0600000000000000" pitchFamily="50" charset="-128"/>
                <a:cs typeface="Times New Roman" panose="02020603050405020304" pitchFamily="18" charset="0"/>
              </a:rPr>
              <a:t>連合振興</a:t>
            </a:r>
            <a:r>
              <a:rPr lang="ja-JP" altLang="en-US"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rPr>
              <a:t>町会島屋</a:t>
            </a:r>
            <a:r>
              <a:rPr lang="ja-JP" altLang="en-US" sz="3200" b="1" u="sng" kern="100" dirty="0">
                <a:latin typeface="Century" panose="02040604050505020304" pitchFamily="18" charset="0"/>
                <a:ea typeface="HG丸ｺﾞｼｯｸM-PRO" panose="020F0600000000000000" pitchFamily="50" charset="-128"/>
                <a:cs typeface="Times New Roman" panose="02020603050405020304" pitchFamily="18" charset="0"/>
              </a:rPr>
              <a:t>小学校児童見守り隊</a:t>
            </a:r>
            <a:endParaRPr lang="en-US" altLang="ja-JP"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ts val="2500"/>
              </a:lnSpc>
              <a:spcAft>
                <a:spcPts val="0"/>
              </a:spcAft>
            </a:pPr>
            <a:endParaRPr lang="ja-JP" altLang="ja-JP" sz="2800" u="sng"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500"/>
              </a:lnSpc>
              <a:spcAft>
                <a:spcPts val="0"/>
              </a:spcAft>
            </a:pP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設立</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：平成</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１</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９</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年</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９</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月</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　　活動地域</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大阪市此花区</a:t>
            </a:r>
            <a:endParaRPr lang="en-US"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indent="152400" algn="just">
              <a:lnSpc>
                <a:spcPts val="2500"/>
              </a:lnSpc>
              <a:spcAft>
                <a:spcPts val="0"/>
              </a:spcAft>
            </a:pP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主に、保護者・教職員と連携</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して</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登下校</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見守り</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活動を行っているほか、ランニングパトロールによる工夫を凝らした活動を</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続けている団体である。</a:t>
            </a:r>
            <a:endPar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また</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交通量の激しい地区内において、地元企業の敷地内を通学路として使用させてもらえないか粘り強く働きかけ続け、安心して通学できるルートを</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確保</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し</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た</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ほか、</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企業の職員</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も見守り活動に参加してくれるように</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なる等、</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防犯の輪を広げる活動により、防犯力向上に大きく</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貢献</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し</a:t>
            </a:r>
            <a:r>
              <a:rPr lang="ja-JP" altLang="en-US" sz="20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ている。</a:t>
            </a:r>
            <a:endPar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lang="ja-JP" altLang="ja-JP" sz="2000" dirty="0">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7886" y="5744900"/>
            <a:ext cx="4279391" cy="3219408"/>
          </a:xfrm>
          <a:prstGeom prst="rect">
            <a:avLst/>
          </a:prstGeom>
        </p:spPr>
      </p:pic>
      <p:pic>
        <p:nvPicPr>
          <p:cNvPr id="15" name="図 14"/>
          <p:cNvPicPr>
            <a:picLocks noChangeAspect="1"/>
          </p:cNvPicPr>
          <p:nvPr/>
        </p:nvPicPr>
        <p:blipFill>
          <a:blip r:embed="rId3"/>
          <a:stretch>
            <a:fillRect/>
          </a:stretch>
        </p:blipFill>
        <p:spPr>
          <a:xfrm>
            <a:off x="6332337" y="5756745"/>
            <a:ext cx="4357614" cy="3278255"/>
          </a:xfrm>
          <a:prstGeom prst="rect">
            <a:avLst/>
          </a:prstGeom>
        </p:spPr>
      </p:pic>
      <p:sp>
        <p:nvSpPr>
          <p:cNvPr id="18" name="正方形/長方形 17"/>
          <p:cNvSpPr/>
          <p:nvPr/>
        </p:nvSpPr>
        <p:spPr>
          <a:xfrm>
            <a:off x="500093" y="9082915"/>
            <a:ext cx="11306629" cy="2800767"/>
          </a:xfrm>
          <a:prstGeom prst="rect">
            <a:avLst/>
          </a:prstGeom>
        </p:spPr>
        <p:txBody>
          <a:bodyPr wrap="square">
            <a:spAutoFit/>
          </a:bodyPr>
          <a:lstStyle/>
          <a:p>
            <a:r>
              <a:rPr lang="ja-JP" altLang="en-US" sz="3200" b="1" dirty="0" smtClean="0">
                <a:latin typeface="HG丸ｺﾞｼｯｸM-PRO" panose="020F0600000000000000" pitchFamily="50" charset="-128"/>
                <a:ea typeface="HG丸ｺﾞｼｯｸM-PRO" panose="020F0600000000000000" pitchFamily="50" charset="-128"/>
              </a:rPr>
              <a:t>　■　</a:t>
            </a:r>
            <a:r>
              <a:rPr lang="ja-JP" altLang="en-US" sz="3200" b="1" u="sng" dirty="0" smtClean="0">
                <a:latin typeface="HG丸ｺﾞｼｯｸM-PRO" panose="020F0600000000000000" pitchFamily="50" charset="-128"/>
                <a:ea typeface="HG丸ｺﾞｼｯｸM-PRO" panose="020F0600000000000000" pitchFamily="50" charset="-128"/>
              </a:rPr>
              <a:t>東成防犯協会神路支部</a:t>
            </a:r>
            <a:endParaRPr lang="en-US" altLang="ja-JP" sz="3200" b="1" u="sng"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設立：平成</a:t>
            </a:r>
            <a:r>
              <a:rPr lang="en-US" altLang="ja-JP" sz="2000" dirty="0" smtClean="0">
                <a:latin typeface="HG丸ｺﾞｼｯｸM-PRO" panose="020F0600000000000000" pitchFamily="50" charset="-128"/>
                <a:ea typeface="HG丸ｺﾞｼｯｸM-PRO" panose="020F0600000000000000" pitchFamily="50" charset="-128"/>
              </a:rPr>
              <a:t>16</a:t>
            </a:r>
            <a:r>
              <a:rPr lang="ja-JP" altLang="en-US" sz="2000" dirty="0" smtClean="0">
                <a:latin typeface="HG丸ｺﾞｼｯｸM-PRO" panose="020F0600000000000000" pitchFamily="50" charset="-128"/>
                <a:ea typeface="HG丸ｺﾞｼｯｸM-PRO" panose="020F0600000000000000" pitchFamily="50" charset="-128"/>
              </a:rPr>
              <a:t>年　活動地域：大阪市東成区</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主</a:t>
            </a:r>
            <a:r>
              <a:rPr lang="ja-JP" altLang="en-US" sz="2000" dirty="0" smtClean="0">
                <a:latin typeface="HG丸ｺﾞｼｯｸM-PRO" panose="020F0600000000000000" pitchFamily="50" charset="-128"/>
                <a:ea typeface="HG丸ｺﾞｼｯｸM-PRO" panose="020F0600000000000000" pitchFamily="50" charset="-128"/>
              </a:rPr>
              <a:t>に毎日の登</a:t>
            </a:r>
            <a:r>
              <a:rPr lang="ja-JP" altLang="en-US" sz="2000" dirty="0">
                <a:latin typeface="HG丸ｺﾞｼｯｸM-PRO" panose="020F0600000000000000" pitchFamily="50" charset="-128"/>
                <a:ea typeface="HG丸ｺﾞｼｯｸM-PRO" panose="020F0600000000000000" pitchFamily="50" charset="-128"/>
              </a:rPr>
              <a:t>下校見守り活動</a:t>
            </a:r>
            <a:r>
              <a:rPr lang="ja-JP" altLang="en-US" sz="2000" dirty="0" smtClean="0">
                <a:latin typeface="HG丸ｺﾞｼｯｸM-PRO" panose="020F0600000000000000" pitchFamily="50" charset="-128"/>
                <a:ea typeface="HG丸ｺﾞｼｯｸM-PRO" panose="020F0600000000000000" pitchFamily="50" charset="-128"/>
              </a:rPr>
              <a:t>を続けており、コロナ</a:t>
            </a:r>
            <a:r>
              <a:rPr lang="ja-JP" altLang="en-US" sz="2000" dirty="0">
                <a:latin typeface="HG丸ｺﾞｼｯｸM-PRO" panose="020F0600000000000000" pitchFamily="50" charset="-128"/>
                <a:ea typeface="HG丸ｺﾞｼｯｸM-PRO" panose="020F0600000000000000" pitchFamily="50" charset="-128"/>
              </a:rPr>
              <a:t>禍で対面での活動が難しい時期には、ホームページを開設したり、</a:t>
            </a:r>
            <a:r>
              <a:rPr lang="en-US" altLang="ja-JP" sz="2000" dirty="0">
                <a:latin typeface="HG丸ｺﾞｼｯｸM-PRO" panose="020F0600000000000000" pitchFamily="50" charset="-128"/>
                <a:ea typeface="HG丸ｺﾞｼｯｸM-PRO" panose="020F0600000000000000" pitchFamily="50" charset="-128"/>
              </a:rPr>
              <a:t>SNS</a:t>
            </a:r>
            <a:r>
              <a:rPr lang="ja-JP" altLang="en-US" sz="2000" dirty="0">
                <a:latin typeface="HG丸ｺﾞｼｯｸM-PRO" panose="020F0600000000000000" pitchFamily="50" charset="-128"/>
                <a:ea typeface="HG丸ｺﾞｼｯｸM-PRO" panose="020F0600000000000000" pitchFamily="50" charset="-128"/>
              </a:rPr>
              <a:t>を有効活用し、関係機関と連携を取りながらタイムリーな情報を提供する等して、地域住民の自主防犯意識の向上を</a:t>
            </a:r>
            <a:r>
              <a:rPr lang="ja-JP" altLang="en-US" sz="2000" dirty="0" smtClean="0">
                <a:latin typeface="HG丸ｺﾞｼｯｸM-PRO" panose="020F0600000000000000" pitchFamily="50" charset="-128"/>
                <a:ea typeface="HG丸ｺﾞｼｯｸM-PRO" panose="020F0600000000000000" pitchFamily="50" charset="-128"/>
              </a:rPr>
              <a:t>図</a:t>
            </a:r>
            <a:r>
              <a:rPr lang="ja-JP" altLang="en-US" sz="2000" dirty="0">
                <a:latin typeface="HG丸ｺﾞｼｯｸM-PRO" panose="020F0600000000000000" pitchFamily="50" charset="-128"/>
                <a:ea typeface="HG丸ｺﾞｼｯｸM-PRO" panose="020F0600000000000000" pitchFamily="50" charset="-128"/>
              </a:rPr>
              <a:t>る</a:t>
            </a:r>
            <a:r>
              <a:rPr lang="ja-JP" altLang="en-US" sz="2000" dirty="0" smtClean="0">
                <a:latin typeface="HG丸ｺﾞｼｯｸM-PRO" panose="020F0600000000000000" pitchFamily="50" charset="-128"/>
                <a:ea typeface="HG丸ｺﾞｼｯｸM-PRO" panose="020F0600000000000000" pitchFamily="50" charset="-128"/>
              </a:rPr>
              <a:t>など</a:t>
            </a:r>
            <a:r>
              <a:rPr lang="ja-JP" altLang="en-US" sz="2000" dirty="0">
                <a:latin typeface="HG丸ｺﾞｼｯｸM-PRO" panose="020F0600000000000000" pitchFamily="50" charset="-128"/>
                <a:ea typeface="HG丸ｺﾞｼｯｸM-PRO" panose="020F0600000000000000" pitchFamily="50" charset="-128"/>
              </a:rPr>
              <a:t>、多大な貢献を</a:t>
            </a:r>
            <a:r>
              <a:rPr lang="ja-JP" altLang="en-US" sz="2000" dirty="0" smtClean="0">
                <a:latin typeface="HG丸ｺﾞｼｯｸM-PRO" panose="020F0600000000000000" pitchFamily="50" charset="-128"/>
                <a:ea typeface="HG丸ｺﾞｼｯｸM-PRO" panose="020F0600000000000000" pitchFamily="50" charset="-128"/>
              </a:rPr>
              <a:t>して</a:t>
            </a:r>
            <a:r>
              <a:rPr lang="ja-JP" altLang="en-US" sz="2000" dirty="0">
                <a:latin typeface="HG丸ｺﾞｼｯｸM-PRO" panose="020F0600000000000000" pitchFamily="50" charset="-128"/>
                <a:ea typeface="HG丸ｺﾞｼｯｸM-PRO" panose="020F0600000000000000" pitchFamily="50" charset="-128"/>
              </a:rPr>
              <a:t>いる団体で</a:t>
            </a:r>
            <a:r>
              <a:rPr lang="ja-JP" altLang="en-US" sz="2000" dirty="0" smtClean="0">
                <a:latin typeface="HG丸ｺﾞｼｯｸM-PRO" panose="020F0600000000000000" pitchFamily="50" charset="-128"/>
                <a:ea typeface="HG丸ｺﾞｼｯｸM-PRO" panose="020F0600000000000000" pitchFamily="50" charset="-128"/>
              </a:rPr>
              <a:t>ある。</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a:blip r:embed="rId4"/>
          <a:stretch>
            <a:fillRect/>
          </a:stretch>
        </p:blipFill>
        <p:spPr>
          <a:xfrm>
            <a:off x="1407885" y="12538378"/>
            <a:ext cx="4478970" cy="3369551"/>
          </a:xfrm>
          <a:prstGeom prst="rect">
            <a:avLst/>
          </a:prstGeom>
        </p:spPr>
      </p:pic>
      <p:pic>
        <p:nvPicPr>
          <p:cNvPr id="3" name="図 2"/>
          <p:cNvPicPr>
            <a:picLocks noChangeAspect="1"/>
          </p:cNvPicPr>
          <p:nvPr/>
        </p:nvPicPr>
        <p:blipFill rotWithShape="1">
          <a:blip r:embed="rId5"/>
          <a:srcRect l="14861" t="26389" r="44847" b="18194"/>
          <a:stretch/>
        </p:blipFill>
        <p:spPr>
          <a:xfrm>
            <a:off x="6332337" y="12538378"/>
            <a:ext cx="4357614" cy="3369550"/>
          </a:xfrm>
          <a:prstGeom prst="rect">
            <a:avLst/>
          </a:prstGeom>
        </p:spPr>
      </p:pic>
    </p:spTree>
    <p:extLst>
      <p:ext uri="{BB962C8B-B14F-4D97-AF65-F5344CB8AC3E}">
        <p14:creationId xmlns:p14="http://schemas.microsoft.com/office/powerpoint/2010/main" val="311103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7181" y="5450344"/>
            <a:ext cx="11493336" cy="369332"/>
          </a:xfrm>
          <a:prstGeom prst="rect">
            <a:avLst/>
          </a:prstGeom>
        </p:spPr>
        <p:txBody>
          <a:bodyPr wrap="square">
            <a:spAutoFit/>
          </a:bodyPr>
          <a:lstStyle/>
          <a:p>
            <a:r>
              <a:rPr lang="ja-JP" altLang="en-US" dirty="0"/>
              <a:t>　</a:t>
            </a:r>
          </a:p>
        </p:txBody>
      </p:sp>
      <p:sp>
        <p:nvSpPr>
          <p:cNvPr id="8" name="正方形/長方形 7"/>
          <p:cNvSpPr/>
          <p:nvPr/>
        </p:nvSpPr>
        <p:spPr>
          <a:xfrm>
            <a:off x="670525" y="1202277"/>
            <a:ext cx="11323276" cy="2913618"/>
          </a:xfrm>
          <a:prstGeom prst="rect">
            <a:avLst/>
          </a:prstGeom>
        </p:spPr>
        <p:txBody>
          <a:bodyPr wrap="square">
            <a:spAutoFit/>
          </a:bodyPr>
          <a:lstStyle/>
          <a:p>
            <a:pPr algn="just">
              <a:lnSpc>
                <a:spcPts val="2500"/>
              </a:lnSpc>
              <a:spcAft>
                <a:spcPts val="0"/>
              </a:spcAft>
            </a:pPr>
            <a:r>
              <a:rPr lang="ja-JP" altLang="ja-JP" sz="2400"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2400"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rPr>
              <a:t>山之内スマイル協議会</a:t>
            </a:r>
            <a:endParaRPr lang="en-US" altLang="ja-JP" sz="3200" b="1" u="sng"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ts val="2500"/>
              </a:lnSpc>
              <a:spcAft>
                <a:spcPts val="0"/>
              </a:spcAft>
            </a:pP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500"/>
              </a:lnSpc>
              <a:spcAft>
                <a:spcPts val="0"/>
              </a:spcAft>
            </a:pPr>
            <a:r>
              <a:rPr lang="ja-JP" altLang="en-US"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設立：</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平成</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２４</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年</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４</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月</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　　活動地域：</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大阪市</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住吉</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区</a:t>
            </a:r>
            <a:endParaRPr lang="en-US"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indent="152400" algn="just">
              <a:lnSpc>
                <a:spcPts val="2500"/>
              </a:lnSpc>
              <a:spcAft>
                <a:spcPts val="0"/>
              </a:spcAft>
            </a:pPr>
            <a:endParaRPr lang="en-US" altLang="ja-JP" sz="2000" kern="100" dirty="0">
              <a:latin typeface="Century" panose="02040604050505020304" pitchFamily="18" charset="0"/>
              <a:ea typeface="HG丸ｺﾞｼｯｸM-PRO" panose="020F0600000000000000" pitchFamily="50" charset="-128"/>
              <a:cs typeface="Times New Roman" panose="02020603050405020304" pitchFamily="18" charset="0"/>
            </a:endParaRPr>
          </a:p>
          <a:p>
            <a:r>
              <a:rPr lang="ja-JP" altLang="en-US" sz="2000" dirty="0" smtClean="0">
                <a:latin typeface="HG丸ｺﾞｼｯｸM-PRO" panose="020F0600000000000000" pitchFamily="50" charset="-128"/>
                <a:ea typeface="HG丸ｺﾞｼｯｸM-PRO" panose="020F0600000000000000" pitchFamily="50" charset="-128"/>
              </a:rPr>
              <a:t>　</a:t>
            </a:r>
            <a:r>
              <a:rPr kumimoji="1" lang="ja-JP" altLang="en-US" sz="2000" dirty="0">
                <a:latin typeface="HG丸ｺﾞｼｯｸM-PRO" panose="020F0600000000000000" pitchFamily="50" charset="-128"/>
                <a:ea typeface="HG丸ｺﾞｼｯｸM-PRO" panose="020F0600000000000000" pitchFamily="50" charset="-128"/>
              </a:rPr>
              <a:t>主</a:t>
            </a:r>
            <a:r>
              <a:rPr kumimoji="1" lang="ja-JP" altLang="en-US" sz="2000" dirty="0" smtClean="0">
                <a:latin typeface="HG丸ｺﾞｼｯｸM-PRO" panose="020F0600000000000000" pitchFamily="50" charset="-128"/>
                <a:ea typeface="HG丸ｺﾞｼｯｸM-PRO" panose="020F0600000000000000" pitchFamily="50" charset="-128"/>
              </a:rPr>
              <a:t>に、毎日の子ども</a:t>
            </a:r>
            <a:r>
              <a:rPr kumimoji="1" lang="ja-JP" altLang="en-US" sz="2000" dirty="0">
                <a:latin typeface="HG丸ｺﾞｼｯｸM-PRO" panose="020F0600000000000000" pitchFamily="50" charset="-128"/>
                <a:ea typeface="HG丸ｺﾞｼｯｸM-PRO" panose="020F0600000000000000" pitchFamily="50" charset="-128"/>
              </a:rPr>
              <a:t>見守り活動を行って</a:t>
            </a:r>
            <a:r>
              <a:rPr kumimoji="1" lang="ja-JP" altLang="en-US" sz="2000" dirty="0" smtClean="0">
                <a:latin typeface="HG丸ｺﾞｼｯｸM-PRO" panose="020F0600000000000000" pitchFamily="50" charset="-128"/>
                <a:ea typeface="HG丸ｺﾞｼｯｸM-PRO" panose="020F0600000000000000" pitchFamily="50" charset="-128"/>
              </a:rPr>
              <a:t>いるほか、地元</a:t>
            </a:r>
            <a:r>
              <a:rPr kumimoji="1" lang="ja-JP" altLang="en-US" sz="2000" dirty="0">
                <a:latin typeface="HG丸ｺﾞｼｯｸM-PRO" panose="020F0600000000000000" pitchFamily="50" charset="-128"/>
                <a:ea typeface="HG丸ｺﾞｼｯｸM-PRO" panose="020F0600000000000000" pitchFamily="50" charset="-128"/>
              </a:rPr>
              <a:t>会館を拠点として、「子ども食堂」や「いきいき百歳体操」等のイベントを開催して、行政・警察・地域が相互に地域の安全に関する情報を共有し、連携を深めて防犯力を高める活動を続けて</a:t>
            </a:r>
            <a:r>
              <a:rPr kumimoji="1" lang="ja-JP" altLang="en-US" sz="2000" dirty="0" smtClean="0">
                <a:latin typeface="HG丸ｺﾞｼｯｸM-PRO" panose="020F0600000000000000" pitchFamily="50" charset="-128"/>
                <a:ea typeface="HG丸ｺﾞｼｯｸM-PRO" panose="020F0600000000000000" pitchFamily="50" charset="-128"/>
              </a:rPr>
              <a:t>いる。</a:t>
            </a:r>
            <a:endParaRPr kumimoji="1" lang="ja-JP" altLang="en-US" sz="2000" dirty="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また</a:t>
            </a:r>
            <a:r>
              <a:rPr kumimoji="1" lang="ja-JP" altLang="en-US" sz="2000" dirty="0">
                <a:latin typeface="HG丸ｺﾞｼｯｸM-PRO" panose="020F0600000000000000" pitchFamily="50" charset="-128"/>
                <a:ea typeface="HG丸ｺﾞｼｯｸM-PRO" panose="020F0600000000000000" pitchFamily="50" charset="-128"/>
              </a:rPr>
              <a:t>、高齢者の見守り訪問を続け、特殊詐欺被害防止チラシやステッカーを配布注意喚起する等、防犯意識の向上に大きく</a:t>
            </a:r>
            <a:r>
              <a:rPr kumimoji="1" lang="ja-JP" altLang="en-US" sz="2000" dirty="0" smtClean="0">
                <a:latin typeface="HG丸ｺﾞｼｯｸM-PRO" panose="020F0600000000000000" pitchFamily="50" charset="-128"/>
                <a:ea typeface="HG丸ｺﾞｼｯｸM-PRO" panose="020F0600000000000000" pitchFamily="50" charset="-128"/>
              </a:rPr>
              <a:t>貢献</a:t>
            </a:r>
            <a:r>
              <a:rPr kumimoji="1" lang="ja-JP" altLang="en-US" sz="2000" dirty="0">
                <a:latin typeface="HG丸ｺﾞｼｯｸM-PRO" panose="020F0600000000000000" pitchFamily="50" charset="-128"/>
                <a:ea typeface="HG丸ｺﾞｼｯｸM-PRO" panose="020F0600000000000000" pitchFamily="50" charset="-128"/>
              </a:rPr>
              <a:t>し</a:t>
            </a:r>
            <a:r>
              <a:rPr kumimoji="1" lang="ja-JP" altLang="en-US" sz="2000" dirty="0" smtClean="0">
                <a:latin typeface="HG丸ｺﾞｼｯｸM-PRO" panose="020F0600000000000000" pitchFamily="50" charset="-128"/>
                <a:ea typeface="HG丸ｺﾞｼｯｸM-PRO" panose="020F0600000000000000" pitchFamily="50" charset="-128"/>
              </a:rPr>
              <a:t>て</a:t>
            </a:r>
            <a:r>
              <a:rPr kumimoji="1" lang="ja-JP" altLang="en-US" sz="2000" dirty="0">
                <a:latin typeface="HG丸ｺﾞｼｯｸM-PRO" panose="020F0600000000000000" pitchFamily="50" charset="-128"/>
                <a:ea typeface="HG丸ｺﾞｼｯｸM-PRO" panose="020F0600000000000000" pitchFamily="50" charset="-128"/>
              </a:rPr>
              <a:t>いる団体で</a:t>
            </a:r>
            <a:r>
              <a:rPr kumimoji="1" lang="ja-JP" altLang="en-US" sz="2000" dirty="0" smtClean="0">
                <a:latin typeface="HG丸ｺﾞｼｯｸM-PRO" panose="020F0600000000000000" pitchFamily="50" charset="-128"/>
                <a:ea typeface="HG丸ｺﾞｼｯｸM-PRO" panose="020F0600000000000000" pitchFamily="50" charset="-128"/>
              </a:rPr>
              <a:t>ある。</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4371" y="5059275"/>
            <a:ext cx="4113872" cy="3006701"/>
          </a:xfrm>
          <a:prstGeom prst="rect">
            <a:avLst/>
          </a:prstGeom>
        </p:spPr>
      </p:pic>
      <p:pic>
        <p:nvPicPr>
          <p:cNvPr id="10" name="図 9"/>
          <p:cNvPicPr/>
          <p:nvPr/>
        </p:nvPicPr>
        <p:blipFill>
          <a:blip r:embed="rId3" cstate="screen">
            <a:extLst>
              <a:ext uri="{28A0092B-C50C-407E-A947-70E740481C1C}">
                <a14:useLocalDpi xmlns:a14="http://schemas.microsoft.com/office/drawing/2010/main"/>
              </a:ext>
            </a:extLst>
          </a:blip>
          <a:stretch>
            <a:fillRect/>
          </a:stretch>
        </p:blipFill>
        <p:spPr>
          <a:xfrm>
            <a:off x="1154811" y="5059275"/>
            <a:ext cx="4737990" cy="3006701"/>
          </a:xfrm>
          <a:prstGeom prst="rect">
            <a:avLst/>
          </a:prstGeom>
        </p:spPr>
      </p:pic>
      <p:sp>
        <p:nvSpPr>
          <p:cNvPr id="15" name="正方形/長方形 14"/>
          <p:cNvSpPr/>
          <p:nvPr/>
        </p:nvSpPr>
        <p:spPr>
          <a:xfrm>
            <a:off x="225539" y="8904151"/>
            <a:ext cx="11676620" cy="3046988"/>
          </a:xfrm>
          <a:prstGeom prst="rect">
            <a:avLst/>
          </a:prstGeom>
        </p:spPr>
        <p:txBody>
          <a:bodyPr wrap="square">
            <a:spAutoFit/>
          </a:bodyPr>
          <a:lstStyle/>
          <a:p>
            <a:r>
              <a:rPr lang="ja-JP" altLang="en-US" sz="2400" b="1" dirty="0" smtClean="0">
                <a:latin typeface="HG丸ｺﾞｼｯｸM-PRO" panose="020F0600000000000000" pitchFamily="50" charset="-128"/>
                <a:ea typeface="HG丸ｺﾞｼｯｸM-PRO" panose="020F0600000000000000" pitchFamily="50" charset="-128"/>
              </a:rPr>
              <a:t>　</a:t>
            </a:r>
            <a:r>
              <a:rPr lang="ja-JP" altLang="en-US" sz="3200" b="1" dirty="0" smtClean="0">
                <a:latin typeface="HG丸ｺﾞｼｯｸM-PRO" panose="020F0600000000000000" pitchFamily="50" charset="-128"/>
                <a:ea typeface="HG丸ｺﾞｼｯｸM-PRO" panose="020F0600000000000000" pitchFamily="50" charset="-128"/>
              </a:rPr>
              <a:t>■</a:t>
            </a:r>
            <a:r>
              <a:rPr lang="ja-JP" altLang="en-US" sz="3200" b="1" dirty="0">
                <a:latin typeface="HG丸ｺﾞｼｯｸM-PRO" panose="020F0600000000000000" pitchFamily="50" charset="-128"/>
                <a:ea typeface="HG丸ｺﾞｼｯｸM-PRO" panose="020F0600000000000000" pitchFamily="50" charset="-128"/>
              </a:rPr>
              <a:t>　</a:t>
            </a:r>
            <a:r>
              <a:rPr lang="ja-JP" altLang="en-US" sz="3200" b="1" u="sng" dirty="0" smtClean="0">
                <a:latin typeface="HG丸ｺﾞｼｯｸM-PRO" panose="020F0600000000000000" pitchFamily="50" charset="-128"/>
                <a:ea typeface="HG丸ｺﾞｼｯｸM-PRO" panose="020F0600000000000000" pitchFamily="50" charset="-128"/>
              </a:rPr>
              <a:t>堺区学生ボランティア「</a:t>
            </a:r>
            <a:r>
              <a:rPr lang="ja-JP" altLang="en-US" sz="3200" b="1" u="sng" dirty="0">
                <a:latin typeface="HG丸ｺﾞｼｯｸM-PRO" panose="020F0600000000000000" pitchFamily="50" charset="-128"/>
                <a:ea typeface="HG丸ｺﾞｼｯｸM-PRO" panose="020F0600000000000000" pitchFamily="50" charset="-128"/>
              </a:rPr>
              <a:t>私たちも</a:t>
            </a:r>
            <a:r>
              <a:rPr lang="ja-JP" altLang="en-US" sz="3200" b="1" u="sng" dirty="0" smtClean="0">
                <a:latin typeface="HG丸ｺﾞｼｯｸM-PRO" panose="020F0600000000000000" pitchFamily="50" charset="-128"/>
                <a:ea typeface="HG丸ｺﾞｼｯｸM-PRO" panose="020F0600000000000000" pitchFamily="50" charset="-128"/>
              </a:rPr>
              <a:t>見まもり隊</a:t>
            </a:r>
            <a:r>
              <a:rPr lang="ja-JP" altLang="en-US" sz="3200" b="1" u="sng" dirty="0">
                <a:latin typeface="HG丸ｺﾞｼｯｸM-PRO" panose="020F0600000000000000" pitchFamily="50" charset="-128"/>
                <a:ea typeface="HG丸ｺﾞｼｯｸM-PRO" panose="020F0600000000000000" pitchFamily="50" charset="-128"/>
              </a:rPr>
              <a:t>コネクト</a:t>
            </a:r>
            <a:r>
              <a:rPr lang="ja-JP" altLang="en-US" sz="3200" b="1" u="sng" dirty="0" smtClean="0">
                <a:latin typeface="HG丸ｺﾞｼｯｸM-PRO" panose="020F0600000000000000" pitchFamily="50" charset="-128"/>
                <a:ea typeface="HG丸ｺﾞｼｯｸM-PRO" panose="020F0600000000000000" pitchFamily="50" charset="-128"/>
              </a:rPr>
              <a:t>」</a:t>
            </a:r>
            <a:endParaRPr lang="en-US" altLang="ja-JP" sz="3200" b="1" u="sng" dirty="0" smtClean="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設立：平成</a:t>
            </a:r>
            <a:r>
              <a:rPr lang="en-US" altLang="ja-JP" sz="2000" dirty="0" smtClean="0">
                <a:latin typeface="HG丸ｺﾞｼｯｸM-PRO" panose="020F0600000000000000" pitchFamily="50" charset="-128"/>
                <a:ea typeface="HG丸ｺﾞｼｯｸM-PRO" panose="020F0600000000000000" pitchFamily="50" charset="-128"/>
              </a:rPr>
              <a:t>30</a:t>
            </a:r>
            <a:r>
              <a:rPr lang="ja-JP" altLang="en-US" sz="2000" dirty="0" smtClean="0">
                <a:latin typeface="HG丸ｺﾞｼｯｸM-PRO" panose="020F0600000000000000" pitchFamily="50" charset="-128"/>
                <a:ea typeface="HG丸ｺﾞｼｯｸM-PRO" panose="020F0600000000000000" pitchFamily="50" charset="-128"/>
              </a:rPr>
              <a:t>年</a:t>
            </a:r>
            <a:r>
              <a:rPr lang="en-US" altLang="ja-JP" sz="2000" dirty="0" smtClean="0">
                <a:latin typeface="HG丸ｺﾞｼｯｸM-PRO" panose="020F0600000000000000" pitchFamily="50" charset="-128"/>
                <a:ea typeface="HG丸ｺﾞｼｯｸM-PRO" panose="020F0600000000000000" pitchFamily="50" charset="-128"/>
              </a:rPr>
              <a:t>8</a:t>
            </a:r>
            <a:r>
              <a:rPr lang="ja-JP" altLang="en-US" sz="2000" dirty="0" smtClean="0">
                <a:latin typeface="HG丸ｺﾞｼｯｸM-PRO" panose="020F0600000000000000" pitchFamily="50" charset="-128"/>
                <a:ea typeface="HG丸ｺﾞｼｯｸM-PRO" panose="020F0600000000000000" pitchFamily="50" charset="-128"/>
              </a:rPr>
              <a:t>月　活動地域：堺市堺区</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高校の垣根を越えた堺区内の６つの高校の生徒が中心になって、「できる範囲で、楽しく、無理なく、継続的に」をモットーに、さまざまなボランティア活動を</a:t>
            </a:r>
            <a:r>
              <a:rPr lang="ja-JP" altLang="en-US" sz="2000" dirty="0" smtClean="0">
                <a:latin typeface="HG丸ｺﾞｼｯｸM-PRO" panose="020F0600000000000000" pitchFamily="50" charset="-128"/>
                <a:ea typeface="HG丸ｺﾞｼｯｸM-PRO" panose="020F0600000000000000" pitchFamily="50" charset="-128"/>
              </a:rPr>
              <a:t>行ってい</a:t>
            </a:r>
            <a:r>
              <a:rPr lang="ja-JP" altLang="en-US" sz="2000" dirty="0">
                <a:latin typeface="HG丸ｺﾞｼｯｸM-PRO" panose="020F0600000000000000" pitchFamily="50" charset="-128"/>
                <a:ea typeface="HG丸ｺﾞｼｯｸM-PRO" panose="020F0600000000000000" pitchFamily="50" charset="-128"/>
              </a:rPr>
              <a:t>る</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高校生</a:t>
            </a:r>
            <a:r>
              <a:rPr lang="ja-JP" altLang="en-US" sz="2000" dirty="0">
                <a:latin typeface="HG丸ｺﾞｼｯｸM-PRO" panose="020F0600000000000000" pitchFamily="50" charset="-128"/>
                <a:ea typeface="HG丸ｺﾞｼｯｸM-PRO" panose="020F0600000000000000" pitchFamily="50" charset="-128"/>
              </a:rPr>
              <a:t>がデザインしたポスターや線香、ポケットティッシュ、エコバッグにより特殊詐欺被害防止啓発活動を行ったり、川柳甲子園を開催し、若い世代が発信する防犯ボランティア活動が区民の防犯意識の向上に大きく貢献して</a:t>
            </a:r>
            <a:r>
              <a:rPr lang="ja-JP" altLang="en-US" sz="2000" dirty="0" smtClean="0">
                <a:latin typeface="HG丸ｺﾞｼｯｸM-PRO" panose="020F0600000000000000" pitchFamily="50" charset="-128"/>
                <a:ea typeface="HG丸ｺﾞｼｯｸM-PRO" panose="020F0600000000000000" pitchFamily="50" charset="-128"/>
              </a:rPr>
              <a:t>いる。</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rotWithShape="1">
          <a:blip r:embed="rId4"/>
          <a:srcRect l="13157" t="49731" r="62084" b="19993"/>
          <a:stretch/>
        </p:blipFill>
        <p:spPr>
          <a:xfrm>
            <a:off x="6874371" y="12045359"/>
            <a:ext cx="4357553" cy="2995816"/>
          </a:xfrm>
          <a:prstGeom prst="rect">
            <a:avLst/>
          </a:prstGeom>
        </p:spPr>
      </p:pic>
      <p:pic>
        <p:nvPicPr>
          <p:cNvPr id="18" name="図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4689" y="12045359"/>
            <a:ext cx="3994421" cy="2995816"/>
          </a:xfrm>
          <a:prstGeom prst="rect">
            <a:avLst/>
          </a:prstGeom>
        </p:spPr>
      </p:pic>
      <p:grpSp>
        <p:nvGrpSpPr>
          <p:cNvPr id="2" name="グループ化 1"/>
          <p:cNvGrpSpPr/>
          <p:nvPr/>
        </p:nvGrpSpPr>
        <p:grpSpPr>
          <a:xfrm>
            <a:off x="797462" y="12045359"/>
            <a:ext cx="1311966" cy="3727752"/>
            <a:chOff x="797462" y="12045359"/>
            <a:chExt cx="1311966" cy="3727752"/>
          </a:xfrm>
        </p:grpSpPr>
        <p:sp>
          <p:nvSpPr>
            <p:cNvPr id="16" name="テキスト ボックス 15"/>
            <p:cNvSpPr txBox="1"/>
            <p:nvPr/>
          </p:nvSpPr>
          <p:spPr>
            <a:xfrm>
              <a:off x="816766" y="12348134"/>
              <a:ext cx="1292662" cy="3424977"/>
            </a:xfrm>
            <a:prstGeom prst="rect">
              <a:avLst/>
            </a:prstGeom>
            <a:noFill/>
          </p:spPr>
          <p:txBody>
            <a:bodyPr vert="eaVert" wrap="none" rtlCol="0">
              <a:spAutoFit/>
            </a:bodyPr>
            <a:lstStyle/>
            <a:p>
              <a:r>
                <a:rPr kumimoji="1" lang="ja-JP" altLang="en-US" sz="2400" b="1" dirty="0" smtClean="0">
                  <a:latin typeface="HG行書体" panose="03000609000000000000" pitchFamily="65" charset="-128"/>
                  <a:ea typeface="HG行書体" panose="03000609000000000000" pitchFamily="65" charset="-128"/>
                </a:rPr>
                <a:t>はいもしもし</a:t>
              </a:r>
              <a:endParaRPr kumimoji="1" lang="en-US" altLang="ja-JP" sz="2400" b="1" dirty="0" smtClean="0">
                <a:latin typeface="HG行書体" panose="03000609000000000000" pitchFamily="65" charset="-128"/>
                <a:ea typeface="HG行書体" panose="03000609000000000000" pitchFamily="65" charset="-128"/>
              </a:endParaRPr>
            </a:p>
            <a:p>
              <a:r>
                <a:rPr kumimoji="1" lang="ja-JP" altLang="en-US" sz="2400" b="1" dirty="0" smtClean="0">
                  <a:latin typeface="HG行書体" panose="03000609000000000000" pitchFamily="65" charset="-128"/>
                  <a:ea typeface="HG行書体" panose="03000609000000000000" pitchFamily="65" charset="-128"/>
                </a:rPr>
                <a:t>　　オレ</a:t>
              </a:r>
              <a:r>
                <a:rPr kumimoji="1" lang="ja-JP" altLang="en-US" sz="2400" b="1" dirty="0" err="1" smtClean="0">
                  <a:latin typeface="HG行書体" panose="03000609000000000000" pitchFamily="65" charset="-128"/>
                  <a:ea typeface="HG行書体" panose="03000609000000000000" pitchFamily="65" charset="-128"/>
                </a:rPr>
                <a:t>だよ</a:t>
              </a:r>
              <a:r>
                <a:rPr kumimoji="1" lang="ja-JP" altLang="en-US" sz="2400" b="1" dirty="0" smtClean="0">
                  <a:latin typeface="HG行書体" panose="03000609000000000000" pitchFamily="65" charset="-128"/>
                  <a:ea typeface="HG行書体" panose="03000609000000000000" pitchFamily="65" charset="-128"/>
                </a:rPr>
                <a:t>オレオレ</a:t>
              </a:r>
              <a:endParaRPr kumimoji="1" lang="en-US" altLang="ja-JP" sz="2400" b="1" dirty="0" smtClean="0">
                <a:latin typeface="HG行書体" panose="03000609000000000000" pitchFamily="65" charset="-128"/>
                <a:ea typeface="HG行書体" panose="03000609000000000000" pitchFamily="65" charset="-128"/>
              </a:endParaRPr>
            </a:p>
            <a:p>
              <a:r>
                <a:rPr kumimoji="1" lang="ja-JP" altLang="en-US" sz="2400" b="1" dirty="0" smtClean="0">
                  <a:latin typeface="HG行書体" panose="03000609000000000000" pitchFamily="65" charset="-128"/>
                  <a:ea typeface="HG行書体" panose="03000609000000000000" pitchFamily="65" charset="-128"/>
                </a:rPr>
                <a:t>　　　　　　だれや</a:t>
              </a:r>
              <a:r>
                <a:rPr kumimoji="1" lang="ja-JP" altLang="en-US" sz="2400" b="1" dirty="0" err="1" smtClean="0">
                  <a:latin typeface="HG行書体" panose="03000609000000000000" pitchFamily="65" charset="-128"/>
                  <a:ea typeface="HG行書体" panose="03000609000000000000" pitchFamily="65" charset="-128"/>
                </a:rPr>
                <a:t>ね</a:t>
              </a:r>
              <a:r>
                <a:rPr kumimoji="1" lang="ja-JP" altLang="en-US" sz="2400" b="1" dirty="0" err="1">
                  <a:latin typeface="HG行書体" panose="03000609000000000000" pitchFamily="65" charset="-128"/>
                  <a:ea typeface="HG行書体" panose="03000609000000000000" pitchFamily="65" charset="-128"/>
                </a:rPr>
                <a:t>ん</a:t>
              </a:r>
              <a:endParaRPr kumimoji="1" lang="ja-JP" altLang="en-US" sz="2400" b="1" dirty="0">
                <a:latin typeface="HG行書体" panose="03000609000000000000" pitchFamily="65" charset="-128"/>
                <a:ea typeface="HG行書体" panose="03000609000000000000" pitchFamily="65" charset="-128"/>
              </a:endParaRP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7634" y="12045359"/>
              <a:ext cx="691621" cy="827018"/>
            </a:xfrm>
            <a:prstGeom prst="rect">
              <a:avLst/>
            </a:prstGeom>
          </p:spPr>
        </p:pic>
        <p:sp>
          <p:nvSpPr>
            <p:cNvPr id="20" name="正方形/長方形 19"/>
            <p:cNvSpPr/>
            <p:nvPr/>
          </p:nvSpPr>
          <p:spPr>
            <a:xfrm>
              <a:off x="797462" y="12064240"/>
              <a:ext cx="1311966" cy="370887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21" name="正方形/長方形 20"/>
            <p:cNvSpPr/>
            <p:nvPr/>
          </p:nvSpPr>
          <p:spPr>
            <a:xfrm>
              <a:off x="864250" y="12121932"/>
              <a:ext cx="1162884" cy="3578671"/>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2301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46710" y="8698643"/>
            <a:ext cx="11493337" cy="2605842"/>
          </a:xfrm>
          <a:prstGeom prst="rect">
            <a:avLst/>
          </a:prstGeom>
        </p:spPr>
        <p:txBody>
          <a:bodyPr wrap="square">
            <a:spAutoFit/>
          </a:bodyPr>
          <a:lstStyle/>
          <a:p>
            <a:pPr algn="just">
              <a:lnSpc>
                <a:spcPts val="2500"/>
              </a:lnSpc>
              <a:spcAft>
                <a:spcPts val="0"/>
              </a:spcAft>
            </a:pPr>
            <a:r>
              <a:rPr lang="ja-JP" altLang="en-US"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　藤田校区街頭犯罪抑止隊</a:t>
            </a:r>
            <a:endParaRPr lang="en-US" altLang="ja-JP"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ts val="2500"/>
              </a:lnSpc>
              <a:spcAft>
                <a:spcPts val="0"/>
              </a:spcAft>
            </a:pP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500"/>
              </a:lnSpc>
              <a:spcAft>
                <a:spcPts val="0"/>
              </a:spcAft>
            </a:pP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設立</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平成</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１８年</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８</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月</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　　活動地域</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守口</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市</a:t>
            </a:r>
            <a:endParaRPr lang="en-US"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indent="152400" algn="ctr">
              <a:lnSpc>
                <a:spcPts val="2500"/>
              </a:lnSpc>
              <a:spcAft>
                <a:spcPts val="0"/>
              </a:spcAft>
            </a:pP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kumimoji="1" lang="en-US" altLang="ja-JP" sz="2000" dirty="0">
                <a:latin typeface="HG丸ｺﾞｼｯｸM-PRO" panose="020F0600000000000000" pitchFamily="50" charset="-128"/>
                <a:ea typeface="HG丸ｺﾞｼｯｸM-PRO" panose="020F0600000000000000" pitchFamily="50" charset="-128"/>
              </a:rPr>
              <a:t>41</a:t>
            </a:r>
            <a:r>
              <a:rPr kumimoji="1" lang="ja-JP" altLang="en-US" sz="2000" dirty="0">
                <a:latin typeface="HG丸ｺﾞｼｯｸM-PRO" panose="020F0600000000000000" pitchFamily="50" charset="-128"/>
                <a:ea typeface="HG丸ｺﾞｼｯｸM-PRO" panose="020F0600000000000000" pitchFamily="50" charset="-128"/>
              </a:rPr>
              <a:t>名の構成員の方々が</a:t>
            </a:r>
            <a:r>
              <a:rPr kumimoji="1" lang="ja-JP" altLang="en-US" sz="2000" dirty="0" smtClean="0">
                <a:latin typeface="HG丸ｺﾞｼｯｸM-PRO" panose="020F0600000000000000" pitchFamily="50" charset="-128"/>
                <a:ea typeface="HG丸ｺﾞｼｯｸM-PRO" panose="020F0600000000000000" pitchFamily="50" charset="-128"/>
              </a:rPr>
              <a:t>、毎日の青</a:t>
            </a:r>
            <a:r>
              <a:rPr kumimoji="1" lang="ja-JP" altLang="en-US" sz="2000" dirty="0">
                <a:latin typeface="HG丸ｺﾞｼｯｸM-PRO" panose="020F0600000000000000" pitchFamily="50" charset="-128"/>
                <a:ea typeface="HG丸ｺﾞｼｯｸM-PRO" panose="020F0600000000000000" pitchFamily="50" charset="-128"/>
              </a:rPr>
              <a:t>パト巡回や登下校見守り活動</a:t>
            </a:r>
            <a:r>
              <a:rPr kumimoji="1" lang="ja-JP" altLang="en-US" sz="2000" dirty="0" smtClean="0">
                <a:latin typeface="HG丸ｺﾞｼｯｸM-PRO" panose="020F0600000000000000" pitchFamily="50" charset="-128"/>
                <a:ea typeface="HG丸ｺﾞｼｯｸM-PRO" panose="020F0600000000000000" pitchFamily="50" charset="-128"/>
              </a:rPr>
              <a:t>を</a:t>
            </a:r>
            <a:r>
              <a:rPr kumimoji="1" lang="ja-JP" altLang="en-US" sz="2000" dirty="0">
                <a:latin typeface="HG丸ｺﾞｼｯｸM-PRO" panose="020F0600000000000000" pitchFamily="50" charset="-128"/>
                <a:ea typeface="HG丸ｺﾞｼｯｸM-PRO" panose="020F0600000000000000" pitchFamily="50" charset="-128"/>
              </a:rPr>
              <a:t>続</a:t>
            </a:r>
            <a:r>
              <a:rPr kumimoji="1" lang="ja-JP" altLang="en-US" sz="2000" dirty="0" smtClean="0">
                <a:latin typeface="HG丸ｺﾞｼｯｸM-PRO" panose="020F0600000000000000" pitchFamily="50" charset="-128"/>
                <a:ea typeface="HG丸ｺﾞｼｯｸM-PRO" panose="020F0600000000000000" pitchFamily="50" charset="-128"/>
              </a:rPr>
              <a:t>けている。</a:t>
            </a:r>
            <a:endParaRPr kumimoji="1" lang="ja-JP" altLang="en-US" sz="2000" dirty="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また</a:t>
            </a:r>
            <a:r>
              <a:rPr kumimoji="1" lang="ja-JP" altLang="en-US" sz="2000" dirty="0">
                <a:latin typeface="HG丸ｺﾞｼｯｸM-PRO" panose="020F0600000000000000" pitchFamily="50" charset="-128"/>
                <a:ea typeface="HG丸ｺﾞｼｯｸM-PRO" panose="020F0600000000000000" pitchFamily="50" charset="-128"/>
              </a:rPr>
              <a:t>、摂南大学准教授が監修した全国防犯協会連合会が制作した「青パト活動マニュアル」において活動例として掲載される等、日々の活動は地域の模範となっており、地域の安全に大きく貢献している団体で</a:t>
            </a:r>
            <a:r>
              <a:rPr kumimoji="1" lang="ja-JP" altLang="en-US" sz="2000" dirty="0" smtClean="0">
                <a:latin typeface="HG丸ｺﾞｼｯｸM-PRO" panose="020F0600000000000000" pitchFamily="50" charset="-128"/>
                <a:ea typeface="HG丸ｺﾞｼｯｸM-PRO" panose="020F0600000000000000" pitchFamily="50" charset="-128"/>
              </a:rPr>
              <a:t>ある。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483491" y="1231043"/>
            <a:ext cx="11219773" cy="2913618"/>
          </a:xfrm>
          <a:prstGeom prst="rect">
            <a:avLst/>
          </a:prstGeom>
        </p:spPr>
        <p:txBody>
          <a:bodyPr wrap="square">
            <a:spAutoFit/>
          </a:bodyPr>
          <a:lstStyle/>
          <a:p>
            <a:pPr algn="just">
              <a:lnSpc>
                <a:spcPts val="2500"/>
              </a:lnSpc>
              <a:spcAft>
                <a:spcPts val="0"/>
              </a:spcAft>
            </a:pPr>
            <a:r>
              <a:rPr lang="ja-JP" altLang="en-US"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　城内地区市民協議会</a:t>
            </a:r>
            <a:endParaRPr lang="en-US" altLang="ja-JP"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ts val="2500"/>
              </a:lnSpc>
              <a:spcAft>
                <a:spcPts val="0"/>
              </a:spcAft>
            </a:pP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500"/>
              </a:lnSpc>
              <a:spcAft>
                <a:spcPts val="0"/>
              </a:spcAft>
            </a:pP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設立：</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平成２０年４月</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　　活動地域</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岸和田</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市</a:t>
            </a:r>
            <a:endParaRPr lang="en-US"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indent="152400" algn="ctr">
              <a:lnSpc>
                <a:spcPts val="2500"/>
              </a:lnSpc>
              <a:spcAft>
                <a:spcPts val="0"/>
              </a:spcAft>
            </a:pP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kumimoji="1" lang="en-US" altLang="ja-JP" sz="2000" dirty="0" smtClean="0">
                <a:latin typeface="HG丸ｺﾞｼｯｸM-PRO" panose="020F0600000000000000" pitchFamily="50" charset="-128"/>
                <a:ea typeface="HG丸ｺﾞｼｯｸM-PRO" panose="020F0600000000000000" pitchFamily="50" charset="-128"/>
              </a:rPr>
              <a:t>70</a:t>
            </a:r>
            <a:r>
              <a:rPr kumimoji="1" lang="ja-JP" altLang="en-US" sz="2000" dirty="0">
                <a:latin typeface="HG丸ｺﾞｼｯｸM-PRO" panose="020F0600000000000000" pitchFamily="50" charset="-128"/>
                <a:ea typeface="HG丸ｺﾞｼｯｸM-PRO" panose="020F0600000000000000" pitchFamily="50" charset="-128"/>
              </a:rPr>
              <a:t>名の方々が</a:t>
            </a:r>
            <a:r>
              <a:rPr kumimoji="1" lang="ja-JP" altLang="en-US" sz="2000" dirty="0" smtClean="0">
                <a:latin typeface="HG丸ｺﾞｼｯｸM-PRO" panose="020F0600000000000000" pitchFamily="50" charset="-128"/>
                <a:ea typeface="HG丸ｺﾞｼｯｸM-PRO" panose="020F0600000000000000" pitchFamily="50" charset="-128"/>
              </a:rPr>
              <a:t>、日々の青</a:t>
            </a:r>
            <a:r>
              <a:rPr kumimoji="1" lang="ja-JP" altLang="en-US" sz="2000" dirty="0">
                <a:latin typeface="HG丸ｺﾞｼｯｸM-PRO" panose="020F0600000000000000" pitchFamily="50" charset="-128"/>
                <a:ea typeface="HG丸ｺﾞｼｯｸM-PRO" panose="020F0600000000000000" pitchFamily="50" charset="-128"/>
              </a:rPr>
              <a:t>パト巡回や登下校見守り活動のほか、さまざまな「</a:t>
            </a:r>
            <a:r>
              <a:rPr kumimoji="1" lang="ja-JP" altLang="en-US" sz="2000" dirty="0" err="1">
                <a:latin typeface="HG丸ｺﾞｼｯｸM-PRO" panose="020F0600000000000000" pitchFamily="50" charset="-128"/>
                <a:ea typeface="HG丸ｺﾞｼｯｸM-PRO" panose="020F0600000000000000" pitchFamily="50" charset="-128"/>
              </a:rPr>
              <a:t>ながら</a:t>
            </a:r>
            <a:r>
              <a:rPr kumimoji="1" lang="ja-JP" altLang="en-US" sz="2000" dirty="0">
                <a:latin typeface="HG丸ｺﾞｼｯｸM-PRO" panose="020F0600000000000000" pitchFamily="50" charset="-128"/>
                <a:ea typeface="HG丸ｺﾞｼｯｸM-PRO" panose="020F0600000000000000" pitchFamily="50" charset="-128"/>
              </a:rPr>
              <a:t>見守り活動」を続けて</a:t>
            </a:r>
            <a:r>
              <a:rPr kumimoji="1" lang="ja-JP" altLang="en-US" sz="2000" dirty="0" smtClean="0">
                <a:latin typeface="HG丸ｺﾞｼｯｸM-PRO" panose="020F0600000000000000" pitchFamily="50" charset="-128"/>
                <a:ea typeface="HG丸ｺﾞｼｯｸM-PRO" panose="020F0600000000000000" pitchFamily="50" charset="-128"/>
              </a:rPr>
              <a:t>いる。</a:t>
            </a:r>
            <a:endParaRPr kumimoji="1" lang="ja-JP" altLang="en-US" sz="2000" dirty="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非常</a:t>
            </a:r>
            <a:r>
              <a:rPr kumimoji="1" lang="ja-JP" altLang="en-US" sz="2000" dirty="0">
                <a:latin typeface="HG丸ｺﾞｼｯｸM-PRO" panose="020F0600000000000000" pitchFamily="50" charset="-128"/>
                <a:ea typeface="HG丸ｺﾞｼｯｸM-PRO" panose="020F0600000000000000" pitchFamily="50" charset="-128"/>
              </a:rPr>
              <a:t>に多くの方が熱心にたくさんのボランティア活動に</a:t>
            </a:r>
            <a:r>
              <a:rPr kumimoji="1" lang="ja-JP" altLang="en-US" sz="2000" dirty="0" smtClean="0">
                <a:latin typeface="HG丸ｺﾞｼｯｸM-PRO" panose="020F0600000000000000" pitchFamily="50" charset="-128"/>
                <a:ea typeface="HG丸ｺﾞｼｯｸM-PRO" panose="020F0600000000000000" pitchFamily="50" charset="-128"/>
              </a:rPr>
              <a:t>取り組む地域</a:t>
            </a:r>
            <a:r>
              <a:rPr kumimoji="1" lang="ja-JP" altLang="en-US" sz="2000" dirty="0">
                <a:latin typeface="HG丸ｺﾞｼｯｸM-PRO" panose="020F0600000000000000" pitchFamily="50" charset="-128"/>
                <a:ea typeface="HG丸ｺﾞｼｯｸM-PRO" panose="020F0600000000000000" pitchFamily="50" charset="-128"/>
              </a:rPr>
              <a:t>の模範となる防犯ボランティア団体であり、地区内の児童に対する声掛け事案や各種犯罪が大きく減少する等、安全安心なまちづくりに大きく貢献している団体で</a:t>
            </a:r>
            <a:r>
              <a:rPr kumimoji="1" lang="ja-JP" altLang="en-US" sz="2000" dirty="0" smtClean="0">
                <a:latin typeface="HG丸ｺﾞｼｯｸM-PRO" panose="020F0600000000000000" pitchFamily="50" charset="-128"/>
                <a:ea typeface="HG丸ｺﾞｼｯｸM-PRO" panose="020F0600000000000000" pitchFamily="50" charset="-128"/>
              </a:rPr>
              <a:t>ある。</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21" name="図 20" descr="C:\Users\0012090\Desktop\令和3年ボランティア団体表彰\校門前訂正.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25430" y="4642733"/>
            <a:ext cx="4484347" cy="3287958"/>
          </a:xfrm>
          <a:prstGeom prst="rect">
            <a:avLst/>
          </a:prstGeom>
          <a:noFill/>
          <a:ln>
            <a:noFill/>
          </a:ln>
        </p:spPr>
      </p:pic>
      <p:pic>
        <p:nvPicPr>
          <p:cNvPr id="22" name="図 21" descr="C:\Users\0012090\Desktop\令和3年ボランティア団体表彰\DSC_2139.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7262" y="4642733"/>
            <a:ext cx="4605064" cy="3287958"/>
          </a:xfrm>
          <a:prstGeom prst="rect">
            <a:avLst/>
          </a:prstGeom>
          <a:noFill/>
          <a:ln>
            <a:noFill/>
          </a:ln>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5430" y="12110333"/>
            <a:ext cx="4484347" cy="3364019"/>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979" y="12110333"/>
            <a:ext cx="4484347" cy="3364019"/>
          </a:xfrm>
          <a:prstGeom prst="rect">
            <a:avLst/>
          </a:prstGeom>
        </p:spPr>
      </p:pic>
    </p:spTree>
    <p:extLst>
      <p:ext uri="{BB962C8B-B14F-4D97-AF65-F5344CB8AC3E}">
        <p14:creationId xmlns:p14="http://schemas.microsoft.com/office/powerpoint/2010/main" val="323276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85750" y="9643523"/>
            <a:ext cx="11611536" cy="3618939"/>
          </a:xfrm>
          <a:prstGeom prst="rect">
            <a:avLst/>
          </a:prstGeom>
        </p:spPr>
        <p:txBody>
          <a:bodyPr wrap="square">
            <a:spAutoFit/>
          </a:bodyPr>
          <a:lstStyle/>
          <a:p>
            <a:pPr algn="just">
              <a:lnSpc>
                <a:spcPts val="2500"/>
              </a:lnSpc>
              <a:spcAft>
                <a:spcPts val="0"/>
              </a:spcAft>
            </a:pPr>
            <a:r>
              <a:rPr lang="ja-JP" altLang="en-US"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200" b="1"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rPr>
              <a:t>上小阪校区</a:t>
            </a:r>
            <a:r>
              <a:rPr lang="ja-JP" altLang="en-US" sz="3200" b="1" u="sng" kern="100" dirty="0">
                <a:latin typeface="Century" panose="02040604050505020304" pitchFamily="18" charset="0"/>
                <a:ea typeface="HG丸ｺﾞｼｯｸM-PRO" panose="020F0600000000000000" pitchFamily="50" charset="-128"/>
                <a:cs typeface="Times New Roman" panose="02020603050405020304" pitchFamily="18" charset="0"/>
              </a:rPr>
              <a:t>青色防犯</a:t>
            </a:r>
            <a:r>
              <a:rPr lang="ja-JP" altLang="en-US"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rPr>
              <a:t>パトロール隊</a:t>
            </a:r>
            <a:endParaRPr lang="en-US" altLang="ja-JP" sz="3200" b="1" u="sng"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ts val="2500"/>
              </a:lnSpc>
              <a:spcAft>
                <a:spcPts val="0"/>
              </a:spcAft>
            </a:pP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500"/>
              </a:lnSpc>
              <a:spcAft>
                <a:spcPts val="0"/>
              </a:spcAft>
            </a:pP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設立</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平成</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２５</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年</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１０</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月</a:t>
            </a: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　　活動地域：</a:t>
            </a:r>
            <a:r>
              <a:rPr lang="ja-JP"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東大阪市</a:t>
            </a:r>
            <a:endParaRPr lang="en-US"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indent="152400" algn="ctr">
              <a:lnSpc>
                <a:spcPts val="2500"/>
              </a:lnSpc>
              <a:spcAft>
                <a:spcPts val="0"/>
              </a:spcAft>
            </a:pP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2500"/>
              </a:lnSpc>
              <a:spcAft>
                <a:spcPts val="0"/>
              </a:spcAft>
            </a:pPr>
            <a:r>
              <a:rPr lang="ja-JP"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主に、日々の青</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パト巡回や登下校見守り活動</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を</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継続</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している。</a:t>
            </a:r>
            <a:endPar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nSpc>
                <a:spcPts val="2500"/>
              </a:lnSpc>
              <a:spcAft>
                <a:spcPts val="0"/>
              </a:spcAft>
            </a:pP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　昨夏</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には、青パトを広く認知してもらうため、青パト体験試乗会を開催し、小学生が参加して一緒に青パトに乗車してパトロールを実施したり、コロナ禍でうまく活動ができない時期には、防犯ニュース等のオリジナル広報紙やチラシ、シールを作製して防犯啓発を</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行った。</a:t>
            </a:r>
            <a:endParaRPr lang="en-US" altLang="ja-JP" sz="2000" kern="100" dirty="0" smtClean="0">
              <a:latin typeface="Century" panose="02040604050505020304" pitchFamily="18" charset="0"/>
              <a:ea typeface="HG丸ｺﾞｼｯｸM-PRO" panose="020F0600000000000000" pitchFamily="50" charset="-128"/>
              <a:cs typeface="Times New Roman" panose="02020603050405020304" pitchFamily="18" charset="0"/>
            </a:endParaRPr>
          </a:p>
          <a:p>
            <a:pPr>
              <a:lnSpc>
                <a:spcPts val="2500"/>
              </a:lnSpc>
              <a:spcAft>
                <a:spcPts val="0"/>
              </a:spcAft>
            </a:pP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また</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、コロナ禍のため中止になったものの、日本財団主催の「全国青パトフォーラム</a:t>
            </a:r>
            <a:r>
              <a:rPr lang="en-US" altLang="ja-JP" sz="2000" kern="100" dirty="0">
                <a:latin typeface="Century" panose="02040604050505020304" pitchFamily="18" charset="0"/>
                <a:ea typeface="HG丸ｺﾞｼｯｸM-PRO" panose="020F0600000000000000" pitchFamily="50" charset="-128"/>
                <a:cs typeface="Times New Roman" panose="02020603050405020304" pitchFamily="18" charset="0"/>
              </a:rPr>
              <a:t>2019</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」では、活動好事例として全国に向けて活動内容が発表される予定であったほど、日々</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の積極的な活動</a:t>
            </a:r>
            <a:r>
              <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rPr>
              <a:t>は地域の安全に大きく貢献されている団体で</a:t>
            </a:r>
            <a:r>
              <a:rPr lang="ja-JP" altLang="en-US" sz="2000" kern="100" dirty="0" smtClean="0">
                <a:latin typeface="Century" panose="02040604050505020304" pitchFamily="18" charset="0"/>
                <a:ea typeface="HG丸ｺﾞｼｯｸM-PRO" panose="020F0600000000000000" pitchFamily="50" charset="-128"/>
                <a:cs typeface="Times New Roman" panose="02020603050405020304" pitchFamily="18" charset="0"/>
              </a:rPr>
              <a:t>ある。</a:t>
            </a:r>
            <a:endParaRPr lang="ja-JP" altLang="en-US" sz="2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18" name="図 17"/>
          <p:cNvPicPr>
            <a:picLocks noChangeAspect="1"/>
          </p:cNvPicPr>
          <p:nvPr/>
        </p:nvPicPr>
        <p:blipFill rotWithShape="1">
          <a:blip r:embed="rId2"/>
          <a:srcRect l="43802" t="7336" r="18203" b="75401"/>
          <a:stretch/>
        </p:blipFill>
        <p:spPr>
          <a:xfrm>
            <a:off x="8043437" y="13615213"/>
            <a:ext cx="3752249" cy="2417478"/>
          </a:xfrm>
          <a:prstGeom prst="rect">
            <a:avLst/>
          </a:prstGeom>
        </p:spPr>
      </p:pic>
      <p:sp>
        <p:nvSpPr>
          <p:cNvPr id="19" name="正方形/長方形 18"/>
          <p:cNvSpPr/>
          <p:nvPr/>
        </p:nvSpPr>
        <p:spPr>
          <a:xfrm>
            <a:off x="285750" y="828283"/>
            <a:ext cx="11640457" cy="2985433"/>
          </a:xfrm>
          <a:prstGeom prst="rect">
            <a:avLst/>
          </a:prstGeom>
        </p:spPr>
        <p:txBody>
          <a:bodyPr wrap="square">
            <a:spAutoFit/>
          </a:bodyPr>
          <a:lstStyle/>
          <a:p>
            <a:r>
              <a:rPr lang="ja-JP" altLang="en-US" sz="3200" b="1" dirty="0" smtClean="0">
                <a:latin typeface="HG丸ｺﾞｼｯｸM-PRO" panose="020F0600000000000000" pitchFamily="50" charset="-128"/>
                <a:ea typeface="HG丸ｺﾞｼｯｸM-PRO" panose="020F0600000000000000" pitchFamily="50" charset="-128"/>
              </a:rPr>
              <a:t>　■　</a:t>
            </a:r>
            <a:r>
              <a:rPr lang="ja-JP" altLang="en-US" sz="3200" b="1" u="sng" dirty="0" smtClean="0">
                <a:latin typeface="HG丸ｺﾞｼｯｸM-PRO" panose="020F0600000000000000" pitchFamily="50" charset="-128"/>
                <a:ea typeface="HG丸ｺﾞｼｯｸM-PRO" panose="020F0600000000000000" pitchFamily="50" charset="-128"/>
              </a:rPr>
              <a:t>南花台自治協議会　南花台防犯ステーション</a:t>
            </a:r>
            <a:endParaRPr lang="en-US" altLang="ja-JP" sz="3200" b="1" u="sng" dirty="0" smtClean="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設立：平成</a:t>
            </a:r>
            <a:r>
              <a:rPr lang="en-US" altLang="ja-JP" sz="2000" dirty="0" smtClean="0">
                <a:latin typeface="HG丸ｺﾞｼｯｸM-PRO" panose="020F0600000000000000" pitchFamily="50" charset="-128"/>
                <a:ea typeface="HG丸ｺﾞｼｯｸM-PRO" panose="020F0600000000000000" pitchFamily="50" charset="-128"/>
              </a:rPr>
              <a:t>21</a:t>
            </a:r>
            <a:r>
              <a:rPr lang="ja-JP" altLang="en-US" sz="2000" dirty="0" smtClean="0">
                <a:latin typeface="HG丸ｺﾞｼｯｸM-PRO" panose="020F0600000000000000" pitchFamily="50" charset="-128"/>
                <a:ea typeface="HG丸ｺﾞｼｯｸM-PRO" panose="020F0600000000000000" pitchFamily="50" charset="-128"/>
              </a:rPr>
              <a:t>年</a:t>
            </a:r>
            <a:r>
              <a:rPr lang="en-US" altLang="ja-JP" sz="2000" dirty="0" smtClean="0">
                <a:latin typeface="HG丸ｺﾞｼｯｸM-PRO" panose="020F0600000000000000" pitchFamily="50" charset="-128"/>
                <a:ea typeface="HG丸ｺﾞｼｯｸM-PRO" panose="020F0600000000000000" pitchFamily="50" charset="-128"/>
              </a:rPr>
              <a:t>12</a:t>
            </a:r>
            <a:r>
              <a:rPr lang="ja-JP" altLang="en-US" sz="2000" dirty="0" smtClean="0">
                <a:latin typeface="HG丸ｺﾞｼｯｸM-PRO" panose="020F0600000000000000" pitchFamily="50" charset="-128"/>
                <a:ea typeface="HG丸ｺﾞｼｯｸM-PRO" panose="020F0600000000000000" pitchFamily="50" charset="-128"/>
              </a:rPr>
              <a:t>月　活動地域：河内長野市</a:t>
            </a:r>
            <a:endParaRPr lang="en-US" altLang="ja-JP" sz="2000" dirty="0" smtClean="0">
              <a:latin typeface="HG丸ｺﾞｼｯｸM-PRO" panose="020F0600000000000000" pitchFamily="50" charset="-128"/>
              <a:ea typeface="HG丸ｺﾞｼｯｸM-PRO" panose="020F0600000000000000" pitchFamily="50" charset="-128"/>
            </a:endParaRPr>
          </a:p>
          <a:p>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商業施設内に設置した防犯</a:t>
            </a:r>
            <a:r>
              <a:rPr lang="ja-JP" altLang="en-US" sz="2000" dirty="0" smtClean="0">
                <a:latin typeface="HG丸ｺﾞｼｯｸM-PRO" panose="020F0600000000000000" pitchFamily="50" charset="-128"/>
                <a:ea typeface="HG丸ｺﾞｼｯｸM-PRO" panose="020F0600000000000000" pitchFamily="50" charset="-128"/>
              </a:rPr>
              <a:t>ステーションにおい</a:t>
            </a:r>
            <a:r>
              <a:rPr lang="ja-JP" altLang="en-US" sz="2000" dirty="0">
                <a:latin typeface="HG丸ｺﾞｼｯｸM-PRO" panose="020F0600000000000000" pitchFamily="50" charset="-128"/>
                <a:ea typeface="HG丸ｺﾞｼｯｸM-PRO" panose="020F0600000000000000" pitchFamily="50" charset="-128"/>
              </a:rPr>
              <a:t>て</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100</a:t>
            </a:r>
            <a:r>
              <a:rPr lang="ja-JP" altLang="en-US" sz="2000" dirty="0">
                <a:latin typeface="HG丸ｺﾞｼｯｸM-PRO" panose="020F0600000000000000" pitchFamily="50" charset="-128"/>
                <a:ea typeface="HG丸ｺﾞｼｯｸM-PRO" panose="020F0600000000000000" pitchFamily="50" charset="-128"/>
              </a:rPr>
              <a:t>名を超える運営員が交代で常駐し、住人の相談を受けたり防犯教室を開催する等、住民の安心な暮らしに繋がる活動を</a:t>
            </a:r>
            <a:r>
              <a:rPr lang="ja-JP" altLang="en-US" sz="2000" dirty="0" smtClean="0">
                <a:latin typeface="HG丸ｺﾞｼｯｸM-PRO" panose="020F0600000000000000" pitchFamily="50" charset="-128"/>
                <a:ea typeface="HG丸ｺﾞｼｯｸM-PRO" panose="020F0600000000000000" pitchFamily="50" charset="-128"/>
              </a:rPr>
              <a:t>続けてい</a:t>
            </a:r>
            <a:r>
              <a:rPr lang="ja-JP" altLang="en-US" sz="2000" dirty="0">
                <a:latin typeface="HG丸ｺﾞｼｯｸM-PRO" panose="020F0600000000000000" pitchFamily="50" charset="-128"/>
                <a:ea typeface="HG丸ｺﾞｼｯｸM-PRO" panose="020F0600000000000000" pitchFamily="50" charset="-128"/>
              </a:rPr>
              <a:t>る</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また、まちを美しくすることで犯罪発生を抑止するため、花壇にプランターを設置し、防犯にまつわるスローガンを掲げ、安心安全なまちづくりに</a:t>
            </a:r>
            <a:r>
              <a:rPr lang="ja-JP" altLang="en-US" sz="2000" dirty="0" smtClean="0">
                <a:latin typeface="HG丸ｺﾞｼｯｸM-PRO" panose="020F0600000000000000" pitchFamily="50" charset="-128"/>
                <a:ea typeface="HG丸ｺﾞｼｯｸM-PRO" panose="020F0600000000000000" pitchFamily="50" charset="-128"/>
              </a:rPr>
              <a:t>貢献してい</a:t>
            </a:r>
            <a:r>
              <a:rPr lang="ja-JP" altLang="en-US" sz="2000" dirty="0">
                <a:latin typeface="HG丸ｺﾞｼｯｸM-PRO" panose="020F0600000000000000" pitchFamily="50" charset="-128"/>
                <a:ea typeface="HG丸ｺﾞｼｯｸM-PRO" panose="020F0600000000000000" pitchFamily="50" charset="-128"/>
              </a:rPr>
              <a:t>る</a:t>
            </a:r>
            <a:r>
              <a:rPr lang="ja-JP" altLang="en-US" sz="20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20" name="図 19" descr="\\lgsv2\危機管理課\05 防犯関係\26◇防犯関係\１．防犯事業\☆表彰関係\府知事表彰\R1年度\写真データ\南花台防犯ステーション\DSCN0258.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794" y="4520965"/>
            <a:ext cx="5092478" cy="3514327"/>
          </a:xfrm>
          <a:prstGeom prst="rect">
            <a:avLst/>
          </a:prstGeom>
          <a:noFill/>
          <a:ln>
            <a:noFill/>
          </a:ln>
        </p:spPr>
      </p:pic>
      <p:pic>
        <p:nvPicPr>
          <p:cNvPr id="21" name="図 20"/>
          <p:cNvPicPr/>
          <p:nvPr/>
        </p:nvPicPr>
        <p:blipFill rotWithShape="1">
          <a:blip r:embed="rId4" cstate="screen">
            <a:extLst>
              <a:ext uri="{28A0092B-C50C-407E-A947-70E740481C1C}">
                <a14:useLocalDpi xmlns:a14="http://schemas.microsoft.com/office/drawing/2010/main"/>
              </a:ext>
            </a:extLst>
          </a:blip>
          <a:srcRect/>
          <a:stretch/>
        </p:blipFill>
        <p:spPr bwMode="auto">
          <a:xfrm>
            <a:off x="6326316" y="4464469"/>
            <a:ext cx="4978400" cy="3514327"/>
          </a:xfrm>
          <a:prstGeom prst="rect">
            <a:avLst/>
          </a:prstGeom>
          <a:ln>
            <a:noFill/>
          </a:ln>
          <a:extLst>
            <a:ext uri="{53640926-AAD7-44D8-BBD7-CCE9431645EC}">
              <a14:shadowObscured xmlns:a14="http://schemas.microsoft.com/office/drawing/2010/main"/>
            </a:ext>
          </a:extLst>
        </p:spPr>
      </p:pic>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t="39672" b="8189"/>
          <a:stretch/>
        </p:blipFill>
        <p:spPr>
          <a:xfrm>
            <a:off x="4444952" y="13660207"/>
            <a:ext cx="3482435" cy="2420971"/>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30" y="13615212"/>
            <a:ext cx="3223305" cy="2417479"/>
          </a:xfrm>
          <a:prstGeom prst="rect">
            <a:avLst/>
          </a:prstGeom>
        </p:spPr>
      </p:pic>
    </p:spTree>
    <p:extLst>
      <p:ext uri="{BB962C8B-B14F-4D97-AF65-F5344CB8AC3E}">
        <p14:creationId xmlns:p14="http://schemas.microsoft.com/office/powerpoint/2010/main" val="33601704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TotalTime>
  <Words>972</Words>
  <Application>Microsoft Office PowerPoint</Application>
  <PresentationFormat>ユーザー設定</PresentationFormat>
  <Paragraphs>59</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HG丸ｺﾞｼｯｸM-PRO</vt:lpstr>
      <vt:lpstr>HG行書体</vt:lpstr>
      <vt:lpstr>ＭＳ 明朝</vt:lpstr>
      <vt:lpstr>游ゴシック</vt:lpstr>
      <vt:lpstr>游ゴシック Light</vt:lpstr>
      <vt:lpstr>Arial</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大峠　智照</cp:lastModifiedBy>
  <cp:revision>71</cp:revision>
  <dcterms:created xsi:type="dcterms:W3CDTF">2021-08-13T07:00:08Z</dcterms:created>
  <dcterms:modified xsi:type="dcterms:W3CDTF">2021-10-21T07:49:09Z</dcterms:modified>
</cp:coreProperties>
</file>