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84" r:id="rId1"/>
  </p:sldMasterIdLst>
  <p:notesMasterIdLst>
    <p:notesMasterId r:id="rId4"/>
  </p:notesMasterIdLst>
  <p:sldIdLst>
    <p:sldId id="256" r:id="rId2"/>
    <p:sldId id="257" r:id="rId3"/>
  </p:sldIdLst>
  <p:sldSz cx="10691813" cy="15119350"/>
  <p:notesSz cx="6888163" cy="10020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userDrawn="1">
          <p15:clr>
            <a:srgbClr val="A4A3A4"/>
          </p15:clr>
        </p15:guide>
        <p15:guide id="2" pos="33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12732"/>
    <a:srgbClr val="928273"/>
    <a:srgbClr val="FBBDFB"/>
    <a:srgbClr val="FFEBAB"/>
    <a:srgbClr val="F66AF6"/>
    <a:srgbClr val="0E6EB8"/>
    <a:srgbClr val="00AA61"/>
    <a:srgbClr val="FFFBFF"/>
    <a:srgbClr val="BC0AB4"/>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412" autoAdjust="0"/>
    <p:restoredTop sz="94660"/>
  </p:normalViewPr>
  <p:slideViewPr>
    <p:cSldViewPr snapToGrid="0" showGuides="1">
      <p:cViewPr varScale="1">
        <p:scale>
          <a:sx n="34" d="100"/>
          <a:sy n="34" d="100"/>
        </p:scale>
        <p:origin x="1914" y="84"/>
      </p:cViewPr>
      <p:guideLst>
        <p:guide orient="horz" pos="476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2"/>
            <a:ext cx="2984656" cy="502535"/>
          </a:xfrm>
          <a:prstGeom prst="rect">
            <a:avLst/>
          </a:prstGeom>
        </p:spPr>
        <p:txBody>
          <a:bodyPr vert="horz" lIns="92300" tIns="46150" rIns="92300" bIns="46150"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1901" y="2"/>
            <a:ext cx="2984656" cy="502535"/>
          </a:xfrm>
          <a:prstGeom prst="rect">
            <a:avLst/>
          </a:prstGeom>
        </p:spPr>
        <p:txBody>
          <a:bodyPr vert="horz" lIns="92300" tIns="46150" rIns="92300" bIns="46150" rtlCol="0"/>
          <a:lstStyle>
            <a:lvl1pPr algn="r">
              <a:defRPr sz="1200"/>
            </a:lvl1pPr>
          </a:lstStyle>
          <a:p>
            <a:fld id="{13F6EEA4-E241-4C4E-9511-F5EA23A63D7E}" type="datetimeFigureOut">
              <a:rPr kumimoji="1" lang="ja-JP" altLang="en-US" smtClean="0"/>
              <a:t>2021/6/4</a:t>
            </a:fld>
            <a:endParaRPr kumimoji="1" lang="ja-JP" altLang="en-US"/>
          </a:p>
        </p:txBody>
      </p:sp>
      <p:sp>
        <p:nvSpPr>
          <p:cNvPr id="4" name="スライド イメージ プレースホルダー 3"/>
          <p:cNvSpPr>
            <a:spLocks noGrp="1" noRot="1" noChangeAspect="1"/>
          </p:cNvSpPr>
          <p:nvPr>
            <p:ph type="sldImg" idx="2"/>
          </p:nvPr>
        </p:nvSpPr>
        <p:spPr>
          <a:xfrm>
            <a:off x="2247900" y="1252538"/>
            <a:ext cx="2392363" cy="3382962"/>
          </a:xfrm>
          <a:prstGeom prst="rect">
            <a:avLst/>
          </a:prstGeom>
          <a:noFill/>
          <a:ln w="12700">
            <a:solidFill>
              <a:prstClr val="black"/>
            </a:solidFill>
          </a:ln>
        </p:spPr>
        <p:txBody>
          <a:bodyPr vert="horz" lIns="92300" tIns="46150" rIns="92300" bIns="46150" rtlCol="0" anchor="ctr"/>
          <a:lstStyle/>
          <a:p>
            <a:endParaRPr lang="ja-JP" altLang="en-US"/>
          </a:p>
        </p:txBody>
      </p:sp>
      <p:sp>
        <p:nvSpPr>
          <p:cNvPr id="5" name="ノート プレースホルダー 4"/>
          <p:cNvSpPr>
            <a:spLocks noGrp="1"/>
          </p:cNvSpPr>
          <p:nvPr>
            <p:ph type="body" sz="quarter" idx="3"/>
          </p:nvPr>
        </p:nvSpPr>
        <p:spPr>
          <a:xfrm>
            <a:off x="689141" y="4822101"/>
            <a:ext cx="5509888" cy="3945062"/>
          </a:xfrm>
          <a:prstGeom prst="rect">
            <a:avLst/>
          </a:prstGeom>
        </p:spPr>
        <p:txBody>
          <a:bodyPr vert="horz" lIns="92300" tIns="46150" rIns="92300" bIns="4615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3" y="9517767"/>
            <a:ext cx="2984656" cy="502535"/>
          </a:xfrm>
          <a:prstGeom prst="rect">
            <a:avLst/>
          </a:prstGeom>
        </p:spPr>
        <p:txBody>
          <a:bodyPr vert="horz" lIns="92300" tIns="46150" rIns="92300" bIns="4615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1901" y="9517767"/>
            <a:ext cx="2984656" cy="502535"/>
          </a:xfrm>
          <a:prstGeom prst="rect">
            <a:avLst/>
          </a:prstGeom>
        </p:spPr>
        <p:txBody>
          <a:bodyPr vert="horz" lIns="92300" tIns="46150" rIns="92300" bIns="46150" rtlCol="0" anchor="b"/>
          <a:lstStyle>
            <a:lvl1pPr algn="r">
              <a:defRPr sz="1200"/>
            </a:lvl1pPr>
          </a:lstStyle>
          <a:p>
            <a:fld id="{0883186B-DA1E-4D01-A0CF-566B0AB838C4}" type="slidenum">
              <a:rPr kumimoji="1" lang="ja-JP" altLang="en-US" smtClean="0"/>
              <a:t>‹#›</a:t>
            </a:fld>
            <a:endParaRPr kumimoji="1" lang="ja-JP" altLang="en-US"/>
          </a:p>
        </p:txBody>
      </p:sp>
    </p:spTree>
    <p:extLst>
      <p:ext uri="{BB962C8B-B14F-4D97-AF65-F5344CB8AC3E}">
        <p14:creationId xmlns:p14="http://schemas.microsoft.com/office/powerpoint/2010/main" val="9333989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247900" y="1252538"/>
            <a:ext cx="2392363" cy="3382962"/>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420F70F-B0AD-46C7-AC25-D149F1F31A7E}" type="slidenum">
              <a:rPr kumimoji="1" lang="ja-JP" altLang="en-US" smtClean="0"/>
              <a:t>2</a:t>
            </a:fld>
            <a:endParaRPr kumimoji="1" lang="ja-JP" altLang="en-US"/>
          </a:p>
        </p:txBody>
      </p:sp>
    </p:spTree>
    <p:extLst>
      <p:ext uri="{BB962C8B-B14F-4D97-AF65-F5344CB8AC3E}">
        <p14:creationId xmlns:p14="http://schemas.microsoft.com/office/powerpoint/2010/main" val="2351449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336477" y="2474395"/>
            <a:ext cx="8018860" cy="5263774"/>
          </a:xfrm>
        </p:spPr>
        <p:txBody>
          <a:bodyPr anchor="b"/>
          <a:lstStyle>
            <a:lvl1pPr algn="ctr">
              <a:defRPr sz="5262"/>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36477" y="7941160"/>
            <a:ext cx="8018860" cy="3650342"/>
          </a:xfrm>
        </p:spPr>
        <p:txBody>
          <a:bodyPr/>
          <a:lstStyle>
            <a:lvl1pPr marL="0" indent="0" algn="ctr">
              <a:buNone/>
              <a:defRPr sz="2105"/>
            </a:lvl1pPr>
            <a:lvl2pPr marL="400964" indent="0" algn="ctr">
              <a:buNone/>
              <a:defRPr sz="1754"/>
            </a:lvl2pPr>
            <a:lvl3pPr marL="801929" indent="0" algn="ctr">
              <a:buNone/>
              <a:defRPr sz="1579"/>
            </a:lvl3pPr>
            <a:lvl4pPr marL="1202893" indent="0" algn="ctr">
              <a:buNone/>
              <a:defRPr sz="1403"/>
            </a:lvl4pPr>
            <a:lvl5pPr marL="1603858" indent="0" algn="ctr">
              <a:buNone/>
              <a:defRPr sz="1403"/>
            </a:lvl5pPr>
            <a:lvl6pPr marL="2004822" indent="0" algn="ctr">
              <a:buNone/>
              <a:defRPr sz="1403"/>
            </a:lvl6pPr>
            <a:lvl7pPr marL="2405786" indent="0" algn="ctr">
              <a:buNone/>
              <a:defRPr sz="1403"/>
            </a:lvl7pPr>
            <a:lvl8pPr marL="2806751" indent="0" algn="ctr">
              <a:buNone/>
              <a:defRPr sz="1403"/>
            </a:lvl8pPr>
            <a:lvl9pPr marL="3207715" indent="0" algn="ctr">
              <a:buNone/>
              <a:defRPr sz="1403"/>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F80C0D2-A8FB-4921-92ED-673C58564FAA}" type="datetimeFigureOut">
              <a:rPr kumimoji="1" lang="ja-JP" altLang="en-US" smtClean="0"/>
              <a:t>2021/6/4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3481695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F80C0D2-A8FB-4921-92ED-673C58564FAA}" type="datetimeFigureOut">
              <a:rPr kumimoji="1" lang="ja-JP" altLang="en-US" smtClean="0"/>
              <a:t>2021/6/4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458396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651329" y="804966"/>
            <a:ext cx="2305422" cy="12812950"/>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735062" y="804966"/>
            <a:ext cx="6782619" cy="12812950"/>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F80C0D2-A8FB-4921-92ED-673C58564FAA}" type="datetimeFigureOut">
              <a:rPr kumimoji="1" lang="ja-JP" altLang="en-US" smtClean="0"/>
              <a:t>2021/6/4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2408337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F80C0D2-A8FB-4921-92ED-673C58564FAA}" type="datetimeFigureOut">
              <a:rPr kumimoji="1" lang="ja-JP" altLang="en-US" smtClean="0"/>
              <a:t>2021/6/4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12040821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9493" y="3769340"/>
            <a:ext cx="9221689" cy="6289229"/>
          </a:xfrm>
        </p:spPr>
        <p:txBody>
          <a:bodyPr anchor="b"/>
          <a:lstStyle>
            <a:lvl1pPr>
              <a:defRPr sz="5262"/>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9493" y="10118067"/>
            <a:ext cx="9221689" cy="3307357"/>
          </a:xfrm>
        </p:spPr>
        <p:txBody>
          <a:bodyPr/>
          <a:lstStyle>
            <a:lvl1pPr marL="0" indent="0">
              <a:buNone/>
              <a:defRPr sz="2105">
                <a:solidFill>
                  <a:schemeClr val="tx1">
                    <a:tint val="75000"/>
                  </a:schemeClr>
                </a:solidFill>
              </a:defRPr>
            </a:lvl1pPr>
            <a:lvl2pPr marL="400964" indent="0">
              <a:buNone/>
              <a:defRPr sz="1754">
                <a:solidFill>
                  <a:schemeClr val="tx1">
                    <a:tint val="75000"/>
                  </a:schemeClr>
                </a:solidFill>
              </a:defRPr>
            </a:lvl2pPr>
            <a:lvl3pPr marL="801929" indent="0">
              <a:buNone/>
              <a:defRPr sz="1579">
                <a:solidFill>
                  <a:schemeClr val="tx1">
                    <a:tint val="75000"/>
                  </a:schemeClr>
                </a:solidFill>
              </a:defRPr>
            </a:lvl3pPr>
            <a:lvl4pPr marL="1202893" indent="0">
              <a:buNone/>
              <a:defRPr sz="1403">
                <a:solidFill>
                  <a:schemeClr val="tx1">
                    <a:tint val="75000"/>
                  </a:schemeClr>
                </a:solidFill>
              </a:defRPr>
            </a:lvl4pPr>
            <a:lvl5pPr marL="1603858" indent="0">
              <a:buNone/>
              <a:defRPr sz="1403">
                <a:solidFill>
                  <a:schemeClr val="tx1">
                    <a:tint val="75000"/>
                  </a:schemeClr>
                </a:solidFill>
              </a:defRPr>
            </a:lvl5pPr>
            <a:lvl6pPr marL="2004822" indent="0">
              <a:buNone/>
              <a:defRPr sz="1403">
                <a:solidFill>
                  <a:schemeClr val="tx1">
                    <a:tint val="75000"/>
                  </a:schemeClr>
                </a:solidFill>
              </a:defRPr>
            </a:lvl6pPr>
            <a:lvl7pPr marL="2405786" indent="0">
              <a:buNone/>
              <a:defRPr sz="1403">
                <a:solidFill>
                  <a:schemeClr val="tx1">
                    <a:tint val="75000"/>
                  </a:schemeClr>
                </a:solidFill>
              </a:defRPr>
            </a:lvl7pPr>
            <a:lvl8pPr marL="2806751" indent="0">
              <a:buNone/>
              <a:defRPr sz="1403">
                <a:solidFill>
                  <a:schemeClr val="tx1">
                    <a:tint val="75000"/>
                  </a:schemeClr>
                </a:solidFill>
              </a:defRPr>
            </a:lvl8pPr>
            <a:lvl9pPr marL="3207715" indent="0">
              <a:buNone/>
              <a:defRPr sz="1403">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F80C0D2-A8FB-4921-92ED-673C58564FAA}" type="datetimeFigureOut">
              <a:rPr kumimoji="1" lang="ja-JP" altLang="en-US" smtClean="0"/>
              <a:t>2021/6/4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606043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735062" y="4024827"/>
            <a:ext cx="4544021" cy="9593089"/>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412730" y="4024827"/>
            <a:ext cx="4544021" cy="9593089"/>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F80C0D2-A8FB-4921-92ED-673C58564FAA}" type="datetimeFigureOut">
              <a:rPr kumimoji="1" lang="ja-JP" altLang="en-US" smtClean="0"/>
              <a:t>2021/6/4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767015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736455" y="804967"/>
            <a:ext cx="9221689" cy="2922375"/>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36455" y="3706342"/>
            <a:ext cx="4523138" cy="1816421"/>
          </a:xfrm>
        </p:spPr>
        <p:txBody>
          <a:bodyPr anchor="b"/>
          <a:lstStyle>
            <a:lvl1pPr marL="0" indent="0">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736455" y="5522763"/>
            <a:ext cx="4523138" cy="8123152"/>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412730" y="3706342"/>
            <a:ext cx="4545413" cy="1816421"/>
          </a:xfrm>
        </p:spPr>
        <p:txBody>
          <a:bodyPr anchor="b"/>
          <a:lstStyle>
            <a:lvl1pPr marL="0" indent="0">
              <a:buNone/>
              <a:defRPr sz="2105" b="1"/>
            </a:lvl1pPr>
            <a:lvl2pPr marL="400964" indent="0">
              <a:buNone/>
              <a:defRPr sz="1754" b="1"/>
            </a:lvl2pPr>
            <a:lvl3pPr marL="801929" indent="0">
              <a:buNone/>
              <a:defRPr sz="1579" b="1"/>
            </a:lvl3pPr>
            <a:lvl4pPr marL="1202893" indent="0">
              <a:buNone/>
              <a:defRPr sz="1403" b="1"/>
            </a:lvl4pPr>
            <a:lvl5pPr marL="1603858" indent="0">
              <a:buNone/>
              <a:defRPr sz="1403" b="1"/>
            </a:lvl5pPr>
            <a:lvl6pPr marL="2004822" indent="0">
              <a:buNone/>
              <a:defRPr sz="1403" b="1"/>
            </a:lvl6pPr>
            <a:lvl7pPr marL="2405786" indent="0">
              <a:buNone/>
              <a:defRPr sz="1403" b="1"/>
            </a:lvl7pPr>
            <a:lvl8pPr marL="2806751" indent="0">
              <a:buNone/>
              <a:defRPr sz="1403" b="1"/>
            </a:lvl8pPr>
            <a:lvl9pPr marL="3207715" indent="0">
              <a:buNone/>
              <a:defRPr sz="1403"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412730" y="5522763"/>
            <a:ext cx="4545413" cy="8123152"/>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F80C0D2-A8FB-4921-92ED-673C58564FAA}" type="datetimeFigureOut">
              <a:rPr kumimoji="1" lang="ja-JP" altLang="en-US" smtClean="0"/>
              <a:t>2021/6/4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2197529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F80C0D2-A8FB-4921-92ED-673C58564FAA}" type="datetimeFigureOut">
              <a:rPr kumimoji="1" lang="ja-JP" altLang="en-US" smtClean="0"/>
              <a:t>2021/6/4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963852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F80C0D2-A8FB-4921-92ED-673C58564FAA}" type="datetimeFigureOut">
              <a:rPr kumimoji="1" lang="ja-JP" altLang="en-US" smtClean="0"/>
              <a:t>2021/6/4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1518534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36455" y="1007957"/>
            <a:ext cx="3448388" cy="3527848"/>
          </a:xfrm>
        </p:spPr>
        <p:txBody>
          <a:bodyPr anchor="b"/>
          <a:lstStyle>
            <a:lvl1pPr>
              <a:defRPr sz="2806"/>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545413" y="2176908"/>
            <a:ext cx="5412730" cy="10744538"/>
          </a:xfrm>
        </p:spPr>
        <p:txBody>
          <a:bodyPr/>
          <a:lstStyle>
            <a:lvl1pPr>
              <a:defRPr sz="2806"/>
            </a:lvl1pPr>
            <a:lvl2pPr>
              <a:defRPr sz="2456"/>
            </a:lvl2pPr>
            <a:lvl3pPr>
              <a:defRPr sz="2105"/>
            </a:lvl3pPr>
            <a:lvl4pPr>
              <a:defRPr sz="1754"/>
            </a:lvl4pPr>
            <a:lvl5pPr>
              <a:defRPr sz="1754"/>
            </a:lvl5pPr>
            <a:lvl6pPr>
              <a:defRPr sz="1754"/>
            </a:lvl6pPr>
            <a:lvl7pPr>
              <a:defRPr sz="1754"/>
            </a:lvl7pPr>
            <a:lvl8pPr>
              <a:defRPr sz="1754"/>
            </a:lvl8pPr>
            <a:lvl9pPr>
              <a:defRPr sz="1754"/>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736455" y="4535805"/>
            <a:ext cx="3448388" cy="8403140"/>
          </a:xfrm>
        </p:spPr>
        <p:txBody>
          <a:bodyPr/>
          <a:lstStyle>
            <a:lvl1pPr marL="0" indent="0">
              <a:buNone/>
              <a:defRPr sz="1403"/>
            </a:lvl1pPr>
            <a:lvl2pPr marL="400964" indent="0">
              <a:buNone/>
              <a:defRPr sz="1228"/>
            </a:lvl2pPr>
            <a:lvl3pPr marL="801929" indent="0">
              <a:buNone/>
              <a:defRPr sz="1052"/>
            </a:lvl3pPr>
            <a:lvl4pPr marL="1202893" indent="0">
              <a:buNone/>
              <a:defRPr sz="877"/>
            </a:lvl4pPr>
            <a:lvl5pPr marL="1603858" indent="0">
              <a:buNone/>
              <a:defRPr sz="877"/>
            </a:lvl5pPr>
            <a:lvl6pPr marL="2004822" indent="0">
              <a:buNone/>
              <a:defRPr sz="877"/>
            </a:lvl6pPr>
            <a:lvl7pPr marL="2405786" indent="0">
              <a:buNone/>
              <a:defRPr sz="877"/>
            </a:lvl7pPr>
            <a:lvl8pPr marL="2806751" indent="0">
              <a:buNone/>
              <a:defRPr sz="877"/>
            </a:lvl8pPr>
            <a:lvl9pPr marL="3207715" indent="0">
              <a:buNone/>
              <a:defRPr sz="877"/>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F80C0D2-A8FB-4921-92ED-673C58564FAA}" type="datetimeFigureOut">
              <a:rPr kumimoji="1" lang="ja-JP" altLang="en-US" smtClean="0"/>
              <a:t>2021/6/4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2741461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736455" y="1007957"/>
            <a:ext cx="3448388" cy="3527848"/>
          </a:xfrm>
        </p:spPr>
        <p:txBody>
          <a:bodyPr anchor="b"/>
          <a:lstStyle>
            <a:lvl1pPr>
              <a:defRPr sz="2806"/>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4545413" y="2176908"/>
            <a:ext cx="5412730" cy="10744538"/>
          </a:xfrm>
        </p:spPr>
        <p:txBody>
          <a:bodyPr/>
          <a:lstStyle>
            <a:lvl1pPr marL="0" indent="0">
              <a:buNone/>
              <a:defRPr sz="2806"/>
            </a:lvl1pPr>
            <a:lvl2pPr marL="400964" indent="0">
              <a:buNone/>
              <a:defRPr sz="2456"/>
            </a:lvl2pPr>
            <a:lvl3pPr marL="801929" indent="0">
              <a:buNone/>
              <a:defRPr sz="2105"/>
            </a:lvl3pPr>
            <a:lvl4pPr marL="1202893" indent="0">
              <a:buNone/>
              <a:defRPr sz="1754"/>
            </a:lvl4pPr>
            <a:lvl5pPr marL="1603858" indent="0">
              <a:buNone/>
              <a:defRPr sz="1754"/>
            </a:lvl5pPr>
            <a:lvl6pPr marL="2004822" indent="0">
              <a:buNone/>
              <a:defRPr sz="1754"/>
            </a:lvl6pPr>
            <a:lvl7pPr marL="2405786" indent="0">
              <a:buNone/>
              <a:defRPr sz="1754"/>
            </a:lvl7pPr>
            <a:lvl8pPr marL="2806751" indent="0">
              <a:buNone/>
              <a:defRPr sz="1754"/>
            </a:lvl8pPr>
            <a:lvl9pPr marL="3207715" indent="0">
              <a:buNone/>
              <a:defRPr sz="1754"/>
            </a:lvl9pPr>
          </a:lstStyle>
          <a:p>
            <a:endParaRPr kumimoji="1" lang="ja-JP" altLang="en-US"/>
          </a:p>
        </p:txBody>
      </p:sp>
      <p:sp>
        <p:nvSpPr>
          <p:cNvPr id="4" name="テキスト プレースホルダー 3"/>
          <p:cNvSpPr>
            <a:spLocks noGrp="1"/>
          </p:cNvSpPr>
          <p:nvPr>
            <p:ph type="body" sz="half" idx="2"/>
          </p:nvPr>
        </p:nvSpPr>
        <p:spPr>
          <a:xfrm>
            <a:off x="736455" y="4535805"/>
            <a:ext cx="3448388" cy="8403140"/>
          </a:xfrm>
        </p:spPr>
        <p:txBody>
          <a:bodyPr/>
          <a:lstStyle>
            <a:lvl1pPr marL="0" indent="0">
              <a:buNone/>
              <a:defRPr sz="1403"/>
            </a:lvl1pPr>
            <a:lvl2pPr marL="400964" indent="0">
              <a:buNone/>
              <a:defRPr sz="1228"/>
            </a:lvl2pPr>
            <a:lvl3pPr marL="801929" indent="0">
              <a:buNone/>
              <a:defRPr sz="1052"/>
            </a:lvl3pPr>
            <a:lvl4pPr marL="1202893" indent="0">
              <a:buNone/>
              <a:defRPr sz="877"/>
            </a:lvl4pPr>
            <a:lvl5pPr marL="1603858" indent="0">
              <a:buNone/>
              <a:defRPr sz="877"/>
            </a:lvl5pPr>
            <a:lvl6pPr marL="2004822" indent="0">
              <a:buNone/>
              <a:defRPr sz="877"/>
            </a:lvl6pPr>
            <a:lvl7pPr marL="2405786" indent="0">
              <a:buNone/>
              <a:defRPr sz="877"/>
            </a:lvl7pPr>
            <a:lvl8pPr marL="2806751" indent="0">
              <a:buNone/>
              <a:defRPr sz="877"/>
            </a:lvl8pPr>
            <a:lvl9pPr marL="3207715" indent="0">
              <a:buNone/>
              <a:defRPr sz="877"/>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F80C0D2-A8FB-4921-92ED-673C58564FAA}" type="datetimeFigureOut">
              <a:rPr kumimoji="1" lang="ja-JP" altLang="en-US" smtClean="0"/>
              <a:t>2021/6/4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648130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735062" y="804967"/>
            <a:ext cx="9221689" cy="2922375"/>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735062" y="14013399"/>
            <a:ext cx="2405658" cy="804965"/>
          </a:xfrm>
          <a:prstGeom prst="rect">
            <a:avLst/>
          </a:prstGeom>
        </p:spPr>
        <p:txBody>
          <a:bodyPr vert="horz" lIns="91440" tIns="45720" rIns="91440" bIns="45720" rtlCol="0" anchor="ctr"/>
          <a:lstStyle>
            <a:lvl1pPr algn="l">
              <a:defRPr sz="1052">
                <a:solidFill>
                  <a:schemeClr val="tx1">
                    <a:tint val="75000"/>
                  </a:schemeClr>
                </a:solidFill>
              </a:defRPr>
            </a:lvl1pPr>
          </a:lstStyle>
          <a:p>
            <a:fld id="{8F80C0D2-A8FB-4921-92ED-673C58564FAA}" type="datetimeFigureOut">
              <a:rPr kumimoji="1" lang="ja-JP" altLang="en-US" smtClean="0"/>
              <a:t>2021/6/4</a:t>
            </a:fld>
            <a:endParaRPr kumimoji="1" lang="ja-JP" altLang="en-US"/>
          </a:p>
        </p:txBody>
      </p:sp>
      <p:sp>
        <p:nvSpPr>
          <p:cNvPr id="5" name="フッター プレースホルダー 4"/>
          <p:cNvSpPr>
            <a:spLocks noGrp="1"/>
          </p:cNvSpPr>
          <p:nvPr>
            <p:ph type="ftr" sz="quarter" idx="3"/>
          </p:nvPr>
        </p:nvSpPr>
        <p:spPr>
          <a:xfrm>
            <a:off x="3541663" y="14013399"/>
            <a:ext cx="3608487" cy="804965"/>
          </a:xfrm>
          <a:prstGeom prst="rect">
            <a:avLst/>
          </a:prstGeom>
        </p:spPr>
        <p:txBody>
          <a:bodyPr vert="horz" lIns="91440" tIns="45720" rIns="91440" bIns="45720" rtlCol="0" anchor="ctr"/>
          <a:lstStyle>
            <a:lvl1pPr algn="ctr">
              <a:defRPr sz="1052">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551093" y="14013399"/>
            <a:ext cx="2405658" cy="804965"/>
          </a:xfrm>
          <a:prstGeom prst="rect">
            <a:avLst/>
          </a:prstGeom>
        </p:spPr>
        <p:txBody>
          <a:bodyPr vert="horz" lIns="91440" tIns="45720" rIns="91440" bIns="45720" rtlCol="0" anchor="ctr"/>
          <a:lstStyle>
            <a:lvl1pPr algn="r">
              <a:defRPr sz="1052">
                <a:solidFill>
                  <a:schemeClr val="tx1">
                    <a:tint val="75000"/>
                  </a:schemeClr>
                </a:solidFill>
              </a:defRPr>
            </a:lvl1pPr>
          </a:lstStyle>
          <a:p>
            <a:fld id="{A49A630A-4E6A-463C-A262-15363258F857}" type="slidenum">
              <a:rPr kumimoji="1" lang="ja-JP" altLang="en-US" smtClean="0"/>
              <a:t>‹#›</a:t>
            </a:fld>
            <a:endParaRPr kumimoji="1" lang="ja-JP" altLang="en-US"/>
          </a:p>
        </p:txBody>
      </p:sp>
    </p:spTree>
    <p:extLst>
      <p:ext uri="{BB962C8B-B14F-4D97-AF65-F5344CB8AC3E}">
        <p14:creationId xmlns:p14="http://schemas.microsoft.com/office/powerpoint/2010/main" val="1482474314"/>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l" defTabSz="801929" rtl="0" eaLnBrk="1" latinLnBrk="0" hangingPunct="1">
        <a:lnSpc>
          <a:spcPct val="90000"/>
        </a:lnSpc>
        <a:spcBef>
          <a:spcPct val="0"/>
        </a:spcBef>
        <a:buNone/>
        <a:defRPr kumimoji="1" sz="3859" kern="1200">
          <a:solidFill>
            <a:schemeClr val="tx1"/>
          </a:solidFill>
          <a:latin typeface="+mj-lt"/>
          <a:ea typeface="+mj-ea"/>
          <a:cs typeface="+mj-cs"/>
        </a:defRPr>
      </a:lvl1pPr>
    </p:titleStyle>
    <p:bodyStyle>
      <a:lvl1pPr marL="200482" indent="-200482" algn="l" defTabSz="801929" rtl="0" eaLnBrk="1" latinLnBrk="0" hangingPunct="1">
        <a:lnSpc>
          <a:spcPct val="90000"/>
        </a:lnSpc>
        <a:spcBef>
          <a:spcPts val="877"/>
        </a:spcBef>
        <a:buFont typeface="Arial" panose="020B0604020202020204" pitchFamily="34" charset="0"/>
        <a:buChar char="•"/>
        <a:defRPr kumimoji="1"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Arial" panose="020B0604020202020204" pitchFamily="34" charset="0"/>
        <a:buChar char="•"/>
        <a:defRPr kumimoji="1"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kumimoji="1"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kumimoji="1" sz="1579" kern="1200">
          <a:solidFill>
            <a:schemeClr val="tx1"/>
          </a:solidFill>
          <a:latin typeface="+mn-lt"/>
          <a:ea typeface="+mn-ea"/>
          <a:cs typeface="+mn-cs"/>
        </a:defRPr>
      </a:lvl9pPr>
    </p:bodyStyle>
    <p:otherStyle>
      <a:defPPr>
        <a:defRPr lang="ja-JP"/>
      </a:defPPr>
      <a:lvl1pPr marL="0" algn="l" defTabSz="801929" rtl="0" eaLnBrk="1" latinLnBrk="0" hangingPunct="1">
        <a:defRPr kumimoji="1" sz="1579" kern="1200">
          <a:solidFill>
            <a:schemeClr val="tx1"/>
          </a:solidFill>
          <a:latin typeface="+mn-lt"/>
          <a:ea typeface="+mn-ea"/>
          <a:cs typeface="+mn-cs"/>
        </a:defRPr>
      </a:lvl1pPr>
      <a:lvl2pPr marL="400964" algn="l" defTabSz="801929" rtl="0" eaLnBrk="1" latinLnBrk="0" hangingPunct="1">
        <a:defRPr kumimoji="1" sz="1579" kern="1200">
          <a:solidFill>
            <a:schemeClr val="tx1"/>
          </a:solidFill>
          <a:latin typeface="+mn-lt"/>
          <a:ea typeface="+mn-ea"/>
          <a:cs typeface="+mn-cs"/>
        </a:defRPr>
      </a:lvl2pPr>
      <a:lvl3pPr marL="801929" algn="l" defTabSz="801929" rtl="0" eaLnBrk="1" latinLnBrk="0" hangingPunct="1">
        <a:defRPr kumimoji="1" sz="1579" kern="1200">
          <a:solidFill>
            <a:schemeClr val="tx1"/>
          </a:solidFill>
          <a:latin typeface="+mn-lt"/>
          <a:ea typeface="+mn-ea"/>
          <a:cs typeface="+mn-cs"/>
        </a:defRPr>
      </a:lvl3pPr>
      <a:lvl4pPr marL="1202893" algn="l" defTabSz="801929" rtl="0" eaLnBrk="1" latinLnBrk="0" hangingPunct="1">
        <a:defRPr kumimoji="1" sz="1579" kern="1200">
          <a:solidFill>
            <a:schemeClr val="tx1"/>
          </a:solidFill>
          <a:latin typeface="+mn-lt"/>
          <a:ea typeface="+mn-ea"/>
          <a:cs typeface="+mn-cs"/>
        </a:defRPr>
      </a:lvl4pPr>
      <a:lvl5pPr marL="1603858" algn="l" defTabSz="801929" rtl="0" eaLnBrk="1" latinLnBrk="0" hangingPunct="1">
        <a:defRPr kumimoji="1" sz="1579" kern="1200">
          <a:solidFill>
            <a:schemeClr val="tx1"/>
          </a:solidFill>
          <a:latin typeface="+mn-lt"/>
          <a:ea typeface="+mn-ea"/>
          <a:cs typeface="+mn-cs"/>
        </a:defRPr>
      </a:lvl5pPr>
      <a:lvl6pPr marL="2004822" algn="l" defTabSz="801929" rtl="0" eaLnBrk="1" latinLnBrk="0" hangingPunct="1">
        <a:defRPr kumimoji="1" sz="1579" kern="1200">
          <a:solidFill>
            <a:schemeClr val="tx1"/>
          </a:solidFill>
          <a:latin typeface="+mn-lt"/>
          <a:ea typeface="+mn-ea"/>
          <a:cs typeface="+mn-cs"/>
        </a:defRPr>
      </a:lvl6pPr>
      <a:lvl7pPr marL="2405786" algn="l" defTabSz="801929" rtl="0" eaLnBrk="1" latinLnBrk="0" hangingPunct="1">
        <a:defRPr kumimoji="1" sz="1579" kern="1200">
          <a:solidFill>
            <a:schemeClr val="tx1"/>
          </a:solidFill>
          <a:latin typeface="+mn-lt"/>
          <a:ea typeface="+mn-ea"/>
          <a:cs typeface="+mn-cs"/>
        </a:defRPr>
      </a:lvl7pPr>
      <a:lvl8pPr marL="2806751" algn="l" defTabSz="801929" rtl="0" eaLnBrk="1" latinLnBrk="0" hangingPunct="1">
        <a:defRPr kumimoji="1" sz="1579" kern="1200">
          <a:solidFill>
            <a:schemeClr val="tx1"/>
          </a:solidFill>
          <a:latin typeface="+mn-lt"/>
          <a:ea typeface="+mn-ea"/>
          <a:cs typeface="+mn-cs"/>
        </a:defRPr>
      </a:lvl8pPr>
      <a:lvl9pPr marL="3207715" algn="l" defTabSz="801929" rtl="0" eaLnBrk="1" latinLnBrk="0" hangingPunct="1">
        <a:defRPr kumimoji="1"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3" Type="http://schemas.openxmlformats.org/officeDocument/2006/relationships/hyperlink" Target="http://ord.yahoo.co.jp/o/image/RV=1/RE=1561784275/RH=b3JkLnlhaG9vLmNvLmpw/RB=/RU=aHR0cHM6Ly9pcGhvbmUtbWFuaWEuanAvbmV3cy0xMzI2NjQv/RS=%5eADBN1KxJHk0nIzPFW9wR1hZa1V8Qyk-;_ylc=X3IDMgRmc3QDMD9yPTUmbD1yaQRpZHgDMARvaWQDQU5kOUdjUm9kQnpUWHpWd2NYcFdlR1dseGVDSlM2T3ltQzVqMzZoRUNfUlFyQ1FSM2o2aFN2eDZtTVFmaHVkQQRwA1ZIZHBkSFJsY2ctLQRwb3MDNQRzZWMDc2h3BHNsawNyaQ--" TargetMode="External"/><Relationship Id="rId7" Type="http://schemas.openxmlformats.org/officeDocument/2006/relationships/image" Target="../media/image12.png"/><Relationship Id="rId12" Type="http://schemas.openxmlformats.org/officeDocument/2006/relationships/image" Target="../media/image17.jpeg"/><Relationship Id="rId17" Type="http://schemas.openxmlformats.org/officeDocument/2006/relationships/image" Target="../media/image22.png"/><Relationship Id="rId2" Type="http://schemas.openxmlformats.org/officeDocument/2006/relationships/notesSlide" Target="../notesSlides/notesSlide1.xml"/><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hyperlink" Target="https://twitter.com/osaka_chiantai/" TargetMode="External"/><Relationship Id="rId11" Type="http://schemas.openxmlformats.org/officeDocument/2006/relationships/image" Target="../media/image16.png"/><Relationship Id="rId5" Type="http://schemas.openxmlformats.org/officeDocument/2006/relationships/image" Target="../media/image11.jpeg"/><Relationship Id="rId15" Type="http://schemas.openxmlformats.org/officeDocument/2006/relationships/image" Target="../media/image20.png"/><Relationship Id="rId10" Type="http://schemas.openxmlformats.org/officeDocument/2006/relationships/image" Target="../media/image15.png"/><Relationship Id="rId19" Type="http://schemas.openxmlformats.org/officeDocument/2006/relationships/image" Target="../media/image24.png"/><Relationship Id="rId4" Type="http://schemas.openxmlformats.org/officeDocument/2006/relationships/image" Target="../media/image10.png"/><Relationship Id="rId9" Type="http://schemas.openxmlformats.org/officeDocument/2006/relationships/image" Target="../media/image14.png"/><Relationship Id="rId1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3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正方形/長方形 3"/>
          <p:cNvSpPr/>
          <p:nvPr/>
        </p:nvSpPr>
        <p:spPr>
          <a:xfrm>
            <a:off x="546658" y="394092"/>
            <a:ext cx="8057372" cy="1908215"/>
          </a:xfrm>
          <a:prstGeom prst="rect">
            <a:avLst/>
          </a:prstGeom>
          <a:noFill/>
        </p:spPr>
        <p:txBody>
          <a:bodyPr wrap="square" lIns="91440" tIns="45720" rIns="91440" bIns="45720">
            <a:spAutoFit/>
          </a:bodyPr>
          <a:lstStyle/>
          <a:p>
            <a:r>
              <a:rPr lang="ja-JP" altLang="en-US" dirty="0" smtClean="0">
                <a:ln w="0">
                  <a:noFill/>
                </a:ln>
                <a:solidFill>
                  <a:srgbClr val="00B050"/>
                </a:solidFill>
                <a:latin typeface="Meiryo UI" panose="020B0604030504040204" pitchFamily="50" charset="-128"/>
                <a:ea typeface="Meiryo UI" panose="020B0604030504040204" pitchFamily="50" charset="-128"/>
              </a:rPr>
              <a:t>大阪府 青少年・地域安全室 治安対策課</a:t>
            </a:r>
            <a:r>
              <a:rPr lang="en-US" altLang="ja-JP" dirty="0" smtClean="0">
                <a:ln w="0">
                  <a:noFill/>
                </a:ln>
                <a:solidFill>
                  <a:srgbClr val="00B050"/>
                </a:solidFill>
                <a:latin typeface="Meiryo UI" panose="020B0604030504040204" pitchFamily="50" charset="-128"/>
                <a:ea typeface="Meiryo UI" panose="020B0604030504040204" pitchFamily="50" charset="-128"/>
              </a:rPr>
              <a:t>  </a:t>
            </a:r>
            <a:r>
              <a:rPr lang="ja-JP" altLang="en-US" dirty="0" smtClean="0">
                <a:ln w="0">
                  <a:noFill/>
                </a:ln>
                <a:solidFill>
                  <a:srgbClr val="00B050"/>
                </a:solidFill>
                <a:latin typeface="Meiryo UI" panose="020B0604030504040204" pitchFamily="50" charset="-128"/>
                <a:ea typeface="Meiryo UI" panose="020B0604030504040204" pitchFamily="50" charset="-128"/>
              </a:rPr>
              <a:t>発行</a:t>
            </a:r>
            <a:endParaRPr lang="en-US" altLang="ja-JP" cap="none" spc="0" dirty="0" smtClean="0">
              <a:ln w="0">
                <a:noFill/>
              </a:ln>
              <a:solidFill>
                <a:srgbClr val="00B050"/>
              </a:solidFill>
              <a:latin typeface="Meiryo UI" panose="020B0604030504040204" pitchFamily="50" charset="-128"/>
              <a:ea typeface="Meiryo UI" panose="020B0604030504040204" pitchFamily="50" charset="-128"/>
            </a:endParaRPr>
          </a:p>
          <a:p>
            <a:r>
              <a:rPr lang="ja-JP" altLang="en-US" sz="8000" b="1" cap="none" spc="-150" dirty="0" smtClean="0">
                <a:ln w="0">
                  <a:noFill/>
                </a:ln>
                <a:solidFill>
                  <a:srgbClr val="00B050"/>
                </a:solidFill>
                <a:latin typeface="Meiryo UI" panose="020B0604030504040204" pitchFamily="50" charset="-128"/>
                <a:ea typeface="Meiryo UI" panose="020B0604030504040204" pitchFamily="50" charset="-128"/>
              </a:rPr>
              <a:t>治安対策ニュース</a:t>
            </a:r>
            <a:endParaRPr lang="en-US" altLang="ja-JP" sz="8000" b="1" cap="none" spc="-150" dirty="0" smtClean="0">
              <a:ln w="0">
                <a:noFill/>
              </a:ln>
              <a:solidFill>
                <a:srgbClr val="00B050"/>
              </a:solidFill>
              <a:latin typeface="Meiryo UI" panose="020B0604030504040204" pitchFamily="50" charset="-128"/>
              <a:ea typeface="Meiryo UI" panose="020B0604030504040204" pitchFamily="50" charset="-128"/>
            </a:endParaRPr>
          </a:p>
          <a:p>
            <a:r>
              <a:rPr lang="zh-CN" altLang="en-US" sz="2000" b="1" dirty="0" smtClean="0">
                <a:ln w="0">
                  <a:noFill/>
                </a:ln>
                <a:solidFill>
                  <a:srgbClr val="00B050"/>
                </a:solidFill>
                <a:latin typeface="Meiryo UI" panose="020B0604030504040204" pitchFamily="50" charset="-128"/>
                <a:ea typeface="Meiryo UI" panose="020B0604030504040204" pitchFamily="50" charset="-128"/>
              </a:rPr>
              <a:t>第３</a:t>
            </a:r>
            <a:r>
              <a:rPr lang="ja-JP" altLang="en-US" sz="2000" b="1" dirty="0">
                <a:ln w="0">
                  <a:noFill/>
                </a:ln>
                <a:solidFill>
                  <a:srgbClr val="00B050"/>
                </a:solidFill>
                <a:latin typeface="Meiryo UI" panose="020B0604030504040204" pitchFamily="50" charset="-128"/>
                <a:ea typeface="Meiryo UI" panose="020B0604030504040204" pitchFamily="50" charset="-128"/>
              </a:rPr>
              <a:t>４</a:t>
            </a:r>
            <a:r>
              <a:rPr lang="zh-CN" altLang="en-US" sz="2000" b="1" dirty="0" smtClean="0">
                <a:ln w="0">
                  <a:noFill/>
                </a:ln>
                <a:solidFill>
                  <a:srgbClr val="00B050"/>
                </a:solidFill>
                <a:latin typeface="Meiryo UI" panose="020B0604030504040204" pitchFamily="50" charset="-128"/>
                <a:ea typeface="Meiryo UI" panose="020B0604030504040204" pitchFamily="50" charset="-128"/>
              </a:rPr>
              <a:t>号</a:t>
            </a:r>
            <a:r>
              <a:rPr lang="zh-CN" altLang="en-US" sz="1600" dirty="0">
                <a:ln w="0">
                  <a:noFill/>
                </a:ln>
                <a:solidFill>
                  <a:srgbClr val="00B050"/>
                </a:solidFill>
                <a:latin typeface="Meiryo UI" panose="020B0604030504040204" pitchFamily="50" charset="-128"/>
                <a:ea typeface="Meiryo UI" panose="020B0604030504040204" pitchFamily="50" charset="-128"/>
              </a:rPr>
              <a:t>　</a:t>
            </a:r>
            <a:r>
              <a:rPr lang="en-US" altLang="zh-CN" sz="1600" dirty="0">
                <a:ln w="0">
                  <a:noFill/>
                </a:ln>
                <a:solidFill>
                  <a:srgbClr val="00B050"/>
                </a:solidFill>
                <a:latin typeface="Meiryo UI" panose="020B0604030504040204" pitchFamily="50" charset="-128"/>
                <a:ea typeface="Meiryo UI" panose="020B0604030504040204" pitchFamily="50" charset="-128"/>
              </a:rPr>
              <a:t>(</a:t>
            </a:r>
            <a:r>
              <a:rPr lang="zh-CN" altLang="en-US" sz="1600" dirty="0" smtClean="0">
                <a:ln w="0">
                  <a:noFill/>
                </a:ln>
                <a:solidFill>
                  <a:srgbClr val="00B050"/>
                </a:solidFill>
                <a:latin typeface="Meiryo UI" panose="020B0604030504040204" pitchFamily="50" charset="-128"/>
                <a:ea typeface="Meiryo UI" panose="020B0604030504040204" pitchFamily="50" charset="-128"/>
              </a:rPr>
              <a:t>令和</a:t>
            </a:r>
            <a:r>
              <a:rPr lang="ja-JP" altLang="en-US" sz="1600" dirty="0" smtClean="0">
                <a:ln w="0">
                  <a:noFill/>
                </a:ln>
                <a:solidFill>
                  <a:srgbClr val="00B050"/>
                </a:solidFill>
                <a:latin typeface="Meiryo UI" panose="020B0604030504040204" pitchFamily="50" charset="-128"/>
                <a:ea typeface="Meiryo UI" panose="020B0604030504040204" pitchFamily="50" charset="-128"/>
              </a:rPr>
              <a:t>３</a:t>
            </a:r>
            <a:r>
              <a:rPr lang="zh-CN" altLang="en-US" sz="1600" dirty="0" smtClean="0">
                <a:ln w="0">
                  <a:noFill/>
                </a:ln>
                <a:solidFill>
                  <a:srgbClr val="00B050"/>
                </a:solidFill>
                <a:latin typeface="Meiryo UI" panose="020B0604030504040204" pitchFamily="50" charset="-128"/>
                <a:ea typeface="Meiryo UI" panose="020B0604030504040204" pitchFamily="50" charset="-128"/>
              </a:rPr>
              <a:t>年</a:t>
            </a:r>
            <a:r>
              <a:rPr lang="ja-JP" altLang="en-US" sz="1600" dirty="0">
                <a:ln w="0">
                  <a:noFill/>
                </a:ln>
                <a:solidFill>
                  <a:srgbClr val="00B050"/>
                </a:solidFill>
                <a:latin typeface="Meiryo UI" panose="020B0604030504040204" pitchFamily="50" charset="-128"/>
                <a:ea typeface="Meiryo UI" panose="020B0604030504040204" pitchFamily="50" charset="-128"/>
              </a:rPr>
              <a:t>５</a:t>
            </a:r>
            <a:r>
              <a:rPr lang="zh-CN" altLang="en-US" sz="1600" dirty="0" smtClean="0">
                <a:ln w="0">
                  <a:noFill/>
                </a:ln>
                <a:solidFill>
                  <a:srgbClr val="00B050"/>
                </a:solidFill>
                <a:latin typeface="Meiryo UI" panose="020B0604030504040204" pitchFamily="50" charset="-128"/>
                <a:ea typeface="Meiryo UI" panose="020B0604030504040204" pitchFamily="50" charset="-128"/>
              </a:rPr>
              <a:t>月</a:t>
            </a:r>
            <a:r>
              <a:rPr lang="zh-CN" altLang="en-US" sz="1600" dirty="0">
                <a:ln w="0">
                  <a:noFill/>
                </a:ln>
                <a:solidFill>
                  <a:srgbClr val="00B050"/>
                </a:solidFill>
                <a:latin typeface="Meiryo UI" panose="020B0604030504040204" pitchFamily="50" charset="-128"/>
                <a:ea typeface="Meiryo UI" panose="020B0604030504040204" pitchFamily="50" charset="-128"/>
              </a:rPr>
              <a:t>発行</a:t>
            </a:r>
            <a:r>
              <a:rPr lang="en-US" altLang="zh-CN" sz="1600" dirty="0">
                <a:ln w="0">
                  <a:noFill/>
                </a:ln>
                <a:solidFill>
                  <a:srgbClr val="00B050"/>
                </a:solidFill>
                <a:latin typeface="Meiryo UI" panose="020B0604030504040204" pitchFamily="50" charset="-128"/>
                <a:ea typeface="Meiryo UI" panose="020B0604030504040204" pitchFamily="50" charset="-128"/>
              </a:rPr>
              <a:t>)</a:t>
            </a:r>
            <a:r>
              <a:rPr lang="zh-CN" altLang="en-US" sz="1600" dirty="0">
                <a:ln w="0">
                  <a:noFill/>
                </a:ln>
                <a:solidFill>
                  <a:srgbClr val="00B050"/>
                </a:solidFill>
                <a:latin typeface="Meiryo UI" panose="020B0604030504040204" pitchFamily="50" charset="-128"/>
                <a:ea typeface="Meiryo UI" panose="020B0604030504040204" pitchFamily="50" charset="-128"/>
              </a:rPr>
              <a:t>　発行：年</a:t>
            </a:r>
            <a:r>
              <a:rPr lang="zh-CN" altLang="en-US" sz="1600" dirty="0" smtClean="0">
                <a:ln w="0">
                  <a:noFill/>
                </a:ln>
                <a:solidFill>
                  <a:srgbClr val="00B050"/>
                </a:solidFill>
                <a:latin typeface="Meiryo UI" panose="020B0604030504040204" pitchFamily="50" charset="-128"/>
                <a:ea typeface="Meiryo UI" panose="020B0604030504040204" pitchFamily="50" charset="-128"/>
              </a:rPr>
              <a:t>３回</a:t>
            </a:r>
            <a:endParaRPr lang="zh-CN" altLang="en-US" sz="1600" dirty="0">
              <a:ln w="0">
                <a:noFill/>
              </a:ln>
              <a:solidFill>
                <a:srgbClr val="00B050"/>
              </a:solidFill>
              <a:latin typeface="Meiryo UI" panose="020B0604030504040204" pitchFamily="50" charset="-128"/>
              <a:ea typeface="Meiryo UI" panose="020B0604030504040204" pitchFamily="50" charset="-128"/>
            </a:endParaRPr>
          </a:p>
        </p:txBody>
      </p:sp>
      <p:sp>
        <p:nvSpPr>
          <p:cNvPr id="2" name="正方形/長方形 1"/>
          <p:cNvSpPr/>
          <p:nvPr/>
        </p:nvSpPr>
        <p:spPr>
          <a:xfrm>
            <a:off x="211533" y="12174987"/>
            <a:ext cx="3466569" cy="2753237"/>
          </a:xfrm>
          <a:prstGeom prst="rect">
            <a:avLst/>
          </a:prstGeom>
          <a:solidFill>
            <a:srgbClr val="92D050">
              <a:alpha val="19000"/>
            </a:srgb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角丸四角形 33"/>
          <p:cNvSpPr/>
          <p:nvPr/>
        </p:nvSpPr>
        <p:spPr>
          <a:xfrm>
            <a:off x="223164" y="2703976"/>
            <a:ext cx="10277366" cy="1247747"/>
          </a:xfrm>
          <a:prstGeom prst="roundRect">
            <a:avLst/>
          </a:prstGeom>
          <a:gradFill flip="none" rotWithShape="1">
            <a:gsLst>
              <a:gs pos="0">
                <a:schemeClr val="accent6">
                  <a:lumMod val="5000"/>
                  <a:lumOff val="95000"/>
                </a:schemeClr>
              </a:gs>
              <a:gs pos="0">
                <a:schemeClr val="accent6">
                  <a:lumMod val="45000"/>
                  <a:lumOff val="55000"/>
                </a:schemeClr>
              </a:gs>
              <a:gs pos="100000">
                <a:schemeClr val="accent6">
                  <a:lumMod val="45000"/>
                  <a:lumOff val="55000"/>
                </a:schemeClr>
              </a:gs>
              <a:gs pos="100000">
                <a:schemeClr val="accent6">
                  <a:lumMod val="30000"/>
                  <a:lumOff val="70000"/>
                </a:schemeClr>
              </a:gs>
            </a:gsLst>
            <a:lin ang="2700000" scaled="1"/>
            <a:tileRect/>
          </a:gra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209056" y="6414396"/>
            <a:ext cx="3471585" cy="2788024"/>
          </a:xfrm>
          <a:prstGeom prst="rect">
            <a:avLst/>
          </a:prstGeom>
          <a:solidFill>
            <a:srgbClr val="92D050">
              <a:alpha val="19000"/>
            </a:srgb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0"/>
              <a:solidFill>
                <a:schemeClr val="accent1"/>
              </a:solidFill>
              <a:effectLst>
                <a:outerShdw blurRad="38100" dist="25400" dir="5400000" algn="ctr" rotWithShape="0">
                  <a:srgbClr val="6E747A">
                    <a:alpha val="43000"/>
                  </a:srgbClr>
                </a:outerShdw>
              </a:effectLst>
            </a:endParaRPr>
          </a:p>
        </p:txBody>
      </p:sp>
      <p:sp>
        <p:nvSpPr>
          <p:cNvPr id="19" name="テキスト ボックス 18"/>
          <p:cNvSpPr txBox="1"/>
          <p:nvPr/>
        </p:nvSpPr>
        <p:spPr>
          <a:xfrm>
            <a:off x="284618" y="12541024"/>
            <a:ext cx="3355310" cy="2308324"/>
          </a:xfrm>
          <a:prstGeom prst="rect">
            <a:avLst/>
          </a:prstGeom>
          <a:noFill/>
        </p:spPr>
        <p:txBody>
          <a:bodyPr wrap="square" rtlCol="0">
            <a:spAutoFit/>
          </a:bodyPr>
          <a:lstStyle/>
          <a:p>
            <a:r>
              <a:rPr lang="ja-JP" altLang="ja-JP" sz="1400" dirty="0">
                <a:latin typeface="HG丸ｺﾞｼｯｸM-PRO" panose="020F0600000000000000" pitchFamily="50" charset="-128"/>
                <a:ea typeface="HG丸ｺﾞｼｯｸM-PRO" panose="020F0600000000000000" pitchFamily="50" charset="-128"/>
              </a:rPr>
              <a:t>　</a:t>
            </a:r>
            <a:r>
              <a:rPr lang="ja-JP" altLang="ja-JP" sz="1300" dirty="0" smtClean="0">
                <a:latin typeface="HG丸ｺﾞｼｯｸM-PRO" panose="020F0600000000000000" pitchFamily="50" charset="-128"/>
                <a:ea typeface="HG丸ｺﾞｼｯｸM-PRO" panose="020F0600000000000000" pitchFamily="50" charset="-128"/>
              </a:rPr>
              <a:t>大阪市</a:t>
            </a:r>
            <a:r>
              <a:rPr lang="ja-JP" altLang="en-US" sz="1300" dirty="0" smtClean="0">
                <a:latin typeface="HG丸ｺﾞｼｯｸM-PRO" panose="020F0600000000000000" pitchFamily="50" charset="-128"/>
                <a:ea typeface="HG丸ｺﾞｼｯｸM-PRO" panose="020F0600000000000000" pitchFamily="50" charset="-128"/>
              </a:rPr>
              <a:t>東成区では、大阪市立宝栄小学校で大阪府警察本部と東成警察、東成区役所と合同で下校時にメロディふれあいパトロールを行いました。</a:t>
            </a:r>
            <a:endParaRPr lang="en-US" altLang="ja-JP" sz="1300" dirty="0" smtClean="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　</a:t>
            </a:r>
            <a:r>
              <a:rPr lang="ja-JP" altLang="en-US" sz="1300" dirty="0" smtClean="0">
                <a:latin typeface="HG丸ｺﾞｼｯｸM-PRO" panose="020F0600000000000000" pitchFamily="50" charset="-128"/>
                <a:ea typeface="HG丸ｺﾞｼｯｸM-PRO" panose="020F0600000000000000" pitchFamily="50" charset="-128"/>
              </a:rPr>
              <a:t>メロディふれあいパトロールとは、府警本部のコロナ禍における新しい防犯活動の取り組みです。</a:t>
            </a:r>
            <a:endParaRPr lang="en-US" altLang="ja-JP" sz="1300" dirty="0" smtClean="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　</a:t>
            </a:r>
            <a:r>
              <a:rPr lang="ja-JP" altLang="en-US" sz="1300" dirty="0" smtClean="0">
                <a:latin typeface="HG丸ｺﾞｼｯｸM-PRO" panose="020F0600000000000000" pitchFamily="50" charset="-128"/>
                <a:ea typeface="HG丸ｺﾞｼｯｸM-PRO" panose="020F0600000000000000" pitchFamily="50" charset="-128"/>
              </a:rPr>
              <a:t>当日は府警マスコット「フーくん」「ケイちゃん」の音声をメロディにのせて、ふれあい号とパトカー、青パト等と共に校区内のパトロールを行いました。</a:t>
            </a:r>
            <a:endParaRPr lang="en-US" altLang="ja-JP" sz="1300" dirty="0" smtClean="0">
              <a:latin typeface="HG丸ｺﾞｼｯｸM-PRO" panose="020F0600000000000000" pitchFamily="50" charset="-128"/>
              <a:ea typeface="HG丸ｺﾞｼｯｸM-PRO" panose="020F0600000000000000" pitchFamily="50" charset="-128"/>
            </a:endParaRPr>
          </a:p>
        </p:txBody>
      </p:sp>
      <p:sp>
        <p:nvSpPr>
          <p:cNvPr id="38" name="正方形/長方形 37"/>
          <p:cNvSpPr/>
          <p:nvPr/>
        </p:nvSpPr>
        <p:spPr>
          <a:xfrm>
            <a:off x="209663" y="9318369"/>
            <a:ext cx="3468439" cy="2740669"/>
          </a:xfrm>
          <a:prstGeom prst="rect">
            <a:avLst/>
          </a:prstGeom>
          <a:solidFill>
            <a:srgbClr val="92D050">
              <a:alpha val="19000"/>
            </a:srgb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209056" y="4017490"/>
            <a:ext cx="10259575" cy="2275542"/>
          </a:xfrm>
          <a:prstGeom prst="rect">
            <a:avLst/>
          </a:prstGeom>
          <a:solidFill>
            <a:srgbClr val="92D050">
              <a:alpha val="19000"/>
            </a:srgb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247839" y="6671878"/>
            <a:ext cx="3392089" cy="2504660"/>
          </a:xfrm>
          <a:prstGeom prst="rect">
            <a:avLst/>
          </a:prstGeom>
          <a:noFill/>
        </p:spPr>
        <p:txBody>
          <a:bodyPr wrap="square" rtlCol="0">
            <a:spAutoFit/>
          </a:bodyPr>
          <a:lstStyle/>
          <a:p>
            <a:r>
              <a:rPr lang="ja-JP" altLang="en-US" sz="1200" dirty="0"/>
              <a:t>　</a:t>
            </a:r>
            <a:r>
              <a:rPr lang="ja-JP" altLang="ja-JP" sz="1206" dirty="0" smtClean="0">
                <a:latin typeface="HG丸ｺﾞｼｯｸM-PRO" panose="020F0600000000000000" pitchFamily="50" charset="-128"/>
                <a:ea typeface="HG丸ｺﾞｼｯｸM-PRO" panose="020F0600000000000000" pitchFamily="50" charset="-128"/>
              </a:rPr>
              <a:t>泉佐野市</a:t>
            </a:r>
            <a:r>
              <a:rPr lang="ja-JP" altLang="ja-JP" sz="1206" dirty="0">
                <a:latin typeface="HG丸ｺﾞｼｯｸM-PRO" panose="020F0600000000000000" pitchFamily="50" charset="-128"/>
                <a:ea typeface="HG丸ｺﾞｼｯｸM-PRO" panose="020F0600000000000000" pitchFamily="50" charset="-128"/>
              </a:rPr>
              <a:t>では、昨年ランニングパトロール事業が発足しました。</a:t>
            </a:r>
          </a:p>
          <a:p>
            <a:r>
              <a:rPr lang="ja-JP" altLang="ja-JP" sz="1206" dirty="0">
                <a:latin typeface="HG丸ｺﾞｼｯｸM-PRO" panose="020F0600000000000000" pitchFamily="50" charset="-128"/>
                <a:ea typeface="HG丸ｺﾞｼｯｸM-PRO" panose="020F0600000000000000" pitchFamily="50" charset="-128"/>
              </a:rPr>
              <a:t>　ランニングパトロール事業とは、市内で活動するランナーに市指定のランニングウェアを着用してもらい、地域の見守り、声掛け運動を交えながらのランニング等を行って、犯罪の抑止、防犯ボランティアの普及と活性化を図ると共に、市民の健康増進を目的とした取り組み</a:t>
            </a:r>
            <a:r>
              <a:rPr lang="ja-JP" altLang="ja-JP" sz="1206" dirty="0" smtClean="0">
                <a:latin typeface="HG丸ｺﾞｼｯｸM-PRO" panose="020F0600000000000000" pitchFamily="50" charset="-128"/>
                <a:ea typeface="HG丸ｺﾞｼｯｸM-PRO" panose="020F0600000000000000" pitchFamily="50" charset="-128"/>
              </a:rPr>
              <a:t>で</a:t>
            </a:r>
            <a:r>
              <a:rPr lang="ja-JP" altLang="en-US" sz="1206" dirty="0" smtClean="0">
                <a:latin typeface="HG丸ｺﾞｼｯｸM-PRO" panose="020F0600000000000000" pitchFamily="50" charset="-128"/>
                <a:ea typeface="HG丸ｺﾞｼｯｸM-PRO" panose="020F0600000000000000" pitchFamily="50" charset="-128"/>
              </a:rPr>
              <a:t>す。</a:t>
            </a:r>
            <a:r>
              <a:rPr lang="ja-JP" altLang="en-US" sz="1206" dirty="0">
                <a:latin typeface="HG丸ｺﾞｼｯｸM-PRO" panose="020F0600000000000000" pitchFamily="50" charset="-128"/>
                <a:ea typeface="HG丸ｺﾞｼｯｸM-PRO" panose="020F0600000000000000" pitchFamily="50" charset="-128"/>
              </a:rPr>
              <a:t>　</a:t>
            </a:r>
            <a:endParaRPr lang="en-US" altLang="ja-JP" sz="1206" dirty="0" smtClean="0">
              <a:latin typeface="HG丸ｺﾞｼｯｸM-PRO" panose="020F0600000000000000" pitchFamily="50" charset="-128"/>
              <a:ea typeface="HG丸ｺﾞｼｯｸM-PRO" panose="020F0600000000000000" pitchFamily="50" charset="-128"/>
            </a:endParaRPr>
          </a:p>
          <a:p>
            <a:r>
              <a:rPr lang="ja-JP" altLang="en-US" sz="1206" dirty="0">
                <a:latin typeface="HG丸ｺﾞｼｯｸM-PRO" panose="020F0600000000000000" pitchFamily="50" charset="-128"/>
                <a:ea typeface="HG丸ｺﾞｼｯｸM-PRO" panose="020F0600000000000000" pitchFamily="50" charset="-128"/>
              </a:rPr>
              <a:t>　</a:t>
            </a:r>
            <a:r>
              <a:rPr lang="ja-JP" altLang="en-US" sz="1206" dirty="0" smtClean="0">
                <a:latin typeface="HG丸ｺﾞｼｯｸM-PRO" panose="020F0600000000000000" pitchFamily="50" charset="-128"/>
                <a:ea typeface="HG丸ｺﾞｼｯｸM-PRO" panose="020F0600000000000000" pitchFamily="50" charset="-128"/>
              </a:rPr>
              <a:t>当日</a:t>
            </a:r>
            <a:r>
              <a:rPr lang="ja-JP" altLang="ja-JP" sz="1206" dirty="0" smtClean="0">
                <a:latin typeface="HG丸ｺﾞｼｯｸM-PRO" panose="020F0600000000000000" pitchFamily="50" charset="-128"/>
                <a:ea typeface="HG丸ｺﾞｼｯｸM-PRO" panose="020F0600000000000000" pitchFamily="50" charset="-128"/>
              </a:rPr>
              <a:t>は</a:t>
            </a:r>
            <a:r>
              <a:rPr lang="ja-JP" altLang="ja-JP" sz="1206" dirty="0">
                <a:latin typeface="HG丸ｺﾞｼｯｸM-PRO" panose="020F0600000000000000" pitchFamily="50" charset="-128"/>
                <a:ea typeface="HG丸ｺﾞｼｯｸM-PRO" panose="020F0600000000000000" pitchFamily="50" charset="-128"/>
              </a:rPr>
              <a:t>泉佐野市長、泉佐野警察</a:t>
            </a:r>
            <a:r>
              <a:rPr lang="ja-JP" altLang="ja-JP" sz="1206" dirty="0" smtClean="0">
                <a:latin typeface="HG丸ｺﾞｼｯｸM-PRO" panose="020F0600000000000000" pitchFamily="50" charset="-128"/>
                <a:ea typeface="HG丸ｺﾞｼｯｸM-PRO" panose="020F0600000000000000" pitchFamily="50" charset="-128"/>
              </a:rPr>
              <a:t>署</a:t>
            </a:r>
            <a:r>
              <a:rPr lang="ja-JP" altLang="en-US" sz="1206" dirty="0" smtClean="0">
                <a:latin typeface="HG丸ｺﾞｼｯｸM-PRO" panose="020F0600000000000000" pitchFamily="50" charset="-128"/>
                <a:ea typeface="HG丸ｺﾞｼｯｸM-PRO" panose="020F0600000000000000" pitchFamily="50" charset="-128"/>
              </a:rPr>
              <a:t>長、</a:t>
            </a:r>
            <a:r>
              <a:rPr lang="en-US" altLang="ja-JP" sz="1206" dirty="0" smtClean="0">
                <a:latin typeface="HG丸ｺﾞｼｯｸM-PRO" panose="020F0600000000000000" pitchFamily="50" charset="-128"/>
                <a:ea typeface="HG丸ｺﾞｼｯｸM-PRO" panose="020F0600000000000000" pitchFamily="50" charset="-128"/>
              </a:rPr>
              <a:t>MAMORU</a:t>
            </a:r>
            <a:r>
              <a:rPr lang="ja-JP" altLang="ja-JP" sz="1206" dirty="0">
                <a:latin typeface="HG丸ｺﾞｼｯｸM-PRO" panose="020F0600000000000000" pitchFamily="50" charset="-128"/>
                <a:ea typeface="HG丸ｺﾞｼｯｸM-PRO" panose="020F0600000000000000" pitchFamily="50" charset="-128"/>
              </a:rPr>
              <a:t>（全国読売防犯協力会の講師を務めるヒーロー）、一生犬鳴！イヌナキン！（泉佐野市公式キャラクター）と共に</a:t>
            </a:r>
            <a:r>
              <a:rPr lang="en-US" altLang="ja-JP" sz="1206" dirty="0">
                <a:latin typeface="HG丸ｺﾞｼｯｸM-PRO" panose="020F0600000000000000" pitchFamily="50" charset="-128"/>
                <a:ea typeface="HG丸ｺﾞｼｯｸM-PRO" panose="020F0600000000000000" pitchFamily="50" charset="-128"/>
              </a:rPr>
              <a:t>PR</a:t>
            </a:r>
            <a:r>
              <a:rPr lang="ja-JP" altLang="ja-JP" sz="1206" dirty="0">
                <a:latin typeface="HG丸ｺﾞｼｯｸM-PRO" panose="020F0600000000000000" pitchFamily="50" charset="-128"/>
                <a:ea typeface="HG丸ｺﾞｼｯｸM-PRO" panose="020F0600000000000000" pitchFamily="50" charset="-128"/>
              </a:rPr>
              <a:t>フォトセッションを行いました。</a:t>
            </a:r>
          </a:p>
        </p:txBody>
      </p:sp>
      <p:sp>
        <p:nvSpPr>
          <p:cNvPr id="29" name="テキスト ボックス 28"/>
          <p:cNvSpPr txBox="1"/>
          <p:nvPr/>
        </p:nvSpPr>
        <p:spPr>
          <a:xfrm>
            <a:off x="330582" y="9538238"/>
            <a:ext cx="3322715" cy="2492990"/>
          </a:xfrm>
          <a:prstGeom prst="rect">
            <a:avLst/>
          </a:prstGeom>
          <a:noFill/>
        </p:spPr>
        <p:txBody>
          <a:bodyPr wrap="square" rtlCol="0">
            <a:spAutoFit/>
          </a:bodyPr>
          <a:lstStyle/>
          <a:p>
            <a:r>
              <a:rPr lang="ja-JP" altLang="en-US" sz="1300" dirty="0" smtClean="0">
                <a:latin typeface="HG丸ｺﾞｼｯｸM-PRO" panose="020F0600000000000000" pitchFamily="50" charset="-128"/>
                <a:ea typeface="HG丸ｺﾞｼｯｸM-PRO" panose="020F0600000000000000" pitchFamily="50" charset="-128"/>
              </a:rPr>
              <a:t>　松原市では、わ</a:t>
            </a:r>
            <a:r>
              <a:rPr lang="ja-JP" altLang="ja-JP" sz="1300" dirty="0" smtClean="0">
                <a:latin typeface="HG丸ｺﾞｼｯｸM-PRO" panose="020F0600000000000000" pitchFamily="50" charset="-128"/>
                <a:ea typeface="HG丸ｺﾞｼｯｸM-PRO" panose="020F0600000000000000" pitchFamily="50" charset="-128"/>
              </a:rPr>
              <a:t>んわんパトロール</a:t>
            </a:r>
            <a:r>
              <a:rPr lang="ja-JP" altLang="en-US" sz="1300" dirty="0" smtClean="0">
                <a:latin typeface="HG丸ｺﾞｼｯｸM-PRO" panose="020F0600000000000000" pitchFamily="50" charset="-128"/>
                <a:ea typeface="HG丸ｺﾞｼｯｸM-PRO" panose="020F0600000000000000" pitchFamily="50" charset="-128"/>
              </a:rPr>
              <a:t>隊、松原警察、見守り隊と連携して、市内１５校区で早朝の見守り活動を実施しました</a:t>
            </a:r>
            <a:r>
              <a:rPr lang="ja-JP" altLang="ja-JP" sz="1300" dirty="0" smtClean="0">
                <a:latin typeface="HG丸ｺﾞｼｯｸM-PRO" panose="020F0600000000000000" pitchFamily="50" charset="-128"/>
                <a:ea typeface="HG丸ｺﾞｼｯｸM-PRO" panose="020F0600000000000000" pitchFamily="50" charset="-128"/>
              </a:rPr>
              <a:t>。</a:t>
            </a:r>
            <a:endParaRPr lang="ja-JP" altLang="ja-JP" sz="1300" dirty="0">
              <a:latin typeface="HG丸ｺﾞｼｯｸM-PRO" panose="020F0600000000000000" pitchFamily="50" charset="-128"/>
              <a:ea typeface="HG丸ｺﾞｼｯｸM-PRO" panose="020F0600000000000000" pitchFamily="50" charset="-128"/>
            </a:endParaRPr>
          </a:p>
          <a:p>
            <a:r>
              <a:rPr lang="ja-JP" altLang="ja-JP" sz="1300" dirty="0">
                <a:latin typeface="HG丸ｺﾞｼｯｸM-PRO" panose="020F0600000000000000" pitchFamily="50" charset="-128"/>
                <a:ea typeface="HG丸ｺﾞｼｯｸM-PRO" panose="020F0600000000000000" pitchFamily="50" charset="-128"/>
              </a:rPr>
              <a:t>　</a:t>
            </a:r>
            <a:r>
              <a:rPr lang="ja-JP" altLang="en-US" sz="1300" dirty="0" smtClean="0">
                <a:latin typeface="HG丸ｺﾞｼｯｸM-PRO" panose="020F0600000000000000" pitchFamily="50" charset="-128"/>
                <a:ea typeface="HG丸ｺﾞｼｯｸM-PRO" panose="020F0600000000000000" pitchFamily="50" charset="-128"/>
              </a:rPr>
              <a:t>松原市のわんわんパトロール隊は約８０名所属しており、日頃より登下校時を含んだ時間に愛犬と散歩しながら地域のパトロールを行っています。　</a:t>
            </a:r>
            <a:endParaRPr lang="en-US" altLang="ja-JP" sz="1300" dirty="0" smtClean="0">
              <a:latin typeface="HG丸ｺﾞｼｯｸM-PRO" panose="020F0600000000000000" pitchFamily="50" charset="-128"/>
              <a:ea typeface="HG丸ｺﾞｼｯｸM-PRO" panose="020F0600000000000000" pitchFamily="50" charset="-128"/>
            </a:endParaRPr>
          </a:p>
          <a:p>
            <a:r>
              <a:rPr lang="ja-JP" altLang="en-US" sz="1300" dirty="0">
                <a:latin typeface="HG丸ｺﾞｼｯｸM-PRO" panose="020F0600000000000000" pitchFamily="50" charset="-128"/>
                <a:ea typeface="HG丸ｺﾞｼｯｸM-PRO" panose="020F0600000000000000" pitchFamily="50" charset="-128"/>
              </a:rPr>
              <a:t>　</a:t>
            </a:r>
            <a:r>
              <a:rPr lang="ja-JP" altLang="en-US" sz="1300" dirty="0" smtClean="0">
                <a:latin typeface="HG丸ｺﾞｼｯｸM-PRO" panose="020F0600000000000000" pitchFamily="50" charset="-128"/>
                <a:ea typeface="HG丸ｺﾞｼｯｸM-PRO" panose="020F0600000000000000" pitchFamily="50" charset="-128"/>
              </a:rPr>
              <a:t>写真は松原市立三宅小学校で「パピコ（中央写真左）」と「バンナ（中央写真右）」隊員達と活動し</a:t>
            </a:r>
            <a:r>
              <a:rPr lang="ja-JP" altLang="en-US" sz="1300" dirty="0">
                <a:latin typeface="HG丸ｺﾞｼｯｸM-PRO" panose="020F0600000000000000" pitchFamily="50" charset="-128"/>
                <a:ea typeface="HG丸ｺﾞｼｯｸM-PRO" panose="020F0600000000000000" pitchFamily="50" charset="-128"/>
              </a:rPr>
              <a:t>た</a:t>
            </a:r>
            <a:r>
              <a:rPr lang="ja-JP" altLang="en-US" sz="1300" dirty="0" smtClean="0">
                <a:latin typeface="HG丸ｺﾞｼｯｸM-PRO" panose="020F0600000000000000" pitchFamily="50" charset="-128"/>
                <a:ea typeface="HG丸ｺﾞｼｯｸM-PRO" panose="020F0600000000000000" pitchFamily="50" charset="-128"/>
              </a:rPr>
              <a:t>様子です。　　　　　　　　　　　　　　　　　　</a:t>
            </a:r>
            <a:endParaRPr lang="en-US" altLang="ja-JP" sz="1300" dirty="0" smtClean="0">
              <a:latin typeface="HG丸ｺﾞｼｯｸM-PRO" panose="020F0600000000000000" pitchFamily="50" charset="-128"/>
              <a:ea typeface="HG丸ｺﾞｼｯｸM-PRO" panose="020F0600000000000000" pitchFamily="50" charset="-128"/>
            </a:endParaRPr>
          </a:p>
          <a:p>
            <a:r>
              <a:rPr lang="ja-JP" altLang="en-US" sz="1300" dirty="0" smtClean="0">
                <a:latin typeface="HG丸ｺﾞｼｯｸM-PRO" panose="020F0600000000000000" pitchFamily="50" charset="-128"/>
                <a:ea typeface="HG丸ｺﾞｼｯｸM-PRO" panose="020F0600000000000000" pitchFamily="50" charset="-128"/>
              </a:rPr>
              <a:t>　ワンちゃん達は子供達や先生達にも大人気でした。</a:t>
            </a:r>
            <a:endParaRPr lang="ja-JP" altLang="ja-JP" sz="1300" dirty="0">
              <a:latin typeface="HG丸ｺﾞｼｯｸM-PRO" panose="020F0600000000000000" pitchFamily="50" charset="-128"/>
              <a:ea typeface="HG丸ｺﾞｼｯｸM-PRO" panose="020F0600000000000000" pitchFamily="50" charset="-128"/>
            </a:endParaRPr>
          </a:p>
        </p:txBody>
      </p:sp>
      <p:sp>
        <p:nvSpPr>
          <p:cNvPr id="14" name="正方形/長方形 13"/>
          <p:cNvSpPr/>
          <p:nvPr/>
        </p:nvSpPr>
        <p:spPr>
          <a:xfrm>
            <a:off x="1616593" y="4100768"/>
            <a:ext cx="8605109" cy="2308324"/>
          </a:xfrm>
          <a:prstGeom prst="rect">
            <a:avLst/>
          </a:prstGeom>
        </p:spPr>
        <p:txBody>
          <a:bodyPr wrap="square">
            <a:spAutoFit/>
          </a:bodyPr>
          <a:lstStyle/>
          <a:p>
            <a:pPr algn="just">
              <a:spcAft>
                <a:spcPts val="0"/>
              </a:spcAft>
            </a:pPr>
            <a:r>
              <a:rPr lang="ja-JP" altLang="en-US" sz="2400" kern="100" dirty="0">
                <a:latin typeface="游明朝" panose="02020400000000000000" pitchFamily="18" charset="-128"/>
                <a:ea typeface="HG丸ｺﾞｼｯｸM-PRO" panose="020F0600000000000000" pitchFamily="50" charset="-128"/>
                <a:cs typeface="Times New Roman" panose="02020603050405020304" pitchFamily="18" charset="0"/>
              </a:rPr>
              <a:t>　</a:t>
            </a:r>
            <a:r>
              <a:rPr lang="ja-JP" altLang="en-US" sz="2000" b="1" dirty="0" smtClean="0">
                <a:latin typeface="HG丸ｺﾞｼｯｸM-PRO" panose="020F0600000000000000" pitchFamily="50" charset="-128"/>
                <a:ea typeface="HG丸ｺﾞｼｯｸM-PRO" panose="020F0600000000000000" pitchFamily="50" charset="-128"/>
              </a:rPr>
              <a:t>大阪府内では、様々な団体が地域の安全活動に取り組んでいます。</a:t>
            </a:r>
            <a:endParaRPr lang="en-US" altLang="ja-JP" sz="2000" b="1" dirty="0" smtClean="0">
              <a:latin typeface="HG丸ｺﾞｼｯｸM-PRO" panose="020F0600000000000000" pitchFamily="50" charset="-128"/>
              <a:ea typeface="HG丸ｺﾞｼｯｸM-PRO" panose="020F0600000000000000" pitchFamily="50" charset="-128"/>
            </a:endParaRPr>
          </a:p>
          <a:p>
            <a:pPr algn="just">
              <a:spcAft>
                <a:spcPts val="0"/>
              </a:spcAft>
            </a:pPr>
            <a:r>
              <a:rPr lang="ja-JP" altLang="en-US" sz="2000" b="1" dirty="0">
                <a:latin typeface="HG丸ｺﾞｼｯｸM-PRO" panose="020F0600000000000000" pitchFamily="50" charset="-128"/>
                <a:ea typeface="HG丸ｺﾞｼｯｸM-PRO" panose="020F0600000000000000" pitchFamily="50" charset="-128"/>
              </a:rPr>
              <a:t>　</a:t>
            </a:r>
            <a:r>
              <a:rPr lang="ja-JP" altLang="en-US" sz="2000" b="1" dirty="0" smtClean="0">
                <a:latin typeface="HG丸ｺﾞｼｯｸM-PRO" panose="020F0600000000000000" pitchFamily="50" charset="-128"/>
                <a:ea typeface="HG丸ｺﾞｼｯｸM-PRO" panose="020F0600000000000000" pitchFamily="50" charset="-128"/>
              </a:rPr>
              <a:t>コロナ禍で活動が制限されている部分もありますが、「犬の散歩」や「ジョギング」をしながら、子ども見守り活動等をする「</a:t>
            </a:r>
            <a:r>
              <a:rPr lang="ja-JP" altLang="en-US" sz="2000" b="1" dirty="0" err="1" smtClean="0">
                <a:latin typeface="HG丸ｺﾞｼｯｸM-PRO" panose="020F0600000000000000" pitchFamily="50" charset="-128"/>
                <a:ea typeface="HG丸ｺﾞｼｯｸM-PRO" panose="020F0600000000000000" pitchFamily="50" charset="-128"/>
              </a:rPr>
              <a:t>ながら</a:t>
            </a:r>
            <a:r>
              <a:rPr lang="ja-JP" altLang="en-US" sz="2000" b="1" dirty="0" smtClean="0">
                <a:latin typeface="HG丸ｺﾞｼｯｸM-PRO" panose="020F0600000000000000" pitchFamily="50" charset="-128"/>
                <a:ea typeface="HG丸ｺﾞｼｯｸM-PRO" panose="020F0600000000000000" pitchFamily="50" charset="-128"/>
              </a:rPr>
              <a:t>見守り」活動やコロナ禍における新しいスタイルの防犯活動等いろいろな方法で防犯活動が行われています。</a:t>
            </a:r>
            <a:endParaRPr lang="en-US" altLang="ja-JP" sz="2000" b="1" dirty="0" smtClean="0">
              <a:latin typeface="HG丸ｺﾞｼｯｸM-PRO" panose="020F0600000000000000" pitchFamily="50" charset="-128"/>
              <a:ea typeface="HG丸ｺﾞｼｯｸM-PRO" panose="020F0600000000000000" pitchFamily="50" charset="-128"/>
            </a:endParaRPr>
          </a:p>
          <a:p>
            <a:pPr algn="just">
              <a:spcAft>
                <a:spcPts val="0"/>
              </a:spcAft>
            </a:pPr>
            <a:r>
              <a:rPr lang="ja-JP" altLang="en-US" sz="2000" b="1" dirty="0">
                <a:latin typeface="HG丸ｺﾞｼｯｸM-PRO" panose="020F0600000000000000" pitchFamily="50" charset="-128"/>
                <a:ea typeface="HG丸ｺﾞｼｯｸM-PRO" panose="020F0600000000000000" pitchFamily="50" charset="-128"/>
              </a:rPr>
              <a:t>　</a:t>
            </a:r>
            <a:r>
              <a:rPr lang="ja-JP" altLang="en-US" sz="2000" b="1" dirty="0" smtClean="0">
                <a:latin typeface="HG丸ｺﾞｼｯｸM-PRO" panose="020F0600000000000000" pitchFamily="50" charset="-128"/>
                <a:ea typeface="HG丸ｺﾞｼｯｸM-PRO" panose="020F0600000000000000" pitchFamily="50" charset="-128"/>
              </a:rPr>
              <a:t>今回は、大阪府内で行われた防犯活動の一部を紹介します。</a:t>
            </a:r>
            <a:endParaRPr lang="en-US" altLang="ja-JP" sz="2000" b="1" dirty="0" smtClean="0">
              <a:latin typeface="HG丸ｺﾞｼｯｸM-PRO" panose="020F0600000000000000" pitchFamily="50" charset="-128"/>
              <a:ea typeface="HG丸ｺﾞｼｯｸM-PRO" panose="020F0600000000000000" pitchFamily="50" charset="-128"/>
            </a:endParaRPr>
          </a:p>
          <a:p>
            <a:pPr algn="just">
              <a:spcAft>
                <a:spcPts val="0"/>
              </a:spcAft>
            </a:pPr>
            <a:endParaRPr lang="ja-JP" altLang="ja-JP" sz="2000" b="1"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42" name="正方形/長方形 41"/>
          <p:cNvSpPr/>
          <p:nvPr/>
        </p:nvSpPr>
        <p:spPr>
          <a:xfrm>
            <a:off x="244210" y="6404143"/>
            <a:ext cx="3384369" cy="338554"/>
          </a:xfrm>
          <a:prstGeom prst="rect">
            <a:avLst/>
          </a:prstGeom>
          <a:noFill/>
        </p:spPr>
        <p:txBody>
          <a:bodyPr wrap="square" lIns="91440" tIns="45720" rIns="91440" bIns="45720">
            <a:spAutoFit/>
          </a:bodyPr>
          <a:lstStyle/>
          <a:p>
            <a:pPr algn="dist"/>
            <a:r>
              <a:rPr lang="ja-JP" altLang="en-US" sz="1600" b="1" i="1" u="sng" dirty="0" smtClean="0">
                <a:ln w="0"/>
                <a:solidFill>
                  <a:srgbClr val="FF0000"/>
                </a:solidFill>
                <a:latin typeface="HGS創英角ｺﾞｼｯｸUB" panose="020B0900000000000000" pitchFamily="50" charset="-128"/>
                <a:ea typeface="HGS創英角ｺﾞｼｯｸUB" panose="020B0900000000000000" pitchFamily="50" charset="-128"/>
              </a:rPr>
              <a:t>泉佐野市の活動</a:t>
            </a:r>
            <a:endParaRPr lang="en-US" altLang="ja-JP" sz="1600" b="1" i="1" u="sng" dirty="0" smtClean="0">
              <a:ln w="0"/>
              <a:solidFill>
                <a:srgbClr val="FF0000"/>
              </a:solidFill>
              <a:latin typeface="HGS創英角ｺﾞｼｯｸUB" panose="020B0900000000000000" pitchFamily="50" charset="-128"/>
              <a:ea typeface="HGS創英角ｺﾞｼｯｸUB" panose="020B0900000000000000" pitchFamily="50" charset="-128"/>
            </a:endParaRPr>
          </a:p>
        </p:txBody>
      </p:sp>
      <p:sp>
        <p:nvSpPr>
          <p:cNvPr id="17" name="正方形/長方形 16"/>
          <p:cNvSpPr/>
          <p:nvPr/>
        </p:nvSpPr>
        <p:spPr>
          <a:xfrm>
            <a:off x="270319" y="12210212"/>
            <a:ext cx="3351184" cy="338554"/>
          </a:xfrm>
          <a:prstGeom prst="rect">
            <a:avLst/>
          </a:prstGeom>
        </p:spPr>
        <p:txBody>
          <a:bodyPr wrap="square">
            <a:spAutoFit/>
          </a:bodyPr>
          <a:lstStyle/>
          <a:p>
            <a:pPr algn="dist"/>
            <a:r>
              <a:rPr lang="ja-JP" altLang="en-US" sz="1600" b="1" i="1" u="sng" dirty="0" smtClean="0">
                <a:ln w="0"/>
                <a:solidFill>
                  <a:srgbClr val="FF0000"/>
                </a:solidFill>
                <a:latin typeface="HGS創英角ｺﾞｼｯｸUB" panose="020B0900000000000000" pitchFamily="50" charset="-128"/>
                <a:ea typeface="HGS創英角ｺﾞｼｯｸUB" panose="020B0900000000000000" pitchFamily="50" charset="-128"/>
              </a:rPr>
              <a:t>東成区の活動</a:t>
            </a:r>
            <a:endParaRPr lang="ja-JP" altLang="en-US" sz="1600" b="1" i="1" u="sng" dirty="0">
              <a:ln w="0"/>
              <a:solidFill>
                <a:srgbClr val="FF0000"/>
              </a:solidFill>
              <a:latin typeface="HGS創英角ｺﾞｼｯｸUB" panose="020B0900000000000000" pitchFamily="50" charset="-128"/>
              <a:ea typeface="HGS創英角ｺﾞｼｯｸUB" panose="020B0900000000000000" pitchFamily="50" charset="-128"/>
            </a:endParaRPr>
          </a:p>
        </p:txBody>
      </p:sp>
      <p:sp>
        <p:nvSpPr>
          <p:cNvPr id="43" name="正方形/長方形 42"/>
          <p:cNvSpPr/>
          <p:nvPr/>
        </p:nvSpPr>
        <p:spPr>
          <a:xfrm>
            <a:off x="260802" y="9292487"/>
            <a:ext cx="3351184" cy="338554"/>
          </a:xfrm>
          <a:prstGeom prst="rect">
            <a:avLst/>
          </a:prstGeom>
        </p:spPr>
        <p:txBody>
          <a:bodyPr wrap="square">
            <a:spAutoFit/>
          </a:bodyPr>
          <a:lstStyle/>
          <a:p>
            <a:pPr algn="dist"/>
            <a:r>
              <a:rPr lang="ja-JP" altLang="en-US" sz="1600" b="1" i="1" u="sng" dirty="0" smtClean="0">
                <a:ln w="0"/>
                <a:solidFill>
                  <a:srgbClr val="FF0000"/>
                </a:solidFill>
                <a:latin typeface="HGS創英角ｺﾞｼｯｸUB" panose="020B0900000000000000" pitchFamily="50" charset="-128"/>
                <a:ea typeface="HGS創英角ｺﾞｼｯｸUB" panose="020B0900000000000000" pitchFamily="50" charset="-128"/>
              </a:rPr>
              <a:t>松原市の活動</a:t>
            </a:r>
            <a:endParaRPr lang="ja-JP" altLang="en-US" sz="1600" b="1" i="1" u="sng" dirty="0">
              <a:ln w="0"/>
              <a:solidFill>
                <a:srgbClr val="FF0000"/>
              </a:solidFill>
              <a:latin typeface="HGS創英角ｺﾞｼｯｸUB" panose="020B0900000000000000" pitchFamily="50" charset="-128"/>
              <a:ea typeface="HGS創英角ｺﾞｼｯｸUB" panose="020B0900000000000000" pitchFamily="50" charset="-128"/>
            </a:endParaRPr>
          </a:p>
        </p:txBody>
      </p:sp>
      <p:sp>
        <p:nvSpPr>
          <p:cNvPr id="23" name="正方形/長方形 22"/>
          <p:cNvSpPr/>
          <p:nvPr/>
        </p:nvSpPr>
        <p:spPr>
          <a:xfrm>
            <a:off x="322364" y="2866184"/>
            <a:ext cx="10096755" cy="923330"/>
          </a:xfrm>
          <a:prstGeom prst="rect">
            <a:avLst/>
          </a:prstGeom>
          <a:noFill/>
        </p:spPr>
        <p:txBody>
          <a:bodyPr wrap="square" lIns="91440" tIns="45720" rIns="91440" bIns="45720">
            <a:spAutoFit/>
          </a:bodyPr>
          <a:lstStyle/>
          <a:p>
            <a:pPr algn="dist"/>
            <a:r>
              <a:rPr lang="ja-JP" altLang="en-US" sz="4800" b="1" i="1" dirty="0" smtClean="0">
                <a:ln w="22225">
                  <a:solidFill>
                    <a:schemeClr val="tx1"/>
                  </a:solidFill>
                  <a:prstDash val="solid"/>
                </a:ln>
                <a:solidFill>
                  <a:srgbClr val="FF0000"/>
                </a:solidFill>
                <a:latin typeface="HGS創英角ﾎﾟｯﾌﾟ体" panose="040B0A00000000000000" pitchFamily="50" charset="-128"/>
                <a:ea typeface="HGS創英角ﾎﾟｯﾌﾟ体" panose="040B0A00000000000000" pitchFamily="50" charset="-128"/>
              </a:rPr>
              <a:t>大阪</a:t>
            </a:r>
            <a:r>
              <a:rPr lang="ja-JP" altLang="en-US" sz="4800" b="1" i="1" dirty="0">
                <a:ln w="22225">
                  <a:solidFill>
                    <a:schemeClr val="tx1"/>
                  </a:solidFill>
                  <a:prstDash val="solid"/>
                </a:ln>
                <a:solidFill>
                  <a:srgbClr val="FF0000"/>
                </a:solidFill>
                <a:latin typeface="HGS創英角ﾎﾟｯﾌﾟ体" panose="040B0A00000000000000" pitchFamily="50" charset="-128"/>
                <a:ea typeface="HGS創英角ﾎﾟｯﾌﾟ体" panose="040B0A00000000000000" pitchFamily="50" charset="-128"/>
              </a:rPr>
              <a:t>府内</a:t>
            </a:r>
            <a:r>
              <a:rPr lang="ja-JP" altLang="en-US" sz="4800" b="1" i="1" dirty="0" smtClean="0">
                <a:ln w="22225">
                  <a:solidFill>
                    <a:schemeClr val="tx1"/>
                  </a:solidFill>
                  <a:prstDash val="solid"/>
                </a:ln>
                <a:solidFill>
                  <a:srgbClr val="FF0000"/>
                </a:solidFill>
                <a:latin typeface="HGS創英角ﾎﾟｯﾌﾟ体" panose="040B0A00000000000000" pitchFamily="50" charset="-128"/>
                <a:ea typeface="HGS創英角ﾎﾟｯﾌﾟ体" panose="040B0A00000000000000" pitchFamily="50" charset="-128"/>
              </a:rPr>
              <a:t>の防犯活動を紹介！</a:t>
            </a:r>
            <a:r>
              <a:rPr lang="ja-JP" altLang="en-US" sz="5400" b="1" dirty="0" smtClean="0">
                <a:ln w="22225">
                  <a:solidFill>
                    <a:schemeClr val="accent2"/>
                  </a:solidFill>
                  <a:prstDash val="solid"/>
                </a:ln>
                <a:solidFill>
                  <a:srgbClr val="FBBDFB"/>
                </a:solidFill>
              </a:rPr>
              <a:t>　</a:t>
            </a:r>
            <a:endParaRPr lang="en-US" altLang="ja-JP" sz="5400" b="1" dirty="0" smtClean="0">
              <a:ln w="22225">
                <a:solidFill>
                  <a:schemeClr val="accent2"/>
                </a:solidFill>
                <a:prstDash val="solid"/>
              </a:ln>
              <a:solidFill>
                <a:srgbClr val="FBBDFB"/>
              </a:solidFill>
            </a:endParaRP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60831"/>
            <a:ext cx="2022609" cy="2042835"/>
          </a:xfrm>
          <a:prstGeom prst="rect">
            <a:avLst/>
          </a:prstGeom>
        </p:spPr>
      </p:pic>
      <p:pic>
        <p:nvPicPr>
          <p:cNvPr id="49" name="図 4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943396" y="6573420"/>
            <a:ext cx="3160952" cy="2495447"/>
          </a:xfrm>
          <a:prstGeom prst="rect">
            <a:avLst/>
          </a:prstGeom>
          <a:ln w="38100">
            <a:solidFill>
              <a:schemeClr val="bg1"/>
            </a:solidFill>
          </a:ln>
        </p:spPr>
      </p:pic>
      <p:pic>
        <p:nvPicPr>
          <p:cNvPr id="51" name="図 50"/>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359899" y="6573421"/>
            <a:ext cx="3140630" cy="2495446"/>
          </a:xfrm>
          <a:prstGeom prst="rect">
            <a:avLst/>
          </a:prstGeom>
          <a:ln w="38100">
            <a:solidFill>
              <a:schemeClr val="bg1"/>
            </a:solidFill>
          </a:ln>
        </p:spPr>
      </p:pic>
      <p:pic>
        <p:nvPicPr>
          <p:cNvPr id="54" name="図 5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8535357" y="9939311"/>
            <a:ext cx="2456855" cy="1473488"/>
          </a:xfrm>
          <a:prstGeom prst="rect">
            <a:avLst/>
          </a:prstGeom>
          <a:ln w="38100">
            <a:solidFill>
              <a:schemeClr val="bg1"/>
            </a:solidFill>
          </a:ln>
        </p:spPr>
      </p:pic>
      <p:pic>
        <p:nvPicPr>
          <p:cNvPr id="16" name="図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69565" y="9439132"/>
            <a:ext cx="3108614" cy="2490001"/>
          </a:xfrm>
          <a:prstGeom prst="rect">
            <a:avLst/>
          </a:prstGeom>
          <a:ln w="38100">
            <a:solidFill>
              <a:schemeClr val="bg1"/>
            </a:solidFill>
          </a:ln>
        </p:spPr>
      </p:pic>
      <p:pic>
        <p:nvPicPr>
          <p:cNvPr id="21" name="図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49280" y="12294675"/>
            <a:ext cx="3151249" cy="2488843"/>
          </a:xfrm>
          <a:prstGeom prst="rect">
            <a:avLst/>
          </a:prstGeom>
          <a:ln w="57150">
            <a:solidFill>
              <a:schemeClr val="bg1"/>
            </a:solidFill>
          </a:ln>
        </p:spPr>
      </p:pic>
      <p:pic>
        <p:nvPicPr>
          <p:cNvPr id="22" name="図 2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52291" y="12299398"/>
            <a:ext cx="3108614" cy="2504413"/>
          </a:xfrm>
          <a:prstGeom prst="rect">
            <a:avLst/>
          </a:prstGeom>
          <a:ln w="38100">
            <a:solidFill>
              <a:schemeClr val="bg1"/>
            </a:solidFill>
          </a:ln>
        </p:spPr>
      </p:pic>
      <p:pic>
        <p:nvPicPr>
          <p:cNvPr id="27" name="図 2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6868710" y="9932861"/>
            <a:ext cx="2468766" cy="1486388"/>
          </a:xfrm>
          <a:prstGeom prst="rect">
            <a:avLst/>
          </a:prstGeom>
          <a:ln w="38100">
            <a:solidFill>
              <a:schemeClr val="bg1"/>
            </a:solidFill>
          </a:ln>
        </p:spPr>
      </p:pic>
      <p:pic>
        <p:nvPicPr>
          <p:cNvPr id="55" name="Picture 2" descr="https://www.unic.or.jp/files/sdg_logo_en_2.png"/>
          <p:cNvPicPr>
            <a:picLocks noChangeAspect="1" noChangeArrowheads="1"/>
          </p:cNvPicPr>
          <p:nvPr/>
        </p:nvPicPr>
        <p:blipFill rotWithShape="1">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7864565" y="427578"/>
            <a:ext cx="2685256" cy="1899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0198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4" name="テキスト ボックス 33"/>
          <p:cNvSpPr txBox="1"/>
          <p:nvPr/>
        </p:nvSpPr>
        <p:spPr>
          <a:xfrm>
            <a:off x="602413" y="9267231"/>
            <a:ext cx="9528498" cy="374270"/>
          </a:xfrm>
          <a:prstGeom prst="rect">
            <a:avLst/>
          </a:prstGeom>
          <a:noFill/>
        </p:spPr>
        <p:txBody>
          <a:bodyPr wrap="square" rtlCol="0">
            <a:spAutoFit/>
          </a:bodyPr>
          <a:lstStyle/>
          <a:p>
            <a:r>
              <a:rPr kumimoji="1" lang="ja-JP" altLang="en-US" sz="1832" dirty="0">
                <a:latin typeface="HG丸ｺﾞｼｯｸM-PRO" panose="020F0600000000000000" pitchFamily="50" charset="-128"/>
                <a:ea typeface="HG丸ｺﾞｼｯｸM-PRO" panose="020F0600000000000000" pitchFamily="50" charset="-128"/>
              </a:rPr>
              <a:t>　</a:t>
            </a:r>
            <a:endParaRPr kumimoji="1" lang="ja-JP" altLang="en-US" sz="2992" dirty="0">
              <a:latin typeface="HG丸ｺﾞｼｯｸM-PRO" panose="020F0600000000000000" pitchFamily="50" charset="-128"/>
              <a:ea typeface="HG丸ｺﾞｼｯｸM-PRO" panose="020F0600000000000000" pitchFamily="50" charset="-128"/>
            </a:endParaRPr>
          </a:p>
        </p:txBody>
      </p:sp>
      <p:sp>
        <p:nvSpPr>
          <p:cNvPr id="68" name="正方形/長方形 67"/>
          <p:cNvSpPr/>
          <p:nvPr/>
        </p:nvSpPr>
        <p:spPr>
          <a:xfrm>
            <a:off x="0" y="13700866"/>
            <a:ext cx="10684433" cy="1403966"/>
          </a:xfrm>
          <a:prstGeom prst="rect">
            <a:avLst/>
          </a:prstGeom>
          <a:solidFill>
            <a:srgbClr val="1DA1F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50635" tIns="75317" rIns="150635" bIns="75317" numCol="1" spcCol="0" rtlCol="0" fromWordArt="0" anchor="ctr" anchorCtr="0" forceAA="0" compatLnSpc="1">
            <a:prstTxWarp prst="textNoShape">
              <a:avLst/>
            </a:prstTxWarp>
            <a:noAutofit/>
          </a:bodyPr>
          <a:lstStyle/>
          <a:p>
            <a:pPr algn="ctr"/>
            <a:endParaRPr kumimoji="1" lang="ja-JP" altLang="en-US" sz="3228"/>
          </a:p>
        </p:txBody>
      </p:sp>
      <p:pic>
        <p:nvPicPr>
          <p:cNvPr id="69" name="Picture 2" descr="クリックすると新しいウィンドウで開きます">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42063" y="13753682"/>
            <a:ext cx="1202156" cy="1202156"/>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6" descr="【公式】大阪府治安対策課"/>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0594" y="14292804"/>
            <a:ext cx="812035" cy="812035"/>
          </a:xfrm>
          <a:prstGeom prst="ellipse">
            <a:avLst/>
          </a:prstGeom>
          <a:noFill/>
          <a:extLst>
            <a:ext uri="{909E8E84-426E-40DD-AFC4-6F175D3DCCD1}">
              <a14:hiddenFill xmlns:a14="http://schemas.microsoft.com/office/drawing/2010/main">
                <a:solidFill>
                  <a:srgbClr val="FFFFFF"/>
                </a:solidFill>
              </a14:hiddenFill>
            </a:ext>
          </a:extLst>
        </p:spPr>
      </p:pic>
      <p:sp>
        <p:nvSpPr>
          <p:cNvPr id="71" name="テキスト ボックス 70"/>
          <p:cNvSpPr txBox="1"/>
          <p:nvPr/>
        </p:nvSpPr>
        <p:spPr>
          <a:xfrm>
            <a:off x="2442391" y="14171146"/>
            <a:ext cx="4400564" cy="552780"/>
          </a:xfrm>
          <a:prstGeom prst="rect">
            <a:avLst/>
          </a:prstGeom>
          <a:noFill/>
        </p:spPr>
        <p:txBody>
          <a:bodyPr wrap="none" rtlCol="0">
            <a:spAutoFit/>
          </a:bodyPr>
          <a:lstStyle/>
          <a:p>
            <a:r>
              <a:rPr kumimoji="1" lang="en-US" altLang="ja-JP" sz="2992" b="1" dirty="0">
                <a:latin typeface="Meiryo UI" panose="020B0604030504040204" pitchFamily="50" charset="-128"/>
                <a:ea typeface="Meiryo UI" panose="020B0604030504040204" pitchFamily="50" charset="-128"/>
              </a:rPr>
              <a:t>【</a:t>
            </a:r>
            <a:r>
              <a:rPr kumimoji="1" lang="ja-JP" altLang="en-US" sz="2992" b="1" dirty="0">
                <a:latin typeface="Meiryo UI" panose="020B0604030504040204" pitchFamily="50" charset="-128"/>
                <a:ea typeface="Meiryo UI" panose="020B0604030504040204" pitchFamily="50" charset="-128"/>
              </a:rPr>
              <a:t>公式</a:t>
            </a:r>
            <a:r>
              <a:rPr kumimoji="1" lang="en-US" altLang="ja-JP" sz="2992" b="1" dirty="0">
                <a:latin typeface="Meiryo UI" panose="020B0604030504040204" pitchFamily="50" charset="-128"/>
                <a:ea typeface="Meiryo UI" panose="020B0604030504040204" pitchFamily="50" charset="-128"/>
              </a:rPr>
              <a:t>】</a:t>
            </a:r>
            <a:r>
              <a:rPr kumimoji="1" lang="ja-JP" altLang="en-US" sz="2992" b="1" dirty="0">
                <a:latin typeface="Meiryo UI" panose="020B0604030504040204" pitchFamily="50" charset="-128"/>
                <a:ea typeface="Meiryo UI" panose="020B0604030504040204" pitchFamily="50" charset="-128"/>
              </a:rPr>
              <a:t>大阪府治安対策課</a:t>
            </a:r>
          </a:p>
        </p:txBody>
      </p:sp>
      <p:sp>
        <p:nvSpPr>
          <p:cNvPr id="72" name="テキスト ボックス 71"/>
          <p:cNvSpPr txBox="1"/>
          <p:nvPr/>
        </p:nvSpPr>
        <p:spPr>
          <a:xfrm>
            <a:off x="2737295" y="14612792"/>
            <a:ext cx="3063659" cy="468141"/>
          </a:xfrm>
          <a:prstGeom prst="rect">
            <a:avLst/>
          </a:prstGeom>
          <a:noFill/>
        </p:spPr>
        <p:txBody>
          <a:bodyPr wrap="none" rtlCol="0">
            <a:spAutoFit/>
          </a:bodyPr>
          <a:lstStyle/>
          <a:p>
            <a:r>
              <a:rPr kumimoji="1" lang="en-US" altLang="ja-JP" sz="2442" dirty="0"/>
              <a:t> </a:t>
            </a:r>
            <a:r>
              <a:rPr kumimoji="1" lang="en-US" altLang="ja-JP" sz="2442" b="1" dirty="0">
                <a:latin typeface="Meiryo UI" panose="020B0604030504040204" pitchFamily="50" charset="-128"/>
                <a:ea typeface="Meiryo UI" panose="020B0604030504040204" pitchFamily="50" charset="-128"/>
              </a:rPr>
              <a:t>@</a:t>
            </a:r>
            <a:r>
              <a:rPr kumimoji="1" lang="en-US" altLang="ja-JP" sz="2442" b="1" dirty="0" err="1">
                <a:latin typeface="Meiryo UI" panose="020B0604030504040204" pitchFamily="50" charset="-128"/>
                <a:ea typeface="Meiryo UI" panose="020B0604030504040204" pitchFamily="50" charset="-128"/>
              </a:rPr>
              <a:t>osaka_chiantai</a:t>
            </a:r>
            <a:endParaRPr kumimoji="1" lang="ja-JP" altLang="en-US" sz="2442" b="1" dirty="0">
              <a:latin typeface="Meiryo UI" panose="020B0604030504040204" pitchFamily="50" charset="-128"/>
              <a:ea typeface="Meiryo UI" panose="020B0604030504040204" pitchFamily="50" charset="-128"/>
            </a:endParaRPr>
          </a:p>
        </p:txBody>
      </p:sp>
      <p:pic>
        <p:nvPicPr>
          <p:cNvPr id="73" name="図 72">
            <a:hlinkClick r:id="rId6"/>
          </p:cNvPr>
          <p:cNvPicPr>
            <a:picLocks noChangeAspect="1"/>
          </p:cNvPicPr>
          <p:nvPr/>
        </p:nvPicPr>
        <p:blipFill rotWithShape="1">
          <a:blip r:embed="rId7">
            <a:clrChange>
              <a:clrFrom>
                <a:srgbClr val="FFFFFF"/>
              </a:clrFrom>
              <a:clrTo>
                <a:srgbClr val="FFFFFF">
                  <a:alpha val="0"/>
                </a:srgbClr>
              </a:clrTo>
            </a:clrChange>
          </a:blip>
          <a:srcRect l="58345" t="56561" r="16668" b="29898"/>
          <a:stretch/>
        </p:blipFill>
        <p:spPr>
          <a:xfrm>
            <a:off x="6716722" y="14313573"/>
            <a:ext cx="2413730" cy="735433"/>
          </a:xfrm>
          <a:prstGeom prst="rect">
            <a:avLst/>
          </a:prstGeom>
        </p:spPr>
      </p:pic>
      <p:pic>
        <p:nvPicPr>
          <p:cNvPr id="74" name="Picture 10" descr="http://yajidesign.com/i/0149/0149_5.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870902" flipH="1">
            <a:off x="8675481" y="14672430"/>
            <a:ext cx="514936" cy="408270"/>
          </a:xfrm>
          <a:prstGeom prst="rect">
            <a:avLst/>
          </a:prstGeom>
          <a:noFill/>
          <a:extLst>
            <a:ext uri="{909E8E84-426E-40DD-AFC4-6F175D3DCCD1}">
              <a14:hiddenFill xmlns:a14="http://schemas.microsoft.com/office/drawing/2010/main">
                <a:solidFill>
                  <a:srgbClr val="FFFFFF"/>
                </a:solidFill>
              </a14:hiddenFill>
            </a:ext>
          </a:extLst>
        </p:spPr>
      </p:pic>
      <p:pic>
        <p:nvPicPr>
          <p:cNvPr id="75" name="図 74"/>
          <p:cNvPicPr>
            <a:picLocks noChangeAspect="1"/>
          </p:cNvPicPr>
          <p:nvPr/>
        </p:nvPicPr>
        <p:blipFill rotWithShape="1">
          <a:blip r:embed="rId9" cstate="print">
            <a:extLst>
              <a:ext uri="{28A0092B-C50C-407E-A947-70E740481C1C}">
                <a14:useLocalDpi xmlns:a14="http://schemas.microsoft.com/office/drawing/2010/main" val="0"/>
              </a:ext>
            </a:extLst>
          </a:blip>
          <a:srcRect l="6554" t="6554" r="6554" b="6554"/>
          <a:stretch/>
        </p:blipFill>
        <p:spPr>
          <a:xfrm>
            <a:off x="9218284" y="13742359"/>
            <a:ext cx="1336637" cy="1336634"/>
          </a:xfrm>
          <a:prstGeom prst="rect">
            <a:avLst/>
          </a:prstGeom>
        </p:spPr>
      </p:pic>
      <p:sp>
        <p:nvSpPr>
          <p:cNvPr id="76" name="テキスト ボックス 75"/>
          <p:cNvSpPr txBox="1"/>
          <p:nvPr/>
        </p:nvSpPr>
        <p:spPr>
          <a:xfrm>
            <a:off x="-249067" y="13179748"/>
            <a:ext cx="11231458" cy="421206"/>
          </a:xfrm>
          <a:prstGeom prst="rect">
            <a:avLst/>
          </a:prstGeom>
          <a:noFill/>
        </p:spPr>
        <p:txBody>
          <a:bodyPr wrap="square" rtlCol="0">
            <a:spAutoFit/>
          </a:bodyPr>
          <a:lstStyle/>
          <a:p>
            <a:pPr algn="ctr"/>
            <a:r>
              <a:rPr kumimoji="1" lang="ja-JP" altLang="en-US" sz="2137" b="1" dirty="0">
                <a:latin typeface="Meiryo UI" panose="020B0604030504040204" pitchFamily="50" charset="-128"/>
                <a:ea typeface="Meiryo UI" panose="020B0604030504040204" pitchFamily="50" charset="-128"/>
              </a:rPr>
              <a:t>問合先：大阪府 青少年・地域安全室 治安対策課　直通：０６－６９４４－６５１２</a:t>
            </a:r>
            <a:endParaRPr kumimoji="1" lang="en-US" altLang="ja-JP" sz="2137" b="1" dirty="0">
              <a:latin typeface="Meiryo UI" panose="020B0604030504040204" pitchFamily="50" charset="-128"/>
              <a:ea typeface="Meiryo UI" panose="020B0604030504040204" pitchFamily="50" charset="-128"/>
            </a:endParaRPr>
          </a:p>
        </p:txBody>
      </p:sp>
      <p:sp>
        <p:nvSpPr>
          <p:cNvPr id="77" name="テキスト ボックス 76"/>
          <p:cNvSpPr txBox="1"/>
          <p:nvPr/>
        </p:nvSpPr>
        <p:spPr>
          <a:xfrm>
            <a:off x="1520594" y="13646612"/>
            <a:ext cx="6062750" cy="656013"/>
          </a:xfrm>
          <a:prstGeom prst="rect">
            <a:avLst/>
          </a:prstGeom>
          <a:noFill/>
        </p:spPr>
        <p:txBody>
          <a:bodyPr wrap="none" rtlCol="0">
            <a:spAutoFit/>
          </a:bodyPr>
          <a:lstStyle/>
          <a:p>
            <a:r>
              <a:rPr kumimoji="1" lang="en-US" altLang="ja-JP" sz="3663" b="1" dirty="0">
                <a:solidFill>
                  <a:schemeClr val="bg1"/>
                </a:solidFill>
                <a:latin typeface="Meiryo UI" panose="020B0604030504040204" pitchFamily="50" charset="-128"/>
                <a:ea typeface="Meiryo UI" panose="020B0604030504040204" pitchFamily="50" charset="-128"/>
              </a:rPr>
              <a:t>Twitter</a:t>
            </a:r>
            <a:r>
              <a:rPr lang="ja-JP" altLang="en-US" sz="3663" b="1" dirty="0">
                <a:solidFill>
                  <a:schemeClr val="bg1"/>
                </a:solidFill>
                <a:latin typeface="Meiryo UI" panose="020B0604030504040204" pitchFamily="50" charset="-128"/>
                <a:ea typeface="Meiryo UI" panose="020B0604030504040204" pitchFamily="50" charset="-128"/>
              </a:rPr>
              <a:t>でも掲載してい</a:t>
            </a:r>
            <a:r>
              <a:rPr kumimoji="1" lang="ja-JP" altLang="en-US" sz="3663" b="1" dirty="0">
                <a:solidFill>
                  <a:schemeClr val="bg1"/>
                </a:solidFill>
                <a:latin typeface="Meiryo UI" panose="020B0604030504040204" pitchFamily="50" charset="-128"/>
                <a:ea typeface="Meiryo UI" panose="020B0604030504040204" pitchFamily="50" charset="-128"/>
              </a:rPr>
              <a:t>ます！</a:t>
            </a:r>
            <a:endParaRPr kumimoji="1" lang="en-US" altLang="ja-JP" sz="3663" b="1" dirty="0">
              <a:solidFill>
                <a:schemeClr val="bg1"/>
              </a:solidFill>
              <a:latin typeface="Meiryo UI" panose="020B0604030504040204" pitchFamily="50" charset="-128"/>
              <a:ea typeface="Meiryo UI" panose="020B0604030504040204" pitchFamily="50" charset="-128"/>
            </a:endParaRPr>
          </a:p>
        </p:txBody>
      </p:sp>
      <p:pic>
        <p:nvPicPr>
          <p:cNvPr id="80" name="図 79"/>
          <p:cNvPicPr>
            <a:picLocks noChangeAspect="1"/>
          </p:cNvPicPr>
          <p:nvPr/>
        </p:nvPicPr>
        <p:blipFill>
          <a:blip r:embed="rId10"/>
          <a:stretch>
            <a:fillRect/>
          </a:stretch>
        </p:blipFill>
        <p:spPr>
          <a:xfrm>
            <a:off x="1114253" y="11778327"/>
            <a:ext cx="2086301" cy="1299298"/>
          </a:xfrm>
          <a:prstGeom prst="rect">
            <a:avLst/>
          </a:prstGeom>
        </p:spPr>
      </p:pic>
      <p:pic>
        <p:nvPicPr>
          <p:cNvPr id="81" name="図 80"/>
          <p:cNvPicPr>
            <a:picLocks noChangeAspect="1"/>
          </p:cNvPicPr>
          <p:nvPr/>
        </p:nvPicPr>
        <p:blipFill>
          <a:blip r:embed="rId11"/>
          <a:stretch>
            <a:fillRect/>
          </a:stretch>
        </p:blipFill>
        <p:spPr>
          <a:xfrm>
            <a:off x="4322184" y="11796432"/>
            <a:ext cx="2088955" cy="1281193"/>
          </a:xfrm>
          <a:prstGeom prst="rect">
            <a:avLst/>
          </a:prstGeom>
        </p:spPr>
      </p:pic>
      <p:sp>
        <p:nvSpPr>
          <p:cNvPr id="83" name="テキスト ボックス 82"/>
          <p:cNvSpPr txBox="1"/>
          <p:nvPr/>
        </p:nvSpPr>
        <p:spPr>
          <a:xfrm>
            <a:off x="726082" y="10747007"/>
            <a:ext cx="3213094" cy="938014"/>
          </a:xfrm>
          <a:prstGeom prst="rect">
            <a:avLst/>
          </a:prstGeom>
          <a:noFill/>
        </p:spPr>
        <p:txBody>
          <a:bodyPr wrap="square" rtlCol="0">
            <a:spAutoFit/>
          </a:bodyPr>
          <a:lstStyle/>
          <a:p>
            <a:r>
              <a:rPr kumimoji="1" lang="ja-JP" altLang="en-US" sz="2137" u="sng" dirty="0">
                <a:latin typeface="Meiryo UI" panose="020B0604030504040204" pitchFamily="50" charset="-128"/>
                <a:ea typeface="Meiryo UI" panose="020B0604030504040204" pitchFamily="50" charset="-128"/>
              </a:rPr>
              <a:t>➀自動通話録音機</a:t>
            </a:r>
            <a:endParaRPr kumimoji="1" lang="en-US" altLang="ja-JP" sz="2137" u="sng" dirty="0">
              <a:latin typeface="Meiryo UI" panose="020B0604030504040204" pitchFamily="50" charset="-128"/>
              <a:ea typeface="Meiryo UI" panose="020B0604030504040204" pitchFamily="50" charset="-128"/>
            </a:endParaRPr>
          </a:p>
          <a:p>
            <a:r>
              <a:rPr kumimoji="1" lang="en-US" altLang="ja-JP" sz="1679" dirty="0">
                <a:latin typeface="Meiryo UI" panose="020B0604030504040204" pitchFamily="50" charset="-128"/>
                <a:ea typeface="Meiryo UI" panose="020B0604030504040204" pitchFamily="50" charset="-128"/>
              </a:rPr>
              <a:t> </a:t>
            </a:r>
            <a:r>
              <a:rPr kumimoji="1" lang="ja-JP" altLang="en-US" sz="1679" dirty="0">
                <a:latin typeface="Meiryo UI" panose="020B0604030504040204" pitchFamily="50" charset="-128"/>
                <a:ea typeface="Meiryo UI" panose="020B0604030504040204" pitchFamily="50" charset="-128"/>
              </a:rPr>
              <a:t>相手に電話内容を録音する旨を告げて警告し、通話を録音します。</a:t>
            </a:r>
            <a:endParaRPr kumimoji="1" lang="en-US" altLang="ja-JP" sz="1679" dirty="0">
              <a:latin typeface="Meiryo UI" panose="020B0604030504040204" pitchFamily="50" charset="-128"/>
              <a:ea typeface="Meiryo UI" panose="020B0604030504040204" pitchFamily="50" charset="-128"/>
            </a:endParaRPr>
          </a:p>
        </p:txBody>
      </p:sp>
      <p:sp>
        <p:nvSpPr>
          <p:cNvPr id="84" name="テキスト ボックス 83"/>
          <p:cNvSpPr txBox="1"/>
          <p:nvPr/>
        </p:nvSpPr>
        <p:spPr>
          <a:xfrm>
            <a:off x="3856806" y="10729858"/>
            <a:ext cx="3542107" cy="938014"/>
          </a:xfrm>
          <a:prstGeom prst="rect">
            <a:avLst/>
          </a:prstGeom>
          <a:noFill/>
        </p:spPr>
        <p:txBody>
          <a:bodyPr wrap="square" rtlCol="0">
            <a:spAutoFit/>
          </a:bodyPr>
          <a:lstStyle/>
          <a:p>
            <a:r>
              <a:rPr kumimoji="1" lang="ja-JP" altLang="en-US" sz="2137" u="sng" dirty="0">
                <a:latin typeface="Meiryo UI" panose="020B0604030504040204" pitchFamily="50" charset="-128"/>
                <a:ea typeface="Meiryo UI" panose="020B0604030504040204" pitchFamily="50" charset="-128"/>
              </a:rPr>
              <a:t>➁自動着信拒否機</a:t>
            </a:r>
            <a:endParaRPr kumimoji="1" lang="en-US" altLang="ja-JP" sz="2137" u="sng" dirty="0">
              <a:latin typeface="Meiryo UI" panose="020B0604030504040204" pitchFamily="50" charset="-128"/>
              <a:ea typeface="Meiryo UI" panose="020B0604030504040204" pitchFamily="50" charset="-128"/>
            </a:endParaRPr>
          </a:p>
          <a:p>
            <a:r>
              <a:rPr kumimoji="1" lang="en-US" altLang="ja-JP" sz="1679" dirty="0">
                <a:latin typeface="Meiryo UI" panose="020B0604030504040204" pitchFamily="50" charset="-128"/>
                <a:ea typeface="Meiryo UI" panose="020B0604030504040204" pitchFamily="50" charset="-128"/>
              </a:rPr>
              <a:t> </a:t>
            </a:r>
            <a:r>
              <a:rPr kumimoji="1" lang="ja-JP" altLang="en-US" sz="1679" dirty="0">
                <a:latin typeface="Meiryo UI" panose="020B0604030504040204" pitchFamily="50" charset="-128"/>
                <a:ea typeface="Meiryo UI" panose="020B0604030504040204" pitchFamily="50" charset="-128"/>
              </a:rPr>
              <a:t>警察等から提供された迷惑電話番号からの着信を自動で拒否します。</a:t>
            </a:r>
            <a:endParaRPr kumimoji="1" lang="en-US" altLang="ja-JP" sz="1679" dirty="0">
              <a:latin typeface="Meiryo UI" panose="020B0604030504040204" pitchFamily="50" charset="-128"/>
              <a:ea typeface="Meiryo UI" panose="020B0604030504040204" pitchFamily="50" charset="-128"/>
            </a:endParaRPr>
          </a:p>
        </p:txBody>
      </p:sp>
      <p:sp>
        <p:nvSpPr>
          <p:cNvPr id="85" name="テキスト ボックス 84"/>
          <p:cNvSpPr txBox="1"/>
          <p:nvPr/>
        </p:nvSpPr>
        <p:spPr>
          <a:xfrm>
            <a:off x="7350147" y="10744520"/>
            <a:ext cx="2858475" cy="938014"/>
          </a:xfrm>
          <a:prstGeom prst="rect">
            <a:avLst/>
          </a:prstGeom>
          <a:noFill/>
        </p:spPr>
        <p:txBody>
          <a:bodyPr wrap="none" rtlCol="0">
            <a:spAutoFit/>
          </a:bodyPr>
          <a:lstStyle/>
          <a:p>
            <a:r>
              <a:rPr kumimoji="1" lang="ja-JP" altLang="en-US" sz="2137" u="sng" dirty="0">
                <a:latin typeface="Meiryo UI" panose="020B0604030504040204" pitchFamily="50" charset="-128"/>
                <a:ea typeface="Meiryo UI" panose="020B0604030504040204" pitchFamily="50" charset="-128"/>
              </a:rPr>
              <a:t>➂防犯機能付き電話機</a:t>
            </a:r>
            <a:endParaRPr kumimoji="1" lang="en-US" altLang="ja-JP" sz="2137" u="sng" dirty="0">
              <a:latin typeface="Meiryo UI" panose="020B0604030504040204" pitchFamily="50" charset="-128"/>
              <a:ea typeface="Meiryo UI" panose="020B0604030504040204" pitchFamily="50" charset="-128"/>
            </a:endParaRPr>
          </a:p>
          <a:p>
            <a:r>
              <a:rPr kumimoji="1" lang="en-US" altLang="ja-JP" sz="1679" dirty="0">
                <a:latin typeface="Meiryo UI" panose="020B0604030504040204" pitchFamily="50" charset="-128"/>
                <a:ea typeface="Meiryo UI" panose="020B0604030504040204" pitchFamily="50" charset="-128"/>
              </a:rPr>
              <a:t>  </a:t>
            </a:r>
            <a:r>
              <a:rPr kumimoji="1" lang="ja-JP" altLang="en-US" sz="1679" dirty="0">
                <a:latin typeface="Meiryo UI" panose="020B0604030504040204" pitchFamily="50" charset="-128"/>
                <a:ea typeface="Meiryo UI" panose="020B0604030504040204" pitchFamily="50" charset="-128"/>
              </a:rPr>
              <a:t>左記➀及び➁両方の機能を</a:t>
            </a:r>
            <a:endParaRPr kumimoji="1" lang="en-US" altLang="ja-JP" sz="1679" dirty="0">
              <a:latin typeface="Meiryo UI" panose="020B0604030504040204" pitchFamily="50" charset="-128"/>
              <a:ea typeface="Meiryo UI" panose="020B0604030504040204" pitchFamily="50" charset="-128"/>
            </a:endParaRPr>
          </a:p>
          <a:p>
            <a:r>
              <a:rPr kumimoji="1" lang="en-US" altLang="ja-JP" sz="1679" dirty="0">
                <a:latin typeface="Meiryo UI" panose="020B0604030504040204" pitchFamily="50" charset="-128"/>
                <a:ea typeface="Meiryo UI" panose="020B0604030504040204" pitchFamily="50" charset="-128"/>
              </a:rPr>
              <a:t> </a:t>
            </a:r>
            <a:r>
              <a:rPr kumimoji="1" lang="ja-JP" altLang="en-US" sz="1679" dirty="0">
                <a:latin typeface="Meiryo UI" panose="020B0604030504040204" pitchFamily="50" charset="-128"/>
                <a:ea typeface="Meiryo UI" panose="020B0604030504040204" pitchFamily="50" charset="-128"/>
              </a:rPr>
              <a:t>有する電話機</a:t>
            </a:r>
            <a:endParaRPr kumimoji="1" lang="en-US" altLang="ja-JP" sz="1679" dirty="0">
              <a:latin typeface="Meiryo UI" panose="020B0604030504040204" pitchFamily="50" charset="-128"/>
              <a:ea typeface="Meiryo UI" panose="020B0604030504040204" pitchFamily="50" charset="-128"/>
            </a:endParaRPr>
          </a:p>
        </p:txBody>
      </p:sp>
      <p:pic>
        <p:nvPicPr>
          <p:cNvPr id="89" name="Picture 2" descr="https://jp.sharp/cms/tel/images/000053844.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a:stretch/>
        </p:blipFill>
        <p:spPr bwMode="auto">
          <a:xfrm>
            <a:off x="8000712" y="11853445"/>
            <a:ext cx="1333601" cy="1224179"/>
          </a:xfrm>
          <a:prstGeom prst="rect">
            <a:avLst/>
          </a:prstGeom>
          <a:noFill/>
          <a:extLst>
            <a:ext uri="{909E8E84-426E-40DD-AFC4-6F175D3DCCD1}">
              <a14:hiddenFill xmlns:a14="http://schemas.microsoft.com/office/drawing/2010/main">
                <a:solidFill>
                  <a:srgbClr val="FFFFFF"/>
                </a:solidFill>
              </a14:hiddenFill>
            </a:ext>
          </a:extLst>
        </p:spPr>
      </p:pic>
      <p:sp>
        <p:nvSpPr>
          <p:cNvPr id="46" name="正方形/長方形 45"/>
          <p:cNvSpPr/>
          <p:nvPr/>
        </p:nvSpPr>
        <p:spPr>
          <a:xfrm>
            <a:off x="379070" y="7687627"/>
            <a:ext cx="8955243" cy="830997"/>
          </a:xfrm>
          <a:prstGeom prst="rect">
            <a:avLst/>
          </a:prstGeom>
        </p:spPr>
        <p:txBody>
          <a:bodyPr wrap="square">
            <a:spAutoFit/>
          </a:bodyPr>
          <a:lstStyle/>
          <a:p>
            <a:r>
              <a:rPr kumimoji="1" lang="zh-TW" altLang="en-US" sz="4800" b="1" dirty="0">
                <a:solidFill>
                  <a:srgbClr val="FF0000"/>
                </a:solidFill>
                <a:latin typeface="Meiryo UI" panose="020B0604030504040204" pitchFamily="50" charset="-128"/>
                <a:ea typeface="Meiryo UI" panose="020B0604030504040204" pitchFamily="50" charset="-128"/>
              </a:rPr>
              <a:t>特殊詐欺被害防止緊急対策事業</a:t>
            </a:r>
            <a:endParaRPr lang="ja-JP" altLang="en-US" sz="4800" dirty="0">
              <a:solidFill>
                <a:srgbClr val="FF0000"/>
              </a:solidFill>
            </a:endParaRPr>
          </a:p>
        </p:txBody>
      </p:sp>
      <p:sp>
        <p:nvSpPr>
          <p:cNvPr id="90" name="テキスト ボックス 89"/>
          <p:cNvSpPr txBox="1"/>
          <p:nvPr/>
        </p:nvSpPr>
        <p:spPr>
          <a:xfrm>
            <a:off x="510578" y="8712627"/>
            <a:ext cx="10043372" cy="2276329"/>
          </a:xfrm>
          <a:prstGeom prst="rect">
            <a:avLst/>
          </a:prstGeom>
          <a:noFill/>
        </p:spPr>
        <p:txBody>
          <a:bodyPr wrap="square" rtlCol="0">
            <a:spAutoFit/>
          </a:bodyPr>
          <a:lstStyle/>
          <a:p>
            <a:r>
              <a:rPr kumimoji="1" lang="ja-JP" altLang="en-US" sz="2800" dirty="0" smtClean="0">
                <a:latin typeface="HG丸ｺﾞｼｯｸM-PRO" panose="020F0600000000000000" pitchFamily="50" charset="-128"/>
                <a:ea typeface="HG丸ｺﾞｼｯｸM-PRO" panose="020F0600000000000000" pitchFamily="50" charset="-128"/>
              </a:rPr>
              <a:t>　大阪府</a:t>
            </a:r>
            <a:r>
              <a:rPr kumimoji="1" lang="ja-JP" altLang="en-US" sz="2800" dirty="0">
                <a:latin typeface="HG丸ｺﾞｼｯｸM-PRO" panose="020F0600000000000000" pitchFamily="50" charset="-128"/>
                <a:ea typeface="HG丸ｺﾞｼｯｸM-PRO" panose="020F0600000000000000" pitchFamily="50" charset="-128"/>
              </a:rPr>
              <a:t>で</a:t>
            </a:r>
            <a:r>
              <a:rPr kumimoji="1" lang="ja-JP" altLang="en-US" sz="2800" dirty="0" smtClean="0">
                <a:latin typeface="HG丸ｺﾞｼｯｸM-PRO" panose="020F0600000000000000" pitchFamily="50" charset="-128"/>
                <a:ea typeface="HG丸ｺﾞｼｯｸM-PRO" panose="020F0600000000000000" pitchFamily="50" charset="-128"/>
              </a:rPr>
              <a:t>は、下記</a:t>
            </a:r>
            <a:r>
              <a:rPr kumimoji="1" lang="ja-JP" altLang="en-US" sz="2800" dirty="0">
                <a:latin typeface="HG丸ｺﾞｼｯｸM-PRO" panose="020F0600000000000000" pitchFamily="50" charset="-128"/>
                <a:ea typeface="HG丸ｺﾞｼｯｸM-PRO" panose="020F0600000000000000" pitchFamily="50" charset="-128"/>
              </a:rPr>
              <a:t>特殊詐欺対策機器普及のため、府内市町村を対象に補助事業を実施</a:t>
            </a:r>
            <a:r>
              <a:rPr kumimoji="1" lang="ja-JP" altLang="en-US" sz="2800" dirty="0" smtClean="0">
                <a:latin typeface="HG丸ｺﾞｼｯｸM-PRO" panose="020F0600000000000000" pitchFamily="50" charset="-128"/>
                <a:ea typeface="HG丸ｺﾞｼｯｸM-PRO" panose="020F0600000000000000" pitchFamily="50" charset="-128"/>
              </a:rPr>
              <a:t>しています</a:t>
            </a:r>
            <a:r>
              <a:rPr kumimoji="1" lang="ja-JP" altLang="en-US" sz="2800" dirty="0">
                <a:latin typeface="HG丸ｺﾞｼｯｸM-PRO" panose="020F0600000000000000" pitchFamily="50" charset="-128"/>
                <a:ea typeface="HG丸ｺﾞｼｯｸM-PRO" panose="020F0600000000000000" pitchFamily="50" charset="-128"/>
              </a:rPr>
              <a:t>。</a:t>
            </a:r>
            <a:endParaRPr kumimoji="1" lang="en-US" altLang="ja-JP" sz="2800" dirty="0">
              <a:latin typeface="HG丸ｺﾞｼｯｸM-PRO" panose="020F0600000000000000" pitchFamily="50" charset="-128"/>
              <a:ea typeface="HG丸ｺﾞｼｯｸM-PRO" panose="020F0600000000000000" pitchFamily="50" charset="-128"/>
            </a:endParaRPr>
          </a:p>
          <a:p>
            <a:r>
              <a:rPr kumimoji="1" lang="ja-JP" altLang="en-US" sz="2800" dirty="0" smtClean="0">
                <a:latin typeface="HG丸ｺﾞｼｯｸM-PRO" panose="020F0600000000000000" pitchFamily="50" charset="-128"/>
                <a:ea typeface="HG丸ｺﾞｼｯｸM-PRO" panose="020F0600000000000000" pitchFamily="50" charset="-128"/>
              </a:rPr>
              <a:t>　お住まい</a:t>
            </a:r>
            <a:r>
              <a:rPr kumimoji="1" lang="ja-JP" altLang="en-US" sz="2800" dirty="0">
                <a:latin typeface="HG丸ｺﾞｼｯｸM-PRO" panose="020F0600000000000000" pitchFamily="50" charset="-128"/>
                <a:ea typeface="HG丸ｺﾞｼｯｸM-PRO" panose="020F0600000000000000" pitchFamily="50" charset="-128"/>
              </a:rPr>
              <a:t>の市町村で対策機器貸出事業を実施している場合は、是非ご活用をお願いします。</a:t>
            </a:r>
          </a:p>
          <a:p>
            <a:endParaRPr kumimoji="1" lang="ja-JP" altLang="en-US" sz="2992" dirty="0">
              <a:latin typeface="HG丸ｺﾞｼｯｸM-PRO" panose="020F0600000000000000" pitchFamily="50" charset="-128"/>
              <a:ea typeface="HG丸ｺﾞｼｯｸM-PRO" panose="020F0600000000000000" pitchFamily="50" charset="-128"/>
            </a:endParaRPr>
          </a:p>
        </p:txBody>
      </p:sp>
      <p:pic>
        <p:nvPicPr>
          <p:cNvPr id="47" name="図 4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51590" y="259365"/>
            <a:ext cx="1208577" cy="1208577"/>
          </a:xfrm>
          <a:prstGeom prst="rect">
            <a:avLst/>
          </a:prstGeom>
        </p:spPr>
      </p:pic>
      <p:sp>
        <p:nvSpPr>
          <p:cNvPr id="48" name="テキスト ボックス 47"/>
          <p:cNvSpPr txBox="1"/>
          <p:nvPr/>
        </p:nvSpPr>
        <p:spPr>
          <a:xfrm>
            <a:off x="2821743" y="334264"/>
            <a:ext cx="8870851" cy="923330"/>
          </a:xfrm>
          <a:prstGeom prst="rect">
            <a:avLst/>
          </a:prstGeom>
          <a:noFill/>
        </p:spPr>
        <p:txBody>
          <a:bodyPr wrap="square" rtlCol="0">
            <a:spAutoFit/>
          </a:bodyPr>
          <a:lstStyle/>
          <a:p>
            <a:r>
              <a:rPr kumimoji="1" lang="ja-JP" altLang="en-US" sz="5400" dirty="0" err="1" smtClean="0">
                <a:latin typeface="HG丸ｺﾞｼｯｸM-PRO" panose="020F0600000000000000" pitchFamily="50" charset="-128"/>
                <a:ea typeface="HG丸ｺﾞｼｯｸM-PRO" panose="020F0600000000000000" pitchFamily="50" charset="-128"/>
              </a:rPr>
              <a:t>ながら</a:t>
            </a:r>
            <a:r>
              <a:rPr kumimoji="1" lang="ja-JP" altLang="en-US" sz="5400" dirty="0">
                <a:latin typeface="HG丸ｺﾞｼｯｸM-PRO" panose="020F0600000000000000" pitchFamily="50" charset="-128"/>
                <a:ea typeface="HG丸ｺﾞｼｯｸM-PRO" panose="020F0600000000000000" pitchFamily="50" charset="-128"/>
              </a:rPr>
              <a:t>歩</a:t>
            </a:r>
            <a:r>
              <a:rPr kumimoji="1" lang="ja-JP" altLang="en-US" sz="5400" dirty="0" smtClean="0">
                <a:latin typeface="HG丸ｺﾞｼｯｸM-PRO" panose="020F0600000000000000" pitchFamily="50" charset="-128"/>
                <a:ea typeface="HG丸ｺﾞｼｯｸM-PRO" panose="020F0600000000000000" pitchFamily="50" charset="-128"/>
              </a:rPr>
              <a:t>きは危険</a:t>
            </a:r>
            <a:endParaRPr kumimoji="1" lang="ja-JP" altLang="en-US" sz="5400" dirty="0">
              <a:latin typeface="HG丸ｺﾞｼｯｸM-PRO" panose="020F0600000000000000" pitchFamily="50" charset="-128"/>
              <a:ea typeface="HG丸ｺﾞｼｯｸM-PRO" panose="020F0600000000000000" pitchFamily="50" charset="-128"/>
            </a:endParaRPr>
          </a:p>
        </p:txBody>
      </p:sp>
      <p:pic>
        <p:nvPicPr>
          <p:cNvPr id="49" name="図 48"/>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flipH="1">
            <a:off x="664633" y="1617249"/>
            <a:ext cx="1524214" cy="2534297"/>
          </a:xfrm>
          <a:prstGeom prst="rect">
            <a:avLst/>
          </a:prstGeom>
        </p:spPr>
      </p:pic>
      <p:sp>
        <p:nvSpPr>
          <p:cNvPr id="50" name="角丸四角形 49"/>
          <p:cNvSpPr/>
          <p:nvPr/>
        </p:nvSpPr>
        <p:spPr>
          <a:xfrm>
            <a:off x="2366602" y="1617249"/>
            <a:ext cx="4370734" cy="2559633"/>
          </a:xfrm>
          <a:prstGeom prst="roundRect">
            <a:avLst/>
          </a:prstGeom>
          <a:gradFill>
            <a:gsLst>
              <a:gs pos="88000">
                <a:schemeClr val="bg1"/>
              </a:gs>
              <a:gs pos="0">
                <a:srgbClr val="CCFF66"/>
              </a:gs>
              <a:gs pos="0">
                <a:srgbClr val="CCFF66"/>
              </a:gs>
              <a:gs pos="0">
                <a:srgbClr val="CCFF66"/>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2442391" y="1634482"/>
            <a:ext cx="4580449" cy="461665"/>
          </a:xfrm>
          <a:prstGeom prst="rect">
            <a:avLst/>
          </a:prstGeom>
          <a:noFill/>
        </p:spPr>
        <p:txBody>
          <a:bodyPr wrap="square" rtlCol="0">
            <a:spAutoFit/>
          </a:bodyPr>
          <a:lstStyle/>
          <a:p>
            <a:r>
              <a:rPr kumimoji="1" lang="ja-JP" altLang="en-US" sz="2400" b="1" u="sng" dirty="0" err="1" smtClean="0">
                <a:latin typeface="HG丸ｺﾞｼｯｸM-PRO" panose="020F0600000000000000" pitchFamily="50" charset="-128"/>
                <a:ea typeface="HG丸ｺﾞｼｯｸM-PRO" panose="020F0600000000000000" pitchFamily="50" charset="-128"/>
              </a:rPr>
              <a:t>ながら</a:t>
            </a:r>
            <a:r>
              <a:rPr kumimoji="1" lang="ja-JP" altLang="en-US" sz="2400" b="1" u="sng" dirty="0">
                <a:latin typeface="HG丸ｺﾞｼｯｸM-PRO" panose="020F0600000000000000" pitchFamily="50" charset="-128"/>
                <a:ea typeface="HG丸ｺﾞｼｯｸM-PRO" panose="020F0600000000000000" pitchFamily="50" charset="-128"/>
              </a:rPr>
              <a:t>スマホ</a:t>
            </a:r>
            <a:r>
              <a:rPr kumimoji="1" lang="ja-JP" altLang="en-US" sz="2400" dirty="0" smtClean="0">
                <a:latin typeface="HG丸ｺﾞｼｯｸM-PRO" panose="020F0600000000000000" pitchFamily="50" charset="-128"/>
                <a:ea typeface="HG丸ｺﾞｼｯｸM-PRO" panose="020F0600000000000000" pitchFamily="50" charset="-128"/>
              </a:rPr>
              <a:t>が狙われている</a:t>
            </a:r>
            <a:endParaRPr kumimoji="1" lang="ja-JP" altLang="en-US" sz="2400" dirty="0">
              <a:latin typeface="HG丸ｺﾞｼｯｸM-PRO" panose="020F0600000000000000" pitchFamily="50" charset="-128"/>
              <a:ea typeface="HG丸ｺﾞｼｯｸM-PRO" panose="020F0600000000000000" pitchFamily="50" charset="-128"/>
            </a:endParaRPr>
          </a:p>
        </p:txBody>
      </p:sp>
      <p:pic>
        <p:nvPicPr>
          <p:cNvPr id="53" name="図 52"/>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2493673" y="2084307"/>
            <a:ext cx="1511240" cy="1451852"/>
          </a:xfrm>
          <a:prstGeom prst="rect">
            <a:avLst/>
          </a:prstGeom>
        </p:spPr>
      </p:pic>
      <p:pic>
        <p:nvPicPr>
          <p:cNvPr id="55" name="図 5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4230612" y="2059318"/>
            <a:ext cx="824121" cy="1526828"/>
          </a:xfrm>
          <a:prstGeom prst="rect">
            <a:avLst/>
          </a:prstGeom>
        </p:spPr>
      </p:pic>
      <p:pic>
        <p:nvPicPr>
          <p:cNvPr id="58" name="図 5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595182" y="2037728"/>
            <a:ext cx="885809" cy="1538120"/>
          </a:xfrm>
          <a:prstGeom prst="rect">
            <a:avLst/>
          </a:prstGeom>
        </p:spPr>
      </p:pic>
      <p:sp>
        <p:nvSpPr>
          <p:cNvPr id="60" name="テキスト ボックス 59"/>
          <p:cNvSpPr txBox="1"/>
          <p:nvPr/>
        </p:nvSpPr>
        <p:spPr>
          <a:xfrm>
            <a:off x="2684861" y="3596183"/>
            <a:ext cx="1322302" cy="584775"/>
          </a:xfrm>
          <a:prstGeom prst="rect">
            <a:avLst/>
          </a:prstGeom>
          <a:noFill/>
        </p:spPr>
        <p:txBody>
          <a:bodyPr wrap="square" rtlCol="0">
            <a:spAutoFit/>
          </a:bodyPr>
          <a:lstStyle/>
          <a:p>
            <a:r>
              <a:rPr kumimoji="1" lang="ja-JP" altLang="en-US" sz="1600" dirty="0" smtClean="0"/>
              <a:t>スマホを</a:t>
            </a:r>
            <a:endParaRPr kumimoji="1" lang="en-US" altLang="ja-JP" sz="1200" dirty="0" smtClean="0"/>
          </a:p>
          <a:p>
            <a:r>
              <a:rPr kumimoji="1" lang="ja-JP" altLang="en-US" sz="1600" dirty="0" smtClean="0"/>
              <a:t>見</a:t>
            </a:r>
            <a:r>
              <a:rPr kumimoji="1" lang="ja-JP" altLang="en-US" sz="1600" b="1" u="sng" dirty="0" smtClean="0"/>
              <a:t>ながら</a:t>
            </a:r>
            <a:endParaRPr kumimoji="1" lang="ja-JP" altLang="en-US" sz="1600" b="1" u="sng" dirty="0"/>
          </a:p>
        </p:txBody>
      </p:sp>
      <p:sp>
        <p:nvSpPr>
          <p:cNvPr id="61" name="テキスト ボックス 60"/>
          <p:cNvSpPr txBox="1"/>
          <p:nvPr/>
        </p:nvSpPr>
        <p:spPr>
          <a:xfrm>
            <a:off x="3925834" y="3581521"/>
            <a:ext cx="1669348" cy="584775"/>
          </a:xfrm>
          <a:prstGeom prst="rect">
            <a:avLst/>
          </a:prstGeom>
          <a:noFill/>
        </p:spPr>
        <p:txBody>
          <a:bodyPr wrap="square" rtlCol="0">
            <a:spAutoFit/>
          </a:bodyPr>
          <a:lstStyle/>
          <a:p>
            <a:r>
              <a:rPr kumimoji="1" lang="ja-JP" altLang="en-US" sz="1600" dirty="0" smtClean="0"/>
              <a:t>スマホで音楽を聴き</a:t>
            </a:r>
            <a:r>
              <a:rPr kumimoji="1" lang="ja-JP" altLang="en-US" sz="1600" b="1" u="sng" dirty="0" smtClean="0"/>
              <a:t>ながら</a:t>
            </a:r>
            <a:endParaRPr kumimoji="1" lang="ja-JP" altLang="en-US" sz="1600" b="1" u="sng" dirty="0"/>
          </a:p>
        </p:txBody>
      </p:sp>
      <p:sp>
        <p:nvSpPr>
          <p:cNvPr id="62" name="テキスト ボックス 61"/>
          <p:cNvSpPr txBox="1"/>
          <p:nvPr/>
        </p:nvSpPr>
        <p:spPr>
          <a:xfrm>
            <a:off x="5522381" y="3618380"/>
            <a:ext cx="1355179" cy="584775"/>
          </a:xfrm>
          <a:prstGeom prst="rect">
            <a:avLst/>
          </a:prstGeom>
          <a:noFill/>
        </p:spPr>
        <p:txBody>
          <a:bodyPr wrap="square" rtlCol="0">
            <a:spAutoFit/>
          </a:bodyPr>
          <a:lstStyle/>
          <a:p>
            <a:r>
              <a:rPr kumimoji="1" lang="ja-JP" altLang="en-US" sz="1600" dirty="0" smtClean="0"/>
              <a:t>スマホで話し</a:t>
            </a:r>
            <a:r>
              <a:rPr kumimoji="1" lang="ja-JP" altLang="en-US" sz="1600" b="1" u="sng" dirty="0" smtClean="0"/>
              <a:t>ながら</a:t>
            </a:r>
            <a:endParaRPr kumimoji="1" lang="ja-JP" altLang="en-US" sz="1600" b="1" u="sng" dirty="0"/>
          </a:p>
        </p:txBody>
      </p:sp>
      <p:sp>
        <p:nvSpPr>
          <p:cNvPr id="64" name="右矢印 63"/>
          <p:cNvSpPr/>
          <p:nvPr/>
        </p:nvSpPr>
        <p:spPr>
          <a:xfrm>
            <a:off x="6994422" y="2685428"/>
            <a:ext cx="749945" cy="4278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5" name="角丸四角形 64"/>
          <p:cNvSpPr/>
          <p:nvPr/>
        </p:nvSpPr>
        <p:spPr>
          <a:xfrm>
            <a:off x="8000712" y="1424241"/>
            <a:ext cx="2338869" cy="2936347"/>
          </a:xfrm>
          <a:prstGeom prst="roundRect">
            <a:avLst/>
          </a:prstGeom>
          <a:gradFill flip="none" rotWithShape="1">
            <a:gsLst>
              <a:gs pos="0">
                <a:srgbClr val="0E6EB8"/>
              </a:gs>
              <a:gs pos="50000">
                <a:srgbClr val="0E6EB8"/>
              </a:gs>
              <a:gs pos="100000">
                <a:schemeClr val="bg1"/>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66" name="図 65"/>
          <p:cNvPicPr>
            <a:picLocks noChangeAspect="1"/>
          </p:cNvPicPr>
          <p:nvPr/>
        </p:nvPicPr>
        <p:blipFill rotWithShape="1">
          <a:blip r:embed="rId18" cstate="print">
            <a:extLst>
              <a:ext uri="{28A0092B-C50C-407E-A947-70E740481C1C}">
                <a14:useLocalDpi xmlns:a14="http://schemas.microsoft.com/office/drawing/2010/main" val="0"/>
              </a:ext>
            </a:extLst>
          </a:blip>
          <a:srcRect/>
          <a:stretch/>
        </p:blipFill>
        <p:spPr>
          <a:xfrm>
            <a:off x="8108115" y="2362188"/>
            <a:ext cx="1062031" cy="2007962"/>
          </a:xfrm>
          <a:prstGeom prst="rect">
            <a:avLst/>
          </a:prstGeom>
        </p:spPr>
      </p:pic>
      <p:pic>
        <p:nvPicPr>
          <p:cNvPr id="67" name="図 66"/>
          <p:cNvPicPr>
            <a:picLocks noChangeAspect="1"/>
          </p:cNvPicPr>
          <p:nvPr/>
        </p:nvPicPr>
        <p:blipFill rotWithShape="1">
          <a:blip r:embed="rId19">
            <a:extLst>
              <a:ext uri="{28A0092B-C50C-407E-A947-70E740481C1C}">
                <a14:useLocalDpi xmlns:a14="http://schemas.microsoft.com/office/drawing/2010/main" val="0"/>
              </a:ext>
            </a:extLst>
          </a:blip>
          <a:srcRect t="2" b="-5948"/>
          <a:stretch/>
        </p:blipFill>
        <p:spPr>
          <a:xfrm flipH="1">
            <a:off x="8811061" y="1414679"/>
            <a:ext cx="1652358" cy="1652788"/>
          </a:xfrm>
          <a:prstGeom prst="rect">
            <a:avLst/>
          </a:prstGeom>
        </p:spPr>
      </p:pic>
      <p:sp>
        <p:nvSpPr>
          <p:cNvPr id="79" name="角丸四角形 78"/>
          <p:cNvSpPr/>
          <p:nvPr/>
        </p:nvSpPr>
        <p:spPr>
          <a:xfrm>
            <a:off x="817997" y="4961943"/>
            <a:ext cx="9198839" cy="2104594"/>
          </a:xfrm>
          <a:prstGeom prst="roundRect">
            <a:avLst/>
          </a:prstGeom>
          <a:gradFill>
            <a:gsLst>
              <a:gs pos="100000">
                <a:schemeClr val="bg1"/>
              </a:gs>
              <a:gs pos="0">
                <a:srgbClr val="CCFF66"/>
              </a:gs>
              <a:gs pos="0">
                <a:srgbClr val="CCFF66"/>
              </a:gs>
              <a:gs pos="0">
                <a:srgbClr val="CCFF66"/>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2" name="テキスト ボックス 81"/>
          <p:cNvSpPr txBox="1"/>
          <p:nvPr/>
        </p:nvSpPr>
        <p:spPr>
          <a:xfrm>
            <a:off x="1080556" y="5100475"/>
            <a:ext cx="8936280" cy="1815882"/>
          </a:xfrm>
          <a:prstGeom prst="rect">
            <a:avLst/>
          </a:prstGeom>
          <a:noFill/>
        </p:spPr>
        <p:txBody>
          <a:bodyPr wrap="square" rtlCol="0">
            <a:spAutoFit/>
          </a:bodyPr>
          <a:lstStyle/>
          <a:p>
            <a:r>
              <a:rPr kumimoji="1" lang="ja-JP" altLang="en-US" sz="2450" dirty="0" smtClean="0">
                <a:latin typeface="HG丸ｺﾞｼｯｸM-PRO" panose="020F0600000000000000" pitchFamily="50" charset="-128"/>
                <a:ea typeface="HG丸ｺﾞｼｯｸM-PRO" panose="020F0600000000000000" pitchFamily="50" charset="-128"/>
              </a:rPr>
              <a:t>　</a:t>
            </a:r>
            <a:r>
              <a:rPr kumimoji="1" lang="ja-JP" altLang="en-US" sz="2800" dirty="0" smtClean="0">
                <a:latin typeface="HG丸ｺﾞｼｯｸM-PRO" panose="020F0600000000000000" pitchFamily="50" charset="-128"/>
                <a:ea typeface="HG丸ｺﾞｼｯｸM-PRO" panose="020F0600000000000000" pitchFamily="50" charset="-128"/>
              </a:rPr>
              <a:t>街頭で、</a:t>
            </a:r>
            <a:r>
              <a:rPr kumimoji="1" lang="ja-JP" altLang="en-US" sz="2800" b="1" dirty="0" err="1" smtClean="0">
                <a:latin typeface="HG丸ｺﾞｼｯｸM-PRO" panose="020F0600000000000000" pitchFamily="50" charset="-128"/>
                <a:ea typeface="HG丸ｺﾞｼｯｸM-PRO" panose="020F0600000000000000" pitchFamily="50" charset="-128"/>
              </a:rPr>
              <a:t>ながら</a:t>
            </a:r>
            <a:r>
              <a:rPr kumimoji="1" lang="ja-JP" altLang="en-US" sz="2800" b="1" dirty="0" smtClean="0">
                <a:latin typeface="HG丸ｺﾞｼｯｸM-PRO" panose="020F0600000000000000" pitchFamily="50" charset="-128"/>
                <a:ea typeface="HG丸ｺﾞｼｯｸM-PRO" panose="020F0600000000000000" pitchFamily="50" charset="-128"/>
              </a:rPr>
              <a:t>スマホ</a:t>
            </a:r>
            <a:r>
              <a:rPr kumimoji="1" lang="ja-JP" altLang="en-US" sz="2800" dirty="0" smtClean="0">
                <a:latin typeface="HG丸ｺﾞｼｯｸM-PRO" panose="020F0600000000000000" pitchFamily="50" charset="-128"/>
                <a:ea typeface="HG丸ｺﾞｼｯｸM-PRO" panose="020F0600000000000000" pitchFamily="50" charset="-128"/>
              </a:rPr>
              <a:t>をする女性を狙った犯罪が発生しています。ながらスマホは、周囲への注意が散漫になり犯罪に遭う危険性が高まる等、非常に危険ですので、</a:t>
            </a:r>
            <a:r>
              <a:rPr kumimoji="1" lang="ja-JP" altLang="en-US" sz="2800" b="1" dirty="0" smtClean="0">
                <a:latin typeface="HG丸ｺﾞｼｯｸM-PRO" panose="020F0600000000000000" pitchFamily="50" charset="-128"/>
                <a:ea typeface="HG丸ｺﾞｼｯｸM-PRO" panose="020F0600000000000000" pitchFamily="50" charset="-128"/>
              </a:rPr>
              <a:t>絶対にやめましょう</a:t>
            </a:r>
            <a:r>
              <a:rPr kumimoji="1" lang="ja-JP" altLang="en-US" sz="2800" dirty="0" smtClean="0">
                <a:latin typeface="HG丸ｺﾞｼｯｸM-PRO" panose="020F0600000000000000" pitchFamily="50" charset="-128"/>
                <a:ea typeface="HG丸ｺﾞｼｯｸM-PRO" panose="020F0600000000000000" pitchFamily="50" charset="-128"/>
              </a:rPr>
              <a:t>。</a:t>
            </a:r>
            <a:endParaRPr kumimoji="1" lang="ja-JP" altLang="en-US" sz="2800" dirty="0">
              <a:latin typeface="HG丸ｺﾞｼｯｸM-PRO" panose="020F0600000000000000" pitchFamily="50" charset="-128"/>
              <a:ea typeface="HG丸ｺﾞｼｯｸM-PRO" panose="020F0600000000000000" pitchFamily="50" charset="-128"/>
            </a:endParaRPr>
          </a:p>
        </p:txBody>
      </p:sp>
      <p:pic>
        <p:nvPicPr>
          <p:cNvPr id="5" name="図 4"/>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231522" y="7083686"/>
            <a:ext cx="2983387" cy="2129180"/>
          </a:xfrm>
          <a:prstGeom prst="rect">
            <a:avLst/>
          </a:prstGeom>
        </p:spPr>
      </p:pic>
    </p:spTree>
    <p:extLst>
      <p:ext uri="{BB962C8B-B14F-4D97-AF65-F5344CB8AC3E}">
        <p14:creationId xmlns:p14="http://schemas.microsoft.com/office/powerpoint/2010/main" val="18544125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680</Words>
  <Application>Microsoft Office PowerPoint</Application>
  <PresentationFormat>ユーザー設定</PresentationFormat>
  <Paragraphs>43</Paragraphs>
  <Slides>2</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vt:i4>
      </vt:variant>
    </vt:vector>
  </HeadingPairs>
  <TitlesOfParts>
    <vt:vector size="12" baseType="lpstr">
      <vt:lpstr>HGS創英角ｺﾞｼｯｸUB</vt:lpstr>
      <vt:lpstr>HGS創英角ﾎﾟｯﾌﾟ体</vt:lpstr>
      <vt:lpstr>HG丸ｺﾞｼｯｸM-PRO</vt:lpstr>
      <vt:lpstr>Meiryo UI</vt:lpstr>
      <vt:lpstr>游ゴシック</vt:lpstr>
      <vt:lpstr>游ゴシック Light</vt:lpstr>
      <vt:lpstr>游明朝</vt:lpstr>
      <vt:lpstr>Arial</vt:lpstr>
      <vt:lpstr>Times New Roman</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2021-06-03T08:18:59Z</dcterms:created>
  <dcterms:modified xsi:type="dcterms:W3CDTF">2021-06-04T00:06:56Z</dcterms:modified>
</cp:coreProperties>
</file>