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Lst>
  <p:notesMasterIdLst>
    <p:notesMasterId r:id="rId4"/>
  </p:notesMasterIdLst>
  <p:sldIdLst>
    <p:sldId id="256" r:id="rId2"/>
    <p:sldId id="259"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D7ED"/>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8" d="100"/>
          <a:sy n="48" d="100"/>
        </p:scale>
        <p:origin x="23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B431B019-A1D0-4E7F-9496-0F0ECED13EC9}" type="datetimeFigureOut">
              <a:rPr kumimoji="1" lang="ja-JP" altLang="en-US" smtClean="0"/>
              <a:t>2019/12/6</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420F70F-B0AD-46C7-AC25-D149F1F31A7E}" type="slidenum">
              <a:rPr kumimoji="1" lang="ja-JP" altLang="en-US" smtClean="0"/>
              <a:t>‹#›</a:t>
            </a:fld>
            <a:endParaRPr kumimoji="1" lang="ja-JP" altLang="en-US"/>
          </a:p>
        </p:txBody>
      </p:sp>
    </p:spTree>
    <p:extLst>
      <p:ext uri="{BB962C8B-B14F-4D97-AF65-F5344CB8AC3E}">
        <p14:creationId xmlns:p14="http://schemas.microsoft.com/office/powerpoint/2010/main" val="2990890319"/>
      </p:ext>
    </p:extLst>
  </p:cSld>
  <p:clrMap bg1="lt1" tx1="dk1" bg2="lt2" tx2="dk2" accent1="accent1" accent2="accent2" accent3="accent3" accent4="accent4" accent5="accent5" accent6="accent6" hlink="hlink" folHlink="folHlink"/>
  <p:notesStyle>
    <a:lvl1pPr marL="0" algn="l" defTabSz="538638" rtl="0" eaLnBrk="1" latinLnBrk="0" hangingPunct="1">
      <a:defRPr kumimoji="1" sz="707" kern="1200">
        <a:solidFill>
          <a:schemeClr val="tx1"/>
        </a:solidFill>
        <a:latin typeface="+mn-lt"/>
        <a:ea typeface="+mn-ea"/>
        <a:cs typeface="+mn-cs"/>
      </a:defRPr>
    </a:lvl1pPr>
    <a:lvl2pPr marL="269318" algn="l" defTabSz="538638" rtl="0" eaLnBrk="1" latinLnBrk="0" hangingPunct="1">
      <a:defRPr kumimoji="1" sz="707" kern="1200">
        <a:solidFill>
          <a:schemeClr val="tx1"/>
        </a:solidFill>
        <a:latin typeface="+mn-lt"/>
        <a:ea typeface="+mn-ea"/>
        <a:cs typeface="+mn-cs"/>
      </a:defRPr>
    </a:lvl2pPr>
    <a:lvl3pPr marL="538638" algn="l" defTabSz="538638" rtl="0" eaLnBrk="1" latinLnBrk="0" hangingPunct="1">
      <a:defRPr kumimoji="1" sz="707" kern="1200">
        <a:solidFill>
          <a:schemeClr val="tx1"/>
        </a:solidFill>
        <a:latin typeface="+mn-lt"/>
        <a:ea typeface="+mn-ea"/>
        <a:cs typeface="+mn-cs"/>
      </a:defRPr>
    </a:lvl3pPr>
    <a:lvl4pPr marL="807955" algn="l" defTabSz="538638" rtl="0" eaLnBrk="1" latinLnBrk="0" hangingPunct="1">
      <a:defRPr kumimoji="1" sz="707" kern="1200">
        <a:solidFill>
          <a:schemeClr val="tx1"/>
        </a:solidFill>
        <a:latin typeface="+mn-lt"/>
        <a:ea typeface="+mn-ea"/>
        <a:cs typeface="+mn-cs"/>
      </a:defRPr>
    </a:lvl4pPr>
    <a:lvl5pPr marL="1077274" algn="l" defTabSz="538638" rtl="0" eaLnBrk="1" latinLnBrk="0" hangingPunct="1">
      <a:defRPr kumimoji="1" sz="707" kern="1200">
        <a:solidFill>
          <a:schemeClr val="tx1"/>
        </a:solidFill>
        <a:latin typeface="+mn-lt"/>
        <a:ea typeface="+mn-ea"/>
        <a:cs typeface="+mn-cs"/>
      </a:defRPr>
    </a:lvl5pPr>
    <a:lvl6pPr marL="1346593" algn="l" defTabSz="538638" rtl="0" eaLnBrk="1" latinLnBrk="0" hangingPunct="1">
      <a:defRPr kumimoji="1" sz="707" kern="1200">
        <a:solidFill>
          <a:schemeClr val="tx1"/>
        </a:solidFill>
        <a:latin typeface="+mn-lt"/>
        <a:ea typeface="+mn-ea"/>
        <a:cs typeface="+mn-cs"/>
      </a:defRPr>
    </a:lvl6pPr>
    <a:lvl7pPr marL="1615911" algn="l" defTabSz="538638" rtl="0" eaLnBrk="1" latinLnBrk="0" hangingPunct="1">
      <a:defRPr kumimoji="1" sz="707" kern="1200">
        <a:solidFill>
          <a:schemeClr val="tx1"/>
        </a:solidFill>
        <a:latin typeface="+mn-lt"/>
        <a:ea typeface="+mn-ea"/>
        <a:cs typeface="+mn-cs"/>
      </a:defRPr>
    </a:lvl7pPr>
    <a:lvl8pPr marL="1885230" algn="l" defTabSz="538638" rtl="0" eaLnBrk="1" latinLnBrk="0" hangingPunct="1">
      <a:defRPr kumimoji="1" sz="707" kern="1200">
        <a:solidFill>
          <a:schemeClr val="tx1"/>
        </a:solidFill>
        <a:latin typeface="+mn-lt"/>
        <a:ea typeface="+mn-ea"/>
        <a:cs typeface="+mn-cs"/>
      </a:defRPr>
    </a:lvl8pPr>
    <a:lvl9pPr marL="2154548" algn="l" defTabSz="538638" rtl="0" eaLnBrk="1" latinLnBrk="0" hangingPunct="1">
      <a:defRPr kumimoji="1" sz="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20F70F-B0AD-46C7-AC25-D149F1F31A7E}" type="slidenum">
              <a:rPr kumimoji="1" lang="ja-JP" altLang="en-US" smtClean="0"/>
              <a:t>1</a:t>
            </a:fld>
            <a:endParaRPr kumimoji="1" lang="ja-JP" altLang="en-US"/>
          </a:p>
        </p:txBody>
      </p:sp>
    </p:spTree>
    <p:extLst>
      <p:ext uri="{BB962C8B-B14F-4D97-AF65-F5344CB8AC3E}">
        <p14:creationId xmlns:p14="http://schemas.microsoft.com/office/powerpoint/2010/main" val="74503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20F70F-B0AD-46C7-AC25-D149F1F31A7E}" type="slidenum">
              <a:rPr kumimoji="1" lang="ja-JP" altLang="en-US" smtClean="0"/>
              <a:t>2</a:t>
            </a:fld>
            <a:endParaRPr kumimoji="1" lang="ja-JP" altLang="en-US"/>
          </a:p>
        </p:txBody>
      </p:sp>
    </p:spTree>
    <p:extLst>
      <p:ext uri="{BB962C8B-B14F-4D97-AF65-F5344CB8AC3E}">
        <p14:creationId xmlns:p14="http://schemas.microsoft.com/office/powerpoint/2010/main" val="1827484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91B479F-DABC-4A58-8A6A-30799A384E63}" type="datetimeFigureOut">
              <a:rPr kumimoji="1" lang="ja-JP" altLang="en-US" smtClean="0"/>
              <a:t>2019/12/6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D037D5-8238-4160-B174-E6C91854A601}" type="slidenum">
              <a:rPr kumimoji="1" lang="ja-JP" altLang="en-US" smtClean="0"/>
              <a:t>‹#›</a:t>
            </a:fld>
            <a:endParaRPr kumimoji="1" lang="ja-JP" altLang="en-US"/>
          </a:p>
        </p:txBody>
      </p:sp>
    </p:spTree>
    <p:extLst>
      <p:ext uri="{BB962C8B-B14F-4D97-AF65-F5344CB8AC3E}">
        <p14:creationId xmlns:p14="http://schemas.microsoft.com/office/powerpoint/2010/main" val="321955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91B479F-DABC-4A58-8A6A-30799A384E63}" type="datetimeFigureOut">
              <a:rPr kumimoji="1" lang="ja-JP" altLang="en-US" smtClean="0"/>
              <a:t>2019/12/6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D037D5-8238-4160-B174-E6C91854A601}" type="slidenum">
              <a:rPr kumimoji="1" lang="ja-JP" altLang="en-US" smtClean="0"/>
              <a:t>‹#›</a:t>
            </a:fld>
            <a:endParaRPr kumimoji="1" lang="ja-JP" altLang="en-US"/>
          </a:p>
        </p:txBody>
      </p:sp>
    </p:spTree>
    <p:extLst>
      <p:ext uri="{BB962C8B-B14F-4D97-AF65-F5344CB8AC3E}">
        <p14:creationId xmlns:p14="http://schemas.microsoft.com/office/powerpoint/2010/main" val="173754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91B479F-DABC-4A58-8A6A-30799A384E63}" type="datetimeFigureOut">
              <a:rPr kumimoji="1" lang="ja-JP" altLang="en-US" smtClean="0"/>
              <a:t>2019/12/6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D037D5-8238-4160-B174-E6C91854A601}" type="slidenum">
              <a:rPr kumimoji="1" lang="ja-JP" altLang="en-US" smtClean="0"/>
              <a:t>‹#›</a:t>
            </a:fld>
            <a:endParaRPr kumimoji="1" lang="ja-JP" altLang="en-US"/>
          </a:p>
        </p:txBody>
      </p:sp>
    </p:spTree>
    <p:extLst>
      <p:ext uri="{BB962C8B-B14F-4D97-AF65-F5344CB8AC3E}">
        <p14:creationId xmlns:p14="http://schemas.microsoft.com/office/powerpoint/2010/main" val="317483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91B479F-DABC-4A58-8A6A-30799A384E63}" type="datetimeFigureOut">
              <a:rPr kumimoji="1" lang="ja-JP" altLang="en-US" smtClean="0"/>
              <a:t>2019/12/6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D037D5-8238-4160-B174-E6C91854A601}" type="slidenum">
              <a:rPr kumimoji="1" lang="ja-JP" altLang="en-US" smtClean="0"/>
              <a:t>‹#›</a:t>
            </a:fld>
            <a:endParaRPr kumimoji="1" lang="ja-JP" altLang="en-US"/>
          </a:p>
        </p:txBody>
      </p:sp>
    </p:spTree>
    <p:extLst>
      <p:ext uri="{BB962C8B-B14F-4D97-AF65-F5344CB8AC3E}">
        <p14:creationId xmlns:p14="http://schemas.microsoft.com/office/powerpoint/2010/main" val="173462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91B479F-DABC-4A58-8A6A-30799A384E63}" type="datetimeFigureOut">
              <a:rPr kumimoji="1" lang="ja-JP" altLang="en-US" smtClean="0"/>
              <a:t>2019/12/6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D037D5-8238-4160-B174-E6C91854A601}" type="slidenum">
              <a:rPr kumimoji="1" lang="ja-JP" altLang="en-US" smtClean="0"/>
              <a:t>‹#›</a:t>
            </a:fld>
            <a:endParaRPr kumimoji="1" lang="ja-JP" altLang="en-US"/>
          </a:p>
        </p:txBody>
      </p:sp>
    </p:spTree>
    <p:extLst>
      <p:ext uri="{BB962C8B-B14F-4D97-AF65-F5344CB8AC3E}">
        <p14:creationId xmlns:p14="http://schemas.microsoft.com/office/powerpoint/2010/main" val="76656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91B479F-DABC-4A58-8A6A-30799A384E63}" type="datetimeFigureOut">
              <a:rPr kumimoji="1" lang="ja-JP" altLang="en-US" smtClean="0"/>
              <a:t>2019/12/6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D037D5-8238-4160-B174-E6C91854A601}" type="slidenum">
              <a:rPr kumimoji="1" lang="ja-JP" altLang="en-US" smtClean="0"/>
              <a:t>‹#›</a:t>
            </a:fld>
            <a:endParaRPr kumimoji="1" lang="ja-JP" altLang="en-US"/>
          </a:p>
        </p:txBody>
      </p:sp>
    </p:spTree>
    <p:extLst>
      <p:ext uri="{BB962C8B-B14F-4D97-AF65-F5344CB8AC3E}">
        <p14:creationId xmlns:p14="http://schemas.microsoft.com/office/powerpoint/2010/main" val="136131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91B479F-DABC-4A58-8A6A-30799A384E63}" type="datetimeFigureOut">
              <a:rPr kumimoji="1" lang="ja-JP" altLang="en-US" smtClean="0"/>
              <a:t>2019/12/6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5D037D5-8238-4160-B174-E6C91854A601}" type="slidenum">
              <a:rPr kumimoji="1" lang="ja-JP" altLang="en-US" smtClean="0"/>
              <a:t>‹#›</a:t>
            </a:fld>
            <a:endParaRPr kumimoji="1" lang="ja-JP" altLang="en-US"/>
          </a:p>
        </p:txBody>
      </p:sp>
    </p:spTree>
    <p:extLst>
      <p:ext uri="{BB962C8B-B14F-4D97-AF65-F5344CB8AC3E}">
        <p14:creationId xmlns:p14="http://schemas.microsoft.com/office/powerpoint/2010/main" val="61406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91B479F-DABC-4A58-8A6A-30799A384E63}" type="datetimeFigureOut">
              <a:rPr kumimoji="1" lang="ja-JP" altLang="en-US" smtClean="0"/>
              <a:t>2019/12/6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5D037D5-8238-4160-B174-E6C91854A601}" type="slidenum">
              <a:rPr kumimoji="1" lang="ja-JP" altLang="en-US" smtClean="0"/>
              <a:t>‹#›</a:t>
            </a:fld>
            <a:endParaRPr kumimoji="1" lang="ja-JP" altLang="en-US"/>
          </a:p>
        </p:txBody>
      </p:sp>
    </p:spTree>
    <p:extLst>
      <p:ext uri="{BB962C8B-B14F-4D97-AF65-F5344CB8AC3E}">
        <p14:creationId xmlns:p14="http://schemas.microsoft.com/office/powerpoint/2010/main" val="152484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B479F-DABC-4A58-8A6A-30799A384E63}" type="datetimeFigureOut">
              <a:rPr kumimoji="1" lang="ja-JP" altLang="en-US" smtClean="0"/>
              <a:t>2019/12/6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5D037D5-8238-4160-B174-E6C91854A601}" type="slidenum">
              <a:rPr kumimoji="1" lang="ja-JP" altLang="en-US" smtClean="0"/>
              <a:t>‹#›</a:t>
            </a:fld>
            <a:endParaRPr kumimoji="1" lang="ja-JP" altLang="en-US"/>
          </a:p>
        </p:txBody>
      </p:sp>
    </p:spTree>
    <p:extLst>
      <p:ext uri="{BB962C8B-B14F-4D97-AF65-F5344CB8AC3E}">
        <p14:creationId xmlns:p14="http://schemas.microsoft.com/office/powerpoint/2010/main" val="419907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91B479F-DABC-4A58-8A6A-30799A384E63}" type="datetimeFigureOut">
              <a:rPr kumimoji="1" lang="ja-JP" altLang="en-US" smtClean="0"/>
              <a:t>2019/12/6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D037D5-8238-4160-B174-E6C91854A601}" type="slidenum">
              <a:rPr kumimoji="1" lang="ja-JP" altLang="en-US" smtClean="0"/>
              <a:t>‹#›</a:t>
            </a:fld>
            <a:endParaRPr kumimoji="1" lang="ja-JP" altLang="en-US"/>
          </a:p>
        </p:txBody>
      </p:sp>
    </p:spTree>
    <p:extLst>
      <p:ext uri="{BB962C8B-B14F-4D97-AF65-F5344CB8AC3E}">
        <p14:creationId xmlns:p14="http://schemas.microsoft.com/office/powerpoint/2010/main" val="236381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91B479F-DABC-4A58-8A6A-30799A384E63}" type="datetimeFigureOut">
              <a:rPr kumimoji="1" lang="ja-JP" altLang="en-US" smtClean="0"/>
              <a:t>2019/12/6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D037D5-8238-4160-B174-E6C91854A601}" type="slidenum">
              <a:rPr kumimoji="1" lang="ja-JP" altLang="en-US" smtClean="0"/>
              <a:t>‹#›</a:t>
            </a:fld>
            <a:endParaRPr kumimoji="1" lang="ja-JP" altLang="en-US"/>
          </a:p>
        </p:txBody>
      </p:sp>
    </p:spTree>
    <p:extLst>
      <p:ext uri="{BB962C8B-B14F-4D97-AF65-F5344CB8AC3E}">
        <p14:creationId xmlns:p14="http://schemas.microsoft.com/office/powerpoint/2010/main" val="408304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91B479F-DABC-4A58-8A6A-30799A384E63}" type="datetimeFigureOut">
              <a:rPr kumimoji="1" lang="ja-JP" altLang="en-US" smtClean="0"/>
              <a:t>2019/12/6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5D037D5-8238-4160-B174-E6C91854A601}" type="slidenum">
              <a:rPr kumimoji="1" lang="ja-JP" altLang="en-US" smtClean="0"/>
              <a:t>‹#›</a:t>
            </a:fld>
            <a:endParaRPr kumimoji="1" lang="ja-JP" altLang="en-US"/>
          </a:p>
        </p:txBody>
      </p:sp>
    </p:spTree>
    <p:extLst>
      <p:ext uri="{BB962C8B-B14F-4D97-AF65-F5344CB8AC3E}">
        <p14:creationId xmlns:p14="http://schemas.microsoft.com/office/powerpoint/2010/main" val="20358345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 Box 802"/>
          <p:cNvSpPr txBox="1">
            <a:spLocks noChangeArrowheads="1"/>
          </p:cNvSpPr>
          <p:nvPr/>
        </p:nvSpPr>
        <p:spPr bwMode="auto">
          <a:xfrm>
            <a:off x="76200" y="1473827"/>
            <a:ext cx="6705600" cy="8376158"/>
          </a:xfrm>
          <a:prstGeom prst="rect">
            <a:avLst/>
          </a:prstGeom>
          <a:gradFill>
            <a:gsLst>
              <a:gs pos="0">
                <a:srgbClr val="FFC000"/>
              </a:gs>
              <a:gs pos="100000">
                <a:schemeClr val="bg1"/>
              </a:gs>
            </a:gsLst>
            <a:lin ang="5400000" scaled="1"/>
          </a:gradFill>
          <a:ln w="38100" cmpd="dbl">
            <a:solidFill>
              <a:srgbClr val="000000"/>
            </a:solidFill>
            <a:miter lim="800000"/>
            <a:headEnd/>
            <a:tailEnd/>
          </a:ln>
        </p:spPr>
        <p:txBody>
          <a:bodyPr rot="0" vert="horz" wrap="square" lIns="40438" tIns="4839" rIns="40438" bIns="4839" anchor="t" anchorCtr="0" upright="1">
            <a:noAutofit/>
          </a:bodyPr>
          <a:lstStyle/>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b="1" kern="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p:cNvPicPr/>
          <p:nvPr/>
        </p:nvPicPr>
        <p:blipFill>
          <a:blip r:embed="rId3">
            <a:extLst>
              <a:ext uri="{28A0092B-C50C-407E-A947-70E740481C1C}">
                <a14:useLocalDpi xmlns:a14="http://schemas.microsoft.com/office/drawing/2010/main" val="0"/>
              </a:ext>
            </a:extLst>
          </a:blip>
          <a:srcRect/>
          <a:stretch>
            <a:fillRect/>
          </a:stretch>
        </p:blipFill>
        <p:spPr bwMode="auto">
          <a:xfrm>
            <a:off x="76200" y="90204"/>
            <a:ext cx="6705600" cy="1152434"/>
          </a:xfrm>
          <a:prstGeom prst="rect">
            <a:avLst/>
          </a:prstGeom>
          <a:noFill/>
          <a:ln>
            <a:noFill/>
          </a:ln>
          <a:effectLst/>
        </p:spPr>
      </p:pic>
      <p:sp>
        <p:nvSpPr>
          <p:cNvPr id="5" name="Text Box 799"/>
          <p:cNvSpPr txBox="1">
            <a:spLocks noChangeArrowheads="1"/>
          </p:cNvSpPr>
          <p:nvPr/>
        </p:nvSpPr>
        <p:spPr bwMode="auto">
          <a:xfrm>
            <a:off x="5250349" y="108926"/>
            <a:ext cx="1511875" cy="881674"/>
          </a:xfrm>
          <a:prstGeom prst="rect">
            <a:avLst/>
          </a:prstGeom>
          <a:solidFill>
            <a:srgbClr val="FFFFFF"/>
          </a:solidFill>
          <a:ln w="28575">
            <a:solidFill>
              <a:schemeClr val="dk1">
                <a:lumMod val="0"/>
                <a:lumOff val="0"/>
              </a:schemeClr>
            </a:solidFill>
            <a:miter lim="800000"/>
            <a:headEnd/>
            <a:tailEnd/>
          </a:ln>
        </p:spPr>
        <p:txBody>
          <a:bodyPr rot="0" vert="horz" wrap="square" lIns="40438" tIns="4839" rIns="40438" bIns="4839" anchor="t" anchorCtr="0" upright="1">
            <a:noAutofit/>
          </a:bodyPr>
          <a:lstStyle/>
          <a:p>
            <a:pPr algn="just">
              <a:spcBef>
                <a:spcPts val="200"/>
              </a:spcBef>
            </a:pPr>
            <a:r>
              <a:rPr lang="zh-CN" altLang="en-US" sz="780" b="1" kern="100" dirty="0" smtClean="0">
                <a:latin typeface="Century" panose="02040604050505020304" pitchFamily="18" charset="0"/>
                <a:ea typeface="HG丸ｺﾞｼｯｸM-PRO" panose="020F0600000000000000" pitchFamily="50" charset="-128"/>
                <a:cs typeface="Times New Roman" panose="02020603050405020304" pitchFamily="18" charset="0"/>
              </a:rPr>
              <a:t>第</a:t>
            </a:r>
            <a:r>
              <a:rPr lang="ja-JP" altLang="en-US" sz="780" b="1" kern="100" dirty="0" smtClean="0">
                <a:latin typeface="Century" panose="02040604050505020304" pitchFamily="18" charset="0"/>
                <a:ea typeface="HG丸ｺﾞｼｯｸM-PRO" panose="020F0600000000000000" pitchFamily="50" charset="-128"/>
                <a:cs typeface="Times New Roman" panose="02020603050405020304" pitchFamily="18" charset="0"/>
              </a:rPr>
              <a:t>２９</a:t>
            </a:r>
            <a:r>
              <a:rPr lang="zh-CN" altLang="en-US" sz="780" b="1" kern="100" dirty="0" smtClean="0">
                <a:latin typeface="Century" panose="02040604050505020304" pitchFamily="18" charset="0"/>
                <a:ea typeface="HG丸ｺﾞｼｯｸM-PRO" panose="020F0600000000000000" pitchFamily="50" charset="-128"/>
                <a:cs typeface="Times New Roman" panose="02020603050405020304" pitchFamily="18" charset="0"/>
              </a:rPr>
              <a:t>号</a:t>
            </a:r>
            <a:r>
              <a:rPr lang="zh-CN" altLang="en-US" sz="780" b="1"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780" b="1" kern="100" dirty="0">
                <a:latin typeface="Century" panose="02040604050505020304" pitchFamily="18" charset="0"/>
                <a:ea typeface="HG丸ｺﾞｼｯｸM-PRO" panose="020F0600000000000000" pitchFamily="50" charset="-128"/>
                <a:cs typeface="Times New Roman" panose="02020603050405020304" pitchFamily="18" charset="0"/>
              </a:rPr>
              <a:t>令和元</a:t>
            </a:r>
            <a:r>
              <a:rPr lang="zh-CN" altLang="en-US" sz="780" b="1" kern="100" dirty="0">
                <a:latin typeface="Century" panose="02040604050505020304" pitchFamily="18" charset="0"/>
                <a:ea typeface="HG丸ｺﾞｼｯｸM-PRO" panose="020F0600000000000000" pitchFamily="50" charset="-128"/>
                <a:cs typeface="Times New Roman" panose="02020603050405020304" pitchFamily="18" charset="0"/>
              </a:rPr>
              <a:t>年</a:t>
            </a:r>
            <a:r>
              <a:rPr lang="ja-JP" altLang="en-US" sz="780" b="1" kern="100" dirty="0">
                <a:latin typeface="Century" panose="02040604050505020304" pitchFamily="18" charset="0"/>
                <a:ea typeface="HG丸ｺﾞｼｯｸM-PRO" panose="020F0600000000000000" pitchFamily="50" charset="-128"/>
                <a:cs typeface="Times New Roman" panose="02020603050405020304" pitchFamily="18" charset="0"/>
              </a:rPr>
              <a:t>９</a:t>
            </a:r>
            <a:r>
              <a:rPr lang="zh-CN" altLang="en-US" sz="780" b="1" kern="100" dirty="0">
                <a:latin typeface="Century" panose="02040604050505020304" pitchFamily="18" charset="0"/>
                <a:ea typeface="HG丸ｺﾞｼｯｸM-PRO" panose="020F0600000000000000" pitchFamily="50" charset="-128"/>
                <a:cs typeface="Times New Roman" panose="02020603050405020304" pitchFamily="18" charset="0"/>
              </a:rPr>
              <a:t>月発行</a:t>
            </a:r>
            <a:r>
              <a:rPr lang="zh-CN" altLang="en-US" sz="780" b="1" kern="100" dirty="0" smtClean="0">
                <a:latin typeface="Century" panose="02040604050505020304" pitchFamily="18" charset="0"/>
                <a:ea typeface="HG丸ｺﾞｼｯｸM-PRO" panose="020F0600000000000000" pitchFamily="50" charset="-128"/>
                <a:cs typeface="Times New Roman" panose="02020603050405020304" pitchFamily="18" charset="0"/>
              </a:rPr>
              <a:t>）</a:t>
            </a:r>
            <a:r>
              <a:rPr lang="zh-CN" altLang="en-US" sz="780" kern="100" dirty="0" smtClean="0">
                <a:latin typeface="Century" panose="02040604050505020304" pitchFamily="18" charset="0"/>
                <a:ea typeface="HGPｺﾞｼｯｸM" panose="020B0600000000000000" pitchFamily="50" charset="-128"/>
                <a:cs typeface="Times New Roman" panose="02020603050405020304" pitchFamily="18" charset="0"/>
              </a:rPr>
              <a:t> </a:t>
            </a:r>
            <a:endParaRPr lang="en-US" altLang="ja-JP" sz="780" kern="100" dirty="0">
              <a:latin typeface="Century" panose="02040604050505020304" pitchFamily="18" charset="0"/>
              <a:ea typeface="HGPｺﾞｼｯｸM" panose="020B0600000000000000" pitchFamily="50" charset="-128"/>
              <a:cs typeface="Times New Roman" panose="02020603050405020304" pitchFamily="18" charset="0"/>
            </a:endParaRPr>
          </a:p>
          <a:p>
            <a:pPr>
              <a:spcBef>
                <a:spcPts val="200"/>
              </a:spcBef>
              <a:spcAft>
                <a:spcPts val="200"/>
              </a:spcAft>
            </a:pPr>
            <a:r>
              <a:rPr lang="ja-JP" altLang="en-US" sz="800" kern="100" dirty="0">
                <a:latin typeface="Century" panose="02040604050505020304" pitchFamily="18" charset="0"/>
                <a:ea typeface="HGPｺﾞｼｯｸM" panose="020B0600000000000000" pitchFamily="50" charset="-128"/>
                <a:cs typeface="Times New Roman" panose="02020603050405020304" pitchFamily="18" charset="0"/>
              </a:rPr>
              <a:t>発行：</a:t>
            </a:r>
            <a:r>
              <a:rPr lang="ja-JP" altLang="en-US" sz="800" kern="100" dirty="0" smtClean="0">
                <a:latin typeface="Century" panose="02040604050505020304" pitchFamily="18" charset="0"/>
                <a:ea typeface="HGPｺﾞｼｯｸM" panose="020B0600000000000000" pitchFamily="50" charset="-128"/>
                <a:cs typeface="Times New Roman" panose="02020603050405020304" pitchFamily="18" charset="0"/>
              </a:rPr>
              <a:t>年</a:t>
            </a:r>
            <a:r>
              <a:rPr lang="ja-JP" altLang="en-US" sz="800" kern="100" dirty="0">
                <a:latin typeface="Century" panose="02040604050505020304" pitchFamily="18" charset="0"/>
                <a:ea typeface="HGPｺﾞｼｯｸM" panose="020B0600000000000000" pitchFamily="50" charset="-128"/>
                <a:cs typeface="Times New Roman" panose="02020603050405020304" pitchFamily="18" charset="0"/>
              </a:rPr>
              <a:t>３</a:t>
            </a:r>
            <a:r>
              <a:rPr lang="ja-JP" altLang="en-US" sz="800" kern="100" dirty="0" smtClean="0">
                <a:latin typeface="Century" panose="02040604050505020304" pitchFamily="18" charset="0"/>
                <a:ea typeface="HGPｺﾞｼｯｸM" panose="020B0600000000000000" pitchFamily="50" charset="-128"/>
                <a:cs typeface="Times New Roman" panose="02020603050405020304" pitchFamily="18" charset="0"/>
              </a:rPr>
              <a:t>回</a:t>
            </a:r>
            <a:endParaRPr lang="ja-JP" altLang="en-US" sz="800" kern="100" dirty="0">
              <a:latin typeface="Century" panose="02040604050505020304" pitchFamily="18" charset="0"/>
              <a:ea typeface="ＭＳ 明朝" panose="02020609040205080304" pitchFamily="17" charset="-128"/>
              <a:cs typeface="Times New Roman" panose="02020603050405020304" pitchFamily="18" charset="0"/>
            </a:endParaRPr>
          </a:p>
          <a:p>
            <a:pPr algn="dist">
              <a:lnSpc>
                <a:spcPts val="435"/>
              </a:lnSpc>
            </a:pPr>
            <a:endParaRPr lang="en-US" altLang="ja-JP" sz="381" kern="100" dirty="0">
              <a:latin typeface="Century" panose="02040604050505020304" pitchFamily="18" charset="0"/>
              <a:ea typeface="HGPｺﾞｼｯｸM" panose="020B0600000000000000" pitchFamily="50" charset="-128"/>
              <a:cs typeface="Times New Roman" panose="02020603050405020304" pitchFamily="18" charset="0"/>
            </a:endParaRPr>
          </a:p>
          <a:p>
            <a:pPr algn="dist">
              <a:lnSpc>
                <a:spcPts val="435"/>
              </a:lnSpc>
            </a:pPr>
            <a:r>
              <a:rPr lang="ja-JP" altLang="en-US" sz="550" kern="100" dirty="0">
                <a:latin typeface="Century" panose="02040604050505020304" pitchFamily="18" charset="0"/>
                <a:ea typeface="HGPｺﾞｼｯｸM" panose="020B0600000000000000" pitchFamily="50" charset="-128"/>
                <a:cs typeface="Times New Roman" panose="02020603050405020304" pitchFamily="18" charset="0"/>
              </a:rPr>
              <a:t>発行元：大阪府青少年・地域安全室 治安対策課</a:t>
            </a:r>
            <a:r>
              <a:rPr lang="ja-JP" altLang="en-US" sz="381" kern="100" dirty="0">
                <a:latin typeface="Century" panose="02040604050505020304" pitchFamily="18" charset="0"/>
                <a:ea typeface="HGPｺﾞｼｯｸM" panose="020B0600000000000000" pitchFamily="50" charset="-128"/>
                <a:cs typeface="Times New Roman" panose="02020603050405020304" pitchFamily="18" charset="0"/>
              </a:rPr>
              <a:t>　　　　　　　　　　　　　</a:t>
            </a:r>
            <a:r>
              <a:rPr lang="ja-JP" altLang="en-US" sz="500" kern="100" dirty="0">
                <a:latin typeface="Century" panose="02040604050505020304" pitchFamily="18" charset="0"/>
                <a:ea typeface="HGPｺﾞｼｯｸM" panose="020B0600000000000000" pitchFamily="50" charset="-128"/>
                <a:cs typeface="Times New Roman" panose="02020603050405020304" pitchFamily="18" charset="0"/>
              </a:rPr>
              <a:t>　</a:t>
            </a:r>
            <a:r>
              <a:rPr lang="ja-JP" altLang="en-US" sz="500" kern="100" dirty="0" smtClean="0">
                <a:latin typeface="Century" panose="02040604050505020304" pitchFamily="18" charset="0"/>
                <a:ea typeface="HGPｺﾞｼｯｸM" panose="020B0600000000000000" pitchFamily="50" charset="-128"/>
                <a:cs typeface="Times New Roman" panose="02020603050405020304" pitchFamily="18" charset="0"/>
              </a:rPr>
              <a:t>　</a:t>
            </a:r>
            <a:endParaRPr lang="en-US" altLang="ja-JP" sz="500" kern="100" dirty="0" smtClean="0">
              <a:latin typeface="Century" panose="02040604050505020304" pitchFamily="18" charset="0"/>
              <a:ea typeface="HGPｺﾞｼｯｸM" panose="020B0600000000000000" pitchFamily="50" charset="-128"/>
              <a:cs typeface="Times New Roman" panose="02020603050405020304" pitchFamily="18" charset="0"/>
            </a:endParaRPr>
          </a:p>
          <a:p>
            <a:pPr algn="dist">
              <a:lnSpc>
                <a:spcPts val="435"/>
              </a:lnSpc>
            </a:pPr>
            <a:r>
              <a:rPr lang="ja-JP" altLang="en-US" sz="500" b="1" kern="100" dirty="0">
                <a:latin typeface="Century" panose="02040604050505020304" pitchFamily="18" charset="0"/>
                <a:ea typeface="HGPｺﾞｼｯｸM" panose="020B0600000000000000" pitchFamily="50" charset="-128"/>
                <a:cs typeface="Times New Roman" panose="02020603050405020304" pitchFamily="18" charset="0"/>
              </a:rPr>
              <a:t>　</a:t>
            </a:r>
            <a:r>
              <a:rPr lang="ja-JP" altLang="en-US" sz="500" b="1" kern="100" dirty="0" smtClean="0">
                <a:latin typeface="Century" panose="02040604050505020304" pitchFamily="18" charset="0"/>
                <a:ea typeface="HGPｺﾞｼｯｸM" panose="020B0600000000000000" pitchFamily="50" charset="-128"/>
                <a:cs typeface="Times New Roman" panose="02020603050405020304" pitchFamily="18" charset="0"/>
              </a:rPr>
              <a:t>　　　</a:t>
            </a:r>
            <a:r>
              <a:rPr lang="ja-JP" altLang="en-US" sz="550" b="1" kern="100" dirty="0" smtClean="0">
                <a:latin typeface="Century" panose="02040604050505020304" pitchFamily="18" charset="0"/>
                <a:ea typeface="HGPｺﾞｼｯｸM" panose="020B0600000000000000" pitchFamily="50" charset="-128"/>
                <a:cs typeface="Times New Roman" panose="02020603050405020304" pitchFamily="18" charset="0"/>
              </a:rPr>
              <a:t>　</a:t>
            </a:r>
            <a:endParaRPr lang="en-US" altLang="ja-JP" sz="550" b="1" kern="100" dirty="0" smtClean="0">
              <a:latin typeface="Century" panose="02040604050505020304" pitchFamily="18" charset="0"/>
              <a:ea typeface="HGPｺﾞｼｯｸM" panose="020B0600000000000000" pitchFamily="50" charset="-128"/>
              <a:cs typeface="Times New Roman" panose="02020603050405020304" pitchFamily="18" charset="0"/>
            </a:endParaRPr>
          </a:p>
          <a:p>
            <a:pPr algn="dist">
              <a:lnSpc>
                <a:spcPts val="435"/>
              </a:lnSpc>
              <a:spcBef>
                <a:spcPts val="100"/>
              </a:spcBef>
              <a:spcAft>
                <a:spcPts val="100"/>
              </a:spcAft>
            </a:pPr>
            <a:r>
              <a:rPr lang="ja-JP" altLang="en-US" sz="550" b="1" kern="100" dirty="0" smtClean="0">
                <a:latin typeface="Century" panose="02040604050505020304" pitchFamily="18" charset="0"/>
                <a:ea typeface="HGPｺﾞｼｯｸM" panose="020B0600000000000000" pitchFamily="50" charset="-128"/>
                <a:cs typeface="Times New Roman" panose="02020603050405020304" pitchFamily="18" charset="0"/>
              </a:rPr>
              <a:t>　　　　　</a:t>
            </a:r>
            <a:endParaRPr lang="en-US" altLang="ja-JP" sz="550" b="1" kern="100" dirty="0" smtClean="0">
              <a:latin typeface="Century" panose="02040604050505020304" pitchFamily="18" charset="0"/>
              <a:ea typeface="HGPｺﾞｼｯｸM" panose="020B0600000000000000" pitchFamily="50" charset="-128"/>
              <a:cs typeface="Times New Roman" panose="02020603050405020304" pitchFamily="18" charset="0"/>
            </a:endParaRPr>
          </a:p>
          <a:p>
            <a:pPr algn="dist">
              <a:lnSpc>
                <a:spcPts val="435"/>
              </a:lnSpc>
              <a:spcBef>
                <a:spcPts val="100"/>
              </a:spcBef>
              <a:spcAft>
                <a:spcPts val="100"/>
              </a:spcAft>
            </a:pPr>
            <a:r>
              <a:rPr lang="ja-JP" altLang="en-US" sz="550" b="1" kern="100" dirty="0">
                <a:latin typeface="Century" panose="02040604050505020304" pitchFamily="18" charset="0"/>
                <a:ea typeface="HGPｺﾞｼｯｸM" panose="020B0600000000000000" pitchFamily="50" charset="-128"/>
                <a:cs typeface="Times New Roman" panose="02020603050405020304" pitchFamily="18" charset="0"/>
              </a:rPr>
              <a:t>　</a:t>
            </a:r>
            <a:r>
              <a:rPr lang="ja-JP" altLang="en-US" sz="550" b="1" kern="100" dirty="0" smtClean="0">
                <a:latin typeface="Century" panose="02040604050505020304" pitchFamily="18" charset="0"/>
                <a:ea typeface="HGPｺﾞｼｯｸM" panose="020B0600000000000000" pitchFamily="50" charset="-128"/>
                <a:cs typeface="Times New Roman" panose="02020603050405020304" pitchFamily="18" charset="0"/>
              </a:rPr>
              <a:t>　　　　　</a:t>
            </a:r>
            <a:r>
              <a:rPr lang="en-US" altLang="ja-JP" sz="700" b="1" kern="100" dirty="0" smtClean="0">
                <a:latin typeface="Century" panose="02040604050505020304" pitchFamily="18" charset="0"/>
                <a:ea typeface="HGPｺﾞｼｯｸM" panose="020B0600000000000000" pitchFamily="50" charset="-128"/>
                <a:cs typeface="Times New Roman" panose="02020603050405020304" pitchFamily="18" charset="0"/>
              </a:rPr>
              <a:t>(</a:t>
            </a:r>
            <a:r>
              <a:rPr lang="en-US" sz="700" b="1" kern="100" dirty="0">
                <a:latin typeface="HGPｺﾞｼｯｸM" panose="020B0600000000000000" pitchFamily="50" charset="-128"/>
                <a:ea typeface="ＭＳ 明朝" panose="02020609040205080304" pitchFamily="17" charset="-128"/>
                <a:cs typeface="Times New Roman" panose="02020603050405020304" pitchFamily="18" charset="0"/>
              </a:rPr>
              <a:t>06)6941-0351 (</a:t>
            </a:r>
            <a:r>
              <a:rPr lang="zh-CN" altLang="en-US" sz="700" b="1" kern="100" dirty="0">
                <a:latin typeface="Century" panose="02040604050505020304" pitchFamily="18" charset="0"/>
                <a:ea typeface="HGPｺﾞｼｯｸM" panose="020B0600000000000000" pitchFamily="50" charset="-128"/>
                <a:cs typeface="Times New Roman" panose="02020603050405020304" pitchFamily="18" charset="0"/>
              </a:rPr>
              <a:t>内線</a:t>
            </a:r>
            <a:r>
              <a:rPr lang="en-US" sz="700" b="1" kern="100" dirty="0" smtClean="0">
                <a:latin typeface="HGPｺﾞｼｯｸM" panose="020B0600000000000000" pitchFamily="50" charset="-128"/>
                <a:ea typeface="ＭＳ 明朝" panose="02020609040205080304" pitchFamily="17" charset="-128"/>
                <a:cs typeface="Times New Roman" panose="02020603050405020304" pitchFamily="18" charset="0"/>
              </a:rPr>
              <a:t>4</a:t>
            </a:r>
            <a:r>
              <a:rPr lang="en-US" altLang="ja-JP" sz="700" b="1" kern="100" dirty="0">
                <a:latin typeface="HGPｺﾞｼｯｸM" panose="020B0600000000000000" pitchFamily="50" charset="-128"/>
                <a:ea typeface="HGPｺﾞｼｯｸM" panose="020B0600000000000000" pitchFamily="50" charset="-128"/>
                <a:cs typeface="Times New Roman" panose="02020603050405020304" pitchFamily="18" charset="0"/>
              </a:rPr>
              <a:t>214</a:t>
            </a:r>
            <a:r>
              <a:rPr lang="en-US" sz="700" b="1" kern="100" dirty="0" smtClean="0">
                <a:latin typeface="HGPｺﾞｼｯｸM" panose="020B0600000000000000" pitchFamily="50" charset="-128"/>
                <a:ea typeface="ＭＳ 明朝" panose="02020609040205080304" pitchFamily="17" charset="-128"/>
                <a:cs typeface="Times New Roman" panose="02020603050405020304" pitchFamily="18" charset="0"/>
              </a:rPr>
              <a:t>) </a:t>
            </a:r>
            <a:endParaRPr lang="en-US" sz="700" kern="100" dirty="0" smtClean="0">
              <a:latin typeface="HGPｺﾞｼｯｸM" panose="020B0600000000000000" pitchFamily="50" charset="-128"/>
              <a:ea typeface="ＭＳ 明朝" panose="02020609040205080304" pitchFamily="17" charset="-128"/>
              <a:cs typeface="Times New Roman" panose="02020603050405020304" pitchFamily="18" charset="0"/>
            </a:endParaRPr>
          </a:p>
          <a:p>
            <a:pPr algn="dist">
              <a:lnSpc>
                <a:spcPts val="435"/>
              </a:lnSpc>
              <a:spcBef>
                <a:spcPts val="100"/>
              </a:spcBef>
              <a:spcAft>
                <a:spcPts val="100"/>
              </a:spcAft>
            </a:pPr>
            <a:endParaRPr lang="en-US" sz="435" kern="100" dirty="0">
              <a:latin typeface="HGPｺﾞｼｯｸM" panose="020B0600000000000000" pitchFamily="50" charset="-128"/>
              <a:ea typeface="ＭＳ 明朝" panose="02020609040205080304" pitchFamily="17" charset="-128"/>
              <a:cs typeface="Times New Roman" panose="02020603050405020304" pitchFamily="18" charset="0"/>
            </a:endParaRPr>
          </a:p>
          <a:p>
            <a:pPr algn="dist">
              <a:lnSpc>
                <a:spcPts val="435"/>
              </a:lnSpc>
              <a:spcBef>
                <a:spcPts val="100"/>
              </a:spcBef>
              <a:spcAft>
                <a:spcPts val="100"/>
              </a:spcAft>
            </a:pPr>
            <a:r>
              <a:rPr lang="en-US" sz="435" kern="100" dirty="0" smtClean="0">
                <a:latin typeface="HGPｺﾞｼｯｸM" panose="020B0600000000000000" pitchFamily="50" charset="-128"/>
                <a:ea typeface="ＭＳ 明朝" panose="02020609040205080304" pitchFamily="17" charset="-128"/>
                <a:cs typeface="Times New Roman" panose="02020603050405020304" pitchFamily="18" charset="0"/>
              </a:rPr>
              <a:t>http</a:t>
            </a:r>
            <a:r>
              <a:rPr lang="en-US" sz="435" kern="100" dirty="0">
                <a:latin typeface="HGPｺﾞｼｯｸM" panose="020B0600000000000000" pitchFamily="50" charset="-128"/>
                <a:ea typeface="ＭＳ 明朝" panose="02020609040205080304" pitchFamily="17" charset="-128"/>
                <a:cs typeface="Times New Roman" panose="02020603050405020304" pitchFamily="18" charset="0"/>
              </a:rPr>
              <a:t>://www.pref.osaka.jp/chiantaisaku/</a:t>
            </a:r>
            <a:endParaRPr lang="ja-JP" altLang="en-US" sz="435"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6" name="図 5"/>
          <p:cNvPicPr/>
          <p:nvPr/>
        </p:nvPicPr>
        <p:blipFill>
          <a:blip r:embed="rId4" cstate="print">
            <a:extLst>
              <a:ext uri="{28A0092B-C50C-407E-A947-70E740481C1C}">
                <a14:useLocalDpi xmlns:a14="http://schemas.microsoft.com/office/drawing/2010/main" val="0"/>
              </a:ext>
            </a:extLst>
          </a:blip>
          <a:stretch>
            <a:fillRect/>
          </a:stretch>
        </p:blipFill>
        <p:spPr>
          <a:xfrm>
            <a:off x="123849" y="155048"/>
            <a:ext cx="883844" cy="904368"/>
          </a:xfrm>
          <a:prstGeom prst="rect">
            <a:avLst/>
          </a:prstGeom>
          <a:noFill/>
        </p:spPr>
      </p:pic>
      <p:pic>
        <p:nvPicPr>
          <p:cNvPr id="10" name="図 9"/>
          <p:cNvPicPr/>
          <p:nvPr/>
        </p:nvPicPr>
        <p:blipFill>
          <a:blip r:embed="rId5">
            <a:extLst>
              <a:ext uri="{28A0092B-C50C-407E-A947-70E740481C1C}">
                <a14:useLocalDpi xmlns:a14="http://schemas.microsoft.com/office/drawing/2010/main" val="0"/>
              </a:ext>
            </a:extLst>
          </a:blip>
          <a:srcRect/>
          <a:stretch>
            <a:fillRect/>
          </a:stretch>
        </p:blipFill>
        <p:spPr bwMode="auto">
          <a:xfrm>
            <a:off x="1007694" y="552626"/>
            <a:ext cx="4221532" cy="537987"/>
          </a:xfrm>
          <a:prstGeom prst="rect">
            <a:avLst/>
          </a:prstGeom>
          <a:noFill/>
          <a:ln>
            <a:noFill/>
          </a:ln>
          <a:effectLst/>
        </p:spPr>
      </p:pic>
      <p:pic>
        <p:nvPicPr>
          <p:cNvPr id="11" name="図 10"/>
          <p:cNvPicPr/>
          <p:nvPr/>
        </p:nvPicPr>
        <p:blipFill>
          <a:blip r:embed="rId6">
            <a:extLst>
              <a:ext uri="{28A0092B-C50C-407E-A947-70E740481C1C}">
                <a14:useLocalDpi xmlns:a14="http://schemas.microsoft.com/office/drawing/2010/main" val="0"/>
              </a:ext>
            </a:extLst>
          </a:blip>
          <a:srcRect/>
          <a:stretch>
            <a:fillRect/>
          </a:stretch>
        </p:blipFill>
        <p:spPr bwMode="auto">
          <a:xfrm>
            <a:off x="4499581" y="150620"/>
            <a:ext cx="490105" cy="752563"/>
          </a:xfrm>
          <a:prstGeom prst="rect">
            <a:avLst/>
          </a:prstGeom>
          <a:noFill/>
          <a:ln>
            <a:noFill/>
          </a:ln>
          <a:effectLst/>
        </p:spPr>
      </p:pic>
      <p:sp>
        <p:nvSpPr>
          <p:cNvPr id="7" name="WordArt 820"/>
          <p:cNvSpPr txBox="1">
            <a:spLocks noChangeArrowheads="1" noChangeShapeType="1" noTextEdit="1"/>
          </p:cNvSpPr>
          <p:nvPr/>
        </p:nvSpPr>
        <p:spPr bwMode="auto">
          <a:xfrm>
            <a:off x="1103107" y="253582"/>
            <a:ext cx="3338040" cy="611840"/>
          </a:xfrm>
          <a:prstGeom prst="rect">
            <a:avLst/>
          </a:prstGeom>
        </p:spPr>
        <p:txBody>
          <a:bodyPr wrap="square" numCol="1" fromWordArt="1">
            <a:prstTxWarp prst="textPlain">
              <a:avLst>
                <a:gd name="adj" fmla="val 50000"/>
              </a:avLst>
            </a:prstTxWarp>
            <a:noAutofit/>
          </a:bodyPr>
          <a:lstStyle/>
          <a:p>
            <a:pPr algn="ctr"/>
            <a:r>
              <a:rPr lang="ja-JP" altLang="en-US" sz="1416" b="1" dirty="0">
                <a:ln w="19050" cap="flat" cmpd="sng" algn="ctr">
                  <a:solidFill>
                    <a:srgbClr val="99CCFF"/>
                  </a:solidFill>
                  <a:prstDash val="solid"/>
                  <a:round/>
                </a:ln>
                <a:solidFill>
                  <a:srgbClr val="0066CC"/>
                </a:solidFill>
                <a:effectLst>
                  <a:outerShdw dist="35941" dir="2700000" algn="ctr" rotWithShape="0">
                    <a:srgbClr val="990000"/>
                  </a:outerShdw>
                </a:effectLst>
                <a:latin typeface="ＭＳ Ｐゴシック" panose="020B0600070205080204" pitchFamily="50" charset="-128"/>
                <a:ea typeface="HG創英角ｺﾞｼｯｸUB" panose="020B0909000000000000" pitchFamily="49" charset="-128"/>
                <a:cs typeface="ＭＳ Ｐゴシック" panose="020B0600070205080204" pitchFamily="50" charset="-128"/>
              </a:rPr>
              <a:t>治　　対策ニュース</a:t>
            </a:r>
            <a:endParaRPr lang="ja-JP" altLang="en-US" sz="654"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8" name="図 7"/>
          <p:cNvPicPr/>
          <p:nvPr/>
        </p:nvPicPr>
        <p:blipFill>
          <a:blip r:embed="rId7">
            <a:extLst>
              <a:ext uri="{28A0092B-C50C-407E-A947-70E740481C1C}">
                <a14:useLocalDpi xmlns:a14="http://schemas.microsoft.com/office/drawing/2010/main" val="0"/>
              </a:ext>
            </a:extLst>
          </a:blip>
          <a:srcRect/>
          <a:stretch>
            <a:fillRect/>
          </a:stretch>
        </p:blipFill>
        <p:spPr bwMode="auto">
          <a:xfrm>
            <a:off x="1437302" y="206372"/>
            <a:ext cx="877557" cy="1043563"/>
          </a:xfrm>
          <a:prstGeom prst="rect">
            <a:avLst/>
          </a:prstGeom>
          <a:noFill/>
          <a:ln>
            <a:noFill/>
          </a:ln>
          <a:effectLst/>
        </p:spPr>
      </p:pic>
      <p:pic>
        <p:nvPicPr>
          <p:cNvPr id="12" name="図 11"/>
          <p:cNvPicPr/>
          <p:nvPr/>
        </p:nvPicPr>
        <p:blipFill>
          <a:blip r:embed="rId8">
            <a:extLst>
              <a:ext uri="{28A0092B-C50C-407E-A947-70E740481C1C}">
                <a14:useLocalDpi xmlns:a14="http://schemas.microsoft.com/office/drawing/2010/main" val="0"/>
              </a:ext>
            </a:extLst>
          </a:blip>
          <a:srcRect/>
          <a:stretch>
            <a:fillRect/>
          </a:stretch>
        </p:blipFill>
        <p:spPr bwMode="auto">
          <a:xfrm>
            <a:off x="5287660" y="567006"/>
            <a:ext cx="250694" cy="198829"/>
          </a:xfrm>
          <a:prstGeom prst="rect">
            <a:avLst/>
          </a:prstGeom>
          <a:noFill/>
          <a:ln>
            <a:noFill/>
          </a:ln>
          <a:effectLst/>
        </p:spPr>
      </p:pic>
      <p:sp>
        <p:nvSpPr>
          <p:cNvPr id="14" name="Rectangle 804"/>
          <p:cNvSpPr>
            <a:spLocks noChangeArrowheads="1"/>
          </p:cNvSpPr>
          <p:nvPr/>
        </p:nvSpPr>
        <p:spPr bwMode="auto">
          <a:xfrm>
            <a:off x="167435" y="1271325"/>
            <a:ext cx="2331821" cy="268467"/>
          </a:xfrm>
          <a:prstGeom prst="rect">
            <a:avLst/>
          </a:prstGeom>
          <a:gradFill rotWithShape="1">
            <a:gsLst>
              <a:gs pos="0">
                <a:srgbClr val="FFC000"/>
              </a:gs>
              <a:gs pos="100000">
                <a:schemeClr val="bg1"/>
              </a:gs>
            </a:gsLst>
            <a:lin ang="0" scaled="1"/>
          </a:gradFill>
          <a:ln w="9525">
            <a:solidFill>
              <a:srgbClr val="000000"/>
            </a:solidFill>
            <a:miter lim="800000"/>
            <a:headEnd/>
            <a:tailEnd/>
          </a:ln>
        </p:spPr>
        <p:txBody>
          <a:bodyPr rot="0" vert="horz" wrap="square" lIns="40438" tIns="4839" rIns="40438" bIns="4839" anchor="t" anchorCtr="0" upright="1">
            <a:noAutofit/>
          </a:bodyPr>
          <a:lstStyle/>
          <a:p>
            <a:pPr>
              <a:lnSpc>
                <a:spcPts val="762"/>
              </a:lnSpc>
            </a:pPr>
            <a:endParaRPr lang="en-US" altLang="ja-JP" sz="1000" b="1"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ctr">
              <a:lnSpc>
                <a:spcPts val="762"/>
              </a:lnSpc>
            </a:pPr>
            <a:r>
              <a:rPr lang="en-US" altLang="ja-JP" sz="1000" b="1"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1000" b="1" kern="100" dirty="0" smtClean="0">
                <a:latin typeface="Century" panose="02040604050505020304" pitchFamily="18" charset="0"/>
                <a:ea typeface="HG丸ｺﾞｼｯｸM-PRO" panose="020F0600000000000000" pitchFamily="50" charset="-128"/>
                <a:cs typeface="Times New Roman" panose="02020603050405020304" pitchFamily="18" charset="0"/>
              </a:rPr>
              <a:t>地域</a:t>
            </a:r>
            <a:r>
              <a:rPr lang="ja-JP" altLang="en-US" sz="1000" b="1" kern="100" dirty="0">
                <a:latin typeface="Century" panose="02040604050505020304" pitchFamily="18" charset="0"/>
                <a:ea typeface="HG丸ｺﾞｼｯｸM-PRO" panose="020F0600000000000000" pitchFamily="50" charset="-128"/>
                <a:cs typeface="Times New Roman" panose="02020603050405020304" pitchFamily="18" charset="0"/>
              </a:rPr>
              <a:t>における防犯活動への</a:t>
            </a:r>
            <a:r>
              <a:rPr lang="ja-JP" altLang="en-US" sz="1000" b="1" kern="100" dirty="0" smtClean="0">
                <a:latin typeface="Century" panose="02040604050505020304" pitchFamily="18" charset="0"/>
                <a:ea typeface="HG丸ｺﾞｼｯｸM-PRO" panose="020F0600000000000000" pitchFamily="50" charset="-128"/>
                <a:cs typeface="Times New Roman" panose="02020603050405020304" pitchFamily="18" charset="0"/>
              </a:rPr>
              <a:t>取組</a:t>
            </a:r>
            <a:endParaRPr lang="ja-JP" altLang="en-US" sz="10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Rectangle 805"/>
          <p:cNvSpPr>
            <a:spLocks noChangeArrowheads="1"/>
          </p:cNvSpPr>
          <p:nvPr/>
        </p:nvSpPr>
        <p:spPr bwMode="auto">
          <a:xfrm>
            <a:off x="234858" y="1222794"/>
            <a:ext cx="93924" cy="349491"/>
          </a:xfrm>
          <a:prstGeom prst="rect">
            <a:avLst/>
          </a:prstGeom>
          <a:solidFill>
            <a:srgbClr val="FFFFFF"/>
          </a:solidFill>
          <a:ln w="9525">
            <a:solidFill>
              <a:srgbClr val="000000"/>
            </a:solidFill>
            <a:miter lim="800000"/>
            <a:headEnd/>
            <a:tailEnd/>
          </a:ln>
        </p:spPr>
        <p:txBody>
          <a:bodyPr rot="0" vert="horz" wrap="square" lIns="40438" tIns="4839" rIns="40438" bIns="4839" anchor="t" anchorCtr="0" upright="1">
            <a:noAutofit/>
          </a:bodyPr>
          <a:lstStyle/>
          <a:p>
            <a:endParaRPr lang="ja-JP" altLang="en-US" sz="980"/>
          </a:p>
        </p:txBody>
      </p:sp>
      <p:sp>
        <p:nvSpPr>
          <p:cNvPr id="15" name="Text Box 794"/>
          <p:cNvSpPr txBox="1">
            <a:spLocks noChangeArrowheads="1"/>
          </p:cNvSpPr>
          <p:nvPr/>
        </p:nvSpPr>
        <p:spPr bwMode="auto">
          <a:xfrm>
            <a:off x="1124230" y="97501"/>
            <a:ext cx="3600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spcAft>
                <a:spcPts val="0"/>
              </a:spcAft>
            </a:pPr>
            <a:r>
              <a:rPr lang="ja-JP" sz="900" kern="100" dirty="0">
                <a:effectLst/>
                <a:latin typeface="Century" panose="02040604050505020304" pitchFamily="18" charset="0"/>
                <a:ea typeface="HG丸ｺﾞｼｯｸM-PRO" panose="020F0600000000000000" pitchFamily="50" charset="-128"/>
                <a:cs typeface="Times New Roman" panose="02020603050405020304" pitchFamily="18" charset="0"/>
              </a:rPr>
              <a:t>ち　　</a:t>
            </a:r>
            <a:r>
              <a:rPr lang="ja-JP" altLang="en-US" sz="9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900" kern="100" dirty="0" smtClean="0">
                <a:latin typeface="Century" panose="02040604050505020304" pitchFamily="18" charset="0"/>
                <a:ea typeface="HG丸ｺﾞｼｯｸM-PRO" panose="020F0600000000000000" pitchFamily="50" charset="-128"/>
                <a:cs typeface="Times New Roman" panose="02020603050405020304" pitchFamily="18" charset="0"/>
              </a:rPr>
              <a:t>あ　　ん</a:t>
            </a:r>
            <a:r>
              <a:rPr lang="ja-JP" sz="900" kern="100" dirty="0">
                <a:effectLst/>
                <a:latin typeface="Century" panose="02040604050505020304" pitchFamily="18" charset="0"/>
                <a:ea typeface="HG丸ｺﾞｼｯｸM-PRO" panose="020F0600000000000000" pitchFamily="50" charset="-128"/>
                <a:cs typeface="Times New Roman" panose="02020603050405020304" pitchFamily="18" charset="0"/>
              </a:rPr>
              <a:t>　</a:t>
            </a:r>
            <a:r>
              <a:rPr lang="en-US" altLang="ja-JP" sz="9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  </a:t>
            </a:r>
            <a:r>
              <a:rPr lang="ja-JP" sz="9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た</a:t>
            </a:r>
            <a:r>
              <a:rPr lang="ja-JP" sz="900" kern="100" dirty="0">
                <a:effectLst/>
                <a:latin typeface="Century" panose="02040604050505020304" pitchFamily="18" charset="0"/>
                <a:ea typeface="HG丸ｺﾞｼｯｸM-PRO" panose="020F0600000000000000" pitchFamily="50" charset="-128"/>
                <a:cs typeface="Times New Roman" panose="02020603050405020304" pitchFamily="18" charset="0"/>
              </a:rPr>
              <a:t>　い  さ　く</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テキスト ボックス 18"/>
          <p:cNvSpPr txBox="1"/>
          <p:nvPr/>
        </p:nvSpPr>
        <p:spPr>
          <a:xfrm>
            <a:off x="123850" y="1870075"/>
            <a:ext cx="6626916" cy="600164"/>
          </a:xfrm>
          <a:prstGeom prst="rect">
            <a:avLst/>
          </a:prstGeom>
          <a:noFill/>
        </p:spPr>
        <p:txBody>
          <a:bodyPr wrap="square" rtlCol="0">
            <a:spAutoFit/>
          </a:bodyPr>
          <a:lstStyle/>
          <a:p>
            <a:r>
              <a:rPr kumimoji="1" lang="ja-JP" altLang="en-US" sz="1100" dirty="0" smtClean="0">
                <a:latin typeface="HG丸ｺﾞｼｯｸM-PRO" panose="020F0600000000000000" pitchFamily="50" charset="-128"/>
                <a:ea typeface="HG丸ｺﾞｼｯｸM-PRO" panose="020F0600000000000000" pitchFamily="50" charset="-128"/>
              </a:rPr>
              <a:t>　防犯</a:t>
            </a:r>
            <a:r>
              <a:rPr kumimoji="1" lang="ja-JP" altLang="en-US" sz="1100" dirty="0">
                <a:latin typeface="HG丸ｺﾞｼｯｸM-PRO" panose="020F0600000000000000" pitchFamily="50" charset="-128"/>
                <a:ea typeface="HG丸ｺﾞｼｯｸM-PRO" panose="020F0600000000000000" pitchFamily="50" charset="-128"/>
              </a:rPr>
              <a:t>ボランティアの活動拠点として地域安全センターが大阪府内に初めて設置されてから今年で</a:t>
            </a:r>
            <a:r>
              <a:rPr kumimoji="1" lang="en-US" altLang="ja-JP" sz="1100" dirty="0">
                <a:latin typeface="HG丸ｺﾞｼｯｸM-PRO" panose="020F0600000000000000" pitchFamily="50" charset="-128"/>
                <a:ea typeface="HG丸ｺﾞｼｯｸM-PRO" panose="020F0600000000000000" pitchFamily="50" charset="-128"/>
              </a:rPr>
              <a:t>10</a:t>
            </a:r>
            <a:r>
              <a:rPr kumimoji="1" lang="ja-JP" altLang="en-US" sz="1100" dirty="0">
                <a:latin typeface="HG丸ｺﾞｼｯｸM-PRO" panose="020F0600000000000000" pitchFamily="50" charset="-128"/>
                <a:ea typeface="HG丸ｺﾞｼｯｸM-PRO" panose="020F0600000000000000" pitchFamily="50" charset="-128"/>
              </a:rPr>
              <a:t>年を迎えました。今では大阪府内ほぼ全てとなる９７７小学校区に地域安全センターが設置されており</a:t>
            </a:r>
            <a:r>
              <a:rPr kumimoji="1" lang="ja-JP" altLang="en-US" sz="1100" dirty="0" smtClean="0">
                <a:latin typeface="HG丸ｺﾞｼｯｸM-PRO" panose="020F0600000000000000" pitchFamily="50" charset="-128"/>
                <a:ea typeface="HG丸ｺﾞｼｯｸM-PRO" panose="020F0600000000000000" pitchFamily="50" charset="-128"/>
              </a:rPr>
              <a:t>、各地</a:t>
            </a:r>
            <a:r>
              <a:rPr kumimoji="1" lang="ja-JP" altLang="en-US" sz="1100" dirty="0">
                <a:latin typeface="HG丸ｺﾞｼｯｸM-PRO" panose="020F0600000000000000" pitchFamily="50" charset="-128"/>
                <a:ea typeface="HG丸ｺﾞｼｯｸM-PRO" panose="020F0600000000000000" pitchFamily="50" charset="-128"/>
              </a:rPr>
              <a:t>で</a:t>
            </a:r>
            <a:r>
              <a:rPr kumimoji="1" lang="ja-JP" altLang="en-US" sz="1100" dirty="0" smtClean="0">
                <a:latin typeface="HG丸ｺﾞｼｯｸM-PRO" panose="020F0600000000000000" pitchFamily="50" charset="-128"/>
                <a:ea typeface="HG丸ｺﾞｼｯｸM-PRO" panose="020F0600000000000000" pitchFamily="50" charset="-128"/>
              </a:rPr>
              <a:t>防犯</a:t>
            </a:r>
            <a:r>
              <a:rPr kumimoji="1" lang="ja-JP" altLang="en-US" sz="1100" dirty="0">
                <a:latin typeface="HG丸ｺﾞｼｯｸM-PRO" panose="020F0600000000000000" pitchFamily="50" charset="-128"/>
                <a:ea typeface="HG丸ｺﾞｼｯｸM-PRO" panose="020F0600000000000000" pitchFamily="50" charset="-128"/>
              </a:rPr>
              <a:t>ボランティアの方々が地域の安全・安心のために日々ご活躍されて</a:t>
            </a:r>
            <a:r>
              <a:rPr kumimoji="1" lang="ja-JP" altLang="en-US" sz="1100" dirty="0" smtClean="0">
                <a:latin typeface="HG丸ｺﾞｼｯｸM-PRO" panose="020F0600000000000000" pitchFamily="50" charset="-128"/>
                <a:ea typeface="HG丸ｺﾞｼｯｸM-PRO" panose="020F0600000000000000" pitchFamily="50" charset="-128"/>
              </a:rPr>
              <a:t>います。</a:t>
            </a:r>
            <a:endParaRPr kumimoji="1" lang="ja-JP" altLang="en-US" sz="1100" dirty="0"/>
          </a:p>
        </p:txBody>
      </p:sp>
      <p:sp>
        <p:nvSpPr>
          <p:cNvPr id="20" name="正方形/長方形 19"/>
          <p:cNvSpPr/>
          <p:nvPr/>
        </p:nvSpPr>
        <p:spPr>
          <a:xfrm>
            <a:off x="35456" y="1569188"/>
            <a:ext cx="6822544" cy="369332"/>
          </a:xfrm>
          <a:prstGeom prst="rect">
            <a:avLst/>
          </a:prstGeom>
          <a:noFill/>
        </p:spPr>
        <p:txBody>
          <a:bodyPr wrap="square" lIns="91440" tIns="45720" rIns="91440" bIns="45720">
            <a:spAutoFit/>
          </a:bodyPr>
          <a:lstStyle/>
          <a:p>
            <a:r>
              <a:rPr lang="ja-JP" altLang="en-US" b="1" dirty="0" smtClean="0">
                <a:ln w="0"/>
                <a:solidFill>
                  <a:schemeClr val="bg1"/>
                </a:solidFill>
                <a:effectLst>
                  <a:outerShdw blurRad="38100" dist="25400" dir="5400000" algn="ctr" rotWithShape="0">
                    <a:srgbClr val="6E747A">
                      <a:alpha val="43000"/>
                    </a:srgbClr>
                  </a:outerShdw>
                </a:effectLst>
              </a:rPr>
              <a:t>防犯ボランティアの活動拠点、地域安全センターの取組について</a:t>
            </a:r>
            <a:endParaRPr lang="ja-JP" altLang="en-US" b="1" cap="none" spc="0" dirty="0">
              <a:ln w="0"/>
              <a:solidFill>
                <a:schemeClr val="bg1"/>
              </a:solidFill>
              <a:effectLst>
                <a:outerShdw blurRad="38100" dist="25400" dir="5400000" algn="ctr" rotWithShape="0">
                  <a:srgbClr val="6E747A">
                    <a:alpha val="43000"/>
                  </a:srgbClr>
                </a:outerShdw>
              </a:effectLst>
            </a:endParaRPr>
          </a:p>
        </p:txBody>
      </p:sp>
      <p:sp>
        <p:nvSpPr>
          <p:cNvPr id="36" name="角丸四角形 35"/>
          <p:cNvSpPr/>
          <p:nvPr/>
        </p:nvSpPr>
        <p:spPr>
          <a:xfrm>
            <a:off x="817123" y="4934726"/>
            <a:ext cx="5903963" cy="282631"/>
          </a:xfrm>
          <a:prstGeom prst="roundRect">
            <a:avLst/>
          </a:prstGeom>
          <a:gradFill flip="none" rotWithShape="1">
            <a:gsLst>
              <a:gs pos="0">
                <a:srgbClr val="03D7ED">
                  <a:tint val="66000"/>
                  <a:satMod val="160000"/>
                </a:srgbClr>
              </a:gs>
              <a:gs pos="50000">
                <a:srgbClr val="03D7ED">
                  <a:tint val="44500"/>
                  <a:satMod val="160000"/>
                </a:srgbClr>
              </a:gs>
              <a:gs pos="100000">
                <a:srgbClr val="03D7ED">
                  <a:tint val="23500"/>
                  <a:satMod val="160000"/>
                </a:srgb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smtClean="0">
                <a:latin typeface="HG丸ｺﾞｼｯｸM-PRO" panose="020F0600000000000000" pitchFamily="50" charset="-128"/>
                <a:ea typeface="HG丸ｺﾞｼｯｸM-PRO" panose="020F0600000000000000" pitchFamily="50" charset="-128"/>
              </a:rPr>
              <a:t>　加美南部地域安全センター　加美南部地域安全パトロール隊</a:t>
            </a:r>
            <a:endParaRPr kumimoji="1" lang="ja-JP" altLang="en-US" sz="1600" dirty="0">
              <a:latin typeface="HG丸ｺﾞｼｯｸM-PRO" panose="020F0600000000000000" pitchFamily="50" charset="-128"/>
              <a:ea typeface="HG丸ｺﾞｼｯｸM-PRO" panose="020F0600000000000000" pitchFamily="50" charset="-128"/>
            </a:endParaRPr>
          </a:p>
        </p:txBody>
      </p:sp>
      <p:pic>
        <p:nvPicPr>
          <p:cNvPr id="38" name="図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2807" y="5239141"/>
            <a:ext cx="1392965" cy="1044722"/>
          </a:xfrm>
          <a:prstGeom prst="rect">
            <a:avLst/>
          </a:prstGeom>
          <a:ln>
            <a:noFill/>
          </a:ln>
          <a:effectLst>
            <a:softEdge rad="112500"/>
          </a:effectLst>
        </p:spPr>
      </p:pic>
      <p:pic>
        <p:nvPicPr>
          <p:cNvPr id="2" name="図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742" y="5225614"/>
            <a:ext cx="2746074" cy="2059555"/>
          </a:xfrm>
          <a:prstGeom prst="rect">
            <a:avLst/>
          </a:prstGeom>
          <a:ln>
            <a:noFill/>
          </a:ln>
          <a:effectLst>
            <a:softEdge rad="112500"/>
          </a:effectLst>
        </p:spPr>
      </p:pic>
      <p:sp>
        <p:nvSpPr>
          <p:cNvPr id="3" name="テキスト ボックス 2"/>
          <p:cNvSpPr txBox="1"/>
          <p:nvPr/>
        </p:nvSpPr>
        <p:spPr>
          <a:xfrm>
            <a:off x="4095166" y="5226483"/>
            <a:ext cx="2655391" cy="2308324"/>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加美南部地域安全パトロール隊は</a:t>
            </a:r>
            <a:r>
              <a:rPr lang="ja-JP" altLang="ja-JP" sz="1200" dirty="0" smtClean="0">
                <a:latin typeface="HG丸ｺﾞｼｯｸM-PRO" panose="020F0600000000000000" pitchFamily="50" charset="-128"/>
                <a:ea typeface="HG丸ｺﾞｼｯｸM-PRO" panose="020F0600000000000000" pitchFamily="50" charset="-128"/>
              </a:rPr>
              <a:t>平成</a:t>
            </a:r>
            <a:r>
              <a:rPr lang="en-US" altLang="ja-JP" sz="1200" dirty="0">
                <a:latin typeface="HG丸ｺﾞｼｯｸM-PRO" panose="020F0600000000000000" pitchFamily="50" charset="-128"/>
                <a:ea typeface="HG丸ｺﾞｼｯｸM-PRO" panose="020F0600000000000000" pitchFamily="50" charset="-128"/>
              </a:rPr>
              <a:t>19</a:t>
            </a:r>
            <a:r>
              <a:rPr lang="ja-JP" altLang="ja-JP" sz="1200" dirty="0" smtClean="0">
                <a:latin typeface="HG丸ｺﾞｼｯｸM-PRO" panose="020F0600000000000000" pitchFamily="50" charset="-128"/>
                <a:ea typeface="HG丸ｺﾞｼｯｸM-PRO" panose="020F0600000000000000" pitchFamily="50" charset="-128"/>
              </a:rPr>
              <a:t>年</a:t>
            </a:r>
            <a:r>
              <a:rPr lang="ja-JP" altLang="en-US" sz="1200" dirty="0" smtClean="0">
                <a:latin typeface="HG丸ｺﾞｼｯｸM-PRO" panose="020F0600000000000000" pitchFamily="50" charset="-128"/>
                <a:ea typeface="HG丸ｺﾞｼｯｸM-PRO" panose="020F0600000000000000" pitchFamily="50" charset="-128"/>
              </a:rPr>
              <a:t>（センター設置は平成</a:t>
            </a:r>
            <a:r>
              <a:rPr lang="en-US" altLang="ja-JP" sz="1200" dirty="0" smtClean="0">
                <a:latin typeface="HG丸ｺﾞｼｯｸM-PRO" panose="020F0600000000000000" pitchFamily="50" charset="-128"/>
                <a:ea typeface="HG丸ｺﾞｼｯｸM-PRO" panose="020F0600000000000000" pitchFamily="50" charset="-128"/>
              </a:rPr>
              <a:t>27</a:t>
            </a:r>
            <a:r>
              <a:rPr lang="ja-JP" altLang="en-US" sz="1200" dirty="0" smtClean="0">
                <a:latin typeface="HG丸ｺﾞｼｯｸM-PRO" panose="020F0600000000000000" pitchFamily="50" charset="-128"/>
                <a:ea typeface="HG丸ｺﾞｼｯｸM-PRO" panose="020F0600000000000000" pitchFamily="50" charset="-128"/>
              </a:rPr>
              <a:t>年</a:t>
            </a:r>
            <a:r>
              <a:rPr lang="ja-JP" altLang="en-US" sz="1200" dirty="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より毎日欠かすことなく子どもの登下校見守り活動に従事されています。ま</a:t>
            </a:r>
            <a:r>
              <a:rPr lang="ja-JP" altLang="en-US" sz="1200" dirty="0">
                <a:latin typeface="HG丸ｺﾞｼｯｸM-PRO" panose="020F0600000000000000" pitchFamily="50" charset="-128"/>
                <a:ea typeface="HG丸ｺﾞｼｯｸM-PRO" panose="020F0600000000000000" pitchFamily="50" charset="-128"/>
              </a:rPr>
              <a:t>た</a:t>
            </a:r>
            <a:r>
              <a:rPr lang="ja-JP" altLang="en-US" sz="1200" dirty="0" smtClean="0">
                <a:latin typeface="HG丸ｺﾞｼｯｸM-PRO" panose="020F0600000000000000" pitchFamily="50" charset="-128"/>
                <a:ea typeface="HG丸ｺﾞｼｯｸM-PRO" panose="020F0600000000000000" pitchFamily="50" charset="-128"/>
              </a:rPr>
              <a:t>、</a:t>
            </a:r>
            <a:r>
              <a:rPr lang="ja-JP" altLang="ja-JP" sz="1200" dirty="0" smtClean="0">
                <a:latin typeface="HG丸ｺﾞｼｯｸM-PRO" panose="020F0600000000000000" pitchFamily="50" charset="-128"/>
                <a:ea typeface="HG丸ｺﾞｼｯｸM-PRO" panose="020F0600000000000000" pitchFamily="50" charset="-128"/>
              </a:rPr>
              <a:t>毎週</a:t>
            </a:r>
            <a:r>
              <a:rPr lang="ja-JP" altLang="ja-JP" sz="1200" dirty="0">
                <a:latin typeface="HG丸ｺﾞｼｯｸM-PRO" panose="020F0600000000000000" pitchFamily="50" charset="-128"/>
                <a:ea typeface="HG丸ｺﾞｼｯｸM-PRO" panose="020F0600000000000000" pitchFamily="50" charset="-128"/>
              </a:rPr>
              <a:t>水曜日</a:t>
            </a:r>
            <a:r>
              <a:rPr lang="ja-JP" altLang="ja-JP" sz="1200" dirty="0" smtClean="0">
                <a:latin typeface="HG丸ｺﾞｼｯｸM-PRO" panose="020F0600000000000000" pitchFamily="50" charset="-128"/>
                <a:ea typeface="HG丸ｺﾞｼｯｸM-PRO" panose="020F0600000000000000" pitchFamily="50" charset="-128"/>
              </a:rPr>
              <a:t>は</a:t>
            </a:r>
            <a:r>
              <a:rPr lang="ja-JP" altLang="en-US" sz="1200" dirty="0" smtClean="0">
                <a:latin typeface="HG丸ｺﾞｼｯｸM-PRO" panose="020F0600000000000000" pitchFamily="50" charset="-128"/>
                <a:ea typeface="HG丸ｺﾞｼｯｸM-PRO" panose="020F0600000000000000" pitchFamily="50" charset="-128"/>
              </a:rPr>
              <a:t>平野区役所安全安心なまちづくり課の</a:t>
            </a:r>
            <a:r>
              <a:rPr lang="ja-JP" altLang="ja-JP" sz="1200" dirty="0" smtClean="0">
                <a:latin typeface="HG丸ｺﾞｼｯｸM-PRO" panose="020F0600000000000000" pitchFamily="50" charset="-128"/>
                <a:ea typeface="HG丸ｺﾞｼｯｸM-PRO" panose="020F0600000000000000" pitchFamily="50" charset="-128"/>
              </a:rPr>
              <a:t>防犯サポーター</a:t>
            </a:r>
            <a:r>
              <a:rPr lang="ja-JP" altLang="en-US" sz="1200" dirty="0">
                <a:latin typeface="HG丸ｺﾞｼｯｸM-PRO" panose="020F0600000000000000" pitchFamily="50" charset="-128"/>
                <a:ea typeface="HG丸ｺﾞｼｯｸM-PRO" panose="020F0600000000000000" pitchFamily="50" charset="-128"/>
              </a:rPr>
              <a:t>や</a:t>
            </a:r>
            <a:r>
              <a:rPr lang="en-US" altLang="ja-JP" sz="1200" dirty="0" smtClean="0">
                <a:latin typeface="HG丸ｺﾞｼｯｸM-PRO" panose="020F0600000000000000" pitchFamily="50" charset="-128"/>
                <a:ea typeface="HG丸ｺﾞｼｯｸM-PRO" panose="020F0600000000000000" pitchFamily="50" charset="-128"/>
              </a:rPr>
              <a:t>CAT</a:t>
            </a:r>
            <a:r>
              <a:rPr lang="ja-JP" altLang="ja-JP" sz="1200" dirty="0" smtClean="0">
                <a:latin typeface="HG丸ｺﾞｼｯｸM-PRO" panose="020F0600000000000000" pitchFamily="50" charset="-128"/>
                <a:ea typeface="HG丸ｺﾞｼｯｸM-PRO" panose="020F0600000000000000" pitchFamily="50" charset="-128"/>
              </a:rPr>
              <a:t>隊</a:t>
            </a:r>
            <a:r>
              <a:rPr lang="ja-JP" altLang="en-US" sz="1200" dirty="0" smtClean="0">
                <a:latin typeface="HG丸ｺﾞｼｯｸM-PRO" panose="020F0600000000000000" pitchFamily="50" charset="-128"/>
                <a:ea typeface="HG丸ｺﾞｼｯｸM-PRO" panose="020F0600000000000000" pitchFamily="50" charset="-128"/>
              </a:rPr>
              <a:t>、小学校職員</a:t>
            </a:r>
            <a:r>
              <a:rPr lang="ja-JP" altLang="ja-JP" sz="1200" dirty="0" smtClean="0">
                <a:latin typeface="HG丸ｺﾞｼｯｸM-PRO" panose="020F0600000000000000" pitchFamily="50" charset="-128"/>
                <a:ea typeface="HG丸ｺﾞｼｯｸM-PRO" panose="020F0600000000000000" pitchFamily="50" charset="-128"/>
              </a:rPr>
              <a:t>も</a:t>
            </a:r>
            <a:r>
              <a:rPr lang="ja-JP" altLang="en-US" sz="1200" dirty="0" smtClean="0">
                <a:latin typeface="HG丸ｺﾞｼｯｸM-PRO" panose="020F0600000000000000" pitchFamily="50" charset="-128"/>
                <a:ea typeface="HG丸ｺﾞｼｯｸM-PRO" panose="020F0600000000000000" pitchFamily="50" charset="-128"/>
              </a:rPr>
              <a:t>加わり、</a:t>
            </a:r>
            <a:r>
              <a:rPr lang="ja-JP" altLang="ja-JP" sz="1200" dirty="0" smtClean="0">
                <a:latin typeface="HG丸ｺﾞｼｯｸM-PRO" panose="020F0600000000000000" pitchFamily="50" charset="-128"/>
                <a:ea typeface="HG丸ｺﾞｼｯｸM-PRO" panose="020F0600000000000000" pitchFamily="50" charset="-128"/>
              </a:rPr>
              <a:t>自転車</a:t>
            </a:r>
            <a:r>
              <a:rPr lang="ja-JP" altLang="ja-JP" sz="1200" dirty="0">
                <a:latin typeface="HG丸ｺﾞｼｯｸM-PRO" panose="020F0600000000000000" pitchFamily="50" charset="-128"/>
                <a:ea typeface="HG丸ｺﾞｼｯｸM-PRO" panose="020F0600000000000000" pitchFamily="50" charset="-128"/>
              </a:rPr>
              <a:t>に</a:t>
            </a:r>
            <a:r>
              <a:rPr lang="ja-JP" altLang="ja-JP" sz="1200" dirty="0" smtClean="0">
                <a:latin typeface="HG丸ｺﾞｼｯｸM-PRO" panose="020F0600000000000000" pitchFamily="50" charset="-128"/>
                <a:ea typeface="HG丸ｺﾞｼｯｸM-PRO" panose="020F0600000000000000" pitchFamily="50" charset="-128"/>
              </a:rPr>
              <a:t>よ</a:t>
            </a:r>
            <a:r>
              <a:rPr lang="ja-JP" altLang="en-US" sz="1200" dirty="0" smtClean="0">
                <a:latin typeface="HG丸ｺﾞｼｯｸM-PRO" panose="020F0600000000000000" pitchFamily="50" charset="-128"/>
                <a:ea typeface="HG丸ｺﾞｼｯｸM-PRO" panose="020F0600000000000000" pitchFamily="50" charset="-128"/>
              </a:rPr>
              <a:t>る</a:t>
            </a:r>
            <a:r>
              <a:rPr lang="ja-JP" altLang="ja-JP" sz="1200" dirty="0" smtClean="0">
                <a:latin typeface="HG丸ｺﾞｼｯｸM-PRO" panose="020F0600000000000000" pitchFamily="50" charset="-128"/>
                <a:ea typeface="HG丸ｺﾞｼｯｸM-PRO" panose="020F0600000000000000" pitchFamily="50" charset="-128"/>
              </a:rPr>
              <a:t>広範囲</a:t>
            </a:r>
            <a:r>
              <a:rPr lang="ja-JP" altLang="ja-JP" sz="1200" dirty="0">
                <a:latin typeface="HG丸ｺﾞｼｯｸM-PRO" panose="020F0600000000000000" pitchFamily="50" charset="-128"/>
                <a:ea typeface="HG丸ｺﾞｼｯｸM-PRO" panose="020F0600000000000000" pitchFamily="50" charset="-128"/>
              </a:rPr>
              <a:t>な見守り活動を</a:t>
            </a:r>
            <a:r>
              <a:rPr lang="ja-JP" altLang="ja-JP" sz="1200" dirty="0" smtClean="0">
                <a:latin typeface="HG丸ｺﾞｼｯｸM-PRO" panose="020F0600000000000000" pitchFamily="50" charset="-128"/>
                <a:ea typeface="HG丸ｺﾞｼｯｸM-PRO" panose="020F0600000000000000" pitchFamily="50" charset="-128"/>
              </a:rPr>
              <a:t>実施</a:t>
            </a:r>
            <a:r>
              <a:rPr lang="ja-JP" altLang="en-US" sz="1200" dirty="0" smtClean="0">
                <a:latin typeface="HG丸ｺﾞｼｯｸM-PRO" panose="020F0600000000000000" pitchFamily="50" charset="-128"/>
                <a:ea typeface="HG丸ｺﾞｼｯｸM-PRO" panose="020F0600000000000000" pitchFamily="50" charset="-128"/>
              </a:rPr>
              <a:t>し、官民一体となって子どもの安全・安心のために取り組まれています。</a:t>
            </a:r>
            <a:endParaRPr lang="ja-JP" altLang="ja-JP" sz="1200" dirty="0">
              <a:latin typeface="HG丸ｺﾞｼｯｸM-PRO" panose="020F0600000000000000" pitchFamily="50" charset="-128"/>
              <a:ea typeface="HG丸ｺﾞｼｯｸM-PRO" panose="020F0600000000000000" pitchFamily="50" charset="-128"/>
            </a:endParaRPr>
          </a:p>
          <a:p>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p:txBody>
      </p:sp>
      <p:pic>
        <p:nvPicPr>
          <p:cNvPr id="16" name="図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03791" y="2685727"/>
            <a:ext cx="2997753" cy="2290370"/>
          </a:xfrm>
          <a:prstGeom prst="rect">
            <a:avLst/>
          </a:prstGeom>
          <a:ln>
            <a:noFill/>
          </a:ln>
          <a:effectLst>
            <a:softEdge rad="112500"/>
          </a:effectLst>
        </p:spPr>
      </p:pic>
      <p:pic>
        <p:nvPicPr>
          <p:cNvPr id="17" name="図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48327" y="2711623"/>
            <a:ext cx="1428854" cy="1193425"/>
          </a:xfrm>
          <a:prstGeom prst="rect">
            <a:avLst/>
          </a:prstGeom>
          <a:ln>
            <a:noFill/>
          </a:ln>
          <a:effectLst>
            <a:softEdge rad="112500"/>
          </a:effectLst>
        </p:spPr>
      </p:pic>
      <p:sp>
        <p:nvSpPr>
          <p:cNvPr id="30" name="角丸四角形 29"/>
          <p:cNvSpPr/>
          <p:nvPr/>
        </p:nvSpPr>
        <p:spPr>
          <a:xfrm>
            <a:off x="970616" y="2472174"/>
            <a:ext cx="5750469" cy="273978"/>
          </a:xfrm>
          <a:prstGeom prst="roundRect">
            <a:avLst/>
          </a:prstGeom>
          <a:gradFill flip="none" rotWithShape="1">
            <a:gsLst>
              <a:gs pos="0">
                <a:srgbClr val="03D7ED">
                  <a:tint val="66000"/>
                  <a:satMod val="160000"/>
                </a:srgbClr>
              </a:gs>
              <a:gs pos="50000">
                <a:srgbClr val="03D7ED">
                  <a:tint val="44500"/>
                  <a:satMod val="160000"/>
                </a:srgbClr>
              </a:gs>
              <a:gs pos="100000">
                <a:srgbClr val="03D7ED">
                  <a:tint val="23500"/>
                  <a:satMod val="160000"/>
                </a:srgb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smtClean="0">
                <a:latin typeface="HG丸ｺﾞｼｯｸM-PRO" panose="020F0600000000000000" pitchFamily="50" charset="-128"/>
                <a:ea typeface="HG丸ｺﾞｼｯｸM-PRO" panose="020F0600000000000000" pitchFamily="50" charset="-128"/>
              </a:rPr>
              <a:t>川西小学校区地域安全センター　川西小学校セーフティボランティア</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37289" y="2785756"/>
            <a:ext cx="2705911" cy="2123658"/>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川西小学校区地域安全センター（平成</a:t>
            </a:r>
            <a:r>
              <a:rPr lang="en-US" altLang="ja-JP" sz="1200" dirty="0" smtClean="0">
                <a:latin typeface="HG丸ｺﾞｼｯｸM-PRO" panose="020F0600000000000000" pitchFamily="50" charset="-128"/>
                <a:ea typeface="HG丸ｺﾞｼｯｸM-PRO" panose="020F0600000000000000" pitchFamily="50" charset="-128"/>
              </a:rPr>
              <a:t>23</a:t>
            </a:r>
            <a:r>
              <a:rPr lang="ja-JP" altLang="en-US" sz="1200" dirty="0" smtClean="0">
                <a:latin typeface="HG丸ｺﾞｼｯｸM-PRO" panose="020F0600000000000000" pitchFamily="50" charset="-128"/>
                <a:ea typeface="HG丸ｺﾞｼｯｸM-PRO" panose="020F0600000000000000" pitchFamily="50" charset="-128"/>
              </a:rPr>
              <a:t>年設置）ではボランティア団体や</a:t>
            </a:r>
            <a:r>
              <a:rPr lang="en-US" altLang="ja-JP" sz="1200" dirty="0" smtClean="0">
                <a:latin typeface="HG丸ｺﾞｼｯｸM-PRO" panose="020F0600000000000000" pitchFamily="50" charset="-128"/>
                <a:ea typeface="HG丸ｺﾞｼｯｸM-PRO" panose="020F0600000000000000" pitchFamily="50" charset="-128"/>
              </a:rPr>
              <a:t>PTA</a:t>
            </a:r>
            <a:r>
              <a:rPr lang="ja-JP" altLang="en-US" sz="1200" dirty="0" err="1"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学校関係者の方々が集まり、それぞれが把握した小学校通学路における危険箇所や防犯情報などについて情報共有されています。共有した情報をもとに、各団</a:t>
            </a:r>
            <a:r>
              <a:rPr lang="ja-JP" altLang="en-US" sz="1200" dirty="0">
                <a:latin typeface="HG丸ｺﾞｼｯｸM-PRO" panose="020F0600000000000000" pitchFamily="50" charset="-128"/>
                <a:ea typeface="HG丸ｺﾞｼｯｸM-PRO" panose="020F0600000000000000" pitchFamily="50" charset="-128"/>
              </a:rPr>
              <a:t>体</a:t>
            </a:r>
            <a:r>
              <a:rPr lang="ja-JP" altLang="en-US" sz="1200" dirty="0" smtClean="0">
                <a:latin typeface="HG丸ｺﾞｼｯｸM-PRO" panose="020F0600000000000000" pitchFamily="50" charset="-128"/>
                <a:ea typeface="HG丸ｺﾞｼｯｸM-PRO" panose="020F0600000000000000" pitchFamily="50" charset="-128"/>
              </a:rPr>
              <a:t>が連携して効果的な子ども見守り活動を実施されており、子どもの安全・安心な通学のために貢献されています。</a:t>
            </a: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970616" y="7286639"/>
            <a:ext cx="5683671" cy="280184"/>
          </a:xfrm>
          <a:prstGeom prst="roundRect">
            <a:avLst/>
          </a:prstGeom>
          <a:gradFill flip="none" rotWithShape="1">
            <a:gsLst>
              <a:gs pos="0">
                <a:srgbClr val="03D7ED">
                  <a:tint val="66000"/>
                  <a:satMod val="160000"/>
                </a:srgbClr>
              </a:gs>
              <a:gs pos="50000">
                <a:srgbClr val="03D7ED">
                  <a:tint val="44500"/>
                  <a:satMod val="160000"/>
                </a:srgbClr>
              </a:gs>
              <a:gs pos="100000">
                <a:srgbClr val="03D7ED">
                  <a:tint val="23500"/>
                  <a:satMod val="160000"/>
                </a:srgb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latin typeface="HG丸ｺﾞｼｯｸM-PRO" panose="020F0600000000000000" pitchFamily="50" charset="-128"/>
                <a:ea typeface="HG丸ｺﾞｼｯｸM-PRO" panose="020F0600000000000000" pitchFamily="50" charset="-128"/>
              </a:rPr>
              <a:t>　磯長・</a:t>
            </a:r>
            <a:r>
              <a:rPr kumimoji="1" lang="ja-JP" altLang="en-US" sz="1200" dirty="0">
                <a:latin typeface="HG丸ｺﾞｼｯｸM-PRO" panose="020F0600000000000000" pitchFamily="50" charset="-128"/>
                <a:ea typeface="HG丸ｺﾞｼｯｸM-PRO" panose="020F0600000000000000" pitchFamily="50" charset="-128"/>
              </a:rPr>
              <a:t>山田小学校区地域安全</a:t>
            </a:r>
            <a:r>
              <a:rPr kumimoji="1" lang="ja-JP" altLang="en-US" sz="1200" dirty="0" smtClean="0">
                <a:latin typeface="HG丸ｺﾞｼｯｸM-PRO" panose="020F0600000000000000" pitchFamily="50" charset="-128"/>
                <a:ea typeface="HG丸ｺﾞｼｯｸM-PRO" panose="020F0600000000000000" pitchFamily="50" charset="-128"/>
              </a:rPr>
              <a:t>センター</a:t>
            </a:r>
            <a:r>
              <a:rPr kumimoji="1" lang="ja-JP" altLang="en-US" sz="1400" dirty="0" smtClean="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地域安全青色防犯パトロール隊</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18" name="図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45916" y="7522707"/>
            <a:ext cx="2763008" cy="2072256"/>
          </a:xfrm>
          <a:prstGeom prst="rect">
            <a:avLst/>
          </a:prstGeom>
          <a:ln>
            <a:noFill/>
          </a:ln>
          <a:effectLst>
            <a:softEdge rad="112500"/>
          </a:effectLst>
        </p:spPr>
      </p:pic>
      <p:pic>
        <p:nvPicPr>
          <p:cNvPr id="21" name="図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23745" y="8448963"/>
            <a:ext cx="1459783" cy="1094836"/>
          </a:xfrm>
          <a:prstGeom prst="rect">
            <a:avLst/>
          </a:prstGeom>
          <a:ln>
            <a:noFill/>
          </a:ln>
          <a:effectLst>
            <a:softEdge rad="112500"/>
          </a:effectLst>
        </p:spPr>
      </p:pic>
      <p:pic>
        <p:nvPicPr>
          <p:cNvPr id="22" name="図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39422" y="7524905"/>
            <a:ext cx="1434234" cy="1075678"/>
          </a:xfrm>
          <a:prstGeom prst="rect">
            <a:avLst/>
          </a:prstGeom>
          <a:ln>
            <a:noFill/>
          </a:ln>
          <a:effectLst>
            <a:softEdge rad="112500"/>
          </a:effectLst>
        </p:spPr>
      </p:pic>
      <p:pic>
        <p:nvPicPr>
          <p:cNvPr id="23" name="図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27251" y="3866740"/>
            <a:ext cx="1421390" cy="1066043"/>
          </a:xfrm>
          <a:prstGeom prst="rect">
            <a:avLst/>
          </a:prstGeom>
          <a:ln>
            <a:noFill/>
          </a:ln>
          <a:effectLst>
            <a:softEdge rad="112500"/>
          </a:effectLst>
        </p:spPr>
      </p:pic>
      <p:pic>
        <p:nvPicPr>
          <p:cNvPr id="25" name="図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43628" y="6220863"/>
            <a:ext cx="1429905" cy="1072429"/>
          </a:xfrm>
          <a:prstGeom prst="rect">
            <a:avLst/>
          </a:prstGeom>
          <a:ln>
            <a:noFill/>
          </a:ln>
          <a:effectLst>
            <a:softEdge rad="112500"/>
          </a:effectLst>
        </p:spPr>
      </p:pic>
      <p:sp>
        <p:nvSpPr>
          <p:cNvPr id="27" name="横巻き 26"/>
          <p:cNvSpPr/>
          <p:nvPr/>
        </p:nvSpPr>
        <p:spPr>
          <a:xfrm>
            <a:off x="157600" y="4850762"/>
            <a:ext cx="832471" cy="467062"/>
          </a:xfrm>
          <a:prstGeom prst="horizontalScroll">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平野区</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
        <p:nvSpPr>
          <p:cNvPr id="42" name="横巻き 41"/>
          <p:cNvSpPr/>
          <p:nvPr/>
        </p:nvSpPr>
        <p:spPr>
          <a:xfrm>
            <a:off x="120893" y="2396629"/>
            <a:ext cx="870799" cy="467062"/>
          </a:xfrm>
          <a:prstGeom prst="horizontalScroll">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高槻市</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
        <p:nvSpPr>
          <p:cNvPr id="43" name="横巻き 42"/>
          <p:cNvSpPr/>
          <p:nvPr/>
        </p:nvSpPr>
        <p:spPr>
          <a:xfrm>
            <a:off x="190256" y="7191985"/>
            <a:ext cx="817437" cy="467062"/>
          </a:xfrm>
          <a:prstGeom prst="horizontalScroll">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latin typeface="HGS創英角ﾎﾟｯﾌﾟ体" panose="040B0A00000000000000" pitchFamily="50" charset="-128"/>
                <a:ea typeface="HGS創英角ﾎﾟｯﾌﾟ体" panose="040B0A00000000000000" pitchFamily="50" charset="-128"/>
              </a:rPr>
              <a:t>太子町</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
        <p:nvSpPr>
          <p:cNvPr id="33" name="テキスト ボックス 32"/>
          <p:cNvSpPr txBox="1"/>
          <p:nvPr/>
        </p:nvSpPr>
        <p:spPr>
          <a:xfrm>
            <a:off x="68412" y="7609925"/>
            <a:ext cx="2717204" cy="2123658"/>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太子町地域安全青色防犯パトロール隊は平成１８年（センター設置は平成</a:t>
            </a:r>
            <a:r>
              <a:rPr lang="en-US" altLang="ja-JP" sz="1200" dirty="0" smtClean="0">
                <a:latin typeface="HG丸ｺﾞｼｯｸM-PRO" panose="020F0600000000000000" pitchFamily="50" charset="-128"/>
                <a:ea typeface="HG丸ｺﾞｼｯｸM-PRO" panose="020F0600000000000000" pitchFamily="50" charset="-128"/>
              </a:rPr>
              <a:t>22</a:t>
            </a:r>
            <a:r>
              <a:rPr lang="ja-JP" altLang="en-US" sz="1200" dirty="0" smtClean="0">
                <a:latin typeface="HG丸ｺﾞｼｯｸM-PRO" panose="020F0600000000000000" pitchFamily="50" charset="-128"/>
                <a:ea typeface="HG丸ｺﾞｼｯｸM-PRO" panose="020F0600000000000000" pitchFamily="50" charset="-128"/>
              </a:rPr>
              <a:t>年）に発足し、磯長小学校区、山田小学校区の</a:t>
            </a:r>
            <a:r>
              <a:rPr lang="en-US" altLang="ja-JP" sz="1200" dirty="0" smtClean="0">
                <a:latin typeface="HG丸ｺﾞｼｯｸM-PRO" panose="020F0600000000000000" pitchFamily="50" charset="-128"/>
                <a:ea typeface="HG丸ｺﾞｼｯｸM-PRO" panose="020F0600000000000000" pitchFamily="50" charset="-128"/>
              </a:rPr>
              <a:t>2</a:t>
            </a:r>
            <a:r>
              <a:rPr lang="ja-JP" altLang="en-US" sz="1200" dirty="0" smtClean="0">
                <a:latin typeface="HG丸ｺﾞｼｯｸM-PRO" panose="020F0600000000000000" pitchFamily="50" charset="-128"/>
                <a:ea typeface="HG丸ｺﾞｼｯｸM-PRO" panose="020F0600000000000000" pitchFamily="50" charset="-128"/>
              </a:rPr>
              <a:t>小学校区を</a:t>
            </a:r>
            <a:r>
              <a:rPr lang="en-US" altLang="ja-JP" sz="1200" dirty="0" smtClean="0">
                <a:latin typeface="HG丸ｺﾞｼｯｸM-PRO" panose="020F0600000000000000" pitchFamily="50" charset="-128"/>
                <a:ea typeface="HG丸ｺﾞｼｯｸM-PRO" panose="020F0600000000000000" pitchFamily="50" charset="-128"/>
              </a:rPr>
              <a:t>55</a:t>
            </a:r>
            <a:r>
              <a:rPr lang="ja-JP" altLang="en-US" sz="1200" dirty="0" smtClean="0">
                <a:latin typeface="HG丸ｺﾞｼｯｸM-PRO" panose="020F0600000000000000" pitchFamily="50" charset="-128"/>
                <a:ea typeface="HG丸ｺﾞｼｯｸM-PRO" panose="020F0600000000000000" pitchFamily="50" charset="-128"/>
              </a:rPr>
              <a:t>名のボランティアの方々が交代で各小学校区の地域安全見守り隊と連携しながらパトロールされています。毎月５日を「地域安全の日」として、町役場・学校職員も加わり、町ぐるみで</a:t>
            </a:r>
            <a:r>
              <a:rPr lang="ja-JP" altLang="en-US" sz="1200" dirty="0" err="1" smtClean="0">
                <a:latin typeface="HG丸ｺﾞｼｯｸM-PRO" panose="020F0600000000000000" pitchFamily="50" charset="-128"/>
                <a:ea typeface="HG丸ｺﾞｼｯｸM-PRO" panose="020F0600000000000000" pitchFamily="50" charset="-128"/>
              </a:rPr>
              <a:t>の</a:t>
            </a:r>
            <a:r>
              <a:rPr lang="ja-JP" altLang="en-US" sz="1200" dirty="0" smtClean="0">
                <a:latin typeface="HG丸ｺﾞｼｯｸM-PRO" panose="020F0600000000000000" pitchFamily="50" charset="-128"/>
                <a:ea typeface="HG丸ｺﾞｼｯｸM-PRO" panose="020F0600000000000000" pitchFamily="50" charset="-128"/>
              </a:rPr>
              <a:t>見守り活動に従事されています。</a:t>
            </a:r>
            <a:endParaRPr lang="ja-JP" altLang="ja-JP" sz="1200" dirty="0">
              <a:latin typeface="HG丸ｺﾞｼｯｸM-PRO" panose="020F0600000000000000" pitchFamily="50" charset="-128"/>
              <a:ea typeface="HG丸ｺﾞｼｯｸM-PRO" panose="020F0600000000000000" pitchFamily="50" charset="-128"/>
            </a:endParaRPr>
          </a:p>
          <a:p>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p:txBody>
      </p:sp>
      <p:sp>
        <p:nvSpPr>
          <p:cNvPr id="35" name="テキスト ボックス 11"/>
          <p:cNvSpPr txBox="1"/>
          <p:nvPr/>
        </p:nvSpPr>
        <p:spPr>
          <a:xfrm>
            <a:off x="166740" y="9533208"/>
            <a:ext cx="6485610" cy="275566"/>
          </a:xfrm>
          <a:prstGeom prst="rect">
            <a:avLst/>
          </a:prstGeom>
          <a:solidFill>
            <a:srgbClr val="FFFF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400" kern="100" spc="100" dirty="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地域安全センターの講師派遣・活用で相談があれば大阪府治安対策課</a:t>
            </a:r>
            <a:r>
              <a:rPr lang="ja-JP" sz="1400" kern="100" spc="100" dirty="0" smtClean="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まで</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73572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02"/>
          <p:cNvSpPr txBox="1">
            <a:spLocks noChangeArrowheads="1"/>
          </p:cNvSpPr>
          <p:nvPr/>
        </p:nvSpPr>
        <p:spPr bwMode="auto">
          <a:xfrm>
            <a:off x="-14450" y="38104"/>
            <a:ext cx="6847253" cy="9875071"/>
          </a:xfrm>
          <a:prstGeom prst="rect">
            <a:avLst/>
          </a:prstGeom>
          <a:gradFill>
            <a:gsLst>
              <a:gs pos="0">
                <a:srgbClr val="FFC000"/>
              </a:gs>
              <a:gs pos="100000">
                <a:schemeClr val="bg1"/>
              </a:gs>
            </a:gsLst>
            <a:lin ang="5400000" scaled="1"/>
          </a:gradFill>
          <a:ln w="38100" cmpd="dbl">
            <a:solidFill>
              <a:srgbClr val="000000"/>
            </a:solidFill>
            <a:miter lim="800000"/>
            <a:headEnd/>
            <a:tailEnd/>
          </a:ln>
        </p:spPr>
        <p:txBody>
          <a:bodyPr rot="0" vert="horz" wrap="square" lIns="40438" tIns="4839" rIns="40438" bIns="4839" anchor="t" anchorCtr="0" upright="1">
            <a:noAutofit/>
          </a:bodyPr>
          <a:lstStyle/>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a:p>
            <a:pPr marR="72568"/>
            <a:r>
              <a:rPr lang="en-US" sz="572"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572"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61" name="正方形/長方形 60"/>
          <p:cNvSpPr/>
          <p:nvPr/>
        </p:nvSpPr>
        <p:spPr>
          <a:xfrm>
            <a:off x="42001" y="607067"/>
            <a:ext cx="6732760" cy="229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WordArt 820"/>
          <p:cNvSpPr txBox="1">
            <a:spLocks noChangeArrowheads="1" noChangeShapeType="1" noTextEdit="1"/>
          </p:cNvSpPr>
          <p:nvPr/>
        </p:nvSpPr>
        <p:spPr bwMode="auto">
          <a:xfrm>
            <a:off x="1103107" y="253582"/>
            <a:ext cx="3338040" cy="611840"/>
          </a:xfrm>
          <a:prstGeom prst="rect">
            <a:avLst/>
          </a:prstGeom>
        </p:spPr>
        <p:txBody>
          <a:bodyPr wrap="square" numCol="1" fromWordArt="1">
            <a:prstTxWarp prst="textPlain">
              <a:avLst>
                <a:gd name="adj" fmla="val 50000"/>
              </a:avLst>
            </a:prstTxWarp>
            <a:noAutofit/>
          </a:bodyPr>
          <a:lstStyle/>
          <a:p>
            <a:pPr algn="ctr"/>
            <a:endParaRPr lang="ja-JP" altLang="en-US" sz="654"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6" name="テキスト ボックス 15"/>
          <p:cNvSpPr txBox="1"/>
          <p:nvPr/>
        </p:nvSpPr>
        <p:spPr>
          <a:xfrm>
            <a:off x="120817" y="5454532"/>
            <a:ext cx="6594530" cy="292388"/>
          </a:xfrm>
          <a:prstGeom prst="rect">
            <a:avLst/>
          </a:prstGeom>
          <a:gradFill>
            <a:gsLst>
              <a:gs pos="100000">
                <a:srgbClr val="03D7ED"/>
              </a:gs>
              <a:gs pos="100000">
                <a:schemeClr val="bg1"/>
              </a:gs>
            </a:gsLst>
            <a:lin ang="5400000" scaled="1"/>
          </a:gradFill>
        </p:spPr>
        <p:style>
          <a:lnRef idx="2">
            <a:schemeClr val="accent1"/>
          </a:lnRef>
          <a:fillRef idx="1">
            <a:schemeClr val="lt1"/>
          </a:fillRef>
          <a:effectRef idx="0">
            <a:schemeClr val="accent1"/>
          </a:effectRef>
          <a:fontRef idx="minor">
            <a:schemeClr val="dk1"/>
          </a:fontRef>
        </p:style>
        <p:txBody>
          <a:bodyPr wrap="square" rtlCol="0">
            <a:spAutoFit/>
          </a:bodyPr>
          <a:lstStyle/>
          <a:p>
            <a:pPr algn="dist"/>
            <a:r>
              <a:rPr kumimoji="1" lang="ja-JP" altLang="en-US" sz="1300" b="1" i="1" dirty="0" smtClean="0">
                <a:ln w="0"/>
                <a:solidFill>
                  <a:schemeClr val="bg1"/>
                </a:solidFill>
                <a:effectLst>
                  <a:outerShdw blurRad="38100" dist="19050" dir="2700000" algn="tl" rotWithShape="0">
                    <a:schemeClr val="dk1">
                      <a:alpha val="40000"/>
                    </a:schemeClr>
                  </a:outerShdw>
                </a:effectLst>
              </a:rPr>
              <a:t>「</a:t>
            </a:r>
            <a:r>
              <a:rPr kumimoji="1" lang="ja-JP" altLang="en-US" sz="1200" b="1" i="1" dirty="0" smtClean="0">
                <a:ln w="0"/>
                <a:solidFill>
                  <a:schemeClr val="bg1"/>
                </a:solidFill>
                <a:effectLst>
                  <a:outerShdw blurRad="38100" dist="19050" dir="2700000" algn="tl" rotWithShape="0">
                    <a:schemeClr val="dk1">
                      <a:alpha val="40000"/>
                    </a:schemeClr>
                  </a:outerShdw>
                </a:effectLst>
              </a:rPr>
              <a:t>動く防犯カメラ」と言われるドライブレコーダーを青色防犯パトロール車に設置する取組</a:t>
            </a:r>
            <a:endParaRPr kumimoji="1" lang="ja-JP" altLang="en-US" sz="1200" b="1" i="1" dirty="0">
              <a:ln w="0"/>
              <a:solidFill>
                <a:schemeClr val="bg1"/>
              </a:solidFill>
              <a:effectLst>
                <a:outerShdw blurRad="38100" dist="19050" dir="2700000" algn="tl" rotWithShape="0">
                  <a:schemeClr val="dk1">
                    <a:alpha val="40000"/>
                  </a:schemeClr>
                </a:outerShdw>
              </a:effectLst>
            </a:endParaRPr>
          </a:p>
        </p:txBody>
      </p:sp>
      <p:sp>
        <p:nvSpPr>
          <p:cNvPr id="17" name="テキスト ボックス 16"/>
          <p:cNvSpPr txBox="1"/>
          <p:nvPr/>
        </p:nvSpPr>
        <p:spPr>
          <a:xfrm>
            <a:off x="142154" y="5794389"/>
            <a:ext cx="6588657" cy="461665"/>
          </a:xfrm>
          <a:prstGeom prst="rect">
            <a:avLst/>
          </a:prstGeom>
          <a:solidFill>
            <a:srgbClr val="92D050"/>
          </a:solidFill>
          <a:ln w="28575" cmpd="tri">
            <a:noFill/>
          </a:ln>
        </p:spPr>
        <p:txBody>
          <a:bodyPr wrap="square" rtlCol="0">
            <a:spAutoFit/>
          </a:bodyPr>
          <a:lstStyle/>
          <a:p>
            <a:r>
              <a:rPr lang="ja-JP" altLang="en-US" sz="1200" b="1" spc="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本年度から、大阪府が民間団体等の青色防犯パトロール車を対象にドライブレ</a:t>
            </a:r>
            <a:r>
              <a:rPr lang="ja-JP" altLang="en-US" sz="1200" b="1" spc="100" dirty="0">
                <a:latin typeface="HG丸ｺﾞｼｯｸM-PRO" panose="020F0600000000000000" pitchFamily="50" charset="-128"/>
                <a:ea typeface="HG丸ｺﾞｼｯｸM-PRO" panose="020F0600000000000000" pitchFamily="50" charset="-128"/>
                <a:cs typeface="メイリオ" panose="020B0604030504040204" pitchFamily="50" charset="-128"/>
              </a:rPr>
              <a:t>ー</a:t>
            </a:r>
            <a:endParaRPr lang="en-US" altLang="ja-JP" sz="1200" b="1" spc="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200" b="1" spc="1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200" b="1" spc="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コーダー</a:t>
            </a:r>
            <a:r>
              <a:rPr lang="ja-JP" altLang="en-US" sz="1200" b="1" spc="100" dirty="0">
                <a:latin typeface="HG丸ｺﾞｼｯｸM-PRO" panose="020F0600000000000000" pitchFamily="50" charset="-128"/>
                <a:ea typeface="HG丸ｺﾞｼｯｸM-PRO" panose="020F0600000000000000" pitchFamily="50" charset="-128"/>
                <a:cs typeface="メイリオ" panose="020B0604030504040204" pitchFamily="50" charset="-128"/>
              </a:rPr>
              <a:t>の</a:t>
            </a:r>
            <a:r>
              <a:rPr lang="ja-JP" altLang="en-US" sz="1200" b="1" spc="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設置を</a:t>
            </a:r>
            <a:r>
              <a:rPr lang="ja-JP" altLang="en-US" sz="1200" b="1" spc="100" dirty="0">
                <a:latin typeface="HG丸ｺﾞｼｯｸM-PRO" panose="020F0600000000000000" pitchFamily="50" charset="-128"/>
                <a:ea typeface="HG丸ｺﾞｼｯｸM-PRO" panose="020F0600000000000000" pitchFamily="50" charset="-128"/>
                <a:cs typeface="メイリオ" panose="020B0604030504040204" pitchFamily="50" charset="-128"/>
              </a:rPr>
              <a:t>府内</a:t>
            </a:r>
            <a:r>
              <a:rPr lang="ja-JP" altLang="en-US" sz="1200" b="1" spc="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市町村に</a:t>
            </a:r>
            <a:r>
              <a:rPr lang="ja-JP" altLang="en-US" sz="1100" b="1" spc="100" dirty="0">
                <a:latin typeface="HG丸ｺﾞｼｯｸM-PRO" panose="020F0600000000000000" pitchFamily="50" charset="-128"/>
                <a:ea typeface="HG丸ｺﾞｼｯｸM-PRO" panose="020F0600000000000000" pitchFamily="50" charset="-128"/>
                <a:cs typeface="メイリオ" panose="020B0604030504040204" pitchFamily="50" charset="-128"/>
              </a:rPr>
              <a:t>補助</a:t>
            </a:r>
            <a:r>
              <a:rPr lang="ja-JP" altLang="en-US" sz="1200" b="1" spc="100" dirty="0">
                <a:latin typeface="HG丸ｺﾞｼｯｸM-PRO" panose="020F0600000000000000" pitchFamily="50" charset="-128"/>
                <a:ea typeface="HG丸ｺﾞｼｯｸM-PRO" panose="020F0600000000000000" pitchFamily="50" charset="-128"/>
                <a:cs typeface="メイリオ" panose="020B0604030504040204" pitchFamily="50" charset="-128"/>
              </a:rPr>
              <a:t>する事業を行って</a:t>
            </a:r>
            <a:r>
              <a:rPr lang="ja-JP" altLang="en-US" sz="1200" b="1" spc="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います　★　　　　</a:t>
            </a:r>
            <a:r>
              <a:rPr lang="ja-JP" altLang="en-US" sz="1200" b="1" spc="-15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en-US" altLang="ja-JP" sz="1200" b="1" spc="-1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11" name="グループ化 10"/>
          <p:cNvGrpSpPr/>
          <p:nvPr/>
        </p:nvGrpSpPr>
        <p:grpSpPr>
          <a:xfrm>
            <a:off x="142154" y="6310890"/>
            <a:ext cx="3036800" cy="2262731"/>
            <a:chOff x="3051321" y="4395480"/>
            <a:chExt cx="3482821" cy="2559410"/>
          </a:xfrm>
        </p:grpSpPr>
        <p:sp>
          <p:nvSpPr>
            <p:cNvPr id="18" name="角丸四角形 17"/>
            <p:cNvSpPr/>
            <p:nvPr/>
          </p:nvSpPr>
          <p:spPr>
            <a:xfrm>
              <a:off x="3051321" y="4673595"/>
              <a:ext cx="3410694" cy="2281295"/>
            </a:xfrm>
            <a:prstGeom prst="roundRect">
              <a:avLst>
                <a:gd name="adj" fmla="val 5244"/>
              </a:avLst>
            </a:prstGeom>
            <a:gradFill>
              <a:gsLst>
                <a:gs pos="0">
                  <a:srgbClr val="0070C0"/>
                </a:gs>
                <a:gs pos="100000">
                  <a:schemeClr val="bg1"/>
                </a:gs>
              </a:gsLst>
              <a:lin ang="5400000" scaled="1"/>
            </a:gra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ja-JP" altLang="en-US" sz="600" dirty="0">
                <a:ln>
                  <a:solidFill>
                    <a:schemeClr val="tx2"/>
                  </a:solid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Picture 8" descr="クリックすると新しいウィンドウで開きます"/>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088296" y="5616011"/>
              <a:ext cx="766024" cy="6749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図 19"/>
            <p:cNvPicPr>
              <a:picLocks noChangeAspect="1"/>
            </p:cNvPicPr>
            <p:nvPr/>
          </p:nvPicPr>
          <p:blipFill>
            <a:blip r:embed="rId4"/>
            <a:stretch>
              <a:fillRect/>
            </a:stretch>
          </p:blipFill>
          <p:spPr>
            <a:xfrm>
              <a:off x="3144767" y="4758849"/>
              <a:ext cx="784725" cy="459924"/>
            </a:xfrm>
            <a:prstGeom prst="rect">
              <a:avLst/>
            </a:prstGeom>
          </p:spPr>
        </p:pic>
        <p:sp>
          <p:nvSpPr>
            <p:cNvPr id="21" name="下矢印 20"/>
            <p:cNvSpPr/>
            <p:nvPr/>
          </p:nvSpPr>
          <p:spPr>
            <a:xfrm rot="16200000" flipH="1">
              <a:off x="4381114" y="5348608"/>
              <a:ext cx="229573" cy="1119847"/>
            </a:xfrm>
            <a:prstGeom prst="downArrow">
              <a:avLst>
                <a:gd name="adj1" fmla="val 38949"/>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rot="14914996" flipH="1">
              <a:off x="4397595" y="4735370"/>
              <a:ext cx="229573" cy="1200065"/>
            </a:xfrm>
            <a:prstGeom prst="downArrow">
              <a:avLst>
                <a:gd name="adj1" fmla="val 38949"/>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6062" y="5745941"/>
              <a:ext cx="627586" cy="509737"/>
            </a:xfrm>
            <a:prstGeom prst="rect">
              <a:avLst/>
            </a:prstGeom>
          </p:spPr>
        </p:pic>
        <p:sp>
          <p:nvSpPr>
            <p:cNvPr id="24" name="角丸四角形 23"/>
            <p:cNvSpPr/>
            <p:nvPr/>
          </p:nvSpPr>
          <p:spPr>
            <a:xfrm rot="5400000">
              <a:off x="4970051" y="5845529"/>
              <a:ext cx="457932" cy="212268"/>
            </a:xfrm>
            <a:prstGeom prst="roundRect">
              <a:avLst>
                <a:gd name="adj" fmla="val 7849"/>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dirty="0">
                <a:ln>
                  <a:solidFill>
                    <a:schemeClr val="tx2"/>
                  </a:solid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5055824" y="5738886"/>
              <a:ext cx="338554" cy="697508"/>
            </a:xfrm>
            <a:prstGeom prst="rect">
              <a:avLst/>
            </a:prstGeom>
            <a:noFill/>
          </p:spPr>
          <p:txBody>
            <a:bodyPr vert="eaVert" wrap="square" rtlCol="0">
              <a:spAutoFit/>
            </a:bodyPr>
            <a:lstStyle/>
            <a:p>
              <a:r>
                <a:rPr kumimoji="1" lang="ja-JP" altLang="en-US" sz="1000" dirty="0" smtClean="0"/>
                <a:t>犯人</a:t>
              </a:r>
              <a:endParaRPr kumimoji="1" lang="ja-JP" altLang="en-US" sz="1000" dirty="0"/>
            </a:p>
          </p:txBody>
        </p:sp>
        <p:sp>
          <p:nvSpPr>
            <p:cNvPr id="25" name="テキスト ボックス 24"/>
            <p:cNvSpPr txBox="1"/>
            <p:nvPr/>
          </p:nvSpPr>
          <p:spPr>
            <a:xfrm>
              <a:off x="4194208" y="5647474"/>
              <a:ext cx="562057" cy="276700"/>
            </a:xfrm>
            <a:prstGeom prst="rect">
              <a:avLst/>
            </a:prstGeom>
            <a:noFill/>
          </p:spPr>
          <p:txBody>
            <a:bodyPr wrap="square" rtlCol="0">
              <a:spAutoFit/>
            </a:bodyPr>
            <a:lstStyle/>
            <a:p>
              <a:r>
                <a:rPr kumimoji="1" lang="ja-JP" altLang="en-US" sz="900" dirty="0" smtClean="0">
                  <a:solidFill>
                    <a:srgbClr val="FF0000"/>
                  </a:solidFill>
                </a:rPr>
                <a:t>録画</a:t>
              </a:r>
              <a:endParaRPr kumimoji="1" lang="ja-JP" altLang="en-US" sz="900" dirty="0">
                <a:solidFill>
                  <a:srgbClr val="FF0000"/>
                </a:solidFill>
              </a:endParaRPr>
            </a:p>
          </p:txBody>
        </p:sp>
        <p:sp>
          <p:nvSpPr>
            <p:cNvPr id="27" name="角丸四角形 26"/>
            <p:cNvSpPr/>
            <p:nvPr/>
          </p:nvSpPr>
          <p:spPr>
            <a:xfrm rot="5400000">
              <a:off x="5925008" y="5877243"/>
              <a:ext cx="457932" cy="205756"/>
            </a:xfrm>
            <a:prstGeom prst="roundRect">
              <a:avLst>
                <a:gd name="adj" fmla="val 7849"/>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dirty="0">
                <a:ln>
                  <a:solidFill>
                    <a:schemeClr val="tx2"/>
                  </a:solid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6000620" y="5766886"/>
              <a:ext cx="338554" cy="445626"/>
            </a:xfrm>
            <a:prstGeom prst="rect">
              <a:avLst/>
            </a:prstGeom>
            <a:noFill/>
          </p:spPr>
          <p:txBody>
            <a:bodyPr vert="eaVert" wrap="square" rtlCol="0">
              <a:spAutoFit/>
            </a:bodyPr>
            <a:lstStyle/>
            <a:p>
              <a:r>
                <a:rPr kumimoji="1" lang="ja-JP" altLang="en-US" sz="1000" dirty="0">
                  <a:solidFill>
                    <a:srgbClr val="FF0000"/>
                  </a:solidFill>
                </a:rPr>
                <a:t>検挙</a:t>
              </a:r>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6652" y="5012547"/>
              <a:ext cx="917771" cy="531808"/>
            </a:xfrm>
            <a:prstGeom prst="rect">
              <a:avLst/>
            </a:prstGeom>
          </p:spPr>
        </p:pic>
        <p:sp>
          <p:nvSpPr>
            <p:cNvPr id="29" name="角丸四角形 28"/>
            <p:cNvSpPr/>
            <p:nvPr/>
          </p:nvSpPr>
          <p:spPr>
            <a:xfrm>
              <a:off x="5225101" y="4722182"/>
              <a:ext cx="1080874" cy="236994"/>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5191533" y="4724982"/>
              <a:ext cx="1270481" cy="405827"/>
            </a:xfrm>
            <a:prstGeom prst="rect">
              <a:avLst/>
            </a:prstGeom>
            <a:noFill/>
          </p:spPr>
          <p:txBody>
            <a:bodyPr wrap="square" rtlCol="0">
              <a:spAutoFit/>
            </a:bodyPr>
            <a:lstStyle/>
            <a:p>
              <a:r>
                <a:rPr kumimoji="1" lang="ja-JP" altLang="en-US" sz="800" dirty="0" smtClean="0">
                  <a:solidFill>
                    <a:srgbClr val="FF0000"/>
                  </a:solidFill>
                </a:rPr>
                <a:t>安心・安全なまち</a:t>
              </a:r>
              <a:endParaRPr kumimoji="1" lang="en-US" altLang="ja-JP" sz="800" dirty="0" smtClean="0">
                <a:solidFill>
                  <a:srgbClr val="FF0000"/>
                </a:solidFill>
              </a:endParaRPr>
            </a:p>
            <a:p>
              <a:endParaRPr kumimoji="1" lang="ja-JP" altLang="en-US" sz="800" dirty="0">
                <a:solidFill>
                  <a:srgbClr val="FF0000"/>
                </a:solidFill>
              </a:endParaRPr>
            </a:p>
          </p:txBody>
        </p:sp>
        <p:pic>
          <p:nvPicPr>
            <p:cNvPr id="31" name="図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7123" y="6403029"/>
              <a:ext cx="826623" cy="507311"/>
            </a:xfrm>
            <a:prstGeom prst="rect">
              <a:avLst/>
            </a:prstGeom>
          </p:spPr>
        </p:pic>
        <p:sp>
          <p:nvSpPr>
            <p:cNvPr id="32" name="曲折矢印 31"/>
            <p:cNvSpPr/>
            <p:nvPr/>
          </p:nvSpPr>
          <p:spPr>
            <a:xfrm rot="10800000" flipH="1">
              <a:off x="3324403" y="6315779"/>
              <a:ext cx="1963472" cy="628892"/>
            </a:xfrm>
            <a:prstGeom prst="bentArrow">
              <a:avLst>
                <a:gd name="adj1" fmla="val 14806"/>
                <a:gd name="adj2" fmla="val 18518"/>
                <a:gd name="adj3" fmla="val 26303"/>
                <a:gd name="adj4" fmla="val 2941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3396411" y="6463012"/>
              <a:ext cx="2034340" cy="276999"/>
            </a:xfrm>
            <a:prstGeom prst="rect">
              <a:avLst/>
            </a:prstGeom>
            <a:noFill/>
          </p:spPr>
          <p:txBody>
            <a:bodyPr wrap="square" rtlCol="0">
              <a:spAutoFit/>
            </a:bodyPr>
            <a:lstStyle/>
            <a:p>
              <a:r>
                <a:rPr kumimoji="1" lang="ja-JP" altLang="en-US" sz="900" dirty="0" smtClean="0">
                  <a:solidFill>
                    <a:srgbClr val="FF0000"/>
                  </a:solidFill>
                </a:rPr>
                <a:t>隊員の意識向上・事故防止</a:t>
              </a:r>
              <a:endParaRPr kumimoji="1" lang="en-US" altLang="ja-JP" sz="900" dirty="0" smtClean="0">
                <a:solidFill>
                  <a:srgbClr val="FF0000"/>
                </a:solidFill>
              </a:endParaRPr>
            </a:p>
          </p:txBody>
        </p:sp>
        <p:sp>
          <p:nvSpPr>
            <p:cNvPr id="34" name="角丸四角形 33"/>
            <p:cNvSpPr/>
            <p:nvPr/>
          </p:nvSpPr>
          <p:spPr>
            <a:xfrm>
              <a:off x="3233059" y="4424458"/>
              <a:ext cx="3150491" cy="204460"/>
            </a:xfrm>
            <a:prstGeom prst="roundRect">
              <a:avLst/>
            </a:prstGeom>
            <a:gradFill>
              <a:gsLst>
                <a:gs pos="0">
                  <a:srgbClr val="03D7ED"/>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3561535" y="4395480"/>
              <a:ext cx="2972607" cy="304371"/>
            </a:xfrm>
            <a:prstGeom prst="rect">
              <a:avLst/>
            </a:prstGeom>
            <a:noFill/>
            <a:ln>
              <a:noFill/>
            </a:ln>
          </p:spPr>
          <p:txBody>
            <a:bodyPr wrap="square" rtlCol="0">
              <a:spAutoFit/>
            </a:bodyPr>
            <a:lstStyle/>
            <a:p>
              <a:r>
                <a:rPr kumimoji="1" lang="ja-JP" altLang="en-US" sz="1050" dirty="0" smtClean="0"/>
                <a:t>ドライブレコーダー設置の効果</a:t>
              </a:r>
              <a:endParaRPr kumimoji="1" lang="ja-JP" altLang="en-US" sz="1050" dirty="0"/>
            </a:p>
          </p:txBody>
        </p:sp>
        <p:sp>
          <p:nvSpPr>
            <p:cNvPr id="38" name="テキスト ボックス 37"/>
            <p:cNvSpPr txBox="1"/>
            <p:nvPr/>
          </p:nvSpPr>
          <p:spPr>
            <a:xfrm rot="20290803">
              <a:off x="3903109" y="4965321"/>
              <a:ext cx="1129239" cy="276999"/>
            </a:xfrm>
            <a:prstGeom prst="rect">
              <a:avLst/>
            </a:prstGeom>
            <a:noFill/>
          </p:spPr>
          <p:txBody>
            <a:bodyPr wrap="square" rtlCol="0">
              <a:spAutoFit/>
            </a:bodyPr>
            <a:lstStyle/>
            <a:p>
              <a:r>
                <a:rPr kumimoji="1" lang="ja-JP" altLang="en-US" sz="900" dirty="0" smtClean="0">
                  <a:solidFill>
                    <a:srgbClr val="FF0000"/>
                  </a:solidFill>
                </a:rPr>
                <a:t>安心感の向上</a:t>
              </a:r>
              <a:endParaRPr kumimoji="1" lang="ja-JP" altLang="en-US" sz="900" dirty="0">
                <a:solidFill>
                  <a:srgbClr val="FF0000"/>
                </a:solidFill>
              </a:endParaRPr>
            </a:p>
          </p:txBody>
        </p:sp>
      </p:grpSp>
      <p:sp>
        <p:nvSpPr>
          <p:cNvPr id="49" name="角丸四角形 48"/>
          <p:cNvSpPr/>
          <p:nvPr/>
        </p:nvSpPr>
        <p:spPr>
          <a:xfrm>
            <a:off x="3189959" y="7981245"/>
            <a:ext cx="3533271" cy="56202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50" name="角丸四角形 49"/>
          <p:cNvSpPr/>
          <p:nvPr/>
        </p:nvSpPr>
        <p:spPr>
          <a:xfrm>
            <a:off x="42001" y="83768"/>
            <a:ext cx="6731521" cy="467710"/>
          </a:xfrm>
          <a:prstGeom prst="roundRect">
            <a:avLst/>
          </a:prstGeom>
          <a:gradFill>
            <a:gsLst>
              <a:gs pos="0">
                <a:srgbClr val="92D050"/>
              </a:gs>
              <a:gs pos="10000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2762360" y="2215145"/>
            <a:ext cx="7439135" cy="1754326"/>
          </a:xfrm>
          <a:prstGeom prst="rect">
            <a:avLst/>
          </a:prstGeom>
          <a:noFill/>
        </p:spPr>
        <p:txBody>
          <a:bodyPr wrap="square" lIns="91440" tIns="45720" rIns="91440" bIns="45720">
            <a:spAutoFit/>
          </a:bodyPr>
          <a:lstStyle/>
          <a:p>
            <a:pPr algn="ctr"/>
            <a:endParaRPr lang="ja-JP"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ja-JP" alt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3" name="正方形/長方形 52"/>
          <p:cNvSpPr/>
          <p:nvPr/>
        </p:nvSpPr>
        <p:spPr>
          <a:xfrm>
            <a:off x="385223" y="128723"/>
            <a:ext cx="6175386" cy="461665"/>
          </a:xfrm>
          <a:prstGeom prst="rect">
            <a:avLst/>
          </a:prstGeom>
          <a:noFill/>
        </p:spPr>
        <p:txBody>
          <a:bodyPr wrap="square" lIns="91440" tIns="45720" rIns="91440" bIns="45720">
            <a:spAutoFit/>
          </a:bodyPr>
          <a:lstStyle/>
          <a:p>
            <a:pPr algn="dist"/>
            <a:r>
              <a:rPr lang="ja-JP" altLang="en-US" sz="2400" b="1" spc="-30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躍動する青色防犯パトロール隊</a:t>
            </a:r>
            <a:endParaRPr lang="ja-JP" altLang="en-US" sz="2400" b="1" cap="none"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5" name="正方形/長方形 54"/>
          <p:cNvSpPr/>
          <p:nvPr/>
        </p:nvSpPr>
        <p:spPr>
          <a:xfrm>
            <a:off x="42001" y="2971768"/>
            <a:ext cx="6715846" cy="24184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6959" y="6343428"/>
            <a:ext cx="2756250" cy="1612032"/>
          </a:xfrm>
          <a:prstGeom prst="rect">
            <a:avLst/>
          </a:prstGeom>
        </p:spPr>
      </p:pic>
      <p:sp>
        <p:nvSpPr>
          <p:cNvPr id="3" name="テキスト ボックス 2"/>
          <p:cNvSpPr txBox="1"/>
          <p:nvPr/>
        </p:nvSpPr>
        <p:spPr>
          <a:xfrm>
            <a:off x="3118846" y="8030940"/>
            <a:ext cx="3642617" cy="400110"/>
          </a:xfrm>
          <a:prstGeom prst="rect">
            <a:avLst/>
          </a:prstGeom>
          <a:noFill/>
        </p:spPr>
        <p:txBody>
          <a:bodyPr wrap="square" rtlCol="0">
            <a:spAutoFit/>
          </a:bodyPr>
          <a:lstStyle/>
          <a:p>
            <a:r>
              <a:rPr lang="ja-JP" altLang="en-US" sz="1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★大阪府の補助事業を活用しドライブレコーダーを設置された青パトには、上記マグネットシート</a:t>
            </a:r>
            <a:r>
              <a:rPr lang="en-US" altLang="ja-JP" sz="1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2</a:t>
            </a:r>
            <a:r>
              <a:rPr lang="ja-JP" altLang="en-US" sz="1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枚</a:t>
            </a:r>
            <a:r>
              <a:rPr lang="ja-JP" altLang="en-US" sz="100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を</a:t>
            </a:r>
            <a:r>
              <a:rPr lang="ja-JP" altLang="en-US" sz="1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配付</a:t>
            </a:r>
            <a:r>
              <a:rPr lang="ja-JP" altLang="en-US" sz="1000"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します</a:t>
            </a:r>
            <a:r>
              <a:rPr lang="ja-JP" altLang="en-US" sz="1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a:t>
            </a:r>
            <a:endParaRPr kumimoji="1" lang="ja-JP" altLang="en-US" sz="1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4693716" y="676878"/>
            <a:ext cx="2018154" cy="20852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672747" y="822520"/>
            <a:ext cx="2058064" cy="1546577"/>
          </a:xfrm>
          <a:prstGeom prst="rect">
            <a:avLst/>
          </a:prstGeom>
          <a:noFill/>
        </p:spPr>
        <p:txBody>
          <a:bodyPr wrap="square"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　本年７月３０日、守口市役所で</a:t>
            </a:r>
            <a:r>
              <a:rPr kumimoji="1" lang="ja-JP" altLang="en-US" sz="1050" dirty="0">
                <a:latin typeface="HG丸ｺﾞｼｯｸM-PRO" panose="020F0600000000000000" pitchFamily="50" charset="-128"/>
                <a:ea typeface="HG丸ｺﾞｼｯｸM-PRO" panose="020F0600000000000000" pitchFamily="50" charset="-128"/>
              </a:rPr>
              <a:t>「</a:t>
            </a:r>
            <a:r>
              <a:rPr kumimoji="1" lang="ja-JP" altLang="en-US" sz="1050" dirty="0" smtClean="0">
                <a:latin typeface="HG丸ｺﾞｼｯｸM-PRO" panose="020F0600000000000000" pitchFamily="50" charset="-128"/>
                <a:ea typeface="HG丸ｺﾞｼｯｸM-PRO" panose="020F0600000000000000" pitchFamily="50" charset="-128"/>
              </a:rPr>
              <a:t>ドライブレコーダー</a:t>
            </a:r>
            <a:r>
              <a:rPr kumimoji="1" lang="ja-JP" altLang="en-US" sz="1050" dirty="0">
                <a:latin typeface="HG丸ｺﾞｼｯｸM-PRO" panose="020F0600000000000000" pitchFamily="50" charset="-128"/>
                <a:ea typeface="HG丸ｺﾞｼｯｸM-PRO" panose="020F0600000000000000" pitchFamily="50" charset="-128"/>
              </a:rPr>
              <a:t>活用</a:t>
            </a:r>
            <a:r>
              <a:rPr kumimoji="1" lang="ja-JP" altLang="en-US" sz="1050" dirty="0" smtClean="0">
                <a:latin typeface="HG丸ｺﾞｼｯｸM-PRO" panose="020F0600000000000000" pitchFamily="50" charset="-128"/>
                <a:ea typeface="HG丸ｺﾞｼｯｸM-PRO" panose="020F0600000000000000" pitchFamily="50" charset="-128"/>
              </a:rPr>
              <a:t>による地域安全確保に関する協定書」の調印式が行われました。</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　ドライブレコーダーが設置された守口市内の</a:t>
            </a:r>
            <a:r>
              <a:rPr kumimoji="1" lang="en-US" altLang="ja-JP" sz="1050" dirty="0" smtClean="0">
                <a:latin typeface="HG丸ｺﾞｼｯｸM-PRO" panose="020F0600000000000000" pitchFamily="50" charset="-128"/>
                <a:ea typeface="HG丸ｺﾞｼｯｸM-PRO" panose="020F0600000000000000" pitchFamily="50" charset="-128"/>
              </a:rPr>
              <a:t>6</a:t>
            </a:r>
            <a:r>
              <a:rPr kumimoji="1" lang="ja-JP" altLang="en-US" sz="1050" dirty="0" smtClean="0">
                <a:latin typeface="HG丸ｺﾞｼｯｸM-PRO" panose="020F0600000000000000" pitchFamily="50" charset="-128"/>
                <a:ea typeface="HG丸ｺﾞｼｯｸM-PRO" panose="020F0600000000000000" pitchFamily="50" charset="-128"/>
              </a:rPr>
              <a:t>団体の青パト隊は、出発式で配付されたマグネットシートを装着し、防犯警戒に出発しました。</a:t>
            </a: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121039" y="9569563"/>
            <a:ext cx="6446187" cy="2704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019" y="637938"/>
            <a:ext cx="2982952" cy="2237216"/>
          </a:xfrm>
          <a:prstGeom prst="rect">
            <a:avLst/>
          </a:prstGeom>
          <a:effectLst>
            <a:softEdge rad="50800"/>
          </a:effectLst>
        </p:spPr>
      </p:pic>
      <p:pic>
        <p:nvPicPr>
          <p:cNvPr id="15" name="図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143" y="3029969"/>
            <a:ext cx="2986846" cy="2325081"/>
          </a:xfrm>
          <a:prstGeom prst="rect">
            <a:avLst/>
          </a:prstGeom>
          <a:effectLst>
            <a:softEdge rad="50800"/>
          </a:effectLst>
        </p:spPr>
      </p:pic>
      <p:pic>
        <p:nvPicPr>
          <p:cNvPr id="36" name="図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82221" y="3002545"/>
            <a:ext cx="1505700" cy="1202989"/>
          </a:xfrm>
          <a:prstGeom prst="rect">
            <a:avLst/>
          </a:prstGeom>
          <a:effectLst>
            <a:softEdge rad="50800"/>
          </a:effectLst>
        </p:spPr>
      </p:pic>
      <p:pic>
        <p:nvPicPr>
          <p:cNvPr id="46" name="図 45"/>
          <p:cNvPicPr>
            <a:picLocks noChangeAspect="1"/>
          </p:cNvPicPr>
          <p:nvPr/>
        </p:nvPicPr>
        <p:blipFill>
          <a:blip r:embed="rId12"/>
          <a:stretch>
            <a:fillRect/>
          </a:stretch>
        </p:blipFill>
        <p:spPr>
          <a:xfrm>
            <a:off x="3106240" y="4243564"/>
            <a:ext cx="1481681" cy="1082345"/>
          </a:xfrm>
          <a:prstGeom prst="rect">
            <a:avLst/>
          </a:prstGeom>
          <a:effectLst>
            <a:softEdge rad="50800"/>
          </a:effectLst>
        </p:spPr>
      </p:pic>
      <p:sp>
        <p:nvSpPr>
          <p:cNvPr id="8" name="テキスト ボックス 7"/>
          <p:cNvSpPr txBox="1"/>
          <p:nvPr/>
        </p:nvSpPr>
        <p:spPr>
          <a:xfrm>
            <a:off x="242805" y="9587572"/>
            <a:ext cx="6615195" cy="276999"/>
          </a:xfrm>
          <a:prstGeom prst="rect">
            <a:avLst/>
          </a:prstGeom>
          <a:noFill/>
        </p:spPr>
        <p:txBody>
          <a:bodyPr wrap="square" rtlCol="0">
            <a:spAutoFit/>
          </a:bodyPr>
          <a:lstStyle/>
          <a:p>
            <a:r>
              <a:rPr kumimoji="1" lang="ja-JP" altLang="en-US" sz="1200" dirty="0" smtClean="0">
                <a:solidFill>
                  <a:srgbClr val="FF0000"/>
                </a:solidFill>
                <a:latin typeface="HG丸ｺﾞｼｯｸM-PRO" panose="020F0600000000000000" pitchFamily="50" charset="-128"/>
                <a:ea typeface="HG丸ｺﾞｼｯｸM-PRO" panose="020F0600000000000000" pitchFamily="50" charset="-128"/>
              </a:rPr>
              <a:t>ドライブレコーダー補助事業についてのお問い合わせは、「大阪府治安対策課」まで</a:t>
            </a:r>
            <a:endParaRPr kumimoji="1" lang="ja-JP" altLang="en-US" sz="1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8" name="テキスト ボックス 57"/>
          <p:cNvSpPr txBox="1"/>
          <p:nvPr/>
        </p:nvSpPr>
        <p:spPr>
          <a:xfrm>
            <a:off x="242805" y="8606601"/>
            <a:ext cx="6469064" cy="923330"/>
          </a:xfrm>
          <a:prstGeom prst="rect">
            <a:avLst/>
          </a:prstGeom>
          <a:solidFill>
            <a:schemeClr val="bg1"/>
          </a:solidFill>
        </p:spPr>
        <p:txBody>
          <a:bodyPr wrap="square" rtlCol="0">
            <a:spAutoFit/>
          </a:bodyPr>
          <a:lstStyle/>
          <a:p>
            <a:r>
              <a:rPr lang="ja-JP" altLang="en-US" sz="900" b="1" dirty="0" smtClean="0">
                <a:latin typeface="HG丸ｺﾞｼｯｸM-PRO" panose="020F0600000000000000" pitchFamily="50" charset="-128"/>
                <a:ea typeface="HG丸ｺﾞｼｯｸM-PRO" panose="020F0600000000000000" pitchFamily="50" charset="-128"/>
              </a:rPr>
              <a:t>●事業目的●　　　　　　</a:t>
            </a:r>
            <a:r>
              <a:rPr lang="ja-JP" altLang="en-US" sz="900" b="1" spc="-15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本事業</a:t>
            </a:r>
            <a:r>
              <a:rPr lang="ja-JP" altLang="en-US" sz="900" b="1" spc="-150" dirty="0">
                <a:latin typeface="HG丸ｺﾞｼｯｸM-PRO" panose="020F0600000000000000" pitchFamily="50" charset="-128"/>
                <a:ea typeface="HG丸ｺﾞｼｯｸM-PRO" panose="020F0600000000000000" pitchFamily="50" charset="-128"/>
                <a:cs typeface="メイリオ" panose="020B0604030504040204" pitchFamily="50" charset="-128"/>
              </a:rPr>
              <a:t>は、子どもの安全・安心の為に民間団体等の青色防犯パトロール車の地域見守り力を向上させる</a:t>
            </a:r>
            <a:r>
              <a:rPr lang="ja-JP" altLang="en-US" sz="900" b="1" spc="-15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もの</a:t>
            </a:r>
            <a:r>
              <a:rPr lang="ja-JP" altLang="en-US" sz="900" b="1" spc="-15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●事業規模●　　　　　　３ヵ年で５００台（令和元年　１００台、令和２、３年　各２０</a:t>
            </a:r>
            <a:r>
              <a:rPr lang="ja-JP" altLang="en-US" sz="900" b="1" dirty="0">
                <a:latin typeface="HG丸ｺﾞｼｯｸM-PRO" panose="020F0600000000000000" pitchFamily="50" charset="-128"/>
                <a:ea typeface="HG丸ｺﾞｼｯｸM-PRO" panose="020F0600000000000000" pitchFamily="50" charset="-128"/>
              </a:rPr>
              <a:t>０</a:t>
            </a:r>
            <a:r>
              <a:rPr lang="ja-JP" altLang="en-US" sz="900" b="1" dirty="0" smtClean="0">
                <a:latin typeface="HG丸ｺﾞｼｯｸM-PRO" panose="020F0600000000000000" pitchFamily="50" charset="-128"/>
                <a:ea typeface="HG丸ｺﾞｼｯｸM-PRO" panose="020F0600000000000000" pitchFamily="50" charset="-128"/>
              </a:rPr>
              <a:t>台）</a:t>
            </a:r>
            <a:endParaRPr lang="en-US" altLang="ja-JP" sz="900" b="1" dirty="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●補助額●　 </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ドライブレコーダーの設置費用の１／２（上限１５千円）</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●対象車両●　　　　　　⓵　府内の民間青色パトロール団体が管理・運用する青パト車</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⓶　市町村から貸与され、府内の民間青色防犯パトロール団体が運用する青パト車</a:t>
            </a:r>
            <a:endParaRPr lang="en-US" altLang="ja-JP" sz="900" b="1" dirty="0" smtClean="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　　　　　　　</a:t>
            </a:r>
            <a:r>
              <a:rPr lang="ja-JP" altLang="en-US" sz="900" b="1" dirty="0">
                <a:latin typeface="HG丸ｺﾞｼｯｸM-PRO" panose="020F0600000000000000" pitchFamily="50" charset="-128"/>
                <a:ea typeface="HG丸ｺﾞｼｯｸM-PRO" panose="020F0600000000000000" pitchFamily="50" charset="-128"/>
              </a:rPr>
              <a:t>　</a:t>
            </a:r>
            <a:r>
              <a:rPr lang="ja-JP" altLang="en-US" sz="900" b="1" dirty="0" smtClean="0">
                <a:latin typeface="HG丸ｺﾞｼｯｸM-PRO" panose="020F0600000000000000" pitchFamily="50" charset="-128"/>
                <a:ea typeface="HG丸ｺﾞｼｯｸM-PRO" panose="020F0600000000000000" pitchFamily="50" charset="-128"/>
              </a:rPr>
              <a:t>　　　　　</a:t>
            </a:r>
            <a:r>
              <a:rPr lang="en-US" altLang="ja-JP" sz="900" b="1" dirty="0" smtClean="0">
                <a:latin typeface="HG丸ｺﾞｼｯｸM-PRO" panose="020F0600000000000000" pitchFamily="50" charset="-128"/>
                <a:ea typeface="HG丸ｺﾞｼｯｸM-PRO" panose="020F0600000000000000" pitchFamily="50" charset="-128"/>
              </a:rPr>
              <a:t>※</a:t>
            </a:r>
            <a:r>
              <a:rPr lang="ja-JP" altLang="en-US" sz="900" b="1" dirty="0" smtClean="0">
                <a:latin typeface="HG丸ｺﾞｼｯｸM-PRO" panose="020F0600000000000000" pitchFamily="50" charset="-128"/>
                <a:ea typeface="HG丸ｺﾞｼｯｸM-PRO" panose="020F0600000000000000" pitchFamily="50" charset="-128"/>
              </a:rPr>
              <a:t>ただし、ドライブレコーダー設置後</a:t>
            </a:r>
            <a:r>
              <a:rPr lang="en-US" altLang="ja-JP" sz="900" b="1" dirty="0" smtClean="0">
                <a:latin typeface="HG丸ｺﾞｼｯｸM-PRO" panose="020F0600000000000000" pitchFamily="50" charset="-128"/>
                <a:ea typeface="HG丸ｺﾞｼｯｸM-PRO" panose="020F0600000000000000" pitchFamily="50" charset="-128"/>
              </a:rPr>
              <a:t>1</a:t>
            </a:r>
            <a:r>
              <a:rPr lang="ja-JP" altLang="en-US" sz="900" b="1" dirty="0" smtClean="0">
                <a:latin typeface="HG丸ｺﾞｼｯｸM-PRO" panose="020F0600000000000000" pitchFamily="50" charset="-128"/>
                <a:ea typeface="HG丸ｺﾞｼｯｸM-PRO" panose="020F0600000000000000" pitchFamily="50" charset="-128"/>
              </a:rPr>
              <a:t>年以上運用が見込める青パト車　　　</a:t>
            </a:r>
            <a:endParaRPr kumimoji="1" lang="en-US" altLang="ja-JP" sz="900" b="1" dirty="0" smtClean="0">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70622" y="1768938"/>
            <a:ext cx="1502558" cy="1126921"/>
          </a:xfrm>
          <a:prstGeom prst="rect">
            <a:avLst/>
          </a:prstGeom>
          <a:effectLst>
            <a:softEdge rad="50800"/>
          </a:effectLst>
        </p:spPr>
      </p:pic>
      <p:sp>
        <p:nvSpPr>
          <p:cNvPr id="62" name="角丸四角形 61"/>
          <p:cNvSpPr/>
          <p:nvPr/>
        </p:nvSpPr>
        <p:spPr>
          <a:xfrm>
            <a:off x="4688733" y="3064432"/>
            <a:ext cx="2023136" cy="20852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68975" y="643057"/>
            <a:ext cx="1541010" cy="1155758"/>
          </a:xfrm>
          <a:prstGeom prst="rect">
            <a:avLst/>
          </a:prstGeom>
          <a:effectLst>
            <a:softEdge rad="50800"/>
          </a:effectLst>
        </p:spPr>
      </p:pic>
      <p:sp>
        <p:nvSpPr>
          <p:cNvPr id="47" name="テキスト ボックス 46"/>
          <p:cNvSpPr txBox="1"/>
          <p:nvPr/>
        </p:nvSpPr>
        <p:spPr>
          <a:xfrm>
            <a:off x="4746969" y="3218431"/>
            <a:ext cx="2026553" cy="1869743"/>
          </a:xfrm>
          <a:prstGeom prst="rect">
            <a:avLst/>
          </a:prstGeom>
          <a:noFill/>
        </p:spPr>
        <p:txBody>
          <a:bodyPr wrap="square"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　本年</a:t>
            </a:r>
            <a:r>
              <a:rPr kumimoji="1" lang="en-US" altLang="ja-JP" sz="1050" dirty="0" smtClean="0">
                <a:latin typeface="HG丸ｺﾞｼｯｸM-PRO" panose="020F0600000000000000" pitchFamily="50" charset="-128"/>
                <a:ea typeface="HG丸ｺﾞｼｯｸM-PRO" panose="020F0600000000000000" pitchFamily="50" charset="-128"/>
              </a:rPr>
              <a:t>8</a:t>
            </a:r>
            <a:r>
              <a:rPr kumimoji="1" lang="ja-JP" altLang="en-US" sz="1050" dirty="0" smtClean="0">
                <a:latin typeface="HG丸ｺﾞｼｯｸM-PRO" panose="020F0600000000000000" pitchFamily="50" charset="-128"/>
                <a:ea typeface="HG丸ｺﾞｼｯｸM-PRO" panose="020F0600000000000000" pitchFamily="50" charset="-128"/>
              </a:rPr>
              <a:t>月</a:t>
            </a:r>
            <a:r>
              <a:rPr kumimoji="1" lang="en-US" altLang="ja-JP" sz="1050" dirty="0" smtClean="0">
                <a:latin typeface="HG丸ｺﾞｼｯｸM-PRO" panose="020F0600000000000000" pitchFamily="50" charset="-128"/>
                <a:ea typeface="HG丸ｺﾞｼｯｸM-PRO" panose="020F0600000000000000" pitchFamily="50" charset="-128"/>
              </a:rPr>
              <a:t>7</a:t>
            </a:r>
            <a:r>
              <a:rPr kumimoji="1" lang="ja-JP" altLang="en-US" sz="1050" dirty="0" smtClean="0">
                <a:latin typeface="HG丸ｺﾞｼｯｸM-PRO" panose="020F0600000000000000" pitchFamily="50" charset="-128"/>
                <a:ea typeface="HG丸ｺﾞｼｯｸM-PRO" panose="020F0600000000000000" pitchFamily="50" charset="-128"/>
              </a:rPr>
              <a:t>日、熊取町では、大阪府の補助事業を活用して、ドライブレコーダーを設置した「熊取町安全パトロール隊」が同町庁舎敷地内で、マグネットシートの配付を受けました。</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　隊員の方が、青パト車にマグネットシートを自ら貼付して、防犯警戒に出発しました。</a:t>
            </a:r>
            <a:endParaRPr kumimoji="1" lang="en-US" altLang="ja-JP" sz="1050" dirty="0" smtClean="0">
              <a:latin typeface="HG丸ｺﾞｼｯｸM-PRO" panose="020F0600000000000000" pitchFamily="50" charset="-128"/>
              <a:ea typeface="HG丸ｺﾞｼｯｸM-PRO" panose="020F0600000000000000" pitchFamily="50" charset="-128"/>
            </a:endParaRPr>
          </a:p>
          <a:p>
            <a:endParaRPr kumimoji="1" lang="ja-JP" altLang="en-US" sz="10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94469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158</Words>
  <Application>Microsoft Office PowerPoint</Application>
  <PresentationFormat>A4 210 x 297 mm</PresentationFormat>
  <Paragraphs>184</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HGPｺﾞｼｯｸM</vt:lpstr>
      <vt:lpstr>HGS創英角ﾎﾟｯﾌﾟ体</vt:lpstr>
      <vt:lpstr>HG丸ｺﾞｼｯｸM-PRO</vt:lpstr>
      <vt:lpstr>HG創英角ｺﾞｼｯｸUB</vt:lpstr>
      <vt:lpstr>ＭＳ Ｐゴシック</vt:lpstr>
      <vt:lpstr>ＭＳ 明朝</vt:lpstr>
      <vt:lpstr>メイリオ</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2019-12-06T02:21:46Z</dcterms:created>
  <dcterms:modified xsi:type="dcterms:W3CDTF">2019-12-06T02:22:01Z</dcterms:modified>
</cp:coreProperties>
</file>