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24" r:id="rId1"/>
  </p:sldMasterIdLst>
  <p:notesMasterIdLst>
    <p:notesMasterId r:id="rId4"/>
  </p:notesMasterIdLst>
  <p:sldIdLst>
    <p:sldId id="256" r:id="rId2"/>
    <p:sldId id="258" r:id="rId3"/>
  </p:sldIdLst>
  <p:sldSz cx="10691813" cy="1511935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39" userDrawn="1">
          <p15:clr>
            <a:srgbClr val="A4A3A4"/>
          </p15:clr>
        </p15:guide>
        <p15:guide id="2" pos="339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34BC04"/>
    <a:srgbClr val="FF9933"/>
    <a:srgbClr val="FF0000"/>
    <a:srgbClr val="FBBDFB"/>
    <a:srgbClr val="F66AF6"/>
    <a:srgbClr val="FFEBAB"/>
    <a:srgbClr val="0E6EB8"/>
    <a:srgbClr val="FF9999"/>
    <a:srgbClr val="9282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412" autoAdjust="0"/>
    <p:restoredTop sz="94434" autoAdjust="0"/>
  </p:normalViewPr>
  <p:slideViewPr>
    <p:cSldViewPr snapToGrid="0" showGuides="1">
      <p:cViewPr>
        <p:scale>
          <a:sx n="112" d="100"/>
          <a:sy n="112" d="100"/>
        </p:scale>
        <p:origin x="78" y="-7704"/>
      </p:cViewPr>
      <p:guideLst>
        <p:guide orient="horz" pos="4739"/>
        <p:guide pos="339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2949575" cy="498475"/>
          </a:xfrm>
          <a:prstGeom prst="rect">
            <a:avLst/>
          </a:prstGeom>
        </p:spPr>
        <p:txBody>
          <a:bodyPr vert="horz" lIns="91406" tIns="45703" rIns="91406" bIns="4570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3"/>
            <a:ext cx="2949575" cy="498475"/>
          </a:xfrm>
          <a:prstGeom prst="rect">
            <a:avLst/>
          </a:prstGeom>
        </p:spPr>
        <p:txBody>
          <a:bodyPr vert="horz" lIns="91406" tIns="45703" rIns="91406" bIns="45703" rtlCol="0"/>
          <a:lstStyle>
            <a:lvl1pPr algn="r">
              <a:defRPr sz="1200"/>
            </a:lvl1pPr>
          </a:lstStyle>
          <a:p>
            <a:fld id="{13F6EEA4-E241-4C4E-9511-F5EA23A63D7E}" type="datetimeFigureOut">
              <a:rPr kumimoji="1" lang="ja-JP" altLang="en-US" smtClean="0"/>
              <a:t>2022/9/20</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1725" cy="3354387"/>
          </a:xfrm>
          <a:prstGeom prst="rect">
            <a:avLst/>
          </a:prstGeom>
          <a:noFill/>
          <a:ln w="12700">
            <a:solidFill>
              <a:prstClr val="black"/>
            </a:solidFill>
          </a:ln>
        </p:spPr>
        <p:txBody>
          <a:bodyPr vert="horz" lIns="91406" tIns="45703" rIns="91406" bIns="45703" rtlCol="0" anchor="ctr"/>
          <a:lstStyle/>
          <a:p>
            <a:endParaRPr lang="ja-JP" altLang="en-US"/>
          </a:p>
        </p:txBody>
      </p:sp>
      <p:sp>
        <p:nvSpPr>
          <p:cNvPr id="5" name="ノート プレースホルダー 4"/>
          <p:cNvSpPr>
            <a:spLocks noGrp="1"/>
          </p:cNvSpPr>
          <p:nvPr>
            <p:ph type="body" sz="quarter" idx="3"/>
          </p:nvPr>
        </p:nvSpPr>
        <p:spPr>
          <a:xfrm>
            <a:off x="681042" y="4783139"/>
            <a:ext cx="5445125" cy="3913187"/>
          </a:xfrm>
          <a:prstGeom prst="rect">
            <a:avLst/>
          </a:prstGeom>
        </p:spPr>
        <p:txBody>
          <a:bodyPr vert="horz" lIns="91406" tIns="45703" rIns="91406" bIns="4570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4" y="9440867"/>
            <a:ext cx="2949575" cy="498475"/>
          </a:xfrm>
          <a:prstGeom prst="rect">
            <a:avLst/>
          </a:prstGeom>
        </p:spPr>
        <p:txBody>
          <a:bodyPr vert="horz" lIns="91406" tIns="45703" rIns="91406" bIns="4570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7"/>
            <a:ext cx="2949575" cy="498475"/>
          </a:xfrm>
          <a:prstGeom prst="rect">
            <a:avLst/>
          </a:prstGeom>
        </p:spPr>
        <p:txBody>
          <a:bodyPr vert="horz" lIns="91406" tIns="45703" rIns="91406" bIns="45703" rtlCol="0" anchor="b"/>
          <a:lstStyle>
            <a:lvl1pPr algn="r">
              <a:defRPr sz="1200"/>
            </a:lvl1pPr>
          </a:lstStyle>
          <a:p>
            <a:fld id="{0883186B-DA1E-4D01-A0CF-566B0AB838C4}" type="slidenum">
              <a:rPr kumimoji="1" lang="ja-JP" altLang="en-US" smtClean="0"/>
              <a:t>‹#›</a:t>
            </a:fld>
            <a:endParaRPr kumimoji="1" lang="ja-JP" altLang="en-US"/>
          </a:p>
        </p:txBody>
      </p:sp>
    </p:spTree>
    <p:extLst>
      <p:ext uri="{BB962C8B-B14F-4D97-AF65-F5344CB8AC3E}">
        <p14:creationId xmlns:p14="http://schemas.microsoft.com/office/powerpoint/2010/main" val="933398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2022/9/20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56019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2022/9/20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2735997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2022/9/20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2621810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2022/9/20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067916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2022/9/20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2567974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F80C0D2-A8FB-4921-92ED-673C58564FAA}" type="datetimeFigureOut">
              <a:rPr kumimoji="1" lang="ja-JP" altLang="en-US" smtClean="0"/>
              <a:t>2022/9/20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193206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smtClean="0"/>
              <a:t>マスター テキストの書式設定</a:t>
            </a:r>
          </a:p>
        </p:txBody>
      </p:sp>
      <p:sp>
        <p:nvSpPr>
          <p:cNvPr id="4" name="Content Placeholder 3"/>
          <p:cNvSpPr>
            <a:spLocks noGrp="1"/>
          </p:cNvSpPr>
          <p:nvPr>
            <p:ph sz="half" idx="2"/>
          </p:nvPr>
        </p:nvSpPr>
        <p:spPr>
          <a:xfrm>
            <a:off x="736456" y="5522763"/>
            <a:ext cx="4523137" cy="812315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smtClean="0"/>
              <a:t>マスター テキストの書式設定</a:t>
            </a:r>
          </a:p>
        </p:txBody>
      </p:sp>
      <p:sp>
        <p:nvSpPr>
          <p:cNvPr id="6" name="Content Placeholder 5"/>
          <p:cNvSpPr>
            <a:spLocks noGrp="1"/>
          </p:cNvSpPr>
          <p:nvPr>
            <p:ph sz="quarter" idx="4"/>
          </p:nvPr>
        </p:nvSpPr>
        <p:spPr>
          <a:xfrm>
            <a:off x="5412731" y="5522763"/>
            <a:ext cx="4545413" cy="812315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F80C0D2-A8FB-4921-92ED-673C58564FAA}" type="datetimeFigureOut">
              <a:rPr kumimoji="1" lang="ja-JP" altLang="en-US" smtClean="0"/>
              <a:t>2022/9/20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559506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8F80C0D2-A8FB-4921-92ED-673C58564FAA}" type="datetimeFigureOut">
              <a:rPr kumimoji="1" lang="ja-JP" altLang="en-US" smtClean="0"/>
              <a:t>2022/9/20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3093864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0C0D2-A8FB-4921-92ED-673C58564FAA}" type="datetimeFigureOut">
              <a:rPr kumimoji="1" lang="ja-JP" altLang="en-US" smtClean="0"/>
              <a:t>2022/9/20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2132504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F80C0D2-A8FB-4921-92ED-673C58564FAA}" type="datetimeFigureOut">
              <a:rPr kumimoji="1" lang="ja-JP" altLang="en-US" smtClean="0"/>
              <a:t>2022/9/20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493836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ja-JP" altLang="en-US" smtClean="0"/>
              <a:t>図を追加</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F80C0D2-A8FB-4921-92ED-673C58564FAA}" type="datetimeFigureOut">
              <a:rPr kumimoji="1" lang="ja-JP" altLang="en-US" smtClean="0"/>
              <a:t>2022/9/20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953039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8F80C0D2-A8FB-4921-92ED-673C58564FAA}" type="datetimeFigureOut">
              <a:rPr kumimoji="1" lang="ja-JP" altLang="en-US" smtClean="0"/>
              <a:t>2022/9/20</a:t>
            </a:fld>
            <a:endParaRPr kumimoji="1" lang="ja-JP" altLang="en-US"/>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3744206533"/>
      </p:ext>
    </p:extLst>
  </p:cSld>
  <p:clrMap bg1="dk1" tx1="lt1" bg2="dk2" tx2="lt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 id="2147484330" r:id="rId6"/>
    <p:sldLayoutId id="2147484331" r:id="rId7"/>
    <p:sldLayoutId id="2147484332" r:id="rId8"/>
    <p:sldLayoutId id="2147484333" r:id="rId9"/>
    <p:sldLayoutId id="2147484334" r:id="rId10"/>
    <p:sldLayoutId id="2147484335" r:id="rId11"/>
  </p:sldLayoutIdLst>
  <p:txStyles>
    <p:titleStyle>
      <a:lvl1pPr algn="l" defTabSz="1069208" rtl="0" eaLnBrk="1" latinLnBrk="0" hangingPunct="1">
        <a:lnSpc>
          <a:spcPct val="90000"/>
        </a:lnSpc>
        <a:spcBef>
          <a:spcPct val="0"/>
        </a:spcBef>
        <a:buNone/>
        <a:defRPr kumimoji="1"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kumimoji="1"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kumimoji="1"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kumimoji="1"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9pPr>
    </p:bodyStyle>
    <p:otherStyle>
      <a:defPPr>
        <a:defRPr lang="en-US"/>
      </a:defPPr>
      <a:lvl1pPr marL="0" algn="l" defTabSz="1069208" rtl="0" eaLnBrk="1" latinLnBrk="0" hangingPunct="1">
        <a:defRPr kumimoji="1" sz="2105" kern="1200">
          <a:solidFill>
            <a:schemeClr val="tx1"/>
          </a:solidFill>
          <a:latin typeface="+mn-lt"/>
          <a:ea typeface="+mn-ea"/>
          <a:cs typeface="+mn-cs"/>
        </a:defRPr>
      </a:lvl1pPr>
      <a:lvl2pPr marL="534604" algn="l" defTabSz="1069208" rtl="0" eaLnBrk="1" latinLnBrk="0" hangingPunct="1">
        <a:defRPr kumimoji="1" sz="2105" kern="1200">
          <a:solidFill>
            <a:schemeClr val="tx1"/>
          </a:solidFill>
          <a:latin typeface="+mn-lt"/>
          <a:ea typeface="+mn-ea"/>
          <a:cs typeface="+mn-cs"/>
        </a:defRPr>
      </a:lvl2pPr>
      <a:lvl3pPr marL="1069208" algn="l" defTabSz="1069208" rtl="0" eaLnBrk="1" latinLnBrk="0" hangingPunct="1">
        <a:defRPr kumimoji="1" sz="2105" kern="1200">
          <a:solidFill>
            <a:schemeClr val="tx1"/>
          </a:solidFill>
          <a:latin typeface="+mn-lt"/>
          <a:ea typeface="+mn-ea"/>
          <a:cs typeface="+mn-cs"/>
        </a:defRPr>
      </a:lvl3pPr>
      <a:lvl4pPr marL="1603812" algn="l" defTabSz="1069208" rtl="0" eaLnBrk="1" latinLnBrk="0" hangingPunct="1">
        <a:defRPr kumimoji="1" sz="2105" kern="1200">
          <a:solidFill>
            <a:schemeClr val="tx1"/>
          </a:solidFill>
          <a:latin typeface="+mn-lt"/>
          <a:ea typeface="+mn-ea"/>
          <a:cs typeface="+mn-cs"/>
        </a:defRPr>
      </a:lvl4pPr>
      <a:lvl5pPr marL="2138416" algn="l" defTabSz="1069208" rtl="0" eaLnBrk="1" latinLnBrk="0" hangingPunct="1">
        <a:defRPr kumimoji="1" sz="2105" kern="1200">
          <a:solidFill>
            <a:schemeClr val="tx1"/>
          </a:solidFill>
          <a:latin typeface="+mn-lt"/>
          <a:ea typeface="+mn-ea"/>
          <a:cs typeface="+mn-cs"/>
        </a:defRPr>
      </a:lvl5pPr>
      <a:lvl6pPr marL="2673020" algn="l" defTabSz="1069208" rtl="0" eaLnBrk="1" latinLnBrk="0" hangingPunct="1">
        <a:defRPr kumimoji="1" sz="2105" kern="1200">
          <a:solidFill>
            <a:schemeClr val="tx1"/>
          </a:solidFill>
          <a:latin typeface="+mn-lt"/>
          <a:ea typeface="+mn-ea"/>
          <a:cs typeface="+mn-cs"/>
        </a:defRPr>
      </a:lvl6pPr>
      <a:lvl7pPr marL="3207624" algn="l" defTabSz="1069208" rtl="0" eaLnBrk="1" latinLnBrk="0" hangingPunct="1">
        <a:defRPr kumimoji="1" sz="2105" kern="1200">
          <a:solidFill>
            <a:schemeClr val="tx1"/>
          </a:solidFill>
          <a:latin typeface="+mn-lt"/>
          <a:ea typeface="+mn-ea"/>
          <a:cs typeface="+mn-cs"/>
        </a:defRPr>
      </a:lvl7pPr>
      <a:lvl8pPr marL="3742228" algn="l" defTabSz="1069208" rtl="0" eaLnBrk="1" latinLnBrk="0" hangingPunct="1">
        <a:defRPr kumimoji="1" sz="2105" kern="1200">
          <a:solidFill>
            <a:schemeClr val="tx1"/>
          </a:solidFill>
          <a:latin typeface="+mn-lt"/>
          <a:ea typeface="+mn-ea"/>
          <a:cs typeface="+mn-cs"/>
        </a:defRPr>
      </a:lvl8pPr>
      <a:lvl9pPr marL="4276832" algn="l" defTabSz="1069208" rtl="0" eaLnBrk="1" latinLnBrk="0" hangingPunct="1">
        <a:defRPr kumimoji="1"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18" Type="http://schemas.openxmlformats.org/officeDocument/2006/relationships/image" Target="../media/image24.pn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20.JPG"/><Relationship Id="rId17" Type="http://schemas.openxmlformats.org/officeDocument/2006/relationships/hyperlink" Target="https://twitter.com/osaka_chiantai/" TargetMode="External"/><Relationship Id="rId2" Type="http://schemas.openxmlformats.org/officeDocument/2006/relationships/image" Target="../media/image10.JPG"/><Relationship Id="rId16"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png"/><Relationship Id="rId15" Type="http://schemas.openxmlformats.org/officeDocument/2006/relationships/image" Target="../media/image22.png"/><Relationship Id="rId10" Type="http://schemas.openxmlformats.org/officeDocument/2006/relationships/image" Target="../media/image18.jpeg"/><Relationship Id="rId19" Type="http://schemas.openxmlformats.org/officeDocument/2006/relationships/image" Target="../media/image25.png"/><Relationship Id="rId4" Type="http://schemas.openxmlformats.org/officeDocument/2006/relationships/image" Target="../media/image12.png"/><Relationship Id="rId9" Type="http://schemas.openxmlformats.org/officeDocument/2006/relationships/image" Target="../media/image17.jpeg"/><Relationship Id="rId14" Type="http://schemas.openxmlformats.org/officeDocument/2006/relationships/hyperlink" Target="http://ord.yahoo.co.jp/o/image/RV=1/RE=1561784275/RH=b3JkLnlhaG9vLmNvLmpw/RB=/RU=aHR0cHM6Ly9pcGhvbmUtbWFuaWEuanAvbmV3cy0xMzI2NjQv/RS=%5eADBN1KxJHk0nIzPFW9wR1hZa1V8Qyk-;_ylc=X3IDMgRmc3QDMD9yPTUmbD1yaQRpZHgDMARvaWQDQU5kOUdjUm9kQnpUWHpWd2NYcFdlR1dseGVDSlM2T3ltQzVqMzZoRUNfUlFyQ1FSM2o2aFN2eDZtTVFmaHVkQQRwA1ZIZHBkSFJsY2ctLQRwb3MDNQRzZWMDc2h3BHNsawNya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accent4">
                <a:lumMod val="60000"/>
                <a:lumOff val="40000"/>
              </a:schemeClr>
            </a:gs>
            <a:gs pos="0">
              <a:schemeClr val="tx1"/>
            </a:gs>
            <a:gs pos="100000">
              <a:srgbClr val="FF6600"/>
            </a:gs>
          </a:gsLst>
          <a:lin ang="5400000" scaled="1"/>
          <a:tileRect/>
        </a:gradFill>
        <a:effectLst/>
      </p:bgPr>
    </p:bg>
    <p:spTree>
      <p:nvGrpSpPr>
        <p:cNvPr id="1" name=""/>
        <p:cNvGrpSpPr/>
        <p:nvPr/>
      </p:nvGrpSpPr>
      <p:grpSpPr>
        <a:xfrm>
          <a:off x="0" y="0"/>
          <a:ext cx="0" cy="0"/>
          <a:chOff x="0" y="0"/>
          <a:chExt cx="0" cy="0"/>
        </a:xfrm>
      </p:grpSpPr>
      <p:sp>
        <p:nvSpPr>
          <p:cNvPr id="26" name="横巻き 25"/>
          <p:cNvSpPr/>
          <p:nvPr/>
        </p:nvSpPr>
        <p:spPr>
          <a:xfrm>
            <a:off x="106537" y="2243846"/>
            <a:ext cx="10384452" cy="1826699"/>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09996" y="393777"/>
            <a:ext cx="8057372" cy="1908215"/>
          </a:xfrm>
          <a:prstGeom prst="rect">
            <a:avLst/>
          </a:prstGeom>
          <a:noFill/>
        </p:spPr>
        <p:txBody>
          <a:bodyPr wrap="square" lIns="91440" tIns="45720" rIns="91440" bIns="45720">
            <a:spAutoFit/>
          </a:bodyPr>
          <a:lstStyle/>
          <a:p>
            <a:r>
              <a:rPr lang="ja-JP" altLang="en-US" dirty="0" smtClean="0">
                <a:ln w="0">
                  <a:noFill/>
                </a:ln>
                <a:solidFill>
                  <a:schemeClr val="bg1"/>
                </a:solidFill>
                <a:latin typeface="Meiryo UI" panose="020B0604030504040204" pitchFamily="50" charset="-128"/>
                <a:ea typeface="Meiryo UI" panose="020B0604030504040204" pitchFamily="50" charset="-128"/>
              </a:rPr>
              <a:t>大阪府 </a:t>
            </a:r>
            <a:r>
              <a:rPr lang="ja-JP" altLang="en-US" dirty="0">
                <a:ln w="0">
                  <a:noFill/>
                </a:ln>
                <a:solidFill>
                  <a:schemeClr val="bg1"/>
                </a:solidFill>
                <a:latin typeface="Meiryo UI" panose="020B0604030504040204" pitchFamily="50" charset="-128"/>
                <a:ea typeface="Meiryo UI" panose="020B0604030504040204" pitchFamily="50" charset="-128"/>
              </a:rPr>
              <a:t>危機管理</a:t>
            </a:r>
            <a:r>
              <a:rPr lang="ja-JP" altLang="en-US" dirty="0" smtClean="0">
                <a:ln w="0">
                  <a:noFill/>
                </a:ln>
                <a:solidFill>
                  <a:schemeClr val="bg1"/>
                </a:solidFill>
                <a:latin typeface="Meiryo UI" panose="020B0604030504040204" pitchFamily="50" charset="-128"/>
                <a:ea typeface="Meiryo UI" panose="020B0604030504040204" pitchFamily="50" charset="-128"/>
              </a:rPr>
              <a:t>室 治安対策課</a:t>
            </a:r>
            <a:r>
              <a:rPr lang="en-US" altLang="ja-JP" dirty="0" smtClean="0">
                <a:ln w="0">
                  <a:noFill/>
                </a:ln>
                <a:solidFill>
                  <a:schemeClr val="bg1"/>
                </a:solidFill>
                <a:latin typeface="Meiryo UI" panose="020B0604030504040204" pitchFamily="50" charset="-128"/>
                <a:ea typeface="Meiryo UI" panose="020B0604030504040204" pitchFamily="50" charset="-128"/>
              </a:rPr>
              <a:t>  </a:t>
            </a:r>
            <a:r>
              <a:rPr lang="ja-JP" altLang="en-US" dirty="0" smtClean="0">
                <a:ln w="0">
                  <a:noFill/>
                </a:ln>
                <a:solidFill>
                  <a:schemeClr val="bg1"/>
                </a:solidFill>
                <a:latin typeface="Meiryo UI" panose="020B0604030504040204" pitchFamily="50" charset="-128"/>
                <a:ea typeface="Meiryo UI" panose="020B0604030504040204" pitchFamily="50" charset="-128"/>
              </a:rPr>
              <a:t>発行</a:t>
            </a:r>
            <a:endParaRPr lang="en-US" altLang="ja-JP" cap="none" spc="0" dirty="0" smtClean="0">
              <a:ln w="0">
                <a:noFill/>
              </a:ln>
              <a:solidFill>
                <a:schemeClr val="bg1"/>
              </a:solidFill>
              <a:latin typeface="Meiryo UI" panose="020B0604030504040204" pitchFamily="50" charset="-128"/>
              <a:ea typeface="Meiryo UI" panose="020B0604030504040204" pitchFamily="50" charset="-128"/>
            </a:endParaRPr>
          </a:p>
          <a:p>
            <a:r>
              <a:rPr lang="ja-JP" altLang="en-US" sz="8000" b="1" cap="none" spc="-150" dirty="0" smtClean="0">
                <a:ln w="0">
                  <a:noFill/>
                </a:ln>
                <a:solidFill>
                  <a:schemeClr val="bg1"/>
                </a:solidFill>
                <a:latin typeface="Meiryo UI" panose="020B0604030504040204" pitchFamily="50" charset="-128"/>
                <a:ea typeface="Meiryo UI" panose="020B0604030504040204" pitchFamily="50" charset="-128"/>
              </a:rPr>
              <a:t>治安対策ニュース</a:t>
            </a:r>
            <a:endParaRPr lang="en-US" altLang="ja-JP" sz="8000" b="1" cap="none" spc="-150" dirty="0" smtClean="0">
              <a:ln w="0">
                <a:noFill/>
              </a:ln>
              <a:solidFill>
                <a:schemeClr val="bg1"/>
              </a:solidFill>
              <a:latin typeface="Meiryo UI" panose="020B0604030504040204" pitchFamily="50" charset="-128"/>
              <a:ea typeface="Meiryo UI" panose="020B0604030504040204" pitchFamily="50" charset="-128"/>
            </a:endParaRPr>
          </a:p>
          <a:p>
            <a:r>
              <a:rPr lang="zh-CN" altLang="en-US" sz="2000" b="1" dirty="0" smtClean="0">
                <a:ln w="0">
                  <a:noFill/>
                </a:ln>
                <a:solidFill>
                  <a:schemeClr val="bg1"/>
                </a:solidFill>
                <a:latin typeface="Meiryo UI" panose="020B0604030504040204" pitchFamily="50" charset="-128"/>
                <a:ea typeface="Meiryo UI" panose="020B0604030504040204" pitchFamily="50" charset="-128"/>
              </a:rPr>
              <a:t>第３</a:t>
            </a:r>
            <a:r>
              <a:rPr lang="ja-JP" altLang="en-US" sz="2000" b="1" dirty="0">
                <a:ln w="0">
                  <a:noFill/>
                </a:ln>
                <a:solidFill>
                  <a:schemeClr val="bg1"/>
                </a:solidFill>
                <a:latin typeface="Meiryo UI" panose="020B0604030504040204" pitchFamily="50" charset="-128"/>
                <a:ea typeface="Meiryo UI" panose="020B0604030504040204" pitchFamily="50" charset="-128"/>
              </a:rPr>
              <a:t>８</a:t>
            </a:r>
            <a:r>
              <a:rPr lang="zh-CN" altLang="en-US" sz="2000" b="1" dirty="0" smtClean="0">
                <a:ln w="0">
                  <a:noFill/>
                </a:ln>
                <a:solidFill>
                  <a:schemeClr val="bg1"/>
                </a:solidFill>
                <a:latin typeface="Meiryo UI" panose="020B0604030504040204" pitchFamily="50" charset="-128"/>
                <a:ea typeface="Meiryo UI" panose="020B0604030504040204" pitchFamily="50" charset="-128"/>
              </a:rPr>
              <a:t>号</a:t>
            </a:r>
            <a:r>
              <a:rPr lang="zh-CN" altLang="en-US" sz="1600" dirty="0">
                <a:ln w="0">
                  <a:noFill/>
                </a:ln>
                <a:solidFill>
                  <a:schemeClr val="bg1"/>
                </a:solidFill>
                <a:latin typeface="Meiryo UI" panose="020B0604030504040204" pitchFamily="50" charset="-128"/>
                <a:ea typeface="Meiryo UI" panose="020B0604030504040204" pitchFamily="50" charset="-128"/>
              </a:rPr>
              <a:t>　</a:t>
            </a:r>
            <a:r>
              <a:rPr lang="en-US" altLang="zh-CN" sz="1600" dirty="0">
                <a:ln w="0">
                  <a:noFill/>
                </a:ln>
                <a:solidFill>
                  <a:schemeClr val="bg1"/>
                </a:solidFill>
                <a:latin typeface="Meiryo UI" panose="020B0604030504040204" pitchFamily="50" charset="-128"/>
                <a:ea typeface="Meiryo UI" panose="020B0604030504040204" pitchFamily="50" charset="-128"/>
              </a:rPr>
              <a:t>(</a:t>
            </a:r>
            <a:r>
              <a:rPr lang="zh-CN" altLang="en-US" sz="1600" dirty="0" smtClean="0">
                <a:ln w="0">
                  <a:noFill/>
                </a:ln>
                <a:solidFill>
                  <a:schemeClr val="bg1"/>
                </a:solidFill>
                <a:latin typeface="Meiryo UI" panose="020B0604030504040204" pitchFamily="50" charset="-128"/>
                <a:ea typeface="Meiryo UI" panose="020B0604030504040204" pitchFamily="50" charset="-128"/>
              </a:rPr>
              <a:t>令和</a:t>
            </a:r>
            <a:r>
              <a:rPr lang="ja-JP" altLang="en-US" sz="1600" dirty="0">
                <a:ln w="0">
                  <a:noFill/>
                </a:ln>
                <a:solidFill>
                  <a:schemeClr val="bg1"/>
                </a:solidFill>
                <a:latin typeface="Meiryo UI" panose="020B0604030504040204" pitchFamily="50" charset="-128"/>
                <a:ea typeface="Meiryo UI" panose="020B0604030504040204" pitchFamily="50" charset="-128"/>
              </a:rPr>
              <a:t>４</a:t>
            </a:r>
            <a:r>
              <a:rPr lang="zh-CN" altLang="en-US" sz="1600" dirty="0" smtClean="0">
                <a:ln w="0">
                  <a:noFill/>
                </a:ln>
                <a:solidFill>
                  <a:schemeClr val="bg1"/>
                </a:solidFill>
                <a:latin typeface="Meiryo UI" panose="020B0604030504040204" pitchFamily="50" charset="-128"/>
                <a:ea typeface="Meiryo UI" panose="020B0604030504040204" pitchFamily="50" charset="-128"/>
              </a:rPr>
              <a:t>年</a:t>
            </a:r>
            <a:r>
              <a:rPr lang="ja-JP" altLang="en-US" sz="1600" dirty="0">
                <a:ln w="0">
                  <a:noFill/>
                </a:ln>
                <a:solidFill>
                  <a:schemeClr val="bg1"/>
                </a:solidFill>
                <a:latin typeface="Meiryo UI" panose="020B0604030504040204" pitchFamily="50" charset="-128"/>
                <a:ea typeface="Meiryo UI" panose="020B0604030504040204" pitchFamily="50" charset="-128"/>
              </a:rPr>
              <a:t>９</a:t>
            </a:r>
            <a:r>
              <a:rPr lang="zh-CN" altLang="en-US" sz="1600" dirty="0" smtClean="0">
                <a:ln w="0">
                  <a:noFill/>
                </a:ln>
                <a:solidFill>
                  <a:schemeClr val="bg1"/>
                </a:solidFill>
                <a:latin typeface="Meiryo UI" panose="020B0604030504040204" pitchFamily="50" charset="-128"/>
                <a:ea typeface="Meiryo UI" panose="020B0604030504040204" pitchFamily="50" charset="-128"/>
              </a:rPr>
              <a:t>月</a:t>
            </a:r>
            <a:r>
              <a:rPr lang="zh-CN" altLang="en-US" sz="1600" dirty="0">
                <a:ln w="0">
                  <a:noFill/>
                </a:ln>
                <a:solidFill>
                  <a:schemeClr val="bg1"/>
                </a:solidFill>
                <a:latin typeface="Meiryo UI" panose="020B0604030504040204" pitchFamily="50" charset="-128"/>
                <a:ea typeface="Meiryo UI" panose="020B0604030504040204" pitchFamily="50" charset="-128"/>
              </a:rPr>
              <a:t>発行</a:t>
            </a:r>
            <a:r>
              <a:rPr lang="en-US" altLang="zh-CN" sz="1600" dirty="0">
                <a:ln w="0">
                  <a:noFill/>
                </a:ln>
                <a:solidFill>
                  <a:schemeClr val="bg1"/>
                </a:solidFill>
                <a:latin typeface="Meiryo UI" panose="020B0604030504040204" pitchFamily="50" charset="-128"/>
                <a:ea typeface="Meiryo UI" panose="020B0604030504040204" pitchFamily="50" charset="-128"/>
              </a:rPr>
              <a:t>)</a:t>
            </a:r>
            <a:r>
              <a:rPr lang="zh-CN" altLang="en-US" sz="1600" dirty="0">
                <a:ln w="0">
                  <a:noFill/>
                </a:ln>
                <a:solidFill>
                  <a:schemeClr val="bg1"/>
                </a:solidFill>
                <a:latin typeface="Meiryo UI" panose="020B0604030504040204" pitchFamily="50" charset="-128"/>
                <a:ea typeface="Meiryo UI" panose="020B0604030504040204" pitchFamily="50" charset="-128"/>
              </a:rPr>
              <a:t>　発行：年</a:t>
            </a:r>
            <a:r>
              <a:rPr lang="zh-CN" altLang="en-US" sz="1600" dirty="0" smtClean="0">
                <a:ln w="0">
                  <a:noFill/>
                </a:ln>
                <a:solidFill>
                  <a:schemeClr val="bg1"/>
                </a:solidFill>
                <a:latin typeface="Meiryo UI" panose="020B0604030504040204" pitchFamily="50" charset="-128"/>
                <a:ea typeface="Meiryo UI" panose="020B0604030504040204" pitchFamily="50" charset="-128"/>
              </a:rPr>
              <a:t>３回</a:t>
            </a:r>
            <a:endParaRPr lang="zh-CN" altLang="en-US" sz="1600" dirty="0">
              <a:ln w="0">
                <a:noFill/>
              </a:ln>
              <a:solidFill>
                <a:schemeClr val="bg1"/>
              </a:solidFill>
              <a:latin typeface="Meiryo UI" panose="020B0604030504040204" pitchFamily="50" charset="-128"/>
              <a:ea typeface="Meiryo UI" panose="020B0604030504040204" pitchFamily="50" charset="-128"/>
            </a:endParaRPr>
          </a:p>
        </p:txBody>
      </p:sp>
      <p:sp>
        <p:nvSpPr>
          <p:cNvPr id="2" name="正方形/長方形 1"/>
          <p:cNvSpPr/>
          <p:nvPr/>
        </p:nvSpPr>
        <p:spPr>
          <a:xfrm>
            <a:off x="124339" y="2275079"/>
            <a:ext cx="9930925" cy="1569660"/>
          </a:xfrm>
          <a:prstGeom prst="rect">
            <a:avLst/>
          </a:prstGeom>
          <a:noFill/>
        </p:spPr>
        <p:txBody>
          <a:bodyPr wrap="none" lIns="91440" tIns="45720" rIns="91440" bIns="45720">
            <a:spAutoFit/>
          </a:bodyPr>
          <a:lstStyle/>
          <a:p>
            <a:pPr algn="ctr"/>
            <a:r>
              <a:rPr lang="ja-JP" altLang="en-US" sz="9600" i="1" spc="-2000" dirty="0">
                <a:ln w="22225">
                  <a:solidFill>
                    <a:schemeClr val="tx1"/>
                  </a:solidFill>
                  <a:prstDash val="solid"/>
                </a:ln>
                <a:solidFill>
                  <a:srgbClr val="FF0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皆</a:t>
            </a:r>
            <a:r>
              <a:rPr lang="ja-JP" altLang="en-US" sz="9600" i="1" spc="-2000" dirty="0" smtClean="0">
                <a:ln w="22225">
                  <a:solidFill>
                    <a:schemeClr val="tx1"/>
                  </a:solidFill>
                  <a:prstDash val="solid"/>
                </a:ln>
                <a:solidFill>
                  <a:srgbClr val="FF0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で守</a:t>
            </a:r>
            <a:r>
              <a:rPr lang="ja-JP" altLang="en-US" sz="9600" i="1" spc="-2000" dirty="0" err="1" smtClean="0">
                <a:ln w="22225">
                  <a:solidFill>
                    <a:schemeClr val="tx1"/>
                  </a:solidFill>
                  <a:prstDash val="solid"/>
                </a:ln>
                <a:solidFill>
                  <a:srgbClr val="FF0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ろう</a:t>
            </a:r>
            <a:r>
              <a:rPr lang="ja-JP" altLang="en-US" sz="9600" i="1" spc="-2000" dirty="0" smtClean="0">
                <a:ln w="22225">
                  <a:solidFill>
                    <a:schemeClr val="tx1"/>
                  </a:solidFill>
                  <a:prstDash val="solid"/>
                </a:ln>
                <a:solidFill>
                  <a:srgbClr val="FF0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地域の安全</a:t>
            </a:r>
            <a:endParaRPr lang="ja-JP" altLang="en-US" sz="6000" i="1" cap="none" spc="-2000" dirty="0">
              <a:ln w="12700">
                <a:solidFill>
                  <a:schemeClr val="tx1"/>
                </a:solidFill>
                <a:prstDash val="solid"/>
              </a:ln>
              <a:solidFill>
                <a:srgbClr val="FF0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p:txBody>
      </p:sp>
      <p:cxnSp>
        <p:nvCxnSpPr>
          <p:cNvPr id="6" name="直線コネクタ 5"/>
          <p:cNvCxnSpPr/>
          <p:nvPr/>
        </p:nvCxnSpPr>
        <p:spPr>
          <a:xfrm>
            <a:off x="301380" y="2301992"/>
            <a:ext cx="9576842"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304550" y="4112201"/>
            <a:ext cx="5090371" cy="3244051"/>
          </a:xfrm>
          <a:prstGeom prst="roundRect">
            <a:avLst/>
          </a:prstGeom>
          <a:gradFill flip="none" rotWithShape="1">
            <a:gsLst>
              <a:gs pos="100000">
                <a:schemeClr val="accent4">
                  <a:lumMod val="20000"/>
                  <a:lumOff val="80000"/>
                </a:schemeClr>
              </a:gs>
              <a:gs pos="0">
                <a:schemeClr val="accent4">
                  <a:lumMod val="20000"/>
                  <a:lumOff val="80000"/>
                </a:schemeClr>
              </a:gs>
            </a:gsLst>
            <a:lin ang="10800000" scaled="1"/>
            <a:tileRect/>
          </a:grad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2000" dirty="0" smtClean="0">
              <a:solidFill>
                <a:schemeClr val="bg1"/>
              </a:solidFill>
            </a:endParaRPr>
          </a:p>
          <a:p>
            <a:r>
              <a:rPr kumimoji="1" lang="ja-JP" altLang="en-US" sz="2000" dirty="0">
                <a:solidFill>
                  <a:schemeClr val="bg1"/>
                </a:solidFill>
              </a:rPr>
              <a:t>　</a:t>
            </a:r>
            <a:endParaRPr kumimoji="1" lang="en-US" altLang="ja-JP" sz="2000" dirty="0" smtClean="0">
              <a:solidFill>
                <a:schemeClr val="bg1"/>
              </a:solidFill>
            </a:endParaRPr>
          </a:p>
          <a:p>
            <a:pPr algn="dist"/>
            <a:r>
              <a:rPr kumimoji="1" lang="ja-JP" altLang="en-US" sz="2000" b="1" dirty="0">
                <a:solidFill>
                  <a:schemeClr val="bg1"/>
                </a:solidFill>
              </a:rPr>
              <a:t>　</a:t>
            </a:r>
            <a:r>
              <a:rPr kumimoji="1" lang="ja-JP" altLang="en-US" sz="2000" b="1" dirty="0" smtClean="0">
                <a:solidFill>
                  <a:schemeClr val="bg1"/>
                </a:solidFill>
              </a:rPr>
              <a:t>防犯協議会女性部会</a:t>
            </a:r>
            <a:r>
              <a:rPr kumimoji="1" lang="ja-JP" altLang="en-US" sz="2000" b="1" dirty="0">
                <a:solidFill>
                  <a:schemeClr val="bg1"/>
                </a:solidFill>
              </a:rPr>
              <a:t>「</a:t>
            </a:r>
            <a:r>
              <a:rPr kumimoji="1" lang="ja-JP" altLang="en-US" sz="2000" b="1" dirty="0" smtClean="0">
                <a:solidFill>
                  <a:schemeClr val="bg1"/>
                </a:solidFill>
              </a:rPr>
              <a:t>うのはな</a:t>
            </a:r>
            <a:r>
              <a:rPr kumimoji="1" lang="ja-JP" altLang="en-US" sz="2000" b="1" dirty="0">
                <a:solidFill>
                  <a:schemeClr val="bg1"/>
                </a:solidFill>
              </a:rPr>
              <a:t>」</a:t>
            </a:r>
            <a:r>
              <a:rPr kumimoji="1" lang="ja-JP" altLang="en-US" sz="2000" b="1" dirty="0" smtClean="0">
                <a:solidFill>
                  <a:schemeClr val="bg1"/>
                </a:solidFill>
              </a:rPr>
              <a:t>、高槻市</a:t>
            </a:r>
            <a:r>
              <a:rPr kumimoji="1" lang="ja-JP" altLang="en-US" sz="2000" b="1" dirty="0">
                <a:solidFill>
                  <a:schemeClr val="bg1"/>
                </a:solidFill>
              </a:rPr>
              <a:t>役所、高槻警察</a:t>
            </a:r>
            <a:r>
              <a:rPr kumimoji="1" lang="ja-JP" altLang="en-US" sz="2000" b="1" dirty="0" smtClean="0">
                <a:solidFill>
                  <a:schemeClr val="bg1"/>
                </a:solidFill>
              </a:rPr>
              <a:t>署の皆さんと一緒に</a:t>
            </a:r>
            <a:endParaRPr kumimoji="1" lang="en-US" altLang="ja-JP" sz="2000" b="1" dirty="0" smtClean="0">
              <a:solidFill>
                <a:schemeClr val="bg1"/>
              </a:solidFill>
            </a:endParaRPr>
          </a:p>
          <a:p>
            <a:pPr algn="dist"/>
            <a:r>
              <a:rPr kumimoji="1" lang="ja-JP" altLang="en-US" sz="2000" b="1" dirty="0" smtClean="0">
                <a:solidFill>
                  <a:schemeClr val="bg1"/>
                </a:solidFill>
              </a:rPr>
              <a:t>特殊詐欺被害</a:t>
            </a:r>
            <a:r>
              <a:rPr kumimoji="1" lang="ja-JP" altLang="en-US" sz="2000" b="1" dirty="0">
                <a:solidFill>
                  <a:schemeClr val="bg1"/>
                </a:solidFill>
              </a:rPr>
              <a:t>防止を呼びかける</a:t>
            </a:r>
            <a:r>
              <a:rPr kumimoji="1" lang="ja-JP" altLang="en-US" sz="2000" b="1" dirty="0" smtClean="0">
                <a:solidFill>
                  <a:schemeClr val="bg1"/>
                </a:solidFill>
              </a:rPr>
              <a:t>キャン　ペーン</a:t>
            </a:r>
            <a:r>
              <a:rPr kumimoji="1" lang="ja-JP" altLang="en-US" sz="2000" b="1" dirty="0">
                <a:solidFill>
                  <a:schemeClr val="bg1"/>
                </a:solidFill>
              </a:rPr>
              <a:t>を行いました</a:t>
            </a:r>
            <a:r>
              <a:rPr kumimoji="1" lang="ja-JP" altLang="en-US" sz="2000" b="1" dirty="0" smtClean="0">
                <a:solidFill>
                  <a:schemeClr val="bg1"/>
                </a:solidFill>
              </a:rPr>
              <a:t>。大阪府では還付金詐欺が多発しています。</a:t>
            </a:r>
            <a:r>
              <a:rPr kumimoji="1" lang="en-US" altLang="ja-JP" sz="2000" b="1" dirty="0" smtClean="0">
                <a:solidFill>
                  <a:schemeClr val="bg1"/>
                </a:solidFill>
                <a:latin typeface="+mn-ea"/>
              </a:rPr>
              <a:t>ATM</a:t>
            </a:r>
            <a:r>
              <a:rPr kumimoji="1" lang="ja-JP" altLang="en-US" sz="2000" b="1" dirty="0" smtClean="0">
                <a:solidFill>
                  <a:schemeClr val="bg1"/>
                </a:solidFill>
              </a:rPr>
              <a:t>で還付金の手続きはできません。</a:t>
            </a:r>
            <a:r>
              <a:rPr kumimoji="1" lang="en-US" altLang="ja-JP" sz="2000" b="1" dirty="0" smtClean="0">
                <a:solidFill>
                  <a:schemeClr val="bg1"/>
                </a:solidFill>
                <a:latin typeface="+mn-ea"/>
              </a:rPr>
              <a:t>ATM</a:t>
            </a:r>
            <a:r>
              <a:rPr kumimoji="1" lang="ja-JP" altLang="en-US" sz="2000" b="1" dirty="0" err="1" smtClean="0">
                <a:solidFill>
                  <a:schemeClr val="bg1"/>
                </a:solidFill>
              </a:rPr>
              <a:t>での</a:t>
            </a:r>
            <a:r>
              <a:rPr kumimoji="1" lang="ja-JP" altLang="en-US" sz="2000" b="1" dirty="0" smtClean="0">
                <a:solidFill>
                  <a:schemeClr val="bg1"/>
                </a:solidFill>
              </a:rPr>
              <a:t>携帯</a:t>
            </a:r>
            <a:endParaRPr kumimoji="1" lang="en-US" altLang="ja-JP" sz="2000" b="1" dirty="0" smtClean="0">
              <a:solidFill>
                <a:schemeClr val="bg1"/>
              </a:solidFill>
            </a:endParaRPr>
          </a:p>
          <a:p>
            <a:r>
              <a:rPr kumimoji="1" lang="ja-JP" altLang="en-US" sz="2000" b="1" dirty="0" smtClean="0">
                <a:solidFill>
                  <a:schemeClr val="bg1"/>
                </a:solidFill>
              </a:rPr>
              <a:t>電話の通話はやめましょう。</a:t>
            </a:r>
            <a:endParaRPr kumimoji="1" lang="en-US" altLang="ja-JP" sz="2000" b="1" dirty="0" smtClean="0">
              <a:solidFill>
                <a:schemeClr val="bg1"/>
              </a:solidFill>
            </a:endParaRPr>
          </a:p>
          <a:p>
            <a:pPr algn="dist"/>
            <a:r>
              <a:rPr kumimoji="1" lang="ja-JP" altLang="en-US" sz="2000" b="1" dirty="0" smtClean="0">
                <a:solidFill>
                  <a:srgbClr val="FF0000"/>
                </a:solidFill>
                <a:effectLst>
                  <a:outerShdw blurRad="38100" dist="38100" dir="2700000" algn="tl">
                    <a:srgbClr val="000000">
                      <a:alpha val="43137"/>
                    </a:srgbClr>
                  </a:outerShdw>
                </a:effectLst>
              </a:rPr>
              <a:t>ストップ！</a:t>
            </a:r>
            <a:r>
              <a:rPr kumimoji="1" lang="en-US" altLang="ja-JP" sz="2000" b="1" dirty="0" smtClean="0">
                <a:solidFill>
                  <a:srgbClr val="FF0000"/>
                </a:solidFill>
                <a:effectLst>
                  <a:outerShdw blurRad="38100" dist="38100" dir="2700000" algn="tl">
                    <a:srgbClr val="000000">
                      <a:alpha val="43137"/>
                    </a:srgbClr>
                  </a:outerShdw>
                </a:effectLst>
                <a:latin typeface="+mn-ea"/>
              </a:rPr>
              <a:t>ATM</a:t>
            </a:r>
            <a:r>
              <a:rPr kumimoji="1" lang="ja-JP" altLang="en-US" sz="2000" b="1" dirty="0" err="1" smtClean="0">
                <a:solidFill>
                  <a:srgbClr val="FF0000"/>
                </a:solidFill>
                <a:effectLst>
                  <a:outerShdw blurRad="38100" dist="38100" dir="2700000" algn="tl">
                    <a:srgbClr val="000000">
                      <a:alpha val="43137"/>
                    </a:srgbClr>
                  </a:outerShdw>
                </a:effectLst>
              </a:rPr>
              <a:t>での携</a:t>
            </a:r>
            <a:r>
              <a:rPr kumimoji="1" lang="ja-JP" altLang="en-US" sz="2000" b="1" dirty="0" smtClean="0">
                <a:solidFill>
                  <a:srgbClr val="FF0000"/>
                </a:solidFill>
                <a:effectLst>
                  <a:outerShdw blurRad="38100" dist="38100" dir="2700000" algn="tl">
                    <a:srgbClr val="000000">
                      <a:alpha val="43137"/>
                    </a:srgbClr>
                  </a:outerShdw>
                </a:effectLst>
              </a:rPr>
              <a:t>帯電話</a:t>
            </a:r>
            <a:endParaRPr kumimoji="1" lang="ja-JP" altLang="en-US" sz="2000" b="1" dirty="0">
              <a:solidFill>
                <a:srgbClr val="FF0000"/>
              </a:solidFill>
              <a:effectLst>
                <a:outerShdw blurRad="38100" dist="38100" dir="2700000" algn="tl">
                  <a:srgbClr val="000000">
                    <a:alpha val="43137"/>
                  </a:srgbClr>
                </a:outerShdw>
              </a:effectLst>
            </a:endParaRPr>
          </a:p>
        </p:txBody>
      </p:sp>
      <p:sp>
        <p:nvSpPr>
          <p:cNvPr id="12" name="テキスト ボックス 11"/>
          <p:cNvSpPr txBox="1"/>
          <p:nvPr/>
        </p:nvSpPr>
        <p:spPr>
          <a:xfrm>
            <a:off x="580555" y="4311697"/>
            <a:ext cx="4532020" cy="400110"/>
          </a:xfrm>
          <a:prstGeom prst="rect">
            <a:avLst/>
          </a:prstGeom>
          <a:gradFill flip="none" rotWithShape="1">
            <a:gsLst>
              <a:gs pos="0">
                <a:schemeClr val="accent4">
                  <a:lumMod val="20000"/>
                  <a:lumOff val="80000"/>
                </a:schemeClr>
              </a:gs>
              <a:gs pos="50000">
                <a:srgbClr val="FFC000"/>
              </a:gs>
              <a:gs pos="100000">
                <a:schemeClr val="tx1"/>
              </a:gs>
            </a:gsLst>
            <a:lin ang="0" scaled="1"/>
            <a:tileRect/>
          </a:gradFill>
          <a:ln cap="rnd">
            <a:solidFill>
              <a:schemeClr val="accent4"/>
            </a:solidFill>
            <a:beve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ja-JP" altLang="en-US" sz="2000" b="1" dirty="0" smtClean="0">
                <a:solidFill>
                  <a:schemeClr val="bg1"/>
                </a:solidFill>
              </a:rPr>
              <a:t>高槻市特殊詐欺被害防止キャンペーン</a:t>
            </a:r>
            <a:endParaRPr kumimoji="1" lang="ja-JP" altLang="en-US" sz="2000" b="1" dirty="0">
              <a:solidFill>
                <a:schemeClr val="bg1"/>
              </a:solidFill>
            </a:endParaRPr>
          </a:p>
        </p:txBody>
      </p:sp>
      <p:pic>
        <p:nvPicPr>
          <p:cNvPr id="22" name="図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9188" y="4203659"/>
            <a:ext cx="2297575" cy="3063433"/>
          </a:xfrm>
          <a:prstGeom prst="rect">
            <a:avLst/>
          </a:prstGeom>
          <a:solidFill>
            <a:srgbClr val="FF0000"/>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図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30" y="4203660"/>
            <a:ext cx="2489960" cy="30634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角丸四角形 23"/>
          <p:cNvSpPr/>
          <p:nvPr/>
        </p:nvSpPr>
        <p:spPr>
          <a:xfrm>
            <a:off x="5332732" y="7625899"/>
            <a:ext cx="5090371" cy="3244051"/>
          </a:xfrm>
          <a:prstGeom prst="roundRect">
            <a:avLst/>
          </a:prstGeom>
          <a:gradFill flip="none" rotWithShape="1">
            <a:gsLst>
              <a:gs pos="100000">
                <a:schemeClr val="accent4">
                  <a:lumMod val="20000"/>
                  <a:lumOff val="80000"/>
                </a:schemeClr>
              </a:gs>
              <a:gs pos="0">
                <a:schemeClr val="accent4">
                  <a:lumMod val="20000"/>
                  <a:lumOff val="80000"/>
                </a:schemeClr>
              </a:gs>
            </a:gsLst>
            <a:lin ang="10800000" scaled="1"/>
            <a:tileRect/>
          </a:grad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bg1"/>
                </a:solidFill>
              </a:rPr>
              <a:t>　</a:t>
            </a:r>
            <a:endParaRPr kumimoji="1" lang="en-US" altLang="ja-JP" sz="2000" dirty="0" smtClean="0">
              <a:solidFill>
                <a:schemeClr val="bg1"/>
              </a:solidFill>
            </a:endParaRPr>
          </a:p>
          <a:p>
            <a:endParaRPr kumimoji="1" lang="en-US" altLang="ja-JP" sz="2000" dirty="0">
              <a:solidFill>
                <a:schemeClr val="bg1"/>
              </a:solidFill>
            </a:endParaRPr>
          </a:p>
          <a:p>
            <a:r>
              <a:rPr kumimoji="1" lang="ja-JP" altLang="en-US" sz="2000" b="1" dirty="0" smtClean="0">
                <a:solidFill>
                  <a:schemeClr val="bg1"/>
                </a:solidFill>
              </a:rPr>
              <a:t>　</a:t>
            </a:r>
            <a:endParaRPr kumimoji="1" lang="en-US" altLang="ja-JP" sz="2000" b="1" dirty="0" smtClean="0">
              <a:solidFill>
                <a:schemeClr val="bg1"/>
              </a:solidFill>
            </a:endParaRPr>
          </a:p>
          <a:p>
            <a:pPr algn="dist"/>
            <a:r>
              <a:rPr kumimoji="1" lang="ja-JP" altLang="en-US" sz="2000" b="1" dirty="0">
                <a:solidFill>
                  <a:schemeClr val="bg1"/>
                </a:solidFill>
              </a:rPr>
              <a:t>　</a:t>
            </a:r>
            <a:r>
              <a:rPr kumimoji="1" lang="ja-JP" altLang="en-US" sz="2000" b="1" dirty="0" smtClean="0">
                <a:solidFill>
                  <a:schemeClr val="bg1"/>
                </a:solidFill>
              </a:rPr>
              <a:t>大阪</a:t>
            </a:r>
            <a:r>
              <a:rPr kumimoji="1" lang="ja-JP" altLang="en-US" sz="2000" b="1" dirty="0">
                <a:solidFill>
                  <a:schemeClr val="bg1"/>
                </a:solidFill>
              </a:rPr>
              <a:t>市立豊里南小学校で、見守り隊と東淀川警察署の方々と一緒に合同見守り活動を行いました</a:t>
            </a:r>
            <a:r>
              <a:rPr kumimoji="1" lang="ja-JP" altLang="en-US" sz="2000" b="1" dirty="0" smtClean="0">
                <a:solidFill>
                  <a:schemeClr val="bg1"/>
                </a:solidFill>
              </a:rPr>
              <a:t>。暑い日差しの中、たくさんの方々が児童の安全のために見守り活動に取り組まれて</a:t>
            </a:r>
            <a:r>
              <a:rPr kumimoji="1" lang="ja-JP" altLang="en-US" sz="2000" b="1" dirty="0">
                <a:solidFill>
                  <a:schemeClr val="bg1"/>
                </a:solidFill>
              </a:rPr>
              <a:t>います</a:t>
            </a:r>
            <a:r>
              <a:rPr kumimoji="1" lang="ja-JP" altLang="en-US" sz="2000" b="1" dirty="0" smtClean="0">
                <a:solidFill>
                  <a:schemeClr val="bg1"/>
                </a:solidFill>
              </a:rPr>
              <a:t>。皆様の</a:t>
            </a:r>
            <a:endParaRPr kumimoji="1" lang="en-US" altLang="ja-JP" sz="2000" b="1" dirty="0" smtClean="0">
              <a:solidFill>
                <a:schemeClr val="bg1"/>
              </a:solidFill>
            </a:endParaRPr>
          </a:p>
          <a:p>
            <a:r>
              <a:rPr kumimoji="1" lang="ja-JP" altLang="en-US" sz="2000" b="1" dirty="0" smtClean="0">
                <a:solidFill>
                  <a:schemeClr val="bg1"/>
                </a:solidFill>
              </a:rPr>
              <a:t>日々のご活動に感謝します。</a:t>
            </a:r>
            <a:endParaRPr kumimoji="1" lang="en-US" altLang="ja-JP" sz="2000" b="1" dirty="0" smtClean="0">
              <a:solidFill>
                <a:schemeClr val="bg1"/>
              </a:solidFill>
            </a:endParaRPr>
          </a:p>
        </p:txBody>
      </p:sp>
      <p:sp>
        <p:nvSpPr>
          <p:cNvPr id="25" name="テキスト ボックス 24"/>
          <p:cNvSpPr txBox="1"/>
          <p:nvPr/>
        </p:nvSpPr>
        <p:spPr>
          <a:xfrm>
            <a:off x="6498082" y="7857831"/>
            <a:ext cx="2759669" cy="707886"/>
          </a:xfrm>
          <a:prstGeom prst="rect">
            <a:avLst/>
          </a:prstGeom>
          <a:gradFill flip="none" rotWithShape="1">
            <a:gsLst>
              <a:gs pos="0">
                <a:schemeClr val="accent4">
                  <a:lumMod val="20000"/>
                  <a:lumOff val="80000"/>
                </a:schemeClr>
              </a:gs>
              <a:gs pos="50000">
                <a:srgbClr val="FFC000"/>
              </a:gs>
              <a:gs pos="100000">
                <a:schemeClr val="tx1"/>
              </a:gs>
            </a:gsLst>
            <a:lin ang="0" scaled="1"/>
            <a:tileRect/>
          </a:gradFill>
          <a:ln cap="rnd">
            <a:solidFill>
              <a:schemeClr val="accent4"/>
            </a:solidFill>
            <a:beve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ja-JP" altLang="en-US" sz="2000" b="1" dirty="0">
                <a:solidFill>
                  <a:schemeClr val="bg1"/>
                </a:solidFill>
              </a:rPr>
              <a:t>大阪</a:t>
            </a:r>
            <a:r>
              <a:rPr kumimoji="1" lang="ja-JP" altLang="en-US" sz="2000" b="1" dirty="0" smtClean="0">
                <a:solidFill>
                  <a:schemeClr val="bg1"/>
                </a:solidFill>
              </a:rPr>
              <a:t>市立豊里南小学校</a:t>
            </a:r>
            <a:endParaRPr kumimoji="1" lang="en-US" altLang="ja-JP" sz="2000" b="1" dirty="0" smtClean="0">
              <a:solidFill>
                <a:schemeClr val="bg1"/>
              </a:solidFill>
            </a:endParaRPr>
          </a:p>
          <a:p>
            <a:pPr algn="ctr"/>
            <a:r>
              <a:rPr kumimoji="1" lang="ja-JP" altLang="en-US" sz="2000" b="1" dirty="0">
                <a:solidFill>
                  <a:schemeClr val="bg1"/>
                </a:solidFill>
              </a:rPr>
              <a:t>下校</a:t>
            </a:r>
            <a:r>
              <a:rPr kumimoji="1" lang="ja-JP" altLang="en-US" sz="2000" b="1" dirty="0" smtClean="0">
                <a:solidFill>
                  <a:schemeClr val="bg1"/>
                </a:solidFill>
              </a:rPr>
              <a:t>時見守り活動</a:t>
            </a:r>
            <a:endParaRPr kumimoji="1" lang="en-US" altLang="ja-JP" sz="2000" b="1" dirty="0" smtClean="0">
              <a:solidFill>
                <a:schemeClr val="bg1"/>
              </a:solidFill>
            </a:endParaRPr>
          </a:p>
        </p:txBody>
      </p:sp>
      <p:pic>
        <p:nvPicPr>
          <p:cNvPr id="27" name="図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378" y="7857831"/>
            <a:ext cx="2352808" cy="32018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図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0674" y="7511053"/>
            <a:ext cx="2416478" cy="18381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 name="図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30674" y="9503978"/>
            <a:ext cx="2416478" cy="17812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1" name="角丸四角形 30"/>
          <p:cNvSpPr/>
          <p:nvPr/>
        </p:nvSpPr>
        <p:spPr>
          <a:xfrm>
            <a:off x="301380" y="11485109"/>
            <a:ext cx="5090371" cy="3244051"/>
          </a:xfrm>
          <a:prstGeom prst="roundRect">
            <a:avLst/>
          </a:prstGeom>
          <a:gradFill flip="none" rotWithShape="1">
            <a:gsLst>
              <a:gs pos="100000">
                <a:schemeClr val="accent4">
                  <a:lumMod val="20000"/>
                  <a:lumOff val="80000"/>
                </a:schemeClr>
              </a:gs>
              <a:gs pos="0">
                <a:schemeClr val="accent4">
                  <a:lumMod val="20000"/>
                  <a:lumOff val="80000"/>
                </a:schemeClr>
              </a:gs>
            </a:gsLst>
            <a:lin ang="10800000" scaled="1"/>
            <a:tileRect/>
          </a:grad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2000" dirty="0">
              <a:solidFill>
                <a:schemeClr val="bg1"/>
              </a:solidFill>
            </a:endParaRPr>
          </a:p>
          <a:p>
            <a:endParaRPr kumimoji="1" lang="en-US" altLang="ja-JP" sz="2000" dirty="0" smtClean="0">
              <a:solidFill>
                <a:schemeClr val="bg1"/>
              </a:solidFill>
            </a:endParaRPr>
          </a:p>
          <a:p>
            <a:endParaRPr kumimoji="1" lang="en-US" altLang="ja-JP" sz="2000" dirty="0">
              <a:solidFill>
                <a:schemeClr val="bg1"/>
              </a:solidFill>
            </a:endParaRPr>
          </a:p>
          <a:p>
            <a:pPr algn="dist"/>
            <a:r>
              <a:rPr kumimoji="1" lang="ja-JP" altLang="en-US" sz="2000" dirty="0" smtClean="0">
                <a:solidFill>
                  <a:schemeClr val="bg1"/>
                </a:solidFill>
              </a:rPr>
              <a:t>　</a:t>
            </a:r>
            <a:r>
              <a:rPr kumimoji="1" lang="ja-JP" altLang="en-US" sz="2000" b="1" dirty="0" smtClean="0">
                <a:solidFill>
                  <a:schemeClr val="bg1"/>
                </a:solidFill>
              </a:rPr>
              <a:t>吹田</a:t>
            </a:r>
            <a:r>
              <a:rPr kumimoji="1" lang="ja-JP" altLang="en-US" sz="2000" b="1" dirty="0">
                <a:solidFill>
                  <a:schemeClr val="bg1"/>
                </a:solidFill>
              </a:rPr>
              <a:t>市立千里第三小学校では、</a:t>
            </a:r>
            <a:r>
              <a:rPr kumimoji="1" lang="ja-JP" altLang="en-US" sz="2000" b="1" dirty="0" smtClean="0">
                <a:solidFill>
                  <a:schemeClr val="bg1"/>
                </a:solidFill>
              </a:rPr>
              <a:t>創立　</a:t>
            </a:r>
            <a:r>
              <a:rPr kumimoji="1" lang="en-US" altLang="ja-JP" sz="2000" b="1" dirty="0" smtClean="0">
                <a:solidFill>
                  <a:schemeClr val="bg1"/>
                </a:solidFill>
                <a:latin typeface="+mn-ea"/>
              </a:rPr>
              <a:t>50</a:t>
            </a:r>
            <a:r>
              <a:rPr kumimoji="1" lang="ja-JP" altLang="en-US" sz="2000" b="1" dirty="0">
                <a:solidFill>
                  <a:schemeClr val="bg1"/>
                </a:solidFill>
              </a:rPr>
              <a:t>周年記念</a:t>
            </a:r>
            <a:r>
              <a:rPr kumimoji="1" lang="ja-JP" altLang="en-US" sz="2000" b="1" dirty="0" err="1">
                <a:solidFill>
                  <a:schemeClr val="bg1"/>
                </a:solidFill>
              </a:rPr>
              <a:t>ゆる</a:t>
            </a:r>
            <a:r>
              <a:rPr kumimoji="1" lang="ja-JP" altLang="en-US" sz="2000" b="1" dirty="0">
                <a:solidFill>
                  <a:schemeClr val="bg1"/>
                </a:solidFill>
              </a:rPr>
              <a:t>キャラ</a:t>
            </a:r>
            <a:r>
              <a:rPr kumimoji="1" lang="ja-JP" altLang="en-US" sz="2000" b="1" dirty="0" smtClean="0">
                <a:solidFill>
                  <a:schemeClr val="bg1"/>
                </a:solidFill>
              </a:rPr>
              <a:t>「せんりたけぞう」</a:t>
            </a:r>
            <a:r>
              <a:rPr kumimoji="1" lang="ja-JP" altLang="en-US" sz="2000" b="1" dirty="0">
                <a:solidFill>
                  <a:schemeClr val="bg1"/>
                </a:solidFill>
              </a:rPr>
              <a:t>君と</a:t>
            </a:r>
            <a:r>
              <a:rPr kumimoji="1" lang="ja-JP" altLang="en-US" sz="2000" b="1" dirty="0" smtClean="0">
                <a:solidFill>
                  <a:schemeClr val="bg1"/>
                </a:solidFill>
              </a:rPr>
              <a:t>「こども</a:t>
            </a:r>
            <a:r>
              <a:rPr kumimoji="1" lang="en-US" altLang="ja-JP" sz="2000" b="1" dirty="0">
                <a:solidFill>
                  <a:schemeClr val="bg1"/>
                </a:solidFill>
                <a:latin typeface="+mn-ea"/>
              </a:rPr>
              <a:t>110</a:t>
            </a:r>
            <a:r>
              <a:rPr kumimoji="1" lang="ja-JP" altLang="en-US" sz="2000" b="1" dirty="0" smtClean="0">
                <a:solidFill>
                  <a:schemeClr val="bg1"/>
                </a:solidFill>
              </a:rPr>
              <a:t>番」</a:t>
            </a:r>
            <a:r>
              <a:rPr kumimoji="1" lang="ja-JP" altLang="en-US" sz="2000" b="1" dirty="0">
                <a:solidFill>
                  <a:schemeClr val="bg1"/>
                </a:solidFill>
              </a:rPr>
              <a:t>運動の</a:t>
            </a:r>
            <a:r>
              <a:rPr kumimoji="1" lang="ja-JP" altLang="en-US" sz="2000" b="1" dirty="0" smtClean="0">
                <a:solidFill>
                  <a:schemeClr val="bg1"/>
                </a:solidFill>
              </a:rPr>
              <a:t>キャラクター</a:t>
            </a:r>
            <a:r>
              <a:rPr kumimoji="1" lang="ja-JP" altLang="en-US" sz="2000" b="1" dirty="0">
                <a:solidFill>
                  <a:schemeClr val="bg1"/>
                </a:solidFill>
              </a:rPr>
              <a:t>をデザインした腕章が使用されて</a:t>
            </a:r>
            <a:r>
              <a:rPr kumimoji="1" lang="ja-JP" altLang="en-US" sz="2000" b="1" dirty="0" smtClean="0">
                <a:solidFill>
                  <a:schemeClr val="bg1"/>
                </a:solidFill>
              </a:rPr>
              <a:t>います</a:t>
            </a:r>
            <a:r>
              <a:rPr kumimoji="1" lang="ja-JP" altLang="en-US" sz="2000" b="1" dirty="0">
                <a:solidFill>
                  <a:schemeClr val="bg1"/>
                </a:solidFill>
              </a:rPr>
              <a:t>。</a:t>
            </a:r>
            <a:r>
              <a:rPr kumimoji="1" lang="ja-JP" altLang="en-US" sz="2000" b="1" dirty="0" smtClean="0">
                <a:solidFill>
                  <a:schemeClr val="bg1"/>
                </a:solidFill>
              </a:rPr>
              <a:t>児童</a:t>
            </a:r>
            <a:r>
              <a:rPr kumimoji="1" lang="ja-JP" altLang="en-US" sz="2000" b="1" dirty="0">
                <a:solidFill>
                  <a:schemeClr val="bg1"/>
                </a:solidFill>
              </a:rPr>
              <a:t>の登下校時はこの腕章をつけたボランティアの方々が見守って</a:t>
            </a:r>
            <a:r>
              <a:rPr kumimoji="1" lang="ja-JP" altLang="en-US" sz="2000" b="1" dirty="0" smtClean="0">
                <a:solidFill>
                  <a:schemeClr val="bg1"/>
                </a:solidFill>
              </a:rPr>
              <a:t>くれ</a:t>
            </a:r>
            <a:endParaRPr kumimoji="1" lang="en-US" altLang="ja-JP" sz="2000" b="1" dirty="0" smtClean="0">
              <a:solidFill>
                <a:schemeClr val="bg1"/>
              </a:solidFill>
            </a:endParaRPr>
          </a:p>
          <a:p>
            <a:r>
              <a:rPr kumimoji="1" lang="ja-JP" altLang="en-US" sz="2000" b="1" dirty="0" smtClean="0">
                <a:solidFill>
                  <a:schemeClr val="bg1"/>
                </a:solidFill>
              </a:rPr>
              <a:t>ています。</a:t>
            </a:r>
            <a:endParaRPr kumimoji="1" lang="en-US" altLang="ja-JP" sz="2000" b="1" dirty="0" smtClean="0">
              <a:solidFill>
                <a:schemeClr val="bg1"/>
              </a:solidFill>
            </a:endParaRPr>
          </a:p>
        </p:txBody>
      </p:sp>
      <p:sp>
        <p:nvSpPr>
          <p:cNvPr id="32" name="テキスト ボックス 31"/>
          <p:cNvSpPr txBox="1"/>
          <p:nvPr/>
        </p:nvSpPr>
        <p:spPr>
          <a:xfrm>
            <a:off x="1262906" y="11685225"/>
            <a:ext cx="3016987" cy="707886"/>
          </a:xfrm>
          <a:prstGeom prst="rect">
            <a:avLst/>
          </a:prstGeom>
          <a:gradFill flip="none" rotWithShape="1">
            <a:gsLst>
              <a:gs pos="0">
                <a:schemeClr val="accent4">
                  <a:lumMod val="20000"/>
                  <a:lumOff val="80000"/>
                </a:schemeClr>
              </a:gs>
              <a:gs pos="50000">
                <a:srgbClr val="FFC000"/>
              </a:gs>
              <a:gs pos="100000">
                <a:schemeClr val="tx1"/>
              </a:gs>
            </a:gsLst>
            <a:lin ang="0" scaled="1"/>
            <a:tileRect/>
          </a:gradFill>
          <a:ln cap="rnd">
            <a:solidFill>
              <a:schemeClr val="accent4"/>
            </a:solidFill>
            <a:beve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ja-JP" altLang="en-US" sz="2000" b="1" dirty="0">
                <a:solidFill>
                  <a:schemeClr val="bg1"/>
                </a:solidFill>
              </a:rPr>
              <a:t>吹田</a:t>
            </a:r>
            <a:r>
              <a:rPr kumimoji="1" lang="ja-JP" altLang="en-US" sz="2000" b="1" dirty="0" smtClean="0">
                <a:solidFill>
                  <a:schemeClr val="bg1"/>
                </a:solidFill>
              </a:rPr>
              <a:t>市立千里第三小学校</a:t>
            </a:r>
            <a:endParaRPr kumimoji="1" lang="en-US" altLang="ja-JP" sz="2000" b="1" dirty="0" smtClean="0">
              <a:solidFill>
                <a:schemeClr val="bg1"/>
              </a:solidFill>
            </a:endParaRPr>
          </a:p>
          <a:p>
            <a:pPr algn="ctr"/>
            <a:r>
              <a:rPr kumimoji="1" lang="ja-JP" altLang="en-US" sz="2000" b="1" dirty="0">
                <a:solidFill>
                  <a:schemeClr val="bg1"/>
                </a:solidFill>
              </a:rPr>
              <a:t>下校</a:t>
            </a:r>
            <a:r>
              <a:rPr kumimoji="1" lang="ja-JP" altLang="en-US" sz="2000" b="1" dirty="0" smtClean="0">
                <a:solidFill>
                  <a:schemeClr val="bg1"/>
                </a:solidFill>
              </a:rPr>
              <a:t>時見守り活動</a:t>
            </a:r>
            <a:endParaRPr kumimoji="1" lang="ja-JP" altLang="en-US" sz="2000" b="1" dirty="0">
              <a:solidFill>
                <a:schemeClr val="bg1"/>
              </a:solidFill>
            </a:endParaRPr>
          </a:p>
        </p:txBody>
      </p:sp>
      <p:pic>
        <p:nvPicPr>
          <p:cNvPr id="33" name="図 32"/>
          <p:cNvPicPr>
            <a:picLocks noChangeAspect="1"/>
          </p:cNvPicPr>
          <p:nvPr/>
        </p:nvPicPr>
        <p:blipFill rotWithShape="1">
          <a:blip r:embed="rId7" cstate="print">
            <a:extLst>
              <a:ext uri="{28A0092B-C50C-407E-A947-70E740481C1C}">
                <a14:useLocalDpi xmlns:a14="http://schemas.microsoft.com/office/drawing/2010/main" val="0"/>
              </a:ext>
            </a:extLst>
          </a:blip>
          <a:srcRect l="22728" t="1614" r="-414" b="5254"/>
          <a:stretch/>
        </p:blipFill>
        <p:spPr>
          <a:xfrm>
            <a:off x="5525803" y="13167360"/>
            <a:ext cx="2424778" cy="18278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4" name="図 33"/>
          <p:cNvPicPr>
            <a:picLocks noChangeAspect="1"/>
          </p:cNvPicPr>
          <p:nvPr/>
        </p:nvPicPr>
        <p:blipFill rotWithShape="1">
          <a:blip r:embed="rId8" cstate="print">
            <a:extLst>
              <a:ext uri="{28A0092B-C50C-407E-A947-70E740481C1C}">
                <a14:useLocalDpi xmlns:a14="http://schemas.microsoft.com/office/drawing/2010/main" val="0"/>
              </a:ext>
            </a:extLst>
          </a:blip>
          <a:srcRect l="17872" t="8142" r="16300" b="9248"/>
          <a:stretch/>
        </p:blipFill>
        <p:spPr>
          <a:xfrm>
            <a:off x="5525803" y="11120336"/>
            <a:ext cx="2408536" cy="18800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8" name="図 37"/>
          <p:cNvPicPr>
            <a:picLocks noChangeAspect="1"/>
          </p:cNvPicPr>
          <p:nvPr/>
        </p:nvPicPr>
        <p:blipFill rotWithShape="1">
          <a:blip r:embed="rId9" cstate="print">
            <a:extLst>
              <a:ext uri="{28A0092B-C50C-407E-A947-70E740481C1C}">
                <a14:useLocalDpi xmlns:a14="http://schemas.microsoft.com/office/drawing/2010/main" val="0"/>
              </a:ext>
            </a:extLst>
          </a:blip>
          <a:srcRect l="26293" t="4057" r="11311" b="4046"/>
          <a:stretch/>
        </p:blipFill>
        <p:spPr>
          <a:xfrm>
            <a:off x="8108017" y="11685225"/>
            <a:ext cx="2363297" cy="29286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図 27"/>
          <p:cNvPicPr>
            <a:picLocks noChangeAspect="1"/>
          </p:cNvPicPr>
          <p:nvPr/>
        </p:nvPicPr>
        <p:blipFill rotWithShape="1">
          <a:blip r:embed="rId10">
            <a:extLst>
              <a:ext uri="{28A0092B-C50C-407E-A947-70E740481C1C}">
                <a14:useLocalDpi xmlns:a14="http://schemas.microsoft.com/office/drawing/2010/main" val="0"/>
              </a:ext>
            </a:extLst>
          </a:blip>
          <a:srcRect t="6747" b="7057"/>
          <a:stretch/>
        </p:blipFill>
        <p:spPr>
          <a:xfrm>
            <a:off x="7669419" y="306508"/>
            <a:ext cx="2821570" cy="1760594"/>
          </a:xfrm>
          <a:prstGeom prst="rect">
            <a:avLst/>
          </a:prstGeom>
        </p:spPr>
      </p:pic>
    </p:spTree>
    <p:extLst>
      <p:ext uri="{BB962C8B-B14F-4D97-AF65-F5344CB8AC3E}">
        <p14:creationId xmlns:p14="http://schemas.microsoft.com/office/powerpoint/2010/main" val="4206019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accent4">
                <a:lumMod val="60000"/>
                <a:lumOff val="40000"/>
              </a:schemeClr>
            </a:gs>
            <a:gs pos="0">
              <a:schemeClr val="tx1"/>
            </a:gs>
            <a:gs pos="100000">
              <a:srgbClr val="FF6600"/>
            </a:gs>
          </a:gsLst>
          <a:lin ang="5400000" scaled="1"/>
          <a:tileRect/>
        </a:gradFill>
        <a:effectLst/>
      </p:bgPr>
    </p:bg>
    <p:spTree>
      <p:nvGrpSpPr>
        <p:cNvPr id="1" name=""/>
        <p:cNvGrpSpPr/>
        <p:nvPr/>
      </p:nvGrpSpPr>
      <p:grpSpPr>
        <a:xfrm>
          <a:off x="0" y="0"/>
          <a:ext cx="0" cy="0"/>
          <a:chOff x="0" y="0"/>
          <a:chExt cx="0" cy="0"/>
        </a:xfrm>
      </p:grpSpPr>
      <p:sp>
        <p:nvSpPr>
          <p:cNvPr id="26" name="横巻き 25"/>
          <p:cNvSpPr/>
          <p:nvPr/>
        </p:nvSpPr>
        <p:spPr>
          <a:xfrm>
            <a:off x="124122" y="114753"/>
            <a:ext cx="10384452" cy="1826699"/>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正方形/長方形 1"/>
          <p:cNvSpPr/>
          <p:nvPr/>
        </p:nvSpPr>
        <p:spPr>
          <a:xfrm>
            <a:off x="1433" y="474104"/>
            <a:ext cx="10629833" cy="110799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6600" spc="-2000" noProof="0" dirty="0" smtClean="0">
                <a:ln w="22225">
                  <a:solidFill>
                    <a:prstClr val="white"/>
                  </a:solidFill>
                  <a:prstDash val="solid"/>
                </a:ln>
                <a:solidFill>
                  <a:srgbClr val="0070C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こ   ど     も</a:t>
            </a:r>
            <a:r>
              <a:rPr lang="ja-JP" altLang="en-US" sz="6000" spc="-2000" noProof="0" dirty="0" smtClean="0">
                <a:ln w="22225">
                  <a:solidFill>
                    <a:prstClr val="white"/>
                  </a:solidFill>
                  <a:prstDash val="solid"/>
                </a:ln>
                <a:solidFill>
                  <a:srgbClr val="FF00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１１０</a:t>
            </a:r>
            <a:r>
              <a:rPr lang="ja-JP" altLang="en-US" sz="6600" spc="-2000" noProof="0" dirty="0" smtClean="0">
                <a:ln w="22225">
                  <a:solidFill>
                    <a:prstClr val="white"/>
                  </a:solidFill>
                  <a:prstDash val="solid"/>
                </a:ln>
                <a:solidFill>
                  <a:srgbClr val="FF00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       番        </a:t>
            </a:r>
            <a:r>
              <a:rPr lang="ja-JP" altLang="en-US" sz="6600" spc="-2000" noProof="0" dirty="0" smtClean="0">
                <a:ln w="22225">
                  <a:solidFill>
                    <a:prstClr val="white"/>
                  </a:solidFill>
                  <a:prstDash val="solid"/>
                </a:ln>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運         動        に    ご      協      力      を！</a:t>
            </a:r>
            <a:endParaRPr kumimoji="0" lang="ja-JP" altLang="en-US" sz="4000" b="0" u="none" strike="noStrike" kern="1200" cap="none" spc="-2000" normalizeH="0" baseline="0" noProof="0" dirty="0">
              <a:ln w="12700">
                <a:solidFill>
                  <a:prstClr val="white"/>
                </a:solidFill>
                <a:prstDash val="solid"/>
              </a:ln>
              <a:solidFill>
                <a:schemeClr val="bg1"/>
              </a:solidFill>
              <a:effectLst>
                <a:outerShdw blurRad="38100" dist="38100" dir="2700000" algn="tl">
                  <a:srgbClr val="000000">
                    <a:alpha val="43137"/>
                  </a:srgbClr>
                </a:outerShdw>
              </a:effectLst>
              <a:uLnTx/>
              <a:uFillTx/>
              <a:latin typeface="HGS創英角ﾎﾟｯﾌﾟ体" panose="040B0A00000000000000" pitchFamily="50" charset="-128"/>
              <a:ea typeface="HGS創英角ﾎﾟｯﾌﾟ体" panose="040B0A00000000000000" pitchFamily="50" charset="-128"/>
            </a:endParaRPr>
          </a:p>
        </p:txBody>
      </p:sp>
      <p:pic>
        <p:nvPicPr>
          <p:cNvPr id="28" name="図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776" y="1999785"/>
            <a:ext cx="3583536" cy="2405391"/>
          </a:xfrm>
          <a:prstGeom prst="rect">
            <a:avLst/>
          </a:prstGeom>
        </p:spPr>
      </p:pic>
      <p:sp>
        <p:nvSpPr>
          <p:cNvPr id="35" name="角丸四角形 34"/>
          <p:cNvSpPr/>
          <p:nvPr/>
        </p:nvSpPr>
        <p:spPr>
          <a:xfrm>
            <a:off x="4237891" y="2004352"/>
            <a:ext cx="6270683" cy="2405391"/>
          </a:xfrm>
          <a:prstGeom prst="roundRect">
            <a:avLst/>
          </a:prstGeom>
          <a:gradFill flip="none" rotWithShape="1">
            <a:gsLst>
              <a:gs pos="100000">
                <a:schemeClr val="accent4">
                  <a:lumMod val="20000"/>
                  <a:lumOff val="80000"/>
                </a:schemeClr>
              </a:gs>
              <a:gs pos="0">
                <a:schemeClr val="accent4">
                  <a:lumMod val="20000"/>
                  <a:lumOff val="80000"/>
                </a:schemeClr>
              </a:gs>
            </a:gsLst>
            <a:lin ang="10800000" scaled="1"/>
            <a:tileRect/>
          </a:grad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2000" dirty="0" smtClean="0">
                <a:solidFill>
                  <a:schemeClr val="bg1"/>
                </a:solidFill>
              </a:rPr>
              <a:t>　</a:t>
            </a:r>
            <a:r>
              <a:rPr kumimoji="1" lang="ja-JP" altLang="en-US" sz="2000" b="1" dirty="0" smtClean="0">
                <a:solidFill>
                  <a:schemeClr val="bg1"/>
                </a:solidFill>
              </a:rPr>
              <a:t>「こども</a:t>
            </a:r>
            <a:r>
              <a:rPr kumimoji="1" lang="en-US" altLang="ja-JP" sz="2000" b="1" dirty="0" smtClean="0">
                <a:solidFill>
                  <a:schemeClr val="bg1"/>
                </a:solidFill>
                <a:latin typeface="+mn-ea"/>
              </a:rPr>
              <a:t>110</a:t>
            </a:r>
            <a:r>
              <a:rPr kumimoji="1" lang="ja-JP" altLang="en-US" sz="2000" b="1" dirty="0" smtClean="0">
                <a:solidFill>
                  <a:schemeClr val="bg1"/>
                </a:solidFill>
              </a:rPr>
              <a:t>番運動」とは、地域の子どもは地域　で守り、子どもたちが安心して暮らせる環境を確保するために、府民、事業者及び団体が地域ぐるみで</a:t>
            </a:r>
            <a:endParaRPr kumimoji="1" lang="en-US" altLang="ja-JP" sz="2000" b="1" dirty="0" smtClean="0">
              <a:solidFill>
                <a:schemeClr val="bg1"/>
              </a:solidFill>
            </a:endParaRPr>
          </a:p>
          <a:p>
            <a:r>
              <a:rPr kumimoji="1" lang="ja-JP" altLang="en-US" sz="2000" b="1" dirty="0" smtClean="0">
                <a:solidFill>
                  <a:schemeClr val="bg1"/>
                </a:solidFill>
              </a:rPr>
              <a:t>子どもたちの安全を守る取組みです。</a:t>
            </a:r>
            <a:endParaRPr kumimoji="1" lang="en-US" altLang="ja-JP" sz="2000" b="1" dirty="0" smtClean="0">
              <a:solidFill>
                <a:schemeClr val="bg1"/>
              </a:solidFill>
            </a:endParaRPr>
          </a:p>
          <a:p>
            <a:r>
              <a:rPr kumimoji="1" lang="ja-JP" altLang="en-US" sz="2000" b="1" dirty="0">
                <a:solidFill>
                  <a:schemeClr val="bg1"/>
                </a:solidFill>
              </a:rPr>
              <a:t>　</a:t>
            </a:r>
            <a:r>
              <a:rPr kumimoji="1" lang="ja-JP" altLang="en-US" sz="2000" b="1" dirty="0" smtClean="0">
                <a:solidFill>
                  <a:schemeClr val="bg1"/>
                </a:solidFill>
              </a:rPr>
              <a:t>主な取組みとして、「こども</a:t>
            </a:r>
            <a:r>
              <a:rPr kumimoji="1" lang="en-US" altLang="ja-JP" sz="2000" b="1" dirty="0" smtClean="0">
                <a:solidFill>
                  <a:schemeClr val="bg1"/>
                </a:solidFill>
                <a:latin typeface="+mn-ea"/>
              </a:rPr>
              <a:t>110</a:t>
            </a:r>
            <a:r>
              <a:rPr kumimoji="1" lang="ja-JP" altLang="en-US" sz="2000" b="1" dirty="0" smtClean="0">
                <a:solidFill>
                  <a:schemeClr val="bg1"/>
                </a:solidFill>
              </a:rPr>
              <a:t>番の家」や「動くこども</a:t>
            </a:r>
            <a:r>
              <a:rPr kumimoji="1" lang="en-US" altLang="ja-JP" sz="2000" b="1" dirty="0" smtClean="0">
                <a:solidFill>
                  <a:schemeClr val="bg1"/>
                </a:solidFill>
                <a:latin typeface="+mn-ea"/>
              </a:rPr>
              <a:t>110</a:t>
            </a:r>
            <a:r>
              <a:rPr kumimoji="1" lang="ja-JP" altLang="en-US" sz="2000" b="1" smtClean="0">
                <a:solidFill>
                  <a:schemeClr val="bg1"/>
                </a:solidFill>
              </a:rPr>
              <a:t>番」が</a:t>
            </a:r>
            <a:r>
              <a:rPr kumimoji="1" lang="ja-JP" altLang="en-US" sz="2000" b="1" dirty="0" smtClean="0">
                <a:solidFill>
                  <a:schemeClr val="bg1"/>
                </a:solidFill>
              </a:rPr>
              <a:t>あります。</a:t>
            </a:r>
            <a:endParaRPr kumimoji="1" lang="en-US" altLang="ja-JP" sz="2000" b="1" dirty="0" smtClean="0">
              <a:solidFill>
                <a:schemeClr val="bg1"/>
              </a:solidFill>
            </a:endParaRPr>
          </a:p>
        </p:txBody>
      </p:sp>
      <p:pic>
        <p:nvPicPr>
          <p:cNvPr id="37" name="図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22" y="4509456"/>
            <a:ext cx="2865026" cy="2652340"/>
          </a:xfrm>
          <a:prstGeom prst="rect">
            <a:avLst/>
          </a:prstGeom>
          <a:effectLst>
            <a:outerShdw blurRad="76200" dir="18900000" sy="23000" kx="-1200000" algn="bl" rotWithShape="0">
              <a:prstClr val="black">
                <a:alpha val="20000"/>
              </a:prstClr>
            </a:outerShdw>
          </a:effectLst>
        </p:spPr>
      </p:pic>
      <p:pic>
        <p:nvPicPr>
          <p:cNvPr id="39" name="図 38"/>
          <p:cNvPicPr>
            <a:picLocks noChangeAspect="1"/>
          </p:cNvPicPr>
          <p:nvPr/>
        </p:nvPicPr>
        <p:blipFill>
          <a:blip r:embed="rId4"/>
          <a:stretch>
            <a:fillRect/>
          </a:stretch>
        </p:blipFill>
        <p:spPr>
          <a:xfrm rot="20397251">
            <a:off x="865799" y="5658987"/>
            <a:ext cx="1365829" cy="1145066"/>
          </a:xfrm>
          <a:prstGeom prst="rect">
            <a:avLst/>
          </a:prstGeom>
        </p:spPr>
      </p:pic>
      <p:pic>
        <p:nvPicPr>
          <p:cNvPr id="40" name="図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2825" y="4304619"/>
            <a:ext cx="3153892" cy="3123514"/>
          </a:xfrm>
          <a:prstGeom prst="rect">
            <a:avLst/>
          </a:prstGeom>
        </p:spPr>
      </p:pic>
      <p:pic>
        <p:nvPicPr>
          <p:cNvPr id="41" name="図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4000" y="5776121"/>
            <a:ext cx="474422" cy="365144"/>
          </a:xfrm>
          <a:prstGeom prst="rect">
            <a:avLst/>
          </a:prstGeom>
        </p:spPr>
      </p:pic>
      <p:pic>
        <p:nvPicPr>
          <p:cNvPr id="42" name="図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4000" y="6118121"/>
            <a:ext cx="474422" cy="365144"/>
          </a:xfrm>
          <a:prstGeom prst="rect">
            <a:avLst/>
          </a:prstGeom>
        </p:spPr>
      </p:pic>
      <p:sp>
        <p:nvSpPr>
          <p:cNvPr id="43" name="角丸四角形 42"/>
          <p:cNvSpPr/>
          <p:nvPr/>
        </p:nvSpPr>
        <p:spPr>
          <a:xfrm>
            <a:off x="3109397" y="4663680"/>
            <a:ext cx="1991608" cy="2405391"/>
          </a:xfrm>
          <a:prstGeom prst="roundRect">
            <a:avLst/>
          </a:prstGeom>
          <a:gradFill flip="none" rotWithShape="1">
            <a:gsLst>
              <a:gs pos="100000">
                <a:schemeClr val="accent4">
                  <a:lumMod val="20000"/>
                  <a:lumOff val="80000"/>
                </a:schemeClr>
              </a:gs>
              <a:gs pos="0">
                <a:schemeClr val="accent4">
                  <a:lumMod val="20000"/>
                  <a:lumOff val="80000"/>
                </a:schemeClr>
              </a:gs>
            </a:gsLst>
            <a:lin ang="10800000" scaled="1"/>
            <a:tileRect/>
          </a:grad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chemeClr val="bg1"/>
                </a:solidFill>
              </a:rPr>
              <a:t>「</a:t>
            </a:r>
            <a:r>
              <a:rPr kumimoji="1" lang="ja-JP" altLang="en-US" sz="2000" b="1" dirty="0">
                <a:solidFill>
                  <a:schemeClr val="bg1"/>
                </a:solidFill>
              </a:rPr>
              <a:t>こども</a:t>
            </a:r>
            <a:r>
              <a:rPr kumimoji="1" lang="en-US" altLang="ja-JP" sz="2000" b="1" dirty="0" smtClean="0">
                <a:solidFill>
                  <a:schemeClr val="bg1"/>
                </a:solidFill>
                <a:latin typeface="+mn-ea"/>
              </a:rPr>
              <a:t>110</a:t>
            </a:r>
            <a:r>
              <a:rPr kumimoji="1" lang="ja-JP" altLang="en-US" sz="2000" b="1" dirty="0" smtClean="0">
                <a:solidFill>
                  <a:schemeClr val="bg1"/>
                </a:solidFill>
              </a:rPr>
              <a:t>番の家」とは、犯罪に巻き込まれそうな子どもを保護する建物です。</a:t>
            </a:r>
            <a:endParaRPr kumimoji="1" lang="en-US" altLang="ja-JP" sz="2000" b="1" dirty="0" smtClean="0">
              <a:solidFill>
                <a:schemeClr val="bg1"/>
              </a:solidFill>
            </a:endParaRPr>
          </a:p>
        </p:txBody>
      </p:sp>
      <p:sp>
        <p:nvSpPr>
          <p:cNvPr id="44" name="角丸四角形 43"/>
          <p:cNvSpPr/>
          <p:nvPr/>
        </p:nvSpPr>
        <p:spPr>
          <a:xfrm>
            <a:off x="8516966" y="4663680"/>
            <a:ext cx="1991608" cy="2405391"/>
          </a:xfrm>
          <a:prstGeom prst="roundRect">
            <a:avLst/>
          </a:prstGeom>
          <a:gradFill flip="none" rotWithShape="1">
            <a:gsLst>
              <a:gs pos="100000">
                <a:schemeClr val="accent4">
                  <a:lumMod val="20000"/>
                  <a:lumOff val="80000"/>
                </a:schemeClr>
              </a:gs>
              <a:gs pos="0">
                <a:schemeClr val="accent4">
                  <a:lumMod val="20000"/>
                  <a:lumOff val="80000"/>
                </a:schemeClr>
              </a:gs>
            </a:gsLst>
            <a:lin ang="10800000" scaled="1"/>
            <a:tileRect/>
          </a:grad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2000" b="1" dirty="0" smtClean="0">
                <a:solidFill>
                  <a:schemeClr val="bg1"/>
                </a:solidFill>
              </a:rPr>
              <a:t>「動くこども</a:t>
            </a:r>
            <a:r>
              <a:rPr kumimoji="1" lang="en-US" altLang="ja-JP" sz="2000" b="1" dirty="0" smtClean="0">
                <a:solidFill>
                  <a:schemeClr val="bg1"/>
                </a:solidFill>
                <a:latin typeface="+mn-ea"/>
              </a:rPr>
              <a:t>110</a:t>
            </a:r>
            <a:r>
              <a:rPr kumimoji="1" lang="ja-JP" altLang="en-US" sz="2000" b="1" dirty="0" smtClean="0">
                <a:solidFill>
                  <a:schemeClr val="bg1"/>
                </a:solidFill>
              </a:rPr>
              <a:t>番」とは、地域を巡回し、犯罪に巻き込まれそうな子どもを保護する車両です。</a:t>
            </a:r>
            <a:r>
              <a:rPr kumimoji="1" lang="ja-JP" altLang="en-US" sz="2000" dirty="0" smtClean="0">
                <a:solidFill>
                  <a:schemeClr val="bg1"/>
                </a:solidFill>
              </a:rPr>
              <a:t>　</a:t>
            </a:r>
            <a:endParaRPr kumimoji="1" lang="en-US" altLang="ja-JP" sz="2000" b="1" dirty="0" smtClean="0">
              <a:solidFill>
                <a:schemeClr val="bg1"/>
              </a:solidFill>
            </a:endParaRPr>
          </a:p>
        </p:txBody>
      </p:sp>
      <p:sp>
        <p:nvSpPr>
          <p:cNvPr id="3" name="テキスト ボックス 2"/>
          <p:cNvSpPr txBox="1"/>
          <p:nvPr/>
        </p:nvSpPr>
        <p:spPr>
          <a:xfrm>
            <a:off x="2657700" y="7181358"/>
            <a:ext cx="9372600" cy="400110"/>
          </a:xfrm>
          <a:prstGeom prst="rect">
            <a:avLst/>
          </a:prstGeom>
          <a:noFill/>
        </p:spPr>
        <p:txBody>
          <a:bodyPr wrap="square" rtlCol="0">
            <a:spAutoFit/>
          </a:bodyPr>
          <a:lstStyle/>
          <a:p>
            <a:r>
              <a:rPr kumimoji="1" lang="en-US" altLang="ja-JP" sz="2000" b="1" dirty="0" smtClean="0">
                <a:solidFill>
                  <a:prstClr val="black"/>
                </a:solidFill>
              </a:rPr>
              <a:t>※</a:t>
            </a:r>
            <a:r>
              <a:rPr kumimoji="1" lang="ja-JP" altLang="en-US" sz="2000" b="1" dirty="0" smtClean="0">
                <a:solidFill>
                  <a:prstClr val="black"/>
                </a:solidFill>
              </a:rPr>
              <a:t>登録方法につきましては、大阪府ホームページをご覧ください。</a:t>
            </a:r>
            <a:endParaRPr kumimoji="1" lang="ja-JP" altLang="en-US" dirty="0"/>
          </a:p>
        </p:txBody>
      </p:sp>
      <p:sp>
        <p:nvSpPr>
          <p:cNvPr id="15" name="角丸四角形 14"/>
          <p:cNvSpPr/>
          <p:nvPr/>
        </p:nvSpPr>
        <p:spPr>
          <a:xfrm>
            <a:off x="286716" y="7674193"/>
            <a:ext cx="9897277" cy="606177"/>
          </a:xfrm>
          <a:prstGeom prst="roundRect">
            <a:avLst/>
          </a:prstGeom>
          <a:gradFill flip="none" rotWithShape="1">
            <a:gsLst>
              <a:gs pos="100000">
                <a:schemeClr val="accent4">
                  <a:lumMod val="20000"/>
                  <a:lumOff val="80000"/>
                </a:schemeClr>
              </a:gs>
              <a:gs pos="0">
                <a:schemeClr val="accent4">
                  <a:lumMod val="20000"/>
                  <a:lumOff val="80000"/>
                </a:schemeClr>
              </a:gs>
            </a:gsLst>
            <a:lin ang="10800000" scaled="1"/>
            <a:tileRect/>
          </a:grad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chemeClr val="bg1"/>
                </a:solidFill>
              </a:rPr>
              <a:t>大阪府では８月を「こども</a:t>
            </a:r>
            <a:r>
              <a:rPr kumimoji="1" lang="en-US" altLang="ja-JP" sz="2000" b="1" dirty="0" smtClean="0">
                <a:solidFill>
                  <a:schemeClr val="bg1"/>
                </a:solidFill>
                <a:latin typeface="+mn-ea"/>
              </a:rPr>
              <a:t>110</a:t>
            </a:r>
            <a:r>
              <a:rPr kumimoji="1" lang="ja-JP" altLang="en-US" sz="2000" b="1" dirty="0" smtClean="0">
                <a:solidFill>
                  <a:schemeClr val="bg1"/>
                </a:solidFill>
              </a:rPr>
              <a:t>番月間」としており、運動の周知活動を実施しました。</a:t>
            </a:r>
            <a:endParaRPr kumimoji="1" lang="en-US" altLang="ja-JP" sz="2000" b="1" dirty="0" smtClean="0">
              <a:solidFill>
                <a:schemeClr val="bg1"/>
              </a:solidFill>
            </a:endParaRPr>
          </a:p>
        </p:txBody>
      </p:sp>
      <p:pic>
        <p:nvPicPr>
          <p:cNvPr id="16" name="図 15"/>
          <p:cNvPicPr>
            <a:picLocks noChangeAspect="1"/>
          </p:cNvPicPr>
          <p:nvPr/>
        </p:nvPicPr>
        <p:blipFill rotWithShape="1">
          <a:blip r:embed="rId7" cstate="print">
            <a:extLst>
              <a:ext uri="{28A0092B-C50C-407E-A947-70E740481C1C}">
                <a14:useLocalDpi xmlns:a14="http://schemas.microsoft.com/office/drawing/2010/main" val="0"/>
              </a:ext>
            </a:extLst>
          </a:blip>
          <a:srcRect l="25221" t="6679" r="10755" b="30762"/>
          <a:stretch/>
        </p:blipFill>
        <p:spPr>
          <a:xfrm>
            <a:off x="286716" y="8433328"/>
            <a:ext cx="3048290" cy="21247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図 16"/>
          <p:cNvPicPr>
            <a:picLocks noChangeAspect="1"/>
          </p:cNvPicPr>
          <p:nvPr/>
        </p:nvPicPr>
        <p:blipFill rotWithShape="1">
          <a:blip r:embed="rId8" cstate="print">
            <a:extLst>
              <a:ext uri="{28A0092B-C50C-407E-A947-70E740481C1C}">
                <a14:useLocalDpi xmlns:a14="http://schemas.microsoft.com/office/drawing/2010/main" val="0"/>
              </a:ext>
            </a:extLst>
          </a:blip>
          <a:srcRect l="1589" t="15822" b="33391"/>
          <a:stretch/>
        </p:blipFill>
        <p:spPr>
          <a:xfrm>
            <a:off x="3503289" y="8433328"/>
            <a:ext cx="3252983" cy="21130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図 17"/>
          <p:cNvPicPr>
            <a:picLocks noChangeAspect="1"/>
          </p:cNvPicPr>
          <p:nvPr/>
        </p:nvPicPr>
        <p:blipFill rotWithShape="1">
          <a:blip r:embed="rId9" cstate="print">
            <a:extLst>
              <a:ext uri="{28A0092B-C50C-407E-A947-70E740481C1C}">
                <a14:useLocalDpi xmlns:a14="http://schemas.microsoft.com/office/drawing/2010/main" val="0"/>
              </a:ext>
            </a:extLst>
          </a:blip>
          <a:srcRect t="17913" r="10928"/>
          <a:stretch/>
        </p:blipFill>
        <p:spPr>
          <a:xfrm>
            <a:off x="6924555" y="8433328"/>
            <a:ext cx="3259438" cy="21130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図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6716" y="10966770"/>
            <a:ext cx="3136436" cy="22139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図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14873" y="10942936"/>
            <a:ext cx="1874886" cy="27254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図 20"/>
          <p:cNvPicPr>
            <a:picLocks noChangeAspect="1"/>
          </p:cNvPicPr>
          <p:nvPr/>
        </p:nvPicPr>
        <p:blipFill rotWithShape="1">
          <a:blip r:embed="rId12" cstate="print">
            <a:extLst>
              <a:ext uri="{28A0092B-C50C-407E-A947-70E740481C1C}">
                <a14:useLocalDpi xmlns:a14="http://schemas.microsoft.com/office/drawing/2010/main" val="0"/>
              </a:ext>
            </a:extLst>
          </a:blip>
          <a:srcRect l="17395" r="16224" b="27039"/>
          <a:stretch/>
        </p:blipFill>
        <p:spPr>
          <a:xfrm>
            <a:off x="3603811" y="10965313"/>
            <a:ext cx="2630402" cy="22154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図 22"/>
          <p:cNvPicPr>
            <a:picLocks noChangeAspect="1"/>
          </p:cNvPicPr>
          <p:nvPr/>
        </p:nvPicPr>
        <p:blipFill rotWithShape="1">
          <a:blip r:embed="rId13" cstate="print">
            <a:extLst>
              <a:ext uri="{28A0092B-C50C-407E-A947-70E740481C1C}">
                <a14:useLocalDpi xmlns:a14="http://schemas.microsoft.com/office/drawing/2010/main" val="0"/>
              </a:ext>
            </a:extLst>
          </a:blip>
          <a:srcRect l="9243"/>
          <a:stretch/>
        </p:blipFill>
        <p:spPr>
          <a:xfrm>
            <a:off x="8470419" y="10954124"/>
            <a:ext cx="1854810" cy="27142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テキスト ボックス 3"/>
          <p:cNvSpPr txBox="1"/>
          <p:nvPr/>
        </p:nvSpPr>
        <p:spPr>
          <a:xfrm>
            <a:off x="495768" y="10606687"/>
            <a:ext cx="3108043" cy="307777"/>
          </a:xfrm>
          <a:prstGeom prst="rect">
            <a:avLst/>
          </a:prstGeom>
          <a:noFill/>
        </p:spPr>
        <p:txBody>
          <a:bodyPr wrap="square" rtlCol="0">
            <a:spAutoFit/>
          </a:bodyPr>
          <a:lstStyle/>
          <a:p>
            <a:r>
              <a:rPr kumimoji="1" lang="ja-JP" altLang="en-US" sz="1400" b="1" dirty="0">
                <a:solidFill>
                  <a:schemeClr val="bg1"/>
                </a:solidFill>
              </a:rPr>
              <a:t>キッズプラザ</a:t>
            </a:r>
            <a:r>
              <a:rPr kumimoji="1" lang="ja-JP" altLang="en-US" sz="1400" b="1" dirty="0" smtClean="0">
                <a:solidFill>
                  <a:schemeClr val="bg1"/>
                </a:solidFill>
              </a:rPr>
              <a:t>大阪での啓発活動</a:t>
            </a:r>
            <a:endParaRPr kumimoji="1" lang="ja-JP" altLang="en-US" sz="1400" dirty="0">
              <a:solidFill>
                <a:schemeClr val="bg1"/>
              </a:solidFill>
            </a:endParaRPr>
          </a:p>
        </p:txBody>
      </p:sp>
      <p:sp>
        <p:nvSpPr>
          <p:cNvPr id="24" name="テキスト ボックス 23"/>
          <p:cNvSpPr txBox="1"/>
          <p:nvPr/>
        </p:nvSpPr>
        <p:spPr>
          <a:xfrm>
            <a:off x="3381349" y="10618489"/>
            <a:ext cx="3708009" cy="307777"/>
          </a:xfrm>
          <a:prstGeom prst="rect">
            <a:avLst/>
          </a:prstGeom>
          <a:noFill/>
        </p:spPr>
        <p:txBody>
          <a:bodyPr wrap="square" rtlCol="0">
            <a:spAutoFit/>
          </a:bodyPr>
          <a:lstStyle/>
          <a:p>
            <a:r>
              <a:rPr kumimoji="1" lang="ja-JP" altLang="en-US" sz="1400" b="1" dirty="0">
                <a:solidFill>
                  <a:schemeClr val="bg1"/>
                </a:solidFill>
              </a:rPr>
              <a:t>株式</a:t>
            </a:r>
            <a:r>
              <a:rPr kumimoji="1" lang="ja-JP" altLang="en-US" sz="1400" b="1" dirty="0" smtClean="0">
                <a:solidFill>
                  <a:schemeClr val="bg1"/>
                </a:solidFill>
              </a:rPr>
              <a:t>会社ハークスレイ「</a:t>
            </a:r>
            <a:r>
              <a:rPr kumimoji="1" lang="en-US" altLang="ja-JP" sz="1400" b="1" dirty="0" smtClean="0">
                <a:solidFill>
                  <a:schemeClr val="bg1"/>
                </a:solidFill>
                <a:latin typeface="+mn-ea"/>
              </a:rPr>
              <a:t>HOKKA VISION</a:t>
            </a:r>
            <a:r>
              <a:rPr kumimoji="1" lang="ja-JP" altLang="en-US" sz="1400" b="1" dirty="0" smtClean="0">
                <a:solidFill>
                  <a:schemeClr val="bg1"/>
                </a:solidFill>
              </a:rPr>
              <a:t>」</a:t>
            </a:r>
            <a:endParaRPr kumimoji="1" lang="ja-JP" altLang="en-US" sz="1400" dirty="0">
              <a:solidFill>
                <a:schemeClr val="bg1"/>
              </a:solidFill>
            </a:endParaRPr>
          </a:p>
        </p:txBody>
      </p:sp>
      <p:sp>
        <p:nvSpPr>
          <p:cNvPr id="27" name="テキスト ボックス 26"/>
          <p:cNvSpPr txBox="1"/>
          <p:nvPr/>
        </p:nvSpPr>
        <p:spPr>
          <a:xfrm>
            <a:off x="6964520" y="10601521"/>
            <a:ext cx="3443390" cy="307777"/>
          </a:xfrm>
          <a:prstGeom prst="rect">
            <a:avLst/>
          </a:prstGeom>
          <a:noFill/>
        </p:spPr>
        <p:txBody>
          <a:bodyPr wrap="square" rtlCol="0">
            <a:spAutoFit/>
          </a:bodyPr>
          <a:lstStyle/>
          <a:p>
            <a:r>
              <a:rPr kumimoji="1" lang="ja-JP" altLang="en-US" sz="1400" b="1" dirty="0" smtClean="0">
                <a:solidFill>
                  <a:schemeClr val="bg1"/>
                </a:solidFill>
              </a:rPr>
              <a:t>大阪府青少年活動財団による啓発活動</a:t>
            </a:r>
            <a:endParaRPr kumimoji="1" lang="ja-JP" altLang="en-US" sz="1400" dirty="0">
              <a:solidFill>
                <a:schemeClr val="bg1"/>
              </a:solidFill>
            </a:endParaRPr>
          </a:p>
        </p:txBody>
      </p:sp>
      <p:sp>
        <p:nvSpPr>
          <p:cNvPr id="29" name="テキスト ボックス 28"/>
          <p:cNvSpPr txBox="1"/>
          <p:nvPr/>
        </p:nvSpPr>
        <p:spPr>
          <a:xfrm>
            <a:off x="268298" y="13278117"/>
            <a:ext cx="5930124" cy="523220"/>
          </a:xfrm>
          <a:prstGeom prst="rect">
            <a:avLst/>
          </a:prstGeom>
          <a:noFill/>
        </p:spPr>
        <p:txBody>
          <a:bodyPr wrap="square" rtlCol="0">
            <a:spAutoFit/>
          </a:bodyPr>
          <a:lstStyle/>
          <a:p>
            <a:r>
              <a:rPr kumimoji="1" lang="ja-JP" altLang="en-US" sz="1400" b="1" dirty="0" smtClean="0">
                <a:solidFill>
                  <a:schemeClr val="bg1"/>
                </a:solidFill>
              </a:rPr>
              <a:t>（左から</a:t>
            </a:r>
            <a:r>
              <a:rPr kumimoji="1" lang="ja-JP" altLang="en-US" sz="1400" b="1" dirty="0" smtClean="0">
                <a:solidFill>
                  <a:schemeClr val="bg1"/>
                </a:solidFill>
              </a:rPr>
              <a:t>）</a:t>
            </a:r>
            <a:r>
              <a:rPr kumimoji="1" lang="ja-JP" altLang="en-US" sz="1400" b="1" dirty="0">
                <a:solidFill>
                  <a:schemeClr val="bg1"/>
                </a:solidFill>
              </a:rPr>
              <a:t>堺市立ビッグバン</a:t>
            </a:r>
            <a:r>
              <a:rPr kumimoji="1" lang="ja-JP" altLang="en-US" sz="1400" b="1" dirty="0" smtClean="0">
                <a:solidFill>
                  <a:schemeClr val="bg1"/>
                </a:solidFill>
              </a:rPr>
              <a:t>、</a:t>
            </a:r>
            <a:r>
              <a:rPr kumimoji="1" lang="ja-JP" altLang="en-US" sz="1400" b="1" dirty="0" smtClean="0">
                <a:solidFill>
                  <a:schemeClr val="bg1"/>
                </a:solidFill>
              </a:rPr>
              <a:t>海遊館、天王寺動物園、鶴見緑地プール　</a:t>
            </a:r>
            <a:endParaRPr kumimoji="1" lang="en-US" altLang="ja-JP" sz="1400" b="1" dirty="0" smtClean="0">
              <a:solidFill>
                <a:schemeClr val="bg1"/>
              </a:solidFill>
            </a:endParaRPr>
          </a:p>
          <a:p>
            <a:r>
              <a:rPr kumimoji="1" lang="ja-JP" altLang="en-US" sz="1400" b="1" dirty="0">
                <a:solidFill>
                  <a:schemeClr val="bg1"/>
                </a:solidFill>
              </a:rPr>
              <a:t>　</a:t>
            </a:r>
            <a:r>
              <a:rPr kumimoji="1" lang="ja-JP" altLang="en-US" sz="1400" b="1" dirty="0" smtClean="0">
                <a:solidFill>
                  <a:schemeClr val="bg1"/>
                </a:solidFill>
              </a:rPr>
              <a:t>　　　　での広報啓発チラシの配布</a:t>
            </a:r>
            <a:endParaRPr kumimoji="1" lang="ja-JP" altLang="en-US" sz="1400" dirty="0">
              <a:solidFill>
                <a:schemeClr val="bg1"/>
              </a:solidFill>
            </a:endParaRPr>
          </a:p>
        </p:txBody>
      </p:sp>
      <p:pic>
        <p:nvPicPr>
          <p:cNvPr id="31" name="Picture 2" descr="クリックすると新しいウィンドウで開きます">
            <a:hlinkClick r:id="rId14"/>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a:stretch/>
        </p:blipFill>
        <p:spPr bwMode="auto">
          <a:xfrm>
            <a:off x="186195" y="13817239"/>
            <a:ext cx="1220690" cy="122069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公式】大阪府治安対策課"/>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56635" y="14236969"/>
            <a:ext cx="812035" cy="812035"/>
          </a:xfrm>
          <a:prstGeom prst="ellipse">
            <a:avLst/>
          </a:prstGeom>
          <a:noFill/>
          <a:extLst>
            <a:ext uri="{909E8E84-426E-40DD-AFC4-6F175D3DCCD1}">
              <a14:hiddenFill xmlns:a14="http://schemas.microsoft.com/office/drawing/2010/main">
                <a:solidFill>
                  <a:srgbClr val="FFFFFF"/>
                </a:solidFill>
              </a14:hiddenFill>
            </a:ext>
          </a:extLst>
        </p:spPr>
      </p:pic>
      <p:sp>
        <p:nvSpPr>
          <p:cNvPr id="33" name="テキスト ボックス 32"/>
          <p:cNvSpPr txBox="1"/>
          <p:nvPr/>
        </p:nvSpPr>
        <p:spPr>
          <a:xfrm>
            <a:off x="2440330" y="14222884"/>
            <a:ext cx="4134465" cy="523220"/>
          </a:xfrm>
          <a:prstGeom prst="rect">
            <a:avLst/>
          </a:prstGeom>
          <a:noFill/>
        </p:spPr>
        <p:txBody>
          <a:bodyPr wrap="none" rtlCol="0">
            <a:spAutoFit/>
          </a:bodyPr>
          <a:lstStyle/>
          <a:p>
            <a:r>
              <a:rPr kumimoji="1" lang="en-US" altLang="ja-JP" sz="2800" b="1" dirty="0">
                <a:latin typeface="Meiryo UI" panose="020B0604030504040204" pitchFamily="50" charset="-128"/>
                <a:ea typeface="Meiryo UI" panose="020B0604030504040204" pitchFamily="50" charset="-128"/>
              </a:rPr>
              <a:t>【</a:t>
            </a:r>
            <a:r>
              <a:rPr kumimoji="1" lang="ja-JP" altLang="en-US" sz="2800" b="1" dirty="0">
                <a:latin typeface="Meiryo UI" panose="020B0604030504040204" pitchFamily="50" charset="-128"/>
                <a:ea typeface="Meiryo UI" panose="020B0604030504040204" pitchFamily="50" charset="-128"/>
              </a:rPr>
              <a:t>公式</a:t>
            </a:r>
            <a:r>
              <a:rPr kumimoji="1" lang="en-US" altLang="ja-JP" sz="2800" b="1" dirty="0">
                <a:latin typeface="Meiryo UI" panose="020B0604030504040204" pitchFamily="50" charset="-128"/>
                <a:ea typeface="Meiryo UI" panose="020B0604030504040204" pitchFamily="50" charset="-128"/>
              </a:rPr>
              <a:t>】</a:t>
            </a:r>
            <a:r>
              <a:rPr kumimoji="1" lang="ja-JP" altLang="en-US" sz="2800" b="1" dirty="0">
                <a:latin typeface="Meiryo UI" panose="020B0604030504040204" pitchFamily="50" charset="-128"/>
                <a:ea typeface="Meiryo UI" panose="020B0604030504040204" pitchFamily="50" charset="-128"/>
              </a:rPr>
              <a:t>大阪府治安対策課</a:t>
            </a:r>
          </a:p>
        </p:txBody>
      </p:sp>
      <p:sp>
        <p:nvSpPr>
          <p:cNvPr id="34" name="テキスト ボックス 33"/>
          <p:cNvSpPr txBox="1"/>
          <p:nvPr/>
        </p:nvSpPr>
        <p:spPr>
          <a:xfrm>
            <a:off x="2699980" y="14651209"/>
            <a:ext cx="3063659" cy="468141"/>
          </a:xfrm>
          <a:prstGeom prst="rect">
            <a:avLst/>
          </a:prstGeom>
          <a:noFill/>
        </p:spPr>
        <p:txBody>
          <a:bodyPr wrap="none" rtlCol="0">
            <a:spAutoFit/>
          </a:bodyPr>
          <a:lstStyle/>
          <a:p>
            <a:r>
              <a:rPr kumimoji="1" lang="en-US" altLang="ja-JP" sz="2400" dirty="0"/>
              <a:t> </a:t>
            </a:r>
            <a:r>
              <a:rPr kumimoji="1" lang="en-US" altLang="ja-JP" sz="2400" b="1" dirty="0">
                <a:latin typeface="Meiryo UI" panose="020B0604030504040204" pitchFamily="50" charset="-128"/>
                <a:ea typeface="Meiryo UI" panose="020B0604030504040204" pitchFamily="50" charset="-128"/>
              </a:rPr>
              <a:t>@</a:t>
            </a:r>
            <a:r>
              <a:rPr kumimoji="1" lang="en-US" altLang="ja-JP" sz="2400" b="1" dirty="0" err="1">
                <a:latin typeface="Meiryo UI" panose="020B0604030504040204" pitchFamily="50" charset="-128"/>
                <a:ea typeface="Meiryo UI" panose="020B0604030504040204" pitchFamily="50" charset="-128"/>
              </a:rPr>
              <a:t>osaka_chiantai</a:t>
            </a:r>
            <a:endParaRPr kumimoji="1" lang="ja-JP" altLang="en-US" sz="2400" b="1" dirty="0">
              <a:latin typeface="Meiryo UI" panose="020B0604030504040204" pitchFamily="50" charset="-128"/>
              <a:ea typeface="Meiryo UI" panose="020B0604030504040204" pitchFamily="50" charset="-128"/>
            </a:endParaRPr>
          </a:p>
        </p:txBody>
      </p:sp>
      <p:pic>
        <p:nvPicPr>
          <p:cNvPr id="36" name="図 35">
            <a:hlinkClick r:id="rId17"/>
          </p:cNvPr>
          <p:cNvPicPr>
            <a:picLocks noChangeAspect="1"/>
          </p:cNvPicPr>
          <p:nvPr/>
        </p:nvPicPr>
        <p:blipFill rotWithShape="1">
          <a:blip r:embed="rId18">
            <a:clrChange>
              <a:clrFrom>
                <a:srgbClr val="FFFFFF"/>
              </a:clrFrom>
              <a:clrTo>
                <a:srgbClr val="FFFFFF">
                  <a:alpha val="0"/>
                </a:srgbClr>
              </a:clrTo>
            </a:clrChange>
          </a:blip>
          <a:srcRect l="58345" t="56561" r="16668" b="29898"/>
          <a:stretch/>
        </p:blipFill>
        <p:spPr>
          <a:xfrm>
            <a:off x="6723795" y="14275271"/>
            <a:ext cx="2413730" cy="735433"/>
          </a:xfrm>
          <a:prstGeom prst="rect">
            <a:avLst/>
          </a:prstGeom>
        </p:spPr>
      </p:pic>
      <p:pic>
        <p:nvPicPr>
          <p:cNvPr id="38" name="図 37"/>
          <p:cNvPicPr>
            <a:picLocks noChangeAspect="1"/>
          </p:cNvPicPr>
          <p:nvPr/>
        </p:nvPicPr>
        <p:blipFill rotWithShape="1">
          <a:blip r:embed="rId19" cstate="print">
            <a:extLst>
              <a:ext uri="{28A0092B-C50C-407E-A947-70E740481C1C}">
                <a14:useLocalDpi xmlns:a14="http://schemas.microsoft.com/office/drawing/2010/main" val="0"/>
              </a:ext>
            </a:extLst>
          </a:blip>
          <a:srcRect l="6554" t="6554" r="6554" b="6554"/>
          <a:stretch/>
        </p:blipFill>
        <p:spPr>
          <a:xfrm>
            <a:off x="9287275" y="13822011"/>
            <a:ext cx="1215921" cy="1215918"/>
          </a:xfrm>
          <a:prstGeom prst="rect">
            <a:avLst/>
          </a:prstGeom>
        </p:spPr>
      </p:pic>
      <p:sp>
        <p:nvSpPr>
          <p:cNvPr id="45" name="テキスト ボックス 44"/>
          <p:cNvSpPr txBox="1"/>
          <p:nvPr/>
        </p:nvSpPr>
        <p:spPr>
          <a:xfrm>
            <a:off x="2118661" y="13733003"/>
            <a:ext cx="5318251" cy="584775"/>
          </a:xfrm>
          <a:prstGeom prst="rect">
            <a:avLst/>
          </a:prstGeom>
          <a:noFill/>
        </p:spPr>
        <p:txBody>
          <a:bodyPr wrap="none" rtlCol="0">
            <a:spAutoFit/>
          </a:bodyPr>
          <a:lstStyle/>
          <a:p>
            <a:r>
              <a:rPr kumimoji="1" lang="en-US" altLang="ja-JP" sz="3200" b="1" dirty="0">
                <a:solidFill>
                  <a:schemeClr val="bg1"/>
                </a:solidFill>
                <a:latin typeface="Meiryo UI" panose="020B0604030504040204" pitchFamily="50" charset="-128"/>
                <a:ea typeface="Meiryo UI" panose="020B0604030504040204" pitchFamily="50" charset="-128"/>
              </a:rPr>
              <a:t>Twitter</a:t>
            </a:r>
            <a:r>
              <a:rPr lang="ja-JP" altLang="en-US" sz="3200" b="1" dirty="0">
                <a:solidFill>
                  <a:schemeClr val="bg1"/>
                </a:solidFill>
                <a:latin typeface="Meiryo UI" panose="020B0604030504040204" pitchFamily="50" charset="-128"/>
                <a:ea typeface="Meiryo UI" panose="020B0604030504040204" pitchFamily="50" charset="-128"/>
              </a:rPr>
              <a:t>でも掲載してい</a:t>
            </a:r>
            <a:r>
              <a:rPr kumimoji="1" lang="ja-JP" altLang="en-US" sz="3200" b="1" dirty="0">
                <a:solidFill>
                  <a:schemeClr val="bg1"/>
                </a:solidFill>
                <a:latin typeface="Meiryo UI" panose="020B0604030504040204" pitchFamily="50" charset="-128"/>
                <a:ea typeface="Meiryo UI" panose="020B0604030504040204" pitchFamily="50" charset="-128"/>
              </a:rPr>
              <a:t>ます！</a:t>
            </a:r>
            <a:endParaRPr kumimoji="1" lang="en-US" altLang="ja-JP" sz="32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94585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spPr>
      <a:bodyPr wrap="none" lIns="91440" tIns="45720" rIns="91440" bIns="45720">
        <a:spAutoFit/>
      </a:bodyPr>
      <a:lstStyle>
        <a:defPPr algn="ctr">
          <a:defRPr sz="9600" i="1" spc="-2000" dirty="0">
            <a:ln w="22225">
              <a:solidFill>
                <a:schemeClr val="tx1"/>
              </a:solidFill>
              <a:prstDash val="solid"/>
            </a:ln>
            <a:solidFill>
              <a:srgbClr val="FFC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defRPr>
        </a:defPPr>
      </a:lstStyle>
    </a:spDef>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469</Words>
  <Application>Microsoft Office PowerPoint</Application>
  <PresentationFormat>ユーザー設定</PresentationFormat>
  <Paragraphs>41</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HGS創英角ﾎﾟｯﾌﾟ体</vt:lpstr>
      <vt:lpstr>HG創英角ﾎﾟｯﾌﾟ体</vt:lpstr>
      <vt:lpstr>Meiryo UI</vt:lpstr>
      <vt:lpstr>游ゴシック</vt:lpstr>
      <vt:lpstr>游ゴシック Light</vt:lpstr>
      <vt:lpstr>Arial</vt:lpstr>
      <vt:lpstr>Calibri</vt:lpstr>
      <vt:lpstr>Calibri Light</vt:lpstr>
      <vt:lpstr>Office Theme</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2021-09-30T01:04:43Z</dcterms:created>
  <dcterms:modified xsi:type="dcterms:W3CDTF">2022-09-20T04:38:31Z</dcterms:modified>
</cp:coreProperties>
</file>