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
  </p:handoutMasterIdLst>
  <p:sldIdLst>
    <p:sldId id="256"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FFCC"/>
    <a:srgbClr val="99FF99"/>
    <a:srgbClr val="66FFCC"/>
    <a:srgbClr val="FF99FF"/>
    <a:srgbClr val="FFCC99"/>
    <a:srgbClr val="9CFCF7"/>
    <a:srgbClr val="9BF1FD"/>
    <a:srgbClr val="9B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2381"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1"/>
            <a:ext cx="2949787" cy="498693"/>
          </a:xfrm>
          <a:prstGeom prst="rect">
            <a:avLst/>
          </a:prstGeom>
        </p:spPr>
        <p:txBody>
          <a:bodyPr vert="horz" lIns="91430" tIns="45715" rIns="91430" bIns="45715" rtlCol="0"/>
          <a:lstStyle>
            <a:lvl1pPr algn="r">
              <a:defRPr sz="1200"/>
            </a:lvl1pPr>
          </a:lstStyle>
          <a:p>
            <a:fld id="{6B5FC3D3-92F1-4D8B-9D65-11E1C20972DA}" type="datetimeFigureOut">
              <a:rPr kumimoji="1" lang="ja-JP" altLang="en-US" smtClean="0"/>
              <a:t>2024/3/19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30" tIns="45715" rIns="91430" bIns="45715" rtlCol="0" anchor="b"/>
          <a:lstStyle>
            <a:lvl1pPr algn="r">
              <a:defRPr sz="1200"/>
            </a:lvl1pPr>
          </a:lstStyle>
          <a:p>
            <a:fld id="{3C2D6BA4-FB5B-4711-BD66-63AE8FF3638C}" type="slidenum">
              <a:rPr kumimoji="1" lang="ja-JP" altLang="en-US" smtClean="0"/>
              <a:t>‹#›</a:t>
            </a:fld>
            <a:endParaRPr kumimoji="1" lang="ja-JP" altLang="en-US"/>
          </a:p>
        </p:txBody>
      </p:sp>
    </p:spTree>
    <p:extLst>
      <p:ext uri="{BB962C8B-B14F-4D97-AF65-F5344CB8AC3E}">
        <p14:creationId xmlns:p14="http://schemas.microsoft.com/office/powerpoint/2010/main" val="2386272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182493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400000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412699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91940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73778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231561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42608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388861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23138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3632178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F65A78-A2B5-4EE7-A273-A1DF70BA0021}" type="datetimeFigureOut">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245705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F65A78-A2B5-4EE7-A273-A1DF70BA0021}" type="datetimeFigureOut">
              <a:rPr kumimoji="1" lang="ja-JP" altLang="en-US" smtClean="0"/>
              <a:t>2024/3/19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17E312-DF35-4970-8047-6AF9450E953B}" type="slidenum">
              <a:rPr kumimoji="1" lang="ja-JP" altLang="en-US" smtClean="0"/>
              <a:t>‹#›</a:t>
            </a:fld>
            <a:endParaRPr kumimoji="1" lang="ja-JP" altLang="en-US"/>
          </a:p>
        </p:txBody>
      </p:sp>
    </p:spTree>
    <p:extLst>
      <p:ext uri="{BB962C8B-B14F-4D97-AF65-F5344CB8AC3E}">
        <p14:creationId xmlns:p14="http://schemas.microsoft.com/office/powerpoint/2010/main" val="1996341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
            <a:extLst>
              <a:ext uri="{FF2B5EF4-FFF2-40B4-BE49-F238E27FC236}">
                <a16:creationId xmlns:a16="http://schemas.microsoft.com/office/drawing/2014/main" id="{4588B6F0-B7BE-4AF5-8A6B-2FACE51F3D50}"/>
              </a:ext>
            </a:extLst>
          </p:cNvPr>
          <p:cNvSpPr/>
          <p:nvPr/>
        </p:nvSpPr>
        <p:spPr>
          <a:xfrm>
            <a:off x="190718" y="2856230"/>
            <a:ext cx="4239780" cy="63416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36320" y="3559437"/>
            <a:ext cx="6585359" cy="640904"/>
          </a:xfrm>
          <a:prstGeom prst="roundRect">
            <a:avLst/>
          </a:prstGeom>
          <a:solidFill>
            <a:schemeClr val="accent2">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令和５年度に実施している事業のご紹介</a:t>
            </a:r>
            <a:endParaRPr kumimoji="1"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3" name="図 22"/>
          <p:cNvPicPr>
            <a:picLocks noChangeAspect="1"/>
          </p:cNvPicPr>
          <p:nvPr/>
        </p:nvPicPr>
        <p:blipFill>
          <a:blip r:embed="rId2"/>
          <a:stretch>
            <a:fillRect/>
          </a:stretch>
        </p:blipFill>
        <p:spPr>
          <a:xfrm>
            <a:off x="10124847" y="14022999"/>
            <a:ext cx="293974" cy="293974"/>
          </a:xfrm>
          <a:prstGeom prst="rect">
            <a:avLst/>
          </a:prstGeom>
        </p:spPr>
      </p:pic>
      <p:sp>
        <p:nvSpPr>
          <p:cNvPr id="30" name="角丸四角形 29"/>
          <p:cNvSpPr/>
          <p:nvPr/>
        </p:nvSpPr>
        <p:spPr>
          <a:xfrm>
            <a:off x="155363" y="4863121"/>
            <a:ext cx="3193729" cy="1744673"/>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HG丸ｺﾞｼｯｸM-PRO" panose="020F0600000000000000" pitchFamily="50" charset="-128"/>
                <a:ea typeface="HG丸ｺﾞｼｯｸM-PRO" panose="020F0600000000000000" pitchFamily="50" charset="-128"/>
              </a:rPr>
              <a:t>生活支援に関する事業</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①ひとり親家庭の子どもへの自転車、</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tx1"/>
                </a:solidFill>
                <a:latin typeface="HG丸ｺﾞｼｯｸM-PRO" panose="020F0600000000000000" pitchFamily="50" charset="-128"/>
                <a:ea typeface="HG丸ｺﾞｼｯｸM-PRO" panose="020F0600000000000000" pitchFamily="50" charset="-128"/>
              </a:rPr>
              <a:t>　学習・スポーツ用品等の提供</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chemeClr val="tx1"/>
                </a:solidFill>
                <a:latin typeface="HG丸ｺﾞｼｯｸM-PRO" panose="020F0600000000000000" pitchFamily="50" charset="-128"/>
                <a:ea typeface="HG丸ｺﾞｼｯｸM-PRO" panose="020F0600000000000000" pitchFamily="50" charset="-128"/>
              </a:rPr>
              <a:t>概要：</a:t>
            </a:r>
            <a:r>
              <a:rPr lang="ja-JP" altLang="en-US" sz="1050" dirty="0">
                <a:solidFill>
                  <a:srgbClr val="000000"/>
                </a:solidFill>
                <a:latin typeface="HG丸ｺﾞｼｯｸM-PRO" panose="020F0600000000000000" pitchFamily="50" charset="-128"/>
                <a:ea typeface="HG丸ｺﾞｼｯｸM-PRO" panose="020F0600000000000000" pitchFamily="50" charset="-128"/>
              </a:rPr>
              <a:t>児童扶養手当を受給している世帯の</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rgbClr val="000000"/>
                </a:solidFill>
                <a:latin typeface="HG丸ｺﾞｼｯｸM-PRO" panose="020F0600000000000000" pitchFamily="50" charset="-128"/>
                <a:ea typeface="HG丸ｺﾞｼｯｸM-PRO" panose="020F0600000000000000" pitchFamily="50" charset="-128"/>
              </a:rPr>
              <a:t>　　　小学６年生を対象に、自転車、</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rgbClr val="000000"/>
                </a:solidFill>
                <a:latin typeface="HG丸ｺﾞｼｯｸM-PRO" panose="020F0600000000000000" pitchFamily="50" charset="-128"/>
                <a:ea typeface="HG丸ｺﾞｼｯｸM-PRO" panose="020F0600000000000000" pitchFamily="50" charset="-128"/>
              </a:rPr>
              <a:t>　　　学習・スポーツ・音楽・美術用品等</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rgbClr val="000000"/>
                </a:solidFill>
                <a:latin typeface="HG丸ｺﾞｼｯｸM-PRO" panose="020F0600000000000000" pitchFamily="50" charset="-128"/>
                <a:ea typeface="HG丸ｺﾞｼｯｸM-PRO" panose="020F0600000000000000" pitchFamily="50" charset="-128"/>
              </a:rPr>
              <a:t>　　　を掲載したカタログから選んだもの</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rgbClr val="000000"/>
                </a:solidFill>
                <a:latin typeface="HG丸ｺﾞｼｯｸM-PRO" panose="020F0600000000000000" pitchFamily="50" charset="-128"/>
                <a:ea typeface="HG丸ｺﾞｼｯｸM-PRO" panose="020F0600000000000000" pitchFamily="50" charset="-128"/>
              </a:rPr>
              <a:t>　　　を提供（今年度の受付は終了）</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a:p>
            <a:pPr marL="225028" indent="-150019"/>
            <a:r>
              <a:rPr lang="ja-JP" altLang="en-US" sz="1050" dirty="0">
                <a:solidFill>
                  <a:srgbClr val="000000"/>
                </a:solidFill>
                <a:latin typeface="HG丸ｺﾞｼｯｸM-PRO" panose="020F0600000000000000" pitchFamily="50" charset="-128"/>
                <a:ea typeface="HG丸ｺﾞｼｯｸM-PRO" panose="020F0600000000000000" pitchFamily="50" charset="-128"/>
              </a:rPr>
              <a:t>予算額：</a:t>
            </a:r>
            <a:r>
              <a:rPr lang="en-US" altLang="ja-JP" sz="1050" dirty="0">
                <a:solidFill>
                  <a:schemeClr val="tx1"/>
                </a:solidFill>
                <a:latin typeface="HG丸ｺﾞｼｯｸM-PRO" panose="020F0600000000000000" pitchFamily="50" charset="-128"/>
                <a:ea typeface="HG丸ｺﾞｼｯｸM-PRO" panose="020F0600000000000000" pitchFamily="50" charset="-128"/>
              </a:rPr>
              <a:t>42,195</a:t>
            </a:r>
            <a:r>
              <a:rPr lang="ja-JP" altLang="en-US" sz="1050" dirty="0">
                <a:solidFill>
                  <a:srgbClr val="000000"/>
                </a:solidFill>
                <a:latin typeface="HG丸ｺﾞｼｯｸM-PRO" panose="020F0600000000000000" pitchFamily="50" charset="-128"/>
                <a:ea typeface="HG丸ｺﾞｼｯｸM-PRO" panose="020F0600000000000000" pitchFamily="50" charset="-128"/>
              </a:rPr>
              <a:t>千円</a:t>
            </a:r>
            <a:endParaRPr lang="en-US" altLang="ja-JP" sz="105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3408978" y="4857550"/>
            <a:ext cx="3298908" cy="174467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生活支援に関する事業</a:t>
            </a:r>
            <a:endParaRPr kumimoji="1"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lvl="0" defTabSz="914400"/>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②児童養護施設で生活する子どもへの</a:t>
            </a:r>
            <a:endParaRPr kumimoji="1"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lvl="0" defTabSz="914400"/>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プリペイドカードの提供</a:t>
            </a:r>
            <a:endParaRPr kumimoji="1"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lvl="0" defTabSz="914400"/>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ja-JP" sz="1050" dirty="0">
                <a:solidFill>
                  <a:schemeClr val="tx1"/>
                </a:solidFill>
                <a:latin typeface="HG丸ｺﾞｼｯｸM-PRO" panose="020F0600000000000000" pitchFamily="50" charset="-128"/>
                <a:ea typeface="HG丸ｺﾞｼｯｸM-PRO" panose="020F0600000000000000" pitchFamily="50" charset="-128"/>
              </a:rPr>
              <a:t>概要：児童養護施設等で生活する子ども</a:t>
            </a:r>
            <a:r>
              <a:rPr lang="ja-JP" altLang="en-US" sz="1050" dirty="0">
                <a:solidFill>
                  <a:schemeClr val="tx1"/>
                </a:solidFill>
                <a:latin typeface="HG丸ｺﾞｼｯｸM-PRO" panose="020F0600000000000000" pitchFamily="50" charset="-128"/>
                <a:ea typeface="HG丸ｺﾞｼｯｸM-PRO" panose="020F0600000000000000" pitchFamily="50" charset="-128"/>
              </a:rPr>
              <a:t>に１人</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あたり</a:t>
            </a:r>
            <a:r>
              <a:rPr lang="en-US" altLang="ja-JP" sz="1050" dirty="0">
                <a:solidFill>
                  <a:schemeClr val="tx1"/>
                </a:solidFill>
                <a:latin typeface="HG丸ｺﾞｼｯｸM-PRO" panose="020F0600000000000000" pitchFamily="50" charset="-128"/>
                <a:ea typeface="HG丸ｺﾞｼｯｸM-PRO" panose="020F0600000000000000" pitchFamily="50" charset="-128"/>
              </a:rPr>
              <a:t>1,000</a:t>
            </a:r>
            <a:r>
              <a:rPr lang="ja-JP" altLang="en-US" sz="1050" dirty="0">
                <a:solidFill>
                  <a:schemeClr val="tx1"/>
                </a:solidFill>
                <a:latin typeface="HG丸ｺﾞｼｯｸM-PRO" panose="020F0600000000000000" pitchFamily="50" charset="-128"/>
                <a:ea typeface="HG丸ｺﾞｼｯｸM-PRO" panose="020F0600000000000000" pitchFamily="50" charset="-128"/>
              </a:rPr>
              <a:t>円の</a:t>
            </a:r>
            <a:r>
              <a:rPr lang="ja-JP" altLang="ja-JP" sz="1050" dirty="0">
                <a:solidFill>
                  <a:schemeClr val="tx1"/>
                </a:solidFill>
                <a:latin typeface="HG丸ｺﾞｼｯｸM-PRO" panose="020F0600000000000000" pitchFamily="50" charset="-128"/>
                <a:ea typeface="HG丸ｺﾞｼｯｸM-PRO" panose="020F0600000000000000" pitchFamily="50" charset="-128"/>
              </a:rPr>
              <a:t>プリペイドカードを</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提供（今年度の受付は終了）</a:t>
            </a:r>
            <a:br>
              <a:rPr lang="en-US" altLang="ja-JP" sz="1050" dirty="0">
                <a:solidFill>
                  <a:schemeClr val="tx1"/>
                </a:solidFill>
                <a:latin typeface="HG丸ｺﾞｼｯｸM-PRO" panose="020F0600000000000000" pitchFamily="50" charset="-128"/>
                <a:ea typeface="HG丸ｺﾞｼｯｸM-PRO" panose="020F0600000000000000" pitchFamily="50" charset="-128"/>
              </a:rPr>
            </a:br>
            <a:r>
              <a:rPr lang="ja-JP" altLang="en-US" sz="1050" dirty="0">
                <a:solidFill>
                  <a:schemeClr val="tx1"/>
                </a:solidFill>
                <a:latin typeface="HG丸ｺﾞｼｯｸM-PRO" panose="020F0600000000000000" pitchFamily="50" charset="-128"/>
                <a:ea typeface="HG丸ｺﾞｼｯｸM-PRO" panose="020F0600000000000000" pitchFamily="50" charset="-128"/>
              </a:rPr>
              <a:t>予算額：</a:t>
            </a:r>
            <a:r>
              <a:rPr lang="en-US" altLang="ja-JP" sz="1050" dirty="0">
                <a:solidFill>
                  <a:schemeClr val="tx1"/>
                </a:solidFill>
                <a:latin typeface="HG丸ｺﾞｼｯｸM-PRO" panose="020F0600000000000000" pitchFamily="50" charset="-128"/>
                <a:ea typeface="HG丸ｺﾞｼｯｸM-PRO" panose="020F0600000000000000" pitchFamily="50" charset="-128"/>
              </a:rPr>
              <a:t>2,379</a:t>
            </a:r>
            <a:r>
              <a:rPr lang="ja-JP" altLang="en-US" sz="1050" dirty="0">
                <a:solidFill>
                  <a:schemeClr val="tx1"/>
                </a:solidFill>
                <a:latin typeface="HG丸ｺﾞｼｯｸM-PRO" panose="020F0600000000000000" pitchFamily="50" charset="-128"/>
                <a:ea typeface="HG丸ｺﾞｼｯｸM-PRO" panose="020F0600000000000000" pitchFamily="50" charset="-128"/>
              </a:rPr>
              <a:t>千円</a:t>
            </a:r>
            <a:endParaRPr lang="ja-JP"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9" name="角丸四角形 38"/>
          <p:cNvSpPr/>
          <p:nvPr/>
        </p:nvSpPr>
        <p:spPr>
          <a:xfrm>
            <a:off x="176143" y="6710566"/>
            <a:ext cx="3192311" cy="3035346"/>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a:xfrm>
            <a:off x="3408978" y="6709314"/>
            <a:ext cx="3347207" cy="303534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026" name="Picture 2" descr="遠足のイラスト「お出かけしている子供達」"/>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7590" y="8396374"/>
            <a:ext cx="1063520" cy="81063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211711" y="4256228"/>
            <a:ext cx="6407158" cy="430887"/>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子ども輝く未来基金では、学習用品の提供や知育玩具等の購入費用補助など、子どもに直接届ける事業を実施しています。皆様からいただきましたご寄附を活用し、次の事業を実施しています。</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344536" y="6911112"/>
            <a:ext cx="2855527" cy="1461939"/>
          </a:xfrm>
          <a:prstGeom prst="rect">
            <a:avLst/>
          </a:prstGeom>
          <a:noFill/>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教育に関する事業</a:t>
            </a:r>
            <a:endParaRPr lang="en-US" altLang="ja-JP" sz="1200" b="1" dirty="0">
              <a:latin typeface="HG丸ｺﾞｼｯｸM-PRO" panose="020F0600000000000000" pitchFamily="50" charset="-128"/>
              <a:ea typeface="HG丸ｺﾞｼｯｸM-PRO" panose="020F0600000000000000" pitchFamily="50" charset="-128"/>
            </a:endParaRPr>
          </a:p>
          <a:p>
            <a:pPr algn="ctr"/>
            <a:endParaRPr kumimoji="1" lang="en-US" altLang="ja-JP" sz="1100" b="1" dirty="0">
              <a:latin typeface="HG丸ｺﾞｼｯｸM-PRO" panose="020F0600000000000000" pitchFamily="50" charset="-128"/>
              <a:ea typeface="HG丸ｺﾞｼｯｸM-PRO" panose="020F0600000000000000" pitchFamily="50" charset="-128"/>
            </a:endParaRPr>
          </a:p>
          <a:p>
            <a:r>
              <a:rPr lang="ja-JP" altLang="ja-JP" sz="1100" dirty="0">
                <a:latin typeface="HG丸ｺﾞｼｯｸM-PRO" panose="020F0600000000000000" pitchFamily="50" charset="-128"/>
                <a:ea typeface="HG丸ｺﾞｼｯｸM-PRO" panose="020F0600000000000000" pitchFamily="50" charset="-128"/>
              </a:rPr>
              <a:t>概要：府内の子ども食堂等で活用する学習</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ja-JP" sz="1100" dirty="0">
                <a:latin typeface="HG丸ｺﾞｼｯｸM-PRO" panose="020F0600000000000000" pitchFamily="50" charset="-128"/>
                <a:ea typeface="HG丸ｺﾞｼｯｸM-PRO" panose="020F0600000000000000" pitchFamily="50" charset="-128"/>
              </a:rPr>
              <a:t>教材</a:t>
            </a:r>
            <a:r>
              <a:rPr lang="ja-JP" altLang="en-US" sz="1100" dirty="0">
                <a:latin typeface="HG丸ｺﾞｼｯｸM-PRO" panose="020F0600000000000000" pitchFamily="50" charset="-128"/>
                <a:ea typeface="HG丸ｺﾞｼｯｸM-PRO" panose="020F0600000000000000" pitchFamily="50" charset="-128"/>
              </a:rPr>
              <a:t>・文房具・知育玩具</a:t>
            </a:r>
            <a:r>
              <a:rPr lang="ja-JP" altLang="ja-JP" sz="1100" dirty="0">
                <a:latin typeface="HG丸ｺﾞｼｯｸM-PRO" panose="020F0600000000000000" pitchFamily="50" charset="-128"/>
                <a:ea typeface="HG丸ｺﾞｼｯｸM-PRO" panose="020F0600000000000000" pitchFamily="50" charset="-128"/>
              </a:rPr>
              <a:t>の購入に</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ja-JP" sz="1100" dirty="0">
                <a:latin typeface="HG丸ｺﾞｼｯｸM-PRO" panose="020F0600000000000000" pitchFamily="50" charset="-128"/>
                <a:ea typeface="HG丸ｺﾞｼｯｸM-PRO" panose="020F0600000000000000" pitchFamily="50" charset="-128"/>
              </a:rPr>
              <a:t>かかる</a:t>
            </a:r>
            <a:r>
              <a:rPr lang="ja-JP" altLang="en-US" sz="1100" dirty="0">
                <a:latin typeface="HG丸ｺﾞｼｯｸM-PRO" panose="020F0600000000000000" pitchFamily="50" charset="-128"/>
                <a:ea typeface="HG丸ｺﾞｼｯｸM-PRO" panose="020F0600000000000000" pitchFamily="50" charset="-128"/>
              </a:rPr>
              <a:t>費用を</a:t>
            </a:r>
            <a:r>
              <a:rPr lang="ja-JP" altLang="ja-JP" sz="1100" dirty="0">
                <a:latin typeface="HG丸ｺﾞｼｯｸM-PRO" panose="020F0600000000000000" pitchFamily="50" charset="-128"/>
                <a:ea typeface="HG丸ｺﾞｼｯｸM-PRO" panose="020F0600000000000000" pitchFamily="50" charset="-128"/>
              </a:rPr>
              <a:t>支援</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（今年度の受付は終了）</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予算額：</a:t>
            </a:r>
            <a:r>
              <a:rPr lang="en-US" altLang="ja-JP" sz="1100" dirty="0">
                <a:latin typeface="HG丸ｺﾞｼｯｸM-PRO" panose="020F0600000000000000" pitchFamily="50" charset="-128"/>
                <a:ea typeface="HG丸ｺﾞｼｯｸM-PRO" panose="020F0600000000000000" pitchFamily="50" charset="-128"/>
              </a:rPr>
              <a:t>5,800</a:t>
            </a:r>
            <a:r>
              <a:rPr lang="ja-JP" altLang="en-US" sz="1100" dirty="0">
                <a:latin typeface="HG丸ｺﾞｼｯｸM-PRO" panose="020F0600000000000000" pitchFamily="50" charset="-128"/>
                <a:ea typeface="HG丸ｺﾞｼｯｸM-PRO" panose="020F0600000000000000" pitchFamily="50" charset="-128"/>
              </a:rPr>
              <a:t>千円</a:t>
            </a:r>
            <a:endParaRPr lang="ja-JP" altLang="ja-JP" sz="1100" dirty="0">
              <a:latin typeface="HG丸ｺﾞｼｯｸM-PRO" panose="020F0600000000000000" pitchFamily="50" charset="-128"/>
              <a:ea typeface="HG丸ｺﾞｼｯｸM-PRO" panose="020F0600000000000000" pitchFamily="50" charset="-128"/>
            </a:endParaRPr>
          </a:p>
          <a:p>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536847" y="6857451"/>
            <a:ext cx="3135092" cy="1308050"/>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体験に関する事業</a:t>
            </a:r>
            <a:endParaRPr kumimoji="1" lang="en-US" altLang="ja-JP" sz="1200" b="1" dirty="0">
              <a:latin typeface="HG丸ｺﾞｼｯｸM-PRO" panose="020F0600000000000000" pitchFamily="50" charset="-128"/>
              <a:ea typeface="HG丸ｺﾞｼｯｸM-PRO" panose="020F0600000000000000" pitchFamily="50" charset="-128"/>
            </a:endParaRPr>
          </a:p>
          <a:p>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概要：子ども食堂等を利用する子ども・ひとり　　　</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親家庭の子どもが体験する各種活動への</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入場料、交通費、保険料等の費用を支援　　　</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予算額：</a:t>
            </a:r>
            <a:r>
              <a:rPr kumimoji="1" lang="en-US" altLang="ja-JP" sz="1100" dirty="0">
                <a:latin typeface="HG丸ｺﾞｼｯｸM-PRO" panose="020F0600000000000000" pitchFamily="50" charset="-128"/>
                <a:ea typeface="HG丸ｺﾞｼｯｸM-PRO" panose="020F0600000000000000" pitchFamily="50" charset="-128"/>
              </a:rPr>
              <a:t>6,492</a:t>
            </a:r>
            <a:r>
              <a:rPr kumimoji="1" lang="ja-JP" altLang="en-US" sz="1100" dirty="0">
                <a:latin typeface="HG丸ｺﾞｼｯｸM-PRO" panose="020F0600000000000000" pitchFamily="50" charset="-128"/>
                <a:ea typeface="HG丸ｺﾞｼｯｸM-PRO" panose="020F0600000000000000" pitchFamily="50" charset="-128"/>
              </a:rPr>
              <a:t>千円</a:t>
            </a:r>
          </a:p>
          <a:p>
            <a:endParaRPr kumimoji="1" lang="ja-JP" altLang="en-US" sz="1100" dirty="0"/>
          </a:p>
        </p:txBody>
      </p:sp>
      <p:pic>
        <p:nvPicPr>
          <p:cNvPr id="21" name="図 20">
            <a:extLst>
              <a:ext uri="{FF2B5EF4-FFF2-40B4-BE49-F238E27FC236}">
                <a16:creationId xmlns:a16="http://schemas.microsoft.com/office/drawing/2014/main" id="{9757FDD3-49FC-4393-868B-8A492B9B3E51}"/>
              </a:ext>
            </a:extLst>
          </p:cNvPr>
          <p:cNvPicPr/>
          <p:nvPr/>
        </p:nvPicPr>
        <p:blipFill>
          <a:blip r:embed="rId4">
            <a:extLst>
              <a:ext uri="{28A0092B-C50C-407E-A947-70E740481C1C}">
                <a14:useLocalDpi xmlns:a14="http://schemas.microsoft.com/office/drawing/2010/main" val="0"/>
              </a:ext>
            </a:extLst>
          </a:blip>
          <a:stretch>
            <a:fillRect/>
          </a:stretch>
        </p:blipFill>
        <p:spPr>
          <a:xfrm>
            <a:off x="344536" y="195809"/>
            <a:ext cx="1336346" cy="451779"/>
          </a:xfrm>
          <a:prstGeom prst="rect">
            <a:avLst/>
          </a:prstGeom>
        </p:spPr>
      </p:pic>
      <p:sp>
        <p:nvSpPr>
          <p:cNvPr id="22" name="テキスト ボックス 21">
            <a:extLst>
              <a:ext uri="{FF2B5EF4-FFF2-40B4-BE49-F238E27FC236}">
                <a16:creationId xmlns:a16="http://schemas.microsoft.com/office/drawing/2014/main" id="{AFE222C2-2C54-4256-8112-83A7185A8074}"/>
              </a:ext>
            </a:extLst>
          </p:cNvPr>
          <p:cNvSpPr txBox="1"/>
          <p:nvPr/>
        </p:nvSpPr>
        <p:spPr>
          <a:xfrm>
            <a:off x="2497245" y="307015"/>
            <a:ext cx="4121624" cy="261610"/>
          </a:xfrm>
          <a:prstGeom prst="rect">
            <a:avLst/>
          </a:prstGeom>
          <a:noFill/>
        </p:spPr>
        <p:txBody>
          <a:bodyPr wrap="square" rtlCol="0">
            <a:spAutoFit/>
          </a:bodyPr>
          <a:lstStyle/>
          <a:p>
            <a:r>
              <a:rPr kumimoji="1" lang="ja-JP" altLang="en-US" sz="1100">
                <a:latin typeface="HG丸ｺﾞｼｯｸM-PRO" panose="020F0600000000000000" pitchFamily="50" charset="-128"/>
                <a:ea typeface="HG丸ｺﾞｼｯｸM-PRO" panose="020F0600000000000000" pitchFamily="50" charset="-128"/>
              </a:rPr>
              <a:t>令和６年３月　</a:t>
            </a:r>
            <a:r>
              <a:rPr kumimoji="1" lang="ja-JP" altLang="en-US" sz="1100" dirty="0">
                <a:latin typeface="HG丸ｺﾞｼｯｸM-PRO" panose="020F0600000000000000" pitchFamily="50" charset="-128"/>
                <a:ea typeface="HG丸ｺﾞｼｯｸM-PRO" panose="020F0600000000000000" pitchFamily="50" charset="-128"/>
              </a:rPr>
              <a:t>発行：大阪府福祉部子ども家庭局子育て支援課</a:t>
            </a:r>
          </a:p>
        </p:txBody>
      </p:sp>
      <p:sp>
        <p:nvSpPr>
          <p:cNvPr id="24" name="角丸四角形 23">
            <a:extLst>
              <a:ext uri="{FF2B5EF4-FFF2-40B4-BE49-F238E27FC236}">
                <a16:creationId xmlns:a16="http://schemas.microsoft.com/office/drawing/2014/main" id="{7366A964-9D83-4EF7-94C6-B78C644689D7}"/>
              </a:ext>
            </a:extLst>
          </p:cNvPr>
          <p:cNvSpPr/>
          <p:nvPr/>
        </p:nvSpPr>
        <p:spPr>
          <a:xfrm>
            <a:off x="127528" y="732454"/>
            <a:ext cx="6585359" cy="691449"/>
          </a:xfrm>
          <a:prstGeom prst="roundRect">
            <a:avLst/>
          </a:prstGeom>
          <a:solidFill>
            <a:schemeClr val="accent2">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25" name="タイトル 1">
            <a:extLst>
              <a:ext uri="{FF2B5EF4-FFF2-40B4-BE49-F238E27FC236}">
                <a16:creationId xmlns:a16="http://schemas.microsoft.com/office/drawing/2014/main" id="{6B45DE41-3D2F-4D04-ADF2-109B30360977}"/>
              </a:ext>
            </a:extLst>
          </p:cNvPr>
          <p:cNvSpPr>
            <a:spLocks noGrp="1"/>
          </p:cNvSpPr>
          <p:nvPr>
            <p:ph type="ctrTitle"/>
          </p:nvPr>
        </p:nvSpPr>
        <p:spPr>
          <a:xfrm>
            <a:off x="127528" y="664588"/>
            <a:ext cx="6493815" cy="638469"/>
          </a:xfrm>
        </p:spPr>
        <p:txBody>
          <a:bodyPr>
            <a:noAutofit/>
          </a:bodyPr>
          <a:lstStyle/>
          <a:p>
            <a:r>
              <a:rPr lang="ja-JP" altLang="en-US" sz="2000" dirty="0">
                <a:latin typeface="HG丸ｺﾞｼｯｸM-PRO" panose="020F0600000000000000" pitchFamily="50" charset="-128"/>
                <a:ea typeface="HG丸ｺﾞｼｯｸM-PRO" panose="020F0600000000000000" pitchFamily="50" charset="-128"/>
              </a:rPr>
              <a:t>「子ども輝く未来基金」ニュースレター　</a:t>
            </a:r>
            <a:r>
              <a:rPr lang="en-US" altLang="ja-JP" sz="2000" dirty="0">
                <a:latin typeface="HG丸ｺﾞｼｯｸM-PRO" panose="020F0600000000000000" pitchFamily="50" charset="-128"/>
                <a:ea typeface="HG丸ｺﾞｼｯｸM-PRO" panose="020F0600000000000000" pitchFamily="50" charset="-128"/>
              </a:rPr>
              <a:t>vol.7</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26" name="サブタイトル 2">
            <a:extLst>
              <a:ext uri="{FF2B5EF4-FFF2-40B4-BE49-F238E27FC236}">
                <a16:creationId xmlns:a16="http://schemas.microsoft.com/office/drawing/2014/main" id="{B5FEF7D6-106E-4289-8B05-4F526D5B2F66}"/>
              </a:ext>
            </a:extLst>
          </p:cNvPr>
          <p:cNvSpPr txBox="1">
            <a:spLocks/>
          </p:cNvSpPr>
          <p:nvPr/>
        </p:nvSpPr>
        <p:spPr>
          <a:xfrm>
            <a:off x="344535" y="1480068"/>
            <a:ext cx="6145475" cy="123798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大阪府では、子どもたちが同じスタートラインに立ち、輝く未来に向かって進むことができるよう、「子ども輝く未来基金」を設置しています。</a:t>
            </a:r>
            <a:endParaRPr lang="en-US" altLang="ja-JP" sz="1000" dirty="0">
              <a:latin typeface="HG丸ｺﾞｼｯｸM-PRO" panose="020F0600000000000000" pitchFamily="50" charset="-128"/>
              <a:ea typeface="HG丸ｺﾞｼｯｸM-PRO" panose="020F0600000000000000" pitchFamily="50" charset="-128"/>
            </a:endParaRPr>
          </a:p>
          <a:p>
            <a:pPr algn="l"/>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令和</a:t>
            </a:r>
            <a:r>
              <a:rPr lang="en-US" altLang="ja-JP" sz="1000" dirty="0">
                <a:latin typeface="HG丸ｺﾞｼｯｸM-PRO" panose="020F0600000000000000" pitchFamily="50" charset="-128"/>
                <a:ea typeface="HG丸ｺﾞｼｯｸM-PRO" panose="020F0600000000000000" pitchFamily="50" charset="-128"/>
              </a:rPr>
              <a:t>5</a:t>
            </a:r>
            <a:r>
              <a:rPr lang="ja-JP" altLang="ja-JP" sz="1000" dirty="0">
                <a:latin typeface="HG丸ｺﾞｼｯｸM-PRO" panose="020F0600000000000000" pitchFamily="50" charset="-128"/>
                <a:ea typeface="HG丸ｺﾞｼｯｸM-PRO" panose="020F0600000000000000" pitchFamily="50" charset="-128"/>
              </a:rPr>
              <a:t>年度</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1</a:t>
            </a:r>
            <a:r>
              <a:rPr lang="ja-JP" altLang="en-US" sz="1000" dirty="0">
                <a:latin typeface="HG丸ｺﾞｼｯｸM-PRO" panose="020F0600000000000000" pitchFamily="50" charset="-128"/>
                <a:ea typeface="HG丸ｺﾞｼｯｸM-PRO" panose="020F0600000000000000" pitchFamily="50" charset="-128"/>
              </a:rPr>
              <a:t>２月</a:t>
            </a:r>
            <a:r>
              <a:rPr lang="en-US" altLang="ja-JP" sz="1000" dirty="0">
                <a:latin typeface="HG丸ｺﾞｼｯｸM-PRO" panose="020F0600000000000000" pitchFamily="50" charset="-128"/>
                <a:ea typeface="HG丸ｺﾞｼｯｸM-PRO" panose="020F0600000000000000" pitchFamily="50" charset="-128"/>
              </a:rPr>
              <a:t>31</a:t>
            </a:r>
            <a:r>
              <a:rPr lang="ja-JP" altLang="en-US" sz="1000" dirty="0">
                <a:latin typeface="HG丸ｺﾞｼｯｸM-PRO" panose="020F0600000000000000" pitchFamily="50" charset="-128"/>
                <a:ea typeface="HG丸ｺﾞｼｯｸM-PRO" panose="020F0600000000000000" pitchFamily="50" charset="-128"/>
              </a:rPr>
              <a:t>日現在）</a:t>
            </a:r>
            <a:r>
              <a:rPr lang="ja-JP" altLang="ja-JP" sz="1000" dirty="0">
                <a:latin typeface="HG丸ｺﾞｼｯｸM-PRO" panose="020F0600000000000000" pitchFamily="50" charset="-128"/>
                <a:ea typeface="HG丸ｺﾞｼｯｸM-PRO" panose="020F0600000000000000" pitchFamily="50" charset="-128"/>
              </a:rPr>
              <a:t>には、</a:t>
            </a:r>
            <a:r>
              <a:rPr lang="en-US" altLang="ja-JP" sz="1000" dirty="0">
                <a:latin typeface="HG丸ｺﾞｼｯｸM-PRO" panose="020F0600000000000000" pitchFamily="50" charset="-128"/>
                <a:ea typeface="HG丸ｺﾞｼｯｸM-PRO" panose="020F0600000000000000" pitchFamily="50" charset="-128"/>
              </a:rPr>
              <a:t>65</a:t>
            </a:r>
            <a:r>
              <a:rPr lang="ja-JP" altLang="ja-JP" sz="1000" dirty="0">
                <a:latin typeface="HG丸ｺﾞｼｯｸM-PRO" panose="020F0600000000000000" pitchFamily="50" charset="-128"/>
                <a:ea typeface="HG丸ｺﾞｼｯｸM-PRO" panose="020F0600000000000000" pitchFamily="50" charset="-128"/>
              </a:rPr>
              <a:t>の団体と</a:t>
            </a:r>
            <a:r>
              <a:rPr lang="en-US" altLang="ja-JP" sz="1000" dirty="0">
                <a:latin typeface="HG丸ｺﾞｼｯｸM-PRO" panose="020F0600000000000000" pitchFamily="50" charset="-128"/>
                <a:ea typeface="HG丸ｺﾞｼｯｸM-PRO" panose="020F0600000000000000" pitchFamily="50" charset="-128"/>
              </a:rPr>
              <a:t>84</a:t>
            </a:r>
            <a:r>
              <a:rPr lang="ja-JP" altLang="ja-JP" sz="1000" dirty="0">
                <a:latin typeface="HG丸ｺﾞｼｯｸM-PRO" panose="020F0600000000000000" pitchFamily="50" charset="-128"/>
                <a:ea typeface="HG丸ｺﾞｼｯｸM-PRO" panose="020F0600000000000000" pitchFamily="50" charset="-128"/>
              </a:rPr>
              <a:t>人の個人の</a:t>
            </a:r>
            <a:r>
              <a:rPr lang="ja-JP" altLang="en-US" sz="1000" dirty="0">
                <a:latin typeface="HG丸ｺﾞｼｯｸM-PRO" panose="020F0600000000000000" pitchFamily="50" charset="-128"/>
                <a:ea typeface="HG丸ｺﾞｼｯｸM-PRO" panose="020F0600000000000000" pitchFamily="50" charset="-128"/>
              </a:rPr>
              <a:t>皆様</a:t>
            </a:r>
            <a:r>
              <a:rPr lang="ja-JP" altLang="ja-JP" sz="1000" dirty="0">
                <a:latin typeface="HG丸ｺﾞｼｯｸM-PRO" panose="020F0600000000000000" pitchFamily="50" charset="-128"/>
                <a:ea typeface="HG丸ｺﾞｼｯｸM-PRO" panose="020F0600000000000000" pitchFamily="50" charset="-128"/>
              </a:rPr>
              <a:t>からご支援を賜り、心より感謝申し上げます。</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皆様</a:t>
            </a:r>
            <a:r>
              <a:rPr lang="ja-JP" altLang="ja-JP" sz="1000" dirty="0">
                <a:latin typeface="HG丸ｺﾞｼｯｸM-PRO" panose="020F0600000000000000" pitchFamily="50" charset="-128"/>
                <a:ea typeface="HG丸ｺﾞｼｯｸM-PRO" panose="020F0600000000000000" pitchFamily="50" charset="-128"/>
              </a:rPr>
              <a:t>からいただきましたご寄附について、</a:t>
            </a:r>
            <a:r>
              <a:rPr lang="ja-JP" altLang="en-US" sz="1000" dirty="0">
                <a:latin typeface="HG丸ｺﾞｼｯｸM-PRO" panose="020F0600000000000000" pitchFamily="50" charset="-128"/>
                <a:ea typeface="HG丸ｺﾞｼｯｸM-PRO" panose="020F0600000000000000" pitchFamily="50" charset="-128"/>
              </a:rPr>
              <a:t>今年度実施している事業をご紹介します。さらに、支援を受けた方々の声についても、あわせてご紹介します。</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今後とも、本基金へのご支援、ご協力を賜りますよう、どうぞよろしくお願いいたします。</a:t>
            </a:r>
          </a:p>
          <a:p>
            <a:pPr algn="l"/>
            <a:endParaRPr lang="ja-JP" altLang="en-US" sz="1000" dirty="0">
              <a:latin typeface="HG丸ｺﾞｼｯｸM-PRO" panose="020F0600000000000000" pitchFamily="50" charset="-128"/>
              <a:ea typeface="HG丸ｺﾞｼｯｸM-PRO" panose="020F0600000000000000" pitchFamily="50" charset="-128"/>
            </a:endParaRPr>
          </a:p>
        </p:txBody>
      </p:sp>
      <p:sp>
        <p:nvSpPr>
          <p:cNvPr id="27" name="テキスト ボックス 26">
            <a:extLst>
              <a:ext uri="{FF2B5EF4-FFF2-40B4-BE49-F238E27FC236}">
                <a16:creationId xmlns:a16="http://schemas.microsoft.com/office/drawing/2014/main" id="{DD28F460-F0F2-4AE5-8DB5-C0B5308FC305}"/>
              </a:ext>
            </a:extLst>
          </p:cNvPr>
          <p:cNvSpPr txBox="1"/>
          <p:nvPr/>
        </p:nvSpPr>
        <p:spPr>
          <a:xfrm>
            <a:off x="190718" y="2840196"/>
            <a:ext cx="4218379" cy="600164"/>
          </a:xfrm>
          <a:prstGeom prst="rect">
            <a:avLst/>
          </a:prstGeom>
          <a:noFill/>
        </p:spPr>
        <p:txBody>
          <a:bodyPr wrap="square" rtlCol="0">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子ども輝く未来基金の状況</a:t>
            </a:r>
            <a:r>
              <a:rPr kumimoji="1" lang="en-US" altLang="ja-JP" sz="1100" dirty="0">
                <a:latin typeface="HG丸ｺﾞｼｯｸM-PRO" panose="020F0600000000000000" pitchFamily="50" charset="-128"/>
                <a:ea typeface="HG丸ｺﾞｼｯｸM-PRO" panose="020F0600000000000000" pitchFamily="50" charset="-128"/>
              </a:rPr>
              <a:t>】</a:t>
            </a:r>
          </a:p>
          <a:p>
            <a:r>
              <a:rPr kumimoji="1" lang="ja-JP" altLang="en-US" sz="1100" dirty="0">
                <a:latin typeface="HG丸ｺﾞｼｯｸM-PRO" panose="020F0600000000000000" pitchFamily="50" charset="-128"/>
                <a:ea typeface="HG丸ｺﾞｼｯｸM-PRO" panose="020F0600000000000000" pitchFamily="50" charset="-128"/>
              </a:rPr>
              <a:t>　基金残高：</a:t>
            </a:r>
            <a:r>
              <a:rPr kumimoji="1" lang="en-US" altLang="ja-JP" sz="1100" dirty="0">
                <a:latin typeface="HG丸ｺﾞｼｯｸM-PRO" panose="020F0600000000000000" pitchFamily="50" charset="-128"/>
                <a:ea typeface="HG丸ｺﾞｼｯｸM-PRO" panose="020F0600000000000000" pitchFamily="50" charset="-128"/>
              </a:rPr>
              <a:t>296,067</a:t>
            </a:r>
            <a:r>
              <a:rPr kumimoji="1" lang="ja-JP" altLang="en-US" sz="1100" dirty="0">
                <a:latin typeface="HG丸ｺﾞｼｯｸM-PRO" panose="020F0600000000000000" pitchFamily="50" charset="-128"/>
                <a:ea typeface="HG丸ｺﾞｼｯｸM-PRO" panose="020F0600000000000000" pitchFamily="50" charset="-128"/>
              </a:rPr>
              <a:t>千円（令和５年５月３１日現在）</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令和</a:t>
            </a:r>
            <a:r>
              <a:rPr kumimoji="1" lang="en-US" altLang="ja-JP" sz="1100" dirty="0">
                <a:latin typeface="HG丸ｺﾞｼｯｸM-PRO" panose="020F0600000000000000" pitchFamily="50" charset="-128"/>
                <a:ea typeface="HG丸ｺﾞｼｯｸM-PRO" panose="020F0600000000000000" pitchFamily="50" charset="-128"/>
              </a:rPr>
              <a:t>5</a:t>
            </a:r>
            <a:r>
              <a:rPr kumimoji="1" lang="ja-JP" altLang="en-US" sz="1100" dirty="0">
                <a:latin typeface="HG丸ｺﾞｼｯｸM-PRO" panose="020F0600000000000000" pitchFamily="50" charset="-128"/>
                <a:ea typeface="HG丸ｺﾞｼｯｸM-PRO" panose="020F0600000000000000" pitchFamily="50" charset="-128"/>
              </a:rPr>
              <a:t>年度寄附額（令和</a:t>
            </a:r>
            <a:r>
              <a:rPr kumimoji="1" lang="en-US" altLang="ja-JP" sz="1100" dirty="0">
                <a:latin typeface="HG丸ｺﾞｼｯｸM-PRO" panose="020F0600000000000000" pitchFamily="50" charset="-128"/>
                <a:ea typeface="HG丸ｺﾞｼｯｸM-PRO" panose="020F0600000000000000" pitchFamily="50" charset="-128"/>
              </a:rPr>
              <a:t>5</a:t>
            </a:r>
            <a:r>
              <a:rPr kumimoji="1" lang="ja-JP" altLang="en-US" sz="1100" dirty="0">
                <a:latin typeface="HG丸ｺﾞｼｯｸM-PRO" panose="020F0600000000000000" pitchFamily="50" charset="-128"/>
                <a:ea typeface="HG丸ｺﾞｼｯｸM-PRO" panose="020F0600000000000000" pitchFamily="50" charset="-128"/>
              </a:rPr>
              <a:t>年</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２月</a:t>
            </a:r>
            <a:r>
              <a:rPr kumimoji="1" lang="en-US" altLang="ja-JP" sz="1100" dirty="0">
                <a:latin typeface="HG丸ｺﾞｼｯｸM-PRO" panose="020F0600000000000000" pitchFamily="50" charset="-128"/>
                <a:ea typeface="HG丸ｺﾞｼｯｸM-PRO" panose="020F0600000000000000" pitchFamily="50" charset="-128"/>
              </a:rPr>
              <a:t>31</a:t>
            </a:r>
            <a:r>
              <a:rPr kumimoji="1" lang="ja-JP" altLang="en-US" sz="1100" dirty="0">
                <a:latin typeface="HG丸ｺﾞｼｯｸM-PRO" panose="020F0600000000000000" pitchFamily="50" charset="-128"/>
                <a:ea typeface="HG丸ｺﾞｼｯｸM-PRO" panose="020F0600000000000000" pitchFamily="50" charset="-128"/>
              </a:rPr>
              <a:t>日現在）：</a:t>
            </a:r>
            <a:r>
              <a:rPr kumimoji="1" lang="en-US" altLang="ja-JP" sz="1100" dirty="0">
                <a:latin typeface="HG丸ｺﾞｼｯｸM-PRO" panose="020F0600000000000000" pitchFamily="50" charset="-128"/>
                <a:ea typeface="HG丸ｺﾞｼｯｸM-PRO" panose="020F0600000000000000" pitchFamily="50" charset="-128"/>
              </a:rPr>
              <a:t>91,566</a:t>
            </a:r>
            <a:r>
              <a:rPr kumimoji="1" lang="ja-JP" altLang="en-US" sz="1100" dirty="0">
                <a:latin typeface="HG丸ｺﾞｼｯｸM-PRO" panose="020F0600000000000000" pitchFamily="50" charset="-128"/>
                <a:ea typeface="HG丸ｺﾞｼｯｸM-PRO" panose="020F0600000000000000" pitchFamily="50" charset="-128"/>
              </a:rPr>
              <a:t>千円</a:t>
            </a:r>
          </a:p>
        </p:txBody>
      </p:sp>
      <p:pic>
        <p:nvPicPr>
          <p:cNvPr id="6" name="図 5">
            <a:extLst>
              <a:ext uri="{FF2B5EF4-FFF2-40B4-BE49-F238E27FC236}">
                <a16:creationId xmlns:a16="http://schemas.microsoft.com/office/drawing/2014/main" id="{2A6229C9-4985-4824-A55A-7CE81B2A74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86290" y="8054617"/>
            <a:ext cx="1923818" cy="1383269"/>
          </a:xfrm>
          <a:prstGeom prst="rect">
            <a:avLst/>
          </a:prstGeom>
        </p:spPr>
      </p:pic>
      <p:pic>
        <p:nvPicPr>
          <p:cNvPr id="8" name="図 7">
            <a:extLst>
              <a:ext uri="{FF2B5EF4-FFF2-40B4-BE49-F238E27FC236}">
                <a16:creationId xmlns:a16="http://schemas.microsoft.com/office/drawing/2014/main" id="{D8CE1561-F0F8-4195-B79D-6EC401FF104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92672" y="8289468"/>
            <a:ext cx="1448138" cy="1086103"/>
          </a:xfrm>
          <a:prstGeom prst="rect">
            <a:avLst/>
          </a:prstGeom>
        </p:spPr>
      </p:pic>
      <p:pic>
        <p:nvPicPr>
          <p:cNvPr id="10" name="図 9">
            <a:extLst>
              <a:ext uri="{FF2B5EF4-FFF2-40B4-BE49-F238E27FC236}">
                <a16:creationId xmlns:a16="http://schemas.microsoft.com/office/drawing/2014/main" id="{1A30082E-F519-4A77-B2E2-3046F203574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208" y="8292737"/>
            <a:ext cx="1448136" cy="1086102"/>
          </a:xfrm>
          <a:prstGeom prst="rect">
            <a:avLst/>
          </a:prstGeom>
        </p:spPr>
      </p:pic>
      <p:sp>
        <p:nvSpPr>
          <p:cNvPr id="11" name="テキスト ボックス 10">
            <a:extLst>
              <a:ext uri="{FF2B5EF4-FFF2-40B4-BE49-F238E27FC236}">
                <a16:creationId xmlns:a16="http://schemas.microsoft.com/office/drawing/2014/main" id="{40386B0D-A0AF-453B-BABA-1D60C73895D6}"/>
              </a:ext>
            </a:extLst>
          </p:cNvPr>
          <p:cNvSpPr txBox="1"/>
          <p:nvPr/>
        </p:nvSpPr>
        <p:spPr>
          <a:xfrm>
            <a:off x="3686961" y="9437885"/>
            <a:ext cx="3171039" cy="230832"/>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▲事業を活用してミカン狩りに行く子どもたちの様子</a:t>
            </a:r>
          </a:p>
        </p:txBody>
      </p:sp>
      <p:sp>
        <p:nvSpPr>
          <p:cNvPr id="28" name="テキスト ボックス 27">
            <a:extLst>
              <a:ext uri="{FF2B5EF4-FFF2-40B4-BE49-F238E27FC236}">
                <a16:creationId xmlns:a16="http://schemas.microsoft.com/office/drawing/2014/main" id="{1C909297-A1A6-451C-9861-F6AB0E88D8CF}"/>
              </a:ext>
            </a:extLst>
          </p:cNvPr>
          <p:cNvSpPr txBox="1"/>
          <p:nvPr/>
        </p:nvSpPr>
        <p:spPr>
          <a:xfrm>
            <a:off x="378682" y="9396216"/>
            <a:ext cx="3171039" cy="230832"/>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▲事業を活用して購入した物品と物品活用の様子▲</a:t>
            </a:r>
          </a:p>
        </p:txBody>
      </p:sp>
      <p:pic>
        <p:nvPicPr>
          <p:cNvPr id="32" name="Picture 10" descr="banzai_kids_people.png (1500×913)">
            <a:extLst>
              <a:ext uri="{FF2B5EF4-FFF2-40B4-BE49-F238E27FC236}">
                <a16:creationId xmlns:a16="http://schemas.microsoft.com/office/drawing/2014/main" id="{4DD574EB-C3CA-421D-8E14-E84565EF6AE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79916" y="2594360"/>
            <a:ext cx="1476841" cy="898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37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179695" y="202978"/>
            <a:ext cx="6585359" cy="859041"/>
          </a:xfrm>
          <a:prstGeom prst="roundRect">
            <a:avLst/>
          </a:prstGeom>
          <a:solidFill>
            <a:schemeClr val="accent2">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自転車や学習・スポーツ用品等の提供を受けた</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ひとり親家庭の保護者様・お子様より、多くのメッセージをいただきました</a:t>
            </a: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2" name="角丸四角形 1"/>
          <p:cNvSpPr/>
          <p:nvPr/>
        </p:nvSpPr>
        <p:spPr>
          <a:xfrm>
            <a:off x="304855" y="1235441"/>
            <a:ext cx="4648145" cy="939826"/>
          </a:xfrm>
          <a:prstGeom prst="roundRect">
            <a:avLst/>
          </a:prstGeom>
          <a:no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☆タブレットの提供を受けた方の声</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・今まで学校のタブレットを使って調べたりしていましたが、卒業で返却したあとも</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自分のタブレットで色々検索出来て自分で調べる力になっています。</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・希望していた物が届きました。ありがとうございます。大切に使います。</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中学校でも頑張って学んでいきたいです。寄附者の方々ありがとうございました。</a:t>
            </a:r>
          </a:p>
        </p:txBody>
      </p:sp>
      <p:sp>
        <p:nvSpPr>
          <p:cNvPr id="29" name="角丸四角形 28"/>
          <p:cNvSpPr/>
          <p:nvPr/>
        </p:nvSpPr>
        <p:spPr>
          <a:xfrm>
            <a:off x="304855" y="3721011"/>
            <a:ext cx="6488197" cy="1472591"/>
          </a:xfrm>
          <a:prstGeom prst="roundRect">
            <a:avLst/>
          </a:prstGeom>
          <a:no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☆自転車の提供を受けた方の声</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・今までは自転車が無くて友達と遊ぶ時も自分だけ行動する範囲が限られてしまい、</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遠くの公園とかへ行くのはあきらめたりして残念だったけど、自転車をプレゼントしてもらえたので</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僕もみんなと一緒にあちこち遊びに行けるようになってとても楽しいです。</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子ども輝く未来基金さん、本当にありがとうございました</a:t>
            </a:r>
            <a:r>
              <a:rPr kumimoji="1" lang="en-US" altLang="ja-JP" sz="9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これからも友達といっぱい遊びに行きたいです</a:t>
            </a:r>
            <a:r>
              <a:rPr kumimoji="1" lang="en-US" altLang="ja-JP" sz="9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・この度は素敵な自転車を有難うございます。自転車が届いてすぐに家の周りを自転車に乗って</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ニコニコ笑顔の子どものあの顔が忘れられません。大切に使わせて頂きます。</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寄付して頂いた方々には本当に感謝しかありません。</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6" name="Picture 4" descr="自転車通学のイラスト（女子学生）"/>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1660" y="4021009"/>
            <a:ext cx="937663" cy="1010959"/>
          </a:xfrm>
          <a:prstGeom prst="rect">
            <a:avLst/>
          </a:prstGeom>
          <a:noFill/>
          <a:extLst>
            <a:ext uri="{909E8E84-426E-40DD-AFC4-6F175D3DCCD1}">
              <a14:hiddenFill xmlns:a14="http://schemas.microsoft.com/office/drawing/2010/main">
                <a:solidFill>
                  <a:srgbClr val="FFFFFF"/>
                </a:solidFill>
              </a14:hiddenFill>
            </a:ext>
          </a:extLst>
        </p:spPr>
      </p:pic>
      <p:sp>
        <p:nvSpPr>
          <p:cNvPr id="20" name="フローチャート: 代替処理 19">
            <a:extLst>
              <a:ext uri="{FF2B5EF4-FFF2-40B4-BE49-F238E27FC236}">
                <a16:creationId xmlns:a16="http://schemas.microsoft.com/office/drawing/2014/main" id="{8A903FD5-2562-4EE4-9495-F451B7087346}"/>
              </a:ext>
            </a:extLst>
          </p:cNvPr>
          <p:cNvSpPr/>
          <p:nvPr/>
        </p:nvSpPr>
        <p:spPr>
          <a:xfrm>
            <a:off x="203412" y="8338796"/>
            <a:ext cx="6444822" cy="958364"/>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◇お問い合わせ先　大阪府福祉部子ども家庭局子育て支援課事業推進グループ</a:t>
            </a:r>
            <a:endParaRPr kumimoji="1" lang="en-US" altLang="ja-JP" sz="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000" dirty="0">
                <a:solidFill>
                  <a:schemeClr val="tx1"/>
                </a:solidFill>
                <a:latin typeface="HG丸ｺﾞｼｯｸM-PRO" panose="020F0600000000000000" pitchFamily="50" charset="-128"/>
                <a:ea typeface="HG丸ｺﾞｼｯｸM-PRO" panose="020F0600000000000000" pitchFamily="50" charset="-128"/>
              </a:rPr>
              <a:t>〒</a:t>
            </a:r>
            <a:r>
              <a:rPr lang="en-US" altLang="ja-JP" sz="1000" dirty="0">
                <a:solidFill>
                  <a:schemeClr val="tx1"/>
                </a:solidFill>
                <a:latin typeface="HG丸ｺﾞｼｯｸM-PRO" panose="020F0600000000000000" pitchFamily="50" charset="-128"/>
                <a:ea typeface="HG丸ｺﾞｼｯｸM-PRO" panose="020F0600000000000000" pitchFamily="50" charset="-128"/>
              </a:rPr>
              <a:t>540-8570</a:t>
            </a:r>
            <a:r>
              <a:rPr lang="ja-JP" altLang="ja-JP" sz="1000" dirty="0">
                <a:solidFill>
                  <a:schemeClr val="tx1"/>
                </a:solidFill>
                <a:latin typeface="HG丸ｺﾞｼｯｸM-PRO" panose="020F0600000000000000" pitchFamily="50" charset="-128"/>
                <a:ea typeface="HG丸ｺﾞｼｯｸM-PRO" panose="020F0600000000000000" pitchFamily="50" charset="-128"/>
              </a:rPr>
              <a:t>　大阪市中央区大手前</a:t>
            </a:r>
            <a:r>
              <a:rPr lang="en-US" altLang="ja-JP" sz="1000" dirty="0">
                <a:solidFill>
                  <a:schemeClr val="tx1"/>
                </a:solidFill>
                <a:latin typeface="HG丸ｺﾞｼｯｸM-PRO" panose="020F0600000000000000" pitchFamily="50" charset="-128"/>
                <a:ea typeface="HG丸ｺﾞｼｯｸM-PRO" panose="020F0600000000000000" pitchFamily="50" charset="-128"/>
              </a:rPr>
              <a:t>2</a:t>
            </a:r>
            <a:r>
              <a:rPr lang="ja-JP" altLang="ja-JP" sz="1000" dirty="0">
                <a:solidFill>
                  <a:schemeClr val="tx1"/>
                </a:solidFill>
                <a:latin typeface="HG丸ｺﾞｼｯｸM-PRO" panose="020F0600000000000000" pitchFamily="50" charset="-128"/>
                <a:ea typeface="HG丸ｺﾞｼｯｸM-PRO" panose="020F0600000000000000" pitchFamily="50" charset="-128"/>
              </a:rPr>
              <a:t>丁目</a:t>
            </a:r>
            <a:r>
              <a:rPr lang="en-US" altLang="ja-JP" sz="1000" dirty="0">
                <a:solidFill>
                  <a:schemeClr val="tx1"/>
                </a:solidFill>
                <a:latin typeface="HG丸ｺﾞｼｯｸM-PRO" panose="020F0600000000000000" pitchFamily="50" charset="-128"/>
                <a:ea typeface="HG丸ｺﾞｼｯｸM-PRO" panose="020F0600000000000000" pitchFamily="50" charset="-128"/>
              </a:rPr>
              <a:t>    TEL 06-6944-7108</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ja-JP" sz="1000" dirty="0">
                <a:solidFill>
                  <a:schemeClr val="tx1"/>
                </a:solidFill>
                <a:latin typeface="HG丸ｺﾞｼｯｸM-PRO" panose="020F0600000000000000" pitchFamily="50" charset="-128"/>
                <a:ea typeface="HG丸ｺﾞｼｯｸM-PRO" panose="020F0600000000000000" pitchFamily="50" charset="-128"/>
              </a:rPr>
              <a:t>／ファックス</a:t>
            </a:r>
            <a:r>
              <a:rPr lang="en-US" altLang="ja-JP" sz="1000" dirty="0">
                <a:solidFill>
                  <a:schemeClr val="tx1"/>
                </a:solidFill>
                <a:latin typeface="HG丸ｺﾞｼｯｸM-PRO" panose="020F0600000000000000" pitchFamily="50" charset="-128"/>
                <a:ea typeface="HG丸ｺﾞｼｯｸM-PRO" panose="020F0600000000000000" pitchFamily="50" charset="-128"/>
              </a:rPr>
              <a:t> 06-6944-3052</a:t>
            </a:r>
            <a:endParaRPr lang="ja-JP" altLang="ja-JP" sz="10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050" dirty="0">
                <a:solidFill>
                  <a:schemeClr val="tx1"/>
                </a:solidFill>
                <a:latin typeface="HG丸ｺﾞｼｯｸM-PRO" panose="020F0600000000000000" pitchFamily="50" charset="-128"/>
                <a:ea typeface="HG丸ｺﾞｼｯｸM-PRO" panose="020F0600000000000000" pitchFamily="50" charset="-128"/>
              </a:rPr>
              <a:t>電子メールアドレス　子ども輝く未来基金専用　　</a:t>
            </a:r>
            <a:r>
              <a:rPr lang="en-US" altLang="ja-JP" sz="1050" dirty="0">
                <a:solidFill>
                  <a:schemeClr val="tx1"/>
                </a:solidFill>
                <a:latin typeface="HG丸ｺﾞｼｯｸM-PRO" panose="020F0600000000000000" pitchFamily="50" charset="-128"/>
                <a:ea typeface="HG丸ｺﾞｼｯｸM-PRO" panose="020F0600000000000000" pitchFamily="50" charset="-128"/>
              </a:rPr>
              <a:t>kodomo-mirai@gbox.pref.osaka.lg.jp</a:t>
            </a:r>
            <a:endParaRPr lang="ja-JP" altLang="ja-JP" sz="105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6" name="図 25">
            <a:extLst>
              <a:ext uri="{FF2B5EF4-FFF2-40B4-BE49-F238E27FC236}">
                <a16:creationId xmlns:a16="http://schemas.microsoft.com/office/drawing/2014/main" id="{1E5259B3-D3C1-488F-B6C5-BDC6824F4A3E}"/>
              </a:ext>
            </a:extLst>
          </p:cNvPr>
          <p:cNvPicPr>
            <a:picLocks noChangeAspect="1"/>
          </p:cNvPicPr>
          <p:nvPr/>
        </p:nvPicPr>
        <p:blipFill>
          <a:blip r:embed="rId3"/>
          <a:stretch>
            <a:fillRect/>
          </a:stretch>
        </p:blipFill>
        <p:spPr>
          <a:xfrm>
            <a:off x="3319323" y="9330269"/>
            <a:ext cx="553092" cy="566501"/>
          </a:xfrm>
          <a:prstGeom prst="rect">
            <a:avLst/>
          </a:prstGeom>
        </p:spPr>
      </p:pic>
      <p:pic>
        <p:nvPicPr>
          <p:cNvPr id="28" name="図 27">
            <a:extLst>
              <a:ext uri="{FF2B5EF4-FFF2-40B4-BE49-F238E27FC236}">
                <a16:creationId xmlns:a16="http://schemas.microsoft.com/office/drawing/2014/main" id="{83D3F8A9-7E5B-4F8C-9FC5-3E8215D406D5}"/>
              </a:ext>
            </a:extLst>
          </p:cNvPr>
          <p:cNvPicPr>
            <a:picLocks noChangeAspect="1"/>
          </p:cNvPicPr>
          <p:nvPr/>
        </p:nvPicPr>
        <p:blipFill>
          <a:blip r:embed="rId4"/>
          <a:stretch>
            <a:fillRect/>
          </a:stretch>
        </p:blipFill>
        <p:spPr>
          <a:xfrm>
            <a:off x="3872415" y="9423840"/>
            <a:ext cx="2985585" cy="457240"/>
          </a:xfrm>
          <a:prstGeom prst="rect">
            <a:avLst/>
          </a:prstGeom>
        </p:spPr>
      </p:pic>
      <p:sp>
        <p:nvSpPr>
          <p:cNvPr id="32" name="テキスト ボックス 31">
            <a:extLst>
              <a:ext uri="{FF2B5EF4-FFF2-40B4-BE49-F238E27FC236}">
                <a16:creationId xmlns:a16="http://schemas.microsoft.com/office/drawing/2014/main" id="{8297651D-9C1C-46C3-855F-6D9046D798F9}"/>
              </a:ext>
            </a:extLst>
          </p:cNvPr>
          <p:cNvSpPr txBox="1"/>
          <p:nvPr/>
        </p:nvSpPr>
        <p:spPr>
          <a:xfrm>
            <a:off x="3961033" y="9490059"/>
            <a:ext cx="2217402"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大阪府　子ども輝く未来基金</a:t>
            </a:r>
          </a:p>
        </p:txBody>
      </p:sp>
      <p:pic>
        <p:nvPicPr>
          <p:cNvPr id="33" name="図 32">
            <a:extLst>
              <a:ext uri="{FF2B5EF4-FFF2-40B4-BE49-F238E27FC236}">
                <a16:creationId xmlns:a16="http://schemas.microsoft.com/office/drawing/2014/main" id="{EA8DB64F-4B31-4C97-9502-F25DD55E93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17086" y="1235441"/>
            <a:ext cx="1556274" cy="2196686"/>
          </a:xfrm>
          <a:prstGeom prst="rect">
            <a:avLst/>
          </a:prstGeom>
        </p:spPr>
      </p:pic>
      <p:sp>
        <p:nvSpPr>
          <p:cNvPr id="7" name="テキスト ボックス 6">
            <a:extLst>
              <a:ext uri="{FF2B5EF4-FFF2-40B4-BE49-F238E27FC236}">
                <a16:creationId xmlns:a16="http://schemas.microsoft.com/office/drawing/2014/main" id="{726C0797-11CF-4410-9841-BAAC8AD22D19}"/>
              </a:ext>
            </a:extLst>
          </p:cNvPr>
          <p:cNvSpPr txBox="1"/>
          <p:nvPr/>
        </p:nvSpPr>
        <p:spPr>
          <a:xfrm>
            <a:off x="5143094" y="3436889"/>
            <a:ext cx="1504257" cy="261610"/>
          </a:xfrm>
          <a:prstGeom prst="rect">
            <a:avLst/>
          </a:prstGeom>
          <a:noFill/>
          <a:ln>
            <a:noFill/>
          </a:ln>
        </p:spPr>
        <p:txBody>
          <a:bodyPr wrap="square" rtlCol="0">
            <a:spAutoFit/>
          </a:bodyPr>
          <a:lstStyle/>
          <a:p>
            <a:pPr algn="ctr"/>
            <a:r>
              <a:rPr kumimoji="1" lang="ja-JP" altLang="en-US" sz="1050" dirty="0">
                <a:latin typeface="HG丸ｺﾞｼｯｸM-PRO" panose="020F0600000000000000" pitchFamily="50" charset="-128"/>
                <a:ea typeface="HG丸ｺﾞｼｯｸM-PRO" panose="020F0600000000000000" pitchFamily="50" charset="-128"/>
              </a:rPr>
              <a:t>▲案内チラシ</a:t>
            </a:r>
          </a:p>
        </p:txBody>
      </p:sp>
      <p:sp>
        <p:nvSpPr>
          <p:cNvPr id="34" name="角丸四角形 1">
            <a:extLst>
              <a:ext uri="{FF2B5EF4-FFF2-40B4-BE49-F238E27FC236}">
                <a16:creationId xmlns:a16="http://schemas.microsoft.com/office/drawing/2014/main" id="{8B6C4D3E-FF1B-48C2-BFF7-176A17086FCE}"/>
              </a:ext>
            </a:extLst>
          </p:cNvPr>
          <p:cNvSpPr/>
          <p:nvPr/>
        </p:nvSpPr>
        <p:spPr>
          <a:xfrm>
            <a:off x="304855" y="2292767"/>
            <a:ext cx="4648145" cy="1309185"/>
          </a:xfrm>
          <a:prstGeom prst="roundRect">
            <a:avLst/>
          </a:prstGeom>
          <a:no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☆画材セットの提供を受けた方の声</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・今までは</a:t>
            </a:r>
            <a:r>
              <a:rPr kumimoji="1" lang="en-US" altLang="ja-JP" sz="90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色の色鉛筆だったので、今回の画材セットには今までに見たことない</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色がたくさんあってびっくりしました。今までは思った色がなかった事が多くて</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残念な気持ちになった事もあったけど、これからはそんな気持ちにならない気が</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します。今までにない絵が描けて嬉しいし、塗ってると気持ち良いです。</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ありがとうございました。</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・今まで使ったことのない画材が使えてうれしいです。絵を描くことが大好きなの</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で、より一層楽しくなりました。</a:t>
            </a:r>
          </a:p>
        </p:txBody>
      </p:sp>
      <p:sp>
        <p:nvSpPr>
          <p:cNvPr id="21" name="角丸四角形 30">
            <a:extLst>
              <a:ext uri="{FF2B5EF4-FFF2-40B4-BE49-F238E27FC236}">
                <a16:creationId xmlns:a16="http://schemas.microsoft.com/office/drawing/2014/main" id="{29B0FBB2-6250-41CA-BC57-2FF3B320768F}"/>
              </a:ext>
            </a:extLst>
          </p:cNvPr>
          <p:cNvSpPr/>
          <p:nvPr/>
        </p:nvSpPr>
        <p:spPr>
          <a:xfrm>
            <a:off x="136799" y="5273598"/>
            <a:ext cx="6585359" cy="632183"/>
          </a:xfrm>
          <a:prstGeom prst="roundRect">
            <a:avLst/>
          </a:prstGeom>
          <a:solidFill>
            <a:schemeClr val="accent2">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プリペイドカードの提供を受けた</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児童養護施設で生活するお子様より、多くのメッセージをいただきました</a:t>
            </a: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a:t>
            </a:r>
          </a:p>
        </p:txBody>
      </p:sp>
      <p:pic>
        <p:nvPicPr>
          <p:cNvPr id="8" name="図 7">
            <a:extLst>
              <a:ext uri="{FF2B5EF4-FFF2-40B4-BE49-F238E27FC236}">
                <a16:creationId xmlns:a16="http://schemas.microsoft.com/office/drawing/2014/main" id="{21719121-DA50-418B-A50F-A3347CE2402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55" y="6084178"/>
            <a:ext cx="1846593" cy="1674531"/>
          </a:xfrm>
          <a:prstGeom prst="rect">
            <a:avLst/>
          </a:prstGeom>
        </p:spPr>
      </p:pic>
      <p:pic>
        <p:nvPicPr>
          <p:cNvPr id="12" name="図 11">
            <a:extLst>
              <a:ext uri="{FF2B5EF4-FFF2-40B4-BE49-F238E27FC236}">
                <a16:creationId xmlns:a16="http://schemas.microsoft.com/office/drawing/2014/main" id="{0CFB6EBC-F6C7-463A-B87F-84046BC2396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73119" y="6125656"/>
            <a:ext cx="1726204" cy="1633053"/>
          </a:xfrm>
          <a:prstGeom prst="rect">
            <a:avLst/>
          </a:prstGeom>
        </p:spPr>
      </p:pic>
      <p:sp>
        <p:nvSpPr>
          <p:cNvPr id="15" name="テキスト ボックス 14">
            <a:extLst>
              <a:ext uri="{FF2B5EF4-FFF2-40B4-BE49-F238E27FC236}">
                <a16:creationId xmlns:a16="http://schemas.microsoft.com/office/drawing/2014/main" id="{A53BA042-651D-473C-9769-A364E5C775E4}"/>
              </a:ext>
            </a:extLst>
          </p:cNvPr>
          <p:cNvSpPr txBox="1"/>
          <p:nvPr/>
        </p:nvSpPr>
        <p:spPr>
          <a:xfrm>
            <a:off x="1189469" y="8006200"/>
            <a:ext cx="4878735" cy="246221"/>
          </a:xfrm>
          <a:prstGeom prst="rect">
            <a:avLst/>
          </a:prstGeom>
          <a:noFill/>
        </p:spPr>
        <p:txBody>
          <a:bodyPr wrap="square" rtlCol="0">
            <a:spAutoFit/>
          </a:bodyPr>
          <a:lstStyle/>
          <a:p>
            <a:pPr algn="ctr"/>
            <a:r>
              <a:rPr kumimoji="1" lang="ja-JP" altLang="en-US" sz="1000" dirty="0">
                <a:latin typeface="HG丸ｺﾞｼｯｸM-PRO" panose="020F0600000000000000" pitchFamily="50" charset="-128"/>
                <a:ea typeface="HG丸ｺﾞｼｯｸM-PRO" panose="020F0600000000000000" pitchFamily="50" charset="-128"/>
              </a:rPr>
              <a:t>▲児童養護施設から届いた子どもからのメッセージやイラスト▲</a:t>
            </a:r>
          </a:p>
        </p:txBody>
      </p:sp>
      <p:pic>
        <p:nvPicPr>
          <p:cNvPr id="9" name="図 8">
            <a:extLst>
              <a:ext uri="{FF2B5EF4-FFF2-40B4-BE49-F238E27FC236}">
                <a16:creationId xmlns:a16="http://schemas.microsoft.com/office/drawing/2014/main" id="{655E10F8-11F1-40F0-BC4E-25E986B945E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71332" y="5963007"/>
            <a:ext cx="2249074" cy="2010083"/>
          </a:xfrm>
          <a:prstGeom prst="rect">
            <a:avLst/>
          </a:prstGeom>
        </p:spPr>
      </p:pic>
    </p:spTree>
    <p:extLst>
      <p:ext uri="{BB962C8B-B14F-4D97-AF65-F5344CB8AC3E}">
        <p14:creationId xmlns:p14="http://schemas.microsoft.com/office/powerpoint/2010/main" val="19557222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2218</TotalTime>
  <Words>953</Words>
  <Application>Microsoft Office PowerPoint</Application>
  <PresentationFormat>A4 210 x 297 mm</PresentationFormat>
  <Paragraphs>74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游ゴシック</vt:lpstr>
      <vt:lpstr>Arial</vt:lpstr>
      <vt:lpstr>Calibri</vt:lpstr>
      <vt:lpstr>Calibri Light</vt:lpstr>
      <vt:lpstr>Office テーマ</vt:lpstr>
      <vt:lpstr>「子ども輝く未来基金」ニュースレター　vol.7</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大阪府子ども輝く未来基金事業のご報告</dc:title>
  <dc:creator>宮田　真衣</dc:creator>
  <cp:lastModifiedBy>宮田　真衣</cp:lastModifiedBy>
  <cp:revision>164</cp:revision>
  <cp:lastPrinted>2024-01-24T06:16:55Z</cp:lastPrinted>
  <dcterms:created xsi:type="dcterms:W3CDTF">2022-06-02T06:37:48Z</dcterms:created>
  <dcterms:modified xsi:type="dcterms:W3CDTF">2024-03-19T04:37:15Z</dcterms:modified>
</cp:coreProperties>
</file>