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handoutMasterIdLst>
    <p:handoutMasterId r:id="rId27"/>
  </p:handoutMasterIdLst>
  <p:sldIdLst>
    <p:sldId id="256" r:id="rId2"/>
    <p:sldId id="257" r:id="rId3"/>
    <p:sldId id="294" r:id="rId4"/>
    <p:sldId id="259" r:id="rId5"/>
    <p:sldId id="260" r:id="rId6"/>
    <p:sldId id="279" r:id="rId7"/>
    <p:sldId id="284" r:id="rId8"/>
    <p:sldId id="290" r:id="rId9"/>
    <p:sldId id="295" r:id="rId10"/>
    <p:sldId id="265" r:id="rId11"/>
    <p:sldId id="266" r:id="rId12"/>
    <p:sldId id="267" r:id="rId13"/>
    <p:sldId id="296" r:id="rId14"/>
    <p:sldId id="271" r:id="rId15"/>
    <p:sldId id="288" r:id="rId16"/>
    <p:sldId id="273" r:id="rId17"/>
    <p:sldId id="275" r:id="rId18"/>
    <p:sldId id="286" r:id="rId19"/>
    <p:sldId id="287" r:id="rId20"/>
    <p:sldId id="289" r:id="rId21"/>
    <p:sldId id="306" r:id="rId22"/>
    <p:sldId id="307" r:id="rId23"/>
    <p:sldId id="308" r:id="rId24"/>
    <p:sldId id="283" r:id="rId2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99FF"/>
    <a:srgbClr val="00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73852" autoAdjust="0"/>
  </p:normalViewPr>
  <p:slideViewPr>
    <p:cSldViewPr>
      <p:cViewPr varScale="1">
        <p:scale>
          <a:sx n="74" d="100"/>
          <a:sy n="74" d="100"/>
        </p:scale>
        <p:origin x="12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D5B53700-758F-4130-B057-60259E5E1B6D}" type="datetimeFigureOut">
              <a:rPr kumimoji="1" lang="ja-JP" altLang="en-US" smtClean="0"/>
              <a:t>2019/8/26</a:t>
            </a:fld>
            <a:endParaRPr kumimoji="1" lang="ja-JP" altLang="en-US"/>
          </a:p>
        </p:txBody>
      </p:sp>
      <p:sp>
        <p:nvSpPr>
          <p:cNvPr id="4" name="フッター プレースホルダー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8450D5B3-6349-45C2-8617-F933C3209743}" type="slidenum">
              <a:rPr kumimoji="1" lang="ja-JP" altLang="en-US" smtClean="0"/>
              <a:t>‹#›</a:t>
            </a:fld>
            <a:endParaRPr kumimoji="1" lang="ja-JP" altLang="en-US"/>
          </a:p>
        </p:txBody>
      </p:sp>
    </p:spTree>
    <p:extLst>
      <p:ext uri="{BB962C8B-B14F-4D97-AF65-F5344CB8AC3E}">
        <p14:creationId xmlns:p14="http://schemas.microsoft.com/office/powerpoint/2010/main" val="1814934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621" cy="493237"/>
          </a:xfrm>
          <a:prstGeom prst="rect">
            <a:avLst/>
          </a:prstGeom>
        </p:spPr>
        <p:txBody>
          <a:bodyPr vert="horz" lIns="90636" tIns="45318" rIns="90636"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1"/>
            <a:ext cx="2918621" cy="493237"/>
          </a:xfrm>
          <a:prstGeom prst="rect">
            <a:avLst/>
          </a:prstGeom>
        </p:spPr>
        <p:txBody>
          <a:bodyPr vert="horz" lIns="90636" tIns="45318" rIns="90636" bIns="45318" rtlCol="0"/>
          <a:lstStyle>
            <a:lvl1pPr algn="r">
              <a:defRPr sz="1200"/>
            </a:lvl1pPr>
          </a:lstStyle>
          <a:p>
            <a:fld id="{65AA2BA0-4C32-46E4-8A67-5BF6EA14E702}" type="datetimeFigureOut">
              <a:rPr kumimoji="1" lang="ja-JP" altLang="en-US" smtClean="0"/>
              <a:t>2019/8/26</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636" tIns="45318" rIns="90636" bIns="45318" rtlCol="0" anchor="ctr"/>
          <a:lstStyle/>
          <a:p>
            <a:endParaRPr lang="ja-JP" altLang="en-US"/>
          </a:p>
        </p:txBody>
      </p:sp>
      <p:sp>
        <p:nvSpPr>
          <p:cNvPr id="5" name="ノート プレースホルダー 4"/>
          <p:cNvSpPr>
            <a:spLocks noGrp="1"/>
          </p:cNvSpPr>
          <p:nvPr>
            <p:ph type="body" sz="quarter" idx="3"/>
          </p:nvPr>
        </p:nvSpPr>
        <p:spPr>
          <a:xfrm>
            <a:off x="673891" y="4686537"/>
            <a:ext cx="5387982" cy="4439132"/>
          </a:xfrm>
          <a:prstGeom prst="rect">
            <a:avLst/>
          </a:prstGeom>
        </p:spPr>
        <p:txBody>
          <a:bodyPr vert="horz" lIns="90636" tIns="45318" rIns="90636" bIns="453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501"/>
            <a:ext cx="2918621" cy="493236"/>
          </a:xfrm>
          <a:prstGeom prst="rect">
            <a:avLst/>
          </a:prstGeom>
        </p:spPr>
        <p:txBody>
          <a:bodyPr vert="horz" lIns="90636" tIns="45318" rIns="90636"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36" tIns="45318" rIns="90636" bIns="45318" rtlCol="0" anchor="b"/>
          <a:lstStyle>
            <a:lvl1pPr algn="r">
              <a:defRPr sz="1200"/>
            </a:lvl1pPr>
          </a:lstStyle>
          <a:p>
            <a:fld id="{D7AB3F63-A646-4318-A137-4390CD28AD4A}" type="slidenum">
              <a:rPr kumimoji="1" lang="ja-JP" altLang="en-US" smtClean="0"/>
              <a:t>‹#›</a:t>
            </a:fld>
            <a:endParaRPr kumimoji="1" lang="ja-JP" altLang="en-US"/>
          </a:p>
        </p:txBody>
      </p:sp>
    </p:spTree>
    <p:extLst>
      <p:ext uri="{BB962C8B-B14F-4D97-AF65-F5344CB8AC3E}">
        <p14:creationId xmlns:p14="http://schemas.microsoft.com/office/powerpoint/2010/main" val="28082799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a:t>
            </a:fld>
            <a:endParaRPr kumimoji="1" lang="ja-JP" altLang="en-US"/>
          </a:p>
        </p:txBody>
      </p:sp>
    </p:spTree>
    <p:extLst>
      <p:ext uri="{BB962C8B-B14F-4D97-AF65-F5344CB8AC3E}">
        <p14:creationId xmlns:p14="http://schemas.microsoft.com/office/powerpoint/2010/main" val="2487882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10</a:t>
            </a:fld>
            <a:endParaRPr kumimoji="1" lang="ja-JP" altLang="en-US"/>
          </a:p>
        </p:txBody>
      </p:sp>
    </p:spTree>
    <p:extLst>
      <p:ext uri="{BB962C8B-B14F-4D97-AF65-F5344CB8AC3E}">
        <p14:creationId xmlns:p14="http://schemas.microsoft.com/office/powerpoint/2010/main" val="3225578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11</a:t>
            </a:fld>
            <a:endParaRPr kumimoji="1" lang="ja-JP" altLang="en-US"/>
          </a:p>
        </p:txBody>
      </p:sp>
    </p:spTree>
    <p:extLst>
      <p:ext uri="{BB962C8B-B14F-4D97-AF65-F5344CB8AC3E}">
        <p14:creationId xmlns:p14="http://schemas.microsoft.com/office/powerpoint/2010/main" val="370611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12</a:t>
            </a:fld>
            <a:endParaRPr kumimoji="1" lang="ja-JP" altLang="en-US"/>
          </a:p>
        </p:txBody>
      </p:sp>
    </p:spTree>
    <p:extLst>
      <p:ext uri="{BB962C8B-B14F-4D97-AF65-F5344CB8AC3E}">
        <p14:creationId xmlns:p14="http://schemas.microsoft.com/office/powerpoint/2010/main" val="1965621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13</a:t>
            </a:fld>
            <a:endParaRPr kumimoji="1" lang="ja-JP" altLang="en-US"/>
          </a:p>
        </p:txBody>
      </p:sp>
    </p:spTree>
    <p:extLst>
      <p:ext uri="{BB962C8B-B14F-4D97-AF65-F5344CB8AC3E}">
        <p14:creationId xmlns:p14="http://schemas.microsoft.com/office/powerpoint/2010/main" val="1557301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14</a:t>
            </a:fld>
            <a:endParaRPr kumimoji="1" lang="ja-JP" altLang="en-US"/>
          </a:p>
        </p:txBody>
      </p:sp>
    </p:spTree>
    <p:extLst>
      <p:ext uri="{BB962C8B-B14F-4D97-AF65-F5344CB8AC3E}">
        <p14:creationId xmlns:p14="http://schemas.microsoft.com/office/powerpoint/2010/main" val="262145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15</a:t>
            </a:fld>
            <a:endParaRPr kumimoji="1" lang="ja-JP" altLang="en-US"/>
          </a:p>
        </p:txBody>
      </p:sp>
    </p:spTree>
    <p:extLst>
      <p:ext uri="{BB962C8B-B14F-4D97-AF65-F5344CB8AC3E}">
        <p14:creationId xmlns:p14="http://schemas.microsoft.com/office/powerpoint/2010/main" val="555390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16</a:t>
            </a:fld>
            <a:endParaRPr kumimoji="1" lang="ja-JP" altLang="en-US"/>
          </a:p>
        </p:txBody>
      </p:sp>
    </p:spTree>
    <p:extLst>
      <p:ext uri="{BB962C8B-B14F-4D97-AF65-F5344CB8AC3E}">
        <p14:creationId xmlns:p14="http://schemas.microsoft.com/office/powerpoint/2010/main" val="28995332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17</a:t>
            </a:fld>
            <a:endParaRPr kumimoji="1" lang="ja-JP" altLang="en-US"/>
          </a:p>
        </p:txBody>
      </p:sp>
    </p:spTree>
    <p:extLst>
      <p:ext uri="{BB962C8B-B14F-4D97-AF65-F5344CB8AC3E}">
        <p14:creationId xmlns:p14="http://schemas.microsoft.com/office/powerpoint/2010/main" val="3483021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6363">
              <a:defRPr/>
            </a:pPr>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18</a:t>
            </a:fld>
            <a:endParaRPr kumimoji="1" lang="ja-JP" altLang="en-US"/>
          </a:p>
        </p:txBody>
      </p:sp>
    </p:spTree>
    <p:extLst>
      <p:ext uri="{BB962C8B-B14F-4D97-AF65-F5344CB8AC3E}">
        <p14:creationId xmlns:p14="http://schemas.microsoft.com/office/powerpoint/2010/main" val="2027031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19</a:t>
            </a:fld>
            <a:endParaRPr kumimoji="1" lang="ja-JP" altLang="en-US"/>
          </a:p>
        </p:txBody>
      </p:sp>
    </p:spTree>
    <p:extLst>
      <p:ext uri="{BB962C8B-B14F-4D97-AF65-F5344CB8AC3E}">
        <p14:creationId xmlns:p14="http://schemas.microsoft.com/office/powerpoint/2010/main" val="256929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a:t>
            </a:fld>
            <a:endParaRPr kumimoji="1" lang="ja-JP" altLang="en-US"/>
          </a:p>
        </p:txBody>
      </p:sp>
    </p:spTree>
    <p:extLst>
      <p:ext uri="{BB962C8B-B14F-4D97-AF65-F5344CB8AC3E}">
        <p14:creationId xmlns:p14="http://schemas.microsoft.com/office/powerpoint/2010/main" val="4231143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20</a:t>
            </a:fld>
            <a:endParaRPr kumimoji="1" lang="ja-JP" altLang="en-US"/>
          </a:p>
        </p:txBody>
      </p:sp>
    </p:spTree>
    <p:extLst>
      <p:ext uri="{BB962C8B-B14F-4D97-AF65-F5344CB8AC3E}">
        <p14:creationId xmlns:p14="http://schemas.microsoft.com/office/powerpoint/2010/main" val="1676786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21</a:t>
            </a:fld>
            <a:endParaRPr kumimoji="1" lang="ja-JP" altLang="en-US"/>
          </a:p>
        </p:txBody>
      </p:sp>
    </p:spTree>
    <p:extLst>
      <p:ext uri="{BB962C8B-B14F-4D97-AF65-F5344CB8AC3E}">
        <p14:creationId xmlns:p14="http://schemas.microsoft.com/office/powerpoint/2010/main" val="2206996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22</a:t>
            </a:fld>
            <a:endParaRPr kumimoji="1" lang="ja-JP" altLang="en-US"/>
          </a:p>
        </p:txBody>
      </p:sp>
    </p:spTree>
    <p:extLst>
      <p:ext uri="{BB962C8B-B14F-4D97-AF65-F5344CB8AC3E}">
        <p14:creationId xmlns:p14="http://schemas.microsoft.com/office/powerpoint/2010/main" val="2206996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24</a:t>
            </a:fld>
            <a:endParaRPr kumimoji="1" lang="ja-JP" altLang="en-US"/>
          </a:p>
        </p:txBody>
      </p:sp>
    </p:spTree>
    <p:extLst>
      <p:ext uri="{BB962C8B-B14F-4D97-AF65-F5344CB8AC3E}">
        <p14:creationId xmlns:p14="http://schemas.microsoft.com/office/powerpoint/2010/main" val="107288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3</a:t>
            </a:fld>
            <a:endParaRPr kumimoji="1" lang="ja-JP" altLang="en-US"/>
          </a:p>
        </p:txBody>
      </p:sp>
    </p:spTree>
    <p:extLst>
      <p:ext uri="{BB962C8B-B14F-4D97-AF65-F5344CB8AC3E}">
        <p14:creationId xmlns:p14="http://schemas.microsoft.com/office/powerpoint/2010/main" val="378055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4</a:t>
            </a:fld>
            <a:endParaRPr kumimoji="1" lang="ja-JP" altLang="en-US"/>
          </a:p>
        </p:txBody>
      </p:sp>
    </p:spTree>
    <p:extLst>
      <p:ext uri="{BB962C8B-B14F-4D97-AF65-F5344CB8AC3E}">
        <p14:creationId xmlns:p14="http://schemas.microsoft.com/office/powerpoint/2010/main" val="2597904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5</a:t>
            </a:fld>
            <a:endParaRPr kumimoji="1" lang="ja-JP" altLang="en-US"/>
          </a:p>
        </p:txBody>
      </p:sp>
    </p:spTree>
    <p:extLst>
      <p:ext uri="{BB962C8B-B14F-4D97-AF65-F5344CB8AC3E}">
        <p14:creationId xmlns:p14="http://schemas.microsoft.com/office/powerpoint/2010/main" val="3064612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6</a:t>
            </a:fld>
            <a:endParaRPr kumimoji="1" lang="ja-JP" altLang="en-US"/>
          </a:p>
        </p:txBody>
      </p:sp>
    </p:spTree>
    <p:extLst>
      <p:ext uri="{BB962C8B-B14F-4D97-AF65-F5344CB8AC3E}">
        <p14:creationId xmlns:p14="http://schemas.microsoft.com/office/powerpoint/2010/main" val="1706129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7633">
              <a:defRPr/>
            </a:pPr>
            <a:endParaRPr lang="en-US" altLang="ja-JP"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7</a:t>
            </a:fld>
            <a:endParaRPr kumimoji="1" lang="ja-JP" altLang="en-US"/>
          </a:p>
        </p:txBody>
      </p:sp>
    </p:spTree>
    <p:extLst>
      <p:ext uri="{BB962C8B-B14F-4D97-AF65-F5344CB8AC3E}">
        <p14:creationId xmlns:p14="http://schemas.microsoft.com/office/powerpoint/2010/main" val="2352144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7633">
              <a:defRPr/>
            </a:pPr>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8</a:t>
            </a:fld>
            <a:endParaRPr kumimoji="1" lang="ja-JP" altLang="en-US"/>
          </a:p>
        </p:txBody>
      </p:sp>
    </p:spTree>
    <p:extLst>
      <p:ext uri="{BB962C8B-B14F-4D97-AF65-F5344CB8AC3E}">
        <p14:creationId xmlns:p14="http://schemas.microsoft.com/office/powerpoint/2010/main" val="2589978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D7AB3F63-A646-4318-A137-4390CD28AD4A}" type="slidenum">
              <a:rPr kumimoji="1" lang="ja-JP" altLang="en-US" smtClean="0"/>
              <a:t>9</a:t>
            </a:fld>
            <a:endParaRPr kumimoji="1" lang="ja-JP" altLang="en-US"/>
          </a:p>
        </p:txBody>
      </p:sp>
    </p:spTree>
    <p:extLst>
      <p:ext uri="{BB962C8B-B14F-4D97-AF65-F5344CB8AC3E}">
        <p14:creationId xmlns:p14="http://schemas.microsoft.com/office/powerpoint/2010/main" val="588281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B80F1C-E436-465A-8755-3C3D7A3E32CF}"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302670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9BB140-EE4E-4650-8D6C-76EACB3044D1}"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365374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364025-4D53-4E74-89BB-7CC2AB7CE1DD}"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44406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F97C5A-9FCE-4AC8-91CB-910EB6A882D0}"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85928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932193-891B-480F-A499-46E63CB866C2}" type="datetime1">
              <a:rPr kumimoji="1" lang="ja-JP" altLang="en-US" smtClean="0"/>
              <a:t>2019/8/26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111547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4E35866-DFBE-43A9-B238-8144FDEA79D3}" type="datetime1">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338190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AB402A3-6528-4AB2-AF24-BA902282AECE}" type="datetime1">
              <a:rPr kumimoji="1" lang="ja-JP" altLang="en-US" smtClean="0"/>
              <a:t>2019/8/26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3229565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4965738-73B3-4CA6-BF09-C0479A2908A4}" type="datetime1">
              <a:rPr kumimoji="1" lang="ja-JP" altLang="en-US" smtClean="0"/>
              <a:t>2019/8/26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214204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0C2574-5EE2-4DA2-A468-C0D05B2C779C}" type="datetime1">
              <a:rPr kumimoji="1" lang="ja-JP" altLang="en-US" smtClean="0"/>
              <a:t>2019/8/26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2777523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2298D5-7FB3-4683-86D4-9E7CD923CC95}" type="datetime1">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272983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8983AD-2EC0-4087-95A4-745EB93B7E6B}" type="datetime1">
              <a:rPr kumimoji="1" lang="ja-JP" altLang="en-US" smtClean="0"/>
              <a:t>2019/8/26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58784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20000">
              <a:schemeClr val="accent1">
                <a:tint val="44500"/>
                <a:satMod val="160000"/>
                <a:lumMod val="60000"/>
                <a:lumOff val="40000"/>
                <a:alpha val="54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51CA1-F3B1-4444-AFBD-C841FA6AFBE4}" type="datetime1">
              <a:rPr kumimoji="1" lang="ja-JP" altLang="en-US" smtClean="0"/>
              <a:t>2019/8/26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0A170-BFFC-450F-B1E2-131C23461112}" type="slidenum">
              <a:rPr kumimoji="1" lang="ja-JP" altLang="en-US" smtClean="0"/>
              <a:t>‹#›</a:t>
            </a:fld>
            <a:endParaRPr kumimoji="1" lang="ja-JP" altLang="en-US"/>
          </a:p>
        </p:txBody>
      </p:sp>
    </p:spTree>
    <p:extLst>
      <p:ext uri="{BB962C8B-B14F-4D97-AF65-F5344CB8AC3E}">
        <p14:creationId xmlns:p14="http://schemas.microsoft.com/office/powerpoint/2010/main" val="2013249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1484784"/>
            <a:ext cx="7461532" cy="1470025"/>
          </a:xfrm>
        </p:spPr>
        <p:txBody>
          <a:bodyPr>
            <a:normAutofit/>
          </a:bodyPr>
          <a:lstStyle/>
          <a:p>
            <a:pPr algn="l"/>
            <a:r>
              <a:rPr kumimoji="1" lang="ja-JP" altLang="en-US" sz="4000" dirty="0" smtClean="0"/>
              <a:t>平成</a:t>
            </a:r>
            <a:r>
              <a:rPr lang="ja-JP" altLang="en-US" sz="4000" dirty="0" smtClean="0"/>
              <a:t>２９</a:t>
            </a:r>
            <a:r>
              <a:rPr kumimoji="1" lang="ja-JP" altLang="en-US" sz="4000" dirty="0" smtClean="0"/>
              <a:t>年度</a:t>
            </a:r>
            <a:r>
              <a:rPr kumimoji="1" lang="ja-JP" altLang="en-US" dirty="0" smtClean="0"/>
              <a:t>大阪府環境放射線監視結果等について</a:t>
            </a:r>
            <a:endParaRPr kumimoji="1" lang="ja-JP" altLang="en-US" dirty="0"/>
          </a:p>
        </p:txBody>
      </p:sp>
      <p:sp>
        <p:nvSpPr>
          <p:cNvPr id="3" name="サブタイトル 2"/>
          <p:cNvSpPr>
            <a:spLocks noGrp="1"/>
          </p:cNvSpPr>
          <p:nvPr>
            <p:ph type="subTitle" idx="1"/>
          </p:nvPr>
        </p:nvSpPr>
        <p:spPr>
          <a:xfrm>
            <a:off x="1403648" y="5013176"/>
            <a:ext cx="6408712" cy="864096"/>
          </a:xfrm>
        </p:spPr>
        <p:txBody>
          <a:bodyPr>
            <a:normAutofit fontScale="92500"/>
          </a:bodyPr>
          <a:lstStyle/>
          <a:p>
            <a:pPr algn="l"/>
            <a:r>
              <a:rPr kumimoji="1" lang="ja-JP" altLang="en-US" sz="4000" dirty="0" smtClean="0">
                <a:solidFill>
                  <a:schemeClr val="tx1"/>
                </a:solidFill>
              </a:rPr>
              <a:t>大阪府危機管理室防災企画課</a:t>
            </a:r>
            <a:endParaRPr kumimoji="1" lang="ja-JP" altLang="en-US" sz="4000" dirty="0">
              <a:solidFill>
                <a:schemeClr val="tx1"/>
              </a:solidFill>
            </a:endParaRPr>
          </a:p>
        </p:txBody>
      </p:sp>
    </p:spTree>
    <p:extLst>
      <p:ext uri="{BB962C8B-B14F-4D97-AF65-F5344CB8AC3E}">
        <p14:creationId xmlns:p14="http://schemas.microsoft.com/office/powerpoint/2010/main" val="151327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1546" y="324632"/>
            <a:ext cx="9036496" cy="1077218"/>
          </a:xfrm>
          <a:prstGeom prst="rect">
            <a:avLst/>
          </a:prstGeom>
          <a:noFill/>
        </p:spPr>
        <p:txBody>
          <a:bodyPr wrap="square" rtlCol="0">
            <a:spAutoFit/>
          </a:bodyPr>
          <a:lstStyle/>
          <a:p>
            <a:r>
              <a:rPr lang="ja-JP" altLang="en-US" sz="3200" b="1" dirty="0" smtClean="0"/>
              <a:t>（２）</a:t>
            </a:r>
            <a:r>
              <a:rPr lang="en-US" altLang="ja-JP" sz="3200" b="1" dirty="0" smtClean="0"/>
              <a:t>-1</a:t>
            </a:r>
            <a:r>
              <a:rPr lang="ja-JP" altLang="en-US" sz="3200" b="1" dirty="0" smtClean="0"/>
              <a:t>　大気浮遊</a:t>
            </a:r>
            <a:r>
              <a:rPr lang="ja-JP" altLang="en-US" sz="3200" b="1" dirty="0" err="1" smtClean="0"/>
              <a:t>じん</a:t>
            </a:r>
            <a:r>
              <a:rPr lang="ja-JP" altLang="en-US" sz="3200" b="1" dirty="0" smtClean="0"/>
              <a:t>中の全</a:t>
            </a:r>
            <a:r>
              <a:rPr lang="en-US" altLang="ja-JP" sz="3200" b="1" dirty="0" smtClean="0"/>
              <a:t>α</a:t>
            </a:r>
            <a:r>
              <a:rPr lang="ja-JP" altLang="en-US" sz="3200" b="1" dirty="0" smtClean="0"/>
              <a:t>・</a:t>
            </a:r>
            <a:r>
              <a:rPr lang="en-US" altLang="ja-JP" sz="3200" b="1" dirty="0" smtClean="0"/>
              <a:t>β</a:t>
            </a:r>
            <a:r>
              <a:rPr lang="ja-JP" altLang="en-US" sz="3200" b="1" dirty="0" smtClean="0"/>
              <a:t>放射能濃度</a:t>
            </a:r>
            <a:endParaRPr lang="en-US" altLang="ja-JP" sz="3200" b="1" dirty="0" smtClean="0"/>
          </a:p>
          <a:p>
            <a:r>
              <a:rPr lang="ja-JP" altLang="en-US" sz="3200" b="1" dirty="0" smtClean="0"/>
              <a:t>　①月間平均値</a:t>
            </a:r>
            <a:endParaRPr kumimoji="1" lang="ja-JP" altLang="en-US" sz="3200" b="1" dirty="0"/>
          </a:p>
        </p:txBody>
      </p:sp>
      <p:sp>
        <p:nvSpPr>
          <p:cNvPr id="7"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９</a:t>
            </a:r>
            <a:endParaRPr kumimoji="1" lang="ja-JP" altLang="en-US" sz="2800" b="1" dirty="0">
              <a:solidFill>
                <a:schemeClr val="tx1"/>
              </a:solidFill>
            </a:endParaRPr>
          </a:p>
        </p:txBody>
      </p:sp>
      <p:sp>
        <p:nvSpPr>
          <p:cNvPr id="5" name="角丸四角形 4"/>
          <p:cNvSpPr/>
          <p:nvPr/>
        </p:nvSpPr>
        <p:spPr>
          <a:xfrm>
            <a:off x="19572" y="5838177"/>
            <a:ext cx="8512868" cy="966525"/>
          </a:xfrm>
          <a:prstGeom prst="roundRect">
            <a:avLst>
              <a:gd name="adj" fmla="val 830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kumimoji="1" lang="ja-JP" altLang="en-US" sz="2000" dirty="0" smtClean="0">
                <a:solidFill>
                  <a:schemeClr val="tx1"/>
                </a:solidFill>
              </a:rPr>
              <a:t>各測定地点の月間平均値は下表のとおりで、</a:t>
            </a:r>
            <a:r>
              <a:rPr lang="ja-JP" altLang="ja-JP" sz="2000" b="1" u="sng" dirty="0" smtClean="0">
                <a:solidFill>
                  <a:srgbClr val="FF0000"/>
                </a:solidFill>
              </a:rPr>
              <a:t>若干</a:t>
            </a:r>
            <a:r>
              <a:rPr lang="ja-JP" altLang="ja-JP" sz="2000" b="1" u="sng" dirty="0">
                <a:solidFill>
                  <a:srgbClr val="FF0000"/>
                </a:solidFill>
              </a:rPr>
              <a:t>の変動が認められますが、自然放射能レベルの変動の範囲内</a:t>
            </a:r>
            <a:r>
              <a:rPr lang="ja-JP" altLang="ja-JP" sz="2000" dirty="0">
                <a:solidFill>
                  <a:schemeClr val="tx1"/>
                </a:solidFill>
              </a:rPr>
              <a:t>であると考えられます。</a:t>
            </a:r>
            <a:endParaRPr kumimoji="1" lang="ja-JP" altLang="en-US" sz="2000" dirty="0">
              <a:solidFill>
                <a:schemeClr val="tx1"/>
              </a:solidFill>
            </a:endParaRPr>
          </a:p>
        </p:txBody>
      </p:sp>
      <p:sp>
        <p:nvSpPr>
          <p:cNvPr id="11" name="テキスト ボックス 10"/>
          <p:cNvSpPr txBox="1"/>
          <p:nvPr/>
        </p:nvSpPr>
        <p:spPr>
          <a:xfrm>
            <a:off x="3360537" y="5620415"/>
            <a:ext cx="2618024" cy="400110"/>
          </a:xfrm>
          <a:prstGeom prst="rect">
            <a:avLst/>
          </a:prstGeom>
          <a:solidFill>
            <a:srgbClr val="FFFF00"/>
          </a:solidFill>
          <a:ln w="25400">
            <a:solidFill>
              <a:schemeClr val="tx1"/>
            </a:solidFill>
          </a:ln>
        </p:spPr>
        <p:txBody>
          <a:bodyPr wrap="none" rtlCol="0">
            <a:spAutoFit/>
          </a:bodyPr>
          <a:lstStyle/>
          <a:p>
            <a:r>
              <a:rPr lang="ja-JP" altLang="en-US" sz="2000" dirty="0"/>
              <a:t>考察（</a:t>
            </a:r>
            <a:r>
              <a:rPr lang="ja-JP" altLang="en-US" sz="2000" dirty="0" smtClean="0"/>
              <a:t>報告書４ページ）</a:t>
            </a:r>
            <a:endParaRPr lang="en-US" altLang="ja-JP" sz="2000" dirty="0"/>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94" y="1367636"/>
            <a:ext cx="7716000" cy="418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a:xfrm>
            <a:off x="4138794" y="5218983"/>
            <a:ext cx="1061509" cy="369332"/>
          </a:xfrm>
          <a:prstGeom prst="rect">
            <a:avLst/>
          </a:prstGeom>
          <a:noFill/>
        </p:spPr>
        <p:txBody>
          <a:bodyPr wrap="none" rtlCol="0">
            <a:spAutoFit/>
          </a:bodyPr>
          <a:lstStyle/>
          <a:p>
            <a:r>
              <a:rPr kumimoji="1" lang="ja-JP" altLang="en-US" b="1" u="sng" dirty="0" smtClean="0"/>
              <a:t>Ｈ</a:t>
            </a:r>
            <a:r>
              <a:rPr kumimoji="1" lang="en-US" altLang="ja-JP" b="1" u="sng" dirty="0" smtClean="0"/>
              <a:t>29</a:t>
            </a:r>
            <a:r>
              <a:rPr kumimoji="1" lang="ja-JP" altLang="en-US" b="1" u="sng" dirty="0" smtClean="0"/>
              <a:t>年度</a:t>
            </a:r>
            <a:endParaRPr kumimoji="1" lang="ja-JP" altLang="en-US" b="1" u="sng" dirty="0"/>
          </a:p>
        </p:txBody>
      </p:sp>
    </p:spTree>
    <p:extLst>
      <p:ext uri="{BB962C8B-B14F-4D97-AF65-F5344CB8AC3E}">
        <p14:creationId xmlns:p14="http://schemas.microsoft.com/office/powerpoint/2010/main" val="362030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39813" y="548680"/>
            <a:ext cx="7816563" cy="1077218"/>
          </a:xfrm>
          <a:prstGeom prst="rect">
            <a:avLst/>
          </a:prstGeom>
          <a:noFill/>
        </p:spPr>
        <p:txBody>
          <a:bodyPr wrap="none" rtlCol="0">
            <a:spAutoFit/>
          </a:bodyPr>
          <a:lstStyle/>
          <a:p>
            <a:r>
              <a:rPr lang="ja-JP" altLang="en-US" sz="3200" b="1" dirty="0" smtClean="0"/>
              <a:t>（２）</a:t>
            </a:r>
            <a:r>
              <a:rPr lang="en-US" altLang="ja-JP" sz="3200" b="1" dirty="0" smtClean="0"/>
              <a:t>-1</a:t>
            </a:r>
            <a:r>
              <a:rPr lang="ja-JP" altLang="en-US" sz="3200" b="1" dirty="0" smtClean="0"/>
              <a:t>　大気浮遊</a:t>
            </a:r>
            <a:r>
              <a:rPr lang="ja-JP" altLang="en-US" sz="3200" b="1" dirty="0" err="1" smtClean="0"/>
              <a:t>じん</a:t>
            </a:r>
            <a:r>
              <a:rPr lang="ja-JP" altLang="en-US" sz="3200" b="1" dirty="0" smtClean="0"/>
              <a:t>中の全</a:t>
            </a:r>
            <a:r>
              <a:rPr lang="en-US" altLang="ja-JP" sz="3200" b="1" dirty="0" smtClean="0"/>
              <a:t>α</a:t>
            </a:r>
            <a:r>
              <a:rPr lang="ja-JP" altLang="en-US" sz="3200" b="1" dirty="0" smtClean="0"/>
              <a:t>・</a:t>
            </a:r>
            <a:r>
              <a:rPr lang="en-US" altLang="ja-JP" sz="3200" b="1" dirty="0" smtClean="0"/>
              <a:t>β</a:t>
            </a:r>
            <a:r>
              <a:rPr lang="ja-JP" altLang="en-US" sz="3200" b="1" dirty="0" smtClean="0"/>
              <a:t>放射能濃度</a:t>
            </a:r>
            <a:endParaRPr lang="en-US" altLang="ja-JP" sz="3200" b="1" dirty="0" smtClean="0"/>
          </a:p>
          <a:p>
            <a:r>
              <a:rPr lang="ja-JP" altLang="en-US" sz="3200" b="1" dirty="0" smtClean="0"/>
              <a:t>　②月別最大値</a:t>
            </a:r>
            <a:endParaRPr kumimoji="1" lang="ja-JP" altLang="en-US" sz="3200" b="1" dirty="0"/>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１０</a:t>
            </a:r>
            <a:endParaRPr kumimoji="1" lang="ja-JP" altLang="en-US" sz="2800" b="1" dirty="0">
              <a:solidFill>
                <a:schemeClr val="tx1"/>
              </a:solidFill>
            </a:endParaRP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650700"/>
            <a:ext cx="8353425" cy="453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4393143" y="5788879"/>
            <a:ext cx="1061509" cy="369332"/>
          </a:xfrm>
          <a:prstGeom prst="rect">
            <a:avLst/>
          </a:prstGeom>
          <a:noFill/>
        </p:spPr>
        <p:txBody>
          <a:bodyPr wrap="none" rtlCol="0">
            <a:spAutoFit/>
          </a:bodyPr>
          <a:lstStyle/>
          <a:p>
            <a:r>
              <a:rPr kumimoji="1" lang="ja-JP" altLang="en-US" b="1" u="sng" dirty="0" smtClean="0"/>
              <a:t>Ｈ</a:t>
            </a:r>
            <a:r>
              <a:rPr kumimoji="1" lang="en-US" altLang="ja-JP" b="1" u="sng" dirty="0" smtClean="0"/>
              <a:t>29</a:t>
            </a:r>
            <a:r>
              <a:rPr kumimoji="1" lang="ja-JP" altLang="en-US" b="1" u="sng" dirty="0" smtClean="0"/>
              <a:t>年度</a:t>
            </a:r>
            <a:endParaRPr kumimoji="1" lang="ja-JP" altLang="en-US" b="1" u="sng" dirty="0"/>
          </a:p>
        </p:txBody>
      </p:sp>
    </p:spTree>
    <p:extLst>
      <p:ext uri="{BB962C8B-B14F-4D97-AF65-F5344CB8AC3E}">
        <p14:creationId xmlns:p14="http://schemas.microsoft.com/office/powerpoint/2010/main" val="29733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533" y="692696"/>
            <a:ext cx="9004962" cy="1077218"/>
          </a:xfrm>
          <a:prstGeom prst="rect">
            <a:avLst/>
          </a:prstGeom>
          <a:noFill/>
        </p:spPr>
        <p:txBody>
          <a:bodyPr wrap="square" rtlCol="0">
            <a:spAutoFit/>
          </a:bodyPr>
          <a:lstStyle/>
          <a:p>
            <a:r>
              <a:rPr lang="ja-JP" altLang="en-US" sz="3200" b="1" dirty="0"/>
              <a:t>（２</a:t>
            </a:r>
            <a:r>
              <a:rPr lang="ja-JP" altLang="en-US" sz="3200" b="1" dirty="0" smtClean="0"/>
              <a:t>）</a:t>
            </a:r>
            <a:r>
              <a:rPr lang="en-US" altLang="ja-JP" sz="3200" b="1" dirty="0" smtClean="0"/>
              <a:t>-1</a:t>
            </a:r>
            <a:r>
              <a:rPr lang="ja-JP" altLang="en-US" sz="3200" b="1" dirty="0" smtClean="0"/>
              <a:t>　大気</a:t>
            </a:r>
            <a:r>
              <a:rPr lang="ja-JP" altLang="en-US" sz="3200" b="1" dirty="0"/>
              <a:t>浮遊</a:t>
            </a:r>
            <a:r>
              <a:rPr lang="ja-JP" altLang="en-US" sz="3200" b="1" dirty="0" err="1"/>
              <a:t>じん</a:t>
            </a:r>
            <a:r>
              <a:rPr lang="ja-JP" altLang="en-US" sz="3200" b="1" dirty="0"/>
              <a:t>中の全</a:t>
            </a:r>
            <a:r>
              <a:rPr lang="en-US" altLang="ja-JP" sz="3200" b="1" dirty="0" smtClean="0"/>
              <a:t>α</a:t>
            </a:r>
            <a:r>
              <a:rPr lang="ja-JP" altLang="en-US" sz="3200" b="1" dirty="0" smtClean="0"/>
              <a:t>・</a:t>
            </a:r>
            <a:r>
              <a:rPr lang="en-US" altLang="ja-JP" sz="3200" b="1" dirty="0" smtClean="0"/>
              <a:t>β</a:t>
            </a:r>
            <a:r>
              <a:rPr lang="ja-JP" altLang="en-US" sz="3200" b="1" dirty="0" smtClean="0"/>
              <a:t>放射能</a:t>
            </a:r>
            <a:r>
              <a:rPr lang="ja-JP" altLang="en-US" sz="3200" b="1" dirty="0"/>
              <a:t>濃度</a:t>
            </a:r>
            <a:endParaRPr lang="en-US" altLang="ja-JP" sz="3200" b="1" dirty="0"/>
          </a:p>
          <a:p>
            <a:r>
              <a:rPr lang="ja-JP" altLang="en-US" sz="3200" b="1" dirty="0" smtClean="0"/>
              <a:t>　②「平常</a:t>
            </a:r>
            <a:r>
              <a:rPr lang="ja-JP" altLang="en-US" sz="3200" b="1" dirty="0"/>
              <a:t>の変動幅</a:t>
            </a:r>
            <a:r>
              <a:rPr lang="ja-JP" altLang="en-US" sz="3200" b="1" dirty="0" smtClean="0"/>
              <a:t>」を</a:t>
            </a:r>
            <a:r>
              <a:rPr lang="ja-JP" altLang="en-US" sz="3200" b="1" dirty="0"/>
              <a:t>外れた</a:t>
            </a:r>
            <a:r>
              <a:rPr lang="ja-JP" altLang="en-US" sz="3200" b="1" dirty="0" smtClean="0"/>
              <a:t>件数と要因</a:t>
            </a:r>
            <a:endParaRPr lang="ja-JP" altLang="en-US" sz="3200" b="1" dirty="0"/>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１１</a:t>
            </a:r>
            <a:endParaRPr kumimoji="1" lang="ja-JP" altLang="en-US" sz="2800" b="1" dirty="0">
              <a:solidFill>
                <a:schemeClr val="tx1"/>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744905"/>
            <a:ext cx="9067800"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4725144"/>
            <a:ext cx="74676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5255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txBox="1">
            <a:spLocks/>
          </p:cNvSpPr>
          <p:nvPr/>
        </p:nvSpPr>
        <p:spPr>
          <a:xfrm>
            <a:off x="6984323" y="644347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b="1" dirty="0">
                <a:solidFill>
                  <a:schemeClr val="tx1"/>
                </a:solidFill>
              </a:rPr>
              <a:t>１２</a:t>
            </a:r>
          </a:p>
        </p:txBody>
      </p:sp>
      <p:sp>
        <p:nvSpPr>
          <p:cNvPr id="6" name="テキスト ボックス 5"/>
          <p:cNvSpPr txBox="1"/>
          <p:nvPr/>
        </p:nvSpPr>
        <p:spPr>
          <a:xfrm>
            <a:off x="31533" y="1108665"/>
            <a:ext cx="9004962" cy="584775"/>
          </a:xfrm>
          <a:prstGeom prst="rect">
            <a:avLst/>
          </a:prstGeom>
          <a:noFill/>
        </p:spPr>
        <p:txBody>
          <a:bodyPr wrap="square" rtlCol="0">
            <a:spAutoFit/>
          </a:bodyPr>
          <a:lstStyle/>
          <a:p>
            <a:r>
              <a:rPr lang="ja-JP" altLang="en-US" sz="3200" b="1" dirty="0"/>
              <a:t>（２</a:t>
            </a:r>
            <a:r>
              <a:rPr lang="ja-JP" altLang="en-US" sz="3200" b="1" dirty="0" smtClean="0"/>
              <a:t>）</a:t>
            </a:r>
            <a:r>
              <a:rPr lang="en-US" altLang="ja-JP" sz="3200" b="1" dirty="0" smtClean="0"/>
              <a:t>-1</a:t>
            </a:r>
            <a:r>
              <a:rPr lang="ja-JP" altLang="en-US" sz="3200" b="1" dirty="0" smtClean="0"/>
              <a:t>　大気</a:t>
            </a:r>
            <a:r>
              <a:rPr lang="ja-JP" altLang="en-US" sz="3200" b="1" dirty="0"/>
              <a:t>浮遊</a:t>
            </a:r>
            <a:r>
              <a:rPr lang="ja-JP" altLang="en-US" sz="3200" b="1" dirty="0" err="1"/>
              <a:t>じん</a:t>
            </a:r>
            <a:r>
              <a:rPr lang="ja-JP" altLang="en-US" sz="3200" b="1" dirty="0"/>
              <a:t>中の全</a:t>
            </a:r>
            <a:r>
              <a:rPr lang="en-US" altLang="ja-JP" sz="3200" b="1" dirty="0" smtClean="0"/>
              <a:t>α</a:t>
            </a:r>
            <a:r>
              <a:rPr lang="ja-JP" altLang="en-US" sz="3200" b="1" dirty="0" smtClean="0"/>
              <a:t>・</a:t>
            </a:r>
            <a:r>
              <a:rPr lang="en-US" altLang="ja-JP" sz="3200" b="1" dirty="0" smtClean="0"/>
              <a:t>β</a:t>
            </a:r>
            <a:r>
              <a:rPr lang="ja-JP" altLang="en-US" sz="3200" b="1" dirty="0" smtClean="0"/>
              <a:t>放射能濃度</a:t>
            </a:r>
            <a:endParaRPr lang="en-US" altLang="ja-JP" sz="3200" b="1" dirty="0"/>
          </a:p>
        </p:txBody>
      </p:sp>
      <p:sp>
        <p:nvSpPr>
          <p:cNvPr id="8" name="テキスト ボックス 7"/>
          <p:cNvSpPr txBox="1"/>
          <p:nvPr/>
        </p:nvSpPr>
        <p:spPr>
          <a:xfrm>
            <a:off x="359541" y="1709464"/>
            <a:ext cx="7691582" cy="584775"/>
          </a:xfrm>
          <a:prstGeom prst="rect">
            <a:avLst/>
          </a:prstGeom>
          <a:noFill/>
        </p:spPr>
        <p:txBody>
          <a:bodyPr wrap="square" rtlCol="0">
            <a:spAutoFit/>
          </a:bodyPr>
          <a:lstStyle/>
          <a:p>
            <a:r>
              <a:rPr lang="ja-JP" altLang="en-US" sz="3200" b="1" dirty="0" smtClean="0"/>
              <a:t>②考察</a:t>
            </a:r>
            <a:endParaRPr kumimoji="1" lang="ja-JP" altLang="en-US" sz="3200" b="1" dirty="0"/>
          </a:p>
        </p:txBody>
      </p:sp>
      <p:sp>
        <p:nvSpPr>
          <p:cNvPr id="9" name="角丸四角形 8"/>
          <p:cNvSpPr/>
          <p:nvPr/>
        </p:nvSpPr>
        <p:spPr>
          <a:xfrm>
            <a:off x="410027" y="2786749"/>
            <a:ext cx="8496944" cy="2514459"/>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各測定地点の月間最大値は下表のとおりで、若干の変動</a:t>
            </a:r>
            <a:r>
              <a:rPr lang="ja-JP" altLang="en-US" sz="2400" dirty="0" smtClean="0">
                <a:solidFill>
                  <a:schemeClr val="tx1"/>
                </a:solidFill>
              </a:rPr>
              <a:t>が認められますが</a:t>
            </a:r>
            <a:r>
              <a:rPr lang="ja-JP" altLang="ja-JP" sz="2400" dirty="0" smtClean="0">
                <a:solidFill>
                  <a:schemeClr val="tx1"/>
                </a:solidFill>
              </a:rPr>
              <a:t>、</a:t>
            </a:r>
            <a:r>
              <a:rPr lang="ja-JP" altLang="ja-JP" sz="2400" dirty="0">
                <a:solidFill>
                  <a:schemeClr val="tx1"/>
                </a:solidFill>
              </a:rPr>
              <a:t>全α及び全β放射能濃度の相関</a:t>
            </a:r>
            <a:r>
              <a:rPr lang="ja-JP" altLang="ja-JP" sz="2400" dirty="0" smtClean="0">
                <a:solidFill>
                  <a:schemeClr val="tx1"/>
                </a:solidFill>
              </a:rPr>
              <a:t>関係や</a:t>
            </a:r>
            <a:r>
              <a:rPr lang="ja-JP" altLang="ja-JP" sz="2400" dirty="0">
                <a:solidFill>
                  <a:schemeClr val="tx1"/>
                </a:solidFill>
              </a:rPr>
              <a:t>γ線放出核種濃度の測定結果から、</a:t>
            </a:r>
            <a:r>
              <a:rPr lang="ja-JP" altLang="ja-JP" sz="2400" b="1" u="sng" dirty="0">
                <a:solidFill>
                  <a:srgbClr val="FF0000"/>
                </a:solidFill>
              </a:rPr>
              <a:t>気象要因（</a:t>
            </a:r>
            <a:r>
              <a:rPr lang="ja-JP" altLang="ja-JP" sz="2400" b="1" u="sng" dirty="0" smtClean="0">
                <a:solidFill>
                  <a:srgbClr val="FF0000"/>
                </a:solidFill>
              </a:rPr>
              <a:t>風速等</a:t>
            </a:r>
            <a:r>
              <a:rPr lang="ja-JP" altLang="ja-JP" sz="2400" b="1" u="sng" dirty="0">
                <a:solidFill>
                  <a:srgbClr val="FF0000"/>
                </a:solidFill>
              </a:rPr>
              <a:t>）による自然放射能レベル内の変動である</a:t>
            </a:r>
            <a:r>
              <a:rPr lang="ja-JP" altLang="ja-JP" sz="2400" dirty="0">
                <a:solidFill>
                  <a:schemeClr val="tx1"/>
                </a:solidFill>
              </a:rPr>
              <a:t>と考えられます。</a:t>
            </a:r>
            <a:endParaRPr kumimoji="1" lang="ja-JP" altLang="en-US" sz="2400" dirty="0">
              <a:solidFill>
                <a:schemeClr val="tx1"/>
              </a:solidFill>
            </a:endParaRPr>
          </a:p>
        </p:txBody>
      </p:sp>
      <p:sp>
        <p:nvSpPr>
          <p:cNvPr id="10" name="テキスト ボックス 9"/>
          <p:cNvSpPr txBox="1"/>
          <p:nvPr/>
        </p:nvSpPr>
        <p:spPr>
          <a:xfrm>
            <a:off x="3290347" y="2518846"/>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報告書５ページ）</a:t>
            </a:r>
            <a:endParaRPr lang="en-US" altLang="ja-JP" sz="2400" dirty="0"/>
          </a:p>
        </p:txBody>
      </p:sp>
    </p:spTree>
    <p:extLst>
      <p:ext uri="{BB962C8B-B14F-4D97-AF65-F5344CB8AC3E}">
        <p14:creationId xmlns:p14="http://schemas.microsoft.com/office/powerpoint/2010/main" val="185161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１３</a:t>
            </a:r>
            <a:endParaRPr kumimoji="1" lang="ja-JP" altLang="en-US" sz="2800" b="1" dirty="0">
              <a:solidFill>
                <a:schemeClr val="tx1"/>
              </a:solidFill>
            </a:endParaRPr>
          </a:p>
        </p:txBody>
      </p:sp>
      <p:sp>
        <p:nvSpPr>
          <p:cNvPr id="5" name="テキスト ボックス 4"/>
          <p:cNvSpPr txBox="1"/>
          <p:nvPr/>
        </p:nvSpPr>
        <p:spPr>
          <a:xfrm>
            <a:off x="31533" y="967985"/>
            <a:ext cx="9004962" cy="584775"/>
          </a:xfrm>
          <a:prstGeom prst="rect">
            <a:avLst/>
          </a:prstGeom>
          <a:noFill/>
        </p:spPr>
        <p:txBody>
          <a:bodyPr wrap="square" rtlCol="0">
            <a:spAutoFit/>
          </a:bodyPr>
          <a:lstStyle/>
          <a:p>
            <a:r>
              <a:rPr lang="ja-JP" altLang="en-US" sz="3200" b="1" dirty="0"/>
              <a:t>（２</a:t>
            </a:r>
            <a:r>
              <a:rPr lang="ja-JP" altLang="en-US" sz="3200" b="1" dirty="0" smtClean="0"/>
              <a:t>）</a:t>
            </a:r>
            <a:r>
              <a:rPr lang="en-US" altLang="ja-JP" sz="3200" b="1" dirty="0" smtClean="0"/>
              <a:t>-2</a:t>
            </a:r>
            <a:r>
              <a:rPr lang="ja-JP" altLang="en-US" sz="3200" b="1" dirty="0" smtClean="0"/>
              <a:t>　大気</a:t>
            </a:r>
            <a:r>
              <a:rPr lang="ja-JP" altLang="en-US" sz="3200" b="1" dirty="0"/>
              <a:t>浮遊</a:t>
            </a:r>
            <a:r>
              <a:rPr lang="ja-JP" altLang="en-US" sz="3200" b="1" dirty="0" err="1"/>
              <a:t>じん</a:t>
            </a:r>
            <a:r>
              <a:rPr lang="ja-JP" altLang="en-US" sz="3200" b="1" dirty="0"/>
              <a:t>中</a:t>
            </a:r>
            <a:r>
              <a:rPr lang="ja-JP" altLang="en-US" sz="3200" b="1" dirty="0" smtClean="0"/>
              <a:t>の</a:t>
            </a:r>
            <a:r>
              <a:rPr lang="en-US" altLang="ja-JP" sz="3200" b="1" dirty="0"/>
              <a:t>γ</a:t>
            </a:r>
            <a:r>
              <a:rPr lang="ja-JP" altLang="en-US" sz="3200" b="1" dirty="0"/>
              <a:t>線放出核種濃度</a:t>
            </a:r>
            <a:endParaRPr lang="ja-JP" altLang="en-US" sz="2400" b="1" dirty="0"/>
          </a:p>
        </p:txBody>
      </p:sp>
      <p:sp>
        <p:nvSpPr>
          <p:cNvPr id="7" name="角丸四角形 6"/>
          <p:cNvSpPr/>
          <p:nvPr/>
        </p:nvSpPr>
        <p:spPr>
          <a:xfrm>
            <a:off x="88310" y="6151790"/>
            <a:ext cx="8372122" cy="653497"/>
          </a:xfrm>
          <a:prstGeom prst="roundRect">
            <a:avLst>
              <a:gd name="adj" fmla="val 8308"/>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200"/>
              </a:spcBef>
            </a:pPr>
            <a:r>
              <a:rPr kumimoji="1" lang="ja-JP" altLang="en-US" sz="2400" dirty="0" smtClean="0">
                <a:solidFill>
                  <a:schemeClr val="tx1"/>
                </a:solidFill>
              </a:rPr>
              <a:t>　</a:t>
            </a:r>
            <a:r>
              <a:rPr kumimoji="1" lang="ja-JP" altLang="en-US" sz="2000" dirty="0" smtClean="0">
                <a:solidFill>
                  <a:schemeClr val="tx1"/>
                </a:solidFill>
              </a:rPr>
              <a:t>セシウム１３７等の人工核種は検出されませんでした。</a:t>
            </a:r>
            <a:endParaRPr kumimoji="1" lang="ja-JP" altLang="en-US" sz="2000" dirty="0">
              <a:solidFill>
                <a:schemeClr val="tx1"/>
              </a:solidFill>
            </a:endParaRPr>
          </a:p>
        </p:txBody>
      </p:sp>
      <p:sp>
        <p:nvSpPr>
          <p:cNvPr id="8" name="テキスト ボックス 7"/>
          <p:cNvSpPr txBox="1"/>
          <p:nvPr/>
        </p:nvSpPr>
        <p:spPr>
          <a:xfrm>
            <a:off x="3102424" y="5923599"/>
            <a:ext cx="2618024" cy="400110"/>
          </a:xfrm>
          <a:prstGeom prst="rect">
            <a:avLst/>
          </a:prstGeom>
          <a:solidFill>
            <a:srgbClr val="FFFF00"/>
          </a:solidFill>
          <a:ln w="25400">
            <a:solidFill>
              <a:schemeClr val="tx1"/>
            </a:solidFill>
          </a:ln>
        </p:spPr>
        <p:txBody>
          <a:bodyPr wrap="none" rtlCol="0">
            <a:spAutoFit/>
          </a:bodyPr>
          <a:lstStyle/>
          <a:p>
            <a:r>
              <a:rPr lang="ja-JP" altLang="en-US" sz="2000" dirty="0"/>
              <a:t>考察（</a:t>
            </a:r>
            <a:r>
              <a:rPr lang="ja-JP" altLang="en-US" sz="2000" dirty="0" smtClean="0"/>
              <a:t>報告書６ページ</a:t>
            </a:r>
            <a:r>
              <a:rPr lang="ja-JP" altLang="en-US" sz="2000" dirty="0"/>
              <a:t>）</a:t>
            </a:r>
            <a:endParaRPr lang="en-US" altLang="ja-JP" sz="2000" dirty="0"/>
          </a:p>
        </p:txBody>
      </p:sp>
      <p:sp>
        <p:nvSpPr>
          <p:cNvPr id="10" name="テキスト ボックス 9"/>
          <p:cNvSpPr txBox="1"/>
          <p:nvPr/>
        </p:nvSpPr>
        <p:spPr>
          <a:xfrm>
            <a:off x="397262" y="1552760"/>
            <a:ext cx="8401597" cy="461665"/>
          </a:xfrm>
          <a:prstGeom prst="rect">
            <a:avLst/>
          </a:prstGeom>
          <a:noFill/>
        </p:spPr>
        <p:txBody>
          <a:bodyPr wrap="square" rtlCol="0">
            <a:spAutoFit/>
          </a:bodyPr>
          <a:lstStyle/>
          <a:p>
            <a:r>
              <a:rPr lang="ja-JP" altLang="en-US" sz="2400" dirty="0"/>
              <a:t>大気浮遊</a:t>
            </a:r>
            <a:r>
              <a:rPr lang="ja-JP" altLang="en-US" sz="2400" dirty="0" err="1"/>
              <a:t>じん</a:t>
            </a:r>
            <a:r>
              <a:rPr lang="ja-JP" altLang="en-US" sz="2400" dirty="0"/>
              <a:t>中セシウム濃度                   </a:t>
            </a:r>
            <a:r>
              <a:rPr lang="ja-JP" altLang="en-US" sz="2400" dirty="0" smtClean="0"/>
              <a:t>　　　　　　　 </a:t>
            </a:r>
            <a:r>
              <a:rPr lang="ja-JP" altLang="en-US" sz="2400" dirty="0"/>
              <a:t>（</a:t>
            </a:r>
            <a:r>
              <a:rPr lang="en-US" altLang="ja-JP" sz="2400" dirty="0" err="1"/>
              <a:t>mBq</a:t>
            </a:r>
            <a:r>
              <a:rPr lang="en-US" altLang="ja-JP" sz="2400" dirty="0"/>
              <a:t>/m</a:t>
            </a:r>
            <a:r>
              <a:rPr lang="en-US" altLang="ja-JP" sz="2400" baseline="30000" dirty="0"/>
              <a:t>3</a:t>
            </a:r>
            <a:r>
              <a:rPr lang="ja-JP" altLang="en-US" sz="2400" dirty="0"/>
              <a:t>） </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172" y="2073874"/>
            <a:ext cx="8746738" cy="3443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075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１４</a:t>
            </a:r>
            <a:endParaRPr kumimoji="1" lang="ja-JP" altLang="en-US" sz="2800" b="1" dirty="0">
              <a:solidFill>
                <a:schemeClr val="tx1"/>
              </a:solidFill>
            </a:endParaRPr>
          </a:p>
        </p:txBody>
      </p:sp>
      <p:sp>
        <p:nvSpPr>
          <p:cNvPr id="8" name="テキスト ボックス 7"/>
          <p:cNvSpPr txBox="1"/>
          <p:nvPr/>
        </p:nvSpPr>
        <p:spPr>
          <a:xfrm>
            <a:off x="139038" y="404664"/>
            <a:ext cx="9004962" cy="584775"/>
          </a:xfrm>
          <a:prstGeom prst="rect">
            <a:avLst/>
          </a:prstGeom>
          <a:noFill/>
        </p:spPr>
        <p:txBody>
          <a:bodyPr wrap="square" rtlCol="0">
            <a:spAutoFit/>
          </a:bodyPr>
          <a:lstStyle/>
          <a:p>
            <a:r>
              <a:rPr lang="ja-JP" altLang="en-US" sz="3200" b="1" dirty="0"/>
              <a:t>（３）排水・底質中の全</a:t>
            </a:r>
            <a:r>
              <a:rPr lang="en-US" altLang="ja-JP" sz="3200" b="1" dirty="0"/>
              <a:t>β</a:t>
            </a:r>
            <a:r>
              <a:rPr lang="ja-JP" altLang="en-US" sz="3200" b="1" dirty="0"/>
              <a:t>放射能濃度</a:t>
            </a:r>
          </a:p>
        </p:txBody>
      </p:sp>
      <p:sp>
        <p:nvSpPr>
          <p:cNvPr id="9" name="角丸四角形 8"/>
          <p:cNvSpPr/>
          <p:nvPr/>
        </p:nvSpPr>
        <p:spPr>
          <a:xfrm>
            <a:off x="429183" y="5427880"/>
            <a:ext cx="8496944" cy="968029"/>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kumimoji="1" lang="ja-JP" altLang="en-US" sz="1600" b="1" dirty="0" smtClean="0">
                <a:solidFill>
                  <a:schemeClr val="tx1"/>
                </a:solidFill>
              </a:rPr>
              <a:t>近畿大学原子力研究所前マンホールの排水試料の測定値は、東大阪市地域の平常の変動幅の上限値を超過しましたが、自然の放射能の変動と考えられるレベルで、原子力施設の異常もないことから、原子力施設の寄与はないと判断されます。</a:t>
            </a:r>
            <a:endParaRPr kumimoji="1" lang="ja-JP" altLang="en-US" sz="1600" b="1" dirty="0">
              <a:solidFill>
                <a:schemeClr val="tx1"/>
              </a:solidFill>
            </a:endParaRPr>
          </a:p>
        </p:txBody>
      </p:sp>
      <p:sp>
        <p:nvSpPr>
          <p:cNvPr id="10" name="テキスト ボックス 9"/>
          <p:cNvSpPr txBox="1"/>
          <p:nvPr/>
        </p:nvSpPr>
        <p:spPr>
          <a:xfrm>
            <a:off x="3334155" y="5126999"/>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報告書６ページ）</a:t>
            </a:r>
            <a:endParaRPr lang="en-US" altLang="ja-JP" sz="2400" dirty="0"/>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6820" y="939565"/>
            <a:ext cx="6443572" cy="4220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016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332656"/>
            <a:ext cx="6428363" cy="1077218"/>
          </a:xfrm>
          <a:prstGeom prst="rect">
            <a:avLst/>
          </a:prstGeom>
          <a:noFill/>
        </p:spPr>
        <p:txBody>
          <a:bodyPr wrap="none" rtlCol="0">
            <a:spAutoFit/>
          </a:bodyPr>
          <a:lstStyle/>
          <a:p>
            <a:r>
              <a:rPr lang="ja-JP" altLang="en-US" sz="3200" b="1" dirty="0" smtClean="0"/>
              <a:t>（４）環境試料中の</a:t>
            </a:r>
            <a:r>
              <a:rPr lang="en-US" altLang="ja-JP" sz="3200" b="1" dirty="0"/>
              <a:t>γ</a:t>
            </a:r>
            <a:r>
              <a:rPr lang="ja-JP" altLang="en-US" sz="3200" b="1" dirty="0" smtClean="0"/>
              <a:t>線放出核種濃度</a:t>
            </a:r>
            <a:endParaRPr lang="en-US" altLang="ja-JP" sz="3200" b="1" dirty="0"/>
          </a:p>
          <a:p>
            <a:r>
              <a:rPr lang="ja-JP" altLang="en-US" sz="3200" b="1" dirty="0" smtClean="0"/>
              <a:t>　①土壌中のセシウム１３７濃度</a:t>
            </a:r>
            <a:endParaRPr lang="ja-JP" altLang="en-US" sz="3200" b="1" dirty="0"/>
          </a:p>
        </p:txBody>
      </p:sp>
      <p:sp>
        <p:nvSpPr>
          <p:cNvPr id="12" name="正方形/長方形 11"/>
          <p:cNvSpPr/>
          <p:nvPr/>
        </p:nvSpPr>
        <p:spPr>
          <a:xfrm>
            <a:off x="971600" y="5817309"/>
            <a:ext cx="7920880" cy="640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１５</a:t>
            </a:r>
            <a:endParaRPr kumimoji="1" lang="ja-JP" altLang="en-US" sz="2800" b="1" dirty="0">
              <a:solidFill>
                <a:schemeClr val="tx1"/>
              </a:solidFill>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409874"/>
            <a:ext cx="8174624" cy="5048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3189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0053" y="570056"/>
            <a:ext cx="6840334" cy="1077218"/>
          </a:xfrm>
          <a:prstGeom prst="rect">
            <a:avLst/>
          </a:prstGeom>
          <a:noFill/>
        </p:spPr>
        <p:txBody>
          <a:bodyPr wrap="none" rtlCol="0">
            <a:spAutoFit/>
          </a:bodyPr>
          <a:lstStyle/>
          <a:p>
            <a:r>
              <a:rPr lang="ja-JP" altLang="en-US" sz="3200" b="1" dirty="0" smtClean="0"/>
              <a:t>（４）環境試料中の</a:t>
            </a:r>
            <a:r>
              <a:rPr lang="en-US" altLang="ja-JP" sz="3200" b="1" dirty="0"/>
              <a:t>γ</a:t>
            </a:r>
            <a:r>
              <a:rPr lang="ja-JP" altLang="en-US" sz="3200" b="1" dirty="0" smtClean="0"/>
              <a:t>線放出核種等濃度</a:t>
            </a:r>
            <a:endParaRPr lang="en-US" altLang="ja-JP" sz="3200" b="1" dirty="0"/>
          </a:p>
          <a:p>
            <a:r>
              <a:rPr lang="ja-JP" altLang="en-US" sz="3200" b="1" dirty="0" smtClean="0"/>
              <a:t>　②排水中のセシウム１３７濃度</a:t>
            </a:r>
            <a:endParaRPr lang="ja-JP" altLang="en-US" sz="3200" b="1" dirty="0"/>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１６</a:t>
            </a:r>
            <a:endParaRPr kumimoji="1" lang="ja-JP" altLang="en-US" sz="2800" b="1" dirty="0">
              <a:solidFill>
                <a:schemeClr val="tx1"/>
              </a:solidFill>
            </a:endParaRPr>
          </a:p>
        </p:txBody>
      </p:sp>
      <p:sp>
        <p:nvSpPr>
          <p:cNvPr id="6" name="テキスト ボックス 5"/>
          <p:cNvSpPr txBox="1"/>
          <p:nvPr/>
        </p:nvSpPr>
        <p:spPr>
          <a:xfrm>
            <a:off x="611560" y="1689083"/>
            <a:ext cx="7622565" cy="461665"/>
          </a:xfrm>
          <a:prstGeom prst="rect">
            <a:avLst/>
          </a:prstGeom>
          <a:noFill/>
        </p:spPr>
        <p:txBody>
          <a:bodyPr wrap="square" rtlCol="0">
            <a:spAutoFit/>
          </a:bodyPr>
          <a:lstStyle/>
          <a:p>
            <a:r>
              <a:rPr lang="ja-JP" altLang="en-US" sz="2400" dirty="0" smtClean="0"/>
              <a:t>排水中セシウム</a:t>
            </a:r>
            <a:r>
              <a:rPr lang="ja-JP" altLang="en-US" sz="2400" dirty="0"/>
              <a:t>濃度                   </a:t>
            </a:r>
            <a:r>
              <a:rPr lang="ja-JP" altLang="en-US" sz="2400" dirty="0" smtClean="0"/>
              <a:t>　　　　　　　　　　 </a:t>
            </a:r>
            <a:r>
              <a:rPr lang="ja-JP" altLang="en-US" sz="2400" dirty="0"/>
              <a:t>（</a:t>
            </a:r>
            <a:r>
              <a:rPr lang="en-US" altLang="ja-JP" sz="2400" dirty="0" err="1"/>
              <a:t>mBq</a:t>
            </a:r>
            <a:r>
              <a:rPr lang="en-US" altLang="ja-JP" sz="2400" dirty="0" smtClean="0"/>
              <a:t>/</a:t>
            </a:r>
            <a:r>
              <a:rPr lang="ja-JP" altLang="en-US" sz="2400" dirty="0" smtClean="0"/>
              <a:t>Ｌ） </a:t>
            </a:r>
            <a:endParaRPr lang="ja-JP" altLang="en-US" sz="24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261" y="2116334"/>
            <a:ext cx="8743014" cy="4192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086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936" y="188640"/>
            <a:ext cx="6840334" cy="1077218"/>
          </a:xfrm>
          <a:prstGeom prst="rect">
            <a:avLst/>
          </a:prstGeom>
          <a:noFill/>
        </p:spPr>
        <p:txBody>
          <a:bodyPr wrap="none" rtlCol="0">
            <a:spAutoFit/>
          </a:bodyPr>
          <a:lstStyle/>
          <a:p>
            <a:r>
              <a:rPr lang="ja-JP" altLang="en-US" sz="3200" b="1" dirty="0" smtClean="0"/>
              <a:t>（４）環境試料中の</a:t>
            </a:r>
            <a:r>
              <a:rPr lang="en-US" altLang="ja-JP" sz="3200" b="1" dirty="0"/>
              <a:t>γ</a:t>
            </a:r>
            <a:r>
              <a:rPr lang="ja-JP" altLang="en-US" sz="3200" b="1" dirty="0" smtClean="0"/>
              <a:t>線放出核種等濃度</a:t>
            </a:r>
            <a:endParaRPr lang="en-US" altLang="ja-JP" sz="3200" b="1" dirty="0"/>
          </a:p>
          <a:p>
            <a:r>
              <a:rPr lang="ja-JP" altLang="en-US" sz="3200" b="1" dirty="0" smtClean="0"/>
              <a:t>　③底質中のセシウム１３７濃度</a:t>
            </a:r>
            <a:endParaRPr lang="ja-JP" altLang="en-US" sz="3200" b="1"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260045"/>
            <a:ext cx="8418145" cy="5036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１７</a:t>
            </a:r>
            <a:endParaRPr kumimoji="1" lang="ja-JP" altLang="en-US" sz="2800" b="1" dirty="0">
              <a:solidFill>
                <a:schemeClr val="tx1"/>
              </a:solidFill>
            </a:endParaRPr>
          </a:p>
        </p:txBody>
      </p:sp>
    </p:spTree>
    <p:extLst>
      <p:ext uri="{BB962C8B-B14F-4D97-AF65-F5344CB8AC3E}">
        <p14:creationId xmlns:p14="http://schemas.microsoft.com/office/powerpoint/2010/main" val="175013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232" y="888802"/>
            <a:ext cx="6840334" cy="584775"/>
          </a:xfrm>
          <a:prstGeom prst="rect">
            <a:avLst/>
          </a:prstGeom>
          <a:noFill/>
        </p:spPr>
        <p:txBody>
          <a:bodyPr wrap="none" rtlCol="0">
            <a:spAutoFit/>
          </a:bodyPr>
          <a:lstStyle/>
          <a:p>
            <a:r>
              <a:rPr lang="ja-JP" altLang="en-US" sz="3200" b="1" dirty="0" smtClean="0"/>
              <a:t>（４）環境試料中の</a:t>
            </a:r>
            <a:r>
              <a:rPr lang="en-US" altLang="ja-JP" sz="3200" b="1" dirty="0"/>
              <a:t>γ</a:t>
            </a:r>
            <a:r>
              <a:rPr lang="ja-JP" altLang="en-US" sz="3200" b="1" dirty="0" smtClean="0"/>
              <a:t>線放出核種等濃度</a:t>
            </a:r>
            <a:endParaRPr lang="en-US" altLang="ja-JP" sz="3200" b="1" dirty="0"/>
          </a:p>
        </p:txBody>
      </p:sp>
      <p:sp>
        <p:nvSpPr>
          <p:cNvPr id="4" name="角丸四角形 3"/>
          <p:cNvSpPr/>
          <p:nvPr/>
        </p:nvSpPr>
        <p:spPr>
          <a:xfrm>
            <a:off x="315376" y="1909660"/>
            <a:ext cx="8496944" cy="4327652"/>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lang="ja-JP" altLang="ja-JP" sz="2800" dirty="0" smtClean="0">
                <a:solidFill>
                  <a:schemeClr val="tx1"/>
                </a:solidFill>
              </a:rPr>
              <a:t>熊取町</a:t>
            </a:r>
            <a:r>
              <a:rPr lang="ja-JP" altLang="ja-JP" sz="2800" dirty="0">
                <a:solidFill>
                  <a:schemeClr val="tx1"/>
                </a:solidFill>
              </a:rPr>
              <a:t>地域、泉佐野市地域及び東大阪市地域</a:t>
            </a:r>
            <a:r>
              <a:rPr lang="ja-JP" altLang="ja-JP" sz="2800" dirty="0" smtClean="0">
                <a:solidFill>
                  <a:schemeClr val="tx1"/>
                </a:solidFill>
              </a:rPr>
              <a:t>で採取</a:t>
            </a:r>
            <a:r>
              <a:rPr lang="ja-JP" altLang="ja-JP" sz="2800" dirty="0">
                <a:solidFill>
                  <a:schemeClr val="tx1"/>
                </a:solidFill>
              </a:rPr>
              <a:t>した環境試料（土壌、農作物（米）、農作物</a:t>
            </a:r>
            <a:r>
              <a:rPr lang="ja-JP" altLang="ja-JP" sz="2800" dirty="0" smtClean="0">
                <a:solidFill>
                  <a:schemeClr val="tx1"/>
                </a:solidFill>
              </a:rPr>
              <a:t>（</a:t>
            </a:r>
            <a:r>
              <a:rPr lang="ja-JP" altLang="en-US" sz="2800" dirty="0" smtClean="0">
                <a:solidFill>
                  <a:schemeClr val="tx1"/>
                </a:solidFill>
              </a:rPr>
              <a:t>キャベツ</a:t>
            </a:r>
            <a:r>
              <a:rPr lang="ja-JP" altLang="ja-JP" sz="2800" dirty="0" smtClean="0">
                <a:solidFill>
                  <a:schemeClr val="tx1"/>
                </a:solidFill>
              </a:rPr>
              <a:t>）</a:t>
            </a:r>
            <a:r>
              <a:rPr lang="ja-JP" altLang="en-US" sz="2800" dirty="0" smtClean="0">
                <a:solidFill>
                  <a:schemeClr val="tx1"/>
                </a:solidFill>
              </a:rPr>
              <a:t>、</a:t>
            </a:r>
            <a:r>
              <a:rPr lang="ja-JP" altLang="ja-JP" sz="2800" dirty="0" smtClean="0">
                <a:solidFill>
                  <a:schemeClr val="tx1"/>
                </a:solidFill>
              </a:rPr>
              <a:t>指標</a:t>
            </a:r>
            <a:r>
              <a:rPr lang="ja-JP" altLang="ja-JP" sz="2800" dirty="0">
                <a:solidFill>
                  <a:schemeClr val="tx1"/>
                </a:solidFill>
              </a:rPr>
              <a:t>生物</a:t>
            </a:r>
            <a:r>
              <a:rPr lang="ja-JP" altLang="ja-JP" sz="2800" dirty="0" smtClean="0">
                <a:solidFill>
                  <a:schemeClr val="tx1"/>
                </a:solidFill>
              </a:rPr>
              <a:t>（</a:t>
            </a:r>
            <a:r>
              <a:rPr lang="ja-JP" altLang="en-US" sz="2800" dirty="0">
                <a:solidFill>
                  <a:schemeClr val="tx1"/>
                </a:solidFill>
              </a:rPr>
              <a:t>ツバキ</a:t>
            </a:r>
            <a:r>
              <a:rPr lang="ja-JP" altLang="ja-JP" sz="2800" dirty="0" smtClean="0">
                <a:solidFill>
                  <a:schemeClr val="tx1"/>
                </a:solidFill>
              </a:rPr>
              <a:t>）</a:t>
            </a:r>
            <a:r>
              <a:rPr lang="ja-JP" altLang="ja-JP" sz="2800" dirty="0">
                <a:solidFill>
                  <a:schemeClr val="tx1"/>
                </a:solidFill>
              </a:rPr>
              <a:t>、陸水、排水、底質</a:t>
            </a:r>
            <a:r>
              <a:rPr lang="ja-JP" altLang="ja-JP" sz="2800" dirty="0" smtClean="0">
                <a:solidFill>
                  <a:schemeClr val="tx1"/>
                </a:solidFill>
              </a:rPr>
              <a:t>）</a:t>
            </a:r>
            <a:r>
              <a:rPr lang="ja-JP" altLang="en-US" sz="2800" dirty="0" smtClean="0">
                <a:solidFill>
                  <a:schemeClr val="tx1"/>
                </a:solidFill>
              </a:rPr>
              <a:t>を</a:t>
            </a:r>
            <a:r>
              <a:rPr lang="ja-JP" altLang="ja-JP" sz="2800" dirty="0" smtClean="0">
                <a:solidFill>
                  <a:schemeClr val="tx1"/>
                </a:solidFill>
              </a:rPr>
              <a:t>分析</a:t>
            </a:r>
            <a:r>
              <a:rPr lang="ja-JP" altLang="en-US" sz="2800" dirty="0" smtClean="0">
                <a:solidFill>
                  <a:schemeClr val="tx1"/>
                </a:solidFill>
              </a:rPr>
              <a:t>した</a:t>
            </a:r>
            <a:r>
              <a:rPr lang="ja-JP" altLang="ja-JP" sz="2800" dirty="0" smtClean="0">
                <a:solidFill>
                  <a:schemeClr val="tx1"/>
                </a:solidFill>
              </a:rPr>
              <a:t>結果</a:t>
            </a:r>
            <a:r>
              <a:rPr lang="ja-JP" altLang="en-US" sz="2800" dirty="0" smtClean="0">
                <a:solidFill>
                  <a:schemeClr val="tx1"/>
                </a:solidFill>
              </a:rPr>
              <a:t>、セシウム</a:t>
            </a:r>
            <a:r>
              <a:rPr lang="en-US" altLang="ja-JP" sz="2800" dirty="0" smtClean="0">
                <a:solidFill>
                  <a:schemeClr val="tx1"/>
                </a:solidFill>
              </a:rPr>
              <a:t>137</a:t>
            </a:r>
            <a:r>
              <a:rPr lang="ja-JP" altLang="en-US" sz="2800" dirty="0" smtClean="0">
                <a:solidFill>
                  <a:schemeClr val="tx1"/>
                </a:solidFill>
              </a:rPr>
              <a:t>以外の</a:t>
            </a:r>
            <a:r>
              <a:rPr lang="en-US" altLang="ja-JP" sz="2800" dirty="0" smtClean="0">
                <a:solidFill>
                  <a:schemeClr val="tx1"/>
                </a:solidFill>
              </a:rPr>
              <a:t>γ</a:t>
            </a:r>
            <a:r>
              <a:rPr lang="ja-JP" altLang="en-US" sz="2800" dirty="0" smtClean="0">
                <a:solidFill>
                  <a:schemeClr val="tx1"/>
                </a:solidFill>
              </a:rPr>
              <a:t>線放出核種</a:t>
            </a:r>
            <a:r>
              <a:rPr lang="ja-JP" altLang="ja-JP" sz="2800" dirty="0" smtClean="0">
                <a:solidFill>
                  <a:schemeClr val="tx1"/>
                </a:solidFill>
              </a:rPr>
              <a:t>は</a:t>
            </a:r>
            <a:r>
              <a:rPr lang="ja-JP" altLang="en-US" sz="2800" dirty="0" smtClean="0">
                <a:solidFill>
                  <a:schemeClr val="tx1"/>
                </a:solidFill>
              </a:rPr>
              <a:t>検出されませんでした。</a:t>
            </a:r>
            <a:r>
              <a:rPr lang="ja-JP" altLang="ja-JP" sz="2800" dirty="0" smtClean="0">
                <a:solidFill>
                  <a:schemeClr val="tx1"/>
                </a:solidFill>
              </a:rPr>
              <a:t>下表</a:t>
            </a:r>
            <a:r>
              <a:rPr lang="ja-JP" altLang="ja-JP" sz="2800" dirty="0">
                <a:solidFill>
                  <a:schemeClr val="tx1"/>
                </a:solidFill>
              </a:rPr>
              <a:t>の</a:t>
            </a:r>
            <a:r>
              <a:rPr lang="ja-JP" altLang="ja-JP" sz="2800" dirty="0" smtClean="0">
                <a:solidFill>
                  <a:schemeClr val="tx1"/>
                </a:solidFill>
              </a:rPr>
              <a:t>とおり、</a:t>
            </a:r>
            <a:r>
              <a:rPr lang="ja-JP" altLang="ja-JP" sz="2800" u="sng" dirty="0" smtClean="0">
                <a:solidFill>
                  <a:srgbClr val="0070C0"/>
                </a:solidFill>
              </a:rPr>
              <a:t>土壌</a:t>
            </a:r>
            <a:r>
              <a:rPr lang="ja-JP" altLang="ja-JP" sz="2800" dirty="0" smtClean="0">
                <a:solidFill>
                  <a:schemeClr val="tx1"/>
                </a:solidFill>
              </a:rPr>
              <a:t>から</a:t>
            </a:r>
            <a:r>
              <a:rPr lang="ja-JP" altLang="ja-JP" sz="2800" dirty="0">
                <a:solidFill>
                  <a:schemeClr val="tx1"/>
                </a:solidFill>
              </a:rPr>
              <a:t>微量のセシウム</a:t>
            </a:r>
            <a:r>
              <a:rPr lang="en-US" altLang="ja-JP" sz="2800" dirty="0">
                <a:solidFill>
                  <a:schemeClr val="tx1"/>
                </a:solidFill>
              </a:rPr>
              <a:t>137</a:t>
            </a:r>
            <a:r>
              <a:rPr lang="ja-JP" altLang="ja-JP" sz="2800" dirty="0" err="1">
                <a:solidFill>
                  <a:schemeClr val="tx1"/>
                </a:solidFill>
              </a:rPr>
              <a:t>が検</a:t>
            </a:r>
            <a:r>
              <a:rPr lang="ja-JP" altLang="ja-JP" sz="2800" dirty="0" smtClean="0">
                <a:solidFill>
                  <a:schemeClr val="tx1"/>
                </a:solidFill>
              </a:rPr>
              <a:t>出されました</a:t>
            </a:r>
            <a:r>
              <a:rPr lang="ja-JP" altLang="en-US" sz="2800" dirty="0" smtClean="0">
                <a:solidFill>
                  <a:schemeClr val="tx1"/>
                </a:solidFill>
              </a:rPr>
              <a:t>が、</a:t>
            </a:r>
            <a:r>
              <a:rPr lang="ja-JP" altLang="ja-JP" sz="2800" b="1" u="sng" dirty="0" smtClean="0">
                <a:solidFill>
                  <a:srgbClr val="FF0000"/>
                </a:solidFill>
              </a:rPr>
              <a:t>濃度</a:t>
            </a:r>
            <a:r>
              <a:rPr lang="ja-JP" altLang="ja-JP" sz="2800" b="1" u="sng" dirty="0">
                <a:solidFill>
                  <a:srgbClr val="FF0000"/>
                </a:solidFill>
              </a:rPr>
              <a:t>は平常の</a:t>
            </a:r>
            <a:r>
              <a:rPr lang="ja-JP" altLang="ja-JP" sz="2800" b="1" u="sng" dirty="0" smtClean="0">
                <a:solidFill>
                  <a:srgbClr val="FF0000"/>
                </a:solidFill>
              </a:rPr>
              <a:t>変動幅の</a:t>
            </a:r>
            <a:r>
              <a:rPr lang="ja-JP" altLang="ja-JP" sz="2800" b="1" u="sng" dirty="0">
                <a:solidFill>
                  <a:srgbClr val="FF0000"/>
                </a:solidFill>
              </a:rPr>
              <a:t>範囲内で非常に低いことから、主に過去の核実験</a:t>
            </a:r>
            <a:r>
              <a:rPr lang="ja-JP" altLang="ja-JP" sz="2800" b="1" u="sng" dirty="0" smtClean="0">
                <a:solidFill>
                  <a:srgbClr val="FF0000"/>
                </a:solidFill>
              </a:rPr>
              <a:t>等の</a:t>
            </a:r>
            <a:r>
              <a:rPr lang="ja-JP" altLang="ja-JP" sz="2800" b="1" u="sng" dirty="0">
                <a:solidFill>
                  <a:srgbClr val="FF0000"/>
                </a:solidFill>
              </a:rPr>
              <a:t>影響が残っているためと考えられます。</a:t>
            </a:r>
            <a:endParaRPr kumimoji="1" lang="ja-JP" altLang="en-US" sz="2800" b="1" u="sng" dirty="0">
              <a:solidFill>
                <a:srgbClr val="FF0000"/>
              </a:solidFill>
            </a:endParaRPr>
          </a:p>
        </p:txBody>
      </p:sp>
      <p:sp>
        <p:nvSpPr>
          <p:cNvPr id="5" name="テキスト ボックス 4"/>
          <p:cNvSpPr txBox="1"/>
          <p:nvPr/>
        </p:nvSpPr>
        <p:spPr>
          <a:xfrm>
            <a:off x="3275856" y="1678827"/>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報告書６ページ</a:t>
            </a:r>
            <a:r>
              <a:rPr lang="ja-JP" altLang="en-US" sz="2400" dirty="0"/>
              <a:t>）</a:t>
            </a:r>
            <a:endParaRPr lang="en-US" altLang="ja-JP" sz="2400" dirty="0"/>
          </a:p>
        </p:txBody>
      </p:sp>
      <p:sp>
        <p:nvSpPr>
          <p:cNvPr id="9"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１８</a:t>
            </a:r>
            <a:endParaRPr kumimoji="1" lang="ja-JP" altLang="en-US" sz="2800" b="1" dirty="0">
              <a:solidFill>
                <a:schemeClr val="tx1"/>
              </a:solidFill>
            </a:endParaRPr>
          </a:p>
        </p:txBody>
      </p:sp>
    </p:spTree>
    <p:extLst>
      <p:ext uri="{BB962C8B-B14F-4D97-AF65-F5344CB8AC3E}">
        <p14:creationId xmlns:p14="http://schemas.microsoft.com/office/powerpoint/2010/main" val="336013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260648"/>
            <a:ext cx="7391913" cy="1040011"/>
          </a:xfrm>
        </p:spPr>
        <p:txBody>
          <a:bodyPr>
            <a:noAutofit/>
          </a:bodyPr>
          <a:lstStyle/>
          <a:p>
            <a:pPr algn="l"/>
            <a:r>
              <a:rPr lang="ja-JP" altLang="en-US" sz="3600" dirty="0" smtClean="0">
                <a:latin typeface="+mj-ea"/>
              </a:rPr>
              <a:t>大阪府の</a:t>
            </a:r>
            <a:r>
              <a:rPr lang="en-US" altLang="ja-JP" sz="3600" dirty="0" smtClean="0">
                <a:latin typeface="+mj-ea"/>
              </a:rPr>
              <a:t>H</a:t>
            </a:r>
            <a:r>
              <a:rPr kumimoji="1" lang="ja-JP" altLang="en-US" sz="3600" dirty="0" smtClean="0">
                <a:latin typeface="+mj-ea"/>
              </a:rPr>
              <a:t>２９年度監視結果について</a:t>
            </a:r>
            <a:endParaRPr kumimoji="1" lang="ja-JP" altLang="en-US" sz="3600" dirty="0">
              <a:latin typeface="+mj-ea"/>
            </a:endParaRPr>
          </a:p>
        </p:txBody>
      </p:sp>
      <p:sp>
        <p:nvSpPr>
          <p:cNvPr id="4" name="テキスト ボックス 3"/>
          <p:cNvSpPr txBox="1"/>
          <p:nvPr/>
        </p:nvSpPr>
        <p:spPr>
          <a:xfrm>
            <a:off x="623361" y="1484784"/>
            <a:ext cx="7870704" cy="4493538"/>
          </a:xfrm>
          <a:prstGeom prst="rect">
            <a:avLst/>
          </a:prstGeom>
          <a:noFill/>
        </p:spPr>
        <p:txBody>
          <a:bodyPr wrap="square" rtlCol="0">
            <a:spAutoFit/>
          </a:bodyPr>
          <a:lstStyle/>
          <a:p>
            <a:pPr>
              <a:lnSpc>
                <a:spcPts val="3300"/>
              </a:lnSpc>
            </a:pPr>
            <a:r>
              <a:rPr kumimoji="1" lang="ja-JP" altLang="en-US" sz="2400" dirty="0" smtClean="0"/>
              <a:t>１　空間放射線</a:t>
            </a:r>
            <a:endParaRPr kumimoji="1" lang="en-US" altLang="ja-JP" sz="2400" dirty="0" smtClean="0"/>
          </a:p>
          <a:p>
            <a:pPr>
              <a:lnSpc>
                <a:spcPts val="3300"/>
              </a:lnSpc>
            </a:pPr>
            <a:r>
              <a:rPr kumimoji="1" lang="ja-JP" altLang="en-US" sz="2400" dirty="0" smtClean="0"/>
              <a:t>  （１）空間線量率（</a:t>
            </a:r>
            <a:r>
              <a:rPr kumimoji="1" lang="en-US" altLang="ja-JP" sz="2400" dirty="0" smtClean="0"/>
              <a:t>γ</a:t>
            </a:r>
            <a:r>
              <a:rPr kumimoji="1" lang="ja-JP" altLang="en-US" sz="2400" dirty="0" smtClean="0"/>
              <a:t>線）</a:t>
            </a:r>
            <a:endParaRPr kumimoji="1" lang="en-US" altLang="ja-JP" sz="2400" dirty="0" smtClean="0"/>
          </a:p>
          <a:p>
            <a:pPr>
              <a:lnSpc>
                <a:spcPts val="3300"/>
              </a:lnSpc>
            </a:pPr>
            <a:r>
              <a:rPr lang="ja-JP" altLang="en-US" sz="2400" dirty="0" smtClean="0"/>
              <a:t>  （</a:t>
            </a:r>
            <a:r>
              <a:rPr lang="ja-JP" altLang="en-US" sz="2400" dirty="0"/>
              <a:t>２</a:t>
            </a:r>
            <a:r>
              <a:rPr lang="ja-JP" altLang="en-US" sz="2400" dirty="0" smtClean="0"/>
              <a:t>）積算線量</a:t>
            </a:r>
            <a:endParaRPr lang="en-US" altLang="ja-JP" sz="2400" dirty="0" smtClean="0"/>
          </a:p>
          <a:p>
            <a:pPr>
              <a:lnSpc>
                <a:spcPts val="3300"/>
              </a:lnSpc>
            </a:pPr>
            <a:r>
              <a:rPr kumimoji="1" lang="ja-JP" altLang="en-US" sz="2400" dirty="0" smtClean="0"/>
              <a:t>  （</a:t>
            </a:r>
            <a:r>
              <a:rPr kumimoji="1" lang="ja-JP" altLang="en-US" sz="2400" dirty="0"/>
              <a:t>３</a:t>
            </a:r>
            <a:r>
              <a:rPr kumimoji="1" lang="ja-JP" altLang="en-US" sz="2400" dirty="0" smtClean="0"/>
              <a:t>）中性子線量率</a:t>
            </a:r>
            <a:endParaRPr kumimoji="1" lang="en-US" altLang="ja-JP" sz="2400" dirty="0" smtClean="0"/>
          </a:p>
          <a:p>
            <a:endParaRPr lang="en-US" altLang="ja-JP" sz="1100" dirty="0" smtClean="0"/>
          </a:p>
          <a:p>
            <a:pPr>
              <a:lnSpc>
                <a:spcPts val="3300"/>
              </a:lnSpc>
            </a:pPr>
            <a:r>
              <a:rPr lang="ja-JP" altLang="en-US" sz="2400" dirty="0" smtClean="0"/>
              <a:t>２　環境試料</a:t>
            </a:r>
            <a:endParaRPr kumimoji="1" lang="en-US" altLang="ja-JP" sz="2400" dirty="0" smtClean="0"/>
          </a:p>
          <a:p>
            <a:pPr>
              <a:lnSpc>
                <a:spcPts val="3300"/>
              </a:lnSpc>
            </a:pPr>
            <a:r>
              <a:rPr lang="ja-JP" altLang="en-US" sz="2400" dirty="0" smtClean="0"/>
              <a:t>  （１）</a:t>
            </a:r>
            <a:r>
              <a:rPr lang="en-US" altLang="ja-JP" sz="2400" dirty="0" smtClean="0"/>
              <a:t>-</a:t>
            </a:r>
            <a:r>
              <a:rPr lang="ja-JP" altLang="en-US" sz="2400" dirty="0" smtClean="0"/>
              <a:t>１　大気浮遊</a:t>
            </a:r>
            <a:r>
              <a:rPr lang="ja-JP" altLang="en-US" sz="2400" dirty="0" err="1"/>
              <a:t>じん</a:t>
            </a:r>
            <a:r>
              <a:rPr kumimoji="1" lang="ja-JP" altLang="en-US" sz="2400" dirty="0" smtClean="0"/>
              <a:t>中の全</a:t>
            </a:r>
            <a:r>
              <a:rPr kumimoji="1" lang="en-US" altLang="ja-JP" sz="2400" dirty="0" smtClean="0"/>
              <a:t>α</a:t>
            </a:r>
            <a:r>
              <a:rPr kumimoji="1" lang="ja-JP" altLang="en-US" sz="2400" dirty="0" smtClean="0"/>
              <a:t>・</a:t>
            </a:r>
            <a:r>
              <a:rPr kumimoji="1" lang="en-US" altLang="ja-JP" sz="2400" dirty="0" smtClean="0"/>
              <a:t>β</a:t>
            </a:r>
            <a:r>
              <a:rPr kumimoji="1" lang="ja-JP" altLang="en-US" sz="2400" dirty="0" smtClean="0"/>
              <a:t>放射能濃度</a:t>
            </a:r>
            <a:endParaRPr kumimoji="1" lang="en-US" altLang="ja-JP" sz="2400" dirty="0" smtClean="0"/>
          </a:p>
          <a:p>
            <a:pPr>
              <a:lnSpc>
                <a:spcPts val="3300"/>
              </a:lnSpc>
            </a:pPr>
            <a:r>
              <a:rPr kumimoji="1" lang="ja-JP" altLang="en-US" sz="2400" dirty="0" smtClean="0"/>
              <a:t>　  　  </a:t>
            </a:r>
            <a:r>
              <a:rPr kumimoji="1" lang="en-US" altLang="ja-JP" sz="2400" dirty="0" smtClean="0"/>
              <a:t>-</a:t>
            </a:r>
            <a:r>
              <a:rPr kumimoji="1" lang="ja-JP" altLang="en-US" sz="2400" dirty="0" smtClean="0"/>
              <a:t>２　</a:t>
            </a:r>
            <a:r>
              <a:rPr lang="ja-JP" altLang="en-US" sz="2400" dirty="0" smtClean="0"/>
              <a:t>大気</a:t>
            </a:r>
            <a:r>
              <a:rPr lang="ja-JP" altLang="en-US" sz="2400" dirty="0"/>
              <a:t>浮遊</a:t>
            </a:r>
            <a:r>
              <a:rPr lang="ja-JP" altLang="en-US" sz="2400" dirty="0" err="1"/>
              <a:t>じん</a:t>
            </a:r>
            <a:r>
              <a:rPr lang="ja-JP" altLang="en-US" sz="2400" dirty="0"/>
              <a:t>中</a:t>
            </a:r>
            <a:r>
              <a:rPr lang="ja-JP" altLang="en-US" sz="2400" dirty="0" smtClean="0"/>
              <a:t>の</a:t>
            </a:r>
            <a:r>
              <a:rPr lang="en-US" altLang="ja-JP" sz="2400" dirty="0" smtClean="0"/>
              <a:t>γ</a:t>
            </a:r>
            <a:r>
              <a:rPr lang="ja-JP" altLang="en-US" sz="2400" dirty="0" smtClean="0"/>
              <a:t>線</a:t>
            </a:r>
            <a:r>
              <a:rPr lang="ja-JP" altLang="en-US" sz="2400" dirty="0"/>
              <a:t>放出核種</a:t>
            </a:r>
            <a:endParaRPr lang="en-US" altLang="ja-JP" sz="2400" dirty="0"/>
          </a:p>
          <a:p>
            <a:pPr>
              <a:lnSpc>
                <a:spcPts val="3300"/>
              </a:lnSpc>
            </a:pPr>
            <a:r>
              <a:rPr lang="ja-JP" altLang="en-US" sz="2400" dirty="0" smtClean="0"/>
              <a:t>  （２）環境試料中の全</a:t>
            </a:r>
            <a:r>
              <a:rPr lang="en-US" altLang="ja-JP" sz="2400" dirty="0" smtClean="0"/>
              <a:t>β</a:t>
            </a:r>
            <a:r>
              <a:rPr lang="ja-JP" altLang="en-US" sz="2400" dirty="0" smtClean="0"/>
              <a:t>放射能濃度</a:t>
            </a:r>
            <a:endParaRPr kumimoji="1" lang="en-US" altLang="ja-JP" sz="2400" dirty="0" smtClean="0"/>
          </a:p>
          <a:p>
            <a:pPr>
              <a:lnSpc>
                <a:spcPts val="3300"/>
              </a:lnSpc>
            </a:pPr>
            <a:r>
              <a:rPr lang="ja-JP" altLang="en-US" sz="2400" dirty="0" smtClean="0"/>
              <a:t>  （３）環境試料中の核種濃度（</a:t>
            </a:r>
            <a:r>
              <a:rPr lang="en-US" altLang="ja-JP" sz="2400" dirty="0" smtClean="0"/>
              <a:t>γ</a:t>
            </a:r>
            <a:r>
              <a:rPr lang="ja-JP" altLang="en-US" sz="2400" dirty="0" smtClean="0"/>
              <a:t>線放出核種）</a:t>
            </a:r>
            <a:endParaRPr lang="en-US" altLang="ja-JP" sz="2400" dirty="0" smtClean="0"/>
          </a:p>
          <a:p>
            <a:pPr>
              <a:lnSpc>
                <a:spcPts val="3300"/>
              </a:lnSpc>
            </a:pPr>
            <a:r>
              <a:rPr kumimoji="1" lang="ja-JP" altLang="en-US" sz="2400" dirty="0" smtClean="0"/>
              <a:t>  （</a:t>
            </a:r>
            <a:r>
              <a:rPr lang="ja-JP" altLang="en-US" sz="2400" dirty="0"/>
              <a:t>４</a:t>
            </a:r>
            <a:r>
              <a:rPr kumimoji="1" lang="ja-JP" altLang="en-US" sz="2400" dirty="0" smtClean="0"/>
              <a:t>）</a:t>
            </a:r>
            <a:r>
              <a:rPr lang="ja-JP" altLang="en-US" sz="2400" dirty="0"/>
              <a:t>環境試料中の核種濃度</a:t>
            </a:r>
            <a:r>
              <a:rPr lang="ja-JP" altLang="en-US" sz="2400" dirty="0" smtClean="0"/>
              <a:t>（トリチウム及びウラン）</a:t>
            </a:r>
            <a:endParaRPr lang="en-US" altLang="ja-JP" sz="2400" dirty="0"/>
          </a:p>
        </p:txBody>
      </p:sp>
      <p:sp>
        <p:nvSpPr>
          <p:cNvPr id="7"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a:t>
            </a:r>
            <a:endParaRPr kumimoji="1" lang="ja-JP" altLang="en-US" sz="2800" b="1" dirty="0">
              <a:solidFill>
                <a:schemeClr val="tx1"/>
              </a:solidFill>
            </a:endParaRPr>
          </a:p>
        </p:txBody>
      </p:sp>
    </p:spTree>
    <p:extLst>
      <p:ext uri="{BB962C8B-B14F-4D97-AF65-F5344CB8AC3E}">
        <p14:creationId xmlns:p14="http://schemas.microsoft.com/office/powerpoint/2010/main" val="1703912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053" y="570056"/>
            <a:ext cx="9039654" cy="584775"/>
          </a:xfrm>
          <a:prstGeom prst="rect">
            <a:avLst/>
          </a:prstGeom>
          <a:noFill/>
        </p:spPr>
        <p:txBody>
          <a:bodyPr wrap="none" rtlCol="0">
            <a:spAutoFit/>
          </a:bodyPr>
          <a:lstStyle/>
          <a:p>
            <a:r>
              <a:rPr lang="ja-JP" altLang="en-US" sz="3200" b="1" dirty="0" smtClean="0"/>
              <a:t>（５）環境試料中の核種濃度（トリチウム及びウラン）</a:t>
            </a:r>
          </a:p>
        </p:txBody>
      </p:sp>
      <p:sp>
        <p:nvSpPr>
          <p:cNvPr id="5" name="角丸四角形 4"/>
          <p:cNvSpPr/>
          <p:nvPr/>
        </p:nvSpPr>
        <p:spPr>
          <a:xfrm>
            <a:off x="185234" y="4647745"/>
            <a:ext cx="8874473" cy="1642303"/>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lang="ja-JP" altLang="ja-JP" sz="2400" dirty="0" smtClean="0">
                <a:solidFill>
                  <a:schemeClr val="tx1"/>
                </a:solidFill>
              </a:rPr>
              <a:t>トリチウム</a:t>
            </a:r>
            <a:r>
              <a:rPr lang="ja-JP" altLang="en-US" sz="2400" dirty="0">
                <a:solidFill>
                  <a:schemeClr val="tx1"/>
                </a:solidFill>
              </a:rPr>
              <a:t>及び</a:t>
            </a:r>
            <a:r>
              <a:rPr lang="ja-JP" altLang="ja-JP" sz="2400" dirty="0" smtClean="0">
                <a:solidFill>
                  <a:schemeClr val="tx1"/>
                </a:solidFill>
              </a:rPr>
              <a:t>ウラン</a:t>
            </a:r>
            <a:r>
              <a:rPr lang="ja-JP" altLang="ja-JP" sz="2400" dirty="0">
                <a:solidFill>
                  <a:schemeClr val="tx1"/>
                </a:solidFill>
              </a:rPr>
              <a:t>の濃度についても、平常の</a:t>
            </a:r>
            <a:r>
              <a:rPr lang="ja-JP" altLang="ja-JP" sz="2400" dirty="0" smtClean="0">
                <a:solidFill>
                  <a:schemeClr val="tx1"/>
                </a:solidFill>
              </a:rPr>
              <a:t>変動幅の</a:t>
            </a:r>
            <a:r>
              <a:rPr lang="ja-JP" altLang="ja-JP" sz="2400" dirty="0">
                <a:solidFill>
                  <a:schemeClr val="tx1"/>
                </a:solidFill>
              </a:rPr>
              <a:t>範囲内で非常に低いこと</a:t>
            </a:r>
            <a:r>
              <a:rPr lang="ja-JP" altLang="ja-JP" sz="2400" dirty="0" smtClean="0">
                <a:solidFill>
                  <a:schemeClr val="tx1"/>
                </a:solidFill>
              </a:rPr>
              <a:t>から</a:t>
            </a:r>
            <a:r>
              <a:rPr lang="ja-JP" altLang="en-US" sz="2400" dirty="0" smtClean="0">
                <a:solidFill>
                  <a:schemeClr val="tx1"/>
                </a:solidFill>
              </a:rPr>
              <a:t>、自然</a:t>
            </a:r>
            <a:r>
              <a:rPr lang="ja-JP" altLang="ja-JP" sz="2400" dirty="0" smtClean="0">
                <a:solidFill>
                  <a:schemeClr val="tx1"/>
                </a:solidFill>
              </a:rPr>
              <a:t>放射能</a:t>
            </a:r>
            <a:r>
              <a:rPr lang="ja-JP" altLang="ja-JP" sz="2400" dirty="0">
                <a:solidFill>
                  <a:schemeClr val="tx1"/>
                </a:solidFill>
              </a:rPr>
              <a:t>レベルであると考えられます。</a:t>
            </a:r>
            <a:endParaRPr kumimoji="1" lang="ja-JP" altLang="en-US" sz="2400" dirty="0">
              <a:solidFill>
                <a:schemeClr val="tx1"/>
              </a:solidFill>
            </a:endParaRPr>
          </a:p>
        </p:txBody>
      </p:sp>
      <p:sp>
        <p:nvSpPr>
          <p:cNvPr id="6" name="テキスト ボックス 5"/>
          <p:cNvSpPr txBox="1"/>
          <p:nvPr/>
        </p:nvSpPr>
        <p:spPr>
          <a:xfrm>
            <a:off x="3068998" y="4412726"/>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報告書７ページ</a:t>
            </a:r>
            <a:r>
              <a:rPr lang="ja-JP" altLang="en-US" sz="2400" dirty="0"/>
              <a:t>）</a:t>
            </a:r>
            <a:endParaRPr lang="en-US" altLang="ja-JP" sz="24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53" y="1165295"/>
            <a:ext cx="9003086" cy="3144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１９</a:t>
            </a:r>
            <a:endParaRPr kumimoji="1" lang="ja-JP" altLang="en-US" sz="2800" b="1" dirty="0">
              <a:solidFill>
                <a:schemeClr val="tx1"/>
              </a:solidFill>
            </a:endParaRPr>
          </a:p>
        </p:txBody>
      </p:sp>
    </p:spTree>
    <p:extLst>
      <p:ext uri="{BB962C8B-B14F-4D97-AF65-F5344CB8AC3E}">
        <p14:creationId xmlns:p14="http://schemas.microsoft.com/office/powerpoint/2010/main" val="373425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649005" y="908720"/>
            <a:ext cx="7865863"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dirty="0" smtClean="0"/>
              <a:t>【</a:t>
            </a:r>
            <a:r>
              <a:rPr lang="ja-JP" altLang="en-US" sz="3200" dirty="0" smtClean="0"/>
              <a:t>府内原子力施設の再開について</a:t>
            </a:r>
            <a:r>
              <a:rPr lang="en-US" altLang="ja-JP" sz="3200" dirty="0" smtClean="0"/>
              <a:t>】</a:t>
            </a:r>
            <a:endParaRPr lang="en-US" altLang="ja-JP" sz="2800" dirty="0"/>
          </a:p>
          <a:p>
            <a:pPr algn="l"/>
            <a:endParaRPr lang="ja-JP" altLang="en-US" sz="2800" dirty="0"/>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smtClean="0">
                <a:solidFill>
                  <a:schemeClr val="tx1"/>
                </a:solidFill>
              </a:rPr>
              <a:t>２０</a:t>
            </a:r>
            <a:endParaRPr kumimoji="1" lang="ja-JP" altLang="en-US" sz="2800" b="1" dirty="0">
              <a:solidFill>
                <a:schemeClr val="tx1"/>
              </a:solidFill>
            </a:endParaRPr>
          </a:p>
        </p:txBody>
      </p:sp>
      <p:sp>
        <p:nvSpPr>
          <p:cNvPr id="6" name="フローチャート : 代替処理 5"/>
          <p:cNvSpPr/>
          <p:nvPr/>
        </p:nvSpPr>
        <p:spPr>
          <a:xfrm>
            <a:off x="827584" y="1844824"/>
            <a:ext cx="7687284" cy="4104274"/>
          </a:xfrm>
          <a:prstGeom prst="flowChartAlternate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rPr>
              <a:t>　平成</a:t>
            </a:r>
            <a:r>
              <a:rPr lang="en-US" altLang="ja-JP" sz="2800" dirty="0" smtClean="0">
                <a:solidFill>
                  <a:schemeClr val="tx1"/>
                </a:solidFill>
              </a:rPr>
              <a:t>29</a:t>
            </a:r>
            <a:r>
              <a:rPr lang="ja-JP" altLang="en-US" sz="2800" dirty="0">
                <a:solidFill>
                  <a:schemeClr val="tx1"/>
                </a:solidFill>
              </a:rPr>
              <a:t>年度上半期に近畿大学原子力研究所及び京都大学原子炉実験所の試験研究炉が約</a:t>
            </a:r>
            <a:r>
              <a:rPr lang="en-US" altLang="ja-JP" sz="2800" dirty="0">
                <a:solidFill>
                  <a:schemeClr val="tx1"/>
                </a:solidFill>
              </a:rPr>
              <a:t>3</a:t>
            </a:r>
            <a:r>
              <a:rPr lang="ja-JP" altLang="en-US" sz="2800" dirty="0">
                <a:solidFill>
                  <a:schemeClr val="tx1"/>
                </a:solidFill>
              </a:rPr>
              <a:t>年ぶりに運転を再開しましたが、固定観測局の測定値に異常は見られませんでした</a:t>
            </a:r>
            <a:r>
              <a:rPr lang="ja-JP" altLang="en-US" sz="2800" dirty="0" smtClean="0">
                <a:solidFill>
                  <a:schemeClr val="tx1"/>
                </a:solidFill>
              </a:rPr>
              <a:t>。</a:t>
            </a:r>
            <a:endParaRPr lang="en-US" altLang="ja-JP" sz="2800" dirty="0" smtClean="0">
              <a:solidFill>
                <a:schemeClr val="tx1"/>
              </a:solidFill>
            </a:endParaRPr>
          </a:p>
          <a:p>
            <a:endParaRPr lang="en-US" altLang="ja-JP" sz="2800" dirty="0" smtClean="0">
              <a:solidFill>
                <a:schemeClr val="tx1"/>
              </a:solidFill>
            </a:endParaRPr>
          </a:p>
          <a:p>
            <a:r>
              <a:rPr lang="ja-JP" altLang="en-US" sz="2400" dirty="0" smtClean="0">
                <a:solidFill>
                  <a:schemeClr val="tx1"/>
                </a:solidFill>
              </a:rPr>
              <a:t>①</a:t>
            </a:r>
            <a:r>
              <a:rPr lang="en-US" altLang="ja-JP" sz="2400" dirty="0" smtClean="0">
                <a:solidFill>
                  <a:schemeClr val="tx1"/>
                </a:solidFill>
              </a:rPr>
              <a:t>4</a:t>
            </a:r>
            <a:r>
              <a:rPr lang="ja-JP" altLang="en-US" sz="2400" dirty="0" smtClean="0">
                <a:solidFill>
                  <a:schemeClr val="tx1"/>
                </a:solidFill>
              </a:rPr>
              <a:t>月</a:t>
            </a:r>
            <a:r>
              <a:rPr lang="en-US" altLang="ja-JP" sz="2400" dirty="0" smtClean="0">
                <a:solidFill>
                  <a:schemeClr val="tx1"/>
                </a:solidFill>
              </a:rPr>
              <a:t>12</a:t>
            </a:r>
            <a:r>
              <a:rPr lang="ja-JP" altLang="en-US" sz="2400" dirty="0" smtClean="0">
                <a:solidFill>
                  <a:schemeClr val="tx1"/>
                </a:solidFill>
              </a:rPr>
              <a:t>日　近畿</a:t>
            </a:r>
            <a:r>
              <a:rPr lang="ja-JP" altLang="en-US" sz="2400" dirty="0">
                <a:solidFill>
                  <a:schemeClr val="tx1"/>
                </a:solidFill>
              </a:rPr>
              <a:t>大学原子力研究所（</a:t>
            </a:r>
            <a:r>
              <a:rPr lang="en-US" altLang="ja-JP" sz="2400" dirty="0">
                <a:solidFill>
                  <a:schemeClr val="tx1"/>
                </a:solidFill>
              </a:rPr>
              <a:t>UTR</a:t>
            </a:r>
            <a:r>
              <a:rPr lang="ja-JP" altLang="en-US" sz="2400" dirty="0">
                <a:solidFill>
                  <a:schemeClr val="tx1"/>
                </a:solidFill>
              </a:rPr>
              <a:t>－</a:t>
            </a:r>
            <a:r>
              <a:rPr lang="en-US" altLang="ja-JP" sz="2400" dirty="0">
                <a:solidFill>
                  <a:schemeClr val="tx1"/>
                </a:solidFill>
              </a:rPr>
              <a:t>KINKI</a:t>
            </a:r>
            <a:r>
              <a:rPr lang="en-US" altLang="ja-JP" sz="2400" dirty="0" smtClean="0">
                <a:solidFill>
                  <a:schemeClr val="tx1"/>
                </a:solidFill>
              </a:rPr>
              <a:t>)</a:t>
            </a:r>
            <a:endParaRPr lang="en-US" altLang="ja-JP" sz="2400" dirty="0">
              <a:solidFill>
                <a:schemeClr val="tx1"/>
              </a:solidFill>
            </a:endParaRPr>
          </a:p>
          <a:p>
            <a:r>
              <a:rPr lang="ja-JP" altLang="en-US" sz="2400" dirty="0" smtClean="0">
                <a:solidFill>
                  <a:schemeClr val="tx1"/>
                </a:solidFill>
              </a:rPr>
              <a:t>②</a:t>
            </a:r>
            <a:r>
              <a:rPr lang="en-US" altLang="ja-JP" sz="2400" dirty="0" smtClean="0">
                <a:solidFill>
                  <a:schemeClr val="tx1"/>
                </a:solidFill>
              </a:rPr>
              <a:t>6</a:t>
            </a:r>
            <a:r>
              <a:rPr lang="ja-JP" altLang="en-US" sz="2400" dirty="0" smtClean="0">
                <a:solidFill>
                  <a:schemeClr val="tx1"/>
                </a:solidFill>
              </a:rPr>
              <a:t>月</a:t>
            </a:r>
            <a:r>
              <a:rPr lang="en-US" altLang="ja-JP" sz="2400" dirty="0" smtClean="0">
                <a:solidFill>
                  <a:schemeClr val="tx1"/>
                </a:solidFill>
              </a:rPr>
              <a:t>21</a:t>
            </a:r>
            <a:r>
              <a:rPr lang="ja-JP" altLang="en-US" sz="2400" dirty="0" smtClean="0">
                <a:solidFill>
                  <a:schemeClr val="tx1"/>
                </a:solidFill>
              </a:rPr>
              <a:t>日　京都</a:t>
            </a:r>
            <a:r>
              <a:rPr lang="ja-JP" altLang="en-US" sz="2400" dirty="0">
                <a:solidFill>
                  <a:schemeClr val="tx1"/>
                </a:solidFill>
              </a:rPr>
              <a:t>大学原子炉実験所（</a:t>
            </a:r>
            <a:r>
              <a:rPr lang="en-US" altLang="ja-JP" sz="2400" dirty="0">
                <a:solidFill>
                  <a:schemeClr val="tx1"/>
                </a:solidFill>
              </a:rPr>
              <a:t>KUCA</a:t>
            </a:r>
            <a:r>
              <a:rPr lang="ja-JP" altLang="en-US" sz="2400" dirty="0">
                <a:solidFill>
                  <a:schemeClr val="tx1"/>
                </a:solidFill>
              </a:rPr>
              <a:t>）</a:t>
            </a:r>
          </a:p>
          <a:p>
            <a:r>
              <a:rPr lang="ja-JP" altLang="en-US" sz="2400" dirty="0" smtClean="0">
                <a:solidFill>
                  <a:schemeClr val="tx1"/>
                </a:solidFill>
              </a:rPr>
              <a:t>③</a:t>
            </a:r>
            <a:r>
              <a:rPr lang="en-US" altLang="ja-JP" sz="2400" dirty="0" smtClean="0">
                <a:solidFill>
                  <a:schemeClr val="tx1"/>
                </a:solidFill>
              </a:rPr>
              <a:t>8</a:t>
            </a:r>
            <a:r>
              <a:rPr lang="ja-JP" altLang="en-US" sz="2400" dirty="0" smtClean="0">
                <a:solidFill>
                  <a:schemeClr val="tx1"/>
                </a:solidFill>
              </a:rPr>
              <a:t>月</a:t>
            </a:r>
            <a:r>
              <a:rPr lang="en-US" altLang="ja-JP" sz="2400" dirty="0" smtClean="0">
                <a:solidFill>
                  <a:schemeClr val="tx1"/>
                </a:solidFill>
              </a:rPr>
              <a:t>29</a:t>
            </a:r>
            <a:r>
              <a:rPr lang="ja-JP" altLang="en-US" sz="2400" dirty="0" smtClean="0">
                <a:solidFill>
                  <a:schemeClr val="tx1"/>
                </a:solidFill>
              </a:rPr>
              <a:t>日　京都</a:t>
            </a:r>
            <a:r>
              <a:rPr lang="ja-JP" altLang="en-US" sz="2400" dirty="0">
                <a:solidFill>
                  <a:schemeClr val="tx1"/>
                </a:solidFill>
              </a:rPr>
              <a:t>大学原子炉実験所（</a:t>
            </a:r>
            <a:r>
              <a:rPr lang="en-US" altLang="ja-JP" sz="2400" dirty="0">
                <a:solidFill>
                  <a:schemeClr val="tx1"/>
                </a:solidFill>
              </a:rPr>
              <a:t>KUR</a:t>
            </a:r>
            <a:r>
              <a:rPr lang="en-US" altLang="ja-JP" sz="2400" dirty="0" smtClean="0">
                <a:solidFill>
                  <a:schemeClr val="tx1"/>
                </a:solidFill>
              </a:rPr>
              <a:t>)</a:t>
            </a:r>
            <a:endParaRPr lang="en-US" altLang="ja-JP" sz="2400" dirty="0">
              <a:solidFill>
                <a:schemeClr val="tx1"/>
              </a:solidFill>
            </a:endParaRPr>
          </a:p>
          <a:p>
            <a:pPr algn="ctr"/>
            <a:endParaRPr lang="en-US" altLang="ja-JP" dirty="0"/>
          </a:p>
        </p:txBody>
      </p:sp>
      <p:sp>
        <p:nvSpPr>
          <p:cNvPr id="7" name="テキスト ボックス 6"/>
          <p:cNvSpPr txBox="1"/>
          <p:nvPr/>
        </p:nvSpPr>
        <p:spPr>
          <a:xfrm>
            <a:off x="2902228" y="1613991"/>
            <a:ext cx="3052439"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a:t>
            </a:r>
            <a:r>
              <a:rPr lang="en-US" altLang="ja-JP" sz="2400" dirty="0" smtClean="0"/>
              <a:t>8</a:t>
            </a:r>
            <a:r>
              <a:rPr lang="ja-JP" altLang="en-US" sz="2400" dirty="0" smtClean="0"/>
              <a:t>ページ</a:t>
            </a:r>
            <a:r>
              <a:rPr lang="ja-JP" altLang="en-US" sz="2400" dirty="0"/>
              <a:t>）</a:t>
            </a:r>
            <a:endParaRPr lang="en-US" altLang="ja-JP" sz="2400" dirty="0"/>
          </a:p>
        </p:txBody>
      </p:sp>
    </p:spTree>
    <p:extLst>
      <p:ext uri="{BB962C8B-B14F-4D97-AF65-F5344CB8AC3E}">
        <p14:creationId xmlns:p14="http://schemas.microsoft.com/office/powerpoint/2010/main" val="71310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467544" y="1700808"/>
            <a:ext cx="8208912"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200" dirty="0" smtClean="0"/>
              <a:t>【</a:t>
            </a:r>
            <a:r>
              <a:rPr lang="ja-JP" altLang="en-US" sz="3200" dirty="0" smtClean="0"/>
              <a:t>府内原子力施設における事故等について</a:t>
            </a:r>
            <a:r>
              <a:rPr lang="en-US" altLang="ja-JP" sz="3200" dirty="0" smtClean="0"/>
              <a:t>】</a:t>
            </a:r>
            <a:r>
              <a:rPr lang="ja-JP" altLang="en-US" sz="2800" dirty="0" smtClean="0"/>
              <a:t>　</a:t>
            </a:r>
            <a:endParaRPr lang="en-US" altLang="ja-JP" sz="2800" dirty="0" smtClean="0"/>
          </a:p>
          <a:p>
            <a:pPr algn="l"/>
            <a:endParaRPr lang="en-US" altLang="ja-JP" sz="2000" dirty="0" smtClean="0"/>
          </a:p>
          <a:p>
            <a:pPr algn="l"/>
            <a:r>
              <a:rPr lang="ja-JP" altLang="en-US" sz="2000" dirty="0" smtClean="0"/>
              <a:t>平成</a:t>
            </a:r>
            <a:r>
              <a:rPr lang="en-US" altLang="ja-JP" sz="2000" dirty="0"/>
              <a:t>29</a:t>
            </a:r>
            <a:r>
              <a:rPr lang="ja-JP" altLang="en-US" sz="2000" dirty="0"/>
              <a:t>年度上半期に</a:t>
            </a:r>
            <a:r>
              <a:rPr lang="ja-JP" altLang="en-US" sz="2000" dirty="0" smtClean="0"/>
              <a:t>府内原子力施設において、</a:t>
            </a:r>
            <a:r>
              <a:rPr lang="ja-JP" altLang="en-US" sz="2000" dirty="0"/>
              <a:t>以下</a:t>
            </a:r>
            <a:r>
              <a:rPr lang="ja-JP" altLang="en-US" sz="2000" dirty="0" smtClean="0"/>
              <a:t>のとおり</a:t>
            </a:r>
            <a:r>
              <a:rPr lang="en-US" altLang="ja-JP" sz="2000" dirty="0" smtClean="0"/>
              <a:t>3</a:t>
            </a:r>
            <a:r>
              <a:rPr lang="ja-JP" altLang="en-US" sz="2000" dirty="0" smtClean="0"/>
              <a:t>件の事故等がありました。</a:t>
            </a:r>
            <a:endParaRPr lang="en-US" altLang="ja-JP" sz="2000" dirty="0"/>
          </a:p>
          <a:p>
            <a:pPr algn="l"/>
            <a:r>
              <a:rPr lang="ja-JP" altLang="en-US" sz="2800" dirty="0" smtClean="0"/>
              <a:t>  </a:t>
            </a:r>
            <a:r>
              <a:rPr lang="ja-JP" altLang="en-US" sz="2000" dirty="0" smtClean="0"/>
              <a:t>①</a:t>
            </a:r>
            <a:r>
              <a:rPr lang="en-US" altLang="ja-JP" sz="2000" dirty="0" smtClean="0"/>
              <a:t>8</a:t>
            </a:r>
            <a:r>
              <a:rPr lang="ja-JP" altLang="en-US" sz="2000" dirty="0" smtClean="0"/>
              <a:t>月</a:t>
            </a:r>
            <a:r>
              <a:rPr lang="en-US" altLang="ja-JP" sz="2000" dirty="0" smtClean="0"/>
              <a:t>10</a:t>
            </a:r>
            <a:r>
              <a:rPr lang="ja-JP" altLang="en-US" sz="2000" dirty="0" smtClean="0"/>
              <a:t>日　原子燃料工業㈱熊取事業所</a:t>
            </a:r>
            <a:endParaRPr lang="en-US" altLang="ja-JP" sz="2000" dirty="0" smtClean="0"/>
          </a:p>
          <a:p>
            <a:pPr algn="l"/>
            <a:r>
              <a:rPr lang="ja-JP" altLang="en-US" sz="2000" dirty="0"/>
              <a:t>　</a:t>
            </a:r>
            <a:r>
              <a:rPr lang="ja-JP" altLang="en-US" sz="2000" dirty="0" smtClean="0"/>
              <a:t>　　　　　　　　　 第</a:t>
            </a:r>
            <a:r>
              <a:rPr lang="en-US" altLang="ja-JP" sz="2000" dirty="0" smtClean="0"/>
              <a:t>2</a:t>
            </a:r>
            <a:r>
              <a:rPr lang="ja-JP" altLang="en-US" sz="2000" dirty="0" smtClean="0"/>
              <a:t>加工棟における酸化ウラン粉末の漏えい</a:t>
            </a:r>
            <a:endParaRPr lang="en-US" altLang="ja-JP" sz="2000" dirty="0" smtClean="0"/>
          </a:p>
          <a:p>
            <a:pPr algn="l"/>
            <a:r>
              <a:rPr lang="ja-JP" altLang="en-US" sz="2000" dirty="0"/>
              <a:t>　</a:t>
            </a:r>
            <a:r>
              <a:rPr lang="ja-JP" altLang="en-US" sz="2000" dirty="0" smtClean="0"/>
              <a:t>②</a:t>
            </a:r>
            <a:r>
              <a:rPr lang="en-US" altLang="ja-JP" sz="2000" dirty="0" smtClean="0"/>
              <a:t>8</a:t>
            </a:r>
            <a:r>
              <a:rPr lang="ja-JP" altLang="en-US" sz="2000" dirty="0" smtClean="0"/>
              <a:t>月</a:t>
            </a:r>
            <a:r>
              <a:rPr lang="en-US" altLang="ja-JP" sz="2000" dirty="0" smtClean="0"/>
              <a:t>25</a:t>
            </a:r>
            <a:r>
              <a:rPr lang="ja-JP" altLang="en-US" sz="2000" dirty="0" smtClean="0"/>
              <a:t>日　</a:t>
            </a:r>
            <a:r>
              <a:rPr lang="ja-JP" altLang="en-US" sz="2000" dirty="0"/>
              <a:t>京都大学原子炉</a:t>
            </a:r>
            <a:r>
              <a:rPr lang="ja-JP" altLang="en-US" sz="2000" dirty="0" smtClean="0"/>
              <a:t>実験所</a:t>
            </a:r>
            <a:endParaRPr lang="en-US" altLang="ja-JP" sz="2000" dirty="0" smtClean="0"/>
          </a:p>
          <a:p>
            <a:pPr algn="l"/>
            <a:r>
              <a:rPr lang="ja-JP" altLang="en-US" sz="2000" dirty="0" smtClean="0"/>
              <a:t>　　　　　　　　　　</a:t>
            </a:r>
            <a:r>
              <a:rPr lang="en-US" altLang="ja-JP" sz="2000" dirty="0" smtClean="0"/>
              <a:t>KUCA</a:t>
            </a:r>
            <a:r>
              <a:rPr lang="ja-JP" altLang="en-US" sz="2000" dirty="0" smtClean="0"/>
              <a:t>スタックダストモニタのろ紙送りの不調</a:t>
            </a:r>
            <a:endParaRPr lang="en-US" altLang="ja-JP" sz="2000" dirty="0" smtClean="0"/>
          </a:p>
          <a:p>
            <a:pPr algn="l"/>
            <a:r>
              <a:rPr lang="ja-JP" altLang="en-US" sz="2000" dirty="0"/>
              <a:t>　</a:t>
            </a:r>
            <a:r>
              <a:rPr lang="ja-JP" altLang="en-US" sz="2000" dirty="0" smtClean="0"/>
              <a:t>③</a:t>
            </a:r>
            <a:r>
              <a:rPr lang="en-US" altLang="ja-JP" sz="2000" dirty="0" smtClean="0"/>
              <a:t>9</a:t>
            </a:r>
            <a:r>
              <a:rPr lang="ja-JP" altLang="en-US" sz="2000" dirty="0" smtClean="0"/>
              <a:t>月</a:t>
            </a:r>
            <a:r>
              <a:rPr lang="en-US" altLang="ja-JP" sz="2000" dirty="0" smtClean="0"/>
              <a:t>20</a:t>
            </a:r>
            <a:r>
              <a:rPr lang="ja-JP" altLang="en-US" sz="2000" dirty="0" smtClean="0"/>
              <a:t>日   京都</a:t>
            </a:r>
            <a:r>
              <a:rPr lang="ja-JP" altLang="en-US" sz="2000" dirty="0"/>
              <a:t>大学原子炉</a:t>
            </a:r>
            <a:r>
              <a:rPr lang="ja-JP" altLang="en-US" sz="2000" dirty="0" smtClean="0"/>
              <a:t>実験所</a:t>
            </a:r>
            <a:endParaRPr lang="en-US" altLang="ja-JP" sz="2000" dirty="0" smtClean="0"/>
          </a:p>
          <a:p>
            <a:pPr algn="l"/>
            <a:r>
              <a:rPr lang="ja-JP" altLang="en-US" sz="2000" dirty="0" smtClean="0"/>
              <a:t>　　　　　　　　　　</a:t>
            </a:r>
            <a:r>
              <a:rPr lang="en-US" altLang="ja-JP" sz="2000" dirty="0" smtClean="0"/>
              <a:t>KUR</a:t>
            </a:r>
            <a:r>
              <a:rPr lang="ja-JP" altLang="en-US" sz="2000" dirty="0" smtClean="0"/>
              <a:t>における重水漏えい</a:t>
            </a:r>
            <a:endParaRPr lang="en-US" altLang="ja-JP" sz="2000" dirty="0" smtClean="0"/>
          </a:p>
        </p:txBody>
      </p:sp>
      <p:sp>
        <p:nvSpPr>
          <p:cNvPr id="4"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２１</a:t>
            </a:r>
            <a:endParaRPr kumimoji="1" lang="ja-JP" altLang="en-US" sz="2800" b="1" dirty="0">
              <a:solidFill>
                <a:schemeClr val="tx1"/>
              </a:solidFill>
            </a:endParaRPr>
          </a:p>
        </p:txBody>
      </p:sp>
      <p:sp>
        <p:nvSpPr>
          <p:cNvPr id="6" name="フローチャート : 代替処理 5"/>
          <p:cNvSpPr/>
          <p:nvPr/>
        </p:nvSpPr>
        <p:spPr>
          <a:xfrm>
            <a:off x="827584" y="4725144"/>
            <a:ext cx="7344816" cy="1620089"/>
          </a:xfrm>
          <a:prstGeom prst="flowChartAlternate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　３件とも、原子力規制委員会が周辺環境への影響は　　　</a:t>
            </a:r>
            <a:endParaRPr lang="en-US" altLang="ja-JP" sz="2400" dirty="0" smtClean="0">
              <a:solidFill>
                <a:schemeClr val="tx1"/>
              </a:solidFill>
            </a:endParaRPr>
          </a:p>
          <a:p>
            <a:r>
              <a:rPr lang="ja-JP" altLang="en-US" sz="2400" dirty="0">
                <a:solidFill>
                  <a:schemeClr val="tx1"/>
                </a:solidFill>
              </a:rPr>
              <a:t>　</a:t>
            </a:r>
            <a:r>
              <a:rPr lang="ja-JP" altLang="en-US" sz="2400" dirty="0" smtClean="0">
                <a:solidFill>
                  <a:schemeClr val="tx1"/>
                </a:solidFill>
              </a:rPr>
              <a:t>なかったと評価したことを確認しました。</a:t>
            </a:r>
            <a:endParaRPr lang="en-US" altLang="ja-JP" sz="2400" dirty="0">
              <a:solidFill>
                <a:schemeClr val="tx1"/>
              </a:solidFill>
            </a:endParaRPr>
          </a:p>
          <a:p>
            <a:pPr algn="ctr"/>
            <a:endParaRPr lang="en-US" altLang="ja-JP" dirty="0"/>
          </a:p>
        </p:txBody>
      </p:sp>
      <p:sp>
        <p:nvSpPr>
          <p:cNvPr id="7" name="テキスト ボックス 6"/>
          <p:cNvSpPr txBox="1"/>
          <p:nvPr/>
        </p:nvSpPr>
        <p:spPr>
          <a:xfrm>
            <a:off x="2936391" y="4494311"/>
            <a:ext cx="3207929"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a:t>
            </a:r>
            <a:r>
              <a:rPr lang="en-US" altLang="ja-JP" sz="2400" dirty="0" smtClean="0"/>
              <a:t>13</a:t>
            </a:r>
            <a:r>
              <a:rPr lang="ja-JP" altLang="en-US" sz="2400" dirty="0" smtClean="0"/>
              <a:t>ページ</a:t>
            </a:r>
            <a:r>
              <a:rPr lang="ja-JP" altLang="en-US" sz="2400" dirty="0"/>
              <a:t>）</a:t>
            </a:r>
            <a:endParaRPr lang="en-US" altLang="ja-JP" sz="2400" dirty="0"/>
          </a:p>
        </p:txBody>
      </p:sp>
    </p:spTree>
    <p:extLst>
      <p:ext uri="{BB962C8B-B14F-4D97-AF65-F5344CB8AC3E}">
        <p14:creationId xmlns:p14="http://schemas.microsoft.com/office/powerpoint/2010/main" val="50790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owat\Desktop\無題.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79512" y="766631"/>
            <a:ext cx="8784975" cy="3804146"/>
          </a:xfrm>
          <a:prstGeom prst="rect">
            <a:avLst/>
          </a:prstGeom>
          <a:noFill/>
          <a:extLst>
            <a:ext uri="{909E8E84-426E-40DD-AFC4-6F175D3DCCD1}">
              <a14:hiddenFill xmlns:a14="http://schemas.microsoft.com/office/drawing/2010/main">
                <a:solidFill>
                  <a:srgbClr val="FFFFFF"/>
                </a:solidFill>
              </a14:hiddenFill>
            </a:ext>
          </a:extLst>
        </p:spPr>
      </p:pic>
      <p:sp>
        <p:nvSpPr>
          <p:cNvPr id="3"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smtClean="0">
                <a:solidFill>
                  <a:schemeClr val="tx1"/>
                </a:solidFill>
              </a:rPr>
              <a:t>２２</a:t>
            </a:r>
            <a:endParaRPr kumimoji="1" lang="ja-JP" altLang="en-US" sz="2800" b="1" dirty="0">
              <a:solidFill>
                <a:schemeClr val="tx1"/>
              </a:solidFill>
            </a:endParaRPr>
          </a:p>
        </p:txBody>
      </p:sp>
      <p:cxnSp>
        <p:nvCxnSpPr>
          <p:cNvPr id="5" name="直線コネクタ 4"/>
          <p:cNvCxnSpPr/>
          <p:nvPr/>
        </p:nvCxnSpPr>
        <p:spPr>
          <a:xfrm>
            <a:off x="4644056" y="1865149"/>
            <a:ext cx="432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7486750" y="1467531"/>
            <a:ext cx="432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4860056" y="1865149"/>
            <a:ext cx="1296120" cy="7920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V="1">
            <a:off x="6156176" y="1467531"/>
            <a:ext cx="1546574" cy="11897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688067" y="2657237"/>
            <a:ext cx="936218" cy="461665"/>
          </a:xfrm>
          <a:prstGeom prst="rect">
            <a:avLst/>
          </a:prstGeom>
          <a:solidFill>
            <a:schemeClr val="bg1"/>
          </a:solidFill>
          <a:ln>
            <a:solidFill>
              <a:srgbClr val="FF0000"/>
            </a:solidFill>
          </a:ln>
        </p:spPr>
        <p:txBody>
          <a:bodyPr wrap="none" rtlCol="0">
            <a:spAutoFit/>
          </a:bodyPr>
          <a:lstStyle/>
          <a:p>
            <a:r>
              <a:rPr kumimoji="1" lang="en-US" altLang="ja-JP" sz="2400" b="1" dirty="0" err="1" smtClean="0">
                <a:solidFill>
                  <a:srgbClr val="FF0000"/>
                </a:solidFill>
              </a:rPr>
              <a:t>nSv</a:t>
            </a:r>
            <a:r>
              <a:rPr kumimoji="1" lang="en-US" altLang="ja-JP" sz="2400" b="1" dirty="0" smtClean="0">
                <a:solidFill>
                  <a:srgbClr val="FF0000"/>
                </a:solidFill>
              </a:rPr>
              <a:t>/h</a:t>
            </a:r>
            <a:endParaRPr kumimoji="1" lang="ja-JP" altLang="en-US" sz="2400" b="1" dirty="0">
              <a:solidFill>
                <a:srgbClr val="FF0000"/>
              </a:solidFill>
            </a:endParaRPr>
          </a:p>
        </p:txBody>
      </p:sp>
      <p:sp>
        <p:nvSpPr>
          <p:cNvPr id="17" name="テキスト ボックス 16"/>
          <p:cNvSpPr txBox="1"/>
          <p:nvPr/>
        </p:nvSpPr>
        <p:spPr>
          <a:xfrm>
            <a:off x="170796" y="4574158"/>
            <a:ext cx="8793691" cy="1231106"/>
          </a:xfrm>
          <a:prstGeom prst="rect">
            <a:avLst/>
          </a:prstGeom>
          <a:solidFill>
            <a:schemeClr val="bg1"/>
          </a:solidFill>
        </p:spPr>
        <p:txBody>
          <a:bodyPr wrap="square" rtlCol="0">
            <a:spAutoFit/>
          </a:bodyPr>
          <a:lstStyle/>
          <a:p>
            <a:r>
              <a:rPr lang="ja-JP" altLang="en-US" sz="2000" dirty="0" smtClean="0"/>
              <a:t>　</a:t>
            </a:r>
            <a:r>
              <a:rPr lang="ja-JP" altLang="en-US" sz="2000" u="sng" dirty="0" smtClean="0"/>
              <a:t>注釈</a:t>
            </a:r>
            <a:endParaRPr lang="en-US" altLang="ja-JP" sz="2000" u="sng" dirty="0" smtClean="0"/>
          </a:p>
          <a:p>
            <a:r>
              <a:rPr lang="ja-JP" altLang="en-US" dirty="0" smtClean="0"/>
              <a:t>　　</a:t>
            </a:r>
            <a:r>
              <a:rPr lang="en-US" altLang="ja-JP" dirty="0" smtClean="0"/>
              <a:t>※ </a:t>
            </a:r>
            <a:r>
              <a:rPr lang="ja-JP" altLang="en-US" dirty="0" smtClean="0"/>
              <a:t>モニタリングポストは</a:t>
            </a:r>
            <a:r>
              <a:rPr lang="en-US" altLang="ja-JP" dirty="0" err="1" smtClean="0"/>
              <a:t>nGy</a:t>
            </a:r>
            <a:r>
              <a:rPr lang="en-US" altLang="ja-JP" dirty="0" smtClean="0"/>
              <a:t>/h</a:t>
            </a:r>
            <a:r>
              <a:rPr lang="ja-JP" altLang="en-US" dirty="0" smtClean="0"/>
              <a:t>（ナノグレイ毎時）で測定されていますが、</a:t>
            </a:r>
            <a:endParaRPr lang="en-US" altLang="ja-JP" dirty="0" smtClean="0"/>
          </a:p>
          <a:p>
            <a:r>
              <a:rPr lang="ja-JP" altLang="en-US" dirty="0"/>
              <a:t>　</a:t>
            </a:r>
            <a:r>
              <a:rPr lang="ja-JP" altLang="en-US" dirty="0" smtClean="0"/>
              <a:t>　　　本ウェブサイト上</a:t>
            </a:r>
            <a:r>
              <a:rPr lang="ja-JP" altLang="en-US" dirty="0"/>
              <a:t>では</a:t>
            </a:r>
            <a:r>
              <a:rPr lang="ja-JP" altLang="en-US" dirty="0" smtClean="0"/>
              <a:t>、</a:t>
            </a:r>
            <a:r>
              <a:rPr lang="en-US" altLang="ja-JP" dirty="0" smtClean="0"/>
              <a:t>1nGy/h</a:t>
            </a:r>
            <a:r>
              <a:rPr lang="ja-JP" altLang="en-US" dirty="0"/>
              <a:t>（ナノグレイ毎時）＝</a:t>
            </a:r>
            <a:r>
              <a:rPr lang="en-US" altLang="ja-JP" dirty="0"/>
              <a:t>1nSv/h</a:t>
            </a:r>
            <a:r>
              <a:rPr lang="ja-JP" altLang="en-US" dirty="0"/>
              <a:t>（ナノシーベルト毎時</a:t>
            </a:r>
            <a:r>
              <a:rPr lang="ja-JP" altLang="en-US" dirty="0" smtClean="0"/>
              <a:t>）</a:t>
            </a:r>
            <a:endParaRPr lang="en-US" altLang="ja-JP" dirty="0" smtClean="0"/>
          </a:p>
          <a:p>
            <a:r>
              <a:rPr lang="ja-JP" altLang="en-US" dirty="0" smtClean="0"/>
              <a:t>　</a:t>
            </a:r>
            <a:r>
              <a:rPr lang="ja-JP" altLang="en-US" dirty="0"/>
              <a:t>　</a:t>
            </a:r>
            <a:r>
              <a:rPr lang="ja-JP" altLang="en-US" dirty="0" smtClean="0"/>
              <a:t>　　と</a:t>
            </a:r>
            <a:r>
              <a:rPr lang="ja-JP" altLang="en-US" dirty="0"/>
              <a:t>換算して表示しています。</a:t>
            </a:r>
            <a:endParaRPr kumimoji="1" lang="ja-JP" altLang="en-US" dirty="0"/>
          </a:p>
        </p:txBody>
      </p:sp>
      <p:sp>
        <p:nvSpPr>
          <p:cNvPr id="18" name="正方形/長方形 17"/>
          <p:cNvSpPr/>
          <p:nvPr/>
        </p:nvSpPr>
        <p:spPr>
          <a:xfrm>
            <a:off x="149821" y="179457"/>
            <a:ext cx="6537367" cy="523220"/>
          </a:xfrm>
          <a:prstGeom prst="rect">
            <a:avLst/>
          </a:prstGeom>
        </p:spPr>
        <p:txBody>
          <a:bodyPr wrap="none">
            <a:spAutoFit/>
          </a:bodyPr>
          <a:lstStyle/>
          <a:p>
            <a:r>
              <a:rPr lang="en-US" altLang="ja-JP" sz="2800" dirty="0" smtClean="0"/>
              <a:t>【</a:t>
            </a:r>
            <a:r>
              <a:rPr lang="ja-JP" altLang="en-US" sz="2800" dirty="0" smtClean="0"/>
              <a:t>空間線量率（</a:t>
            </a:r>
            <a:r>
              <a:rPr lang="en-US" altLang="ja-JP" sz="2800" dirty="0" smtClean="0"/>
              <a:t>γ</a:t>
            </a:r>
            <a:r>
              <a:rPr lang="ja-JP" altLang="en-US" sz="2800" dirty="0" smtClean="0"/>
              <a:t>線）の単位表記について</a:t>
            </a:r>
            <a:r>
              <a:rPr lang="en-US" altLang="ja-JP" sz="2800" dirty="0" smtClean="0"/>
              <a:t>】</a:t>
            </a:r>
            <a:endParaRPr lang="ja-JP" altLang="en-US" sz="2800" dirty="0"/>
          </a:p>
        </p:txBody>
      </p:sp>
      <p:sp>
        <p:nvSpPr>
          <p:cNvPr id="19" name="テキスト ボックス 18"/>
          <p:cNvSpPr txBox="1"/>
          <p:nvPr/>
        </p:nvSpPr>
        <p:spPr>
          <a:xfrm>
            <a:off x="465469" y="6113260"/>
            <a:ext cx="7732630" cy="400110"/>
          </a:xfrm>
          <a:prstGeom prst="rect">
            <a:avLst/>
          </a:prstGeom>
          <a:noFill/>
        </p:spPr>
        <p:txBody>
          <a:bodyPr wrap="none" rtlCol="0">
            <a:spAutoFit/>
          </a:bodyPr>
          <a:lstStyle/>
          <a:p>
            <a:r>
              <a:rPr kumimoji="1" lang="ja-JP" altLang="en-US" sz="2000" b="1" u="sng" dirty="0" smtClean="0"/>
              <a:t>環境放射線監視結果報告書については、従来どおり</a:t>
            </a:r>
            <a:r>
              <a:rPr kumimoji="1" lang="en-US" altLang="ja-JP" sz="2000" b="1" u="sng" dirty="0" err="1" smtClean="0"/>
              <a:t>Gy</a:t>
            </a:r>
            <a:r>
              <a:rPr kumimoji="1" lang="ja-JP" altLang="en-US" sz="2000" b="1" u="sng" dirty="0" smtClean="0"/>
              <a:t>（グレイ）表記</a:t>
            </a:r>
            <a:endParaRPr kumimoji="1" lang="ja-JP" altLang="en-US" sz="2000" b="1" u="sng" dirty="0"/>
          </a:p>
        </p:txBody>
      </p:sp>
    </p:spTree>
    <p:extLst>
      <p:ext uri="{BB962C8B-B14F-4D97-AF65-F5344CB8AC3E}">
        <p14:creationId xmlns:p14="http://schemas.microsoft.com/office/powerpoint/2010/main" val="8106332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0" y="17237"/>
            <a:ext cx="9144000" cy="684076"/>
          </a:xfrm>
          <a:prstGeom prst="rect">
            <a:avLst/>
          </a:prstGeom>
        </p:spPr>
        <p:txBody>
          <a:bodyP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latin typeface="+mj-ea"/>
              </a:rPr>
              <a:t>監視</a:t>
            </a:r>
            <a:r>
              <a:rPr lang="ja-JP" altLang="en-US" b="1" dirty="0" smtClean="0">
                <a:latin typeface="+mj-ea"/>
              </a:rPr>
              <a:t>結果のまとめ</a:t>
            </a:r>
            <a:endParaRPr lang="ja-JP" altLang="en-US" sz="3600" b="1" dirty="0">
              <a:latin typeface="+mj-ea"/>
            </a:endParaRPr>
          </a:p>
        </p:txBody>
      </p:sp>
      <p:sp>
        <p:nvSpPr>
          <p:cNvPr id="4" name="角丸四角形 3"/>
          <p:cNvSpPr/>
          <p:nvPr/>
        </p:nvSpPr>
        <p:spPr>
          <a:xfrm>
            <a:off x="107504" y="988568"/>
            <a:ext cx="8928992" cy="5464767"/>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　 </a:t>
            </a:r>
            <a:r>
              <a:rPr lang="ja-JP" altLang="ja-JP" sz="2400" dirty="0" smtClean="0">
                <a:solidFill>
                  <a:schemeClr val="tx1"/>
                </a:solidFill>
              </a:rPr>
              <a:t>本報告書</a:t>
            </a:r>
            <a:r>
              <a:rPr lang="ja-JP" altLang="ja-JP" sz="2400" dirty="0">
                <a:solidFill>
                  <a:schemeClr val="tx1"/>
                </a:solidFill>
              </a:rPr>
              <a:t>は平成</a:t>
            </a:r>
            <a:r>
              <a:rPr lang="en-US" altLang="ja-JP" sz="2400" dirty="0" smtClean="0">
                <a:solidFill>
                  <a:schemeClr val="tx1"/>
                </a:solidFill>
              </a:rPr>
              <a:t>29</a:t>
            </a:r>
            <a:r>
              <a:rPr lang="ja-JP" altLang="ja-JP" sz="2400" dirty="0" smtClean="0">
                <a:solidFill>
                  <a:schemeClr val="tx1"/>
                </a:solidFill>
              </a:rPr>
              <a:t>年度</a:t>
            </a:r>
            <a:r>
              <a:rPr lang="ja-JP" altLang="en-US" sz="2400" dirty="0" smtClean="0">
                <a:solidFill>
                  <a:schemeClr val="tx1"/>
                </a:solidFill>
              </a:rPr>
              <a:t>（平成</a:t>
            </a:r>
            <a:r>
              <a:rPr lang="en-US" altLang="ja-JP" sz="2400" dirty="0" smtClean="0">
                <a:solidFill>
                  <a:schemeClr val="tx1"/>
                </a:solidFill>
              </a:rPr>
              <a:t>29</a:t>
            </a:r>
            <a:r>
              <a:rPr lang="ja-JP" altLang="en-US" sz="2400" dirty="0" smtClean="0">
                <a:solidFill>
                  <a:schemeClr val="tx1"/>
                </a:solidFill>
              </a:rPr>
              <a:t>年</a:t>
            </a:r>
            <a:r>
              <a:rPr lang="en-US" altLang="ja-JP" sz="2400" dirty="0" smtClean="0">
                <a:solidFill>
                  <a:schemeClr val="tx1"/>
                </a:solidFill>
              </a:rPr>
              <a:t>4</a:t>
            </a:r>
            <a:r>
              <a:rPr lang="ja-JP" altLang="en-US" sz="2400" dirty="0" smtClean="0">
                <a:solidFill>
                  <a:schemeClr val="tx1"/>
                </a:solidFill>
              </a:rPr>
              <a:t>月～平成</a:t>
            </a:r>
            <a:r>
              <a:rPr lang="en-US" altLang="ja-JP" sz="2400" dirty="0">
                <a:solidFill>
                  <a:schemeClr val="tx1"/>
                </a:solidFill>
              </a:rPr>
              <a:t>30</a:t>
            </a:r>
            <a:r>
              <a:rPr lang="ja-JP" altLang="en-US" sz="2400" dirty="0" smtClean="0">
                <a:solidFill>
                  <a:schemeClr val="tx1"/>
                </a:solidFill>
              </a:rPr>
              <a:t>年</a:t>
            </a:r>
            <a:r>
              <a:rPr lang="en-US" altLang="ja-JP" sz="2400" dirty="0" smtClean="0">
                <a:solidFill>
                  <a:schemeClr val="tx1"/>
                </a:solidFill>
              </a:rPr>
              <a:t>3</a:t>
            </a:r>
            <a:r>
              <a:rPr lang="ja-JP" altLang="en-US" sz="2400" dirty="0" smtClean="0">
                <a:solidFill>
                  <a:schemeClr val="tx1"/>
                </a:solidFill>
              </a:rPr>
              <a:t>月）</a:t>
            </a:r>
            <a:r>
              <a:rPr lang="ja-JP" altLang="ja-JP" sz="2400" dirty="0" smtClean="0">
                <a:solidFill>
                  <a:schemeClr val="tx1"/>
                </a:solidFill>
              </a:rPr>
              <a:t>に</a:t>
            </a:r>
            <a:r>
              <a:rPr lang="ja-JP" altLang="ja-JP" sz="2400" dirty="0">
                <a:solidFill>
                  <a:schemeClr val="tx1"/>
                </a:solidFill>
              </a:rPr>
              <a:t>実施した府内原子力施設周辺における環境放射線の監視結果を取りまとめたものです。</a:t>
            </a:r>
          </a:p>
          <a:p>
            <a:r>
              <a:rPr lang="en-US" altLang="ja-JP" sz="2400" dirty="0" smtClean="0">
                <a:solidFill>
                  <a:schemeClr val="tx1"/>
                </a:solidFill>
              </a:rPr>
              <a:t>    </a:t>
            </a:r>
            <a:r>
              <a:rPr lang="ja-JP" altLang="en-US" sz="2400" dirty="0" smtClean="0">
                <a:solidFill>
                  <a:schemeClr val="tx1"/>
                </a:solidFill>
              </a:rPr>
              <a:t>平成</a:t>
            </a:r>
            <a:r>
              <a:rPr lang="en-US" altLang="ja-JP" sz="2400" dirty="0" smtClean="0">
                <a:solidFill>
                  <a:schemeClr val="tx1"/>
                </a:solidFill>
              </a:rPr>
              <a:t>29</a:t>
            </a:r>
            <a:r>
              <a:rPr lang="ja-JP" altLang="en-US" sz="2400" dirty="0" smtClean="0">
                <a:solidFill>
                  <a:schemeClr val="tx1"/>
                </a:solidFill>
              </a:rPr>
              <a:t>年</a:t>
            </a:r>
            <a:r>
              <a:rPr lang="en-US" altLang="ja-JP" sz="2400" dirty="0" smtClean="0">
                <a:solidFill>
                  <a:schemeClr val="tx1"/>
                </a:solidFill>
              </a:rPr>
              <a:t>4</a:t>
            </a:r>
            <a:r>
              <a:rPr lang="ja-JP" altLang="en-US" sz="2400" dirty="0" smtClean="0">
                <a:solidFill>
                  <a:schemeClr val="tx1"/>
                </a:solidFill>
              </a:rPr>
              <a:t>月に近畿大学原子力研究所、</a:t>
            </a:r>
            <a:r>
              <a:rPr lang="en-US" altLang="ja-JP" sz="2400" dirty="0" smtClean="0">
                <a:solidFill>
                  <a:schemeClr val="tx1"/>
                </a:solidFill>
              </a:rPr>
              <a:t>6</a:t>
            </a:r>
            <a:r>
              <a:rPr lang="ja-JP" altLang="en-US" sz="2400" dirty="0" smtClean="0">
                <a:solidFill>
                  <a:schemeClr val="tx1"/>
                </a:solidFill>
              </a:rPr>
              <a:t>月及び</a:t>
            </a:r>
            <a:r>
              <a:rPr lang="en-US" altLang="ja-JP" sz="2400" dirty="0" smtClean="0">
                <a:solidFill>
                  <a:schemeClr val="tx1"/>
                </a:solidFill>
              </a:rPr>
              <a:t>8</a:t>
            </a:r>
            <a:r>
              <a:rPr lang="ja-JP" altLang="en-US" sz="2400" dirty="0" smtClean="0">
                <a:solidFill>
                  <a:schemeClr val="tx1"/>
                </a:solidFill>
              </a:rPr>
              <a:t>月に京都大学原子炉実験所</a:t>
            </a:r>
            <a:r>
              <a:rPr lang="ja-JP" altLang="en-US" baseline="50000" dirty="0" smtClean="0">
                <a:solidFill>
                  <a:schemeClr val="tx1"/>
                </a:solidFill>
              </a:rPr>
              <a:t>（＊）</a:t>
            </a:r>
            <a:r>
              <a:rPr lang="ja-JP" altLang="en-US" sz="2400" dirty="0" smtClean="0">
                <a:solidFill>
                  <a:schemeClr val="tx1"/>
                </a:solidFill>
              </a:rPr>
              <a:t>の試験研究炉が約</a:t>
            </a:r>
            <a:r>
              <a:rPr lang="en-US" altLang="ja-JP" sz="2400" dirty="0" smtClean="0">
                <a:solidFill>
                  <a:schemeClr val="tx1"/>
                </a:solidFill>
              </a:rPr>
              <a:t>3</a:t>
            </a:r>
            <a:r>
              <a:rPr lang="ja-JP" altLang="en-US" sz="2400" dirty="0" smtClean="0">
                <a:solidFill>
                  <a:schemeClr val="tx1"/>
                </a:solidFill>
              </a:rPr>
              <a:t>年ぶりに運転を再開しましたが、</a:t>
            </a:r>
            <a:r>
              <a:rPr lang="ja-JP" altLang="ja-JP" sz="2400" dirty="0" smtClean="0">
                <a:solidFill>
                  <a:schemeClr val="tx1"/>
                </a:solidFill>
              </a:rPr>
              <a:t>空間</a:t>
            </a:r>
            <a:r>
              <a:rPr lang="ja-JP" altLang="ja-JP" sz="2400" dirty="0">
                <a:solidFill>
                  <a:schemeClr val="tx1"/>
                </a:solidFill>
              </a:rPr>
              <a:t>線量率（γ線）及び環境試料中の放射能濃度は、いずれも過去の測定結果と</a:t>
            </a:r>
            <a:r>
              <a:rPr lang="ja-JP" altLang="ja-JP" sz="2400" dirty="0" smtClean="0">
                <a:solidFill>
                  <a:schemeClr val="tx1"/>
                </a:solidFill>
              </a:rPr>
              <a:t>同</a:t>
            </a:r>
            <a:r>
              <a:rPr lang="ja-JP" altLang="en-US" sz="2400" dirty="0" smtClean="0">
                <a:solidFill>
                  <a:schemeClr val="tx1"/>
                </a:solidFill>
              </a:rPr>
              <a:t>程度</a:t>
            </a:r>
            <a:r>
              <a:rPr lang="ja-JP" altLang="ja-JP" sz="2400" dirty="0" smtClean="0">
                <a:solidFill>
                  <a:schemeClr val="tx1"/>
                </a:solidFill>
              </a:rPr>
              <a:t>で</a:t>
            </a:r>
            <a:r>
              <a:rPr lang="ja-JP" altLang="ja-JP" sz="2400" dirty="0">
                <a:solidFill>
                  <a:schemeClr val="tx1"/>
                </a:solidFill>
              </a:rPr>
              <a:t>非常に低く、中性子線量率は全て検出限界値未満でした。また、府内の各原子力施設が実施した排気口・排水口における放射性物質の</a:t>
            </a:r>
            <a:r>
              <a:rPr lang="ja-JP" altLang="ja-JP" sz="2400" dirty="0" smtClean="0">
                <a:solidFill>
                  <a:schemeClr val="tx1"/>
                </a:solidFill>
              </a:rPr>
              <a:t>測定値も</a:t>
            </a:r>
            <a:r>
              <a:rPr lang="ja-JP" altLang="ja-JP" sz="2400" dirty="0">
                <a:solidFill>
                  <a:schemeClr val="tx1"/>
                </a:solidFill>
              </a:rPr>
              <a:t>非常に低水準でした。</a:t>
            </a:r>
          </a:p>
          <a:p>
            <a:r>
              <a:rPr lang="en-US" altLang="ja-JP" sz="2400" dirty="0" smtClean="0">
                <a:solidFill>
                  <a:schemeClr val="tx1"/>
                </a:solidFill>
              </a:rPr>
              <a:t>    </a:t>
            </a:r>
            <a:r>
              <a:rPr lang="ja-JP" altLang="ja-JP" sz="2400" dirty="0" smtClean="0">
                <a:solidFill>
                  <a:schemeClr val="tx1"/>
                </a:solidFill>
              </a:rPr>
              <a:t>環境</a:t>
            </a:r>
            <a:r>
              <a:rPr lang="ja-JP" altLang="ja-JP" sz="2400" dirty="0">
                <a:solidFill>
                  <a:schemeClr val="tx1"/>
                </a:solidFill>
              </a:rPr>
              <a:t>試料の測定では、</a:t>
            </a:r>
            <a:r>
              <a:rPr lang="ja-JP" altLang="ja-JP" sz="2400" dirty="0" smtClean="0">
                <a:solidFill>
                  <a:schemeClr val="tx1"/>
                </a:solidFill>
              </a:rPr>
              <a:t>土壌から</a:t>
            </a:r>
            <a:r>
              <a:rPr lang="ja-JP" altLang="ja-JP" sz="2400" dirty="0">
                <a:solidFill>
                  <a:schemeClr val="tx1"/>
                </a:solidFill>
              </a:rPr>
              <a:t>微量のセシウム</a:t>
            </a:r>
            <a:r>
              <a:rPr lang="en-US" altLang="ja-JP" sz="2400" dirty="0">
                <a:solidFill>
                  <a:schemeClr val="tx1"/>
                </a:solidFill>
              </a:rPr>
              <a:t>137</a:t>
            </a:r>
            <a:r>
              <a:rPr lang="ja-JP" altLang="ja-JP" sz="2400" dirty="0" err="1">
                <a:solidFill>
                  <a:schemeClr val="tx1"/>
                </a:solidFill>
              </a:rPr>
              <a:t>が検</a:t>
            </a:r>
            <a:r>
              <a:rPr lang="ja-JP" altLang="ja-JP" sz="2400" dirty="0">
                <a:solidFill>
                  <a:schemeClr val="tx1"/>
                </a:solidFill>
              </a:rPr>
              <a:t>出されましたが、主に過去の核実験</a:t>
            </a:r>
            <a:r>
              <a:rPr lang="ja-JP" altLang="ja-JP" sz="2400" dirty="0" smtClean="0">
                <a:solidFill>
                  <a:schemeClr val="tx1"/>
                </a:solidFill>
              </a:rPr>
              <a:t>等の</a:t>
            </a:r>
            <a:r>
              <a:rPr lang="ja-JP" altLang="ja-JP" sz="2400" dirty="0">
                <a:solidFill>
                  <a:schemeClr val="tx1"/>
                </a:solidFill>
              </a:rPr>
              <a:t>影響が残っているためと考えられます</a:t>
            </a:r>
            <a:r>
              <a:rPr lang="ja-JP" altLang="ja-JP" sz="2400" dirty="0" smtClean="0">
                <a:solidFill>
                  <a:schemeClr val="tx1"/>
                </a:solidFill>
              </a:rPr>
              <a:t>。</a:t>
            </a:r>
            <a:r>
              <a:rPr lang="ja-JP" altLang="en-US" baseline="50000" dirty="0">
                <a:solidFill>
                  <a:schemeClr val="tx1"/>
                </a:solidFill>
              </a:rPr>
              <a:t> </a:t>
            </a:r>
            <a:r>
              <a:rPr lang="ja-JP" altLang="en-US" baseline="50000" dirty="0" smtClean="0">
                <a:solidFill>
                  <a:schemeClr val="tx1"/>
                </a:solidFill>
              </a:rPr>
              <a:t>　　　　　　　　　　　　　　　　　　　　　　</a:t>
            </a:r>
            <a:r>
              <a:rPr lang="ja-JP" altLang="en-US" sz="2400" dirty="0" smtClean="0">
                <a:solidFill>
                  <a:schemeClr val="tx1"/>
                </a:solidFill>
              </a:rPr>
              <a:t>　　　　　　　　　　　　　　</a:t>
            </a:r>
            <a:endParaRPr lang="ja-JP" altLang="ja-JP" sz="2400" dirty="0">
              <a:solidFill>
                <a:schemeClr val="tx1"/>
              </a:solidFill>
            </a:endParaRPr>
          </a:p>
          <a:p>
            <a:r>
              <a:rPr lang="en-US" altLang="ja-JP" sz="2400" dirty="0" smtClean="0">
                <a:solidFill>
                  <a:schemeClr val="tx1"/>
                </a:solidFill>
              </a:rPr>
              <a:t>    </a:t>
            </a:r>
            <a:r>
              <a:rPr lang="ja-JP" altLang="ja-JP" sz="2400" dirty="0" smtClean="0">
                <a:solidFill>
                  <a:schemeClr val="tx1"/>
                </a:solidFill>
              </a:rPr>
              <a:t>以上</a:t>
            </a:r>
            <a:r>
              <a:rPr lang="ja-JP" altLang="ja-JP" sz="2400" dirty="0">
                <a:solidFill>
                  <a:schemeClr val="tx1"/>
                </a:solidFill>
              </a:rPr>
              <a:t>の結果</a:t>
            </a:r>
            <a:r>
              <a:rPr lang="ja-JP" altLang="ja-JP" sz="2400" dirty="0" smtClean="0">
                <a:solidFill>
                  <a:schemeClr val="tx1"/>
                </a:solidFill>
              </a:rPr>
              <a:t>、検出</a:t>
            </a:r>
            <a:r>
              <a:rPr lang="ja-JP" altLang="ja-JP" sz="2400" dirty="0">
                <a:solidFill>
                  <a:schemeClr val="tx1"/>
                </a:solidFill>
              </a:rPr>
              <a:t>された放射性</a:t>
            </a:r>
            <a:r>
              <a:rPr lang="ja-JP" altLang="ja-JP" sz="2400" dirty="0" smtClean="0">
                <a:solidFill>
                  <a:schemeClr val="tx1"/>
                </a:solidFill>
              </a:rPr>
              <a:t>物質</a:t>
            </a:r>
            <a:r>
              <a:rPr lang="ja-JP" altLang="en-US" sz="2400" dirty="0" smtClean="0">
                <a:solidFill>
                  <a:schemeClr val="tx1"/>
                </a:solidFill>
              </a:rPr>
              <a:t>は</a:t>
            </a:r>
            <a:r>
              <a:rPr lang="ja-JP" altLang="ja-JP" sz="2400" dirty="0" smtClean="0">
                <a:solidFill>
                  <a:schemeClr val="tx1"/>
                </a:solidFill>
              </a:rPr>
              <a:t>人体</a:t>
            </a:r>
            <a:r>
              <a:rPr lang="ja-JP" altLang="ja-JP" sz="2400" dirty="0">
                <a:solidFill>
                  <a:schemeClr val="tx1"/>
                </a:solidFill>
              </a:rPr>
              <a:t>に影響を与えない程度のものでした</a:t>
            </a:r>
            <a:r>
              <a:rPr lang="ja-JP" altLang="ja-JP" sz="2400" dirty="0" smtClean="0">
                <a:solidFill>
                  <a:schemeClr val="tx1"/>
                </a:solidFill>
              </a:rPr>
              <a:t>。</a:t>
            </a:r>
            <a:r>
              <a:rPr lang="ja-JP" altLang="en-US" sz="2400" dirty="0" smtClean="0">
                <a:solidFill>
                  <a:schemeClr val="tx1"/>
                </a:solidFill>
              </a:rPr>
              <a:t>　　</a:t>
            </a:r>
            <a:r>
              <a:rPr lang="ja-JP" altLang="en-US" sz="1400" dirty="0">
                <a:solidFill>
                  <a:schemeClr val="tx1"/>
                </a:solidFill>
              </a:rPr>
              <a:t>　　　（＊）平成</a:t>
            </a:r>
            <a:r>
              <a:rPr lang="en-US" altLang="ja-JP" sz="1400" dirty="0">
                <a:solidFill>
                  <a:schemeClr val="tx1"/>
                </a:solidFill>
              </a:rPr>
              <a:t>30</a:t>
            </a:r>
            <a:r>
              <a:rPr lang="ja-JP" altLang="en-US" sz="1400" dirty="0">
                <a:solidFill>
                  <a:schemeClr val="tx1"/>
                </a:solidFill>
              </a:rPr>
              <a:t>年</a:t>
            </a:r>
            <a:r>
              <a:rPr lang="en-US" altLang="ja-JP" sz="1400" dirty="0">
                <a:solidFill>
                  <a:schemeClr val="tx1"/>
                </a:solidFill>
              </a:rPr>
              <a:t>4</a:t>
            </a:r>
            <a:r>
              <a:rPr lang="ja-JP" altLang="en-US" sz="1400" dirty="0">
                <a:solidFill>
                  <a:schemeClr val="tx1"/>
                </a:solidFill>
              </a:rPr>
              <a:t>月より京都大学複合原子力科学研究所に組織名称を変更 </a:t>
            </a:r>
            <a:r>
              <a:rPr lang="ja-JP" altLang="en-US" sz="2000" dirty="0" smtClean="0">
                <a:solidFill>
                  <a:schemeClr val="tx1"/>
                </a:solidFill>
              </a:rPr>
              <a:t>　　　　　</a:t>
            </a:r>
            <a:endParaRPr kumimoji="1" lang="ja-JP" altLang="en-US" sz="2000" dirty="0">
              <a:solidFill>
                <a:schemeClr val="tx1"/>
              </a:solidFill>
            </a:endParaRPr>
          </a:p>
        </p:txBody>
      </p:sp>
      <p:sp>
        <p:nvSpPr>
          <p:cNvPr id="5" name="テキスト ボックス 4"/>
          <p:cNvSpPr txBox="1"/>
          <p:nvPr/>
        </p:nvSpPr>
        <p:spPr>
          <a:xfrm>
            <a:off x="3172418" y="701313"/>
            <a:ext cx="2799164" cy="461665"/>
          </a:xfrm>
          <a:prstGeom prst="rect">
            <a:avLst/>
          </a:prstGeom>
          <a:solidFill>
            <a:srgbClr val="FFFF00"/>
          </a:solidFill>
          <a:ln w="25400">
            <a:solidFill>
              <a:schemeClr val="tx1"/>
            </a:solidFill>
          </a:ln>
        </p:spPr>
        <p:txBody>
          <a:bodyPr wrap="none" rtlCol="0">
            <a:spAutoFit/>
          </a:bodyPr>
          <a:lstStyle/>
          <a:p>
            <a:r>
              <a:rPr lang="ja-JP" altLang="en-US" sz="2400" dirty="0" smtClean="0"/>
              <a:t>報告書２ページ上部</a:t>
            </a:r>
            <a:endParaRPr lang="en-US" altLang="ja-JP" sz="2400" dirty="0"/>
          </a:p>
        </p:txBody>
      </p:sp>
      <p:sp>
        <p:nvSpPr>
          <p:cNvPr id="7"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smtClean="0">
                <a:solidFill>
                  <a:schemeClr val="tx1"/>
                </a:solidFill>
              </a:rPr>
              <a:t>２３</a:t>
            </a:r>
            <a:endParaRPr kumimoji="1" lang="ja-JP" altLang="en-US" sz="2800" b="1" dirty="0">
              <a:solidFill>
                <a:schemeClr val="tx1"/>
              </a:solidFill>
            </a:endParaRPr>
          </a:p>
        </p:txBody>
      </p:sp>
    </p:spTree>
    <p:extLst>
      <p:ext uri="{BB962C8B-B14F-4D97-AF65-F5344CB8AC3E}">
        <p14:creationId xmlns:p14="http://schemas.microsoft.com/office/powerpoint/2010/main" val="3195150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55017" y="1628800"/>
            <a:ext cx="8981479" cy="309634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a:latin typeface="+mj-ea"/>
              </a:rPr>
              <a:t>　</a:t>
            </a:r>
            <a:r>
              <a:rPr lang="ja-JP" altLang="en-US" sz="4000" dirty="0" smtClean="0">
                <a:latin typeface="+mj-ea"/>
              </a:rPr>
              <a:t>大阪府の</a:t>
            </a:r>
            <a:r>
              <a:rPr lang="en-US" altLang="ja-JP" sz="4000" dirty="0" smtClean="0">
                <a:latin typeface="+mj-ea"/>
              </a:rPr>
              <a:t>H</a:t>
            </a:r>
            <a:r>
              <a:rPr lang="ja-JP" altLang="en-US" sz="4000" dirty="0" smtClean="0">
                <a:latin typeface="+mj-ea"/>
              </a:rPr>
              <a:t>２９年度監視結果について</a:t>
            </a:r>
            <a:endParaRPr lang="en-US" altLang="ja-JP" sz="4000" dirty="0" smtClean="0">
              <a:latin typeface="+mj-ea"/>
            </a:endParaRPr>
          </a:p>
          <a:p>
            <a:pPr algn="l"/>
            <a:endParaRPr lang="en-US" altLang="ja-JP" sz="4000" dirty="0">
              <a:latin typeface="+mj-ea"/>
            </a:endParaRPr>
          </a:p>
          <a:p>
            <a:pPr algn="l"/>
            <a:r>
              <a:rPr lang="ja-JP" altLang="en-US" sz="4000" dirty="0">
                <a:latin typeface="+mj-ea"/>
              </a:rPr>
              <a:t>　</a:t>
            </a:r>
            <a:r>
              <a:rPr lang="ja-JP" altLang="en-US" sz="4000" dirty="0" smtClean="0">
                <a:latin typeface="+mj-ea"/>
              </a:rPr>
              <a:t>　１　空間線量率（</a:t>
            </a:r>
            <a:r>
              <a:rPr lang="en-US" altLang="ja-JP" sz="4000" dirty="0" smtClean="0">
                <a:latin typeface="+mj-ea"/>
              </a:rPr>
              <a:t>γ</a:t>
            </a:r>
            <a:r>
              <a:rPr lang="ja-JP" altLang="en-US" sz="4000" dirty="0" smtClean="0">
                <a:latin typeface="+mj-ea"/>
              </a:rPr>
              <a:t>線）</a:t>
            </a:r>
            <a:endParaRPr lang="en-US" altLang="ja-JP" sz="4000" dirty="0" smtClean="0">
              <a:latin typeface="+mj-ea"/>
            </a:endParaRPr>
          </a:p>
          <a:p>
            <a:pPr algn="l"/>
            <a:endParaRPr lang="ja-JP" altLang="en-US" sz="4000" dirty="0">
              <a:latin typeface="+mj-ea"/>
            </a:endParaRPr>
          </a:p>
        </p:txBody>
      </p:sp>
      <p:sp>
        <p:nvSpPr>
          <p:cNvPr id="4" name="スライド番号プレースホルダー 1"/>
          <p:cNvSpPr txBox="1">
            <a:spLocks/>
          </p:cNvSpPr>
          <p:nvPr/>
        </p:nvSpPr>
        <p:spPr>
          <a:xfrm>
            <a:off x="6984323" y="644347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b="1" dirty="0">
                <a:solidFill>
                  <a:schemeClr val="tx1"/>
                </a:solidFill>
              </a:rPr>
              <a:t>２</a:t>
            </a:r>
          </a:p>
        </p:txBody>
      </p:sp>
    </p:spTree>
    <p:extLst>
      <p:ext uri="{BB962C8B-B14F-4D97-AF65-F5344CB8AC3E}">
        <p14:creationId xmlns:p14="http://schemas.microsoft.com/office/powerpoint/2010/main" val="43739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767" y="590733"/>
            <a:ext cx="3958135" cy="1077218"/>
          </a:xfrm>
          <a:prstGeom prst="rect">
            <a:avLst/>
          </a:prstGeom>
          <a:noFill/>
        </p:spPr>
        <p:txBody>
          <a:bodyPr wrap="none" rtlCol="0">
            <a:spAutoFit/>
          </a:bodyPr>
          <a:lstStyle/>
          <a:p>
            <a:r>
              <a:rPr lang="ja-JP" altLang="en-US" sz="3200" b="1" dirty="0" smtClean="0"/>
              <a:t>（</a:t>
            </a:r>
            <a:r>
              <a:rPr lang="ja-JP" altLang="en-US" sz="3200" b="1" dirty="0"/>
              <a:t>１）</a:t>
            </a:r>
            <a:r>
              <a:rPr lang="ja-JP" altLang="en-US" sz="3200" b="1" dirty="0" smtClean="0"/>
              <a:t>空間線量率（</a:t>
            </a:r>
            <a:r>
              <a:rPr lang="en-US" altLang="ja-JP" sz="3200" b="1" dirty="0" smtClean="0"/>
              <a:t>γ</a:t>
            </a:r>
            <a:r>
              <a:rPr lang="ja-JP" altLang="en-US" sz="3200" b="1" dirty="0" smtClean="0"/>
              <a:t>線）</a:t>
            </a:r>
            <a:endParaRPr lang="en-US" altLang="ja-JP" sz="3200" b="1" dirty="0" smtClean="0"/>
          </a:p>
          <a:p>
            <a:r>
              <a:rPr lang="ja-JP" altLang="en-US" sz="3200" b="1" dirty="0"/>
              <a:t>　</a:t>
            </a:r>
            <a:r>
              <a:rPr lang="ja-JP" altLang="en-US" sz="3200" b="1" dirty="0" smtClean="0"/>
              <a:t>①月間平均値</a:t>
            </a:r>
            <a:endParaRPr lang="en-US" altLang="ja-JP" sz="3200" b="1" dirty="0" smtClean="0"/>
          </a:p>
        </p:txBody>
      </p:sp>
      <p:sp>
        <p:nvSpPr>
          <p:cNvPr id="3" name="スライド番号プレースホルダー 2"/>
          <p:cNvSpPr>
            <a:spLocks noGrp="1"/>
          </p:cNvSpPr>
          <p:nvPr>
            <p:ph type="sldNum" sz="quarter" idx="12"/>
          </p:nvPr>
        </p:nvSpPr>
        <p:spPr>
          <a:xfrm>
            <a:off x="7010409" y="6356350"/>
            <a:ext cx="2133600" cy="365125"/>
          </a:xfrm>
        </p:spPr>
        <p:txBody>
          <a:bodyPr/>
          <a:lstStyle/>
          <a:p>
            <a:r>
              <a:rPr lang="ja-JP" altLang="en-US" sz="2800" b="1" dirty="0">
                <a:solidFill>
                  <a:schemeClr val="tx1"/>
                </a:solidFill>
              </a:rPr>
              <a:t>３</a:t>
            </a:r>
            <a:endParaRPr kumimoji="1" lang="ja-JP" altLang="en-US" sz="2800" b="1"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658123"/>
            <a:ext cx="8353425" cy="453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4369055" y="5821104"/>
            <a:ext cx="1061509" cy="369332"/>
          </a:xfrm>
          <a:prstGeom prst="rect">
            <a:avLst/>
          </a:prstGeom>
          <a:noFill/>
        </p:spPr>
        <p:txBody>
          <a:bodyPr wrap="none" rtlCol="0">
            <a:spAutoFit/>
          </a:bodyPr>
          <a:lstStyle/>
          <a:p>
            <a:r>
              <a:rPr kumimoji="1" lang="ja-JP" altLang="en-US" b="1" u="sng" dirty="0" smtClean="0"/>
              <a:t>Ｈ</a:t>
            </a:r>
            <a:r>
              <a:rPr kumimoji="1" lang="en-US" altLang="ja-JP" b="1" u="sng" dirty="0" smtClean="0"/>
              <a:t>29</a:t>
            </a:r>
            <a:r>
              <a:rPr kumimoji="1" lang="ja-JP" altLang="en-US" b="1" u="sng" dirty="0" smtClean="0"/>
              <a:t>年度</a:t>
            </a:r>
            <a:endParaRPr kumimoji="1" lang="ja-JP" altLang="en-US" b="1" u="sng" dirty="0"/>
          </a:p>
        </p:txBody>
      </p:sp>
    </p:spTree>
    <p:extLst>
      <p:ext uri="{BB962C8B-B14F-4D97-AF65-F5344CB8AC3E}">
        <p14:creationId xmlns:p14="http://schemas.microsoft.com/office/powerpoint/2010/main" val="3388205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10400" y="6381328"/>
            <a:ext cx="2133600" cy="365125"/>
          </a:xfrm>
        </p:spPr>
        <p:txBody>
          <a:bodyPr/>
          <a:lstStyle/>
          <a:p>
            <a:r>
              <a:rPr lang="ja-JP" altLang="en-US" sz="2800" b="1" dirty="0">
                <a:solidFill>
                  <a:schemeClr val="tx1"/>
                </a:solidFill>
              </a:rPr>
              <a:t>４</a:t>
            </a:r>
            <a:endParaRPr kumimoji="1" lang="ja-JP" altLang="en-US" sz="2800" b="1" dirty="0">
              <a:solidFill>
                <a:schemeClr val="tx1"/>
              </a:solidFill>
            </a:endParaRPr>
          </a:p>
        </p:txBody>
      </p:sp>
      <p:sp>
        <p:nvSpPr>
          <p:cNvPr id="14" name="テキスト ボックス 13"/>
          <p:cNvSpPr txBox="1"/>
          <p:nvPr/>
        </p:nvSpPr>
        <p:spPr>
          <a:xfrm>
            <a:off x="20053" y="620688"/>
            <a:ext cx="6716903" cy="1077218"/>
          </a:xfrm>
          <a:prstGeom prst="rect">
            <a:avLst/>
          </a:prstGeom>
          <a:noFill/>
        </p:spPr>
        <p:txBody>
          <a:bodyPr wrap="none" rtlCol="0">
            <a:spAutoFit/>
          </a:bodyPr>
          <a:lstStyle/>
          <a:p>
            <a:r>
              <a:rPr lang="ja-JP" altLang="en-US" sz="3200" b="1" dirty="0"/>
              <a:t>（１）</a:t>
            </a:r>
            <a:r>
              <a:rPr lang="ja-JP" altLang="en-US" sz="3200" b="1" dirty="0" smtClean="0"/>
              <a:t>空間線量率（</a:t>
            </a:r>
            <a:r>
              <a:rPr lang="en-US" altLang="ja-JP" sz="3200" b="1" dirty="0" smtClean="0"/>
              <a:t>γ</a:t>
            </a:r>
            <a:r>
              <a:rPr lang="ja-JP" altLang="en-US" sz="3200" b="1" dirty="0" smtClean="0"/>
              <a:t>線）</a:t>
            </a:r>
            <a:endParaRPr lang="en-US" altLang="ja-JP" sz="3200" b="1" dirty="0" smtClean="0"/>
          </a:p>
          <a:p>
            <a:r>
              <a:rPr lang="ja-JP" altLang="en-US" sz="3200" b="1" dirty="0" smtClean="0"/>
              <a:t>　②１時間値（月別・地域別の最大値）</a:t>
            </a:r>
            <a:endParaRPr kumimoji="1" lang="ja-JP" altLang="en-US" sz="3200" b="1"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0140" y="1697906"/>
            <a:ext cx="8353425" cy="453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4467853" y="5860887"/>
            <a:ext cx="1061509" cy="369332"/>
          </a:xfrm>
          <a:prstGeom prst="rect">
            <a:avLst/>
          </a:prstGeom>
          <a:noFill/>
        </p:spPr>
        <p:txBody>
          <a:bodyPr wrap="none" rtlCol="0">
            <a:spAutoFit/>
          </a:bodyPr>
          <a:lstStyle/>
          <a:p>
            <a:r>
              <a:rPr kumimoji="1" lang="ja-JP" altLang="en-US" b="1" u="sng" dirty="0" smtClean="0"/>
              <a:t>Ｈ</a:t>
            </a:r>
            <a:r>
              <a:rPr kumimoji="1" lang="en-US" altLang="ja-JP" b="1" u="sng" dirty="0" smtClean="0"/>
              <a:t>29</a:t>
            </a:r>
            <a:r>
              <a:rPr kumimoji="1" lang="ja-JP" altLang="en-US" b="1" u="sng" dirty="0" smtClean="0"/>
              <a:t>年度</a:t>
            </a:r>
            <a:endParaRPr kumimoji="1" lang="ja-JP" altLang="en-US" b="1" u="sng" dirty="0"/>
          </a:p>
        </p:txBody>
      </p:sp>
    </p:spTree>
    <p:extLst>
      <p:ext uri="{BB962C8B-B14F-4D97-AF65-F5344CB8AC3E}">
        <p14:creationId xmlns:p14="http://schemas.microsoft.com/office/powerpoint/2010/main" val="2224301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7586" y="332656"/>
            <a:ext cx="8569975" cy="1077218"/>
          </a:xfrm>
          <a:prstGeom prst="rect">
            <a:avLst/>
          </a:prstGeom>
          <a:noFill/>
        </p:spPr>
        <p:txBody>
          <a:bodyPr wrap="none" rtlCol="0">
            <a:spAutoFit/>
          </a:bodyPr>
          <a:lstStyle/>
          <a:p>
            <a:r>
              <a:rPr lang="ja-JP" altLang="en-US" sz="3200" b="1" dirty="0"/>
              <a:t>（１）</a:t>
            </a:r>
            <a:r>
              <a:rPr lang="ja-JP" altLang="en-US" sz="3200" b="1" dirty="0" smtClean="0"/>
              <a:t>空間線量率（</a:t>
            </a:r>
            <a:r>
              <a:rPr lang="en-US" altLang="ja-JP" sz="3200" b="1" dirty="0" smtClean="0"/>
              <a:t>γ</a:t>
            </a:r>
            <a:r>
              <a:rPr lang="ja-JP" altLang="en-US" sz="3200" b="1" dirty="0" smtClean="0"/>
              <a:t>線）</a:t>
            </a:r>
            <a:endParaRPr lang="en-US" altLang="ja-JP" sz="3200" b="1" dirty="0" smtClean="0"/>
          </a:p>
          <a:p>
            <a:r>
              <a:rPr lang="ja-JP" altLang="en-US" sz="3200" b="1" dirty="0" smtClean="0"/>
              <a:t>　</a:t>
            </a:r>
            <a:r>
              <a:rPr lang="ja-JP" altLang="en-US" sz="3200" b="1" dirty="0"/>
              <a:t>③</a:t>
            </a:r>
            <a:r>
              <a:rPr lang="ja-JP" altLang="en-US" sz="3200" b="1" dirty="0" smtClean="0"/>
              <a:t>１時間値の「</a:t>
            </a:r>
            <a:r>
              <a:rPr lang="ja-JP" altLang="en-US" sz="3200" b="1" dirty="0"/>
              <a:t>平常の変動幅</a:t>
            </a:r>
            <a:r>
              <a:rPr lang="ja-JP" altLang="en-US" sz="3200" b="1" dirty="0" smtClean="0"/>
              <a:t>」上限値</a:t>
            </a:r>
            <a:r>
              <a:rPr lang="ja-JP" altLang="en-US" sz="3200" b="1" dirty="0"/>
              <a:t>超過</a:t>
            </a:r>
            <a:r>
              <a:rPr lang="ja-JP" altLang="en-US" sz="3200" b="1" dirty="0" smtClean="0"/>
              <a:t>件数</a:t>
            </a:r>
            <a:endParaRPr lang="ja-JP" altLang="en-US" sz="3200" b="1" dirty="0"/>
          </a:p>
        </p:txBody>
      </p:sp>
      <p:sp>
        <p:nvSpPr>
          <p:cNvPr id="4" name="角丸四角形 3"/>
          <p:cNvSpPr/>
          <p:nvPr/>
        </p:nvSpPr>
        <p:spPr>
          <a:xfrm>
            <a:off x="251520" y="4884471"/>
            <a:ext cx="8356810" cy="1800200"/>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1600" dirty="0" smtClean="0">
              <a:solidFill>
                <a:schemeClr val="tx1"/>
              </a:solidFill>
            </a:endParaRPr>
          </a:p>
          <a:p>
            <a:pPr>
              <a:spcBef>
                <a:spcPts val="600"/>
              </a:spcBef>
            </a:pPr>
            <a:r>
              <a:rPr lang="ja-JP" altLang="en-US" sz="1600" dirty="0">
                <a:solidFill>
                  <a:schemeClr val="tx1"/>
                </a:solidFill>
              </a:rPr>
              <a:t>　</a:t>
            </a:r>
            <a:r>
              <a:rPr kumimoji="1" lang="ja-JP" altLang="en-US" sz="1600" dirty="0" smtClean="0">
                <a:solidFill>
                  <a:schemeClr val="tx1"/>
                </a:solidFill>
              </a:rPr>
              <a:t>各測定地点において、最大値が観測された時間帯や平常の変動幅の上限を超えた時間帯に降雨が観測されていることから、</a:t>
            </a:r>
            <a:r>
              <a:rPr kumimoji="1" lang="ja-JP" altLang="en-US" sz="1600" b="1" u="sng" dirty="0" smtClean="0">
                <a:solidFill>
                  <a:srgbClr val="FF0000"/>
                </a:solidFill>
              </a:rPr>
              <a:t>空間線量率の増加は降雨による自然放射線レベルの変動が原因</a:t>
            </a:r>
            <a:r>
              <a:rPr kumimoji="1" lang="ja-JP" altLang="en-US" sz="1600" dirty="0" smtClean="0">
                <a:solidFill>
                  <a:schemeClr val="tx1"/>
                </a:solidFill>
              </a:rPr>
              <a:t>であると考えられます。</a:t>
            </a:r>
            <a:endParaRPr kumimoji="1" lang="en-US" altLang="ja-JP" sz="1600" dirty="0" smtClean="0">
              <a:solidFill>
                <a:schemeClr val="tx1"/>
              </a:solidFill>
            </a:endParaRPr>
          </a:p>
          <a:p>
            <a:pPr>
              <a:spcBef>
                <a:spcPts val="1200"/>
              </a:spcBef>
            </a:pPr>
            <a:r>
              <a:rPr lang="ja-JP" altLang="en-US" sz="1600" dirty="0" smtClean="0">
                <a:solidFill>
                  <a:schemeClr val="tx1"/>
                </a:solidFill>
              </a:rPr>
              <a:t>②</a:t>
            </a:r>
            <a:r>
              <a:rPr lang="ja-JP" altLang="en-US" sz="1600" dirty="0">
                <a:solidFill>
                  <a:schemeClr val="tx1"/>
                </a:solidFill>
              </a:rPr>
              <a:t>表</a:t>
            </a:r>
            <a:r>
              <a:rPr lang="en-US" altLang="ja-JP" sz="1600" dirty="0">
                <a:solidFill>
                  <a:schemeClr val="tx1"/>
                </a:solidFill>
              </a:rPr>
              <a:t>Ⅰ</a:t>
            </a:r>
            <a:r>
              <a:rPr lang="ja-JP" altLang="en-US" sz="1600" dirty="0">
                <a:solidFill>
                  <a:schemeClr val="tx1"/>
                </a:solidFill>
              </a:rPr>
              <a:t>－３の表下に注釈として</a:t>
            </a:r>
            <a:endParaRPr lang="en-US" altLang="ja-JP" sz="1600" dirty="0">
              <a:solidFill>
                <a:schemeClr val="tx1"/>
              </a:solidFill>
            </a:endParaRPr>
          </a:p>
          <a:p>
            <a:r>
              <a:rPr lang="ja-JP" altLang="en-US" sz="1600" dirty="0" smtClean="0">
                <a:solidFill>
                  <a:schemeClr val="tx1"/>
                </a:solidFill>
              </a:rPr>
              <a:t>　　</a:t>
            </a:r>
            <a:r>
              <a:rPr lang="ja-JP" altLang="ja-JP" sz="1600" dirty="0" smtClean="0">
                <a:solidFill>
                  <a:schemeClr val="tx1"/>
                </a:solidFill>
              </a:rPr>
              <a:t>「</a:t>
            </a:r>
            <a:r>
              <a:rPr lang="ja-JP" altLang="ja-JP" sz="1600" dirty="0">
                <a:solidFill>
                  <a:schemeClr val="tx1"/>
                </a:solidFill>
              </a:rPr>
              <a:t>平常の変動幅」</a:t>
            </a:r>
            <a:r>
              <a:rPr lang="ja-JP" altLang="ja-JP" sz="1600" dirty="0" smtClean="0">
                <a:solidFill>
                  <a:schemeClr val="tx1"/>
                </a:solidFill>
              </a:rPr>
              <a:t>上限値</a:t>
            </a:r>
            <a:r>
              <a:rPr lang="ja-JP" altLang="en-US" sz="1600" dirty="0" smtClean="0">
                <a:solidFill>
                  <a:schemeClr val="tx1"/>
                </a:solidFill>
              </a:rPr>
              <a:t>を上回った</a:t>
            </a:r>
            <a:r>
              <a:rPr lang="ja-JP" altLang="ja-JP" sz="1600" dirty="0" smtClean="0">
                <a:solidFill>
                  <a:schemeClr val="tx1"/>
                </a:solidFill>
              </a:rPr>
              <a:t>原因</a:t>
            </a:r>
            <a:r>
              <a:rPr lang="ja-JP" altLang="ja-JP" sz="1600" dirty="0">
                <a:solidFill>
                  <a:schemeClr val="tx1"/>
                </a:solidFill>
              </a:rPr>
              <a:t>：降雨に</a:t>
            </a:r>
            <a:r>
              <a:rPr lang="ja-JP" altLang="ja-JP" sz="1600" dirty="0" smtClean="0">
                <a:solidFill>
                  <a:schemeClr val="tx1"/>
                </a:solidFill>
              </a:rPr>
              <a:t>よる</a:t>
            </a:r>
            <a:r>
              <a:rPr lang="ja-JP" altLang="en-US" sz="1600" dirty="0" smtClean="0">
                <a:solidFill>
                  <a:schemeClr val="tx1"/>
                </a:solidFill>
              </a:rPr>
              <a:t>（「表</a:t>
            </a:r>
            <a:r>
              <a:rPr lang="en-US" altLang="ja-JP" sz="1600" dirty="0" smtClean="0">
                <a:solidFill>
                  <a:schemeClr val="tx1"/>
                </a:solidFill>
              </a:rPr>
              <a:t>Ⅲ-1</a:t>
            </a:r>
            <a:r>
              <a:rPr lang="ja-JP" altLang="en-US" sz="1600" dirty="0" smtClean="0">
                <a:solidFill>
                  <a:schemeClr val="tx1"/>
                </a:solidFill>
              </a:rPr>
              <a:t>」～「表</a:t>
            </a:r>
            <a:r>
              <a:rPr lang="en-US" altLang="ja-JP" sz="1600" dirty="0" smtClean="0">
                <a:solidFill>
                  <a:schemeClr val="tx1"/>
                </a:solidFill>
              </a:rPr>
              <a:t>Ⅲ-3</a:t>
            </a:r>
            <a:r>
              <a:rPr lang="ja-JP" altLang="en-US" sz="1600" dirty="0" smtClean="0">
                <a:solidFill>
                  <a:schemeClr val="tx1"/>
                </a:solidFill>
              </a:rPr>
              <a:t>」・・・・・参照）</a:t>
            </a:r>
            <a:endParaRPr kumimoji="1" lang="ja-JP" altLang="en-US" sz="1600" dirty="0">
              <a:solidFill>
                <a:schemeClr val="tx1"/>
              </a:solidFill>
            </a:endParaRPr>
          </a:p>
        </p:txBody>
      </p:sp>
      <p:sp>
        <p:nvSpPr>
          <p:cNvPr id="3" name="テキスト ボックス 2"/>
          <p:cNvSpPr txBox="1"/>
          <p:nvPr/>
        </p:nvSpPr>
        <p:spPr>
          <a:xfrm>
            <a:off x="2921770" y="4616371"/>
            <a:ext cx="3106941" cy="461665"/>
          </a:xfrm>
          <a:prstGeom prst="rect">
            <a:avLst/>
          </a:prstGeom>
          <a:solidFill>
            <a:srgbClr val="FFFF00"/>
          </a:solidFill>
          <a:ln w="25400">
            <a:solidFill>
              <a:schemeClr val="tx1"/>
            </a:solidFill>
          </a:ln>
        </p:spPr>
        <p:txBody>
          <a:bodyPr wrap="none" rtlCol="0">
            <a:spAutoFit/>
          </a:bodyPr>
          <a:lstStyle/>
          <a:p>
            <a:r>
              <a:rPr lang="ja-JP" altLang="en-US" sz="2400" dirty="0" smtClean="0"/>
              <a:t>考察（報告書３ページ）</a:t>
            </a:r>
            <a:endParaRPr lang="en-US" altLang="ja-JP" sz="2400" dirty="0" smtClean="0"/>
          </a:p>
        </p:txBody>
      </p:sp>
      <p:sp>
        <p:nvSpPr>
          <p:cNvPr id="6" name="スライド番号プレースホルダー 1"/>
          <p:cNvSpPr>
            <a:spLocks noGrp="1"/>
          </p:cNvSpPr>
          <p:nvPr>
            <p:ph type="sldNum" sz="quarter" idx="12"/>
          </p:nvPr>
        </p:nvSpPr>
        <p:spPr>
          <a:xfrm>
            <a:off x="6938193" y="6470255"/>
            <a:ext cx="2133600" cy="365125"/>
          </a:xfrm>
        </p:spPr>
        <p:txBody>
          <a:bodyPr/>
          <a:lstStyle/>
          <a:p>
            <a:r>
              <a:rPr lang="ja-JP" altLang="en-US" sz="2800" b="1" dirty="0">
                <a:solidFill>
                  <a:schemeClr val="tx1"/>
                </a:solidFill>
              </a:rPr>
              <a:t>５</a:t>
            </a:r>
            <a:endParaRPr kumimoji="1" lang="ja-JP" altLang="en-US" sz="2800" b="1" dirty="0">
              <a:solidFill>
                <a:schemeClr val="tx1"/>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556792"/>
            <a:ext cx="8694566" cy="252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980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0053" y="570056"/>
            <a:ext cx="8852103" cy="1077218"/>
          </a:xfrm>
          <a:prstGeom prst="rect">
            <a:avLst/>
          </a:prstGeom>
          <a:noFill/>
        </p:spPr>
        <p:txBody>
          <a:bodyPr wrap="none" rtlCol="0">
            <a:spAutoFit/>
          </a:bodyPr>
          <a:lstStyle/>
          <a:p>
            <a:r>
              <a:rPr lang="ja-JP" altLang="en-US" sz="3200" b="1" dirty="0"/>
              <a:t>（１）</a:t>
            </a:r>
            <a:r>
              <a:rPr lang="ja-JP" altLang="en-US" sz="3200" b="1" dirty="0" smtClean="0"/>
              <a:t>空間線量率（</a:t>
            </a:r>
            <a:r>
              <a:rPr lang="en-US" altLang="ja-JP" sz="3200" b="1" dirty="0" smtClean="0"/>
              <a:t>γ</a:t>
            </a:r>
            <a:r>
              <a:rPr lang="ja-JP" altLang="en-US" sz="3200" b="1" dirty="0" smtClean="0"/>
              <a:t>線）</a:t>
            </a:r>
            <a:endParaRPr lang="en-US" altLang="ja-JP" sz="3200" b="1" dirty="0" smtClean="0"/>
          </a:p>
          <a:p>
            <a:r>
              <a:rPr lang="ja-JP" altLang="en-US" sz="3200" b="1" dirty="0" smtClean="0"/>
              <a:t>　</a:t>
            </a:r>
            <a:r>
              <a:rPr lang="ja-JP" altLang="en-US" sz="2800" b="1" dirty="0" smtClean="0"/>
              <a:t>④１時間値</a:t>
            </a:r>
            <a:r>
              <a:rPr lang="ja-JP" altLang="en-US" sz="2800" b="1" dirty="0"/>
              <a:t>の</a:t>
            </a:r>
            <a:r>
              <a:rPr lang="ja-JP" altLang="en-US" sz="2800" b="1" dirty="0" smtClean="0"/>
              <a:t>「</a:t>
            </a:r>
            <a:r>
              <a:rPr lang="ja-JP" altLang="en-US" sz="2800" b="1" dirty="0"/>
              <a:t>平常の変動幅」</a:t>
            </a:r>
            <a:r>
              <a:rPr lang="ja-JP" altLang="en-US" sz="2800" b="1" dirty="0" smtClean="0"/>
              <a:t>の下限値を下回った件数</a:t>
            </a:r>
            <a:endParaRPr lang="ja-JP" altLang="en-US" sz="2800" b="1" dirty="0"/>
          </a:p>
        </p:txBody>
      </p:sp>
      <p:sp>
        <p:nvSpPr>
          <p:cNvPr id="8" name="スライド番号プレースホルダー 2"/>
          <p:cNvSpPr txBox="1">
            <a:spLocks/>
          </p:cNvSpPr>
          <p:nvPr/>
        </p:nvSpPr>
        <p:spPr>
          <a:xfrm>
            <a:off x="7010409" y="6405778"/>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b="1" dirty="0">
                <a:solidFill>
                  <a:schemeClr val="tx1"/>
                </a:solidFill>
              </a:rPr>
              <a:t>６</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812924"/>
            <a:ext cx="5755560" cy="359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6748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053" y="1002551"/>
            <a:ext cx="2528256" cy="584775"/>
          </a:xfrm>
          <a:prstGeom prst="rect">
            <a:avLst/>
          </a:prstGeom>
          <a:noFill/>
        </p:spPr>
        <p:txBody>
          <a:bodyPr wrap="none" rtlCol="0">
            <a:spAutoFit/>
          </a:bodyPr>
          <a:lstStyle/>
          <a:p>
            <a:r>
              <a:rPr lang="ja-JP" altLang="en-US" sz="3200" b="1" dirty="0" smtClean="0"/>
              <a:t>（２）積算線量</a:t>
            </a:r>
            <a:endParaRPr lang="ja-JP" altLang="en-US" sz="3200" b="1" dirty="0"/>
          </a:p>
        </p:txBody>
      </p:sp>
      <p:sp>
        <p:nvSpPr>
          <p:cNvPr id="4" name="テキスト ボックス 3"/>
          <p:cNvSpPr txBox="1"/>
          <p:nvPr/>
        </p:nvSpPr>
        <p:spPr>
          <a:xfrm>
            <a:off x="35227" y="3708943"/>
            <a:ext cx="3352200" cy="584775"/>
          </a:xfrm>
          <a:prstGeom prst="rect">
            <a:avLst/>
          </a:prstGeom>
          <a:noFill/>
        </p:spPr>
        <p:txBody>
          <a:bodyPr wrap="none" rtlCol="0">
            <a:spAutoFit/>
          </a:bodyPr>
          <a:lstStyle/>
          <a:p>
            <a:r>
              <a:rPr lang="ja-JP" altLang="en-US" sz="3200" b="1" dirty="0" smtClean="0"/>
              <a:t>（３）中性子線量率</a:t>
            </a:r>
            <a:endParaRPr lang="ja-JP" altLang="en-US" sz="3200" b="1" dirty="0"/>
          </a:p>
        </p:txBody>
      </p:sp>
      <p:sp>
        <p:nvSpPr>
          <p:cNvPr id="5" name="角丸四角形 4"/>
          <p:cNvSpPr/>
          <p:nvPr/>
        </p:nvSpPr>
        <p:spPr>
          <a:xfrm>
            <a:off x="341404" y="4608920"/>
            <a:ext cx="8496944" cy="1487397"/>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lang="ja-JP" altLang="ja-JP" sz="2400" dirty="0">
                <a:solidFill>
                  <a:schemeClr val="tx1"/>
                </a:solidFill>
              </a:rPr>
              <a:t>測定値（</a:t>
            </a:r>
            <a:r>
              <a:rPr lang="en-US" altLang="ja-JP" sz="2400" dirty="0">
                <a:solidFill>
                  <a:schemeClr val="tx1"/>
                </a:solidFill>
              </a:rPr>
              <a:t>1</a:t>
            </a:r>
            <a:r>
              <a:rPr lang="ja-JP" altLang="ja-JP" sz="2400" dirty="0">
                <a:solidFill>
                  <a:schemeClr val="tx1"/>
                </a:solidFill>
              </a:rPr>
              <a:t>時間値）は全て検出限界値（</a:t>
            </a:r>
            <a:r>
              <a:rPr lang="en-US" altLang="ja-JP" sz="2400" dirty="0">
                <a:solidFill>
                  <a:schemeClr val="tx1"/>
                </a:solidFill>
              </a:rPr>
              <a:t>10nSv/h</a:t>
            </a:r>
            <a:r>
              <a:rPr lang="ja-JP" altLang="ja-JP" sz="2400" dirty="0">
                <a:solidFill>
                  <a:schemeClr val="tx1"/>
                </a:solidFill>
              </a:rPr>
              <a:t>）を下回っていました。</a:t>
            </a:r>
            <a:endParaRPr kumimoji="1" lang="ja-JP" altLang="en-US" sz="2400" dirty="0">
              <a:solidFill>
                <a:schemeClr val="tx1"/>
              </a:solidFill>
            </a:endParaRPr>
          </a:p>
        </p:txBody>
      </p:sp>
      <p:sp>
        <p:nvSpPr>
          <p:cNvPr id="6" name="テキスト ボックス 5"/>
          <p:cNvSpPr txBox="1"/>
          <p:nvPr/>
        </p:nvSpPr>
        <p:spPr>
          <a:xfrm>
            <a:off x="3275856" y="4355004"/>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報告書４ページ</a:t>
            </a:r>
            <a:r>
              <a:rPr lang="ja-JP" altLang="en-US" sz="2400" dirty="0"/>
              <a:t>）</a:t>
            </a:r>
            <a:endParaRPr lang="en-US" altLang="ja-JP" sz="2400" dirty="0"/>
          </a:p>
        </p:txBody>
      </p:sp>
      <p:sp>
        <p:nvSpPr>
          <p:cNvPr id="7" name="角丸四角形 6"/>
          <p:cNvSpPr/>
          <p:nvPr/>
        </p:nvSpPr>
        <p:spPr>
          <a:xfrm>
            <a:off x="320896" y="1845736"/>
            <a:ext cx="8496944" cy="1367687"/>
          </a:xfrm>
          <a:prstGeom prst="roundRect">
            <a:avLst>
              <a:gd name="adj" fmla="val 8308"/>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400" dirty="0" smtClean="0">
                <a:solidFill>
                  <a:schemeClr val="tx1"/>
                </a:solidFill>
              </a:rPr>
              <a:t>　</a:t>
            </a:r>
            <a:r>
              <a:rPr lang="ja-JP" altLang="en-US" sz="2400" dirty="0">
                <a:solidFill>
                  <a:schemeClr val="tx1"/>
                </a:solidFill>
              </a:rPr>
              <a:t> </a:t>
            </a:r>
            <a:r>
              <a:rPr lang="ja-JP" altLang="ja-JP" sz="2400" dirty="0" smtClean="0">
                <a:solidFill>
                  <a:schemeClr val="tx1"/>
                </a:solidFill>
              </a:rPr>
              <a:t>測定値</a:t>
            </a:r>
            <a:r>
              <a:rPr lang="ja-JP" altLang="ja-JP" sz="2400" dirty="0">
                <a:solidFill>
                  <a:schemeClr val="tx1"/>
                </a:solidFill>
              </a:rPr>
              <a:t>は過去の値と同水準であり、自然放射線レベルであると考えられます。</a:t>
            </a:r>
            <a:endParaRPr kumimoji="1" lang="ja-JP" altLang="en-US" sz="2400" dirty="0">
              <a:solidFill>
                <a:schemeClr val="tx1"/>
              </a:solidFill>
            </a:endParaRPr>
          </a:p>
        </p:txBody>
      </p:sp>
      <p:sp>
        <p:nvSpPr>
          <p:cNvPr id="8" name="テキスト ボックス 7"/>
          <p:cNvSpPr txBox="1"/>
          <p:nvPr/>
        </p:nvSpPr>
        <p:spPr>
          <a:xfrm>
            <a:off x="3275856" y="1587326"/>
            <a:ext cx="3106941" cy="461665"/>
          </a:xfrm>
          <a:prstGeom prst="rect">
            <a:avLst/>
          </a:prstGeom>
          <a:solidFill>
            <a:srgbClr val="FFFF00"/>
          </a:solidFill>
          <a:ln w="25400">
            <a:solidFill>
              <a:schemeClr val="tx1"/>
            </a:solidFill>
          </a:ln>
        </p:spPr>
        <p:txBody>
          <a:bodyPr wrap="none" rtlCol="0">
            <a:spAutoFit/>
          </a:bodyPr>
          <a:lstStyle/>
          <a:p>
            <a:r>
              <a:rPr lang="ja-JP" altLang="en-US" sz="2400" dirty="0"/>
              <a:t>考察（</a:t>
            </a:r>
            <a:r>
              <a:rPr lang="ja-JP" altLang="en-US" sz="2400" dirty="0" smtClean="0"/>
              <a:t>報告書４ページ</a:t>
            </a:r>
            <a:r>
              <a:rPr lang="ja-JP" altLang="en-US" sz="2400" dirty="0"/>
              <a:t>）</a:t>
            </a:r>
            <a:endParaRPr lang="en-US" altLang="ja-JP" sz="2400" dirty="0"/>
          </a:p>
        </p:txBody>
      </p:sp>
      <p:sp>
        <p:nvSpPr>
          <p:cNvPr id="9" name="スライド番号プレースホルダー 1"/>
          <p:cNvSpPr>
            <a:spLocks noGrp="1"/>
          </p:cNvSpPr>
          <p:nvPr>
            <p:ph type="sldNum" sz="quarter" idx="12"/>
          </p:nvPr>
        </p:nvSpPr>
        <p:spPr>
          <a:xfrm>
            <a:off x="6984323" y="6443471"/>
            <a:ext cx="2133600" cy="365125"/>
          </a:xfrm>
        </p:spPr>
        <p:txBody>
          <a:bodyPr/>
          <a:lstStyle/>
          <a:p>
            <a:r>
              <a:rPr lang="ja-JP" altLang="en-US" sz="2800" b="1" dirty="0">
                <a:solidFill>
                  <a:schemeClr val="tx1"/>
                </a:solidFill>
              </a:rPr>
              <a:t>７</a:t>
            </a:r>
            <a:endParaRPr kumimoji="1" lang="ja-JP" altLang="en-US" sz="2800" b="1" dirty="0">
              <a:solidFill>
                <a:schemeClr val="tx1"/>
              </a:solidFill>
            </a:endParaRPr>
          </a:p>
        </p:txBody>
      </p:sp>
    </p:spTree>
    <p:extLst>
      <p:ext uri="{BB962C8B-B14F-4D97-AF65-F5344CB8AC3E}">
        <p14:creationId xmlns:p14="http://schemas.microsoft.com/office/powerpoint/2010/main" val="2880056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22816" y="1628800"/>
            <a:ext cx="8981479" cy="309634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a:latin typeface="+mj-ea"/>
              </a:rPr>
              <a:t>　</a:t>
            </a:r>
            <a:r>
              <a:rPr lang="ja-JP" altLang="en-US" sz="4000" dirty="0" smtClean="0">
                <a:latin typeface="+mj-ea"/>
              </a:rPr>
              <a:t>大阪府の</a:t>
            </a:r>
            <a:r>
              <a:rPr lang="en-US" altLang="ja-JP" sz="4000" dirty="0" smtClean="0">
                <a:latin typeface="+mj-ea"/>
              </a:rPr>
              <a:t>H</a:t>
            </a:r>
            <a:r>
              <a:rPr lang="ja-JP" altLang="en-US" sz="4000" dirty="0" smtClean="0">
                <a:latin typeface="+mj-ea"/>
              </a:rPr>
              <a:t>２</a:t>
            </a:r>
            <a:r>
              <a:rPr lang="ja-JP" altLang="en-US" sz="4000" dirty="0">
                <a:latin typeface="+mj-ea"/>
              </a:rPr>
              <a:t>９</a:t>
            </a:r>
            <a:r>
              <a:rPr lang="ja-JP" altLang="en-US" sz="4000" dirty="0" smtClean="0">
                <a:latin typeface="+mj-ea"/>
              </a:rPr>
              <a:t>年度監視結果について</a:t>
            </a:r>
            <a:endParaRPr lang="en-US" altLang="ja-JP" sz="4000" dirty="0" smtClean="0">
              <a:latin typeface="+mj-ea"/>
            </a:endParaRPr>
          </a:p>
          <a:p>
            <a:pPr algn="l"/>
            <a:endParaRPr lang="en-US" altLang="ja-JP" sz="4000" dirty="0">
              <a:latin typeface="+mj-ea"/>
            </a:endParaRPr>
          </a:p>
          <a:p>
            <a:pPr algn="l"/>
            <a:r>
              <a:rPr lang="ja-JP" altLang="en-US" sz="4000" dirty="0">
                <a:latin typeface="+mj-ea"/>
              </a:rPr>
              <a:t>　</a:t>
            </a:r>
            <a:r>
              <a:rPr lang="ja-JP" altLang="en-US" sz="4000" dirty="0" smtClean="0">
                <a:latin typeface="+mj-ea"/>
              </a:rPr>
              <a:t>　２　環境試料</a:t>
            </a:r>
            <a:endParaRPr lang="en-US" altLang="ja-JP" sz="4000" dirty="0" smtClean="0">
              <a:latin typeface="+mj-ea"/>
            </a:endParaRPr>
          </a:p>
          <a:p>
            <a:pPr algn="l"/>
            <a:endParaRPr lang="ja-JP" altLang="en-US" sz="4000" dirty="0">
              <a:latin typeface="+mj-ea"/>
            </a:endParaRPr>
          </a:p>
        </p:txBody>
      </p:sp>
      <p:sp>
        <p:nvSpPr>
          <p:cNvPr id="4" name="スライド番号プレースホルダー 1"/>
          <p:cNvSpPr txBox="1">
            <a:spLocks/>
          </p:cNvSpPr>
          <p:nvPr/>
        </p:nvSpPr>
        <p:spPr>
          <a:xfrm>
            <a:off x="6984323" y="644347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800" b="1" dirty="0">
                <a:solidFill>
                  <a:schemeClr val="tx1"/>
                </a:solidFill>
              </a:rPr>
              <a:t>８</a:t>
            </a:r>
          </a:p>
        </p:txBody>
      </p:sp>
    </p:spTree>
    <p:extLst>
      <p:ext uri="{BB962C8B-B14F-4D97-AF65-F5344CB8AC3E}">
        <p14:creationId xmlns:p14="http://schemas.microsoft.com/office/powerpoint/2010/main" val="3536968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画面に合わせる (4:3)</PresentationFormat>
  <Paragraphs>153</Paragraphs>
  <Slides>24</Slides>
  <Notes>23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ＭＳ Ｐゴシック</vt:lpstr>
      <vt:lpstr>Arial</vt:lpstr>
      <vt:lpstr>Calibri</vt:lpstr>
      <vt:lpstr>Office ​​テーマ</vt:lpstr>
      <vt:lpstr>平成２９年度大阪府環境放射線監視結果等について</vt:lpstr>
      <vt:lpstr>大阪府のH２９年度監視結果について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2019-08-26T08:34:22Z</dcterms:created>
  <dcterms:modified xsi:type="dcterms:W3CDTF">2019-08-26T08:35:16Z</dcterms:modified>
</cp:coreProperties>
</file>