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6" r:id="rId4"/>
  </p:sldIdLst>
  <p:sldSz cx="9144000" cy="6858000" type="overhead"/>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0"/>
    <p:restoredTop sz="93135"/>
  </p:normalViewPr>
  <p:slideViewPr>
    <p:cSldViewPr snapToGrid="0" snapToObjects="1">
      <p:cViewPr varScale="1">
        <p:scale>
          <a:sx n="108" d="100"/>
          <a:sy n="108" d="100"/>
        </p:scale>
        <p:origin x="184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2B7CD-BBCC-450A-AC50-DD800B397E24}" type="datetimeFigureOut">
              <a:rPr kumimoji="1" lang="ja-JP" altLang="en-US" smtClean="0"/>
              <a:t>2019/8/7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AC381D-35A2-4851-B886-C8DD78A2175A}" type="slidenum">
              <a:rPr kumimoji="1" lang="ja-JP" altLang="en-US" smtClean="0"/>
              <a:t>‹#›</a:t>
            </a:fld>
            <a:endParaRPr kumimoji="1" lang="ja-JP" altLang="en-US"/>
          </a:p>
        </p:txBody>
      </p:sp>
    </p:spTree>
    <p:extLst>
      <p:ext uri="{BB962C8B-B14F-4D97-AF65-F5344CB8AC3E}">
        <p14:creationId xmlns:p14="http://schemas.microsoft.com/office/powerpoint/2010/main" val="2736219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AC381D-35A2-4851-B886-C8DD78A2175A}" type="slidenum">
              <a:rPr kumimoji="1" lang="ja-JP" altLang="en-US" smtClean="0"/>
              <a:t>1</a:t>
            </a:fld>
            <a:endParaRPr kumimoji="1" lang="ja-JP" altLang="en-US"/>
          </a:p>
        </p:txBody>
      </p:sp>
    </p:spTree>
    <p:extLst>
      <p:ext uri="{BB962C8B-B14F-4D97-AF65-F5344CB8AC3E}">
        <p14:creationId xmlns:p14="http://schemas.microsoft.com/office/powerpoint/2010/main" val="1220327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AC381D-35A2-4851-B886-C8DD78A2175A}" type="slidenum">
              <a:rPr kumimoji="1" lang="ja-JP" altLang="en-US" smtClean="0"/>
              <a:t>2</a:t>
            </a:fld>
            <a:endParaRPr kumimoji="1" lang="ja-JP" altLang="en-US"/>
          </a:p>
        </p:txBody>
      </p:sp>
    </p:spTree>
    <p:extLst>
      <p:ext uri="{BB962C8B-B14F-4D97-AF65-F5344CB8AC3E}">
        <p14:creationId xmlns:p14="http://schemas.microsoft.com/office/powerpoint/2010/main" val="97217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5AC381D-35A2-4851-B886-C8DD78A2175A}" type="slidenum">
              <a:rPr kumimoji="1" lang="ja-JP" altLang="en-US" smtClean="0"/>
              <a:t>3</a:t>
            </a:fld>
            <a:endParaRPr kumimoji="1" lang="ja-JP" altLang="en-US"/>
          </a:p>
        </p:txBody>
      </p:sp>
    </p:spTree>
    <p:extLst>
      <p:ext uri="{BB962C8B-B14F-4D97-AF65-F5344CB8AC3E}">
        <p14:creationId xmlns:p14="http://schemas.microsoft.com/office/powerpoint/2010/main" val="3322563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36452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44870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35432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98919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65027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419185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58744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30522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94271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426234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BECCF-4634-D345-910E-6535734452AD}" type="datetimeFigureOut">
              <a:rPr kumimoji="1" lang="ja-JP" altLang="en-US" smtClean="0"/>
              <a:t>2019/8/7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36461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CF-4634-D345-910E-6535734452AD}" type="datetimeFigureOut">
              <a:rPr kumimoji="1" lang="ja-JP" altLang="en-US" smtClean="0"/>
              <a:t>2019/8/7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126065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657697BD-B2BA-534E-B20E-CCB487FCB2A1}"/>
              </a:ext>
            </a:extLst>
          </p:cNvPr>
          <p:cNvSpPr/>
          <p:nvPr/>
        </p:nvSpPr>
        <p:spPr>
          <a:xfrm>
            <a:off x="562130" y="905949"/>
            <a:ext cx="8124669" cy="5355312"/>
          </a:xfrm>
          <a:prstGeom prst="rect">
            <a:avLst/>
          </a:prstGeom>
        </p:spPr>
        <p:txBody>
          <a:bodyPr wrap="square">
            <a:spAutoFit/>
          </a:bodyPr>
          <a:lstStyle/>
          <a:p>
            <a:pPr algn="just" hangingPunct="0"/>
            <a:r>
              <a:rPr lang="ja-JP" altLang="en-US" dirty="0">
                <a:latin typeface="MS Gothic" panose="020B0609070205080204" pitchFamily="49" charset="-128"/>
                <a:ea typeface="MS Gothic" panose="020B0609070205080204" pitchFamily="49" charset="-128"/>
              </a:rPr>
              <a:t>①</a:t>
            </a:r>
            <a:r>
              <a:rPr lang="en-US" altLang="ja-JP" dirty="0">
                <a:latin typeface="MS Gothic" panose="020B0609070205080204" pitchFamily="49" charset="-128"/>
                <a:ea typeface="MS Gothic" panose="020B0609070205080204" pitchFamily="49" charset="-128"/>
              </a:rPr>
              <a:t>KUR(Kyoto University Research Reactor)</a:t>
            </a:r>
          </a:p>
          <a:p>
            <a:pPr algn="just" hangingPunct="0"/>
            <a:r>
              <a:rPr lang="en-US" altLang="ja-JP" dirty="0">
                <a:latin typeface="MS Gothic" panose="020B0609070205080204" pitchFamily="49" charset="-128"/>
                <a:ea typeface="MS Gothic" panose="020B0609070205080204" pitchFamily="49" charset="-128"/>
              </a:rPr>
              <a:t> 2014</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5</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26</a:t>
            </a:r>
            <a:r>
              <a:rPr lang="ja-JP" altLang="en-US" dirty="0">
                <a:latin typeface="MS Gothic" panose="020B0609070205080204" pitchFamily="49" charset="-128"/>
                <a:ea typeface="MS Gothic" panose="020B0609070205080204" pitchFamily="49" charset="-128"/>
              </a:rPr>
              <a:t>日から施設定期検査期間となり、この期間中に新規制基準（原子力規制委員会により</a:t>
            </a:r>
            <a:r>
              <a:rPr lang="en-US" altLang="ja-JP" dirty="0">
                <a:latin typeface="MS Gothic" panose="020B0609070205080204" pitchFamily="49" charset="-128"/>
                <a:ea typeface="MS Gothic" panose="020B0609070205080204" pitchFamily="49" charset="-128"/>
              </a:rPr>
              <a:t>2013</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12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18</a:t>
            </a:r>
            <a:r>
              <a:rPr lang="ja-JP" altLang="en-US" dirty="0">
                <a:latin typeface="MS Gothic" panose="020B0609070205080204" pitchFamily="49" charset="-128"/>
                <a:ea typeface="MS Gothic" panose="020B0609070205080204" pitchFamily="49" charset="-128"/>
              </a:rPr>
              <a:t>日付けで施行された「試験研究用等原子炉施設の新規制基準」）に対応するため、運転を停止しておりましたが、</a:t>
            </a:r>
            <a:r>
              <a:rPr lang="en-US" altLang="ja-JP" dirty="0">
                <a:latin typeface="MS Gothic" panose="020B0609070205080204" pitchFamily="49" charset="-128"/>
                <a:ea typeface="MS Gothic" panose="020B0609070205080204" pitchFamily="49" charset="-128"/>
              </a:rPr>
              <a:t>2017</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8</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25</a:t>
            </a:r>
            <a:r>
              <a:rPr lang="ja-JP" altLang="en-US" dirty="0">
                <a:latin typeface="MS Gothic" panose="020B0609070205080204" pitchFamily="49" charset="-128"/>
                <a:ea typeface="MS Gothic" panose="020B0609070205080204" pitchFamily="49" charset="-128"/>
              </a:rPr>
              <a:t>日付けで施設定期検査の合格証が交付され、翌週の</a:t>
            </a:r>
            <a:r>
              <a:rPr lang="en-US" altLang="ja-JP" dirty="0">
                <a:latin typeface="MS Gothic" panose="020B0609070205080204" pitchFamily="49" charset="-128"/>
                <a:ea typeface="MS Gothic" panose="020B0609070205080204" pitchFamily="49" charset="-128"/>
              </a:rPr>
              <a:t>8</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29</a:t>
            </a:r>
            <a:r>
              <a:rPr lang="ja-JP" altLang="en-US" dirty="0">
                <a:latin typeface="MS Gothic" panose="020B0609070205080204" pitchFamily="49" charset="-128"/>
                <a:ea typeface="MS Gothic" panose="020B0609070205080204" pitchFamily="49" charset="-128"/>
              </a:rPr>
              <a:t>日より３年３ヵ月ぶりに利用運転を開始いたしました。昨年度の利用運転は</a:t>
            </a:r>
            <a:r>
              <a:rPr lang="en-US" altLang="ja-JP" dirty="0">
                <a:latin typeface="MS Gothic" panose="020B0609070205080204" pitchFamily="49" charset="-128"/>
                <a:ea typeface="MS Gothic" panose="020B0609070205080204" pitchFamily="49" charset="-128"/>
              </a:rPr>
              <a:t>2019</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14</a:t>
            </a:r>
            <a:r>
              <a:rPr lang="ja-JP" altLang="en-US" dirty="0">
                <a:latin typeface="MS Gothic" panose="020B0609070205080204" pitchFamily="49" charset="-128"/>
                <a:ea typeface="MS Gothic" panose="020B0609070205080204" pitchFamily="49" charset="-128"/>
              </a:rPr>
              <a:t>日で終了して、</a:t>
            </a:r>
            <a:r>
              <a:rPr lang="en-US" altLang="ja-JP" dirty="0">
                <a:latin typeface="MS Gothic" panose="020B0609070205080204" pitchFamily="49" charset="-128"/>
                <a:ea typeface="MS Gothic" panose="020B0609070205080204" pitchFamily="49" charset="-128"/>
              </a:rPr>
              <a:t>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18</a:t>
            </a:r>
            <a:r>
              <a:rPr lang="ja-JP" altLang="en-US" dirty="0">
                <a:latin typeface="MS Gothic" panose="020B0609070205080204" pitchFamily="49" charset="-128"/>
                <a:ea typeface="MS Gothic" panose="020B0609070205080204" pitchFamily="49" charset="-128"/>
              </a:rPr>
              <a:t>日から施設定期検査期間となりました。今年度は</a:t>
            </a:r>
            <a:r>
              <a:rPr lang="en-US" altLang="ja-JP" dirty="0">
                <a:latin typeface="MS Gothic" panose="020B0609070205080204" pitchFamily="49" charset="-128"/>
                <a:ea typeface="MS Gothic" panose="020B0609070205080204" pitchFamily="49" charset="-128"/>
              </a:rPr>
              <a:t>7</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17</a:t>
            </a:r>
            <a:r>
              <a:rPr lang="ja-JP" altLang="en-US" dirty="0">
                <a:latin typeface="MS Gothic" panose="020B0609070205080204" pitchFamily="49" charset="-128"/>
                <a:ea typeface="MS Gothic" panose="020B0609070205080204" pitchFamily="49" charset="-128"/>
              </a:rPr>
              <a:t>日付けで施設定期検査に合格し、</a:t>
            </a:r>
            <a:r>
              <a:rPr lang="en-US" altLang="ja-JP" dirty="0">
                <a:latin typeface="MS Gothic" panose="020B0609070205080204" pitchFamily="49" charset="-128"/>
                <a:ea typeface="MS Gothic" panose="020B0609070205080204" pitchFamily="49" charset="-128"/>
              </a:rPr>
              <a:t>7</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23</a:t>
            </a:r>
            <a:r>
              <a:rPr lang="ja-JP" altLang="en-US" dirty="0">
                <a:latin typeface="MS Gothic" panose="020B0609070205080204" pitchFamily="49" charset="-128"/>
                <a:ea typeface="MS Gothic" panose="020B0609070205080204" pitchFamily="49" charset="-128"/>
              </a:rPr>
              <a:t>日から利用運転を開始しました。</a:t>
            </a:r>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　なお、昨年度のホウ素中性子捕捉療法（いわゆる癌治療のひとつ）による医療照射の実施件数は</a:t>
            </a:r>
            <a:r>
              <a:rPr lang="en-US" altLang="ja-JP" dirty="0">
                <a:latin typeface="MS Gothic" panose="020B0609070205080204" pitchFamily="49" charset="-128"/>
                <a:ea typeface="MS Gothic" panose="020B0609070205080204" pitchFamily="49" charset="-128"/>
              </a:rPr>
              <a:t>30</a:t>
            </a:r>
            <a:r>
              <a:rPr lang="ja-JP" altLang="en-US" dirty="0">
                <a:latin typeface="MS Gothic" panose="020B0609070205080204" pitchFamily="49" charset="-128"/>
                <a:ea typeface="MS Gothic" panose="020B0609070205080204" pitchFamily="49" charset="-128"/>
              </a:rPr>
              <a:t>件となっております。</a:t>
            </a:r>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②</a:t>
            </a:r>
            <a:r>
              <a:rPr lang="en-US" altLang="ja-JP" dirty="0">
                <a:latin typeface="MS Gothic" panose="020B0609070205080204" pitchFamily="49" charset="-128"/>
                <a:ea typeface="MS Gothic" panose="020B0609070205080204" pitchFamily="49" charset="-128"/>
              </a:rPr>
              <a:t>KUCA(Kyoto University Critical Assembly)</a:t>
            </a:r>
          </a:p>
          <a:p>
            <a:pPr algn="just" hangingPunct="0"/>
            <a:r>
              <a:rPr lang="en-US" altLang="ja-JP" dirty="0">
                <a:latin typeface="MS Gothic" panose="020B0609070205080204" pitchFamily="49" charset="-128"/>
                <a:ea typeface="MS Gothic" panose="020B0609070205080204" pitchFamily="49" charset="-128"/>
              </a:rPr>
              <a:t> 2014</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3</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日から施設定期検査期間となり、</a:t>
            </a:r>
            <a:r>
              <a:rPr lang="en-US" altLang="ja-JP" dirty="0">
                <a:latin typeface="MS Gothic" panose="020B0609070205080204" pitchFamily="49" charset="-128"/>
                <a:ea typeface="MS Gothic" panose="020B0609070205080204" pitchFamily="49" charset="-128"/>
              </a:rPr>
              <a:t>KUR</a:t>
            </a:r>
            <a:r>
              <a:rPr lang="ja-JP" altLang="en-US" dirty="0">
                <a:latin typeface="MS Gothic" panose="020B0609070205080204" pitchFamily="49" charset="-128"/>
                <a:ea typeface="MS Gothic" panose="020B0609070205080204" pitchFamily="49" charset="-128"/>
              </a:rPr>
              <a:t>と同様にこの期間中に新規制基準に対応するため、運転を停止しておりましたが、</a:t>
            </a:r>
            <a:r>
              <a:rPr lang="en-US" altLang="ja-JP" dirty="0">
                <a:latin typeface="MS Gothic" panose="020B0609070205080204" pitchFamily="49" charset="-128"/>
                <a:ea typeface="MS Gothic" panose="020B0609070205080204" pitchFamily="49" charset="-128"/>
              </a:rPr>
              <a:t>2017</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6</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20</a:t>
            </a:r>
            <a:r>
              <a:rPr lang="ja-JP" altLang="en-US" dirty="0">
                <a:latin typeface="MS Gothic" panose="020B0609070205080204" pitchFamily="49" charset="-128"/>
                <a:ea typeface="MS Gothic" panose="020B0609070205080204" pitchFamily="49" charset="-128"/>
              </a:rPr>
              <a:t>日付けで施設定期検査の合格証が交付され、翌日より利用運転を開始いたしました。昨年度の利用運転は</a:t>
            </a:r>
            <a:r>
              <a:rPr lang="en-US" altLang="ja-JP" dirty="0">
                <a:latin typeface="MS Gothic" panose="020B0609070205080204" pitchFamily="49" charset="-128"/>
                <a:ea typeface="MS Gothic" panose="020B0609070205080204" pitchFamily="49" charset="-128"/>
              </a:rPr>
              <a:t>2019</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2</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15</a:t>
            </a:r>
            <a:r>
              <a:rPr lang="ja-JP" altLang="en-US" dirty="0">
                <a:latin typeface="MS Gothic" panose="020B0609070205080204" pitchFamily="49" charset="-128"/>
                <a:ea typeface="MS Gothic" panose="020B0609070205080204" pitchFamily="49" charset="-128"/>
              </a:rPr>
              <a:t>日で終了して、同日から施設定期検査期間となりました。今年度は</a:t>
            </a:r>
            <a:r>
              <a:rPr lang="en-US" altLang="ja-JP" dirty="0">
                <a:latin typeface="MS Gothic" panose="020B0609070205080204" pitchFamily="49" charset="-128"/>
                <a:ea typeface="MS Gothic" panose="020B0609070205080204" pitchFamily="49" charset="-128"/>
              </a:rPr>
              <a:t>5</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21</a:t>
            </a:r>
            <a:r>
              <a:rPr lang="ja-JP" altLang="en-US" dirty="0">
                <a:latin typeface="MS Gothic" panose="020B0609070205080204" pitchFamily="49" charset="-128"/>
                <a:ea typeface="MS Gothic" panose="020B0609070205080204" pitchFamily="49" charset="-128"/>
              </a:rPr>
              <a:t>日付けで施設定期検査の合格証が交付され、</a:t>
            </a:r>
            <a:r>
              <a:rPr lang="en-US" altLang="ja-JP" dirty="0">
                <a:latin typeface="MS Gothic" panose="020B0609070205080204" pitchFamily="49" charset="-128"/>
                <a:ea typeface="MS Gothic" panose="020B0609070205080204" pitchFamily="49" charset="-128"/>
              </a:rPr>
              <a:t>5</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28</a:t>
            </a:r>
            <a:r>
              <a:rPr lang="ja-JP" altLang="en-US" dirty="0">
                <a:latin typeface="MS Gothic" panose="020B0609070205080204" pitchFamily="49" charset="-128"/>
                <a:ea typeface="MS Gothic" panose="020B0609070205080204" pitchFamily="49" charset="-128"/>
              </a:rPr>
              <a:t>日から今年度の利用運転を開始しました。</a:t>
            </a:r>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　なお、昨年度の</a:t>
            </a:r>
            <a:r>
              <a:rPr lang="en-US" altLang="ja-JP" dirty="0">
                <a:latin typeface="MS Gothic" panose="020B0609070205080204" pitchFamily="49" charset="-128"/>
                <a:ea typeface="MS Gothic" panose="020B0609070205080204" pitchFamily="49" charset="-128"/>
              </a:rPr>
              <a:t>KUCA</a:t>
            </a:r>
            <a:r>
              <a:rPr lang="ja-JP" altLang="en-US" dirty="0">
                <a:latin typeface="MS Gothic" panose="020B0609070205080204" pitchFamily="49" charset="-128"/>
                <a:ea typeface="MS Gothic" panose="020B0609070205080204" pitchFamily="49" charset="-128"/>
              </a:rPr>
              <a:t>を用いた学生実験には全国、海外から約</a:t>
            </a:r>
            <a:r>
              <a:rPr lang="en-US" altLang="ja-JP" dirty="0">
                <a:latin typeface="MS Gothic" panose="020B0609070205080204" pitchFamily="49" charset="-128"/>
                <a:ea typeface="MS Gothic" panose="020B0609070205080204" pitchFamily="49" charset="-128"/>
              </a:rPr>
              <a:t>140</a:t>
            </a:r>
            <a:r>
              <a:rPr lang="ja-JP" altLang="en-US" dirty="0">
                <a:latin typeface="MS Gothic" panose="020B0609070205080204" pitchFamily="49" charset="-128"/>
                <a:ea typeface="MS Gothic" panose="020B0609070205080204" pitchFamily="49" charset="-128"/>
              </a:rPr>
              <a:t>名</a:t>
            </a:r>
            <a:r>
              <a:rPr lang="ja-JP" altLang="en-US" dirty="0" smtClean="0">
                <a:latin typeface="MS Gothic" panose="020B0609070205080204" pitchFamily="49" charset="-128"/>
                <a:ea typeface="MS Gothic" panose="020B0609070205080204" pitchFamily="49" charset="-128"/>
              </a:rPr>
              <a:t>の学部学生・大学</a:t>
            </a:r>
            <a:r>
              <a:rPr lang="ja-JP" altLang="en-US" dirty="0">
                <a:latin typeface="MS Gothic" panose="020B0609070205080204" pitchFamily="49" charset="-128"/>
                <a:ea typeface="MS Gothic" panose="020B0609070205080204" pitchFamily="49" charset="-128"/>
              </a:rPr>
              <a:t>院生が参加しました。</a:t>
            </a:r>
          </a:p>
        </p:txBody>
      </p:sp>
      <p:sp>
        <p:nvSpPr>
          <p:cNvPr id="3" name="テキスト ボックス 2">
            <a:extLst>
              <a:ext uri="{FF2B5EF4-FFF2-40B4-BE49-F238E27FC236}">
                <a16:creationId xmlns="" xmlns:a16="http://schemas.microsoft.com/office/drawing/2014/main" id="{26878E53-AABA-2343-B610-CBF1DCA6E46C}"/>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 xmlns:a16="http://schemas.microsoft.com/office/drawing/2014/main" id="{718C9750-EFA3-4348-84DE-1E556E6BCC4C}"/>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京都大学における施設の稼働状況</a:t>
            </a:r>
          </a:p>
        </p:txBody>
      </p:sp>
      <p:sp>
        <p:nvSpPr>
          <p:cNvPr id="2" name="テキスト ボックス 1"/>
          <p:cNvSpPr txBox="1"/>
          <p:nvPr/>
        </p:nvSpPr>
        <p:spPr>
          <a:xfrm>
            <a:off x="7665930" y="100147"/>
            <a:ext cx="1390388" cy="369332"/>
          </a:xfrm>
          <a:prstGeom prst="rect">
            <a:avLst/>
          </a:prstGeom>
          <a:solidFill>
            <a:schemeClr val="bg1"/>
          </a:solidFill>
          <a:ln>
            <a:solidFill>
              <a:schemeClr val="tx1"/>
            </a:solidFill>
          </a:ln>
        </p:spPr>
        <p:txBody>
          <a:bodyPr wrap="square" rtlCol="0">
            <a:spAutoFit/>
          </a:bodyPr>
          <a:lstStyle/>
          <a:p>
            <a:pPr algn="ctr"/>
            <a:r>
              <a:rPr kumimoji="1" lang="ja-JP" altLang="en-US" dirty="0"/>
              <a:t>資料３－１</a:t>
            </a:r>
          </a:p>
        </p:txBody>
      </p:sp>
    </p:spTree>
    <p:extLst>
      <p:ext uri="{BB962C8B-B14F-4D97-AF65-F5344CB8AC3E}">
        <p14:creationId xmlns:p14="http://schemas.microsoft.com/office/powerpoint/2010/main" val="250501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657697BD-B2BA-534E-B20E-CCB487FCB2A1}"/>
              </a:ext>
            </a:extLst>
          </p:cNvPr>
          <p:cNvSpPr/>
          <p:nvPr/>
        </p:nvSpPr>
        <p:spPr>
          <a:xfrm>
            <a:off x="562131" y="610136"/>
            <a:ext cx="8019738" cy="461665"/>
          </a:xfrm>
          <a:prstGeom prst="rect">
            <a:avLst/>
          </a:prstGeom>
        </p:spPr>
        <p:txBody>
          <a:bodyPr wrap="square">
            <a:spAutoFit/>
          </a:bodyPr>
          <a:lstStyle/>
          <a:p>
            <a:pPr algn="just" hangingPunct="0"/>
            <a:r>
              <a:rPr lang="ja-JP" altLang="en-US" sz="2400" b="1" i="0" u="none" strike="noStrike" dirty="0">
                <a:solidFill>
                  <a:srgbClr val="333333"/>
                </a:solidFill>
                <a:effectLst/>
                <a:latin typeface="MS Gothic" panose="020B0609070205080204" pitchFamily="49" charset="-128"/>
                <a:ea typeface="MS Gothic" panose="020B0609070205080204" pitchFamily="49" charset="-128"/>
              </a:rPr>
              <a:t>昨年度は該当事案なし。</a:t>
            </a:r>
          </a:p>
        </p:txBody>
      </p:sp>
      <p:sp>
        <p:nvSpPr>
          <p:cNvPr id="3" name="テキスト ボックス 2">
            <a:extLst>
              <a:ext uri="{FF2B5EF4-FFF2-40B4-BE49-F238E27FC236}">
                <a16:creationId xmlns="" xmlns:a16="http://schemas.microsoft.com/office/drawing/2014/main" id="{26878E53-AABA-2343-B610-CBF1DCA6E46C}"/>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 xmlns:a16="http://schemas.microsoft.com/office/drawing/2014/main" id="{718C9750-EFA3-4348-84DE-1E556E6BCC4C}"/>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京都大学における事故等事案について</a:t>
            </a:r>
          </a:p>
        </p:txBody>
      </p:sp>
    </p:spTree>
    <p:extLst>
      <p:ext uri="{BB962C8B-B14F-4D97-AF65-F5344CB8AC3E}">
        <p14:creationId xmlns:p14="http://schemas.microsoft.com/office/powerpoint/2010/main" val="318425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657697BD-B2BA-534E-B20E-CCB487FCB2A1}"/>
              </a:ext>
            </a:extLst>
          </p:cNvPr>
          <p:cNvSpPr/>
          <p:nvPr/>
        </p:nvSpPr>
        <p:spPr>
          <a:xfrm>
            <a:off x="629587" y="786130"/>
            <a:ext cx="8019738" cy="5632311"/>
          </a:xfrm>
          <a:prstGeom prst="rect">
            <a:avLst/>
          </a:prstGeom>
        </p:spPr>
        <p:txBody>
          <a:bodyPr wrap="square">
            <a:spAutoFit/>
          </a:bodyPr>
          <a:lstStyle/>
          <a:p>
            <a:r>
              <a:rPr lang="ja-JP" altLang="en-US" b="1" i="0" u="none" strike="noStrike" dirty="0">
                <a:effectLst/>
                <a:latin typeface="MS Gothic" panose="020B0609070205080204" pitchFamily="49" charset="-128"/>
                <a:ea typeface="MS Gothic" panose="020B0609070205080204" pitchFamily="49" charset="-128"/>
              </a:rPr>
              <a:t>平成</a:t>
            </a:r>
            <a:r>
              <a:rPr lang="en-US" altLang="ja-JP" b="1" i="0" u="none" strike="noStrike" dirty="0">
                <a:effectLst/>
                <a:latin typeface="MS Gothic" panose="020B0609070205080204" pitchFamily="49" charset="-128"/>
                <a:ea typeface="MS Gothic" panose="020B0609070205080204" pitchFamily="49" charset="-128"/>
              </a:rPr>
              <a:t>31</a:t>
            </a:r>
            <a:r>
              <a:rPr lang="ja-JP" altLang="en-US" b="1" i="0" u="none" strike="noStrike" dirty="0">
                <a:effectLst/>
                <a:latin typeface="MS Gothic" panose="020B0609070205080204" pitchFamily="49" charset="-128"/>
                <a:ea typeface="MS Gothic" panose="020B0609070205080204" pitchFamily="49" charset="-128"/>
              </a:rPr>
              <a:t>年度　一般公開 平成</a:t>
            </a:r>
            <a:r>
              <a:rPr lang="en-US" altLang="ja-JP" b="1" i="0" u="none" strike="noStrike" dirty="0">
                <a:effectLst/>
                <a:latin typeface="MS Gothic" panose="020B0609070205080204" pitchFamily="49" charset="-128"/>
                <a:ea typeface="MS Gothic" panose="020B0609070205080204" pitchFamily="49" charset="-128"/>
              </a:rPr>
              <a:t>31</a:t>
            </a:r>
            <a:r>
              <a:rPr lang="ja-JP" altLang="en-US" b="1" i="0" u="none" strike="noStrike" dirty="0">
                <a:effectLst/>
                <a:latin typeface="MS Gothic" panose="020B0609070205080204" pitchFamily="49" charset="-128"/>
                <a:ea typeface="MS Gothic" panose="020B0609070205080204" pitchFamily="49" charset="-128"/>
              </a:rPr>
              <a:t>年</a:t>
            </a:r>
            <a:r>
              <a:rPr lang="en-US" altLang="ja-JP" b="1" i="0" u="none" strike="noStrike" dirty="0">
                <a:effectLst/>
                <a:latin typeface="MS Gothic" panose="020B0609070205080204" pitchFamily="49" charset="-128"/>
                <a:ea typeface="MS Gothic" panose="020B0609070205080204" pitchFamily="49" charset="-128"/>
              </a:rPr>
              <a:t>4</a:t>
            </a:r>
            <a:r>
              <a:rPr lang="ja-JP" altLang="en-US" b="1" i="0" u="none" strike="noStrike" dirty="0">
                <a:effectLst/>
                <a:latin typeface="MS Gothic" panose="020B0609070205080204" pitchFamily="49" charset="-128"/>
                <a:ea typeface="MS Gothic" panose="020B0609070205080204" pitchFamily="49" charset="-128"/>
              </a:rPr>
              <a:t>月</a:t>
            </a:r>
            <a:r>
              <a:rPr lang="en-US" altLang="ja-JP" b="1" dirty="0">
                <a:latin typeface="MS Gothic" panose="020B0609070205080204" pitchFamily="49" charset="-128"/>
                <a:ea typeface="MS Gothic" panose="020B0609070205080204" pitchFamily="49" charset="-128"/>
              </a:rPr>
              <a:t>6</a:t>
            </a:r>
            <a:r>
              <a:rPr lang="ja-JP" altLang="en-US" b="1" i="0" u="none" strike="noStrike" dirty="0">
                <a:effectLst/>
                <a:latin typeface="MS Gothic" panose="020B0609070205080204" pitchFamily="49" charset="-128"/>
                <a:ea typeface="MS Gothic" panose="020B0609070205080204" pitchFamily="49" charset="-128"/>
              </a:rPr>
              <a:t>日（土曜日）開催　（</a:t>
            </a:r>
            <a:r>
              <a:rPr lang="en-US" altLang="ja-JP" b="1" i="0" u="none" strike="noStrike" dirty="0">
                <a:effectLst/>
                <a:latin typeface="MS Gothic" panose="020B0609070205080204" pitchFamily="49" charset="-128"/>
                <a:ea typeface="MS Gothic" panose="020B0609070205080204" pitchFamily="49" charset="-128"/>
              </a:rPr>
              <a:t>662</a:t>
            </a:r>
            <a:r>
              <a:rPr lang="ja-JP" altLang="en-US" b="1" i="0" u="none" strike="noStrike" dirty="0">
                <a:effectLst/>
                <a:latin typeface="MS Gothic" panose="020B0609070205080204" pitchFamily="49" charset="-128"/>
                <a:ea typeface="MS Gothic" panose="020B0609070205080204" pitchFamily="49" charset="-128"/>
              </a:rPr>
              <a:t>名）</a:t>
            </a:r>
          </a:p>
          <a:p>
            <a:r>
              <a:rPr lang="ja-JP" altLang="en-US" b="1" i="0" u="none" strike="noStrike" dirty="0">
                <a:effectLst/>
                <a:latin typeface="MS Gothic" panose="020B0609070205080204" pitchFamily="49" charset="-128"/>
                <a:ea typeface="MS Gothic" panose="020B0609070205080204" pitchFamily="49" charset="-128"/>
              </a:rPr>
              <a:t>　　　　　　桜公開 平成</a:t>
            </a:r>
            <a:r>
              <a:rPr lang="en-US" altLang="ja-JP" b="1" i="0" u="none" strike="noStrike" dirty="0">
                <a:effectLst/>
                <a:latin typeface="MS Gothic" panose="020B0609070205080204" pitchFamily="49" charset="-128"/>
                <a:ea typeface="MS Gothic" panose="020B0609070205080204" pitchFamily="49" charset="-128"/>
              </a:rPr>
              <a:t>31</a:t>
            </a:r>
            <a:r>
              <a:rPr lang="ja-JP" altLang="en-US" b="1" i="0" u="none" strike="noStrike" dirty="0">
                <a:effectLst/>
                <a:latin typeface="MS Gothic" panose="020B0609070205080204" pitchFamily="49" charset="-128"/>
                <a:ea typeface="MS Gothic" panose="020B0609070205080204" pitchFamily="49" charset="-128"/>
              </a:rPr>
              <a:t>年</a:t>
            </a:r>
            <a:r>
              <a:rPr lang="en-US" altLang="ja-JP" b="1" i="0" u="none" strike="noStrike" dirty="0">
                <a:effectLst/>
                <a:latin typeface="MS Gothic" panose="020B0609070205080204" pitchFamily="49" charset="-128"/>
                <a:ea typeface="MS Gothic" panose="020B0609070205080204" pitchFamily="49" charset="-128"/>
              </a:rPr>
              <a:t>4</a:t>
            </a:r>
            <a:r>
              <a:rPr lang="ja-JP" altLang="en-US" b="1" i="0" u="none" strike="noStrike" dirty="0">
                <a:effectLst/>
                <a:latin typeface="MS Gothic" panose="020B0609070205080204" pitchFamily="49" charset="-128"/>
                <a:ea typeface="MS Gothic" panose="020B0609070205080204" pitchFamily="49" charset="-128"/>
              </a:rPr>
              <a:t>月</a:t>
            </a:r>
            <a:r>
              <a:rPr lang="en-US" altLang="ja-JP" b="1" dirty="0">
                <a:latin typeface="MS Gothic" panose="020B0609070205080204" pitchFamily="49" charset="-128"/>
                <a:ea typeface="MS Gothic" panose="020B0609070205080204" pitchFamily="49" charset="-128"/>
              </a:rPr>
              <a:t>7</a:t>
            </a:r>
            <a:r>
              <a:rPr lang="ja-JP" altLang="en-US" b="1" i="0" u="none" strike="noStrike" dirty="0">
                <a:effectLst/>
                <a:latin typeface="MS Gothic" panose="020B0609070205080204" pitchFamily="49" charset="-128"/>
                <a:ea typeface="MS Gothic" panose="020B0609070205080204" pitchFamily="49" charset="-128"/>
              </a:rPr>
              <a:t>日（日曜日）開催　（</a:t>
            </a:r>
            <a:r>
              <a:rPr lang="en-US" altLang="ja-JP" b="1" dirty="0">
                <a:latin typeface="MS Gothic" panose="020B0609070205080204" pitchFamily="49" charset="-128"/>
                <a:ea typeface="MS Gothic" panose="020B0609070205080204" pitchFamily="49" charset="-128"/>
              </a:rPr>
              <a:t>832</a:t>
            </a:r>
            <a:r>
              <a:rPr lang="ja-JP" altLang="en-US" b="1" i="0" u="none" strike="noStrike" dirty="0">
                <a:effectLst/>
                <a:latin typeface="MS Gothic" panose="020B0609070205080204" pitchFamily="49" charset="-128"/>
                <a:ea typeface="MS Gothic" panose="020B0609070205080204" pitchFamily="49" charset="-128"/>
              </a:rPr>
              <a:t>名）</a:t>
            </a:r>
            <a:endParaRPr lang="en-US" altLang="ja-JP" b="1" i="0" u="none" strike="noStrike" dirty="0">
              <a:effectLst/>
              <a:latin typeface="MS Gothic" panose="020B0609070205080204" pitchFamily="49" charset="-128"/>
              <a:ea typeface="MS Gothic" panose="020B0609070205080204" pitchFamily="49" charset="-128"/>
            </a:endParaRPr>
          </a:p>
          <a:p>
            <a:endParaRPr lang="ja-JP" altLang="en-US" b="1" i="0" u="none" strike="noStrike" dirty="0">
              <a:effectLst/>
              <a:latin typeface="MS Gothic" panose="020B0609070205080204" pitchFamily="49" charset="-128"/>
              <a:ea typeface="MS Gothic" panose="020B0609070205080204" pitchFamily="49" charset="-128"/>
            </a:endParaRPr>
          </a:p>
          <a:p>
            <a:pPr algn="just"/>
            <a:r>
              <a:rPr lang="ja-JP" altLang="en-US" b="0" i="0" u="sng" strike="noStrike" dirty="0">
                <a:effectLst/>
                <a:latin typeface="MS Gothic" panose="020B0609070205080204" pitchFamily="49" charset="-128"/>
                <a:ea typeface="MS Gothic" panose="020B0609070205080204" pitchFamily="49" charset="-128"/>
              </a:rPr>
              <a:t>見学施設</a:t>
            </a:r>
            <a:r>
              <a:rPr lang="ja-JP" altLang="en-US" b="0" i="0" u="none" strike="noStrike" dirty="0">
                <a:effectLst/>
                <a:latin typeface="MS Gothic" panose="020B0609070205080204" pitchFamily="49" charset="-128"/>
                <a:ea typeface="MS Gothic" panose="020B0609070205080204" pitchFamily="49" charset="-128"/>
              </a:rPr>
              <a:t>：原子炉棟、イノベーションリサーチラボラトリ、廃棄物処理棟</a:t>
            </a:r>
            <a:endParaRPr lang="en-US" altLang="ja-JP" b="0" i="0" u="none" strike="noStrike" dirty="0">
              <a:effectLst/>
              <a:latin typeface="MS Gothic" panose="020B0609070205080204" pitchFamily="49" charset="-128"/>
              <a:ea typeface="MS Gothic" panose="020B0609070205080204" pitchFamily="49" charset="-128"/>
            </a:endParaRPr>
          </a:p>
          <a:p>
            <a:pPr algn="just"/>
            <a:endParaRPr lang="en-US" altLang="ja-JP" b="0" i="0" u="none" strike="noStrike" dirty="0">
              <a:effectLst/>
              <a:latin typeface="MS Gothic" panose="020B0609070205080204" pitchFamily="49" charset="-128"/>
              <a:ea typeface="MS Gothic" panose="020B0609070205080204" pitchFamily="49" charset="-128"/>
            </a:endParaRPr>
          </a:p>
          <a:p>
            <a:pPr algn="just"/>
            <a:r>
              <a:rPr lang="ja-JP" altLang="en-US" b="0" i="0" u="sng" strike="noStrike" dirty="0">
                <a:effectLst/>
                <a:latin typeface="MS Gothic" panose="020B0609070205080204" pitchFamily="49" charset="-128"/>
                <a:ea typeface="MS Gothic" panose="020B0609070205080204" pitchFamily="49" charset="-128"/>
              </a:rPr>
              <a:t>図書棟会議室</a:t>
            </a:r>
            <a:r>
              <a:rPr lang="ja-JP" altLang="en-US" b="0" i="0" u="none" strike="noStrike" dirty="0">
                <a:effectLst/>
                <a:latin typeface="MS Gothic" panose="020B0609070205080204" pitchFamily="49" charset="-128"/>
                <a:ea typeface="MS Gothic" panose="020B0609070205080204" pitchFamily="49" charset="-128"/>
              </a:rPr>
              <a:t>：当研究所で開発された、福島第一原子力発電所の事故による広範囲の放射能汚染に対し放射線マッピングを効率的・継続的にできる</a:t>
            </a:r>
            <a:r>
              <a:rPr lang="en-US" altLang="ja-JP" b="0" i="0" u="none" strike="noStrike" dirty="0">
                <a:effectLst/>
                <a:latin typeface="MS Gothic" panose="020B0609070205080204" pitchFamily="49" charset="-128"/>
                <a:ea typeface="MS Gothic" panose="020B0609070205080204" pitchFamily="49" charset="-128"/>
              </a:rPr>
              <a:t>GPS</a:t>
            </a:r>
            <a:r>
              <a:rPr lang="ja-JP" altLang="en-US" b="0" i="0" u="none" strike="noStrike" dirty="0">
                <a:effectLst/>
                <a:latin typeface="MS Gothic" panose="020B0609070205080204" pitchFamily="49" charset="-128"/>
                <a:ea typeface="MS Gothic" panose="020B0609070205080204" pitchFamily="49" charset="-128"/>
              </a:rPr>
              <a:t>連動型放射線自動計測システム</a:t>
            </a:r>
            <a:r>
              <a:rPr lang="en-US" altLang="ja-JP" b="0" i="0" u="none" strike="noStrike" dirty="0">
                <a:effectLst/>
                <a:latin typeface="MS Gothic" panose="020B0609070205080204" pitchFamily="49" charset="-128"/>
                <a:ea typeface="MS Gothic" panose="020B0609070205080204" pitchFamily="49" charset="-128"/>
              </a:rPr>
              <a:t>KURAMA</a:t>
            </a:r>
            <a:r>
              <a:rPr lang="ja-JP" altLang="en-US" b="0" i="0" u="none" strike="noStrike" dirty="0">
                <a:effectLst/>
                <a:latin typeface="MS Gothic" panose="020B0609070205080204" pitchFamily="49" charset="-128"/>
                <a:ea typeface="MS Gothic" panose="020B0609070205080204" pitchFamily="49" charset="-128"/>
              </a:rPr>
              <a:t>とその改良型である</a:t>
            </a:r>
            <a:r>
              <a:rPr lang="en-US" altLang="ja-JP" b="0" i="0" u="none" strike="noStrike" dirty="0">
                <a:effectLst/>
                <a:latin typeface="MS Gothic" panose="020B0609070205080204" pitchFamily="49" charset="-128"/>
                <a:ea typeface="MS Gothic" panose="020B0609070205080204" pitchFamily="49" charset="-128"/>
              </a:rPr>
              <a:t>KURAMA-II</a:t>
            </a:r>
            <a:r>
              <a:rPr lang="ja-JP" altLang="en-US" b="0" i="0" u="none" strike="noStrike" dirty="0">
                <a:effectLst/>
                <a:latin typeface="MS Gothic" panose="020B0609070205080204" pitchFamily="49" charset="-128"/>
                <a:ea typeface="MS Gothic" panose="020B0609070205080204" pitchFamily="49" charset="-128"/>
              </a:rPr>
              <a:t>に関する</a:t>
            </a:r>
            <a:r>
              <a:rPr lang="ja-JP" altLang="en-US" dirty="0">
                <a:latin typeface="MS Gothic" panose="020B0609070205080204" pitchFamily="49" charset="-128"/>
                <a:ea typeface="MS Gothic" panose="020B0609070205080204" pitchFamily="49" charset="-128"/>
              </a:rPr>
              <a:t>紹介、お茶を飲みながらの質疑・応答</a:t>
            </a:r>
            <a:endParaRPr lang="en-US" altLang="ja-JP" b="0" i="0" u="none" strike="noStrike" dirty="0">
              <a:effectLst/>
              <a:latin typeface="MS Gothic" panose="020B0609070205080204" pitchFamily="49" charset="-128"/>
              <a:ea typeface="MS Gothic" panose="020B0609070205080204" pitchFamily="49" charset="-128"/>
            </a:endParaRPr>
          </a:p>
          <a:p>
            <a:pPr algn="just"/>
            <a:r>
              <a:rPr lang="ja-JP" altLang="en-US" b="0" i="0" u="sng" strike="noStrike" dirty="0">
                <a:effectLst/>
                <a:latin typeface="MS Gothic" panose="020B0609070205080204" pitchFamily="49" charset="-128"/>
                <a:ea typeface="MS Gothic" panose="020B0609070205080204" pitchFamily="49" charset="-128"/>
              </a:rPr>
              <a:t>図書棟ロビー</a:t>
            </a:r>
            <a:r>
              <a:rPr lang="ja-JP" altLang="en-US" b="0" i="0" u="none" strike="noStrike" dirty="0">
                <a:effectLst/>
                <a:latin typeface="MS Gothic" panose="020B0609070205080204" pitchFamily="49" charset="-128"/>
                <a:ea typeface="MS Gothic" panose="020B0609070205080204" pitchFamily="49" charset="-128"/>
              </a:rPr>
              <a:t>：研究用原子炉の模型と施設紹介パネルの展示ならびに、研究所紹介ビデオの上映</a:t>
            </a:r>
            <a:endParaRPr lang="en-US" altLang="ja-JP" dirty="0">
              <a:latin typeface="MS Gothic" panose="020B0609070205080204" pitchFamily="49" charset="-128"/>
              <a:ea typeface="MS Gothic" panose="020B0609070205080204" pitchFamily="49" charset="-128"/>
            </a:endParaRPr>
          </a:p>
          <a:p>
            <a:pPr algn="just"/>
            <a:r>
              <a:rPr lang="ja-JP" altLang="en-US" b="0" i="0" u="sng" strike="noStrike" dirty="0">
                <a:effectLst/>
                <a:latin typeface="MS Gothic" panose="020B0609070205080204" pitchFamily="49" charset="-128"/>
                <a:ea typeface="MS Gothic" panose="020B0609070205080204" pitchFamily="49" charset="-128"/>
              </a:rPr>
              <a:t>事務棟会議室</a:t>
            </a:r>
            <a:r>
              <a:rPr lang="ja-JP" altLang="en-US" b="0" i="0" u="none" strike="noStrike" dirty="0">
                <a:effectLst/>
                <a:latin typeface="MS Gothic" panose="020B0609070205080204" pitchFamily="49" charset="-128"/>
                <a:ea typeface="MS Gothic" panose="020B0609070205080204" pitchFamily="49" charset="-128"/>
              </a:rPr>
              <a:t>：実験教室「霧箱実験（放射線の足跡を見る実験）」、「放射線で宝探し（線源探し）」、</a:t>
            </a:r>
            <a:r>
              <a:rPr lang="ja-JP" altLang="en-US" dirty="0">
                <a:latin typeface="MS Gothic" panose="020B0609070205080204" pitchFamily="49" charset="-128"/>
                <a:ea typeface="MS Gothic" panose="020B0609070205080204" pitchFamily="49" charset="-128"/>
              </a:rPr>
              <a:t>「発泡スチロールでハンコ作り」</a:t>
            </a:r>
            <a:endParaRPr lang="ja-JP" altLang="en-US" b="0" i="0" u="none" strike="noStrike" dirty="0">
              <a:effectLst/>
              <a:latin typeface="MS Gothic" panose="020B0609070205080204" pitchFamily="49" charset="-128"/>
              <a:ea typeface="MS Gothic" panose="020B0609070205080204" pitchFamily="49" charset="-128"/>
            </a:endParaRPr>
          </a:p>
          <a:p>
            <a:pPr algn="just"/>
            <a:endParaRPr lang="en-US" altLang="ja-JP" b="0" i="0" u="none" strike="noStrike" dirty="0">
              <a:effectLst/>
              <a:latin typeface="MS Gothic" panose="020B0609070205080204" pitchFamily="49" charset="-128"/>
              <a:ea typeface="MS Gothic" panose="020B0609070205080204" pitchFamily="49" charset="-128"/>
            </a:endParaRPr>
          </a:p>
          <a:p>
            <a:pPr algn="just"/>
            <a:r>
              <a:rPr lang="ja-JP" altLang="en-US" b="0" i="0" u="none" strike="noStrike" dirty="0">
                <a:effectLst/>
                <a:latin typeface="MS Gothic" panose="020B0609070205080204" pitchFamily="49" charset="-128"/>
                <a:ea typeface="MS Gothic" panose="020B0609070205080204" pitchFamily="49" charset="-128"/>
              </a:rPr>
              <a:t>今後ともこのような機会を通じて、地域住民の方々をはじめとした多くの方々に、原子力とそれを支える基礎的な科学への理解の場を提供して、当研究所における研究・教育活動についてご理解とご協力が得られるように努力いたします。</a:t>
            </a:r>
          </a:p>
          <a:p>
            <a:pPr algn="just"/>
            <a:r>
              <a:rPr lang="ja-JP" altLang="en-US" b="0" i="0" u="none" strike="noStrike" dirty="0">
                <a:effectLst/>
                <a:latin typeface="MS Gothic" panose="020B0609070205080204" pitchFamily="49" charset="-128"/>
                <a:ea typeface="MS Gothic" panose="020B0609070205080204" pitchFamily="49" charset="-128"/>
              </a:rPr>
              <a:t>最後に、今回の一般公開・桜公開の開催にあたりご協力いただきました皆様方に感謝の意を表します。</a:t>
            </a:r>
          </a:p>
        </p:txBody>
      </p:sp>
      <p:sp>
        <p:nvSpPr>
          <p:cNvPr id="3" name="Text Box 4">
            <a:extLst>
              <a:ext uri="{FF2B5EF4-FFF2-40B4-BE49-F238E27FC236}">
                <a16:creationId xmlns="" xmlns:a16="http://schemas.microsoft.com/office/drawing/2014/main" id="{75418F74-3ED0-5E4A-A826-8070287E1DA1}"/>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住民広報について</a:t>
            </a:r>
          </a:p>
        </p:txBody>
      </p:sp>
    </p:spTree>
    <p:extLst>
      <p:ext uri="{BB962C8B-B14F-4D97-AF65-F5344CB8AC3E}">
        <p14:creationId xmlns:p14="http://schemas.microsoft.com/office/powerpoint/2010/main" val="2774598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184</Words>
  <PresentationFormat>OHP</PresentationFormat>
  <Paragraphs>25</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HG丸ｺﾞｼｯｸM-PRO</vt:lpstr>
      <vt:lpstr>ＭＳ Ｐゴシック</vt:lpstr>
      <vt:lpstr>MS Gothic</vt:lpstr>
      <vt:lpstr>游ゴシック</vt:lpstr>
      <vt:lpstr>游ゴシック Light</vt:lpstr>
      <vt:lpstr>Arial</vt:lpstr>
      <vt:lpstr>Calibri</vt:lpstr>
      <vt:lpstr>Calibri Light</vt:lpstr>
      <vt:lpstr>Comic Sans MS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2018-06-25T01:23:17Z</dcterms:created>
  <dcterms:modified xsi:type="dcterms:W3CDTF">2019-08-06T23:31:38Z</dcterms:modified>
</cp:coreProperties>
</file>