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6" r:id="rId4"/>
  </p:sldIdLst>
  <p:sldSz cx="9144000" cy="6858000" type="overhead"/>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0"/>
    <p:restoredTop sz="93135"/>
  </p:normalViewPr>
  <p:slideViewPr>
    <p:cSldViewPr snapToGrid="0" snapToObjects="1">
      <p:cViewPr>
        <p:scale>
          <a:sx n="76" d="100"/>
          <a:sy n="76" d="100"/>
        </p:scale>
        <p:origin x="-1218"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6452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44870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35432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98919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65027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19185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58744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0522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94271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26234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2018/8/21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36461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CF-4634-D345-910E-6535734452AD}" type="datetimeFigureOut">
              <a:rPr kumimoji="1" lang="ja-JP" altLang="en-US" smtClean="0"/>
              <a:t>2018/8/21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126065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562131" y="905949"/>
            <a:ext cx="8019738" cy="5632311"/>
          </a:xfrm>
          <a:prstGeom prst="rect">
            <a:avLst/>
          </a:prstGeom>
        </p:spPr>
        <p:txBody>
          <a:bodyPr wrap="square">
            <a:spAutoFit/>
          </a:bodyPr>
          <a:lstStyle/>
          <a:p>
            <a:pPr algn="just" hangingPunct="0"/>
            <a:r>
              <a:rPr lang="ja-JP" altLang="en-US" dirty="0">
                <a:latin typeface="MS Gothic" panose="020B0609070205080204" pitchFamily="49" charset="-128"/>
                <a:ea typeface="MS Gothic" panose="020B0609070205080204" pitchFamily="49" charset="-128"/>
              </a:rPr>
              <a:t>①</a:t>
            </a:r>
            <a:r>
              <a:rPr lang="en-US" altLang="ja-JP" dirty="0">
                <a:latin typeface="MS Gothic" panose="020B0609070205080204" pitchFamily="49" charset="-128"/>
                <a:ea typeface="MS Gothic" panose="020B0609070205080204" pitchFamily="49" charset="-128"/>
              </a:rPr>
              <a:t>KUR(Kyoto University Research Reactor)</a:t>
            </a:r>
          </a:p>
          <a:p>
            <a:pPr algn="just" hangingPunct="0"/>
            <a:r>
              <a:rPr lang="en-US" altLang="ja-JP" dirty="0">
                <a:latin typeface="MS Gothic" panose="020B0609070205080204" pitchFamily="49" charset="-128"/>
                <a:ea typeface="MS Gothic" panose="020B0609070205080204" pitchFamily="49" charset="-128"/>
              </a:rPr>
              <a:t> 2014</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5</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26</a:t>
            </a:r>
            <a:r>
              <a:rPr lang="ja-JP" altLang="en-US" dirty="0">
                <a:latin typeface="MS Gothic" panose="020B0609070205080204" pitchFamily="49" charset="-128"/>
                <a:ea typeface="MS Gothic" panose="020B0609070205080204" pitchFamily="49" charset="-128"/>
              </a:rPr>
              <a:t>日から施設定期検査期間となり、この期間中に新規制基準（原子力規制委員会により</a:t>
            </a:r>
            <a:r>
              <a:rPr lang="en-US" altLang="ja-JP" dirty="0">
                <a:latin typeface="MS Gothic" panose="020B0609070205080204" pitchFamily="49" charset="-128"/>
                <a:ea typeface="MS Gothic" panose="020B0609070205080204" pitchFamily="49" charset="-128"/>
              </a:rPr>
              <a:t>2013</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18</a:t>
            </a:r>
            <a:r>
              <a:rPr lang="ja-JP" altLang="en-US" dirty="0">
                <a:latin typeface="MS Gothic" panose="020B0609070205080204" pitchFamily="49" charset="-128"/>
                <a:ea typeface="MS Gothic" panose="020B0609070205080204" pitchFamily="49" charset="-128"/>
              </a:rPr>
              <a:t>日付けで施行された試験研究用等原子炉施設の新規制基準。）に対応するため、運転を停止しておりましたが、</a:t>
            </a:r>
            <a:r>
              <a:rPr lang="en-US" altLang="ja-JP" dirty="0">
                <a:latin typeface="MS Gothic" panose="020B0609070205080204" pitchFamily="49" charset="-128"/>
                <a:ea typeface="MS Gothic" panose="020B0609070205080204" pitchFamily="49" charset="-128"/>
              </a:rPr>
              <a:t>2017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8</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25</a:t>
            </a:r>
            <a:r>
              <a:rPr lang="ja-JP" altLang="en-US" dirty="0">
                <a:latin typeface="MS Gothic" panose="020B0609070205080204" pitchFamily="49" charset="-128"/>
                <a:ea typeface="MS Gothic" panose="020B0609070205080204" pitchFamily="49" charset="-128"/>
              </a:rPr>
              <a:t>日付けで施設定期検査の合格証が交付され、翌週の</a:t>
            </a:r>
            <a:r>
              <a:rPr lang="en-US" altLang="ja-JP" dirty="0">
                <a:latin typeface="MS Gothic" panose="020B0609070205080204" pitchFamily="49" charset="-128"/>
                <a:ea typeface="MS Gothic" panose="020B0609070205080204" pitchFamily="49" charset="-128"/>
              </a:rPr>
              <a:t>8</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29</a:t>
            </a:r>
            <a:r>
              <a:rPr lang="ja-JP" altLang="en-US" dirty="0">
                <a:latin typeface="MS Gothic" panose="020B0609070205080204" pitchFamily="49" charset="-128"/>
                <a:ea typeface="MS Gothic" panose="020B0609070205080204" pitchFamily="49" charset="-128"/>
              </a:rPr>
              <a:t>日より３年３ヵ月ぶりに利用運転を開始いたしました。昨年度の利用運転は</a:t>
            </a:r>
            <a:r>
              <a:rPr lang="en-US" altLang="ja-JP" dirty="0">
                <a:latin typeface="MS Gothic" panose="020B0609070205080204" pitchFamily="49" charset="-128"/>
                <a:ea typeface="MS Gothic" panose="020B0609070205080204" pitchFamily="49" charset="-128"/>
              </a:rPr>
              <a:t>2018</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15</a:t>
            </a:r>
            <a:r>
              <a:rPr lang="ja-JP" altLang="en-US" dirty="0">
                <a:latin typeface="MS Gothic" panose="020B0609070205080204" pitchFamily="49" charset="-128"/>
                <a:ea typeface="MS Gothic" panose="020B0609070205080204" pitchFamily="49" charset="-128"/>
              </a:rPr>
              <a:t>日で終了して、</a:t>
            </a:r>
            <a:r>
              <a:rPr lang="en-US" altLang="ja-JP" dirty="0">
                <a:latin typeface="MS Gothic" panose="020B0609070205080204" pitchFamily="49" charset="-128"/>
                <a:ea typeface="MS Gothic" panose="020B0609070205080204" pitchFamily="49" charset="-128"/>
              </a:rPr>
              <a:t>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19</a:t>
            </a:r>
            <a:r>
              <a:rPr lang="ja-JP" altLang="en-US" dirty="0">
                <a:latin typeface="MS Gothic" panose="020B0609070205080204" pitchFamily="49" charset="-128"/>
                <a:ea typeface="MS Gothic" panose="020B0609070205080204" pitchFamily="49" charset="-128"/>
              </a:rPr>
              <a:t>日から施設定期検査期間となっております。現時点では</a:t>
            </a:r>
            <a:r>
              <a:rPr lang="en-US" altLang="ja-JP" dirty="0">
                <a:latin typeface="MS Gothic" panose="020B0609070205080204" pitchFamily="49" charset="-128"/>
                <a:ea typeface="MS Gothic" panose="020B0609070205080204" pitchFamily="49" charset="-128"/>
              </a:rPr>
              <a:t>8</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21</a:t>
            </a:r>
            <a:r>
              <a:rPr lang="ja-JP" altLang="en-US" dirty="0">
                <a:latin typeface="MS Gothic" panose="020B0609070205080204" pitchFamily="49" charset="-128"/>
                <a:ea typeface="MS Gothic" panose="020B0609070205080204" pitchFamily="49" charset="-128"/>
              </a:rPr>
              <a:t>日から利用運転を開始する予定です</a:t>
            </a:r>
            <a:r>
              <a:rPr lang="en-US" altLang="ja-JP" dirty="0">
                <a:latin typeface="MS Gothic" panose="020B0609070205080204" pitchFamily="49" charset="-128"/>
                <a:ea typeface="MS Gothic" panose="020B0609070205080204" pitchFamily="49" charset="-128"/>
              </a:rPr>
              <a:t> </a:t>
            </a:r>
            <a:r>
              <a:rPr lang="ja-JP" altLang="en-US" dirty="0" err="1">
                <a:latin typeface="MS Gothic" panose="020B0609070205080204" pitchFamily="49" charset="-128"/>
                <a:ea typeface="MS Gothic" panose="020B0609070205080204" pitchFamily="49" charset="-128"/>
              </a:rPr>
              <a:t>。</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　なお、昨年度のホウ素中性子捕捉療法（いわゆる癌治療のひとつ）による医療照射の実施件数は</a:t>
            </a:r>
            <a:r>
              <a:rPr lang="en-US" altLang="ja-JP" dirty="0">
                <a:latin typeface="MS Gothic" panose="020B0609070205080204" pitchFamily="49" charset="-128"/>
                <a:ea typeface="MS Gothic" panose="020B0609070205080204" pitchFamily="49" charset="-128"/>
              </a:rPr>
              <a:t>37</a:t>
            </a:r>
            <a:r>
              <a:rPr lang="ja-JP" altLang="en-US" dirty="0">
                <a:latin typeface="MS Gothic" panose="020B0609070205080204" pitchFamily="49" charset="-128"/>
                <a:ea typeface="MS Gothic" panose="020B0609070205080204" pitchFamily="49" charset="-128"/>
              </a:rPr>
              <a:t>件となっております。</a:t>
            </a:r>
            <a:endParaRPr lang="en-US" altLang="ja-JP" dirty="0">
              <a:latin typeface="MS Gothic" panose="020B0609070205080204" pitchFamily="49" charset="-128"/>
              <a:ea typeface="MS Gothic" panose="020B0609070205080204" pitchFamily="49" charset="-128"/>
            </a:endParaRPr>
          </a:p>
          <a:p>
            <a:pPr algn="just" hangingPunct="0"/>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②</a:t>
            </a:r>
            <a:r>
              <a:rPr lang="en-US" altLang="ja-JP" dirty="0">
                <a:latin typeface="MS Gothic" panose="020B0609070205080204" pitchFamily="49" charset="-128"/>
                <a:ea typeface="MS Gothic" panose="020B0609070205080204" pitchFamily="49" charset="-128"/>
              </a:rPr>
              <a:t>KUCA(Kyoto University Critical Assembly)</a:t>
            </a:r>
          </a:p>
          <a:p>
            <a:pPr algn="just" hangingPunct="0"/>
            <a:r>
              <a:rPr lang="en-US" altLang="ja-JP" dirty="0">
                <a:latin typeface="MS Gothic" panose="020B0609070205080204" pitchFamily="49" charset="-128"/>
                <a:ea typeface="MS Gothic" panose="020B0609070205080204" pitchFamily="49" charset="-128"/>
              </a:rPr>
              <a:t> 2014</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3</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日から施設定期検査期間となり、</a:t>
            </a:r>
            <a:r>
              <a:rPr lang="en-US" altLang="ja-JP" dirty="0">
                <a:latin typeface="MS Gothic" panose="020B0609070205080204" pitchFamily="49" charset="-128"/>
                <a:ea typeface="MS Gothic" panose="020B0609070205080204" pitchFamily="49" charset="-128"/>
              </a:rPr>
              <a:t>KUR</a:t>
            </a:r>
            <a:r>
              <a:rPr lang="ja-JP" altLang="en-US" dirty="0">
                <a:latin typeface="MS Gothic" panose="020B0609070205080204" pitchFamily="49" charset="-128"/>
                <a:ea typeface="MS Gothic" panose="020B0609070205080204" pitchFamily="49" charset="-128"/>
              </a:rPr>
              <a:t>と同様にこの期間中に新規制基準に対応するため、運転を停止しておりましたが、</a:t>
            </a:r>
            <a:r>
              <a:rPr lang="en-US" altLang="ja-JP" dirty="0">
                <a:latin typeface="MS Gothic" panose="020B0609070205080204" pitchFamily="49" charset="-128"/>
                <a:ea typeface="MS Gothic" panose="020B0609070205080204" pitchFamily="49" charset="-128"/>
              </a:rPr>
              <a:t>2017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6</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20</a:t>
            </a:r>
            <a:r>
              <a:rPr lang="ja-JP" altLang="en-US" dirty="0">
                <a:latin typeface="MS Gothic" panose="020B0609070205080204" pitchFamily="49" charset="-128"/>
                <a:ea typeface="MS Gothic" panose="020B0609070205080204" pitchFamily="49" charset="-128"/>
              </a:rPr>
              <a:t>日付けで施設定期検査の合格証が交付され、翌日より利用運転を開始いたしました。昨年度の利用運転は</a:t>
            </a:r>
            <a:r>
              <a:rPr lang="en-US" altLang="ja-JP" dirty="0">
                <a:latin typeface="MS Gothic" panose="020B0609070205080204" pitchFamily="49" charset="-128"/>
                <a:ea typeface="MS Gothic" panose="020B0609070205080204" pitchFamily="49" charset="-128"/>
              </a:rPr>
              <a:t>2018</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3</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9</a:t>
            </a:r>
            <a:r>
              <a:rPr lang="ja-JP" altLang="en-US" dirty="0">
                <a:latin typeface="MS Gothic" panose="020B0609070205080204" pitchFamily="49" charset="-128"/>
                <a:ea typeface="MS Gothic" panose="020B0609070205080204" pitchFamily="49" charset="-128"/>
              </a:rPr>
              <a:t>日で終了して、</a:t>
            </a:r>
            <a:r>
              <a:rPr lang="en-US" altLang="ja-JP" dirty="0">
                <a:latin typeface="MS Gothic" panose="020B0609070205080204" pitchFamily="49" charset="-128"/>
                <a:ea typeface="MS Gothic" panose="020B0609070205080204" pitchFamily="49" charset="-128"/>
              </a:rPr>
              <a:t>3</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12</a:t>
            </a:r>
            <a:r>
              <a:rPr lang="ja-JP" altLang="en-US" dirty="0">
                <a:latin typeface="MS Gothic" panose="020B0609070205080204" pitchFamily="49" charset="-128"/>
                <a:ea typeface="MS Gothic" panose="020B0609070205080204" pitchFamily="49" charset="-128"/>
              </a:rPr>
              <a:t>日から施設定期検査期間となりました。</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4</a:t>
            </a:r>
            <a:r>
              <a:rPr lang="ja-JP" altLang="en-US" dirty="0">
                <a:latin typeface="MS Gothic" panose="020B0609070205080204" pitchFamily="49" charset="-128"/>
                <a:ea typeface="MS Gothic" panose="020B0609070205080204" pitchFamily="49" charset="-128"/>
              </a:rPr>
              <a:t>日付けで施設定期検査の合格証が交付され、</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6</a:t>
            </a:r>
            <a:r>
              <a:rPr lang="ja-JP" altLang="en-US" dirty="0">
                <a:latin typeface="MS Gothic" panose="020B0609070205080204" pitchFamily="49" charset="-128"/>
                <a:ea typeface="MS Gothic" panose="020B0609070205080204" pitchFamily="49" charset="-128"/>
              </a:rPr>
              <a:t>日から今年度の利用運転を開始しました</a:t>
            </a:r>
            <a:r>
              <a:rPr lang="en-US" altLang="ja-JP" dirty="0">
                <a:latin typeface="MS Gothic" panose="020B0609070205080204" pitchFamily="49" charset="-128"/>
                <a:ea typeface="MS Gothic" panose="020B0609070205080204" pitchFamily="49" charset="-128"/>
              </a:rPr>
              <a:t> </a:t>
            </a:r>
            <a:r>
              <a:rPr lang="ja-JP" altLang="en-US" dirty="0" err="1">
                <a:latin typeface="MS Gothic" panose="020B0609070205080204" pitchFamily="49" charset="-128"/>
                <a:ea typeface="MS Gothic" panose="020B0609070205080204" pitchFamily="49" charset="-128"/>
              </a:rPr>
              <a:t>。</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　なお、昨年度の</a:t>
            </a:r>
            <a:r>
              <a:rPr lang="en-US" altLang="ja-JP" dirty="0">
                <a:latin typeface="MS Gothic" panose="020B0609070205080204" pitchFamily="49" charset="-128"/>
                <a:ea typeface="MS Gothic" panose="020B0609070205080204" pitchFamily="49" charset="-128"/>
              </a:rPr>
              <a:t>KUCA</a:t>
            </a:r>
            <a:r>
              <a:rPr lang="ja-JP" altLang="en-US" dirty="0">
                <a:latin typeface="MS Gothic" panose="020B0609070205080204" pitchFamily="49" charset="-128"/>
                <a:ea typeface="MS Gothic" panose="020B0609070205080204" pitchFamily="49" charset="-128"/>
              </a:rPr>
              <a:t>を用いた学生実験には全国から約</a:t>
            </a:r>
            <a:r>
              <a:rPr lang="en-US" altLang="ja-JP" dirty="0">
                <a:latin typeface="MS Gothic" panose="020B0609070205080204" pitchFamily="49" charset="-128"/>
                <a:ea typeface="MS Gothic" panose="020B0609070205080204" pitchFamily="49" charset="-128"/>
              </a:rPr>
              <a:t>150</a:t>
            </a:r>
            <a:r>
              <a:rPr lang="ja-JP" altLang="en-US" dirty="0">
                <a:latin typeface="MS Gothic" panose="020B0609070205080204" pitchFamily="49" charset="-128"/>
                <a:ea typeface="MS Gothic" panose="020B0609070205080204" pitchFamily="49" charset="-128"/>
              </a:rPr>
              <a:t>名の大学院生が参加しました、</a:t>
            </a:r>
          </a:p>
        </p:txBody>
      </p:sp>
      <p:sp>
        <p:nvSpPr>
          <p:cNvPr id="3" name="テキスト ボックス 2">
            <a:extLst>
              <a:ext uri="{FF2B5EF4-FFF2-40B4-BE49-F238E27FC236}">
                <a16:creationId xmlns=""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京都大学における施設の稼働状況</a:t>
            </a:r>
          </a:p>
        </p:txBody>
      </p:sp>
      <p:sp>
        <p:nvSpPr>
          <p:cNvPr id="2" name="テキスト ボックス 1"/>
          <p:cNvSpPr txBox="1"/>
          <p:nvPr/>
        </p:nvSpPr>
        <p:spPr>
          <a:xfrm>
            <a:off x="7665930" y="100147"/>
            <a:ext cx="1390388"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資料３－１</a:t>
            </a:r>
            <a:endParaRPr kumimoji="1" lang="ja-JP" altLang="en-US" dirty="0"/>
          </a:p>
        </p:txBody>
      </p:sp>
    </p:spTree>
    <p:extLst>
      <p:ext uri="{BB962C8B-B14F-4D97-AF65-F5344CB8AC3E}">
        <p14:creationId xmlns:p14="http://schemas.microsoft.com/office/powerpoint/2010/main" val="250501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562131" y="610136"/>
            <a:ext cx="8019738" cy="6247864"/>
          </a:xfrm>
          <a:prstGeom prst="rect">
            <a:avLst/>
          </a:prstGeom>
        </p:spPr>
        <p:txBody>
          <a:bodyPr wrap="square">
            <a:spAutoFit/>
          </a:bodyPr>
          <a:lstStyle/>
          <a:p>
            <a:pPr algn="just" hangingPunct="0"/>
            <a:r>
              <a:rPr lang="ja-JP" altLang="ja-JP" sz="1600">
                <a:latin typeface="MS Gothic" panose="020B0609070205080204" pitchFamily="49" charset="-128"/>
                <a:ea typeface="MS Gothic" panose="020B0609070205080204" pitchFamily="49" charset="-128"/>
              </a:rPr>
              <a:t>①</a:t>
            </a:r>
            <a:r>
              <a:rPr lang="en-US" altLang="ja-JP" sz="1600" dirty="0">
                <a:latin typeface="MS Gothic" panose="020B0609070205080204" pitchFamily="49" charset="-128"/>
                <a:ea typeface="MS Gothic" panose="020B0609070205080204" pitchFamily="49" charset="-128"/>
              </a:rPr>
              <a:t>KUCA</a:t>
            </a:r>
            <a:r>
              <a:rPr lang="ja-JP" altLang="ja-JP" sz="1600">
                <a:latin typeface="MS Gothic" panose="020B0609070205080204" pitchFamily="49" charset="-128"/>
                <a:ea typeface="MS Gothic" panose="020B0609070205080204" pitchFamily="49" charset="-128"/>
              </a:rPr>
              <a:t>スタックダストモニタのろ紙送りの不調</a:t>
            </a:r>
            <a:r>
              <a:rPr lang="ja-JP" altLang="en-US" sz="1600">
                <a:latin typeface="MS Gothic" panose="020B0609070205080204" pitchFamily="49" charset="-128"/>
                <a:ea typeface="MS Gothic" panose="020B0609070205080204" pitchFamily="49" charset="-128"/>
              </a:rPr>
              <a:t>（</a:t>
            </a:r>
            <a:r>
              <a:rPr lang="en-US" altLang="ja-JP" sz="1600" dirty="0">
                <a:latin typeface="MS Gothic" panose="020B0609070205080204" pitchFamily="49" charset="-128"/>
                <a:ea typeface="MS Gothic" panose="020B0609070205080204" pitchFamily="49" charset="-128"/>
              </a:rPr>
              <a:t>2017</a:t>
            </a:r>
            <a:r>
              <a:rPr lang="ja-JP" altLang="ja-JP" sz="1600">
                <a:latin typeface="MS Gothic" panose="020B0609070205080204" pitchFamily="49" charset="-128"/>
                <a:ea typeface="MS Gothic" panose="020B0609070205080204" pitchFamily="49" charset="-128"/>
              </a:rPr>
              <a:t>年</a:t>
            </a:r>
            <a:r>
              <a:rPr lang="en-US" altLang="ja-JP" sz="1600" dirty="0">
                <a:latin typeface="MS Gothic" panose="020B0609070205080204" pitchFamily="49" charset="-128"/>
                <a:ea typeface="MS Gothic" panose="020B0609070205080204" pitchFamily="49" charset="-128"/>
              </a:rPr>
              <a:t>8</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25</a:t>
            </a:r>
            <a:r>
              <a:rPr lang="ja-JP" altLang="ja-JP" sz="1600">
                <a:latin typeface="MS Gothic" panose="020B0609070205080204" pitchFamily="49" charset="-128"/>
                <a:ea typeface="MS Gothic" panose="020B0609070205080204" pitchFamily="49" charset="-128"/>
              </a:rPr>
              <a:t>日</a:t>
            </a:r>
            <a:r>
              <a:rPr lang="ja-JP" altLang="en-US" sz="1600">
                <a:latin typeface="MS Gothic" panose="020B0609070205080204" pitchFamily="49" charset="-128"/>
                <a:ea typeface="MS Gothic" panose="020B0609070205080204" pitchFamily="49" charset="-128"/>
              </a:rPr>
              <a:t>）</a:t>
            </a:r>
            <a:endParaRPr lang="ja-JP" altLang="ja-JP" sz="1600">
              <a:latin typeface="MS Gothic" panose="020B0609070205080204" pitchFamily="49" charset="-128"/>
              <a:ea typeface="MS Gothic" panose="020B0609070205080204" pitchFamily="49" charset="-128"/>
            </a:endParaRPr>
          </a:p>
          <a:p>
            <a:pPr algn="just" hangingPunct="0"/>
            <a:r>
              <a:rPr lang="en-US" altLang="ja-JP" sz="1600" dirty="0">
                <a:latin typeface="MS Gothic" panose="020B0609070205080204" pitchFamily="49" charset="-128"/>
                <a:ea typeface="MS Gothic" panose="020B0609070205080204" pitchFamily="49" charset="-128"/>
              </a:rPr>
              <a:t>KUCA</a:t>
            </a:r>
            <a:r>
              <a:rPr lang="ja-JP" altLang="en-US" sz="1600">
                <a:latin typeface="MS Gothic" panose="020B0609070205080204" pitchFamily="49" charset="-128"/>
                <a:ea typeface="MS Gothic" panose="020B0609070205080204" pitchFamily="49" charset="-128"/>
              </a:rPr>
              <a:t>のスタック（排気口）に設置されているダストモニタのろ紙の定期交換を実施しようとしたところ、前回（４ヶ月前）に交換したろ紙がほとんど動いていないことが判明しました。別の複数のモニタの指示値には異常は無かったこと等から、この間の運転中に放射能漏れや周辺環境への影響はなかったことは確認していますが、放射線管理機器を正常に維持するための点検が不十分であったことから、第２四半期分の保安検査にて「保安規定違反（監視）」と判定されました。</a:t>
            </a:r>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r>
              <a:rPr lang="ja-JP" altLang="ja-JP" sz="1600">
                <a:latin typeface="MS Gothic" panose="020B0609070205080204" pitchFamily="49" charset="-128"/>
                <a:ea typeface="MS Gothic" panose="020B0609070205080204" pitchFamily="49" charset="-128"/>
              </a:rPr>
              <a:t>②重水熱中性子実験設備からの重水漏えいについて</a:t>
            </a:r>
            <a:r>
              <a:rPr lang="ja-JP" altLang="en-US" sz="1600">
                <a:latin typeface="MS Gothic" panose="020B0609070205080204" pitchFamily="49" charset="-128"/>
                <a:ea typeface="MS Gothic" panose="020B0609070205080204" pitchFamily="49" charset="-128"/>
              </a:rPr>
              <a:t>（</a:t>
            </a:r>
            <a:r>
              <a:rPr lang="en-US" altLang="ja-JP" sz="1600" dirty="0">
                <a:latin typeface="MS Gothic" panose="020B0609070205080204" pitchFamily="49" charset="-128"/>
                <a:ea typeface="MS Gothic" panose="020B0609070205080204" pitchFamily="49" charset="-128"/>
              </a:rPr>
              <a:t>2017</a:t>
            </a:r>
            <a:r>
              <a:rPr lang="ja-JP" altLang="ja-JP" sz="1600">
                <a:latin typeface="MS Gothic" panose="020B0609070205080204" pitchFamily="49" charset="-128"/>
                <a:ea typeface="MS Gothic" panose="020B0609070205080204" pitchFamily="49" charset="-128"/>
              </a:rPr>
              <a:t>年</a:t>
            </a:r>
            <a:r>
              <a:rPr lang="en-US" altLang="ja-JP" sz="1600" dirty="0">
                <a:latin typeface="MS Gothic" panose="020B0609070205080204" pitchFamily="49" charset="-128"/>
                <a:ea typeface="MS Gothic" panose="020B0609070205080204" pitchFamily="49" charset="-128"/>
              </a:rPr>
              <a:t>9</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20</a:t>
            </a:r>
            <a:r>
              <a:rPr lang="ja-JP" altLang="ja-JP" sz="1600">
                <a:latin typeface="MS Gothic" panose="020B0609070205080204" pitchFamily="49" charset="-128"/>
                <a:ea typeface="MS Gothic" panose="020B0609070205080204" pitchFamily="49" charset="-128"/>
              </a:rPr>
              <a:t>日</a:t>
            </a:r>
            <a:r>
              <a:rPr lang="ja-JP" altLang="en-US" sz="1600">
                <a:latin typeface="MS Gothic" panose="020B0609070205080204" pitchFamily="49" charset="-128"/>
                <a:ea typeface="MS Gothic" panose="020B0609070205080204" pitchFamily="49" charset="-128"/>
              </a:rPr>
              <a:t>）</a:t>
            </a:r>
            <a:endParaRPr lang="ja-JP" altLang="ja-JP" sz="1600">
              <a:latin typeface="MS Gothic" panose="020B0609070205080204" pitchFamily="49" charset="-128"/>
              <a:ea typeface="MS Gothic" panose="020B0609070205080204" pitchFamily="49" charset="-128"/>
            </a:endParaRPr>
          </a:p>
          <a:p>
            <a:pPr algn="just" hangingPunct="0"/>
            <a:r>
              <a:rPr lang="en-US" altLang="ja-JP" sz="1600" dirty="0">
                <a:latin typeface="MS Gothic" panose="020B0609070205080204" pitchFamily="49" charset="-128"/>
                <a:ea typeface="MS Gothic" panose="020B0609070205080204" pitchFamily="49" charset="-128"/>
              </a:rPr>
              <a:t>2017</a:t>
            </a:r>
            <a:r>
              <a:rPr lang="ja-JP" altLang="ja-JP" sz="1600">
                <a:latin typeface="MS Gothic" panose="020B0609070205080204" pitchFamily="49" charset="-128"/>
                <a:ea typeface="MS Gothic" panose="020B0609070205080204" pitchFamily="49" charset="-128"/>
              </a:rPr>
              <a:t>年</a:t>
            </a:r>
            <a:r>
              <a:rPr lang="en-US" altLang="ja-JP" sz="1600" dirty="0">
                <a:latin typeface="MS Gothic" panose="020B0609070205080204" pitchFamily="49" charset="-128"/>
                <a:ea typeface="MS Gothic" panose="020B0609070205080204" pitchFamily="49" charset="-128"/>
              </a:rPr>
              <a:t>9</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20</a:t>
            </a:r>
            <a:r>
              <a:rPr lang="ja-JP" altLang="ja-JP" sz="1600">
                <a:latin typeface="MS Gothic" panose="020B0609070205080204" pitchFamily="49" charset="-128"/>
                <a:ea typeface="MS Gothic" panose="020B0609070205080204" pitchFamily="49" charset="-128"/>
              </a:rPr>
              <a:t>日に重水熱中性子実験設備のトリチウムモニタの警報が発生し</a:t>
            </a:r>
            <a:r>
              <a:rPr lang="ja-JP" altLang="en-US" sz="1600">
                <a:latin typeface="MS Gothic" panose="020B0609070205080204" pitchFamily="49" charset="-128"/>
                <a:ea typeface="MS Gothic" panose="020B0609070205080204" pitchFamily="49" charset="-128"/>
              </a:rPr>
              <a:t>ました</a:t>
            </a:r>
            <a:r>
              <a:rPr lang="ja-JP" altLang="ja-JP" sz="1600">
                <a:latin typeface="MS Gothic" panose="020B0609070205080204" pitchFamily="49" charset="-128"/>
                <a:ea typeface="MS Gothic" panose="020B0609070205080204" pitchFamily="49" charset="-128"/>
              </a:rPr>
              <a:t>。本事象の原因である配管のフランジ接続の施工手順及びアルミフランジの補修方法・防蝕対策を見直した上で、漏水箇所の補修と復旧作業を完了し、</a:t>
            </a:r>
            <a:r>
              <a:rPr lang="en-US" altLang="ja-JP" sz="1600" dirty="0">
                <a:latin typeface="MS Gothic" panose="020B0609070205080204" pitchFamily="49" charset="-128"/>
                <a:ea typeface="MS Gothic" panose="020B0609070205080204" pitchFamily="49" charset="-128"/>
              </a:rPr>
              <a:t>10</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24</a:t>
            </a:r>
            <a:r>
              <a:rPr lang="ja-JP" altLang="ja-JP" sz="1600">
                <a:latin typeface="MS Gothic" panose="020B0609070205080204" pitchFamily="49" charset="-128"/>
                <a:ea typeface="MS Gothic" panose="020B0609070205080204" pitchFamily="49" charset="-128"/>
              </a:rPr>
              <a:t>日から</a:t>
            </a:r>
            <a:r>
              <a:rPr lang="en-US" altLang="ja-JP" sz="1600" dirty="0">
                <a:latin typeface="MS Gothic" panose="020B0609070205080204" pitchFamily="49" charset="-128"/>
                <a:ea typeface="MS Gothic" panose="020B0609070205080204" pitchFamily="49" charset="-128"/>
              </a:rPr>
              <a:t>KUR</a:t>
            </a:r>
            <a:r>
              <a:rPr lang="ja-JP" altLang="ja-JP" sz="1600">
                <a:latin typeface="MS Gothic" panose="020B0609070205080204" pitchFamily="49" charset="-128"/>
                <a:ea typeface="MS Gothic" panose="020B0609070205080204" pitchFamily="49" charset="-128"/>
              </a:rPr>
              <a:t>の利用運転を再開しました。今回の漏水場所は、放射線管理区域内であり、放射性物質の濃度も法令に定められる濃度限度を十分に下回っていることを確認しており、本事象による人への被ばく及び周辺環境への影響はありませんでした。</a:t>
            </a:r>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r>
              <a:rPr lang="ja-JP" altLang="en-US" sz="1600">
                <a:latin typeface="MS Gothic" panose="020B0609070205080204" pitchFamily="49" charset="-128"/>
                <a:ea typeface="MS Gothic" panose="020B0609070205080204" pitchFamily="49" charset="-128"/>
              </a:rPr>
              <a:t>③</a:t>
            </a:r>
            <a:r>
              <a:rPr lang="en-US" altLang="ja-JP" sz="1600" dirty="0">
                <a:latin typeface="MS Gothic" panose="020B0609070205080204" pitchFamily="49" charset="-128"/>
                <a:ea typeface="MS Gothic" panose="020B0609070205080204" pitchFamily="49" charset="-128"/>
              </a:rPr>
              <a:t> KUR</a:t>
            </a:r>
            <a:r>
              <a:rPr lang="ja-JP" altLang="en-US" sz="1600">
                <a:latin typeface="MS Gothic" panose="020B0609070205080204" pitchFamily="49" charset="-128"/>
                <a:ea typeface="MS Gothic" panose="020B0609070205080204" pitchFamily="49" charset="-128"/>
              </a:rPr>
              <a:t>の自動停止について（</a:t>
            </a:r>
            <a:r>
              <a:rPr lang="en-US" altLang="ja-JP" sz="1600" dirty="0">
                <a:latin typeface="MS Gothic" panose="020B0609070205080204" pitchFamily="49" charset="-128"/>
                <a:ea typeface="MS Gothic" panose="020B0609070205080204" pitchFamily="49" charset="-128"/>
              </a:rPr>
              <a:t>2018</a:t>
            </a:r>
            <a:r>
              <a:rPr lang="ja-JP" altLang="ja-JP" sz="1600">
                <a:latin typeface="MS Gothic" panose="020B0609070205080204" pitchFamily="49" charset="-128"/>
                <a:ea typeface="MS Gothic" panose="020B0609070205080204" pitchFamily="49" charset="-128"/>
              </a:rPr>
              <a:t>年</a:t>
            </a:r>
            <a:r>
              <a:rPr lang="en-US" altLang="ja-JP" sz="1600" dirty="0">
                <a:latin typeface="MS Gothic" panose="020B0609070205080204" pitchFamily="49" charset="-128"/>
                <a:ea typeface="MS Gothic" panose="020B0609070205080204" pitchFamily="49" charset="-128"/>
              </a:rPr>
              <a:t>1</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23</a:t>
            </a:r>
            <a:r>
              <a:rPr lang="ja-JP" altLang="ja-JP" sz="1600">
                <a:latin typeface="MS Gothic" panose="020B0609070205080204" pitchFamily="49" charset="-128"/>
                <a:ea typeface="MS Gothic" panose="020B0609070205080204" pitchFamily="49" charset="-128"/>
              </a:rPr>
              <a:t>日</a:t>
            </a:r>
            <a:r>
              <a:rPr lang="ja-JP" altLang="en-US" sz="1600">
                <a:latin typeface="MS Gothic" panose="020B0609070205080204" pitchFamily="49" charset="-128"/>
                <a:ea typeface="MS Gothic" panose="020B0609070205080204" pitchFamily="49" charset="-128"/>
              </a:rPr>
              <a:t>）</a:t>
            </a:r>
          </a:p>
          <a:p>
            <a:pPr algn="just" hangingPunct="0"/>
            <a:r>
              <a:rPr lang="en-US" altLang="ja-JP" sz="1600" dirty="0">
                <a:latin typeface="MS Gothic" panose="020B0609070205080204" pitchFamily="49" charset="-128"/>
                <a:ea typeface="MS Gothic" panose="020B0609070205080204" pitchFamily="49" charset="-128"/>
              </a:rPr>
              <a:t>KUR</a:t>
            </a:r>
            <a:r>
              <a:rPr lang="ja-JP" altLang="en-US" sz="1600">
                <a:latin typeface="MS Gothic" panose="020B0609070205080204" pitchFamily="49" charset="-128"/>
                <a:ea typeface="MS Gothic" panose="020B0609070205080204" pitchFamily="49" charset="-128"/>
              </a:rPr>
              <a:t>が出力</a:t>
            </a:r>
            <a:r>
              <a:rPr lang="en-US" altLang="ja-JP" sz="1600" dirty="0">
                <a:latin typeface="MS Gothic" panose="020B0609070205080204" pitchFamily="49" charset="-128"/>
                <a:ea typeface="MS Gothic" panose="020B0609070205080204" pitchFamily="49" charset="-128"/>
              </a:rPr>
              <a:t>1,000kW</a:t>
            </a:r>
            <a:r>
              <a:rPr lang="ja-JP" altLang="en-US" sz="1600">
                <a:latin typeface="MS Gothic" panose="020B0609070205080204" pitchFamily="49" charset="-128"/>
                <a:ea typeface="MS Gothic" panose="020B0609070205080204" pitchFamily="49" charset="-128"/>
              </a:rPr>
              <a:t>で運転中に「交流電源の異常」信号により自動停止しました。その際、</a:t>
            </a:r>
            <a:r>
              <a:rPr lang="en-US" altLang="ja-JP" sz="1600" dirty="0">
                <a:latin typeface="MS Gothic" panose="020B0609070205080204" pitchFamily="49" charset="-128"/>
                <a:ea typeface="MS Gothic" panose="020B0609070205080204" pitchFamily="49" charset="-128"/>
              </a:rPr>
              <a:t>KUR</a:t>
            </a:r>
            <a:r>
              <a:rPr lang="ja-JP" altLang="en-US" sz="1600">
                <a:latin typeface="MS Gothic" panose="020B0609070205080204" pitchFamily="49" charset="-128"/>
                <a:ea typeface="MS Gothic" panose="020B0609070205080204" pitchFamily="49" charset="-128"/>
              </a:rPr>
              <a:t>は安全に停止し、炉室内外の放射線量も通常の値で問題ありませんでした。その後の調査により、自動停止の原因はスクラム信号を発する回路内のリレーの誤作動であることが判明しました。そのため、</a:t>
            </a:r>
            <a:r>
              <a:rPr lang="en-US" altLang="ja-JP" sz="1600" dirty="0">
                <a:latin typeface="MS Gothic" panose="020B0609070205080204" pitchFamily="49" charset="-128"/>
                <a:ea typeface="MS Gothic" panose="020B0609070205080204" pitchFamily="49" charset="-128"/>
              </a:rPr>
              <a:t> 1</a:t>
            </a:r>
            <a:r>
              <a:rPr lang="ja-JP" altLang="ja-JP"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26</a:t>
            </a:r>
            <a:r>
              <a:rPr lang="ja-JP" altLang="ja-JP" sz="1600">
                <a:latin typeface="MS Gothic" panose="020B0609070205080204" pitchFamily="49" charset="-128"/>
                <a:ea typeface="MS Gothic" panose="020B0609070205080204" pitchFamily="49" charset="-128"/>
              </a:rPr>
              <a:t>日</a:t>
            </a:r>
            <a:r>
              <a:rPr lang="ja-JP" altLang="en-US" sz="1600">
                <a:latin typeface="MS Gothic" panose="020B0609070205080204" pitchFamily="49" charset="-128"/>
                <a:ea typeface="MS Gothic" panose="020B0609070205080204" pitchFamily="49" charset="-128"/>
              </a:rPr>
              <a:t>に当該スクラムに関係するすべてのリレーを交換し、スクラム作動確認を行った結果、正常に復旧したことが確認できたことから、原子力規制庁との面談にて確認を受けた後、</a:t>
            </a:r>
            <a:r>
              <a:rPr lang="en-US" altLang="ja-JP" sz="1600" dirty="0">
                <a:latin typeface="MS Gothic" panose="020B0609070205080204" pitchFamily="49" charset="-128"/>
                <a:ea typeface="MS Gothic" panose="020B0609070205080204" pitchFamily="49" charset="-128"/>
              </a:rPr>
              <a:t>1</a:t>
            </a:r>
            <a:r>
              <a:rPr lang="ja-JP" altLang="en-US" sz="1600">
                <a:latin typeface="MS Gothic" panose="020B0609070205080204" pitchFamily="49" charset="-128"/>
                <a:ea typeface="MS Gothic" panose="020B0609070205080204" pitchFamily="49" charset="-128"/>
              </a:rPr>
              <a:t>月</a:t>
            </a:r>
            <a:r>
              <a:rPr lang="en-US" altLang="ja-JP" sz="1600" dirty="0">
                <a:latin typeface="MS Gothic" panose="020B0609070205080204" pitchFamily="49" charset="-128"/>
                <a:ea typeface="MS Gothic" panose="020B0609070205080204" pitchFamily="49" charset="-128"/>
              </a:rPr>
              <a:t>30</a:t>
            </a:r>
            <a:r>
              <a:rPr lang="ja-JP" altLang="en-US" sz="1600">
                <a:latin typeface="MS Gothic" panose="020B0609070205080204" pitchFamily="49" charset="-128"/>
                <a:ea typeface="MS Gothic" panose="020B0609070205080204" pitchFamily="49" charset="-128"/>
              </a:rPr>
              <a:t>日から</a:t>
            </a:r>
            <a:r>
              <a:rPr lang="en-US" altLang="ja-JP" sz="1600" dirty="0">
                <a:latin typeface="MS Gothic" panose="020B0609070205080204" pitchFamily="49" charset="-128"/>
                <a:ea typeface="MS Gothic" panose="020B0609070205080204" pitchFamily="49" charset="-128"/>
              </a:rPr>
              <a:t>KUR</a:t>
            </a:r>
            <a:r>
              <a:rPr lang="ja-JP" altLang="en-US" sz="1600">
                <a:latin typeface="MS Gothic" panose="020B0609070205080204" pitchFamily="49" charset="-128"/>
                <a:ea typeface="MS Gothic" panose="020B0609070205080204" pitchFamily="49" charset="-128"/>
              </a:rPr>
              <a:t>の利用運転を再開しました。なお、再発防止策については、今回の施設定期検査の中で検査計画の見直し、特別点検の追加等で対応する予定です。</a:t>
            </a:r>
            <a:endParaRPr lang="ja-JP" altLang="en-US" b="1" i="0" u="none" strike="noStrike">
              <a:solidFill>
                <a:srgbClr val="333333"/>
              </a:solidFill>
              <a:effectLst/>
              <a:latin typeface="MS Gothic" panose="020B0609070205080204" pitchFamily="49" charset="-128"/>
              <a:ea typeface="MS Gothic" panose="020B0609070205080204" pitchFamily="49" charset="-128"/>
            </a:endParaRPr>
          </a:p>
        </p:txBody>
      </p:sp>
      <p:sp>
        <p:nvSpPr>
          <p:cNvPr id="3" name="テキスト ボックス 2">
            <a:extLst>
              <a:ext uri="{FF2B5EF4-FFF2-40B4-BE49-F238E27FC236}">
                <a16:creationId xmlns=""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京都大学における事故等事案について</a:t>
            </a:r>
          </a:p>
        </p:txBody>
      </p:sp>
    </p:spTree>
    <p:extLst>
      <p:ext uri="{BB962C8B-B14F-4D97-AF65-F5344CB8AC3E}">
        <p14:creationId xmlns:p14="http://schemas.microsoft.com/office/powerpoint/2010/main" val="31842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629587" y="948690"/>
            <a:ext cx="8019738" cy="5632311"/>
          </a:xfrm>
          <a:prstGeom prst="rect">
            <a:avLst/>
          </a:prstGeom>
        </p:spPr>
        <p:txBody>
          <a:bodyPr wrap="square">
            <a:spAutoFit/>
          </a:bodyPr>
          <a:lstStyle/>
          <a:p>
            <a:r>
              <a:rPr lang="ja-JP" altLang="en-US" b="1" i="0" u="none" strike="noStrike">
                <a:solidFill>
                  <a:srgbClr val="000000"/>
                </a:solidFill>
                <a:effectLst/>
                <a:latin typeface="MS Gothic" panose="020B0609070205080204" pitchFamily="49" charset="-128"/>
                <a:ea typeface="MS Gothic" panose="020B0609070205080204" pitchFamily="49" charset="-128"/>
              </a:rPr>
              <a:t>平成</a:t>
            </a:r>
            <a:r>
              <a:rPr lang="en-US" altLang="ja-JP" b="1" i="0" u="none" strike="noStrike" dirty="0">
                <a:solidFill>
                  <a:srgbClr val="000000"/>
                </a:solidFill>
                <a:effectLst/>
                <a:latin typeface="MS Gothic" panose="020B0609070205080204" pitchFamily="49" charset="-128"/>
                <a:ea typeface="MS Gothic" panose="020B0609070205080204" pitchFamily="49" charset="-128"/>
              </a:rPr>
              <a:t>30</a:t>
            </a:r>
            <a:r>
              <a:rPr lang="ja-JP" altLang="en-US" b="1" i="0" u="none" strike="noStrike">
                <a:solidFill>
                  <a:srgbClr val="000000"/>
                </a:solidFill>
                <a:effectLst/>
                <a:latin typeface="MS Gothic" panose="020B0609070205080204" pitchFamily="49" charset="-128"/>
                <a:ea typeface="MS Gothic" panose="020B0609070205080204" pitchFamily="49" charset="-128"/>
              </a:rPr>
              <a:t>年度　</a:t>
            </a:r>
            <a:r>
              <a:rPr lang="ja-JP" altLang="en-US" b="1" i="0" u="none" strike="noStrike">
                <a:solidFill>
                  <a:srgbClr val="333333"/>
                </a:solidFill>
                <a:effectLst/>
                <a:latin typeface="MS Gothic" panose="020B0609070205080204" pitchFamily="49" charset="-128"/>
                <a:ea typeface="MS Gothic" panose="020B0609070205080204" pitchFamily="49" charset="-128"/>
              </a:rPr>
              <a:t>一般公開 平成</a:t>
            </a:r>
            <a:r>
              <a:rPr lang="en-US" altLang="ja-JP" b="1" i="0" u="none" strike="noStrike" dirty="0">
                <a:solidFill>
                  <a:srgbClr val="333333"/>
                </a:solidFill>
                <a:effectLst/>
                <a:latin typeface="MS Gothic" panose="020B0609070205080204" pitchFamily="49" charset="-128"/>
                <a:ea typeface="MS Gothic" panose="020B0609070205080204" pitchFamily="49" charset="-128"/>
              </a:rPr>
              <a:t>30</a:t>
            </a:r>
            <a:r>
              <a:rPr lang="ja-JP" altLang="en-US" b="1" i="0" u="none" strike="noStrike">
                <a:solidFill>
                  <a:srgbClr val="333333"/>
                </a:solidFill>
                <a:effectLst/>
                <a:latin typeface="MS Gothic" panose="020B0609070205080204" pitchFamily="49" charset="-128"/>
                <a:ea typeface="MS Gothic" panose="020B0609070205080204" pitchFamily="49" charset="-128"/>
              </a:rPr>
              <a:t>年</a:t>
            </a:r>
            <a:r>
              <a:rPr lang="en-US" altLang="ja-JP" b="1" i="0" u="none" strike="noStrike" dirty="0">
                <a:solidFill>
                  <a:srgbClr val="333333"/>
                </a:solidFill>
                <a:effectLst/>
                <a:latin typeface="MS Gothic" panose="020B0609070205080204" pitchFamily="49" charset="-128"/>
                <a:ea typeface="MS Gothic" panose="020B0609070205080204" pitchFamily="49" charset="-128"/>
              </a:rPr>
              <a:t>4</a:t>
            </a:r>
            <a:r>
              <a:rPr lang="ja-JP" altLang="en-US" b="1" i="0" u="none" strike="noStrike">
                <a:solidFill>
                  <a:srgbClr val="333333"/>
                </a:solidFill>
                <a:effectLst/>
                <a:latin typeface="MS Gothic" panose="020B0609070205080204" pitchFamily="49" charset="-128"/>
                <a:ea typeface="MS Gothic" panose="020B0609070205080204" pitchFamily="49" charset="-128"/>
              </a:rPr>
              <a:t>月</a:t>
            </a:r>
            <a:r>
              <a:rPr lang="en-US" altLang="ja-JP" b="1" i="0" u="none" strike="noStrike" dirty="0">
                <a:solidFill>
                  <a:srgbClr val="333333"/>
                </a:solidFill>
                <a:effectLst/>
                <a:latin typeface="MS Gothic" panose="020B0609070205080204" pitchFamily="49" charset="-128"/>
                <a:ea typeface="MS Gothic" panose="020B0609070205080204" pitchFamily="49" charset="-128"/>
              </a:rPr>
              <a:t>7</a:t>
            </a:r>
            <a:r>
              <a:rPr lang="ja-JP" altLang="en-US" b="1" i="0" u="none" strike="noStrike">
                <a:solidFill>
                  <a:srgbClr val="333333"/>
                </a:solidFill>
                <a:effectLst/>
                <a:latin typeface="MS Gothic" panose="020B0609070205080204" pitchFamily="49" charset="-128"/>
                <a:ea typeface="MS Gothic" panose="020B0609070205080204" pitchFamily="49" charset="-128"/>
              </a:rPr>
              <a:t>日（土曜日）開催　（</a:t>
            </a:r>
            <a:r>
              <a:rPr lang="en-US" altLang="ja-JP" b="1" i="0" u="none" strike="noStrike" dirty="0">
                <a:solidFill>
                  <a:srgbClr val="333333"/>
                </a:solidFill>
                <a:effectLst/>
                <a:latin typeface="MS Gothic" panose="020B0609070205080204" pitchFamily="49" charset="-128"/>
                <a:ea typeface="MS Gothic" panose="020B0609070205080204" pitchFamily="49" charset="-128"/>
              </a:rPr>
              <a:t>226</a:t>
            </a:r>
            <a:r>
              <a:rPr lang="ja-JP" altLang="en-US" b="1" i="0" u="none" strike="noStrike">
                <a:solidFill>
                  <a:srgbClr val="333333"/>
                </a:solidFill>
                <a:effectLst/>
                <a:latin typeface="MS Gothic" panose="020B0609070205080204" pitchFamily="49" charset="-128"/>
                <a:ea typeface="MS Gothic" panose="020B0609070205080204" pitchFamily="49" charset="-128"/>
              </a:rPr>
              <a:t>名）</a:t>
            </a:r>
          </a:p>
          <a:p>
            <a:r>
              <a:rPr lang="ja-JP" altLang="en-US" b="1" i="0" u="none" strike="noStrike">
                <a:solidFill>
                  <a:srgbClr val="333333"/>
                </a:solidFill>
                <a:effectLst/>
                <a:latin typeface="MS Gothic" panose="020B0609070205080204" pitchFamily="49" charset="-128"/>
                <a:ea typeface="MS Gothic" panose="020B0609070205080204" pitchFamily="49" charset="-128"/>
              </a:rPr>
              <a:t>　　　　　　桜公開 平成</a:t>
            </a:r>
            <a:r>
              <a:rPr lang="en-US" altLang="ja-JP" b="1" i="0" u="none" strike="noStrike" dirty="0">
                <a:solidFill>
                  <a:srgbClr val="333333"/>
                </a:solidFill>
                <a:effectLst/>
                <a:latin typeface="MS Gothic" panose="020B0609070205080204" pitchFamily="49" charset="-128"/>
                <a:ea typeface="MS Gothic" panose="020B0609070205080204" pitchFamily="49" charset="-128"/>
              </a:rPr>
              <a:t>30</a:t>
            </a:r>
            <a:r>
              <a:rPr lang="ja-JP" altLang="en-US" b="1" i="0" u="none" strike="noStrike">
                <a:solidFill>
                  <a:srgbClr val="333333"/>
                </a:solidFill>
                <a:effectLst/>
                <a:latin typeface="MS Gothic" panose="020B0609070205080204" pitchFamily="49" charset="-128"/>
                <a:ea typeface="MS Gothic" panose="020B0609070205080204" pitchFamily="49" charset="-128"/>
              </a:rPr>
              <a:t>年</a:t>
            </a:r>
            <a:r>
              <a:rPr lang="en-US" altLang="ja-JP" b="1" i="0" u="none" strike="noStrike" dirty="0">
                <a:solidFill>
                  <a:srgbClr val="333333"/>
                </a:solidFill>
                <a:effectLst/>
                <a:latin typeface="MS Gothic" panose="020B0609070205080204" pitchFamily="49" charset="-128"/>
                <a:ea typeface="MS Gothic" panose="020B0609070205080204" pitchFamily="49" charset="-128"/>
              </a:rPr>
              <a:t>4</a:t>
            </a:r>
            <a:r>
              <a:rPr lang="ja-JP" altLang="en-US" b="1" i="0" u="none" strike="noStrike">
                <a:solidFill>
                  <a:srgbClr val="333333"/>
                </a:solidFill>
                <a:effectLst/>
                <a:latin typeface="MS Gothic" panose="020B0609070205080204" pitchFamily="49" charset="-128"/>
                <a:ea typeface="MS Gothic" panose="020B0609070205080204" pitchFamily="49" charset="-128"/>
              </a:rPr>
              <a:t>月</a:t>
            </a:r>
            <a:r>
              <a:rPr lang="en-US" altLang="ja-JP" b="1" i="0" u="none" strike="noStrike" dirty="0">
                <a:solidFill>
                  <a:srgbClr val="333333"/>
                </a:solidFill>
                <a:effectLst/>
                <a:latin typeface="MS Gothic" panose="020B0609070205080204" pitchFamily="49" charset="-128"/>
                <a:ea typeface="MS Gothic" panose="020B0609070205080204" pitchFamily="49" charset="-128"/>
              </a:rPr>
              <a:t>8</a:t>
            </a:r>
            <a:r>
              <a:rPr lang="ja-JP" altLang="en-US" b="1" i="0" u="none" strike="noStrike">
                <a:solidFill>
                  <a:srgbClr val="333333"/>
                </a:solidFill>
                <a:effectLst/>
                <a:latin typeface="MS Gothic" panose="020B0609070205080204" pitchFamily="49" charset="-128"/>
                <a:ea typeface="MS Gothic" panose="020B0609070205080204" pitchFamily="49" charset="-128"/>
              </a:rPr>
              <a:t>日（日曜日）開催　（</a:t>
            </a:r>
            <a:r>
              <a:rPr lang="en-US" altLang="ja-JP" b="1" i="0" u="none" strike="noStrike" dirty="0">
                <a:solidFill>
                  <a:srgbClr val="333333"/>
                </a:solidFill>
                <a:effectLst/>
                <a:latin typeface="MS Gothic" panose="020B0609070205080204" pitchFamily="49" charset="-128"/>
                <a:ea typeface="MS Gothic" panose="020B0609070205080204" pitchFamily="49" charset="-128"/>
              </a:rPr>
              <a:t>197</a:t>
            </a:r>
            <a:r>
              <a:rPr lang="ja-JP" altLang="en-US" b="1" i="0" u="none" strike="noStrike">
                <a:solidFill>
                  <a:srgbClr val="333333"/>
                </a:solidFill>
                <a:effectLst/>
                <a:latin typeface="MS Gothic" panose="020B0609070205080204" pitchFamily="49" charset="-128"/>
                <a:ea typeface="MS Gothic" panose="020B0609070205080204" pitchFamily="49" charset="-128"/>
              </a:rPr>
              <a:t>名）</a:t>
            </a:r>
            <a:endParaRPr lang="en-US" altLang="ja-JP" b="1" i="0" u="none" strike="noStrike" dirty="0">
              <a:solidFill>
                <a:srgbClr val="333333"/>
              </a:solidFill>
              <a:effectLst/>
              <a:latin typeface="MS Gothic" panose="020B0609070205080204" pitchFamily="49" charset="-128"/>
              <a:ea typeface="MS Gothic" panose="020B0609070205080204" pitchFamily="49" charset="-128"/>
            </a:endParaRPr>
          </a:p>
          <a:p>
            <a:endParaRPr lang="ja-JP" altLang="en-US" b="1" i="0" u="none" strike="noStrike">
              <a:solidFill>
                <a:srgbClr val="333333"/>
              </a:solidFill>
              <a:effectLst/>
              <a:latin typeface="MS Gothic" panose="020B0609070205080204" pitchFamily="49" charset="-128"/>
              <a:ea typeface="MS Gothic" panose="020B0609070205080204" pitchFamily="49" charset="-128"/>
            </a:endParaRPr>
          </a:p>
          <a:p>
            <a:pPr algn="just"/>
            <a:r>
              <a:rPr lang="ja-JP" altLang="en-US" b="0" i="0" u="sng" strike="noStrike">
                <a:solidFill>
                  <a:srgbClr val="333333"/>
                </a:solidFill>
                <a:effectLst/>
                <a:latin typeface="MS Gothic" panose="020B0609070205080204" pitchFamily="49" charset="-128"/>
                <a:ea typeface="MS Gothic" panose="020B0609070205080204" pitchFamily="49" charset="-128"/>
              </a:rPr>
              <a:t>見学施設</a:t>
            </a:r>
            <a:r>
              <a:rPr lang="ja-JP" altLang="en-US" b="0" i="0" u="none" strike="noStrike">
                <a:solidFill>
                  <a:srgbClr val="333333"/>
                </a:solidFill>
                <a:effectLst/>
                <a:latin typeface="MS Gothic" panose="020B0609070205080204" pitchFamily="49" charset="-128"/>
                <a:ea typeface="MS Gothic" panose="020B0609070205080204" pitchFamily="49" charset="-128"/>
              </a:rPr>
              <a:t>：原子炉棟、イノベーションリサーチラボラトリ、廃棄物処理棟</a:t>
            </a:r>
            <a:endParaRPr lang="en-US" altLang="ja-JP" b="0" i="0" u="none" strike="noStrike" dirty="0">
              <a:solidFill>
                <a:srgbClr val="333333"/>
              </a:solidFill>
              <a:effectLst/>
              <a:latin typeface="MS Gothic" panose="020B0609070205080204" pitchFamily="49" charset="-128"/>
              <a:ea typeface="MS Gothic" panose="020B0609070205080204" pitchFamily="49" charset="-128"/>
            </a:endParaRPr>
          </a:p>
          <a:p>
            <a:pPr algn="just"/>
            <a:endParaRPr lang="en-US" altLang="ja-JP" b="0" i="0" u="none" strike="noStrike" dirty="0">
              <a:solidFill>
                <a:srgbClr val="333333"/>
              </a:solidFill>
              <a:effectLst/>
              <a:latin typeface="MS Gothic" panose="020B0609070205080204" pitchFamily="49" charset="-128"/>
              <a:ea typeface="MS Gothic" panose="020B0609070205080204" pitchFamily="49" charset="-128"/>
            </a:endParaRPr>
          </a:p>
          <a:p>
            <a:pPr algn="just"/>
            <a:r>
              <a:rPr lang="ja-JP" altLang="en-US" b="0" i="0" u="sng" strike="noStrike">
                <a:solidFill>
                  <a:srgbClr val="333333"/>
                </a:solidFill>
                <a:effectLst/>
                <a:latin typeface="MS Gothic" panose="020B0609070205080204" pitchFamily="49" charset="-128"/>
                <a:ea typeface="MS Gothic" panose="020B0609070205080204" pitchFamily="49" charset="-128"/>
              </a:rPr>
              <a:t>図書棟会議室</a:t>
            </a:r>
            <a:r>
              <a:rPr lang="ja-JP" altLang="en-US" b="0" i="0" u="none" strike="noStrike">
                <a:solidFill>
                  <a:srgbClr val="333333"/>
                </a:solidFill>
                <a:effectLst/>
                <a:latin typeface="MS Gothic" panose="020B0609070205080204" pitchFamily="49" charset="-128"/>
                <a:ea typeface="MS Gothic" panose="020B0609070205080204" pitchFamily="49" charset="-128"/>
              </a:rPr>
              <a:t>：当研究所で開発された、福島第一原子力発電所の事故による広範囲の放射能汚染に対し放射線マッピングを効率的・継続的にできる</a:t>
            </a:r>
            <a:r>
              <a:rPr lang="en-US" altLang="ja-JP" b="0" i="0" u="none" strike="noStrike" dirty="0">
                <a:solidFill>
                  <a:srgbClr val="333333"/>
                </a:solidFill>
                <a:effectLst/>
                <a:latin typeface="MS Gothic" panose="020B0609070205080204" pitchFamily="49" charset="-128"/>
                <a:ea typeface="MS Gothic" panose="020B0609070205080204" pitchFamily="49" charset="-128"/>
              </a:rPr>
              <a:t>GPS</a:t>
            </a:r>
            <a:r>
              <a:rPr lang="ja-JP" altLang="en-US" b="0" i="0" u="none" strike="noStrike">
                <a:solidFill>
                  <a:srgbClr val="333333"/>
                </a:solidFill>
                <a:effectLst/>
                <a:latin typeface="MS Gothic" panose="020B0609070205080204" pitchFamily="49" charset="-128"/>
                <a:ea typeface="MS Gothic" panose="020B0609070205080204" pitchFamily="49" charset="-128"/>
              </a:rPr>
              <a:t>連動型放射線自動計測システム</a:t>
            </a:r>
            <a:r>
              <a:rPr lang="en-US" altLang="ja-JP" b="0" i="0" u="none" strike="noStrike" dirty="0">
                <a:solidFill>
                  <a:srgbClr val="333333"/>
                </a:solidFill>
                <a:effectLst/>
                <a:latin typeface="MS Gothic" panose="020B0609070205080204" pitchFamily="49" charset="-128"/>
                <a:ea typeface="MS Gothic" panose="020B0609070205080204" pitchFamily="49" charset="-128"/>
              </a:rPr>
              <a:t>KURAMA</a:t>
            </a:r>
            <a:r>
              <a:rPr lang="ja-JP" altLang="en-US" b="0" i="0" u="none" strike="noStrike">
                <a:solidFill>
                  <a:srgbClr val="333333"/>
                </a:solidFill>
                <a:effectLst/>
                <a:latin typeface="MS Gothic" panose="020B0609070205080204" pitchFamily="49" charset="-128"/>
                <a:ea typeface="MS Gothic" panose="020B0609070205080204" pitchFamily="49" charset="-128"/>
              </a:rPr>
              <a:t>とその改良型である</a:t>
            </a:r>
            <a:r>
              <a:rPr lang="en-US" altLang="ja-JP" b="0" i="0" u="none" strike="noStrike" dirty="0">
                <a:solidFill>
                  <a:srgbClr val="333333"/>
                </a:solidFill>
                <a:effectLst/>
                <a:latin typeface="MS Gothic" panose="020B0609070205080204" pitchFamily="49" charset="-128"/>
                <a:ea typeface="MS Gothic" panose="020B0609070205080204" pitchFamily="49" charset="-128"/>
              </a:rPr>
              <a:t>KURAMA-II</a:t>
            </a:r>
            <a:r>
              <a:rPr lang="ja-JP" altLang="en-US" b="0" i="0" u="none" strike="noStrike">
                <a:solidFill>
                  <a:srgbClr val="333333"/>
                </a:solidFill>
                <a:effectLst/>
                <a:latin typeface="MS Gothic" panose="020B0609070205080204" pitchFamily="49" charset="-128"/>
                <a:ea typeface="MS Gothic" panose="020B0609070205080204" pitchFamily="49" charset="-128"/>
              </a:rPr>
              <a:t>に関する紹介</a:t>
            </a:r>
            <a:endParaRPr lang="en-US" altLang="ja-JP" b="0" i="0" u="none" strike="noStrike" dirty="0">
              <a:solidFill>
                <a:srgbClr val="333333"/>
              </a:solidFill>
              <a:effectLst/>
              <a:latin typeface="MS Gothic" panose="020B0609070205080204" pitchFamily="49" charset="-128"/>
              <a:ea typeface="MS Gothic" panose="020B0609070205080204" pitchFamily="49" charset="-128"/>
            </a:endParaRPr>
          </a:p>
          <a:p>
            <a:pPr algn="just"/>
            <a:r>
              <a:rPr lang="ja-JP" altLang="en-US" b="0" i="0" u="sng" strike="noStrike">
                <a:solidFill>
                  <a:srgbClr val="333333"/>
                </a:solidFill>
                <a:effectLst/>
                <a:latin typeface="MS Gothic" panose="020B0609070205080204" pitchFamily="49" charset="-128"/>
                <a:ea typeface="MS Gothic" panose="020B0609070205080204" pitchFamily="49" charset="-128"/>
              </a:rPr>
              <a:t>図書棟ロビー</a:t>
            </a:r>
            <a:r>
              <a:rPr lang="ja-JP" altLang="en-US" b="0" i="0" u="none" strike="noStrike">
                <a:solidFill>
                  <a:srgbClr val="333333"/>
                </a:solidFill>
                <a:effectLst/>
                <a:latin typeface="MS Gothic" panose="020B0609070205080204" pitchFamily="49" charset="-128"/>
                <a:ea typeface="MS Gothic" panose="020B0609070205080204" pitchFamily="49" charset="-128"/>
              </a:rPr>
              <a:t>：研究用原子炉の模型と施設紹介パネルの展示ならびに、研究所紹介ビデオの上映</a:t>
            </a:r>
            <a:endParaRPr lang="en-US" altLang="ja-JP" dirty="0">
              <a:solidFill>
                <a:srgbClr val="333333"/>
              </a:solidFill>
              <a:latin typeface="MS Gothic" panose="020B0609070205080204" pitchFamily="49" charset="-128"/>
              <a:ea typeface="MS Gothic" panose="020B0609070205080204" pitchFamily="49" charset="-128"/>
            </a:endParaRPr>
          </a:p>
          <a:p>
            <a:pPr algn="just"/>
            <a:r>
              <a:rPr lang="ja-JP" altLang="en-US" b="0" i="0" u="sng" strike="noStrike">
                <a:solidFill>
                  <a:srgbClr val="333333"/>
                </a:solidFill>
                <a:effectLst/>
                <a:latin typeface="MS Gothic" panose="020B0609070205080204" pitchFamily="49" charset="-128"/>
                <a:ea typeface="MS Gothic" panose="020B0609070205080204" pitchFamily="49" charset="-128"/>
              </a:rPr>
              <a:t>事務棟会議室</a:t>
            </a:r>
            <a:r>
              <a:rPr lang="ja-JP" altLang="en-US" b="0" i="0" u="none" strike="noStrike">
                <a:solidFill>
                  <a:srgbClr val="333333"/>
                </a:solidFill>
                <a:effectLst/>
                <a:latin typeface="MS Gothic" panose="020B0609070205080204" pitchFamily="49" charset="-128"/>
                <a:ea typeface="MS Gothic" panose="020B0609070205080204" pitchFamily="49" charset="-128"/>
              </a:rPr>
              <a:t>：実験教室「霧箱実験（放射線の足跡を見る実験）」、「放射線で宝探し（線源探し）」、「人工イクラ作り」</a:t>
            </a:r>
          </a:p>
          <a:p>
            <a:pPr algn="just"/>
            <a:endParaRPr lang="en-US" altLang="ja-JP" b="0" i="0" u="none" strike="noStrike" dirty="0">
              <a:solidFill>
                <a:srgbClr val="333333"/>
              </a:solidFill>
              <a:effectLst/>
              <a:latin typeface="MS Gothic" panose="020B0609070205080204" pitchFamily="49" charset="-128"/>
              <a:ea typeface="MS Gothic" panose="020B0609070205080204" pitchFamily="49" charset="-128"/>
            </a:endParaRPr>
          </a:p>
          <a:p>
            <a:pPr algn="just"/>
            <a:r>
              <a:rPr lang="ja-JP" altLang="en-US" b="0" i="0" u="none" strike="noStrike">
                <a:solidFill>
                  <a:srgbClr val="333333"/>
                </a:solidFill>
                <a:effectLst/>
                <a:latin typeface="MS Gothic" panose="020B0609070205080204" pitchFamily="49" charset="-128"/>
                <a:ea typeface="MS Gothic" panose="020B0609070205080204" pitchFamily="49" charset="-128"/>
              </a:rPr>
              <a:t>今後ともこのような機会を通じて、地域住民の方々をはじめとした多くの方々に、原子力とそれを支える基礎的な科学への理解の場を提供して、当研究所における研究・教育活動についてご理解とご協力が得られるように努力いたします。</a:t>
            </a:r>
          </a:p>
          <a:p>
            <a:pPr algn="just"/>
            <a:r>
              <a:rPr lang="ja-JP" altLang="en-US" b="0" i="0" u="none" strike="noStrike">
                <a:solidFill>
                  <a:srgbClr val="333333"/>
                </a:solidFill>
                <a:effectLst/>
                <a:latin typeface="MS Gothic" panose="020B0609070205080204" pitchFamily="49" charset="-128"/>
                <a:ea typeface="MS Gothic" panose="020B0609070205080204" pitchFamily="49" charset="-128"/>
              </a:rPr>
              <a:t>最後に、今回の一般公開・桜公開の開催にあたりご協力いただきました皆様方に感謝の意を表します。</a:t>
            </a:r>
          </a:p>
        </p:txBody>
      </p:sp>
      <p:sp>
        <p:nvSpPr>
          <p:cNvPr id="3" name="Text Box 4">
            <a:extLst>
              <a:ext uri="{FF2B5EF4-FFF2-40B4-BE49-F238E27FC236}">
                <a16:creationId xmlns="" xmlns:a16="http://schemas.microsoft.com/office/drawing/2014/main" id="{75418F74-3ED0-5E4A-A826-8070287E1DA1}"/>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住民広報について</a:t>
            </a:r>
          </a:p>
        </p:txBody>
      </p:sp>
    </p:spTree>
    <p:extLst>
      <p:ext uri="{BB962C8B-B14F-4D97-AF65-F5344CB8AC3E}">
        <p14:creationId xmlns:p14="http://schemas.microsoft.com/office/powerpoint/2010/main" val="27745981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619</Words>
  <Application>Microsoft Office PowerPoint</Application>
  <PresentationFormat>OHP</PresentationFormat>
  <Paragraphs>30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HOSTNAME</cp:lastModifiedBy>
  <cp:revision>13</cp:revision>
  <dcterms:created xsi:type="dcterms:W3CDTF">2018-06-25T01:23:17Z</dcterms:created>
  <dcterms:modified xsi:type="dcterms:W3CDTF">2018-08-21T04:38:37Z</dcterms:modified>
</cp:coreProperties>
</file>