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1" r:id="rId4"/>
  </p:sldMasterIdLst>
  <p:notesMasterIdLst>
    <p:notesMasterId r:id="rId6"/>
  </p:notesMasterIdLst>
  <p:handoutMasterIdLst>
    <p:handoutMasterId r:id="rId7"/>
  </p:handoutMasterIdLst>
  <p:sldIdLst>
    <p:sldId id="804" r:id="rId5"/>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00"/>
    <a:srgbClr val="FF66CC"/>
    <a:srgbClr val="FF0000"/>
    <a:srgbClr val="FF3300"/>
    <a:srgbClr val="FFFF00"/>
    <a:srgbClr val="0000FF"/>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36" autoAdjust="0"/>
    <p:restoredTop sz="96395" autoAdjust="0"/>
  </p:normalViewPr>
  <p:slideViewPr>
    <p:cSldViewPr snapToGrid="0">
      <p:cViewPr>
        <p:scale>
          <a:sx n="50" d="100"/>
          <a:sy n="50" d="100"/>
        </p:scale>
        <p:origin x="4002" y="9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3" y="3"/>
            <a:ext cx="2950375" cy="49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57" tIns="46078" rIns="92157" bIns="46078" numCol="1" anchor="t" anchorCtr="0" compatLnSpc="1">
            <a:prstTxWarp prst="textNoShape">
              <a:avLst/>
            </a:prstTxWarp>
          </a:bodyPr>
          <a:lstStyle>
            <a:lvl1pPr defTabSz="922921">
              <a:defRPr sz="1200">
                <a:ea typeface="ＭＳ Ｐゴシック" charset="-128"/>
              </a:defRPr>
            </a:lvl1pPr>
          </a:lstStyle>
          <a:p>
            <a:pPr>
              <a:defRPr/>
            </a:pPr>
            <a:endParaRPr lang="ja-JP" altLang="en-US"/>
          </a:p>
        </p:txBody>
      </p:sp>
      <p:sp>
        <p:nvSpPr>
          <p:cNvPr id="3" name="日付プレースホルダー 2"/>
          <p:cNvSpPr>
            <a:spLocks noGrp="1"/>
          </p:cNvSpPr>
          <p:nvPr>
            <p:ph type="dt" sz="quarter" idx="1"/>
          </p:nvPr>
        </p:nvSpPr>
        <p:spPr bwMode="auto">
          <a:xfrm>
            <a:off x="3856825" y="3"/>
            <a:ext cx="2948770" cy="49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57" tIns="46078" rIns="92157" bIns="46078" numCol="1" anchor="t" anchorCtr="0" compatLnSpc="1">
            <a:prstTxWarp prst="textNoShape">
              <a:avLst/>
            </a:prstTxWarp>
          </a:bodyPr>
          <a:lstStyle>
            <a:lvl1pPr algn="r" defTabSz="922921">
              <a:defRPr sz="1200">
                <a:ea typeface="ＭＳ Ｐゴシック" charset="-128"/>
              </a:defRPr>
            </a:lvl1pPr>
          </a:lstStyle>
          <a:p>
            <a:pPr>
              <a:defRPr/>
            </a:pPr>
            <a:fld id="{9B939F8F-074A-4AD1-9C91-E85714F033CB}" type="datetimeFigureOut">
              <a:rPr lang="ja-JP" altLang="en-US"/>
              <a:pPr>
                <a:defRPr/>
              </a:pPr>
              <a:t>2024/3/7</a:t>
            </a:fld>
            <a:endParaRPr lang="en-US" altLang="ja-JP"/>
          </a:p>
        </p:txBody>
      </p:sp>
      <p:sp>
        <p:nvSpPr>
          <p:cNvPr id="4" name="フッター プレースホルダー 3"/>
          <p:cNvSpPr>
            <a:spLocks noGrp="1"/>
          </p:cNvSpPr>
          <p:nvPr>
            <p:ph type="ftr" sz="quarter" idx="2"/>
          </p:nvPr>
        </p:nvSpPr>
        <p:spPr bwMode="auto">
          <a:xfrm>
            <a:off x="3" y="9440372"/>
            <a:ext cx="2950375" cy="497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57" tIns="46078" rIns="92157" bIns="46078" numCol="1" anchor="b" anchorCtr="0" compatLnSpc="1">
            <a:prstTxWarp prst="textNoShape">
              <a:avLst/>
            </a:prstTxWarp>
          </a:bodyPr>
          <a:lstStyle>
            <a:lvl1pPr defTabSz="922921">
              <a:defRPr sz="120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3"/>
          </p:nvPr>
        </p:nvSpPr>
        <p:spPr bwMode="auto">
          <a:xfrm>
            <a:off x="3856825" y="9440372"/>
            <a:ext cx="2948770" cy="497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57" tIns="46078" rIns="92157" bIns="46078" numCol="1" anchor="b" anchorCtr="0" compatLnSpc="1">
            <a:prstTxWarp prst="textNoShape">
              <a:avLst/>
            </a:prstTxWarp>
          </a:bodyPr>
          <a:lstStyle>
            <a:lvl1pPr algn="r" defTabSz="922921">
              <a:defRPr sz="1200">
                <a:ea typeface="ＭＳ Ｐゴシック" charset="-128"/>
              </a:defRPr>
            </a:lvl1pPr>
          </a:lstStyle>
          <a:p>
            <a:pPr>
              <a:defRPr/>
            </a:pPr>
            <a:fld id="{682402C4-7DB1-4D9B-AB58-528BF557E75B}" type="slidenum">
              <a:rPr lang="ja-JP" altLang="en-US"/>
              <a:pPr>
                <a:defRPr/>
              </a:pPr>
              <a:t>‹#›</a:t>
            </a:fld>
            <a:endParaRPr lang="en-US" altLang="ja-JP"/>
          </a:p>
        </p:txBody>
      </p:sp>
    </p:spTree>
    <p:extLst>
      <p:ext uri="{BB962C8B-B14F-4D97-AF65-F5344CB8AC3E}">
        <p14:creationId xmlns:p14="http://schemas.microsoft.com/office/powerpoint/2010/main" val="920807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3" y="3"/>
            <a:ext cx="2950375" cy="49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71" tIns="46090" rIns="92171" bIns="46090" numCol="1" anchor="t" anchorCtr="0" compatLnSpc="1">
            <a:prstTxWarp prst="textNoShape">
              <a:avLst/>
            </a:prstTxWarp>
          </a:bodyPr>
          <a:lstStyle>
            <a:lvl1pPr defTabSz="922921">
              <a:defRPr sz="120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bwMode="auto">
          <a:xfrm>
            <a:off x="3855221" y="3"/>
            <a:ext cx="2950374" cy="49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71" tIns="46090" rIns="92171" bIns="46090" numCol="1" anchor="t" anchorCtr="0" compatLnSpc="1">
            <a:prstTxWarp prst="textNoShape">
              <a:avLst/>
            </a:prstTxWarp>
          </a:bodyPr>
          <a:lstStyle>
            <a:lvl1pPr algn="r" defTabSz="922921">
              <a:defRPr sz="1200">
                <a:ea typeface="ＭＳ Ｐゴシック" charset="-128"/>
              </a:defRPr>
            </a:lvl1pPr>
          </a:lstStyle>
          <a:p>
            <a:pPr>
              <a:defRPr/>
            </a:pPr>
            <a:fld id="{08077671-DFED-4FDA-922F-D0F67347680B}" type="datetimeFigureOut">
              <a:rPr lang="ja-JP" altLang="en-US"/>
              <a:pPr>
                <a:defRPr/>
              </a:pPr>
              <a:t>2024/3/7</a:t>
            </a:fld>
            <a:endParaRPr lang="en-US" altLang="ja-JP"/>
          </a:p>
        </p:txBody>
      </p:sp>
      <p:sp>
        <p:nvSpPr>
          <p:cNvPr id="4" name="スライド イメージ プレースホルダー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88264" tIns="44136" rIns="88264" bIns="44136" rtlCol="0" anchor="ctr"/>
          <a:lstStyle/>
          <a:p>
            <a:pPr lvl="0"/>
            <a:endParaRPr lang="ja-JP" altLang="en-US" noProof="0"/>
          </a:p>
        </p:txBody>
      </p:sp>
      <p:sp>
        <p:nvSpPr>
          <p:cNvPr id="5" name="ノート プレースホルダー 4"/>
          <p:cNvSpPr>
            <a:spLocks noGrp="1"/>
          </p:cNvSpPr>
          <p:nvPr>
            <p:ph type="body" sz="quarter" idx="3"/>
          </p:nvPr>
        </p:nvSpPr>
        <p:spPr bwMode="auto">
          <a:xfrm>
            <a:off x="680241" y="4720986"/>
            <a:ext cx="5446723" cy="4471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71" tIns="46090" rIns="92171" bIns="46090"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bwMode="auto">
          <a:xfrm>
            <a:off x="3" y="9440372"/>
            <a:ext cx="2950375" cy="497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71" tIns="46090" rIns="92171" bIns="46090" numCol="1" anchor="b" anchorCtr="0" compatLnSpc="1">
            <a:prstTxWarp prst="textNoShape">
              <a:avLst/>
            </a:prstTxWarp>
          </a:bodyPr>
          <a:lstStyle>
            <a:lvl1pPr defTabSz="922921">
              <a:defRPr sz="120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bwMode="auto">
          <a:xfrm>
            <a:off x="3855221" y="9440372"/>
            <a:ext cx="2950374" cy="497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71" tIns="46090" rIns="92171" bIns="46090" numCol="1" anchor="b" anchorCtr="0" compatLnSpc="1">
            <a:prstTxWarp prst="textNoShape">
              <a:avLst/>
            </a:prstTxWarp>
          </a:bodyPr>
          <a:lstStyle>
            <a:lvl1pPr algn="r" defTabSz="922921">
              <a:defRPr sz="1200">
                <a:ea typeface="ＭＳ Ｐゴシック" charset="-128"/>
              </a:defRPr>
            </a:lvl1pPr>
          </a:lstStyle>
          <a:p>
            <a:pPr>
              <a:defRPr/>
            </a:pPr>
            <a:fld id="{050027A9-7EC1-48D5-93FD-2C9BCCCF7E6C}" type="slidenum">
              <a:rPr lang="ja-JP" altLang="en-US"/>
              <a:pPr>
                <a:defRPr/>
              </a:pPr>
              <a:t>‹#›</a:t>
            </a:fld>
            <a:endParaRPr lang="en-US" altLang="ja-JP"/>
          </a:p>
        </p:txBody>
      </p:sp>
    </p:spTree>
    <p:extLst>
      <p:ext uri="{BB962C8B-B14F-4D97-AF65-F5344CB8AC3E}">
        <p14:creationId xmlns:p14="http://schemas.microsoft.com/office/powerpoint/2010/main" val="2876157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050027A9-7EC1-48D5-93FD-2C9BCCCF7E6C}" type="slidenum">
              <a:rPr lang="ja-JP" altLang="en-US" smtClean="0"/>
              <a:pPr>
                <a:defRPr/>
              </a:pPr>
              <a:t>0</a:t>
            </a:fld>
            <a:endParaRPr lang="en-US" altLang="ja-JP"/>
          </a:p>
        </p:txBody>
      </p:sp>
    </p:spTree>
    <p:extLst>
      <p:ext uri="{BB962C8B-B14F-4D97-AF65-F5344CB8AC3E}">
        <p14:creationId xmlns:p14="http://schemas.microsoft.com/office/powerpoint/2010/main" val="4098695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656"/>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9"/>
            <a:ext cx="6858000" cy="1655762"/>
          </a:xfrm>
        </p:spPr>
        <p:txBody>
          <a:bodyPr/>
          <a:lstStyle>
            <a:lvl1pPr marL="0" indent="0" algn="ctr">
              <a:buNone/>
              <a:defRPr sz="2263"/>
            </a:lvl1pPr>
            <a:lvl2pPr marL="430997" indent="0" algn="ctr">
              <a:buNone/>
              <a:defRPr sz="1886"/>
            </a:lvl2pPr>
            <a:lvl3pPr marL="861993" indent="0" algn="ctr">
              <a:buNone/>
              <a:defRPr sz="1697"/>
            </a:lvl3pPr>
            <a:lvl4pPr marL="1292990" indent="0" algn="ctr">
              <a:buNone/>
              <a:defRPr sz="1509"/>
            </a:lvl4pPr>
            <a:lvl5pPr marL="1723986" indent="0" algn="ctr">
              <a:buNone/>
              <a:defRPr sz="1509"/>
            </a:lvl5pPr>
            <a:lvl6pPr marL="2154983" indent="0" algn="ctr">
              <a:buNone/>
              <a:defRPr sz="1509"/>
            </a:lvl6pPr>
            <a:lvl7pPr marL="2585979" indent="0" algn="ctr">
              <a:buNone/>
              <a:defRPr sz="1509"/>
            </a:lvl7pPr>
            <a:lvl8pPr marL="3016975" indent="0" algn="ctr">
              <a:buNone/>
              <a:defRPr sz="1509"/>
            </a:lvl8pPr>
            <a:lvl9pPr marL="3447971" indent="0" algn="ctr">
              <a:buNone/>
              <a:defRPr sz="150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297240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114988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6"/>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4099602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10"/>
          </p:nvPr>
        </p:nvSpPr>
        <p:spPr>
          <a:xfrm>
            <a:off x="8500697" y="6492876"/>
            <a:ext cx="643303" cy="365125"/>
          </a:xfrm>
        </p:spPr>
        <p:txBody>
          <a:bodyPr/>
          <a:lstStyle>
            <a:lvl1pPr algn="ctr">
              <a:defRPr sz="1662" b="1">
                <a:solidFill>
                  <a:srgbClr val="000000"/>
                </a:solidFill>
              </a:defRPr>
            </a:lvl1pPr>
          </a:lstStyle>
          <a:p>
            <a:pPr>
              <a:defRPr/>
            </a:pPr>
            <a:fld id="{D2413976-287B-4AF4-ACA9-FBC7A2CBB32A}" type="slidenum">
              <a:rPr lang="en-US" altLang="ja-JP"/>
              <a:pPr>
                <a:defRPr/>
              </a:pPr>
              <a:t>‹#›</a:t>
            </a:fld>
            <a:endParaRPr lang="en-US" altLang="ja-JP"/>
          </a:p>
        </p:txBody>
      </p:sp>
    </p:spTree>
    <p:extLst>
      <p:ext uri="{BB962C8B-B14F-4D97-AF65-F5344CB8AC3E}">
        <p14:creationId xmlns:p14="http://schemas.microsoft.com/office/powerpoint/2010/main" val="2488008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802895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565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263">
                <a:solidFill>
                  <a:schemeClr val="tx1"/>
                </a:solidFill>
              </a:defRPr>
            </a:lvl1pPr>
            <a:lvl2pPr marL="430997" indent="0">
              <a:buNone/>
              <a:defRPr sz="1886">
                <a:solidFill>
                  <a:schemeClr val="tx1">
                    <a:tint val="75000"/>
                  </a:schemeClr>
                </a:solidFill>
              </a:defRPr>
            </a:lvl2pPr>
            <a:lvl3pPr marL="861993" indent="0">
              <a:buNone/>
              <a:defRPr sz="1697">
                <a:solidFill>
                  <a:schemeClr val="tx1">
                    <a:tint val="75000"/>
                  </a:schemeClr>
                </a:solidFill>
              </a:defRPr>
            </a:lvl3pPr>
            <a:lvl4pPr marL="1292990" indent="0">
              <a:buNone/>
              <a:defRPr sz="1509">
                <a:solidFill>
                  <a:schemeClr val="tx1">
                    <a:tint val="75000"/>
                  </a:schemeClr>
                </a:solidFill>
              </a:defRPr>
            </a:lvl4pPr>
            <a:lvl5pPr marL="1723986" indent="0">
              <a:buNone/>
              <a:defRPr sz="1509">
                <a:solidFill>
                  <a:schemeClr val="tx1">
                    <a:tint val="75000"/>
                  </a:schemeClr>
                </a:solidFill>
              </a:defRPr>
            </a:lvl5pPr>
            <a:lvl6pPr marL="2154983" indent="0">
              <a:buNone/>
              <a:defRPr sz="1509">
                <a:solidFill>
                  <a:schemeClr val="tx1">
                    <a:tint val="75000"/>
                  </a:schemeClr>
                </a:solidFill>
              </a:defRPr>
            </a:lvl6pPr>
            <a:lvl7pPr marL="2585979" indent="0">
              <a:buNone/>
              <a:defRPr sz="1509">
                <a:solidFill>
                  <a:schemeClr val="tx1">
                    <a:tint val="75000"/>
                  </a:schemeClr>
                </a:solidFill>
              </a:defRPr>
            </a:lvl7pPr>
            <a:lvl8pPr marL="3016975" indent="0">
              <a:buNone/>
              <a:defRPr sz="1509">
                <a:solidFill>
                  <a:schemeClr val="tx1">
                    <a:tint val="75000"/>
                  </a:schemeClr>
                </a:solidFill>
              </a:defRPr>
            </a:lvl8pPr>
            <a:lvl9pPr marL="3447971" indent="0">
              <a:buNone/>
              <a:defRPr sz="150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125707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317697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1617772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2577100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142670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7"/>
            <a:ext cx="4629150" cy="4873625"/>
          </a:xfrm>
        </p:spPr>
        <p:txBody>
          <a:bodyPr/>
          <a:lstStyle>
            <a:lvl1pPr>
              <a:defRPr sz="3016"/>
            </a:lvl1pPr>
            <a:lvl2pPr>
              <a:defRPr sz="2639"/>
            </a:lvl2pPr>
            <a:lvl3pPr>
              <a:defRPr sz="2263"/>
            </a:lvl3pPr>
            <a:lvl4pPr>
              <a:defRPr sz="1886"/>
            </a:lvl4pPr>
            <a:lvl5pPr>
              <a:defRPr sz="1886"/>
            </a:lvl5pPr>
            <a:lvl6pPr>
              <a:defRPr sz="1886"/>
            </a:lvl6pPr>
            <a:lvl7pPr>
              <a:defRPr sz="1886"/>
            </a:lvl7pPr>
            <a:lvl8pPr>
              <a:defRPr sz="1886"/>
            </a:lvl8pPr>
            <a:lvl9pPr>
              <a:defRPr sz="188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400569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7"/>
            <a:ext cx="4629150" cy="4873625"/>
          </a:xfrm>
        </p:spPr>
        <p:txBody>
          <a:bodyPr anchor="t"/>
          <a:lstStyle>
            <a:lvl1pPr marL="0" indent="0">
              <a:buNone/>
              <a:defRPr sz="3016"/>
            </a:lvl1pPr>
            <a:lvl2pPr marL="430997" indent="0">
              <a:buNone/>
              <a:defRPr sz="2639"/>
            </a:lvl2pPr>
            <a:lvl3pPr marL="861993" indent="0">
              <a:buNone/>
              <a:defRPr sz="2263"/>
            </a:lvl3pPr>
            <a:lvl4pPr marL="1292990" indent="0">
              <a:buNone/>
              <a:defRPr sz="1886"/>
            </a:lvl4pPr>
            <a:lvl5pPr marL="1723986" indent="0">
              <a:buNone/>
              <a:defRPr sz="1886"/>
            </a:lvl5pPr>
            <a:lvl6pPr marL="2154983" indent="0">
              <a:buNone/>
              <a:defRPr sz="1886"/>
            </a:lvl6pPr>
            <a:lvl7pPr marL="2585979" indent="0">
              <a:buNone/>
              <a:defRPr sz="1886"/>
            </a:lvl7pPr>
            <a:lvl8pPr marL="3016975" indent="0">
              <a:buNone/>
              <a:defRPr sz="1886"/>
            </a:lvl8pPr>
            <a:lvl9pPr marL="3447971" indent="0">
              <a:buNone/>
              <a:defRPr sz="1886"/>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812687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131">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13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131">
                <a:solidFill>
                  <a:schemeClr val="tx1">
                    <a:tint val="75000"/>
                  </a:schemeClr>
                </a:solidFill>
              </a:defRPr>
            </a:lvl1pPr>
          </a:lstStyle>
          <a:p>
            <a:fld id="{5E3F6313-0071-4C5D-9E06-91E8809F988F}" type="slidenum">
              <a:rPr kumimoji="1" lang="ja-JP" altLang="en-US" smtClean="0"/>
              <a:pPr/>
              <a:t>‹#›</a:t>
            </a:fld>
            <a:endParaRPr kumimoji="1" lang="ja-JP" altLang="en-US"/>
          </a:p>
        </p:txBody>
      </p:sp>
    </p:spTree>
    <p:extLst>
      <p:ext uri="{BB962C8B-B14F-4D97-AF65-F5344CB8AC3E}">
        <p14:creationId xmlns:p14="http://schemas.microsoft.com/office/powerpoint/2010/main" val="27856119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861993" rtl="0" eaLnBrk="1" latinLnBrk="0" hangingPunct="1">
        <a:lnSpc>
          <a:spcPct val="90000"/>
        </a:lnSpc>
        <a:spcBef>
          <a:spcPct val="0"/>
        </a:spcBef>
        <a:buNone/>
        <a:defRPr kumimoji="1" sz="4148" kern="1200">
          <a:solidFill>
            <a:schemeClr val="tx1"/>
          </a:solidFill>
          <a:latin typeface="+mj-lt"/>
          <a:ea typeface="+mj-ea"/>
          <a:cs typeface="+mj-cs"/>
        </a:defRPr>
      </a:lvl1pPr>
    </p:titleStyle>
    <p:bodyStyle>
      <a:lvl1pPr marL="215498" indent="-215498" algn="l" defTabSz="861993" rtl="0" eaLnBrk="1" latinLnBrk="0" hangingPunct="1">
        <a:lnSpc>
          <a:spcPct val="90000"/>
        </a:lnSpc>
        <a:spcBef>
          <a:spcPts val="942"/>
        </a:spcBef>
        <a:buFont typeface="Arial" panose="020B0604020202020204" pitchFamily="34" charset="0"/>
        <a:buChar char="•"/>
        <a:defRPr kumimoji="1" sz="2639" kern="1200">
          <a:solidFill>
            <a:schemeClr val="tx1"/>
          </a:solidFill>
          <a:latin typeface="+mn-lt"/>
          <a:ea typeface="+mn-ea"/>
          <a:cs typeface="+mn-cs"/>
        </a:defRPr>
      </a:lvl1pPr>
      <a:lvl2pPr marL="646494" indent="-215498" algn="l" defTabSz="861993" rtl="0" eaLnBrk="1" latinLnBrk="0" hangingPunct="1">
        <a:lnSpc>
          <a:spcPct val="90000"/>
        </a:lnSpc>
        <a:spcBef>
          <a:spcPts val="471"/>
        </a:spcBef>
        <a:buFont typeface="Arial" panose="020B0604020202020204" pitchFamily="34" charset="0"/>
        <a:buChar char="•"/>
        <a:defRPr kumimoji="1" sz="2263" kern="1200">
          <a:solidFill>
            <a:schemeClr val="tx1"/>
          </a:solidFill>
          <a:latin typeface="+mn-lt"/>
          <a:ea typeface="+mn-ea"/>
          <a:cs typeface="+mn-cs"/>
        </a:defRPr>
      </a:lvl2pPr>
      <a:lvl3pPr marL="1077491" indent="-215498" algn="l" defTabSz="861993" rtl="0" eaLnBrk="1" latinLnBrk="0" hangingPunct="1">
        <a:lnSpc>
          <a:spcPct val="90000"/>
        </a:lnSpc>
        <a:spcBef>
          <a:spcPts val="471"/>
        </a:spcBef>
        <a:buFont typeface="Arial" panose="020B0604020202020204" pitchFamily="34" charset="0"/>
        <a:buChar char="•"/>
        <a:defRPr kumimoji="1" sz="1886" kern="1200">
          <a:solidFill>
            <a:schemeClr val="tx1"/>
          </a:solidFill>
          <a:latin typeface="+mn-lt"/>
          <a:ea typeface="+mn-ea"/>
          <a:cs typeface="+mn-cs"/>
        </a:defRPr>
      </a:lvl3pPr>
      <a:lvl4pPr marL="1508487"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4pPr>
      <a:lvl5pPr marL="1939484"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5pPr>
      <a:lvl6pPr marL="2370481"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6pPr>
      <a:lvl7pPr marL="2801477"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7pPr>
      <a:lvl8pPr marL="3232474"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8pPr>
      <a:lvl9pPr marL="3663470"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9pPr>
    </p:bodyStyle>
    <p:otherStyle>
      <a:defPPr>
        <a:defRPr lang="en-US"/>
      </a:defPPr>
      <a:lvl1pPr marL="0" algn="l" defTabSz="861993" rtl="0" eaLnBrk="1" latinLnBrk="0" hangingPunct="1">
        <a:defRPr kumimoji="1" sz="1697" kern="1200">
          <a:solidFill>
            <a:schemeClr val="tx1"/>
          </a:solidFill>
          <a:latin typeface="+mn-lt"/>
          <a:ea typeface="+mn-ea"/>
          <a:cs typeface="+mn-cs"/>
        </a:defRPr>
      </a:lvl1pPr>
      <a:lvl2pPr marL="430997" algn="l" defTabSz="861993" rtl="0" eaLnBrk="1" latinLnBrk="0" hangingPunct="1">
        <a:defRPr kumimoji="1" sz="1697" kern="1200">
          <a:solidFill>
            <a:schemeClr val="tx1"/>
          </a:solidFill>
          <a:latin typeface="+mn-lt"/>
          <a:ea typeface="+mn-ea"/>
          <a:cs typeface="+mn-cs"/>
        </a:defRPr>
      </a:lvl2pPr>
      <a:lvl3pPr marL="861993" algn="l" defTabSz="861993" rtl="0" eaLnBrk="1" latinLnBrk="0" hangingPunct="1">
        <a:defRPr kumimoji="1" sz="1697" kern="1200">
          <a:solidFill>
            <a:schemeClr val="tx1"/>
          </a:solidFill>
          <a:latin typeface="+mn-lt"/>
          <a:ea typeface="+mn-ea"/>
          <a:cs typeface="+mn-cs"/>
        </a:defRPr>
      </a:lvl3pPr>
      <a:lvl4pPr marL="1292990" algn="l" defTabSz="861993" rtl="0" eaLnBrk="1" latinLnBrk="0" hangingPunct="1">
        <a:defRPr kumimoji="1" sz="1697" kern="1200">
          <a:solidFill>
            <a:schemeClr val="tx1"/>
          </a:solidFill>
          <a:latin typeface="+mn-lt"/>
          <a:ea typeface="+mn-ea"/>
          <a:cs typeface="+mn-cs"/>
        </a:defRPr>
      </a:lvl4pPr>
      <a:lvl5pPr marL="1723986" algn="l" defTabSz="861993" rtl="0" eaLnBrk="1" latinLnBrk="0" hangingPunct="1">
        <a:defRPr kumimoji="1" sz="1697" kern="1200">
          <a:solidFill>
            <a:schemeClr val="tx1"/>
          </a:solidFill>
          <a:latin typeface="+mn-lt"/>
          <a:ea typeface="+mn-ea"/>
          <a:cs typeface="+mn-cs"/>
        </a:defRPr>
      </a:lvl5pPr>
      <a:lvl6pPr marL="2154983" algn="l" defTabSz="861993" rtl="0" eaLnBrk="1" latinLnBrk="0" hangingPunct="1">
        <a:defRPr kumimoji="1" sz="1697" kern="1200">
          <a:solidFill>
            <a:schemeClr val="tx1"/>
          </a:solidFill>
          <a:latin typeface="+mn-lt"/>
          <a:ea typeface="+mn-ea"/>
          <a:cs typeface="+mn-cs"/>
        </a:defRPr>
      </a:lvl6pPr>
      <a:lvl7pPr marL="2585979" algn="l" defTabSz="861993" rtl="0" eaLnBrk="1" latinLnBrk="0" hangingPunct="1">
        <a:defRPr kumimoji="1" sz="1697" kern="1200">
          <a:solidFill>
            <a:schemeClr val="tx1"/>
          </a:solidFill>
          <a:latin typeface="+mn-lt"/>
          <a:ea typeface="+mn-ea"/>
          <a:cs typeface="+mn-cs"/>
        </a:defRPr>
      </a:lvl7pPr>
      <a:lvl8pPr marL="3016975" algn="l" defTabSz="861993" rtl="0" eaLnBrk="1" latinLnBrk="0" hangingPunct="1">
        <a:defRPr kumimoji="1" sz="1697" kern="1200">
          <a:solidFill>
            <a:schemeClr val="tx1"/>
          </a:solidFill>
          <a:latin typeface="+mn-lt"/>
          <a:ea typeface="+mn-ea"/>
          <a:cs typeface="+mn-cs"/>
        </a:defRPr>
      </a:lvl8pPr>
      <a:lvl9pPr marL="3447971" algn="l" defTabSz="861993" rtl="0" eaLnBrk="1" latinLnBrk="0" hangingPunct="1">
        <a:defRPr kumimoji="1" sz="16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正方形/長方形 72">
            <a:extLst>
              <a:ext uri="{FF2B5EF4-FFF2-40B4-BE49-F238E27FC236}">
                <a16:creationId xmlns:a16="http://schemas.microsoft.com/office/drawing/2014/main" id="{0199A836-6A52-4075-AE96-C0CE48B4FE1E}"/>
              </a:ext>
            </a:extLst>
          </p:cNvPr>
          <p:cNvSpPr/>
          <p:nvPr/>
        </p:nvSpPr>
        <p:spPr>
          <a:xfrm>
            <a:off x="59700" y="3151637"/>
            <a:ext cx="4032000" cy="3636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663C35B-F470-4F99-B926-FC8DE9BFE869}"/>
              </a:ext>
            </a:extLst>
          </p:cNvPr>
          <p:cNvSpPr/>
          <p:nvPr/>
        </p:nvSpPr>
        <p:spPr>
          <a:xfrm>
            <a:off x="59699" y="1938027"/>
            <a:ext cx="4041500" cy="116056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
          <p:cNvSpPr>
            <a:spLocks noChangeArrowheads="1"/>
          </p:cNvSpPr>
          <p:nvPr/>
        </p:nvSpPr>
        <p:spPr bwMode="auto">
          <a:xfrm>
            <a:off x="-5966" y="3146"/>
            <a:ext cx="9144000" cy="400110"/>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anchor="ctr">
            <a:spAutoFit/>
          </a:bodyPr>
          <a:lstStyle/>
          <a:p>
            <a:r>
              <a:rPr kumimoji="0" lang="ja-JP" altLang="en-US" sz="2000" b="1" dirty="0">
                <a:solidFill>
                  <a:srgbClr val="FFFFFF"/>
                </a:solidFill>
                <a:latin typeface="HG丸ｺﾞｼｯｸM-PRO" panose="020F0600000000000000" pitchFamily="50" charset="-128"/>
                <a:ea typeface="HG丸ｺﾞｼｯｸM-PRO" panose="020F0600000000000000" pitchFamily="50" charset="-128"/>
              </a:rPr>
              <a:t>南海トラフ巨大地震による津波到達予想時間について（補足）</a:t>
            </a:r>
            <a:endParaRPr kumimoji="0" lang="en-US" altLang="ja-JP" sz="2000" b="1" dirty="0">
              <a:solidFill>
                <a:srgbClr val="FFFFFF"/>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5476878" y="12799976"/>
            <a:ext cx="2057400" cy="365125"/>
          </a:xfrm>
        </p:spPr>
        <p:txBody>
          <a:bodyPr/>
          <a:lstStyle/>
          <a:p>
            <a:r>
              <a:rPr lang="en-US" altLang="ja-JP" sz="1600" dirty="0">
                <a:solidFill>
                  <a:schemeClr val="tx1"/>
                </a:solidFill>
              </a:rPr>
              <a:t>2</a:t>
            </a:r>
            <a:endParaRPr kumimoji="1" lang="ja-JP" altLang="en-US" sz="1600" dirty="0">
              <a:solidFill>
                <a:schemeClr val="tx1"/>
              </a:solidFill>
            </a:endParaRPr>
          </a:p>
        </p:txBody>
      </p:sp>
      <p:sp>
        <p:nvSpPr>
          <p:cNvPr id="52" name="Text Box 9"/>
          <p:cNvSpPr txBox="1">
            <a:spLocks noChangeArrowheads="1"/>
          </p:cNvSpPr>
          <p:nvPr/>
        </p:nvSpPr>
        <p:spPr bwMode="auto">
          <a:xfrm>
            <a:off x="74475" y="468901"/>
            <a:ext cx="8955559" cy="1384995"/>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fontAlgn="auto">
              <a:spcBef>
                <a:spcPct val="0"/>
              </a:spcBef>
              <a:spcAft>
                <a:spcPts val="0"/>
              </a:spcAft>
              <a:buFont typeface="Arial" panose="020B0604020202020204" pitchFamily="34" charset="0"/>
              <a:buChar char="•"/>
            </a:pPr>
            <a:r>
              <a:rPr lang="ja-JP" altLang="en-US" sz="1400" dirty="0"/>
              <a:t>市町村のハザードマップの基礎データとなっている大阪府津波浸水想定では、津波到達の目安とするため、</a:t>
            </a:r>
            <a:r>
              <a:rPr lang="en-US" altLang="ja-JP" sz="1400" dirty="0"/>
              <a:t>20cm</a:t>
            </a:r>
            <a:r>
              <a:rPr lang="ja-JP" altLang="en-US" sz="1400" dirty="0"/>
              <a:t>と</a:t>
            </a:r>
            <a:r>
              <a:rPr lang="en-US" altLang="ja-JP" sz="1400" dirty="0"/>
              <a:t>1</a:t>
            </a:r>
            <a:r>
              <a:rPr lang="ja-JP" altLang="en-US" sz="1400" dirty="0"/>
              <a:t>ｍの津波が到達する時間を市区町別に公表しています。</a:t>
            </a:r>
            <a:endParaRPr lang="en-US" altLang="ja-JP" sz="1400" dirty="0"/>
          </a:p>
          <a:p>
            <a:pPr marL="224009" indent="-149339" defTabSz="390997" fontAlgn="auto">
              <a:spcBef>
                <a:spcPct val="0"/>
              </a:spcBef>
              <a:spcAft>
                <a:spcPts val="0"/>
              </a:spcAft>
              <a:buFont typeface="Arial" panose="020B0604020202020204" pitchFamily="34" charset="0"/>
              <a:buChar char="•"/>
            </a:pPr>
            <a:r>
              <a:rPr lang="ja-JP" altLang="en-US" sz="1400" dirty="0"/>
              <a:t>一方、気象庁では実際に津波が起きる見込のある地震が発生すると、津波到達予想時間が発表されます。</a:t>
            </a:r>
            <a:endParaRPr lang="en-US" altLang="ja-JP" sz="1400" dirty="0"/>
          </a:p>
          <a:p>
            <a:pPr marL="224009" indent="-149339" defTabSz="390997" fontAlgn="auto">
              <a:spcBef>
                <a:spcPct val="0"/>
              </a:spcBef>
              <a:spcAft>
                <a:spcPts val="0"/>
              </a:spcAft>
              <a:buFont typeface="Arial" panose="020B0604020202020204" pitchFamily="34" charset="0"/>
              <a:buChar char="•"/>
            </a:pPr>
            <a:r>
              <a:rPr lang="ja-JP" altLang="en-US" sz="1400" b="1" dirty="0">
                <a:solidFill>
                  <a:srgbClr val="FF0000"/>
                </a:solidFill>
              </a:rPr>
              <a:t>市町村のハザードマップには、</a:t>
            </a:r>
            <a:r>
              <a:rPr lang="ja-JP" altLang="en-US" sz="1400" dirty="0"/>
              <a:t>大阪府津波浸水想定の</a:t>
            </a:r>
            <a:r>
              <a:rPr lang="ja-JP" altLang="en-US" sz="1400" b="1" dirty="0">
                <a:solidFill>
                  <a:srgbClr val="FF0000"/>
                </a:solidFill>
              </a:rPr>
              <a:t>「</a:t>
            </a:r>
            <a:r>
              <a:rPr lang="en-US" altLang="ja-JP" sz="1400" b="1" dirty="0">
                <a:solidFill>
                  <a:srgbClr val="FF0000"/>
                </a:solidFill>
              </a:rPr>
              <a:t>1</a:t>
            </a:r>
            <a:r>
              <a:rPr lang="ja-JP" altLang="en-US" sz="1400" b="1" dirty="0">
                <a:solidFill>
                  <a:srgbClr val="FF0000"/>
                </a:solidFill>
              </a:rPr>
              <a:t>ｍの津波高さに達する時間」</a:t>
            </a:r>
            <a:r>
              <a:rPr lang="ja-JP" altLang="en-US" sz="1400" dirty="0"/>
              <a:t>が記載されていることが多いですが、気象庁が発表する津波到達予想時間は</a:t>
            </a:r>
            <a:r>
              <a:rPr lang="ja-JP" altLang="en-US" sz="1400" b="1" dirty="0">
                <a:solidFill>
                  <a:srgbClr val="FF0000"/>
                </a:solidFill>
              </a:rPr>
              <a:t>「潮位の変化が始まる時間」であるため、津波到達時間の考え方が異なります</a:t>
            </a:r>
            <a:r>
              <a:rPr lang="ja-JP" altLang="en-US" sz="1400" dirty="0"/>
              <a:t>。</a:t>
            </a:r>
            <a:endParaRPr lang="en-US" altLang="ja-JP" sz="1400" dirty="0"/>
          </a:p>
        </p:txBody>
      </p:sp>
      <p:sp>
        <p:nvSpPr>
          <p:cNvPr id="72" name="テキスト ボックス 71">
            <a:extLst>
              <a:ext uri="{FF2B5EF4-FFF2-40B4-BE49-F238E27FC236}">
                <a16:creationId xmlns:a16="http://schemas.microsoft.com/office/drawing/2014/main" id="{71D4DB2D-7DE3-4613-B8A0-68D45DC3F492}"/>
              </a:ext>
            </a:extLst>
          </p:cNvPr>
          <p:cNvSpPr txBox="1"/>
          <p:nvPr/>
        </p:nvSpPr>
        <p:spPr>
          <a:xfrm>
            <a:off x="-5966" y="1936982"/>
            <a:ext cx="3970959"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大阪府津波浸水想定</a:t>
            </a:r>
            <a:r>
              <a:rPr lang="en-US" altLang="ja-JP" sz="1400" b="1" dirty="0">
                <a:latin typeface="Meiryo UI" panose="020B0604030504040204" pitchFamily="50" charset="-128"/>
                <a:ea typeface="Meiryo UI" panose="020B0604030504040204" pitchFamily="50" charset="-128"/>
              </a:rPr>
              <a:t>(H25.8)</a:t>
            </a:r>
            <a:r>
              <a:rPr lang="ja-JP" altLang="en-US" sz="1400" b="1" dirty="0">
                <a:latin typeface="Meiryo UI" panose="020B0604030504040204" pitchFamily="50" charset="-128"/>
                <a:ea typeface="Meiryo UI" panose="020B0604030504040204" pitchFamily="50" charset="-128"/>
              </a:rPr>
              <a:t>の津波到達時間</a:t>
            </a:r>
            <a:endParaRPr kumimoji="1" lang="ja-JP" altLang="en-US" sz="1400" b="1" dirty="0">
              <a:latin typeface="Meiryo UI" panose="020B0604030504040204" pitchFamily="50" charset="-128"/>
              <a:ea typeface="Meiryo UI" panose="020B0604030504040204" pitchFamily="50" charset="-128"/>
            </a:endParaRPr>
          </a:p>
        </p:txBody>
      </p:sp>
      <p:sp>
        <p:nvSpPr>
          <p:cNvPr id="76" name="テキスト ボックス 75">
            <a:extLst>
              <a:ext uri="{FF2B5EF4-FFF2-40B4-BE49-F238E27FC236}">
                <a16:creationId xmlns:a16="http://schemas.microsoft.com/office/drawing/2014/main" id="{6E2F4A20-7A08-4289-BC0E-9967EAEEFEE3}"/>
              </a:ext>
            </a:extLst>
          </p:cNvPr>
          <p:cNvSpPr txBox="1"/>
          <p:nvPr/>
        </p:nvSpPr>
        <p:spPr>
          <a:xfrm>
            <a:off x="133479" y="2206731"/>
            <a:ext cx="4021435" cy="830997"/>
          </a:xfrm>
          <a:prstGeom prst="rect">
            <a:avLst/>
          </a:prstGeom>
          <a:noFill/>
        </p:spPr>
        <p:txBody>
          <a:bodyPr wrap="square" rtlCol="0">
            <a:spAutoFit/>
          </a:bodyPr>
          <a:lstStyle/>
          <a:p>
            <a:r>
              <a:rPr lang="ja-JP" altLang="en-US" sz="1200" b="1" dirty="0"/>
              <a:t>①海面変動影響開始時間（海面</a:t>
            </a:r>
            <a:r>
              <a:rPr lang="en-US" altLang="ja-JP" sz="1200" b="1" dirty="0"/>
              <a:t>±20cm</a:t>
            </a:r>
            <a:r>
              <a:rPr lang="ja-JP" altLang="en-US" sz="1200" b="1" dirty="0"/>
              <a:t>の変動）</a:t>
            </a:r>
            <a:endParaRPr kumimoji="1" lang="en-US" altLang="ja-JP" sz="1200" b="1" dirty="0"/>
          </a:p>
          <a:p>
            <a:r>
              <a:rPr kumimoji="1" lang="ja-JP" altLang="en-US" sz="1200" dirty="0"/>
              <a:t>　　岬町</a:t>
            </a:r>
            <a:r>
              <a:rPr kumimoji="1" lang="en-US" altLang="ja-JP" sz="1200" dirty="0"/>
              <a:t>26</a:t>
            </a:r>
            <a:r>
              <a:rPr kumimoji="1" lang="ja-JP" altLang="en-US" sz="1200" dirty="0"/>
              <a:t>分、堺市</a:t>
            </a:r>
            <a:r>
              <a:rPr kumimoji="1" lang="en-US" altLang="ja-JP" sz="1200" dirty="0"/>
              <a:t>55</a:t>
            </a:r>
            <a:r>
              <a:rPr kumimoji="1" lang="ja-JP" altLang="en-US" sz="1200" dirty="0"/>
              <a:t>分</a:t>
            </a:r>
            <a:r>
              <a:rPr lang="ja-JP" altLang="en-US" sz="1200" dirty="0"/>
              <a:t>（最短）、大阪市</a:t>
            </a:r>
            <a:r>
              <a:rPr lang="en-US" altLang="ja-JP" sz="1200" dirty="0"/>
              <a:t>61</a:t>
            </a:r>
            <a:r>
              <a:rPr lang="ja-JP" altLang="en-US" sz="1200" dirty="0"/>
              <a:t>分（最短）　等</a:t>
            </a:r>
            <a:endParaRPr kumimoji="1" lang="en-US" altLang="ja-JP" sz="1200" dirty="0"/>
          </a:p>
          <a:p>
            <a:r>
              <a:rPr lang="ja-JP" altLang="en-US" sz="1200" b="1" dirty="0"/>
              <a:t>②地震発生後最短到達時間（＋</a:t>
            </a:r>
            <a:r>
              <a:rPr lang="en-US" altLang="ja-JP" sz="1200" b="1" dirty="0"/>
              <a:t>1m</a:t>
            </a:r>
            <a:r>
              <a:rPr lang="ja-JP" altLang="en-US" sz="1200" b="1" dirty="0"/>
              <a:t>の津波）</a:t>
            </a:r>
            <a:r>
              <a:rPr kumimoji="1" lang="ja-JP" altLang="en-US" sz="1200" b="1" dirty="0"/>
              <a:t> </a:t>
            </a:r>
            <a:endParaRPr kumimoji="1" lang="en-US" altLang="ja-JP" sz="1200" b="1" dirty="0"/>
          </a:p>
          <a:p>
            <a:r>
              <a:rPr kumimoji="1" lang="ja-JP" altLang="en-US" sz="1200" dirty="0"/>
              <a:t>　　岬町</a:t>
            </a:r>
            <a:r>
              <a:rPr kumimoji="1" lang="en-US" altLang="ja-JP" sz="1200" dirty="0"/>
              <a:t>54</a:t>
            </a:r>
            <a:r>
              <a:rPr kumimoji="1" lang="ja-JP" altLang="en-US" sz="1200" dirty="0"/>
              <a:t>分、堺市</a:t>
            </a:r>
            <a:r>
              <a:rPr kumimoji="1" lang="en-US" altLang="ja-JP" sz="1200" dirty="0"/>
              <a:t>101</a:t>
            </a:r>
            <a:r>
              <a:rPr kumimoji="1" lang="ja-JP" altLang="en-US" sz="1200" dirty="0"/>
              <a:t>分（最短）、大阪市</a:t>
            </a:r>
            <a:r>
              <a:rPr kumimoji="1" lang="en-US" altLang="ja-JP" sz="1200" dirty="0"/>
              <a:t>110</a:t>
            </a:r>
            <a:r>
              <a:rPr lang="ja-JP" altLang="en-US" sz="1200" dirty="0"/>
              <a:t>分（最短）</a:t>
            </a:r>
            <a:r>
              <a:rPr kumimoji="1" lang="ja-JP" altLang="en-US" sz="1200" dirty="0"/>
              <a:t>　</a:t>
            </a:r>
            <a:r>
              <a:rPr lang="ja-JP" altLang="en-US" sz="1200" dirty="0"/>
              <a:t>等</a:t>
            </a:r>
            <a:endParaRPr kumimoji="1" lang="ja-JP" altLang="en-US" sz="1200" dirty="0"/>
          </a:p>
        </p:txBody>
      </p:sp>
      <p:sp>
        <p:nvSpPr>
          <p:cNvPr id="81" name="テキスト ボックス 80">
            <a:extLst>
              <a:ext uri="{FF2B5EF4-FFF2-40B4-BE49-F238E27FC236}">
                <a16:creationId xmlns:a16="http://schemas.microsoft.com/office/drawing/2014/main" id="{DA2D1C2C-BCC7-4E68-A0D4-A37479B56D05}"/>
              </a:ext>
            </a:extLst>
          </p:cNvPr>
          <p:cNvSpPr txBox="1"/>
          <p:nvPr/>
        </p:nvSpPr>
        <p:spPr>
          <a:xfrm>
            <a:off x="-5966" y="3157119"/>
            <a:ext cx="4107165"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気象庁の情報発表（</a:t>
            </a:r>
            <a:r>
              <a:rPr kumimoji="1" lang="ja-JP" altLang="en-US" sz="1400" b="1" dirty="0">
                <a:latin typeface="Meiryo UI" panose="020B0604030504040204" pitchFamily="50" charset="-128"/>
                <a:ea typeface="Meiryo UI" panose="020B0604030504040204" pitchFamily="50" charset="-128"/>
              </a:rPr>
              <a:t>南海トラフ地震での想定例）</a:t>
            </a:r>
          </a:p>
        </p:txBody>
      </p:sp>
      <p:sp>
        <p:nvSpPr>
          <p:cNvPr id="82" name="正方形/長方形 81">
            <a:extLst>
              <a:ext uri="{FF2B5EF4-FFF2-40B4-BE49-F238E27FC236}">
                <a16:creationId xmlns:a16="http://schemas.microsoft.com/office/drawing/2014/main" id="{17694884-2BE4-4BD3-A5DE-10D60586915B}"/>
              </a:ext>
            </a:extLst>
          </p:cNvPr>
          <p:cNvSpPr/>
          <p:nvPr/>
        </p:nvSpPr>
        <p:spPr>
          <a:xfrm>
            <a:off x="7150233" y="4818437"/>
            <a:ext cx="1934067" cy="1811433"/>
          </a:xfrm>
          <a:prstGeom prst="rect">
            <a:avLst/>
          </a:prstGeom>
          <a:solidFill>
            <a:srgbClr val="FFCCFF"/>
          </a:solidFill>
          <a:ln>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i="1" dirty="0">
                <a:solidFill>
                  <a:schemeClr val="tx1"/>
                </a:solidFill>
                <a:latin typeface="Meiryo UI" panose="020B0604030504040204" pitchFamily="50" charset="-128"/>
                <a:ea typeface="Meiryo UI" panose="020B0604030504040204" pitchFamily="50" charset="-128"/>
              </a:rPr>
              <a:t>津波到達時間はあくまでシミュレーションによる想定であるため、想定より早く津波が到達することもありえます。地震発生後、津波警報等が発令されれば、すぐに高台へ避難してください。</a:t>
            </a:r>
            <a:endParaRPr lang="en-US" altLang="ja-JP" sz="1400" b="1" i="1" dirty="0">
              <a:solidFill>
                <a:schemeClr val="tx1"/>
              </a:solidFill>
              <a:latin typeface="Meiryo UI" panose="020B0604030504040204" pitchFamily="50" charset="-128"/>
              <a:ea typeface="Meiryo UI" panose="020B0604030504040204" pitchFamily="50" charset="-128"/>
            </a:endParaRPr>
          </a:p>
        </p:txBody>
      </p:sp>
      <p:cxnSp>
        <p:nvCxnSpPr>
          <p:cNvPr id="117" name="直線矢印コネクタ 116">
            <a:extLst>
              <a:ext uri="{FF2B5EF4-FFF2-40B4-BE49-F238E27FC236}">
                <a16:creationId xmlns:a16="http://schemas.microsoft.com/office/drawing/2014/main" id="{F175236A-0BF8-45B4-8182-5AA762F747A1}"/>
              </a:ext>
            </a:extLst>
          </p:cNvPr>
          <p:cNvCxnSpPr>
            <a:cxnSpLocks/>
            <a:endCxn id="7" idx="1"/>
          </p:cNvCxnSpPr>
          <p:nvPr/>
        </p:nvCxnSpPr>
        <p:spPr>
          <a:xfrm>
            <a:off x="4550986" y="5159895"/>
            <a:ext cx="160436" cy="23726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2" name="図 21">
            <a:extLst>
              <a:ext uri="{FF2B5EF4-FFF2-40B4-BE49-F238E27FC236}">
                <a16:creationId xmlns:a16="http://schemas.microsoft.com/office/drawing/2014/main" id="{66322FF8-D866-4045-8948-0517CEE4AE11}"/>
              </a:ext>
            </a:extLst>
          </p:cNvPr>
          <p:cNvPicPr>
            <a:picLocks noChangeAspect="1"/>
          </p:cNvPicPr>
          <p:nvPr/>
        </p:nvPicPr>
        <p:blipFill rotWithShape="1">
          <a:blip r:embed="rId3"/>
          <a:srcRect l="4335" t="8534" r="5807" b="12091"/>
          <a:stretch/>
        </p:blipFill>
        <p:spPr>
          <a:xfrm>
            <a:off x="4695558" y="4950583"/>
            <a:ext cx="2412000" cy="1352705"/>
          </a:xfrm>
          <a:prstGeom prst="rect">
            <a:avLst/>
          </a:prstGeom>
        </p:spPr>
      </p:pic>
      <p:sp>
        <p:nvSpPr>
          <p:cNvPr id="24" name="テキスト ボックス 23">
            <a:extLst>
              <a:ext uri="{FF2B5EF4-FFF2-40B4-BE49-F238E27FC236}">
                <a16:creationId xmlns:a16="http://schemas.microsoft.com/office/drawing/2014/main" id="{BAE7D519-10EB-4AC6-88EF-BC267BA98C3A}"/>
              </a:ext>
            </a:extLst>
          </p:cNvPr>
          <p:cNvSpPr txBox="1"/>
          <p:nvPr/>
        </p:nvSpPr>
        <p:spPr>
          <a:xfrm>
            <a:off x="4662296" y="6454461"/>
            <a:ext cx="2499402" cy="253916"/>
          </a:xfrm>
          <a:prstGeom prst="rect">
            <a:avLst/>
          </a:prstGeom>
          <a:noFill/>
        </p:spPr>
        <p:txBody>
          <a:bodyPr wrap="none" rtlCol="0">
            <a:spAutoFit/>
          </a:bodyPr>
          <a:lstStyle/>
          <a:p>
            <a:r>
              <a:rPr kumimoji="1" lang="ja-JP" altLang="en-US" sz="1050" dirty="0"/>
              <a:t>津波ハザードマップの記載例（泉佐野市）</a:t>
            </a:r>
          </a:p>
        </p:txBody>
      </p:sp>
      <p:sp>
        <p:nvSpPr>
          <p:cNvPr id="17" name="正方形/長方形 16">
            <a:extLst>
              <a:ext uri="{FF2B5EF4-FFF2-40B4-BE49-F238E27FC236}">
                <a16:creationId xmlns:a16="http://schemas.microsoft.com/office/drawing/2014/main" id="{E5FF5B52-2C68-4FAD-941F-92F45D86A014}"/>
              </a:ext>
            </a:extLst>
          </p:cNvPr>
          <p:cNvSpPr/>
          <p:nvPr/>
        </p:nvSpPr>
        <p:spPr>
          <a:xfrm>
            <a:off x="4315900" y="1904547"/>
            <a:ext cx="4714134" cy="27987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8341223A-1873-4178-B0FB-640ED11DDD75}"/>
              </a:ext>
            </a:extLst>
          </p:cNvPr>
          <p:cNvPicPr>
            <a:picLocks noChangeAspect="1"/>
          </p:cNvPicPr>
          <p:nvPr/>
        </p:nvPicPr>
        <p:blipFill>
          <a:blip r:embed="rId4"/>
          <a:stretch>
            <a:fillRect/>
          </a:stretch>
        </p:blipFill>
        <p:spPr>
          <a:xfrm>
            <a:off x="146283" y="3509217"/>
            <a:ext cx="4255950" cy="3276000"/>
          </a:xfrm>
          <a:prstGeom prst="rect">
            <a:avLst/>
          </a:prstGeom>
        </p:spPr>
      </p:pic>
      <p:sp>
        <p:nvSpPr>
          <p:cNvPr id="124" name="正方形/長方形 123">
            <a:extLst>
              <a:ext uri="{FF2B5EF4-FFF2-40B4-BE49-F238E27FC236}">
                <a16:creationId xmlns:a16="http://schemas.microsoft.com/office/drawing/2014/main" id="{A6772CF0-F62D-4239-ABFE-9325FAA56A39}"/>
              </a:ext>
            </a:extLst>
          </p:cNvPr>
          <p:cNvSpPr/>
          <p:nvPr/>
        </p:nvSpPr>
        <p:spPr>
          <a:xfrm>
            <a:off x="4038260" y="5028334"/>
            <a:ext cx="785244" cy="1184053"/>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200" b="1" i="1" dirty="0">
                <a:solidFill>
                  <a:srgbClr val="FF0000"/>
                </a:solidFill>
                <a:latin typeface="Meiryo UI" panose="020B0604030504040204" pitchFamily="50" charset="-128"/>
                <a:ea typeface="Meiryo UI" panose="020B0604030504040204" pitchFamily="50" charset="-128"/>
              </a:rPr>
              <a:t>1m</a:t>
            </a:r>
            <a:r>
              <a:rPr lang="ja-JP" altLang="en-US" sz="1200" b="1" i="1" dirty="0">
                <a:solidFill>
                  <a:srgbClr val="FF0000"/>
                </a:solidFill>
                <a:latin typeface="Meiryo UI" panose="020B0604030504040204" pitchFamily="50" charset="-128"/>
                <a:ea typeface="Meiryo UI" panose="020B0604030504040204" pitchFamily="50" charset="-128"/>
              </a:rPr>
              <a:t>の</a:t>
            </a:r>
            <a:endParaRPr lang="en-US" altLang="ja-JP" sz="1200" b="1" i="1" dirty="0">
              <a:solidFill>
                <a:srgbClr val="FF0000"/>
              </a:solidFill>
              <a:latin typeface="Meiryo UI" panose="020B0604030504040204" pitchFamily="50" charset="-128"/>
              <a:ea typeface="Meiryo UI" panose="020B0604030504040204" pitchFamily="50" charset="-128"/>
            </a:endParaRPr>
          </a:p>
          <a:p>
            <a:r>
              <a:rPr lang="ja-JP" altLang="en-US" sz="1200" b="1" i="1" dirty="0">
                <a:solidFill>
                  <a:srgbClr val="FF0000"/>
                </a:solidFill>
                <a:latin typeface="Meiryo UI" panose="020B0604030504040204" pitchFamily="50" charset="-128"/>
                <a:ea typeface="Meiryo UI" panose="020B0604030504040204" pitchFamily="50" charset="-128"/>
              </a:rPr>
              <a:t>津波</a:t>
            </a:r>
            <a:endParaRPr lang="en-US" altLang="ja-JP" sz="1200" b="1" i="1" dirty="0">
              <a:solidFill>
                <a:srgbClr val="FF0000"/>
              </a:solidFill>
              <a:latin typeface="Meiryo UI" panose="020B0604030504040204" pitchFamily="50" charset="-128"/>
              <a:ea typeface="Meiryo UI" panose="020B0604030504040204" pitchFamily="50" charset="-128"/>
            </a:endParaRPr>
          </a:p>
          <a:p>
            <a:r>
              <a:rPr lang="ja-JP" altLang="en-US" sz="1200" b="1" i="1" dirty="0">
                <a:solidFill>
                  <a:srgbClr val="FF0000"/>
                </a:solidFill>
                <a:latin typeface="Meiryo UI" panose="020B0604030504040204" pitchFamily="50" charset="-128"/>
                <a:ea typeface="Meiryo UI" panose="020B0604030504040204" pitchFamily="50" charset="-128"/>
              </a:rPr>
              <a:t>高さが</a:t>
            </a:r>
            <a:endParaRPr lang="en-US" altLang="ja-JP" sz="1200" b="1" i="1" dirty="0">
              <a:solidFill>
                <a:srgbClr val="FF0000"/>
              </a:solidFill>
              <a:latin typeface="Meiryo UI" panose="020B0604030504040204" pitchFamily="50" charset="-128"/>
              <a:ea typeface="Meiryo UI" panose="020B0604030504040204" pitchFamily="50" charset="-128"/>
            </a:endParaRPr>
          </a:p>
          <a:p>
            <a:r>
              <a:rPr lang="ja-JP" altLang="en-US" sz="1200" b="1" i="1" dirty="0">
                <a:solidFill>
                  <a:srgbClr val="FF0000"/>
                </a:solidFill>
                <a:latin typeface="Meiryo UI" panose="020B0604030504040204" pitchFamily="50" charset="-128"/>
                <a:ea typeface="Meiryo UI" panose="020B0604030504040204" pitchFamily="50" charset="-128"/>
              </a:rPr>
              <a:t>到達する</a:t>
            </a:r>
            <a:endParaRPr lang="en-US" altLang="ja-JP" sz="1200" b="1" i="1" dirty="0">
              <a:solidFill>
                <a:srgbClr val="FF0000"/>
              </a:solidFill>
              <a:latin typeface="Meiryo UI" panose="020B0604030504040204" pitchFamily="50" charset="-128"/>
              <a:ea typeface="Meiryo UI" panose="020B0604030504040204" pitchFamily="50" charset="-128"/>
            </a:endParaRPr>
          </a:p>
          <a:p>
            <a:r>
              <a:rPr lang="ja-JP" altLang="en-US" sz="1200" b="1" i="1" dirty="0">
                <a:solidFill>
                  <a:srgbClr val="FF0000"/>
                </a:solidFill>
                <a:latin typeface="Meiryo UI" panose="020B0604030504040204" pitchFamily="50" charset="-128"/>
                <a:ea typeface="Meiryo UI" panose="020B0604030504040204" pitchFamily="50" charset="-128"/>
              </a:rPr>
              <a:t>時間</a:t>
            </a:r>
            <a:endParaRPr lang="en-US" altLang="ja-JP" sz="1200" b="1" i="1" dirty="0">
              <a:solidFill>
                <a:srgbClr val="FF0000"/>
              </a:solidFill>
              <a:latin typeface="Meiryo UI" panose="020B0604030504040204" pitchFamily="50" charset="-128"/>
              <a:ea typeface="Meiryo UI" panose="020B0604030504040204" pitchFamily="50" charset="-128"/>
            </a:endParaRPr>
          </a:p>
        </p:txBody>
      </p:sp>
      <p:sp>
        <p:nvSpPr>
          <p:cNvPr id="7" name="楕円 6">
            <a:extLst>
              <a:ext uri="{FF2B5EF4-FFF2-40B4-BE49-F238E27FC236}">
                <a16:creationId xmlns:a16="http://schemas.microsoft.com/office/drawing/2014/main" id="{03475424-CBE2-4B27-B68D-6A7253A3C2C6}"/>
              </a:ext>
            </a:extLst>
          </p:cNvPr>
          <p:cNvSpPr/>
          <p:nvPr/>
        </p:nvSpPr>
        <p:spPr>
          <a:xfrm>
            <a:off x="4622818" y="5362179"/>
            <a:ext cx="605029" cy="238895"/>
          </a:xfrm>
          <a:prstGeom prst="ellipse">
            <a:avLst/>
          </a:prstGeom>
          <a:noFill/>
          <a:ln w="222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テキスト ボックス 133">
            <a:extLst>
              <a:ext uri="{FF2B5EF4-FFF2-40B4-BE49-F238E27FC236}">
                <a16:creationId xmlns:a16="http://schemas.microsoft.com/office/drawing/2014/main" id="{86151992-DB64-4A4B-B214-87C71F22AB29}"/>
              </a:ext>
            </a:extLst>
          </p:cNvPr>
          <p:cNvSpPr txBox="1"/>
          <p:nvPr/>
        </p:nvSpPr>
        <p:spPr>
          <a:xfrm>
            <a:off x="5515563" y="4457673"/>
            <a:ext cx="1980029" cy="253916"/>
          </a:xfrm>
          <a:prstGeom prst="rect">
            <a:avLst/>
          </a:prstGeom>
          <a:noFill/>
        </p:spPr>
        <p:txBody>
          <a:bodyPr wrap="none" rtlCol="0">
            <a:spAutoFit/>
          </a:bodyPr>
          <a:lstStyle/>
          <a:p>
            <a:r>
              <a:rPr lang="ja-JP" altLang="en-US" sz="1050" dirty="0"/>
              <a:t>津波到達時間の違い（イメージ）</a:t>
            </a:r>
            <a:endParaRPr kumimoji="1" lang="ja-JP" altLang="en-US" sz="1050" dirty="0"/>
          </a:p>
        </p:txBody>
      </p:sp>
      <p:pic>
        <p:nvPicPr>
          <p:cNvPr id="9" name="図 8">
            <a:extLst>
              <a:ext uri="{FF2B5EF4-FFF2-40B4-BE49-F238E27FC236}">
                <a16:creationId xmlns:a16="http://schemas.microsoft.com/office/drawing/2014/main" id="{B95B9F61-E5BB-476F-8EC4-672339F13DD6}"/>
              </a:ext>
            </a:extLst>
          </p:cNvPr>
          <p:cNvPicPr>
            <a:picLocks noChangeAspect="1"/>
          </p:cNvPicPr>
          <p:nvPr/>
        </p:nvPicPr>
        <p:blipFill>
          <a:blip r:embed="rId5"/>
          <a:stretch>
            <a:fillRect/>
          </a:stretch>
        </p:blipFill>
        <p:spPr>
          <a:xfrm>
            <a:off x="4359285" y="1944736"/>
            <a:ext cx="4864594" cy="2520000"/>
          </a:xfrm>
          <a:prstGeom prst="rect">
            <a:avLst/>
          </a:prstGeom>
        </p:spPr>
      </p:pic>
    </p:spTree>
    <p:extLst>
      <p:ext uri="{BB962C8B-B14F-4D97-AF65-F5344CB8AC3E}">
        <p14:creationId xmlns:p14="http://schemas.microsoft.com/office/powerpoint/2010/main" val="22410885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2" ma:contentTypeDescription="新しいドキュメントを作成します。" ma:contentTypeScope="" ma:versionID="0d2eb14373c5b4000c128cfcdd3fcf60">
  <xsd:schema xmlns:xsd="http://www.w3.org/2001/XMLSchema" xmlns:xs="http://www.w3.org/2001/XMLSchema" xmlns:p="http://schemas.microsoft.com/office/2006/metadata/properties" xmlns:ns1="http://schemas.microsoft.com/sharepoint/v3" xmlns:ns2="4e21aece-359b-4e6f-8f54-c70e1e237c6a" targetNamespace="http://schemas.microsoft.com/office/2006/metadata/properties" ma:root="true" ma:fieldsID="db23b4eb53cfac3bdce39f3dd831b7a7" ns1:_="" ns2:_="">
    <xsd:import namespace="http://schemas.microsoft.com/sharepoint/v3"/>
    <xsd:import namespace="4e21aece-359b-4e6f-8f54-c70e1e237c6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21aece-359b-4e6f-8f54-c70e1e237c6a"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ECDE51B-B77F-48D5-A0FC-D29744D05485}">
  <ds:schemaRefs>
    <ds:schemaRef ds:uri="http://schemas.microsoft.com/sharepoint/v3/contenttype/forms"/>
  </ds:schemaRefs>
</ds:datastoreItem>
</file>

<file path=customXml/itemProps2.xml><?xml version="1.0" encoding="utf-8"?>
<ds:datastoreItem xmlns:ds="http://schemas.openxmlformats.org/officeDocument/2006/customXml" ds:itemID="{9E95F8D9-8BA5-4080-89B5-E92080C668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21aece-359b-4e6f-8f54-c70e1e237c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F67813-0B55-4389-8464-41D28BF452F9}">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purl.org/dc/terms/"/>
    <ds:schemaRef ds:uri="http://schemas.microsoft.com/sharepoint/v3"/>
    <ds:schemaRef ds:uri="http://purl.org/dc/dcmitype/"/>
    <ds:schemaRef ds:uri="4e21aece-359b-4e6f-8f54-c70e1e237c6a"/>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【完成1】【H251030】佐野川水系河川整備計画の概要</Template>
  <TotalTime>29774</TotalTime>
  <Words>303</Words>
  <Application>Microsoft Office PowerPoint</Application>
  <PresentationFormat>画面に合わせる (4:3)</PresentationFormat>
  <Paragraphs>20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Meiryo UI</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淀川水系西大阪ブロックの 流域の概要について</dc:title>
  <dc:creator>k.fukumoto</dc:creator>
  <cp:lastModifiedBy>福本　圭佑</cp:lastModifiedBy>
  <cp:revision>939</cp:revision>
  <cp:lastPrinted>2024-03-06T04:17:28Z</cp:lastPrinted>
  <dcterms:created xsi:type="dcterms:W3CDTF">2013-12-04T00:26:23Z</dcterms:created>
  <dcterms:modified xsi:type="dcterms:W3CDTF">2024-03-07T00:37:19Z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0x01010085D4A840C0B79842806973E30B2A13A0</vt:lpwstr>
  </property>
</Properties>
</file>